
<file path=[Content_Types].xml><?xml version="1.0" encoding="utf-8"?>
<Types xmlns="http://schemas.openxmlformats.org/package/2006/content-types">
  <Default Extension="fntdata" ContentType="application/x-fontdata"/>
  <Default Extension="gif" ContentType="image/gif"/>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slideLayouts/slideLayout21.xml" ContentType="application/vnd.openxmlformats-officedocument.presentationml.slideLayout+xml"/>
  <Override PartName="/ppt/theme/theme2.xml" ContentType="application/vnd.openxmlformats-officedocument.theme+xml"/>
  <Override PartName="/ppt/tags/tag23.xml" ContentType="application/vnd.openxmlformats-officedocument.presentationml.tags+xml"/>
  <Override PartName="/ppt/tags/tag24.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tags/tag25.xml" ContentType="application/vnd.openxmlformats-officedocument.presentationml.tags+xml"/>
  <Override PartName="/ppt/tags/tag26.xml" ContentType="application/vnd.openxmlformats-officedocument.presentationml.tags+xml"/>
  <Override PartName="/ppt/notesSlides/notesSlide1.xml" ContentType="application/vnd.openxmlformats-officedocument.presentationml.notesSlide+xml"/>
  <Override PartName="/ppt/tags/tag27.xml" ContentType="application/vnd.openxmlformats-officedocument.presentationml.tags+xml"/>
  <Override PartName="/ppt/notesSlides/notesSlide2.xml" ContentType="application/vnd.openxmlformats-officedocument.presentationml.notesSlide+xml"/>
  <Override PartName="/ppt/tags/tag28.xml" ContentType="application/vnd.openxmlformats-officedocument.presentationml.tags+xml"/>
  <Override PartName="/ppt/notesSlides/notesSlide3.xml" ContentType="application/vnd.openxmlformats-officedocument.presentationml.notesSlide+xml"/>
  <Override PartName="/ppt/tags/tag29.xml" ContentType="application/vnd.openxmlformats-officedocument.presentationml.tags+xml"/>
  <Override PartName="/ppt/notesSlides/notesSlide4.xml" ContentType="application/vnd.openxmlformats-officedocument.presentationml.notesSlide+xml"/>
  <Override PartName="/ppt/tags/tag30.xml" ContentType="application/vnd.openxmlformats-officedocument.presentationml.tags+xml"/>
  <Override PartName="/ppt/notesSlides/notesSlide5.xml" ContentType="application/vnd.openxmlformats-officedocument.presentationml.notesSlide+xml"/>
  <Override PartName="/ppt/tags/tag31.xml" ContentType="application/vnd.openxmlformats-officedocument.presentationml.tags+xml"/>
  <Override PartName="/ppt/notesSlides/notesSlide6.xml" ContentType="application/vnd.openxmlformats-officedocument.presentationml.notesSlide+xml"/>
  <Override PartName="/ppt/tags/tag32.xml" ContentType="application/vnd.openxmlformats-officedocument.presentationml.tags+xml"/>
  <Override PartName="/ppt/notesSlides/notesSlide7.xml" ContentType="application/vnd.openxmlformats-officedocument.presentationml.notesSlide+xml"/>
  <Override PartName="/ppt/tags/tag33.xml" ContentType="application/vnd.openxmlformats-officedocument.presentationml.tags+xml"/>
  <Override PartName="/ppt/notesSlides/notesSlide8.xml" ContentType="application/vnd.openxmlformats-officedocument.presentationml.notesSlide+xml"/>
  <Override PartName="/ppt/tags/tag34.xml" ContentType="application/vnd.openxmlformats-officedocument.presentationml.tags+xml"/>
  <Override PartName="/ppt/notesSlides/notesSlide9.xml" ContentType="application/vnd.openxmlformats-officedocument.presentationml.notesSlide+xml"/>
  <Override PartName="/ppt/tags/tag35.xml" ContentType="application/vnd.openxmlformats-officedocument.presentationml.tags+xml"/>
  <Override PartName="/ppt/notesSlides/notesSlide10.xml" ContentType="application/vnd.openxmlformats-officedocument.presentationml.notesSlide+xml"/>
  <Override PartName="/ppt/tags/tag36.xml" ContentType="application/vnd.openxmlformats-officedocument.presentationml.tags+xml"/>
  <Override PartName="/ppt/notesSlides/notesSlide11.xml" ContentType="application/vnd.openxmlformats-officedocument.presentationml.notesSlide+xml"/>
  <Override PartName="/ppt/tags/tag37.xml" ContentType="application/vnd.openxmlformats-officedocument.presentationml.tags+xml"/>
  <Override PartName="/ppt/notesSlides/notesSlide12.xml" ContentType="application/vnd.openxmlformats-officedocument.presentationml.notesSlide+xml"/>
  <Override PartName="/ppt/tags/tag38.xml" ContentType="application/vnd.openxmlformats-officedocument.presentationml.tags+xml"/>
  <Override PartName="/ppt/notesSlides/notesSlide13.xml" ContentType="application/vnd.openxmlformats-officedocument.presentationml.notesSlide+xml"/>
  <Override PartName="/ppt/tags/tag39.xml" ContentType="application/vnd.openxmlformats-officedocument.presentationml.tags+xml"/>
  <Override PartName="/ppt/notesSlides/notesSlide14.xml" ContentType="application/vnd.openxmlformats-officedocument.presentationml.notesSlide+xml"/>
  <Override PartName="/ppt/tags/tag40.xml" ContentType="application/vnd.openxmlformats-officedocument.presentationml.tags+xml"/>
  <Override PartName="/ppt/notesSlides/notesSlide15.xml" ContentType="application/vnd.openxmlformats-officedocument.presentationml.notesSlide+xml"/>
  <Override PartName="/ppt/tags/tag41.xml" ContentType="application/vnd.openxmlformats-officedocument.presentationml.tags+xml"/>
  <Override PartName="/ppt/notesSlides/notesSlide16.xml" ContentType="application/vnd.openxmlformats-officedocument.presentationml.notesSlide+xml"/>
  <Override PartName="/ppt/tags/tag42.xml" ContentType="application/vnd.openxmlformats-officedocument.presentationml.tags+xml"/>
  <Override PartName="/ppt/notesSlides/notesSlide17.xml" ContentType="application/vnd.openxmlformats-officedocument.presentationml.notesSlide+xml"/>
  <Override PartName="/ppt/tags/tag43.xml" ContentType="application/vnd.openxmlformats-officedocument.presentationml.tags+xml"/>
  <Override PartName="/ppt/notesSlides/notesSlide18.xml" ContentType="application/vnd.openxmlformats-officedocument.presentationml.notesSlide+xml"/>
  <Override PartName="/ppt/tags/tag44.xml" ContentType="application/vnd.openxmlformats-officedocument.presentationml.tags+xml"/>
  <Override PartName="/ppt/notesSlides/notesSlide19.xml" ContentType="application/vnd.openxmlformats-officedocument.presentationml.notesSlide+xml"/>
  <Override PartName="/ppt/tags/tag45.xml" ContentType="application/vnd.openxmlformats-officedocument.presentationml.tags+xml"/>
  <Override PartName="/ppt/notesSlides/notesSlide20.xml" ContentType="application/vnd.openxmlformats-officedocument.presentationml.notesSlide+xml"/>
  <Override PartName="/ppt/tags/tag46.xml" ContentType="application/vnd.openxmlformats-officedocument.presentationml.tags+xml"/>
  <Override PartName="/ppt/notesSlides/notesSlide21.xml" ContentType="application/vnd.openxmlformats-officedocument.presentationml.notesSlide+xml"/>
  <Override PartName="/ppt/tags/tag47.xml" ContentType="application/vnd.openxmlformats-officedocument.presentationml.tags+xml"/>
  <Override PartName="/ppt/notesSlides/notesSlide22.xml" ContentType="application/vnd.openxmlformats-officedocument.presentationml.notesSlide+xml"/>
  <Override PartName="/ppt/tags/tag48.xml" ContentType="application/vnd.openxmlformats-officedocument.presentationml.tags+xml"/>
  <Override PartName="/ppt/notesSlides/notesSlide23.xml" ContentType="application/vnd.openxmlformats-officedocument.presentationml.notesSlide+xml"/>
  <Override PartName="/ppt/tags/tag49.xml" ContentType="application/vnd.openxmlformats-officedocument.presentationml.tags+xml"/>
  <Override PartName="/ppt/notesSlides/notesSlide24.xml" ContentType="application/vnd.openxmlformats-officedocument.presentationml.notesSlide+xml"/>
  <Override PartName="/ppt/tags/tag50.xml" ContentType="application/vnd.openxmlformats-officedocument.presentationml.tags+xml"/>
  <Override PartName="/ppt/notesSlides/notesSlide25.xml" ContentType="application/vnd.openxmlformats-officedocument.presentationml.notesSlide+xml"/>
  <Override PartName="/ppt/tags/tag51.xml" ContentType="application/vnd.openxmlformats-officedocument.presentationml.tags+xml"/>
  <Override PartName="/ppt/notesSlides/notesSlide26.xml" ContentType="application/vnd.openxmlformats-officedocument.presentationml.notesSlide+xml"/>
  <Override PartName="/ppt/tags/tag52.xml" ContentType="application/vnd.openxmlformats-officedocument.presentationml.tags+xml"/>
  <Override PartName="/ppt/notesSlides/notesSlide27.xml" ContentType="application/vnd.openxmlformats-officedocument.presentationml.notesSlide+xml"/>
  <Override PartName="/ppt/tags/tag53.xml" ContentType="application/vnd.openxmlformats-officedocument.presentationml.tags+xml"/>
  <Override PartName="/ppt/notesSlides/notesSlide28.xml" ContentType="application/vnd.openxmlformats-officedocument.presentationml.notesSlide+xml"/>
  <Override PartName="/ppt/tags/tag54.xml" ContentType="application/vnd.openxmlformats-officedocument.presentationml.tags+xml"/>
  <Override PartName="/ppt/notesSlides/notesSlide29.xml" ContentType="application/vnd.openxmlformats-officedocument.presentationml.notesSlide+xml"/>
  <Override PartName="/ppt/tags/tag55.xml" ContentType="application/vnd.openxmlformats-officedocument.presentationml.tags+xml"/>
  <Override PartName="/ppt/notesSlides/notesSlide30.xml" ContentType="application/vnd.openxmlformats-officedocument.presentationml.notesSlide+xml"/>
  <Override PartName="/ppt/tags/tag56.xml" ContentType="application/vnd.openxmlformats-officedocument.presentationml.tags+xml"/>
  <Override PartName="/ppt/notesSlides/notesSlide31.xml" ContentType="application/vnd.openxmlformats-officedocument.presentationml.notesSlide+xml"/>
  <Override PartName="/ppt/tags/tag57.xml" ContentType="application/vnd.openxmlformats-officedocument.presentationml.tags+xml"/>
  <Override PartName="/ppt/notesSlides/notesSlide32.xml" ContentType="application/vnd.openxmlformats-officedocument.presentationml.notesSlide+xml"/>
  <Override PartName="/ppt/tags/tag58.xml" ContentType="application/vnd.openxmlformats-officedocument.presentationml.tags+xml"/>
  <Override PartName="/ppt/notesSlides/notesSlide33.xml" ContentType="application/vnd.openxmlformats-officedocument.presentationml.notesSlide+xml"/>
  <Override PartName="/ppt/tags/tag59.xml" ContentType="application/vnd.openxmlformats-officedocument.presentationml.tags+xml"/>
  <Override PartName="/ppt/notesSlides/notesSlide34.xml" ContentType="application/vnd.openxmlformats-officedocument.presentationml.notesSlide+xml"/>
  <Override PartName="/ppt/tags/tag60.xml" ContentType="application/vnd.openxmlformats-officedocument.presentationml.tags+xml"/>
  <Override PartName="/ppt/notesSlides/notesSlide35.xml" ContentType="application/vnd.openxmlformats-officedocument.presentationml.notesSlide+xml"/>
  <Override PartName="/ppt/tags/tag61.xml" ContentType="application/vnd.openxmlformats-officedocument.presentationml.tags+xml"/>
  <Override PartName="/ppt/notesSlides/notesSlide36.xml" ContentType="application/vnd.openxmlformats-officedocument.presentationml.notesSlide+xml"/>
  <Override PartName="/ppt/tags/tag62.xml" ContentType="application/vnd.openxmlformats-officedocument.presentationml.tags+xml"/>
  <Override PartName="/ppt/notesSlides/notesSlide37.xml" ContentType="application/vnd.openxmlformats-officedocument.presentationml.notesSlide+xml"/>
  <Override PartName="/ppt/tags/tag63.xml" ContentType="application/vnd.openxmlformats-officedocument.presentationml.tags+xml"/>
  <Override PartName="/ppt/notesSlides/notesSlide38.xml" ContentType="application/vnd.openxmlformats-officedocument.presentationml.notesSlide+xml"/>
  <Override PartName="/ppt/tags/tag64.xml" ContentType="application/vnd.openxmlformats-officedocument.presentationml.tags+xml"/>
  <Override PartName="/ppt/notesSlides/notesSlide3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 id="2147483692" r:id="rId2"/>
  </p:sldMasterIdLst>
  <p:notesMasterIdLst>
    <p:notesMasterId r:id="rId42"/>
  </p:notesMasterIdLst>
  <p:handoutMasterIdLst>
    <p:handoutMasterId r:id="rId43"/>
  </p:handoutMasterIdLst>
  <p:sldIdLst>
    <p:sldId id="2470" r:id="rId3"/>
    <p:sldId id="2425" r:id="rId4"/>
    <p:sldId id="2420" r:id="rId5"/>
    <p:sldId id="2412" r:id="rId6"/>
    <p:sldId id="2413" r:id="rId7"/>
    <p:sldId id="2436" r:id="rId8"/>
    <p:sldId id="2421" r:id="rId9"/>
    <p:sldId id="2440" r:id="rId10"/>
    <p:sldId id="2441" r:id="rId11"/>
    <p:sldId id="2442" r:id="rId12"/>
    <p:sldId id="2443" r:id="rId13"/>
    <p:sldId id="2444" r:id="rId14"/>
    <p:sldId id="2445" r:id="rId15"/>
    <p:sldId id="2446" r:id="rId16"/>
    <p:sldId id="2447" r:id="rId17"/>
    <p:sldId id="2449" r:id="rId18"/>
    <p:sldId id="2450" r:id="rId19"/>
    <p:sldId id="2451" r:id="rId20"/>
    <p:sldId id="2452" r:id="rId21"/>
    <p:sldId id="2432" r:id="rId22"/>
    <p:sldId id="2453" r:id="rId23"/>
    <p:sldId id="2454" r:id="rId24"/>
    <p:sldId id="2457" r:id="rId25"/>
    <p:sldId id="2458" r:id="rId26"/>
    <p:sldId id="2459" r:id="rId27"/>
    <p:sldId id="2460" r:id="rId28"/>
    <p:sldId id="2461" r:id="rId29"/>
    <p:sldId id="2422" r:id="rId30"/>
    <p:sldId id="2437" r:id="rId31"/>
    <p:sldId id="2463" r:id="rId32"/>
    <p:sldId id="2468" r:id="rId33"/>
    <p:sldId id="2465" r:id="rId34"/>
    <p:sldId id="2464" r:id="rId35"/>
    <p:sldId id="2466" r:id="rId36"/>
    <p:sldId id="2467" r:id="rId37"/>
    <p:sldId id="2469" r:id="rId38"/>
    <p:sldId id="2426" r:id="rId39"/>
    <p:sldId id="2431" r:id="rId40"/>
    <p:sldId id="2423" r:id="rId41"/>
  </p:sldIdLst>
  <p:sldSz cx="12192000" cy="6858000"/>
  <p:notesSz cx="6858000" cy="9144000"/>
  <p:embeddedFontLst>
    <p:embeddedFont>
      <p:font typeface="Montserrat" pitchFamily="2" charset="0"/>
      <p:regular r:id="rId44"/>
      <p:bold r:id="rId45"/>
      <p:italic r:id="rId46"/>
      <p:boldItalic r:id="rId47"/>
    </p:embeddedFont>
    <p:embeddedFont>
      <p:font typeface="Montserrat ExtraBold" panose="00000900000000000000" pitchFamily="2" charset="0"/>
      <p:bold r:id="rId48"/>
      <p:boldItalic r:id="rId49"/>
    </p:embeddedFont>
  </p:embeddedFontLst>
  <p:custDataLst>
    <p:tags r:id="rId5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88219F3-BE97-CEC9-7252-84E817F8DCC8}" name="Allie Franklyn" initials="AF" userId="S::afranklyn@transportcenter.org::2e006465-fe6a-4244-a2e5-a65a0565e14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44B"/>
    <a:srgbClr val="BF0504"/>
    <a:srgbClr val="00A34B"/>
    <a:srgbClr val="0F6235"/>
    <a:srgbClr val="E99873"/>
    <a:srgbClr val="D7E023"/>
    <a:srgbClr val="2AA748"/>
    <a:srgbClr val="E6E6E6"/>
    <a:srgbClr val="FAFBE1"/>
    <a:srgbClr val="CBD92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31007AF-AD84-4984-8228-C4526CD2EF3A}" v="10" dt="2026-03-02T14:13:37.35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466" autoAdjust="0"/>
    <p:restoredTop sz="57022" autoAdjust="0"/>
  </p:normalViewPr>
  <p:slideViewPr>
    <p:cSldViewPr snapToGrid="0">
      <p:cViewPr varScale="1">
        <p:scale>
          <a:sx n="63" d="100"/>
          <a:sy n="63" d="100"/>
        </p:scale>
        <p:origin x="2004" y="66"/>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74" d="100"/>
          <a:sy n="74" d="100"/>
        </p:scale>
        <p:origin x="2122" y="77"/>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notesMaster" Target="notesMasters/notesMaster1.xml"/><Relationship Id="rId47" Type="http://schemas.openxmlformats.org/officeDocument/2006/relationships/font" Target="fonts/font4.fntdata"/><Relationship Id="rId50" Type="http://schemas.openxmlformats.org/officeDocument/2006/relationships/tags" Target="tags/tag1.xml"/><Relationship Id="rId55" Type="http://schemas.microsoft.com/office/2016/11/relationships/changesInfo" Target="changesInfos/changesInfo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font" Target="fonts/font2.fntdata"/><Relationship Id="rId53" Type="http://schemas.openxmlformats.org/officeDocument/2006/relationships/theme" Target="theme/theme1.xml"/><Relationship Id="rId5" Type="http://schemas.openxmlformats.org/officeDocument/2006/relationships/slide" Target="slides/slide3.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handoutMaster" Target="handoutMasters/handoutMaster1.xml"/><Relationship Id="rId48" Type="http://schemas.openxmlformats.org/officeDocument/2006/relationships/font" Target="fonts/font5.fntdata"/><Relationship Id="rId56" Type="http://schemas.microsoft.com/office/2015/10/relationships/revisionInfo" Target="revisionInfo.xml"/><Relationship Id="rId8" Type="http://schemas.openxmlformats.org/officeDocument/2006/relationships/slide" Target="slides/slide6.xml"/><Relationship Id="rId51" Type="http://schemas.openxmlformats.org/officeDocument/2006/relationships/presProps" Target="pres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font" Target="fonts/font3.fntdata"/><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font" Target="fonts/font6.fntdata"/><Relationship Id="rId57" Type="http://schemas.microsoft.com/office/2018/10/relationships/authors" Target="author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font" Target="fonts/font1.fntdata"/><Relationship Id="rId5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ddie Khanu" userId="cx/jwx/9okW6g1gbgXL8LDfUc01DkQxoSMV+0s+T6XA=" providerId="None" clId="Web-{731007AF-AD84-4984-8228-C4526CD2EF3A}"/>
    <pc:docChg chg="modSld">
      <pc:chgData name="Addie Khanu" userId="cx/jwx/9okW6g1gbgXL8LDfUc01DkQxoSMV+0s+T6XA=" providerId="None" clId="Web-{731007AF-AD84-4984-8228-C4526CD2EF3A}" dt="2026-03-02T14:13:37.150" v="8" actId="20577"/>
      <pc:docMkLst>
        <pc:docMk/>
      </pc:docMkLst>
      <pc:sldChg chg="modSp">
        <pc:chgData name="Addie Khanu" userId="cx/jwx/9okW6g1gbgXL8LDfUc01DkQxoSMV+0s+T6XA=" providerId="None" clId="Web-{731007AF-AD84-4984-8228-C4526CD2EF3A}" dt="2026-03-02T14:13:37.150" v="8" actId="20577"/>
        <pc:sldMkLst>
          <pc:docMk/>
          <pc:sldMk cId="2328965073" sldId="2420"/>
        </pc:sldMkLst>
        <pc:spChg chg="mod">
          <ac:chgData name="Addie Khanu" userId="cx/jwx/9okW6g1gbgXL8LDfUc01DkQxoSMV+0s+T6XA=" providerId="None" clId="Web-{731007AF-AD84-4984-8228-C4526CD2EF3A}" dt="2026-03-02T14:13:37.150" v="8" actId="20577"/>
          <ac:spMkLst>
            <pc:docMk/>
            <pc:sldMk cId="2328965073" sldId="2420"/>
            <ac:spMk id="5" creationId="{6E365C04-9672-4EAD-B267-8CA3C4F1CA90}"/>
          </ac:spMkLst>
        </pc:spChg>
      </pc:sldChg>
    </pc:docChg>
  </pc:docChgLst>
</pc:chgInfo>
</file>

<file path=ppt/handoutMasters/_rels/handoutMaster1.xml.rels><?xml version="1.0" encoding="UTF-8" standalone="yes"?>
<Relationships xmlns="http://schemas.openxmlformats.org/package/2006/relationships"><Relationship Id="rId2" Type="http://schemas.openxmlformats.org/officeDocument/2006/relationships/tags" Target="../tags/tag25.xml"/><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1426396-F8F3-4943-886C-06334676821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1B8A4C79-1A49-4098-B5D7-165FB4042AA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A14E4B3-A97E-4246-9676-415BEA7FBF27}" type="datetimeFigureOut">
              <a:rPr lang="en-US" smtClean="0"/>
              <a:t>9/30/2026</a:t>
            </a:fld>
            <a:endParaRPr lang="en-US" dirty="0"/>
          </a:p>
        </p:txBody>
      </p:sp>
      <p:sp>
        <p:nvSpPr>
          <p:cNvPr id="4" name="Footer Placeholder 3">
            <a:extLst>
              <a:ext uri="{FF2B5EF4-FFF2-40B4-BE49-F238E27FC236}">
                <a16:creationId xmlns:a16="http://schemas.microsoft.com/office/drawing/2014/main" id="{CC11F5FF-63F5-4A15-A81C-A51F748374F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673F861F-BD4B-4150-A7EE-99226F3EC73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2F0C234-9151-4C67-8EF0-3133E2C963A6}" type="slidenum">
              <a:rPr lang="en-US" smtClean="0"/>
              <a:t>‹#›</a:t>
            </a:fld>
            <a:endParaRPr lang="en-US" dirty="0"/>
          </a:p>
        </p:txBody>
      </p:sp>
    </p:spTree>
    <p:custDataLst>
      <p:tags r:id="rId2"/>
    </p:custDataLst>
    <p:extLst>
      <p:ext uri="{BB962C8B-B14F-4D97-AF65-F5344CB8AC3E}">
        <p14:creationId xmlns:p14="http://schemas.microsoft.com/office/powerpoint/2010/main" val="41310286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D4CCC76-AB5D-4D11-A0BF-4B69EC6E2B08}" type="datetimeFigureOut">
              <a:rPr lang="en-US" smtClean="0"/>
              <a:t>9/30/2026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8FB58B-AACD-44F1-9CE2-B850C946C86F}" type="slidenum">
              <a:rPr lang="en-US" smtClean="0"/>
              <a:t>‹#›</a:t>
            </a:fld>
            <a:endParaRPr lang="en-US" dirty="0"/>
          </a:p>
        </p:txBody>
      </p:sp>
    </p:spTree>
    <p:extLst>
      <p:ext uri="{BB962C8B-B14F-4D97-AF65-F5344CB8AC3E}">
        <p14:creationId xmlns:p14="http://schemas.microsoft.com/office/powerpoint/2010/main" val="12644132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www.youtube.com/watch?v=xMmFTA9AThw" TargetMode="External"/><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thenounproject.com/browse/icons/term/tree"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5E21EB-5FCA-1F1D-D527-52219F4CC6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A1F1E9-EF29-64BA-9B00-0358C7ED2A9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F4CF731-7106-CBA0-12B0-FDBBA256B83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5ED1CA1-B415-8268-853F-26942898B3B4}"/>
              </a:ext>
            </a:extLst>
          </p:cNvPr>
          <p:cNvSpPr>
            <a:spLocks noGrp="1"/>
          </p:cNvSpPr>
          <p:nvPr>
            <p:ph type="sldNum" sz="quarter" idx="5"/>
          </p:nvPr>
        </p:nvSpPr>
        <p:spPr/>
        <p:txBody>
          <a:bodyPr/>
          <a:lstStyle/>
          <a:p>
            <a:fld id="{C68FB58B-AACD-44F1-9CE2-B850C946C86F}" type="slidenum">
              <a:rPr lang="en-US" smtClean="0"/>
              <a:t>1</a:t>
            </a:fld>
            <a:endParaRPr lang="en-US"/>
          </a:p>
        </p:txBody>
      </p:sp>
    </p:spTree>
    <p:extLst>
      <p:ext uri="{BB962C8B-B14F-4D97-AF65-F5344CB8AC3E}">
        <p14:creationId xmlns:p14="http://schemas.microsoft.com/office/powerpoint/2010/main" val="7455847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68FB58B-AACD-44F1-9CE2-B850C946C86F}" type="slidenum">
              <a:rPr lang="en-US" smtClean="0"/>
              <a:t>2</a:t>
            </a:fld>
            <a:endParaRPr lang="en-US"/>
          </a:p>
        </p:txBody>
      </p:sp>
    </p:spTree>
    <p:extLst>
      <p:ext uri="{BB962C8B-B14F-4D97-AF65-F5344CB8AC3E}">
        <p14:creationId xmlns:p14="http://schemas.microsoft.com/office/powerpoint/2010/main" val="22659629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Direction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1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Do</a:t>
            </a:r>
            <a:r>
              <a:rPr lang="en-US" sz="1200" b="0" dirty="0">
                <a:effectLst/>
                <a:latin typeface="+mn-lt"/>
                <a:ea typeface="Calibri" panose="020F0502020204030204" pitchFamily="34" charset="0"/>
                <a:cs typeface="Times New Roman" panose="02020603050405020304" pitchFamily="18" charset="0"/>
              </a:rPr>
              <a:t>: </a:t>
            </a:r>
            <a:r>
              <a:rPr lang="en-US" dirty="0"/>
              <a:t>Welcome learners to class. Introduce the course and module. </a:t>
            </a:r>
          </a:p>
        </p:txBody>
      </p:sp>
      <p:sp>
        <p:nvSpPr>
          <p:cNvPr id="4" name="Slide Number Placeholder 3"/>
          <p:cNvSpPr>
            <a:spLocks noGrp="1"/>
          </p:cNvSpPr>
          <p:nvPr>
            <p:ph type="sldNum" sz="quarter" idx="5"/>
          </p:nvPr>
        </p:nvSpPr>
        <p:spPr/>
        <p:txBody>
          <a:bodyPr/>
          <a:lstStyle/>
          <a:p>
            <a:fld id="{C68FB58B-AACD-44F1-9CE2-B850C946C86F}" type="slidenum">
              <a:rPr lang="en-US" smtClean="0"/>
              <a:t>3</a:t>
            </a:fld>
            <a:endParaRPr lang="en-US"/>
          </a:p>
        </p:txBody>
      </p:sp>
    </p:spTree>
    <p:extLst>
      <p:ext uri="{BB962C8B-B14F-4D97-AF65-F5344CB8AC3E}">
        <p14:creationId xmlns:p14="http://schemas.microsoft.com/office/powerpoint/2010/main" val="36983248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Direction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2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Do</a:t>
            </a:r>
            <a:r>
              <a:rPr lang="en-US" sz="1200" b="0" dirty="0">
                <a:effectLst/>
                <a:latin typeface="+mn-lt"/>
                <a:ea typeface="Calibri" panose="020F0502020204030204" pitchFamily="34" charset="0"/>
                <a:cs typeface="Times New Roman" panose="02020603050405020304" pitchFamily="18" charset="0"/>
              </a:rPr>
              <a:t>: </a:t>
            </a:r>
            <a:r>
              <a:rPr lang="en-US" dirty="0"/>
              <a:t>Review the module objectives. </a:t>
            </a:r>
          </a:p>
          <a:p>
            <a:endParaRPr lang="en-US" dirty="0"/>
          </a:p>
        </p:txBody>
      </p:sp>
      <p:sp>
        <p:nvSpPr>
          <p:cNvPr id="4" name="Slide Number Placeholder 3"/>
          <p:cNvSpPr>
            <a:spLocks noGrp="1"/>
          </p:cNvSpPr>
          <p:nvPr>
            <p:ph type="sldNum" sz="quarter" idx="5"/>
          </p:nvPr>
        </p:nvSpPr>
        <p:spPr/>
        <p:txBody>
          <a:bodyPr/>
          <a:lstStyle/>
          <a:p>
            <a:fld id="{C68FB58B-AACD-44F1-9CE2-B850C946C86F}" type="slidenum">
              <a:rPr lang="en-US" smtClean="0"/>
              <a:t>4</a:t>
            </a:fld>
            <a:endParaRPr lang="en-US"/>
          </a:p>
        </p:txBody>
      </p:sp>
    </p:spTree>
    <p:extLst>
      <p:ext uri="{BB962C8B-B14F-4D97-AF65-F5344CB8AC3E}">
        <p14:creationId xmlns:p14="http://schemas.microsoft.com/office/powerpoint/2010/main" val="39349069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Direction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2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Do</a:t>
            </a:r>
            <a:r>
              <a:rPr lang="en-US" sz="1200" b="0" dirty="0">
                <a:effectLst/>
                <a:latin typeface="+mn-lt"/>
                <a:ea typeface="Calibri" panose="020F0502020204030204" pitchFamily="34" charset="0"/>
                <a:cs typeface="Times New Roman" panose="02020603050405020304" pitchFamily="18" charset="0"/>
              </a:rPr>
              <a:t>: </a:t>
            </a:r>
            <a:r>
              <a:rPr lang="en-US" dirty="0"/>
              <a:t>Review the module agenda. </a:t>
            </a:r>
          </a:p>
          <a:p>
            <a:endParaRPr lang="en-US" dirty="0"/>
          </a:p>
        </p:txBody>
      </p:sp>
      <p:sp>
        <p:nvSpPr>
          <p:cNvPr id="4" name="Slide Number Placeholder 3"/>
          <p:cNvSpPr>
            <a:spLocks noGrp="1"/>
          </p:cNvSpPr>
          <p:nvPr>
            <p:ph type="sldNum" sz="quarter" idx="5"/>
          </p:nvPr>
        </p:nvSpPr>
        <p:spPr/>
        <p:txBody>
          <a:bodyPr/>
          <a:lstStyle/>
          <a:p>
            <a:fld id="{C68FB58B-AACD-44F1-9CE2-B850C946C86F}" type="slidenum">
              <a:rPr lang="en-US" smtClean="0"/>
              <a:t>5</a:t>
            </a:fld>
            <a:endParaRPr lang="en-US"/>
          </a:p>
        </p:txBody>
      </p:sp>
    </p:spTree>
    <p:extLst>
      <p:ext uri="{BB962C8B-B14F-4D97-AF65-F5344CB8AC3E}">
        <p14:creationId xmlns:p14="http://schemas.microsoft.com/office/powerpoint/2010/main" val="40860963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0" i="1" dirty="0">
                <a:effectLst/>
                <a:latin typeface="+mn-lt"/>
                <a:ea typeface="Calibri" panose="020F0502020204030204" pitchFamily="34" charset="0"/>
                <a:cs typeface="Times New Roman" panose="02020603050405020304" pitchFamily="18" charset="0"/>
              </a:rPr>
              <a:t>*This slide contains animations. </a:t>
            </a:r>
            <a:r>
              <a:rPr lang="en-US" sz="1200" b="1" i="1" dirty="0">
                <a:effectLst/>
                <a:latin typeface="+mn-lt"/>
                <a:ea typeface="Calibri" panose="020F0502020204030204" pitchFamily="34" charset="0"/>
                <a:cs typeface="Times New Roman" panose="02020603050405020304" pitchFamily="18" charset="0"/>
              </a:rPr>
              <a:t>CLICK</a:t>
            </a:r>
            <a:r>
              <a:rPr lang="en-US" sz="1200" b="0" i="1" dirty="0">
                <a:effectLst/>
                <a:latin typeface="+mn-lt"/>
                <a:ea typeface="Calibri" panose="020F0502020204030204" pitchFamily="34" charset="0"/>
                <a:cs typeface="Times New Roman" panose="02020603050405020304" pitchFamily="18" charset="0"/>
              </a:rPr>
              <a:t> to reveal content.</a:t>
            </a:r>
            <a:endParaRPr lang="en-US" sz="1200" b="0" dirty="0">
              <a:effectLst/>
              <a:latin typeface="+mn-lt"/>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Gain Attention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5 min.</a:t>
            </a:r>
          </a:p>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1" dirty="0">
                <a:effectLst/>
                <a:latin typeface="+mn-lt"/>
                <a:ea typeface="Calibri" panose="020F0502020204030204" pitchFamily="34" charset="0"/>
                <a:cs typeface="Times New Roman" panose="02020603050405020304" pitchFamily="18" charset="0"/>
              </a:rPr>
              <a:t>Materials</a:t>
            </a:r>
            <a:r>
              <a:rPr lang="en-US" sz="1200" b="0" dirty="0">
                <a:effectLst/>
                <a:latin typeface="+mn-lt"/>
                <a:ea typeface="Calibri" panose="020F0502020204030204" pitchFamily="34" charset="0"/>
                <a:cs typeface="Times New Roman" panose="02020603050405020304" pitchFamily="18" charset="0"/>
              </a:rPr>
              <a:t>: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Do</a:t>
            </a:r>
            <a:r>
              <a:rPr lang="en-US" sz="1200" b="0" dirty="0">
                <a:effectLst/>
                <a:latin typeface="+mn-lt"/>
                <a:ea typeface="Calibri" panose="020F0502020204030204" pitchFamily="34" charset="0"/>
                <a:cs typeface="Times New Roman" panose="02020603050405020304" pitchFamily="18" charset="0"/>
              </a:rPr>
              <a:t>: </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Review the talking points below. </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Call on learners to respond and facilitate a short discussion.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Talking Points</a:t>
            </a:r>
            <a:r>
              <a:rPr lang="en-US" sz="1200" b="0" dirty="0">
                <a:effectLst/>
                <a:latin typeface="+mn-lt"/>
                <a:ea typeface="Calibri" panose="020F0502020204030204" pitchFamily="34" charset="0"/>
                <a:cs typeface="Times New Roman" panose="02020603050405020304" pitchFamily="18" charset="0"/>
              </a:rPr>
              <a:t>:</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Let's start with a simple scenario. Imagine you and your nephew are both standing on skateboards, facing each other. Neither of you is moving.</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Now imagine you place your hands against each other and push.</a:t>
            </a:r>
          </a:p>
          <a:p>
            <a:pPr marL="171450" marR="0" lvl="0" indent="-171450">
              <a:spcBef>
                <a:spcPts val="0"/>
              </a:spcBef>
              <a:spcAft>
                <a:spcPts val="0"/>
              </a:spcAft>
              <a:buFont typeface="Arial" panose="020B0604020202020204" pitchFamily="34" charset="0"/>
              <a:buChar char="•"/>
            </a:pPr>
            <a:r>
              <a:rPr lang="en-US" sz="1200" b="1" dirty="0">
                <a:effectLst/>
                <a:latin typeface="+mn-lt"/>
                <a:ea typeface="Calibri" panose="020F0502020204030204" pitchFamily="34" charset="0"/>
                <a:cs typeface="Times New Roman" panose="02020603050405020304" pitchFamily="18" charset="0"/>
              </a:rPr>
              <a:t>ASK</a:t>
            </a:r>
            <a:r>
              <a:rPr lang="en-US" sz="1200" b="0" dirty="0">
                <a:effectLst/>
                <a:latin typeface="+mn-lt"/>
                <a:ea typeface="Calibri" panose="020F0502020204030204" pitchFamily="34" charset="0"/>
                <a:cs typeface="Times New Roman" panose="02020603050405020304" pitchFamily="18" charset="0"/>
              </a:rPr>
              <a:t>: What do you think will happen? Will only one person move, or will both of you move? Will you travel the same distance? Why/Why not? </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Take a minute to discuss your prediction with a partner or think about what you've experienced in real life.</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We'll come back to this example as we learn about Newton's Three Laws of Motion and discover why both skateboarders move when they push against each other.</a:t>
            </a:r>
          </a:p>
          <a:p>
            <a:endParaRPr lang="en-US" sz="1200" dirty="0"/>
          </a:p>
        </p:txBody>
      </p:sp>
      <p:sp>
        <p:nvSpPr>
          <p:cNvPr id="4" name="Slide Number Placeholder 3"/>
          <p:cNvSpPr>
            <a:spLocks noGrp="1"/>
          </p:cNvSpPr>
          <p:nvPr>
            <p:ph type="sldNum" sz="quarter" idx="5"/>
          </p:nvPr>
        </p:nvSpPr>
        <p:spPr/>
        <p:txBody>
          <a:bodyPr/>
          <a:lstStyle/>
          <a:p>
            <a:fld id="{C68FB58B-AACD-44F1-9CE2-B850C946C86F}" type="slidenum">
              <a:rPr lang="en-US" smtClean="0"/>
              <a:t>6</a:t>
            </a:fld>
            <a:endParaRPr lang="en-US"/>
          </a:p>
        </p:txBody>
      </p:sp>
    </p:spTree>
    <p:extLst>
      <p:ext uri="{BB962C8B-B14F-4D97-AF65-F5344CB8AC3E}">
        <p14:creationId xmlns:p14="http://schemas.microsoft.com/office/powerpoint/2010/main" val="36536422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Direction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1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Do</a:t>
            </a:r>
            <a:r>
              <a:rPr lang="en-US" sz="1200" b="0" dirty="0">
                <a:effectLst/>
                <a:latin typeface="+mn-lt"/>
                <a:ea typeface="Calibri" panose="020F0502020204030204" pitchFamily="34" charset="0"/>
                <a:cs typeface="Times New Roman" panose="02020603050405020304" pitchFamily="18" charset="0"/>
              </a:rPr>
              <a:t>: </a:t>
            </a:r>
            <a:r>
              <a:rPr lang="en-US" dirty="0"/>
              <a:t>Introduce the section. </a:t>
            </a:r>
          </a:p>
          <a:p>
            <a:r>
              <a:rPr lang="en-US" b="1" dirty="0"/>
              <a:t>Talking Points</a:t>
            </a:r>
            <a:r>
              <a:rPr lang="en-US" dirty="0"/>
              <a:t>: In this section, we’ll learn about basic physics concepts and how they apply to real-world situations. </a:t>
            </a:r>
          </a:p>
          <a:p>
            <a:endParaRPr lang="en-US" dirty="0"/>
          </a:p>
        </p:txBody>
      </p:sp>
      <p:sp>
        <p:nvSpPr>
          <p:cNvPr id="4" name="Slide Number Placeholder 3"/>
          <p:cNvSpPr>
            <a:spLocks noGrp="1"/>
          </p:cNvSpPr>
          <p:nvPr>
            <p:ph type="sldNum" sz="quarter" idx="5"/>
          </p:nvPr>
        </p:nvSpPr>
        <p:spPr/>
        <p:txBody>
          <a:bodyPr/>
          <a:lstStyle/>
          <a:p>
            <a:fld id="{C68FB58B-AACD-44F1-9CE2-B850C946C86F}" type="slidenum">
              <a:rPr lang="en-US" smtClean="0"/>
              <a:t>7</a:t>
            </a:fld>
            <a:endParaRPr lang="en-US"/>
          </a:p>
        </p:txBody>
      </p:sp>
    </p:spTree>
    <p:extLst>
      <p:ext uri="{BB962C8B-B14F-4D97-AF65-F5344CB8AC3E}">
        <p14:creationId xmlns:p14="http://schemas.microsoft.com/office/powerpoint/2010/main" val="15074547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ltLang="en-US" sz="1200" b="1" dirty="0">
                <a:latin typeface="+mn-lt"/>
              </a:rPr>
              <a:t>INSTRUCTIONAL ACTIVITY: </a:t>
            </a:r>
            <a:r>
              <a:rPr lang="en-US" altLang="en-US" sz="1200" b="0" dirty="0">
                <a:latin typeface="+mn-lt"/>
              </a:rPr>
              <a:t>Present Content</a:t>
            </a:r>
          </a:p>
          <a:p>
            <a:r>
              <a:rPr lang="en-US" altLang="en-US" sz="1200" b="1" dirty="0">
                <a:latin typeface="+mn-lt"/>
              </a:rPr>
              <a:t>TIME</a:t>
            </a:r>
            <a:r>
              <a:rPr lang="en-US" altLang="en-US" sz="1200" dirty="0">
                <a:latin typeface="+mn-lt"/>
              </a:rPr>
              <a:t>: 2 minutes</a:t>
            </a:r>
          </a:p>
          <a:p>
            <a:r>
              <a:rPr lang="en-US" b="1" dirty="0"/>
              <a:t>TALKING POINTS:</a:t>
            </a:r>
          </a:p>
          <a:p>
            <a:pPr marL="171450" indent="-171450">
              <a:buFont typeface="Arial" panose="020B0604020202020204" pitchFamily="34" charset="0"/>
              <a:buChar char="•"/>
            </a:pPr>
            <a:r>
              <a:rPr lang="en-US" b="1" dirty="0"/>
              <a:t>Physics</a:t>
            </a:r>
            <a:r>
              <a:rPr lang="en-US" dirty="0"/>
              <a:t> is the study of matter, energy, motion, and the forces that affect how objects move and interact.</a:t>
            </a:r>
          </a:p>
          <a:p>
            <a:pPr marL="171450" indent="-171450">
              <a:buFont typeface="Arial" panose="020B0604020202020204" pitchFamily="34" charset="0"/>
              <a:buChar char="•"/>
            </a:pPr>
            <a:r>
              <a:rPr lang="en-US" dirty="0"/>
              <a:t>We see physics everywhere—in the weather, technology, transportation systems, and even in our own bodies. </a:t>
            </a:r>
          </a:p>
          <a:p>
            <a:pPr marL="171450" indent="-171450">
              <a:buFont typeface="Arial" panose="020B0604020202020204" pitchFamily="34" charset="0"/>
              <a:buChar char="•"/>
            </a:pPr>
            <a:r>
              <a:rPr lang="en-US" dirty="0"/>
              <a:t>Although we may not think about it every day, physics explains nearly everything around us.</a:t>
            </a:r>
          </a:p>
          <a:p>
            <a:pPr marL="171450" indent="-171450">
              <a:buFont typeface="Arial" panose="020B0604020202020204" pitchFamily="34" charset="0"/>
              <a:buChar char="•"/>
            </a:pPr>
            <a:r>
              <a:rPr lang="en-US" dirty="0"/>
              <a:t>In transportation maintenance, physics helps us understand why a wrench turns a bolt, why a heavy bus begins moving when the engine applies force, and why brakes, suspension systems, and other mechanical components behave the way they do.</a:t>
            </a:r>
          </a:p>
          <a:p>
            <a:pPr marL="171450" indent="-171450">
              <a:buFont typeface="Arial" panose="020B0604020202020204" pitchFamily="34" charset="0"/>
              <a:buChar char="•"/>
            </a:pPr>
            <a:r>
              <a:rPr lang="en-US" dirty="0"/>
              <a:t>Throughout this module, we'll focus on the physics concepts that are most relevant to maintenance work, including force, motion, energy, friction, and resistance.</a:t>
            </a:r>
          </a:p>
          <a:p>
            <a:pPr marL="171450" indent="-171450">
              <a:buFont typeface="Arial" panose="020B0604020202020204" pitchFamily="34" charset="0"/>
              <a:buChar char="•"/>
            </a:pPr>
            <a:r>
              <a:rPr lang="en-US" dirty="0"/>
              <a:t>Understanding these principles gives you a framework for understanding how equipment moves, how mechanical systems respond to different forces, and why maintenance procedures are performed the way they are.</a:t>
            </a:r>
          </a:p>
          <a:p>
            <a:pPr marL="171450" indent="-171450">
              <a:buFont typeface="Arial" panose="020B0604020202020204" pitchFamily="34" charset="0"/>
              <a:buChar char="•"/>
            </a:pPr>
            <a:r>
              <a:rPr lang="en-US" dirty="0"/>
              <a:t>As we move through the module, you'll see how these concepts apply to real-world transit maintenance tasks, helping you troubleshoot problems, perform repairs safely, and make better maintenance decisions.</a:t>
            </a:r>
          </a:p>
        </p:txBody>
      </p:sp>
      <p:sp>
        <p:nvSpPr>
          <p:cNvPr id="4" name="Slide Number Placeholder 3"/>
          <p:cNvSpPr>
            <a:spLocks noGrp="1"/>
          </p:cNvSpPr>
          <p:nvPr>
            <p:ph type="sldNum" sz="quarter" idx="5"/>
          </p:nvPr>
        </p:nvSpPr>
        <p:spPr/>
        <p:txBody>
          <a:bodyPr/>
          <a:lstStyle/>
          <a:p>
            <a:fld id="{C68FB58B-AACD-44F1-9CE2-B850C946C86F}" type="slidenum">
              <a:rPr lang="en-US" smtClean="0"/>
              <a:t>8</a:t>
            </a:fld>
            <a:endParaRPr lang="en-US"/>
          </a:p>
        </p:txBody>
      </p:sp>
    </p:spTree>
    <p:extLst>
      <p:ext uri="{BB962C8B-B14F-4D97-AF65-F5344CB8AC3E}">
        <p14:creationId xmlns:p14="http://schemas.microsoft.com/office/powerpoint/2010/main" val="33502324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ltLang="en-US" sz="1200" b="1" dirty="0">
                <a:latin typeface="+mn-lt"/>
              </a:rPr>
              <a:t>INSTRUCTIONAL ACTIVITY: </a:t>
            </a:r>
            <a:r>
              <a:rPr lang="en-US" altLang="en-US" sz="1200" b="0" dirty="0">
                <a:latin typeface="+mn-lt"/>
              </a:rPr>
              <a:t>Present Content</a:t>
            </a:r>
          </a:p>
          <a:p>
            <a:r>
              <a:rPr lang="en-US" altLang="en-US" sz="1200" b="1" dirty="0">
                <a:latin typeface="+mn-lt"/>
              </a:rPr>
              <a:t>TIME</a:t>
            </a:r>
            <a:r>
              <a:rPr lang="en-US" altLang="en-US" sz="1200" dirty="0">
                <a:latin typeface="+mn-lt"/>
              </a:rPr>
              <a:t>: 3 minutes</a:t>
            </a:r>
          </a:p>
          <a:p>
            <a:r>
              <a:rPr lang="en-US" b="1" dirty="0"/>
              <a:t>TALKING POINTS:</a:t>
            </a:r>
          </a:p>
          <a:p>
            <a:pPr marL="171450" indent="-171450">
              <a:buFont typeface="Arial" panose="020B0604020202020204" pitchFamily="34" charset="0"/>
              <a:buChar char="•"/>
            </a:pPr>
            <a:r>
              <a:rPr lang="en-US" dirty="0"/>
              <a:t>Physics is a broad field with many different areas of study. Each branch focuses on a different aspect of how the physical world works.</a:t>
            </a:r>
          </a:p>
          <a:p>
            <a:pPr marL="171450" indent="-171450">
              <a:buFont typeface="Arial" panose="020B0604020202020204" pitchFamily="34" charset="0"/>
              <a:buChar char="•"/>
            </a:pPr>
            <a:r>
              <a:rPr lang="en-US" b="1" dirty="0"/>
              <a:t>Mechanics</a:t>
            </a:r>
            <a:r>
              <a:rPr lang="en-US" dirty="0"/>
              <a:t> is the branch we'll spend most of our time on because it's the most relevant to transportation maintenance. </a:t>
            </a:r>
          </a:p>
          <a:p>
            <a:pPr marL="628650" lvl="1" indent="-171450">
              <a:buFont typeface="Arial" panose="020B0604020202020204" pitchFamily="34" charset="0"/>
              <a:buChar char="•"/>
            </a:pPr>
            <a:r>
              <a:rPr lang="en-US" dirty="0"/>
              <a:t>Mechanics explains how objects move, what causes them to move, and how forces affect that motion.</a:t>
            </a:r>
          </a:p>
          <a:p>
            <a:pPr marL="628650" lvl="1" indent="-171450">
              <a:buFont typeface="Arial" panose="020B0604020202020204" pitchFamily="34" charset="0"/>
              <a:buChar char="•"/>
            </a:pPr>
            <a:r>
              <a:rPr lang="en-US" dirty="0"/>
              <a:t>Within mechanics, we'll explore concepts such as motion, force, Newton's Laws of Motion, work, energy, power, friction, and resistance. These principles help explain how tools, vehicles, and mechanical systems operate.</a:t>
            </a:r>
          </a:p>
          <a:p>
            <a:pPr marL="171450" indent="-171450">
              <a:buFont typeface="Arial" panose="020B0604020202020204" pitchFamily="34" charset="0"/>
              <a:buChar char="•"/>
            </a:pPr>
            <a:r>
              <a:rPr lang="en-US" dirty="0"/>
              <a:t>The other branches of physics are also important. </a:t>
            </a:r>
          </a:p>
          <a:p>
            <a:pPr marL="171450" indent="-171450">
              <a:buFont typeface="Arial" panose="020B0604020202020204" pitchFamily="34" charset="0"/>
              <a:buChar char="•"/>
            </a:pPr>
            <a:r>
              <a:rPr lang="en-US" b="1" dirty="0"/>
              <a:t>Thermodynamics</a:t>
            </a:r>
            <a:r>
              <a:rPr lang="en-US" dirty="0"/>
              <a:t> focuses on heat and energy transfer. </a:t>
            </a:r>
          </a:p>
          <a:p>
            <a:pPr marL="171450" indent="-171450">
              <a:buFont typeface="Arial" panose="020B0604020202020204" pitchFamily="34" charset="0"/>
              <a:buChar char="•"/>
            </a:pPr>
            <a:r>
              <a:rPr lang="en-US" b="1" dirty="0"/>
              <a:t>Waves and oscillations </a:t>
            </a:r>
            <a:r>
              <a:rPr lang="en-US" dirty="0"/>
              <a:t>include topics like sound and vibration. </a:t>
            </a:r>
          </a:p>
          <a:p>
            <a:pPr marL="171450" indent="-171450">
              <a:buFont typeface="Arial" panose="020B0604020202020204" pitchFamily="34" charset="0"/>
              <a:buChar char="•"/>
            </a:pPr>
            <a:r>
              <a:rPr lang="en-US" b="1" dirty="0"/>
              <a:t>Electricity and magnetism </a:t>
            </a:r>
            <a:r>
              <a:rPr lang="en-US" dirty="0"/>
              <a:t>explain electrical circuits, motors, and magnetic fields. </a:t>
            </a:r>
          </a:p>
          <a:p>
            <a:pPr marL="171450" indent="-171450">
              <a:buFont typeface="Arial" panose="020B0604020202020204" pitchFamily="34" charset="0"/>
              <a:buChar char="•"/>
            </a:pPr>
            <a:r>
              <a:rPr lang="en-US" b="1" dirty="0"/>
              <a:t>Optics</a:t>
            </a:r>
            <a:r>
              <a:rPr lang="en-US" dirty="0"/>
              <a:t> is the study of light and how it behaves.</a:t>
            </a:r>
          </a:p>
          <a:p>
            <a:pPr marL="171450" indent="-171450">
              <a:buFont typeface="Arial" panose="020B0604020202020204" pitchFamily="34" charset="0"/>
              <a:buChar char="•"/>
            </a:pPr>
            <a:r>
              <a:rPr lang="en-US" dirty="0"/>
              <a:t>For this course, we'll concentrate on the mechanics concepts that you'll apply regularly in transit maintenance.</a:t>
            </a:r>
          </a:p>
          <a:p>
            <a:pPr marL="171450" indent="-171450">
              <a:buFont typeface="Arial" panose="020B0604020202020204" pitchFamily="34" charset="0"/>
              <a:buChar char="•"/>
            </a:pPr>
            <a:r>
              <a:rPr lang="en-US" dirty="0"/>
              <a:t>As we move through the module, you'll see how these physics principles help you understand equipment operation, diagnose problems, and perform maintenance safely and effectively.</a:t>
            </a:r>
          </a:p>
          <a:p>
            <a:endParaRPr lang="en-US" dirty="0"/>
          </a:p>
        </p:txBody>
      </p:sp>
      <p:sp>
        <p:nvSpPr>
          <p:cNvPr id="4" name="Slide Number Placeholder 3"/>
          <p:cNvSpPr>
            <a:spLocks noGrp="1"/>
          </p:cNvSpPr>
          <p:nvPr>
            <p:ph type="sldNum" sz="quarter" idx="5"/>
          </p:nvPr>
        </p:nvSpPr>
        <p:spPr/>
        <p:txBody>
          <a:bodyPr/>
          <a:lstStyle/>
          <a:p>
            <a:fld id="{C68FB58B-AACD-44F1-9CE2-B850C946C86F}" type="slidenum">
              <a:rPr lang="en-US" smtClean="0"/>
              <a:t>9</a:t>
            </a:fld>
            <a:endParaRPr lang="en-US"/>
          </a:p>
        </p:txBody>
      </p:sp>
    </p:spTree>
    <p:extLst>
      <p:ext uri="{BB962C8B-B14F-4D97-AF65-F5344CB8AC3E}">
        <p14:creationId xmlns:p14="http://schemas.microsoft.com/office/powerpoint/2010/main" val="33169522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ltLang="en-US" sz="1200" b="1" dirty="0">
                <a:latin typeface="+mn-lt"/>
              </a:rPr>
              <a:t>INSTRUCTIONAL ACTIVITY: </a:t>
            </a:r>
            <a:r>
              <a:rPr lang="en-US" altLang="en-US" sz="1200" b="0" dirty="0">
                <a:latin typeface="+mn-lt"/>
              </a:rPr>
              <a:t>Present Content</a:t>
            </a:r>
          </a:p>
          <a:p>
            <a:r>
              <a:rPr lang="en-US" altLang="en-US" sz="1200" b="1" dirty="0">
                <a:latin typeface="+mn-lt"/>
              </a:rPr>
              <a:t>TIME</a:t>
            </a:r>
            <a:r>
              <a:rPr lang="en-US" altLang="en-US" sz="1200" dirty="0">
                <a:latin typeface="+mn-lt"/>
              </a:rPr>
              <a:t>: 2 minutes</a:t>
            </a:r>
          </a:p>
          <a:p>
            <a:r>
              <a:rPr lang="en-US" b="1" dirty="0"/>
              <a:t>TALKING POINTS:</a:t>
            </a:r>
          </a:p>
          <a:p>
            <a:pPr marL="171450" indent="-171450">
              <a:buFont typeface="Arial" panose="020B0604020202020204" pitchFamily="34" charset="0"/>
              <a:buChar char="•"/>
            </a:pPr>
            <a:r>
              <a:rPr lang="en-US" b="1" dirty="0"/>
              <a:t>Force</a:t>
            </a:r>
            <a:r>
              <a:rPr lang="en-US" dirty="0"/>
              <a:t> is simply a push or pull on an object. Anytime you pick up a tool, tighten a bolt, push a cart, or open a heavy door, you're applying force.</a:t>
            </a:r>
          </a:p>
          <a:p>
            <a:pPr marL="171450" indent="-171450">
              <a:buFont typeface="Arial" panose="020B0604020202020204" pitchFamily="34" charset="0"/>
              <a:buChar char="•"/>
            </a:pPr>
            <a:r>
              <a:rPr lang="en-US" b="1" dirty="0"/>
              <a:t>Motion</a:t>
            </a:r>
            <a:r>
              <a:rPr lang="en-US" dirty="0"/>
              <a:t> is the change in an object's position over time. Without motion, an object stays where it is. When enough force is applied, the object can begin moving, stop moving, speed up, slow down, or change direction.</a:t>
            </a:r>
          </a:p>
          <a:p>
            <a:pPr marL="171450" lvl="0" indent="-171450">
              <a:buFont typeface="Arial" panose="020B0604020202020204" pitchFamily="34" charset="0"/>
              <a:buChar char="•"/>
            </a:pPr>
            <a:r>
              <a:rPr lang="en-US" dirty="0"/>
              <a:t>One of the easiest examples from maintenance is using a wrench. When you pull on the wrench, you're applying force. That force creates motion by turning the bolt.</a:t>
            </a:r>
          </a:p>
          <a:p>
            <a:pPr marL="171450" indent="-171450">
              <a:buFont typeface="Arial" panose="020B0604020202020204" pitchFamily="34" charset="0"/>
              <a:buChar char="•"/>
            </a:pPr>
            <a:r>
              <a:rPr lang="en-US" dirty="0"/>
              <a:t>If you've ever worked with a stubborn or rusted bolt, you've probably noticed it takes more force to get it moving. Larger or heavier components also require more force to move than smaller, lighter ones.</a:t>
            </a:r>
          </a:p>
          <a:p>
            <a:pPr marL="171450" indent="-171450">
              <a:buFont typeface="Arial" panose="020B0604020202020204" pitchFamily="34" charset="0"/>
              <a:buChar char="•"/>
            </a:pPr>
            <a:r>
              <a:rPr lang="en-US" dirty="0"/>
              <a:t>You'll see this same relationship throughout transportation maintenance. Brakes use force to stop a moving vehicle. Hoists use force to lift heavy components. Pneumatic doors use air pressure to create the force needed to open and close.</a:t>
            </a:r>
          </a:p>
          <a:p>
            <a:pPr marL="171450" indent="-171450">
              <a:buFont typeface="Arial" panose="020B0604020202020204" pitchFamily="34" charset="0"/>
              <a:buChar char="•"/>
            </a:pPr>
            <a:r>
              <a:rPr lang="en-US" dirty="0"/>
              <a:t>Understanding the relationship between force and motion helps explain why mechanical systems behave the way they do and prepares us for Newton's Laws of Motion, which we'll cover next.</a:t>
            </a:r>
          </a:p>
        </p:txBody>
      </p:sp>
      <p:sp>
        <p:nvSpPr>
          <p:cNvPr id="4" name="Slide Number Placeholder 3"/>
          <p:cNvSpPr>
            <a:spLocks noGrp="1"/>
          </p:cNvSpPr>
          <p:nvPr>
            <p:ph type="sldNum" sz="quarter" idx="5"/>
          </p:nvPr>
        </p:nvSpPr>
        <p:spPr/>
        <p:txBody>
          <a:bodyPr/>
          <a:lstStyle/>
          <a:p>
            <a:fld id="{C68FB58B-AACD-44F1-9CE2-B850C946C86F}" type="slidenum">
              <a:rPr lang="en-US" smtClean="0"/>
              <a:t>10</a:t>
            </a:fld>
            <a:endParaRPr lang="en-US"/>
          </a:p>
        </p:txBody>
      </p:sp>
    </p:spTree>
    <p:extLst>
      <p:ext uri="{BB962C8B-B14F-4D97-AF65-F5344CB8AC3E}">
        <p14:creationId xmlns:p14="http://schemas.microsoft.com/office/powerpoint/2010/main" val="21085448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ltLang="en-US" sz="1200" b="1" dirty="0">
                <a:latin typeface="+mn-lt"/>
              </a:rPr>
              <a:t>INSTRUCTIONAL ACTIVITY: </a:t>
            </a:r>
            <a:r>
              <a:rPr lang="en-US" altLang="en-US" sz="1200" b="0" dirty="0">
                <a:latin typeface="+mn-lt"/>
              </a:rPr>
              <a:t>Present Content</a:t>
            </a:r>
          </a:p>
          <a:p>
            <a:r>
              <a:rPr lang="en-US" altLang="en-US" sz="1200" b="1" dirty="0">
                <a:latin typeface="+mn-lt"/>
              </a:rPr>
              <a:t>TIME</a:t>
            </a:r>
            <a:r>
              <a:rPr lang="en-US" altLang="en-US" sz="1200" dirty="0">
                <a:latin typeface="+mn-lt"/>
              </a:rPr>
              <a:t>: 2 minutes</a:t>
            </a:r>
          </a:p>
          <a:p>
            <a:r>
              <a:rPr lang="en-US" b="1" dirty="0"/>
              <a:t>TALKING POINTS:</a:t>
            </a:r>
          </a:p>
          <a:p>
            <a:pPr marL="171450" indent="-171450">
              <a:buFont typeface="Arial" panose="020B0604020202020204" pitchFamily="34" charset="0"/>
              <a:buChar char="•"/>
            </a:pPr>
            <a:r>
              <a:rPr lang="en-US" dirty="0"/>
              <a:t>In everyday conversation, we often think of work as any task we perform. In physics, however, work has a more specific meaning.</a:t>
            </a:r>
          </a:p>
          <a:p>
            <a:pPr marL="171450" indent="-171450">
              <a:buFont typeface="Arial" panose="020B0604020202020204" pitchFamily="34" charset="0"/>
              <a:buChar char="•"/>
            </a:pPr>
            <a:r>
              <a:rPr lang="en-US" b="1" dirty="0"/>
              <a:t>Work</a:t>
            </a:r>
            <a:r>
              <a:rPr lang="en-US" dirty="0"/>
              <a:t> occurs when a force causes an object to move over a distance. Both </a:t>
            </a:r>
            <a:r>
              <a:rPr lang="en-US" b="1" dirty="0"/>
              <a:t>force and motion are required</a:t>
            </a:r>
            <a:r>
              <a:rPr lang="en-US" dirty="0"/>
              <a:t>. If you apply force but the object doesn't move, no work has been done in the physics sense.</a:t>
            </a:r>
          </a:p>
          <a:p>
            <a:pPr marL="171450" indent="-171450">
              <a:buFont typeface="Arial" panose="020B0604020202020204" pitchFamily="34" charset="0"/>
              <a:buChar char="•"/>
            </a:pPr>
            <a:r>
              <a:rPr lang="en-US" dirty="0"/>
              <a:t>For example, if you push against a wall and it doesn't move, you're using effort, but no physical work is being done because there is no movement.</a:t>
            </a:r>
          </a:p>
          <a:p>
            <a:pPr marL="171450" indent="-171450">
              <a:buFont typeface="Arial" panose="020B0604020202020204" pitchFamily="34" charset="0"/>
              <a:buChar char="•"/>
            </a:pPr>
            <a:r>
              <a:rPr lang="en-US" dirty="0"/>
              <a:t>A maintenance example would be lifting an engine with a hoist or pushing a loaded toolbox across the shop floor. In both cases, a force is applied, and the object moves, so work is being done.</a:t>
            </a:r>
          </a:p>
          <a:p>
            <a:pPr marL="171450" indent="-171450">
              <a:buFont typeface="Arial" panose="020B0604020202020204" pitchFamily="34" charset="0"/>
              <a:buChar char="•"/>
            </a:pPr>
            <a:r>
              <a:rPr lang="en-US" dirty="0"/>
              <a:t>Understanding work helps explain how tools and equipment accomplish tasks. </a:t>
            </a:r>
          </a:p>
          <a:p>
            <a:endParaRPr lang="en-US" dirty="0"/>
          </a:p>
        </p:txBody>
      </p:sp>
      <p:sp>
        <p:nvSpPr>
          <p:cNvPr id="4" name="Slide Number Placeholder 3"/>
          <p:cNvSpPr>
            <a:spLocks noGrp="1"/>
          </p:cNvSpPr>
          <p:nvPr>
            <p:ph type="sldNum" sz="quarter" idx="5"/>
          </p:nvPr>
        </p:nvSpPr>
        <p:spPr/>
        <p:txBody>
          <a:bodyPr/>
          <a:lstStyle/>
          <a:p>
            <a:fld id="{C68FB58B-AACD-44F1-9CE2-B850C946C86F}" type="slidenum">
              <a:rPr lang="en-US" smtClean="0"/>
              <a:t>11</a:t>
            </a:fld>
            <a:endParaRPr lang="en-US" dirty="0"/>
          </a:p>
        </p:txBody>
      </p:sp>
    </p:spTree>
    <p:extLst>
      <p:ext uri="{BB962C8B-B14F-4D97-AF65-F5344CB8AC3E}">
        <p14:creationId xmlns:p14="http://schemas.microsoft.com/office/powerpoint/2010/main" val="8451270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4110AC-CC11-400D-60C8-67CB83BC84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67B9A4-8FD5-977D-0B7E-91FC280CD887}"/>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1035F144-89A9-943E-785A-C3365FFA1B0C}"/>
              </a:ext>
            </a:extLst>
          </p:cNvPr>
          <p:cNvSpPr>
            <a:spLocks noGrp="1"/>
          </p:cNvSpPr>
          <p:nvPr>
            <p:ph type="body" idx="1"/>
          </p:nvPr>
        </p:nvSpPr>
        <p:spPr/>
        <p:txBody>
          <a:bodyPr/>
          <a:lstStyle/>
          <a:p>
            <a:r>
              <a:rPr lang="en-US" altLang="en-US" sz="1200" b="1" dirty="0">
                <a:latin typeface="+mn-lt"/>
              </a:rPr>
              <a:t>INSTRUCTIONAL ACTIVITY: </a:t>
            </a:r>
            <a:r>
              <a:rPr lang="en-US" altLang="en-US" sz="1200" b="0" dirty="0">
                <a:latin typeface="+mn-lt"/>
              </a:rPr>
              <a:t>Present Content</a:t>
            </a:r>
          </a:p>
          <a:p>
            <a:r>
              <a:rPr lang="en-US" altLang="en-US" sz="1200" b="1" dirty="0">
                <a:latin typeface="+mn-lt"/>
              </a:rPr>
              <a:t>TIME</a:t>
            </a:r>
            <a:r>
              <a:rPr lang="en-US" altLang="en-US" sz="1200" dirty="0">
                <a:latin typeface="+mn-lt"/>
              </a:rPr>
              <a:t>: 2 minutes</a:t>
            </a:r>
          </a:p>
          <a:p>
            <a:r>
              <a:rPr lang="en-US" b="1" dirty="0"/>
              <a:t>TALKING POINTS:</a:t>
            </a:r>
          </a:p>
          <a:p>
            <a:pPr marL="171450" indent="-171450">
              <a:buFont typeface="Arial" panose="020B0604020202020204" pitchFamily="34" charset="0"/>
              <a:buChar char="•"/>
            </a:pPr>
            <a:r>
              <a:rPr lang="en-US" b="1" dirty="0"/>
              <a:t>Energy</a:t>
            </a:r>
            <a:r>
              <a:rPr lang="en-US" dirty="0"/>
              <a:t> is what makes work possible. Without energy, nothing can move or perform a task.</a:t>
            </a:r>
          </a:p>
          <a:p>
            <a:pPr marL="171450" indent="-171450">
              <a:buFont typeface="Arial" panose="020B0604020202020204" pitchFamily="34" charset="0"/>
              <a:buChar char="•"/>
            </a:pPr>
            <a:r>
              <a:rPr lang="en-US" dirty="0"/>
              <a:t>There are many forms of energy, but we'll focus on two that you'll encounter frequently in maintenance</a:t>
            </a:r>
            <a:r>
              <a:rPr lang="en-US" b="0" dirty="0"/>
              <a:t>: potential energy and kinetic energy.</a:t>
            </a:r>
          </a:p>
          <a:p>
            <a:pPr marL="171450" indent="-171450">
              <a:buFont typeface="Arial" panose="020B0604020202020204" pitchFamily="34" charset="0"/>
              <a:buChar char="•"/>
            </a:pPr>
            <a:r>
              <a:rPr lang="en-US" b="1" dirty="0"/>
              <a:t>Potential energy </a:t>
            </a:r>
            <a:r>
              <a:rPr lang="en-US" dirty="0"/>
              <a:t>is stored energy. It has the ability to do work, even though nothing is moving yet. A compressed spring, compressed air in a pneumatic system, or a charged battery all store potential energy.</a:t>
            </a:r>
          </a:p>
          <a:p>
            <a:pPr marL="171450" indent="-171450">
              <a:buFont typeface="Arial" panose="020B0604020202020204" pitchFamily="34" charset="0"/>
              <a:buChar char="•"/>
            </a:pPr>
            <a:r>
              <a:rPr lang="en-US" b="1" dirty="0"/>
              <a:t>Kinetic energy </a:t>
            </a:r>
            <a:r>
              <a:rPr lang="en-US" dirty="0"/>
              <a:t>is the energy of motion. Any object that is moving has kinetic energy. A rotating wheel, a moving bus, or even the wind are all examples of kinetic energy.</a:t>
            </a:r>
          </a:p>
          <a:p>
            <a:pPr marL="171450" indent="-171450">
              <a:buFont typeface="Arial" panose="020B0604020202020204" pitchFamily="34" charset="0"/>
              <a:buChar char="•"/>
            </a:pPr>
            <a:r>
              <a:rPr lang="en-US" dirty="0"/>
              <a:t>Many mechanical systems convert potential energy into kinetic energy. For example, a charged battery stores chemical energy until it powers an electric motor. The motor then converts that stored energy into motion.</a:t>
            </a:r>
          </a:p>
          <a:p>
            <a:pPr marL="171450" indent="-171450">
              <a:buFont typeface="Arial" panose="020B0604020202020204" pitchFamily="34" charset="0"/>
              <a:buChar char="•"/>
            </a:pPr>
            <a:r>
              <a:rPr lang="en-US" dirty="0"/>
              <a:t>Understanding energy helps explain how machines start, move, and perform work.</a:t>
            </a:r>
          </a:p>
          <a:p>
            <a:pPr marL="0" indent="0">
              <a:buFont typeface="Arial" panose="020B0604020202020204" pitchFamily="34" charset="0"/>
              <a:buNone/>
            </a:pPr>
            <a:endParaRPr lang="en-US" dirty="0"/>
          </a:p>
        </p:txBody>
      </p:sp>
      <p:sp>
        <p:nvSpPr>
          <p:cNvPr id="4" name="Slide Number Placeholder 3">
            <a:extLst>
              <a:ext uri="{FF2B5EF4-FFF2-40B4-BE49-F238E27FC236}">
                <a16:creationId xmlns:a16="http://schemas.microsoft.com/office/drawing/2014/main" id="{17E928FF-04DE-DB34-FF56-9EC6426E170F}"/>
              </a:ext>
            </a:extLst>
          </p:cNvPr>
          <p:cNvSpPr>
            <a:spLocks noGrp="1"/>
          </p:cNvSpPr>
          <p:nvPr>
            <p:ph type="sldNum" sz="quarter" idx="5"/>
          </p:nvPr>
        </p:nvSpPr>
        <p:spPr/>
        <p:txBody>
          <a:bodyPr/>
          <a:lstStyle/>
          <a:p>
            <a:fld id="{C68FB58B-AACD-44F1-9CE2-B850C946C86F}" type="slidenum">
              <a:rPr lang="en-US" smtClean="0"/>
              <a:t>12</a:t>
            </a:fld>
            <a:endParaRPr lang="en-US" dirty="0"/>
          </a:p>
        </p:txBody>
      </p:sp>
    </p:spTree>
    <p:extLst>
      <p:ext uri="{BB962C8B-B14F-4D97-AF65-F5344CB8AC3E}">
        <p14:creationId xmlns:p14="http://schemas.microsoft.com/office/powerpoint/2010/main" val="750132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4CDBB2-5757-8321-F568-383DA06635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00C81E-0818-318A-3E9E-59263C10B009}"/>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A1E2800A-1643-9CB3-34AF-D32F22943233}"/>
              </a:ext>
            </a:extLst>
          </p:cNvPr>
          <p:cNvSpPr>
            <a:spLocks noGrp="1"/>
          </p:cNvSpPr>
          <p:nvPr>
            <p:ph type="body" idx="1"/>
          </p:nvPr>
        </p:nvSpPr>
        <p:spPr/>
        <p:txBody>
          <a:bodyPr/>
          <a:lstStyle/>
          <a:p>
            <a:r>
              <a:rPr lang="en-US" altLang="en-US" sz="1200" b="1" dirty="0">
                <a:latin typeface="+mn-lt"/>
              </a:rPr>
              <a:t>INSTRUCTIONAL ACTIVITY: </a:t>
            </a:r>
            <a:r>
              <a:rPr lang="en-US" altLang="en-US" sz="1200" b="0" dirty="0">
                <a:latin typeface="+mn-lt"/>
              </a:rPr>
              <a:t>Present Content</a:t>
            </a:r>
          </a:p>
          <a:p>
            <a:r>
              <a:rPr lang="en-US" altLang="en-US" sz="1200" b="1" dirty="0">
                <a:latin typeface="+mn-lt"/>
              </a:rPr>
              <a:t>TIME</a:t>
            </a:r>
            <a:r>
              <a:rPr lang="en-US" altLang="en-US" sz="1200" dirty="0">
                <a:latin typeface="+mn-lt"/>
              </a:rPr>
              <a:t>: 2 minutes</a:t>
            </a:r>
          </a:p>
          <a:p>
            <a:r>
              <a:rPr lang="en-US" b="1" dirty="0"/>
              <a:t>TALKING POINTS:</a:t>
            </a:r>
          </a:p>
          <a:p>
            <a:pPr marL="171450" indent="-171450">
              <a:buFont typeface="Arial" panose="020B0604020202020204" pitchFamily="34" charset="0"/>
              <a:buChar char="•"/>
            </a:pPr>
            <a:r>
              <a:rPr lang="en-US" b="1" dirty="0"/>
              <a:t>Power</a:t>
            </a:r>
            <a:r>
              <a:rPr lang="en-US" dirty="0"/>
              <a:t> tells us how quickly work is done.</a:t>
            </a:r>
          </a:p>
          <a:p>
            <a:pPr marL="171450" indent="-171450">
              <a:buFont typeface="Arial" panose="020B0604020202020204" pitchFamily="34" charset="0"/>
              <a:buChar char="•"/>
            </a:pPr>
            <a:r>
              <a:rPr lang="en-US" dirty="0"/>
              <a:t>Imagine two technicians lifting the same engine using two different hoists. If both hoists lift the same load, they perform the same amount of work. However, if one hoist finishes the job in half the time, it is producing more power.</a:t>
            </a:r>
          </a:p>
          <a:p>
            <a:pPr marL="171450" indent="-171450">
              <a:buFont typeface="Arial" panose="020B0604020202020204" pitchFamily="34" charset="0"/>
              <a:buChar char="•"/>
            </a:pPr>
            <a:r>
              <a:rPr lang="en-US" dirty="0"/>
              <a:t>The same idea applies to engines. A higher-horsepower engine can do work faster, allowing a vehicle to accelerate more quickly or pull heavier loads more efficiently.</a:t>
            </a:r>
          </a:p>
          <a:p>
            <a:pPr marL="171450" indent="-171450">
              <a:buFont typeface="Arial" panose="020B0604020202020204" pitchFamily="34" charset="0"/>
              <a:buChar char="•"/>
            </a:pPr>
            <a:r>
              <a:rPr lang="en-US" dirty="0"/>
              <a:t>Power is directly related to work and time. Completing more work in less time—or transferring energy more quickly—means greater power.</a:t>
            </a:r>
          </a:p>
          <a:p>
            <a:pPr marL="171450" indent="-171450">
              <a:buFont typeface="Arial" panose="020B0604020202020204" pitchFamily="34" charset="0"/>
              <a:buChar char="•"/>
            </a:pPr>
            <a:r>
              <a:rPr lang="en-US" dirty="0"/>
              <a:t>While engineers often calculate power using an equation, the important takeaway for this course is understanding what power represents: </a:t>
            </a:r>
            <a:r>
              <a:rPr lang="en-US" b="1" dirty="0"/>
              <a:t>how quickly a task gets done.</a:t>
            </a:r>
            <a:endParaRPr lang="en-US" dirty="0"/>
          </a:p>
          <a:p>
            <a:pPr marL="171450" indent="-17145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6F079DB6-8EF3-8FD5-4EF8-72D1EA44E6D5}"/>
              </a:ext>
            </a:extLst>
          </p:cNvPr>
          <p:cNvSpPr>
            <a:spLocks noGrp="1"/>
          </p:cNvSpPr>
          <p:nvPr>
            <p:ph type="sldNum" sz="quarter" idx="5"/>
          </p:nvPr>
        </p:nvSpPr>
        <p:spPr/>
        <p:txBody>
          <a:bodyPr/>
          <a:lstStyle/>
          <a:p>
            <a:fld id="{C68FB58B-AACD-44F1-9CE2-B850C946C86F}" type="slidenum">
              <a:rPr lang="en-US" smtClean="0"/>
              <a:t>13</a:t>
            </a:fld>
            <a:endParaRPr lang="en-US" dirty="0"/>
          </a:p>
        </p:txBody>
      </p:sp>
    </p:spTree>
    <p:extLst>
      <p:ext uri="{BB962C8B-B14F-4D97-AF65-F5344CB8AC3E}">
        <p14:creationId xmlns:p14="http://schemas.microsoft.com/office/powerpoint/2010/main" val="11695828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altLang="en-US" sz="1200" b="1" dirty="0">
                <a:latin typeface="+mn-lt"/>
              </a:rPr>
              <a:t>INSTRUCTIONAL ACTIVITY: </a:t>
            </a:r>
            <a:r>
              <a:rPr lang="en-US" altLang="en-US" sz="1200" b="0" dirty="0">
                <a:latin typeface="+mn-lt"/>
              </a:rPr>
              <a:t>Present Content</a:t>
            </a:r>
          </a:p>
          <a:p>
            <a:r>
              <a:rPr lang="en-US" altLang="en-US" sz="1200" b="1" dirty="0">
                <a:latin typeface="+mn-lt"/>
              </a:rPr>
              <a:t>TIME</a:t>
            </a:r>
            <a:r>
              <a:rPr lang="en-US" altLang="en-US" sz="1200" dirty="0">
                <a:latin typeface="+mn-lt"/>
              </a:rPr>
              <a:t>: 2 minutes</a:t>
            </a:r>
          </a:p>
          <a:p>
            <a:r>
              <a:rPr lang="en-US" b="1" dirty="0"/>
              <a:t>TALKING POINTS:</a:t>
            </a:r>
          </a:p>
          <a:p>
            <a:pPr marL="171450" indent="-171450">
              <a:buFont typeface="Arial" panose="020B0604020202020204" pitchFamily="34" charset="0"/>
              <a:buChar char="•"/>
            </a:pPr>
            <a:r>
              <a:rPr lang="en-US" b="1" dirty="0"/>
              <a:t>Resistance</a:t>
            </a:r>
            <a:r>
              <a:rPr lang="en-US" dirty="0"/>
              <a:t> is any force that opposes motion. Whenever something moves, there are often forces working against that movement.</a:t>
            </a:r>
          </a:p>
          <a:p>
            <a:pPr marL="171450" indent="-171450">
              <a:buFont typeface="Arial" panose="020B0604020202020204" pitchFamily="34" charset="0"/>
              <a:buChar char="•"/>
            </a:pPr>
            <a:r>
              <a:rPr lang="en-US" dirty="0"/>
              <a:t>For example, air pushes against a moving vehicle, creating air resistance. Low tire pressure increases rolling resistance, making a vehicle harder to push or requiring more energy to move.</a:t>
            </a:r>
          </a:p>
          <a:p>
            <a:pPr marL="171450" indent="-171450">
              <a:buFont typeface="Arial" panose="020B0604020202020204" pitchFamily="34" charset="0"/>
              <a:buChar char="•"/>
            </a:pPr>
            <a:r>
              <a:rPr lang="en-US" dirty="0"/>
              <a:t>One common type of resistance is </a:t>
            </a:r>
            <a:r>
              <a:rPr lang="en-US" b="1" dirty="0"/>
              <a:t>friction</a:t>
            </a:r>
            <a:r>
              <a:rPr lang="en-US" dirty="0"/>
              <a:t>. Friction occurs when two surfaces come into contact and rub against each other.</a:t>
            </a:r>
          </a:p>
          <a:p>
            <a:pPr marL="171450" indent="-171450">
              <a:buFont typeface="Arial" panose="020B0604020202020204" pitchFamily="34" charset="0"/>
              <a:buChar char="•"/>
            </a:pPr>
            <a:r>
              <a:rPr lang="en-US" dirty="0"/>
              <a:t>Friction can be helpful. Brake pads rely on friction to slow or stop a vehicle, and tires depend on friction to grip the road.</a:t>
            </a:r>
          </a:p>
          <a:p>
            <a:pPr marL="171450" indent="-171450">
              <a:buFont typeface="Arial" panose="020B0604020202020204" pitchFamily="34" charset="0"/>
              <a:buChar char="•"/>
            </a:pPr>
            <a:r>
              <a:rPr lang="en-US" dirty="0"/>
              <a:t>However, friction can also create unwanted heat and wear. Components like bearings, gears, and moving joints can wear out more quickly if friction isn't properly controlled.</a:t>
            </a:r>
          </a:p>
          <a:p>
            <a:pPr marL="171450" indent="-171450">
              <a:buFont typeface="Arial" panose="020B0604020202020204" pitchFamily="34" charset="0"/>
              <a:buChar char="•"/>
            </a:pPr>
            <a:r>
              <a:rPr lang="en-US" dirty="0"/>
              <a:t>That's why maintenance tasks such as lubricating moving parts, inspecting brake components, and adjusting equipment are so important. Proper lubrication reduces unwanted friction while allowing systems to operate smoothly and efficiently.</a:t>
            </a:r>
          </a:p>
          <a:p>
            <a:pPr marL="171450" indent="-171450">
              <a:buFont typeface="Arial" panose="020B0604020202020204" pitchFamily="34" charset="0"/>
              <a:buChar char="•"/>
            </a:pPr>
            <a:r>
              <a:rPr lang="en-US" dirty="0"/>
              <a:t>Understanding the difference between resistance and friction helps explain why some systems move easily while others require more force or maintenance.</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C68FB58B-AACD-44F1-9CE2-B850C946C86F}" type="slidenum">
              <a:rPr lang="en-US" smtClean="0"/>
              <a:t>14</a:t>
            </a:fld>
            <a:endParaRPr lang="en-US" dirty="0"/>
          </a:p>
        </p:txBody>
      </p:sp>
    </p:spTree>
    <p:extLst>
      <p:ext uri="{BB962C8B-B14F-4D97-AF65-F5344CB8AC3E}">
        <p14:creationId xmlns:p14="http://schemas.microsoft.com/office/powerpoint/2010/main" val="35911548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0" i="1" dirty="0">
                <a:effectLst/>
                <a:latin typeface="Calibri" panose="020F0502020204030204" pitchFamily="34" charset="0"/>
                <a:ea typeface="Calibri" panose="020F0502020204030204" pitchFamily="34" charset="0"/>
                <a:cs typeface="Times New Roman" panose="02020603050405020304" pitchFamily="18" charset="0"/>
              </a:rPr>
              <a:t>*This slide contains animations. </a:t>
            </a:r>
            <a:r>
              <a:rPr lang="en-US" sz="1200" b="1" i="1" dirty="0">
                <a:effectLst/>
                <a:latin typeface="Calibri" panose="020F0502020204030204" pitchFamily="34" charset="0"/>
                <a:ea typeface="Calibri" panose="020F0502020204030204" pitchFamily="34" charset="0"/>
                <a:cs typeface="Times New Roman" panose="02020603050405020304" pitchFamily="18" charset="0"/>
              </a:rPr>
              <a:t>CLICK</a:t>
            </a:r>
            <a:r>
              <a:rPr lang="en-US" sz="1200" b="0" i="1" dirty="0">
                <a:effectLst/>
                <a:latin typeface="Calibri" panose="020F0502020204030204" pitchFamily="34" charset="0"/>
                <a:ea typeface="Calibri" panose="020F0502020204030204" pitchFamily="34" charset="0"/>
                <a:cs typeface="Times New Roman" panose="02020603050405020304" pitchFamily="18" charset="0"/>
              </a:rPr>
              <a:t> to reveal content.</a:t>
            </a:r>
            <a:endParaRPr lang="en-US" sz="1200" b="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a:t>
            </a:r>
            <a:r>
              <a:rPr lang="en-US" altLang="en-US" sz="1200" b="0" dirty="0">
                <a:latin typeface="Calibri" panose="020F0502020204030204" pitchFamily="34" charset="0"/>
                <a:ea typeface="Calibri" panose="020F0502020204030204" pitchFamily="34" charset="0"/>
                <a:cs typeface="Calibri" panose="020F0502020204030204" pitchFamily="34" charset="0"/>
              </a:rPr>
              <a:t>Provide Guided Learning, Elicit Performance, Provide Feedback</a:t>
            </a:r>
            <a:endParaRPr lang="en-US" sz="1200" b="0" dirty="0">
              <a:effectLst/>
              <a:latin typeface="+mn-lt"/>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20 min.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effectLst/>
                <a:latin typeface="+mn-lt"/>
                <a:ea typeface="Calibri" panose="020F0502020204030204" pitchFamily="34" charset="0"/>
                <a:cs typeface="Times New Roman" panose="02020603050405020304" pitchFamily="18" charset="0"/>
              </a:rPr>
              <a:t>Materials: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effectLst/>
                <a:latin typeface="+mn-lt"/>
                <a:ea typeface="Calibri" panose="020F0502020204030204" pitchFamily="34" charset="0"/>
                <a:cs typeface="Times New Roman" panose="02020603050405020304" pitchFamily="18" charset="0"/>
              </a:rPr>
              <a:t>Ramp Race_Physics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effectLst/>
                <a:latin typeface="+mn-lt"/>
                <a:ea typeface="Calibri" panose="020F0502020204030204" pitchFamily="34" charset="0"/>
                <a:cs typeface="Times New Roman" panose="02020603050405020304" pitchFamily="18" charset="0"/>
              </a:rPr>
              <a:t>One per pair or small group</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effectLst/>
                <a:latin typeface="+mn-lt"/>
                <a:ea typeface="Calibri" panose="020F0502020204030204" pitchFamily="34" charset="0"/>
                <a:cs typeface="Times New Roman" panose="02020603050405020304" pitchFamily="18" charset="0"/>
              </a:rPr>
              <a:t>Ramp (wooden board or sturdy cardboard)</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effectLst/>
                <a:latin typeface="+mn-lt"/>
                <a:ea typeface="Calibri" panose="020F0502020204030204" pitchFamily="34" charset="0"/>
                <a:cs typeface="Times New Roman" panose="02020603050405020304" pitchFamily="18" charset="0"/>
              </a:rPr>
              <a:t>2 small balls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effectLst/>
                <a:latin typeface="+mn-lt"/>
                <a:ea typeface="Calibri" panose="020F0502020204030204" pitchFamily="34" charset="0"/>
                <a:cs typeface="Times New Roman" panose="02020603050405020304" pitchFamily="18" charset="0"/>
              </a:rPr>
              <a:t>5 blocks to change ramp height</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effectLst/>
                <a:latin typeface="+mn-lt"/>
                <a:ea typeface="Calibri" panose="020F0502020204030204" pitchFamily="34" charset="0"/>
                <a:cs typeface="Times New Roman" panose="02020603050405020304" pitchFamily="18" charset="0"/>
              </a:rPr>
              <a:t>Stopwatch</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effectLst/>
                <a:latin typeface="+mn-lt"/>
                <a:ea typeface="Calibri" panose="020F0502020204030204" pitchFamily="34" charset="0"/>
                <a:cs typeface="Times New Roman" panose="02020603050405020304" pitchFamily="18" charset="0"/>
              </a:rPr>
              <a:t>Fabric to cover ramp</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effectLst/>
                <a:latin typeface="+mn-lt"/>
                <a:ea typeface="Calibri" panose="020F0502020204030204" pitchFamily="34" charset="0"/>
                <a:cs typeface="Times New Roman" panose="02020603050405020304" pitchFamily="18" charset="0"/>
              </a:rPr>
              <a:t>Do:</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5 min.</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Refer learners to the </a:t>
            </a:r>
            <a:r>
              <a:rPr lang="en-US" sz="1200" b="1" kern="1200" dirty="0">
                <a:solidFill>
                  <a:schemeClr val="tx1"/>
                </a:solidFill>
                <a:effectLst/>
                <a:latin typeface="+mn-lt"/>
                <a:ea typeface="+mn-ea"/>
                <a:cs typeface="+mn-cs"/>
              </a:rPr>
              <a:t>“Ramp Race” handout </a:t>
            </a:r>
            <a:r>
              <a:rPr lang="en-US" sz="1200" kern="1200" dirty="0">
                <a:solidFill>
                  <a:schemeClr val="tx1"/>
                </a:solidFill>
                <a:effectLst/>
                <a:latin typeface="+mn-lt"/>
                <a:ea typeface="+mn-ea"/>
                <a:cs typeface="+mn-cs"/>
              </a:rPr>
              <a:t>embedded in the Participant Resource Guide.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Sperate learners into groups and give them each a ramp, two small balls, books or blocks, a stopwatch, and a piece of fabric to cover the ramp. </a:t>
            </a:r>
          </a:p>
          <a:p>
            <a:pPr marL="628650" lvl="1" indent="-171450">
              <a:buFont typeface="Arial" panose="020B0604020202020204" pitchFamily="34" charset="0"/>
              <a:buChar char="•"/>
            </a:pPr>
            <a:r>
              <a:rPr lang="en-US" dirty="0"/>
              <a:t>Review the directions and answer any questions learners may have. </a:t>
            </a:r>
          </a:p>
          <a:p>
            <a:pPr marL="171450" indent="-171450">
              <a:buFont typeface="Arial" panose="020B0604020202020204" pitchFamily="34" charset="0"/>
              <a:buChar char="•"/>
            </a:pPr>
            <a:r>
              <a:rPr lang="en-US" dirty="0"/>
              <a:t>10 min.</a:t>
            </a:r>
          </a:p>
          <a:p>
            <a:pPr marL="628650" lvl="1" indent="-171450">
              <a:buFont typeface="Arial" panose="020B0604020202020204" pitchFamily="34" charset="0"/>
              <a:buChar char="•"/>
            </a:pPr>
            <a:r>
              <a:rPr lang="en-US" dirty="0"/>
              <a:t>Give learners time to work. </a:t>
            </a:r>
          </a:p>
          <a:p>
            <a:pPr marL="628650" lvl="1" indent="-171450">
              <a:buFont typeface="Arial" panose="020B0604020202020204" pitchFamily="34" charset="0"/>
              <a:buChar char="•"/>
            </a:pPr>
            <a:r>
              <a:rPr lang="en-US" dirty="0"/>
              <a:t>Circulate the room answering questions and providing feedback as needed. </a:t>
            </a:r>
          </a:p>
          <a:p>
            <a:pPr marL="171450" lvl="0" indent="-171450">
              <a:buFont typeface="Arial" panose="020B0604020202020204" pitchFamily="34" charset="0"/>
              <a:buChar char="•"/>
            </a:pPr>
            <a:r>
              <a:rPr lang="en-US" dirty="0"/>
              <a:t>5 min. </a:t>
            </a:r>
          </a:p>
          <a:p>
            <a:pPr marL="628650" lvl="1" indent="-171450">
              <a:buFont typeface="Arial" panose="020B0604020202020204" pitchFamily="34" charset="0"/>
              <a:buChar char="•"/>
            </a:pPr>
            <a:r>
              <a:rPr lang="en-US" dirty="0"/>
              <a:t>Review the answers by calling on learners to share their responses. </a:t>
            </a:r>
          </a:p>
          <a:p>
            <a:pPr marL="628650" lvl="1" indent="-171450">
              <a:buFont typeface="Arial" panose="020B0604020202020204" pitchFamily="34" charset="0"/>
              <a:buChar char="•"/>
            </a:pPr>
            <a:r>
              <a:rPr lang="en-US" dirty="0"/>
              <a:t>Encourage learners to explain which physics principles are being demonstrated in each task. </a:t>
            </a:r>
          </a:p>
        </p:txBody>
      </p:sp>
      <p:sp>
        <p:nvSpPr>
          <p:cNvPr id="4" name="Slide Number Placeholder 3"/>
          <p:cNvSpPr>
            <a:spLocks noGrp="1"/>
          </p:cNvSpPr>
          <p:nvPr>
            <p:ph type="sldNum" sz="quarter" idx="5"/>
          </p:nvPr>
        </p:nvSpPr>
        <p:spPr/>
        <p:txBody>
          <a:bodyPr/>
          <a:lstStyle/>
          <a:p>
            <a:fld id="{C68FB58B-AACD-44F1-9CE2-B850C946C86F}" type="slidenum">
              <a:rPr lang="en-US" smtClean="0"/>
              <a:t>15</a:t>
            </a:fld>
            <a:endParaRPr lang="en-US" dirty="0"/>
          </a:p>
        </p:txBody>
      </p:sp>
    </p:spTree>
    <p:extLst>
      <p:ext uri="{BB962C8B-B14F-4D97-AF65-F5344CB8AC3E}">
        <p14:creationId xmlns:p14="http://schemas.microsoft.com/office/powerpoint/2010/main" val="15863864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99B610-5B69-1489-ED18-351C2429D1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2EA07E-26B3-E9A1-BBB1-71ACB0ACF095}"/>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604FC029-4AA7-A049-9433-6A9DE7BCEE8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0" i="1" dirty="0">
                <a:effectLst/>
                <a:latin typeface="Calibri" panose="020F0502020204030204" pitchFamily="34" charset="0"/>
                <a:ea typeface="Calibri" panose="020F0502020204030204" pitchFamily="34" charset="0"/>
                <a:cs typeface="Times New Roman" panose="02020603050405020304" pitchFamily="18" charset="0"/>
              </a:rPr>
              <a:t>*This slide contains animations. </a:t>
            </a:r>
            <a:r>
              <a:rPr lang="en-US" sz="1200" b="1" i="1" dirty="0">
                <a:effectLst/>
                <a:latin typeface="Calibri" panose="020F0502020204030204" pitchFamily="34" charset="0"/>
                <a:ea typeface="Calibri" panose="020F0502020204030204" pitchFamily="34" charset="0"/>
                <a:cs typeface="Times New Roman" panose="02020603050405020304" pitchFamily="18" charset="0"/>
              </a:rPr>
              <a:t>CLICK</a:t>
            </a:r>
            <a:r>
              <a:rPr lang="en-US" sz="1200" b="0" i="1" dirty="0">
                <a:effectLst/>
                <a:latin typeface="Calibri" panose="020F0502020204030204" pitchFamily="34" charset="0"/>
                <a:ea typeface="Calibri" panose="020F0502020204030204" pitchFamily="34" charset="0"/>
                <a:cs typeface="Times New Roman" panose="02020603050405020304" pitchFamily="18" charset="0"/>
              </a:rPr>
              <a:t> to reveal content.</a:t>
            </a:r>
            <a:endParaRPr lang="en-US" sz="1200" b="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Activity</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Evaluate/Assess Performance, Provide Feedback </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Time</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3 min.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effectLst/>
                <a:latin typeface="Calibri" panose="020F0502020204030204" pitchFamily="34" charset="0"/>
                <a:ea typeface="Calibri" panose="020F0502020204030204" pitchFamily="34" charset="0"/>
                <a:cs typeface="Times New Roman" panose="02020603050405020304" pitchFamily="18" charset="0"/>
              </a:rPr>
              <a:t>Learning Objective: </a:t>
            </a:r>
            <a:r>
              <a:rPr lang="en-US" sz="1200" b="0" dirty="0">
                <a:effectLst/>
                <a:latin typeface="Calibri" panose="020F0502020204030204" pitchFamily="34" charset="0"/>
                <a:ea typeface="Calibri" panose="020F0502020204030204" pitchFamily="34" charset="0"/>
                <a:cs typeface="Times New Roman" panose="02020603050405020304" pitchFamily="18" charset="0"/>
              </a:rPr>
              <a:t>Define physics and explain concepts such as force, motion, work, energy, power, resistance and friction.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libri" panose="020F0502020204030204" pitchFamily="34" charset="0"/>
                <a:ea typeface="Calibri" panose="020F0502020204030204" pitchFamily="34" charset="0"/>
                <a:cs typeface="Calibri" panose="020F0502020204030204" pitchFamily="34" charset="0"/>
              </a:rPr>
              <a:t>Do</a:t>
            </a:r>
            <a:r>
              <a:rPr lang="en-US" sz="1200" dirty="0">
                <a:latin typeface="Calibri" panose="020F0502020204030204" pitchFamily="34" charset="0"/>
                <a:ea typeface="Calibri" panose="020F0502020204030204" pitchFamily="34" charset="0"/>
                <a:cs typeface="Calibri" panose="020F0502020204030204" pitchFamily="34" charset="0"/>
              </a:rPr>
              <a:t>: Review the knowledge check question. Call on learners to share their responses. </a:t>
            </a:r>
            <a:endParaRPr lang="en-US" sz="1200" i="1" dirty="0">
              <a:solidFill>
                <a:schemeClr val="accent4"/>
              </a:solidFill>
              <a:latin typeface="Calibri" panose="020F0502020204030204" pitchFamily="34" charset="0"/>
              <a:ea typeface="Calibri" panose="020F0502020204030204" pitchFamily="34" charset="0"/>
              <a:cs typeface="Calibri" panose="020F0502020204030204" pitchFamily="34" charset="0"/>
            </a:endParaRPr>
          </a:p>
          <a:p>
            <a:endParaRPr lang="en-US" sz="1200" dirty="0"/>
          </a:p>
          <a:p>
            <a:r>
              <a:rPr lang="en-US" b="1" dirty="0">
                <a:latin typeface="Calibri" panose="020F0502020204030204" pitchFamily="34" charset="0"/>
                <a:ea typeface="Calibri" panose="020F0502020204030204" pitchFamily="34" charset="0"/>
                <a:cs typeface="Calibri" panose="020F0502020204030204" pitchFamily="34" charset="0"/>
              </a:rPr>
              <a:t>Answer: </a:t>
            </a:r>
          </a:p>
          <a:p>
            <a:pPr marL="171450" indent="-171450">
              <a:buFont typeface="Arial" panose="020B0604020202020204" pitchFamily="34" charset="0"/>
              <a:buChar char="•"/>
            </a:pPr>
            <a:r>
              <a:rPr lang="en-US" dirty="0"/>
              <a:t>B – A push or pull on an object</a:t>
            </a:r>
          </a:p>
        </p:txBody>
      </p:sp>
      <p:sp>
        <p:nvSpPr>
          <p:cNvPr id="4" name="Slide Number Placeholder 3">
            <a:extLst>
              <a:ext uri="{FF2B5EF4-FFF2-40B4-BE49-F238E27FC236}">
                <a16:creationId xmlns:a16="http://schemas.microsoft.com/office/drawing/2014/main" id="{DD9E2AF5-C6B5-6A12-8B7E-01CAEC33AD93}"/>
              </a:ext>
            </a:extLst>
          </p:cNvPr>
          <p:cNvSpPr>
            <a:spLocks noGrp="1"/>
          </p:cNvSpPr>
          <p:nvPr>
            <p:ph type="sldNum" sz="quarter" idx="5"/>
          </p:nvPr>
        </p:nvSpPr>
        <p:spPr/>
        <p:txBody>
          <a:bodyPr/>
          <a:lstStyle/>
          <a:p>
            <a:fld id="{C68FB58B-AACD-44F1-9CE2-B850C946C86F}" type="slidenum">
              <a:rPr lang="en-US" smtClean="0"/>
              <a:t>16</a:t>
            </a:fld>
            <a:endParaRPr lang="en-US" dirty="0"/>
          </a:p>
        </p:txBody>
      </p:sp>
    </p:spTree>
    <p:extLst>
      <p:ext uri="{BB962C8B-B14F-4D97-AF65-F5344CB8AC3E}">
        <p14:creationId xmlns:p14="http://schemas.microsoft.com/office/powerpoint/2010/main" val="40552529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0" i="1" dirty="0">
                <a:effectLst/>
                <a:latin typeface="Calibri" panose="020F0502020204030204" pitchFamily="34" charset="0"/>
                <a:ea typeface="Calibri" panose="020F0502020204030204" pitchFamily="34" charset="0"/>
                <a:cs typeface="Times New Roman" panose="02020603050405020304" pitchFamily="18" charset="0"/>
              </a:rPr>
              <a:t>*This slide contains animations. </a:t>
            </a:r>
            <a:r>
              <a:rPr lang="en-US" sz="1200" b="1" i="1" dirty="0">
                <a:effectLst/>
                <a:latin typeface="Calibri" panose="020F0502020204030204" pitchFamily="34" charset="0"/>
                <a:ea typeface="Calibri" panose="020F0502020204030204" pitchFamily="34" charset="0"/>
                <a:cs typeface="Times New Roman" panose="02020603050405020304" pitchFamily="18" charset="0"/>
              </a:rPr>
              <a:t>CLICK</a:t>
            </a:r>
            <a:r>
              <a:rPr lang="en-US" sz="1200" b="0" i="1" dirty="0">
                <a:effectLst/>
                <a:latin typeface="Calibri" panose="020F0502020204030204" pitchFamily="34" charset="0"/>
                <a:ea typeface="Calibri" panose="020F0502020204030204" pitchFamily="34" charset="0"/>
                <a:cs typeface="Times New Roman" panose="02020603050405020304" pitchFamily="18" charset="0"/>
              </a:rPr>
              <a:t> to reveal content.</a:t>
            </a:r>
            <a:endParaRPr lang="en-US" sz="1200" b="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Activity</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Evaluate/Assess Performance, Provide Feedback </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Time</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3 min.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effectLst/>
                <a:latin typeface="Calibri" panose="020F0502020204030204" pitchFamily="34" charset="0"/>
                <a:ea typeface="Calibri" panose="020F0502020204030204" pitchFamily="34" charset="0"/>
                <a:cs typeface="Times New Roman" panose="02020603050405020304" pitchFamily="18" charset="0"/>
              </a:rPr>
              <a:t>Learning Objective: </a:t>
            </a:r>
            <a:r>
              <a:rPr lang="en-US" sz="1200" b="0" dirty="0">
                <a:effectLst/>
                <a:latin typeface="Calibri" panose="020F0502020204030204" pitchFamily="34" charset="0"/>
                <a:ea typeface="Calibri" panose="020F0502020204030204" pitchFamily="34" charset="0"/>
                <a:cs typeface="Times New Roman" panose="02020603050405020304" pitchFamily="18" charset="0"/>
              </a:rPr>
              <a:t>Define physics and explain concepts such as force, motion, work, energy, power, resistance and friction.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libri" panose="020F0502020204030204" pitchFamily="34" charset="0"/>
                <a:ea typeface="Calibri" panose="020F0502020204030204" pitchFamily="34" charset="0"/>
                <a:cs typeface="Calibri" panose="020F0502020204030204" pitchFamily="34" charset="0"/>
              </a:rPr>
              <a:t>Do</a:t>
            </a:r>
            <a:r>
              <a:rPr lang="en-US" sz="1200" dirty="0">
                <a:latin typeface="Calibri" panose="020F0502020204030204" pitchFamily="34" charset="0"/>
                <a:ea typeface="Calibri" panose="020F0502020204030204" pitchFamily="34" charset="0"/>
                <a:cs typeface="Calibri" panose="020F0502020204030204" pitchFamily="34" charset="0"/>
              </a:rPr>
              <a:t>: Review the knowledge check question. Call on learners to share their responses. </a:t>
            </a:r>
            <a:endParaRPr lang="en-US" sz="1200" i="1" dirty="0">
              <a:solidFill>
                <a:schemeClr val="accent4"/>
              </a:solidFill>
              <a:latin typeface="Calibri" panose="020F0502020204030204" pitchFamily="34" charset="0"/>
              <a:ea typeface="Calibri" panose="020F0502020204030204" pitchFamily="34" charset="0"/>
              <a:cs typeface="Calibri" panose="020F0502020204030204" pitchFamily="34" charset="0"/>
            </a:endParaRPr>
          </a:p>
          <a:p>
            <a:endParaRPr lang="en-US" sz="1200" dirty="0"/>
          </a:p>
          <a:p>
            <a:r>
              <a:rPr lang="en-US" b="1" dirty="0">
                <a:latin typeface="Calibri" panose="020F0502020204030204" pitchFamily="34" charset="0"/>
                <a:ea typeface="Calibri" panose="020F0502020204030204" pitchFamily="34" charset="0"/>
                <a:cs typeface="Calibri" panose="020F0502020204030204" pitchFamily="34" charset="0"/>
              </a:rPr>
              <a:t>Answer: </a:t>
            </a:r>
          </a:p>
          <a:p>
            <a:pPr marL="171450" indent="-171450">
              <a:buFont typeface="Arial" panose="020B0604020202020204" pitchFamily="34" charset="0"/>
              <a:buChar char="•"/>
            </a:pPr>
            <a:r>
              <a:rPr lang="en-US" dirty="0"/>
              <a:t>A</a:t>
            </a:r>
          </a:p>
        </p:txBody>
      </p:sp>
      <p:sp>
        <p:nvSpPr>
          <p:cNvPr id="4" name="Slide Number Placeholder 3"/>
          <p:cNvSpPr>
            <a:spLocks noGrp="1"/>
          </p:cNvSpPr>
          <p:nvPr>
            <p:ph type="sldNum" sz="quarter" idx="5"/>
          </p:nvPr>
        </p:nvSpPr>
        <p:spPr/>
        <p:txBody>
          <a:bodyPr/>
          <a:lstStyle/>
          <a:p>
            <a:fld id="{C68FB58B-AACD-44F1-9CE2-B850C946C86F}" type="slidenum">
              <a:rPr lang="en-US" smtClean="0"/>
              <a:t>17</a:t>
            </a:fld>
            <a:endParaRPr lang="en-US" dirty="0"/>
          </a:p>
        </p:txBody>
      </p:sp>
    </p:spTree>
    <p:extLst>
      <p:ext uri="{BB962C8B-B14F-4D97-AF65-F5344CB8AC3E}">
        <p14:creationId xmlns:p14="http://schemas.microsoft.com/office/powerpoint/2010/main" val="41864109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0" i="1" dirty="0">
                <a:effectLst/>
                <a:latin typeface="Calibri" panose="020F0502020204030204" pitchFamily="34" charset="0"/>
                <a:ea typeface="Calibri" panose="020F0502020204030204" pitchFamily="34" charset="0"/>
                <a:cs typeface="Times New Roman" panose="02020603050405020304" pitchFamily="18" charset="0"/>
              </a:rPr>
              <a:t>*This slide contains animations. </a:t>
            </a:r>
            <a:r>
              <a:rPr lang="en-US" sz="1200" b="1" i="1" dirty="0">
                <a:effectLst/>
                <a:latin typeface="Calibri" panose="020F0502020204030204" pitchFamily="34" charset="0"/>
                <a:ea typeface="Calibri" panose="020F0502020204030204" pitchFamily="34" charset="0"/>
                <a:cs typeface="Times New Roman" panose="02020603050405020304" pitchFamily="18" charset="0"/>
              </a:rPr>
              <a:t>CLICK</a:t>
            </a:r>
            <a:r>
              <a:rPr lang="en-US" sz="1200" b="0" i="1" dirty="0">
                <a:effectLst/>
                <a:latin typeface="Calibri" panose="020F0502020204030204" pitchFamily="34" charset="0"/>
                <a:ea typeface="Calibri" panose="020F0502020204030204" pitchFamily="34" charset="0"/>
                <a:cs typeface="Times New Roman" panose="02020603050405020304" pitchFamily="18" charset="0"/>
              </a:rPr>
              <a:t> to reveal content.</a:t>
            </a:r>
            <a:endParaRPr lang="en-US" sz="1200" b="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Activity</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Evaluate/Assess Performance, Provide Feedback </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Time</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3 min.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effectLst/>
                <a:latin typeface="Calibri" panose="020F0502020204030204" pitchFamily="34" charset="0"/>
                <a:ea typeface="Calibri" panose="020F0502020204030204" pitchFamily="34" charset="0"/>
                <a:cs typeface="Times New Roman" panose="02020603050405020304" pitchFamily="18" charset="0"/>
              </a:rPr>
              <a:t>Learning Objective: </a:t>
            </a:r>
            <a:r>
              <a:rPr lang="en-US" sz="1200" b="0" dirty="0">
                <a:effectLst/>
                <a:latin typeface="Calibri" panose="020F0502020204030204" pitchFamily="34" charset="0"/>
                <a:ea typeface="Calibri" panose="020F0502020204030204" pitchFamily="34" charset="0"/>
                <a:cs typeface="Times New Roman" panose="02020603050405020304" pitchFamily="18" charset="0"/>
              </a:rPr>
              <a:t>Define physics and explain concepts such as force, motion, work, energy, power, resistance and friction.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libri" panose="020F0502020204030204" pitchFamily="34" charset="0"/>
                <a:ea typeface="Calibri" panose="020F0502020204030204" pitchFamily="34" charset="0"/>
                <a:cs typeface="Calibri" panose="020F0502020204030204" pitchFamily="34" charset="0"/>
              </a:rPr>
              <a:t>Do</a:t>
            </a:r>
            <a:r>
              <a:rPr lang="en-US" sz="1200" dirty="0">
                <a:latin typeface="Calibri" panose="020F0502020204030204" pitchFamily="34" charset="0"/>
                <a:ea typeface="Calibri" panose="020F0502020204030204" pitchFamily="34" charset="0"/>
                <a:cs typeface="Calibri" panose="020F0502020204030204" pitchFamily="34" charset="0"/>
              </a:rPr>
              <a:t>: Review the knowledge check question. Call on learners to share their responses. </a:t>
            </a:r>
            <a:endParaRPr lang="en-US" sz="1200" i="1" dirty="0">
              <a:solidFill>
                <a:schemeClr val="accent4"/>
              </a:solidFill>
              <a:latin typeface="Calibri" panose="020F0502020204030204" pitchFamily="34" charset="0"/>
              <a:ea typeface="Calibri" panose="020F0502020204030204" pitchFamily="34" charset="0"/>
              <a:cs typeface="Calibri" panose="020F0502020204030204" pitchFamily="34" charset="0"/>
            </a:endParaRPr>
          </a:p>
          <a:p>
            <a:endParaRPr lang="en-US" sz="1200" dirty="0"/>
          </a:p>
          <a:p>
            <a:r>
              <a:rPr lang="en-US" b="1" dirty="0">
                <a:latin typeface="Calibri" panose="020F0502020204030204" pitchFamily="34" charset="0"/>
                <a:ea typeface="Calibri" panose="020F0502020204030204" pitchFamily="34" charset="0"/>
                <a:cs typeface="Calibri" panose="020F0502020204030204" pitchFamily="34" charset="0"/>
              </a:rPr>
              <a:t>Answer: </a:t>
            </a:r>
          </a:p>
          <a:p>
            <a:pPr marL="171450" indent="-171450">
              <a:buFont typeface="Arial" panose="020B0604020202020204" pitchFamily="34" charset="0"/>
              <a:buChar char="•"/>
            </a:pPr>
            <a:r>
              <a:rPr lang="en-US" b="0" dirty="0">
                <a:latin typeface="Calibri" panose="020F0502020204030204" pitchFamily="34" charset="0"/>
                <a:ea typeface="Calibri" panose="020F0502020204030204" pitchFamily="34" charset="0"/>
                <a:cs typeface="Calibri" panose="020F0502020204030204" pitchFamily="34" charset="0"/>
              </a:rPr>
              <a:t>C - </a:t>
            </a:r>
            <a:r>
              <a:rPr lang="en-US" b="0" dirty="0"/>
              <a:t>Work </a:t>
            </a:r>
          </a:p>
        </p:txBody>
      </p:sp>
      <p:sp>
        <p:nvSpPr>
          <p:cNvPr id="4" name="Slide Number Placeholder 3"/>
          <p:cNvSpPr>
            <a:spLocks noGrp="1"/>
          </p:cNvSpPr>
          <p:nvPr>
            <p:ph type="sldNum" sz="quarter" idx="5"/>
          </p:nvPr>
        </p:nvSpPr>
        <p:spPr/>
        <p:txBody>
          <a:bodyPr/>
          <a:lstStyle/>
          <a:p>
            <a:fld id="{C68FB58B-AACD-44F1-9CE2-B850C946C86F}" type="slidenum">
              <a:rPr lang="en-US" smtClean="0"/>
              <a:t>18</a:t>
            </a:fld>
            <a:endParaRPr lang="en-US" dirty="0"/>
          </a:p>
        </p:txBody>
      </p:sp>
    </p:spTree>
    <p:extLst>
      <p:ext uri="{BB962C8B-B14F-4D97-AF65-F5344CB8AC3E}">
        <p14:creationId xmlns:p14="http://schemas.microsoft.com/office/powerpoint/2010/main" val="29873586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8C4C60-9DF8-D26F-BB95-4DE9CE11F3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E823B4-8E34-0623-87BA-45D3B4EB5F53}"/>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6FF62E55-257E-BD78-7185-801DBF92571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0" i="1" dirty="0">
                <a:effectLst/>
                <a:latin typeface="Calibri" panose="020F0502020204030204" pitchFamily="34" charset="0"/>
                <a:ea typeface="Calibri" panose="020F0502020204030204" pitchFamily="34" charset="0"/>
                <a:cs typeface="Times New Roman" panose="02020603050405020304" pitchFamily="18" charset="0"/>
              </a:rPr>
              <a:t>*This slide contains animations. </a:t>
            </a:r>
            <a:r>
              <a:rPr lang="en-US" sz="1200" b="1" i="1" dirty="0">
                <a:effectLst/>
                <a:latin typeface="Calibri" panose="020F0502020204030204" pitchFamily="34" charset="0"/>
                <a:ea typeface="Calibri" panose="020F0502020204030204" pitchFamily="34" charset="0"/>
                <a:cs typeface="Times New Roman" panose="02020603050405020304" pitchFamily="18" charset="0"/>
              </a:rPr>
              <a:t>CLICK</a:t>
            </a:r>
            <a:r>
              <a:rPr lang="en-US" sz="1200" b="0" i="1" dirty="0">
                <a:effectLst/>
                <a:latin typeface="Calibri" panose="020F0502020204030204" pitchFamily="34" charset="0"/>
                <a:ea typeface="Calibri" panose="020F0502020204030204" pitchFamily="34" charset="0"/>
                <a:cs typeface="Times New Roman" panose="02020603050405020304" pitchFamily="18" charset="0"/>
              </a:rPr>
              <a:t> to reveal content.</a:t>
            </a:r>
            <a:endParaRPr lang="en-US" sz="1200" b="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Activity</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Evaluate/Assess Performance, Provide Feedback </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Time</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3 min.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effectLst/>
                <a:latin typeface="Calibri" panose="020F0502020204030204" pitchFamily="34" charset="0"/>
                <a:ea typeface="Calibri" panose="020F0502020204030204" pitchFamily="34" charset="0"/>
                <a:cs typeface="Times New Roman" panose="02020603050405020304" pitchFamily="18" charset="0"/>
              </a:rPr>
              <a:t>Learning Objective:</a:t>
            </a:r>
            <a:endParaRPr lang="en-US" sz="1200" b="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libri" panose="020F0502020204030204" pitchFamily="34" charset="0"/>
                <a:ea typeface="Calibri" panose="020F0502020204030204" pitchFamily="34" charset="0"/>
                <a:cs typeface="Calibri" panose="020F0502020204030204" pitchFamily="34" charset="0"/>
              </a:rPr>
              <a:t>Do</a:t>
            </a:r>
            <a:r>
              <a:rPr lang="en-US" sz="1200" dirty="0">
                <a:latin typeface="Calibri" panose="020F0502020204030204" pitchFamily="34" charset="0"/>
                <a:ea typeface="Calibri" panose="020F0502020204030204" pitchFamily="34" charset="0"/>
                <a:cs typeface="Calibri" panose="020F0502020204030204" pitchFamily="34" charset="0"/>
              </a:rPr>
              <a:t>: Review the knowledge check question. Call on learners to share their responses. </a:t>
            </a:r>
            <a:endParaRPr lang="en-US" sz="1200" i="1" dirty="0">
              <a:solidFill>
                <a:schemeClr val="accent4"/>
              </a:solidFill>
              <a:latin typeface="Calibri" panose="020F0502020204030204" pitchFamily="34" charset="0"/>
              <a:ea typeface="Calibri" panose="020F0502020204030204" pitchFamily="34" charset="0"/>
              <a:cs typeface="Calibri" panose="020F0502020204030204" pitchFamily="34" charset="0"/>
            </a:endParaRPr>
          </a:p>
          <a:p>
            <a:endParaRPr lang="en-US" sz="1200" dirty="0"/>
          </a:p>
          <a:p>
            <a:r>
              <a:rPr lang="en-US" b="1" dirty="0">
                <a:latin typeface="Calibri" panose="020F0502020204030204" pitchFamily="34" charset="0"/>
                <a:ea typeface="Calibri" panose="020F0502020204030204" pitchFamily="34" charset="0"/>
                <a:cs typeface="Calibri" panose="020F0502020204030204" pitchFamily="34" charset="0"/>
              </a:rPr>
              <a:t>Answer: </a:t>
            </a:r>
          </a:p>
          <a:p>
            <a:pPr marL="171450" indent="-171450">
              <a:buFont typeface="Arial" panose="020B0604020202020204" pitchFamily="34" charset="0"/>
              <a:buChar char="•"/>
            </a:pPr>
            <a:r>
              <a:rPr lang="en-US" dirty="0"/>
              <a:t>D – Resistance </a:t>
            </a:r>
          </a:p>
        </p:txBody>
      </p:sp>
      <p:sp>
        <p:nvSpPr>
          <p:cNvPr id="4" name="Slide Number Placeholder 3">
            <a:extLst>
              <a:ext uri="{FF2B5EF4-FFF2-40B4-BE49-F238E27FC236}">
                <a16:creationId xmlns:a16="http://schemas.microsoft.com/office/drawing/2014/main" id="{AD42A8DE-922E-E053-86B1-C207D7BC7E4B}"/>
              </a:ext>
            </a:extLst>
          </p:cNvPr>
          <p:cNvSpPr>
            <a:spLocks noGrp="1"/>
          </p:cNvSpPr>
          <p:nvPr>
            <p:ph type="sldNum" sz="quarter" idx="5"/>
          </p:nvPr>
        </p:nvSpPr>
        <p:spPr/>
        <p:txBody>
          <a:bodyPr/>
          <a:lstStyle/>
          <a:p>
            <a:fld id="{C68FB58B-AACD-44F1-9CE2-B850C946C86F}" type="slidenum">
              <a:rPr lang="en-US" smtClean="0"/>
              <a:t>19</a:t>
            </a:fld>
            <a:endParaRPr lang="en-US" dirty="0"/>
          </a:p>
        </p:txBody>
      </p:sp>
    </p:spTree>
    <p:extLst>
      <p:ext uri="{BB962C8B-B14F-4D97-AF65-F5344CB8AC3E}">
        <p14:creationId xmlns:p14="http://schemas.microsoft.com/office/powerpoint/2010/main" val="25781761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sz="1200" b="0" i="1" dirty="0">
                <a:effectLst/>
                <a:latin typeface="+mn-lt"/>
                <a:ea typeface="Calibri" panose="020F0502020204030204" pitchFamily="34" charset="0"/>
                <a:cs typeface="Times New Roman" panose="02020603050405020304" pitchFamily="18" charset="0"/>
              </a:rPr>
              <a:t>*This slide contains animations. </a:t>
            </a:r>
            <a:r>
              <a:rPr lang="en-US" sz="1200" b="1" i="1" dirty="0">
                <a:effectLst/>
                <a:latin typeface="+mn-lt"/>
                <a:ea typeface="Calibri" panose="020F0502020204030204" pitchFamily="34" charset="0"/>
                <a:cs typeface="Times New Roman" panose="02020603050405020304" pitchFamily="18" charset="0"/>
              </a:rPr>
              <a:t>CLICK</a:t>
            </a:r>
            <a:r>
              <a:rPr lang="en-US" sz="1200" b="0" i="1" dirty="0">
                <a:effectLst/>
                <a:latin typeface="+mn-lt"/>
                <a:ea typeface="Calibri" panose="020F0502020204030204" pitchFamily="34" charset="0"/>
                <a:cs typeface="Times New Roman" panose="02020603050405020304" pitchFamily="18" charset="0"/>
              </a:rPr>
              <a:t> to reveal content</a:t>
            </a:r>
            <a:endParaRPr lang="en-US" altLang="en-US" sz="1200" b="1" dirty="0">
              <a:latin typeface="Calibri" panose="020F0502020204030204" pitchFamily="34" charset="0"/>
              <a:ea typeface="Calibri" panose="020F0502020204030204" pitchFamily="34" charset="0"/>
              <a:cs typeface="Calibri" panose="020F0502020204030204" pitchFamily="34" charset="0"/>
            </a:endParaRPr>
          </a:p>
          <a:p>
            <a:r>
              <a:rPr lang="en-US" altLang="en-US" sz="1200" b="1" dirty="0">
                <a:latin typeface="Calibri" panose="020F0502020204030204" pitchFamily="34" charset="0"/>
                <a:ea typeface="Calibri" panose="020F0502020204030204" pitchFamily="34" charset="0"/>
                <a:cs typeface="Calibri" panose="020F0502020204030204" pitchFamily="34" charset="0"/>
              </a:rPr>
              <a:t>Instructional Activity: </a:t>
            </a:r>
            <a:r>
              <a:rPr lang="en-US" altLang="en-US" sz="1200" b="0" dirty="0">
                <a:latin typeface="Calibri" panose="020F0502020204030204" pitchFamily="34" charset="0"/>
                <a:ea typeface="Calibri" panose="020F0502020204030204" pitchFamily="34" charset="0"/>
                <a:cs typeface="Calibri" panose="020F0502020204030204" pitchFamily="34" charset="0"/>
              </a:rPr>
              <a:t>Recall, Enhance Retention and Transfer</a:t>
            </a:r>
            <a:endParaRPr lang="en-US" altLang="en-US" sz="1200" dirty="0">
              <a:latin typeface="Calibri" panose="020F0502020204030204" pitchFamily="34" charset="0"/>
              <a:ea typeface="Calibri" panose="020F0502020204030204" pitchFamily="34" charset="0"/>
              <a:cs typeface="Calibri" panose="020F0502020204030204" pitchFamily="34" charset="0"/>
            </a:endParaRPr>
          </a:p>
          <a:p>
            <a:r>
              <a:rPr lang="en-US" altLang="en-US" sz="1200" b="1" dirty="0">
                <a:latin typeface="Calibri" panose="020F0502020204030204" pitchFamily="34" charset="0"/>
                <a:ea typeface="Calibri" panose="020F0502020204030204" pitchFamily="34" charset="0"/>
                <a:cs typeface="Calibri" panose="020F0502020204030204" pitchFamily="34" charset="0"/>
              </a:rPr>
              <a:t>Instructional Time</a:t>
            </a:r>
            <a:r>
              <a:rPr lang="en-US" altLang="en-US" sz="1200" dirty="0">
                <a:latin typeface="Calibri" panose="020F0502020204030204" pitchFamily="34" charset="0"/>
                <a:ea typeface="Calibri" panose="020F0502020204030204" pitchFamily="34" charset="0"/>
                <a:cs typeface="Calibri" panose="020F0502020204030204" pitchFamily="34" charset="0"/>
              </a:rPr>
              <a:t>: 5 min.</a:t>
            </a:r>
          </a:p>
          <a:p>
            <a:r>
              <a:rPr lang="en-US" altLang="en-US" sz="1200" b="1" dirty="0">
                <a:latin typeface="Calibri" panose="020F0502020204030204" pitchFamily="34" charset="0"/>
                <a:ea typeface="Calibri" panose="020F0502020204030204" pitchFamily="34" charset="0"/>
                <a:cs typeface="Calibri" panose="020F0502020204030204" pitchFamily="34" charset="0"/>
              </a:rPr>
              <a:t>Do: </a:t>
            </a:r>
          </a:p>
          <a:p>
            <a:pPr marL="171450" indent="-171450">
              <a:buFont typeface="Arial" panose="020B0604020202020204" pitchFamily="34" charset="0"/>
              <a:buChar char="•"/>
            </a:pPr>
            <a:r>
              <a:rPr lang="en-US" altLang="en-US" sz="1200" dirty="0">
                <a:latin typeface="Calibri" panose="020F0502020204030204" pitchFamily="34" charset="0"/>
                <a:ea typeface="Calibri" panose="020F0502020204030204" pitchFamily="34" charset="0"/>
                <a:cs typeface="Calibri" panose="020F0502020204030204" pitchFamily="34" charset="0"/>
              </a:rPr>
              <a:t>Review the key takeaways from this section of the module. </a:t>
            </a:r>
          </a:p>
          <a:p>
            <a:pPr marL="171450" indent="-171450">
              <a:buFont typeface="Arial" panose="020B0604020202020204" pitchFamily="34" charset="0"/>
              <a:buChar char="•"/>
            </a:pPr>
            <a:r>
              <a:rPr lang="en-US" altLang="en-US" sz="1200" dirty="0">
                <a:latin typeface="Calibri" panose="020F0502020204030204" pitchFamily="34" charset="0"/>
                <a:ea typeface="Calibri" panose="020F0502020204030204" pitchFamily="34" charset="0"/>
                <a:cs typeface="Calibri" panose="020F0502020204030204" pitchFamily="34" charset="0"/>
              </a:rPr>
              <a:t>Clearly explain how to connects to the next section of the module. </a:t>
            </a:r>
          </a:p>
          <a:p>
            <a:pPr marL="0" indent="0">
              <a:buFont typeface="Arial" panose="020B0604020202020204" pitchFamily="34" charset="0"/>
              <a:buNone/>
            </a:pPr>
            <a:r>
              <a:rPr lang="en-US" altLang="en-US" sz="1200" b="1" dirty="0">
                <a:latin typeface="Calibri" panose="020F0502020204030204" pitchFamily="34" charset="0"/>
                <a:ea typeface="Calibri" panose="020F0502020204030204" pitchFamily="34" charset="0"/>
                <a:cs typeface="Calibri" panose="020F0502020204030204" pitchFamily="34" charset="0"/>
              </a:rPr>
              <a:t>Talking Points: </a:t>
            </a:r>
          </a:p>
          <a:p>
            <a:pPr marL="171450" indent="-171450">
              <a:buFont typeface="Arial" panose="020B0604020202020204" pitchFamily="34" charset="0"/>
              <a:buChar char="•"/>
            </a:pPr>
            <a:r>
              <a:rPr lang="en-US" altLang="en-US" sz="1200" b="1" dirty="0">
                <a:latin typeface="Calibri" panose="020F0502020204030204" pitchFamily="34" charset="0"/>
                <a:ea typeface="Calibri" panose="020F0502020204030204" pitchFamily="34" charset="0"/>
                <a:cs typeface="Calibri" panose="020F0502020204030204" pitchFamily="34" charset="0"/>
              </a:rPr>
              <a:t>Ask</a:t>
            </a:r>
            <a:r>
              <a:rPr lang="en-US" altLang="en-US" sz="1200" dirty="0">
                <a:latin typeface="Calibri" panose="020F0502020204030204" pitchFamily="34" charset="0"/>
                <a:ea typeface="Calibri" panose="020F0502020204030204" pitchFamily="34" charset="0"/>
                <a:cs typeface="Calibri" panose="020F0502020204030204" pitchFamily="34" charset="0"/>
              </a:rPr>
              <a:t>: What are the most important things we learned about screws in this section?</a:t>
            </a:r>
          </a:p>
          <a:p>
            <a:pPr marL="628650" lvl="1" indent="-171450">
              <a:buFont typeface="Arial" panose="020B0604020202020204" pitchFamily="34" charset="0"/>
              <a:buChar char="•"/>
            </a:pPr>
            <a:r>
              <a:rPr lang="en-US" altLang="en-US" sz="1200" i="1" dirty="0">
                <a:latin typeface="Calibri" panose="020F0502020204030204" pitchFamily="34" charset="0"/>
                <a:ea typeface="Calibri" panose="020F0502020204030204" pitchFamily="34" charset="0"/>
                <a:cs typeface="Calibri" panose="020F0502020204030204" pitchFamily="34" charset="0"/>
              </a:rPr>
              <a:t>Call on learners to respond. </a:t>
            </a:r>
          </a:p>
          <a:p>
            <a:pPr marL="171450" indent="-171450">
              <a:buFont typeface="Arial" panose="020B0604020202020204" pitchFamily="34" charset="0"/>
              <a:buChar char="•"/>
            </a:pPr>
            <a:r>
              <a:rPr lang="en-US" b="1" i="1" dirty="0"/>
              <a:t>CLICK</a:t>
            </a:r>
            <a:r>
              <a:rPr lang="en-US" dirty="0"/>
              <a:t> - We began by introducing </a:t>
            </a:r>
            <a:r>
              <a:rPr lang="en-US" b="1" dirty="0"/>
              <a:t>physics</a:t>
            </a:r>
            <a:r>
              <a:rPr lang="en-US" dirty="0"/>
              <a:t> as the study of how matter, energy, forces, and motion interact. Although these concepts may seem abstract, they're happening every time a vehicle accelerates, a technician uses a tool, or a mechanical system operates.</a:t>
            </a:r>
          </a:p>
          <a:p>
            <a:pPr marL="171450" indent="-171450">
              <a:buFont typeface="Arial" panose="020B0604020202020204" pitchFamily="34" charset="0"/>
              <a:buChar char="•"/>
            </a:pPr>
            <a:r>
              <a:rPr lang="en-US" b="1" i="1" dirty="0"/>
              <a:t>CLICK</a:t>
            </a:r>
            <a:r>
              <a:rPr lang="en-US" dirty="0"/>
              <a:t> - We then explored several fundamental concepts, including </a:t>
            </a:r>
            <a:r>
              <a:rPr lang="en-US" b="1" dirty="0"/>
              <a:t>force</a:t>
            </a:r>
            <a:r>
              <a:rPr lang="en-US" dirty="0"/>
              <a:t>, </a:t>
            </a:r>
            <a:r>
              <a:rPr lang="en-US" b="1" dirty="0"/>
              <a:t>motion</a:t>
            </a:r>
            <a:r>
              <a:rPr lang="en-US" dirty="0"/>
              <a:t>, </a:t>
            </a:r>
            <a:r>
              <a:rPr lang="en-US" b="1" dirty="0"/>
              <a:t>work</a:t>
            </a:r>
            <a:r>
              <a:rPr lang="en-US" dirty="0"/>
              <a:t>, </a:t>
            </a:r>
            <a:r>
              <a:rPr lang="en-US" b="1" dirty="0"/>
              <a:t>energy</a:t>
            </a:r>
            <a:r>
              <a:rPr lang="en-US" dirty="0"/>
              <a:t>, </a:t>
            </a:r>
            <a:r>
              <a:rPr lang="en-US" b="1" dirty="0"/>
              <a:t>power</a:t>
            </a:r>
            <a:r>
              <a:rPr lang="en-US" dirty="0"/>
              <a:t>, </a:t>
            </a:r>
            <a:r>
              <a:rPr lang="en-US" b="1" dirty="0"/>
              <a:t>resistance</a:t>
            </a:r>
            <a:r>
              <a:rPr lang="en-US" dirty="0"/>
              <a:t>, and </a:t>
            </a:r>
            <a:r>
              <a:rPr lang="en-US" b="1" dirty="0"/>
              <a:t>friction</a:t>
            </a:r>
            <a:r>
              <a:rPr lang="en-US" dirty="0"/>
              <a:t>. Together, these principles help explain how mechanical systems function and why they behave the way they do.</a:t>
            </a:r>
          </a:p>
          <a:p>
            <a:pPr marL="171450" indent="-171450">
              <a:buFont typeface="Arial" panose="020B0604020202020204" pitchFamily="34" charset="0"/>
              <a:buChar char="•"/>
            </a:pPr>
            <a:r>
              <a:rPr lang="en-US" b="1" i="1" dirty="0"/>
              <a:t>CLICK</a:t>
            </a:r>
            <a:r>
              <a:rPr lang="en-US" dirty="0"/>
              <a:t> - As a transportation maintenance technician, understanding these concepts will help you make better decisions when inspecting, maintaining, and troubleshooting equipment. Rather than simply following procedures, you'll have a better understanding of the physics behind them.</a:t>
            </a:r>
          </a:p>
          <a:p>
            <a:pPr marL="171450" indent="-171450">
              <a:buFont typeface="Arial" panose="020B0604020202020204" pitchFamily="34" charset="0"/>
              <a:buChar char="•"/>
            </a:pPr>
            <a:r>
              <a:rPr lang="en-US" b="1" i="1" dirty="0"/>
              <a:t>CLICK</a:t>
            </a:r>
            <a:r>
              <a:rPr lang="en-US" dirty="0"/>
              <a:t> - Next, we'll build on this foundation by learning </a:t>
            </a:r>
            <a:r>
              <a:rPr lang="en-US" b="1" dirty="0"/>
              <a:t>Newton's Three Laws of Motion</a:t>
            </a:r>
            <a:r>
              <a:rPr lang="en-US" dirty="0"/>
              <a:t>. These laws explain how forces affect movement and form the basis for understanding everything from vehicle acceleration and braking to lifting equipment and tool operation.</a:t>
            </a:r>
          </a:p>
          <a:p>
            <a:endParaRPr lang="en-US" altLang="en-US" sz="1200" dirty="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C68FB58B-AACD-44F1-9CE2-B850C946C86F}" type="slidenum">
              <a:rPr lang="en-US" smtClean="0"/>
              <a:t>20</a:t>
            </a:fld>
            <a:endParaRPr lang="en-US" dirty="0"/>
          </a:p>
        </p:txBody>
      </p:sp>
    </p:spTree>
    <p:extLst>
      <p:ext uri="{BB962C8B-B14F-4D97-AF65-F5344CB8AC3E}">
        <p14:creationId xmlns:p14="http://schemas.microsoft.com/office/powerpoint/2010/main" val="270907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Direction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1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Do</a:t>
            </a:r>
            <a:r>
              <a:rPr lang="en-US" sz="1200" b="0" dirty="0">
                <a:effectLst/>
                <a:latin typeface="+mn-lt"/>
                <a:ea typeface="Calibri" panose="020F0502020204030204" pitchFamily="34" charset="0"/>
                <a:cs typeface="Times New Roman" panose="02020603050405020304" pitchFamily="18" charset="0"/>
              </a:rPr>
              <a:t>: </a:t>
            </a:r>
            <a:r>
              <a:rPr lang="en-US" dirty="0"/>
              <a:t>Introduce the section. </a:t>
            </a:r>
          </a:p>
          <a:p>
            <a:r>
              <a:rPr lang="en-US" b="1" dirty="0"/>
              <a:t>Talking Points: </a:t>
            </a:r>
            <a:r>
              <a:rPr lang="en-US" b="0" dirty="0"/>
              <a:t>In this section we’ll review how Newton’s Laws of Motion explains how objects move, accelerate, and interact with forces.</a:t>
            </a:r>
          </a:p>
        </p:txBody>
      </p:sp>
      <p:sp>
        <p:nvSpPr>
          <p:cNvPr id="4" name="Slide Number Placeholder 3"/>
          <p:cNvSpPr>
            <a:spLocks noGrp="1"/>
          </p:cNvSpPr>
          <p:nvPr>
            <p:ph type="sldNum" sz="quarter" idx="5"/>
          </p:nvPr>
        </p:nvSpPr>
        <p:spPr/>
        <p:txBody>
          <a:bodyPr/>
          <a:lstStyle/>
          <a:p>
            <a:fld id="{C68FB58B-AACD-44F1-9CE2-B850C946C86F}" type="slidenum">
              <a:rPr lang="en-US" smtClean="0"/>
              <a:t>21</a:t>
            </a:fld>
            <a:endParaRPr lang="en-US" dirty="0"/>
          </a:p>
        </p:txBody>
      </p:sp>
    </p:spTree>
    <p:extLst>
      <p:ext uri="{BB962C8B-B14F-4D97-AF65-F5344CB8AC3E}">
        <p14:creationId xmlns:p14="http://schemas.microsoft.com/office/powerpoint/2010/main" val="41087281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Present Content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2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Talking Points</a:t>
            </a:r>
            <a:r>
              <a:rPr lang="en-US" sz="1200" b="0" dirty="0">
                <a:effectLst/>
                <a:latin typeface="+mn-lt"/>
                <a:ea typeface="Calibri" panose="020F0502020204030204" pitchFamily="34" charset="0"/>
                <a:cs typeface="Times New Roman" panose="02020603050405020304" pitchFamily="18" charset="0"/>
              </a:rPr>
              <a:t>:</a:t>
            </a:r>
          </a:p>
          <a:p>
            <a:pPr marL="171450" indent="-171450">
              <a:buFont typeface="Arial" panose="020B0604020202020204" pitchFamily="34" charset="0"/>
              <a:buChar char="•"/>
            </a:pPr>
            <a:r>
              <a:rPr lang="en-US" dirty="0"/>
              <a:t>Before we explore the Three Laws of Motion, it's helpful to know a little about the person behind them.</a:t>
            </a:r>
          </a:p>
          <a:p>
            <a:pPr marL="171450" indent="-171450">
              <a:buFont typeface="Arial" panose="020B0604020202020204" pitchFamily="34" charset="0"/>
              <a:buChar char="•"/>
            </a:pPr>
            <a:r>
              <a:rPr lang="en-US" dirty="0"/>
              <a:t>Sir Isaac Newton was an English mathematician and physicist who lived from 1642 to 1727. He is widely regarded as one of the most influential scientists in history.</a:t>
            </a:r>
          </a:p>
          <a:p>
            <a:pPr marL="171450" indent="-171450">
              <a:buFont typeface="Arial" panose="020B0604020202020204" pitchFamily="34" charset="0"/>
              <a:buChar char="•"/>
            </a:pPr>
            <a:r>
              <a:rPr lang="en-US" dirty="0"/>
              <a:t>Newton developed the Three Laws of Motion, which explain how objects move and how they respond to forces. These laws became the foundation of classical physics and are still used today in science, engineering, and transportation.</a:t>
            </a:r>
          </a:p>
          <a:p>
            <a:pPr marL="171450" indent="-171450">
              <a:buFont typeface="Arial" panose="020B0604020202020204" pitchFamily="34" charset="0"/>
              <a:buChar char="•"/>
            </a:pPr>
            <a:r>
              <a:rPr lang="en-US" dirty="0"/>
              <a:t>Although Newton made many important contributions to science, we'll focus on the laws of motion because they help explain the behavior of vehicles, tools, and mechanical systems that maintenance technicians work with every day.</a:t>
            </a:r>
          </a:p>
          <a:p>
            <a:pPr marL="171450" indent="-171450">
              <a:buFont typeface="Arial" panose="020B0604020202020204" pitchFamily="34" charset="0"/>
              <a:buChar char="•"/>
            </a:pPr>
            <a:r>
              <a:rPr lang="en-US" dirty="0"/>
              <a:t>In the next few slides, we'll examine each of Newton's Three Laws and see how they apply to real-world transportation maintenance scenarios.</a:t>
            </a:r>
            <a:endParaRPr lang="en-US" sz="1200" dirty="0">
              <a:latin typeface="+mn-lt"/>
            </a:endParaRPr>
          </a:p>
          <a:p>
            <a:endParaRPr lang="en-US" dirty="0"/>
          </a:p>
        </p:txBody>
      </p:sp>
      <p:sp>
        <p:nvSpPr>
          <p:cNvPr id="4" name="Slide Number Placeholder 3"/>
          <p:cNvSpPr>
            <a:spLocks noGrp="1"/>
          </p:cNvSpPr>
          <p:nvPr>
            <p:ph type="sldNum" sz="quarter" idx="5"/>
          </p:nvPr>
        </p:nvSpPr>
        <p:spPr/>
        <p:txBody>
          <a:bodyPr/>
          <a:lstStyle/>
          <a:p>
            <a:fld id="{C68FB58B-AACD-44F1-9CE2-B850C946C86F}" type="slidenum">
              <a:rPr lang="en-US" smtClean="0"/>
              <a:t>22</a:t>
            </a:fld>
            <a:endParaRPr lang="en-US" dirty="0"/>
          </a:p>
        </p:txBody>
      </p:sp>
    </p:spTree>
    <p:extLst>
      <p:ext uri="{BB962C8B-B14F-4D97-AF65-F5344CB8AC3E}">
        <p14:creationId xmlns:p14="http://schemas.microsoft.com/office/powerpoint/2010/main" val="257042826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0" i="1" dirty="0">
                <a:effectLst/>
                <a:latin typeface="+mn-lt"/>
                <a:ea typeface="Calibri" panose="020F0502020204030204" pitchFamily="34" charset="0"/>
                <a:cs typeface="Times New Roman" panose="02020603050405020304" pitchFamily="18" charset="0"/>
              </a:rPr>
              <a:t>*This slide contains animations. </a:t>
            </a:r>
            <a:r>
              <a:rPr lang="en-US" sz="1200" b="1" i="1" dirty="0">
                <a:effectLst/>
                <a:latin typeface="+mn-lt"/>
                <a:ea typeface="Calibri" panose="020F0502020204030204" pitchFamily="34" charset="0"/>
                <a:cs typeface="Times New Roman" panose="02020603050405020304" pitchFamily="18" charset="0"/>
              </a:rPr>
              <a:t>CLICK</a:t>
            </a:r>
            <a:r>
              <a:rPr lang="en-US" sz="1200" b="0" i="1" dirty="0">
                <a:effectLst/>
                <a:latin typeface="+mn-lt"/>
                <a:ea typeface="Calibri" panose="020F0502020204030204" pitchFamily="34" charset="0"/>
                <a:cs typeface="Times New Roman" panose="02020603050405020304" pitchFamily="18" charset="0"/>
              </a:rPr>
              <a:t> to reveal content.</a:t>
            </a:r>
            <a:endParaRPr lang="en-US" sz="1200" b="0" dirty="0">
              <a:effectLst/>
              <a:latin typeface="+mn-lt"/>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Present Content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3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Talking Points</a:t>
            </a:r>
            <a:r>
              <a:rPr lang="en-US" sz="1200" b="0" dirty="0">
                <a:effectLst/>
                <a:latin typeface="+mn-lt"/>
                <a:ea typeface="Calibri" panose="020F0502020204030204" pitchFamily="34" charset="0"/>
                <a:cs typeface="Times New Roman" panose="02020603050405020304" pitchFamily="18" charset="0"/>
              </a:rPr>
              <a:t>:</a:t>
            </a:r>
          </a:p>
          <a:p>
            <a:pPr marL="171450" indent="-171450">
              <a:buFont typeface="Arial" panose="020B0604020202020204" pitchFamily="34" charset="0"/>
              <a:buChar char="•"/>
            </a:pPr>
            <a:r>
              <a:rPr lang="en-US" dirty="0"/>
              <a:t>Newton's First Law is also known as the </a:t>
            </a:r>
            <a:r>
              <a:rPr lang="en-US" b="1" dirty="0"/>
              <a:t>Law of Inertia</a:t>
            </a:r>
            <a:r>
              <a:rPr lang="en-US" dirty="0"/>
              <a:t>.</a:t>
            </a:r>
          </a:p>
          <a:p>
            <a:pPr marL="171450" indent="-171450">
              <a:buFont typeface="Arial" panose="020B0604020202020204" pitchFamily="34" charset="0"/>
              <a:buChar char="•"/>
            </a:pPr>
            <a:r>
              <a:rPr lang="en-US" dirty="0"/>
              <a:t>In simple terms, objects like to keep doing what they're already doing. </a:t>
            </a:r>
          </a:p>
          <a:p>
            <a:pPr marL="628650" lvl="1" indent="-171450">
              <a:buFont typeface="Arial" panose="020B0604020202020204" pitchFamily="34" charset="0"/>
              <a:buChar char="•"/>
            </a:pPr>
            <a:r>
              <a:rPr lang="en-US" dirty="0"/>
              <a:t>If an object is sitting still, it will stay still until a force causes it to move. </a:t>
            </a:r>
          </a:p>
          <a:p>
            <a:pPr marL="628650" lvl="1" indent="-171450">
              <a:buFont typeface="Arial" panose="020B0604020202020204" pitchFamily="34" charset="0"/>
              <a:buChar char="•"/>
            </a:pPr>
            <a:r>
              <a:rPr lang="en-US" dirty="0"/>
              <a:t>If it's already moving, it will continue moving until another force slows it down, stops it, or changes its direction.</a:t>
            </a:r>
          </a:p>
          <a:p>
            <a:pPr marL="171450" indent="-171450">
              <a:buFont typeface="Arial" panose="020B0604020202020204" pitchFamily="34" charset="0"/>
              <a:buChar char="•"/>
            </a:pPr>
            <a:r>
              <a:rPr lang="en-US" dirty="0"/>
              <a:t>You can see this with a soccer ball sitting on the ground. The ball won't move unless someone kicks it, pushing it forward. </a:t>
            </a:r>
          </a:p>
          <a:p>
            <a:pPr marL="171450" indent="-171450">
              <a:buFont typeface="Arial" panose="020B0604020202020204" pitchFamily="34" charset="0"/>
              <a:buChar char="•"/>
            </a:pPr>
            <a:r>
              <a:rPr lang="en-US" dirty="0"/>
              <a:t>Another everyday example is wearing a seatbelt in a car. </a:t>
            </a:r>
          </a:p>
          <a:p>
            <a:pPr marL="628650" lvl="1" indent="-171450">
              <a:buFont typeface="Arial" panose="020B0604020202020204" pitchFamily="34" charset="0"/>
              <a:buChar char="•"/>
            </a:pPr>
            <a:r>
              <a:rPr lang="en-US" dirty="0"/>
              <a:t>If the vehicle stops suddenly, your body naturally wants to continue moving forward. </a:t>
            </a:r>
          </a:p>
          <a:p>
            <a:pPr marL="628650" lvl="1" indent="-171450">
              <a:buFont typeface="Arial" panose="020B0604020202020204" pitchFamily="34" charset="0"/>
              <a:buChar char="•"/>
            </a:pPr>
            <a:r>
              <a:rPr lang="en-US" altLang="en-US" sz="1200" b="0" dirty="0">
                <a:latin typeface="+mn-lt"/>
              </a:rPr>
              <a:t>T</a:t>
            </a:r>
            <a:r>
              <a:rPr lang="en-US" b="0" dirty="0"/>
              <a:t>he</a:t>
            </a:r>
            <a:r>
              <a:rPr lang="en-US" dirty="0"/>
              <a:t> amount of force needed to move an object depends on its mass and how quickly you want it to accelerate. </a:t>
            </a:r>
          </a:p>
          <a:p>
            <a:pPr marL="628650" lvl="1" indent="-171450">
              <a:buFont typeface="Arial" panose="020B0604020202020204" pitchFamily="34" charset="0"/>
              <a:buChar char="•"/>
            </a:pPr>
            <a:r>
              <a:rPr lang="en-US" dirty="0"/>
              <a:t>The bigger or heavier something is, the more force it takes to get it moving, stop it, or change its direction.</a:t>
            </a:r>
          </a:p>
          <a:p>
            <a:pPr marL="628650" lvl="1" indent="-171450">
              <a:buFont typeface="Arial" panose="020B0604020202020204" pitchFamily="34" charset="0"/>
              <a:buChar char="•"/>
            </a:pPr>
            <a:r>
              <a:rPr lang="en-US" dirty="0"/>
              <a:t>The seatbelt applies the </a:t>
            </a:r>
            <a:r>
              <a:rPr lang="en-US" b="1" dirty="0"/>
              <a:t>force</a:t>
            </a:r>
            <a:r>
              <a:rPr lang="en-US" dirty="0"/>
              <a:t> needed to stop your </a:t>
            </a:r>
            <a:r>
              <a:rPr lang="en-US" b="1" dirty="0"/>
              <a:t>motion</a:t>
            </a:r>
            <a:r>
              <a:rPr lang="en-US" dirty="0"/>
              <a:t> safely. That's inertia in action.</a:t>
            </a:r>
          </a:p>
          <a:p>
            <a:pPr marL="171450" indent="-171450">
              <a:buFont typeface="Arial" panose="020B0604020202020204" pitchFamily="34" charset="0"/>
              <a:buChar char="•"/>
            </a:pPr>
            <a:r>
              <a:rPr lang="en-US" dirty="0"/>
              <a:t>Now let's look at how this same law applies to transit vehicles and maintenance operations.</a:t>
            </a:r>
          </a:p>
          <a:p>
            <a:pPr marL="171450" marR="0" lvl="0" indent="-171450">
              <a:spcBef>
                <a:spcPts val="0"/>
              </a:spcBef>
              <a:spcAft>
                <a:spcPts val="0"/>
              </a:spcAft>
              <a:buFont typeface="Arial" panose="020B0604020202020204" pitchFamily="34" charset="0"/>
              <a:buChar char="•"/>
            </a:pPr>
            <a:r>
              <a:rPr lang="en-US" sz="1200" b="1" i="1" dirty="0">
                <a:effectLst/>
                <a:latin typeface="+mn-lt"/>
                <a:ea typeface="Calibri" panose="020F0502020204030204" pitchFamily="34" charset="0"/>
                <a:cs typeface="Times New Roman" panose="02020603050405020304" pitchFamily="18" charset="0"/>
              </a:rPr>
              <a:t>CLICK</a:t>
            </a:r>
            <a:r>
              <a:rPr lang="en-US" sz="1200" b="0" dirty="0">
                <a:effectLst/>
                <a:latin typeface="+mn-lt"/>
                <a:ea typeface="Calibri" panose="020F0502020204030204" pitchFamily="34" charset="0"/>
                <a:cs typeface="Times New Roman" panose="02020603050405020304" pitchFamily="18" charset="0"/>
              </a:rPr>
              <a:t> – </a:t>
            </a:r>
            <a:r>
              <a:rPr lang="en-US" dirty="0"/>
              <a:t>Newton's First Law is easy to recognize in transit maintenance because buses and rail vehicles have a great deal of mass.</a:t>
            </a:r>
          </a:p>
          <a:p>
            <a:pPr marL="628650" lvl="1" indent="-171450">
              <a:buFont typeface="Arial" panose="020B0604020202020204" pitchFamily="34" charset="0"/>
              <a:buChar char="•"/>
            </a:pPr>
            <a:r>
              <a:rPr lang="en-US" dirty="0"/>
              <a:t>First, imagine a bus parked on a lift for maintenance. The bus remains at rest until the hydraulic lift applies enough force to raise it. Once it's elevated, it stays there until another force lowers it.</a:t>
            </a:r>
          </a:p>
          <a:p>
            <a:pPr marL="628650" lvl="1" indent="-171450">
              <a:buFont typeface="Arial" panose="020B0604020202020204" pitchFamily="34" charset="0"/>
              <a:buChar char="•"/>
            </a:pPr>
            <a:r>
              <a:rPr lang="en-US" dirty="0"/>
              <a:t>Next, think about a brake test. When the operator lifts their foot off the accelerator, the bus doesn't stop immediately. It continues moving because of inertia until the brakes and friction apply enough force to slow it down and bring it to a stop.</a:t>
            </a:r>
          </a:p>
          <a:p>
            <a:pPr marL="628650" lvl="1" indent="-171450">
              <a:buFont typeface="Arial" panose="020B0604020202020204" pitchFamily="34" charset="0"/>
              <a:buChar char="•"/>
            </a:pPr>
            <a:r>
              <a:rPr lang="en-US" dirty="0"/>
              <a:t>Finally, consider a bus leaving a red light or bus stop. The bus naturally resists changing from rest to motion. The engine must produce enough force to overcome the vehicle's inertia and accelerate it.</a:t>
            </a:r>
          </a:p>
          <a:p>
            <a:pPr marL="171450" marR="0" lvl="0" indent="-171450">
              <a:spcBef>
                <a:spcPts val="0"/>
              </a:spcBef>
              <a:spcAft>
                <a:spcPts val="0"/>
              </a:spcAft>
              <a:buFont typeface="Arial" panose="020B0604020202020204" pitchFamily="34" charset="0"/>
              <a:buChar char="•"/>
            </a:pPr>
            <a:endParaRPr lang="en-US" sz="1200" b="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C68FB58B-AACD-44F1-9CE2-B850C946C86F}" type="slidenum">
              <a:rPr lang="en-US" smtClean="0"/>
              <a:t>23</a:t>
            </a:fld>
            <a:endParaRPr lang="en-US" dirty="0"/>
          </a:p>
        </p:txBody>
      </p:sp>
    </p:spTree>
    <p:extLst>
      <p:ext uri="{BB962C8B-B14F-4D97-AF65-F5344CB8AC3E}">
        <p14:creationId xmlns:p14="http://schemas.microsoft.com/office/powerpoint/2010/main" val="313231854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E4ECF7-523E-D120-2B0E-343FA621E4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21A6DE-9ABD-3A83-1F43-EB33F660411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CD10267-27D5-5D7C-09F3-DAE66FFDAA2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0" i="1" dirty="0">
                <a:effectLst/>
                <a:latin typeface="+mn-lt"/>
                <a:ea typeface="Calibri" panose="020F0502020204030204" pitchFamily="34" charset="0"/>
                <a:cs typeface="Times New Roman" panose="02020603050405020304" pitchFamily="18" charset="0"/>
              </a:rPr>
              <a:t>*This slide contains animations. </a:t>
            </a:r>
            <a:r>
              <a:rPr lang="en-US" sz="1200" b="1" i="1" dirty="0">
                <a:effectLst/>
                <a:latin typeface="+mn-lt"/>
                <a:ea typeface="Calibri" panose="020F0502020204030204" pitchFamily="34" charset="0"/>
                <a:cs typeface="Times New Roman" panose="02020603050405020304" pitchFamily="18" charset="0"/>
              </a:rPr>
              <a:t>CLICK</a:t>
            </a:r>
            <a:r>
              <a:rPr lang="en-US" sz="1200" b="0" i="1" dirty="0">
                <a:effectLst/>
                <a:latin typeface="+mn-lt"/>
                <a:ea typeface="Calibri" panose="020F0502020204030204" pitchFamily="34" charset="0"/>
                <a:cs typeface="Times New Roman" panose="02020603050405020304" pitchFamily="18" charset="0"/>
              </a:rPr>
              <a:t> to reveal content.</a:t>
            </a:r>
            <a:endParaRPr lang="en-US" sz="1200" b="0" dirty="0">
              <a:effectLst/>
              <a:latin typeface="+mn-lt"/>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Present Content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3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Talking Points</a:t>
            </a:r>
            <a:r>
              <a:rPr lang="en-US" sz="1200" b="0" dirty="0">
                <a:effectLst/>
                <a:latin typeface="+mn-lt"/>
                <a:ea typeface="Calibri" panose="020F0502020204030204" pitchFamily="34" charset="0"/>
                <a:cs typeface="Times New Roman" panose="02020603050405020304" pitchFamily="18" charset="0"/>
              </a:rPr>
              <a:t>:</a:t>
            </a:r>
          </a:p>
          <a:p>
            <a:pPr marL="171450" indent="-171450">
              <a:buFont typeface="Arial" panose="020B0604020202020204" pitchFamily="34" charset="0"/>
              <a:buChar char="•"/>
            </a:pPr>
            <a:r>
              <a:rPr lang="en-US" dirty="0"/>
              <a:t>Newton's Second Law explains how </a:t>
            </a:r>
            <a:r>
              <a:rPr lang="en-US" b="1" dirty="0"/>
              <a:t>force, mass, and acceleration</a:t>
            </a:r>
            <a:r>
              <a:rPr lang="en-US" dirty="0"/>
              <a:t> work together.</a:t>
            </a:r>
          </a:p>
          <a:p>
            <a:pPr marL="171450" indent="-171450">
              <a:buFont typeface="Arial" panose="020B0604020202020204" pitchFamily="34" charset="0"/>
              <a:buChar char="•"/>
            </a:pPr>
            <a:r>
              <a:rPr lang="en-US" dirty="0"/>
              <a:t>Simply put, the heavier an object is, the more force it takes to get it moving, stop it, or change its direction. If you want a heavier object to accelerate as quickly as a lighter one, you have to apply more force.</a:t>
            </a:r>
          </a:p>
          <a:p>
            <a:pPr marL="171450" indent="-171450">
              <a:buFont typeface="Arial" panose="020B0604020202020204" pitchFamily="34" charset="0"/>
              <a:buChar char="•"/>
            </a:pPr>
            <a:r>
              <a:rPr lang="en-US" dirty="0"/>
              <a:t>Think about pushing an empty shopping cart compared to one that's full of groceries. The full cart requires much more effort to get moving because it has more mass.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i="1" dirty="0"/>
              <a:t>CLICK</a:t>
            </a:r>
            <a:r>
              <a:rPr lang="en-US" i="1" dirty="0"/>
              <a:t> - </a:t>
            </a:r>
            <a:r>
              <a:rPr lang="en-US" dirty="0"/>
              <a:t>Now let's look at how this law applies to transit maintenance.</a:t>
            </a:r>
          </a:p>
          <a:p>
            <a:pPr marL="628650" lvl="1" indent="-171450">
              <a:buFont typeface="Arial" panose="020B0604020202020204" pitchFamily="34" charset="0"/>
              <a:buChar char="•"/>
            </a:pPr>
            <a:r>
              <a:rPr lang="en-US" dirty="0"/>
              <a:t>We can use the transit bus of a lift example again for the second law. The heavier the vehicle, the more lifting force is needed to raise it safely.</a:t>
            </a:r>
          </a:p>
          <a:p>
            <a:pPr marL="628650" lvl="1" indent="-171450">
              <a:buFont typeface="Arial" panose="020B0604020202020204" pitchFamily="34" charset="0"/>
              <a:buChar char="•"/>
            </a:pPr>
            <a:r>
              <a:rPr lang="en-US" dirty="0"/>
              <a:t>You can also see Newton's Second Law when comparing a full bus to an empty one. If both buses receive the same engine power, the fully loaded bus accelerates more slowly because it has much more mass to move.</a:t>
            </a:r>
          </a:p>
          <a:p>
            <a:pPr marL="628650" lvl="1" indent="-171450">
              <a:buFont typeface="Arial" panose="020B0604020202020204" pitchFamily="34" charset="0"/>
              <a:buChar char="•"/>
            </a:pPr>
            <a:r>
              <a:rPr lang="en-US" dirty="0"/>
              <a:t>Finally, consider loosening a stubborn fastener. A breaker bar has a longer handle than a standard ratchet, allowing you to apply greater turning force. That extra force makes it much easier to loosen bolts that would otherwise be difficult to remove.</a:t>
            </a:r>
          </a:p>
          <a:p>
            <a:pPr marL="171450" indent="-171450">
              <a:buFont typeface="Arial" panose="020B0604020202020204" pitchFamily="34" charset="0"/>
              <a:buChar char="•"/>
            </a:pPr>
            <a:r>
              <a:rPr lang="en-US" dirty="0"/>
              <a:t>Understanding Newton's Second Law helps maintenance technicians choose the right tools and equipment for the job and explains why heavier vehicles require greater force to move, lift, or accelerate.</a:t>
            </a:r>
          </a:p>
          <a:p>
            <a:pPr marL="171450" indent="-171450">
              <a:buFont typeface="Arial" panose="020B0604020202020204" pitchFamily="34" charset="0"/>
              <a:buChar char="•"/>
            </a:pPr>
            <a:endParaRPr lang="en-US" sz="1200" b="0" dirty="0">
              <a:effectLst/>
              <a:latin typeface="+mn-lt"/>
              <a:ea typeface="Calibri" panose="020F050202020403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CB773503-E7C8-D447-214F-7737AB0AF4A3}"/>
              </a:ext>
            </a:extLst>
          </p:cNvPr>
          <p:cNvSpPr>
            <a:spLocks noGrp="1"/>
          </p:cNvSpPr>
          <p:nvPr>
            <p:ph type="sldNum" sz="quarter" idx="5"/>
          </p:nvPr>
        </p:nvSpPr>
        <p:spPr/>
        <p:txBody>
          <a:bodyPr/>
          <a:lstStyle/>
          <a:p>
            <a:fld id="{C68FB58B-AACD-44F1-9CE2-B850C946C86F}" type="slidenum">
              <a:rPr lang="en-US" smtClean="0"/>
              <a:t>24</a:t>
            </a:fld>
            <a:endParaRPr lang="en-US" dirty="0"/>
          </a:p>
        </p:txBody>
      </p:sp>
    </p:spTree>
    <p:extLst>
      <p:ext uri="{BB962C8B-B14F-4D97-AF65-F5344CB8AC3E}">
        <p14:creationId xmlns:p14="http://schemas.microsoft.com/office/powerpoint/2010/main" val="249090084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A61B2C-35AB-1012-220B-D3F3E1A7BC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9070D0-F7AE-9ECC-3955-D8DA9C78DF1A}"/>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C91B9EF6-982D-E587-65EF-B32D68CDCA0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0" i="1" dirty="0">
                <a:effectLst/>
                <a:latin typeface="+mn-lt"/>
                <a:ea typeface="Calibri" panose="020F0502020204030204" pitchFamily="34" charset="0"/>
                <a:cs typeface="Times New Roman" panose="02020603050405020304" pitchFamily="18" charset="0"/>
              </a:rPr>
              <a:t>*This slide contains animations. </a:t>
            </a:r>
            <a:r>
              <a:rPr lang="en-US" sz="1200" b="1" i="1" dirty="0">
                <a:effectLst/>
                <a:latin typeface="+mn-lt"/>
                <a:ea typeface="Calibri" panose="020F0502020204030204" pitchFamily="34" charset="0"/>
                <a:cs typeface="Times New Roman" panose="02020603050405020304" pitchFamily="18" charset="0"/>
              </a:rPr>
              <a:t>CLICK</a:t>
            </a:r>
            <a:r>
              <a:rPr lang="en-US" sz="1200" b="0" i="1" dirty="0">
                <a:effectLst/>
                <a:latin typeface="+mn-lt"/>
                <a:ea typeface="Calibri" panose="020F0502020204030204" pitchFamily="34" charset="0"/>
                <a:cs typeface="Times New Roman" panose="02020603050405020304" pitchFamily="18" charset="0"/>
              </a:rPr>
              <a:t> to reveal content.</a:t>
            </a:r>
            <a:endParaRPr lang="en-US" sz="1200" b="0" dirty="0">
              <a:effectLst/>
              <a:latin typeface="+mn-lt"/>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Present Content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3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Talking Points</a:t>
            </a:r>
            <a:r>
              <a:rPr lang="en-US" sz="1200" b="0" dirty="0">
                <a:effectLst/>
                <a:latin typeface="+mn-lt"/>
                <a:ea typeface="Calibri" panose="020F0502020204030204" pitchFamily="34" charset="0"/>
                <a:cs typeface="Times New Roman" panose="02020603050405020304" pitchFamily="18" charset="0"/>
              </a:rPr>
              <a:t>:</a:t>
            </a:r>
            <a:endParaRPr lang="en-US" dirty="0"/>
          </a:p>
          <a:p>
            <a:pPr marL="171450" indent="-171450">
              <a:buFont typeface="Arial" panose="020B0604020202020204" pitchFamily="34" charset="0"/>
              <a:buChar char="•"/>
            </a:pPr>
            <a:r>
              <a:rPr lang="en-US" dirty="0"/>
              <a:t>Newton's Third Law states that </a:t>
            </a:r>
            <a:r>
              <a:rPr lang="en-US" b="1" dirty="0"/>
              <a:t>for every action, there is an equal and opposite reaction.</a:t>
            </a:r>
            <a:endParaRPr lang="en-US" dirty="0"/>
          </a:p>
          <a:p>
            <a:pPr marL="171450" indent="-171450">
              <a:buFont typeface="Arial" panose="020B0604020202020204" pitchFamily="34" charset="0"/>
              <a:buChar char="•"/>
            </a:pPr>
            <a:r>
              <a:rPr lang="en-US" dirty="0"/>
              <a:t>This means that forces always come in pairs. When one object pushes on another, the second object pushes back with an equal amount of force in the opposite direction.</a:t>
            </a:r>
          </a:p>
          <a:p>
            <a:pPr marL="171450" indent="-171450">
              <a:buFont typeface="Arial" panose="020B0604020202020204" pitchFamily="34" charset="0"/>
              <a:buChar char="•"/>
            </a:pPr>
            <a:r>
              <a:rPr lang="en-US" dirty="0"/>
              <a:t>A simple everyday example is walking. As you take a step, your foot pushes backward against the ground. At the same time, the ground pushes you forward, allowing you to move.</a:t>
            </a:r>
          </a:p>
          <a:p>
            <a:pPr marL="171450" indent="-171450">
              <a:buFont typeface="Arial" panose="020B0604020202020204" pitchFamily="34" charset="0"/>
              <a:buChar char="•"/>
            </a:pPr>
            <a:r>
              <a:rPr lang="en-US" dirty="0"/>
              <a:t>Another familiar example is swimming. A swimmer pushes water backward with their arms and legs. In response, the water pushes the swimmer forward.</a:t>
            </a:r>
          </a:p>
          <a:p>
            <a:pPr marL="171450" indent="-171450">
              <a:buFont typeface="Arial" panose="020B0604020202020204" pitchFamily="34" charset="0"/>
              <a:buChar char="•"/>
            </a:pPr>
            <a:r>
              <a:rPr lang="en-US" b="1" i="1" dirty="0"/>
              <a:t>CLICK</a:t>
            </a:r>
            <a:r>
              <a:rPr lang="en-US" i="1" dirty="0"/>
              <a:t> - </a:t>
            </a:r>
            <a:r>
              <a:rPr lang="en-US" dirty="0"/>
              <a:t>Now let's look at how this law applies to transit vehicles.</a:t>
            </a:r>
          </a:p>
          <a:p>
            <a:pPr marL="171450" indent="-171450">
              <a:buFont typeface="Arial" panose="020B0604020202020204" pitchFamily="34" charset="0"/>
              <a:buChar char="•"/>
            </a:pPr>
            <a:r>
              <a:rPr lang="en-US" dirty="0"/>
              <a:t>Every time a bus accelerates, its tires push backward against the road. The road pushes forward on the tires with an equal and opposite force, moving the bus forward.</a:t>
            </a:r>
          </a:p>
          <a:p>
            <a:pPr marL="171450" indent="-171450">
              <a:buFont typeface="Arial" panose="020B0604020202020204" pitchFamily="34" charset="0"/>
              <a:buChar char="•"/>
            </a:pPr>
            <a:r>
              <a:rPr lang="en-US" dirty="0"/>
              <a:t>When a bus climbs a hill, the tires continue pushing against the road surface. The road pushes back, providing the traction needed to move the bus uphill.</a:t>
            </a:r>
          </a:p>
          <a:p>
            <a:pPr marL="171450" indent="-171450">
              <a:buFont typeface="Arial" panose="020B0604020202020204" pitchFamily="34" charset="0"/>
              <a:buChar char="•"/>
            </a:pPr>
            <a:r>
              <a:rPr lang="en-US" dirty="0"/>
              <a:t>You can also see Newton's Third Law in the suspension system. As the tires hit a bump, the road pushes upward on the tires while the suspension pushes back to absorb the impact and help keep the vehicle stable.</a:t>
            </a:r>
          </a:p>
          <a:p>
            <a:pPr marL="171450" indent="-171450">
              <a:buFont typeface="Arial" panose="020B0604020202020204" pitchFamily="34" charset="0"/>
              <a:buChar char="•"/>
            </a:pPr>
            <a:r>
              <a:rPr lang="en-US" dirty="0"/>
              <a:t>Understanding Newton's Third Law helps maintenance technicians appreciate how tires, suspension systems, and vehicle components work together to safely transfer forces between the vehicle and the road.</a:t>
            </a:r>
          </a:p>
          <a:p>
            <a:pPr marL="171450" indent="-171450">
              <a:buFont typeface="Arial" panose="020B0604020202020204" pitchFamily="34" charset="0"/>
              <a:buChar char="•"/>
            </a:pPr>
            <a:endParaRPr lang="en-US" sz="1200" b="0" dirty="0">
              <a:effectLst/>
              <a:latin typeface="+mn-lt"/>
              <a:ea typeface="Calibri" panose="020F050202020403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4BA82233-3585-5366-6352-821B1007FB19}"/>
              </a:ext>
            </a:extLst>
          </p:cNvPr>
          <p:cNvSpPr>
            <a:spLocks noGrp="1"/>
          </p:cNvSpPr>
          <p:nvPr>
            <p:ph type="sldNum" sz="quarter" idx="5"/>
          </p:nvPr>
        </p:nvSpPr>
        <p:spPr/>
        <p:txBody>
          <a:bodyPr/>
          <a:lstStyle/>
          <a:p>
            <a:fld id="{C68FB58B-AACD-44F1-9CE2-B850C946C86F}" type="slidenum">
              <a:rPr lang="en-US" smtClean="0"/>
              <a:t>25</a:t>
            </a:fld>
            <a:endParaRPr lang="en-US" dirty="0"/>
          </a:p>
        </p:txBody>
      </p:sp>
    </p:spTree>
    <p:extLst>
      <p:ext uri="{BB962C8B-B14F-4D97-AF65-F5344CB8AC3E}">
        <p14:creationId xmlns:p14="http://schemas.microsoft.com/office/powerpoint/2010/main" val="154135881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Gain Attention, Recall, Provide Learning Guidance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10 min.</a:t>
            </a:r>
          </a:p>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1" dirty="0">
                <a:effectLst/>
                <a:latin typeface="+mn-lt"/>
                <a:ea typeface="Calibri" panose="020F0502020204030204" pitchFamily="34" charset="0"/>
                <a:cs typeface="Times New Roman" panose="02020603050405020304" pitchFamily="18" charset="0"/>
              </a:rPr>
              <a:t>Materials</a:t>
            </a:r>
            <a:r>
              <a:rPr lang="en-US" sz="1200" b="0" dirty="0">
                <a:effectLst/>
                <a:latin typeface="+mn-lt"/>
                <a:ea typeface="Calibri" panose="020F0502020204030204" pitchFamily="34" charset="0"/>
                <a:cs typeface="Times New Roman" panose="02020603050405020304" pitchFamily="18" charset="0"/>
              </a:rPr>
              <a:t>: Video Link - </a:t>
            </a:r>
            <a:r>
              <a:rPr lang="en-US" u="sng" dirty="0"/>
              <a:t>https://www.youtube.com/watch?v=xMmFTA9AThw </a:t>
            </a:r>
            <a:endParaRPr lang="en-US" sz="1200" b="0" dirty="0">
              <a:effectLst/>
              <a:latin typeface="+mn-lt"/>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Do</a:t>
            </a:r>
            <a:r>
              <a:rPr lang="en-US" sz="1200" b="0" dirty="0">
                <a:effectLst/>
                <a:latin typeface="+mn-lt"/>
                <a:ea typeface="Calibri" panose="020F0502020204030204" pitchFamily="34" charset="0"/>
                <a:cs typeface="Times New Roman" panose="02020603050405020304" pitchFamily="18" charset="0"/>
              </a:rPr>
              <a:t>: </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Watch the video.</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After watching the video, use the questions below to debrief. </a:t>
            </a:r>
          </a:p>
          <a:p>
            <a:pPr marL="0" marR="0" lvl="0" indent="0">
              <a:spcBef>
                <a:spcPts val="0"/>
              </a:spcBef>
              <a:spcAft>
                <a:spcPts val="0"/>
              </a:spcAft>
              <a:buFont typeface="Arial" panose="020B0604020202020204" pitchFamily="34" charset="0"/>
              <a:buNone/>
            </a:pPr>
            <a:r>
              <a:rPr lang="en-US" sz="1200" b="1" dirty="0">
                <a:effectLst/>
                <a:latin typeface="+mn-lt"/>
                <a:ea typeface="Calibri" panose="020F0502020204030204" pitchFamily="34" charset="0"/>
                <a:cs typeface="Times New Roman" panose="02020603050405020304" pitchFamily="18" charset="0"/>
              </a:rPr>
              <a:t>Talking Points</a:t>
            </a:r>
            <a:r>
              <a:rPr lang="en-US" sz="1200" b="0" dirty="0">
                <a:effectLst/>
                <a:latin typeface="+mn-lt"/>
                <a:ea typeface="Calibri" panose="020F0502020204030204" pitchFamily="34" charset="0"/>
                <a:cs typeface="Times New Roman" panose="02020603050405020304" pitchFamily="18" charset="0"/>
              </a:rPr>
              <a:t>:</a:t>
            </a:r>
          </a:p>
          <a:p>
            <a:pPr marL="171450" indent="-171450">
              <a:buFont typeface="Arial" panose="020B0604020202020204" pitchFamily="34" charset="0"/>
              <a:buChar char="•"/>
            </a:pPr>
            <a:r>
              <a:rPr lang="en-US" dirty="0"/>
              <a:t>How would you summarize Newton’s first law in your own words? How about the second? The third?</a:t>
            </a:r>
          </a:p>
          <a:p>
            <a:pPr marL="171450" indent="-171450">
              <a:buFont typeface="Arial" panose="020B0604020202020204" pitchFamily="34" charset="0"/>
              <a:buChar char="•"/>
            </a:pPr>
            <a:r>
              <a:rPr lang="en-US" dirty="0"/>
              <a:t>Give a real-world example of Newton’s Laws at work. </a:t>
            </a:r>
          </a:p>
          <a:p>
            <a:pPr marL="0" indent="0">
              <a:buFont typeface="Arial" panose="020B0604020202020204" pitchFamily="34" charset="0"/>
              <a:buNone/>
            </a:pPr>
            <a:endParaRPr lang="en-US" dirty="0"/>
          </a:p>
          <a:p>
            <a:pPr marL="0" indent="0">
              <a:buFont typeface="Arial" panose="020B0604020202020204" pitchFamily="34" charset="0"/>
              <a:buNone/>
            </a:pPr>
            <a:r>
              <a:rPr lang="en-US" i="1" dirty="0"/>
              <a:t>Source</a:t>
            </a:r>
            <a:r>
              <a:rPr lang="en-US" dirty="0"/>
              <a:t>: GPB Education. (2018, August 1). </a:t>
            </a:r>
            <a:r>
              <a:rPr lang="en-US" i="1" dirty="0"/>
              <a:t>Physics in Motion: Segment 3A – Newton's laws overview</a:t>
            </a:r>
            <a:r>
              <a:rPr lang="en-US" dirty="0"/>
              <a:t> [Video]. YouTube. </a:t>
            </a:r>
            <a:r>
              <a:rPr lang="en-US" dirty="0">
                <a:hlinkClick r:id="rId3"/>
              </a:rPr>
              <a:t>https://www.youtube.com/watch?v=xMmFTA9AThw</a:t>
            </a:r>
            <a:endParaRPr lang="en-US" dirty="0"/>
          </a:p>
        </p:txBody>
      </p:sp>
      <p:sp>
        <p:nvSpPr>
          <p:cNvPr id="4" name="Slide Number Placeholder 3"/>
          <p:cNvSpPr>
            <a:spLocks noGrp="1"/>
          </p:cNvSpPr>
          <p:nvPr>
            <p:ph type="sldNum" sz="quarter" idx="5"/>
          </p:nvPr>
        </p:nvSpPr>
        <p:spPr/>
        <p:txBody>
          <a:bodyPr/>
          <a:lstStyle/>
          <a:p>
            <a:fld id="{C68FB58B-AACD-44F1-9CE2-B850C946C86F}" type="slidenum">
              <a:rPr lang="en-US" smtClean="0"/>
              <a:t>26</a:t>
            </a:fld>
            <a:endParaRPr lang="en-US" dirty="0"/>
          </a:p>
        </p:txBody>
      </p:sp>
    </p:spTree>
    <p:extLst>
      <p:ext uri="{BB962C8B-B14F-4D97-AF65-F5344CB8AC3E}">
        <p14:creationId xmlns:p14="http://schemas.microsoft.com/office/powerpoint/2010/main" val="84761051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Direction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1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Talking Points</a:t>
            </a:r>
            <a:r>
              <a:rPr lang="en-US" sz="1200" b="0" dirty="0">
                <a:effectLst/>
                <a:latin typeface="+mn-lt"/>
                <a:ea typeface="Calibri" panose="020F0502020204030204" pitchFamily="34" charset="0"/>
                <a:cs typeface="Times New Roman" panose="02020603050405020304" pitchFamily="18" charset="0"/>
              </a:rPr>
              <a:t>:</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As we move through the rest of the lesson, use this chart in your Participant Resource guide as a reference. </a:t>
            </a:r>
          </a:p>
          <a:p>
            <a:endParaRPr lang="en-US" dirty="0"/>
          </a:p>
        </p:txBody>
      </p:sp>
      <p:sp>
        <p:nvSpPr>
          <p:cNvPr id="4" name="Slide Number Placeholder 3"/>
          <p:cNvSpPr>
            <a:spLocks noGrp="1"/>
          </p:cNvSpPr>
          <p:nvPr>
            <p:ph type="sldNum" sz="quarter" idx="5"/>
          </p:nvPr>
        </p:nvSpPr>
        <p:spPr/>
        <p:txBody>
          <a:bodyPr/>
          <a:lstStyle/>
          <a:p>
            <a:fld id="{C68FB58B-AACD-44F1-9CE2-B850C946C86F}" type="slidenum">
              <a:rPr lang="en-US" smtClean="0"/>
              <a:t>27</a:t>
            </a:fld>
            <a:endParaRPr lang="en-US" dirty="0"/>
          </a:p>
        </p:txBody>
      </p:sp>
    </p:spTree>
    <p:extLst>
      <p:ext uri="{BB962C8B-B14F-4D97-AF65-F5344CB8AC3E}">
        <p14:creationId xmlns:p14="http://schemas.microsoft.com/office/powerpoint/2010/main" val="399396550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Activity</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Provide Learning Guidance </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Time</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10 min.</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Materials</a:t>
            </a:r>
            <a:r>
              <a:rPr lang="en-US" sz="1200" b="0" dirty="0">
                <a:effectLst/>
                <a:latin typeface="Calibri" panose="020F0502020204030204" pitchFamily="34" charset="0"/>
                <a:ea typeface="Calibri" panose="020F0502020204030204" pitchFamily="34" charset="0"/>
                <a:cs typeface="Times New Roman" panose="02020603050405020304" pitchFamily="18" charset="0"/>
              </a:rPr>
              <a:t>:</a:t>
            </a:r>
          </a:p>
          <a:p>
            <a:pPr marL="171450" marR="0" lvl="0" indent="-171450">
              <a:spcBef>
                <a:spcPts val="0"/>
              </a:spcBef>
              <a:spcAft>
                <a:spcPts val="0"/>
              </a:spcAft>
              <a:buFont typeface="Arial" panose="020B0604020202020204" pitchFamily="34" charset="0"/>
              <a:buChar char="•"/>
            </a:pPr>
            <a:r>
              <a:rPr lang="en-US" sz="1200" b="0" dirty="0">
                <a:effectLst/>
                <a:latin typeface="Calibri" panose="020F0502020204030204" pitchFamily="34" charset="0"/>
                <a:ea typeface="Calibri" panose="020F0502020204030204" pitchFamily="34" charset="0"/>
                <a:cs typeface="Times New Roman" panose="02020603050405020304" pitchFamily="18" charset="0"/>
              </a:rPr>
              <a:t>Hammer</a:t>
            </a:r>
          </a:p>
          <a:p>
            <a:pPr marL="171450" marR="0" lvl="0" indent="-171450">
              <a:spcBef>
                <a:spcPts val="0"/>
              </a:spcBef>
              <a:spcAft>
                <a:spcPts val="0"/>
              </a:spcAft>
              <a:buFont typeface="Arial" panose="020B0604020202020204" pitchFamily="34" charset="0"/>
              <a:buChar char="•"/>
            </a:pPr>
            <a:r>
              <a:rPr lang="en-US" sz="1200" b="0" dirty="0">
                <a:effectLst/>
                <a:latin typeface="Calibri" panose="020F0502020204030204" pitchFamily="34" charset="0"/>
                <a:ea typeface="Calibri" panose="020F0502020204030204" pitchFamily="34" charset="0"/>
                <a:cs typeface="Times New Roman" panose="02020603050405020304" pitchFamily="18" charset="0"/>
              </a:rPr>
              <a:t>Nail</a:t>
            </a:r>
          </a:p>
          <a:p>
            <a:pPr marL="171450" marR="0" lvl="0" indent="-171450">
              <a:spcBef>
                <a:spcPts val="0"/>
              </a:spcBef>
              <a:spcAft>
                <a:spcPts val="0"/>
              </a:spcAft>
              <a:buFont typeface="Arial" panose="020B0604020202020204" pitchFamily="34" charset="0"/>
              <a:buChar char="•"/>
            </a:pPr>
            <a:r>
              <a:rPr lang="en-US" sz="1200" b="0" dirty="0">
                <a:effectLst/>
                <a:latin typeface="Calibri" panose="020F0502020204030204" pitchFamily="34" charset="0"/>
                <a:ea typeface="Calibri" panose="020F0502020204030204" pitchFamily="34" charset="0"/>
                <a:cs typeface="Times New Roman" panose="02020603050405020304" pitchFamily="18" charset="0"/>
              </a:rPr>
              <a:t>Block of wood</a:t>
            </a:r>
          </a:p>
          <a:p>
            <a:pPr marL="171450" marR="0" lvl="0" indent="-171450">
              <a:spcBef>
                <a:spcPts val="0"/>
              </a:spcBef>
              <a:spcAft>
                <a:spcPts val="0"/>
              </a:spcAft>
              <a:buFont typeface="Arial" panose="020B0604020202020204" pitchFamily="34" charset="0"/>
              <a:buChar char="•"/>
            </a:pPr>
            <a:r>
              <a:rPr lang="en-US" sz="1200" b="0" dirty="0">
                <a:effectLst/>
                <a:latin typeface="Calibri" panose="020F0502020204030204" pitchFamily="34" charset="0"/>
                <a:ea typeface="Calibri" panose="020F0502020204030204" pitchFamily="34" charset="0"/>
                <a:cs typeface="Times New Roman" panose="02020603050405020304" pitchFamily="18" charset="0"/>
              </a:rPr>
              <a:t>Clamp or vice</a:t>
            </a:r>
          </a:p>
          <a:p>
            <a:pPr marL="171450" marR="0" lvl="0" indent="-171450">
              <a:spcBef>
                <a:spcPts val="0"/>
              </a:spcBef>
              <a:spcAft>
                <a:spcPts val="0"/>
              </a:spcAft>
              <a:buFont typeface="Arial" panose="020B0604020202020204" pitchFamily="34" charset="0"/>
              <a:buChar char="•"/>
            </a:pPr>
            <a:r>
              <a:rPr lang="en-US" sz="1200" b="0" dirty="0">
                <a:effectLst/>
                <a:latin typeface="Calibri" panose="020F0502020204030204" pitchFamily="34" charset="0"/>
                <a:ea typeface="Calibri" panose="020F0502020204030204" pitchFamily="34" charset="0"/>
                <a:cs typeface="Times New Roman" panose="02020603050405020304" pitchFamily="18" charset="0"/>
              </a:rPr>
              <a:t>Safety gloves</a:t>
            </a:r>
          </a:p>
          <a:p>
            <a:pPr marL="171450" marR="0" lvl="0" indent="-171450">
              <a:spcBef>
                <a:spcPts val="0"/>
              </a:spcBef>
              <a:spcAft>
                <a:spcPts val="0"/>
              </a:spcAft>
              <a:buFont typeface="Arial" panose="020B0604020202020204" pitchFamily="34" charset="0"/>
              <a:buChar char="•"/>
            </a:pPr>
            <a:r>
              <a:rPr lang="en-US" sz="1200" b="0" dirty="0">
                <a:effectLst/>
                <a:latin typeface="Calibri" panose="020F0502020204030204" pitchFamily="34" charset="0"/>
                <a:ea typeface="Calibri" panose="020F0502020204030204" pitchFamily="34" charset="0"/>
                <a:cs typeface="Times New Roman" panose="02020603050405020304" pitchFamily="18" charset="0"/>
              </a:rPr>
              <a:t>Safety goggles</a:t>
            </a:r>
          </a:p>
          <a:p>
            <a:pPr marL="0" marR="0" lvl="0" indent="0">
              <a:spcBef>
                <a:spcPts val="0"/>
              </a:spcBef>
              <a:spcAft>
                <a:spcPts val="0"/>
              </a:spcAft>
              <a:buFont typeface="Arial" panose="020B0604020202020204" pitchFamily="34" charset="0"/>
              <a:buNone/>
            </a:pPr>
            <a:r>
              <a:rPr lang="en-US" b="1" dirty="0"/>
              <a:t>Do</a:t>
            </a:r>
          </a:p>
          <a:p>
            <a:pPr marL="171450" indent="-171450">
              <a:buFont typeface="Arial" panose="020B0604020202020204" pitchFamily="34" charset="0"/>
              <a:buChar char="•"/>
            </a:pPr>
            <a:r>
              <a:rPr lang="en-US" dirty="0"/>
              <a:t>Secure the wood in a clamp or vice.</a:t>
            </a:r>
          </a:p>
          <a:p>
            <a:pPr marL="171450" indent="-171450">
              <a:buFont typeface="Arial" panose="020B0604020202020204" pitchFamily="34" charset="0"/>
              <a:buChar char="•"/>
            </a:pPr>
            <a:r>
              <a:rPr lang="en-US" dirty="0"/>
              <a:t>Hold the nail upright on the wood.</a:t>
            </a:r>
          </a:p>
          <a:p>
            <a:pPr marL="171450" indent="-171450">
              <a:buFont typeface="Arial" panose="020B0604020202020204" pitchFamily="34" charset="0"/>
              <a:buChar char="•"/>
            </a:pPr>
            <a:r>
              <a:rPr lang="en-US" dirty="0"/>
              <a:t>Strike the nail with the hammer.</a:t>
            </a:r>
          </a:p>
          <a:p>
            <a:pPr marL="171450" indent="-171450">
              <a:buFont typeface="Arial" panose="020B0604020202020204" pitchFamily="34" charset="0"/>
              <a:buChar char="•"/>
            </a:pPr>
            <a:r>
              <a:rPr lang="en-US" dirty="0"/>
              <a:t>Observe how the nail moves into the wood.</a:t>
            </a:r>
          </a:p>
          <a:p>
            <a:r>
              <a:rPr lang="en-US" b="1" dirty="0"/>
              <a:t>Talking Points:</a:t>
            </a:r>
          </a:p>
          <a:p>
            <a:pPr marL="171450" indent="-171450">
              <a:buFont typeface="Arial" panose="020B0604020202020204" pitchFamily="34" charset="0"/>
              <a:buChar char="•"/>
            </a:pPr>
            <a:r>
              <a:rPr lang="en-US" dirty="0"/>
              <a:t>For this demonstration, we'll use a hammer, nail, block of wood, clamp or vice, and appropriate personal protective equipment, including safety gloves and safety goggles.</a:t>
            </a:r>
          </a:p>
          <a:p>
            <a:pPr marL="171450" indent="-171450">
              <a:buFont typeface="Arial" panose="020B0604020202020204" pitchFamily="34" charset="0"/>
              <a:buChar char="•"/>
            </a:pPr>
            <a:r>
              <a:rPr lang="en-US" dirty="0"/>
              <a:t>Here I have secured a block of wood in the clamp. I’ll place a nail upright on the wood and strike it with the hammer.</a:t>
            </a:r>
          </a:p>
          <a:p>
            <a:pPr marL="628650" lvl="1" indent="-171450">
              <a:buFont typeface="Arial" panose="020B0604020202020204" pitchFamily="34" charset="0"/>
              <a:buChar char="•"/>
            </a:pPr>
            <a:r>
              <a:rPr lang="en-US" i="1" dirty="0"/>
              <a:t>Strike the nail with the hammer. </a:t>
            </a:r>
          </a:p>
          <a:p>
            <a:pPr marL="171450" indent="-171450">
              <a:buFont typeface="Arial" panose="020B0604020202020204" pitchFamily="34" charset="0"/>
              <a:buChar char="•"/>
            </a:pPr>
            <a:r>
              <a:rPr lang="en-US" dirty="0"/>
              <a:t>Notice that the nail remains at rest until the hammer applies a force. This demonstrates </a:t>
            </a:r>
            <a:r>
              <a:rPr lang="en-US" b="1" dirty="0"/>
              <a:t>Newton's First Law</a:t>
            </a:r>
            <a:r>
              <a:rPr lang="en-US" dirty="0"/>
              <a:t>, also known as the Law of Inertia. An object at rest stays at rest until acted upon by an external force.</a:t>
            </a:r>
          </a:p>
          <a:p>
            <a:pPr marL="171450" indent="-171450">
              <a:buFont typeface="Arial" panose="020B0604020202020204" pitchFamily="34" charset="0"/>
              <a:buChar char="•"/>
            </a:pPr>
            <a:r>
              <a:rPr lang="en-US" dirty="0"/>
              <a:t>Next, we’ll compare a light tap with a harder strike. </a:t>
            </a:r>
          </a:p>
          <a:p>
            <a:pPr marL="628650" lvl="1" indent="-171450">
              <a:buFont typeface="Arial" panose="020B0604020202020204" pitchFamily="34" charset="0"/>
              <a:buChar char="•"/>
            </a:pPr>
            <a:r>
              <a:rPr lang="en-US" i="1" dirty="0"/>
              <a:t>Strike the nail with a light tap, then with a hard strike. </a:t>
            </a:r>
          </a:p>
          <a:p>
            <a:pPr marL="171450" indent="-171450">
              <a:buFont typeface="Arial" panose="020B0604020202020204" pitchFamily="34" charset="0"/>
              <a:buChar char="•"/>
            </a:pPr>
            <a:r>
              <a:rPr lang="en-US" dirty="0"/>
              <a:t>A harder hit applies more force, causing the nail to accelerate more quickly into the wood. This demonstrates </a:t>
            </a:r>
            <a:r>
              <a:rPr lang="en-US" b="1" dirty="0"/>
              <a:t>Newton's Second Law</a:t>
            </a:r>
            <a:r>
              <a:rPr lang="en-US" dirty="0"/>
              <a:t>, which explains that greater force produces greater acceleration when the mass remains the same.</a:t>
            </a:r>
          </a:p>
          <a:p>
            <a:pPr marL="171450" indent="-171450">
              <a:buFont typeface="Arial" panose="020B0604020202020204" pitchFamily="34" charset="0"/>
              <a:buChar char="•"/>
            </a:pPr>
            <a:r>
              <a:rPr lang="en-US" dirty="0"/>
              <a:t>Finally, when the hammer pushes on the nail, the nail pushes back on the hammer with an equal and opposite force. That reaction can be felt as vibration or a slight rebound in your hand. This demonstrates </a:t>
            </a:r>
            <a:r>
              <a:rPr lang="en-US" b="1" dirty="0"/>
              <a:t>Newton's Third Law</a:t>
            </a:r>
            <a:r>
              <a:rPr lang="en-US" dirty="0"/>
              <a:t> of Motion.</a:t>
            </a:r>
          </a:p>
          <a:p>
            <a:pPr marL="171450" indent="-171450">
              <a:buFont typeface="Arial" panose="020B0604020202020204" pitchFamily="34" charset="0"/>
              <a:buChar char="•"/>
            </a:pPr>
            <a:r>
              <a:rPr lang="en-US" dirty="0"/>
              <a:t>This simple demonstration shows how all three of Newton's Laws work together in a common maintenance task, helping explain how forces affect the tools and equipment you use every day.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i="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i="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Icon Attribution</a:t>
            </a:r>
            <a:r>
              <a:rPr lang="en-US" dirty="0"/>
              <a:t>: </a:t>
            </a:r>
            <a:r>
              <a:rPr lang="en-US" sz="1200" b="0" i="0" kern="1200" dirty="0">
                <a:solidFill>
                  <a:schemeClr val="tx1"/>
                </a:solidFill>
                <a:effectLst/>
                <a:latin typeface="+mn-lt"/>
                <a:ea typeface="+mn-ea"/>
                <a:cs typeface="+mn-cs"/>
              </a:rPr>
              <a:t>“Work Management” icon by Soekahurip from</a:t>
            </a:r>
            <a:r>
              <a:rPr lang="en-US" sz="1200" b="0" i="0" u="sng" kern="1200" dirty="0">
                <a:solidFill>
                  <a:schemeClr val="tx1"/>
                </a:solidFill>
                <a:effectLst/>
                <a:latin typeface="+mn-lt"/>
                <a:ea typeface="+mn-ea"/>
                <a:cs typeface="+mn-cs"/>
                <a:hlinkClick r:id="rId3"/>
              </a:rPr>
              <a:t> Noun Project</a:t>
            </a:r>
            <a:r>
              <a:rPr lang="en-US" sz="1200" b="0" i="0" kern="1200" dirty="0">
                <a:solidFill>
                  <a:schemeClr val="tx1"/>
                </a:solidFill>
                <a:effectLst/>
                <a:latin typeface="+mn-lt"/>
                <a:ea typeface="+mn-ea"/>
                <a:cs typeface="+mn-cs"/>
              </a:rPr>
              <a:t> CC BY 3.0 </a:t>
            </a:r>
            <a:endParaRPr lang="en-US" dirty="0"/>
          </a:p>
          <a:p>
            <a:endParaRPr lang="en-US" dirty="0"/>
          </a:p>
        </p:txBody>
      </p:sp>
      <p:sp>
        <p:nvSpPr>
          <p:cNvPr id="4" name="Slide Number Placeholder 3"/>
          <p:cNvSpPr>
            <a:spLocks noGrp="1"/>
          </p:cNvSpPr>
          <p:nvPr>
            <p:ph type="sldNum" sz="quarter" idx="5"/>
          </p:nvPr>
        </p:nvSpPr>
        <p:spPr/>
        <p:txBody>
          <a:bodyPr/>
          <a:lstStyle/>
          <a:p>
            <a:fld id="{C68FB58B-AACD-44F1-9CE2-B850C946C86F}" type="slidenum">
              <a:rPr lang="en-US" smtClean="0"/>
              <a:t>28</a:t>
            </a:fld>
            <a:endParaRPr lang="en-US" dirty="0"/>
          </a:p>
        </p:txBody>
      </p:sp>
    </p:spTree>
    <p:extLst>
      <p:ext uri="{BB962C8B-B14F-4D97-AF65-F5344CB8AC3E}">
        <p14:creationId xmlns:p14="http://schemas.microsoft.com/office/powerpoint/2010/main" val="354181033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0" i="1" dirty="0">
                <a:effectLst/>
                <a:latin typeface="Calibri" panose="020F0502020204030204" pitchFamily="34" charset="0"/>
                <a:ea typeface="Calibri" panose="020F0502020204030204" pitchFamily="34" charset="0"/>
                <a:cs typeface="Times New Roman" panose="02020603050405020304" pitchFamily="18" charset="0"/>
              </a:rPr>
              <a:t>*This slide contains animations. </a:t>
            </a:r>
            <a:r>
              <a:rPr lang="en-US" sz="1200" b="1" i="1" dirty="0">
                <a:effectLst/>
                <a:latin typeface="Calibri" panose="020F0502020204030204" pitchFamily="34" charset="0"/>
                <a:ea typeface="Calibri" panose="020F0502020204030204" pitchFamily="34" charset="0"/>
                <a:cs typeface="Times New Roman" panose="02020603050405020304" pitchFamily="18" charset="0"/>
              </a:rPr>
              <a:t>CLICK</a:t>
            </a:r>
            <a:r>
              <a:rPr lang="en-US" sz="1200" b="0" i="1" dirty="0">
                <a:effectLst/>
                <a:latin typeface="Calibri" panose="020F0502020204030204" pitchFamily="34" charset="0"/>
                <a:ea typeface="Calibri" panose="020F0502020204030204" pitchFamily="34" charset="0"/>
                <a:cs typeface="Times New Roman" panose="02020603050405020304" pitchFamily="18" charset="0"/>
              </a:rPr>
              <a:t> to reveal content.</a:t>
            </a:r>
            <a:endParaRPr lang="en-US" sz="1200" b="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Activity</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Evaluate/Assess Performance, Provide Feedback </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Time</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3 min.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effectLst/>
                <a:latin typeface="Calibri" panose="020F0502020204030204" pitchFamily="34" charset="0"/>
                <a:ea typeface="Calibri" panose="020F0502020204030204" pitchFamily="34" charset="0"/>
                <a:cs typeface="Times New Roman" panose="02020603050405020304" pitchFamily="18" charset="0"/>
              </a:rPr>
              <a:t>Learning Objective: </a:t>
            </a:r>
            <a:r>
              <a:rPr lang="en-US" sz="1200" b="0" dirty="0">
                <a:effectLst/>
                <a:latin typeface="Calibri" panose="020F0502020204030204" pitchFamily="34" charset="0"/>
                <a:ea typeface="Calibri" panose="020F0502020204030204" pitchFamily="34" charset="0"/>
                <a:cs typeface="Times New Roman" panose="02020603050405020304" pitchFamily="18" charset="0"/>
              </a:rPr>
              <a:t>Describe Newton’s Three Laws of Motion.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libri" panose="020F0502020204030204" pitchFamily="34" charset="0"/>
                <a:ea typeface="Calibri" panose="020F0502020204030204" pitchFamily="34" charset="0"/>
                <a:cs typeface="Calibri" panose="020F0502020204030204" pitchFamily="34" charset="0"/>
              </a:rPr>
              <a:t>Do</a:t>
            </a:r>
            <a:r>
              <a:rPr lang="en-US" sz="1200" dirty="0">
                <a:latin typeface="Calibri" panose="020F0502020204030204" pitchFamily="34" charset="0"/>
                <a:ea typeface="Calibri" panose="020F0502020204030204" pitchFamily="34" charset="0"/>
                <a:cs typeface="Calibri" panose="020F0502020204030204" pitchFamily="34" charset="0"/>
              </a:rPr>
              <a:t>: Review the knowledge check question. Call on learners to share their responses. </a:t>
            </a:r>
            <a:endParaRPr lang="en-US" sz="1200" i="1" dirty="0">
              <a:solidFill>
                <a:schemeClr val="accent4"/>
              </a:solidFill>
              <a:latin typeface="Calibri" panose="020F0502020204030204" pitchFamily="34" charset="0"/>
              <a:ea typeface="Calibri" panose="020F0502020204030204" pitchFamily="34" charset="0"/>
              <a:cs typeface="Calibri" panose="020F0502020204030204" pitchFamily="34" charset="0"/>
            </a:endParaRPr>
          </a:p>
          <a:p>
            <a:endParaRPr lang="en-US" sz="1200" dirty="0"/>
          </a:p>
          <a:p>
            <a:r>
              <a:rPr lang="en-US" b="1" dirty="0">
                <a:latin typeface="Calibri" panose="020F0502020204030204" pitchFamily="34" charset="0"/>
                <a:ea typeface="Calibri" panose="020F0502020204030204" pitchFamily="34" charset="0"/>
                <a:cs typeface="Calibri" panose="020F0502020204030204" pitchFamily="34" charset="0"/>
              </a:rPr>
              <a:t>Answer: </a:t>
            </a:r>
          </a:p>
          <a:p>
            <a:r>
              <a:rPr lang="en-US" dirty="0"/>
              <a:t>The bus remains at rest until the hydraulic lift applies enough force to raise it. Once it's elevated, it stays there until another force lowers it.</a:t>
            </a:r>
          </a:p>
          <a:p>
            <a:endParaRPr lang="en-US" dirty="0"/>
          </a:p>
        </p:txBody>
      </p:sp>
      <p:sp>
        <p:nvSpPr>
          <p:cNvPr id="4" name="Slide Number Placeholder 3"/>
          <p:cNvSpPr>
            <a:spLocks noGrp="1"/>
          </p:cNvSpPr>
          <p:nvPr>
            <p:ph type="sldNum" sz="quarter" idx="5"/>
          </p:nvPr>
        </p:nvSpPr>
        <p:spPr/>
        <p:txBody>
          <a:bodyPr/>
          <a:lstStyle/>
          <a:p>
            <a:fld id="{C68FB58B-AACD-44F1-9CE2-B850C946C86F}" type="slidenum">
              <a:rPr lang="en-US" smtClean="0"/>
              <a:t>29</a:t>
            </a:fld>
            <a:endParaRPr lang="en-US" dirty="0"/>
          </a:p>
        </p:txBody>
      </p:sp>
    </p:spTree>
    <p:extLst>
      <p:ext uri="{BB962C8B-B14F-4D97-AF65-F5344CB8AC3E}">
        <p14:creationId xmlns:p14="http://schemas.microsoft.com/office/powerpoint/2010/main" val="3609041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2F0F7F-E79B-F675-546A-067D4DA25D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EE1DD8-8478-8D8C-2DC1-C70BD1E5B077}"/>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1CBC879A-2976-210D-F5D1-0BC4BF638CA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0" i="1" dirty="0">
                <a:effectLst/>
                <a:latin typeface="Calibri" panose="020F0502020204030204" pitchFamily="34" charset="0"/>
                <a:ea typeface="Calibri" panose="020F0502020204030204" pitchFamily="34" charset="0"/>
                <a:cs typeface="Times New Roman" panose="02020603050405020304" pitchFamily="18" charset="0"/>
              </a:rPr>
              <a:t>*This slide contains animations. </a:t>
            </a:r>
            <a:r>
              <a:rPr lang="en-US" sz="1200" b="1" i="1" dirty="0">
                <a:effectLst/>
                <a:latin typeface="Calibri" panose="020F0502020204030204" pitchFamily="34" charset="0"/>
                <a:ea typeface="Calibri" panose="020F0502020204030204" pitchFamily="34" charset="0"/>
                <a:cs typeface="Times New Roman" panose="02020603050405020304" pitchFamily="18" charset="0"/>
              </a:rPr>
              <a:t>CLICK</a:t>
            </a:r>
            <a:r>
              <a:rPr lang="en-US" sz="1200" b="0" i="1" dirty="0">
                <a:effectLst/>
                <a:latin typeface="Calibri" panose="020F0502020204030204" pitchFamily="34" charset="0"/>
                <a:ea typeface="Calibri" panose="020F0502020204030204" pitchFamily="34" charset="0"/>
                <a:cs typeface="Times New Roman" panose="02020603050405020304" pitchFamily="18" charset="0"/>
              </a:rPr>
              <a:t> to reveal content.</a:t>
            </a:r>
            <a:endParaRPr lang="en-US" sz="1200" b="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Activity</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Evaluate/Assess Performance, Provide Feedback </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Time</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3 min.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effectLst/>
                <a:latin typeface="Calibri" panose="020F0502020204030204" pitchFamily="34" charset="0"/>
                <a:ea typeface="Calibri" panose="020F0502020204030204" pitchFamily="34" charset="0"/>
                <a:cs typeface="Times New Roman" panose="02020603050405020304" pitchFamily="18" charset="0"/>
              </a:rPr>
              <a:t>Learning Objective: </a:t>
            </a:r>
            <a:r>
              <a:rPr lang="en-US" sz="1200" b="0" dirty="0">
                <a:effectLst/>
                <a:latin typeface="Calibri" panose="020F0502020204030204" pitchFamily="34" charset="0"/>
                <a:ea typeface="Calibri" panose="020F0502020204030204" pitchFamily="34" charset="0"/>
                <a:cs typeface="Times New Roman" panose="02020603050405020304" pitchFamily="18" charset="0"/>
              </a:rPr>
              <a:t>Describe Newton’s Three Laws of Motion.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libri" panose="020F0502020204030204" pitchFamily="34" charset="0"/>
                <a:ea typeface="Calibri" panose="020F0502020204030204" pitchFamily="34" charset="0"/>
                <a:cs typeface="Calibri" panose="020F0502020204030204" pitchFamily="34" charset="0"/>
              </a:rPr>
              <a:t>Do</a:t>
            </a:r>
            <a:r>
              <a:rPr lang="en-US" sz="1200" dirty="0">
                <a:latin typeface="Calibri" panose="020F0502020204030204" pitchFamily="34" charset="0"/>
                <a:ea typeface="Calibri" panose="020F0502020204030204" pitchFamily="34" charset="0"/>
                <a:cs typeface="Calibri" panose="020F0502020204030204" pitchFamily="34" charset="0"/>
              </a:rPr>
              <a:t>: Review the knowledge check question. Call on learners to share their responses. </a:t>
            </a:r>
            <a:endParaRPr lang="en-US" sz="1200" i="1" dirty="0">
              <a:solidFill>
                <a:schemeClr val="accent4"/>
              </a:solidFill>
              <a:latin typeface="Calibri" panose="020F0502020204030204" pitchFamily="34" charset="0"/>
              <a:ea typeface="Calibri" panose="020F0502020204030204" pitchFamily="34" charset="0"/>
              <a:cs typeface="Calibri" panose="020F0502020204030204" pitchFamily="34" charset="0"/>
            </a:endParaRPr>
          </a:p>
          <a:p>
            <a:endParaRPr lang="en-US" sz="1200" dirty="0"/>
          </a:p>
          <a:p>
            <a:r>
              <a:rPr lang="en-US" b="1" dirty="0">
                <a:latin typeface="Calibri" panose="020F0502020204030204" pitchFamily="34" charset="0"/>
                <a:ea typeface="Calibri" panose="020F0502020204030204" pitchFamily="34" charset="0"/>
                <a:cs typeface="Calibri" panose="020F0502020204030204" pitchFamily="34" charset="0"/>
              </a:rPr>
              <a:t>Answer: </a:t>
            </a:r>
          </a:p>
          <a:p>
            <a:pPr marL="171450" indent="-171450">
              <a:buFont typeface="Arial" panose="020B0604020202020204" pitchFamily="34" charset="0"/>
              <a:buChar char="•"/>
            </a:pPr>
            <a:r>
              <a:rPr lang="en-US" dirty="0"/>
              <a:t>B - As the tires push down on the road, the road pushes back with an equal and opposite force. The suspension helps absorb and manage these forces to provide a smoother ride.</a:t>
            </a:r>
          </a:p>
        </p:txBody>
      </p:sp>
      <p:sp>
        <p:nvSpPr>
          <p:cNvPr id="4" name="Slide Number Placeholder 3">
            <a:extLst>
              <a:ext uri="{FF2B5EF4-FFF2-40B4-BE49-F238E27FC236}">
                <a16:creationId xmlns:a16="http://schemas.microsoft.com/office/drawing/2014/main" id="{B51BD9E0-CE93-5A4C-0655-7C3168029286}"/>
              </a:ext>
            </a:extLst>
          </p:cNvPr>
          <p:cNvSpPr>
            <a:spLocks noGrp="1"/>
          </p:cNvSpPr>
          <p:nvPr>
            <p:ph type="sldNum" sz="quarter" idx="5"/>
          </p:nvPr>
        </p:nvSpPr>
        <p:spPr/>
        <p:txBody>
          <a:bodyPr/>
          <a:lstStyle/>
          <a:p>
            <a:fld id="{C68FB58B-AACD-44F1-9CE2-B850C946C86F}" type="slidenum">
              <a:rPr lang="en-US" smtClean="0"/>
              <a:t>30</a:t>
            </a:fld>
            <a:endParaRPr lang="en-US" dirty="0"/>
          </a:p>
        </p:txBody>
      </p:sp>
    </p:spTree>
    <p:extLst>
      <p:ext uri="{BB962C8B-B14F-4D97-AF65-F5344CB8AC3E}">
        <p14:creationId xmlns:p14="http://schemas.microsoft.com/office/powerpoint/2010/main" val="8895745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0" i="1" dirty="0">
                <a:effectLst/>
                <a:latin typeface="Calibri" panose="020F0502020204030204" pitchFamily="34" charset="0"/>
                <a:ea typeface="Calibri" panose="020F0502020204030204" pitchFamily="34" charset="0"/>
                <a:cs typeface="Times New Roman" panose="02020603050405020304" pitchFamily="18" charset="0"/>
              </a:rPr>
              <a:t>*This slide contains animations. </a:t>
            </a:r>
            <a:r>
              <a:rPr lang="en-US" sz="1200" b="1" i="1" dirty="0">
                <a:effectLst/>
                <a:latin typeface="Calibri" panose="020F0502020204030204" pitchFamily="34" charset="0"/>
                <a:ea typeface="Calibri" panose="020F0502020204030204" pitchFamily="34" charset="0"/>
                <a:cs typeface="Times New Roman" panose="02020603050405020304" pitchFamily="18" charset="0"/>
              </a:rPr>
              <a:t>CLICK</a:t>
            </a:r>
            <a:r>
              <a:rPr lang="en-US" sz="1200" b="0" i="1" dirty="0">
                <a:effectLst/>
                <a:latin typeface="Calibri" panose="020F0502020204030204" pitchFamily="34" charset="0"/>
                <a:ea typeface="Calibri" panose="020F0502020204030204" pitchFamily="34" charset="0"/>
                <a:cs typeface="Times New Roman" panose="02020603050405020304" pitchFamily="18" charset="0"/>
              </a:rPr>
              <a:t> to reveal content.</a:t>
            </a:r>
            <a:endParaRPr lang="en-US" sz="1200" b="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Activity</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Evaluate/Assess Performance, Provide Feedback, Recall</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Time</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3 min.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effectLst/>
                <a:latin typeface="Calibri" panose="020F0502020204030204" pitchFamily="34" charset="0"/>
                <a:ea typeface="Calibri" panose="020F0502020204030204" pitchFamily="34" charset="0"/>
                <a:cs typeface="Times New Roman" panose="02020603050405020304" pitchFamily="18" charset="0"/>
              </a:rPr>
              <a:t>Learning Objective: </a:t>
            </a:r>
            <a:r>
              <a:rPr lang="en-US" sz="1200" b="0" dirty="0">
                <a:effectLst/>
                <a:latin typeface="Calibri" panose="020F0502020204030204" pitchFamily="34" charset="0"/>
                <a:ea typeface="Calibri" panose="020F0502020204030204" pitchFamily="34" charset="0"/>
                <a:cs typeface="Times New Roman" panose="02020603050405020304" pitchFamily="18" charset="0"/>
              </a:rPr>
              <a:t>Describe Newton’s Three Laws of Motion.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libri" panose="020F0502020204030204" pitchFamily="34" charset="0"/>
                <a:ea typeface="Calibri" panose="020F0502020204030204" pitchFamily="34" charset="0"/>
                <a:cs typeface="Calibri" panose="020F0502020204030204" pitchFamily="34" charset="0"/>
              </a:rPr>
              <a:t>Do</a:t>
            </a:r>
            <a:r>
              <a:rPr lang="en-US" sz="1200" dirty="0">
                <a:latin typeface="Calibri" panose="020F0502020204030204" pitchFamily="34" charset="0"/>
                <a:ea typeface="Calibri" panose="020F0502020204030204" pitchFamily="34" charset="0"/>
                <a:cs typeface="Calibri" panose="020F0502020204030204" pitchFamily="34" charset="0"/>
              </a:rPr>
              <a:t>: Review the knowledge check question. Call on learners to share their responses. </a:t>
            </a:r>
            <a:endParaRPr lang="en-US" sz="1200" i="1" dirty="0">
              <a:solidFill>
                <a:schemeClr val="accent4"/>
              </a:solidFill>
              <a:latin typeface="Calibri" panose="020F0502020204030204" pitchFamily="34" charset="0"/>
              <a:ea typeface="Calibri" panose="020F0502020204030204" pitchFamily="34" charset="0"/>
              <a:cs typeface="Calibri" panose="020F0502020204030204" pitchFamily="34" charset="0"/>
            </a:endParaRPr>
          </a:p>
          <a:p>
            <a:endParaRPr lang="en-US" sz="1200" dirty="0"/>
          </a:p>
          <a:p>
            <a:r>
              <a:rPr lang="en-US" b="1" dirty="0">
                <a:latin typeface="Calibri" panose="020F0502020204030204" pitchFamily="34" charset="0"/>
                <a:ea typeface="Calibri" panose="020F0502020204030204" pitchFamily="34" charset="0"/>
                <a:cs typeface="Calibri" panose="020F0502020204030204" pitchFamily="34" charset="0"/>
              </a:rPr>
              <a:t>Answer: </a:t>
            </a:r>
          </a:p>
          <a:p>
            <a:pPr marL="171450" indent="-171450">
              <a:buFont typeface="Arial" panose="020B0604020202020204" pitchFamily="34" charset="0"/>
              <a:buChar char="•"/>
            </a:pPr>
            <a:r>
              <a:rPr lang="en-US" dirty="0"/>
              <a:t>This happens because of </a:t>
            </a:r>
            <a:r>
              <a:rPr lang="en-US" b="1" dirty="0"/>
              <a:t>Newton's Third Law of Motion</a:t>
            </a:r>
            <a:r>
              <a:rPr lang="en-US" dirty="0"/>
              <a:t>, which states that for every action, there is an equal and opposite reaction. </a:t>
            </a:r>
          </a:p>
          <a:p>
            <a:pPr marL="171450" indent="-171450">
              <a:buFont typeface="Arial" panose="020B0604020202020204" pitchFamily="34" charset="0"/>
              <a:buChar char="•"/>
            </a:pPr>
            <a:r>
              <a:rPr lang="en-US" dirty="0"/>
              <a:t>When you push on your nephew, your nephew pushes back on you with an equal amount of force, causing both skateboards to move apart.</a:t>
            </a:r>
          </a:p>
          <a:p>
            <a:pPr marL="171450" indent="-171450">
              <a:buFont typeface="Arial" panose="020B0604020202020204" pitchFamily="34" charset="0"/>
              <a:buChar char="•"/>
            </a:pPr>
            <a:r>
              <a:rPr lang="en-US" dirty="0"/>
              <a:t>The lighter person will usually roll away faster and farther because they have less mass. </a:t>
            </a:r>
          </a:p>
          <a:p>
            <a:pPr marL="171450" indent="-171450">
              <a:buFont typeface="Arial" panose="020B0604020202020204" pitchFamily="34" charset="0"/>
              <a:buChar char="•"/>
            </a:pPr>
            <a:r>
              <a:rPr lang="en-US" dirty="0"/>
              <a:t>This is explained by </a:t>
            </a:r>
            <a:r>
              <a:rPr lang="en-US" b="1" dirty="0"/>
              <a:t>Newton's Second Law of Motion; </a:t>
            </a:r>
            <a:r>
              <a:rPr lang="en-US" dirty="0"/>
              <a:t>the same force produces greater acceleration on an object with less mass.</a:t>
            </a:r>
          </a:p>
        </p:txBody>
      </p:sp>
      <p:sp>
        <p:nvSpPr>
          <p:cNvPr id="4" name="Slide Number Placeholder 3"/>
          <p:cNvSpPr>
            <a:spLocks noGrp="1"/>
          </p:cNvSpPr>
          <p:nvPr>
            <p:ph type="sldNum" sz="quarter" idx="5"/>
          </p:nvPr>
        </p:nvSpPr>
        <p:spPr/>
        <p:txBody>
          <a:bodyPr/>
          <a:lstStyle/>
          <a:p>
            <a:fld id="{C68FB58B-AACD-44F1-9CE2-B850C946C86F}" type="slidenum">
              <a:rPr lang="en-US" smtClean="0"/>
              <a:t>31</a:t>
            </a:fld>
            <a:endParaRPr lang="en-US" dirty="0"/>
          </a:p>
        </p:txBody>
      </p:sp>
    </p:spTree>
    <p:extLst>
      <p:ext uri="{BB962C8B-B14F-4D97-AF65-F5344CB8AC3E}">
        <p14:creationId xmlns:p14="http://schemas.microsoft.com/office/powerpoint/2010/main" val="286430672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4A5BCA-9753-141F-3502-09D87DB091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5C8355-4AC7-8F51-6615-DC5A7C1E9E65}"/>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C1B595B6-07C7-54F7-7461-603ABB36970D}"/>
              </a:ext>
            </a:extLst>
          </p:cNvPr>
          <p:cNvSpPr>
            <a:spLocks noGrp="1"/>
          </p:cNvSpPr>
          <p:nvPr>
            <p:ph type="body" idx="1"/>
          </p:nvPr>
        </p:nvSpPr>
        <p:spPr/>
        <p:txBody>
          <a:bodyPr/>
          <a:lstStyle/>
          <a:p>
            <a:r>
              <a:rPr lang="en-US" sz="1200" b="0" i="1" dirty="0">
                <a:effectLst/>
                <a:latin typeface="+mn-lt"/>
                <a:ea typeface="Calibri" panose="020F0502020204030204" pitchFamily="34" charset="0"/>
                <a:cs typeface="Times New Roman" panose="02020603050405020304" pitchFamily="18" charset="0"/>
              </a:rPr>
              <a:t>*This slide contains animations. </a:t>
            </a:r>
            <a:r>
              <a:rPr lang="en-US" sz="1200" b="1" i="1" dirty="0">
                <a:effectLst/>
                <a:latin typeface="+mn-lt"/>
                <a:ea typeface="Calibri" panose="020F0502020204030204" pitchFamily="34" charset="0"/>
                <a:cs typeface="Times New Roman" panose="02020603050405020304" pitchFamily="18" charset="0"/>
              </a:rPr>
              <a:t>CLICK</a:t>
            </a:r>
            <a:r>
              <a:rPr lang="en-US" sz="1200" b="0" i="1" dirty="0">
                <a:effectLst/>
                <a:latin typeface="+mn-lt"/>
                <a:ea typeface="Calibri" panose="020F0502020204030204" pitchFamily="34" charset="0"/>
                <a:cs typeface="Times New Roman" panose="02020603050405020304" pitchFamily="18" charset="0"/>
              </a:rPr>
              <a:t> to reveal content</a:t>
            </a:r>
            <a:endParaRPr lang="en-US" altLang="en-US" sz="1200" b="1" dirty="0">
              <a:latin typeface="Calibri" panose="020F0502020204030204" pitchFamily="34" charset="0"/>
              <a:ea typeface="Calibri" panose="020F0502020204030204" pitchFamily="34" charset="0"/>
              <a:cs typeface="Calibri" panose="020F0502020204030204" pitchFamily="34" charset="0"/>
            </a:endParaRPr>
          </a:p>
          <a:p>
            <a:r>
              <a:rPr lang="en-US" altLang="en-US" sz="1200" b="1" dirty="0">
                <a:latin typeface="Calibri" panose="020F0502020204030204" pitchFamily="34" charset="0"/>
                <a:ea typeface="Calibri" panose="020F0502020204030204" pitchFamily="34" charset="0"/>
                <a:cs typeface="Calibri" panose="020F0502020204030204" pitchFamily="34" charset="0"/>
              </a:rPr>
              <a:t>Instructional Activity: </a:t>
            </a:r>
            <a:r>
              <a:rPr lang="en-US" altLang="en-US" sz="1200" b="0" dirty="0">
                <a:latin typeface="Calibri" panose="020F0502020204030204" pitchFamily="34" charset="0"/>
                <a:ea typeface="Calibri" panose="020F0502020204030204" pitchFamily="34" charset="0"/>
                <a:cs typeface="Calibri" panose="020F0502020204030204" pitchFamily="34" charset="0"/>
              </a:rPr>
              <a:t>Recall, Enhance Retention and Transfer</a:t>
            </a:r>
            <a:endParaRPr lang="en-US" altLang="en-US" sz="1200" dirty="0">
              <a:latin typeface="Calibri" panose="020F0502020204030204" pitchFamily="34" charset="0"/>
              <a:ea typeface="Calibri" panose="020F0502020204030204" pitchFamily="34" charset="0"/>
              <a:cs typeface="Calibri" panose="020F0502020204030204" pitchFamily="34" charset="0"/>
            </a:endParaRPr>
          </a:p>
          <a:p>
            <a:r>
              <a:rPr lang="en-US" altLang="en-US" sz="1200" b="1" dirty="0">
                <a:latin typeface="Calibri" panose="020F0502020204030204" pitchFamily="34" charset="0"/>
                <a:ea typeface="Calibri" panose="020F0502020204030204" pitchFamily="34" charset="0"/>
                <a:cs typeface="Calibri" panose="020F0502020204030204" pitchFamily="34" charset="0"/>
              </a:rPr>
              <a:t>Instructional Time</a:t>
            </a:r>
            <a:r>
              <a:rPr lang="en-US" altLang="en-US" sz="1200" dirty="0">
                <a:latin typeface="Calibri" panose="020F0502020204030204" pitchFamily="34" charset="0"/>
                <a:ea typeface="Calibri" panose="020F0502020204030204" pitchFamily="34" charset="0"/>
                <a:cs typeface="Calibri" panose="020F0502020204030204" pitchFamily="34" charset="0"/>
              </a:rPr>
              <a:t>: 5 min.</a:t>
            </a:r>
          </a:p>
          <a:p>
            <a:r>
              <a:rPr lang="en-US" altLang="en-US" sz="1200" b="1" dirty="0">
                <a:latin typeface="Calibri" panose="020F0502020204030204" pitchFamily="34" charset="0"/>
                <a:ea typeface="Calibri" panose="020F0502020204030204" pitchFamily="34" charset="0"/>
                <a:cs typeface="Calibri" panose="020F0502020204030204" pitchFamily="34" charset="0"/>
              </a:rPr>
              <a:t>Do: </a:t>
            </a:r>
          </a:p>
          <a:p>
            <a:pPr marL="171450" indent="-171450">
              <a:buFont typeface="Arial" panose="020B0604020202020204" pitchFamily="34" charset="0"/>
              <a:buChar char="•"/>
            </a:pPr>
            <a:r>
              <a:rPr lang="en-US" altLang="en-US" sz="1200" dirty="0">
                <a:latin typeface="Calibri" panose="020F0502020204030204" pitchFamily="34" charset="0"/>
                <a:ea typeface="Calibri" panose="020F0502020204030204" pitchFamily="34" charset="0"/>
                <a:cs typeface="Calibri" panose="020F0502020204030204" pitchFamily="34" charset="0"/>
              </a:rPr>
              <a:t>Review the key takeaways from this section of the module. </a:t>
            </a:r>
          </a:p>
          <a:p>
            <a:pPr marL="171450" indent="-171450">
              <a:buFont typeface="Arial" panose="020B0604020202020204" pitchFamily="34" charset="0"/>
              <a:buChar char="•"/>
            </a:pPr>
            <a:r>
              <a:rPr lang="en-US" altLang="en-US" sz="1200" dirty="0">
                <a:latin typeface="Calibri" panose="020F0502020204030204" pitchFamily="34" charset="0"/>
                <a:ea typeface="Calibri" panose="020F0502020204030204" pitchFamily="34" charset="0"/>
                <a:cs typeface="Calibri" panose="020F0502020204030204" pitchFamily="34" charset="0"/>
              </a:rPr>
              <a:t>Clearly explain how to connects to the next section of the module. </a:t>
            </a:r>
          </a:p>
          <a:p>
            <a:pPr marL="0" indent="0">
              <a:buFont typeface="Arial" panose="020B0604020202020204" pitchFamily="34" charset="0"/>
              <a:buNone/>
            </a:pPr>
            <a:r>
              <a:rPr lang="en-US" altLang="en-US" sz="1200" b="1" dirty="0">
                <a:latin typeface="Calibri" panose="020F0502020204030204" pitchFamily="34" charset="0"/>
                <a:ea typeface="Calibri" panose="020F0502020204030204" pitchFamily="34" charset="0"/>
                <a:cs typeface="Calibri" panose="020F0502020204030204" pitchFamily="34" charset="0"/>
              </a:rPr>
              <a:t>Talking Points: </a:t>
            </a:r>
          </a:p>
          <a:p>
            <a:pPr marL="171450" indent="-171450">
              <a:buFont typeface="Arial" panose="020B0604020202020204" pitchFamily="34" charset="0"/>
              <a:buChar char="•"/>
            </a:pPr>
            <a:r>
              <a:rPr lang="en-US" altLang="en-US" sz="1200" b="1" dirty="0">
                <a:latin typeface="Calibri" panose="020F0502020204030204" pitchFamily="34" charset="0"/>
                <a:ea typeface="Calibri" panose="020F0502020204030204" pitchFamily="34" charset="0"/>
                <a:cs typeface="Calibri" panose="020F0502020204030204" pitchFamily="34" charset="0"/>
              </a:rPr>
              <a:t>Ask</a:t>
            </a:r>
            <a:r>
              <a:rPr lang="en-US" altLang="en-US" sz="1200" dirty="0">
                <a:latin typeface="Calibri" panose="020F0502020204030204" pitchFamily="34" charset="0"/>
                <a:ea typeface="Calibri" panose="020F0502020204030204" pitchFamily="34" charset="0"/>
                <a:cs typeface="Calibri" panose="020F0502020204030204" pitchFamily="34" charset="0"/>
              </a:rPr>
              <a:t>: What are the most important things we learned about screws in this section?</a:t>
            </a:r>
          </a:p>
          <a:p>
            <a:pPr marL="628650" lvl="1" indent="-171450">
              <a:buFont typeface="Arial" panose="020B0604020202020204" pitchFamily="34" charset="0"/>
              <a:buChar char="•"/>
            </a:pPr>
            <a:r>
              <a:rPr lang="en-US" altLang="en-US" sz="1200" i="1" dirty="0">
                <a:latin typeface="Calibri" panose="020F0502020204030204" pitchFamily="34" charset="0"/>
                <a:ea typeface="Calibri" panose="020F0502020204030204" pitchFamily="34" charset="0"/>
                <a:cs typeface="Calibri" panose="020F0502020204030204" pitchFamily="34" charset="0"/>
              </a:rPr>
              <a:t>Call on learners to respond. </a:t>
            </a:r>
          </a:p>
          <a:p>
            <a:pPr marL="171450" indent="-171450">
              <a:buFont typeface="Arial" panose="020B0604020202020204" pitchFamily="34" charset="0"/>
              <a:buChar char="•"/>
            </a:pPr>
            <a:r>
              <a:rPr lang="en-US" dirty="0"/>
              <a:t>In this section, you learned how Newton's Three Laws of Motion explain the way objects move and respond to forces.</a:t>
            </a:r>
          </a:p>
          <a:p>
            <a:pPr marL="171450" indent="-171450">
              <a:buFont typeface="Arial" panose="020B0604020202020204" pitchFamily="34" charset="0"/>
              <a:buChar char="•"/>
            </a:pPr>
            <a:r>
              <a:rPr lang="en-US" b="1" i="1" dirty="0"/>
              <a:t>CLICK</a:t>
            </a:r>
            <a:r>
              <a:rPr lang="en-US" dirty="0"/>
              <a:t> – You saw that inertia keeps objects at rest or in motion until an outside force acts on them. </a:t>
            </a:r>
          </a:p>
          <a:p>
            <a:pPr marL="171450" indent="-171450">
              <a:buFont typeface="Arial" panose="020B0604020202020204" pitchFamily="34" charset="0"/>
              <a:buChar char="•"/>
            </a:pPr>
            <a:r>
              <a:rPr lang="en-US" b="1" i="1" dirty="0"/>
              <a:t>CLICK</a:t>
            </a:r>
            <a:r>
              <a:rPr lang="en-US" dirty="0"/>
              <a:t> – You also learned that heavier objects require more force to accelerate, and that every action creates an equal and opposite reaction.</a:t>
            </a:r>
          </a:p>
          <a:p>
            <a:pPr marL="171450" indent="-171450">
              <a:buFont typeface="Arial" panose="020B0604020202020204" pitchFamily="34" charset="0"/>
              <a:buChar char="•"/>
            </a:pPr>
            <a:r>
              <a:rPr lang="en-US" b="1" i="1" dirty="0"/>
              <a:t>CLICK</a:t>
            </a:r>
            <a:r>
              <a:rPr lang="en-US" dirty="0"/>
              <a:t> – Whether you're lifting a bus, using hand tools, or observing how tires interact with the road, these laws help explain how equipment and vehicles behave.</a:t>
            </a:r>
          </a:p>
          <a:p>
            <a:pPr marL="171450" indent="-171450">
              <a:buFont typeface="Arial" panose="020B0604020202020204" pitchFamily="34" charset="0"/>
              <a:buChar char="•"/>
            </a:pPr>
            <a:r>
              <a:rPr lang="en-US" b="1" i="1" dirty="0"/>
              <a:t>CLICK</a:t>
            </a:r>
            <a:r>
              <a:rPr lang="en-US" dirty="0"/>
              <a:t> – In the next section, you'll explore how the principles of physics apply to transit maintenance tasks and how understanding forces, motion, and energy can help you work more safely around tools, equipment, and vehicles.</a:t>
            </a:r>
            <a:endParaRPr lang="en-US" altLang="en-US" sz="1200" dirty="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FA7982A8-CDAF-B32C-3B68-24F8C7076A5D}"/>
              </a:ext>
            </a:extLst>
          </p:cNvPr>
          <p:cNvSpPr>
            <a:spLocks noGrp="1"/>
          </p:cNvSpPr>
          <p:nvPr>
            <p:ph type="sldNum" sz="quarter" idx="5"/>
          </p:nvPr>
        </p:nvSpPr>
        <p:spPr/>
        <p:txBody>
          <a:bodyPr/>
          <a:lstStyle/>
          <a:p>
            <a:fld id="{C68FB58B-AACD-44F1-9CE2-B850C946C86F}" type="slidenum">
              <a:rPr lang="en-US" smtClean="0"/>
              <a:t>32</a:t>
            </a:fld>
            <a:endParaRPr lang="en-US" dirty="0"/>
          </a:p>
        </p:txBody>
      </p:sp>
    </p:spTree>
    <p:extLst>
      <p:ext uri="{BB962C8B-B14F-4D97-AF65-F5344CB8AC3E}">
        <p14:creationId xmlns:p14="http://schemas.microsoft.com/office/powerpoint/2010/main" val="247553065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Direction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1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Do</a:t>
            </a:r>
            <a:r>
              <a:rPr lang="en-US" sz="1200" b="0" dirty="0">
                <a:effectLst/>
                <a:latin typeface="+mn-lt"/>
                <a:ea typeface="Calibri" panose="020F0502020204030204" pitchFamily="34" charset="0"/>
                <a:cs typeface="Times New Roman" panose="02020603050405020304" pitchFamily="18" charset="0"/>
              </a:rPr>
              <a:t>: </a:t>
            </a:r>
            <a:r>
              <a:rPr lang="en-US" dirty="0"/>
              <a:t>Introduce the section. </a:t>
            </a:r>
          </a:p>
          <a:p>
            <a:r>
              <a:rPr lang="en-US" b="1" dirty="0"/>
              <a:t>Talking Points</a:t>
            </a:r>
            <a:r>
              <a:rPr lang="en-US" dirty="0"/>
              <a:t>: This section will provide a glimpse at how the physics principles and Newton’s Three laws work in the real world. </a:t>
            </a:r>
          </a:p>
          <a:p>
            <a:endParaRPr lang="en-US" dirty="0"/>
          </a:p>
        </p:txBody>
      </p:sp>
      <p:sp>
        <p:nvSpPr>
          <p:cNvPr id="4" name="Slide Number Placeholder 3"/>
          <p:cNvSpPr>
            <a:spLocks noGrp="1"/>
          </p:cNvSpPr>
          <p:nvPr>
            <p:ph type="sldNum" sz="quarter" idx="5"/>
          </p:nvPr>
        </p:nvSpPr>
        <p:spPr/>
        <p:txBody>
          <a:bodyPr/>
          <a:lstStyle/>
          <a:p>
            <a:fld id="{C68FB58B-AACD-44F1-9CE2-B850C946C86F}" type="slidenum">
              <a:rPr lang="en-US" smtClean="0"/>
              <a:t>33</a:t>
            </a:fld>
            <a:endParaRPr lang="en-US" dirty="0"/>
          </a:p>
        </p:txBody>
      </p:sp>
    </p:spTree>
    <p:extLst>
      <p:ext uri="{BB962C8B-B14F-4D97-AF65-F5344CB8AC3E}">
        <p14:creationId xmlns:p14="http://schemas.microsoft.com/office/powerpoint/2010/main" val="90131017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Present Content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2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Talking Points</a:t>
            </a:r>
            <a:r>
              <a:rPr lang="en-US" sz="1200" b="0" dirty="0">
                <a:effectLst/>
                <a:latin typeface="+mn-lt"/>
                <a:ea typeface="Calibri" panose="020F0502020204030204" pitchFamily="34" charset="0"/>
                <a:cs typeface="Times New Roman" panose="02020603050405020304" pitchFamily="18" charset="0"/>
              </a:rPr>
              <a:t>:</a:t>
            </a:r>
          </a:p>
          <a:p>
            <a:pPr marL="171450" indent="-171450">
              <a:buFont typeface="Arial" panose="020B0604020202020204" pitchFamily="34" charset="0"/>
              <a:buChar char="•"/>
            </a:pPr>
            <a:r>
              <a:rPr lang="en-US" dirty="0"/>
              <a:t>Physics is part of nearly every maintenance task you perform, whether you're lifting heavy components, tightening fasteners, or inspecting vehicles and equipment.</a:t>
            </a:r>
          </a:p>
          <a:p>
            <a:pPr marL="171450" indent="-171450">
              <a:buFont typeface="Arial" panose="020B0604020202020204" pitchFamily="34" charset="0"/>
              <a:buChar char="•"/>
            </a:pPr>
            <a:r>
              <a:rPr lang="en-US" dirty="0"/>
              <a:t>When </a:t>
            </a:r>
            <a:r>
              <a:rPr lang="en-US" b="1" dirty="0"/>
              <a:t>lifting heavy parts</a:t>
            </a:r>
            <a:r>
              <a:rPr lang="en-US" dirty="0"/>
              <a:t>, technicians rely on the principles of leverage and force to move objects safely and efficiently. Choosing the right lifting equipment helps reduce the effort required and lowers the risk of injury.</a:t>
            </a:r>
          </a:p>
          <a:p>
            <a:pPr marL="171450" indent="-171450">
              <a:buFont typeface="Arial" panose="020B0604020202020204" pitchFamily="34" charset="0"/>
              <a:buChar char="•"/>
            </a:pPr>
            <a:r>
              <a:rPr lang="en-US" b="1" dirty="0"/>
              <a:t>Hydraulic systems </a:t>
            </a:r>
            <a:r>
              <a:rPr lang="en-US" dirty="0"/>
              <a:t>use pressure to create force. Equipment such as vehicle lifts, jacks, and hydraulic tools allow technicians to move or support loads that would be impossible to handle manually.</a:t>
            </a:r>
          </a:p>
          <a:p>
            <a:pPr marL="171450" indent="-171450">
              <a:buFont typeface="Arial" panose="020B0604020202020204" pitchFamily="34" charset="0"/>
              <a:buChar char="•"/>
            </a:pPr>
            <a:r>
              <a:rPr lang="en-US" b="1" dirty="0"/>
              <a:t>Fastening systems </a:t>
            </a:r>
            <a:r>
              <a:rPr lang="en-US" dirty="0"/>
              <a:t>depend on torque and friction to create secure connections. Applying the correct torque ensures bolts are tight enough to hold components together without causing damage.</a:t>
            </a:r>
          </a:p>
          <a:p>
            <a:pPr marL="171450" indent="-171450">
              <a:buFont typeface="Arial" panose="020B0604020202020204" pitchFamily="34" charset="0"/>
              <a:buChar char="•"/>
            </a:pPr>
            <a:r>
              <a:rPr lang="en-US" dirty="0"/>
              <a:t>Finally, </a:t>
            </a:r>
            <a:r>
              <a:rPr lang="en-US" b="1" dirty="0"/>
              <a:t>track and vehicle maintenance </a:t>
            </a:r>
            <a:r>
              <a:rPr lang="en-US" dirty="0"/>
              <a:t>involve energy and motion. Understanding how vehicles accelerate, brake, and transfer forces helps technicians diagnose problems, perform repairs, and verify that equipment operates safely.</a:t>
            </a:r>
          </a:p>
          <a:p>
            <a:pPr marL="0" marR="0" lvl="0" indent="0">
              <a:spcBef>
                <a:spcPts val="0"/>
              </a:spcBef>
              <a:spcAft>
                <a:spcPts val="0"/>
              </a:spcAft>
              <a:buFont typeface="Arial" panose="020B0604020202020204" pitchFamily="34" charset="0"/>
              <a:buNone/>
            </a:pPr>
            <a:endParaRPr lang="en-US" sz="1200" b="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C68FB58B-AACD-44F1-9CE2-B850C946C86F}" type="slidenum">
              <a:rPr lang="en-US" smtClean="0"/>
              <a:t>34</a:t>
            </a:fld>
            <a:endParaRPr lang="en-US" dirty="0"/>
          </a:p>
        </p:txBody>
      </p:sp>
    </p:spTree>
    <p:extLst>
      <p:ext uri="{BB962C8B-B14F-4D97-AF65-F5344CB8AC3E}">
        <p14:creationId xmlns:p14="http://schemas.microsoft.com/office/powerpoint/2010/main" val="161731666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Present Content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2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Talking Points</a:t>
            </a:r>
            <a:r>
              <a:rPr lang="en-US" sz="1200" b="0" dirty="0">
                <a:effectLst/>
                <a:latin typeface="+mn-lt"/>
                <a:ea typeface="Calibri" panose="020F0502020204030204" pitchFamily="34" charset="0"/>
                <a:cs typeface="Times New Roman" panose="02020603050405020304" pitchFamily="18" charset="0"/>
              </a:rPr>
              <a:t>:</a:t>
            </a:r>
          </a:p>
          <a:p>
            <a:pPr marL="171450" indent="-171450">
              <a:buFont typeface="Arial" panose="020B0604020202020204" pitchFamily="34" charset="0"/>
              <a:buChar char="•"/>
            </a:pPr>
            <a:r>
              <a:rPr lang="en-US" dirty="0"/>
              <a:t>Physics isn't just a scientific concept. It plays an important role in keeping you safe on the job.</a:t>
            </a:r>
          </a:p>
          <a:p>
            <a:pPr marL="171450" indent="-171450">
              <a:buFont typeface="Arial" panose="020B0604020202020204" pitchFamily="34" charset="0"/>
              <a:buChar char="•"/>
            </a:pPr>
            <a:r>
              <a:rPr lang="en-US" dirty="0"/>
              <a:t>Every maintenance task involves forces, motion, or energy. Recognizing these forces helps you anticipate how tools, equipment, and vehicles will behave before you begin work.</a:t>
            </a:r>
          </a:p>
          <a:p>
            <a:pPr marL="171450" indent="-171450">
              <a:buFont typeface="Arial" panose="020B0604020202020204" pitchFamily="34" charset="0"/>
              <a:buChar char="•"/>
            </a:pPr>
            <a:r>
              <a:rPr lang="en-US" dirty="0"/>
              <a:t>Understanding physics also helps you use the right tool for the job and operate equipment safely. </a:t>
            </a:r>
          </a:p>
          <a:p>
            <a:pPr marL="171450" indent="-171450">
              <a:buFont typeface="Arial" panose="020B0604020202020204" pitchFamily="34" charset="0"/>
              <a:buChar char="•"/>
            </a:pPr>
            <a:r>
              <a:rPr lang="en-US" dirty="0"/>
              <a:t>Applying the correct amount of force can prevent damaged tools, broken components, and unsafe working conditions.</a:t>
            </a:r>
          </a:p>
          <a:p>
            <a:pPr marL="171450" indent="-171450">
              <a:buFont typeface="Arial" panose="020B0604020202020204" pitchFamily="34" charset="0"/>
              <a:buChar char="•"/>
            </a:pPr>
            <a:r>
              <a:rPr lang="en-US" dirty="0"/>
              <a:t>Knowing how leverage, force, and mechanical advantage work also helps you work smarter, not harder. </a:t>
            </a:r>
          </a:p>
          <a:p>
            <a:pPr marL="171450" indent="-171450">
              <a:buFont typeface="Arial" panose="020B0604020202020204" pitchFamily="34" charset="0"/>
              <a:buChar char="•"/>
            </a:pPr>
            <a:r>
              <a:rPr lang="en-US" dirty="0"/>
              <a:t>Using proper techniques reduces physical strain and lowers the risk of overexertion injuries.</a:t>
            </a:r>
          </a:p>
          <a:p>
            <a:pPr marL="171450" indent="-171450">
              <a:buFont typeface="Arial" panose="020B0604020202020204" pitchFamily="34" charset="0"/>
              <a:buChar char="•"/>
            </a:pPr>
            <a:r>
              <a:rPr lang="en-US" dirty="0"/>
              <a:t>Physics also helps prevent equipment failures. </a:t>
            </a:r>
          </a:p>
          <a:p>
            <a:pPr marL="171450" indent="-171450">
              <a:buFont typeface="Arial" panose="020B0604020202020204" pitchFamily="34" charset="0"/>
              <a:buChar char="•"/>
            </a:pPr>
            <a:r>
              <a:rPr lang="en-US" dirty="0"/>
              <a:t>Understanding how forces act on parts and fasteners allows technicians to recognize unsafe conditions before they become larger problems.</a:t>
            </a:r>
          </a:p>
          <a:p>
            <a:pPr marL="171450" indent="-171450">
              <a:buFont typeface="Arial" panose="020B0604020202020204" pitchFamily="34" charset="0"/>
              <a:buChar char="•"/>
            </a:pPr>
            <a:r>
              <a:rPr lang="en-US" dirty="0"/>
              <a:t>In transit operations, physics is equally important. </a:t>
            </a:r>
          </a:p>
          <a:p>
            <a:pPr marL="171450" indent="-171450">
              <a:buFont typeface="Arial" panose="020B0604020202020204" pitchFamily="34" charset="0"/>
              <a:buChar char="•"/>
            </a:pPr>
            <a:r>
              <a:rPr lang="en-US" dirty="0"/>
              <a:t>Operators and maintenance personnel rely on an understanding of speed, friction, momentum, and braking distance to help keep vehicles, passengers, and coworkers safe.</a:t>
            </a:r>
          </a:p>
          <a:p>
            <a:pPr marL="171450" indent="-171450">
              <a:buFont typeface="Arial" panose="020B0604020202020204" pitchFamily="34" charset="0"/>
              <a:buChar char="•"/>
            </a:pPr>
            <a:r>
              <a:rPr lang="en-US" dirty="0"/>
              <a:t>By understanding the basic principles of physics, you can make safer decisions, protect equipment, and perform maintenance more effectively.</a:t>
            </a:r>
          </a:p>
          <a:p>
            <a:endParaRPr lang="en-US" dirty="0"/>
          </a:p>
        </p:txBody>
      </p:sp>
      <p:sp>
        <p:nvSpPr>
          <p:cNvPr id="4" name="Slide Number Placeholder 3"/>
          <p:cNvSpPr>
            <a:spLocks noGrp="1"/>
          </p:cNvSpPr>
          <p:nvPr>
            <p:ph type="sldNum" sz="quarter" idx="5"/>
          </p:nvPr>
        </p:nvSpPr>
        <p:spPr/>
        <p:txBody>
          <a:bodyPr/>
          <a:lstStyle/>
          <a:p>
            <a:fld id="{C68FB58B-AACD-44F1-9CE2-B850C946C86F}" type="slidenum">
              <a:rPr lang="en-US" smtClean="0"/>
              <a:t>35</a:t>
            </a:fld>
            <a:endParaRPr lang="en-US" dirty="0"/>
          </a:p>
        </p:txBody>
      </p:sp>
    </p:spTree>
    <p:extLst>
      <p:ext uri="{BB962C8B-B14F-4D97-AF65-F5344CB8AC3E}">
        <p14:creationId xmlns:p14="http://schemas.microsoft.com/office/powerpoint/2010/main" val="160146765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0" i="1" dirty="0">
                <a:effectLst/>
                <a:latin typeface="Calibri" panose="020F0502020204030204" pitchFamily="34" charset="0"/>
                <a:ea typeface="Calibri" panose="020F0502020204030204" pitchFamily="34" charset="0"/>
                <a:cs typeface="Times New Roman" panose="02020603050405020304" pitchFamily="18" charset="0"/>
              </a:rPr>
              <a:t>*This slide contains animations. </a:t>
            </a:r>
            <a:r>
              <a:rPr lang="en-US" sz="1200" b="1" i="1" dirty="0">
                <a:effectLst/>
                <a:latin typeface="Calibri" panose="020F0502020204030204" pitchFamily="34" charset="0"/>
                <a:ea typeface="Calibri" panose="020F0502020204030204" pitchFamily="34" charset="0"/>
                <a:cs typeface="Times New Roman" panose="02020603050405020304" pitchFamily="18" charset="0"/>
              </a:rPr>
              <a:t>CLICK</a:t>
            </a:r>
            <a:r>
              <a:rPr lang="en-US" sz="1200" b="0" i="1" dirty="0">
                <a:effectLst/>
                <a:latin typeface="Calibri" panose="020F0502020204030204" pitchFamily="34" charset="0"/>
                <a:ea typeface="Calibri" panose="020F0502020204030204" pitchFamily="34" charset="0"/>
                <a:cs typeface="Times New Roman" panose="02020603050405020304" pitchFamily="18" charset="0"/>
              </a:rPr>
              <a:t> to reveal content.</a:t>
            </a:r>
            <a:endParaRPr lang="en-US" sz="1200" b="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a:t>
            </a:r>
            <a:r>
              <a:rPr lang="en-US" altLang="en-US" sz="1200" b="0" dirty="0">
                <a:latin typeface="Calibri" panose="020F0502020204030204" pitchFamily="34" charset="0"/>
                <a:ea typeface="Calibri" panose="020F0502020204030204" pitchFamily="34" charset="0"/>
                <a:cs typeface="Calibri" panose="020F0502020204030204" pitchFamily="34" charset="0"/>
              </a:rPr>
              <a:t>Provide Guided Learning, Elicit Performance, Provide Feedback</a:t>
            </a:r>
            <a:endParaRPr lang="en-US" sz="1200" b="0" dirty="0">
              <a:effectLst/>
              <a:latin typeface="+mn-lt"/>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15 min.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effectLst/>
                <a:latin typeface="+mn-lt"/>
                <a:ea typeface="Calibri" panose="020F0502020204030204" pitchFamily="34" charset="0"/>
                <a:cs typeface="Times New Roman" panose="02020603050405020304" pitchFamily="18" charset="0"/>
              </a:rPr>
              <a:t>Do:</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Read the scenario to the group.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Facilitate a discussion using the question and topics on the slide.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Encourage learners to connect their answers to physics concepts discussed throughout the lesson. </a:t>
            </a:r>
            <a:endParaRPr lang="en-US" dirty="0"/>
          </a:p>
          <a:p>
            <a:endParaRPr lang="en-US" dirty="0"/>
          </a:p>
          <a:p>
            <a:endParaRPr lang="en-US" dirty="0"/>
          </a:p>
          <a:p>
            <a:r>
              <a:rPr lang="en-US" b="1" dirty="0"/>
              <a:t>Answer Key</a:t>
            </a:r>
          </a:p>
          <a:p>
            <a:pPr marL="171450" indent="-171450">
              <a:buFont typeface="Arial" panose="020B0604020202020204" pitchFamily="34" charset="0"/>
              <a:buChar char="•"/>
            </a:pPr>
            <a:r>
              <a:rPr lang="en-US" b="1" dirty="0"/>
              <a:t>Safety</a:t>
            </a:r>
            <a:endParaRPr lang="en-US" dirty="0"/>
          </a:p>
          <a:p>
            <a:pPr marL="628650" lvl="1" indent="-171450">
              <a:buFont typeface="Arial" panose="020B0604020202020204" pitchFamily="34" charset="0"/>
              <a:buChar char="•"/>
            </a:pPr>
            <a:r>
              <a:rPr lang="en-US" dirty="0"/>
              <a:t>Electric buses have greater mass and momentum, requiring more force to accelerate and stop. </a:t>
            </a:r>
          </a:p>
          <a:p>
            <a:pPr marL="628650" lvl="1" indent="-171450">
              <a:buFont typeface="Arial" panose="020B0604020202020204" pitchFamily="34" charset="0"/>
              <a:buChar char="•"/>
            </a:pPr>
            <a:r>
              <a:rPr lang="en-US" dirty="0"/>
              <a:t>Their added weight may affect braking distance and vehicle handling. </a:t>
            </a:r>
          </a:p>
          <a:p>
            <a:pPr marL="171450" indent="-171450">
              <a:buFont typeface="Arial" panose="020B0604020202020204" pitchFamily="34" charset="0"/>
              <a:buChar char="•"/>
            </a:pPr>
            <a:r>
              <a:rPr lang="en-US" b="1" dirty="0"/>
              <a:t>Energy</a:t>
            </a:r>
            <a:endParaRPr lang="en-US" dirty="0"/>
          </a:p>
          <a:p>
            <a:pPr marL="628650" lvl="1" indent="-171450">
              <a:buFont typeface="Arial" panose="020B0604020202020204" pitchFamily="34" charset="0"/>
              <a:buChar char="•"/>
            </a:pPr>
            <a:r>
              <a:rPr lang="en-US" dirty="0"/>
              <a:t>Regenerative braking converts some motion into electricity and returns it to the battery. </a:t>
            </a:r>
          </a:p>
          <a:p>
            <a:pPr marL="628650" lvl="1" indent="-171450">
              <a:buFont typeface="Arial" panose="020B0604020202020204" pitchFamily="34" charset="0"/>
              <a:buChar char="•"/>
            </a:pPr>
            <a:r>
              <a:rPr lang="en-US" dirty="0"/>
              <a:t>Recovering energy improves efficiency and extends driving range. </a:t>
            </a:r>
          </a:p>
          <a:p>
            <a:pPr marL="171450" indent="-171450">
              <a:buFont typeface="Arial" panose="020B0604020202020204" pitchFamily="34" charset="0"/>
              <a:buChar char="•"/>
            </a:pPr>
            <a:r>
              <a:rPr lang="en-US" b="1" dirty="0"/>
              <a:t>Cost</a:t>
            </a:r>
            <a:endParaRPr lang="en-US" dirty="0"/>
          </a:p>
          <a:p>
            <a:pPr marL="628650" lvl="1" indent="-171450">
              <a:buFont typeface="Arial" panose="020B0604020202020204" pitchFamily="34" charset="0"/>
              <a:buChar char="•"/>
            </a:pPr>
            <a:r>
              <a:rPr lang="en-US" dirty="0"/>
              <a:t>Electricity may cost less than diesel fuel. </a:t>
            </a:r>
          </a:p>
          <a:p>
            <a:pPr marL="628650" lvl="1" indent="-171450">
              <a:buFont typeface="Arial" panose="020B0604020202020204" pitchFamily="34" charset="0"/>
              <a:buChar char="•"/>
            </a:pPr>
            <a:r>
              <a:rPr lang="en-US" dirty="0"/>
              <a:t>Regenerative braking reduces brake wear and maintenance. </a:t>
            </a:r>
          </a:p>
          <a:p>
            <a:pPr marL="171450" lvl="0" indent="-171450">
              <a:buFont typeface="Arial" panose="020B0604020202020204" pitchFamily="34" charset="0"/>
              <a:buChar char="•"/>
            </a:pPr>
            <a:r>
              <a:rPr lang="en-US" b="1" dirty="0"/>
              <a:t>Sustainability</a:t>
            </a:r>
            <a:endParaRPr lang="en-US" dirty="0"/>
          </a:p>
          <a:p>
            <a:pPr marL="628650" lvl="1" indent="-171450">
              <a:buFont typeface="Arial" panose="020B0604020202020204" pitchFamily="34" charset="0"/>
              <a:buChar char="•"/>
            </a:pPr>
            <a:r>
              <a:rPr lang="en-US" dirty="0"/>
              <a:t>Electric buses produce no tailpipe emissions, improving local air quality. </a:t>
            </a:r>
          </a:p>
          <a:p>
            <a:pPr marL="628650" lvl="1" indent="-171450">
              <a:buFont typeface="Arial" panose="020B0604020202020204" pitchFamily="34" charset="0"/>
              <a:buChar char="•"/>
            </a:pPr>
            <a:r>
              <a:rPr lang="en-US" dirty="0"/>
              <a:t>Their overall environmental impact depends partly on how the electricity is generated and how batteries are produced and recycled.</a:t>
            </a:r>
          </a:p>
          <a:p>
            <a:endParaRPr lang="en-US" dirty="0"/>
          </a:p>
        </p:txBody>
      </p:sp>
      <p:sp>
        <p:nvSpPr>
          <p:cNvPr id="4" name="Slide Number Placeholder 3"/>
          <p:cNvSpPr>
            <a:spLocks noGrp="1"/>
          </p:cNvSpPr>
          <p:nvPr>
            <p:ph type="sldNum" sz="quarter" idx="5"/>
          </p:nvPr>
        </p:nvSpPr>
        <p:spPr/>
        <p:txBody>
          <a:bodyPr/>
          <a:lstStyle/>
          <a:p>
            <a:fld id="{C68FB58B-AACD-44F1-9CE2-B850C946C86F}" type="slidenum">
              <a:rPr lang="en-US" smtClean="0"/>
              <a:t>36</a:t>
            </a:fld>
            <a:endParaRPr lang="en-US" dirty="0"/>
          </a:p>
        </p:txBody>
      </p:sp>
    </p:spTree>
    <p:extLst>
      <p:ext uri="{BB962C8B-B14F-4D97-AF65-F5344CB8AC3E}">
        <p14:creationId xmlns:p14="http://schemas.microsoft.com/office/powerpoint/2010/main" val="7040986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Direction, Evaluate/Assess Performance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20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Materials</a:t>
            </a:r>
            <a:r>
              <a:rPr lang="en-US" sz="1200" b="0" dirty="0">
                <a:effectLst/>
                <a:latin typeface="+mn-lt"/>
                <a:ea typeface="Calibri" panose="020F0502020204030204" pitchFamily="34" charset="0"/>
                <a:cs typeface="Times New Roman" panose="02020603050405020304" pitchFamily="18" charset="0"/>
              </a:rPr>
              <a:t>: </a:t>
            </a:r>
            <a:r>
              <a:rPr lang="en-US" sz="1200" b="0" dirty="0" err="1">
                <a:effectLst/>
                <a:latin typeface="+mn-lt"/>
                <a:ea typeface="Calibri" panose="020F0502020204030204" pitchFamily="34" charset="0"/>
                <a:cs typeface="Times New Roman" panose="02020603050405020304" pitchFamily="18" charset="0"/>
              </a:rPr>
              <a:t>Quiz_Physics</a:t>
            </a:r>
            <a:endParaRPr lang="en-US" sz="1200" b="0" dirty="0">
              <a:effectLst/>
              <a:latin typeface="+mn-lt"/>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Do:</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Ask learners if they have any lingering questions. Address them before distributing the quiz.</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Pass out the quiz and review the directions.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Talking Points</a:t>
            </a:r>
            <a:r>
              <a:rPr lang="en-US" sz="1200" b="0" dirty="0">
                <a:effectLst/>
                <a:latin typeface="+mn-lt"/>
                <a:ea typeface="Calibri" panose="020F0502020204030204" pitchFamily="34" charset="0"/>
                <a:cs typeface="Times New Roman" panose="02020603050405020304" pitchFamily="18" charset="0"/>
              </a:rPr>
              <a:t>: </a:t>
            </a:r>
          </a:p>
          <a:p>
            <a:pPr marL="171450" marR="0" lvl="0" indent="-171450">
              <a:spcBef>
                <a:spcPts val="0"/>
              </a:spcBef>
              <a:spcAft>
                <a:spcPts val="0"/>
              </a:spcAft>
              <a:buFont typeface="Arial" panose="020B0604020202020204" pitchFamily="34" charset="0"/>
              <a:buChar char="•"/>
            </a:pPr>
            <a:r>
              <a:rPr lang="en-US" dirty="0"/>
              <a:t>Time for a quiz! Let’s see what you have retained from today’s lesson. </a:t>
            </a:r>
          </a:p>
          <a:p>
            <a:endParaRPr lang="en-US" dirty="0"/>
          </a:p>
        </p:txBody>
      </p:sp>
      <p:sp>
        <p:nvSpPr>
          <p:cNvPr id="4" name="Slide Number Placeholder 3"/>
          <p:cNvSpPr>
            <a:spLocks noGrp="1"/>
          </p:cNvSpPr>
          <p:nvPr>
            <p:ph type="sldNum" sz="quarter" idx="5"/>
          </p:nvPr>
        </p:nvSpPr>
        <p:spPr/>
        <p:txBody>
          <a:bodyPr/>
          <a:lstStyle/>
          <a:p>
            <a:fld id="{C68FB58B-AACD-44F1-9CE2-B850C946C86F}" type="slidenum">
              <a:rPr lang="en-US" smtClean="0"/>
              <a:t>37</a:t>
            </a:fld>
            <a:endParaRPr lang="en-US" dirty="0"/>
          </a:p>
        </p:txBody>
      </p:sp>
    </p:spTree>
    <p:extLst>
      <p:ext uri="{BB962C8B-B14F-4D97-AF65-F5344CB8AC3E}">
        <p14:creationId xmlns:p14="http://schemas.microsoft.com/office/powerpoint/2010/main" val="40474616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8DD2E0-A2F3-F9E6-227E-60B3980F5B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489920-12FE-4000-B356-7C710C12AC93}"/>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CE2F5E77-5691-7004-A19C-95255F59002C}"/>
              </a:ext>
            </a:extLst>
          </p:cNvPr>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Activity:</a:t>
            </a:r>
            <a:r>
              <a:rPr lang="en-US" sz="1200" dirty="0">
                <a:effectLst/>
                <a:latin typeface="Calibri" panose="020F0502020204030204" pitchFamily="34" charset="0"/>
                <a:ea typeface="Calibri" panose="020F0502020204030204" pitchFamily="34" charset="0"/>
                <a:cs typeface="Times New Roman" panose="02020603050405020304" pitchFamily="18" charset="0"/>
              </a:rPr>
              <a:t> Enhance Transfer and Retention</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Time: </a:t>
            </a:r>
            <a:r>
              <a:rPr lang="en-US" sz="1200" b="0" dirty="0">
                <a:effectLst/>
                <a:latin typeface="Calibri" panose="020F0502020204030204" pitchFamily="34" charset="0"/>
                <a:ea typeface="Calibri" panose="020F0502020204030204" pitchFamily="34" charset="0"/>
                <a:cs typeface="Times New Roman" panose="02020603050405020304" pitchFamily="18" charset="0"/>
              </a:rPr>
              <a:t>5 min.</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Do</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Facilitate a short discussion to review the key topics in the lesson.  </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Talking Points</a:t>
            </a: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effectLst/>
                <a:latin typeface="Calibri" panose="020F0502020204030204" pitchFamily="34" charset="0"/>
                <a:ea typeface="Calibri" panose="020F0502020204030204" pitchFamily="34" charset="0"/>
                <a:cs typeface="Times New Roman" panose="02020603050405020304" pitchFamily="18" charset="0"/>
              </a:rPr>
              <a:t>If you were explaining today’s objectives to someone else, how would you summarize what they mean and why they matter?</a:t>
            </a:r>
          </a:p>
          <a:p>
            <a:pPr marL="171450" marR="0" lvl="0" indent="-171450">
              <a:spcBef>
                <a:spcPts val="0"/>
              </a:spcBef>
              <a:spcAft>
                <a:spcPts val="0"/>
              </a:spcAft>
              <a:buFont typeface="Arial" panose="020B0604020202020204" pitchFamily="34" charset="0"/>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Which of today’s objectives do you feel most confident about? Which were most challenging? Explain your reasoning. </a:t>
            </a:r>
          </a:p>
          <a:p>
            <a:pPr marL="171450" marR="0" lvl="0" indent="-171450">
              <a:spcBef>
                <a:spcPts val="0"/>
              </a:spcBef>
              <a:spcAft>
                <a:spcPts val="0"/>
              </a:spcAft>
              <a:buFont typeface="Arial" panose="020B0604020202020204" pitchFamily="34" charset="0"/>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Can you give an example of how you could apply one of today’s objectives in a real-world situation?</a:t>
            </a:r>
          </a:p>
          <a:p>
            <a:pPr marL="171450" marR="0" lvl="0" indent="-171450">
              <a:spcBef>
                <a:spcPts val="0"/>
              </a:spcBef>
              <a:spcAft>
                <a:spcPts val="0"/>
              </a:spcAft>
              <a:buFont typeface="Arial" panose="020B0604020202020204" pitchFamily="34" charset="0"/>
              <a:buChar char="•"/>
            </a:pPr>
            <a:r>
              <a:rPr lang="en-US" sz="1200" i="1" dirty="0">
                <a:effectLst/>
                <a:latin typeface="Calibri" panose="020F0502020204030204" pitchFamily="34" charset="0"/>
                <a:ea typeface="Calibri" panose="020F0502020204030204" pitchFamily="34" charset="0"/>
                <a:cs typeface="Times New Roman" panose="02020603050405020304" pitchFamily="18" charset="0"/>
              </a:rPr>
              <a:t>After Discussion:</a:t>
            </a:r>
          </a:p>
          <a:p>
            <a:pPr marL="628650" marR="0" lvl="1" indent="-171450">
              <a:spcBef>
                <a:spcPts val="0"/>
              </a:spcBef>
              <a:spcAft>
                <a:spcPts val="0"/>
              </a:spcAft>
              <a:buFont typeface="Arial" panose="020B0604020202020204" pitchFamily="34" charset="0"/>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This conclude this section of the module. Thank you for your participation.</a:t>
            </a:r>
          </a:p>
          <a:p>
            <a:endParaRPr lang="en-US" dirty="0"/>
          </a:p>
          <a:p>
            <a:endParaRPr lang="en-US" dirty="0"/>
          </a:p>
        </p:txBody>
      </p:sp>
      <p:sp>
        <p:nvSpPr>
          <p:cNvPr id="4" name="Slide Number Placeholder 3">
            <a:extLst>
              <a:ext uri="{FF2B5EF4-FFF2-40B4-BE49-F238E27FC236}">
                <a16:creationId xmlns:a16="http://schemas.microsoft.com/office/drawing/2014/main" id="{6337EFF0-A8E4-F41F-8939-2E7E0B851591}"/>
              </a:ext>
            </a:extLst>
          </p:cNvPr>
          <p:cNvSpPr>
            <a:spLocks noGrp="1"/>
          </p:cNvSpPr>
          <p:nvPr>
            <p:ph type="sldNum" sz="quarter" idx="5"/>
          </p:nvPr>
        </p:nvSpPr>
        <p:spPr/>
        <p:txBody>
          <a:bodyPr/>
          <a:lstStyle/>
          <a:p>
            <a:fld id="{C68FB58B-AACD-44F1-9CE2-B850C946C86F}" type="slidenum">
              <a:rPr lang="en-US" smtClean="0"/>
              <a:t>38</a:t>
            </a:fld>
            <a:endParaRPr lang="en-US" dirty="0"/>
          </a:p>
        </p:txBody>
      </p:sp>
    </p:spTree>
    <p:extLst>
      <p:ext uri="{BB962C8B-B14F-4D97-AF65-F5344CB8AC3E}">
        <p14:creationId xmlns:p14="http://schemas.microsoft.com/office/powerpoint/2010/main" val="194935657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Enhance Transfer and Retention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2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Do</a:t>
            </a:r>
            <a:r>
              <a:rPr lang="en-US" sz="1200" b="0" dirty="0">
                <a:effectLst/>
                <a:latin typeface="+mn-lt"/>
                <a:ea typeface="Calibri" panose="020F0502020204030204" pitchFamily="34" charset="0"/>
                <a:cs typeface="Times New Roman" panose="02020603050405020304" pitchFamily="18" charset="0"/>
              </a:rPr>
              <a:t>: </a:t>
            </a:r>
          </a:p>
          <a:p>
            <a:pPr marL="171450" marR="0" lvl="0" indent="-171450">
              <a:spcBef>
                <a:spcPts val="0"/>
              </a:spcBef>
              <a:spcAft>
                <a:spcPts val="0"/>
              </a:spcAft>
              <a:buFont typeface="Arial" panose="020B0604020202020204" pitchFamily="34" charset="0"/>
              <a:buChar char="•"/>
            </a:pPr>
            <a:r>
              <a:rPr lang="en-US" dirty="0"/>
              <a:t>Thank learners for their participation. </a:t>
            </a:r>
          </a:p>
          <a:p>
            <a:pPr marL="171450" marR="0" lvl="0" indent="-171450">
              <a:spcBef>
                <a:spcPts val="0"/>
              </a:spcBef>
              <a:spcAft>
                <a:spcPts val="0"/>
              </a:spcAft>
              <a:buFont typeface="Arial" panose="020B0604020202020204" pitchFamily="34" charset="0"/>
              <a:buChar char="•"/>
            </a:pPr>
            <a:r>
              <a:rPr lang="en-US" dirty="0"/>
              <a:t>If possible, stay after class to answer any lingering questions learners may have. </a:t>
            </a:r>
          </a:p>
          <a:p>
            <a:endParaRPr lang="en-US" dirty="0"/>
          </a:p>
        </p:txBody>
      </p:sp>
      <p:sp>
        <p:nvSpPr>
          <p:cNvPr id="4" name="Slide Number Placeholder 3"/>
          <p:cNvSpPr>
            <a:spLocks noGrp="1"/>
          </p:cNvSpPr>
          <p:nvPr>
            <p:ph type="sldNum" sz="quarter" idx="5"/>
          </p:nvPr>
        </p:nvSpPr>
        <p:spPr/>
        <p:txBody>
          <a:bodyPr/>
          <a:lstStyle/>
          <a:p>
            <a:fld id="{C68FB58B-AACD-44F1-9CE2-B850C946C86F}" type="slidenum">
              <a:rPr lang="en-US" smtClean="0"/>
              <a:t>39</a:t>
            </a:fld>
            <a:endParaRPr lang="en-US" dirty="0"/>
          </a:p>
        </p:txBody>
      </p:sp>
    </p:spTree>
    <p:extLst>
      <p:ext uri="{BB962C8B-B14F-4D97-AF65-F5344CB8AC3E}">
        <p14:creationId xmlns:p14="http://schemas.microsoft.com/office/powerpoint/2010/main" val="33201329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3.xml"/><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6.xml"/><Relationship Id="rId4" Type="http://schemas.microsoft.com/office/2007/relationships/hdphoto" Target="../media/hdphoto1.wdp"/></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3.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slideMaster" Target="../slideMasters/slideMaster1.xml"/><Relationship Id="rId1" Type="http://schemas.openxmlformats.org/officeDocument/2006/relationships/tags" Target="../tags/tag14.xml"/><Relationship Id="rId4"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5.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6.xml"/></Relationships>
</file>

<file path=ppt/slideLayouts/_rels/slideLayout1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7.xml"/></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8.xml"/></Relationships>
</file>

<file path=ppt/slideLayouts/_rels/slideLayout1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9.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20.xml"/></Relationships>
</file>

<file path=ppt/slideLayouts/_rels/slideLayout1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22.xml"/><Relationship Id="rId5" Type="http://schemas.openxmlformats.org/officeDocument/2006/relationships/image" Target="../media/image1.png"/><Relationship Id="rId4" Type="http://schemas.openxmlformats.org/officeDocument/2006/relationships/image" Target="../media/image8.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2.xml"/><Relationship Id="rId1" Type="http://schemas.openxmlformats.org/officeDocument/2006/relationships/tags" Target="../tags/tag24.xml"/><Relationship Id="rId5" Type="http://schemas.openxmlformats.org/officeDocument/2006/relationships/image" Target="../media/image10.png"/><Relationship Id="rId4" Type="http://schemas.openxmlformats.org/officeDocument/2006/relationships/image" Target="../media/image9.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_TC3">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D82B5203-1E28-8B45-AE41-C5107348E015}"/>
              </a:ext>
            </a:extLst>
          </p:cNvPr>
          <p:cNvPicPr>
            <a:picLocks noChangeAspect="1"/>
          </p:cNvPicPr>
          <p:nvPr userDrawn="1"/>
        </p:nvPicPr>
        <p:blipFill rotWithShape="1">
          <a:blip r:embed="rId3"/>
          <a:srcRect r="69863"/>
          <a:stretch/>
        </p:blipFill>
        <p:spPr>
          <a:xfrm>
            <a:off x="0" y="0"/>
            <a:ext cx="3674378" cy="6858000"/>
          </a:xfrm>
          <a:prstGeom prst="rect">
            <a:avLst/>
          </a:prstGeom>
        </p:spPr>
      </p:pic>
      <p:sp>
        <p:nvSpPr>
          <p:cNvPr id="9" name="Title 1">
            <a:extLst>
              <a:ext uri="{FF2B5EF4-FFF2-40B4-BE49-F238E27FC236}">
                <a16:creationId xmlns:a16="http://schemas.microsoft.com/office/drawing/2014/main" id="{1633B285-C26E-48AB-B23F-F2F0764F0024}"/>
              </a:ext>
            </a:extLst>
          </p:cNvPr>
          <p:cNvSpPr>
            <a:spLocks noGrp="1"/>
          </p:cNvSpPr>
          <p:nvPr>
            <p:ph type="ctrTitle"/>
          </p:nvPr>
        </p:nvSpPr>
        <p:spPr>
          <a:xfrm>
            <a:off x="1936376" y="2308221"/>
            <a:ext cx="8787954" cy="1120779"/>
          </a:xfrm>
        </p:spPr>
        <p:txBody>
          <a:bodyPr/>
          <a:lstStyle>
            <a:lvl1pPr>
              <a:defRPr sz="6000">
                <a:latin typeface="+mj-lt"/>
              </a:defRPr>
            </a:lvl1pPr>
          </a:lstStyle>
          <a:p>
            <a:endParaRPr lang="en-US" sz="6600" dirty="0"/>
          </a:p>
        </p:txBody>
      </p:sp>
      <p:pic>
        <p:nvPicPr>
          <p:cNvPr id="12" name="Picture 11">
            <a:extLst>
              <a:ext uri="{FF2B5EF4-FFF2-40B4-BE49-F238E27FC236}">
                <a16:creationId xmlns:a16="http://schemas.microsoft.com/office/drawing/2014/main" id="{A4A2F706-0DF5-4936-9D4F-92560FE641D5}"/>
              </a:ext>
            </a:extLst>
          </p:cNvPr>
          <p:cNvPicPr>
            <a:picLocks noChangeAspect="1"/>
          </p:cNvPicPr>
          <p:nvPr userDrawn="1"/>
        </p:nvPicPr>
        <p:blipFill rotWithShape="1">
          <a:blip r:embed="rId4"/>
          <a:srcRect l="59468"/>
          <a:stretch/>
        </p:blipFill>
        <p:spPr>
          <a:xfrm>
            <a:off x="9001387" y="2430049"/>
            <a:ext cx="3190612" cy="4427950"/>
          </a:xfrm>
          <a:prstGeom prst="rect">
            <a:avLst/>
          </a:prstGeom>
        </p:spPr>
      </p:pic>
      <p:sp>
        <p:nvSpPr>
          <p:cNvPr id="13" name="Subtitle 2">
            <a:extLst>
              <a:ext uri="{FF2B5EF4-FFF2-40B4-BE49-F238E27FC236}">
                <a16:creationId xmlns:a16="http://schemas.microsoft.com/office/drawing/2014/main" id="{17B51EE4-957F-4A56-BE59-EF7838D195F4}"/>
              </a:ext>
            </a:extLst>
          </p:cNvPr>
          <p:cNvSpPr txBox="1">
            <a:spLocks/>
          </p:cNvSpPr>
          <p:nvPr userDrawn="1"/>
        </p:nvSpPr>
        <p:spPr>
          <a:xfrm>
            <a:off x="1943906" y="3859785"/>
            <a:ext cx="8787954" cy="914496"/>
          </a:xfrm>
          <a:prstGeom prst="rect">
            <a:avLst/>
          </a:prstGeom>
        </p:spPr>
        <p:txBody>
          <a:bodyPr vert="horz" lIns="0" tIns="0" rIns="0" bIns="0" rtlCol="0">
            <a:normAutofit/>
          </a:bodyPr>
          <a:lstStyle>
            <a:lvl1pPr marL="0" indent="0" algn="l" defTabSz="914400" rtl="0" eaLnBrk="1" latinLnBrk="0" hangingPunct="1">
              <a:lnSpc>
                <a:spcPct val="90000"/>
              </a:lnSpc>
              <a:spcBef>
                <a:spcPts val="1000"/>
              </a:spcBef>
              <a:buClr>
                <a:schemeClr val="tx2"/>
              </a:buClr>
              <a:buFont typeface="Arial" panose="020B0604020202020204" pitchFamily="34" charset="0"/>
              <a:buNone/>
              <a:defRPr sz="2800" b="0" i="0" kern="1200">
                <a:solidFill>
                  <a:schemeClr val="tx2"/>
                </a:solidFill>
                <a:latin typeface="+mn-lt"/>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2"/>
              </a:buClr>
              <a:buFont typeface="Arial" panose="020B0604020202020204" pitchFamily="34" charset="0"/>
              <a:buChar char="•"/>
              <a:defRPr sz="2000" b="0" i="0" kern="1200">
                <a:solidFill>
                  <a:schemeClr val="tx2"/>
                </a:solidFill>
                <a:latin typeface="+mn-lt"/>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tx2"/>
              </a:buClr>
              <a:buFont typeface="Arial" panose="020B0604020202020204" pitchFamily="34" charset="0"/>
              <a:buChar char="•"/>
              <a:defRPr sz="1800" b="0" i="0" kern="1200">
                <a:solidFill>
                  <a:schemeClr val="tx2"/>
                </a:solidFill>
                <a:latin typeface="+mn-lt"/>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tx2"/>
              </a:buClr>
              <a:buFont typeface="Arial" panose="020B0604020202020204" pitchFamily="34" charset="0"/>
              <a:buChar char="•"/>
              <a:defRPr sz="1600" b="0" i="0" kern="1200">
                <a:solidFill>
                  <a:schemeClr val="tx2"/>
                </a:solidFill>
                <a:latin typeface="+mn-lt"/>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tx2"/>
              </a:buClr>
              <a:buFont typeface="Arial" panose="020B0604020202020204" pitchFamily="34" charset="0"/>
              <a:buChar char="•"/>
              <a:defRPr sz="1400" b="0" i="0" kern="1200">
                <a:solidFill>
                  <a:schemeClr val="tx2"/>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3200" b="1" i="1" dirty="0"/>
          </a:p>
        </p:txBody>
      </p:sp>
      <p:sp>
        <p:nvSpPr>
          <p:cNvPr id="2" name="TextBox 1">
            <a:extLst>
              <a:ext uri="{FF2B5EF4-FFF2-40B4-BE49-F238E27FC236}">
                <a16:creationId xmlns:a16="http://schemas.microsoft.com/office/drawing/2014/main" id="{EDECABC8-3803-4C79-8968-8F9EBD9F445C}"/>
              </a:ext>
            </a:extLst>
          </p:cNvPr>
          <p:cNvSpPr txBox="1"/>
          <p:nvPr userDrawn="1"/>
        </p:nvSpPr>
        <p:spPr>
          <a:xfrm>
            <a:off x="1943906" y="3859785"/>
            <a:ext cx="8787954" cy="523220"/>
          </a:xfrm>
          <a:prstGeom prst="rect">
            <a:avLst/>
          </a:prstGeom>
          <a:noFill/>
        </p:spPr>
        <p:txBody>
          <a:bodyPr wrap="square" rtlCol="0">
            <a:spAutoFit/>
          </a:bodyPr>
          <a:lstStyle/>
          <a:p>
            <a:endParaRPr lang="en-US" sz="2800" i="1" dirty="0">
              <a:solidFill>
                <a:schemeClr val="tx2"/>
              </a:solidFill>
              <a:latin typeface="+mj-lt"/>
            </a:endParaRPr>
          </a:p>
        </p:txBody>
      </p:sp>
      <p:sp>
        <p:nvSpPr>
          <p:cNvPr id="5" name="Content Placeholder 4">
            <a:extLst>
              <a:ext uri="{FF2B5EF4-FFF2-40B4-BE49-F238E27FC236}">
                <a16:creationId xmlns:a16="http://schemas.microsoft.com/office/drawing/2014/main" id="{3C7DEBB4-9C91-4073-B850-FEA0640DBE0E}"/>
              </a:ext>
            </a:extLst>
          </p:cNvPr>
          <p:cNvSpPr>
            <a:spLocks noGrp="1"/>
          </p:cNvSpPr>
          <p:nvPr>
            <p:ph sz="quarter" idx="10"/>
          </p:nvPr>
        </p:nvSpPr>
        <p:spPr>
          <a:xfrm>
            <a:off x="1943906" y="3751697"/>
            <a:ext cx="8787954" cy="914400"/>
          </a:xfrm>
        </p:spPr>
        <p:txBody>
          <a:bodyPr/>
          <a:lstStyle>
            <a:lvl1pPr marL="0" indent="0">
              <a:buNone/>
              <a:defRPr sz="2800" b="1" i="1"/>
            </a:lvl1pPr>
          </a:lstStyle>
          <a:p>
            <a:pPr lvl="0"/>
            <a:r>
              <a:rPr lang="en-US" dirty="0"/>
              <a:t>Click to edit Master text styles</a:t>
            </a:r>
          </a:p>
          <a:p>
            <a:pPr lvl="1"/>
            <a:endParaRPr lang="en-US" dirty="0"/>
          </a:p>
        </p:txBody>
      </p:sp>
      <p:sp>
        <p:nvSpPr>
          <p:cNvPr id="4" name="TextBox 3">
            <a:extLst>
              <a:ext uri="{FF2B5EF4-FFF2-40B4-BE49-F238E27FC236}">
                <a16:creationId xmlns:a16="http://schemas.microsoft.com/office/drawing/2014/main" id="{A903E5B0-F589-022B-D081-64A5837DEFAC}"/>
              </a:ext>
            </a:extLst>
          </p:cNvPr>
          <p:cNvSpPr txBox="1"/>
          <p:nvPr userDrawn="1"/>
        </p:nvSpPr>
        <p:spPr>
          <a:xfrm>
            <a:off x="3048000" y="6279634"/>
            <a:ext cx="6096000" cy="338554"/>
          </a:xfrm>
          <a:prstGeom prst="rect">
            <a:avLst/>
          </a:prstGeom>
          <a:noFill/>
        </p:spPr>
        <p:txBody>
          <a:bodyPr wrap="square">
            <a:spAutoFit/>
          </a:bodyPr>
          <a:lstStyle/>
          <a:p>
            <a:pPr algn="ctr"/>
            <a:r>
              <a:rPr lang="en-US" sz="1600" b="0" i="1" dirty="0">
                <a:solidFill>
                  <a:schemeClr val="tx1">
                    <a:lumMod val="75000"/>
                    <a:lumOff val="25000"/>
                  </a:schemeClr>
                </a:solidFill>
              </a:rPr>
              <a:t>© 2026 Transit Workforce Center</a:t>
            </a:r>
          </a:p>
        </p:txBody>
      </p:sp>
    </p:spTree>
    <p:custDataLst>
      <p:tags r:id="rId1"/>
    </p:custDataLst>
    <p:extLst>
      <p:ext uri="{BB962C8B-B14F-4D97-AF65-F5344CB8AC3E}">
        <p14:creationId xmlns:p14="http://schemas.microsoft.com/office/powerpoint/2010/main" val="1969975162"/>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Objectives and Agenda_TC3">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90BBFC2-BCA2-42DB-B689-79CD6F77250F}"/>
              </a:ext>
            </a:extLst>
          </p:cNvPr>
          <p:cNvSpPr>
            <a:spLocks noGrp="1"/>
          </p:cNvSpPr>
          <p:nvPr>
            <p:ph type="title"/>
          </p:nvPr>
        </p:nvSpPr>
        <p:spPr>
          <a:xfrm>
            <a:off x="841248" y="646396"/>
            <a:ext cx="10515600" cy="664797"/>
          </a:xfrm>
        </p:spPr>
        <p:txBody>
          <a:bodyPr anchor="t" anchorCtr="0">
            <a:noAutofit/>
          </a:bodyPr>
          <a:lstStyle>
            <a:lvl1pPr>
              <a:defRPr sz="3600">
                <a:latin typeface="+mj-lt"/>
              </a:defRPr>
            </a:lvl1pPr>
          </a:lstStyle>
          <a:p>
            <a:r>
              <a:rPr lang="en-US" dirty="0"/>
              <a:t>Click to edit Master title style</a:t>
            </a:r>
          </a:p>
        </p:txBody>
      </p:sp>
      <p:sp>
        <p:nvSpPr>
          <p:cNvPr id="5" name="Content Placeholder 2">
            <a:extLst>
              <a:ext uri="{FF2B5EF4-FFF2-40B4-BE49-F238E27FC236}">
                <a16:creationId xmlns:a16="http://schemas.microsoft.com/office/drawing/2014/main" id="{B8762E67-B794-4C5B-82A2-AFA08B414037}"/>
              </a:ext>
            </a:extLst>
          </p:cNvPr>
          <p:cNvSpPr>
            <a:spLocks noGrp="1"/>
          </p:cNvSpPr>
          <p:nvPr>
            <p:ph idx="1" hasCustomPrompt="1"/>
          </p:nvPr>
        </p:nvSpPr>
        <p:spPr>
          <a:xfrm>
            <a:off x="838199" y="1645920"/>
            <a:ext cx="10515599" cy="4572000"/>
          </a:xfrm>
        </p:spPr>
        <p:txBody>
          <a:bodyPr>
            <a:normAutofit/>
          </a:bodyPr>
          <a:lstStyle>
            <a:lvl1pPr marL="0" indent="0">
              <a:buNone/>
              <a:defRPr sz="2800">
                <a:latin typeface="+mn-lt"/>
              </a:defRPr>
            </a:lvl1pPr>
            <a:lvl2pPr marL="457200" indent="0">
              <a:buNone/>
              <a:defRPr sz="2400">
                <a:solidFill>
                  <a:schemeClr val="tx1">
                    <a:lumMod val="75000"/>
                    <a:lumOff val="25000"/>
                  </a:schemeClr>
                </a:solidFill>
                <a:latin typeface="+mn-lt"/>
              </a:defRPr>
            </a:lvl2pPr>
            <a:lvl3pPr marL="914400" indent="0">
              <a:buNone/>
              <a:defRPr sz="2400">
                <a:solidFill>
                  <a:schemeClr val="tx1">
                    <a:lumMod val="75000"/>
                    <a:lumOff val="25000"/>
                  </a:schemeClr>
                </a:solidFill>
                <a:latin typeface="+mn-lt"/>
              </a:defRPr>
            </a:lvl3pPr>
            <a:lvl4pPr marL="1371600" indent="0">
              <a:buNone/>
              <a:defRPr sz="2000">
                <a:solidFill>
                  <a:schemeClr val="tx1">
                    <a:lumMod val="75000"/>
                    <a:lumOff val="25000"/>
                  </a:schemeClr>
                </a:solidFill>
                <a:latin typeface="+mn-lt"/>
              </a:defRPr>
            </a:lvl4pPr>
            <a:lvl5pPr marL="1828800" indent="0">
              <a:buNone/>
              <a:defRPr sz="1800">
                <a:solidFill>
                  <a:schemeClr val="tx1">
                    <a:lumMod val="75000"/>
                    <a:lumOff val="25000"/>
                  </a:schemeClr>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6" name="Straight Connector 5">
            <a:extLst>
              <a:ext uri="{FF2B5EF4-FFF2-40B4-BE49-F238E27FC236}">
                <a16:creationId xmlns:a16="http://schemas.microsoft.com/office/drawing/2014/main" id="{B2369033-F6F9-4085-9143-7445C87B6A19}"/>
              </a:ext>
            </a:extLst>
          </p:cNvPr>
          <p:cNvCxnSpPr>
            <a:cxnSpLocks/>
          </p:cNvCxnSpPr>
          <p:nvPr userDrawn="1"/>
        </p:nvCxnSpPr>
        <p:spPr>
          <a:xfrm>
            <a:off x="-85165" y="1296997"/>
            <a:ext cx="12362329" cy="0"/>
          </a:xfrm>
          <a:prstGeom prst="line">
            <a:avLst/>
          </a:prstGeom>
          <a:ln w="76200" cap="rnd">
            <a:gradFill>
              <a:gsLst>
                <a:gs pos="0">
                  <a:schemeClr val="accent3"/>
                </a:gs>
                <a:gs pos="50000">
                  <a:schemeClr val="accent2"/>
                </a:gs>
                <a:gs pos="63000">
                  <a:schemeClr val="accent2"/>
                </a:gs>
                <a:gs pos="100000">
                  <a:schemeClr val="accent1"/>
                </a:gs>
              </a:gsLst>
              <a:lin ang="0" scaled="0"/>
            </a:gra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1215532178"/>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lt Agenda_TC3">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9A136FF-294D-894C-A744-82A47C950F60}"/>
              </a:ext>
            </a:extLst>
          </p:cNvPr>
          <p:cNvPicPr>
            <a:picLocks noChangeAspect="1"/>
          </p:cNvPicPr>
          <p:nvPr userDrawn="1"/>
        </p:nvPicPr>
        <p:blipFill rotWithShape="1">
          <a:blip r:embed="rId3"/>
          <a:srcRect l="18658" t="41767"/>
          <a:stretch/>
        </p:blipFill>
        <p:spPr>
          <a:xfrm>
            <a:off x="918742" y="2318300"/>
            <a:ext cx="11273257" cy="4539700"/>
          </a:xfrm>
          <a:prstGeom prst="rect">
            <a:avLst/>
          </a:prstGeom>
        </p:spPr>
      </p:pic>
      <p:sp>
        <p:nvSpPr>
          <p:cNvPr id="4" name="Title 1">
            <a:extLst>
              <a:ext uri="{FF2B5EF4-FFF2-40B4-BE49-F238E27FC236}">
                <a16:creationId xmlns:a16="http://schemas.microsoft.com/office/drawing/2014/main" id="{F18DFDCB-A912-4E83-9DDC-372B0E651685}"/>
              </a:ext>
            </a:extLst>
          </p:cNvPr>
          <p:cNvSpPr>
            <a:spLocks noGrp="1"/>
          </p:cNvSpPr>
          <p:nvPr>
            <p:ph type="title"/>
          </p:nvPr>
        </p:nvSpPr>
        <p:spPr>
          <a:xfrm>
            <a:off x="841248" y="646396"/>
            <a:ext cx="8713570" cy="664797"/>
          </a:xfrm>
        </p:spPr>
        <p:txBody>
          <a:bodyPr anchor="t" anchorCtr="0">
            <a:noAutofit/>
          </a:bodyPr>
          <a:lstStyle>
            <a:lvl1pPr>
              <a:defRPr sz="3600"/>
            </a:lvl1pPr>
          </a:lstStyle>
          <a:p>
            <a:r>
              <a:rPr lang="en-US" dirty="0"/>
              <a:t>Click to edit Master title style</a:t>
            </a:r>
          </a:p>
        </p:txBody>
      </p:sp>
      <p:sp>
        <p:nvSpPr>
          <p:cNvPr id="5" name="Content Placeholder 2">
            <a:extLst>
              <a:ext uri="{FF2B5EF4-FFF2-40B4-BE49-F238E27FC236}">
                <a16:creationId xmlns:a16="http://schemas.microsoft.com/office/drawing/2014/main" id="{16BD9011-12FC-4B10-BFC5-5D11FD2466A5}"/>
              </a:ext>
            </a:extLst>
          </p:cNvPr>
          <p:cNvSpPr>
            <a:spLocks noGrp="1"/>
          </p:cNvSpPr>
          <p:nvPr>
            <p:ph idx="1" hasCustomPrompt="1"/>
          </p:nvPr>
        </p:nvSpPr>
        <p:spPr>
          <a:xfrm>
            <a:off x="838200" y="1645920"/>
            <a:ext cx="8716618" cy="4572000"/>
          </a:xfrm>
        </p:spPr>
        <p:txBody>
          <a:bodyPr>
            <a:normAutofit/>
          </a:bodyPr>
          <a:lstStyle>
            <a:lvl1pPr marL="0" indent="0">
              <a:buNone/>
              <a:defRPr sz="2800"/>
            </a:lvl1pPr>
            <a:lvl2pPr marL="457200" indent="0">
              <a:buNone/>
              <a:defRPr sz="2400">
                <a:solidFill>
                  <a:schemeClr val="tx2"/>
                </a:solidFill>
              </a:defRPr>
            </a:lvl2pPr>
            <a:lvl3pPr marL="914400" indent="0">
              <a:buNone/>
              <a:defRPr sz="2400">
                <a:solidFill>
                  <a:schemeClr val="tx2"/>
                </a:solidFill>
              </a:defRPr>
            </a:lvl3pPr>
            <a:lvl4pPr marL="1371600" indent="0">
              <a:buNone/>
              <a:defRPr sz="2000">
                <a:solidFill>
                  <a:schemeClr val="tx2"/>
                </a:solidFill>
              </a:defRPr>
            </a:lvl4pPr>
            <a:lvl5pPr marL="1828800" indent="0">
              <a:buNone/>
              <a:defRPr sz="1800">
                <a:solidFill>
                  <a:schemeClr val="tx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ustDataLst>
      <p:tags r:id="rId1"/>
    </p:custDataLst>
    <p:extLst>
      <p:ext uri="{BB962C8B-B14F-4D97-AF65-F5344CB8AC3E}">
        <p14:creationId xmlns:p14="http://schemas.microsoft.com/office/powerpoint/2010/main" val="892821519"/>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New Section_TC3">
    <p:bg>
      <p:bgPr>
        <a:solidFill>
          <a:srgbClr val="00A34B"/>
        </a:solidFill>
        <a:effectLst/>
      </p:bgPr>
    </p:bg>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CA850AEB-5B05-476C-B9FC-C03D0ECFF012}"/>
              </a:ext>
            </a:extLst>
          </p:cNvPr>
          <p:cNvSpPr>
            <a:spLocks noGrp="1"/>
          </p:cNvSpPr>
          <p:nvPr>
            <p:ph type="pic" sz="quarter" idx="12"/>
          </p:nvPr>
        </p:nvSpPr>
        <p:spPr>
          <a:xfrm>
            <a:off x="7331075" y="0"/>
            <a:ext cx="4860925" cy="6858000"/>
          </a:xfrm>
          <a:solidFill>
            <a:schemeClr val="bg2"/>
          </a:solidFill>
        </p:spPr>
        <p:txBody>
          <a:bodyPr/>
          <a:lstStyle/>
          <a:p>
            <a:endParaRPr lang="en-US" dirty="0"/>
          </a:p>
        </p:txBody>
      </p:sp>
      <p:sp>
        <p:nvSpPr>
          <p:cNvPr id="4" name="Title 1">
            <a:extLst>
              <a:ext uri="{FF2B5EF4-FFF2-40B4-BE49-F238E27FC236}">
                <a16:creationId xmlns:a16="http://schemas.microsoft.com/office/drawing/2014/main" id="{E3EECBCB-7280-44C4-B33B-9BE2A139BC48}"/>
              </a:ext>
            </a:extLst>
          </p:cNvPr>
          <p:cNvSpPr>
            <a:spLocks noGrp="1"/>
          </p:cNvSpPr>
          <p:nvPr>
            <p:ph type="title"/>
          </p:nvPr>
        </p:nvSpPr>
        <p:spPr>
          <a:xfrm>
            <a:off x="1615440" y="1812338"/>
            <a:ext cx="4861614" cy="1388062"/>
          </a:xfrm>
        </p:spPr>
        <p:txBody>
          <a:bodyPr anchor="t" anchorCtr="0">
            <a:noAutofit/>
          </a:bodyPr>
          <a:lstStyle>
            <a:lvl1pPr algn="l">
              <a:defRPr sz="3600">
                <a:solidFill>
                  <a:schemeClr val="bg1"/>
                </a:solidFill>
              </a:defRPr>
            </a:lvl1pPr>
          </a:lstStyle>
          <a:p>
            <a:r>
              <a:rPr lang="en-US" dirty="0"/>
              <a:t>Click to edit Master title style</a:t>
            </a:r>
          </a:p>
        </p:txBody>
      </p:sp>
      <p:pic>
        <p:nvPicPr>
          <p:cNvPr id="6" name="Picture 5">
            <a:extLst>
              <a:ext uri="{FF2B5EF4-FFF2-40B4-BE49-F238E27FC236}">
                <a16:creationId xmlns:a16="http://schemas.microsoft.com/office/drawing/2014/main" id="{26E47FC9-845E-42E7-BA96-0280D710B58E}"/>
              </a:ext>
            </a:extLst>
          </p:cNvPr>
          <p:cNvPicPr>
            <a:picLocks noChangeAspect="1"/>
          </p:cNvPicPr>
          <p:nvPr userDrawn="1"/>
        </p:nvPicPr>
        <p:blipFill rotWithShape="1">
          <a:blip r:embed="rId3">
            <a:extLst>
              <a:ext uri="{BEBA8EAE-BF5A-486C-A8C5-ECC9F3942E4B}">
                <a14:imgProps xmlns:a14="http://schemas.microsoft.com/office/drawing/2010/main">
                  <a14:imgLayer r:embed="rId4">
                    <a14:imgEffect>
                      <a14:saturation sat="0"/>
                    </a14:imgEffect>
                  </a14:imgLayer>
                </a14:imgProps>
              </a:ext>
            </a:extLst>
          </a:blip>
          <a:srcRect l="72795" t="41146"/>
          <a:stretch/>
        </p:blipFill>
        <p:spPr>
          <a:xfrm rot="10800000">
            <a:off x="0" y="0"/>
            <a:ext cx="3118397" cy="3794759"/>
          </a:xfrm>
          <a:prstGeom prst="rect">
            <a:avLst/>
          </a:prstGeom>
        </p:spPr>
      </p:pic>
      <p:sp>
        <p:nvSpPr>
          <p:cNvPr id="9" name="Text Placeholder 8">
            <a:extLst>
              <a:ext uri="{FF2B5EF4-FFF2-40B4-BE49-F238E27FC236}">
                <a16:creationId xmlns:a16="http://schemas.microsoft.com/office/drawing/2014/main" id="{34F813A6-9E41-488F-93E5-636C79366C9B}"/>
              </a:ext>
            </a:extLst>
          </p:cNvPr>
          <p:cNvSpPr>
            <a:spLocks noGrp="1"/>
          </p:cNvSpPr>
          <p:nvPr>
            <p:ph type="body" sz="quarter" idx="10"/>
          </p:nvPr>
        </p:nvSpPr>
        <p:spPr>
          <a:xfrm>
            <a:off x="1616075" y="3429000"/>
            <a:ext cx="4860925" cy="2667000"/>
          </a:xfr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6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ustDataLst>
      <p:tags r:id="rId1"/>
    </p:custDataLst>
    <p:extLst>
      <p:ext uri="{BB962C8B-B14F-4D97-AF65-F5344CB8AC3E}">
        <p14:creationId xmlns:p14="http://schemas.microsoft.com/office/powerpoint/2010/main" val="1792815297"/>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1_TC3">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8C7646D-7FA6-12D9-A15F-DD61CAE525CB}"/>
              </a:ext>
            </a:extLst>
          </p:cNvPr>
          <p:cNvPicPr>
            <a:picLocks noChangeAspect="1"/>
          </p:cNvPicPr>
          <p:nvPr userDrawn="1"/>
        </p:nvPicPr>
        <p:blipFill rotWithShape="1">
          <a:blip r:embed="rId3"/>
          <a:srcRect l="21630"/>
          <a:stretch/>
        </p:blipFill>
        <p:spPr>
          <a:xfrm>
            <a:off x="8029764" y="3870541"/>
            <a:ext cx="4162234" cy="2987457"/>
          </a:xfrm>
          <a:prstGeom prst="rect">
            <a:avLst/>
          </a:prstGeom>
        </p:spPr>
      </p:pic>
      <p:sp>
        <p:nvSpPr>
          <p:cNvPr id="2" name="Title 1">
            <a:extLst>
              <a:ext uri="{FF2B5EF4-FFF2-40B4-BE49-F238E27FC236}">
                <a16:creationId xmlns:a16="http://schemas.microsoft.com/office/drawing/2014/main" id="{9005B033-D348-654C-8CAE-C86EC5429316}"/>
              </a:ext>
            </a:extLst>
          </p:cNvPr>
          <p:cNvSpPr>
            <a:spLocks noGrp="1"/>
          </p:cNvSpPr>
          <p:nvPr>
            <p:ph type="title"/>
          </p:nvPr>
        </p:nvSpPr>
        <p:spPr>
          <a:xfrm>
            <a:off x="841248" y="646396"/>
            <a:ext cx="10515600" cy="664797"/>
          </a:xfrm>
        </p:spPr>
        <p:txBody>
          <a:bodyPr anchor="t" anchorCtr="0">
            <a:noAutofit/>
          </a:bodyPr>
          <a:lstStyle>
            <a:lvl1pPr>
              <a:defRPr sz="3600"/>
            </a:lvl1pPr>
          </a:lstStyle>
          <a:p>
            <a:r>
              <a:rPr lang="en-US" dirty="0"/>
              <a:t>Click to edit Master title style</a:t>
            </a:r>
          </a:p>
        </p:txBody>
      </p:sp>
      <p:sp>
        <p:nvSpPr>
          <p:cNvPr id="3" name="Content Placeholder 2">
            <a:extLst>
              <a:ext uri="{FF2B5EF4-FFF2-40B4-BE49-F238E27FC236}">
                <a16:creationId xmlns:a16="http://schemas.microsoft.com/office/drawing/2014/main" id="{7EB9B61B-4046-5F47-A663-237DEFBB2B48}"/>
              </a:ext>
            </a:extLst>
          </p:cNvPr>
          <p:cNvSpPr>
            <a:spLocks noGrp="1"/>
          </p:cNvSpPr>
          <p:nvPr>
            <p:ph idx="1" hasCustomPrompt="1"/>
          </p:nvPr>
        </p:nvSpPr>
        <p:spPr>
          <a:xfrm>
            <a:off x="838199" y="1645920"/>
            <a:ext cx="10515600" cy="4572000"/>
          </a:xfrm>
        </p:spPr>
        <p:txBody>
          <a:bodyPr>
            <a:normAutofit/>
          </a:bodyPr>
          <a:lstStyle>
            <a:lvl1pPr marL="0" indent="0">
              <a:buNone/>
              <a:defRPr sz="2800">
                <a:latin typeface="+mn-lt"/>
              </a:defRPr>
            </a:lvl1pPr>
            <a:lvl2pPr marL="457200" indent="0">
              <a:buNone/>
              <a:defRPr sz="2400">
                <a:solidFill>
                  <a:schemeClr val="tx1">
                    <a:lumMod val="75000"/>
                    <a:lumOff val="25000"/>
                  </a:schemeClr>
                </a:solidFill>
                <a:latin typeface="+mn-lt"/>
              </a:defRPr>
            </a:lvl2pPr>
            <a:lvl3pPr marL="914400" indent="0">
              <a:buNone/>
              <a:defRPr sz="2400">
                <a:solidFill>
                  <a:schemeClr val="tx1">
                    <a:lumMod val="75000"/>
                    <a:lumOff val="25000"/>
                  </a:schemeClr>
                </a:solidFill>
                <a:latin typeface="+mn-lt"/>
              </a:defRPr>
            </a:lvl3pPr>
            <a:lvl4pPr marL="1371600" indent="0">
              <a:buNone/>
              <a:defRPr sz="2000">
                <a:solidFill>
                  <a:schemeClr val="tx1">
                    <a:lumMod val="75000"/>
                    <a:lumOff val="25000"/>
                  </a:schemeClr>
                </a:solidFill>
                <a:latin typeface="+mn-lt"/>
              </a:defRPr>
            </a:lvl4pPr>
            <a:lvl5pPr marL="1828800" indent="0">
              <a:buNone/>
              <a:defRPr sz="1800">
                <a:solidFill>
                  <a:schemeClr val="tx1">
                    <a:lumMod val="75000"/>
                    <a:lumOff val="25000"/>
                  </a:schemeClr>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ustDataLst>
      <p:tags r:id="rId1"/>
    </p:custDataLst>
    <p:extLst>
      <p:ext uri="{BB962C8B-B14F-4D97-AF65-F5344CB8AC3E}">
        <p14:creationId xmlns:p14="http://schemas.microsoft.com/office/powerpoint/2010/main" val="4134852499"/>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Content 2_TC3">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0C969E-42CF-A548-AE1D-055195400071}"/>
              </a:ext>
            </a:extLst>
          </p:cNvPr>
          <p:cNvPicPr>
            <a:picLocks noChangeAspect="1"/>
          </p:cNvPicPr>
          <p:nvPr userDrawn="1"/>
        </p:nvPicPr>
        <p:blipFill rotWithShape="1">
          <a:blip r:embed="rId3"/>
          <a:srcRect r="93552" b="78008"/>
          <a:stretch/>
        </p:blipFill>
        <p:spPr>
          <a:xfrm>
            <a:off x="1" y="-83890"/>
            <a:ext cx="835152" cy="1602297"/>
          </a:xfrm>
          <a:prstGeom prst="rect">
            <a:avLst/>
          </a:prstGeom>
        </p:spPr>
      </p:pic>
      <p:sp>
        <p:nvSpPr>
          <p:cNvPr id="2" name="Title 1">
            <a:extLst>
              <a:ext uri="{FF2B5EF4-FFF2-40B4-BE49-F238E27FC236}">
                <a16:creationId xmlns:a16="http://schemas.microsoft.com/office/drawing/2014/main" id="{9005B033-D348-654C-8CAE-C86EC5429316}"/>
              </a:ext>
            </a:extLst>
          </p:cNvPr>
          <p:cNvSpPr>
            <a:spLocks noGrp="1"/>
          </p:cNvSpPr>
          <p:nvPr>
            <p:ph type="title"/>
          </p:nvPr>
        </p:nvSpPr>
        <p:spPr>
          <a:xfrm>
            <a:off x="841248" y="646396"/>
            <a:ext cx="10515600" cy="664797"/>
          </a:xfrm>
        </p:spPr>
        <p:txBody>
          <a:bodyPr anchor="t" anchorCtr="0">
            <a:noAutofit/>
          </a:bodyPr>
          <a:lstStyle>
            <a:lvl1pPr>
              <a:defRPr sz="3600"/>
            </a:lvl1pPr>
          </a:lstStyle>
          <a:p>
            <a:r>
              <a:rPr lang="en-US" dirty="0"/>
              <a:t>Click to edit Master title style</a:t>
            </a:r>
          </a:p>
        </p:txBody>
      </p:sp>
      <p:sp>
        <p:nvSpPr>
          <p:cNvPr id="3" name="Content Placeholder 2">
            <a:extLst>
              <a:ext uri="{FF2B5EF4-FFF2-40B4-BE49-F238E27FC236}">
                <a16:creationId xmlns:a16="http://schemas.microsoft.com/office/drawing/2014/main" id="{7EB9B61B-4046-5F47-A663-237DEFBB2B48}"/>
              </a:ext>
            </a:extLst>
          </p:cNvPr>
          <p:cNvSpPr>
            <a:spLocks noGrp="1"/>
          </p:cNvSpPr>
          <p:nvPr>
            <p:ph idx="1" hasCustomPrompt="1"/>
          </p:nvPr>
        </p:nvSpPr>
        <p:spPr>
          <a:xfrm>
            <a:off x="838200" y="1645920"/>
            <a:ext cx="10515600" cy="4572000"/>
          </a:xfrm>
        </p:spPr>
        <p:txBody>
          <a:bodyPr>
            <a:normAutofit/>
          </a:bodyPr>
          <a:lstStyle>
            <a:lvl1pPr marL="0" indent="0">
              <a:buNone/>
              <a:defRPr sz="2800"/>
            </a:lvl1pPr>
            <a:lvl2pPr marL="457200" indent="0">
              <a:buNone/>
              <a:defRPr sz="2400">
                <a:solidFill>
                  <a:schemeClr val="tx1">
                    <a:lumMod val="75000"/>
                    <a:lumOff val="25000"/>
                  </a:schemeClr>
                </a:solidFill>
              </a:defRPr>
            </a:lvl2pPr>
            <a:lvl3pPr marL="914400" indent="0">
              <a:buNone/>
              <a:defRPr sz="2400">
                <a:solidFill>
                  <a:schemeClr val="tx1">
                    <a:lumMod val="75000"/>
                    <a:lumOff val="25000"/>
                  </a:schemeClr>
                </a:solidFill>
              </a:defRPr>
            </a:lvl3pPr>
            <a:lvl4pPr marL="1371600" indent="0">
              <a:buNone/>
              <a:defRPr sz="2000">
                <a:solidFill>
                  <a:schemeClr val="tx1">
                    <a:lumMod val="75000"/>
                    <a:lumOff val="25000"/>
                  </a:schemeClr>
                </a:solidFill>
              </a:defRPr>
            </a:lvl4pPr>
            <a:lvl5pPr marL="1828800" indent="0">
              <a:buNone/>
              <a:defRPr sz="1800">
                <a:solidFill>
                  <a:schemeClr val="tx1">
                    <a:lumMod val="75000"/>
                    <a:lumOff val="25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1" name="Picture 10">
            <a:extLst>
              <a:ext uri="{FF2B5EF4-FFF2-40B4-BE49-F238E27FC236}">
                <a16:creationId xmlns:a16="http://schemas.microsoft.com/office/drawing/2014/main" id="{EF46F7E2-7761-4F06-BA04-F369D30ABD82}"/>
              </a:ext>
            </a:extLst>
          </p:cNvPr>
          <p:cNvPicPr>
            <a:picLocks noChangeAspect="1"/>
          </p:cNvPicPr>
          <p:nvPr userDrawn="1"/>
        </p:nvPicPr>
        <p:blipFill rotWithShape="1">
          <a:blip r:embed="rId3"/>
          <a:srcRect l="85544" t="79531"/>
          <a:stretch/>
        </p:blipFill>
        <p:spPr>
          <a:xfrm>
            <a:off x="10332990" y="5377342"/>
            <a:ext cx="1859010" cy="1480657"/>
          </a:xfrm>
          <a:prstGeom prst="rect">
            <a:avLst/>
          </a:prstGeom>
        </p:spPr>
      </p:pic>
    </p:spTree>
    <p:custDataLst>
      <p:tags r:id="rId1"/>
    </p:custDataLst>
    <p:extLst>
      <p:ext uri="{BB962C8B-B14F-4D97-AF65-F5344CB8AC3E}">
        <p14:creationId xmlns:p14="http://schemas.microsoft.com/office/powerpoint/2010/main" val="2926810095"/>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3 - Split Boxes_TC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5B033-D348-654C-8CAE-C86EC5429316}"/>
              </a:ext>
            </a:extLst>
          </p:cNvPr>
          <p:cNvSpPr>
            <a:spLocks noGrp="1"/>
          </p:cNvSpPr>
          <p:nvPr>
            <p:ph type="title"/>
          </p:nvPr>
        </p:nvSpPr>
        <p:spPr>
          <a:xfrm>
            <a:off x="841248" y="646396"/>
            <a:ext cx="10515600" cy="664797"/>
          </a:xfrm>
        </p:spPr>
        <p:txBody>
          <a:bodyPr anchor="t" anchorCtr="0">
            <a:noAutofit/>
          </a:bodyPr>
          <a:lstStyle>
            <a:lvl1pPr>
              <a:defRPr sz="3600"/>
            </a:lvl1pPr>
          </a:lstStyle>
          <a:p>
            <a:r>
              <a:rPr lang="en-US" dirty="0"/>
              <a:t>Click to edit Master title style</a:t>
            </a:r>
          </a:p>
        </p:txBody>
      </p:sp>
      <p:sp>
        <p:nvSpPr>
          <p:cNvPr id="3" name="Content Placeholder 2">
            <a:extLst>
              <a:ext uri="{FF2B5EF4-FFF2-40B4-BE49-F238E27FC236}">
                <a16:creationId xmlns:a16="http://schemas.microsoft.com/office/drawing/2014/main" id="{7EB9B61B-4046-5F47-A663-237DEFBB2B48}"/>
              </a:ext>
            </a:extLst>
          </p:cNvPr>
          <p:cNvSpPr>
            <a:spLocks noGrp="1"/>
          </p:cNvSpPr>
          <p:nvPr>
            <p:ph idx="1" hasCustomPrompt="1"/>
          </p:nvPr>
        </p:nvSpPr>
        <p:spPr>
          <a:xfrm>
            <a:off x="838199" y="2128902"/>
            <a:ext cx="4975371" cy="4089017"/>
          </a:xfrm>
        </p:spPr>
        <p:txBody>
          <a:bodyPr>
            <a:normAutofit/>
          </a:bodyPr>
          <a:lstStyle>
            <a:lvl1pPr marL="0" indent="0">
              <a:buNone/>
              <a:defRPr sz="2800">
                <a:solidFill>
                  <a:schemeClr val="tx1">
                    <a:lumMod val="75000"/>
                    <a:lumOff val="25000"/>
                  </a:schemeClr>
                </a:solidFill>
              </a:defRPr>
            </a:lvl1pPr>
            <a:lvl2pPr marL="457200" indent="0">
              <a:buNone/>
              <a:defRPr sz="2400">
                <a:solidFill>
                  <a:schemeClr val="tx1">
                    <a:lumMod val="75000"/>
                    <a:lumOff val="25000"/>
                  </a:schemeClr>
                </a:solidFill>
              </a:defRPr>
            </a:lvl2pPr>
            <a:lvl3pPr marL="914400" indent="0">
              <a:buNone/>
              <a:defRPr sz="2400">
                <a:solidFill>
                  <a:schemeClr val="tx1">
                    <a:lumMod val="75000"/>
                    <a:lumOff val="25000"/>
                  </a:schemeClr>
                </a:solidFill>
              </a:defRPr>
            </a:lvl3pPr>
            <a:lvl4pPr marL="1371600" indent="0">
              <a:buNone/>
              <a:defRPr sz="2000">
                <a:solidFill>
                  <a:schemeClr val="tx1">
                    <a:lumMod val="75000"/>
                    <a:lumOff val="25000"/>
                  </a:schemeClr>
                </a:solidFill>
              </a:defRPr>
            </a:lvl4pPr>
            <a:lvl5pPr marL="1828800" indent="0">
              <a:buNone/>
              <a:defRPr sz="1800">
                <a:solidFill>
                  <a:schemeClr val="tx1">
                    <a:lumMod val="75000"/>
                    <a:lumOff val="25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a:extLst>
              <a:ext uri="{FF2B5EF4-FFF2-40B4-BE49-F238E27FC236}">
                <a16:creationId xmlns:a16="http://schemas.microsoft.com/office/drawing/2014/main" id="{79799E67-C7F5-487A-B06D-0963F6F2BBC5}"/>
              </a:ext>
            </a:extLst>
          </p:cNvPr>
          <p:cNvSpPr>
            <a:spLocks noGrp="1"/>
          </p:cNvSpPr>
          <p:nvPr>
            <p:ph idx="10" hasCustomPrompt="1"/>
          </p:nvPr>
        </p:nvSpPr>
        <p:spPr>
          <a:xfrm>
            <a:off x="6378431" y="2128902"/>
            <a:ext cx="4975370" cy="4094912"/>
          </a:xfrm>
        </p:spPr>
        <p:txBody>
          <a:bodyPr>
            <a:normAutofit/>
          </a:bodyPr>
          <a:lstStyle>
            <a:lvl1pPr marL="0" indent="0">
              <a:buNone/>
              <a:defRPr sz="2800">
                <a:solidFill>
                  <a:schemeClr val="tx1">
                    <a:lumMod val="75000"/>
                    <a:lumOff val="25000"/>
                  </a:schemeClr>
                </a:solidFill>
              </a:defRPr>
            </a:lvl1pPr>
            <a:lvl2pPr marL="457200" indent="0">
              <a:buNone/>
              <a:defRPr sz="2400">
                <a:solidFill>
                  <a:schemeClr val="tx1">
                    <a:lumMod val="75000"/>
                    <a:lumOff val="25000"/>
                  </a:schemeClr>
                </a:solidFill>
              </a:defRPr>
            </a:lvl2pPr>
            <a:lvl3pPr marL="914400" indent="0">
              <a:buNone/>
              <a:defRPr sz="2400">
                <a:solidFill>
                  <a:schemeClr val="tx1">
                    <a:lumMod val="75000"/>
                    <a:lumOff val="25000"/>
                  </a:schemeClr>
                </a:solidFill>
              </a:defRPr>
            </a:lvl3pPr>
            <a:lvl4pPr marL="1371600" indent="0">
              <a:buNone/>
              <a:defRPr sz="2000">
                <a:solidFill>
                  <a:schemeClr val="tx1">
                    <a:lumMod val="75000"/>
                    <a:lumOff val="25000"/>
                  </a:schemeClr>
                </a:solidFill>
              </a:defRPr>
            </a:lvl4pPr>
            <a:lvl5pPr marL="1828800" indent="0">
              <a:buNone/>
              <a:defRPr sz="1800">
                <a:solidFill>
                  <a:schemeClr val="tx1">
                    <a:lumMod val="75000"/>
                    <a:lumOff val="25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1" name="Picture 10">
            <a:extLst>
              <a:ext uri="{FF2B5EF4-FFF2-40B4-BE49-F238E27FC236}">
                <a16:creationId xmlns:a16="http://schemas.microsoft.com/office/drawing/2014/main" id="{C22A4182-F12E-4C67-A8BE-EE0BA26B9F53}"/>
              </a:ext>
            </a:extLst>
          </p:cNvPr>
          <p:cNvPicPr>
            <a:picLocks noChangeAspect="1"/>
          </p:cNvPicPr>
          <p:nvPr userDrawn="1"/>
        </p:nvPicPr>
        <p:blipFill rotWithShape="1">
          <a:blip r:embed="rId3"/>
          <a:srcRect r="83421" b="19746"/>
          <a:stretch/>
        </p:blipFill>
        <p:spPr>
          <a:xfrm>
            <a:off x="0" y="0"/>
            <a:ext cx="2518611" cy="6858000"/>
          </a:xfrm>
          <a:prstGeom prst="rect">
            <a:avLst/>
          </a:prstGeom>
        </p:spPr>
      </p:pic>
      <p:pic>
        <p:nvPicPr>
          <p:cNvPr id="12" name="Picture 11">
            <a:extLst>
              <a:ext uri="{FF2B5EF4-FFF2-40B4-BE49-F238E27FC236}">
                <a16:creationId xmlns:a16="http://schemas.microsoft.com/office/drawing/2014/main" id="{7D988EA2-FF1A-43C8-B82E-B573F155A2CD}"/>
              </a:ext>
            </a:extLst>
          </p:cNvPr>
          <p:cNvPicPr>
            <a:picLocks noChangeAspect="1"/>
          </p:cNvPicPr>
          <p:nvPr userDrawn="1"/>
        </p:nvPicPr>
        <p:blipFill rotWithShape="1">
          <a:blip r:embed="rId3"/>
          <a:srcRect l="86159" t="23416"/>
          <a:stretch/>
        </p:blipFill>
        <p:spPr>
          <a:xfrm>
            <a:off x="9988548" y="-1"/>
            <a:ext cx="2203451" cy="6858001"/>
          </a:xfrm>
          <a:prstGeom prst="rect">
            <a:avLst/>
          </a:prstGeom>
        </p:spPr>
      </p:pic>
      <p:sp>
        <p:nvSpPr>
          <p:cNvPr id="9" name="Title 1">
            <a:extLst>
              <a:ext uri="{FF2B5EF4-FFF2-40B4-BE49-F238E27FC236}">
                <a16:creationId xmlns:a16="http://schemas.microsoft.com/office/drawing/2014/main" id="{26F9F474-703D-4065-9165-92384DB4BBCD}"/>
              </a:ext>
            </a:extLst>
          </p:cNvPr>
          <p:cNvSpPr txBox="1">
            <a:spLocks/>
          </p:cNvSpPr>
          <p:nvPr userDrawn="1"/>
        </p:nvSpPr>
        <p:spPr>
          <a:xfrm>
            <a:off x="838199" y="1701277"/>
            <a:ext cx="4975371" cy="427625"/>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600" b="1" i="0" kern="1200">
                <a:solidFill>
                  <a:schemeClr val="accent1"/>
                </a:solidFill>
                <a:latin typeface="+mj-lt"/>
                <a:ea typeface="+mj-ea"/>
                <a:cs typeface="Arial" panose="020B0604020202020204" pitchFamily="34" charset="0"/>
              </a:defRPr>
            </a:lvl1pPr>
          </a:lstStyle>
          <a:p>
            <a:r>
              <a:rPr lang="en-US" sz="2400" dirty="0">
                <a:solidFill>
                  <a:schemeClr val="tx1"/>
                </a:solidFill>
              </a:rPr>
              <a:t>Click to edit Master title style</a:t>
            </a:r>
          </a:p>
        </p:txBody>
      </p:sp>
      <p:sp>
        <p:nvSpPr>
          <p:cNvPr id="13" name="Title 1">
            <a:extLst>
              <a:ext uri="{FF2B5EF4-FFF2-40B4-BE49-F238E27FC236}">
                <a16:creationId xmlns:a16="http://schemas.microsoft.com/office/drawing/2014/main" id="{A812E4E7-D916-43B2-A6C9-D63B372C843F}"/>
              </a:ext>
            </a:extLst>
          </p:cNvPr>
          <p:cNvSpPr txBox="1">
            <a:spLocks/>
          </p:cNvSpPr>
          <p:nvPr userDrawn="1"/>
        </p:nvSpPr>
        <p:spPr>
          <a:xfrm>
            <a:off x="6378429" y="1701276"/>
            <a:ext cx="4975371" cy="427625"/>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600" b="1" i="0" kern="1200">
                <a:solidFill>
                  <a:schemeClr val="accent1"/>
                </a:solidFill>
                <a:latin typeface="+mj-lt"/>
                <a:ea typeface="+mj-ea"/>
                <a:cs typeface="Arial" panose="020B0604020202020204" pitchFamily="34" charset="0"/>
              </a:defRPr>
            </a:lvl1pPr>
          </a:lstStyle>
          <a:p>
            <a:r>
              <a:rPr lang="en-US" sz="2400" dirty="0">
                <a:solidFill>
                  <a:schemeClr val="tx1"/>
                </a:solidFill>
              </a:rPr>
              <a:t>Click to edit Master title style</a:t>
            </a:r>
          </a:p>
        </p:txBody>
      </p:sp>
    </p:spTree>
    <p:custDataLst>
      <p:tags r:id="rId1"/>
    </p:custDataLst>
    <p:extLst>
      <p:ext uri="{BB962C8B-B14F-4D97-AF65-F5344CB8AC3E}">
        <p14:creationId xmlns:p14="http://schemas.microsoft.com/office/powerpoint/2010/main" val="328117371"/>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4_TC3">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90BBFC2-BCA2-42DB-B689-79CD6F77250F}"/>
              </a:ext>
            </a:extLst>
          </p:cNvPr>
          <p:cNvSpPr>
            <a:spLocks noGrp="1"/>
          </p:cNvSpPr>
          <p:nvPr>
            <p:ph type="title"/>
          </p:nvPr>
        </p:nvSpPr>
        <p:spPr>
          <a:xfrm>
            <a:off x="841248" y="646396"/>
            <a:ext cx="10515600" cy="664797"/>
          </a:xfrm>
        </p:spPr>
        <p:txBody>
          <a:bodyPr anchor="t" anchorCtr="0">
            <a:noAutofit/>
          </a:bodyPr>
          <a:lstStyle>
            <a:lvl1pPr>
              <a:defRPr sz="3600"/>
            </a:lvl1pPr>
          </a:lstStyle>
          <a:p>
            <a:r>
              <a:rPr lang="en-US" dirty="0"/>
              <a:t>Click to edit Master title style</a:t>
            </a:r>
          </a:p>
        </p:txBody>
      </p:sp>
      <p:sp>
        <p:nvSpPr>
          <p:cNvPr id="5" name="Content Placeholder 2">
            <a:extLst>
              <a:ext uri="{FF2B5EF4-FFF2-40B4-BE49-F238E27FC236}">
                <a16:creationId xmlns:a16="http://schemas.microsoft.com/office/drawing/2014/main" id="{B8762E67-B794-4C5B-82A2-AFA08B414037}"/>
              </a:ext>
            </a:extLst>
          </p:cNvPr>
          <p:cNvSpPr>
            <a:spLocks noGrp="1"/>
          </p:cNvSpPr>
          <p:nvPr>
            <p:ph idx="1" hasCustomPrompt="1"/>
          </p:nvPr>
        </p:nvSpPr>
        <p:spPr>
          <a:xfrm>
            <a:off x="838200" y="1645920"/>
            <a:ext cx="8716618" cy="4572000"/>
          </a:xfrm>
        </p:spPr>
        <p:txBody>
          <a:bodyPr>
            <a:normAutofit/>
          </a:bodyPr>
          <a:lstStyle>
            <a:lvl1pPr marL="0" indent="0">
              <a:buNone/>
              <a:defRPr sz="2800">
                <a:solidFill>
                  <a:schemeClr val="tx1">
                    <a:lumMod val="75000"/>
                    <a:lumOff val="25000"/>
                  </a:schemeClr>
                </a:solidFill>
              </a:defRPr>
            </a:lvl1pPr>
            <a:lvl2pPr marL="457200" indent="0">
              <a:buNone/>
              <a:defRPr sz="2400">
                <a:solidFill>
                  <a:schemeClr val="tx1">
                    <a:lumMod val="75000"/>
                    <a:lumOff val="25000"/>
                  </a:schemeClr>
                </a:solidFill>
              </a:defRPr>
            </a:lvl2pPr>
            <a:lvl3pPr marL="914400" indent="0">
              <a:buNone/>
              <a:defRPr sz="2400">
                <a:solidFill>
                  <a:schemeClr val="tx1">
                    <a:lumMod val="75000"/>
                    <a:lumOff val="25000"/>
                  </a:schemeClr>
                </a:solidFill>
              </a:defRPr>
            </a:lvl3pPr>
            <a:lvl4pPr marL="1371600" indent="0">
              <a:buNone/>
              <a:defRPr sz="2000">
                <a:solidFill>
                  <a:schemeClr val="tx1">
                    <a:lumMod val="75000"/>
                    <a:lumOff val="25000"/>
                  </a:schemeClr>
                </a:solidFill>
              </a:defRPr>
            </a:lvl4pPr>
            <a:lvl5pPr marL="1828800" indent="0">
              <a:buNone/>
              <a:defRPr sz="1800">
                <a:solidFill>
                  <a:schemeClr val="tx1">
                    <a:lumMod val="75000"/>
                    <a:lumOff val="25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6" name="Straight Connector 5">
            <a:extLst>
              <a:ext uri="{FF2B5EF4-FFF2-40B4-BE49-F238E27FC236}">
                <a16:creationId xmlns:a16="http://schemas.microsoft.com/office/drawing/2014/main" id="{B2369033-F6F9-4085-9143-7445C87B6A19}"/>
              </a:ext>
            </a:extLst>
          </p:cNvPr>
          <p:cNvCxnSpPr>
            <a:cxnSpLocks/>
          </p:cNvCxnSpPr>
          <p:nvPr userDrawn="1"/>
        </p:nvCxnSpPr>
        <p:spPr>
          <a:xfrm>
            <a:off x="-170329" y="1289474"/>
            <a:ext cx="12362329" cy="0"/>
          </a:xfrm>
          <a:prstGeom prst="line">
            <a:avLst/>
          </a:prstGeom>
          <a:ln w="76200" cap="rnd">
            <a:gradFill>
              <a:gsLst>
                <a:gs pos="0">
                  <a:schemeClr val="accent3"/>
                </a:gs>
                <a:gs pos="50000">
                  <a:schemeClr val="accent2"/>
                </a:gs>
                <a:gs pos="63000">
                  <a:schemeClr val="accent2"/>
                </a:gs>
                <a:gs pos="100000">
                  <a:schemeClr val="accent1"/>
                </a:gs>
              </a:gsLst>
              <a:lin ang="0" scaled="0"/>
            </a:gra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902928184"/>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5_TC3">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AD0803A1-65C7-4DEF-8E6B-066F34306918}"/>
              </a:ext>
            </a:extLst>
          </p:cNvPr>
          <p:cNvSpPr>
            <a:spLocks noGrp="1"/>
          </p:cNvSpPr>
          <p:nvPr>
            <p:ph type="title"/>
          </p:nvPr>
        </p:nvSpPr>
        <p:spPr>
          <a:xfrm>
            <a:off x="841248" y="646396"/>
            <a:ext cx="10512550" cy="664797"/>
          </a:xfrm>
        </p:spPr>
        <p:txBody>
          <a:bodyPr anchor="t" anchorCtr="0">
            <a:noAutofit/>
          </a:bodyPr>
          <a:lstStyle>
            <a:lvl1pPr>
              <a:defRPr sz="3600"/>
            </a:lvl1pPr>
          </a:lstStyle>
          <a:p>
            <a:r>
              <a:rPr lang="en-US" dirty="0"/>
              <a:t>Click to edit Master title style</a:t>
            </a:r>
          </a:p>
        </p:txBody>
      </p:sp>
      <p:sp>
        <p:nvSpPr>
          <p:cNvPr id="9" name="Content Placeholder 2">
            <a:extLst>
              <a:ext uri="{FF2B5EF4-FFF2-40B4-BE49-F238E27FC236}">
                <a16:creationId xmlns:a16="http://schemas.microsoft.com/office/drawing/2014/main" id="{0939B5CF-C9F0-4174-89F9-7260EB98E2CC}"/>
              </a:ext>
            </a:extLst>
          </p:cNvPr>
          <p:cNvSpPr>
            <a:spLocks noGrp="1"/>
          </p:cNvSpPr>
          <p:nvPr>
            <p:ph idx="1" hasCustomPrompt="1"/>
          </p:nvPr>
        </p:nvSpPr>
        <p:spPr>
          <a:xfrm>
            <a:off x="838199" y="1645920"/>
            <a:ext cx="10515599" cy="4572000"/>
          </a:xfrm>
        </p:spPr>
        <p:txBody>
          <a:bodyPr>
            <a:normAutofit/>
          </a:bodyPr>
          <a:lstStyle>
            <a:lvl1pPr marL="0" indent="0">
              <a:buNone/>
              <a:defRPr sz="2800"/>
            </a:lvl1pPr>
            <a:lvl2pPr marL="457200" indent="0">
              <a:buNone/>
              <a:defRPr sz="2400">
                <a:solidFill>
                  <a:schemeClr val="tx2"/>
                </a:solidFill>
              </a:defRPr>
            </a:lvl2pPr>
            <a:lvl3pPr marL="914400" indent="0">
              <a:buNone/>
              <a:defRPr sz="2400">
                <a:solidFill>
                  <a:schemeClr val="tx2"/>
                </a:solidFill>
              </a:defRPr>
            </a:lvl3pPr>
            <a:lvl4pPr marL="1371600" indent="0">
              <a:buNone/>
              <a:defRPr sz="2000">
                <a:solidFill>
                  <a:schemeClr val="tx2"/>
                </a:solidFill>
              </a:defRPr>
            </a:lvl4pPr>
            <a:lvl5pPr marL="1828800" indent="0">
              <a:buNone/>
              <a:defRPr sz="1800">
                <a:solidFill>
                  <a:schemeClr val="tx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ustDataLst>
      <p:tags r:id="rId1"/>
    </p:custDataLst>
    <p:extLst>
      <p:ext uri="{BB962C8B-B14F-4D97-AF65-F5344CB8AC3E}">
        <p14:creationId xmlns:p14="http://schemas.microsoft.com/office/powerpoint/2010/main" val="2420602505"/>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6_TC3">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AD0803A1-65C7-4DEF-8E6B-066F34306918}"/>
              </a:ext>
            </a:extLst>
          </p:cNvPr>
          <p:cNvSpPr>
            <a:spLocks noGrp="1"/>
          </p:cNvSpPr>
          <p:nvPr>
            <p:ph type="title"/>
          </p:nvPr>
        </p:nvSpPr>
        <p:spPr>
          <a:xfrm>
            <a:off x="838200" y="842693"/>
            <a:ext cx="5760719" cy="664797"/>
          </a:xfrm>
        </p:spPr>
        <p:txBody>
          <a:bodyPr anchor="t" anchorCtr="0">
            <a:noAutofit/>
          </a:bodyPr>
          <a:lstStyle>
            <a:lvl1pPr>
              <a:defRPr sz="3600"/>
            </a:lvl1pPr>
          </a:lstStyle>
          <a:p>
            <a:r>
              <a:rPr lang="en-US" dirty="0"/>
              <a:t>Click to edit Master title style</a:t>
            </a:r>
          </a:p>
        </p:txBody>
      </p:sp>
      <p:sp>
        <p:nvSpPr>
          <p:cNvPr id="5" name="Content Placeholder 2">
            <a:extLst>
              <a:ext uri="{FF2B5EF4-FFF2-40B4-BE49-F238E27FC236}">
                <a16:creationId xmlns:a16="http://schemas.microsoft.com/office/drawing/2014/main" id="{5F1DE6FB-9338-42EB-86E5-EFD39FCDD0A0}"/>
              </a:ext>
            </a:extLst>
          </p:cNvPr>
          <p:cNvSpPr>
            <a:spLocks noGrp="1"/>
          </p:cNvSpPr>
          <p:nvPr>
            <p:ph idx="10" hasCustomPrompt="1"/>
          </p:nvPr>
        </p:nvSpPr>
        <p:spPr>
          <a:xfrm>
            <a:off x="847746" y="1652236"/>
            <a:ext cx="5751173" cy="4572000"/>
          </a:xfrm>
        </p:spPr>
        <p:txBody>
          <a:bodyPr>
            <a:normAutofit/>
          </a:bodyPr>
          <a:lstStyle>
            <a:lvl1pPr marL="0" indent="0">
              <a:buNone/>
              <a:defRPr sz="2800">
                <a:solidFill>
                  <a:schemeClr val="tx1">
                    <a:lumMod val="75000"/>
                    <a:lumOff val="25000"/>
                  </a:schemeClr>
                </a:solidFill>
              </a:defRPr>
            </a:lvl1pPr>
            <a:lvl2pPr marL="457200" indent="0">
              <a:buNone/>
              <a:defRPr sz="2400">
                <a:solidFill>
                  <a:schemeClr val="tx1">
                    <a:lumMod val="75000"/>
                    <a:lumOff val="25000"/>
                  </a:schemeClr>
                </a:solidFill>
              </a:defRPr>
            </a:lvl2pPr>
            <a:lvl3pPr marL="914400" indent="0">
              <a:buNone/>
              <a:defRPr sz="2400">
                <a:solidFill>
                  <a:schemeClr val="tx1">
                    <a:lumMod val="75000"/>
                    <a:lumOff val="25000"/>
                  </a:schemeClr>
                </a:solidFill>
              </a:defRPr>
            </a:lvl3pPr>
            <a:lvl4pPr marL="1371600" indent="0">
              <a:buNone/>
              <a:defRPr sz="2000">
                <a:solidFill>
                  <a:schemeClr val="tx1">
                    <a:lumMod val="75000"/>
                    <a:lumOff val="25000"/>
                  </a:schemeClr>
                </a:solidFill>
              </a:defRPr>
            </a:lvl4pPr>
            <a:lvl5pPr marL="1828800" indent="0">
              <a:buNone/>
              <a:defRPr sz="1800">
                <a:solidFill>
                  <a:schemeClr val="tx1">
                    <a:lumMod val="75000"/>
                    <a:lumOff val="25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3" name="Picture 2">
            <a:extLst>
              <a:ext uri="{FF2B5EF4-FFF2-40B4-BE49-F238E27FC236}">
                <a16:creationId xmlns:a16="http://schemas.microsoft.com/office/drawing/2014/main" id="{BF5B535C-AAC5-442E-B44E-F17CB9FA655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720840" y="-551658"/>
            <a:ext cx="6207403" cy="7090570"/>
          </a:xfrm>
          <a:prstGeom prst="rect">
            <a:avLst/>
          </a:prstGeom>
        </p:spPr>
      </p:pic>
    </p:spTree>
    <p:custDataLst>
      <p:tags r:id="rId1"/>
    </p:custDataLst>
    <p:extLst>
      <p:ext uri="{BB962C8B-B14F-4D97-AF65-F5344CB8AC3E}">
        <p14:creationId xmlns:p14="http://schemas.microsoft.com/office/powerpoint/2010/main" val="1536753503"/>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7_TC3">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AD0803A1-65C7-4DEF-8E6B-066F34306918}"/>
              </a:ext>
            </a:extLst>
          </p:cNvPr>
          <p:cNvSpPr>
            <a:spLocks noGrp="1"/>
          </p:cNvSpPr>
          <p:nvPr>
            <p:ph type="title"/>
          </p:nvPr>
        </p:nvSpPr>
        <p:spPr>
          <a:xfrm>
            <a:off x="838200" y="842693"/>
            <a:ext cx="10506055" cy="664797"/>
          </a:xfrm>
        </p:spPr>
        <p:txBody>
          <a:bodyPr anchor="t" anchorCtr="0">
            <a:noAutofit/>
          </a:bodyPr>
          <a:lstStyle>
            <a:lvl1pPr>
              <a:defRPr sz="3600"/>
            </a:lvl1pPr>
          </a:lstStyle>
          <a:p>
            <a:r>
              <a:rPr lang="en-US" dirty="0"/>
              <a:t>Click to edit Master title style</a:t>
            </a:r>
          </a:p>
        </p:txBody>
      </p:sp>
      <p:sp>
        <p:nvSpPr>
          <p:cNvPr id="9" name="Content Placeholder 2">
            <a:extLst>
              <a:ext uri="{FF2B5EF4-FFF2-40B4-BE49-F238E27FC236}">
                <a16:creationId xmlns:a16="http://schemas.microsoft.com/office/drawing/2014/main" id="{0939B5CF-C9F0-4174-89F9-7260EB98E2CC}"/>
              </a:ext>
            </a:extLst>
          </p:cNvPr>
          <p:cNvSpPr>
            <a:spLocks noGrp="1"/>
          </p:cNvSpPr>
          <p:nvPr>
            <p:ph idx="1" hasCustomPrompt="1"/>
          </p:nvPr>
        </p:nvSpPr>
        <p:spPr>
          <a:xfrm>
            <a:off x="838200" y="1639604"/>
            <a:ext cx="5807520" cy="4572000"/>
          </a:xfrm>
        </p:spPr>
        <p:txBody>
          <a:bodyPr>
            <a:normAutofit/>
          </a:bodyPr>
          <a:lstStyle>
            <a:lvl1pPr marL="0" indent="0">
              <a:buNone/>
              <a:defRPr sz="2800"/>
            </a:lvl1pPr>
            <a:lvl2pPr marL="457200" indent="0">
              <a:buNone/>
              <a:defRPr sz="2400">
                <a:solidFill>
                  <a:schemeClr val="tx2"/>
                </a:solidFill>
              </a:defRPr>
            </a:lvl2pPr>
            <a:lvl3pPr marL="914400" indent="0">
              <a:buNone/>
              <a:defRPr sz="2400">
                <a:solidFill>
                  <a:schemeClr val="tx2"/>
                </a:solidFill>
              </a:defRPr>
            </a:lvl3pPr>
            <a:lvl4pPr marL="1371600" indent="0">
              <a:buNone/>
              <a:defRPr sz="2000">
                <a:solidFill>
                  <a:schemeClr val="tx2"/>
                </a:solidFill>
              </a:defRPr>
            </a:lvl4pPr>
            <a:lvl5pPr marL="1828800" indent="0">
              <a:buNone/>
              <a:defRPr sz="1800">
                <a:solidFill>
                  <a:schemeClr val="tx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2">
            <a:extLst>
              <a:ext uri="{FF2B5EF4-FFF2-40B4-BE49-F238E27FC236}">
                <a16:creationId xmlns:a16="http://schemas.microsoft.com/office/drawing/2014/main" id="{5F1DE6FB-9338-42EB-86E5-EFD39FCDD0A0}"/>
              </a:ext>
            </a:extLst>
          </p:cNvPr>
          <p:cNvSpPr>
            <a:spLocks noGrp="1"/>
          </p:cNvSpPr>
          <p:nvPr>
            <p:ph idx="10" hasCustomPrompt="1"/>
          </p:nvPr>
        </p:nvSpPr>
        <p:spPr>
          <a:xfrm>
            <a:off x="6966816" y="1639604"/>
            <a:ext cx="4386984" cy="4572000"/>
          </a:xfrm>
        </p:spPr>
        <p:txBody>
          <a:bodyPr>
            <a:normAutofit/>
          </a:bodyPr>
          <a:lstStyle>
            <a:lvl1pPr marL="0" indent="0">
              <a:buNone/>
              <a:defRPr sz="2800"/>
            </a:lvl1pPr>
            <a:lvl2pPr marL="457200" indent="0">
              <a:buNone/>
              <a:defRPr sz="2400">
                <a:solidFill>
                  <a:schemeClr val="tx2"/>
                </a:solidFill>
              </a:defRPr>
            </a:lvl2pPr>
            <a:lvl3pPr marL="914400" indent="0">
              <a:buNone/>
              <a:defRPr sz="2400">
                <a:solidFill>
                  <a:schemeClr val="tx2"/>
                </a:solidFill>
              </a:defRPr>
            </a:lvl3pPr>
            <a:lvl4pPr marL="1371600" indent="0">
              <a:buNone/>
              <a:defRPr sz="2000">
                <a:solidFill>
                  <a:schemeClr val="tx2"/>
                </a:solidFill>
              </a:defRPr>
            </a:lvl4pPr>
            <a:lvl5pPr marL="1828800" indent="0">
              <a:buNone/>
              <a:defRPr sz="1800">
                <a:solidFill>
                  <a:schemeClr val="tx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ustDataLst>
      <p:tags r:id="rId1"/>
    </p:custDataLst>
    <p:extLst>
      <p:ext uri="{BB962C8B-B14F-4D97-AF65-F5344CB8AC3E}">
        <p14:creationId xmlns:p14="http://schemas.microsoft.com/office/powerpoint/2010/main" val="2675068309"/>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OPTIONAL - Media Slide_TC3">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3EECBCB-7280-44C4-B33B-9BE2A139BC48}"/>
              </a:ext>
            </a:extLst>
          </p:cNvPr>
          <p:cNvSpPr>
            <a:spLocks noGrp="1"/>
          </p:cNvSpPr>
          <p:nvPr>
            <p:ph type="title"/>
          </p:nvPr>
        </p:nvSpPr>
        <p:spPr>
          <a:xfrm>
            <a:off x="838200" y="410258"/>
            <a:ext cx="10515600" cy="584354"/>
          </a:xfrm>
        </p:spPr>
        <p:txBody>
          <a:bodyPr anchor="t" anchorCtr="0">
            <a:noAutofit/>
          </a:bodyPr>
          <a:lstStyle>
            <a:lvl1pPr algn="ctr">
              <a:defRPr sz="3600">
                <a:solidFill>
                  <a:schemeClr val="bg2">
                    <a:lumMod val="25000"/>
                  </a:schemeClr>
                </a:solidFill>
              </a:defRPr>
            </a:lvl1pPr>
          </a:lstStyle>
          <a:p>
            <a:r>
              <a:rPr lang="en-US" dirty="0"/>
              <a:t>Click to edit Master title style</a:t>
            </a:r>
          </a:p>
        </p:txBody>
      </p:sp>
      <p:pic>
        <p:nvPicPr>
          <p:cNvPr id="5" name="Graphic 4">
            <a:extLst>
              <a:ext uri="{FF2B5EF4-FFF2-40B4-BE49-F238E27FC236}">
                <a16:creationId xmlns:a16="http://schemas.microsoft.com/office/drawing/2014/main" id="{902B6895-ADE8-4BF9-928C-453C82A89858}"/>
              </a:ext>
            </a:extLst>
          </p:cNvPr>
          <p:cNvPicPr>
            <a:picLocks noChangeAspect="1"/>
          </p:cNvPicPr>
          <p:nvPr userDrawn="1"/>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l="11148" t="21891" r="11939" b="33527"/>
          <a:stretch/>
        </p:blipFill>
        <p:spPr>
          <a:xfrm>
            <a:off x="1380565" y="821094"/>
            <a:ext cx="9430870" cy="6176865"/>
          </a:xfrm>
          <a:prstGeom prst="rect">
            <a:avLst/>
          </a:prstGeom>
        </p:spPr>
      </p:pic>
      <p:pic>
        <p:nvPicPr>
          <p:cNvPr id="6" name="Picture 5">
            <a:extLst>
              <a:ext uri="{FF2B5EF4-FFF2-40B4-BE49-F238E27FC236}">
                <a16:creationId xmlns:a16="http://schemas.microsoft.com/office/drawing/2014/main" id="{26E47FC9-845E-42E7-BA96-0280D710B58E}"/>
              </a:ext>
            </a:extLst>
          </p:cNvPr>
          <p:cNvPicPr>
            <a:picLocks noChangeAspect="1"/>
          </p:cNvPicPr>
          <p:nvPr userDrawn="1"/>
        </p:nvPicPr>
        <p:blipFill rotWithShape="1">
          <a:blip r:embed="rId4"/>
          <a:srcRect l="56974"/>
          <a:stretch/>
        </p:blipFill>
        <p:spPr>
          <a:xfrm>
            <a:off x="7260042" y="410256"/>
            <a:ext cx="4931957" cy="6447743"/>
          </a:xfrm>
          <a:prstGeom prst="rect">
            <a:avLst/>
          </a:prstGeom>
        </p:spPr>
      </p:pic>
    </p:spTree>
    <p:custDataLst>
      <p:tags r:id="rId1"/>
    </p:custDataLst>
    <p:extLst>
      <p:ext uri="{BB962C8B-B14F-4D97-AF65-F5344CB8AC3E}">
        <p14:creationId xmlns:p14="http://schemas.microsoft.com/office/powerpoint/2010/main" val="3317069238"/>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Activity_TC3">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475C210-AF81-4BB1-A243-E9E1D9B33329}"/>
              </a:ext>
            </a:extLst>
          </p:cNvPr>
          <p:cNvSpPr/>
          <p:nvPr userDrawn="1"/>
        </p:nvSpPr>
        <p:spPr>
          <a:xfrm>
            <a:off x="0" y="0"/>
            <a:ext cx="12192000" cy="914400"/>
          </a:xfrm>
          <a:prstGeom prst="rect">
            <a:avLst/>
          </a:prstGeom>
          <a:gradFill flip="none" rotWithShape="1">
            <a:gsLst>
              <a:gs pos="0">
                <a:schemeClr val="accent5">
                  <a:lumMod val="50000"/>
                </a:schemeClr>
              </a:gs>
              <a:gs pos="66000">
                <a:schemeClr val="accent5"/>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itle 1">
            <a:extLst>
              <a:ext uri="{FF2B5EF4-FFF2-40B4-BE49-F238E27FC236}">
                <a16:creationId xmlns:a16="http://schemas.microsoft.com/office/drawing/2014/main" id="{A31376BC-AFE2-4546-B95E-156548E064E9}"/>
              </a:ext>
            </a:extLst>
          </p:cNvPr>
          <p:cNvSpPr>
            <a:spLocks noGrp="1"/>
          </p:cNvSpPr>
          <p:nvPr>
            <p:ph type="title"/>
          </p:nvPr>
        </p:nvSpPr>
        <p:spPr>
          <a:xfrm>
            <a:off x="838200" y="175488"/>
            <a:ext cx="10523219" cy="523195"/>
          </a:xfrm>
        </p:spPr>
        <p:txBody>
          <a:bodyPr anchor="t" anchorCtr="0">
            <a:noAutofit/>
          </a:bodyPr>
          <a:lstStyle>
            <a:lvl1pPr algn="l">
              <a:defRPr sz="3600">
                <a:solidFill>
                  <a:schemeClr val="bg1"/>
                </a:solidFill>
              </a:defRPr>
            </a:lvl1pPr>
          </a:lstStyle>
          <a:p>
            <a:r>
              <a:rPr lang="en-US" dirty="0"/>
              <a:t>Click to edit Master title style</a:t>
            </a:r>
          </a:p>
        </p:txBody>
      </p:sp>
      <p:sp>
        <p:nvSpPr>
          <p:cNvPr id="4" name="Content Placeholder 2">
            <a:extLst>
              <a:ext uri="{FF2B5EF4-FFF2-40B4-BE49-F238E27FC236}">
                <a16:creationId xmlns:a16="http://schemas.microsoft.com/office/drawing/2014/main" id="{74B925FF-9736-6C75-9B1C-CAC46B6D6E57}"/>
              </a:ext>
            </a:extLst>
          </p:cNvPr>
          <p:cNvSpPr>
            <a:spLocks noGrp="1"/>
          </p:cNvSpPr>
          <p:nvPr>
            <p:ph idx="1" hasCustomPrompt="1"/>
          </p:nvPr>
        </p:nvSpPr>
        <p:spPr>
          <a:xfrm>
            <a:off x="838199" y="1381991"/>
            <a:ext cx="10515599" cy="4835929"/>
          </a:xfrm>
        </p:spPr>
        <p:txBody>
          <a:bodyPr>
            <a:normAutofit/>
          </a:bodyPr>
          <a:lstStyle>
            <a:lvl1pPr marL="0" indent="0">
              <a:buNone/>
              <a:defRPr sz="2800">
                <a:solidFill>
                  <a:schemeClr val="tx1">
                    <a:lumMod val="75000"/>
                    <a:lumOff val="25000"/>
                  </a:schemeClr>
                </a:solidFill>
              </a:defRPr>
            </a:lvl1pPr>
            <a:lvl2pPr marL="457200" indent="0">
              <a:buNone/>
              <a:defRPr sz="2400">
                <a:solidFill>
                  <a:schemeClr val="tx1">
                    <a:lumMod val="75000"/>
                    <a:lumOff val="25000"/>
                  </a:schemeClr>
                </a:solidFill>
              </a:defRPr>
            </a:lvl2pPr>
            <a:lvl3pPr marL="914400" indent="0">
              <a:buNone/>
              <a:defRPr sz="2400">
                <a:solidFill>
                  <a:schemeClr val="tx1">
                    <a:lumMod val="75000"/>
                    <a:lumOff val="25000"/>
                  </a:schemeClr>
                </a:solidFill>
              </a:defRPr>
            </a:lvl3pPr>
            <a:lvl4pPr marL="1371600" indent="0">
              <a:buNone/>
              <a:defRPr sz="2000">
                <a:solidFill>
                  <a:schemeClr val="tx1">
                    <a:lumMod val="75000"/>
                    <a:lumOff val="25000"/>
                  </a:schemeClr>
                </a:solidFill>
              </a:defRPr>
            </a:lvl4pPr>
            <a:lvl5pPr marL="1828800" indent="0">
              <a:buNone/>
              <a:defRPr sz="1800">
                <a:solidFill>
                  <a:schemeClr val="tx1">
                    <a:lumMod val="75000"/>
                    <a:lumOff val="25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ustDataLst>
      <p:tags r:id="rId1"/>
    </p:custDataLst>
    <p:extLst>
      <p:ext uri="{BB962C8B-B14F-4D97-AF65-F5344CB8AC3E}">
        <p14:creationId xmlns:p14="http://schemas.microsoft.com/office/powerpoint/2010/main" val="3032712020"/>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Instructor Demo_TC3">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475C210-AF81-4BB1-A243-E9E1D9B33329}"/>
              </a:ext>
            </a:extLst>
          </p:cNvPr>
          <p:cNvSpPr/>
          <p:nvPr userDrawn="1"/>
        </p:nvSpPr>
        <p:spPr>
          <a:xfrm>
            <a:off x="0" y="-1"/>
            <a:ext cx="12161520" cy="914400"/>
          </a:xfrm>
          <a:prstGeom prst="rect">
            <a:avLst/>
          </a:prstGeom>
          <a:gradFill flip="none" rotWithShape="1">
            <a:gsLst>
              <a:gs pos="0">
                <a:srgbClr val="0F6235"/>
              </a:gs>
              <a:gs pos="58000">
                <a:srgbClr val="2AA748"/>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1">
            <a:extLst>
              <a:ext uri="{FF2B5EF4-FFF2-40B4-BE49-F238E27FC236}">
                <a16:creationId xmlns:a16="http://schemas.microsoft.com/office/drawing/2014/main" id="{6AB20661-D1D6-618C-2DB0-057DDEFB603F}"/>
              </a:ext>
            </a:extLst>
          </p:cNvPr>
          <p:cNvSpPr>
            <a:spLocks noGrp="1"/>
          </p:cNvSpPr>
          <p:nvPr>
            <p:ph type="title"/>
          </p:nvPr>
        </p:nvSpPr>
        <p:spPr>
          <a:xfrm>
            <a:off x="838200" y="175488"/>
            <a:ext cx="10523219" cy="523195"/>
          </a:xfrm>
        </p:spPr>
        <p:txBody>
          <a:bodyPr anchor="t" anchorCtr="0">
            <a:noAutofit/>
          </a:bodyPr>
          <a:lstStyle>
            <a:lvl1pPr algn="l">
              <a:defRPr sz="3600">
                <a:solidFill>
                  <a:schemeClr val="bg1"/>
                </a:solidFill>
              </a:defRPr>
            </a:lvl1pPr>
          </a:lstStyle>
          <a:p>
            <a:r>
              <a:rPr lang="en-US" dirty="0"/>
              <a:t>Click to edit Master title style</a:t>
            </a:r>
          </a:p>
        </p:txBody>
      </p:sp>
      <p:sp>
        <p:nvSpPr>
          <p:cNvPr id="6" name="Content Placeholder 2">
            <a:extLst>
              <a:ext uri="{FF2B5EF4-FFF2-40B4-BE49-F238E27FC236}">
                <a16:creationId xmlns:a16="http://schemas.microsoft.com/office/drawing/2014/main" id="{5FDFC69A-B9EC-AFF9-4C58-CCED9B26FEEC}"/>
              </a:ext>
            </a:extLst>
          </p:cNvPr>
          <p:cNvSpPr>
            <a:spLocks noGrp="1"/>
          </p:cNvSpPr>
          <p:nvPr>
            <p:ph idx="1" hasCustomPrompt="1"/>
          </p:nvPr>
        </p:nvSpPr>
        <p:spPr>
          <a:xfrm>
            <a:off x="838199" y="1381991"/>
            <a:ext cx="10515599" cy="4835929"/>
          </a:xfrm>
        </p:spPr>
        <p:txBody>
          <a:bodyPr>
            <a:normAutofit/>
          </a:bodyPr>
          <a:lstStyle>
            <a:lvl1pPr marL="0" indent="0">
              <a:buNone/>
              <a:defRPr sz="2800">
                <a:solidFill>
                  <a:schemeClr val="tx1">
                    <a:lumMod val="75000"/>
                    <a:lumOff val="25000"/>
                  </a:schemeClr>
                </a:solidFill>
              </a:defRPr>
            </a:lvl1pPr>
            <a:lvl2pPr marL="457200" indent="0">
              <a:buNone/>
              <a:defRPr sz="2400">
                <a:solidFill>
                  <a:schemeClr val="tx1">
                    <a:lumMod val="75000"/>
                    <a:lumOff val="25000"/>
                  </a:schemeClr>
                </a:solidFill>
              </a:defRPr>
            </a:lvl2pPr>
            <a:lvl3pPr marL="914400" indent="0">
              <a:buNone/>
              <a:defRPr sz="2400">
                <a:solidFill>
                  <a:schemeClr val="tx1">
                    <a:lumMod val="75000"/>
                    <a:lumOff val="25000"/>
                  </a:schemeClr>
                </a:solidFill>
              </a:defRPr>
            </a:lvl3pPr>
            <a:lvl4pPr marL="1371600" indent="0">
              <a:buNone/>
              <a:defRPr sz="2000">
                <a:solidFill>
                  <a:schemeClr val="tx1">
                    <a:lumMod val="75000"/>
                    <a:lumOff val="25000"/>
                  </a:schemeClr>
                </a:solidFill>
              </a:defRPr>
            </a:lvl4pPr>
            <a:lvl5pPr marL="1828800" indent="0">
              <a:buNone/>
              <a:defRPr sz="1800">
                <a:solidFill>
                  <a:schemeClr val="tx1">
                    <a:lumMod val="75000"/>
                    <a:lumOff val="25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ustDataLst>
      <p:tags r:id="rId1"/>
    </p:custDataLst>
    <p:extLst>
      <p:ext uri="{BB962C8B-B14F-4D97-AF65-F5344CB8AC3E}">
        <p14:creationId xmlns:p14="http://schemas.microsoft.com/office/powerpoint/2010/main" val="3059370540"/>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Knowledge Check_TC3">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EEEB4C2-CA03-E5CE-9CA9-1E7D9490FC3F}"/>
              </a:ext>
            </a:extLst>
          </p:cNvPr>
          <p:cNvSpPr/>
          <p:nvPr userDrawn="1"/>
        </p:nvSpPr>
        <p:spPr>
          <a:xfrm>
            <a:off x="0" y="-1176"/>
            <a:ext cx="12192000" cy="914400"/>
          </a:xfrm>
          <a:prstGeom prst="rect">
            <a:avLst/>
          </a:prstGeom>
          <a:gradFill flip="none" rotWithShape="1">
            <a:gsLst>
              <a:gs pos="0">
                <a:schemeClr val="accent4"/>
              </a:gs>
              <a:gs pos="58000">
                <a:schemeClr val="accent4"/>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Content Placeholder 2">
            <a:extLst>
              <a:ext uri="{FF2B5EF4-FFF2-40B4-BE49-F238E27FC236}">
                <a16:creationId xmlns:a16="http://schemas.microsoft.com/office/drawing/2014/main" id="{1799EE8F-088F-A2ED-809A-43DF4579D88B}"/>
              </a:ext>
            </a:extLst>
          </p:cNvPr>
          <p:cNvSpPr>
            <a:spLocks noGrp="1"/>
          </p:cNvSpPr>
          <p:nvPr>
            <p:ph idx="1" hasCustomPrompt="1"/>
          </p:nvPr>
        </p:nvSpPr>
        <p:spPr>
          <a:xfrm>
            <a:off x="838199" y="1381991"/>
            <a:ext cx="10515599" cy="4835929"/>
          </a:xfrm>
        </p:spPr>
        <p:txBody>
          <a:bodyPr>
            <a:normAutofit/>
          </a:bodyPr>
          <a:lstStyle>
            <a:lvl1pPr marL="0" indent="0">
              <a:buNone/>
              <a:defRPr sz="2800">
                <a:solidFill>
                  <a:schemeClr val="tx1">
                    <a:lumMod val="75000"/>
                    <a:lumOff val="25000"/>
                  </a:schemeClr>
                </a:solidFill>
              </a:defRPr>
            </a:lvl1pPr>
            <a:lvl2pPr marL="457200" indent="0">
              <a:buNone/>
              <a:defRPr sz="2400">
                <a:solidFill>
                  <a:schemeClr val="tx1">
                    <a:lumMod val="75000"/>
                    <a:lumOff val="25000"/>
                  </a:schemeClr>
                </a:solidFill>
              </a:defRPr>
            </a:lvl2pPr>
            <a:lvl3pPr marL="914400" indent="0">
              <a:buNone/>
              <a:defRPr sz="2400">
                <a:solidFill>
                  <a:schemeClr val="tx1">
                    <a:lumMod val="75000"/>
                    <a:lumOff val="25000"/>
                  </a:schemeClr>
                </a:solidFill>
              </a:defRPr>
            </a:lvl3pPr>
            <a:lvl4pPr marL="1371600" indent="0">
              <a:buNone/>
              <a:defRPr sz="2000">
                <a:solidFill>
                  <a:schemeClr val="tx1">
                    <a:lumMod val="75000"/>
                    <a:lumOff val="25000"/>
                  </a:schemeClr>
                </a:solidFill>
              </a:defRPr>
            </a:lvl4pPr>
            <a:lvl5pPr marL="1828800" indent="0">
              <a:buNone/>
              <a:defRPr sz="1800">
                <a:solidFill>
                  <a:schemeClr val="tx1">
                    <a:lumMod val="75000"/>
                    <a:lumOff val="25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1">
            <a:extLst>
              <a:ext uri="{FF2B5EF4-FFF2-40B4-BE49-F238E27FC236}">
                <a16:creationId xmlns:a16="http://schemas.microsoft.com/office/drawing/2014/main" id="{BE9FF346-9704-87EB-0F3E-9B56533D2758}"/>
              </a:ext>
            </a:extLst>
          </p:cNvPr>
          <p:cNvSpPr>
            <a:spLocks noGrp="1"/>
          </p:cNvSpPr>
          <p:nvPr>
            <p:ph type="title"/>
          </p:nvPr>
        </p:nvSpPr>
        <p:spPr>
          <a:xfrm>
            <a:off x="838200" y="175488"/>
            <a:ext cx="10523219" cy="523195"/>
          </a:xfrm>
        </p:spPr>
        <p:txBody>
          <a:bodyPr anchor="t" anchorCtr="0">
            <a:noAutofit/>
          </a:bodyPr>
          <a:lstStyle>
            <a:lvl1pPr algn="l">
              <a:defRPr sz="3600">
                <a:solidFill>
                  <a:schemeClr val="bg1"/>
                </a:solidFill>
              </a:defRPr>
            </a:lvl1pPr>
          </a:lstStyle>
          <a:p>
            <a:r>
              <a:rPr lang="en-US" dirty="0"/>
              <a:t>Click to edit Master title style</a:t>
            </a:r>
          </a:p>
        </p:txBody>
      </p:sp>
    </p:spTree>
    <p:custDataLst>
      <p:tags r:id="rId1"/>
    </p:custDataLst>
    <p:extLst>
      <p:ext uri="{BB962C8B-B14F-4D97-AF65-F5344CB8AC3E}">
        <p14:creationId xmlns:p14="http://schemas.microsoft.com/office/powerpoint/2010/main" val="3596728373"/>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Knowledge Check w/Media_TC3">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4BC235C-43E4-0A1C-E787-B47ABBC353EE}"/>
              </a:ext>
            </a:extLst>
          </p:cNvPr>
          <p:cNvSpPr/>
          <p:nvPr userDrawn="1"/>
        </p:nvSpPr>
        <p:spPr>
          <a:xfrm>
            <a:off x="0" y="-1176"/>
            <a:ext cx="12192000" cy="914400"/>
          </a:xfrm>
          <a:prstGeom prst="rect">
            <a:avLst/>
          </a:prstGeom>
          <a:gradFill flip="none" rotWithShape="1">
            <a:gsLst>
              <a:gs pos="0">
                <a:schemeClr val="accent4"/>
              </a:gs>
              <a:gs pos="58000">
                <a:schemeClr val="accent4"/>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Content Placeholder 2">
            <a:extLst>
              <a:ext uri="{FF2B5EF4-FFF2-40B4-BE49-F238E27FC236}">
                <a16:creationId xmlns:a16="http://schemas.microsoft.com/office/drawing/2014/main" id="{0D21FA8E-C60F-4C38-B3AB-70F74134A904}"/>
              </a:ext>
            </a:extLst>
          </p:cNvPr>
          <p:cNvSpPr>
            <a:spLocks noGrp="1"/>
          </p:cNvSpPr>
          <p:nvPr>
            <p:ph idx="1" hasCustomPrompt="1"/>
          </p:nvPr>
        </p:nvSpPr>
        <p:spPr>
          <a:xfrm>
            <a:off x="838200" y="1401796"/>
            <a:ext cx="5928360" cy="4797680"/>
          </a:xfrm>
        </p:spPr>
        <p:txBody>
          <a:bodyPr>
            <a:normAutofit/>
          </a:bodyPr>
          <a:lstStyle>
            <a:lvl1pPr marL="0" indent="0">
              <a:buNone/>
              <a:defRPr sz="2800">
                <a:solidFill>
                  <a:schemeClr val="tx1">
                    <a:lumMod val="75000"/>
                    <a:lumOff val="25000"/>
                  </a:schemeClr>
                </a:solidFill>
              </a:defRPr>
            </a:lvl1pPr>
            <a:lvl2pPr marL="457200" indent="0">
              <a:buNone/>
              <a:defRPr sz="2400">
                <a:solidFill>
                  <a:schemeClr val="tx1">
                    <a:lumMod val="75000"/>
                    <a:lumOff val="25000"/>
                  </a:schemeClr>
                </a:solidFill>
              </a:defRPr>
            </a:lvl2pPr>
            <a:lvl3pPr marL="914400" indent="0">
              <a:buNone/>
              <a:defRPr sz="2400">
                <a:solidFill>
                  <a:schemeClr val="tx1">
                    <a:lumMod val="75000"/>
                    <a:lumOff val="25000"/>
                  </a:schemeClr>
                </a:solidFill>
              </a:defRPr>
            </a:lvl3pPr>
            <a:lvl4pPr marL="1371600" indent="0">
              <a:buNone/>
              <a:defRPr sz="2000">
                <a:solidFill>
                  <a:schemeClr val="tx1">
                    <a:lumMod val="75000"/>
                    <a:lumOff val="25000"/>
                  </a:schemeClr>
                </a:solidFill>
              </a:defRPr>
            </a:lvl4pPr>
            <a:lvl5pPr marL="1828800" indent="0">
              <a:buNone/>
              <a:defRPr sz="1800">
                <a:solidFill>
                  <a:schemeClr val="tx1">
                    <a:lumMod val="75000"/>
                    <a:lumOff val="25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Media Placeholder 7">
            <a:extLst>
              <a:ext uri="{FF2B5EF4-FFF2-40B4-BE49-F238E27FC236}">
                <a16:creationId xmlns:a16="http://schemas.microsoft.com/office/drawing/2014/main" id="{86E117B5-6689-4D6E-80F7-67519BEA5920}"/>
              </a:ext>
            </a:extLst>
          </p:cNvPr>
          <p:cNvSpPr>
            <a:spLocks noGrp="1"/>
          </p:cNvSpPr>
          <p:nvPr>
            <p:ph type="media" sz="quarter" idx="10"/>
          </p:nvPr>
        </p:nvSpPr>
        <p:spPr>
          <a:xfrm>
            <a:off x="7239000" y="1401795"/>
            <a:ext cx="4114800" cy="4721194"/>
          </a:xfrm>
        </p:spPr>
        <p:txBody>
          <a:bodyPr/>
          <a:lstStyle/>
          <a:p>
            <a:endParaRPr lang="en-US" dirty="0"/>
          </a:p>
        </p:txBody>
      </p:sp>
      <p:sp>
        <p:nvSpPr>
          <p:cNvPr id="3" name="Title 1">
            <a:extLst>
              <a:ext uri="{FF2B5EF4-FFF2-40B4-BE49-F238E27FC236}">
                <a16:creationId xmlns:a16="http://schemas.microsoft.com/office/drawing/2014/main" id="{A34F2F57-E9FA-C828-49EB-2B4A8AAD070E}"/>
              </a:ext>
            </a:extLst>
          </p:cNvPr>
          <p:cNvSpPr>
            <a:spLocks noGrp="1"/>
          </p:cNvSpPr>
          <p:nvPr>
            <p:ph type="title"/>
          </p:nvPr>
        </p:nvSpPr>
        <p:spPr>
          <a:xfrm>
            <a:off x="838200" y="175488"/>
            <a:ext cx="10523219" cy="523195"/>
          </a:xfrm>
        </p:spPr>
        <p:txBody>
          <a:bodyPr anchor="t" anchorCtr="0">
            <a:noAutofit/>
          </a:bodyPr>
          <a:lstStyle>
            <a:lvl1pPr algn="l">
              <a:defRPr sz="3600">
                <a:solidFill>
                  <a:schemeClr val="bg1"/>
                </a:solidFill>
              </a:defRPr>
            </a:lvl1pPr>
          </a:lstStyle>
          <a:p>
            <a:r>
              <a:rPr lang="en-US" dirty="0"/>
              <a:t>Click to edit Master title style</a:t>
            </a:r>
          </a:p>
        </p:txBody>
      </p:sp>
    </p:spTree>
    <p:custDataLst>
      <p:tags r:id="rId1"/>
    </p:custDataLst>
    <p:extLst>
      <p:ext uri="{BB962C8B-B14F-4D97-AF65-F5344CB8AC3E}">
        <p14:creationId xmlns:p14="http://schemas.microsoft.com/office/powerpoint/2010/main" val="323969984"/>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1_TC3">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EE8D6024-688A-40F2-A005-6ECACAF0EA57}"/>
              </a:ext>
            </a:extLst>
          </p:cNvPr>
          <p:cNvCxnSpPr>
            <a:cxnSpLocks/>
          </p:cNvCxnSpPr>
          <p:nvPr userDrawn="1"/>
        </p:nvCxnSpPr>
        <p:spPr>
          <a:xfrm>
            <a:off x="-94130" y="1210968"/>
            <a:ext cx="12380259" cy="0"/>
          </a:xfrm>
          <a:prstGeom prst="line">
            <a:avLst/>
          </a:prstGeom>
          <a:ln w="76200" cap="rnd">
            <a:gradFill>
              <a:gsLst>
                <a:gs pos="0">
                  <a:schemeClr val="accent3"/>
                </a:gs>
                <a:gs pos="50000">
                  <a:schemeClr val="accent2"/>
                </a:gs>
                <a:gs pos="63000">
                  <a:schemeClr val="accent2"/>
                </a:gs>
                <a:gs pos="100000">
                  <a:schemeClr val="accent1"/>
                </a:gs>
              </a:gsLst>
              <a:lin ang="0" scaled="0"/>
            </a:gradFill>
          </a:ln>
        </p:spPr>
        <p:style>
          <a:lnRef idx="1">
            <a:schemeClr val="accent1"/>
          </a:lnRef>
          <a:fillRef idx="0">
            <a:schemeClr val="accent1"/>
          </a:fillRef>
          <a:effectRef idx="0">
            <a:schemeClr val="accent1"/>
          </a:effectRef>
          <a:fontRef idx="minor">
            <a:schemeClr val="tx1"/>
          </a:fontRef>
        </p:style>
      </p:cxnSp>
      <p:sp>
        <p:nvSpPr>
          <p:cNvPr id="4" name="Title 1">
            <a:extLst>
              <a:ext uri="{FF2B5EF4-FFF2-40B4-BE49-F238E27FC236}">
                <a16:creationId xmlns:a16="http://schemas.microsoft.com/office/drawing/2014/main" id="{E3EECBCB-7280-44C4-B33B-9BE2A139BC48}"/>
              </a:ext>
            </a:extLst>
          </p:cNvPr>
          <p:cNvSpPr>
            <a:spLocks noGrp="1"/>
          </p:cNvSpPr>
          <p:nvPr>
            <p:ph type="title"/>
          </p:nvPr>
        </p:nvSpPr>
        <p:spPr>
          <a:xfrm>
            <a:off x="838200" y="502695"/>
            <a:ext cx="10515600" cy="747897"/>
          </a:xfrm>
        </p:spPr>
        <p:txBody>
          <a:bodyPr anchor="t" anchorCtr="0">
            <a:noAutofit/>
          </a:bodyPr>
          <a:lstStyle>
            <a:lvl1pPr algn="ctr">
              <a:defRPr sz="3600">
                <a:solidFill>
                  <a:schemeClr val="bg2">
                    <a:lumMod val="25000"/>
                  </a:schemeClr>
                </a:solidFill>
              </a:defRPr>
            </a:lvl1pPr>
          </a:lstStyle>
          <a:p>
            <a:r>
              <a:rPr lang="en-US" dirty="0"/>
              <a:t>Click to edit Master title style</a:t>
            </a:r>
          </a:p>
        </p:txBody>
      </p:sp>
    </p:spTree>
    <p:custDataLst>
      <p:tags r:id="rId1"/>
    </p:custDataLst>
    <p:extLst>
      <p:ext uri="{BB962C8B-B14F-4D97-AF65-F5344CB8AC3E}">
        <p14:creationId xmlns:p14="http://schemas.microsoft.com/office/powerpoint/2010/main" val="3737475637"/>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2_TC3">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9A136FF-294D-894C-A744-82A47C950F60}"/>
              </a:ext>
            </a:extLst>
          </p:cNvPr>
          <p:cNvPicPr>
            <a:picLocks noChangeAspect="1"/>
          </p:cNvPicPr>
          <p:nvPr userDrawn="1"/>
        </p:nvPicPr>
        <p:blipFill rotWithShape="1">
          <a:blip r:embed="rId3"/>
          <a:srcRect l="18658" t="41767"/>
          <a:stretch/>
        </p:blipFill>
        <p:spPr>
          <a:xfrm>
            <a:off x="918742" y="2318300"/>
            <a:ext cx="11273257" cy="4539700"/>
          </a:xfrm>
          <a:prstGeom prst="rect">
            <a:avLst/>
          </a:prstGeom>
        </p:spPr>
      </p:pic>
    </p:spTree>
    <p:custDataLst>
      <p:tags r:id="rId1"/>
    </p:custDataLst>
    <p:extLst>
      <p:ext uri="{BB962C8B-B14F-4D97-AF65-F5344CB8AC3E}">
        <p14:creationId xmlns:p14="http://schemas.microsoft.com/office/powerpoint/2010/main" val="544784862"/>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lank 3_TC3">
    <p:bg>
      <p:bgPr>
        <a:solidFill>
          <a:schemeClr val="bg1"/>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3EECBCB-7280-44C4-B33B-9BE2A139BC48}"/>
              </a:ext>
            </a:extLst>
          </p:cNvPr>
          <p:cNvSpPr>
            <a:spLocks noGrp="1"/>
          </p:cNvSpPr>
          <p:nvPr>
            <p:ph type="title"/>
          </p:nvPr>
        </p:nvSpPr>
        <p:spPr>
          <a:xfrm>
            <a:off x="411060" y="169494"/>
            <a:ext cx="11459361" cy="958266"/>
          </a:xfrm>
        </p:spPr>
        <p:txBody>
          <a:bodyPr anchor="t" anchorCtr="0">
            <a:noAutofit/>
          </a:bodyPr>
          <a:lstStyle>
            <a:lvl1pPr algn="ctr">
              <a:defRPr sz="3600">
                <a:solidFill>
                  <a:schemeClr val="bg1"/>
                </a:solidFill>
              </a:defRPr>
            </a:lvl1pPr>
          </a:lstStyle>
          <a:p>
            <a:r>
              <a:rPr lang="en-US" dirty="0"/>
              <a:t>Click to edit Master title style</a:t>
            </a:r>
          </a:p>
        </p:txBody>
      </p:sp>
    </p:spTree>
    <p:custDataLst>
      <p:tags r:id="rId1"/>
    </p:custDataLst>
    <p:extLst>
      <p:ext uri="{BB962C8B-B14F-4D97-AF65-F5344CB8AC3E}">
        <p14:creationId xmlns:p14="http://schemas.microsoft.com/office/powerpoint/2010/main" val="477033013"/>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hank You_TC3">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D982503-DB72-16F9-4F73-938C93FFCA7D}"/>
              </a:ext>
            </a:extLst>
          </p:cNvPr>
          <p:cNvPicPr>
            <a:picLocks noChangeAspect="1"/>
          </p:cNvPicPr>
          <p:nvPr userDrawn="1"/>
        </p:nvPicPr>
        <p:blipFill rotWithShape="1">
          <a:blip r:embed="rId3"/>
          <a:srcRect l="18658" t="41767"/>
          <a:stretch/>
        </p:blipFill>
        <p:spPr>
          <a:xfrm>
            <a:off x="918742" y="2318300"/>
            <a:ext cx="11273257" cy="4539700"/>
          </a:xfrm>
          <a:prstGeom prst="rect">
            <a:avLst/>
          </a:prstGeom>
        </p:spPr>
      </p:pic>
      <p:sp>
        <p:nvSpPr>
          <p:cNvPr id="5" name="Title 1">
            <a:extLst>
              <a:ext uri="{FF2B5EF4-FFF2-40B4-BE49-F238E27FC236}">
                <a16:creationId xmlns:a16="http://schemas.microsoft.com/office/drawing/2014/main" id="{5527EC74-9733-4617-ECB3-3DDA17D792FC}"/>
              </a:ext>
            </a:extLst>
          </p:cNvPr>
          <p:cNvSpPr>
            <a:spLocks noGrp="1"/>
          </p:cNvSpPr>
          <p:nvPr>
            <p:ph type="title" hasCustomPrompt="1"/>
          </p:nvPr>
        </p:nvSpPr>
        <p:spPr>
          <a:xfrm>
            <a:off x="1225317" y="1873950"/>
            <a:ext cx="8713570" cy="1345974"/>
          </a:xfrm>
        </p:spPr>
        <p:txBody>
          <a:bodyPr anchor="t" anchorCtr="0">
            <a:noAutofit/>
          </a:bodyPr>
          <a:lstStyle>
            <a:lvl1pPr>
              <a:defRPr sz="8800"/>
            </a:lvl1pPr>
          </a:lstStyle>
          <a:p>
            <a:r>
              <a:rPr lang="en-US" dirty="0"/>
              <a:t>Thank you!</a:t>
            </a:r>
          </a:p>
        </p:txBody>
      </p:sp>
      <p:pic>
        <p:nvPicPr>
          <p:cNvPr id="8" name="Picture 7">
            <a:extLst>
              <a:ext uri="{FF2B5EF4-FFF2-40B4-BE49-F238E27FC236}">
                <a16:creationId xmlns:a16="http://schemas.microsoft.com/office/drawing/2014/main" id="{EC3BA06A-8B3F-22A9-7D61-9A9704B18C66}"/>
              </a:ext>
            </a:extLst>
          </p:cNvPr>
          <p:cNvPicPr>
            <a:picLocks noChangeAspect="1"/>
          </p:cNvPicPr>
          <p:nvPr userDrawn="1"/>
        </p:nvPicPr>
        <p:blipFill>
          <a:blip r:embed="rId4">
            <a:extLst>
              <a:ext uri="{28A0092B-C50C-407E-A947-70E740481C1C}">
                <a14:useLocalDpi xmlns:a14="http://schemas.microsoft.com/office/drawing/2010/main" val="0"/>
              </a:ext>
            </a:extLst>
          </a:blip>
          <a:srcRect l="6873"/>
          <a:stretch>
            <a:fillRect/>
          </a:stretch>
        </p:blipFill>
        <p:spPr>
          <a:xfrm>
            <a:off x="1225317" y="3397292"/>
            <a:ext cx="6991583" cy="1748592"/>
          </a:xfrm>
          <a:prstGeom prst="rect">
            <a:avLst/>
          </a:prstGeom>
        </p:spPr>
      </p:pic>
      <p:sp>
        <p:nvSpPr>
          <p:cNvPr id="9" name="TextBox 8">
            <a:extLst>
              <a:ext uri="{FF2B5EF4-FFF2-40B4-BE49-F238E27FC236}">
                <a16:creationId xmlns:a16="http://schemas.microsoft.com/office/drawing/2014/main" id="{0E7F1A2A-8C9E-CE16-2FE4-897B57D45C6B}"/>
              </a:ext>
            </a:extLst>
          </p:cNvPr>
          <p:cNvSpPr txBox="1"/>
          <p:nvPr userDrawn="1"/>
        </p:nvSpPr>
        <p:spPr>
          <a:xfrm>
            <a:off x="3048000" y="6279634"/>
            <a:ext cx="6096000" cy="338554"/>
          </a:xfrm>
          <a:prstGeom prst="rect">
            <a:avLst/>
          </a:prstGeom>
          <a:noFill/>
        </p:spPr>
        <p:txBody>
          <a:bodyPr wrap="square">
            <a:spAutoFit/>
          </a:bodyPr>
          <a:lstStyle/>
          <a:p>
            <a:pPr algn="ctr"/>
            <a:r>
              <a:rPr lang="en-US" sz="1600" b="0" i="1" dirty="0">
                <a:solidFill>
                  <a:schemeClr val="tx1">
                    <a:lumMod val="75000"/>
                    <a:lumOff val="25000"/>
                  </a:schemeClr>
                </a:solidFill>
              </a:rPr>
              <a:t>© 2026 Transit Workforce Center</a:t>
            </a:r>
          </a:p>
        </p:txBody>
      </p:sp>
      <p:pic>
        <p:nvPicPr>
          <p:cNvPr id="10" name="Picture 9">
            <a:extLst>
              <a:ext uri="{FF2B5EF4-FFF2-40B4-BE49-F238E27FC236}">
                <a16:creationId xmlns:a16="http://schemas.microsoft.com/office/drawing/2014/main" id="{BF030C39-6AFB-5438-6E6F-7CE2EE7EB7C3}"/>
              </a:ext>
            </a:extLst>
          </p:cNvPr>
          <p:cNvPicPr>
            <a:picLocks noChangeAspect="1"/>
          </p:cNvPicPr>
          <p:nvPr userDrawn="1"/>
        </p:nvPicPr>
        <p:blipFill>
          <a:blip r:embed="rId5"/>
          <a:srcRect l="73229" t="44259"/>
          <a:stretch>
            <a:fillRect/>
          </a:stretch>
        </p:blipFill>
        <p:spPr>
          <a:xfrm rot="10800000">
            <a:off x="0" y="0"/>
            <a:ext cx="2450636" cy="2870200"/>
          </a:xfrm>
          <a:prstGeom prst="rect">
            <a:avLst/>
          </a:prstGeom>
        </p:spPr>
      </p:pic>
    </p:spTree>
    <p:custDataLst>
      <p:tags r:id="rId1"/>
    </p:custDataLst>
    <p:extLst>
      <p:ext uri="{BB962C8B-B14F-4D97-AF65-F5344CB8AC3E}">
        <p14:creationId xmlns:p14="http://schemas.microsoft.com/office/powerpoint/2010/main" val="3544327027"/>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WC Event Title Opener NEW">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75630FA-2B06-54B6-0E27-BDC485A1467B}"/>
              </a:ext>
              <a:ext uri="{C183D7F6-B498-43B3-948B-1728B52AA6E4}">
                <adec:decorative xmlns:adec="http://schemas.microsoft.com/office/drawing/2017/decorative" val="1"/>
              </a:ext>
            </a:extLst>
          </p:cNvPr>
          <p:cNvPicPr>
            <a:picLocks noGrp="1" noRot="1" noMove="1" noResize="1" noEditPoints="1" noAdjustHandles="1" noChangeArrowheads="1" noChangeShapeType="1" noCrop="1"/>
          </p:cNvPicPr>
          <p:nvPr userDrawn="1"/>
        </p:nvPicPr>
        <p:blipFill rotWithShape="1">
          <a:blip r:embed="rId3"/>
          <a:srcRect l="27825" t="42692" b="3048"/>
          <a:stretch>
            <a:fillRect/>
          </a:stretch>
        </p:blipFill>
        <p:spPr>
          <a:xfrm>
            <a:off x="0" y="1702190"/>
            <a:ext cx="12192000" cy="5155810"/>
          </a:xfrm>
          <a:prstGeom prst="rect">
            <a:avLst/>
          </a:prstGeom>
        </p:spPr>
      </p:pic>
      <p:pic>
        <p:nvPicPr>
          <p:cNvPr id="2" name="Picture 1" descr="Transit Workforce Center">
            <a:extLst>
              <a:ext uri="{FF2B5EF4-FFF2-40B4-BE49-F238E27FC236}">
                <a16:creationId xmlns:a16="http://schemas.microsoft.com/office/drawing/2014/main" id="{A8D075D5-AA1D-CAC5-37BC-4925CB7E55AE}"/>
              </a:ext>
              <a:ext uri="{C183D7F6-B498-43B3-948B-1728B52AA6E4}">
                <adec:decorative xmlns:adec="http://schemas.microsoft.com/office/drawing/2017/decorative" val="0"/>
              </a:ext>
            </a:extLst>
          </p:cNvPr>
          <p:cNvPicPr>
            <a:picLocks noGrp="1" noRot="1" noMove="1" noResize="1" noEditPoints="1" noAdjustHandles="1" noChangeArrowheads="1" noChangeShapeType="1" noCrop="1"/>
          </p:cNvPicPr>
          <p:nvPr userDrawn="1"/>
        </p:nvPicPr>
        <p:blipFill>
          <a:blip r:embed="rId4" cstate="print">
            <a:extLst>
              <a:ext uri="{28A0092B-C50C-407E-A947-70E740481C1C}">
                <a14:useLocalDpi xmlns:a14="http://schemas.microsoft.com/office/drawing/2010/main" val="0"/>
              </a:ext>
            </a:extLst>
          </a:blip>
          <a:stretch>
            <a:fillRect/>
          </a:stretch>
        </p:blipFill>
        <p:spPr>
          <a:xfrm>
            <a:off x="3154680" y="385992"/>
            <a:ext cx="5882640" cy="1012762"/>
          </a:xfrm>
          <a:prstGeom prst="rect">
            <a:avLst/>
          </a:prstGeom>
        </p:spPr>
      </p:pic>
      <p:cxnSp>
        <p:nvCxnSpPr>
          <p:cNvPr id="3" name="Straight Connector 2">
            <a:extLst>
              <a:ext uri="{FF2B5EF4-FFF2-40B4-BE49-F238E27FC236}">
                <a16:creationId xmlns:a16="http://schemas.microsoft.com/office/drawing/2014/main" id="{8260899A-74A6-12D0-89B4-1CB890872FC2}"/>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userDrawn="1"/>
        </p:nvCxnSpPr>
        <p:spPr>
          <a:xfrm>
            <a:off x="655093" y="1702190"/>
            <a:ext cx="10901907" cy="0"/>
          </a:xfrm>
          <a:prstGeom prst="line">
            <a:avLst/>
          </a:prstGeom>
          <a:ln w="25400" cap="rnd">
            <a:gradFill>
              <a:gsLst>
                <a:gs pos="0">
                  <a:schemeClr val="accent3"/>
                </a:gs>
                <a:gs pos="50000">
                  <a:schemeClr val="accent2"/>
                </a:gs>
                <a:gs pos="63000">
                  <a:schemeClr val="accent2"/>
                </a:gs>
                <a:gs pos="100000">
                  <a:schemeClr val="accent1"/>
                </a:gs>
              </a:gsLst>
              <a:lin ang="0" scaled="0"/>
            </a:gradFill>
          </a:ln>
        </p:spPr>
        <p:style>
          <a:lnRef idx="1">
            <a:schemeClr val="accent1"/>
          </a:lnRef>
          <a:fillRef idx="0">
            <a:schemeClr val="accent1"/>
          </a:fillRef>
          <a:effectRef idx="0">
            <a:schemeClr val="accent1"/>
          </a:effectRef>
          <a:fontRef idx="minor">
            <a:schemeClr val="tx1"/>
          </a:fontRef>
        </p:style>
      </p:cxnSp>
      <p:grpSp>
        <p:nvGrpSpPr>
          <p:cNvPr id="13" name="Group 12">
            <a:extLst>
              <a:ext uri="{FF2B5EF4-FFF2-40B4-BE49-F238E27FC236}">
                <a16:creationId xmlns:a16="http://schemas.microsoft.com/office/drawing/2014/main" id="{B51484D2-FD1E-C784-DB99-C2D4518766E1}"/>
              </a:ext>
            </a:extLst>
          </p:cNvPr>
          <p:cNvGrpSpPr>
            <a:grpSpLocks noGrp="1" noUngrp="1" noRot="1" noMove="1" noResize="1"/>
          </p:cNvGrpSpPr>
          <p:nvPr userDrawn="1"/>
        </p:nvGrpSpPr>
        <p:grpSpPr>
          <a:xfrm>
            <a:off x="655093" y="5103734"/>
            <a:ext cx="10901907" cy="1274095"/>
            <a:chOff x="655093" y="5103734"/>
            <a:chExt cx="10901907" cy="1274095"/>
          </a:xfrm>
        </p:grpSpPr>
        <p:sp>
          <p:nvSpPr>
            <p:cNvPr id="14" name="Rounded Rectangle 13">
              <a:extLst>
                <a:ext uri="{FF2B5EF4-FFF2-40B4-BE49-F238E27FC236}">
                  <a16:creationId xmlns:a16="http://schemas.microsoft.com/office/drawing/2014/main" id="{660F228C-3C2A-8C37-F600-742344EDC87D}"/>
                </a:ext>
              </a:extLst>
            </p:cNvPr>
            <p:cNvSpPr>
              <a:spLocks noGrp="1" noRot="1" noMove="1" noResize="1" noEditPoints="1" noAdjustHandles="1" noChangeArrowheads="1" noChangeShapeType="1"/>
            </p:cNvSpPr>
            <p:nvPr/>
          </p:nvSpPr>
          <p:spPr>
            <a:xfrm>
              <a:off x="655093" y="5103734"/>
              <a:ext cx="10901907" cy="1274095"/>
            </a:xfrm>
            <a:prstGeom prst="roundRect">
              <a:avLst>
                <a:gd name="adj" fmla="val 20259"/>
              </a:avLst>
            </a:prstGeom>
            <a:solidFill>
              <a:schemeClr val="bg1"/>
            </a:solidFill>
            <a:ln w="635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b"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ontserrat"/>
                  <a:ea typeface="+mn-ea"/>
                  <a:cs typeface="+mn-cs"/>
                </a:rPr>
                <a:t>A program of the </a:t>
              </a:r>
              <a:r>
                <a:rPr kumimoji="0" lang="en-US" sz="1400" b="1" i="0" u="none" strike="noStrike" kern="1200" cap="none" spc="0" normalizeH="0" baseline="0" noProof="0" dirty="0">
                  <a:ln>
                    <a:noFill/>
                  </a:ln>
                  <a:solidFill>
                    <a:srgbClr val="121F56"/>
                  </a:solidFill>
                  <a:effectLst/>
                  <a:uLnTx/>
                  <a:uFillTx/>
                  <a:latin typeface="Montserrat"/>
                  <a:ea typeface="+mn-ea"/>
                  <a:cs typeface="+mn-cs"/>
                </a:rPr>
                <a:t>Federal Transit Administration </a:t>
              </a:r>
              <a:r>
                <a:rPr kumimoji="0" lang="en-US" sz="1400" b="0" i="0" u="none" strike="noStrike" kern="1200" cap="none" spc="0" normalizeH="0" baseline="0" noProof="0" dirty="0">
                  <a:ln>
                    <a:noFill/>
                  </a:ln>
                  <a:solidFill>
                    <a:srgbClr val="000000"/>
                  </a:solidFill>
                  <a:effectLst/>
                  <a:uLnTx/>
                  <a:uFillTx/>
                  <a:latin typeface="Montserrat"/>
                  <a:ea typeface="+mn-ea"/>
                  <a:cs typeface="+mn-cs"/>
                </a:rPr>
                <a:t>administered by the International Transportation Learning Center </a:t>
              </a:r>
            </a:p>
          </p:txBody>
        </p:sp>
        <p:pic>
          <p:nvPicPr>
            <p:cNvPr id="15" name="Picture 14" descr="FTA logo">
              <a:extLst>
                <a:ext uri="{FF2B5EF4-FFF2-40B4-BE49-F238E27FC236}">
                  <a16:creationId xmlns:a16="http://schemas.microsoft.com/office/drawing/2014/main" id="{B22FA683-B553-2046-8C82-37512F7CFADB}"/>
                </a:ext>
              </a:extLst>
            </p:cNvPr>
            <p:cNvPicPr>
              <a:picLocks noGrp="1" noRot="1" noMove="1" noResize="1" noEditPoints="1" noAdjustHandles="1" noChangeArrowheads="1" noChangeShapeType="1" noCrop="1"/>
            </p:cNvPicPr>
            <p:nvPr/>
          </p:nvPicPr>
          <p:blipFill>
            <a:blip r:embed="rId5"/>
            <a:srcRect l="53528" b="39079"/>
            <a:stretch>
              <a:fillRect/>
            </a:stretch>
          </p:blipFill>
          <p:spPr>
            <a:xfrm>
              <a:off x="3759642" y="5217785"/>
              <a:ext cx="4672714" cy="793562"/>
            </a:xfrm>
            <a:prstGeom prst="rect">
              <a:avLst/>
            </a:prstGeom>
          </p:spPr>
        </p:pic>
      </p:grpSp>
    </p:spTree>
    <p:custDataLst>
      <p:tags r:id="rId1"/>
    </p:custDataLst>
    <p:extLst>
      <p:ext uri="{BB962C8B-B14F-4D97-AF65-F5344CB8AC3E}">
        <p14:creationId xmlns:p14="http://schemas.microsoft.com/office/powerpoint/2010/main" val="40457478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ags" Target="../tags/tag2.xml"/></Relationships>
</file>

<file path=ppt/slideMasters/_rels/slideMaster2.xml.rels><?xml version="1.0" encoding="UTF-8" standalone="yes"?>
<Relationships xmlns="http://schemas.openxmlformats.org/package/2006/relationships"><Relationship Id="rId3" Type="http://schemas.openxmlformats.org/officeDocument/2006/relationships/tags" Target="../tags/tag23.xml"/><Relationship Id="rId2" Type="http://schemas.openxmlformats.org/officeDocument/2006/relationships/theme" Target="../theme/theme2.xml"/><Relationship Id="rId1"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53FA8EF-ABC5-944A-A3B0-DB04A54EA133}"/>
              </a:ext>
            </a:extLst>
          </p:cNvPr>
          <p:cNvSpPr>
            <a:spLocks noGrp="1"/>
          </p:cNvSpPr>
          <p:nvPr>
            <p:ph type="title"/>
          </p:nvPr>
        </p:nvSpPr>
        <p:spPr>
          <a:xfrm>
            <a:off x="841248" y="539815"/>
            <a:ext cx="10515600" cy="747897"/>
          </a:xfrm>
          <a:prstGeom prst="rect">
            <a:avLst/>
          </a:prstGeom>
        </p:spPr>
        <p:txBody>
          <a:bodyPr vert="horz" lIns="0" tIns="0" rIns="0" bIns="0" rtlCol="0" anchor="ctr">
            <a:noAutofit/>
          </a:bodyPr>
          <a:lstStyle/>
          <a:p>
            <a:r>
              <a:rPr lang="en-US" dirty="0"/>
              <a:t>Click to edit Master title style</a:t>
            </a:r>
          </a:p>
        </p:txBody>
      </p:sp>
      <p:sp>
        <p:nvSpPr>
          <p:cNvPr id="3" name="Text Placeholder 2">
            <a:extLst>
              <a:ext uri="{FF2B5EF4-FFF2-40B4-BE49-F238E27FC236}">
                <a16:creationId xmlns:a16="http://schemas.microsoft.com/office/drawing/2014/main" id="{DF019D1C-C6B7-CC47-A677-A8C2C9E67E95}"/>
              </a:ext>
            </a:extLst>
          </p:cNvPr>
          <p:cNvSpPr>
            <a:spLocks noGrp="1"/>
          </p:cNvSpPr>
          <p:nvPr>
            <p:ph type="body" idx="1"/>
          </p:nvPr>
        </p:nvSpPr>
        <p:spPr>
          <a:xfrm>
            <a:off x="838200" y="1645920"/>
            <a:ext cx="10515600" cy="4572000"/>
          </a:xfrm>
          <a:prstGeom prst="rect">
            <a:avLst/>
          </a:prstGeom>
        </p:spPr>
        <p:txBody>
          <a:bodyPr vert="horz" lIns="0" tIns="0" rIns="0" bIns="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5">
            <a:extLst>
              <a:ext uri="{FF2B5EF4-FFF2-40B4-BE49-F238E27FC236}">
                <a16:creationId xmlns:a16="http://schemas.microsoft.com/office/drawing/2014/main" id="{C46203AA-AB07-4D78-9BCB-B00DDA7D5C07}"/>
              </a:ext>
            </a:extLst>
          </p:cNvPr>
          <p:cNvSpPr txBox="1">
            <a:spLocks/>
          </p:cNvSpPr>
          <p:nvPr userDrawn="1"/>
        </p:nvSpPr>
        <p:spPr>
          <a:xfrm>
            <a:off x="838200" y="6318185"/>
            <a:ext cx="10515600" cy="365125"/>
          </a:xfrm>
          <a:prstGeom prst="rect">
            <a:avLst/>
          </a:prstGeom>
        </p:spPr>
        <p:txBody>
          <a:bodyPr vert="horz" lIns="0" tIns="0" rIns="0" bIns="0" rtlCol="0" anchor="t" anchorCtr="0"/>
          <a:lstStyle>
            <a:defPPr>
              <a:defRPr lang="en-US"/>
            </a:defPPr>
            <a:lvl1pPr marL="0" algn="r" defTabSz="914400" rtl="0" eaLnBrk="1" latinLnBrk="0" hangingPunct="1">
              <a:defRPr sz="160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4DC2CEE-C89B-6D4C-8A2C-B626C37EB60D}" type="slidenum">
              <a:rPr lang="en-US" smtClean="0">
                <a:solidFill>
                  <a:srgbClr val="0F6235"/>
                </a:solidFill>
              </a:rPr>
              <a:pPr/>
              <a:t>‹#›</a:t>
            </a:fld>
            <a:endParaRPr lang="en-US" dirty="0">
              <a:solidFill>
                <a:srgbClr val="0F6235"/>
              </a:solidFill>
            </a:endParaRPr>
          </a:p>
        </p:txBody>
      </p:sp>
    </p:spTree>
    <p:custDataLst>
      <p:tags r:id="rId22"/>
    </p:custDataLst>
    <p:extLst>
      <p:ext uri="{BB962C8B-B14F-4D97-AF65-F5344CB8AC3E}">
        <p14:creationId xmlns:p14="http://schemas.microsoft.com/office/powerpoint/2010/main" val="744393602"/>
      </p:ext>
    </p:extLst>
  </p:cSld>
  <p:clrMap bg1="lt1" tx1="dk1" bg2="lt2" tx2="dk2" accent1="accent1" accent2="accent2" accent3="accent3" accent4="accent4" accent5="accent5" accent6="accent6" hlink="hlink" folHlink="folHlink"/>
  <p:sldLayoutIdLst>
    <p:sldLayoutId id="2147483683" r:id="rId1"/>
    <p:sldLayoutId id="2147483663" r:id="rId2"/>
    <p:sldLayoutId id="2147483675" r:id="rId3"/>
    <p:sldLayoutId id="2147483688" r:id="rId4"/>
    <p:sldLayoutId id="2147483670" r:id="rId5"/>
    <p:sldLayoutId id="2147483667" r:id="rId6"/>
    <p:sldLayoutId id="2147483671" r:id="rId7"/>
    <p:sldLayoutId id="2147483676" r:id="rId8"/>
    <p:sldLayoutId id="2147483680" r:id="rId9"/>
    <p:sldLayoutId id="2147483681" r:id="rId10"/>
    <p:sldLayoutId id="2147483684" r:id="rId11"/>
    <p:sldLayoutId id="2147483674" r:id="rId12"/>
    <p:sldLayoutId id="2147483689" r:id="rId13"/>
    <p:sldLayoutId id="2147483690" r:id="rId14"/>
    <p:sldLayoutId id="2147483678" r:id="rId15"/>
    <p:sldLayoutId id="2147483685" r:id="rId16"/>
    <p:sldLayoutId id="2147483677" r:id="rId17"/>
    <p:sldLayoutId id="2147483664" r:id="rId18"/>
    <p:sldLayoutId id="2147483679" r:id="rId19"/>
    <p:sldLayoutId id="2147483666" r:id="rId20"/>
  </p:sldLayoutIdLst>
  <p:transition>
    <p:fade/>
  </p:transition>
  <p:hf hdr="0" ftr="0" dt="0"/>
  <p:txStyles>
    <p:titleStyle>
      <a:lvl1pPr algn="l" defTabSz="914400" rtl="0" eaLnBrk="1" latinLnBrk="0" hangingPunct="1">
        <a:lnSpc>
          <a:spcPct val="90000"/>
        </a:lnSpc>
        <a:spcBef>
          <a:spcPct val="0"/>
        </a:spcBef>
        <a:buNone/>
        <a:defRPr sz="4000" b="1" i="0" kern="1200">
          <a:solidFill>
            <a:schemeClr val="accent1"/>
          </a:solidFill>
          <a:latin typeface="+mj-lt"/>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Clr>
          <a:schemeClr val="tx2"/>
        </a:buClr>
        <a:buFont typeface="Arial" panose="020B0604020202020204" pitchFamily="34" charset="0"/>
        <a:buChar char="•"/>
        <a:defRPr sz="2800" b="0" i="0" kern="1200">
          <a:solidFill>
            <a:schemeClr val="tx1">
              <a:lumMod val="75000"/>
              <a:lumOff val="25000"/>
            </a:schemeClr>
          </a:solidFill>
          <a:latin typeface="+mn-lt"/>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2"/>
        </a:buClr>
        <a:buFont typeface="Arial" panose="020B0604020202020204" pitchFamily="34" charset="0"/>
        <a:buChar char="•"/>
        <a:defRPr sz="2400" b="0" i="0" kern="1200">
          <a:solidFill>
            <a:schemeClr val="tx1">
              <a:lumMod val="75000"/>
              <a:lumOff val="25000"/>
            </a:schemeClr>
          </a:solidFill>
          <a:latin typeface="+mn-lt"/>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tx2"/>
        </a:buClr>
        <a:buFont typeface="Arial" panose="020B0604020202020204" pitchFamily="34" charset="0"/>
        <a:buChar char="•"/>
        <a:defRPr sz="2000" b="0" i="0" kern="1200">
          <a:solidFill>
            <a:schemeClr val="tx1">
              <a:lumMod val="75000"/>
              <a:lumOff val="25000"/>
            </a:schemeClr>
          </a:solidFill>
          <a:latin typeface="+mn-lt"/>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tx2"/>
        </a:buClr>
        <a:buFont typeface="Arial" panose="020B0604020202020204" pitchFamily="34" charset="0"/>
        <a:buChar char="•"/>
        <a:defRPr sz="1800" b="0" i="0" kern="1200">
          <a:solidFill>
            <a:schemeClr val="tx1">
              <a:lumMod val="75000"/>
              <a:lumOff val="25000"/>
            </a:schemeClr>
          </a:solidFill>
          <a:latin typeface="+mn-lt"/>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tx2"/>
        </a:buClr>
        <a:buFont typeface="Arial" panose="020B0604020202020204" pitchFamily="34" charset="0"/>
        <a:buChar char="•"/>
        <a:defRPr sz="1600" b="0" i="0" kern="1200">
          <a:solidFill>
            <a:schemeClr val="tx1">
              <a:lumMod val="75000"/>
              <a:lumOff val="25000"/>
            </a:schemeClr>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A6250A8-4308-F940-2BBD-5E57D30E070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9AC1EAEA-4238-FE15-AE8F-6705963B70D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9D9A681-D50A-E9E2-D692-18F0A304122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2A09BAF6-7DD0-0848-9DDB-FC6F15CDBF0A}" type="datetime1">
              <a:rPr kumimoji="0" lang="en-US" sz="1200" b="0" i="0" u="none" strike="noStrike" kern="1200" cap="none" spc="0" normalizeH="0" baseline="0" noProof="0" smtClean="0">
                <a:ln>
                  <a:noFill/>
                </a:ln>
                <a:solidFill>
                  <a:srgbClr val="000000">
                    <a:tint val="75000"/>
                  </a:srgbClr>
                </a:solidFill>
                <a:effectLst/>
                <a:uLnTx/>
                <a:uFillTx/>
                <a:latin typeface="Montserra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9/30/2026</a:t>
            </a:fld>
            <a:endParaRPr kumimoji="0" lang="en-US" sz="1200" b="0" i="0" u="none" strike="noStrike" kern="1200" cap="none" spc="0" normalizeH="0" baseline="0" noProof="0" dirty="0">
              <a:ln>
                <a:noFill/>
              </a:ln>
              <a:solidFill>
                <a:srgbClr val="000000">
                  <a:tint val="75000"/>
                </a:srgbClr>
              </a:solidFill>
              <a:effectLst/>
              <a:uLnTx/>
              <a:uFillTx/>
              <a:latin typeface="Montserrat"/>
              <a:ea typeface="+mn-ea"/>
              <a:cs typeface="+mn-cs"/>
            </a:endParaRPr>
          </a:p>
        </p:txBody>
      </p:sp>
      <p:sp>
        <p:nvSpPr>
          <p:cNvPr id="5" name="Footer Placeholder 4">
            <a:extLst>
              <a:ext uri="{FF2B5EF4-FFF2-40B4-BE49-F238E27FC236}">
                <a16:creationId xmlns:a16="http://schemas.microsoft.com/office/drawing/2014/main" id="{10667BBD-8B42-2EC8-F607-CE34961A70E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00000">
                  <a:tint val="75000"/>
                </a:srgbClr>
              </a:solidFill>
              <a:effectLst/>
              <a:uLnTx/>
              <a:uFillTx/>
              <a:latin typeface="Montserrat"/>
              <a:ea typeface="+mn-ea"/>
              <a:cs typeface="+mn-cs"/>
            </a:endParaRPr>
          </a:p>
        </p:txBody>
      </p:sp>
      <p:sp>
        <p:nvSpPr>
          <p:cNvPr id="6" name="Slide Number Placeholder 5">
            <a:extLst>
              <a:ext uri="{FF2B5EF4-FFF2-40B4-BE49-F238E27FC236}">
                <a16:creationId xmlns:a16="http://schemas.microsoft.com/office/drawing/2014/main" id="{AE4DF9BC-7CB8-7E54-1C61-60644175744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5AE51E2F-26AA-D046-94E8-30BD9E591FE6}" type="slidenum">
              <a:rPr kumimoji="0" lang="en-US" sz="1200" b="0" i="0" u="none" strike="noStrike" kern="1200" cap="none" spc="0" normalizeH="0" baseline="0" noProof="0" smtClean="0">
                <a:ln>
                  <a:noFill/>
                </a:ln>
                <a:solidFill>
                  <a:srgbClr val="000000">
                    <a:tint val="75000"/>
                  </a:srgbClr>
                </a:solidFill>
                <a:effectLst/>
                <a:uLnTx/>
                <a:uFillTx/>
                <a:latin typeface="Montserra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srgbClr val="000000">
                  <a:tint val="75000"/>
                </a:srgbClr>
              </a:solidFill>
              <a:effectLst/>
              <a:uLnTx/>
              <a:uFillTx/>
              <a:latin typeface="Montserrat"/>
              <a:ea typeface="+mn-ea"/>
              <a:cs typeface="+mn-cs"/>
            </a:endParaRPr>
          </a:p>
        </p:txBody>
      </p:sp>
    </p:spTree>
    <p:custDataLst>
      <p:tags r:id="rId3"/>
    </p:custDataLst>
    <p:extLst>
      <p:ext uri="{BB962C8B-B14F-4D97-AF65-F5344CB8AC3E}">
        <p14:creationId xmlns:p14="http://schemas.microsoft.com/office/powerpoint/2010/main" val="3840897891"/>
      </p:ext>
    </p:extLst>
  </p:cSld>
  <p:clrMap bg1="lt1" tx1="dk1" bg2="lt2" tx2="dk2" accent1="accent1" accent2="accent2" accent3="accent3" accent4="accent4" accent5="accent5" accent6="accent6" hlink="hlink" folHlink="folHlink"/>
  <p:sldLayoutIdLst>
    <p:sldLayoutId id="2147483693" r:id="rId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sz="280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14.png"/><Relationship Id="rId2" Type="http://schemas.openxmlformats.org/officeDocument/2006/relationships/slideLayout" Target="../slideLayouts/slideLayout6.xml"/><Relationship Id="rId1" Type="http://schemas.openxmlformats.org/officeDocument/2006/relationships/tags" Target="../tags/tag26.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sv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6.xml"/><Relationship Id="rId1" Type="http://schemas.openxmlformats.org/officeDocument/2006/relationships/tags" Target="../tags/tag27.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1.xml"/><Relationship Id="rId1" Type="http://schemas.openxmlformats.org/officeDocument/2006/relationships/tags" Target="../tags/tag28.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29.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30.xml"/><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5.xml"/><Relationship Id="rId1" Type="http://schemas.openxmlformats.org/officeDocument/2006/relationships/tags" Target="../tags/tag31.xml"/><Relationship Id="rId4" Type="http://schemas.openxmlformats.org/officeDocument/2006/relationships/image" Target="../media/image16.gif"/></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4.xml"/><Relationship Id="rId1" Type="http://schemas.openxmlformats.org/officeDocument/2006/relationships/tags" Target="../tags/tag32.xml"/><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5.xml"/><Relationship Id="rId1" Type="http://schemas.openxmlformats.org/officeDocument/2006/relationships/tags" Target="../tags/tag33.xml"/><Relationship Id="rId4" Type="http://schemas.openxmlformats.org/officeDocument/2006/relationships/image" Target="../media/image18.jpg"/></Relationships>
</file>

<file path=ppt/slides/_rels/slide9.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notesSlide" Target="../notesSlides/notesSlide9.xml"/><Relationship Id="rId7" Type="http://schemas.openxmlformats.org/officeDocument/2006/relationships/image" Target="../media/image22.png"/><Relationship Id="rId2" Type="http://schemas.openxmlformats.org/officeDocument/2006/relationships/slideLayout" Target="../slideLayouts/slideLayout5.xml"/><Relationship Id="rId1" Type="http://schemas.openxmlformats.org/officeDocument/2006/relationships/tags" Target="../tags/tag34.xml"/><Relationship Id="rId6" Type="http://schemas.openxmlformats.org/officeDocument/2006/relationships/image" Target="../media/image21.png"/><Relationship Id="rId5" Type="http://schemas.openxmlformats.org/officeDocument/2006/relationships/image" Target="../media/image20.jp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5.xml"/><Relationship Id="rId1" Type="http://schemas.openxmlformats.org/officeDocument/2006/relationships/tags" Target="../tags/tag35.xml"/><Relationship Id="rId5" Type="http://schemas.openxmlformats.org/officeDocument/2006/relationships/image" Target="../media/image25.png"/><Relationship Id="rId4" Type="http://schemas.openxmlformats.org/officeDocument/2006/relationships/image" Target="../media/image24.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5.xml"/><Relationship Id="rId1" Type="http://schemas.openxmlformats.org/officeDocument/2006/relationships/tags" Target="../tags/tag36.xml"/><Relationship Id="rId4" Type="http://schemas.openxmlformats.org/officeDocument/2006/relationships/image" Target="../media/image26.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5.xml"/><Relationship Id="rId1" Type="http://schemas.openxmlformats.org/officeDocument/2006/relationships/tags" Target="../tags/tag37.xml"/><Relationship Id="rId5" Type="http://schemas.openxmlformats.org/officeDocument/2006/relationships/image" Target="../media/image28.png"/><Relationship Id="rId4" Type="http://schemas.openxmlformats.org/officeDocument/2006/relationships/image" Target="../media/image27.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5.xml"/><Relationship Id="rId1" Type="http://schemas.openxmlformats.org/officeDocument/2006/relationships/tags" Target="../tags/tag38.xml"/><Relationship Id="rId4" Type="http://schemas.openxmlformats.org/officeDocument/2006/relationships/image" Target="../media/image29.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5.xml"/><Relationship Id="rId1" Type="http://schemas.openxmlformats.org/officeDocument/2006/relationships/tags" Target="../tags/tag39.xml"/><Relationship Id="rId5" Type="http://schemas.openxmlformats.org/officeDocument/2006/relationships/image" Target="../media/image31.png"/><Relationship Id="rId4" Type="http://schemas.openxmlformats.org/officeDocument/2006/relationships/image" Target="../media/image30.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3.xml"/><Relationship Id="rId1" Type="http://schemas.openxmlformats.org/officeDocument/2006/relationships/tags" Target="../tags/tag40.xml"/><Relationship Id="rId5" Type="http://schemas.openxmlformats.org/officeDocument/2006/relationships/image" Target="../media/image14.png"/><Relationship Id="rId4" Type="http://schemas.openxmlformats.org/officeDocument/2006/relationships/image" Target="../media/image32.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5.xml"/><Relationship Id="rId1" Type="http://schemas.openxmlformats.org/officeDocument/2006/relationships/tags" Target="../tags/tag41.xml"/><Relationship Id="rId4" Type="http://schemas.openxmlformats.org/officeDocument/2006/relationships/image" Target="../media/image12.sv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5.xml"/><Relationship Id="rId1" Type="http://schemas.openxmlformats.org/officeDocument/2006/relationships/tags" Target="../tags/tag42.xml"/><Relationship Id="rId6" Type="http://schemas.openxmlformats.org/officeDocument/2006/relationships/image" Target="../media/image34.svg"/><Relationship Id="rId5" Type="http://schemas.openxmlformats.org/officeDocument/2006/relationships/image" Target="../media/image12.svg"/><Relationship Id="rId4" Type="http://schemas.openxmlformats.org/officeDocument/2006/relationships/image" Target="../media/image33.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5.xml"/><Relationship Id="rId1" Type="http://schemas.openxmlformats.org/officeDocument/2006/relationships/tags" Target="../tags/tag43.xml"/><Relationship Id="rId6" Type="http://schemas.openxmlformats.org/officeDocument/2006/relationships/image" Target="../media/image34.svg"/><Relationship Id="rId5" Type="http://schemas.openxmlformats.org/officeDocument/2006/relationships/image" Target="../media/image35.png"/><Relationship Id="rId4" Type="http://schemas.openxmlformats.org/officeDocument/2006/relationships/image" Target="../media/image12.sv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5.xml"/><Relationship Id="rId1" Type="http://schemas.openxmlformats.org/officeDocument/2006/relationships/tags" Target="../tags/tag44.xml"/><Relationship Id="rId4" Type="http://schemas.openxmlformats.org/officeDocument/2006/relationships/image" Target="../media/image12.sv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8.xml"/><Relationship Id="rId1" Type="http://schemas.openxmlformats.org/officeDocument/2006/relationships/tags" Target="../tags/tag45.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4.xml"/><Relationship Id="rId1" Type="http://schemas.openxmlformats.org/officeDocument/2006/relationships/tags" Target="../tags/tag46.xml"/><Relationship Id="rId4" Type="http://schemas.openxmlformats.org/officeDocument/2006/relationships/image" Target="../media/image36.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5.xml"/><Relationship Id="rId1" Type="http://schemas.openxmlformats.org/officeDocument/2006/relationships/tags" Target="../tags/tag47.xml"/><Relationship Id="rId4" Type="http://schemas.openxmlformats.org/officeDocument/2006/relationships/image" Target="../media/image37.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5.xml"/><Relationship Id="rId1" Type="http://schemas.openxmlformats.org/officeDocument/2006/relationships/tags" Target="../tags/tag48.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5.xml"/><Relationship Id="rId1" Type="http://schemas.openxmlformats.org/officeDocument/2006/relationships/tags" Target="../tags/tag49.xml"/><Relationship Id="rId5" Type="http://schemas.openxmlformats.org/officeDocument/2006/relationships/image" Target="../media/image40.png"/><Relationship Id="rId4" Type="http://schemas.openxmlformats.org/officeDocument/2006/relationships/image" Target="../media/image41.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5.xml"/><Relationship Id="rId1" Type="http://schemas.openxmlformats.org/officeDocument/2006/relationships/tags" Target="../tags/tag50.xml"/><Relationship Id="rId6" Type="http://schemas.openxmlformats.org/officeDocument/2006/relationships/image" Target="../media/image40.png"/><Relationship Id="rId5" Type="http://schemas.openxmlformats.org/officeDocument/2006/relationships/image" Target="../media/image43.jpg"/><Relationship Id="rId4" Type="http://schemas.openxmlformats.org/officeDocument/2006/relationships/image" Target="../media/image42.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7" Type="http://schemas.openxmlformats.org/officeDocument/2006/relationships/image" Target="../media/image45.svg"/><Relationship Id="rId2" Type="http://schemas.openxmlformats.org/officeDocument/2006/relationships/slideLayout" Target="../slideLayouts/slideLayout5.xml"/><Relationship Id="rId1" Type="http://schemas.openxmlformats.org/officeDocument/2006/relationships/tags" Target="../tags/tag51.xml"/><Relationship Id="rId6" Type="http://schemas.openxmlformats.org/officeDocument/2006/relationships/image" Target="../media/image44.png"/><Relationship Id="rId5" Type="http://schemas.openxmlformats.org/officeDocument/2006/relationships/hyperlink" Target="https://www.youtube.com/watch?v=xMmFTA9AThw" TargetMode="External"/><Relationship Id="rId4" Type="http://schemas.openxmlformats.org/officeDocument/2006/relationships/image" Target="../media/image11.sv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19.xml"/><Relationship Id="rId1" Type="http://schemas.openxmlformats.org/officeDocument/2006/relationships/tags" Target="../tags/tag52.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14.xml"/><Relationship Id="rId1" Type="http://schemas.openxmlformats.org/officeDocument/2006/relationships/tags" Target="../tags/tag53.xml"/><Relationship Id="rId5" Type="http://schemas.openxmlformats.org/officeDocument/2006/relationships/image" Target="../media/image46.png"/><Relationship Id="rId4" Type="http://schemas.openxmlformats.org/officeDocument/2006/relationships/image" Target="../media/image13.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5.xml"/><Relationship Id="rId1" Type="http://schemas.openxmlformats.org/officeDocument/2006/relationships/tags" Target="../tags/tag54.xml"/><Relationship Id="rId5" Type="http://schemas.openxmlformats.org/officeDocument/2006/relationships/image" Target="../media/image47.png"/><Relationship Id="rId4" Type="http://schemas.openxmlformats.org/officeDocument/2006/relationships/image" Target="../media/image12.sv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15.xml"/><Relationship Id="rId1" Type="http://schemas.openxmlformats.org/officeDocument/2006/relationships/tags" Target="../tags/tag55.xml"/><Relationship Id="rId4" Type="http://schemas.openxmlformats.org/officeDocument/2006/relationships/image" Target="../media/image12.sv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15.xml"/><Relationship Id="rId1" Type="http://schemas.openxmlformats.org/officeDocument/2006/relationships/tags" Target="../tags/tag56.xml"/><Relationship Id="rId4" Type="http://schemas.openxmlformats.org/officeDocument/2006/relationships/image" Target="../media/image16.gif"/></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8.xml"/><Relationship Id="rId1" Type="http://schemas.openxmlformats.org/officeDocument/2006/relationships/tags" Target="../tags/tag57.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4.xml"/><Relationship Id="rId1" Type="http://schemas.openxmlformats.org/officeDocument/2006/relationships/tags" Target="../tags/tag58.xml"/><Relationship Id="rId4" Type="http://schemas.openxmlformats.org/officeDocument/2006/relationships/image" Target="../media/image48.png"/></Relationships>
</file>

<file path=ppt/slides/_rels/slide34.xml.rels><?xml version="1.0" encoding="UTF-8" standalone="yes"?>
<Relationships xmlns="http://schemas.openxmlformats.org/package/2006/relationships"><Relationship Id="rId8" Type="http://schemas.openxmlformats.org/officeDocument/2006/relationships/image" Target="../media/image51.jpg"/><Relationship Id="rId3" Type="http://schemas.openxmlformats.org/officeDocument/2006/relationships/notesSlide" Target="../notesSlides/notesSlide34.xml"/><Relationship Id="rId7" Type="http://schemas.openxmlformats.org/officeDocument/2006/relationships/hyperlink" Target="https://pxhere.com/en/photo/569931" TargetMode="External"/><Relationship Id="rId2" Type="http://schemas.openxmlformats.org/officeDocument/2006/relationships/slideLayout" Target="../slideLayouts/slideLayout5.xml"/><Relationship Id="rId1" Type="http://schemas.openxmlformats.org/officeDocument/2006/relationships/tags" Target="../tags/tag59.xml"/><Relationship Id="rId6" Type="http://schemas.openxmlformats.org/officeDocument/2006/relationships/image" Target="../media/image50.jpg"/><Relationship Id="rId5" Type="http://schemas.openxmlformats.org/officeDocument/2006/relationships/hyperlink" Target="https://publicdomainpictures.net/view-image.php?image=119604&amp;picture=tractor-hidraulica-conector" TargetMode="External"/><Relationship Id="rId4" Type="http://schemas.openxmlformats.org/officeDocument/2006/relationships/image" Target="../media/image49.jpg"/><Relationship Id="rId9" Type="http://schemas.openxmlformats.org/officeDocument/2006/relationships/hyperlink" Target="https://railuk.com/rail-news/network-rails-top-20-suppliers-for-2016-2017/" TargetMode="Externa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5.xml"/><Relationship Id="rId1" Type="http://schemas.openxmlformats.org/officeDocument/2006/relationships/tags" Target="../tags/tag60.xml"/><Relationship Id="rId5" Type="http://schemas.openxmlformats.org/officeDocument/2006/relationships/image" Target="../media/image53.jpg"/><Relationship Id="rId4" Type="http://schemas.openxmlformats.org/officeDocument/2006/relationships/image" Target="../media/image52.pn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13.xml"/><Relationship Id="rId1" Type="http://schemas.openxmlformats.org/officeDocument/2006/relationships/tags" Target="../tags/tag61.xml"/><Relationship Id="rId6" Type="http://schemas.openxmlformats.org/officeDocument/2006/relationships/image" Target="../media/image55.png"/><Relationship Id="rId5" Type="http://schemas.openxmlformats.org/officeDocument/2006/relationships/image" Target="../media/image14.png"/><Relationship Id="rId4" Type="http://schemas.openxmlformats.org/officeDocument/2006/relationships/image" Target="../media/image54.pn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4.xml"/><Relationship Id="rId1" Type="http://schemas.openxmlformats.org/officeDocument/2006/relationships/tags" Target="../tags/tag62.xml"/><Relationship Id="rId4" Type="http://schemas.openxmlformats.org/officeDocument/2006/relationships/image" Target="../media/image56.pn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2.xml"/><Relationship Id="rId1" Type="http://schemas.openxmlformats.org/officeDocument/2006/relationships/tags" Target="../tags/tag63.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20.xml"/><Relationship Id="rId1" Type="http://schemas.openxmlformats.org/officeDocument/2006/relationships/tags" Target="../tags/tag64.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D07C4C07-4410-F248-464A-CFEB83E9553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81D6238-B31F-143F-72D6-033EB09D227C}"/>
              </a:ext>
            </a:extLst>
          </p:cNvPr>
          <p:cNvSpPr>
            <a:spLocks noGrp="1"/>
          </p:cNvSpPr>
          <p:nvPr>
            <p:ph type="title"/>
          </p:nvPr>
        </p:nvSpPr>
        <p:spPr>
          <a:xfrm>
            <a:off x="1863852" y="469609"/>
            <a:ext cx="6835648" cy="664797"/>
          </a:xfrm>
        </p:spPr>
        <p:txBody>
          <a:bodyPr/>
          <a:lstStyle/>
          <a:p>
            <a:r>
              <a:rPr lang="en-US" dirty="0"/>
              <a:t>Instructor Guide Snapshot </a:t>
            </a:r>
          </a:p>
        </p:txBody>
      </p:sp>
      <p:sp>
        <p:nvSpPr>
          <p:cNvPr id="5" name="Content Placeholder 4">
            <a:extLst>
              <a:ext uri="{FF2B5EF4-FFF2-40B4-BE49-F238E27FC236}">
                <a16:creationId xmlns:a16="http://schemas.microsoft.com/office/drawing/2014/main" id="{95C39CBB-5DA4-A086-9D9E-E2CEB6F0D280}"/>
              </a:ext>
            </a:extLst>
          </p:cNvPr>
          <p:cNvSpPr>
            <a:spLocks noGrp="1"/>
          </p:cNvSpPr>
          <p:nvPr>
            <p:ph idx="1"/>
          </p:nvPr>
        </p:nvSpPr>
        <p:spPr>
          <a:xfrm>
            <a:off x="1633994" y="1175349"/>
            <a:ext cx="10088106" cy="1625247"/>
          </a:xfrm>
        </p:spPr>
        <p:txBody>
          <a:bodyPr>
            <a:normAutofit/>
          </a:bodyPr>
          <a:lstStyle/>
          <a:p>
            <a:r>
              <a:rPr lang="en-US" sz="1800" b="1" dirty="0">
                <a:solidFill>
                  <a:schemeClr val="accent1"/>
                </a:solidFill>
              </a:rPr>
              <a:t>Preparation before class:</a:t>
            </a:r>
          </a:p>
          <a:p>
            <a:pPr marL="800100" lvl="1" indent="-342900">
              <a:buFont typeface="Arial" panose="020B0604020202020204" pitchFamily="34" charset="0"/>
              <a:buChar char="•"/>
            </a:pPr>
            <a:r>
              <a:rPr lang="en-US" sz="1800" b="1" dirty="0"/>
              <a:t>Review all materials </a:t>
            </a:r>
            <a:r>
              <a:rPr lang="en-US" sz="1800" dirty="0"/>
              <a:t>– Review all slides, talking points, and handouts before class to understand the structure and flow of the lesson. Pay special attention to animations within the slides. </a:t>
            </a:r>
          </a:p>
          <a:p>
            <a:pPr marL="800100" lvl="1" indent="-342900">
              <a:buFont typeface="Arial" panose="020B0604020202020204" pitchFamily="34" charset="0"/>
              <a:buChar char="•"/>
            </a:pPr>
            <a:r>
              <a:rPr lang="en-US" sz="1800" b="1" dirty="0"/>
              <a:t>Prep for demos and activities </a:t>
            </a:r>
            <a:r>
              <a:rPr lang="en-US" sz="1800" dirty="0"/>
              <a:t>– Review the full list of “Additional Materials” located in the Instructor Facilitation Toolkit. Gather and prepare all necessary materials. </a:t>
            </a:r>
          </a:p>
          <a:p>
            <a:endParaRPr lang="en-US" sz="1800" b="1" dirty="0">
              <a:solidFill>
                <a:schemeClr val="accent1"/>
              </a:solidFill>
            </a:endParaRPr>
          </a:p>
        </p:txBody>
      </p:sp>
      <p:sp>
        <p:nvSpPr>
          <p:cNvPr id="6" name="Rectangle 5">
            <a:extLst>
              <a:ext uri="{FF2B5EF4-FFF2-40B4-BE49-F238E27FC236}">
                <a16:creationId xmlns:a16="http://schemas.microsoft.com/office/drawing/2014/main" id="{7C7A9161-414C-072B-6928-1CC3189450C2}"/>
              </a:ext>
            </a:extLst>
          </p:cNvPr>
          <p:cNvSpPr/>
          <p:nvPr/>
        </p:nvSpPr>
        <p:spPr>
          <a:xfrm>
            <a:off x="8502555" y="469609"/>
            <a:ext cx="3219545" cy="664797"/>
          </a:xfrm>
          <a:prstGeom prst="rect">
            <a:avLst/>
          </a:prstGeom>
          <a:ln w="19050"/>
          <a:effectLst/>
        </p:spPr>
        <p:style>
          <a:lnRef idx="2">
            <a:schemeClr val="accent1"/>
          </a:lnRef>
          <a:fillRef idx="1">
            <a:schemeClr val="lt1"/>
          </a:fillRef>
          <a:effectRef idx="0">
            <a:schemeClr val="accent1"/>
          </a:effectRef>
          <a:fontRef idx="minor">
            <a:schemeClr val="dk1"/>
          </a:fontRef>
        </p:style>
        <p:txBody>
          <a:bodyPr rtlCol="0" anchor="ctr"/>
          <a:lstStyle/>
          <a:p>
            <a:pPr algn="ctr"/>
            <a:r>
              <a:rPr lang="en-US" sz="2000" b="1" dirty="0">
                <a:solidFill>
                  <a:schemeClr val="accent1"/>
                </a:solidFill>
              </a:rPr>
              <a:t>Instructional Time: 2.75 Hrs.</a:t>
            </a:r>
          </a:p>
        </p:txBody>
      </p:sp>
      <p:sp>
        <p:nvSpPr>
          <p:cNvPr id="3" name="Rectangle 2">
            <a:extLst>
              <a:ext uri="{FF2B5EF4-FFF2-40B4-BE49-F238E27FC236}">
                <a16:creationId xmlns:a16="http://schemas.microsoft.com/office/drawing/2014/main" id="{9381CD7A-FC91-B44C-05B1-AF462D699464}"/>
              </a:ext>
            </a:extLst>
          </p:cNvPr>
          <p:cNvSpPr/>
          <p:nvPr/>
        </p:nvSpPr>
        <p:spPr>
          <a:xfrm>
            <a:off x="0" y="0"/>
            <a:ext cx="1384300" cy="6858000"/>
          </a:xfrm>
          <a:prstGeom prst="rect">
            <a:avLst/>
          </a:prstGeom>
          <a:solidFill>
            <a:schemeClr val="accent6"/>
          </a:solidFill>
          <a:ln>
            <a:solidFill>
              <a:schemeClr val="accent1"/>
            </a:solidFill>
          </a:ln>
          <a:effectLst/>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a:t>Icon Key</a:t>
            </a:r>
          </a:p>
          <a:p>
            <a:pPr algn="ctr"/>
            <a:endParaRPr lang="en-US" sz="1000" dirty="0"/>
          </a:p>
          <a:p>
            <a:pPr algn="ctr"/>
            <a:r>
              <a:rPr lang="en-US" sz="2000" b="1" dirty="0"/>
              <a:t>Activity</a:t>
            </a:r>
            <a:r>
              <a:rPr lang="en-US" sz="2000" dirty="0"/>
              <a:t>:</a:t>
            </a:r>
          </a:p>
          <a:p>
            <a:pPr algn="ctr"/>
            <a:endParaRPr lang="en-US" sz="2000" b="1" dirty="0"/>
          </a:p>
          <a:p>
            <a:pPr algn="ctr"/>
            <a:endParaRPr lang="en-US" sz="2000" b="1" dirty="0"/>
          </a:p>
          <a:p>
            <a:pPr algn="ctr"/>
            <a:endParaRPr lang="en-US" sz="2000" b="1" dirty="0"/>
          </a:p>
          <a:p>
            <a:pPr algn="ctr"/>
            <a:r>
              <a:rPr lang="en-US" sz="2000" b="1" dirty="0"/>
              <a:t>Video</a:t>
            </a:r>
            <a:r>
              <a:rPr lang="en-US" sz="2000" dirty="0"/>
              <a:t>:</a:t>
            </a:r>
          </a:p>
          <a:p>
            <a:pPr algn="ctr"/>
            <a:endParaRPr lang="en-US" sz="2000" dirty="0"/>
          </a:p>
          <a:p>
            <a:pPr algn="ctr"/>
            <a:endParaRPr lang="en-US" sz="2000" dirty="0"/>
          </a:p>
          <a:p>
            <a:pPr algn="ctr"/>
            <a:endParaRPr lang="en-US" sz="2000" dirty="0"/>
          </a:p>
          <a:p>
            <a:pPr algn="ctr"/>
            <a:r>
              <a:rPr lang="en-US" sz="2000" b="1" dirty="0"/>
              <a:t>Instructor Demo:</a:t>
            </a:r>
          </a:p>
          <a:p>
            <a:pPr algn="ctr"/>
            <a:endParaRPr lang="en-US" sz="2000" b="1" dirty="0"/>
          </a:p>
          <a:p>
            <a:pPr algn="ctr"/>
            <a:endParaRPr lang="en-US" sz="2000" b="1" dirty="0"/>
          </a:p>
          <a:p>
            <a:pPr algn="ctr"/>
            <a:endParaRPr lang="en-US" sz="2000" b="1" dirty="0"/>
          </a:p>
          <a:p>
            <a:pPr algn="ctr"/>
            <a:endParaRPr lang="en-US" sz="2000" b="1" dirty="0"/>
          </a:p>
          <a:p>
            <a:pPr algn="ctr"/>
            <a:r>
              <a:rPr lang="en-US" sz="2000" b="1" dirty="0"/>
              <a:t>Knowledge Check: </a:t>
            </a:r>
          </a:p>
          <a:p>
            <a:endParaRPr lang="en-US" sz="2000" dirty="0"/>
          </a:p>
          <a:p>
            <a:endParaRPr lang="en-US" sz="2000" dirty="0"/>
          </a:p>
          <a:p>
            <a:pPr algn="ctr"/>
            <a:endParaRPr lang="en-US" dirty="0"/>
          </a:p>
        </p:txBody>
      </p:sp>
      <p:pic>
        <p:nvPicPr>
          <p:cNvPr id="9" name="Graphic 30" descr="Flim icon indicating the slide has a VIDEO.">
            <a:extLst>
              <a:ext uri="{FF2B5EF4-FFF2-40B4-BE49-F238E27FC236}">
                <a16:creationId xmlns:a16="http://schemas.microsoft.com/office/drawing/2014/main" id="{71680F5D-528C-D906-15A6-688090E0D43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49694" y="2365191"/>
            <a:ext cx="731520" cy="731520"/>
          </a:xfrm>
          <a:prstGeom prst="rect">
            <a:avLst/>
          </a:prstGeom>
        </p:spPr>
      </p:pic>
      <p:pic>
        <p:nvPicPr>
          <p:cNvPr id="10" name="Graphic 9" descr="Lights On with solid fill">
            <a:extLst>
              <a:ext uri="{FF2B5EF4-FFF2-40B4-BE49-F238E27FC236}">
                <a16:creationId xmlns:a16="http://schemas.microsoft.com/office/drawing/2014/main" id="{15E5A1EF-36A7-53AB-A7B2-45C8985127F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49694" y="5636355"/>
            <a:ext cx="851672" cy="851672"/>
          </a:xfrm>
          <a:prstGeom prst="rect">
            <a:avLst/>
          </a:prstGeom>
        </p:spPr>
      </p:pic>
      <p:pic>
        <p:nvPicPr>
          <p:cNvPr id="19" name="Content Placeholder 10">
            <a:extLst>
              <a:ext uri="{FF2B5EF4-FFF2-40B4-BE49-F238E27FC236}">
                <a16:creationId xmlns:a16="http://schemas.microsoft.com/office/drawing/2014/main" id="{2AE7E4BF-FB0A-385E-EB5D-32E76FE31F7E}"/>
              </a:ext>
            </a:extLst>
          </p:cNvPr>
          <p:cNvPicPr>
            <a:picLocks noChangeAspect="1"/>
          </p:cNvPicPr>
          <p:nvPr/>
        </p:nvPicPr>
        <p:blipFill>
          <a:blip r:embed="rId6">
            <a:extLst>
              <a:ext uri="{28A0092B-C50C-407E-A947-70E740481C1C}">
                <a14:useLocalDpi xmlns:a14="http://schemas.microsoft.com/office/drawing/2010/main" val="0"/>
              </a:ext>
            </a:extLst>
          </a:blip>
          <a:srcRect b="15327"/>
          <a:stretch>
            <a:fillRect/>
          </a:stretch>
        </p:blipFill>
        <p:spPr>
          <a:xfrm>
            <a:off x="146062" y="3903392"/>
            <a:ext cx="1005840" cy="851672"/>
          </a:xfrm>
          <a:prstGeom prst="rect">
            <a:avLst/>
          </a:prstGeom>
        </p:spPr>
      </p:pic>
      <p:pic>
        <p:nvPicPr>
          <p:cNvPr id="20" name="Picture 19" descr="Running man icon indicating the slide has an ACTIVITY.">
            <a:extLst>
              <a:ext uri="{FF2B5EF4-FFF2-40B4-BE49-F238E27FC236}">
                <a16:creationId xmlns:a16="http://schemas.microsoft.com/office/drawing/2014/main" id="{E8248BEF-1AC4-BDEE-D80D-02C03EC72EB5}"/>
              </a:ext>
            </a:extLst>
          </p:cNvPr>
          <p:cNvPicPr>
            <a:picLocks noChangeAspect="1"/>
          </p:cNvPicPr>
          <p:nvPr/>
        </p:nvPicPr>
        <p:blipFill>
          <a:blip r:embed="rId7" cstate="print">
            <a:extLst>
              <a:ext uri="{28A0092B-C50C-407E-A947-70E740481C1C}">
                <a14:useLocalDpi xmlns:a14="http://schemas.microsoft.com/office/drawing/2010/main" val="0"/>
              </a:ext>
            </a:extLst>
          </a:blip>
          <a:srcRect l="63000" t="31047" r="3465" b="7314"/>
          <a:stretch>
            <a:fillRect/>
          </a:stretch>
        </p:blipFill>
        <p:spPr>
          <a:xfrm>
            <a:off x="249694" y="1134406"/>
            <a:ext cx="731520" cy="756422"/>
          </a:xfrm>
          <a:prstGeom prst="rect">
            <a:avLst/>
          </a:prstGeom>
        </p:spPr>
      </p:pic>
      <p:sp>
        <p:nvSpPr>
          <p:cNvPr id="7" name="TextBox 6">
            <a:extLst>
              <a:ext uri="{FF2B5EF4-FFF2-40B4-BE49-F238E27FC236}">
                <a16:creationId xmlns:a16="http://schemas.microsoft.com/office/drawing/2014/main" id="{45631869-BF2A-D4C5-5100-86A3ED018AF8}"/>
              </a:ext>
            </a:extLst>
          </p:cNvPr>
          <p:cNvSpPr txBox="1"/>
          <p:nvPr/>
        </p:nvSpPr>
        <p:spPr>
          <a:xfrm>
            <a:off x="7387545" y="2841539"/>
            <a:ext cx="4554761" cy="2508379"/>
          </a:xfrm>
          <a:prstGeom prst="rect">
            <a:avLst/>
          </a:prstGeom>
          <a:noFill/>
        </p:spPr>
        <p:txBody>
          <a:bodyPr wrap="square">
            <a:spAutoFit/>
          </a:bodyPr>
          <a:lstStyle/>
          <a:p>
            <a:r>
              <a:rPr lang="en-US" sz="2000" b="1" dirty="0">
                <a:solidFill>
                  <a:schemeClr val="accent1"/>
                </a:solidFill>
              </a:rPr>
              <a:t>Additional Materials:</a:t>
            </a:r>
          </a:p>
          <a:p>
            <a:pPr marL="285750" indent="-285750">
              <a:buFont typeface="Arial" panose="020B0604020202020204" pitchFamily="34" charset="0"/>
              <a:buChar char="•"/>
            </a:pPr>
            <a:r>
              <a:rPr lang="en-US" b="1" dirty="0">
                <a:solidFill>
                  <a:schemeClr val="tx1">
                    <a:lumMod val="75000"/>
                    <a:lumOff val="25000"/>
                  </a:schemeClr>
                </a:solidFill>
              </a:rPr>
              <a:t>One per pair or small group for activity</a:t>
            </a:r>
            <a:r>
              <a:rPr lang="en-US" dirty="0">
                <a:solidFill>
                  <a:schemeClr val="tx1">
                    <a:lumMod val="75000"/>
                    <a:lumOff val="25000"/>
                  </a:schemeClr>
                </a:solidFill>
              </a:rPr>
              <a:t>: Ramp (wooden board or sturdy cardboard), 2 small balls, 5 blocks to change ramp height, Stopwatch, Fabric to cover ramp</a:t>
            </a:r>
          </a:p>
          <a:p>
            <a:pPr marL="285750" indent="-285750">
              <a:buFont typeface="Arial" panose="020B0604020202020204" pitchFamily="34" charset="0"/>
              <a:buChar char="•"/>
            </a:pPr>
            <a:endParaRPr lang="en-US" sz="1050" dirty="0">
              <a:solidFill>
                <a:schemeClr val="tx1">
                  <a:lumMod val="75000"/>
                  <a:lumOff val="25000"/>
                </a:schemeClr>
              </a:solidFill>
            </a:endParaRPr>
          </a:p>
          <a:p>
            <a:pPr marL="285750" indent="-285750">
              <a:buFont typeface="Arial" panose="020B0604020202020204" pitchFamily="34" charset="0"/>
              <a:buChar char="•"/>
            </a:pPr>
            <a:r>
              <a:rPr lang="en-US" b="1" dirty="0">
                <a:solidFill>
                  <a:schemeClr val="tx1">
                    <a:lumMod val="75000"/>
                    <a:lumOff val="25000"/>
                  </a:schemeClr>
                </a:solidFill>
              </a:rPr>
              <a:t>One of each for Demo</a:t>
            </a:r>
            <a:r>
              <a:rPr lang="en-US" dirty="0">
                <a:solidFill>
                  <a:schemeClr val="tx1">
                    <a:lumMod val="75000"/>
                    <a:lumOff val="25000"/>
                  </a:schemeClr>
                </a:solidFill>
              </a:rPr>
              <a:t>: Hammer, Nail, Block of wood, Clamp or vice, Safety gloves, Safety goggles</a:t>
            </a:r>
          </a:p>
        </p:txBody>
      </p:sp>
      <p:sp>
        <p:nvSpPr>
          <p:cNvPr id="11" name="TextBox 10">
            <a:extLst>
              <a:ext uri="{FF2B5EF4-FFF2-40B4-BE49-F238E27FC236}">
                <a16:creationId xmlns:a16="http://schemas.microsoft.com/office/drawing/2014/main" id="{E25305CD-D55F-F25F-4F1F-EFA25661D54B}"/>
              </a:ext>
            </a:extLst>
          </p:cNvPr>
          <p:cNvSpPr txBox="1"/>
          <p:nvPr/>
        </p:nvSpPr>
        <p:spPr>
          <a:xfrm>
            <a:off x="1579402" y="2841539"/>
            <a:ext cx="5681207" cy="3624069"/>
          </a:xfrm>
          <a:prstGeom prst="rect">
            <a:avLst/>
          </a:prstGeom>
          <a:noFill/>
        </p:spPr>
        <p:txBody>
          <a:bodyPr wrap="square">
            <a:spAutoFit/>
          </a:bodyPr>
          <a:lstStyle/>
          <a:p>
            <a:r>
              <a:rPr lang="en-US" b="1" dirty="0">
                <a:solidFill>
                  <a:schemeClr val="accent1"/>
                </a:solidFill>
              </a:rPr>
              <a:t>Provided Course Materials:</a:t>
            </a:r>
          </a:p>
          <a:p>
            <a:pPr marL="800100" lvl="1" indent="-342900">
              <a:buFont typeface="Arial" panose="020B0604020202020204" pitchFamily="34" charset="0"/>
              <a:buChar char="•"/>
            </a:pPr>
            <a:r>
              <a:rPr lang="en-US" b="1" dirty="0">
                <a:solidFill>
                  <a:schemeClr val="tx1">
                    <a:lumMod val="75000"/>
                    <a:lumOff val="25000"/>
                  </a:schemeClr>
                </a:solidFill>
              </a:rPr>
              <a:t>+</a:t>
            </a:r>
            <a:r>
              <a:rPr lang="en-US" b="1" dirty="0" err="1">
                <a:solidFill>
                  <a:schemeClr val="tx1">
                    <a:lumMod val="75000"/>
                    <a:lumOff val="25000"/>
                  </a:schemeClr>
                </a:solidFill>
              </a:rPr>
              <a:t>Physics_Mechanical</a:t>
            </a:r>
            <a:r>
              <a:rPr lang="en-US" b="1" dirty="0">
                <a:solidFill>
                  <a:schemeClr val="tx1">
                    <a:lumMod val="75000"/>
                    <a:lumOff val="25000"/>
                  </a:schemeClr>
                </a:solidFill>
              </a:rPr>
              <a:t> Foundations.pptx </a:t>
            </a:r>
          </a:p>
          <a:p>
            <a:pPr marL="800100" lvl="1" indent="-342900">
              <a:buFont typeface="Arial" panose="020B0604020202020204" pitchFamily="34" charset="0"/>
              <a:buChar char="•"/>
            </a:pPr>
            <a:endParaRPr lang="en-US" sz="1050" b="1" dirty="0">
              <a:solidFill>
                <a:schemeClr val="tx1">
                  <a:lumMod val="75000"/>
                  <a:lumOff val="25000"/>
                </a:schemeClr>
              </a:solidFill>
            </a:endParaRPr>
          </a:p>
          <a:p>
            <a:pPr marL="800100" lvl="1" indent="-342900">
              <a:buFont typeface="Arial" panose="020B0604020202020204" pitchFamily="34" charset="0"/>
              <a:buChar char="•"/>
            </a:pPr>
            <a:r>
              <a:rPr lang="en-US" b="1" dirty="0">
                <a:solidFill>
                  <a:schemeClr val="tx1">
                    <a:lumMod val="75000"/>
                    <a:lumOff val="25000"/>
                  </a:schemeClr>
                </a:solidFill>
              </a:rPr>
              <a:t>+Instructor Facilitation Toolkit_Physics.docx </a:t>
            </a:r>
            <a:r>
              <a:rPr lang="en-US" dirty="0">
                <a:solidFill>
                  <a:schemeClr val="tx1">
                    <a:lumMod val="75000"/>
                    <a:lumOff val="25000"/>
                  </a:schemeClr>
                </a:solidFill>
              </a:rPr>
              <a:t>- </a:t>
            </a:r>
            <a:r>
              <a:rPr lang="en-US" i="1" dirty="0">
                <a:solidFill>
                  <a:schemeClr val="tx1">
                    <a:lumMod val="75000"/>
                    <a:lumOff val="25000"/>
                  </a:schemeClr>
                </a:solidFill>
              </a:rPr>
              <a:t>For Instructor use only. </a:t>
            </a:r>
          </a:p>
          <a:p>
            <a:pPr marL="800100" lvl="1" indent="-342900">
              <a:buFont typeface="Arial" panose="020B0604020202020204" pitchFamily="34" charset="0"/>
              <a:buChar char="•"/>
            </a:pPr>
            <a:endParaRPr lang="en-US" sz="1050" b="1" dirty="0">
              <a:solidFill>
                <a:schemeClr val="tx1">
                  <a:lumMod val="75000"/>
                  <a:lumOff val="25000"/>
                </a:schemeClr>
              </a:solidFill>
            </a:endParaRPr>
          </a:p>
          <a:p>
            <a:pPr marL="800100" lvl="1" indent="-342900">
              <a:buFont typeface="Arial" panose="020B0604020202020204" pitchFamily="34" charset="0"/>
              <a:buChar char="•"/>
            </a:pPr>
            <a:r>
              <a:rPr lang="en-US" b="1" dirty="0">
                <a:solidFill>
                  <a:schemeClr val="tx1">
                    <a:lumMod val="75000"/>
                    <a:lumOff val="25000"/>
                  </a:schemeClr>
                </a:solidFill>
              </a:rPr>
              <a:t>+Participant Resource Guide_Physics.docx </a:t>
            </a:r>
            <a:r>
              <a:rPr lang="en-US" dirty="0">
                <a:solidFill>
                  <a:schemeClr val="tx1">
                    <a:lumMod val="75000"/>
                    <a:lumOff val="25000"/>
                  </a:schemeClr>
                </a:solidFill>
              </a:rPr>
              <a:t>- </a:t>
            </a:r>
            <a:r>
              <a:rPr lang="en-US" i="1" dirty="0">
                <a:solidFill>
                  <a:schemeClr val="tx1">
                    <a:lumMod val="75000"/>
                    <a:lumOff val="25000"/>
                  </a:schemeClr>
                </a:solidFill>
              </a:rPr>
              <a:t>Print one copy for each learner. All handouts that leaners need for activities are embedded in the Participant Resource Guide.</a:t>
            </a:r>
          </a:p>
          <a:p>
            <a:pPr marL="1257300" lvl="2" indent="-342900">
              <a:buFont typeface="Arial" panose="020B0604020202020204" pitchFamily="34" charset="0"/>
              <a:buChar char="•"/>
            </a:pPr>
            <a:r>
              <a:rPr lang="en-US" dirty="0">
                <a:solidFill>
                  <a:schemeClr val="tx1">
                    <a:lumMod val="75000"/>
                    <a:lumOff val="25000"/>
                  </a:schemeClr>
                </a:solidFill>
              </a:rPr>
              <a:t>Ramp </a:t>
            </a:r>
            <a:r>
              <a:rPr lang="en-US" dirty="0" err="1">
                <a:solidFill>
                  <a:schemeClr val="tx1">
                    <a:lumMod val="75000"/>
                    <a:lumOff val="25000"/>
                  </a:schemeClr>
                </a:solidFill>
              </a:rPr>
              <a:t>Race_Physics</a:t>
            </a:r>
            <a:endParaRPr lang="en-US" dirty="0">
              <a:solidFill>
                <a:schemeClr val="tx1">
                  <a:lumMod val="75000"/>
                  <a:lumOff val="25000"/>
                </a:schemeClr>
              </a:solidFill>
            </a:endParaRPr>
          </a:p>
          <a:p>
            <a:pPr marL="800100" lvl="1" indent="-342900">
              <a:buFont typeface="Arial" panose="020B0604020202020204" pitchFamily="34" charset="0"/>
              <a:buChar char="•"/>
            </a:pPr>
            <a:endParaRPr lang="en-US" sz="1050" b="1" dirty="0">
              <a:solidFill>
                <a:schemeClr val="tx1">
                  <a:lumMod val="75000"/>
                  <a:lumOff val="25000"/>
                </a:schemeClr>
              </a:solidFill>
            </a:endParaRPr>
          </a:p>
          <a:p>
            <a:pPr marL="800100" lvl="1" indent="-342900">
              <a:buFont typeface="Arial" panose="020B0604020202020204" pitchFamily="34" charset="0"/>
              <a:buChar char="•"/>
            </a:pPr>
            <a:r>
              <a:rPr lang="en-US" b="1" dirty="0">
                <a:solidFill>
                  <a:schemeClr val="tx1">
                    <a:lumMod val="75000"/>
                    <a:lumOff val="25000"/>
                  </a:schemeClr>
                </a:solidFill>
              </a:rPr>
              <a:t>Quiz_Physics.docx </a:t>
            </a:r>
            <a:r>
              <a:rPr lang="en-US" dirty="0">
                <a:solidFill>
                  <a:schemeClr val="tx1">
                    <a:lumMod val="75000"/>
                    <a:lumOff val="25000"/>
                  </a:schemeClr>
                </a:solidFill>
              </a:rPr>
              <a:t>- </a:t>
            </a:r>
            <a:r>
              <a:rPr lang="en-US" i="1" dirty="0">
                <a:solidFill>
                  <a:schemeClr val="tx1">
                    <a:lumMod val="75000"/>
                    <a:lumOff val="25000"/>
                  </a:schemeClr>
                </a:solidFill>
              </a:rPr>
              <a:t>Print one copy for each learner. </a:t>
            </a:r>
          </a:p>
        </p:txBody>
      </p:sp>
    </p:spTree>
    <p:custDataLst>
      <p:tags r:id="rId1"/>
    </p:custDataLst>
    <p:extLst>
      <p:ext uri="{BB962C8B-B14F-4D97-AF65-F5344CB8AC3E}">
        <p14:creationId xmlns:p14="http://schemas.microsoft.com/office/powerpoint/2010/main" val="780460586"/>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5708C1A4-5DEF-476D-2D5E-4318AE567E7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1A15B73-D647-D5CD-E8CE-A37FFAA437BF}"/>
              </a:ext>
            </a:extLst>
          </p:cNvPr>
          <p:cNvSpPr>
            <a:spLocks noGrp="1"/>
          </p:cNvSpPr>
          <p:nvPr>
            <p:ph type="title"/>
          </p:nvPr>
        </p:nvSpPr>
        <p:spPr>
          <a:xfrm>
            <a:off x="971550" y="646396"/>
            <a:ext cx="10385298" cy="664797"/>
          </a:xfrm>
        </p:spPr>
        <p:txBody>
          <a:bodyPr/>
          <a:lstStyle/>
          <a:p>
            <a:r>
              <a:rPr lang="en-US" dirty="0"/>
              <a:t>Pacing Guide </a:t>
            </a:r>
          </a:p>
        </p:txBody>
      </p:sp>
      <p:sp>
        <p:nvSpPr>
          <p:cNvPr id="5" name="Content Placeholder 4">
            <a:extLst>
              <a:ext uri="{FF2B5EF4-FFF2-40B4-BE49-F238E27FC236}">
                <a16:creationId xmlns:a16="http://schemas.microsoft.com/office/drawing/2014/main" id="{5C93E851-F823-5FB1-01E1-1F997CA034ED}"/>
              </a:ext>
            </a:extLst>
          </p:cNvPr>
          <p:cNvSpPr>
            <a:spLocks noGrp="1"/>
          </p:cNvSpPr>
          <p:nvPr>
            <p:ph idx="1"/>
          </p:nvPr>
        </p:nvSpPr>
        <p:spPr>
          <a:xfrm>
            <a:off x="968502" y="1553030"/>
            <a:ext cx="10385298" cy="4757280"/>
          </a:xfrm>
        </p:spPr>
        <p:txBody>
          <a:bodyPr/>
          <a:lstStyle/>
          <a:p>
            <a:r>
              <a:rPr lang="en-US" i="1" dirty="0">
                <a:solidFill>
                  <a:schemeClr val="accent1"/>
                </a:solidFill>
              </a:rPr>
              <a:t>Times have been rounded to the nearest .25 hours. </a:t>
            </a:r>
          </a:p>
          <a:p>
            <a:endParaRPr lang="en-US" i="1" dirty="0">
              <a:solidFill>
                <a:schemeClr val="accent1"/>
              </a:solidFill>
            </a:endParaRPr>
          </a:p>
          <a:p>
            <a:r>
              <a:rPr lang="en-US" sz="2800" b="1" i="1" dirty="0"/>
              <a:t>Total Time: 2.75 Hours </a:t>
            </a:r>
          </a:p>
          <a:p>
            <a:pPr marL="914400" lvl="1" indent="-457200">
              <a:buFont typeface="Arial" panose="020B0604020202020204" pitchFamily="34" charset="0"/>
              <a:buChar char="•"/>
            </a:pPr>
            <a:r>
              <a:rPr lang="en-US" sz="2800" dirty="0"/>
              <a:t>(.25 Hrs) – Welcome and Warm Up </a:t>
            </a:r>
          </a:p>
          <a:p>
            <a:pPr marL="914400" lvl="1" indent="-457200">
              <a:buFont typeface="Arial" panose="020B0604020202020204" pitchFamily="34" charset="0"/>
              <a:buChar char="•"/>
            </a:pPr>
            <a:r>
              <a:rPr lang="en-US" sz="2800" dirty="0"/>
              <a:t>(1 Hr) – 1.1 – Basic Physics Concepts &amp; Principles</a:t>
            </a:r>
          </a:p>
          <a:p>
            <a:pPr marL="914400" lvl="1" indent="-457200">
              <a:buFont typeface="Arial" panose="020B0604020202020204" pitchFamily="34" charset="0"/>
              <a:buChar char="•"/>
            </a:pPr>
            <a:r>
              <a:rPr lang="en-US" sz="2800" dirty="0"/>
              <a:t>(.75 Hrs) – 1.2 Newton’s Three Laws of Motion </a:t>
            </a:r>
          </a:p>
          <a:p>
            <a:pPr marL="914400" lvl="1" indent="-457200">
              <a:buFont typeface="Arial" panose="020B0604020202020204" pitchFamily="34" charset="0"/>
              <a:buChar char="•"/>
            </a:pPr>
            <a:r>
              <a:rPr lang="en-US" sz="2800" dirty="0"/>
              <a:t>(.25 Hrs) – 1.3 Real World Applications &amp; Safety</a:t>
            </a:r>
          </a:p>
          <a:p>
            <a:pPr marL="914400" lvl="1" indent="-457200">
              <a:buFont typeface="Arial" panose="020B0604020202020204" pitchFamily="34" charset="0"/>
              <a:buChar char="•"/>
            </a:pPr>
            <a:r>
              <a:rPr lang="en-US" sz="2800" dirty="0"/>
              <a:t>(.5 Hrs) – Quiz and Wrap Up </a:t>
            </a:r>
          </a:p>
          <a:p>
            <a:endParaRPr lang="en-US" dirty="0"/>
          </a:p>
        </p:txBody>
      </p:sp>
    </p:spTree>
    <p:custDataLst>
      <p:tags r:id="rId1"/>
    </p:custDataLst>
    <p:extLst>
      <p:ext uri="{BB962C8B-B14F-4D97-AF65-F5344CB8AC3E}">
        <p14:creationId xmlns:p14="http://schemas.microsoft.com/office/powerpoint/2010/main" val="289830023"/>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EC32438-0ADA-47B4-8F00-04CB694675B4}"/>
              </a:ext>
            </a:extLst>
          </p:cNvPr>
          <p:cNvSpPr>
            <a:spLocks noGrp="1"/>
          </p:cNvSpPr>
          <p:nvPr>
            <p:ph type="ctrTitle" idx="4294967295"/>
          </p:nvPr>
        </p:nvSpPr>
        <p:spPr>
          <a:xfrm>
            <a:off x="1828800" y="2262505"/>
            <a:ext cx="9768840" cy="1120775"/>
          </a:xfrm>
        </p:spPr>
        <p:txBody>
          <a:bodyPr>
            <a:normAutofit/>
          </a:bodyPr>
          <a:lstStyle/>
          <a:p>
            <a:r>
              <a:rPr lang="en-US" sz="6000" dirty="0">
                <a:solidFill>
                  <a:schemeClr val="accent1"/>
                </a:solidFill>
              </a:rPr>
              <a:t>Principles of Physics </a:t>
            </a:r>
          </a:p>
        </p:txBody>
      </p:sp>
      <p:sp>
        <p:nvSpPr>
          <p:cNvPr id="5" name="Content Placeholder 4">
            <a:extLst>
              <a:ext uri="{FF2B5EF4-FFF2-40B4-BE49-F238E27FC236}">
                <a16:creationId xmlns:a16="http://schemas.microsoft.com/office/drawing/2014/main" id="{6E365C04-9672-4EAD-B267-8CA3C4F1CA90}"/>
              </a:ext>
            </a:extLst>
          </p:cNvPr>
          <p:cNvSpPr>
            <a:spLocks noGrp="1"/>
          </p:cNvSpPr>
          <p:nvPr>
            <p:ph sz="quarter" idx="4294967295"/>
          </p:nvPr>
        </p:nvSpPr>
        <p:spPr>
          <a:xfrm>
            <a:off x="1828800" y="3751263"/>
            <a:ext cx="9768840" cy="914400"/>
          </a:xfrm>
        </p:spPr>
        <p:txBody>
          <a:bodyPr vert="horz" lIns="0" tIns="0" rIns="0" bIns="0" rtlCol="0" anchor="t">
            <a:noAutofit/>
          </a:bodyPr>
          <a:lstStyle/>
          <a:p>
            <a:pPr marL="0" indent="0">
              <a:buNone/>
            </a:pPr>
            <a:r>
              <a:rPr lang="en-US" sz="2800" b="1" i="1" dirty="0">
                <a:latin typeface="Calibri" panose="020F0502020204030204" pitchFamily="34" charset="0"/>
                <a:ea typeface="Calibri" panose="020F0502020204030204" pitchFamily="34" charset="0"/>
                <a:cs typeface="Calibri" panose="020F0502020204030204" pitchFamily="34" charset="0"/>
              </a:rPr>
              <a:t>Transit Core Competencies Curriculum</a:t>
            </a:r>
          </a:p>
          <a:p>
            <a:pPr marL="0" indent="0">
              <a:buNone/>
            </a:pPr>
            <a:r>
              <a:rPr lang="en-US" sz="2800" b="1" i="1" dirty="0">
                <a:latin typeface="Calibri" panose="020F0502020204030204" pitchFamily="34" charset="0"/>
                <a:ea typeface="Calibri" panose="020F0502020204030204" pitchFamily="34" charset="0"/>
                <a:cs typeface="Calibri" panose="020F0502020204030204" pitchFamily="34" charset="0"/>
              </a:rPr>
              <a:t>Mechanical Foundations</a:t>
            </a:r>
          </a:p>
        </p:txBody>
      </p:sp>
    </p:spTree>
    <p:custDataLst>
      <p:tags r:id="rId1"/>
    </p:custDataLst>
    <p:extLst>
      <p:ext uri="{BB962C8B-B14F-4D97-AF65-F5344CB8AC3E}">
        <p14:creationId xmlns:p14="http://schemas.microsoft.com/office/powerpoint/2010/main" val="23289650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BA8A209-5504-494A-B86D-73715015FD32}"/>
              </a:ext>
            </a:extLst>
          </p:cNvPr>
          <p:cNvSpPr>
            <a:spLocks noGrp="1"/>
          </p:cNvSpPr>
          <p:nvPr>
            <p:ph type="title"/>
          </p:nvPr>
        </p:nvSpPr>
        <p:spPr/>
        <p:txBody>
          <a:bodyPr/>
          <a:lstStyle/>
          <a:p>
            <a:r>
              <a:rPr lang="en-US" dirty="0"/>
              <a:t>Objectives</a:t>
            </a:r>
          </a:p>
        </p:txBody>
      </p:sp>
      <p:sp>
        <p:nvSpPr>
          <p:cNvPr id="5" name="Content Placeholder 4">
            <a:extLst>
              <a:ext uri="{FF2B5EF4-FFF2-40B4-BE49-F238E27FC236}">
                <a16:creationId xmlns:a16="http://schemas.microsoft.com/office/drawing/2014/main" id="{F4B9B15E-6736-4138-A392-6CF75A784C31}"/>
              </a:ext>
            </a:extLst>
          </p:cNvPr>
          <p:cNvSpPr>
            <a:spLocks noGrp="1"/>
          </p:cNvSpPr>
          <p:nvPr>
            <p:ph idx="1"/>
          </p:nvPr>
        </p:nvSpPr>
        <p:spPr/>
        <p:txBody>
          <a:bodyPr/>
          <a:lstStyle/>
          <a:p>
            <a:pPr marL="342900" indent="-342900">
              <a:buFont typeface="Arial" panose="020B0604020202020204" pitchFamily="34" charset="0"/>
              <a:buChar char="•"/>
            </a:pPr>
            <a:r>
              <a:rPr lang="en-US" dirty="0">
                <a:solidFill>
                  <a:schemeClr val="tx1"/>
                </a:solidFill>
              </a:rPr>
              <a:t>Define physics and explain concepts such as force, motion, work, energy, power, resistance and friction.</a:t>
            </a:r>
          </a:p>
          <a:p>
            <a:pPr marL="342900" indent="-342900">
              <a:buFont typeface="Arial" panose="020B0604020202020204" pitchFamily="34" charset="0"/>
              <a:buChar char="•"/>
            </a:pPr>
            <a:endParaRPr lang="en-US" dirty="0">
              <a:solidFill>
                <a:schemeClr val="tx1"/>
              </a:solidFill>
            </a:endParaRPr>
          </a:p>
          <a:p>
            <a:pPr marL="342900" indent="-342900">
              <a:buFont typeface="Arial" panose="020B0604020202020204" pitchFamily="34" charset="0"/>
              <a:buChar char="•"/>
            </a:pPr>
            <a:r>
              <a:rPr lang="en-US" dirty="0">
                <a:solidFill>
                  <a:schemeClr val="tx1"/>
                </a:solidFill>
              </a:rPr>
              <a:t>Describe Newton’s Three Laws of Motion.</a:t>
            </a:r>
          </a:p>
          <a:p>
            <a:pPr marL="342900" indent="-342900">
              <a:buFont typeface="Arial" panose="020B0604020202020204" pitchFamily="34" charset="0"/>
              <a:buChar char="•"/>
            </a:pPr>
            <a:endParaRPr lang="en-US" dirty="0">
              <a:solidFill>
                <a:schemeClr val="tx1"/>
              </a:solidFill>
            </a:endParaRPr>
          </a:p>
          <a:p>
            <a:pPr marL="342900" indent="-342900">
              <a:buFont typeface="Arial" panose="020B0604020202020204" pitchFamily="34" charset="0"/>
              <a:buChar char="•"/>
            </a:pPr>
            <a:r>
              <a:rPr lang="en-US" dirty="0">
                <a:solidFill>
                  <a:schemeClr val="tx1"/>
                </a:solidFill>
              </a:rPr>
              <a:t>Apply basic principles to real world mechanical systems in transit maintenance.</a:t>
            </a:r>
          </a:p>
          <a:p>
            <a:pPr marL="342900" indent="-342900">
              <a:buFont typeface="Arial" panose="020B0604020202020204" pitchFamily="34" charset="0"/>
              <a:buChar char="•"/>
            </a:pPr>
            <a:endParaRPr lang="en-US" dirty="0">
              <a:solidFill>
                <a:schemeClr val="tx1"/>
              </a:solidFill>
            </a:endParaRPr>
          </a:p>
          <a:p>
            <a:endParaRPr lang="en-US" dirty="0"/>
          </a:p>
        </p:txBody>
      </p:sp>
    </p:spTree>
    <p:custDataLst>
      <p:tags r:id="rId1"/>
    </p:custDataLst>
    <p:extLst>
      <p:ext uri="{BB962C8B-B14F-4D97-AF65-F5344CB8AC3E}">
        <p14:creationId xmlns:p14="http://schemas.microsoft.com/office/powerpoint/2010/main" val="3986099570"/>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AF846CE-9893-48A0-BB44-477F0C10EE33}"/>
              </a:ext>
            </a:extLst>
          </p:cNvPr>
          <p:cNvSpPr>
            <a:spLocks noGrp="1"/>
          </p:cNvSpPr>
          <p:nvPr>
            <p:ph type="title"/>
          </p:nvPr>
        </p:nvSpPr>
        <p:spPr/>
        <p:txBody>
          <a:bodyPr/>
          <a:lstStyle/>
          <a:p>
            <a:r>
              <a:rPr lang="en-US" dirty="0"/>
              <a:t>Agenda</a:t>
            </a:r>
          </a:p>
        </p:txBody>
      </p:sp>
      <p:sp>
        <p:nvSpPr>
          <p:cNvPr id="5" name="Content Placeholder 4">
            <a:extLst>
              <a:ext uri="{FF2B5EF4-FFF2-40B4-BE49-F238E27FC236}">
                <a16:creationId xmlns:a16="http://schemas.microsoft.com/office/drawing/2014/main" id="{D0E1F003-638E-410B-B653-382D9FEFADAA}"/>
              </a:ext>
            </a:extLst>
          </p:cNvPr>
          <p:cNvSpPr>
            <a:spLocks noGrp="1"/>
          </p:cNvSpPr>
          <p:nvPr>
            <p:ph idx="1"/>
          </p:nvPr>
        </p:nvSpPr>
        <p:spPr>
          <a:xfrm>
            <a:off x="838199" y="1645920"/>
            <a:ext cx="6245773" cy="4572000"/>
          </a:xfrm>
        </p:spPr>
        <p:txBody>
          <a:bodyPr>
            <a:normAutofit/>
          </a:bodyPr>
          <a:lstStyle/>
          <a:p>
            <a:pPr marL="342900" indent="-342900">
              <a:lnSpc>
                <a:spcPct val="150000"/>
              </a:lnSpc>
              <a:buFont typeface="Arial" panose="020B0604020202020204" pitchFamily="34" charset="0"/>
              <a:buChar char="•"/>
            </a:pPr>
            <a:r>
              <a:rPr lang="en-US" sz="2800" dirty="0"/>
              <a:t>Welcome and Warm Up </a:t>
            </a:r>
          </a:p>
          <a:p>
            <a:pPr marL="342900" indent="-342900">
              <a:lnSpc>
                <a:spcPct val="150000"/>
              </a:lnSpc>
              <a:buFont typeface="Arial" panose="020B0604020202020204" pitchFamily="34" charset="0"/>
              <a:buChar char="•"/>
            </a:pPr>
            <a:r>
              <a:rPr lang="en-US" sz="2800" dirty="0"/>
              <a:t>1.1 - Basic Physics Concepts &amp; Principles</a:t>
            </a:r>
          </a:p>
          <a:p>
            <a:pPr marL="342900" indent="-342900">
              <a:lnSpc>
                <a:spcPct val="150000"/>
              </a:lnSpc>
              <a:buFont typeface="Arial" panose="020B0604020202020204" pitchFamily="34" charset="0"/>
              <a:buChar char="•"/>
            </a:pPr>
            <a:r>
              <a:rPr lang="en-US" sz="2800" dirty="0"/>
              <a:t>1.2 - Newton’s Three Laws of Motion</a:t>
            </a:r>
          </a:p>
          <a:p>
            <a:pPr marL="342900" indent="-342900">
              <a:lnSpc>
                <a:spcPct val="150000"/>
              </a:lnSpc>
              <a:buFont typeface="Arial" panose="020B0604020202020204" pitchFamily="34" charset="0"/>
              <a:buChar char="•"/>
            </a:pPr>
            <a:r>
              <a:rPr lang="en-US" sz="2800" dirty="0"/>
              <a:t>1.3 - Real World Applications &amp; Safety </a:t>
            </a:r>
          </a:p>
          <a:p>
            <a:pPr marL="342900" indent="-342900">
              <a:lnSpc>
                <a:spcPct val="150000"/>
              </a:lnSpc>
              <a:buFont typeface="Arial" panose="020B0604020202020204" pitchFamily="34" charset="0"/>
              <a:buChar char="•"/>
            </a:pPr>
            <a:r>
              <a:rPr lang="en-US" dirty="0"/>
              <a:t>Quiz and Wrap Up</a:t>
            </a:r>
            <a:endParaRPr lang="en-US" sz="2800" dirty="0"/>
          </a:p>
        </p:txBody>
      </p:sp>
      <p:pic>
        <p:nvPicPr>
          <p:cNvPr id="2" name="Picture 1">
            <a:extLst>
              <a:ext uri="{FF2B5EF4-FFF2-40B4-BE49-F238E27FC236}">
                <a16:creationId xmlns:a16="http://schemas.microsoft.com/office/drawing/2014/main" id="{D613A143-A21B-3A8F-B9AD-59BF17AE1CE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05198" y="1904452"/>
            <a:ext cx="2893065" cy="3719655"/>
          </a:xfrm>
          <a:prstGeom prst="rect">
            <a:avLst/>
          </a:prstGeom>
          <a:ln>
            <a:solidFill>
              <a:schemeClr val="tx2">
                <a:lumMod val="60000"/>
                <a:lumOff val="40000"/>
              </a:schemeClr>
            </a:solidFill>
          </a:ln>
          <a:effectLst>
            <a:outerShdw blurRad="50800" dist="38100" dir="2700000" algn="tl" rotWithShape="0">
              <a:prstClr val="black">
                <a:alpha val="40000"/>
              </a:prstClr>
            </a:outerShdw>
          </a:effectLst>
        </p:spPr>
      </p:pic>
    </p:spTree>
    <p:custDataLst>
      <p:tags r:id="rId1"/>
    </p:custDataLst>
    <p:extLst>
      <p:ext uri="{BB962C8B-B14F-4D97-AF65-F5344CB8AC3E}">
        <p14:creationId xmlns:p14="http://schemas.microsoft.com/office/powerpoint/2010/main" val="2232999851"/>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D172B43-1214-073A-2448-B6DEE65B464F}"/>
              </a:ext>
            </a:extLst>
          </p:cNvPr>
          <p:cNvSpPr>
            <a:spLocks noGrp="1"/>
          </p:cNvSpPr>
          <p:nvPr>
            <p:ph type="title"/>
          </p:nvPr>
        </p:nvSpPr>
        <p:spPr/>
        <p:txBody>
          <a:bodyPr/>
          <a:lstStyle/>
          <a:p>
            <a:r>
              <a:rPr lang="en-US" dirty="0"/>
              <a:t>Warm Up</a:t>
            </a:r>
          </a:p>
        </p:txBody>
      </p:sp>
      <p:pic>
        <p:nvPicPr>
          <p:cNvPr id="3" name="Content Placeholder 2">
            <a:extLst>
              <a:ext uri="{FF2B5EF4-FFF2-40B4-BE49-F238E27FC236}">
                <a16:creationId xmlns:a16="http://schemas.microsoft.com/office/drawing/2014/main" id="{69F06A52-5E9A-F09D-3668-FDCF98208B79}"/>
              </a:ext>
            </a:extLst>
          </p:cNvPr>
          <p:cNvPicPr>
            <a:picLocks noGrp="1" noChangeAspect="1"/>
          </p:cNvPicPr>
          <p:nvPr>
            <p:ph idx="1"/>
          </p:nvPr>
        </p:nvPicPr>
        <p:blipFill>
          <a:blip r:embed="rId4">
            <a:extLst>
              <a:ext uri="{28A0092B-C50C-407E-A947-70E740481C1C}">
                <a14:useLocalDpi xmlns:a14="http://schemas.microsoft.com/office/drawing/2010/main" val="0"/>
              </a:ext>
            </a:extLst>
          </a:blip>
          <a:srcRect l="19561" t="12510" r="27756" b="16311"/>
          <a:stretch>
            <a:fillRect/>
          </a:stretch>
        </p:blipFill>
        <p:spPr>
          <a:xfrm>
            <a:off x="6096000" y="1587412"/>
            <a:ext cx="4735773" cy="3683176"/>
          </a:xfrm>
          <a:prstGeom prst="rect">
            <a:avLst/>
          </a:prstGeom>
        </p:spPr>
      </p:pic>
      <p:sp>
        <p:nvSpPr>
          <p:cNvPr id="6" name="Content Placeholder 4">
            <a:extLst>
              <a:ext uri="{FF2B5EF4-FFF2-40B4-BE49-F238E27FC236}">
                <a16:creationId xmlns:a16="http://schemas.microsoft.com/office/drawing/2014/main" id="{8FAFF2D6-DB63-E078-89E6-2B2F45605E24}"/>
              </a:ext>
            </a:extLst>
          </p:cNvPr>
          <p:cNvSpPr txBox="1">
            <a:spLocks/>
          </p:cNvSpPr>
          <p:nvPr/>
        </p:nvSpPr>
        <p:spPr>
          <a:xfrm>
            <a:off x="841248" y="1587412"/>
            <a:ext cx="4735773" cy="4572000"/>
          </a:xfrm>
          <a:prstGeom prst="rect">
            <a:avLst/>
          </a:prstGeom>
        </p:spPr>
        <p:txBody>
          <a:bodyPr vert="horz" lIns="0" tIns="0" rIns="0" bIns="0" rtlCol="0">
            <a:normAutofit/>
          </a:bodyPr>
          <a:lstStyle>
            <a:lvl1pPr marL="0" indent="0" algn="l" defTabSz="914400" rtl="0" eaLnBrk="1" latinLnBrk="0" hangingPunct="1">
              <a:lnSpc>
                <a:spcPct val="90000"/>
              </a:lnSpc>
              <a:spcBef>
                <a:spcPts val="1000"/>
              </a:spcBef>
              <a:buClr>
                <a:schemeClr val="tx2"/>
              </a:buClr>
              <a:buFont typeface="Arial" panose="020B0604020202020204" pitchFamily="34" charset="0"/>
              <a:buNone/>
              <a:defRPr sz="2800" b="0" i="0" kern="1200">
                <a:solidFill>
                  <a:schemeClr val="tx1">
                    <a:lumMod val="75000"/>
                    <a:lumOff val="25000"/>
                  </a:schemeClr>
                </a:solidFill>
                <a:latin typeface="+mn-lt"/>
                <a:ea typeface="+mn-ea"/>
                <a:cs typeface="Arial" panose="020B0604020202020204" pitchFamily="34" charset="0"/>
              </a:defRPr>
            </a:lvl1pPr>
            <a:lvl2pPr marL="457200" indent="0" algn="l" defTabSz="914400" rtl="0" eaLnBrk="1" latinLnBrk="0" hangingPunct="1">
              <a:lnSpc>
                <a:spcPct val="90000"/>
              </a:lnSpc>
              <a:spcBef>
                <a:spcPts val="500"/>
              </a:spcBef>
              <a:buClr>
                <a:schemeClr val="tx2"/>
              </a:buClr>
              <a:buFont typeface="Arial" panose="020B0604020202020204" pitchFamily="34" charset="0"/>
              <a:buNone/>
              <a:defRPr sz="2400" b="0" i="0" kern="1200">
                <a:solidFill>
                  <a:schemeClr val="tx1">
                    <a:lumMod val="75000"/>
                    <a:lumOff val="25000"/>
                  </a:schemeClr>
                </a:solidFill>
                <a:latin typeface="+mn-lt"/>
                <a:ea typeface="+mn-ea"/>
                <a:cs typeface="Arial" panose="020B0604020202020204" pitchFamily="34" charset="0"/>
              </a:defRPr>
            </a:lvl2pPr>
            <a:lvl3pPr marL="914400" indent="0" algn="l" defTabSz="914400" rtl="0" eaLnBrk="1" latinLnBrk="0" hangingPunct="1">
              <a:lnSpc>
                <a:spcPct val="90000"/>
              </a:lnSpc>
              <a:spcBef>
                <a:spcPts val="500"/>
              </a:spcBef>
              <a:buClr>
                <a:schemeClr val="tx2"/>
              </a:buClr>
              <a:buFont typeface="Arial" panose="020B0604020202020204" pitchFamily="34" charset="0"/>
              <a:buNone/>
              <a:defRPr sz="2400" b="0" i="0" kern="1200">
                <a:solidFill>
                  <a:schemeClr val="tx1">
                    <a:lumMod val="75000"/>
                    <a:lumOff val="25000"/>
                  </a:schemeClr>
                </a:solidFill>
                <a:latin typeface="+mn-lt"/>
                <a:ea typeface="+mn-ea"/>
                <a:cs typeface="Arial" panose="020B0604020202020204" pitchFamily="34" charset="0"/>
              </a:defRPr>
            </a:lvl3pPr>
            <a:lvl4pPr marL="1371600" indent="0" algn="l" defTabSz="914400" rtl="0" eaLnBrk="1" latinLnBrk="0" hangingPunct="1">
              <a:lnSpc>
                <a:spcPct val="90000"/>
              </a:lnSpc>
              <a:spcBef>
                <a:spcPts val="500"/>
              </a:spcBef>
              <a:buClr>
                <a:schemeClr val="tx2"/>
              </a:buClr>
              <a:buFont typeface="Arial" panose="020B0604020202020204" pitchFamily="34" charset="0"/>
              <a:buNone/>
              <a:defRPr sz="2000" b="0" i="0" kern="1200">
                <a:solidFill>
                  <a:schemeClr val="tx1">
                    <a:lumMod val="75000"/>
                    <a:lumOff val="25000"/>
                  </a:schemeClr>
                </a:solidFill>
                <a:latin typeface="+mn-lt"/>
                <a:ea typeface="+mn-ea"/>
                <a:cs typeface="Arial" panose="020B0604020202020204" pitchFamily="34" charset="0"/>
              </a:defRPr>
            </a:lvl4pPr>
            <a:lvl5pPr marL="1828800" indent="0" algn="l" defTabSz="914400" rtl="0" eaLnBrk="1" latinLnBrk="0" hangingPunct="1">
              <a:lnSpc>
                <a:spcPct val="90000"/>
              </a:lnSpc>
              <a:spcBef>
                <a:spcPts val="500"/>
              </a:spcBef>
              <a:buClr>
                <a:schemeClr val="tx2"/>
              </a:buClr>
              <a:buFont typeface="Arial" panose="020B0604020202020204" pitchFamily="34" charset="0"/>
              <a:buNone/>
              <a:defRPr sz="1800" b="0" i="0" kern="1200">
                <a:solidFill>
                  <a:schemeClr val="tx1">
                    <a:lumMod val="75000"/>
                    <a:lumOff val="25000"/>
                  </a:schemeClr>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30357"/>
              </a:lnSpc>
            </a:pPr>
            <a:r>
              <a:rPr lang="en-US" dirty="0"/>
              <a:t>Imagine you and your nephew are standing on skateboards. If you push against each other, what happens? Why?</a:t>
            </a:r>
          </a:p>
        </p:txBody>
      </p:sp>
    </p:spTree>
    <p:custDataLst>
      <p:tags r:id="rId1"/>
    </p:custDataLst>
    <p:extLst>
      <p:ext uri="{BB962C8B-B14F-4D97-AF65-F5344CB8AC3E}">
        <p14:creationId xmlns:p14="http://schemas.microsoft.com/office/powerpoint/2010/main" val="3334032062"/>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323AC46-C503-435B-9AA0-B946428F6ED2}"/>
              </a:ext>
            </a:extLst>
          </p:cNvPr>
          <p:cNvSpPr>
            <a:spLocks noGrp="1"/>
          </p:cNvSpPr>
          <p:nvPr>
            <p:ph type="title"/>
          </p:nvPr>
        </p:nvSpPr>
        <p:spPr>
          <a:xfrm>
            <a:off x="1615386" y="1812338"/>
            <a:ext cx="4861614" cy="1388062"/>
          </a:xfrm>
        </p:spPr>
        <p:txBody>
          <a:bodyPr/>
          <a:lstStyle/>
          <a:p>
            <a:r>
              <a:rPr lang="en-US" sz="3600" dirty="0"/>
              <a:t>1.1 – </a:t>
            </a:r>
            <a:r>
              <a:rPr lang="en-US" dirty="0"/>
              <a:t>Basic Physics Concepts &amp; Principles</a:t>
            </a:r>
            <a:endParaRPr lang="en-US" sz="3600" dirty="0"/>
          </a:p>
        </p:txBody>
      </p:sp>
      <p:sp>
        <p:nvSpPr>
          <p:cNvPr id="5" name="Text Placeholder 4">
            <a:extLst>
              <a:ext uri="{FF2B5EF4-FFF2-40B4-BE49-F238E27FC236}">
                <a16:creationId xmlns:a16="http://schemas.microsoft.com/office/drawing/2014/main" id="{ADAB55DE-E825-4C49-B5F8-1E690733CB2E}"/>
              </a:ext>
            </a:extLst>
          </p:cNvPr>
          <p:cNvSpPr>
            <a:spLocks noGrp="1"/>
          </p:cNvSpPr>
          <p:nvPr>
            <p:ph type="body" sz="quarter" idx="10"/>
          </p:nvPr>
        </p:nvSpPr>
        <p:spPr>
          <a:xfrm>
            <a:off x="1616075" y="3657600"/>
            <a:ext cx="4860925" cy="2438399"/>
          </a:xfrm>
        </p:spPr>
        <p:txBody>
          <a:bodyPr/>
          <a:lstStyle/>
          <a:p>
            <a:pPr marL="0" indent="0">
              <a:buNone/>
            </a:pPr>
            <a:r>
              <a:rPr lang="en-US" sz="2500" dirty="0"/>
              <a:t>In this section, we’ll learn about basic physics concepts and how they apply to real-world situations. </a:t>
            </a:r>
          </a:p>
          <a:p>
            <a:endParaRPr lang="en-US" dirty="0"/>
          </a:p>
        </p:txBody>
      </p:sp>
      <p:pic>
        <p:nvPicPr>
          <p:cNvPr id="6" name="Picture Placeholder 5">
            <a:extLst>
              <a:ext uri="{FF2B5EF4-FFF2-40B4-BE49-F238E27FC236}">
                <a16:creationId xmlns:a16="http://schemas.microsoft.com/office/drawing/2014/main" id="{A254A2CA-7FA2-E2FB-D91A-7D848D1E0453}"/>
              </a:ext>
            </a:extLst>
          </p:cNvPr>
          <p:cNvPicPr>
            <a:picLocks noGrp="1" noChangeAspect="1"/>
          </p:cNvPicPr>
          <p:nvPr>
            <p:ph type="pic" sz="quarter" idx="12"/>
          </p:nvPr>
        </p:nvPicPr>
        <p:blipFill rotWithShape="1">
          <a:blip r:embed="rId4">
            <a:extLst>
              <a:ext uri="{28A0092B-C50C-407E-A947-70E740481C1C}">
                <a14:useLocalDpi xmlns:a14="http://schemas.microsoft.com/office/drawing/2010/main" val="0"/>
              </a:ext>
            </a:extLst>
          </a:blip>
          <a:srcRect l="50184" r="9946"/>
          <a:stretch>
            <a:fillRect/>
          </a:stretch>
        </p:blipFill>
        <p:spPr>
          <a:xfrm>
            <a:off x="7331075" y="0"/>
            <a:ext cx="4860925" cy="6858000"/>
          </a:xfrm>
          <a:prstGeom prst="rect">
            <a:avLst/>
          </a:prstGeom>
          <a:solidFill>
            <a:srgbClr val="E7E6E6"/>
          </a:solidFill>
        </p:spPr>
      </p:pic>
    </p:spTree>
    <p:custDataLst>
      <p:tags r:id="rId1"/>
    </p:custDataLst>
    <p:extLst>
      <p:ext uri="{BB962C8B-B14F-4D97-AF65-F5344CB8AC3E}">
        <p14:creationId xmlns:p14="http://schemas.microsoft.com/office/powerpoint/2010/main" val="351117883"/>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52F0AFE-4A19-7C49-CB2F-11064768984D}"/>
              </a:ext>
            </a:extLst>
          </p:cNvPr>
          <p:cNvSpPr>
            <a:spLocks noGrp="1"/>
          </p:cNvSpPr>
          <p:nvPr>
            <p:ph type="title"/>
          </p:nvPr>
        </p:nvSpPr>
        <p:spPr/>
        <p:txBody>
          <a:bodyPr/>
          <a:lstStyle/>
          <a:p>
            <a:r>
              <a:rPr lang="en-US" dirty="0"/>
              <a:t>What is Physics?</a:t>
            </a:r>
          </a:p>
        </p:txBody>
      </p:sp>
      <p:sp>
        <p:nvSpPr>
          <p:cNvPr id="6" name="Content Placeholder 5">
            <a:extLst>
              <a:ext uri="{FF2B5EF4-FFF2-40B4-BE49-F238E27FC236}">
                <a16:creationId xmlns:a16="http://schemas.microsoft.com/office/drawing/2014/main" id="{60019E27-9CAF-910B-978E-12B22CDCB69F}"/>
              </a:ext>
            </a:extLst>
          </p:cNvPr>
          <p:cNvSpPr>
            <a:spLocks noGrp="1"/>
          </p:cNvSpPr>
          <p:nvPr>
            <p:ph idx="1"/>
          </p:nvPr>
        </p:nvSpPr>
        <p:spPr>
          <a:xfrm>
            <a:off x="838199" y="1645920"/>
            <a:ext cx="10515600" cy="2423160"/>
          </a:xfrm>
        </p:spPr>
        <p:txBody>
          <a:bodyPr>
            <a:normAutofit/>
          </a:bodyPr>
          <a:lstStyle/>
          <a:p>
            <a:pPr marL="457200" indent="-457200">
              <a:buFont typeface="Arial" panose="020B0604020202020204" pitchFamily="34" charset="0"/>
              <a:buChar char="•"/>
            </a:pPr>
            <a:r>
              <a:rPr lang="en-US" b="1" dirty="0"/>
              <a:t>Physics</a:t>
            </a:r>
            <a:r>
              <a:rPr lang="en-US" dirty="0"/>
              <a:t> is the study of matter, energy, forces, and motion</a:t>
            </a:r>
          </a:p>
          <a:p>
            <a:pPr marL="914400" lvl="1" indent="-457200">
              <a:buFont typeface="Arial" panose="020B0604020202020204" pitchFamily="34" charset="0"/>
              <a:buChar char="•"/>
            </a:pPr>
            <a:r>
              <a:rPr lang="en-US" sz="2600" dirty="0"/>
              <a:t>Explains how objects move and interact</a:t>
            </a:r>
          </a:p>
          <a:p>
            <a:pPr marL="914400" lvl="1" indent="-457200">
              <a:buFont typeface="Arial" panose="020B0604020202020204" pitchFamily="34" charset="0"/>
              <a:buChar char="•"/>
            </a:pPr>
            <a:r>
              <a:rPr lang="en-US" sz="2600" dirty="0"/>
              <a:t>Helps us understand how mechanical systems work</a:t>
            </a:r>
          </a:p>
          <a:p>
            <a:pPr marL="914400" lvl="1" indent="-457200">
              <a:buFont typeface="Arial" panose="020B0604020202020204" pitchFamily="34" charset="0"/>
              <a:buChar char="•"/>
            </a:pPr>
            <a:r>
              <a:rPr lang="en-US" sz="2600" dirty="0"/>
              <a:t>Helps maintenance workers work smarter and safer</a:t>
            </a:r>
          </a:p>
        </p:txBody>
      </p:sp>
      <p:pic>
        <p:nvPicPr>
          <p:cNvPr id="2" name="Picture 1" descr="How Does Newton's Cradle Work? | Executive Ball Clicker | Live Science">
            <a:extLst>
              <a:ext uri="{FF2B5EF4-FFF2-40B4-BE49-F238E27FC236}">
                <a16:creationId xmlns:a16="http://schemas.microsoft.com/office/drawing/2014/main" id="{D871F452-89F3-31B5-0715-15B596647EC7}"/>
              </a:ext>
            </a:extLst>
          </p:cNvPr>
          <p:cNvPicPr>
            <a:picLocks noChangeAspect="1"/>
          </p:cNvPicPr>
          <p:nvPr/>
        </p:nvPicPr>
        <p:blipFill>
          <a:blip r:embed="rId4"/>
          <a:stretch>
            <a:fillRect/>
          </a:stretch>
        </p:blipFill>
        <p:spPr>
          <a:xfrm>
            <a:off x="3505200" y="3299545"/>
            <a:ext cx="5181600" cy="2912059"/>
          </a:xfrm>
          <a:prstGeom prst="rect">
            <a:avLst/>
          </a:prstGeom>
        </p:spPr>
      </p:pic>
    </p:spTree>
    <p:custDataLst>
      <p:tags r:id="rId1"/>
    </p:custDataLst>
    <p:extLst>
      <p:ext uri="{BB962C8B-B14F-4D97-AF65-F5344CB8AC3E}">
        <p14:creationId xmlns:p14="http://schemas.microsoft.com/office/powerpoint/2010/main" val="2637029326"/>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329CCE-EF50-73A2-6479-4D490DB416E8}"/>
              </a:ext>
            </a:extLst>
          </p:cNvPr>
          <p:cNvSpPr>
            <a:spLocks noGrp="1"/>
          </p:cNvSpPr>
          <p:nvPr>
            <p:ph type="title"/>
          </p:nvPr>
        </p:nvSpPr>
        <p:spPr/>
        <p:txBody>
          <a:bodyPr/>
          <a:lstStyle/>
          <a:p>
            <a:r>
              <a:rPr lang="en-US" dirty="0"/>
              <a:t>Important Concepts in Physics</a:t>
            </a:r>
          </a:p>
        </p:txBody>
      </p:sp>
      <p:grpSp>
        <p:nvGrpSpPr>
          <p:cNvPr id="25" name="Group 24">
            <a:extLst>
              <a:ext uri="{FF2B5EF4-FFF2-40B4-BE49-F238E27FC236}">
                <a16:creationId xmlns:a16="http://schemas.microsoft.com/office/drawing/2014/main" id="{170ACE10-6F84-B022-7EAD-DCC6324A7A5C}"/>
              </a:ext>
            </a:extLst>
          </p:cNvPr>
          <p:cNvGrpSpPr/>
          <p:nvPr/>
        </p:nvGrpSpPr>
        <p:grpSpPr>
          <a:xfrm>
            <a:off x="4658444" y="1640705"/>
            <a:ext cx="2875112" cy="2712470"/>
            <a:chOff x="5435760" y="1748235"/>
            <a:chExt cx="2681557" cy="2481226"/>
          </a:xfrm>
        </p:grpSpPr>
        <p:pic>
          <p:nvPicPr>
            <p:cNvPr id="11" name="Picture 10">
              <a:extLst>
                <a:ext uri="{FF2B5EF4-FFF2-40B4-BE49-F238E27FC236}">
                  <a16:creationId xmlns:a16="http://schemas.microsoft.com/office/drawing/2014/main" id="{14A6217E-853C-7EC9-F4B5-AA777125F995}"/>
                </a:ext>
              </a:extLst>
            </p:cNvPr>
            <p:cNvPicPr>
              <a:picLocks noChangeAspect="1"/>
            </p:cNvPicPr>
            <p:nvPr/>
          </p:nvPicPr>
          <p:blipFill>
            <a:blip r:embed="rId4"/>
            <a:srcRect l="5656" r="6659" b="4938"/>
            <a:stretch>
              <a:fillRect/>
            </a:stretch>
          </p:blipFill>
          <p:spPr>
            <a:xfrm>
              <a:off x="5435760" y="2236204"/>
              <a:ext cx="2681557" cy="1993257"/>
            </a:xfrm>
            <a:prstGeom prst="rect">
              <a:avLst/>
            </a:prstGeom>
            <a:ln>
              <a:solidFill>
                <a:schemeClr val="accent2"/>
              </a:solidFill>
            </a:ln>
          </p:spPr>
        </p:pic>
        <p:sp>
          <p:nvSpPr>
            <p:cNvPr id="13" name="Rectangle 12">
              <a:extLst>
                <a:ext uri="{FF2B5EF4-FFF2-40B4-BE49-F238E27FC236}">
                  <a16:creationId xmlns:a16="http://schemas.microsoft.com/office/drawing/2014/main" id="{DA2BD9F4-812F-3A67-797B-2A43D05E9146}"/>
                </a:ext>
              </a:extLst>
            </p:cNvPr>
            <p:cNvSpPr/>
            <p:nvPr/>
          </p:nvSpPr>
          <p:spPr>
            <a:xfrm>
              <a:off x="5435760" y="1748235"/>
              <a:ext cx="2681557" cy="535257"/>
            </a:xfrm>
            <a:prstGeom prst="rect">
              <a:avLst/>
            </a:prstGeom>
            <a:ln>
              <a:solidFill>
                <a:schemeClr val="accent2"/>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2500" b="1" dirty="0"/>
                <a:t>Thermodynamics</a:t>
              </a:r>
              <a:r>
                <a:rPr lang="en-US" dirty="0"/>
                <a:t> </a:t>
              </a:r>
            </a:p>
          </p:txBody>
        </p:sp>
      </p:grpSp>
      <p:grpSp>
        <p:nvGrpSpPr>
          <p:cNvPr id="26" name="Group 25">
            <a:extLst>
              <a:ext uri="{FF2B5EF4-FFF2-40B4-BE49-F238E27FC236}">
                <a16:creationId xmlns:a16="http://schemas.microsoft.com/office/drawing/2014/main" id="{FCE5F68E-FF39-0F7E-A6AF-935D295E9BE8}"/>
              </a:ext>
            </a:extLst>
          </p:cNvPr>
          <p:cNvGrpSpPr/>
          <p:nvPr/>
        </p:nvGrpSpPr>
        <p:grpSpPr>
          <a:xfrm>
            <a:off x="841248" y="1640705"/>
            <a:ext cx="2875112" cy="2764165"/>
            <a:chOff x="841248" y="1667331"/>
            <a:chExt cx="2681557" cy="2528514"/>
          </a:xfrm>
        </p:grpSpPr>
        <p:sp>
          <p:nvSpPr>
            <p:cNvPr id="9" name="Rectangle 8">
              <a:extLst>
                <a:ext uri="{FF2B5EF4-FFF2-40B4-BE49-F238E27FC236}">
                  <a16:creationId xmlns:a16="http://schemas.microsoft.com/office/drawing/2014/main" id="{DF5E394A-0852-D321-C5FF-828F38B1BC1A}"/>
                </a:ext>
              </a:extLst>
            </p:cNvPr>
            <p:cNvSpPr/>
            <p:nvPr/>
          </p:nvSpPr>
          <p:spPr>
            <a:xfrm>
              <a:off x="841248" y="1667331"/>
              <a:ext cx="2681557" cy="535257"/>
            </a:xfrm>
            <a:prstGeom prst="rect">
              <a:avLst/>
            </a:prstGeom>
            <a:ln>
              <a:solidFill>
                <a:schemeClr val="accent2"/>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2500" b="1" dirty="0"/>
                <a:t>Mechanics</a:t>
              </a:r>
              <a:r>
                <a:rPr lang="en-US" dirty="0"/>
                <a:t> </a:t>
              </a:r>
            </a:p>
          </p:txBody>
        </p:sp>
        <p:pic>
          <p:nvPicPr>
            <p:cNvPr id="14" name="Picture 13" descr="Pushing Swing Images – Browse 10,073 Stock Photos, Vectors, and Video |  Adobe Stock">
              <a:extLst>
                <a:ext uri="{FF2B5EF4-FFF2-40B4-BE49-F238E27FC236}">
                  <a16:creationId xmlns:a16="http://schemas.microsoft.com/office/drawing/2014/main" id="{70387F1A-25D8-8B60-F04D-89F266A98225}"/>
                </a:ext>
              </a:extLst>
            </p:cNvPr>
            <p:cNvPicPr>
              <a:picLocks noChangeAspect="1"/>
            </p:cNvPicPr>
            <p:nvPr/>
          </p:nvPicPr>
          <p:blipFill>
            <a:blip r:embed="rId5"/>
            <a:srcRect l="10766" r="4765" b="5819"/>
            <a:stretch>
              <a:fillRect/>
            </a:stretch>
          </p:blipFill>
          <p:spPr>
            <a:xfrm>
              <a:off x="841248" y="2202588"/>
              <a:ext cx="2681557" cy="1993257"/>
            </a:xfrm>
            <a:prstGeom prst="rect">
              <a:avLst/>
            </a:prstGeom>
            <a:ln>
              <a:solidFill>
                <a:schemeClr val="accent2"/>
              </a:solidFill>
            </a:ln>
          </p:spPr>
        </p:pic>
      </p:grpSp>
      <p:grpSp>
        <p:nvGrpSpPr>
          <p:cNvPr id="23" name="Group 22">
            <a:extLst>
              <a:ext uri="{FF2B5EF4-FFF2-40B4-BE49-F238E27FC236}">
                <a16:creationId xmlns:a16="http://schemas.microsoft.com/office/drawing/2014/main" id="{7730D471-3A68-211F-B985-07243C35E27F}"/>
              </a:ext>
            </a:extLst>
          </p:cNvPr>
          <p:cNvGrpSpPr/>
          <p:nvPr/>
        </p:nvGrpSpPr>
        <p:grpSpPr>
          <a:xfrm>
            <a:off x="2278804" y="3431653"/>
            <a:ext cx="2875112" cy="2779951"/>
            <a:chOff x="2814735" y="3742703"/>
            <a:chExt cx="2681557" cy="2542954"/>
          </a:xfrm>
        </p:grpSpPr>
        <p:pic>
          <p:nvPicPr>
            <p:cNvPr id="16" name="Picture 15">
              <a:extLst>
                <a:ext uri="{FF2B5EF4-FFF2-40B4-BE49-F238E27FC236}">
                  <a16:creationId xmlns:a16="http://schemas.microsoft.com/office/drawing/2014/main" id="{8088769F-6D15-8ED4-77BA-111820C87A8E}"/>
                </a:ext>
              </a:extLst>
            </p:cNvPr>
            <p:cNvPicPr>
              <a:picLocks noChangeAspect="1"/>
            </p:cNvPicPr>
            <p:nvPr/>
          </p:nvPicPr>
          <p:blipFill>
            <a:blip r:embed="rId6"/>
            <a:srcRect l="10947" r="13610" b="4143"/>
            <a:stretch>
              <a:fillRect/>
            </a:stretch>
          </p:blipFill>
          <p:spPr>
            <a:xfrm>
              <a:off x="2814735" y="4369132"/>
              <a:ext cx="2681557" cy="1916525"/>
            </a:xfrm>
            <a:prstGeom prst="rect">
              <a:avLst/>
            </a:prstGeom>
            <a:ln>
              <a:solidFill>
                <a:schemeClr val="accent2"/>
              </a:solidFill>
            </a:ln>
          </p:spPr>
        </p:pic>
        <p:sp>
          <p:nvSpPr>
            <p:cNvPr id="18" name="Rectangle 17">
              <a:extLst>
                <a:ext uri="{FF2B5EF4-FFF2-40B4-BE49-F238E27FC236}">
                  <a16:creationId xmlns:a16="http://schemas.microsoft.com/office/drawing/2014/main" id="{597EB22F-7CF3-2A88-3920-94082CE30632}"/>
                </a:ext>
              </a:extLst>
            </p:cNvPr>
            <p:cNvSpPr/>
            <p:nvPr/>
          </p:nvSpPr>
          <p:spPr>
            <a:xfrm>
              <a:off x="2814735" y="3742703"/>
              <a:ext cx="2681557" cy="633111"/>
            </a:xfrm>
            <a:prstGeom prst="rect">
              <a:avLst/>
            </a:prstGeom>
            <a:ln>
              <a:solidFill>
                <a:schemeClr val="accent2"/>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a:t>Waves and Oscillations </a:t>
              </a:r>
              <a:r>
                <a:rPr lang="en-US" sz="2400" dirty="0"/>
                <a:t> </a:t>
              </a:r>
            </a:p>
          </p:txBody>
        </p:sp>
      </p:grpSp>
      <p:grpSp>
        <p:nvGrpSpPr>
          <p:cNvPr id="24" name="Group 23">
            <a:extLst>
              <a:ext uri="{FF2B5EF4-FFF2-40B4-BE49-F238E27FC236}">
                <a16:creationId xmlns:a16="http://schemas.microsoft.com/office/drawing/2014/main" id="{C71A93C0-1ADA-E63E-673A-8465A745A8FE}"/>
              </a:ext>
            </a:extLst>
          </p:cNvPr>
          <p:cNvGrpSpPr/>
          <p:nvPr/>
        </p:nvGrpSpPr>
        <p:grpSpPr>
          <a:xfrm>
            <a:off x="8475640" y="1588367"/>
            <a:ext cx="2953095" cy="2735316"/>
            <a:chOff x="7199274" y="3501196"/>
            <a:chExt cx="2754290" cy="2502124"/>
          </a:xfrm>
        </p:grpSpPr>
        <p:pic>
          <p:nvPicPr>
            <p:cNvPr id="20" name="Picture 19">
              <a:extLst>
                <a:ext uri="{FF2B5EF4-FFF2-40B4-BE49-F238E27FC236}">
                  <a16:creationId xmlns:a16="http://schemas.microsoft.com/office/drawing/2014/main" id="{06D15C13-F6D9-0418-D6B8-3834E18269A2}"/>
                </a:ext>
              </a:extLst>
            </p:cNvPr>
            <p:cNvPicPr>
              <a:picLocks noChangeAspect="1"/>
            </p:cNvPicPr>
            <p:nvPr/>
          </p:nvPicPr>
          <p:blipFill>
            <a:blip r:embed="rId7"/>
            <a:srcRect l="11342" r="8494"/>
            <a:stretch>
              <a:fillRect/>
            </a:stretch>
          </p:blipFill>
          <p:spPr>
            <a:xfrm>
              <a:off x="7199274" y="4039965"/>
              <a:ext cx="2754290" cy="1963355"/>
            </a:xfrm>
            <a:prstGeom prst="rect">
              <a:avLst/>
            </a:prstGeom>
            <a:ln>
              <a:solidFill>
                <a:schemeClr val="accent2"/>
              </a:solidFill>
            </a:ln>
          </p:spPr>
        </p:pic>
        <p:sp>
          <p:nvSpPr>
            <p:cNvPr id="22" name="Rectangle 21">
              <a:extLst>
                <a:ext uri="{FF2B5EF4-FFF2-40B4-BE49-F238E27FC236}">
                  <a16:creationId xmlns:a16="http://schemas.microsoft.com/office/drawing/2014/main" id="{107A3B52-3D5B-3BDC-2FE3-C27A20AD44CF}"/>
                </a:ext>
              </a:extLst>
            </p:cNvPr>
            <p:cNvSpPr/>
            <p:nvPr/>
          </p:nvSpPr>
          <p:spPr>
            <a:xfrm>
              <a:off x="7199274" y="3501196"/>
              <a:ext cx="2754290" cy="535257"/>
            </a:xfrm>
            <a:prstGeom prst="rect">
              <a:avLst/>
            </a:prstGeom>
            <a:ln>
              <a:solidFill>
                <a:schemeClr val="accent2"/>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2500" b="1" dirty="0"/>
                <a:t>Optics</a:t>
              </a:r>
              <a:r>
                <a:rPr lang="en-US" dirty="0"/>
                <a:t> </a:t>
              </a:r>
            </a:p>
          </p:txBody>
        </p:sp>
      </p:grpSp>
      <p:grpSp>
        <p:nvGrpSpPr>
          <p:cNvPr id="27" name="Group 26">
            <a:extLst>
              <a:ext uri="{FF2B5EF4-FFF2-40B4-BE49-F238E27FC236}">
                <a16:creationId xmlns:a16="http://schemas.microsoft.com/office/drawing/2014/main" id="{48B2AA65-F1EB-4C26-FE18-336CCD3139CE}"/>
              </a:ext>
            </a:extLst>
          </p:cNvPr>
          <p:cNvGrpSpPr/>
          <p:nvPr/>
        </p:nvGrpSpPr>
        <p:grpSpPr>
          <a:xfrm>
            <a:off x="6591472" y="3429000"/>
            <a:ext cx="2875112" cy="2712470"/>
            <a:chOff x="5435760" y="1748235"/>
            <a:chExt cx="2681557" cy="2481226"/>
          </a:xfrm>
        </p:grpSpPr>
        <p:pic>
          <p:nvPicPr>
            <p:cNvPr id="28" name="Picture 27">
              <a:extLst>
                <a:ext uri="{FF2B5EF4-FFF2-40B4-BE49-F238E27FC236}">
                  <a16:creationId xmlns:a16="http://schemas.microsoft.com/office/drawing/2014/main" id="{525B7313-11C7-587B-19C3-1E79D207D16B}"/>
                </a:ext>
              </a:extLst>
            </p:cNvPr>
            <p:cNvPicPr>
              <a:picLocks noChangeAspect="1"/>
            </p:cNvPicPr>
            <p:nvPr/>
          </p:nvPicPr>
          <p:blipFill>
            <a:blip r:embed="rId8">
              <a:extLst>
                <a:ext uri="{28A0092B-C50C-407E-A947-70E740481C1C}">
                  <a14:useLocalDpi xmlns:a14="http://schemas.microsoft.com/office/drawing/2010/main" val="0"/>
                </a:ext>
              </a:extLst>
            </a:blip>
            <a:srcRect l="6018" r="6018"/>
            <a:stretch/>
          </p:blipFill>
          <p:spPr>
            <a:xfrm>
              <a:off x="5435760" y="2236204"/>
              <a:ext cx="2681557" cy="1993257"/>
            </a:xfrm>
            <a:prstGeom prst="rect">
              <a:avLst/>
            </a:prstGeom>
            <a:ln>
              <a:solidFill>
                <a:schemeClr val="accent2"/>
              </a:solidFill>
            </a:ln>
          </p:spPr>
        </p:pic>
        <p:sp>
          <p:nvSpPr>
            <p:cNvPr id="29" name="Rectangle 28">
              <a:extLst>
                <a:ext uri="{FF2B5EF4-FFF2-40B4-BE49-F238E27FC236}">
                  <a16:creationId xmlns:a16="http://schemas.microsoft.com/office/drawing/2014/main" id="{20045E64-D598-6A2E-2580-F961717CE482}"/>
                </a:ext>
              </a:extLst>
            </p:cNvPr>
            <p:cNvSpPr/>
            <p:nvPr/>
          </p:nvSpPr>
          <p:spPr>
            <a:xfrm>
              <a:off x="5435760" y="1748235"/>
              <a:ext cx="2681557" cy="635538"/>
            </a:xfrm>
            <a:prstGeom prst="rect">
              <a:avLst/>
            </a:prstGeom>
            <a:ln>
              <a:solidFill>
                <a:schemeClr val="accent2"/>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2500" b="1" dirty="0"/>
                <a:t>Electricity and Magnetism </a:t>
              </a:r>
              <a:r>
                <a:rPr lang="en-US" dirty="0"/>
                <a:t> </a:t>
              </a:r>
            </a:p>
          </p:txBody>
        </p:sp>
      </p:grpSp>
    </p:spTree>
    <p:custDataLst>
      <p:tags r:id="rId1"/>
    </p:custDataLst>
    <p:extLst>
      <p:ext uri="{BB962C8B-B14F-4D97-AF65-F5344CB8AC3E}">
        <p14:creationId xmlns:p14="http://schemas.microsoft.com/office/powerpoint/2010/main" val="111692655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500"/>
                                        <p:tgtEl>
                                          <p:spTgt spid="23"/>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fade">
                                      <p:cBhvr>
                                        <p:cTn id="15" dur="500"/>
                                        <p:tgtEl>
                                          <p:spTgt spid="25"/>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fade">
                                      <p:cBhvr>
                                        <p:cTn id="19" dur="500"/>
                                        <p:tgtEl>
                                          <p:spTgt spid="27"/>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fade">
                                      <p:cBhvr>
                                        <p:cTn id="23"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969DCB-468C-AEE0-CCC1-7FF69B4059EB}"/>
              </a:ext>
            </a:extLst>
          </p:cNvPr>
          <p:cNvSpPr>
            <a:spLocks noGrp="1"/>
          </p:cNvSpPr>
          <p:nvPr>
            <p:ph type="title"/>
          </p:nvPr>
        </p:nvSpPr>
        <p:spPr/>
        <p:txBody>
          <a:bodyPr/>
          <a:lstStyle/>
          <a:p>
            <a:r>
              <a:rPr lang="en-US" dirty="0"/>
              <a:t>Force and Motion</a:t>
            </a:r>
          </a:p>
        </p:txBody>
      </p:sp>
      <p:sp>
        <p:nvSpPr>
          <p:cNvPr id="3" name="Content Placeholder 2">
            <a:extLst>
              <a:ext uri="{FF2B5EF4-FFF2-40B4-BE49-F238E27FC236}">
                <a16:creationId xmlns:a16="http://schemas.microsoft.com/office/drawing/2014/main" id="{E021D0FB-05B2-4C6D-62C1-8A984BE15FF3}"/>
              </a:ext>
            </a:extLst>
          </p:cNvPr>
          <p:cNvSpPr>
            <a:spLocks noGrp="1"/>
          </p:cNvSpPr>
          <p:nvPr>
            <p:ph idx="1"/>
          </p:nvPr>
        </p:nvSpPr>
        <p:spPr>
          <a:xfrm>
            <a:off x="838199" y="1645920"/>
            <a:ext cx="5257801" cy="4572000"/>
          </a:xfrm>
        </p:spPr>
        <p:txBody>
          <a:bodyPr/>
          <a:lstStyle/>
          <a:p>
            <a:pPr marL="457200" indent="-457200">
              <a:buFont typeface="Arial" panose="020B0604020202020204" pitchFamily="34" charset="0"/>
              <a:buChar char="•"/>
            </a:pPr>
            <a:r>
              <a:rPr lang="en-US" b="1" dirty="0"/>
              <a:t>Force</a:t>
            </a:r>
            <a:r>
              <a:rPr lang="en-US" dirty="0"/>
              <a:t> - A push or pull on an object measured in Newtons (N)</a:t>
            </a:r>
          </a:p>
          <a:p>
            <a:pPr marL="457200" indent="-457200">
              <a:buFont typeface="Arial" panose="020B0604020202020204" pitchFamily="34" charset="0"/>
              <a:buChar char="•"/>
            </a:pPr>
            <a:endParaRPr lang="en-US" dirty="0"/>
          </a:p>
          <a:p>
            <a:pPr marL="457200" indent="-457200">
              <a:buFont typeface="Arial" panose="020B0604020202020204" pitchFamily="34" charset="0"/>
              <a:buChar char="•"/>
            </a:pPr>
            <a:r>
              <a:rPr lang="en-US" b="1" dirty="0"/>
              <a:t>Motion</a:t>
            </a:r>
            <a:r>
              <a:rPr lang="en-US" dirty="0"/>
              <a:t> - A change in an object's position over time</a:t>
            </a:r>
          </a:p>
          <a:p>
            <a:pPr marL="457200" indent="-457200">
              <a:buFont typeface="Arial" panose="020B0604020202020204" pitchFamily="34" charset="0"/>
              <a:buChar char="•"/>
            </a:pPr>
            <a:endParaRPr lang="en-US" dirty="0"/>
          </a:p>
          <a:p>
            <a:r>
              <a:rPr lang="en-US" dirty="0"/>
              <a:t>Force causes motion. It can start, stop, speed up, slow down, or change the direction of an object.</a:t>
            </a:r>
          </a:p>
        </p:txBody>
      </p:sp>
      <p:pic>
        <p:nvPicPr>
          <p:cNvPr id="5" name="Picture 4">
            <a:extLst>
              <a:ext uri="{FF2B5EF4-FFF2-40B4-BE49-F238E27FC236}">
                <a16:creationId xmlns:a16="http://schemas.microsoft.com/office/drawing/2014/main" id="{EFB5C433-F246-55BC-239C-40DA9278BD1D}"/>
              </a:ext>
            </a:extLst>
          </p:cNvPr>
          <p:cNvPicPr>
            <a:picLocks noChangeAspect="1"/>
          </p:cNvPicPr>
          <p:nvPr/>
        </p:nvPicPr>
        <p:blipFill>
          <a:blip r:embed="rId4"/>
          <a:srcRect l="10936" r="3038"/>
          <a:stretch>
            <a:fillRect/>
          </a:stretch>
        </p:blipFill>
        <p:spPr>
          <a:xfrm>
            <a:off x="8292621" y="1187767"/>
            <a:ext cx="3058131" cy="2359156"/>
          </a:xfrm>
          <a:prstGeom prst="rect">
            <a:avLst/>
          </a:prstGeom>
        </p:spPr>
      </p:pic>
      <p:pic>
        <p:nvPicPr>
          <p:cNvPr id="7" name="Picture 6">
            <a:extLst>
              <a:ext uri="{FF2B5EF4-FFF2-40B4-BE49-F238E27FC236}">
                <a16:creationId xmlns:a16="http://schemas.microsoft.com/office/drawing/2014/main" id="{1E4330DF-6C5D-48FA-2998-3EC80B41AA2B}"/>
              </a:ext>
            </a:extLst>
          </p:cNvPr>
          <p:cNvPicPr>
            <a:picLocks noChangeAspect="1"/>
          </p:cNvPicPr>
          <p:nvPr/>
        </p:nvPicPr>
        <p:blipFill>
          <a:blip r:embed="rId5">
            <a:extLst>
              <a:ext uri="{28A0092B-C50C-407E-A947-70E740481C1C}">
                <a14:useLocalDpi xmlns:a14="http://schemas.microsoft.com/office/drawing/2010/main" val="0"/>
              </a:ext>
            </a:extLst>
          </a:blip>
          <a:srcRect l="35411" t="11429" r="21464" b="21905"/>
          <a:stretch>
            <a:fillRect/>
          </a:stretch>
        </p:blipFill>
        <p:spPr>
          <a:xfrm>
            <a:off x="6603272" y="3010989"/>
            <a:ext cx="3058131" cy="2659244"/>
          </a:xfrm>
          <a:prstGeom prst="rect">
            <a:avLst/>
          </a:prstGeom>
        </p:spPr>
      </p:pic>
    </p:spTree>
    <p:custDataLst>
      <p:tags r:id="rId1"/>
    </p:custDataLst>
    <p:extLst>
      <p:ext uri="{BB962C8B-B14F-4D97-AF65-F5344CB8AC3E}">
        <p14:creationId xmlns:p14="http://schemas.microsoft.com/office/powerpoint/2010/main" val="2661586519"/>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1A7B21-1B5B-494A-D6F8-F8628162F464}"/>
              </a:ext>
            </a:extLst>
          </p:cNvPr>
          <p:cNvSpPr>
            <a:spLocks noGrp="1"/>
          </p:cNvSpPr>
          <p:nvPr>
            <p:ph type="title"/>
          </p:nvPr>
        </p:nvSpPr>
        <p:spPr/>
        <p:txBody>
          <a:bodyPr/>
          <a:lstStyle/>
          <a:p>
            <a:r>
              <a:rPr lang="en-US" dirty="0"/>
              <a:t>Work</a:t>
            </a:r>
          </a:p>
        </p:txBody>
      </p:sp>
      <p:sp>
        <p:nvSpPr>
          <p:cNvPr id="3" name="Content Placeholder 2">
            <a:extLst>
              <a:ext uri="{FF2B5EF4-FFF2-40B4-BE49-F238E27FC236}">
                <a16:creationId xmlns:a16="http://schemas.microsoft.com/office/drawing/2014/main" id="{C829D7C9-3585-5B30-5C23-2DB711D0BDC7}"/>
              </a:ext>
            </a:extLst>
          </p:cNvPr>
          <p:cNvSpPr>
            <a:spLocks noGrp="1"/>
          </p:cNvSpPr>
          <p:nvPr>
            <p:ph idx="1"/>
          </p:nvPr>
        </p:nvSpPr>
        <p:spPr>
          <a:xfrm>
            <a:off x="838199" y="1645920"/>
            <a:ext cx="5638801" cy="4572000"/>
          </a:xfrm>
        </p:spPr>
        <p:txBody>
          <a:bodyPr/>
          <a:lstStyle/>
          <a:p>
            <a:pPr marL="457200" indent="-457200">
              <a:buFont typeface="Arial" panose="020B0604020202020204" pitchFamily="34" charset="0"/>
              <a:buChar char="•"/>
            </a:pPr>
            <a:r>
              <a:rPr lang="en-US" dirty="0"/>
              <a:t>Work is done when a force moves an object over a distance</a:t>
            </a:r>
          </a:p>
          <a:p>
            <a:pPr marL="457200" indent="-457200">
              <a:buFont typeface="Arial" panose="020B0604020202020204" pitchFamily="34" charset="0"/>
              <a:buChar char="•"/>
            </a:pPr>
            <a:endParaRPr lang="en-US" sz="1400" dirty="0"/>
          </a:p>
          <a:p>
            <a:pPr marL="457200" indent="-457200">
              <a:buFont typeface="Arial" panose="020B0604020202020204" pitchFamily="34" charset="0"/>
              <a:buChar char="•"/>
            </a:pPr>
            <a:r>
              <a:rPr lang="en-US" dirty="0"/>
              <a:t>If the object does not move, no work is done</a:t>
            </a:r>
          </a:p>
          <a:p>
            <a:pPr marL="457200" indent="-457200">
              <a:buFont typeface="Arial" panose="020B0604020202020204" pitchFamily="34" charset="0"/>
              <a:buChar char="•"/>
            </a:pPr>
            <a:endParaRPr lang="en-US" sz="1400" dirty="0"/>
          </a:p>
          <a:p>
            <a:pPr marL="457200" indent="-457200">
              <a:buFont typeface="Arial" panose="020B0604020202020204" pitchFamily="34" charset="0"/>
              <a:buChar char="•"/>
            </a:pPr>
            <a:r>
              <a:rPr lang="en-US" i="1" dirty="0"/>
              <a:t>Work = Force × Distance</a:t>
            </a:r>
          </a:p>
        </p:txBody>
      </p:sp>
      <p:pic>
        <p:nvPicPr>
          <p:cNvPr id="5" name="Picture 4">
            <a:extLst>
              <a:ext uri="{FF2B5EF4-FFF2-40B4-BE49-F238E27FC236}">
                <a16:creationId xmlns:a16="http://schemas.microsoft.com/office/drawing/2014/main" id="{B80D8A21-AF48-AB76-98A4-C044AB8ED86A}"/>
              </a:ext>
            </a:extLst>
          </p:cNvPr>
          <p:cNvPicPr>
            <a:picLocks noChangeAspect="1"/>
          </p:cNvPicPr>
          <p:nvPr/>
        </p:nvPicPr>
        <p:blipFill>
          <a:blip r:embed="rId4"/>
          <a:srcRect l="1909" r="52029" b="52755"/>
          <a:stretch>
            <a:fillRect/>
          </a:stretch>
        </p:blipFill>
        <p:spPr>
          <a:xfrm>
            <a:off x="6743700" y="1645920"/>
            <a:ext cx="4190999" cy="3139994"/>
          </a:xfrm>
          <a:prstGeom prst="rect">
            <a:avLst/>
          </a:prstGeom>
        </p:spPr>
      </p:pic>
    </p:spTree>
    <p:custDataLst>
      <p:tags r:id="rId1"/>
    </p:custDataLst>
    <p:extLst>
      <p:ext uri="{BB962C8B-B14F-4D97-AF65-F5344CB8AC3E}">
        <p14:creationId xmlns:p14="http://schemas.microsoft.com/office/powerpoint/2010/main" val="132369390"/>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0CF4DD-EF0F-0FF1-8F0E-D1F6B1FEDDC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8570B9A-C1B5-BDCC-7DFF-6298250A800E}"/>
              </a:ext>
            </a:extLst>
          </p:cNvPr>
          <p:cNvSpPr>
            <a:spLocks noGrp="1"/>
          </p:cNvSpPr>
          <p:nvPr>
            <p:ph type="title"/>
          </p:nvPr>
        </p:nvSpPr>
        <p:spPr/>
        <p:txBody>
          <a:bodyPr/>
          <a:lstStyle/>
          <a:p>
            <a:r>
              <a:rPr lang="en-US" dirty="0"/>
              <a:t>Energy </a:t>
            </a:r>
          </a:p>
        </p:txBody>
      </p:sp>
      <p:sp>
        <p:nvSpPr>
          <p:cNvPr id="3" name="Content Placeholder 2">
            <a:extLst>
              <a:ext uri="{FF2B5EF4-FFF2-40B4-BE49-F238E27FC236}">
                <a16:creationId xmlns:a16="http://schemas.microsoft.com/office/drawing/2014/main" id="{767B7299-6242-9389-ABB7-D3F8D2EB4D88}"/>
              </a:ext>
            </a:extLst>
          </p:cNvPr>
          <p:cNvSpPr>
            <a:spLocks noGrp="1"/>
          </p:cNvSpPr>
          <p:nvPr>
            <p:ph idx="1"/>
          </p:nvPr>
        </p:nvSpPr>
        <p:spPr>
          <a:xfrm>
            <a:off x="838199" y="1645920"/>
            <a:ext cx="6248401" cy="4572000"/>
          </a:xfrm>
        </p:spPr>
        <p:txBody>
          <a:bodyPr>
            <a:normAutofit/>
          </a:bodyPr>
          <a:lstStyle/>
          <a:p>
            <a:pPr marL="457200" indent="-457200">
              <a:buFont typeface="Arial" panose="020B0604020202020204" pitchFamily="34" charset="0"/>
              <a:buChar char="•"/>
            </a:pPr>
            <a:r>
              <a:rPr lang="en-US" b="1" dirty="0"/>
              <a:t>Energy</a:t>
            </a:r>
            <a:r>
              <a:rPr lang="en-US" dirty="0"/>
              <a:t> is the ability to do work</a:t>
            </a:r>
          </a:p>
          <a:p>
            <a:pPr marL="457200" indent="-457200">
              <a:buFont typeface="Arial" panose="020B0604020202020204" pitchFamily="34" charset="0"/>
              <a:buChar char="•"/>
            </a:pPr>
            <a:endParaRPr lang="en-US" dirty="0"/>
          </a:p>
          <a:p>
            <a:pPr marL="457200" indent="-457200">
              <a:buFont typeface="Arial" panose="020B0604020202020204" pitchFamily="34" charset="0"/>
              <a:buChar char="•"/>
            </a:pPr>
            <a:r>
              <a:rPr lang="en-US" b="1" dirty="0"/>
              <a:t>Potential Energy</a:t>
            </a:r>
            <a:r>
              <a:rPr lang="en-US" dirty="0"/>
              <a:t>: Stored energy ready to do work</a:t>
            </a:r>
          </a:p>
          <a:p>
            <a:pPr marL="914400" lvl="1" indent="-457200">
              <a:buFont typeface="Arial" panose="020B0604020202020204" pitchFamily="34" charset="0"/>
              <a:buChar char="•"/>
            </a:pPr>
            <a:r>
              <a:rPr lang="en-US" sz="2800" i="1" dirty="0"/>
              <a:t>Ex: Compressed air, charged battery</a:t>
            </a:r>
          </a:p>
          <a:p>
            <a:pPr lvl="1"/>
            <a:r>
              <a:rPr lang="en-US" sz="2800" dirty="0"/>
              <a:t> </a:t>
            </a:r>
          </a:p>
          <a:p>
            <a:pPr marL="457200" indent="-457200">
              <a:buFont typeface="Arial" panose="020B0604020202020204" pitchFamily="34" charset="0"/>
              <a:buChar char="•"/>
            </a:pPr>
            <a:r>
              <a:rPr lang="en-US" b="1" dirty="0"/>
              <a:t>Kinetic Energy</a:t>
            </a:r>
            <a:r>
              <a:rPr lang="en-US" dirty="0"/>
              <a:t>: Energy of motion</a:t>
            </a:r>
          </a:p>
          <a:p>
            <a:pPr marL="914400" lvl="1" indent="-457200">
              <a:buFont typeface="Arial" panose="020B0604020202020204" pitchFamily="34" charset="0"/>
              <a:buChar char="•"/>
            </a:pPr>
            <a:r>
              <a:rPr lang="en-US" sz="2800" i="1" dirty="0"/>
              <a:t>Ex: Moving bus, rotating wheel</a:t>
            </a:r>
          </a:p>
        </p:txBody>
      </p:sp>
      <p:pic>
        <p:nvPicPr>
          <p:cNvPr id="8" name="Picture 7">
            <a:extLst>
              <a:ext uri="{FF2B5EF4-FFF2-40B4-BE49-F238E27FC236}">
                <a16:creationId xmlns:a16="http://schemas.microsoft.com/office/drawing/2014/main" id="{49FC26FD-F26C-A3E2-2370-8889A1784CAA}"/>
              </a:ext>
            </a:extLst>
          </p:cNvPr>
          <p:cNvPicPr>
            <a:picLocks noChangeAspect="1"/>
          </p:cNvPicPr>
          <p:nvPr/>
        </p:nvPicPr>
        <p:blipFill>
          <a:blip r:embed="rId4"/>
          <a:srcRect r="23405"/>
          <a:stretch>
            <a:fillRect/>
          </a:stretch>
        </p:blipFill>
        <p:spPr>
          <a:xfrm>
            <a:off x="7334250" y="1311193"/>
            <a:ext cx="2743201" cy="2383008"/>
          </a:xfrm>
          <a:prstGeom prst="rect">
            <a:avLst/>
          </a:prstGeom>
        </p:spPr>
      </p:pic>
      <p:pic>
        <p:nvPicPr>
          <p:cNvPr id="10" name="Picture 9">
            <a:extLst>
              <a:ext uri="{FF2B5EF4-FFF2-40B4-BE49-F238E27FC236}">
                <a16:creationId xmlns:a16="http://schemas.microsoft.com/office/drawing/2014/main" id="{EC61B9D2-22F0-1CB7-756E-F5020439EDC9}"/>
              </a:ext>
            </a:extLst>
          </p:cNvPr>
          <p:cNvPicPr>
            <a:picLocks noChangeAspect="1"/>
          </p:cNvPicPr>
          <p:nvPr/>
        </p:nvPicPr>
        <p:blipFill>
          <a:blip r:embed="rId5"/>
          <a:stretch>
            <a:fillRect/>
          </a:stretch>
        </p:blipFill>
        <p:spPr>
          <a:xfrm>
            <a:off x="8458200" y="3429000"/>
            <a:ext cx="2743201" cy="2548103"/>
          </a:xfrm>
          <a:prstGeom prst="rect">
            <a:avLst/>
          </a:prstGeom>
        </p:spPr>
      </p:pic>
    </p:spTree>
    <p:custDataLst>
      <p:tags r:id="rId1"/>
    </p:custDataLst>
    <p:extLst>
      <p:ext uri="{BB962C8B-B14F-4D97-AF65-F5344CB8AC3E}">
        <p14:creationId xmlns:p14="http://schemas.microsoft.com/office/powerpoint/2010/main" val="1104197911"/>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7A502E-5558-079A-C977-673F4BE352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809BD3-F8DC-68DC-9C66-F5BC01BC536D}"/>
              </a:ext>
            </a:extLst>
          </p:cNvPr>
          <p:cNvSpPr>
            <a:spLocks noGrp="1"/>
          </p:cNvSpPr>
          <p:nvPr>
            <p:ph type="title"/>
          </p:nvPr>
        </p:nvSpPr>
        <p:spPr/>
        <p:txBody>
          <a:bodyPr/>
          <a:lstStyle/>
          <a:p>
            <a:r>
              <a:rPr lang="en-US" dirty="0"/>
              <a:t>Power </a:t>
            </a:r>
          </a:p>
        </p:txBody>
      </p:sp>
      <p:sp>
        <p:nvSpPr>
          <p:cNvPr id="3" name="Content Placeholder 2">
            <a:extLst>
              <a:ext uri="{FF2B5EF4-FFF2-40B4-BE49-F238E27FC236}">
                <a16:creationId xmlns:a16="http://schemas.microsoft.com/office/drawing/2014/main" id="{E3FC3C34-DC77-D7DB-A128-4DC58925F653}"/>
              </a:ext>
            </a:extLst>
          </p:cNvPr>
          <p:cNvSpPr>
            <a:spLocks noGrp="1"/>
          </p:cNvSpPr>
          <p:nvPr>
            <p:ph idx="1"/>
          </p:nvPr>
        </p:nvSpPr>
        <p:spPr>
          <a:xfrm>
            <a:off x="701744" y="1645920"/>
            <a:ext cx="5512497" cy="4572000"/>
          </a:xfrm>
        </p:spPr>
        <p:txBody>
          <a:bodyPr/>
          <a:lstStyle/>
          <a:p>
            <a:pPr marL="457200" indent="-457200">
              <a:buFont typeface="Arial" panose="020B0604020202020204" pitchFamily="34" charset="0"/>
              <a:buChar char="•"/>
            </a:pPr>
            <a:r>
              <a:rPr lang="en-US" b="1" dirty="0">
                <a:solidFill>
                  <a:schemeClr val="tx1"/>
                </a:solidFill>
              </a:rPr>
              <a:t>Power</a:t>
            </a:r>
            <a:r>
              <a:rPr lang="en-US" dirty="0">
                <a:solidFill>
                  <a:schemeClr val="tx1"/>
                </a:solidFill>
              </a:rPr>
              <a:t> is how quickly work is done</a:t>
            </a:r>
          </a:p>
          <a:p>
            <a:pPr marL="457200" indent="-457200">
              <a:buFont typeface="Arial" panose="020B0604020202020204" pitchFamily="34" charset="0"/>
              <a:buChar char="•"/>
            </a:pPr>
            <a:endParaRPr lang="en-US" dirty="0">
              <a:solidFill>
                <a:schemeClr val="tx1"/>
              </a:solidFill>
            </a:endParaRPr>
          </a:p>
          <a:p>
            <a:pPr marL="457200" indent="-457200">
              <a:buFont typeface="Arial" panose="020B0604020202020204" pitchFamily="34" charset="0"/>
              <a:buChar char="•"/>
            </a:pPr>
            <a:r>
              <a:rPr lang="en-US" dirty="0">
                <a:solidFill>
                  <a:schemeClr val="tx1"/>
                </a:solidFill>
              </a:rPr>
              <a:t>More work completed in less time means more power</a:t>
            </a:r>
          </a:p>
          <a:p>
            <a:pPr marL="914400" lvl="1" indent="-457200">
              <a:buFont typeface="Arial" panose="020B0604020202020204" pitchFamily="34" charset="0"/>
              <a:buChar char="•"/>
            </a:pPr>
            <a:r>
              <a:rPr lang="en-US" sz="2800" i="1" dirty="0">
                <a:solidFill>
                  <a:schemeClr val="tx1"/>
                </a:solidFill>
              </a:rPr>
              <a:t>Ex: Horsepower in a car engine</a:t>
            </a:r>
          </a:p>
          <a:p>
            <a:pPr marL="457200" indent="-457200">
              <a:buFont typeface="Arial" panose="020B0604020202020204" pitchFamily="34" charset="0"/>
              <a:buChar char="•"/>
            </a:pPr>
            <a:endParaRPr lang="en-US" dirty="0">
              <a:solidFill>
                <a:schemeClr val="tx1"/>
              </a:solidFill>
            </a:endParaRPr>
          </a:p>
          <a:p>
            <a:pPr marL="457200" indent="-457200">
              <a:buFont typeface="Arial" panose="020B0604020202020204" pitchFamily="34" charset="0"/>
              <a:buChar char="•"/>
            </a:pPr>
            <a:r>
              <a:rPr lang="en-US" dirty="0">
                <a:solidFill>
                  <a:schemeClr val="tx1"/>
                </a:solidFill>
              </a:rPr>
              <a:t>Power = Work ÷ Time</a:t>
            </a:r>
            <a:r>
              <a:rPr lang="en-US" i="1" dirty="0">
                <a:solidFill>
                  <a:schemeClr val="tx1"/>
                </a:solidFill>
              </a:rPr>
              <a:t> (P = W ÷ t)</a:t>
            </a:r>
          </a:p>
        </p:txBody>
      </p:sp>
      <p:grpSp>
        <p:nvGrpSpPr>
          <p:cNvPr id="16" name="Group 15">
            <a:extLst>
              <a:ext uri="{FF2B5EF4-FFF2-40B4-BE49-F238E27FC236}">
                <a16:creationId xmlns:a16="http://schemas.microsoft.com/office/drawing/2014/main" id="{28FB0585-310C-90E1-DE4D-1A85CC35AE19}"/>
              </a:ext>
            </a:extLst>
          </p:cNvPr>
          <p:cNvGrpSpPr/>
          <p:nvPr/>
        </p:nvGrpSpPr>
        <p:grpSpPr>
          <a:xfrm>
            <a:off x="6713950" y="1645920"/>
            <a:ext cx="4552169" cy="2910503"/>
            <a:chOff x="6801632" y="1942049"/>
            <a:chExt cx="4552169" cy="2910503"/>
          </a:xfrm>
        </p:grpSpPr>
        <p:grpSp>
          <p:nvGrpSpPr>
            <p:cNvPr id="13" name="Group 12">
              <a:extLst>
                <a:ext uri="{FF2B5EF4-FFF2-40B4-BE49-F238E27FC236}">
                  <a16:creationId xmlns:a16="http://schemas.microsoft.com/office/drawing/2014/main" id="{C63DEE49-0480-9A32-6321-CE15733E00BD}"/>
                </a:ext>
              </a:extLst>
            </p:cNvPr>
            <p:cNvGrpSpPr/>
            <p:nvPr/>
          </p:nvGrpSpPr>
          <p:grpSpPr>
            <a:xfrm>
              <a:off x="6801632" y="1942049"/>
              <a:ext cx="4315506" cy="2334305"/>
              <a:chOff x="7014575" y="2112434"/>
              <a:chExt cx="4315506" cy="2334305"/>
            </a:xfrm>
          </p:grpSpPr>
          <p:pic>
            <p:nvPicPr>
              <p:cNvPr id="9" name="Picture 8">
                <a:extLst>
                  <a:ext uri="{FF2B5EF4-FFF2-40B4-BE49-F238E27FC236}">
                    <a16:creationId xmlns:a16="http://schemas.microsoft.com/office/drawing/2014/main" id="{7048B8F6-5B5C-608A-79CE-6CD74EFDB3DE}"/>
                  </a:ext>
                </a:extLst>
              </p:cNvPr>
              <p:cNvPicPr>
                <a:picLocks noChangeAspect="1"/>
              </p:cNvPicPr>
              <p:nvPr/>
            </p:nvPicPr>
            <p:blipFill>
              <a:blip r:embed="rId4">
                <a:extLst>
                  <a:ext uri="{28A0092B-C50C-407E-A947-70E740481C1C}">
                    <a14:useLocalDpi xmlns:a14="http://schemas.microsoft.com/office/drawing/2010/main" val="0"/>
                  </a:ext>
                </a:extLst>
              </a:blip>
              <a:srcRect l="20356" t="21433" r="13259" b="14730"/>
              <a:stretch>
                <a:fillRect/>
              </a:stretch>
            </p:blipFill>
            <p:spPr>
              <a:xfrm>
                <a:off x="7014575" y="2112434"/>
                <a:ext cx="4315506" cy="2334305"/>
              </a:xfrm>
              <a:prstGeom prst="rect">
                <a:avLst/>
              </a:prstGeom>
            </p:spPr>
          </p:pic>
          <p:pic>
            <p:nvPicPr>
              <p:cNvPr id="11" name="Picture 10">
                <a:extLst>
                  <a:ext uri="{FF2B5EF4-FFF2-40B4-BE49-F238E27FC236}">
                    <a16:creationId xmlns:a16="http://schemas.microsoft.com/office/drawing/2014/main" id="{8FD71A8B-83C3-4FD7-46A0-D78C52D7C949}"/>
                  </a:ext>
                </a:extLst>
              </p:cNvPr>
              <p:cNvPicPr>
                <a:picLocks noChangeAspect="1"/>
              </p:cNvPicPr>
              <p:nvPr/>
            </p:nvPicPr>
            <p:blipFill>
              <a:blip r:embed="rId4">
                <a:extLst>
                  <a:ext uri="{28A0092B-C50C-407E-A947-70E740481C1C}">
                    <a14:useLocalDpi xmlns:a14="http://schemas.microsoft.com/office/drawing/2010/main" val="0"/>
                  </a:ext>
                </a:extLst>
              </a:blip>
              <a:srcRect l="58862" t="52481" r="33816" b="20842"/>
              <a:stretch>
                <a:fillRect/>
              </a:stretch>
            </p:blipFill>
            <p:spPr>
              <a:xfrm rot="1352668">
                <a:off x="9221765" y="2761342"/>
                <a:ext cx="475989" cy="975481"/>
              </a:xfrm>
              <a:prstGeom prst="rect">
                <a:avLst/>
              </a:prstGeom>
            </p:spPr>
          </p:pic>
        </p:grpSp>
        <p:sp>
          <p:nvSpPr>
            <p:cNvPr id="12" name="Rectangle 11">
              <a:extLst>
                <a:ext uri="{FF2B5EF4-FFF2-40B4-BE49-F238E27FC236}">
                  <a16:creationId xmlns:a16="http://schemas.microsoft.com/office/drawing/2014/main" id="{0938D11D-B038-ED55-0C7E-8D935A955142}"/>
                </a:ext>
              </a:extLst>
            </p:cNvPr>
            <p:cNvSpPr/>
            <p:nvPr/>
          </p:nvSpPr>
          <p:spPr>
            <a:xfrm>
              <a:off x="6801632" y="4126043"/>
              <a:ext cx="2038377" cy="726509"/>
            </a:xfrm>
            <a:prstGeom prst="rect">
              <a:avLst/>
            </a:prstGeom>
            <a:solidFill>
              <a:srgbClr val="BF050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500" dirty="0"/>
                <a:t>Less speed, less power</a:t>
              </a:r>
            </a:p>
          </p:txBody>
        </p:sp>
        <p:sp>
          <p:nvSpPr>
            <p:cNvPr id="15" name="Rectangle 14">
              <a:extLst>
                <a:ext uri="{FF2B5EF4-FFF2-40B4-BE49-F238E27FC236}">
                  <a16:creationId xmlns:a16="http://schemas.microsoft.com/office/drawing/2014/main" id="{24DBE244-DE9D-810C-0BA1-5BC712489DE7}"/>
                </a:ext>
              </a:extLst>
            </p:cNvPr>
            <p:cNvSpPr/>
            <p:nvPr/>
          </p:nvSpPr>
          <p:spPr>
            <a:xfrm>
              <a:off x="9315424" y="4126042"/>
              <a:ext cx="2038377" cy="726509"/>
            </a:xfrm>
            <a:prstGeom prst="rect">
              <a:avLst/>
            </a:prstGeom>
            <a:solidFill>
              <a:srgbClr val="00A44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500" dirty="0"/>
                <a:t>More speed, more power</a:t>
              </a:r>
            </a:p>
          </p:txBody>
        </p:sp>
      </p:grpSp>
    </p:spTree>
    <p:custDataLst>
      <p:tags r:id="rId1"/>
    </p:custDataLst>
    <p:extLst>
      <p:ext uri="{BB962C8B-B14F-4D97-AF65-F5344CB8AC3E}">
        <p14:creationId xmlns:p14="http://schemas.microsoft.com/office/powerpoint/2010/main" val="1364111620"/>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36B782-86BF-3200-06C3-7E006E7618D2}"/>
              </a:ext>
            </a:extLst>
          </p:cNvPr>
          <p:cNvSpPr>
            <a:spLocks noGrp="1"/>
          </p:cNvSpPr>
          <p:nvPr>
            <p:ph type="title"/>
          </p:nvPr>
        </p:nvSpPr>
        <p:spPr/>
        <p:txBody>
          <a:bodyPr/>
          <a:lstStyle/>
          <a:p>
            <a:r>
              <a:rPr lang="en-US" dirty="0"/>
              <a:t>Resistance and Friction </a:t>
            </a:r>
          </a:p>
        </p:txBody>
      </p:sp>
      <p:sp>
        <p:nvSpPr>
          <p:cNvPr id="7" name="Content Placeholder 3">
            <a:extLst>
              <a:ext uri="{FF2B5EF4-FFF2-40B4-BE49-F238E27FC236}">
                <a16:creationId xmlns:a16="http://schemas.microsoft.com/office/drawing/2014/main" id="{D64F1F29-23EA-7F2C-6C87-12B582BB645B}"/>
              </a:ext>
            </a:extLst>
          </p:cNvPr>
          <p:cNvSpPr>
            <a:spLocks noGrp="1"/>
          </p:cNvSpPr>
          <p:nvPr>
            <p:ph idx="1"/>
          </p:nvPr>
        </p:nvSpPr>
        <p:spPr>
          <a:xfrm>
            <a:off x="841248" y="1552705"/>
            <a:ext cx="4975371" cy="4089017"/>
          </a:xfrm>
          <a:ln>
            <a:solidFill>
              <a:schemeClr val="accent2"/>
            </a:solidFill>
          </a:ln>
        </p:spPr>
        <p:txBody>
          <a:bodyPr/>
          <a:lstStyle/>
          <a:p>
            <a:r>
              <a:rPr lang="en-US" b="1" dirty="0"/>
              <a:t>Resistance</a:t>
            </a:r>
            <a:r>
              <a:rPr lang="en-US" dirty="0"/>
              <a:t> </a:t>
            </a:r>
          </a:p>
          <a:p>
            <a:pPr marL="457200" indent="-457200">
              <a:buFont typeface="Arial" panose="020B0604020202020204" pitchFamily="34" charset="0"/>
              <a:buChar char="•"/>
            </a:pPr>
            <a:r>
              <a:rPr lang="en-US" dirty="0"/>
              <a:t>A force that opposes motion</a:t>
            </a:r>
          </a:p>
          <a:p>
            <a:pPr marL="457200" indent="-457200">
              <a:buFont typeface="Arial" panose="020B0604020202020204" pitchFamily="34" charset="0"/>
              <a:buChar char="•"/>
            </a:pPr>
            <a:r>
              <a:rPr lang="en-US" dirty="0"/>
              <a:t>Friction is one type of resistance</a:t>
            </a:r>
          </a:p>
          <a:p>
            <a:pPr marL="457200" indent="-457200">
              <a:buFont typeface="Arial" panose="020B0604020202020204" pitchFamily="34" charset="0"/>
              <a:buChar char="•"/>
            </a:pPr>
            <a:endParaRPr lang="en-US" dirty="0"/>
          </a:p>
          <a:p>
            <a:r>
              <a:rPr lang="en-US" i="1" dirty="0"/>
              <a:t>Ex: Biking into</a:t>
            </a:r>
          </a:p>
          <a:p>
            <a:r>
              <a:rPr lang="en-US" i="1" dirty="0"/>
              <a:t>wind</a:t>
            </a:r>
          </a:p>
        </p:txBody>
      </p:sp>
      <p:sp>
        <p:nvSpPr>
          <p:cNvPr id="8" name="Content Placeholder 3">
            <a:extLst>
              <a:ext uri="{FF2B5EF4-FFF2-40B4-BE49-F238E27FC236}">
                <a16:creationId xmlns:a16="http://schemas.microsoft.com/office/drawing/2014/main" id="{5307F313-EDDC-EB16-008E-7B9E33D867F1}"/>
              </a:ext>
            </a:extLst>
          </p:cNvPr>
          <p:cNvSpPr txBox="1">
            <a:spLocks/>
          </p:cNvSpPr>
          <p:nvPr/>
        </p:nvSpPr>
        <p:spPr>
          <a:xfrm>
            <a:off x="6235692" y="1552705"/>
            <a:ext cx="4975371" cy="4089017"/>
          </a:xfrm>
          <a:prstGeom prst="rect">
            <a:avLst/>
          </a:prstGeom>
          <a:ln>
            <a:solidFill>
              <a:schemeClr val="accent2"/>
            </a:solidFill>
          </a:ln>
        </p:spPr>
        <p:txBody>
          <a:bodyPr vert="horz" lIns="0" tIns="0" rIns="0" bIns="0" rtlCol="0">
            <a:normAutofit/>
          </a:bodyPr>
          <a:lstStyle>
            <a:lvl1pPr marL="0" indent="0" algn="l" defTabSz="914400" rtl="0" eaLnBrk="1" latinLnBrk="0" hangingPunct="1">
              <a:lnSpc>
                <a:spcPct val="90000"/>
              </a:lnSpc>
              <a:spcBef>
                <a:spcPts val="1000"/>
              </a:spcBef>
              <a:buClr>
                <a:schemeClr val="tx2"/>
              </a:buClr>
              <a:buFont typeface="Arial" panose="020B0604020202020204" pitchFamily="34" charset="0"/>
              <a:buNone/>
              <a:defRPr sz="2800" b="0" i="0" kern="1200">
                <a:solidFill>
                  <a:schemeClr val="tx1">
                    <a:lumMod val="75000"/>
                    <a:lumOff val="25000"/>
                  </a:schemeClr>
                </a:solidFill>
                <a:latin typeface="+mn-lt"/>
                <a:ea typeface="+mn-ea"/>
                <a:cs typeface="Arial" panose="020B0604020202020204" pitchFamily="34" charset="0"/>
              </a:defRPr>
            </a:lvl1pPr>
            <a:lvl2pPr marL="457200" indent="0" algn="l" defTabSz="914400" rtl="0" eaLnBrk="1" latinLnBrk="0" hangingPunct="1">
              <a:lnSpc>
                <a:spcPct val="90000"/>
              </a:lnSpc>
              <a:spcBef>
                <a:spcPts val="500"/>
              </a:spcBef>
              <a:buClr>
                <a:schemeClr val="tx2"/>
              </a:buClr>
              <a:buFont typeface="Arial" panose="020B0604020202020204" pitchFamily="34" charset="0"/>
              <a:buNone/>
              <a:defRPr sz="2400" b="0" i="0" kern="1200">
                <a:solidFill>
                  <a:schemeClr val="tx1">
                    <a:lumMod val="75000"/>
                    <a:lumOff val="25000"/>
                  </a:schemeClr>
                </a:solidFill>
                <a:latin typeface="+mn-lt"/>
                <a:ea typeface="+mn-ea"/>
                <a:cs typeface="Arial" panose="020B0604020202020204" pitchFamily="34" charset="0"/>
              </a:defRPr>
            </a:lvl2pPr>
            <a:lvl3pPr marL="914400" indent="0" algn="l" defTabSz="914400" rtl="0" eaLnBrk="1" latinLnBrk="0" hangingPunct="1">
              <a:lnSpc>
                <a:spcPct val="90000"/>
              </a:lnSpc>
              <a:spcBef>
                <a:spcPts val="500"/>
              </a:spcBef>
              <a:buClr>
                <a:schemeClr val="tx2"/>
              </a:buClr>
              <a:buFont typeface="Arial" panose="020B0604020202020204" pitchFamily="34" charset="0"/>
              <a:buNone/>
              <a:defRPr sz="2400" b="0" i="0" kern="1200">
                <a:solidFill>
                  <a:schemeClr val="tx1">
                    <a:lumMod val="75000"/>
                    <a:lumOff val="25000"/>
                  </a:schemeClr>
                </a:solidFill>
                <a:latin typeface="+mn-lt"/>
                <a:ea typeface="+mn-ea"/>
                <a:cs typeface="Arial" panose="020B0604020202020204" pitchFamily="34" charset="0"/>
              </a:defRPr>
            </a:lvl3pPr>
            <a:lvl4pPr marL="1371600" indent="0" algn="l" defTabSz="914400" rtl="0" eaLnBrk="1" latinLnBrk="0" hangingPunct="1">
              <a:lnSpc>
                <a:spcPct val="90000"/>
              </a:lnSpc>
              <a:spcBef>
                <a:spcPts val="500"/>
              </a:spcBef>
              <a:buClr>
                <a:schemeClr val="tx2"/>
              </a:buClr>
              <a:buFont typeface="Arial" panose="020B0604020202020204" pitchFamily="34" charset="0"/>
              <a:buNone/>
              <a:defRPr sz="2000" b="0" i="0" kern="1200">
                <a:solidFill>
                  <a:schemeClr val="tx1">
                    <a:lumMod val="75000"/>
                    <a:lumOff val="25000"/>
                  </a:schemeClr>
                </a:solidFill>
                <a:latin typeface="+mn-lt"/>
                <a:ea typeface="+mn-ea"/>
                <a:cs typeface="Arial" panose="020B0604020202020204" pitchFamily="34" charset="0"/>
              </a:defRPr>
            </a:lvl4pPr>
            <a:lvl5pPr marL="1828800" indent="0" algn="l" defTabSz="914400" rtl="0" eaLnBrk="1" latinLnBrk="0" hangingPunct="1">
              <a:lnSpc>
                <a:spcPct val="90000"/>
              </a:lnSpc>
              <a:spcBef>
                <a:spcPts val="500"/>
              </a:spcBef>
              <a:buClr>
                <a:schemeClr val="tx2"/>
              </a:buClr>
              <a:buFont typeface="Arial" panose="020B0604020202020204" pitchFamily="34" charset="0"/>
              <a:buNone/>
              <a:defRPr sz="1800" b="0" i="0" kern="1200">
                <a:solidFill>
                  <a:schemeClr val="tx1">
                    <a:lumMod val="75000"/>
                    <a:lumOff val="25000"/>
                  </a:schemeClr>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t>Friction</a:t>
            </a:r>
          </a:p>
          <a:p>
            <a:pPr marL="457200" indent="-457200">
              <a:buFont typeface="Arial" panose="020B0604020202020204" pitchFamily="34" charset="0"/>
              <a:buChar char="•"/>
            </a:pPr>
            <a:r>
              <a:rPr lang="en-US" dirty="0"/>
              <a:t>A force created when two surfaces rub against each other</a:t>
            </a:r>
          </a:p>
          <a:p>
            <a:pPr marL="457200" indent="-457200">
              <a:buFont typeface="Arial" panose="020B0604020202020204" pitchFamily="34" charset="0"/>
              <a:buChar char="•"/>
            </a:pPr>
            <a:r>
              <a:rPr lang="en-US" dirty="0"/>
              <a:t>Can help or hinder movement</a:t>
            </a:r>
          </a:p>
          <a:p>
            <a:endParaRPr lang="en-US" i="1" dirty="0"/>
          </a:p>
          <a:p>
            <a:r>
              <a:rPr lang="en-US" i="1" dirty="0"/>
              <a:t>Ex: Brake pads</a:t>
            </a:r>
          </a:p>
          <a:p>
            <a:pPr marL="457200" indent="-457200">
              <a:buFont typeface="Arial" panose="020B0604020202020204" pitchFamily="34" charset="0"/>
              <a:buChar char="•"/>
            </a:pPr>
            <a:endParaRPr lang="en-US" dirty="0"/>
          </a:p>
        </p:txBody>
      </p:sp>
      <p:pic>
        <p:nvPicPr>
          <p:cNvPr id="10" name="Picture 9">
            <a:extLst>
              <a:ext uri="{FF2B5EF4-FFF2-40B4-BE49-F238E27FC236}">
                <a16:creationId xmlns:a16="http://schemas.microsoft.com/office/drawing/2014/main" id="{40BEAFC4-11E0-8A23-5147-58AEF983BC61}"/>
              </a:ext>
            </a:extLst>
          </p:cNvPr>
          <p:cNvPicPr>
            <a:picLocks noChangeAspect="1"/>
          </p:cNvPicPr>
          <p:nvPr/>
        </p:nvPicPr>
        <p:blipFill>
          <a:blip r:embed="rId4"/>
          <a:stretch>
            <a:fillRect/>
          </a:stretch>
        </p:blipFill>
        <p:spPr>
          <a:xfrm>
            <a:off x="8578977" y="3894790"/>
            <a:ext cx="2771775" cy="2229132"/>
          </a:xfrm>
          <a:prstGeom prst="rect">
            <a:avLst/>
          </a:prstGeom>
          <a:ln>
            <a:solidFill>
              <a:schemeClr val="accent2"/>
            </a:solidFill>
          </a:ln>
        </p:spPr>
      </p:pic>
      <p:pic>
        <p:nvPicPr>
          <p:cNvPr id="14" name="Picture 13">
            <a:extLst>
              <a:ext uri="{FF2B5EF4-FFF2-40B4-BE49-F238E27FC236}">
                <a16:creationId xmlns:a16="http://schemas.microsoft.com/office/drawing/2014/main" id="{1F0FF34F-9FDE-7012-88AC-97528D688222}"/>
              </a:ext>
            </a:extLst>
          </p:cNvPr>
          <p:cNvPicPr>
            <a:picLocks noChangeAspect="1"/>
          </p:cNvPicPr>
          <p:nvPr/>
        </p:nvPicPr>
        <p:blipFill>
          <a:blip r:embed="rId5"/>
          <a:srcRect l="12256" t="5173" r="20221" b="13925"/>
          <a:stretch>
            <a:fillRect/>
          </a:stretch>
        </p:blipFill>
        <p:spPr>
          <a:xfrm>
            <a:off x="3165506" y="3894788"/>
            <a:ext cx="2790804" cy="2229131"/>
          </a:xfrm>
          <a:prstGeom prst="rect">
            <a:avLst/>
          </a:prstGeom>
          <a:ln>
            <a:solidFill>
              <a:schemeClr val="accent2"/>
            </a:solidFill>
          </a:ln>
        </p:spPr>
      </p:pic>
    </p:spTree>
    <p:custDataLst>
      <p:tags r:id="rId1"/>
    </p:custDataLst>
    <p:extLst>
      <p:ext uri="{BB962C8B-B14F-4D97-AF65-F5344CB8AC3E}">
        <p14:creationId xmlns:p14="http://schemas.microsoft.com/office/powerpoint/2010/main" val="2449595767"/>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FC04E21-7774-3AE9-C3BC-DF7BFC218FEC}"/>
              </a:ext>
            </a:extLst>
          </p:cNvPr>
          <p:cNvSpPr>
            <a:spLocks noGrp="1"/>
          </p:cNvSpPr>
          <p:nvPr>
            <p:ph type="title"/>
          </p:nvPr>
        </p:nvSpPr>
        <p:spPr>
          <a:xfrm>
            <a:off x="838200" y="213066"/>
            <a:ext cx="10523219" cy="523195"/>
          </a:xfrm>
        </p:spPr>
        <p:txBody>
          <a:bodyPr/>
          <a:lstStyle/>
          <a:p>
            <a:r>
              <a:rPr lang="en-US" dirty="0"/>
              <a:t>Ramp Race Activity </a:t>
            </a:r>
          </a:p>
        </p:txBody>
      </p:sp>
      <p:sp>
        <p:nvSpPr>
          <p:cNvPr id="5" name="Content Placeholder 4">
            <a:extLst>
              <a:ext uri="{FF2B5EF4-FFF2-40B4-BE49-F238E27FC236}">
                <a16:creationId xmlns:a16="http://schemas.microsoft.com/office/drawing/2014/main" id="{2697F50D-5123-8DF9-2A8E-BE6A19DEAFFA}"/>
              </a:ext>
            </a:extLst>
          </p:cNvPr>
          <p:cNvSpPr>
            <a:spLocks noGrp="1"/>
          </p:cNvSpPr>
          <p:nvPr>
            <p:ph idx="1"/>
          </p:nvPr>
        </p:nvSpPr>
        <p:spPr>
          <a:xfrm>
            <a:off x="838199" y="1381991"/>
            <a:ext cx="5530517" cy="4835929"/>
          </a:xfrm>
        </p:spPr>
        <p:txBody>
          <a:bodyPr>
            <a:normAutofit/>
          </a:bodyPr>
          <a:lstStyle/>
          <a:p>
            <a:pPr marL="457200" indent="-457200">
              <a:buFont typeface="Arial" panose="020B0604020202020204" pitchFamily="34" charset="0"/>
              <a:buChar char="•"/>
            </a:pPr>
            <a:r>
              <a:rPr lang="en-US" dirty="0"/>
              <a:t>Use the materials and follow the set-up instructions to create a ramp.</a:t>
            </a:r>
          </a:p>
          <a:p>
            <a:pPr marL="457200" indent="-457200">
              <a:buFont typeface="Arial" panose="020B0604020202020204" pitchFamily="34" charset="0"/>
              <a:buChar char="•"/>
            </a:pPr>
            <a:endParaRPr lang="en-US" dirty="0"/>
          </a:p>
          <a:p>
            <a:pPr marL="457200" indent="-457200">
              <a:buFont typeface="Arial" panose="020B0604020202020204" pitchFamily="34" charset="0"/>
              <a:buChar char="•"/>
            </a:pPr>
            <a:r>
              <a:rPr lang="en-US" dirty="0"/>
              <a:t>Complete questions 1-3. </a:t>
            </a:r>
          </a:p>
          <a:p>
            <a:pPr marL="457200" indent="-457200">
              <a:buFont typeface="Arial" panose="020B0604020202020204" pitchFamily="34" charset="0"/>
              <a:buChar char="•"/>
            </a:pPr>
            <a:endParaRPr lang="en-US" dirty="0"/>
          </a:p>
          <a:p>
            <a:pPr marL="457200" indent="-457200">
              <a:buFont typeface="Arial" panose="020B0604020202020204" pitchFamily="34" charset="0"/>
              <a:buChar char="•"/>
            </a:pPr>
            <a:r>
              <a:rPr lang="en-US" dirty="0"/>
              <a:t>Be prepared to share your answers</a:t>
            </a:r>
            <a:r>
              <a:rPr lang="en-US" sz="2400" dirty="0"/>
              <a:t>.  </a:t>
            </a:r>
          </a:p>
        </p:txBody>
      </p:sp>
      <p:pic>
        <p:nvPicPr>
          <p:cNvPr id="7" name="Picture 6">
            <a:extLst>
              <a:ext uri="{FF2B5EF4-FFF2-40B4-BE49-F238E27FC236}">
                <a16:creationId xmlns:a16="http://schemas.microsoft.com/office/drawing/2014/main" id="{6C1ED204-6235-8684-74B3-2B3312D0DD15}"/>
              </a:ext>
            </a:extLst>
          </p:cNvPr>
          <p:cNvPicPr>
            <a:picLocks noChangeAspect="1"/>
          </p:cNvPicPr>
          <p:nvPr/>
        </p:nvPicPr>
        <p:blipFill>
          <a:blip r:embed="rId4"/>
          <a:stretch>
            <a:fillRect/>
          </a:stretch>
        </p:blipFill>
        <p:spPr>
          <a:xfrm>
            <a:off x="7314607" y="1381991"/>
            <a:ext cx="3575731" cy="4615841"/>
          </a:xfrm>
          <a:prstGeom prst="rect">
            <a:avLst/>
          </a:prstGeom>
          <a:ln>
            <a:solidFill>
              <a:schemeClr val="tx2"/>
            </a:solidFill>
          </a:ln>
          <a:effectLst>
            <a:outerShdw blurRad="50800" dist="38100" dir="2700000" algn="tl" rotWithShape="0">
              <a:prstClr val="black">
                <a:alpha val="40000"/>
              </a:prstClr>
            </a:outerShdw>
          </a:effectLst>
        </p:spPr>
      </p:pic>
      <p:pic>
        <p:nvPicPr>
          <p:cNvPr id="3" name="Picture 2" descr="Running man icon indicating the slide has an ACTIVITY.">
            <a:extLst>
              <a:ext uri="{FF2B5EF4-FFF2-40B4-BE49-F238E27FC236}">
                <a16:creationId xmlns:a16="http://schemas.microsoft.com/office/drawing/2014/main" id="{5BF1CCE3-099C-217F-7891-9B919C15FFD4}"/>
              </a:ext>
            </a:extLst>
          </p:cNvPr>
          <p:cNvPicPr>
            <a:picLocks noChangeAspect="1"/>
          </p:cNvPicPr>
          <p:nvPr/>
        </p:nvPicPr>
        <p:blipFill>
          <a:blip r:embed="rId5" cstate="print">
            <a:extLst>
              <a:ext uri="{28A0092B-C50C-407E-A947-70E740481C1C}">
                <a14:useLocalDpi xmlns:a14="http://schemas.microsoft.com/office/drawing/2010/main" val="0"/>
              </a:ext>
            </a:extLst>
          </a:blip>
          <a:srcRect l="63000" t="31047" r="3465" b="7314"/>
          <a:stretch>
            <a:fillRect/>
          </a:stretch>
        </p:blipFill>
        <p:spPr>
          <a:xfrm>
            <a:off x="10524578" y="103746"/>
            <a:ext cx="731520" cy="756422"/>
          </a:xfrm>
          <a:prstGeom prst="rect">
            <a:avLst/>
          </a:prstGeom>
        </p:spPr>
      </p:pic>
    </p:spTree>
    <p:custDataLst>
      <p:tags r:id="rId1"/>
    </p:custDataLst>
    <p:extLst>
      <p:ext uri="{BB962C8B-B14F-4D97-AF65-F5344CB8AC3E}">
        <p14:creationId xmlns:p14="http://schemas.microsoft.com/office/powerpoint/2010/main" val="404888149"/>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D42C6F-0691-4EE8-7A90-8FED64CB69DE}"/>
            </a:ext>
          </a:extLst>
        </p:cNvPr>
        <p:cNvGrpSpPr/>
        <p:nvPr/>
      </p:nvGrpSpPr>
      <p:grpSpPr>
        <a:xfrm>
          <a:off x="0" y="0"/>
          <a:ext cx="0" cy="0"/>
          <a:chOff x="0" y="0"/>
          <a:chExt cx="0" cy="0"/>
        </a:xfrm>
      </p:grpSpPr>
      <p:sp>
        <p:nvSpPr>
          <p:cNvPr id="3" name="Content Placeholder 6">
            <a:extLst>
              <a:ext uri="{FF2B5EF4-FFF2-40B4-BE49-F238E27FC236}">
                <a16:creationId xmlns:a16="http://schemas.microsoft.com/office/drawing/2014/main" id="{F6F91EF7-AF0B-B032-D8B0-BF6CB22F2007}"/>
              </a:ext>
            </a:extLst>
          </p:cNvPr>
          <p:cNvSpPr>
            <a:spLocks noGrp="1"/>
          </p:cNvSpPr>
          <p:nvPr>
            <p:ph idx="1"/>
          </p:nvPr>
        </p:nvSpPr>
        <p:spPr>
          <a:xfrm>
            <a:off x="838199" y="1381992"/>
            <a:ext cx="10515599" cy="1030990"/>
          </a:xfrm>
        </p:spPr>
        <p:txBody>
          <a:bodyPr/>
          <a:lstStyle/>
          <a:p>
            <a:r>
              <a:rPr lang="en-US" sz="3600" b="1" dirty="0"/>
              <a:t>Force </a:t>
            </a:r>
            <a:r>
              <a:rPr lang="en-US" sz="3600" dirty="0"/>
              <a:t>is _______________________. </a:t>
            </a:r>
            <a:endParaRPr lang="en-US" sz="3200" dirty="0"/>
          </a:p>
          <a:p>
            <a:endParaRPr lang="en-US" dirty="0"/>
          </a:p>
        </p:txBody>
      </p:sp>
      <p:sp>
        <p:nvSpPr>
          <p:cNvPr id="8" name="Title 7">
            <a:extLst>
              <a:ext uri="{FF2B5EF4-FFF2-40B4-BE49-F238E27FC236}">
                <a16:creationId xmlns:a16="http://schemas.microsoft.com/office/drawing/2014/main" id="{C79E682B-3152-4CAA-66F3-1EF8041FFFA5}"/>
              </a:ext>
            </a:extLst>
          </p:cNvPr>
          <p:cNvSpPr>
            <a:spLocks noGrp="1"/>
          </p:cNvSpPr>
          <p:nvPr>
            <p:ph type="title"/>
          </p:nvPr>
        </p:nvSpPr>
        <p:spPr/>
        <p:txBody>
          <a:bodyPr/>
          <a:lstStyle/>
          <a:p>
            <a:r>
              <a:rPr lang="en-US" dirty="0"/>
              <a:t>Knowledge Check </a:t>
            </a:r>
          </a:p>
        </p:txBody>
      </p:sp>
      <p:sp>
        <p:nvSpPr>
          <p:cNvPr id="4" name="Rectangle 3">
            <a:extLst>
              <a:ext uri="{FF2B5EF4-FFF2-40B4-BE49-F238E27FC236}">
                <a16:creationId xmlns:a16="http://schemas.microsoft.com/office/drawing/2014/main" id="{6F2516F9-771F-C52A-85A4-8D1A4EB1E87F}"/>
              </a:ext>
            </a:extLst>
          </p:cNvPr>
          <p:cNvSpPr/>
          <p:nvPr/>
        </p:nvSpPr>
        <p:spPr>
          <a:xfrm>
            <a:off x="838200" y="2571255"/>
            <a:ext cx="4706203" cy="1398895"/>
          </a:xfrm>
          <a:prstGeom prst="rect">
            <a:avLst/>
          </a:prstGeom>
          <a:solidFill>
            <a:schemeClr val="accent4">
              <a:lumMod val="20000"/>
              <a:lumOff val="80000"/>
            </a:schemeClr>
          </a:solidFill>
          <a:ln>
            <a:noFill/>
          </a:ln>
        </p:spPr>
        <p:style>
          <a:lnRef idx="2">
            <a:schemeClr val="accent4"/>
          </a:lnRef>
          <a:fillRef idx="1">
            <a:schemeClr val="lt1"/>
          </a:fillRef>
          <a:effectRef idx="0">
            <a:schemeClr val="accent4"/>
          </a:effectRef>
          <a:fontRef idx="minor">
            <a:schemeClr val="dk1"/>
          </a:fontRef>
        </p:style>
        <p:txBody>
          <a:bodyPr rtlCol="0" anchor="ctr"/>
          <a:lstStyle/>
          <a:p>
            <a:r>
              <a:rPr lang="en-US" sz="2800" dirty="0"/>
              <a:t>(A). The change in an object’s position over time </a:t>
            </a:r>
          </a:p>
        </p:txBody>
      </p:sp>
      <p:sp>
        <p:nvSpPr>
          <p:cNvPr id="5" name="Rectangle 4">
            <a:extLst>
              <a:ext uri="{FF2B5EF4-FFF2-40B4-BE49-F238E27FC236}">
                <a16:creationId xmlns:a16="http://schemas.microsoft.com/office/drawing/2014/main" id="{F84F3FDB-6ABB-980F-5F33-4624F2CB7E56}"/>
              </a:ext>
            </a:extLst>
          </p:cNvPr>
          <p:cNvSpPr/>
          <p:nvPr/>
        </p:nvSpPr>
        <p:spPr>
          <a:xfrm>
            <a:off x="6647597" y="2571255"/>
            <a:ext cx="4706203" cy="1398895"/>
          </a:xfrm>
          <a:prstGeom prst="rect">
            <a:avLst/>
          </a:prstGeom>
          <a:solidFill>
            <a:schemeClr val="accent6"/>
          </a:solidFill>
          <a:ln>
            <a:noFill/>
          </a:ln>
        </p:spPr>
        <p:style>
          <a:lnRef idx="2">
            <a:schemeClr val="accent4"/>
          </a:lnRef>
          <a:fillRef idx="1">
            <a:schemeClr val="lt1"/>
          </a:fillRef>
          <a:effectRef idx="0">
            <a:schemeClr val="accent4"/>
          </a:effectRef>
          <a:fontRef idx="minor">
            <a:schemeClr val="dk1"/>
          </a:fontRef>
        </p:style>
        <p:txBody>
          <a:bodyPr rtlCol="0" anchor="ctr"/>
          <a:lstStyle/>
          <a:p>
            <a:r>
              <a:rPr lang="en-US" sz="2800" dirty="0"/>
              <a:t>(B). A push or pull on an object</a:t>
            </a:r>
          </a:p>
        </p:txBody>
      </p:sp>
      <p:sp>
        <p:nvSpPr>
          <p:cNvPr id="7" name="Rectangle 6">
            <a:extLst>
              <a:ext uri="{FF2B5EF4-FFF2-40B4-BE49-F238E27FC236}">
                <a16:creationId xmlns:a16="http://schemas.microsoft.com/office/drawing/2014/main" id="{2D0256CE-93E2-E952-F96A-45EAF71561A9}"/>
              </a:ext>
            </a:extLst>
          </p:cNvPr>
          <p:cNvSpPr/>
          <p:nvPr/>
        </p:nvSpPr>
        <p:spPr>
          <a:xfrm>
            <a:off x="6647597" y="4330467"/>
            <a:ext cx="4706203" cy="1398895"/>
          </a:xfrm>
          <a:prstGeom prst="rect">
            <a:avLst/>
          </a:prstGeom>
          <a:solidFill>
            <a:schemeClr val="accent4">
              <a:lumMod val="20000"/>
              <a:lumOff val="80000"/>
            </a:schemeClr>
          </a:solidFill>
          <a:ln>
            <a:noFill/>
          </a:ln>
        </p:spPr>
        <p:style>
          <a:lnRef idx="2">
            <a:schemeClr val="accent4"/>
          </a:lnRef>
          <a:fillRef idx="1">
            <a:schemeClr val="lt1"/>
          </a:fillRef>
          <a:effectRef idx="0">
            <a:schemeClr val="accent4"/>
          </a:effectRef>
          <a:fontRef idx="minor">
            <a:schemeClr val="dk1"/>
          </a:fontRef>
        </p:style>
        <p:txBody>
          <a:bodyPr rtlCol="0" anchor="ctr"/>
          <a:lstStyle/>
          <a:p>
            <a:r>
              <a:rPr lang="en-US" sz="2800" dirty="0"/>
              <a:t>(D). A force that opposes motion </a:t>
            </a:r>
          </a:p>
        </p:txBody>
      </p:sp>
      <p:pic>
        <p:nvPicPr>
          <p:cNvPr id="2" name="Graphic 1" descr="Lights On with solid fill">
            <a:extLst>
              <a:ext uri="{FF2B5EF4-FFF2-40B4-BE49-F238E27FC236}">
                <a16:creationId xmlns:a16="http://schemas.microsoft.com/office/drawing/2014/main" id="{CA5A713A-72D2-8CC0-CC83-6B9D8C76B91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935583" y="5285"/>
            <a:ext cx="851672" cy="851672"/>
          </a:xfrm>
          <a:prstGeom prst="rect">
            <a:avLst/>
          </a:prstGeom>
        </p:spPr>
      </p:pic>
      <p:sp>
        <p:nvSpPr>
          <p:cNvPr id="10" name="Rectangle 9">
            <a:extLst>
              <a:ext uri="{FF2B5EF4-FFF2-40B4-BE49-F238E27FC236}">
                <a16:creationId xmlns:a16="http://schemas.microsoft.com/office/drawing/2014/main" id="{571875EF-73C6-3E5E-D863-350508CB7623}"/>
              </a:ext>
            </a:extLst>
          </p:cNvPr>
          <p:cNvSpPr/>
          <p:nvPr/>
        </p:nvSpPr>
        <p:spPr>
          <a:xfrm>
            <a:off x="838200" y="4330467"/>
            <a:ext cx="4706203" cy="1419273"/>
          </a:xfrm>
          <a:prstGeom prst="rect">
            <a:avLst/>
          </a:prstGeom>
          <a:solidFill>
            <a:schemeClr val="accent4">
              <a:lumMod val="20000"/>
              <a:lumOff val="80000"/>
            </a:schemeClr>
          </a:solidFill>
          <a:ln>
            <a:noFill/>
          </a:ln>
        </p:spPr>
        <p:style>
          <a:lnRef idx="2">
            <a:schemeClr val="accent4"/>
          </a:lnRef>
          <a:fillRef idx="1">
            <a:schemeClr val="lt1"/>
          </a:fillRef>
          <a:effectRef idx="0">
            <a:schemeClr val="accent4"/>
          </a:effectRef>
          <a:fontRef idx="minor">
            <a:schemeClr val="dk1"/>
          </a:fontRef>
        </p:style>
        <p:txBody>
          <a:bodyPr rtlCol="0" anchor="ctr"/>
          <a:lstStyle/>
          <a:p>
            <a:r>
              <a:rPr lang="en-US" sz="2800" dirty="0"/>
              <a:t>(C). The study of fundamental laws of nature and the forces that act upon them</a:t>
            </a:r>
          </a:p>
        </p:txBody>
      </p:sp>
      <p:sp>
        <p:nvSpPr>
          <p:cNvPr id="12" name="Rectangle 11">
            <a:extLst>
              <a:ext uri="{FF2B5EF4-FFF2-40B4-BE49-F238E27FC236}">
                <a16:creationId xmlns:a16="http://schemas.microsoft.com/office/drawing/2014/main" id="{0C0E3643-1108-629B-0A40-18A1D55ABB10}"/>
              </a:ext>
            </a:extLst>
          </p:cNvPr>
          <p:cNvSpPr/>
          <p:nvPr/>
        </p:nvSpPr>
        <p:spPr>
          <a:xfrm>
            <a:off x="6655216" y="2571254"/>
            <a:ext cx="4706203" cy="1398895"/>
          </a:xfrm>
          <a:prstGeom prst="rect">
            <a:avLst/>
          </a:prstGeom>
          <a:solidFill>
            <a:schemeClr val="accent4">
              <a:lumMod val="20000"/>
              <a:lumOff val="80000"/>
            </a:schemeClr>
          </a:solidFill>
          <a:ln>
            <a:noFill/>
          </a:ln>
        </p:spPr>
        <p:style>
          <a:lnRef idx="2">
            <a:schemeClr val="accent4"/>
          </a:lnRef>
          <a:fillRef idx="1">
            <a:schemeClr val="lt1"/>
          </a:fillRef>
          <a:effectRef idx="0">
            <a:schemeClr val="accent4"/>
          </a:effectRef>
          <a:fontRef idx="minor">
            <a:schemeClr val="dk1"/>
          </a:fontRef>
        </p:style>
        <p:txBody>
          <a:bodyPr rtlCol="0" anchor="ctr"/>
          <a:lstStyle/>
          <a:p>
            <a:r>
              <a:rPr lang="en-US" sz="2800" dirty="0"/>
              <a:t>(B). A push or pull on an object</a:t>
            </a:r>
          </a:p>
        </p:txBody>
      </p:sp>
    </p:spTree>
    <p:custDataLst>
      <p:tags r:id="rId1"/>
    </p:custDataLst>
    <p:extLst>
      <p:ext uri="{BB962C8B-B14F-4D97-AF65-F5344CB8AC3E}">
        <p14:creationId xmlns:p14="http://schemas.microsoft.com/office/powerpoint/2010/main" val="129805256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2"/>
                                        </p:tgtEl>
                                      </p:cBhvr>
                                    </p:animEffect>
                                    <p:set>
                                      <p:cBhvr>
                                        <p:cTn id="7" dur="1" fill="hold">
                                          <p:stCondLst>
                                            <p:cond delay="499"/>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77B3958-AE57-357B-8398-53BC69B28AC0}"/>
              </a:ext>
            </a:extLst>
          </p:cNvPr>
          <p:cNvSpPr>
            <a:spLocks noGrp="1"/>
          </p:cNvSpPr>
          <p:nvPr>
            <p:ph idx="1"/>
          </p:nvPr>
        </p:nvSpPr>
        <p:spPr>
          <a:xfrm>
            <a:off x="838199" y="1381991"/>
            <a:ext cx="10515599" cy="1088493"/>
          </a:xfrm>
        </p:spPr>
        <p:txBody>
          <a:bodyPr>
            <a:normAutofit/>
          </a:bodyPr>
          <a:lstStyle/>
          <a:p>
            <a:r>
              <a:rPr lang="en-US" sz="3200" dirty="0"/>
              <a:t>Which of the following images illustrates </a:t>
            </a:r>
            <a:r>
              <a:rPr lang="en-US" sz="3200" b="1" dirty="0"/>
              <a:t>potential energy</a:t>
            </a:r>
            <a:r>
              <a:rPr lang="en-US" sz="3200" dirty="0"/>
              <a:t>? Explain your choice. </a:t>
            </a:r>
          </a:p>
        </p:txBody>
      </p:sp>
      <p:pic>
        <p:nvPicPr>
          <p:cNvPr id="5" name="Picture 4">
            <a:extLst>
              <a:ext uri="{FF2B5EF4-FFF2-40B4-BE49-F238E27FC236}">
                <a16:creationId xmlns:a16="http://schemas.microsoft.com/office/drawing/2014/main" id="{3EDA1CD7-60F3-3D6E-F687-744DEE13978F}"/>
              </a:ext>
            </a:extLst>
          </p:cNvPr>
          <p:cNvPicPr>
            <a:picLocks noChangeAspect="1"/>
          </p:cNvPicPr>
          <p:nvPr/>
        </p:nvPicPr>
        <p:blipFill>
          <a:blip r:embed="rId4"/>
          <a:srcRect t="16651" r="543" b="2552"/>
          <a:stretch>
            <a:fillRect/>
          </a:stretch>
        </p:blipFill>
        <p:spPr>
          <a:xfrm>
            <a:off x="2616366" y="2720932"/>
            <a:ext cx="6959267" cy="3156557"/>
          </a:xfrm>
          <a:prstGeom prst="rect">
            <a:avLst/>
          </a:prstGeom>
        </p:spPr>
      </p:pic>
      <p:sp>
        <p:nvSpPr>
          <p:cNvPr id="6" name="Title 7">
            <a:extLst>
              <a:ext uri="{FF2B5EF4-FFF2-40B4-BE49-F238E27FC236}">
                <a16:creationId xmlns:a16="http://schemas.microsoft.com/office/drawing/2014/main" id="{1D94205E-03A6-82EE-F084-8BB7E1A944A5}"/>
              </a:ext>
            </a:extLst>
          </p:cNvPr>
          <p:cNvSpPr>
            <a:spLocks noGrp="1"/>
          </p:cNvSpPr>
          <p:nvPr>
            <p:ph type="title"/>
          </p:nvPr>
        </p:nvSpPr>
        <p:spPr>
          <a:xfrm>
            <a:off x="838200" y="191530"/>
            <a:ext cx="10523219" cy="523195"/>
          </a:xfrm>
        </p:spPr>
        <p:txBody>
          <a:bodyPr/>
          <a:lstStyle/>
          <a:p>
            <a:r>
              <a:rPr lang="en-US" dirty="0"/>
              <a:t>Knowledge Check </a:t>
            </a:r>
          </a:p>
        </p:txBody>
      </p:sp>
      <p:pic>
        <p:nvPicPr>
          <p:cNvPr id="7" name="Graphic 6" descr="Lights On with solid fill">
            <a:extLst>
              <a:ext uri="{FF2B5EF4-FFF2-40B4-BE49-F238E27FC236}">
                <a16:creationId xmlns:a16="http://schemas.microsoft.com/office/drawing/2014/main" id="{510301F7-ED72-A374-AED1-4AB237542BD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935583" y="21327"/>
            <a:ext cx="851672" cy="851672"/>
          </a:xfrm>
          <a:prstGeom prst="rect">
            <a:avLst/>
          </a:prstGeom>
        </p:spPr>
      </p:pic>
      <p:sp>
        <p:nvSpPr>
          <p:cNvPr id="8" name="Rectangle 7">
            <a:extLst>
              <a:ext uri="{FF2B5EF4-FFF2-40B4-BE49-F238E27FC236}">
                <a16:creationId xmlns:a16="http://schemas.microsoft.com/office/drawing/2014/main" id="{8E00B8E9-38BC-01DC-0EBE-A7C46A21C61B}"/>
              </a:ext>
            </a:extLst>
          </p:cNvPr>
          <p:cNvSpPr/>
          <p:nvPr/>
        </p:nvSpPr>
        <p:spPr>
          <a:xfrm>
            <a:off x="2358191" y="2550694"/>
            <a:ext cx="689811" cy="619762"/>
          </a:xfrm>
          <a:prstGeom prst="rect">
            <a:avLst/>
          </a:prstGeom>
          <a:solidFill>
            <a:schemeClr val="tx1">
              <a:lumMod val="75000"/>
              <a:lumOff val="25000"/>
            </a:schemeClr>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sz="2800" b="1" dirty="0"/>
              <a:t>A.)</a:t>
            </a:r>
          </a:p>
        </p:txBody>
      </p:sp>
      <p:sp>
        <p:nvSpPr>
          <p:cNvPr id="10" name="Rectangle 9">
            <a:extLst>
              <a:ext uri="{FF2B5EF4-FFF2-40B4-BE49-F238E27FC236}">
                <a16:creationId xmlns:a16="http://schemas.microsoft.com/office/drawing/2014/main" id="{6B386D6B-7210-1CFB-B17B-1A5422136AC5}"/>
              </a:ext>
            </a:extLst>
          </p:cNvPr>
          <p:cNvSpPr/>
          <p:nvPr/>
        </p:nvSpPr>
        <p:spPr>
          <a:xfrm>
            <a:off x="6264443" y="2550694"/>
            <a:ext cx="689811" cy="619762"/>
          </a:xfrm>
          <a:prstGeom prst="rect">
            <a:avLst/>
          </a:prstGeom>
          <a:solidFill>
            <a:schemeClr val="tx1">
              <a:lumMod val="75000"/>
              <a:lumOff val="25000"/>
            </a:schemeClr>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sz="2800" b="1" dirty="0"/>
              <a:t>B.)</a:t>
            </a:r>
          </a:p>
        </p:txBody>
      </p:sp>
      <p:sp>
        <p:nvSpPr>
          <p:cNvPr id="11" name="Freeform 20" descr="Hand-drawn oval">
            <a:extLst>
              <a:ext uri="{FF2B5EF4-FFF2-40B4-BE49-F238E27FC236}">
                <a16:creationId xmlns:a16="http://schemas.microsoft.com/office/drawing/2014/main" id="{C90BAF3F-7F70-9876-BC9B-F2E8719B33F9}"/>
              </a:ext>
            </a:extLst>
          </p:cNvPr>
          <p:cNvSpPr/>
          <p:nvPr/>
        </p:nvSpPr>
        <p:spPr>
          <a:xfrm>
            <a:off x="-2827016" y="2449496"/>
            <a:ext cx="1238848" cy="979504"/>
          </a:xfrm>
          <a:custGeom>
            <a:avLst/>
            <a:gdLst/>
            <a:ahLst/>
            <a:cxnLst/>
            <a:rect l="l" t="t" r="r" b="b"/>
            <a:pathLst>
              <a:path w="1919401" h="561861">
                <a:moveTo>
                  <a:pt x="0" y="0"/>
                </a:moveTo>
                <a:lnTo>
                  <a:pt x="1919401" y="0"/>
                </a:lnTo>
                <a:lnTo>
                  <a:pt x="1919401" y="561862"/>
                </a:lnTo>
                <a:lnTo>
                  <a:pt x="0" y="56186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dirty="0"/>
          </a:p>
        </p:txBody>
      </p:sp>
    </p:spTree>
    <p:custDataLst>
      <p:tags r:id="rId1"/>
    </p:custDataLst>
    <p:extLst>
      <p:ext uri="{BB962C8B-B14F-4D97-AF65-F5344CB8AC3E}">
        <p14:creationId xmlns:p14="http://schemas.microsoft.com/office/powerpoint/2010/main" val="336944831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4.16667E-7 -2.22222E-6 L 0.39557 -0.01435 " pathEditMode="relative" rAng="0" ptsTypes="AA">
                                      <p:cBhvr>
                                        <p:cTn id="6" dur="2000" fill="hold"/>
                                        <p:tgtEl>
                                          <p:spTgt spid="11"/>
                                        </p:tgtEl>
                                        <p:attrNameLst>
                                          <p:attrName>ppt_x</p:attrName>
                                          <p:attrName>ppt_y</p:attrName>
                                        </p:attrNameLst>
                                      </p:cBhvr>
                                      <p:rCtr x="19779" y="-71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0179FB-C106-9FD8-F77D-CDCF65E859B9}"/>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6FD80E9-207F-9A88-0937-434462876692}"/>
              </a:ext>
            </a:extLst>
          </p:cNvPr>
          <p:cNvSpPr>
            <a:spLocks noGrp="1"/>
          </p:cNvSpPr>
          <p:nvPr>
            <p:ph idx="1"/>
          </p:nvPr>
        </p:nvSpPr>
        <p:spPr>
          <a:xfrm>
            <a:off x="838199" y="1381991"/>
            <a:ext cx="10515599" cy="4505462"/>
          </a:xfrm>
        </p:spPr>
        <p:txBody>
          <a:bodyPr>
            <a:normAutofit/>
          </a:bodyPr>
          <a:lstStyle/>
          <a:p>
            <a:r>
              <a:rPr lang="en-US" sz="3200" dirty="0"/>
              <a:t>What physical principle is illustrated in this image?</a:t>
            </a:r>
          </a:p>
          <a:p>
            <a:pPr lvl="2">
              <a:lnSpc>
                <a:spcPct val="150000"/>
              </a:lnSpc>
            </a:pPr>
            <a:r>
              <a:rPr lang="en-US" sz="3200" dirty="0"/>
              <a:t>A.) Power</a:t>
            </a:r>
          </a:p>
          <a:p>
            <a:pPr lvl="2">
              <a:lnSpc>
                <a:spcPct val="150000"/>
              </a:lnSpc>
            </a:pPr>
            <a:r>
              <a:rPr lang="en-US" sz="3200" dirty="0"/>
              <a:t>B.) Energy </a:t>
            </a:r>
          </a:p>
          <a:p>
            <a:pPr lvl="2">
              <a:lnSpc>
                <a:spcPct val="150000"/>
              </a:lnSpc>
            </a:pPr>
            <a:r>
              <a:rPr lang="en-US" sz="3200" dirty="0"/>
              <a:t>C.) Work</a:t>
            </a:r>
          </a:p>
          <a:p>
            <a:pPr lvl="2">
              <a:lnSpc>
                <a:spcPct val="150000"/>
              </a:lnSpc>
            </a:pPr>
            <a:r>
              <a:rPr lang="en-US" sz="3200" dirty="0"/>
              <a:t>D.) Force</a:t>
            </a:r>
          </a:p>
        </p:txBody>
      </p:sp>
      <p:sp>
        <p:nvSpPr>
          <p:cNvPr id="6" name="Title 7">
            <a:extLst>
              <a:ext uri="{FF2B5EF4-FFF2-40B4-BE49-F238E27FC236}">
                <a16:creationId xmlns:a16="http://schemas.microsoft.com/office/drawing/2014/main" id="{12A1543F-83C2-C341-2984-1C831E6C4838}"/>
              </a:ext>
            </a:extLst>
          </p:cNvPr>
          <p:cNvSpPr>
            <a:spLocks noGrp="1"/>
          </p:cNvSpPr>
          <p:nvPr>
            <p:ph type="title"/>
          </p:nvPr>
        </p:nvSpPr>
        <p:spPr>
          <a:xfrm>
            <a:off x="838200" y="223614"/>
            <a:ext cx="10523219" cy="523195"/>
          </a:xfrm>
        </p:spPr>
        <p:txBody>
          <a:bodyPr/>
          <a:lstStyle/>
          <a:p>
            <a:r>
              <a:rPr lang="en-US" dirty="0"/>
              <a:t>Knowledge Check </a:t>
            </a:r>
          </a:p>
        </p:txBody>
      </p:sp>
      <p:pic>
        <p:nvPicPr>
          <p:cNvPr id="7" name="Graphic 6" descr="Lights On with solid fill">
            <a:extLst>
              <a:ext uri="{FF2B5EF4-FFF2-40B4-BE49-F238E27FC236}">
                <a16:creationId xmlns:a16="http://schemas.microsoft.com/office/drawing/2014/main" id="{DCCCEE1D-B628-1AC6-1297-2DED7310BC4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935583" y="21327"/>
            <a:ext cx="851672" cy="851672"/>
          </a:xfrm>
          <a:prstGeom prst="rect">
            <a:avLst/>
          </a:prstGeom>
        </p:spPr>
      </p:pic>
      <p:pic>
        <p:nvPicPr>
          <p:cNvPr id="11" name="Picture 10">
            <a:extLst>
              <a:ext uri="{FF2B5EF4-FFF2-40B4-BE49-F238E27FC236}">
                <a16:creationId xmlns:a16="http://schemas.microsoft.com/office/drawing/2014/main" id="{63895229-5562-8729-F127-076D7145F712}"/>
              </a:ext>
            </a:extLst>
          </p:cNvPr>
          <p:cNvPicPr>
            <a:picLocks noChangeAspect="1"/>
          </p:cNvPicPr>
          <p:nvPr/>
        </p:nvPicPr>
        <p:blipFill>
          <a:blip r:embed="rId5">
            <a:extLst>
              <a:ext uri="{28A0092B-C50C-407E-A947-70E740481C1C}">
                <a14:useLocalDpi xmlns:a14="http://schemas.microsoft.com/office/drawing/2010/main" val="0"/>
              </a:ext>
            </a:extLst>
          </a:blip>
          <a:srcRect l="24635" t="23465" r="26134" b="21863"/>
          <a:stretch>
            <a:fillRect/>
          </a:stretch>
        </p:blipFill>
        <p:spPr>
          <a:xfrm>
            <a:off x="5798224" y="2118743"/>
            <a:ext cx="4853734" cy="3031957"/>
          </a:xfrm>
          <a:prstGeom prst="rect">
            <a:avLst/>
          </a:prstGeom>
        </p:spPr>
      </p:pic>
      <p:sp>
        <p:nvSpPr>
          <p:cNvPr id="12" name="Freeform 20" descr="Hand-drawn oval">
            <a:extLst>
              <a:ext uri="{FF2B5EF4-FFF2-40B4-BE49-F238E27FC236}">
                <a16:creationId xmlns:a16="http://schemas.microsoft.com/office/drawing/2014/main" id="{25CCCD93-BB94-690D-6C8C-B2B6BF499F67}"/>
              </a:ext>
            </a:extLst>
          </p:cNvPr>
          <p:cNvSpPr/>
          <p:nvPr/>
        </p:nvSpPr>
        <p:spPr>
          <a:xfrm>
            <a:off x="-2673415" y="3429000"/>
            <a:ext cx="2384658" cy="822158"/>
          </a:xfrm>
          <a:custGeom>
            <a:avLst/>
            <a:gdLst/>
            <a:ahLst/>
            <a:cxnLst/>
            <a:rect l="l" t="t" r="r" b="b"/>
            <a:pathLst>
              <a:path w="1919401" h="561861">
                <a:moveTo>
                  <a:pt x="0" y="0"/>
                </a:moveTo>
                <a:lnTo>
                  <a:pt x="1919401" y="0"/>
                </a:lnTo>
                <a:lnTo>
                  <a:pt x="1919401" y="561862"/>
                </a:lnTo>
                <a:lnTo>
                  <a:pt x="0" y="56186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dirty="0"/>
          </a:p>
        </p:txBody>
      </p:sp>
    </p:spTree>
    <p:custDataLst>
      <p:tags r:id="rId1"/>
    </p:custDataLst>
    <p:extLst>
      <p:ext uri="{BB962C8B-B14F-4D97-AF65-F5344CB8AC3E}">
        <p14:creationId xmlns:p14="http://schemas.microsoft.com/office/powerpoint/2010/main" val="38404037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4.375E-6 -3.7037E-6 L 0.33333 0.00139 " pathEditMode="relative" rAng="0" ptsTypes="AA">
                                      <p:cBhvr>
                                        <p:cTn id="6" dur="2000" fill="hold"/>
                                        <p:tgtEl>
                                          <p:spTgt spid="12"/>
                                        </p:tgtEl>
                                        <p:attrNameLst>
                                          <p:attrName>ppt_x</p:attrName>
                                          <p:attrName>ppt_y</p:attrName>
                                        </p:attrNameLst>
                                      </p:cBhvr>
                                      <p:rCtr x="16667" y="6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2A1DF4-1D78-A75F-F977-2C1563D07A3C}"/>
            </a:ext>
          </a:extLst>
        </p:cNvPr>
        <p:cNvGrpSpPr/>
        <p:nvPr/>
      </p:nvGrpSpPr>
      <p:grpSpPr>
        <a:xfrm>
          <a:off x="0" y="0"/>
          <a:ext cx="0" cy="0"/>
          <a:chOff x="0" y="0"/>
          <a:chExt cx="0" cy="0"/>
        </a:xfrm>
      </p:grpSpPr>
      <p:sp>
        <p:nvSpPr>
          <p:cNvPr id="3" name="Content Placeholder 6">
            <a:extLst>
              <a:ext uri="{FF2B5EF4-FFF2-40B4-BE49-F238E27FC236}">
                <a16:creationId xmlns:a16="http://schemas.microsoft.com/office/drawing/2014/main" id="{79403854-3960-D4D7-305D-77EC110BF5C5}"/>
              </a:ext>
            </a:extLst>
          </p:cNvPr>
          <p:cNvSpPr>
            <a:spLocks noGrp="1"/>
          </p:cNvSpPr>
          <p:nvPr>
            <p:ph idx="1"/>
          </p:nvPr>
        </p:nvSpPr>
        <p:spPr>
          <a:xfrm>
            <a:off x="838199" y="1381991"/>
            <a:ext cx="10515599" cy="2404231"/>
          </a:xfrm>
        </p:spPr>
        <p:txBody>
          <a:bodyPr>
            <a:normAutofit lnSpcReduction="10000"/>
          </a:bodyPr>
          <a:lstStyle/>
          <a:p>
            <a:r>
              <a:rPr lang="en-US" sz="3200" dirty="0"/>
              <a:t>A technician notices that a transit bus requires more effort to push into the maintenance bay than usual. After inspection, they discover one of the tires is significantly underinflated.</a:t>
            </a:r>
          </a:p>
          <a:p>
            <a:endParaRPr lang="en-US" sz="1400" dirty="0"/>
          </a:p>
          <a:p>
            <a:r>
              <a:rPr lang="en-US" sz="3200" dirty="0"/>
              <a:t>Which physics principle best explains why the bus is harder to move?</a:t>
            </a:r>
          </a:p>
        </p:txBody>
      </p:sp>
      <p:sp>
        <p:nvSpPr>
          <p:cNvPr id="8" name="Title 7">
            <a:extLst>
              <a:ext uri="{FF2B5EF4-FFF2-40B4-BE49-F238E27FC236}">
                <a16:creationId xmlns:a16="http://schemas.microsoft.com/office/drawing/2014/main" id="{21A8415B-E0F6-354E-7901-653FBF41384B}"/>
              </a:ext>
            </a:extLst>
          </p:cNvPr>
          <p:cNvSpPr>
            <a:spLocks noGrp="1"/>
          </p:cNvSpPr>
          <p:nvPr>
            <p:ph type="title"/>
          </p:nvPr>
        </p:nvSpPr>
        <p:spPr/>
        <p:txBody>
          <a:bodyPr/>
          <a:lstStyle/>
          <a:p>
            <a:r>
              <a:rPr lang="en-US" dirty="0"/>
              <a:t>Knowledge Check </a:t>
            </a:r>
          </a:p>
        </p:txBody>
      </p:sp>
      <p:sp>
        <p:nvSpPr>
          <p:cNvPr id="4" name="Rectangle 3">
            <a:extLst>
              <a:ext uri="{FF2B5EF4-FFF2-40B4-BE49-F238E27FC236}">
                <a16:creationId xmlns:a16="http://schemas.microsoft.com/office/drawing/2014/main" id="{BAFDE21F-CA10-C273-1793-E269D9644739}"/>
              </a:ext>
            </a:extLst>
          </p:cNvPr>
          <p:cNvSpPr/>
          <p:nvPr/>
        </p:nvSpPr>
        <p:spPr>
          <a:xfrm>
            <a:off x="838200" y="4096581"/>
            <a:ext cx="4706203" cy="851672"/>
          </a:xfrm>
          <a:prstGeom prst="rect">
            <a:avLst/>
          </a:prstGeom>
          <a:solidFill>
            <a:schemeClr val="accent4">
              <a:lumMod val="20000"/>
              <a:lumOff val="80000"/>
            </a:schemeClr>
          </a:solidFill>
          <a:ln>
            <a:noFill/>
          </a:ln>
        </p:spPr>
        <p:style>
          <a:lnRef idx="2">
            <a:schemeClr val="accent4"/>
          </a:lnRef>
          <a:fillRef idx="1">
            <a:schemeClr val="lt1"/>
          </a:fillRef>
          <a:effectRef idx="0">
            <a:schemeClr val="accent4"/>
          </a:effectRef>
          <a:fontRef idx="minor">
            <a:schemeClr val="dk1"/>
          </a:fontRef>
        </p:style>
        <p:txBody>
          <a:bodyPr rtlCol="0" anchor="ctr"/>
          <a:lstStyle/>
          <a:p>
            <a:r>
              <a:rPr lang="en-US" sz="2800" dirty="0"/>
              <a:t>(A). Power </a:t>
            </a:r>
          </a:p>
        </p:txBody>
      </p:sp>
      <p:sp>
        <p:nvSpPr>
          <p:cNvPr id="7" name="Rectangle 6">
            <a:extLst>
              <a:ext uri="{FF2B5EF4-FFF2-40B4-BE49-F238E27FC236}">
                <a16:creationId xmlns:a16="http://schemas.microsoft.com/office/drawing/2014/main" id="{E00FAAF6-6A96-22E3-FB37-08A816E33C1E}"/>
              </a:ext>
            </a:extLst>
          </p:cNvPr>
          <p:cNvSpPr/>
          <p:nvPr/>
        </p:nvSpPr>
        <p:spPr>
          <a:xfrm>
            <a:off x="6647597" y="5250639"/>
            <a:ext cx="4706203" cy="851672"/>
          </a:xfrm>
          <a:prstGeom prst="rect">
            <a:avLst/>
          </a:prstGeom>
          <a:solidFill>
            <a:schemeClr val="accent6"/>
          </a:solidFill>
          <a:ln>
            <a:noFill/>
          </a:ln>
        </p:spPr>
        <p:style>
          <a:lnRef idx="2">
            <a:schemeClr val="accent4"/>
          </a:lnRef>
          <a:fillRef idx="1">
            <a:schemeClr val="lt1"/>
          </a:fillRef>
          <a:effectRef idx="0">
            <a:schemeClr val="accent4"/>
          </a:effectRef>
          <a:fontRef idx="minor">
            <a:schemeClr val="dk1"/>
          </a:fontRef>
        </p:style>
        <p:txBody>
          <a:bodyPr rtlCol="0" anchor="ctr"/>
          <a:lstStyle/>
          <a:p>
            <a:r>
              <a:rPr lang="en-US" sz="2800" dirty="0"/>
              <a:t>(D). Resistance  </a:t>
            </a:r>
          </a:p>
        </p:txBody>
      </p:sp>
      <p:pic>
        <p:nvPicPr>
          <p:cNvPr id="2" name="Graphic 1" descr="Lights On with solid fill">
            <a:extLst>
              <a:ext uri="{FF2B5EF4-FFF2-40B4-BE49-F238E27FC236}">
                <a16:creationId xmlns:a16="http://schemas.microsoft.com/office/drawing/2014/main" id="{5AEE8F28-0CC4-A7C6-E34B-01360915D78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935583" y="5285"/>
            <a:ext cx="851672" cy="851672"/>
          </a:xfrm>
          <a:prstGeom prst="rect">
            <a:avLst/>
          </a:prstGeom>
        </p:spPr>
      </p:pic>
      <p:sp>
        <p:nvSpPr>
          <p:cNvPr id="10" name="Rectangle 9">
            <a:extLst>
              <a:ext uri="{FF2B5EF4-FFF2-40B4-BE49-F238E27FC236}">
                <a16:creationId xmlns:a16="http://schemas.microsoft.com/office/drawing/2014/main" id="{64235A33-2F1B-5160-4778-F2FE47E6BE4F}"/>
              </a:ext>
            </a:extLst>
          </p:cNvPr>
          <p:cNvSpPr/>
          <p:nvPr/>
        </p:nvSpPr>
        <p:spPr>
          <a:xfrm>
            <a:off x="838200" y="5258611"/>
            <a:ext cx="4706203" cy="864078"/>
          </a:xfrm>
          <a:prstGeom prst="rect">
            <a:avLst/>
          </a:prstGeom>
          <a:solidFill>
            <a:schemeClr val="accent4">
              <a:lumMod val="20000"/>
              <a:lumOff val="80000"/>
            </a:schemeClr>
          </a:solidFill>
          <a:ln>
            <a:noFill/>
          </a:ln>
        </p:spPr>
        <p:style>
          <a:lnRef idx="2">
            <a:schemeClr val="accent4"/>
          </a:lnRef>
          <a:fillRef idx="1">
            <a:schemeClr val="lt1"/>
          </a:fillRef>
          <a:effectRef idx="0">
            <a:schemeClr val="accent4"/>
          </a:effectRef>
          <a:fontRef idx="minor">
            <a:schemeClr val="dk1"/>
          </a:fontRef>
        </p:style>
        <p:txBody>
          <a:bodyPr rtlCol="0" anchor="ctr"/>
          <a:lstStyle/>
          <a:p>
            <a:r>
              <a:rPr lang="en-US" sz="2800" dirty="0"/>
              <a:t>(C). Work</a:t>
            </a:r>
          </a:p>
        </p:txBody>
      </p:sp>
      <p:sp>
        <p:nvSpPr>
          <p:cNvPr id="12" name="Rectangle 11">
            <a:extLst>
              <a:ext uri="{FF2B5EF4-FFF2-40B4-BE49-F238E27FC236}">
                <a16:creationId xmlns:a16="http://schemas.microsoft.com/office/drawing/2014/main" id="{BF7B410B-B160-CD3A-97EB-7A27F0FECC74}"/>
              </a:ext>
            </a:extLst>
          </p:cNvPr>
          <p:cNvSpPr/>
          <p:nvPr/>
        </p:nvSpPr>
        <p:spPr>
          <a:xfrm>
            <a:off x="6655216" y="4096580"/>
            <a:ext cx="4706203" cy="851672"/>
          </a:xfrm>
          <a:prstGeom prst="rect">
            <a:avLst/>
          </a:prstGeom>
          <a:solidFill>
            <a:schemeClr val="accent4">
              <a:lumMod val="20000"/>
              <a:lumOff val="80000"/>
            </a:schemeClr>
          </a:solidFill>
          <a:ln>
            <a:noFill/>
          </a:ln>
        </p:spPr>
        <p:style>
          <a:lnRef idx="2">
            <a:schemeClr val="accent4"/>
          </a:lnRef>
          <a:fillRef idx="1">
            <a:schemeClr val="lt1"/>
          </a:fillRef>
          <a:effectRef idx="0">
            <a:schemeClr val="accent4"/>
          </a:effectRef>
          <a:fontRef idx="minor">
            <a:schemeClr val="dk1"/>
          </a:fontRef>
        </p:style>
        <p:txBody>
          <a:bodyPr rtlCol="0" anchor="ctr"/>
          <a:lstStyle/>
          <a:p>
            <a:r>
              <a:rPr lang="en-US" sz="2800" dirty="0"/>
              <a:t>(B). Kinetic Energy  </a:t>
            </a:r>
          </a:p>
        </p:txBody>
      </p:sp>
      <p:sp>
        <p:nvSpPr>
          <p:cNvPr id="9" name="Rectangle 8">
            <a:extLst>
              <a:ext uri="{FF2B5EF4-FFF2-40B4-BE49-F238E27FC236}">
                <a16:creationId xmlns:a16="http://schemas.microsoft.com/office/drawing/2014/main" id="{035BDCA4-7E26-FC50-7BAC-125CAB7A7473}"/>
              </a:ext>
            </a:extLst>
          </p:cNvPr>
          <p:cNvSpPr/>
          <p:nvPr/>
        </p:nvSpPr>
        <p:spPr>
          <a:xfrm>
            <a:off x="6655216" y="5242568"/>
            <a:ext cx="4706203" cy="851672"/>
          </a:xfrm>
          <a:prstGeom prst="rect">
            <a:avLst/>
          </a:prstGeom>
          <a:solidFill>
            <a:schemeClr val="accent4">
              <a:lumMod val="20000"/>
              <a:lumOff val="80000"/>
            </a:schemeClr>
          </a:solidFill>
          <a:ln>
            <a:noFill/>
          </a:ln>
        </p:spPr>
        <p:style>
          <a:lnRef idx="2">
            <a:schemeClr val="accent4"/>
          </a:lnRef>
          <a:fillRef idx="1">
            <a:schemeClr val="lt1"/>
          </a:fillRef>
          <a:effectRef idx="0">
            <a:schemeClr val="accent4"/>
          </a:effectRef>
          <a:fontRef idx="minor">
            <a:schemeClr val="dk1"/>
          </a:fontRef>
        </p:style>
        <p:txBody>
          <a:bodyPr rtlCol="0" anchor="ctr"/>
          <a:lstStyle/>
          <a:p>
            <a:r>
              <a:rPr lang="en-US" sz="2800" dirty="0"/>
              <a:t>(D). Resistance  </a:t>
            </a:r>
          </a:p>
        </p:txBody>
      </p:sp>
    </p:spTree>
    <p:custDataLst>
      <p:tags r:id="rId1"/>
    </p:custDataLst>
    <p:extLst>
      <p:ext uri="{BB962C8B-B14F-4D97-AF65-F5344CB8AC3E}">
        <p14:creationId xmlns:p14="http://schemas.microsoft.com/office/powerpoint/2010/main" val="236714239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9"/>
                                        </p:tgtEl>
                                      </p:cBhvr>
                                    </p:animEffect>
                                    <p:set>
                                      <p:cBhvr>
                                        <p:cTn id="7" dur="1" fill="hold">
                                          <p:stCondLst>
                                            <p:cond delay="4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70D6D1-C8DE-887C-CCD7-9675EDB97014}"/>
              </a:ext>
            </a:extLst>
          </p:cNvPr>
          <p:cNvSpPr>
            <a:spLocks noGrp="1"/>
          </p:cNvSpPr>
          <p:nvPr>
            <p:ph type="title"/>
          </p:nvPr>
        </p:nvSpPr>
        <p:spPr/>
        <p:txBody>
          <a:bodyPr/>
          <a:lstStyle/>
          <a:p>
            <a:r>
              <a:rPr lang="en-US" dirty="0"/>
              <a:t>Summary and What’s Next</a:t>
            </a:r>
          </a:p>
        </p:txBody>
      </p:sp>
      <p:sp>
        <p:nvSpPr>
          <p:cNvPr id="3" name="Content Placeholder 2">
            <a:extLst>
              <a:ext uri="{FF2B5EF4-FFF2-40B4-BE49-F238E27FC236}">
                <a16:creationId xmlns:a16="http://schemas.microsoft.com/office/drawing/2014/main" id="{0659503C-E006-EFF1-2402-1CDF43BDBFB1}"/>
              </a:ext>
            </a:extLst>
          </p:cNvPr>
          <p:cNvSpPr>
            <a:spLocks noGrp="1"/>
          </p:cNvSpPr>
          <p:nvPr>
            <p:ph idx="1"/>
          </p:nvPr>
        </p:nvSpPr>
        <p:spPr>
          <a:xfrm>
            <a:off x="838200" y="1645920"/>
            <a:ext cx="10515600" cy="4572000"/>
          </a:xfrm>
        </p:spPr>
        <p:txBody>
          <a:bodyPr>
            <a:normAutofit/>
          </a:bodyPr>
          <a:lstStyle/>
          <a:p>
            <a:pPr marL="457200" indent="-457200">
              <a:buFont typeface="Arial" panose="020B0604020202020204" pitchFamily="34" charset="0"/>
              <a:buChar char="•"/>
            </a:pPr>
            <a:r>
              <a:rPr lang="en-US" dirty="0"/>
              <a:t>Physics explains how forces, motion, energy, and friction affect the way objects move and interact.</a:t>
            </a:r>
          </a:p>
          <a:p>
            <a:pPr marL="457200" indent="-457200">
              <a:buFont typeface="Arial" panose="020B0604020202020204" pitchFamily="34" charset="0"/>
              <a:buChar char="•"/>
            </a:pPr>
            <a:endParaRPr lang="en-US" dirty="0"/>
          </a:p>
          <a:p>
            <a:pPr marL="457200" indent="-457200">
              <a:buFont typeface="Arial" panose="020B0604020202020204" pitchFamily="34" charset="0"/>
              <a:buChar char="•"/>
            </a:pPr>
            <a:r>
              <a:rPr lang="en-US" dirty="0"/>
              <a:t>Force, work, energy, power, resistance, and friction are fundamental concepts used every day in transportation maintenance.</a:t>
            </a:r>
          </a:p>
          <a:p>
            <a:pPr marL="457200" indent="-457200">
              <a:buFont typeface="Arial" panose="020B0604020202020204" pitchFamily="34" charset="0"/>
              <a:buChar char="•"/>
            </a:pPr>
            <a:endParaRPr lang="en-US" dirty="0"/>
          </a:p>
          <a:p>
            <a:r>
              <a:rPr lang="en-US" b="1" dirty="0">
                <a:solidFill>
                  <a:schemeClr val="accent1"/>
                </a:solidFill>
              </a:rPr>
              <a:t>Next, we'll learn how Newton's Three Laws of Motion explain why objects move and how those laws apply to transit vehicles, tools, and mechanical systems.</a:t>
            </a:r>
          </a:p>
          <a:p>
            <a:endParaRPr lang="en-US" sz="2500" dirty="0"/>
          </a:p>
        </p:txBody>
      </p:sp>
    </p:spTree>
    <p:custDataLst>
      <p:tags r:id="rId1"/>
    </p:custDataLst>
    <p:extLst>
      <p:ext uri="{BB962C8B-B14F-4D97-AF65-F5344CB8AC3E}">
        <p14:creationId xmlns:p14="http://schemas.microsoft.com/office/powerpoint/2010/main" val="213378779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C102A4E2-4EA6-D997-01B0-46B7BD1029F2}"/>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l="2453" r="2453"/>
          <a:stretch>
            <a:fillRect/>
          </a:stretch>
        </p:blipFill>
        <p:spPr>
          <a:prstGeom prst="rect">
            <a:avLst/>
          </a:prstGeom>
          <a:solidFill>
            <a:srgbClr val="E7E6E6"/>
          </a:solidFill>
        </p:spPr>
      </p:pic>
      <p:sp>
        <p:nvSpPr>
          <p:cNvPr id="4" name="Title 3">
            <a:extLst>
              <a:ext uri="{FF2B5EF4-FFF2-40B4-BE49-F238E27FC236}">
                <a16:creationId xmlns:a16="http://schemas.microsoft.com/office/drawing/2014/main" id="{8AC0F668-233A-21BF-845D-85CD3A6CF3B2}"/>
              </a:ext>
            </a:extLst>
          </p:cNvPr>
          <p:cNvSpPr>
            <a:spLocks noGrp="1"/>
          </p:cNvSpPr>
          <p:nvPr>
            <p:ph type="title"/>
          </p:nvPr>
        </p:nvSpPr>
        <p:spPr/>
        <p:txBody>
          <a:bodyPr/>
          <a:lstStyle/>
          <a:p>
            <a:r>
              <a:rPr lang="en-US" dirty="0"/>
              <a:t>1.2 Newton’s Three Laws of Motion </a:t>
            </a:r>
          </a:p>
        </p:txBody>
      </p:sp>
      <p:sp>
        <p:nvSpPr>
          <p:cNvPr id="5" name="Text Placeholder 4">
            <a:extLst>
              <a:ext uri="{FF2B5EF4-FFF2-40B4-BE49-F238E27FC236}">
                <a16:creationId xmlns:a16="http://schemas.microsoft.com/office/drawing/2014/main" id="{4D97C5C5-DC81-775B-54B2-1E3E2CAB18B5}"/>
              </a:ext>
            </a:extLst>
          </p:cNvPr>
          <p:cNvSpPr>
            <a:spLocks noGrp="1"/>
          </p:cNvSpPr>
          <p:nvPr>
            <p:ph type="body" sz="quarter" idx="10"/>
          </p:nvPr>
        </p:nvSpPr>
        <p:spPr/>
        <p:txBody>
          <a:bodyPr/>
          <a:lstStyle/>
          <a:p>
            <a:r>
              <a:rPr lang="en-US" dirty="0"/>
              <a:t>In this section we’ll review how Newton’s Laws of Motion explains how objects move, accelerate, and interact with forces.</a:t>
            </a:r>
          </a:p>
        </p:txBody>
      </p:sp>
    </p:spTree>
    <p:custDataLst>
      <p:tags r:id="rId1"/>
    </p:custDataLst>
    <p:extLst>
      <p:ext uri="{BB962C8B-B14F-4D97-AF65-F5344CB8AC3E}">
        <p14:creationId xmlns:p14="http://schemas.microsoft.com/office/powerpoint/2010/main" val="978731567"/>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62F5E8A-35DA-D9A9-DCF7-B7E6A4111FAD}"/>
              </a:ext>
            </a:extLst>
          </p:cNvPr>
          <p:cNvSpPr>
            <a:spLocks noGrp="1"/>
          </p:cNvSpPr>
          <p:nvPr>
            <p:ph type="title"/>
          </p:nvPr>
        </p:nvSpPr>
        <p:spPr/>
        <p:txBody>
          <a:bodyPr/>
          <a:lstStyle/>
          <a:p>
            <a:r>
              <a:rPr lang="en-US" dirty="0"/>
              <a:t>Isaac Newton</a:t>
            </a:r>
          </a:p>
        </p:txBody>
      </p:sp>
      <p:sp>
        <p:nvSpPr>
          <p:cNvPr id="6" name="Content Placeholder 5">
            <a:extLst>
              <a:ext uri="{FF2B5EF4-FFF2-40B4-BE49-F238E27FC236}">
                <a16:creationId xmlns:a16="http://schemas.microsoft.com/office/drawing/2014/main" id="{0090D5F2-C83A-9703-FFC3-F9096C652D43}"/>
              </a:ext>
            </a:extLst>
          </p:cNvPr>
          <p:cNvSpPr>
            <a:spLocks noGrp="1"/>
          </p:cNvSpPr>
          <p:nvPr>
            <p:ph idx="1"/>
          </p:nvPr>
        </p:nvSpPr>
        <p:spPr>
          <a:xfrm>
            <a:off x="838199" y="1645920"/>
            <a:ext cx="6346372" cy="4572000"/>
          </a:xfrm>
        </p:spPr>
        <p:txBody>
          <a:bodyPr>
            <a:normAutofit lnSpcReduction="10000"/>
          </a:bodyPr>
          <a:lstStyle/>
          <a:p>
            <a:pPr marL="457200" indent="-457200">
              <a:buFont typeface="Arial" panose="020B0604020202020204" pitchFamily="34" charset="0"/>
              <a:buChar char="•"/>
            </a:pPr>
            <a:r>
              <a:rPr lang="en-US" dirty="0"/>
              <a:t>English mathematician and physicist (1642–1727)</a:t>
            </a:r>
          </a:p>
          <a:p>
            <a:pPr marL="457200" indent="-457200">
              <a:buFont typeface="Arial" panose="020B0604020202020204" pitchFamily="34" charset="0"/>
              <a:buChar char="•"/>
            </a:pPr>
            <a:endParaRPr lang="en-US" dirty="0"/>
          </a:p>
          <a:p>
            <a:pPr marL="457200" indent="-457200">
              <a:buFont typeface="Arial" panose="020B0604020202020204" pitchFamily="34" charset="0"/>
              <a:buChar char="•"/>
            </a:pPr>
            <a:r>
              <a:rPr lang="en-US" dirty="0"/>
              <a:t>Developed the Three Laws of Motion</a:t>
            </a:r>
          </a:p>
          <a:p>
            <a:pPr marL="457200" indent="-457200">
              <a:buFont typeface="Arial" panose="020B0604020202020204" pitchFamily="34" charset="0"/>
              <a:buChar char="•"/>
            </a:pPr>
            <a:endParaRPr lang="en-US" dirty="0"/>
          </a:p>
          <a:p>
            <a:pPr marL="457200" indent="-457200">
              <a:buFont typeface="Arial" panose="020B0604020202020204" pitchFamily="34" charset="0"/>
              <a:buChar char="•"/>
            </a:pPr>
            <a:r>
              <a:rPr lang="en-US" dirty="0"/>
              <a:t>Helped establish the foundation of classical physics</a:t>
            </a:r>
          </a:p>
          <a:p>
            <a:pPr marL="457200" indent="-457200">
              <a:buFont typeface="Arial" panose="020B0604020202020204" pitchFamily="34" charset="0"/>
              <a:buChar char="•"/>
            </a:pPr>
            <a:endParaRPr lang="en-US" dirty="0"/>
          </a:p>
          <a:p>
            <a:pPr marL="457200" indent="-457200">
              <a:buFont typeface="Arial" panose="020B0604020202020204" pitchFamily="34" charset="0"/>
              <a:buChar char="•"/>
            </a:pPr>
            <a:r>
              <a:rPr lang="en-US" dirty="0"/>
              <a:t>His laws explain how objects move and respond to forces</a:t>
            </a:r>
          </a:p>
        </p:txBody>
      </p:sp>
      <p:pic>
        <p:nvPicPr>
          <p:cNvPr id="8" name="Picture 7">
            <a:extLst>
              <a:ext uri="{FF2B5EF4-FFF2-40B4-BE49-F238E27FC236}">
                <a16:creationId xmlns:a16="http://schemas.microsoft.com/office/drawing/2014/main" id="{E922ED99-CFAF-AFC0-82CA-EE5F7F2C003D}"/>
              </a:ext>
            </a:extLst>
          </p:cNvPr>
          <p:cNvPicPr>
            <a:picLocks noChangeAspect="1"/>
          </p:cNvPicPr>
          <p:nvPr/>
        </p:nvPicPr>
        <p:blipFill>
          <a:blip r:embed="rId4"/>
          <a:stretch>
            <a:fillRect/>
          </a:stretch>
        </p:blipFill>
        <p:spPr>
          <a:xfrm>
            <a:off x="7576459" y="1311193"/>
            <a:ext cx="3327400" cy="4572000"/>
          </a:xfrm>
          <a:prstGeom prst="ellipse">
            <a:avLst/>
          </a:prstGeom>
          <a:ln>
            <a:solidFill>
              <a:schemeClr val="tx2"/>
            </a:solidFill>
          </a:ln>
          <a:effectLst>
            <a:outerShdw blurRad="50800" dist="38100" dir="2700000" algn="tl" rotWithShape="0">
              <a:prstClr val="black">
                <a:alpha val="40000"/>
              </a:prstClr>
            </a:outerShdw>
          </a:effectLst>
        </p:spPr>
      </p:pic>
    </p:spTree>
    <p:custDataLst>
      <p:tags r:id="rId1"/>
    </p:custDataLst>
    <p:extLst>
      <p:ext uri="{BB962C8B-B14F-4D97-AF65-F5344CB8AC3E}">
        <p14:creationId xmlns:p14="http://schemas.microsoft.com/office/powerpoint/2010/main" val="4266431392"/>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B1DA8E-B88C-C5DC-A05F-71C07FA327C9}"/>
              </a:ext>
            </a:extLst>
          </p:cNvPr>
          <p:cNvSpPr>
            <a:spLocks noGrp="1"/>
          </p:cNvSpPr>
          <p:nvPr>
            <p:ph type="title"/>
          </p:nvPr>
        </p:nvSpPr>
        <p:spPr>
          <a:xfrm>
            <a:off x="841248" y="646396"/>
            <a:ext cx="10515600" cy="999524"/>
          </a:xfrm>
        </p:spPr>
        <p:txBody>
          <a:bodyPr/>
          <a:lstStyle/>
          <a:p>
            <a:r>
              <a:rPr lang="en-US" sz="2400" b="0" dirty="0">
                <a:solidFill>
                  <a:schemeClr val="tx1">
                    <a:lumMod val="75000"/>
                    <a:lumOff val="25000"/>
                  </a:schemeClr>
                </a:solidFill>
              </a:rPr>
              <a:t>Newton’s First Law </a:t>
            </a:r>
            <a:br>
              <a:rPr lang="en-US" i="1" dirty="0">
                <a:solidFill>
                  <a:schemeClr val="tx1">
                    <a:lumMod val="75000"/>
                    <a:lumOff val="25000"/>
                  </a:schemeClr>
                </a:solidFill>
              </a:rPr>
            </a:br>
            <a:r>
              <a:rPr lang="en-US" dirty="0"/>
              <a:t>Law of Inertia</a:t>
            </a:r>
          </a:p>
        </p:txBody>
      </p:sp>
      <p:sp>
        <p:nvSpPr>
          <p:cNvPr id="3" name="Content Placeholder 2">
            <a:extLst>
              <a:ext uri="{FF2B5EF4-FFF2-40B4-BE49-F238E27FC236}">
                <a16:creationId xmlns:a16="http://schemas.microsoft.com/office/drawing/2014/main" id="{3DD26192-B55E-4444-3979-9D4C8641F3B7}"/>
              </a:ext>
            </a:extLst>
          </p:cNvPr>
          <p:cNvSpPr>
            <a:spLocks noGrp="1"/>
          </p:cNvSpPr>
          <p:nvPr>
            <p:ph idx="1"/>
          </p:nvPr>
        </p:nvSpPr>
        <p:spPr>
          <a:xfrm>
            <a:off x="838199" y="1645920"/>
            <a:ext cx="4728412" cy="4572000"/>
          </a:xfrm>
          <a:ln>
            <a:noFill/>
          </a:ln>
        </p:spPr>
        <p:txBody>
          <a:bodyPr>
            <a:normAutofit/>
          </a:bodyPr>
          <a:lstStyle/>
          <a:p>
            <a:pPr>
              <a:lnSpc>
                <a:spcPct val="138214"/>
              </a:lnSpc>
            </a:pPr>
            <a:r>
              <a:rPr lang="en-US" sz="3600" dirty="0"/>
              <a:t>An object at rest stays at rest, and an object in motion stays in motion unless acted upon by an external force.</a:t>
            </a:r>
          </a:p>
        </p:txBody>
      </p:sp>
      <p:pic>
        <p:nvPicPr>
          <p:cNvPr id="7" name="Picture 6">
            <a:extLst>
              <a:ext uri="{FF2B5EF4-FFF2-40B4-BE49-F238E27FC236}">
                <a16:creationId xmlns:a16="http://schemas.microsoft.com/office/drawing/2014/main" id="{1D07CFF9-8D62-D9BD-0593-9B45585669A8}"/>
              </a:ext>
            </a:extLst>
          </p:cNvPr>
          <p:cNvPicPr>
            <a:picLocks noChangeAspect="1"/>
          </p:cNvPicPr>
          <p:nvPr/>
        </p:nvPicPr>
        <p:blipFill>
          <a:blip r:embed="rId4"/>
          <a:srcRect l="28162" r="15167"/>
          <a:stretch>
            <a:fillRect/>
          </a:stretch>
        </p:blipFill>
        <p:spPr>
          <a:xfrm>
            <a:off x="6714841" y="3035391"/>
            <a:ext cx="2454034" cy="2886878"/>
          </a:xfrm>
          <a:prstGeom prst="rect">
            <a:avLst/>
          </a:prstGeom>
          <a:ln>
            <a:solidFill>
              <a:schemeClr val="tx2"/>
            </a:solidFill>
          </a:ln>
          <a:effectLst>
            <a:outerShdw blurRad="50800" dist="38100" dir="2700000" algn="tl" rotWithShape="0">
              <a:prstClr val="black">
                <a:alpha val="40000"/>
              </a:prstClr>
            </a:outerShdw>
          </a:effectLst>
        </p:spPr>
      </p:pic>
      <p:pic>
        <p:nvPicPr>
          <p:cNvPr id="9" name="Picture 8">
            <a:extLst>
              <a:ext uri="{FF2B5EF4-FFF2-40B4-BE49-F238E27FC236}">
                <a16:creationId xmlns:a16="http://schemas.microsoft.com/office/drawing/2014/main" id="{DC135AE0-B7FB-308C-C5F6-9F4CE317414C}"/>
              </a:ext>
            </a:extLst>
          </p:cNvPr>
          <p:cNvPicPr>
            <a:picLocks noChangeAspect="1"/>
          </p:cNvPicPr>
          <p:nvPr/>
        </p:nvPicPr>
        <p:blipFill>
          <a:blip r:embed="rId5"/>
          <a:srcRect l="37373" t="20309" r="32116" b="24745"/>
          <a:stretch>
            <a:fillRect/>
          </a:stretch>
        </p:blipFill>
        <p:spPr>
          <a:xfrm>
            <a:off x="7953993" y="1506017"/>
            <a:ext cx="2353565" cy="2825703"/>
          </a:xfrm>
          <a:prstGeom prst="rect">
            <a:avLst/>
          </a:prstGeom>
          <a:ln>
            <a:solidFill>
              <a:schemeClr val="tx2"/>
            </a:solidFill>
          </a:ln>
          <a:effectLst>
            <a:outerShdw blurRad="50800" dist="38100" dir="2700000" algn="tl" rotWithShape="0">
              <a:prstClr val="black">
                <a:alpha val="40000"/>
              </a:prstClr>
            </a:outerShdw>
          </a:effectLst>
        </p:spPr>
      </p:pic>
      <p:grpSp>
        <p:nvGrpSpPr>
          <p:cNvPr id="14" name="Group 13">
            <a:extLst>
              <a:ext uri="{FF2B5EF4-FFF2-40B4-BE49-F238E27FC236}">
                <a16:creationId xmlns:a16="http://schemas.microsoft.com/office/drawing/2014/main" id="{89D9E19D-6F26-C691-21E5-8FDA1787F715}"/>
              </a:ext>
            </a:extLst>
          </p:cNvPr>
          <p:cNvGrpSpPr/>
          <p:nvPr/>
        </p:nvGrpSpPr>
        <p:grpSpPr>
          <a:xfrm>
            <a:off x="6783621" y="7311741"/>
            <a:ext cx="4770509" cy="5326029"/>
            <a:chOff x="12974466" y="646396"/>
            <a:chExt cx="4770509" cy="5326029"/>
          </a:xfrm>
        </p:grpSpPr>
        <p:pic>
          <p:nvPicPr>
            <p:cNvPr id="11" name="Picture 10">
              <a:extLst>
                <a:ext uri="{FF2B5EF4-FFF2-40B4-BE49-F238E27FC236}">
                  <a16:creationId xmlns:a16="http://schemas.microsoft.com/office/drawing/2014/main" id="{9B41DA52-ECFD-D388-86C9-352101495ECF}"/>
                </a:ext>
                <a:ext uri="{C183D7F6-B498-43B3-948B-1728B52AA6E4}">
                  <adec:decorative xmlns:adec="http://schemas.microsoft.com/office/drawing/2017/decorative" val="1"/>
                </a:ext>
              </a:extLst>
            </p:cNvPr>
            <p:cNvPicPr>
              <a:picLocks noChangeAspect="1"/>
            </p:cNvPicPr>
            <p:nvPr/>
          </p:nvPicPr>
          <p:blipFill rotWithShape="1">
            <a:blip r:embed="rId6">
              <a:extLst>
                <a:ext uri="{28A0092B-C50C-407E-A947-70E740481C1C}">
                  <a14:useLocalDpi xmlns:a14="http://schemas.microsoft.com/office/drawing/2010/main" val="0"/>
                </a:ext>
              </a:extLst>
            </a:blip>
            <a:srcRect l="4661" t="7485" r="55671" b="10153"/>
            <a:stretch/>
          </p:blipFill>
          <p:spPr>
            <a:xfrm>
              <a:off x="12974466" y="646396"/>
              <a:ext cx="4770509" cy="5326029"/>
            </a:xfrm>
            <a:prstGeom prst="rect">
              <a:avLst/>
            </a:prstGeom>
          </p:spPr>
        </p:pic>
        <p:sp>
          <p:nvSpPr>
            <p:cNvPr id="12" name="Rectangle 11">
              <a:extLst>
                <a:ext uri="{FF2B5EF4-FFF2-40B4-BE49-F238E27FC236}">
                  <a16:creationId xmlns:a16="http://schemas.microsoft.com/office/drawing/2014/main" id="{529F4F68-D749-BA85-3164-8980E8A9F348}"/>
                </a:ext>
              </a:extLst>
            </p:cNvPr>
            <p:cNvSpPr/>
            <p:nvPr/>
          </p:nvSpPr>
          <p:spPr>
            <a:xfrm>
              <a:off x="13549511" y="1065698"/>
              <a:ext cx="3225853" cy="4608344"/>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r>
                <a:rPr lang="en-US" sz="2800" b="1" u="sng" dirty="0"/>
                <a:t>Transit Examples:</a:t>
              </a:r>
            </a:p>
            <a:p>
              <a:pPr marL="285750" indent="-285750">
                <a:buFont typeface="Arial" panose="020B0604020202020204" pitchFamily="34" charset="0"/>
                <a:buChar char="•"/>
              </a:pPr>
              <a:r>
                <a:rPr lang="en-US" sz="2800" dirty="0"/>
                <a:t>Heavy transit vehicle on a lift</a:t>
              </a:r>
            </a:p>
            <a:p>
              <a:pPr marL="285750" indent="-285750">
                <a:buFont typeface="Arial" panose="020B0604020202020204" pitchFamily="34" charset="0"/>
                <a:buChar char="•"/>
              </a:pPr>
              <a:endParaRPr lang="en-US" sz="2800" dirty="0"/>
            </a:p>
            <a:p>
              <a:pPr marL="285750" indent="-285750">
                <a:buFont typeface="Arial" panose="020B0604020202020204" pitchFamily="34" charset="0"/>
                <a:buChar char="•"/>
              </a:pPr>
              <a:r>
                <a:rPr lang="en-US" sz="2800" dirty="0"/>
                <a:t>Train brakes stopping a vehicle</a:t>
              </a:r>
            </a:p>
            <a:p>
              <a:pPr marL="285750" indent="-285750">
                <a:buFont typeface="Arial" panose="020B0604020202020204" pitchFamily="34" charset="0"/>
                <a:buChar char="•"/>
              </a:pPr>
              <a:endParaRPr lang="en-US" sz="2800" dirty="0"/>
            </a:p>
            <a:p>
              <a:pPr marL="285750" indent="-285750">
                <a:buFont typeface="Arial" panose="020B0604020202020204" pitchFamily="34" charset="0"/>
                <a:buChar char="•"/>
              </a:pPr>
              <a:r>
                <a:rPr lang="en-US" sz="2800" dirty="0"/>
                <a:t>Bus accelerating from zero at a red light</a:t>
              </a:r>
            </a:p>
          </p:txBody>
        </p:sp>
      </p:grpSp>
    </p:spTree>
    <p:custDataLst>
      <p:tags r:id="rId1"/>
    </p:custDataLst>
    <p:extLst>
      <p:ext uri="{BB962C8B-B14F-4D97-AF65-F5344CB8AC3E}">
        <p14:creationId xmlns:p14="http://schemas.microsoft.com/office/powerpoint/2010/main" val="34352784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0.01875 -0.00648 L -0.03945 -0.90255 " pathEditMode="relative" rAng="0" ptsTypes="AA">
                                      <p:cBhvr>
                                        <p:cTn id="6" dur="2000" fill="hold"/>
                                        <p:tgtEl>
                                          <p:spTgt spid="14"/>
                                        </p:tgtEl>
                                        <p:attrNameLst>
                                          <p:attrName>ppt_x</p:attrName>
                                          <p:attrName>ppt_y</p:attrName>
                                        </p:attrNameLst>
                                      </p:cBhvr>
                                      <p:rCtr x="-1042" y="-4481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48357F-D345-80D8-9BF2-349F6804A0E0}"/>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20A59DA5-0FBF-3FB5-3090-4858FA3A28D2}"/>
              </a:ext>
            </a:extLst>
          </p:cNvPr>
          <p:cNvPicPr>
            <a:picLocks noChangeAspect="1"/>
          </p:cNvPicPr>
          <p:nvPr/>
        </p:nvPicPr>
        <p:blipFill>
          <a:blip r:embed="rId4">
            <a:extLst>
              <a:ext uri="{28A0092B-C50C-407E-A947-70E740481C1C}">
                <a14:useLocalDpi xmlns:a14="http://schemas.microsoft.com/office/drawing/2010/main" val="0"/>
              </a:ext>
            </a:extLst>
          </a:blip>
          <a:srcRect l="6548" r="50149" b="8224"/>
          <a:stretch>
            <a:fillRect/>
          </a:stretch>
        </p:blipFill>
        <p:spPr>
          <a:xfrm>
            <a:off x="6906940" y="3196527"/>
            <a:ext cx="2238978" cy="2669174"/>
          </a:xfrm>
          <a:prstGeom prst="rect">
            <a:avLst/>
          </a:prstGeom>
        </p:spPr>
      </p:pic>
      <p:pic>
        <p:nvPicPr>
          <p:cNvPr id="8" name="Picture 7">
            <a:extLst>
              <a:ext uri="{FF2B5EF4-FFF2-40B4-BE49-F238E27FC236}">
                <a16:creationId xmlns:a16="http://schemas.microsoft.com/office/drawing/2014/main" id="{8E125643-1C92-30E1-4A69-02EB8FF2C82E}"/>
              </a:ext>
            </a:extLst>
          </p:cNvPr>
          <p:cNvPicPr>
            <a:picLocks noChangeAspect="1"/>
          </p:cNvPicPr>
          <p:nvPr/>
        </p:nvPicPr>
        <p:blipFill>
          <a:blip r:embed="rId4">
            <a:extLst>
              <a:ext uri="{28A0092B-C50C-407E-A947-70E740481C1C}">
                <a14:useLocalDpi xmlns:a14="http://schemas.microsoft.com/office/drawing/2010/main" val="0"/>
              </a:ext>
            </a:extLst>
          </a:blip>
          <a:srcRect l="49851" t="8223" r="2512" b="8225"/>
          <a:stretch>
            <a:fillRect/>
          </a:stretch>
        </p:blipFill>
        <p:spPr>
          <a:xfrm flipH="1">
            <a:off x="8471114" y="1645920"/>
            <a:ext cx="2463029" cy="2429984"/>
          </a:xfrm>
          <a:prstGeom prst="rect">
            <a:avLst/>
          </a:prstGeom>
        </p:spPr>
      </p:pic>
      <p:sp>
        <p:nvSpPr>
          <p:cNvPr id="2" name="Title 1">
            <a:extLst>
              <a:ext uri="{FF2B5EF4-FFF2-40B4-BE49-F238E27FC236}">
                <a16:creationId xmlns:a16="http://schemas.microsoft.com/office/drawing/2014/main" id="{BE9620C9-3CBF-DA03-A9E5-335D523B7C54}"/>
              </a:ext>
            </a:extLst>
          </p:cNvPr>
          <p:cNvSpPr>
            <a:spLocks noGrp="1"/>
          </p:cNvSpPr>
          <p:nvPr>
            <p:ph type="title"/>
          </p:nvPr>
        </p:nvSpPr>
        <p:spPr>
          <a:xfrm>
            <a:off x="841248" y="646396"/>
            <a:ext cx="10515600" cy="999524"/>
          </a:xfrm>
        </p:spPr>
        <p:txBody>
          <a:bodyPr/>
          <a:lstStyle/>
          <a:p>
            <a:r>
              <a:rPr lang="en-US" sz="2800" b="0" dirty="0">
                <a:solidFill>
                  <a:schemeClr val="tx1">
                    <a:lumMod val="75000"/>
                    <a:lumOff val="25000"/>
                  </a:schemeClr>
                </a:solidFill>
              </a:rPr>
              <a:t>Newton’s Second Law</a:t>
            </a:r>
            <a:br>
              <a:rPr lang="en-US" dirty="0"/>
            </a:br>
            <a:r>
              <a:rPr lang="en-US" dirty="0"/>
              <a:t>Law of Force and Acceleration</a:t>
            </a:r>
          </a:p>
        </p:txBody>
      </p:sp>
      <p:sp>
        <p:nvSpPr>
          <p:cNvPr id="3" name="Content Placeholder 2">
            <a:extLst>
              <a:ext uri="{FF2B5EF4-FFF2-40B4-BE49-F238E27FC236}">
                <a16:creationId xmlns:a16="http://schemas.microsoft.com/office/drawing/2014/main" id="{02145D30-6FC0-4EDD-6711-183115ECFC97}"/>
              </a:ext>
            </a:extLst>
          </p:cNvPr>
          <p:cNvSpPr>
            <a:spLocks noGrp="1"/>
          </p:cNvSpPr>
          <p:nvPr>
            <p:ph idx="1"/>
          </p:nvPr>
        </p:nvSpPr>
        <p:spPr>
          <a:xfrm>
            <a:off x="838198" y="1973178"/>
            <a:ext cx="5230427" cy="4244741"/>
          </a:xfrm>
          <a:ln>
            <a:noFill/>
          </a:ln>
        </p:spPr>
        <p:txBody>
          <a:bodyPr>
            <a:normAutofit/>
          </a:bodyPr>
          <a:lstStyle/>
          <a:p>
            <a:pPr>
              <a:lnSpc>
                <a:spcPct val="138214"/>
              </a:lnSpc>
            </a:pPr>
            <a:r>
              <a:rPr lang="en-US" sz="3600" dirty="0"/>
              <a:t>The amount of force needed to move an object depends on its mass and how quickly you want it to accelerate.</a:t>
            </a:r>
          </a:p>
        </p:txBody>
      </p:sp>
      <p:grpSp>
        <p:nvGrpSpPr>
          <p:cNvPr id="14" name="Group 13">
            <a:extLst>
              <a:ext uri="{FF2B5EF4-FFF2-40B4-BE49-F238E27FC236}">
                <a16:creationId xmlns:a16="http://schemas.microsoft.com/office/drawing/2014/main" id="{68B61924-B881-1969-6C74-9BBE897F6A2F}"/>
              </a:ext>
            </a:extLst>
          </p:cNvPr>
          <p:cNvGrpSpPr/>
          <p:nvPr/>
        </p:nvGrpSpPr>
        <p:grpSpPr>
          <a:xfrm>
            <a:off x="6906940" y="7416308"/>
            <a:ext cx="4952587" cy="4872797"/>
            <a:chOff x="12974466" y="646396"/>
            <a:chExt cx="4952587" cy="5394264"/>
          </a:xfrm>
        </p:grpSpPr>
        <p:pic>
          <p:nvPicPr>
            <p:cNvPr id="11" name="Picture 10">
              <a:extLst>
                <a:ext uri="{FF2B5EF4-FFF2-40B4-BE49-F238E27FC236}">
                  <a16:creationId xmlns:a16="http://schemas.microsoft.com/office/drawing/2014/main" id="{C967D56E-9986-31DE-8D29-21F8D626AE8C}"/>
                </a:ext>
                <a:ext uri="{C183D7F6-B498-43B3-948B-1728B52AA6E4}">
                  <adec:decorative xmlns:adec="http://schemas.microsoft.com/office/drawing/2017/decorative" val="1"/>
                </a:ext>
              </a:extLst>
            </p:cNvPr>
            <p:cNvPicPr>
              <a:picLocks noChangeAspect="1"/>
            </p:cNvPicPr>
            <p:nvPr/>
          </p:nvPicPr>
          <p:blipFill rotWithShape="1">
            <a:blip r:embed="rId5">
              <a:extLst>
                <a:ext uri="{28A0092B-C50C-407E-A947-70E740481C1C}">
                  <a14:useLocalDpi xmlns:a14="http://schemas.microsoft.com/office/drawing/2010/main" val="0"/>
                </a:ext>
              </a:extLst>
            </a:blip>
            <a:srcRect l="4661" t="7485" r="55671" b="10153"/>
            <a:stretch/>
          </p:blipFill>
          <p:spPr>
            <a:xfrm>
              <a:off x="12974466" y="646396"/>
              <a:ext cx="4952587" cy="5394264"/>
            </a:xfrm>
            <a:prstGeom prst="rect">
              <a:avLst/>
            </a:prstGeom>
          </p:spPr>
        </p:pic>
        <p:sp>
          <p:nvSpPr>
            <p:cNvPr id="12" name="Rectangle 11">
              <a:extLst>
                <a:ext uri="{FF2B5EF4-FFF2-40B4-BE49-F238E27FC236}">
                  <a16:creationId xmlns:a16="http://schemas.microsoft.com/office/drawing/2014/main" id="{D69A2564-1D7E-6391-A1A5-898FF0E8C907}"/>
                </a:ext>
              </a:extLst>
            </p:cNvPr>
            <p:cNvSpPr/>
            <p:nvPr/>
          </p:nvSpPr>
          <p:spPr>
            <a:xfrm>
              <a:off x="13751935" y="1240974"/>
              <a:ext cx="3225853" cy="4204437"/>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r>
                <a:rPr lang="en-US" sz="2800" b="1" u="sng" dirty="0"/>
                <a:t>Transit Examples:</a:t>
              </a:r>
            </a:p>
            <a:p>
              <a:pPr marL="285750" indent="-285750">
                <a:buFont typeface="Arial" panose="020B0604020202020204" pitchFamily="34" charset="0"/>
                <a:buChar char="•"/>
              </a:pPr>
              <a:r>
                <a:rPr lang="en-US" sz="2800" dirty="0"/>
                <a:t>Heavy transit vehicle on a lift</a:t>
              </a:r>
            </a:p>
            <a:p>
              <a:pPr marL="285750" indent="-285750">
                <a:buFont typeface="Arial" panose="020B0604020202020204" pitchFamily="34" charset="0"/>
                <a:buChar char="•"/>
              </a:pPr>
              <a:endParaRPr lang="en-US" sz="2800" dirty="0"/>
            </a:p>
            <a:p>
              <a:pPr marL="285750" indent="-285750">
                <a:buFont typeface="Arial" panose="020B0604020202020204" pitchFamily="34" charset="0"/>
                <a:buChar char="•"/>
              </a:pPr>
              <a:r>
                <a:rPr lang="en-US" sz="2800" dirty="0"/>
                <a:t>Full vs. empty bus accelerating</a:t>
              </a:r>
            </a:p>
            <a:p>
              <a:pPr marL="285750" indent="-285750">
                <a:buFont typeface="Arial" panose="020B0604020202020204" pitchFamily="34" charset="0"/>
                <a:buChar char="•"/>
              </a:pPr>
              <a:endParaRPr lang="en-US" sz="2800" dirty="0"/>
            </a:p>
            <a:p>
              <a:pPr marL="285750" indent="-285750">
                <a:buFont typeface="Arial" panose="020B0604020202020204" pitchFamily="34" charset="0"/>
                <a:buChar char="•"/>
              </a:pPr>
              <a:r>
                <a:rPr lang="en-US" sz="2800" dirty="0"/>
                <a:t>Breaker bar vs. standard ratchet</a:t>
              </a:r>
            </a:p>
          </p:txBody>
        </p:sp>
      </p:grpSp>
    </p:spTree>
    <p:custDataLst>
      <p:tags r:id="rId1"/>
    </p:custDataLst>
    <p:extLst>
      <p:ext uri="{BB962C8B-B14F-4D97-AF65-F5344CB8AC3E}">
        <p14:creationId xmlns:p14="http://schemas.microsoft.com/office/powerpoint/2010/main" val="194101782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1.45833E-6 -4.07407E-6 L -0.00716 -0.87268 " pathEditMode="relative" rAng="0" ptsTypes="AA">
                                      <p:cBhvr>
                                        <p:cTn id="6" dur="2000" fill="hold"/>
                                        <p:tgtEl>
                                          <p:spTgt spid="14"/>
                                        </p:tgtEl>
                                        <p:attrNameLst>
                                          <p:attrName>ppt_x</p:attrName>
                                          <p:attrName>ppt_y</p:attrName>
                                        </p:attrNameLst>
                                      </p:cBhvr>
                                      <p:rCtr x="-365" y="-4363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9C575E-7BE6-F653-C5C0-63D1534B59D2}"/>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D11D1E94-DEFA-9F82-6776-BA4BD5EE4E5F}"/>
              </a:ext>
            </a:extLst>
          </p:cNvPr>
          <p:cNvPicPr>
            <a:picLocks noChangeAspect="1"/>
          </p:cNvPicPr>
          <p:nvPr/>
        </p:nvPicPr>
        <p:blipFill>
          <a:blip r:embed="rId4"/>
          <a:srcRect l="22554" t="14387" r="19668" b="19999"/>
          <a:stretch>
            <a:fillRect/>
          </a:stretch>
        </p:blipFill>
        <p:spPr>
          <a:xfrm>
            <a:off x="6633254" y="2238703"/>
            <a:ext cx="2690114" cy="2036645"/>
          </a:xfrm>
          <a:prstGeom prst="rect">
            <a:avLst/>
          </a:prstGeom>
          <a:ln>
            <a:solidFill>
              <a:schemeClr val="tx2"/>
            </a:solidFill>
          </a:ln>
          <a:effectLst>
            <a:outerShdw blurRad="50800" dist="38100" dir="2700000" algn="tl" rotWithShape="0">
              <a:prstClr val="black">
                <a:alpha val="40000"/>
              </a:prstClr>
            </a:outerShdw>
          </a:effectLst>
        </p:spPr>
      </p:pic>
      <p:pic>
        <p:nvPicPr>
          <p:cNvPr id="9" name="Picture 8" descr="Woman walking down city street">
            <a:extLst>
              <a:ext uri="{FF2B5EF4-FFF2-40B4-BE49-F238E27FC236}">
                <a16:creationId xmlns:a16="http://schemas.microsoft.com/office/drawing/2014/main" id="{E621228C-7055-1E30-7D6F-21DB55B19B5A}"/>
              </a:ext>
            </a:extLst>
          </p:cNvPr>
          <p:cNvPicPr>
            <a:picLocks noChangeAspect="1"/>
          </p:cNvPicPr>
          <p:nvPr/>
        </p:nvPicPr>
        <p:blipFill rotWithShape="1">
          <a:blip r:embed="rId5">
            <a:extLst>
              <a:ext uri="{28A0092B-C50C-407E-A947-70E740481C1C}">
                <a14:useLocalDpi xmlns:a14="http://schemas.microsoft.com/office/drawing/2010/main" val="0"/>
              </a:ext>
            </a:extLst>
          </a:blip>
          <a:srcRect l="13690" t="16429" r="15412" b="4546"/>
          <a:stretch>
            <a:fillRect/>
          </a:stretch>
        </p:blipFill>
        <p:spPr>
          <a:xfrm>
            <a:off x="7408403" y="3868638"/>
            <a:ext cx="2690114" cy="1998986"/>
          </a:xfrm>
          <a:prstGeom prst="rect">
            <a:avLst/>
          </a:prstGeom>
          <a:ln>
            <a:solidFill>
              <a:schemeClr val="tx2"/>
            </a:solidFill>
          </a:ln>
          <a:effectLst>
            <a:outerShdw blurRad="50800" dist="38100" dir="2700000" algn="tl" rotWithShape="0">
              <a:prstClr val="black">
                <a:alpha val="40000"/>
              </a:prstClr>
            </a:outerShdw>
          </a:effectLst>
        </p:spPr>
      </p:pic>
      <p:sp>
        <p:nvSpPr>
          <p:cNvPr id="2" name="Title 1">
            <a:extLst>
              <a:ext uri="{FF2B5EF4-FFF2-40B4-BE49-F238E27FC236}">
                <a16:creationId xmlns:a16="http://schemas.microsoft.com/office/drawing/2014/main" id="{6A079B6C-F6EC-B87B-6D04-1481CF191953}"/>
              </a:ext>
            </a:extLst>
          </p:cNvPr>
          <p:cNvSpPr>
            <a:spLocks noGrp="1"/>
          </p:cNvSpPr>
          <p:nvPr>
            <p:ph type="title"/>
          </p:nvPr>
        </p:nvSpPr>
        <p:spPr>
          <a:xfrm>
            <a:off x="841248" y="640081"/>
            <a:ext cx="10515600" cy="1005839"/>
          </a:xfrm>
        </p:spPr>
        <p:txBody>
          <a:bodyPr/>
          <a:lstStyle/>
          <a:p>
            <a:r>
              <a:rPr lang="en-US" sz="2800" b="0" dirty="0">
                <a:solidFill>
                  <a:schemeClr val="tx1">
                    <a:lumMod val="75000"/>
                    <a:lumOff val="25000"/>
                  </a:schemeClr>
                </a:solidFill>
              </a:rPr>
              <a:t>Newton’s Third Law</a:t>
            </a:r>
            <a:br>
              <a:rPr lang="en-US" dirty="0"/>
            </a:br>
            <a:r>
              <a:rPr lang="en-US" dirty="0"/>
              <a:t>Law of Action and Reaction</a:t>
            </a:r>
          </a:p>
        </p:txBody>
      </p:sp>
      <p:sp>
        <p:nvSpPr>
          <p:cNvPr id="3" name="Content Placeholder 2">
            <a:extLst>
              <a:ext uri="{FF2B5EF4-FFF2-40B4-BE49-F238E27FC236}">
                <a16:creationId xmlns:a16="http://schemas.microsoft.com/office/drawing/2014/main" id="{2EFB5B31-E846-32A2-B68B-89BE42E2866E}"/>
              </a:ext>
            </a:extLst>
          </p:cNvPr>
          <p:cNvSpPr>
            <a:spLocks noGrp="1"/>
          </p:cNvSpPr>
          <p:nvPr>
            <p:ph idx="1"/>
          </p:nvPr>
        </p:nvSpPr>
        <p:spPr>
          <a:xfrm>
            <a:off x="838198" y="1973178"/>
            <a:ext cx="4952587" cy="4244741"/>
          </a:xfrm>
          <a:ln>
            <a:noFill/>
          </a:ln>
        </p:spPr>
        <p:txBody>
          <a:bodyPr>
            <a:normAutofit/>
          </a:bodyPr>
          <a:lstStyle/>
          <a:p>
            <a:pPr>
              <a:lnSpc>
                <a:spcPct val="138214"/>
              </a:lnSpc>
            </a:pPr>
            <a:r>
              <a:rPr lang="en-US" sz="3600" dirty="0"/>
              <a:t>For every action, there is an equal and opposite reaction.</a:t>
            </a:r>
          </a:p>
        </p:txBody>
      </p:sp>
      <p:grpSp>
        <p:nvGrpSpPr>
          <p:cNvPr id="14" name="Group 13">
            <a:extLst>
              <a:ext uri="{FF2B5EF4-FFF2-40B4-BE49-F238E27FC236}">
                <a16:creationId xmlns:a16="http://schemas.microsoft.com/office/drawing/2014/main" id="{202F1F48-5D95-342E-A5CB-B01B452528E5}"/>
              </a:ext>
            </a:extLst>
          </p:cNvPr>
          <p:cNvGrpSpPr/>
          <p:nvPr/>
        </p:nvGrpSpPr>
        <p:grpSpPr>
          <a:xfrm>
            <a:off x="12974466" y="1483040"/>
            <a:ext cx="4952587" cy="5225015"/>
            <a:chOff x="12974466" y="646396"/>
            <a:chExt cx="4952587" cy="5784175"/>
          </a:xfrm>
        </p:grpSpPr>
        <p:pic>
          <p:nvPicPr>
            <p:cNvPr id="11" name="Picture 10">
              <a:extLst>
                <a:ext uri="{FF2B5EF4-FFF2-40B4-BE49-F238E27FC236}">
                  <a16:creationId xmlns:a16="http://schemas.microsoft.com/office/drawing/2014/main" id="{3DB47136-5B67-F324-DD65-014391481B86}"/>
                </a:ext>
                <a:ext uri="{C183D7F6-B498-43B3-948B-1728B52AA6E4}">
                  <adec:decorative xmlns:adec="http://schemas.microsoft.com/office/drawing/2017/decorative" val="1"/>
                </a:ext>
              </a:extLst>
            </p:cNvPr>
            <p:cNvPicPr>
              <a:picLocks noChangeAspect="1"/>
            </p:cNvPicPr>
            <p:nvPr/>
          </p:nvPicPr>
          <p:blipFill rotWithShape="1">
            <a:blip r:embed="rId6">
              <a:extLst>
                <a:ext uri="{28A0092B-C50C-407E-A947-70E740481C1C}">
                  <a14:useLocalDpi xmlns:a14="http://schemas.microsoft.com/office/drawing/2010/main" val="0"/>
                </a:ext>
              </a:extLst>
            </a:blip>
            <a:srcRect l="4661" t="7485" r="55671" b="10153"/>
            <a:stretch/>
          </p:blipFill>
          <p:spPr>
            <a:xfrm>
              <a:off x="12974466" y="646396"/>
              <a:ext cx="4952587" cy="5784175"/>
            </a:xfrm>
            <a:prstGeom prst="rect">
              <a:avLst/>
            </a:prstGeom>
          </p:spPr>
        </p:pic>
        <p:sp>
          <p:nvSpPr>
            <p:cNvPr id="12" name="Rectangle 11">
              <a:extLst>
                <a:ext uri="{FF2B5EF4-FFF2-40B4-BE49-F238E27FC236}">
                  <a16:creationId xmlns:a16="http://schemas.microsoft.com/office/drawing/2014/main" id="{38D3A7F8-A21F-E622-C13B-3575601732BD}"/>
                </a:ext>
              </a:extLst>
            </p:cNvPr>
            <p:cNvSpPr/>
            <p:nvPr/>
          </p:nvSpPr>
          <p:spPr>
            <a:xfrm>
              <a:off x="13694166" y="1469607"/>
              <a:ext cx="3225853" cy="4608344"/>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r>
                <a:rPr lang="en-US" sz="2800" b="1" u="sng" dirty="0"/>
                <a:t>Transit Examples:</a:t>
              </a:r>
            </a:p>
            <a:p>
              <a:pPr marL="285750" indent="-285750">
                <a:buFont typeface="Arial" panose="020B0604020202020204" pitchFamily="34" charset="0"/>
                <a:buChar char="•"/>
              </a:pPr>
              <a:r>
                <a:rPr lang="en-US" sz="2800" dirty="0"/>
                <a:t>Bus tires push against the road</a:t>
              </a:r>
            </a:p>
            <a:p>
              <a:pPr marL="285750" indent="-285750">
                <a:buFont typeface="Arial" panose="020B0604020202020204" pitchFamily="34" charset="0"/>
                <a:buChar char="•"/>
              </a:pPr>
              <a:endParaRPr lang="en-US" sz="2800" dirty="0"/>
            </a:p>
            <a:p>
              <a:pPr marL="285750" indent="-285750">
                <a:buFont typeface="Arial" panose="020B0604020202020204" pitchFamily="34" charset="0"/>
                <a:buChar char="•"/>
              </a:pPr>
              <a:r>
                <a:rPr lang="en-US" sz="2800" dirty="0"/>
                <a:t>Bus climbing a hill</a:t>
              </a:r>
            </a:p>
            <a:p>
              <a:pPr marL="285750" indent="-285750">
                <a:buFont typeface="Arial" panose="020B0604020202020204" pitchFamily="34" charset="0"/>
                <a:buChar char="•"/>
              </a:pPr>
              <a:endParaRPr lang="en-US" sz="2800" dirty="0"/>
            </a:p>
            <a:p>
              <a:pPr marL="285750" indent="-285750">
                <a:buFont typeface="Arial" panose="020B0604020202020204" pitchFamily="34" charset="0"/>
                <a:buChar char="•"/>
              </a:pPr>
              <a:r>
                <a:rPr lang="en-US" sz="2800" dirty="0"/>
                <a:t>Bus suspension reacting to bumps</a:t>
              </a:r>
            </a:p>
            <a:p>
              <a:pPr marL="285750" indent="-285750">
                <a:buFont typeface="Arial" panose="020B0604020202020204" pitchFamily="34" charset="0"/>
                <a:buChar char="•"/>
              </a:pPr>
              <a:endParaRPr lang="en-US" sz="2800" dirty="0"/>
            </a:p>
            <a:p>
              <a:pPr marL="285750" indent="-285750">
                <a:buFont typeface="Arial" panose="020B0604020202020204" pitchFamily="34" charset="0"/>
                <a:buChar char="•"/>
              </a:pPr>
              <a:endParaRPr lang="en-US" sz="2800" dirty="0"/>
            </a:p>
          </p:txBody>
        </p:sp>
      </p:grpSp>
    </p:spTree>
    <p:custDataLst>
      <p:tags r:id="rId1"/>
    </p:custDataLst>
    <p:extLst>
      <p:ext uri="{BB962C8B-B14F-4D97-AF65-F5344CB8AC3E}">
        <p14:creationId xmlns:p14="http://schemas.microsoft.com/office/powerpoint/2010/main" val="354658825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0.56433 0.81459 L -0.55651 -0.00833 " pathEditMode="relative" rAng="0" ptsTypes="AA">
                                      <p:cBhvr>
                                        <p:cTn id="6" dur="2000" fill="hold"/>
                                        <p:tgtEl>
                                          <p:spTgt spid="14"/>
                                        </p:tgtEl>
                                        <p:attrNameLst>
                                          <p:attrName>ppt_x</p:attrName>
                                          <p:attrName>ppt_y</p:attrName>
                                        </p:attrNameLst>
                                      </p:cBhvr>
                                      <p:rCtr x="391" y="-41157"/>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phic 30" descr="Flim icon indicating the slide has a VIDEO.">
            <a:extLst>
              <a:ext uri="{FF2B5EF4-FFF2-40B4-BE49-F238E27FC236}">
                <a16:creationId xmlns:a16="http://schemas.microsoft.com/office/drawing/2014/main" id="{01CF3A36-FB81-8CA0-C309-D48704B0BB1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734885" y="470434"/>
            <a:ext cx="731520" cy="731520"/>
          </a:xfrm>
          <a:prstGeom prst="rect">
            <a:avLst/>
          </a:prstGeom>
        </p:spPr>
      </p:pic>
      <p:sp>
        <p:nvSpPr>
          <p:cNvPr id="10" name="Title 9">
            <a:extLst>
              <a:ext uri="{FF2B5EF4-FFF2-40B4-BE49-F238E27FC236}">
                <a16:creationId xmlns:a16="http://schemas.microsoft.com/office/drawing/2014/main" id="{AED76A4D-F5D7-4A36-2E6B-70F9FB533001}"/>
              </a:ext>
            </a:extLst>
          </p:cNvPr>
          <p:cNvSpPr>
            <a:spLocks noGrp="1"/>
          </p:cNvSpPr>
          <p:nvPr>
            <p:ph type="title"/>
          </p:nvPr>
        </p:nvSpPr>
        <p:spPr/>
        <p:txBody>
          <a:bodyPr/>
          <a:lstStyle/>
          <a:p>
            <a:r>
              <a:rPr lang="en-US" dirty="0"/>
              <a:t>Physics in Motion</a:t>
            </a:r>
          </a:p>
        </p:txBody>
      </p:sp>
      <p:pic>
        <p:nvPicPr>
          <p:cNvPr id="3" name="Picture 2">
            <a:hlinkClick r:id="rId5"/>
            <a:extLst>
              <a:ext uri="{FF2B5EF4-FFF2-40B4-BE49-F238E27FC236}">
                <a16:creationId xmlns:a16="http://schemas.microsoft.com/office/drawing/2014/main" id="{62B3F63F-6AA2-5DB6-78BB-26925FA46686}"/>
              </a:ext>
            </a:extLst>
          </p:cNvPr>
          <p:cNvPicPr>
            <a:picLocks noChangeAspect="1"/>
          </p:cNvPicPr>
          <p:nvPr/>
        </p:nvPicPr>
        <p:blipFill>
          <a:blip r:embed="rId6"/>
          <a:stretch>
            <a:fillRect/>
          </a:stretch>
        </p:blipFill>
        <p:spPr>
          <a:xfrm>
            <a:off x="5984801" y="1951469"/>
            <a:ext cx="5078881" cy="262053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Rectangle 3">
            <a:extLst>
              <a:ext uri="{FF2B5EF4-FFF2-40B4-BE49-F238E27FC236}">
                <a16:creationId xmlns:a16="http://schemas.microsoft.com/office/drawing/2014/main" id="{06D8A544-F414-38E8-B3E1-B63B1AB08E21}"/>
              </a:ext>
            </a:extLst>
          </p:cNvPr>
          <p:cNvSpPr/>
          <p:nvPr/>
        </p:nvSpPr>
        <p:spPr>
          <a:xfrm>
            <a:off x="917447" y="1630680"/>
            <a:ext cx="4873753" cy="4343400"/>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r>
              <a:rPr lang="en-US" sz="2500" b="1" dirty="0"/>
              <a:t>Click</a:t>
            </a:r>
            <a:r>
              <a:rPr lang="en-US" sz="2500" dirty="0"/>
              <a:t> the image to play the video. </a:t>
            </a:r>
          </a:p>
          <a:p>
            <a:endParaRPr lang="en-US" sz="2500" dirty="0"/>
          </a:p>
          <a:p>
            <a:r>
              <a:rPr lang="en-US" sz="2500" u="sng" dirty="0"/>
              <a:t>Discussion Questions: </a:t>
            </a:r>
          </a:p>
          <a:p>
            <a:pPr marL="342900" indent="-342900">
              <a:buFont typeface="Arial" panose="020B0604020202020204" pitchFamily="34" charset="0"/>
              <a:buChar char="•"/>
            </a:pPr>
            <a:r>
              <a:rPr lang="en-US" sz="2500" dirty="0"/>
              <a:t>How would you summarize Newton’s first law in your own words? How about the second? The third?</a:t>
            </a:r>
          </a:p>
          <a:p>
            <a:pPr marL="342900" indent="-342900">
              <a:buFont typeface="Arial" panose="020B0604020202020204" pitchFamily="34" charset="0"/>
              <a:buChar char="•"/>
            </a:pPr>
            <a:endParaRPr lang="en-US" sz="2500" dirty="0"/>
          </a:p>
          <a:p>
            <a:pPr marL="342900" indent="-342900">
              <a:buFont typeface="Arial" panose="020B0604020202020204" pitchFamily="34" charset="0"/>
              <a:buChar char="•"/>
            </a:pPr>
            <a:r>
              <a:rPr lang="en-US" sz="2500" dirty="0"/>
              <a:t>What is one real-world example of Newton’s Laws at work? </a:t>
            </a:r>
          </a:p>
          <a:p>
            <a:endParaRPr lang="en-US" sz="2500" dirty="0"/>
          </a:p>
        </p:txBody>
      </p:sp>
      <p:pic>
        <p:nvPicPr>
          <p:cNvPr id="7" name="Graphic 6" descr="Cursor outline">
            <a:extLst>
              <a:ext uri="{FF2B5EF4-FFF2-40B4-BE49-F238E27FC236}">
                <a16:creationId xmlns:a16="http://schemas.microsoft.com/office/drawing/2014/main" id="{13D29ACE-51A8-9F87-1FAC-8FB69DF1EF2B}"/>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rot="5951890">
            <a:off x="4813539" y="1979274"/>
            <a:ext cx="1194659" cy="1194659"/>
          </a:xfrm>
          <a:prstGeom prst="rect">
            <a:avLst/>
          </a:prstGeom>
        </p:spPr>
      </p:pic>
    </p:spTree>
    <p:custDataLst>
      <p:tags r:id="rId1"/>
    </p:custDataLst>
    <p:extLst>
      <p:ext uri="{BB962C8B-B14F-4D97-AF65-F5344CB8AC3E}">
        <p14:creationId xmlns:p14="http://schemas.microsoft.com/office/powerpoint/2010/main" val="267737558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C80F28C0-4692-D940-70ED-6E926742F8B0}"/>
              </a:ext>
            </a:extLst>
          </p:cNvPr>
          <p:cNvGraphicFramePr>
            <a:graphicFrameLocks noGrp="1"/>
          </p:cNvGraphicFramePr>
          <p:nvPr>
            <p:ph idx="4294967295"/>
            <p:extLst>
              <p:ext uri="{D42A27DB-BD31-4B8C-83A1-F6EECF244321}">
                <p14:modId xmlns:p14="http://schemas.microsoft.com/office/powerpoint/2010/main" val="3675497384"/>
              </p:ext>
            </p:extLst>
          </p:nvPr>
        </p:nvGraphicFramePr>
        <p:xfrm>
          <a:off x="574151" y="737255"/>
          <a:ext cx="11043697" cy="5383490"/>
        </p:xfrm>
        <a:graphic>
          <a:graphicData uri="http://schemas.openxmlformats.org/drawingml/2006/table">
            <a:tbl>
              <a:tblPr firstRow="1" bandRow="1">
                <a:tableStyleId>{5940675A-B579-460E-94D1-54222C63F5DA}</a:tableStyleId>
              </a:tblPr>
              <a:tblGrid>
                <a:gridCol w="1910686">
                  <a:extLst>
                    <a:ext uri="{9D8B030D-6E8A-4147-A177-3AD203B41FA5}">
                      <a16:colId xmlns:a16="http://schemas.microsoft.com/office/drawing/2014/main" val="1107580274"/>
                    </a:ext>
                  </a:extLst>
                </a:gridCol>
                <a:gridCol w="1991629">
                  <a:extLst>
                    <a:ext uri="{9D8B030D-6E8A-4147-A177-3AD203B41FA5}">
                      <a16:colId xmlns:a16="http://schemas.microsoft.com/office/drawing/2014/main" val="1511645814"/>
                    </a:ext>
                  </a:extLst>
                </a:gridCol>
                <a:gridCol w="7141382">
                  <a:extLst>
                    <a:ext uri="{9D8B030D-6E8A-4147-A177-3AD203B41FA5}">
                      <a16:colId xmlns:a16="http://schemas.microsoft.com/office/drawing/2014/main" val="3151363532"/>
                    </a:ext>
                  </a:extLst>
                </a:gridCol>
              </a:tblGrid>
              <a:tr h="799816">
                <a:tc>
                  <a:txBody>
                    <a:bodyPr/>
                    <a:lstStyle/>
                    <a:p>
                      <a:r>
                        <a:rPr lang="en-US" sz="2400" b="1" dirty="0">
                          <a:solidFill>
                            <a:schemeClr val="bg1"/>
                          </a:solidFill>
                          <a:latin typeface="+mj-lt"/>
                        </a:rPr>
                        <a:t>Newton’s Law</a:t>
                      </a:r>
                    </a:p>
                  </a:txBody>
                  <a:tcPr>
                    <a:solidFill>
                      <a:schemeClr val="accent1"/>
                    </a:solidFill>
                  </a:tcPr>
                </a:tc>
                <a:tc>
                  <a:txBody>
                    <a:bodyPr/>
                    <a:lstStyle/>
                    <a:p>
                      <a:pPr algn="ctr"/>
                      <a:r>
                        <a:rPr lang="en-US" sz="2400" b="1" dirty="0">
                          <a:solidFill>
                            <a:schemeClr val="bg1"/>
                          </a:solidFill>
                          <a:latin typeface="+mj-lt"/>
                        </a:rPr>
                        <a:t>Terms</a:t>
                      </a:r>
                    </a:p>
                  </a:txBody>
                  <a:tcPr>
                    <a:solidFill>
                      <a:schemeClr val="accent1"/>
                    </a:solidFill>
                  </a:tcPr>
                </a:tc>
                <a:tc>
                  <a:txBody>
                    <a:bodyPr/>
                    <a:lstStyle/>
                    <a:p>
                      <a:pPr algn="ctr"/>
                      <a:r>
                        <a:rPr lang="en-US" sz="2400" b="1" dirty="0">
                          <a:solidFill>
                            <a:schemeClr val="bg1"/>
                          </a:solidFill>
                          <a:latin typeface="+mj-lt"/>
                        </a:rPr>
                        <a:t>Principle </a:t>
                      </a:r>
                    </a:p>
                  </a:txBody>
                  <a:tcPr>
                    <a:solidFill>
                      <a:schemeClr val="accent1"/>
                    </a:solidFill>
                  </a:tcPr>
                </a:tc>
                <a:extLst>
                  <a:ext uri="{0D108BD9-81ED-4DB2-BD59-A6C34878D82A}">
                    <a16:rowId xmlns:a16="http://schemas.microsoft.com/office/drawing/2014/main" val="1534821112"/>
                  </a:ext>
                </a:extLst>
              </a:tr>
              <a:tr h="1474223">
                <a:tc>
                  <a:txBody>
                    <a:bodyPr/>
                    <a:lstStyle/>
                    <a:p>
                      <a:pPr algn="ctr"/>
                      <a:r>
                        <a:rPr lang="en-US" sz="3200" b="1" dirty="0">
                          <a:latin typeface="+mj-lt"/>
                        </a:rPr>
                        <a:t>1</a:t>
                      </a:r>
                    </a:p>
                  </a:txBody>
                  <a:tcPr>
                    <a:solidFill>
                      <a:schemeClr val="bg2"/>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indent="0" algn="l">
                        <a:buFont typeface="Arial" panose="020B0604020202020204" pitchFamily="34" charset="0"/>
                        <a:buNone/>
                      </a:pPr>
                      <a:r>
                        <a:rPr lang="en-US" sz="2800" dirty="0">
                          <a:latin typeface="+mn-lt"/>
                        </a:rPr>
                        <a:t>Inertia</a:t>
                      </a:r>
                    </a:p>
                  </a:txBody>
                  <a:tcP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indent="0" algn="l">
                        <a:buFont typeface="Arial" panose="020B0604020202020204" pitchFamily="34" charset="0"/>
                        <a:buNone/>
                      </a:pPr>
                      <a:r>
                        <a:rPr lang="en-US" sz="2800" dirty="0">
                          <a:latin typeface="+mn-lt"/>
                        </a:rPr>
                        <a:t>Objects at rest stay at rest and objects in motion stay in motion unless acted upon by unbalanced force.</a:t>
                      </a:r>
                    </a:p>
                  </a:txBody>
                  <a:tcPr>
                    <a:solidFill>
                      <a:schemeClr val="bg1"/>
                    </a:solidFill>
                  </a:tcPr>
                </a:tc>
                <a:extLst>
                  <a:ext uri="{0D108BD9-81ED-4DB2-BD59-A6C34878D82A}">
                    <a16:rowId xmlns:a16="http://schemas.microsoft.com/office/drawing/2014/main" val="2298726224"/>
                  </a:ext>
                </a:extLst>
              </a:tr>
              <a:tr h="1254161">
                <a:tc>
                  <a:txBody>
                    <a:bodyPr/>
                    <a:lstStyle/>
                    <a:p>
                      <a:pPr algn="ctr"/>
                      <a:r>
                        <a:rPr lang="en-US" sz="3200" b="1" dirty="0">
                          <a:latin typeface="+mj-lt"/>
                        </a:rPr>
                        <a:t>2</a:t>
                      </a:r>
                    </a:p>
                  </a:txBody>
                  <a:tcPr>
                    <a:solidFill>
                      <a:schemeClr val="bg2"/>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indent="0" algn="l">
                        <a:buFont typeface="Arial" panose="020B0604020202020204" pitchFamily="34" charset="0"/>
                        <a:buNone/>
                      </a:pPr>
                      <a:r>
                        <a:rPr lang="en-US" sz="2800" dirty="0">
                          <a:latin typeface="+mn-lt"/>
                        </a:rPr>
                        <a:t>Force and Acceleration </a:t>
                      </a:r>
                    </a:p>
                  </a:txBody>
                  <a:tcP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indent="0" algn="l">
                        <a:buFont typeface="Arial" panose="020B0604020202020204" pitchFamily="34" charset="0"/>
                        <a:buNone/>
                      </a:pPr>
                      <a:r>
                        <a:rPr lang="en-US" sz="2800" dirty="0">
                          <a:latin typeface="+mn-lt"/>
                        </a:rPr>
                        <a:t>Acceleration depends on mass and amount of force [</a:t>
                      </a:r>
                      <a:r>
                        <a:rPr lang="en-US" sz="2800" i="1" dirty="0">
                          <a:latin typeface="+mn-lt"/>
                        </a:rPr>
                        <a:t>F =MA</a:t>
                      </a:r>
                      <a:r>
                        <a:rPr lang="en-US" sz="2800" dirty="0">
                          <a:latin typeface="+mn-lt"/>
                        </a:rPr>
                        <a:t>].</a:t>
                      </a:r>
                    </a:p>
                  </a:txBody>
                  <a:tcPr>
                    <a:solidFill>
                      <a:schemeClr val="bg1"/>
                    </a:solidFill>
                  </a:tcPr>
                </a:tc>
                <a:extLst>
                  <a:ext uri="{0D108BD9-81ED-4DB2-BD59-A6C34878D82A}">
                    <a16:rowId xmlns:a16="http://schemas.microsoft.com/office/drawing/2014/main" val="568244481"/>
                  </a:ext>
                </a:extLst>
              </a:tr>
              <a:tr h="1832146">
                <a:tc>
                  <a:txBody>
                    <a:bodyPr/>
                    <a:lstStyle/>
                    <a:p>
                      <a:pPr algn="ctr"/>
                      <a:r>
                        <a:rPr lang="en-US" sz="3200" b="1" dirty="0">
                          <a:latin typeface="+mj-lt"/>
                        </a:rPr>
                        <a:t>3</a:t>
                      </a:r>
                    </a:p>
                  </a:txBody>
                  <a:tcPr>
                    <a:solidFill>
                      <a:schemeClr val="bg2"/>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indent="0" algn="l">
                        <a:buFont typeface="Arial" panose="020B0604020202020204" pitchFamily="34" charset="0"/>
                        <a:buNone/>
                      </a:pPr>
                      <a:r>
                        <a:rPr lang="en-US" sz="2800" dirty="0">
                          <a:latin typeface="+mn-lt"/>
                        </a:rPr>
                        <a:t>Action and Reaction</a:t>
                      </a:r>
                    </a:p>
                  </a:txBody>
                  <a:tcP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indent="0" algn="l">
                        <a:buFont typeface="Arial" panose="020B0604020202020204" pitchFamily="34" charset="0"/>
                        <a:buNone/>
                      </a:pPr>
                      <a:r>
                        <a:rPr lang="en-US" sz="2800" dirty="0">
                          <a:latin typeface="+mn-lt"/>
                        </a:rPr>
                        <a:t>When object exerts a force on second object, second object exerts equal and opposite force on the first object</a:t>
                      </a:r>
                    </a:p>
                    <a:p>
                      <a:pPr marL="0" indent="0" algn="l">
                        <a:buFont typeface="Arial" panose="020B0604020202020204" pitchFamily="34" charset="0"/>
                        <a:buNone/>
                      </a:pPr>
                      <a:endParaRPr lang="en-US" sz="2400" dirty="0">
                        <a:latin typeface="+mn-lt"/>
                      </a:endParaRPr>
                    </a:p>
                  </a:txBody>
                  <a:tcPr>
                    <a:solidFill>
                      <a:schemeClr val="bg1"/>
                    </a:solidFill>
                  </a:tcPr>
                </a:tc>
                <a:extLst>
                  <a:ext uri="{0D108BD9-81ED-4DB2-BD59-A6C34878D82A}">
                    <a16:rowId xmlns:a16="http://schemas.microsoft.com/office/drawing/2014/main" val="1915749156"/>
                  </a:ext>
                </a:extLst>
              </a:tr>
            </a:tbl>
          </a:graphicData>
        </a:graphic>
      </p:graphicFrame>
    </p:spTree>
    <p:custDataLst>
      <p:tags r:id="rId1"/>
    </p:custDataLst>
    <p:extLst>
      <p:ext uri="{BB962C8B-B14F-4D97-AF65-F5344CB8AC3E}">
        <p14:creationId xmlns:p14="http://schemas.microsoft.com/office/powerpoint/2010/main" val="2860904982"/>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383B59F-972C-4185-91AB-C0620DB76AF0}"/>
              </a:ext>
            </a:extLst>
          </p:cNvPr>
          <p:cNvSpPr>
            <a:spLocks noGrp="1"/>
          </p:cNvSpPr>
          <p:nvPr>
            <p:ph type="title"/>
          </p:nvPr>
        </p:nvSpPr>
        <p:spPr>
          <a:xfrm>
            <a:off x="838200" y="230080"/>
            <a:ext cx="10523219" cy="523195"/>
          </a:xfrm>
        </p:spPr>
        <p:txBody>
          <a:bodyPr/>
          <a:lstStyle/>
          <a:p>
            <a:r>
              <a:rPr lang="en-US" dirty="0"/>
              <a:t>Hammer and Nail Demo </a:t>
            </a:r>
          </a:p>
        </p:txBody>
      </p:sp>
      <p:pic>
        <p:nvPicPr>
          <p:cNvPr id="5" name="Content Placeholder 10">
            <a:extLst>
              <a:ext uri="{FF2B5EF4-FFF2-40B4-BE49-F238E27FC236}">
                <a16:creationId xmlns:a16="http://schemas.microsoft.com/office/drawing/2014/main" id="{4A25323F-6426-A265-296B-4F2A504905CC}"/>
              </a:ext>
            </a:extLst>
          </p:cNvPr>
          <p:cNvPicPr>
            <a:picLocks noChangeAspect="1"/>
          </p:cNvPicPr>
          <p:nvPr/>
        </p:nvPicPr>
        <p:blipFill>
          <a:blip r:embed="rId4">
            <a:extLst>
              <a:ext uri="{28A0092B-C50C-407E-A947-70E740481C1C}">
                <a14:useLocalDpi xmlns:a14="http://schemas.microsoft.com/office/drawing/2010/main" val="0"/>
              </a:ext>
            </a:extLst>
          </a:blip>
          <a:srcRect b="15327"/>
          <a:stretch>
            <a:fillRect/>
          </a:stretch>
        </p:blipFill>
        <p:spPr>
          <a:xfrm>
            <a:off x="10683240" y="81095"/>
            <a:ext cx="1005840" cy="851672"/>
          </a:xfrm>
          <a:prstGeom prst="rect">
            <a:avLst/>
          </a:prstGeom>
        </p:spPr>
      </p:pic>
      <p:pic>
        <p:nvPicPr>
          <p:cNvPr id="6" name="Picture 5">
            <a:extLst>
              <a:ext uri="{FF2B5EF4-FFF2-40B4-BE49-F238E27FC236}">
                <a16:creationId xmlns:a16="http://schemas.microsoft.com/office/drawing/2014/main" id="{5920A699-4A3F-0251-5808-6465AFED615A}"/>
              </a:ext>
            </a:extLst>
          </p:cNvPr>
          <p:cNvPicPr>
            <a:picLocks noChangeAspect="1"/>
          </p:cNvPicPr>
          <p:nvPr/>
        </p:nvPicPr>
        <p:blipFill>
          <a:blip r:embed="rId5"/>
          <a:srcRect l="44479" t="29485" r="1736" b="44875"/>
          <a:stretch>
            <a:fillRect/>
          </a:stretch>
        </p:blipFill>
        <p:spPr>
          <a:xfrm>
            <a:off x="1490023" y="2765397"/>
            <a:ext cx="9211954" cy="2927544"/>
          </a:xfrm>
          <a:prstGeom prst="rect">
            <a:avLst/>
          </a:prstGeom>
        </p:spPr>
      </p:pic>
      <p:sp>
        <p:nvSpPr>
          <p:cNvPr id="9" name="Rectangle 8">
            <a:extLst>
              <a:ext uri="{FF2B5EF4-FFF2-40B4-BE49-F238E27FC236}">
                <a16:creationId xmlns:a16="http://schemas.microsoft.com/office/drawing/2014/main" id="{F242A0FD-78B8-CBDC-9F2F-9EAA2E116E9D}"/>
              </a:ext>
            </a:extLst>
          </p:cNvPr>
          <p:cNvSpPr/>
          <p:nvPr/>
        </p:nvSpPr>
        <p:spPr>
          <a:xfrm>
            <a:off x="838200" y="1531968"/>
            <a:ext cx="10523219" cy="851672"/>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2800" b="1" i="1" dirty="0"/>
              <a:t>How are Newton’s Laws of Motion at work when hammering a nail?</a:t>
            </a:r>
          </a:p>
        </p:txBody>
      </p:sp>
    </p:spTree>
    <p:custDataLst>
      <p:tags r:id="rId1"/>
    </p:custDataLst>
    <p:extLst>
      <p:ext uri="{BB962C8B-B14F-4D97-AF65-F5344CB8AC3E}">
        <p14:creationId xmlns:p14="http://schemas.microsoft.com/office/powerpoint/2010/main" val="2039871027"/>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1557238F-4D27-3E91-ED58-7F0E6DD00454}"/>
              </a:ext>
            </a:extLst>
          </p:cNvPr>
          <p:cNvSpPr>
            <a:spLocks noGrp="1"/>
          </p:cNvSpPr>
          <p:nvPr>
            <p:ph idx="1"/>
          </p:nvPr>
        </p:nvSpPr>
        <p:spPr>
          <a:xfrm>
            <a:off x="838200" y="1381991"/>
            <a:ext cx="4443484" cy="4835929"/>
          </a:xfrm>
        </p:spPr>
        <p:txBody>
          <a:bodyPr>
            <a:normAutofit/>
          </a:bodyPr>
          <a:lstStyle/>
          <a:p>
            <a:r>
              <a:rPr lang="en-US" sz="3200" b="1" dirty="0"/>
              <a:t>Explain how Newton’s first law applies to a bus on a lift.</a:t>
            </a:r>
            <a:endParaRPr lang="en-US" sz="2800" dirty="0"/>
          </a:p>
          <a:p>
            <a:pPr marL="514350" indent="-514350">
              <a:buFont typeface="+mj-lt"/>
              <a:buAutoNum type="alphaUcPeriod"/>
            </a:pPr>
            <a:endParaRPr lang="en-US" dirty="0"/>
          </a:p>
          <a:p>
            <a:endParaRPr lang="en-US" dirty="0"/>
          </a:p>
          <a:p>
            <a:r>
              <a:rPr lang="en-US" b="1" i="1" dirty="0">
                <a:solidFill>
                  <a:schemeClr val="accent1"/>
                </a:solidFill>
              </a:rPr>
              <a:t>Answer</a:t>
            </a:r>
            <a:r>
              <a:rPr lang="en-US" i="1" dirty="0">
                <a:solidFill>
                  <a:schemeClr val="accent1"/>
                </a:solidFill>
              </a:rPr>
              <a:t>: The bus remains at rest until the hydraulic lift applies enough force to raise it. Once it's elevated, it stays there until another force lowers it.</a:t>
            </a:r>
          </a:p>
          <a:p>
            <a:endParaRPr lang="en-US" dirty="0"/>
          </a:p>
        </p:txBody>
      </p:sp>
      <p:sp>
        <p:nvSpPr>
          <p:cNvPr id="5" name="Title 4">
            <a:extLst>
              <a:ext uri="{FF2B5EF4-FFF2-40B4-BE49-F238E27FC236}">
                <a16:creationId xmlns:a16="http://schemas.microsoft.com/office/drawing/2014/main" id="{43001C78-DC55-E63E-D7B8-B9A3060C7C9D}"/>
              </a:ext>
            </a:extLst>
          </p:cNvPr>
          <p:cNvSpPr>
            <a:spLocks noGrp="1"/>
          </p:cNvSpPr>
          <p:nvPr>
            <p:ph type="title"/>
          </p:nvPr>
        </p:nvSpPr>
        <p:spPr>
          <a:xfrm>
            <a:off x="838200" y="230080"/>
            <a:ext cx="10523219" cy="523195"/>
          </a:xfrm>
        </p:spPr>
        <p:txBody>
          <a:bodyPr/>
          <a:lstStyle/>
          <a:p>
            <a:r>
              <a:rPr lang="en-US" dirty="0"/>
              <a:t>Knowledge Check </a:t>
            </a:r>
          </a:p>
        </p:txBody>
      </p:sp>
      <p:pic>
        <p:nvPicPr>
          <p:cNvPr id="2" name="Graphic 1" descr="Lights On with solid fill">
            <a:extLst>
              <a:ext uri="{FF2B5EF4-FFF2-40B4-BE49-F238E27FC236}">
                <a16:creationId xmlns:a16="http://schemas.microsoft.com/office/drawing/2014/main" id="{9CDCE3BE-96EA-1C43-7C5F-4746BBCB134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935583" y="11249"/>
            <a:ext cx="851672" cy="851672"/>
          </a:xfrm>
          <a:prstGeom prst="rect">
            <a:avLst/>
          </a:prstGeom>
        </p:spPr>
      </p:pic>
      <p:pic>
        <p:nvPicPr>
          <p:cNvPr id="8" name="Picture 7">
            <a:extLst>
              <a:ext uri="{FF2B5EF4-FFF2-40B4-BE49-F238E27FC236}">
                <a16:creationId xmlns:a16="http://schemas.microsoft.com/office/drawing/2014/main" id="{1537CADD-F7CF-8A69-D785-087F4425D013}"/>
              </a:ext>
            </a:extLst>
          </p:cNvPr>
          <p:cNvPicPr>
            <a:picLocks noChangeAspect="1"/>
          </p:cNvPicPr>
          <p:nvPr/>
        </p:nvPicPr>
        <p:blipFill>
          <a:blip r:embed="rId5"/>
          <a:stretch>
            <a:fillRect/>
          </a:stretch>
        </p:blipFill>
        <p:spPr>
          <a:xfrm>
            <a:off x="5730409" y="1413268"/>
            <a:ext cx="5631009" cy="4223257"/>
          </a:xfrm>
          <a:prstGeom prst="rect">
            <a:avLst/>
          </a:prstGeom>
        </p:spPr>
      </p:pic>
      <p:sp>
        <p:nvSpPr>
          <p:cNvPr id="9" name="Rectangle 8">
            <a:extLst>
              <a:ext uri="{FF2B5EF4-FFF2-40B4-BE49-F238E27FC236}">
                <a16:creationId xmlns:a16="http://schemas.microsoft.com/office/drawing/2014/main" id="{A7B42179-8A89-0643-4380-593CD3F315B7}"/>
              </a:ext>
            </a:extLst>
          </p:cNvPr>
          <p:cNvSpPr/>
          <p:nvPr/>
        </p:nvSpPr>
        <p:spPr>
          <a:xfrm>
            <a:off x="830582" y="3429000"/>
            <a:ext cx="4579961" cy="270225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ustDataLst>
      <p:tags r:id="rId1"/>
    </p:custDataLst>
    <p:extLst>
      <p:ext uri="{BB962C8B-B14F-4D97-AF65-F5344CB8AC3E}">
        <p14:creationId xmlns:p14="http://schemas.microsoft.com/office/powerpoint/2010/main" val="120290398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9"/>
                                        </p:tgtEl>
                                      </p:cBhvr>
                                    </p:animEffect>
                                    <p:set>
                                      <p:cBhvr>
                                        <p:cTn id="7" dur="1" fill="hold">
                                          <p:stCondLst>
                                            <p:cond delay="4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02FD58-8747-682B-AF3C-FB33E86D7F36}"/>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9D7DB6E7-9DAB-9617-3B65-A89DB8CF8C5C}"/>
              </a:ext>
            </a:extLst>
          </p:cNvPr>
          <p:cNvSpPr>
            <a:spLocks noGrp="1"/>
          </p:cNvSpPr>
          <p:nvPr>
            <p:ph idx="1"/>
          </p:nvPr>
        </p:nvSpPr>
        <p:spPr>
          <a:xfrm>
            <a:off x="838200" y="1231401"/>
            <a:ext cx="10653215" cy="1484039"/>
          </a:xfrm>
        </p:spPr>
        <p:txBody>
          <a:bodyPr>
            <a:normAutofit/>
          </a:bodyPr>
          <a:lstStyle/>
          <a:p>
            <a:r>
              <a:rPr lang="en-US" sz="3200" b="1" dirty="0"/>
              <a:t>While inspecting a bus, a technician observes the suspension compress as the vehicle travels over a speed bump. Which statement best explains this using Newton's Third Law?</a:t>
            </a:r>
            <a:endParaRPr lang="en-US" dirty="0"/>
          </a:p>
        </p:txBody>
      </p:sp>
      <p:sp>
        <p:nvSpPr>
          <p:cNvPr id="5" name="Title 4">
            <a:extLst>
              <a:ext uri="{FF2B5EF4-FFF2-40B4-BE49-F238E27FC236}">
                <a16:creationId xmlns:a16="http://schemas.microsoft.com/office/drawing/2014/main" id="{E252D814-66B3-4594-C425-62E91BD40C0F}"/>
              </a:ext>
            </a:extLst>
          </p:cNvPr>
          <p:cNvSpPr>
            <a:spLocks noGrp="1"/>
          </p:cNvSpPr>
          <p:nvPr>
            <p:ph type="title"/>
          </p:nvPr>
        </p:nvSpPr>
        <p:spPr>
          <a:xfrm>
            <a:off x="838200" y="230080"/>
            <a:ext cx="10523219" cy="523195"/>
          </a:xfrm>
        </p:spPr>
        <p:txBody>
          <a:bodyPr/>
          <a:lstStyle/>
          <a:p>
            <a:r>
              <a:rPr lang="en-US" dirty="0"/>
              <a:t>Knowledge Check </a:t>
            </a:r>
          </a:p>
        </p:txBody>
      </p:sp>
      <p:pic>
        <p:nvPicPr>
          <p:cNvPr id="2" name="Graphic 1" descr="Lights On with solid fill">
            <a:extLst>
              <a:ext uri="{FF2B5EF4-FFF2-40B4-BE49-F238E27FC236}">
                <a16:creationId xmlns:a16="http://schemas.microsoft.com/office/drawing/2014/main" id="{44611272-0D2F-C021-697F-F9224DC654C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935583" y="11249"/>
            <a:ext cx="851672" cy="851672"/>
          </a:xfrm>
          <a:prstGeom prst="rect">
            <a:avLst/>
          </a:prstGeom>
        </p:spPr>
      </p:pic>
      <p:sp>
        <p:nvSpPr>
          <p:cNvPr id="13" name="TextBox 12">
            <a:extLst>
              <a:ext uri="{FF2B5EF4-FFF2-40B4-BE49-F238E27FC236}">
                <a16:creationId xmlns:a16="http://schemas.microsoft.com/office/drawing/2014/main" id="{DC481B21-5C02-8246-9FA4-7875808C6C9C}"/>
              </a:ext>
            </a:extLst>
          </p:cNvPr>
          <p:cNvSpPr txBox="1"/>
          <p:nvPr/>
        </p:nvSpPr>
        <p:spPr>
          <a:xfrm>
            <a:off x="838199" y="3080982"/>
            <a:ext cx="10949056" cy="2923877"/>
          </a:xfrm>
          <a:prstGeom prst="rect">
            <a:avLst/>
          </a:prstGeom>
          <a:noFill/>
        </p:spPr>
        <p:txBody>
          <a:bodyPr wrap="square">
            <a:spAutoFit/>
          </a:bodyPr>
          <a:lstStyle/>
          <a:p>
            <a:pPr marL="342900" indent="-342900">
              <a:buAutoNum type="alphaUcPeriod"/>
            </a:pPr>
            <a:r>
              <a:rPr lang="en-US" sz="2800" dirty="0">
                <a:solidFill>
                  <a:schemeClr val="tx1">
                    <a:lumMod val="75000"/>
                    <a:lumOff val="25000"/>
                  </a:schemeClr>
                </a:solidFill>
              </a:rPr>
              <a:t>The suspension compresses because the bus loses inertia.</a:t>
            </a:r>
          </a:p>
          <a:p>
            <a:pPr marL="342900" indent="-342900">
              <a:buAutoNum type="alphaUcPeriod"/>
            </a:pPr>
            <a:endParaRPr lang="en-US" sz="1400" dirty="0">
              <a:solidFill>
                <a:schemeClr val="tx1">
                  <a:lumMod val="75000"/>
                  <a:lumOff val="25000"/>
                </a:schemeClr>
              </a:solidFill>
            </a:endParaRPr>
          </a:p>
          <a:p>
            <a:pPr marL="342900" indent="-342900">
              <a:buAutoNum type="alphaUcPeriod"/>
            </a:pPr>
            <a:r>
              <a:rPr lang="en-US" sz="2800" dirty="0">
                <a:solidFill>
                  <a:schemeClr val="tx1">
                    <a:lumMod val="75000"/>
                    <a:lumOff val="25000"/>
                  </a:schemeClr>
                </a:solidFill>
              </a:rPr>
              <a:t>The road pushes upward on the tires as the tires push downward on the road.</a:t>
            </a:r>
          </a:p>
          <a:p>
            <a:pPr marL="342900" indent="-342900">
              <a:buAutoNum type="alphaUcPeriod"/>
            </a:pPr>
            <a:endParaRPr lang="en-US" sz="1400" dirty="0">
              <a:solidFill>
                <a:schemeClr val="tx1">
                  <a:lumMod val="75000"/>
                  <a:lumOff val="25000"/>
                </a:schemeClr>
              </a:solidFill>
            </a:endParaRPr>
          </a:p>
          <a:p>
            <a:pPr marL="342900" indent="-342900">
              <a:buAutoNum type="alphaUcPeriod"/>
            </a:pPr>
            <a:r>
              <a:rPr lang="en-US" sz="2800" dirty="0">
                <a:solidFill>
                  <a:schemeClr val="tx1">
                    <a:lumMod val="75000"/>
                    <a:lumOff val="25000"/>
                  </a:schemeClr>
                </a:solidFill>
              </a:rPr>
              <a:t>The heavier the bus, the faster the suspension moves.</a:t>
            </a:r>
          </a:p>
          <a:p>
            <a:pPr marL="342900" indent="-342900">
              <a:buAutoNum type="alphaUcPeriod"/>
            </a:pPr>
            <a:endParaRPr lang="en-US" sz="1400" dirty="0">
              <a:solidFill>
                <a:schemeClr val="tx1">
                  <a:lumMod val="75000"/>
                  <a:lumOff val="25000"/>
                </a:schemeClr>
              </a:solidFill>
            </a:endParaRPr>
          </a:p>
          <a:p>
            <a:pPr marL="342900" indent="-342900">
              <a:buAutoNum type="alphaUcPeriod"/>
            </a:pPr>
            <a:r>
              <a:rPr lang="en-US" sz="2800" dirty="0">
                <a:solidFill>
                  <a:schemeClr val="tx1">
                    <a:lumMod val="75000"/>
                    <a:lumOff val="25000"/>
                  </a:schemeClr>
                </a:solidFill>
              </a:rPr>
              <a:t>The suspension only moves because gravity is removed.</a:t>
            </a:r>
          </a:p>
        </p:txBody>
      </p:sp>
      <p:sp>
        <p:nvSpPr>
          <p:cNvPr id="14" name="Oval 13">
            <a:extLst>
              <a:ext uri="{FF2B5EF4-FFF2-40B4-BE49-F238E27FC236}">
                <a16:creationId xmlns:a16="http://schemas.microsoft.com/office/drawing/2014/main" id="{FB63867D-958A-622E-27D5-6835EBA500C3}"/>
              </a:ext>
            </a:extLst>
          </p:cNvPr>
          <p:cNvSpPr/>
          <p:nvPr/>
        </p:nvSpPr>
        <p:spPr>
          <a:xfrm>
            <a:off x="-1665027" y="3626892"/>
            <a:ext cx="1009934" cy="696036"/>
          </a:xfrm>
          <a:prstGeom prst="ellipse">
            <a:avLst/>
          </a:prstGeom>
          <a:noFill/>
          <a:ln w="38100"/>
        </p:spPr>
        <p:style>
          <a:lnRef idx="2">
            <a:schemeClr val="accent1"/>
          </a:lnRef>
          <a:fillRef idx="1">
            <a:schemeClr val="lt1"/>
          </a:fillRef>
          <a:effectRef idx="0">
            <a:schemeClr val="accent1"/>
          </a:effectRef>
          <a:fontRef idx="minor">
            <a:schemeClr val="dk1"/>
          </a:fontRef>
        </p:style>
        <p:txBody>
          <a:bodyPr rtlCol="0" anchor="ctr"/>
          <a:lstStyle/>
          <a:p>
            <a:pPr algn="ctr"/>
            <a:endParaRPr lang="en-US" dirty="0"/>
          </a:p>
        </p:txBody>
      </p:sp>
    </p:spTree>
    <p:custDataLst>
      <p:tags r:id="rId1"/>
    </p:custDataLst>
    <p:extLst>
      <p:ext uri="{BB962C8B-B14F-4D97-AF65-F5344CB8AC3E}">
        <p14:creationId xmlns:p14="http://schemas.microsoft.com/office/powerpoint/2010/main" val="63585812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2.29167E-6 3.7037E-7 L 0.17903 3.7037E-7 " pathEditMode="relative" rAng="0" ptsTypes="AA">
                                      <p:cBhvr>
                                        <p:cTn id="6" dur="2000" fill="hold"/>
                                        <p:tgtEl>
                                          <p:spTgt spid="14"/>
                                        </p:tgtEl>
                                        <p:attrNameLst>
                                          <p:attrName>ppt_x</p:attrName>
                                          <p:attrName>ppt_y</p:attrName>
                                        </p:attrNameLst>
                                      </p:cBhvr>
                                      <p:rCtr x="8958"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098A45D-990E-657C-BB33-F5042E10A5D9}"/>
              </a:ext>
            </a:extLst>
          </p:cNvPr>
          <p:cNvSpPr>
            <a:spLocks noGrp="1"/>
          </p:cNvSpPr>
          <p:nvPr>
            <p:ph idx="1"/>
          </p:nvPr>
        </p:nvSpPr>
        <p:spPr>
          <a:xfrm>
            <a:off x="838200" y="1381991"/>
            <a:ext cx="5439770" cy="4835929"/>
          </a:xfrm>
        </p:spPr>
        <p:txBody>
          <a:bodyPr/>
          <a:lstStyle/>
          <a:p>
            <a:r>
              <a:rPr lang="en-US" dirty="0"/>
              <a:t>Let’s revisit our warm-up question from the beginning of class. </a:t>
            </a:r>
          </a:p>
          <a:p>
            <a:endParaRPr lang="en-US" sz="1050" dirty="0"/>
          </a:p>
          <a:p>
            <a:r>
              <a:rPr lang="en-US" dirty="0"/>
              <a:t>Which </a:t>
            </a:r>
            <a:r>
              <a:rPr lang="en-US" b="1" u="sng" dirty="0"/>
              <a:t>TWO</a:t>
            </a:r>
            <a:r>
              <a:rPr lang="en-US" dirty="0"/>
              <a:t> of Newton’s laws explain why the smaller person moves further and faster away when pushed?</a:t>
            </a:r>
          </a:p>
          <a:p>
            <a:endParaRPr lang="en-US" dirty="0"/>
          </a:p>
          <a:p>
            <a:r>
              <a:rPr lang="en-US" b="1" dirty="0">
                <a:solidFill>
                  <a:schemeClr val="accent1"/>
                </a:solidFill>
              </a:rPr>
              <a:t>Answer</a:t>
            </a:r>
            <a:r>
              <a:rPr lang="en-US" dirty="0">
                <a:solidFill>
                  <a:schemeClr val="accent1"/>
                </a:solidFill>
              </a:rPr>
              <a:t>: Newton’s second and third laws</a:t>
            </a:r>
          </a:p>
          <a:p>
            <a:endParaRPr lang="en-US" dirty="0"/>
          </a:p>
        </p:txBody>
      </p:sp>
      <p:sp>
        <p:nvSpPr>
          <p:cNvPr id="3" name="Title 2">
            <a:extLst>
              <a:ext uri="{FF2B5EF4-FFF2-40B4-BE49-F238E27FC236}">
                <a16:creationId xmlns:a16="http://schemas.microsoft.com/office/drawing/2014/main" id="{67B6B3BD-60BB-EFAD-BF32-A10A674F454E}"/>
              </a:ext>
            </a:extLst>
          </p:cNvPr>
          <p:cNvSpPr>
            <a:spLocks noGrp="1"/>
          </p:cNvSpPr>
          <p:nvPr>
            <p:ph type="title"/>
          </p:nvPr>
        </p:nvSpPr>
        <p:spPr/>
        <p:txBody>
          <a:bodyPr/>
          <a:lstStyle/>
          <a:p>
            <a:r>
              <a:rPr lang="en-US" dirty="0"/>
              <a:t>Knowledge Check </a:t>
            </a:r>
          </a:p>
        </p:txBody>
      </p:sp>
      <p:pic>
        <p:nvPicPr>
          <p:cNvPr id="4" name="Content Placeholder 2">
            <a:extLst>
              <a:ext uri="{FF2B5EF4-FFF2-40B4-BE49-F238E27FC236}">
                <a16:creationId xmlns:a16="http://schemas.microsoft.com/office/drawing/2014/main" id="{1935DC76-87EA-F7D0-0595-90675D68ED1D}"/>
              </a:ext>
            </a:extLst>
          </p:cNvPr>
          <p:cNvPicPr>
            <a:picLocks noChangeAspect="1"/>
          </p:cNvPicPr>
          <p:nvPr/>
        </p:nvPicPr>
        <p:blipFill>
          <a:blip r:embed="rId4">
            <a:extLst>
              <a:ext uri="{28A0092B-C50C-407E-A947-70E740481C1C}">
                <a14:useLocalDpi xmlns:a14="http://schemas.microsoft.com/office/drawing/2010/main" val="0"/>
              </a:ext>
            </a:extLst>
          </a:blip>
          <a:srcRect l="19561" t="12510" r="27756" b="16311"/>
          <a:stretch>
            <a:fillRect/>
          </a:stretch>
        </p:blipFill>
        <p:spPr>
          <a:xfrm>
            <a:off x="6618027" y="1381991"/>
            <a:ext cx="4735773" cy="3683176"/>
          </a:xfrm>
          <a:prstGeom prst="rect">
            <a:avLst/>
          </a:prstGeom>
        </p:spPr>
      </p:pic>
      <p:sp>
        <p:nvSpPr>
          <p:cNvPr id="5" name="Rectangle 4">
            <a:extLst>
              <a:ext uri="{FF2B5EF4-FFF2-40B4-BE49-F238E27FC236}">
                <a16:creationId xmlns:a16="http://schemas.microsoft.com/office/drawing/2014/main" id="{8B092566-4060-E5CB-FB5A-F6F842E1268F}"/>
              </a:ext>
            </a:extLst>
          </p:cNvPr>
          <p:cNvSpPr/>
          <p:nvPr/>
        </p:nvSpPr>
        <p:spPr>
          <a:xfrm>
            <a:off x="656230" y="4578056"/>
            <a:ext cx="5439770" cy="163773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ustDataLst>
      <p:tags r:id="rId1"/>
    </p:custDataLst>
    <p:extLst>
      <p:ext uri="{BB962C8B-B14F-4D97-AF65-F5344CB8AC3E}">
        <p14:creationId xmlns:p14="http://schemas.microsoft.com/office/powerpoint/2010/main" val="67162044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5"/>
                                        </p:tgtEl>
                                      </p:cBhvr>
                                    </p:animEffect>
                                    <p:set>
                                      <p:cBhvr>
                                        <p:cTn id="7"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ECF4AF-44B8-F989-5D60-488A6C0C51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3B3E50A-5827-F2A2-EF78-3F8D5A156620}"/>
              </a:ext>
            </a:extLst>
          </p:cNvPr>
          <p:cNvSpPr>
            <a:spLocks noGrp="1"/>
          </p:cNvSpPr>
          <p:nvPr>
            <p:ph type="title"/>
          </p:nvPr>
        </p:nvSpPr>
        <p:spPr/>
        <p:txBody>
          <a:bodyPr/>
          <a:lstStyle/>
          <a:p>
            <a:r>
              <a:rPr lang="en-US" dirty="0"/>
              <a:t>Summary and What’s Next</a:t>
            </a:r>
          </a:p>
        </p:txBody>
      </p:sp>
      <p:sp>
        <p:nvSpPr>
          <p:cNvPr id="3" name="Content Placeholder 2">
            <a:extLst>
              <a:ext uri="{FF2B5EF4-FFF2-40B4-BE49-F238E27FC236}">
                <a16:creationId xmlns:a16="http://schemas.microsoft.com/office/drawing/2014/main" id="{9F03A5E1-1520-5DA4-831A-A915A47088F0}"/>
              </a:ext>
            </a:extLst>
          </p:cNvPr>
          <p:cNvSpPr>
            <a:spLocks noGrp="1"/>
          </p:cNvSpPr>
          <p:nvPr>
            <p:ph idx="1"/>
          </p:nvPr>
        </p:nvSpPr>
        <p:spPr>
          <a:xfrm>
            <a:off x="838200" y="1645920"/>
            <a:ext cx="10515600" cy="4572000"/>
          </a:xfrm>
        </p:spPr>
        <p:txBody>
          <a:bodyPr>
            <a:normAutofit/>
          </a:bodyPr>
          <a:lstStyle/>
          <a:p>
            <a:pPr marL="457200" indent="-457200">
              <a:buFont typeface="Arial" panose="020B0604020202020204" pitchFamily="34" charset="0"/>
              <a:buChar char="•"/>
            </a:pPr>
            <a:r>
              <a:rPr lang="en-US" dirty="0"/>
              <a:t>Force causes objects to move.</a:t>
            </a:r>
          </a:p>
          <a:p>
            <a:pPr marL="457200" indent="-457200">
              <a:buFont typeface="Arial" panose="020B0604020202020204" pitchFamily="34" charset="0"/>
              <a:buChar char="•"/>
            </a:pPr>
            <a:r>
              <a:rPr lang="en-US" dirty="0"/>
              <a:t>Newton's First Law explains inertia.</a:t>
            </a:r>
          </a:p>
          <a:p>
            <a:pPr marL="457200" indent="-457200">
              <a:buFont typeface="Arial" panose="020B0604020202020204" pitchFamily="34" charset="0"/>
              <a:buChar char="•"/>
            </a:pPr>
            <a:r>
              <a:rPr lang="en-US" dirty="0"/>
              <a:t>Newton's Second Law relates force, mass, and acceleration.</a:t>
            </a:r>
          </a:p>
          <a:p>
            <a:pPr marL="457200" indent="-457200">
              <a:buFont typeface="Arial" panose="020B0604020202020204" pitchFamily="34" charset="0"/>
              <a:buChar char="•"/>
            </a:pPr>
            <a:r>
              <a:rPr lang="en-US" dirty="0"/>
              <a:t>Newton's Third Law explains action-reaction forces.</a:t>
            </a:r>
          </a:p>
          <a:p>
            <a:pPr marL="457200" indent="-457200">
              <a:buFont typeface="Arial" panose="020B0604020202020204" pitchFamily="34" charset="0"/>
              <a:buChar char="•"/>
            </a:pPr>
            <a:r>
              <a:rPr lang="en-US" dirty="0"/>
              <a:t>These laws apply to transit maintenance every day.</a:t>
            </a:r>
          </a:p>
          <a:p>
            <a:endParaRPr lang="en-US" dirty="0"/>
          </a:p>
          <a:p>
            <a:r>
              <a:rPr lang="en-US" b="1" dirty="0">
                <a:solidFill>
                  <a:schemeClr val="accent1"/>
                </a:solidFill>
              </a:rPr>
              <a:t>In the next section, you'll explore how the principles of physics apply to transit maintenance tasks</a:t>
            </a:r>
            <a:endParaRPr lang="en-US" sz="2500" dirty="0"/>
          </a:p>
        </p:txBody>
      </p:sp>
    </p:spTree>
    <p:custDataLst>
      <p:tags r:id="rId1"/>
    </p:custDataLst>
    <p:extLst>
      <p:ext uri="{BB962C8B-B14F-4D97-AF65-F5344CB8AC3E}">
        <p14:creationId xmlns:p14="http://schemas.microsoft.com/office/powerpoint/2010/main" val="342960663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2878129E-AE6E-8E82-FCF8-2BE88FDE2D53}"/>
              </a:ext>
            </a:extLst>
          </p:cNvPr>
          <p:cNvPicPr>
            <a:picLocks noGrp="1" noChangeAspect="1"/>
          </p:cNvPicPr>
          <p:nvPr>
            <p:ph type="pic" sz="quarter" idx="12"/>
          </p:nvPr>
        </p:nvPicPr>
        <p:blipFill rotWithShape="1">
          <a:blip r:embed="rId4">
            <a:extLst>
              <a:ext uri="{28A0092B-C50C-407E-A947-70E740481C1C}">
                <a14:useLocalDpi xmlns:a14="http://schemas.microsoft.com/office/drawing/2010/main" val="0"/>
              </a:ext>
            </a:extLst>
          </a:blip>
          <a:srcRect l="18" t="5561" r="62329"/>
          <a:stretch>
            <a:fillRect/>
          </a:stretch>
        </p:blipFill>
        <p:spPr>
          <a:xfrm>
            <a:off x="7331075" y="0"/>
            <a:ext cx="4860925" cy="6858000"/>
          </a:xfrm>
          <a:prstGeom prst="rect">
            <a:avLst/>
          </a:prstGeom>
          <a:solidFill>
            <a:srgbClr val="E7E6E6"/>
          </a:solidFill>
        </p:spPr>
      </p:pic>
      <p:sp>
        <p:nvSpPr>
          <p:cNvPr id="4" name="Title 3">
            <a:extLst>
              <a:ext uri="{FF2B5EF4-FFF2-40B4-BE49-F238E27FC236}">
                <a16:creationId xmlns:a16="http://schemas.microsoft.com/office/drawing/2014/main" id="{2652DDB7-CF7C-4F78-C49E-7CC2859F6195}"/>
              </a:ext>
            </a:extLst>
          </p:cNvPr>
          <p:cNvSpPr>
            <a:spLocks noGrp="1"/>
          </p:cNvSpPr>
          <p:nvPr>
            <p:ph type="title"/>
          </p:nvPr>
        </p:nvSpPr>
        <p:spPr/>
        <p:txBody>
          <a:bodyPr/>
          <a:lstStyle/>
          <a:p>
            <a:r>
              <a:rPr lang="en-US" dirty="0"/>
              <a:t>1.3 Real World Applications &amp; Safety</a:t>
            </a:r>
          </a:p>
        </p:txBody>
      </p:sp>
      <p:sp>
        <p:nvSpPr>
          <p:cNvPr id="5" name="Text Placeholder 4">
            <a:extLst>
              <a:ext uri="{FF2B5EF4-FFF2-40B4-BE49-F238E27FC236}">
                <a16:creationId xmlns:a16="http://schemas.microsoft.com/office/drawing/2014/main" id="{ECE10AAE-6024-0D05-8B15-554A71FB8219}"/>
              </a:ext>
            </a:extLst>
          </p:cNvPr>
          <p:cNvSpPr>
            <a:spLocks noGrp="1"/>
          </p:cNvSpPr>
          <p:nvPr>
            <p:ph type="body" sz="quarter" idx="10"/>
          </p:nvPr>
        </p:nvSpPr>
        <p:spPr/>
        <p:txBody>
          <a:bodyPr/>
          <a:lstStyle/>
          <a:p>
            <a:r>
              <a:rPr lang="en-US" dirty="0"/>
              <a:t>This section will provide a glimpse at how the physics principles and Newton’s Three laws work in the real world. </a:t>
            </a:r>
          </a:p>
          <a:p>
            <a:endParaRPr lang="en-US" dirty="0"/>
          </a:p>
        </p:txBody>
      </p:sp>
    </p:spTree>
    <p:custDataLst>
      <p:tags r:id="rId1"/>
    </p:custDataLst>
    <p:extLst>
      <p:ext uri="{BB962C8B-B14F-4D97-AF65-F5344CB8AC3E}">
        <p14:creationId xmlns:p14="http://schemas.microsoft.com/office/powerpoint/2010/main" val="1376433171"/>
      </p:ext>
    </p:extLst>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56593C0-EAF6-A861-4BCF-463F3742FB9C}"/>
              </a:ext>
            </a:extLst>
          </p:cNvPr>
          <p:cNvSpPr>
            <a:spLocks noGrp="1"/>
          </p:cNvSpPr>
          <p:nvPr>
            <p:ph type="title"/>
          </p:nvPr>
        </p:nvSpPr>
        <p:spPr/>
        <p:txBody>
          <a:bodyPr/>
          <a:lstStyle/>
          <a:p>
            <a:r>
              <a:rPr lang="en-US" dirty="0"/>
              <a:t>Maintenance Application </a:t>
            </a:r>
          </a:p>
        </p:txBody>
      </p:sp>
      <p:sp>
        <p:nvSpPr>
          <p:cNvPr id="6" name="Content Placeholder 5">
            <a:extLst>
              <a:ext uri="{FF2B5EF4-FFF2-40B4-BE49-F238E27FC236}">
                <a16:creationId xmlns:a16="http://schemas.microsoft.com/office/drawing/2014/main" id="{F437A29A-F3C0-6CE4-2EB3-88C512DC1735}"/>
              </a:ext>
            </a:extLst>
          </p:cNvPr>
          <p:cNvSpPr>
            <a:spLocks noGrp="1"/>
          </p:cNvSpPr>
          <p:nvPr>
            <p:ph idx="1"/>
          </p:nvPr>
        </p:nvSpPr>
        <p:spPr>
          <a:xfrm>
            <a:off x="838199" y="1645920"/>
            <a:ext cx="6531592" cy="4572000"/>
          </a:xfrm>
        </p:spPr>
        <p:txBody>
          <a:bodyPr/>
          <a:lstStyle/>
          <a:p>
            <a:pPr marL="457200" indent="-457200">
              <a:buFont typeface="Arial" panose="020B0604020202020204" pitchFamily="34" charset="0"/>
              <a:buChar char="•"/>
            </a:pPr>
            <a:r>
              <a:rPr lang="en-US" dirty="0"/>
              <a:t>Lifting heavy parts - </a:t>
            </a:r>
            <a:r>
              <a:rPr lang="en-US" i="1" dirty="0">
                <a:solidFill>
                  <a:schemeClr val="accent1"/>
                </a:solidFill>
              </a:rPr>
              <a:t>leverage and force</a:t>
            </a:r>
          </a:p>
          <a:p>
            <a:pPr marL="457200" indent="-457200">
              <a:buFont typeface="Arial" panose="020B0604020202020204" pitchFamily="34" charset="0"/>
              <a:buChar char="•"/>
            </a:pPr>
            <a:endParaRPr lang="en-US" sz="1400" dirty="0"/>
          </a:p>
          <a:p>
            <a:pPr marL="457200" indent="-457200">
              <a:buFont typeface="Arial" panose="020B0604020202020204" pitchFamily="34" charset="0"/>
              <a:buChar char="•"/>
            </a:pPr>
            <a:r>
              <a:rPr lang="en-US" dirty="0"/>
              <a:t>Hydraulic systems - </a:t>
            </a:r>
            <a:r>
              <a:rPr lang="en-US" i="1" dirty="0">
                <a:solidFill>
                  <a:schemeClr val="accent1"/>
                </a:solidFill>
              </a:rPr>
              <a:t>pressure and force</a:t>
            </a:r>
          </a:p>
          <a:p>
            <a:pPr marL="457200" indent="-457200">
              <a:buFont typeface="Arial" panose="020B0604020202020204" pitchFamily="34" charset="0"/>
              <a:buChar char="•"/>
            </a:pPr>
            <a:endParaRPr lang="en-US" sz="1400" dirty="0"/>
          </a:p>
          <a:p>
            <a:pPr marL="457200" indent="-457200">
              <a:buFont typeface="Arial" panose="020B0604020202020204" pitchFamily="34" charset="0"/>
              <a:buChar char="•"/>
            </a:pPr>
            <a:r>
              <a:rPr lang="en-US" dirty="0"/>
              <a:t>Fastening systems - </a:t>
            </a:r>
            <a:r>
              <a:rPr lang="en-US" i="1" dirty="0">
                <a:solidFill>
                  <a:schemeClr val="accent1"/>
                </a:solidFill>
              </a:rPr>
              <a:t>torque and friction</a:t>
            </a:r>
          </a:p>
          <a:p>
            <a:pPr marL="457200" indent="-457200">
              <a:buFont typeface="Arial" panose="020B0604020202020204" pitchFamily="34" charset="0"/>
              <a:buChar char="•"/>
            </a:pPr>
            <a:endParaRPr lang="en-US" sz="1400" dirty="0"/>
          </a:p>
          <a:p>
            <a:pPr marL="457200" indent="-457200">
              <a:buFont typeface="Arial" panose="020B0604020202020204" pitchFamily="34" charset="0"/>
              <a:buChar char="•"/>
            </a:pPr>
            <a:r>
              <a:rPr lang="en-US" dirty="0"/>
              <a:t>Track and vehicle maintenance - </a:t>
            </a:r>
            <a:r>
              <a:rPr lang="en-US" i="1" dirty="0">
                <a:solidFill>
                  <a:schemeClr val="accent1"/>
                </a:solidFill>
              </a:rPr>
              <a:t>energy and motion</a:t>
            </a:r>
          </a:p>
        </p:txBody>
      </p:sp>
      <p:grpSp>
        <p:nvGrpSpPr>
          <p:cNvPr id="7" name="Group 6">
            <a:extLst>
              <a:ext uri="{FF2B5EF4-FFF2-40B4-BE49-F238E27FC236}">
                <a16:creationId xmlns:a16="http://schemas.microsoft.com/office/drawing/2014/main" id="{8FC912CF-360A-D3C5-74AA-037250767898}"/>
              </a:ext>
            </a:extLst>
          </p:cNvPr>
          <p:cNvGrpSpPr/>
          <p:nvPr/>
        </p:nvGrpSpPr>
        <p:grpSpPr>
          <a:xfrm>
            <a:off x="8021509" y="1536176"/>
            <a:ext cx="2548454" cy="4566245"/>
            <a:chOff x="6565085" y="1899409"/>
            <a:chExt cx="2597157" cy="4498150"/>
          </a:xfrm>
        </p:grpSpPr>
        <p:pic>
          <p:nvPicPr>
            <p:cNvPr id="9" name="Picture 8">
              <a:extLst>
                <a:ext uri="{FF2B5EF4-FFF2-40B4-BE49-F238E27FC236}">
                  <a16:creationId xmlns:a16="http://schemas.microsoft.com/office/drawing/2014/main" id="{22D47655-9773-F8F0-0AEC-A609B52B6071}"/>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6565085" y="4668221"/>
              <a:ext cx="2597157" cy="1729338"/>
            </a:xfrm>
            <a:prstGeom prst="rect">
              <a:avLst/>
            </a:prstGeom>
          </p:spPr>
        </p:pic>
        <p:pic>
          <p:nvPicPr>
            <p:cNvPr id="11" name="Picture 10">
              <a:extLst>
                <a:ext uri="{FF2B5EF4-FFF2-40B4-BE49-F238E27FC236}">
                  <a16:creationId xmlns:a16="http://schemas.microsoft.com/office/drawing/2014/main" id="{5E295F7D-E2CF-FC46-A4E4-CC4F27ECDD53}"/>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6565086" y="3389947"/>
              <a:ext cx="2597156" cy="1705091"/>
            </a:xfrm>
            <a:prstGeom prst="rect">
              <a:avLst/>
            </a:prstGeom>
          </p:spPr>
        </p:pic>
        <p:pic>
          <p:nvPicPr>
            <p:cNvPr id="12" name="Picture 11">
              <a:extLst>
                <a:ext uri="{FF2B5EF4-FFF2-40B4-BE49-F238E27FC236}">
                  <a16:creationId xmlns:a16="http://schemas.microsoft.com/office/drawing/2014/main" id="{596CC473-A36A-9CA8-E094-FBC40DF85E3B}"/>
                </a:ext>
              </a:extLst>
            </p:cNvPr>
            <p:cNvPicPr>
              <a:picLocks noChangeAspect="1"/>
            </p:cNvPicPr>
            <p:nvPr/>
          </p:nvPicPr>
          <p:blipFill>
            <a:blip r:embed="rId8">
              <a:extLs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6565085" y="1899409"/>
              <a:ext cx="2597156" cy="1694648"/>
            </a:xfrm>
            <a:prstGeom prst="rect">
              <a:avLst/>
            </a:prstGeom>
          </p:spPr>
        </p:pic>
      </p:grpSp>
    </p:spTree>
    <p:custDataLst>
      <p:tags r:id="rId1"/>
    </p:custDataLst>
    <p:extLst>
      <p:ext uri="{BB962C8B-B14F-4D97-AF65-F5344CB8AC3E}">
        <p14:creationId xmlns:p14="http://schemas.microsoft.com/office/powerpoint/2010/main" val="1660890910"/>
      </p:ext>
    </p:extLst>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59A1EC-7257-4916-D36A-96A0084F4B64}"/>
              </a:ext>
            </a:extLst>
          </p:cNvPr>
          <p:cNvSpPr>
            <a:spLocks noGrp="1"/>
          </p:cNvSpPr>
          <p:nvPr>
            <p:ph type="title"/>
          </p:nvPr>
        </p:nvSpPr>
        <p:spPr/>
        <p:txBody>
          <a:bodyPr/>
          <a:lstStyle/>
          <a:p>
            <a:r>
              <a:rPr lang="en-US" dirty="0"/>
              <a:t>Safety and Physics</a:t>
            </a:r>
          </a:p>
        </p:txBody>
      </p:sp>
      <p:sp>
        <p:nvSpPr>
          <p:cNvPr id="3" name="Content Placeholder 2">
            <a:extLst>
              <a:ext uri="{FF2B5EF4-FFF2-40B4-BE49-F238E27FC236}">
                <a16:creationId xmlns:a16="http://schemas.microsoft.com/office/drawing/2014/main" id="{8861E775-6174-0F4E-EE03-69C36D2F1657}"/>
              </a:ext>
            </a:extLst>
          </p:cNvPr>
          <p:cNvSpPr>
            <a:spLocks noGrp="1"/>
          </p:cNvSpPr>
          <p:nvPr>
            <p:ph idx="1"/>
          </p:nvPr>
        </p:nvSpPr>
        <p:spPr>
          <a:xfrm>
            <a:off x="838199" y="1645920"/>
            <a:ext cx="6313228" cy="4572000"/>
          </a:xfrm>
        </p:spPr>
        <p:txBody>
          <a:bodyPr/>
          <a:lstStyle/>
          <a:p>
            <a:pPr>
              <a:lnSpc>
                <a:spcPct val="125714"/>
              </a:lnSpc>
            </a:pPr>
            <a:r>
              <a:rPr lang="en-US" u="sng" dirty="0"/>
              <a:t>Why physics matters for safety:</a:t>
            </a:r>
          </a:p>
          <a:p>
            <a:pPr marL="457200" indent="-457200">
              <a:lnSpc>
                <a:spcPct val="125714"/>
              </a:lnSpc>
              <a:buFont typeface="Arial" panose="020B0604020202020204" pitchFamily="34" charset="0"/>
              <a:buChar char="•"/>
            </a:pPr>
            <a:r>
              <a:rPr lang="en-US" dirty="0"/>
              <a:t>Recognize forces in motion</a:t>
            </a:r>
          </a:p>
          <a:p>
            <a:pPr marL="457200" indent="-457200">
              <a:lnSpc>
                <a:spcPct val="125714"/>
              </a:lnSpc>
              <a:buFont typeface="Arial" panose="020B0604020202020204" pitchFamily="34" charset="0"/>
              <a:buChar char="•"/>
            </a:pPr>
            <a:r>
              <a:rPr lang="en-US" dirty="0"/>
              <a:t>Use tools and equipment safely</a:t>
            </a:r>
          </a:p>
          <a:p>
            <a:pPr marL="457200" indent="-457200">
              <a:lnSpc>
                <a:spcPct val="125714"/>
              </a:lnSpc>
              <a:buFont typeface="Arial" panose="020B0604020202020204" pitchFamily="34" charset="0"/>
              <a:buChar char="•"/>
            </a:pPr>
            <a:r>
              <a:rPr lang="en-US" dirty="0"/>
              <a:t>Avoid physical overexertion</a:t>
            </a:r>
          </a:p>
          <a:p>
            <a:pPr marL="457200" indent="-457200">
              <a:lnSpc>
                <a:spcPct val="125714"/>
              </a:lnSpc>
              <a:buFont typeface="Arial" panose="020B0604020202020204" pitchFamily="34" charset="0"/>
              <a:buChar char="•"/>
            </a:pPr>
            <a:r>
              <a:rPr lang="en-US" dirty="0"/>
              <a:t>Prevent equipment failures</a:t>
            </a:r>
          </a:p>
          <a:p>
            <a:pPr marL="457200" indent="-457200">
              <a:lnSpc>
                <a:spcPct val="125714"/>
              </a:lnSpc>
              <a:buFont typeface="Arial" panose="020B0604020202020204" pitchFamily="34" charset="0"/>
              <a:buChar char="•"/>
            </a:pPr>
            <a:r>
              <a:rPr lang="en-US" dirty="0"/>
              <a:t>Understand speed, friction, and braking</a:t>
            </a:r>
          </a:p>
        </p:txBody>
      </p:sp>
      <p:pic>
        <p:nvPicPr>
          <p:cNvPr id="5" name="Picture 4">
            <a:extLst>
              <a:ext uri="{FF2B5EF4-FFF2-40B4-BE49-F238E27FC236}">
                <a16:creationId xmlns:a16="http://schemas.microsoft.com/office/drawing/2014/main" id="{8B2D7E1C-8B7A-FD1C-22D0-938D8A780C42}"/>
              </a:ext>
            </a:extLst>
          </p:cNvPr>
          <p:cNvPicPr>
            <a:picLocks noChangeAspect="1"/>
          </p:cNvPicPr>
          <p:nvPr/>
        </p:nvPicPr>
        <p:blipFill>
          <a:blip r:embed="rId4"/>
          <a:stretch>
            <a:fillRect/>
          </a:stretch>
        </p:blipFill>
        <p:spPr>
          <a:xfrm>
            <a:off x="6503522" y="1843456"/>
            <a:ext cx="3019360" cy="2264520"/>
          </a:xfrm>
          <a:prstGeom prst="rect">
            <a:avLst/>
          </a:prstGeom>
        </p:spPr>
      </p:pic>
      <p:pic>
        <p:nvPicPr>
          <p:cNvPr id="10" name="Picture 9" descr="Roanoke Transit Plan Calls For Extending Bus Service into County, Expanding  'Microtransit'">
            <a:extLst>
              <a:ext uri="{FF2B5EF4-FFF2-40B4-BE49-F238E27FC236}">
                <a16:creationId xmlns:a16="http://schemas.microsoft.com/office/drawing/2014/main" id="{7224CF8E-BA8C-BC15-E280-38F2E7B57E88}"/>
              </a:ext>
            </a:extLst>
          </p:cNvPr>
          <p:cNvPicPr>
            <a:picLocks noChangeAspect="1"/>
          </p:cNvPicPr>
          <p:nvPr/>
        </p:nvPicPr>
        <p:blipFill>
          <a:blip r:embed="rId5"/>
          <a:stretch>
            <a:fillRect/>
          </a:stretch>
        </p:blipFill>
        <p:spPr>
          <a:xfrm>
            <a:off x="8191326" y="3429000"/>
            <a:ext cx="2917188" cy="2361463"/>
          </a:xfrm>
          <a:prstGeom prst="rect">
            <a:avLst/>
          </a:prstGeom>
        </p:spPr>
      </p:pic>
    </p:spTree>
    <p:custDataLst>
      <p:tags r:id="rId1"/>
    </p:custDataLst>
    <p:extLst>
      <p:ext uri="{BB962C8B-B14F-4D97-AF65-F5344CB8AC3E}">
        <p14:creationId xmlns:p14="http://schemas.microsoft.com/office/powerpoint/2010/main" val="1723949237"/>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2CC42239-F5F7-2C58-09CA-A4FD5FDBB508}"/>
              </a:ext>
            </a:extLst>
          </p:cNvPr>
          <p:cNvPicPr>
            <a:picLocks noChangeAspect="1"/>
          </p:cNvPicPr>
          <p:nvPr/>
        </p:nvPicPr>
        <p:blipFill>
          <a:blip r:embed="rId4">
            <a:extLst>
              <a:ext uri="{28A0092B-C50C-407E-A947-70E740481C1C}">
                <a14:useLocalDpi xmlns:a14="http://schemas.microsoft.com/office/drawing/2010/main" val="0"/>
              </a:ext>
            </a:extLst>
          </a:blip>
          <a:srcRect l="13175" t="18806" r="12645" b="24961"/>
          <a:stretch>
            <a:fillRect/>
          </a:stretch>
        </p:blipFill>
        <p:spPr>
          <a:xfrm>
            <a:off x="1219201" y="4556008"/>
            <a:ext cx="3686809" cy="1572126"/>
          </a:xfrm>
          <a:prstGeom prst="rect">
            <a:avLst/>
          </a:prstGeom>
        </p:spPr>
      </p:pic>
      <p:sp>
        <p:nvSpPr>
          <p:cNvPr id="4" name="Title 3">
            <a:extLst>
              <a:ext uri="{FF2B5EF4-FFF2-40B4-BE49-F238E27FC236}">
                <a16:creationId xmlns:a16="http://schemas.microsoft.com/office/drawing/2014/main" id="{7919932D-9CC0-A26E-35FE-67A46D5973AE}"/>
              </a:ext>
            </a:extLst>
          </p:cNvPr>
          <p:cNvSpPr>
            <a:spLocks noGrp="1"/>
          </p:cNvSpPr>
          <p:nvPr>
            <p:ph type="title"/>
          </p:nvPr>
        </p:nvSpPr>
        <p:spPr>
          <a:xfrm>
            <a:off x="838200" y="201992"/>
            <a:ext cx="10523219" cy="523195"/>
          </a:xfrm>
        </p:spPr>
        <p:txBody>
          <a:bodyPr/>
          <a:lstStyle/>
          <a:p>
            <a:r>
              <a:rPr lang="en-US" dirty="0"/>
              <a:t>Discussion </a:t>
            </a:r>
          </a:p>
        </p:txBody>
      </p:sp>
      <p:sp>
        <p:nvSpPr>
          <p:cNvPr id="5" name="Content Placeholder 4">
            <a:extLst>
              <a:ext uri="{FF2B5EF4-FFF2-40B4-BE49-F238E27FC236}">
                <a16:creationId xmlns:a16="http://schemas.microsoft.com/office/drawing/2014/main" id="{D6CADB40-D650-382C-820D-C1D53BE89C08}"/>
              </a:ext>
            </a:extLst>
          </p:cNvPr>
          <p:cNvSpPr>
            <a:spLocks noGrp="1"/>
          </p:cNvSpPr>
          <p:nvPr>
            <p:ph idx="1"/>
          </p:nvPr>
        </p:nvSpPr>
        <p:spPr>
          <a:xfrm>
            <a:off x="5659989" y="1250913"/>
            <a:ext cx="6066789" cy="5005557"/>
          </a:xfrm>
        </p:spPr>
        <p:txBody>
          <a:bodyPr>
            <a:noAutofit/>
          </a:bodyPr>
          <a:lstStyle/>
          <a:p>
            <a:pPr>
              <a:lnSpc>
                <a:spcPct val="108929"/>
              </a:lnSpc>
            </a:pPr>
            <a:r>
              <a:rPr lang="en-US" sz="2500" b="1" dirty="0"/>
              <a:t>Using </a:t>
            </a:r>
            <a:r>
              <a:rPr lang="en-US" sz="2500" b="1" dirty="0">
                <a:solidFill>
                  <a:schemeClr val="accent5"/>
                </a:solidFill>
              </a:rPr>
              <a:t>physics</a:t>
            </a:r>
            <a:r>
              <a:rPr lang="en-US" sz="2500" b="1" dirty="0"/>
              <a:t> concepts as a guide, how will this change impact:</a:t>
            </a:r>
          </a:p>
          <a:p>
            <a:pPr marL="342900" indent="-342900">
              <a:lnSpc>
                <a:spcPct val="108929"/>
              </a:lnSpc>
              <a:buFont typeface="Arial" panose="020B0604020202020204" pitchFamily="34" charset="0"/>
              <a:buChar char="•"/>
            </a:pPr>
            <a:r>
              <a:rPr lang="en-US" sz="2500" b="1" dirty="0"/>
              <a:t>Safety</a:t>
            </a:r>
            <a:r>
              <a:rPr lang="en-US" sz="2500" dirty="0"/>
              <a:t> (momentum, force, braking…)</a:t>
            </a:r>
          </a:p>
          <a:p>
            <a:pPr marL="342900" indent="-342900">
              <a:lnSpc>
                <a:spcPct val="108929"/>
              </a:lnSpc>
              <a:buFont typeface="Arial" panose="020B0604020202020204" pitchFamily="34" charset="0"/>
              <a:buChar char="•"/>
            </a:pPr>
            <a:r>
              <a:rPr lang="en-US" sz="2500" b="1" dirty="0"/>
              <a:t>Energy</a:t>
            </a:r>
            <a:r>
              <a:rPr lang="en-US" sz="2500" dirty="0"/>
              <a:t> (efficiency, energy recovery…)</a:t>
            </a:r>
          </a:p>
          <a:p>
            <a:pPr marL="342900" indent="-342900">
              <a:lnSpc>
                <a:spcPct val="108929"/>
              </a:lnSpc>
              <a:buFont typeface="Arial" panose="020B0604020202020204" pitchFamily="34" charset="0"/>
              <a:buChar char="•"/>
            </a:pPr>
            <a:r>
              <a:rPr lang="en-US" sz="2500" b="1" dirty="0"/>
              <a:t>Cost</a:t>
            </a:r>
            <a:r>
              <a:rPr lang="en-US" sz="2500" dirty="0"/>
              <a:t> (fuel costs, brake wear, maintenance…)</a:t>
            </a:r>
          </a:p>
          <a:p>
            <a:pPr marL="342900" indent="-342900">
              <a:lnSpc>
                <a:spcPct val="108929"/>
              </a:lnSpc>
              <a:buFont typeface="Arial" panose="020B0604020202020204" pitchFamily="34" charset="0"/>
              <a:buChar char="•"/>
            </a:pPr>
            <a:r>
              <a:rPr lang="en-US" sz="2500" b="1" dirty="0"/>
              <a:t>Sustainability</a:t>
            </a:r>
            <a:r>
              <a:rPr lang="en-US" sz="2500" dirty="0"/>
              <a:t> (emissions, energy use…)</a:t>
            </a:r>
          </a:p>
        </p:txBody>
      </p:sp>
      <p:pic>
        <p:nvPicPr>
          <p:cNvPr id="7" name="Picture 6" descr="Running man icon indicating the slide has an ACTIVITY.">
            <a:extLst>
              <a:ext uri="{FF2B5EF4-FFF2-40B4-BE49-F238E27FC236}">
                <a16:creationId xmlns:a16="http://schemas.microsoft.com/office/drawing/2014/main" id="{C71E5E28-E1D2-3BFC-85D0-4863B7072E8A}"/>
              </a:ext>
            </a:extLst>
          </p:cNvPr>
          <p:cNvPicPr>
            <a:picLocks noChangeAspect="1"/>
          </p:cNvPicPr>
          <p:nvPr/>
        </p:nvPicPr>
        <p:blipFill>
          <a:blip r:embed="rId5" cstate="print">
            <a:extLst>
              <a:ext uri="{28A0092B-C50C-407E-A947-70E740481C1C}">
                <a14:useLocalDpi xmlns:a14="http://schemas.microsoft.com/office/drawing/2010/main" val="0"/>
              </a:ext>
            </a:extLst>
          </a:blip>
          <a:srcRect l="63000" t="31047" r="3465" b="7314"/>
          <a:stretch>
            <a:fillRect/>
          </a:stretch>
        </p:blipFill>
        <p:spPr>
          <a:xfrm>
            <a:off x="10524578" y="103746"/>
            <a:ext cx="731520" cy="756422"/>
          </a:xfrm>
          <a:prstGeom prst="rect">
            <a:avLst/>
          </a:prstGeom>
        </p:spPr>
      </p:pic>
      <p:sp>
        <p:nvSpPr>
          <p:cNvPr id="9" name="Rectangle: Rounded Corners 8">
            <a:extLst>
              <a:ext uri="{FF2B5EF4-FFF2-40B4-BE49-F238E27FC236}">
                <a16:creationId xmlns:a16="http://schemas.microsoft.com/office/drawing/2014/main" id="{33E01DC2-674D-0D9D-C0C4-366E46DB352F}"/>
              </a:ext>
            </a:extLst>
          </p:cNvPr>
          <p:cNvSpPr/>
          <p:nvPr/>
        </p:nvSpPr>
        <p:spPr>
          <a:xfrm>
            <a:off x="465221" y="1099273"/>
            <a:ext cx="4762099" cy="5373008"/>
          </a:xfrm>
          <a:prstGeom prst="roundRect">
            <a:avLst/>
          </a:prstGeom>
          <a:solidFill>
            <a:schemeClr val="bg1">
              <a:lumMod val="95000"/>
            </a:schemeClr>
          </a:solidFill>
          <a:ln w="28575"/>
          <a:effectLst>
            <a:outerShdw blurRad="50800" dist="38100" dir="2700000" algn="tl" rotWithShape="0">
              <a:prstClr val="black">
                <a:alpha val="40000"/>
              </a:prstClr>
            </a:outerShdw>
          </a:effectLst>
        </p:spPr>
        <p:style>
          <a:lnRef idx="2">
            <a:schemeClr val="accent5"/>
          </a:lnRef>
          <a:fillRef idx="1">
            <a:schemeClr val="lt1"/>
          </a:fillRef>
          <a:effectRef idx="0">
            <a:schemeClr val="accent5"/>
          </a:effectRef>
          <a:fontRef idx="minor">
            <a:schemeClr val="dk1"/>
          </a:fontRef>
        </p:style>
        <p:txBody>
          <a:bodyPr rtlCol="0" anchor="ctr"/>
          <a:lstStyle/>
          <a:p>
            <a:r>
              <a:rPr lang="en-US" sz="2500" b="1" dirty="0"/>
              <a:t>Scenario: </a:t>
            </a:r>
            <a:r>
              <a:rPr lang="en-US" sz="2500" dirty="0"/>
              <a:t>A transit agency is replacing its older diesel buses with new electric buses as part of its sustainability plan.</a:t>
            </a:r>
          </a:p>
          <a:p>
            <a:endParaRPr lang="en-US" sz="1100" dirty="0"/>
          </a:p>
          <a:p>
            <a:r>
              <a:rPr lang="en-US" sz="2500" dirty="0"/>
              <a:t>Electric buses produce no tailpipe emissions but are typically heavier than diesel buses because of their battery packs. They also use regenerative braking, which captures energy during braking and uses it to recharge the battery.</a:t>
            </a:r>
          </a:p>
        </p:txBody>
      </p:sp>
      <p:pic>
        <p:nvPicPr>
          <p:cNvPr id="13" name="Picture 12">
            <a:extLst>
              <a:ext uri="{FF2B5EF4-FFF2-40B4-BE49-F238E27FC236}">
                <a16:creationId xmlns:a16="http://schemas.microsoft.com/office/drawing/2014/main" id="{E94EB1A5-C138-5138-BC0B-ECE7A17C80D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807242" y="4827721"/>
            <a:ext cx="1828800" cy="1028700"/>
          </a:xfrm>
          <a:prstGeom prst="rect">
            <a:avLst/>
          </a:prstGeom>
        </p:spPr>
      </p:pic>
    </p:spTree>
    <p:custDataLst>
      <p:tags r:id="rId1"/>
    </p:custDataLst>
    <p:extLst>
      <p:ext uri="{BB962C8B-B14F-4D97-AF65-F5344CB8AC3E}">
        <p14:creationId xmlns:p14="http://schemas.microsoft.com/office/powerpoint/2010/main" val="148790849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0"/>
                                  </p:stCondLst>
                                  <p:childTnLst>
                                    <p:animMotion origin="layout" path="M -1.875E-6 4.81481E-6 L 0.51992 -0.00463 " pathEditMode="relative" rAng="0" ptsTypes="AA">
                                      <p:cBhvr>
                                        <p:cTn id="6" dur="2000" fill="hold"/>
                                        <p:tgtEl>
                                          <p:spTgt spid="11"/>
                                        </p:tgtEl>
                                        <p:attrNameLst>
                                          <p:attrName>ppt_x</p:attrName>
                                          <p:attrName>ppt_y</p:attrName>
                                        </p:attrNameLst>
                                      </p:cBhvr>
                                      <p:rCtr x="25990" y="-231"/>
                                    </p:animMotion>
                                  </p:childTnLst>
                                </p:cTn>
                              </p:par>
                            </p:childTnLst>
                          </p:cTn>
                        </p:par>
                        <p:par>
                          <p:cTn id="7" fill="hold">
                            <p:stCondLst>
                              <p:cond delay="2000"/>
                            </p:stCondLst>
                            <p:childTnLst>
                              <p:par>
                                <p:cTn id="8" presetID="10" presetClass="entr" presetSubtype="0" fill="hold" nodeType="after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Placeholder 14">
            <a:extLst>
              <a:ext uri="{FF2B5EF4-FFF2-40B4-BE49-F238E27FC236}">
                <a16:creationId xmlns:a16="http://schemas.microsoft.com/office/drawing/2014/main" id="{5493DF07-0C95-1EEE-1FBB-5ABD486B13C0}"/>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t="5121" r="-2" b="-2"/>
          <a:stretch>
            <a:fillRect/>
          </a:stretch>
        </p:blipFill>
        <p:spPr>
          <a:xfrm>
            <a:off x="7381875" y="10"/>
            <a:ext cx="4860925" cy="6857990"/>
          </a:xfrm>
          <a:noFill/>
        </p:spPr>
      </p:pic>
      <p:sp>
        <p:nvSpPr>
          <p:cNvPr id="4" name="Title 3">
            <a:extLst>
              <a:ext uri="{FF2B5EF4-FFF2-40B4-BE49-F238E27FC236}">
                <a16:creationId xmlns:a16="http://schemas.microsoft.com/office/drawing/2014/main" id="{5FA062A0-888E-C0D0-8728-2EB99A816A6A}"/>
              </a:ext>
            </a:extLst>
          </p:cNvPr>
          <p:cNvSpPr>
            <a:spLocks noGrp="1"/>
          </p:cNvSpPr>
          <p:nvPr>
            <p:ph type="title"/>
          </p:nvPr>
        </p:nvSpPr>
        <p:spPr>
          <a:xfrm>
            <a:off x="1615440" y="1812338"/>
            <a:ext cx="4861614" cy="1388062"/>
          </a:xfrm>
        </p:spPr>
        <p:txBody>
          <a:bodyPr anchor="t">
            <a:normAutofit/>
          </a:bodyPr>
          <a:lstStyle/>
          <a:p>
            <a:r>
              <a:rPr lang="en-US" sz="6000" dirty="0"/>
              <a:t>Quiz</a:t>
            </a:r>
            <a:endParaRPr lang="en-US" dirty="0"/>
          </a:p>
        </p:txBody>
      </p:sp>
      <p:sp>
        <p:nvSpPr>
          <p:cNvPr id="20" name="Text Placeholder 3">
            <a:extLst>
              <a:ext uri="{FF2B5EF4-FFF2-40B4-BE49-F238E27FC236}">
                <a16:creationId xmlns:a16="http://schemas.microsoft.com/office/drawing/2014/main" id="{CBF60118-21C7-8296-4DDB-DF3D229C4EC7}"/>
              </a:ext>
            </a:extLst>
          </p:cNvPr>
          <p:cNvSpPr>
            <a:spLocks noGrp="1"/>
          </p:cNvSpPr>
          <p:nvPr>
            <p:ph type="body" sz="quarter" idx="10"/>
          </p:nvPr>
        </p:nvSpPr>
        <p:spPr>
          <a:xfrm>
            <a:off x="1615440" y="3429000"/>
            <a:ext cx="4861615" cy="2654300"/>
          </a:xfrm>
        </p:spPr>
        <p:txBody>
          <a:bodyPr/>
          <a:lstStyle/>
          <a:p>
            <a:pPr marL="0" indent="0">
              <a:buNone/>
            </a:pPr>
            <a:r>
              <a:rPr lang="en-US" dirty="0"/>
              <a:t>Time for a quiz! Let’s see what you have learned from today’s lesson. </a:t>
            </a:r>
          </a:p>
          <a:p>
            <a:endParaRPr lang="en-US" dirty="0"/>
          </a:p>
        </p:txBody>
      </p:sp>
    </p:spTree>
    <p:custDataLst>
      <p:tags r:id="rId1"/>
    </p:custDataLst>
    <p:extLst>
      <p:ext uri="{BB962C8B-B14F-4D97-AF65-F5344CB8AC3E}">
        <p14:creationId xmlns:p14="http://schemas.microsoft.com/office/powerpoint/2010/main" val="1877786258"/>
      </p:ext>
    </p:extLst>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37C901-77AD-55C7-9FBD-94F97131BF5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340BF05-E2C5-23C4-3FA8-8DD577A9712C}"/>
              </a:ext>
            </a:extLst>
          </p:cNvPr>
          <p:cNvSpPr>
            <a:spLocks noGrp="1"/>
          </p:cNvSpPr>
          <p:nvPr>
            <p:ph type="title"/>
          </p:nvPr>
        </p:nvSpPr>
        <p:spPr/>
        <p:txBody>
          <a:bodyPr/>
          <a:lstStyle/>
          <a:p>
            <a:r>
              <a:rPr lang="en-US" dirty="0"/>
              <a:t>Revisiting Objectives</a:t>
            </a:r>
          </a:p>
        </p:txBody>
      </p:sp>
      <p:sp>
        <p:nvSpPr>
          <p:cNvPr id="5" name="Content Placeholder 4">
            <a:extLst>
              <a:ext uri="{FF2B5EF4-FFF2-40B4-BE49-F238E27FC236}">
                <a16:creationId xmlns:a16="http://schemas.microsoft.com/office/drawing/2014/main" id="{5ED3EBA6-4D50-5B19-9C73-ADB575DBA99B}"/>
              </a:ext>
            </a:extLst>
          </p:cNvPr>
          <p:cNvSpPr>
            <a:spLocks noGrp="1"/>
          </p:cNvSpPr>
          <p:nvPr>
            <p:ph idx="1"/>
          </p:nvPr>
        </p:nvSpPr>
        <p:spPr/>
        <p:txBody>
          <a:bodyPr/>
          <a:lstStyle/>
          <a:p>
            <a:pPr marL="342900" indent="-342900">
              <a:buFont typeface="Arial" panose="020B0604020202020204" pitchFamily="34" charset="0"/>
              <a:buChar char="•"/>
            </a:pPr>
            <a:r>
              <a:rPr lang="en-US" dirty="0"/>
              <a:t>Define physics and explain concepts such as force, motion, work, energy, power, resistance and friction.</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a:t>Describe Newton’s Three Laws of Motion.</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a:t>Apply basic principles to real world mechanical systems in transit maintenance.</a:t>
            </a:r>
          </a:p>
          <a:p>
            <a:endParaRPr lang="en-US" dirty="0"/>
          </a:p>
        </p:txBody>
      </p:sp>
    </p:spTree>
    <p:custDataLst>
      <p:tags r:id="rId1"/>
    </p:custDataLst>
    <p:extLst>
      <p:ext uri="{BB962C8B-B14F-4D97-AF65-F5344CB8AC3E}">
        <p14:creationId xmlns:p14="http://schemas.microsoft.com/office/powerpoint/2010/main" val="4021215100"/>
      </p:ext>
    </p:extLst>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F08F00B-DCFE-4AB0-9B65-5843EB254283}"/>
              </a:ext>
            </a:extLst>
          </p:cNvPr>
          <p:cNvSpPr>
            <a:spLocks noGrp="1"/>
          </p:cNvSpPr>
          <p:nvPr>
            <p:ph type="ctrTitle"/>
          </p:nvPr>
        </p:nvSpPr>
        <p:spPr>
          <a:xfrm>
            <a:off x="1478280" y="1879599"/>
            <a:ext cx="8671560" cy="1371601"/>
          </a:xfrm>
        </p:spPr>
        <p:txBody>
          <a:bodyPr/>
          <a:lstStyle/>
          <a:p>
            <a:r>
              <a:rPr lang="en-US" sz="8800" dirty="0"/>
              <a:t>Thank you!</a:t>
            </a:r>
          </a:p>
        </p:txBody>
      </p:sp>
    </p:spTree>
    <p:custDataLst>
      <p:tags r:id="rId1"/>
    </p:custDataLst>
    <p:extLst>
      <p:ext uri="{BB962C8B-B14F-4D97-AF65-F5344CB8AC3E}">
        <p14:creationId xmlns:p14="http://schemas.microsoft.com/office/powerpoint/2010/main" val="3219961775"/>
      </p:ext>
    </p:extLst>
  </p:cSld>
  <p:clrMapOvr>
    <a:masterClrMapping/>
  </p:clrMapOvr>
  <p:transition>
    <p:fade/>
  </p:transition>
</p:sld>
</file>

<file path=ppt/tags/tag1.xml><?xml version="1.0" encoding="utf-8"?>
<p:tagLst xmlns:a="http://schemas.openxmlformats.org/drawingml/2006/main" xmlns:r="http://schemas.openxmlformats.org/officeDocument/2006/relationships" xmlns:p="http://schemas.openxmlformats.org/presentationml/2006/main">
  <p:tag name="ARTICULATE_DESIGN_ID_5_OFFICE THEME" val="NjpWBq9o"/>
  <p:tag name="ARTICULATE_DESIGN_ID_TWC THEME" val="ZMs5s9a0"/>
  <p:tag name="ARTICULATE_SLIDE_THUMBNAIL_REFRESH" val="1"/>
  <p:tag name="ARTICULATE_SLIDE_COUNT" val="39"/>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5_Office Theme">
  <a:themeElements>
    <a:clrScheme name="Foundational Skills">
      <a:dk1>
        <a:srgbClr val="000000"/>
      </a:dk1>
      <a:lt1>
        <a:srgbClr val="FFFFFF"/>
      </a:lt1>
      <a:dk2>
        <a:srgbClr val="615F67"/>
      </a:dk2>
      <a:lt2>
        <a:srgbClr val="E7E6E6"/>
      </a:lt2>
      <a:accent1>
        <a:srgbClr val="0F6235"/>
      </a:accent1>
      <a:accent2>
        <a:srgbClr val="00A34B"/>
      </a:accent2>
      <a:accent3>
        <a:srgbClr val="D7E023"/>
      </a:accent3>
      <a:accent4>
        <a:srgbClr val="DC5D22"/>
      </a:accent4>
      <a:accent5>
        <a:srgbClr val="01A5B6"/>
      </a:accent5>
      <a:accent6>
        <a:srgbClr val="EEFFDD"/>
      </a:accent6>
      <a:hlink>
        <a:srgbClr val="83298D"/>
      </a:hlink>
      <a:folHlink>
        <a:srgbClr val="175C98"/>
      </a:folHlink>
    </a:clrScheme>
    <a:fontScheme name="Foundational Skills">
      <a:majorFont>
        <a:latin typeface="Montserrat ExtraBold"/>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WC Theme">
  <a:themeElements>
    <a:clrScheme name="New TWC">
      <a:dk1>
        <a:srgbClr val="000000"/>
      </a:dk1>
      <a:lt1>
        <a:srgbClr val="FFFFFF"/>
      </a:lt1>
      <a:dk2>
        <a:srgbClr val="44546A"/>
      </a:dk2>
      <a:lt2>
        <a:srgbClr val="E7E6E6"/>
      </a:lt2>
      <a:accent1>
        <a:srgbClr val="0C6235"/>
      </a:accent1>
      <a:accent2>
        <a:srgbClr val="00A54A"/>
      </a:accent2>
      <a:accent3>
        <a:srgbClr val="D6DF2A"/>
      </a:accent3>
      <a:accent4>
        <a:srgbClr val="615F67"/>
      </a:accent4>
      <a:accent5>
        <a:srgbClr val="881E19"/>
      </a:accent5>
      <a:accent6>
        <a:srgbClr val="121F56"/>
      </a:accent6>
      <a:hlink>
        <a:srgbClr val="0C6235"/>
      </a:hlink>
      <a:folHlink>
        <a:srgbClr val="014D80"/>
      </a:folHlink>
    </a:clrScheme>
    <a:fontScheme name="Montserrat Theme">
      <a:majorFont>
        <a:latin typeface="Montserrat ExtraBold"/>
        <a:ea typeface=""/>
        <a:cs typeface=""/>
      </a:majorFont>
      <a:minorFont>
        <a:latin typeface="Montserra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5126</TotalTime>
  <Words>7133</Words>
  <Application>Microsoft Office PowerPoint</Application>
  <PresentationFormat>Widescreen</PresentationFormat>
  <Paragraphs>680</Paragraphs>
  <Slides>39</Slides>
  <Notes>39</Notes>
  <HiddenSlides>2</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39</vt:i4>
      </vt:variant>
    </vt:vector>
  </HeadingPairs>
  <TitlesOfParts>
    <vt:vector size="46" baseType="lpstr">
      <vt:lpstr>Calibri</vt:lpstr>
      <vt:lpstr>Courier New</vt:lpstr>
      <vt:lpstr>Montserrat</vt:lpstr>
      <vt:lpstr>Arial</vt:lpstr>
      <vt:lpstr>Montserrat ExtraBold</vt:lpstr>
      <vt:lpstr>5_Office Theme</vt:lpstr>
      <vt:lpstr>TWC Theme</vt:lpstr>
      <vt:lpstr>Instructor Guide Snapshot </vt:lpstr>
      <vt:lpstr>Pacing Guide </vt:lpstr>
      <vt:lpstr>Principles of Physics </vt:lpstr>
      <vt:lpstr>Objectives</vt:lpstr>
      <vt:lpstr>Agenda</vt:lpstr>
      <vt:lpstr>Warm Up</vt:lpstr>
      <vt:lpstr>1.1 – Basic Physics Concepts &amp; Principles</vt:lpstr>
      <vt:lpstr>What is Physics?</vt:lpstr>
      <vt:lpstr>Important Concepts in Physics</vt:lpstr>
      <vt:lpstr>Force and Motion</vt:lpstr>
      <vt:lpstr>Work</vt:lpstr>
      <vt:lpstr>Energy </vt:lpstr>
      <vt:lpstr>Power </vt:lpstr>
      <vt:lpstr>Resistance and Friction </vt:lpstr>
      <vt:lpstr>Ramp Race Activity </vt:lpstr>
      <vt:lpstr>Knowledge Check </vt:lpstr>
      <vt:lpstr>Knowledge Check </vt:lpstr>
      <vt:lpstr>Knowledge Check </vt:lpstr>
      <vt:lpstr>Knowledge Check </vt:lpstr>
      <vt:lpstr>Summary and What’s Next</vt:lpstr>
      <vt:lpstr>1.2 Newton’s Three Laws of Motion </vt:lpstr>
      <vt:lpstr>Isaac Newton</vt:lpstr>
      <vt:lpstr>Newton’s First Law  Law of Inertia</vt:lpstr>
      <vt:lpstr>Newton’s Second Law Law of Force and Acceleration</vt:lpstr>
      <vt:lpstr>Newton’s Third Law Law of Action and Reaction</vt:lpstr>
      <vt:lpstr>Physics in Motion</vt:lpstr>
      <vt:lpstr>PowerPoint Presentation</vt:lpstr>
      <vt:lpstr>Hammer and Nail Demo </vt:lpstr>
      <vt:lpstr>Knowledge Check </vt:lpstr>
      <vt:lpstr>Knowledge Check </vt:lpstr>
      <vt:lpstr>Knowledge Check </vt:lpstr>
      <vt:lpstr>Summary and What’s Next</vt:lpstr>
      <vt:lpstr>1.3 Real World Applications &amp; Safety</vt:lpstr>
      <vt:lpstr>Maintenance Application </vt:lpstr>
      <vt:lpstr>Safety and Physics</vt:lpstr>
      <vt:lpstr>Discussion </vt:lpstr>
      <vt:lpstr>Quiz</vt:lpstr>
      <vt:lpstr>Revisiting Objectives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Developing Mentor &amp; Apprenticeship Programs</dc:title>
  <dc:creator>Maurice Beard</dc:creator>
  <cp:lastModifiedBy>Allie Franklyn</cp:lastModifiedBy>
  <cp:revision>251</cp:revision>
  <dcterms:created xsi:type="dcterms:W3CDTF">2025-01-21T17:59:23Z</dcterms:created>
  <dcterms:modified xsi:type="dcterms:W3CDTF">2026-09-30T13:16:29Z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BEAEC871-48B9-4E68-B519-A98E1E2CE787</vt:lpwstr>
  </property>
  <property fmtid="{D5CDD505-2E9C-101B-9397-08002B2CF9AE}" pid="3" name="ArticulatePath">
    <vt:lpwstr>Developing Mentor &amp; Apprenticeship Programs</vt:lpwstr>
  </property>
</Properties>
</file>