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4.xml" ContentType="application/vnd.openxmlformats-officedocument.presentationml.tags+xml"/>
  <Override PartName="/ppt/tags/tag25.xml" ContentType="application/vnd.openxmlformats-officedocument.presentationml.tags+xml"/>
  <Override PartName="/ppt/notesSlides/notesSlide1.xml" ContentType="application/vnd.openxmlformats-officedocument.presentationml.notesSlide+xml"/>
  <Override PartName="/ppt/tags/tag26.xml" ContentType="application/vnd.openxmlformats-officedocument.presentationml.tags+xml"/>
  <Override PartName="/ppt/notesSlides/notesSlide2.xml" ContentType="application/vnd.openxmlformats-officedocument.presentationml.notesSlide+xml"/>
  <Override PartName="/ppt/tags/tag27.xml" ContentType="application/vnd.openxmlformats-officedocument.presentationml.tags+xml"/>
  <Override PartName="/ppt/notesSlides/notesSlide3.xml" ContentType="application/vnd.openxmlformats-officedocument.presentationml.notesSlide+xml"/>
  <Override PartName="/ppt/tags/tag28.xml" ContentType="application/vnd.openxmlformats-officedocument.presentationml.tags+xml"/>
  <Override PartName="/ppt/notesSlides/notesSlide4.xml" ContentType="application/vnd.openxmlformats-officedocument.presentationml.notesSlide+xml"/>
  <Override PartName="/ppt/tags/tag29.xml" ContentType="application/vnd.openxmlformats-officedocument.presentationml.tags+xml"/>
  <Override PartName="/ppt/notesSlides/notesSlide5.xml" ContentType="application/vnd.openxmlformats-officedocument.presentationml.notesSlide+xml"/>
  <Override PartName="/ppt/tags/tag30.xml" ContentType="application/vnd.openxmlformats-officedocument.presentationml.tags+xml"/>
  <Override PartName="/ppt/notesSlides/notesSlide6.xml" ContentType="application/vnd.openxmlformats-officedocument.presentationml.notesSlide+xml"/>
  <Override PartName="/ppt/tags/tag31.xml" ContentType="application/vnd.openxmlformats-officedocument.presentationml.tags+xml"/>
  <Override PartName="/ppt/notesSlides/notesSlide7.xml" ContentType="application/vnd.openxmlformats-officedocument.presentationml.notesSlide+xml"/>
  <Override PartName="/ppt/tags/tag32.xml" ContentType="application/vnd.openxmlformats-officedocument.presentationml.tags+xml"/>
  <Override PartName="/ppt/notesSlides/notesSlide8.xml" ContentType="application/vnd.openxmlformats-officedocument.presentationml.notesSlide+xml"/>
  <Override PartName="/ppt/tags/tag33.xml" ContentType="application/vnd.openxmlformats-officedocument.presentationml.tags+xml"/>
  <Override PartName="/ppt/notesSlides/notesSlide9.xml" ContentType="application/vnd.openxmlformats-officedocument.presentationml.notesSlide+xml"/>
  <Override PartName="/ppt/tags/tag34.xml" ContentType="application/vnd.openxmlformats-officedocument.presentationml.tags+xml"/>
  <Override PartName="/ppt/notesSlides/notesSlide10.xml" ContentType="application/vnd.openxmlformats-officedocument.presentationml.notesSlide+xml"/>
  <Override PartName="/ppt/tags/tag35.xml" ContentType="application/vnd.openxmlformats-officedocument.presentationml.tags+xml"/>
  <Override PartName="/ppt/notesSlides/notesSlide11.xml" ContentType="application/vnd.openxmlformats-officedocument.presentationml.notesSlide+xml"/>
  <Override PartName="/ppt/tags/tag36.xml" ContentType="application/vnd.openxmlformats-officedocument.presentationml.tags+xml"/>
  <Override PartName="/ppt/notesSlides/notesSlide12.xml" ContentType="application/vnd.openxmlformats-officedocument.presentationml.notesSlide+xml"/>
  <Override PartName="/ppt/tags/tag37.xml" ContentType="application/vnd.openxmlformats-officedocument.presentationml.tags+xml"/>
  <Override PartName="/ppt/notesSlides/notesSlide13.xml" ContentType="application/vnd.openxmlformats-officedocument.presentationml.notesSlide+xml"/>
  <Override PartName="/ppt/tags/tag38.xml" ContentType="application/vnd.openxmlformats-officedocument.presentationml.tags+xml"/>
  <Override PartName="/ppt/notesSlides/notesSlide14.xml" ContentType="application/vnd.openxmlformats-officedocument.presentationml.notesSlide+xml"/>
  <Override PartName="/ppt/tags/tag39.xml" ContentType="application/vnd.openxmlformats-officedocument.presentationml.tags+xml"/>
  <Override PartName="/ppt/notesSlides/notesSlide15.xml" ContentType="application/vnd.openxmlformats-officedocument.presentationml.notesSlide+xml"/>
  <Override PartName="/ppt/tags/tag40.xml" ContentType="application/vnd.openxmlformats-officedocument.presentationml.tags+xml"/>
  <Override PartName="/ppt/notesSlides/notesSlide16.xml" ContentType="application/vnd.openxmlformats-officedocument.presentationml.notesSlide+xml"/>
  <Override PartName="/ppt/tags/tag41.xml" ContentType="application/vnd.openxmlformats-officedocument.presentationml.tags+xml"/>
  <Override PartName="/ppt/notesSlides/notesSlide17.xml" ContentType="application/vnd.openxmlformats-officedocument.presentationml.notesSlide+xml"/>
  <Override PartName="/ppt/tags/tag42.xml" ContentType="application/vnd.openxmlformats-officedocument.presentationml.tags+xml"/>
  <Override PartName="/ppt/notesSlides/notesSlide18.xml" ContentType="application/vnd.openxmlformats-officedocument.presentationml.notesSlide+xml"/>
  <Override PartName="/ppt/tags/tag43.xml" ContentType="application/vnd.openxmlformats-officedocument.presentationml.tags+xml"/>
  <Override PartName="/ppt/notesSlides/notesSlide19.xml" ContentType="application/vnd.openxmlformats-officedocument.presentationml.notesSlide+xml"/>
  <Override PartName="/ppt/tags/tag44.xml" ContentType="application/vnd.openxmlformats-officedocument.presentationml.tags+xml"/>
  <Override PartName="/ppt/notesSlides/notesSlide20.xml" ContentType="application/vnd.openxmlformats-officedocument.presentationml.notesSlide+xml"/>
  <Override PartName="/ppt/tags/tag45.xml" ContentType="application/vnd.openxmlformats-officedocument.presentationml.tags+xml"/>
  <Override PartName="/ppt/notesSlides/notesSlide21.xml" ContentType="application/vnd.openxmlformats-officedocument.presentationml.notesSlide+xml"/>
  <Override PartName="/ppt/tags/tag46.xml" ContentType="application/vnd.openxmlformats-officedocument.presentationml.tags+xml"/>
  <Override PartName="/ppt/notesSlides/notesSlide22.xml" ContentType="application/vnd.openxmlformats-officedocument.presentationml.notesSlide+xml"/>
  <Override PartName="/ppt/tags/tag47.xml" ContentType="application/vnd.openxmlformats-officedocument.presentationml.tags+xml"/>
  <Override PartName="/ppt/notesSlides/notesSlide23.xml" ContentType="application/vnd.openxmlformats-officedocument.presentationml.notesSlide+xml"/>
  <Override PartName="/ppt/tags/tag48.xml" ContentType="application/vnd.openxmlformats-officedocument.presentationml.tags+xml"/>
  <Override PartName="/ppt/notesSlides/notesSlide24.xml" ContentType="application/vnd.openxmlformats-officedocument.presentationml.notesSlide+xml"/>
  <Override PartName="/ppt/tags/tag49.xml" ContentType="application/vnd.openxmlformats-officedocument.presentationml.tags+xml"/>
  <Override PartName="/ppt/notesSlides/notesSlide25.xml" ContentType="application/vnd.openxmlformats-officedocument.presentationml.notesSlide+xml"/>
  <Override PartName="/ppt/tags/tag50.xml" ContentType="application/vnd.openxmlformats-officedocument.presentationml.tags+xml"/>
  <Override PartName="/ppt/notesSlides/notesSlide26.xml" ContentType="application/vnd.openxmlformats-officedocument.presentationml.notesSlide+xml"/>
  <Override PartName="/ppt/tags/tag51.xml" ContentType="application/vnd.openxmlformats-officedocument.presentationml.tags+xml"/>
  <Override PartName="/ppt/notesSlides/notesSlide27.xml" ContentType="application/vnd.openxmlformats-officedocument.presentationml.notesSlide+xml"/>
  <Override PartName="/ppt/tags/tag52.xml" ContentType="application/vnd.openxmlformats-officedocument.presentationml.tags+xml"/>
  <Override PartName="/ppt/notesSlides/notesSlide28.xml" ContentType="application/vnd.openxmlformats-officedocument.presentationml.notesSlide+xml"/>
  <Override PartName="/ppt/tags/tag53.xml" ContentType="application/vnd.openxmlformats-officedocument.presentationml.tags+xml"/>
  <Override PartName="/ppt/notesSlides/notesSlide29.xml" ContentType="application/vnd.openxmlformats-officedocument.presentationml.notesSlide+xml"/>
  <Override PartName="/ppt/tags/tag54.xml" ContentType="application/vnd.openxmlformats-officedocument.presentationml.tags+xml"/>
  <Override PartName="/ppt/notesSlides/notesSlide30.xml" ContentType="application/vnd.openxmlformats-officedocument.presentationml.notesSlide+xml"/>
  <Override PartName="/ppt/tags/tag55.xml" ContentType="application/vnd.openxmlformats-officedocument.presentationml.tags+xml"/>
  <Override PartName="/ppt/notesSlides/notesSlide31.xml" ContentType="application/vnd.openxmlformats-officedocument.presentationml.notesSlide+xml"/>
  <Override PartName="/ppt/tags/tag56.xml" ContentType="application/vnd.openxmlformats-officedocument.presentationml.tags+xml"/>
  <Override PartName="/ppt/notesSlides/notesSlide32.xml" ContentType="application/vnd.openxmlformats-officedocument.presentationml.notesSlide+xml"/>
  <Override PartName="/ppt/tags/tag57.xml" ContentType="application/vnd.openxmlformats-officedocument.presentationml.tags+xml"/>
  <Override PartName="/ppt/notesSlides/notesSlide33.xml" ContentType="application/vnd.openxmlformats-officedocument.presentationml.notesSlide+xml"/>
  <Override PartName="/ppt/tags/tag58.xml" ContentType="application/vnd.openxmlformats-officedocument.presentationml.tags+xml"/>
  <Override PartName="/ppt/notesSlides/notesSlide34.xml" ContentType="application/vnd.openxmlformats-officedocument.presentationml.notesSlide+xml"/>
  <Override PartName="/ppt/tags/tag59.xml" ContentType="application/vnd.openxmlformats-officedocument.presentationml.tags+xml"/>
  <Override PartName="/ppt/notesSlides/notesSlide35.xml" ContentType="application/vnd.openxmlformats-officedocument.presentationml.notesSlide+xml"/>
  <Override PartName="/ppt/tags/tag60.xml" ContentType="application/vnd.openxmlformats-officedocument.presentationml.tags+xml"/>
  <Override PartName="/ppt/notesSlides/notesSlide36.xml" ContentType="application/vnd.openxmlformats-officedocument.presentationml.notesSlide+xml"/>
  <Override PartName="/ppt/tags/tag61.xml" ContentType="application/vnd.openxmlformats-officedocument.presentationml.tags+xml"/>
  <Override PartName="/ppt/notesSlides/notesSlide37.xml" ContentType="application/vnd.openxmlformats-officedocument.presentationml.notesSlide+xml"/>
  <Override PartName="/ppt/comments/modernComment_9A5_376E8EE9.xml" ContentType="application/vnd.ms-powerpoint.comments+xml"/>
  <Override PartName="/ppt/tags/tag62.xml" ContentType="application/vnd.openxmlformats-officedocument.presentationml.tags+xml"/>
  <Override PartName="/ppt/notesSlides/notesSlide38.xml" ContentType="application/vnd.openxmlformats-officedocument.presentationml.notesSlide+xml"/>
  <Override PartName="/ppt/tags/tag63.xml" ContentType="application/vnd.openxmlformats-officedocument.presentationml.tags+xml"/>
  <Override PartName="/ppt/notesSlides/notesSlide39.xml" ContentType="application/vnd.openxmlformats-officedocument.presentationml.notesSlide+xml"/>
  <Override PartName="/ppt/tags/tag64.xml" ContentType="application/vnd.openxmlformats-officedocument.presentationml.tags+xml"/>
  <Override PartName="/ppt/notesSlides/notesSlide40.xml" ContentType="application/vnd.openxmlformats-officedocument.presentationml.notesSlide+xml"/>
  <Override PartName="/ppt/tags/tag65.xml" ContentType="application/vnd.openxmlformats-officedocument.presentationml.tags+xml"/>
  <Override PartName="/ppt/notesSlides/notesSlide41.xml" ContentType="application/vnd.openxmlformats-officedocument.presentationml.notesSlide+xml"/>
  <Override PartName="/ppt/tags/tag66.xml" ContentType="application/vnd.openxmlformats-officedocument.presentationml.tags+xml"/>
  <Override PartName="/ppt/notesSlides/notesSlide42.xml" ContentType="application/vnd.openxmlformats-officedocument.presentationml.notesSlide+xml"/>
  <Override PartName="/ppt/tags/tag67.xml" ContentType="application/vnd.openxmlformats-officedocument.presentationml.tags+xml"/>
  <Override PartName="/ppt/notesSlides/notesSlide43.xml" ContentType="application/vnd.openxmlformats-officedocument.presentationml.notesSlide+xml"/>
  <Override PartName="/ppt/tags/tag68.xml" ContentType="application/vnd.openxmlformats-officedocument.presentationml.tags+xml"/>
  <Override PartName="/ppt/notesSlides/notesSlide44.xml" ContentType="application/vnd.openxmlformats-officedocument.presentationml.notesSlide+xml"/>
  <Override PartName="/ppt/tags/tag69.xml" ContentType="application/vnd.openxmlformats-officedocument.presentationml.tags+xml"/>
  <Override PartName="/ppt/notesSlides/notesSlide45.xml" ContentType="application/vnd.openxmlformats-officedocument.presentationml.notesSlide+xml"/>
  <Override PartName="/ppt/tags/tag70.xml" ContentType="application/vnd.openxmlformats-officedocument.presentationml.tags+xml"/>
  <Override PartName="/ppt/notesSlides/notesSlide46.xml" ContentType="application/vnd.openxmlformats-officedocument.presentationml.notesSlide+xml"/>
  <Override PartName="/ppt/tags/tag71.xml" ContentType="application/vnd.openxmlformats-officedocument.presentationml.tags+xml"/>
  <Override PartName="/ppt/notesSlides/notesSlide47.xml" ContentType="application/vnd.openxmlformats-officedocument.presentationml.notesSlide+xml"/>
  <Override PartName="/ppt/tags/tag72.xml" ContentType="application/vnd.openxmlformats-officedocument.presentationml.tags+xml"/>
  <Override PartName="/ppt/notesSlides/notesSlide48.xml" ContentType="application/vnd.openxmlformats-officedocument.presentationml.notesSlide+xml"/>
  <Override PartName="/ppt/tags/tag73.xml" ContentType="application/vnd.openxmlformats-officedocument.presentationml.tags+xml"/>
  <Override PartName="/ppt/notesSlides/notesSlide4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 id="2147483692" r:id="rId2"/>
  </p:sldMasterIdLst>
  <p:notesMasterIdLst>
    <p:notesMasterId r:id="rId52"/>
  </p:notesMasterIdLst>
  <p:handoutMasterIdLst>
    <p:handoutMasterId r:id="rId53"/>
  </p:handoutMasterIdLst>
  <p:sldIdLst>
    <p:sldId id="277" r:id="rId3"/>
    <p:sldId id="2425" r:id="rId4"/>
    <p:sldId id="2256" r:id="rId5"/>
    <p:sldId id="2412" r:id="rId6"/>
    <p:sldId id="2413" r:id="rId7"/>
    <p:sldId id="2436" r:id="rId8"/>
    <p:sldId id="2440" r:id="rId9"/>
    <p:sldId id="2441" r:id="rId10"/>
    <p:sldId id="2443" r:id="rId11"/>
    <p:sldId id="2442" r:id="rId12"/>
    <p:sldId id="1240" r:id="rId13"/>
    <p:sldId id="2445" r:id="rId14"/>
    <p:sldId id="2446" r:id="rId15"/>
    <p:sldId id="2448" r:id="rId16"/>
    <p:sldId id="2449" r:id="rId17"/>
    <p:sldId id="2451" r:id="rId18"/>
    <p:sldId id="2452" r:id="rId19"/>
    <p:sldId id="2479" r:id="rId20"/>
    <p:sldId id="2454" r:id="rId21"/>
    <p:sldId id="2444" r:id="rId22"/>
    <p:sldId id="2456" r:id="rId23"/>
    <p:sldId id="2457" r:id="rId24"/>
    <p:sldId id="2458" r:id="rId25"/>
    <p:sldId id="2459" r:id="rId26"/>
    <p:sldId id="2474" r:id="rId27"/>
    <p:sldId id="2475" r:id="rId28"/>
    <p:sldId id="2478" r:id="rId29"/>
    <p:sldId id="2460" r:id="rId30"/>
    <p:sldId id="2461" r:id="rId31"/>
    <p:sldId id="2462" r:id="rId32"/>
    <p:sldId id="2463" r:id="rId33"/>
    <p:sldId id="2464" r:id="rId34"/>
    <p:sldId id="2465" r:id="rId35"/>
    <p:sldId id="2477" r:id="rId36"/>
    <p:sldId id="2466" r:id="rId37"/>
    <p:sldId id="2467" r:id="rId38"/>
    <p:sldId id="2469" r:id="rId39"/>
    <p:sldId id="2470" r:id="rId40"/>
    <p:sldId id="2471" r:id="rId41"/>
    <p:sldId id="2472" r:id="rId42"/>
    <p:sldId id="2473" r:id="rId43"/>
    <p:sldId id="2453" r:id="rId44"/>
    <p:sldId id="2476" r:id="rId45"/>
    <p:sldId id="2432" r:id="rId46"/>
    <p:sldId id="2421" r:id="rId47"/>
    <p:sldId id="2433" r:id="rId48"/>
    <p:sldId id="2426" r:id="rId49"/>
    <p:sldId id="2431" r:id="rId50"/>
    <p:sldId id="2423" r:id="rId51"/>
  </p:sldIdLst>
  <p:sldSz cx="12192000" cy="6858000"/>
  <p:notesSz cx="6858000" cy="9144000"/>
  <p:embeddedFontLst>
    <p:embeddedFont>
      <p:font typeface="Amasis MT Pro Black" panose="02040A04050005020304" pitchFamily="18" charset="0"/>
      <p:bold r:id="rId54"/>
      <p:boldItalic r:id="rId55"/>
    </p:embeddedFont>
    <p:embeddedFont>
      <p:font typeface="Articulate Extrabold" panose="02000503050000020004" pitchFamily="2" charset="0"/>
      <p:regular r:id="rId56"/>
      <p:italic r:id="rId57"/>
    </p:embeddedFont>
    <p:embeddedFont>
      <p:font typeface="Cambria" panose="02040503050406030204" pitchFamily="18" charset="0"/>
      <p:regular r:id="rId58"/>
      <p:bold r:id="rId59"/>
      <p:italic r:id="rId60"/>
      <p:boldItalic r:id="rId61"/>
    </p:embeddedFont>
    <p:embeddedFont>
      <p:font typeface="Cambria Math" panose="02040503050406030204" pitchFamily="18" charset="0"/>
      <p:regular r:id="rId62"/>
    </p:embeddedFont>
    <p:embeddedFont>
      <p:font typeface="Montserrat" pitchFamily="2" charset="0"/>
      <p:regular r:id="rId63"/>
      <p:bold r:id="rId64"/>
      <p:italic r:id="rId65"/>
      <p:boldItalic r:id="rId66"/>
    </p:embeddedFont>
    <p:embeddedFont>
      <p:font typeface="Montserrat ExtraBold" panose="00000900000000000000" pitchFamily="2" charset="0"/>
      <p:bold r:id="rId67"/>
      <p:boldItalic r:id="rId68"/>
    </p:embeddedFont>
  </p:embeddedFontLst>
  <p:custDataLst>
    <p:tags r:id="rId6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88219F3-BE97-CEC9-7252-84E817F8DCC8}" name="Allie Franklyn" initials="AF" userId="S::afranklyn@transportcenter.org::2e006465-fe6a-4244-a2e5-a65a0565e14a" providerId="AD"/>
  <p188:author id="{7FA1E7F8-FC1F-CDD6-B032-6237257B15C2}" name="Kristen Ribaudo" initials="KR" userId="7a61d3ca7dda6d5d"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B5620"/>
    <a:srgbClr val="B8007A"/>
    <a:srgbClr val="FFD84D"/>
    <a:srgbClr val="FF66CC"/>
    <a:srgbClr val="E7E6E6"/>
    <a:srgbClr val="0000FF"/>
    <a:srgbClr val="00A34B"/>
    <a:srgbClr val="9933FF"/>
    <a:srgbClr val="0F6235"/>
    <a:srgbClr val="E9987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30C7BD6-AE96-4CB1-9436-422C13A1F6DB}" v="1" dt="2026-09-17T20:35:57.69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82" autoAdjust="0"/>
    <p:restoredTop sz="61199" autoAdjust="0"/>
  </p:normalViewPr>
  <p:slideViewPr>
    <p:cSldViewPr snapToGrid="0">
      <p:cViewPr varScale="1">
        <p:scale>
          <a:sx n="58" d="100"/>
          <a:sy n="58" d="100"/>
        </p:scale>
        <p:origin x="1766" y="5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74" d="100"/>
          <a:sy n="74" d="100"/>
        </p:scale>
        <p:origin x="2122" y="77"/>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font" Target="fonts/font10.fntdata"/><Relationship Id="rId68" Type="http://schemas.openxmlformats.org/officeDocument/2006/relationships/font" Target="fonts/font15.fntdata"/><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handoutMaster" Target="handoutMasters/handoutMaster1.xml"/><Relationship Id="rId58" Type="http://schemas.openxmlformats.org/officeDocument/2006/relationships/font" Target="fonts/font5.fntdata"/><Relationship Id="rId66" Type="http://schemas.openxmlformats.org/officeDocument/2006/relationships/font" Target="fonts/font13.fntdata"/><Relationship Id="rId74" Type="http://schemas.microsoft.com/office/2015/10/relationships/revisionInfo" Target="revisionInfo.xml"/><Relationship Id="rId5" Type="http://schemas.openxmlformats.org/officeDocument/2006/relationships/slide" Target="slides/slide3.xml"/><Relationship Id="rId61" Type="http://schemas.openxmlformats.org/officeDocument/2006/relationships/font" Target="fonts/font8.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font" Target="fonts/font3.fntdata"/><Relationship Id="rId64" Type="http://schemas.openxmlformats.org/officeDocument/2006/relationships/font" Target="fonts/font11.fntdata"/><Relationship Id="rId69" Type="http://schemas.openxmlformats.org/officeDocument/2006/relationships/tags" Target="tags/tag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font" Target="fonts/font6.fntdata"/><Relationship Id="rId67" Type="http://schemas.openxmlformats.org/officeDocument/2006/relationships/font" Target="fonts/font14.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font" Target="fonts/font1.fntdata"/><Relationship Id="rId62" Type="http://schemas.openxmlformats.org/officeDocument/2006/relationships/font" Target="fonts/font9.fntdata"/><Relationship Id="rId70" Type="http://schemas.openxmlformats.org/officeDocument/2006/relationships/presProps" Target="presProps.xml"/><Relationship Id="rId75"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font" Target="fonts/font4.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notesMaster" Target="notesMasters/notesMaster1.xml"/><Relationship Id="rId60" Type="http://schemas.openxmlformats.org/officeDocument/2006/relationships/font" Target="fonts/font7.fntdata"/><Relationship Id="rId65" Type="http://schemas.openxmlformats.org/officeDocument/2006/relationships/font" Target="fonts/font12.fntdata"/><Relationship Id="rId73"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font" Target="fonts/font2.fntdata"/><Relationship Id="rId7" Type="http://schemas.openxmlformats.org/officeDocument/2006/relationships/slide" Target="slides/slide5.xml"/><Relationship Id="rId71" Type="http://schemas.openxmlformats.org/officeDocument/2006/relationships/viewProps" Target="viewProps.xml"/></Relationships>
</file>

<file path=ppt/comments/modernComment_9A5_376E8EE9.xml><?xml version="1.0" encoding="utf-8"?>
<p188:cmLst xmlns:a="http://schemas.openxmlformats.org/drawingml/2006/main" xmlns:r="http://schemas.openxmlformats.org/officeDocument/2006/relationships" xmlns:p188="http://schemas.microsoft.com/office/powerpoint/2018/8/main">
  <p188:cm id="{D1587711-1714-4E0B-9EA9-B2AB186F9CFD}" authorId="{7FA1E7F8-FC1F-CDD6-B032-6237257B15C2}" status="resolved" created="2026-07-10T13:38:05.924" complete="100000">
    <ac:deMkLst xmlns:ac="http://schemas.microsoft.com/office/drawing/2013/main/command">
      <pc:docMk xmlns:pc="http://schemas.microsoft.com/office/powerpoint/2013/main/command"/>
      <pc:sldMk xmlns:pc="http://schemas.microsoft.com/office/powerpoint/2013/main/command" cId="929992425" sldId="2469"/>
      <ac:spMk id="9" creationId="{E23CAD49-4B0F-81AE-692B-84AB52A8FBBF}"/>
    </ac:deMkLst>
    <p188:txBody>
      <a:bodyPr/>
      <a:lstStyle/>
      <a:p>
        <a:r>
          <a:rPr lang="en-US"/>
          <a:t>Cone equation incorrect. Add x h. done</a:t>
        </a:r>
      </a:p>
    </p188:txBody>
  </p188:cm>
</p188:cmLst>
</file>

<file path=ppt/handoutMasters/_rels/handoutMaster1.xml.rels><?xml version="1.0" encoding="UTF-8" standalone="yes"?>
<Relationships xmlns="http://schemas.openxmlformats.org/package/2006/relationships"><Relationship Id="rId2" Type="http://schemas.openxmlformats.org/officeDocument/2006/relationships/tags" Target="../tags/tag24.xml"/><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1426396-F8F3-4943-886C-06334676821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B8A4C79-1A49-4098-B5D7-165FB4042AA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A14E4B3-A97E-4246-9676-415BEA7FBF27}" type="datetimeFigureOut">
              <a:rPr lang="en-US" smtClean="0"/>
              <a:t>9/18/2026</a:t>
            </a:fld>
            <a:endParaRPr lang="en-US"/>
          </a:p>
        </p:txBody>
      </p:sp>
      <p:sp>
        <p:nvSpPr>
          <p:cNvPr id="4" name="Footer Placeholder 3">
            <a:extLst>
              <a:ext uri="{FF2B5EF4-FFF2-40B4-BE49-F238E27FC236}">
                <a16:creationId xmlns:a16="http://schemas.microsoft.com/office/drawing/2014/main" id="{CC11F5FF-63F5-4A15-A81C-A51F748374F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73F861F-BD4B-4150-A7EE-99226F3EC73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2F0C234-9151-4C67-8EF0-3133E2C963A6}" type="slidenum">
              <a:rPr lang="en-US" smtClean="0"/>
              <a:t>‹#›</a:t>
            </a:fld>
            <a:endParaRPr lang="en-US"/>
          </a:p>
        </p:txBody>
      </p:sp>
    </p:spTree>
    <p:custDataLst>
      <p:tags r:id="rId2"/>
    </p:custDataLst>
    <p:extLst>
      <p:ext uri="{BB962C8B-B14F-4D97-AF65-F5344CB8AC3E}">
        <p14:creationId xmlns:p14="http://schemas.microsoft.com/office/powerpoint/2010/main" val="4131028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4CCC76-AB5D-4D11-A0BF-4B69EC6E2B08}" type="datetimeFigureOut">
              <a:rPr lang="en-US" smtClean="0"/>
              <a:t>9/18/2026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8FB58B-AACD-44F1-9CE2-B850C946C86F}" type="slidenum">
              <a:rPr lang="en-US" smtClean="0"/>
              <a:t>‹#›</a:t>
            </a:fld>
            <a:endParaRPr lang="en-US"/>
          </a:p>
        </p:txBody>
      </p:sp>
    </p:spTree>
    <p:extLst>
      <p:ext uri="{BB962C8B-B14F-4D97-AF65-F5344CB8AC3E}">
        <p14:creationId xmlns:p14="http://schemas.microsoft.com/office/powerpoint/2010/main" val="12644132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mathnasium.com/math-terms/measurement"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mathnasium.com/math-terms/length"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youtube.com/watch?v=fRcrFdYXHj4"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mathnasium.com/math-terms/area"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s://www.mathnasium.com/blog/what-is-volume-in-math"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www.mathnasium.com/blog/what-is-volume-in-math" TargetMode="External"/><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1</a:t>
            </a:fld>
            <a:endParaRPr lang="en-US"/>
          </a:p>
        </p:txBody>
      </p:sp>
    </p:spTree>
    <p:extLst>
      <p:ext uri="{BB962C8B-B14F-4D97-AF65-F5344CB8AC3E}">
        <p14:creationId xmlns:p14="http://schemas.microsoft.com/office/powerpoint/2010/main" val="7114304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2</a:t>
            </a:fld>
            <a:endParaRPr lang="en-US"/>
          </a:p>
        </p:txBody>
      </p:sp>
    </p:spTree>
    <p:extLst>
      <p:ext uri="{BB962C8B-B14F-4D97-AF65-F5344CB8AC3E}">
        <p14:creationId xmlns:p14="http://schemas.microsoft.com/office/powerpoint/2010/main" val="22659629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Direction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 </a:t>
            </a:r>
            <a:r>
              <a:rPr lang="en-US" dirty="0"/>
              <a:t>Welcome learners to class. Introduce the course and module. </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3</a:t>
            </a:fld>
            <a:endParaRPr lang="en-US"/>
          </a:p>
        </p:txBody>
      </p:sp>
    </p:spTree>
    <p:extLst>
      <p:ext uri="{BB962C8B-B14F-4D97-AF65-F5344CB8AC3E}">
        <p14:creationId xmlns:p14="http://schemas.microsoft.com/office/powerpoint/2010/main" val="3311189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Direction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 </a:t>
            </a:r>
            <a:r>
              <a:rPr lang="en-US" dirty="0"/>
              <a:t>Review the module objectives. </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4</a:t>
            </a:fld>
            <a:endParaRPr lang="en-US"/>
          </a:p>
        </p:txBody>
      </p:sp>
    </p:spTree>
    <p:extLst>
      <p:ext uri="{BB962C8B-B14F-4D97-AF65-F5344CB8AC3E}">
        <p14:creationId xmlns:p14="http://schemas.microsoft.com/office/powerpoint/2010/main" val="39349069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Direction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 </a:t>
            </a:r>
            <a:r>
              <a:rPr lang="en-US" dirty="0"/>
              <a:t>Review the module agenda. </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5</a:t>
            </a:fld>
            <a:endParaRPr lang="en-US"/>
          </a:p>
        </p:txBody>
      </p:sp>
    </p:spTree>
    <p:extLst>
      <p:ext uri="{BB962C8B-B14F-4D97-AF65-F5344CB8AC3E}">
        <p14:creationId xmlns:p14="http://schemas.microsoft.com/office/powerpoint/2010/main" val="40860963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Gain Attention, Recall</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10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 </a:t>
            </a:r>
            <a:r>
              <a:rPr lang="en-US" sz="1200" dirty="0"/>
              <a:t>Use the discussion questions on the slide to facilitate a short discussion. </a:t>
            </a:r>
          </a:p>
          <a:p>
            <a:pPr marL="0" marR="0" lvl="0" indent="0">
              <a:spcBef>
                <a:spcPts val="0"/>
              </a:spcBef>
              <a:spcAft>
                <a:spcPts val="0"/>
              </a:spcAft>
              <a:buFont typeface="Courier New" panose="02070309020205020404" pitchFamily="49" charset="0"/>
              <a:buNone/>
            </a:pPr>
            <a:r>
              <a:rPr lang="en-US" sz="1200" b="1" dirty="0"/>
              <a:t>Talking Points: </a:t>
            </a:r>
          </a:p>
          <a:p>
            <a:pPr marL="171450" marR="0" lvl="0" indent="-171450">
              <a:spcBef>
                <a:spcPts val="0"/>
              </a:spcBef>
              <a:spcAft>
                <a:spcPts val="0"/>
              </a:spcAft>
              <a:buFont typeface="Arial" panose="020B0604020202020204" pitchFamily="34" charset="0"/>
              <a:buChar char="•"/>
            </a:pPr>
            <a:r>
              <a:rPr lang="en-US" sz="1200" dirty="0"/>
              <a:t>Think about a time when you had to measure something in your everyday life or on the job.</a:t>
            </a:r>
          </a:p>
          <a:p>
            <a:pPr marL="171450" marR="0" lvl="0" indent="-171450">
              <a:spcBef>
                <a:spcPts val="0"/>
              </a:spcBef>
              <a:spcAft>
                <a:spcPts val="0"/>
              </a:spcAft>
              <a:buFont typeface="Arial" panose="020B0604020202020204" pitchFamily="34" charset="0"/>
              <a:buChar char="•"/>
            </a:pPr>
            <a:r>
              <a:rPr lang="en-US" sz="1200" dirty="0"/>
              <a:t>It could be something simple, like measuring a space, hanging a picture, or fitting something into place.</a:t>
            </a:r>
          </a:p>
          <a:p>
            <a:pPr marL="628650" marR="0" lvl="1" indent="-171450">
              <a:spcBef>
                <a:spcPts val="0"/>
              </a:spcBef>
              <a:spcAft>
                <a:spcPts val="0"/>
              </a:spcAft>
              <a:buFont typeface="Arial" panose="020B0604020202020204" pitchFamily="34" charset="0"/>
              <a:buChar char="•"/>
            </a:pPr>
            <a:r>
              <a:rPr lang="en-US" sz="1200" i="1" dirty="0"/>
              <a:t>Facilitate discussion using questions on slide. </a:t>
            </a:r>
          </a:p>
          <a:p>
            <a:pPr marL="171450" marR="0" lvl="0" indent="-171450">
              <a:spcBef>
                <a:spcPts val="0"/>
              </a:spcBef>
              <a:spcAft>
                <a:spcPts val="0"/>
              </a:spcAft>
              <a:buFont typeface="Arial" panose="020B0604020202020204" pitchFamily="34" charset="0"/>
              <a:buChar char="•"/>
            </a:pPr>
            <a:r>
              <a:rPr lang="en-US" sz="1200" dirty="0"/>
              <a:t>These are the kinds of situations where measurement skills are important, and they connect directly to what we’ll be learning in this module.</a:t>
            </a:r>
          </a:p>
        </p:txBody>
      </p:sp>
      <p:sp>
        <p:nvSpPr>
          <p:cNvPr id="4" name="Slide Number Placeholder 3"/>
          <p:cNvSpPr>
            <a:spLocks noGrp="1"/>
          </p:cNvSpPr>
          <p:nvPr>
            <p:ph type="sldNum" sz="quarter" idx="5"/>
          </p:nvPr>
        </p:nvSpPr>
        <p:spPr/>
        <p:txBody>
          <a:bodyPr/>
          <a:lstStyle/>
          <a:p>
            <a:fld id="{C68FB58B-AACD-44F1-9CE2-B850C946C86F}" type="slidenum">
              <a:rPr lang="en-US" smtClean="0"/>
              <a:t>6</a:t>
            </a:fld>
            <a:endParaRPr lang="en-US"/>
          </a:p>
        </p:txBody>
      </p:sp>
    </p:spTree>
    <p:extLst>
      <p:ext uri="{BB962C8B-B14F-4D97-AF65-F5344CB8AC3E}">
        <p14:creationId xmlns:p14="http://schemas.microsoft.com/office/powerpoint/2010/main" val="36536422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b="1" dirty="0"/>
              <a:t>Measurement</a:t>
            </a:r>
            <a:r>
              <a:rPr lang="en-US" dirty="0"/>
              <a:t> is the process of figuring out how big, long, heavy, or full something is using standard units.</a:t>
            </a:r>
          </a:p>
          <a:p>
            <a:pPr marL="171450" indent="-171450">
              <a:buFont typeface="Arial" panose="020B0604020202020204" pitchFamily="34" charset="0"/>
              <a:buChar char="•"/>
            </a:pPr>
            <a:r>
              <a:rPr lang="en-US" dirty="0"/>
              <a:t>In this course, we are going to focus on four types of measurement: linear, area, circular, and volume.</a:t>
            </a:r>
          </a:p>
          <a:p>
            <a:pPr marL="171450" indent="-171450">
              <a:buFont typeface="Arial" panose="020B0604020202020204" pitchFamily="34" charset="0"/>
              <a:buChar char="•"/>
            </a:pPr>
            <a:r>
              <a:rPr lang="en-US" dirty="0"/>
              <a:t>Each type of measurement helps us understand something different, like length, surface, or space inside an object.</a:t>
            </a:r>
          </a:p>
          <a:p>
            <a:pPr marL="171450" indent="-171450">
              <a:buFont typeface="Arial" panose="020B0604020202020204" pitchFamily="34" charset="0"/>
              <a:buChar char="•"/>
            </a:pPr>
            <a:r>
              <a:rPr lang="en-US" dirty="0"/>
              <a:t>As we move through the module, you will learn the key concepts behind each type of measurement.</a:t>
            </a:r>
          </a:p>
          <a:p>
            <a:pPr marL="171450" indent="-171450">
              <a:buFont typeface="Arial" panose="020B0604020202020204" pitchFamily="34" charset="0"/>
              <a:buChar char="•"/>
            </a:pPr>
            <a:r>
              <a:rPr lang="en-US" dirty="0"/>
              <a:t>You will also learn the units used, the tools needed, and how to perform the calculations.</a:t>
            </a:r>
          </a:p>
          <a:p>
            <a:pPr marL="171450" indent="-171450">
              <a:buFont typeface="Arial" panose="020B0604020202020204" pitchFamily="34" charset="0"/>
              <a:buChar char="•"/>
            </a:pPr>
            <a:r>
              <a:rPr lang="en-US" dirty="0"/>
              <a:t>Most importantly, we will connect these skills to real-world tasks you may perform on the job.</a:t>
            </a:r>
          </a:p>
          <a:p>
            <a:pPr marL="171450" indent="-171450">
              <a:buFont typeface="Arial" panose="020B0604020202020204" pitchFamily="34" charset="0"/>
              <a:buChar char="•"/>
            </a:pPr>
            <a:r>
              <a:rPr lang="en-US" dirty="0"/>
              <a:t>By the end of this module, you should feel more confident using measurement in practical situations.</a:t>
            </a:r>
          </a:p>
          <a:p>
            <a:pPr marL="171450" marR="0" lvl="0" indent="-171450">
              <a:spcBef>
                <a:spcPts val="0"/>
              </a:spcBef>
              <a:spcAft>
                <a:spcPts val="0"/>
              </a:spcAft>
              <a:buFont typeface="Arial" panose="020B0604020202020204" pitchFamily="34" charset="0"/>
              <a:buChar char="•"/>
            </a:pPr>
            <a:endParaRPr lang="en-US" sz="1200" b="0" dirty="0">
              <a:effectLst/>
              <a:latin typeface="+mn-lt"/>
              <a:ea typeface="Calibri" panose="020F0502020204030204" pitchFamily="34" charset="0"/>
              <a:cs typeface="Times New Roman" panose="02020603050405020304" pitchFamily="18" charset="0"/>
            </a:endParaRPr>
          </a:p>
          <a:p>
            <a:endParaRPr lang="en-US"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latin typeface="+mn-lt"/>
              </a:rPr>
              <a:t>Source</a:t>
            </a:r>
            <a:r>
              <a:rPr lang="en-US" sz="1200" i="0" dirty="0">
                <a:latin typeface="+mn-lt"/>
              </a:rPr>
              <a:t>:  </a:t>
            </a:r>
            <a:r>
              <a:rPr lang="en-US" dirty="0"/>
              <a:t>Mathnasium. (n.d.). </a:t>
            </a:r>
            <a:r>
              <a:rPr lang="en-US" i="1" dirty="0"/>
              <a:t>Measurement</a:t>
            </a:r>
            <a:r>
              <a:rPr lang="en-US" dirty="0"/>
              <a:t>. Mathnasium. </a:t>
            </a:r>
            <a:r>
              <a:rPr lang="en-US" dirty="0">
                <a:hlinkClick r:id="rId3"/>
              </a:rPr>
              <a:t>https://www.mathnasium.com/math-terms/measurement</a:t>
            </a:r>
            <a:endParaRPr lang="en-US" sz="1200" dirty="0">
              <a:latin typeface="+mn-lt"/>
            </a:endParaRP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7</a:t>
            </a:fld>
            <a:endParaRPr lang="en-US"/>
          </a:p>
        </p:txBody>
      </p:sp>
    </p:spTree>
    <p:extLst>
      <p:ext uri="{BB962C8B-B14F-4D97-AF65-F5344CB8AC3E}">
        <p14:creationId xmlns:p14="http://schemas.microsoft.com/office/powerpoint/2010/main" val="41349591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Measurements are something you’ll use on almost every job task.</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Even small errors like being off by half an inch can cause real problems.</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If something doesn’t fit correctly, it can lead to rework, delays, or safety risks.</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Accurate measurements help reduce waste, which saves both time and money.</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This is especially important when materials and labor are expensive.</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At the end of the day, good measurements help you do the job right the first time and a safe and efficient manner. </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8</a:t>
            </a:fld>
            <a:endParaRPr lang="en-US"/>
          </a:p>
        </p:txBody>
      </p:sp>
    </p:spTree>
    <p:extLst>
      <p:ext uri="{BB962C8B-B14F-4D97-AF65-F5344CB8AC3E}">
        <p14:creationId xmlns:p14="http://schemas.microsoft.com/office/powerpoint/2010/main" val="8372815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1" dirty="0">
                <a:effectLst/>
                <a:latin typeface="+mn-lt"/>
                <a:ea typeface="Calibri" panose="020F0502020204030204" pitchFamily="34" charset="0"/>
                <a:cs typeface="Times New Roman" panose="02020603050405020304" pitchFamily="18" charset="0"/>
              </a:rPr>
              <a:t>Engagement Strategy </a:t>
            </a:r>
            <a:r>
              <a:rPr lang="en-US" sz="1200" b="0" dirty="0">
                <a:effectLst/>
                <a:latin typeface="+mn-lt"/>
                <a:ea typeface="Calibri" panose="020F0502020204030204" pitchFamily="34" charset="0"/>
                <a:cs typeface="Times New Roman" panose="02020603050405020304" pitchFamily="18" charset="0"/>
              </a:rPr>
              <a:t>–</a:t>
            </a:r>
            <a:r>
              <a:rPr lang="en-US" sz="1200" b="1" dirty="0">
                <a:effectLst/>
                <a:latin typeface="+mn-lt"/>
                <a:ea typeface="Calibri" panose="020F0502020204030204" pitchFamily="34" charset="0"/>
                <a:cs typeface="Times New Roman" panose="02020603050405020304" pitchFamily="18" charset="0"/>
              </a:rPr>
              <a:t> </a:t>
            </a:r>
            <a:r>
              <a:rPr lang="en-US" sz="1200" b="0" dirty="0">
                <a:effectLst/>
                <a:latin typeface="+mn-lt"/>
                <a:ea typeface="Calibri" panose="020F0502020204030204" pitchFamily="34" charset="0"/>
                <a:cs typeface="Times New Roman" panose="02020603050405020304" pitchFamily="18" charset="0"/>
              </a:rPr>
              <a:t>If possible, take a field trip to complete the “Exercise” section for linear, area, and circular measurement on the handout. </a:t>
            </a:r>
            <a:endParaRPr lang="en-US" sz="1200" b="1"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endParaRPr lang="en-US" sz="1200" b="1"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Direction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 min.</a:t>
            </a:r>
          </a:p>
          <a:p>
            <a:pPr marL="0" marR="0" lvl="0" indent="0">
              <a:spcBef>
                <a:spcPts val="0"/>
              </a:spcBef>
              <a:spcAft>
                <a:spcPts val="0"/>
              </a:spcAft>
              <a:buFont typeface="Courier New" panose="02070309020205020404" pitchFamily="49" charset="0"/>
              <a:buNone/>
            </a:pPr>
            <a:r>
              <a:rPr lang="en-US" b="1" dirty="0"/>
              <a:t>Materials</a:t>
            </a:r>
            <a:r>
              <a:rPr lang="en-US" dirty="0"/>
              <a:t>: Measurement Cheat Sheet_M4</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dirty="0"/>
              <a:t>In your Participant Resource Guide, you’ll find a Measurement Cheat Sheet.</a:t>
            </a:r>
          </a:p>
          <a:p>
            <a:pPr marL="171450" indent="-171450">
              <a:buFont typeface="Arial" panose="020B0604020202020204" pitchFamily="34" charset="0"/>
              <a:buChar char="•"/>
            </a:pPr>
            <a:r>
              <a:rPr lang="en-US" dirty="0"/>
              <a:t>This resource contains helpful notes and exercises we’ll complete throughout the lesson. </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9</a:t>
            </a:fld>
            <a:endParaRPr lang="en-US"/>
          </a:p>
        </p:txBody>
      </p:sp>
    </p:spTree>
    <p:extLst>
      <p:ext uri="{BB962C8B-B14F-4D97-AF65-F5344CB8AC3E}">
        <p14:creationId xmlns:p14="http://schemas.microsoft.com/office/powerpoint/2010/main" val="23606463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Direction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dirty="0"/>
              <a:t>In this section, we’ll review linear measurements including units, tools, basic calculations, and real-world applications. </a:t>
            </a:r>
          </a:p>
        </p:txBody>
      </p:sp>
      <p:sp>
        <p:nvSpPr>
          <p:cNvPr id="4" name="Slide Number Placeholder 3"/>
          <p:cNvSpPr>
            <a:spLocks noGrp="1"/>
          </p:cNvSpPr>
          <p:nvPr>
            <p:ph type="sldNum" sz="quarter" idx="5"/>
          </p:nvPr>
        </p:nvSpPr>
        <p:spPr/>
        <p:txBody>
          <a:bodyPr/>
          <a:lstStyle/>
          <a:p>
            <a:fld id="{C68FB58B-AACD-44F1-9CE2-B850C946C86F}" type="slidenum">
              <a:rPr lang="en-US" smtClean="0"/>
              <a:t>10</a:t>
            </a:fld>
            <a:endParaRPr lang="en-US"/>
          </a:p>
        </p:txBody>
      </p:sp>
    </p:spTree>
    <p:extLst>
      <p:ext uri="{BB962C8B-B14F-4D97-AF65-F5344CB8AC3E}">
        <p14:creationId xmlns:p14="http://schemas.microsoft.com/office/powerpoint/2010/main" val="17817641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mn-lt"/>
                <a:ea typeface="Calibri" panose="020F0502020204030204" pitchFamily="34" charset="0"/>
                <a:cs typeface="Times New Roman" panose="02020603050405020304" pitchFamily="18" charset="0"/>
              </a:rPr>
              <a:t>*This slide contains animations. </a:t>
            </a: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content.</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marR="0" lvl="0" indent="-171450">
              <a:spcBef>
                <a:spcPts val="0"/>
              </a:spcBef>
              <a:spcAft>
                <a:spcPts val="0"/>
              </a:spcAft>
              <a:buFont typeface="Arial" panose="020B0604020202020204" pitchFamily="34" charset="0"/>
              <a:buChar char="•"/>
            </a:pPr>
            <a:r>
              <a:rPr lang="en-US" sz="1200" b="1" dirty="0">
                <a:effectLst/>
                <a:latin typeface="+mn-lt"/>
                <a:ea typeface="Calibri" panose="020F0502020204030204" pitchFamily="34" charset="0"/>
                <a:cs typeface="Times New Roman" panose="02020603050405020304" pitchFamily="18" charset="0"/>
              </a:rPr>
              <a:t>Linear measurement </a:t>
            </a:r>
            <a:r>
              <a:rPr lang="en-US" sz="1200" b="0" dirty="0">
                <a:effectLst/>
                <a:latin typeface="+mn-lt"/>
                <a:ea typeface="Calibri" panose="020F0502020204030204" pitchFamily="34" charset="0"/>
                <a:cs typeface="Times New Roman" panose="02020603050405020304" pitchFamily="18" charset="0"/>
              </a:rPr>
              <a:t>is the process of measuring the distance between two points in a straight line. </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It tells us how long, wide, or tall something is, like the height of a table, the distance around a room or piece of equipment, or the length of a pipe.</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Linear measurements can help us calculate the perimeter of a shape.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i="1" dirty="0">
                <a:solidFill>
                  <a:schemeClr val="tx1">
                    <a:lumMod val="75000"/>
                    <a:lumOff val="25000"/>
                  </a:schemeClr>
                </a:solidFill>
              </a:rPr>
              <a:t>CLICK</a:t>
            </a:r>
            <a:r>
              <a:rPr lang="en-US" sz="1200" dirty="0">
                <a:solidFill>
                  <a:schemeClr val="tx1">
                    <a:lumMod val="75000"/>
                    <a:lumOff val="25000"/>
                  </a:schemeClr>
                </a:solidFill>
              </a:rPr>
              <a:t> - </a:t>
            </a:r>
            <a:r>
              <a:rPr lang="en-US" sz="1200" b="1" dirty="0">
                <a:solidFill>
                  <a:schemeClr val="tx1">
                    <a:lumMod val="75000"/>
                    <a:lumOff val="25000"/>
                  </a:schemeClr>
                </a:solidFill>
              </a:rPr>
              <a:t>Perimeter</a:t>
            </a:r>
            <a:r>
              <a:rPr lang="en-US" sz="1200" dirty="0">
                <a:solidFill>
                  <a:schemeClr val="tx1">
                    <a:lumMod val="75000"/>
                    <a:lumOff val="25000"/>
                  </a:schemeClr>
                </a:solidFill>
              </a:rPr>
              <a:t>  is the total length around the outside of a two-dimensional shape.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chemeClr val="tx1">
                    <a:lumMod val="75000"/>
                    <a:lumOff val="25000"/>
                  </a:schemeClr>
                </a:solidFill>
              </a:rPr>
              <a:t>To calculate the perimeter, measure the sides of a share and add all the sides together.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chemeClr val="tx1">
                    <a:lumMod val="75000"/>
                    <a:lumOff val="25000"/>
                  </a:schemeClr>
                </a:solidFill>
              </a:rPr>
              <a:t>For a square or rectangle, the formula would be </a:t>
            </a:r>
            <a:r>
              <a:rPr lang="en-US" sz="1200" i="1" dirty="0">
                <a:solidFill>
                  <a:schemeClr val="tx1">
                    <a:lumMod val="75000"/>
                    <a:lumOff val="25000"/>
                  </a:schemeClr>
                </a:solidFill>
              </a:rPr>
              <a:t>P = L + W + L + W</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dirty="0">
                <a:solidFill>
                  <a:schemeClr val="tx1">
                    <a:lumMod val="75000"/>
                    <a:lumOff val="25000"/>
                  </a:schemeClr>
                </a:solidFill>
              </a:rPr>
              <a:t>ASK</a:t>
            </a:r>
            <a:r>
              <a:rPr lang="en-US" sz="1200" dirty="0">
                <a:solidFill>
                  <a:schemeClr val="tx1">
                    <a:lumMod val="75000"/>
                    <a:lumOff val="25000"/>
                  </a:schemeClr>
                </a:solidFill>
              </a:rPr>
              <a:t>: What is the perimeter of the room pictured on the slide?</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1" dirty="0">
                <a:solidFill>
                  <a:schemeClr val="tx1">
                    <a:lumMod val="75000"/>
                    <a:lumOff val="25000"/>
                  </a:schemeClr>
                </a:solidFill>
              </a:rPr>
              <a:t>Call on learners to respond. </a:t>
            </a:r>
            <a:r>
              <a:rPr lang="en-US" sz="1200" b="1" i="1" dirty="0">
                <a:solidFill>
                  <a:schemeClr val="tx1">
                    <a:lumMod val="75000"/>
                    <a:lumOff val="25000"/>
                  </a:schemeClr>
                </a:solidFill>
              </a:rPr>
              <a:t>CLICK</a:t>
            </a:r>
            <a:r>
              <a:rPr lang="en-US" sz="1200" i="1" dirty="0">
                <a:solidFill>
                  <a:schemeClr val="tx1">
                    <a:lumMod val="75000"/>
                    <a:lumOff val="25000"/>
                  </a:schemeClr>
                </a:solidFill>
              </a:rPr>
              <a:t> to reveal the answer: P = 40ft</a:t>
            </a:r>
          </a:p>
          <a:p>
            <a:pPr marL="171450" marR="0" lvl="0" indent="-171450">
              <a:spcBef>
                <a:spcPts val="0"/>
              </a:spcBef>
              <a:spcAft>
                <a:spcPts val="0"/>
              </a:spcAft>
              <a:buFont typeface="Arial" panose="020B0604020202020204" pitchFamily="34" charset="0"/>
              <a:buChar char="•"/>
            </a:pPr>
            <a:endParaRPr lang="en-US" sz="1200" b="0" dirty="0">
              <a:effectLst/>
              <a:latin typeface="+mn-lt"/>
              <a:ea typeface="Calibri" panose="020F0502020204030204" pitchFamily="34" charset="0"/>
              <a:cs typeface="Times New Roman" panose="02020603050405020304" pitchFamily="18" charset="0"/>
            </a:endParaRPr>
          </a:p>
          <a:p>
            <a:endParaRPr lang="en-US"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latin typeface="+mn-lt"/>
              </a:rPr>
              <a:t>Source</a:t>
            </a:r>
            <a:r>
              <a:rPr lang="en-US" sz="1200" i="0" dirty="0">
                <a:latin typeface="+mn-lt"/>
              </a:rPr>
              <a:t>: </a:t>
            </a:r>
            <a:r>
              <a:rPr lang="en-US" dirty="0"/>
              <a:t>Mathnasium. (n.d.). </a:t>
            </a:r>
            <a:r>
              <a:rPr lang="en-US" i="1" dirty="0"/>
              <a:t>Length</a:t>
            </a:r>
            <a:r>
              <a:rPr lang="en-US" dirty="0"/>
              <a:t>. Mathnasium. </a:t>
            </a:r>
            <a:r>
              <a:rPr lang="en-US" dirty="0">
                <a:hlinkClick r:id="rId3"/>
              </a:rPr>
              <a:t>https://www.mathnasium.com/math-terms/length</a:t>
            </a:r>
            <a:endParaRPr lang="en-US" sz="1200" b="0" i="1" dirty="0">
              <a:effectLst/>
              <a:latin typeface="+mn-lt"/>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17354DC-5B43-4357-B3A2-FC61F366D8DF}" type="slidenum">
              <a:rPr lang="en-US" smtClean="0"/>
              <a:t>11</a:t>
            </a:fld>
            <a:endParaRPr lang="en-US"/>
          </a:p>
        </p:txBody>
      </p:sp>
    </p:spTree>
    <p:extLst>
      <p:ext uri="{BB962C8B-B14F-4D97-AF65-F5344CB8AC3E}">
        <p14:creationId xmlns:p14="http://schemas.microsoft.com/office/powerpoint/2010/main" val="41321501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0D321D-0C49-91B7-9912-AECA7CB4BD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D33ADF-013E-F227-8E27-69F5BDE2CA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EF5E69-5827-5ACB-EB99-E928B0B80BF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mn-lt"/>
                <a:ea typeface="Calibri" panose="020F0502020204030204" pitchFamily="34" charset="0"/>
                <a:cs typeface="Times New Roman" panose="02020603050405020304" pitchFamily="18" charset="0"/>
              </a:rPr>
              <a:t>*This slide contains animations. </a:t>
            </a: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content.</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marR="0" lvl="0" indent="-171450">
              <a:spcBef>
                <a:spcPts val="0"/>
              </a:spcBef>
              <a:spcAft>
                <a:spcPts val="0"/>
              </a:spcAft>
              <a:buFont typeface="Arial" panose="020B0604020202020204" pitchFamily="34" charset="0"/>
              <a:buChar char="•"/>
            </a:pPr>
            <a:r>
              <a:rPr lang="en-US" dirty="0"/>
              <a:t>There are two main systems used to measure length: the </a:t>
            </a:r>
            <a:r>
              <a:rPr lang="en-US" b="1" dirty="0"/>
              <a:t>imperial system</a:t>
            </a:r>
            <a:r>
              <a:rPr lang="en-US" dirty="0"/>
              <a:t> and the </a:t>
            </a:r>
            <a:r>
              <a:rPr lang="en-US" b="1" dirty="0"/>
              <a:t>metric system.</a:t>
            </a:r>
          </a:p>
          <a:p>
            <a:pPr marL="171450" marR="0" lvl="0" indent="-171450">
              <a:spcBef>
                <a:spcPts val="0"/>
              </a:spcBef>
              <a:spcAft>
                <a:spcPts val="0"/>
              </a:spcAft>
              <a:buFont typeface="Arial" panose="020B0604020202020204" pitchFamily="34" charset="0"/>
              <a:buChar char="•"/>
            </a:pPr>
            <a:r>
              <a:rPr lang="en-US" dirty="0"/>
              <a:t>The </a:t>
            </a:r>
            <a:r>
              <a:rPr lang="en-US" b="1" dirty="0"/>
              <a:t>imperial system</a:t>
            </a:r>
            <a:r>
              <a:rPr lang="en-US" dirty="0"/>
              <a:t> is the standard system used in the United States and measures length using units like inches, feet, yards, and miles.</a:t>
            </a:r>
          </a:p>
          <a:p>
            <a:pPr marL="628650" marR="0" lvl="1" indent="-171450">
              <a:spcBef>
                <a:spcPts val="0"/>
              </a:spcBef>
              <a:spcAft>
                <a:spcPts val="0"/>
              </a:spcAft>
              <a:buFont typeface="Arial" panose="020B0604020202020204" pitchFamily="34" charset="0"/>
              <a:buChar char="•"/>
            </a:pPr>
            <a:r>
              <a:rPr lang="en-US" dirty="0"/>
              <a:t>Inches are used for smaller, more precise measurements, while feet are used for larger materials or distances.</a:t>
            </a:r>
          </a:p>
          <a:p>
            <a:pPr marL="628650" marR="0" lvl="1" indent="-171450">
              <a:spcBef>
                <a:spcPts val="0"/>
              </a:spcBef>
              <a:spcAft>
                <a:spcPts val="0"/>
              </a:spcAft>
              <a:buFont typeface="Arial" panose="020B0604020202020204" pitchFamily="34" charset="0"/>
              <a:buChar char="•"/>
            </a:pPr>
            <a:r>
              <a:rPr lang="en-US" dirty="0"/>
              <a:t>Yards are used for measuring larger layouts, and miles are used for long distances.</a:t>
            </a:r>
          </a:p>
          <a:p>
            <a:pPr marL="628650" marR="0" lvl="1" indent="-171450">
              <a:spcBef>
                <a:spcPts val="0"/>
              </a:spcBef>
              <a:spcAft>
                <a:spcPts val="0"/>
              </a:spcAft>
              <a:buFont typeface="Arial" panose="020B0604020202020204" pitchFamily="34" charset="0"/>
              <a:buChar char="•"/>
            </a:pPr>
            <a:r>
              <a:rPr lang="en-US" dirty="0"/>
              <a:t>Each unit builds on the one before it, with 12 inches in a foot and 3 feet in a yard, which helps when converting between units.</a:t>
            </a:r>
          </a:p>
          <a:p>
            <a:pPr marL="171450" marR="0" lvl="0" indent="-171450">
              <a:spcBef>
                <a:spcPts val="0"/>
              </a:spcBef>
              <a:spcAft>
                <a:spcPts val="0"/>
              </a:spcAft>
              <a:buFont typeface="Arial" panose="020B0604020202020204" pitchFamily="34" charset="0"/>
              <a:buChar char="•"/>
            </a:pPr>
            <a:r>
              <a:rPr lang="en-US" b="1" i="1" dirty="0"/>
              <a:t>CLICK</a:t>
            </a:r>
            <a:r>
              <a:rPr lang="en-US" dirty="0"/>
              <a:t> - The </a:t>
            </a:r>
            <a:r>
              <a:rPr lang="en-US" b="1" dirty="0"/>
              <a:t>metric system</a:t>
            </a:r>
            <a:r>
              <a:rPr lang="en-US" dirty="0"/>
              <a:t> is used in most other countries and is sometimes used in tools and equipment, and it is based on units of 10.</a:t>
            </a:r>
          </a:p>
          <a:p>
            <a:pPr marL="628650" marR="0" lvl="1" indent="-171450">
              <a:spcBef>
                <a:spcPts val="0"/>
              </a:spcBef>
              <a:spcAft>
                <a:spcPts val="0"/>
              </a:spcAft>
              <a:buFont typeface="Arial" panose="020B0604020202020204" pitchFamily="34" charset="0"/>
              <a:buChar char="•"/>
            </a:pPr>
            <a:r>
              <a:rPr lang="en-US" dirty="0"/>
              <a:t>The metric system includes millimeters, centimeters, meters, and kilometers, which are used for different sizes of measurement.</a:t>
            </a:r>
          </a:p>
          <a:p>
            <a:pPr marL="628650" marR="0" lvl="1" indent="-171450">
              <a:spcBef>
                <a:spcPts val="0"/>
              </a:spcBef>
              <a:spcAft>
                <a:spcPts val="0"/>
              </a:spcAft>
              <a:buFont typeface="Arial" panose="020B0604020202020204" pitchFamily="34" charset="0"/>
              <a:buChar char="•"/>
            </a:pPr>
            <a:r>
              <a:rPr lang="en-US" dirty="0"/>
              <a:t>Millimeters and centimeters are used for small measurements, meters are used for general length, and kilometers are used for long distances.</a:t>
            </a:r>
          </a:p>
          <a:p>
            <a:pPr marL="171450" marR="0" lvl="0" indent="-171450">
              <a:spcBef>
                <a:spcPts val="0"/>
              </a:spcBef>
              <a:spcAft>
                <a:spcPts val="0"/>
              </a:spcAft>
              <a:buFont typeface="Arial" panose="020B0604020202020204" pitchFamily="34" charset="0"/>
              <a:buChar char="•"/>
            </a:pPr>
            <a:r>
              <a:rPr lang="en-US" dirty="0"/>
              <a:t>Even if you mainly use imperial units, it is important to recognize metric units when working with different tools or specifications.</a:t>
            </a:r>
          </a:p>
          <a:p>
            <a:pPr marL="171450" marR="0" lvl="0" indent="-171450">
              <a:spcBef>
                <a:spcPts val="0"/>
              </a:spcBef>
              <a:spcAft>
                <a:spcPts val="0"/>
              </a:spcAft>
              <a:buFont typeface="Arial" panose="020B0604020202020204" pitchFamily="34" charset="0"/>
              <a:buChar char="•"/>
            </a:pPr>
            <a:r>
              <a:rPr lang="en-US" dirty="0"/>
              <a:t>Being familiar with both systems helps you read measurements accurately and avoid mistakes on the job.</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Arial" panose="020B0604020202020204" pitchFamily="34" charset="0"/>
              <a:buNone/>
            </a:pPr>
            <a:endParaRPr lang="en-US" sz="1200" b="0" i="1" dirty="0">
              <a:effectLst/>
              <a:latin typeface="+mn-lt"/>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7B7F390E-6107-5023-BA6D-263541242153}"/>
              </a:ext>
            </a:extLst>
          </p:cNvPr>
          <p:cNvSpPr>
            <a:spLocks noGrp="1"/>
          </p:cNvSpPr>
          <p:nvPr>
            <p:ph type="sldNum" sz="quarter" idx="5"/>
          </p:nvPr>
        </p:nvSpPr>
        <p:spPr/>
        <p:txBody>
          <a:bodyPr/>
          <a:lstStyle/>
          <a:p>
            <a:fld id="{117354DC-5B43-4357-B3A2-FC61F366D8DF}" type="slidenum">
              <a:rPr lang="en-US" smtClean="0"/>
              <a:t>12</a:t>
            </a:fld>
            <a:endParaRPr lang="en-US"/>
          </a:p>
        </p:txBody>
      </p:sp>
    </p:spTree>
    <p:extLst>
      <p:ext uri="{BB962C8B-B14F-4D97-AF65-F5344CB8AC3E}">
        <p14:creationId xmlns:p14="http://schemas.microsoft.com/office/powerpoint/2010/main" val="27161738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941B63-8B12-8C3C-E5F7-6D24BD4B12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521829-B86D-520E-6207-7F66E74038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724C11-42DC-0BD4-12BE-3E2993D7BFEA}"/>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3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marR="0" lvl="0" indent="-171450">
              <a:spcBef>
                <a:spcPts val="0"/>
              </a:spcBef>
              <a:spcAft>
                <a:spcPts val="0"/>
              </a:spcAft>
              <a:buFont typeface="Arial" panose="020B0604020202020204" pitchFamily="34" charset="0"/>
              <a:buChar char="•"/>
            </a:pPr>
            <a:r>
              <a:rPr lang="en-US" dirty="0"/>
              <a:t>There are several tools used to measure length, and each one is designed for a different type of task.</a:t>
            </a:r>
          </a:p>
          <a:p>
            <a:pPr marL="171450" marR="0" lvl="0" indent="-171450">
              <a:spcBef>
                <a:spcPts val="0"/>
              </a:spcBef>
              <a:spcAft>
                <a:spcPts val="0"/>
              </a:spcAft>
              <a:buFont typeface="Arial" panose="020B0604020202020204" pitchFamily="34" charset="0"/>
              <a:buChar char="•"/>
            </a:pPr>
            <a:r>
              <a:rPr lang="en-US" dirty="0"/>
              <a:t>A </a:t>
            </a:r>
            <a:r>
              <a:rPr lang="en-US" b="1" dirty="0"/>
              <a:t>tape measure </a:t>
            </a:r>
            <a:r>
              <a:rPr lang="en-US" dirty="0"/>
              <a:t>is the most commonly used tool in maintenance work because it is flexible and can measure both short and long distances. It has a retractable tape which comes in a variety of lengths (Ex: Small – 3 feet, Large – 40 feet).</a:t>
            </a:r>
          </a:p>
          <a:p>
            <a:pPr marL="171450" marR="0" lvl="0" indent="-171450">
              <a:spcBef>
                <a:spcPts val="0"/>
              </a:spcBef>
              <a:spcAft>
                <a:spcPts val="0"/>
              </a:spcAft>
              <a:buFont typeface="Arial" panose="020B0604020202020204" pitchFamily="34" charset="0"/>
              <a:buChar char="•"/>
            </a:pPr>
            <a:r>
              <a:rPr lang="en-US" dirty="0"/>
              <a:t>A </a:t>
            </a:r>
            <a:r>
              <a:rPr lang="en-US" b="1" dirty="0"/>
              <a:t>ruler</a:t>
            </a:r>
            <a:r>
              <a:rPr lang="en-US" dirty="0"/>
              <a:t> is used for short, precise measurements and is typically used when working with smaller parts or detailed tasks.</a:t>
            </a:r>
          </a:p>
          <a:p>
            <a:pPr marL="171450" marR="0" lvl="0" indent="-171450">
              <a:spcBef>
                <a:spcPts val="0"/>
              </a:spcBef>
              <a:spcAft>
                <a:spcPts val="0"/>
              </a:spcAft>
              <a:buFont typeface="Arial" panose="020B0604020202020204" pitchFamily="34" charset="0"/>
              <a:buChar char="•"/>
            </a:pPr>
            <a:r>
              <a:rPr lang="en-US" dirty="0"/>
              <a:t>A </a:t>
            </a:r>
            <a:r>
              <a:rPr lang="en-US" b="1" dirty="0"/>
              <a:t>yardstick </a:t>
            </a:r>
            <a:r>
              <a:rPr lang="en-US" b="0" dirty="0"/>
              <a:t>or</a:t>
            </a:r>
            <a:r>
              <a:rPr lang="en-US" b="1" dirty="0"/>
              <a:t> meter stick </a:t>
            </a:r>
            <a:r>
              <a:rPr lang="en-US" dirty="0"/>
              <a:t>is a rigid measuring tool that is useful for measuring longer, flat surfaces.</a:t>
            </a:r>
          </a:p>
          <a:p>
            <a:pPr marL="171450" marR="0" lvl="0" indent="-171450">
              <a:spcBef>
                <a:spcPts val="0"/>
              </a:spcBef>
              <a:spcAft>
                <a:spcPts val="0"/>
              </a:spcAft>
              <a:buFont typeface="Arial" panose="020B0604020202020204" pitchFamily="34" charset="0"/>
              <a:buChar char="•"/>
            </a:pPr>
            <a:r>
              <a:rPr lang="en-US" b="1" dirty="0"/>
              <a:t>Calipers </a:t>
            </a:r>
            <a:r>
              <a:rPr lang="en-US" b="0" dirty="0"/>
              <a:t>are used for very precise measurements and are designed to measure small dimensions with a high level of accuracy. They can measure the outside of an object, the inside of an opening, and the depth of a space, depending on how they are positioned</a:t>
            </a:r>
          </a:p>
          <a:p>
            <a:pPr marL="171450" marR="0" lvl="0" indent="-171450">
              <a:spcBef>
                <a:spcPts val="0"/>
              </a:spcBef>
              <a:spcAft>
                <a:spcPts val="0"/>
              </a:spcAft>
              <a:buFont typeface="Arial" panose="020B0604020202020204" pitchFamily="34" charset="0"/>
              <a:buChar char="•"/>
            </a:pPr>
            <a:r>
              <a:rPr lang="en-US" dirty="0"/>
              <a:t>A </a:t>
            </a:r>
            <a:r>
              <a:rPr lang="en-US" b="1" dirty="0"/>
              <a:t>laser distance measurer </a:t>
            </a:r>
            <a:r>
              <a:rPr lang="en-US" dirty="0"/>
              <a:t>uses a laser to quickly measure longer distances by sending a beam to a surface and calculating how long it takes to return. It provides a digital reading, which makes it easy to read and reduces the chance of error.</a:t>
            </a:r>
          </a:p>
          <a:p>
            <a:pPr marL="171450" marR="0" lvl="0" indent="-171450">
              <a:spcBef>
                <a:spcPts val="0"/>
              </a:spcBef>
              <a:spcAft>
                <a:spcPts val="0"/>
              </a:spcAft>
              <a:buFont typeface="Arial" panose="020B0604020202020204" pitchFamily="34" charset="0"/>
              <a:buChar char="•"/>
            </a:pPr>
            <a:r>
              <a:rPr lang="en-US" dirty="0"/>
              <a:t>Knowing which tool to use helps you measure accurately and efficiently depending on the task</a:t>
            </a:r>
            <a:endParaRPr lang="en-US" sz="1200" b="0" i="1" dirty="0">
              <a:effectLst/>
              <a:latin typeface="+mn-lt"/>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38DFD48D-323A-331F-2CFB-3E2CC90F388C}"/>
              </a:ext>
            </a:extLst>
          </p:cNvPr>
          <p:cNvSpPr>
            <a:spLocks noGrp="1"/>
          </p:cNvSpPr>
          <p:nvPr>
            <p:ph type="sldNum" sz="quarter" idx="5"/>
          </p:nvPr>
        </p:nvSpPr>
        <p:spPr/>
        <p:txBody>
          <a:bodyPr/>
          <a:lstStyle/>
          <a:p>
            <a:fld id="{117354DC-5B43-4357-B3A2-FC61F366D8DF}" type="slidenum">
              <a:rPr lang="en-US" smtClean="0"/>
              <a:t>13</a:t>
            </a:fld>
            <a:endParaRPr lang="en-US"/>
          </a:p>
        </p:txBody>
      </p:sp>
    </p:spTree>
    <p:extLst>
      <p:ext uri="{BB962C8B-B14F-4D97-AF65-F5344CB8AC3E}">
        <p14:creationId xmlns:p14="http://schemas.microsoft.com/office/powerpoint/2010/main" val="37004140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0A2B44-B21A-DDEE-4604-5F079029E5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95FFFD-B9BA-86BA-936D-743E404A7AC0}"/>
              </a:ext>
            </a:extLst>
          </p:cNvPr>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a:extLst>
                  <a:ext uri="{FF2B5EF4-FFF2-40B4-BE49-F238E27FC236}">
                    <a16:creationId xmlns:a16="http://schemas.microsoft.com/office/drawing/2014/main" id="{D9934919-DEB8-8F06-F219-4F51C1B5571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mn-lt"/>
                    <a:ea typeface="Calibri" panose="020F0502020204030204" pitchFamily="34" charset="0"/>
                    <a:cs typeface="Times New Roman" panose="02020603050405020304" pitchFamily="18" charset="0"/>
                  </a:rPr>
                  <a:t>*This slide contains animations. </a:t>
                </a: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content.</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Provide Learning Guidance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4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 </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Use the animations on the slide to teach leaners how to read a ruler. </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Start by explaining that each line on the rules equals 1/16.</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Then explain how these 16</a:t>
                </a:r>
                <a:r>
                  <a:rPr lang="en-US" sz="1200" b="0" baseline="30000" dirty="0">
                    <a:effectLst/>
                    <a:latin typeface="+mn-lt"/>
                    <a:ea typeface="Calibri" panose="020F0502020204030204" pitchFamily="34" charset="0"/>
                    <a:cs typeface="Times New Roman" panose="02020603050405020304" pitchFamily="18" charset="0"/>
                  </a:rPr>
                  <a:t>th</a:t>
                </a:r>
                <a:r>
                  <a:rPr lang="en-US" sz="1200" b="0" dirty="0">
                    <a:effectLst/>
                    <a:latin typeface="+mn-lt"/>
                    <a:ea typeface="Calibri" panose="020F0502020204030204" pitchFamily="34" charset="0"/>
                    <a:cs typeface="Times New Roman" panose="02020603050405020304" pitchFamily="18" charset="0"/>
                  </a:rPr>
                  <a:t> can be simplified to reflect 1/2, 1/4, and 1/8.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One of the most useful and widely applicable skills on the job is knowing how to accurately read a ruler or tape measure.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Here is a close up of one inch on a tape measure.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We’ll need to use our understanding of fractions, including simplifying fractions, to accurately read the tape measure. </a:t>
                </a:r>
              </a:p>
              <a:p>
                <a:pPr marL="171450" marR="0" lvl="0" indent="-171450">
                  <a:spcBef>
                    <a:spcPts val="0"/>
                  </a:spcBef>
                  <a:spcAft>
                    <a:spcPts val="0"/>
                  </a:spcAft>
                  <a:buFont typeface="Arial" panose="020B0604020202020204" pitchFamily="34" charset="0"/>
                  <a:buChar char="•"/>
                </a:pPr>
                <a:r>
                  <a:rPr lang="en-US" sz="1200" b="1" i="1" dirty="0">
                    <a:effectLst/>
                    <a:latin typeface="+mn-lt"/>
                    <a:ea typeface="Calibri" panose="020F0502020204030204" pitchFamily="34" charset="0"/>
                    <a:cs typeface="Times New Roman" panose="02020603050405020304" pitchFamily="18" charset="0"/>
                  </a:rPr>
                  <a:t>CLICK</a:t>
                </a:r>
                <a:r>
                  <a:rPr lang="en-US" sz="1200" b="0" dirty="0">
                    <a:effectLst/>
                    <a:latin typeface="+mn-lt"/>
                    <a:ea typeface="Calibri" panose="020F0502020204030204" pitchFamily="34" charset="0"/>
                    <a:cs typeface="Times New Roman" panose="02020603050405020304" pitchFamily="18" charset="0"/>
                  </a:rPr>
                  <a:t> – There are 16 little lines within the inch. Each of these little lines represents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16</m:t>
                        </m:r>
                      </m:den>
                    </m:f>
                  </m:oMath>
                </a14:m>
                <a:r>
                  <a:rPr lang="en-US" sz="1200" b="0" dirty="0">
                    <a:effectLst/>
                    <a:latin typeface="+mn-lt"/>
                    <a:ea typeface="Calibri" panose="020F0502020204030204" pitchFamily="34" charset="0"/>
                    <a:cs typeface="Times New Roman" panose="02020603050405020304" pitchFamily="18" charset="0"/>
                  </a:rPr>
                  <a:t> . </a:t>
                </a:r>
                <a:r>
                  <a:rPr lang="en-US" sz="1200" dirty="0">
                    <a:latin typeface="+mn-lt"/>
                  </a:rPr>
                  <a:t>So, you have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16</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m:t>
                        </m:r>
                      </m:num>
                      <m:den>
                        <m:r>
                          <a:rPr lang="en-US" b="0" i="1" smtClean="0">
                            <a:latin typeface="Cambria Math" panose="02040503050406030204" pitchFamily="18" charset="0"/>
                          </a:rPr>
                          <m:t>16</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3</m:t>
                        </m:r>
                      </m:num>
                      <m:den>
                        <m:r>
                          <a:rPr lang="en-US" b="0" i="1" smtClean="0">
                            <a:latin typeface="Cambria Math" panose="02040503050406030204" pitchFamily="18" charset="0"/>
                          </a:rPr>
                          <m:t>16</m:t>
                        </m:r>
                      </m:den>
                    </m:f>
                  </m:oMath>
                </a14:m>
                <a:r>
                  <a:rPr lang="en-US" sz="1200" dirty="0">
                    <a:latin typeface="+mn-lt"/>
                  </a:rPr>
                  <a:t> and so on</a:t>
                </a:r>
                <a:r>
                  <a:rPr lang="en-US" sz="1200" baseline="0" dirty="0">
                    <a:latin typeface="+mn-lt"/>
                  </a:rPr>
                  <a:t> down the line. </a:t>
                </a:r>
              </a:p>
              <a:p>
                <a:pPr marL="171450" marR="0" lvl="0" indent="-171450">
                  <a:spcBef>
                    <a:spcPts val="0"/>
                  </a:spcBef>
                  <a:spcAft>
                    <a:spcPts val="0"/>
                  </a:spcAft>
                  <a:buFont typeface="Arial" panose="020B0604020202020204" pitchFamily="34" charset="0"/>
                  <a:buChar char="•"/>
                </a:pPr>
                <a:r>
                  <a:rPr lang="en-US" sz="1200" baseline="0" dirty="0">
                    <a:latin typeface="+mn-lt"/>
                  </a:rPr>
                  <a:t>When we measure something, we’re measuring to the nearest 16</a:t>
                </a:r>
                <a:r>
                  <a:rPr lang="en-US" sz="1200" baseline="30000" dirty="0">
                    <a:latin typeface="+mn-lt"/>
                  </a:rPr>
                  <a:t>th</a:t>
                </a:r>
                <a:r>
                  <a:rPr lang="en-US" sz="1200" baseline="0" dirty="0">
                    <a:latin typeface="+mn-lt"/>
                  </a:rPr>
                  <a:t>. However, these fractions can be </a:t>
                </a:r>
                <a:r>
                  <a:rPr lang="en-US" sz="1200" i="1" baseline="0" dirty="0">
                    <a:latin typeface="+mn-lt"/>
                  </a:rPr>
                  <a:t>simplified</a:t>
                </a:r>
                <a:r>
                  <a:rPr lang="en-US" sz="1200" baseline="0" dirty="0">
                    <a:latin typeface="+mn-lt"/>
                  </a:rPr>
                  <a:t> to make things a bit clearer. </a:t>
                </a:r>
              </a:p>
              <a:p>
                <a:pPr marL="171450" marR="0" lvl="0" indent="-171450">
                  <a:spcBef>
                    <a:spcPts val="0"/>
                  </a:spcBef>
                  <a:spcAft>
                    <a:spcPts val="0"/>
                  </a:spcAft>
                  <a:buFont typeface="Arial" panose="020B0604020202020204" pitchFamily="34" charset="0"/>
                  <a:buChar char="•"/>
                </a:pPr>
                <a:r>
                  <a:rPr lang="en-US" sz="1200" b="1" i="1" dirty="0">
                    <a:effectLst/>
                    <a:latin typeface="+mn-lt"/>
                    <a:ea typeface="Calibri" panose="020F0502020204030204" pitchFamily="34" charset="0"/>
                    <a:cs typeface="Times New Roman" panose="02020603050405020304" pitchFamily="18" charset="0"/>
                  </a:rPr>
                  <a:t>CLICK</a:t>
                </a:r>
                <a:r>
                  <a:rPr lang="en-US" sz="1200" b="0" dirty="0">
                    <a:effectLst/>
                    <a:latin typeface="+mn-lt"/>
                    <a:ea typeface="Calibri" panose="020F0502020204030204" pitchFamily="34" charset="0"/>
                    <a:cs typeface="Times New Roman" panose="02020603050405020304" pitchFamily="18" charset="0"/>
                  </a:rPr>
                  <a:t> – Take a look at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8</m:t>
                        </m:r>
                      </m:num>
                      <m:den>
                        <m:r>
                          <a:rPr lang="en-US" b="0" i="1" smtClean="0">
                            <a:latin typeface="Cambria Math" panose="02040503050406030204" pitchFamily="18" charset="0"/>
                          </a:rPr>
                          <m:t>16</m:t>
                        </m:r>
                      </m:den>
                    </m:f>
                  </m:oMath>
                </a14:m>
                <a:r>
                  <a:rPr lang="en-US" sz="1200" b="0" dirty="0">
                    <a:effectLst/>
                    <a:latin typeface="+mn-lt"/>
                    <a:ea typeface="Calibri" panose="020F0502020204030204" pitchFamily="34" charset="0"/>
                    <a:cs typeface="Times New Roman" panose="02020603050405020304" pitchFamily="18" charset="0"/>
                  </a:rPr>
                  <a:t> . How could that be simplified?</a:t>
                </a:r>
              </a:p>
              <a:p>
                <a:pPr marL="628650" marR="0" lvl="1" indent="-171450">
                  <a:spcBef>
                    <a:spcPts val="0"/>
                  </a:spcBef>
                  <a:spcAft>
                    <a:spcPts val="0"/>
                  </a:spcAft>
                  <a:buFont typeface="Arial" panose="020B0604020202020204" pitchFamily="34" charset="0"/>
                  <a:buChar char="•"/>
                </a:pPr>
                <a:r>
                  <a:rPr lang="en-US" sz="1200" b="0" i="1" dirty="0">
                    <a:effectLst/>
                    <a:latin typeface="+mn-lt"/>
                    <a:ea typeface="Calibri" panose="020F0502020204030204" pitchFamily="34" charset="0"/>
                    <a:cs typeface="Times New Roman" panose="02020603050405020304" pitchFamily="18" charset="0"/>
                  </a:rPr>
                  <a:t>Call on learners to respond. </a:t>
                </a: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the answer: ½.</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i="1" dirty="0">
                    <a:effectLst/>
                    <a:latin typeface="+mn-lt"/>
                    <a:ea typeface="Calibri" panose="020F0502020204030204" pitchFamily="34" charset="0"/>
                    <a:cs typeface="Times New Roman" panose="02020603050405020304" pitchFamily="18" charset="0"/>
                  </a:rPr>
                  <a:t>CLICK</a:t>
                </a:r>
                <a:r>
                  <a:rPr lang="en-US" sz="1200" b="0" dirty="0">
                    <a:effectLst/>
                    <a:latin typeface="+mn-lt"/>
                    <a:ea typeface="Calibri" panose="020F0502020204030204" pitchFamily="34" charset="0"/>
                    <a:cs typeface="Times New Roman" panose="02020603050405020304" pitchFamily="18" charset="0"/>
                  </a:rPr>
                  <a:t> – How about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4</m:t>
                        </m:r>
                      </m:num>
                      <m:den>
                        <m:r>
                          <a:rPr lang="en-US" b="0" i="1" smtClean="0">
                            <a:latin typeface="Cambria Math" panose="02040503050406030204" pitchFamily="18" charset="0"/>
                          </a:rPr>
                          <m:t>16</m:t>
                        </m:r>
                      </m:den>
                    </m:f>
                  </m:oMath>
                </a14:m>
                <a:r>
                  <a:rPr lang="en-US" sz="1200" b="0" dirty="0">
                    <a:effectLst/>
                    <a:latin typeface="+mn-lt"/>
                    <a:ea typeface="Calibri" panose="020F0502020204030204" pitchFamily="34" charset="0"/>
                    <a:cs typeface="Times New Roman" panose="02020603050405020304" pitchFamily="18" charset="0"/>
                  </a:rPr>
                  <a:t>  and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12</m:t>
                        </m:r>
                      </m:num>
                      <m:den>
                        <m:r>
                          <a:rPr lang="en-US" b="0" i="1" smtClean="0">
                            <a:latin typeface="Cambria Math" panose="02040503050406030204" pitchFamily="18" charset="0"/>
                          </a:rPr>
                          <m:t>16</m:t>
                        </m:r>
                      </m:den>
                    </m:f>
                  </m:oMath>
                </a14:m>
                <a:r>
                  <a:rPr lang="en-US" sz="1200" b="0" dirty="0">
                    <a:effectLst/>
                    <a:latin typeface="+mn-lt"/>
                    <a:ea typeface="Calibri" panose="020F0502020204030204" pitchFamily="34" charset="0"/>
                    <a:cs typeface="Times New Roman" panose="02020603050405020304" pitchFamily="18" charset="0"/>
                  </a:rPr>
                  <a:t> . How could those be simplified?</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1" dirty="0">
                    <a:effectLst/>
                    <a:latin typeface="+mn-lt"/>
                    <a:ea typeface="Calibri" panose="020F0502020204030204" pitchFamily="34" charset="0"/>
                    <a:cs typeface="Times New Roman" panose="02020603050405020304" pitchFamily="18" charset="0"/>
                  </a:rPr>
                  <a:t>Call on learners to respond. </a:t>
                </a: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the answer: ¼, ¾ .</a:t>
                </a:r>
                <a:endParaRPr lang="en-US" sz="1200" b="0" dirty="0">
                  <a:effectLst/>
                  <a:latin typeface="+mn-lt"/>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So, if you measure something that is 5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8</m:t>
                        </m:r>
                      </m:num>
                      <m:den>
                        <m:r>
                          <a:rPr lang="en-US" b="0" i="1" smtClean="0">
                            <a:latin typeface="Cambria Math" panose="02040503050406030204" pitchFamily="18" charset="0"/>
                          </a:rPr>
                          <m:t>16</m:t>
                        </m:r>
                      </m:den>
                    </m:f>
                  </m:oMath>
                </a14:m>
                <a:r>
                  <a:rPr lang="en-US" sz="1200" b="0" dirty="0">
                    <a:effectLst/>
                    <a:latin typeface="+mn-lt"/>
                    <a:ea typeface="Calibri" panose="020F0502020204030204" pitchFamily="34" charset="0"/>
                    <a:cs typeface="Times New Roman" panose="02020603050405020304" pitchFamily="18" charset="0"/>
                  </a:rPr>
                  <a:t> inches, that’s the same as</a:t>
                </a:r>
                <a:r>
                  <a:rPr lang="en-US" sz="1200" b="0" baseline="0" dirty="0">
                    <a:effectLst/>
                    <a:latin typeface="+mn-lt"/>
                    <a:ea typeface="Calibri" panose="020F0502020204030204" pitchFamily="34" charset="0"/>
                    <a:cs typeface="Times New Roman" panose="02020603050405020304" pitchFamily="18" charset="0"/>
                  </a:rPr>
                  <a:t> saying 5 ½ . Similarly, if you measure something that is 11</a:t>
                </a:r>
                <a:r>
                  <a:rPr lang="en-US" sz="1200" b="0" dirty="0">
                    <a:effectLst/>
                    <a:latin typeface="+mn-lt"/>
                    <a:ea typeface="Calibri" panose="020F0502020204030204" pitchFamily="34" charset="0"/>
                    <a:cs typeface="Times New Roman" panose="02020603050405020304" pitchFamily="18" charset="0"/>
                  </a:rPr>
                  <a:t>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12</m:t>
                        </m:r>
                      </m:num>
                      <m:den>
                        <m:r>
                          <a:rPr lang="en-US" b="0" i="1" smtClean="0">
                            <a:latin typeface="Cambria Math" panose="02040503050406030204" pitchFamily="18" charset="0"/>
                          </a:rPr>
                          <m:t>16</m:t>
                        </m:r>
                      </m:den>
                    </m:f>
                  </m:oMath>
                </a14:m>
                <a:r>
                  <a:rPr lang="en-US" sz="1200" b="0" dirty="0">
                    <a:effectLst/>
                    <a:latin typeface="+mn-lt"/>
                    <a:ea typeface="Calibri" panose="020F0502020204030204" pitchFamily="34" charset="0"/>
                    <a:cs typeface="Times New Roman" panose="02020603050405020304" pitchFamily="18" charset="0"/>
                  </a:rPr>
                  <a:t> , that’s the same as saying 11 ¾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i="1" dirty="0">
                    <a:effectLst/>
                    <a:latin typeface="+mn-lt"/>
                    <a:ea typeface="Calibri" panose="020F0502020204030204" pitchFamily="34" charset="0"/>
                    <a:cs typeface="Times New Roman" panose="02020603050405020304" pitchFamily="18" charset="0"/>
                  </a:rPr>
                  <a:t>CLICK</a:t>
                </a:r>
                <a:r>
                  <a:rPr lang="en-US" sz="1200" b="0" dirty="0">
                    <a:effectLst/>
                    <a:latin typeface="+mn-lt"/>
                    <a:ea typeface="Calibri" panose="020F0502020204030204" pitchFamily="34" charset="0"/>
                    <a:cs typeface="Times New Roman" panose="02020603050405020304" pitchFamily="18" charset="0"/>
                  </a:rPr>
                  <a:t> – How about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2</m:t>
                        </m:r>
                      </m:num>
                      <m:den>
                        <m:r>
                          <a:rPr lang="en-US" b="0" i="1" smtClean="0">
                            <a:latin typeface="Cambria Math" panose="02040503050406030204" pitchFamily="18" charset="0"/>
                          </a:rPr>
                          <m:t>16</m:t>
                        </m:r>
                      </m:den>
                    </m:f>
                    <m:r>
                      <a:rPr lang="en-US" b="0" i="1" smtClean="0">
                        <a:latin typeface="Cambria Math" panose="02040503050406030204" pitchFamily="18" charset="0"/>
                      </a:rPr>
                      <m:t>,</m:t>
                    </m:r>
                  </m:oMath>
                </a14:m>
                <a:r>
                  <a:rPr lang="en-US" sz="1200" b="0" dirty="0">
                    <a:effectLst/>
                    <a:latin typeface="+mn-lt"/>
                    <a:ea typeface="Calibri" panose="020F0502020204030204" pitchFamily="34" charset="0"/>
                    <a:cs typeface="Times New Roman" panose="02020603050405020304" pitchFamily="18" charset="0"/>
                  </a:rPr>
                  <a:t>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6</m:t>
                        </m:r>
                      </m:num>
                      <m:den>
                        <m:r>
                          <a:rPr lang="en-US" b="0" i="1" smtClean="0">
                            <a:latin typeface="Cambria Math" panose="02040503050406030204" pitchFamily="18" charset="0"/>
                          </a:rPr>
                          <m:t>16</m:t>
                        </m:r>
                      </m:den>
                    </m:f>
                  </m:oMath>
                </a14:m>
                <a:r>
                  <a:rPr lang="en-US" sz="1200" b="0" dirty="0">
                    <a:effectLst/>
                    <a:latin typeface="+mn-lt"/>
                    <a:ea typeface="Calibri" panose="020F0502020204030204" pitchFamily="34" charset="0"/>
                    <a:cs typeface="Times New Roman" panose="02020603050405020304" pitchFamily="18" charset="0"/>
                  </a:rPr>
                  <a:t> </a:t>
                </a:r>
                <a14:m>
                  <m:oMath xmlns:m="http://schemas.openxmlformats.org/officeDocument/2006/math">
                    <m:r>
                      <a:rPr lang="en-US" b="0" i="1" smtClean="0">
                        <a:latin typeface="Cambria Math" panose="02040503050406030204" pitchFamily="18" charset="0"/>
                      </a:rPr>
                      <m:t>,</m:t>
                    </m:r>
                  </m:oMath>
                </a14:m>
                <a:r>
                  <a:rPr lang="en-US" sz="1200" b="0" dirty="0">
                    <a:effectLst/>
                    <a:latin typeface="+mn-lt"/>
                    <a:ea typeface="Calibri" panose="020F0502020204030204" pitchFamily="34" charset="0"/>
                    <a:cs typeface="Times New Roman" panose="02020603050405020304" pitchFamily="18" charset="0"/>
                  </a:rPr>
                  <a:t>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10</m:t>
                        </m:r>
                      </m:num>
                      <m:den>
                        <m:r>
                          <a:rPr lang="en-US" b="0" i="1" smtClean="0">
                            <a:latin typeface="Cambria Math" panose="02040503050406030204" pitchFamily="18" charset="0"/>
                          </a:rPr>
                          <m:t>16</m:t>
                        </m:r>
                      </m:den>
                    </m:f>
                  </m:oMath>
                </a14:m>
                <a:r>
                  <a:rPr lang="en-US" sz="1200" b="0" dirty="0">
                    <a:effectLst/>
                    <a:latin typeface="+mn-lt"/>
                    <a:ea typeface="Calibri" panose="020F0502020204030204" pitchFamily="34" charset="0"/>
                    <a:cs typeface="Times New Roman" panose="02020603050405020304" pitchFamily="18" charset="0"/>
                  </a:rPr>
                  <a:t> and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14</m:t>
                        </m:r>
                      </m:num>
                      <m:den>
                        <m:r>
                          <a:rPr lang="en-US" b="0" i="1" smtClean="0">
                            <a:latin typeface="Cambria Math" panose="02040503050406030204" pitchFamily="18" charset="0"/>
                          </a:rPr>
                          <m:t>16</m:t>
                        </m:r>
                      </m:den>
                    </m:f>
                  </m:oMath>
                </a14:m>
                <a:r>
                  <a:rPr lang="en-US" sz="1200" b="0" dirty="0">
                    <a:effectLst/>
                    <a:latin typeface="+mn-lt"/>
                    <a:ea typeface="Calibri" panose="020F0502020204030204" pitchFamily="34" charset="0"/>
                    <a:cs typeface="Times New Roman" panose="02020603050405020304" pitchFamily="18" charset="0"/>
                  </a:rPr>
                  <a:t> . How could those be simplified?</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1" dirty="0">
                    <a:effectLst/>
                    <a:latin typeface="+mn-lt"/>
                    <a:ea typeface="Calibri" panose="020F0502020204030204" pitchFamily="34" charset="0"/>
                    <a:cs typeface="Times New Roman" panose="02020603050405020304" pitchFamily="18" charset="0"/>
                  </a:rPr>
                  <a:t>Call on learners to respond. </a:t>
                </a: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the answer: 1/8, 3/8, etc.</a:t>
                </a:r>
                <a:endParaRPr lang="en-US" sz="1200" b="0" dirty="0">
                  <a:effectLst/>
                  <a:latin typeface="+mn-lt"/>
                  <a:ea typeface="Calibri" panose="020F0502020204030204" pitchFamily="34" charset="0"/>
                  <a:cs typeface="Times New Roman" panose="02020603050405020304" pitchFamily="18" charset="0"/>
                </a:endParaRPr>
              </a:p>
            </p:txBody>
          </p:sp>
        </mc:Choice>
        <mc:Fallback xmlns="">
          <p:sp>
            <p:nvSpPr>
              <p:cNvPr id="3" name="Notes Placeholder 2">
                <a:extLst>
                  <a:ext uri="{FF2B5EF4-FFF2-40B4-BE49-F238E27FC236}">
                    <a16:creationId xmlns:a16="http://schemas.microsoft.com/office/drawing/2014/main" id="{D9934919-DEB8-8F06-F219-4F51C1B5571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mn-lt"/>
                    <a:ea typeface="Calibri" panose="020F0502020204030204" pitchFamily="34" charset="0"/>
                    <a:cs typeface="Times New Roman" panose="02020603050405020304" pitchFamily="18" charset="0"/>
                  </a:rPr>
                  <a:t>*This slide contains animations. </a:t>
                </a: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content.</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Provide Learning Guidance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4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 </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Use the animations on the slide to teach leaners how to read a ruler. </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Start by explaining that each line on the rules equals 1/16.</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Then explain how these 16</a:t>
                </a:r>
                <a:r>
                  <a:rPr lang="en-US" sz="1200" b="0" baseline="30000" dirty="0">
                    <a:effectLst/>
                    <a:latin typeface="+mn-lt"/>
                    <a:ea typeface="Calibri" panose="020F0502020204030204" pitchFamily="34" charset="0"/>
                    <a:cs typeface="Times New Roman" panose="02020603050405020304" pitchFamily="18" charset="0"/>
                  </a:rPr>
                  <a:t>th</a:t>
                </a:r>
                <a:r>
                  <a:rPr lang="en-US" sz="1200" b="0" dirty="0">
                    <a:effectLst/>
                    <a:latin typeface="+mn-lt"/>
                    <a:ea typeface="Calibri" panose="020F0502020204030204" pitchFamily="34" charset="0"/>
                    <a:cs typeface="Times New Roman" panose="02020603050405020304" pitchFamily="18" charset="0"/>
                  </a:rPr>
                  <a:t> can be simplified to reflect 1/2, 1/4, and 1/8.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One of the most useful and widely applicable skills on the job is knowing how to accurately read a ruler or tape measure.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Here is a close up of one inch on a tape measure.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We’ll need to use our understanding of fractions, including simplifying fractions, to accurately read the tape measure. </a:t>
                </a:r>
              </a:p>
              <a:p>
                <a:pPr marL="171450" marR="0" lvl="0" indent="-171450">
                  <a:spcBef>
                    <a:spcPts val="0"/>
                  </a:spcBef>
                  <a:spcAft>
                    <a:spcPts val="0"/>
                  </a:spcAft>
                  <a:buFont typeface="Arial" panose="020B0604020202020204" pitchFamily="34" charset="0"/>
                  <a:buChar char="•"/>
                </a:pPr>
                <a:r>
                  <a:rPr lang="en-US" sz="1200" b="1" i="1" dirty="0">
                    <a:effectLst/>
                    <a:latin typeface="+mn-lt"/>
                    <a:ea typeface="Calibri" panose="020F0502020204030204" pitchFamily="34" charset="0"/>
                    <a:cs typeface="Times New Roman" panose="02020603050405020304" pitchFamily="18" charset="0"/>
                  </a:rPr>
                  <a:t>CLICK</a:t>
                </a:r>
                <a:r>
                  <a:rPr lang="en-US" sz="1200" b="0" dirty="0">
                    <a:effectLst/>
                    <a:latin typeface="+mn-lt"/>
                    <a:ea typeface="Calibri" panose="020F0502020204030204" pitchFamily="34" charset="0"/>
                    <a:cs typeface="Times New Roman" panose="02020603050405020304" pitchFamily="18" charset="0"/>
                  </a:rPr>
                  <a:t> – There are 16 little lines within the inch. Each of these little lines represents </a:t>
                </a:r>
                <a:r>
                  <a:rPr lang="en-US" b="0" i="0">
                    <a:latin typeface="Cambria Math" panose="02040503050406030204" pitchFamily="18" charset="0"/>
                  </a:rPr>
                  <a:t>1/16</a:t>
                </a:r>
                <a:r>
                  <a:rPr lang="en-US" sz="1200" b="0" dirty="0">
                    <a:effectLst/>
                    <a:latin typeface="+mn-lt"/>
                    <a:ea typeface="Calibri" panose="020F0502020204030204" pitchFamily="34" charset="0"/>
                    <a:cs typeface="Times New Roman" panose="02020603050405020304" pitchFamily="18" charset="0"/>
                  </a:rPr>
                  <a:t> . </a:t>
                </a:r>
                <a:r>
                  <a:rPr lang="en-US" sz="1200" dirty="0">
                    <a:latin typeface="+mn-lt"/>
                  </a:rPr>
                  <a:t>So, you have </a:t>
                </a:r>
                <a:r>
                  <a:rPr lang="en-US" b="0" i="0">
                    <a:latin typeface="Cambria Math" panose="02040503050406030204" pitchFamily="18" charset="0"/>
                  </a:rPr>
                  <a:t>1/16, 2/16, 3/16</a:t>
                </a:r>
                <a:r>
                  <a:rPr lang="en-US" sz="1200" dirty="0">
                    <a:latin typeface="+mn-lt"/>
                  </a:rPr>
                  <a:t> and so on</a:t>
                </a:r>
                <a:r>
                  <a:rPr lang="en-US" sz="1200" baseline="0" dirty="0">
                    <a:latin typeface="+mn-lt"/>
                  </a:rPr>
                  <a:t> down the line. </a:t>
                </a:r>
              </a:p>
              <a:p>
                <a:pPr marL="171450" marR="0" lvl="0" indent="-171450">
                  <a:spcBef>
                    <a:spcPts val="0"/>
                  </a:spcBef>
                  <a:spcAft>
                    <a:spcPts val="0"/>
                  </a:spcAft>
                  <a:buFont typeface="Arial" panose="020B0604020202020204" pitchFamily="34" charset="0"/>
                  <a:buChar char="•"/>
                </a:pPr>
                <a:r>
                  <a:rPr lang="en-US" sz="1200" baseline="0" dirty="0">
                    <a:latin typeface="+mn-lt"/>
                  </a:rPr>
                  <a:t>When we measure something, we’re measuring to the nearest 16</a:t>
                </a:r>
                <a:r>
                  <a:rPr lang="en-US" sz="1200" baseline="30000" dirty="0">
                    <a:latin typeface="+mn-lt"/>
                  </a:rPr>
                  <a:t>th</a:t>
                </a:r>
                <a:r>
                  <a:rPr lang="en-US" sz="1200" baseline="0" dirty="0">
                    <a:latin typeface="+mn-lt"/>
                  </a:rPr>
                  <a:t>. However, these fractions can be </a:t>
                </a:r>
                <a:r>
                  <a:rPr lang="en-US" sz="1200" i="1" baseline="0" dirty="0">
                    <a:latin typeface="+mn-lt"/>
                  </a:rPr>
                  <a:t>simplified</a:t>
                </a:r>
                <a:r>
                  <a:rPr lang="en-US" sz="1200" baseline="0" dirty="0">
                    <a:latin typeface="+mn-lt"/>
                  </a:rPr>
                  <a:t> to make things a bit clearer. </a:t>
                </a:r>
              </a:p>
              <a:p>
                <a:pPr marL="171450" marR="0" lvl="0" indent="-171450">
                  <a:spcBef>
                    <a:spcPts val="0"/>
                  </a:spcBef>
                  <a:spcAft>
                    <a:spcPts val="0"/>
                  </a:spcAft>
                  <a:buFont typeface="Arial" panose="020B0604020202020204" pitchFamily="34" charset="0"/>
                  <a:buChar char="•"/>
                </a:pPr>
                <a:r>
                  <a:rPr lang="en-US" sz="1200" b="1" i="1" dirty="0">
                    <a:effectLst/>
                    <a:latin typeface="+mn-lt"/>
                    <a:ea typeface="Calibri" panose="020F0502020204030204" pitchFamily="34" charset="0"/>
                    <a:cs typeface="Times New Roman" panose="02020603050405020304" pitchFamily="18" charset="0"/>
                  </a:rPr>
                  <a:t>CLICK</a:t>
                </a:r>
                <a:r>
                  <a:rPr lang="en-US" sz="1200" b="0" dirty="0">
                    <a:effectLst/>
                    <a:latin typeface="+mn-lt"/>
                    <a:ea typeface="Calibri" panose="020F0502020204030204" pitchFamily="34" charset="0"/>
                    <a:cs typeface="Times New Roman" panose="02020603050405020304" pitchFamily="18" charset="0"/>
                  </a:rPr>
                  <a:t> – Take a look at </a:t>
                </a:r>
                <a:r>
                  <a:rPr lang="en-US" b="0" i="0">
                    <a:latin typeface="Cambria Math" panose="02040503050406030204" pitchFamily="18" charset="0"/>
                  </a:rPr>
                  <a:t>8/16</a:t>
                </a:r>
                <a:r>
                  <a:rPr lang="en-US" sz="1200" b="0" dirty="0">
                    <a:effectLst/>
                    <a:latin typeface="+mn-lt"/>
                    <a:ea typeface="Calibri" panose="020F0502020204030204" pitchFamily="34" charset="0"/>
                    <a:cs typeface="Times New Roman" panose="02020603050405020304" pitchFamily="18" charset="0"/>
                  </a:rPr>
                  <a:t> . How could that be simplified?</a:t>
                </a:r>
              </a:p>
              <a:p>
                <a:pPr marL="628650" marR="0" lvl="1" indent="-171450">
                  <a:spcBef>
                    <a:spcPts val="0"/>
                  </a:spcBef>
                  <a:spcAft>
                    <a:spcPts val="0"/>
                  </a:spcAft>
                  <a:buFont typeface="Arial" panose="020B0604020202020204" pitchFamily="34" charset="0"/>
                  <a:buChar char="•"/>
                </a:pPr>
                <a:r>
                  <a:rPr lang="en-US" sz="1200" b="0" i="1" dirty="0">
                    <a:effectLst/>
                    <a:latin typeface="+mn-lt"/>
                    <a:ea typeface="Calibri" panose="020F0502020204030204" pitchFamily="34" charset="0"/>
                    <a:cs typeface="Times New Roman" panose="02020603050405020304" pitchFamily="18" charset="0"/>
                  </a:rPr>
                  <a:t>Call on learners to respond. </a:t>
                </a: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the answer: ½.</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i="1" dirty="0">
                    <a:effectLst/>
                    <a:latin typeface="+mn-lt"/>
                    <a:ea typeface="Calibri" panose="020F0502020204030204" pitchFamily="34" charset="0"/>
                    <a:cs typeface="Times New Roman" panose="02020603050405020304" pitchFamily="18" charset="0"/>
                  </a:rPr>
                  <a:t>CLICK</a:t>
                </a:r>
                <a:r>
                  <a:rPr lang="en-US" sz="1200" b="0" dirty="0">
                    <a:effectLst/>
                    <a:latin typeface="+mn-lt"/>
                    <a:ea typeface="Calibri" panose="020F0502020204030204" pitchFamily="34" charset="0"/>
                    <a:cs typeface="Times New Roman" panose="02020603050405020304" pitchFamily="18" charset="0"/>
                  </a:rPr>
                  <a:t> – How about </a:t>
                </a:r>
                <a:r>
                  <a:rPr lang="en-US" b="0" i="0">
                    <a:latin typeface="Cambria Math" panose="02040503050406030204" pitchFamily="18" charset="0"/>
                  </a:rPr>
                  <a:t>4/16</a:t>
                </a:r>
                <a:r>
                  <a:rPr lang="en-US" sz="1200" b="0" dirty="0">
                    <a:effectLst/>
                    <a:latin typeface="+mn-lt"/>
                    <a:ea typeface="Calibri" panose="020F0502020204030204" pitchFamily="34" charset="0"/>
                    <a:cs typeface="Times New Roman" panose="02020603050405020304" pitchFamily="18" charset="0"/>
                  </a:rPr>
                  <a:t>  and </a:t>
                </a:r>
                <a:r>
                  <a:rPr lang="en-US" b="0" i="0">
                    <a:latin typeface="Cambria Math" panose="02040503050406030204" pitchFamily="18" charset="0"/>
                  </a:rPr>
                  <a:t>12/16</a:t>
                </a:r>
                <a:r>
                  <a:rPr lang="en-US" sz="1200" b="0" dirty="0">
                    <a:effectLst/>
                    <a:latin typeface="+mn-lt"/>
                    <a:ea typeface="Calibri" panose="020F0502020204030204" pitchFamily="34" charset="0"/>
                    <a:cs typeface="Times New Roman" panose="02020603050405020304" pitchFamily="18" charset="0"/>
                  </a:rPr>
                  <a:t> . How could those be simplified?</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1" dirty="0">
                    <a:effectLst/>
                    <a:latin typeface="+mn-lt"/>
                    <a:ea typeface="Calibri" panose="020F0502020204030204" pitchFamily="34" charset="0"/>
                    <a:cs typeface="Times New Roman" panose="02020603050405020304" pitchFamily="18" charset="0"/>
                  </a:rPr>
                  <a:t>Call on learners to respond. </a:t>
                </a: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the answer: ¼, ¾ .</a:t>
                </a:r>
                <a:endParaRPr lang="en-US" sz="1200" b="0" dirty="0">
                  <a:effectLst/>
                  <a:latin typeface="+mn-lt"/>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So, if you measure something that is 5 </a:t>
                </a:r>
                <a:r>
                  <a:rPr lang="en-US" b="0" i="0">
                    <a:latin typeface="Cambria Math" panose="02040503050406030204" pitchFamily="18" charset="0"/>
                  </a:rPr>
                  <a:t>8/16</a:t>
                </a:r>
                <a:r>
                  <a:rPr lang="en-US" sz="1200" b="0" dirty="0">
                    <a:effectLst/>
                    <a:latin typeface="+mn-lt"/>
                    <a:ea typeface="Calibri" panose="020F0502020204030204" pitchFamily="34" charset="0"/>
                    <a:cs typeface="Times New Roman" panose="02020603050405020304" pitchFamily="18" charset="0"/>
                  </a:rPr>
                  <a:t> inches, that’s the same as</a:t>
                </a:r>
                <a:r>
                  <a:rPr lang="en-US" sz="1200" b="0" baseline="0" dirty="0">
                    <a:effectLst/>
                    <a:latin typeface="+mn-lt"/>
                    <a:ea typeface="Calibri" panose="020F0502020204030204" pitchFamily="34" charset="0"/>
                    <a:cs typeface="Times New Roman" panose="02020603050405020304" pitchFamily="18" charset="0"/>
                  </a:rPr>
                  <a:t> saying 5 ½ . Similarly, if you measure something that is 11</a:t>
                </a:r>
                <a:r>
                  <a:rPr lang="en-US" sz="1200" b="0" dirty="0">
                    <a:effectLst/>
                    <a:latin typeface="+mn-lt"/>
                    <a:ea typeface="Calibri" panose="020F0502020204030204" pitchFamily="34" charset="0"/>
                    <a:cs typeface="Times New Roman" panose="02020603050405020304" pitchFamily="18" charset="0"/>
                  </a:rPr>
                  <a:t> </a:t>
                </a:r>
                <a:r>
                  <a:rPr lang="en-US" b="0" i="0">
                    <a:latin typeface="Cambria Math" panose="02040503050406030204" pitchFamily="18" charset="0"/>
                  </a:rPr>
                  <a:t>12/16</a:t>
                </a:r>
                <a:r>
                  <a:rPr lang="en-US" sz="1200" b="0" dirty="0">
                    <a:effectLst/>
                    <a:latin typeface="+mn-lt"/>
                    <a:ea typeface="Calibri" panose="020F0502020204030204" pitchFamily="34" charset="0"/>
                    <a:cs typeface="Times New Roman" panose="02020603050405020304" pitchFamily="18" charset="0"/>
                  </a:rPr>
                  <a:t> , that’s the same as saying 11 ¾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i="1" dirty="0">
                    <a:effectLst/>
                    <a:latin typeface="+mn-lt"/>
                    <a:ea typeface="Calibri" panose="020F0502020204030204" pitchFamily="34" charset="0"/>
                    <a:cs typeface="Times New Roman" panose="02020603050405020304" pitchFamily="18" charset="0"/>
                  </a:rPr>
                  <a:t>CLICK</a:t>
                </a:r>
                <a:r>
                  <a:rPr lang="en-US" sz="1200" b="0" dirty="0">
                    <a:effectLst/>
                    <a:latin typeface="+mn-lt"/>
                    <a:ea typeface="Calibri" panose="020F0502020204030204" pitchFamily="34" charset="0"/>
                    <a:cs typeface="Times New Roman" panose="02020603050405020304" pitchFamily="18" charset="0"/>
                  </a:rPr>
                  <a:t> – How about </a:t>
                </a:r>
                <a:r>
                  <a:rPr lang="en-US" b="0" i="0">
                    <a:latin typeface="Cambria Math" panose="02040503050406030204" pitchFamily="18" charset="0"/>
                  </a:rPr>
                  <a:t>2/16,</a:t>
                </a:r>
                <a:r>
                  <a:rPr lang="en-US" sz="1200" b="0" dirty="0">
                    <a:effectLst/>
                    <a:latin typeface="+mn-lt"/>
                    <a:ea typeface="Calibri" panose="020F0502020204030204" pitchFamily="34" charset="0"/>
                    <a:cs typeface="Times New Roman" panose="02020603050405020304" pitchFamily="18" charset="0"/>
                  </a:rPr>
                  <a:t>  </a:t>
                </a:r>
                <a:r>
                  <a:rPr lang="en-US" b="0" i="0">
                    <a:latin typeface="Cambria Math" panose="02040503050406030204" pitchFamily="18" charset="0"/>
                  </a:rPr>
                  <a:t>6/16</a:t>
                </a:r>
                <a:r>
                  <a:rPr lang="en-US" sz="1200" b="0" dirty="0">
                    <a:effectLst/>
                    <a:latin typeface="+mn-lt"/>
                    <a:ea typeface="Calibri" panose="020F0502020204030204" pitchFamily="34" charset="0"/>
                    <a:cs typeface="Times New Roman" panose="02020603050405020304" pitchFamily="18" charset="0"/>
                  </a:rPr>
                  <a:t> </a:t>
                </a:r>
                <a:r>
                  <a:rPr lang="en-US" b="0" i="0">
                    <a:latin typeface="Cambria Math" panose="02040503050406030204" pitchFamily="18" charset="0"/>
                  </a:rPr>
                  <a:t>,</a:t>
                </a:r>
                <a:r>
                  <a:rPr lang="en-US" sz="1200" b="0" dirty="0">
                    <a:effectLst/>
                    <a:latin typeface="+mn-lt"/>
                    <a:ea typeface="Calibri" panose="020F0502020204030204" pitchFamily="34" charset="0"/>
                    <a:cs typeface="Times New Roman" panose="02020603050405020304" pitchFamily="18" charset="0"/>
                  </a:rPr>
                  <a:t> </a:t>
                </a:r>
                <a:r>
                  <a:rPr lang="en-US" b="0" i="0">
                    <a:latin typeface="Cambria Math" panose="02040503050406030204" pitchFamily="18" charset="0"/>
                  </a:rPr>
                  <a:t>10/16</a:t>
                </a:r>
                <a:r>
                  <a:rPr lang="en-US" sz="1200" b="0" dirty="0">
                    <a:effectLst/>
                    <a:latin typeface="+mn-lt"/>
                    <a:ea typeface="Calibri" panose="020F0502020204030204" pitchFamily="34" charset="0"/>
                    <a:cs typeface="Times New Roman" panose="02020603050405020304" pitchFamily="18" charset="0"/>
                  </a:rPr>
                  <a:t> and </a:t>
                </a:r>
                <a:r>
                  <a:rPr lang="en-US" b="0" i="0">
                    <a:latin typeface="Cambria Math" panose="02040503050406030204" pitchFamily="18" charset="0"/>
                  </a:rPr>
                  <a:t>14/16</a:t>
                </a:r>
                <a:r>
                  <a:rPr lang="en-US" sz="1200" b="0" dirty="0">
                    <a:effectLst/>
                    <a:latin typeface="+mn-lt"/>
                    <a:ea typeface="Calibri" panose="020F0502020204030204" pitchFamily="34" charset="0"/>
                    <a:cs typeface="Times New Roman" panose="02020603050405020304" pitchFamily="18" charset="0"/>
                  </a:rPr>
                  <a:t> . How could those be simplified?</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1" dirty="0">
                    <a:effectLst/>
                    <a:latin typeface="+mn-lt"/>
                    <a:ea typeface="Calibri" panose="020F0502020204030204" pitchFamily="34" charset="0"/>
                    <a:cs typeface="Times New Roman" panose="02020603050405020304" pitchFamily="18" charset="0"/>
                  </a:rPr>
                  <a:t>Call on learners to respond. </a:t>
                </a: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the answer: 1/8, 3/8, etc.</a:t>
                </a:r>
                <a:endParaRPr lang="en-US" sz="1200" b="0" dirty="0">
                  <a:effectLst/>
                  <a:latin typeface="+mn-lt"/>
                  <a:ea typeface="Calibri" panose="020F0502020204030204" pitchFamily="34" charset="0"/>
                  <a:cs typeface="Times New Roman" panose="02020603050405020304" pitchFamily="18" charset="0"/>
                </a:endParaRPr>
              </a:p>
            </p:txBody>
          </p:sp>
        </mc:Fallback>
      </mc:AlternateContent>
      <p:sp>
        <p:nvSpPr>
          <p:cNvPr id="4" name="Slide Number Placeholder 3">
            <a:extLst>
              <a:ext uri="{FF2B5EF4-FFF2-40B4-BE49-F238E27FC236}">
                <a16:creationId xmlns:a16="http://schemas.microsoft.com/office/drawing/2014/main" id="{847F0DDA-01A0-C1E1-8A9A-D3C6223864AF}"/>
              </a:ext>
            </a:extLst>
          </p:cNvPr>
          <p:cNvSpPr>
            <a:spLocks noGrp="1"/>
          </p:cNvSpPr>
          <p:nvPr>
            <p:ph type="sldNum" sz="quarter" idx="5"/>
          </p:nvPr>
        </p:nvSpPr>
        <p:spPr/>
        <p:txBody>
          <a:bodyPr/>
          <a:lstStyle/>
          <a:p>
            <a:fld id="{C68FB58B-AACD-44F1-9CE2-B850C946C86F}" type="slidenum">
              <a:rPr lang="en-US" smtClean="0"/>
              <a:t>14</a:t>
            </a:fld>
            <a:endParaRPr lang="en-US"/>
          </a:p>
        </p:txBody>
      </p:sp>
    </p:spTree>
    <p:extLst>
      <p:ext uri="{BB962C8B-B14F-4D97-AF65-F5344CB8AC3E}">
        <p14:creationId xmlns:p14="http://schemas.microsoft.com/office/powerpoint/2010/main" val="26894680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mn-lt"/>
                <a:ea typeface="Calibri" panose="020F0502020204030204" pitchFamily="34" charset="0"/>
                <a:cs typeface="Times New Roman" panose="02020603050405020304" pitchFamily="18" charset="0"/>
              </a:rPr>
              <a:t>Note to Instructors – This is an </a:t>
            </a:r>
            <a:r>
              <a:rPr lang="en-US" sz="1200" b="1" i="1" dirty="0">
                <a:effectLst/>
                <a:latin typeface="+mn-lt"/>
                <a:ea typeface="Calibri" panose="020F0502020204030204" pitchFamily="34" charset="0"/>
                <a:cs typeface="Times New Roman" panose="02020603050405020304" pitchFamily="18" charset="0"/>
              </a:rPr>
              <a:t>optional video </a:t>
            </a:r>
            <a:r>
              <a:rPr lang="en-US" sz="1200" b="0" i="1" dirty="0">
                <a:effectLst/>
                <a:latin typeface="+mn-lt"/>
                <a:ea typeface="Calibri" panose="020F0502020204030204" pitchFamily="34" charset="0"/>
                <a:cs typeface="Times New Roman" panose="02020603050405020304" pitchFamily="18" charset="0"/>
              </a:rPr>
              <a:t>to reinforce learning. </a:t>
            </a:r>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Provide Learning Guidance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20 min.</a:t>
            </a:r>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1" dirty="0">
                <a:effectLst/>
                <a:latin typeface="+mn-lt"/>
                <a:ea typeface="Calibri" panose="020F0502020204030204" pitchFamily="34" charset="0"/>
                <a:cs typeface="Times New Roman" panose="02020603050405020304" pitchFamily="18" charset="0"/>
              </a:rPr>
              <a:t>Materials</a:t>
            </a:r>
            <a:r>
              <a:rPr lang="en-US" sz="1200" b="0" dirty="0">
                <a:effectLst/>
                <a:latin typeface="+mn-lt"/>
                <a:ea typeface="Calibri" panose="020F0502020204030204" pitchFamily="34" charset="0"/>
                <a:cs typeface="Times New Roman" panose="02020603050405020304" pitchFamily="18" charset="0"/>
              </a:rPr>
              <a:t>: Video Link - https://www.youtube.com/watch?v=fRcrFdYXHj4</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 </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Play the video to reinforce how to read a ruler. </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Pause the video at 09:20 and 12:23 to complete the practice problems as a group. </a:t>
            </a:r>
          </a:p>
          <a:p>
            <a:pPr marL="171450" marR="0" lvl="0" indent="-171450">
              <a:spcBef>
                <a:spcPts val="0"/>
              </a:spcBef>
              <a:spcAft>
                <a:spcPts val="0"/>
              </a:spcAft>
              <a:buFont typeface="Arial" panose="020B0604020202020204" pitchFamily="34" charset="0"/>
              <a:buChar char="•"/>
            </a:pPr>
            <a:endParaRPr lang="en-US" sz="1200" b="0" dirty="0">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latin typeface="+mn-lt"/>
              </a:rPr>
              <a:t>Source</a:t>
            </a:r>
            <a:r>
              <a:rPr lang="en-US" sz="1200" i="0" dirty="0">
                <a:latin typeface="+mn-lt"/>
              </a:rPr>
              <a:t>: </a:t>
            </a:r>
            <a:r>
              <a:rPr lang="en-US" dirty="0"/>
              <a:t>Math with Mr. J, (2025, April 27). </a:t>
            </a:r>
            <a:r>
              <a:rPr lang="en-US" i="1" dirty="0"/>
              <a:t>How to read a ruler or tape measure</a:t>
            </a:r>
            <a:r>
              <a:rPr lang="en-US" dirty="0"/>
              <a:t> [Video]. YouTube. </a:t>
            </a:r>
            <a:r>
              <a:rPr lang="en-US" dirty="0">
                <a:hlinkClick r:id="rId3"/>
              </a:rPr>
              <a:t>https://www.youtube.com/watch?v=fRcrFdYXHj4</a:t>
            </a:r>
            <a:endParaRPr lang="en-US" sz="1200" dirty="0">
              <a:latin typeface="+mn-lt"/>
            </a:endParaRP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15</a:t>
            </a:fld>
            <a:endParaRPr lang="en-US"/>
          </a:p>
        </p:txBody>
      </p:sp>
    </p:spTree>
    <p:extLst>
      <p:ext uri="{BB962C8B-B14F-4D97-AF65-F5344CB8AC3E}">
        <p14:creationId xmlns:p14="http://schemas.microsoft.com/office/powerpoint/2010/main" val="13945693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52B065-0BA9-4E34-217D-5799F33A29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71BBA9-63EE-260D-CD03-55FB8890D0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DBC509-BDFD-CE22-2425-5178524045A4}"/>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Provide Learning Guidance, Elicit Performance, Provide Feedback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12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mn-lt"/>
                <a:ea typeface="Calibri" panose="020F0502020204030204" pitchFamily="34" charset="0"/>
                <a:cs typeface="Times New Roman" panose="02020603050405020304" pitchFamily="18" charset="0"/>
              </a:rPr>
              <a:t>Materials</a:t>
            </a:r>
            <a:r>
              <a:rPr lang="en-US" sz="1200" b="0" dirty="0">
                <a:effectLst/>
                <a:latin typeface="+mn-lt"/>
                <a:ea typeface="Calibri" panose="020F0502020204030204" pitchFamily="34" charset="0"/>
                <a:cs typeface="Times New Roman" panose="02020603050405020304" pitchFamily="18" charset="0"/>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Measurement Cheat Sheet_M4</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Measuring tape – one per learner or pair if sharing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Calculator - one per learner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dirty="0">
              <a:effectLst/>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dirty="0">
                <a:effectLst/>
                <a:latin typeface="+mn-lt"/>
                <a:ea typeface="Calibri" panose="020F0502020204030204" pitchFamily="34" charset="0"/>
                <a:cs typeface="Times New Roman" panose="02020603050405020304" pitchFamily="18" charset="0"/>
              </a:rPr>
              <a:t>Do: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Refer learners to the </a:t>
            </a:r>
            <a:r>
              <a:rPr lang="en-US" sz="1200" b="1" kern="1200" dirty="0">
                <a:solidFill>
                  <a:schemeClr val="tx1"/>
                </a:solidFill>
                <a:effectLst/>
                <a:latin typeface="+mn-lt"/>
                <a:ea typeface="+mn-ea"/>
                <a:cs typeface="+mn-cs"/>
              </a:rPr>
              <a:t>“</a:t>
            </a:r>
            <a:r>
              <a:rPr lang="en-US" sz="1200" b="1" dirty="0">
                <a:effectLst/>
                <a:latin typeface="+mn-lt"/>
                <a:ea typeface="Calibri" panose="020F0502020204030204" pitchFamily="34" charset="0"/>
                <a:cs typeface="Times New Roman" panose="02020603050405020304" pitchFamily="18" charset="0"/>
              </a:rPr>
              <a:t>Measurement Cheat Sheet_M4</a:t>
            </a:r>
            <a:r>
              <a:rPr lang="en-US" sz="1200" b="1" kern="1200" dirty="0">
                <a:solidFill>
                  <a:schemeClr val="tx1"/>
                </a:solidFill>
                <a:effectLst/>
                <a:latin typeface="+mn-lt"/>
                <a:ea typeface="+mn-ea"/>
                <a:cs typeface="+mn-cs"/>
              </a:rPr>
              <a:t>” handout </a:t>
            </a:r>
            <a:r>
              <a:rPr lang="en-US" sz="1200" kern="1200" dirty="0">
                <a:solidFill>
                  <a:schemeClr val="tx1"/>
                </a:solidFill>
                <a:effectLst/>
                <a:latin typeface="+mn-lt"/>
                <a:ea typeface="+mn-ea"/>
                <a:cs typeface="+mn-cs"/>
              </a:rPr>
              <a:t>embedded in the Participant Resource Guide.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Ask learner to complete the items listed under “Exercises.”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Circulate the room while learners work checking answers, answering questions, and providing feedback.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To review, ask learners to switch papers with a partner who will check their measurements. </a:t>
            </a:r>
          </a:p>
        </p:txBody>
      </p:sp>
      <p:sp>
        <p:nvSpPr>
          <p:cNvPr id="4" name="Slide Number Placeholder 3">
            <a:extLst>
              <a:ext uri="{FF2B5EF4-FFF2-40B4-BE49-F238E27FC236}">
                <a16:creationId xmlns:a16="http://schemas.microsoft.com/office/drawing/2014/main" id="{1311AD35-9E84-D615-844B-63C9E39BD5FD}"/>
              </a:ext>
            </a:extLst>
          </p:cNvPr>
          <p:cNvSpPr>
            <a:spLocks noGrp="1"/>
          </p:cNvSpPr>
          <p:nvPr>
            <p:ph type="sldNum" sz="quarter" idx="5"/>
          </p:nvPr>
        </p:nvSpPr>
        <p:spPr/>
        <p:txBody>
          <a:bodyPr/>
          <a:lstStyle/>
          <a:p>
            <a:fld id="{117354DC-5B43-4357-B3A2-FC61F366D8DF}" type="slidenum">
              <a:rPr lang="en-US" smtClean="0"/>
              <a:t>16</a:t>
            </a:fld>
            <a:endParaRPr lang="en-US"/>
          </a:p>
        </p:txBody>
      </p:sp>
    </p:spTree>
    <p:extLst>
      <p:ext uri="{BB962C8B-B14F-4D97-AF65-F5344CB8AC3E}">
        <p14:creationId xmlns:p14="http://schemas.microsoft.com/office/powerpoint/2010/main" val="13411466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FC625-E616-4249-97CE-8D93A5409C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6FF8E3-8FCA-51DE-4206-E9ADA19631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566147-6AF0-BAD8-9466-5B0A4822EF4D}"/>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dirty="0">
                <a:effectLst/>
                <a:latin typeface="+mn-lt"/>
                <a:ea typeface="Calibri" panose="020F0502020204030204" pitchFamily="34" charset="0"/>
                <a:cs typeface="Times New Roman" panose="02020603050405020304" pitchFamily="18" charset="0"/>
              </a:rPr>
              <a:t>Talking Points: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Linear measurement is used in many everyday tasks on the job, especially when accuracy matters.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One of the most common uses is measuring and cutting materials to the correct length so they fit properly.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It is also used to check spacing and alignment between components to make sure everything is installed correctly.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For smaller parts, linear measurement helps ensure proper fit by measuring clearances and dimensions.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 When planning a workspace, measurements are used to determine how much space is available and where equipment should go.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Linear measurement is also used to verify dimensions from drawings or specifications before starting work.</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Overall, accurate measurement helps prevent mistakes, reduce waste, and ensure the job is done correctly.</a:t>
            </a:r>
          </a:p>
        </p:txBody>
      </p:sp>
      <p:sp>
        <p:nvSpPr>
          <p:cNvPr id="4" name="Slide Number Placeholder 3">
            <a:extLst>
              <a:ext uri="{FF2B5EF4-FFF2-40B4-BE49-F238E27FC236}">
                <a16:creationId xmlns:a16="http://schemas.microsoft.com/office/drawing/2014/main" id="{336763F2-E6D3-A564-527E-B8679B675981}"/>
              </a:ext>
            </a:extLst>
          </p:cNvPr>
          <p:cNvSpPr>
            <a:spLocks noGrp="1"/>
          </p:cNvSpPr>
          <p:nvPr>
            <p:ph type="sldNum" sz="quarter" idx="5"/>
          </p:nvPr>
        </p:nvSpPr>
        <p:spPr/>
        <p:txBody>
          <a:bodyPr/>
          <a:lstStyle/>
          <a:p>
            <a:fld id="{117354DC-5B43-4357-B3A2-FC61F366D8DF}" type="slidenum">
              <a:rPr lang="en-US" smtClean="0"/>
              <a:t>17</a:t>
            </a:fld>
            <a:endParaRPr lang="en-US"/>
          </a:p>
        </p:txBody>
      </p:sp>
    </p:spTree>
    <p:extLst>
      <p:ext uri="{BB962C8B-B14F-4D97-AF65-F5344CB8AC3E}">
        <p14:creationId xmlns:p14="http://schemas.microsoft.com/office/powerpoint/2010/main" val="9116984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DB1F85-B098-3C99-6F77-FE189E289C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F3D7F9-0728-2B74-2DF8-02BC3DF655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D8B1E8-9166-27F1-D823-90365629C541}"/>
              </a:ext>
            </a:extLst>
          </p:cNvPr>
          <p:cNvSpPr>
            <a:spLocks noGrp="1"/>
          </p:cNvSpPr>
          <p:nvPr>
            <p:ph type="body" idx="1"/>
          </p:nvPr>
        </p:nvSpPr>
        <p:spPr/>
        <p:txBody>
          <a:bodyPr/>
          <a:lstStyle/>
          <a:p>
            <a:r>
              <a:rPr lang="en-US" altLang="en-US" sz="1200" b="1" dirty="0">
                <a:latin typeface="Calibri" panose="020F0502020204030204" pitchFamily="34" charset="0"/>
                <a:ea typeface="Calibri" panose="020F0502020204030204" pitchFamily="34" charset="0"/>
                <a:cs typeface="Calibri" panose="020F0502020204030204" pitchFamily="34" charset="0"/>
              </a:rPr>
              <a:t>Instructional Activity: </a:t>
            </a:r>
            <a:r>
              <a:rPr lang="en-US" altLang="en-US" sz="1200" b="0" dirty="0">
                <a:latin typeface="Calibri" panose="020F0502020204030204" pitchFamily="34" charset="0"/>
                <a:ea typeface="Calibri" panose="020F0502020204030204" pitchFamily="34" charset="0"/>
                <a:cs typeface="Calibri" panose="020F0502020204030204" pitchFamily="34" charset="0"/>
              </a:rPr>
              <a:t>Enhance Retention and Transfer</a:t>
            </a:r>
            <a:endParaRPr lang="en-US" altLang="en-US" sz="1200" dirty="0">
              <a:latin typeface="Calibri" panose="020F0502020204030204" pitchFamily="34" charset="0"/>
              <a:ea typeface="Calibri" panose="020F0502020204030204" pitchFamily="34" charset="0"/>
              <a:cs typeface="Calibri" panose="020F0502020204030204" pitchFamily="34" charset="0"/>
            </a:endParaRPr>
          </a:p>
          <a:p>
            <a:r>
              <a:rPr lang="en-US" altLang="en-US" sz="1200" b="1" dirty="0">
                <a:latin typeface="Calibri" panose="020F0502020204030204" pitchFamily="34" charset="0"/>
                <a:ea typeface="Calibri" panose="020F0502020204030204" pitchFamily="34" charset="0"/>
                <a:cs typeface="Calibri" panose="020F0502020204030204" pitchFamily="34" charset="0"/>
              </a:rPr>
              <a:t>Instructional Time</a:t>
            </a:r>
            <a:r>
              <a:rPr lang="en-US" altLang="en-US" sz="1200" dirty="0">
                <a:latin typeface="Calibri" panose="020F0502020204030204" pitchFamily="34" charset="0"/>
                <a:ea typeface="Calibri" panose="020F0502020204030204" pitchFamily="34" charset="0"/>
                <a:cs typeface="Calibri" panose="020F0502020204030204" pitchFamily="34" charset="0"/>
              </a:rPr>
              <a:t>: 2 min.</a:t>
            </a:r>
          </a:p>
          <a:p>
            <a:r>
              <a:rPr lang="en-US" altLang="en-US" sz="1200" b="1" dirty="0">
                <a:latin typeface="Calibri" panose="020F0502020204030204" pitchFamily="34" charset="0"/>
                <a:ea typeface="Calibri" panose="020F0502020204030204" pitchFamily="34" charset="0"/>
                <a:cs typeface="Calibri" panose="020F0502020204030204" pitchFamily="34" charset="0"/>
              </a:rPr>
              <a:t>Talking Points: </a:t>
            </a:r>
          </a:p>
          <a:p>
            <a:pPr marL="171450" indent="-171450">
              <a:buFont typeface="Arial" panose="020B0604020202020204" pitchFamily="34" charset="0"/>
              <a:buChar char="•"/>
            </a:pPr>
            <a:r>
              <a:rPr lang="en-US" dirty="0"/>
              <a:t>Linear measurement helps us determine how long, wide, or tall something is.</a:t>
            </a:r>
          </a:p>
          <a:p>
            <a:pPr marL="171450" indent="-171450">
              <a:buFont typeface="Arial" panose="020B0604020202020204" pitchFamily="34" charset="0"/>
              <a:buChar char="•"/>
            </a:pPr>
            <a:r>
              <a:rPr lang="en-US" dirty="0"/>
              <a:t>We use standard units like inches and feet, along with tools like tape measures and rulers.</a:t>
            </a:r>
          </a:p>
          <a:p>
            <a:pPr marL="171450" indent="-171450">
              <a:buFont typeface="Arial" panose="020B0604020202020204" pitchFamily="34" charset="0"/>
              <a:buChar char="•"/>
            </a:pPr>
            <a:r>
              <a:rPr lang="en-US" dirty="0"/>
              <a:t>This type of measurement is used anytime we are working in a straight line.</a:t>
            </a:r>
          </a:p>
          <a:p>
            <a:pPr marL="171450" indent="-171450">
              <a:buFont typeface="Arial" panose="020B0604020202020204" pitchFamily="34" charset="0"/>
              <a:buChar char="•"/>
            </a:pPr>
            <a:r>
              <a:rPr lang="en-US" dirty="0"/>
              <a:t>Next, we will move from measuring lines to measuring surfaces using area.</a:t>
            </a:r>
          </a:p>
          <a:p>
            <a:endParaRPr lang="en-US" altLang="en-US" sz="12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5831553D-FC5B-8614-F653-27A516CA867E}"/>
              </a:ext>
            </a:extLst>
          </p:cNvPr>
          <p:cNvSpPr>
            <a:spLocks noGrp="1"/>
          </p:cNvSpPr>
          <p:nvPr>
            <p:ph type="sldNum" sz="quarter" idx="5"/>
          </p:nvPr>
        </p:nvSpPr>
        <p:spPr/>
        <p:txBody>
          <a:bodyPr/>
          <a:lstStyle/>
          <a:p>
            <a:fld id="{C68FB58B-AACD-44F1-9CE2-B850C946C86F}" type="slidenum">
              <a:rPr lang="en-US" smtClean="0"/>
              <a:t>18</a:t>
            </a:fld>
            <a:endParaRPr lang="en-US"/>
          </a:p>
        </p:txBody>
      </p:sp>
    </p:spTree>
    <p:extLst>
      <p:ext uri="{BB962C8B-B14F-4D97-AF65-F5344CB8AC3E}">
        <p14:creationId xmlns:p14="http://schemas.microsoft.com/office/powerpoint/2010/main" val="14148729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2326B0-699D-7E59-A728-CF7E54E21F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BFC023-600B-FC35-21E8-05AF13702D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125DBD-998C-6170-4FF2-9535FB8C2F9B}"/>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Direction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dirty="0"/>
              <a:t>In this section, we’ll review area measurements including units, tools, basic calculations, and real-world applications. </a:t>
            </a:r>
          </a:p>
        </p:txBody>
      </p:sp>
      <p:sp>
        <p:nvSpPr>
          <p:cNvPr id="4" name="Slide Number Placeholder 3">
            <a:extLst>
              <a:ext uri="{FF2B5EF4-FFF2-40B4-BE49-F238E27FC236}">
                <a16:creationId xmlns:a16="http://schemas.microsoft.com/office/drawing/2014/main" id="{D0879B75-89EF-3026-47D8-E6B66E061F35}"/>
              </a:ext>
            </a:extLst>
          </p:cNvPr>
          <p:cNvSpPr>
            <a:spLocks noGrp="1"/>
          </p:cNvSpPr>
          <p:nvPr>
            <p:ph type="sldNum" sz="quarter" idx="5"/>
          </p:nvPr>
        </p:nvSpPr>
        <p:spPr/>
        <p:txBody>
          <a:bodyPr/>
          <a:lstStyle/>
          <a:p>
            <a:fld id="{C68FB58B-AACD-44F1-9CE2-B850C946C86F}" type="slidenum">
              <a:rPr lang="en-US" smtClean="0"/>
              <a:t>19</a:t>
            </a:fld>
            <a:endParaRPr lang="en-US"/>
          </a:p>
        </p:txBody>
      </p:sp>
    </p:spTree>
    <p:extLst>
      <p:ext uri="{BB962C8B-B14F-4D97-AF65-F5344CB8AC3E}">
        <p14:creationId xmlns:p14="http://schemas.microsoft.com/office/powerpoint/2010/main" val="41622847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38221-567B-A5B5-601C-463C342FD9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252BC6-8F4C-BFB7-730A-5E5796250E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8F9769-CEC4-A215-8E16-BB40E79019A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mn-lt"/>
                <a:ea typeface="Calibri" panose="020F0502020204030204" pitchFamily="34" charset="0"/>
                <a:cs typeface="Times New Roman" panose="02020603050405020304" pitchFamily="18" charset="0"/>
              </a:rPr>
              <a:t>*This slide contains animations. </a:t>
            </a: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content.</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marR="0" lvl="0" indent="-171450">
              <a:spcBef>
                <a:spcPts val="0"/>
              </a:spcBef>
              <a:spcAft>
                <a:spcPts val="0"/>
              </a:spcAft>
              <a:buFont typeface="Arial" panose="020B0604020202020204" pitchFamily="34" charset="0"/>
              <a:buChar char="•"/>
            </a:pPr>
            <a:r>
              <a:rPr lang="en-US" sz="1200" b="1" dirty="0">
                <a:effectLst/>
                <a:latin typeface="+mn-lt"/>
                <a:ea typeface="Calibri" panose="020F0502020204030204" pitchFamily="34" charset="0"/>
                <a:cs typeface="Times New Roman" panose="02020603050405020304" pitchFamily="18" charset="0"/>
              </a:rPr>
              <a:t>Area</a:t>
            </a:r>
            <a:r>
              <a:rPr lang="en-US" sz="1200" b="0" dirty="0">
                <a:effectLst/>
                <a:latin typeface="+mn-lt"/>
                <a:ea typeface="Calibri" panose="020F0502020204030204" pitchFamily="34" charset="0"/>
                <a:cs typeface="Times New Roman" panose="02020603050405020304" pitchFamily="18" charset="0"/>
              </a:rPr>
              <a:t> is the amount of space inside a flat surface, and it tells us how much surface something covers.</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It tells us how many square units fit inside a two-dimensional figure.</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When we measure area, we're really asking: "How many of these 1-by-1 squares can fit inside this shape?"</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This is different from linear measurement because now we are looking at surface space instead of just length.</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You will use area anytime you need to cover something, like flooring in a room or paint on a wall.</a:t>
            </a:r>
          </a:p>
          <a:p>
            <a:pPr marL="171450" marR="0" lvl="0" indent="-171450">
              <a:spcBef>
                <a:spcPts val="0"/>
              </a:spcBef>
              <a:spcAft>
                <a:spcPts val="0"/>
              </a:spcAft>
              <a:buFont typeface="Arial" panose="020B0604020202020204" pitchFamily="34" charset="0"/>
              <a:buChar char="•"/>
            </a:pPr>
            <a:r>
              <a:rPr lang="en-US" sz="1200" b="1" i="1" dirty="0">
                <a:effectLst/>
                <a:latin typeface="+mn-lt"/>
                <a:ea typeface="Calibri" panose="020F0502020204030204" pitchFamily="34" charset="0"/>
                <a:cs typeface="Times New Roman" panose="02020603050405020304" pitchFamily="18" charset="0"/>
              </a:rPr>
              <a:t>CLICK</a:t>
            </a:r>
            <a:r>
              <a:rPr lang="en-US" sz="1200" b="0" dirty="0">
                <a:effectLst/>
                <a:latin typeface="+mn-lt"/>
                <a:ea typeface="Calibri" panose="020F0502020204030204" pitchFamily="34" charset="0"/>
                <a:cs typeface="Times New Roman" panose="02020603050405020304" pitchFamily="18" charset="0"/>
              </a:rPr>
              <a:t> - To calculate area, we use formulas based on the shape we are working with.</a:t>
            </a:r>
          </a:p>
          <a:p>
            <a:pPr marL="628650" marR="0" lvl="1"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For rectangles and squares, we multiply length by width.</a:t>
            </a:r>
          </a:p>
          <a:p>
            <a:pPr marL="628650" marR="0" lvl="1"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For triangles, we use one-half times the base times the height. When you see a square in the corner of the triangle, that means it’s a right angle (90 degrees).</a:t>
            </a:r>
          </a:p>
          <a:p>
            <a:pPr marL="628650" marR="0" lvl="1"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For circles, we use pi times the radius squared.</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Each formula is designed to match the shape, but they all help answer the same question: how much space does this cover?</a:t>
            </a:r>
          </a:p>
          <a:p>
            <a:pPr marL="171450" marR="0" lvl="0" indent="-171450">
              <a:spcBef>
                <a:spcPts val="0"/>
              </a:spcBef>
              <a:spcAft>
                <a:spcPts val="0"/>
              </a:spcAft>
              <a:buFont typeface="Arial" panose="020B0604020202020204" pitchFamily="34" charset="0"/>
              <a:buChar char="•"/>
            </a:pPr>
            <a:endParaRPr lang="en-US" sz="1200" b="0" dirty="0">
              <a:effectLst/>
              <a:latin typeface="+mn-lt"/>
              <a:ea typeface="Calibri" panose="020F0502020204030204" pitchFamily="34" charset="0"/>
              <a:cs typeface="Times New Roman" panose="02020603050405020304" pitchFamily="18" charset="0"/>
            </a:endParaRPr>
          </a:p>
          <a:p>
            <a:pPr marL="171450" marR="0" lvl="0" indent="-171450">
              <a:spcBef>
                <a:spcPts val="0"/>
              </a:spcBef>
              <a:spcAft>
                <a:spcPts val="0"/>
              </a:spcAft>
              <a:buFont typeface="Arial" panose="020B0604020202020204" pitchFamily="34" charset="0"/>
              <a:buChar char="•"/>
            </a:pP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Arial" panose="020B0604020202020204" pitchFamily="34" charset="0"/>
              <a:buNone/>
            </a:pPr>
            <a:r>
              <a:rPr lang="en-US" sz="1200" b="0" i="1" dirty="0">
                <a:effectLst/>
                <a:latin typeface="+mn-lt"/>
                <a:ea typeface="Calibri" panose="020F0502020204030204" pitchFamily="34" charset="0"/>
                <a:cs typeface="Times New Roman" panose="02020603050405020304" pitchFamily="18" charset="0"/>
              </a:rPr>
              <a:t>Source</a:t>
            </a:r>
            <a:r>
              <a:rPr lang="en-US" sz="1200" b="0" dirty="0">
                <a:effectLst/>
                <a:latin typeface="+mn-lt"/>
                <a:ea typeface="Calibri" panose="020F0502020204030204" pitchFamily="34" charset="0"/>
                <a:cs typeface="Times New Roman" panose="02020603050405020304" pitchFamily="18" charset="0"/>
              </a:rPr>
              <a:t>: </a:t>
            </a:r>
            <a:r>
              <a:rPr lang="en-US" dirty="0"/>
              <a:t>Mathnasium. (n.d.). </a:t>
            </a:r>
            <a:r>
              <a:rPr lang="en-US" i="1" dirty="0"/>
              <a:t>Area</a:t>
            </a:r>
            <a:r>
              <a:rPr lang="en-US" dirty="0"/>
              <a:t>. Mathnasium. </a:t>
            </a:r>
            <a:r>
              <a:rPr lang="en-US" dirty="0">
                <a:hlinkClick r:id="rId3"/>
              </a:rPr>
              <a:t>https://www.mathnasium.com/math-terms/area</a:t>
            </a:r>
            <a:endParaRPr lang="en-US" sz="1200" b="0" dirty="0">
              <a:effectLst/>
              <a:latin typeface="+mn-lt"/>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F40A4B53-1909-71E5-CB08-F36F5F0127DE}"/>
              </a:ext>
            </a:extLst>
          </p:cNvPr>
          <p:cNvSpPr>
            <a:spLocks noGrp="1"/>
          </p:cNvSpPr>
          <p:nvPr>
            <p:ph type="sldNum" sz="quarter" idx="5"/>
          </p:nvPr>
        </p:nvSpPr>
        <p:spPr/>
        <p:txBody>
          <a:bodyPr/>
          <a:lstStyle/>
          <a:p>
            <a:fld id="{117354DC-5B43-4357-B3A2-FC61F366D8DF}" type="slidenum">
              <a:rPr lang="en-US" smtClean="0"/>
              <a:t>20</a:t>
            </a:fld>
            <a:endParaRPr lang="en-US"/>
          </a:p>
        </p:txBody>
      </p:sp>
    </p:spTree>
    <p:extLst>
      <p:ext uri="{BB962C8B-B14F-4D97-AF65-F5344CB8AC3E}">
        <p14:creationId xmlns:p14="http://schemas.microsoft.com/office/powerpoint/2010/main" val="5457883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AFF504-1BC3-98BE-9405-9E970D1D4B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2E51D7-F26A-0463-405E-5A22DA146E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34C4AF-B764-C8D3-B5E5-5F0DD0BDD16F}"/>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Provide Learning Guidance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dirty="0"/>
              <a:t>Area is always measured in </a:t>
            </a:r>
            <a:r>
              <a:rPr lang="en-US" b="0" dirty="0"/>
              <a:t>square units</a:t>
            </a:r>
            <a:r>
              <a:rPr lang="en-US" dirty="0"/>
              <a:t>, no matter the shape we are working with.</a:t>
            </a:r>
          </a:p>
          <a:p>
            <a:pPr marL="171450" indent="-171450">
              <a:buFont typeface="Arial" panose="020B0604020202020204" pitchFamily="34" charset="0"/>
              <a:buChar char="•"/>
            </a:pPr>
            <a:r>
              <a:rPr lang="en-US" dirty="0"/>
              <a:t>A </a:t>
            </a:r>
            <a:r>
              <a:rPr lang="en-US" b="1" dirty="0"/>
              <a:t>square unit </a:t>
            </a:r>
            <a:r>
              <a:rPr lang="en-US" dirty="0"/>
              <a:t>represents a space that is one unit by one unit, like one foot by one foot.</a:t>
            </a:r>
          </a:p>
          <a:p>
            <a:pPr marL="171450" indent="-171450">
              <a:buFont typeface="Arial" panose="020B0604020202020204" pitchFamily="34" charset="0"/>
              <a:buChar char="•"/>
            </a:pPr>
            <a:r>
              <a:rPr lang="en-US" dirty="0"/>
              <a:t>In the U.S., we typically use the </a:t>
            </a:r>
            <a:r>
              <a:rPr lang="en-US" b="1" dirty="0"/>
              <a:t>imperial system </a:t>
            </a:r>
            <a:r>
              <a:rPr lang="en-US" dirty="0"/>
              <a:t>and commonly use square inches, square feet, and square yards depending on the size of the surface.</a:t>
            </a:r>
          </a:p>
          <a:p>
            <a:pPr marL="628650" lvl="1" indent="-171450">
              <a:buFont typeface="Arial" panose="020B0604020202020204" pitchFamily="34" charset="0"/>
              <a:buChar char="•"/>
            </a:pPr>
            <a:r>
              <a:rPr lang="en-US" dirty="0"/>
              <a:t>Square inches are used for smaller surfaces, while square feet are used for things like rooms, floors, and walls.</a:t>
            </a:r>
          </a:p>
          <a:p>
            <a:pPr marL="628650" lvl="1" indent="-171450">
              <a:buFont typeface="Arial" panose="020B0604020202020204" pitchFamily="34" charset="0"/>
              <a:buChar char="•"/>
            </a:pPr>
            <a:r>
              <a:rPr lang="en-US" dirty="0"/>
              <a:t>Square yards are used for larger areas, but less frequently in everyday maintenance tasks.</a:t>
            </a:r>
          </a:p>
          <a:p>
            <a:pPr marL="171450" indent="-171450">
              <a:buFont typeface="Arial" panose="020B0604020202020204" pitchFamily="34" charset="0"/>
              <a:buChar char="•"/>
            </a:pPr>
            <a:r>
              <a:rPr lang="en-US" dirty="0"/>
              <a:t>The </a:t>
            </a:r>
            <a:r>
              <a:rPr lang="en-US" b="1" dirty="0"/>
              <a:t>metric system </a:t>
            </a:r>
            <a:r>
              <a:rPr lang="en-US" dirty="0"/>
              <a:t>also uses square units, including square millimeters, square centimeters, and square meters.</a:t>
            </a:r>
          </a:p>
          <a:p>
            <a:pPr marL="628650" lvl="1" indent="-171450">
              <a:buFont typeface="Arial" panose="020B0604020202020204" pitchFamily="34" charset="0"/>
              <a:buChar char="•"/>
            </a:pPr>
            <a:r>
              <a:rPr lang="en-US" b="0" dirty="0"/>
              <a:t>Remember</a:t>
            </a:r>
            <a:r>
              <a:rPr lang="en-US" dirty="0"/>
              <a:t>, these metric units follow a base-10 system, which makes conversions more straightforward.</a:t>
            </a:r>
          </a:p>
          <a:p>
            <a:pPr marL="171450" indent="-171450">
              <a:buFont typeface="Arial" panose="020B0604020202020204" pitchFamily="34" charset="0"/>
              <a:buChar char="•"/>
            </a:pPr>
            <a:r>
              <a:rPr lang="en-US" b="1" i="0" dirty="0"/>
              <a:t>ASK</a:t>
            </a:r>
            <a:r>
              <a:rPr lang="en-US" b="0" i="0" dirty="0"/>
              <a:t>: Looking at the example slide, what would the area of this square be if each side is 5 ft.?</a:t>
            </a:r>
          </a:p>
          <a:p>
            <a:pPr marL="628650" lvl="1" indent="-171450">
              <a:buFont typeface="Arial" panose="020B0604020202020204" pitchFamily="34" charset="0"/>
              <a:buChar char="•"/>
            </a:pPr>
            <a:r>
              <a:rPr lang="en-US" b="0" i="1" dirty="0"/>
              <a:t>Call on learners to respond. </a:t>
            </a:r>
            <a:r>
              <a:rPr lang="en-US" b="1" i="1" dirty="0"/>
              <a:t>CLICK</a:t>
            </a:r>
            <a:r>
              <a:rPr lang="en-US" b="0" i="1" dirty="0"/>
              <a:t> to reveal the answer: 25 feet </a:t>
            </a:r>
            <a:r>
              <a:rPr lang="en-US" b="0" i="1" u="sng" dirty="0"/>
              <a:t>squared</a:t>
            </a:r>
            <a:r>
              <a:rPr lang="en-US" b="0" i="1" dirty="0"/>
              <a:t>. </a:t>
            </a:r>
          </a:p>
          <a:p>
            <a:pPr marL="171450" indent="-171450">
              <a:buFont typeface="Arial" panose="020B0604020202020204" pitchFamily="34" charset="0"/>
              <a:buChar char="•"/>
            </a:pPr>
            <a:r>
              <a:rPr lang="en-US" dirty="0"/>
              <a:t>Notice that the unit is squared, which shows we are measuring surface space, not just length.</a:t>
            </a:r>
          </a:p>
          <a:p>
            <a:pPr marL="171450" marR="0" lvl="0" indent="-171450">
              <a:spcBef>
                <a:spcPts val="0"/>
              </a:spcBef>
              <a:spcAft>
                <a:spcPts val="0"/>
              </a:spcAft>
              <a:buFont typeface="Arial" panose="020B0604020202020204" pitchFamily="34" charset="0"/>
              <a:buChar char="•"/>
            </a:pPr>
            <a:endParaRPr lang="en-US" sz="1200" b="0" dirty="0">
              <a:effectLst/>
              <a:latin typeface="+mn-lt"/>
              <a:ea typeface="Calibri" panose="020F0502020204030204" pitchFamily="34" charset="0"/>
              <a:cs typeface="Times New Roman" panose="02020603050405020304" pitchFamily="18" charset="0"/>
            </a:endParaRPr>
          </a:p>
          <a:p>
            <a:pPr marL="171450" marR="0" lvl="0" indent="-171450">
              <a:spcBef>
                <a:spcPts val="0"/>
              </a:spcBef>
              <a:spcAft>
                <a:spcPts val="0"/>
              </a:spcAft>
              <a:buFont typeface="Arial" panose="020B0604020202020204" pitchFamily="34" charset="0"/>
              <a:buChar char="•"/>
            </a:pPr>
            <a:endParaRPr lang="en-US" sz="1200" b="0" dirty="0">
              <a:effectLst/>
              <a:latin typeface="+mn-lt"/>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45AA5BDE-98A7-6C60-1AFD-DB7F5818BE18}"/>
              </a:ext>
            </a:extLst>
          </p:cNvPr>
          <p:cNvSpPr>
            <a:spLocks noGrp="1"/>
          </p:cNvSpPr>
          <p:nvPr>
            <p:ph type="sldNum" sz="quarter" idx="5"/>
          </p:nvPr>
        </p:nvSpPr>
        <p:spPr/>
        <p:txBody>
          <a:bodyPr/>
          <a:lstStyle/>
          <a:p>
            <a:fld id="{117354DC-5B43-4357-B3A2-FC61F366D8DF}" type="slidenum">
              <a:rPr lang="en-US" smtClean="0"/>
              <a:t>21</a:t>
            </a:fld>
            <a:endParaRPr lang="en-US"/>
          </a:p>
        </p:txBody>
      </p:sp>
    </p:spTree>
    <p:extLst>
      <p:ext uri="{BB962C8B-B14F-4D97-AF65-F5344CB8AC3E}">
        <p14:creationId xmlns:p14="http://schemas.microsoft.com/office/powerpoint/2010/main" val="36819215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EE53FD-0979-EA6E-EC4C-3B34CA5134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4300E1-8765-B005-AF90-56E25E668F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5EBF3F-5F4B-BA9A-7123-CF2FF4872A30}"/>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sz="1200" b="0" i="0" dirty="0">
                <a:solidFill>
                  <a:srgbClr val="000000"/>
                </a:solidFill>
                <a:effectLst/>
              </a:rPr>
              <a:t>When it comes to tools for calculating area, we can use anything that can measure length and width. </a:t>
            </a:r>
          </a:p>
          <a:p>
            <a:pPr marL="171450" indent="-171450">
              <a:buFont typeface="Arial" panose="020B0604020202020204" pitchFamily="34" charset="0"/>
              <a:buChar char="•"/>
            </a:pPr>
            <a:r>
              <a:rPr lang="en-US" sz="1200" b="0" i="0" dirty="0">
                <a:solidFill>
                  <a:srgbClr val="000000"/>
                </a:solidFill>
                <a:effectLst/>
              </a:rPr>
              <a:t>Rulers, tape measurers, and laser distance measurers can all be useful for identifying length and width to calculate area. </a:t>
            </a:r>
          </a:p>
          <a:p>
            <a:pPr marL="171450" indent="-171450">
              <a:buFont typeface="Arial" panose="020B0604020202020204" pitchFamily="34" charset="0"/>
              <a:buChar char="•"/>
            </a:pPr>
            <a:endParaRPr lang="en-US" sz="1200" b="0" dirty="0">
              <a:effectLst/>
              <a:latin typeface="+mn-lt"/>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DBC92831-B341-DE18-C7EE-6E53A278B21A}"/>
              </a:ext>
            </a:extLst>
          </p:cNvPr>
          <p:cNvSpPr>
            <a:spLocks noGrp="1"/>
          </p:cNvSpPr>
          <p:nvPr>
            <p:ph type="sldNum" sz="quarter" idx="5"/>
          </p:nvPr>
        </p:nvSpPr>
        <p:spPr/>
        <p:txBody>
          <a:bodyPr/>
          <a:lstStyle/>
          <a:p>
            <a:fld id="{117354DC-5B43-4357-B3A2-FC61F366D8DF}" type="slidenum">
              <a:rPr lang="en-US" smtClean="0"/>
              <a:t>22</a:t>
            </a:fld>
            <a:endParaRPr lang="en-US"/>
          </a:p>
        </p:txBody>
      </p:sp>
    </p:spTree>
    <p:extLst>
      <p:ext uri="{BB962C8B-B14F-4D97-AF65-F5344CB8AC3E}">
        <p14:creationId xmlns:p14="http://schemas.microsoft.com/office/powerpoint/2010/main" val="29792951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ABD7A3-89DC-8B66-BA39-504ECEDDC5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DCAF40-ACB6-B24B-B874-40AA19FB56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1CDFF3-36FA-E0FB-F05C-8E5A906622D7}"/>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Provide Learning Guidance, Elicit Performance, Provide Feedback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12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mn-lt"/>
                <a:ea typeface="Calibri" panose="020F0502020204030204" pitchFamily="34" charset="0"/>
                <a:cs typeface="Times New Roman" panose="02020603050405020304" pitchFamily="18" charset="0"/>
              </a:rPr>
              <a:t>Materials</a:t>
            </a:r>
            <a:r>
              <a:rPr lang="en-US" sz="1200" b="0" dirty="0">
                <a:effectLst/>
                <a:latin typeface="+mn-lt"/>
                <a:ea typeface="Calibri" panose="020F0502020204030204" pitchFamily="34" charset="0"/>
                <a:cs typeface="Times New Roman" panose="02020603050405020304" pitchFamily="18" charset="0"/>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Measurement Cheat Sheet_M4</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Measuring tape – one per learner or pair if sharing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Calculator - one per learner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dirty="0">
                <a:effectLst/>
                <a:latin typeface="+mn-lt"/>
                <a:ea typeface="Calibri" panose="020F0502020204030204" pitchFamily="34" charset="0"/>
                <a:cs typeface="Times New Roman" panose="02020603050405020304" pitchFamily="18" charset="0"/>
              </a:rPr>
              <a:t>Do: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Refer learners to the </a:t>
            </a:r>
            <a:r>
              <a:rPr lang="en-US" sz="1200" b="1" kern="1200" dirty="0">
                <a:solidFill>
                  <a:schemeClr val="tx1"/>
                </a:solidFill>
                <a:effectLst/>
                <a:latin typeface="+mn-lt"/>
                <a:ea typeface="+mn-ea"/>
                <a:cs typeface="+mn-cs"/>
              </a:rPr>
              <a:t>“</a:t>
            </a:r>
            <a:r>
              <a:rPr lang="en-US" sz="1200" b="1" dirty="0">
                <a:effectLst/>
                <a:latin typeface="+mn-lt"/>
                <a:ea typeface="Calibri" panose="020F0502020204030204" pitchFamily="34" charset="0"/>
                <a:cs typeface="Times New Roman" panose="02020603050405020304" pitchFamily="18" charset="0"/>
              </a:rPr>
              <a:t>Measurement Cheat Sheet_M4</a:t>
            </a:r>
            <a:r>
              <a:rPr lang="en-US" sz="1200" b="1" kern="1200" dirty="0">
                <a:solidFill>
                  <a:schemeClr val="tx1"/>
                </a:solidFill>
                <a:effectLst/>
                <a:latin typeface="+mn-lt"/>
                <a:ea typeface="+mn-ea"/>
                <a:cs typeface="+mn-cs"/>
              </a:rPr>
              <a:t>” handout </a:t>
            </a:r>
            <a:r>
              <a:rPr lang="en-US" sz="1200" kern="1200" dirty="0">
                <a:solidFill>
                  <a:schemeClr val="tx1"/>
                </a:solidFill>
                <a:effectLst/>
                <a:latin typeface="+mn-lt"/>
                <a:ea typeface="+mn-ea"/>
                <a:cs typeface="+mn-cs"/>
              </a:rPr>
              <a:t>embedded in the Participant Resource Guide.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Ask learner to complete the items listed under “Exercises” in the Area Measurement section on page. 2.</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Circulate the room while learners work checking answers, answering questions, and providing feedback.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To review, ask learners to switch papers with a partner who will check their measurements. </a:t>
            </a:r>
          </a:p>
          <a:p>
            <a:pPr marL="171450" indent="-171450">
              <a:buFont typeface="Arial" panose="020B0604020202020204" pitchFamily="34" charset="0"/>
              <a:buChar char="•"/>
            </a:pPr>
            <a:endParaRPr lang="en-US" sz="1200" b="0" dirty="0">
              <a:effectLst/>
              <a:latin typeface="+mn-lt"/>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AB6ADCDD-CA6A-96D2-5D85-3BAF687B2846}"/>
              </a:ext>
            </a:extLst>
          </p:cNvPr>
          <p:cNvSpPr>
            <a:spLocks noGrp="1"/>
          </p:cNvSpPr>
          <p:nvPr>
            <p:ph type="sldNum" sz="quarter" idx="5"/>
          </p:nvPr>
        </p:nvSpPr>
        <p:spPr/>
        <p:txBody>
          <a:bodyPr/>
          <a:lstStyle/>
          <a:p>
            <a:fld id="{117354DC-5B43-4357-B3A2-FC61F366D8DF}" type="slidenum">
              <a:rPr lang="en-US" smtClean="0"/>
              <a:t>23</a:t>
            </a:fld>
            <a:endParaRPr lang="en-US"/>
          </a:p>
        </p:txBody>
      </p:sp>
    </p:spTree>
    <p:extLst>
      <p:ext uri="{BB962C8B-B14F-4D97-AF65-F5344CB8AC3E}">
        <p14:creationId xmlns:p14="http://schemas.microsoft.com/office/powerpoint/2010/main" val="23053684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A648A-0C11-AE7A-131C-8F007CA55D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6AB15E-644E-8085-077A-0F4914E14C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368716-0617-37B5-78AF-B98EC528960E}"/>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dirty="0">
                <a:effectLst/>
                <a:latin typeface="+mn-lt"/>
                <a:ea typeface="Calibri" panose="020F0502020204030204" pitchFamily="34" charset="0"/>
                <a:cs typeface="Times New Roman" panose="02020603050405020304" pitchFamily="18" charset="0"/>
              </a:rPr>
              <a:t>Talking Points:</a:t>
            </a:r>
          </a:p>
          <a:p>
            <a:pPr marL="171450" indent="-171450">
              <a:buFont typeface="Arial" panose="020B0604020202020204" pitchFamily="34" charset="0"/>
              <a:buChar char="•"/>
            </a:pPr>
            <a:r>
              <a:rPr lang="en-US" dirty="0"/>
              <a:t>Area measurement is used on the job anytime a surface needs to be covered or planned.</a:t>
            </a:r>
          </a:p>
          <a:p>
            <a:pPr marL="171450" indent="-171450">
              <a:buFont typeface="Arial" panose="020B0604020202020204" pitchFamily="34" charset="0"/>
              <a:buChar char="•"/>
            </a:pPr>
            <a:r>
              <a:rPr lang="en-US" dirty="0"/>
              <a:t>Workers use area to calculate how much paint or coating is needed for walls, equipment, or other surfaces. It is also used to determine how much flooring material is required for a workspace or maintenance area.</a:t>
            </a:r>
          </a:p>
          <a:p>
            <a:pPr marL="171450" indent="-171450">
              <a:buFont typeface="Arial" panose="020B0604020202020204" pitchFamily="34" charset="0"/>
              <a:buChar char="•"/>
            </a:pPr>
            <a:r>
              <a:rPr lang="en-US" dirty="0"/>
              <a:t>Area helps estimate materials needed for tasks like covering surfaces with panels, mats, or insulation.</a:t>
            </a:r>
          </a:p>
          <a:p>
            <a:pPr marL="171450" indent="-171450">
              <a:buFont typeface="Arial" panose="020B0604020202020204" pitchFamily="34" charset="0"/>
              <a:buChar char="•"/>
            </a:pPr>
            <a:r>
              <a:rPr lang="en-US" dirty="0"/>
              <a:t>It is also important for measuring surfaces that need to be cleaned, sealed, or maintained.</a:t>
            </a:r>
          </a:p>
          <a:p>
            <a:pPr marL="171450" indent="-171450">
              <a:buFont typeface="Arial" panose="020B0604020202020204" pitchFamily="34" charset="0"/>
              <a:buChar char="•"/>
            </a:pPr>
            <a:r>
              <a:rPr lang="en-US" dirty="0"/>
              <a:t>Area is used when planning layouts to make sure there is enough space for equipment and safe movement.</a:t>
            </a:r>
            <a:endParaRPr lang="en-US" sz="1200" b="0" dirty="0">
              <a:effectLst/>
              <a:latin typeface="+mn-lt"/>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8DAF8E6A-6C0F-9BF5-9F7C-50CBD227806A}"/>
              </a:ext>
            </a:extLst>
          </p:cNvPr>
          <p:cNvSpPr>
            <a:spLocks noGrp="1"/>
          </p:cNvSpPr>
          <p:nvPr>
            <p:ph type="sldNum" sz="quarter" idx="5"/>
          </p:nvPr>
        </p:nvSpPr>
        <p:spPr/>
        <p:txBody>
          <a:bodyPr/>
          <a:lstStyle/>
          <a:p>
            <a:fld id="{117354DC-5B43-4357-B3A2-FC61F366D8DF}" type="slidenum">
              <a:rPr lang="en-US" smtClean="0"/>
              <a:t>24</a:t>
            </a:fld>
            <a:endParaRPr lang="en-US"/>
          </a:p>
        </p:txBody>
      </p:sp>
    </p:spTree>
    <p:extLst>
      <p:ext uri="{BB962C8B-B14F-4D97-AF65-F5344CB8AC3E}">
        <p14:creationId xmlns:p14="http://schemas.microsoft.com/office/powerpoint/2010/main" val="33662062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7CA415-002B-FB5B-F62B-40CB749B02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2FE6BE-5542-4B6A-B031-0F593B0A1E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196B90-A1E8-70BD-96CE-074A6A58636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Evaluate/Assess Performance, Provide Feedback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3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Learning Objective: </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libri" panose="020F0502020204030204" pitchFamily="34" charset="0"/>
                <a:ea typeface="Calibri" panose="020F0502020204030204" pitchFamily="34" charset="0"/>
                <a:cs typeface="Calibri" panose="020F0502020204030204" pitchFamily="34" charset="0"/>
              </a:rPr>
              <a:t>Do</a:t>
            </a:r>
            <a:r>
              <a:rPr lang="en-US" sz="1200" dirty="0">
                <a:latin typeface="Calibri" panose="020F0502020204030204" pitchFamily="34" charset="0"/>
                <a:ea typeface="Calibri" panose="020F0502020204030204" pitchFamily="34" charset="0"/>
                <a:cs typeface="Calibri" panose="020F0502020204030204" pitchFamily="34" charset="0"/>
              </a:rPr>
              <a:t>: Review the knowledge check question. Call on learners to share their responses. </a:t>
            </a:r>
            <a:endParaRPr lang="en-US" sz="1200" i="1" dirty="0">
              <a:solidFill>
                <a:schemeClr val="accent4"/>
              </a:solidFill>
              <a:latin typeface="Calibri" panose="020F0502020204030204" pitchFamily="34" charset="0"/>
              <a:ea typeface="Calibri" panose="020F0502020204030204" pitchFamily="34" charset="0"/>
              <a:cs typeface="Calibri" panose="020F0502020204030204" pitchFamily="34" charset="0"/>
            </a:endParaRPr>
          </a:p>
          <a:p>
            <a:endParaRPr lang="en-US" sz="1200" dirty="0"/>
          </a:p>
          <a:p>
            <a:r>
              <a:rPr lang="en-US" b="1" dirty="0">
                <a:latin typeface="Calibri" panose="020F0502020204030204" pitchFamily="34" charset="0"/>
                <a:ea typeface="Calibri" panose="020F0502020204030204" pitchFamily="34" charset="0"/>
                <a:cs typeface="Calibri" panose="020F0502020204030204" pitchFamily="34" charset="0"/>
              </a:rPr>
              <a:t>Answer: </a:t>
            </a:r>
          </a:p>
          <a:p>
            <a:r>
              <a:rPr lang="en-US" dirty="0"/>
              <a:t>A</a:t>
            </a:r>
          </a:p>
        </p:txBody>
      </p:sp>
      <p:sp>
        <p:nvSpPr>
          <p:cNvPr id="4" name="Slide Number Placeholder 3">
            <a:extLst>
              <a:ext uri="{FF2B5EF4-FFF2-40B4-BE49-F238E27FC236}">
                <a16:creationId xmlns:a16="http://schemas.microsoft.com/office/drawing/2014/main" id="{24ADF0EB-3B23-9832-D941-A941EF45E8F5}"/>
              </a:ext>
            </a:extLst>
          </p:cNvPr>
          <p:cNvSpPr>
            <a:spLocks noGrp="1"/>
          </p:cNvSpPr>
          <p:nvPr>
            <p:ph type="sldNum" sz="quarter" idx="5"/>
          </p:nvPr>
        </p:nvSpPr>
        <p:spPr/>
        <p:txBody>
          <a:bodyPr/>
          <a:lstStyle/>
          <a:p>
            <a:fld id="{C68FB58B-AACD-44F1-9CE2-B850C946C86F}" type="slidenum">
              <a:rPr lang="en-US" smtClean="0"/>
              <a:t>25</a:t>
            </a:fld>
            <a:endParaRPr lang="en-US"/>
          </a:p>
        </p:txBody>
      </p:sp>
    </p:spTree>
    <p:extLst>
      <p:ext uri="{BB962C8B-B14F-4D97-AF65-F5344CB8AC3E}">
        <p14:creationId xmlns:p14="http://schemas.microsoft.com/office/powerpoint/2010/main" val="822867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EE17B3-2599-443A-2543-7F1A01B79C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05F5F7-9D93-CEA1-2B97-7C18ED8846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B5B1BA-B897-C62F-04DB-89A673D8509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Evaluate/Assess Performance, Provide Feedback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3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Learning Objective: </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libri" panose="020F0502020204030204" pitchFamily="34" charset="0"/>
                <a:ea typeface="Calibri" panose="020F0502020204030204" pitchFamily="34" charset="0"/>
                <a:cs typeface="Calibri" panose="020F0502020204030204" pitchFamily="34" charset="0"/>
              </a:rPr>
              <a:t>Do</a:t>
            </a:r>
            <a:r>
              <a:rPr lang="en-US" sz="1200" dirty="0">
                <a:latin typeface="Calibri" panose="020F0502020204030204" pitchFamily="34" charset="0"/>
                <a:ea typeface="Calibri" panose="020F0502020204030204" pitchFamily="34" charset="0"/>
                <a:cs typeface="Calibri" panose="020F0502020204030204" pitchFamily="34" charset="0"/>
              </a:rPr>
              <a:t>: Review the knowledge check question. Call on learners to share their responses. </a:t>
            </a:r>
            <a:endParaRPr lang="en-US" sz="1200" i="1" dirty="0">
              <a:solidFill>
                <a:schemeClr val="accent4"/>
              </a:solidFill>
              <a:latin typeface="Calibri" panose="020F0502020204030204" pitchFamily="34" charset="0"/>
              <a:ea typeface="Calibri" panose="020F0502020204030204" pitchFamily="34" charset="0"/>
              <a:cs typeface="Calibri" panose="020F0502020204030204" pitchFamily="34" charset="0"/>
            </a:endParaRPr>
          </a:p>
          <a:p>
            <a:endParaRPr lang="en-US" sz="1200" dirty="0"/>
          </a:p>
          <a:p>
            <a:r>
              <a:rPr lang="en-US" b="1" dirty="0">
                <a:latin typeface="Calibri" panose="020F0502020204030204" pitchFamily="34" charset="0"/>
                <a:ea typeface="Calibri" panose="020F0502020204030204" pitchFamily="34" charset="0"/>
                <a:cs typeface="Calibri" panose="020F0502020204030204" pitchFamily="34" charset="0"/>
              </a:rPr>
              <a:t>Answer: </a:t>
            </a:r>
          </a:p>
          <a:p>
            <a:r>
              <a:rPr lang="en-US" dirty="0"/>
              <a:t>B</a:t>
            </a:r>
          </a:p>
        </p:txBody>
      </p:sp>
      <p:sp>
        <p:nvSpPr>
          <p:cNvPr id="4" name="Slide Number Placeholder 3">
            <a:extLst>
              <a:ext uri="{FF2B5EF4-FFF2-40B4-BE49-F238E27FC236}">
                <a16:creationId xmlns:a16="http://schemas.microsoft.com/office/drawing/2014/main" id="{EB089631-216B-FBFC-EE82-9B9C42008570}"/>
              </a:ext>
            </a:extLst>
          </p:cNvPr>
          <p:cNvSpPr>
            <a:spLocks noGrp="1"/>
          </p:cNvSpPr>
          <p:nvPr>
            <p:ph type="sldNum" sz="quarter" idx="5"/>
          </p:nvPr>
        </p:nvSpPr>
        <p:spPr/>
        <p:txBody>
          <a:bodyPr/>
          <a:lstStyle/>
          <a:p>
            <a:fld id="{C68FB58B-AACD-44F1-9CE2-B850C946C86F}" type="slidenum">
              <a:rPr lang="en-US" smtClean="0"/>
              <a:t>26</a:t>
            </a:fld>
            <a:endParaRPr lang="en-US"/>
          </a:p>
        </p:txBody>
      </p:sp>
    </p:spTree>
    <p:extLst>
      <p:ext uri="{BB962C8B-B14F-4D97-AF65-F5344CB8AC3E}">
        <p14:creationId xmlns:p14="http://schemas.microsoft.com/office/powerpoint/2010/main" val="13025606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4613E6-1530-5BCE-72D7-197680B7E0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9DA06D-D0EA-0323-6F50-DAD805BFE2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69FB7A-9B11-8475-22F9-EAE8C416A8BC}"/>
              </a:ext>
            </a:extLst>
          </p:cNvPr>
          <p:cNvSpPr>
            <a:spLocks noGrp="1"/>
          </p:cNvSpPr>
          <p:nvPr>
            <p:ph type="body" idx="1"/>
          </p:nvPr>
        </p:nvSpPr>
        <p:spPr/>
        <p:txBody>
          <a:bodyPr/>
          <a:lstStyle/>
          <a:p>
            <a:r>
              <a:rPr lang="en-US" altLang="en-US" sz="1200" b="1" dirty="0">
                <a:latin typeface="Calibri" panose="020F0502020204030204" pitchFamily="34" charset="0"/>
                <a:ea typeface="Calibri" panose="020F0502020204030204" pitchFamily="34" charset="0"/>
                <a:cs typeface="Calibri" panose="020F0502020204030204" pitchFamily="34" charset="0"/>
              </a:rPr>
              <a:t>Instructional Activity: </a:t>
            </a:r>
            <a:r>
              <a:rPr lang="en-US" altLang="en-US" sz="1200" b="0" dirty="0">
                <a:latin typeface="Calibri" panose="020F0502020204030204" pitchFamily="34" charset="0"/>
                <a:ea typeface="Calibri" panose="020F0502020204030204" pitchFamily="34" charset="0"/>
                <a:cs typeface="Calibri" panose="020F0502020204030204" pitchFamily="34" charset="0"/>
              </a:rPr>
              <a:t>Enhance Retention and Transfer</a:t>
            </a:r>
            <a:endParaRPr lang="en-US" altLang="en-US" sz="1200" dirty="0">
              <a:latin typeface="Calibri" panose="020F0502020204030204" pitchFamily="34" charset="0"/>
              <a:ea typeface="Calibri" panose="020F0502020204030204" pitchFamily="34" charset="0"/>
              <a:cs typeface="Calibri" panose="020F0502020204030204" pitchFamily="34" charset="0"/>
            </a:endParaRPr>
          </a:p>
          <a:p>
            <a:r>
              <a:rPr lang="en-US" altLang="en-US" sz="1200" b="1" dirty="0">
                <a:latin typeface="Calibri" panose="020F0502020204030204" pitchFamily="34" charset="0"/>
                <a:ea typeface="Calibri" panose="020F0502020204030204" pitchFamily="34" charset="0"/>
                <a:cs typeface="Calibri" panose="020F0502020204030204" pitchFamily="34" charset="0"/>
              </a:rPr>
              <a:t>Instructional Time</a:t>
            </a:r>
            <a:r>
              <a:rPr lang="en-US" altLang="en-US" sz="1200" dirty="0">
                <a:latin typeface="Calibri" panose="020F0502020204030204" pitchFamily="34" charset="0"/>
                <a:ea typeface="Calibri" panose="020F0502020204030204" pitchFamily="34" charset="0"/>
                <a:cs typeface="Calibri" panose="020F0502020204030204" pitchFamily="34" charset="0"/>
              </a:rPr>
              <a:t>: 2 min.</a:t>
            </a:r>
          </a:p>
          <a:p>
            <a:r>
              <a:rPr lang="en-US" altLang="en-US" sz="1200" b="1" dirty="0">
                <a:latin typeface="Calibri" panose="020F0502020204030204" pitchFamily="34" charset="0"/>
                <a:ea typeface="Calibri" panose="020F0502020204030204" pitchFamily="34" charset="0"/>
                <a:cs typeface="Calibri" panose="020F0502020204030204" pitchFamily="34" charset="0"/>
              </a:rPr>
              <a:t>Talking Points: </a:t>
            </a:r>
            <a:endParaRPr lang="en-US" dirty="0"/>
          </a:p>
          <a:p>
            <a:pPr marL="171450" indent="-171450">
              <a:buFont typeface="Arial" panose="020B0604020202020204" pitchFamily="34" charset="0"/>
              <a:buChar char="•"/>
            </a:pPr>
            <a:r>
              <a:rPr lang="en-US" dirty="0"/>
              <a:t>Area tells us how much surface something covers, like a floor or wall.</a:t>
            </a:r>
          </a:p>
          <a:p>
            <a:pPr marL="171450" indent="-171450">
              <a:buFont typeface="Arial" panose="020B0604020202020204" pitchFamily="34" charset="0"/>
              <a:buChar char="•"/>
            </a:pPr>
            <a:r>
              <a:rPr lang="en-US" dirty="0"/>
              <a:t>We calculate area by multiplying length by width, and the answer is always in square units.</a:t>
            </a:r>
          </a:p>
          <a:p>
            <a:pPr marL="171450" indent="-171450">
              <a:buFont typeface="Arial" panose="020B0604020202020204" pitchFamily="34" charset="0"/>
              <a:buChar char="•"/>
            </a:pPr>
            <a:r>
              <a:rPr lang="en-US" dirty="0"/>
              <a:t>This is important for tasks like coating, flooring, and planning materials.</a:t>
            </a:r>
          </a:p>
          <a:p>
            <a:pPr marL="171450" indent="-171450">
              <a:buFont typeface="Arial" panose="020B0604020202020204" pitchFamily="34" charset="0"/>
              <a:buChar char="•"/>
            </a:pPr>
            <a:r>
              <a:rPr lang="en-US" dirty="0"/>
              <a:t>Next, we will look at circular measurement and how to work with round objects.</a:t>
            </a:r>
          </a:p>
          <a:p>
            <a:pPr marL="171450" indent="-171450">
              <a:buFont typeface="Arial" panose="020B0604020202020204" pitchFamily="34" charset="0"/>
              <a:buChar char="•"/>
            </a:pPr>
            <a:endParaRPr lang="en-US" altLang="en-US" sz="12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3E0A47C0-DAB0-C78A-7E4E-C42D899B0E47}"/>
              </a:ext>
            </a:extLst>
          </p:cNvPr>
          <p:cNvSpPr>
            <a:spLocks noGrp="1"/>
          </p:cNvSpPr>
          <p:nvPr>
            <p:ph type="sldNum" sz="quarter" idx="5"/>
          </p:nvPr>
        </p:nvSpPr>
        <p:spPr/>
        <p:txBody>
          <a:bodyPr/>
          <a:lstStyle/>
          <a:p>
            <a:fld id="{C68FB58B-AACD-44F1-9CE2-B850C946C86F}" type="slidenum">
              <a:rPr lang="en-US" smtClean="0"/>
              <a:t>27</a:t>
            </a:fld>
            <a:endParaRPr lang="en-US"/>
          </a:p>
        </p:txBody>
      </p:sp>
    </p:spTree>
    <p:extLst>
      <p:ext uri="{BB962C8B-B14F-4D97-AF65-F5344CB8AC3E}">
        <p14:creationId xmlns:p14="http://schemas.microsoft.com/office/powerpoint/2010/main" val="23093959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C742C2-69B2-A937-65BA-D11D2445D5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D49494-5BDA-FCA3-B663-246BA85F19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1A2604-585D-F48F-5699-103853D4A76B}"/>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Direction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dirty="0"/>
              <a:t>In this section, we’ll review circular measurements including units, tools, basic calculations, and real-world applications. </a:t>
            </a:r>
          </a:p>
        </p:txBody>
      </p:sp>
      <p:sp>
        <p:nvSpPr>
          <p:cNvPr id="4" name="Slide Number Placeholder 3">
            <a:extLst>
              <a:ext uri="{FF2B5EF4-FFF2-40B4-BE49-F238E27FC236}">
                <a16:creationId xmlns:a16="http://schemas.microsoft.com/office/drawing/2014/main" id="{BD9B1EE7-CC08-844C-1721-AAB1AA7DD27C}"/>
              </a:ext>
            </a:extLst>
          </p:cNvPr>
          <p:cNvSpPr>
            <a:spLocks noGrp="1"/>
          </p:cNvSpPr>
          <p:nvPr>
            <p:ph type="sldNum" sz="quarter" idx="5"/>
          </p:nvPr>
        </p:nvSpPr>
        <p:spPr/>
        <p:txBody>
          <a:bodyPr/>
          <a:lstStyle/>
          <a:p>
            <a:fld id="{C68FB58B-AACD-44F1-9CE2-B850C946C86F}" type="slidenum">
              <a:rPr lang="en-US" smtClean="0"/>
              <a:t>28</a:t>
            </a:fld>
            <a:endParaRPr lang="en-US"/>
          </a:p>
        </p:txBody>
      </p:sp>
    </p:spTree>
    <p:extLst>
      <p:ext uri="{BB962C8B-B14F-4D97-AF65-F5344CB8AC3E}">
        <p14:creationId xmlns:p14="http://schemas.microsoft.com/office/powerpoint/2010/main" val="39353733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10A2C2-0EB0-74A0-D6F6-8AF3B9E238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25F680-1A57-0870-99E5-53D63DB2ECE2}"/>
              </a:ext>
            </a:extLst>
          </p:cNvPr>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a:extLst>
                  <a:ext uri="{FF2B5EF4-FFF2-40B4-BE49-F238E27FC236}">
                    <a16:creationId xmlns:a16="http://schemas.microsoft.com/office/drawing/2014/main" id="{AB7CF9DA-7B2E-47EA-C646-90F951AF9A2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mn-lt"/>
                    <a:ea typeface="Calibri" panose="020F0502020204030204" pitchFamily="34" charset="0"/>
                    <a:cs typeface="Times New Roman" panose="02020603050405020304" pitchFamily="18" charset="0"/>
                  </a:rPr>
                  <a:t>*This slide contains animations. </a:t>
                </a: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content.</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b="1" dirty="0"/>
                  <a:t>Circular measurements </a:t>
                </a:r>
                <a:r>
                  <a:rPr lang="en-US" b="0" dirty="0"/>
                  <a:t>are</a:t>
                </a:r>
                <a:r>
                  <a:rPr lang="en-US" b="1" dirty="0"/>
                  <a:t> </a:t>
                </a:r>
                <a:r>
                  <a:rPr lang="en-US" dirty="0"/>
                  <a:t>used anytime you are working with round or curved objects.</a:t>
                </a:r>
              </a:p>
              <a:p>
                <a:pPr marL="171450" indent="-171450">
                  <a:buFont typeface="Arial" panose="020B0604020202020204" pitchFamily="34" charset="0"/>
                  <a:buChar char="•"/>
                </a:pPr>
                <a:r>
                  <a:rPr lang="en-US" dirty="0"/>
                  <a:t>To complete calculations involving circles, you need to know the parts of a circle. </a:t>
                </a:r>
              </a:p>
              <a:p>
                <a:pPr marL="628650" lvl="1" indent="-171450">
                  <a:buFont typeface="Arial" panose="020B0604020202020204" pitchFamily="34" charset="0"/>
                  <a:buChar char="•"/>
                </a:pPr>
                <a:r>
                  <a:rPr lang="en-US" b="1" i="1" dirty="0"/>
                  <a:t>CLICK</a:t>
                </a:r>
                <a:r>
                  <a:rPr lang="en-US" b="1" dirty="0"/>
                  <a:t> </a:t>
                </a:r>
                <a:r>
                  <a:rPr lang="en-US" b="0" dirty="0"/>
                  <a:t>-</a:t>
                </a:r>
                <a:r>
                  <a:rPr lang="en-US" b="1" dirty="0"/>
                  <a:t> Radius</a:t>
                </a:r>
                <a:r>
                  <a:rPr lang="en-US" dirty="0"/>
                  <a:t> is the distance from the center of a circle to the edge.</a:t>
                </a:r>
              </a:p>
              <a:p>
                <a:pPr marL="628650" lvl="1" indent="-171450">
                  <a:buFont typeface="Arial" panose="020B0604020202020204" pitchFamily="34" charset="0"/>
                  <a:buChar char="•"/>
                </a:pPr>
                <a:r>
                  <a:rPr lang="en-US" b="1" i="1" dirty="0"/>
                  <a:t>CLICK</a:t>
                </a:r>
                <a:r>
                  <a:rPr lang="en-US" b="1" dirty="0"/>
                  <a:t> </a:t>
                </a:r>
                <a:r>
                  <a:rPr lang="en-US" b="0" dirty="0"/>
                  <a:t>- </a:t>
                </a:r>
                <a:r>
                  <a:rPr lang="en-US" b="1" dirty="0"/>
                  <a:t>Diameter</a:t>
                </a:r>
                <a:r>
                  <a:rPr lang="en-US" dirty="0"/>
                  <a:t> is the distance across a circle from one side to the other, passing through the center. To calculate diameter, multiply 2 </a:t>
                </a:r>
                <a:r>
                  <a:rPr lang="en-US" i="1" dirty="0"/>
                  <a:t>x</a:t>
                </a:r>
                <a:r>
                  <a:rPr lang="en-US" dirty="0"/>
                  <a:t> the radius.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i="1" dirty="0"/>
                  <a:t>CLICK</a:t>
                </a:r>
                <a:r>
                  <a:rPr lang="en-US" b="1" dirty="0"/>
                  <a:t> </a:t>
                </a:r>
                <a:r>
                  <a:rPr lang="en-US" b="0" dirty="0"/>
                  <a:t>- </a:t>
                </a:r>
                <a:r>
                  <a:rPr lang="en-US" b="1" dirty="0"/>
                  <a:t>Circumference</a:t>
                </a:r>
                <a:r>
                  <a:rPr lang="en-US" dirty="0"/>
                  <a:t> is the distance around the outside of a circle. To calculate the circumference, multiply 2 </a:t>
                </a:r>
                <a:r>
                  <a:rPr lang="en-US" i="1" dirty="0"/>
                  <a:t>x</a:t>
                </a:r>
                <a:r>
                  <a:rPr lang="en-US" dirty="0"/>
                  <a:t> </a:t>
                </a:r>
                <a14:m>
                  <m:oMath xmlns:m="http://schemas.openxmlformats.org/officeDocument/2006/math">
                    <m:r>
                      <a:rPr lang="en-US" sz="1200" i="1">
                        <a:solidFill>
                          <a:srgbClr val="0000FF"/>
                        </a:solidFill>
                        <a:latin typeface="Cambria Math" panose="02040503050406030204" pitchFamily="18" charset="0"/>
                      </a:rPr>
                      <m:t>𝜋</m:t>
                    </m:r>
                  </m:oMath>
                </a14:m>
                <a:r>
                  <a:rPr lang="en-US" sz="1200" i="1" dirty="0">
                    <a:solidFill>
                      <a:srgbClr val="0000FF"/>
                    </a:solidFill>
                    <a:effectLst/>
                    <a:latin typeface="Cambria" panose="02040503050406030204" pitchFamily="18" charset="0"/>
                    <a:ea typeface="Calibri" panose="020F0502020204030204" pitchFamily="34" charset="0"/>
                    <a:cs typeface="Times New Roman" panose="02020603050405020304" pitchFamily="18" charset="0"/>
                  </a:rPr>
                  <a:t> x </a:t>
                </a:r>
                <a:r>
                  <a:rPr lang="en-US" sz="1200" i="0" dirty="0">
                    <a:solidFill>
                      <a:srgbClr val="0000FF"/>
                    </a:solidFill>
                    <a:effectLst/>
                    <a:latin typeface="Cambria" panose="02040503050406030204" pitchFamily="18" charset="0"/>
                    <a:ea typeface="Calibri" panose="020F0502020204030204" pitchFamily="34" charset="0"/>
                    <a:cs typeface="Times New Roman" panose="02020603050405020304" pitchFamily="18" charset="0"/>
                  </a:rPr>
                  <a:t>the radius. </a:t>
                </a:r>
                <a:endParaRPr lang="en-US" i="0" dirty="0"/>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i="1" dirty="0"/>
                  <a:t>CLICK</a:t>
                </a:r>
                <a:r>
                  <a:rPr lang="en-US" b="1" dirty="0"/>
                  <a:t> </a:t>
                </a:r>
                <a:r>
                  <a:rPr lang="en-US" b="0" dirty="0"/>
                  <a:t>– As we have previously discussed, the </a:t>
                </a:r>
                <a:r>
                  <a:rPr lang="en-US" b="1" dirty="0"/>
                  <a:t>area of a circle</a:t>
                </a:r>
                <a:r>
                  <a:rPr lang="en-US" dirty="0"/>
                  <a:t> is the amount of space inside the circle. To calculate the area, multiply </a:t>
                </a:r>
                <a14:m>
                  <m:oMath xmlns:m="http://schemas.openxmlformats.org/officeDocument/2006/math">
                    <m:r>
                      <a:rPr lang="en-US" sz="1200" b="0" i="1">
                        <a:solidFill>
                          <a:schemeClr val="tx1">
                            <a:lumMod val="65000"/>
                            <a:lumOff val="35000"/>
                          </a:schemeClr>
                        </a:solidFill>
                        <a:effectLst/>
                        <a:latin typeface="Cambria Math" panose="02040503050406030204" pitchFamily="18" charset="0"/>
                      </a:rPr>
                      <m:t>𝜋</m:t>
                    </m:r>
                  </m:oMath>
                </a14:m>
                <a:r>
                  <a:rPr lang="en-US" sz="1200" dirty="0">
                    <a:solidFill>
                      <a:schemeClr val="tx1">
                        <a:lumMod val="65000"/>
                        <a:lumOff val="35000"/>
                      </a:schemeClr>
                    </a:solidFill>
                    <a:effectLst/>
                    <a:latin typeface="Cambria" panose="02040503050406030204" pitchFamily="18" charset="0"/>
                    <a:ea typeface="Cambria" panose="02040503050406030204" pitchFamily="18" charset="0"/>
                  </a:rPr>
                  <a:t> x radius</a:t>
                </a:r>
                <a:r>
                  <a:rPr lang="en-US" sz="1200" baseline="30000" dirty="0">
                    <a:solidFill>
                      <a:schemeClr val="tx1">
                        <a:lumMod val="65000"/>
                        <a:lumOff val="35000"/>
                      </a:schemeClr>
                    </a:solidFill>
                    <a:effectLst/>
                    <a:latin typeface="Cambria" panose="02040503050406030204" pitchFamily="18" charset="0"/>
                    <a:ea typeface="Cambria" panose="02040503050406030204" pitchFamily="18" charset="0"/>
                  </a:rPr>
                  <a:t>2.</a:t>
                </a:r>
                <a:endParaRPr lang="en-US" dirty="0"/>
              </a:p>
              <a:p>
                <a:pPr marL="171450" indent="-171450">
                  <a:buFont typeface="Arial" panose="020B0604020202020204" pitchFamily="34" charset="0"/>
                  <a:buChar char="•"/>
                </a:pPr>
                <a:r>
                  <a:rPr lang="en-US" dirty="0"/>
                  <a:t>These measurements are common when working with pipes, wheels, cables, and other rounded components.</a:t>
                </a:r>
              </a:p>
            </p:txBody>
          </p:sp>
        </mc:Choice>
        <mc:Fallback xmlns="">
          <p:sp>
            <p:nvSpPr>
              <p:cNvPr id="3" name="Notes Placeholder 2">
                <a:extLst>
                  <a:ext uri="{FF2B5EF4-FFF2-40B4-BE49-F238E27FC236}">
                    <a16:creationId xmlns:a16="http://schemas.microsoft.com/office/drawing/2014/main" id="{AB7CF9DA-7B2E-47EA-C646-90F951AF9A2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mn-lt"/>
                    <a:ea typeface="Calibri" panose="020F0502020204030204" pitchFamily="34" charset="0"/>
                    <a:cs typeface="Times New Roman" panose="02020603050405020304" pitchFamily="18" charset="0"/>
                  </a:rPr>
                  <a:t>*This slide contains animations. </a:t>
                </a: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content.</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b="1" dirty="0"/>
                  <a:t>Circular measurements are </a:t>
                </a:r>
                <a:r>
                  <a:rPr lang="en-US" dirty="0"/>
                  <a:t>used anytime you are working with round or curved objects.</a:t>
                </a:r>
              </a:p>
              <a:p>
                <a:pPr marL="171450" indent="-171450">
                  <a:buFont typeface="Arial" panose="020B0604020202020204" pitchFamily="34" charset="0"/>
                  <a:buChar char="•"/>
                </a:pPr>
                <a:r>
                  <a:rPr lang="en-US" dirty="0"/>
                  <a:t>In order to complete calculations involving circles, you need to know the parts of a circle. </a:t>
                </a:r>
              </a:p>
              <a:p>
                <a:pPr marL="628650" lvl="1" indent="-171450">
                  <a:buFont typeface="Arial" panose="020B0604020202020204" pitchFamily="34" charset="0"/>
                  <a:buChar char="•"/>
                </a:pPr>
                <a:r>
                  <a:rPr lang="en-US" b="1" i="1" dirty="0"/>
                  <a:t>CLICK</a:t>
                </a:r>
                <a:r>
                  <a:rPr lang="en-US" b="1" dirty="0"/>
                  <a:t> </a:t>
                </a:r>
                <a:r>
                  <a:rPr lang="en-US" b="0" dirty="0"/>
                  <a:t>-</a:t>
                </a:r>
                <a:r>
                  <a:rPr lang="en-US" b="1" dirty="0"/>
                  <a:t> Radius</a:t>
                </a:r>
                <a:r>
                  <a:rPr lang="en-US" dirty="0"/>
                  <a:t> is the distance from the center of a circle to the edge.</a:t>
                </a:r>
              </a:p>
              <a:p>
                <a:pPr marL="628650" lvl="1" indent="-171450">
                  <a:buFont typeface="Arial" panose="020B0604020202020204" pitchFamily="34" charset="0"/>
                  <a:buChar char="•"/>
                </a:pPr>
                <a:r>
                  <a:rPr lang="en-US" b="1" i="1" dirty="0"/>
                  <a:t>CLICK</a:t>
                </a:r>
                <a:r>
                  <a:rPr lang="en-US" b="1" dirty="0"/>
                  <a:t> </a:t>
                </a:r>
                <a:r>
                  <a:rPr lang="en-US" b="0" dirty="0"/>
                  <a:t>- </a:t>
                </a:r>
                <a:r>
                  <a:rPr lang="en-US" b="1" dirty="0"/>
                  <a:t>Diameter</a:t>
                </a:r>
                <a:r>
                  <a:rPr lang="en-US" dirty="0"/>
                  <a:t> is the distance across a circle from one side to the other, passing through the center. The formula is</a:t>
                </a:r>
                <a:r>
                  <a:rPr lang="en-US" sz="1200" dirty="0">
                    <a:solidFill>
                      <a:srgbClr val="0000FF"/>
                    </a:solidFill>
                    <a:latin typeface="Cambria" panose="02040503050406030204" pitchFamily="18" charset="0"/>
                    <a:ea typeface="Cambria" panose="02040503050406030204" pitchFamily="18" charset="0"/>
                  </a:rPr>
                  <a:t> D = 2r.</a:t>
                </a:r>
                <a:endParaRPr lang="en-US" dirty="0"/>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i="1" dirty="0"/>
                  <a:t>CLICK</a:t>
                </a:r>
                <a:r>
                  <a:rPr lang="en-US" b="1" dirty="0"/>
                  <a:t> </a:t>
                </a:r>
                <a:r>
                  <a:rPr lang="en-US" b="0" dirty="0"/>
                  <a:t>- </a:t>
                </a:r>
                <a:r>
                  <a:rPr lang="en-US" b="1" dirty="0"/>
                  <a:t>Circumference</a:t>
                </a:r>
                <a:r>
                  <a:rPr lang="en-US" dirty="0"/>
                  <a:t> is the distance around the outside of a circle. The formula is</a:t>
                </a:r>
                <a:r>
                  <a:rPr lang="en-US" sz="1200" dirty="0">
                    <a:solidFill>
                      <a:srgbClr val="0000FF"/>
                    </a:solidFill>
                    <a:latin typeface="Cambria" panose="02040503050406030204" pitchFamily="18" charset="0"/>
                    <a:ea typeface="Cambria" panose="02040503050406030204" pitchFamily="18" charset="0"/>
                  </a:rPr>
                  <a:t> C = 2 </a:t>
                </a:r>
                <a:r>
                  <a:rPr lang="en-US" sz="1200" i="0">
                    <a:solidFill>
                      <a:srgbClr val="0000FF"/>
                    </a:solidFill>
                    <a:latin typeface="Cambria Math" panose="02040503050406030204" pitchFamily="18" charset="0"/>
                  </a:rPr>
                  <a:t>𝜋</a:t>
                </a:r>
                <a:r>
                  <a:rPr lang="en-US" sz="1200" dirty="0">
                    <a:solidFill>
                      <a:srgbClr val="0000FF"/>
                    </a:solidFill>
                    <a:latin typeface="Cambria" panose="02040503050406030204" pitchFamily="18" charset="0"/>
                    <a:ea typeface="Cambria" panose="02040503050406030204" pitchFamily="18" charset="0"/>
                  </a:rPr>
                  <a:t> r</a:t>
                </a:r>
                <a:r>
                  <a:rPr lang="en-US" sz="1200" i="1" dirty="0">
                    <a:solidFill>
                      <a:srgbClr val="0000FF"/>
                    </a:solidFill>
                    <a:effectLst/>
                    <a:latin typeface="Cambria" panose="02040503050406030204" pitchFamily="18" charset="0"/>
                    <a:ea typeface="Calibri" panose="020F0502020204030204" pitchFamily="34" charset="0"/>
                    <a:cs typeface="Times New Roman" panose="02020603050405020304" pitchFamily="18" charset="0"/>
                  </a:rPr>
                  <a:t> . </a:t>
                </a:r>
                <a:endParaRPr lang="en-US" dirty="0"/>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i="1" dirty="0"/>
                  <a:t>CLICK</a:t>
                </a:r>
                <a:r>
                  <a:rPr lang="en-US" b="1" dirty="0"/>
                  <a:t> </a:t>
                </a:r>
                <a:r>
                  <a:rPr lang="en-US" b="0" dirty="0"/>
                  <a:t>– As we have previously discussed, the </a:t>
                </a:r>
                <a:r>
                  <a:rPr lang="en-US" b="1" dirty="0"/>
                  <a:t>area of a circle</a:t>
                </a:r>
                <a:r>
                  <a:rPr lang="en-US" dirty="0"/>
                  <a:t> is the amount of space inside the circle. The formula is</a:t>
                </a:r>
                <a:r>
                  <a:rPr lang="en-US" sz="1200" dirty="0">
                    <a:solidFill>
                      <a:srgbClr val="0000FF"/>
                    </a:solidFill>
                    <a:latin typeface="Cambria" panose="02040503050406030204" pitchFamily="18" charset="0"/>
                    <a:ea typeface="Cambria" panose="02040503050406030204" pitchFamily="18" charset="0"/>
                  </a:rPr>
                  <a:t> </a:t>
                </a:r>
                <a:r>
                  <a:rPr lang="en-US" sz="1200" dirty="0">
                    <a:solidFill>
                      <a:schemeClr val="tx1">
                        <a:lumMod val="65000"/>
                        <a:lumOff val="35000"/>
                      </a:schemeClr>
                    </a:solidFill>
                    <a:effectLst/>
                    <a:latin typeface="Cambria" panose="02040503050406030204" pitchFamily="18" charset="0"/>
                    <a:ea typeface="Cambria" panose="02040503050406030204" pitchFamily="18" charset="0"/>
                  </a:rPr>
                  <a:t>A = </a:t>
                </a:r>
                <a:r>
                  <a:rPr lang="en-US" sz="1200" b="0" i="0">
                    <a:solidFill>
                      <a:schemeClr val="tx1">
                        <a:lumMod val="65000"/>
                        <a:lumOff val="35000"/>
                      </a:schemeClr>
                    </a:solidFill>
                    <a:effectLst/>
                    <a:latin typeface="Cambria Math" panose="02040503050406030204" pitchFamily="18" charset="0"/>
                  </a:rPr>
                  <a:t>𝜋</a:t>
                </a:r>
                <a:r>
                  <a:rPr lang="en-US" sz="1200" dirty="0">
                    <a:solidFill>
                      <a:schemeClr val="tx1">
                        <a:lumMod val="65000"/>
                        <a:lumOff val="35000"/>
                      </a:schemeClr>
                    </a:solidFill>
                    <a:effectLst/>
                    <a:latin typeface="Cambria" panose="02040503050406030204" pitchFamily="18" charset="0"/>
                    <a:ea typeface="Cambria" panose="02040503050406030204" pitchFamily="18" charset="0"/>
                  </a:rPr>
                  <a:t> x radius</a:t>
                </a:r>
                <a:r>
                  <a:rPr lang="en-US" sz="1200" baseline="30000" dirty="0">
                    <a:solidFill>
                      <a:schemeClr val="tx1">
                        <a:lumMod val="65000"/>
                        <a:lumOff val="35000"/>
                      </a:schemeClr>
                    </a:solidFill>
                    <a:effectLst/>
                    <a:latin typeface="Cambria" panose="02040503050406030204" pitchFamily="18" charset="0"/>
                    <a:ea typeface="Cambria" panose="02040503050406030204" pitchFamily="18" charset="0"/>
                  </a:rPr>
                  <a:t>2.</a:t>
                </a:r>
                <a:endParaRPr lang="en-US" dirty="0"/>
              </a:p>
              <a:p>
                <a:pPr marL="171450" indent="-171450">
                  <a:buFont typeface="Arial" panose="020B0604020202020204" pitchFamily="34" charset="0"/>
                  <a:buChar char="•"/>
                </a:pPr>
                <a:r>
                  <a:rPr lang="en-US" dirty="0"/>
                  <a:t>These measurements are common when working with pipes, wheels, cables, and other rounded components.</a:t>
                </a:r>
              </a:p>
            </p:txBody>
          </p:sp>
        </mc:Fallback>
      </mc:AlternateContent>
      <p:sp>
        <p:nvSpPr>
          <p:cNvPr id="4" name="Slide Number Placeholder 3">
            <a:extLst>
              <a:ext uri="{FF2B5EF4-FFF2-40B4-BE49-F238E27FC236}">
                <a16:creationId xmlns:a16="http://schemas.microsoft.com/office/drawing/2014/main" id="{5CC12B70-65DD-B802-AA4E-20DFA0565685}"/>
              </a:ext>
            </a:extLst>
          </p:cNvPr>
          <p:cNvSpPr>
            <a:spLocks noGrp="1"/>
          </p:cNvSpPr>
          <p:nvPr>
            <p:ph type="sldNum" sz="quarter" idx="5"/>
          </p:nvPr>
        </p:nvSpPr>
        <p:spPr/>
        <p:txBody>
          <a:bodyPr/>
          <a:lstStyle/>
          <a:p>
            <a:fld id="{117354DC-5B43-4357-B3A2-FC61F366D8DF}" type="slidenum">
              <a:rPr lang="en-US" smtClean="0"/>
              <a:t>29</a:t>
            </a:fld>
            <a:endParaRPr lang="en-US"/>
          </a:p>
        </p:txBody>
      </p:sp>
    </p:spTree>
    <p:extLst>
      <p:ext uri="{BB962C8B-B14F-4D97-AF65-F5344CB8AC3E}">
        <p14:creationId xmlns:p14="http://schemas.microsoft.com/office/powerpoint/2010/main" val="28476671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388AF7-7ED9-742C-4755-818092A187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BD259F-196B-15E1-9057-D14A9E6938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FE1914-0255-57A9-D474-5829A5B5655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mn-lt"/>
                <a:ea typeface="Calibri" panose="020F0502020204030204" pitchFamily="34" charset="0"/>
                <a:cs typeface="Times New Roman" panose="02020603050405020304" pitchFamily="18" charset="0"/>
              </a:rPr>
              <a:t>*This slide contains animations. </a:t>
            </a: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content.</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Provide Learning Guidance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b="1" dirty="0"/>
              <a:t>Materials</a:t>
            </a:r>
            <a:r>
              <a:rPr lang="en-US" dirty="0"/>
              <a:t>: Measurement Cheat Sheet_M4</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dirty="0"/>
              <a:t>Radius, diameter, and circumference are all measurements of distance, so they use </a:t>
            </a:r>
            <a:r>
              <a:rPr lang="en-US" b="1" dirty="0"/>
              <a:t>standard linear units </a:t>
            </a:r>
            <a:r>
              <a:rPr lang="en-US" dirty="0"/>
              <a:t>like inches, feet, and yards in the imperial system.</a:t>
            </a:r>
          </a:p>
          <a:p>
            <a:pPr marL="628650" lvl="1" indent="-171450">
              <a:buFont typeface="Arial" panose="020B0604020202020204" pitchFamily="34" charset="0"/>
              <a:buChar char="•"/>
            </a:pPr>
            <a:r>
              <a:rPr lang="en-US" dirty="0"/>
              <a:t>In the metric system, these measurements use units like millimeters, centimeters, and meters.</a:t>
            </a:r>
          </a:p>
          <a:p>
            <a:pPr marL="171450" indent="-171450">
              <a:buFont typeface="Arial" panose="020B0604020202020204" pitchFamily="34" charset="0"/>
              <a:buChar char="•"/>
            </a:pPr>
            <a:r>
              <a:rPr lang="en-US" dirty="0"/>
              <a:t>Even though the shape is a circle, we are still measuring distance, so the units stay the same as linear measurement.</a:t>
            </a:r>
          </a:p>
          <a:p>
            <a:pPr marL="171450" indent="-171450">
              <a:buFont typeface="Arial" panose="020B0604020202020204" pitchFamily="34" charset="0"/>
              <a:buChar char="•"/>
            </a:pPr>
            <a:r>
              <a:rPr lang="en-US" dirty="0"/>
              <a:t>Area of a circle is different because it measures the space inside the circle.</a:t>
            </a:r>
          </a:p>
          <a:p>
            <a:pPr marL="171450" indent="-171450">
              <a:buFont typeface="Arial" panose="020B0604020202020204" pitchFamily="34" charset="0"/>
              <a:buChar char="•"/>
            </a:pPr>
            <a:r>
              <a:rPr lang="en-US" dirty="0"/>
              <a:t>Because of that, area is always expressed in </a:t>
            </a:r>
            <a:r>
              <a:rPr lang="en-US" b="1" dirty="0"/>
              <a:t>square units</a:t>
            </a:r>
            <a:r>
              <a:rPr lang="en-US" dirty="0"/>
              <a:t>, such as square feet.</a:t>
            </a:r>
          </a:p>
          <a:p>
            <a:pPr marL="171450" indent="-171450">
              <a:buFont typeface="Arial" panose="020B0604020202020204" pitchFamily="34" charset="0"/>
              <a:buChar char="•"/>
            </a:pPr>
            <a:r>
              <a:rPr lang="en-US" dirty="0"/>
              <a:t>Looking at the example, a circle with a radius of 3 feet, would make the diameter 6 feet.</a:t>
            </a:r>
          </a:p>
          <a:p>
            <a:pPr marL="171450" indent="-171450">
              <a:buFont typeface="Arial" panose="020B0604020202020204" pitchFamily="34" charset="0"/>
              <a:buChar char="•"/>
            </a:pPr>
            <a:r>
              <a:rPr lang="en-US" dirty="0"/>
              <a:t>Use the formula on your Cheat Sheets to calculate the circumference and area</a:t>
            </a:r>
          </a:p>
          <a:p>
            <a:pPr marL="171450" lvl="0" indent="-171450">
              <a:buFont typeface="Arial" panose="020B0604020202020204" pitchFamily="34" charset="0"/>
              <a:buChar char="•"/>
            </a:pPr>
            <a:r>
              <a:rPr lang="en-US" b="1" dirty="0"/>
              <a:t>ASK</a:t>
            </a:r>
            <a:r>
              <a:rPr lang="en-US" dirty="0"/>
              <a:t>: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1" dirty="0"/>
              <a:t>What is the circumference? Call on learners o respond. </a:t>
            </a:r>
            <a:r>
              <a:rPr lang="en-US" b="1" i="1" dirty="0"/>
              <a:t>CLICK</a:t>
            </a:r>
            <a:r>
              <a:rPr lang="en-US" i="1" dirty="0"/>
              <a:t> to reveal the answer: About 18.84 feet.</a:t>
            </a:r>
          </a:p>
          <a:p>
            <a:pPr marL="628650" lvl="1" indent="-171450">
              <a:buFont typeface="Arial" panose="020B0604020202020204" pitchFamily="34" charset="0"/>
              <a:buChar char="•"/>
            </a:pPr>
            <a:r>
              <a:rPr lang="en-US" i="1" dirty="0"/>
              <a:t>What is the area? Call on learners o respond. </a:t>
            </a:r>
            <a:r>
              <a:rPr lang="en-US" b="1" i="1" dirty="0"/>
              <a:t>CLICK</a:t>
            </a:r>
            <a:r>
              <a:rPr lang="en-US" i="1" dirty="0"/>
              <a:t> to reveal the answer: 36 square feet.</a:t>
            </a:r>
          </a:p>
          <a:p>
            <a:pPr marL="171450" indent="-171450">
              <a:buFont typeface="Arial" panose="020B0604020202020204" pitchFamily="34" charset="0"/>
              <a:buChar char="•"/>
            </a:pPr>
            <a:r>
              <a:rPr lang="en-US" dirty="0"/>
              <a:t>This shows how the same measurement can lead to different values depending on what you are calculating.</a:t>
            </a:r>
          </a:p>
          <a:p>
            <a:pPr marL="171450" indent="-171450">
              <a:buFont typeface="Arial" panose="020B0604020202020204" pitchFamily="34" charset="0"/>
              <a:buChar char="•"/>
            </a:pPr>
            <a:endParaRPr lang="en-US" b="0" dirty="0"/>
          </a:p>
        </p:txBody>
      </p:sp>
      <p:sp>
        <p:nvSpPr>
          <p:cNvPr id="4" name="Slide Number Placeholder 3">
            <a:extLst>
              <a:ext uri="{FF2B5EF4-FFF2-40B4-BE49-F238E27FC236}">
                <a16:creationId xmlns:a16="http://schemas.microsoft.com/office/drawing/2014/main" id="{022C789F-DAD3-5F90-5FF6-948094F31743}"/>
              </a:ext>
            </a:extLst>
          </p:cNvPr>
          <p:cNvSpPr>
            <a:spLocks noGrp="1"/>
          </p:cNvSpPr>
          <p:nvPr>
            <p:ph type="sldNum" sz="quarter" idx="5"/>
          </p:nvPr>
        </p:nvSpPr>
        <p:spPr/>
        <p:txBody>
          <a:bodyPr/>
          <a:lstStyle/>
          <a:p>
            <a:fld id="{117354DC-5B43-4357-B3A2-FC61F366D8DF}" type="slidenum">
              <a:rPr lang="en-US" smtClean="0"/>
              <a:t>30</a:t>
            </a:fld>
            <a:endParaRPr lang="en-US"/>
          </a:p>
        </p:txBody>
      </p:sp>
    </p:spTree>
    <p:extLst>
      <p:ext uri="{BB962C8B-B14F-4D97-AF65-F5344CB8AC3E}">
        <p14:creationId xmlns:p14="http://schemas.microsoft.com/office/powerpoint/2010/main" val="24723324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2001A-D877-9434-B1DC-22CC823BC7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886AF5-13D8-183E-6C72-8D72AD4B15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9580AF-277B-B4E1-11E8-C4C8BF338F0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mn-lt"/>
                <a:ea typeface="Calibri" panose="020F0502020204030204" pitchFamily="34" charset="0"/>
                <a:cs typeface="Times New Roman" panose="02020603050405020304" pitchFamily="18" charset="0"/>
              </a:rPr>
              <a:t>*This slide contains animations. </a:t>
            </a: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content.</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Previously mentioned tools like a r</a:t>
            </a:r>
            <a:r>
              <a:rPr lang="en-US" sz="1200" dirty="0">
                <a:solidFill>
                  <a:schemeClr val="tx1">
                    <a:lumMod val="75000"/>
                    <a:lumOff val="25000"/>
                  </a:schemeClr>
                </a:solidFill>
              </a:rPr>
              <a:t>uler, tape measure, and calipers are useful when it comes to circle measurements.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chemeClr val="tx1">
                    <a:lumMod val="75000"/>
                    <a:lumOff val="25000"/>
                  </a:schemeClr>
                </a:solidFill>
              </a:rPr>
              <a:t>Consider using flexible options that can wrap around a pipe or tube to get an accurate measurement.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chemeClr val="tx1">
                    <a:lumMod val="75000"/>
                    <a:lumOff val="25000"/>
                  </a:schemeClr>
                </a:solidFill>
              </a:rPr>
              <a:t>Many calipers have different features on either side to help workers measure the inside or outside of a circular object. </a:t>
            </a:r>
          </a:p>
          <a:p>
            <a:pPr marL="171450" indent="-171450">
              <a:buFont typeface="Arial" panose="020B0604020202020204" pitchFamily="34" charset="0"/>
              <a:buChar char="•"/>
            </a:pPr>
            <a:endParaRPr lang="en-US" b="0" dirty="0"/>
          </a:p>
        </p:txBody>
      </p:sp>
      <p:sp>
        <p:nvSpPr>
          <p:cNvPr id="4" name="Slide Number Placeholder 3">
            <a:extLst>
              <a:ext uri="{FF2B5EF4-FFF2-40B4-BE49-F238E27FC236}">
                <a16:creationId xmlns:a16="http://schemas.microsoft.com/office/drawing/2014/main" id="{CBDE6038-FF81-2F6C-B746-156EA4AF0B89}"/>
              </a:ext>
            </a:extLst>
          </p:cNvPr>
          <p:cNvSpPr>
            <a:spLocks noGrp="1"/>
          </p:cNvSpPr>
          <p:nvPr>
            <p:ph type="sldNum" sz="quarter" idx="5"/>
          </p:nvPr>
        </p:nvSpPr>
        <p:spPr/>
        <p:txBody>
          <a:bodyPr/>
          <a:lstStyle/>
          <a:p>
            <a:fld id="{117354DC-5B43-4357-B3A2-FC61F366D8DF}" type="slidenum">
              <a:rPr lang="en-US" smtClean="0"/>
              <a:t>31</a:t>
            </a:fld>
            <a:endParaRPr lang="en-US"/>
          </a:p>
        </p:txBody>
      </p:sp>
    </p:spTree>
    <p:extLst>
      <p:ext uri="{BB962C8B-B14F-4D97-AF65-F5344CB8AC3E}">
        <p14:creationId xmlns:p14="http://schemas.microsoft.com/office/powerpoint/2010/main" val="37268624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E6D86D-9B1F-DBB0-23C8-5CFEB7E640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1DD42A-9735-555C-306B-3B24E557A7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D989D4-07D3-23CF-67CD-9B716DBBEE56}"/>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Provide Learning Guidance, Elicit Performance, Provide Feedback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12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mn-lt"/>
                <a:ea typeface="Calibri" panose="020F0502020204030204" pitchFamily="34" charset="0"/>
                <a:cs typeface="Times New Roman" panose="02020603050405020304" pitchFamily="18" charset="0"/>
              </a:rPr>
              <a:t>Materials</a:t>
            </a:r>
            <a:r>
              <a:rPr lang="en-US" sz="1200" b="0" dirty="0">
                <a:effectLst/>
                <a:latin typeface="+mn-lt"/>
                <a:ea typeface="Calibri" panose="020F0502020204030204" pitchFamily="34" charset="0"/>
                <a:cs typeface="Times New Roman" panose="02020603050405020304" pitchFamily="18" charset="0"/>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Measurement Cheat Sheet_M4</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Calipers or flexible measuring tape – one per learner or pair if sharing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Calculator - one per learner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Circular materials that relate to participants job tasks (Ex: a piece of pipe, metal rod, etc.)</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dirty="0">
                <a:effectLst/>
                <a:latin typeface="+mn-lt"/>
                <a:ea typeface="Calibri" panose="020F0502020204030204" pitchFamily="34" charset="0"/>
                <a:cs typeface="Times New Roman" panose="02020603050405020304" pitchFamily="18" charset="0"/>
              </a:rPr>
              <a:t>Do: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Refer learners to the </a:t>
            </a:r>
            <a:r>
              <a:rPr lang="en-US" sz="1200" b="1" kern="1200" dirty="0">
                <a:solidFill>
                  <a:schemeClr val="tx1"/>
                </a:solidFill>
                <a:effectLst/>
                <a:latin typeface="+mn-lt"/>
                <a:ea typeface="+mn-ea"/>
                <a:cs typeface="+mn-cs"/>
              </a:rPr>
              <a:t>“</a:t>
            </a:r>
            <a:r>
              <a:rPr lang="en-US" sz="1200" b="1" dirty="0">
                <a:effectLst/>
                <a:latin typeface="+mn-lt"/>
                <a:ea typeface="Calibri" panose="020F0502020204030204" pitchFamily="34" charset="0"/>
                <a:cs typeface="Times New Roman" panose="02020603050405020304" pitchFamily="18" charset="0"/>
              </a:rPr>
              <a:t>Measurement Cheat Sheet_M4</a:t>
            </a:r>
            <a:r>
              <a:rPr lang="en-US" sz="1200" b="1" kern="1200" dirty="0">
                <a:solidFill>
                  <a:schemeClr val="tx1"/>
                </a:solidFill>
                <a:effectLst/>
                <a:latin typeface="+mn-lt"/>
                <a:ea typeface="+mn-ea"/>
                <a:cs typeface="+mn-cs"/>
              </a:rPr>
              <a:t>” handout </a:t>
            </a:r>
            <a:r>
              <a:rPr lang="en-US" sz="1200" kern="1200" dirty="0">
                <a:solidFill>
                  <a:schemeClr val="tx1"/>
                </a:solidFill>
                <a:effectLst/>
                <a:latin typeface="+mn-lt"/>
                <a:ea typeface="+mn-ea"/>
                <a:cs typeface="+mn-cs"/>
              </a:rPr>
              <a:t>embedded in the Participant Resource Guide.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Ask learner to complete the items listed under “Exercises” in the Circular Measurement section on page. 3.</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Distribute circular items that relate to participant’s job tasks for measurement exercise.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Circulate the room while learners work checking answers, answering questions, and providing feedback.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To review, ask learners to switch papers with a partner who will check their measurements. </a:t>
            </a:r>
          </a:p>
        </p:txBody>
      </p:sp>
      <p:sp>
        <p:nvSpPr>
          <p:cNvPr id="4" name="Slide Number Placeholder 3">
            <a:extLst>
              <a:ext uri="{FF2B5EF4-FFF2-40B4-BE49-F238E27FC236}">
                <a16:creationId xmlns:a16="http://schemas.microsoft.com/office/drawing/2014/main" id="{56E1ED90-0625-A798-2731-D2AC5A620912}"/>
              </a:ext>
            </a:extLst>
          </p:cNvPr>
          <p:cNvSpPr>
            <a:spLocks noGrp="1"/>
          </p:cNvSpPr>
          <p:nvPr>
            <p:ph type="sldNum" sz="quarter" idx="5"/>
          </p:nvPr>
        </p:nvSpPr>
        <p:spPr/>
        <p:txBody>
          <a:bodyPr/>
          <a:lstStyle/>
          <a:p>
            <a:fld id="{117354DC-5B43-4357-B3A2-FC61F366D8DF}" type="slidenum">
              <a:rPr lang="en-US" smtClean="0"/>
              <a:t>32</a:t>
            </a:fld>
            <a:endParaRPr lang="en-US"/>
          </a:p>
        </p:txBody>
      </p:sp>
    </p:spTree>
    <p:extLst>
      <p:ext uri="{BB962C8B-B14F-4D97-AF65-F5344CB8AC3E}">
        <p14:creationId xmlns:p14="http://schemas.microsoft.com/office/powerpoint/2010/main" val="33627579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7ECDC-13B1-0996-2359-FCB575119A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2024CB-5D6A-0E44-62A6-B46BB93424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ABB05D-5926-6CE3-99FB-3DC16764FC35}"/>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dirty="0">
                <a:effectLst/>
                <a:latin typeface="+mn-lt"/>
                <a:ea typeface="Calibri" panose="020F0502020204030204" pitchFamily="34" charset="0"/>
                <a:cs typeface="Times New Roman" panose="02020603050405020304" pitchFamily="18" charset="0"/>
              </a:rPr>
              <a:t>Talking Points:</a:t>
            </a:r>
          </a:p>
          <a:p>
            <a:pPr marL="171450" indent="-171450">
              <a:buFont typeface="Arial" panose="020B0604020202020204" pitchFamily="34" charset="0"/>
              <a:buChar char="•"/>
            </a:pPr>
            <a:r>
              <a:rPr lang="en-US" dirty="0"/>
              <a:t>You will use circular measurements on the job in a variety of ways. </a:t>
            </a:r>
          </a:p>
          <a:p>
            <a:pPr marL="171450" indent="-171450">
              <a:buFont typeface="Arial" panose="020B0604020202020204" pitchFamily="34" charset="0"/>
              <a:buChar char="•"/>
            </a:pPr>
            <a:r>
              <a:rPr lang="en-US" dirty="0"/>
              <a:t>Circular measurement is used anytime workers are dealing with round or curved objects on the job.</a:t>
            </a:r>
          </a:p>
          <a:p>
            <a:pPr marL="171450" indent="-171450">
              <a:buFont typeface="Arial" panose="020B0604020202020204" pitchFamily="34" charset="0"/>
              <a:buChar char="•"/>
            </a:pPr>
            <a:r>
              <a:rPr lang="en-US" dirty="0"/>
              <a:t>Workers use diameter to measure pipes, fittings, and other circular components to make sure they fit correctly.</a:t>
            </a:r>
          </a:p>
          <a:p>
            <a:pPr marL="171450" indent="-171450">
              <a:buFont typeface="Arial" panose="020B0604020202020204" pitchFamily="34" charset="0"/>
              <a:buChar char="•"/>
            </a:pPr>
            <a:r>
              <a:rPr lang="en-US" dirty="0"/>
              <a:t>Circumference is used to determine how much material is needed to wrap around pipes or cables.</a:t>
            </a:r>
          </a:p>
          <a:p>
            <a:pPr marL="171450" indent="-171450">
              <a:buFont typeface="Arial" panose="020B0604020202020204" pitchFamily="34" charset="0"/>
              <a:buChar char="•"/>
            </a:pPr>
            <a:r>
              <a:rPr lang="en-US" dirty="0"/>
              <a:t>Circular measurements are also used when working with wheels or rotating parts to check size and alignment.</a:t>
            </a:r>
          </a:p>
          <a:p>
            <a:pPr marL="171450" indent="-171450">
              <a:buFont typeface="Arial" panose="020B0604020202020204" pitchFamily="34" charset="0"/>
              <a:buChar char="•"/>
            </a:pPr>
            <a:r>
              <a:rPr lang="en-US" dirty="0"/>
              <a:t>Understanding circular measurements helps ensure proper fit, accurate material use, and safe operation of equipment. </a:t>
            </a:r>
          </a:p>
        </p:txBody>
      </p:sp>
      <p:sp>
        <p:nvSpPr>
          <p:cNvPr id="4" name="Slide Number Placeholder 3">
            <a:extLst>
              <a:ext uri="{FF2B5EF4-FFF2-40B4-BE49-F238E27FC236}">
                <a16:creationId xmlns:a16="http://schemas.microsoft.com/office/drawing/2014/main" id="{46A411BF-9E28-66B2-1B25-1D97ED478A48}"/>
              </a:ext>
            </a:extLst>
          </p:cNvPr>
          <p:cNvSpPr>
            <a:spLocks noGrp="1"/>
          </p:cNvSpPr>
          <p:nvPr>
            <p:ph type="sldNum" sz="quarter" idx="5"/>
          </p:nvPr>
        </p:nvSpPr>
        <p:spPr/>
        <p:txBody>
          <a:bodyPr/>
          <a:lstStyle/>
          <a:p>
            <a:fld id="{117354DC-5B43-4357-B3A2-FC61F366D8DF}" type="slidenum">
              <a:rPr lang="en-US" smtClean="0"/>
              <a:t>33</a:t>
            </a:fld>
            <a:endParaRPr lang="en-US"/>
          </a:p>
        </p:txBody>
      </p:sp>
    </p:spTree>
    <p:extLst>
      <p:ext uri="{BB962C8B-B14F-4D97-AF65-F5344CB8AC3E}">
        <p14:creationId xmlns:p14="http://schemas.microsoft.com/office/powerpoint/2010/main" val="38445815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34773-B059-04C1-D546-60892F17A6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05ED70-28CE-2697-CA20-390F70382E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761E45-5590-8BF9-99E5-6CE2C9F9A33B}"/>
              </a:ext>
            </a:extLst>
          </p:cNvPr>
          <p:cNvSpPr>
            <a:spLocks noGrp="1"/>
          </p:cNvSpPr>
          <p:nvPr>
            <p:ph type="body" idx="1"/>
          </p:nvPr>
        </p:nvSpPr>
        <p:spPr/>
        <p:txBody>
          <a:bodyPr/>
          <a:lstStyle/>
          <a:p>
            <a:r>
              <a:rPr lang="en-US" altLang="en-US" sz="1200" b="1" dirty="0">
                <a:latin typeface="Calibri" panose="020F0502020204030204" pitchFamily="34" charset="0"/>
                <a:ea typeface="Calibri" panose="020F0502020204030204" pitchFamily="34" charset="0"/>
                <a:cs typeface="Calibri" panose="020F0502020204030204" pitchFamily="34" charset="0"/>
              </a:rPr>
              <a:t>Instructional Activity: </a:t>
            </a:r>
            <a:r>
              <a:rPr lang="en-US" altLang="en-US" sz="1200" b="0" dirty="0">
                <a:latin typeface="Calibri" panose="020F0502020204030204" pitchFamily="34" charset="0"/>
                <a:ea typeface="Calibri" panose="020F0502020204030204" pitchFamily="34" charset="0"/>
                <a:cs typeface="Calibri" panose="020F0502020204030204" pitchFamily="34" charset="0"/>
              </a:rPr>
              <a:t>Enhance Retention and Transfer</a:t>
            </a:r>
            <a:endParaRPr lang="en-US" altLang="en-US" sz="1200" dirty="0">
              <a:latin typeface="Calibri" panose="020F0502020204030204" pitchFamily="34" charset="0"/>
              <a:ea typeface="Calibri" panose="020F0502020204030204" pitchFamily="34" charset="0"/>
              <a:cs typeface="Calibri" panose="020F0502020204030204" pitchFamily="34" charset="0"/>
            </a:endParaRPr>
          </a:p>
          <a:p>
            <a:r>
              <a:rPr lang="en-US" altLang="en-US" sz="1200" b="1" dirty="0">
                <a:latin typeface="Calibri" panose="020F0502020204030204" pitchFamily="34" charset="0"/>
                <a:ea typeface="Calibri" panose="020F0502020204030204" pitchFamily="34" charset="0"/>
                <a:cs typeface="Calibri" panose="020F0502020204030204" pitchFamily="34" charset="0"/>
              </a:rPr>
              <a:t>Instructional Time</a:t>
            </a:r>
            <a:r>
              <a:rPr lang="en-US" altLang="en-US" sz="1200" dirty="0">
                <a:latin typeface="Calibri" panose="020F0502020204030204" pitchFamily="34" charset="0"/>
                <a:ea typeface="Calibri" panose="020F0502020204030204" pitchFamily="34" charset="0"/>
                <a:cs typeface="Calibri" panose="020F0502020204030204" pitchFamily="34" charset="0"/>
              </a:rPr>
              <a:t>: 2 min.</a:t>
            </a:r>
          </a:p>
          <a:p>
            <a:r>
              <a:rPr lang="en-US" altLang="en-US" sz="1200" b="1" dirty="0">
                <a:latin typeface="Calibri" panose="020F0502020204030204" pitchFamily="34" charset="0"/>
                <a:ea typeface="Calibri" panose="020F0502020204030204" pitchFamily="34" charset="0"/>
                <a:cs typeface="Calibri" panose="020F0502020204030204" pitchFamily="34" charset="0"/>
              </a:rPr>
              <a:t>Talking Points: </a:t>
            </a:r>
            <a:endParaRPr lang="en-US" dirty="0"/>
          </a:p>
          <a:p>
            <a:pPr marL="171450" indent="-171450">
              <a:buFont typeface="Arial" panose="020B0604020202020204" pitchFamily="34" charset="0"/>
              <a:buChar char="•"/>
            </a:pPr>
            <a:r>
              <a:rPr lang="en-US" dirty="0"/>
              <a:t>Circular measurement is used anytime we are working with round or curved objects.</a:t>
            </a:r>
          </a:p>
          <a:p>
            <a:pPr marL="171450" indent="-171450">
              <a:buFont typeface="Arial" panose="020B0604020202020204" pitchFamily="34" charset="0"/>
              <a:buChar char="•"/>
            </a:pPr>
            <a:r>
              <a:rPr lang="en-US" dirty="0"/>
              <a:t>We use radius, diameter, and circumference to describe the size and shape of a circle.</a:t>
            </a:r>
          </a:p>
          <a:p>
            <a:pPr marL="171450" indent="-171450">
              <a:buFont typeface="Arial" panose="020B0604020202020204" pitchFamily="34" charset="0"/>
              <a:buChar char="•"/>
            </a:pPr>
            <a:r>
              <a:rPr lang="en-US" dirty="0"/>
              <a:t>We can also calculate the area of a circle to understand how much surface it covers.</a:t>
            </a:r>
          </a:p>
          <a:p>
            <a:pPr marL="171450" indent="-171450">
              <a:buFont typeface="Arial" panose="020B0604020202020204" pitchFamily="34" charset="0"/>
              <a:buChar char="•"/>
            </a:pPr>
            <a:r>
              <a:rPr lang="en-US" dirty="0"/>
              <a:t>Next, we will move into volume and learn how to measure space inside objects.</a:t>
            </a:r>
          </a:p>
          <a:p>
            <a:pPr marL="171450" indent="-171450">
              <a:buFont typeface="Arial" panose="020B0604020202020204" pitchFamily="34" charset="0"/>
              <a:buChar char="•"/>
            </a:pPr>
            <a:endParaRPr lang="en-US" altLang="en-US" sz="12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CC533B72-36C0-00B8-9EE1-8B6AF30C0BF9}"/>
              </a:ext>
            </a:extLst>
          </p:cNvPr>
          <p:cNvSpPr>
            <a:spLocks noGrp="1"/>
          </p:cNvSpPr>
          <p:nvPr>
            <p:ph type="sldNum" sz="quarter" idx="5"/>
          </p:nvPr>
        </p:nvSpPr>
        <p:spPr/>
        <p:txBody>
          <a:bodyPr/>
          <a:lstStyle/>
          <a:p>
            <a:fld id="{C68FB58B-AACD-44F1-9CE2-B850C946C86F}" type="slidenum">
              <a:rPr lang="en-US" smtClean="0"/>
              <a:t>34</a:t>
            </a:fld>
            <a:endParaRPr lang="en-US"/>
          </a:p>
        </p:txBody>
      </p:sp>
    </p:spTree>
    <p:extLst>
      <p:ext uri="{BB962C8B-B14F-4D97-AF65-F5344CB8AC3E}">
        <p14:creationId xmlns:p14="http://schemas.microsoft.com/office/powerpoint/2010/main" val="281215330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946B52-198E-D42D-A875-48B3DF35D9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4B921E-ADDD-C9DD-11B6-F59944CB0A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32C59C-8BA7-0B94-9192-43F247679443}"/>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Direction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dirty="0"/>
              <a:t>In this section, we’ll review volume measurements including units, tools, basic calculations, and real-world applications. </a:t>
            </a:r>
          </a:p>
        </p:txBody>
      </p:sp>
      <p:sp>
        <p:nvSpPr>
          <p:cNvPr id="4" name="Slide Number Placeholder 3">
            <a:extLst>
              <a:ext uri="{FF2B5EF4-FFF2-40B4-BE49-F238E27FC236}">
                <a16:creationId xmlns:a16="http://schemas.microsoft.com/office/drawing/2014/main" id="{F491EE1E-500F-35EC-723B-6CD46616F109}"/>
              </a:ext>
            </a:extLst>
          </p:cNvPr>
          <p:cNvSpPr>
            <a:spLocks noGrp="1"/>
          </p:cNvSpPr>
          <p:nvPr>
            <p:ph type="sldNum" sz="quarter" idx="5"/>
          </p:nvPr>
        </p:nvSpPr>
        <p:spPr/>
        <p:txBody>
          <a:bodyPr/>
          <a:lstStyle/>
          <a:p>
            <a:fld id="{C68FB58B-AACD-44F1-9CE2-B850C946C86F}" type="slidenum">
              <a:rPr lang="en-US" smtClean="0"/>
              <a:t>35</a:t>
            </a:fld>
            <a:endParaRPr lang="en-US"/>
          </a:p>
        </p:txBody>
      </p:sp>
    </p:spTree>
    <p:extLst>
      <p:ext uri="{BB962C8B-B14F-4D97-AF65-F5344CB8AC3E}">
        <p14:creationId xmlns:p14="http://schemas.microsoft.com/office/powerpoint/2010/main" val="8872859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D1DB85-0EBA-1E73-8696-02AB6C9E77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9B32A1-ACDF-2EA2-34E9-CD6AB8AFC5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3A9447-D495-A084-F32F-AB815CE4974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mn-lt"/>
                <a:ea typeface="Calibri" panose="020F0502020204030204" pitchFamily="34" charset="0"/>
                <a:cs typeface="Times New Roman" panose="02020603050405020304" pitchFamily="18" charset="0"/>
              </a:rPr>
              <a:t>*This slide contains animations. </a:t>
            </a: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content.</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b="1" dirty="0"/>
              <a:t>Volume</a:t>
            </a:r>
            <a:r>
              <a:rPr lang="en-US" dirty="0"/>
              <a:t> is the amount of space inside a three-dimensional object, and it tells us how much something can hold.</a:t>
            </a:r>
          </a:p>
          <a:p>
            <a:pPr marL="171450" indent="-171450">
              <a:buFont typeface="Arial" panose="020B0604020202020204" pitchFamily="34" charset="0"/>
              <a:buChar char="•"/>
            </a:pPr>
            <a:r>
              <a:rPr lang="en-US" dirty="0"/>
              <a:t>Volume uses three dimensions: length, width, and height.</a:t>
            </a:r>
          </a:p>
          <a:p>
            <a:pPr marL="171450" indent="-171450">
              <a:buFont typeface="Arial" panose="020B0604020202020204" pitchFamily="34" charset="0"/>
              <a:buChar char="•"/>
            </a:pPr>
            <a:r>
              <a:rPr lang="en-US" dirty="0"/>
              <a:t>All three measurements work together to describe the total space inside an object.</a:t>
            </a:r>
          </a:p>
          <a:p>
            <a:pPr marL="171450" indent="-171450">
              <a:buFont typeface="Arial" panose="020B0604020202020204" pitchFamily="34" charset="0"/>
              <a:buChar char="•"/>
            </a:pPr>
            <a:r>
              <a:rPr lang="en-US" b="1" i="1" dirty="0"/>
              <a:t>CLICK</a:t>
            </a:r>
            <a:r>
              <a:rPr lang="en-US" dirty="0"/>
              <a:t> – </a:t>
            </a:r>
          </a:p>
          <a:p>
            <a:pPr marL="628650" lvl="1" indent="-171450">
              <a:buFont typeface="Arial" panose="020B0604020202020204" pitchFamily="34" charset="0"/>
              <a:buChar char="•"/>
            </a:pPr>
            <a:r>
              <a:rPr lang="en-US" dirty="0"/>
              <a:t>This is different from linear measurement, which is one-dimensional and measures length.</a:t>
            </a:r>
          </a:p>
          <a:p>
            <a:pPr marL="628650" lvl="1" indent="-171450">
              <a:buFont typeface="Arial" panose="020B0604020202020204" pitchFamily="34" charset="0"/>
              <a:buChar char="•"/>
            </a:pPr>
            <a:r>
              <a:rPr lang="en-US" dirty="0"/>
              <a:t>Area is two-dimensional and measures surface, while volume is three-dimensional and measures space inside.</a:t>
            </a:r>
          </a:p>
          <a:p>
            <a:pPr marL="171450" indent="-171450">
              <a:buFont typeface="Arial" panose="020B0604020202020204" pitchFamily="34" charset="0"/>
              <a:buChar char="•"/>
            </a:pPr>
            <a:r>
              <a:rPr lang="en-US" dirty="0"/>
              <a:t>As we move from 1D to 3D, we are adding dimensions and measuring more complex space.</a:t>
            </a:r>
          </a:p>
          <a:p>
            <a:pPr marL="171450" indent="-171450">
              <a:buFont typeface="Arial" panose="020B0604020202020204" pitchFamily="34" charset="0"/>
              <a:buChar char="•"/>
            </a:pPr>
            <a:r>
              <a:rPr lang="en-US" dirty="0"/>
              <a:t>Understanding this progression helps you choose the right measurement for the task.</a:t>
            </a:r>
          </a:p>
          <a:p>
            <a:pPr marL="171450" marR="0" lvl="0" indent="-171450">
              <a:spcBef>
                <a:spcPts val="0"/>
              </a:spcBef>
              <a:spcAft>
                <a:spcPts val="0"/>
              </a:spcAft>
              <a:buFont typeface="Arial" panose="020B0604020202020204" pitchFamily="34" charset="0"/>
              <a:buChar char="•"/>
            </a:pPr>
            <a:endParaRPr lang="en-US" sz="1200" b="0" dirty="0">
              <a:effectLst/>
              <a:latin typeface="+mn-lt"/>
              <a:ea typeface="Calibri" panose="020F0502020204030204" pitchFamily="34" charset="0"/>
              <a:cs typeface="Times New Roman" panose="02020603050405020304" pitchFamily="18" charset="0"/>
            </a:endParaRPr>
          </a:p>
          <a:p>
            <a:pPr marL="171450" marR="0" lvl="0" indent="-171450">
              <a:spcBef>
                <a:spcPts val="0"/>
              </a:spcBef>
              <a:spcAft>
                <a:spcPts val="0"/>
              </a:spcAft>
              <a:buFont typeface="Arial" panose="020B0604020202020204" pitchFamily="34" charset="0"/>
              <a:buChar char="•"/>
            </a:pP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Arial" panose="020B0604020202020204" pitchFamily="34" charset="0"/>
              <a:buNone/>
            </a:pPr>
            <a:r>
              <a:rPr lang="en-US" sz="1200" b="0" i="1" dirty="0">
                <a:effectLst/>
                <a:latin typeface="+mn-lt"/>
                <a:ea typeface="Calibri" panose="020F0502020204030204" pitchFamily="34" charset="0"/>
                <a:cs typeface="Times New Roman" panose="02020603050405020304" pitchFamily="18" charset="0"/>
              </a:rPr>
              <a:t>Source</a:t>
            </a:r>
            <a:r>
              <a:rPr lang="en-US" sz="1200" b="0" dirty="0">
                <a:effectLst/>
                <a:latin typeface="+mn-lt"/>
                <a:ea typeface="Calibri" panose="020F0502020204030204" pitchFamily="34" charset="0"/>
                <a:cs typeface="Times New Roman" panose="02020603050405020304" pitchFamily="18" charset="0"/>
              </a:rPr>
              <a:t>: </a:t>
            </a:r>
            <a:r>
              <a:rPr lang="en-US" dirty="0"/>
              <a:t>Mathnasium. (n.d.). </a:t>
            </a:r>
            <a:r>
              <a:rPr lang="en-US" i="1" dirty="0"/>
              <a:t>What is volume in math?</a:t>
            </a:r>
            <a:r>
              <a:rPr lang="en-US" dirty="0"/>
              <a:t> Mathnasium. </a:t>
            </a:r>
            <a:r>
              <a:rPr lang="en-US" dirty="0">
                <a:hlinkClick r:id="rId3"/>
              </a:rPr>
              <a:t>https://www.mathnasium.com/blog/what-is-volume-in-math</a:t>
            </a:r>
            <a:endParaRPr lang="en-US" sz="1200" b="0" dirty="0">
              <a:effectLst/>
              <a:latin typeface="+mn-lt"/>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F0F45D4E-BC32-F4F3-2B95-62FC018870D4}"/>
              </a:ext>
            </a:extLst>
          </p:cNvPr>
          <p:cNvSpPr>
            <a:spLocks noGrp="1"/>
          </p:cNvSpPr>
          <p:nvPr>
            <p:ph type="sldNum" sz="quarter" idx="5"/>
          </p:nvPr>
        </p:nvSpPr>
        <p:spPr/>
        <p:txBody>
          <a:bodyPr/>
          <a:lstStyle/>
          <a:p>
            <a:fld id="{117354DC-5B43-4357-B3A2-FC61F366D8DF}" type="slidenum">
              <a:rPr lang="en-US" smtClean="0"/>
              <a:t>36</a:t>
            </a:fld>
            <a:endParaRPr lang="en-US"/>
          </a:p>
        </p:txBody>
      </p:sp>
    </p:spTree>
    <p:extLst>
      <p:ext uri="{BB962C8B-B14F-4D97-AF65-F5344CB8AC3E}">
        <p14:creationId xmlns:p14="http://schemas.microsoft.com/office/powerpoint/2010/main" val="399290420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b="1" dirty="0"/>
              <a:t>Volume formulas </a:t>
            </a:r>
            <a:r>
              <a:rPr lang="en-US" dirty="0"/>
              <a:t>help us calculate how much space is inside different three-dimensional shapes.</a:t>
            </a:r>
          </a:p>
          <a:p>
            <a:pPr marL="171450" indent="-171450">
              <a:buFont typeface="Arial" panose="020B0604020202020204" pitchFamily="34" charset="0"/>
              <a:buChar char="•"/>
            </a:pPr>
            <a:r>
              <a:rPr lang="en-US" dirty="0"/>
              <a:t>Each shape has its own formula based on its structure and dimensions.</a:t>
            </a:r>
          </a:p>
          <a:p>
            <a:pPr marL="628650" lvl="1" indent="-171450">
              <a:buFont typeface="Arial" panose="020B0604020202020204" pitchFamily="34" charset="0"/>
              <a:buChar char="•"/>
            </a:pPr>
            <a:r>
              <a:rPr lang="en-US" dirty="0"/>
              <a:t>For a </a:t>
            </a:r>
            <a:r>
              <a:rPr lang="en-US" b="1" dirty="0"/>
              <a:t>sphere</a:t>
            </a:r>
            <a:r>
              <a:rPr lang="en-US" dirty="0"/>
              <a:t>, the volume is four-thirds pi times the radius cubed.</a:t>
            </a:r>
          </a:p>
          <a:p>
            <a:pPr marL="628650" lvl="1" indent="-171450">
              <a:buFont typeface="Arial" panose="020B0604020202020204" pitchFamily="34" charset="0"/>
              <a:buChar char="•"/>
            </a:pPr>
            <a:r>
              <a:rPr lang="en-US" dirty="0"/>
              <a:t>For a </a:t>
            </a:r>
            <a:r>
              <a:rPr lang="en-US" b="1" dirty="0"/>
              <a:t>cylinder</a:t>
            </a:r>
            <a:r>
              <a:rPr lang="en-US" dirty="0"/>
              <a:t>, the volume is pi times the radius squared times the height.</a:t>
            </a:r>
          </a:p>
          <a:p>
            <a:pPr marL="628650" lvl="1" indent="-171450">
              <a:buFont typeface="Arial" panose="020B0604020202020204" pitchFamily="34" charset="0"/>
              <a:buChar char="•"/>
            </a:pPr>
            <a:r>
              <a:rPr lang="en-US" dirty="0"/>
              <a:t>For a </a:t>
            </a:r>
            <a:r>
              <a:rPr lang="en-US" b="1" dirty="0"/>
              <a:t>rectangular prism</a:t>
            </a:r>
            <a:r>
              <a:rPr lang="en-US" dirty="0"/>
              <a:t>, the volume is found by multiplying length, width, and height.</a:t>
            </a:r>
          </a:p>
          <a:p>
            <a:pPr marL="628650" lvl="1" indent="-171450">
              <a:buFont typeface="Arial" panose="020B0604020202020204" pitchFamily="34" charset="0"/>
              <a:buChar char="•"/>
            </a:pPr>
            <a:r>
              <a:rPr lang="en-US" dirty="0"/>
              <a:t>For a </a:t>
            </a:r>
            <a:r>
              <a:rPr lang="en-US" b="1" dirty="0"/>
              <a:t>cone</a:t>
            </a:r>
            <a:r>
              <a:rPr lang="en-US" dirty="0"/>
              <a:t>, the volume is one-third pi times the radius squared times the height.</a:t>
            </a:r>
          </a:p>
          <a:p>
            <a:pPr marL="171450" indent="-171450">
              <a:buFont typeface="Arial" panose="020B0604020202020204" pitchFamily="34" charset="0"/>
              <a:buChar char="•"/>
            </a:pPr>
            <a:r>
              <a:rPr lang="en-US" dirty="0"/>
              <a:t>Even though the formulas look different, they all help us find the same thing, which is the space inside the object.</a:t>
            </a:r>
          </a:p>
          <a:p>
            <a:pPr marL="171450" indent="-171450">
              <a:buFont typeface="Arial" panose="020B0604020202020204" pitchFamily="34" charset="0"/>
              <a:buChar char="•"/>
            </a:pPr>
            <a:r>
              <a:rPr lang="en-US" dirty="0"/>
              <a:t>Understanding which formula to use depends on recognizing the shape you are working with.</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37</a:t>
            </a:fld>
            <a:endParaRPr lang="en-US"/>
          </a:p>
        </p:txBody>
      </p:sp>
    </p:spTree>
    <p:extLst>
      <p:ext uri="{BB962C8B-B14F-4D97-AF65-F5344CB8AC3E}">
        <p14:creationId xmlns:p14="http://schemas.microsoft.com/office/powerpoint/2010/main" val="332130082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5AE073-A707-198A-E6E6-D80ACDEFF1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2F695B-AF45-0253-F719-D2BD87BACF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3AA260-E72D-569C-49BC-BB4C1E37D56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mn-lt"/>
                <a:ea typeface="Calibri" panose="020F0502020204030204" pitchFamily="34" charset="0"/>
                <a:cs typeface="Times New Roman" panose="02020603050405020304" pitchFamily="18" charset="0"/>
              </a:rPr>
              <a:t>*This slide contains animations. </a:t>
            </a: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content.</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dirty="0"/>
              <a:t>Volume is measured in cubic units because we are measuring space in three dimensions.</a:t>
            </a:r>
          </a:p>
          <a:p>
            <a:pPr marL="171450" indent="-171450">
              <a:buFont typeface="Arial" panose="020B0604020202020204" pitchFamily="34" charset="0"/>
              <a:buChar char="•"/>
            </a:pPr>
            <a:r>
              <a:rPr lang="en-US" dirty="0"/>
              <a:t>A </a:t>
            </a:r>
            <a:r>
              <a:rPr lang="en-US" b="1" dirty="0"/>
              <a:t>cubic unit </a:t>
            </a:r>
            <a:r>
              <a:rPr lang="en-US" dirty="0"/>
              <a:t>represents a cube that is one unit long, one unit wide, and one unit high.</a:t>
            </a:r>
          </a:p>
          <a:p>
            <a:pPr marL="171450" indent="-171450">
              <a:buFont typeface="Arial" panose="020B0604020202020204" pitchFamily="34" charset="0"/>
              <a:buChar char="•"/>
            </a:pPr>
            <a:r>
              <a:rPr lang="en-US" dirty="0"/>
              <a:t>In the </a:t>
            </a:r>
            <a:r>
              <a:rPr lang="en-US" b="1" dirty="0"/>
              <a:t>imperial system</a:t>
            </a:r>
            <a:r>
              <a:rPr lang="en-US" dirty="0"/>
              <a:t>, common units include cubic inches, cubic feet, cubic yards, and cubic miles.</a:t>
            </a:r>
          </a:p>
          <a:p>
            <a:pPr marL="628650" lvl="1" indent="-171450">
              <a:buFont typeface="Arial" panose="020B0604020202020204" pitchFamily="34" charset="0"/>
              <a:buChar char="•"/>
            </a:pPr>
            <a:r>
              <a:rPr lang="en-US" dirty="0"/>
              <a:t>Cubic inches are used for very small volumes, while cubic feet are commonly used for spaces and materials.</a:t>
            </a:r>
          </a:p>
          <a:p>
            <a:pPr marL="171450" indent="-171450">
              <a:buFont typeface="Arial" panose="020B0604020202020204" pitchFamily="34" charset="0"/>
              <a:buChar char="•"/>
            </a:pPr>
            <a:r>
              <a:rPr lang="en-US" dirty="0"/>
              <a:t>In the </a:t>
            </a:r>
            <a:r>
              <a:rPr lang="en-US" b="1" dirty="0"/>
              <a:t>metric system</a:t>
            </a:r>
            <a:r>
              <a:rPr lang="en-US" dirty="0"/>
              <a:t>, common units include cubic centimeters, cubic meters, and cubic kilometers.</a:t>
            </a:r>
          </a:p>
          <a:p>
            <a:pPr marL="628650" lvl="1" indent="-171450">
              <a:buFont typeface="Arial" panose="020B0604020202020204" pitchFamily="34" charset="0"/>
              <a:buChar char="•"/>
            </a:pPr>
            <a:r>
              <a:rPr lang="en-US" dirty="0"/>
              <a:t>Remember, metric units are based on powers of ten, which makes them easier to convert between.</a:t>
            </a:r>
          </a:p>
          <a:p>
            <a:pPr marL="171450" marR="0" lvl="0" indent="-171450">
              <a:spcBef>
                <a:spcPts val="0"/>
              </a:spcBef>
              <a:spcAft>
                <a:spcPts val="0"/>
              </a:spcAft>
              <a:buFont typeface="Arial" panose="020B0604020202020204" pitchFamily="34" charset="0"/>
              <a:buChar char="•"/>
            </a:pP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Arial" panose="020B0604020202020204" pitchFamily="34" charset="0"/>
              <a:buNone/>
            </a:pPr>
            <a:r>
              <a:rPr lang="en-US" sz="1200" b="0" i="1" dirty="0">
                <a:effectLst/>
                <a:latin typeface="+mn-lt"/>
                <a:ea typeface="Calibri" panose="020F0502020204030204" pitchFamily="34" charset="0"/>
                <a:cs typeface="Times New Roman" panose="02020603050405020304" pitchFamily="18" charset="0"/>
              </a:rPr>
              <a:t>Source</a:t>
            </a:r>
            <a:r>
              <a:rPr lang="en-US" sz="1200" b="0" dirty="0">
                <a:effectLst/>
                <a:latin typeface="+mn-lt"/>
                <a:ea typeface="Calibri" panose="020F0502020204030204" pitchFamily="34" charset="0"/>
                <a:cs typeface="Times New Roman" panose="02020603050405020304" pitchFamily="18" charset="0"/>
              </a:rPr>
              <a:t>: </a:t>
            </a:r>
            <a:r>
              <a:rPr lang="en-US" dirty="0"/>
              <a:t>Mathnasium. (n.d.). </a:t>
            </a:r>
            <a:r>
              <a:rPr lang="en-US" i="1" dirty="0"/>
              <a:t>What is volume in math?</a:t>
            </a:r>
            <a:r>
              <a:rPr lang="en-US" dirty="0"/>
              <a:t> Mathnasium. </a:t>
            </a:r>
            <a:r>
              <a:rPr lang="en-US" dirty="0">
                <a:hlinkClick r:id="rId3"/>
              </a:rPr>
              <a:t>https://www.mathnasium.com/blog/what-is-volume-in-math</a:t>
            </a:r>
            <a:endParaRPr lang="en-US" sz="1200" b="0" dirty="0">
              <a:effectLst/>
              <a:latin typeface="+mn-lt"/>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5B503133-2BA5-BA2B-92B8-D91E219F820C}"/>
              </a:ext>
            </a:extLst>
          </p:cNvPr>
          <p:cNvSpPr>
            <a:spLocks noGrp="1"/>
          </p:cNvSpPr>
          <p:nvPr>
            <p:ph type="sldNum" sz="quarter" idx="5"/>
          </p:nvPr>
        </p:nvSpPr>
        <p:spPr/>
        <p:txBody>
          <a:bodyPr/>
          <a:lstStyle/>
          <a:p>
            <a:fld id="{117354DC-5B43-4357-B3A2-FC61F366D8DF}" type="slidenum">
              <a:rPr lang="en-US" smtClean="0"/>
              <a:t>38</a:t>
            </a:fld>
            <a:endParaRPr lang="en-US"/>
          </a:p>
        </p:txBody>
      </p:sp>
    </p:spTree>
    <p:extLst>
      <p:ext uri="{BB962C8B-B14F-4D97-AF65-F5344CB8AC3E}">
        <p14:creationId xmlns:p14="http://schemas.microsoft.com/office/powerpoint/2010/main" val="37668896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10A02-69B4-F0AC-DAC5-3451114045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6ADF07-B38C-1CC0-1A40-FCB697F017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9D1C8F-A4A9-2381-D9B6-954D3CC8286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mn-lt"/>
                <a:ea typeface="Calibri" panose="020F0502020204030204" pitchFamily="34" charset="0"/>
                <a:cs typeface="Times New Roman" panose="02020603050405020304" pitchFamily="18" charset="0"/>
              </a:rPr>
              <a:t>*This slide contains animations. </a:t>
            </a:r>
            <a:r>
              <a:rPr lang="en-US" sz="1200" b="1" i="1" dirty="0">
                <a:effectLst/>
                <a:latin typeface="+mn-lt"/>
                <a:ea typeface="Calibri" panose="020F0502020204030204" pitchFamily="34" charset="0"/>
                <a:cs typeface="Times New Roman" panose="02020603050405020304" pitchFamily="18" charset="0"/>
              </a:rPr>
              <a:t>CLICK</a:t>
            </a:r>
            <a:r>
              <a:rPr lang="en-US" sz="1200" b="0" i="1" dirty="0">
                <a:effectLst/>
                <a:latin typeface="+mn-lt"/>
                <a:ea typeface="Calibri" panose="020F0502020204030204" pitchFamily="34" charset="0"/>
                <a:cs typeface="Times New Roman" panose="02020603050405020304" pitchFamily="18" charset="0"/>
              </a:rPr>
              <a:t> to reveal content.</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a:t>
            </a:r>
          </a:p>
          <a:p>
            <a:pPr marL="171450" indent="-171450">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Much like circular and area measurements, we need basic measuring tools in order to calculate volume.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This includes </a:t>
            </a:r>
            <a:r>
              <a:rPr lang="en-US" sz="1200" b="0" dirty="0">
                <a:solidFill>
                  <a:schemeClr val="tx1">
                    <a:lumMod val="75000"/>
                    <a:lumOff val="25000"/>
                  </a:schemeClr>
                </a:solidFill>
                <a:effectLst/>
                <a:latin typeface="+mn-lt"/>
                <a:ea typeface="Calibri" panose="020F0502020204030204" pitchFamily="34" charset="0"/>
                <a:cs typeface="Times New Roman" panose="02020603050405020304" pitchFamily="18" charset="0"/>
              </a:rPr>
              <a:t>r</a:t>
            </a:r>
            <a:r>
              <a:rPr lang="en-US" sz="1200" dirty="0">
                <a:solidFill>
                  <a:schemeClr val="tx1">
                    <a:lumMod val="75000"/>
                    <a:lumOff val="25000"/>
                  </a:schemeClr>
                </a:solidFill>
              </a:rPr>
              <a:t>ulers, tape measures, calipers, etc.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chemeClr val="tx1">
                    <a:lumMod val="75000"/>
                    <a:lumOff val="25000"/>
                  </a:schemeClr>
                </a:solidFill>
              </a:rPr>
              <a:t>Remember that when measuring cylindrical items like pipes, a flexible tape measure may be most useful. </a:t>
            </a:r>
          </a:p>
        </p:txBody>
      </p:sp>
      <p:sp>
        <p:nvSpPr>
          <p:cNvPr id="4" name="Slide Number Placeholder 3">
            <a:extLst>
              <a:ext uri="{FF2B5EF4-FFF2-40B4-BE49-F238E27FC236}">
                <a16:creationId xmlns:a16="http://schemas.microsoft.com/office/drawing/2014/main" id="{4BF6BCCF-8EA1-5646-D1AD-F5557F8FC38C}"/>
              </a:ext>
            </a:extLst>
          </p:cNvPr>
          <p:cNvSpPr>
            <a:spLocks noGrp="1"/>
          </p:cNvSpPr>
          <p:nvPr>
            <p:ph type="sldNum" sz="quarter" idx="5"/>
          </p:nvPr>
        </p:nvSpPr>
        <p:spPr/>
        <p:txBody>
          <a:bodyPr/>
          <a:lstStyle/>
          <a:p>
            <a:fld id="{117354DC-5B43-4357-B3A2-FC61F366D8DF}" type="slidenum">
              <a:rPr lang="en-US" smtClean="0"/>
              <a:t>39</a:t>
            </a:fld>
            <a:endParaRPr lang="en-US"/>
          </a:p>
        </p:txBody>
      </p:sp>
    </p:spTree>
    <p:extLst>
      <p:ext uri="{BB962C8B-B14F-4D97-AF65-F5344CB8AC3E}">
        <p14:creationId xmlns:p14="http://schemas.microsoft.com/office/powerpoint/2010/main" val="72544315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9D8D08-A68C-2E12-1DBE-02FF90D7F1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02898A-C24E-22EA-5463-0CCE4C386C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4C7F67-CCAB-4CBF-EE9D-E3AA50BD3205}"/>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Provide Learning Guidance, Elicit Performance, Provide Feedback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12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mn-lt"/>
                <a:ea typeface="Calibri" panose="020F0502020204030204" pitchFamily="34" charset="0"/>
                <a:cs typeface="Times New Roman" panose="02020603050405020304" pitchFamily="18" charset="0"/>
              </a:rPr>
              <a:t>Materials</a:t>
            </a:r>
            <a:r>
              <a:rPr lang="en-US" sz="1200" b="0" dirty="0">
                <a:effectLst/>
                <a:latin typeface="+mn-lt"/>
                <a:ea typeface="Calibri" panose="020F0502020204030204" pitchFamily="34" charset="0"/>
                <a:cs typeface="Times New Roman" panose="02020603050405020304" pitchFamily="18" charset="0"/>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Measurement Cheat Sheet_M4</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Calculator - one per learner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dirty="0">
                <a:effectLst/>
                <a:latin typeface="+mn-lt"/>
                <a:ea typeface="Calibri" panose="020F0502020204030204" pitchFamily="34" charset="0"/>
                <a:cs typeface="Times New Roman" panose="02020603050405020304" pitchFamily="18" charset="0"/>
              </a:rPr>
              <a:t>Do: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Refer learners to the </a:t>
            </a:r>
            <a:r>
              <a:rPr lang="en-US" sz="1200" b="1" kern="1200" dirty="0">
                <a:solidFill>
                  <a:schemeClr val="tx1"/>
                </a:solidFill>
                <a:effectLst/>
                <a:latin typeface="+mn-lt"/>
                <a:ea typeface="+mn-ea"/>
                <a:cs typeface="+mn-cs"/>
              </a:rPr>
              <a:t>“</a:t>
            </a:r>
            <a:r>
              <a:rPr lang="en-US" sz="1200" b="1" dirty="0">
                <a:effectLst/>
                <a:latin typeface="+mn-lt"/>
                <a:ea typeface="Calibri" panose="020F0502020204030204" pitchFamily="34" charset="0"/>
                <a:cs typeface="Times New Roman" panose="02020603050405020304" pitchFamily="18" charset="0"/>
              </a:rPr>
              <a:t>Measurement Cheat Sheet_M4</a:t>
            </a:r>
            <a:r>
              <a:rPr lang="en-US" sz="1200" b="1" kern="1200" dirty="0">
                <a:solidFill>
                  <a:schemeClr val="tx1"/>
                </a:solidFill>
                <a:effectLst/>
                <a:latin typeface="+mn-lt"/>
                <a:ea typeface="+mn-ea"/>
                <a:cs typeface="+mn-cs"/>
              </a:rPr>
              <a:t>” handout </a:t>
            </a:r>
            <a:r>
              <a:rPr lang="en-US" sz="1200" kern="1200" dirty="0">
                <a:solidFill>
                  <a:schemeClr val="tx1"/>
                </a:solidFill>
                <a:effectLst/>
                <a:latin typeface="+mn-lt"/>
                <a:ea typeface="+mn-ea"/>
                <a:cs typeface="+mn-cs"/>
              </a:rPr>
              <a:t>embedded in the Participant Resource Guide.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Ask learner to complete the items listed under “Exercises” in the Volume Measurement section on page. 4.</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Circulate the room while learners work checking answers, answering questions, and providing feedback.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To review, call on learners to share their answers. Use the answer key below to check their work.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u="sng" dirty="0"/>
              <a:t>Answer Key:</a:t>
            </a:r>
          </a:p>
          <a:p>
            <a:r>
              <a:rPr lang="en-US" sz="1200" b="0" kern="1200" dirty="0">
                <a:solidFill>
                  <a:schemeClr val="tx1"/>
                </a:solidFill>
                <a:effectLst/>
                <a:latin typeface="+mn-lt"/>
                <a:ea typeface="+mn-ea"/>
                <a:cs typeface="+mn-cs"/>
              </a:rPr>
              <a:t>1. Filling a Storage Container (Rectangular Prism)</a:t>
            </a:r>
          </a:p>
          <a:p>
            <a:pPr marL="171450" indent="-171450">
              <a:buFont typeface="Arial" panose="020B0604020202020204" pitchFamily="34" charset="0"/>
              <a:buChar char="•"/>
            </a:pPr>
            <a:r>
              <a:rPr lang="en-US" sz="1200" b="0" kern="1200" dirty="0">
                <a:solidFill>
                  <a:schemeClr val="tx1"/>
                </a:solidFill>
                <a:effectLst/>
                <a:latin typeface="+mn-lt"/>
                <a:ea typeface="+mn-ea"/>
                <a:cs typeface="+mn-cs"/>
              </a:rPr>
              <a:t>Formula: V = l × w × h</a:t>
            </a:r>
          </a:p>
          <a:p>
            <a:pPr marL="171450" indent="-171450">
              <a:buFont typeface="Arial" panose="020B0604020202020204" pitchFamily="34" charset="0"/>
              <a:buChar char="•"/>
            </a:pPr>
            <a:r>
              <a:rPr lang="en-US" sz="1200" b="0" kern="1200" dirty="0">
                <a:solidFill>
                  <a:schemeClr val="tx1"/>
                </a:solidFill>
                <a:effectLst/>
                <a:latin typeface="+mn-lt"/>
                <a:ea typeface="+mn-ea"/>
                <a:cs typeface="+mn-cs"/>
              </a:rPr>
              <a:t>V = 4 × 3 × 2</a:t>
            </a:r>
            <a:br>
              <a:rPr lang="en-US" sz="1200" b="0" kern="1200" dirty="0">
                <a:solidFill>
                  <a:schemeClr val="tx1"/>
                </a:solidFill>
                <a:effectLst/>
                <a:latin typeface="+mn-lt"/>
                <a:ea typeface="+mn-ea"/>
                <a:cs typeface="+mn-cs"/>
              </a:rPr>
            </a:br>
            <a:r>
              <a:rPr lang="en-US" sz="1200" b="0" kern="1200" dirty="0">
                <a:solidFill>
                  <a:schemeClr val="tx1"/>
                </a:solidFill>
                <a:effectLst/>
                <a:latin typeface="+mn-lt"/>
                <a:ea typeface="+mn-ea"/>
                <a:cs typeface="+mn-cs"/>
              </a:rPr>
              <a:t>V = 24 ft³</a:t>
            </a:r>
          </a:p>
          <a:p>
            <a:pPr marL="171450" indent="-171450">
              <a:buFont typeface="Arial" panose="020B0604020202020204" pitchFamily="34" charset="0"/>
              <a:buChar char="•"/>
            </a:pPr>
            <a:r>
              <a:rPr lang="en-US" sz="1200" b="1" i="1" kern="1200" dirty="0">
                <a:solidFill>
                  <a:schemeClr val="tx1"/>
                </a:solidFill>
                <a:effectLst/>
                <a:latin typeface="+mn-lt"/>
                <a:ea typeface="+mn-ea"/>
                <a:cs typeface="+mn-cs"/>
              </a:rPr>
              <a:t>Answer</a:t>
            </a:r>
            <a:r>
              <a:rPr lang="en-US" sz="1200" b="0" i="1" kern="1200" dirty="0">
                <a:solidFill>
                  <a:schemeClr val="tx1"/>
                </a:solidFill>
                <a:effectLst/>
                <a:latin typeface="+mn-lt"/>
                <a:ea typeface="+mn-ea"/>
                <a:cs typeface="+mn-cs"/>
              </a:rPr>
              <a:t>: 24 cubic feet</a:t>
            </a:r>
          </a:p>
          <a:p>
            <a:br>
              <a:rPr lang="en-US" sz="1200" kern="1200" dirty="0">
                <a:solidFill>
                  <a:schemeClr val="tx1"/>
                </a:solidFill>
                <a:effectLst/>
                <a:latin typeface="+mn-lt"/>
                <a:ea typeface="+mn-ea"/>
                <a:cs typeface="+mn-cs"/>
              </a:rPr>
            </a:br>
            <a:r>
              <a:rPr lang="en-US" sz="1200" b="0" kern="1200" dirty="0">
                <a:solidFill>
                  <a:schemeClr val="tx1"/>
                </a:solidFill>
                <a:effectLst/>
                <a:latin typeface="+mn-lt"/>
                <a:ea typeface="+mn-ea"/>
                <a:cs typeface="+mn-cs"/>
              </a:rPr>
              <a:t>2. Liquid in a Tank (Cylinder)</a:t>
            </a:r>
          </a:p>
          <a:p>
            <a:pPr marL="171450" lvl="0" indent="-171450">
              <a:buFont typeface="Arial" panose="020B0604020202020204" pitchFamily="34" charset="0"/>
              <a:buChar char="•"/>
            </a:pPr>
            <a:r>
              <a:rPr lang="en-US" sz="1200" b="0" kern="1200" dirty="0">
                <a:solidFill>
                  <a:schemeClr val="tx1"/>
                </a:solidFill>
                <a:effectLst/>
                <a:latin typeface="+mn-lt"/>
                <a:ea typeface="+mn-ea"/>
                <a:cs typeface="+mn-cs"/>
              </a:rPr>
              <a:t>Formula: V = πr²h</a:t>
            </a:r>
          </a:p>
          <a:p>
            <a:pPr marL="171450" lvl="0" indent="-171450">
              <a:buFont typeface="Arial" panose="020B0604020202020204" pitchFamily="34" charset="0"/>
              <a:buChar char="•"/>
            </a:pPr>
            <a:r>
              <a:rPr lang="en-US" sz="1200" b="0" kern="1200" dirty="0">
                <a:solidFill>
                  <a:schemeClr val="tx1"/>
                </a:solidFill>
                <a:effectLst/>
                <a:latin typeface="+mn-lt"/>
                <a:ea typeface="+mn-ea"/>
                <a:cs typeface="+mn-cs"/>
              </a:rPr>
              <a:t>V = π × (2²) × 6</a:t>
            </a:r>
            <a:br>
              <a:rPr lang="en-US" sz="1200" b="0" kern="1200" dirty="0">
                <a:solidFill>
                  <a:schemeClr val="tx1"/>
                </a:solidFill>
                <a:effectLst/>
                <a:latin typeface="+mn-lt"/>
                <a:ea typeface="+mn-ea"/>
                <a:cs typeface="+mn-cs"/>
              </a:rPr>
            </a:br>
            <a:r>
              <a:rPr lang="en-US" sz="1200" b="0" kern="1200" dirty="0">
                <a:solidFill>
                  <a:schemeClr val="tx1"/>
                </a:solidFill>
                <a:effectLst/>
                <a:latin typeface="+mn-lt"/>
                <a:ea typeface="+mn-ea"/>
                <a:cs typeface="+mn-cs"/>
              </a:rPr>
              <a:t>V = π × 4 × 6</a:t>
            </a:r>
            <a:br>
              <a:rPr lang="en-US" sz="1200" b="0" kern="1200" dirty="0">
                <a:solidFill>
                  <a:schemeClr val="tx1"/>
                </a:solidFill>
                <a:effectLst/>
                <a:latin typeface="+mn-lt"/>
                <a:ea typeface="+mn-ea"/>
                <a:cs typeface="+mn-cs"/>
              </a:rPr>
            </a:br>
            <a:r>
              <a:rPr lang="en-US" sz="1200" b="0" kern="1200" dirty="0">
                <a:solidFill>
                  <a:schemeClr val="tx1"/>
                </a:solidFill>
                <a:effectLst/>
                <a:latin typeface="+mn-lt"/>
                <a:ea typeface="+mn-ea"/>
                <a:cs typeface="+mn-cs"/>
              </a:rPr>
              <a:t>V = 24π</a:t>
            </a:r>
            <a:br>
              <a:rPr lang="en-US" sz="1200" b="0" kern="1200" dirty="0">
                <a:solidFill>
                  <a:schemeClr val="tx1"/>
                </a:solidFill>
                <a:effectLst/>
                <a:latin typeface="+mn-lt"/>
                <a:ea typeface="+mn-ea"/>
                <a:cs typeface="+mn-cs"/>
              </a:rPr>
            </a:br>
            <a:r>
              <a:rPr lang="en-US" sz="1200" b="0" kern="1200" dirty="0">
                <a:solidFill>
                  <a:schemeClr val="tx1"/>
                </a:solidFill>
                <a:effectLst/>
                <a:latin typeface="+mn-lt"/>
                <a:ea typeface="+mn-ea"/>
                <a:cs typeface="+mn-cs"/>
              </a:rPr>
              <a:t>V ≈ 75.4 ft³</a:t>
            </a:r>
          </a:p>
          <a:p>
            <a:pPr marL="171450" lvl="0" indent="-171450">
              <a:buFont typeface="Arial" panose="020B0604020202020204" pitchFamily="34" charset="0"/>
              <a:buChar char="•"/>
            </a:pPr>
            <a:r>
              <a:rPr lang="en-US" sz="1200" b="1" i="1" kern="1200" dirty="0">
                <a:solidFill>
                  <a:schemeClr val="tx1"/>
                </a:solidFill>
                <a:effectLst/>
                <a:latin typeface="+mn-lt"/>
                <a:ea typeface="+mn-ea"/>
                <a:cs typeface="+mn-cs"/>
              </a:rPr>
              <a:t>Answer</a:t>
            </a:r>
            <a:r>
              <a:rPr lang="en-US" sz="1200" b="0" i="1" kern="1200" dirty="0">
                <a:solidFill>
                  <a:schemeClr val="tx1"/>
                </a:solidFill>
                <a:effectLst/>
                <a:latin typeface="+mn-lt"/>
                <a:ea typeface="+mn-ea"/>
                <a:cs typeface="+mn-cs"/>
              </a:rPr>
              <a:t>: 24π ft³ (≈ 75.4 cubic feet</a:t>
            </a:r>
            <a:r>
              <a:rPr lang="en-US" sz="1200" b="1" i="1" kern="1200" dirty="0">
                <a:solidFill>
                  <a:schemeClr val="tx1"/>
                </a:solidFill>
                <a:effectLst/>
                <a:latin typeface="+mn-lt"/>
                <a:ea typeface="+mn-ea"/>
                <a:cs typeface="+mn-cs"/>
              </a:rPr>
              <a:t>)</a:t>
            </a:r>
            <a:endParaRPr lang="en-US" sz="1200" i="1" kern="1200" dirty="0">
              <a:solidFill>
                <a:schemeClr val="tx1"/>
              </a:solidFill>
              <a:effectLst/>
              <a:latin typeface="+mn-lt"/>
              <a:ea typeface="+mn-ea"/>
              <a:cs typeface="+mn-cs"/>
            </a:endParaRPr>
          </a:p>
          <a:p>
            <a:br>
              <a:rPr lang="en-US" sz="1200" kern="1200" dirty="0">
                <a:solidFill>
                  <a:schemeClr val="tx1"/>
                </a:solidFill>
                <a:effectLst/>
                <a:latin typeface="+mn-lt"/>
                <a:ea typeface="+mn-ea"/>
                <a:cs typeface="+mn-cs"/>
              </a:rPr>
            </a:br>
            <a:r>
              <a:rPr lang="en-US" sz="1200" b="0" kern="1200" dirty="0">
                <a:solidFill>
                  <a:schemeClr val="tx1"/>
                </a:solidFill>
                <a:effectLst/>
                <a:latin typeface="+mn-lt"/>
                <a:ea typeface="+mn-ea"/>
                <a:cs typeface="+mn-cs"/>
              </a:rPr>
              <a:t>3. Concrete for an Equipment Pad (Rectangular Prism)</a:t>
            </a:r>
          </a:p>
          <a:p>
            <a:pPr marL="171450" indent="-171450">
              <a:buFont typeface="Arial" panose="020B0604020202020204" pitchFamily="34" charset="0"/>
              <a:buChar char="•"/>
            </a:pPr>
            <a:r>
              <a:rPr lang="en-US" sz="1200" b="0" kern="1200" dirty="0">
                <a:solidFill>
                  <a:schemeClr val="tx1"/>
                </a:solidFill>
                <a:effectLst/>
                <a:latin typeface="+mn-lt"/>
                <a:ea typeface="+mn-ea"/>
                <a:cs typeface="+mn-cs"/>
              </a:rPr>
              <a:t>Formula: V = l × w × h</a:t>
            </a:r>
          </a:p>
          <a:p>
            <a:pPr marL="171450" indent="-171450">
              <a:buFont typeface="Arial" panose="020B0604020202020204" pitchFamily="34" charset="0"/>
              <a:buChar char="•"/>
            </a:pPr>
            <a:r>
              <a:rPr lang="en-US" sz="1200" b="0" kern="1200" dirty="0">
                <a:solidFill>
                  <a:schemeClr val="tx1"/>
                </a:solidFill>
                <a:effectLst/>
                <a:latin typeface="+mn-lt"/>
                <a:ea typeface="+mn-ea"/>
                <a:cs typeface="+mn-cs"/>
              </a:rPr>
              <a:t>V = 5 × 4 × 1.5</a:t>
            </a:r>
            <a:br>
              <a:rPr lang="en-US" sz="1200" b="0" kern="1200" dirty="0">
                <a:solidFill>
                  <a:schemeClr val="tx1"/>
                </a:solidFill>
                <a:effectLst/>
                <a:latin typeface="+mn-lt"/>
                <a:ea typeface="+mn-ea"/>
                <a:cs typeface="+mn-cs"/>
              </a:rPr>
            </a:br>
            <a:r>
              <a:rPr lang="en-US" sz="1200" b="0" kern="1200" dirty="0">
                <a:solidFill>
                  <a:schemeClr val="tx1"/>
                </a:solidFill>
                <a:effectLst/>
                <a:latin typeface="+mn-lt"/>
                <a:ea typeface="+mn-ea"/>
                <a:cs typeface="+mn-cs"/>
              </a:rPr>
              <a:t>V = 30 ft³</a:t>
            </a:r>
          </a:p>
          <a:p>
            <a:pPr marL="171450" indent="-171450">
              <a:buFont typeface="Arial" panose="020B0604020202020204" pitchFamily="34" charset="0"/>
              <a:buChar char="•"/>
            </a:pPr>
            <a:r>
              <a:rPr lang="en-US" sz="1200" b="1" i="1" kern="1200" dirty="0">
                <a:solidFill>
                  <a:schemeClr val="tx1"/>
                </a:solidFill>
                <a:effectLst/>
                <a:latin typeface="+mn-lt"/>
                <a:ea typeface="+mn-ea"/>
                <a:cs typeface="+mn-cs"/>
              </a:rPr>
              <a:t>Answer</a:t>
            </a:r>
            <a:r>
              <a:rPr lang="en-US" sz="1200" b="0" i="1" kern="1200" dirty="0">
                <a:solidFill>
                  <a:schemeClr val="tx1"/>
                </a:solidFill>
                <a:effectLst/>
                <a:latin typeface="+mn-lt"/>
                <a:ea typeface="+mn-ea"/>
                <a:cs typeface="+mn-cs"/>
              </a:rPr>
              <a:t>: 30 cubic feet</a:t>
            </a:r>
          </a:p>
          <a:p>
            <a:br>
              <a:rPr lang="en-US" sz="1200" kern="1200" dirty="0">
                <a:solidFill>
                  <a:schemeClr val="tx1"/>
                </a:solidFill>
                <a:effectLst/>
                <a:latin typeface="+mn-lt"/>
                <a:ea typeface="+mn-ea"/>
                <a:cs typeface="+mn-cs"/>
              </a:rPr>
            </a:br>
            <a:r>
              <a:rPr lang="en-US" sz="1200" b="0" kern="1200" dirty="0">
                <a:solidFill>
                  <a:schemeClr val="tx1"/>
                </a:solidFill>
                <a:effectLst/>
                <a:latin typeface="+mn-lt"/>
                <a:ea typeface="+mn-ea"/>
                <a:cs typeface="+mn-cs"/>
              </a:rPr>
              <a:t>4. Packing a Storage Box (Rectangular Prism)</a:t>
            </a:r>
          </a:p>
          <a:p>
            <a:pPr marL="171450" indent="-171450">
              <a:buFont typeface="Arial" panose="020B0604020202020204" pitchFamily="34" charset="0"/>
              <a:buChar char="•"/>
            </a:pPr>
            <a:r>
              <a:rPr lang="en-US" sz="1200" b="0" kern="1200" dirty="0">
                <a:solidFill>
                  <a:schemeClr val="tx1"/>
                </a:solidFill>
                <a:effectLst/>
                <a:latin typeface="+mn-lt"/>
                <a:ea typeface="+mn-ea"/>
                <a:cs typeface="+mn-cs"/>
              </a:rPr>
              <a:t>Formula: V = l × w × h</a:t>
            </a:r>
          </a:p>
          <a:p>
            <a:pPr marL="171450" indent="-171450">
              <a:buFont typeface="Arial" panose="020B0604020202020204" pitchFamily="34" charset="0"/>
              <a:buChar char="•"/>
            </a:pPr>
            <a:r>
              <a:rPr lang="en-US" sz="1200" b="0" kern="1200" dirty="0">
                <a:solidFill>
                  <a:schemeClr val="tx1"/>
                </a:solidFill>
                <a:effectLst/>
                <a:latin typeface="+mn-lt"/>
                <a:ea typeface="+mn-ea"/>
                <a:cs typeface="+mn-cs"/>
              </a:rPr>
              <a:t>V = 6 × 2 × 3</a:t>
            </a:r>
            <a:br>
              <a:rPr lang="en-US" sz="1200" b="0" kern="1200" dirty="0">
                <a:solidFill>
                  <a:schemeClr val="tx1"/>
                </a:solidFill>
                <a:effectLst/>
                <a:latin typeface="+mn-lt"/>
                <a:ea typeface="+mn-ea"/>
                <a:cs typeface="+mn-cs"/>
              </a:rPr>
            </a:br>
            <a:r>
              <a:rPr lang="en-US" sz="1200" b="0" kern="1200" dirty="0">
                <a:solidFill>
                  <a:schemeClr val="tx1"/>
                </a:solidFill>
                <a:effectLst/>
                <a:latin typeface="+mn-lt"/>
                <a:ea typeface="+mn-ea"/>
                <a:cs typeface="+mn-cs"/>
              </a:rPr>
              <a:t>V = 36 ft³</a:t>
            </a:r>
          </a:p>
          <a:p>
            <a:pPr marL="171450" indent="-171450">
              <a:buFont typeface="Arial" panose="020B0604020202020204" pitchFamily="34" charset="0"/>
              <a:buChar char="•"/>
            </a:pPr>
            <a:r>
              <a:rPr lang="en-US" sz="1200" b="1" i="1" kern="1200" dirty="0">
                <a:solidFill>
                  <a:schemeClr val="tx1"/>
                </a:solidFill>
                <a:effectLst/>
                <a:latin typeface="+mn-lt"/>
                <a:ea typeface="+mn-ea"/>
                <a:cs typeface="+mn-cs"/>
              </a:rPr>
              <a:t>Answer</a:t>
            </a:r>
            <a:r>
              <a:rPr lang="en-US" sz="1200" b="0" i="1" kern="1200" dirty="0">
                <a:solidFill>
                  <a:schemeClr val="tx1"/>
                </a:solidFill>
                <a:effectLst/>
                <a:latin typeface="+mn-lt"/>
                <a:ea typeface="+mn-ea"/>
                <a:cs typeface="+mn-cs"/>
              </a:rPr>
              <a:t>: 36 cubic feet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
        <p:nvSpPr>
          <p:cNvPr id="4" name="Slide Number Placeholder 3">
            <a:extLst>
              <a:ext uri="{FF2B5EF4-FFF2-40B4-BE49-F238E27FC236}">
                <a16:creationId xmlns:a16="http://schemas.microsoft.com/office/drawing/2014/main" id="{39CE6A14-F940-5EB0-184D-15561F721AF0}"/>
              </a:ext>
            </a:extLst>
          </p:cNvPr>
          <p:cNvSpPr>
            <a:spLocks noGrp="1"/>
          </p:cNvSpPr>
          <p:nvPr>
            <p:ph type="sldNum" sz="quarter" idx="5"/>
          </p:nvPr>
        </p:nvSpPr>
        <p:spPr/>
        <p:txBody>
          <a:bodyPr/>
          <a:lstStyle/>
          <a:p>
            <a:fld id="{117354DC-5B43-4357-B3A2-FC61F366D8DF}" type="slidenum">
              <a:rPr lang="en-US" smtClean="0"/>
              <a:t>40</a:t>
            </a:fld>
            <a:endParaRPr lang="en-US"/>
          </a:p>
        </p:txBody>
      </p:sp>
    </p:spTree>
    <p:extLst>
      <p:ext uri="{BB962C8B-B14F-4D97-AF65-F5344CB8AC3E}">
        <p14:creationId xmlns:p14="http://schemas.microsoft.com/office/powerpoint/2010/main" val="357558465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E89CD1-3E0E-4823-9D50-1DE48F51BC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1CCA9A-007B-568A-FC60-2078DC5756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18F7B5-B63A-AF0E-CF09-3B041CA296F3}"/>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Present Content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dirty="0">
                <a:effectLst/>
                <a:latin typeface="+mn-lt"/>
                <a:ea typeface="Calibri" panose="020F0502020204030204" pitchFamily="34" charset="0"/>
                <a:cs typeface="Times New Roman" panose="02020603050405020304" pitchFamily="18" charset="0"/>
              </a:rPr>
              <a:t>Talking Points:</a:t>
            </a:r>
          </a:p>
          <a:p>
            <a:pPr marL="171450" indent="-171450">
              <a:buFont typeface="Arial" panose="020B0604020202020204" pitchFamily="34" charset="0"/>
              <a:buChar char="•"/>
            </a:pPr>
            <a:r>
              <a:rPr lang="en-US" dirty="0"/>
              <a:t>Volume measurement is used anytime workers need to know how much space something can hold or contain.</a:t>
            </a:r>
          </a:p>
          <a:p>
            <a:pPr marL="171450" indent="-171450">
              <a:buFont typeface="Arial" panose="020B0604020202020204" pitchFamily="34" charset="0"/>
              <a:buChar char="•"/>
            </a:pPr>
            <a:r>
              <a:rPr lang="en-US" dirty="0"/>
              <a:t>Workers use volume to determine how much liquid a tank or container can hold.</a:t>
            </a:r>
          </a:p>
          <a:p>
            <a:pPr marL="171450" indent="-171450">
              <a:buFont typeface="Arial" panose="020B0604020202020204" pitchFamily="34" charset="0"/>
              <a:buChar char="•"/>
            </a:pPr>
            <a:r>
              <a:rPr lang="en-US" dirty="0"/>
              <a:t>It is also used to calculate how much material is needed to fill a space, such as concrete or gravel.</a:t>
            </a:r>
          </a:p>
          <a:p>
            <a:pPr marL="171450" indent="-171450">
              <a:buFont typeface="Arial" panose="020B0604020202020204" pitchFamily="34" charset="0"/>
              <a:buChar char="•"/>
            </a:pPr>
            <a:r>
              <a:rPr lang="en-US" dirty="0"/>
              <a:t>Volume helps measure storage capacity for containers, bins, and compartments.</a:t>
            </a:r>
          </a:p>
          <a:p>
            <a:pPr marL="171450" indent="-171450">
              <a:buFont typeface="Arial" panose="020B0604020202020204" pitchFamily="34" charset="0"/>
              <a:buChar char="•"/>
            </a:pPr>
            <a:r>
              <a:rPr lang="en-US" dirty="0"/>
              <a:t>It is used to estimate how much fluid is needed for systems like cooling or cleaning.</a:t>
            </a:r>
          </a:p>
          <a:p>
            <a:pPr marL="171450" indent="-171450">
              <a:buFont typeface="Arial" panose="020B0604020202020204" pitchFamily="34" charset="0"/>
              <a:buChar char="•"/>
            </a:pPr>
            <a:r>
              <a:rPr lang="en-US" dirty="0"/>
              <a:t>Volume measurement also helps when packing or storing equipment to make sure there is enough space available.</a:t>
            </a: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F60D0FBB-E138-7B9F-FD3B-A4E23A01F889}"/>
              </a:ext>
            </a:extLst>
          </p:cNvPr>
          <p:cNvSpPr>
            <a:spLocks noGrp="1"/>
          </p:cNvSpPr>
          <p:nvPr>
            <p:ph type="sldNum" sz="quarter" idx="5"/>
          </p:nvPr>
        </p:nvSpPr>
        <p:spPr/>
        <p:txBody>
          <a:bodyPr/>
          <a:lstStyle/>
          <a:p>
            <a:fld id="{117354DC-5B43-4357-B3A2-FC61F366D8DF}" type="slidenum">
              <a:rPr lang="en-US" smtClean="0"/>
              <a:t>41</a:t>
            </a:fld>
            <a:endParaRPr lang="en-US"/>
          </a:p>
        </p:txBody>
      </p:sp>
    </p:spTree>
    <p:extLst>
      <p:ext uri="{BB962C8B-B14F-4D97-AF65-F5344CB8AC3E}">
        <p14:creationId xmlns:p14="http://schemas.microsoft.com/office/powerpoint/2010/main" val="146578792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9AD49A-B514-D6C2-F572-E42A17E141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338E22-75CB-FF6E-A894-CD31AF00E1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35FFAB-9179-08B0-AC5A-DAC3F397A17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Evaluate/Assess Performance, Provide Feedback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3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Learning Objective: </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libri" panose="020F0502020204030204" pitchFamily="34" charset="0"/>
                <a:ea typeface="Calibri" panose="020F0502020204030204" pitchFamily="34" charset="0"/>
                <a:cs typeface="Calibri" panose="020F0502020204030204" pitchFamily="34" charset="0"/>
              </a:rPr>
              <a:t>Do</a:t>
            </a:r>
            <a:r>
              <a:rPr lang="en-US" sz="1200" dirty="0">
                <a:latin typeface="Calibri" panose="020F0502020204030204" pitchFamily="34" charset="0"/>
                <a:ea typeface="Calibri" panose="020F0502020204030204" pitchFamily="34" charset="0"/>
                <a:cs typeface="Calibri" panose="020F0502020204030204" pitchFamily="34" charset="0"/>
              </a:rPr>
              <a:t>: Review the knowledge check question. Call on learners to share their responses. </a:t>
            </a:r>
            <a:endParaRPr lang="en-US" sz="1200" i="1" dirty="0">
              <a:solidFill>
                <a:schemeClr val="accent4"/>
              </a:solidFill>
              <a:latin typeface="Calibri" panose="020F0502020204030204" pitchFamily="34" charset="0"/>
              <a:ea typeface="Calibri" panose="020F0502020204030204" pitchFamily="34" charset="0"/>
              <a:cs typeface="Calibri" panose="020F0502020204030204" pitchFamily="34" charset="0"/>
            </a:endParaRPr>
          </a:p>
          <a:p>
            <a:endParaRPr lang="en-US" sz="1200" dirty="0"/>
          </a:p>
          <a:p>
            <a:r>
              <a:rPr lang="en-US" b="1" dirty="0">
                <a:latin typeface="Calibri" panose="020F0502020204030204" pitchFamily="34" charset="0"/>
                <a:ea typeface="Calibri" panose="020F0502020204030204" pitchFamily="34" charset="0"/>
                <a:cs typeface="Calibri" panose="020F0502020204030204" pitchFamily="34" charset="0"/>
              </a:rPr>
              <a:t>Answer: </a:t>
            </a:r>
          </a:p>
          <a:p>
            <a:r>
              <a:rPr lang="en-US" dirty="0"/>
              <a:t>C</a:t>
            </a:r>
          </a:p>
        </p:txBody>
      </p:sp>
      <p:sp>
        <p:nvSpPr>
          <p:cNvPr id="4" name="Slide Number Placeholder 3">
            <a:extLst>
              <a:ext uri="{FF2B5EF4-FFF2-40B4-BE49-F238E27FC236}">
                <a16:creationId xmlns:a16="http://schemas.microsoft.com/office/drawing/2014/main" id="{65940A97-65D3-A077-A740-B4F5B2FBBFC7}"/>
              </a:ext>
            </a:extLst>
          </p:cNvPr>
          <p:cNvSpPr>
            <a:spLocks noGrp="1"/>
          </p:cNvSpPr>
          <p:nvPr>
            <p:ph type="sldNum" sz="quarter" idx="5"/>
          </p:nvPr>
        </p:nvSpPr>
        <p:spPr/>
        <p:txBody>
          <a:bodyPr/>
          <a:lstStyle/>
          <a:p>
            <a:fld id="{C68FB58B-AACD-44F1-9CE2-B850C946C86F}" type="slidenum">
              <a:rPr lang="en-US" smtClean="0"/>
              <a:t>42</a:t>
            </a:fld>
            <a:endParaRPr lang="en-US"/>
          </a:p>
        </p:txBody>
      </p:sp>
    </p:spTree>
    <p:extLst>
      <p:ext uri="{BB962C8B-B14F-4D97-AF65-F5344CB8AC3E}">
        <p14:creationId xmlns:p14="http://schemas.microsoft.com/office/powerpoint/2010/main" val="318248386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44364-346A-CB67-3C63-059C53CB1C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1B5F37-98CE-0A8F-0840-5E06DEDCAF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3E4572-5674-363E-A8CA-C9BCAAB5C65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US" sz="1200" b="0" i="1" dirty="0">
                <a:effectLst/>
                <a:latin typeface="Calibri" panose="020F0502020204030204" pitchFamily="34" charset="0"/>
                <a:ea typeface="Calibri" panose="020F0502020204030204" pitchFamily="34" charset="0"/>
                <a:cs typeface="Times New Roman" panose="02020603050405020304" pitchFamily="18" charset="0"/>
              </a:rPr>
              <a:t>*This slide contains animations. </a:t>
            </a:r>
            <a:r>
              <a:rPr lang="en-US" sz="1200" b="1" i="1" dirty="0">
                <a:effectLst/>
                <a:latin typeface="Calibri" panose="020F0502020204030204" pitchFamily="34" charset="0"/>
                <a:ea typeface="Calibri" panose="020F0502020204030204" pitchFamily="34" charset="0"/>
                <a:cs typeface="Times New Roman" panose="02020603050405020304" pitchFamily="18" charset="0"/>
              </a:rPr>
              <a:t>CLICK</a:t>
            </a:r>
            <a:r>
              <a:rPr lang="en-US" sz="1200" b="0" i="1" dirty="0">
                <a:effectLst/>
                <a:latin typeface="Calibri" panose="020F0502020204030204" pitchFamily="34" charset="0"/>
                <a:ea typeface="Calibri" panose="020F0502020204030204" pitchFamily="34" charset="0"/>
                <a:cs typeface="Times New Roman" panose="02020603050405020304" pitchFamily="18" charset="0"/>
              </a:rPr>
              <a:t> to reveal content.</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Evaluate/Assess Performance, Provide Feedback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3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Calibri" panose="020F0502020204030204" pitchFamily="34" charset="0"/>
                <a:ea typeface="Calibri" panose="020F0502020204030204" pitchFamily="34" charset="0"/>
                <a:cs typeface="Times New Roman" panose="02020603050405020304" pitchFamily="18" charset="0"/>
              </a:rPr>
              <a:t>Learning Objective: </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Calibri" panose="020F0502020204030204" pitchFamily="34" charset="0"/>
                <a:ea typeface="Calibri" panose="020F0502020204030204" pitchFamily="34" charset="0"/>
                <a:cs typeface="Calibri" panose="020F0502020204030204" pitchFamily="34" charset="0"/>
              </a:rPr>
              <a:t>Do</a:t>
            </a:r>
            <a:r>
              <a:rPr lang="en-US" sz="1200" dirty="0">
                <a:latin typeface="Calibri" panose="020F0502020204030204" pitchFamily="34" charset="0"/>
                <a:ea typeface="Calibri" panose="020F0502020204030204" pitchFamily="34" charset="0"/>
                <a:cs typeface="Calibri" panose="020F0502020204030204" pitchFamily="34" charset="0"/>
              </a:rPr>
              <a:t>: Review the knowledge check question. Call on learners to share their responses. </a:t>
            </a:r>
            <a:endParaRPr lang="en-US" sz="1200" i="1" dirty="0">
              <a:solidFill>
                <a:schemeClr val="accent4"/>
              </a:solidFill>
              <a:latin typeface="Calibri" panose="020F0502020204030204" pitchFamily="34" charset="0"/>
              <a:ea typeface="Calibri" panose="020F0502020204030204" pitchFamily="34" charset="0"/>
              <a:cs typeface="Calibri" panose="020F0502020204030204" pitchFamily="34" charset="0"/>
            </a:endParaRPr>
          </a:p>
          <a:p>
            <a:endParaRPr lang="en-US" sz="1200" dirty="0"/>
          </a:p>
          <a:p>
            <a:r>
              <a:rPr lang="en-US" b="1" dirty="0">
                <a:latin typeface="Calibri" panose="020F0502020204030204" pitchFamily="34" charset="0"/>
                <a:ea typeface="Calibri" panose="020F0502020204030204" pitchFamily="34" charset="0"/>
                <a:cs typeface="Calibri" panose="020F0502020204030204" pitchFamily="34" charset="0"/>
              </a:rPr>
              <a:t>Answer: </a:t>
            </a:r>
          </a:p>
          <a:p>
            <a:r>
              <a:rPr lang="en-US" dirty="0"/>
              <a:t>B</a:t>
            </a:r>
          </a:p>
        </p:txBody>
      </p:sp>
      <p:sp>
        <p:nvSpPr>
          <p:cNvPr id="4" name="Slide Number Placeholder 3">
            <a:extLst>
              <a:ext uri="{FF2B5EF4-FFF2-40B4-BE49-F238E27FC236}">
                <a16:creationId xmlns:a16="http://schemas.microsoft.com/office/drawing/2014/main" id="{91955CE9-9B03-694E-CBC1-EE76112A53D2}"/>
              </a:ext>
            </a:extLst>
          </p:cNvPr>
          <p:cNvSpPr>
            <a:spLocks noGrp="1"/>
          </p:cNvSpPr>
          <p:nvPr>
            <p:ph type="sldNum" sz="quarter" idx="5"/>
          </p:nvPr>
        </p:nvSpPr>
        <p:spPr/>
        <p:txBody>
          <a:bodyPr/>
          <a:lstStyle/>
          <a:p>
            <a:fld id="{C68FB58B-AACD-44F1-9CE2-B850C946C86F}" type="slidenum">
              <a:rPr lang="en-US" smtClean="0"/>
              <a:t>43</a:t>
            </a:fld>
            <a:endParaRPr lang="en-US"/>
          </a:p>
        </p:txBody>
      </p:sp>
    </p:spTree>
    <p:extLst>
      <p:ext uri="{BB962C8B-B14F-4D97-AF65-F5344CB8AC3E}">
        <p14:creationId xmlns:p14="http://schemas.microsoft.com/office/powerpoint/2010/main" val="200289623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b="1" dirty="0">
                <a:latin typeface="Calibri" panose="020F0502020204030204" pitchFamily="34" charset="0"/>
                <a:ea typeface="Calibri" panose="020F0502020204030204" pitchFamily="34" charset="0"/>
                <a:cs typeface="Calibri" panose="020F0502020204030204" pitchFamily="34" charset="0"/>
              </a:rPr>
              <a:t>Instructional Activity: </a:t>
            </a:r>
            <a:r>
              <a:rPr lang="en-US" altLang="en-US" sz="1200" b="0" dirty="0">
                <a:latin typeface="Calibri" panose="020F0502020204030204" pitchFamily="34" charset="0"/>
                <a:ea typeface="Calibri" panose="020F0502020204030204" pitchFamily="34" charset="0"/>
                <a:cs typeface="Calibri" panose="020F0502020204030204" pitchFamily="34" charset="0"/>
              </a:rPr>
              <a:t>Enhance Retention and Transfer</a:t>
            </a:r>
            <a:endParaRPr lang="en-US" altLang="en-US" sz="1200" dirty="0">
              <a:latin typeface="Calibri" panose="020F0502020204030204" pitchFamily="34" charset="0"/>
              <a:ea typeface="Calibri" panose="020F0502020204030204" pitchFamily="34" charset="0"/>
              <a:cs typeface="Calibri" panose="020F0502020204030204" pitchFamily="34" charset="0"/>
            </a:endParaRPr>
          </a:p>
          <a:p>
            <a:r>
              <a:rPr lang="en-US" altLang="en-US" sz="1200" b="1" dirty="0">
                <a:latin typeface="Calibri" panose="020F0502020204030204" pitchFamily="34" charset="0"/>
                <a:ea typeface="Calibri" panose="020F0502020204030204" pitchFamily="34" charset="0"/>
                <a:cs typeface="Calibri" panose="020F0502020204030204" pitchFamily="34" charset="0"/>
              </a:rPr>
              <a:t>Instructional Time</a:t>
            </a:r>
            <a:r>
              <a:rPr lang="en-US" altLang="en-US" sz="1200" dirty="0">
                <a:latin typeface="Calibri" panose="020F0502020204030204" pitchFamily="34" charset="0"/>
                <a:ea typeface="Calibri" panose="020F0502020204030204" pitchFamily="34" charset="0"/>
                <a:cs typeface="Calibri" panose="020F0502020204030204" pitchFamily="34" charset="0"/>
              </a:rPr>
              <a:t>: 3 min.</a:t>
            </a:r>
          </a:p>
          <a:p>
            <a:r>
              <a:rPr lang="en-US" altLang="en-US" sz="1200" b="1" dirty="0">
                <a:latin typeface="Calibri" panose="020F0502020204030204" pitchFamily="34" charset="0"/>
                <a:ea typeface="Calibri" panose="020F0502020204030204" pitchFamily="34" charset="0"/>
                <a:cs typeface="Calibri" panose="020F0502020204030204" pitchFamily="34" charset="0"/>
              </a:rPr>
              <a:t>Talking Points: </a:t>
            </a:r>
          </a:p>
          <a:p>
            <a:pPr marL="171450" indent="-171450">
              <a:buFont typeface="Arial" panose="020B0604020202020204" pitchFamily="34" charset="0"/>
              <a:buChar char="•"/>
            </a:pPr>
            <a:r>
              <a:rPr lang="en-US" altLang="en-US" sz="1200" dirty="0">
                <a:latin typeface="Calibri" panose="020F0502020204030204" pitchFamily="34" charset="0"/>
                <a:ea typeface="Calibri" panose="020F0502020204030204" pitchFamily="34" charset="0"/>
                <a:cs typeface="Calibri" panose="020F0502020204030204" pitchFamily="34" charset="0"/>
              </a:rPr>
              <a:t>Volume tells us how much space something can hold or contain.</a:t>
            </a:r>
          </a:p>
          <a:p>
            <a:pPr marL="171450" indent="-171450">
              <a:buFont typeface="Arial" panose="020B0604020202020204" pitchFamily="34" charset="0"/>
              <a:buChar char="•"/>
            </a:pPr>
            <a:r>
              <a:rPr lang="en-US" altLang="en-US" sz="1200" dirty="0">
                <a:latin typeface="Calibri" panose="020F0502020204030204" pitchFamily="34" charset="0"/>
                <a:ea typeface="Calibri" panose="020F0502020204030204" pitchFamily="34" charset="0"/>
                <a:cs typeface="Calibri" panose="020F0502020204030204" pitchFamily="34" charset="0"/>
              </a:rPr>
              <a:t>We calculate volume using three dimensions: length, width, and height.</a:t>
            </a:r>
          </a:p>
          <a:p>
            <a:pPr marL="171450" indent="-171450">
              <a:buFont typeface="Arial" panose="020B0604020202020204" pitchFamily="34" charset="0"/>
              <a:buChar char="•"/>
            </a:pPr>
            <a:r>
              <a:rPr lang="en-US" altLang="en-US" sz="1200" dirty="0">
                <a:latin typeface="Calibri" panose="020F0502020204030204" pitchFamily="34" charset="0"/>
                <a:ea typeface="Calibri" panose="020F0502020204030204" pitchFamily="34" charset="0"/>
                <a:cs typeface="Calibri" panose="020F0502020204030204" pitchFamily="34" charset="0"/>
              </a:rPr>
              <a:t>The answer is always in cubic units because we are measuring three-dimensional space.</a:t>
            </a:r>
          </a:p>
          <a:p>
            <a:pPr marL="171450" indent="-171450">
              <a:buFont typeface="Arial" panose="020B0604020202020204" pitchFamily="34" charset="0"/>
              <a:buChar char="•"/>
            </a:pPr>
            <a:r>
              <a:rPr lang="en-US" altLang="en-US" sz="1200" dirty="0">
                <a:latin typeface="Calibri" panose="020F0502020204030204" pitchFamily="34" charset="0"/>
                <a:ea typeface="Calibri" panose="020F0502020204030204" pitchFamily="34" charset="0"/>
                <a:cs typeface="Calibri" panose="020F0502020204030204" pitchFamily="34" charset="0"/>
              </a:rPr>
              <a:t>Next, you will apply everything you’ve learned in the Maintenance Math Challenge.</a:t>
            </a:r>
          </a:p>
        </p:txBody>
      </p:sp>
      <p:sp>
        <p:nvSpPr>
          <p:cNvPr id="4" name="Slide Number Placeholder 3"/>
          <p:cNvSpPr>
            <a:spLocks noGrp="1"/>
          </p:cNvSpPr>
          <p:nvPr>
            <p:ph type="sldNum" sz="quarter" idx="5"/>
          </p:nvPr>
        </p:nvSpPr>
        <p:spPr/>
        <p:txBody>
          <a:bodyPr/>
          <a:lstStyle/>
          <a:p>
            <a:fld id="{C68FB58B-AACD-44F1-9CE2-B850C946C86F}" type="slidenum">
              <a:rPr lang="en-US" smtClean="0"/>
              <a:t>44</a:t>
            </a:fld>
            <a:endParaRPr lang="en-US"/>
          </a:p>
        </p:txBody>
      </p:sp>
    </p:spTree>
    <p:extLst>
      <p:ext uri="{BB962C8B-B14F-4D97-AF65-F5344CB8AC3E}">
        <p14:creationId xmlns:p14="http://schemas.microsoft.com/office/powerpoint/2010/main" val="2709073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Direction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1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 </a:t>
            </a:r>
            <a:r>
              <a:rPr lang="en-US" dirty="0"/>
              <a:t>Introduce the section. </a:t>
            </a:r>
          </a:p>
          <a:p>
            <a:r>
              <a:rPr lang="en-US" b="1" dirty="0"/>
              <a:t>Talking Points: </a:t>
            </a:r>
            <a:r>
              <a:rPr lang="en-US" dirty="0"/>
              <a:t>Next, we’ll put our skills to the test to in a math and measurement activity.  </a:t>
            </a:r>
          </a:p>
          <a:p>
            <a:endParaRPr lang="en-US" dirty="0"/>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45</a:t>
            </a:fld>
            <a:endParaRPr lang="en-US"/>
          </a:p>
        </p:txBody>
      </p:sp>
    </p:spTree>
    <p:extLst>
      <p:ext uri="{BB962C8B-B14F-4D97-AF65-F5344CB8AC3E}">
        <p14:creationId xmlns:p14="http://schemas.microsoft.com/office/powerpoint/2010/main" val="150745479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a:t>
            </a:r>
            <a:r>
              <a:rPr lang="en-US" altLang="en-US" sz="1200" b="0" dirty="0">
                <a:latin typeface="Calibri" panose="020F0502020204030204" pitchFamily="34" charset="0"/>
                <a:ea typeface="Calibri" panose="020F0502020204030204" pitchFamily="34" charset="0"/>
                <a:cs typeface="Calibri" panose="020F0502020204030204" pitchFamily="34" charset="0"/>
              </a:rPr>
              <a:t>Provide Guided Learning, Elicit Performance, Provide Feedback</a:t>
            </a:r>
            <a:endParaRPr lang="en-US" sz="1200" b="0" dirty="0">
              <a:effectLst/>
              <a:latin typeface="+mn-lt"/>
              <a:ea typeface="Calibri" panose="020F0502020204030204" pitchFamily="34" charset="0"/>
              <a:cs typeface="Times New Roman" panose="02020603050405020304" pitchFamily="18" charset="0"/>
            </a:endParaRP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35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latin typeface="+mn-lt"/>
                <a:ea typeface="Calibri" panose="020F0502020204030204" pitchFamily="34" charset="0"/>
                <a:cs typeface="Times New Roman" panose="02020603050405020304" pitchFamily="18" charset="0"/>
              </a:rPr>
              <a:t>Materials: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Math and Measurement Challenge_M4</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effectLst/>
                <a:latin typeface="+mn-lt"/>
                <a:ea typeface="Calibri" panose="020F0502020204030204" pitchFamily="34" charset="0"/>
                <a:cs typeface="Times New Roman" panose="02020603050405020304" pitchFamily="18" charset="0"/>
              </a:rPr>
              <a:t>Math and Measurement </a:t>
            </a:r>
            <a:r>
              <a:rPr lang="en-US" sz="1200" b="0" dirty="0" err="1">
                <a:effectLst/>
                <a:latin typeface="+mn-lt"/>
                <a:ea typeface="Calibri" panose="020F0502020204030204" pitchFamily="34" charset="0"/>
                <a:cs typeface="Times New Roman" panose="02020603050405020304" pitchFamily="18" charset="0"/>
              </a:rPr>
              <a:t>Challenge_Answer</a:t>
            </a:r>
            <a:r>
              <a:rPr lang="en-US" sz="1200" b="0" dirty="0">
                <a:effectLst/>
                <a:latin typeface="+mn-lt"/>
                <a:ea typeface="Calibri" panose="020F0502020204030204" pitchFamily="34" charset="0"/>
                <a:cs typeface="Times New Roman" panose="02020603050405020304" pitchFamily="18" charset="0"/>
              </a:rPr>
              <a:t> Key_M4</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dirty="0">
                <a:effectLst/>
                <a:latin typeface="+mn-lt"/>
                <a:ea typeface="Calibri" panose="020F0502020204030204" pitchFamily="34" charset="0"/>
                <a:cs typeface="Times New Roman" panose="02020603050405020304" pitchFamily="18" charset="0"/>
              </a:rPr>
              <a:t>Do: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5 min.</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Refer learners to the </a:t>
            </a:r>
            <a:r>
              <a:rPr lang="en-US" sz="1200" b="1" kern="1200" dirty="0">
                <a:solidFill>
                  <a:schemeClr val="tx1"/>
                </a:solidFill>
                <a:effectLst/>
                <a:latin typeface="+mn-lt"/>
                <a:ea typeface="+mn-ea"/>
                <a:cs typeface="+mn-cs"/>
              </a:rPr>
              <a:t>“Math and Measurement Challenge” handout </a:t>
            </a:r>
            <a:r>
              <a:rPr lang="en-US" sz="1200" kern="1200" dirty="0">
                <a:solidFill>
                  <a:schemeClr val="tx1"/>
                </a:solidFill>
                <a:effectLst/>
                <a:latin typeface="+mn-lt"/>
                <a:ea typeface="+mn-ea"/>
                <a:cs typeface="+mn-cs"/>
              </a:rPr>
              <a:t>embedded in the Participant Resource Guide.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Review the directions and answer any questions learners may have. </a:t>
            </a:r>
          </a:p>
          <a:p>
            <a:pPr marL="171450" indent="-171450">
              <a:buFont typeface="Arial" panose="020B0604020202020204" pitchFamily="34" charset="0"/>
              <a:buChar char="•"/>
            </a:pPr>
            <a:r>
              <a:rPr lang="en-US" dirty="0"/>
              <a:t>20 min.</a:t>
            </a:r>
          </a:p>
          <a:p>
            <a:pPr marL="628650" lvl="1" indent="-171450">
              <a:buFont typeface="Arial" panose="020B0604020202020204" pitchFamily="34" charset="0"/>
              <a:buChar char="•"/>
            </a:pPr>
            <a:r>
              <a:rPr lang="en-US" dirty="0"/>
              <a:t>Give learners time to work. Circulate the room answering questions and providing feedback as needed. </a:t>
            </a:r>
          </a:p>
          <a:p>
            <a:pPr marL="171450" lvl="0" indent="-171450">
              <a:buFont typeface="Arial" panose="020B0604020202020204" pitchFamily="34" charset="0"/>
              <a:buChar char="•"/>
            </a:pPr>
            <a:r>
              <a:rPr lang="en-US" dirty="0"/>
              <a:t>10 min. </a:t>
            </a:r>
          </a:p>
          <a:p>
            <a:pPr marL="628650" lvl="1" indent="-171450">
              <a:buFont typeface="Arial" panose="020B0604020202020204" pitchFamily="34" charset="0"/>
              <a:buChar char="•"/>
            </a:pPr>
            <a:r>
              <a:rPr lang="en-US" dirty="0"/>
              <a:t>Review answers together and ask volunteers to explain their reasoning.</a:t>
            </a:r>
          </a:p>
          <a:p>
            <a:pPr marL="628650" lvl="1" indent="-171450">
              <a:buFont typeface="Arial" panose="020B0604020202020204" pitchFamily="34" charset="0"/>
              <a:buChar char="•"/>
            </a:pPr>
            <a:r>
              <a:rPr lang="en-US" dirty="0"/>
              <a:t>Consider having leaners write their answers and equations on the white board. They can then review the answer and explain their work to the class. </a:t>
            </a:r>
          </a:p>
        </p:txBody>
      </p:sp>
      <p:sp>
        <p:nvSpPr>
          <p:cNvPr id="4" name="Slide Number Placeholder 3"/>
          <p:cNvSpPr>
            <a:spLocks noGrp="1"/>
          </p:cNvSpPr>
          <p:nvPr>
            <p:ph type="sldNum" sz="quarter" idx="5"/>
          </p:nvPr>
        </p:nvSpPr>
        <p:spPr/>
        <p:txBody>
          <a:bodyPr/>
          <a:lstStyle/>
          <a:p>
            <a:fld id="{C68FB58B-AACD-44F1-9CE2-B850C946C86F}" type="slidenum">
              <a:rPr lang="en-US" smtClean="0"/>
              <a:t>46</a:t>
            </a:fld>
            <a:endParaRPr lang="en-US"/>
          </a:p>
        </p:txBody>
      </p:sp>
    </p:spTree>
    <p:extLst>
      <p:ext uri="{BB962C8B-B14F-4D97-AF65-F5344CB8AC3E}">
        <p14:creationId xmlns:p14="http://schemas.microsoft.com/office/powerpoint/2010/main" val="269714118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Direction, Evaluate/Assess Performance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20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Materials</a:t>
            </a:r>
            <a:r>
              <a:rPr lang="en-US" sz="1200" b="0" dirty="0">
                <a:effectLst/>
                <a:latin typeface="+mn-lt"/>
                <a:ea typeface="Calibri" panose="020F0502020204030204" pitchFamily="34" charset="0"/>
                <a:cs typeface="Times New Roman" panose="02020603050405020304" pitchFamily="18" charset="0"/>
              </a:rPr>
              <a:t>: Quiz_M4</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Ask learners if they have any lingering questions. Address them before distributing the quiz.</a:t>
            </a:r>
          </a:p>
          <a:p>
            <a:pPr marL="171450" marR="0" lvl="0" indent="-171450">
              <a:spcBef>
                <a:spcPts val="0"/>
              </a:spcBef>
              <a:spcAft>
                <a:spcPts val="0"/>
              </a:spcAft>
              <a:buFont typeface="Arial" panose="020B0604020202020204" pitchFamily="34" charset="0"/>
              <a:buChar char="•"/>
            </a:pPr>
            <a:r>
              <a:rPr lang="en-US" sz="1200" b="0" dirty="0">
                <a:effectLst/>
                <a:latin typeface="+mn-lt"/>
                <a:ea typeface="Calibri" panose="020F0502020204030204" pitchFamily="34" charset="0"/>
                <a:cs typeface="Times New Roman" panose="02020603050405020304" pitchFamily="18" charset="0"/>
              </a:rPr>
              <a:t>Pass out the quiz and review the directions.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Talking Points</a:t>
            </a:r>
            <a:r>
              <a:rPr lang="en-US" sz="1200" b="0" dirty="0">
                <a:effectLst/>
                <a:latin typeface="+mn-lt"/>
                <a:ea typeface="Calibri" panose="020F0502020204030204" pitchFamily="34" charset="0"/>
                <a:cs typeface="Times New Roman" panose="02020603050405020304" pitchFamily="18" charset="0"/>
              </a:rPr>
              <a:t>: </a:t>
            </a:r>
          </a:p>
          <a:p>
            <a:pPr marL="171450" marR="0" lvl="0" indent="-171450">
              <a:spcBef>
                <a:spcPts val="0"/>
              </a:spcBef>
              <a:spcAft>
                <a:spcPts val="0"/>
              </a:spcAft>
              <a:buFont typeface="Arial" panose="020B0604020202020204" pitchFamily="34" charset="0"/>
              <a:buChar char="•"/>
            </a:pPr>
            <a:r>
              <a:rPr lang="en-US" dirty="0"/>
              <a:t>Time for a quiz! Let’s see what you have retained from today’s lesson. </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47</a:t>
            </a:fld>
            <a:endParaRPr lang="en-US"/>
          </a:p>
        </p:txBody>
      </p:sp>
    </p:spTree>
    <p:extLst>
      <p:ext uri="{BB962C8B-B14F-4D97-AF65-F5344CB8AC3E}">
        <p14:creationId xmlns:p14="http://schemas.microsoft.com/office/powerpoint/2010/main" val="40474616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8DD2E0-A2F3-F9E6-227E-60B3980F5B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489920-12FE-4000-B356-7C710C12AC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2F5E77-5691-7004-A19C-95255F59002C}"/>
              </a:ext>
            </a:extLst>
          </p:cNvPr>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Activity:</a:t>
            </a:r>
            <a:r>
              <a:rPr lang="en-US" sz="1200" dirty="0">
                <a:effectLst/>
                <a:latin typeface="Calibri" panose="020F0502020204030204" pitchFamily="34" charset="0"/>
                <a:ea typeface="Calibri" panose="020F0502020204030204" pitchFamily="34" charset="0"/>
                <a:cs typeface="Times New Roman" panose="02020603050405020304" pitchFamily="18" charset="0"/>
              </a:rPr>
              <a:t> Enhance Transfer and Retention</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Instructional Time: </a:t>
            </a:r>
            <a:r>
              <a:rPr lang="en-US" sz="1200" b="0" dirty="0">
                <a:effectLst/>
                <a:latin typeface="Calibri" panose="020F0502020204030204" pitchFamily="34" charset="0"/>
                <a:ea typeface="Calibri" panose="020F0502020204030204" pitchFamily="34" charset="0"/>
                <a:cs typeface="Times New Roman" panose="02020603050405020304" pitchFamily="18" charset="0"/>
              </a:rPr>
              <a:t>5 min.</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Do</a:t>
            </a:r>
            <a:r>
              <a:rPr lang="en-US" sz="1200" b="0" dirty="0">
                <a:effectLst/>
                <a:latin typeface="Calibri" panose="020F0502020204030204" pitchFamily="34" charset="0"/>
                <a:ea typeface="Calibri" panose="020F0502020204030204" pitchFamily="34" charset="0"/>
                <a:cs typeface="Times New Roman" panose="02020603050405020304" pitchFamily="18" charset="0"/>
              </a:rPr>
              <a:t>: Facilitate a short discussion to review the key topics in the lesson.  </a:t>
            </a:r>
          </a:p>
          <a:p>
            <a:pPr marL="0" marR="0" lvl="0" indent="0">
              <a:spcBef>
                <a:spcPts val="0"/>
              </a:spcBef>
              <a:spcAft>
                <a:spcPts val="0"/>
              </a:spcAft>
              <a:buFont typeface="Courier New" panose="02070309020205020404" pitchFamily="49" charset="0"/>
              <a:buNone/>
            </a:pPr>
            <a:r>
              <a:rPr lang="en-US" sz="1200" b="1" dirty="0">
                <a:effectLst/>
                <a:latin typeface="Calibri" panose="020F0502020204030204" pitchFamily="34" charset="0"/>
                <a:ea typeface="Calibri" panose="020F0502020204030204" pitchFamily="34" charset="0"/>
                <a:cs typeface="Times New Roman" panose="02020603050405020304" pitchFamily="18" charset="0"/>
              </a:rPr>
              <a:t>Talking Points</a:t>
            </a: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If you were explaining today’s objectives to someone else, how would you summarize what they mean and why they matter?</a:t>
            </a:r>
          </a:p>
          <a:p>
            <a:pPr marL="171450" marR="0" lvl="0" indent="-171450">
              <a:spcBef>
                <a:spcPts val="0"/>
              </a:spcBef>
              <a:spcAft>
                <a:spcPts val="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Which of today’s objectives do you feel most confident about? Which were most challenging? Explain your reasoning. </a:t>
            </a:r>
          </a:p>
          <a:p>
            <a:pPr marL="171450" marR="0" lvl="0" indent="-171450">
              <a:spcBef>
                <a:spcPts val="0"/>
              </a:spcBef>
              <a:spcAft>
                <a:spcPts val="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Can you give an example of how you could apply one of today’s objectives in a real-world situation?</a:t>
            </a:r>
          </a:p>
          <a:p>
            <a:pPr marL="171450" marR="0" lvl="0" indent="-171450">
              <a:spcBef>
                <a:spcPts val="0"/>
              </a:spcBef>
              <a:spcAft>
                <a:spcPts val="0"/>
              </a:spcAft>
              <a:buFont typeface="Arial" panose="020B0604020202020204" pitchFamily="34" charset="0"/>
              <a:buChar char="•"/>
            </a:pPr>
            <a:r>
              <a:rPr lang="en-US" sz="1200" i="1" dirty="0">
                <a:effectLst/>
                <a:latin typeface="Calibri" panose="020F0502020204030204" pitchFamily="34" charset="0"/>
                <a:ea typeface="Calibri" panose="020F0502020204030204" pitchFamily="34" charset="0"/>
                <a:cs typeface="Times New Roman" panose="02020603050405020304" pitchFamily="18" charset="0"/>
              </a:rPr>
              <a:t>After Discussion:</a:t>
            </a:r>
          </a:p>
          <a:p>
            <a:pPr marL="628650" marR="0" lvl="1" indent="-171450">
              <a:spcBef>
                <a:spcPts val="0"/>
              </a:spcBef>
              <a:spcAft>
                <a:spcPts val="0"/>
              </a:spcAft>
              <a:buFont typeface="Arial" panose="020B0604020202020204" pitchFamily="34" charset="0"/>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This conclude this section of the module. Thank you for your participation.</a:t>
            </a:r>
          </a:p>
          <a:p>
            <a:endParaRPr lang="en-US" dirty="0"/>
          </a:p>
          <a:p>
            <a:endParaRPr lang="en-US" dirty="0"/>
          </a:p>
        </p:txBody>
      </p:sp>
      <p:sp>
        <p:nvSpPr>
          <p:cNvPr id="4" name="Slide Number Placeholder 3">
            <a:extLst>
              <a:ext uri="{FF2B5EF4-FFF2-40B4-BE49-F238E27FC236}">
                <a16:creationId xmlns:a16="http://schemas.microsoft.com/office/drawing/2014/main" id="{6337EFF0-A8E4-F41F-8939-2E7E0B851591}"/>
              </a:ext>
            </a:extLst>
          </p:cNvPr>
          <p:cNvSpPr>
            <a:spLocks noGrp="1"/>
          </p:cNvSpPr>
          <p:nvPr>
            <p:ph type="sldNum" sz="quarter" idx="5"/>
          </p:nvPr>
        </p:nvSpPr>
        <p:spPr/>
        <p:txBody>
          <a:bodyPr/>
          <a:lstStyle/>
          <a:p>
            <a:fld id="{C68FB58B-AACD-44F1-9CE2-B850C946C86F}" type="slidenum">
              <a:rPr lang="en-US" smtClean="0"/>
              <a:t>48</a:t>
            </a:fld>
            <a:endParaRPr lang="en-US"/>
          </a:p>
        </p:txBody>
      </p:sp>
    </p:spTree>
    <p:extLst>
      <p:ext uri="{BB962C8B-B14F-4D97-AF65-F5344CB8AC3E}">
        <p14:creationId xmlns:p14="http://schemas.microsoft.com/office/powerpoint/2010/main" val="194935657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Activity</a:t>
            </a:r>
            <a:r>
              <a:rPr lang="en-US" sz="1200" b="0" dirty="0">
                <a:effectLst/>
                <a:latin typeface="+mn-lt"/>
                <a:ea typeface="Calibri" panose="020F0502020204030204" pitchFamily="34" charset="0"/>
                <a:cs typeface="Times New Roman" panose="02020603050405020304" pitchFamily="18" charset="0"/>
              </a:rPr>
              <a:t>: Enhance Transfer and Retention   </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Instructional Time</a:t>
            </a:r>
            <a:r>
              <a:rPr lang="en-US" sz="1200" b="0" dirty="0">
                <a:effectLst/>
                <a:latin typeface="+mn-lt"/>
                <a:ea typeface="Calibri" panose="020F0502020204030204" pitchFamily="34" charset="0"/>
                <a:cs typeface="Times New Roman" panose="02020603050405020304" pitchFamily="18" charset="0"/>
              </a:rPr>
              <a:t>: 2 min.</a:t>
            </a:r>
          </a:p>
          <a:p>
            <a:pPr marL="0" marR="0" lvl="0" indent="0">
              <a:spcBef>
                <a:spcPts val="0"/>
              </a:spcBef>
              <a:spcAft>
                <a:spcPts val="0"/>
              </a:spcAft>
              <a:buFont typeface="Courier New" panose="02070309020205020404" pitchFamily="49" charset="0"/>
              <a:buNone/>
            </a:pPr>
            <a:r>
              <a:rPr lang="en-US" sz="1200" b="1" dirty="0">
                <a:effectLst/>
                <a:latin typeface="+mn-lt"/>
                <a:ea typeface="Calibri" panose="020F0502020204030204" pitchFamily="34" charset="0"/>
                <a:cs typeface="Times New Roman" panose="02020603050405020304" pitchFamily="18" charset="0"/>
              </a:rPr>
              <a:t>Do</a:t>
            </a:r>
            <a:r>
              <a:rPr lang="en-US" sz="1200" b="0" dirty="0">
                <a:effectLst/>
                <a:latin typeface="+mn-lt"/>
                <a:ea typeface="Calibri" panose="020F0502020204030204" pitchFamily="34" charset="0"/>
                <a:cs typeface="Times New Roman" panose="02020603050405020304" pitchFamily="18" charset="0"/>
              </a:rPr>
              <a:t>: </a:t>
            </a:r>
          </a:p>
          <a:p>
            <a:pPr marL="171450" marR="0" lvl="0" indent="-171450">
              <a:spcBef>
                <a:spcPts val="0"/>
              </a:spcBef>
              <a:spcAft>
                <a:spcPts val="0"/>
              </a:spcAft>
              <a:buFont typeface="Arial" panose="020B0604020202020204" pitchFamily="34" charset="0"/>
              <a:buChar char="•"/>
            </a:pPr>
            <a:r>
              <a:rPr lang="en-US" dirty="0"/>
              <a:t>Thank learners for their participation. </a:t>
            </a:r>
          </a:p>
          <a:p>
            <a:pPr marL="171450" marR="0" lvl="0" indent="-171450">
              <a:spcBef>
                <a:spcPts val="0"/>
              </a:spcBef>
              <a:spcAft>
                <a:spcPts val="0"/>
              </a:spcAft>
              <a:buFont typeface="Arial" panose="020B0604020202020204" pitchFamily="34" charset="0"/>
              <a:buChar char="•"/>
            </a:pPr>
            <a:r>
              <a:rPr lang="en-US" dirty="0"/>
              <a:t>If possible, stay after class to answer any lingering questions learners may have. </a:t>
            </a:r>
          </a:p>
          <a:p>
            <a:endParaRPr lang="en-US" dirty="0"/>
          </a:p>
        </p:txBody>
      </p:sp>
      <p:sp>
        <p:nvSpPr>
          <p:cNvPr id="4" name="Slide Number Placeholder 3"/>
          <p:cNvSpPr>
            <a:spLocks noGrp="1"/>
          </p:cNvSpPr>
          <p:nvPr>
            <p:ph type="sldNum" sz="quarter" idx="5"/>
          </p:nvPr>
        </p:nvSpPr>
        <p:spPr/>
        <p:txBody>
          <a:bodyPr/>
          <a:lstStyle/>
          <a:p>
            <a:fld id="{C68FB58B-AACD-44F1-9CE2-B850C946C86F}" type="slidenum">
              <a:rPr lang="en-US" smtClean="0"/>
              <a:t>49</a:t>
            </a:fld>
            <a:endParaRPr lang="en-US"/>
          </a:p>
        </p:txBody>
      </p:sp>
    </p:spTree>
    <p:extLst>
      <p:ext uri="{BB962C8B-B14F-4D97-AF65-F5344CB8AC3E}">
        <p14:creationId xmlns:p14="http://schemas.microsoft.com/office/powerpoint/2010/main" val="33201329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6.xml"/><Relationship Id="rId4" Type="http://schemas.microsoft.com/office/2007/relationships/hdphoto" Target="../media/hdphoto1.wdp"/></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slideMaster" Target="../slideMasters/slideMaster1.xml"/><Relationship Id="rId1" Type="http://schemas.openxmlformats.org/officeDocument/2006/relationships/tags" Target="../tags/tag14.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5.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6.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7.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8.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9.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0.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2.xml"/><Relationship Id="rId5" Type="http://schemas.openxmlformats.org/officeDocument/2006/relationships/image" Target="../media/image1.png"/><Relationship Id="rId4" Type="http://schemas.openxmlformats.org/officeDocument/2006/relationships/image" Target="../media/image8.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slideMaster" Target="../slideMasters/slideMaster1.xml"/><Relationship Id="rId1" Type="http://schemas.openxmlformats.org/officeDocument/2006/relationships/tags" Target="../tags/tag2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TC3">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82B5203-1E28-8B45-AE41-C5107348E015}"/>
              </a:ext>
            </a:extLst>
          </p:cNvPr>
          <p:cNvPicPr>
            <a:picLocks noChangeAspect="1"/>
          </p:cNvPicPr>
          <p:nvPr userDrawn="1"/>
        </p:nvPicPr>
        <p:blipFill rotWithShape="1">
          <a:blip r:embed="rId3"/>
          <a:srcRect r="69863"/>
          <a:stretch/>
        </p:blipFill>
        <p:spPr>
          <a:xfrm>
            <a:off x="0" y="0"/>
            <a:ext cx="3674378" cy="6858000"/>
          </a:xfrm>
          <a:prstGeom prst="rect">
            <a:avLst/>
          </a:prstGeom>
        </p:spPr>
      </p:pic>
      <p:sp>
        <p:nvSpPr>
          <p:cNvPr id="9" name="Title 1">
            <a:extLst>
              <a:ext uri="{FF2B5EF4-FFF2-40B4-BE49-F238E27FC236}">
                <a16:creationId xmlns:a16="http://schemas.microsoft.com/office/drawing/2014/main" id="{1633B285-C26E-48AB-B23F-F2F0764F0024}"/>
              </a:ext>
            </a:extLst>
          </p:cNvPr>
          <p:cNvSpPr>
            <a:spLocks noGrp="1"/>
          </p:cNvSpPr>
          <p:nvPr>
            <p:ph type="ctrTitle"/>
          </p:nvPr>
        </p:nvSpPr>
        <p:spPr>
          <a:xfrm>
            <a:off x="1936376" y="2308221"/>
            <a:ext cx="8787954" cy="1120779"/>
          </a:xfrm>
        </p:spPr>
        <p:txBody>
          <a:bodyPr/>
          <a:lstStyle>
            <a:lvl1pPr>
              <a:defRPr sz="6000">
                <a:latin typeface="+mj-lt"/>
              </a:defRPr>
            </a:lvl1pPr>
          </a:lstStyle>
          <a:p>
            <a:endParaRPr lang="en-US" sz="6600" dirty="0"/>
          </a:p>
        </p:txBody>
      </p:sp>
      <p:pic>
        <p:nvPicPr>
          <p:cNvPr id="12" name="Picture 11">
            <a:extLst>
              <a:ext uri="{FF2B5EF4-FFF2-40B4-BE49-F238E27FC236}">
                <a16:creationId xmlns:a16="http://schemas.microsoft.com/office/drawing/2014/main" id="{A4A2F706-0DF5-4936-9D4F-92560FE641D5}"/>
              </a:ext>
            </a:extLst>
          </p:cNvPr>
          <p:cNvPicPr>
            <a:picLocks noChangeAspect="1"/>
          </p:cNvPicPr>
          <p:nvPr userDrawn="1"/>
        </p:nvPicPr>
        <p:blipFill rotWithShape="1">
          <a:blip r:embed="rId4"/>
          <a:srcRect l="59468"/>
          <a:stretch/>
        </p:blipFill>
        <p:spPr>
          <a:xfrm>
            <a:off x="9001387" y="2430049"/>
            <a:ext cx="3190612" cy="4427950"/>
          </a:xfrm>
          <a:prstGeom prst="rect">
            <a:avLst/>
          </a:prstGeom>
        </p:spPr>
      </p:pic>
      <p:sp>
        <p:nvSpPr>
          <p:cNvPr id="13" name="Subtitle 2">
            <a:extLst>
              <a:ext uri="{FF2B5EF4-FFF2-40B4-BE49-F238E27FC236}">
                <a16:creationId xmlns:a16="http://schemas.microsoft.com/office/drawing/2014/main" id="{17B51EE4-957F-4A56-BE59-EF7838D195F4}"/>
              </a:ext>
            </a:extLst>
          </p:cNvPr>
          <p:cNvSpPr txBox="1">
            <a:spLocks/>
          </p:cNvSpPr>
          <p:nvPr userDrawn="1"/>
        </p:nvSpPr>
        <p:spPr>
          <a:xfrm>
            <a:off x="1943906" y="3859785"/>
            <a:ext cx="8787954" cy="914496"/>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Clr>
                <a:schemeClr val="tx2"/>
              </a:buClr>
              <a:buFont typeface="Arial" panose="020B0604020202020204" pitchFamily="34" charset="0"/>
              <a:buNone/>
              <a:defRPr sz="2800" b="0" i="0" kern="1200">
                <a:solidFill>
                  <a:schemeClr val="tx2"/>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2"/>
              </a:buClr>
              <a:buFont typeface="Arial" panose="020B0604020202020204" pitchFamily="34" charset="0"/>
              <a:buChar char="•"/>
              <a:defRPr sz="2000" b="0" i="0" kern="1200">
                <a:solidFill>
                  <a:schemeClr val="tx2"/>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1800" b="0" i="0" kern="1200">
                <a:solidFill>
                  <a:schemeClr val="tx2"/>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600" b="0" i="0" kern="1200">
                <a:solidFill>
                  <a:schemeClr val="tx2"/>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tx2"/>
              </a:buClr>
              <a:buFont typeface="Arial" panose="020B0604020202020204" pitchFamily="34" charset="0"/>
              <a:buChar char="•"/>
              <a:defRPr sz="1400" b="0" i="0" kern="1200">
                <a:solidFill>
                  <a:schemeClr val="tx2"/>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3200" b="1" i="1" dirty="0"/>
          </a:p>
        </p:txBody>
      </p:sp>
      <p:sp>
        <p:nvSpPr>
          <p:cNvPr id="2" name="TextBox 1">
            <a:extLst>
              <a:ext uri="{FF2B5EF4-FFF2-40B4-BE49-F238E27FC236}">
                <a16:creationId xmlns:a16="http://schemas.microsoft.com/office/drawing/2014/main" id="{EDECABC8-3803-4C79-8968-8F9EBD9F445C}"/>
              </a:ext>
            </a:extLst>
          </p:cNvPr>
          <p:cNvSpPr txBox="1"/>
          <p:nvPr userDrawn="1"/>
        </p:nvSpPr>
        <p:spPr>
          <a:xfrm>
            <a:off x="1943906" y="3859785"/>
            <a:ext cx="8787954" cy="523220"/>
          </a:xfrm>
          <a:prstGeom prst="rect">
            <a:avLst/>
          </a:prstGeom>
          <a:noFill/>
        </p:spPr>
        <p:txBody>
          <a:bodyPr wrap="square" rtlCol="0">
            <a:spAutoFit/>
          </a:bodyPr>
          <a:lstStyle/>
          <a:p>
            <a:endParaRPr lang="en-US" sz="2800" i="1" dirty="0">
              <a:solidFill>
                <a:schemeClr val="tx2"/>
              </a:solidFill>
              <a:latin typeface="+mj-lt"/>
            </a:endParaRPr>
          </a:p>
        </p:txBody>
      </p:sp>
      <p:sp>
        <p:nvSpPr>
          <p:cNvPr id="5" name="Content Placeholder 4">
            <a:extLst>
              <a:ext uri="{FF2B5EF4-FFF2-40B4-BE49-F238E27FC236}">
                <a16:creationId xmlns:a16="http://schemas.microsoft.com/office/drawing/2014/main" id="{3C7DEBB4-9C91-4073-B850-FEA0640DBE0E}"/>
              </a:ext>
            </a:extLst>
          </p:cNvPr>
          <p:cNvSpPr>
            <a:spLocks noGrp="1"/>
          </p:cNvSpPr>
          <p:nvPr>
            <p:ph sz="quarter" idx="10"/>
          </p:nvPr>
        </p:nvSpPr>
        <p:spPr>
          <a:xfrm>
            <a:off x="1943906" y="3751697"/>
            <a:ext cx="8787954" cy="914400"/>
          </a:xfrm>
        </p:spPr>
        <p:txBody>
          <a:bodyPr/>
          <a:lstStyle>
            <a:lvl1pPr marL="0" indent="0">
              <a:buNone/>
              <a:defRPr sz="2800" b="1" i="1"/>
            </a:lvl1pPr>
          </a:lstStyle>
          <a:p>
            <a:pPr lvl="0"/>
            <a:r>
              <a:rPr lang="en-US" dirty="0"/>
              <a:t>Click to edit Master text styles</a:t>
            </a:r>
          </a:p>
          <a:p>
            <a:pPr lvl="1"/>
            <a:endParaRPr lang="en-US" dirty="0"/>
          </a:p>
        </p:txBody>
      </p:sp>
      <p:sp>
        <p:nvSpPr>
          <p:cNvPr id="4" name="TextBox 3">
            <a:extLst>
              <a:ext uri="{FF2B5EF4-FFF2-40B4-BE49-F238E27FC236}">
                <a16:creationId xmlns:a16="http://schemas.microsoft.com/office/drawing/2014/main" id="{A903E5B0-F589-022B-D081-64A5837DEFAC}"/>
              </a:ext>
            </a:extLst>
          </p:cNvPr>
          <p:cNvSpPr txBox="1"/>
          <p:nvPr userDrawn="1"/>
        </p:nvSpPr>
        <p:spPr>
          <a:xfrm>
            <a:off x="3048000" y="6279634"/>
            <a:ext cx="6096000" cy="338554"/>
          </a:xfrm>
          <a:prstGeom prst="rect">
            <a:avLst/>
          </a:prstGeom>
          <a:noFill/>
        </p:spPr>
        <p:txBody>
          <a:bodyPr wrap="square">
            <a:spAutoFit/>
          </a:bodyPr>
          <a:lstStyle/>
          <a:p>
            <a:pPr algn="ctr"/>
            <a:r>
              <a:rPr lang="en-US" sz="1600" b="0" i="1" dirty="0">
                <a:solidFill>
                  <a:schemeClr val="tx1">
                    <a:lumMod val="75000"/>
                    <a:lumOff val="25000"/>
                  </a:schemeClr>
                </a:solidFill>
              </a:rPr>
              <a:t>© 2026 Transit Workforce Center</a:t>
            </a:r>
          </a:p>
        </p:txBody>
      </p:sp>
    </p:spTree>
    <p:custDataLst>
      <p:tags r:id="rId1"/>
    </p:custDataLst>
    <p:extLst>
      <p:ext uri="{BB962C8B-B14F-4D97-AF65-F5344CB8AC3E}">
        <p14:creationId xmlns:p14="http://schemas.microsoft.com/office/powerpoint/2010/main" val="1969975162"/>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bjectives and Agenda_TC3">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90BBFC2-BCA2-42DB-B689-79CD6F77250F}"/>
              </a:ext>
            </a:extLst>
          </p:cNvPr>
          <p:cNvSpPr>
            <a:spLocks noGrp="1"/>
          </p:cNvSpPr>
          <p:nvPr>
            <p:ph type="title"/>
          </p:nvPr>
        </p:nvSpPr>
        <p:spPr>
          <a:xfrm>
            <a:off x="841248" y="646396"/>
            <a:ext cx="10515600" cy="664797"/>
          </a:xfrm>
        </p:spPr>
        <p:txBody>
          <a:bodyPr anchor="t" anchorCtr="0">
            <a:noAutofit/>
          </a:bodyPr>
          <a:lstStyle>
            <a:lvl1pPr>
              <a:defRPr sz="3600">
                <a:latin typeface="+mj-lt"/>
              </a:defRPr>
            </a:lvl1pPr>
          </a:lstStyle>
          <a:p>
            <a:r>
              <a:rPr lang="en-US" dirty="0"/>
              <a:t>Click to edit Master title style</a:t>
            </a:r>
          </a:p>
        </p:txBody>
      </p:sp>
      <p:sp>
        <p:nvSpPr>
          <p:cNvPr id="5" name="Content Placeholder 2">
            <a:extLst>
              <a:ext uri="{FF2B5EF4-FFF2-40B4-BE49-F238E27FC236}">
                <a16:creationId xmlns:a16="http://schemas.microsoft.com/office/drawing/2014/main" id="{B8762E67-B794-4C5B-82A2-AFA08B414037}"/>
              </a:ext>
            </a:extLst>
          </p:cNvPr>
          <p:cNvSpPr>
            <a:spLocks noGrp="1"/>
          </p:cNvSpPr>
          <p:nvPr>
            <p:ph idx="1" hasCustomPrompt="1"/>
          </p:nvPr>
        </p:nvSpPr>
        <p:spPr>
          <a:xfrm>
            <a:off x="838199" y="1645920"/>
            <a:ext cx="10515599" cy="4572000"/>
          </a:xfrm>
        </p:spPr>
        <p:txBody>
          <a:bodyPr>
            <a:normAutofit/>
          </a:bodyPr>
          <a:lstStyle>
            <a:lvl1pPr marL="0" indent="0">
              <a:buNone/>
              <a:defRPr sz="2800">
                <a:latin typeface="+mn-lt"/>
              </a:defRPr>
            </a:lvl1pPr>
            <a:lvl2pPr marL="457200" indent="0">
              <a:buNone/>
              <a:defRPr sz="2400">
                <a:solidFill>
                  <a:schemeClr val="tx1">
                    <a:lumMod val="75000"/>
                    <a:lumOff val="25000"/>
                  </a:schemeClr>
                </a:solidFill>
                <a:latin typeface="+mn-lt"/>
              </a:defRPr>
            </a:lvl2pPr>
            <a:lvl3pPr marL="914400" indent="0">
              <a:buNone/>
              <a:defRPr sz="2400">
                <a:solidFill>
                  <a:schemeClr val="tx1">
                    <a:lumMod val="75000"/>
                    <a:lumOff val="25000"/>
                  </a:schemeClr>
                </a:solidFill>
                <a:latin typeface="+mn-lt"/>
              </a:defRPr>
            </a:lvl3pPr>
            <a:lvl4pPr marL="1371600" indent="0">
              <a:buNone/>
              <a:defRPr sz="2000">
                <a:solidFill>
                  <a:schemeClr val="tx1">
                    <a:lumMod val="75000"/>
                    <a:lumOff val="25000"/>
                  </a:schemeClr>
                </a:solidFill>
                <a:latin typeface="+mn-lt"/>
              </a:defRPr>
            </a:lvl4pPr>
            <a:lvl5pPr marL="1828800" indent="0">
              <a:buNone/>
              <a:defRPr sz="1800">
                <a:solidFill>
                  <a:schemeClr val="tx1">
                    <a:lumMod val="75000"/>
                    <a:lumOff val="25000"/>
                  </a:schemeClr>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6" name="Straight Connector 5">
            <a:extLst>
              <a:ext uri="{FF2B5EF4-FFF2-40B4-BE49-F238E27FC236}">
                <a16:creationId xmlns:a16="http://schemas.microsoft.com/office/drawing/2014/main" id="{B2369033-F6F9-4085-9143-7445C87B6A19}"/>
              </a:ext>
            </a:extLst>
          </p:cNvPr>
          <p:cNvCxnSpPr>
            <a:cxnSpLocks/>
          </p:cNvCxnSpPr>
          <p:nvPr userDrawn="1"/>
        </p:nvCxnSpPr>
        <p:spPr>
          <a:xfrm>
            <a:off x="-85165" y="1296997"/>
            <a:ext cx="12362329" cy="0"/>
          </a:xfrm>
          <a:prstGeom prst="line">
            <a:avLst/>
          </a:prstGeom>
          <a:ln w="76200" cap="rnd">
            <a:gradFill>
              <a:gsLst>
                <a:gs pos="0">
                  <a:schemeClr val="accent3"/>
                </a:gs>
                <a:gs pos="50000">
                  <a:schemeClr val="accent2"/>
                </a:gs>
                <a:gs pos="63000">
                  <a:schemeClr val="accent2"/>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215532178"/>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lt Agenda_TC3">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9A136FF-294D-894C-A744-82A47C950F60}"/>
              </a:ext>
            </a:extLst>
          </p:cNvPr>
          <p:cNvPicPr>
            <a:picLocks noChangeAspect="1"/>
          </p:cNvPicPr>
          <p:nvPr userDrawn="1"/>
        </p:nvPicPr>
        <p:blipFill rotWithShape="1">
          <a:blip r:embed="rId3"/>
          <a:srcRect l="18658" t="41767"/>
          <a:stretch/>
        </p:blipFill>
        <p:spPr>
          <a:xfrm>
            <a:off x="918742" y="2318300"/>
            <a:ext cx="11273257" cy="4539700"/>
          </a:xfrm>
          <a:prstGeom prst="rect">
            <a:avLst/>
          </a:prstGeom>
        </p:spPr>
      </p:pic>
      <p:sp>
        <p:nvSpPr>
          <p:cNvPr id="4" name="Title 1">
            <a:extLst>
              <a:ext uri="{FF2B5EF4-FFF2-40B4-BE49-F238E27FC236}">
                <a16:creationId xmlns:a16="http://schemas.microsoft.com/office/drawing/2014/main" id="{F18DFDCB-A912-4E83-9DDC-372B0E651685}"/>
              </a:ext>
            </a:extLst>
          </p:cNvPr>
          <p:cNvSpPr>
            <a:spLocks noGrp="1"/>
          </p:cNvSpPr>
          <p:nvPr>
            <p:ph type="title"/>
          </p:nvPr>
        </p:nvSpPr>
        <p:spPr>
          <a:xfrm>
            <a:off x="841248" y="646396"/>
            <a:ext cx="8713570" cy="664797"/>
          </a:xfrm>
        </p:spPr>
        <p:txBody>
          <a:bodyPr anchor="t" anchorCtr="0">
            <a:noAutofit/>
          </a:bodyPr>
          <a:lstStyle>
            <a:lvl1pPr>
              <a:defRPr sz="3600"/>
            </a:lvl1pPr>
          </a:lstStyle>
          <a:p>
            <a:r>
              <a:rPr lang="en-US" dirty="0"/>
              <a:t>Click to edit Master title style</a:t>
            </a:r>
          </a:p>
        </p:txBody>
      </p:sp>
      <p:sp>
        <p:nvSpPr>
          <p:cNvPr id="5" name="Content Placeholder 2">
            <a:extLst>
              <a:ext uri="{FF2B5EF4-FFF2-40B4-BE49-F238E27FC236}">
                <a16:creationId xmlns:a16="http://schemas.microsoft.com/office/drawing/2014/main" id="{16BD9011-12FC-4B10-BFC5-5D11FD2466A5}"/>
              </a:ext>
            </a:extLst>
          </p:cNvPr>
          <p:cNvSpPr>
            <a:spLocks noGrp="1"/>
          </p:cNvSpPr>
          <p:nvPr>
            <p:ph idx="1" hasCustomPrompt="1"/>
          </p:nvPr>
        </p:nvSpPr>
        <p:spPr>
          <a:xfrm>
            <a:off x="838200" y="1645920"/>
            <a:ext cx="8716618" cy="4572000"/>
          </a:xfrm>
        </p:spPr>
        <p:txBody>
          <a:bodyPr>
            <a:normAutofit/>
          </a:bodyPr>
          <a:lstStyle>
            <a:lvl1pPr marL="0" indent="0">
              <a:buNone/>
              <a:defRPr sz="2800"/>
            </a:lvl1pPr>
            <a:lvl2pPr marL="457200" indent="0">
              <a:buNone/>
              <a:defRPr sz="2400">
                <a:solidFill>
                  <a:schemeClr val="tx2"/>
                </a:solidFill>
              </a:defRPr>
            </a:lvl2pPr>
            <a:lvl3pPr marL="914400" indent="0">
              <a:buNone/>
              <a:defRPr sz="2400">
                <a:solidFill>
                  <a:schemeClr val="tx2"/>
                </a:solidFill>
              </a:defRPr>
            </a:lvl3pPr>
            <a:lvl4pPr marL="1371600" indent="0">
              <a:buNone/>
              <a:defRPr sz="2000">
                <a:solidFill>
                  <a:schemeClr val="tx2"/>
                </a:solidFill>
              </a:defRPr>
            </a:lvl4pPr>
            <a:lvl5pPr marL="1828800" indent="0">
              <a:buNone/>
              <a:defRPr sz="18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892821519"/>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ew Section_TC3">
    <p:bg>
      <p:bgPr>
        <a:solidFill>
          <a:srgbClr val="00A34B"/>
        </a:solidFill>
        <a:effectLst/>
      </p:bgPr>
    </p:bg>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CA850AEB-5B05-476C-B9FC-C03D0ECFF012}"/>
              </a:ext>
            </a:extLst>
          </p:cNvPr>
          <p:cNvSpPr>
            <a:spLocks noGrp="1"/>
          </p:cNvSpPr>
          <p:nvPr>
            <p:ph type="pic" sz="quarter" idx="12"/>
          </p:nvPr>
        </p:nvSpPr>
        <p:spPr>
          <a:xfrm>
            <a:off x="7331075" y="0"/>
            <a:ext cx="4860925" cy="6858000"/>
          </a:xfrm>
          <a:solidFill>
            <a:schemeClr val="bg2"/>
          </a:solidFill>
        </p:spPr>
        <p:txBody>
          <a:bodyPr/>
          <a:lstStyle/>
          <a:p>
            <a:endParaRPr lang="en-US" dirty="0"/>
          </a:p>
        </p:txBody>
      </p:sp>
      <p:sp>
        <p:nvSpPr>
          <p:cNvPr id="4" name="Title 1">
            <a:extLst>
              <a:ext uri="{FF2B5EF4-FFF2-40B4-BE49-F238E27FC236}">
                <a16:creationId xmlns:a16="http://schemas.microsoft.com/office/drawing/2014/main" id="{E3EECBCB-7280-44C4-B33B-9BE2A139BC48}"/>
              </a:ext>
            </a:extLst>
          </p:cNvPr>
          <p:cNvSpPr>
            <a:spLocks noGrp="1"/>
          </p:cNvSpPr>
          <p:nvPr>
            <p:ph type="title"/>
          </p:nvPr>
        </p:nvSpPr>
        <p:spPr>
          <a:xfrm>
            <a:off x="1615440" y="1812338"/>
            <a:ext cx="4861614" cy="1388062"/>
          </a:xfrm>
        </p:spPr>
        <p:txBody>
          <a:bodyPr anchor="t" anchorCtr="0">
            <a:noAutofit/>
          </a:bodyPr>
          <a:lstStyle>
            <a:lvl1pPr algn="l">
              <a:defRPr sz="3600">
                <a:solidFill>
                  <a:schemeClr val="bg1"/>
                </a:solidFill>
              </a:defRPr>
            </a:lvl1pPr>
          </a:lstStyle>
          <a:p>
            <a:r>
              <a:rPr lang="en-US" dirty="0"/>
              <a:t>Click to edit Master title style</a:t>
            </a:r>
          </a:p>
        </p:txBody>
      </p:sp>
      <p:pic>
        <p:nvPicPr>
          <p:cNvPr id="6" name="Picture 5">
            <a:extLst>
              <a:ext uri="{FF2B5EF4-FFF2-40B4-BE49-F238E27FC236}">
                <a16:creationId xmlns:a16="http://schemas.microsoft.com/office/drawing/2014/main" id="{26E47FC9-845E-42E7-BA96-0280D710B58E}"/>
              </a:ext>
            </a:extLst>
          </p:cNvPr>
          <p:cNvPicPr>
            <a:picLocks noChangeAspect="1"/>
          </p:cNvPicPr>
          <p:nvPr userDrawn="1"/>
        </p:nvPicPr>
        <p:blipFill rotWithShape="1">
          <a:blip r:embed="rId3">
            <a:extLst>
              <a:ext uri="{BEBA8EAE-BF5A-486C-A8C5-ECC9F3942E4B}">
                <a14:imgProps xmlns:a14="http://schemas.microsoft.com/office/drawing/2010/main">
                  <a14:imgLayer r:embed="rId4">
                    <a14:imgEffect>
                      <a14:saturation sat="0"/>
                    </a14:imgEffect>
                  </a14:imgLayer>
                </a14:imgProps>
              </a:ext>
            </a:extLst>
          </a:blip>
          <a:srcRect l="72795" t="41146"/>
          <a:stretch/>
        </p:blipFill>
        <p:spPr>
          <a:xfrm rot="10800000">
            <a:off x="0" y="0"/>
            <a:ext cx="3118397" cy="3794759"/>
          </a:xfrm>
          <a:prstGeom prst="rect">
            <a:avLst/>
          </a:prstGeom>
        </p:spPr>
      </p:pic>
      <p:sp>
        <p:nvSpPr>
          <p:cNvPr id="9" name="Text Placeholder 8">
            <a:extLst>
              <a:ext uri="{FF2B5EF4-FFF2-40B4-BE49-F238E27FC236}">
                <a16:creationId xmlns:a16="http://schemas.microsoft.com/office/drawing/2014/main" id="{34F813A6-9E41-488F-93E5-636C79366C9B}"/>
              </a:ext>
            </a:extLst>
          </p:cNvPr>
          <p:cNvSpPr>
            <a:spLocks noGrp="1"/>
          </p:cNvSpPr>
          <p:nvPr>
            <p:ph type="body" sz="quarter" idx="10"/>
          </p:nvPr>
        </p:nvSpPr>
        <p:spPr>
          <a:xfrm>
            <a:off x="1616075" y="3429000"/>
            <a:ext cx="4860925" cy="2667000"/>
          </a:xfr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6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1792815297"/>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1_TC3">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8C7646D-7FA6-12D9-A15F-DD61CAE525CB}"/>
              </a:ext>
            </a:extLst>
          </p:cNvPr>
          <p:cNvPicPr>
            <a:picLocks noChangeAspect="1"/>
          </p:cNvPicPr>
          <p:nvPr userDrawn="1"/>
        </p:nvPicPr>
        <p:blipFill rotWithShape="1">
          <a:blip r:embed="rId3"/>
          <a:srcRect l="21630"/>
          <a:stretch/>
        </p:blipFill>
        <p:spPr>
          <a:xfrm>
            <a:off x="8029764" y="3870541"/>
            <a:ext cx="4162234" cy="2987457"/>
          </a:xfrm>
          <a:prstGeom prst="rect">
            <a:avLst/>
          </a:prstGeom>
        </p:spPr>
      </p:pic>
      <p:sp>
        <p:nvSpPr>
          <p:cNvPr id="2" name="Title 1">
            <a:extLst>
              <a:ext uri="{FF2B5EF4-FFF2-40B4-BE49-F238E27FC236}">
                <a16:creationId xmlns:a16="http://schemas.microsoft.com/office/drawing/2014/main" id="{9005B033-D348-654C-8CAE-C86EC5429316}"/>
              </a:ext>
            </a:extLst>
          </p:cNvPr>
          <p:cNvSpPr>
            <a:spLocks noGrp="1"/>
          </p:cNvSpPr>
          <p:nvPr>
            <p:ph type="title"/>
          </p:nvPr>
        </p:nvSpPr>
        <p:spPr>
          <a:xfrm>
            <a:off x="841248" y="646396"/>
            <a:ext cx="10515600" cy="664797"/>
          </a:xfrm>
        </p:spPr>
        <p:txBody>
          <a:bodyPr anchor="t" anchorCtr="0">
            <a:noAutofit/>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7EB9B61B-4046-5F47-A663-237DEFBB2B48}"/>
              </a:ext>
            </a:extLst>
          </p:cNvPr>
          <p:cNvSpPr>
            <a:spLocks noGrp="1"/>
          </p:cNvSpPr>
          <p:nvPr>
            <p:ph idx="1" hasCustomPrompt="1"/>
          </p:nvPr>
        </p:nvSpPr>
        <p:spPr>
          <a:xfrm>
            <a:off x="838199" y="1645920"/>
            <a:ext cx="10515600" cy="4572000"/>
          </a:xfrm>
        </p:spPr>
        <p:txBody>
          <a:bodyPr>
            <a:normAutofit/>
          </a:bodyPr>
          <a:lstStyle>
            <a:lvl1pPr marL="0" indent="0">
              <a:buNone/>
              <a:defRPr sz="2800">
                <a:latin typeface="+mn-lt"/>
              </a:defRPr>
            </a:lvl1pPr>
            <a:lvl2pPr marL="457200" indent="0">
              <a:buNone/>
              <a:defRPr sz="2400">
                <a:solidFill>
                  <a:schemeClr val="tx1">
                    <a:lumMod val="75000"/>
                    <a:lumOff val="25000"/>
                  </a:schemeClr>
                </a:solidFill>
                <a:latin typeface="+mn-lt"/>
              </a:defRPr>
            </a:lvl2pPr>
            <a:lvl3pPr marL="914400" indent="0">
              <a:buNone/>
              <a:defRPr sz="2400">
                <a:solidFill>
                  <a:schemeClr val="tx1">
                    <a:lumMod val="75000"/>
                    <a:lumOff val="25000"/>
                  </a:schemeClr>
                </a:solidFill>
                <a:latin typeface="+mn-lt"/>
              </a:defRPr>
            </a:lvl3pPr>
            <a:lvl4pPr marL="1371600" indent="0">
              <a:buNone/>
              <a:defRPr sz="2000">
                <a:solidFill>
                  <a:schemeClr val="tx1">
                    <a:lumMod val="75000"/>
                    <a:lumOff val="25000"/>
                  </a:schemeClr>
                </a:solidFill>
                <a:latin typeface="+mn-lt"/>
              </a:defRPr>
            </a:lvl4pPr>
            <a:lvl5pPr marL="1828800" indent="0">
              <a:buNone/>
              <a:defRPr sz="1800">
                <a:solidFill>
                  <a:schemeClr val="tx1">
                    <a:lumMod val="75000"/>
                    <a:lumOff val="25000"/>
                  </a:schemeClr>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4134852499"/>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Content 2_TC3">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0C969E-42CF-A548-AE1D-055195400071}"/>
              </a:ext>
            </a:extLst>
          </p:cNvPr>
          <p:cNvPicPr>
            <a:picLocks noChangeAspect="1"/>
          </p:cNvPicPr>
          <p:nvPr userDrawn="1"/>
        </p:nvPicPr>
        <p:blipFill rotWithShape="1">
          <a:blip r:embed="rId3"/>
          <a:srcRect r="93552" b="78008"/>
          <a:stretch/>
        </p:blipFill>
        <p:spPr>
          <a:xfrm>
            <a:off x="1" y="-83890"/>
            <a:ext cx="835152" cy="1602297"/>
          </a:xfrm>
          <a:prstGeom prst="rect">
            <a:avLst/>
          </a:prstGeom>
        </p:spPr>
      </p:pic>
      <p:sp>
        <p:nvSpPr>
          <p:cNvPr id="2" name="Title 1">
            <a:extLst>
              <a:ext uri="{FF2B5EF4-FFF2-40B4-BE49-F238E27FC236}">
                <a16:creationId xmlns:a16="http://schemas.microsoft.com/office/drawing/2014/main" id="{9005B033-D348-654C-8CAE-C86EC5429316}"/>
              </a:ext>
            </a:extLst>
          </p:cNvPr>
          <p:cNvSpPr>
            <a:spLocks noGrp="1"/>
          </p:cNvSpPr>
          <p:nvPr>
            <p:ph type="title"/>
          </p:nvPr>
        </p:nvSpPr>
        <p:spPr>
          <a:xfrm>
            <a:off x="841248" y="646396"/>
            <a:ext cx="10515600" cy="664797"/>
          </a:xfrm>
        </p:spPr>
        <p:txBody>
          <a:bodyPr anchor="t" anchorCtr="0">
            <a:noAutofit/>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7EB9B61B-4046-5F47-A663-237DEFBB2B48}"/>
              </a:ext>
            </a:extLst>
          </p:cNvPr>
          <p:cNvSpPr>
            <a:spLocks noGrp="1"/>
          </p:cNvSpPr>
          <p:nvPr>
            <p:ph idx="1" hasCustomPrompt="1"/>
          </p:nvPr>
        </p:nvSpPr>
        <p:spPr>
          <a:xfrm>
            <a:off x="838200" y="1645920"/>
            <a:ext cx="10515600" cy="4572000"/>
          </a:xfrm>
        </p:spPr>
        <p:txBody>
          <a:bodyPr>
            <a:normAutofit/>
          </a:bodyPr>
          <a:lstStyle>
            <a:lvl1pPr marL="0" indent="0">
              <a:buNone/>
              <a:defRPr sz="2800"/>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a:extLst>
              <a:ext uri="{FF2B5EF4-FFF2-40B4-BE49-F238E27FC236}">
                <a16:creationId xmlns:a16="http://schemas.microsoft.com/office/drawing/2014/main" id="{EF46F7E2-7761-4F06-BA04-F369D30ABD82}"/>
              </a:ext>
            </a:extLst>
          </p:cNvPr>
          <p:cNvPicPr>
            <a:picLocks noChangeAspect="1"/>
          </p:cNvPicPr>
          <p:nvPr userDrawn="1"/>
        </p:nvPicPr>
        <p:blipFill rotWithShape="1">
          <a:blip r:embed="rId3"/>
          <a:srcRect l="85544" t="79531"/>
          <a:stretch/>
        </p:blipFill>
        <p:spPr>
          <a:xfrm>
            <a:off x="10332990" y="5377342"/>
            <a:ext cx="1859010" cy="1480657"/>
          </a:xfrm>
          <a:prstGeom prst="rect">
            <a:avLst/>
          </a:prstGeom>
        </p:spPr>
      </p:pic>
    </p:spTree>
    <p:custDataLst>
      <p:tags r:id="rId1"/>
    </p:custDataLst>
    <p:extLst>
      <p:ext uri="{BB962C8B-B14F-4D97-AF65-F5344CB8AC3E}">
        <p14:creationId xmlns:p14="http://schemas.microsoft.com/office/powerpoint/2010/main" val="2926810095"/>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3 - Split Boxes_TC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5B033-D348-654C-8CAE-C86EC5429316}"/>
              </a:ext>
            </a:extLst>
          </p:cNvPr>
          <p:cNvSpPr>
            <a:spLocks noGrp="1"/>
          </p:cNvSpPr>
          <p:nvPr>
            <p:ph type="title"/>
          </p:nvPr>
        </p:nvSpPr>
        <p:spPr>
          <a:xfrm>
            <a:off x="841248" y="646396"/>
            <a:ext cx="10515600" cy="664797"/>
          </a:xfrm>
        </p:spPr>
        <p:txBody>
          <a:bodyPr anchor="t" anchorCtr="0">
            <a:noAutofit/>
          </a:bodyPr>
          <a:lstStyle>
            <a:lvl1pPr>
              <a:defRPr sz="3600"/>
            </a:lvl1pPr>
          </a:lstStyle>
          <a:p>
            <a:r>
              <a:rPr lang="en-US" dirty="0"/>
              <a:t>Click to edit Master title style</a:t>
            </a:r>
          </a:p>
        </p:txBody>
      </p:sp>
      <p:sp>
        <p:nvSpPr>
          <p:cNvPr id="3" name="Content Placeholder 2">
            <a:extLst>
              <a:ext uri="{FF2B5EF4-FFF2-40B4-BE49-F238E27FC236}">
                <a16:creationId xmlns:a16="http://schemas.microsoft.com/office/drawing/2014/main" id="{7EB9B61B-4046-5F47-A663-237DEFBB2B48}"/>
              </a:ext>
            </a:extLst>
          </p:cNvPr>
          <p:cNvSpPr>
            <a:spLocks noGrp="1"/>
          </p:cNvSpPr>
          <p:nvPr>
            <p:ph idx="1" hasCustomPrompt="1"/>
          </p:nvPr>
        </p:nvSpPr>
        <p:spPr>
          <a:xfrm>
            <a:off x="838199" y="2128902"/>
            <a:ext cx="4975371" cy="4089017"/>
          </a:xfrm>
        </p:spPr>
        <p:txBody>
          <a:bodyPr>
            <a:normAutofit/>
          </a:bodyPr>
          <a:lstStyle>
            <a:lvl1pPr marL="0" indent="0">
              <a:buNone/>
              <a:defRPr sz="2800">
                <a:solidFill>
                  <a:schemeClr val="tx1">
                    <a:lumMod val="75000"/>
                    <a:lumOff val="25000"/>
                  </a:schemeClr>
                </a:solidFill>
              </a:defRPr>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a:extLst>
              <a:ext uri="{FF2B5EF4-FFF2-40B4-BE49-F238E27FC236}">
                <a16:creationId xmlns:a16="http://schemas.microsoft.com/office/drawing/2014/main" id="{79799E67-C7F5-487A-B06D-0963F6F2BBC5}"/>
              </a:ext>
            </a:extLst>
          </p:cNvPr>
          <p:cNvSpPr>
            <a:spLocks noGrp="1"/>
          </p:cNvSpPr>
          <p:nvPr>
            <p:ph idx="10" hasCustomPrompt="1"/>
          </p:nvPr>
        </p:nvSpPr>
        <p:spPr>
          <a:xfrm>
            <a:off x="6378431" y="2128902"/>
            <a:ext cx="4975370" cy="4094912"/>
          </a:xfrm>
        </p:spPr>
        <p:txBody>
          <a:bodyPr>
            <a:normAutofit/>
          </a:bodyPr>
          <a:lstStyle>
            <a:lvl1pPr marL="0" indent="0">
              <a:buNone/>
              <a:defRPr sz="2800">
                <a:solidFill>
                  <a:schemeClr val="tx1">
                    <a:lumMod val="75000"/>
                    <a:lumOff val="25000"/>
                  </a:schemeClr>
                </a:solidFill>
              </a:defRPr>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a:extLst>
              <a:ext uri="{FF2B5EF4-FFF2-40B4-BE49-F238E27FC236}">
                <a16:creationId xmlns:a16="http://schemas.microsoft.com/office/drawing/2014/main" id="{C22A4182-F12E-4C67-A8BE-EE0BA26B9F53}"/>
              </a:ext>
            </a:extLst>
          </p:cNvPr>
          <p:cNvPicPr>
            <a:picLocks noChangeAspect="1"/>
          </p:cNvPicPr>
          <p:nvPr userDrawn="1"/>
        </p:nvPicPr>
        <p:blipFill rotWithShape="1">
          <a:blip r:embed="rId3"/>
          <a:srcRect r="83421" b="19746"/>
          <a:stretch/>
        </p:blipFill>
        <p:spPr>
          <a:xfrm>
            <a:off x="0" y="0"/>
            <a:ext cx="2518611" cy="6858000"/>
          </a:xfrm>
          <a:prstGeom prst="rect">
            <a:avLst/>
          </a:prstGeom>
        </p:spPr>
      </p:pic>
      <p:pic>
        <p:nvPicPr>
          <p:cNvPr id="12" name="Picture 11">
            <a:extLst>
              <a:ext uri="{FF2B5EF4-FFF2-40B4-BE49-F238E27FC236}">
                <a16:creationId xmlns:a16="http://schemas.microsoft.com/office/drawing/2014/main" id="{7D988EA2-FF1A-43C8-B82E-B573F155A2CD}"/>
              </a:ext>
            </a:extLst>
          </p:cNvPr>
          <p:cNvPicPr>
            <a:picLocks noChangeAspect="1"/>
          </p:cNvPicPr>
          <p:nvPr userDrawn="1"/>
        </p:nvPicPr>
        <p:blipFill rotWithShape="1">
          <a:blip r:embed="rId3"/>
          <a:srcRect l="86159" t="23416"/>
          <a:stretch/>
        </p:blipFill>
        <p:spPr>
          <a:xfrm>
            <a:off x="9988548" y="-1"/>
            <a:ext cx="2203451" cy="6858001"/>
          </a:xfrm>
          <a:prstGeom prst="rect">
            <a:avLst/>
          </a:prstGeom>
        </p:spPr>
      </p:pic>
      <p:sp>
        <p:nvSpPr>
          <p:cNvPr id="9" name="Title 1">
            <a:extLst>
              <a:ext uri="{FF2B5EF4-FFF2-40B4-BE49-F238E27FC236}">
                <a16:creationId xmlns:a16="http://schemas.microsoft.com/office/drawing/2014/main" id="{26F9F474-703D-4065-9165-92384DB4BBCD}"/>
              </a:ext>
            </a:extLst>
          </p:cNvPr>
          <p:cNvSpPr txBox="1">
            <a:spLocks/>
          </p:cNvSpPr>
          <p:nvPr userDrawn="1"/>
        </p:nvSpPr>
        <p:spPr>
          <a:xfrm>
            <a:off x="838199" y="1701277"/>
            <a:ext cx="4975371" cy="427625"/>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600" b="1" i="0" kern="1200">
                <a:solidFill>
                  <a:schemeClr val="accent1"/>
                </a:solidFill>
                <a:latin typeface="+mj-lt"/>
                <a:ea typeface="+mj-ea"/>
                <a:cs typeface="Arial" panose="020B0604020202020204" pitchFamily="34" charset="0"/>
              </a:defRPr>
            </a:lvl1pPr>
          </a:lstStyle>
          <a:p>
            <a:r>
              <a:rPr lang="en-US" sz="2400" dirty="0">
                <a:solidFill>
                  <a:schemeClr val="tx1"/>
                </a:solidFill>
              </a:rPr>
              <a:t>Click to edit Master title style</a:t>
            </a:r>
          </a:p>
        </p:txBody>
      </p:sp>
      <p:sp>
        <p:nvSpPr>
          <p:cNvPr id="13" name="Title 1">
            <a:extLst>
              <a:ext uri="{FF2B5EF4-FFF2-40B4-BE49-F238E27FC236}">
                <a16:creationId xmlns:a16="http://schemas.microsoft.com/office/drawing/2014/main" id="{A812E4E7-D916-43B2-A6C9-D63B372C843F}"/>
              </a:ext>
            </a:extLst>
          </p:cNvPr>
          <p:cNvSpPr txBox="1">
            <a:spLocks/>
          </p:cNvSpPr>
          <p:nvPr userDrawn="1"/>
        </p:nvSpPr>
        <p:spPr>
          <a:xfrm>
            <a:off x="6378429" y="1701276"/>
            <a:ext cx="4975371" cy="427625"/>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600" b="1" i="0" kern="1200">
                <a:solidFill>
                  <a:schemeClr val="accent1"/>
                </a:solidFill>
                <a:latin typeface="+mj-lt"/>
                <a:ea typeface="+mj-ea"/>
                <a:cs typeface="Arial" panose="020B0604020202020204" pitchFamily="34" charset="0"/>
              </a:defRPr>
            </a:lvl1pPr>
          </a:lstStyle>
          <a:p>
            <a:r>
              <a:rPr lang="en-US" sz="2400" dirty="0">
                <a:solidFill>
                  <a:schemeClr val="tx1"/>
                </a:solidFill>
              </a:rPr>
              <a:t>Click to edit Master title style</a:t>
            </a:r>
          </a:p>
        </p:txBody>
      </p:sp>
    </p:spTree>
    <p:custDataLst>
      <p:tags r:id="rId1"/>
    </p:custDataLst>
    <p:extLst>
      <p:ext uri="{BB962C8B-B14F-4D97-AF65-F5344CB8AC3E}">
        <p14:creationId xmlns:p14="http://schemas.microsoft.com/office/powerpoint/2010/main" val="328117371"/>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4_TC3">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90BBFC2-BCA2-42DB-B689-79CD6F77250F}"/>
              </a:ext>
            </a:extLst>
          </p:cNvPr>
          <p:cNvSpPr>
            <a:spLocks noGrp="1"/>
          </p:cNvSpPr>
          <p:nvPr>
            <p:ph type="title"/>
          </p:nvPr>
        </p:nvSpPr>
        <p:spPr>
          <a:xfrm>
            <a:off x="841248" y="646396"/>
            <a:ext cx="10515600" cy="664797"/>
          </a:xfrm>
        </p:spPr>
        <p:txBody>
          <a:bodyPr anchor="t" anchorCtr="0">
            <a:noAutofit/>
          </a:bodyPr>
          <a:lstStyle>
            <a:lvl1pPr>
              <a:defRPr sz="3600"/>
            </a:lvl1pPr>
          </a:lstStyle>
          <a:p>
            <a:r>
              <a:rPr lang="en-US" dirty="0"/>
              <a:t>Click to edit Master title style</a:t>
            </a:r>
          </a:p>
        </p:txBody>
      </p:sp>
      <p:sp>
        <p:nvSpPr>
          <p:cNvPr id="5" name="Content Placeholder 2">
            <a:extLst>
              <a:ext uri="{FF2B5EF4-FFF2-40B4-BE49-F238E27FC236}">
                <a16:creationId xmlns:a16="http://schemas.microsoft.com/office/drawing/2014/main" id="{B8762E67-B794-4C5B-82A2-AFA08B414037}"/>
              </a:ext>
            </a:extLst>
          </p:cNvPr>
          <p:cNvSpPr>
            <a:spLocks noGrp="1"/>
          </p:cNvSpPr>
          <p:nvPr>
            <p:ph idx="1" hasCustomPrompt="1"/>
          </p:nvPr>
        </p:nvSpPr>
        <p:spPr>
          <a:xfrm>
            <a:off x="838200" y="1645920"/>
            <a:ext cx="8716618" cy="4572000"/>
          </a:xfrm>
        </p:spPr>
        <p:txBody>
          <a:bodyPr>
            <a:normAutofit/>
          </a:bodyPr>
          <a:lstStyle>
            <a:lvl1pPr marL="0" indent="0">
              <a:buNone/>
              <a:defRPr sz="2800">
                <a:solidFill>
                  <a:schemeClr val="tx1">
                    <a:lumMod val="75000"/>
                    <a:lumOff val="25000"/>
                  </a:schemeClr>
                </a:solidFill>
              </a:defRPr>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6" name="Straight Connector 5">
            <a:extLst>
              <a:ext uri="{FF2B5EF4-FFF2-40B4-BE49-F238E27FC236}">
                <a16:creationId xmlns:a16="http://schemas.microsoft.com/office/drawing/2014/main" id="{B2369033-F6F9-4085-9143-7445C87B6A19}"/>
              </a:ext>
            </a:extLst>
          </p:cNvPr>
          <p:cNvCxnSpPr>
            <a:cxnSpLocks/>
          </p:cNvCxnSpPr>
          <p:nvPr userDrawn="1"/>
        </p:nvCxnSpPr>
        <p:spPr>
          <a:xfrm>
            <a:off x="-170329" y="1289474"/>
            <a:ext cx="12362329" cy="0"/>
          </a:xfrm>
          <a:prstGeom prst="line">
            <a:avLst/>
          </a:prstGeom>
          <a:ln w="76200" cap="rnd">
            <a:gradFill>
              <a:gsLst>
                <a:gs pos="0">
                  <a:schemeClr val="accent3"/>
                </a:gs>
                <a:gs pos="50000">
                  <a:schemeClr val="accent2"/>
                </a:gs>
                <a:gs pos="63000">
                  <a:schemeClr val="accent2"/>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902928184"/>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5_TC3">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AD0803A1-65C7-4DEF-8E6B-066F34306918}"/>
              </a:ext>
            </a:extLst>
          </p:cNvPr>
          <p:cNvSpPr>
            <a:spLocks noGrp="1"/>
          </p:cNvSpPr>
          <p:nvPr>
            <p:ph type="title"/>
          </p:nvPr>
        </p:nvSpPr>
        <p:spPr>
          <a:xfrm>
            <a:off x="841248" y="646396"/>
            <a:ext cx="10512550" cy="664797"/>
          </a:xfrm>
        </p:spPr>
        <p:txBody>
          <a:bodyPr anchor="t" anchorCtr="0">
            <a:noAutofit/>
          </a:bodyPr>
          <a:lstStyle>
            <a:lvl1pPr>
              <a:defRPr sz="3600"/>
            </a:lvl1pPr>
          </a:lstStyle>
          <a:p>
            <a:r>
              <a:rPr lang="en-US" dirty="0"/>
              <a:t>Click to edit Master title style</a:t>
            </a:r>
          </a:p>
        </p:txBody>
      </p:sp>
      <p:sp>
        <p:nvSpPr>
          <p:cNvPr id="9" name="Content Placeholder 2">
            <a:extLst>
              <a:ext uri="{FF2B5EF4-FFF2-40B4-BE49-F238E27FC236}">
                <a16:creationId xmlns:a16="http://schemas.microsoft.com/office/drawing/2014/main" id="{0939B5CF-C9F0-4174-89F9-7260EB98E2CC}"/>
              </a:ext>
            </a:extLst>
          </p:cNvPr>
          <p:cNvSpPr>
            <a:spLocks noGrp="1"/>
          </p:cNvSpPr>
          <p:nvPr>
            <p:ph idx="1" hasCustomPrompt="1"/>
          </p:nvPr>
        </p:nvSpPr>
        <p:spPr>
          <a:xfrm>
            <a:off x="838199" y="1645920"/>
            <a:ext cx="10515599" cy="4572000"/>
          </a:xfrm>
        </p:spPr>
        <p:txBody>
          <a:bodyPr>
            <a:normAutofit/>
          </a:bodyPr>
          <a:lstStyle>
            <a:lvl1pPr marL="0" indent="0">
              <a:buNone/>
              <a:defRPr sz="2800"/>
            </a:lvl1pPr>
            <a:lvl2pPr marL="457200" indent="0">
              <a:buNone/>
              <a:defRPr sz="2400">
                <a:solidFill>
                  <a:schemeClr val="tx2"/>
                </a:solidFill>
              </a:defRPr>
            </a:lvl2pPr>
            <a:lvl3pPr marL="914400" indent="0">
              <a:buNone/>
              <a:defRPr sz="2400">
                <a:solidFill>
                  <a:schemeClr val="tx2"/>
                </a:solidFill>
              </a:defRPr>
            </a:lvl3pPr>
            <a:lvl4pPr marL="1371600" indent="0">
              <a:buNone/>
              <a:defRPr sz="2000">
                <a:solidFill>
                  <a:schemeClr val="tx2"/>
                </a:solidFill>
              </a:defRPr>
            </a:lvl4pPr>
            <a:lvl5pPr marL="1828800" indent="0">
              <a:buNone/>
              <a:defRPr sz="18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2420602505"/>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6_TC3">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AD0803A1-65C7-4DEF-8E6B-066F34306918}"/>
              </a:ext>
            </a:extLst>
          </p:cNvPr>
          <p:cNvSpPr>
            <a:spLocks noGrp="1"/>
          </p:cNvSpPr>
          <p:nvPr>
            <p:ph type="title"/>
          </p:nvPr>
        </p:nvSpPr>
        <p:spPr>
          <a:xfrm>
            <a:off x="838200" y="842693"/>
            <a:ext cx="5760719" cy="664797"/>
          </a:xfrm>
        </p:spPr>
        <p:txBody>
          <a:bodyPr anchor="t" anchorCtr="0">
            <a:noAutofit/>
          </a:bodyPr>
          <a:lstStyle>
            <a:lvl1pPr>
              <a:defRPr sz="3600"/>
            </a:lvl1pPr>
          </a:lstStyle>
          <a:p>
            <a:r>
              <a:rPr lang="en-US" dirty="0"/>
              <a:t>Click to edit Master title style</a:t>
            </a:r>
          </a:p>
        </p:txBody>
      </p:sp>
      <p:sp>
        <p:nvSpPr>
          <p:cNvPr id="5" name="Content Placeholder 2">
            <a:extLst>
              <a:ext uri="{FF2B5EF4-FFF2-40B4-BE49-F238E27FC236}">
                <a16:creationId xmlns:a16="http://schemas.microsoft.com/office/drawing/2014/main" id="{5F1DE6FB-9338-42EB-86E5-EFD39FCDD0A0}"/>
              </a:ext>
            </a:extLst>
          </p:cNvPr>
          <p:cNvSpPr>
            <a:spLocks noGrp="1"/>
          </p:cNvSpPr>
          <p:nvPr>
            <p:ph idx="10" hasCustomPrompt="1"/>
          </p:nvPr>
        </p:nvSpPr>
        <p:spPr>
          <a:xfrm>
            <a:off x="847746" y="1652236"/>
            <a:ext cx="5751173" cy="4572000"/>
          </a:xfrm>
        </p:spPr>
        <p:txBody>
          <a:bodyPr>
            <a:normAutofit/>
          </a:bodyPr>
          <a:lstStyle>
            <a:lvl1pPr marL="0" indent="0">
              <a:buNone/>
              <a:defRPr sz="2800">
                <a:solidFill>
                  <a:schemeClr val="tx1">
                    <a:lumMod val="75000"/>
                    <a:lumOff val="25000"/>
                  </a:schemeClr>
                </a:solidFill>
              </a:defRPr>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icture 2">
            <a:extLst>
              <a:ext uri="{FF2B5EF4-FFF2-40B4-BE49-F238E27FC236}">
                <a16:creationId xmlns:a16="http://schemas.microsoft.com/office/drawing/2014/main" id="{BF5B535C-AAC5-442E-B44E-F17CB9FA655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720840" y="-551658"/>
            <a:ext cx="6207403" cy="7090570"/>
          </a:xfrm>
          <a:prstGeom prst="rect">
            <a:avLst/>
          </a:prstGeom>
        </p:spPr>
      </p:pic>
    </p:spTree>
    <p:custDataLst>
      <p:tags r:id="rId1"/>
    </p:custDataLst>
    <p:extLst>
      <p:ext uri="{BB962C8B-B14F-4D97-AF65-F5344CB8AC3E}">
        <p14:creationId xmlns:p14="http://schemas.microsoft.com/office/powerpoint/2010/main" val="1536753503"/>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7_TC3">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AD0803A1-65C7-4DEF-8E6B-066F34306918}"/>
              </a:ext>
            </a:extLst>
          </p:cNvPr>
          <p:cNvSpPr>
            <a:spLocks noGrp="1"/>
          </p:cNvSpPr>
          <p:nvPr>
            <p:ph type="title"/>
          </p:nvPr>
        </p:nvSpPr>
        <p:spPr>
          <a:xfrm>
            <a:off x="838200" y="842693"/>
            <a:ext cx="10506055" cy="664797"/>
          </a:xfrm>
        </p:spPr>
        <p:txBody>
          <a:bodyPr anchor="t" anchorCtr="0">
            <a:noAutofit/>
          </a:bodyPr>
          <a:lstStyle>
            <a:lvl1pPr>
              <a:defRPr sz="3600"/>
            </a:lvl1pPr>
          </a:lstStyle>
          <a:p>
            <a:r>
              <a:rPr lang="en-US" dirty="0"/>
              <a:t>Click to edit Master title style</a:t>
            </a:r>
          </a:p>
        </p:txBody>
      </p:sp>
      <p:sp>
        <p:nvSpPr>
          <p:cNvPr id="9" name="Content Placeholder 2">
            <a:extLst>
              <a:ext uri="{FF2B5EF4-FFF2-40B4-BE49-F238E27FC236}">
                <a16:creationId xmlns:a16="http://schemas.microsoft.com/office/drawing/2014/main" id="{0939B5CF-C9F0-4174-89F9-7260EB98E2CC}"/>
              </a:ext>
            </a:extLst>
          </p:cNvPr>
          <p:cNvSpPr>
            <a:spLocks noGrp="1"/>
          </p:cNvSpPr>
          <p:nvPr>
            <p:ph idx="1" hasCustomPrompt="1"/>
          </p:nvPr>
        </p:nvSpPr>
        <p:spPr>
          <a:xfrm>
            <a:off x="838200" y="1639604"/>
            <a:ext cx="5807520" cy="4572000"/>
          </a:xfrm>
        </p:spPr>
        <p:txBody>
          <a:bodyPr>
            <a:normAutofit/>
          </a:bodyPr>
          <a:lstStyle>
            <a:lvl1pPr marL="0" indent="0">
              <a:buNone/>
              <a:defRPr sz="2800"/>
            </a:lvl1pPr>
            <a:lvl2pPr marL="457200" indent="0">
              <a:buNone/>
              <a:defRPr sz="2400">
                <a:solidFill>
                  <a:schemeClr val="tx2"/>
                </a:solidFill>
              </a:defRPr>
            </a:lvl2pPr>
            <a:lvl3pPr marL="914400" indent="0">
              <a:buNone/>
              <a:defRPr sz="2400">
                <a:solidFill>
                  <a:schemeClr val="tx2"/>
                </a:solidFill>
              </a:defRPr>
            </a:lvl3pPr>
            <a:lvl4pPr marL="1371600" indent="0">
              <a:buNone/>
              <a:defRPr sz="2000">
                <a:solidFill>
                  <a:schemeClr val="tx2"/>
                </a:solidFill>
              </a:defRPr>
            </a:lvl4pPr>
            <a:lvl5pPr marL="1828800" indent="0">
              <a:buNone/>
              <a:defRPr sz="18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2">
            <a:extLst>
              <a:ext uri="{FF2B5EF4-FFF2-40B4-BE49-F238E27FC236}">
                <a16:creationId xmlns:a16="http://schemas.microsoft.com/office/drawing/2014/main" id="{5F1DE6FB-9338-42EB-86E5-EFD39FCDD0A0}"/>
              </a:ext>
            </a:extLst>
          </p:cNvPr>
          <p:cNvSpPr>
            <a:spLocks noGrp="1"/>
          </p:cNvSpPr>
          <p:nvPr>
            <p:ph idx="10" hasCustomPrompt="1"/>
          </p:nvPr>
        </p:nvSpPr>
        <p:spPr>
          <a:xfrm>
            <a:off x="6966816" y="1639604"/>
            <a:ext cx="4386984" cy="4572000"/>
          </a:xfrm>
        </p:spPr>
        <p:txBody>
          <a:bodyPr>
            <a:normAutofit/>
          </a:bodyPr>
          <a:lstStyle>
            <a:lvl1pPr marL="0" indent="0">
              <a:buNone/>
              <a:defRPr sz="2800"/>
            </a:lvl1pPr>
            <a:lvl2pPr marL="457200" indent="0">
              <a:buNone/>
              <a:defRPr sz="2400">
                <a:solidFill>
                  <a:schemeClr val="tx2"/>
                </a:solidFill>
              </a:defRPr>
            </a:lvl2pPr>
            <a:lvl3pPr marL="914400" indent="0">
              <a:buNone/>
              <a:defRPr sz="2400">
                <a:solidFill>
                  <a:schemeClr val="tx2"/>
                </a:solidFill>
              </a:defRPr>
            </a:lvl3pPr>
            <a:lvl4pPr marL="1371600" indent="0">
              <a:buNone/>
              <a:defRPr sz="2000">
                <a:solidFill>
                  <a:schemeClr val="tx2"/>
                </a:solidFill>
              </a:defRPr>
            </a:lvl4pPr>
            <a:lvl5pPr marL="1828800" indent="0">
              <a:buNone/>
              <a:defRPr sz="1800">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2675068309"/>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PTIONAL - Media Slide_TC3">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3EECBCB-7280-44C4-B33B-9BE2A139BC48}"/>
              </a:ext>
            </a:extLst>
          </p:cNvPr>
          <p:cNvSpPr>
            <a:spLocks noGrp="1"/>
          </p:cNvSpPr>
          <p:nvPr>
            <p:ph type="title"/>
          </p:nvPr>
        </p:nvSpPr>
        <p:spPr>
          <a:xfrm>
            <a:off x="838200" y="410258"/>
            <a:ext cx="10515600" cy="584354"/>
          </a:xfrm>
        </p:spPr>
        <p:txBody>
          <a:bodyPr anchor="t" anchorCtr="0">
            <a:noAutofit/>
          </a:bodyPr>
          <a:lstStyle>
            <a:lvl1pPr algn="ctr">
              <a:defRPr sz="3600">
                <a:solidFill>
                  <a:schemeClr val="bg2">
                    <a:lumMod val="25000"/>
                  </a:schemeClr>
                </a:solidFill>
              </a:defRPr>
            </a:lvl1pPr>
          </a:lstStyle>
          <a:p>
            <a:r>
              <a:rPr lang="en-US" dirty="0"/>
              <a:t>Click to edit Master title style</a:t>
            </a:r>
          </a:p>
        </p:txBody>
      </p:sp>
      <p:pic>
        <p:nvPicPr>
          <p:cNvPr id="5" name="Graphic 4">
            <a:extLst>
              <a:ext uri="{FF2B5EF4-FFF2-40B4-BE49-F238E27FC236}">
                <a16:creationId xmlns:a16="http://schemas.microsoft.com/office/drawing/2014/main" id="{902B6895-ADE8-4BF9-928C-453C82A89858}"/>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l="11148" t="21891" r="11939" b="33527"/>
          <a:stretch/>
        </p:blipFill>
        <p:spPr>
          <a:xfrm>
            <a:off x="1380565" y="821094"/>
            <a:ext cx="9430870" cy="6176865"/>
          </a:xfrm>
          <a:prstGeom prst="rect">
            <a:avLst/>
          </a:prstGeom>
        </p:spPr>
      </p:pic>
      <p:pic>
        <p:nvPicPr>
          <p:cNvPr id="6" name="Picture 5">
            <a:extLst>
              <a:ext uri="{FF2B5EF4-FFF2-40B4-BE49-F238E27FC236}">
                <a16:creationId xmlns:a16="http://schemas.microsoft.com/office/drawing/2014/main" id="{26E47FC9-845E-42E7-BA96-0280D710B58E}"/>
              </a:ext>
            </a:extLst>
          </p:cNvPr>
          <p:cNvPicPr>
            <a:picLocks noChangeAspect="1"/>
          </p:cNvPicPr>
          <p:nvPr userDrawn="1"/>
        </p:nvPicPr>
        <p:blipFill rotWithShape="1">
          <a:blip r:embed="rId4"/>
          <a:srcRect l="56974"/>
          <a:stretch/>
        </p:blipFill>
        <p:spPr>
          <a:xfrm>
            <a:off x="7260042" y="410256"/>
            <a:ext cx="4931957" cy="6447743"/>
          </a:xfrm>
          <a:prstGeom prst="rect">
            <a:avLst/>
          </a:prstGeom>
        </p:spPr>
      </p:pic>
    </p:spTree>
    <p:custDataLst>
      <p:tags r:id="rId1"/>
    </p:custDataLst>
    <p:extLst>
      <p:ext uri="{BB962C8B-B14F-4D97-AF65-F5344CB8AC3E}">
        <p14:creationId xmlns:p14="http://schemas.microsoft.com/office/powerpoint/2010/main" val="3317069238"/>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ctivity_TC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475C210-AF81-4BB1-A243-E9E1D9B33329}"/>
              </a:ext>
            </a:extLst>
          </p:cNvPr>
          <p:cNvSpPr/>
          <p:nvPr userDrawn="1"/>
        </p:nvSpPr>
        <p:spPr>
          <a:xfrm>
            <a:off x="0" y="0"/>
            <a:ext cx="12192000" cy="914400"/>
          </a:xfrm>
          <a:prstGeom prst="rect">
            <a:avLst/>
          </a:prstGeom>
          <a:gradFill flip="none" rotWithShape="1">
            <a:gsLst>
              <a:gs pos="0">
                <a:schemeClr val="accent5">
                  <a:lumMod val="50000"/>
                </a:schemeClr>
              </a:gs>
              <a:gs pos="66000">
                <a:schemeClr val="accent5"/>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1">
            <a:extLst>
              <a:ext uri="{FF2B5EF4-FFF2-40B4-BE49-F238E27FC236}">
                <a16:creationId xmlns:a16="http://schemas.microsoft.com/office/drawing/2014/main" id="{A31376BC-AFE2-4546-B95E-156548E064E9}"/>
              </a:ext>
            </a:extLst>
          </p:cNvPr>
          <p:cNvSpPr>
            <a:spLocks noGrp="1"/>
          </p:cNvSpPr>
          <p:nvPr>
            <p:ph type="title"/>
          </p:nvPr>
        </p:nvSpPr>
        <p:spPr>
          <a:xfrm>
            <a:off x="838200" y="175488"/>
            <a:ext cx="10523219" cy="523195"/>
          </a:xfrm>
        </p:spPr>
        <p:txBody>
          <a:bodyPr anchor="t" anchorCtr="0">
            <a:noAutofit/>
          </a:bodyPr>
          <a:lstStyle>
            <a:lvl1pPr algn="l">
              <a:defRPr sz="3600">
                <a:solidFill>
                  <a:schemeClr val="bg1"/>
                </a:solidFill>
              </a:defRPr>
            </a:lvl1pPr>
          </a:lstStyle>
          <a:p>
            <a:r>
              <a:rPr lang="en-US" dirty="0"/>
              <a:t>Click to edit Master title style</a:t>
            </a:r>
          </a:p>
        </p:txBody>
      </p:sp>
      <p:sp>
        <p:nvSpPr>
          <p:cNvPr id="4" name="Content Placeholder 2">
            <a:extLst>
              <a:ext uri="{FF2B5EF4-FFF2-40B4-BE49-F238E27FC236}">
                <a16:creationId xmlns:a16="http://schemas.microsoft.com/office/drawing/2014/main" id="{74B925FF-9736-6C75-9B1C-CAC46B6D6E57}"/>
              </a:ext>
            </a:extLst>
          </p:cNvPr>
          <p:cNvSpPr>
            <a:spLocks noGrp="1"/>
          </p:cNvSpPr>
          <p:nvPr>
            <p:ph idx="1" hasCustomPrompt="1"/>
          </p:nvPr>
        </p:nvSpPr>
        <p:spPr>
          <a:xfrm>
            <a:off x="838199" y="1381991"/>
            <a:ext cx="10515599" cy="4835929"/>
          </a:xfrm>
        </p:spPr>
        <p:txBody>
          <a:bodyPr>
            <a:normAutofit/>
          </a:bodyPr>
          <a:lstStyle>
            <a:lvl1pPr marL="0" indent="0">
              <a:buNone/>
              <a:defRPr sz="2800">
                <a:solidFill>
                  <a:schemeClr val="tx1">
                    <a:lumMod val="75000"/>
                    <a:lumOff val="25000"/>
                  </a:schemeClr>
                </a:solidFill>
              </a:defRPr>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303271202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structor Demo_TC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475C210-AF81-4BB1-A243-E9E1D9B33329}"/>
              </a:ext>
            </a:extLst>
          </p:cNvPr>
          <p:cNvSpPr/>
          <p:nvPr userDrawn="1"/>
        </p:nvSpPr>
        <p:spPr>
          <a:xfrm>
            <a:off x="0" y="-1"/>
            <a:ext cx="12161520" cy="914400"/>
          </a:xfrm>
          <a:prstGeom prst="rect">
            <a:avLst/>
          </a:prstGeom>
          <a:gradFill flip="none" rotWithShape="1">
            <a:gsLst>
              <a:gs pos="0">
                <a:srgbClr val="0F6235"/>
              </a:gs>
              <a:gs pos="58000">
                <a:srgbClr val="2AA748"/>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6AB20661-D1D6-618C-2DB0-057DDEFB603F}"/>
              </a:ext>
            </a:extLst>
          </p:cNvPr>
          <p:cNvSpPr>
            <a:spLocks noGrp="1"/>
          </p:cNvSpPr>
          <p:nvPr>
            <p:ph type="title"/>
          </p:nvPr>
        </p:nvSpPr>
        <p:spPr>
          <a:xfrm>
            <a:off x="838200" y="175488"/>
            <a:ext cx="10523219" cy="523195"/>
          </a:xfrm>
        </p:spPr>
        <p:txBody>
          <a:bodyPr anchor="t" anchorCtr="0">
            <a:noAutofit/>
          </a:bodyPr>
          <a:lstStyle>
            <a:lvl1pPr algn="l">
              <a:defRPr sz="3600">
                <a:solidFill>
                  <a:schemeClr val="bg1"/>
                </a:solidFill>
              </a:defRPr>
            </a:lvl1pPr>
          </a:lstStyle>
          <a:p>
            <a:r>
              <a:rPr lang="en-US" dirty="0"/>
              <a:t>Click to edit Master title style</a:t>
            </a:r>
          </a:p>
        </p:txBody>
      </p:sp>
      <p:sp>
        <p:nvSpPr>
          <p:cNvPr id="6" name="Content Placeholder 2">
            <a:extLst>
              <a:ext uri="{FF2B5EF4-FFF2-40B4-BE49-F238E27FC236}">
                <a16:creationId xmlns:a16="http://schemas.microsoft.com/office/drawing/2014/main" id="{5FDFC69A-B9EC-AFF9-4C58-CCED9B26FEEC}"/>
              </a:ext>
            </a:extLst>
          </p:cNvPr>
          <p:cNvSpPr>
            <a:spLocks noGrp="1"/>
          </p:cNvSpPr>
          <p:nvPr>
            <p:ph idx="1" hasCustomPrompt="1"/>
          </p:nvPr>
        </p:nvSpPr>
        <p:spPr>
          <a:xfrm>
            <a:off x="838199" y="1381991"/>
            <a:ext cx="10515599" cy="4835929"/>
          </a:xfrm>
        </p:spPr>
        <p:txBody>
          <a:bodyPr>
            <a:normAutofit/>
          </a:bodyPr>
          <a:lstStyle>
            <a:lvl1pPr marL="0" indent="0">
              <a:buNone/>
              <a:defRPr sz="2800">
                <a:solidFill>
                  <a:schemeClr val="tx1">
                    <a:lumMod val="75000"/>
                    <a:lumOff val="25000"/>
                  </a:schemeClr>
                </a:solidFill>
              </a:defRPr>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305937054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Knowledge Check_TC3">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EEB4C2-CA03-E5CE-9CA9-1E7D9490FC3F}"/>
              </a:ext>
            </a:extLst>
          </p:cNvPr>
          <p:cNvSpPr/>
          <p:nvPr userDrawn="1"/>
        </p:nvSpPr>
        <p:spPr>
          <a:xfrm>
            <a:off x="0" y="-1176"/>
            <a:ext cx="12192000" cy="914400"/>
          </a:xfrm>
          <a:prstGeom prst="rect">
            <a:avLst/>
          </a:prstGeom>
          <a:gradFill flip="none" rotWithShape="1">
            <a:gsLst>
              <a:gs pos="0">
                <a:schemeClr val="accent4"/>
              </a:gs>
              <a:gs pos="58000">
                <a:schemeClr val="accent4"/>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Content Placeholder 2">
            <a:extLst>
              <a:ext uri="{FF2B5EF4-FFF2-40B4-BE49-F238E27FC236}">
                <a16:creationId xmlns:a16="http://schemas.microsoft.com/office/drawing/2014/main" id="{1799EE8F-088F-A2ED-809A-43DF4579D88B}"/>
              </a:ext>
            </a:extLst>
          </p:cNvPr>
          <p:cNvSpPr>
            <a:spLocks noGrp="1"/>
          </p:cNvSpPr>
          <p:nvPr>
            <p:ph idx="1" hasCustomPrompt="1"/>
          </p:nvPr>
        </p:nvSpPr>
        <p:spPr>
          <a:xfrm>
            <a:off x="838199" y="1381991"/>
            <a:ext cx="10515599" cy="4835929"/>
          </a:xfrm>
        </p:spPr>
        <p:txBody>
          <a:bodyPr>
            <a:normAutofit/>
          </a:bodyPr>
          <a:lstStyle>
            <a:lvl1pPr marL="0" indent="0">
              <a:buNone/>
              <a:defRPr sz="2800">
                <a:solidFill>
                  <a:schemeClr val="tx1">
                    <a:lumMod val="75000"/>
                    <a:lumOff val="25000"/>
                  </a:schemeClr>
                </a:solidFill>
              </a:defRPr>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1">
            <a:extLst>
              <a:ext uri="{FF2B5EF4-FFF2-40B4-BE49-F238E27FC236}">
                <a16:creationId xmlns:a16="http://schemas.microsoft.com/office/drawing/2014/main" id="{BE9FF346-9704-87EB-0F3E-9B56533D2758}"/>
              </a:ext>
            </a:extLst>
          </p:cNvPr>
          <p:cNvSpPr>
            <a:spLocks noGrp="1"/>
          </p:cNvSpPr>
          <p:nvPr>
            <p:ph type="title"/>
          </p:nvPr>
        </p:nvSpPr>
        <p:spPr>
          <a:xfrm>
            <a:off x="838200" y="175488"/>
            <a:ext cx="10523219" cy="523195"/>
          </a:xfrm>
        </p:spPr>
        <p:txBody>
          <a:bodyPr anchor="t" anchorCtr="0">
            <a:noAutofit/>
          </a:bodyPr>
          <a:lstStyle>
            <a:lvl1pPr algn="l">
              <a:defRPr sz="3600">
                <a:solidFill>
                  <a:schemeClr val="bg1"/>
                </a:solidFill>
              </a:defRPr>
            </a:lvl1pPr>
          </a:lstStyle>
          <a:p>
            <a:r>
              <a:rPr lang="en-US" dirty="0"/>
              <a:t>Click to edit Master title style</a:t>
            </a:r>
          </a:p>
        </p:txBody>
      </p:sp>
    </p:spTree>
    <p:custDataLst>
      <p:tags r:id="rId1"/>
    </p:custDataLst>
    <p:extLst>
      <p:ext uri="{BB962C8B-B14F-4D97-AF65-F5344CB8AC3E}">
        <p14:creationId xmlns:p14="http://schemas.microsoft.com/office/powerpoint/2010/main" val="3596728373"/>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Knowledge Check w/Media_TC3">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4BC235C-43E4-0A1C-E787-B47ABBC353EE}"/>
              </a:ext>
            </a:extLst>
          </p:cNvPr>
          <p:cNvSpPr/>
          <p:nvPr userDrawn="1"/>
        </p:nvSpPr>
        <p:spPr>
          <a:xfrm>
            <a:off x="0" y="-1176"/>
            <a:ext cx="12192000" cy="914400"/>
          </a:xfrm>
          <a:prstGeom prst="rect">
            <a:avLst/>
          </a:prstGeom>
          <a:gradFill flip="none" rotWithShape="1">
            <a:gsLst>
              <a:gs pos="0">
                <a:schemeClr val="accent4"/>
              </a:gs>
              <a:gs pos="58000">
                <a:schemeClr val="accent4"/>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Content Placeholder 2">
            <a:extLst>
              <a:ext uri="{FF2B5EF4-FFF2-40B4-BE49-F238E27FC236}">
                <a16:creationId xmlns:a16="http://schemas.microsoft.com/office/drawing/2014/main" id="{0D21FA8E-C60F-4C38-B3AB-70F74134A904}"/>
              </a:ext>
            </a:extLst>
          </p:cNvPr>
          <p:cNvSpPr>
            <a:spLocks noGrp="1"/>
          </p:cNvSpPr>
          <p:nvPr>
            <p:ph idx="1" hasCustomPrompt="1"/>
          </p:nvPr>
        </p:nvSpPr>
        <p:spPr>
          <a:xfrm>
            <a:off x="838200" y="1401796"/>
            <a:ext cx="5928360" cy="4797680"/>
          </a:xfrm>
        </p:spPr>
        <p:txBody>
          <a:bodyPr>
            <a:normAutofit/>
          </a:bodyPr>
          <a:lstStyle>
            <a:lvl1pPr marL="0" indent="0">
              <a:buNone/>
              <a:defRPr sz="2800">
                <a:solidFill>
                  <a:schemeClr val="tx1">
                    <a:lumMod val="75000"/>
                    <a:lumOff val="25000"/>
                  </a:schemeClr>
                </a:solidFill>
              </a:defRPr>
            </a:lvl1pPr>
            <a:lvl2pPr marL="457200" indent="0">
              <a:buNone/>
              <a:defRPr sz="2400">
                <a:solidFill>
                  <a:schemeClr val="tx1">
                    <a:lumMod val="75000"/>
                    <a:lumOff val="25000"/>
                  </a:schemeClr>
                </a:solidFill>
              </a:defRPr>
            </a:lvl2pPr>
            <a:lvl3pPr marL="914400" indent="0">
              <a:buNone/>
              <a:defRPr sz="2400">
                <a:solidFill>
                  <a:schemeClr val="tx1">
                    <a:lumMod val="75000"/>
                    <a:lumOff val="25000"/>
                  </a:schemeClr>
                </a:solidFill>
              </a:defRPr>
            </a:lvl3pPr>
            <a:lvl4pPr marL="1371600" indent="0">
              <a:buNone/>
              <a:defRPr sz="2000">
                <a:solidFill>
                  <a:schemeClr val="tx1">
                    <a:lumMod val="75000"/>
                    <a:lumOff val="25000"/>
                  </a:schemeClr>
                </a:solidFill>
              </a:defRPr>
            </a:lvl4pPr>
            <a:lvl5pPr marL="1828800" indent="0">
              <a:buNone/>
              <a:defRPr sz="1800">
                <a:solidFill>
                  <a:schemeClr val="tx1">
                    <a:lumMod val="75000"/>
                    <a:lumOff val="2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Media Placeholder 7">
            <a:extLst>
              <a:ext uri="{FF2B5EF4-FFF2-40B4-BE49-F238E27FC236}">
                <a16:creationId xmlns:a16="http://schemas.microsoft.com/office/drawing/2014/main" id="{86E117B5-6689-4D6E-80F7-67519BEA5920}"/>
              </a:ext>
            </a:extLst>
          </p:cNvPr>
          <p:cNvSpPr>
            <a:spLocks noGrp="1"/>
          </p:cNvSpPr>
          <p:nvPr>
            <p:ph type="media" sz="quarter" idx="10"/>
          </p:nvPr>
        </p:nvSpPr>
        <p:spPr>
          <a:xfrm>
            <a:off x="7239000" y="1401795"/>
            <a:ext cx="4114800" cy="4721194"/>
          </a:xfrm>
        </p:spPr>
        <p:txBody>
          <a:bodyPr/>
          <a:lstStyle/>
          <a:p>
            <a:endParaRPr lang="en-US"/>
          </a:p>
        </p:txBody>
      </p:sp>
      <p:sp>
        <p:nvSpPr>
          <p:cNvPr id="3" name="Title 1">
            <a:extLst>
              <a:ext uri="{FF2B5EF4-FFF2-40B4-BE49-F238E27FC236}">
                <a16:creationId xmlns:a16="http://schemas.microsoft.com/office/drawing/2014/main" id="{A34F2F57-E9FA-C828-49EB-2B4A8AAD070E}"/>
              </a:ext>
            </a:extLst>
          </p:cNvPr>
          <p:cNvSpPr>
            <a:spLocks noGrp="1"/>
          </p:cNvSpPr>
          <p:nvPr>
            <p:ph type="title"/>
          </p:nvPr>
        </p:nvSpPr>
        <p:spPr>
          <a:xfrm>
            <a:off x="838200" y="175488"/>
            <a:ext cx="10523219" cy="523195"/>
          </a:xfrm>
        </p:spPr>
        <p:txBody>
          <a:bodyPr anchor="t" anchorCtr="0">
            <a:noAutofit/>
          </a:bodyPr>
          <a:lstStyle>
            <a:lvl1pPr algn="l">
              <a:defRPr sz="3600">
                <a:solidFill>
                  <a:schemeClr val="bg1"/>
                </a:solidFill>
              </a:defRPr>
            </a:lvl1pPr>
          </a:lstStyle>
          <a:p>
            <a:r>
              <a:rPr lang="en-US" dirty="0"/>
              <a:t>Click to edit Master title style</a:t>
            </a:r>
          </a:p>
        </p:txBody>
      </p:sp>
    </p:spTree>
    <p:custDataLst>
      <p:tags r:id="rId1"/>
    </p:custDataLst>
    <p:extLst>
      <p:ext uri="{BB962C8B-B14F-4D97-AF65-F5344CB8AC3E}">
        <p14:creationId xmlns:p14="http://schemas.microsoft.com/office/powerpoint/2010/main" val="323969984"/>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1_TC3">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EE8D6024-688A-40F2-A005-6ECACAF0EA57}"/>
              </a:ext>
            </a:extLst>
          </p:cNvPr>
          <p:cNvCxnSpPr>
            <a:cxnSpLocks/>
          </p:cNvCxnSpPr>
          <p:nvPr userDrawn="1"/>
        </p:nvCxnSpPr>
        <p:spPr>
          <a:xfrm>
            <a:off x="-94130" y="1210968"/>
            <a:ext cx="12380259" cy="0"/>
          </a:xfrm>
          <a:prstGeom prst="line">
            <a:avLst/>
          </a:prstGeom>
          <a:ln w="76200" cap="rnd">
            <a:gradFill>
              <a:gsLst>
                <a:gs pos="0">
                  <a:schemeClr val="accent3"/>
                </a:gs>
                <a:gs pos="50000">
                  <a:schemeClr val="accent2"/>
                </a:gs>
                <a:gs pos="63000">
                  <a:schemeClr val="accent2"/>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sp>
        <p:nvSpPr>
          <p:cNvPr id="4" name="Title 1">
            <a:extLst>
              <a:ext uri="{FF2B5EF4-FFF2-40B4-BE49-F238E27FC236}">
                <a16:creationId xmlns:a16="http://schemas.microsoft.com/office/drawing/2014/main" id="{E3EECBCB-7280-44C4-B33B-9BE2A139BC48}"/>
              </a:ext>
            </a:extLst>
          </p:cNvPr>
          <p:cNvSpPr>
            <a:spLocks noGrp="1"/>
          </p:cNvSpPr>
          <p:nvPr>
            <p:ph type="title"/>
          </p:nvPr>
        </p:nvSpPr>
        <p:spPr>
          <a:xfrm>
            <a:off x="838200" y="502695"/>
            <a:ext cx="10515600" cy="747897"/>
          </a:xfrm>
        </p:spPr>
        <p:txBody>
          <a:bodyPr anchor="t" anchorCtr="0">
            <a:noAutofit/>
          </a:bodyPr>
          <a:lstStyle>
            <a:lvl1pPr algn="ctr">
              <a:defRPr sz="3600">
                <a:solidFill>
                  <a:schemeClr val="bg2">
                    <a:lumMod val="25000"/>
                  </a:schemeClr>
                </a:solidFill>
              </a:defRPr>
            </a:lvl1pPr>
          </a:lstStyle>
          <a:p>
            <a:r>
              <a:rPr lang="en-US" dirty="0"/>
              <a:t>Click to edit Master title style</a:t>
            </a:r>
          </a:p>
        </p:txBody>
      </p:sp>
    </p:spTree>
    <p:custDataLst>
      <p:tags r:id="rId1"/>
    </p:custDataLst>
    <p:extLst>
      <p:ext uri="{BB962C8B-B14F-4D97-AF65-F5344CB8AC3E}">
        <p14:creationId xmlns:p14="http://schemas.microsoft.com/office/powerpoint/2010/main" val="3737475637"/>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2_TC3">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9A136FF-294D-894C-A744-82A47C950F60}"/>
              </a:ext>
            </a:extLst>
          </p:cNvPr>
          <p:cNvPicPr>
            <a:picLocks noChangeAspect="1"/>
          </p:cNvPicPr>
          <p:nvPr userDrawn="1"/>
        </p:nvPicPr>
        <p:blipFill rotWithShape="1">
          <a:blip r:embed="rId3"/>
          <a:srcRect l="18658" t="41767"/>
          <a:stretch/>
        </p:blipFill>
        <p:spPr>
          <a:xfrm>
            <a:off x="918742" y="2318300"/>
            <a:ext cx="11273257" cy="4539700"/>
          </a:xfrm>
          <a:prstGeom prst="rect">
            <a:avLst/>
          </a:prstGeom>
        </p:spPr>
      </p:pic>
    </p:spTree>
    <p:custDataLst>
      <p:tags r:id="rId1"/>
    </p:custDataLst>
    <p:extLst>
      <p:ext uri="{BB962C8B-B14F-4D97-AF65-F5344CB8AC3E}">
        <p14:creationId xmlns:p14="http://schemas.microsoft.com/office/powerpoint/2010/main" val="544784862"/>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3_TC3">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3EECBCB-7280-44C4-B33B-9BE2A139BC48}"/>
              </a:ext>
            </a:extLst>
          </p:cNvPr>
          <p:cNvSpPr>
            <a:spLocks noGrp="1"/>
          </p:cNvSpPr>
          <p:nvPr>
            <p:ph type="title"/>
          </p:nvPr>
        </p:nvSpPr>
        <p:spPr>
          <a:xfrm>
            <a:off x="411060" y="169494"/>
            <a:ext cx="11459361" cy="958266"/>
          </a:xfrm>
        </p:spPr>
        <p:txBody>
          <a:bodyPr anchor="t" anchorCtr="0">
            <a:noAutofit/>
          </a:bodyPr>
          <a:lstStyle>
            <a:lvl1pPr algn="ctr">
              <a:defRPr sz="3600">
                <a:solidFill>
                  <a:schemeClr val="bg1"/>
                </a:solidFill>
              </a:defRPr>
            </a:lvl1pPr>
          </a:lstStyle>
          <a:p>
            <a:r>
              <a:rPr lang="en-US" dirty="0"/>
              <a:t>Click to edit Master title style</a:t>
            </a:r>
          </a:p>
        </p:txBody>
      </p:sp>
    </p:spTree>
    <p:custDataLst>
      <p:tags r:id="rId1"/>
    </p:custDataLst>
    <p:extLst>
      <p:ext uri="{BB962C8B-B14F-4D97-AF65-F5344CB8AC3E}">
        <p14:creationId xmlns:p14="http://schemas.microsoft.com/office/powerpoint/2010/main" val="477033013"/>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hank You_TC3">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D982503-DB72-16F9-4F73-938C93FFCA7D}"/>
              </a:ext>
            </a:extLst>
          </p:cNvPr>
          <p:cNvPicPr>
            <a:picLocks noChangeAspect="1"/>
          </p:cNvPicPr>
          <p:nvPr userDrawn="1"/>
        </p:nvPicPr>
        <p:blipFill rotWithShape="1">
          <a:blip r:embed="rId3"/>
          <a:srcRect l="18658" t="41767"/>
          <a:stretch/>
        </p:blipFill>
        <p:spPr>
          <a:xfrm>
            <a:off x="918742" y="2318300"/>
            <a:ext cx="11273257" cy="4539700"/>
          </a:xfrm>
          <a:prstGeom prst="rect">
            <a:avLst/>
          </a:prstGeom>
        </p:spPr>
      </p:pic>
      <p:sp>
        <p:nvSpPr>
          <p:cNvPr id="5" name="Title 1">
            <a:extLst>
              <a:ext uri="{FF2B5EF4-FFF2-40B4-BE49-F238E27FC236}">
                <a16:creationId xmlns:a16="http://schemas.microsoft.com/office/drawing/2014/main" id="{5527EC74-9733-4617-ECB3-3DDA17D792FC}"/>
              </a:ext>
            </a:extLst>
          </p:cNvPr>
          <p:cNvSpPr>
            <a:spLocks noGrp="1"/>
          </p:cNvSpPr>
          <p:nvPr>
            <p:ph type="title" hasCustomPrompt="1"/>
          </p:nvPr>
        </p:nvSpPr>
        <p:spPr>
          <a:xfrm>
            <a:off x="1225317" y="1873950"/>
            <a:ext cx="8713570" cy="1345974"/>
          </a:xfrm>
        </p:spPr>
        <p:txBody>
          <a:bodyPr anchor="t" anchorCtr="0">
            <a:noAutofit/>
          </a:bodyPr>
          <a:lstStyle>
            <a:lvl1pPr>
              <a:defRPr sz="8800"/>
            </a:lvl1pPr>
          </a:lstStyle>
          <a:p>
            <a:r>
              <a:rPr lang="en-US" dirty="0"/>
              <a:t>Thank you!</a:t>
            </a:r>
          </a:p>
        </p:txBody>
      </p:sp>
      <p:pic>
        <p:nvPicPr>
          <p:cNvPr id="8" name="Picture 7">
            <a:extLst>
              <a:ext uri="{FF2B5EF4-FFF2-40B4-BE49-F238E27FC236}">
                <a16:creationId xmlns:a16="http://schemas.microsoft.com/office/drawing/2014/main" id="{EC3BA06A-8B3F-22A9-7D61-9A9704B18C66}"/>
              </a:ext>
            </a:extLst>
          </p:cNvPr>
          <p:cNvPicPr>
            <a:picLocks noChangeAspect="1"/>
          </p:cNvPicPr>
          <p:nvPr userDrawn="1"/>
        </p:nvPicPr>
        <p:blipFill>
          <a:blip r:embed="rId4">
            <a:extLst>
              <a:ext uri="{28A0092B-C50C-407E-A947-70E740481C1C}">
                <a14:useLocalDpi xmlns:a14="http://schemas.microsoft.com/office/drawing/2010/main" val="0"/>
              </a:ext>
            </a:extLst>
          </a:blip>
          <a:srcRect l="6873"/>
          <a:stretch>
            <a:fillRect/>
          </a:stretch>
        </p:blipFill>
        <p:spPr>
          <a:xfrm>
            <a:off x="1225317" y="3397292"/>
            <a:ext cx="6991583" cy="1748592"/>
          </a:xfrm>
          <a:prstGeom prst="rect">
            <a:avLst/>
          </a:prstGeom>
        </p:spPr>
      </p:pic>
      <p:sp>
        <p:nvSpPr>
          <p:cNvPr id="9" name="TextBox 8">
            <a:extLst>
              <a:ext uri="{FF2B5EF4-FFF2-40B4-BE49-F238E27FC236}">
                <a16:creationId xmlns:a16="http://schemas.microsoft.com/office/drawing/2014/main" id="{0E7F1A2A-8C9E-CE16-2FE4-897B57D45C6B}"/>
              </a:ext>
            </a:extLst>
          </p:cNvPr>
          <p:cNvSpPr txBox="1"/>
          <p:nvPr userDrawn="1"/>
        </p:nvSpPr>
        <p:spPr>
          <a:xfrm>
            <a:off x="3048000" y="6279634"/>
            <a:ext cx="6096000" cy="338554"/>
          </a:xfrm>
          <a:prstGeom prst="rect">
            <a:avLst/>
          </a:prstGeom>
          <a:noFill/>
        </p:spPr>
        <p:txBody>
          <a:bodyPr wrap="square">
            <a:spAutoFit/>
          </a:bodyPr>
          <a:lstStyle/>
          <a:p>
            <a:pPr algn="ctr"/>
            <a:r>
              <a:rPr lang="en-US" sz="1600" b="0" i="1" dirty="0">
                <a:solidFill>
                  <a:schemeClr val="tx1">
                    <a:lumMod val="75000"/>
                    <a:lumOff val="25000"/>
                  </a:schemeClr>
                </a:solidFill>
              </a:rPr>
              <a:t>© 2026 Transit Workforce Center</a:t>
            </a:r>
          </a:p>
        </p:txBody>
      </p:sp>
      <p:pic>
        <p:nvPicPr>
          <p:cNvPr id="10" name="Picture 9">
            <a:extLst>
              <a:ext uri="{FF2B5EF4-FFF2-40B4-BE49-F238E27FC236}">
                <a16:creationId xmlns:a16="http://schemas.microsoft.com/office/drawing/2014/main" id="{BF030C39-6AFB-5438-6E6F-7CE2EE7EB7C3}"/>
              </a:ext>
            </a:extLst>
          </p:cNvPr>
          <p:cNvPicPr>
            <a:picLocks noChangeAspect="1"/>
          </p:cNvPicPr>
          <p:nvPr userDrawn="1"/>
        </p:nvPicPr>
        <p:blipFill>
          <a:blip r:embed="rId5"/>
          <a:srcRect l="73229" t="44259"/>
          <a:stretch>
            <a:fillRect/>
          </a:stretch>
        </p:blipFill>
        <p:spPr>
          <a:xfrm rot="10800000">
            <a:off x="0" y="0"/>
            <a:ext cx="2450636" cy="2870200"/>
          </a:xfrm>
          <a:prstGeom prst="rect">
            <a:avLst/>
          </a:prstGeom>
        </p:spPr>
      </p:pic>
    </p:spTree>
    <p:custDataLst>
      <p:tags r:id="rId1"/>
    </p:custDataLst>
    <p:extLst>
      <p:ext uri="{BB962C8B-B14F-4D97-AF65-F5344CB8AC3E}">
        <p14:creationId xmlns:p14="http://schemas.microsoft.com/office/powerpoint/2010/main" val="3544327027"/>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3_Blank">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C51170C6-4CC4-41C3-8167-68097969AAC1}"/>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l="67656" t="13719" r="22187" b="57747"/>
          <a:stretch/>
        </p:blipFill>
        <p:spPr>
          <a:xfrm>
            <a:off x="-404650" y="365125"/>
            <a:ext cx="838815" cy="1325563"/>
          </a:xfrm>
          <a:prstGeom prst="rect">
            <a:avLst/>
          </a:prstGeom>
        </p:spPr>
      </p:pic>
    </p:spTree>
    <p:custDataLst>
      <p:tags r:id="rId1"/>
    </p:custDataLst>
    <p:extLst>
      <p:ext uri="{BB962C8B-B14F-4D97-AF65-F5344CB8AC3E}">
        <p14:creationId xmlns:p14="http://schemas.microsoft.com/office/powerpoint/2010/main" val="7874562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C Opener">
    <p:spTree>
      <p:nvGrpSpPr>
        <p:cNvPr id="1" name=""/>
        <p:cNvGrpSpPr/>
        <p:nvPr/>
      </p:nvGrpSpPr>
      <p:grpSpPr>
        <a:xfrm>
          <a:off x="0" y="0"/>
          <a:ext cx="0" cy="0"/>
          <a:chOff x="0" y="0"/>
          <a:chExt cx="0" cy="0"/>
        </a:xfrm>
      </p:grpSpPr>
      <p:pic>
        <p:nvPicPr>
          <p:cNvPr id="6" name="Picture 5" descr="Transit Workforce Center">
            <a:extLst>
              <a:ext uri="{FF2B5EF4-FFF2-40B4-BE49-F238E27FC236}">
                <a16:creationId xmlns:a16="http://schemas.microsoft.com/office/drawing/2014/main" id="{19392289-8B1A-F06A-596E-E0B7179473E3}"/>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18057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C Event Title Opener NEW">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75630FA-2B06-54B6-0E27-BDC485A1467B}"/>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userDrawn="1"/>
        </p:nvPicPr>
        <p:blipFill rotWithShape="1">
          <a:blip r:embed="rId2"/>
          <a:srcRect l="27825" t="42692" b="3048"/>
          <a:stretch>
            <a:fillRect/>
          </a:stretch>
        </p:blipFill>
        <p:spPr>
          <a:xfrm>
            <a:off x="0" y="1702190"/>
            <a:ext cx="12192000" cy="5155810"/>
          </a:xfrm>
          <a:prstGeom prst="rect">
            <a:avLst/>
          </a:prstGeom>
        </p:spPr>
      </p:pic>
      <p:pic>
        <p:nvPicPr>
          <p:cNvPr id="2" name="Picture 1" descr="Transit Workforce Center">
            <a:extLst>
              <a:ext uri="{FF2B5EF4-FFF2-40B4-BE49-F238E27FC236}">
                <a16:creationId xmlns:a16="http://schemas.microsoft.com/office/drawing/2014/main" id="{A8D075D5-AA1D-CAC5-37BC-4925CB7E55AE}"/>
              </a:ext>
              <a:ext uri="{C183D7F6-B498-43B3-948B-1728B52AA6E4}">
                <adec:decorative xmlns:adec="http://schemas.microsoft.com/office/drawing/2017/decorative" val="0"/>
              </a:ext>
            </a:extLst>
          </p:cNvPr>
          <p:cNvPicPr>
            <a:picLocks noGrp="1" noRot="1" noMove="1" noResize="1" noEditPoints="1" noAdjustHandles="1" noChangeArrowheads="1" noChangeShapeType="1" noCrop="1"/>
          </p:cNvPicPr>
          <p:nvPr userDrawn="1"/>
        </p:nvPicPr>
        <p:blipFill>
          <a:blip r:embed="rId3" cstate="print">
            <a:extLst>
              <a:ext uri="{28A0092B-C50C-407E-A947-70E740481C1C}">
                <a14:useLocalDpi xmlns:a14="http://schemas.microsoft.com/office/drawing/2010/main" val="0"/>
              </a:ext>
            </a:extLst>
          </a:blip>
          <a:stretch>
            <a:fillRect/>
          </a:stretch>
        </p:blipFill>
        <p:spPr>
          <a:xfrm>
            <a:off x="3154680" y="385992"/>
            <a:ext cx="5882640" cy="1012762"/>
          </a:xfrm>
          <a:prstGeom prst="rect">
            <a:avLst/>
          </a:prstGeom>
        </p:spPr>
      </p:pic>
      <p:cxnSp>
        <p:nvCxnSpPr>
          <p:cNvPr id="3" name="Straight Connector 2">
            <a:extLst>
              <a:ext uri="{FF2B5EF4-FFF2-40B4-BE49-F238E27FC236}">
                <a16:creationId xmlns:a16="http://schemas.microsoft.com/office/drawing/2014/main" id="{8260899A-74A6-12D0-89B4-1CB890872FC2}"/>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userDrawn="1"/>
        </p:nvCxnSpPr>
        <p:spPr>
          <a:xfrm>
            <a:off x="655093" y="1702190"/>
            <a:ext cx="10901907" cy="0"/>
          </a:xfrm>
          <a:prstGeom prst="line">
            <a:avLst/>
          </a:prstGeom>
          <a:ln w="25400" cap="rnd">
            <a:gradFill>
              <a:gsLst>
                <a:gs pos="0">
                  <a:schemeClr val="accent3"/>
                </a:gs>
                <a:gs pos="50000">
                  <a:schemeClr val="accent2"/>
                </a:gs>
                <a:gs pos="63000">
                  <a:schemeClr val="accent2"/>
                </a:gs>
                <a:gs pos="100000">
                  <a:schemeClr val="accent1"/>
                </a:gs>
              </a:gsLst>
              <a:lin ang="0" scaled="0"/>
            </a:gra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B51484D2-FD1E-C784-DB99-C2D4518766E1}"/>
              </a:ext>
            </a:extLst>
          </p:cNvPr>
          <p:cNvGrpSpPr>
            <a:grpSpLocks noGrp="1" noUngrp="1" noRot="1" noMove="1" noResize="1"/>
          </p:cNvGrpSpPr>
          <p:nvPr userDrawn="1"/>
        </p:nvGrpSpPr>
        <p:grpSpPr>
          <a:xfrm>
            <a:off x="655093" y="5103734"/>
            <a:ext cx="10901907" cy="1274095"/>
            <a:chOff x="655093" y="5103734"/>
            <a:chExt cx="10901907" cy="1274095"/>
          </a:xfrm>
        </p:grpSpPr>
        <p:sp>
          <p:nvSpPr>
            <p:cNvPr id="14" name="Rounded Rectangle 13">
              <a:extLst>
                <a:ext uri="{FF2B5EF4-FFF2-40B4-BE49-F238E27FC236}">
                  <a16:creationId xmlns:a16="http://schemas.microsoft.com/office/drawing/2014/main" id="{660F228C-3C2A-8C37-F600-742344EDC87D}"/>
                </a:ext>
              </a:extLst>
            </p:cNvPr>
            <p:cNvSpPr>
              <a:spLocks noGrp="1" noRot="1" noMove="1" noResize="1" noEditPoints="1" noAdjustHandles="1" noChangeArrowheads="1" noChangeShapeType="1"/>
            </p:cNvSpPr>
            <p:nvPr/>
          </p:nvSpPr>
          <p:spPr>
            <a:xfrm>
              <a:off x="655093" y="5103734"/>
              <a:ext cx="10901907" cy="1274095"/>
            </a:xfrm>
            <a:prstGeom prst="roundRect">
              <a:avLst>
                <a:gd name="adj" fmla="val 20259"/>
              </a:avLst>
            </a:prstGeom>
            <a:solidFill>
              <a:schemeClr val="bg1"/>
            </a:solidFill>
            <a:ln w="63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b" anchorCtr="0"/>
            <a:lstStyle/>
            <a:p>
              <a:pPr algn="ctr"/>
              <a:r>
                <a:rPr lang="en-US" sz="1400" dirty="0">
                  <a:solidFill>
                    <a:schemeClr val="tx1"/>
                  </a:solidFill>
                </a:rPr>
                <a:t>A program of the </a:t>
              </a:r>
              <a:r>
                <a:rPr lang="en-US" sz="1400" b="1" dirty="0">
                  <a:solidFill>
                    <a:schemeClr val="accent6"/>
                  </a:solidFill>
                </a:rPr>
                <a:t>Federal Transit Administration </a:t>
              </a:r>
              <a:r>
                <a:rPr lang="en-US" sz="1400" dirty="0">
                  <a:solidFill>
                    <a:schemeClr val="tx1"/>
                  </a:solidFill>
                </a:rPr>
                <a:t>administered by the International Transportation Learning Center </a:t>
              </a:r>
            </a:p>
          </p:txBody>
        </p:sp>
        <p:pic>
          <p:nvPicPr>
            <p:cNvPr id="15" name="Picture 14" descr="FTA logo">
              <a:extLst>
                <a:ext uri="{FF2B5EF4-FFF2-40B4-BE49-F238E27FC236}">
                  <a16:creationId xmlns:a16="http://schemas.microsoft.com/office/drawing/2014/main" id="{B22FA683-B553-2046-8C82-37512F7CFADB}"/>
                </a:ext>
              </a:extLst>
            </p:cNvPr>
            <p:cNvPicPr>
              <a:picLocks noGrp="1" noRot="1" noMove="1" noResize="1" noEditPoints="1" noAdjustHandles="1" noChangeArrowheads="1" noChangeShapeType="1" noCrop="1"/>
            </p:cNvPicPr>
            <p:nvPr/>
          </p:nvPicPr>
          <p:blipFill>
            <a:blip r:embed="rId4"/>
            <a:srcRect l="53528" b="39079"/>
            <a:stretch>
              <a:fillRect/>
            </a:stretch>
          </p:blipFill>
          <p:spPr>
            <a:xfrm>
              <a:off x="3759642" y="5217785"/>
              <a:ext cx="4672714" cy="793562"/>
            </a:xfrm>
            <a:prstGeom prst="rect">
              <a:avLst/>
            </a:prstGeom>
          </p:spPr>
        </p:pic>
      </p:grpSp>
    </p:spTree>
    <p:extLst>
      <p:ext uri="{BB962C8B-B14F-4D97-AF65-F5344CB8AC3E}">
        <p14:creationId xmlns:p14="http://schemas.microsoft.com/office/powerpoint/2010/main" val="533078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C Opener 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468D56D-7F0A-6A43-17E9-F7110B8B617B}"/>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971487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D15DEC0-F3C2-433D-1BE7-7F020C03796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B9AE598-3A36-6943-DD21-83304FB979F0}"/>
              </a:ext>
            </a:extLst>
          </p:cNvPr>
          <p:cNvSpPr>
            <a:spLocks noGrp="1"/>
          </p:cNvSpPr>
          <p:nvPr>
            <p:ph type="ctrTitle"/>
          </p:nvPr>
        </p:nvSpPr>
        <p:spPr>
          <a:xfrm>
            <a:off x="1524000" y="1122363"/>
            <a:ext cx="9144000" cy="2387600"/>
          </a:xfrm>
        </p:spPr>
        <p:txBody>
          <a:bodyPr anchor="b">
            <a:normAutofit/>
          </a:bodyPr>
          <a:lstStyle>
            <a:lvl1pPr algn="ctr">
              <a:lnSpc>
                <a:spcPct val="100000"/>
              </a:lnSpc>
              <a:defRPr sz="4400">
                <a:solidFill>
                  <a:schemeClr val="accent1"/>
                </a:solidFill>
              </a:defRPr>
            </a:lvl1pPr>
          </a:lstStyle>
          <a:p>
            <a:r>
              <a:rPr lang="en-US" dirty="0"/>
              <a:t>Click to edit Master title style</a:t>
            </a:r>
          </a:p>
        </p:txBody>
      </p:sp>
      <p:sp>
        <p:nvSpPr>
          <p:cNvPr id="3" name="Subtitle 2">
            <a:extLst>
              <a:ext uri="{FF2B5EF4-FFF2-40B4-BE49-F238E27FC236}">
                <a16:creationId xmlns:a16="http://schemas.microsoft.com/office/drawing/2014/main" id="{6B5E5561-1C99-9398-AFF4-EC732F7B49A5}"/>
              </a:ext>
            </a:extLst>
          </p:cNvPr>
          <p:cNvSpPr>
            <a:spLocks noGrp="1"/>
          </p:cNvSpPr>
          <p:nvPr>
            <p:ph type="subTitle" idx="1"/>
          </p:nvPr>
        </p:nvSpPr>
        <p:spPr>
          <a:xfrm>
            <a:off x="1524000" y="3602038"/>
            <a:ext cx="9144000" cy="1655762"/>
          </a:xfrm>
        </p:spPr>
        <p:txBody>
          <a:bodyPr/>
          <a:lstStyle>
            <a:lvl1pPr marL="0" indent="0" algn="ctr">
              <a:lnSpc>
                <a:spcPct val="100000"/>
              </a:lnSpc>
              <a:buNone/>
              <a:defRPr sz="2400">
                <a:solidFill>
                  <a:schemeClr val="accent4">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654347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2">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2FD14B1-C403-FFB3-9739-0B593223257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E17500A0-31D2-22F3-FDFB-104B421C395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stretch>
            <a:fillRect/>
          </a:stretch>
        </p:blipFill>
        <p:spPr>
          <a:xfrm>
            <a:off x="594836" y="6112475"/>
            <a:ext cx="2203450" cy="738437"/>
          </a:xfrm>
          <a:prstGeom prst="rect">
            <a:avLst/>
          </a:prstGeom>
        </p:spPr>
      </p:pic>
      <p:sp>
        <p:nvSpPr>
          <p:cNvPr id="2" name="Title 1">
            <a:extLst>
              <a:ext uri="{FF2B5EF4-FFF2-40B4-BE49-F238E27FC236}">
                <a16:creationId xmlns:a16="http://schemas.microsoft.com/office/drawing/2014/main" id="{3B9AE598-3A36-6943-DD21-83304FB979F0}"/>
              </a:ext>
            </a:extLst>
          </p:cNvPr>
          <p:cNvSpPr>
            <a:spLocks noGrp="1"/>
          </p:cNvSpPr>
          <p:nvPr>
            <p:ph type="ctrTitle"/>
          </p:nvPr>
        </p:nvSpPr>
        <p:spPr>
          <a:xfrm>
            <a:off x="594836" y="1122363"/>
            <a:ext cx="9144000" cy="2387600"/>
          </a:xfrm>
        </p:spPr>
        <p:txBody>
          <a:bodyPr anchor="b">
            <a:normAutofit/>
          </a:bodyPr>
          <a:lstStyle>
            <a:lvl1pPr algn="ctr">
              <a:lnSpc>
                <a:spcPct val="100000"/>
              </a:lnSpc>
              <a:defRPr sz="4400">
                <a:solidFill>
                  <a:schemeClr val="accent1"/>
                </a:solidFill>
              </a:defRPr>
            </a:lvl1pPr>
          </a:lstStyle>
          <a:p>
            <a:r>
              <a:rPr lang="en-US" dirty="0"/>
              <a:t>Click to edit Master title style</a:t>
            </a:r>
          </a:p>
        </p:txBody>
      </p:sp>
      <p:sp>
        <p:nvSpPr>
          <p:cNvPr id="3" name="Subtitle 2">
            <a:extLst>
              <a:ext uri="{FF2B5EF4-FFF2-40B4-BE49-F238E27FC236}">
                <a16:creationId xmlns:a16="http://schemas.microsoft.com/office/drawing/2014/main" id="{6B5E5561-1C99-9398-AFF4-EC732F7B49A5}"/>
              </a:ext>
            </a:extLst>
          </p:cNvPr>
          <p:cNvSpPr>
            <a:spLocks noGrp="1"/>
          </p:cNvSpPr>
          <p:nvPr>
            <p:ph type="subTitle" idx="1"/>
          </p:nvPr>
        </p:nvSpPr>
        <p:spPr>
          <a:xfrm>
            <a:off x="594836" y="3602038"/>
            <a:ext cx="9144000" cy="1655762"/>
          </a:xfrm>
        </p:spPr>
        <p:txBody>
          <a:bodyPr/>
          <a:lstStyle>
            <a:lvl1pPr marL="0" indent="0" algn="ctr">
              <a:lnSpc>
                <a:spcPct val="100000"/>
              </a:lnSpc>
              <a:buNone/>
              <a:defRPr sz="2400">
                <a:solidFill>
                  <a:schemeClr val="accent4">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749055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BCA8A23-87F6-E732-97C2-D2B09E037B1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0" y="7088"/>
            <a:ext cx="12192000" cy="6858000"/>
          </a:xfrm>
          <a:prstGeom prst="rect">
            <a:avLst/>
          </a:prstGeom>
        </p:spPr>
      </p:pic>
      <p:sp>
        <p:nvSpPr>
          <p:cNvPr id="2" name="Title 1">
            <a:extLst>
              <a:ext uri="{FF2B5EF4-FFF2-40B4-BE49-F238E27FC236}">
                <a16:creationId xmlns:a16="http://schemas.microsoft.com/office/drawing/2014/main" id="{0C909644-1EAE-7371-4FF1-26B88EAAB62C}"/>
              </a:ext>
            </a:extLst>
          </p:cNvPr>
          <p:cNvSpPr>
            <a:spLocks noGrp="1"/>
          </p:cNvSpPr>
          <p:nvPr>
            <p:ph type="title"/>
          </p:nvPr>
        </p:nvSpPr>
        <p:spPr>
          <a:xfrm>
            <a:off x="838200" y="548640"/>
            <a:ext cx="10515600" cy="731520"/>
          </a:xfrm>
        </p:spPr>
        <p:txBody>
          <a:bodyPr lIns="0" tIns="0" rIns="0" bIns="0"/>
          <a:lstStyle>
            <a:lvl1pPr>
              <a:defRPr>
                <a:solidFill>
                  <a:schemeClr val="accent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BD1E199B-828C-1360-C9C5-838639AE8DE4}"/>
              </a:ext>
            </a:extLst>
          </p:cNvPr>
          <p:cNvSpPr>
            <a:spLocks noGrp="1"/>
          </p:cNvSpPr>
          <p:nvPr>
            <p:ph idx="1"/>
          </p:nvPr>
        </p:nvSpPr>
        <p:spPr>
          <a:xfrm>
            <a:off x="838200" y="1463039"/>
            <a:ext cx="10515600" cy="4713924"/>
          </a:xfrm>
        </p:spPr>
        <p:txBody>
          <a:bodyPr lIns="0" tIns="0" rIns="0" bIns="0"/>
          <a:lstStyle>
            <a:lvl1pPr marL="0" indent="0">
              <a:buNone/>
              <a:defRPr sz="2200">
                <a:solidFill>
                  <a:schemeClr val="accent4">
                    <a:lumMod val="75000"/>
                  </a:schemeClr>
                </a:solidFill>
              </a:defRPr>
            </a:lvl1pPr>
            <a:lvl2pPr marL="457200" indent="0">
              <a:buNone/>
              <a:defRPr>
                <a:solidFill>
                  <a:schemeClr val="accent4">
                    <a:lumMod val="75000"/>
                  </a:schemeClr>
                </a:solidFill>
              </a:defRPr>
            </a:lvl2pPr>
            <a:lvl3pPr marL="914400" indent="0">
              <a:buNone/>
              <a:defRPr>
                <a:solidFill>
                  <a:schemeClr val="accent4">
                    <a:lumMod val="75000"/>
                  </a:schemeClr>
                </a:solidFill>
              </a:defRPr>
            </a:lvl3pPr>
            <a:lvl4pPr marL="1371600" indent="0">
              <a:buNone/>
              <a:defRPr>
                <a:solidFill>
                  <a:schemeClr val="accent4">
                    <a:lumMod val="75000"/>
                  </a:schemeClr>
                </a:solidFill>
              </a:defRPr>
            </a:lvl4pPr>
            <a:lvl5pPr marL="1828800" indent="0">
              <a:buNone/>
              <a:defRPr>
                <a:solidFill>
                  <a:schemeClr val="accent4">
                    <a:lumMod val="7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58BBB6AD-DA55-E2EC-8699-4A5E2EC1BC8D}"/>
              </a:ext>
            </a:extLst>
          </p:cNvPr>
          <p:cNvSpPr>
            <a:spLocks noGrp="1"/>
          </p:cNvSpPr>
          <p:nvPr>
            <p:ph type="sldNum" sz="quarter" idx="12"/>
          </p:nvPr>
        </p:nvSpPr>
        <p:spPr>
          <a:xfrm>
            <a:off x="838201" y="6356350"/>
            <a:ext cx="10515600" cy="365125"/>
          </a:xfrm>
        </p:spPr>
        <p:txBody>
          <a:bodyPr/>
          <a:lstStyle>
            <a:lvl1pPr algn="ctr">
              <a:defRPr b="1">
                <a:solidFill>
                  <a:schemeClr val="accent1"/>
                </a:solidFill>
              </a:defRPr>
            </a:lvl1pPr>
          </a:lstStyle>
          <a:p>
            <a:fld id="{EFB2949D-3F46-0447-B67E-7C1922E44B1D}" type="slidenum">
              <a:rPr lang="en-US" smtClean="0"/>
              <a:pPr/>
              <a:t>‹#›</a:t>
            </a:fld>
            <a:endParaRPr lang="en-US" dirty="0"/>
          </a:p>
        </p:txBody>
      </p:sp>
      <p:pic>
        <p:nvPicPr>
          <p:cNvPr id="8" name="Picture 7">
            <a:extLst>
              <a:ext uri="{FF2B5EF4-FFF2-40B4-BE49-F238E27FC236}">
                <a16:creationId xmlns:a16="http://schemas.microsoft.com/office/drawing/2014/main" id="{76272C2B-4E22-2ECC-8CA3-01CAE76A18D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stretch>
            <a:fillRect/>
          </a:stretch>
        </p:blipFill>
        <p:spPr>
          <a:xfrm>
            <a:off x="9462913" y="6176963"/>
            <a:ext cx="2011022" cy="673949"/>
          </a:xfrm>
          <a:prstGeom prst="rect">
            <a:avLst/>
          </a:prstGeom>
        </p:spPr>
      </p:pic>
    </p:spTree>
    <p:extLst>
      <p:ext uri="{BB962C8B-B14F-4D97-AF65-F5344CB8AC3E}">
        <p14:creationId xmlns:p14="http://schemas.microsoft.com/office/powerpoint/2010/main" val="778432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BCA8A23-87F6-E732-97C2-D2B09E037B1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0" y="7088"/>
            <a:ext cx="12192000" cy="6858000"/>
          </a:xfrm>
          <a:prstGeom prst="rect">
            <a:avLst/>
          </a:prstGeom>
        </p:spPr>
      </p:pic>
      <p:sp>
        <p:nvSpPr>
          <p:cNvPr id="2" name="Title 1">
            <a:extLst>
              <a:ext uri="{FF2B5EF4-FFF2-40B4-BE49-F238E27FC236}">
                <a16:creationId xmlns:a16="http://schemas.microsoft.com/office/drawing/2014/main" id="{0C909644-1EAE-7371-4FF1-26B88EAAB62C}"/>
              </a:ext>
            </a:extLst>
          </p:cNvPr>
          <p:cNvSpPr>
            <a:spLocks noGrp="1"/>
          </p:cNvSpPr>
          <p:nvPr>
            <p:ph type="title"/>
          </p:nvPr>
        </p:nvSpPr>
        <p:spPr>
          <a:xfrm>
            <a:off x="838200" y="548640"/>
            <a:ext cx="10515600" cy="731520"/>
          </a:xfrm>
        </p:spPr>
        <p:txBody>
          <a:bodyPr lIns="0" tIns="0" rIns="0" bIns="0"/>
          <a:lstStyle>
            <a:lvl1pPr>
              <a:defRPr>
                <a:solidFill>
                  <a:schemeClr val="accent1"/>
                </a:solidFill>
              </a:defRPr>
            </a:lvl1pPr>
          </a:lstStyle>
          <a:p>
            <a:r>
              <a:rPr lang="en-US" dirty="0"/>
              <a:t>Click to edit Master title style</a:t>
            </a:r>
          </a:p>
        </p:txBody>
      </p:sp>
      <p:sp>
        <p:nvSpPr>
          <p:cNvPr id="6" name="Slide Number Placeholder 5">
            <a:extLst>
              <a:ext uri="{FF2B5EF4-FFF2-40B4-BE49-F238E27FC236}">
                <a16:creationId xmlns:a16="http://schemas.microsoft.com/office/drawing/2014/main" id="{58BBB6AD-DA55-E2EC-8699-4A5E2EC1BC8D}"/>
              </a:ext>
            </a:extLst>
          </p:cNvPr>
          <p:cNvSpPr>
            <a:spLocks noGrp="1"/>
          </p:cNvSpPr>
          <p:nvPr>
            <p:ph type="sldNum" sz="quarter" idx="12"/>
          </p:nvPr>
        </p:nvSpPr>
        <p:spPr>
          <a:xfrm>
            <a:off x="838201" y="6356350"/>
            <a:ext cx="10515600" cy="365125"/>
          </a:xfrm>
        </p:spPr>
        <p:txBody>
          <a:bodyPr/>
          <a:lstStyle>
            <a:lvl1pPr algn="ctr">
              <a:defRPr b="1">
                <a:solidFill>
                  <a:schemeClr val="accent1"/>
                </a:solidFill>
              </a:defRPr>
            </a:lvl1pPr>
          </a:lstStyle>
          <a:p>
            <a:fld id="{9C153832-09ED-D64B-B470-2277EAE587CB}" type="slidenum">
              <a:rPr lang="en-US" smtClean="0"/>
              <a:pPr/>
              <a:t>‹#›</a:t>
            </a:fld>
            <a:endParaRPr lang="en-US" dirty="0"/>
          </a:p>
        </p:txBody>
      </p:sp>
      <p:pic>
        <p:nvPicPr>
          <p:cNvPr id="8" name="Picture 7">
            <a:extLst>
              <a:ext uri="{FF2B5EF4-FFF2-40B4-BE49-F238E27FC236}">
                <a16:creationId xmlns:a16="http://schemas.microsoft.com/office/drawing/2014/main" id="{76272C2B-4E22-2ECC-8CA3-01CAE76A18D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stretch>
            <a:fillRect/>
          </a:stretch>
        </p:blipFill>
        <p:spPr>
          <a:xfrm>
            <a:off x="9462913" y="6176963"/>
            <a:ext cx="2011022" cy="673949"/>
          </a:xfrm>
          <a:prstGeom prst="rect">
            <a:avLst/>
          </a:prstGeom>
        </p:spPr>
      </p:pic>
    </p:spTree>
    <p:extLst>
      <p:ext uri="{BB962C8B-B14F-4D97-AF65-F5344CB8AC3E}">
        <p14:creationId xmlns:p14="http://schemas.microsoft.com/office/powerpoint/2010/main" val="2439674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2930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ags" Target="../tags/tag2.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5" Type="http://schemas.openxmlformats.org/officeDocument/2006/relationships/slideLayout" Target="../slideLayouts/slideLayout26.xml"/><Relationship Id="rId4" Type="http://schemas.openxmlformats.org/officeDocument/2006/relationships/slideLayout" Target="../slideLayouts/slideLayout25.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3FA8EF-ABC5-944A-A3B0-DB04A54EA133}"/>
              </a:ext>
            </a:extLst>
          </p:cNvPr>
          <p:cNvSpPr>
            <a:spLocks noGrp="1"/>
          </p:cNvSpPr>
          <p:nvPr>
            <p:ph type="title"/>
          </p:nvPr>
        </p:nvSpPr>
        <p:spPr>
          <a:xfrm>
            <a:off x="841248" y="539815"/>
            <a:ext cx="10515600" cy="747897"/>
          </a:xfrm>
          <a:prstGeom prst="rect">
            <a:avLst/>
          </a:prstGeom>
        </p:spPr>
        <p:txBody>
          <a:bodyPr vert="horz" lIns="0" tIns="0" rIns="0" bIns="0" rtlCol="0" anchor="ctr">
            <a:noAutofit/>
          </a:bodyPr>
          <a:lstStyle/>
          <a:p>
            <a:r>
              <a:rPr lang="en-US" dirty="0"/>
              <a:t>Click to edit Master title style</a:t>
            </a:r>
          </a:p>
        </p:txBody>
      </p:sp>
      <p:sp>
        <p:nvSpPr>
          <p:cNvPr id="3" name="Text Placeholder 2">
            <a:extLst>
              <a:ext uri="{FF2B5EF4-FFF2-40B4-BE49-F238E27FC236}">
                <a16:creationId xmlns:a16="http://schemas.microsoft.com/office/drawing/2014/main" id="{DF019D1C-C6B7-CC47-A677-A8C2C9E67E95}"/>
              </a:ext>
            </a:extLst>
          </p:cNvPr>
          <p:cNvSpPr>
            <a:spLocks noGrp="1"/>
          </p:cNvSpPr>
          <p:nvPr>
            <p:ph type="body" idx="1"/>
          </p:nvPr>
        </p:nvSpPr>
        <p:spPr>
          <a:xfrm>
            <a:off x="838200" y="1645920"/>
            <a:ext cx="10515600" cy="4572000"/>
          </a:xfrm>
          <a:prstGeom prst="rect">
            <a:avLst/>
          </a:prstGeom>
        </p:spPr>
        <p:txBody>
          <a:bodyPr vert="horz" lIns="0" tIns="0" rIns="0" bIns="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a:extLst>
              <a:ext uri="{FF2B5EF4-FFF2-40B4-BE49-F238E27FC236}">
                <a16:creationId xmlns:a16="http://schemas.microsoft.com/office/drawing/2014/main" id="{C46203AA-AB07-4D78-9BCB-B00DDA7D5C07}"/>
              </a:ext>
            </a:extLst>
          </p:cNvPr>
          <p:cNvSpPr txBox="1">
            <a:spLocks/>
          </p:cNvSpPr>
          <p:nvPr userDrawn="1"/>
        </p:nvSpPr>
        <p:spPr>
          <a:xfrm>
            <a:off x="838200" y="6318185"/>
            <a:ext cx="10515600" cy="365125"/>
          </a:xfrm>
          <a:prstGeom prst="rect">
            <a:avLst/>
          </a:prstGeom>
        </p:spPr>
        <p:txBody>
          <a:bodyPr vert="horz" lIns="0" tIns="0" rIns="0" bIns="0" rtlCol="0" anchor="t" anchorCtr="0"/>
          <a:lstStyle>
            <a:defPPr>
              <a:defRPr lang="en-US"/>
            </a:defPPr>
            <a:lvl1pPr marL="0" algn="r" defTabSz="914400" rtl="0" eaLnBrk="1" latinLnBrk="0" hangingPunct="1">
              <a:defRPr sz="160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4DC2CEE-C89B-6D4C-8A2C-B626C37EB60D}" type="slidenum">
              <a:rPr lang="en-US" smtClean="0">
                <a:solidFill>
                  <a:srgbClr val="0F6235"/>
                </a:solidFill>
              </a:rPr>
              <a:pPr/>
              <a:t>‹#›</a:t>
            </a:fld>
            <a:endParaRPr lang="en-US" dirty="0">
              <a:solidFill>
                <a:srgbClr val="0F6235"/>
              </a:solidFill>
            </a:endParaRPr>
          </a:p>
        </p:txBody>
      </p:sp>
    </p:spTree>
    <p:custDataLst>
      <p:tags r:id="rId23"/>
    </p:custDataLst>
    <p:extLst>
      <p:ext uri="{BB962C8B-B14F-4D97-AF65-F5344CB8AC3E}">
        <p14:creationId xmlns:p14="http://schemas.microsoft.com/office/powerpoint/2010/main" val="744393602"/>
      </p:ext>
    </p:extLst>
  </p:cSld>
  <p:clrMap bg1="lt1" tx1="dk1" bg2="lt2" tx2="dk2" accent1="accent1" accent2="accent2" accent3="accent3" accent4="accent4" accent5="accent5" accent6="accent6" hlink="hlink" folHlink="folHlink"/>
  <p:sldLayoutIdLst>
    <p:sldLayoutId id="2147483683" r:id="rId1"/>
    <p:sldLayoutId id="2147483663" r:id="rId2"/>
    <p:sldLayoutId id="2147483675" r:id="rId3"/>
    <p:sldLayoutId id="2147483688" r:id="rId4"/>
    <p:sldLayoutId id="2147483670" r:id="rId5"/>
    <p:sldLayoutId id="2147483667" r:id="rId6"/>
    <p:sldLayoutId id="2147483671" r:id="rId7"/>
    <p:sldLayoutId id="2147483676" r:id="rId8"/>
    <p:sldLayoutId id="2147483680" r:id="rId9"/>
    <p:sldLayoutId id="2147483681" r:id="rId10"/>
    <p:sldLayoutId id="2147483684" r:id="rId11"/>
    <p:sldLayoutId id="2147483674" r:id="rId12"/>
    <p:sldLayoutId id="2147483689" r:id="rId13"/>
    <p:sldLayoutId id="2147483690" r:id="rId14"/>
    <p:sldLayoutId id="2147483678" r:id="rId15"/>
    <p:sldLayoutId id="2147483685" r:id="rId16"/>
    <p:sldLayoutId id="2147483677" r:id="rId17"/>
    <p:sldLayoutId id="2147483664" r:id="rId18"/>
    <p:sldLayoutId id="2147483679" r:id="rId19"/>
    <p:sldLayoutId id="2147483666" r:id="rId20"/>
    <p:sldLayoutId id="2147483691" r:id="rId21"/>
  </p:sldLayoutIdLst>
  <p:transition>
    <p:fade/>
  </p:transition>
  <p:hf hdr="0" ftr="0" dt="0"/>
  <p:txStyles>
    <p:titleStyle>
      <a:lvl1pPr algn="l" defTabSz="914400" rtl="0" eaLnBrk="1" latinLnBrk="0" hangingPunct="1">
        <a:lnSpc>
          <a:spcPct val="90000"/>
        </a:lnSpc>
        <a:spcBef>
          <a:spcPct val="0"/>
        </a:spcBef>
        <a:buNone/>
        <a:defRPr sz="4000" b="1" i="0" kern="1200">
          <a:solidFill>
            <a:schemeClr val="accent1"/>
          </a:solidFill>
          <a:latin typeface="+mj-lt"/>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chemeClr val="tx2"/>
        </a:buClr>
        <a:buFont typeface="Arial" panose="020B0604020202020204" pitchFamily="34" charset="0"/>
        <a:buChar char="•"/>
        <a:defRPr sz="2800" b="0" i="0" kern="1200">
          <a:solidFill>
            <a:schemeClr val="tx1">
              <a:lumMod val="75000"/>
              <a:lumOff val="25000"/>
            </a:schemeClr>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2"/>
        </a:buClr>
        <a:buFont typeface="Arial" panose="020B0604020202020204" pitchFamily="34" charset="0"/>
        <a:buChar char="•"/>
        <a:defRPr sz="2400" b="0" i="0" kern="1200">
          <a:solidFill>
            <a:schemeClr val="tx1">
              <a:lumMod val="75000"/>
              <a:lumOff val="25000"/>
            </a:schemeClr>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tx2"/>
        </a:buClr>
        <a:buFont typeface="Arial" panose="020B0604020202020204" pitchFamily="34" charset="0"/>
        <a:buChar char="•"/>
        <a:defRPr sz="2000" b="0" i="0" kern="1200">
          <a:solidFill>
            <a:schemeClr val="tx1">
              <a:lumMod val="75000"/>
              <a:lumOff val="25000"/>
            </a:schemeClr>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tx2"/>
        </a:buClr>
        <a:buFont typeface="Arial" panose="020B0604020202020204" pitchFamily="34" charset="0"/>
        <a:buChar char="•"/>
        <a:defRPr sz="1800" b="0" i="0" kern="1200">
          <a:solidFill>
            <a:schemeClr val="tx1">
              <a:lumMod val="75000"/>
              <a:lumOff val="25000"/>
            </a:schemeClr>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tx2"/>
        </a:buClr>
        <a:buFont typeface="Arial" panose="020B0604020202020204" pitchFamily="34" charset="0"/>
        <a:buChar char="•"/>
        <a:defRPr sz="1600" b="0" i="0" kern="1200">
          <a:solidFill>
            <a:schemeClr val="tx1">
              <a:lumMod val="75000"/>
              <a:lumOff val="25000"/>
            </a:schemeClr>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6250A8-4308-F940-2BBD-5E57D30E07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AC1EAEA-4238-FE15-AE8F-6705963B70D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9D9A681-D50A-E9E2-D692-18F0A30412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09BAF6-7DD0-0848-9DDB-FC6F15CDBF0A}" type="datetime1">
              <a:rPr lang="en-US" smtClean="0"/>
              <a:t>9/18/2026</a:t>
            </a:fld>
            <a:endParaRPr lang="en-US"/>
          </a:p>
        </p:txBody>
      </p:sp>
      <p:sp>
        <p:nvSpPr>
          <p:cNvPr id="5" name="Footer Placeholder 4">
            <a:extLst>
              <a:ext uri="{FF2B5EF4-FFF2-40B4-BE49-F238E27FC236}">
                <a16:creationId xmlns:a16="http://schemas.microsoft.com/office/drawing/2014/main" id="{10667BBD-8B42-2EC8-F607-CE34961A70E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E4DF9BC-7CB8-7E54-1C61-6064417574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E51E2F-26AA-D046-94E8-30BD9E591FE6}" type="slidenum">
              <a:rPr lang="en-US" smtClean="0"/>
              <a:t>‹#›</a:t>
            </a:fld>
            <a:endParaRPr lang="en-US"/>
          </a:p>
        </p:txBody>
      </p:sp>
    </p:spTree>
    <p:extLst>
      <p:ext uri="{BB962C8B-B14F-4D97-AF65-F5344CB8AC3E}">
        <p14:creationId xmlns:p14="http://schemas.microsoft.com/office/powerpoint/2010/main" val="3865499824"/>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17.png"/><Relationship Id="rId2" Type="http://schemas.openxmlformats.org/officeDocument/2006/relationships/slideLayout" Target="../slideLayouts/slideLayout6.xml"/><Relationship Id="rId1" Type="http://schemas.openxmlformats.org/officeDocument/2006/relationships/tags" Target="../tags/tag25.xml"/><Relationship Id="rId6" Type="http://schemas.openxmlformats.org/officeDocument/2006/relationships/image" Target="../media/image16.png"/><Relationship Id="rId5" Type="http://schemas.openxmlformats.org/officeDocument/2006/relationships/image" Target="../media/image15.svg"/><Relationship Id="rId4" Type="http://schemas.openxmlformats.org/officeDocument/2006/relationships/image" Target="../media/image14.sv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tags" Target="../tags/tag26.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3.xml"/><Relationship Id="rId1" Type="http://schemas.openxmlformats.org/officeDocument/2006/relationships/tags" Target="../tags/tag27.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28.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29.xml"/><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xml"/><Relationship Id="rId1" Type="http://schemas.openxmlformats.org/officeDocument/2006/relationships/tags" Target="../tags/tag30.xml"/><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xml"/><Relationship Id="rId1" Type="http://schemas.openxmlformats.org/officeDocument/2006/relationships/tags" Target="../tags/tag31.xml"/><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tags" Target="../tags/tag32.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5.xml"/><Relationship Id="rId1" Type="http://schemas.openxmlformats.org/officeDocument/2006/relationships/tags" Target="../tags/tag33.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tags" Target="../tags/tag34.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1.xml"/><Relationship Id="rId1" Type="http://schemas.openxmlformats.org/officeDocument/2006/relationships/tags" Target="../tags/tag35.xml"/><Relationship Id="rId5" Type="http://schemas.openxmlformats.org/officeDocument/2006/relationships/image" Target="../media/image25.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1.xml"/><Relationship Id="rId1" Type="http://schemas.openxmlformats.org/officeDocument/2006/relationships/tags" Target="../tags/tag36.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28.png"/><Relationship Id="rId2" Type="http://schemas.openxmlformats.org/officeDocument/2006/relationships/slideLayout" Target="../slideLayouts/slideLayout21.xml"/><Relationship Id="rId1" Type="http://schemas.openxmlformats.org/officeDocument/2006/relationships/tags" Target="../tags/tag3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8.png"/><Relationship Id="rId18" Type="http://schemas.openxmlformats.org/officeDocument/2006/relationships/image" Target="../media/image43.png"/><Relationship Id="rId3" Type="http://schemas.openxmlformats.org/officeDocument/2006/relationships/notesSlide" Target="../notesSlides/notesSlide14.xml"/><Relationship Id="rId7" Type="http://schemas.openxmlformats.org/officeDocument/2006/relationships/image" Target="../media/image32.png"/><Relationship Id="rId12" Type="http://schemas.openxmlformats.org/officeDocument/2006/relationships/image" Target="../media/image37.png"/><Relationship Id="rId17" Type="http://schemas.openxmlformats.org/officeDocument/2006/relationships/image" Target="../media/image42.png"/><Relationship Id="rId2" Type="http://schemas.openxmlformats.org/officeDocument/2006/relationships/slideLayout" Target="../slideLayouts/slideLayout2.xml"/><Relationship Id="rId16" Type="http://schemas.openxmlformats.org/officeDocument/2006/relationships/image" Target="../media/image41.png"/><Relationship Id="rId20" Type="http://schemas.openxmlformats.org/officeDocument/2006/relationships/image" Target="../media/image45.png"/><Relationship Id="rId1" Type="http://schemas.openxmlformats.org/officeDocument/2006/relationships/tags" Target="../tags/tag38.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5" Type="http://schemas.openxmlformats.org/officeDocument/2006/relationships/image" Target="../media/image40.png"/><Relationship Id="rId10" Type="http://schemas.openxmlformats.org/officeDocument/2006/relationships/image" Target="../media/image35.png"/><Relationship Id="rId19" Type="http://schemas.openxmlformats.org/officeDocument/2006/relationships/image" Target="../media/image44.png"/><Relationship Id="rId4" Type="http://schemas.openxmlformats.org/officeDocument/2006/relationships/image" Target="../media/image29.svg"/><Relationship Id="rId9" Type="http://schemas.openxmlformats.org/officeDocument/2006/relationships/image" Target="../media/image34.png"/><Relationship Id="rId14" Type="http://schemas.openxmlformats.org/officeDocument/2006/relationships/image" Target="../media/image39.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video" Target="https://www.youtube.com/embed/fRcrFdYXHj4?feature=oembed" TargetMode="External"/><Relationship Id="rId1" Type="http://schemas.openxmlformats.org/officeDocument/2006/relationships/tags" Target="../tags/tag39.xml"/><Relationship Id="rId6" Type="http://schemas.openxmlformats.org/officeDocument/2006/relationships/image" Target="../media/image14.svg"/><Relationship Id="rId5" Type="http://schemas.openxmlformats.org/officeDocument/2006/relationships/image" Target="../media/image30.jpe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1.xml"/><Relationship Id="rId1" Type="http://schemas.openxmlformats.org/officeDocument/2006/relationships/tags" Target="../tags/tag40.xml"/><Relationship Id="rId5" Type="http://schemas.openxmlformats.org/officeDocument/2006/relationships/image" Target="../media/image22.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1.xml"/><Relationship Id="rId1" Type="http://schemas.openxmlformats.org/officeDocument/2006/relationships/tags" Target="../tags/tag41.xm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8.xml"/><Relationship Id="rId1" Type="http://schemas.openxmlformats.org/officeDocument/2006/relationships/tags" Target="../tags/tag4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4.xml"/><Relationship Id="rId1" Type="http://schemas.openxmlformats.org/officeDocument/2006/relationships/tags" Target="../tags/tag43.xml"/><Relationship Id="rId4" Type="http://schemas.openxmlformats.org/officeDocument/2006/relationships/image" Target="../media/image46.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7" Type="http://schemas.openxmlformats.org/officeDocument/2006/relationships/image" Target="../media/image49.png"/><Relationship Id="rId2" Type="http://schemas.openxmlformats.org/officeDocument/2006/relationships/slideLayout" Target="../slideLayouts/slideLayout21.xml"/><Relationship Id="rId1" Type="http://schemas.openxmlformats.org/officeDocument/2006/relationships/tags" Target="../tags/tag44.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1.xml"/><Relationship Id="rId1" Type="http://schemas.openxmlformats.org/officeDocument/2006/relationships/tags" Target="../tags/tag45.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7" Type="http://schemas.openxmlformats.org/officeDocument/2006/relationships/image" Target="../media/image28.png"/><Relationship Id="rId2" Type="http://schemas.openxmlformats.org/officeDocument/2006/relationships/slideLayout" Target="../slideLayouts/slideLayout21.xml"/><Relationship Id="rId1" Type="http://schemas.openxmlformats.org/officeDocument/2006/relationships/tags" Target="../tags/tag46.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1.xml"/><Relationship Id="rId1" Type="http://schemas.openxmlformats.org/officeDocument/2006/relationships/tags" Target="../tags/tag47.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1.xml"/><Relationship Id="rId1" Type="http://schemas.openxmlformats.org/officeDocument/2006/relationships/tags" Target="../tags/tag48.xml"/><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5.xml"/><Relationship Id="rId1" Type="http://schemas.openxmlformats.org/officeDocument/2006/relationships/tags" Target="../tags/tag49.xml"/><Relationship Id="rId4" Type="http://schemas.openxmlformats.org/officeDocument/2006/relationships/image" Target="../media/image15.sv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5.xml"/><Relationship Id="rId1" Type="http://schemas.openxmlformats.org/officeDocument/2006/relationships/tags" Target="../tags/tag50.xml"/><Relationship Id="rId4" Type="http://schemas.openxmlformats.org/officeDocument/2006/relationships/image" Target="../media/image15.sv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8.xml"/><Relationship Id="rId1" Type="http://schemas.openxmlformats.org/officeDocument/2006/relationships/tags" Target="../tags/tag51.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4.xml"/><Relationship Id="rId1" Type="http://schemas.openxmlformats.org/officeDocument/2006/relationships/tags" Target="../tags/tag52.xml"/><Relationship Id="rId4" Type="http://schemas.openxmlformats.org/officeDocument/2006/relationships/image" Target="../media/image52.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1.xml"/><Relationship Id="rId1" Type="http://schemas.openxmlformats.org/officeDocument/2006/relationships/tags" Target="../tags/tag53.xml"/><Relationship Id="rId6" Type="http://schemas.openxmlformats.org/officeDocument/2006/relationships/image" Target="../media/image460.png"/><Relationship Id="rId5" Type="http://schemas.openxmlformats.org/officeDocument/2006/relationships/image" Target="../media/image450.png"/><Relationship Id="rId4" Type="http://schemas.openxmlformats.org/officeDocument/2006/relationships/image" Target="../media/image24.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1.xml"/><Relationship Id="rId1" Type="http://schemas.openxmlformats.org/officeDocument/2006/relationships/tags" Target="../tags/tag54.xml"/><Relationship Id="rId5" Type="http://schemas.openxmlformats.org/officeDocument/2006/relationships/image" Target="../media/image470.png"/><Relationship Id="rId4" Type="http://schemas.openxmlformats.org/officeDocument/2006/relationships/image" Target="../media/image24.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7" Type="http://schemas.openxmlformats.org/officeDocument/2006/relationships/image" Target="../media/image55.png"/><Relationship Id="rId2" Type="http://schemas.openxmlformats.org/officeDocument/2006/relationships/slideLayout" Target="../slideLayouts/slideLayout21.xml"/><Relationship Id="rId1" Type="http://schemas.openxmlformats.org/officeDocument/2006/relationships/tags" Target="../tags/tag55.xml"/><Relationship Id="rId6" Type="http://schemas.openxmlformats.org/officeDocument/2006/relationships/image" Target="../media/image54.jpeg"/><Relationship Id="rId5" Type="http://schemas.openxmlformats.org/officeDocument/2006/relationships/image" Target="../media/image53.png"/><Relationship Id="rId4" Type="http://schemas.openxmlformats.org/officeDocument/2006/relationships/image" Target="../media/image24.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1.xml"/><Relationship Id="rId1" Type="http://schemas.openxmlformats.org/officeDocument/2006/relationships/tags" Target="../tags/tag56.xml"/><Relationship Id="rId6" Type="http://schemas.openxmlformats.org/officeDocument/2006/relationships/image" Target="../media/image56.png"/><Relationship Id="rId5" Type="http://schemas.openxmlformats.org/officeDocument/2006/relationships/image" Target="../media/image50.png"/><Relationship Id="rId4" Type="http://schemas.openxmlformats.org/officeDocument/2006/relationships/image" Target="../media/image24.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1.xml"/><Relationship Id="rId1" Type="http://schemas.openxmlformats.org/officeDocument/2006/relationships/tags" Target="../tags/tag57.xml"/><Relationship Id="rId4" Type="http://schemas.openxmlformats.org/officeDocument/2006/relationships/image" Target="../media/image24.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8.xml"/><Relationship Id="rId1" Type="http://schemas.openxmlformats.org/officeDocument/2006/relationships/tags" Target="../tags/tag58.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4.xml"/><Relationship Id="rId1" Type="http://schemas.openxmlformats.org/officeDocument/2006/relationships/tags" Target="../tags/tag59.xml"/><Relationship Id="rId4" Type="http://schemas.openxmlformats.org/officeDocument/2006/relationships/image" Target="../media/image57.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1.xml"/><Relationship Id="rId1" Type="http://schemas.openxmlformats.org/officeDocument/2006/relationships/tags" Target="../tags/tag60.xml"/><Relationship Id="rId5" Type="http://schemas.openxmlformats.org/officeDocument/2006/relationships/image" Target="../media/image58.png"/><Relationship Id="rId4" Type="http://schemas.openxmlformats.org/officeDocument/2006/relationships/image" Target="../media/image24.png"/></Relationships>
</file>

<file path=ppt/slides/_rels/slide37.xml.rels><?xml version="1.0" encoding="UTF-8" standalone="yes"?>
<Relationships xmlns="http://schemas.openxmlformats.org/package/2006/relationships"><Relationship Id="rId8" Type="http://schemas.openxmlformats.org/officeDocument/2006/relationships/image" Target="../media/image570.png"/><Relationship Id="rId3" Type="http://schemas.openxmlformats.org/officeDocument/2006/relationships/notesSlide" Target="../notesSlides/notesSlide37.xml"/><Relationship Id="rId7" Type="http://schemas.openxmlformats.org/officeDocument/2006/relationships/image" Target="../media/image61.png"/><Relationship Id="rId2" Type="http://schemas.openxmlformats.org/officeDocument/2006/relationships/slideLayout" Target="../slideLayouts/slideLayout21.xml"/><Relationship Id="rId1" Type="http://schemas.openxmlformats.org/officeDocument/2006/relationships/tags" Target="../tags/tag61.xml"/><Relationship Id="rId6" Type="http://schemas.openxmlformats.org/officeDocument/2006/relationships/image" Target="../media/image60.png"/><Relationship Id="rId5" Type="http://schemas.openxmlformats.org/officeDocument/2006/relationships/image" Target="../media/image59.png"/><Relationship Id="rId4" Type="http://schemas.microsoft.com/office/2018/10/relationships/comments" Target="../comments/modernComment_9A5_376E8EE9.xml"/><Relationship Id="rId9" Type="http://schemas.openxmlformats.org/officeDocument/2006/relationships/image" Target="../media/image580.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1.xml"/><Relationship Id="rId1" Type="http://schemas.openxmlformats.org/officeDocument/2006/relationships/tags" Target="../tags/tag62.xml"/><Relationship Id="rId5" Type="http://schemas.openxmlformats.org/officeDocument/2006/relationships/image" Target="../media/image61.svg"/><Relationship Id="rId4" Type="http://schemas.openxmlformats.org/officeDocument/2006/relationships/image" Target="../media/image24.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1.xml"/><Relationship Id="rId1" Type="http://schemas.openxmlformats.org/officeDocument/2006/relationships/tags" Target="../tags/tag63.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24.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1.xml"/><Relationship Id="rId1" Type="http://schemas.openxmlformats.org/officeDocument/2006/relationships/tags" Target="../tags/tag64.xml"/><Relationship Id="rId6" Type="http://schemas.openxmlformats.org/officeDocument/2006/relationships/image" Target="../media/image64.png"/><Relationship Id="rId5" Type="http://schemas.openxmlformats.org/officeDocument/2006/relationships/image" Target="../media/image50.png"/><Relationship Id="rId4" Type="http://schemas.openxmlformats.org/officeDocument/2006/relationships/image" Target="../media/image24.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1.xml"/><Relationship Id="rId1" Type="http://schemas.openxmlformats.org/officeDocument/2006/relationships/tags" Target="../tags/tag65.xml"/><Relationship Id="rId4" Type="http://schemas.openxmlformats.org/officeDocument/2006/relationships/image" Target="../media/image24.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15.xml"/><Relationship Id="rId1" Type="http://schemas.openxmlformats.org/officeDocument/2006/relationships/tags" Target="../tags/tag66.xml"/><Relationship Id="rId4" Type="http://schemas.openxmlformats.org/officeDocument/2006/relationships/image" Target="../media/image15.sv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5.xml"/><Relationship Id="rId1" Type="http://schemas.openxmlformats.org/officeDocument/2006/relationships/tags" Target="../tags/tag67.xml"/><Relationship Id="rId4" Type="http://schemas.openxmlformats.org/officeDocument/2006/relationships/image" Target="../media/image15.sv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8.xml"/><Relationship Id="rId1" Type="http://schemas.openxmlformats.org/officeDocument/2006/relationships/tags" Target="../tags/tag68.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4.xml"/><Relationship Id="rId1" Type="http://schemas.openxmlformats.org/officeDocument/2006/relationships/tags" Target="../tags/tag69.xml"/><Relationship Id="rId4" Type="http://schemas.openxmlformats.org/officeDocument/2006/relationships/image" Target="../media/image65.pn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13.xml"/><Relationship Id="rId1" Type="http://schemas.openxmlformats.org/officeDocument/2006/relationships/tags" Target="../tags/tag70.xml"/><Relationship Id="rId5" Type="http://schemas.openxmlformats.org/officeDocument/2006/relationships/image" Target="../media/image66.png"/><Relationship Id="rId4" Type="http://schemas.openxmlformats.org/officeDocument/2006/relationships/image" Target="../media/image17.pn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4.xml"/><Relationship Id="rId1" Type="http://schemas.openxmlformats.org/officeDocument/2006/relationships/tags" Target="../tags/tag71.xml"/><Relationship Id="rId4" Type="http://schemas.openxmlformats.org/officeDocument/2006/relationships/image" Target="../media/image67.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tags" Target="../tags/tag72.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0.xml"/><Relationship Id="rId1" Type="http://schemas.openxmlformats.org/officeDocument/2006/relationships/tags" Target="../tags/tag73.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C7CA073-4FA1-4767-B864-D2E08F0CB561}"/>
              </a:ext>
            </a:extLst>
          </p:cNvPr>
          <p:cNvSpPr>
            <a:spLocks noGrp="1"/>
          </p:cNvSpPr>
          <p:nvPr>
            <p:ph type="title"/>
          </p:nvPr>
        </p:nvSpPr>
        <p:spPr>
          <a:xfrm>
            <a:off x="1863852" y="469609"/>
            <a:ext cx="6835648" cy="664797"/>
          </a:xfrm>
        </p:spPr>
        <p:txBody>
          <a:bodyPr/>
          <a:lstStyle/>
          <a:p>
            <a:r>
              <a:rPr lang="en-US" dirty="0"/>
              <a:t>Instructor Guide Snapshot </a:t>
            </a:r>
          </a:p>
        </p:txBody>
      </p:sp>
      <p:sp>
        <p:nvSpPr>
          <p:cNvPr id="5" name="Content Placeholder 4">
            <a:extLst>
              <a:ext uri="{FF2B5EF4-FFF2-40B4-BE49-F238E27FC236}">
                <a16:creationId xmlns:a16="http://schemas.microsoft.com/office/drawing/2014/main" id="{2CA5F84E-E324-46C9-B3A5-78D106832594}"/>
              </a:ext>
            </a:extLst>
          </p:cNvPr>
          <p:cNvSpPr>
            <a:spLocks noGrp="1"/>
          </p:cNvSpPr>
          <p:nvPr>
            <p:ph idx="1"/>
          </p:nvPr>
        </p:nvSpPr>
        <p:spPr>
          <a:xfrm>
            <a:off x="1714500" y="1471464"/>
            <a:ext cx="9639300" cy="4838846"/>
          </a:xfrm>
        </p:spPr>
        <p:txBody>
          <a:bodyPr>
            <a:normAutofit fontScale="62500" lnSpcReduction="20000"/>
          </a:bodyPr>
          <a:lstStyle/>
          <a:p>
            <a:r>
              <a:rPr lang="en-US" sz="2000" b="1" dirty="0">
                <a:solidFill>
                  <a:schemeClr val="accent1"/>
                </a:solidFill>
              </a:rPr>
              <a:t>Preparation before class:</a:t>
            </a:r>
          </a:p>
          <a:p>
            <a:pPr marL="800100" lvl="1" indent="-342900">
              <a:buFont typeface="Arial" panose="020B0604020202020204" pitchFamily="34" charset="0"/>
              <a:buChar char="•"/>
            </a:pPr>
            <a:r>
              <a:rPr lang="en-US" b="1" dirty="0"/>
              <a:t>Review all materials </a:t>
            </a:r>
            <a:r>
              <a:rPr lang="en-US" dirty="0"/>
              <a:t>- Review all slides, talking points, and handouts before class to understand the structure and flow of the lesson. Pay special attention to animations within the slides. </a:t>
            </a:r>
          </a:p>
          <a:p>
            <a:pPr marL="800100" lvl="1" indent="-342900">
              <a:buFont typeface="Arial" panose="020B0604020202020204" pitchFamily="34" charset="0"/>
              <a:buChar char="•"/>
            </a:pPr>
            <a:r>
              <a:rPr lang="en-US" b="1" dirty="0"/>
              <a:t>Measurement Exercises </a:t>
            </a:r>
            <a:r>
              <a:rPr lang="en-US" dirty="0"/>
              <a:t>– If possible, schedule a field trip to complete the “Exercise” section for linear, area, and circular measurement on the handout. </a:t>
            </a:r>
          </a:p>
          <a:p>
            <a:pPr lvl="1"/>
            <a:endParaRPr lang="en-US" dirty="0"/>
          </a:p>
          <a:p>
            <a:r>
              <a:rPr lang="en-US" sz="2000" b="1" dirty="0">
                <a:solidFill>
                  <a:schemeClr val="accent1"/>
                </a:solidFill>
              </a:rPr>
              <a:t>Provided Course Materials:</a:t>
            </a:r>
          </a:p>
          <a:p>
            <a:pPr marL="800100" lvl="1" indent="-342900">
              <a:buFont typeface="Arial" panose="020B0604020202020204" pitchFamily="34" charset="0"/>
              <a:buChar char="•"/>
            </a:pPr>
            <a:r>
              <a:rPr lang="en-US" dirty="0"/>
              <a:t>+Measurements_M4</a:t>
            </a:r>
          </a:p>
          <a:p>
            <a:pPr marL="800100" lvl="1" indent="-342900">
              <a:buFont typeface="Arial" panose="020B0604020202020204" pitchFamily="34" charset="0"/>
              <a:buChar char="•"/>
            </a:pPr>
            <a:r>
              <a:rPr lang="en-US" dirty="0"/>
              <a:t>Measurement Cheat Sheet_M4</a:t>
            </a:r>
          </a:p>
          <a:p>
            <a:pPr marL="800100" lvl="1" indent="-342900">
              <a:buFont typeface="Arial" panose="020B0604020202020204" pitchFamily="34" charset="0"/>
              <a:buChar char="•"/>
            </a:pPr>
            <a:r>
              <a:rPr lang="en-US" dirty="0"/>
              <a:t>Measurement Cheat </a:t>
            </a:r>
            <a:r>
              <a:rPr lang="en-US" dirty="0" err="1"/>
              <a:t>Sheet_Volumn</a:t>
            </a:r>
            <a:r>
              <a:rPr lang="en-US" dirty="0"/>
              <a:t> Answer Key M4 </a:t>
            </a:r>
          </a:p>
          <a:p>
            <a:pPr marL="800100" lvl="1" indent="-342900">
              <a:buFont typeface="Arial" panose="020B0604020202020204" pitchFamily="34" charset="0"/>
              <a:buChar char="•"/>
            </a:pPr>
            <a:r>
              <a:rPr lang="en-US" dirty="0"/>
              <a:t>Math and Measurement Challenge_M4</a:t>
            </a:r>
          </a:p>
          <a:p>
            <a:pPr marL="800100" lvl="1" indent="-342900">
              <a:buFont typeface="Arial" panose="020B0604020202020204" pitchFamily="34" charset="0"/>
              <a:buChar char="•"/>
            </a:pPr>
            <a:r>
              <a:rPr lang="en-US" dirty="0"/>
              <a:t>Math and Measurement </a:t>
            </a:r>
            <a:r>
              <a:rPr lang="en-US" dirty="0" err="1"/>
              <a:t>Challenge_Answer</a:t>
            </a:r>
            <a:r>
              <a:rPr lang="en-US" dirty="0"/>
              <a:t> Key_M4</a:t>
            </a:r>
          </a:p>
          <a:p>
            <a:pPr marL="800100" lvl="1" indent="-342900">
              <a:buFont typeface="Arial" panose="020B0604020202020204" pitchFamily="34" charset="0"/>
              <a:buChar char="•"/>
            </a:pPr>
            <a:r>
              <a:rPr lang="en-US" dirty="0"/>
              <a:t>Quiz_M4</a:t>
            </a:r>
          </a:p>
          <a:p>
            <a:pPr marL="800100" lvl="1" indent="-342900">
              <a:buFont typeface="Arial" panose="020B0604020202020204" pitchFamily="34" charset="0"/>
              <a:buChar char="•"/>
            </a:pPr>
            <a:r>
              <a:rPr lang="en-US" dirty="0"/>
              <a:t>Quiz_Answer Key_M4</a:t>
            </a:r>
          </a:p>
          <a:p>
            <a:pPr lvl="1"/>
            <a:endParaRPr lang="en-US" dirty="0"/>
          </a:p>
          <a:p>
            <a:r>
              <a:rPr lang="en-US" sz="2000" b="1" dirty="0">
                <a:solidFill>
                  <a:schemeClr val="accent1"/>
                </a:solidFill>
              </a:rPr>
              <a:t>Additional Materials:</a:t>
            </a:r>
          </a:p>
          <a:p>
            <a:pPr marL="800100" lvl="1" indent="-342900">
              <a:buFont typeface="Arial" panose="020B0604020202020204" pitchFamily="34" charset="0"/>
              <a:buChar char="•"/>
            </a:pPr>
            <a:r>
              <a:rPr lang="en-US" dirty="0"/>
              <a:t>Calculator - one per learner</a:t>
            </a:r>
          </a:p>
          <a:p>
            <a:pPr marL="800100" lvl="1" indent="-342900">
              <a:buFont typeface="Arial" panose="020B0604020202020204" pitchFamily="34" charset="0"/>
              <a:buChar char="•"/>
            </a:pPr>
            <a:r>
              <a:rPr lang="en-US" dirty="0"/>
              <a:t>Measuring tape – one per learner or pair if sharing </a:t>
            </a:r>
          </a:p>
          <a:p>
            <a:pPr marL="800100" lvl="1" indent="-342900">
              <a:buFont typeface="Arial" panose="020B0604020202020204" pitchFamily="34" charset="0"/>
              <a:buChar char="•"/>
            </a:pPr>
            <a:r>
              <a:rPr lang="en-US" dirty="0"/>
              <a:t>Calipers or flexible measuring tape – one per learner or pair if sharing </a:t>
            </a:r>
          </a:p>
          <a:p>
            <a:pPr marL="800100" lvl="1" indent="-342900">
              <a:buFont typeface="Arial" panose="020B0604020202020204" pitchFamily="34" charset="0"/>
              <a:buChar char="•"/>
            </a:pPr>
            <a:r>
              <a:rPr lang="en-US" dirty="0"/>
              <a:t>Circular materials that relate to participants job tasks (Ex: a piece of pipe, metal rod, etc.)</a:t>
            </a:r>
          </a:p>
          <a:p>
            <a:pPr lvl="1"/>
            <a:r>
              <a:rPr lang="en-US" dirty="0"/>
              <a:t> for measurement practice</a:t>
            </a:r>
          </a:p>
        </p:txBody>
      </p:sp>
      <p:sp>
        <p:nvSpPr>
          <p:cNvPr id="6" name="Rectangle 5">
            <a:extLst>
              <a:ext uri="{FF2B5EF4-FFF2-40B4-BE49-F238E27FC236}">
                <a16:creationId xmlns:a16="http://schemas.microsoft.com/office/drawing/2014/main" id="{C35D2CFF-8EB2-4F01-B644-642599E6B505}"/>
              </a:ext>
            </a:extLst>
          </p:cNvPr>
          <p:cNvSpPr/>
          <p:nvPr/>
        </p:nvSpPr>
        <p:spPr>
          <a:xfrm>
            <a:off x="9344236" y="547690"/>
            <a:ext cx="2009564" cy="664797"/>
          </a:xfrm>
          <a:prstGeom prst="rect">
            <a:avLst/>
          </a:prstGeom>
          <a:ln w="19050"/>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US" sz="2000" b="1" dirty="0">
                <a:solidFill>
                  <a:schemeClr val="accent1"/>
                </a:solidFill>
              </a:rPr>
              <a:t>Instructional Time: 3.5 Hrs.</a:t>
            </a:r>
          </a:p>
        </p:txBody>
      </p:sp>
      <p:sp>
        <p:nvSpPr>
          <p:cNvPr id="3" name="Rectangle 2">
            <a:extLst>
              <a:ext uri="{FF2B5EF4-FFF2-40B4-BE49-F238E27FC236}">
                <a16:creationId xmlns:a16="http://schemas.microsoft.com/office/drawing/2014/main" id="{6BDC86AF-1551-8A3E-E07D-6BCF449969F7}"/>
              </a:ext>
            </a:extLst>
          </p:cNvPr>
          <p:cNvSpPr/>
          <p:nvPr/>
        </p:nvSpPr>
        <p:spPr>
          <a:xfrm>
            <a:off x="0" y="0"/>
            <a:ext cx="1384300" cy="6858000"/>
          </a:xfrm>
          <a:prstGeom prst="rect">
            <a:avLst/>
          </a:prstGeom>
          <a:solidFill>
            <a:schemeClr val="accent6"/>
          </a:solidFill>
          <a:ln>
            <a:solidFill>
              <a:schemeClr val="accent1"/>
            </a:solidFill>
          </a:ln>
          <a:effectLst/>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t>Icon Key</a:t>
            </a:r>
          </a:p>
          <a:p>
            <a:pPr algn="ctr"/>
            <a:endParaRPr lang="en-US" sz="1000" dirty="0"/>
          </a:p>
          <a:p>
            <a:pPr algn="ctr"/>
            <a:r>
              <a:rPr lang="en-US" sz="2000" b="1" dirty="0"/>
              <a:t>Activity</a:t>
            </a:r>
            <a:r>
              <a:rPr lang="en-US" sz="2000" dirty="0"/>
              <a:t>:</a:t>
            </a:r>
          </a:p>
          <a:p>
            <a:pPr algn="ctr"/>
            <a:endParaRPr lang="en-US" sz="2000" b="1" dirty="0"/>
          </a:p>
          <a:p>
            <a:pPr algn="ctr"/>
            <a:endParaRPr lang="en-US" sz="2000" b="1" dirty="0"/>
          </a:p>
          <a:p>
            <a:pPr algn="ctr"/>
            <a:endParaRPr lang="en-US" sz="2000" b="1" dirty="0"/>
          </a:p>
          <a:p>
            <a:pPr algn="ctr"/>
            <a:r>
              <a:rPr lang="en-US" sz="2000" b="1" dirty="0"/>
              <a:t>Video</a:t>
            </a:r>
            <a:r>
              <a:rPr lang="en-US" sz="2000" dirty="0"/>
              <a:t>:</a:t>
            </a:r>
          </a:p>
          <a:p>
            <a:pPr algn="ctr"/>
            <a:endParaRPr lang="en-US" sz="2000" dirty="0"/>
          </a:p>
          <a:p>
            <a:pPr algn="ctr"/>
            <a:endParaRPr lang="en-US" sz="2000" dirty="0"/>
          </a:p>
          <a:p>
            <a:pPr algn="ctr"/>
            <a:endParaRPr lang="en-US" sz="2000" dirty="0"/>
          </a:p>
          <a:p>
            <a:pPr algn="ctr"/>
            <a:r>
              <a:rPr lang="en-US" sz="2000" b="1" dirty="0"/>
              <a:t>Instructor Demo:</a:t>
            </a:r>
          </a:p>
          <a:p>
            <a:pPr algn="ctr"/>
            <a:endParaRPr lang="en-US" sz="2000" b="1" dirty="0"/>
          </a:p>
          <a:p>
            <a:pPr algn="ctr"/>
            <a:endParaRPr lang="en-US" sz="2000" b="1" dirty="0"/>
          </a:p>
          <a:p>
            <a:pPr algn="ctr"/>
            <a:endParaRPr lang="en-US" sz="2000" b="1" dirty="0"/>
          </a:p>
          <a:p>
            <a:pPr algn="ctr"/>
            <a:endParaRPr lang="en-US" sz="2000" b="1" dirty="0"/>
          </a:p>
          <a:p>
            <a:pPr algn="ctr"/>
            <a:r>
              <a:rPr lang="en-US" sz="2000" b="1" dirty="0"/>
              <a:t>Knowledge Check: </a:t>
            </a:r>
          </a:p>
          <a:p>
            <a:endParaRPr lang="en-US" sz="2000" dirty="0"/>
          </a:p>
          <a:p>
            <a:endParaRPr lang="en-US" sz="2000" dirty="0"/>
          </a:p>
          <a:p>
            <a:pPr algn="ctr"/>
            <a:endParaRPr lang="en-US" dirty="0"/>
          </a:p>
        </p:txBody>
      </p:sp>
      <p:pic>
        <p:nvPicPr>
          <p:cNvPr id="9" name="Graphic 30" descr="Flim icon indicating the slide has a VIDEO.">
            <a:extLst>
              <a:ext uri="{FF2B5EF4-FFF2-40B4-BE49-F238E27FC236}">
                <a16:creationId xmlns:a16="http://schemas.microsoft.com/office/drawing/2014/main" id="{B2290CF9-D2DC-8DAA-D627-87E419530DA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49694" y="2365191"/>
            <a:ext cx="731520" cy="731520"/>
          </a:xfrm>
          <a:prstGeom prst="rect">
            <a:avLst/>
          </a:prstGeom>
        </p:spPr>
      </p:pic>
      <p:pic>
        <p:nvPicPr>
          <p:cNvPr id="10" name="Graphic 9" descr="Lights On with solid fill">
            <a:extLst>
              <a:ext uri="{FF2B5EF4-FFF2-40B4-BE49-F238E27FC236}">
                <a16:creationId xmlns:a16="http://schemas.microsoft.com/office/drawing/2014/main" id="{0FDA9015-CC63-67CA-B45A-7016186E85A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49694" y="5636355"/>
            <a:ext cx="851672" cy="851672"/>
          </a:xfrm>
          <a:prstGeom prst="rect">
            <a:avLst/>
          </a:prstGeom>
        </p:spPr>
      </p:pic>
      <p:pic>
        <p:nvPicPr>
          <p:cNvPr id="19" name="Content Placeholder 10">
            <a:extLst>
              <a:ext uri="{FF2B5EF4-FFF2-40B4-BE49-F238E27FC236}">
                <a16:creationId xmlns:a16="http://schemas.microsoft.com/office/drawing/2014/main" id="{111F69E1-42A9-90D2-9C56-5180115FF351}"/>
              </a:ext>
            </a:extLst>
          </p:cNvPr>
          <p:cNvPicPr>
            <a:picLocks noChangeAspect="1"/>
          </p:cNvPicPr>
          <p:nvPr/>
        </p:nvPicPr>
        <p:blipFill>
          <a:blip r:embed="rId6">
            <a:extLst>
              <a:ext uri="{28A0092B-C50C-407E-A947-70E740481C1C}">
                <a14:useLocalDpi xmlns:a14="http://schemas.microsoft.com/office/drawing/2010/main" val="0"/>
              </a:ext>
            </a:extLst>
          </a:blip>
          <a:srcRect b="15327"/>
          <a:stretch>
            <a:fillRect/>
          </a:stretch>
        </p:blipFill>
        <p:spPr>
          <a:xfrm>
            <a:off x="146062" y="3903392"/>
            <a:ext cx="1005840" cy="851672"/>
          </a:xfrm>
          <a:prstGeom prst="rect">
            <a:avLst/>
          </a:prstGeom>
        </p:spPr>
      </p:pic>
      <p:pic>
        <p:nvPicPr>
          <p:cNvPr id="20" name="Picture 19" descr="Running man icon indicating the slide has an ACTIVITY.">
            <a:extLst>
              <a:ext uri="{FF2B5EF4-FFF2-40B4-BE49-F238E27FC236}">
                <a16:creationId xmlns:a16="http://schemas.microsoft.com/office/drawing/2014/main" id="{7D225859-B2AC-F123-B8B4-7D1F1C24A280}"/>
              </a:ext>
            </a:extLst>
          </p:cNvPr>
          <p:cNvPicPr>
            <a:picLocks noChangeAspect="1"/>
          </p:cNvPicPr>
          <p:nvPr/>
        </p:nvPicPr>
        <p:blipFill>
          <a:blip r:embed="rId7" cstate="print">
            <a:extLst>
              <a:ext uri="{28A0092B-C50C-407E-A947-70E740481C1C}">
                <a14:useLocalDpi xmlns:a14="http://schemas.microsoft.com/office/drawing/2010/main" val="0"/>
              </a:ext>
            </a:extLst>
          </a:blip>
          <a:srcRect l="63000" t="31047" r="3465" b="7314"/>
          <a:stretch>
            <a:fillRect/>
          </a:stretch>
        </p:blipFill>
        <p:spPr>
          <a:xfrm>
            <a:off x="249694" y="1134406"/>
            <a:ext cx="731520" cy="756422"/>
          </a:xfrm>
          <a:prstGeom prst="rect">
            <a:avLst/>
          </a:prstGeom>
        </p:spPr>
      </p:pic>
    </p:spTree>
    <p:custDataLst>
      <p:tags r:id="rId1"/>
    </p:custDataLst>
    <p:extLst>
      <p:ext uri="{BB962C8B-B14F-4D97-AF65-F5344CB8AC3E}">
        <p14:creationId xmlns:p14="http://schemas.microsoft.com/office/powerpoint/2010/main" val="3120412453"/>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708C1A4-5DEF-476D-2D5E-4318AE567E7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1A15B73-D647-D5CD-E8CE-A37FFAA437BF}"/>
              </a:ext>
            </a:extLst>
          </p:cNvPr>
          <p:cNvSpPr>
            <a:spLocks noGrp="1"/>
          </p:cNvSpPr>
          <p:nvPr>
            <p:ph type="title"/>
          </p:nvPr>
        </p:nvSpPr>
        <p:spPr>
          <a:xfrm>
            <a:off x="971550" y="646396"/>
            <a:ext cx="10385298" cy="664797"/>
          </a:xfrm>
        </p:spPr>
        <p:txBody>
          <a:bodyPr/>
          <a:lstStyle/>
          <a:p>
            <a:r>
              <a:rPr lang="en-US" dirty="0"/>
              <a:t>Pacing Guide </a:t>
            </a:r>
          </a:p>
        </p:txBody>
      </p:sp>
      <p:sp>
        <p:nvSpPr>
          <p:cNvPr id="5" name="Content Placeholder 4">
            <a:extLst>
              <a:ext uri="{FF2B5EF4-FFF2-40B4-BE49-F238E27FC236}">
                <a16:creationId xmlns:a16="http://schemas.microsoft.com/office/drawing/2014/main" id="{5C93E851-F823-5FB1-01E1-1F997CA034ED}"/>
              </a:ext>
            </a:extLst>
          </p:cNvPr>
          <p:cNvSpPr>
            <a:spLocks noGrp="1"/>
          </p:cNvSpPr>
          <p:nvPr>
            <p:ph idx="1"/>
          </p:nvPr>
        </p:nvSpPr>
        <p:spPr>
          <a:xfrm>
            <a:off x="971550" y="1454324"/>
            <a:ext cx="10385298" cy="4757280"/>
          </a:xfrm>
        </p:spPr>
        <p:txBody>
          <a:bodyPr/>
          <a:lstStyle/>
          <a:p>
            <a:r>
              <a:rPr lang="en-US" i="1" dirty="0">
                <a:solidFill>
                  <a:schemeClr val="accent1"/>
                </a:solidFill>
              </a:rPr>
              <a:t>Times have been rounded to the nearest .25 hours. </a:t>
            </a:r>
          </a:p>
          <a:p>
            <a:endParaRPr lang="en-US" sz="1100" i="1" dirty="0">
              <a:solidFill>
                <a:schemeClr val="accent1"/>
              </a:solidFill>
            </a:endParaRPr>
          </a:p>
          <a:p>
            <a:r>
              <a:rPr lang="en-US" sz="2800" b="1" i="1" dirty="0"/>
              <a:t>Total Time: 3.5 Hours </a:t>
            </a:r>
          </a:p>
          <a:p>
            <a:pPr marL="457200" indent="-457200">
              <a:buFont typeface="Arial" panose="020B0604020202020204" pitchFamily="34" charset="0"/>
              <a:buChar char="•"/>
            </a:pPr>
            <a:r>
              <a:rPr lang="en-US" sz="2800" dirty="0"/>
              <a:t>(.25 Hrs.) </a:t>
            </a:r>
            <a:r>
              <a:rPr lang="en-US" dirty="0"/>
              <a:t>Welcome and Warm Up </a:t>
            </a:r>
          </a:p>
          <a:p>
            <a:pPr marL="457200" indent="-457200">
              <a:buFont typeface="Arial" panose="020B0604020202020204" pitchFamily="34" charset="0"/>
              <a:buChar char="•"/>
            </a:pPr>
            <a:r>
              <a:rPr lang="en-US" dirty="0"/>
              <a:t>(.75 Hrs.) 4.1 - Linear Measurement </a:t>
            </a:r>
          </a:p>
          <a:p>
            <a:pPr marL="457200" indent="-457200">
              <a:buFont typeface="Arial" panose="020B0604020202020204" pitchFamily="34" charset="0"/>
              <a:buChar char="•"/>
            </a:pPr>
            <a:r>
              <a:rPr lang="en-US" dirty="0"/>
              <a:t>(.5 Hrs.) 4.2 - Area Measurement </a:t>
            </a:r>
          </a:p>
          <a:p>
            <a:pPr marL="457200" indent="-457200">
              <a:buFont typeface="Arial" panose="020B0604020202020204" pitchFamily="34" charset="0"/>
              <a:buChar char="•"/>
            </a:pPr>
            <a:r>
              <a:rPr lang="en-US" dirty="0"/>
              <a:t>(.5 Hrs.) 4.3 - Circular Measurement </a:t>
            </a:r>
          </a:p>
          <a:p>
            <a:pPr marL="457200" indent="-457200">
              <a:buFont typeface="Arial" panose="020B0604020202020204" pitchFamily="34" charset="0"/>
              <a:buChar char="•"/>
            </a:pPr>
            <a:r>
              <a:rPr lang="en-US" dirty="0"/>
              <a:t>(.5 Hrs.) 4.4 - Volume Measurement </a:t>
            </a:r>
          </a:p>
          <a:p>
            <a:pPr marL="457200" indent="-457200">
              <a:buFont typeface="Arial" panose="020B0604020202020204" pitchFamily="34" charset="0"/>
              <a:buChar char="•"/>
            </a:pPr>
            <a:r>
              <a:rPr lang="en-US" dirty="0"/>
              <a:t>(.5 Hrs.) 4.5 - Math and Measurement Activity </a:t>
            </a:r>
          </a:p>
          <a:p>
            <a:pPr marL="457200" indent="-457200">
              <a:buFont typeface="Arial" panose="020B0604020202020204" pitchFamily="34" charset="0"/>
              <a:buChar char="•"/>
            </a:pPr>
            <a:r>
              <a:rPr lang="en-US" dirty="0"/>
              <a:t>(.5 Hrs.) Quiz and Wrap Up </a:t>
            </a:r>
          </a:p>
          <a:p>
            <a:endParaRPr lang="en-US" dirty="0"/>
          </a:p>
        </p:txBody>
      </p:sp>
    </p:spTree>
    <p:custDataLst>
      <p:tags r:id="rId1"/>
    </p:custDataLst>
    <p:extLst>
      <p:ext uri="{BB962C8B-B14F-4D97-AF65-F5344CB8AC3E}">
        <p14:creationId xmlns:p14="http://schemas.microsoft.com/office/powerpoint/2010/main" val="289830023"/>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0A4E7D-0D93-B3A0-BEE2-2C04AB157E1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48F03B1-C147-8684-5784-D33855D14D4B}"/>
              </a:ext>
            </a:extLst>
          </p:cNvPr>
          <p:cNvSpPr txBox="1">
            <a:spLocks noGrp="1"/>
          </p:cNvSpPr>
          <p:nvPr>
            <p:ph type="title" idx="4294967295"/>
          </p:nvPr>
        </p:nvSpPr>
        <p:spPr>
          <a:xfrm>
            <a:off x="0" y="2690336"/>
            <a:ext cx="12192000" cy="1477328"/>
          </a:xfrm>
          <a:prstGeom prst="rect">
            <a:avLst/>
          </a:prstGeo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sp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600"/>
              </a:spcAft>
              <a:buClrTx/>
              <a:buSzTx/>
              <a:buFontTx/>
              <a:buNone/>
              <a:tabLst/>
              <a:defRPr/>
            </a:pPr>
            <a:r>
              <a:rPr lang="en-US" sz="3400" dirty="0">
                <a:solidFill>
                  <a:schemeClr val="accent1">
                    <a:lumMod val="75000"/>
                  </a:schemeClr>
                </a:solidFill>
                <a:ea typeface="+mn-ea"/>
                <a:cs typeface="+mn-cs"/>
              </a:rPr>
              <a:t>Measurements</a:t>
            </a:r>
            <a:endParaRPr kumimoji="0" lang="en-US" sz="3400" b="0" i="0" u="none" strike="noStrike" kern="1200" cap="none" spc="0" normalizeH="0" baseline="0" noProof="0" dirty="0">
              <a:ln>
                <a:noFill/>
              </a:ln>
              <a:solidFill>
                <a:schemeClr val="accent1">
                  <a:lumMod val="75000"/>
                </a:schemeClr>
              </a:solidFill>
              <a:effectLst/>
              <a:uLnTx/>
              <a:uFillTx/>
              <a:latin typeface="+mj-lt"/>
              <a:ea typeface="+mn-ea"/>
              <a:cs typeface="+mn-cs"/>
            </a:endParaRPr>
          </a:p>
          <a:p>
            <a:pPr marL="0" marR="0" lvl="0" indent="0" algn="ctr" defTabSz="914400" rtl="0" eaLnBrk="1" fontAlgn="auto" latinLnBrk="0" hangingPunct="1">
              <a:lnSpc>
                <a:spcPct val="100000"/>
              </a:lnSpc>
              <a:spcBef>
                <a:spcPts val="0"/>
              </a:spcBef>
              <a:spcAft>
                <a:spcPts val="600"/>
              </a:spcAft>
              <a:buClrTx/>
              <a:buSzTx/>
              <a:buFontTx/>
              <a:buNone/>
              <a:tabLst/>
              <a:defRPr/>
            </a:pPr>
            <a:r>
              <a:rPr lang="en-US" b="1" dirty="0">
                <a:solidFill>
                  <a:schemeClr val="accent1">
                    <a:lumMod val="75000"/>
                  </a:schemeClr>
                </a:solidFill>
                <a:latin typeface="+mn-lt"/>
                <a:ea typeface="+mn-ea"/>
                <a:cs typeface="+mn-cs"/>
              </a:rPr>
              <a:t>Shop Math</a:t>
            </a:r>
            <a:endParaRPr kumimoji="0" lang="en-US" b="1" i="0" u="none" strike="noStrike" kern="1200" cap="none" spc="0" normalizeH="0" baseline="0" noProof="0" dirty="0">
              <a:ln>
                <a:noFill/>
              </a:ln>
              <a:solidFill>
                <a:schemeClr val="accent1">
                  <a:lumMod val="75000"/>
                </a:schemeClr>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600"/>
              </a:spcAft>
              <a:buClrTx/>
              <a:buSzTx/>
              <a:buFontTx/>
              <a:buNone/>
              <a:tabLst/>
              <a:defRPr/>
            </a:pPr>
            <a:r>
              <a:rPr lang="en-US" sz="2400" dirty="0">
                <a:solidFill>
                  <a:schemeClr val="tx2">
                    <a:lumMod val="75000"/>
                  </a:schemeClr>
                </a:solidFill>
                <a:latin typeface="+mn-lt"/>
                <a:ea typeface="+mn-ea"/>
                <a:cs typeface="+mn-cs"/>
              </a:rPr>
              <a:t>Transit Core Competencies Curriculum (TC3)</a:t>
            </a:r>
            <a:endParaRPr kumimoji="0" lang="en-US" sz="2400" b="0" i="0" u="none" strike="noStrike" kern="1200" cap="none" spc="0" normalizeH="0" baseline="0" noProof="0" dirty="0">
              <a:ln>
                <a:noFill/>
              </a:ln>
              <a:solidFill>
                <a:schemeClr val="tx2">
                  <a:lumMod val="75000"/>
                </a:schemeClr>
              </a:solidFill>
              <a:effectLst/>
              <a:uLnTx/>
              <a:uFillTx/>
              <a:latin typeface="+mn-lt"/>
              <a:ea typeface="+mn-ea"/>
              <a:cs typeface="+mn-cs"/>
            </a:endParaRPr>
          </a:p>
        </p:txBody>
      </p:sp>
    </p:spTree>
    <p:custDataLst>
      <p:tags r:id="rId1"/>
    </p:custDataLst>
    <p:extLst>
      <p:ext uri="{BB962C8B-B14F-4D97-AF65-F5344CB8AC3E}">
        <p14:creationId xmlns:p14="http://schemas.microsoft.com/office/powerpoint/2010/main" val="3867650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BA8A209-5504-494A-B86D-73715015FD32}"/>
              </a:ext>
            </a:extLst>
          </p:cNvPr>
          <p:cNvSpPr>
            <a:spLocks noGrp="1"/>
          </p:cNvSpPr>
          <p:nvPr>
            <p:ph type="title"/>
          </p:nvPr>
        </p:nvSpPr>
        <p:spPr/>
        <p:txBody>
          <a:bodyPr/>
          <a:lstStyle/>
          <a:p>
            <a:r>
              <a:rPr lang="en-US" dirty="0"/>
              <a:t>Objectives</a:t>
            </a:r>
          </a:p>
        </p:txBody>
      </p:sp>
      <p:sp>
        <p:nvSpPr>
          <p:cNvPr id="5" name="Content Placeholder 4">
            <a:extLst>
              <a:ext uri="{FF2B5EF4-FFF2-40B4-BE49-F238E27FC236}">
                <a16:creationId xmlns:a16="http://schemas.microsoft.com/office/drawing/2014/main" id="{F4B9B15E-6736-4138-A392-6CF75A784C31}"/>
              </a:ext>
            </a:extLst>
          </p:cNvPr>
          <p:cNvSpPr>
            <a:spLocks noGrp="1"/>
          </p:cNvSpPr>
          <p:nvPr>
            <p:ph idx="1"/>
          </p:nvPr>
        </p:nvSpPr>
        <p:spPr/>
        <p:txBody>
          <a:bodyPr>
            <a:normAutofit/>
          </a:bodyPr>
          <a:lstStyle/>
          <a:p>
            <a:pPr marL="342900" indent="-342900">
              <a:buFont typeface="Arial" panose="020B0604020202020204" pitchFamily="34" charset="0"/>
              <a:buChar char="•"/>
            </a:pPr>
            <a:r>
              <a:rPr lang="en-US" sz="3200" dirty="0"/>
              <a:t>Demonstrate the ability to solve mathematics problems involving measurement.</a:t>
            </a:r>
          </a:p>
          <a:p>
            <a:pPr marL="800100" lvl="1" indent="-342900">
              <a:buFont typeface="Arial" panose="020B0604020202020204" pitchFamily="34" charset="0"/>
              <a:buChar char="•"/>
            </a:pPr>
            <a:r>
              <a:rPr lang="en-US" sz="2800" dirty="0"/>
              <a:t>Measure and calculate length using appropriate units and tools.</a:t>
            </a:r>
          </a:p>
          <a:p>
            <a:pPr marL="800100" lvl="1" indent="-342900">
              <a:buFont typeface="Arial" panose="020B0604020202020204" pitchFamily="34" charset="0"/>
              <a:buChar char="•"/>
            </a:pPr>
            <a:endParaRPr lang="en-US" sz="1800" dirty="0"/>
          </a:p>
          <a:p>
            <a:pPr marL="800100" lvl="1" indent="-342900">
              <a:buFont typeface="Arial" panose="020B0604020202020204" pitchFamily="34" charset="0"/>
              <a:buChar char="•"/>
            </a:pPr>
            <a:r>
              <a:rPr lang="en-US" sz="2800" dirty="0"/>
              <a:t>Calculate the area of surfaces using appropriate formulas and units.</a:t>
            </a:r>
          </a:p>
          <a:p>
            <a:pPr marL="800100" lvl="1" indent="-342900">
              <a:buFont typeface="Arial" panose="020B0604020202020204" pitchFamily="34" charset="0"/>
              <a:buChar char="•"/>
            </a:pPr>
            <a:endParaRPr lang="en-US" sz="1800" dirty="0"/>
          </a:p>
          <a:p>
            <a:pPr marL="800100" lvl="1" indent="-342900">
              <a:buFont typeface="Arial" panose="020B0604020202020204" pitchFamily="34" charset="0"/>
              <a:buChar char="•"/>
            </a:pPr>
            <a:r>
              <a:rPr lang="en-US" sz="2800" dirty="0"/>
              <a:t>Solve mathematics problems involving circular objects by calculating diameter, circumference, and area.</a:t>
            </a:r>
          </a:p>
          <a:p>
            <a:pPr marL="800100" lvl="1" indent="-342900">
              <a:buFont typeface="Arial" panose="020B0604020202020204" pitchFamily="34" charset="0"/>
              <a:buChar char="•"/>
            </a:pPr>
            <a:endParaRPr lang="en-US" sz="1800" dirty="0"/>
          </a:p>
          <a:p>
            <a:pPr marL="800100" lvl="1" indent="-342900">
              <a:buFont typeface="Arial" panose="020B0604020202020204" pitchFamily="34" charset="0"/>
              <a:buChar char="•"/>
            </a:pPr>
            <a:r>
              <a:rPr lang="en-US" sz="2800" dirty="0"/>
              <a:t>Calculate volume using appropriate formulas and units.</a:t>
            </a:r>
          </a:p>
          <a:p>
            <a:endParaRPr lang="en-US" dirty="0"/>
          </a:p>
        </p:txBody>
      </p:sp>
    </p:spTree>
    <p:custDataLst>
      <p:tags r:id="rId1"/>
    </p:custDataLst>
    <p:extLst>
      <p:ext uri="{BB962C8B-B14F-4D97-AF65-F5344CB8AC3E}">
        <p14:creationId xmlns:p14="http://schemas.microsoft.com/office/powerpoint/2010/main" val="3986099570"/>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AF846CE-9893-48A0-BB44-477F0C10EE33}"/>
              </a:ext>
            </a:extLst>
          </p:cNvPr>
          <p:cNvSpPr>
            <a:spLocks noGrp="1"/>
          </p:cNvSpPr>
          <p:nvPr>
            <p:ph type="title"/>
          </p:nvPr>
        </p:nvSpPr>
        <p:spPr/>
        <p:txBody>
          <a:bodyPr/>
          <a:lstStyle/>
          <a:p>
            <a:r>
              <a:rPr lang="en-US" dirty="0"/>
              <a:t>Agenda</a:t>
            </a:r>
          </a:p>
        </p:txBody>
      </p:sp>
      <p:sp>
        <p:nvSpPr>
          <p:cNvPr id="5" name="Content Placeholder 4">
            <a:extLst>
              <a:ext uri="{FF2B5EF4-FFF2-40B4-BE49-F238E27FC236}">
                <a16:creationId xmlns:a16="http://schemas.microsoft.com/office/drawing/2014/main" id="{D0E1F003-638E-410B-B653-382D9FEFADAA}"/>
              </a:ext>
            </a:extLst>
          </p:cNvPr>
          <p:cNvSpPr>
            <a:spLocks noGrp="1"/>
          </p:cNvSpPr>
          <p:nvPr>
            <p:ph idx="1"/>
          </p:nvPr>
        </p:nvSpPr>
        <p:spPr>
          <a:xfrm>
            <a:off x="838199" y="1645920"/>
            <a:ext cx="6245773" cy="4572000"/>
          </a:xfrm>
        </p:spPr>
        <p:txBody>
          <a:bodyPr>
            <a:normAutofit/>
          </a:bodyPr>
          <a:lstStyle/>
          <a:p>
            <a:pPr marL="342900" indent="-342900">
              <a:buFont typeface="Arial" panose="020B0604020202020204" pitchFamily="34" charset="0"/>
              <a:buChar char="•"/>
            </a:pPr>
            <a:r>
              <a:rPr lang="en-US" sz="2800" dirty="0"/>
              <a:t>Welcome and Warm Up </a:t>
            </a:r>
          </a:p>
          <a:p>
            <a:pPr marL="342900" indent="-342900">
              <a:buFont typeface="Arial" panose="020B0604020202020204" pitchFamily="34" charset="0"/>
              <a:buChar char="•"/>
            </a:pPr>
            <a:r>
              <a:rPr lang="en-US" sz="2800" dirty="0"/>
              <a:t>4.1 - Linear Measurement </a:t>
            </a:r>
          </a:p>
          <a:p>
            <a:pPr marL="342900" indent="-342900">
              <a:buFont typeface="Arial" panose="020B0604020202020204" pitchFamily="34" charset="0"/>
              <a:buChar char="•"/>
            </a:pPr>
            <a:r>
              <a:rPr lang="en-US" dirty="0"/>
              <a:t>4.2 - Area </a:t>
            </a:r>
            <a:r>
              <a:rPr lang="en-US" sz="2800" dirty="0"/>
              <a:t>Measurement </a:t>
            </a:r>
          </a:p>
          <a:p>
            <a:pPr marL="342900" indent="-342900">
              <a:buFont typeface="Arial" panose="020B0604020202020204" pitchFamily="34" charset="0"/>
              <a:buChar char="•"/>
            </a:pPr>
            <a:r>
              <a:rPr lang="en-US" dirty="0"/>
              <a:t>4.3 - Circular </a:t>
            </a:r>
            <a:r>
              <a:rPr lang="en-US" sz="2800" dirty="0"/>
              <a:t>Measurement </a:t>
            </a:r>
          </a:p>
          <a:p>
            <a:pPr marL="342900" indent="-342900">
              <a:buFont typeface="Arial" panose="020B0604020202020204" pitchFamily="34" charset="0"/>
              <a:buChar char="•"/>
            </a:pPr>
            <a:r>
              <a:rPr lang="en-US" dirty="0"/>
              <a:t>4.4 - Volume </a:t>
            </a:r>
            <a:r>
              <a:rPr lang="en-US" sz="2800" dirty="0"/>
              <a:t>Measurement </a:t>
            </a:r>
          </a:p>
          <a:p>
            <a:pPr marL="342900" indent="-342900">
              <a:buFont typeface="Arial" panose="020B0604020202020204" pitchFamily="34" charset="0"/>
              <a:buChar char="•"/>
            </a:pPr>
            <a:r>
              <a:rPr lang="en-US" dirty="0"/>
              <a:t>4.5 – Math and Measurement Activity </a:t>
            </a:r>
          </a:p>
          <a:p>
            <a:pPr marL="342900" indent="-342900">
              <a:buFont typeface="Arial" panose="020B0604020202020204" pitchFamily="34" charset="0"/>
              <a:buChar char="•"/>
            </a:pPr>
            <a:r>
              <a:rPr lang="en-US" sz="2800" dirty="0"/>
              <a:t>Quiz and Wrap Up </a:t>
            </a:r>
          </a:p>
        </p:txBody>
      </p:sp>
      <p:pic>
        <p:nvPicPr>
          <p:cNvPr id="2" name="Picture 1">
            <a:extLst>
              <a:ext uri="{FF2B5EF4-FFF2-40B4-BE49-F238E27FC236}">
                <a16:creationId xmlns:a16="http://schemas.microsoft.com/office/drawing/2014/main" id="{D613A143-A21B-3A8F-B9AD-59BF17AE1C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20438" y="2144482"/>
            <a:ext cx="2893065" cy="3719655"/>
          </a:xfrm>
          <a:prstGeom prst="rect">
            <a:avLst/>
          </a:prstGeom>
          <a:ln>
            <a:solidFill>
              <a:schemeClr val="tx2">
                <a:lumMod val="60000"/>
                <a:lumOff val="40000"/>
              </a:schemeClr>
            </a:solidFill>
          </a:ln>
          <a:effectLst>
            <a:outerShdw blurRad="50800" dist="38100" dir="2700000" algn="tl" rotWithShape="0">
              <a:prstClr val="black">
                <a:alpha val="40000"/>
              </a:prstClr>
            </a:outerShdw>
          </a:effectLst>
        </p:spPr>
      </p:pic>
    </p:spTree>
    <p:custDataLst>
      <p:tags r:id="rId1"/>
    </p:custDataLst>
    <p:extLst>
      <p:ext uri="{BB962C8B-B14F-4D97-AF65-F5344CB8AC3E}">
        <p14:creationId xmlns:p14="http://schemas.microsoft.com/office/powerpoint/2010/main" val="2232999851"/>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D172B43-1214-073A-2448-B6DEE65B464F}"/>
              </a:ext>
            </a:extLst>
          </p:cNvPr>
          <p:cNvSpPr>
            <a:spLocks noGrp="1"/>
          </p:cNvSpPr>
          <p:nvPr>
            <p:ph type="title"/>
          </p:nvPr>
        </p:nvSpPr>
        <p:spPr/>
        <p:txBody>
          <a:bodyPr/>
          <a:lstStyle/>
          <a:p>
            <a:r>
              <a:rPr lang="en-US" dirty="0"/>
              <a:t>Warm Up Discussion</a:t>
            </a:r>
          </a:p>
        </p:txBody>
      </p:sp>
      <p:sp>
        <p:nvSpPr>
          <p:cNvPr id="5" name="Content Placeholder 4">
            <a:extLst>
              <a:ext uri="{FF2B5EF4-FFF2-40B4-BE49-F238E27FC236}">
                <a16:creationId xmlns:a16="http://schemas.microsoft.com/office/drawing/2014/main" id="{761858D9-A273-98C5-291F-E09FEEF72824}"/>
              </a:ext>
            </a:extLst>
          </p:cNvPr>
          <p:cNvSpPr>
            <a:spLocks noGrp="1"/>
          </p:cNvSpPr>
          <p:nvPr>
            <p:ph idx="1"/>
          </p:nvPr>
        </p:nvSpPr>
        <p:spPr>
          <a:xfrm>
            <a:off x="838199" y="1645920"/>
            <a:ext cx="5530517" cy="4572000"/>
          </a:xfrm>
        </p:spPr>
        <p:txBody>
          <a:bodyPr/>
          <a:lstStyle/>
          <a:p>
            <a:pPr>
              <a:lnSpc>
                <a:spcPct val="111429"/>
              </a:lnSpc>
            </a:pPr>
            <a:r>
              <a:rPr lang="en-US" dirty="0"/>
              <a:t>Think about a time when you had to measure something at work, at home, or in everyday life.</a:t>
            </a:r>
          </a:p>
          <a:p>
            <a:pPr marL="457200" indent="-457200">
              <a:lnSpc>
                <a:spcPct val="111429"/>
              </a:lnSpc>
              <a:buFont typeface="Arial" panose="020B0604020202020204" pitchFamily="34" charset="0"/>
              <a:buChar char="•"/>
            </a:pPr>
            <a:r>
              <a:rPr lang="en-US" dirty="0"/>
              <a:t>What were you measuring?</a:t>
            </a:r>
          </a:p>
          <a:p>
            <a:pPr marL="457200" indent="-457200">
              <a:lnSpc>
                <a:spcPct val="111429"/>
              </a:lnSpc>
              <a:buFont typeface="Arial" panose="020B0604020202020204" pitchFamily="34" charset="0"/>
              <a:buChar char="•"/>
            </a:pPr>
            <a:r>
              <a:rPr lang="en-US" dirty="0"/>
              <a:t>What could happen if your measurement was off?</a:t>
            </a:r>
          </a:p>
          <a:p>
            <a:pPr marL="457200" indent="-457200">
              <a:lnSpc>
                <a:spcPct val="111429"/>
              </a:lnSpc>
              <a:buFont typeface="Arial" panose="020B0604020202020204" pitchFamily="34" charset="0"/>
              <a:buChar char="•"/>
            </a:pPr>
            <a:r>
              <a:rPr lang="en-US" dirty="0"/>
              <a:t>What did you do to ensure your measurement was accurate?</a:t>
            </a:r>
          </a:p>
        </p:txBody>
      </p:sp>
      <p:pic>
        <p:nvPicPr>
          <p:cNvPr id="3" name="Picture 2">
            <a:extLst>
              <a:ext uri="{FF2B5EF4-FFF2-40B4-BE49-F238E27FC236}">
                <a16:creationId xmlns:a16="http://schemas.microsoft.com/office/drawing/2014/main" id="{E6CC4CF5-8F97-886A-2955-6F698E004B6F}"/>
              </a:ext>
            </a:extLst>
          </p:cNvPr>
          <p:cNvPicPr>
            <a:picLocks noChangeAspect="1"/>
          </p:cNvPicPr>
          <p:nvPr/>
        </p:nvPicPr>
        <p:blipFill>
          <a:blip r:embed="rId4">
            <a:extLst>
              <a:ext uri="{28A0092B-C50C-407E-A947-70E740481C1C}">
                <a14:useLocalDpi xmlns:a14="http://schemas.microsoft.com/office/drawing/2010/main" val="0"/>
              </a:ext>
            </a:extLst>
          </a:blip>
          <a:srcRect l="10527" r="21579"/>
          <a:stretch>
            <a:fillRect/>
          </a:stretch>
        </p:blipFill>
        <p:spPr>
          <a:xfrm>
            <a:off x="6994359" y="1645920"/>
            <a:ext cx="3921028" cy="3248526"/>
          </a:xfrm>
          <a:prstGeom prst="rect">
            <a:avLst/>
          </a:prstGeom>
          <a:ln>
            <a:solidFill>
              <a:schemeClr val="bg1">
                <a:lumMod val="50000"/>
              </a:schemeClr>
            </a:solidFill>
          </a:ln>
          <a:effectLst>
            <a:outerShdw blurRad="50800" dist="38100" dir="2700000" algn="tl" rotWithShape="0">
              <a:prstClr val="black">
                <a:alpha val="40000"/>
              </a:prstClr>
            </a:outerShdw>
          </a:effectLst>
        </p:spPr>
      </p:pic>
    </p:spTree>
    <p:custDataLst>
      <p:tags r:id="rId1"/>
    </p:custDataLst>
    <p:extLst>
      <p:ext uri="{BB962C8B-B14F-4D97-AF65-F5344CB8AC3E}">
        <p14:creationId xmlns:p14="http://schemas.microsoft.com/office/powerpoint/2010/main" val="3334032062"/>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D448-6745-A10C-0479-4BA24267A43B}"/>
              </a:ext>
            </a:extLst>
          </p:cNvPr>
          <p:cNvSpPr>
            <a:spLocks noGrp="1"/>
          </p:cNvSpPr>
          <p:nvPr>
            <p:ph type="title"/>
          </p:nvPr>
        </p:nvSpPr>
        <p:spPr/>
        <p:txBody>
          <a:bodyPr/>
          <a:lstStyle/>
          <a:p>
            <a:r>
              <a:rPr lang="en-US" dirty="0"/>
              <a:t>What is Measurement?</a:t>
            </a:r>
          </a:p>
        </p:txBody>
      </p:sp>
      <p:sp>
        <p:nvSpPr>
          <p:cNvPr id="3" name="Content Placeholder 2">
            <a:extLst>
              <a:ext uri="{FF2B5EF4-FFF2-40B4-BE49-F238E27FC236}">
                <a16:creationId xmlns:a16="http://schemas.microsoft.com/office/drawing/2014/main" id="{BB235286-D204-FF2F-E8E1-FC3338797E28}"/>
              </a:ext>
            </a:extLst>
          </p:cNvPr>
          <p:cNvSpPr>
            <a:spLocks noGrp="1"/>
          </p:cNvSpPr>
          <p:nvPr>
            <p:ph idx="1"/>
          </p:nvPr>
        </p:nvSpPr>
        <p:spPr>
          <a:xfrm>
            <a:off x="841248" y="1639604"/>
            <a:ext cx="6619876" cy="4572000"/>
          </a:xfrm>
        </p:spPr>
        <p:txBody>
          <a:bodyPr>
            <a:noAutofit/>
          </a:bodyPr>
          <a:lstStyle/>
          <a:p>
            <a:pPr marL="571500" indent="-571500">
              <a:buFont typeface="Arial" panose="020B0604020202020204" pitchFamily="34" charset="0"/>
              <a:buChar char="•"/>
            </a:pPr>
            <a:r>
              <a:rPr lang="en-US" b="1" dirty="0"/>
              <a:t>Measurement</a:t>
            </a:r>
            <a:r>
              <a:rPr lang="en-US" dirty="0"/>
              <a:t> is the process of finding out how big, long, heavy, or full something is by using </a:t>
            </a:r>
            <a:r>
              <a:rPr lang="en-US" b="1" dirty="0"/>
              <a:t>standard units</a:t>
            </a:r>
            <a:r>
              <a:rPr lang="en-US" dirty="0"/>
              <a:t>. </a:t>
            </a:r>
          </a:p>
          <a:p>
            <a:pPr marL="571500" indent="-571500">
              <a:buFont typeface="Arial" panose="020B0604020202020204" pitchFamily="34" charset="0"/>
              <a:buChar char="•"/>
            </a:pPr>
            <a:endParaRPr lang="en-US" sz="1050" dirty="0"/>
          </a:p>
          <a:p>
            <a:pPr marL="571500" indent="-571500">
              <a:buFont typeface="Arial" panose="020B0604020202020204" pitchFamily="34" charset="0"/>
              <a:buChar char="•"/>
            </a:pPr>
            <a:r>
              <a:rPr lang="en-US" dirty="0"/>
              <a:t>Types of measurement: linear, area, circular, volume.</a:t>
            </a:r>
          </a:p>
          <a:p>
            <a:pPr marL="1028700" lvl="1" indent="-571500">
              <a:buFont typeface="Wingdings" panose="05000000000000000000" pitchFamily="2" charset="2"/>
              <a:buChar char="ü"/>
            </a:pPr>
            <a:r>
              <a:rPr lang="en-US" sz="2800" dirty="0"/>
              <a:t>Concept</a:t>
            </a:r>
          </a:p>
          <a:p>
            <a:pPr marL="1028700" lvl="1" indent="-571500">
              <a:buFont typeface="Wingdings" panose="05000000000000000000" pitchFamily="2" charset="2"/>
              <a:buChar char="ü"/>
            </a:pPr>
            <a:r>
              <a:rPr lang="en-US" sz="2800" dirty="0"/>
              <a:t>Units</a:t>
            </a:r>
          </a:p>
          <a:p>
            <a:pPr marL="1028700" lvl="1" indent="-571500">
              <a:buFont typeface="Wingdings" panose="05000000000000000000" pitchFamily="2" charset="2"/>
              <a:buChar char="ü"/>
            </a:pPr>
            <a:r>
              <a:rPr lang="en-US" sz="2800" dirty="0"/>
              <a:t>Tools</a:t>
            </a:r>
          </a:p>
          <a:p>
            <a:pPr marL="1028700" lvl="1" indent="-571500">
              <a:buFont typeface="Wingdings" panose="05000000000000000000" pitchFamily="2" charset="2"/>
              <a:buChar char="ü"/>
            </a:pPr>
            <a:r>
              <a:rPr lang="en-US" sz="2800" dirty="0"/>
              <a:t>Exercises</a:t>
            </a:r>
          </a:p>
          <a:p>
            <a:pPr marL="1028700" lvl="1" indent="-571500">
              <a:buFont typeface="Wingdings" panose="05000000000000000000" pitchFamily="2" charset="2"/>
              <a:buChar char="ü"/>
            </a:pPr>
            <a:r>
              <a:rPr lang="en-US" sz="2800" dirty="0"/>
              <a:t>Real-world applications</a:t>
            </a:r>
          </a:p>
        </p:txBody>
      </p:sp>
      <p:pic>
        <p:nvPicPr>
          <p:cNvPr id="6" name="Picture 5">
            <a:extLst>
              <a:ext uri="{FF2B5EF4-FFF2-40B4-BE49-F238E27FC236}">
                <a16:creationId xmlns:a16="http://schemas.microsoft.com/office/drawing/2014/main" id="{1CE48B0A-21B9-815E-342A-8BF7AE1CF17F}"/>
              </a:ext>
            </a:extLst>
          </p:cNvPr>
          <p:cNvPicPr>
            <a:picLocks noChangeAspect="1"/>
          </p:cNvPicPr>
          <p:nvPr/>
        </p:nvPicPr>
        <p:blipFill>
          <a:blip r:embed="rId4">
            <a:extLst>
              <a:ext uri="{28A0092B-C50C-407E-A947-70E740481C1C}">
                <a14:useLocalDpi xmlns:a14="http://schemas.microsoft.com/office/drawing/2010/main" val="0"/>
              </a:ext>
            </a:extLst>
          </a:blip>
          <a:srcRect l="50209" t="10402" r="9721" b="38495"/>
          <a:stretch>
            <a:fillRect/>
          </a:stretch>
        </p:blipFill>
        <p:spPr>
          <a:xfrm>
            <a:off x="8176646" y="1639604"/>
            <a:ext cx="3174106" cy="2277076"/>
          </a:xfrm>
          <a:prstGeom prst="rect">
            <a:avLst/>
          </a:prstGeom>
          <a:ln>
            <a:solidFill>
              <a:schemeClr val="bg1">
                <a:lumMod val="50000"/>
              </a:schemeClr>
            </a:solidFill>
          </a:ln>
          <a:effectLst>
            <a:outerShdw blurRad="50800" dist="38100" dir="2700000" algn="tl" rotWithShape="0">
              <a:prstClr val="black">
                <a:alpha val="40000"/>
              </a:prstClr>
            </a:outerShdw>
          </a:effectLst>
        </p:spPr>
      </p:pic>
      <p:pic>
        <p:nvPicPr>
          <p:cNvPr id="7" name="Picture 6">
            <a:extLst>
              <a:ext uri="{FF2B5EF4-FFF2-40B4-BE49-F238E27FC236}">
                <a16:creationId xmlns:a16="http://schemas.microsoft.com/office/drawing/2014/main" id="{414FE963-B118-659C-42A0-AA6EA42C9CB9}"/>
              </a:ext>
            </a:extLst>
          </p:cNvPr>
          <p:cNvPicPr>
            <a:picLocks noChangeAspect="1"/>
          </p:cNvPicPr>
          <p:nvPr/>
        </p:nvPicPr>
        <p:blipFill>
          <a:blip r:embed="rId4">
            <a:extLst>
              <a:ext uri="{28A0092B-C50C-407E-A947-70E740481C1C}">
                <a14:useLocalDpi xmlns:a14="http://schemas.microsoft.com/office/drawing/2010/main" val="0"/>
              </a:ext>
            </a:extLst>
          </a:blip>
          <a:srcRect l="5924" t="36372" r="54007" b="10046"/>
          <a:stretch>
            <a:fillRect/>
          </a:stretch>
        </p:blipFill>
        <p:spPr>
          <a:xfrm>
            <a:off x="7152519" y="3672840"/>
            <a:ext cx="3212592" cy="2392680"/>
          </a:xfrm>
          <a:prstGeom prst="rect">
            <a:avLst/>
          </a:prstGeom>
          <a:ln>
            <a:solidFill>
              <a:schemeClr val="bg1">
                <a:lumMod val="50000"/>
              </a:schemeClr>
            </a:solidFill>
          </a:ln>
          <a:effectLst>
            <a:outerShdw blurRad="50800" dist="38100" dir="2700000" algn="tl" rotWithShape="0">
              <a:prstClr val="black">
                <a:alpha val="40000"/>
              </a:prstClr>
            </a:outerShdw>
          </a:effectLst>
        </p:spPr>
      </p:pic>
    </p:spTree>
    <p:custDataLst>
      <p:tags r:id="rId1"/>
    </p:custDataLst>
    <p:extLst>
      <p:ext uri="{BB962C8B-B14F-4D97-AF65-F5344CB8AC3E}">
        <p14:creationId xmlns:p14="http://schemas.microsoft.com/office/powerpoint/2010/main" val="172529898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121317-43CA-17C5-2492-A0D5BA18A8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4F13BD-DDE1-FFDA-4949-2AE5ABB9D37D}"/>
              </a:ext>
            </a:extLst>
          </p:cNvPr>
          <p:cNvSpPr>
            <a:spLocks noGrp="1"/>
          </p:cNvSpPr>
          <p:nvPr>
            <p:ph type="title"/>
          </p:nvPr>
        </p:nvSpPr>
        <p:spPr/>
        <p:txBody>
          <a:bodyPr/>
          <a:lstStyle/>
          <a:p>
            <a:r>
              <a:rPr lang="en-US" dirty="0"/>
              <a:t>Why do Measurements Matter?</a:t>
            </a:r>
          </a:p>
        </p:txBody>
      </p:sp>
      <p:sp>
        <p:nvSpPr>
          <p:cNvPr id="3" name="Content Placeholder 2">
            <a:extLst>
              <a:ext uri="{FF2B5EF4-FFF2-40B4-BE49-F238E27FC236}">
                <a16:creationId xmlns:a16="http://schemas.microsoft.com/office/drawing/2014/main" id="{2BFA8EA6-9D78-1299-424A-098B33686296}"/>
              </a:ext>
            </a:extLst>
          </p:cNvPr>
          <p:cNvSpPr>
            <a:spLocks noGrp="1"/>
          </p:cNvSpPr>
          <p:nvPr>
            <p:ph idx="1"/>
          </p:nvPr>
        </p:nvSpPr>
        <p:spPr>
          <a:xfrm>
            <a:off x="841248" y="1639604"/>
            <a:ext cx="6641592" cy="4572000"/>
          </a:xfrm>
        </p:spPr>
        <p:txBody>
          <a:bodyPr>
            <a:noAutofit/>
          </a:bodyPr>
          <a:lstStyle/>
          <a:p>
            <a:pPr marL="571500" indent="-571500">
              <a:lnSpc>
                <a:spcPct val="147857"/>
              </a:lnSpc>
              <a:buFont typeface="Arial" panose="020B0604020202020204" pitchFamily="34" charset="0"/>
              <a:buChar char="•"/>
            </a:pPr>
            <a:r>
              <a:rPr lang="en-US" dirty="0"/>
              <a:t>Ensures proper fit and alignment</a:t>
            </a:r>
          </a:p>
          <a:p>
            <a:pPr marL="571500" indent="-571500">
              <a:lnSpc>
                <a:spcPct val="147857"/>
              </a:lnSpc>
              <a:buFont typeface="Arial" panose="020B0604020202020204" pitchFamily="34" charset="0"/>
              <a:buChar char="•"/>
            </a:pPr>
            <a:r>
              <a:rPr lang="en-US" dirty="0"/>
              <a:t>Prevents wasted materials</a:t>
            </a:r>
          </a:p>
          <a:p>
            <a:pPr marL="571500" indent="-571500">
              <a:lnSpc>
                <a:spcPct val="147857"/>
              </a:lnSpc>
              <a:buFont typeface="Arial" panose="020B0604020202020204" pitchFamily="34" charset="0"/>
              <a:buChar char="•"/>
            </a:pPr>
            <a:r>
              <a:rPr lang="en-US" dirty="0"/>
              <a:t>Supports safety on the job</a:t>
            </a:r>
          </a:p>
          <a:p>
            <a:pPr marL="571500" indent="-571500">
              <a:lnSpc>
                <a:spcPct val="147857"/>
              </a:lnSpc>
              <a:buFont typeface="Arial" panose="020B0604020202020204" pitchFamily="34" charset="0"/>
              <a:buChar char="•"/>
            </a:pPr>
            <a:r>
              <a:rPr lang="en-US" dirty="0"/>
              <a:t>Saves time and money</a:t>
            </a:r>
          </a:p>
          <a:p>
            <a:pPr marL="571500" indent="-571500">
              <a:lnSpc>
                <a:spcPct val="147857"/>
              </a:lnSpc>
              <a:buFont typeface="Arial" panose="020B0604020202020204" pitchFamily="34" charset="0"/>
              <a:buChar char="•"/>
            </a:pPr>
            <a:r>
              <a:rPr lang="en-US" dirty="0"/>
              <a:t>Helps get the job done right the first time</a:t>
            </a:r>
            <a:endParaRPr lang="en-US" sz="2800" dirty="0"/>
          </a:p>
        </p:txBody>
      </p:sp>
      <p:pic>
        <p:nvPicPr>
          <p:cNvPr id="5" name="Picture 4">
            <a:extLst>
              <a:ext uri="{FF2B5EF4-FFF2-40B4-BE49-F238E27FC236}">
                <a16:creationId xmlns:a16="http://schemas.microsoft.com/office/drawing/2014/main" id="{EAE69E8A-5575-3DDD-8A62-4D7A723B05F9}"/>
              </a:ext>
            </a:extLst>
          </p:cNvPr>
          <p:cNvPicPr>
            <a:picLocks noChangeAspect="1"/>
          </p:cNvPicPr>
          <p:nvPr/>
        </p:nvPicPr>
        <p:blipFill>
          <a:blip r:embed="rId4">
            <a:extLst>
              <a:ext uri="{28A0092B-C50C-407E-A947-70E740481C1C}">
                <a14:useLocalDpi xmlns:a14="http://schemas.microsoft.com/office/drawing/2010/main" val="0"/>
              </a:ext>
            </a:extLst>
          </a:blip>
          <a:srcRect r="15500"/>
          <a:stretch>
            <a:fillRect/>
          </a:stretch>
        </p:blipFill>
        <p:spPr>
          <a:xfrm>
            <a:off x="7482840" y="2164080"/>
            <a:ext cx="3800382" cy="2529840"/>
          </a:xfrm>
          <a:prstGeom prst="rect">
            <a:avLst/>
          </a:prstGeom>
          <a:ln>
            <a:solidFill>
              <a:schemeClr val="bg1">
                <a:lumMod val="50000"/>
              </a:schemeClr>
            </a:solidFill>
          </a:ln>
          <a:effectLst>
            <a:outerShdw blurRad="50800" dist="38100" dir="2700000" algn="tl" rotWithShape="0">
              <a:prstClr val="black">
                <a:alpha val="40000"/>
              </a:prstClr>
            </a:outerShdw>
          </a:effectLst>
        </p:spPr>
      </p:pic>
    </p:spTree>
    <p:custDataLst>
      <p:tags r:id="rId1"/>
    </p:custDataLst>
    <p:extLst>
      <p:ext uri="{BB962C8B-B14F-4D97-AF65-F5344CB8AC3E}">
        <p14:creationId xmlns:p14="http://schemas.microsoft.com/office/powerpoint/2010/main" val="379436231"/>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D229EE6-EFFF-2099-5028-DFBE10F232AB}"/>
              </a:ext>
            </a:extLst>
          </p:cNvPr>
          <p:cNvSpPr>
            <a:spLocks noGrp="1"/>
          </p:cNvSpPr>
          <p:nvPr>
            <p:ph type="title"/>
          </p:nvPr>
        </p:nvSpPr>
        <p:spPr/>
        <p:txBody>
          <a:bodyPr/>
          <a:lstStyle/>
          <a:p>
            <a:r>
              <a:rPr lang="en-US" dirty="0"/>
              <a:t>Measurement Cheat Sheet</a:t>
            </a:r>
          </a:p>
        </p:txBody>
      </p:sp>
      <p:sp>
        <p:nvSpPr>
          <p:cNvPr id="9" name="Content Placeholder 8">
            <a:extLst>
              <a:ext uri="{FF2B5EF4-FFF2-40B4-BE49-F238E27FC236}">
                <a16:creationId xmlns:a16="http://schemas.microsoft.com/office/drawing/2014/main" id="{1F9F3202-142D-3F8E-E146-64FE0BE9510F}"/>
              </a:ext>
            </a:extLst>
          </p:cNvPr>
          <p:cNvSpPr>
            <a:spLocks noGrp="1"/>
          </p:cNvSpPr>
          <p:nvPr>
            <p:ph idx="1"/>
          </p:nvPr>
        </p:nvSpPr>
        <p:spPr>
          <a:xfrm>
            <a:off x="838199" y="1645920"/>
            <a:ext cx="5471161" cy="4572000"/>
          </a:xfrm>
        </p:spPr>
        <p:txBody>
          <a:bodyPr/>
          <a:lstStyle/>
          <a:p>
            <a:r>
              <a:rPr lang="en-US" dirty="0"/>
              <a:t>In your Participant Resource Guide, you’ll find a Measurement Cheat Sheet.</a:t>
            </a:r>
          </a:p>
          <a:p>
            <a:endParaRPr lang="en-US" dirty="0"/>
          </a:p>
          <a:p>
            <a:r>
              <a:rPr lang="en-US" dirty="0"/>
              <a:t>This resource contains helpful notes and exercises we’ll complete throughout the lesson. </a:t>
            </a:r>
          </a:p>
        </p:txBody>
      </p:sp>
      <p:pic>
        <p:nvPicPr>
          <p:cNvPr id="3" name="Picture 2">
            <a:extLst>
              <a:ext uri="{FF2B5EF4-FFF2-40B4-BE49-F238E27FC236}">
                <a16:creationId xmlns:a16="http://schemas.microsoft.com/office/drawing/2014/main" id="{FAC80762-371F-4750-9A6A-52FF79FB76CB}"/>
              </a:ext>
            </a:extLst>
          </p:cNvPr>
          <p:cNvPicPr>
            <a:picLocks noChangeAspect="1"/>
          </p:cNvPicPr>
          <p:nvPr/>
        </p:nvPicPr>
        <p:blipFill>
          <a:blip r:embed="rId4"/>
          <a:stretch>
            <a:fillRect/>
          </a:stretch>
        </p:blipFill>
        <p:spPr>
          <a:xfrm>
            <a:off x="7272323" y="1497063"/>
            <a:ext cx="3323539" cy="4372109"/>
          </a:xfrm>
          <a:prstGeom prst="rect">
            <a:avLst/>
          </a:prstGeom>
          <a:ln>
            <a:solidFill>
              <a:schemeClr val="accent2"/>
            </a:solidFill>
          </a:ln>
          <a:effectLst>
            <a:outerShdw blurRad="50800" dist="38100" dir="2700000" algn="tl" rotWithShape="0">
              <a:prstClr val="black">
                <a:alpha val="40000"/>
              </a:prstClr>
            </a:outerShdw>
          </a:effectLst>
        </p:spPr>
      </p:pic>
    </p:spTree>
    <p:custDataLst>
      <p:tags r:id="rId1"/>
    </p:custDataLst>
    <p:extLst>
      <p:ext uri="{BB962C8B-B14F-4D97-AF65-F5344CB8AC3E}">
        <p14:creationId xmlns:p14="http://schemas.microsoft.com/office/powerpoint/2010/main" val="2664757758"/>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9843D14-D33B-FAAB-0813-06BF87E15160}"/>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3233" b="3233"/>
          <a:stretch>
            <a:fillRect/>
          </a:stretch>
        </p:blipFill>
        <p:spPr>
          <a:prstGeom prst="rect">
            <a:avLst/>
          </a:prstGeom>
          <a:solidFill>
            <a:srgbClr val="E7E6E6"/>
          </a:solidFill>
        </p:spPr>
      </p:pic>
      <p:sp>
        <p:nvSpPr>
          <p:cNvPr id="4" name="Title 3">
            <a:extLst>
              <a:ext uri="{FF2B5EF4-FFF2-40B4-BE49-F238E27FC236}">
                <a16:creationId xmlns:a16="http://schemas.microsoft.com/office/drawing/2014/main" id="{FE6A06C8-00DA-017A-F536-10B442EF5620}"/>
              </a:ext>
            </a:extLst>
          </p:cNvPr>
          <p:cNvSpPr>
            <a:spLocks noGrp="1"/>
          </p:cNvSpPr>
          <p:nvPr>
            <p:ph type="title"/>
          </p:nvPr>
        </p:nvSpPr>
        <p:spPr/>
        <p:txBody>
          <a:bodyPr/>
          <a:lstStyle/>
          <a:p>
            <a:r>
              <a:rPr lang="en-US" dirty="0"/>
              <a:t>4.1 - Linear Measurement </a:t>
            </a:r>
            <a:br>
              <a:rPr lang="en-US" dirty="0"/>
            </a:br>
            <a:endParaRPr lang="en-US" dirty="0"/>
          </a:p>
        </p:txBody>
      </p:sp>
      <p:sp>
        <p:nvSpPr>
          <p:cNvPr id="5" name="Text Placeholder 4">
            <a:extLst>
              <a:ext uri="{FF2B5EF4-FFF2-40B4-BE49-F238E27FC236}">
                <a16:creationId xmlns:a16="http://schemas.microsoft.com/office/drawing/2014/main" id="{30903727-8CB1-66FF-3CD8-6E606DBE37C9}"/>
              </a:ext>
            </a:extLst>
          </p:cNvPr>
          <p:cNvSpPr>
            <a:spLocks noGrp="1"/>
          </p:cNvSpPr>
          <p:nvPr>
            <p:ph type="body" sz="quarter" idx="10"/>
          </p:nvPr>
        </p:nvSpPr>
        <p:spPr/>
        <p:txBody>
          <a:bodyPr/>
          <a:lstStyle/>
          <a:p>
            <a:pPr marL="0" indent="0">
              <a:buNone/>
            </a:pPr>
            <a:r>
              <a:rPr lang="en-US" dirty="0"/>
              <a:t>In this section, we’ll review linear measurements including units, tools, basic calculations, and real-world applications.  </a:t>
            </a:r>
          </a:p>
        </p:txBody>
      </p:sp>
    </p:spTree>
    <p:custDataLst>
      <p:tags r:id="rId1"/>
    </p:custDataLst>
    <p:extLst>
      <p:ext uri="{BB962C8B-B14F-4D97-AF65-F5344CB8AC3E}">
        <p14:creationId xmlns:p14="http://schemas.microsoft.com/office/powerpoint/2010/main" val="4191138958"/>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22C510C-818E-CE2F-FE5E-16DFA88E333C}"/>
              </a:ext>
            </a:extLst>
          </p:cNvPr>
          <p:cNvPicPr>
            <a:picLocks noChangeAspect="1"/>
          </p:cNvPicPr>
          <p:nvPr/>
        </p:nvPicPr>
        <p:blipFill>
          <a:blip r:embed="rId4">
            <a:extLst>
              <a:ext uri="{28A0092B-C50C-407E-A947-70E740481C1C}">
                <a14:useLocalDpi xmlns:a14="http://schemas.microsoft.com/office/drawing/2010/main" val="0"/>
              </a:ext>
            </a:extLst>
          </a:blip>
          <a:srcRect l="28249" r="48872"/>
          <a:stretch>
            <a:fillRect/>
          </a:stretch>
        </p:blipFill>
        <p:spPr>
          <a:xfrm>
            <a:off x="-1" y="17145"/>
            <a:ext cx="2782393" cy="6840855"/>
          </a:xfrm>
          <a:prstGeom prst="rect">
            <a:avLst/>
          </a:prstGeom>
        </p:spPr>
      </p:pic>
      <p:sp>
        <p:nvSpPr>
          <p:cNvPr id="16" name="Rectangle 15">
            <a:extLst>
              <a:ext uri="{FF2B5EF4-FFF2-40B4-BE49-F238E27FC236}">
                <a16:creationId xmlns:a16="http://schemas.microsoft.com/office/drawing/2014/main" id="{A6338E44-667A-4639-880B-C23E3818E380}"/>
              </a:ext>
            </a:extLst>
          </p:cNvPr>
          <p:cNvSpPr/>
          <p:nvPr/>
        </p:nvSpPr>
        <p:spPr>
          <a:xfrm>
            <a:off x="-10862" y="0"/>
            <a:ext cx="2793255" cy="685800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47ED063C-2EF5-4C8A-B94F-DE0D85ED422B}"/>
              </a:ext>
            </a:extLst>
          </p:cNvPr>
          <p:cNvSpPr/>
          <p:nvPr/>
        </p:nvSpPr>
        <p:spPr>
          <a:xfrm>
            <a:off x="2769898" y="-23719"/>
            <a:ext cx="286053" cy="6905437"/>
          </a:xfrm>
          <a:prstGeom prst="rect">
            <a:avLst/>
          </a:prstGeom>
          <a:solidFill>
            <a:schemeClr val="bg2">
              <a:lumMod val="9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7748EE50-D36D-426F-A511-A158FBC7284D}"/>
              </a:ext>
            </a:extLst>
          </p:cNvPr>
          <p:cNvSpPr/>
          <p:nvPr/>
        </p:nvSpPr>
        <p:spPr>
          <a:xfrm>
            <a:off x="2767153" y="497537"/>
            <a:ext cx="286053" cy="693965"/>
          </a:xfrm>
          <a:prstGeom prst="rect">
            <a:avLst/>
          </a:prstGeom>
          <a:solidFill>
            <a:schemeClr val="accent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31A4AFD1-7CFB-4978-8A4D-30E79EAD5D8F}"/>
              </a:ext>
            </a:extLst>
          </p:cNvPr>
          <p:cNvSpPr/>
          <p:nvPr/>
        </p:nvSpPr>
        <p:spPr>
          <a:xfrm>
            <a:off x="-2" y="497537"/>
            <a:ext cx="2470921"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bg1"/>
                </a:solidFill>
                <a:latin typeface="Articulate Extrabold" panose="02000503050000020004" pitchFamily="2" charset="0"/>
              </a:rPr>
              <a:t>Concept</a:t>
            </a:r>
          </a:p>
        </p:txBody>
      </p:sp>
      <p:sp>
        <p:nvSpPr>
          <p:cNvPr id="9" name="Rectangle 8">
            <a:extLst>
              <a:ext uri="{FF2B5EF4-FFF2-40B4-BE49-F238E27FC236}">
                <a16:creationId xmlns:a16="http://schemas.microsoft.com/office/drawing/2014/main" id="{A67733D1-2427-4F64-923F-5D55E52A5417}"/>
              </a:ext>
            </a:extLst>
          </p:cNvPr>
          <p:cNvSpPr/>
          <p:nvPr/>
        </p:nvSpPr>
        <p:spPr>
          <a:xfrm>
            <a:off x="-2" y="1772276"/>
            <a:ext cx="2470921"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Units</a:t>
            </a:r>
          </a:p>
        </p:txBody>
      </p:sp>
      <p:sp>
        <p:nvSpPr>
          <p:cNvPr id="10" name="Rectangle 9">
            <a:extLst>
              <a:ext uri="{FF2B5EF4-FFF2-40B4-BE49-F238E27FC236}">
                <a16:creationId xmlns:a16="http://schemas.microsoft.com/office/drawing/2014/main" id="{4FBEBE53-D53F-4FAB-A4C8-4C345D88F899}"/>
              </a:ext>
            </a:extLst>
          </p:cNvPr>
          <p:cNvSpPr/>
          <p:nvPr/>
        </p:nvSpPr>
        <p:spPr>
          <a:xfrm>
            <a:off x="1" y="3047015"/>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Tools</a:t>
            </a:r>
          </a:p>
        </p:txBody>
      </p:sp>
      <p:sp>
        <p:nvSpPr>
          <p:cNvPr id="11" name="Rectangle 10">
            <a:extLst>
              <a:ext uri="{FF2B5EF4-FFF2-40B4-BE49-F238E27FC236}">
                <a16:creationId xmlns:a16="http://schemas.microsoft.com/office/drawing/2014/main" id="{0BA3EF3B-9E00-4A2A-9EBE-61C921FF8983}"/>
              </a:ext>
            </a:extLst>
          </p:cNvPr>
          <p:cNvSpPr/>
          <p:nvPr/>
        </p:nvSpPr>
        <p:spPr>
          <a:xfrm>
            <a:off x="149491" y="4315138"/>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Exercises</a:t>
            </a:r>
          </a:p>
        </p:txBody>
      </p:sp>
      <p:sp>
        <p:nvSpPr>
          <p:cNvPr id="20" name="TextBox 19">
            <a:extLst>
              <a:ext uri="{FF2B5EF4-FFF2-40B4-BE49-F238E27FC236}">
                <a16:creationId xmlns:a16="http://schemas.microsoft.com/office/drawing/2014/main" id="{76F924F6-1EE5-4FA5-875A-22D3ECCC45A9}"/>
              </a:ext>
            </a:extLst>
          </p:cNvPr>
          <p:cNvSpPr txBox="1"/>
          <p:nvPr/>
        </p:nvSpPr>
        <p:spPr>
          <a:xfrm>
            <a:off x="3320282" y="1321636"/>
            <a:ext cx="8018278" cy="1692771"/>
          </a:xfrm>
          <a:prstGeom prst="rect">
            <a:avLst/>
          </a:prstGeom>
          <a:noFill/>
          <a:ln>
            <a:noFill/>
          </a:ln>
        </p:spPr>
        <p:txBody>
          <a:bodyPr wrap="square">
            <a:spAutoFit/>
          </a:bodyPr>
          <a:lstStyle/>
          <a:p>
            <a:pPr marL="457200" indent="-457200">
              <a:buFont typeface="Arial" panose="020B0604020202020204" pitchFamily="34" charset="0"/>
              <a:buChar char="•"/>
            </a:pPr>
            <a:r>
              <a:rPr lang="en-US" sz="2800" b="0" i="0" dirty="0">
                <a:solidFill>
                  <a:schemeClr val="tx1">
                    <a:lumMod val="75000"/>
                    <a:lumOff val="25000"/>
                  </a:schemeClr>
                </a:solidFill>
                <a:effectLst/>
              </a:rPr>
              <a:t>The process of measuring the distance between two points in a straight line. </a:t>
            </a:r>
          </a:p>
          <a:p>
            <a:pPr marL="457200" indent="-457200">
              <a:buFont typeface="Arial" panose="020B0604020202020204" pitchFamily="34" charset="0"/>
              <a:buChar char="•"/>
            </a:pPr>
            <a:endParaRPr lang="en-US" sz="1600" dirty="0">
              <a:solidFill>
                <a:schemeClr val="tx1">
                  <a:lumMod val="75000"/>
                  <a:lumOff val="25000"/>
                </a:schemeClr>
              </a:solidFill>
            </a:endParaRPr>
          </a:p>
          <a:p>
            <a:pPr marL="457200" indent="-457200">
              <a:buFont typeface="Arial" panose="020B0604020202020204" pitchFamily="34" charset="0"/>
              <a:buChar char="•"/>
            </a:pPr>
            <a:r>
              <a:rPr lang="en-US" sz="2800" b="0" i="0" dirty="0">
                <a:solidFill>
                  <a:schemeClr val="tx1">
                    <a:lumMod val="75000"/>
                    <a:lumOff val="25000"/>
                  </a:schemeClr>
                </a:solidFill>
                <a:effectLst/>
              </a:rPr>
              <a:t>It tells us how </a:t>
            </a:r>
            <a:r>
              <a:rPr lang="en-US" sz="2800" b="1" i="0" dirty="0">
                <a:solidFill>
                  <a:schemeClr val="tx1">
                    <a:lumMod val="75000"/>
                    <a:lumOff val="25000"/>
                  </a:schemeClr>
                </a:solidFill>
                <a:effectLst/>
              </a:rPr>
              <a:t>tall</a:t>
            </a:r>
            <a:r>
              <a:rPr lang="en-US" sz="2800" b="0" i="0" dirty="0">
                <a:solidFill>
                  <a:schemeClr val="tx1">
                    <a:lumMod val="75000"/>
                    <a:lumOff val="25000"/>
                  </a:schemeClr>
                </a:solidFill>
                <a:effectLst/>
              </a:rPr>
              <a:t>, </a:t>
            </a:r>
            <a:r>
              <a:rPr lang="en-US" sz="2800" b="1" i="0" dirty="0">
                <a:solidFill>
                  <a:schemeClr val="tx1">
                    <a:lumMod val="75000"/>
                    <a:lumOff val="25000"/>
                  </a:schemeClr>
                </a:solidFill>
                <a:effectLst/>
              </a:rPr>
              <a:t>wide</a:t>
            </a:r>
            <a:r>
              <a:rPr lang="en-US" sz="2800" b="0" i="0" dirty="0">
                <a:solidFill>
                  <a:schemeClr val="tx1">
                    <a:lumMod val="75000"/>
                    <a:lumOff val="25000"/>
                  </a:schemeClr>
                </a:solidFill>
                <a:effectLst/>
              </a:rPr>
              <a:t>, or </a:t>
            </a:r>
            <a:r>
              <a:rPr lang="en-US" sz="2800" b="1" i="0" dirty="0">
                <a:solidFill>
                  <a:schemeClr val="tx1">
                    <a:lumMod val="75000"/>
                    <a:lumOff val="25000"/>
                  </a:schemeClr>
                </a:solidFill>
                <a:effectLst/>
              </a:rPr>
              <a:t>long</a:t>
            </a:r>
            <a:r>
              <a:rPr lang="en-US" sz="2800" b="0" i="0" dirty="0">
                <a:solidFill>
                  <a:schemeClr val="tx1">
                    <a:lumMod val="75000"/>
                    <a:lumOff val="25000"/>
                  </a:schemeClr>
                </a:solidFill>
                <a:effectLst/>
              </a:rPr>
              <a:t> something is.</a:t>
            </a:r>
            <a:endParaRPr lang="en-US" sz="4000" dirty="0">
              <a:solidFill>
                <a:schemeClr val="tx1">
                  <a:lumMod val="75000"/>
                  <a:lumOff val="25000"/>
                </a:schemeClr>
              </a:solidFill>
            </a:endParaRPr>
          </a:p>
        </p:txBody>
      </p:sp>
      <p:sp>
        <p:nvSpPr>
          <p:cNvPr id="21" name="TextBox 20">
            <a:extLst>
              <a:ext uri="{FF2B5EF4-FFF2-40B4-BE49-F238E27FC236}">
                <a16:creationId xmlns:a16="http://schemas.microsoft.com/office/drawing/2014/main" id="{5F2DBABC-3F11-4BB4-93D5-E2C149C5EB58}"/>
              </a:ext>
            </a:extLst>
          </p:cNvPr>
          <p:cNvSpPr txBox="1"/>
          <p:nvPr/>
        </p:nvSpPr>
        <p:spPr>
          <a:xfrm>
            <a:off x="3320282" y="497537"/>
            <a:ext cx="8386444" cy="584775"/>
          </a:xfrm>
          <a:prstGeom prst="rect">
            <a:avLst/>
          </a:prstGeom>
          <a:solidFill>
            <a:schemeClr val="accent2"/>
          </a:solidFill>
          <a:ln>
            <a:noFill/>
          </a:ln>
        </p:spPr>
        <p:txBody>
          <a:bodyPr wrap="square" rtlCol="0">
            <a:spAutoFit/>
          </a:bodyPr>
          <a:lstStyle/>
          <a:p>
            <a:r>
              <a:rPr lang="en-US" sz="3200" dirty="0">
                <a:solidFill>
                  <a:schemeClr val="bg1"/>
                </a:solidFill>
                <a:latin typeface="Articulate Extrabold" panose="02000503050000020004" pitchFamily="2" charset="0"/>
              </a:rPr>
              <a:t>Linear Measurements </a:t>
            </a:r>
          </a:p>
        </p:txBody>
      </p:sp>
      <p:sp>
        <p:nvSpPr>
          <p:cNvPr id="7" name="Rectangle 6">
            <a:extLst>
              <a:ext uri="{FF2B5EF4-FFF2-40B4-BE49-F238E27FC236}">
                <a16:creationId xmlns:a16="http://schemas.microsoft.com/office/drawing/2014/main" id="{35D99D6D-CCC0-0017-BB2F-A39524EF6D60}"/>
              </a:ext>
            </a:extLst>
          </p:cNvPr>
          <p:cNvSpPr/>
          <p:nvPr/>
        </p:nvSpPr>
        <p:spPr>
          <a:xfrm>
            <a:off x="121305" y="5596491"/>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Application</a:t>
            </a:r>
          </a:p>
        </p:txBody>
      </p:sp>
      <p:sp>
        <p:nvSpPr>
          <p:cNvPr id="12" name="TextBox 11">
            <a:extLst>
              <a:ext uri="{FF2B5EF4-FFF2-40B4-BE49-F238E27FC236}">
                <a16:creationId xmlns:a16="http://schemas.microsoft.com/office/drawing/2014/main" id="{48EBF9C8-52F1-7A3E-A51A-9C8C863C1C99}"/>
              </a:ext>
            </a:extLst>
          </p:cNvPr>
          <p:cNvSpPr txBox="1"/>
          <p:nvPr/>
        </p:nvSpPr>
        <p:spPr>
          <a:xfrm>
            <a:off x="3372213" y="3237718"/>
            <a:ext cx="5077020" cy="3200876"/>
          </a:xfrm>
          <a:prstGeom prst="rect">
            <a:avLst/>
          </a:prstGeom>
          <a:noFill/>
          <a:ln>
            <a:noFill/>
          </a:ln>
        </p:spPr>
        <p:txBody>
          <a:bodyPr wrap="square">
            <a:spAutoFit/>
          </a:bodyPr>
          <a:lstStyle/>
          <a:p>
            <a:pPr marL="457200" indent="-457200">
              <a:buFont typeface="Arial" panose="020B0604020202020204" pitchFamily="34" charset="0"/>
              <a:buChar char="•"/>
            </a:pPr>
            <a:r>
              <a:rPr lang="en-US" sz="2800" b="1" dirty="0">
                <a:solidFill>
                  <a:schemeClr val="tx1">
                    <a:lumMod val="75000"/>
                    <a:lumOff val="25000"/>
                  </a:schemeClr>
                </a:solidFill>
              </a:rPr>
              <a:t>Perimeter</a:t>
            </a:r>
            <a:r>
              <a:rPr lang="en-US" sz="2800" dirty="0">
                <a:solidFill>
                  <a:schemeClr val="tx1">
                    <a:lumMod val="75000"/>
                    <a:lumOff val="25000"/>
                  </a:schemeClr>
                </a:solidFill>
              </a:rPr>
              <a:t> - The total length around the outside of a two-dimensional shape.</a:t>
            </a:r>
          </a:p>
          <a:p>
            <a:pPr marL="457200" indent="-457200">
              <a:buFont typeface="Arial" panose="020B0604020202020204" pitchFamily="34" charset="0"/>
              <a:buChar char="•"/>
            </a:pPr>
            <a:endParaRPr lang="en-US" sz="1400" dirty="0">
              <a:solidFill>
                <a:schemeClr val="tx1">
                  <a:lumMod val="75000"/>
                  <a:lumOff val="25000"/>
                </a:schemeClr>
              </a:solidFill>
            </a:endParaRPr>
          </a:p>
          <a:p>
            <a:pPr lvl="1"/>
            <a:r>
              <a:rPr lang="en-US" sz="2500" i="1" u="sng" dirty="0">
                <a:solidFill>
                  <a:schemeClr val="tx1">
                    <a:lumMod val="75000"/>
                    <a:lumOff val="25000"/>
                  </a:schemeClr>
                </a:solidFill>
              </a:rPr>
              <a:t>Ex: Perimeter of a Square:</a:t>
            </a:r>
          </a:p>
          <a:p>
            <a:pPr lvl="1"/>
            <a:r>
              <a:rPr lang="en-US" sz="2500" i="1" dirty="0">
                <a:solidFill>
                  <a:schemeClr val="tx1">
                    <a:lumMod val="75000"/>
                    <a:lumOff val="25000"/>
                  </a:schemeClr>
                </a:solidFill>
              </a:rPr>
              <a:t>P = L + W + L + W</a:t>
            </a:r>
          </a:p>
          <a:p>
            <a:pPr lvl="1"/>
            <a:r>
              <a:rPr lang="en-US" sz="2500" i="1" dirty="0">
                <a:solidFill>
                  <a:schemeClr val="tx1">
                    <a:lumMod val="75000"/>
                    <a:lumOff val="25000"/>
                  </a:schemeClr>
                </a:solidFill>
              </a:rPr>
              <a:t>P = </a:t>
            </a:r>
            <a:r>
              <a:rPr lang="en-US" sz="2500" i="1" dirty="0">
                <a:solidFill>
                  <a:schemeClr val="accent2"/>
                </a:solidFill>
              </a:rPr>
              <a:t>10</a:t>
            </a:r>
            <a:r>
              <a:rPr lang="en-US" sz="2500" i="1" dirty="0">
                <a:solidFill>
                  <a:schemeClr val="tx1">
                    <a:lumMod val="75000"/>
                    <a:lumOff val="25000"/>
                  </a:schemeClr>
                </a:solidFill>
              </a:rPr>
              <a:t> + </a:t>
            </a:r>
            <a:r>
              <a:rPr lang="en-US" sz="2500" i="1" dirty="0">
                <a:solidFill>
                  <a:schemeClr val="accent2"/>
                </a:solidFill>
              </a:rPr>
              <a:t>10</a:t>
            </a:r>
            <a:r>
              <a:rPr lang="en-US" sz="2500" i="1" dirty="0">
                <a:solidFill>
                  <a:schemeClr val="tx1">
                    <a:lumMod val="75000"/>
                    <a:lumOff val="25000"/>
                  </a:schemeClr>
                </a:solidFill>
              </a:rPr>
              <a:t> + </a:t>
            </a:r>
            <a:r>
              <a:rPr lang="en-US" sz="2500" i="1" dirty="0">
                <a:solidFill>
                  <a:schemeClr val="accent2"/>
                </a:solidFill>
              </a:rPr>
              <a:t>10</a:t>
            </a:r>
            <a:r>
              <a:rPr lang="en-US" sz="2500" i="1" dirty="0">
                <a:solidFill>
                  <a:schemeClr val="tx1">
                    <a:lumMod val="75000"/>
                    <a:lumOff val="25000"/>
                  </a:schemeClr>
                </a:solidFill>
              </a:rPr>
              <a:t> + </a:t>
            </a:r>
            <a:r>
              <a:rPr lang="en-US" sz="2500" i="1" dirty="0">
                <a:solidFill>
                  <a:schemeClr val="accent2"/>
                </a:solidFill>
              </a:rPr>
              <a:t>10 </a:t>
            </a:r>
          </a:p>
          <a:p>
            <a:pPr lvl="1"/>
            <a:r>
              <a:rPr lang="en-US" sz="2500" i="1" dirty="0">
                <a:solidFill>
                  <a:schemeClr val="tx1">
                    <a:lumMod val="75000"/>
                    <a:lumOff val="25000"/>
                  </a:schemeClr>
                </a:solidFill>
              </a:rPr>
              <a:t>P = </a:t>
            </a:r>
            <a:r>
              <a:rPr lang="en-US" sz="2500" i="1" dirty="0">
                <a:solidFill>
                  <a:schemeClr val="accent2"/>
                </a:solidFill>
              </a:rPr>
              <a:t>40 Ft. </a:t>
            </a:r>
          </a:p>
        </p:txBody>
      </p:sp>
      <p:pic>
        <p:nvPicPr>
          <p:cNvPr id="31" name="Picture 30">
            <a:extLst>
              <a:ext uri="{FF2B5EF4-FFF2-40B4-BE49-F238E27FC236}">
                <a16:creationId xmlns:a16="http://schemas.microsoft.com/office/drawing/2014/main" id="{8349FC45-7DE4-7929-E794-F46765DD9189}"/>
              </a:ext>
            </a:extLst>
          </p:cNvPr>
          <p:cNvPicPr>
            <a:picLocks noChangeAspect="1"/>
          </p:cNvPicPr>
          <p:nvPr/>
        </p:nvPicPr>
        <p:blipFill>
          <a:blip r:embed="rId5">
            <a:extLst>
              <a:ext uri="{28A0092B-C50C-407E-A947-70E740481C1C}">
                <a14:useLocalDpi xmlns:a14="http://schemas.microsoft.com/office/drawing/2010/main" val="0"/>
              </a:ext>
            </a:extLst>
          </a:blip>
          <a:srcRect l="26084" t="10968" r="25205" b="7016"/>
          <a:stretch>
            <a:fillRect/>
          </a:stretch>
        </p:blipFill>
        <p:spPr>
          <a:xfrm>
            <a:off x="8713543" y="3740979"/>
            <a:ext cx="2395316" cy="2268542"/>
          </a:xfrm>
          <a:prstGeom prst="rect">
            <a:avLst/>
          </a:prstGeom>
        </p:spPr>
      </p:pic>
      <p:grpSp>
        <p:nvGrpSpPr>
          <p:cNvPr id="40" name="Group 39">
            <a:extLst>
              <a:ext uri="{FF2B5EF4-FFF2-40B4-BE49-F238E27FC236}">
                <a16:creationId xmlns:a16="http://schemas.microsoft.com/office/drawing/2014/main" id="{88564F1A-91D6-E9E8-54B0-3B747639F4BB}"/>
              </a:ext>
            </a:extLst>
          </p:cNvPr>
          <p:cNvGrpSpPr/>
          <p:nvPr/>
        </p:nvGrpSpPr>
        <p:grpSpPr>
          <a:xfrm>
            <a:off x="7743226" y="3209538"/>
            <a:ext cx="4299283" cy="3226439"/>
            <a:chOff x="7972927" y="3057916"/>
            <a:chExt cx="4299283" cy="3226439"/>
          </a:xfrm>
        </p:grpSpPr>
        <p:sp>
          <p:nvSpPr>
            <p:cNvPr id="17" name="Rectangle 16">
              <a:extLst>
                <a:ext uri="{FF2B5EF4-FFF2-40B4-BE49-F238E27FC236}">
                  <a16:creationId xmlns:a16="http://schemas.microsoft.com/office/drawing/2014/main" id="{BE0294E6-AC66-0488-2D67-FD9091FCECAE}"/>
                </a:ext>
              </a:extLst>
            </p:cNvPr>
            <p:cNvSpPr/>
            <p:nvPr/>
          </p:nvSpPr>
          <p:spPr>
            <a:xfrm>
              <a:off x="7972927" y="4532154"/>
              <a:ext cx="974974" cy="382948"/>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500" b="1" dirty="0">
                  <a:solidFill>
                    <a:schemeClr val="accent2"/>
                  </a:solidFill>
                </a:rPr>
                <a:t>10 Ft. </a:t>
              </a:r>
            </a:p>
          </p:txBody>
        </p:sp>
        <p:sp>
          <p:nvSpPr>
            <p:cNvPr id="32" name="Rectangle 31">
              <a:extLst>
                <a:ext uri="{FF2B5EF4-FFF2-40B4-BE49-F238E27FC236}">
                  <a16:creationId xmlns:a16="http://schemas.microsoft.com/office/drawing/2014/main" id="{749AE243-2500-5684-0BB5-CC1643ECFBB5}"/>
                </a:ext>
              </a:extLst>
            </p:cNvPr>
            <p:cNvSpPr/>
            <p:nvPr/>
          </p:nvSpPr>
          <p:spPr>
            <a:xfrm>
              <a:off x="8908954" y="3440863"/>
              <a:ext cx="2395316" cy="2417036"/>
            </a:xfrm>
            <a:prstGeom prst="rect">
              <a:avLst/>
            </a:prstGeom>
            <a:no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DCCE3923-7950-33E7-B788-D72E6C4DCAB7}"/>
                </a:ext>
              </a:extLst>
            </p:cNvPr>
            <p:cNvSpPr/>
            <p:nvPr/>
          </p:nvSpPr>
          <p:spPr>
            <a:xfrm>
              <a:off x="11291000" y="4457907"/>
              <a:ext cx="981210" cy="382948"/>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500" b="1" dirty="0">
                  <a:solidFill>
                    <a:schemeClr val="accent2"/>
                  </a:solidFill>
                </a:rPr>
                <a:t>10 Ft.</a:t>
              </a:r>
            </a:p>
          </p:txBody>
        </p:sp>
        <p:sp>
          <p:nvSpPr>
            <p:cNvPr id="34" name="Rectangle 33">
              <a:extLst>
                <a:ext uri="{FF2B5EF4-FFF2-40B4-BE49-F238E27FC236}">
                  <a16:creationId xmlns:a16="http://schemas.microsoft.com/office/drawing/2014/main" id="{29B0C81D-27E7-F5F3-22EA-F5ECF0FC7CCB}"/>
                </a:ext>
              </a:extLst>
            </p:cNvPr>
            <p:cNvSpPr/>
            <p:nvPr/>
          </p:nvSpPr>
          <p:spPr>
            <a:xfrm>
              <a:off x="9625067" y="5857899"/>
              <a:ext cx="1048151" cy="426456"/>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500" b="1" dirty="0">
                  <a:solidFill>
                    <a:schemeClr val="accent2"/>
                  </a:solidFill>
                </a:rPr>
                <a:t>10 Ft.</a:t>
              </a:r>
            </a:p>
          </p:txBody>
        </p:sp>
        <p:sp>
          <p:nvSpPr>
            <p:cNvPr id="37" name="Rectangle 36">
              <a:extLst>
                <a:ext uri="{FF2B5EF4-FFF2-40B4-BE49-F238E27FC236}">
                  <a16:creationId xmlns:a16="http://schemas.microsoft.com/office/drawing/2014/main" id="{B3B33F94-140F-7CA4-A025-E3610ACF4722}"/>
                </a:ext>
              </a:extLst>
            </p:cNvPr>
            <p:cNvSpPr/>
            <p:nvPr/>
          </p:nvSpPr>
          <p:spPr>
            <a:xfrm>
              <a:off x="9574331" y="3057916"/>
              <a:ext cx="1080236" cy="376782"/>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500" b="1" dirty="0">
                  <a:solidFill>
                    <a:schemeClr val="accent2"/>
                  </a:solidFill>
                </a:rPr>
                <a:t>10 Ft.</a:t>
              </a:r>
            </a:p>
          </p:txBody>
        </p:sp>
      </p:grpSp>
      <p:sp>
        <p:nvSpPr>
          <p:cNvPr id="41" name="Rectangle 40">
            <a:extLst>
              <a:ext uri="{FF2B5EF4-FFF2-40B4-BE49-F238E27FC236}">
                <a16:creationId xmlns:a16="http://schemas.microsoft.com/office/drawing/2014/main" id="{268EBA40-05E6-C4C8-650E-1A2A41BCFA14}"/>
              </a:ext>
            </a:extLst>
          </p:cNvPr>
          <p:cNvSpPr/>
          <p:nvPr/>
        </p:nvSpPr>
        <p:spPr>
          <a:xfrm>
            <a:off x="3829207" y="5451734"/>
            <a:ext cx="2994660" cy="84210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6440865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wheel(1)">
                                      <p:cBhvr>
                                        <p:cTn id="11" dur="2250"/>
                                        <p:tgtEl>
                                          <p:spTgt spid="40"/>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grpId="0" nodeType="clickEffect">
                                  <p:stCondLst>
                                    <p:cond delay="0"/>
                                  </p:stCondLst>
                                  <p:childTnLst>
                                    <p:animEffect transition="out" filter="fade">
                                      <p:cBhvr>
                                        <p:cTn id="15" dur="500"/>
                                        <p:tgtEl>
                                          <p:spTgt spid="41"/>
                                        </p:tgtEl>
                                      </p:cBhvr>
                                    </p:animEffect>
                                    <p:set>
                                      <p:cBhvr>
                                        <p:cTn id="16" dur="1" fill="hold">
                                          <p:stCondLst>
                                            <p:cond delay="499"/>
                                          </p:stCondLst>
                                        </p:cTn>
                                        <p:tgtEl>
                                          <p:spTgt spid="4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4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4168A-33E5-1296-A747-08BBF88E730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D082611-99AF-D46F-D71C-605A8737614A}"/>
              </a:ext>
            </a:extLst>
          </p:cNvPr>
          <p:cNvPicPr>
            <a:picLocks noChangeAspect="1"/>
          </p:cNvPicPr>
          <p:nvPr/>
        </p:nvPicPr>
        <p:blipFill>
          <a:blip r:embed="rId4">
            <a:extLst>
              <a:ext uri="{28A0092B-C50C-407E-A947-70E740481C1C}">
                <a14:useLocalDpi xmlns:a14="http://schemas.microsoft.com/office/drawing/2010/main" val="0"/>
              </a:ext>
            </a:extLst>
          </a:blip>
          <a:srcRect l="28249" r="48872"/>
          <a:stretch>
            <a:fillRect/>
          </a:stretch>
        </p:blipFill>
        <p:spPr>
          <a:xfrm>
            <a:off x="-1" y="17145"/>
            <a:ext cx="2782393" cy="6840855"/>
          </a:xfrm>
          <a:prstGeom prst="rect">
            <a:avLst/>
          </a:prstGeom>
        </p:spPr>
      </p:pic>
      <p:sp>
        <p:nvSpPr>
          <p:cNvPr id="16" name="Rectangle 15">
            <a:extLst>
              <a:ext uri="{FF2B5EF4-FFF2-40B4-BE49-F238E27FC236}">
                <a16:creationId xmlns:a16="http://schemas.microsoft.com/office/drawing/2014/main" id="{935B408A-9D57-94D9-BBA4-E738F86268E9}"/>
              </a:ext>
            </a:extLst>
          </p:cNvPr>
          <p:cNvSpPr/>
          <p:nvPr/>
        </p:nvSpPr>
        <p:spPr>
          <a:xfrm>
            <a:off x="-10862" y="0"/>
            <a:ext cx="2793255" cy="685800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610D1445-B648-49D9-396A-3DF78D4D11DB}"/>
              </a:ext>
            </a:extLst>
          </p:cNvPr>
          <p:cNvSpPr/>
          <p:nvPr/>
        </p:nvSpPr>
        <p:spPr>
          <a:xfrm>
            <a:off x="2769898" y="-23719"/>
            <a:ext cx="286053" cy="6905437"/>
          </a:xfrm>
          <a:prstGeom prst="rect">
            <a:avLst/>
          </a:prstGeom>
          <a:solidFill>
            <a:schemeClr val="bg2">
              <a:lumMod val="9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6AC16705-2287-A23C-280B-2926DDE3534B}"/>
              </a:ext>
            </a:extLst>
          </p:cNvPr>
          <p:cNvSpPr/>
          <p:nvPr/>
        </p:nvSpPr>
        <p:spPr>
          <a:xfrm>
            <a:off x="2764197" y="1772275"/>
            <a:ext cx="286053" cy="693965"/>
          </a:xfrm>
          <a:prstGeom prst="rect">
            <a:avLst/>
          </a:prstGeom>
          <a:solidFill>
            <a:schemeClr val="accent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307D7FBB-3FF1-BF41-90E5-D29ACFDA0769}"/>
              </a:ext>
            </a:extLst>
          </p:cNvPr>
          <p:cNvSpPr/>
          <p:nvPr/>
        </p:nvSpPr>
        <p:spPr>
          <a:xfrm>
            <a:off x="-2" y="497537"/>
            <a:ext cx="2470921"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bg1">
                    <a:alpha val="60000"/>
                  </a:schemeClr>
                </a:solidFill>
                <a:latin typeface="Articulate Extrabold" panose="02000503050000020004" pitchFamily="2" charset="0"/>
              </a:rPr>
              <a:t>Concept</a:t>
            </a:r>
          </a:p>
        </p:txBody>
      </p:sp>
      <p:sp>
        <p:nvSpPr>
          <p:cNvPr id="9" name="Rectangle 8">
            <a:extLst>
              <a:ext uri="{FF2B5EF4-FFF2-40B4-BE49-F238E27FC236}">
                <a16:creationId xmlns:a16="http://schemas.microsoft.com/office/drawing/2014/main" id="{221602E4-291A-8480-6D26-4946C17CFA19}"/>
              </a:ext>
            </a:extLst>
          </p:cNvPr>
          <p:cNvSpPr/>
          <p:nvPr/>
        </p:nvSpPr>
        <p:spPr>
          <a:xfrm>
            <a:off x="-2" y="1772276"/>
            <a:ext cx="2470921"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latin typeface="Articulate Extrabold" panose="02000503050000020004" pitchFamily="2" charset="0"/>
              </a:rPr>
              <a:t>Units</a:t>
            </a:r>
          </a:p>
        </p:txBody>
      </p:sp>
      <p:sp>
        <p:nvSpPr>
          <p:cNvPr id="10" name="Rectangle 9">
            <a:extLst>
              <a:ext uri="{FF2B5EF4-FFF2-40B4-BE49-F238E27FC236}">
                <a16:creationId xmlns:a16="http://schemas.microsoft.com/office/drawing/2014/main" id="{90131C7F-E364-7557-CE12-F8134C5B5C92}"/>
              </a:ext>
            </a:extLst>
          </p:cNvPr>
          <p:cNvSpPr/>
          <p:nvPr/>
        </p:nvSpPr>
        <p:spPr>
          <a:xfrm>
            <a:off x="1" y="3047015"/>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Tools</a:t>
            </a:r>
          </a:p>
        </p:txBody>
      </p:sp>
      <p:sp>
        <p:nvSpPr>
          <p:cNvPr id="11" name="Rectangle 10">
            <a:extLst>
              <a:ext uri="{FF2B5EF4-FFF2-40B4-BE49-F238E27FC236}">
                <a16:creationId xmlns:a16="http://schemas.microsoft.com/office/drawing/2014/main" id="{30A979EB-6E92-8A2D-32C2-911F17DA6DB1}"/>
              </a:ext>
            </a:extLst>
          </p:cNvPr>
          <p:cNvSpPr/>
          <p:nvPr/>
        </p:nvSpPr>
        <p:spPr>
          <a:xfrm>
            <a:off x="149491" y="4315138"/>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Exercises</a:t>
            </a:r>
          </a:p>
        </p:txBody>
      </p:sp>
      <p:sp>
        <p:nvSpPr>
          <p:cNvPr id="21" name="TextBox 20">
            <a:extLst>
              <a:ext uri="{FF2B5EF4-FFF2-40B4-BE49-F238E27FC236}">
                <a16:creationId xmlns:a16="http://schemas.microsoft.com/office/drawing/2014/main" id="{DD9016AC-BB05-8B2A-77A0-3B78EE8DCB27}"/>
              </a:ext>
            </a:extLst>
          </p:cNvPr>
          <p:cNvSpPr txBox="1"/>
          <p:nvPr/>
        </p:nvSpPr>
        <p:spPr>
          <a:xfrm>
            <a:off x="3320282" y="497537"/>
            <a:ext cx="7423918" cy="584775"/>
          </a:xfrm>
          <a:prstGeom prst="rect">
            <a:avLst/>
          </a:prstGeom>
          <a:noFill/>
          <a:ln>
            <a:noFill/>
          </a:ln>
        </p:spPr>
        <p:txBody>
          <a:bodyPr wrap="square" rtlCol="0">
            <a:spAutoFit/>
          </a:bodyPr>
          <a:lstStyle/>
          <a:p>
            <a:r>
              <a:rPr lang="en-US" sz="3200" dirty="0">
                <a:solidFill>
                  <a:schemeClr val="accent2"/>
                </a:solidFill>
                <a:latin typeface="Articulate Extrabold" panose="02000503050000020004" pitchFamily="2" charset="0"/>
              </a:rPr>
              <a:t>Linear Measurement Units </a:t>
            </a:r>
          </a:p>
        </p:txBody>
      </p:sp>
      <p:sp>
        <p:nvSpPr>
          <p:cNvPr id="7" name="Rectangle 6">
            <a:extLst>
              <a:ext uri="{FF2B5EF4-FFF2-40B4-BE49-F238E27FC236}">
                <a16:creationId xmlns:a16="http://schemas.microsoft.com/office/drawing/2014/main" id="{0BBCC709-29D2-6D6F-3C01-F689275B758A}"/>
              </a:ext>
            </a:extLst>
          </p:cNvPr>
          <p:cNvSpPr/>
          <p:nvPr/>
        </p:nvSpPr>
        <p:spPr>
          <a:xfrm>
            <a:off x="121305" y="5596491"/>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Application</a:t>
            </a:r>
          </a:p>
        </p:txBody>
      </p:sp>
      <p:graphicFrame>
        <p:nvGraphicFramePr>
          <p:cNvPr id="2" name="Table 1">
            <a:extLst>
              <a:ext uri="{FF2B5EF4-FFF2-40B4-BE49-F238E27FC236}">
                <a16:creationId xmlns:a16="http://schemas.microsoft.com/office/drawing/2014/main" id="{F733A24F-0F2B-37E5-7805-0877C6239C36}"/>
              </a:ext>
            </a:extLst>
          </p:cNvPr>
          <p:cNvGraphicFramePr>
            <a:graphicFrameLocks noGrp="1"/>
          </p:cNvGraphicFramePr>
          <p:nvPr>
            <p:extLst>
              <p:ext uri="{D42A27DB-BD31-4B8C-83A1-F6EECF244321}">
                <p14:modId xmlns:p14="http://schemas.microsoft.com/office/powerpoint/2010/main" val="3563879678"/>
              </p:ext>
            </p:extLst>
          </p:nvPr>
        </p:nvGraphicFramePr>
        <p:xfrm>
          <a:off x="3344069" y="1323240"/>
          <a:ext cx="8175810" cy="2286000"/>
        </p:xfrm>
        <a:graphic>
          <a:graphicData uri="http://schemas.openxmlformats.org/drawingml/2006/table">
            <a:tbl>
              <a:tblPr firstRow="1" firstCol="1" bandRow="1">
                <a:tableStyleId>{5940675A-B579-460E-94D1-54222C63F5DA}</a:tableStyleId>
              </a:tblPr>
              <a:tblGrid>
                <a:gridCol w="2113418">
                  <a:extLst>
                    <a:ext uri="{9D8B030D-6E8A-4147-A177-3AD203B41FA5}">
                      <a16:colId xmlns:a16="http://schemas.microsoft.com/office/drawing/2014/main" val="1435584569"/>
                    </a:ext>
                  </a:extLst>
                </a:gridCol>
                <a:gridCol w="2728077">
                  <a:extLst>
                    <a:ext uri="{9D8B030D-6E8A-4147-A177-3AD203B41FA5}">
                      <a16:colId xmlns:a16="http://schemas.microsoft.com/office/drawing/2014/main" val="2586559704"/>
                    </a:ext>
                  </a:extLst>
                </a:gridCol>
                <a:gridCol w="3334315">
                  <a:extLst>
                    <a:ext uri="{9D8B030D-6E8A-4147-A177-3AD203B41FA5}">
                      <a16:colId xmlns:a16="http://schemas.microsoft.com/office/drawing/2014/main" val="2873627228"/>
                    </a:ext>
                  </a:extLst>
                </a:gridCol>
              </a:tblGrid>
              <a:tr h="170958">
                <a:tc gridSpan="3">
                  <a:txBody>
                    <a:bodyPr/>
                    <a:lstStyle/>
                    <a:p>
                      <a:pPr marL="0" marR="0" algn="ctr">
                        <a:buNone/>
                      </a:pPr>
                      <a:r>
                        <a:rPr lang="en-US" sz="2500" b="1" dirty="0">
                          <a:solidFill>
                            <a:schemeClr val="bg1"/>
                          </a:solidFill>
                          <a:effectLst/>
                        </a:rPr>
                        <a:t>Imperial</a:t>
                      </a:r>
                      <a:r>
                        <a:rPr lang="en-US" sz="2500" dirty="0">
                          <a:effectLst/>
                        </a:rPr>
                        <a:t> </a:t>
                      </a:r>
                      <a:endParaRPr lang="en-US" sz="2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24014032"/>
                  </a:ext>
                </a:extLst>
              </a:tr>
              <a:tr h="341917">
                <a:tc>
                  <a:txBody>
                    <a:bodyPr/>
                    <a:lstStyle/>
                    <a:p>
                      <a:pPr marL="0" marR="0" algn="ctr">
                        <a:buNone/>
                      </a:pPr>
                      <a:r>
                        <a:rPr lang="en-US" sz="2500">
                          <a:effectLst/>
                        </a:rPr>
                        <a:t>Unit</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95000"/>
                      </a:schemeClr>
                    </a:solidFill>
                  </a:tcPr>
                </a:tc>
                <a:tc>
                  <a:txBody>
                    <a:bodyPr/>
                    <a:lstStyle/>
                    <a:p>
                      <a:pPr marL="0" marR="0" algn="ctr">
                        <a:buNone/>
                      </a:pPr>
                      <a:r>
                        <a:rPr lang="en-US" sz="2500" dirty="0">
                          <a:effectLst/>
                        </a:rPr>
                        <a:t>Abbreviation</a:t>
                      </a:r>
                      <a:endParaRPr lang="en-US" sz="2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95000"/>
                      </a:schemeClr>
                    </a:solidFill>
                  </a:tcPr>
                </a:tc>
                <a:tc>
                  <a:txBody>
                    <a:bodyPr/>
                    <a:lstStyle/>
                    <a:p>
                      <a:pPr marL="0" marR="0" algn="ctr">
                        <a:buNone/>
                      </a:pPr>
                      <a:r>
                        <a:rPr lang="en-US" sz="2500" dirty="0">
                          <a:effectLst/>
                        </a:rPr>
                        <a:t>Equivalent</a:t>
                      </a:r>
                      <a:endParaRPr lang="en-US" sz="2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95000"/>
                      </a:schemeClr>
                    </a:solidFill>
                  </a:tcPr>
                </a:tc>
                <a:extLst>
                  <a:ext uri="{0D108BD9-81ED-4DB2-BD59-A6C34878D82A}">
                    <a16:rowId xmlns:a16="http://schemas.microsoft.com/office/drawing/2014/main" val="2298973651"/>
                  </a:ext>
                </a:extLst>
              </a:tr>
              <a:tr h="170958">
                <a:tc>
                  <a:txBody>
                    <a:bodyPr/>
                    <a:lstStyle/>
                    <a:p>
                      <a:pPr marL="0" marR="0" algn="l">
                        <a:buNone/>
                      </a:pPr>
                      <a:r>
                        <a:rPr lang="en-US" sz="2500" dirty="0">
                          <a:effectLst/>
                        </a:rPr>
                        <a:t>Inch</a:t>
                      </a:r>
                      <a:endParaRPr lang="en-US" sz="2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solidFill>
                  </a:tcPr>
                </a:tc>
                <a:tc>
                  <a:txBody>
                    <a:bodyPr/>
                    <a:lstStyle/>
                    <a:p>
                      <a:pPr marL="0" marR="0" algn="l">
                        <a:buNone/>
                      </a:pPr>
                      <a:r>
                        <a:rPr lang="en-US" sz="2500" dirty="0">
                          <a:effectLst/>
                        </a:rPr>
                        <a:t>in</a:t>
                      </a:r>
                      <a:endParaRPr lang="en-US" sz="2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buNone/>
                      </a:pPr>
                      <a:r>
                        <a:rPr lang="en-US" sz="2500">
                          <a:effectLst/>
                        </a:rPr>
                        <a:t>Base unit</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64012380"/>
                  </a:ext>
                </a:extLst>
              </a:tr>
              <a:tr h="170958">
                <a:tc>
                  <a:txBody>
                    <a:bodyPr/>
                    <a:lstStyle/>
                    <a:p>
                      <a:pPr marL="0" marR="0" algn="l">
                        <a:buNone/>
                      </a:pPr>
                      <a:r>
                        <a:rPr lang="en-US" sz="2500" dirty="0">
                          <a:effectLst/>
                        </a:rPr>
                        <a:t>Foot</a:t>
                      </a:r>
                      <a:endParaRPr lang="en-US" sz="2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solidFill>
                  </a:tcPr>
                </a:tc>
                <a:tc>
                  <a:txBody>
                    <a:bodyPr/>
                    <a:lstStyle/>
                    <a:p>
                      <a:pPr marL="0" marR="0" algn="l">
                        <a:buNone/>
                      </a:pPr>
                      <a:r>
                        <a:rPr lang="en-US" sz="2500" dirty="0">
                          <a:effectLst/>
                        </a:rPr>
                        <a:t>ft</a:t>
                      </a:r>
                      <a:endParaRPr lang="en-US" sz="2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buNone/>
                      </a:pPr>
                      <a:r>
                        <a:rPr lang="en-US" sz="2500">
                          <a:effectLst/>
                        </a:rPr>
                        <a:t>1 ft = 12 in</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67887283"/>
                  </a:ext>
                </a:extLst>
              </a:tr>
              <a:tr h="231169">
                <a:tc>
                  <a:txBody>
                    <a:bodyPr/>
                    <a:lstStyle/>
                    <a:p>
                      <a:pPr marL="0" marR="0" algn="l">
                        <a:buNone/>
                      </a:pPr>
                      <a:r>
                        <a:rPr lang="en-US" sz="2500" dirty="0">
                          <a:effectLst/>
                        </a:rPr>
                        <a:t>Yard</a:t>
                      </a:r>
                      <a:endParaRPr lang="en-US" sz="2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solidFill>
                  </a:tcPr>
                </a:tc>
                <a:tc>
                  <a:txBody>
                    <a:bodyPr/>
                    <a:lstStyle/>
                    <a:p>
                      <a:pPr marL="0" marR="0" algn="l">
                        <a:buNone/>
                      </a:pPr>
                      <a:r>
                        <a:rPr lang="en-US" sz="2500">
                          <a:effectLst/>
                        </a:rPr>
                        <a:t>yd</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buNone/>
                      </a:pPr>
                      <a:r>
                        <a:rPr lang="en-US" sz="2500" dirty="0">
                          <a:effectLst/>
                        </a:rPr>
                        <a:t>1 yd = 3 ft = 36 in</a:t>
                      </a:r>
                      <a:endParaRPr lang="en-US" sz="2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26142277"/>
                  </a:ext>
                </a:extLst>
              </a:tr>
              <a:tr h="342213">
                <a:tc>
                  <a:txBody>
                    <a:bodyPr/>
                    <a:lstStyle/>
                    <a:p>
                      <a:pPr marL="0" marR="0" algn="l">
                        <a:buNone/>
                      </a:pPr>
                      <a:r>
                        <a:rPr lang="en-US" sz="2500" dirty="0">
                          <a:effectLst/>
                        </a:rPr>
                        <a:t>Mile</a:t>
                      </a:r>
                      <a:endParaRPr lang="en-US" sz="2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solidFill>
                  </a:tcPr>
                </a:tc>
                <a:tc>
                  <a:txBody>
                    <a:bodyPr/>
                    <a:lstStyle/>
                    <a:p>
                      <a:pPr marL="0" marR="0" algn="l">
                        <a:buNone/>
                      </a:pPr>
                      <a:r>
                        <a:rPr lang="en-US" sz="2500">
                          <a:effectLst/>
                        </a:rPr>
                        <a:t>mi</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buNone/>
                      </a:pPr>
                      <a:r>
                        <a:rPr lang="en-US" sz="2500" dirty="0">
                          <a:effectLst/>
                        </a:rPr>
                        <a:t>1 mi = 5,280 ft</a:t>
                      </a:r>
                      <a:endParaRPr lang="en-US" sz="2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76029657"/>
                  </a:ext>
                </a:extLst>
              </a:tr>
            </a:tbl>
          </a:graphicData>
        </a:graphic>
      </p:graphicFrame>
      <p:graphicFrame>
        <p:nvGraphicFramePr>
          <p:cNvPr id="6" name="Table 5">
            <a:extLst>
              <a:ext uri="{FF2B5EF4-FFF2-40B4-BE49-F238E27FC236}">
                <a16:creationId xmlns:a16="http://schemas.microsoft.com/office/drawing/2014/main" id="{C7544AFF-820E-114C-452F-EDD3967796C2}"/>
              </a:ext>
            </a:extLst>
          </p:cNvPr>
          <p:cNvGraphicFramePr>
            <a:graphicFrameLocks noGrp="1"/>
          </p:cNvGraphicFramePr>
          <p:nvPr>
            <p:extLst>
              <p:ext uri="{D42A27DB-BD31-4B8C-83A1-F6EECF244321}">
                <p14:modId xmlns:p14="http://schemas.microsoft.com/office/powerpoint/2010/main" val="2941962883"/>
              </p:ext>
            </p:extLst>
          </p:nvPr>
        </p:nvGraphicFramePr>
        <p:xfrm>
          <a:off x="3320282" y="4004455"/>
          <a:ext cx="8199597" cy="2286000"/>
        </p:xfrm>
        <a:graphic>
          <a:graphicData uri="http://schemas.openxmlformats.org/drawingml/2006/table">
            <a:tbl>
              <a:tblPr firstRow="1" firstCol="1" bandRow="1">
                <a:tableStyleId>{5940675A-B579-460E-94D1-54222C63F5DA}</a:tableStyleId>
              </a:tblPr>
              <a:tblGrid>
                <a:gridCol w="2146474">
                  <a:extLst>
                    <a:ext uri="{9D8B030D-6E8A-4147-A177-3AD203B41FA5}">
                      <a16:colId xmlns:a16="http://schemas.microsoft.com/office/drawing/2014/main" val="2519369240"/>
                    </a:ext>
                  </a:extLst>
                </a:gridCol>
                <a:gridCol w="2764551">
                  <a:extLst>
                    <a:ext uri="{9D8B030D-6E8A-4147-A177-3AD203B41FA5}">
                      <a16:colId xmlns:a16="http://schemas.microsoft.com/office/drawing/2014/main" val="2750346533"/>
                    </a:ext>
                  </a:extLst>
                </a:gridCol>
                <a:gridCol w="3288572">
                  <a:extLst>
                    <a:ext uri="{9D8B030D-6E8A-4147-A177-3AD203B41FA5}">
                      <a16:colId xmlns:a16="http://schemas.microsoft.com/office/drawing/2014/main" val="3528435189"/>
                    </a:ext>
                  </a:extLst>
                </a:gridCol>
              </a:tblGrid>
              <a:tr h="280512">
                <a:tc gridSpan="3">
                  <a:txBody>
                    <a:bodyPr/>
                    <a:lstStyle/>
                    <a:p>
                      <a:pPr marL="0" marR="0" algn="ctr">
                        <a:buNone/>
                      </a:pPr>
                      <a:r>
                        <a:rPr lang="en-US" sz="2500" b="1" dirty="0">
                          <a:solidFill>
                            <a:schemeClr val="bg1"/>
                          </a:solidFill>
                          <a:effectLst/>
                        </a:rPr>
                        <a:t>Metric</a:t>
                      </a:r>
                      <a:endParaRPr lang="en-US" sz="25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85711887"/>
                  </a:ext>
                </a:extLst>
              </a:tr>
              <a:tr h="280512">
                <a:tc>
                  <a:txBody>
                    <a:bodyPr/>
                    <a:lstStyle/>
                    <a:p>
                      <a:pPr marL="0" marR="0" algn="ctr">
                        <a:buNone/>
                      </a:pPr>
                      <a:r>
                        <a:rPr lang="en-US" sz="2500" dirty="0">
                          <a:effectLst/>
                        </a:rPr>
                        <a:t>Unit</a:t>
                      </a:r>
                      <a:endParaRPr lang="en-US" sz="2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95000"/>
                      </a:schemeClr>
                    </a:solidFill>
                  </a:tcPr>
                </a:tc>
                <a:tc>
                  <a:txBody>
                    <a:bodyPr/>
                    <a:lstStyle/>
                    <a:p>
                      <a:pPr marL="0" marR="0" algn="ctr">
                        <a:buNone/>
                      </a:pPr>
                      <a:r>
                        <a:rPr lang="en-US" sz="2500" dirty="0">
                          <a:effectLst/>
                        </a:rPr>
                        <a:t>Abbreviation</a:t>
                      </a:r>
                      <a:endParaRPr lang="en-US" sz="2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95000"/>
                      </a:schemeClr>
                    </a:solidFill>
                  </a:tcPr>
                </a:tc>
                <a:tc>
                  <a:txBody>
                    <a:bodyPr/>
                    <a:lstStyle/>
                    <a:p>
                      <a:pPr marL="0" marR="0" algn="ctr">
                        <a:buNone/>
                      </a:pPr>
                      <a:r>
                        <a:rPr lang="en-US" sz="2500" dirty="0">
                          <a:effectLst/>
                        </a:rPr>
                        <a:t>Equivalent</a:t>
                      </a:r>
                      <a:endParaRPr lang="en-US" sz="2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95000"/>
                      </a:schemeClr>
                    </a:solidFill>
                  </a:tcPr>
                </a:tc>
                <a:extLst>
                  <a:ext uri="{0D108BD9-81ED-4DB2-BD59-A6C34878D82A}">
                    <a16:rowId xmlns:a16="http://schemas.microsoft.com/office/drawing/2014/main" val="3439135212"/>
                  </a:ext>
                </a:extLst>
              </a:tr>
              <a:tr h="280512">
                <a:tc>
                  <a:txBody>
                    <a:bodyPr/>
                    <a:lstStyle/>
                    <a:p>
                      <a:pPr marL="0" marR="0" algn="l">
                        <a:buNone/>
                      </a:pPr>
                      <a:r>
                        <a:rPr lang="en-US" sz="2500" dirty="0">
                          <a:effectLst/>
                        </a:rPr>
                        <a:t>Millimeter</a:t>
                      </a:r>
                      <a:endParaRPr lang="en-US" sz="2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solidFill>
                  </a:tcPr>
                </a:tc>
                <a:tc>
                  <a:txBody>
                    <a:bodyPr/>
                    <a:lstStyle/>
                    <a:p>
                      <a:pPr marL="0" marR="0" algn="l">
                        <a:buNone/>
                      </a:pPr>
                      <a:r>
                        <a:rPr lang="en-US" sz="2500" dirty="0">
                          <a:effectLst/>
                        </a:rPr>
                        <a:t>mm</a:t>
                      </a:r>
                      <a:endParaRPr lang="en-US" sz="2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buNone/>
                      </a:pPr>
                      <a:r>
                        <a:rPr lang="en-US" sz="2500" dirty="0">
                          <a:effectLst/>
                        </a:rPr>
                        <a:t>1 mm = 0.001 m</a:t>
                      </a:r>
                      <a:endParaRPr lang="en-US" sz="2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71985130"/>
                  </a:ext>
                </a:extLst>
              </a:tr>
              <a:tr h="280512">
                <a:tc>
                  <a:txBody>
                    <a:bodyPr/>
                    <a:lstStyle/>
                    <a:p>
                      <a:pPr marL="0" marR="0" algn="l">
                        <a:buNone/>
                      </a:pPr>
                      <a:r>
                        <a:rPr lang="en-US" sz="2500" dirty="0">
                          <a:effectLst/>
                        </a:rPr>
                        <a:t>Centimeter</a:t>
                      </a:r>
                      <a:endParaRPr lang="en-US" sz="2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solidFill>
                  </a:tcPr>
                </a:tc>
                <a:tc>
                  <a:txBody>
                    <a:bodyPr/>
                    <a:lstStyle/>
                    <a:p>
                      <a:pPr marL="0" marR="0" algn="l">
                        <a:buNone/>
                      </a:pPr>
                      <a:r>
                        <a:rPr lang="en-US" sz="2500">
                          <a:effectLst/>
                        </a:rPr>
                        <a:t>cm</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buNone/>
                      </a:pPr>
                      <a:r>
                        <a:rPr lang="en-US" sz="2500" dirty="0">
                          <a:effectLst/>
                        </a:rPr>
                        <a:t>1 cm = 10 mm</a:t>
                      </a:r>
                      <a:endParaRPr lang="en-US" sz="2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66768515"/>
                  </a:ext>
                </a:extLst>
              </a:tr>
              <a:tr h="269044">
                <a:tc>
                  <a:txBody>
                    <a:bodyPr/>
                    <a:lstStyle/>
                    <a:p>
                      <a:pPr marL="0" marR="0" algn="l">
                        <a:buNone/>
                      </a:pPr>
                      <a:r>
                        <a:rPr lang="en-US" sz="2500" dirty="0">
                          <a:effectLst/>
                        </a:rPr>
                        <a:t>Meter</a:t>
                      </a:r>
                      <a:endParaRPr lang="en-US" sz="2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solidFill>
                  </a:tcPr>
                </a:tc>
                <a:tc>
                  <a:txBody>
                    <a:bodyPr/>
                    <a:lstStyle/>
                    <a:p>
                      <a:pPr marL="0" marR="0" algn="l">
                        <a:buNone/>
                      </a:pPr>
                      <a:r>
                        <a:rPr lang="en-US" sz="2500">
                          <a:effectLst/>
                        </a:rPr>
                        <a:t>m</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buNone/>
                      </a:pPr>
                      <a:r>
                        <a:rPr lang="en-US" sz="2500" dirty="0">
                          <a:effectLst/>
                        </a:rPr>
                        <a:t>1 m = 100 cm</a:t>
                      </a:r>
                      <a:endParaRPr lang="en-US" sz="2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29939800"/>
                  </a:ext>
                </a:extLst>
              </a:tr>
              <a:tr h="280512">
                <a:tc>
                  <a:txBody>
                    <a:bodyPr/>
                    <a:lstStyle/>
                    <a:p>
                      <a:pPr marL="0" marR="0" algn="l">
                        <a:buNone/>
                      </a:pPr>
                      <a:r>
                        <a:rPr lang="en-US" sz="2500" dirty="0">
                          <a:effectLst/>
                        </a:rPr>
                        <a:t>Kilometer</a:t>
                      </a:r>
                      <a:endParaRPr lang="en-US" sz="2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6"/>
                    </a:solidFill>
                  </a:tcPr>
                </a:tc>
                <a:tc>
                  <a:txBody>
                    <a:bodyPr/>
                    <a:lstStyle/>
                    <a:p>
                      <a:pPr marL="0" marR="0" algn="l">
                        <a:buNone/>
                      </a:pPr>
                      <a:r>
                        <a:rPr lang="en-US" sz="2500">
                          <a:effectLst/>
                        </a:rPr>
                        <a:t>km</a:t>
                      </a:r>
                      <a:endParaRPr lang="en-US" sz="25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buNone/>
                      </a:pPr>
                      <a:r>
                        <a:rPr lang="en-US" sz="2500" dirty="0">
                          <a:effectLst/>
                        </a:rPr>
                        <a:t>1 km = 1,000 m</a:t>
                      </a:r>
                      <a:endParaRPr lang="en-US" sz="2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822509"/>
                  </a:ext>
                </a:extLst>
              </a:tr>
            </a:tbl>
          </a:graphicData>
        </a:graphic>
      </p:graphicFrame>
    </p:spTree>
    <p:custDataLst>
      <p:tags r:id="rId1"/>
    </p:custDataLst>
    <p:extLst>
      <p:ext uri="{BB962C8B-B14F-4D97-AF65-F5344CB8AC3E}">
        <p14:creationId xmlns:p14="http://schemas.microsoft.com/office/powerpoint/2010/main" val="34902265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86D1D9-78AC-A3BA-A38C-D7C96D0CED2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61A916F-E3A4-DFE9-9A04-67538932B81E}"/>
              </a:ext>
            </a:extLst>
          </p:cNvPr>
          <p:cNvPicPr>
            <a:picLocks noChangeAspect="1"/>
          </p:cNvPicPr>
          <p:nvPr/>
        </p:nvPicPr>
        <p:blipFill>
          <a:blip r:embed="rId4">
            <a:extLst>
              <a:ext uri="{28A0092B-C50C-407E-A947-70E740481C1C}">
                <a14:useLocalDpi xmlns:a14="http://schemas.microsoft.com/office/drawing/2010/main" val="0"/>
              </a:ext>
            </a:extLst>
          </a:blip>
          <a:srcRect l="28249" r="48872"/>
          <a:stretch>
            <a:fillRect/>
          </a:stretch>
        </p:blipFill>
        <p:spPr>
          <a:xfrm>
            <a:off x="-1" y="17145"/>
            <a:ext cx="2782393" cy="6840855"/>
          </a:xfrm>
          <a:prstGeom prst="rect">
            <a:avLst/>
          </a:prstGeom>
        </p:spPr>
      </p:pic>
      <p:sp>
        <p:nvSpPr>
          <p:cNvPr id="16" name="Rectangle 15">
            <a:extLst>
              <a:ext uri="{FF2B5EF4-FFF2-40B4-BE49-F238E27FC236}">
                <a16:creationId xmlns:a16="http://schemas.microsoft.com/office/drawing/2014/main" id="{B31A1EE8-EAB9-531E-BB3F-CB29602EE4E8}"/>
              </a:ext>
            </a:extLst>
          </p:cNvPr>
          <p:cNvSpPr/>
          <p:nvPr/>
        </p:nvSpPr>
        <p:spPr>
          <a:xfrm>
            <a:off x="-10862" y="0"/>
            <a:ext cx="2793255" cy="685800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A80A7F1C-2354-B9B6-715A-B868A4230B4E}"/>
              </a:ext>
            </a:extLst>
          </p:cNvPr>
          <p:cNvSpPr/>
          <p:nvPr/>
        </p:nvSpPr>
        <p:spPr>
          <a:xfrm>
            <a:off x="2769898" y="-23719"/>
            <a:ext cx="286053" cy="6905437"/>
          </a:xfrm>
          <a:prstGeom prst="rect">
            <a:avLst/>
          </a:prstGeom>
          <a:solidFill>
            <a:schemeClr val="bg2">
              <a:lumMod val="9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379FB1AD-531E-4D00-A606-552D7D3D6BE2}"/>
              </a:ext>
            </a:extLst>
          </p:cNvPr>
          <p:cNvSpPr/>
          <p:nvPr/>
        </p:nvSpPr>
        <p:spPr>
          <a:xfrm>
            <a:off x="2770587" y="3082016"/>
            <a:ext cx="286053" cy="693965"/>
          </a:xfrm>
          <a:prstGeom prst="rect">
            <a:avLst/>
          </a:prstGeom>
          <a:solidFill>
            <a:schemeClr val="accent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6D25DA1F-C007-7041-7633-2DC7B8F4D520}"/>
              </a:ext>
            </a:extLst>
          </p:cNvPr>
          <p:cNvSpPr/>
          <p:nvPr/>
        </p:nvSpPr>
        <p:spPr>
          <a:xfrm>
            <a:off x="-2" y="497537"/>
            <a:ext cx="2470921"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bg1">
                    <a:alpha val="60000"/>
                  </a:schemeClr>
                </a:solidFill>
                <a:latin typeface="Articulate Extrabold" panose="02000503050000020004" pitchFamily="2" charset="0"/>
              </a:rPr>
              <a:t>Concept</a:t>
            </a:r>
          </a:p>
        </p:txBody>
      </p:sp>
      <p:sp>
        <p:nvSpPr>
          <p:cNvPr id="9" name="Rectangle 8">
            <a:extLst>
              <a:ext uri="{FF2B5EF4-FFF2-40B4-BE49-F238E27FC236}">
                <a16:creationId xmlns:a16="http://schemas.microsoft.com/office/drawing/2014/main" id="{4BB4767E-4AF9-A7B9-E691-A18FD2282F03}"/>
              </a:ext>
            </a:extLst>
          </p:cNvPr>
          <p:cNvSpPr/>
          <p:nvPr/>
        </p:nvSpPr>
        <p:spPr>
          <a:xfrm>
            <a:off x="-2" y="1772276"/>
            <a:ext cx="2470921"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Units</a:t>
            </a:r>
          </a:p>
        </p:txBody>
      </p:sp>
      <p:sp>
        <p:nvSpPr>
          <p:cNvPr id="10" name="Rectangle 9">
            <a:extLst>
              <a:ext uri="{FF2B5EF4-FFF2-40B4-BE49-F238E27FC236}">
                <a16:creationId xmlns:a16="http://schemas.microsoft.com/office/drawing/2014/main" id="{DDBC7375-4C92-16C9-A7AB-A0E2808B913F}"/>
              </a:ext>
            </a:extLst>
          </p:cNvPr>
          <p:cNvSpPr/>
          <p:nvPr/>
        </p:nvSpPr>
        <p:spPr>
          <a:xfrm>
            <a:off x="1" y="3047015"/>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latin typeface="Articulate Extrabold" panose="02000503050000020004" pitchFamily="2" charset="0"/>
              </a:rPr>
              <a:t>Tools</a:t>
            </a:r>
          </a:p>
        </p:txBody>
      </p:sp>
      <p:sp>
        <p:nvSpPr>
          <p:cNvPr id="11" name="Rectangle 10">
            <a:extLst>
              <a:ext uri="{FF2B5EF4-FFF2-40B4-BE49-F238E27FC236}">
                <a16:creationId xmlns:a16="http://schemas.microsoft.com/office/drawing/2014/main" id="{7BBC52B7-38A6-DF90-B510-C5648347F271}"/>
              </a:ext>
            </a:extLst>
          </p:cNvPr>
          <p:cNvSpPr/>
          <p:nvPr/>
        </p:nvSpPr>
        <p:spPr>
          <a:xfrm>
            <a:off x="149491" y="4315138"/>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Exercises</a:t>
            </a:r>
          </a:p>
        </p:txBody>
      </p:sp>
      <p:sp>
        <p:nvSpPr>
          <p:cNvPr id="21" name="TextBox 20">
            <a:extLst>
              <a:ext uri="{FF2B5EF4-FFF2-40B4-BE49-F238E27FC236}">
                <a16:creationId xmlns:a16="http://schemas.microsoft.com/office/drawing/2014/main" id="{C404A3D9-76BA-2077-CAD3-0AE6C62F4922}"/>
              </a:ext>
            </a:extLst>
          </p:cNvPr>
          <p:cNvSpPr txBox="1"/>
          <p:nvPr/>
        </p:nvSpPr>
        <p:spPr>
          <a:xfrm>
            <a:off x="3320282" y="497537"/>
            <a:ext cx="7423918" cy="584775"/>
          </a:xfrm>
          <a:prstGeom prst="rect">
            <a:avLst/>
          </a:prstGeom>
          <a:noFill/>
          <a:ln>
            <a:noFill/>
          </a:ln>
        </p:spPr>
        <p:txBody>
          <a:bodyPr wrap="square" rtlCol="0">
            <a:spAutoFit/>
          </a:bodyPr>
          <a:lstStyle/>
          <a:p>
            <a:r>
              <a:rPr lang="en-US" sz="3200" dirty="0">
                <a:solidFill>
                  <a:schemeClr val="accent2"/>
                </a:solidFill>
                <a:latin typeface="Articulate Extrabold" panose="02000503050000020004" pitchFamily="2" charset="0"/>
              </a:rPr>
              <a:t>Linear Measurement Tools </a:t>
            </a:r>
          </a:p>
        </p:txBody>
      </p:sp>
      <p:sp>
        <p:nvSpPr>
          <p:cNvPr id="7" name="Rectangle 6">
            <a:extLst>
              <a:ext uri="{FF2B5EF4-FFF2-40B4-BE49-F238E27FC236}">
                <a16:creationId xmlns:a16="http://schemas.microsoft.com/office/drawing/2014/main" id="{C69B1003-B76C-A7E0-F866-F2E0D5CCE375}"/>
              </a:ext>
            </a:extLst>
          </p:cNvPr>
          <p:cNvSpPr/>
          <p:nvPr/>
        </p:nvSpPr>
        <p:spPr>
          <a:xfrm>
            <a:off x="121305" y="5596491"/>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Application</a:t>
            </a:r>
          </a:p>
        </p:txBody>
      </p:sp>
      <p:grpSp>
        <p:nvGrpSpPr>
          <p:cNvPr id="12" name="Group 11">
            <a:extLst>
              <a:ext uri="{FF2B5EF4-FFF2-40B4-BE49-F238E27FC236}">
                <a16:creationId xmlns:a16="http://schemas.microsoft.com/office/drawing/2014/main" id="{3F35BE22-661C-8E23-FE94-A2E77385CB1A}"/>
              </a:ext>
            </a:extLst>
          </p:cNvPr>
          <p:cNvGrpSpPr/>
          <p:nvPr/>
        </p:nvGrpSpPr>
        <p:grpSpPr>
          <a:xfrm>
            <a:off x="3785870" y="1818497"/>
            <a:ext cx="3718902" cy="2602220"/>
            <a:chOff x="3785870" y="1818497"/>
            <a:chExt cx="3718902" cy="2602220"/>
          </a:xfrm>
        </p:grpSpPr>
        <p:pic>
          <p:nvPicPr>
            <p:cNvPr id="6" name="Picture 5">
              <a:extLst>
                <a:ext uri="{FF2B5EF4-FFF2-40B4-BE49-F238E27FC236}">
                  <a16:creationId xmlns:a16="http://schemas.microsoft.com/office/drawing/2014/main" id="{0087458C-A6A0-8CA3-F031-76B08953F089}"/>
                </a:ext>
              </a:extLst>
            </p:cNvPr>
            <p:cNvPicPr>
              <a:picLocks noChangeAspect="1"/>
            </p:cNvPicPr>
            <p:nvPr/>
          </p:nvPicPr>
          <p:blipFill>
            <a:blip r:embed="rId5">
              <a:extLst>
                <a:ext uri="{28A0092B-C50C-407E-A947-70E740481C1C}">
                  <a14:useLocalDpi xmlns:a14="http://schemas.microsoft.com/office/drawing/2010/main" val="0"/>
                </a:ext>
              </a:extLst>
            </a:blip>
            <a:srcRect l="57928" t="16599" r="4741" b="31403"/>
            <a:stretch>
              <a:fillRect/>
            </a:stretch>
          </p:blipFill>
          <p:spPr>
            <a:xfrm>
              <a:off x="3785870" y="1818497"/>
              <a:ext cx="3321295" cy="2602220"/>
            </a:xfrm>
            <a:prstGeom prst="rect">
              <a:avLst/>
            </a:prstGeom>
          </p:spPr>
        </p:pic>
        <p:sp>
          <p:nvSpPr>
            <p:cNvPr id="13" name="Rectangle 12">
              <a:extLst>
                <a:ext uri="{FF2B5EF4-FFF2-40B4-BE49-F238E27FC236}">
                  <a16:creationId xmlns:a16="http://schemas.microsoft.com/office/drawing/2014/main" id="{A6E69468-5877-6F1A-B4FC-D67FBA87F635}"/>
                </a:ext>
              </a:extLst>
            </p:cNvPr>
            <p:cNvSpPr/>
            <p:nvPr/>
          </p:nvSpPr>
          <p:spPr>
            <a:xfrm>
              <a:off x="4764563" y="2414444"/>
              <a:ext cx="2740209" cy="596545"/>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800" dirty="0">
                  <a:solidFill>
                    <a:schemeClr val="tx1">
                      <a:lumMod val="75000"/>
                      <a:lumOff val="25000"/>
                    </a:schemeClr>
                  </a:solidFill>
                </a:rPr>
                <a:t>Tape Measure</a:t>
              </a:r>
            </a:p>
          </p:txBody>
        </p:sp>
      </p:grpSp>
      <p:grpSp>
        <p:nvGrpSpPr>
          <p:cNvPr id="30" name="Group 29">
            <a:extLst>
              <a:ext uri="{FF2B5EF4-FFF2-40B4-BE49-F238E27FC236}">
                <a16:creationId xmlns:a16="http://schemas.microsoft.com/office/drawing/2014/main" id="{0A2D79F9-EC58-4A7A-AF16-78A1B5B7781D}"/>
              </a:ext>
            </a:extLst>
          </p:cNvPr>
          <p:cNvGrpSpPr/>
          <p:nvPr/>
        </p:nvGrpSpPr>
        <p:grpSpPr>
          <a:xfrm>
            <a:off x="6427799" y="1114474"/>
            <a:ext cx="4580732" cy="992779"/>
            <a:chOff x="7052645" y="1961677"/>
            <a:chExt cx="4580732" cy="992779"/>
          </a:xfrm>
        </p:grpSpPr>
        <p:sp>
          <p:nvSpPr>
            <p:cNvPr id="14" name="Rectangle 13">
              <a:extLst>
                <a:ext uri="{FF2B5EF4-FFF2-40B4-BE49-F238E27FC236}">
                  <a16:creationId xmlns:a16="http://schemas.microsoft.com/office/drawing/2014/main" id="{0C875726-7A85-8CF0-1316-81C9FEA648B9}"/>
                </a:ext>
              </a:extLst>
            </p:cNvPr>
            <p:cNvSpPr/>
            <p:nvPr/>
          </p:nvSpPr>
          <p:spPr>
            <a:xfrm>
              <a:off x="7052645" y="1961677"/>
              <a:ext cx="2052126" cy="584775"/>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800" dirty="0">
                  <a:solidFill>
                    <a:schemeClr val="tx1">
                      <a:lumMod val="75000"/>
                      <a:lumOff val="25000"/>
                    </a:schemeClr>
                  </a:solidFill>
                </a:rPr>
                <a:t>Ruler</a:t>
              </a:r>
            </a:p>
          </p:txBody>
        </p:sp>
        <p:pic>
          <p:nvPicPr>
            <p:cNvPr id="26" name="Picture 25">
              <a:extLst>
                <a:ext uri="{FF2B5EF4-FFF2-40B4-BE49-F238E27FC236}">
                  <a16:creationId xmlns:a16="http://schemas.microsoft.com/office/drawing/2014/main" id="{DF75D334-A686-F753-1187-0A41799F8DBE}"/>
                </a:ext>
              </a:extLst>
            </p:cNvPr>
            <p:cNvPicPr>
              <a:picLocks noChangeAspect="1"/>
            </p:cNvPicPr>
            <p:nvPr/>
          </p:nvPicPr>
          <p:blipFill>
            <a:blip r:embed="rId6">
              <a:extLst>
                <a:ext uri="{28A0092B-C50C-407E-A947-70E740481C1C}">
                  <a14:useLocalDpi xmlns:a14="http://schemas.microsoft.com/office/drawing/2010/main" val="0"/>
                </a:ext>
              </a:extLst>
            </a:blip>
            <a:srcRect l="36492" t="10999" r="2616" b="74912"/>
            <a:stretch>
              <a:fillRect/>
            </a:stretch>
          </p:blipFill>
          <p:spPr>
            <a:xfrm>
              <a:off x="7232549" y="2381683"/>
              <a:ext cx="4400828" cy="572773"/>
            </a:xfrm>
            <a:prstGeom prst="rect">
              <a:avLst/>
            </a:prstGeom>
          </p:spPr>
        </p:pic>
      </p:grpSp>
      <p:grpSp>
        <p:nvGrpSpPr>
          <p:cNvPr id="31" name="Group 30">
            <a:extLst>
              <a:ext uri="{FF2B5EF4-FFF2-40B4-BE49-F238E27FC236}">
                <a16:creationId xmlns:a16="http://schemas.microsoft.com/office/drawing/2014/main" id="{FC94DECC-A1D6-5895-7799-DEB691D0C502}"/>
              </a:ext>
            </a:extLst>
          </p:cNvPr>
          <p:cNvGrpSpPr/>
          <p:nvPr/>
        </p:nvGrpSpPr>
        <p:grpSpPr>
          <a:xfrm>
            <a:off x="7891736" y="4292103"/>
            <a:ext cx="2931292" cy="2507977"/>
            <a:chOff x="8452793" y="4153969"/>
            <a:chExt cx="2931292" cy="2507977"/>
          </a:xfrm>
        </p:grpSpPr>
        <p:sp>
          <p:nvSpPr>
            <p:cNvPr id="18" name="Rectangle 17">
              <a:extLst>
                <a:ext uri="{FF2B5EF4-FFF2-40B4-BE49-F238E27FC236}">
                  <a16:creationId xmlns:a16="http://schemas.microsoft.com/office/drawing/2014/main" id="{93DF5E8B-61DF-C018-6AA9-E2B48224ABF7}"/>
                </a:ext>
              </a:extLst>
            </p:cNvPr>
            <p:cNvSpPr/>
            <p:nvPr/>
          </p:nvSpPr>
          <p:spPr>
            <a:xfrm>
              <a:off x="9698915" y="5304103"/>
              <a:ext cx="1685170" cy="584775"/>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800" dirty="0">
                  <a:solidFill>
                    <a:schemeClr val="tx1">
                      <a:lumMod val="75000"/>
                      <a:lumOff val="25000"/>
                    </a:schemeClr>
                  </a:solidFill>
                </a:rPr>
                <a:t>Calipers</a:t>
              </a:r>
            </a:p>
          </p:txBody>
        </p:sp>
        <p:pic>
          <p:nvPicPr>
            <p:cNvPr id="28" name="Picture 27">
              <a:extLst>
                <a:ext uri="{FF2B5EF4-FFF2-40B4-BE49-F238E27FC236}">
                  <a16:creationId xmlns:a16="http://schemas.microsoft.com/office/drawing/2014/main" id="{BBE8B45C-724C-92A4-7A2D-3935F20DAFEC}"/>
                </a:ext>
              </a:extLst>
            </p:cNvPr>
            <p:cNvPicPr>
              <a:picLocks noChangeAspect="1"/>
            </p:cNvPicPr>
            <p:nvPr/>
          </p:nvPicPr>
          <p:blipFill>
            <a:blip r:embed="rId6">
              <a:extLst>
                <a:ext uri="{28A0092B-C50C-407E-A947-70E740481C1C}">
                  <a14:useLocalDpi xmlns:a14="http://schemas.microsoft.com/office/drawing/2010/main" val="0"/>
                </a:ext>
              </a:extLst>
            </a:blip>
            <a:srcRect l="59637" t="30902" r="4267" b="14030"/>
            <a:stretch>
              <a:fillRect/>
            </a:stretch>
          </p:blipFill>
          <p:spPr>
            <a:xfrm rot="613451">
              <a:off x="8452793" y="4153969"/>
              <a:ext cx="2922535" cy="2507977"/>
            </a:xfrm>
            <a:prstGeom prst="rect">
              <a:avLst/>
            </a:prstGeom>
          </p:spPr>
        </p:pic>
      </p:grpSp>
      <p:grpSp>
        <p:nvGrpSpPr>
          <p:cNvPr id="37" name="Group 36">
            <a:extLst>
              <a:ext uri="{FF2B5EF4-FFF2-40B4-BE49-F238E27FC236}">
                <a16:creationId xmlns:a16="http://schemas.microsoft.com/office/drawing/2014/main" id="{4F342DD4-014E-B205-E039-9DDDBF0117F5}"/>
              </a:ext>
            </a:extLst>
          </p:cNvPr>
          <p:cNvGrpSpPr/>
          <p:nvPr/>
        </p:nvGrpSpPr>
        <p:grpSpPr>
          <a:xfrm>
            <a:off x="3582111" y="4203483"/>
            <a:ext cx="5027778" cy="2278295"/>
            <a:chOff x="3346890" y="4190744"/>
            <a:chExt cx="4736838" cy="1865290"/>
          </a:xfrm>
        </p:grpSpPr>
        <p:sp>
          <p:nvSpPr>
            <p:cNvPr id="15" name="Rectangle 14">
              <a:extLst>
                <a:ext uri="{FF2B5EF4-FFF2-40B4-BE49-F238E27FC236}">
                  <a16:creationId xmlns:a16="http://schemas.microsoft.com/office/drawing/2014/main" id="{34BF2D24-72B5-616E-47E7-FC6A97F8F0F3}"/>
                </a:ext>
              </a:extLst>
            </p:cNvPr>
            <p:cNvSpPr/>
            <p:nvPr/>
          </p:nvSpPr>
          <p:spPr>
            <a:xfrm>
              <a:off x="3870842" y="4285781"/>
              <a:ext cx="2078788" cy="924610"/>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800" dirty="0">
                  <a:solidFill>
                    <a:schemeClr val="tx1">
                      <a:lumMod val="75000"/>
                      <a:lumOff val="25000"/>
                    </a:schemeClr>
                  </a:solidFill>
                </a:rPr>
                <a:t>Yard/Meter Stick</a:t>
              </a:r>
            </a:p>
          </p:txBody>
        </p:sp>
        <p:pic>
          <p:nvPicPr>
            <p:cNvPr id="36" name="Picture 35">
              <a:extLst>
                <a:ext uri="{FF2B5EF4-FFF2-40B4-BE49-F238E27FC236}">
                  <a16:creationId xmlns:a16="http://schemas.microsoft.com/office/drawing/2014/main" id="{40E4ACF3-E830-C805-2B95-45B86B09BE66}"/>
                </a:ext>
              </a:extLst>
            </p:cNvPr>
            <p:cNvPicPr>
              <a:picLocks noChangeAspect="1"/>
            </p:cNvPicPr>
            <p:nvPr/>
          </p:nvPicPr>
          <p:blipFill>
            <a:blip r:embed="rId7">
              <a:extLst>
                <a:ext uri="{28A0092B-C50C-407E-A947-70E740481C1C}">
                  <a14:useLocalDpi xmlns:a14="http://schemas.microsoft.com/office/drawing/2010/main" val="0"/>
                </a:ext>
              </a:extLst>
            </a:blip>
            <a:srcRect l="7267" t="25497" r="6082" b="13843"/>
            <a:stretch>
              <a:fillRect/>
            </a:stretch>
          </p:blipFill>
          <p:spPr>
            <a:xfrm>
              <a:off x="3346890" y="4190744"/>
              <a:ext cx="4736838" cy="1865290"/>
            </a:xfrm>
            <a:prstGeom prst="rect">
              <a:avLst/>
            </a:prstGeom>
          </p:spPr>
        </p:pic>
      </p:grpSp>
    </p:spTree>
    <p:custDataLst>
      <p:tags r:id="rId1"/>
    </p:custDataLst>
    <p:extLst>
      <p:ext uri="{BB962C8B-B14F-4D97-AF65-F5344CB8AC3E}">
        <p14:creationId xmlns:p14="http://schemas.microsoft.com/office/powerpoint/2010/main" val="20048061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500"/>
                                        <p:tgtEl>
                                          <p:spTgt spid="30"/>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fade">
                                      <p:cBhvr>
                                        <p:cTn id="15" dur="500"/>
                                        <p:tgtEl>
                                          <p:spTgt spid="3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F26A82-E496-AAAD-2367-AC53AA89E691}"/>
            </a:ext>
          </a:extLst>
        </p:cNvPr>
        <p:cNvGrpSpPr/>
        <p:nvPr/>
      </p:nvGrpSpPr>
      <p:grpSpPr>
        <a:xfrm>
          <a:off x="0" y="0"/>
          <a:ext cx="0" cy="0"/>
          <a:chOff x="0" y="0"/>
          <a:chExt cx="0" cy="0"/>
        </a:xfrm>
      </p:grpSpPr>
      <p:grpSp>
        <p:nvGrpSpPr>
          <p:cNvPr id="31" name="Group 30">
            <a:extLst>
              <a:ext uri="{FF2B5EF4-FFF2-40B4-BE49-F238E27FC236}">
                <a16:creationId xmlns:a16="http://schemas.microsoft.com/office/drawing/2014/main" id="{178AFED1-013E-1D6E-8E36-BA0E380C7AEF}"/>
              </a:ext>
            </a:extLst>
          </p:cNvPr>
          <p:cNvGrpSpPr/>
          <p:nvPr/>
        </p:nvGrpSpPr>
        <p:grpSpPr>
          <a:xfrm>
            <a:off x="209563" y="3242678"/>
            <a:ext cx="12008863" cy="2117920"/>
            <a:chOff x="209563" y="3615204"/>
            <a:chExt cx="12008863" cy="2117920"/>
          </a:xfrm>
        </p:grpSpPr>
        <p:sp>
          <p:nvSpPr>
            <p:cNvPr id="30" name="Rectangle 29">
              <a:extLst>
                <a:ext uri="{FF2B5EF4-FFF2-40B4-BE49-F238E27FC236}">
                  <a16:creationId xmlns:a16="http://schemas.microsoft.com/office/drawing/2014/main" id="{5C7C85B1-64AD-5A1B-DC57-28255E3CD0F9}"/>
                </a:ext>
              </a:extLst>
            </p:cNvPr>
            <p:cNvSpPr/>
            <p:nvPr/>
          </p:nvSpPr>
          <p:spPr>
            <a:xfrm>
              <a:off x="11798918" y="3615204"/>
              <a:ext cx="419508" cy="2117920"/>
            </a:xfrm>
            <a:prstGeom prst="rect">
              <a:avLst/>
            </a:prstGeom>
            <a:solidFill>
              <a:srgbClr val="FFD8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6" name="Group 25">
              <a:extLst>
                <a:ext uri="{FF2B5EF4-FFF2-40B4-BE49-F238E27FC236}">
                  <a16:creationId xmlns:a16="http://schemas.microsoft.com/office/drawing/2014/main" id="{36D06F81-A441-05DD-6D04-0078169B40E0}"/>
                </a:ext>
              </a:extLst>
            </p:cNvPr>
            <p:cNvGrpSpPr/>
            <p:nvPr/>
          </p:nvGrpSpPr>
          <p:grpSpPr>
            <a:xfrm>
              <a:off x="209563" y="3615204"/>
              <a:ext cx="11603210" cy="2117920"/>
              <a:chOff x="315888" y="3742660"/>
              <a:chExt cx="11876112" cy="2117920"/>
            </a:xfrm>
          </p:grpSpPr>
          <p:pic>
            <p:nvPicPr>
              <p:cNvPr id="24" name="Graphic 23">
                <a:extLst>
                  <a:ext uri="{FF2B5EF4-FFF2-40B4-BE49-F238E27FC236}">
                    <a16:creationId xmlns:a16="http://schemas.microsoft.com/office/drawing/2014/main" id="{6AAB714C-31D4-AEAD-E3E7-C771CA84913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15888" y="3742660"/>
                <a:ext cx="11876112" cy="2117920"/>
              </a:xfrm>
              <a:prstGeom prst="rect">
                <a:avLst/>
              </a:prstGeom>
            </p:spPr>
          </p:pic>
          <p:sp>
            <p:nvSpPr>
              <p:cNvPr id="25" name="Rectangle 24">
                <a:extLst>
                  <a:ext uri="{FF2B5EF4-FFF2-40B4-BE49-F238E27FC236}">
                    <a16:creationId xmlns:a16="http://schemas.microsoft.com/office/drawing/2014/main" id="{5D468AAB-0960-804F-1D3C-4E01AF04C9D7}"/>
                  </a:ext>
                </a:extLst>
              </p:cNvPr>
              <p:cNvSpPr/>
              <p:nvPr/>
            </p:nvSpPr>
            <p:spPr>
              <a:xfrm>
                <a:off x="3859619" y="4619846"/>
                <a:ext cx="5002741" cy="919717"/>
              </a:xfrm>
              <a:prstGeom prst="rect">
                <a:avLst/>
              </a:prstGeom>
              <a:solidFill>
                <a:srgbClr val="FFD8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7" name="Rectangle 26">
              <a:extLst>
                <a:ext uri="{FF2B5EF4-FFF2-40B4-BE49-F238E27FC236}">
                  <a16:creationId xmlns:a16="http://schemas.microsoft.com/office/drawing/2014/main" id="{4A740278-62B0-5728-CEB8-985AF72C08BD}"/>
                </a:ext>
              </a:extLst>
            </p:cNvPr>
            <p:cNvSpPr/>
            <p:nvPr/>
          </p:nvSpPr>
          <p:spPr>
            <a:xfrm>
              <a:off x="10365306" y="4492389"/>
              <a:ext cx="851503" cy="919717"/>
            </a:xfrm>
            <a:prstGeom prst="rect">
              <a:avLst/>
            </a:prstGeom>
            <a:solidFill>
              <a:srgbClr val="FFD8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11E75875-CE51-74E3-5342-0CA2DE055F95}"/>
                </a:ext>
              </a:extLst>
            </p:cNvPr>
            <p:cNvCxnSpPr/>
            <p:nvPr/>
          </p:nvCxnSpPr>
          <p:spPr>
            <a:xfrm>
              <a:off x="11785063" y="3615204"/>
              <a:ext cx="0" cy="1457962"/>
            </a:xfrm>
            <a:prstGeom prst="line">
              <a:avLst/>
            </a:prstGeom>
            <a:ln w="57150">
              <a:solidFill>
                <a:srgbClr val="FF0000"/>
              </a:solidFill>
            </a:ln>
          </p:spPr>
          <p:style>
            <a:lnRef idx="1">
              <a:schemeClr val="dk1"/>
            </a:lnRef>
            <a:fillRef idx="0">
              <a:schemeClr val="dk1"/>
            </a:fillRef>
            <a:effectRef idx="0">
              <a:schemeClr val="dk1"/>
            </a:effectRef>
            <a:fontRef idx="minor">
              <a:schemeClr val="tx1"/>
            </a:fontRef>
          </p:style>
        </p:cxnSp>
      </p:grpSp>
      <p:sp>
        <p:nvSpPr>
          <p:cNvPr id="3" name="Title 2">
            <a:extLst>
              <a:ext uri="{FF2B5EF4-FFF2-40B4-BE49-F238E27FC236}">
                <a16:creationId xmlns:a16="http://schemas.microsoft.com/office/drawing/2014/main" id="{88C60BFB-E19B-4AF8-4078-A8655ED95565}"/>
              </a:ext>
            </a:extLst>
          </p:cNvPr>
          <p:cNvSpPr>
            <a:spLocks noGrp="1"/>
          </p:cNvSpPr>
          <p:nvPr>
            <p:ph type="title"/>
          </p:nvPr>
        </p:nvSpPr>
        <p:spPr/>
        <p:txBody>
          <a:bodyPr/>
          <a:lstStyle/>
          <a:p>
            <a:pPr algn="ctr"/>
            <a:r>
              <a:rPr lang="en-US" dirty="0">
                <a:solidFill>
                  <a:schemeClr val="tx1"/>
                </a:solidFill>
              </a:rPr>
              <a:t>How to Read a Ruler </a:t>
            </a:r>
          </a:p>
        </p:txBody>
      </p:sp>
      <p:sp>
        <p:nvSpPr>
          <p:cNvPr id="2" name="Slide Number Placeholder 1">
            <a:extLst>
              <a:ext uri="{FF2B5EF4-FFF2-40B4-BE49-F238E27FC236}">
                <a16:creationId xmlns:a16="http://schemas.microsoft.com/office/drawing/2014/main" id="{83FD686A-825F-FFD0-86B8-F903A86CBC1A}"/>
              </a:ext>
            </a:extLst>
          </p:cNvPr>
          <p:cNvSpPr>
            <a:spLocks noGrp="1"/>
          </p:cNvSpPr>
          <p:nvPr>
            <p:ph type="sldNum" sz="quarter" idx="4294967295"/>
          </p:nvPr>
        </p:nvSpPr>
        <p:spPr>
          <a:xfrm>
            <a:off x="0" y="0"/>
            <a:ext cx="0" cy="0"/>
          </a:xfrm>
        </p:spPr>
        <p:txBody>
          <a:bodyPr/>
          <a:lstStyle/>
          <a:p>
            <a:fld id="{F1A07B7E-2012-4D3D-8D1E-B9612FA777B4}" type="slidenum">
              <a:rPr lang="en-US" smtClean="0"/>
              <a:t>14</a:t>
            </a:fld>
            <a:endParaRPr lang="en-US" dirty="0"/>
          </a:p>
        </p:txBody>
      </p:sp>
      <p:grpSp>
        <p:nvGrpSpPr>
          <p:cNvPr id="65" name="Group 64">
            <a:extLst>
              <a:ext uri="{FF2B5EF4-FFF2-40B4-BE49-F238E27FC236}">
                <a16:creationId xmlns:a16="http://schemas.microsoft.com/office/drawing/2014/main" id="{CB3391DD-57EE-9876-7E57-E3C41E4ED71B}"/>
              </a:ext>
            </a:extLst>
          </p:cNvPr>
          <p:cNvGrpSpPr/>
          <p:nvPr/>
        </p:nvGrpSpPr>
        <p:grpSpPr>
          <a:xfrm>
            <a:off x="788089" y="3761065"/>
            <a:ext cx="11144532" cy="1615793"/>
            <a:chOff x="788089" y="4133591"/>
            <a:chExt cx="11144532" cy="1615793"/>
          </a:xfrm>
        </p:grpSpPr>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3CD7DFB8-1789-324D-B0F3-18287224D725}"/>
                    </a:ext>
                  </a:extLst>
                </p:cNvPr>
                <p:cNvSpPr txBox="1"/>
                <p:nvPr/>
              </p:nvSpPr>
              <p:spPr>
                <a:xfrm>
                  <a:off x="788089" y="4163420"/>
                  <a:ext cx="303032" cy="578235"/>
                </a:xfrm>
                <a:prstGeom prst="rect">
                  <a:avLst/>
                </a:prstGeom>
                <a:noFill/>
              </p:spPr>
              <p:txBody>
                <a:bodyPr wrap="square" lIns="0" tIns="0" rIns="0" bIns="0" rtlCol="0">
                  <a:spAutoFit/>
                </a:bodyPr>
                <a:lstStyle/>
                <a:p>
                  <a:pPr/>
                  <a14:m>
                    <m:oMathPara xmlns:m="http://schemas.openxmlformats.org/officeDocument/2006/math">
                      <m:oMath>
                        <m:f>
                          <m:fPr>
                            <m:ctrlPr>
                              <a:rPr lang="en-US" sz="2000" b="0" i="1" smtClean="0">
                                <a:solidFill>
                                  <a:srgbClr val="B8007A"/>
                                </a:solidFill>
                                <a:latin typeface="Cambria Math" panose="02040503050406030204" pitchFamily="18" charset="0"/>
                              </a:rPr>
                            </m:ctrlPr>
                          </m:fPr>
                          <m:num>
                            <m:r>
                              <a:rPr lang="en-US" sz="2000" b="0" i="1" smtClean="0">
                                <a:solidFill>
                                  <a:srgbClr val="B8007A"/>
                                </a:solidFill>
                                <a:latin typeface="Cambria Math" panose="02040503050406030204" pitchFamily="18" charset="0"/>
                              </a:rPr>
                              <m:t>1</m:t>
                            </m:r>
                          </m:num>
                          <m:den>
                            <m:r>
                              <a:rPr lang="en-US" sz="2000" b="0" i="1" smtClean="0">
                                <a:solidFill>
                                  <a:srgbClr val="B8007A"/>
                                </a:solidFill>
                                <a:latin typeface="Cambria Math" panose="02040503050406030204" pitchFamily="18" charset="0"/>
                              </a:rPr>
                              <m:t>16</m:t>
                            </m:r>
                          </m:den>
                        </m:f>
                      </m:oMath>
                    </m:oMathPara>
                  </a14:m>
                  <a:endParaRPr lang="en-US" sz="2000" dirty="0">
                    <a:solidFill>
                      <a:srgbClr val="B8007A"/>
                    </a:solidFill>
                    <a:latin typeface="Amasis MT Pro Black" panose="02040A04050005020304" pitchFamily="18" charset="0"/>
                  </a:endParaRPr>
                </a:p>
              </p:txBody>
            </p:sp>
          </mc:Choice>
          <mc:Fallback xmlns="">
            <p:sp>
              <p:nvSpPr>
                <p:cNvPr id="7" name="TextBox 6">
                  <a:extLst>
                    <a:ext uri="{FF2B5EF4-FFF2-40B4-BE49-F238E27FC236}">
                      <a16:creationId xmlns:a16="http://schemas.microsoft.com/office/drawing/2014/main" id="{3CD7DFB8-1789-324D-B0F3-18287224D725}"/>
                    </a:ext>
                  </a:extLst>
                </p:cNvPr>
                <p:cNvSpPr txBox="1">
                  <a:spLocks noRot="1" noChangeAspect="1" noMove="1" noResize="1" noEditPoints="1" noAdjustHandles="1" noChangeArrowheads="1" noChangeShapeType="1" noTextEdit="1"/>
                </p:cNvSpPr>
                <p:nvPr/>
              </p:nvSpPr>
              <p:spPr>
                <a:xfrm>
                  <a:off x="788089" y="4163420"/>
                  <a:ext cx="303032" cy="57823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4D250AAD-6876-D235-4F3C-301E3C90115E}"/>
                    </a:ext>
                  </a:extLst>
                </p:cNvPr>
                <p:cNvSpPr txBox="1"/>
                <p:nvPr/>
              </p:nvSpPr>
              <p:spPr>
                <a:xfrm>
                  <a:off x="1514301" y="4594321"/>
                  <a:ext cx="303032" cy="578235"/>
                </a:xfrm>
                <a:prstGeom prst="rect">
                  <a:avLst/>
                </a:prstGeom>
                <a:noFill/>
              </p:spPr>
              <p:txBody>
                <a:bodyPr wrap="square" lIns="0" tIns="0" rIns="0" bIns="0" rtlCol="0">
                  <a:spAutoFit/>
                </a:bodyPr>
                <a:lstStyle/>
                <a:p>
                  <a:pPr/>
                  <a14:m>
                    <m:oMathPara xmlns:m="http://schemas.openxmlformats.org/officeDocument/2006/math">
                      <m:oMath>
                        <m:f>
                          <m:fPr>
                            <m:ctrlPr>
                              <a:rPr lang="en-US" sz="2000" b="0" i="1" smtClean="0">
                                <a:solidFill>
                                  <a:srgbClr val="B8007A"/>
                                </a:solidFill>
                                <a:latin typeface="Cambria Math" panose="02040503050406030204" pitchFamily="18" charset="0"/>
                              </a:rPr>
                            </m:ctrlPr>
                          </m:fPr>
                          <m:num>
                            <m:r>
                              <a:rPr lang="en-US" sz="2000" b="0" i="1" smtClean="0">
                                <a:solidFill>
                                  <a:srgbClr val="B8007A"/>
                                </a:solidFill>
                                <a:latin typeface="Cambria Math" panose="02040503050406030204" pitchFamily="18" charset="0"/>
                              </a:rPr>
                              <m:t>2</m:t>
                            </m:r>
                          </m:num>
                          <m:den>
                            <m:r>
                              <a:rPr lang="en-US" sz="2000" b="0" i="1" smtClean="0">
                                <a:solidFill>
                                  <a:srgbClr val="B8007A"/>
                                </a:solidFill>
                                <a:latin typeface="Cambria Math" panose="02040503050406030204" pitchFamily="18" charset="0"/>
                              </a:rPr>
                              <m:t>16</m:t>
                            </m:r>
                          </m:den>
                        </m:f>
                      </m:oMath>
                    </m:oMathPara>
                  </a14:m>
                  <a:endParaRPr lang="en-US" sz="2000" dirty="0">
                    <a:solidFill>
                      <a:srgbClr val="B8007A"/>
                    </a:solidFill>
                    <a:latin typeface="+mj-lt"/>
                  </a:endParaRPr>
                </a:p>
              </p:txBody>
            </p:sp>
          </mc:Choice>
          <mc:Fallback xmlns="">
            <p:sp>
              <p:nvSpPr>
                <p:cNvPr id="8" name="TextBox 7">
                  <a:extLst>
                    <a:ext uri="{FF2B5EF4-FFF2-40B4-BE49-F238E27FC236}">
                      <a16:creationId xmlns:a16="http://schemas.microsoft.com/office/drawing/2014/main" id="{4D250AAD-6876-D235-4F3C-301E3C90115E}"/>
                    </a:ext>
                  </a:extLst>
                </p:cNvPr>
                <p:cNvSpPr txBox="1">
                  <a:spLocks noRot="1" noChangeAspect="1" noMove="1" noResize="1" noEditPoints="1" noAdjustHandles="1" noChangeArrowheads="1" noChangeShapeType="1" noTextEdit="1"/>
                </p:cNvSpPr>
                <p:nvPr/>
              </p:nvSpPr>
              <p:spPr>
                <a:xfrm>
                  <a:off x="1514301" y="4594321"/>
                  <a:ext cx="303032" cy="578235"/>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2C821790-AB95-9681-90C2-229E09F3AD8D}"/>
                    </a:ext>
                  </a:extLst>
                </p:cNvPr>
                <p:cNvSpPr txBox="1"/>
                <p:nvPr/>
              </p:nvSpPr>
              <p:spPr>
                <a:xfrm>
                  <a:off x="2247905" y="4147235"/>
                  <a:ext cx="303032" cy="578235"/>
                </a:xfrm>
                <a:prstGeom prst="rect">
                  <a:avLst/>
                </a:prstGeom>
                <a:noFill/>
              </p:spPr>
              <p:txBody>
                <a:bodyPr wrap="square" lIns="0" tIns="0" rIns="0" bIns="0" rtlCol="0">
                  <a:spAutoFit/>
                </a:bodyPr>
                <a:lstStyle/>
                <a:p>
                  <a:pPr/>
                  <a14:m>
                    <m:oMathPara xmlns:m="http://schemas.openxmlformats.org/officeDocument/2006/math">
                      <m:oMath>
                        <m:f>
                          <m:fPr>
                            <m:ctrlPr>
                              <a:rPr lang="en-US" sz="2000" b="0" i="1" smtClean="0">
                                <a:solidFill>
                                  <a:srgbClr val="B8007A"/>
                                </a:solidFill>
                                <a:latin typeface="Cambria Math" panose="02040503050406030204" pitchFamily="18" charset="0"/>
                              </a:rPr>
                            </m:ctrlPr>
                          </m:fPr>
                          <m:num>
                            <m:r>
                              <a:rPr lang="en-US" sz="2000" b="0" i="1" smtClean="0">
                                <a:solidFill>
                                  <a:srgbClr val="B8007A"/>
                                </a:solidFill>
                                <a:latin typeface="Cambria Math" panose="02040503050406030204" pitchFamily="18" charset="0"/>
                              </a:rPr>
                              <m:t>3</m:t>
                            </m:r>
                          </m:num>
                          <m:den>
                            <m:r>
                              <a:rPr lang="en-US" sz="2000" b="0" i="1" smtClean="0">
                                <a:solidFill>
                                  <a:srgbClr val="B8007A"/>
                                </a:solidFill>
                                <a:latin typeface="Cambria Math" panose="02040503050406030204" pitchFamily="18" charset="0"/>
                              </a:rPr>
                              <m:t>16</m:t>
                            </m:r>
                          </m:den>
                        </m:f>
                      </m:oMath>
                    </m:oMathPara>
                  </a14:m>
                  <a:endParaRPr lang="en-US" sz="2000" dirty="0">
                    <a:solidFill>
                      <a:srgbClr val="B8007A"/>
                    </a:solidFill>
                    <a:latin typeface="+mj-lt"/>
                  </a:endParaRPr>
                </a:p>
              </p:txBody>
            </p:sp>
          </mc:Choice>
          <mc:Fallback xmlns="">
            <p:sp>
              <p:nvSpPr>
                <p:cNvPr id="9" name="TextBox 8">
                  <a:extLst>
                    <a:ext uri="{FF2B5EF4-FFF2-40B4-BE49-F238E27FC236}">
                      <a16:creationId xmlns:a16="http://schemas.microsoft.com/office/drawing/2014/main" id="{2C821790-AB95-9681-90C2-229E09F3AD8D}"/>
                    </a:ext>
                  </a:extLst>
                </p:cNvPr>
                <p:cNvSpPr txBox="1">
                  <a:spLocks noRot="1" noChangeAspect="1" noMove="1" noResize="1" noEditPoints="1" noAdjustHandles="1" noChangeArrowheads="1" noChangeShapeType="1" noTextEdit="1"/>
                </p:cNvSpPr>
                <p:nvPr/>
              </p:nvSpPr>
              <p:spPr>
                <a:xfrm>
                  <a:off x="2247905" y="4147235"/>
                  <a:ext cx="303032" cy="578235"/>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A5A54B27-E9AA-545B-9D64-B8AE6AEB6768}"/>
                    </a:ext>
                  </a:extLst>
                </p:cNvPr>
                <p:cNvSpPr txBox="1"/>
                <p:nvPr/>
              </p:nvSpPr>
              <p:spPr>
                <a:xfrm>
                  <a:off x="2959774" y="4575596"/>
                  <a:ext cx="303032" cy="577146"/>
                </a:xfrm>
                <a:prstGeom prst="rect">
                  <a:avLst/>
                </a:prstGeom>
                <a:noFill/>
              </p:spPr>
              <p:txBody>
                <a:bodyPr wrap="square" lIns="0" tIns="0" rIns="0" bIns="0" rtlCol="0">
                  <a:spAutoFit/>
                </a:bodyPr>
                <a:lstStyle/>
                <a:p>
                  <a:pPr/>
                  <a14:m>
                    <m:oMathPara xmlns:m="http://schemas.openxmlformats.org/officeDocument/2006/math">
                      <m:oMath>
                        <m:f>
                          <m:fPr>
                            <m:ctrlPr>
                              <a:rPr lang="en-US" sz="2000" b="0" i="1" smtClean="0">
                                <a:solidFill>
                                  <a:srgbClr val="B8007A"/>
                                </a:solidFill>
                                <a:latin typeface="Cambria Math" panose="02040503050406030204" pitchFamily="18" charset="0"/>
                              </a:rPr>
                            </m:ctrlPr>
                          </m:fPr>
                          <m:num>
                            <m:r>
                              <a:rPr lang="en-US" sz="2000" b="0" i="1" smtClean="0">
                                <a:solidFill>
                                  <a:srgbClr val="B8007A"/>
                                </a:solidFill>
                                <a:latin typeface="Cambria Math" panose="02040503050406030204" pitchFamily="18" charset="0"/>
                              </a:rPr>
                              <m:t>4</m:t>
                            </m:r>
                          </m:num>
                          <m:den>
                            <m:r>
                              <a:rPr lang="en-US" sz="2000" b="0" i="1" smtClean="0">
                                <a:solidFill>
                                  <a:srgbClr val="B8007A"/>
                                </a:solidFill>
                                <a:latin typeface="Cambria Math" panose="02040503050406030204" pitchFamily="18" charset="0"/>
                              </a:rPr>
                              <m:t>16</m:t>
                            </m:r>
                          </m:den>
                        </m:f>
                      </m:oMath>
                    </m:oMathPara>
                  </a14:m>
                  <a:endParaRPr lang="en-US" sz="2000" dirty="0">
                    <a:solidFill>
                      <a:srgbClr val="B8007A"/>
                    </a:solidFill>
                    <a:latin typeface="+mj-lt"/>
                  </a:endParaRPr>
                </a:p>
              </p:txBody>
            </p:sp>
          </mc:Choice>
          <mc:Fallback xmlns="">
            <p:sp>
              <p:nvSpPr>
                <p:cNvPr id="10" name="TextBox 9">
                  <a:extLst>
                    <a:ext uri="{FF2B5EF4-FFF2-40B4-BE49-F238E27FC236}">
                      <a16:creationId xmlns:a16="http://schemas.microsoft.com/office/drawing/2014/main" id="{A5A54B27-E9AA-545B-9D64-B8AE6AEB6768}"/>
                    </a:ext>
                  </a:extLst>
                </p:cNvPr>
                <p:cNvSpPr txBox="1">
                  <a:spLocks noRot="1" noChangeAspect="1" noMove="1" noResize="1" noEditPoints="1" noAdjustHandles="1" noChangeArrowheads="1" noChangeShapeType="1" noTextEdit="1"/>
                </p:cNvSpPr>
                <p:nvPr/>
              </p:nvSpPr>
              <p:spPr>
                <a:xfrm>
                  <a:off x="2959774" y="4575596"/>
                  <a:ext cx="303032" cy="577146"/>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EF07FBDB-D760-816B-B458-6F196245DA84}"/>
                    </a:ext>
                  </a:extLst>
                </p:cNvPr>
                <p:cNvSpPr txBox="1"/>
                <p:nvPr/>
              </p:nvSpPr>
              <p:spPr>
                <a:xfrm>
                  <a:off x="3690734" y="4148575"/>
                  <a:ext cx="303032" cy="584519"/>
                </a:xfrm>
                <a:prstGeom prst="rect">
                  <a:avLst/>
                </a:prstGeom>
                <a:noFill/>
              </p:spPr>
              <p:txBody>
                <a:bodyPr wrap="square" lIns="0" tIns="0" rIns="0" bIns="0" rtlCol="0">
                  <a:spAutoFit/>
                </a:bodyPr>
                <a:lstStyle/>
                <a:p>
                  <a:pPr/>
                  <a14:m>
                    <m:oMathPara xmlns:m="http://schemas.openxmlformats.org/officeDocument/2006/math">
                      <m:oMath>
                        <m:f>
                          <m:fPr>
                            <m:ctrlPr>
                              <a:rPr lang="en-US" sz="2000" b="0" i="1" smtClean="0">
                                <a:solidFill>
                                  <a:srgbClr val="B8007A"/>
                                </a:solidFill>
                                <a:latin typeface="Cambria Math" panose="02040503050406030204" pitchFamily="18" charset="0"/>
                              </a:rPr>
                            </m:ctrlPr>
                          </m:fPr>
                          <m:num>
                            <m:r>
                              <a:rPr lang="en-US" sz="2000" b="0" i="1" smtClean="0">
                                <a:solidFill>
                                  <a:srgbClr val="B8007A"/>
                                </a:solidFill>
                                <a:latin typeface="Cambria Math" panose="02040503050406030204" pitchFamily="18" charset="0"/>
                              </a:rPr>
                              <m:t>5</m:t>
                            </m:r>
                          </m:num>
                          <m:den>
                            <m:r>
                              <a:rPr lang="en-US" sz="2000" b="0" i="1" smtClean="0">
                                <a:solidFill>
                                  <a:srgbClr val="B8007A"/>
                                </a:solidFill>
                                <a:latin typeface="Cambria Math" panose="02040503050406030204" pitchFamily="18" charset="0"/>
                              </a:rPr>
                              <m:t>16</m:t>
                            </m:r>
                          </m:den>
                        </m:f>
                      </m:oMath>
                    </m:oMathPara>
                  </a14:m>
                  <a:endParaRPr lang="en-US" sz="2000" dirty="0">
                    <a:solidFill>
                      <a:srgbClr val="B8007A"/>
                    </a:solidFill>
                    <a:latin typeface="+mj-lt"/>
                  </a:endParaRPr>
                </a:p>
              </p:txBody>
            </p:sp>
          </mc:Choice>
          <mc:Fallback xmlns="">
            <p:sp>
              <p:nvSpPr>
                <p:cNvPr id="11" name="TextBox 10">
                  <a:extLst>
                    <a:ext uri="{FF2B5EF4-FFF2-40B4-BE49-F238E27FC236}">
                      <a16:creationId xmlns:a16="http://schemas.microsoft.com/office/drawing/2014/main" id="{EF07FBDB-D760-816B-B458-6F196245DA84}"/>
                    </a:ext>
                  </a:extLst>
                </p:cNvPr>
                <p:cNvSpPr txBox="1">
                  <a:spLocks noRot="1" noChangeAspect="1" noMove="1" noResize="1" noEditPoints="1" noAdjustHandles="1" noChangeArrowheads="1" noChangeShapeType="1" noTextEdit="1"/>
                </p:cNvSpPr>
                <p:nvPr/>
              </p:nvSpPr>
              <p:spPr>
                <a:xfrm>
                  <a:off x="3690734" y="4148575"/>
                  <a:ext cx="303032" cy="584519"/>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9CE3F486-5307-DF08-881A-8B6BB1AFA7C9}"/>
                    </a:ext>
                  </a:extLst>
                </p:cNvPr>
                <p:cNvSpPr txBox="1"/>
                <p:nvPr/>
              </p:nvSpPr>
              <p:spPr>
                <a:xfrm>
                  <a:off x="4411427" y="4559412"/>
                  <a:ext cx="303032" cy="578235"/>
                </a:xfrm>
                <a:prstGeom prst="rect">
                  <a:avLst/>
                </a:prstGeom>
                <a:noFill/>
              </p:spPr>
              <p:txBody>
                <a:bodyPr wrap="square" lIns="0" tIns="0" rIns="0" bIns="0" rtlCol="0">
                  <a:spAutoFit/>
                </a:bodyPr>
                <a:lstStyle/>
                <a:p>
                  <a:pPr/>
                  <a14:m>
                    <m:oMathPara xmlns:m="http://schemas.openxmlformats.org/officeDocument/2006/math">
                      <m:oMath>
                        <m:f>
                          <m:fPr>
                            <m:ctrlPr>
                              <a:rPr lang="en-US" sz="2000" b="0" i="1" smtClean="0">
                                <a:solidFill>
                                  <a:srgbClr val="B8007A"/>
                                </a:solidFill>
                                <a:latin typeface="Cambria Math" panose="02040503050406030204" pitchFamily="18" charset="0"/>
                              </a:rPr>
                            </m:ctrlPr>
                          </m:fPr>
                          <m:num>
                            <m:r>
                              <a:rPr lang="en-US" sz="2000" b="0" i="1" smtClean="0">
                                <a:solidFill>
                                  <a:srgbClr val="B8007A"/>
                                </a:solidFill>
                                <a:latin typeface="Cambria Math" panose="02040503050406030204" pitchFamily="18" charset="0"/>
                              </a:rPr>
                              <m:t>6</m:t>
                            </m:r>
                          </m:num>
                          <m:den>
                            <m:r>
                              <a:rPr lang="en-US" sz="2000" b="0" i="1" smtClean="0">
                                <a:solidFill>
                                  <a:srgbClr val="B8007A"/>
                                </a:solidFill>
                                <a:latin typeface="Cambria Math" panose="02040503050406030204" pitchFamily="18" charset="0"/>
                              </a:rPr>
                              <m:t>16</m:t>
                            </m:r>
                          </m:den>
                        </m:f>
                      </m:oMath>
                    </m:oMathPara>
                  </a14:m>
                  <a:endParaRPr lang="en-US" sz="2000" dirty="0">
                    <a:solidFill>
                      <a:srgbClr val="B8007A"/>
                    </a:solidFill>
                    <a:latin typeface="+mj-lt"/>
                  </a:endParaRPr>
                </a:p>
              </p:txBody>
            </p:sp>
          </mc:Choice>
          <mc:Fallback xmlns="">
            <p:sp>
              <p:nvSpPr>
                <p:cNvPr id="12" name="TextBox 11">
                  <a:extLst>
                    <a:ext uri="{FF2B5EF4-FFF2-40B4-BE49-F238E27FC236}">
                      <a16:creationId xmlns:a16="http://schemas.microsoft.com/office/drawing/2014/main" id="{9CE3F486-5307-DF08-881A-8B6BB1AFA7C9}"/>
                    </a:ext>
                  </a:extLst>
                </p:cNvPr>
                <p:cNvSpPr txBox="1">
                  <a:spLocks noRot="1" noChangeAspect="1" noMove="1" noResize="1" noEditPoints="1" noAdjustHandles="1" noChangeArrowheads="1" noChangeShapeType="1" noTextEdit="1"/>
                </p:cNvSpPr>
                <p:nvPr/>
              </p:nvSpPr>
              <p:spPr>
                <a:xfrm>
                  <a:off x="4411427" y="4559412"/>
                  <a:ext cx="303032" cy="578235"/>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8ADEC802-67FD-B360-32F4-98C2E8FD1F32}"/>
                    </a:ext>
                  </a:extLst>
                </p:cNvPr>
                <p:cNvSpPr txBox="1"/>
                <p:nvPr/>
              </p:nvSpPr>
              <p:spPr>
                <a:xfrm>
                  <a:off x="5133267" y="4164759"/>
                  <a:ext cx="303032" cy="576248"/>
                </a:xfrm>
                <a:prstGeom prst="rect">
                  <a:avLst/>
                </a:prstGeom>
                <a:noFill/>
              </p:spPr>
              <p:txBody>
                <a:bodyPr wrap="square" lIns="0" tIns="0" rIns="0" bIns="0" rtlCol="0">
                  <a:spAutoFit/>
                </a:bodyPr>
                <a:lstStyle/>
                <a:p>
                  <a:pPr/>
                  <a14:m>
                    <m:oMathPara xmlns:m="http://schemas.openxmlformats.org/officeDocument/2006/math">
                      <m:oMath>
                        <m:f>
                          <m:fPr>
                            <m:ctrlPr>
                              <a:rPr lang="en-US" sz="2000" b="0" i="1" smtClean="0">
                                <a:solidFill>
                                  <a:srgbClr val="B8007A"/>
                                </a:solidFill>
                                <a:latin typeface="Cambria Math" panose="02040503050406030204" pitchFamily="18" charset="0"/>
                              </a:rPr>
                            </m:ctrlPr>
                          </m:fPr>
                          <m:num>
                            <m:r>
                              <a:rPr lang="en-US" sz="2000" b="0" i="1" smtClean="0">
                                <a:solidFill>
                                  <a:srgbClr val="B8007A"/>
                                </a:solidFill>
                                <a:latin typeface="Cambria Math" panose="02040503050406030204" pitchFamily="18" charset="0"/>
                              </a:rPr>
                              <m:t>7</m:t>
                            </m:r>
                          </m:num>
                          <m:den>
                            <m:r>
                              <a:rPr lang="en-US" sz="2000" b="0" i="1" smtClean="0">
                                <a:solidFill>
                                  <a:srgbClr val="B8007A"/>
                                </a:solidFill>
                                <a:latin typeface="Cambria Math" panose="02040503050406030204" pitchFamily="18" charset="0"/>
                              </a:rPr>
                              <m:t>16</m:t>
                            </m:r>
                          </m:den>
                        </m:f>
                      </m:oMath>
                    </m:oMathPara>
                  </a14:m>
                  <a:endParaRPr lang="en-US" sz="2000" dirty="0">
                    <a:solidFill>
                      <a:srgbClr val="B8007A"/>
                    </a:solidFill>
                    <a:latin typeface="+mj-lt"/>
                  </a:endParaRPr>
                </a:p>
              </p:txBody>
            </p:sp>
          </mc:Choice>
          <mc:Fallback xmlns="">
            <p:sp>
              <p:nvSpPr>
                <p:cNvPr id="13" name="TextBox 12">
                  <a:extLst>
                    <a:ext uri="{FF2B5EF4-FFF2-40B4-BE49-F238E27FC236}">
                      <a16:creationId xmlns:a16="http://schemas.microsoft.com/office/drawing/2014/main" id="{8ADEC802-67FD-B360-32F4-98C2E8FD1F32}"/>
                    </a:ext>
                  </a:extLst>
                </p:cNvPr>
                <p:cNvSpPr txBox="1">
                  <a:spLocks noRot="1" noChangeAspect="1" noMove="1" noResize="1" noEditPoints="1" noAdjustHandles="1" noChangeArrowheads="1" noChangeShapeType="1" noTextEdit="1"/>
                </p:cNvSpPr>
                <p:nvPr/>
              </p:nvSpPr>
              <p:spPr>
                <a:xfrm>
                  <a:off x="5133267" y="4164759"/>
                  <a:ext cx="303032" cy="576248"/>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0F28E7AD-40CE-F115-19F2-7E3262D4170A}"/>
                    </a:ext>
                  </a:extLst>
                </p:cNvPr>
                <p:cNvSpPr txBox="1"/>
                <p:nvPr/>
              </p:nvSpPr>
              <p:spPr>
                <a:xfrm>
                  <a:off x="5864885" y="4606257"/>
                  <a:ext cx="303032" cy="578235"/>
                </a:xfrm>
                <a:prstGeom prst="rect">
                  <a:avLst/>
                </a:prstGeom>
                <a:noFill/>
              </p:spPr>
              <p:txBody>
                <a:bodyPr wrap="square" lIns="0" tIns="0" rIns="0" bIns="0" rtlCol="0">
                  <a:spAutoFit/>
                </a:bodyPr>
                <a:lstStyle/>
                <a:p>
                  <a:pPr/>
                  <a14:m>
                    <m:oMathPara xmlns:m="http://schemas.openxmlformats.org/officeDocument/2006/math">
                      <m:oMath>
                        <m:f>
                          <m:fPr>
                            <m:ctrlPr>
                              <a:rPr lang="en-US" sz="2000" b="0" i="1" smtClean="0">
                                <a:solidFill>
                                  <a:srgbClr val="B8007A"/>
                                </a:solidFill>
                                <a:latin typeface="Cambria Math" panose="02040503050406030204" pitchFamily="18" charset="0"/>
                              </a:rPr>
                            </m:ctrlPr>
                          </m:fPr>
                          <m:num>
                            <m:r>
                              <a:rPr lang="en-US" sz="2000" b="0" i="1" smtClean="0">
                                <a:solidFill>
                                  <a:srgbClr val="B8007A"/>
                                </a:solidFill>
                                <a:latin typeface="Cambria Math" panose="02040503050406030204" pitchFamily="18" charset="0"/>
                              </a:rPr>
                              <m:t>8</m:t>
                            </m:r>
                          </m:num>
                          <m:den>
                            <m:r>
                              <a:rPr lang="en-US" sz="2000" b="0" i="1" smtClean="0">
                                <a:solidFill>
                                  <a:srgbClr val="B8007A"/>
                                </a:solidFill>
                                <a:latin typeface="Cambria Math" panose="02040503050406030204" pitchFamily="18" charset="0"/>
                              </a:rPr>
                              <m:t>16</m:t>
                            </m:r>
                          </m:den>
                        </m:f>
                      </m:oMath>
                    </m:oMathPara>
                  </a14:m>
                  <a:endParaRPr lang="en-US" sz="2000" dirty="0">
                    <a:solidFill>
                      <a:srgbClr val="B8007A"/>
                    </a:solidFill>
                    <a:latin typeface="+mj-lt"/>
                  </a:endParaRPr>
                </a:p>
              </p:txBody>
            </p:sp>
          </mc:Choice>
          <mc:Fallback xmlns="">
            <p:sp>
              <p:nvSpPr>
                <p:cNvPr id="14" name="TextBox 13">
                  <a:extLst>
                    <a:ext uri="{FF2B5EF4-FFF2-40B4-BE49-F238E27FC236}">
                      <a16:creationId xmlns:a16="http://schemas.microsoft.com/office/drawing/2014/main" id="{0F28E7AD-40CE-F115-19F2-7E3262D4170A}"/>
                    </a:ext>
                  </a:extLst>
                </p:cNvPr>
                <p:cNvSpPr txBox="1">
                  <a:spLocks noRot="1" noChangeAspect="1" noMove="1" noResize="1" noEditPoints="1" noAdjustHandles="1" noChangeArrowheads="1" noChangeShapeType="1" noTextEdit="1"/>
                </p:cNvSpPr>
                <p:nvPr/>
              </p:nvSpPr>
              <p:spPr>
                <a:xfrm>
                  <a:off x="5864885" y="4606257"/>
                  <a:ext cx="303032" cy="578235"/>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65F741A8-B253-A6DF-A6A0-6885CC86D306}"/>
                    </a:ext>
                  </a:extLst>
                </p:cNvPr>
                <p:cNvSpPr txBox="1"/>
                <p:nvPr/>
              </p:nvSpPr>
              <p:spPr>
                <a:xfrm>
                  <a:off x="6596503" y="4147234"/>
                  <a:ext cx="303032" cy="578235"/>
                </a:xfrm>
                <a:prstGeom prst="rect">
                  <a:avLst/>
                </a:prstGeom>
                <a:noFill/>
              </p:spPr>
              <p:txBody>
                <a:bodyPr wrap="square" lIns="0" tIns="0" rIns="0" bIns="0" rtlCol="0">
                  <a:spAutoFit/>
                </a:bodyPr>
                <a:lstStyle/>
                <a:p>
                  <a:pPr/>
                  <a14:m>
                    <m:oMathPara xmlns:m="http://schemas.openxmlformats.org/officeDocument/2006/math">
                      <m:oMath>
                        <m:f>
                          <m:fPr>
                            <m:ctrlPr>
                              <a:rPr lang="en-US" sz="2000" b="0" i="1" smtClean="0">
                                <a:solidFill>
                                  <a:srgbClr val="B8007A"/>
                                </a:solidFill>
                                <a:latin typeface="Cambria Math" panose="02040503050406030204" pitchFamily="18" charset="0"/>
                              </a:rPr>
                            </m:ctrlPr>
                          </m:fPr>
                          <m:num>
                            <m:r>
                              <a:rPr lang="en-US" sz="2000" b="0" i="1" smtClean="0">
                                <a:solidFill>
                                  <a:srgbClr val="B8007A"/>
                                </a:solidFill>
                                <a:latin typeface="Cambria Math" panose="02040503050406030204" pitchFamily="18" charset="0"/>
                              </a:rPr>
                              <m:t>9</m:t>
                            </m:r>
                          </m:num>
                          <m:den>
                            <m:r>
                              <a:rPr lang="en-US" sz="2000" b="0" i="1" smtClean="0">
                                <a:solidFill>
                                  <a:srgbClr val="B8007A"/>
                                </a:solidFill>
                                <a:latin typeface="Cambria Math" panose="02040503050406030204" pitchFamily="18" charset="0"/>
                              </a:rPr>
                              <m:t>16</m:t>
                            </m:r>
                          </m:den>
                        </m:f>
                      </m:oMath>
                    </m:oMathPara>
                  </a14:m>
                  <a:endParaRPr lang="en-US" sz="2000" dirty="0">
                    <a:solidFill>
                      <a:srgbClr val="B8007A"/>
                    </a:solidFill>
                    <a:latin typeface="+mj-lt"/>
                  </a:endParaRPr>
                </a:p>
              </p:txBody>
            </p:sp>
          </mc:Choice>
          <mc:Fallback xmlns="">
            <p:sp>
              <p:nvSpPr>
                <p:cNvPr id="15" name="TextBox 14">
                  <a:extLst>
                    <a:ext uri="{FF2B5EF4-FFF2-40B4-BE49-F238E27FC236}">
                      <a16:creationId xmlns:a16="http://schemas.microsoft.com/office/drawing/2014/main" id="{65F741A8-B253-A6DF-A6A0-6885CC86D306}"/>
                    </a:ext>
                  </a:extLst>
                </p:cNvPr>
                <p:cNvSpPr txBox="1">
                  <a:spLocks noRot="1" noChangeAspect="1" noMove="1" noResize="1" noEditPoints="1" noAdjustHandles="1" noChangeArrowheads="1" noChangeShapeType="1" noTextEdit="1"/>
                </p:cNvSpPr>
                <p:nvPr/>
              </p:nvSpPr>
              <p:spPr>
                <a:xfrm>
                  <a:off x="6596503" y="4147234"/>
                  <a:ext cx="303032" cy="578235"/>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FF75DAB0-011F-6860-75BA-F7F65839D22A}"/>
                    </a:ext>
                  </a:extLst>
                </p:cNvPr>
                <p:cNvSpPr txBox="1"/>
                <p:nvPr/>
              </p:nvSpPr>
              <p:spPr>
                <a:xfrm>
                  <a:off x="7311815" y="4578137"/>
                  <a:ext cx="303032" cy="578235"/>
                </a:xfrm>
                <a:prstGeom prst="rect">
                  <a:avLst/>
                </a:prstGeom>
                <a:noFill/>
              </p:spPr>
              <p:txBody>
                <a:bodyPr wrap="square" lIns="0" tIns="0" rIns="0" bIns="0" rtlCol="0">
                  <a:spAutoFit/>
                </a:bodyPr>
                <a:lstStyle/>
                <a:p>
                  <a:pPr/>
                  <a14:m>
                    <m:oMathPara xmlns:m="http://schemas.openxmlformats.org/officeDocument/2006/math">
                      <m:oMath>
                        <m:f>
                          <m:fPr>
                            <m:ctrlPr>
                              <a:rPr lang="en-US" sz="2000" b="0" i="1" smtClean="0">
                                <a:solidFill>
                                  <a:srgbClr val="B8007A"/>
                                </a:solidFill>
                                <a:latin typeface="Cambria Math" panose="02040503050406030204" pitchFamily="18" charset="0"/>
                              </a:rPr>
                            </m:ctrlPr>
                          </m:fPr>
                          <m:num>
                            <m:r>
                              <a:rPr lang="en-US" sz="2000" b="0" i="1" smtClean="0">
                                <a:solidFill>
                                  <a:srgbClr val="B8007A"/>
                                </a:solidFill>
                                <a:latin typeface="Cambria Math" panose="02040503050406030204" pitchFamily="18" charset="0"/>
                              </a:rPr>
                              <m:t>10</m:t>
                            </m:r>
                          </m:num>
                          <m:den>
                            <m:r>
                              <a:rPr lang="en-US" sz="2000" b="0" i="1" smtClean="0">
                                <a:solidFill>
                                  <a:srgbClr val="B8007A"/>
                                </a:solidFill>
                                <a:latin typeface="Cambria Math" panose="02040503050406030204" pitchFamily="18" charset="0"/>
                              </a:rPr>
                              <m:t>16</m:t>
                            </m:r>
                          </m:den>
                        </m:f>
                      </m:oMath>
                    </m:oMathPara>
                  </a14:m>
                  <a:endParaRPr lang="en-US" sz="2000" dirty="0">
                    <a:solidFill>
                      <a:srgbClr val="B8007A"/>
                    </a:solidFill>
                    <a:latin typeface="+mj-lt"/>
                  </a:endParaRPr>
                </a:p>
              </p:txBody>
            </p:sp>
          </mc:Choice>
          <mc:Fallback xmlns="">
            <p:sp>
              <p:nvSpPr>
                <p:cNvPr id="16" name="TextBox 15">
                  <a:extLst>
                    <a:ext uri="{FF2B5EF4-FFF2-40B4-BE49-F238E27FC236}">
                      <a16:creationId xmlns:a16="http://schemas.microsoft.com/office/drawing/2014/main" id="{FF75DAB0-011F-6860-75BA-F7F65839D22A}"/>
                    </a:ext>
                  </a:extLst>
                </p:cNvPr>
                <p:cNvSpPr txBox="1">
                  <a:spLocks noRot="1" noChangeAspect="1" noMove="1" noResize="1" noEditPoints="1" noAdjustHandles="1" noChangeArrowheads="1" noChangeShapeType="1" noTextEdit="1"/>
                </p:cNvSpPr>
                <p:nvPr/>
              </p:nvSpPr>
              <p:spPr>
                <a:xfrm>
                  <a:off x="7311815" y="4578137"/>
                  <a:ext cx="303032" cy="578235"/>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71ECB84D-370D-1153-1E6A-B2533D920723}"/>
                    </a:ext>
                  </a:extLst>
                </p:cNvPr>
                <p:cNvSpPr txBox="1"/>
                <p:nvPr/>
              </p:nvSpPr>
              <p:spPr>
                <a:xfrm>
                  <a:off x="8045686" y="4133591"/>
                  <a:ext cx="303032" cy="578235"/>
                </a:xfrm>
                <a:prstGeom prst="rect">
                  <a:avLst/>
                </a:prstGeom>
                <a:noFill/>
              </p:spPr>
              <p:txBody>
                <a:bodyPr wrap="square" lIns="0" tIns="0" rIns="0" bIns="0" rtlCol="0">
                  <a:spAutoFit/>
                </a:bodyPr>
                <a:lstStyle/>
                <a:p>
                  <a:pPr/>
                  <a14:m>
                    <m:oMathPara xmlns:m="http://schemas.openxmlformats.org/officeDocument/2006/math">
                      <m:oMath>
                        <m:f>
                          <m:fPr>
                            <m:ctrlPr>
                              <a:rPr lang="en-US" sz="2000" b="0" i="1" smtClean="0">
                                <a:solidFill>
                                  <a:srgbClr val="B8007A"/>
                                </a:solidFill>
                                <a:latin typeface="Cambria Math" panose="02040503050406030204" pitchFamily="18" charset="0"/>
                              </a:rPr>
                            </m:ctrlPr>
                          </m:fPr>
                          <m:num>
                            <m:r>
                              <a:rPr lang="en-US" sz="2000" b="0" i="1" smtClean="0">
                                <a:solidFill>
                                  <a:srgbClr val="B8007A"/>
                                </a:solidFill>
                                <a:latin typeface="Cambria Math" panose="02040503050406030204" pitchFamily="18" charset="0"/>
                              </a:rPr>
                              <m:t>11</m:t>
                            </m:r>
                          </m:num>
                          <m:den>
                            <m:r>
                              <a:rPr lang="en-US" sz="2000" b="0" i="1" smtClean="0">
                                <a:solidFill>
                                  <a:srgbClr val="B8007A"/>
                                </a:solidFill>
                                <a:latin typeface="Cambria Math" panose="02040503050406030204" pitchFamily="18" charset="0"/>
                              </a:rPr>
                              <m:t>16</m:t>
                            </m:r>
                          </m:den>
                        </m:f>
                      </m:oMath>
                    </m:oMathPara>
                  </a14:m>
                  <a:endParaRPr lang="en-US" sz="2000" dirty="0">
                    <a:solidFill>
                      <a:srgbClr val="B8007A"/>
                    </a:solidFill>
                    <a:latin typeface="+mj-lt"/>
                  </a:endParaRPr>
                </a:p>
              </p:txBody>
            </p:sp>
          </mc:Choice>
          <mc:Fallback xmlns="">
            <p:sp>
              <p:nvSpPr>
                <p:cNvPr id="17" name="TextBox 16">
                  <a:extLst>
                    <a:ext uri="{FF2B5EF4-FFF2-40B4-BE49-F238E27FC236}">
                      <a16:creationId xmlns:a16="http://schemas.microsoft.com/office/drawing/2014/main" id="{71ECB84D-370D-1153-1E6A-B2533D920723}"/>
                    </a:ext>
                  </a:extLst>
                </p:cNvPr>
                <p:cNvSpPr txBox="1">
                  <a:spLocks noRot="1" noChangeAspect="1" noMove="1" noResize="1" noEditPoints="1" noAdjustHandles="1" noChangeArrowheads="1" noChangeShapeType="1" noTextEdit="1"/>
                </p:cNvSpPr>
                <p:nvPr/>
              </p:nvSpPr>
              <p:spPr>
                <a:xfrm>
                  <a:off x="8045686" y="4133591"/>
                  <a:ext cx="303032" cy="578235"/>
                </a:xfrm>
                <a:prstGeom prst="rect">
                  <a:avLst/>
                </a:prstGeom>
                <a:blipFill>
                  <a:blip r:embed="rId1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8CA4BE43-CE68-CF43-7B9B-874BC04D3F8B}"/>
                    </a:ext>
                  </a:extLst>
                </p:cNvPr>
                <p:cNvSpPr txBox="1"/>
                <p:nvPr/>
              </p:nvSpPr>
              <p:spPr>
                <a:xfrm>
                  <a:off x="8771631" y="4543228"/>
                  <a:ext cx="303032" cy="578235"/>
                </a:xfrm>
                <a:prstGeom prst="rect">
                  <a:avLst/>
                </a:prstGeom>
                <a:noFill/>
              </p:spPr>
              <p:txBody>
                <a:bodyPr wrap="square" lIns="0" tIns="0" rIns="0" bIns="0" rtlCol="0">
                  <a:spAutoFit/>
                </a:bodyPr>
                <a:lstStyle/>
                <a:p>
                  <a:pPr/>
                  <a14:m>
                    <m:oMathPara xmlns:m="http://schemas.openxmlformats.org/officeDocument/2006/math">
                      <m:oMath>
                        <m:f>
                          <m:fPr>
                            <m:ctrlPr>
                              <a:rPr lang="en-US" sz="2000" b="0" i="1" smtClean="0">
                                <a:solidFill>
                                  <a:srgbClr val="B8007A"/>
                                </a:solidFill>
                                <a:latin typeface="Cambria Math" panose="02040503050406030204" pitchFamily="18" charset="0"/>
                              </a:rPr>
                            </m:ctrlPr>
                          </m:fPr>
                          <m:num>
                            <m:r>
                              <a:rPr lang="en-US" sz="2000" b="0" i="1" smtClean="0">
                                <a:solidFill>
                                  <a:srgbClr val="B8007A"/>
                                </a:solidFill>
                                <a:latin typeface="Cambria Math" panose="02040503050406030204" pitchFamily="18" charset="0"/>
                              </a:rPr>
                              <m:t>12</m:t>
                            </m:r>
                          </m:num>
                          <m:den>
                            <m:r>
                              <a:rPr lang="en-US" sz="2000" b="0" i="1" smtClean="0">
                                <a:solidFill>
                                  <a:srgbClr val="B8007A"/>
                                </a:solidFill>
                                <a:latin typeface="Cambria Math" panose="02040503050406030204" pitchFamily="18" charset="0"/>
                              </a:rPr>
                              <m:t>16</m:t>
                            </m:r>
                          </m:den>
                        </m:f>
                      </m:oMath>
                    </m:oMathPara>
                  </a14:m>
                  <a:endParaRPr lang="en-US" sz="2000" dirty="0">
                    <a:solidFill>
                      <a:srgbClr val="B8007A"/>
                    </a:solidFill>
                    <a:latin typeface="+mj-lt"/>
                  </a:endParaRPr>
                </a:p>
              </p:txBody>
            </p:sp>
          </mc:Choice>
          <mc:Fallback xmlns="">
            <p:sp>
              <p:nvSpPr>
                <p:cNvPr id="18" name="TextBox 17">
                  <a:extLst>
                    <a:ext uri="{FF2B5EF4-FFF2-40B4-BE49-F238E27FC236}">
                      <a16:creationId xmlns:a16="http://schemas.microsoft.com/office/drawing/2014/main" id="{8CA4BE43-CE68-CF43-7B9B-874BC04D3F8B}"/>
                    </a:ext>
                  </a:extLst>
                </p:cNvPr>
                <p:cNvSpPr txBox="1">
                  <a:spLocks noRot="1" noChangeAspect="1" noMove="1" noResize="1" noEditPoints="1" noAdjustHandles="1" noChangeArrowheads="1" noChangeShapeType="1" noTextEdit="1"/>
                </p:cNvSpPr>
                <p:nvPr/>
              </p:nvSpPr>
              <p:spPr>
                <a:xfrm>
                  <a:off x="8771631" y="4543228"/>
                  <a:ext cx="303032" cy="578235"/>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27711427-5472-36CE-C1FD-40A1D8E0FAAE}"/>
                    </a:ext>
                  </a:extLst>
                </p:cNvPr>
                <p:cNvSpPr txBox="1"/>
                <p:nvPr/>
              </p:nvSpPr>
              <p:spPr>
                <a:xfrm>
                  <a:off x="9491639" y="4141682"/>
                  <a:ext cx="303032" cy="578235"/>
                </a:xfrm>
                <a:prstGeom prst="rect">
                  <a:avLst/>
                </a:prstGeom>
                <a:noFill/>
              </p:spPr>
              <p:txBody>
                <a:bodyPr wrap="square" lIns="0" tIns="0" rIns="0" bIns="0" rtlCol="0">
                  <a:spAutoFit/>
                </a:bodyPr>
                <a:lstStyle/>
                <a:p>
                  <a:pPr/>
                  <a14:m>
                    <m:oMathPara xmlns:m="http://schemas.openxmlformats.org/officeDocument/2006/math">
                      <m:oMath>
                        <m:f>
                          <m:fPr>
                            <m:ctrlPr>
                              <a:rPr lang="en-US" sz="2000" b="0" i="1" smtClean="0">
                                <a:solidFill>
                                  <a:srgbClr val="B8007A"/>
                                </a:solidFill>
                                <a:latin typeface="Cambria Math" panose="02040503050406030204" pitchFamily="18" charset="0"/>
                              </a:rPr>
                            </m:ctrlPr>
                          </m:fPr>
                          <m:num>
                            <m:r>
                              <a:rPr lang="en-US" sz="2000" b="0" i="1" smtClean="0">
                                <a:solidFill>
                                  <a:srgbClr val="B8007A"/>
                                </a:solidFill>
                                <a:latin typeface="Cambria Math" panose="02040503050406030204" pitchFamily="18" charset="0"/>
                              </a:rPr>
                              <m:t>13</m:t>
                            </m:r>
                          </m:num>
                          <m:den>
                            <m:r>
                              <a:rPr lang="en-US" sz="2000" b="0" i="1" smtClean="0">
                                <a:solidFill>
                                  <a:srgbClr val="B8007A"/>
                                </a:solidFill>
                                <a:latin typeface="Cambria Math" panose="02040503050406030204" pitchFamily="18" charset="0"/>
                              </a:rPr>
                              <m:t>16</m:t>
                            </m:r>
                          </m:den>
                        </m:f>
                      </m:oMath>
                    </m:oMathPara>
                  </a14:m>
                  <a:endParaRPr lang="en-US" sz="2000" dirty="0">
                    <a:solidFill>
                      <a:srgbClr val="B8007A"/>
                    </a:solidFill>
                    <a:latin typeface="+mj-lt"/>
                  </a:endParaRPr>
                </a:p>
              </p:txBody>
            </p:sp>
          </mc:Choice>
          <mc:Fallback xmlns="">
            <p:sp>
              <p:nvSpPr>
                <p:cNvPr id="19" name="TextBox 18">
                  <a:extLst>
                    <a:ext uri="{FF2B5EF4-FFF2-40B4-BE49-F238E27FC236}">
                      <a16:creationId xmlns:a16="http://schemas.microsoft.com/office/drawing/2014/main" id="{27711427-5472-36CE-C1FD-40A1D8E0FAAE}"/>
                    </a:ext>
                  </a:extLst>
                </p:cNvPr>
                <p:cNvSpPr txBox="1">
                  <a:spLocks noRot="1" noChangeAspect="1" noMove="1" noResize="1" noEditPoints="1" noAdjustHandles="1" noChangeArrowheads="1" noChangeShapeType="1" noTextEdit="1"/>
                </p:cNvSpPr>
                <p:nvPr/>
              </p:nvSpPr>
              <p:spPr>
                <a:xfrm>
                  <a:off x="9491639" y="4141682"/>
                  <a:ext cx="303032" cy="578235"/>
                </a:xfrm>
                <a:prstGeom prst="rect">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A4A4B68B-06AF-1CDF-C85B-623EE66881E3}"/>
                    </a:ext>
                  </a:extLst>
                </p:cNvPr>
                <p:cNvSpPr txBox="1"/>
                <p:nvPr/>
              </p:nvSpPr>
              <p:spPr>
                <a:xfrm>
                  <a:off x="11622462" y="5171149"/>
                  <a:ext cx="310159" cy="578235"/>
                </a:xfrm>
                <a:prstGeom prst="rect">
                  <a:avLst/>
                </a:prstGeom>
                <a:noFill/>
              </p:spPr>
              <p:txBody>
                <a:bodyPr wrap="square" lIns="0" tIns="0" rIns="0" bIns="0" rtlCol="0">
                  <a:spAutoFit/>
                </a:bodyPr>
                <a:lstStyle/>
                <a:p>
                  <a:pPr/>
                  <a14:m>
                    <m:oMathPara xmlns:m="http://schemas.openxmlformats.org/officeDocument/2006/math">
                      <m:oMath>
                        <m:f>
                          <m:fPr>
                            <m:ctrlPr>
                              <a:rPr lang="en-US" sz="2000" b="0" i="1" smtClean="0">
                                <a:solidFill>
                                  <a:srgbClr val="B8007A"/>
                                </a:solidFill>
                                <a:latin typeface="Cambria Math" panose="02040503050406030204" pitchFamily="18" charset="0"/>
                              </a:rPr>
                            </m:ctrlPr>
                          </m:fPr>
                          <m:num>
                            <m:r>
                              <a:rPr lang="en-US" sz="2000" b="0" i="1" smtClean="0">
                                <a:solidFill>
                                  <a:srgbClr val="B8007A"/>
                                </a:solidFill>
                                <a:latin typeface="Cambria Math" panose="02040503050406030204" pitchFamily="18" charset="0"/>
                              </a:rPr>
                              <m:t>16</m:t>
                            </m:r>
                          </m:num>
                          <m:den>
                            <m:r>
                              <a:rPr lang="en-US" sz="2000" b="0" i="1" smtClean="0">
                                <a:solidFill>
                                  <a:srgbClr val="B8007A"/>
                                </a:solidFill>
                                <a:latin typeface="Cambria Math" panose="02040503050406030204" pitchFamily="18" charset="0"/>
                              </a:rPr>
                              <m:t>16</m:t>
                            </m:r>
                          </m:den>
                        </m:f>
                      </m:oMath>
                    </m:oMathPara>
                  </a14:m>
                  <a:endParaRPr lang="en-US" sz="2000" dirty="0">
                    <a:solidFill>
                      <a:srgbClr val="B8007A"/>
                    </a:solidFill>
                    <a:latin typeface="+mj-lt"/>
                  </a:endParaRPr>
                </a:p>
              </p:txBody>
            </p:sp>
          </mc:Choice>
          <mc:Fallback xmlns="">
            <p:sp>
              <p:nvSpPr>
                <p:cNvPr id="22" name="TextBox 21">
                  <a:extLst>
                    <a:ext uri="{FF2B5EF4-FFF2-40B4-BE49-F238E27FC236}">
                      <a16:creationId xmlns:a16="http://schemas.microsoft.com/office/drawing/2014/main" id="{A4A4B68B-06AF-1CDF-C85B-623EE66881E3}"/>
                    </a:ext>
                  </a:extLst>
                </p:cNvPr>
                <p:cNvSpPr txBox="1">
                  <a:spLocks noRot="1" noChangeAspect="1" noMove="1" noResize="1" noEditPoints="1" noAdjustHandles="1" noChangeArrowheads="1" noChangeShapeType="1" noTextEdit="1"/>
                </p:cNvSpPr>
                <p:nvPr/>
              </p:nvSpPr>
              <p:spPr>
                <a:xfrm>
                  <a:off x="11622462" y="5171149"/>
                  <a:ext cx="310159" cy="578235"/>
                </a:xfrm>
                <a:prstGeom prst="rect">
                  <a:avLst/>
                </a:prstGeom>
                <a:blipFill>
                  <a:blip r:embed="rId1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807FCB09-E30B-3164-F28F-00F0484DA75A}"/>
                    </a:ext>
                  </a:extLst>
                </p:cNvPr>
                <p:cNvSpPr txBox="1"/>
                <p:nvPr/>
              </p:nvSpPr>
              <p:spPr>
                <a:xfrm>
                  <a:off x="10209208" y="4570045"/>
                  <a:ext cx="310159" cy="578235"/>
                </a:xfrm>
                <a:prstGeom prst="rect">
                  <a:avLst/>
                </a:prstGeom>
                <a:noFill/>
              </p:spPr>
              <p:txBody>
                <a:bodyPr wrap="square" lIns="0" tIns="0" rIns="0" bIns="0" rtlCol="0">
                  <a:spAutoFit/>
                </a:bodyPr>
                <a:lstStyle/>
                <a:p>
                  <a:pPr/>
                  <a14:m>
                    <m:oMathPara xmlns:m="http://schemas.openxmlformats.org/officeDocument/2006/math">
                      <m:oMath>
                        <m:f>
                          <m:fPr>
                            <m:ctrlPr>
                              <a:rPr lang="en-US" sz="2000" b="0" i="1" smtClean="0">
                                <a:solidFill>
                                  <a:srgbClr val="B8007A"/>
                                </a:solidFill>
                                <a:latin typeface="Cambria Math" panose="02040503050406030204" pitchFamily="18" charset="0"/>
                              </a:rPr>
                            </m:ctrlPr>
                          </m:fPr>
                          <m:num>
                            <m:r>
                              <a:rPr lang="en-US" sz="2000" b="0" i="1" smtClean="0">
                                <a:solidFill>
                                  <a:srgbClr val="B8007A"/>
                                </a:solidFill>
                                <a:latin typeface="Cambria Math" panose="02040503050406030204" pitchFamily="18" charset="0"/>
                              </a:rPr>
                              <m:t>14</m:t>
                            </m:r>
                          </m:num>
                          <m:den>
                            <m:r>
                              <a:rPr lang="en-US" sz="2000" b="0" i="1" smtClean="0">
                                <a:solidFill>
                                  <a:srgbClr val="B8007A"/>
                                </a:solidFill>
                                <a:latin typeface="Cambria Math" panose="02040503050406030204" pitchFamily="18" charset="0"/>
                              </a:rPr>
                              <m:t>16</m:t>
                            </m:r>
                          </m:den>
                        </m:f>
                      </m:oMath>
                    </m:oMathPara>
                  </a14:m>
                  <a:endParaRPr lang="en-US" sz="2000" dirty="0">
                    <a:solidFill>
                      <a:srgbClr val="B8007A"/>
                    </a:solidFill>
                    <a:latin typeface="+mj-lt"/>
                  </a:endParaRPr>
                </a:p>
              </p:txBody>
            </p:sp>
          </mc:Choice>
          <mc:Fallback xmlns="">
            <p:sp>
              <p:nvSpPr>
                <p:cNvPr id="20" name="TextBox 19">
                  <a:extLst>
                    <a:ext uri="{FF2B5EF4-FFF2-40B4-BE49-F238E27FC236}">
                      <a16:creationId xmlns:a16="http://schemas.microsoft.com/office/drawing/2014/main" id="{807FCB09-E30B-3164-F28F-00F0484DA75A}"/>
                    </a:ext>
                  </a:extLst>
                </p:cNvPr>
                <p:cNvSpPr txBox="1">
                  <a:spLocks noRot="1" noChangeAspect="1" noMove="1" noResize="1" noEditPoints="1" noAdjustHandles="1" noChangeArrowheads="1" noChangeShapeType="1" noTextEdit="1"/>
                </p:cNvSpPr>
                <p:nvPr/>
              </p:nvSpPr>
              <p:spPr>
                <a:xfrm>
                  <a:off x="10209208" y="4570045"/>
                  <a:ext cx="310159" cy="578235"/>
                </a:xfrm>
                <a:prstGeom prst="rect">
                  <a:avLst/>
                </a:prstGeom>
                <a:blipFill>
                  <a:blip r:embed="rId1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AC55442E-3EF5-29FF-B0AF-F92A648F2DE0}"/>
                    </a:ext>
                  </a:extLst>
                </p:cNvPr>
                <p:cNvSpPr txBox="1"/>
                <p:nvPr/>
              </p:nvSpPr>
              <p:spPr>
                <a:xfrm>
                  <a:off x="10945400" y="4164759"/>
                  <a:ext cx="310159" cy="584519"/>
                </a:xfrm>
                <a:prstGeom prst="rect">
                  <a:avLst/>
                </a:prstGeom>
                <a:noFill/>
              </p:spPr>
              <p:txBody>
                <a:bodyPr wrap="square" lIns="0" tIns="0" rIns="0" bIns="0" rtlCol="0">
                  <a:spAutoFit/>
                </a:bodyPr>
                <a:lstStyle/>
                <a:p>
                  <a:pPr/>
                  <a14:m>
                    <m:oMathPara xmlns:m="http://schemas.openxmlformats.org/officeDocument/2006/math">
                      <m:oMath>
                        <m:f>
                          <m:fPr>
                            <m:ctrlPr>
                              <a:rPr lang="en-US" sz="2000" b="0" i="1" smtClean="0">
                                <a:solidFill>
                                  <a:srgbClr val="B8007A"/>
                                </a:solidFill>
                                <a:latin typeface="Cambria Math" panose="02040503050406030204" pitchFamily="18" charset="0"/>
                              </a:rPr>
                            </m:ctrlPr>
                          </m:fPr>
                          <m:num>
                            <m:r>
                              <a:rPr lang="en-US" sz="2000" b="0" i="1" smtClean="0">
                                <a:solidFill>
                                  <a:srgbClr val="B8007A"/>
                                </a:solidFill>
                                <a:latin typeface="Cambria Math" panose="02040503050406030204" pitchFamily="18" charset="0"/>
                              </a:rPr>
                              <m:t>15</m:t>
                            </m:r>
                          </m:num>
                          <m:den>
                            <m:r>
                              <a:rPr lang="en-US" sz="2000" b="0" i="1" smtClean="0">
                                <a:solidFill>
                                  <a:srgbClr val="B8007A"/>
                                </a:solidFill>
                                <a:latin typeface="Cambria Math" panose="02040503050406030204" pitchFamily="18" charset="0"/>
                              </a:rPr>
                              <m:t>16</m:t>
                            </m:r>
                          </m:den>
                        </m:f>
                      </m:oMath>
                    </m:oMathPara>
                  </a14:m>
                  <a:endParaRPr lang="en-US" sz="2000" dirty="0">
                    <a:solidFill>
                      <a:srgbClr val="B8007A"/>
                    </a:solidFill>
                    <a:latin typeface="+mj-lt"/>
                  </a:endParaRPr>
                </a:p>
              </p:txBody>
            </p:sp>
          </mc:Choice>
          <mc:Fallback xmlns="">
            <p:sp>
              <p:nvSpPr>
                <p:cNvPr id="21" name="TextBox 20">
                  <a:extLst>
                    <a:ext uri="{FF2B5EF4-FFF2-40B4-BE49-F238E27FC236}">
                      <a16:creationId xmlns:a16="http://schemas.microsoft.com/office/drawing/2014/main" id="{AC55442E-3EF5-29FF-B0AF-F92A648F2DE0}"/>
                    </a:ext>
                  </a:extLst>
                </p:cNvPr>
                <p:cNvSpPr txBox="1">
                  <a:spLocks noRot="1" noChangeAspect="1" noMove="1" noResize="1" noEditPoints="1" noAdjustHandles="1" noChangeArrowheads="1" noChangeShapeType="1" noTextEdit="1"/>
                </p:cNvSpPr>
                <p:nvPr/>
              </p:nvSpPr>
              <p:spPr>
                <a:xfrm>
                  <a:off x="10945400" y="4164759"/>
                  <a:ext cx="310159" cy="584519"/>
                </a:xfrm>
                <a:prstGeom prst="rect">
                  <a:avLst/>
                </a:prstGeom>
                <a:blipFill>
                  <a:blip r:embed="rId20"/>
                  <a:stretch>
                    <a:fillRect/>
                  </a:stretch>
                </a:blipFill>
              </p:spPr>
              <p:txBody>
                <a:bodyPr/>
                <a:lstStyle/>
                <a:p>
                  <a:r>
                    <a:rPr lang="en-US">
                      <a:noFill/>
                    </a:rPr>
                    <a:t> </a:t>
                  </a:r>
                </a:p>
              </p:txBody>
            </p:sp>
          </mc:Fallback>
        </mc:AlternateContent>
      </p:grpSp>
      <p:sp>
        <p:nvSpPr>
          <p:cNvPr id="32" name="Title 2">
            <a:extLst>
              <a:ext uri="{FF2B5EF4-FFF2-40B4-BE49-F238E27FC236}">
                <a16:creationId xmlns:a16="http://schemas.microsoft.com/office/drawing/2014/main" id="{21FF9266-34A9-521E-846C-D07091B3DA07}"/>
              </a:ext>
            </a:extLst>
          </p:cNvPr>
          <p:cNvSpPr txBox="1">
            <a:spLocks/>
          </p:cNvSpPr>
          <p:nvPr/>
        </p:nvSpPr>
        <p:spPr>
          <a:xfrm>
            <a:off x="11530237" y="2391677"/>
            <a:ext cx="494608" cy="664797"/>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600" b="1" i="0" kern="1200">
                <a:solidFill>
                  <a:schemeClr val="accent1"/>
                </a:solidFill>
                <a:latin typeface="+mj-lt"/>
                <a:ea typeface="+mj-ea"/>
                <a:cs typeface="Arial" panose="020B0604020202020204" pitchFamily="34" charset="0"/>
              </a:defRPr>
            </a:lvl1pPr>
          </a:lstStyle>
          <a:p>
            <a:pPr algn="ctr"/>
            <a:r>
              <a:rPr lang="en-US" sz="6000" dirty="0">
                <a:solidFill>
                  <a:srgbClr val="FF0000"/>
                </a:solidFill>
              </a:rPr>
              <a:t>1</a:t>
            </a:r>
          </a:p>
        </p:txBody>
      </p:sp>
      <p:cxnSp>
        <p:nvCxnSpPr>
          <p:cNvPr id="4" name="Straight Connector 3">
            <a:extLst>
              <a:ext uri="{FF2B5EF4-FFF2-40B4-BE49-F238E27FC236}">
                <a16:creationId xmlns:a16="http://schemas.microsoft.com/office/drawing/2014/main" id="{9CFA3D60-ED6D-9FED-8124-7F2F4CC9C33D}"/>
              </a:ext>
            </a:extLst>
          </p:cNvPr>
          <p:cNvCxnSpPr>
            <a:cxnSpLocks/>
          </p:cNvCxnSpPr>
          <p:nvPr/>
        </p:nvCxnSpPr>
        <p:spPr>
          <a:xfrm>
            <a:off x="6000398" y="3227924"/>
            <a:ext cx="5233" cy="895075"/>
          </a:xfrm>
          <a:prstGeom prst="line">
            <a:avLst/>
          </a:prstGeom>
          <a:ln w="82550">
            <a:solidFill>
              <a:srgbClr val="0000FF"/>
            </a:solidFill>
          </a:ln>
        </p:spPr>
        <p:style>
          <a:lnRef idx="1">
            <a:schemeClr val="dk1"/>
          </a:lnRef>
          <a:fillRef idx="0">
            <a:schemeClr val="dk1"/>
          </a:fillRef>
          <a:effectRef idx="0">
            <a:schemeClr val="dk1"/>
          </a:effectRef>
          <a:fontRef idx="minor">
            <a:schemeClr val="tx1"/>
          </a:fontRef>
        </p:style>
      </p:cxnSp>
      <p:grpSp>
        <p:nvGrpSpPr>
          <p:cNvPr id="34" name="Group 33">
            <a:extLst>
              <a:ext uri="{FF2B5EF4-FFF2-40B4-BE49-F238E27FC236}">
                <a16:creationId xmlns:a16="http://schemas.microsoft.com/office/drawing/2014/main" id="{F0B84F1C-BCF5-7A85-7519-A3E6BB76D1EF}"/>
              </a:ext>
            </a:extLst>
          </p:cNvPr>
          <p:cNvGrpSpPr/>
          <p:nvPr/>
        </p:nvGrpSpPr>
        <p:grpSpPr>
          <a:xfrm>
            <a:off x="5687595" y="2270097"/>
            <a:ext cx="624297" cy="786377"/>
            <a:chOff x="5687595" y="2642623"/>
            <a:chExt cx="624297" cy="786377"/>
          </a:xfrm>
        </p:grpSpPr>
        <p:sp>
          <p:nvSpPr>
            <p:cNvPr id="6" name="Title 2">
              <a:extLst>
                <a:ext uri="{FF2B5EF4-FFF2-40B4-BE49-F238E27FC236}">
                  <a16:creationId xmlns:a16="http://schemas.microsoft.com/office/drawing/2014/main" id="{00091022-6428-A681-5EC7-124ACB9B88F6}"/>
                </a:ext>
              </a:extLst>
            </p:cNvPr>
            <p:cNvSpPr txBox="1">
              <a:spLocks/>
            </p:cNvSpPr>
            <p:nvPr/>
          </p:nvSpPr>
          <p:spPr>
            <a:xfrm>
              <a:off x="5687595" y="2642623"/>
              <a:ext cx="624297" cy="786377"/>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600" b="1" i="0" kern="1200">
                  <a:solidFill>
                    <a:schemeClr val="accent1"/>
                  </a:solidFill>
                  <a:latin typeface="+mj-lt"/>
                  <a:ea typeface="+mj-ea"/>
                  <a:cs typeface="Arial" panose="020B0604020202020204" pitchFamily="34" charset="0"/>
                </a:defRPr>
              </a:lvl1pPr>
            </a:lstStyle>
            <a:p>
              <a:pPr algn="ctr"/>
              <a:r>
                <a:rPr lang="en-US" sz="3000" dirty="0">
                  <a:solidFill>
                    <a:srgbClr val="0000FF"/>
                  </a:solidFill>
                </a:rPr>
                <a:t>1</a:t>
              </a:r>
            </a:p>
            <a:p>
              <a:pPr algn="ctr"/>
              <a:r>
                <a:rPr lang="en-US" sz="3000" dirty="0">
                  <a:solidFill>
                    <a:srgbClr val="0000FF"/>
                  </a:solidFill>
                </a:rPr>
                <a:t>2</a:t>
              </a:r>
            </a:p>
          </p:txBody>
        </p:sp>
        <p:cxnSp>
          <p:nvCxnSpPr>
            <p:cNvPr id="28" name="Straight Connector 27">
              <a:extLst>
                <a:ext uri="{FF2B5EF4-FFF2-40B4-BE49-F238E27FC236}">
                  <a16:creationId xmlns:a16="http://schemas.microsoft.com/office/drawing/2014/main" id="{C2C3E0D4-A4C9-1BEC-F7E0-1430CC8860CD}"/>
                </a:ext>
              </a:extLst>
            </p:cNvPr>
            <p:cNvCxnSpPr>
              <a:cxnSpLocks/>
            </p:cNvCxnSpPr>
            <p:nvPr/>
          </p:nvCxnSpPr>
          <p:spPr>
            <a:xfrm>
              <a:off x="5772094" y="3035811"/>
              <a:ext cx="428158" cy="0"/>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grpSp>
      <p:cxnSp>
        <p:nvCxnSpPr>
          <p:cNvPr id="36" name="Straight Connector 35">
            <a:extLst>
              <a:ext uri="{FF2B5EF4-FFF2-40B4-BE49-F238E27FC236}">
                <a16:creationId xmlns:a16="http://schemas.microsoft.com/office/drawing/2014/main" id="{3966F5A6-A7CC-F653-2C68-B0A35947B679}"/>
              </a:ext>
            </a:extLst>
          </p:cNvPr>
          <p:cNvCxnSpPr>
            <a:cxnSpLocks/>
          </p:cNvCxnSpPr>
          <p:nvPr/>
        </p:nvCxnSpPr>
        <p:spPr>
          <a:xfrm>
            <a:off x="8914073" y="3235547"/>
            <a:ext cx="0" cy="853364"/>
          </a:xfrm>
          <a:prstGeom prst="line">
            <a:avLst/>
          </a:prstGeom>
          <a:ln w="76200">
            <a:solidFill>
              <a:schemeClr val="accent2"/>
            </a:solidFill>
          </a:ln>
        </p:spPr>
        <p:style>
          <a:lnRef idx="1">
            <a:schemeClr val="dk1"/>
          </a:lnRef>
          <a:fillRef idx="0">
            <a:schemeClr val="dk1"/>
          </a:fillRef>
          <a:effectRef idx="0">
            <a:schemeClr val="dk1"/>
          </a:effectRef>
          <a:fontRef idx="minor">
            <a:schemeClr val="tx1"/>
          </a:fontRef>
        </p:style>
      </p:cxnSp>
      <p:cxnSp>
        <p:nvCxnSpPr>
          <p:cNvPr id="38" name="Straight Connector 37">
            <a:extLst>
              <a:ext uri="{FF2B5EF4-FFF2-40B4-BE49-F238E27FC236}">
                <a16:creationId xmlns:a16="http://schemas.microsoft.com/office/drawing/2014/main" id="{209B6AD7-C5A0-2D06-6BA5-8A605B4A9355}"/>
              </a:ext>
            </a:extLst>
          </p:cNvPr>
          <p:cNvCxnSpPr>
            <a:cxnSpLocks/>
          </p:cNvCxnSpPr>
          <p:nvPr/>
        </p:nvCxnSpPr>
        <p:spPr>
          <a:xfrm>
            <a:off x="3111290" y="3243084"/>
            <a:ext cx="0" cy="853364"/>
          </a:xfrm>
          <a:prstGeom prst="line">
            <a:avLst/>
          </a:prstGeom>
          <a:ln w="76200">
            <a:solidFill>
              <a:schemeClr val="accent2"/>
            </a:solidFill>
          </a:ln>
        </p:spPr>
        <p:style>
          <a:lnRef idx="1">
            <a:schemeClr val="dk1"/>
          </a:lnRef>
          <a:fillRef idx="0">
            <a:schemeClr val="dk1"/>
          </a:fillRef>
          <a:effectRef idx="0">
            <a:schemeClr val="dk1"/>
          </a:effectRef>
          <a:fontRef idx="minor">
            <a:schemeClr val="tx1"/>
          </a:fontRef>
        </p:style>
      </p:cxnSp>
      <p:grpSp>
        <p:nvGrpSpPr>
          <p:cNvPr id="42" name="Group 41">
            <a:extLst>
              <a:ext uri="{FF2B5EF4-FFF2-40B4-BE49-F238E27FC236}">
                <a16:creationId xmlns:a16="http://schemas.microsoft.com/office/drawing/2014/main" id="{587824E2-A977-7146-27C6-4E2AB24CAB83}"/>
              </a:ext>
            </a:extLst>
          </p:cNvPr>
          <p:cNvGrpSpPr/>
          <p:nvPr/>
        </p:nvGrpSpPr>
        <p:grpSpPr>
          <a:xfrm>
            <a:off x="2799141" y="2270096"/>
            <a:ext cx="624297" cy="786377"/>
            <a:chOff x="5687595" y="2642623"/>
            <a:chExt cx="624297" cy="786377"/>
          </a:xfrm>
        </p:grpSpPr>
        <p:sp>
          <p:nvSpPr>
            <p:cNvPr id="43" name="Title 2">
              <a:extLst>
                <a:ext uri="{FF2B5EF4-FFF2-40B4-BE49-F238E27FC236}">
                  <a16:creationId xmlns:a16="http://schemas.microsoft.com/office/drawing/2014/main" id="{D922D74B-4122-3BAC-E90F-D9A599896980}"/>
                </a:ext>
              </a:extLst>
            </p:cNvPr>
            <p:cNvSpPr txBox="1">
              <a:spLocks/>
            </p:cNvSpPr>
            <p:nvPr/>
          </p:nvSpPr>
          <p:spPr>
            <a:xfrm>
              <a:off x="5687595" y="2642623"/>
              <a:ext cx="624297" cy="786377"/>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600" b="1" i="0" kern="1200">
                  <a:solidFill>
                    <a:schemeClr val="accent1"/>
                  </a:solidFill>
                  <a:latin typeface="+mj-lt"/>
                  <a:ea typeface="+mj-ea"/>
                  <a:cs typeface="Arial" panose="020B0604020202020204" pitchFamily="34" charset="0"/>
                </a:defRPr>
              </a:lvl1pPr>
            </a:lstStyle>
            <a:p>
              <a:pPr algn="ctr"/>
              <a:r>
                <a:rPr lang="en-US" sz="3000" dirty="0">
                  <a:solidFill>
                    <a:schemeClr val="accent2"/>
                  </a:solidFill>
                </a:rPr>
                <a:t>1</a:t>
              </a:r>
            </a:p>
            <a:p>
              <a:pPr algn="ctr"/>
              <a:r>
                <a:rPr lang="en-US" sz="3000" dirty="0">
                  <a:solidFill>
                    <a:schemeClr val="accent2"/>
                  </a:solidFill>
                </a:rPr>
                <a:t>4</a:t>
              </a:r>
            </a:p>
          </p:txBody>
        </p:sp>
        <p:cxnSp>
          <p:nvCxnSpPr>
            <p:cNvPr id="44" name="Straight Connector 43">
              <a:extLst>
                <a:ext uri="{FF2B5EF4-FFF2-40B4-BE49-F238E27FC236}">
                  <a16:creationId xmlns:a16="http://schemas.microsoft.com/office/drawing/2014/main" id="{C149E007-5916-6340-B236-CFADE6D9EC2D}"/>
                </a:ext>
              </a:extLst>
            </p:cNvPr>
            <p:cNvCxnSpPr>
              <a:cxnSpLocks/>
            </p:cNvCxnSpPr>
            <p:nvPr/>
          </p:nvCxnSpPr>
          <p:spPr>
            <a:xfrm>
              <a:off x="5772094" y="3035811"/>
              <a:ext cx="428158"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45" name="Group 44">
            <a:extLst>
              <a:ext uri="{FF2B5EF4-FFF2-40B4-BE49-F238E27FC236}">
                <a16:creationId xmlns:a16="http://schemas.microsoft.com/office/drawing/2014/main" id="{26A96A9A-786D-4617-255A-0803A16286DB}"/>
              </a:ext>
            </a:extLst>
          </p:cNvPr>
          <p:cNvGrpSpPr/>
          <p:nvPr/>
        </p:nvGrpSpPr>
        <p:grpSpPr>
          <a:xfrm>
            <a:off x="8530143" y="2270095"/>
            <a:ext cx="624297" cy="786377"/>
            <a:chOff x="5687595" y="2642623"/>
            <a:chExt cx="624297" cy="786377"/>
          </a:xfrm>
        </p:grpSpPr>
        <p:sp>
          <p:nvSpPr>
            <p:cNvPr id="46" name="Title 2">
              <a:extLst>
                <a:ext uri="{FF2B5EF4-FFF2-40B4-BE49-F238E27FC236}">
                  <a16:creationId xmlns:a16="http://schemas.microsoft.com/office/drawing/2014/main" id="{E3DD604E-44CB-0129-CD5B-0077812AAFE8}"/>
                </a:ext>
              </a:extLst>
            </p:cNvPr>
            <p:cNvSpPr txBox="1">
              <a:spLocks/>
            </p:cNvSpPr>
            <p:nvPr/>
          </p:nvSpPr>
          <p:spPr>
            <a:xfrm>
              <a:off x="5687595" y="2642623"/>
              <a:ext cx="624297" cy="786377"/>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600" b="1" i="0" kern="1200">
                  <a:solidFill>
                    <a:schemeClr val="accent1"/>
                  </a:solidFill>
                  <a:latin typeface="+mj-lt"/>
                  <a:ea typeface="+mj-ea"/>
                  <a:cs typeface="Arial" panose="020B0604020202020204" pitchFamily="34" charset="0"/>
                </a:defRPr>
              </a:lvl1pPr>
            </a:lstStyle>
            <a:p>
              <a:pPr algn="ctr"/>
              <a:r>
                <a:rPr lang="en-US" sz="3000" dirty="0">
                  <a:solidFill>
                    <a:schemeClr val="accent2"/>
                  </a:solidFill>
                </a:rPr>
                <a:t>3</a:t>
              </a:r>
            </a:p>
            <a:p>
              <a:pPr algn="ctr"/>
              <a:r>
                <a:rPr lang="en-US" sz="3000" dirty="0">
                  <a:solidFill>
                    <a:schemeClr val="accent2"/>
                  </a:solidFill>
                </a:rPr>
                <a:t>4</a:t>
              </a:r>
            </a:p>
          </p:txBody>
        </p:sp>
        <p:cxnSp>
          <p:nvCxnSpPr>
            <p:cNvPr id="47" name="Straight Connector 46">
              <a:extLst>
                <a:ext uri="{FF2B5EF4-FFF2-40B4-BE49-F238E27FC236}">
                  <a16:creationId xmlns:a16="http://schemas.microsoft.com/office/drawing/2014/main" id="{E2E653A6-A8A3-DC82-B62E-BFED758826D1}"/>
                </a:ext>
              </a:extLst>
            </p:cNvPr>
            <p:cNvCxnSpPr>
              <a:cxnSpLocks/>
            </p:cNvCxnSpPr>
            <p:nvPr/>
          </p:nvCxnSpPr>
          <p:spPr>
            <a:xfrm>
              <a:off x="5772094" y="3035811"/>
              <a:ext cx="428158"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grpSp>
      <p:cxnSp>
        <p:nvCxnSpPr>
          <p:cNvPr id="49" name="Straight Connector 48">
            <a:extLst>
              <a:ext uri="{FF2B5EF4-FFF2-40B4-BE49-F238E27FC236}">
                <a16:creationId xmlns:a16="http://schemas.microsoft.com/office/drawing/2014/main" id="{95E6D615-0B17-A2C7-7AF9-89DF9B723237}"/>
              </a:ext>
            </a:extLst>
          </p:cNvPr>
          <p:cNvCxnSpPr>
            <a:cxnSpLocks/>
          </p:cNvCxnSpPr>
          <p:nvPr/>
        </p:nvCxnSpPr>
        <p:spPr>
          <a:xfrm>
            <a:off x="1668054" y="3243084"/>
            <a:ext cx="0" cy="853364"/>
          </a:xfrm>
          <a:prstGeom prst="line">
            <a:avLst/>
          </a:prstGeom>
          <a:ln w="76200">
            <a:solidFill>
              <a:srgbClr val="9933FF"/>
            </a:solidFill>
          </a:ln>
        </p:spPr>
        <p:style>
          <a:lnRef idx="1">
            <a:schemeClr val="dk1"/>
          </a:lnRef>
          <a:fillRef idx="0">
            <a:schemeClr val="dk1"/>
          </a:fillRef>
          <a:effectRef idx="0">
            <a:schemeClr val="dk1"/>
          </a:effectRef>
          <a:fontRef idx="minor">
            <a:schemeClr val="tx1"/>
          </a:fontRef>
        </p:style>
      </p:cxnSp>
      <p:grpSp>
        <p:nvGrpSpPr>
          <p:cNvPr id="50" name="Group 49">
            <a:extLst>
              <a:ext uri="{FF2B5EF4-FFF2-40B4-BE49-F238E27FC236}">
                <a16:creationId xmlns:a16="http://schemas.microsoft.com/office/drawing/2014/main" id="{45AFEB06-1F4F-1277-7D02-910E403C76A2}"/>
              </a:ext>
            </a:extLst>
          </p:cNvPr>
          <p:cNvGrpSpPr/>
          <p:nvPr/>
        </p:nvGrpSpPr>
        <p:grpSpPr>
          <a:xfrm>
            <a:off x="1355905" y="2270096"/>
            <a:ext cx="624297" cy="786377"/>
            <a:chOff x="5687595" y="2642623"/>
            <a:chExt cx="624297" cy="786377"/>
          </a:xfrm>
        </p:grpSpPr>
        <p:sp>
          <p:nvSpPr>
            <p:cNvPr id="51" name="Title 2">
              <a:extLst>
                <a:ext uri="{FF2B5EF4-FFF2-40B4-BE49-F238E27FC236}">
                  <a16:creationId xmlns:a16="http://schemas.microsoft.com/office/drawing/2014/main" id="{D388FBD7-A8EA-687D-1848-7D80EEA7CF55}"/>
                </a:ext>
              </a:extLst>
            </p:cNvPr>
            <p:cNvSpPr txBox="1">
              <a:spLocks/>
            </p:cNvSpPr>
            <p:nvPr/>
          </p:nvSpPr>
          <p:spPr>
            <a:xfrm>
              <a:off x="5687595" y="2642623"/>
              <a:ext cx="624297" cy="786377"/>
            </a:xfrm>
            <a:prstGeom prst="rect">
              <a:avLst/>
            </a:prstGeom>
            <a:ln>
              <a:noFill/>
            </a:ln>
          </p:spPr>
          <p:txBody>
            <a:bodyPr vert="horz" lIns="0" tIns="0" rIns="0" bIns="0" rtlCol="0" anchor="t" anchorCtr="0">
              <a:noAutofit/>
            </a:bodyPr>
            <a:lstStyle>
              <a:lvl1pPr algn="l" defTabSz="914400" rtl="0" eaLnBrk="1" latinLnBrk="0" hangingPunct="1">
                <a:lnSpc>
                  <a:spcPct val="90000"/>
                </a:lnSpc>
                <a:spcBef>
                  <a:spcPct val="0"/>
                </a:spcBef>
                <a:buNone/>
                <a:defRPr sz="3600" b="1" i="0" kern="1200">
                  <a:solidFill>
                    <a:schemeClr val="accent1"/>
                  </a:solidFill>
                  <a:latin typeface="+mj-lt"/>
                  <a:ea typeface="+mj-ea"/>
                  <a:cs typeface="Arial" panose="020B0604020202020204" pitchFamily="34" charset="0"/>
                </a:defRPr>
              </a:lvl1pPr>
            </a:lstStyle>
            <a:p>
              <a:pPr algn="ctr"/>
              <a:r>
                <a:rPr lang="en-US" sz="3000" dirty="0">
                  <a:solidFill>
                    <a:srgbClr val="9933FF"/>
                  </a:solidFill>
                </a:rPr>
                <a:t>1</a:t>
              </a:r>
            </a:p>
            <a:p>
              <a:pPr algn="ctr"/>
              <a:r>
                <a:rPr lang="en-US" sz="3000" dirty="0">
                  <a:solidFill>
                    <a:srgbClr val="9933FF"/>
                  </a:solidFill>
                </a:rPr>
                <a:t>8</a:t>
              </a:r>
            </a:p>
          </p:txBody>
        </p:sp>
        <p:cxnSp>
          <p:nvCxnSpPr>
            <p:cNvPr id="52" name="Straight Connector 51">
              <a:extLst>
                <a:ext uri="{FF2B5EF4-FFF2-40B4-BE49-F238E27FC236}">
                  <a16:creationId xmlns:a16="http://schemas.microsoft.com/office/drawing/2014/main" id="{2C68009A-40BC-F3B5-1B6C-BCFB3E4D2B55}"/>
                </a:ext>
              </a:extLst>
            </p:cNvPr>
            <p:cNvCxnSpPr>
              <a:cxnSpLocks/>
            </p:cNvCxnSpPr>
            <p:nvPr/>
          </p:nvCxnSpPr>
          <p:spPr>
            <a:xfrm>
              <a:off x="5772094" y="3035811"/>
              <a:ext cx="428158" cy="0"/>
            </a:xfrm>
            <a:prstGeom prst="line">
              <a:avLst/>
            </a:prstGeom>
            <a:ln w="28575">
              <a:solidFill>
                <a:srgbClr val="9933FF"/>
              </a:solidFill>
            </a:ln>
          </p:spPr>
          <p:style>
            <a:lnRef idx="1">
              <a:schemeClr val="accent1"/>
            </a:lnRef>
            <a:fillRef idx="0">
              <a:schemeClr val="accent1"/>
            </a:fillRef>
            <a:effectRef idx="0">
              <a:schemeClr val="accent1"/>
            </a:effectRef>
            <a:fontRef idx="minor">
              <a:schemeClr val="tx1"/>
            </a:fontRef>
          </p:style>
        </p:cxnSp>
      </p:grpSp>
      <p:cxnSp>
        <p:nvCxnSpPr>
          <p:cNvPr id="53" name="Straight Connector 52">
            <a:extLst>
              <a:ext uri="{FF2B5EF4-FFF2-40B4-BE49-F238E27FC236}">
                <a16:creationId xmlns:a16="http://schemas.microsoft.com/office/drawing/2014/main" id="{D3047D26-2933-CB6D-CBF7-6839C67E21DE}"/>
              </a:ext>
            </a:extLst>
          </p:cNvPr>
          <p:cNvCxnSpPr>
            <a:cxnSpLocks/>
          </p:cNvCxnSpPr>
          <p:nvPr/>
        </p:nvCxnSpPr>
        <p:spPr>
          <a:xfrm>
            <a:off x="10365306" y="3243084"/>
            <a:ext cx="0" cy="853364"/>
          </a:xfrm>
          <a:prstGeom prst="line">
            <a:avLst/>
          </a:prstGeom>
          <a:ln w="76200">
            <a:solidFill>
              <a:srgbClr val="9933FF"/>
            </a:solidFill>
          </a:ln>
        </p:spPr>
        <p:style>
          <a:lnRef idx="1">
            <a:schemeClr val="dk1"/>
          </a:lnRef>
          <a:fillRef idx="0">
            <a:schemeClr val="dk1"/>
          </a:fillRef>
          <a:effectRef idx="0">
            <a:schemeClr val="dk1"/>
          </a:effectRef>
          <a:fontRef idx="minor">
            <a:schemeClr val="tx1"/>
          </a:fontRef>
        </p:style>
      </p:cxnSp>
      <p:grpSp>
        <p:nvGrpSpPr>
          <p:cNvPr id="54" name="Group 53">
            <a:extLst>
              <a:ext uri="{FF2B5EF4-FFF2-40B4-BE49-F238E27FC236}">
                <a16:creationId xmlns:a16="http://schemas.microsoft.com/office/drawing/2014/main" id="{0DCD7DD5-C2FF-86AC-28F0-730EC3D4F317}"/>
              </a:ext>
            </a:extLst>
          </p:cNvPr>
          <p:cNvGrpSpPr/>
          <p:nvPr/>
        </p:nvGrpSpPr>
        <p:grpSpPr>
          <a:xfrm>
            <a:off x="10053157" y="2270096"/>
            <a:ext cx="624297" cy="786377"/>
            <a:chOff x="5687595" y="2642623"/>
            <a:chExt cx="624297" cy="786377"/>
          </a:xfrm>
        </p:grpSpPr>
        <p:sp>
          <p:nvSpPr>
            <p:cNvPr id="55" name="Title 2">
              <a:extLst>
                <a:ext uri="{FF2B5EF4-FFF2-40B4-BE49-F238E27FC236}">
                  <a16:creationId xmlns:a16="http://schemas.microsoft.com/office/drawing/2014/main" id="{78BB209B-7661-8185-CBFB-BCE0C5472A65}"/>
                </a:ext>
              </a:extLst>
            </p:cNvPr>
            <p:cNvSpPr txBox="1">
              <a:spLocks/>
            </p:cNvSpPr>
            <p:nvPr/>
          </p:nvSpPr>
          <p:spPr>
            <a:xfrm>
              <a:off x="5687595" y="2642623"/>
              <a:ext cx="624297" cy="786377"/>
            </a:xfrm>
            <a:prstGeom prst="rect">
              <a:avLst/>
            </a:prstGeom>
            <a:ln>
              <a:noFill/>
            </a:ln>
          </p:spPr>
          <p:txBody>
            <a:bodyPr vert="horz" lIns="0" tIns="0" rIns="0" bIns="0" rtlCol="0" anchor="t" anchorCtr="0">
              <a:noAutofit/>
            </a:bodyPr>
            <a:lstStyle>
              <a:lvl1pPr algn="l" defTabSz="914400" rtl="0" eaLnBrk="1" latinLnBrk="0" hangingPunct="1">
                <a:lnSpc>
                  <a:spcPct val="90000"/>
                </a:lnSpc>
                <a:spcBef>
                  <a:spcPct val="0"/>
                </a:spcBef>
                <a:buNone/>
                <a:defRPr sz="3600" b="1" i="0" kern="1200">
                  <a:solidFill>
                    <a:schemeClr val="accent1"/>
                  </a:solidFill>
                  <a:latin typeface="+mj-lt"/>
                  <a:ea typeface="+mj-ea"/>
                  <a:cs typeface="Arial" panose="020B0604020202020204" pitchFamily="34" charset="0"/>
                </a:defRPr>
              </a:lvl1pPr>
            </a:lstStyle>
            <a:p>
              <a:pPr algn="ctr"/>
              <a:r>
                <a:rPr lang="en-US" sz="3000" dirty="0">
                  <a:solidFill>
                    <a:srgbClr val="9933FF"/>
                  </a:solidFill>
                </a:rPr>
                <a:t>7</a:t>
              </a:r>
            </a:p>
            <a:p>
              <a:pPr algn="ctr"/>
              <a:r>
                <a:rPr lang="en-US" sz="3000" dirty="0">
                  <a:solidFill>
                    <a:srgbClr val="9933FF"/>
                  </a:solidFill>
                </a:rPr>
                <a:t>8</a:t>
              </a:r>
            </a:p>
          </p:txBody>
        </p:sp>
        <p:cxnSp>
          <p:nvCxnSpPr>
            <p:cNvPr id="56" name="Straight Connector 55">
              <a:extLst>
                <a:ext uri="{FF2B5EF4-FFF2-40B4-BE49-F238E27FC236}">
                  <a16:creationId xmlns:a16="http://schemas.microsoft.com/office/drawing/2014/main" id="{BD43EAFD-2C74-0BA5-632A-913CDAEE58AF}"/>
                </a:ext>
              </a:extLst>
            </p:cNvPr>
            <p:cNvCxnSpPr>
              <a:cxnSpLocks/>
            </p:cNvCxnSpPr>
            <p:nvPr/>
          </p:nvCxnSpPr>
          <p:spPr>
            <a:xfrm>
              <a:off x="5772094" y="3035811"/>
              <a:ext cx="428158" cy="0"/>
            </a:xfrm>
            <a:prstGeom prst="line">
              <a:avLst/>
            </a:prstGeom>
            <a:ln w="28575">
              <a:solidFill>
                <a:srgbClr val="9933FF"/>
              </a:solidFill>
            </a:ln>
          </p:spPr>
          <p:style>
            <a:lnRef idx="1">
              <a:schemeClr val="accent1"/>
            </a:lnRef>
            <a:fillRef idx="0">
              <a:schemeClr val="accent1"/>
            </a:fillRef>
            <a:effectRef idx="0">
              <a:schemeClr val="accent1"/>
            </a:effectRef>
            <a:fontRef idx="minor">
              <a:schemeClr val="tx1"/>
            </a:fontRef>
          </p:style>
        </p:cxnSp>
      </p:grpSp>
      <p:cxnSp>
        <p:nvCxnSpPr>
          <p:cNvPr id="57" name="Straight Connector 56">
            <a:extLst>
              <a:ext uri="{FF2B5EF4-FFF2-40B4-BE49-F238E27FC236}">
                <a16:creationId xmlns:a16="http://schemas.microsoft.com/office/drawing/2014/main" id="{64DD7EB2-7932-10A1-0D3D-9B99C7861733}"/>
              </a:ext>
            </a:extLst>
          </p:cNvPr>
          <p:cNvCxnSpPr>
            <a:cxnSpLocks/>
          </p:cNvCxnSpPr>
          <p:nvPr/>
        </p:nvCxnSpPr>
        <p:spPr>
          <a:xfrm>
            <a:off x="4570355" y="3243084"/>
            <a:ext cx="0" cy="853364"/>
          </a:xfrm>
          <a:prstGeom prst="line">
            <a:avLst/>
          </a:prstGeom>
          <a:ln w="76200">
            <a:solidFill>
              <a:srgbClr val="9933FF"/>
            </a:solidFill>
          </a:ln>
        </p:spPr>
        <p:style>
          <a:lnRef idx="1">
            <a:schemeClr val="dk1"/>
          </a:lnRef>
          <a:fillRef idx="0">
            <a:schemeClr val="dk1"/>
          </a:fillRef>
          <a:effectRef idx="0">
            <a:schemeClr val="dk1"/>
          </a:effectRef>
          <a:fontRef idx="minor">
            <a:schemeClr val="tx1"/>
          </a:fontRef>
        </p:style>
      </p:cxnSp>
      <p:grpSp>
        <p:nvGrpSpPr>
          <p:cNvPr id="58" name="Group 57">
            <a:extLst>
              <a:ext uri="{FF2B5EF4-FFF2-40B4-BE49-F238E27FC236}">
                <a16:creationId xmlns:a16="http://schemas.microsoft.com/office/drawing/2014/main" id="{A23B8966-8BE6-1664-13E5-C2CF7CFD63C6}"/>
              </a:ext>
            </a:extLst>
          </p:cNvPr>
          <p:cNvGrpSpPr/>
          <p:nvPr/>
        </p:nvGrpSpPr>
        <p:grpSpPr>
          <a:xfrm>
            <a:off x="4258206" y="2270096"/>
            <a:ext cx="624297" cy="786377"/>
            <a:chOff x="5687595" y="2642623"/>
            <a:chExt cx="624297" cy="786377"/>
          </a:xfrm>
        </p:grpSpPr>
        <p:sp>
          <p:nvSpPr>
            <p:cNvPr id="59" name="Title 2">
              <a:extLst>
                <a:ext uri="{FF2B5EF4-FFF2-40B4-BE49-F238E27FC236}">
                  <a16:creationId xmlns:a16="http://schemas.microsoft.com/office/drawing/2014/main" id="{67CA0A9D-72DB-668D-B59A-914F3FE4E316}"/>
                </a:ext>
              </a:extLst>
            </p:cNvPr>
            <p:cNvSpPr txBox="1">
              <a:spLocks/>
            </p:cNvSpPr>
            <p:nvPr/>
          </p:nvSpPr>
          <p:spPr>
            <a:xfrm>
              <a:off x="5687595" y="2642623"/>
              <a:ext cx="624297" cy="786377"/>
            </a:xfrm>
            <a:prstGeom prst="rect">
              <a:avLst/>
            </a:prstGeom>
            <a:ln>
              <a:noFill/>
            </a:ln>
          </p:spPr>
          <p:txBody>
            <a:bodyPr vert="horz" lIns="0" tIns="0" rIns="0" bIns="0" rtlCol="0" anchor="t" anchorCtr="0">
              <a:noAutofit/>
            </a:bodyPr>
            <a:lstStyle>
              <a:lvl1pPr algn="l" defTabSz="914400" rtl="0" eaLnBrk="1" latinLnBrk="0" hangingPunct="1">
                <a:lnSpc>
                  <a:spcPct val="90000"/>
                </a:lnSpc>
                <a:spcBef>
                  <a:spcPct val="0"/>
                </a:spcBef>
                <a:buNone/>
                <a:defRPr sz="3600" b="1" i="0" kern="1200">
                  <a:solidFill>
                    <a:schemeClr val="accent1"/>
                  </a:solidFill>
                  <a:latin typeface="+mj-lt"/>
                  <a:ea typeface="+mj-ea"/>
                  <a:cs typeface="Arial" panose="020B0604020202020204" pitchFamily="34" charset="0"/>
                </a:defRPr>
              </a:lvl1pPr>
            </a:lstStyle>
            <a:p>
              <a:pPr algn="ctr"/>
              <a:r>
                <a:rPr lang="en-US" sz="3000" dirty="0">
                  <a:solidFill>
                    <a:srgbClr val="9933FF"/>
                  </a:solidFill>
                </a:rPr>
                <a:t>3</a:t>
              </a:r>
            </a:p>
            <a:p>
              <a:pPr algn="ctr"/>
              <a:r>
                <a:rPr lang="en-US" sz="3000" dirty="0">
                  <a:solidFill>
                    <a:srgbClr val="9933FF"/>
                  </a:solidFill>
                </a:rPr>
                <a:t>8</a:t>
              </a:r>
            </a:p>
          </p:txBody>
        </p:sp>
        <p:cxnSp>
          <p:nvCxnSpPr>
            <p:cNvPr id="60" name="Straight Connector 59">
              <a:extLst>
                <a:ext uri="{FF2B5EF4-FFF2-40B4-BE49-F238E27FC236}">
                  <a16:creationId xmlns:a16="http://schemas.microsoft.com/office/drawing/2014/main" id="{39A430E5-E34B-C56D-7976-0E6A47ECAFE3}"/>
                </a:ext>
              </a:extLst>
            </p:cNvPr>
            <p:cNvCxnSpPr>
              <a:cxnSpLocks/>
            </p:cNvCxnSpPr>
            <p:nvPr/>
          </p:nvCxnSpPr>
          <p:spPr>
            <a:xfrm>
              <a:off x="5772094" y="3035811"/>
              <a:ext cx="428158" cy="0"/>
            </a:xfrm>
            <a:prstGeom prst="line">
              <a:avLst/>
            </a:prstGeom>
            <a:ln w="28575">
              <a:solidFill>
                <a:srgbClr val="9933FF"/>
              </a:solidFill>
            </a:ln>
          </p:spPr>
          <p:style>
            <a:lnRef idx="1">
              <a:schemeClr val="accent1"/>
            </a:lnRef>
            <a:fillRef idx="0">
              <a:schemeClr val="accent1"/>
            </a:fillRef>
            <a:effectRef idx="0">
              <a:schemeClr val="accent1"/>
            </a:effectRef>
            <a:fontRef idx="minor">
              <a:schemeClr val="tx1"/>
            </a:fontRef>
          </p:style>
        </p:cxnSp>
      </p:grpSp>
      <p:cxnSp>
        <p:nvCxnSpPr>
          <p:cNvPr id="61" name="Straight Connector 60">
            <a:extLst>
              <a:ext uri="{FF2B5EF4-FFF2-40B4-BE49-F238E27FC236}">
                <a16:creationId xmlns:a16="http://schemas.microsoft.com/office/drawing/2014/main" id="{B24414F0-0BCF-B22C-AE91-9EA2AF1C0F5A}"/>
              </a:ext>
            </a:extLst>
          </p:cNvPr>
          <p:cNvCxnSpPr>
            <a:cxnSpLocks/>
          </p:cNvCxnSpPr>
          <p:nvPr/>
        </p:nvCxnSpPr>
        <p:spPr>
          <a:xfrm>
            <a:off x="7462410" y="3243084"/>
            <a:ext cx="0" cy="853364"/>
          </a:xfrm>
          <a:prstGeom prst="line">
            <a:avLst/>
          </a:prstGeom>
          <a:ln w="76200">
            <a:solidFill>
              <a:srgbClr val="9933FF"/>
            </a:solidFill>
          </a:ln>
        </p:spPr>
        <p:style>
          <a:lnRef idx="1">
            <a:schemeClr val="dk1"/>
          </a:lnRef>
          <a:fillRef idx="0">
            <a:schemeClr val="dk1"/>
          </a:fillRef>
          <a:effectRef idx="0">
            <a:schemeClr val="dk1"/>
          </a:effectRef>
          <a:fontRef idx="minor">
            <a:schemeClr val="tx1"/>
          </a:fontRef>
        </p:style>
      </p:cxnSp>
      <p:grpSp>
        <p:nvGrpSpPr>
          <p:cNvPr id="62" name="Group 61">
            <a:extLst>
              <a:ext uri="{FF2B5EF4-FFF2-40B4-BE49-F238E27FC236}">
                <a16:creationId xmlns:a16="http://schemas.microsoft.com/office/drawing/2014/main" id="{5069C230-707A-B6EB-738A-2AE114D390EB}"/>
              </a:ext>
            </a:extLst>
          </p:cNvPr>
          <p:cNvGrpSpPr/>
          <p:nvPr/>
        </p:nvGrpSpPr>
        <p:grpSpPr>
          <a:xfrm>
            <a:off x="7150261" y="2270096"/>
            <a:ext cx="624297" cy="786377"/>
            <a:chOff x="5687595" y="2642623"/>
            <a:chExt cx="624297" cy="786377"/>
          </a:xfrm>
        </p:grpSpPr>
        <p:sp>
          <p:nvSpPr>
            <p:cNvPr id="63" name="Title 2">
              <a:extLst>
                <a:ext uri="{FF2B5EF4-FFF2-40B4-BE49-F238E27FC236}">
                  <a16:creationId xmlns:a16="http://schemas.microsoft.com/office/drawing/2014/main" id="{EE65F886-242B-4437-B48D-82AC33A62FE5}"/>
                </a:ext>
              </a:extLst>
            </p:cNvPr>
            <p:cNvSpPr txBox="1">
              <a:spLocks/>
            </p:cNvSpPr>
            <p:nvPr/>
          </p:nvSpPr>
          <p:spPr>
            <a:xfrm>
              <a:off x="5687595" y="2642623"/>
              <a:ext cx="624297" cy="786377"/>
            </a:xfrm>
            <a:prstGeom prst="rect">
              <a:avLst/>
            </a:prstGeom>
            <a:ln>
              <a:noFill/>
            </a:ln>
          </p:spPr>
          <p:txBody>
            <a:bodyPr vert="horz" lIns="0" tIns="0" rIns="0" bIns="0" rtlCol="0" anchor="t" anchorCtr="0">
              <a:noAutofit/>
            </a:bodyPr>
            <a:lstStyle>
              <a:lvl1pPr algn="l" defTabSz="914400" rtl="0" eaLnBrk="1" latinLnBrk="0" hangingPunct="1">
                <a:lnSpc>
                  <a:spcPct val="90000"/>
                </a:lnSpc>
                <a:spcBef>
                  <a:spcPct val="0"/>
                </a:spcBef>
                <a:buNone/>
                <a:defRPr sz="3600" b="1" i="0" kern="1200">
                  <a:solidFill>
                    <a:schemeClr val="accent1"/>
                  </a:solidFill>
                  <a:latin typeface="+mj-lt"/>
                  <a:ea typeface="+mj-ea"/>
                  <a:cs typeface="Arial" panose="020B0604020202020204" pitchFamily="34" charset="0"/>
                </a:defRPr>
              </a:lvl1pPr>
            </a:lstStyle>
            <a:p>
              <a:pPr algn="ctr"/>
              <a:r>
                <a:rPr lang="en-US" sz="3000" dirty="0">
                  <a:solidFill>
                    <a:srgbClr val="9933FF"/>
                  </a:solidFill>
                </a:rPr>
                <a:t>5</a:t>
              </a:r>
            </a:p>
            <a:p>
              <a:pPr algn="ctr"/>
              <a:r>
                <a:rPr lang="en-US" sz="3000" dirty="0">
                  <a:solidFill>
                    <a:srgbClr val="9933FF"/>
                  </a:solidFill>
                </a:rPr>
                <a:t>8</a:t>
              </a:r>
            </a:p>
          </p:txBody>
        </p:sp>
        <p:cxnSp>
          <p:nvCxnSpPr>
            <p:cNvPr id="64" name="Straight Connector 63">
              <a:extLst>
                <a:ext uri="{FF2B5EF4-FFF2-40B4-BE49-F238E27FC236}">
                  <a16:creationId xmlns:a16="http://schemas.microsoft.com/office/drawing/2014/main" id="{476E57A1-E0EE-1D39-AC6C-1A261DB69C09}"/>
                </a:ext>
              </a:extLst>
            </p:cNvPr>
            <p:cNvCxnSpPr>
              <a:cxnSpLocks/>
            </p:cNvCxnSpPr>
            <p:nvPr/>
          </p:nvCxnSpPr>
          <p:spPr>
            <a:xfrm>
              <a:off x="5772094" y="3035811"/>
              <a:ext cx="428158" cy="0"/>
            </a:xfrm>
            <a:prstGeom prst="line">
              <a:avLst/>
            </a:prstGeom>
            <a:ln w="28575">
              <a:solidFill>
                <a:srgbClr val="9933FF"/>
              </a:solidFill>
            </a:ln>
          </p:spPr>
          <p:style>
            <a:lnRef idx="1">
              <a:schemeClr val="accent1"/>
            </a:lnRef>
            <a:fillRef idx="0">
              <a:schemeClr val="accent1"/>
            </a:fillRef>
            <a:effectRef idx="0">
              <a:schemeClr val="accent1"/>
            </a:effectRef>
            <a:fontRef idx="minor">
              <a:schemeClr val="tx1"/>
            </a:fontRef>
          </p:style>
        </p:cxnSp>
      </p:grpSp>
      <p:cxnSp>
        <p:nvCxnSpPr>
          <p:cNvPr id="5" name="Straight Connector 4">
            <a:extLst>
              <a:ext uri="{FF2B5EF4-FFF2-40B4-BE49-F238E27FC236}">
                <a16:creationId xmlns:a16="http://schemas.microsoft.com/office/drawing/2014/main" id="{1B1B9D7D-A439-F634-0328-D0A64D568146}"/>
              </a:ext>
            </a:extLst>
          </p:cNvPr>
          <p:cNvCxnSpPr>
            <a:cxnSpLocks/>
          </p:cNvCxnSpPr>
          <p:nvPr/>
        </p:nvCxnSpPr>
        <p:spPr>
          <a:xfrm>
            <a:off x="925932" y="3241897"/>
            <a:ext cx="0" cy="426128"/>
          </a:xfrm>
          <a:prstGeom prst="line">
            <a:avLst/>
          </a:prstGeom>
          <a:ln w="76200">
            <a:solidFill>
              <a:srgbClr val="B8007A"/>
            </a:solidFill>
          </a:ln>
        </p:spPr>
        <p:style>
          <a:lnRef idx="1">
            <a:schemeClr val="dk1"/>
          </a:lnRef>
          <a:fillRef idx="0">
            <a:schemeClr val="dk1"/>
          </a:fillRef>
          <a:effectRef idx="0">
            <a:schemeClr val="dk1"/>
          </a:effectRef>
          <a:fontRef idx="minor">
            <a:schemeClr val="tx1"/>
          </a:fontRef>
        </p:style>
      </p:cxnSp>
      <p:cxnSp>
        <p:nvCxnSpPr>
          <p:cNvPr id="33" name="Straight Connector 32">
            <a:extLst>
              <a:ext uri="{FF2B5EF4-FFF2-40B4-BE49-F238E27FC236}">
                <a16:creationId xmlns:a16="http://schemas.microsoft.com/office/drawing/2014/main" id="{71AC69CA-7015-53B6-0A02-461C80973F42}"/>
              </a:ext>
            </a:extLst>
          </p:cNvPr>
          <p:cNvCxnSpPr>
            <a:cxnSpLocks/>
          </p:cNvCxnSpPr>
          <p:nvPr/>
        </p:nvCxnSpPr>
        <p:spPr>
          <a:xfrm>
            <a:off x="2390297" y="3244213"/>
            <a:ext cx="0" cy="426128"/>
          </a:xfrm>
          <a:prstGeom prst="line">
            <a:avLst/>
          </a:prstGeom>
          <a:ln w="76200">
            <a:solidFill>
              <a:srgbClr val="B8007A"/>
            </a:solidFill>
          </a:ln>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32F04A26-DA89-64E6-C5E8-8E0A519B4A8B}"/>
              </a:ext>
            </a:extLst>
          </p:cNvPr>
          <p:cNvCxnSpPr>
            <a:cxnSpLocks/>
          </p:cNvCxnSpPr>
          <p:nvPr/>
        </p:nvCxnSpPr>
        <p:spPr>
          <a:xfrm>
            <a:off x="3841410" y="3241897"/>
            <a:ext cx="0" cy="426128"/>
          </a:xfrm>
          <a:prstGeom prst="line">
            <a:avLst/>
          </a:prstGeom>
          <a:ln w="76200">
            <a:solidFill>
              <a:srgbClr val="B8007A"/>
            </a:solidFill>
          </a:ln>
        </p:spPr>
        <p:style>
          <a:lnRef idx="1">
            <a:schemeClr val="dk1"/>
          </a:lnRef>
          <a:fillRef idx="0">
            <a:schemeClr val="dk1"/>
          </a:fillRef>
          <a:effectRef idx="0">
            <a:schemeClr val="dk1"/>
          </a:effectRef>
          <a:fontRef idx="minor">
            <a:schemeClr val="tx1"/>
          </a:fontRef>
        </p:style>
      </p:cxnSp>
      <p:cxnSp>
        <p:nvCxnSpPr>
          <p:cNvPr id="37" name="Straight Connector 36">
            <a:extLst>
              <a:ext uri="{FF2B5EF4-FFF2-40B4-BE49-F238E27FC236}">
                <a16:creationId xmlns:a16="http://schemas.microsoft.com/office/drawing/2014/main" id="{A57C44CE-C1A8-0FA0-E8DC-0F15CF1D2057}"/>
              </a:ext>
            </a:extLst>
          </p:cNvPr>
          <p:cNvCxnSpPr>
            <a:cxnSpLocks/>
          </p:cNvCxnSpPr>
          <p:nvPr/>
        </p:nvCxnSpPr>
        <p:spPr>
          <a:xfrm>
            <a:off x="5285897" y="3241897"/>
            <a:ext cx="0" cy="426128"/>
          </a:xfrm>
          <a:prstGeom prst="line">
            <a:avLst/>
          </a:prstGeom>
          <a:ln w="76200">
            <a:solidFill>
              <a:srgbClr val="B8007A"/>
            </a:solidFill>
          </a:ln>
        </p:spPr>
        <p:style>
          <a:lnRef idx="1">
            <a:schemeClr val="dk1"/>
          </a:lnRef>
          <a:fillRef idx="0">
            <a:schemeClr val="dk1"/>
          </a:fillRef>
          <a:effectRef idx="0">
            <a:schemeClr val="dk1"/>
          </a:effectRef>
          <a:fontRef idx="minor">
            <a:schemeClr val="tx1"/>
          </a:fontRef>
        </p:style>
      </p:cxnSp>
      <p:cxnSp>
        <p:nvCxnSpPr>
          <p:cNvPr id="39" name="Straight Connector 38">
            <a:extLst>
              <a:ext uri="{FF2B5EF4-FFF2-40B4-BE49-F238E27FC236}">
                <a16:creationId xmlns:a16="http://schemas.microsoft.com/office/drawing/2014/main" id="{04F3BC3D-2604-E2E2-052D-5B0FD7C79536}"/>
              </a:ext>
            </a:extLst>
          </p:cNvPr>
          <p:cNvCxnSpPr>
            <a:cxnSpLocks/>
          </p:cNvCxnSpPr>
          <p:nvPr/>
        </p:nvCxnSpPr>
        <p:spPr>
          <a:xfrm>
            <a:off x="6730384" y="3241897"/>
            <a:ext cx="0" cy="426128"/>
          </a:xfrm>
          <a:prstGeom prst="line">
            <a:avLst/>
          </a:prstGeom>
          <a:ln w="76200">
            <a:solidFill>
              <a:srgbClr val="B8007A"/>
            </a:solidFill>
          </a:ln>
        </p:spPr>
        <p:style>
          <a:lnRef idx="1">
            <a:schemeClr val="dk1"/>
          </a:lnRef>
          <a:fillRef idx="0">
            <a:schemeClr val="dk1"/>
          </a:fillRef>
          <a:effectRef idx="0">
            <a:schemeClr val="dk1"/>
          </a:effectRef>
          <a:fontRef idx="minor">
            <a:schemeClr val="tx1"/>
          </a:fontRef>
        </p:style>
      </p:cxnSp>
      <p:cxnSp>
        <p:nvCxnSpPr>
          <p:cNvPr id="40" name="Straight Connector 39">
            <a:extLst>
              <a:ext uri="{FF2B5EF4-FFF2-40B4-BE49-F238E27FC236}">
                <a16:creationId xmlns:a16="http://schemas.microsoft.com/office/drawing/2014/main" id="{9CB2ACEB-1AF8-24CD-5F83-39A78C3604B2}"/>
              </a:ext>
            </a:extLst>
          </p:cNvPr>
          <p:cNvCxnSpPr>
            <a:cxnSpLocks/>
          </p:cNvCxnSpPr>
          <p:nvPr/>
        </p:nvCxnSpPr>
        <p:spPr>
          <a:xfrm>
            <a:off x="8184811" y="3241897"/>
            <a:ext cx="0" cy="426128"/>
          </a:xfrm>
          <a:prstGeom prst="line">
            <a:avLst/>
          </a:prstGeom>
          <a:ln w="76200">
            <a:solidFill>
              <a:srgbClr val="B8007A"/>
            </a:solidFill>
          </a:ln>
        </p:spPr>
        <p:style>
          <a:lnRef idx="1">
            <a:schemeClr val="dk1"/>
          </a:lnRef>
          <a:fillRef idx="0">
            <a:schemeClr val="dk1"/>
          </a:fillRef>
          <a:effectRef idx="0">
            <a:schemeClr val="dk1"/>
          </a:effectRef>
          <a:fontRef idx="minor">
            <a:schemeClr val="tx1"/>
          </a:fontRef>
        </p:style>
      </p:cxnSp>
      <p:cxnSp>
        <p:nvCxnSpPr>
          <p:cNvPr id="41" name="Straight Connector 40">
            <a:extLst>
              <a:ext uri="{FF2B5EF4-FFF2-40B4-BE49-F238E27FC236}">
                <a16:creationId xmlns:a16="http://schemas.microsoft.com/office/drawing/2014/main" id="{8F18821C-E72A-B1E4-E61E-DFB51E4EE8AF}"/>
              </a:ext>
            </a:extLst>
          </p:cNvPr>
          <p:cNvCxnSpPr>
            <a:cxnSpLocks/>
          </p:cNvCxnSpPr>
          <p:nvPr/>
        </p:nvCxnSpPr>
        <p:spPr>
          <a:xfrm>
            <a:off x="9629298" y="3241897"/>
            <a:ext cx="0" cy="426128"/>
          </a:xfrm>
          <a:prstGeom prst="line">
            <a:avLst/>
          </a:prstGeom>
          <a:ln w="76200">
            <a:solidFill>
              <a:srgbClr val="B8007A"/>
            </a:solidFill>
          </a:ln>
        </p:spPr>
        <p:style>
          <a:lnRef idx="1">
            <a:schemeClr val="dk1"/>
          </a:lnRef>
          <a:fillRef idx="0">
            <a:schemeClr val="dk1"/>
          </a:fillRef>
          <a:effectRef idx="0">
            <a:schemeClr val="dk1"/>
          </a:effectRef>
          <a:fontRef idx="minor">
            <a:schemeClr val="tx1"/>
          </a:fontRef>
        </p:style>
      </p:cxnSp>
      <p:cxnSp>
        <p:nvCxnSpPr>
          <p:cNvPr id="48" name="Straight Connector 47">
            <a:extLst>
              <a:ext uri="{FF2B5EF4-FFF2-40B4-BE49-F238E27FC236}">
                <a16:creationId xmlns:a16="http://schemas.microsoft.com/office/drawing/2014/main" id="{447CE69F-7564-C903-C2C3-CD9A0D54F002}"/>
              </a:ext>
            </a:extLst>
          </p:cNvPr>
          <p:cNvCxnSpPr>
            <a:cxnSpLocks/>
          </p:cNvCxnSpPr>
          <p:nvPr/>
        </p:nvCxnSpPr>
        <p:spPr>
          <a:xfrm>
            <a:off x="11100290" y="3241897"/>
            <a:ext cx="0" cy="426128"/>
          </a:xfrm>
          <a:prstGeom prst="line">
            <a:avLst/>
          </a:prstGeom>
          <a:ln w="76200">
            <a:solidFill>
              <a:srgbClr val="B8007A"/>
            </a:solidFill>
          </a:ln>
        </p:spPr>
        <p:style>
          <a:lnRef idx="1">
            <a:schemeClr val="dk1"/>
          </a:lnRef>
          <a:fillRef idx="0">
            <a:schemeClr val="dk1"/>
          </a:fillRef>
          <a:effectRef idx="0">
            <a:schemeClr val="dk1"/>
          </a:effectRef>
          <a:fontRef idx="minor">
            <a:schemeClr val="tx1"/>
          </a:fontRef>
        </p:style>
      </p:cxnSp>
    </p:spTree>
    <p:custDataLst>
      <p:tags r:id="rId1"/>
    </p:custDataLst>
    <p:extLst>
      <p:ext uri="{BB962C8B-B14F-4D97-AF65-F5344CB8AC3E}">
        <p14:creationId xmlns:p14="http://schemas.microsoft.com/office/powerpoint/2010/main" val="19188168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500"/>
                                        <p:tgtEl>
                                          <p:spTgt spid="3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wipe(up)">
                                      <p:cBhvr>
                                        <p:cTn id="27" dur="500"/>
                                        <p:tgtEl>
                                          <p:spTgt spid="38"/>
                                        </p:tgtEl>
                                      </p:cBhvr>
                                    </p:animEffect>
                                  </p:childTnLst>
                                </p:cTn>
                              </p:par>
                              <p:par>
                                <p:cTn id="28" presetID="22" presetClass="entr" presetSubtype="1" fill="hold" nodeType="with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wipe(up)">
                                      <p:cBhvr>
                                        <p:cTn id="30" dur="500"/>
                                        <p:tgtEl>
                                          <p:spTgt spid="3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42"/>
                                        </p:tgtEl>
                                        <p:attrNameLst>
                                          <p:attrName>style.visibility</p:attrName>
                                        </p:attrNameLst>
                                      </p:cBhvr>
                                      <p:to>
                                        <p:strVal val="visible"/>
                                      </p:to>
                                    </p:set>
                                    <p:animEffect transition="in" filter="fade">
                                      <p:cBhvr>
                                        <p:cTn id="35" dur="500"/>
                                        <p:tgtEl>
                                          <p:spTgt spid="42"/>
                                        </p:tgtEl>
                                      </p:cBhvr>
                                    </p:animEffect>
                                  </p:childTnLst>
                                </p:cTn>
                              </p:par>
                              <p:par>
                                <p:cTn id="36" presetID="10" presetClass="entr" presetSubtype="0" fill="hold" nodeType="withEffect">
                                  <p:stCondLst>
                                    <p:cond delay="0"/>
                                  </p:stCondLst>
                                  <p:childTnLst>
                                    <p:set>
                                      <p:cBhvr>
                                        <p:cTn id="37" dur="1" fill="hold">
                                          <p:stCondLst>
                                            <p:cond delay="0"/>
                                          </p:stCondLst>
                                        </p:cTn>
                                        <p:tgtEl>
                                          <p:spTgt spid="45"/>
                                        </p:tgtEl>
                                        <p:attrNameLst>
                                          <p:attrName>style.visibility</p:attrName>
                                        </p:attrNameLst>
                                      </p:cBhvr>
                                      <p:to>
                                        <p:strVal val="visible"/>
                                      </p:to>
                                    </p:set>
                                    <p:animEffect transition="in" filter="fade">
                                      <p:cBhvr>
                                        <p:cTn id="38" dur="500"/>
                                        <p:tgtEl>
                                          <p:spTgt spid="45"/>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nodeType="click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wipe(up)">
                                      <p:cBhvr>
                                        <p:cTn id="43" dur="500"/>
                                        <p:tgtEl>
                                          <p:spTgt spid="49"/>
                                        </p:tgtEl>
                                      </p:cBhvr>
                                    </p:animEffect>
                                  </p:childTnLst>
                                </p:cTn>
                              </p:par>
                              <p:par>
                                <p:cTn id="44" presetID="22" presetClass="entr" presetSubtype="1" fill="hold" nodeType="withEffect">
                                  <p:stCondLst>
                                    <p:cond delay="0"/>
                                  </p:stCondLst>
                                  <p:childTnLst>
                                    <p:set>
                                      <p:cBhvr>
                                        <p:cTn id="45" dur="1" fill="hold">
                                          <p:stCondLst>
                                            <p:cond delay="0"/>
                                          </p:stCondLst>
                                        </p:cTn>
                                        <p:tgtEl>
                                          <p:spTgt spid="57"/>
                                        </p:tgtEl>
                                        <p:attrNameLst>
                                          <p:attrName>style.visibility</p:attrName>
                                        </p:attrNameLst>
                                      </p:cBhvr>
                                      <p:to>
                                        <p:strVal val="visible"/>
                                      </p:to>
                                    </p:set>
                                    <p:animEffect transition="in" filter="wipe(up)">
                                      <p:cBhvr>
                                        <p:cTn id="46" dur="500"/>
                                        <p:tgtEl>
                                          <p:spTgt spid="57"/>
                                        </p:tgtEl>
                                      </p:cBhvr>
                                    </p:animEffect>
                                  </p:childTnLst>
                                </p:cTn>
                              </p:par>
                              <p:par>
                                <p:cTn id="47" presetID="22" presetClass="entr" presetSubtype="1" fill="hold" nodeType="withEffect">
                                  <p:stCondLst>
                                    <p:cond delay="0"/>
                                  </p:stCondLst>
                                  <p:childTnLst>
                                    <p:set>
                                      <p:cBhvr>
                                        <p:cTn id="48" dur="1" fill="hold">
                                          <p:stCondLst>
                                            <p:cond delay="0"/>
                                          </p:stCondLst>
                                        </p:cTn>
                                        <p:tgtEl>
                                          <p:spTgt spid="61"/>
                                        </p:tgtEl>
                                        <p:attrNameLst>
                                          <p:attrName>style.visibility</p:attrName>
                                        </p:attrNameLst>
                                      </p:cBhvr>
                                      <p:to>
                                        <p:strVal val="visible"/>
                                      </p:to>
                                    </p:set>
                                    <p:animEffect transition="in" filter="wipe(up)">
                                      <p:cBhvr>
                                        <p:cTn id="49" dur="500"/>
                                        <p:tgtEl>
                                          <p:spTgt spid="61"/>
                                        </p:tgtEl>
                                      </p:cBhvr>
                                    </p:animEffect>
                                  </p:childTnLst>
                                </p:cTn>
                              </p:par>
                              <p:par>
                                <p:cTn id="50" presetID="22" presetClass="entr" presetSubtype="1" fill="hold" nodeType="withEffect">
                                  <p:stCondLst>
                                    <p:cond delay="0"/>
                                  </p:stCondLst>
                                  <p:childTnLst>
                                    <p:set>
                                      <p:cBhvr>
                                        <p:cTn id="51" dur="1" fill="hold">
                                          <p:stCondLst>
                                            <p:cond delay="0"/>
                                          </p:stCondLst>
                                        </p:cTn>
                                        <p:tgtEl>
                                          <p:spTgt spid="53"/>
                                        </p:tgtEl>
                                        <p:attrNameLst>
                                          <p:attrName>style.visibility</p:attrName>
                                        </p:attrNameLst>
                                      </p:cBhvr>
                                      <p:to>
                                        <p:strVal val="visible"/>
                                      </p:to>
                                    </p:set>
                                    <p:animEffect transition="in" filter="wipe(up)">
                                      <p:cBhvr>
                                        <p:cTn id="52" dur="500"/>
                                        <p:tgtEl>
                                          <p:spTgt spid="53"/>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50"/>
                                        </p:tgtEl>
                                        <p:attrNameLst>
                                          <p:attrName>style.visibility</p:attrName>
                                        </p:attrNameLst>
                                      </p:cBhvr>
                                      <p:to>
                                        <p:strVal val="visible"/>
                                      </p:to>
                                    </p:set>
                                    <p:animEffect transition="in" filter="fade">
                                      <p:cBhvr>
                                        <p:cTn id="57" dur="500"/>
                                        <p:tgtEl>
                                          <p:spTgt spid="50"/>
                                        </p:tgtEl>
                                      </p:cBhvr>
                                    </p:animEffect>
                                  </p:childTnLst>
                                </p:cTn>
                              </p:par>
                              <p:par>
                                <p:cTn id="58" presetID="10" presetClass="entr" presetSubtype="0" fill="hold" nodeType="withEffect">
                                  <p:stCondLst>
                                    <p:cond delay="0"/>
                                  </p:stCondLst>
                                  <p:childTnLst>
                                    <p:set>
                                      <p:cBhvr>
                                        <p:cTn id="59" dur="1" fill="hold">
                                          <p:stCondLst>
                                            <p:cond delay="0"/>
                                          </p:stCondLst>
                                        </p:cTn>
                                        <p:tgtEl>
                                          <p:spTgt spid="58"/>
                                        </p:tgtEl>
                                        <p:attrNameLst>
                                          <p:attrName>style.visibility</p:attrName>
                                        </p:attrNameLst>
                                      </p:cBhvr>
                                      <p:to>
                                        <p:strVal val="visible"/>
                                      </p:to>
                                    </p:set>
                                    <p:animEffect transition="in" filter="fade">
                                      <p:cBhvr>
                                        <p:cTn id="60" dur="500"/>
                                        <p:tgtEl>
                                          <p:spTgt spid="58"/>
                                        </p:tgtEl>
                                      </p:cBhvr>
                                    </p:animEffect>
                                  </p:childTnLst>
                                </p:cTn>
                              </p:par>
                              <p:par>
                                <p:cTn id="61" presetID="10" presetClass="entr" presetSubtype="0" fill="hold" nodeType="withEffect">
                                  <p:stCondLst>
                                    <p:cond delay="0"/>
                                  </p:stCondLst>
                                  <p:childTnLst>
                                    <p:set>
                                      <p:cBhvr>
                                        <p:cTn id="62" dur="1" fill="hold">
                                          <p:stCondLst>
                                            <p:cond delay="0"/>
                                          </p:stCondLst>
                                        </p:cTn>
                                        <p:tgtEl>
                                          <p:spTgt spid="62"/>
                                        </p:tgtEl>
                                        <p:attrNameLst>
                                          <p:attrName>style.visibility</p:attrName>
                                        </p:attrNameLst>
                                      </p:cBhvr>
                                      <p:to>
                                        <p:strVal val="visible"/>
                                      </p:to>
                                    </p:set>
                                    <p:animEffect transition="in" filter="fade">
                                      <p:cBhvr>
                                        <p:cTn id="63" dur="500"/>
                                        <p:tgtEl>
                                          <p:spTgt spid="62"/>
                                        </p:tgtEl>
                                      </p:cBhvr>
                                    </p:animEffect>
                                  </p:childTnLst>
                                </p:cTn>
                              </p:par>
                              <p:par>
                                <p:cTn id="64" presetID="10" presetClass="entr" presetSubtype="0" fill="hold" nodeType="withEffect">
                                  <p:stCondLst>
                                    <p:cond delay="0"/>
                                  </p:stCondLst>
                                  <p:childTnLst>
                                    <p:set>
                                      <p:cBhvr>
                                        <p:cTn id="65" dur="1" fill="hold">
                                          <p:stCondLst>
                                            <p:cond delay="0"/>
                                          </p:stCondLst>
                                        </p:cTn>
                                        <p:tgtEl>
                                          <p:spTgt spid="54"/>
                                        </p:tgtEl>
                                        <p:attrNameLst>
                                          <p:attrName>style.visibility</p:attrName>
                                        </p:attrNameLst>
                                      </p:cBhvr>
                                      <p:to>
                                        <p:strVal val="visible"/>
                                      </p:to>
                                    </p:set>
                                    <p:animEffect transition="in" filter="fade">
                                      <p:cBhvr>
                                        <p:cTn id="66" dur="500"/>
                                        <p:tgtEl>
                                          <p:spTgt spid="54"/>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1" fill="hold" nodeType="clickEffect">
                                  <p:stCondLst>
                                    <p:cond delay="0"/>
                                  </p:stCondLst>
                                  <p:childTnLst>
                                    <p:set>
                                      <p:cBhvr>
                                        <p:cTn id="70" dur="1" fill="hold">
                                          <p:stCondLst>
                                            <p:cond delay="0"/>
                                          </p:stCondLst>
                                        </p:cTn>
                                        <p:tgtEl>
                                          <p:spTgt spid="5"/>
                                        </p:tgtEl>
                                        <p:attrNameLst>
                                          <p:attrName>style.visibility</p:attrName>
                                        </p:attrNameLst>
                                      </p:cBhvr>
                                      <p:to>
                                        <p:strVal val="visible"/>
                                      </p:to>
                                    </p:set>
                                    <p:animEffect transition="in" filter="wipe(up)">
                                      <p:cBhvr>
                                        <p:cTn id="71" dur="500"/>
                                        <p:tgtEl>
                                          <p:spTgt spid="5"/>
                                        </p:tgtEl>
                                      </p:cBhvr>
                                    </p:animEffect>
                                  </p:childTnLst>
                                </p:cTn>
                              </p:par>
                              <p:par>
                                <p:cTn id="72" presetID="22" presetClass="entr" presetSubtype="1" fill="hold" nodeType="withEffect">
                                  <p:stCondLst>
                                    <p:cond delay="0"/>
                                  </p:stCondLst>
                                  <p:childTnLst>
                                    <p:set>
                                      <p:cBhvr>
                                        <p:cTn id="73" dur="1" fill="hold">
                                          <p:stCondLst>
                                            <p:cond delay="0"/>
                                          </p:stCondLst>
                                        </p:cTn>
                                        <p:tgtEl>
                                          <p:spTgt spid="33"/>
                                        </p:tgtEl>
                                        <p:attrNameLst>
                                          <p:attrName>style.visibility</p:attrName>
                                        </p:attrNameLst>
                                      </p:cBhvr>
                                      <p:to>
                                        <p:strVal val="visible"/>
                                      </p:to>
                                    </p:set>
                                    <p:animEffect transition="in" filter="wipe(up)">
                                      <p:cBhvr>
                                        <p:cTn id="74" dur="500"/>
                                        <p:tgtEl>
                                          <p:spTgt spid="33"/>
                                        </p:tgtEl>
                                      </p:cBhvr>
                                    </p:animEffect>
                                  </p:childTnLst>
                                </p:cTn>
                              </p:par>
                              <p:par>
                                <p:cTn id="75" presetID="22" presetClass="entr" presetSubtype="1" fill="hold" nodeType="withEffect">
                                  <p:stCondLst>
                                    <p:cond delay="0"/>
                                  </p:stCondLst>
                                  <p:childTnLst>
                                    <p:set>
                                      <p:cBhvr>
                                        <p:cTn id="76" dur="1" fill="hold">
                                          <p:stCondLst>
                                            <p:cond delay="0"/>
                                          </p:stCondLst>
                                        </p:cTn>
                                        <p:tgtEl>
                                          <p:spTgt spid="35"/>
                                        </p:tgtEl>
                                        <p:attrNameLst>
                                          <p:attrName>style.visibility</p:attrName>
                                        </p:attrNameLst>
                                      </p:cBhvr>
                                      <p:to>
                                        <p:strVal val="visible"/>
                                      </p:to>
                                    </p:set>
                                    <p:animEffect transition="in" filter="wipe(up)">
                                      <p:cBhvr>
                                        <p:cTn id="77" dur="500"/>
                                        <p:tgtEl>
                                          <p:spTgt spid="35"/>
                                        </p:tgtEl>
                                      </p:cBhvr>
                                    </p:animEffect>
                                  </p:childTnLst>
                                </p:cTn>
                              </p:par>
                              <p:par>
                                <p:cTn id="78" presetID="22" presetClass="entr" presetSubtype="1" fill="hold" nodeType="withEffect">
                                  <p:stCondLst>
                                    <p:cond delay="0"/>
                                  </p:stCondLst>
                                  <p:childTnLst>
                                    <p:set>
                                      <p:cBhvr>
                                        <p:cTn id="79" dur="1" fill="hold">
                                          <p:stCondLst>
                                            <p:cond delay="0"/>
                                          </p:stCondLst>
                                        </p:cTn>
                                        <p:tgtEl>
                                          <p:spTgt spid="37"/>
                                        </p:tgtEl>
                                        <p:attrNameLst>
                                          <p:attrName>style.visibility</p:attrName>
                                        </p:attrNameLst>
                                      </p:cBhvr>
                                      <p:to>
                                        <p:strVal val="visible"/>
                                      </p:to>
                                    </p:set>
                                    <p:animEffect transition="in" filter="wipe(up)">
                                      <p:cBhvr>
                                        <p:cTn id="80" dur="500"/>
                                        <p:tgtEl>
                                          <p:spTgt spid="37"/>
                                        </p:tgtEl>
                                      </p:cBhvr>
                                    </p:animEffect>
                                  </p:childTnLst>
                                </p:cTn>
                              </p:par>
                              <p:par>
                                <p:cTn id="81" presetID="22" presetClass="entr" presetSubtype="1" fill="hold" nodeType="withEffect">
                                  <p:stCondLst>
                                    <p:cond delay="0"/>
                                  </p:stCondLst>
                                  <p:childTnLst>
                                    <p:set>
                                      <p:cBhvr>
                                        <p:cTn id="82" dur="1" fill="hold">
                                          <p:stCondLst>
                                            <p:cond delay="0"/>
                                          </p:stCondLst>
                                        </p:cTn>
                                        <p:tgtEl>
                                          <p:spTgt spid="39"/>
                                        </p:tgtEl>
                                        <p:attrNameLst>
                                          <p:attrName>style.visibility</p:attrName>
                                        </p:attrNameLst>
                                      </p:cBhvr>
                                      <p:to>
                                        <p:strVal val="visible"/>
                                      </p:to>
                                    </p:set>
                                    <p:animEffect transition="in" filter="wipe(up)">
                                      <p:cBhvr>
                                        <p:cTn id="83" dur="500"/>
                                        <p:tgtEl>
                                          <p:spTgt spid="39"/>
                                        </p:tgtEl>
                                      </p:cBhvr>
                                    </p:animEffect>
                                  </p:childTnLst>
                                </p:cTn>
                              </p:par>
                              <p:par>
                                <p:cTn id="84" presetID="22" presetClass="entr" presetSubtype="1" fill="hold" nodeType="withEffect">
                                  <p:stCondLst>
                                    <p:cond delay="0"/>
                                  </p:stCondLst>
                                  <p:childTnLst>
                                    <p:set>
                                      <p:cBhvr>
                                        <p:cTn id="85" dur="1" fill="hold">
                                          <p:stCondLst>
                                            <p:cond delay="0"/>
                                          </p:stCondLst>
                                        </p:cTn>
                                        <p:tgtEl>
                                          <p:spTgt spid="40"/>
                                        </p:tgtEl>
                                        <p:attrNameLst>
                                          <p:attrName>style.visibility</p:attrName>
                                        </p:attrNameLst>
                                      </p:cBhvr>
                                      <p:to>
                                        <p:strVal val="visible"/>
                                      </p:to>
                                    </p:set>
                                    <p:animEffect transition="in" filter="wipe(up)">
                                      <p:cBhvr>
                                        <p:cTn id="86" dur="500"/>
                                        <p:tgtEl>
                                          <p:spTgt spid="40"/>
                                        </p:tgtEl>
                                      </p:cBhvr>
                                    </p:animEffect>
                                  </p:childTnLst>
                                </p:cTn>
                              </p:par>
                              <p:par>
                                <p:cTn id="87" presetID="22" presetClass="entr" presetSubtype="1" fill="hold" nodeType="withEffect">
                                  <p:stCondLst>
                                    <p:cond delay="0"/>
                                  </p:stCondLst>
                                  <p:childTnLst>
                                    <p:set>
                                      <p:cBhvr>
                                        <p:cTn id="88" dur="1" fill="hold">
                                          <p:stCondLst>
                                            <p:cond delay="0"/>
                                          </p:stCondLst>
                                        </p:cTn>
                                        <p:tgtEl>
                                          <p:spTgt spid="41"/>
                                        </p:tgtEl>
                                        <p:attrNameLst>
                                          <p:attrName>style.visibility</p:attrName>
                                        </p:attrNameLst>
                                      </p:cBhvr>
                                      <p:to>
                                        <p:strVal val="visible"/>
                                      </p:to>
                                    </p:set>
                                    <p:animEffect transition="in" filter="wipe(up)">
                                      <p:cBhvr>
                                        <p:cTn id="89" dur="500"/>
                                        <p:tgtEl>
                                          <p:spTgt spid="41"/>
                                        </p:tgtEl>
                                      </p:cBhvr>
                                    </p:animEffect>
                                  </p:childTnLst>
                                </p:cTn>
                              </p:par>
                              <p:par>
                                <p:cTn id="90" presetID="22" presetClass="entr" presetSubtype="1" fill="hold" nodeType="withEffect">
                                  <p:stCondLst>
                                    <p:cond delay="0"/>
                                  </p:stCondLst>
                                  <p:childTnLst>
                                    <p:set>
                                      <p:cBhvr>
                                        <p:cTn id="91" dur="1" fill="hold">
                                          <p:stCondLst>
                                            <p:cond delay="0"/>
                                          </p:stCondLst>
                                        </p:cTn>
                                        <p:tgtEl>
                                          <p:spTgt spid="48"/>
                                        </p:tgtEl>
                                        <p:attrNameLst>
                                          <p:attrName>style.visibility</p:attrName>
                                        </p:attrNameLst>
                                      </p:cBhvr>
                                      <p:to>
                                        <p:strVal val="visible"/>
                                      </p:to>
                                    </p:set>
                                    <p:animEffect transition="in" filter="wipe(up)">
                                      <p:cBhvr>
                                        <p:cTn id="92" dur="500"/>
                                        <p:tgtEl>
                                          <p:spTgt spid="48"/>
                                        </p:tgtEl>
                                      </p:cBhvr>
                                    </p:animEffect>
                                  </p:childTnLst>
                                </p:cTn>
                              </p:par>
                            </p:childTnLst>
                          </p:cTn>
                        </p:par>
                        <p:par>
                          <p:cTn id="93" fill="hold">
                            <p:stCondLst>
                              <p:cond delay="500"/>
                            </p:stCondLst>
                            <p:childTnLst>
                              <p:par>
                                <p:cTn id="94" presetID="22" presetClass="entr" presetSubtype="1" fill="hold" nodeType="afterEffect">
                                  <p:stCondLst>
                                    <p:cond delay="0"/>
                                  </p:stCondLst>
                                  <p:childTnLst>
                                    <p:set>
                                      <p:cBhvr>
                                        <p:cTn id="95" dur="1" fill="hold">
                                          <p:stCondLst>
                                            <p:cond delay="0"/>
                                          </p:stCondLst>
                                        </p:cTn>
                                        <p:tgtEl>
                                          <p:spTgt spid="65"/>
                                        </p:tgtEl>
                                        <p:attrNameLst>
                                          <p:attrName>style.visibility</p:attrName>
                                        </p:attrNameLst>
                                      </p:cBhvr>
                                      <p:to>
                                        <p:strVal val="visible"/>
                                      </p:to>
                                    </p:set>
                                    <p:animEffect transition="in" filter="wipe(up)">
                                      <p:cBhvr>
                                        <p:cTn id="96"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1400BCAD-6D56-2D11-C6B5-55EFF9C81C0D}"/>
              </a:ext>
            </a:extLst>
          </p:cNvPr>
          <p:cNvSpPr>
            <a:spLocks noGrp="1"/>
          </p:cNvSpPr>
          <p:nvPr>
            <p:ph type="title"/>
          </p:nvPr>
        </p:nvSpPr>
        <p:spPr>
          <a:xfrm>
            <a:off x="841248" y="646396"/>
            <a:ext cx="10515600" cy="664797"/>
          </a:xfrm>
        </p:spPr>
        <p:txBody>
          <a:bodyPr/>
          <a:lstStyle/>
          <a:p>
            <a:pPr algn="ctr"/>
            <a:r>
              <a:rPr lang="en-US" dirty="0">
                <a:solidFill>
                  <a:schemeClr val="tx1"/>
                </a:solidFill>
              </a:rPr>
              <a:t>How to Read a Ruler </a:t>
            </a:r>
            <a:endParaRPr lang="en-US" dirty="0"/>
          </a:p>
        </p:txBody>
      </p:sp>
      <p:pic>
        <p:nvPicPr>
          <p:cNvPr id="4" name="Online Media 3" title="How to Read a Ruler or Tape Measure | Measuring to the Nearest 1/16 of an Inch | Math with Mr. J">
            <a:hlinkClick r:id="" action="ppaction://media"/>
            <a:extLst>
              <a:ext uri="{FF2B5EF4-FFF2-40B4-BE49-F238E27FC236}">
                <a16:creationId xmlns:a16="http://schemas.microsoft.com/office/drawing/2014/main" id="{E2509447-698E-167A-3653-4059964C5DF1}"/>
              </a:ext>
            </a:extLst>
          </p:cNvPr>
          <p:cNvPicPr>
            <a:picLocks noRot="1" noChangeAspect="1"/>
          </p:cNvPicPr>
          <p:nvPr>
            <a:videoFile r:link="rId2"/>
          </p:nvPr>
        </p:nvPicPr>
        <p:blipFill>
          <a:blip r:embed="rId5"/>
          <a:stretch>
            <a:fillRect/>
          </a:stretch>
        </p:blipFill>
        <p:spPr>
          <a:xfrm>
            <a:off x="3799268" y="1579470"/>
            <a:ext cx="7551485" cy="4331933"/>
          </a:xfrm>
          <a:prstGeom prst="rect">
            <a:avLst/>
          </a:prstGeom>
          <a:noFill/>
        </p:spPr>
      </p:pic>
      <p:pic>
        <p:nvPicPr>
          <p:cNvPr id="5" name="Graphic 30" descr="Flim icon indicating the slide has a VIDEO.">
            <a:extLst>
              <a:ext uri="{FF2B5EF4-FFF2-40B4-BE49-F238E27FC236}">
                <a16:creationId xmlns:a16="http://schemas.microsoft.com/office/drawing/2014/main" id="{D7F14462-6848-F1FA-0800-869F98C363B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639968" y="378119"/>
            <a:ext cx="731520" cy="731520"/>
          </a:xfrm>
          <a:prstGeom prst="rect">
            <a:avLst/>
          </a:prstGeom>
        </p:spPr>
      </p:pic>
      <p:sp>
        <p:nvSpPr>
          <p:cNvPr id="2" name="Rectangle 1">
            <a:extLst>
              <a:ext uri="{FF2B5EF4-FFF2-40B4-BE49-F238E27FC236}">
                <a16:creationId xmlns:a16="http://schemas.microsoft.com/office/drawing/2014/main" id="{0B9E1FF3-F645-868E-C601-3FCF49720841}"/>
              </a:ext>
            </a:extLst>
          </p:cNvPr>
          <p:cNvSpPr/>
          <p:nvPr/>
        </p:nvSpPr>
        <p:spPr>
          <a:xfrm>
            <a:off x="841247" y="1579471"/>
            <a:ext cx="2842369" cy="433193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marL="285750" lvl="0" indent="-285750">
              <a:buFont typeface="Arial" panose="020B0604020202020204" pitchFamily="34" charset="0"/>
              <a:buChar char="•"/>
            </a:pPr>
            <a:r>
              <a:rPr lang="en-US" sz="2500" b="1" dirty="0">
                <a:solidFill>
                  <a:schemeClr val="accent1"/>
                </a:solidFill>
              </a:rPr>
              <a:t>Pause at 09:20 </a:t>
            </a:r>
            <a:r>
              <a:rPr lang="en-US" sz="2500" dirty="0"/>
              <a:t>Complete the practice problems</a:t>
            </a:r>
          </a:p>
          <a:p>
            <a:pPr marL="285750" lvl="0" indent="-285750">
              <a:buFont typeface="Arial" panose="020B0604020202020204" pitchFamily="34" charset="0"/>
              <a:buChar char="•"/>
            </a:pPr>
            <a:endParaRPr lang="en-US" sz="2500" dirty="0"/>
          </a:p>
          <a:p>
            <a:pPr marL="285750" indent="-285750">
              <a:buFont typeface="Arial" panose="020B0604020202020204" pitchFamily="34" charset="0"/>
              <a:buChar char="•"/>
            </a:pPr>
            <a:r>
              <a:rPr lang="en-US" sz="2500" b="1" dirty="0">
                <a:solidFill>
                  <a:schemeClr val="accent1"/>
                </a:solidFill>
              </a:rPr>
              <a:t>Pause at 12:23 </a:t>
            </a:r>
            <a:r>
              <a:rPr lang="en-US" sz="2500" dirty="0"/>
              <a:t>Complete the practice problems</a:t>
            </a:r>
          </a:p>
          <a:p>
            <a:pPr marL="285750" indent="-285750">
              <a:buFont typeface="Arial" panose="020B0604020202020204" pitchFamily="34" charset="0"/>
              <a:buChar char="•"/>
            </a:pPr>
            <a:endParaRPr lang="en-US" sz="2500" dirty="0"/>
          </a:p>
          <a:p>
            <a:pPr marL="285750" indent="-285750">
              <a:buFont typeface="Arial" panose="020B0604020202020204" pitchFamily="34" charset="0"/>
              <a:buChar char="•"/>
            </a:pPr>
            <a:endParaRPr lang="en-US" sz="2500" dirty="0"/>
          </a:p>
          <a:p>
            <a:pPr lvl="0"/>
            <a:r>
              <a:rPr lang="en-US" dirty="0"/>
              <a:t> </a:t>
            </a:r>
          </a:p>
        </p:txBody>
      </p:sp>
    </p:spTree>
    <p:custDataLst>
      <p:tags r:id="rId1"/>
    </p:custDataLst>
    <p:extLst>
      <p:ext uri="{BB962C8B-B14F-4D97-AF65-F5344CB8AC3E}">
        <p14:creationId xmlns:p14="http://schemas.microsoft.com/office/powerpoint/2010/main" val="41880492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2F5F6D-0CCA-5649-FCC0-48687383796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6DA6D6E-D37B-F262-F121-FF15F8E057F9}"/>
              </a:ext>
            </a:extLst>
          </p:cNvPr>
          <p:cNvPicPr>
            <a:picLocks noChangeAspect="1"/>
          </p:cNvPicPr>
          <p:nvPr/>
        </p:nvPicPr>
        <p:blipFill>
          <a:blip r:embed="rId4">
            <a:extLst>
              <a:ext uri="{28A0092B-C50C-407E-A947-70E740481C1C}">
                <a14:useLocalDpi xmlns:a14="http://schemas.microsoft.com/office/drawing/2010/main" val="0"/>
              </a:ext>
            </a:extLst>
          </a:blip>
          <a:srcRect l="28249" r="48872"/>
          <a:stretch>
            <a:fillRect/>
          </a:stretch>
        </p:blipFill>
        <p:spPr>
          <a:xfrm>
            <a:off x="-1" y="17145"/>
            <a:ext cx="2782393" cy="6840855"/>
          </a:xfrm>
          <a:prstGeom prst="rect">
            <a:avLst/>
          </a:prstGeom>
        </p:spPr>
      </p:pic>
      <p:sp>
        <p:nvSpPr>
          <p:cNvPr id="16" name="Rectangle 15">
            <a:extLst>
              <a:ext uri="{FF2B5EF4-FFF2-40B4-BE49-F238E27FC236}">
                <a16:creationId xmlns:a16="http://schemas.microsoft.com/office/drawing/2014/main" id="{8C5674EE-C7EA-FF8B-93DA-DE72A5775530}"/>
              </a:ext>
            </a:extLst>
          </p:cNvPr>
          <p:cNvSpPr/>
          <p:nvPr/>
        </p:nvSpPr>
        <p:spPr>
          <a:xfrm>
            <a:off x="-10862" y="0"/>
            <a:ext cx="2793255" cy="685800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DFBB0476-2CF3-D312-2FCA-75AD2E45C97E}"/>
              </a:ext>
            </a:extLst>
          </p:cNvPr>
          <p:cNvSpPr/>
          <p:nvPr/>
        </p:nvSpPr>
        <p:spPr>
          <a:xfrm>
            <a:off x="2769898" y="-23719"/>
            <a:ext cx="286053" cy="6905437"/>
          </a:xfrm>
          <a:prstGeom prst="rect">
            <a:avLst/>
          </a:prstGeom>
          <a:solidFill>
            <a:schemeClr val="bg2">
              <a:lumMod val="9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C09E5D7C-0450-7FF7-4DFE-F399FDE01E43}"/>
              </a:ext>
            </a:extLst>
          </p:cNvPr>
          <p:cNvSpPr/>
          <p:nvPr/>
        </p:nvSpPr>
        <p:spPr>
          <a:xfrm>
            <a:off x="2769898" y="4384622"/>
            <a:ext cx="286053" cy="693965"/>
          </a:xfrm>
          <a:prstGeom prst="rect">
            <a:avLst/>
          </a:prstGeom>
          <a:solidFill>
            <a:schemeClr val="accent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5414243C-3AE1-BC0F-5A35-B57550938419}"/>
              </a:ext>
            </a:extLst>
          </p:cNvPr>
          <p:cNvSpPr/>
          <p:nvPr/>
        </p:nvSpPr>
        <p:spPr>
          <a:xfrm>
            <a:off x="-2" y="497537"/>
            <a:ext cx="2470921"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bg1">
                    <a:alpha val="60000"/>
                  </a:schemeClr>
                </a:solidFill>
                <a:latin typeface="Articulate Extrabold" panose="02000503050000020004" pitchFamily="2" charset="0"/>
              </a:rPr>
              <a:t>Concept</a:t>
            </a:r>
          </a:p>
        </p:txBody>
      </p:sp>
      <p:sp>
        <p:nvSpPr>
          <p:cNvPr id="9" name="Rectangle 8">
            <a:extLst>
              <a:ext uri="{FF2B5EF4-FFF2-40B4-BE49-F238E27FC236}">
                <a16:creationId xmlns:a16="http://schemas.microsoft.com/office/drawing/2014/main" id="{C9309D50-2997-69C2-EF41-C8B3FA45A701}"/>
              </a:ext>
            </a:extLst>
          </p:cNvPr>
          <p:cNvSpPr/>
          <p:nvPr/>
        </p:nvSpPr>
        <p:spPr>
          <a:xfrm>
            <a:off x="-2" y="1772276"/>
            <a:ext cx="2470921"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Units</a:t>
            </a:r>
          </a:p>
        </p:txBody>
      </p:sp>
      <p:sp>
        <p:nvSpPr>
          <p:cNvPr id="10" name="Rectangle 9">
            <a:extLst>
              <a:ext uri="{FF2B5EF4-FFF2-40B4-BE49-F238E27FC236}">
                <a16:creationId xmlns:a16="http://schemas.microsoft.com/office/drawing/2014/main" id="{F93B84DE-E0F8-F88C-2C77-EF6BB4C03E0B}"/>
              </a:ext>
            </a:extLst>
          </p:cNvPr>
          <p:cNvSpPr/>
          <p:nvPr/>
        </p:nvSpPr>
        <p:spPr>
          <a:xfrm>
            <a:off x="1" y="3047015"/>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Tools</a:t>
            </a:r>
          </a:p>
        </p:txBody>
      </p:sp>
      <p:sp>
        <p:nvSpPr>
          <p:cNvPr id="11" name="Rectangle 10">
            <a:extLst>
              <a:ext uri="{FF2B5EF4-FFF2-40B4-BE49-F238E27FC236}">
                <a16:creationId xmlns:a16="http://schemas.microsoft.com/office/drawing/2014/main" id="{B6B4B914-A993-141A-ABBA-002267615555}"/>
              </a:ext>
            </a:extLst>
          </p:cNvPr>
          <p:cNvSpPr/>
          <p:nvPr/>
        </p:nvSpPr>
        <p:spPr>
          <a:xfrm>
            <a:off x="149491" y="4315138"/>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latin typeface="Articulate Extrabold" panose="02000503050000020004" pitchFamily="2" charset="0"/>
              </a:rPr>
              <a:t>Exercises</a:t>
            </a:r>
          </a:p>
        </p:txBody>
      </p:sp>
      <p:sp>
        <p:nvSpPr>
          <p:cNvPr id="21" name="TextBox 20">
            <a:extLst>
              <a:ext uri="{FF2B5EF4-FFF2-40B4-BE49-F238E27FC236}">
                <a16:creationId xmlns:a16="http://schemas.microsoft.com/office/drawing/2014/main" id="{D2B23E2F-39B6-D6E7-E853-ACF21AEE048B}"/>
              </a:ext>
            </a:extLst>
          </p:cNvPr>
          <p:cNvSpPr txBox="1"/>
          <p:nvPr/>
        </p:nvSpPr>
        <p:spPr>
          <a:xfrm>
            <a:off x="3320282" y="497537"/>
            <a:ext cx="7423918" cy="584775"/>
          </a:xfrm>
          <a:prstGeom prst="rect">
            <a:avLst/>
          </a:prstGeom>
          <a:noFill/>
          <a:ln>
            <a:noFill/>
          </a:ln>
        </p:spPr>
        <p:txBody>
          <a:bodyPr wrap="square" rtlCol="0">
            <a:spAutoFit/>
          </a:bodyPr>
          <a:lstStyle/>
          <a:p>
            <a:r>
              <a:rPr lang="en-US" sz="3200" dirty="0">
                <a:solidFill>
                  <a:schemeClr val="accent2"/>
                </a:solidFill>
                <a:latin typeface="Articulate Extrabold" panose="02000503050000020004" pitchFamily="2" charset="0"/>
              </a:rPr>
              <a:t>Linear Measurement Exercises  </a:t>
            </a:r>
          </a:p>
        </p:txBody>
      </p:sp>
      <p:sp>
        <p:nvSpPr>
          <p:cNvPr id="7" name="Rectangle 6">
            <a:extLst>
              <a:ext uri="{FF2B5EF4-FFF2-40B4-BE49-F238E27FC236}">
                <a16:creationId xmlns:a16="http://schemas.microsoft.com/office/drawing/2014/main" id="{52B421FA-15A4-22D9-ED96-8BB82BC1CA55}"/>
              </a:ext>
            </a:extLst>
          </p:cNvPr>
          <p:cNvSpPr/>
          <p:nvPr/>
        </p:nvSpPr>
        <p:spPr>
          <a:xfrm>
            <a:off x="121305" y="5596491"/>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Application</a:t>
            </a:r>
          </a:p>
        </p:txBody>
      </p:sp>
      <p:sp>
        <p:nvSpPr>
          <p:cNvPr id="20" name="Left Brace 19">
            <a:extLst>
              <a:ext uri="{FF2B5EF4-FFF2-40B4-BE49-F238E27FC236}">
                <a16:creationId xmlns:a16="http://schemas.microsoft.com/office/drawing/2014/main" id="{98C0FE9D-24E1-7A42-B119-AA50512D56D9}"/>
              </a:ext>
            </a:extLst>
          </p:cNvPr>
          <p:cNvSpPr/>
          <p:nvPr/>
        </p:nvSpPr>
        <p:spPr>
          <a:xfrm>
            <a:off x="4908041" y="4090737"/>
            <a:ext cx="770021" cy="2199718"/>
          </a:xfrm>
          <a:prstGeom prst="leftBrace">
            <a:avLst/>
          </a:prstGeom>
          <a:ln w="9525"/>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a:p>
        </p:txBody>
      </p:sp>
      <p:sp>
        <p:nvSpPr>
          <p:cNvPr id="22" name="Star: 5 Points 21">
            <a:extLst>
              <a:ext uri="{FF2B5EF4-FFF2-40B4-BE49-F238E27FC236}">
                <a16:creationId xmlns:a16="http://schemas.microsoft.com/office/drawing/2014/main" id="{75F593D1-3138-E050-A652-74579759ABC0}"/>
              </a:ext>
            </a:extLst>
          </p:cNvPr>
          <p:cNvSpPr/>
          <p:nvPr/>
        </p:nvSpPr>
        <p:spPr>
          <a:xfrm>
            <a:off x="4117889" y="4898208"/>
            <a:ext cx="656883" cy="584775"/>
          </a:xfrm>
          <a:prstGeom prst="star5">
            <a:avLst/>
          </a:prstGeom>
          <a:ln>
            <a:solidFill>
              <a:schemeClr val="accent3">
                <a:lumMod val="50000"/>
              </a:schemeClr>
            </a:solidFill>
          </a:ln>
          <a:effectLst>
            <a:outerShdw blurRad="50800" dist="38100" dir="2700000" algn="tl" rotWithShape="0">
              <a:prstClr val="black">
                <a:alpha val="40000"/>
              </a:prstClr>
            </a:outerShdw>
          </a:effectLst>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2C5D076B-BCBB-58F1-D11F-EF253F65816C}"/>
              </a:ext>
            </a:extLst>
          </p:cNvPr>
          <p:cNvPicPr>
            <a:picLocks noChangeAspect="1"/>
          </p:cNvPicPr>
          <p:nvPr/>
        </p:nvPicPr>
        <p:blipFill>
          <a:blip r:embed="rId5"/>
          <a:stretch>
            <a:fillRect/>
          </a:stretch>
        </p:blipFill>
        <p:spPr>
          <a:xfrm>
            <a:off x="5836711" y="1347537"/>
            <a:ext cx="3810667" cy="5012926"/>
          </a:xfrm>
          <a:prstGeom prst="rect">
            <a:avLst/>
          </a:prstGeom>
          <a:ln>
            <a:solidFill>
              <a:schemeClr val="accent2"/>
            </a:solidFill>
          </a:ln>
          <a:effectLst>
            <a:outerShdw blurRad="50800" dist="38100" dir="2700000" algn="tl" rotWithShape="0">
              <a:prstClr val="black">
                <a:alpha val="40000"/>
              </a:prstClr>
            </a:outerShdw>
          </a:effectLst>
        </p:spPr>
      </p:pic>
    </p:spTree>
    <p:custDataLst>
      <p:tags r:id="rId1"/>
    </p:custDataLst>
    <p:extLst>
      <p:ext uri="{BB962C8B-B14F-4D97-AF65-F5344CB8AC3E}">
        <p14:creationId xmlns:p14="http://schemas.microsoft.com/office/powerpoint/2010/main" val="23736820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right)">
                                      <p:cBhvr>
                                        <p:cTn id="7" dur="500"/>
                                        <p:tgtEl>
                                          <p:spTgt spid="20"/>
                                        </p:tgtEl>
                                      </p:cBhvr>
                                    </p:animEffect>
                                  </p:childTnLst>
                                </p:cTn>
                              </p:par>
                            </p:childTnLst>
                          </p:cTn>
                        </p:par>
                        <p:par>
                          <p:cTn id="8" fill="hold">
                            <p:stCondLst>
                              <p:cond delay="500"/>
                            </p:stCondLst>
                            <p:childTnLst>
                              <p:par>
                                <p:cTn id="9" presetID="8" presetClass="emph" presetSubtype="0" fill="hold" grpId="0" nodeType="afterEffect">
                                  <p:stCondLst>
                                    <p:cond delay="0"/>
                                  </p:stCondLst>
                                  <p:childTnLst>
                                    <p:animRot by="21600000">
                                      <p:cBhvr>
                                        <p:cTn id="10" dur="1000" fill="hold"/>
                                        <p:tgtEl>
                                          <p:spTgt spid="2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A50E1-B2AB-128C-FF6B-D9751FCB575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EE7D331-92BF-369C-67A1-800F012CEFC7}"/>
              </a:ext>
            </a:extLst>
          </p:cNvPr>
          <p:cNvPicPr>
            <a:picLocks noChangeAspect="1"/>
          </p:cNvPicPr>
          <p:nvPr/>
        </p:nvPicPr>
        <p:blipFill>
          <a:blip r:embed="rId4">
            <a:extLst>
              <a:ext uri="{28A0092B-C50C-407E-A947-70E740481C1C}">
                <a14:useLocalDpi xmlns:a14="http://schemas.microsoft.com/office/drawing/2010/main" val="0"/>
              </a:ext>
            </a:extLst>
          </a:blip>
          <a:srcRect l="28249" r="48872"/>
          <a:stretch>
            <a:fillRect/>
          </a:stretch>
        </p:blipFill>
        <p:spPr>
          <a:xfrm>
            <a:off x="-1" y="17145"/>
            <a:ext cx="2782393" cy="6840855"/>
          </a:xfrm>
          <a:prstGeom prst="rect">
            <a:avLst/>
          </a:prstGeom>
        </p:spPr>
      </p:pic>
      <p:sp>
        <p:nvSpPr>
          <p:cNvPr id="16" name="Rectangle 15">
            <a:extLst>
              <a:ext uri="{FF2B5EF4-FFF2-40B4-BE49-F238E27FC236}">
                <a16:creationId xmlns:a16="http://schemas.microsoft.com/office/drawing/2014/main" id="{588F2D5D-019C-A182-D804-244FB22AA96C}"/>
              </a:ext>
            </a:extLst>
          </p:cNvPr>
          <p:cNvSpPr/>
          <p:nvPr/>
        </p:nvSpPr>
        <p:spPr>
          <a:xfrm>
            <a:off x="-10862" y="0"/>
            <a:ext cx="2793255" cy="685800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D14002D8-5E67-9169-ED53-E7535E54DFF9}"/>
              </a:ext>
            </a:extLst>
          </p:cNvPr>
          <p:cNvSpPr/>
          <p:nvPr/>
        </p:nvSpPr>
        <p:spPr>
          <a:xfrm>
            <a:off x="2769898" y="-23719"/>
            <a:ext cx="286053" cy="6905437"/>
          </a:xfrm>
          <a:prstGeom prst="rect">
            <a:avLst/>
          </a:prstGeom>
          <a:solidFill>
            <a:schemeClr val="bg2">
              <a:lumMod val="9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77BD174F-F483-F4A0-1707-CF2CFC3CA01B}"/>
              </a:ext>
            </a:extLst>
          </p:cNvPr>
          <p:cNvSpPr/>
          <p:nvPr/>
        </p:nvSpPr>
        <p:spPr>
          <a:xfrm>
            <a:off x="2769973" y="5596490"/>
            <a:ext cx="286053" cy="693965"/>
          </a:xfrm>
          <a:prstGeom prst="rect">
            <a:avLst/>
          </a:prstGeom>
          <a:solidFill>
            <a:schemeClr val="accent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8E1C1C04-50AA-DE77-9B15-E2E7B80438BF}"/>
              </a:ext>
            </a:extLst>
          </p:cNvPr>
          <p:cNvSpPr/>
          <p:nvPr/>
        </p:nvSpPr>
        <p:spPr>
          <a:xfrm>
            <a:off x="-2" y="497537"/>
            <a:ext cx="2470921"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bg1">
                    <a:alpha val="60000"/>
                  </a:schemeClr>
                </a:solidFill>
                <a:latin typeface="Articulate Extrabold" panose="02000503050000020004" pitchFamily="2" charset="0"/>
              </a:rPr>
              <a:t>Concept</a:t>
            </a:r>
          </a:p>
        </p:txBody>
      </p:sp>
      <p:sp>
        <p:nvSpPr>
          <p:cNvPr id="9" name="Rectangle 8">
            <a:extLst>
              <a:ext uri="{FF2B5EF4-FFF2-40B4-BE49-F238E27FC236}">
                <a16:creationId xmlns:a16="http://schemas.microsoft.com/office/drawing/2014/main" id="{3C3A0D71-16CE-5870-F9FC-8384666761D4}"/>
              </a:ext>
            </a:extLst>
          </p:cNvPr>
          <p:cNvSpPr/>
          <p:nvPr/>
        </p:nvSpPr>
        <p:spPr>
          <a:xfrm>
            <a:off x="-2" y="1772276"/>
            <a:ext cx="2470921"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Units</a:t>
            </a:r>
          </a:p>
        </p:txBody>
      </p:sp>
      <p:sp>
        <p:nvSpPr>
          <p:cNvPr id="10" name="Rectangle 9">
            <a:extLst>
              <a:ext uri="{FF2B5EF4-FFF2-40B4-BE49-F238E27FC236}">
                <a16:creationId xmlns:a16="http://schemas.microsoft.com/office/drawing/2014/main" id="{429F1CDA-7607-D61C-5F1D-677735C1C8B0}"/>
              </a:ext>
            </a:extLst>
          </p:cNvPr>
          <p:cNvSpPr/>
          <p:nvPr/>
        </p:nvSpPr>
        <p:spPr>
          <a:xfrm>
            <a:off x="1" y="3047015"/>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Tools</a:t>
            </a:r>
          </a:p>
        </p:txBody>
      </p:sp>
      <p:sp>
        <p:nvSpPr>
          <p:cNvPr id="11" name="Rectangle 10">
            <a:extLst>
              <a:ext uri="{FF2B5EF4-FFF2-40B4-BE49-F238E27FC236}">
                <a16:creationId xmlns:a16="http://schemas.microsoft.com/office/drawing/2014/main" id="{01457D3E-4BA8-D6E9-047E-FEE949A8F1D9}"/>
              </a:ext>
            </a:extLst>
          </p:cNvPr>
          <p:cNvSpPr/>
          <p:nvPr/>
        </p:nvSpPr>
        <p:spPr>
          <a:xfrm>
            <a:off x="149491" y="4315138"/>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Exercises</a:t>
            </a:r>
          </a:p>
        </p:txBody>
      </p:sp>
      <p:sp>
        <p:nvSpPr>
          <p:cNvPr id="21" name="TextBox 20">
            <a:extLst>
              <a:ext uri="{FF2B5EF4-FFF2-40B4-BE49-F238E27FC236}">
                <a16:creationId xmlns:a16="http://schemas.microsoft.com/office/drawing/2014/main" id="{7C0AC465-A39A-7879-B963-0F344A3C4A85}"/>
              </a:ext>
            </a:extLst>
          </p:cNvPr>
          <p:cNvSpPr txBox="1"/>
          <p:nvPr/>
        </p:nvSpPr>
        <p:spPr>
          <a:xfrm>
            <a:off x="3320282" y="497537"/>
            <a:ext cx="7423918" cy="584775"/>
          </a:xfrm>
          <a:prstGeom prst="rect">
            <a:avLst/>
          </a:prstGeom>
          <a:noFill/>
          <a:ln>
            <a:noFill/>
          </a:ln>
        </p:spPr>
        <p:txBody>
          <a:bodyPr wrap="square" rtlCol="0">
            <a:spAutoFit/>
          </a:bodyPr>
          <a:lstStyle/>
          <a:p>
            <a:r>
              <a:rPr lang="en-US" sz="3200" dirty="0">
                <a:solidFill>
                  <a:schemeClr val="accent2"/>
                </a:solidFill>
                <a:latin typeface="Articulate Extrabold" panose="02000503050000020004" pitchFamily="2" charset="0"/>
              </a:rPr>
              <a:t>Linear Measurement Applications   </a:t>
            </a:r>
          </a:p>
        </p:txBody>
      </p:sp>
      <p:sp>
        <p:nvSpPr>
          <p:cNvPr id="7" name="Rectangle 6">
            <a:extLst>
              <a:ext uri="{FF2B5EF4-FFF2-40B4-BE49-F238E27FC236}">
                <a16:creationId xmlns:a16="http://schemas.microsoft.com/office/drawing/2014/main" id="{68127642-4622-798B-46FB-9035A3C92141}"/>
              </a:ext>
            </a:extLst>
          </p:cNvPr>
          <p:cNvSpPr/>
          <p:nvPr/>
        </p:nvSpPr>
        <p:spPr>
          <a:xfrm>
            <a:off x="121305" y="5596491"/>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latin typeface="Articulate Extrabold" panose="02000503050000020004" pitchFamily="2" charset="0"/>
              </a:rPr>
              <a:t>Application</a:t>
            </a:r>
          </a:p>
        </p:txBody>
      </p:sp>
      <p:sp>
        <p:nvSpPr>
          <p:cNvPr id="2" name="TextBox 1">
            <a:extLst>
              <a:ext uri="{FF2B5EF4-FFF2-40B4-BE49-F238E27FC236}">
                <a16:creationId xmlns:a16="http://schemas.microsoft.com/office/drawing/2014/main" id="{070E5822-F38C-8AA7-9304-728BC801CCA1}"/>
              </a:ext>
            </a:extLst>
          </p:cNvPr>
          <p:cNvSpPr txBox="1"/>
          <p:nvPr/>
        </p:nvSpPr>
        <p:spPr>
          <a:xfrm>
            <a:off x="3320281" y="1351722"/>
            <a:ext cx="8069961" cy="4463452"/>
          </a:xfrm>
          <a:prstGeom prst="rect">
            <a:avLst/>
          </a:prstGeom>
          <a:noFill/>
          <a:ln>
            <a:noFill/>
          </a:ln>
        </p:spPr>
        <p:txBody>
          <a:bodyPr wrap="square">
            <a:spAutoFit/>
          </a:bodyPr>
          <a:lstStyle/>
          <a:p>
            <a:pPr marL="457200" indent="-457200">
              <a:buFont typeface="Arial" panose="020B0604020202020204" pitchFamily="34" charset="0"/>
              <a:buChar char="•"/>
            </a:pPr>
            <a:r>
              <a:rPr lang="en-US" sz="2600" b="0" i="0" dirty="0">
                <a:solidFill>
                  <a:schemeClr val="tx1">
                    <a:lumMod val="75000"/>
                    <a:lumOff val="25000"/>
                  </a:schemeClr>
                </a:solidFill>
                <a:effectLst/>
              </a:rPr>
              <a:t>Measuring and cutting materials to the correct length</a:t>
            </a:r>
          </a:p>
          <a:p>
            <a:pPr marL="457200" indent="-457200">
              <a:buFont typeface="Arial" panose="020B0604020202020204" pitchFamily="34" charset="0"/>
              <a:buChar char="•"/>
            </a:pPr>
            <a:endParaRPr lang="en-US" sz="2600" b="0" i="0" dirty="0">
              <a:solidFill>
                <a:schemeClr val="tx1">
                  <a:lumMod val="75000"/>
                  <a:lumOff val="25000"/>
                </a:schemeClr>
              </a:solidFill>
              <a:effectLst/>
            </a:endParaRPr>
          </a:p>
          <a:p>
            <a:pPr marL="457200" indent="-457200">
              <a:buFont typeface="Arial" panose="020B0604020202020204" pitchFamily="34" charset="0"/>
              <a:buChar char="•"/>
            </a:pPr>
            <a:r>
              <a:rPr lang="en-US" sz="2600" b="0" i="0" dirty="0">
                <a:solidFill>
                  <a:schemeClr val="tx1">
                    <a:lumMod val="75000"/>
                    <a:lumOff val="25000"/>
                  </a:schemeClr>
                </a:solidFill>
                <a:effectLst/>
              </a:rPr>
              <a:t>Checking spacing and alignment between components</a:t>
            </a:r>
          </a:p>
          <a:p>
            <a:pPr marL="457200" indent="-457200">
              <a:buFont typeface="Arial" panose="020B0604020202020204" pitchFamily="34" charset="0"/>
              <a:buChar char="•"/>
            </a:pPr>
            <a:endParaRPr lang="en-US" sz="2600" b="0" i="0" dirty="0">
              <a:solidFill>
                <a:schemeClr val="tx1">
                  <a:lumMod val="75000"/>
                  <a:lumOff val="25000"/>
                </a:schemeClr>
              </a:solidFill>
              <a:effectLst/>
            </a:endParaRPr>
          </a:p>
          <a:p>
            <a:pPr marL="457200" indent="-457200">
              <a:buFont typeface="Arial" panose="020B0604020202020204" pitchFamily="34" charset="0"/>
              <a:buChar char="•"/>
            </a:pPr>
            <a:r>
              <a:rPr lang="en-US" sz="2600" b="0" i="0" dirty="0">
                <a:solidFill>
                  <a:schemeClr val="tx1">
                    <a:lumMod val="75000"/>
                    <a:lumOff val="25000"/>
                  </a:schemeClr>
                </a:solidFill>
                <a:effectLst/>
              </a:rPr>
              <a:t>Measuring small parts and clearances for proper fit</a:t>
            </a:r>
          </a:p>
          <a:p>
            <a:pPr marL="457200" indent="-457200">
              <a:buFont typeface="Arial" panose="020B0604020202020204" pitchFamily="34" charset="0"/>
              <a:buChar char="•"/>
            </a:pPr>
            <a:endParaRPr lang="en-US" sz="2600" b="0" i="0" dirty="0">
              <a:solidFill>
                <a:schemeClr val="tx1">
                  <a:lumMod val="75000"/>
                  <a:lumOff val="25000"/>
                </a:schemeClr>
              </a:solidFill>
              <a:effectLst/>
            </a:endParaRPr>
          </a:p>
          <a:p>
            <a:pPr marL="457200" indent="-457200">
              <a:buFont typeface="Arial" panose="020B0604020202020204" pitchFamily="34" charset="0"/>
              <a:buChar char="•"/>
            </a:pPr>
            <a:r>
              <a:rPr lang="en-US" sz="2600" b="0" i="0" dirty="0">
                <a:solidFill>
                  <a:schemeClr val="tx1">
                    <a:lumMod val="75000"/>
                    <a:lumOff val="25000"/>
                  </a:schemeClr>
                </a:solidFill>
                <a:effectLst/>
              </a:rPr>
              <a:t>Measuring rooms or work areas for layout and planning</a:t>
            </a:r>
          </a:p>
          <a:p>
            <a:pPr marL="457200" indent="-457200">
              <a:buFont typeface="Arial" panose="020B0604020202020204" pitchFamily="34" charset="0"/>
              <a:buChar char="•"/>
            </a:pPr>
            <a:endParaRPr lang="en-US" sz="2600" b="0" i="0" dirty="0">
              <a:solidFill>
                <a:schemeClr val="tx1">
                  <a:lumMod val="75000"/>
                  <a:lumOff val="25000"/>
                </a:schemeClr>
              </a:solidFill>
              <a:effectLst/>
            </a:endParaRPr>
          </a:p>
          <a:p>
            <a:pPr marL="457200" indent="-457200">
              <a:buFont typeface="Arial" panose="020B0604020202020204" pitchFamily="34" charset="0"/>
              <a:buChar char="•"/>
            </a:pPr>
            <a:r>
              <a:rPr lang="en-US" sz="2600" b="0" i="0" dirty="0">
                <a:solidFill>
                  <a:schemeClr val="tx1">
                    <a:lumMod val="75000"/>
                    <a:lumOff val="25000"/>
                  </a:schemeClr>
                </a:solidFill>
                <a:effectLst/>
              </a:rPr>
              <a:t>Verifying measurements from drawings or specifications</a:t>
            </a:r>
            <a:endParaRPr lang="en-US" sz="2600" dirty="0">
              <a:solidFill>
                <a:schemeClr val="tx1">
                  <a:lumMod val="75000"/>
                  <a:lumOff val="25000"/>
                </a:schemeClr>
              </a:solidFill>
              <a:highlight>
                <a:srgbClr val="FFFF00"/>
              </a:highlight>
            </a:endParaRPr>
          </a:p>
        </p:txBody>
      </p:sp>
    </p:spTree>
    <p:custDataLst>
      <p:tags r:id="rId1"/>
    </p:custDataLst>
    <p:extLst>
      <p:ext uri="{BB962C8B-B14F-4D97-AF65-F5344CB8AC3E}">
        <p14:creationId xmlns:p14="http://schemas.microsoft.com/office/powerpoint/2010/main" val="19668470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7B691F-2E68-A8B8-53CE-0AAF74A6B5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6DCA21-5DBB-189D-6261-F1C416957AB7}"/>
              </a:ext>
            </a:extLst>
          </p:cNvPr>
          <p:cNvSpPr>
            <a:spLocks noGrp="1"/>
          </p:cNvSpPr>
          <p:nvPr>
            <p:ph type="title"/>
          </p:nvPr>
        </p:nvSpPr>
        <p:spPr/>
        <p:txBody>
          <a:bodyPr/>
          <a:lstStyle/>
          <a:p>
            <a:r>
              <a:rPr lang="en-US" dirty="0"/>
              <a:t>Summary and What’s Next</a:t>
            </a:r>
          </a:p>
        </p:txBody>
      </p:sp>
      <p:sp>
        <p:nvSpPr>
          <p:cNvPr id="3" name="Content Placeholder 2">
            <a:extLst>
              <a:ext uri="{FF2B5EF4-FFF2-40B4-BE49-F238E27FC236}">
                <a16:creationId xmlns:a16="http://schemas.microsoft.com/office/drawing/2014/main" id="{DFFDE8A9-70D9-3B47-97C0-3327BE17B819}"/>
              </a:ext>
            </a:extLst>
          </p:cNvPr>
          <p:cNvSpPr>
            <a:spLocks noGrp="1"/>
          </p:cNvSpPr>
          <p:nvPr>
            <p:ph idx="1"/>
          </p:nvPr>
        </p:nvSpPr>
        <p:spPr>
          <a:xfrm>
            <a:off x="838200" y="1645920"/>
            <a:ext cx="10515600" cy="4572000"/>
          </a:xfrm>
        </p:spPr>
        <p:txBody>
          <a:bodyPr>
            <a:normAutofit/>
          </a:bodyPr>
          <a:lstStyle/>
          <a:p>
            <a:pPr marL="457200" indent="-457200">
              <a:buFont typeface="Arial" panose="020B0604020202020204" pitchFamily="34" charset="0"/>
              <a:buChar char="•"/>
            </a:pPr>
            <a:r>
              <a:rPr lang="en-US" b="1" dirty="0">
                <a:solidFill>
                  <a:schemeClr val="accent1"/>
                </a:solidFill>
              </a:rPr>
              <a:t>Linear measurement </a:t>
            </a:r>
            <a:r>
              <a:rPr lang="en-US" dirty="0"/>
              <a:t>tells us length, width, or height</a:t>
            </a:r>
          </a:p>
          <a:p>
            <a:pPr marL="457200" indent="-457200">
              <a:buFont typeface="Arial" panose="020B0604020202020204" pitchFamily="34" charset="0"/>
              <a:buChar char="•"/>
            </a:pPr>
            <a:endParaRPr lang="en-US" dirty="0">
              <a:solidFill>
                <a:schemeClr val="accent1"/>
              </a:solidFill>
            </a:endParaRPr>
          </a:p>
          <a:p>
            <a:pPr marL="457200" indent="-457200">
              <a:buFont typeface="Arial" panose="020B0604020202020204" pitchFamily="34" charset="0"/>
              <a:buChar char="•"/>
            </a:pPr>
            <a:r>
              <a:rPr lang="en-US" dirty="0"/>
              <a:t>Measured using </a:t>
            </a:r>
            <a:r>
              <a:rPr lang="en-US" b="1" dirty="0">
                <a:solidFill>
                  <a:schemeClr val="accent1"/>
                </a:solidFill>
              </a:rPr>
              <a:t>standard units </a:t>
            </a:r>
            <a:r>
              <a:rPr lang="en-US" dirty="0"/>
              <a:t>like inches and feet</a:t>
            </a:r>
          </a:p>
          <a:p>
            <a:pPr marL="457200" indent="-457200">
              <a:buFont typeface="Arial" panose="020B0604020202020204" pitchFamily="34" charset="0"/>
              <a:buChar char="•"/>
            </a:pPr>
            <a:endParaRPr lang="en-US" dirty="0">
              <a:solidFill>
                <a:schemeClr val="accent1"/>
              </a:solidFill>
            </a:endParaRPr>
          </a:p>
          <a:p>
            <a:pPr marL="457200" indent="-457200">
              <a:buFont typeface="Arial" panose="020B0604020202020204" pitchFamily="34" charset="0"/>
              <a:buChar char="•"/>
            </a:pPr>
            <a:r>
              <a:rPr lang="en-US" b="1" dirty="0">
                <a:solidFill>
                  <a:schemeClr val="accent1"/>
                </a:solidFill>
              </a:rPr>
              <a:t>Tools</a:t>
            </a:r>
            <a:r>
              <a:rPr lang="en-US" dirty="0"/>
              <a:t> include tape measures, rulers, and laser measurer</a:t>
            </a:r>
          </a:p>
          <a:p>
            <a:endParaRPr lang="en-US" dirty="0"/>
          </a:p>
          <a:p>
            <a:r>
              <a:rPr lang="en-US" dirty="0"/>
              <a:t>Next, we will move from measuring lines to measuring surfaces using area.</a:t>
            </a:r>
          </a:p>
          <a:p>
            <a:endParaRPr lang="en-US" dirty="0"/>
          </a:p>
        </p:txBody>
      </p:sp>
    </p:spTree>
    <p:custDataLst>
      <p:tags r:id="rId1"/>
    </p:custDataLst>
    <p:extLst>
      <p:ext uri="{BB962C8B-B14F-4D97-AF65-F5344CB8AC3E}">
        <p14:creationId xmlns:p14="http://schemas.microsoft.com/office/powerpoint/2010/main" val="3046315995"/>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BF4E89-35CD-1E56-3B3A-1CF2757DC6B9}"/>
            </a:ext>
          </a:extLst>
        </p:cNvPr>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C2AF9B70-F336-7ABD-D2B8-69C6DCDE2799}"/>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l="18832" r="41298"/>
          <a:stretch>
            <a:fillRect/>
          </a:stretch>
        </p:blipFill>
        <p:spPr>
          <a:xfrm>
            <a:off x="7331075" y="10"/>
            <a:ext cx="4860925" cy="6857990"/>
          </a:xfrm>
          <a:prstGeom prst="rect">
            <a:avLst/>
          </a:prstGeom>
          <a:noFill/>
        </p:spPr>
      </p:pic>
      <p:sp>
        <p:nvSpPr>
          <p:cNvPr id="4" name="Title 3">
            <a:extLst>
              <a:ext uri="{FF2B5EF4-FFF2-40B4-BE49-F238E27FC236}">
                <a16:creationId xmlns:a16="http://schemas.microsoft.com/office/drawing/2014/main" id="{6C72E86F-B4DF-A239-1F72-C17927B01C5E}"/>
              </a:ext>
            </a:extLst>
          </p:cNvPr>
          <p:cNvSpPr>
            <a:spLocks noGrp="1"/>
          </p:cNvSpPr>
          <p:nvPr>
            <p:ph type="title"/>
          </p:nvPr>
        </p:nvSpPr>
        <p:spPr>
          <a:xfrm>
            <a:off x="1615440" y="1812338"/>
            <a:ext cx="4861614" cy="1388062"/>
          </a:xfrm>
        </p:spPr>
        <p:txBody>
          <a:bodyPr anchor="t">
            <a:normAutofit fontScale="90000"/>
          </a:bodyPr>
          <a:lstStyle/>
          <a:p>
            <a:r>
              <a:rPr lang="en-US" sz="4000" dirty="0"/>
              <a:t>4.2 - Area Measurement </a:t>
            </a:r>
            <a:br>
              <a:rPr lang="en-US" sz="3300" dirty="0"/>
            </a:br>
            <a:endParaRPr lang="en-US" sz="3300" dirty="0"/>
          </a:p>
        </p:txBody>
      </p:sp>
      <p:sp>
        <p:nvSpPr>
          <p:cNvPr id="5" name="Text Placeholder 4">
            <a:extLst>
              <a:ext uri="{FF2B5EF4-FFF2-40B4-BE49-F238E27FC236}">
                <a16:creationId xmlns:a16="http://schemas.microsoft.com/office/drawing/2014/main" id="{EEF8585D-0286-1B2F-6B53-3828F759EC8C}"/>
              </a:ext>
            </a:extLst>
          </p:cNvPr>
          <p:cNvSpPr>
            <a:spLocks noGrp="1"/>
          </p:cNvSpPr>
          <p:nvPr>
            <p:ph type="body" sz="quarter" idx="10"/>
          </p:nvPr>
        </p:nvSpPr>
        <p:spPr>
          <a:xfrm>
            <a:off x="1616075" y="3429000"/>
            <a:ext cx="4860925" cy="2667000"/>
          </a:xfrm>
        </p:spPr>
        <p:txBody>
          <a:bodyPr>
            <a:normAutofit/>
          </a:bodyPr>
          <a:lstStyle/>
          <a:p>
            <a:pPr marL="0" indent="0">
              <a:buNone/>
            </a:pPr>
            <a:r>
              <a:rPr lang="en-US" dirty="0"/>
              <a:t>In this section, we’ll review area measurements including units, tools, basic calculations, and real-world applications.  </a:t>
            </a:r>
          </a:p>
        </p:txBody>
      </p:sp>
    </p:spTree>
    <p:custDataLst>
      <p:tags r:id="rId1"/>
    </p:custDataLst>
    <p:extLst>
      <p:ext uri="{BB962C8B-B14F-4D97-AF65-F5344CB8AC3E}">
        <p14:creationId xmlns:p14="http://schemas.microsoft.com/office/powerpoint/2010/main" val="158432725"/>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19BBD1-C089-9AA1-0FD2-2CF622CDB74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CE0549C-C0C2-05B1-2F25-11879E13EC96}"/>
              </a:ext>
            </a:extLst>
          </p:cNvPr>
          <p:cNvPicPr>
            <a:picLocks noChangeAspect="1"/>
          </p:cNvPicPr>
          <p:nvPr/>
        </p:nvPicPr>
        <p:blipFill>
          <a:blip r:embed="rId4">
            <a:extLst>
              <a:ext uri="{28A0092B-C50C-407E-A947-70E740481C1C}">
                <a14:useLocalDpi xmlns:a14="http://schemas.microsoft.com/office/drawing/2010/main" val="0"/>
              </a:ext>
            </a:extLst>
          </a:blip>
          <a:srcRect l="28249" r="48872"/>
          <a:stretch>
            <a:fillRect/>
          </a:stretch>
        </p:blipFill>
        <p:spPr>
          <a:xfrm>
            <a:off x="-1" y="17145"/>
            <a:ext cx="2782393" cy="6840855"/>
          </a:xfrm>
          <a:prstGeom prst="rect">
            <a:avLst/>
          </a:prstGeom>
        </p:spPr>
      </p:pic>
      <p:sp>
        <p:nvSpPr>
          <p:cNvPr id="16" name="Rectangle 15">
            <a:extLst>
              <a:ext uri="{FF2B5EF4-FFF2-40B4-BE49-F238E27FC236}">
                <a16:creationId xmlns:a16="http://schemas.microsoft.com/office/drawing/2014/main" id="{F1A9B961-337E-D408-D220-7E5632319C5F}"/>
              </a:ext>
            </a:extLst>
          </p:cNvPr>
          <p:cNvSpPr/>
          <p:nvPr/>
        </p:nvSpPr>
        <p:spPr>
          <a:xfrm>
            <a:off x="-10862" y="0"/>
            <a:ext cx="2793255" cy="685800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2D2B0F3A-EBC3-196D-D6FF-559367D0F708}"/>
              </a:ext>
            </a:extLst>
          </p:cNvPr>
          <p:cNvSpPr/>
          <p:nvPr/>
        </p:nvSpPr>
        <p:spPr>
          <a:xfrm>
            <a:off x="2769898" y="-23719"/>
            <a:ext cx="286053" cy="6905437"/>
          </a:xfrm>
          <a:prstGeom prst="rect">
            <a:avLst/>
          </a:prstGeom>
          <a:solidFill>
            <a:schemeClr val="bg2">
              <a:lumMod val="9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922270AA-A1A9-1EA0-55E8-B01C022E5C3B}"/>
              </a:ext>
            </a:extLst>
          </p:cNvPr>
          <p:cNvSpPr/>
          <p:nvPr/>
        </p:nvSpPr>
        <p:spPr>
          <a:xfrm>
            <a:off x="2767153" y="497537"/>
            <a:ext cx="286053" cy="693965"/>
          </a:xfrm>
          <a:prstGeom prst="rect">
            <a:avLst/>
          </a:prstGeom>
          <a:solidFill>
            <a:schemeClr val="accent5"/>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7C8DA762-34F6-8346-D58A-E86DB525D9C5}"/>
              </a:ext>
            </a:extLst>
          </p:cNvPr>
          <p:cNvSpPr/>
          <p:nvPr/>
        </p:nvSpPr>
        <p:spPr>
          <a:xfrm>
            <a:off x="-2" y="497537"/>
            <a:ext cx="2470921"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bg1"/>
                </a:solidFill>
                <a:latin typeface="Articulate Extrabold" panose="02000503050000020004" pitchFamily="2" charset="0"/>
              </a:rPr>
              <a:t>Concept</a:t>
            </a:r>
          </a:p>
        </p:txBody>
      </p:sp>
      <p:sp>
        <p:nvSpPr>
          <p:cNvPr id="9" name="Rectangle 8">
            <a:extLst>
              <a:ext uri="{FF2B5EF4-FFF2-40B4-BE49-F238E27FC236}">
                <a16:creationId xmlns:a16="http://schemas.microsoft.com/office/drawing/2014/main" id="{15FBFE60-A074-C0E8-46FB-9703FA2B30C1}"/>
              </a:ext>
            </a:extLst>
          </p:cNvPr>
          <p:cNvSpPr/>
          <p:nvPr/>
        </p:nvSpPr>
        <p:spPr>
          <a:xfrm>
            <a:off x="-2" y="1772276"/>
            <a:ext cx="2470921"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Units</a:t>
            </a:r>
          </a:p>
        </p:txBody>
      </p:sp>
      <p:sp>
        <p:nvSpPr>
          <p:cNvPr id="10" name="Rectangle 9">
            <a:extLst>
              <a:ext uri="{FF2B5EF4-FFF2-40B4-BE49-F238E27FC236}">
                <a16:creationId xmlns:a16="http://schemas.microsoft.com/office/drawing/2014/main" id="{0DBAD2DF-5753-BEDD-9742-E3E608AED915}"/>
              </a:ext>
            </a:extLst>
          </p:cNvPr>
          <p:cNvSpPr/>
          <p:nvPr/>
        </p:nvSpPr>
        <p:spPr>
          <a:xfrm>
            <a:off x="1" y="3047015"/>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Tools</a:t>
            </a:r>
          </a:p>
        </p:txBody>
      </p:sp>
      <p:sp>
        <p:nvSpPr>
          <p:cNvPr id="11" name="Rectangle 10">
            <a:extLst>
              <a:ext uri="{FF2B5EF4-FFF2-40B4-BE49-F238E27FC236}">
                <a16:creationId xmlns:a16="http://schemas.microsoft.com/office/drawing/2014/main" id="{43193C96-974F-4D51-DEC1-10D497AF2E96}"/>
              </a:ext>
            </a:extLst>
          </p:cNvPr>
          <p:cNvSpPr/>
          <p:nvPr/>
        </p:nvSpPr>
        <p:spPr>
          <a:xfrm>
            <a:off x="149491" y="4315138"/>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Exercises</a:t>
            </a:r>
          </a:p>
        </p:txBody>
      </p:sp>
      <p:sp>
        <p:nvSpPr>
          <p:cNvPr id="20" name="TextBox 19">
            <a:extLst>
              <a:ext uri="{FF2B5EF4-FFF2-40B4-BE49-F238E27FC236}">
                <a16:creationId xmlns:a16="http://schemas.microsoft.com/office/drawing/2014/main" id="{F6D7997D-DF52-F293-1E68-7FBFA0EBFFB2}"/>
              </a:ext>
            </a:extLst>
          </p:cNvPr>
          <p:cNvSpPr txBox="1"/>
          <p:nvPr/>
        </p:nvSpPr>
        <p:spPr>
          <a:xfrm>
            <a:off x="3320282" y="1510666"/>
            <a:ext cx="8363718" cy="1815882"/>
          </a:xfrm>
          <a:prstGeom prst="rect">
            <a:avLst/>
          </a:prstGeom>
          <a:noFill/>
          <a:ln>
            <a:noFill/>
          </a:ln>
        </p:spPr>
        <p:txBody>
          <a:bodyPr wrap="square">
            <a:spAutoFit/>
          </a:bodyPr>
          <a:lstStyle/>
          <a:p>
            <a:pPr marL="457200" indent="-457200">
              <a:buFont typeface="Arial" panose="020B0604020202020204" pitchFamily="34" charset="0"/>
              <a:buChar char="•"/>
            </a:pPr>
            <a:r>
              <a:rPr lang="en-US" sz="2500" b="1" i="0" dirty="0">
                <a:solidFill>
                  <a:schemeClr val="tx1">
                    <a:lumMod val="75000"/>
                    <a:lumOff val="25000"/>
                  </a:schemeClr>
                </a:solidFill>
                <a:effectLst/>
              </a:rPr>
              <a:t>Area</a:t>
            </a:r>
            <a:r>
              <a:rPr lang="en-US" sz="2500" b="0" i="0" dirty="0">
                <a:solidFill>
                  <a:schemeClr val="tx1">
                    <a:lumMod val="75000"/>
                    <a:lumOff val="25000"/>
                  </a:schemeClr>
                </a:solidFill>
                <a:effectLst/>
              </a:rPr>
              <a:t> is the amount of space inside a flat surface.  </a:t>
            </a:r>
          </a:p>
          <a:p>
            <a:pPr marL="457200" indent="-457200">
              <a:buFont typeface="Arial" panose="020B0604020202020204" pitchFamily="34" charset="0"/>
              <a:buChar char="•"/>
            </a:pPr>
            <a:endParaRPr lang="en-US" sz="1200" dirty="0">
              <a:solidFill>
                <a:schemeClr val="tx1">
                  <a:lumMod val="75000"/>
                  <a:lumOff val="25000"/>
                </a:schemeClr>
              </a:solidFill>
            </a:endParaRPr>
          </a:p>
          <a:p>
            <a:pPr marL="457200" indent="-457200">
              <a:buFont typeface="Arial" panose="020B0604020202020204" pitchFamily="34" charset="0"/>
              <a:buChar char="•"/>
            </a:pPr>
            <a:r>
              <a:rPr lang="en-US" sz="2500" b="0" i="0" dirty="0">
                <a:solidFill>
                  <a:schemeClr val="tx1">
                    <a:lumMod val="75000"/>
                    <a:lumOff val="25000"/>
                  </a:schemeClr>
                </a:solidFill>
                <a:effectLst/>
              </a:rPr>
              <a:t>It tells us how many </a:t>
            </a:r>
            <a:r>
              <a:rPr lang="en-US" sz="2500" b="1" i="0" dirty="0">
                <a:solidFill>
                  <a:schemeClr val="tx1">
                    <a:lumMod val="75000"/>
                    <a:lumOff val="25000"/>
                  </a:schemeClr>
                </a:solidFill>
                <a:effectLst/>
              </a:rPr>
              <a:t>square units </a:t>
            </a:r>
            <a:r>
              <a:rPr lang="en-US" sz="2500" b="0" i="0" dirty="0">
                <a:solidFill>
                  <a:schemeClr val="tx1">
                    <a:lumMod val="75000"/>
                    <a:lumOff val="25000"/>
                  </a:schemeClr>
                </a:solidFill>
                <a:effectLst/>
              </a:rPr>
              <a:t>fit inside a two-dimensional figure.</a:t>
            </a:r>
          </a:p>
          <a:p>
            <a:pPr marL="914400" lvl="1" indent="-457200">
              <a:buFont typeface="Arial" panose="020B0604020202020204" pitchFamily="34" charset="0"/>
              <a:buChar char="•"/>
            </a:pPr>
            <a:r>
              <a:rPr lang="en-US" sz="2500" b="0" i="0" dirty="0">
                <a:solidFill>
                  <a:schemeClr val="tx1">
                    <a:lumMod val="75000"/>
                    <a:lumOff val="25000"/>
                  </a:schemeClr>
                </a:solidFill>
                <a:effectLst/>
              </a:rPr>
              <a:t>Ex: Flooring in a room, paint on a wall, etc.  </a:t>
            </a:r>
            <a:endParaRPr lang="en-US" sz="2500" dirty="0">
              <a:solidFill>
                <a:schemeClr val="tx1">
                  <a:lumMod val="75000"/>
                  <a:lumOff val="25000"/>
                </a:schemeClr>
              </a:solidFill>
            </a:endParaRPr>
          </a:p>
        </p:txBody>
      </p:sp>
      <p:sp>
        <p:nvSpPr>
          <p:cNvPr id="21" name="TextBox 20">
            <a:extLst>
              <a:ext uri="{FF2B5EF4-FFF2-40B4-BE49-F238E27FC236}">
                <a16:creationId xmlns:a16="http://schemas.microsoft.com/office/drawing/2014/main" id="{7EFE6339-6600-E674-0A24-79D52976DBCC}"/>
              </a:ext>
            </a:extLst>
          </p:cNvPr>
          <p:cNvSpPr txBox="1"/>
          <p:nvPr/>
        </p:nvSpPr>
        <p:spPr>
          <a:xfrm>
            <a:off x="3320282" y="497537"/>
            <a:ext cx="8124958" cy="707886"/>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r>
              <a:rPr lang="en-US" sz="3200" dirty="0">
                <a:solidFill>
                  <a:schemeClr val="bg1"/>
                </a:solidFill>
                <a:latin typeface="Articulate Extrabold" panose="02000503050000020004" pitchFamily="2" charset="0"/>
              </a:rPr>
              <a:t>Area Measurement </a:t>
            </a:r>
            <a:r>
              <a:rPr lang="en-US" sz="4000" dirty="0">
                <a:solidFill>
                  <a:schemeClr val="bg1"/>
                </a:solidFill>
                <a:latin typeface="Articulate Extrabold" panose="02000503050000020004" pitchFamily="2" charset="0"/>
              </a:rPr>
              <a:t> </a:t>
            </a:r>
          </a:p>
        </p:txBody>
      </p:sp>
      <p:sp>
        <p:nvSpPr>
          <p:cNvPr id="7" name="Rectangle 6">
            <a:extLst>
              <a:ext uri="{FF2B5EF4-FFF2-40B4-BE49-F238E27FC236}">
                <a16:creationId xmlns:a16="http://schemas.microsoft.com/office/drawing/2014/main" id="{EE3D1763-8E15-1FC7-6D98-9CE395428A71}"/>
              </a:ext>
            </a:extLst>
          </p:cNvPr>
          <p:cNvSpPr/>
          <p:nvPr/>
        </p:nvSpPr>
        <p:spPr>
          <a:xfrm>
            <a:off x="121305" y="5596491"/>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Application</a:t>
            </a:r>
          </a:p>
        </p:txBody>
      </p:sp>
      <mc:AlternateContent xmlns:mc="http://schemas.openxmlformats.org/markup-compatibility/2006" xmlns:a14="http://schemas.microsoft.com/office/drawing/2010/main">
        <mc:Choice Requires="a14">
          <p:graphicFrame>
            <p:nvGraphicFramePr>
              <p:cNvPr id="2" name="Table 1">
                <a:extLst>
                  <a:ext uri="{FF2B5EF4-FFF2-40B4-BE49-F238E27FC236}">
                    <a16:creationId xmlns:a16="http://schemas.microsoft.com/office/drawing/2014/main" id="{3152F684-E0F1-A073-7834-0710E3D6F4F5}"/>
                  </a:ext>
                </a:extLst>
              </p:cNvPr>
              <p:cNvGraphicFramePr>
                <a:graphicFrameLocks noGrp="1"/>
              </p:cNvGraphicFramePr>
              <p:nvPr>
                <p:extLst>
                  <p:ext uri="{D42A27DB-BD31-4B8C-83A1-F6EECF244321}">
                    <p14:modId xmlns:p14="http://schemas.microsoft.com/office/powerpoint/2010/main" val="3760829068"/>
                  </p:ext>
                </p:extLst>
              </p:nvPr>
            </p:nvGraphicFramePr>
            <p:xfrm>
              <a:off x="3233626" y="3659087"/>
              <a:ext cx="8716411" cy="2050416"/>
            </p:xfrm>
            <a:graphic>
              <a:graphicData uri="http://schemas.openxmlformats.org/drawingml/2006/table">
                <a:tbl>
                  <a:tblPr firstRow="1" firstCol="1" bandRow="1">
                    <a:tableStyleId>{5940675A-B579-460E-94D1-54222C63F5DA}</a:tableStyleId>
                  </a:tblPr>
                  <a:tblGrid>
                    <a:gridCol w="2904931">
                      <a:extLst>
                        <a:ext uri="{9D8B030D-6E8A-4147-A177-3AD203B41FA5}">
                          <a16:colId xmlns:a16="http://schemas.microsoft.com/office/drawing/2014/main" val="3592129609"/>
                        </a:ext>
                      </a:extLst>
                    </a:gridCol>
                    <a:gridCol w="2905740">
                      <a:extLst>
                        <a:ext uri="{9D8B030D-6E8A-4147-A177-3AD203B41FA5}">
                          <a16:colId xmlns:a16="http://schemas.microsoft.com/office/drawing/2014/main" val="3032711470"/>
                        </a:ext>
                      </a:extLst>
                    </a:gridCol>
                    <a:gridCol w="2905740">
                      <a:extLst>
                        <a:ext uri="{9D8B030D-6E8A-4147-A177-3AD203B41FA5}">
                          <a16:colId xmlns:a16="http://schemas.microsoft.com/office/drawing/2014/main" val="3812612738"/>
                        </a:ext>
                      </a:extLst>
                    </a:gridCol>
                  </a:tblGrid>
                  <a:tr h="181359">
                    <a:tc>
                      <a:txBody>
                        <a:bodyPr/>
                        <a:lstStyle/>
                        <a:p>
                          <a:pPr marL="0" marR="0" algn="ctr">
                            <a:lnSpc>
                              <a:spcPct val="107000"/>
                            </a:lnSpc>
                            <a:spcAft>
                              <a:spcPts val="800"/>
                            </a:spcAft>
                            <a:buNone/>
                          </a:pPr>
                          <a:r>
                            <a:rPr lang="en-US" sz="2500" b="1" dirty="0">
                              <a:effectLst/>
                            </a:rPr>
                            <a:t>Rectangle/Square</a:t>
                          </a:r>
                          <a:endParaRPr lang="en-US" sz="25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marL="0" marR="0" algn="ctr">
                            <a:lnSpc>
                              <a:spcPct val="107000"/>
                            </a:lnSpc>
                            <a:spcAft>
                              <a:spcPts val="800"/>
                            </a:spcAft>
                            <a:buNone/>
                          </a:pPr>
                          <a:r>
                            <a:rPr lang="en-US" sz="2500" b="1" dirty="0">
                              <a:effectLst/>
                            </a:rPr>
                            <a:t>Triangle</a:t>
                          </a:r>
                          <a:endParaRPr lang="en-US" sz="25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marL="0" marR="0" algn="ctr">
                            <a:lnSpc>
                              <a:spcPct val="107000"/>
                            </a:lnSpc>
                            <a:spcAft>
                              <a:spcPts val="800"/>
                            </a:spcAft>
                            <a:buNone/>
                          </a:pPr>
                          <a:r>
                            <a:rPr lang="en-US" sz="2500" b="1" dirty="0">
                              <a:effectLst/>
                            </a:rPr>
                            <a:t>Circle</a:t>
                          </a:r>
                          <a:endParaRPr lang="en-US" sz="25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extLst>
                      <a:ext uri="{0D108BD9-81ED-4DB2-BD59-A6C34878D82A}">
                        <a16:rowId xmlns:a16="http://schemas.microsoft.com/office/drawing/2014/main" val="2825560600"/>
                      </a:ext>
                    </a:extLst>
                  </a:tr>
                  <a:tr h="1522839">
                    <a:tc>
                      <a:txBody>
                        <a:bodyPr/>
                        <a:lstStyle/>
                        <a:p>
                          <a:pPr marL="0" marR="0" algn="ctr">
                            <a:buNone/>
                          </a:pPr>
                          <a:r>
                            <a:rPr lang="en-US" sz="2500" dirty="0">
                              <a:effectLst/>
                            </a:rPr>
                            <a:t>A = Length x Width</a:t>
                          </a:r>
                        </a:p>
                        <a:p>
                          <a:pPr>
                            <a:buNone/>
                          </a:pPr>
                          <a:r>
                            <a:rPr lang="en-US" sz="2500" dirty="0">
                              <a:effectLst/>
                            </a:rPr>
                            <a:t>  </a:t>
                          </a:r>
                        </a:p>
                        <a:p>
                          <a:pPr marL="0" marR="0">
                            <a:lnSpc>
                              <a:spcPct val="107000"/>
                            </a:lnSpc>
                            <a:spcAft>
                              <a:spcPts val="800"/>
                            </a:spcAft>
                            <a:buNone/>
                          </a:pPr>
                          <a:r>
                            <a:rPr lang="en-US" sz="2500" dirty="0">
                              <a:effectLst/>
                            </a:rPr>
                            <a:t> </a:t>
                          </a:r>
                        </a:p>
                        <a:p>
                          <a:pPr marL="0" marR="0">
                            <a:lnSpc>
                              <a:spcPct val="107000"/>
                            </a:lnSpc>
                            <a:spcAft>
                              <a:spcPts val="800"/>
                            </a:spcAft>
                            <a:buNone/>
                          </a:pPr>
                          <a:r>
                            <a:rPr lang="en-US" sz="2500" dirty="0">
                              <a:effectLst/>
                            </a:rPr>
                            <a:t> </a:t>
                          </a:r>
                          <a:endParaRPr lang="en-US" sz="2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buNone/>
                          </a:pPr>
                          <a:r>
                            <a:rPr lang="en-US" sz="2500" dirty="0">
                              <a:effectLst/>
                            </a:rPr>
                            <a:t>A = ½ x Base x Height</a:t>
                          </a:r>
                        </a:p>
                      </a:txBody>
                      <a:tcPr marL="68580" marR="68580" marT="0" marB="0"/>
                    </a:tc>
                    <a:tc>
                      <a:txBody>
                        <a:bodyPr/>
                        <a:lstStyle/>
                        <a:p>
                          <a:pPr marL="0" marR="0" algn="ctr">
                            <a:buNone/>
                          </a:pPr>
                          <a:r>
                            <a:rPr lang="en-US" sz="2500" dirty="0">
                              <a:effectLst/>
                            </a:rPr>
                            <a:t>A = </a:t>
                          </a:r>
                          <a14:m>
                            <m:oMath xmlns:m="http://schemas.openxmlformats.org/officeDocument/2006/math">
                              <m:r>
                                <a:rPr lang="en-US" sz="2500" b="0" i="1">
                                  <a:effectLst/>
                                  <a:latin typeface="Cambria Math" panose="02040503050406030204" pitchFamily="18" charset="0"/>
                                </a:rPr>
                                <m:t>𝜋</m:t>
                              </m:r>
                            </m:oMath>
                          </a14:m>
                          <a:r>
                            <a:rPr lang="en-US" sz="2500" dirty="0">
                              <a:effectLst/>
                            </a:rPr>
                            <a:t> x radius</a:t>
                          </a:r>
                          <a:r>
                            <a:rPr lang="en-US" sz="2500" baseline="30000" dirty="0">
                              <a:effectLst/>
                            </a:rPr>
                            <a:t>2</a:t>
                          </a:r>
                          <a:endParaRPr lang="en-US" sz="2500" dirty="0">
                            <a:effectLst/>
                          </a:endParaRPr>
                        </a:p>
                        <a:p>
                          <a:pPr marL="0" marR="0" algn="ctr">
                            <a:lnSpc>
                              <a:spcPct val="107000"/>
                            </a:lnSpc>
                            <a:spcAft>
                              <a:spcPts val="800"/>
                            </a:spcAft>
                            <a:buNone/>
                          </a:pPr>
                          <a:endParaRPr lang="en-US" sz="2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14162208"/>
                      </a:ext>
                    </a:extLst>
                  </a:tr>
                </a:tbl>
              </a:graphicData>
            </a:graphic>
          </p:graphicFrame>
        </mc:Choice>
        <mc:Fallback xmlns="">
          <p:graphicFrame>
            <p:nvGraphicFramePr>
              <p:cNvPr id="2" name="Table 1">
                <a:extLst>
                  <a:ext uri="{FF2B5EF4-FFF2-40B4-BE49-F238E27FC236}">
                    <a16:creationId xmlns:a16="http://schemas.microsoft.com/office/drawing/2014/main" id="{3152F684-E0F1-A073-7834-0710E3D6F4F5}"/>
                  </a:ext>
                </a:extLst>
              </p:cNvPr>
              <p:cNvGraphicFramePr>
                <a:graphicFrameLocks noGrp="1"/>
              </p:cNvGraphicFramePr>
              <p:nvPr>
                <p:extLst>
                  <p:ext uri="{D42A27DB-BD31-4B8C-83A1-F6EECF244321}">
                    <p14:modId xmlns:p14="http://schemas.microsoft.com/office/powerpoint/2010/main" val="3760829068"/>
                  </p:ext>
                </p:extLst>
              </p:nvPr>
            </p:nvGraphicFramePr>
            <p:xfrm>
              <a:off x="3233626" y="3659087"/>
              <a:ext cx="8716411" cy="2050416"/>
            </p:xfrm>
            <a:graphic>
              <a:graphicData uri="http://schemas.openxmlformats.org/drawingml/2006/table">
                <a:tbl>
                  <a:tblPr firstRow="1" firstCol="1" bandRow="1">
                    <a:tableStyleId>{5940675A-B579-460E-94D1-54222C63F5DA}</a:tableStyleId>
                  </a:tblPr>
                  <a:tblGrid>
                    <a:gridCol w="2904931">
                      <a:extLst>
                        <a:ext uri="{9D8B030D-6E8A-4147-A177-3AD203B41FA5}">
                          <a16:colId xmlns:a16="http://schemas.microsoft.com/office/drawing/2014/main" val="3592129609"/>
                        </a:ext>
                      </a:extLst>
                    </a:gridCol>
                    <a:gridCol w="2905740">
                      <a:extLst>
                        <a:ext uri="{9D8B030D-6E8A-4147-A177-3AD203B41FA5}">
                          <a16:colId xmlns:a16="http://schemas.microsoft.com/office/drawing/2014/main" val="3032711470"/>
                        </a:ext>
                      </a:extLst>
                    </a:gridCol>
                    <a:gridCol w="2905740">
                      <a:extLst>
                        <a:ext uri="{9D8B030D-6E8A-4147-A177-3AD203B41FA5}">
                          <a16:colId xmlns:a16="http://schemas.microsoft.com/office/drawing/2014/main" val="3812612738"/>
                        </a:ext>
                      </a:extLst>
                    </a:gridCol>
                  </a:tblGrid>
                  <a:tr h="389573">
                    <a:tc>
                      <a:txBody>
                        <a:bodyPr/>
                        <a:lstStyle/>
                        <a:p>
                          <a:pPr marL="0" marR="0" algn="ctr">
                            <a:lnSpc>
                              <a:spcPct val="107000"/>
                            </a:lnSpc>
                            <a:spcAft>
                              <a:spcPts val="800"/>
                            </a:spcAft>
                            <a:buNone/>
                          </a:pPr>
                          <a:r>
                            <a:rPr lang="en-US" sz="2500" b="1" dirty="0">
                              <a:effectLst/>
                            </a:rPr>
                            <a:t>Rectangle/Square</a:t>
                          </a:r>
                          <a:endParaRPr lang="en-US" sz="25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marL="0" marR="0" algn="ctr">
                            <a:lnSpc>
                              <a:spcPct val="107000"/>
                            </a:lnSpc>
                            <a:spcAft>
                              <a:spcPts val="800"/>
                            </a:spcAft>
                            <a:buNone/>
                          </a:pPr>
                          <a:r>
                            <a:rPr lang="en-US" sz="2500" b="1" dirty="0">
                              <a:effectLst/>
                            </a:rPr>
                            <a:t>Triangle</a:t>
                          </a:r>
                          <a:endParaRPr lang="en-US" sz="25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tc>
                      <a:txBody>
                        <a:bodyPr/>
                        <a:lstStyle/>
                        <a:p>
                          <a:pPr marL="0" marR="0" algn="ctr">
                            <a:lnSpc>
                              <a:spcPct val="107000"/>
                            </a:lnSpc>
                            <a:spcAft>
                              <a:spcPts val="800"/>
                            </a:spcAft>
                            <a:buNone/>
                          </a:pPr>
                          <a:r>
                            <a:rPr lang="en-US" sz="2500" b="1" dirty="0">
                              <a:effectLst/>
                            </a:rPr>
                            <a:t>Circle</a:t>
                          </a:r>
                          <a:endParaRPr lang="en-US" sz="25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5">
                            <a:lumMod val="20000"/>
                            <a:lumOff val="80000"/>
                          </a:schemeClr>
                        </a:solidFill>
                      </a:tcPr>
                    </a:tc>
                    <a:extLst>
                      <a:ext uri="{0D108BD9-81ED-4DB2-BD59-A6C34878D82A}">
                        <a16:rowId xmlns:a16="http://schemas.microsoft.com/office/drawing/2014/main" val="2825560600"/>
                      </a:ext>
                    </a:extLst>
                  </a:tr>
                  <a:tr h="1660843">
                    <a:tc>
                      <a:txBody>
                        <a:bodyPr/>
                        <a:lstStyle/>
                        <a:p>
                          <a:pPr marL="0" marR="0" algn="ctr">
                            <a:buNone/>
                          </a:pPr>
                          <a:r>
                            <a:rPr lang="en-US" sz="2500" dirty="0">
                              <a:effectLst/>
                            </a:rPr>
                            <a:t>A = Length x Width</a:t>
                          </a:r>
                        </a:p>
                        <a:p>
                          <a:pPr>
                            <a:buNone/>
                          </a:pPr>
                          <a:r>
                            <a:rPr lang="en-US" sz="2500" dirty="0">
                              <a:effectLst/>
                            </a:rPr>
                            <a:t>  </a:t>
                          </a:r>
                        </a:p>
                        <a:p>
                          <a:pPr marL="0" marR="0">
                            <a:lnSpc>
                              <a:spcPct val="107000"/>
                            </a:lnSpc>
                            <a:spcAft>
                              <a:spcPts val="800"/>
                            </a:spcAft>
                            <a:buNone/>
                          </a:pPr>
                          <a:r>
                            <a:rPr lang="en-US" sz="2500" dirty="0">
                              <a:effectLst/>
                            </a:rPr>
                            <a:t> </a:t>
                          </a:r>
                        </a:p>
                        <a:p>
                          <a:pPr marL="0" marR="0">
                            <a:lnSpc>
                              <a:spcPct val="107000"/>
                            </a:lnSpc>
                            <a:spcAft>
                              <a:spcPts val="800"/>
                            </a:spcAft>
                            <a:buNone/>
                          </a:pPr>
                          <a:r>
                            <a:rPr lang="en-US" sz="2500" dirty="0">
                              <a:effectLst/>
                            </a:rPr>
                            <a:t> </a:t>
                          </a:r>
                          <a:endParaRPr lang="en-US" sz="2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buNone/>
                          </a:pPr>
                          <a:r>
                            <a:rPr lang="en-US" sz="2500" dirty="0">
                              <a:effectLst/>
                            </a:rPr>
                            <a:t>A = ½ x Base x Height</a:t>
                          </a:r>
                        </a:p>
                      </a:txBody>
                      <a:tcPr marL="68580" marR="68580" marT="0" marB="0"/>
                    </a:tc>
                    <a:tc>
                      <a:txBody>
                        <a:bodyPr/>
                        <a:lstStyle/>
                        <a:p>
                          <a:endParaRPr lang="en-US"/>
                        </a:p>
                      </a:txBody>
                      <a:tcPr marL="68580" marR="68580" marT="0" marB="0">
                        <a:blipFill>
                          <a:blip r:embed="rId5"/>
                          <a:stretch>
                            <a:fillRect l="-200210" t="-28571" r="-419" b="-733"/>
                          </a:stretch>
                        </a:blipFill>
                      </a:tcPr>
                    </a:tc>
                    <a:extLst>
                      <a:ext uri="{0D108BD9-81ED-4DB2-BD59-A6C34878D82A}">
                        <a16:rowId xmlns:a16="http://schemas.microsoft.com/office/drawing/2014/main" val="1814162208"/>
                      </a:ext>
                    </a:extLst>
                  </a:tr>
                </a:tbl>
              </a:graphicData>
            </a:graphic>
          </p:graphicFrame>
        </mc:Fallback>
      </mc:AlternateContent>
      <p:grpSp>
        <p:nvGrpSpPr>
          <p:cNvPr id="6" name="Group 5">
            <a:extLst>
              <a:ext uri="{FF2B5EF4-FFF2-40B4-BE49-F238E27FC236}">
                <a16:creationId xmlns:a16="http://schemas.microsoft.com/office/drawing/2014/main" id="{4C28424B-ED77-82FC-C8C2-1EE0A969AECF}"/>
              </a:ext>
            </a:extLst>
          </p:cNvPr>
          <p:cNvGrpSpPr/>
          <p:nvPr/>
        </p:nvGrpSpPr>
        <p:grpSpPr>
          <a:xfrm>
            <a:off x="3603450" y="4537056"/>
            <a:ext cx="1758672" cy="1050291"/>
            <a:chOff x="0" y="0"/>
            <a:chExt cx="1223158" cy="670691"/>
          </a:xfrm>
          <a:solidFill>
            <a:schemeClr val="bg2"/>
          </a:solidFill>
        </p:grpSpPr>
        <p:sp>
          <p:nvSpPr>
            <p:cNvPr id="12" name="Rectangle 11">
              <a:extLst>
                <a:ext uri="{FF2B5EF4-FFF2-40B4-BE49-F238E27FC236}">
                  <a16:creationId xmlns:a16="http://schemas.microsoft.com/office/drawing/2014/main" id="{BA15C49B-7A25-F1A1-EFCD-97D99BC9F4DE}"/>
                </a:ext>
              </a:extLst>
            </p:cNvPr>
            <p:cNvSpPr/>
            <p:nvPr/>
          </p:nvSpPr>
          <p:spPr>
            <a:xfrm>
              <a:off x="261257" y="0"/>
              <a:ext cx="961901" cy="439387"/>
            </a:xfrm>
            <a:prstGeom prst="rect">
              <a:avLst/>
            </a:prstGeom>
            <a:grpFill/>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3" name="Rectangle 12">
              <a:extLst>
                <a:ext uri="{FF2B5EF4-FFF2-40B4-BE49-F238E27FC236}">
                  <a16:creationId xmlns:a16="http://schemas.microsoft.com/office/drawing/2014/main" id="{5225747C-13E9-6174-A19A-52DB69CA242C}"/>
                </a:ext>
              </a:extLst>
            </p:cNvPr>
            <p:cNvSpPr/>
            <p:nvPr/>
          </p:nvSpPr>
          <p:spPr>
            <a:xfrm>
              <a:off x="0" y="92208"/>
              <a:ext cx="237490" cy="268605"/>
            </a:xfrm>
            <a:prstGeom prst="rect">
              <a:avLst/>
            </a:prstGeom>
            <a:noFill/>
            <a:ln>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Aft>
                  <a:spcPts val="800"/>
                </a:spcAft>
                <a:buNone/>
              </a:pPr>
              <a:r>
                <a:rPr lang="en-US" i="1" dirty="0">
                  <a:solidFill>
                    <a:srgbClr val="EE0000"/>
                  </a:solidFill>
                  <a:effectLst/>
                  <a:latin typeface="Cambria" panose="02040503050406030204" pitchFamily="18" charset="0"/>
                  <a:ea typeface="Calibri" panose="020F0502020204030204" pitchFamily="34" charset="0"/>
                  <a:cs typeface="Times New Roman" panose="02020603050405020304" pitchFamily="18" charset="0"/>
                </a:rPr>
                <a:t>W</a:t>
              </a:r>
              <a:endParaRPr lang="en-US" dirty="0">
                <a:effectLst/>
                <a:ea typeface="Calibri" panose="020F0502020204030204" pitchFamily="34" charset="0"/>
                <a:cs typeface="Times New Roman" panose="02020603050405020304" pitchFamily="18" charset="0"/>
              </a:endParaRPr>
            </a:p>
          </p:txBody>
        </p:sp>
        <p:sp>
          <p:nvSpPr>
            <p:cNvPr id="14" name="Rectangle 13">
              <a:extLst>
                <a:ext uri="{FF2B5EF4-FFF2-40B4-BE49-F238E27FC236}">
                  <a16:creationId xmlns:a16="http://schemas.microsoft.com/office/drawing/2014/main" id="{3AA6D4C5-7C1E-11D1-A740-101430FBF85B}"/>
                </a:ext>
              </a:extLst>
            </p:cNvPr>
            <p:cNvSpPr/>
            <p:nvPr/>
          </p:nvSpPr>
          <p:spPr>
            <a:xfrm>
              <a:off x="599282" y="384044"/>
              <a:ext cx="237490" cy="286647"/>
            </a:xfrm>
            <a:prstGeom prst="rect">
              <a:avLst/>
            </a:prstGeom>
            <a:noFill/>
            <a:ln>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Aft>
                  <a:spcPts val="800"/>
                </a:spcAft>
                <a:buNone/>
              </a:pPr>
              <a:r>
                <a:rPr lang="en-US" i="1" dirty="0">
                  <a:solidFill>
                    <a:srgbClr val="EE0000"/>
                  </a:solidFill>
                  <a:effectLst/>
                  <a:latin typeface="Cambria" panose="02040503050406030204" pitchFamily="18" charset="0"/>
                  <a:ea typeface="Calibri" panose="020F0502020204030204" pitchFamily="34" charset="0"/>
                  <a:cs typeface="Times New Roman" panose="02020603050405020304" pitchFamily="18" charset="0"/>
                </a:rPr>
                <a:t>L</a:t>
              </a:r>
              <a:endParaRPr lang="en-US" dirty="0">
                <a:effectLst/>
                <a:ea typeface="Calibri" panose="020F0502020204030204" pitchFamily="34" charset="0"/>
                <a:cs typeface="Times New Roman" panose="02020603050405020304" pitchFamily="18" charset="0"/>
              </a:endParaRPr>
            </a:p>
          </p:txBody>
        </p:sp>
      </p:grpSp>
      <p:grpSp>
        <p:nvGrpSpPr>
          <p:cNvPr id="22" name="Group 21">
            <a:extLst>
              <a:ext uri="{FF2B5EF4-FFF2-40B4-BE49-F238E27FC236}">
                <a16:creationId xmlns:a16="http://schemas.microsoft.com/office/drawing/2014/main" id="{BC7F143A-7D5A-A437-FEBC-9E72CB7B9743}"/>
              </a:ext>
            </a:extLst>
          </p:cNvPr>
          <p:cNvGrpSpPr/>
          <p:nvPr/>
        </p:nvGrpSpPr>
        <p:grpSpPr>
          <a:xfrm>
            <a:off x="10102530" y="4514711"/>
            <a:ext cx="988060" cy="984972"/>
            <a:chOff x="8632825" y="5821363"/>
            <a:chExt cx="508000" cy="506412"/>
          </a:xfrm>
        </p:grpSpPr>
        <p:sp>
          <p:nvSpPr>
            <p:cNvPr id="17" name="Oval 16">
              <a:extLst>
                <a:ext uri="{FF2B5EF4-FFF2-40B4-BE49-F238E27FC236}">
                  <a16:creationId xmlns:a16="http://schemas.microsoft.com/office/drawing/2014/main" id="{BE2DA78A-C5D3-D221-2726-796DA305D1C0}"/>
                </a:ext>
              </a:extLst>
            </p:cNvPr>
            <p:cNvSpPr/>
            <p:nvPr/>
          </p:nvSpPr>
          <p:spPr>
            <a:xfrm>
              <a:off x="8632825" y="5821363"/>
              <a:ext cx="506413" cy="506412"/>
            </a:xfrm>
            <a:prstGeom prst="ellipse">
              <a:avLst/>
            </a:prstGeom>
            <a:solidFill>
              <a:schemeClr val="bg2"/>
            </a:solidFill>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cxnSp>
          <p:nvCxnSpPr>
            <p:cNvPr id="18" name="Straight Connector 17">
              <a:extLst>
                <a:ext uri="{FF2B5EF4-FFF2-40B4-BE49-F238E27FC236}">
                  <a16:creationId xmlns:a16="http://schemas.microsoft.com/office/drawing/2014/main" id="{C2744DF4-916C-1799-E227-837E3DD26CE9}"/>
                </a:ext>
              </a:extLst>
            </p:cNvPr>
            <p:cNvCxnSpPr/>
            <p:nvPr/>
          </p:nvCxnSpPr>
          <p:spPr>
            <a:xfrm flipH="1">
              <a:off x="8893175" y="6075363"/>
              <a:ext cx="247650" cy="0"/>
            </a:xfrm>
            <a:prstGeom prst="line">
              <a:avLst/>
            </a:prstGeom>
            <a:ln w="19050">
              <a:solidFill>
                <a:srgbClr val="EE0000"/>
              </a:solidFill>
              <a:prstDash val="sysDot"/>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91DE6530-E01A-E00E-8F20-8C90E5361B84}"/>
                </a:ext>
              </a:extLst>
            </p:cNvPr>
            <p:cNvSpPr/>
            <p:nvPr/>
          </p:nvSpPr>
          <p:spPr>
            <a:xfrm>
              <a:off x="8864600" y="5853113"/>
              <a:ext cx="238125" cy="244475"/>
            </a:xfrm>
            <a:prstGeom prst="rect">
              <a:avLst/>
            </a:prstGeom>
            <a:noFill/>
            <a:ln>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Aft>
                  <a:spcPts val="800"/>
                </a:spcAft>
                <a:buNone/>
              </a:pPr>
              <a:r>
                <a:rPr lang="en-US" i="1" dirty="0">
                  <a:solidFill>
                    <a:srgbClr val="EE0000"/>
                  </a:solidFill>
                  <a:effectLst/>
                  <a:latin typeface="Cambria" panose="02040503050406030204" pitchFamily="18" charset="0"/>
                  <a:ea typeface="Calibri" panose="020F0502020204030204" pitchFamily="34" charset="0"/>
                  <a:cs typeface="Times New Roman" panose="02020603050405020304" pitchFamily="18" charset="0"/>
                </a:rPr>
                <a:t>R</a:t>
              </a:r>
              <a:endParaRPr lang="en-US" dirty="0">
                <a:effectLst/>
                <a:ea typeface="Calibri" panose="020F0502020204030204" pitchFamily="34" charset="0"/>
                <a:cs typeface="Times New Roman" panose="02020603050405020304" pitchFamily="18" charset="0"/>
              </a:endParaRPr>
            </a:p>
          </p:txBody>
        </p:sp>
      </p:grpSp>
      <p:grpSp>
        <p:nvGrpSpPr>
          <p:cNvPr id="28" name="Group 27">
            <a:extLst>
              <a:ext uri="{FF2B5EF4-FFF2-40B4-BE49-F238E27FC236}">
                <a16:creationId xmlns:a16="http://schemas.microsoft.com/office/drawing/2014/main" id="{6475D35C-0F5D-98BE-4EDF-759BCCEA41FC}"/>
              </a:ext>
            </a:extLst>
          </p:cNvPr>
          <p:cNvGrpSpPr/>
          <p:nvPr/>
        </p:nvGrpSpPr>
        <p:grpSpPr>
          <a:xfrm>
            <a:off x="6842173" y="4514711"/>
            <a:ext cx="1422374" cy="1161916"/>
            <a:chOff x="6842173" y="4889289"/>
            <a:chExt cx="1422374" cy="1161916"/>
          </a:xfrm>
        </p:grpSpPr>
        <p:grpSp>
          <p:nvGrpSpPr>
            <p:cNvPr id="26" name="Group 25">
              <a:extLst>
                <a:ext uri="{FF2B5EF4-FFF2-40B4-BE49-F238E27FC236}">
                  <a16:creationId xmlns:a16="http://schemas.microsoft.com/office/drawing/2014/main" id="{0A4E6B93-6E23-3E0D-EF18-F756CA24A3EF}"/>
                </a:ext>
              </a:extLst>
            </p:cNvPr>
            <p:cNvGrpSpPr/>
            <p:nvPr/>
          </p:nvGrpSpPr>
          <p:grpSpPr>
            <a:xfrm>
              <a:off x="6842173" y="4889289"/>
              <a:ext cx="1422374" cy="1161916"/>
              <a:chOff x="6842173" y="4973369"/>
              <a:chExt cx="1422374" cy="1161916"/>
            </a:xfrm>
          </p:grpSpPr>
          <p:sp>
            <p:nvSpPr>
              <p:cNvPr id="23" name="Isosceles Triangle 22">
                <a:extLst>
                  <a:ext uri="{FF2B5EF4-FFF2-40B4-BE49-F238E27FC236}">
                    <a16:creationId xmlns:a16="http://schemas.microsoft.com/office/drawing/2014/main" id="{CFA29160-2262-39A3-57CC-D98FACDE26EF}"/>
                  </a:ext>
                </a:extLst>
              </p:cNvPr>
              <p:cNvSpPr/>
              <p:nvPr/>
            </p:nvSpPr>
            <p:spPr>
              <a:xfrm>
                <a:off x="7113645" y="4973369"/>
                <a:ext cx="1150902" cy="876288"/>
              </a:xfrm>
              <a:prstGeom prst="triangle">
                <a:avLst>
                  <a:gd name="adj" fmla="val 0"/>
                </a:avLst>
              </a:prstGeom>
              <a:solidFill>
                <a:schemeClr val="bg2"/>
              </a:solidFill>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24" name="Rectangle 23">
                <a:extLst>
                  <a:ext uri="{FF2B5EF4-FFF2-40B4-BE49-F238E27FC236}">
                    <a16:creationId xmlns:a16="http://schemas.microsoft.com/office/drawing/2014/main" id="{AEBD25AD-E151-6D30-5AE0-1BB961AB0520}"/>
                  </a:ext>
                </a:extLst>
              </p:cNvPr>
              <p:cNvSpPr/>
              <p:nvPr/>
            </p:nvSpPr>
            <p:spPr>
              <a:xfrm>
                <a:off x="6842173" y="5282925"/>
                <a:ext cx="236855" cy="257175"/>
              </a:xfrm>
              <a:prstGeom prst="rect">
                <a:avLst/>
              </a:prstGeom>
              <a:noFill/>
              <a:ln>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Aft>
                    <a:spcPts val="800"/>
                  </a:spcAft>
                  <a:buNone/>
                </a:pPr>
                <a:r>
                  <a:rPr lang="en-US" i="1" dirty="0">
                    <a:solidFill>
                      <a:srgbClr val="EE0000"/>
                    </a:solidFill>
                    <a:effectLst/>
                    <a:latin typeface="Cambria" panose="02040503050406030204" pitchFamily="18" charset="0"/>
                    <a:ea typeface="Calibri" panose="020F0502020204030204" pitchFamily="34" charset="0"/>
                    <a:cs typeface="Times New Roman" panose="02020603050405020304" pitchFamily="18" charset="0"/>
                  </a:rPr>
                  <a:t>H</a:t>
                </a:r>
                <a:endParaRPr lang="en-US" dirty="0">
                  <a:effectLst/>
                  <a:ea typeface="Calibri" panose="020F0502020204030204" pitchFamily="34" charset="0"/>
                  <a:cs typeface="Times New Roman" panose="02020603050405020304" pitchFamily="18" charset="0"/>
                </a:endParaRPr>
              </a:p>
            </p:txBody>
          </p:sp>
          <p:sp>
            <p:nvSpPr>
              <p:cNvPr id="25" name="Rectangle 24">
                <a:extLst>
                  <a:ext uri="{FF2B5EF4-FFF2-40B4-BE49-F238E27FC236}">
                    <a16:creationId xmlns:a16="http://schemas.microsoft.com/office/drawing/2014/main" id="{F82E8810-1CFC-AE38-EE9D-336F33059427}"/>
                  </a:ext>
                </a:extLst>
              </p:cNvPr>
              <p:cNvSpPr/>
              <p:nvPr/>
            </p:nvSpPr>
            <p:spPr>
              <a:xfrm>
                <a:off x="7556653" y="5874300"/>
                <a:ext cx="236855" cy="260985"/>
              </a:xfrm>
              <a:prstGeom prst="rect">
                <a:avLst/>
              </a:prstGeom>
              <a:noFill/>
              <a:ln>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Aft>
                    <a:spcPts val="800"/>
                  </a:spcAft>
                  <a:buNone/>
                </a:pPr>
                <a:r>
                  <a:rPr lang="en-US" i="1" dirty="0">
                    <a:solidFill>
                      <a:srgbClr val="EE0000"/>
                    </a:solidFill>
                    <a:effectLst/>
                    <a:latin typeface="Cambria" panose="02040503050406030204" pitchFamily="18" charset="0"/>
                    <a:ea typeface="Calibri" panose="020F0502020204030204" pitchFamily="34" charset="0"/>
                    <a:cs typeface="Times New Roman" panose="02020603050405020304" pitchFamily="18" charset="0"/>
                  </a:rPr>
                  <a:t>B</a:t>
                </a:r>
                <a:endParaRPr lang="en-US" dirty="0">
                  <a:effectLst/>
                  <a:ea typeface="Calibri" panose="020F0502020204030204" pitchFamily="34" charset="0"/>
                  <a:cs typeface="Times New Roman" panose="02020603050405020304" pitchFamily="18" charset="0"/>
                </a:endParaRPr>
              </a:p>
            </p:txBody>
          </p:sp>
        </p:grpSp>
        <p:sp>
          <p:nvSpPr>
            <p:cNvPr id="15" name="Rectangle 14">
              <a:extLst>
                <a:ext uri="{FF2B5EF4-FFF2-40B4-BE49-F238E27FC236}">
                  <a16:creationId xmlns:a16="http://schemas.microsoft.com/office/drawing/2014/main" id="{55F06BB3-65A9-DD14-3229-CE6FE26F5D4A}"/>
                </a:ext>
              </a:extLst>
            </p:cNvPr>
            <p:cNvSpPr/>
            <p:nvPr/>
          </p:nvSpPr>
          <p:spPr>
            <a:xfrm>
              <a:off x="7111683" y="5618568"/>
              <a:ext cx="145780" cy="146304"/>
            </a:xfrm>
            <a:prstGeom prst="rect">
              <a:avLst/>
            </a:prstGeom>
            <a:noFill/>
            <a:ln w="3175"/>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grpSp>
      <p:grpSp>
        <p:nvGrpSpPr>
          <p:cNvPr id="31" name="Group 30">
            <a:extLst>
              <a:ext uri="{FF2B5EF4-FFF2-40B4-BE49-F238E27FC236}">
                <a16:creationId xmlns:a16="http://schemas.microsoft.com/office/drawing/2014/main" id="{BBA9665A-48DF-5519-7D80-35A1544C3720}"/>
              </a:ext>
            </a:extLst>
          </p:cNvPr>
          <p:cNvGrpSpPr/>
          <p:nvPr/>
        </p:nvGrpSpPr>
        <p:grpSpPr>
          <a:xfrm>
            <a:off x="5182758" y="5404879"/>
            <a:ext cx="5012675" cy="1074985"/>
            <a:chOff x="5182758" y="5404879"/>
            <a:chExt cx="5012675" cy="1074985"/>
          </a:xfrm>
        </p:grpSpPr>
        <mc:AlternateContent xmlns:mc="http://schemas.openxmlformats.org/markup-compatibility/2006" xmlns:a14="http://schemas.microsoft.com/office/drawing/2010/main">
          <mc:Choice Requires="a14">
            <p:sp>
              <p:nvSpPr>
                <p:cNvPr id="27" name="Rectangle 26">
                  <a:extLst>
                    <a:ext uri="{FF2B5EF4-FFF2-40B4-BE49-F238E27FC236}">
                      <a16:creationId xmlns:a16="http://schemas.microsoft.com/office/drawing/2014/main" id="{4BE28814-CA3B-86E3-8F9A-10F03AE401FC}"/>
                    </a:ext>
                  </a:extLst>
                </p:cNvPr>
                <p:cNvSpPr/>
                <p:nvPr/>
              </p:nvSpPr>
              <p:spPr>
                <a:xfrm>
                  <a:off x="5182758" y="5980219"/>
                  <a:ext cx="5012675" cy="49964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dirty="0"/>
                    <a:t>Square indicates a right angle (90</a:t>
                  </a:r>
                  <a14:m>
                    <m:oMath xmlns:m="http://schemas.openxmlformats.org/officeDocument/2006/math">
                      <m:r>
                        <a:rPr lang="en-US" sz="2400" i="1" smtClean="0">
                          <a:latin typeface="Cambria Math" panose="02040503050406030204" pitchFamily="18" charset="0"/>
                          <a:ea typeface="Cambria Math" panose="02040503050406030204" pitchFamily="18" charset="0"/>
                        </a:rPr>
                        <m:t>°</m:t>
                      </m:r>
                    </m:oMath>
                  </a14:m>
                  <a:r>
                    <a:rPr lang="en-US" sz="2400" dirty="0"/>
                    <a:t>)</a:t>
                  </a:r>
                </a:p>
              </p:txBody>
            </p:sp>
          </mc:Choice>
          <mc:Fallback xmlns="">
            <p:sp>
              <p:nvSpPr>
                <p:cNvPr id="27" name="Rectangle 26">
                  <a:extLst>
                    <a:ext uri="{FF2B5EF4-FFF2-40B4-BE49-F238E27FC236}">
                      <a16:creationId xmlns:a16="http://schemas.microsoft.com/office/drawing/2014/main" id="{4BE28814-CA3B-86E3-8F9A-10F03AE401FC}"/>
                    </a:ext>
                  </a:extLst>
                </p:cNvPr>
                <p:cNvSpPr>
                  <a:spLocks noRot="1" noChangeAspect="1" noMove="1" noResize="1" noEditPoints="1" noAdjustHandles="1" noChangeArrowheads="1" noChangeShapeType="1" noTextEdit="1"/>
                </p:cNvSpPr>
                <p:nvPr/>
              </p:nvSpPr>
              <p:spPr>
                <a:xfrm>
                  <a:off x="5182758" y="5980219"/>
                  <a:ext cx="5012675" cy="499645"/>
                </a:xfrm>
                <a:prstGeom prst="rect">
                  <a:avLst/>
                </a:prstGeom>
                <a:blipFill>
                  <a:blip r:embed="rId6"/>
                  <a:stretch>
                    <a:fillRect t="-6098" b="-23171"/>
                  </a:stretch>
                </a:blipFill>
                <a:ln>
                  <a:noFill/>
                </a:ln>
              </p:spPr>
              <p:txBody>
                <a:bodyPr/>
                <a:lstStyle/>
                <a:p>
                  <a:r>
                    <a:rPr lang="en-US">
                      <a:noFill/>
                    </a:rPr>
                    <a:t> </a:t>
                  </a:r>
                </a:p>
              </p:txBody>
            </p:sp>
          </mc:Fallback>
        </mc:AlternateContent>
        <p:pic>
          <p:nvPicPr>
            <p:cNvPr id="30" name="Picture 29">
              <a:extLst>
                <a:ext uri="{FF2B5EF4-FFF2-40B4-BE49-F238E27FC236}">
                  <a16:creationId xmlns:a16="http://schemas.microsoft.com/office/drawing/2014/main" id="{462C5296-C788-99A1-DA0C-FC37F4C73568}"/>
                </a:ext>
              </a:extLst>
            </p:cNvPr>
            <p:cNvPicPr>
              <a:picLocks noChangeAspect="1"/>
            </p:cNvPicPr>
            <p:nvPr/>
          </p:nvPicPr>
          <p:blipFill>
            <a:blip r:embed="rId7">
              <a:extLst>
                <a:ext uri="{28A0092B-C50C-407E-A947-70E740481C1C}">
                  <a14:useLocalDpi xmlns:a14="http://schemas.microsoft.com/office/drawing/2010/main" val="0"/>
                </a:ext>
              </a:extLst>
            </a:blip>
            <a:srcRect t="22027" r="6253" b="43581"/>
            <a:stretch>
              <a:fillRect/>
            </a:stretch>
          </p:blipFill>
          <p:spPr>
            <a:xfrm rot="15378253" flipV="1">
              <a:off x="6789441" y="5692863"/>
              <a:ext cx="794592" cy="218623"/>
            </a:xfrm>
            <a:prstGeom prst="rect">
              <a:avLst/>
            </a:prstGeom>
          </p:spPr>
        </p:pic>
      </p:grpSp>
    </p:spTree>
    <p:custDataLst>
      <p:tags r:id="rId1"/>
    </p:custDataLst>
    <p:extLst>
      <p:ext uri="{BB962C8B-B14F-4D97-AF65-F5344CB8AC3E}">
        <p14:creationId xmlns:p14="http://schemas.microsoft.com/office/powerpoint/2010/main" val="5268954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fade">
                                      <p:cBhvr>
                                        <p:cTn id="10" dur="500"/>
                                        <p:tgtEl>
                                          <p:spTgt spid="28"/>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childTnLst>
                          </p:cTn>
                        </p:par>
                        <p:par>
                          <p:cTn id="17" fill="hold">
                            <p:stCondLst>
                              <p:cond delay="500"/>
                            </p:stCondLst>
                            <p:childTnLst>
                              <p:par>
                                <p:cTn id="18" presetID="2" presetClass="entr" presetSubtype="4" fill="hold" nodeType="afterEffect">
                                  <p:stCondLst>
                                    <p:cond delay="0"/>
                                  </p:stCondLst>
                                  <p:childTnLst>
                                    <p:set>
                                      <p:cBhvr>
                                        <p:cTn id="19" dur="1" fill="hold">
                                          <p:stCondLst>
                                            <p:cond delay="0"/>
                                          </p:stCondLst>
                                        </p:cTn>
                                        <p:tgtEl>
                                          <p:spTgt spid="31"/>
                                        </p:tgtEl>
                                        <p:attrNameLst>
                                          <p:attrName>style.visibility</p:attrName>
                                        </p:attrNameLst>
                                      </p:cBhvr>
                                      <p:to>
                                        <p:strVal val="visible"/>
                                      </p:to>
                                    </p:set>
                                    <p:anim calcmode="lin" valueType="num">
                                      <p:cBhvr additive="base">
                                        <p:cTn id="20" dur="500" fill="hold"/>
                                        <p:tgtEl>
                                          <p:spTgt spid="31"/>
                                        </p:tgtEl>
                                        <p:attrNameLst>
                                          <p:attrName>ppt_x</p:attrName>
                                        </p:attrNameLst>
                                      </p:cBhvr>
                                      <p:tavLst>
                                        <p:tav tm="0">
                                          <p:val>
                                            <p:strVal val="#ppt_x"/>
                                          </p:val>
                                        </p:tav>
                                        <p:tav tm="100000">
                                          <p:val>
                                            <p:strVal val="#ppt_x"/>
                                          </p:val>
                                        </p:tav>
                                      </p:tavLst>
                                    </p:anim>
                                    <p:anim calcmode="lin" valueType="num">
                                      <p:cBhvr additive="base">
                                        <p:cTn id="21"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2F849-FFCA-755B-AF49-ED9CFCB5995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731A08D-86A8-30A5-EC61-92A436A8C475}"/>
              </a:ext>
            </a:extLst>
          </p:cNvPr>
          <p:cNvPicPr>
            <a:picLocks noChangeAspect="1"/>
          </p:cNvPicPr>
          <p:nvPr/>
        </p:nvPicPr>
        <p:blipFill>
          <a:blip r:embed="rId4">
            <a:extLst>
              <a:ext uri="{28A0092B-C50C-407E-A947-70E740481C1C}">
                <a14:useLocalDpi xmlns:a14="http://schemas.microsoft.com/office/drawing/2010/main" val="0"/>
              </a:ext>
            </a:extLst>
          </a:blip>
          <a:srcRect l="28249" r="48872"/>
          <a:stretch>
            <a:fillRect/>
          </a:stretch>
        </p:blipFill>
        <p:spPr>
          <a:xfrm>
            <a:off x="-1" y="17145"/>
            <a:ext cx="2782393" cy="6840855"/>
          </a:xfrm>
          <a:prstGeom prst="rect">
            <a:avLst/>
          </a:prstGeom>
        </p:spPr>
      </p:pic>
      <p:sp>
        <p:nvSpPr>
          <p:cNvPr id="16" name="Rectangle 15">
            <a:extLst>
              <a:ext uri="{FF2B5EF4-FFF2-40B4-BE49-F238E27FC236}">
                <a16:creationId xmlns:a16="http://schemas.microsoft.com/office/drawing/2014/main" id="{61B4C2AD-E58B-58E1-9AA7-36F4085733CF}"/>
              </a:ext>
            </a:extLst>
          </p:cNvPr>
          <p:cNvSpPr/>
          <p:nvPr/>
        </p:nvSpPr>
        <p:spPr>
          <a:xfrm>
            <a:off x="-10862" y="0"/>
            <a:ext cx="2793255" cy="685800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0FA9DCB9-095F-A809-61DF-F85780A7D56B}"/>
              </a:ext>
            </a:extLst>
          </p:cNvPr>
          <p:cNvSpPr/>
          <p:nvPr/>
        </p:nvSpPr>
        <p:spPr>
          <a:xfrm>
            <a:off x="2769898" y="-23719"/>
            <a:ext cx="286053" cy="6905437"/>
          </a:xfrm>
          <a:prstGeom prst="rect">
            <a:avLst/>
          </a:prstGeom>
          <a:solidFill>
            <a:schemeClr val="bg2">
              <a:lumMod val="9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2C5890EE-E7BE-E931-D903-0801454CD279}"/>
              </a:ext>
            </a:extLst>
          </p:cNvPr>
          <p:cNvSpPr/>
          <p:nvPr/>
        </p:nvSpPr>
        <p:spPr>
          <a:xfrm>
            <a:off x="2771759" y="1772275"/>
            <a:ext cx="286053" cy="693965"/>
          </a:xfrm>
          <a:prstGeom prst="rect">
            <a:avLst/>
          </a:prstGeom>
          <a:solidFill>
            <a:schemeClr val="accent5"/>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633BC919-DB9F-69AB-C14A-99CB30441796}"/>
              </a:ext>
            </a:extLst>
          </p:cNvPr>
          <p:cNvSpPr/>
          <p:nvPr/>
        </p:nvSpPr>
        <p:spPr>
          <a:xfrm>
            <a:off x="-2" y="497537"/>
            <a:ext cx="2470921"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bg1">
                    <a:alpha val="60000"/>
                  </a:schemeClr>
                </a:solidFill>
                <a:latin typeface="Articulate Extrabold" panose="02000503050000020004" pitchFamily="2" charset="0"/>
              </a:rPr>
              <a:t>Concept</a:t>
            </a:r>
          </a:p>
        </p:txBody>
      </p:sp>
      <p:sp>
        <p:nvSpPr>
          <p:cNvPr id="9" name="Rectangle 8">
            <a:extLst>
              <a:ext uri="{FF2B5EF4-FFF2-40B4-BE49-F238E27FC236}">
                <a16:creationId xmlns:a16="http://schemas.microsoft.com/office/drawing/2014/main" id="{12F31B97-70AA-B730-B92E-4E80DA7573C7}"/>
              </a:ext>
            </a:extLst>
          </p:cNvPr>
          <p:cNvSpPr/>
          <p:nvPr/>
        </p:nvSpPr>
        <p:spPr>
          <a:xfrm>
            <a:off x="-2" y="1772276"/>
            <a:ext cx="2470921"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latin typeface="Articulate Extrabold" panose="02000503050000020004" pitchFamily="2" charset="0"/>
              </a:rPr>
              <a:t>Units</a:t>
            </a:r>
          </a:p>
        </p:txBody>
      </p:sp>
      <p:sp>
        <p:nvSpPr>
          <p:cNvPr id="10" name="Rectangle 9">
            <a:extLst>
              <a:ext uri="{FF2B5EF4-FFF2-40B4-BE49-F238E27FC236}">
                <a16:creationId xmlns:a16="http://schemas.microsoft.com/office/drawing/2014/main" id="{00997093-D54F-078B-4254-37BBC22FA588}"/>
              </a:ext>
            </a:extLst>
          </p:cNvPr>
          <p:cNvSpPr/>
          <p:nvPr/>
        </p:nvSpPr>
        <p:spPr>
          <a:xfrm>
            <a:off x="1" y="3047015"/>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Tools</a:t>
            </a:r>
          </a:p>
        </p:txBody>
      </p:sp>
      <p:sp>
        <p:nvSpPr>
          <p:cNvPr id="11" name="Rectangle 10">
            <a:extLst>
              <a:ext uri="{FF2B5EF4-FFF2-40B4-BE49-F238E27FC236}">
                <a16:creationId xmlns:a16="http://schemas.microsoft.com/office/drawing/2014/main" id="{5192C633-AEFD-FDCD-5043-1BA4C1191137}"/>
              </a:ext>
            </a:extLst>
          </p:cNvPr>
          <p:cNvSpPr/>
          <p:nvPr/>
        </p:nvSpPr>
        <p:spPr>
          <a:xfrm>
            <a:off x="149491" y="4315138"/>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Exercises</a:t>
            </a:r>
          </a:p>
        </p:txBody>
      </p:sp>
      <p:sp>
        <p:nvSpPr>
          <p:cNvPr id="20" name="TextBox 19">
            <a:extLst>
              <a:ext uri="{FF2B5EF4-FFF2-40B4-BE49-F238E27FC236}">
                <a16:creationId xmlns:a16="http://schemas.microsoft.com/office/drawing/2014/main" id="{CC6E9236-D703-9564-923F-093F6CFCC9C2}"/>
              </a:ext>
            </a:extLst>
          </p:cNvPr>
          <p:cNvSpPr txBox="1"/>
          <p:nvPr/>
        </p:nvSpPr>
        <p:spPr>
          <a:xfrm>
            <a:off x="3320282" y="1285555"/>
            <a:ext cx="8018278" cy="4555093"/>
          </a:xfrm>
          <a:prstGeom prst="rect">
            <a:avLst/>
          </a:prstGeom>
          <a:noFill/>
          <a:ln>
            <a:noFill/>
          </a:ln>
        </p:spPr>
        <p:txBody>
          <a:bodyPr wrap="square">
            <a:spAutoFit/>
          </a:bodyPr>
          <a:lstStyle/>
          <a:p>
            <a:pPr marL="457200" indent="-457200">
              <a:buFont typeface="Arial" panose="020B0604020202020204" pitchFamily="34" charset="0"/>
              <a:buChar char="•"/>
            </a:pPr>
            <a:r>
              <a:rPr lang="en-US" sz="2800" b="0" i="0" dirty="0">
                <a:solidFill>
                  <a:schemeClr val="tx1">
                    <a:lumMod val="75000"/>
                    <a:lumOff val="25000"/>
                  </a:schemeClr>
                </a:solidFill>
                <a:effectLst/>
              </a:rPr>
              <a:t>Measured in </a:t>
            </a:r>
            <a:r>
              <a:rPr lang="en-US" sz="2800" b="1" i="0" dirty="0">
                <a:solidFill>
                  <a:schemeClr val="tx1">
                    <a:lumMod val="75000"/>
                    <a:lumOff val="25000"/>
                  </a:schemeClr>
                </a:solidFill>
                <a:effectLst/>
              </a:rPr>
              <a:t>square units</a:t>
            </a:r>
            <a:r>
              <a:rPr lang="en-US" sz="2800" b="0" i="0" dirty="0">
                <a:solidFill>
                  <a:schemeClr val="tx1">
                    <a:lumMod val="75000"/>
                    <a:lumOff val="25000"/>
                  </a:schemeClr>
                </a:solidFill>
                <a:effectLst/>
              </a:rPr>
              <a:t>, no matter the shape</a:t>
            </a:r>
          </a:p>
          <a:p>
            <a:endParaRPr lang="en-US" sz="2800" dirty="0">
              <a:solidFill>
                <a:schemeClr val="tx1">
                  <a:lumMod val="75000"/>
                  <a:lumOff val="25000"/>
                </a:schemeClr>
              </a:solidFill>
            </a:endParaRPr>
          </a:p>
          <a:p>
            <a:r>
              <a:rPr lang="en-US" sz="2800" b="1" i="0" dirty="0">
                <a:solidFill>
                  <a:schemeClr val="tx1">
                    <a:lumMod val="75000"/>
                    <a:lumOff val="25000"/>
                  </a:schemeClr>
                </a:solidFill>
                <a:effectLst/>
              </a:rPr>
              <a:t>Imperial (U.S.)</a:t>
            </a:r>
          </a:p>
          <a:p>
            <a:pPr marL="457200" indent="-457200">
              <a:buFont typeface="Arial" panose="020B0604020202020204" pitchFamily="34" charset="0"/>
              <a:buChar char="•"/>
            </a:pPr>
            <a:r>
              <a:rPr lang="en-US" sz="2500" b="0" i="0" dirty="0">
                <a:solidFill>
                  <a:schemeClr val="tx1">
                    <a:lumMod val="75000"/>
                    <a:lumOff val="25000"/>
                  </a:schemeClr>
                </a:solidFill>
                <a:effectLst/>
              </a:rPr>
              <a:t>Square inches (in²)</a:t>
            </a:r>
          </a:p>
          <a:p>
            <a:pPr marL="457200" indent="-457200">
              <a:buFont typeface="Arial" panose="020B0604020202020204" pitchFamily="34" charset="0"/>
              <a:buChar char="•"/>
            </a:pPr>
            <a:r>
              <a:rPr lang="en-US" sz="2500" b="0" i="0" dirty="0">
                <a:solidFill>
                  <a:schemeClr val="tx1">
                    <a:lumMod val="75000"/>
                    <a:lumOff val="25000"/>
                  </a:schemeClr>
                </a:solidFill>
                <a:effectLst/>
              </a:rPr>
              <a:t>Square feet (ft²) </a:t>
            </a:r>
          </a:p>
          <a:p>
            <a:pPr marL="457200" indent="-457200">
              <a:buFont typeface="Arial" panose="020B0604020202020204" pitchFamily="34" charset="0"/>
              <a:buChar char="•"/>
            </a:pPr>
            <a:r>
              <a:rPr lang="en-US" sz="2500" b="0" i="0" dirty="0">
                <a:solidFill>
                  <a:schemeClr val="tx1">
                    <a:lumMod val="75000"/>
                    <a:lumOff val="25000"/>
                  </a:schemeClr>
                </a:solidFill>
                <a:effectLst/>
              </a:rPr>
              <a:t>Square yards (yd²)</a:t>
            </a:r>
          </a:p>
          <a:p>
            <a:pPr marL="457200" indent="-457200">
              <a:buFont typeface="Arial" panose="020B0604020202020204" pitchFamily="34" charset="0"/>
              <a:buChar char="•"/>
            </a:pPr>
            <a:endParaRPr lang="en-US" sz="2800" dirty="0">
              <a:solidFill>
                <a:schemeClr val="tx1">
                  <a:lumMod val="75000"/>
                  <a:lumOff val="25000"/>
                </a:schemeClr>
              </a:solidFill>
            </a:endParaRPr>
          </a:p>
          <a:p>
            <a:r>
              <a:rPr lang="en-US" sz="2800" b="1" dirty="0">
                <a:solidFill>
                  <a:schemeClr val="tx1">
                    <a:lumMod val="75000"/>
                    <a:lumOff val="25000"/>
                  </a:schemeClr>
                </a:solidFill>
              </a:rPr>
              <a:t>Metric</a:t>
            </a:r>
          </a:p>
          <a:p>
            <a:pPr marL="457200" indent="-457200">
              <a:buFont typeface="Arial" panose="020B0604020202020204" pitchFamily="34" charset="0"/>
              <a:buChar char="•"/>
            </a:pPr>
            <a:r>
              <a:rPr lang="en-US" sz="2500" dirty="0">
                <a:solidFill>
                  <a:schemeClr val="tx1">
                    <a:lumMod val="75000"/>
                    <a:lumOff val="25000"/>
                  </a:schemeClr>
                </a:solidFill>
              </a:rPr>
              <a:t>Square millimeters (mm²) </a:t>
            </a:r>
          </a:p>
          <a:p>
            <a:pPr marL="457200" indent="-457200">
              <a:buFont typeface="Arial" panose="020B0604020202020204" pitchFamily="34" charset="0"/>
              <a:buChar char="•"/>
            </a:pPr>
            <a:r>
              <a:rPr lang="en-US" sz="2500" dirty="0">
                <a:solidFill>
                  <a:schemeClr val="tx1">
                    <a:lumMod val="75000"/>
                    <a:lumOff val="25000"/>
                  </a:schemeClr>
                </a:solidFill>
              </a:rPr>
              <a:t>Square centimeters (cm²) </a:t>
            </a:r>
          </a:p>
          <a:p>
            <a:pPr marL="457200" indent="-457200">
              <a:buFont typeface="Arial" panose="020B0604020202020204" pitchFamily="34" charset="0"/>
              <a:buChar char="•"/>
            </a:pPr>
            <a:r>
              <a:rPr lang="en-US" sz="2500" dirty="0">
                <a:solidFill>
                  <a:schemeClr val="tx1">
                    <a:lumMod val="75000"/>
                    <a:lumOff val="25000"/>
                  </a:schemeClr>
                </a:solidFill>
              </a:rPr>
              <a:t>Square meters (m²)</a:t>
            </a:r>
            <a:endParaRPr lang="en-US" sz="2500" b="0" i="0" dirty="0">
              <a:solidFill>
                <a:schemeClr val="tx1">
                  <a:lumMod val="75000"/>
                  <a:lumOff val="25000"/>
                </a:schemeClr>
              </a:solidFill>
              <a:effectLst/>
            </a:endParaRPr>
          </a:p>
        </p:txBody>
      </p:sp>
      <p:sp>
        <p:nvSpPr>
          <p:cNvPr id="21" name="TextBox 20">
            <a:extLst>
              <a:ext uri="{FF2B5EF4-FFF2-40B4-BE49-F238E27FC236}">
                <a16:creationId xmlns:a16="http://schemas.microsoft.com/office/drawing/2014/main" id="{1D0EB18A-F334-25C2-A868-3CACB03A9572}"/>
              </a:ext>
            </a:extLst>
          </p:cNvPr>
          <p:cNvSpPr txBox="1"/>
          <p:nvPr/>
        </p:nvSpPr>
        <p:spPr>
          <a:xfrm>
            <a:off x="3320282" y="497537"/>
            <a:ext cx="8124958" cy="707886"/>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sz="3200" dirty="0">
                <a:solidFill>
                  <a:schemeClr val="accent5"/>
                </a:solidFill>
                <a:latin typeface="Articulate Extrabold" panose="02000503050000020004" pitchFamily="2" charset="0"/>
              </a:rPr>
              <a:t>Area Measurement Units </a:t>
            </a:r>
            <a:r>
              <a:rPr lang="en-US" sz="4000" dirty="0">
                <a:solidFill>
                  <a:schemeClr val="accent5"/>
                </a:solidFill>
                <a:latin typeface="Articulate Extrabold" panose="02000503050000020004" pitchFamily="2" charset="0"/>
              </a:rPr>
              <a:t> </a:t>
            </a:r>
          </a:p>
        </p:txBody>
      </p:sp>
      <p:sp>
        <p:nvSpPr>
          <p:cNvPr id="7" name="Rectangle 6">
            <a:extLst>
              <a:ext uri="{FF2B5EF4-FFF2-40B4-BE49-F238E27FC236}">
                <a16:creationId xmlns:a16="http://schemas.microsoft.com/office/drawing/2014/main" id="{9C16BC46-EB0E-CEAC-07E9-C1C5C833D8F3}"/>
              </a:ext>
            </a:extLst>
          </p:cNvPr>
          <p:cNvSpPr/>
          <p:nvPr/>
        </p:nvSpPr>
        <p:spPr>
          <a:xfrm>
            <a:off x="121305" y="5596491"/>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Application</a:t>
            </a:r>
          </a:p>
        </p:txBody>
      </p:sp>
      <p:grpSp>
        <p:nvGrpSpPr>
          <p:cNvPr id="15" name="Group 14">
            <a:extLst>
              <a:ext uri="{FF2B5EF4-FFF2-40B4-BE49-F238E27FC236}">
                <a16:creationId xmlns:a16="http://schemas.microsoft.com/office/drawing/2014/main" id="{E9208251-862A-2C37-B057-D4FC2EE7F33C}"/>
              </a:ext>
            </a:extLst>
          </p:cNvPr>
          <p:cNvGrpSpPr/>
          <p:nvPr/>
        </p:nvGrpSpPr>
        <p:grpSpPr>
          <a:xfrm>
            <a:off x="8370895" y="2119258"/>
            <a:ext cx="2170876" cy="1914844"/>
            <a:chOff x="38115" y="-32305"/>
            <a:chExt cx="835586" cy="676714"/>
          </a:xfrm>
          <a:solidFill>
            <a:schemeClr val="bg2"/>
          </a:solidFill>
        </p:grpSpPr>
        <p:sp>
          <p:nvSpPr>
            <p:cNvPr id="27" name="Rectangle 26">
              <a:extLst>
                <a:ext uri="{FF2B5EF4-FFF2-40B4-BE49-F238E27FC236}">
                  <a16:creationId xmlns:a16="http://schemas.microsoft.com/office/drawing/2014/main" id="{92E1AA71-17C7-9C67-6F09-D0A1A0E1CAAF}"/>
                </a:ext>
              </a:extLst>
            </p:cNvPr>
            <p:cNvSpPr/>
            <p:nvPr/>
          </p:nvSpPr>
          <p:spPr>
            <a:xfrm>
              <a:off x="280990" y="-32305"/>
              <a:ext cx="592711" cy="518511"/>
            </a:xfrm>
            <a:prstGeom prst="rect">
              <a:avLst/>
            </a:prstGeom>
            <a:grpFill/>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8" name="Rectangle 27">
              <a:extLst>
                <a:ext uri="{FF2B5EF4-FFF2-40B4-BE49-F238E27FC236}">
                  <a16:creationId xmlns:a16="http://schemas.microsoft.com/office/drawing/2014/main" id="{486630CE-3F5E-6E07-97C1-79EA1758A366}"/>
                </a:ext>
              </a:extLst>
            </p:cNvPr>
            <p:cNvSpPr/>
            <p:nvPr/>
          </p:nvSpPr>
          <p:spPr>
            <a:xfrm>
              <a:off x="38115" y="109622"/>
              <a:ext cx="269227" cy="255681"/>
            </a:xfrm>
            <a:prstGeom prst="rect">
              <a:avLst/>
            </a:prstGeom>
            <a:noFill/>
            <a:ln>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Aft>
                  <a:spcPts val="800"/>
                </a:spcAft>
                <a:buNone/>
              </a:pPr>
              <a:r>
                <a:rPr lang="en-US" sz="2400" i="1" dirty="0">
                  <a:solidFill>
                    <a:srgbClr val="EE0000"/>
                  </a:solidFill>
                  <a:latin typeface="Cambria" panose="02040503050406030204" pitchFamily="18" charset="0"/>
                  <a:ea typeface="Calibri" panose="020F0502020204030204" pitchFamily="34" charset="0"/>
                  <a:cs typeface="Times New Roman" panose="02020603050405020304" pitchFamily="18" charset="0"/>
                </a:rPr>
                <a:t>5</a:t>
              </a:r>
              <a:r>
                <a:rPr lang="en-US" sz="2400" i="1" dirty="0">
                  <a:solidFill>
                    <a:srgbClr val="EE0000"/>
                  </a:solidFill>
                  <a:effectLst/>
                  <a:latin typeface="Cambria" panose="02040503050406030204" pitchFamily="18" charset="0"/>
                  <a:ea typeface="Calibri" panose="020F0502020204030204" pitchFamily="34" charset="0"/>
                  <a:cs typeface="Times New Roman" panose="02020603050405020304" pitchFamily="18" charset="0"/>
                </a:rPr>
                <a:t> ft.</a:t>
              </a:r>
              <a:endParaRPr lang="en-US" sz="2400" dirty="0">
                <a:effectLst/>
                <a:ea typeface="Calibri" panose="020F0502020204030204" pitchFamily="34" charset="0"/>
                <a:cs typeface="Times New Roman" panose="02020603050405020304" pitchFamily="18" charset="0"/>
              </a:endParaRPr>
            </a:p>
          </p:txBody>
        </p:sp>
        <p:sp>
          <p:nvSpPr>
            <p:cNvPr id="29" name="Rectangle 28">
              <a:extLst>
                <a:ext uri="{FF2B5EF4-FFF2-40B4-BE49-F238E27FC236}">
                  <a16:creationId xmlns:a16="http://schemas.microsoft.com/office/drawing/2014/main" id="{963CB2B5-B3C9-A4E6-9520-8AECB46B41C8}"/>
                </a:ext>
              </a:extLst>
            </p:cNvPr>
            <p:cNvSpPr/>
            <p:nvPr/>
          </p:nvSpPr>
          <p:spPr>
            <a:xfrm>
              <a:off x="442732" y="460635"/>
              <a:ext cx="275516" cy="183774"/>
            </a:xfrm>
            <a:prstGeom prst="rect">
              <a:avLst/>
            </a:prstGeom>
            <a:noFill/>
            <a:ln>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Aft>
                  <a:spcPts val="800"/>
                </a:spcAft>
                <a:buNone/>
              </a:pPr>
              <a:r>
                <a:rPr lang="en-US" sz="2400" i="1" dirty="0">
                  <a:solidFill>
                    <a:srgbClr val="EE0000"/>
                  </a:solidFill>
                  <a:latin typeface="Cambria" panose="02040503050406030204" pitchFamily="18" charset="0"/>
                  <a:ea typeface="Calibri" panose="020F0502020204030204" pitchFamily="34" charset="0"/>
                  <a:cs typeface="Times New Roman" panose="02020603050405020304" pitchFamily="18" charset="0"/>
                </a:rPr>
                <a:t>5</a:t>
              </a:r>
              <a:r>
                <a:rPr lang="en-US" sz="2400" i="1" dirty="0">
                  <a:solidFill>
                    <a:srgbClr val="EE0000"/>
                  </a:solidFill>
                  <a:effectLst/>
                  <a:latin typeface="Cambria" panose="02040503050406030204" pitchFamily="18" charset="0"/>
                  <a:ea typeface="Calibri" panose="020F0502020204030204" pitchFamily="34" charset="0"/>
                  <a:cs typeface="Times New Roman" panose="02020603050405020304" pitchFamily="18" charset="0"/>
                </a:rPr>
                <a:t> ft.</a:t>
              </a:r>
              <a:endParaRPr lang="en-US" sz="2400" dirty="0">
                <a:effectLst/>
                <a:ea typeface="Calibri" panose="020F0502020204030204" pitchFamily="34" charset="0"/>
                <a:cs typeface="Times New Roman" panose="02020603050405020304" pitchFamily="18" charset="0"/>
              </a:endParaRPr>
            </a:p>
          </p:txBody>
        </p:sp>
      </p:grpSp>
      <p:grpSp>
        <p:nvGrpSpPr>
          <p:cNvPr id="33" name="Group 32">
            <a:extLst>
              <a:ext uri="{FF2B5EF4-FFF2-40B4-BE49-F238E27FC236}">
                <a16:creationId xmlns:a16="http://schemas.microsoft.com/office/drawing/2014/main" id="{C7C59702-96CE-2B7A-D85D-13D3D8DB8B82}"/>
              </a:ext>
            </a:extLst>
          </p:cNvPr>
          <p:cNvGrpSpPr/>
          <p:nvPr/>
        </p:nvGrpSpPr>
        <p:grpSpPr>
          <a:xfrm>
            <a:off x="8945923" y="4364714"/>
            <a:ext cx="1914394" cy="1646989"/>
            <a:chOff x="8841483" y="4232917"/>
            <a:chExt cx="1914394" cy="1646989"/>
          </a:xfrm>
        </p:grpSpPr>
        <p:sp>
          <p:nvSpPr>
            <p:cNvPr id="31" name="TextBox 30">
              <a:extLst>
                <a:ext uri="{FF2B5EF4-FFF2-40B4-BE49-F238E27FC236}">
                  <a16:creationId xmlns:a16="http://schemas.microsoft.com/office/drawing/2014/main" id="{7930E82E-07E2-D333-9A47-E15C12CBCFB0}"/>
                </a:ext>
              </a:extLst>
            </p:cNvPr>
            <p:cNvSpPr txBox="1"/>
            <p:nvPr/>
          </p:nvSpPr>
          <p:spPr>
            <a:xfrm>
              <a:off x="8841483" y="4232917"/>
              <a:ext cx="1914394" cy="1646989"/>
            </a:xfrm>
            <a:prstGeom prst="rect">
              <a:avLst/>
            </a:prstGeom>
            <a:noFill/>
          </p:spPr>
          <p:txBody>
            <a:bodyPr wrap="square">
              <a:spAutoFit/>
            </a:bodyPr>
            <a:lstStyle/>
            <a:p>
              <a:pPr marL="0" marR="0">
                <a:lnSpc>
                  <a:spcPct val="107000"/>
                </a:lnSpc>
                <a:spcAft>
                  <a:spcPts val="800"/>
                </a:spcAft>
                <a:buNone/>
              </a:pPr>
              <a:r>
                <a:rPr lang="en-US" sz="2800" dirty="0">
                  <a:solidFill>
                    <a:srgbClr val="FF0000"/>
                  </a:solidFill>
                  <a:effectLst/>
                  <a:latin typeface="Cambria" panose="02040503050406030204" pitchFamily="18" charset="0"/>
                  <a:ea typeface="Cambria" panose="02040503050406030204" pitchFamily="18" charset="0"/>
                </a:rPr>
                <a:t>A = L x W</a:t>
              </a:r>
            </a:p>
            <a:p>
              <a:pPr marL="0" marR="0">
                <a:lnSpc>
                  <a:spcPct val="107000"/>
                </a:lnSpc>
                <a:spcAft>
                  <a:spcPts val="800"/>
                </a:spcAft>
                <a:buNone/>
              </a:pPr>
              <a:r>
                <a:rPr lang="en-US" sz="2800" dirty="0">
                  <a:solidFill>
                    <a:srgbClr val="FF0000"/>
                  </a:solidFill>
                  <a:latin typeface="Cambria" panose="02040503050406030204" pitchFamily="18" charset="0"/>
                  <a:ea typeface="Cambria" panose="02040503050406030204" pitchFamily="18" charset="0"/>
                </a:rPr>
                <a:t>A = 5 x 5 </a:t>
              </a:r>
            </a:p>
            <a:p>
              <a:pPr marL="0" marR="0">
                <a:lnSpc>
                  <a:spcPct val="107000"/>
                </a:lnSpc>
                <a:spcAft>
                  <a:spcPts val="800"/>
                </a:spcAft>
                <a:buNone/>
              </a:pPr>
              <a:r>
                <a:rPr lang="en-US" sz="2800" dirty="0">
                  <a:solidFill>
                    <a:srgbClr val="FF0000"/>
                  </a:solidFill>
                  <a:effectLst/>
                  <a:latin typeface="Cambria" panose="02040503050406030204" pitchFamily="18" charset="0"/>
                  <a:ea typeface="Cambria" panose="02040503050406030204" pitchFamily="18" charset="0"/>
                </a:rPr>
                <a:t>A = 25 ft. </a:t>
              </a:r>
            </a:p>
          </p:txBody>
        </p:sp>
        <p:sp>
          <p:nvSpPr>
            <p:cNvPr id="32" name="Rectangle 31">
              <a:extLst>
                <a:ext uri="{FF2B5EF4-FFF2-40B4-BE49-F238E27FC236}">
                  <a16:creationId xmlns:a16="http://schemas.microsoft.com/office/drawing/2014/main" id="{56D55D2A-2914-0FCC-EB2B-23FC16ABDF2F}"/>
                </a:ext>
              </a:extLst>
            </p:cNvPr>
            <p:cNvSpPr/>
            <p:nvPr/>
          </p:nvSpPr>
          <p:spPr>
            <a:xfrm>
              <a:off x="10129729" y="5252152"/>
              <a:ext cx="501692" cy="405417"/>
            </a:xfrm>
            <a:prstGeom prst="rect">
              <a:avLst/>
            </a:prstGeom>
            <a:noFill/>
            <a:ln>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Aft>
                  <a:spcPts val="800"/>
                </a:spcAft>
                <a:buNone/>
              </a:pPr>
              <a:r>
                <a:rPr lang="en-US" sz="2000" dirty="0">
                  <a:solidFill>
                    <a:srgbClr val="EE0000"/>
                  </a:solidFill>
                  <a:latin typeface="Cambria" panose="02040503050406030204" pitchFamily="18" charset="0"/>
                  <a:ea typeface="Calibri" panose="020F0502020204030204" pitchFamily="34" charset="0"/>
                  <a:cs typeface="Times New Roman" panose="02020603050405020304" pitchFamily="18" charset="0"/>
                </a:rPr>
                <a:t>2</a:t>
              </a:r>
              <a:endParaRPr lang="en-US" sz="2000" dirty="0">
                <a:effectLst/>
                <a:ea typeface="Calibri" panose="020F0502020204030204" pitchFamily="34" charset="0"/>
                <a:cs typeface="Times New Roman" panose="02020603050405020304" pitchFamily="18" charset="0"/>
              </a:endParaRPr>
            </a:p>
          </p:txBody>
        </p:sp>
      </p:grpSp>
    </p:spTree>
    <p:custDataLst>
      <p:tags r:id="rId1"/>
    </p:custDataLst>
    <p:extLst>
      <p:ext uri="{BB962C8B-B14F-4D97-AF65-F5344CB8AC3E}">
        <p14:creationId xmlns:p14="http://schemas.microsoft.com/office/powerpoint/2010/main" val="34372283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44547E-9397-F14F-2774-7B073D0B1C7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25B2DFD-FE9A-07D7-6826-7DAA753C1812}"/>
              </a:ext>
            </a:extLst>
          </p:cNvPr>
          <p:cNvPicPr>
            <a:picLocks noChangeAspect="1"/>
          </p:cNvPicPr>
          <p:nvPr/>
        </p:nvPicPr>
        <p:blipFill>
          <a:blip r:embed="rId4">
            <a:extLst>
              <a:ext uri="{28A0092B-C50C-407E-A947-70E740481C1C}">
                <a14:useLocalDpi xmlns:a14="http://schemas.microsoft.com/office/drawing/2010/main" val="0"/>
              </a:ext>
            </a:extLst>
          </a:blip>
          <a:srcRect l="28249" r="48872"/>
          <a:stretch>
            <a:fillRect/>
          </a:stretch>
        </p:blipFill>
        <p:spPr>
          <a:xfrm>
            <a:off x="-1" y="17145"/>
            <a:ext cx="2782393" cy="6840855"/>
          </a:xfrm>
          <a:prstGeom prst="rect">
            <a:avLst/>
          </a:prstGeom>
        </p:spPr>
      </p:pic>
      <p:sp>
        <p:nvSpPr>
          <p:cNvPr id="16" name="Rectangle 15">
            <a:extLst>
              <a:ext uri="{FF2B5EF4-FFF2-40B4-BE49-F238E27FC236}">
                <a16:creationId xmlns:a16="http://schemas.microsoft.com/office/drawing/2014/main" id="{5C8ABF1F-7A41-FE3D-54B7-79BFB1E2FD58}"/>
              </a:ext>
            </a:extLst>
          </p:cNvPr>
          <p:cNvSpPr/>
          <p:nvPr/>
        </p:nvSpPr>
        <p:spPr>
          <a:xfrm>
            <a:off x="-10862" y="0"/>
            <a:ext cx="2793255" cy="685800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4B3462C0-6BFA-3D16-A672-4D300EF136C0}"/>
              </a:ext>
            </a:extLst>
          </p:cNvPr>
          <p:cNvSpPr/>
          <p:nvPr/>
        </p:nvSpPr>
        <p:spPr>
          <a:xfrm>
            <a:off x="2769898" y="-23719"/>
            <a:ext cx="286053" cy="6905437"/>
          </a:xfrm>
          <a:prstGeom prst="rect">
            <a:avLst/>
          </a:prstGeom>
          <a:solidFill>
            <a:schemeClr val="bg2">
              <a:lumMod val="9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0885CD79-9A92-EE4A-FAE8-3699B26B17EE}"/>
              </a:ext>
            </a:extLst>
          </p:cNvPr>
          <p:cNvSpPr/>
          <p:nvPr/>
        </p:nvSpPr>
        <p:spPr>
          <a:xfrm>
            <a:off x="2769670" y="3047014"/>
            <a:ext cx="286053" cy="693965"/>
          </a:xfrm>
          <a:prstGeom prst="rect">
            <a:avLst/>
          </a:prstGeom>
          <a:solidFill>
            <a:schemeClr val="accent5"/>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099506DA-31E9-410E-B15B-75368B65EDE0}"/>
              </a:ext>
            </a:extLst>
          </p:cNvPr>
          <p:cNvSpPr/>
          <p:nvPr/>
        </p:nvSpPr>
        <p:spPr>
          <a:xfrm>
            <a:off x="-2" y="497537"/>
            <a:ext cx="2470921"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bg1">
                    <a:alpha val="60000"/>
                  </a:schemeClr>
                </a:solidFill>
                <a:latin typeface="Articulate Extrabold" panose="02000503050000020004" pitchFamily="2" charset="0"/>
              </a:rPr>
              <a:t>Concept</a:t>
            </a:r>
          </a:p>
        </p:txBody>
      </p:sp>
      <p:sp>
        <p:nvSpPr>
          <p:cNvPr id="9" name="Rectangle 8">
            <a:extLst>
              <a:ext uri="{FF2B5EF4-FFF2-40B4-BE49-F238E27FC236}">
                <a16:creationId xmlns:a16="http://schemas.microsoft.com/office/drawing/2014/main" id="{7EDB38FF-9333-5C10-0C34-72DB6B25C2B9}"/>
              </a:ext>
            </a:extLst>
          </p:cNvPr>
          <p:cNvSpPr/>
          <p:nvPr/>
        </p:nvSpPr>
        <p:spPr>
          <a:xfrm>
            <a:off x="-2" y="1772276"/>
            <a:ext cx="2470921"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Units</a:t>
            </a:r>
          </a:p>
        </p:txBody>
      </p:sp>
      <p:sp>
        <p:nvSpPr>
          <p:cNvPr id="10" name="Rectangle 9">
            <a:extLst>
              <a:ext uri="{FF2B5EF4-FFF2-40B4-BE49-F238E27FC236}">
                <a16:creationId xmlns:a16="http://schemas.microsoft.com/office/drawing/2014/main" id="{5FB44068-3603-EE50-EAAD-815B9C090B99}"/>
              </a:ext>
            </a:extLst>
          </p:cNvPr>
          <p:cNvSpPr/>
          <p:nvPr/>
        </p:nvSpPr>
        <p:spPr>
          <a:xfrm>
            <a:off x="1" y="3047015"/>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latin typeface="Articulate Extrabold" panose="02000503050000020004" pitchFamily="2" charset="0"/>
              </a:rPr>
              <a:t>Tools</a:t>
            </a:r>
          </a:p>
        </p:txBody>
      </p:sp>
      <p:sp>
        <p:nvSpPr>
          <p:cNvPr id="11" name="Rectangle 10">
            <a:extLst>
              <a:ext uri="{FF2B5EF4-FFF2-40B4-BE49-F238E27FC236}">
                <a16:creationId xmlns:a16="http://schemas.microsoft.com/office/drawing/2014/main" id="{1ACB1E6B-CE00-59B5-2FEE-EFB3CF728853}"/>
              </a:ext>
            </a:extLst>
          </p:cNvPr>
          <p:cNvSpPr/>
          <p:nvPr/>
        </p:nvSpPr>
        <p:spPr>
          <a:xfrm>
            <a:off x="149491" y="4315138"/>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Exercises</a:t>
            </a:r>
          </a:p>
        </p:txBody>
      </p:sp>
      <p:sp>
        <p:nvSpPr>
          <p:cNvPr id="20" name="TextBox 19">
            <a:extLst>
              <a:ext uri="{FF2B5EF4-FFF2-40B4-BE49-F238E27FC236}">
                <a16:creationId xmlns:a16="http://schemas.microsoft.com/office/drawing/2014/main" id="{7360CBFA-BEA2-BD42-9592-34CA1FE7FAD9}"/>
              </a:ext>
            </a:extLst>
          </p:cNvPr>
          <p:cNvSpPr txBox="1"/>
          <p:nvPr/>
        </p:nvSpPr>
        <p:spPr>
          <a:xfrm>
            <a:off x="3320282" y="1370024"/>
            <a:ext cx="8018278" cy="954107"/>
          </a:xfrm>
          <a:prstGeom prst="rect">
            <a:avLst/>
          </a:prstGeom>
          <a:noFill/>
          <a:ln>
            <a:noFill/>
          </a:ln>
        </p:spPr>
        <p:txBody>
          <a:bodyPr wrap="square">
            <a:spAutoFit/>
          </a:bodyPr>
          <a:lstStyle/>
          <a:p>
            <a:pPr marL="457200" indent="-457200">
              <a:buFont typeface="Arial" panose="020B0604020202020204" pitchFamily="34" charset="0"/>
              <a:buChar char="•"/>
            </a:pPr>
            <a:r>
              <a:rPr lang="en-US" sz="2800" b="0" i="0" dirty="0">
                <a:solidFill>
                  <a:srgbClr val="000000"/>
                </a:solidFill>
                <a:effectLst/>
              </a:rPr>
              <a:t>Any tool that can measure length and width </a:t>
            </a:r>
          </a:p>
          <a:p>
            <a:endParaRPr lang="en-US" sz="2800" dirty="0">
              <a:solidFill>
                <a:srgbClr val="000000"/>
              </a:solidFill>
            </a:endParaRPr>
          </a:p>
        </p:txBody>
      </p:sp>
      <p:sp>
        <p:nvSpPr>
          <p:cNvPr id="21" name="TextBox 20">
            <a:extLst>
              <a:ext uri="{FF2B5EF4-FFF2-40B4-BE49-F238E27FC236}">
                <a16:creationId xmlns:a16="http://schemas.microsoft.com/office/drawing/2014/main" id="{81F26D4D-3A40-6FA5-76BB-1E297B25D006}"/>
              </a:ext>
            </a:extLst>
          </p:cNvPr>
          <p:cNvSpPr txBox="1"/>
          <p:nvPr/>
        </p:nvSpPr>
        <p:spPr>
          <a:xfrm>
            <a:off x="3320282" y="497537"/>
            <a:ext cx="8124958" cy="707886"/>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sz="3200" dirty="0">
                <a:solidFill>
                  <a:schemeClr val="accent5"/>
                </a:solidFill>
                <a:latin typeface="Articulate Extrabold" panose="02000503050000020004" pitchFamily="2" charset="0"/>
              </a:rPr>
              <a:t>Area Measurement Tools </a:t>
            </a:r>
            <a:r>
              <a:rPr lang="en-US" sz="4000" dirty="0">
                <a:solidFill>
                  <a:schemeClr val="accent5"/>
                </a:solidFill>
                <a:latin typeface="Articulate Extrabold" panose="02000503050000020004" pitchFamily="2" charset="0"/>
              </a:rPr>
              <a:t> </a:t>
            </a:r>
          </a:p>
        </p:txBody>
      </p:sp>
      <p:sp>
        <p:nvSpPr>
          <p:cNvPr id="7" name="Rectangle 6">
            <a:extLst>
              <a:ext uri="{FF2B5EF4-FFF2-40B4-BE49-F238E27FC236}">
                <a16:creationId xmlns:a16="http://schemas.microsoft.com/office/drawing/2014/main" id="{36F81B5D-04F8-9C47-CB6C-0B819CA5C944}"/>
              </a:ext>
            </a:extLst>
          </p:cNvPr>
          <p:cNvSpPr/>
          <p:nvPr/>
        </p:nvSpPr>
        <p:spPr>
          <a:xfrm>
            <a:off x="121305" y="5596491"/>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Application</a:t>
            </a:r>
          </a:p>
        </p:txBody>
      </p:sp>
      <p:pic>
        <p:nvPicPr>
          <p:cNvPr id="6" name="Picture 5">
            <a:extLst>
              <a:ext uri="{FF2B5EF4-FFF2-40B4-BE49-F238E27FC236}">
                <a16:creationId xmlns:a16="http://schemas.microsoft.com/office/drawing/2014/main" id="{3B9BB27B-7A46-DD44-6C64-121EE51035BD}"/>
              </a:ext>
            </a:extLst>
          </p:cNvPr>
          <p:cNvPicPr>
            <a:picLocks noChangeAspect="1"/>
          </p:cNvPicPr>
          <p:nvPr/>
        </p:nvPicPr>
        <p:blipFill>
          <a:blip r:embed="rId5">
            <a:extLst>
              <a:ext uri="{28A0092B-C50C-407E-A947-70E740481C1C}">
                <a14:useLocalDpi xmlns:a14="http://schemas.microsoft.com/office/drawing/2010/main" val="0"/>
              </a:ext>
            </a:extLst>
          </a:blip>
          <a:srcRect l="57928" t="16599" r="4741" b="31403"/>
          <a:stretch>
            <a:fillRect/>
          </a:stretch>
        </p:blipFill>
        <p:spPr>
          <a:xfrm rot="20822979">
            <a:off x="3938614" y="2801968"/>
            <a:ext cx="2774044" cy="1990226"/>
          </a:xfrm>
          <a:prstGeom prst="rect">
            <a:avLst/>
          </a:prstGeom>
        </p:spPr>
      </p:pic>
      <p:pic>
        <p:nvPicPr>
          <p:cNvPr id="17" name="Picture 16">
            <a:extLst>
              <a:ext uri="{FF2B5EF4-FFF2-40B4-BE49-F238E27FC236}">
                <a16:creationId xmlns:a16="http://schemas.microsoft.com/office/drawing/2014/main" id="{9F9A072A-6691-0B4E-8F27-F4FB4DE32382}"/>
              </a:ext>
            </a:extLst>
          </p:cNvPr>
          <p:cNvPicPr>
            <a:picLocks noChangeAspect="1"/>
          </p:cNvPicPr>
          <p:nvPr/>
        </p:nvPicPr>
        <p:blipFill>
          <a:blip r:embed="rId6">
            <a:extLst>
              <a:ext uri="{28A0092B-C50C-407E-A947-70E740481C1C}">
                <a14:useLocalDpi xmlns:a14="http://schemas.microsoft.com/office/drawing/2010/main" val="0"/>
              </a:ext>
            </a:extLst>
          </a:blip>
          <a:srcRect l="36492" t="10999" r="2616" b="74912"/>
          <a:stretch>
            <a:fillRect/>
          </a:stretch>
        </p:blipFill>
        <p:spPr>
          <a:xfrm>
            <a:off x="4813837" y="2484462"/>
            <a:ext cx="4366500" cy="474070"/>
          </a:xfrm>
          <a:prstGeom prst="rect">
            <a:avLst/>
          </a:prstGeom>
        </p:spPr>
      </p:pic>
      <p:pic>
        <p:nvPicPr>
          <p:cNvPr id="22" name="Picture 21">
            <a:extLst>
              <a:ext uri="{FF2B5EF4-FFF2-40B4-BE49-F238E27FC236}">
                <a16:creationId xmlns:a16="http://schemas.microsoft.com/office/drawing/2014/main" id="{EEF565C6-DB80-3623-21DE-664CEBD35852}"/>
              </a:ext>
            </a:extLst>
          </p:cNvPr>
          <p:cNvPicPr>
            <a:picLocks noChangeAspect="1"/>
          </p:cNvPicPr>
          <p:nvPr/>
        </p:nvPicPr>
        <p:blipFill>
          <a:blip r:embed="rId6">
            <a:extLst>
              <a:ext uri="{28A0092B-C50C-407E-A947-70E740481C1C}">
                <a14:useLocalDpi xmlns:a14="http://schemas.microsoft.com/office/drawing/2010/main" val="0"/>
              </a:ext>
            </a:extLst>
          </a:blip>
          <a:srcRect l="59637" t="30902" r="4267" b="14030"/>
          <a:stretch>
            <a:fillRect/>
          </a:stretch>
        </p:blipFill>
        <p:spPr>
          <a:xfrm rot="613451">
            <a:off x="7885870" y="4189644"/>
            <a:ext cx="2899738" cy="2075789"/>
          </a:xfrm>
          <a:prstGeom prst="rect">
            <a:avLst/>
          </a:prstGeom>
        </p:spPr>
      </p:pic>
      <p:pic>
        <p:nvPicPr>
          <p:cNvPr id="34" name="Picture 33">
            <a:extLst>
              <a:ext uri="{FF2B5EF4-FFF2-40B4-BE49-F238E27FC236}">
                <a16:creationId xmlns:a16="http://schemas.microsoft.com/office/drawing/2014/main" id="{A5CD61E4-19D8-7E6D-4CDB-9900FE8C16CE}"/>
              </a:ext>
            </a:extLst>
          </p:cNvPr>
          <p:cNvPicPr>
            <a:picLocks noChangeAspect="1"/>
          </p:cNvPicPr>
          <p:nvPr/>
        </p:nvPicPr>
        <p:blipFill>
          <a:blip r:embed="rId7">
            <a:extLst>
              <a:ext uri="{28A0092B-C50C-407E-A947-70E740481C1C}">
                <a14:useLocalDpi xmlns:a14="http://schemas.microsoft.com/office/drawing/2010/main" val="0"/>
              </a:ext>
            </a:extLst>
          </a:blip>
          <a:srcRect l="7267" t="25497" r="6082" b="13843"/>
          <a:stretch>
            <a:fillRect/>
          </a:stretch>
        </p:blipFill>
        <p:spPr>
          <a:xfrm>
            <a:off x="3848515" y="4066258"/>
            <a:ext cx="4988560" cy="1885687"/>
          </a:xfrm>
          <a:prstGeom prst="rect">
            <a:avLst/>
          </a:prstGeom>
        </p:spPr>
      </p:pic>
    </p:spTree>
    <p:custDataLst>
      <p:tags r:id="rId1"/>
    </p:custDataLst>
    <p:extLst>
      <p:ext uri="{BB962C8B-B14F-4D97-AF65-F5344CB8AC3E}">
        <p14:creationId xmlns:p14="http://schemas.microsoft.com/office/powerpoint/2010/main" val="23547341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5251A2-8F94-3D2E-477A-ABB67D04346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2A16BF5-7075-8874-9DCB-9D6A694DF501}"/>
              </a:ext>
            </a:extLst>
          </p:cNvPr>
          <p:cNvPicPr>
            <a:picLocks noChangeAspect="1"/>
          </p:cNvPicPr>
          <p:nvPr/>
        </p:nvPicPr>
        <p:blipFill>
          <a:blip r:embed="rId4">
            <a:extLst>
              <a:ext uri="{28A0092B-C50C-407E-A947-70E740481C1C}">
                <a14:useLocalDpi xmlns:a14="http://schemas.microsoft.com/office/drawing/2010/main" val="0"/>
              </a:ext>
            </a:extLst>
          </a:blip>
          <a:srcRect l="28249" r="48872"/>
          <a:stretch>
            <a:fillRect/>
          </a:stretch>
        </p:blipFill>
        <p:spPr>
          <a:xfrm>
            <a:off x="-1" y="17145"/>
            <a:ext cx="2782393" cy="6840855"/>
          </a:xfrm>
          <a:prstGeom prst="rect">
            <a:avLst/>
          </a:prstGeom>
        </p:spPr>
      </p:pic>
      <p:sp>
        <p:nvSpPr>
          <p:cNvPr id="16" name="Rectangle 15">
            <a:extLst>
              <a:ext uri="{FF2B5EF4-FFF2-40B4-BE49-F238E27FC236}">
                <a16:creationId xmlns:a16="http://schemas.microsoft.com/office/drawing/2014/main" id="{ABDD2D58-30E4-7082-0C96-2D8446F87ECE}"/>
              </a:ext>
            </a:extLst>
          </p:cNvPr>
          <p:cNvSpPr/>
          <p:nvPr/>
        </p:nvSpPr>
        <p:spPr>
          <a:xfrm>
            <a:off x="-10862" y="0"/>
            <a:ext cx="2793255" cy="685800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9A590192-24AD-F8B3-0969-66631532EA34}"/>
              </a:ext>
            </a:extLst>
          </p:cNvPr>
          <p:cNvSpPr/>
          <p:nvPr/>
        </p:nvSpPr>
        <p:spPr>
          <a:xfrm>
            <a:off x="2769898" y="-23719"/>
            <a:ext cx="286053" cy="6905437"/>
          </a:xfrm>
          <a:prstGeom prst="rect">
            <a:avLst/>
          </a:prstGeom>
          <a:solidFill>
            <a:schemeClr val="bg2">
              <a:lumMod val="9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A2B4C525-6739-E335-E669-8D3573D28517}"/>
              </a:ext>
            </a:extLst>
          </p:cNvPr>
          <p:cNvSpPr/>
          <p:nvPr/>
        </p:nvSpPr>
        <p:spPr>
          <a:xfrm>
            <a:off x="2768410" y="4315138"/>
            <a:ext cx="286053" cy="693965"/>
          </a:xfrm>
          <a:prstGeom prst="rect">
            <a:avLst/>
          </a:prstGeom>
          <a:solidFill>
            <a:schemeClr val="accent5"/>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00E8C2AB-88A8-8E37-208B-40D4DF7E6CFC}"/>
              </a:ext>
            </a:extLst>
          </p:cNvPr>
          <p:cNvSpPr/>
          <p:nvPr/>
        </p:nvSpPr>
        <p:spPr>
          <a:xfrm>
            <a:off x="-2" y="497537"/>
            <a:ext cx="2470921"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bg1">
                    <a:alpha val="60000"/>
                  </a:schemeClr>
                </a:solidFill>
                <a:latin typeface="Articulate Extrabold" panose="02000503050000020004" pitchFamily="2" charset="0"/>
              </a:rPr>
              <a:t>Concept</a:t>
            </a:r>
          </a:p>
        </p:txBody>
      </p:sp>
      <p:sp>
        <p:nvSpPr>
          <p:cNvPr id="9" name="Rectangle 8">
            <a:extLst>
              <a:ext uri="{FF2B5EF4-FFF2-40B4-BE49-F238E27FC236}">
                <a16:creationId xmlns:a16="http://schemas.microsoft.com/office/drawing/2014/main" id="{FCA6FE16-F3E6-3F0C-EE8B-1DA5C43A1E53}"/>
              </a:ext>
            </a:extLst>
          </p:cNvPr>
          <p:cNvSpPr/>
          <p:nvPr/>
        </p:nvSpPr>
        <p:spPr>
          <a:xfrm>
            <a:off x="-2" y="1772276"/>
            <a:ext cx="2470921"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Units</a:t>
            </a:r>
          </a:p>
        </p:txBody>
      </p:sp>
      <p:sp>
        <p:nvSpPr>
          <p:cNvPr id="10" name="Rectangle 9">
            <a:extLst>
              <a:ext uri="{FF2B5EF4-FFF2-40B4-BE49-F238E27FC236}">
                <a16:creationId xmlns:a16="http://schemas.microsoft.com/office/drawing/2014/main" id="{62E9D366-F3E7-E722-E046-B3EC1A34EC2F}"/>
              </a:ext>
            </a:extLst>
          </p:cNvPr>
          <p:cNvSpPr/>
          <p:nvPr/>
        </p:nvSpPr>
        <p:spPr>
          <a:xfrm>
            <a:off x="1" y="3047015"/>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Tools</a:t>
            </a:r>
          </a:p>
        </p:txBody>
      </p:sp>
      <p:sp>
        <p:nvSpPr>
          <p:cNvPr id="11" name="Rectangle 10">
            <a:extLst>
              <a:ext uri="{FF2B5EF4-FFF2-40B4-BE49-F238E27FC236}">
                <a16:creationId xmlns:a16="http://schemas.microsoft.com/office/drawing/2014/main" id="{8126109D-9A40-D30F-EE0D-58A63CB1323C}"/>
              </a:ext>
            </a:extLst>
          </p:cNvPr>
          <p:cNvSpPr/>
          <p:nvPr/>
        </p:nvSpPr>
        <p:spPr>
          <a:xfrm>
            <a:off x="149491" y="4315138"/>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latin typeface="Articulate Extrabold" panose="02000503050000020004" pitchFamily="2" charset="0"/>
              </a:rPr>
              <a:t>Exercises</a:t>
            </a:r>
          </a:p>
        </p:txBody>
      </p:sp>
      <p:sp>
        <p:nvSpPr>
          <p:cNvPr id="21" name="TextBox 20">
            <a:extLst>
              <a:ext uri="{FF2B5EF4-FFF2-40B4-BE49-F238E27FC236}">
                <a16:creationId xmlns:a16="http://schemas.microsoft.com/office/drawing/2014/main" id="{E1C922F1-5ACE-2193-E377-34C815BAE1F2}"/>
              </a:ext>
            </a:extLst>
          </p:cNvPr>
          <p:cNvSpPr txBox="1"/>
          <p:nvPr/>
        </p:nvSpPr>
        <p:spPr>
          <a:xfrm>
            <a:off x="3320282" y="497537"/>
            <a:ext cx="8124958" cy="707886"/>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sz="3200" dirty="0">
                <a:solidFill>
                  <a:schemeClr val="accent5"/>
                </a:solidFill>
                <a:latin typeface="Articulate Extrabold" panose="02000503050000020004" pitchFamily="2" charset="0"/>
              </a:rPr>
              <a:t>Area Measurement Exercises  </a:t>
            </a:r>
            <a:r>
              <a:rPr lang="en-US" sz="4000" dirty="0">
                <a:solidFill>
                  <a:schemeClr val="accent5"/>
                </a:solidFill>
                <a:latin typeface="Articulate Extrabold" panose="02000503050000020004" pitchFamily="2" charset="0"/>
              </a:rPr>
              <a:t> </a:t>
            </a:r>
          </a:p>
        </p:txBody>
      </p:sp>
      <p:sp>
        <p:nvSpPr>
          <p:cNvPr id="7" name="Rectangle 6">
            <a:extLst>
              <a:ext uri="{FF2B5EF4-FFF2-40B4-BE49-F238E27FC236}">
                <a16:creationId xmlns:a16="http://schemas.microsoft.com/office/drawing/2014/main" id="{572A735C-BF48-7BE3-C73C-2EEF285CBC4E}"/>
              </a:ext>
            </a:extLst>
          </p:cNvPr>
          <p:cNvSpPr/>
          <p:nvPr/>
        </p:nvSpPr>
        <p:spPr>
          <a:xfrm>
            <a:off x="121305" y="5596491"/>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Application</a:t>
            </a:r>
          </a:p>
        </p:txBody>
      </p:sp>
      <p:pic>
        <p:nvPicPr>
          <p:cNvPr id="2" name="Picture 1">
            <a:extLst>
              <a:ext uri="{FF2B5EF4-FFF2-40B4-BE49-F238E27FC236}">
                <a16:creationId xmlns:a16="http://schemas.microsoft.com/office/drawing/2014/main" id="{244D69CB-4015-68CA-C308-676C05440D0B}"/>
              </a:ext>
            </a:extLst>
          </p:cNvPr>
          <p:cNvPicPr>
            <a:picLocks noChangeAspect="1"/>
          </p:cNvPicPr>
          <p:nvPr/>
        </p:nvPicPr>
        <p:blipFill>
          <a:blip r:embed="rId5"/>
          <a:stretch>
            <a:fillRect/>
          </a:stretch>
        </p:blipFill>
        <p:spPr>
          <a:xfrm>
            <a:off x="7051474" y="1374987"/>
            <a:ext cx="3266000" cy="4262935"/>
          </a:xfrm>
          <a:prstGeom prst="rect">
            <a:avLst/>
          </a:prstGeom>
          <a:ln>
            <a:solidFill>
              <a:schemeClr val="accent5"/>
            </a:solidFill>
          </a:ln>
          <a:effectLst>
            <a:outerShdw blurRad="50800" dist="38100" dir="2700000" algn="tl" rotWithShape="0">
              <a:prstClr val="black">
                <a:alpha val="40000"/>
              </a:prstClr>
            </a:outerShdw>
          </a:effectLst>
        </p:spPr>
      </p:pic>
      <p:pic>
        <p:nvPicPr>
          <p:cNvPr id="13" name="Picture 12">
            <a:extLst>
              <a:ext uri="{FF2B5EF4-FFF2-40B4-BE49-F238E27FC236}">
                <a16:creationId xmlns:a16="http://schemas.microsoft.com/office/drawing/2014/main" id="{17013F5B-181F-DBFE-C5AD-00E10F5013D4}"/>
              </a:ext>
            </a:extLst>
          </p:cNvPr>
          <p:cNvPicPr>
            <a:picLocks noChangeAspect="1"/>
          </p:cNvPicPr>
          <p:nvPr/>
        </p:nvPicPr>
        <p:blipFill>
          <a:blip r:embed="rId6"/>
          <a:stretch>
            <a:fillRect/>
          </a:stretch>
        </p:blipFill>
        <p:spPr>
          <a:xfrm>
            <a:off x="4971281" y="2003976"/>
            <a:ext cx="3289301" cy="4262934"/>
          </a:xfrm>
          <a:prstGeom prst="rect">
            <a:avLst/>
          </a:prstGeom>
          <a:ln>
            <a:solidFill>
              <a:schemeClr val="accent5"/>
            </a:solidFill>
          </a:ln>
          <a:effectLst>
            <a:outerShdw blurRad="50800" dist="38100" dir="2700000" algn="tl" rotWithShape="0">
              <a:prstClr val="black">
                <a:alpha val="40000"/>
              </a:prstClr>
            </a:outerShdw>
          </a:effectLst>
        </p:spPr>
      </p:pic>
    </p:spTree>
    <p:custDataLst>
      <p:tags r:id="rId1"/>
    </p:custDataLst>
    <p:extLst>
      <p:ext uri="{BB962C8B-B14F-4D97-AF65-F5344CB8AC3E}">
        <p14:creationId xmlns:p14="http://schemas.microsoft.com/office/powerpoint/2010/main" val="40188654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8ED72C-8184-F37D-3891-E0A84BE6479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7DC264B-547E-A1AA-EB49-110BE29C4C0D}"/>
              </a:ext>
            </a:extLst>
          </p:cNvPr>
          <p:cNvPicPr>
            <a:picLocks noChangeAspect="1"/>
          </p:cNvPicPr>
          <p:nvPr/>
        </p:nvPicPr>
        <p:blipFill>
          <a:blip r:embed="rId4">
            <a:extLst>
              <a:ext uri="{28A0092B-C50C-407E-A947-70E740481C1C}">
                <a14:useLocalDpi xmlns:a14="http://schemas.microsoft.com/office/drawing/2010/main" val="0"/>
              </a:ext>
            </a:extLst>
          </a:blip>
          <a:srcRect l="28249" r="48872"/>
          <a:stretch>
            <a:fillRect/>
          </a:stretch>
        </p:blipFill>
        <p:spPr>
          <a:xfrm>
            <a:off x="-1" y="17145"/>
            <a:ext cx="2782393" cy="6840855"/>
          </a:xfrm>
          <a:prstGeom prst="rect">
            <a:avLst/>
          </a:prstGeom>
        </p:spPr>
      </p:pic>
      <p:sp>
        <p:nvSpPr>
          <p:cNvPr id="16" name="Rectangle 15">
            <a:extLst>
              <a:ext uri="{FF2B5EF4-FFF2-40B4-BE49-F238E27FC236}">
                <a16:creationId xmlns:a16="http://schemas.microsoft.com/office/drawing/2014/main" id="{E2D12D15-763E-01B8-D19E-9BDA3BE26063}"/>
              </a:ext>
            </a:extLst>
          </p:cNvPr>
          <p:cNvSpPr/>
          <p:nvPr/>
        </p:nvSpPr>
        <p:spPr>
          <a:xfrm>
            <a:off x="-10862" y="0"/>
            <a:ext cx="2793255" cy="685800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DE073898-287E-EE39-4EB0-5DA3B5435ECE}"/>
              </a:ext>
            </a:extLst>
          </p:cNvPr>
          <p:cNvSpPr/>
          <p:nvPr/>
        </p:nvSpPr>
        <p:spPr>
          <a:xfrm>
            <a:off x="2769898" y="-23719"/>
            <a:ext cx="286053" cy="6905437"/>
          </a:xfrm>
          <a:prstGeom prst="rect">
            <a:avLst/>
          </a:prstGeom>
          <a:solidFill>
            <a:schemeClr val="bg2">
              <a:lumMod val="9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E6E977D6-C631-7AE0-B2CD-F001587B1E9A}"/>
              </a:ext>
            </a:extLst>
          </p:cNvPr>
          <p:cNvSpPr/>
          <p:nvPr/>
        </p:nvSpPr>
        <p:spPr>
          <a:xfrm>
            <a:off x="2767320" y="5666498"/>
            <a:ext cx="286053" cy="693965"/>
          </a:xfrm>
          <a:prstGeom prst="rect">
            <a:avLst/>
          </a:prstGeom>
          <a:solidFill>
            <a:schemeClr val="accent5"/>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559944A3-B6B6-075B-6712-92BB52B84F6B}"/>
              </a:ext>
            </a:extLst>
          </p:cNvPr>
          <p:cNvSpPr/>
          <p:nvPr/>
        </p:nvSpPr>
        <p:spPr>
          <a:xfrm>
            <a:off x="-2" y="497537"/>
            <a:ext cx="2470921"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bg1">
                    <a:alpha val="60000"/>
                  </a:schemeClr>
                </a:solidFill>
                <a:latin typeface="Articulate Extrabold" panose="02000503050000020004" pitchFamily="2" charset="0"/>
              </a:rPr>
              <a:t>Concept</a:t>
            </a:r>
          </a:p>
        </p:txBody>
      </p:sp>
      <p:sp>
        <p:nvSpPr>
          <p:cNvPr id="9" name="Rectangle 8">
            <a:extLst>
              <a:ext uri="{FF2B5EF4-FFF2-40B4-BE49-F238E27FC236}">
                <a16:creationId xmlns:a16="http://schemas.microsoft.com/office/drawing/2014/main" id="{18C92C11-8517-2E8B-E0FA-45A5C117F5A9}"/>
              </a:ext>
            </a:extLst>
          </p:cNvPr>
          <p:cNvSpPr/>
          <p:nvPr/>
        </p:nvSpPr>
        <p:spPr>
          <a:xfrm>
            <a:off x="-2" y="1772276"/>
            <a:ext cx="2470921"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Units</a:t>
            </a:r>
          </a:p>
        </p:txBody>
      </p:sp>
      <p:sp>
        <p:nvSpPr>
          <p:cNvPr id="10" name="Rectangle 9">
            <a:extLst>
              <a:ext uri="{FF2B5EF4-FFF2-40B4-BE49-F238E27FC236}">
                <a16:creationId xmlns:a16="http://schemas.microsoft.com/office/drawing/2014/main" id="{085DBAB7-36A6-6041-DBB3-C8B33AD5BFF2}"/>
              </a:ext>
            </a:extLst>
          </p:cNvPr>
          <p:cNvSpPr/>
          <p:nvPr/>
        </p:nvSpPr>
        <p:spPr>
          <a:xfrm>
            <a:off x="1" y="3047015"/>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Tools</a:t>
            </a:r>
          </a:p>
        </p:txBody>
      </p:sp>
      <p:sp>
        <p:nvSpPr>
          <p:cNvPr id="11" name="Rectangle 10">
            <a:extLst>
              <a:ext uri="{FF2B5EF4-FFF2-40B4-BE49-F238E27FC236}">
                <a16:creationId xmlns:a16="http://schemas.microsoft.com/office/drawing/2014/main" id="{1DBC8DB4-FE9C-DB0F-B2B5-0E7A601785F6}"/>
              </a:ext>
            </a:extLst>
          </p:cNvPr>
          <p:cNvSpPr/>
          <p:nvPr/>
        </p:nvSpPr>
        <p:spPr>
          <a:xfrm>
            <a:off x="149491" y="4315138"/>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Exercises</a:t>
            </a:r>
          </a:p>
        </p:txBody>
      </p:sp>
      <p:sp>
        <p:nvSpPr>
          <p:cNvPr id="21" name="TextBox 20">
            <a:extLst>
              <a:ext uri="{FF2B5EF4-FFF2-40B4-BE49-F238E27FC236}">
                <a16:creationId xmlns:a16="http://schemas.microsoft.com/office/drawing/2014/main" id="{B147BD63-BA0E-E22F-7694-D84AB69A4A2B}"/>
              </a:ext>
            </a:extLst>
          </p:cNvPr>
          <p:cNvSpPr txBox="1"/>
          <p:nvPr/>
        </p:nvSpPr>
        <p:spPr>
          <a:xfrm>
            <a:off x="3320282" y="497537"/>
            <a:ext cx="8124958" cy="707886"/>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sz="3200" dirty="0">
                <a:solidFill>
                  <a:schemeClr val="accent5"/>
                </a:solidFill>
                <a:latin typeface="Articulate Extrabold" panose="02000503050000020004" pitchFamily="2" charset="0"/>
              </a:rPr>
              <a:t>Area Measurement Applications  </a:t>
            </a:r>
            <a:r>
              <a:rPr lang="en-US" sz="4000" dirty="0">
                <a:solidFill>
                  <a:schemeClr val="accent5"/>
                </a:solidFill>
                <a:latin typeface="Articulate Extrabold" panose="02000503050000020004" pitchFamily="2" charset="0"/>
              </a:rPr>
              <a:t> </a:t>
            </a:r>
          </a:p>
        </p:txBody>
      </p:sp>
      <p:sp>
        <p:nvSpPr>
          <p:cNvPr id="7" name="Rectangle 6">
            <a:extLst>
              <a:ext uri="{FF2B5EF4-FFF2-40B4-BE49-F238E27FC236}">
                <a16:creationId xmlns:a16="http://schemas.microsoft.com/office/drawing/2014/main" id="{D3C8AD7E-6007-0BB3-8FD7-C93B1FDF6DA4}"/>
              </a:ext>
            </a:extLst>
          </p:cNvPr>
          <p:cNvSpPr/>
          <p:nvPr/>
        </p:nvSpPr>
        <p:spPr>
          <a:xfrm>
            <a:off x="121305" y="5596491"/>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latin typeface="Articulate Extrabold" panose="02000503050000020004" pitchFamily="2" charset="0"/>
              </a:rPr>
              <a:t>Application</a:t>
            </a:r>
          </a:p>
        </p:txBody>
      </p:sp>
      <p:sp>
        <p:nvSpPr>
          <p:cNvPr id="6" name="TextBox 5">
            <a:extLst>
              <a:ext uri="{FF2B5EF4-FFF2-40B4-BE49-F238E27FC236}">
                <a16:creationId xmlns:a16="http://schemas.microsoft.com/office/drawing/2014/main" id="{E6D62E7B-7DCE-EEA2-B474-64C0F62088A5}"/>
              </a:ext>
            </a:extLst>
          </p:cNvPr>
          <p:cNvSpPr txBox="1"/>
          <p:nvPr/>
        </p:nvSpPr>
        <p:spPr>
          <a:xfrm>
            <a:off x="3320282" y="1312927"/>
            <a:ext cx="8363718" cy="4462760"/>
          </a:xfrm>
          <a:prstGeom prst="rect">
            <a:avLst/>
          </a:prstGeom>
          <a:noFill/>
          <a:ln>
            <a:noFill/>
          </a:ln>
        </p:spPr>
        <p:txBody>
          <a:bodyPr wrap="square">
            <a:spAutoFit/>
          </a:bodyPr>
          <a:lstStyle/>
          <a:p>
            <a:pPr marL="457200" indent="-457200">
              <a:buFont typeface="Arial" panose="020B0604020202020204" pitchFamily="34" charset="0"/>
              <a:buChar char="•"/>
            </a:pPr>
            <a:r>
              <a:rPr lang="en-US" sz="2500" dirty="0">
                <a:solidFill>
                  <a:schemeClr val="tx1">
                    <a:lumMod val="75000"/>
                    <a:lumOff val="25000"/>
                  </a:schemeClr>
                </a:solidFill>
              </a:rPr>
              <a:t>Calculating how much paint or flooring material is needed to cover a surface</a:t>
            </a:r>
          </a:p>
          <a:p>
            <a:pPr marL="457200" indent="-457200">
              <a:buFont typeface="Arial" panose="020B0604020202020204" pitchFamily="34" charset="0"/>
              <a:buChar char="•"/>
            </a:pPr>
            <a:endParaRPr lang="en-US" sz="2800" dirty="0">
              <a:solidFill>
                <a:schemeClr val="tx1">
                  <a:lumMod val="75000"/>
                  <a:lumOff val="25000"/>
                </a:schemeClr>
              </a:solidFill>
            </a:endParaRPr>
          </a:p>
          <a:p>
            <a:pPr marL="457200" indent="-457200">
              <a:buFont typeface="Arial" panose="020B0604020202020204" pitchFamily="34" charset="0"/>
              <a:buChar char="•"/>
            </a:pPr>
            <a:r>
              <a:rPr lang="en-US" sz="2500" dirty="0">
                <a:solidFill>
                  <a:schemeClr val="tx1">
                    <a:lumMod val="75000"/>
                    <a:lumOff val="25000"/>
                  </a:schemeClr>
                </a:solidFill>
              </a:rPr>
              <a:t>Measuring surface area for cleaning, sealing, or maintenance tasks</a:t>
            </a:r>
          </a:p>
          <a:p>
            <a:pPr marL="457200" indent="-457200">
              <a:buFont typeface="Arial" panose="020B0604020202020204" pitchFamily="34" charset="0"/>
              <a:buChar char="•"/>
            </a:pPr>
            <a:endParaRPr lang="en-US" sz="2800" dirty="0">
              <a:solidFill>
                <a:schemeClr val="tx1">
                  <a:lumMod val="75000"/>
                  <a:lumOff val="25000"/>
                </a:schemeClr>
              </a:solidFill>
            </a:endParaRPr>
          </a:p>
          <a:p>
            <a:pPr marL="457200" indent="-457200">
              <a:buFont typeface="Arial" panose="020B0604020202020204" pitchFamily="34" charset="0"/>
              <a:buChar char="•"/>
            </a:pPr>
            <a:r>
              <a:rPr lang="en-US" sz="2500" dirty="0">
                <a:solidFill>
                  <a:schemeClr val="tx1">
                    <a:lumMod val="75000"/>
                    <a:lumOff val="25000"/>
                  </a:schemeClr>
                </a:solidFill>
              </a:rPr>
              <a:t>Planning workspace layouts to ensure there is enough room for equipment and safe movement</a:t>
            </a:r>
          </a:p>
          <a:p>
            <a:pPr marL="457200" indent="-457200">
              <a:buFont typeface="Arial" panose="020B0604020202020204" pitchFamily="34" charset="0"/>
              <a:buChar char="•"/>
            </a:pPr>
            <a:endParaRPr lang="en-US" sz="2800" dirty="0">
              <a:solidFill>
                <a:schemeClr val="tx1">
                  <a:lumMod val="75000"/>
                  <a:lumOff val="25000"/>
                </a:schemeClr>
              </a:solidFill>
            </a:endParaRPr>
          </a:p>
          <a:p>
            <a:pPr marL="457200" indent="-457200">
              <a:buFont typeface="Arial" panose="020B0604020202020204" pitchFamily="34" charset="0"/>
              <a:buChar char="•"/>
            </a:pPr>
            <a:r>
              <a:rPr lang="en-US" sz="2500" dirty="0">
                <a:solidFill>
                  <a:schemeClr val="tx1">
                    <a:lumMod val="75000"/>
                    <a:lumOff val="25000"/>
                  </a:schemeClr>
                </a:solidFill>
              </a:rPr>
              <a:t>Estimating materials needed for coverings like panels, mats, or insulation</a:t>
            </a:r>
          </a:p>
        </p:txBody>
      </p:sp>
    </p:spTree>
    <p:custDataLst>
      <p:tags r:id="rId1"/>
    </p:custDataLst>
    <p:extLst>
      <p:ext uri="{BB962C8B-B14F-4D97-AF65-F5344CB8AC3E}">
        <p14:creationId xmlns:p14="http://schemas.microsoft.com/office/powerpoint/2010/main" val="41790657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C370CE-EE21-9851-6C05-E16B27D20C1D}"/>
            </a:ext>
          </a:extLst>
        </p:cNvPr>
        <p:cNvGrpSpPr/>
        <p:nvPr/>
      </p:nvGrpSpPr>
      <p:grpSpPr>
        <a:xfrm>
          <a:off x="0" y="0"/>
          <a:ext cx="0" cy="0"/>
          <a:chOff x="0" y="0"/>
          <a:chExt cx="0" cy="0"/>
        </a:xfrm>
      </p:grpSpPr>
      <p:sp>
        <p:nvSpPr>
          <p:cNvPr id="3" name="Content Placeholder 6">
            <a:extLst>
              <a:ext uri="{FF2B5EF4-FFF2-40B4-BE49-F238E27FC236}">
                <a16:creationId xmlns:a16="http://schemas.microsoft.com/office/drawing/2014/main" id="{7C429EAC-0515-947C-B22E-EF5838E52E03}"/>
              </a:ext>
            </a:extLst>
          </p:cNvPr>
          <p:cNvSpPr>
            <a:spLocks noGrp="1"/>
          </p:cNvSpPr>
          <p:nvPr>
            <p:ph idx="1"/>
          </p:nvPr>
        </p:nvSpPr>
        <p:spPr>
          <a:xfrm>
            <a:off x="838199" y="1381992"/>
            <a:ext cx="10515599" cy="2047008"/>
          </a:xfrm>
        </p:spPr>
        <p:txBody>
          <a:bodyPr>
            <a:normAutofit lnSpcReduction="10000"/>
          </a:bodyPr>
          <a:lstStyle/>
          <a:p>
            <a:r>
              <a:rPr lang="en-US" sz="3200" dirty="0"/>
              <a:t>A maintenance worker needs to cut a piece of conduit to fit between two connection points that are </a:t>
            </a:r>
            <a:r>
              <a:rPr lang="en-US" sz="3200" b="1" dirty="0"/>
              <a:t>42 inches apart</a:t>
            </a:r>
            <a:r>
              <a:rPr lang="en-US" sz="3200" dirty="0"/>
              <a:t>. </a:t>
            </a:r>
          </a:p>
          <a:p>
            <a:endParaRPr lang="en-US" sz="1100" dirty="0"/>
          </a:p>
          <a:p>
            <a:r>
              <a:rPr lang="en-US" sz="3200" dirty="0"/>
              <a:t>Which measurement represents the correct length of the conduit?</a:t>
            </a:r>
            <a:endParaRPr lang="en-US" dirty="0"/>
          </a:p>
        </p:txBody>
      </p:sp>
      <p:sp>
        <p:nvSpPr>
          <p:cNvPr id="8" name="Title 7">
            <a:extLst>
              <a:ext uri="{FF2B5EF4-FFF2-40B4-BE49-F238E27FC236}">
                <a16:creationId xmlns:a16="http://schemas.microsoft.com/office/drawing/2014/main" id="{8ED250B0-2BFF-218D-7F4F-BC3C1D4D5B8B}"/>
              </a:ext>
            </a:extLst>
          </p:cNvPr>
          <p:cNvSpPr>
            <a:spLocks noGrp="1"/>
          </p:cNvSpPr>
          <p:nvPr>
            <p:ph type="title"/>
          </p:nvPr>
        </p:nvSpPr>
        <p:spPr/>
        <p:txBody>
          <a:bodyPr/>
          <a:lstStyle/>
          <a:p>
            <a:r>
              <a:rPr lang="en-US" dirty="0"/>
              <a:t>Knowledge Check </a:t>
            </a:r>
          </a:p>
        </p:txBody>
      </p:sp>
      <p:sp>
        <p:nvSpPr>
          <p:cNvPr id="4" name="Rectangle 3">
            <a:extLst>
              <a:ext uri="{FF2B5EF4-FFF2-40B4-BE49-F238E27FC236}">
                <a16:creationId xmlns:a16="http://schemas.microsoft.com/office/drawing/2014/main" id="{1E4C163E-1680-1B3C-B557-62D22D5F05D8}"/>
              </a:ext>
            </a:extLst>
          </p:cNvPr>
          <p:cNvSpPr/>
          <p:nvPr/>
        </p:nvSpPr>
        <p:spPr>
          <a:xfrm>
            <a:off x="838198" y="3723690"/>
            <a:ext cx="4706203" cy="851672"/>
          </a:xfrm>
          <a:prstGeom prst="rect">
            <a:avLst/>
          </a:prstGeom>
          <a:solidFill>
            <a:schemeClr val="accent6">
              <a:lumMod val="9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(A). 3.5 Ft </a:t>
            </a:r>
          </a:p>
        </p:txBody>
      </p:sp>
      <p:sp>
        <p:nvSpPr>
          <p:cNvPr id="5" name="Rectangle 4">
            <a:extLst>
              <a:ext uri="{FF2B5EF4-FFF2-40B4-BE49-F238E27FC236}">
                <a16:creationId xmlns:a16="http://schemas.microsoft.com/office/drawing/2014/main" id="{2350B94A-C08A-51F0-9472-145E6AE2403E}"/>
              </a:ext>
            </a:extLst>
          </p:cNvPr>
          <p:cNvSpPr/>
          <p:nvPr/>
        </p:nvSpPr>
        <p:spPr>
          <a:xfrm>
            <a:off x="6647595" y="3723690"/>
            <a:ext cx="4706203" cy="851672"/>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(B). 42 square inches </a:t>
            </a:r>
          </a:p>
        </p:txBody>
      </p:sp>
      <p:sp>
        <p:nvSpPr>
          <p:cNvPr id="7" name="Rectangle 6">
            <a:extLst>
              <a:ext uri="{FF2B5EF4-FFF2-40B4-BE49-F238E27FC236}">
                <a16:creationId xmlns:a16="http://schemas.microsoft.com/office/drawing/2014/main" id="{3A8906F8-EEA6-2615-2069-1BE205FF81E3}"/>
              </a:ext>
            </a:extLst>
          </p:cNvPr>
          <p:cNvSpPr/>
          <p:nvPr/>
        </p:nvSpPr>
        <p:spPr>
          <a:xfrm>
            <a:off x="6639976" y="4924136"/>
            <a:ext cx="4706203" cy="851672"/>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(D). 7 feet</a:t>
            </a:r>
          </a:p>
        </p:txBody>
      </p:sp>
      <p:pic>
        <p:nvPicPr>
          <p:cNvPr id="2" name="Graphic 1" descr="Lights On with solid fill">
            <a:extLst>
              <a:ext uri="{FF2B5EF4-FFF2-40B4-BE49-F238E27FC236}">
                <a16:creationId xmlns:a16="http://schemas.microsoft.com/office/drawing/2014/main" id="{8B2312F7-A35D-31AF-269F-89D3F63FD23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35583" y="5285"/>
            <a:ext cx="851672" cy="851672"/>
          </a:xfrm>
          <a:prstGeom prst="rect">
            <a:avLst/>
          </a:prstGeom>
        </p:spPr>
      </p:pic>
      <p:sp>
        <p:nvSpPr>
          <p:cNvPr id="10" name="Rectangle 9">
            <a:extLst>
              <a:ext uri="{FF2B5EF4-FFF2-40B4-BE49-F238E27FC236}">
                <a16:creationId xmlns:a16="http://schemas.microsoft.com/office/drawing/2014/main" id="{699BF2EB-E517-7AE8-1582-BF69F7CE5D6A}"/>
              </a:ext>
            </a:extLst>
          </p:cNvPr>
          <p:cNvSpPr/>
          <p:nvPr/>
        </p:nvSpPr>
        <p:spPr>
          <a:xfrm>
            <a:off x="830579" y="4911730"/>
            <a:ext cx="4706203" cy="864078"/>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(C). 42 cubic inches</a:t>
            </a:r>
          </a:p>
        </p:txBody>
      </p:sp>
      <p:sp>
        <p:nvSpPr>
          <p:cNvPr id="6" name="Rectangle 5">
            <a:extLst>
              <a:ext uri="{FF2B5EF4-FFF2-40B4-BE49-F238E27FC236}">
                <a16:creationId xmlns:a16="http://schemas.microsoft.com/office/drawing/2014/main" id="{7A3AE10F-5164-D093-D835-E4A5611D375B}"/>
              </a:ext>
            </a:extLst>
          </p:cNvPr>
          <p:cNvSpPr/>
          <p:nvPr/>
        </p:nvSpPr>
        <p:spPr>
          <a:xfrm>
            <a:off x="838198" y="3716876"/>
            <a:ext cx="4706203" cy="858485"/>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(A). 3.5 Ft </a:t>
            </a:r>
          </a:p>
        </p:txBody>
      </p:sp>
    </p:spTree>
    <p:custDataLst>
      <p:tags r:id="rId1"/>
    </p:custDataLst>
    <p:extLst>
      <p:ext uri="{BB962C8B-B14F-4D97-AF65-F5344CB8AC3E}">
        <p14:creationId xmlns:p14="http://schemas.microsoft.com/office/powerpoint/2010/main" val="38833307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84677D-5E3F-E0DB-6E60-55BE5AA0C3FB}"/>
            </a:ext>
          </a:extLst>
        </p:cNvPr>
        <p:cNvGrpSpPr/>
        <p:nvPr/>
      </p:nvGrpSpPr>
      <p:grpSpPr>
        <a:xfrm>
          <a:off x="0" y="0"/>
          <a:ext cx="0" cy="0"/>
          <a:chOff x="0" y="0"/>
          <a:chExt cx="0" cy="0"/>
        </a:xfrm>
      </p:grpSpPr>
      <p:sp>
        <p:nvSpPr>
          <p:cNvPr id="3" name="Content Placeholder 6">
            <a:extLst>
              <a:ext uri="{FF2B5EF4-FFF2-40B4-BE49-F238E27FC236}">
                <a16:creationId xmlns:a16="http://schemas.microsoft.com/office/drawing/2014/main" id="{707B188B-E9DA-A7F5-A20E-001EF9F3CA7A}"/>
              </a:ext>
            </a:extLst>
          </p:cNvPr>
          <p:cNvSpPr>
            <a:spLocks noGrp="1"/>
          </p:cNvSpPr>
          <p:nvPr>
            <p:ph idx="1"/>
          </p:nvPr>
        </p:nvSpPr>
        <p:spPr>
          <a:xfrm>
            <a:off x="838199" y="1381991"/>
            <a:ext cx="10515599" cy="1810959"/>
          </a:xfrm>
        </p:spPr>
        <p:txBody>
          <a:bodyPr>
            <a:normAutofit/>
          </a:bodyPr>
          <a:lstStyle/>
          <a:p>
            <a:r>
              <a:rPr lang="en-US" sz="3200" dirty="0"/>
              <a:t>A worker needs to apply a protective coating to a rectangular metal panel that is </a:t>
            </a:r>
            <a:r>
              <a:rPr lang="en-US" sz="3200" b="1" dirty="0"/>
              <a:t>8 feet long </a:t>
            </a:r>
            <a:r>
              <a:rPr lang="en-US" sz="3200" dirty="0"/>
              <a:t>and </a:t>
            </a:r>
            <a:r>
              <a:rPr lang="en-US" sz="3200" b="1" dirty="0"/>
              <a:t>5 feet wide</a:t>
            </a:r>
            <a:r>
              <a:rPr lang="en-US" sz="3200" dirty="0"/>
              <a:t>.</a:t>
            </a:r>
          </a:p>
          <a:p>
            <a:endParaRPr lang="en-US" sz="1100" dirty="0"/>
          </a:p>
          <a:p>
            <a:r>
              <a:rPr lang="en-US" sz="3200" dirty="0"/>
              <a:t>How much surface area needs to be covered?</a:t>
            </a:r>
            <a:endParaRPr lang="en-US" dirty="0"/>
          </a:p>
        </p:txBody>
      </p:sp>
      <p:sp>
        <p:nvSpPr>
          <p:cNvPr id="8" name="Title 7">
            <a:extLst>
              <a:ext uri="{FF2B5EF4-FFF2-40B4-BE49-F238E27FC236}">
                <a16:creationId xmlns:a16="http://schemas.microsoft.com/office/drawing/2014/main" id="{F2ED72F2-88C7-6FD0-F4C1-FCF5AC520A47}"/>
              </a:ext>
            </a:extLst>
          </p:cNvPr>
          <p:cNvSpPr>
            <a:spLocks noGrp="1"/>
          </p:cNvSpPr>
          <p:nvPr>
            <p:ph type="title"/>
          </p:nvPr>
        </p:nvSpPr>
        <p:spPr/>
        <p:txBody>
          <a:bodyPr/>
          <a:lstStyle/>
          <a:p>
            <a:r>
              <a:rPr lang="en-US" dirty="0"/>
              <a:t>Knowledge Check </a:t>
            </a:r>
          </a:p>
        </p:txBody>
      </p:sp>
      <p:sp>
        <p:nvSpPr>
          <p:cNvPr id="4" name="Rectangle 3">
            <a:extLst>
              <a:ext uri="{FF2B5EF4-FFF2-40B4-BE49-F238E27FC236}">
                <a16:creationId xmlns:a16="http://schemas.microsoft.com/office/drawing/2014/main" id="{A51B80C9-4E16-7D1E-4D6E-1EA20A626A65}"/>
              </a:ext>
            </a:extLst>
          </p:cNvPr>
          <p:cNvSpPr/>
          <p:nvPr/>
        </p:nvSpPr>
        <p:spPr>
          <a:xfrm>
            <a:off x="845819" y="3665049"/>
            <a:ext cx="4706203" cy="851672"/>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(A). 13 ft </a:t>
            </a:r>
          </a:p>
        </p:txBody>
      </p:sp>
      <p:sp>
        <p:nvSpPr>
          <p:cNvPr id="5" name="Rectangle 4">
            <a:extLst>
              <a:ext uri="{FF2B5EF4-FFF2-40B4-BE49-F238E27FC236}">
                <a16:creationId xmlns:a16="http://schemas.microsoft.com/office/drawing/2014/main" id="{5273D1E3-E014-E4E4-84E2-42B679389A8D}"/>
              </a:ext>
            </a:extLst>
          </p:cNvPr>
          <p:cNvSpPr/>
          <p:nvPr/>
        </p:nvSpPr>
        <p:spPr>
          <a:xfrm>
            <a:off x="6655216" y="3665049"/>
            <a:ext cx="4706203" cy="851672"/>
          </a:xfrm>
          <a:prstGeom prst="rect">
            <a:avLst/>
          </a:prstGeom>
          <a:solidFill>
            <a:schemeClr val="accent6">
              <a:lumMod val="9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(B). 40 ft squared </a:t>
            </a:r>
          </a:p>
        </p:txBody>
      </p:sp>
      <p:sp>
        <p:nvSpPr>
          <p:cNvPr id="7" name="Rectangle 6">
            <a:extLst>
              <a:ext uri="{FF2B5EF4-FFF2-40B4-BE49-F238E27FC236}">
                <a16:creationId xmlns:a16="http://schemas.microsoft.com/office/drawing/2014/main" id="{58D883E9-CB9F-D0C0-380A-BBD33E81727D}"/>
              </a:ext>
            </a:extLst>
          </p:cNvPr>
          <p:cNvSpPr/>
          <p:nvPr/>
        </p:nvSpPr>
        <p:spPr>
          <a:xfrm>
            <a:off x="6655216" y="5050172"/>
            <a:ext cx="4706203" cy="851672"/>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(D). 26 ft squared</a:t>
            </a:r>
          </a:p>
        </p:txBody>
      </p:sp>
      <p:pic>
        <p:nvPicPr>
          <p:cNvPr id="2" name="Graphic 1" descr="Lights On with solid fill">
            <a:extLst>
              <a:ext uri="{FF2B5EF4-FFF2-40B4-BE49-F238E27FC236}">
                <a16:creationId xmlns:a16="http://schemas.microsoft.com/office/drawing/2014/main" id="{036E7803-066F-6EA4-BBD3-4969F8DEB8E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35583" y="5285"/>
            <a:ext cx="851672" cy="851672"/>
          </a:xfrm>
          <a:prstGeom prst="rect">
            <a:avLst/>
          </a:prstGeom>
        </p:spPr>
      </p:pic>
      <p:sp>
        <p:nvSpPr>
          <p:cNvPr id="10" name="Rectangle 9">
            <a:extLst>
              <a:ext uri="{FF2B5EF4-FFF2-40B4-BE49-F238E27FC236}">
                <a16:creationId xmlns:a16="http://schemas.microsoft.com/office/drawing/2014/main" id="{EB0E8C72-46B0-F5A1-D844-06D7D0E79AA2}"/>
              </a:ext>
            </a:extLst>
          </p:cNvPr>
          <p:cNvSpPr/>
          <p:nvPr/>
        </p:nvSpPr>
        <p:spPr>
          <a:xfrm>
            <a:off x="830581" y="5050172"/>
            <a:ext cx="4706203" cy="864078"/>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(C). 40 ft cubed</a:t>
            </a:r>
          </a:p>
        </p:txBody>
      </p:sp>
      <p:sp>
        <p:nvSpPr>
          <p:cNvPr id="6" name="Rectangle 5">
            <a:extLst>
              <a:ext uri="{FF2B5EF4-FFF2-40B4-BE49-F238E27FC236}">
                <a16:creationId xmlns:a16="http://schemas.microsoft.com/office/drawing/2014/main" id="{62587999-3C87-394B-37BF-2A5EB0C1697A}"/>
              </a:ext>
            </a:extLst>
          </p:cNvPr>
          <p:cNvSpPr/>
          <p:nvPr/>
        </p:nvSpPr>
        <p:spPr>
          <a:xfrm>
            <a:off x="6655216" y="3665049"/>
            <a:ext cx="4706203" cy="851672"/>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(B). 40 ft squared </a:t>
            </a:r>
          </a:p>
        </p:txBody>
      </p:sp>
    </p:spTree>
    <p:custDataLst>
      <p:tags r:id="rId1"/>
    </p:custDataLst>
    <p:extLst>
      <p:ext uri="{BB962C8B-B14F-4D97-AF65-F5344CB8AC3E}">
        <p14:creationId xmlns:p14="http://schemas.microsoft.com/office/powerpoint/2010/main" val="16971579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0545A4-A283-1273-E92A-DB695D2817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3845C9-D383-016C-A4D5-DFB4EACCC8DE}"/>
              </a:ext>
            </a:extLst>
          </p:cNvPr>
          <p:cNvSpPr>
            <a:spLocks noGrp="1"/>
          </p:cNvSpPr>
          <p:nvPr>
            <p:ph type="title"/>
          </p:nvPr>
        </p:nvSpPr>
        <p:spPr/>
        <p:txBody>
          <a:bodyPr/>
          <a:lstStyle/>
          <a:p>
            <a:r>
              <a:rPr lang="en-US" dirty="0"/>
              <a:t>Summary and What’s Next</a:t>
            </a:r>
          </a:p>
        </p:txBody>
      </p:sp>
      <p:sp>
        <p:nvSpPr>
          <p:cNvPr id="3" name="Content Placeholder 2">
            <a:extLst>
              <a:ext uri="{FF2B5EF4-FFF2-40B4-BE49-F238E27FC236}">
                <a16:creationId xmlns:a16="http://schemas.microsoft.com/office/drawing/2014/main" id="{F33CFF08-3AD3-6F0D-C0BF-C6586B3A840E}"/>
              </a:ext>
            </a:extLst>
          </p:cNvPr>
          <p:cNvSpPr>
            <a:spLocks noGrp="1"/>
          </p:cNvSpPr>
          <p:nvPr>
            <p:ph idx="1"/>
          </p:nvPr>
        </p:nvSpPr>
        <p:spPr>
          <a:xfrm>
            <a:off x="838200" y="1645920"/>
            <a:ext cx="10515600" cy="4572000"/>
          </a:xfrm>
        </p:spPr>
        <p:txBody>
          <a:bodyPr>
            <a:normAutofit/>
          </a:bodyPr>
          <a:lstStyle/>
          <a:p>
            <a:pPr marL="457200" indent="-457200">
              <a:buFont typeface="Arial" panose="020B0604020202020204" pitchFamily="34" charset="0"/>
              <a:buChar char="•"/>
            </a:pPr>
            <a:r>
              <a:rPr lang="en-US" b="1" dirty="0">
                <a:solidFill>
                  <a:schemeClr val="accent1"/>
                </a:solidFill>
              </a:rPr>
              <a:t>Area</a:t>
            </a:r>
            <a:r>
              <a:rPr lang="en-US" dirty="0"/>
              <a:t> measures the space inside a flat surface</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b="1" dirty="0">
                <a:solidFill>
                  <a:schemeClr val="accent1"/>
                </a:solidFill>
              </a:rPr>
              <a:t>Calculated</a:t>
            </a:r>
            <a:r>
              <a:rPr lang="en-US" dirty="0"/>
              <a:t> using length × width</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dirty="0"/>
              <a:t>Always expressed in </a:t>
            </a:r>
            <a:r>
              <a:rPr lang="en-US" b="1" dirty="0">
                <a:solidFill>
                  <a:schemeClr val="accent1"/>
                </a:solidFill>
              </a:rPr>
              <a:t>square units</a:t>
            </a:r>
          </a:p>
          <a:p>
            <a:endParaRPr lang="en-US" dirty="0"/>
          </a:p>
          <a:p>
            <a:r>
              <a:rPr lang="en-US" dirty="0"/>
              <a:t>Next, we will look at circular measurement and how to work with round objects.</a:t>
            </a:r>
          </a:p>
          <a:p>
            <a:endParaRPr lang="en-US" dirty="0"/>
          </a:p>
        </p:txBody>
      </p:sp>
    </p:spTree>
    <p:custDataLst>
      <p:tags r:id="rId1"/>
    </p:custDataLst>
    <p:extLst>
      <p:ext uri="{BB962C8B-B14F-4D97-AF65-F5344CB8AC3E}">
        <p14:creationId xmlns:p14="http://schemas.microsoft.com/office/powerpoint/2010/main" val="1543953948"/>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532CF-2DF0-9F22-2ABC-2869D1A1898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D90F8B4-B511-B11B-3C42-32FBC70F1C31}"/>
              </a:ext>
            </a:extLst>
          </p:cNvPr>
          <p:cNvSpPr>
            <a:spLocks noGrp="1"/>
          </p:cNvSpPr>
          <p:nvPr>
            <p:ph type="title"/>
          </p:nvPr>
        </p:nvSpPr>
        <p:spPr>
          <a:xfrm>
            <a:off x="1615440" y="1812338"/>
            <a:ext cx="4861614" cy="1388062"/>
          </a:xfrm>
        </p:spPr>
        <p:txBody>
          <a:bodyPr anchor="t">
            <a:normAutofit fontScale="90000"/>
          </a:bodyPr>
          <a:lstStyle/>
          <a:p>
            <a:r>
              <a:rPr lang="en-US" sz="4000" dirty="0"/>
              <a:t>4.3 - Circular Measurement </a:t>
            </a:r>
            <a:br>
              <a:rPr lang="en-US" sz="3300" dirty="0"/>
            </a:br>
            <a:endParaRPr lang="en-US" sz="3300" dirty="0"/>
          </a:p>
        </p:txBody>
      </p:sp>
      <p:sp>
        <p:nvSpPr>
          <p:cNvPr id="5" name="Text Placeholder 4">
            <a:extLst>
              <a:ext uri="{FF2B5EF4-FFF2-40B4-BE49-F238E27FC236}">
                <a16:creationId xmlns:a16="http://schemas.microsoft.com/office/drawing/2014/main" id="{0AF2D3A2-ECD6-A1E4-C9A8-9EF51231BB24}"/>
              </a:ext>
            </a:extLst>
          </p:cNvPr>
          <p:cNvSpPr>
            <a:spLocks noGrp="1"/>
          </p:cNvSpPr>
          <p:nvPr>
            <p:ph type="body" sz="quarter" idx="10"/>
          </p:nvPr>
        </p:nvSpPr>
        <p:spPr>
          <a:xfrm>
            <a:off x="1616075" y="3429000"/>
            <a:ext cx="4860925" cy="2667000"/>
          </a:xfrm>
        </p:spPr>
        <p:txBody>
          <a:bodyPr>
            <a:normAutofit/>
          </a:bodyPr>
          <a:lstStyle/>
          <a:p>
            <a:pPr marL="0" indent="0">
              <a:buNone/>
            </a:pPr>
            <a:r>
              <a:rPr lang="en-US" dirty="0"/>
              <a:t>In this section, we’ll review circular measurements including units, tools, basic calculations, and real-world applications.  </a:t>
            </a:r>
          </a:p>
        </p:txBody>
      </p:sp>
      <p:pic>
        <p:nvPicPr>
          <p:cNvPr id="8" name="Picture Placeholder 7">
            <a:extLst>
              <a:ext uri="{FF2B5EF4-FFF2-40B4-BE49-F238E27FC236}">
                <a16:creationId xmlns:a16="http://schemas.microsoft.com/office/drawing/2014/main" id="{EEE9788D-241A-ED2E-946D-0973B52F3EB7}"/>
              </a:ext>
            </a:extLst>
          </p:cNvPr>
          <p:cNvPicPr>
            <a:picLocks noGrp="1" noChangeAspect="1"/>
          </p:cNvPicPr>
          <p:nvPr>
            <p:ph type="pic" sz="quarter" idx="12"/>
          </p:nvPr>
        </p:nvPicPr>
        <p:blipFill rotWithShape="1">
          <a:blip r:embed="rId4">
            <a:extLst>
              <a:ext uri="{28A0092B-C50C-407E-A947-70E740481C1C}">
                <a14:useLocalDpi xmlns:a14="http://schemas.microsoft.com/office/drawing/2010/main" val="0"/>
              </a:ext>
            </a:extLst>
          </a:blip>
          <a:srcRect l="32024" t="2905" r="29264"/>
          <a:stretch>
            <a:fillRect/>
          </a:stretch>
        </p:blipFill>
        <p:spPr>
          <a:xfrm>
            <a:off x="7331075" y="0"/>
            <a:ext cx="4860925" cy="6858000"/>
          </a:xfrm>
          <a:prstGeom prst="rect">
            <a:avLst/>
          </a:prstGeom>
          <a:solidFill>
            <a:srgbClr val="E7E6E6"/>
          </a:solidFill>
        </p:spPr>
      </p:pic>
    </p:spTree>
    <p:custDataLst>
      <p:tags r:id="rId1"/>
    </p:custDataLst>
    <p:extLst>
      <p:ext uri="{BB962C8B-B14F-4D97-AF65-F5344CB8AC3E}">
        <p14:creationId xmlns:p14="http://schemas.microsoft.com/office/powerpoint/2010/main" val="4131899721"/>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B9D384-49AD-FC8C-0861-6EACB511232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BDFCC52-7023-4730-8719-BD2EDA1BA530}"/>
              </a:ext>
            </a:extLst>
          </p:cNvPr>
          <p:cNvPicPr>
            <a:picLocks noChangeAspect="1"/>
          </p:cNvPicPr>
          <p:nvPr/>
        </p:nvPicPr>
        <p:blipFill>
          <a:blip r:embed="rId4">
            <a:extLst>
              <a:ext uri="{28A0092B-C50C-407E-A947-70E740481C1C}">
                <a14:useLocalDpi xmlns:a14="http://schemas.microsoft.com/office/drawing/2010/main" val="0"/>
              </a:ext>
            </a:extLst>
          </a:blip>
          <a:srcRect l="28249" r="48872"/>
          <a:stretch>
            <a:fillRect/>
          </a:stretch>
        </p:blipFill>
        <p:spPr>
          <a:xfrm>
            <a:off x="-1" y="17145"/>
            <a:ext cx="2782393" cy="6840855"/>
          </a:xfrm>
          <a:prstGeom prst="rect">
            <a:avLst/>
          </a:prstGeom>
        </p:spPr>
      </p:pic>
      <p:sp>
        <p:nvSpPr>
          <p:cNvPr id="16" name="Rectangle 15">
            <a:extLst>
              <a:ext uri="{FF2B5EF4-FFF2-40B4-BE49-F238E27FC236}">
                <a16:creationId xmlns:a16="http://schemas.microsoft.com/office/drawing/2014/main" id="{2E883CFB-73F2-E29E-82BB-DAEFDB006217}"/>
              </a:ext>
            </a:extLst>
          </p:cNvPr>
          <p:cNvSpPr/>
          <p:nvPr/>
        </p:nvSpPr>
        <p:spPr>
          <a:xfrm>
            <a:off x="-10862" y="0"/>
            <a:ext cx="2793255" cy="685800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14219B3B-F9E7-79E6-EE22-D3623F5EE1BE}"/>
              </a:ext>
            </a:extLst>
          </p:cNvPr>
          <p:cNvSpPr/>
          <p:nvPr/>
        </p:nvSpPr>
        <p:spPr>
          <a:xfrm>
            <a:off x="2769898" y="-23719"/>
            <a:ext cx="286053" cy="6905437"/>
          </a:xfrm>
          <a:prstGeom prst="rect">
            <a:avLst/>
          </a:prstGeom>
          <a:solidFill>
            <a:schemeClr val="bg2">
              <a:lumMod val="9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4FB244E5-2125-77A1-4368-79C6ECC40D2F}"/>
              </a:ext>
            </a:extLst>
          </p:cNvPr>
          <p:cNvSpPr/>
          <p:nvPr/>
        </p:nvSpPr>
        <p:spPr>
          <a:xfrm>
            <a:off x="2767153" y="497537"/>
            <a:ext cx="286053" cy="693965"/>
          </a:xfrm>
          <a:prstGeom prst="rect">
            <a:avLst/>
          </a:prstGeom>
          <a:solidFill>
            <a:schemeClr val="accent4"/>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1DB8EBF9-4676-E3AF-3F6D-15CA6E659117}"/>
              </a:ext>
            </a:extLst>
          </p:cNvPr>
          <p:cNvSpPr/>
          <p:nvPr/>
        </p:nvSpPr>
        <p:spPr>
          <a:xfrm>
            <a:off x="-2" y="497537"/>
            <a:ext cx="2470921"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bg1"/>
                </a:solidFill>
                <a:latin typeface="Articulate Extrabold" panose="02000503050000020004" pitchFamily="2" charset="0"/>
              </a:rPr>
              <a:t>Concept</a:t>
            </a:r>
          </a:p>
        </p:txBody>
      </p:sp>
      <p:sp>
        <p:nvSpPr>
          <p:cNvPr id="9" name="Rectangle 8">
            <a:extLst>
              <a:ext uri="{FF2B5EF4-FFF2-40B4-BE49-F238E27FC236}">
                <a16:creationId xmlns:a16="http://schemas.microsoft.com/office/drawing/2014/main" id="{F581FD2E-30F7-4CC4-2070-F88C79C14DF3}"/>
              </a:ext>
            </a:extLst>
          </p:cNvPr>
          <p:cNvSpPr/>
          <p:nvPr/>
        </p:nvSpPr>
        <p:spPr>
          <a:xfrm>
            <a:off x="-2" y="1772276"/>
            <a:ext cx="2470921"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Units</a:t>
            </a:r>
          </a:p>
        </p:txBody>
      </p:sp>
      <p:sp>
        <p:nvSpPr>
          <p:cNvPr id="10" name="Rectangle 9">
            <a:extLst>
              <a:ext uri="{FF2B5EF4-FFF2-40B4-BE49-F238E27FC236}">
                <a16:creationId xmlns:a16="http://schemas.microsoft.com/office/drawing/2014/main" id="{0DDEA546-FE48-7A6F-EBBE-0AB5260B1B7B}"/>
              </a:ext>
            </a:extLst>
          </p:cNvPr>
          <p:cNvSpPr/>
          <p:nvPr/>
        </p:nvSpPr>
        <p:spPr>
          <a:xfrm>
            <a:off x="1" y="3047015"/>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Tools</a:t>
            </a:r>
          </a:p>
        </p:txBody>
      </p:sp>
      <p:sp>
        <p:nvSpPr>
          <p:cNvPr id="11" name="Rectangle 10">
            <a:extLst>
              <a:ext uri="{FF2B5EF4-FFF2-40B4-BE49-F238E27FC236}">
                <a16:creationId xmlns:a16="http://schemas.microsoft.com/office/drawing/2014/main" id="{600F1A20-596C-A8A0-3808-C0FC825BD99E}"/>
              </a:ext>
            </a:extLst>
          </p:cNvPr>
          <p:cNvSpPr/>
          <p:nvPr/>
        </p:nvSpPr>
        <p:spPr>
          <a:xfrm>
            <a:off x="149491" y="4315138"/>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Exercises</a:t>
            </a:r>
          </a:p>
        </p:txBody>
      </p:sp>
      <p:sp>
        <p:nvSpPr>
          <p:cNvPr id="20" name="TextBox 19">
            <a:extLst>
              <a:ext uri="{FF2B5EF4-FFF2-40B4-BE49-F238E27FC236}">
                <a16:creationId xmlns:a16="http://schemas.microsoft.com/office/drawing/2014/main" id="{6FC0B168-DAA7-429A-C6A7-6C91F7D07D55}"/>
              </a:ext>
            </a:extLst>
          </p:cNvPr>
          <p:cNvSpPr txBox="1"/>
          <p:nvPr/>
        </p:nvSpPr>
        <p:spPr>
          <a:xfrm>
            <a:off x="3329365" y="1588838"/>
            <a:ext cx="4992482" cy="4478149"/>
          </a:xfrm>
          <a:prstGeom prst="rect">
            <a:avLst/>
          </a:prstGeom>
          <a:noFill/>
          <a:ln>
            <a:noFill/>
          </a:ln>
        </p:spPr>
        <p:txBody>
          <a:bodyPr wrap="square">
            <a:spAutoFit/>
          </a:bodyPr>
          <a:lstStyle/>
          <a:p>
            <a:pPr marL="171450" indent="-171450">
              <a:buFont typeface="Arial" panose="020B0604020202020204" pitchFamily="34" charset="0"/>
              <a:buChar char="•"/>
            </a:pPr>
            <a:r>
              <a:rPr lang="en-US" sz="2500" b="1" dirty="0">
                <a:solidFill>
                  <a:schemeClr val="tx1">
                    <a:lumMod val="75000"/>
                    <a:lumOff val="25000"/>
                  </a:schemeClr>
                </a:solidFill>
              </a:rPr>
              <a:t>Circular measurements are </a:t>
            </a:r>
            <a:r>
              <a:rPr lang="en-US" sz="2500" dirty="0">
                <a:solidFill>
                  <a:schemeClr val="tx1">
                    <a:lumMod val="75000"/>
                    <a:lumOff val="25000"/>
                  </a:schemeClr>
                </a:solidFill>
              </a:rPr>
              <a:t>used anytime you are working with round or curved objects.</a:t>
            </a:r>
          </a:p>
          <a:p>
            <a:pPr marL="171450" indent="-171450">
              <a:buFont typeface="Arial" panose="020B0604020202020204" pitchFamily="34" charset="0"/>
              <a:buChar char="•"/>
            </a:pPr>
            <a:endParaRPr lang="en-US" sz="1400" dirty="0">
              <a:solidFill>
                <a:schemeClr val="tx1">
                  <a:lumMod val="75000"/>
                  <a:lumOff val="25000"/>
                </a:schemeClr>
              </a:solidFill>
            </a:endParaRPr>
          </a:p>
          <a:p>
            <a:pPr marL="628650" lvl="1" indent="-171450">
              <a:buFont typeface="Arial" panose="020B0604020202020204" pitchFamily="34" charset="0"/>
              <a:buChar char="•"/>
            </a:pPr>
            <a:r>
              <a:rPr lang="en-US" sz="2500" b="1" dirty="0">
                <a:solidFill>
                  <a:schemeClr val="tx1">
                    <a:lumMod val="75000"/>
                    <a:lumOff val="25000"/>
                  </a:schemeClr>
                </a:solidFill>
              </a:rPr>
              <a:t>Radius</a:t>
            </a:r>
            <a:r>
              <a:rPr lang="en-US" sz="2500" dirty="0">
                <a:solidFill>
                  <a:schemeClr val="tx1">
                    <a:lumMod val="75000"/>
                    <a:lumOff val="25000"/>
                  </a:schemeClr>
                </a:solidFill>
              </a:rPr>
              <a:t> - Distance from center to edge</a:t>
            </a:r>
          </a:p>
          <a:p>
            <a:pPr marL="628650" lvl="1" indent="-171450">
              <a:buFont typeface="Arial" panose="020B0604020202020204" pitchFamily="34" charset="0"/>
              <a:buChar char="•"/>
            </a:pPr>
            <a:endParaRPr lang="en-US" sz="1400" dirty="0">
              <a:solidFill>
                <a:schemeClr val="tx1">
                  <a:lumMod val="75000"/>
                  <a:lumOff val="25000"/>
                </a:schemeClr>
              </a:solidFill>
            </a:endParaRPr>
          </a:p>
          <a:p>
            <a:pPr marL="628650" lvl="1" indent="-171450">
              <a:buFont typeface="Arial" panose="020B0604020202020204" pitchFamily="34" charset="0"/>
              <a:buChar char="•"/>
            </a:pPr>
            <a:r>
              <a:rPr lang="en-US" sz="2500" b="1" dirty="0">
                <a:solidFill>
                  <a:schemeClr val="tx1">
                    <a:lumMod val="75000"/>
                    <a:lumOff val="25000"/>
                  </a:schemeClr>
                </a:solidFill>
              </a:rPr>
              <a:t>Diameter</a:t>
            </a:r>
            <a:r>
              <a:rPr lang="en-US" sz="2500" dirty="0">
                <a:solidFill>
                  <a:schemeClr val="tx1">
                    <a:lumMod val="75000"/>
                    <a:lumOff val="25000"/>
                  </a:schemeClr>
                </a:solidFill>
              </a:rPr>
              <a:t> - Distance across</a:t>
            </a:r>
          </a:p>
          <a:p>
            <a:pPr marL="628650" lvl="1" indent="-171450">
              <a:buFont typeface="Arial" panose="020B0604020202020204" pitchFamily="34" charset="0"/>
              <a:buChar char="•"/>
            </a:pPr>
            <a:endParaRPr lang="en-US" sz="1400" b="1" dirty="0">
              <a:solidFill>
                <a:schemeClr val="tx1">
                  <a:lumMod val="75000"/>
                  <a:lumOff val="25000"/>
                </a:schemeClr>
              </a:solidFill>
            </a:endParaRPr>
          </a:p>
          <a:p>
            <a:pPr marL="628650" lvl="1" indent="-171450">
              <a:buFont typeface="Arial" panose="020B0604020202020204" pitchFamily="34" charset="0"/>
              <a:buChar char="•"/>
            </a:pPr>
            <a:r>
              <a:rPr lang="en-US" sz="2500" b="1" dirty="0">
                <a:solidFill>
                  <a:schemeClr val="tx1">
                    <a:lumMod val="75000"/>
                    <a:lumOff val="25000"/>
                  </a:schemeClr>
                </a:solidFill>
              </a:rPr>
              <a:t>Circumference</a:t>
            </a:r>
            <a:r>
              <a:rPr lang="en-US" sz="2500" dirty="0">
                <a:solidFill>
                  <a:schemeClr val="tx1">
                    <a:lumMod val="75000"/>
                    <a:lumOff val="25000"/>
                  </a:schemeClr>
                </a:solidFill>
              </a:rPr>
              <a:t> - Distance around the outside</a:t>
            </a:r>
          </a:p>
          <a:p>
            <a:pPr marL="628650" lvl="1" indent="-171450">
              <a:buFont typeface="Arial" panose="020B0604020202020204" pitchFamily="34" charset="0"/>
              <a:buChar char="•"/>
            </a:pPr>
            <a:endParaRPr lang="en-US" sz="1400" b="1" dirty="0">
              <a:solidFill>
                <a:schemeClr val="tx1">
                  <a:lumMod val="75000"/>
                  <a:lumOff val="25000"/>
                </a:schemeClr>
              </a:solidFill>
            </a:endParaRPr>
          </a:p>
          <a:p>
            <a:pPr marL="628650" lvl="1" indent="-171450">
              <a:buFont typeface="Arial" panose="020B0604020202020204" pitchFamily="34" charset="0"/>
              <a:buChar char="•"/>
            </a:pPr>
            <a:r>
              <a:rPr lang="en-US" sz="2500" b="1" dirty="0">
                <a:solidFill>
                  <a:schemeClr val="tx1">
                    <a:lumMod val="75000"/>
                    <a:lumOff val="25000"/>
                  </a:schemeClr>
                </a:solidFill>
              </a:rPr>
              <a:t>Area of a circle</a:t>
            </a:r>
            <a:r>
              <a:rPr lang="en-US" sz="2500" dirty="0">
                <a:solidFill>
                  <a:schemeClr val="tx1">
                    <a:lumMod val="75000"/>
                    <a:lumOff val="25000"/>
                  </a:schemeClr>
                </a:solidFill>
              </a:rPr>
              <a:t> - Space inside</a:t>
            </a:r>
          </a:p>
        </p:txBody>
      </p:sp>
      <p:sp>
        <p:nvSpPr>
          <p:cNvPr id="21" name="TextBox 20">
            <a:extLst>
              <a:ext uri="{FF2B5EF4-FFF2-40B4-BE49-F238E27FC236}">
                <a16:creationId xmlns:a16="http://schemas.microsoft.com/office/drawing/2014/main" id="{2212AE2C-E5CA-FD80-D679-00FAF482C79E}"/>
              </a:ext>
            </a:extLst>
          </p:cNvPr>
          <p:cNvSpPr txBox="1"/>
          <p:nvPr/>
        </p:nvSpPr>
        <p:spPr>
          <a:xfrm>
            <a:off x="3320282" y="497537"/>
            <a:ext cx="8124958" cy="707886"/>
          </a:xfrm>
          <a:prstGeom prst="rect">
            <a:avLst/>
          </a:prstGeom>
          <a:solidFill>
            <a:schemeClr val="accent4"/>
          </a:solidFill>
          <a:ln>
            <a:no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r>
              <a:rPr lang="en-US" sz="3200" dirty="0">
                <a:solidFill>
                  <a:schemeClr val="bg1"/>
                </a:solidFill>
                <a:latin typeface="Articulate Extrabold" panose="02000503050000020004" pitchFamily="2" charset="0"/>
              </a:rPr>
              <a:t>Circular Measurement </a:t>
            </a:r>
            <a:r>
              <a:rPr lang="en-US" sz="4000" dirty="0">
                <a:solidFill>
                  <a:schemeClr val="bg1"/>
                </a:solidFill>
                <a:latin typeface="Articulate Extrabold" panose="02000503050000020004" pitchFamily="2" charset="0"/>
              </a:rPr>
              <a:t> </a:t>
            </a:r>
          </a:p>
        </p:txBody>
      </p:sp>
      <p:sp>
        <p:nvSpPr>
          <p:cNvPr id="7" name="Rectangle 6">
            <a:extLst>
              <a:ext uri="{FF2B5EF4-FFF2-40B4-BE49-F238E27FC236}">
                <a16:creationId xmlns:a16="http://schemas.microsoft.com/office/drawing/2014/main" id="{2AB1717E-C8FC-7AC1-A628-63E04E9DB595}"/>
              </a:ext>
            </a:extLst>
          </p:cNvPr>
          <p:cNvSpPr/>
          <p:nvPr/>
        </p:nvSpPr>
        <p:spPr>
          <a:xfrm>
            <a:off x="121305" y="5596491"/>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Application</a:t>
            </a:r>
          </a:p>
        </p:txBody>
      </p:sp>
      <mc:AlternateContent xmlns:mc="http://schemas.openxmlformats.org/markup-compatibility/2006" xmlns:a14="http://schemas.microsoft.com/office/drawing/2010/main">
        <mc:Choice Requires="a14">
          <p:sp>
            <p:nvSpPr>
              <p:cNvPr id="28" name="Rectangle 27">
                <a:extLst>
                  <a:ext uri="{FF2B5EF4-FFF2-40B4-BE49-F238E27FC236}">
                    <a16:creationId xmlns:a16="http://schemas.microsoft.com/office/drawing/2014/main" id="{2E82598D-1042-5D70-754D-5986FDC0E0EE}"/>
                  </a:ext>
                </a:extLst>
              </p:cNvPr>
              <p:cNvSpPr/>
              <p:nvPr/>
            </p:nvSpPr>
            <p:spPr>
              <a:xfrm>
                <a:off x="8595405" y="4353519"/>
                <a:ext cx="2999585" cy="637924"/>
              </a:xfrm>
              <a:prstGeom prst="rect">
                <a:avLst/>
              </a:prstGeom>
              <a:noFill/>
              <a:ln>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55714"/>
                  </a:lnSpc>
                  <a:spcAft>
                    <a:spcPts val="800"/>
                  </a:spcAft>
                  <a:buNone/>
                </a:pPr>
                <a:r>
                  <a:rPr lang="en-US" sz="2400" i="1" dirty="0">
                    <a:solidFill>
                      <a:srgbClr val="0000FF"/>
                    </a:solidFill>
                    <a:effectLst/>
                    <a:latin typeface="Cambria" panose="02040503050406030204" pitchFamily="18" charset="0"/>
                    <a:ea typeface="Calibri" panose="020F0502020204030204" pitchFamily="34" charset="0"/>
                    <a:cs typeface="Times New Roman" panose="02020603050405020304" pitchFamily="18" charset="0"/>
                  </a:rPr>
                  <a:t>Circumference </a:t>
                </a:r>
                <a:r>
                  <a:rPr lang="en-US" sz="2400" i="1" dirty="0">
                    <a:solidFill>
                      <a:srgbClr val="0000FF"/>
                    </a:solidFill>
                    <a:latin typeface="Cambria" panose="02040503050406030204" pitchFamily="18" charset="0"/>
                    <a:ea typeface="Cambria" panose="02040503050406030204" pitchFamily="18" charset="0"/>
                  </a:rPr>
                  <a:t>= 2 </a:t>
                </a:r>
                <a14:m>
                  <m:oMath xmlns:m="http://schemas.openxmlformats.org/officeDocument/2006/math">
                    <m:r>
                      <a:rPr lang="en-US" sz="2400" i="1">
                        <a:solidFill>
                          <a:srgbClr val="0000FF"/>
                        </a:solidFill>
                        <a:latin typeface="Cambria Math" panose="02040503050406030204" pitchFamily="18" charset="0"/>
                      </a:rPr>
                      <m:t>𝜋</m:t>
                    </m:r>
                  </m:oMath>
                </a14:m>
                <a:r>
                  <a:rPr lang="en-US" sz="2400" i="1" dirty="0">
                    <a:solidFill>
                      <a:srgbClr val="0000FF"/>
                    </a:solidFill>
                    <a:latin typeface="Cambria" panose="02040503050406030204" pitchFamily="18" charset="0"/>
                    <a:ea typeface="Cambria" panose="02040503050406030204" pitchFamily="18" charset="0"/>
                  </a:rPr>
                  <a:t> r</a:t>
                </a:r>
                <a:r>
                  <a:rPr lang="en-US" sz="2400" i="1" dirty="0">
                    <a:solidFill>
                      <a:srgbClr val="0000FF"/>
                    </a:solidFill>
                    <a:effectLst/>
                    <a:latin typeface="Cambria" panose="02040503050406030204" pitchFamily="18" charset="0"/>
                    <a:ea typeface="Calibri" panose="020F0502020204030204" pitchFamily="34" charset="0"/>
                    <a:cs typeface="Times New Roman" panose="02020603050405020304" pitchFamily="18" charset="0"/>
                  </a:rPr>
                  <a:t> </a:t>
                </a:r>
                <a:endParaRPr lang="en-US" sz="2400" i="1" dirty="0">
                  <a:solidFill>
                    <a:srgbClr val="0000FF"/>
                  </a:solidFill>
                  <a:effectLst/>
                  <a:ea typeface="Calibri" panose="020F0502020204030204" pitchFamily="34" charset="0"/>
                  <a:cs typeface="Times New Roman" panose="02020603050405020304" pitchFamily="18" charset="0"/>
                </a:endParaRPr>
              </a:p>
            </p:txBody>
          </p:sp>
        </mc:Choice>
        <mc:Fallback xmlns="">
          <p:sp>
            <p:nvSpPr>
              <p:cNvPr id="28" name="Rectangle 27">
                <a:extLst>
                  <a:ext uri="{FF2B5EF4-FFF2-40B4-BE49-F238E27FC236}">
                    <a16:creationId xmlns:a16="http://schemas.microsoft.com/office/drawing/2014/main" id="{2E82598D-1042-5D70-754D-5986FDC0E0EE}"/>
                  </a:ext>
                </a:extLst>
              </p:cNvPr>
              <p:cNvSpPr>
                <a:spLocks noRot="1" noChangeAspect="1" noMove="1" noResize="1" noEditPoints="1" noAdjustHandles="1" noChangeArrowheads="1" noChangeShapeType="1" noTextEdit="1"/>
              </p:cNvSpPr>
              <p:nvPr/>
            </p:nvSpPr>
            <p:spPr>
              <a:xfrm>
                <a:off x="8595405" y="4353519"/>
                <a:ext cx="2999585" cy="637924"/>
              </a:xfrm>
              <a:prstGeom prst="rect">
                <a:avLst/>
              </a:prstGeom>
              <a:blipFill>
                <a:blip r:embed="rId5"/>
                <a:stretch>
                  <a:fillRect l="-1626" t="-5714" r="-1626"/>
                </a:stretch>
              </a:blipFill>
              <a:ln>
                <a:noFill/>
              </a:ln>
            </p:spPr>
            <p:txBody>
              <a:bodyPr/>
              <a:lstStyle/>
              <a:p>
                <a:r>
                  <a:rPr lang="en-US">
                    <a:noFill/>
                  </a:rPr>
                  <a:t> </a:t>
                </a:r>
              </a:p>
            </p:txBody>
          </p:sp>
        </mc:Fallback>
      </mc:AlternateContent>
      <p:sp>
        <p:nvSpPr>
          <p:cNvPr id="30" name="Oval 29">
            <a:extLst>
              <a:ext uri="{FF2B5EF4-FFF2-40B4-BE49-F238E27FC236}">
                <a16:creationId xmlns:a16="http://schemas.microsoft.com/office/drawing/2014/main" id="{E88A0B0D-0C95-C559-2B6F-967D6473CF99}"/>
              </a:ext>
            </a:extLst>
          </p:cNvPr>
          <p:cNvSpPr/>
          <p:nvPr/>
        </p:nvSpPr>
        <p:spPr>
          <a:xfrm>
            <a:off x="9006389" y="2081652"/>
            <a:ext cx="2258472" cy="2258470"/>
          </a:xfrm>
          <a:prstGeom prst="ellipse">
            <a:avLst/>
          </a:prstGeom>
          <a:solidFill>
            <a:schemeClr val="bg1"/>
          </a:solidFill>
          <a:ln w="12700">
            <a:solidFill>
              <a:schemeClr val="tx1"/>
            </a:solidFill>
          </a:ln>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cxnSp>
        <p:nvCxnSpPr>
          <p:cNvPr id="31" name="Straight Connector 30">
            <a:extLst>
              <a:ext uri="{FF2B5EF4-FFF2-40B4-BE49-F238E27FC236}">
                <a16:creationId xmlns:a16="http://schemas.microsoft.com/office/drawing/2014/main" id="{80B74B61-496C-DD1C-3F80-A28976C333B8}"/>
              </a:ext>
            </a:extLst>
          </p:cNvPr>
          <p:cNvCxnSpPr>
            <a:cxnSpLocks/>
          </p:cNvCxnSpPr>
          <p:nvPr/>
        </p:nvCxnSpPr>
        <p:spPr>
          <a:xfrm flipH="1">
            <a:off x="10119008" y="3126630"/>
            <a:ext cx="1145164" cy="0"/>
          </a:xfrm>
          <a:prstGeom prst="line">
            <a:avLst/>
          </a:prstGeom>
          <a:solidFill>
            <a:schemeClr val="bg1"/>
          </a:solidFill>
          <a:ln w="19050">
            <a:solidFill>
              <a:srgbClr val="EE0000"/>
            </a:solidFill>
            <a:prstDash val="dash"/>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0EF593C7-8830-BBB3-515A-9F41081B928D}"/>
              </a:ext>
            </a:extLst>
          </p:cNvPr>
          <p:cNvSpPr/>
          <p:nvPr/>
        </p:nvSpPr>
        <p:spPr>
          <a:xfrm>
            <a:off x="9906207" y="2704640"/>
            <a:ext cx="1329200" cy="373557"/>
          </a:xfrm>
          <a:prstGeom prst="rect">
            <a:avLst/>
          </a:prstGeom>
          <a:noFill/>
          <a:ln>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7000"/>
              </a:lnSpc>
              <a:spcAft>
                <a:spcPts val="800"/>
              </a:spcAft>
              <a:buNone/>
            </a:pPr>
            <a:r>
              <a:rPr lang="en-US" sz="2400" i="1" dirty="0">
                <a:solidFill>
                  <a:srgbClr val="EE0000"/>
                </a:solidFill>
                <a:effectLst/>
                <a:latin typeface="Cambria" panose="02040503050406030204" pitchFamily="18" charset="0"/>
                <a:ea typeface="Calibri" panose="020F0502020204030204" pitchFamily="34" charset="0"/>
                <a:cs typeface="Times New Roman" panose="02020603050405020304" pitchFamily="18" charset="0"/>
              </a:rPr>
              <a:t>Radius</a:t>
            </a:r>
            <a:endParaRPr lang="en-US" sz="1400" dirty="0">
              <a:effectLst/>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E86FEF73-6ACB-72FA-EC5B-8B65112DCEEB}"/>
                  </a:ext>
                </a:extLst>
              </p:cNvPr>
              <p:cNvSpPr txBox="1"/>
              <p:nvPr/>
            </p:nvSpPr>
            <p:spPr>
              <a:xfrm>
                <a:off x="8704002" y="1585833"/>
                <a:ext cx="2782393" cy="458715"/>
              </a:xfrm>
              <a:prstGeom prst="rect">
                <a:avLst/>
              </a:prstGeom>
              <a:noFill/>
            </p:spPr>
            <p:txBody>
              <a:bodyPr wrap="square">
                <a:spAutoFit/>
              </a:bodyPr>
              <a:lstStyle/>
              <a:p>
                <a:pPr marL="0" marR="0" algn="ctr">
                  <a:lnSpc>
                    <a:spcPct val="107000"/>
                  </a:lnSpc>
                  <a:spcAft>
                    <a:spcPts val="800"/>
                  </a:spcAft>
                  <a:buNone/>
                </a:pPr>
                <a:r>
                  <a:rPr lang="en-US" sz="2400" i="1" dirty="0">
                    <a:solidFill>
                      <a:schemeClr val="tx1">
                        <a:lumMod val="65000"/>
                        <a:lumOff val="35000"/>
                      </a:schemeClr>
                    </a:solidFill>
                    <a:effectLst/>
                    <a:latin typeface="Cambria" panose="02040503050406030204" pitchFamily="18" charset="0"/>
                    <a:ea typeface="Cambria" panose="02040503050406030204" pitchFamily="18" charset="0"/>
                  </a:rPr>
                  <a:t>Area = </a:t>
                </a:r>
                <a14:m>
                  <m:oMath xmlns:m="http://schemas.openxmlformats.org/officeDocument/2006/math">
                    <m:r>
                      <a:rPr lang="en-US" sz="2400" b="0" i="1">
                        <a:solidFill>
                          <a:schemeClr val="tx1">
                            <a:lumMod val="65000"/>
                            <a:lumOff val="35000"/>
                          </a:schemeClr>
                        </a:solidFill>
                        <a:effectLst/>
                        <a:latin typeface="Cambria Math" panose="02040503050406030204" pitchFamily="18" charset="0"/>
                      </a:rPr>
                      <m:t>𝜋</m:t>
                    </m:r>
                  </m:oMath>
                </a14:m>
                <a:r>
                  <a:rPr lang="en-US" sz="2400" i="1" dirty="0">
                    <a:solidFill>
                      <a:schemeClr val="tx1">
                        <a:lumMod val="65000"/>
                        <a:lumOff val="35000"/>
                      </a:schemeClr>
                    </a:solidFill>
                    <a:effectLst/>
                    <a:latin typeface="Cambria" panose="02040503050406030204" pitchFamily="18" charset="0"/>
                    <a:ea typeface="Cambria" panose="02040503050406030204" pitchFamily="18" charset="0"/>
                  </a:rPr>
                  <a:t> x radius</a:t>
                </a:r>
                <a:r>
                  <a:rPr lang="en-US" sz="2400" i="1" baseline="30000" dirty="0">
                    <a:solidFill>
                      <a:schemeClr val="tx1">
                        <a:lumMod val="65000"/>
                        <a:lumOff val="35000"/>
                      </a:schemeClr>
                    </a:solidFill>
                    <a:effectLst/>
                    <a:latin typeface="Cambria" panose="02040503050406030204" pitchFamily="18" charset="0"/>
                    <a:ea typeface="Cambria" panose="02040503050406030204" pitchFamily="18" charset="0"/>
                  </a:rPr>
                  <a:t>2</a:t>
                </a:r>
                <a:endParaRPr lang="en-US" sz="2400" i="1" dirty="0">
                  <a:solidFill>
                    <a:schemeClr val="tx1">
                      <a:lumMod val="65000"/>
                      <a:lumOff val="35000"/>
                    </a:schemeClr>
                  </a:solidFill>
                  <a:effectLst/>
                  <a:latin typeface="Cambria" panose="02040503050406030204" pitchFamily="18" charset="0"/>
                  <a:ea typeface="Cambria" panose="02040503050406030204" pitchFamily="18" charset="0"/>
                </a:endParaRPr>
              </a:p>
            </p:txBody>
          </p:sp>
        </mc:Choice>
        <mc:Fallback xmlns="">
          <p:sp>
            <p:nvSpPr>
              <p:cNvPr id="34" name="TextBox 33">
                <a:extLst>
                  <a:ext uri="{FF2B5EF4-FFF2-40B4-BE49-F238E27FC236}">
                    <a16:creationId xmlns:a16="http://schemas.microsoft.com/office/drawing/2014/main" id="{E86FEF73-6ACB-72FA-EC5B-8B65112DCEEB}"/>
                  </a:ext>
                </a:extLst>
              </p:cNvPr>
              <p:cNvSpPr txBox="1">
                <a:spLocks noRot="1" noChangeAspect="1" noMove="1" noResize="1" noEditPoints="1" noAdjustHandles="1" noChangeArrowheads="1" noChangeShapeType="1" noTextEdit="1"/>
              </p:cNvSpPr>
              <p:nvPr/>
            </p:nvSpPr>
            <p:spPr>
              <a:xfrm>
                <a:off x="8704002" y="1585833"/>
                <a:ext cx="2782393" cy="458715"/>
              </a:xfrm>
              <a:prstGeom prst="rect">
                <a:avLst/>
              </a:prstGeom>
              <a:blipFill>
                <a:blip r:embed="rId6"/>
                <a:stretch>
                  <a:fillRect t="-12000" b="-29333"/>
                </a:stretch>
              </a:blipFill>
            </p:spPr>
            <p:txBody>
              <a:bodyPr/>
              <a:lstStyle/>
              <a:p>
                <a:r>
                  <a:rPr lang="en-US">
                    <a:noFill/>
                  </a:rPr>
                  <a:t> </a:t>
                </a:r>
              </a:p>
            </p:txBody>
          </p:sp>
        </mc:Fallback>
      </mc:AlternateContent>
      <p:sp>
        <p:nvSpPr>
          <p:cNvPr id="36" name="Oval 35">
            <a:extLst>
              <a:ext uri="{FF2B5EF4-FFF2-40B4-BE49-F238E27FC236}">
                <a16:creationId xmlns:a16="http://schemas.microsoft.com/office/drawing/2014/main" id="{94F8345F-121C-8F81-7359-AE042787F531}"/>
              </a:ext>
            </a:extLst>
          </p:cNvPr>
          <p:cNvSpPr/>
          <p:nvPr/>
        </p:nvSpPr>
        <p:spPr>
          <a:xfrm>
            <a:off x="9005700" y="2081652"/>
            <a:ext cx="2258472" cy="2258470"/>
          </a:xfrm>
          <a:prstGeom prst="ellipse">
            <a:avLst/>
          </a:prstGeom>
          <a:noFill/>
          <a:ln w="28575">
            <a:solidFill>
              <a:srgbClr val="0000FF"/>
            </a:solidFill>
          </a:ln>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cxnSp>
        <p:nvCxnSpPr>
          <p:cNvPr id="40" name="Straight Connector 39">
            <a:extLst>
              <a:ext uri="{FF2B5EF4-FFF2-40B4-BE49-F238E27FC236}">
                <a16:creationId xmlns:a16="http://schemas.microsoft.com/office/drawing/2014/main" id="{F8A4BBB1-8A8F-A604-0692-02A62DBEB92A}"/>
              </a:ext>
            </a:extLst>
          </p:cNvPr>
          <p:cNvCxnSpPr>
            <a:cxnSpLocks/>
            <a:stCxn id="30" idx="6"/>
          </p:cNvCxnSpPr>
          <p:nvPr/>
        </p:nvCxnSpPr>
        <p:spPr>
          <a:xfrm flipH="1">
            <a:off x="9006389" y="3210887"/>
            <a:ext cx="2258472" cy="10048"/>
          </a:xfrm>
          <a:prstGeom prst="line">
            <a:avLst/>
          </a:prstGeom>
          <a:solidFill>
            <a:schemeClr val="bg1"/>
          </a:solidFill>
          <a:ln w="19050">
            <a:solidFill>
              <a:srgbClr val="00A34B"/>
            </a:solidFill>
            <a:prstDash val="dash"/>
          </a:ln>
        </p:spPr>
        <p:style>
          <a:lnRef idx="1">
            <a:schemeClr val="accent1"/>
          </a:lnRef>
          <a:fillRef idx="0">
            <a:schemeClr val="accent1"/>
          </a:fillRef>
          <a:effectRef idx="0">
            <a:schemeClr val="accent1"/>
          </a:effectRef>
          <a:fontRef idx="minor">
            <a:schemeClr val="tx1"/>
          </a:fontRef>
        </p:style>
      </p:cxnSp>
      <p:sp>
        <p:nvSpPr>
          <p:cNvPr id="42" name="Rectangle 41">
            <a:extLst>
              <a:ext uri="{FF2B5EF4-FFF2-40B4-BE49-F238E27FC236}">
                <a16:creationId xmlns:a16="http://schemas.microsoft.com/office/drawing/2014/main" id="{E1972BCA-127A-0593-D5E5-AEDE941FE1A7}"/>
              </a:ext>
            </a:extLst>
          </p:cNvPr>
          <p:cNvSpPr/>
          <p:nvPr/>
        </p:nvSpPr>
        <p:spPr>
          <a:xfrm>
            <a:off x="9058313" y="3098617"/>
            <a:ext cx="1589934" cy="582247"/>
          </a:xfrm>
          <a:prstGeom prst="rect">
            <a:avLst/>
          </a:prstGeom>
          <a:noFill/>
          <a:ln>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nSpc>
                <a:spcPct val="107000"/>
              </a:lnSpc>
              <a:spcAft>
                <a:spcPts val="800"/>
              </a:spcAft>
              <a:buNone/>
            </a:pPr>
            <a:r>
              <a:rPr lang="en-US" sz="2400" i="1" dirty="0">
                <a:solidFill>
                  <a:srgbClr val="00A34B"/>
                </a:solidFill>
                <a:effectLst/>
                <a:latin typeface="Cambria" panose="02040503050406030204" pitchFamily="18" charset="0"/>
                <a:ea typeface="Calibri" panose="020F0502020204030204" pitchFamily="34" charset="0"/>
                <a:cs typeface="Times New Roman" panose="02020603050405020304" pitchFamily="18" charset="0"/>
              </a:rPr>
              <a:t>Diameter</a:t>
            </a:r>
            <a:endParaRPr lang="en-US" sz="1400" dirty="0">
              <a:solidFill>
                <a:srgbClr val="00A34B"/>
              </a:solidFill>
              <a:effectLst/>
              <a:ea typeface="Calibri" panose="020F0502020204030204" pitchFamily="34" charset="0"/>
              <a:cs typeface="Times New Roman" panose="02020603050405020304" pitchFamily="18" charset="0"/>
            </a:endParaRPr>
          </a:p>
        </p:txBody>
      </p:sp>
      <p:grpSp>
        <p:nvGrpSpPr>
          <p:cNvPr id="59" name="Group 58">
            <a:extLst>
              <a:ext uri="{FF2B5EF4-FFF2-40B4-BE49-F238E27FC236}">
                <a16:creationId xmlns:a16="http://schemas.microsoft.com/office/drawing/2014/main" id="{CD1D845F-015C-816A-A76F-9B357145EB00}"/>
              </a:ext>
            </a:extLst>
          </p:cNvPr>
          <p:cNvGrpSpPr/>
          <p:nvPr/>
        </p:nvGrpSpPr>
        <p:grpSpPr>
          <a:xfrm>
            <a:off x="8982580" y="2081652"/>
            <a:ext cx="2272855" cy="2258470"/>
            <a:chOff x="5966577" y="2119258"/>
            <a:chExt cx="2272855" cy="2258470"/>
          </a:xfrm>
        </p:grpSpPr>
        <p:sp>
          <p:nvSpPr>
            <p:cNvPr id="54" name="Oval 53">
              <a:extLst>
                <a:ext uri="{FF2B5EF4-FFF2-40B4-BE49-F238E27FC236}">
                  <a16:creationId xmlns:a16="http://schemas.microsoft.com/office/drawing/2014/main" id="{FDF90F63-629C-27B9-1D12-4960984A519C}"/>
                </a:ext>
              </a:extLst>
            </p:cNvPr>
            <p:cNvSpPr/>
            <p:nvPr/>
          </p:nvSpPr>
          <p:spPr>
            <a:xfrm>
              <a:off x="5980960" y="2119258"/>
              <a:ext cx="2258472" cy="2258470"/>
            </a:xfrm>
            <a:prstGeom prst="ellipse">
              <a:avLst/>
            </a:prstGeom>
            <a:solidFill>
              <a:schemeClr val="bg2"/>
            </a:solidFill>
            <a:ln w="28575">
              <a:solidFill>
                <a:srgbClr val="0000FF"/>
              </a:solidFill>
            </a:ln>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cxnSp>
          <p:nvCxnSpPr>
            <p:cNvPr id="52" name="Straight Connector 51">
              <a:extLst>
                <a:ext uri="{FF2B5EF4-FFF2-40B4-BE49-F238E27FC236}">
                  <a16:creationId xmlns:a16="http://schemas.microsoft.com/office/drawing/2014/main" id="{B6C1DB04-F083-58ED-E460-AC9F99DB5149}"/>
                </a:ext>
              </a:extLst>
            </p:cNvPr>
            <p:cNvCxnSpPr>
              <a:cxnSpLocks/>
            </p:cNvCxnSpPr>
            <p:nvPr/>
          </p:nvCxnSpPr>
          <p:spPr>
            <a:xfrm flipH="1">
              <a:off x="7079196" y="3154188"/>
              <a:ext cx="1145164" cy="0"/>
            </a:xfrm>
            <a:prstGeom prst="line">
              <a:avLst/>
            </a:prstGeom>
            <a:solidFill>
              <a:schemeClr val="bg1"/>
            </a:solidFill>
            <a:ln w="19050">
              <a:solidFill>
                <a:srgbClr val="EE0000"/>
              </a:solidFill>
              <a:prstDash val="dash"/>
            </a:ln>
          </p:spPr>
          <p:style>
            <a:lnRef idx="1">
              <a:schemeClr val="accent1"/>
            </a:lnRef>
            <a:fillRef idx="0">
              <a:schemeClr val="accent1"/>
            </a:fillRef>
            <a:effectRef idx="0">
              <a:schemeClr val="accent1"/>
            </a:effectRef>
            <a:fontRef idx="minor">
              <a:schemeClr val="tx1"/>
            </a:fontRef>
          </p:style>
        </p:cxnSp>
        <p:sp>
          <p:nvSpPr>
            <p:cNvPr id="53" name="Rectangle 52">
              <a:extLst>
                <a:ext uri="{FF2B5EF4-FFF2-40B4-BE49-F238E27FC236}">
                  <a16:creationId xmlns:a16="http://schemas.microsoft.com/office/drawing/2014/main" id="{960060D0-EB8E-EF01-A482-B0158325F87E}"/>
                </a:ext>
              </a:extLst>
            </p:cNvPr>
            <p:cNvSpPr/>
            <p:nvPr/>
          </p:nvSpPr>
          <p:spPr>
            <a:xfrm>
              <a:off x="6866395" y="2732198"/>
              <a:ext cx="1329200" cy="373557"/>
            </a:xfrm>
            <a:prstGeom prst="rect">
              <a:avLst/>
            </a:prstGeom>
            <a:noFill/>
            <a:ln>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7000"/>
                </a:lnSpc>
                <a:spcAft>
                  <a:spcPts val="800"/>
                </a:spcAft>
                <a:buNone/>
              </a:pPr>
              <a:r>
                <a:rPr lang="en-US" sz="2400" i="1" dirty="0">
                  <a:solidFill>
                    <a:srgbClr val="EE0000"/>
                  </a:solidFill>
                  <a:effectLst/>
                  <a:latin typeface="Cambria" panose="02040503050406030204" pitchFamily="18" charset="0"/>
                  <a:ea typeface="Calibri" panose="020F0502020204030204" pitchFamily="34" charset="0"/>
                  <a:cs typeface="Times New Roman" panose="02020603050405020304" pitchFamily="18" charset="0"/>
                </a:rPr>
                <a:t>Radius</a:t>
              </a:r>
              <a:endParaRPr lang="en-US" sz="1400" dirty="0">
                <a:effectLst/>
                <a:ea typeface="Calibri" panose="020F0502020204030204" pitchFamily="34" charset="0"/>
                <a:cs typeface="Times New Roman" panose="02020603050405020304" pitchFamily="18" charset="0"/>
              </a:endParaRPr>
            </a:p>
          </p:txBody>
        </p:sp>
        <p:cxnSp>
          <p:nvCxnSpPr>
            <p:cNvPr id="55" name="Straight Connector 54">
              <a:extLst>
                <a:ext uri="{FF2B5EF4-FFF2-40B4-BE49-F238E27FC236}">
                  <a16:creationId xmlns:a16="http://schemas.microsoft.com/office/drawing/2014/main" id="{66C55574-2EAA-369E-ED25-C92709A3666C}"/>
                </a:ext>
              </a:extLst>
            </p:cNvPr>
            <p:cNvCxnSpPr>
              <a:cxnSpLocks/>
            </p:cNvCxnSpPr>
            <p:nvPr/>
          </p:nvCxnSpPr>
          <p:spPr>
            <a:xfrm flipH="1">
              <a:off x="5966577" y="3238445"/>
              <a:ext cx="2258472" cy="10048"/>
            </a:xfrm>
            <a:prstGeom prst="line">
              <a:avLst/>
            </a:prstGeom>
            <a:solidFill>
              <a:schemeClr val="bg1"/>
            </a:solidFill>
            <a:ln w="19050">
              <a:solidFill>
                <a:srgbClr val="00A34B"/>
              </a:solidFill>
              <a:prstDash val="dash"/>
            </a:ln>
          </p:spPr>
          <p:style>
            <a:lnRef idx="1">
              <a:schemeClr val="accent1"/>
            </a:lnRef>
            <a:fillRef idx="0">
              <a:schemeClr val="accent1"/>
            </a:fillRef>
            <a:effectRef idx="0">
              <a:schemeClr val="accent1"/>
            </a:effectRef>
            <a:fontRef idx="minor">
              <a:schemeClr val="tx1"/>
            </a:fontRef>
          </p:style>
        </p:cxnSp>
        <p:sp>
          <p:nvSpPr>
            <p:cNvPr id="56" name="Rectangle 55">
              <a:extLst>
                <a:ext uri="{FF2B5EF4-FFF2-40B4-BE49-F238E27FC236}">
                  <a16:creationId xmlns:a16="http://schemas.microsoft.com/office/drawing/2014/main" id="{08D124D0-2B70-2217-931F-1F7CE24A6061}"/>
                </a:ext>
              </a:extLst>
            </p:cNvPr>
            <p:cNvSpPr/>
            <p:nvPr/>
          </p:nvSpPr>
          <p:spPr>
            <a:xfrm>
              <a:off x="6092856" y="3164236"/>
              <a:ext cx="1972678" cy="701283"/>
            </a:xfrm>
            <a:prstGeom prst="rect">
              <a:avLst/>
            </a:prstGeom>
            <a:noFill/>
            <a:ln>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nSpc>
                  <a:spcPct val="81310"/>
                </a:lnSpc>
                <a:buNone/>
              </a:pPr>
              <a:r>
                <a:rPr lang="en-US" sz="2400" i="1" dirty="0">
                  <a:solidFill>
                    <a:srgbClr val="00A34B"/>
                  </a:solidFill>
                  <a:effectLst/>
                  <a:latin typeface="Cambria" panose="02040503050406030204" pitchFamily="18" charset="0"/>
                  <a:ea typeface="Calibri" panose="020F0502020204030204" pitchFamily="34" charset="0"/>
                  <a:cs typeface="Times New Roman" panose="02020603050405020304" pitchFamily="18" charset="0"/>
                </a:rPr>
                <a:t>Diameter</a:t>
              </a:r>
              <a:r>
                <a:rPr lang="en-US" sz="2400" i="1" dirty="0">
                  <a:solidFill>
                    <a:srgbClr val="00A34B"/>
                  </a:solidFill>
                  <a:latin typeface="Cambria" panose="02040503050406030204" pitchFamily="18" charset="0"/>
                  <a:ea typeface="Calibri" panose="020F0502020204030204" pitchFamily="34" charset="0"/>
                  <a:cs typeface="Times New Roman" panose="02020603050405020304" pitchFamily="18" charset="0"/>
                </a:rPr>
                <a:t> = 2r</a:t>
              </a:r>
              <a:endParaRPr lang="en-US" sz="1400" dirty="0">
                <a:solidFill>
                  <a:srgbClr val="00A34B"/>
                </a:solidFill>
                <a:effectLst/>
                <a:ea typeface="Calibri" panose="020F0502020204030204" pitchFamily="34" charset="0"/>
                <a:cs typeface="Times New Roman" panose="02020603050405020304" pitchFamily="18" charset="0"/>
              </a:endParaRPr>
            </a:p>
          </p:txBody>
        </p:sp>
      </p:grpSp>
    </p:spTree>
    <p:custDataLst>
      <p:tags r:id="rId1"/>
    </p:custDataLst>
    <p:extLst>
      <p:ext uri="{BB962C8B-B14F-4D97-AF65-F5344CB8AC3E}">
        <p14:creationId xmlns:p14="http://schemas.microsoft.com/office/powerpoint/2010/main" val="41994273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xEl>
                                              <p:pRg st="2" end="2"/>
                                            </p:txEl>
                                          </p:spTgt>
                                        </p:tgtEl>
                                        <p:attrNameLst>
                                          <p:attrName>style.visibility</p:attrName>
                                        </p:attrNameLst>
                                      </p:cBhvr>
                                      <p:to>
                                        <p:strVal val="visible"/>
                                      </p:to>
                                    </p:set>
                                    <p:animEffect transition="in" filter="fade">
                                      <p:cBhvr>
                                        <p:cTn id="7" dur="500"/>
                                        <p:tgtEl>
                                          <p:spTgt spid="20">
                                            <p:txEl>
                                              <p:pRg st="2" end="2"/>
                                            </p:txEl>
                                          </p:spTgt>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right)">
                                      <p:cBhvr>
                                        <p:cTn id="11" dur="1000"/>
                                        <p:tgtEl>
                                          <p:spTgt spid="31"/>
                                        </p:tgtEl>
                                      </p:cBhvr>
                                    </p:animEffect>
                                  </p:childTnLst>
                                </p:cTn>
                              </p:par>
                              <p:par>
                                <p:cTn id="12" presetID="22" presetClass="entr" presetSubtype="2" fill="hold" grpId="0" nodeType="with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wipe(right)">
                                      <p:cBhvr>
                                        <p:cTn id="14" dur="1000"/>
                                        <p:tgtEl>
                                          <p:spTgt spid="32"/>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20">
                                            <p:txEl>
                                              <p:pRg st="4" end="4"/>
                                            </p:txEl>
                                          </p:spTgt>
                                        </p:tgtEl>
                                        <p:attrNameLst>
                                          <p:attrName>style.visibility</p:attrName>
                                        </p:attrNameLst>
                                      </p:cBhvr>
                                      <p:to>
                                        <p:strVal val="visible"/>
                                      </p:to>
                                    </p:set>
                                    <p:animEffect transition="in" filter="fade">
                                      <p:cBhvr>
                                        <p:cTn id="19" dur="500"/>
                                        <p:tgtEl>
                                          <p:spTgt spid="20">
                                            <p:txEl>
                                              <p:pRg st="4" end="4"/>
                                            </p:txEl>
                                          </p:spTgt>
                                        </p:tgtEl>
                                      </p:cBhvr>
                                    </p:animEffect>
                                  </p:childTnLst>
                                </p:cTn>
                              </p:par>
                            </p:childTnLst>
                          </p:cTn>
                        </p:par>
                        <p:par>
                          <p:cTn id="20" fill="hold">
                            <p:stCondLst>
                              <p:cond delay="500"/>
                            </p:stCondLst>
                            <p:childTnLst>
                              <p:par>
                                <p:cTn id="21" presetID="22" presetClass="entr" presetSubtype="2" fill="hold" nodeType="afterEffect">
                                  <p:stCondLst>
                                    <p:cond delay="0"/>
                                  </p:stCondLst>
                                  <p:childTnLst>
                                    <p:set>
                                      <p:cBhvr>
                                        <p:cTn id="22" dur="1" fill="hold">
                                          <p:stCondLst>
                                            <p:cond delay="0"/>
                                          </p:stCondLst>
                                        </p:cTn>
                                        <p:tgtEl>
                                          <p:spTgt spid="40"/>
                                        </p:tgtEl>
                                        <p:attrNameLst>
                                          <p:attrName>style.visibility</p:attrName>
                                        </p:attrNameLst>
                                      </p:cBhvr>
                                      <p:to>
                                        <p:strVal val="visible"/>
                                      </p:to>
                                    </p:set>
                                    <p:animEffect transition="in" filter="wipe(right)">
                                      <p:cBhvr>
                                        <p:cTn id="23" dur="1000"/>
                                        <p:tgtEl>
                                          <p:spTgt spid="40"/>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42"/>
                                        </p:tgtEl>
                                        <p:attrNameLst>
                                          <p:attrName>style.visibility</p:attrName>
                                        </p:attrNameLst>
                                      </p:cBhvr>
                                      <p:to>
                                        <p:strVal val="visible"/>
                                      </p:to>
                                    </p:set>
                                    <p:animEffect transition="in" filter="wipe(right)">
                                      <p:cBhvr>
                                        <p:cTn id="26" dur="1000"/>
                                        <p:tgtEl>
                                          <p:spTgt spid="4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0">
                                            <p:txEl>
                                              <p:pRg st="6" end="6"/>
                                            </p:txEl>
                                          </p:spTgt>
                                        </p:tgtEl>
                                        <p:attrNameLst>
                                          <p:attrName>style.visibility</p:attrName>
                                        </p:attrNameLst>
                                      </p:cBhvr>
                                      <p:to>
                                        <p:strVal val="visible"/>
                                      </p:to>
                                    </p:set>
                                    <p:animEffect transition="in" filter="fade">
                                      <p:cBhvr>
                                        <p:cTn id="31" dur="500"/>
                                        <p:tgtEl>
                                          <p:spTgt spid="20">
                                            <p:txEl>
                                              <p:pRg st="6" end="6"/>
                                            </p:txEl>
                                          </p:spTgt>
                                        </p:tgtEl>
                                      </p:cBhvr>
                                    </p:animEffect>
                                  </p:childTnLst>
                                </p:cTn>
                              </p:par>
                            </p:childTnLst>
                          </p:cTn>
                        </p:par>
                        <p:par>
                          <p:cTn id="32" fill="hold">
                            <p:stCondLst>
                              <p:cond delay="500"/>
                            </p:stCondLst>
                            <p:childTnLst>
                              <p:par>
                                <p:cTn id="33" presetID="21" presetClass="entr" presetSubtype="1"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wheel(1)">
                                      <p:cBhvr>
                                        <p:cTn id="35" dur="2000"/>
                                        <p:tgtEl>
                                          <p:spTgt spid="36"/>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fade">
                                      <p:cBhvr>
                                        <p:cTn id="38" dur="500"/>
                                        <p:tgtEl>
                                          <p:spTgt spid="28"/>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20">
                                            <p:txEl>
                                              <p:pRg st="8" end="8"/>
                                            </p:txEl>
                                          </p:spTgt>
                                        </p:tgtEl>
                                        <p:attrNameLst>
                                          <p:attrName>style.visibility</p:attrName>
                                        </p:attrNameLst>
                                      </p:cBhvr>
                                      <p:to>
                                        <p:strVal val="visible"/>
                                      </p:to>
                                    </p:set>
                                    <p:animEffect transition="in" filter="fade">
                                      <p:cBhvr>
                                        <p:cTn id="43" dur="500"/>
                                        <p:tgtEl>
                                          <p:spTgt spid="20">
                                            <p:txEl>
                                              <p:pRg st="8" end="8"/>
                                            </p:txEl>
                                          </p:spTgt>
                                        </p:tgtEl>
                                      </p:cBhvr>
                                    </p:animEffect>
                                  </p:childTnLst>
                                </p:cTn>
                              </p:par>
                            </p:childTnLst>
                          </p:cTn>
                        </p:par>
                        <p:par>
                          <p:cTn id="44" fill="hold">
                            <p:stCondLst>
                              <p:cond delay="500"/>
                            </p:stCondLst>
                            <p:childTnLst>
                              <p:par>
                                <p:cTn id="45" presetID="21" presetClass="entr" presetSubtype="1" fill="hold" nodeType="afterEffect">
                                  <p:stCondLst>
                                    <p:cond delay="0"/>
                                  </p:stCondLst>
                                  <p:childTnLst>
                                    <p:set>
                                      <p:cBhvr>
                                        <p:cTn id="46" dur="1" fill="hold">
                                          <p:stCondLst>
                                            <p:cond delay="0"/>
                                          </p:stCondLst>
                                        </p:cTn>
                                        <p:tgtEl>
                                          <p:spTgt spid="59"/>
                                        </p:tgtEl>
                                        <p:attrNameLst>
                                          <p:attrName>style.visibility</p:attrName>
                                        </p:attrNameLst>
                                      </p:cBhvr>
                                      <p:to>
                                        <p:strVal val="visible"/>
                                      </p:to>
                                    </p:set>
                                    <p:animEffect transition="in" filter="wheel(1)">
                                      <p:cBhvr>
                                        <p:cTn id="47" dur="2000"/>
                                        <p:tgtEl>
                                          <p:spTgt spid="5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4"/>
                                        </p:tgtEl>
                                        <p:attrNameLst>
                                          <p:attrName>style.visibility</p:attrName>
                                        </p:attrNameLst>
                                      </p:cBhvr>
                                      <p:to>
                                        <p:strVal val="visible"/>
                                      </p:to>
                                    </p:set>
                                    <p:animEffect transition="in" filter="fade">
                                      <p:cBhvr>
                                        <p:cTn id="50"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2" grpId="0"/>
      <p:bldP spid="34" grpId="0"/>
      <p:bldP spid="36" grpId="0" animBg="1"/>
      <p:bldP spid="4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01075-C7E0-BAE5-12DC-6FFFDD19A99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60F83AE-E758-417E-C65D-37B42F5BA506}"/>
              </a:ext>
            </a:extLst>
          </p:cNvPr>
          <p:cNvPicPr>
            <a:picLocks noChangeAspect="1"/>
          </p:cNvPicPr>
          <p:nvPr/>
        </p:nvPicPr>
        <p:blipFill>
          <a:blip r:embed="rId4">
            <a:extLst>
              <a:ext uri="{28A0092B-C50C-407E-A947-70E740481C1C}">
                <a14:useLocalDpi xmlns:a14="http://schemas.microsoft.com/office/drawing/2010/main" val="0"/>
              </a:ext>
            </a:extLst>
          </a:blip>
          <a:srcRect l="28249" r="48872"/>
          <a:stretch>
            <a:fillRect/>
          </a:stretch>
        </p:blipFill>
        <p:spPr>
          <a:xfrm>
            <a:off x="-1" y="17145"/>
            <a:ext cx="2782393" cy="6840855"/>
          </a:xfrm>
          <a:prstGeom prst="rect">
            <a:avLst/>
          </a:prstGeom>
        </p:spPr>
      </p:pic>
      <p:sp>
        <p:nvSpPr>
          <p:cNvPr id="16" name="Rectangle 15">
            <a:extLst>
              <a:ext uri="{FF2B5EF4-FFF2-40B4-BE49-F238E27FC236}">
                <a16:creationId xmlns:a16="http://schemas.microsoft.com/office/drawing/2014/main" id="{72C3CF34-EA92-FC47-821A-A2791472CE8D}"/>
              </a:ext>
            </a:extLst>
          </p:cNvPr>
          <p:cNvSpPr/>
          <p:nvPr/>
        </p:nvSpPr>
        <p:spPr>
          <a:xfrm>
            <a:off x="-10862" y="0"/>
            <a:ext cx="2793255" cy="685800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E8502D6E-19E8-9C44-AED6-84836066C69A}"/>
              </a:ext>
            </a:extLst>
          </p:cNvPr>
          <p:cNvSpPr/>
          <p:nvPr/>
        </p:nvSpPr>
        <p:spPr>
          <a:xfrm>
            <a:off x="2769898" y="-23719"/>
            <a:ext cx="286053" cy="6905437"/>
          </a:xfrm>
          <a:prstGeom prst="rect">
            <a:avLst/>
          </a:prstGeom>
          <a:solidFill>
            <a:schemeClr val="bg2">
              <a:lumMod val="9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D5BA145C-DF5E-FADC-1064-2A0919F7DFA4}"/>
              </a:ext>
            </a:extLst>
          </p:cNvPr>
          <p:cNvSpPr/>
          <p:nvPr/>
        </p:nvSpPr>
        <p:spPr>
          <a:xfrm>
            <a:off x="2769897" y="1772276"/>
            <a:ext cx="286053" cy="693965"/>
          </a:xfrm>
          <a:prstGeom prst="rect">
            <a:avLst/>
          </a:prstGeom>
          <a:solidFill>
            <a:schemeClr val="accent4"/>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1A67E0E4-2FF6-6853-ABB6-43E58969BD05}"/>
              </a:ext>
            </a:extLst>
          </p:cNvPr>
          <p:cNvSpPr/>
          <p:nvPr/>
        </p:nvSpPr>
        <p:spPr>
          <a:xfrm>
            <a:off x="-2" y="497537"/>
            <a:ext cx="2470921"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bg1">
                    <a:alpha val="60000"/>
                  </a:schemeClr>
                </a:solidFill>
                <a:latin typeface="Articulate Extrabold" panose="02000503050000020004" pitchFamily="2" charset="0"/>
              </a:rPr>
              <a:t>Concept</a:t>
            </a:r>
          </a:p>
        </p:txBody>
      </p:sp>
      <p:sp>
        <p:nvSpPr>
          <p:cNvPr id="9" name="Rectangle 8">
            <a:extLst>
              <a:ext uri="{FF2B5EF4-FFF2-40B4-BE49-F238E27FC236}">
                <a16:creationId xmlns:a16="http://schemas.microsoft.com/office/drawing/2014/main" id="{1BBE5E20-D135-DCF5-B858-F349274809E8}"/>
              </a:ext>
            </a:extLst>
          </p:cNvPr>
          <p:cNvSpPr/>
          <p:nvPr/>
        </p:nvSpPr>
        <p:spPr>
          <a:xfrm>
            <a:off x="-2" y="1772276"/>
            <a:ext cx="2470921"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latin typeface="Articulate Extrabold" panose="02000503050000020004" pitchFamily="2" charset="0"/>
              </a:rPr>
              <a:t>Units</a:t>
            </a:r>
          </a:p>
        </p:txBody>
      </p:sp>
      <p:sp>
        <p:nvSpPr>
          <p:cNvPr id="10" name="Rectangle 9">
            <a:extLst>
              <a:ext uri="{FF2B5EF4-FFF2-40B4-BE49-F238E27FC236}">
                <a16:creationId xmlns:a16="http://schemas.microsoft.com/office/drawing/2014/main" id="{CC86C78F-3F78-B245-EFA9-B0E9B27FD7E9}"/>
              </a:ext>
            </a:extLst>
          </p:cNvPr>
          <p:cNvSpPr/>
          <p:nvPr/>
        </p:nvSpPr>
        <p:spPr>
          <a:xfrm>
            <a:off x="1" y="3047015"/>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Tools</a:t>
            </a:r>
          </a:p>
        </p:txBody>
      </p:sp>
      <p:sp>
        <p:nvSpPr>
          <p:cNvPr id="11" name="Rectangle 10">
            <a:extLst>
              <a:ext uri="{FF2B5EF4-FFF2-40B4-BE49-F238E27FC236}">
                <a16:creationId xmlns:a16="http://schemas.microsoft.com/office/drawing/2014/main" id="{1E0A0720-3A7B-87CF-7FEA-6355FF806528}"/>
              </a:ext>
            </a:extLst>
          </p:cNvPr>
          <p:cNvSpPr/>
          <p:nvPr/>
        </p:nvSpPr>
        <p:spPr>
          <a:xfrm>
            <a:off x="149491" y="4315138"/>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Exercises</a:t>
            </a:r>
          </a:p>
        </p:txBody>
      </p:sp>
      <p:sp>
        <p:nvSpPr>
          <p:cNvPr id="20" name="TextBox 19">
            <a:extLst>
              <a:ext uri="{FF2B5EF4-FFF2-40B4-BE49-F238E27FC236}">
                <a16:creationId xmlns:a16="http://schemas.microsoft.com/office/drawing/2014/main" id="{2635C9CD-5E1B-247A-C316-3ED6A5547794}"/>
              </a:ext>
            </a:extLst>
          </p:cNvPr>
          <p:cNvSpPr txBox="1"/>
          <p:nvPr/>
        </p:nvSpPr>
        <p:spPr>
          <a:xfrm>
            <a:off x="3320283" y="1510666"/>
            <a:ext cx="5280530" cy="3557449"/>
          </a:xfrm>
          <a:prstGeom prst="rect">
            <a:avLst/>
          </a:prstGeom>
          <a:noFill/>
          <a:ln>
            <a:noFill/>
          </a:ln>
        </p:spPr>
        <p:txBody>
          <a:bodyPr wrap="square">
            <a:spAutoFit/>
          </a:bodyPr>
          <a:lstStyle/>
          <a:p>
            <a:pPr marL="171450" indent="-171450">
              <a:lnSpc>
                <a:spcPct val="121429"/>
              </a:lnSpc>
              <a:buFont typeface="Arial" panose="020B0604020202020204" pitchFamily="34" charset="0"/>
              <a:buChar char="•"/>
            </a:pPr>
            <a:r>
              <a:rPr lang="en-US" sz="2800" b="1" dirty="0">
                <a:solidFill>
                  <a:schemeClr val="tx1">
                    <a:lumMod val="75000"/>
                    <a:lumOff val="25000"/>
                  </a:schemeClr>
                </a:solidFill>
              </a:rPr>
              <a:t>Radius, Diameter, Circumference</a:t>
            </a:r>
          </a:p>
          <a:p>
            <a:pPr marL="628650" lvl="1" indent="-171450">
              <a:lnSpc>
                <a:spcPct val="121429"/>
              </a:lnSpc>
              <a:buFont typeface="Arial" panose="020B0604020202020204" pitchFamily="34" charset="0"/>
              <a:buChar char="•"/>
            </a:pPr>
            <a:r>
              <a:rPr lang="en-US" sz="2800" dirty="0">
                <a:solidFill>
                  <a:schemeClr val="tx1">
                    <a:lumMod val="75000"/>
                    <a:lumOff val="25000"/>
                  </a:schemeClr>
                </a:solidFill>
              </a:rPr>
              <a:t>Standard Linear Units</a:t>
            </a:r>
          </a:p>
          <a:p>
            <a:pPr marL="1085850" lvl="2" indent="-171450">
              <a:lnSpc>
                <a:spcPct val="121429"/>
              </a:lnSpc>
              <a:buFont typeface="Arial" panose="020B0604020202020204" pitchFamily="34" charset="0"/>
              <a:buChar char="•"/>
            </a:pPr>
            <a:r>
              <a:rPr lang="en-US" sz="2400" dirty="0">
                <a:solidFill>
                  <a:schemeClr val="tx1">
                    <a:lumMod val="75000"/>
                    <a:lumOff val="25000"/>
                  </a:schemeClr>
                </a:solidFill>
              </a:rPr>
              <a:t>Imperial: Inches, Feet, Yards</a:t>
            </a:r>
          </a:p>
          <a:p>
            <a:pPr marL="1085850" lvl="2" indent="-171450">
              <a:lnSpc>
                <a:spcPct val="121429"/>
              </a:lnSpc>
              <a:buFont typeface="Arial" panose="020B0604020202020204" pitchFamily="34" charset="0"/>
              <a:buChar char="•"/>
            </a:pPr>
            <a:r>
              <a:rPr lang="en-US" sz="2400" dirty="0">
                <a:solidFill>
                  <a:schemeClr val="tx1">
                    <a:lumMod val="75000"/>
                    <a:lumOff val="25000"/>
                  </a:schemeClr>
                </a:solidFill>
              </a:rPr>
              <a:t>Metric: Milli, Centi, Meters</a:t>
            </a:r>
          </a:p>
          <a:p>
            <a:pPr marL="628650" lvl="1" indent="-171450">
              <a:lnSpc>
                <a:spcPct val="121429"/>
              </a:lnSpc>
              <a:buFont typeface="Arial" panose="020B0604020202020204" pitchFamily="34" charset="0"/>
              <a:buChar char="•"/>
            </a:pPr>
            <a:endParaRPr lang="en-US" sz="2800" dirty="0">
              <a:solidFill>
                <a:schemeClr val="tx1">
                  <a:lumMod val="75000"/>
                  <a:lumOff val="25000"/>
                </a:schemeClr>
              </a:solidFill>
            </a:endParaRPr>
          </a:p>
          <a:p>
            <a:pPr marL="171450" indent="-171450">
              <a:lnSpc>
                <a:spcPct val="121429"/>
              </a:lnSpc>
              <a:buFont typeface="Arial" panose="020B0604020202020204" pitchFamily="34" charset="0"/>
              <a:buChar char="•"/>
            </a:pPr>
            <a:r>
              <a:rPr lang="en-US" sz="2800" b="1" dirty="0">
                <a:solidFill>
                  <a:schemeClr val="tx1">
                    <a:lumMod val="75000"/>
                    <a:lumOff val="25000"/>
                  </a:schemeClr>
                </a:solidFill>
              </a:rPr>
              <a:t>Area of a Circle</a:t>
            </a:r>
          </a:p>
          <a:p>
            <a:pPr marL="628650" lvl="1" indent="-171450">
              <a:lnSpc>
                <a:spcPct val="121429"/>
              </a:lnSpc>
              <a:buFont typeface="Arial" panose="020B0604020202020204" pitchFamily="34" charset="0"/>
              <a:buChar char="•"/>
            </a:pPr>
            <a:r>
              <a:rPr lang="en-US" sz="2800" dirty="0">
                <a:solidFill>
                  <a:schemeClr val="tx1">
                    <a:lumMod val="75000"/>
                    <a:lumOff val="25000"/>
                  </a:schemeClr>
                </a:solidFill>
              </a:rPr>
              <a:t>Square Units</a:t>
            </a:r>
          </a:p>
        </p:txBody>
      </p:sp>
      <p:sp>
        <p:nvSpPr>
          <p:cNvPr id="21" name="TextBox 20">
            <a:extLst>
              <a:ext uri="{FF2B5EF4-FFF2-40B4-BE49-F238E27FC236}">
                <a16:creationId xmlns:a16="http://schemas.microsoft.com/office/drawing/2014/main" id="{E99064FD-0D62-7DC2-6529-A20E5727FBB7}"/>
              </a:ext>
            </a:extLst>
          </p:cNvPr>
          <p:cNvSpPr txBox="1"/>
          <p:nvPr/>
        </p:nvSpPr>
        <p:spPr>
          <a:xfrm>
            <a:off x="3320282" y="497537"/>
            <a:ext cx="8124958" cy="707886"/>
          </a:xfrm>
          <a:prstGeom prst="rect">
            <a:avLst/>
          </a:prstGeom>
          <a:ln>
            <a:noFill/>
          </a:ln>
        </p:spPr>
        <p:style>
          <a:lnRef idx="2">
            <a:schemeClr val="accent4"/>
          </a:lnRef>
          <a:fillRef idx="1">
            <a:schemeClr val="lt1"/>
          </a:fillRef>
          <a:effectRef idx="0">
            <a:schemeClr val="accent4"/>
          </a:effectRef>
          <a:fontRef idx="minor">
            <a:schemeClr val="dk1"/>
          </a:fontRef>
        </p:style>
        <p:txBody>
          <a:bodyPr wrap="square" rtlCol="0">
            <a:spAutoFit/>
          </a:bodyPr>
          <a:lstStyle/>
          <a:p>
            <a:r>
              <a:rPr lang="en-US" sz="3200" dirty="0">
                <a:solidFill>
                  <a:schemeClr val="accent4"/>
                </a:solidFill>
                <a:latin typeface="Articulate Extrabold" panose="02000503050000020004" pitchFamily="2" charset="0"/>
              </a:rPr>
              <a:t>Circular Measurement Units </a:t>
            </a:r>
            <a:r>
              <a:rPr lang="en-US" sz="4000" dirty="0">
                <a:solidFill>
                  <a:schemeClr val="accent4"/>
                </a:solidFill>
                <a:latin typeface="Articulate Extrabold" panose="02000503050000020004" pitchFamily="2" charset="0"/>
              </a:rPr>
              <a:t> </a:t>
            </a:r>
          </a:p>
        </p:txBody>
      </p:sp>
      <p:sp>
        <p:nvSpPr>
          <p:cNvPr id="7" name="Rectangle 6">
            <a:extLst>
              <a:ext uri="{FF2B5EF4-FFF2-40B4-BE49-F238E27FC236}">
                <a16:creationId xmlns:a16="http://schemas.microsoft.com/office/drawing/2014/main" id="{C8FE5CD4-FD2B-F89E-940A-F0F46E098DAB}"/>
              </a:ext>
            </a:extLst>
          </p:cNvPr>
          <p:cNvSpPr/>
          <p:nvPr/>
        </p:nvSpPr>
        <p:spPr>
          <a:xfrm>
            <a:off x="121305" y="5596491"/>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Application</a:t>
            </a:r>
          </a:p>
        </p:txBody>
      </p:sp>
      <p:sp>
        <p:nvSpPr>
          <p:cNvPr id="6" name="Oval 5">
            <a:extLst>
              <a:ext uri="{FF2B5EF4-FFF2-40B4-BE49-F238E27FC236}">
                <a16:creationId xmlns:a16="http://schemas.microsoft.com/office/drawing/2014/main" id="{DE2C5EF1-F5F6-1C1C-8815-55C36C6E3068}"/>
              </a:ext>
            </a:extLst>
          </p:cNvPr>
          <p:cNvSpPr/>
          <p:nvPr/>
        </p:nvSpPr>
        <p:spPr>
          <a:xfrm>
            <a:off x="8881563" y="4169261"/>
            <a:ext cx="2258472" cy="2258470"/>
          </a:xfrm>
          <a:prstGeom prst="ellipse">
            <a:avLst/>
          </a:prstGeom>
          <a:solidFill>
            <a:schemeClr val="bg2"/>
          </a:solidFill>
          <a:ln w="28575">
            <a:solidFill>
              <a:srgbClr val="0000FF"/>
            </a:solidFill>
          </a:ln>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grpSp>
        <p:nvGrpSpPr>
          <p:cNvPr id="17" name="Group 16">
            <a:extLst>
              <a:ext uri="{FF2B5EF4-FFF2-40B4-BE49-F238E27FC236}">
                <a16:creationId xmlns:a16="http://schemas.microsoft.com/office/drawing/2014/main" id="{292CC519-8D39-5A4F-8E10-0D2639AD11B0}"/>
              </a:ext>
            </a:extLst>
          </p:cNvPr>
          <p:cNvGrpSpPr/>
          <p:nvPr/>
        </p:nvGrpSpPr>
        <p:grpSpPr>
          <a:xfrm>
            <a:off x="8874371" y="1803058"/>
            <a:ext cx="2272855" cy="2258470"/>
            <a:chOff x="5966577" y="2119258"/>
            <a:chExt cx="2272855" cy="2258470"/>
          </a:xfrm>
        </p:grpSpPr>
        <p:sp>
          <p:nvSpPr>
            <p:cNvPr id="18" name="Oval 17">
              <a:extLst>
                <a:ext uri="{FF2B5EF4-FFF2-40B4-BE49-F238E27FC236}">
                  <a16:creationId xmlns:a16="http://schemas.microsoft.com/office/drawing/2014/main" id="{35D49A7F-6C87-7131-7E27-5DBB1CB4D4AD}"/>
                </a:ext>
              </a:extLst>
            </p:cNvPr>
            <p:cNvSpPr/>
            <p:nvPr/>
          </p:nvSpPr>
          <p:spPr>
            <a:xfrm>
              <a:off x="5980960" y="2119258"/>
              <a:ext cx="2258472" cy="2258470"/>
            </a:xfrm>
            <a:prstGeom prst="ellipse">
              <a:avLst/>
            </a:prstGeom>
            <a:noFill/>
            <a:ln w="28575">
              <a:solidFill>
                <a:srgbClr val="0000FF"/>
              </a:solidFill>
            </a:ln>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cxnSp>
          <p:nvCxnSpPr>
            <p:cNvPr id="19" name="Straight Connector 18">
              <a:extLst>
                <a:ext uri="{FF2B5EF4-FFF2-40B4-BE49-F238E27FC236}">
                  <a16:creationId xmlns:a16="http://schemas.microsoft.com/office/drawing/2014/main" id="{C813B3C8-C1B3-7902-1920-90FE46EE9A30}"/>
                </a:ext>
              </a:extLst>
            </p:cNvPr>
            <p:cNvCxnSpPr>
              <a:cxnSpLocks/>
            </p:cNvCxnSpPr>
            <p:nvPr/>
          </p:nvCxnSpPr>
          <p:spPr>
            <a:xfrm flipH="1">
              <a:off x="7079196" y="3154188"/>
              <a:ext cx="1145164" cy="0"/>
            </a:xfrm>
            <a:prstGeom prst="line">
              <a:avLst/>
            </a:prstGeom>
            <a:solidFill>
              <a:schemeClr val="bg1"/>
            </a:solidFill>
            <a:ln w="19050">
              <a:solidFill>
                <a:srgbClr val="EE0000"/>
              </a:solidFill>
              <a:prstDash val="dash"/>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DDBFAB1F-B059-91C7-054D-EC6A4AB2D0DC}"/>
                </a:ext>
              </a:extLst>
            </p:cNvPr>
            <p:cNvSpPr/>
            <p:nvPr/>
          </p:nvSpPr>
          <p:spPr>
            <a:xfrm>
              <a:off x="6605661" y="2732199"/>
              <a:ext cx="1589934" cy="330194"/>
            </a:xfrm>
            <a:prstGeom prst="rect">
              <a:avLst/>
            </a:prstGeom>
            <a:noFill/>
            <a:ln>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r">
                <a:lnSpc>
                  <a:spcPct val="107000"/>
                </a:lnSpc>
                <a:spcAft>
                  <a:spcPts val="800"/>
                </a:spcAft>
                <a:buNone/>
              </a:pPr>
              <a:r>
                <a:rPr lang="en-US" sz="2800" b="1" i="1" dirty="0">
                  <a:solidFill>
                    <a:srgbClr val="EE0000"/>
                  </a:solidFill>
                  <a:effectLst/>
                  <a:latin typeface="Cambria" panose="02040503050406030204" pitchFamily="18" charset="0"/>
                  <a:ea typeface="Calibri" panose="020F0502020204030204" pitchFamily="34" charset="0"/>
                  <a:cs typeface="Times New Roman" panose="02020603050405020304" pitchFamily="18" charset="0"/>
                </a:rPr>
                <a:t>R = 3 ft.</a:t>
              </a:r>
              <a:endParaRPr lang="en-US" sz="1600" b="1" dirty="0">
                <a:effectLst/>
                <a:ea typeface="Calibri" panose="020F0502020204030204" pitchFamily="34" charset="0"/>
                <a:cs typeface="Times New Roman" panose="02020603050405020304" pitchFamily="18" charset="0"/>
              </a:endParaRPr>
            </a:p>
          </p:txBody>
        </p:sp>
        <p:cxnSp>
          <p:nvCxnSpPr>
            <p:cNvPr id="23" name="Straight Connector 22">
              <a:extLst>
                <a:ext uri="{FF2B5EF4-FFF2-40B4-BE49-F238E27FC236}">
                  <a16:creationId xmlns:a16="http://schemas.microsoft.com/office/drawing/2014/main" id="{C59ECE93-9A49-0C96-1611-1618787D8BC0}"/>
                </a:ext>
              </a:extLst>
            </p:cNvPr>
            <p:cNvCxnSpPr>
              <a:cxnSpLocks/>
            </p:cNvCxnSpPr>
            <p:nvPr/>
          </p:nvCxnSpPr>
          <p:spPr>
            <a:xfrm flipH="1">
              <a:off x="5966577" y="3238445"/>
              <a:ext cx="2258472" cy="10048"/>
            </a:xfrm>
            <a:prstGeom prst="line">
              <a:avLst/>
            </a:prstGeom>
            <a:solidFill>
              <a:schemeClr val="bg1"/>
            </a:solidFill>
            <a:ln w="19050">
              <a:solidFill>
                <a:srgbClr val="00A34B"/>
              </a:solidFill>
              <a:prstDash val="dash"/>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EB70D55A-4C37-CCEB-82E0-4AC8ACD57C83}"/>
                </a:ext>
              </a:extLst>
            </p:cNvPr>
            <p:cNvSpPr/>
            <p:nvPr/>
          </p:nvSpPr>
          <p:spPr>
            <a:xfrm>
              <a:off x="6018501" y="3174301"/>
              <a:ext cx="1589934" cy="582247"/>
            </a:xfrm>
            <a:prstGeom prst="rect">
              <a:avLst/>
            </a:prstGeom>
            <a:noFill/>
            <a:ln>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nSpc>
                  <a:spcPct val="107000"/>
                </a:lnSpc>
                <a:spcAft>
                  <a:spcPts val="800"/>
                </a:spcAft>
                <a:buNone/>
              </a:pPr>
              <a:r>
                <a:rPr lang="en-US" sz="2800" b="1" i="1" dirty="0">
                  <a:solidFill>
                    <a:srgbClr val="00A34B"/>
                  </a:solidFill>
                  <a:latin typeface="Cambria" panose="02040503050406030204" pitchFamily="18" charset="0"/>
                  <a:ea typeface="Calibri" panose="020F0502020204030204" pitchFamily="34" charset="0"/>
                  <a:cs typeface="Times New Roman" panose="02020603050405020304" pitchFamily="18" charset="0"/>
                </a:rPr>
                <a:t>D</a:t>
              </a:r>
              <a:r>
                <a:rPr lang="en-US" sz="2800" b="1" i="1" dirty="0">
                  <a:solidFill>
                    <a:srgbClr val="00A34B"/>
                  </a:solidFill>
                  <a:effectLst/>
                  <a:latin typeface="Cambria" panose="02040503050406030204" pitchFamily="18" charset="0"/>
                  <a:ea typeface="Calibri" panose="020F0502020204030204" pitchFamily="34" charset="0"/>
                  <a:cs typeface="Times New Roman" panose="02020603050405020304" pitchFamily="18" charset="0"/>
                </a:rPr>
                <a:t> = 6 ft</a:t>
              </a:r>
              <a:r>
                <a:rPr lang="en-US" sz="2400" i="1" dirty="0">
                  <a:solidFill>
                    <a:srgbClr val="00A34B"/>
                  </a:solidFill>
                  <a:effectLst/>
                  <a:latin typeface="Cambria" panose="02040503050406030204" pitchFamily="18" charset="0"/>
                  <a:ea typeface="Calibri" panose="020F0502020204030204" pitchFamily="34" charset="0"/>
                  <a:cs typeface="Times New Roman" panose="02020603050405020304" pitchFamily="18" charset="0"/>
                </a:rPr>
                <a:t>.</a:t>
              </a:r>
              <a:endParaRPr lang="en-US" sz="1400" dirty="0">
                <a:solidFill>
                  <a:srgbClr val="00A34B"/>
                </a:solidFill>
                <a:effectLst/>
                <a:ea typeface="Calibri" panose="020F0502020204030204" pitchFamily="34" charset="0"/>
                <a:cs typeface="Times New Roman" panose="02020603050405020304" pitchFamily="18" charset="0"/>
              </a:endParaRPr>
            </a:p>
          </p:txBody>
        </p:sp>
      </p:grpSp>
      <p:sp>
        <p:nvSpPr>
          <p:cNvPr id="25" name="Rectangle 24">
            <a:extLst>
              <a:ext uri="{FF2B5EF4-FFF2-40B4-BE49-F238E27FC236}">
                <a16:creationId xmlns:a16="http://schemas.microsoft.com/office/drawing/2014/main" id="{6ABFC831-25EE-0DB8-EC33-F1A13682961C}"/>
              </a:ext>
            </a:extLst>
          </p:cNvPr>
          <p:cNvSpPr/>
          <p:nvPr/>
        </p:nvSpPr>
        <p:spPr>
          <a:xfrm>
            <a:off x="8926295" y="4169261"/>
            <a:ext cx="2177094" cy="2258470"/>
          </a:xfrm>
          <a:prstGeom prst="rect">
            <a:avLst/>
          </a:prstGeom>
          <a:noFill/>
          <a:ln>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nSpc>
                <a:spcPct val="107000"/>
              </a:lnSpc>
              <a:spcAft>
                <a:spcPts val="800"/>
              </a:spcAft>
              <a:buNone/>
            </a:pPr>
            <a:endParaRPr lang="en-US" sz="2800" b="1" dirty="0">
              <a:solidFill>
                <a:schemeClr val="tx1"/>
              </a:solidFill>
              <a:effectLst/>
              <a:ea typeface="Calibri" panose="020F0502020204030204" pitchFamily="34" charset="0"/>
              <a:cs typeface="Times New Roman" panose="02020603050405020304" pitchFamily="18" charset="0"/>
            </a:endParaRPr>
          </a:p>
        </p:txBody>
      </p:sp>
      <p:sp>
        <p:nvSpPr>
          <p:cNvPr id="2" name="Rectangle 1">
            <a:extLst>
              <a:ext uri="{FF2B5EF4-FFF2-40B4-BE49-F238E27FC236}">
                <a16:creationId xmlns:a16="http://schemas.microsoft.com/office/drawing/2014/main" id="{70AB64E1-3F5E-315A-698D-F700BDCBFE56}"/>
              </a:ext>
            </a:extLst>
          </p:cNvPr>
          <p:cNvSpPr/>
          <p:nvPr/>
        </p:nvSpPr>
        <p:spPr>
          <a:xfrm>
            <a:off x="8977323" y="1269217"/>
            <a:ext cx="2177094" cy="582247"/>
          </a:xfrm>
          <a:prstGeom prst="rect">
            <a:avLst/>
          </a:prstGeom>
          <a:noFill/>
          <a:ln>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Aft>
                <a:spcPts val="800"/>
              </a:spcAft>
              <a:buNone/>
            </a:pPr>
            <a:r>
              <a:rPr lang="en-US" sz="2800" b="1" i="1" dirty="0">
                <a:solidFill>
                  <a:srgbClr val="0000FF"/>
                </a:solidFill>
                <a:effectLst/>
                <a:latin typeface="Cambria" panose="02040503050406030204" pitchFamily="18" charset="0"/>
                <a:ea typeface="Calibri" panose="020F0502020204030204" pitchFamily="34" charset="0"/>
                <a:cs typeface="Times New Roman" panose="02020603050405020304" pitchFamily="18" charset="0"/>
              </a:rPr>
              <a:t>C = 18.84 ft. </a:t>
            </a:r>
            <a:endParaRPr lang="en-US" sz="1400" dirty="0">
              <a:solidFill>
                <a:srgbClr val="0000FF"/>
              </a:solidFill>
              <a:effectLst/>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CBB3AE12-47EA-99CC-4200-89C4AAB8F786}"/>
                  </a:ext>
                </a:extLst>
              </p:cNvPr>
              <p:cNvSpPr/>
              <p:nvPr/>
            </p:nvSpPr>
            <p:spPr>
              <a:xfrm>
                <a:off x="9023912" y="5004801"/>
                <a:ext cx="1959389" cy="587389"/>
              </a:xfrm>
              <a:prstGeom prst="rect">
                <a:avLst/>
              </a:prstGeom>
              <a:solidFill>
                <a:srgbClr val="E7E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
                      <m:sSup>
                        <m:sSupPr>
                          <m:ctrlPr>
                            <a:rPr lang="en-US" sz="2400" b="1" i="1">
                              <a:solidFill>
                                <a:schemeClr val="tx1"/>
                              </a:solidFill>
                              <a:latin typeface="Cambria Math" panose="02040503050406030204" pitchFamily="18" charset="0"/>
                              <a:ea typeface="Calibri" panose="020F0502020204030204" pitchFamily="34" charset="0"/>
                              <a:cs typeface="Times New Roman" panose="02020603050405020304" pitchFamily="18" charset="0"/>
                            </a:rPr>
                          </m:ctrlPr>
                        </m:sSupPr>
                        <m:e>
                          <m:r>
                            <a:rPr lang="en-US" sz="2400" b="1" i="1">
                              <a:solidFill>
                                <a:schemeClr val="tx1"/>
                              </a:solidFill>
                              <a:latin typeface="Cambria Math" panose="02040503050406030204" pitchFamily="18" charset="0"/>
                              <a:ea typeface="Calibri" panose="020F0502020204030204" pitchFamily="34" charset="0"/>
                              <a:cs typeface="Times New Roman" panose="02020603050405020304" pitchFamily="18" charset="0"/>
                            </a:rPr>
                            <m:t>𝑨</m:t>
                          </m:r>
                          <m:r>
                            <a:rPr lang="en-US" sz="2400" b="1" i="1">
                              <a:solidFill>
                                <a:schemeClr val="tx1"/>
                              </a:solidFill>
                              <a:latin typeface="Cambria Math" panose="02040503050406030204" pitchFamily="18" charset="0"/>
                              <a:ea typeface="Calibri" panose="020F0502020204030204" pitchFamily="34" charset="0"/>
                              <a:cs typeface="Times New Roman" panose="02020603050405020304" pitchFamily="18" charset="0"/>
                            </a:rPr>
                            <m:t>=</m:t>
                          </m:r>
                          <m:r>
                            <a:rPr lang="en-US" sz="2400" b="1" i="1" smtClean="0">
                              <a:solidFill>
                                <a:schemeClr val="tx1"/>
                              </a:solidFill>
                              <a:latin typeface="Cambria Math" panose="02040503050406030204" pitchFamily="18" charset="0"/>
                              <a:ea typeface="Calibri" panose="020F0502020204030204" pitchFamily="34" charset="0"/>
                              <a:cs typeface="Times New Roman" panose="02020603050405020304" pitchFamily="18" charset="0"/>
                            </a:rPr>
                            <m:t>𝟐𝟖</m:t>
                          </m:r>
                          <m:r>
                            <a:rPr lang="en-US" sz="2400" b="1" i="1" smtClean="0">
                              <a:solidFill>
                                <a:schemeClr val="tx1"/>
                              </a:solidFill>
                              <a:latin typeface="Cambria Math" panose="02040503050406030204" pitchFamily="18" charset="0"/>
                              <a:ea typeface="Calibri" panose="020F0502020204030204" pitchFamily="34" charset="0"/>
                              <a:cs typeface="Times New Roman" panose="02020603050405020304" pitchFamily="18" charset="0"/>
                            </a:rPr>
                            <m:t>.</m:t>
                          </m:r>
                          <m:r>
                            <a:rPr lang="en-US" sz="2400" b="1" i="1" smtClean="0">
                              <a:solidFill>
                                <a:schemeClr val="tx1"/>
                              </a:solidFill>
                              <a:latin typeface="Cambria Math" panose="02040503050406030204" pitchFamily="18" charset="0"/>
                              <a:ea typeface="Calibri" panose="020F0502020204030204" pitchFamily="34" charset="0"/>
                              <a:cs typeface="Times New Roman" panose="02020603050405020304" pitchFamily="18" charset="0"/>
                            </a:rPr>
                            <m:t>𝟐𝟔</m:t>
                          </m:r>
                          <m:r>
                            <a:rPr lang="en-US" sz="2400" b="1" i="1">
                              <a:solidFill>
                                <a:schemeClr val="tx1"/>
                              </a:solidFill>
                              <a:latin typeface="Cambria Math" panose="02040503050406030204" pitchFamily="18" charset="0"/>
                              <a:ea typeface="Calibri" panose="020F0502020204030204" pitchFamily="34" charset="0"/>
                              <a:cs typeface="Times New Roman" panose="02020603050405020304" pitchFamily="18" charset="0"/>
                            </a:rPr>
                            <m:t> </m:t>
                          </m:r>
                          <m:r>
                            <a:rPr lang="en-US" sz="2400" b="1" i="1">
                              <a:solidFill>
                                <a:schemeClr val="tx1"/>
                              </a:solidFill>
                              <a:latin typeface="Cambria Math" panose="02040503050406030204" pitchFamily="18" charset="0"/>
                              <a:ea typeface="Calibri" panose="020F0502020204030204" pitchFamily="34" charset="0"/>
                              <a:cs typeface="Times New Roman" panose="02020603050405020304" pitchFamily="18" charset="0"/>
                            </a:rPr>
                            <m:t>𝒇𝒕</m:t>
                          </m:r>
                          <m:r>
                            <a:rPr lang="en-US" sz="2400" b="1" i="1">
                              <a:solidFill>
                                <a:schemeClr val="tx1"/>
                              </a:solidFill>
                              <a:latin typeface="Cambria Math" panose="02040503050406030204" pitchFamily="18" charset="0"/>
                              <a:ea typeface="Calibri" panose="020F0502020204030204" pitchFamily="34" charset="0"/>
                              <a:cs typeface="Times New Roman" panose="02020603050405020304" pitchFamily="18" charset="0"/>
                            </a:rPr>
                            <m:t>.</m:t>
                          </m:r>
                        </m:e>
                        <m:sup>
                          <m:r>
                            <a:rPr lang="en-US" sz="2400" b="1" i="1">
                              <a:solidFill>
                                <a:schemeClr val="tx1"/>
                              </a:solidFill>
                              <a:latin typeface="Cambria Math" panose="02040503050406030204" pitchFamily="18" charset="0"/>
                              <a:ea typeface="Calibri" panose="020F0502020204030204" pitchFamily="34" charset="0"/>
                              <a:cs typeface="Times New Roman" panose="02020603050405020304" pitchFamily="18" charset="0"/>
                            </a:rPr>
                            <m:t>𝟐</m:t>
                          </m:r>
                        </m:sup>
                      </m:sSup>
                    </m:oMath>
                  </m:oMathPara>
                </a14:m>
                <a:endParaRPr lang="en-US" sz="2400" b="1" dirty="0">
                  <a:solidFill>
                    <a:schemeClr val="tx1"/>
                  </a:solidFill>
                  <a:ea typeface="Calibri" panose="020F0502020204030204" pitchFamily="34" charset="0"/>
                  <a:cs typeface="Times New Roman" panose="02020603050405020304" pitchFamily="18" charset="0"/>
                </a:endParaRPr>
              </a:p>
            </p:txBody>
          </p:sp>
        </mc:Choice>
        <mc:Fallback xmlns="">
          <p:sp>
            <p:nvSpPr>
              <p:cNvPr id="12" name="Rectangle 11">
                <a:extLst>
                  <a:ext uri="{FF2B5EF4-FFF2-40B4-BE49-F238E27FC236}">
                    <a16:creationId xmlns:a16="http://schemas.microsoft.com/office/drawing/2014/main" id="{CBB3AE12-47EA-99CC-4200-89C4AAB8F786}"/>
                  </a:ext>
                </a:extLst>
              </p:cNvPr>
              <p:cNvSpPr>
                <a:spLocks noRot="1" noChangeAspect="1" noMove="1" noResize="1" noEditPoints="1" noAdjustHandles="1" noChangeArrowheads="1" noChangeShapeType="1" noTextEdit="1"/>
              </p:cNvSpPr>
              <p:nvPr/>
            </p:nvSpPr>
            <p:spPr>
              <a:xfrm>
                <a:off x="9023912" y="5004801"/>
                <a:ext cx="1959389" cy="587389"/>
              </a:xfrm>
              <a:prstGeom prst="rect">
                <a:avLst/>
              </a:prstGeom>
              <a:blipFill>
                <a:blip r:embed="rId5"/>
                <a:stretch>
                  <a:fillRect l="-8385" r="-3106" b="-5208"/>
                </a:stretch>
              </a:blipFill>
              <a:ln>
                <a:noFill/>
              </a:ln>
            </p:spPr>
            <p:txBody>
              <a:bodyPr/>
              <a:lstStyle/>
              <a:p>
                <a:r>
                  <a:rPr lang="en-US">
                    <a:noFill/>
                  </a:rPr>
                  <a:t> </a:t>
                </a:r>
              </a:p>
            </p:txBody>
          </p:sp>
        </mc:Fallback>
      </mc:AlternateContent>
    </p:spTree>
    <p:custDataLst>
      <p:tags r:id="rId1"/>
    </p:custDataLst>
    <p:extLst>
      <p:ext uri="{BB962C8B-B14F-4D97-AF65-F5344CB8AC3E}">
        <p14:creationId xmlns:p14="http://schemas.microsoft.com/office/powerpoint/2010/main" val="14684608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heel(1)">
                                      <p:cBhvr>
                                        <p:cTn id="7" dur="20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9BC36F-BAAC-AF97-414C-85AE34AAE6E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738A930-A749-85A5-64DE-DE3407940A2B}"/>
              </a:ext>
            </a:extLst>
          </p:cNvPr>
          <p:cNvPicPr>
            <a:picLocks noChangeAspect="1"/>
          </p:cNvPicPr>
          <p:nvPr/>
        </p:nvPicPr>
        <p:blipFill>
          <a:blip r:embed="rId4">
            <a:extLst>
              <a:ext uri="{28A0092B-C50C-407E-A947-70E740481C1C}">
                <a14:useLocalDpi xmlns:a14="http://schemas.microsoft.com/office/drawing/2010/main" val="0"/>
              </a:ext>
            </a:extLst>
          </a:blip>
          <a:srcRect l="28249" r="48872"/>
          <a:stretch>
            <a:fillRect/>
          </a:stretch>
        </p:blipFill>
        <p:spPr>
          <a:xfrm>
            <a:off x="-1" y="17145"/>
            <a:ext cx="2782393" cy="6840855"/>
          </a:xfrm>
          <a:prstGeom prst="rect">
            <a:avLst/>
          </a:prstGeom>
        </p:spPr>
      </p:pic>
      <p:sp>
        <p:nvSpPr>
          <p:cNvPr id="16" name="Rectangle 15">
            <a:extLst>
              <a:ext uri="{FF2B5EF4-FFF2-40B4-BE49-F238E27FC236}">
                <a16:creationId xmlns:a16="http://schemas.microsoft.com/office/drawing/2014/main" id="{0A2DC003-8314-EA9B-375A-CB803BDA9143}"/>
              </a:ext>
            </a:extLst>
          </p:cNvPr>
          <p:cNvSpPr/>
          <p:nvPr/>
        </p:nvSpPr>
        <p:spPr>
          <a:xfrm>
            <a:off x="-10862" y="0"/>
            <a:ext cx="2793255" cy="685800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D9A75994-D208-4063-FF40-2F8F80095317}"/>
              </a:ext>
            </a:extLst>
          </p:cNvPr>
          <p:cNvSpPr/>
          <p:nvPr/>
        </p:nvSpPr>
        <p:spPr>
          <a:xfrm>
            <a:off x="2769898" y="-23719"/>
            <a:ext cx="286053" cy="6905437"/>
          </a:xfrm>
          <a:prstGeom prst="rect">
            <a:avLst/>
          </a:prstGeom>
          <a:solidFill>
            <a:schemeClr val="bg2">
              <a:lumMod val="9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E318A290-B9F7-D4C3-239B-1415877C7C77}"/>
              </a:ext>
            </a:extLst>
          </p:cNvPr>
          <p:cNvSpPr/>
          <p:nvPr/>
        </p:nvSpPr>
        <p:spPr>
          <a:xfrm>
            <a:off x="2769898" y="3047015"/>
            <a:ext cx="286053" cy="693965"/>
          </a:xfrm>
          <a:prstGeom prst="rect">
            <a:avLst/>
          </a:prstGeom>
          <a:solidFill>
            <a:schemeClr val="accent4"/>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6C9915EE-A3F7-8730-4A0B-F14701AA8A7A}"/>
              </a:ext>
            </a:extLst>
          </p:cNvPr>
          <p:cNvSpPr/>
          <p:nvPr/>
        </p:nvSpPr>
        <p:spPr>
          <a:xfrm>
            <a:off x="-2" y="497537"/>
            <a:ext cx="2470921"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bg1">
                    <a:alpha val="60000"/>
                  </a:schemeClr>
                </a:solidFill>
                <a:latin typeface="Articulate Extrabold" panose="02000503050000020004" pitchFamily="2" charset="0"/>
              </a:rPr>
              <a:t>Concept</a:t>
            </a:r>
          </a:p>
        </p:txBody>
      </p:sp>
      <p:sp>
        <p:nvSpPr>
          <p:cNvPr id="9" name="Rectangle 8">
            <a:extLst>
              <a:ext uri="{FF2B5EF4-FFF2-40B4-BE49-F238E27FC236}">
                <a16:creationId xmlns:a16="http://schemas.microsoft.com/office/drawing/2014/main" id="{C135231A-60A8-BD91-FB22-C2CA1DEAD9A4}"/>
              </a:ext>
            </a:extLst>
          </p:cNvPr>
          <p:cNvSpPr/>
          <p:nvPr/>
        </p:nvSpPr>
        <p:spPr>
          <a:xfrm>
            <a:off x="-2" y="1772276"/>
            <a:ext cx="2470921"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Units</a:t>
            </a:r>
          </a:p>
        </p:txBody>
      </p:sp>
      <p:sp>
        <p:nvSpPr>
          <p:cNvPr id="10" name="Rectangle 9">
            <a:extLst>
              <a:ext uri="{FF2B5EF4-FFF2-40B4-BE49-F238E27FC236}">
                <a16:creationId xmlns:a16="http://schemas.microsoft.com/office/drawing/2014/main" id="{04F0AE0F-20B2-D1E5-FAB4-647F530C1586}"/>
              </a:ext>
            </a:extLst>
          </p:cNvPr>
          <p:cNvSpPr/>
          <p:nvPr/>
        </p:nvSpPr>
        <p:spPr>
          <a:xfrm>
            <a:off x="1" y="3047015"/>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latin typeface="Articulate Extrabold" panose="02000503050000020004" pitchFamily="2" charset="0"/>
              </a:rPr>
              <a:t>Tools</a:t>
            </a:r>
          </a:p>
        </p:txBody>
      </p:sp>
      <p:sp>
        <p:nvSpPr>
          <p:cNvPr id="11" name="Rectangle 10">
            <a:extLst>
              <a:ext uri="{FF2B5EF4-FFF2-40B4-BE49-F238E27FC236}">
                <a16:creationId xmlns:a16="http://schemas.microsoft.com/office/drawing/2014/main" id="{CC9E025C-8ACB-15BB-C779-625BC1CD86CA}"/>
              </a:ext>
            </a:extLst>
          </p:cNvPr>
          <p:cNvSpPr/>
          <p:nvPr/>
        </p:nvSpPr>
        <p:spPr>
          <a:xfrm>
            <a:off x="149491" y="4315138"/>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Exercises</a:t>
            </a:r>
          </a:p>
        </p:txBody>
      </p:sp>
      <p:sp>
        <p:nvSpPr>
          <p:cNvPr id="20" name="TextBox 19">
            <a:extLst>
              <a:ext uri="{FF2B5EF4-FFF2-40B4-BE49-F238E27FC236}">
                <a16:creationId xmlns:a16="http://schemas.microsoft.com/office/drawing/2014/main" id="{ED77C0C3-CD27-6B83-CE1F-18238D80B5BD}"/>
              </a:ext>
            </a:extLst>
          </p:cNvPr>
          <p:cNvSpPr txBox="1"/>
          <p:nvPr/>
        </p:nvSpPr>
        <p:spPr>
          <a:xfrm>
            <a:off x="3354930" y="1465846"/>
            <a:ext cx="8090310" cy="612860"/>
          </a:xfrm>
          <a:prstGeom prst="rect">
            <a:avLst/>
          </a:prstGeom>
          <a:noFill/>
          <a:ln>
            <a:noFill/>
          </a:ln>
        </p:spPr>
        <p:txBody>
          <a:bodyPr wrap="square">
            <a:spAutoFit/>
          </a:bodyPr>
          <a:lstStyle/>
          <a:p>
            <a:pPr marL="171450" indent="-171450">
              <a:lnSpc>
                <a:spcPct val="121429"/>
              </a:lnSpc>
              <a:buFont typeface="Arial" panose="020B0604020202020204" pitchFamily="34" charset="0"/>
              <a:buChar char="•"/>
            </a:pPr>
            <a:r>
              <a:rPr lang="en-US" sz="3000" dirty="0">
                <a:solidFill>
                  <a:schemeClr val="tx1">
                    <a:lumMod val="75000"/>
                    <a:lumOff val="25000"/>
                  </a:schemeClr>
                </a:solidFill>
              </a:rPr>
              <a:t>Ruler, tape measure, calipers, etc. </a:t>
            </a:r>
          </a:p>
        </p:txBody>
      </p:sp>
      <p:sp>
        <p:nvSpPr>
          <p:cNvPr id="21" name="TextBox 20">
            <a:extLst>
              <a:ext uri="{FF2B5EF4-FFF2-40B4-BE49-F238E27FC236}">
                <a16:creationId xmlns:a16="http://schemas.microsoft.com/office/drawing/2014/main" id="{B7565BF0-5108-BBCD-3984-926202BD44ED}"/>
              </a:ext>
            </a:extLst>
          </p:cNvPr>
          <p:cNvSpPr txBox="1"/>
          <p:nvPr/>
        </p:nvSpPr>
        <p:spPr>
          <a:xfrm>
            <a:off x="3320282" y="497537"/>
            <a:ext cx="8124958" cy="707886"/>
          </a:xfrm>
          <a:prstGeom prst="rect">
            <a:avLst/>
          </a:prstGeom>
          <a:ln>
            <a:noFill/>
          </a:ln>
        </p:spPr>
        <p:style>
          <a:lnRef idx="2">
            <a:schemeClr val="accent4"/>
          </a:lnRef>
          <a:fillRef idx="1">
            <a:schemeClr val="lt1"/>
          </a:fillRef>
          <a:effectRef idx="0">
            <a:schemeClr val="accent4"/>
          </a:effectRef>
          <a:fontRef idx="minor">
            <a:schemeClr val="dk1"/>
          </a:fontRef>
        </p:style>
        <p:txBody>
          <a:bodyPr wrap="square" rtlCol="0">
            <a:spAutoFit/>
          </a:bodyPr>
          <a:lstStyle/>
          <a:p>
            <a:r>
              <a:rPr lang="en-US" sz="3200" dirty="0">
                <a:solidFill>
                  <a:schemeClr val="accent4"/>
                </a:solidFill>
                <a:latin typeface="Articulate Extrabold" panose="02000503050000020004" pitchFamily="2" charset="0"/>
              </a:rPr>
              <a:t>Circular Measurement Tools </a:t>
            </a:r>
            <a:r>
              <a:rPr lang="en-US" sz="4000" dirty="0">
                <a:solidFill>
                  <a:schemeClr val="accent4"/>
                </a:solidFill>
                <a:latin typeface="Articulate Extrabold" panose="02000503050000020004" pitchFamily="2" charset="0"/>
              </a:rPr>
              <a:t> </a:t>
            </a:r>
          </a:p>
        </p:txBody>
      </p:sp>
      <p:sp>
        <p:nvSpPr>
          <p:cNvPr id="7" name="Rectangle 6">
            <a:extLst>
              <a:ext uri="{FF2B5EF4-FFF2-40B4-BE49-F238E27FC236}">
                <a16:creationId xmlns:a16="http://schemas.microsoft.com/office/drawing/2014/main" id="{63E39FB3-59A9-AAC8-8A0E-51D30547BF02}"/>
              </a:ext>
            </a:extLst>
          </p:cNvPr>
          <p:cNvSpPr/>
          <p:nvPr/>
        </p:nvSpPr>
        <p:spPr>
          <a:xfrm>
            <a:off x="121305" y="5596491"/>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Application</a:t>
            </a:r>
          </a:p>
        </p:txBody>
      </p:sp>
      <p:pic>
        <p:nvPicPr>
          <p:cNvPr id="12" name="Picture 11">
            <a:extLst>
              <a:ext uri="{FF2B5EF4-FFF2-40B4-BE49-F238E27FC236}">
                <a16:creationId xmlns:a16="http://schemas.microsoft.com/office/drawing/2014/main" id="{671204EA-5046-1D8B-B2AA-6A4AF69BA12C}"/>
              </a:ext>
            </a:extLst>
          </p:cNvPr>
          <p:cNvPicPr>
            <a:picLocks noChangeAspect="1"/>
          </p:cNvPicPr>
          <p:nvPr/>
        </p:nvPicPr>
        <p:blipFill>
          <a:blip r:embed="rId5"/>
          <a:srcRect l="7668" r="5970"/>
          <a:stretch>
            <a:fillRect/>
          </a:stretch>
        </p:blipFill>
        <p:spPr>
          <a:xfrm>
            <a:off x="3504920" y="2916474"/>
            <a:ext cx="3471795" cy="2680017"/>
          </a:xfrm>
          <a:prstGeom prst="rect">
            <a:avLst/>
          </a:prstGeom>
        </p:spPr>
      </p:pic>
      <p:pic>
        <p:nvPicPr>
          <p:cNvPr id="3074" name="Picture 2" descr="vernier caliper measurement">
            <a:extLst>
              <a:ext uri="{FF2B5EF4-FFF2-40B4-BE49-F238E27FC236}">
                <a16:creationId xmlns:a16="http://schemas.microsoft.com/office/drawing/2014/main" id="{4636B056-2C91-7127-0A0E-6DB32648857E}"/>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9320" t="8389" r="14215" b="8836"/>
          <a:stretch>
            <a:fillRect/>
          </a:stretch>
        </p:blipFill>
        <p:spPr bwMode="auto">
          <a:xfrm>
            <a:off x="7733460" y="2916474"/>
            <a:ext cx="3711780" cy="2680017"/>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26">
            <a:extLst>
              <a:ext uri="{FF2B5EF4-FFF2-40B4-BE49-F238E27FC236}">
                <a16:creationId xmlns:a16="http://schemas.microsoft.com/office/drawing/2014/main" id="{7A3106DD-8100-A582-9D66-8C74FC666297}"/>
              </a:ext>
            </a:extLst>
          </p:cNvPr>
          <p:cNvSpPr/>
          <p:nvPr/>
        </p:nvSpPr>
        <p:spPr>
          <a:xfrm>
            <a:off x="3735785" y="2610044"/>
            <a:ext cx="1445512" cy="612860"/>
          </a:xfrm>
          <a:prstGeom prst="rect">
            <a:avLst/>
          </a:prstGeom>
          <a:ln>
            <a:solidFill>
              <a:schemeClr val="accent4"/>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i="1" dirty="0">
                <a:solidFill>
                  <a:schemeClr val="accent4"/>
                </a:solidFill>
              </a:rPr>
              <a:t>Flexible</a:t>
            </a:r>
            <a:r>
              <a:rPr lang="en-US" dirty="0">
                <a:solidFill>
                  <a:schemeClr val="accent4"/>
                </a:solidFill>
              </a:rPr>
              <a:t> </a:t>
            </a:r>
          </a:p>
        </p:txBody>
      </p:sp>
      <p:sp>
        <p:nvSpPr>
          <p:cNvPr id="28" name="Rectangle 27">
            <a:extLst>
              <a:ext uri="{FF2B5EF4-FFF2-40B4-BE49-F238E27FC236}">
                <a16:creationId xmlns:a16="http://schemas.microsoft.com/office/drawing/2014/main" id="{9E122D27-3D86-C3BE-0FF3-0C81036A9C4E}"/>
              </a:ext>
            </a:extLst>
          </p:cNvPr>
          <p:cNvSpPr/>
          <p:nvPr/>
        </p:nvSpPr>
        <p:spPr>
          <a:xfrm>
            <a:off x="10018683" y="5262551"/>
            <a:ext cx="1337523" cy="612860"/>
          </a:xfrm>
          <a:prstGeom prst="rect">
            <a:avLst/>
          </a:prstGeom>
          <a:ln>
            <a:solidFill>
              <a:schemeClr val="accent4"/>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i="1" dirty="0">
                <a:solidFill>
                  <a:schemeClr val="accent4"/>
                </a:solidFill>
              </a:rPr>
              <a:t>Outside</a:t>
            </a:r>
            <a:r>
              <a:rPr lang="en-US" dirty="0">
                <a:solidFill>
                  <a:schemeClr val="accent4"/>
                </a:solidFill>
              </a:rPr>
              <a:t> </a:t>
            </a:r>
          </a:p>
        </p:txBody>
      </p:sp>
      <p:sp>
        <p:nvSpPr>
          <p:cNvPr id="29" name="Rectangle 28">
            <a:extLst>
              <a:ext uri="{FF2B5EF4-FFF2-40B4-BE49-F238E27FC236}">
                <a16:creationId xmlns:a16="http://schemas.microsoft.com/office/drawing/2014/main" id="{BE45F360-DF06-E784-D344-DDC7D28CA2A6}"/>
              </a:ext>
            </a:extLst>
          </p:cNvPr>
          <p:cNvSpPr/>
          <p:nvPr/>
        </p:nvSpPr>
        <p:spPr>
          <a:xfrm>
            <a:off x="7902963" y="2534395"/>
            <a:ext cx="1337523" cy="612860"/>
          </a:xfrm>
          <a:prstGeom prst="rect">
            <a:avLst/>
          </a:prstGeom>
          <a:ln>
            <a:solidFill>
              <a:schemeClr val="accent4"/>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2400" i="1" dirty="0">
                <a:solidFill>
                  <a:schemeClr val="accent4"/>
                </a:solidFill>
              </a:rPr>
              <a:t>Inside</a:t>
            </a:r>
            <a:r>
              <a:rPr lang="en-US" dirty="0">
                <a:solidFill>
                  <a:schemeClr val="accent4"/>
                </a:solidFill>
              </a:rPr>
              <a:t> </a:t>
            </a:r>
          </a:p>
        </p:txBody>
      </p:sp>
      <p:pic>
        <p:nvPicPr>
          <p:cNvPr id="31" name="Picture 30">
            <a:extLst>
              <a:ext uri="{FF2B5EF4-FFF2-40B4-BE49-F238E27FC236}">
                <a16:creationId xmlns:a16="http://schemas.microsoft.com/office/drawing/2014/main" id="{C064360E-86C7-3D1B-EF63-E9D529C8F9DF}"/>
              </a:ext>
            </a:extLst>
          </p:cNvPr>
          <p:cNvPicPr>
            <a:picLocks noChangeAspect="1"/>
          </p:cNvPicPr>
          <p:nvPr/>
        </p:nvPicPr>
        <p:blipFill>
          <a:blip r:embed="rId7">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rot="4812181">
            <a:off x="4755655" y="2696376"/>
            <a:ext cx="1404076" cy="1053057"/>
          </a:xfrm>
          <a:prstGeom prst="rect">
            <a:avLst/>
          </a:prstGeom>
        </p:spPr>
      </p:pic>
      <p:pic>
        <p:nvPicPr>
          <p:cNvPr id="32" name="Picture 31">
            <a:extLst>
              <a:ext uri="{FF2B5EF4-FFF2-40B4-BE49-F238E27FC236}">
                <a16:creationId xmlns:a16="http://schemas.microsoft.com/office/drawing/2014/main" id="{7BDBFD4B-5655-5A34-330C-3479DF213E2A}"/>
              </a:ext>
            </a:extLst>
          </p:cNvPr>
          <p:cNvPicPr>
            <a:picLocks noChangeAspect="1"/>
          </p:cNvPicPr>
          <p:nvPr/>
        </p:nvPicPr>
        <p:blipFill>
          <a:blip r:embed="rId7">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rot="4812181">
            <a:off x="8781554" y="2567107"/>
            <a:ext cx="1404076" cy="1053057"/>
          </a:xfrm>
          <a:prstGeom prst="rect">
            <a:avLst/>
          </a:prstGeom>
        </p:spPr>
      </p:pic>
      <p:pic>
        <p:nvPicPr>
          <p:cNvPr id="33" name="Picture 32">
            <a:extLst>
              <a:ext uri="{FF2B5EF4-FFF2-40B4-BE49-F238E27FC236}">
                <a16:creationId xmlns:a16="http://schemas.microsoft.com/office/drawing/2014/main" id="{010ABC9F-E872-4894-0261-0299BA102B9B}"/>
              </a:ext>
            </a:extLst>
          </p:cNvPr>
          <p:cNvPicPr>
            <a:picLocks noChangeAspect="1"/>
          </p:cNvPicPr>
          <p:nvPr/>
        </p:nvPicPr>
        <p:blipFill>
          <a:blip r:embed="rId7">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rot="12058784">
            <a:off x="8713701" y="4955047"/>
            <a:ext cx="1404076" cy="1053057"/>
          </a:xfrm>
          <a:prstGeom prst="rect">
            <a:avLst/>
          </a:prstGeom>
        </p:spPr>
      </p:pic>
    </p:spTree>
    <p:custDataLst>
      <p:tags r:id="rId1"/>
    </p:custDataLst>
    <p:extLst>
      <p:ext uri="{BB962C8B-B14F-4D97-AF65-F5344CB8AC3E}">
        <p14:creationId xmlns:p14="http://schemas.microsoft.com/office/powerpoint/2010/main" val="31646440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A8E624-3875-D6CC-72AD-4C68C8D3FA6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5AE38C4-177F-1162-67F2-E2549106FF48}"/>
              </a:ext>
            </a:extLst>
          </p:cNvPr>
          <p:cNvPicPr>
            <a:picLocks noChangeAspect="1"/>
          </p:cNvPicPr>
          <p:nvPr/>
        </p:nvPicPr>
        <p:blipFill>
          <a:blip r:embed="rId4">
            <a:extLst>
              <a:ext uri="{28A0092B-C50C-407E-A947-70E740481C1C}">
                <a14:useLocalDpi xmlns:a14="http://schemas.microsoft.com/office/drawing/2010/main" val="0"/>
              </a:ext>
            </a:extLst>
          </a:blip>
          <a:srcRect l="28249" r="48872"/>
          <a:stretch>
            <a:fillRect/>
          </a:stretch>
        </p:blipFill>
        <p:spPr>
          <a:xfrm>
            <a:off x="-1" y="17145"/>
            <a:ext cx="2782393" cy="6840855"/>
          </a:xfrm>
          <a:prstGeom prst="rect">
            <a:avLst/>
          </a:prstGeom>
        </p:spPr>
      </p:pic>
      <p:sp>
        <p:nvSpPr>
          <p:cNvPr id="16" name="Rectangle 15">
            <a:extLst>
              <a:ext uri="{FF2B5EF4-FFF2-40B4-BE49-F238E27FC236}">
                <a16:creationId xmlns:a16="http://schemas.microsoft.com/office/drawing/2014/main" id="{AAAE0DA2-4331-372F-FCC6-A651EEF7B052}"/>
              </a:ext>
            </a:extLst>
          </p:cNvPr>
          <p:cNvSpPr/>
          <p:nvPr/>
        </p:nvSpPr>
        <p:spPr>
          <a:xfrm>
            <a:off x="-10862" y="0"/>
            <a:ext cx="2793255" cy="685800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90FECBF2-5A34-9C5A-1209-08F64BF5857C}"/>
              </a:ext>
            </a:extLst>
          </p:cNvPr>
          <p:cNvSpPr/>
          <p:nvPr/>
        </p:nvSpPr>
        <p:spPr>
          <a:xfrm>
            <a:off x="2769898" y="-23719"/>
            <a:ext cx="286053" cy="6905437"/>
          </a:xfrm>
          <a:prstGeom prst="rect">
            <a:avLst/>
          </a:prstGeom>
          <a:solidFill>
            <a:schemeClr val="bg2">
              <a:lumMod val="9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026CB164-D415-7438-9C7B-16BD7A78010C}"/>
              </a:ext>
            </a:extLst>
          </p:cNvPr>
          <p:cNvSpPr/>
          <p:nvPr/>
        </p:nvSpPr>
        <p:spPr>
          <a:xfrm>
            <a:off x="2769897" y="4315138"/>
            <a:ext cx="286053" cy="693965"/>
          </a:xfrm>
          <a:prstGeom prst="rect">
            <a:avLst/>
          </a:prstGeom>
          <a:solidFill>
            <a:schemeClr val="accent4"/>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DEC3C679-CCCC-FB87-1A74-DDCA1D6A9104}"/>
              </a:ext>
            </a:extLst>
          </p:cNvPr>
          <p:cNvSpPr/>
          <p:nvPr/>
        </p:nvSpPr>
        <p:spPr>
          <a:xfrm>
            <a:off x="-2" y="497537"/>
            <a:ext cx="2470921"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bg1">
                    <a:alpha val="60000"/>
                  </a:schemeClr>
                </a:solidFill>
                <a:latin typeface="Articulate Extrabold" panose="02000503050000020004" pitchFamily="2" charset="0"/>
              </a:rPr>
              <a:t>Concept</a:t>
            </a:r>
          </a:p>
        </p:txBody>
      </p:sp>
      <p:sp>
        <p:nvSpPr>
          <p:cNvPr id="9" name="Rectangle 8">
            <a:extLst>
              <a:ext uri="{FF2B5EF4-FFF2-40B4-BE49-F238E27FC236}">
                <a16:creationId xmlns:a16="http://schemas.microsoft.com/office/drawing/2014/main" id="{A7E1AB10-EC8F-6057-6577-A894F1FAD031}"/>
              </a:ext>
            </a:extLst>
          </p:cNvPr>
          <p:cNvSpPr/>
          <p:nvPr/>
        </p:nvSpPr>
        <p:spPr>
          <a:xfrm>
            <a:off x="-2" y="1772276"/>
            <a:ext cx="2470921"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Units</a:t>
            </a:r>
          </a:p>
        </p:txBody>
      </p:sp>
      <p:sp>
        <p:nvSpPr>
          <p:cNvPr id="10" name="Rectangle 9">
            <a:extLst>
              <a:ext uri="{FF2B5EF4-FFF2-40B4-BE49-F238E27FC236}">
                <a16:creationId xmlns:a16="http://schemas.microsoft.com/office/drawing/2014/main" id="{A26CA97E-6B74-C6D6-2546-86B9DC98CA56}"/>
              </a:ext>
            </a:extLst>
          </p:cNvPr>
          <p:cNvSpPr/>
          <p:nvPr/>
        </p:nvSpPr>
        <p:spPr>
          <a:xfrm>
            <a:off x="1" y="3047015"/>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Tools</a:t>
            </a:r>
          </a:p>
        </p:txBody>
      </p:sp>
      <p:sp>
        <p:nvSpPr>
          <p:cNvPr id="11" name="Rectangle 10">
            <a:extLst>
              <a:ext uri="{FF2B5EF4-FFF2-40B4-BE49-F238E27FC236}">
                <a16:creationId xmlns:a16="http://schemas.microsoft.com/office/drawing/2014/main" id="{29621F80-1339-9292-46FE-AC9446B258E7}"/>
              </a:ext>
            </a:extLst>
          </p:cNvPr>
          <p:cNvSpPr/>
          <p:nvPr/>
        </p:nvSpPr>
        <p:spPr>
          <a:xfrm>
            <a:off x="149491" y="4315138"/>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latin typeface="Articulate Extrabold" panose="02000503050000020004" pitchFamily="2" charset="0"/>
              </a:rPr>
              <a:t>Exercises</a:t>
            </a:r>
          </a:p>
        </p:txBody>
      </p:sp>
      <p:sp>
        <p:nvSpPr>
          <p:cNvPr id="21" name="TextBox 20">
            <a:extLst>
              <a:ext uri="{FF2B5EF4-FFF2-40B4-BE49-F238E27FC236}">
                <a16:creationId xmlns:a16="http://schemas.microsoft.com/office/drawing/2014/main" id="{B24CCA88-764C-1F54-D48F-71D9C772BFB4}"/>
              </a:ext>
            </a:extLst>
          </p:cNvPr>
          <p:cNvSpPr txBox="1"/>
          <p:nvPr/>
        </p:nvSpPr>
        <p:spPr>
          <a:xfrm>
            <a:off x="3320282" y="497537"/>
            <a:ext cx="8124958" cy="707886"/>
          </a:xfrm>
          <a:prstGeom prst="rect">
            <a:avLst/>
          </a:prstGeom>
          <a:ln>
            <a:noFill/>
          </a:ln>
        </p:spPr>
        <p:style>
          <a:lnRef idx="2">
            <a:schemeClr val="accent4"/>
          </a:lnRef>
          <a:fillRef idx="1">
            <a:schemeClr val="lt1"/>
          </a:fillRef>
          <a:effectRef idx="0">
            <a:schemeClr val="accent4"/>
          </a:effectRef>
          <a:fontRef idx="minor">
            <a:schemeClr val="dk1"/>
          </a:fontRef>
        </p:style>
        <p:txBody>
          <a:bodyPr wrap="square" rtlCol="0">
            <a:spAutoFit/>
          </a:bodyPr>
          <a:lstStyle/>
          <a:p>
            <a:r>
              <a:rPr lang="en-US" sz="3200" dirty="0">
                <a:solidFill>
                  <a:schemeClr val="accent4"/>
                </a:solidFill>
                <a:latin typeface="Articulate Extrabold" panose="02000503050000020004" pitchFamily="2" charset="0"/>
              </a:rPr>
              <a:t>Circular Measurement Exercises </a:t>
            </a:r>
            <a:r>
              <a:rPr lang="en-US" sz="4000" dirty="0">
                <a:solidFill>
                  <a:schemeClr val="accent4"/>
                </a:solidFill>
                <a:latin typeface="Articulate Extrabold" panose="02000503050000020004" pitchFamily="2" charset="0"/>
              </a:rPr>
              <a:t> </a:t>
            </a:r>
          </a:p>
        </p:txBody>
      </p:sp>
      <p:sp>
        <p:nvSpPr>
          <p:cNvPr id="7" name="Rectangle 6">
            <a:extLst>
              <a:ext uri="{FF2B5EF4-FFF2-40B4-BE49-F238E27FC236}">
                <a16:creationId xmlns:a16="http://schemas.microsoft.com/office/drawing/2014/main" id="{FAC05B85-F970-A2D5-D43C-9907176F2362}"/>
              </a:ext>
            </a:extLst>
          </p:cNvPr>
          <p:cNvSpPr/>
          <p:nvPr/>
        </p:nvSpPr>
        <p:spPr>
          <a:xfrm>
            <a:off x="121305" y="5596491"/>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Application</a:t>
            </a:r>
          </a:p>
        </p:txBody>
      </p:sp>
      <p:pic>
        <p:nvPicPr>
          <p:cNvPr id="2" name="Picture 1">
            <a:extLst>
              <a:ext uri="{FF2B5EF4-FFF2-40B4-BE49-F238E27FC236}">
                <a16:creationId xmlns:a16="http://schemas.microsoft.com/office/drawing/2014/main" id="{544CEEE7-A55C-98F7-A960-86E22E3C0245}"/>
              </a:ext>
            </a:extLst>
          </p:cNvPr>
          <p:cNvPicPr>
            <a:picLocks noChangeAspect="1"/>
          </p:cNvPicPr>
          <p:nvPr/>
        </p:nvPicPr>
        <p:blipFill>
          <a:blip r:embed="rId5"/>
          <a:stretch>
            <a:fillRect/>
          </a:stretch>
        </p:blipFill>
        <p:spPr>
          <a:xfrm>
            <a:off x="7051474" y="1374987"/>
            <a:ext cx="3266000" cy="4262935"/>
          </a:xfrm>
          <a:prstGeom prst="rect">
            <a:avLst/>
          </a:prstGeom>
          <a:ln>
            <a:solidFill>
              <a:schemeClr val="accent4"/>
            </a:solidFill>
          </a:ln>
          <a:effectLst>
            <a:outerShdw blurRad="50800" dist="38100" dir="2700000" algn="tl" rotWithShape="0">
              <a:prstClr val="black">
                <a:alpha val="40000"/>
              </a:prstClr>
            </a:outerShdw>
          </a:effectLst>
        </p:spPr>
      </p:pic>
      <p:pic>
        <p:nvPicPr>
          <p:cNvPr id="6" name="Picture 5">
            <a:extLst>
              <a:ext uri="{FF2B5EF4-FFF2-40B4-BE49-F238E27FC236}">
                <a16:creationId xmlns:a16="http://schemas.microsoft.com/office/drawing/2014/main" id="{00D72B16-9CFF-64EF-C831-F973DBA3931D}"/>
              </a:ext>
            </a:extLst>
          </p:cNvPr>
          <p:cNvPicPr>
            <a:picLocks noChangeAspect="1"/>
          </p:cNvPicPr>
          <p:nvPr/>
        </p:nvPicPr>
        <p:blipFill>
          <a:blip r:embed="rId6"/>
          <a:srcRect l="1497" r="2899"/>
          <a:stretch>
            <a:fillRect/>
          </a:stretch>
        </p:blipFill>
        <p:spPr>
          <a:xfrm>
            <a:off x="5095808" y="2009232"/>
            <a:ext cx="3169887" cy="4262935"/>
          </a:xfrm>
          <a:prstGeom prst="rect">
            <a:avLst/>
          </a:prstGeom>
          <a:ln>
            <a:solidFill>
              <a:schemeClr val="accent4"/>
            </a:solidFill>
          </a:ln>
          <a:effectLst>
            <a:outerShdw blurRad="50800" dist="38100" dir="2700000" algn="tl" rotWithShape="0">
              <a:prstClr val="black">
                <a:alpha val="40000"/>
              </a:prstClr>
            </a:outerShdw>
          </a:effectLst>
        </p:spPr>
      </p:pic>
    </p:spTree>
    <p:custDataLst>
      <p:tags r:id="rId1"/>
    </p:custDataLst>
    <p:extLst>
      <p:ext uri="{BB962C8B-B14F-4D97-AF65-F5344CB8AC3E}">
        <p14:creationId xmlns:p14="http://schemas.microsoft.com/office/powerpoint/2010/main" val="41659847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E9AEE7-B354-15E7-F921-2F729D4B6FC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1751405-45AF-89C1-92A4-075388ABB120}"/>
              </a:ext>
            </a:extLst>
          </p:cNvPr>
          <p:cNvPicPr>
            <a:picLocks noChangeAspect="1"/>
          </p:cNvPicPr>
          <p:nvPr/>
        </p:nvPicPr>
        <p:blipFill>
          <a:blip r:embed="rId4">
            <a:extLst>
              <a:ext uri="{28A0092B-C50C-407E-A947-70E740481C1C}">
                <a14:useLocalDpi xmlns:a14="http://schemas.microsoft.com/office/drawing/2010/main" val="0"/>
              </a:ext>
            </a:extLst>
          </a:blip>
          <a:srcRect l="28249" r="48872"/>
          <a:stretch>
            <a:fillRect/>
          </a:stretch>
        </p:blipFill>
        <p:spPr>
          <a:xfrm>
            <a:off x="-1" y="17145"/>
            <a:ext cx="2782393" cy="6840855"/>
          </a:xfrm>
          <a:prstGeom prst="rect">
            <a:avLst/>
          </a:prstGeom>
        </p:spPr>
      </p:pic>
      <p:sp>
        <p:nvSpPr>
          <p:cNvPr id="16" name="Rectangle 15">
            <a:extLst>
              <a:ext uri="{FF2B5EF4-FFF2-40B4-BE49-F238E27FC236}">
                <a16:creationId xmlns:a16="http://schemas.microsoft.com/office/drawing/2014/main" id="{5BEA80D4-9487-E528-F5D2-BFD80AD2B608}"/>
              </a:ext>
            </a:extLst>
          </p:cNvPr>
          <p:cNvSpPr/>
          <p:nvPr/>
        </p:nvSpPr>
        <p:spPr>
          <a:xfrm>
            <a:off x="-10862" y="0"/>
            <a:ext cx="2793255" cy="685800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81BA3AFE-EA0D-7419-56D3-14A15714DD2B}"/>
              </a:ext>
            </a:extLst>
          </p:cNvPr>
          <p:cNvSpPr/>
          <p:nvPr/>
        </p:nvSpPr>
        <p:spPr>
          <a:xfrm>
            <a:off x="2769898" y="-23719"/>
            <a:ext cx="286053" cy="6905437"/>
          </a:xfrm>
          <a:prstGeom prst="rect">
            <a:avLst/>
          </a:prstGeom>
          <a:solidFill>
            <a:schemeClr val="bg2">
              <a:lumMod val="9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3E7F64FB-8A72-8DD0-D297-4576670A87A5}"/>
              </a:ext>
            </a:extLst>
          </p:cNvPr>
          <p:cNvSpPr/>
          <p:nvPr/>
        </p:nvSpPr>
        <p:spPr>
          <a:xfrm>
            <a:off x="2771759" y="5596491"/>
            <a:ext cx="286053" cy="693965"/>
          </a:xfrm>
          <a:prstGeom prst="rect">
            <a:avLst/>
          </a:prstGeom>
          <a:solidFill>
            <a:schemeClr val="accent4"/>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B8A1763C-7B03-C265-7CA3-F4AECB4A8F84}"/>
              </a:ext>
            </a:extLst>
          </p:cNvPr>
          <p:cNvSpPr/>
          <p:nvPr/>
        </p:nvSpPr>
        <p:spPr>
          <a:xfrm>
            <a:off x="-2" y="497537"/>
            <a:ext cx="2470921"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bg1">
                    <a:alpha val="60000"/>
                  </a:schemeClr>
                </a:solidFill>
                <a:latin typeface="Articulate Extrabold" panose="02000503050000020004" pitchFamily="2" charset="0"/>
              </a:rPr>
              <a:t>Concept</a:t>
            </a:r>
          </a:p>
        </p:txBody>
      </p:sp>
      <p:sp>
        <p:nvSpPr>
          <p:cNvPr id="9" name="Rectangle 8">
            <a:extLst>
              <a:ext uri="{FF2B5EF4-FFF2-40B4-BE49-F238E27FC236}">
                <a16:creationId xmlns:a16="http://schemas.microsoft.com/office/drawing/2014/main" id="{0A192414-1762-82F4-9033-877F7771DBD1}"/>
              </a:ext>
            </a:extLst>
          </p:cNvPr>
          <p:cNvSpPr/>
          <p:nvPr/>
        </p:nvSpPr>
        <p:spPr>
          <a:xfrm>
            <a:off x="-2" y="1772276"/>
            <a:ext cx="2470921"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Units</a:t>
            </a:r>
          </a:p>
        </p:txBody>
      </p:sp>
      <p:sp>
        <p:nvSpPr>
          <p:cNvPr id="10" name="Rectangle 9">
            <a:extLst>
              <a:ext uri="{FF2B5EF4-FFF2-40B4-BE49-F238E27FC236}">
                <a16:creationId xmlns:a16="http://schemas.microsoft.com/office/drawing/2014/main" id="{9E8E5EB4-F6A7-918D-C409-24F216AF4FCE}"/>
              </a:ext>
            </a:extLst>
          </p:cNvPr>
          <p:cNvSpPr/>
          <p:nvPr/>
        </p:nvSpPr>
        <p:spPr>
          <a:xfrm>
            <a:off x="1" y="3047015"/>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Tools</a:t>
            </a:r>
          </a:p>
        </p:txBody>
      </p:sp>
      <p:sp>
        <p:nvSpPr>
          <p:cNvPr id="11" name="Rectangle 10">
            <a:extLst>
              <a:ext uri="{FF2B5EF4-FFF2-40B4-BE49-F238E27FC236}">
                <a16:creationId xmlns:a16="http://schemas.microsoft.com/office/drawing/2014/main" id="{E9BAC247-0222-59AA-460B-A38700FEC1A7}"/>
              </a:ext>
            </a:extLst>
          </p:cNvPr>
          <p:cNvSpPr/>
          <p:nvPr/>
        </p:nvSpPr>
        <p:spPr>
          <a:xfrm>
            <a:off x="149491" y="4315138"/>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Exercises</a:t>
            </a:r>
          </a:p>
        </p:txBody>
      </p:sp>
      <p:sp>
        <p:nvSpPr>
          <p:cNvPr id="21" name="TextBox 20">
            <a:extLst>
              <a:ext uri="{FF2B5EF4-FFF2-40B4-BE49-F238E27FC236}">
                <a16:creationId xmlns:a16="http://schemas.microsoft.com/office/drawing/2014/main" id="{5FB7DEC1-DF45-A3E1-6E9A-F6A321F825E7}"/>
              </a:ext>
            </a:extLst>
          </p:cNvPr>
          <p:cNvSpPr txBox="1"/>
          <p:nvPr/>
        </p:nvSpPr>
        <p:spPr>
          <a:xfrm>
            <a:off x="3320282" y="497537"/>
            <a:ext cx="8124958" cy="707886"/>
          </a:xfrm>
          <a:prstGeom prst="rect">
            <a:avLst/>
          </a:prstGeom>
          <a:ln>
            <a:noFill/>
          </a:ln>
        </p:spPr>
        <p:style>
          <a:lnRef idx="2">
            <a:schemeClr val="accent4"/>
          </a:lnRef>
          <a:fillRef idx="1">
            <a:schemeClr val="lt1"/>
          </a:fillRef>
          <a:effectRef idx="0">
            <a:schemeClr val="accent4"/>
          </a:effectRef>
          <a:fontRef idx="minor">
            <a:schemeClr val="dk1"/>
          </a:fontRef>
        </p:style>
        <p:txBody>
          <a:bodyPr wrap="square" rtlCol="0">
            <a:spAutoFit/>
          </a:bodyPr>
          <a:lstStyle/>
          <a:p>
            <a:r>
              <a:rPr lang="en-US" sz="3200" dirty="0">
                <a:solidFill>
                  <a:schemeClr val="accent4"/>
                </a:solidFill>
                <a:latin typeface="Articulate Extrabold" panose="02000503050000020004" pitchFamily="2" charset="0"/>
              </a:rPr>
              <a:t>Circular Measurement Applications </a:t>
            </a:r>
            <a:r>
              <a:rPr lang="en-US" sz="4000" dirty="0">
                <a:solidFill>
                  <a:schemeClr val="accent4"/>
                </a:solidFill>
                <a:latin typeface="Articulate Extrabold" panose="02000503050000020004" pitchFamily="2" charset="0"/>
              </a:rPr>
              <a:t> </a:t>
            </a:r>
          </a:p>
        </p:txBody>
      </p:sp>
      <p:sp>
        <p:nvSpPr>
          <p:cNvPr id="7" name="Rectangle 6">
            <a:extLst>
              <a:ext uri="{FF2B5EF4-FFF2-40B4-BE49-F238E27FC236}">
                <a16:creationId xmlns:a16="http://schemas.microsoft.com/office/drawing/2014/main" id="{E076472C-F687-A871-5AF4-D005F6A3E5A5}"/>
              </a:ext>
            </a:extLst>
          </p:cNvPr>
          <p:cNvSpPr/>
          <p:nvPr/>
        </p:nvSpPr>
        <p:spPr>
          <a:xfrm>
            <a:off x="121305" y="5596491"/>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latin typeface="Articulate Extrabold" panose="02000503050000020004" pitchFamily="2" charset="0"/>
              </a:rPr>
              <a:t>Application</a:t>
            </a:r>
          </a:p>
        </p:txBody>
      </p:sp>
      <p:sp>
        <p:nvSpPr>
          <p:cNvPr id="6" name="TextBox 5">
            <a:extLst>
              <a:ext uri="{FF2B5EF4-FFF2-40B4-BE49-F238E27FC236}">
                <a16:creationId xmlns:a16="http://schemas.microsoft.com/office/drawing/2014/main" id="{90F99CEF-B6E3-E1A1-3497-99F454771ABE}"/>
              </a:ext>
            </a:extLst>
          </p:cNvPr>
          <p:cNvSpPr txBox="1"/>
          <p:nvPr/>
        </p:nvSpPr>
        <p:spPr>
          <a:xfrm>
            <a:off x="3320282" y="1312927"/>
            <a:ext cx="8363718" cy="4755148"/>
          </a:xfrm>
          <a:prstGeom prst="rect">
            <a:avLst/>
          </a:prstGeom>
          <a:noFill/>
          <a:ln>
            <a:noFill/>
          </a:ln>
        </p:spPr>
        <p:txBody>
          <a:bodyPr wrap="square">
            <a:spAutoFit/>
          </a:bodyPr>
          <a:lstStyle/>
          <a:p>
            <a:pPr marL="457200" indent="-457200">
              <a:buFont typeface="Arial" panose="020B0604020202020204" pitchFamily="34" charset="0"/>
              <a:buChar char="•"/>
            </a:pPr>
            <a:r>
              <a:rPr lang="en-US" sz="2500" dirty="0">
                <a:solidFill>
                  <a:schemeClr val="tx1">
                    <a:lumMod val="75000"/>
                    <a:lumOff val="25000"/>
                  </a:schemeClr>
                </a:solidFill>
              </a:rPr>
              <a:t>Measuring the diameter of pipes or fittings to ensure proper size and connection</a:t>
            </a:r>
          </a:p>
          <a:p>
            <a:pPr marL="457200" indent="-457200">
              <a:buFont typeface="Arial" panose="020B0604020202020204" pitchFamily="34" charset="0"/>
              <a:buChar char="•"/>
            </a:pPr>
            <a:endParaRPr lang="en-US" sz="2500" dirty="0">
              <a:solidFill>
                <a:schemeClr val="tx1">
                  <a:lumMod val="75000"/>
                  <a:lumOff val="25000"/>
                </a:schemeClr>
              </a:solidFill>
            </a:endParaRPr>
          </a:p>
          <a:p>
            <a:pPr marL="457200" indent="-457200">
              <a:buFont typeface="Arial" panose="020B0604020202020204" pitchFamily="34" charset="0"/>
              <a:buChar char="•"/>
            </a:pPr>
            <a:r>
              <a:rPr lang="en-US" sz="2500" dirty="0">
                <a:solidFill>
                  <a:schemeClr val="tx1">
                    <a:lumMod val="75000"/>
                    <a:lumOff val="25000"/>
                  </a:schemeClr>
                </a:solidFill>
              </a:rPr>
              <a:t>Calculating the circumference of pipes or cables to determine how much material is needed to wrap or cover them</a:t>
            </a:r>
          </a:p>
          <a:p>
            <a:pPr marL="457200" indent="-457200">
              <a:buFont typeface="Arial" panose="020B0604020202020204" pitchFamily="34" charset="0"/>
              <a:buChar char="•"/>
            </a:pPr>
            <a:endParaRPr lang="en-US" sz="2500" dirty="0">
              <a:solidFill>
                <a:schemeClr val="tx1">
                  <a:lumMod val="75000"/>
                  <a:lumOff val="25000"/>
                </a:schemeClr>
              </a:solidFill>
            </a:endParaRPr>
          </a:p>
          <a:p>
            <a:pPr marL="457200" indent="-457200">
              <a:buFont typeface="Arial" panose="020B0604020202020204" pitchFamily="34" charset="0"/>
              <a:buChar char="•"/>
            </a:pPr>
            <a:r>
              <a:rPr lang="en-US" sz="2500" dirty="0">
                <a:solidFill>
                  <a:schemeClr val="tx1">
                    <a:lumMod val="75000"/>
                    <a:lumOff val="25000"/>
                  </a:schemeClr>
                </a:solidFill>
              </a:rPr>
              <a:t>Measuring wheels or rotating parts to check size and proper fit</a:t>
            </a:r>
          </a:p>
          <a:p>
            <a:pPr marL="457200" indent="-457200">
              <a:buFont typeface="Arial" panose="020B0604020202020204" pitchFamily="34" charset="0"/>
              <a:buChar char="•"/>
            </a:pPr>
            <a:endParaRPr lang="en-US" sz="2500" dirty="0">
              <a:solidFill>
                <a:schemeClr val="tx1">
                  <a:lumMod val="75000"/>
                  <a:lumOff val="25000"/>
                </a:schemeClr>
              </a:solidFill>
            </a:endParaRPr>
          </a:p>
          <a:p>
            <a:pPr marL="457200" indent="-457200">
              <a:buFont typeface="Arial" panose="020B0604020202020204" pitchFamily="34" charset="0"/>
              <a:buChar char="•"/>
            </a:pPr>
            <a:r>
              <a:rPr lang="en-US" sz="2500" dirty="0">
                <a:solidFill>
                  <a:schemeClr val="tx1">
                    <a:lumMod val="75000"/>
                    <a:lumOff val="25000"/>
                  </a:schemeClr>
                </a:solidFill>
              </a:rPr>
              <a:t>Estimating materials needed for round covers, gaskets, or components</a:t>
            </a:r>
          </a:p>
        </p:txBody>
      </p:sp>
    </p:spTree>
    <p:custDataLst>
      <p:tags r:id="rId1"/>
    </p:custDataLst>
    <p:extLst>
      <p:ext uri="{BB962C8B-B14F-4D97-AF65-F5344CB8AC3E}">
        <p14:creationId xmlns:p14="http://schemas.microsoft.com/office/powerpoint/2010/main" val="25781989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BE247A-9DE3-25FB-69A1-4D039FE0E9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307990-57E6-69FD-45E8-B0BCF8669116}"/>
              </a:ext>
            </a:extLst>
          </p:cNvPr>
          <p:cNvSpPr>
            <a:spLocks noGrp="1"/>
          </p:cNvSpPr>
          <p:nvPr>
            <p:ph type="title"/>
          </p:nvPr>
        </p:nvSpPr>
        <p:spPr/>
        <p:txBody>
          <a:bodyPr/>
          <a:lstStyle/>
          <a:p>
            <a:r>
              <a:rPr lang="en-US" dirty="0"/>
              <a:t>Summary and What’s Next</a:t>
            </a:r>
          </a:p>
        </p:txBody>
      </p:sp>
      <p:sp>
        <p:nvSpPr>
          <p:cNvPr id="3" name="Content Placeholder 2">
            <a:extLst>
              <a:ext uri="{FF2B5EF4-FFF2-40B4-BE49-F238E27FC236}">
                <a16:creationId xmlns:a16="http://schemas.microsoft.com/office/drawing/2014/main" id="{FC7B587B-9DA4-6F90-EEB4-1013E32F1FFA}"/>
              </a:ext>
            </a:extLst>
          </p:cNvPr>
          <p:cNvSpPr>
            <a:spLocks noGrp="1"/>
          </p:cNvSpPr>
          <p:nvPr>
            <p:ph idx="1"/>
          </p:nvPr>
        </p:nvSpPr>
        <p:spPr>
          <a:xfrm>
            <a:off x="838200" y="1645920"/>
            <a:ext cx="10515600" cy="4572000"/>
          </a:xfrm>
        </p:spPr>
        <p:txBody>
          <a:bodyPr>
            <a:normAutofit/>
          </a:bodyPr>
          <a:lstStyle/>
          <a:p>
            <a:pPr marL="457200" indent="-457200">
              <a:buFont typeface="Arial" panose="020B0604020202020204" pitchFamily="34" charset="0"/>
              <a:buChar char="•"/>
            </a:pPr>
            <a:r>
              <a:rPr lang="en-US" b="1" dirty="0">
                <a:solidFill>
                  <a:schemeClr val="accent1"/>
                </a:solidFill>
              </a:rPr>
              <a:t>Circular measurements </a:t>
            </a:r>
            <a:r>
              <a:rPr lang="en-US" dirty="0"/>
              <a:t>include radius, diameter, and circumference</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dirty="0"/>
              <a:t>Used for </a:t>
            </a:r>
            <a:r>
              <a:rPr lang="en-US" b="1" dirty="0">
                <a:solidFill>
                  <a:schemeClr val="accent1"/>
                </a:solidFill>
              </a:rPr>
              <a:t>round objects </a:t>
            </a:r>
            <a:r>
              <a:rPr lang="en-US" dirty="0"/>
              <a:t>like pipes and wheels</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b="1" dirty="0">
                <a:solidFill>
                  <a:schemeClr val="accent1"/>
                </a:solidFill>
              </a:rPr>
              <a:t>Area</a:t>
            </a:r>
            <a:r>
              <a:rPr lang="en-US" dirty="0"/>
              <a:t> of a circle uses π and the radius</a:t>
            </a:r>
          </a:p>
          <a:p>
            <a:endParaRPr lang="en-US" dirty="0"/>
          </a:p>
          <a:p>
            <a:r>
              <a:rPr lang="en-US" dirty="0"/>
              <a:t>Next, we will move into volume and learn how to measure space inside objects.</a:t>
            </a:r>
          </a:p>
          <a:p>
            <a:endParaRPr lang="en-US" dirty="0"/>
          </a:p>
          <a:p>
            <a:endParaRPr lang="en-US" dirty="0"/>
          </a:p>
        </p:txBody>
      </p:sp>
    </p:spTree>
    <p:custDataLst>
      <p:tags r:id="rId1"/>
    </p:custDataLst>
    <p:extLst>
      <p:ext uri="{BB962C8B-B14F-4D97-AF65-F5344CB8AC3E}">
        <p14:creationId xmlns:p14="http://schemas.microsoft.com/office/powerpoint/2010/main" val="4067567053"/>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F112E-68B3-845E-B236-FD481CA4E5F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060702C-CE19-64E9-3968-8227D38630A7}"/>
              </a:ext>
            </a:extLst>
          </p:cNvPr>
          <p:cNvSpPr>
            <a:spLocks noGrp="1"/>
          </p:cNvSpPr>
          <p:nvPr>
            <p:ph type="title"/>
          </p:nvPr>
        </p:nvSpPr>
        <p:spPr>
          <a:xfrm>
            <a:off x="1615440" y="1812338"/>
            <a:ext cx="4861614" cy="1388062"/>
          </a:xfrm>
        </p:spPr>
        <p:txBody>
          <a:bodyPr anchor="t">
            <a:normAutofit fontScale="90000"/>
          </a:bodyPr>
          <a:lstStyle/>
          <a:p>
            <a:r>
              <a:rPr lang="en-US" sz="4000" dirty="0"/>
              <a:t>4.4 - Volume Measurement </a:t>
            </a:r>
            <a:br>
              <a:rPr lang="en-US" sz="3300" dirty="0"/>
            </a:br>
            <a:endParaRPr lang="en-US" sz="3300" dirty="0"/>
          </a:p>
        </p:txBody>
      </p:sp>
      <p:sp>
        <p:nvSpPr>
          <p:cNvPr id="5" name="Text Placeholder 4">
            <a:extLst>
              <a:ext uri="{FF2B5EF4-FFF2-40B4-BE49-F238E27FC236}">
                <a16:creationId xmlns:a16="http://schemas.microsoft.com/office/drawing/2014/main" id="{9B5AAA91-6366-6569-AD70-08562C028E9D}"/>
              </a:ext>
            </a:extLst>
          </p:cNvPr>
          <p:cNvSpPr>
            <a:spLocks noGrp="1"/>
          </p:cNvSpPr>
          <p:nvPr>
            <p:ph type="body" sz="quarter" idx="10"/>
          </p:nvPr>
        </p:nvSpPr>
        <p:spPr>
          <a:xfrm>
            <a:off x="1616075" y="3429000"/>
            <a:ext cx="4860925" cy="2667000"/>
          </a:xfrm>
        </p:spPr>
        <p:txBody>
          <a:bodyPr>
            <a:normAutofit/>
          </a:bodyPr>
          <a:lstStyle/>
          <a:p>
            <a:pPr marL="0" indent="0">
              <a:buNone/>
            </a:pPr>
            <a:r>
              <a:rPr lang="en-US" dirty="0"/>
              <a:t>In this section, we’ll review volume measurements including units, tools, basic calculations, and real-world applications.  </a:t>
            </a:r>
          </a:p>
        </p:txBody>
      </p:sp>
      <p:pic>
        <p:nvPicPr>
          <p:cNvPr id="7" name="Picture Placeholder 6">
            <a:extLst>
              <a:ext uri="{FF2B5EF4-FFF2-40B4-BE49-F238E27FC236}">
                <a16:creationId xmlns:a16="http://schemas.microsoft.com/office/drawing/2014/main" id="{BD68A427-2BF8-81D8-41FC-67129AD8F700}"/>
              </a:ext>
            </a:extLst>
          </p:cNvPr>
          <p:cNvPicPr>
            <a:picLocks noGrp="1" noChangeAspect="1"/>
          </p:cNvPicPr>
          <p:nvPr>
            <p:ph type="pic" sz="quarter" idx="12"/>
          </p:nvPr>
        </p:nvPicPr>
        <p:blipFill rotWithShape="1">
          <a:blip r:embed="rId4">
            <a:extLst>
              <a:ext uri="{28A0092B-C50C-407E-A947-70E740481C1C}">
                <a14:useLocalDpi xmlns:a14="http://schemas.microsoft.com/office/drawing/2010/main" val="0"/>
              </a:ext>
            </a:extLst>
          </a:blip>
          <a:srcRect l="14275" r="45855"/>
          <a:stretch>
            <a:fillRect/>
          </a:stretch>
        </p:blipFill>
        <p:spPr>
          <a:xfrm>
            <a:off x="7331075" y="0"/>
            <a:ext cx="4860925" cy="6858000"/>
          </a:xfrm>
          <a:prstGeom prst="rect">
            <a:avLst/>
          </a:prstGeom>
          <a:solidFill>
            <a:srgbClr val="E7E6E6"/>
          </a:solidFill>
        </p:spPr>
      </p:pic>
    </p:spTree>
    <p:custDataLst>
      <p:tags r:id="rId1"/>
    </p:custDataLst>
    <p:extLst>
      <p:ext uri="{BB962C8B-B14F-4D97-AF65-F5344CB8AC3E}">
        <p14:creationId xmlns:p14="http://schemas.microsoft.com/office/powerpoint/2010/main" val="710377852"/>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9AF5AC-9E37-4864-4018-83AAB62B815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FBBAD82-D4B7-4E7C-606E-A724B899F1A0}"/>
              </a:ext>
            </a:extLst>
          </p:cNvPr>
          <p:cNvPicPr>
            <a:picLocks noChangeAspect="1"/>
          </p:cNvPicPr>
          <p:nvPr/>
        </p:nvPicPr>
        <p:blipFill>
          <a:blip r:embed="rId4">
            <a:extLst>
              <a:ext uri="{28A0092B-C50C-407E-A947-70E740481C1C}">
                <a14:useLocalDpi xmlns:a14="http://schemas.microsoft.com/office/drawing/2010/main" val="0"/>
              </a:ext>
            </a:extLst>
          </a:blip>
          <a:srcRect l="28249" r="48872"/>
          <a:stretch>
            <a:fillRect/>
          </a:stretch>
        </p:blipFill>
        <p:spPr>
          <a:xfrm>
            <a:off x="-1" y="17145"/>
            <a:ext cx="2782393" cy="6840855"/>
          </a:xfrm>
          <a:prstGeom prst="rect">
            <a:avLst/>
          </a:prstGeom>
        </p:spPr>
      </p:pic>
      <p:sp>
        <p:nvSpPr>
          <p:cNvPr id="16" name="Rectangle 15">
            <a:extLst>
              <a:ext uri="{FF2B5EF4-FFF2-40B4-BE49-F238E27FC236}">
                <a16:creationId xmlns:a16="http://schemas.microsoft.com/office/drawing/2014/main" id="{A9D8194A-F83A-1E95-2D5E-0C731BF3916C}"/>
              </a:ext>
            </a:extLst>
          </p:cNvPr>
          <p:cNvSpPr/>
          <p:nvPr/>
        </p:nvSpPr>
        <p:spPr>
          <a:xfrm>
            <a:off x="-10862" y="0"/>
            <a:ext cx="2793255" cy="685800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BA90103F-EE0D-75B4-EB2E-06C978EF023A}"/>
              </a:ext>
            </a:extLst>
          </p:cNvPr>
          <p:cNvSpPr/>
          <p:nvPr/>
        </p:nvSpPr>
        <p:spPr>
          <a:xfrm>
            <a:off x="2769898" y="-23719"/>
            <a:ext cx="286053" cy="6905437"/>
          </a:xfrm>
          <a:prstGeom prst="rect">
            <a:avLst/>
          </a:prstGeom>
          <a:solidFill>
            <a:schemeClr val="bg2">
              <a:lumMod val="9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1E67854B-17A5-2B20-D552-A9D8D76615D9}"/>
              </a:ext>
            </a:extLst>
          </p:cNvPr>
          <p:cNvSpPr/>
          <p:nvPr/>
        </p:nvSpPr>
        <p:spPr>
          <a:xfrm>
            <a:off x="2767153" y="497537"/>
            <a:ext cx="286053" cy="693965"/>
          </a:xfrm>
          <a:prstGeom prst="rect">
            <a:avLst/>
          </a:prstGeom>
          <a:solidFill>
            <a:srgbClr val="7030A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4BD71570-CFE8-AF30-0887-32B8C068446C}"/>
              </a:ext>
            </a:extLst>
          </p:cNvPr>
          <p:cNvSpPr/>
          <p:nvPr/>
        </p:nvSpPr>
        <p:spPr>
          <a:xfrm>
            <a:off x="-2" y="497537"/>
            <a:ext cx="2470921"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bg1"/>
                </a:solidFill>
                <a:latin typeface="Articulate Extrabold" panose="02000503050000020004" pitchFamily="2" charset="0"/>
              </a:rPr>
              <a:t>Concept</a:t>
            </a:r>
          </a:p>
        </p:txBody>
      </p:sp>
      <p:sp>
        <p:nvSpPr>
          <p:cNvPr id="9" name="Rectangle 8">
            <a:extLst>
              <a:ext uri="{FF2B5EF4-FFF2-40B4-BE49-F238E27FC236}">
                <a16:creationId xmlns:a16="http://schemas.microsoft.com/office/drawing/2014/main" id="{A1F5FC72-3B4C-C196-FAC3-2F6A97465BCE}"/>
              </a:ext>
            </a:extLst>
          </p:cNvPr>
          <p:cNvSpPr/>
          <p:nvPr/>
        </p:nvSpPr>
        <p:spPr>
          <a:xfrm>
            <a:off x="-2" y="1772276"/>
            <a:ext cx="2470921"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Units</a:t>
            </a:r>
          </a:p>
        </p:txBody>
      </p:sp>
      <p:sp>
        <p:nvSpPr>
          <p:cNvPr id="10" name="Rectangle 9">
            <a:extLst>
              <a:ext uri="{FF2B5EF4-FFF2-40B4-BE49-F238E27FC236}">
                <a16:creationId xmlns:a16="http://schemas.microsoft.com/office/drawing/2014/main" id="{19708408-9825-E66B-C0C2-2CCD75AB6643}"/>
              </a:ext>
            </a:extLst>
          </p:cNvPr>
          <p:cNvSpPr/>
          <p:nvPr/>
        </p:nvSpPr>
        <p:spPr>
          <a:xfrm>
            <a:off x="1" y="3047015"/>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Tools</a:t>
            </a:r>
          </a:p>
        </p:txBody>
      </p:sp>
      <p:sp>
        <p:nvSpPr>
          <p:cNvPr id="11" name="Rectangle 10">
            <a:extLst>
              <a:ext uri="{FF2B5EF4-FFF2-40B4-BE49-F238E27FC236}">
                <a16:creationId xmlns:a16="http://schemas.microsoft.com/office/drawing/2014/main" id="{EB17250B-1C7F-5600-AF53-246685F72BF3}"/>
              </a:ext>
            </a:extLst>
          </p:cNvPr>
          <p:cNvSpPr/>
          <p:nvPr/>
        </p:nvSpPr>
        <p:spPr>
          <a:xfrm>
            <a:off x="149491" y="4315138"/>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Exercises</a:t>
            </a:r>
          </a:p>
        </p:txBody>
      </p:sp>
      <p:sp>
        <p:nvSpPr>
          <p:cNvPr id="20" name="TextBox 19">
            <a:extLst>
              <a:ext uri="{FF2B5EF4-FFF2-40B4-BE49-F238E27FC236}">
                <a16:creationId xmlns:a16="http://schemas.microsoft.com/office/drawing/2014/main" id="{7DCEFDC8-9BD4-3F63-655C-28D914A12362}"/>
              </a:ext>
            </a:extLst>
          </p:cNvPr>
          <p:cNvSpPr txBox="1"/>
          <p:nvPr/>
        </p:nvSpPr>
        <p:spPr>
          <a:xfrm>
            <a:off x="3320282" y="1510666"/>
            <a:ext cx="8363718" cy="3554819"/>
          </a:xfrm>
          <a:prstGeom prst="rect">
            <a:avLst/>
          </a:prstGeom>
          <a:noFill/>
          <a:ln>
            <a:noFill/>
          </a:ln>
        </p:spPr>
        <p:txBody>
          <a:bodyPr wrap="square">
            <a:spAutoFit/>
          </a:bodyPr>
          <a:lstStyle/>
          <a:p>
            <a:pPr marL="457200" indent="-457200">
              <a:buFont typeface="Arial" panose="020B0604020202020204" pitchFamily="34" charset="0"/>
              <a:buChar char="•"/>
            </a:pPr>
            <a:r>
              <a:rPr lang="en-US" sz="2500" b="1" dirty="0">
                <a:solidFill>
                  <a:schemeClr val="tx1">
                    <a:lumMod val="75000"/>
                    <a:lumOff val="25000"/>
                  </a:schemeClr>
                </a:solidFill>
              </a:rPr>
              <a:t>Volume</a:t>
            </a:r>
            <a:r>
              <a:rPr lang="en-US" sz="2500" dirty="0">
                <a:solidFill>
                  <a:schemeClr val="tx1">
                    <a:lumMod val="75000"/>
                    <a:lumOff val="25000"/>
                  </a:schemeClr>
                </a:solidFill>
              </a:rPr>
              <a:t> is the amount of space inside a three-dimensional object. It tells us how much something can hold.</a:t>
            </a:r>
          </a:p>
          <a:p>
            <a:pPr marL="457200" indent="-457200">
              <a:buFont typeface="Arial" panose="020B0604020202020204" pitchFamily="34" charset="0"/>
              <a:buChar char="•"/>
            </a:pPr>
            <a:endParaRPr lang="en-US" sz="2500" dirty="0">
              <a:solidFill>
                <a:schemeClr val="tx1">
                  <a:lumMod val="75000"/>
                  <a:lumOff val="25000"/>
                </a:schemeClr>
              </a:solidFill>
            </a:endParaRPr>
          </a:p>
          <a:p>
            <a:pPr marL="457200" indent="-457200">
              <a:buFont typeface="Arial" panose="020B0604020202020204" pitchFamily="34" charset="0"/>
              <a:buChar char="•"/>
            </a:pPr>
            <a:r>
              <a:rPr lang="en-US" sz="2500" dirty="0">
                <a:solidFill>
                  <a:schemeClr val="tx1">
                    <a:lumMod val="75000"/>
                    <a:lumOff val="25000"/>
                  </a:schemeClr>
                </a:solidFill>
              </a:rPr>
              <a:t>Three-dimensions: Length, Width, Height </a:t>
            </a:r>
          </a:p>
          <a:p>
            <a:pPr lvl="1"/>
            <a:endParaRPr lang="en-US" sz="2500" dirty="0">
              <a:solidFill>
                <a:schemeClr val="tx1">
                  <a:lumMod val="75000"/>
                  <a:lumOff val="25000"/>
                </a:schemeClr>
              </a:solidFill>
            </a:endParaRPr>
          </a:p>
          <a:p>
            <a:pPr marL="457200" indent="-457200">
              <a:buFont typeface="Arial" panose="020B0604020202020204" pitchFamily="34" charset="0"/>
              <a:buChar char="•"/>
            </a:pPr>
            <a:r>
              <a:rPr lang="en-US" sz="2500" dirty="0">
                <a:solidFill>
                  <a:schemeClr val="tx1">
                    <a:lumMod val="75000"/>
                    <a:lumOff val="25000"/>
                  </a:schemeClr>
                </a:solidFill>
              </a:rPr>
              <a:t>Comparison </a:t>
            </a:r>
          </a:p>
          <a:p>
            <a:pPr marL="914400" lvl="1" indent="-457200">
              <a:buFont typeface="Arial" panose="020B0604020202020204" pitchFamily="34" charset="0"/>
              <a:buChar char="•"/>
            </a:pPr>
            <a:r>
              <a:rPr lang="en-US" sz="2500" dirty="0">
                <a:solidFill>
                  <a:schemeClr val="tx1">
                    <a:lumMod val="75000"/>
                    <a:lumOff val="25000"/>
                  </a:schemeClr>
                </a:solidFill>
              </a:rPr>
              <a:t>Linear 1D </a:t>
            </a:r>
          </a:p>
          <a:p>
            <a:pPr marL="914400" lvl="1" indent="-457200">
              <a:buFont typeface="Arial" panose="020B0604020202020204" pitchFamily="34" charset="0"/>
              <a:buChar char="•"/>
            </a:pPr>
            <a:r>
              <a:rPr lang="en-US" sz="2500" dirty="0">
                <a:solidFill>
                  <a:schemeClr val="tx1">
                    <a:lumMod val="75000"/>
                    <a:lumOff val="25000"/>
                  </a:schemeClr>
                </a:solidFill>
              </a:rPr>
              <a:t>Area  2D </a:t>
            </a:r>
          </a:p>
          <a:p>
            <a:pPr marL="914400" lvl="1" indent="-457200">
              <a:buFont typeface="Arial" panose="020B0604020202020204" pitchFamily="34" charset="0"/>
              <a:buChar char="•"/>
            </a:pPr>
            <a:r>
              <a:rPr lang="en-US" sz="2500" dirty="0">
                <a:solidFill>
                  <a:schemeClr val="tx1">
                    <a:lumMod val="75000"/>
                    <a:lumOff val="25000"/>
                  </a:schemeClr>
                </a:solidFill>
              </a:rPr>
              <a:t>Volum3  3D</a:t>
            </a:r>
          </a:p>
        </p:txBody>
      </p:sp>
      <p:sp>
        <p:nvSpPr>
          <p:cNvPr id="21" name="TextBox 20">
            <a:extLst>
              <a:ext uri="{FF2B5EF4-FFF2-40B4-BE49-F238E27FC236}">
                <a16:creationId xmlns:a16="http://schemas.microsoft.com/office/drawing/2014/main" id="{163C74BE-1096-C244-E34E-E563ADEC2812}"/>
              </a:ext>
            </a:extLst>
          </p:cNvPr>
          <p:cNvSpPr txBox="1"/>
          <p:nvPr/>
        </p:nvSpPr>
        <p:spPr>
          <a:xfrm>
            <a:off x="3320282" y="497537"/>
            <a:ext cx="8124958" cy="707886"/>
          </a:xfrm>
          <a:prstGeom prst="rect">
            <a:avLst/>
          </a:prstGeom>
          <a:solidFill>
            <a:srgbClr val="7030A0"/>
          </a:solidFill>
          <a:ln>
            <a:no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r>
              <a:rPr lang="en-US" sz="3200" dirty="0">
                <a:solidFill>
                  <a:schemeClr val="bg1"/>
                </a:solidFill>
                <a:latin typeface="Articulate Extrabold" panose="02000503050000020004" pitchFamily="2" charset="0"/>
              </a:rPr>
              <a:t>Volume Measurement </a:t>
            </a:r>
            <a:r>
              <a:rPr lang="en-US" sz="4000" dirty="0">
                <a:solidFill>
                  <a:schemeClr val="bg1"/>
                </a:solidFill>
                <a:latin typeface="Articulate Extrabold" panose="02000503050000020004" pitchFamily="2" charset="0"/>
              </a:rPr>
              <a:t> </a:t>
            </a:r>
          </a:p>
        </p:txBody>
      </p:sp>
      <p:sp>
        <p:nvSpPr>
          <p:cNvPr id="7" name="Rectangle 6">
            <a:extLst>
              <a:ext uri="{FF2B5EF4-FFF2-40B4-BE49-F238E27FC236}">
                <a16:creationId xmlns:a16="http://schemas.microsoft.com/office/drawing/2014/main" id="{A796D8C9-BE5B-DCCA-92D3-4275E5829C7A}"/>
              </a:ext>
            </a:extLst>
          </p:cNvPr>
          <p:cNvSpPr/>
          <p:nvPr/>
        </p:nvSpPr>
        <p:spPr>
          <a:xfrm>
            <a:off x="121305" y="5596491"/>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Application</a:t>
            </a:r>
          </a:p>
        </p:txBody>
      </p:sp>
      <p:pic>
        <p:nvPicPr>
          <p:cNvPr id="6" name="Picture 5">
            <a:extLst>
              <a:ext uri="{FF2B5EF4-FFF2-40B4-BE49-F238E27FC236}">
                <a16:creationId xmlns:a16="http://schemas.microsoft.com/office/drawing/2014/main" id="{3A1FFA35-4C30-AAE9-611A-2F0FECFF3A5B}"/>
              </a:ext>
            </a:extLst>
          </p:cNvPr>
          <p:cNvPicPr>
            <a:picLocks noChangeAspect="1"/>
          </p:cNvPicPr>
          <p:nvPr/>
        </p:nvPicPr>
        <p:blipFill>
          <a:blip r:embed="rId5">
            <a:extLst>
              <a:ext uri="{28A0092B-C50C-407E-A947-70E740481C1C}">
                <a14:useLocalDpi xmlns:a14="http://schemas.microsoft.com/office/drawing/2010/main" val="0"/>
              </a:ext>
            </a:extLst>
          </a:blip>
          <a:srcRect l="68500" t="24378" r="3277" b="37522"/>
          <a:stretch>
            <a:fillRect/>
          </a:stretch>
        </p:blipFill>
        <p:spPr>
          <a:xfrm>
            <a:off x="8056370" y="3288075"/>
            <a:ext cx="2731464" cy="2458162"/>
          </a:xfrm>
          <a:prstGeom prst="rect">
            <a:avLst/>
          </a:prstGeom>
        </p:spPr>
      </p:pic>
      <p:grpSp>
        <p:nvGrpSpPr>
          <p:cNvPr id="30" name="Group 29">
            <a:extLst>
              <a:ext uri="{FF2B5EF4-FFF2-40B4-BE49-F238E27FC236}">
                <a16:creationId xmlns:a16="http://schemas.microsoft.com/office/drawing/2014/main" id="{B2CFA58F-EE65-7EA3-6AC1-F552D31F2D05}"/>
              </a:ext>
            </a:extLst>
          </p:cNvPr>
          <p:cNvGrpSpPr/>
          <p:nvPr/>
        </p:nvGrpSpPr>
        <p:grpSpPr>
          <a:xfrm>
            <a:off x="9537895" y="4811151"/>
            <a:ext cx="1249939" cy="1203277"/>
            <a:chOff x="9537895" y="4811151"/>
            <a:chExt cx="1249939" cy="1203277"/>
          </a:xfrm>
        </p:grpSpPr>
        <p:sp>
          <p:nvSpPr>
            <p:cNvPr id="14" name="Rectangle 13">
              <a:extLst>
                <a:ext uri="{FF2B5EF4-FFF2-40B4-BE49-F238E27FC236}">
                  <a16:creationId xmlns:a16="http://schemas.microsoft.com/office/drawing/2014/main" id="{3B580877-B4B9-DE16-1E4D-1BB7AC86880B}"/>
                </a:ext>
              </a:extLst>
            </p:cNvPr>
            <p:cNvSpPr/>
            <p:nvPr/>
          </p:nvSpPr>
          <p:spPr>
            <a:xfrm>
              <a:off x="9705808" y="5478046"/>
              <a:ext cx="388249" cy="536382"/>
            </a:xfrm>
            <a:prstGeom prst="rect">
              <a:avLst/>
            </a:prstGeom>
            <a:noFill/>
            <a:ln>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Aft>
                  <a:spcPts val="800"/>
                </a:spcAft>
                <a:buNone/>
              </a:pPr>
              <a:r>
                <a:rPr lang="en-US" sz="2800" i="1" dirty="0">
                  <a:solidFill>
                    <a:srgbClr val="7030A0"/>
                  </a:solidFill>
                  <a:effectLst/>
                  <a:latin typeface="Cambria" panose="02040503050406030204" pitchFamily="18" charset="0"/>
                  <a:ea typeface="Calibri" panose="020F0502020204030204" pitchFamily="34" charset="0"/>
                  <a:cs typeface="Times New Roman" panose="02020603050405020304" pitchFamily="18" charset="0"/>
                </a:rPr>
                <a:t>L</a:t>
              </a:r>
              <a:endParaRPr lang="en-US" sz="2800" dirty="0">
                <a:solidFill>
                  <a:srgbClr val="7030A0"/>
                </a:solidFill>
                <a:effectLst/>
                <a:ea typeface="Calibri" panose="020F0502020204030204" pitchFamily="34" charset="0"/>
                <a:cs typeface="Times New Roman" panose="02020603050405020304" pitchFamily="18" charset="0"/>
              </a:endParaRPr>
            </a:p>
          </p:txBody>
        </p:sp>
        <p:cxnSp>
          <p:nvCxnSpPr>
            <p:cNvPr id="17" name="Straight Arrow Connector 16">
              <a:extLst>
                <a:ext uri="{FF2B5EF4-FFF2-40B4-BE49-F238E27FC236}">
                  <a16:creationId xmlns:a16="http://schemas.microsoft.com/office/drawing/2014/main" id="{913BB3F9-A363-2290-C45E-2797BEC35202}"/>
                </a:ext>
              </a:extLst>
            </p:cNvPr>
            <p:cNvCxnSpPr/>
            <p:nvPr/>
          </p:nvCxnSpPr>
          <p:spPr>
            <a:xfrm flipV="1">
              <a:off x="9537895" y="4811151"/>
              <a:ext cx="1249939" cy="935086"/>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1" name="Group 30">
            <a:extLst>
              <a:ext uri="{FF2B5EF4-FFF2-40B4-BE49-F238E27FC236}">
                <a16:creationId xmlns:a16="http://schemas.microsoft.com/office/drawing/2014/main" id="{AB6D0F28-E400-C4F6-1920-4E697AF57AC6}"/>
              </a:ext>
            </a:extLst>
          </p:cNvPr>
          <p:cNvGrpSpPr/>
          <p:nvPr/>
        </p:nvGrpSpPr>
        <p:grpSpPr>
          <a:xfrm>
            <a:off x="8056370" y="5596491"/>
            <a:ext cx="1079681" cy="680752"/>
            <a:chOff x="8056370" y="5596491"/>
            <a:chExt cx="1079681" cy="680752"/>
          </a:xfrm>
        </p:grpSpPr>
        <p:cxnSp>
          <p:nvCxnSpPr>
            <p:cNvPr id="18" name="Straight Arrow Connector 17">
              <a:extLst>
                <a:ext uri="{FF2B5EF4-FFF2-40B4-BE49-F238E27FC236}">
                  <a16:creationId xmlns:a16="http://schemas.microsoft.com/office/drawing/2014/main" id="{F8AA9026-D1CD-9A6C-36E6-6E2DAF3A095E}"/>
                </a:ext>
              </a:extLst>
            </p:cNvPr>
            <p:cNvCxnSpPr>
              <a:cxnSpLocks/>
            </p:cNvCxnSpPr>
            <p:nvPr/>
          </p:nvCxnSpPr>
          <p:spPr>
            <a:xfrm flipH="1" flipV="1">
              <a:off x="8056370" y="5596491"/>
              <a:ext cx="1079681" cy="209445"/>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40E45D0D-41C4-9D82-16DD-6D7F6EAD5570}"/>
                </a:ext>
              </a:extLst>
            </p:cNvPr>
            <p:cNvSpPr/>
            <p:nvPr/>
          </p:nvSpPr>
          <p:spPr>
            <a:xfrm>
              <a:off x="8402085" y="5740861"/>
              <a:ext cx="388249" cy="536382"/>
            </a:xfrm>
            <a:prstGeom prst="rect">
              <a:avLst/>
            </a:prstGeom>
            <a:noFill/>
            <a:ln>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Aft>
                  <a:spcPts val="800"/>
                </a:spcAft>
                <a:buNone/>
              </a:pPr>
              <a:r>
                <a:rPr lang="en-US" sz="2800" i="1" dirty="0">
                  <a:solidFill>
                    <a:srgbClr val="7030A0"/>
                  </a:solidFill>
                  <a:latin typeface="Cambria" panose="02040503050406030204" pitchFamily="18" charset="0"/>
                  <a:ea typeface="Calibri" panose="020F0502020204030204" pitchFamily="34" charset="0"/>
                  <a:cs typeface="Times New Roman" panose="02020603050405020304" pitchFamily="18" charset="0"/>
                </a:rPr>
                <a:t>W</a:t>
              </a:r>
              <a:endParaRPr lang="en-US" sz="2800" dirty="0">
                <a:solidFill>
                  <a:srgbClr val="7030A0"/>
                </a:solidFill>
                <a:effectLst/>
                <a:ea typeface="Calibri" panose="020F0502020204030204" pitchFamily="34" charset="0"/>
                <a:cs typeface="Times New Roman" panose="02020603050405020304" pitchFamily="18" charset="0"/>
              </a:endParaRPr>
            </a:p>
          </p:txBody>
        </p:sp>
      </p:grpSp>
      <p:grpSp>
        <p:nvGrpSpPr>
          <p:cNvPr id="32" name="Group 31">
            <a:extLst>
              <a:ext uri="{FF2B5EF4-FFF2-40B4-BE49-F238E27FC236}">
                <a16:creationId xmlns:a16="http://schemas.microsoft.com/office/drawing/2014/main" id="{6C85130E-DA80-F5CD-A491-4BC1581AB0BD}"/>
              </a:ext>
            </a:extLst>
          </p:cNvPr>
          <p:cNvGrpSpPr/>
          <p:nvPr/>
        </p:nvGrpSpPr>
        <p:grpSpPr>
          <a:xfrm>
            <a:off x="7502141" y="4315138"/>
            <a:ext cx="554229" cy="1096392"/>
            <a:chOff x="7502141" y="4315138"/>
            <a:chExt cx="554229" cy="1096392"/>
          </a:xfrm>
        </p:grpSpPr>
        <p:cxnSp>
          <p:nvCxnSpPr>
            <p:cNvPr id="27" name="Straight Arrow Connector 26">
              <a:extLst>
                <a:ext uri="{FF2B5EF4-FFF2-40B4-BE49-F238E27FC236}">
                  <a16:creationId xmlns:a16="http://schemas.microsoft.com/office/drawing/2014/main" id="{67AC1865-11EA-19BB-1C88-2B3137E9884E}"/>
                </a:ext>
              </a:extLst>
            </p:cNvPr>
            <p:cNvCxnSpPr>
              <a:cxnSpLocks/>
            </p:cNvCxnSpPr>
            <p:nvPr/>
          </p:nvCxnSpPr>
          <p:spPr>
            <a:xfrm flipV="1">
              <a:off x="8056370" y="4315138"/>
              <a:ext cx="0" cy="1096392"/>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901D8C82-E3C2-8034-E318-5A8C276A4511}"/>
                </a:ext>
              </a:extLst>
            </p:cNvPr>
            <p:cNvSpPr/>
            <p:nvPr/>
          </p:nvSpPr>
          <p:spPr>
            <a:xfrm>
              <a:off x="7502141" y="4601288"/>
              <a:ext cx="388249" cy="536382"/>
            </a:xfrm>
            <a:prstGeom prst="rect">
              <a:avLst/>
            </a:prstGeom>
            <a:noFill/>
            <a:ln>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Aft>
                  <a:spcPts val="800"/>
                </a:spcAft>
                <a:buNone/>
              </a:pPr>
              <a:r>
                <a:rPr lang="en-US" sz="2800" i="1" dirty="0">
                  <a:solidFill>
                    <a:srgbClr val="7030A0"/>
                  </a:solidFill>
                  <a:effectLst/>
                  <a:latin typeface="Cambria" panose="02040503050406030204" pitchFamily="18" charset="0"/>
                  <a:ea typeface="Calibri" panose="020F0502020204030204" pitchFamily="34" charset="0"/>
                  <a:cs typeface="Times New Roman" panose="02020603050405020304" pitchFamily="18" charset="0"/>
                </a:rPr>
                <a:t>H</a:t>
              </a:r>
              <a:endParaRPr lang="en-US" sz="2800" dirty="0">
                <a:solidFill>
                  <a:srgbClr val="7030A0"/>
                </a:solidFill>
                <a:effectLst/>
                <a:ea typeface="Calibri" panose="020F0502020204030204" pitchFamily="34" charset="0"/>
                <a:cs typeface="Times New Roman" panose="02020603050405020304" pitchFamily="18" charset="0"/>
              </a:endParaRPr>
            </a:p>
          </p:txBody>
        </p:sp>
      </p:grpSp>
      <p:grpSp>
        <p:nvGrpSpPr>
          <p:cNvPr id="35" name="Group 34">
            <a:extLst>
              <a:ext uri="{FF2B5EF4-FFF2-40B4-BE49-F238E27FC236}">
                <a16:creationId xmlns:a16="http://schemas.microsoft.com/office/drawing/2014/main" id="{1191AB92-7A61-3876-38EE-D9D75B32C628}"/>
              </a:ext>
            </a:extLst>
          </p:cNvPr>
          <p:cNvGrpSpPr/>
          <p:nvPr/>
        </p:nvGrpSpPr>
        <p:grpSpPr>
          <a:xfrm>
            <a:off x="6238421" y="3237544"/>
            <a:ext cx="5103825" cy="3122919"/>
            <a:chOff x="6361128" y="3167535"/>
            <a:chExt cx="5103825" cy="3122919"/>
          </a:xfrm>
        </p:grpSpPr>
        <p:sp>
          <p:nvSpPr>
            <p:cNvPr id="33" name="Rectangle 32">
              <a:extLst>
                <a:ext uri="{FF2B5EF4-FFF2-40B4-BE49-F238E27FC236}">
                  <a16:creationId xmlns:a16="http://schemas.microsoft.com/office/drawing/2014/main" id="{BD09B59D-69B2-F066-F22A-E4D0B34D50E9}"/>
                </a:ext>
              </a:extLst>
            </p:cNvPr>
            <p:cNvSpPr/>
            <p:nvPr/>
          </p:nvSpPr>
          <p:spPr>
            <a:xfrm>
              <a:off x="7085292" y="3167535"/>
              <a:ext cx="4379661" cy="31229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4" name="Picture 33">
              <a:extLst>
                <a:ext uri="{FF2B5EF4-FFF2-40B4-BE49-F238E27FC236}">
                  <a16:creationId xmlns:a16="http://schemas.microsoft.com/office/drawing/2014/main" id="{09B8321C-6033-542E-DB7D-0E8B6E526DDD}"/>
                </a:ext>
              </a:extLst>
            </p:cNvPr>
            <p:cNvPicPr>
              <a:picLocks noChangeAspect="1"/>
            </p:cNvPicPr>
            <p:nvPr/>
          </p:nvPicPr>
          <p:blipFill>
            <a:blip r:embed="rId5">
              <a:extLst>
                <a:ext uri="{28A0092B-C50C-407E-A947-70E740481C1C}">
                  <a14:useLocalDpi xmlns:a14="http://schemas.microsoft.com/office/drawing/2010/main" val="0"/>
                </a:ext>
              </a:extLst>
            </a:blip>
            <a:srcRect l="3321" t="24379" r="3277" b="28820"/>
            <a:stretch>
              <a:fillRect/>
            </a:stretch>
          </p:blipFill>
          <p:spPr>
            <a:xfrm>
              <a:off x="6361128" y="3535942"/>
              <a:ext cx="4836756" cy="1615701"/>
            </a:xfrm>
            <a:prstGeom prst="rect">
              <a:avLst/>
            </a:prstGeom>
          </p:spPr>
        </p:pic>
      </p:grpSp>
    </p:spTree>
    <p:custDataLst>
      <p:tags r:id="rId1"/>
    </p:custDataLst>
    <p:extLst>
      <p:ext uri="{BB962C8B-B14F-4D97-AF65-F5344CB8AC3E}">
        <p14:creationId xmlns:p14="http://schemas.microsoft.com/office/powerpoint/2010/main" val="17993446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down)">
                                      <p:cBhvr>
                                        <p:cTn id="7" dur="1000"/>
                                        <p:tgtEl>
                                          <p:spTgt spid="30"/>
                                        </p:tgtEl>
                                      </p:cBhvr>
                                    </p:animEffect>
                                  </p:childTnLst>
                                </p:cTn>
                              </p:par>
                            </p:childTnLst>
                          </p:cTn>
                        </p:par>
                        <p:par>
                          <p:cTn id="8" fill="hold">
                            <p:stCondLst>
                              <p:cond delay="1000"/>
                            </p:stCondLst>
                            <p:childTnLst>
                              <p:par>
                                <p:cTn id="9" presetID="22" presetClass="entr" presetSubtype="2"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right)">
                                      <p:cBhvr>
                                        <p:cTn id="11" dur="500"/>
                                        <p:tgtEl>
                                          <p:spTgt spid="31"/>
                                        </p:tgtEl>
                                      </p:cBhvr>
                                    </p:animEffect>
                                  </p:childTnLst>
                                </p:cTn>
                              </p:par>
                            </p:childTnLst>
                          </p:cTn>
                        </p:par>
                        <p:par>
                          <p:cTn id="12" fill="hold">
                            <p:stCondLst>
                              <p:cond delay="1500"/>
                            </p:stCondLst>
                            <p:childTnLst>
                              <p:par>
                                <p:cTn id="13" presetID="22" presetClass="entr" presetSubtype="4" fill="hold"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wipe(down)">
                                      <p:cBhvr>
                                        <p:cTn id="15" dur="500"/>
                                        <p:tgtEl>
                                          <p:spTgt spid="3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0">
                                            <p:txEl>
                                              <p:pRg st="4" end="4"/>
                                            </p:txEl>
                                          </p:spTgt>
                                        </p:tgtEl>
                                        <p:attrNameLst>
                                          <p:attrName>style.visibility</p:attrName>
                                        </p:attrNameLst>
                                      </p:cBhvr>
                                      <p:to>
                                        <p:strVal val="visible"/>
                                      </p:to>
                                    </p:set>
                                    <p:animEffect transition="in" filter="fade">
                                      <p:cBhvr>
                                        <p:cTn id="20" dur="500"/>
                                        <p:tgtEl>
                                          <p:spTgt spid="20">
                                            <p:txEl>
                                              <p:pRg st="4" end="4"/>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20">
                                            <p:txEl>
                                              <p:pRg st="5" end="5"/>
                                            </p:txEl>
                                          </p:spTgt>
                                        </p:tgtEl>
                                        <p:attrNameLst>
                                          <p:attrName>style.visibility</p:attrName>
                                        </p:attrNameLst>
                                      </p:cBhvr>
                                      <p:to>
                                        <p:strVal val="visible"/>
                                      </p:to>
                                    </p:set>
                                    <p:animEffect transition="in" filter="fade">
                                      <p:cBhvr>
                                        <p:cTn id="23" dur="500"/>
                                        <p:tgtEl>
                                          <p:spTgt spid="20">
                                            <p:txEl>
                                              <p:pRg st="5" end="5"/>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20">
                                            <p:txEl>
                                              <p:pRg st="6" end="6"/>
                                            </p:txEl>
                                          </p:spTgt>
                                        </p:tgtEl>
                                        <p:attrNameLst>
                                          <p:attrName>style.visibility</p:attrName>
                                        </p:attrNameLst>
                                      </p:cBhvr>
                                      <p:to>
                                        <p:strVal val="visible"/>
                                      </p:to>
                                    </p:set>
                                    <p:animEffect transition="in" filter="fade">
                                      <p:cBhvr>
                                        <p:cTn id="26" dur="500"/>
                                        <p:tgtEl>
                                          <p:spTgt spid="20">
                                            <p:txEl>
                                              <p:pRg st="6" end="6"/>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20">
                                            <p:txEl>
                                              <p:pRg st="7" end="7"/>
                                            </p:txEl>
                                          </p:spTgt>
                                        </p:tgtEl>
                                        <p:attrNameLst>
                                          <p:attrName>style.visibility</p:attrName>
                                        </p:attrNameLst>
                                      </p:cBhvr>
                                      <p:to>
                                        <p:strVal val="visible"/>
                                      </p:to>
                                    </p:set>
                                    <p:animEffect transition="in" filter="fade">
                                      <p:cBhvr>
                                        <p:cTn id="29" dur="500"/>
                                        <p:tgtEl>
                                          <p:spTgt spid="20">
                                            <p:txEl>
                                              <p:pRg st="7" end="7"/>
                                            </p:txEl>
                                          </p:spTgt>
                                        </p:tgtEl>
                                      </p:cBhvr>
                                    </p:animEffect>
                                  </p:childTnLst>
                                </p:cTn>
                              </p:par>
                            </p:childTnLst>
                          </p:cTn>
                        </p:par>
                        <p:par>
                          <p:cTn id="30" fill="hold">
                            <p:stCondLst>
                              <p:cond delay="500"/>
                            </p:stCondLst>
                            <p:childTnLst>
                              <p:par>
                                <p:cTn id="31" presetID="10" presetClass="entr" presetSubtype="0" fill="hold" nodeType="after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fade">
                                      <p:cBhvr>
                                        <p:cTn id="3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1D08AA6-2413-5B29-633A-57E423E82A07}"/>
              </a:ext>
            </a:extLst>
          </p:cNvPr>
          <p:cNvGraphicFramePr>
            <a:graphicFrameLocks noGrp="1"/>
          </p:cNvGraphicFramePr>
          <p:nvPr>
            <p:extLst>
              <p:ext uri="{D42A27DB-BD31-4B8C-83A1-F6EECF244321}">
                <p14:modId xmlns:p14="http://schemas.microsoft.com/office/powerpoint/2010/main" val="2792344276"/>
              </p:ext>
            </p:extLst>
          </p:nvPr>
        </p:nvGraphicFramePr>
        <p:xfrm>
          <a:off x="593365" y="1502885"/>
          <a:ext cx="11005269" cy="4450080"/>
        </p:xfrm>
        <a:graphic>
          <a:graphicData uri="http://schemas.openxmlformats.org/drawingml/2006/table">
            <a:tbl>
              <a:tblPr firstRow="1" bandRow="1">
                <a:tableStyleId>{5940675A-B579-460E-94D1-54222C63F5DA}</a:tableStyleId>
              </a:tblPr>
              <a:tblGrid>
                <a:gridCol w="5380749">
                  <a:extLst>
                    <a:ext uri="{9D8B030D-6E8A-4147-A177-3AD203B41FA5}">
                      <a16:colId xmlns:a16="http://schemas.microsoft.com/office/drawing/2014/main" val="859554704"/>
                    </a:ext>
                  </a:extLst>
                </a:gridCol>
                <a:gridCol w="5624520">
                  <a:extLst>
                    <a:ext uri="{9D8B030D-6E8A-4147-A177-3AD203B41FA5}">
                      <a16:colId xmlns:a16="http://schemas.microsoft.com/office/drawing/2014/main" val="1092169770"/>
                    </a:ext>
                  </a:extLst>
                </a:gridCol>
              </a:tblGrid>
              <a:tr h="1723914">
                <a:tc>
                  <a:txBody>
                    <a:bodyPr/>
                    <a:lstStyle/>
                    <a:p>
                      <a:r>
                        <a:rPr lang="en-US" sz="3200" b="1" dirty="0">
                          <a:solidFill>
                            <a:srgbClr val="7030A0"/>
                          </a:solidFill>
                        </a:rPr>
                        <a:t>Sphere</a:t>
                      </a:r>
                      <a:endParaRPr lang="en-US" sz="2800" b="1" dirty="0">
                        <a:solidFill>
                          <a:srgbClr val="7030A0"/>
                        </a:solidFill>
                      </a:endParaRPr>
                    </a:p>
                    <a:p>
                      <a:endParaRPr lang="en-US" dirty="0"/>
                    </a:p>
                    <a:p>
                      <a:endParaRPr lang="en-US" dirty="0"/>
                    </a:p>
                    <a:p>
                      <a:endParaRPr lang="en-US" dirty="0"/>
                    </a:p>
                    <a:p>
                      <a:endParaRPr lang="en-US" dirty="0"/>
                    </a:p>
                    <a:p>
                      <a:endParaRPr lang="en-US" dirty="0"/>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7030A0"/>
                          </a:solidFill>
                          <a:effectLst/>
                          <a:uLnTx/>
                          <a:uFillTx/>
                          <a:latin typeface="+mn-lt"/>
                          <a:ea typeface="+mn-ea"/>
                          <a:cs typeface="+mn-cs"/>
                        </a:rPr>
                        <a:t>Rectangular Prism </a:t>
                      </a:r>
                    </a:p>
                    <a:p>
                      <a:endParaRPr lang="en-US" dirty="0"/>
                    </a:p>
                  </a:txBody>
                  <a:tcPr/>
                </a:tc>
                <a:extLst>
                  <a:ext uri="{0D108BD9-81ED-4DB2-BD59-A6C34878D82A}">
                    <a16:rowId xmlns:a16="http://schemas.microsoft.com/office/drawing/2014/main" val="1892585056"/>
                  </a:ext>
                </a:extLst>
              </a:tr>
              <a:tr h="1723914">
                <a:tc>
                  <a:txBody>
                    <a:bodyPr/>
                    <a:lstStyle/>
                    <a:p>
                      <a:r>
                        <a:rPr lang="en-US" sz="3200" b="1" dirty="0">
                          <a:solidFill>
                            <a:srgbClr val="7030A0"/>
                          </a:solidFill>
                        </a:rPr>
                        <a:t>Cylinder</a:t>
                      </a:r>
                      <a:endParaRPr lang="en-US" sz="2800" b="1" dirty="0">
                        <a:solidFill>
                          <a:srgbClr val="7030A0"/>
                        </a:solidFill>
                      </a:endParaRPr>
                    </a:p>
                    <a:p>
                      <a:endParaRPr lang="en-US" dirty="0"/>
                    </a:p>
                    <a:p>
                      <a:endParaRPr lang="en-US" dirty="0"/>
                    </a:p>
                    <a:p>
                      <a:endParaRPr lang="en-US" dirty="0"/>
                    </a:p>
                    <a:p>
                      <a:endParaRPr lang="en-US" dirty="0"/>
                    </a:p>
                    <a:p>
                      <a:endParaRPr lang="en-US" dirty="0"/>
                    </a:p>
                    <a:p>
                      <a:endParaRPr lang="en-US" dirty="0"/>
                    </a:p>
                  </a:txBody>
                  <a:tcPr/>
                </a:tc>
                <a:tc>
                  <a:txBody>
                    <a:bodyPr/>
                    <a:lstStyle/>
                    <a:p>
                      <a:r>
                        <a:rPr lang="en-US" sz="3200" b="1" dirty="0">
                          <a:solidFill>
                            <a:srgbClr val="7030A0"/>
                          </a:solidFill>
                        </a:rPr>
                        <a:t>Cone</a:t>
                      </a:r>
                      <a:endParaRPr lang="en-US" sz="2800" dirty="0">
                        <a:solidFill>
                          <a:srgbClr val="7030A0"/>
                        </a:solidFill>
                      </a:endParaRPr>
                    </a:p>
                  </a:txBody>
                  <a:tcPr/>
                </a:tc>
                <a:extLst>
                  <a:ext uri="{0D108BD9-81ED-4DB2-BD59-A6C34878D82A}">
                    <a16:rowId xmlns:a16="http://schemas.microsoft.com/office/drawing/2014/main" val="1780779152"/>
                  </a:ext>
                </a:extLst>
              </a:tr>
            </a:tbl>
          </a:graphicData>
        </a:graphic>
      </p:graphicFrame>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E4F0C30E-A526-82B2-1045-38676F691F74}"/>
                  </a:ext>
                </a:extLst>
              </p:cNvPr>
              <p:cNvSpPr txBox="1"/>
              <p:nvPr/>
            </p:nvSpPr>
            <p:spPr>
              <a:xfrm>
                <a:off x="767220" y="2097822"/>
                <a:ext cx="2114947" cy="696857"/>
              </a:xfrm>
              <a:prstGeom prst="rect">
                <a:avLst/>
              </a:prstGeom>
              <a:noFill/>
            </p:spPr>
            <p:txBody>
              <a:bodyPr wrap="square" lIns="0" tIns="0" rIns="0" bIns="0" rtlCol="0">
                <a:spAutoFit/>
              </a:bodyPr>
              <a:lstStyle/>
              <a:p>
                <a:r>
                  <a:rPr lang="en-US" sz="3200" dirty="0">
                    <a:latin typeface="Cambria" panose="02040503050406030204" pitchFamily="18" charset="0"/>
                    <a:ea typeface="Cambria" panose="02040503050406030204" pitchFamily="18" charset="0"/>
                  </a:rPr>
                  <a:t>V = </a:t>
                </a:r>
                <a14:m>
                  <m:oMath xmlns:m="http://schemas.openxmlformats.org/officeDocument/2006/math">
                    <m:f>
                      <m:fPr>
                        <m:ctrlPr>
                          <a:rPr lang="en-US" sz="3200" b="0" i="1" smtClean="0">
                            <a:latin typeface="Cambria Math" panose="02040503050406030204" pitchFamily="18" charset="0"/>
                            <a:ea typeface="Cambria Math" panose="02040503050406030204" pitchFamily="18" charset="0"/>
                          </a:rPr>
                        </m:ctrlPr>
                      </m:fPr>
                      <m:num>
                        <m:r>
                          <a:rPr lang="en-US" sz="3200" b="0" i="1" smtClean="0">
                            <a:latin typeface="Cambria Math" panose="02040503050406030204" pitchFamily="18" charset="0"/>
                            <a:ea typeface="Cambria Math" panose="02040503050406030204" pitchFamily="18" charset="0"/>
                          </a:rPr>
                          <m:t>4</m:t>
                        </m:r>
                      </m:num>
                      <m:den>
                        <m:r>
                          <a:rPr lang="en-US" sz="3200" b="0" i="1" smtClean="0">
                            <a:latin typeface="Cambria Math" panose="02040503050406030204" pitchFamily="18" charset="0"/>
                            <a:ea typeface="Cambria Math" panose="02040503050406030204" pitchFamily="18" charset="0"/>
                          </a:rPr>
                          <m:t>3</m:t>
                        </m:r>
                      </m:den>
                    </m:f>
                    <m:r>
                      <m:rPr>
                        <m:sty m:val="p"/>
                      </m:rPr>
                      <a:rPr lang="el-GR" sz="3200" i="1" smtClean="0">
                        <a:latin typeface="Cambria Math" panose="02040503050406030204" pitchFamily="18" charset="0"/>
                        <a:ea typeface="Cambria Math" panose="02040503050406030204" pitchFamily="18" charset="0"/>
                      </a:rPr>
                      <m:t>π</m:t>
                    </m:r>
                    <m:r>
                      <a:rPr lang="en-US" sz="3200" b="0" i="1" smtClean="0">
                        <a:latin typeface="Cambria Math" panose="02040503050406030204" pitchFamily="18" charset="0"/>
                        <a:ea typeface="Cambria Math" panose="02040503050406030204" pitchFamily="18" charset="0"/>
                      </a:rPr>
                      <m:t> </m:t>
                    </m:r>
                    <m:sSup>
                      <m:sSupPr>
                        <m:ctrlPr>
                          <a:rPr lang="en-US" sz="3200" b="0" i="1" smtClean="0">
                            <a:latin typeface="Cambria Math" panose="02040503050406030204" pitchFamily="18" charset="0"/>
                            <a:ea typeface="Cambria Math" panose="02040503050406030204" pitchFamily="18" charset="0"/>
                          </a:rPr>
                        </m:ctrlPr>
                      </m:sSupPr>
                      <m:e>
                        <m:r>
                          <a:rPr lang="en-US" sz="3200" b="0" i="1" smtClean="0">
                            <a:latin typeface="Cambria Math" panose="02040503050406030204" pitchFamily="18" charset="0"/>
                            <a:ea typeface="Cambria Math" panose="02040503050406030204" pitchFamily="18" charset="0"/>
                          </a:rPr>
                          <m:t>𝑟</m:t>
                        </m:r>
                      </m:e>
                      <m:sup>
                        <m:r>
                          <a:rPr lang="en-US" sz="3200" b="0" i="1" smtClean="0">
                            <a:latin typeface="Cambria Math" panose="02040503050406030204" pitchFamily="18" charset="0"/>
                            <a:ea typeface="Cambria Math" panose="02040503050406030204" pitchFamily="18" charset="0"/>
                          </a:rPr>
                          <m:t>3</m:t>
                        </m:r>
                      </m:sup>
                    </m:sSup>
                  </m:oMath>
                </a14:m>
                <a:endParaRPr lang="en-US" sz="3200" dirty="0"/>
              </a:p>
            </p:txBody>
          </p:sp>
        </mc:Choice>
        <mc:Fallback xmlns="">
          <p:sp>
            <p:nvSpPr>
              <p:cNvPr id="3" name="TextBox 2">
                <a:extLst>
                  <a:ext uri="{FF2B5EF4-FFF2-40B4-BE49-F238E27FC236}">
                    <a16:creationId xmlns:a16="http://schemas.microsoft.com/office/drawing/2014/main" id="{E4F0C30E-A526-82B2-1045-38676F691F74}"/>
                  </a:ext>
                </a:extLst>
              </p:cNvPr>
              <p:cNvSpPr txBox="1">
                <a:spLocks noRot="1" noChangeAspect="1" noMove="1" noResize="1" noEditPoints="1" noAdjustHandles="1" noChangeArrowheads="1" noChangeShapeType="1" noTextEdit="1"/>
              </p:cNvSpPr>
              <p:nvPr/>
            </p:nvSpPr>
            <p:spPr>
              <a:xfrm>
                <a:off x="767220" y="2097822"/>
                <a:ext cx="2114947" cy="696857"/>
              </a:xfrm>
              <a:prstGeom prst="rect">
                <a:avLst/>
              </a:prstGeom>
              <a:blipFill>
                <a:blip r:embed="rId5"/>
                <a:stretch>
                  <a:fillRect l="-11816" t="-5263" b="-18421"/>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AAB0A5D2-1E6D-03AD-4E33-3EE5A4B0EB95}"/>
              </a:ext>
            </a:extLst>
          </p:cNvPr>
          <p:cNvPicPr>
            <a:picLocks noChangeAspect="1"/>
          </p:cNvPicPr>
          <p:nvPr/>
        </p:nvPicPr>
        <p:blipFill>
          <a:blip r:embed="rId6">
            <a:extLst>
              <a:ext uri="{28A0092B-C50C-407E-A947-70E740481C1C}">
                <a14:useLocalDpi xmlns:a14="http://schemas.microsoft.com/office/drawing/2010/main" val="0"/>
              </a:ext>
            </a:extLst>
          </a:blip>
          <a:srcRect l="4825" t="22028" r="75990" b="51557"/>
          <a:stretch>
            <a:fillRect/>
          </a:stretch>
        </p:blipFill>
        <p:spPr>
          <a:xfrm>
            <a:off x="3056022" y="1704851"/>
            <a:ext cx="1910616" cy="1747854"/>
          </a:xfrm>
          <a:prstGeom prst="rect">
            <a:avLst/>
          </a:prstGeom>
        </p:spPr>
      </p:pic>
      <p:pic>
        <p:nvPicPr>
          <p:cNvPr id="5" name="Picture 4">
            <a:extLst>
              <a:ext uri="{FF2B5EF4-FFF2-40B4-BE49-F238E27FC236}">
                <a16:creationId xmlns:a16="http://schemas.microsoft.com/office/drawing/2014/main" id="{320661F2-C72C-0F67-4ABA-40B562091D28}"/>
              </a:ext>
            </a:extLst>
          </p:cNvPr>
          <p:cNvPicPr>
            <a:picLocks noChangeAspect="1"/>
          </p:cNvPicPr>
          <p:nvPr/>
        </p:nvPicPr>
        <p:blipFill>
          <a:blip r:embed="rId6">
            <a:extLst>
              <a:ext uri="{28A0092B-C50C-407E-A947-70E740481C1C}">
                <a14:useLocalDpi xmlns:a14="http://schemas.microsoft.com/office/drawing/2010/main" val="0"/>
              </a:ext>
            </a:extLst>
          </a:blip>
          <a:srcRect l="26294" t="22028" r="57581" b="49937"/>
          <a:stretch>
            <a:fillRect/>
          </a:stretch>
        </p:blipFill>
        <p:spPr>
          <a:xfrm>
            <a:off x="3377460" y="3787066"/>
            <a:ext cx="1589178" cy="1835774"/>
          </a:xfrm>
          <a:prstGeom prst="rect">
            <a:avLst/>
          </a:prstGeom>
        </p:spPr>
      </p:pic>
      <p:pic>
        <p:nvPicPr>
          <p:cNvPr id="6" name="Picture 5">
            <a:extLst>
              <a:ext uri="{FF2B5EF4-FFF2-40B4-BE49-F238E27FC236}">
                <a16:creationId xmlns:a16="http://schemas.microsoft.com/office/drawing/2014/main" id="{A9EFC3A2-BE53-08C3-AFDE-F245F08A1CA1}"/>
              </a:ext>
            </a:extLst>
          </p:cNvPr>
          <p:cNvPicPr>
            <a:picLocks noChangeAspect="1"/>
          </p:cNvPicPr>
          <p:nvPr/>
        </p:nvPicPr>
        <p:blipFill>
          <a:blip r:embed="rId6">
            <a:extLst>
              <a:ext uri="{28A0092B-C50C-407E-A947-70E740481C1C}">
                <a14:useLocalDpi xmlns:a14="http://schemas.microsoft.com/office/drawing/2010/main" val="0"/>
              </a:ext>
            </a:extLst>
          </a:blip>
          <a:srcRect l="79184" t="22028" r="5713" b="50881"/>
          <a:stretch>
            <a:fillRect/>
          </a:stretch>
        </p:blipFill>
        <p:spPr>
          <a:xfrm>
            <a:off x="8997269" y="3738828"/>
            <a:ext cx="1607926" cy="1916250"/>
          </a:xfrm>
          <a:prstGeom prst="rect">
            <a:avLst/>
          </a:prstGeom>
        </p:spPr>
      </p:pic>
      <p:pic>
        <p:nvPicPr>
          <p:cNvPr id="7" name="Picture 6">
            <a:extLst>
              <a:ext uri="{FF2B5EF4-FFF2-40B4-BE49-F238E27FC236}">
                <a16:creationId xmlns:a16="http://schemas.microsoft.com/office/drawing/2014/main" id="{C6C694A8-B283-7B64-38C3-77F584DE953B}"/>
              </a:ext>
            </a:extLst>
          </p:cNvPr>
          <p:cNvPicPr>
            <a:picLocks noChangeAspect="1"/>
          </p:cNvPicPr>
          <p:nvPr/>
        </p:nvPicPr>
        <p:blipFill>
          <a:blip r:embed="rId6">
            <a:extLst>
              <a:ext uri="{28A0092B-C50C-407E-A947-70E740481C1C}">
                <a14:useLocalDpi xmlns:a14="http://schemas.microsoft.com/office/drawing/2010/main" val="0"/>
              </a:ext>
            </a:extLst>
          </a:blip>
          <a:srcRect l="44833" t="27576" r="23724" b="48155"/>
          <a:stretch>
            <a:fillRect/>
          </a:stretch>
        </p:blipFill>
        <p:spPr>
          <a:xfrm>
            <a:off x="8560932" y="2088942"/>
            <a:ext cx="2950296" cy="1512972"/>
          </a:xfrm>
          <a:prstGeom prst="rect">
            <a:avLst/>
          </a:prstGeom>
        </p:spPr>
      </p:pic>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B0B6C28B-83E2-65D6-7E10-3C0ED04446B2}"/>
                  </a:ext>
                </a:extLst>
              </p:cNvPr>
              <p:cNvSpPr txBox="1"/>
              <p:nvPr/>
            </p:nvSpPr>
            <p:spPr>
              <a:xfrm>
                <a:off x="767220" y="4450731"/>
                <a:ext cx="2114947" cy="492443"/>
              </a:xfrm>
              <a:prstGeom prst="rect">
                <a:avLst/>
              </a:prstGeom>
              <a:noFill/>
            </p:spPr>
            <p:txBody>
              <a:bodyPr wrap="square" lIns="0" tIns="0" rIns="0" bIns="0" rtlCol="0">
                <a:spAutoFit/>
              </a:bodyPr>
              <a:lstStyle/>
              <a:p>
                <a:r>
                  <a:rPr lang="en-US" sz="3200" dirty="0">
                    <a:latin typeface="Cambria" panose="02040503050406030204" pitchFamily="18" charset="0"/>
                    <a:ea typeface="Cambria" panose="02040503050406030204" pitchFamily="18" charset="0"/>
                  </a:rPr>
                  <a:t>V =</a:t>
                </a:r>
                <a14:m>
                  <m:oMath xmlns:m="http://schemas.openxmlformats.org/officeDocument/2006/math">
                    <m:r>
                      <m:rPr>
                        <m:sty m:val="p"/>
                      </m:rPr>
                      <a:rPr lang="el-GR" sz="3200" i="1" smtClean="0">
                        <a:latin typeface="Cambria Math" panose="02040503050406030204" pitchFamily="18" charset="0"/>
                        <a:ea typeface="Cambria Math" panose="02040503050406030204" pitchFamily="18" charset="0"/>
                      </a:rPr>
                      <m:t>π</m:t>
                    </m:r>
                    <m:r>
                      <a:rPr lang="en-US" sz="3200" b="0" i="1" smtClean="0">
                        <a:latin typeface="Cambria Math" panose="02040503050406030204" pitchFamily="18" charset="0"/>
                        <a:ea typeface="Cambria Math" panose="02040503050406030204" pitchFamily="18" charset="0"/>
                      </a:rPr>
                      <m:t> </m:t>
                    </m:r>
                    <m:sSup>
                      <m:sSupPr>
                        <m:ctrlPr>
                          <a:rPr lang="en-US" sz="3200" b="0" i="1" smtClean="0">
                            <a:latin typeface="Cambria Math" panose="02040503050406030204" pitchFamily="18" charset="0"/>
                            <a:ea typeface="Cambria Math" panose="02040503050406030204" pitchFamily="18" charset="0"/>
                          </a:rPr>
                        </m:ctrlPr>
                      </m:sSupPr>
                      <m:e>
                        <m:r>
                          <a:rPr lang="en-US" sz="3200" b="0" i="1" smtClean="0">
                            <a:latin typeface="Cambria Math" panose="02040503050406030204" pitchFamily="18" charset="0"/>
                            <a:ea typeface="Cambria Math" panose="02040503050406030204" pitchFamily="18" charset="0"/>
                          </a:rPr>
                          <m:t>𝑟</m:t>
                        </m:r>
                      </m:e>
                      <m:sup>
                        <m:r>
                          <a:rPr lang="en-US" sz="3200" b="0" i="1" smtClean="0">
                            <a:latin typeface="Cambria Math" panose="02040503050406030204" pitchFamily="18" charset="0"/>
                            <a:ea typeface="Cambria Math" panose="02040503050406030204" pitchFamily="18" charset="0"/>
                          </a:rPr>
                          <m:t>2</m:t>
                        </m:r>
                      </m:sup>
                    </m:sSup>
                  </m:oMath>
                </a14:m>
                <a:r>
                  <a:rPr lang="en-US" sz="3200" dirty="0">
                    <a:ea typeface="Cambria Math" panose="02040503050406030204" pitchFamily="18" charset="0"/>
                  </a:rPr>
                  <a:t> </a:t>
                </a:r>
                <a14:m>
                  <m:oMath xmlns:m="http://schemas.openxmlformats.org/officeDocument/2006/math">
                    <m:r>
                      <a:rPr lang="en-US" sz="3200" i="1">
                        <a:latin typeface="Cambria Math" panose="02040503050406030204" pitchFamily="18" charset="0"/>
                        <a:ea typeface="Cambria Math" panose="02040503050406030204" pitchFamily="18" charset="0"/>
                      </a:rPr>
                      <m:t>× </m:t>
                    </m:r>
                  </m:oMath>
                </a14:m>
                <a:r>
                  <a:rPr lang="en-US" sz="3200" dirty="0">
                    <a:latin typeface="Cambria" panose="02040503050406030204" pitchFamily="18" charset="0"/>
                    <a:ea typeface="Cambria" panose="02040503050406030204" pitchFamily="18" charset="0"/>
                  </a:rPr>
                  <a:t>h</a:t>
                </a:r>
              </a:p>
            </p:txBody>
          </p:sp>
        </mc:Choice>
        <mc:Fallback xmlns="">
          <p:sp>
            <p:nvSpPr>
              <p:cNvPr id="8" name="TextBox 7">
                <a:extLst>
                  <a:ext uri="{FF2B5EF4-FFF2-40B4-BE49-F238E27FC236}">
                    <a16:creationId xmlns:a16="http://schemas.microsoft.com/office/drawing/2014/main" id="{B0B6C28B-83E2-65D6-7E10-3C0ED04446B2}"/>
                  </a:ext>
                </a:extLst>
              </p:cNvPr>
              <p:cNvSpPr txBox="1">
                <a:spLocks noRot="1" noChangeAspect="1" noMove="1" noResize="1" noEditPoints="1" noAdjustHandles="1" noChangeArrowheads="1" noChangeShapeType="1" noTextEdit="1"/>
              </p:cNvSpPr>
              <p:nvPr/>
            </p:nvSpPr>
            <p:spPr>
              <a:xfrm>
                <a:off x="767220" y="4450731"/>
                <a:ext cx="2114947" cy="492443"/>
              </a:xfrm>
              <a:prstGeom prst="rect">
                <a:avLst/>
              </a:prstGeom>
              <a:blipFill>
                <a:blip r:embed="rId7"/>
                <a:stretch>
                  <a:fillRect l="-11816" t="-27160" r="-5764" b="-4691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E23CAD49-4B0F-81AE-692B-84AB52A8FBBF}"/>
                  </a:ext>
                </a:extLst>
              </p:cNvPr>
              <p:cNvSpPr txBox="1"/>
              <p:nvPr/>
            </p:nvSpPr>
            <p:spPr>
              <a:xfrm>
                <a:off x="6287555" y="4450731"/>
                <a:ext cx="2505715" cy="697883"/>
              </a:xfrm>
              <a:prstGeom prst="rect">
                <a:avLst/>
              </a:prstGeom>
              <a:noFill/>
            </p:spPr>
            <p:txBody>
              <a:bodyPr wrap="square" lIns="0" tIns="0" rIns="0" bIns="0" rtlCol="0">
                <a:spAutoFit/>
              </a:bodyPr>
              <a:lstStyle/>
              <a:p>
                <a:r>
                  <a:rPr lang="en-US" sz="3200" dirty="0">
                    <a:latin typeface="Cambria" panose="02040503050406030204" pitchFamily="18" charset="0"/>
                    <a:ea typeface="Cambria" panose="02040503050406030204" pitchFamily="18" charset="0"/>
                  </a:rPr>
                  <a:t>V = </a:t>
                </a:r>
                <a14:m>
                  <m:oMath xmlns:m="http://schemas.openxmlformats.org/officeDocument/2006/math">
                    <m:f>
                      <m:fPr>
                        <m:ctrlPr>
                          <a:rPr lang="en-US" sz="3200" b="0" i="1" smtClean="0">
                            <a:latin typeface="Cambria Math" panose="02040503050406030204" pitchFamily="18" charset="0"/>
                            <a:ea typeface="Cambria Math" panose="02040503050406030204" pitchFamily="18" charset="0"/>
                          </a:rPr>
                        </m:ctrlPr>
                      </m:fPr>
                      <m:num>
                        <m:r>
                          <a:rPr lang="en-US" sz="3200" b="0" i="1" smtClean="0">
                            <a:latin typeface="Cambria Math" panose="02040503050406030204" pitchFamily="18" charset="0"/>
                            <a:ea typeface="Cambria Math" panose="02040503050406030204" pitchFamily="18" charset="0"/>
                          </a:rPr>
                          <m:t>1</m:t>
                        </m:r>
                      </m:num>
                      <m:den>
                        <m:r>
                          <a:rPr lang="en-US" sz="3200" b="0" i="1" smtClean="0">
                            <a:latin typeface="Cambria Math" panose="02040503050406030204" pitchFamily="18" charset="0"/>
                            <a:ea typeface="Cambria Math" panose="02040503050406030204" pitchFamily="18" charset="0"/>
                          </a:rPr>
                          <m:t>3</m:t>
                        </m:r>
                      </m:den>
                    </m:f>
                    <m:r>
                      <m:rPr>
                        <m:sty m:val="p"/>
                      </m:rPr>
                      <a:rPr lang="el-GR" sz="3200" i="1" smtClean="0">
                        <a:latin typeface="Cambria Math" panose="02040503050406030204" pitchFamily="18" charset="0"/>
                        <a:ea typeface="Cambria Math" panose="02040503050406030204" pitchFamily="18" charset="0"/>
                      </a:rPr>
                      <m:t>π</m:t>
                    </m:r>
                    <m:r>
                      <a:rPr lang="en-US" sz="3200" b="0" i="1" smtClean="0">
                        <a:latin typeface="Cambria Math" panose="02040503050406030204" pitchFamily="18" charset="0"/>
                        <a:ea typeface="Cambria Math" panose="02040503050406030204" pitchFamily="18" charset="0"/>
                      </a:rPr>
                      <m:t> </m:t>
                    </m:r>
                    <m:sSup>
                      <m:sSupPr>
                        <m:ctrlPr>
                          <a:rPr lang="en-US" sz="3200" b="0" i="1" smtClean="0">
                            <a:latin typeface="Cambria Math" panose="02040503050406030204" pitchFamily="18" charset="0"/>
                            <a:ea typeface="Cambria Math" panose="02040503050406030204" pitchFamily="18" charset="0"/>
                          </a:rPr>
                        </m:ctrlPr>
                      </m:sSupPr>
                      <m:e>
                        <m:r>
                          <a:rPr lang="en-US" sz="3200" b="0" i="1" smtClean="0">
                            <a:latin typeface="Cambria Math" panose="02040503050406030204" pitchFamily="18" charset="0"/>
                            <a:ea typeface="Cambria Math" panose="02040503050406030204" pitchFamily="18" charset="0"/>
                          </a:rPr>
                          <m:t>𝑟</m:t>
                        </m:r>
                      </m:e>
                      <m:sup>
                        <m:r>
                          <a:rPr lang="en-US" sz="3200" b="0" i="1" smtClean="0">
                            <a:latin typeface="Cambria Math" panose="02040503050406030204" pitchFamily="18" charset="0"/>
                            <a:ea typeface="Cambria Math" panose="02040503050406030204" pitchFamily="18" charset="0"/>
                          </a:rPr>
                          <m:t>2</m:t>
                        </m:r>
                      </m:sup>
                    </m:sSup>
                    <m:r>
                      <a:rPr lang="en-US" sz="3200" i="1">
                        <a:latin typeface="Cambria Math" panose="02040503050406030204" pitchFamily="18" charset="0"/>
                        <a:ea typeface="Cambria Math" panose="02040503050406030204" pitchFamily="18" charset="0"/>
                      </a:rPr>
                      <m:t>×</m:t>
                    </m:r>
                    <m:r>
                      <m:rPr>
                        <m:nor/>
                      </m:rPr>
                      <a:rPr lang="en-US" sz="3200" i="0" dirty="0">
                        <a:latin typeface="Cambria" panose="02040503050406030204" pitchFamily="18" charset="0"/>
                        <a:ea typeface="Cambria" panose="02040503050406030204" pitchFamily="18" charset="0"/>
                      </a:rPr>
                      <m:t>h</m:t>
                    </m:r>
                  </m:oMath>
                </a14:m>
                <a:endParaRPr lang="en-US" sz="3200" dirty="0"/>
              </a:p>
            </p:txBody>
          </p:sp>
        </mc:Choice>
        <mc:Fallback xmlns="">
          <p:sp>
            <p:nvSpPr>
              <p:cNvPr id="9" name="TextBox 8">
                <a:extLst>
                  <a:ext uri="{FF2B5EF4-FFF2-40B4-BE49-F238E27FC236}">
                    <a16:creationId xmlns:a16="http://schemas.microsoft.com/office/drawing/2014/main" id="{E23CAD49-4B0F-81AE-692B-84AB52A8FBBF}"/>
                  </a:ext>
                </a:extLst>
              </p:cNvPr>
              <p:cNvSpPr txBox="1">
                <a:spLocks noRot="1" noChangeAspect="1" noMove="1" noResize="1" noEditPoints="1" noAdjustHandles="1" noChangeArrowheads="1" noChangeShapeType="1" noTextEdit="1"/>
              </p:cNvSpPr>
              <p:nvPr/>
            </p:nvSpPr>
            <p:spPr>
              <a:xfrm>
                <a:off x="6287555" y="4450731"/>
                <a:ext cx="2505715" cy="697883"/>
              </a:xfrm>
              <a:prstGeom prst="rect">
                <a:avLst/>
              </a:prstGeom>
              <a:blipFill>
                <a:blip r:embed="rId8"/>
                <a:stretch>
                  <a:fillRect l="-9732" t="-5217"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F8E5D47E-7DBD-DA63-80F5-E628990DE2F1}"/>
                  </a:ext>
                </a:extLst>
              </p:cNvPr>
              <p:cNvSpPr txBox="1"/>
              <p:nvPr/>
            </p:nvSpPr>
            <p:spPr>
              <a:xfrm>
                <a:off x="6287556" y="2238144"/>
                <a:ext cx="2723705" cy="492443"/>
              </a:xfrm>
              <a:prstGeom prst="rect">
                <a:avLst/>
              </a:prstGeom>
              <a:noFill/>
            </p:spPr>
            <p:txBody>
              <a:bodyPr wrap="square" lIns="0" tIns="0" rIns="0" bIns="0" rtlCol="0">
                <a:spAutoFit/>
              </a:bodyPr>
              <a:lstStyle/>
              <a:p>
                <a:r>
                  <a:rPr lang="en-US" sz="3200" dirty="0">
                    <a:latin typeface="Cambria" panose="02040503050406030204" pitchFamily="18" charset="0"/>
                    <a:ea typeface="Cambria" panose="02040503050406030204" pitchFamily="18" charset="0"/>
                  </a:rPr>
                  <a:t>V = </a:t>
                </a:r>
                <a14:m>
                  <m:oMath xmlns:m="http://schemas.openxmlformats.org/officeDocument/2006/math">
                    <m:r>
                      <m:rPr>
                        <m:sty m:val="p"/>
                      </m:rPr>
                      <a:rPr lang="en-US" sz="3200" b="0" i="0" smtClean="0">
                        <a:latin typeface="Cambria Math" panose="02040503050406030204" pitchFamily="18" charset="0"/>
                        <a:ea typeface="Cambria Math" panose="02040503050406030204" pitchFamily="18" charset="0"/>
                      </a:rPr>
                      <m:t>l</m:t>
                    </m:r>
                    <m:r>
                      <a:rPr lang="en-US" sz="3200" i="1">
                        <a:latin typeface="Cambria Math" panose="02040503050406030204" pitchFamily="18" charset="0"/>
                        <a:ea typeface="Cambria Math" panose="02040503050406030204" pitchFamily="18" charset="0"/>
                      </a:rPr>
                      <m:t>×</m:t>
                    </m:r>
                    <m:r>
                      <a:rPr lang="en-US" sz="3200" b="0" i="1" smtClean="0">
                        <a:latin typeface="Cambria Math" panose="02040503050406030204" pitchFamily="18" charset="0"/>
                        <a:ea typeface="Cambria Math" panose="02040503050406030204" pitchFamily="18" charset="0"/>
                      </a:rPr>
                      <m:t>𝑤</m:t>
                    </m:r>
                    <m:r>
                      <a:rPr lang="en-US" sz="3200" b="0" i="1" smtClean="0">
                        <a:latin typeface="Cambria Math" panose="02040503050406030204" pitchFamily="18" charset="0"/>
                        <a:ea typeface="Cambria Math" panose="02040503050406030204" pitchFamily="18" charset="0"/>
                      </a:rPr>
                      <m:t>× </m:t>
                    </m:r>
                  </m:oMath>
                </a14:m>
                <a:r>
                  <a:rPr lang="en-US" sz="3200" dirty="0">
                    <a:latin typeface="Cambria" panose="02040503050406030204" pitchFamily="18" charset="0"/>
                    <a:ea typeface="Cambria" panose="02040503050406030204" pitchFamily="18" charset="0"/>
                  </a:rPr>
                  <a:t>h</a:t>
                </a:r>
              </a:p>
            </p:txBody>
          </p:sp>
        </mc:Choice>
        <mc:Fallback xmlns="">
          <p:sp>
            <p:nvSpPr>
              <p:cNvPr id="10" name="TextBox 9">
                <a:extLst>
                  <a:ext uri="{FF2B5EF4-FFF2-40B4-BE49-F238E27FC236}">
                    <a16:creationId xmlns:a16="http://schemas.microsoft.com/office/drawing/2014/main" id="{F8E5D47E-7DBD-DA63-80F5-E628990DE2F1}"/>
                  </a:ext>
                </a:extLst>
              </p:cNvPr>
              <p:cNvSpPr txBox="1">
                <a:spLocks noRot="1" noChangeAspect="1" noMove="1" noResize="1" noEditPoints="1" noAdjustHandles="1" noChangeArrowheads="1" noChangeShapeType="1" noTextEdit="1"/>
              </p:cNvSpPr>
              <p:nvPr/>
            </p:nvSpPr>
            <p:spPr>
              <a:xfrm>
                <a:off x="6287556" y="2238144"/>
                <a:ext cx="2723705" cy="492443"/>
              </a:xfrm>
              <a:prstGeom prst="rect">
                <a:avLst/>
              </a:prstGeom>
              <a:blipFill>
                <a:blip r:embed="rId9"/>
                <a:stretch>
                  <a:fillRect l="-8949" t="-24691" b="-49383"/>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6F6EFF6C-13F6-D62D-81A8-1A046A32EB6E}"/>
              </a:ext>
            </a:extLst>
          </p:cNvPr>
          <p:cNvSpPr txBox="1"/>
          <p:nvPr/>
        </p:nvSpPr>
        <p:spPr>
          <a:xfrm>
            <a:off x="593365" y="404163"/>
            <a:ext cx="10851875" cy="830997"/>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4000" dirty="0">
                <a:solidFill>
                  <a:srgbClr val="7030A0"/>
                </a:solidFill>
                <a:latin typeface="Articulate Extrabold" panose="02000503050000020004" pitchFamily="2" charset="0"/>
              </a:rPr>
              <a:t>Volume Formulas </a:t>
            </a:r>
            <a:r>
              <a:rPr lang="en-US" sz="4800" dirty="0">
                <a:solidFill>
                  <a:srgbClr val="7030A0"/>
                </a:solidFill>
                <a:latin typeface="Articulate Extrabold" panose="02000503050000020004" pitchFamily="2" charset="0"/>
              </a:rPr>
              <a:t> </a:t>
            </a:r>
          </a:p>
        </p:txBody>
      </p:sp>
    </p:spTree>
    <p:custDataLst>
      <p:tags r:id="rId1"/>
    </p:custDataLst>
    <p:extLst>
      <p:ext uri="{BB962C8B-B14F-4D97-AF65-F5344CB8AC3E}">
        <p14:creationId xmlns:p14="http://schemas.microsoft.com/office/powerpoint/2010/main" val="929992425"/>
      </p:ext>
    </p:extLst>
  </p:cSld>
  <p:clrMapOvr>
    <a:masterClrMapping/>
  </p:clrMapOvr>
  <p:extLst>
    <p:ext uri="{6950BFC3-D8DA-4A85-94F7-54DA5524770B}">
      <p188:commentRel xmlns:p188="http://schemas.microsoft.com/office/powerpoint/2018/8/main" r:id="rId4"/>
    </p:ext>
  </p:extLs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4FA85A-5A78-8E8C-FE77-DC46DCE93CC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C265004-F270-DBE4-34F5-B3096FC2C512}"/>
              </a:ext>
            </a:extLst>
          </p:cNvPr>
          <p:cNvPicPr>
            <a:picLocks noChangeAspect="1"/>
          </p:cNvPicPr>
          <p:nvPr/>
        </p:nvPicPr>
        <p:blipFill>
          <a:blip r:embed="rId4">
            <a:extLst>
              <a:ext uri="{28A0092B-C50C-407E-A947-70E740481C1C}">
                <a14:useLocalDpi xmlns:a14="http://schemas.microsoft.com/office/drawing/2010/main" val="0"/>
              </a:ext>
            </a:extLst>
          </a:blip>
          <a:srcRect l="28249" r="48872"/>
          <a:stretch>
            <a:fillRect/>
          </a:stretch>
        </p:blipFill>
        <p:spPr>
          <a:xfrm>
            <a:off x="-1" y="17145"/>
            <a:ext cx="2782393" cy="6840855"/>
          </a:xfrm>
          <a:prstGeom prst="rect">
            <a:avLst/>
          </a:prstGeom>
        </p:spPr>
      </p:pic>
      <p:sp>
        <p:nvSpPr>
          <p:cNvPr id="16" name="Rectangle 15">
            <a:extLst>
              <a:ext uri="{FF2B5EF4-FFF2-40B4-BE49-F238E27FC236}">
                <a16:creationId xmlns:a16="http://schemas.microsoft.com/office/drawing/2014/main" id="{C43A6E82-9A55-D25E-8F7F-C43C40C2B664}"/>
              </a:ext>
            </a:extLst>
          </p:cNvPr>
          <p:cNvSpPr/>
          <p:nvPr/>
        </p:nvSpPr>
        <p:spPr>
          <a:xfrm>
            <a:off x="-10862" y="0"/>
            <a:ext cx="2793255" cy="685800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AEC1F928-C529-E06F-1C3F-007E5F1569CB}"/>
              </a:ext>
            </a:extLst>
          </p:cNvPr>
          <p:cNvSpPr/>
          <p:nvPr/>
        </p:nvSpPr>
        <p:spPr>
          <a:xfrm>
            <a:off x="2769898" y="-23719"/>
            <a:ext cx="286053" cy="6905437"/>
          </a:xfrm>
          <a:prstGeom prst="rect">
            <a:avLst/>
          </a:prstGeom>
          <a:solidFill>
            <a:schemeClr val="bg2">
              <a:lumMod val="9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1C98B49F-4242-8417-0B72-89F4CA91B8F7}"/>
              </a:ext>
            </a:extLst>
          </p:cNvPr>
          <p:cNvSpPr/>
          <p:nvPr/>
        </p:nvSpPr>
        <p:spPr>
          <a:xfrm>
            <a:off x="2760730" y="1772275"/>
            <a:ext cx="286053" cy="693965"/>
          </a:xfrm>
          <a:prstGeom prst="rect">
            <a:avLst/>
          </a:prstGeom>
          <a:solidFill>
            <a:srgbClr val="7030A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16BE4102-D3EA-5670-C256-624FC21AC677}"/>
              </a:ext>
            </a:extLst>
          </p:cNvPr>
          <p:cNvSpPr/>
          <p:nvPr/>
        </p:nvSpPr>
        <p:spPr>
          <a:xfrm>
            <a:off x="-2" y="497537"/>
            <a:ext cx="2470921"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bg1">
                    <a:alpha val="60000"/>
                  </a:schemeClr>
                </a:solidFill>
                <a:latin typeface="Articulate Extrabold" panose="02000503050000020004" pitchFamily="2" charset="0"/>
              </a:rPr>
              <a:t>Concept</a:t>
            </a:r>
          </a:p>
        </p:txBody>
      </p:sp>
      <p:sp>
        <p:nvSpPr>
          <p:cNvPr id="9" name="Rectangle 8">
            <a:extLst>
              <a:ext uri="{FF2B5EF4-FFF2-40B4-BE49-F238E27FC236}">
                <a16:creationId xmlns:a16="http://schemas.microsoft.com/office/drawing/2014/main" id="{2126D84E-B3C7-BCC7-C0B6-4A1F22398171}"/>
              </a:ext>
            </a:extLst>
          </p:cNvPr>
          <p:cNvSpPr/>
          <p:nvPr/>
        </p:nvSpPr>
        <p:spPr>
          <a:xfrm>
            <a:off x="-2" y="1772276"/>
            <a:ext cx="2470921"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latin typeface="Articulate Extrabold" panose="02000503050000020004" pitchFamily="2" charset="0"/>
              </a:rPr>
              <a:t>Units</a:t>
            </a:r>
          </a:p>
        </p:txBody>
      </p:sp>
      <p:sp>
        <p:nvSpPr>
          <p:cNvPr id="10" name="Rectangle 9">
            <a:extLst>
              <a:ext uri="{FF2B5EF4-FFF2-40B4-BE49-F238E27FC236}">
                <a16:creationId xmlns:a16="http://schemas.microsoft.com/office/drawing/2014/main" id="{90C8FE07-CC1B-77B5-CA6C-C3A80B59F5A9}"/>
              </a:ext>
            </a:extLst>
          </p:cNvPr>
          <p:cNvSpPr/>
          <p:nvPr/>
        </p:nvSpPr>
        <p:spPr>
          <a:xfrm>
            <a:off x="1" y="3047015"/>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Tools</a:t>
            </a:r>
          </a:p>
        </p:txBody>
      </p:sp>
      <p:sp>
        <p:nvSpPr>
          <p:cNvPr id="11" name="Rectangle 10">
            <a:extLst>
              <a:ext uri="{FF2B5EF4-FFF2-40B4-BE49-F238E27FC236}">
                <a16:creationId xmlns:a16="http://schemas.microsoft.com/office/drawing/2014/main" id="{0F349837-C4F3-3151-39C9-265160DA8F47}"/>
              </a:ext>
            </a:extLst>
          </p:cNvPr>
          <p:cNvSpPr/>
          <p:nvPr/>
        </p:nvSpPr>
        <p:spPr>
          <a:xfrm>
            <a:off x="149491" y="4315138"/>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Exercises</a:t>
            </a:r>
          </a:p>
        </p:txBody>
      </p:sp>
      <p:sp>
        <p:nvSpPr>
          <p:cNvPr id="20" name="TextBox 19">
            <a:extLst>
              <a:ext uri="{FF2B5EF4-FFF2-40B4-BE49-F238E27FC236}">
                <a16:creationId xmlns:a16="http://schemas.microsoft.com/office/drawing/2014/main" id="{DC4B4422-33F2-15DD-AC8C-2D2009DEA453}"/>
              </a:ext>
            </a:extLst>
          </p:cNvPr>
          <p:cNvSpPr txBox="1"/>
          <p:nvPr/>
        </p:nvSpPr>
        <p:spPr>
          <a:xfrm>
            <a:off x="3320282" y="1510666"/>
            <a:ext cx="8363718" cy="2677656"/>
          </a:xfrm>
          <a:prstGeom prst="rect">
            <a:avLst/>
          </a:prstGeom>
          <a:noFill/>
          <a:ln>
            <a:noFill/>
          </a:ln>
        </p:spPr>
        <p:txBody>
          <a:bodyPr wrap="square">
            <a:spAutoFit/>
          </a:bodyPr>
          <a:lstStyle/>
          <a:p>
            <a:pPr marL="457200" indent="-457200">
              <a:buFont typeface="Arial" panose="020B0604020202020204" pitchFamily="34" charset="0"/>
              <a:buChar char="•"/>
            </a:pPr>
            <a:r>
              <a:rPr lang="en-US" sz="2800" b="1" dirty="0">
                <a:solidFill>
                  <a:schemeClr val="tx1">
                    <a:lumMod val="75000"/>
                    <a:lumOff val="25000"/>
                  </a:schemeClr>
                </a:solidFill>
              </a:rPr>
              <a:t>Cubic units </a:t>
            </a:r>
            <a:r>
              <a:rPr lang="en-US" sz="2800" dirty="0">
                <a:solidFill>
                  <a:schemeClr val="tx1">
                    <a:lumMod val="75000"/>
                    <a:lumOff val="25000"/>
                  </a:schemeClr>
                </a:solidFill>
              </a:rPr>
              <a:t>are used to measure volume because we are measuring three-dimensional spaces.</a:t>
            </a:r>
          </a:p>
          <a:p>
            <a:pPr marL="457200" indent="-457200">
              <a:buFont typeface="Arial" panose="020B0604020202020204" pitchFamily="34" charset="0"/>
              <a:buChar char="•"/>
            </a:pPr>
            <a:endParaRPr lang="en-US" sz="2800" dirty="0">
              <a:solidFill>
                <a:schemeClr val="tx1">
                  <a:lumMod val="75000"/>
                  <a:lumOff val="25000"/>
                </a:schemeClr>
              </a:solidFill>
            </a:endParaRPr>
          </a:p>
          <a:p>
            <a:pPr marL="457200" indent="-457200">
              <a:buFont typeface="Arial" panose="020B0604020202020204" pitchFamily="34" charset="0"/>
              <a:buChar char="•"/>
            </a:pPr>
            <a:r>
              <a:rPr lang="en-US" sz="2800" dirty="0">
                <a:solidFill>
                  <a:schemeClr val="tx1">
                    <a:lumMod val="75000"/>
                    <a:lumOff val="25000"/>
                  </a:schemeClr>
                </a:solidFill>
              </a:rPr>
              <a:t>Imperial: in³,ft³,yd³, and mi³ </a:t>
            </a:r>
          </a:p>
          <a:p>
            <a:pPr lvl="1"/>
            <a:endParaRPr lang="en-US" sz="2800" dirty="0">
              <a:solidFill>
                <a:schemeClr val="tx1">
                  <a:lumMod val="75000"/>
                  <a:lumOff val="25000"/>
                </a:schemeClr>
              </a:solidFill>
            </a:endParaRPr>
          </a:p>
          <a:p>
            <a:pPr marL="457200" indent="-457200">
              <a:buFont typeface="Arial" panose="020B0604020202020204" pitchFamily="34" charset="0"/>
              <a:buChar char="•"/>
            </a:pPr>
            <a:r>
              <a:rPr lang="en-US" sz="2800" dirty="0">
                <a:solidFill>
                  <a:schemeClr val="tx1">
                    <a:lumMod val="75000"/>
                    <a:lumOff val="25000"/>
                  </a:schemeClr>
                </a:solidFill>
              </a:rPr>
              <a:t>Metric:  cm³,m³, and km³.</a:t>
            </a:r>
          </a:p>
        </p:txBody>
      </p:sp>
      <p:sp>
        <p:nvSpPr>
          <p:cNvPr id="21" name="TextBox 20">
            <a:extLst>
              <a:ext uri="{FF2B5EF4-FFF2-40B4-BE49-F238E27FC236}">
                <a16:creationId xmlns:a16="http://schemas.microsoft.com/office/drawing/2014/main" id="{2DB3F3A4-2B88-A952-4659-844FDDD648E4}"/>
              </a:ext>
            </a:extLst>
          </p:cNvPr>
          <p:cNvSpPr txBox="1"/>
          <p:nvPr/>
        </p:nvSpPr>
        <p:spPr>
          <a:xfrm>
            <a:off x="3320282" y="497537"/>
            <a:ext cx="8124958" cy="707886"/>
          </a:xfrm>
          <a:prstGeom prst="rect">
            <a:avLst/>
          </a:prstGeom>
          <a:noFill/>
          <a:ln>
            <a:no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r>
              <a:rPr lang="en-US" sz="3200" dirty="0">
                <a:solidFill>
                  <a:srgbClr val="7030A0"/>
                </a:solidFill>
                <a:latin typeface="Articulate Extrabold" panose="02000503050000020004" pitchFamily="2" charset="0"/>
              </a:rPr>
              <a:t>Volume Measurement Units </a:t>
            </a:r>
            <a:r>
              <a:rPr lang="en-US" sz="4000" dirty="0">
                <a:solidFill>
                  <a:srgbClr val="7030A0"/>
                </a:solidFill>
                <a:latin typeface="Articulate Extrabold" panose="02000503050000020004" pitchFamily="2" charset="0"/>
              </a:rPr>
              <a:t> </a:t>
            </a:r>
          </a:p>
        </p:txBody>
      </p:sp>
      <p:sp>
        <p:nvSpPr>
          <p:cNvPr id="7" name="Rectangle 6">
            <a:extLst>
              <a:ext uri="{FF2B5EF4-FFF2-40B4-BE49-F238E27FC236}">
                <a16:creationId xmlns:a16="http://schemas.microsoft.com/office/drawing/2014/main" id="{EA3336D8-E478-3A35-548F-BB906D1DACC6}"/>
              </a:ext>
            </a:extLst>
          </p:cNvPr>
          <p:cNvSpPr/>
          <p:nvPr/>
        </p:nvSpPr>
        <p:spPr>
          <a:xfrm>
            <a:off x="121305" y="5596491"/>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Application</a:t>
            </a:r>
          </a:p>
        </p:txBody>
      </p:sp>
      <p:pic>
        <p:nvPicPr>
          <p:cNvPr id="12" name="Graphic 11" descr="Cube outline">
            <a:extLst>
              <a:ext uri="{FF2B5EF4-FFF2-40B4-BE49-F238E27FC236}">
                <a16:creationId xmlns:a16="http://schemas.microsoft.com/office/drawing/2014/main" id="{B8893951-8A43-078A-6510-D44268056C3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654973" y="3429000"/>
            <a:ext cx="2337406" cy="2337406"/>
          </a:xfrm>
          <a:prstGeom prst="rect">
            <a:avLst/>
          </a:prstGeom>
        </p:spPr>
      </p:pic>
      <p:grpSp>
        <p:nvGrpSpPr>
          <p:cNvPr id="13" name="Group 12">
            <a:extLst>
              <a:ext uri="{FF2B5EF4-FFF2-40B4-BE49-F238E27FC236}">
                <a16:creationId xmlns:a16="http://schemas.microsoft.com/office/drawing/2014/main" id="{944F578C-AA8B-1AA0-6B1D-2B6DAFD0E31A}"/>
              </a:ext>
            </a:extLst>
          </p:cNvPr>
          <p:cNvGrpSpPr/>
          <p:nvPr/>
        </p:nvGrpSpPr>
        <p:grpSpPr>
          <a:xfrm>
            <a:off x="9688656" y="5298428"/>
            <a:ext cx="1350954" cy="655325"/>
            <a:chOff x="9136051" y="5137670"/>
            <a:chExt cx="1350954" cy="655325"/>
          </a:xfrm>
        </p:grpSpPr>
        <p:sp>
          <p:nvSpPr>
            <p:cNvPr id="15" name="Rectangle 14">
              <a:extLst>
                <a:ext uri="{FF2B5EF4-FFF2-40B4-BE49-F238E27FC236}">
                  <a16:creationId xmlns:a16="http://schemas.microsoft.com/office/drawing/2014/main" id="{4B789B7E-50F9-78CD-E888-205210EAAB65}"/>
                </a:ext>
              </a:extLst>
            </p:cNvPr>
            <p:cNvSpPr/>
            <p:nvPr/>
          </p:nvSpPr>
          <p:spPr>
            <a:xfrm>
              <a:off x="9407324" y="5256613"/>
              <a:ext cx="1079681" cy="536382"/>
            </a:xfrm>
            <a:prstGeom prst="rect">
              <a:avLst/>
            </a:prstGeom>
            <a:noFill/>
            <a:ln>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Aft>
                  <a:spcPts val="800"/>
                </a:spcAft>
                <a:buNone/>
              </a:pPr>
              <a:r>
                <a:rPr lang="en-US" sz="2800" i="1" dirty="0">
                  <a:solidFill>
                    <a:srgbClr val="7030A0"/>
                  </a:solidFill>
                  <a:effectLst/>
                  <a:latin typeface="Cambria" panose="02040503050406030204" pitchFamily="18" charset="0"/>
                  <a:ea typeface="Calibri" panose="020F0502020204030204" pitchFamily="34" charset="0"/>
                  <a:cs typeface="Times New Roman" panose="02020603050405020304" pitchFamily="18" charset="0"/>
                </a:rPr>
                <a:t>L = 1</a:t>
              </a:r>
              <a:endParaRPr lang="en-US" sz="2800" dirty="0">
                <a:solidFill>
                  <a:srgbClr val="7030A0"/>
                </a:solidFill>
                <a:effectLst/>
                <a:ea typeface="Calibri" panose="020F0502020204030204" pitchFamily="34" charset="0"/>
                <a:cs typeface="Times New Roman" panose="02020603050405020304" pitchFamily="18" charset="0"/>
              </a:endParaRPr>
            </a:p>
          </p:txBody>
        </p:sp>
        <p:cxnSp>
          <p:nvCxnSpPr>
            <p:cNvPr id="19" name="Straight Arrow Connector 18">
              <a:extLst>
                <a:ext uri="{FF2B5EF4-FFF2-40B4-BE49-F238E27FC236}">
                  <a16:creationId xmlns:a16="http://schemas.microsoft.com/office/drawing/2014/main" id="{AF84CF4B-599F-FDAB-920B-7A9BC3D89D5C}"/>
                </a:ext>
              </a:extLst>
            </p:cNvPr>
            <p:cNvCxnSpPr>
              <a:cxnSpLocks/>
            </p:cNvCxnSpPr>
            <p:nvPr/>
          </p:nvCxnSpPr>
          <p:spPr>
            <a:xfrm flipV="1">
              <a:off x="9136051" y="5137670"/>
              <a:ext cx="1112849" cy="273860"/>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2" name="Group 21">
            <a:extLst>
              <a:ext uri="{FF2B5EF4-FFF2-40B4-BE49-F238E27FC236}">
                <a16:creationId xmlns:a16="http://schemas.microsoft.com/office/drawing/2014/main" id="{CADF1CF5-8AEC-5D3B-9C66-2E1D7FB94210}"/>
              </a:ext>
            </a:extLst>
          </p:cNvPr>
          <p:cNvGrpSpPr/>
          <p:nvPr/>
        </p:nvGrpSpPr>
        <p:grpSpPr>
          <a:xfrm>
            <a:off x="8068534" y="5175236"/>
            <a:ext cx="1478640" cy="684844"/>
            <a:chOff x="7657411" y="5426541"/>
            <a:chExt cx="1478640" cy="684844"/>
          </a:xfrm>
        </p:grpSpPr>
        <p:cxnSp>
          <p:nvCxnSpPr>
            <p:cNvPr id="23" name="Straight Arrow Connector 22">
              <a:extLst>
                <a:ext uri="{FF2B5EF4-FFF2-40B4-BE49-F238E27FC236}">
                  <a16:creationId xmlns:a16="http://schemas.microsoft.com/office/drawing/2014/main" id="{B4E09E26-34C3-0DE3-1BA5-893D7FEFAC1D}"/>
                </a:ext>
              </a:extLst>
            </p:cNvPr>
            <p:cNvCxnSpPr>
              <a:cxnSpLocks/>
            </p:cNvCxnSpPr>
            <p:nvPr/>
          </p:nvCxnSpPr>
          <p:spPr>
            <a:xfrm flipH="1" flipV="1">
              <a:off x="8458394" y="5426541"/>
              <a:ext cx="677657" cy="379395"/>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325D3EE1-734C-75EE-93F5-A7EE96142949}"/>
                </a:ext>
              </a:extLst>
            </p:cNvPr>
            <p:cNvSpPr/>
            <p:nvPr/>
          </p:nvSpPr>
          <p:spPr>
            <a:xfrm>
              <a:off x="7657411" y="5575003"/>
              <a:ext cx="1220217" cy="536382"/>
            </a:xfrm>
            <a:prstGeom prst="rect">
              <a:avLst/>
            </a:prstGeom>
            <a:noFill/>
            <a:ln>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Aft>
                  <a:spcPts val="800"/>
                </a:spcAft>
                <a:buNone/>
              </a:pPr>
              <a:r>
                <a:rPr lang="en-US" sz="2800" i="1" dirty="0">
                  <a:solidFill>
                    <a:srgbClr val="7030A0"/>
                  </a:solidFill>
                  <a:latin typeface="Cambria" panose="02040503050406030204" pitchFamily="18" charset="0"/>
                  <a:ea typeface="Calibri" panose="020F0502020204030204" pitchFamily="34" charset="0"/>
                  <a:cs typeface="Times New Roman" panose="02020603050405020304" pitchFamily="18" charset="0"/>
                </a:rPr>
                <a:t>W = 1</a:t>
              </a:r>
              <a:endParaRPr lang="en-US" sz="2800" dirty="0">
                <a:solidFill>
                  <a:srgbClr val="7030A0"/>
                </a:solidFill>
                <a:effectLst/>
                <a:ea typeface="Calibri" panose="020F0502020204030204" pitchFamily="34" charset="0"/>
                <a:cs typeface="Times New Roman" panose="02020603050405020304" pitchFamily="18" charset="0"/>
              </a:endParaRPr>
            </a:p>
          </p:txBody>
        </p:sp>
      </p:grpSp>
      <p:grpSp>
        <p:nvGrpSpPr>
          <p:cNvPr id="25" name="Group 24">
            <a:extLst>
              <a:ext uri="{FF2B5EF4-FFF2-40B4-BE49-F238E27FC236}">
                <a16:creationId xmlns:a16="http://schemas.microsoft.com/office/drawing/2014/main" id="{2005245B-0144-6ECC-69BF-800DADFFF311}"/>
              </a:ext>
            </a:extLst>
          </p:cNvPr>
          <p:cNvGrpSpPr/>
          <p:nvPr/>
        </p:nvGrpSpPr>
        <p:grpSpPr>
          <a:xfrm>
            <a:off x="7829462" y="3985512"/>
            <a:ext cx="1008163" cy="1033976"/>
            <a:chOff x="7000976" y="4336611"/>
            <a:chExt cx="1008163" cy="1033976"/>
          </a:xfrm>
        </p:grpSpPr>
        <p:cxnSp>
          <p:nvCxnSpPr>
            <p:cNvPr id="28" name="Straight Arrow Connector 27">
              <a:extLst>
                <a:ext uri="{FF2B5EF4-FFF2-40B4-BE49-F238E27FC236}">
                  <a16:creationId xmlns:a16="http://schemas.microsoft.com/office/drawing/2014/main" id="{4D377657-6E35-78FB-96A5-B6F95560A16D}"/>
                </a:ext>
              </a:extLst>
            </p:cNvPr>
            <p:cNvCxnSpPr>
              <a:cxnSpLocks/>
            </p:cNvCxnSpPr>
            <p:nvPr/>
          </p:nvCxnSpPr>
          <p:spPr>
            <a:xfrm flipV="1">
              <a:off x="8009139" y="4336611"/>
              <a:ext cx="0" cy="1033976"/>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9FCBE2FD-B27B-95DA-DB91-CB6A303701AC}"/>
                </a:ext>
              </a:extLst>
            </p:cNvPr>
            <p:cNvSpPr/>
            <p:nvPr/>
          </p:nvSpPr>
          <p:spPr>
            <a:xfrm>
              <a:off x="7000976" y="4680611"/>
              <a:ext cx="1008163" cy="536382"/>
            </a:xfrm>
            <a:prstGeom prst="rect">
              <a:avLst/>
            </a:prstGeom>
            <a:noFill/>
            <a:ln>
              <a:noFill/>
            </a:ln>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Aft>
                  <a:spcPts val="800"/>
                </a:spcAft>
                <a:buNone/>
              </a:pPr>
              <a:r>
                <a:rPr lang="en-US" sz="2800" i="1" dirty="0">
                  <a:solidFill>
                    <a:srgbClr val="7030A0"/>
                  </a:solidFill>
                  <a:effectLst/>
                  <a:latin typeface="Cambria" panose="02040503050406030204" pitchFamily="18" charset="0"/>
                  <a:ea typeface="Calibri" panose="020F0502020204030204" pitchFamily="34" charset="0"/>
                  <a:cs typeface="Times New Roman" panose="02020603050405020304" pitchFamily="18" charset="0"/>
                </a:rPr>
                <a:t>H = 1</a:t>
              </a:r>
              <a:endParaRPr lang="en-US" sz="2800" dirty="0">
                <a:solidFill>
                  <a:srgbClr val="7030A0"/>
                </a:solidFill>
                <a:effectLst/>
                <a:ea typeface="Calibri" panose="020F0502020204030204" pitchFamily="34" charset="0"/>
                <a:cs typeface="Times New Roman" panose="02020603050405020304" pitchFamily="18" charset="0"/>
              </a:endParaRPr>
            </a:p>
          </p:txBody>
        </p:sp>
      </p:grpSp>
    </p:spTree>
    <p:custDataLst>
      <p:tags r:id="rId1"/>
    </p:custDataLst>
    <p:extLst>
      <p:ext uri="{BB962C8B-B14F-4D97-AF65-F5344CB8AC3E}">
        <p14:creationId xmlns:p14="http://schemas.microsoft.com/office/powerpoint/2010/main" val="26744018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1000"/>
                                        <p:tgtEl>
                                          <p:spTgt spid="13"/>
                                        </p:tgtEl>
                                      </p:cBhvr>
                                    </p:animEffect>
                                  </p:childTnLst>
                                </p:cTn>
                              </p:par>
                            </p:childTnLst>
                          </p:cTn>
                        </p:par>
                        <p:par>
                          <p:cTn id="8" fill="hold">
                            <p:stCondLst>
                              <p:cond delay="1000"/>
                            </p:stCondLst>
                            <p:childTnLst>
                              <p:par>
                                <p:cTn id="9" presetID="22" presetClass="entr" presetSubtype="2"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right)">
                                      <p:cBhvr>
                                        <p:cTn id="11" dur="500"/>
                                        <p:tgtEl>
                                          <p:spTgt spid="22"/>
                                        </p:tgtEl>
                                      </p:cBhvr>
                                    </p:animEffect>
                                  </p:childTnLst>
                                </p:cTn>
                              </p:par>
                            </p:childTnLst>
                          </p:cTn>
                        </p:par>
                        <p:par>
                          <p:cTn id="12" fill="hold">
                            <p:stCondLst>
                              <p:cond delay="1500"/>
                            </p:stCondLst>
                            <p:childTnLst>
                              <p:par>
                                <p:cTn id="13" presetID="22" presetClass="entr" presetSubtype="4" fill="hold"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wipe(down)">
                                      <p:cBhvr>
                                        <p:cTn id="1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FAE850-033A-0176-E41E-09DF1C4785A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FE53CB8-E910-C706-BC98-76F8483D4A40}"/>
              </a:ext>
            </a:extLst>
          </p:cNvPr>
          <p:cNvPicPr>
            <a:picLocks noChangeAspect="1"/>
          </p:cNvPicPr>
          <p:nvPr/>
        </p:nvPicPr>
        <p:blipFill>
          <a:blip r:embed="rId4">
            <a:extLst>
              <a:ext uri="{28A0092B-C50C-407E-A947-70E740481C1C}">
                <a14:useLocalDpi xmlns:a14="http://schemas.microsoft.com/office/drawing/2010/main" val="0"/>
              </a:ext>
            </a:extLst>
          </a:blip>
          <a:srcRect l="28249" r="48872"/>
          <a:stretch>
            <a:fillRect/>
          </a:stretch>
        </p:blipFill>
        <p:spPr>
          <a:xfrm>
            <a:off x="-1" y="17145"/>
            <a:ext cx="2782393" cy="6840855"/>
          </a:xfrm>
          <a:prstGeom prst="rect">
            <a:avLst/>
          </a:prstGeom>
        </p:spPr>
      </p:pic>
      <p:sp>
        <p:nvSpPr>
          <p:cNvPr id="16" name="Rectangle 15">
            <a:extLst>
              <a:ext uri="{FF2B5EF4-FFF2-40B4-BE49-F238E27FC236}">
                <a16:creationId xmlns:a16="http://schemas.microsoft.com/office/drawing/2014/main" id="{8CCF7FA1-6D94-C0AF-FD5B-24FE7B4A11B6}"/>
              </a:ext>
            </a:extLst>
          </p:cNvPr>
          <p:cNvSpPr/>
          <p:nvPr/>
        </p:nvSpPr>
        <p:spPr>
          <a:xfrm>
            <a:off x="-10862" y="0"/>
            <a:ext cx="2793255" cy="685800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FAD1ADCA-45D6-1AB8-0B08-470B08C4F18C}"/>
              </a:ext>
            </a:extLst>
          </p:cNvPr>
          <p:cNvSpPr/>
          <p:nvPr/>
        </p:nvSpPr>
        <p:spPr>
          <a:xfrm>
            <a:off x="2769898" y="-23719"/>
            <a:ext cx="286053" cy="6905437"/>
          </a:xfrm>
          <a:prstGeom prst="rect">
            <a:avLst/>
          </a:prstGeom>
          <a:solidFill>
            <a:schemeClr val="bg2">
              <a:lumMod val="9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549D256F-4D33-ADAC-111B-0740D76A7DB7}"/>
              </a:ext>
            </a:extLst>
          </p:cNvPr>
          <p:cNvSpPr/>
          <p:nvPr/>
        </p:nvSpPr>
        <p:spPr>
          <a:xfrm>
            <a:off x="2768428" y="3047015"/>
            <a:ext cx="286053" cy="693965"/>
          </a:xfrm>
          <a:prstGeom prst="rect">
            <a:avLst/>
          </a:prstGeom>
          <a:solidFill>
            <a:srgbClr val="7030A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DEA5C71C-14FC-5E95-5772-6CADA4E46C2C}"/>
              </a:ext>
            </a:extLst>
          </p:cNvPr>
          <p:cNvSpPr/>
          <p:nvPr/>
        </p:nvSpPr>
        <p:spPr>
          <a:xfrm>
            <a:off x="-2" y="497537"/>
            <a:ext cx="2470921"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bg1">
                    <a:alpha val="60000"/>
                  </a:schemeClr>
                </a:solidFill>
                <a:latin typeface="Articulate Extrabold" panose="02000503050000020004" pitchFamily="2" charset="0"/>
              </a:rPr>
              <a:t>Concept</a:t>
            </a:r>
          </a:p>
        </p:txBody>
      </p:sp>
      <p:sp>
        <p:nvSpPr>
          <p:cNvPr id="9" name="Rectangle 8">
            <a:extLst>
              <a:ext uri="{FF2B5EF4-FFF2-40B4-BE49-F238E27FC236}">
                <a16:creationId xmlns:a16="http://schemas.microsoft.com/office/drawing/2014/main" id="{C396D572-2070-6C2B-EBEC-81EEB923EA68}"/>
              </a:ext>
            </a:extLst>
          </p:cNvPr>
          <p:cNvSpPr/>
          <p:nvPr/>
        </p:nvSpPr>
        <p:spPr>
          <a:xfrm>
            <a:off x="-2" y="1772276"/>
            <a:ext cx="2470921"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Units</a:t>
            </a:r>
          </a:p>
        </p:txBody>
      </p:sp>
      <p:sp>
        <p:nvSpPr>
          <p:cNvPr id="10" name="Rectangle 9">
            <a:extLst>
              <a:ext uri="{FF2B5EF4-FFF2-40B4-BE49-F238E27FC236}">
                <a16:creationId xmlns:a16="http://schemas.microsoft.com/office/drawing/2014/main" id="{DB987CAA-0F56-7133-5933-139F3FF2BDF1}"/>
              </a:ext>
            </a:extLst>
          </p:cNvPr>
          <p:cNvSpPr/>
          <p:nvPr/>
        </p:nvSpPr>
        <p:spPr>
          <a:xfrm>
            <a:off x="1" y="3047015"/>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latin typeface="Articulate Extrabold" panose="02000503050000020004" pitchFamily="2" charset="0"/>
              </a:rPr>
              <a:t>Tools</a:t>
            </a:r>
          </a:p>
        </p:txBody>
      </p:sp>
      <p:sp>
        <p:nvSpPr>
          <p:cNvPr id="11" name="Rectangle 10">
            <a:extLst>
              <a:ext uri="{FF2B5EF4-FFF2-40B4-BE49-F238E27FC236}">
                <a16:creationId xmlns:a16="http://schemas.microsoft.com/office/drawing/2014/main" id="{8E5ACAB4-C5C4-FA51-EF9D-BC8DE07BC582}"/>
              </a:ext>
            </a:extLst>
          </p:cNvPr>
          <p:cNvSpPr/>
          <p:nvPr/>
        </p:nvSpPr>
        <p:spPr>
          <a:xfrm>
            <a:off x="149491" y="4315138"/>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Exercises</a:t>
            </a:r>
          </a:p>
        </p:txBody>
      </p:sp>
      <p:sp>
        <p:nvSpPr>
          <p:cNvPr id="20" name="TextBox 19">
            <a:extLst>
              <a:ext uri="{FF2B5EF4-FFF2-40B4-BE49-F238E27FC236}">
                <a16:creationId xmlns:a16="http://schemas.microsoft.com/office/drawing/2014/main" id="{01690F9D-7E4A-EDDD-5F54-5CB1D7160BAC}"/>
              </a:ext>
            </a:extLst>
          </p:cNvPr>
          <p:cNvSpPr txBox="1"/>
          <p:nvPr/>
        </p:nvSpPr>
        <p:spPr>
          <a:xfrm>
            <a:off x="3320282" y="1510666"/>
            <a:ext cx="8363718" cy="523220"/>
          </a:xfrm>
          <a:prstGeom prst="rect">
            <a:avLst/>
          </a:prstGeom>
          <a:noFill/>
          <a:ln>
            <a:noFill/>
          </a:ln>
        </p:spPr>
        <p:txBody>
          <a:bodyPr wrap="square">
            <a:spAutoFit/>
          </a:bodyPr>
          <a:lstStyle/>
          <a:p>
            <a:pPr marL="457200" indent="-457200">
              <a:buFont typeface="Arial" panose="020B0604020202020204" pitchFamily="34" charset="0"/>
              <a:buChar char="•"/>
            </a:pPr>
            <a:r>
              <a:rPr lang="en-US" sz="2800" dirty="0">
                <a:solidFill>
                  <a:schemeClr val="tx1">
                    <a:lumMod val="75000"/>
                    <a:lumOff val="25000"/>
                  </a:schemeClr>
                </a:solidFill>
              </a:rPr>
              <a:t>Ruler, tape measure, calipers, etc. </a:t>
            </a:r>
          </a:p>
        </p:txBody>
      </p:sp>
      <p:sp>
        <p:nvSpPr>
          <p:cNvPr id="21" name="TextBox 20">
            <a:extLst>
              <a:ext uri="{FF2B5EF4-FFF2-40B4-BE49-F238E27FC236}">
                <a16:creationId xmlns:a16="http://schemas.microsoft.com/office/drawing/2014/main" id="{37FF516F-F1E4-1DCF-DD86-7DD83472C164}"/>
              </a:ext>
            </a:extLst>
          </p:cNvPr>
          <p:cNvSpPr txBox="1"/>
          <p:nvPr/>
        </p:nvSpPr>
        <p:spPr>
          <a:xfrm>
            <a:off x="3320282" y="497537"/>
            <a:ext cx="8124958" cy="707886"/>
          </a:xfrm>
          <a:prstGeom prst="rect">
            <a:avLst/>
          </a:prstGeom>
          <a:noFill/>
          <a:ln>
            <a:no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r>
              <a:rPr lang="en-US" sz="3200" dirty="0">
                <a:solidFill>
                  <a:srgbClr val="7030A0"/>
                </a:solidFill>
                <a:latin typeface="Articulate Extrabold" panose="02000503050000020004" pitchFamily="2" charset="0"/>
              </a:rPr>
              <a:t>Volume Measurement Tools </a:t>
            </a:r>
            <a:r>
              <a:rPr lang="en-US" sz="4000" dirty="0">
                <a:solidFill>
                  <a:srgbClr val="7030A0"/>
                </a:solidFill>
                <a:latin typeface="Articulate Extrabold" panose="02000503050000020004" pitchFamily="2" charset="0"/>
              </a:rPr>
              <a:t> </a:t>
            </a:r>
          </a:p>
        </p:txBody>
      </p:sp>
      <p:sp>
        <p:nvSpPr>
          <p:cNvPr id="7" name="Rectangle 6">
            <a:extLst>
              <a:ext uri="{FF2B5EF4-FFF2-40B4-BE49-F238E27FC236}">
                <a16:creationId xmlns:a16="http://schemas.microsoft.com/office/drawing/2014/main" id="{564DB676-6731-9BE1-E110-66E13B9F6C95}"/>
              </a:ext>
            </a:extLst>
          </p:cNvPr>
          <p:cNvSpPr/>
          <p:nvPr/>
        </p:nvSpPr>
        <p:spPr>
          <a:xfrm>
            <a:off x="121305" y="5596491"/>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Application</a:t>
            </a:r>
          </a:p>
        </p:txBody>
      </p:sp>
      <p:pic>
        <p:nvPicPr>
          <p:cNvPr id="1026" name="Picture 2" descr="How to Measure a Box: A Step-by-Step Guide | Wolfpack Packaging&#10;– wolfpack.ca">
            <a:extLst>
              <a:ext uri="{FF2B5EF4-FFF2-40B4-BE49-F238E27FC236}">
                <a16:creationId xmlns:a16="http://schemas.microsoft.com/office/drawing/2014/main" id="{E012DEE6-3653-4DAA-A031-8B8ED85A4FA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591" b="11792"/>
          <a:stretch>
            <a:fillRect/>
          </a:stretch>
        </p:blipFill>
        <p:spPr bwMode="auto">
          <a:xfrm>
            <a:off x="3653244" y="2596896"/>
            <a:ext cx="3145955" cy="3078976"/>
          </a:xfrm>
          <a:prstGeom prst="rect">
            <a:avLst/>
          </a:prstGeom>
          <a:noFill/>
          <a:ln>
            <a:solidFill>
              <a:schemeClr val="bg1">
                <a:lumMod val="50000"/>
              </a:schemeClr>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28" name="Picture 4" descr="Metric/Standard ProCarpenter Flatback Flexible Tape Measure - Boiseries  Lussier">
            <a:extLst>
              <a:ext uri="{FF2B5EF4-FFF2-40B4-BE49-F238E27FC236}">
                <a16:creationId xmlns:a16="http://schemas.microsoft.com/office/drawing/2014/main" id="{22573409-4616-8866-FFF1-34728339D8F5}"/>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12" t="14889" r="11298" b="14671"/>
          <a:stretch>
            <a:fillRect/>
          </a:stretch>
        </p:blipFill>
        <p:spPr bwMode="auto">
          <a:xfrm>
            <a:off x="7382761" y="2596896"/>
            <a:ext cx="3863580" cy="3078976"/>
          </a:xfrm>
          <a:prstGeom prst="rect">
            <a:avLst/>
          </a:prstGeom>
          <a:noFill/>
          <a:ln>
            <a:solidFill>
              <a:schemeClr val="bg1">
                <a:lumMod val="50000"/>
              </a:schemeClr>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0005537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F72C5-6D2A-4A3D-773F-302AA9B947A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90C8534-FC4F-CFBE-D235-22D2BCE9378A}"/>
              </a:ext>
            </a:extLst>
          </p:cNvPr>
          <p:cNvPicPr>
            <a:picLocks noChangeAspect="1"/>
          </p:cNvPicPr>
          <p:nvPr/>
        </p:nvPicPr>
        <p:blipFill>
          <a:blip r:embed="rId4">
            <a:extLst>
              <a:ext uri="{28A0092B-C50C-407E-A947-70E740481C1C}">
                <a14:useLocalDpi xmlns:a14="http://schemas.microsoft.com/office/drawing/2010/main" val="0"/>
              </a:ext>
            </a:extLst>
          </a:blip>
          <a:srcRect l="28249" r="48872"/>
          <a:stretch>
            <a:fillRect/>
          </a:stretch>
        </p:blipFill>
        <p:spPr>
          <a:xfrm>
            <a:off x="-1" y="17145"/>
            <a:ext cx="2782393" cy="6840855"/>
          </a:xfrm>
          <a:prstGeom prst="rect">
            <a:avLst/>
          </a:prstGeom>
        </p:spPr>
      </p:pic>
      <p:sp>
        <p:nvSpPr>
          <p:cNvPr id="16" name="Rectangle 15">
            <a:extLst>
              <a:ext uri="{FF2B5EF4-FFF2-40B4-BE49-F238E27FC236}">
                <a16:creationId xmlns:a16="http://schemas.microsoft.com/office/drawing/2014/main" id="{6DFFE72A-F1E9-7B84-25EB-5B1D5B502BC8}"/>
              </a:ext>
            </a:extLst>
          </p:cNvPr>
          <p:cNvSpPr/>
          <p:nvPr/>
        </p:nvSpPr>
        <p:spPr>
          <a:xfrm>
            <a:off x="-10862" y="0"/>
            <a:ext cx="2793255" cy="685800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F117E00D-5322-A5B3-EBC9-1D0874C2FB18}"/>
              </a:ext>
            </a:extLst>
          </p:cNvPr>
          <p:cNvSpPr/>
          <p:nvPr/>
        </p:nvSpPr>
        <p:spPr>
          <a:xfrm>
            <a:off x="2769898" y="-23719"/>
            <a:ext cx="286053" cy="6905437"/>
          </a:xfrm>
          <a:prstGeom prst="rect">
            <a:avLst/>
          </a:prstGeom>
          <a:solidFill>
            <a:schemeClr val="bg2">
              <a:lumMod val="9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23AABE26-A51A-AC65-08EF-1DB9512D60D7}"/>
              </a:ext>
            </a:extLst>
          </p:cNvPr>
          <p:cNvSpPr/>
          <p:nvPr/>
        </p:nvSpPr>
        <p:spPr>
          <a:xfrm>
            <a:off x="2768935" y="4315138"/>
            <a:ext cx="286053" cy="693965"/>
          </a:xfrm>
          <a:prstGeom prst="rect">
            <a:avLst/>
          </a:prstGeom>
          <a:solidFill>
            <a:srgbClr val="7030A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DE86573B-F4B6-F6A4-F435-7B2CBABA50CE}"/>
              </a:ext>
            </a:extLst>
          </p:cNvPr>
          <p:cNvSpPr/>
          <p:nvPr/>
        </p:nvSpPr>
        <p:spPr>
          <a:xfrm>
            <a:off x="-2" y="497537"/>
            <a:ext cx="2470921"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bg1">
                    <a:alpha val="60000"/>
                  </a:schemeClr>
                </a:solidFill>
                <a:latin typeface="Articulate Extrabold" panose="02000503050000020004" pitchFamily="2" charset="0"/>
              </a:rPr>
              <a:t>Concept</a:t>
            </a:r>
          </a:p>
        </p:txBody>
      </p:sp>
      <p:sp>
        <p:nvSpPr>
          <p:cNvPr id="9" name="Rectangle 8">
            <a:extLst>
              <a:ext uri="{FF2B5EF4-FFF2-40B4-BE49-F238E27FC236}">
                <a16:creationId xmlns:a16="http://schemas.microsoft.com/office/drawing/2014/main" id="{A4650EAC-74F3-ACF1-F4E2-435E76587267}"/>
              </a:ext>
            </a:extLst>
          </p:cNvPr>
          <p:cNvSpPr/>
          <p:nvPr/>
        </p:nvSpPr>
        <p:spPr>
          <a:xfrm>
            <a:off x="-2" y="1772276"/>
            <a:ext cx="2470921"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Units</a:t>
            </a:r>
          </a:p>
        </p:txBody>
      </p:sp>
      <p:sp>
        <p:nvSpPr>
          <p:cNvPr id="10" name="Rectangle 9">
            <a:extLst>
              <a:ext uri="{FF2B5EF4-FFF2-40B4-BE49-F238E27FC236}">
                <a16:creationId xmlns:a16="http://schemas.microsoft.com/office/drawing/2014/main" id="{97F9B4F5-938B-58C0-1CF2-2B861E903A44}"/>
              </a:ext>
            </a:extLst>
          </p:cNvPr>
          <p:cNvSpPr/>
          <p:nvPr/>
        </p:nvSpPr>
        <p:spPr>
          <a:xfrm>
            <a:off x="1" y="3047015"/>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Tools</a:t>
            </a:r>
          </a:p>
        </p:txBody>
      </p:sp>
      <p:sp>
        <p:nvSpPr>
          <p:cNvPr id="11" name="Rectangle 10">
            <a:extLst>
              <a:ext uri="{FF2B5EF4-FFF2-40B4-BE49-F238E27FC236}">
                <a16:creationId xmlns:a16="http://schemas.microsoft.com/office/drawing/2014/main" id="{18AB15D0-DF28-42CD-DA1F-F6645FCFDB7B}"/>
              </a:ext>
            </a:extLst>
          </p:cNvPr>
          <p:cNvSpPr/>
          <p:nvPr/>
        </p:nvSpPr>
        <p:spPr>
          <a:xfrm>
            <a:off x="149491" y="4315138"/>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latin typeface="Articulate Extrabold" panose="02000503050000020004" pitchFamily="2" charset="0"/>
              </a:rPr>
              <a:t>Exercises</a:t>
            </a:r>
          </a:p>
        </p:txBody>
      </p:sp>
      <p:sp>
        <p:nvSpPr>
          <p:cNvPr id="21" name="TextBox 20">
            <a:extLst>
              <a:ext uri="{FF2B5EF4-FFF2-40B4-BE49-F238E27FC236}">
                <a16:creationId xmlns:a16="http://schemas.microsoft.com/office/drawing/2014/main" id="{F6235509-582E-4873-32C8-90B772C3E263}"/>
              </a:ext>
            </a:extLst>
          </p:cNvPr>
          <p:cNvSpPr txBox="1"/>
          <p:nvPr/>
        </p:nvSpPr>
        <p:spPr>
          <a:xfrm>
            <a:off x="3320282" y="497537"/>
            <a:ext cx="8124958" cy="707886"/>
          </a:xfrm>
          <a:prstGeom prst="rect">
            <a:avLst/>
          </a:prstGeom>
          <a:noFill/>
          <a:ln>
            <a:no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r>
              <a:rPr lang="en-US" sz="3200" dirty="0">
                <a:solidFill>
                  <a:srgbClr val="7030A0"/>
                </a:solidFill>
                <a:latin typeface="Articulate Extrabold" panose="02000503050000020004" pitchFamily="2" charset="0"/>
              </a:rPr>
              <a:t>Volume Measurement Exercises </a:t>
            </a:r>
            <a:r>
              <a:rPr lang="en-US" sz="4000" dirty="0">
                <a:solidFill>
                  <a:srgbClr val="7030A0"/>
                </a:solidFill>
                <a:latin typeface="Articulate Extrabold" panose="02000503050000020004" pitchFamily="2" charset="0"/>
              </a:rPr>
              <a:t> </a:t>
            </a:r>
          </a:p>
        </p:txBody>
      </p:sp>
      <p:sp>
        <p:nvSpPr>
          <p:cNvPr id="7" name="Rectangle 6">
            <a:extLst>
              <a:ext uri="{FF2B5EF4-FFF2-40B4-BE49-F238E27FC236}">
                <a16:creationId xmlns:a16="http://schemas.microsoft.com/office/drawing/2014/main" id="{99689A13-C429-9D50-5A33-62BFE9BEEEC8}"/>
              </a:ext>
            </a:extLst>
          </p:cNvPr>
          <p:cNvSpPr/>
          <p:nvPr/>
        </p:nvSpPr>
        <p:spPr>
          <a:xfrm>
            <a:off x="121305" y="5596491"/>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Application</a:t>
            </a:r>
          </a:p>
        </p:txBody>
      </p:sp>
      <p:pic>
        <p:nvPicPr>
          <p:cNvPr id="2" name="Picture 1">
            <a:extLst>
              <a:ext uri="{FF2B5EF4-FFF2-40B4-BE49-F238E27FC236}">
                <a16:creationId xmlns:a16="http://schemas.microsoft.com/office/drawing/2014/main" id="{116C593C-EED9-F8D8-933D-4F180FEF4A8A}"/>
              </a:ext>
            </a:extLst>
          </p:cNvPr>
          <p:cNvPicPr>
            <a:picLocks noChangeAspect="1"/>
          </p:cNvPicPr>
          <p:nvPr/>
        </p:nvPicPr>
        <p:blipFill>
          <a:blip r:embed="rId5"/>
          <a:stretch>
            <a:fillRect/>
          </a:stretch>
        </p:blipFill>
        <p:spPr>
          <a:xfrm>
            <a:off x="6649138" y="1374987"/>
            <a:ext cx="3266000" cy="4262935"/>
          </a:xfrm>
          <a:prstGeom prst="rect">
            <a:avLst/>
          </a:prstGeom>
          <a:ln>
            <a:solidFill>
              <a:srgbClr val="7030A0"/>
            </a:solidFill>
          </a:ln>
          <a:effectLst>
            <a:outerShdw blurRad="50800" dist="38100" dir="2700000" algn="tl" rotWithShape="0">
              <a:prstClr val="black">
                <a:alpha val="40000"/>
              </a:prstClr>
            </a:outerShdw>
          </a:effectLst>
        </p:spPr>
      </p:pic>
      <p:pic>
        <p:nvPicPr>
          <p:cNvPr id="17" name="Picture 16">
            <a:extLst>
              <a:ext uri="{FF2B5EF4-FFF2-40B4-BE49-F238E27FC236}">
                <a16:creationId xmlns:a16="http://schemas.microsoft.com/office/drawing/2014/main" id="{504B04C9-5808-0246-BAF9-4CDD555A4613}"/>
              </a:ext>
            </a:extLst>
          </p:cNvPr>
          <p:cNvPicPr>
            <a:picLocks noChangeAspect="1"/>
          </p:cNvPicPr>
          <p:nvPr/>
        </p:nvPicPr>
        <p:blipFill>
          <a:blip r:embed="rId6"/>
          <a:stretch>
            <a:fillRect/>
          </a:stretch>
        </p:blipFill>
        <p:spPr>
          <a:xfrm>
            <a:off x="5251679" y="2027520"/>
            <a:ext cx="3266000" cy="4262935"/>
          </a:xfrm>
          <a:prstGeom prst="rect">
            <a:avLst/>
          </a:prstGeom>
          <a:ln>
            <a:solidFill>
              <a:srgbClr val="7030A0"/>
            </a:solidFill>
          </a:ln>
          <a:effectLst>
            <a:outerShdw blurRad="50800" dist="38100" dir="2700000" algn="tl" rotWithShape="0">
              <a:prstClr val="black">
                <a:alpha val="40000"/>
              </a:prstClr>
            </a:outerShdw>
          </a:effectLst>
        </p:spPr>
      </p:pic>
    </p:spTree>
    <p:custDataLst>
      <p:tags r:id="rId1"/>
    </p:custDataLst>
    <p:extLst>
      <p:ext uri="{BB962C8B-B14F-4D97-AF65-F5344CB8AC3E}">
        <p14:creationId xmlns:p14="http://schemas.microsoft.com/office/powerpoint/2010/main" val="31610841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677FC3-4984-A45D-7161-0C944656C59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E3B935A-42A5-493C-650F-97335BD6262F}"/>
              </a:ext>
            </a:extLst>
          </p:cNvPr>
          <p:cNvPicPr>
            <a:picLocks noChangeAspect="1"/>
          </p:cNvPicPr>
          <p:nvPr/>
        </p:nvPicPr>
        <p:blipFill>
          <a:blip r:embed="rId4">
            <a:extLst>
              <a:ext uri="{28A0092B-C50C-407E-A947-70E740481C1C}">
                <a14:useLocalDpi xmlns:a14="http://schemas.microsoft.com/office/drawing/2010/main" val="0"/>
              </a:ext>
            </a:extLst>
          </a:blip>
          <a:srcRect l="28249" r="48872"/>
          <a:stretch>
            <a:fillRect/>
          </a:stretch>
        </p:blipFill>
        <p:spPr>
          <a:xfrm>
            <a:off x="-1" y="17145"/>
            <a:ext cx="2782393" cy="6840855"/>
          </a:xfrm>
          <a:prstGeom prst="rect">
            <a:avLst/>
          </a:prstGeom>
        </p:spPr>
      </p:pic>
      <p:sp>
        <p:nvSpPr>
          <p:cNvPr id="16" name="Rectangle 15">
            <a:extLst>
              <a:ext uri="{FF2B5EF4-FFF2-40B4-BE49-F238E27FC236}">
                <a16:creationId xmlns:a16="http://schemas.microsoft.com/office/drawing/2014/main" id="{808CA9BB-32D0-93B8-6888-D10A35051BA5}"/>
              </a:ext>
            </a:extLst>
          </p:cNvPr>
          <p:cNvSpPr/>
          <p:nvPr/>
        </p:nvSpPr>
        <p:spPr>
          <a:xfrm>
            <a:off x="-10862" y="0"/>
            <a:ext cx="2793255" cy="685800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528E6FB3-8AFC-77D7-C63A-6ED902BB0D18}"/>
              </a:ext>
            </a:extLst>
          </p:cNvPr>
          <p:cNvSpPr/>
          <p:nvPr/>
        </p:nvSpPr>
        <p:spPr>
          <a:xfrm>
            <a:off x="2769898" y="-23719"/>
            <a:ext cx="286053" cy="6905437"/>
          </a:xfrm>
          <a:prstGeom prst="rect">
            <a:avLst/>
          </a:prstGeom>
          <a:solidFill>
            <a:schemeClr val="bg2">
              <a:lumMod val="9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C43C1C5F-4F04-A9CE-40CB-52FA45F54ECF}"/>
              </a:ext>
            </a:extLst>
          </p:cNvPr>
          <p:cNvSpPr/>
          <p:nvPr/>
        </p:nvSpPr>
        <p:spPr>
          <a:xfrm>
            <a:off x="2769897" y="5596491"/>
            <a:ext cx="286053" cy="693965"/>
          </a:xfrm>
          <a:prstGeom prst="rect">
            <a:avLst/>
          </a:prstGeom>
          <a:solidFill>
            <a:srgbClr val="7030A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EF72D66F-E8F4-42AE-0CC8-2515689FB3EF}"/>
              </a:ext>
            </a:extLst>
          </p:cNvPr>
          <p:cNvSpPr/>
          <p:nvPr/>
        </p:nvSpPr>
        <p:spPr>
          <a:xfrm>
            <a:off x="-2" y="497537"/>
            <a:ext cx="2470921"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bg1">
                    <a:alpha val="60000"/>
                  </a:schemeClr>
                </a:solidFill>
                <a:latin typeface="Articulate Extrabold" panose="02000503050000020004" pitchFamily="2" charset="0"/>
              </a:rPr>
              <a:t>Concept</a:t>
            </a:r>
          </a:p>
        </p:txBody>
      </p:sp>
      <p:sp>
        <p:nvSpPr>
          <p:cNvPr id="9" name="Rectangle 8">
            <a:extLst>
              <a:ext uri="{FF2B5EF4-FFF2-40B4-BE49-F238E27FC236}">
                <a16:creationId xmlns:a16="http://schemas.microsoft.com/office/drawing/2014/main" id="{8C8D6817-5BD0-1C35-967E-2C0016409AA0}"/>
              </a:ext>
            </a:extLst>
          </p:cNvPr>
          <p:cNvSpPr/>
          <p:nvPr/>
        </p:nvSpPr>
        <p:spPr>
          <a:xfrm>
            <a:off x="-2" y="1772276"/>
            <a:ext cx="2470921"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Units</a:t>
            </a:r>
          </a:p>
        </p:txBody>
      </p:sp>
      <p:sp>
        <p:nvSpPr>
          <p:cNvPr id="10" name="Rectangle 9">
            <a:extLst>
              <a:ext uri="{FF2B5EF4-FFF2-40B4-BE49-F238E27FC236}">
                <a16:creationId xmlns:a16="http://schemas.microsoft.com/office/drawing/2014/main" id="{D6F3EA32-7A24-A2BB-A7C4-270E83C6B30F}"/>
              </a:ext>
            </a:extLst>
          </p:cNvPr>
          <p:cNvSpPr/>
          <p:nvPr/>
        </p:nvSpPr>
        <p:spPr>
          <a:xfrm>
            <a:off x="1" y="3047015"/>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Tools</a:t>
            </a:r>
          </a:p>
        </p:txBody>
      </p:sp>
      <p:sp>
        <p:nvSpPr>
          <p:cNvPr id="11" name="Rectangle 10">
            <a:extLst>
              <a:ext uri="{FF2B5EF4-FFF2-40B4-BE49-F238E27FC236}">
                <a16:creationId xmlns:a16="http://schemas.microsoft.com/office/drawing/2014/main" id="{9C0DA212-F745-D529-B6EB-7E3A75CF87BB}"/>
              </a:ext>
            </a:extLst>
          </p:cNvPr>
          <p:cNvSpPr/>
          <p:nvPr/>
        </p:nvSpPr>
        <p:spPr>
          <a:xfrm>
            <a:off x="149491" y="4315138"/>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latin typeface="Articulate Extrabold" panose="02000503050000020004" pitchFamily="2" charset="0"/>
              </a:rPr>
              <a:t>Exercises</a:t>
            </a:r>
          </a:p>
        </p:txBody>
      </p:sp>
      <p:sp>
        <p:nvSpPr>
          <p:cNvPr id="20" name="TextBox 19">
            <a:extLst>
              <a:ext uri="{FF2B5EF4-FFF2-40B4-BE49-F238E27FC236}">
                <a16:creationId xmlns:a16="http://schemas.microsoft.com/office/drawing/2014/main" id="{8704D0B9-C8E3-E9BF-E7DD-BECBB2573CBB}"/>
              </a:ext>
            </a:extLst>
          </p:cNvPr>
          <p:cNvSpPr txBox="1"/>
          <p:nvPr/>
        </p:nvSpPr>
        <p:spPr>
          <a:xfrm>
            <a:off x="3320282" y="1510666"/>
            <a:ext cx="8363718" cy="2816156"/>
          </a:xfrm>
          <a:prstGeom prst="rect">
            <a:avLst/>
          </a:prstGeom>
          <a:noFill/>
          <a:ln>
            <a:noFill/>
          </a:ln>
        </p:spPr>
        <p:txBody>
          <a:bodyPr wrap="square">
            <a:spAutoFit/>
          </a:bodyPr>
          <a:lstStyle/>
          <a:p>
            <a:pPr marL="457200" indent="-457200">
              <a:buFont typeface="Arial" panose="020B0604020202020204" pitchFamily="34" charset="0"/>
              <a:buChar char="•"/>
            </a:pPr>
            <a:r>
              <a:rPr lang="en-US" sz="2500" dirty="0">
                <a:solidFill>
                  <a:schemeClr val="tx1">
                    <a:lumMod val="75000"/>
                    <a:lumOff val="25000"/>
                  </a:schemeClr>
                </a:solidFill>
              </a:rPr>
              <a:t>Determining how much liquid a container or tank can hold</a:t>
            </a:r>
          </a:p>
          <a:p>
            <a:pPr marL="457200" indent="-457200">
              <a:buFont typeface="Arial" panose="020B0604020202020204" pitchFamily="34" charset="0"/>
              <a:buChar char="•"/>
            </a:pPr>
            <a:endParaRPr lang="en-US" sz="1600" dirty="0">
              <a:solidFill>
                <a:schemeClr val="tx1">
                  <a:lumMod val="75000"/>
                  <a:lumOff val="25000"/>
                </a:schemeClr>
              </a:solidFill>
            </a:endParaRPr>
          </a:p>
          <a:p>
            <a:pPr marL="457200" indent="-457200">
              <a:buFont typeface="Arial" panose="020B0604020202020204" pitchFamily="34" charset="0"/>
              <a:buChar char="•"/>
            </a:pPr>
            <a:r>
              <a:rPr lang="en-US" sz="2500" dirty="0">
                <a:solidFill>
                  <a:schemeClr val="tx1">
                    <a:lumMod val="75000"/>
                    <a:lumOff val="25000"/>
                  </a:schemeClr>
                </a:solidFill>
              </a:rPr>
              <a:t>Calculating how much material is needed to fill a space, such as concrete, gravel, or soil</a:t>
            </a:r>
          </a:p>
          <a:p>
            <a:pPr marL="457200" indent="-457200">
              <a:buFont typeface="Arial" panose="020B0604020202020204" pitchFamily="34" charset="0"/>
              <a:buChar char="•"/>
            </a:pPr>
            <a:endParaRPr lang="en-US" dirty="0">
              <a:solidFill>
                <a:schemeClr val="tx1">
                  <a:lumMod val="75000"/>
                  <a:lumOff val="25000"/>
                </a:schemeClr>
              </a:solidFill>
            </a:endParaRPr>
          </a:p>
          <a:p>
            <a:pPr marL="457200" indent="-457200">
              <a:buFont typeface="Arial" panose="020B0604020202020204" pitchFamily="34" charset="0"/>
              <a:buChar char="•"/>
            </a:pPr>
            <a:r>
              <a:rPr lang="en-US" sz="2500" dirty="0">
                <a:solidFill>
                  <a:schemeClr val="tx1">
                    <a:lumMod val="75000"/>
                    <a:lumOff val="25000"/>
                  </a:schemeClr>
                </a:solidFill>
              </a:rPr>
              <a:t>Measuring storage capacity for bins, containers, or compartments</a:t>
            </a:r>
          </a:p>
          <a:p>
            <a:pPr marL="457200" indent="-457200">
              <a:buFont typeface="Arial" panose="020B0604020202020204" pitchFamily="34" charset="0"/>
              <a:buChar char="•"/>
            </a:pPr>
            <a:endParaRPr lang="en-US" dirty="0">
              <a:solidFill>
                <a:schemeClr val="tx1">
                  <a:lumMod val="75000"/>
                  <a:lumOff val="25000"/>
                </a:schemeClr>
              </a:solidFill>
            </a:endParaRPr>
          </a:p>
        </p:txBody>
      </p:sp>
      <p:sp>
        <p:nvSpPr>
          <p:cNvPr id="21" name="TextBox 20">
            <a:extLst>
              <a:ext uri="{FF2B5EF4-FFF2-40B4-BE49-F238E27FC236}">
                <a16:creationId xmlns:a16="http://schemas.microsoft.com/office/drawing/2014/main" id="{4DB94B96-AE68-E655-D172-8388487A0829}"/>
              </a:ext>
            </a:extLst>
          </p:cNvPr>
          <p:cNvSpPr txBox="1"/>
          <p:nvPr/>
        </p:nvSpPr>
        <p:spPr>
          <a:xfrm>
            <a:off x="3320282" y="497537"/>
            <a:ext cx="8124958" cy="707886"/>
          </a:xfrm>
          <a:prstGeom prst="rect">
            <a:avLst/>
          </a:prstGeom>
          <a:noFill/>
          <a:ln>
            <a:noFill/>
          </a:ln>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r>
              <a:rPr lang="en-US" sz="3200" dirty="0">
                <a:solidFill>
                  <a:srgbClr val="7030A0"/>
                </a:solidFill>
                <a:latin typeface="Articulate Extrabold" panose="02000503050000020004" pitchFamily="2" charset="0"/>
              </a:rPr>
              <a:t>Volume Measurement Applications </a:t>
            </a:r>
            <a:r>
              <a:rPr lang="en-US" sz="4000" dirty="0">
                <a:solidFill>
                  <a:srgbClr val="7030A0"/>
                </a:solidFill>
                <a:latin typeface="Articulate Extrabold" panose="02000503050000020004" pitchFamily="2" charset="0"/>
              </a:rPr>
              <a:t> </a:t>
            </a:r>
          </a:p>
        </p:txBody>
      </p:sp>
      <p:sp>
        <p:nvSpPr>
          <p:cNvPr id="7" name="Rectangle 6">
            <a:extLst>
              <a:ext uri="{FF2B5EF4-FFF2-40B4-BE49-F238E27FC236}">
                <a16:creationId xmlns:a16="http://schemas.microsoft.com/office/drawing/2014/main" id="{AB42F57C-6DE6-30E0-1C01-025DABBBCA41}"/>
              </a:ext>
            </a:extLst>
          </p:cNvPr>
          <p:cNvSpPr/>
          <p:nvPr/>
        </p:nvSpPr>
        <p:spPr>
          <a:xfrm>
            <a:off x="121305" y="5596491"/>
            <a:ext cx="2470918" cy="693964"/>
          </a:xfrm>
          <a:prstGeom prst="rect">
            <a:avLst/>
          </a:prstGeom>
          <a:no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800" dirty="0">
                <a:solidFill>
                  <a:schemeClr val="lt1">
                    <a:alpha val="60000"/>
                  </a:schemeClr>
                </a:solidFill>
                <a:latin typeface="Articulate Extrabold" panose="02000503050000020004" pitchFamily="2" charset="0"/>
              </a:rPr>
              <a:t>Application</a:t>
            </a:r>
          </a:p>
        </p:txBody>
      </p:sp>
    </p:spTree>
    <p:custDataLst>
      <p:tags r:id="rId1"/>
    </p:custDataLst>
    <p:extLst>
      <p:ext uri="{BB962C8B-B14F-4D97-AF65-F5344CB8AC3E}">
        <p14:creationId xmlns:p14="http://schemas.microsoft.com/office/powerpoint/2010/main" val="11622188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3B252-3916-069D-5220-0395E684461C}"/>
            </a:ext>
          </a:extLst>
        </p:cNvPr>
        <p:cNvGrpSpPr/>
        <p:nvPr/>
      </p:nvGrpSpPr>
      <p:grpSpPr>
        <a:xfrm>
          <a:off x="0" y="0"/>
          <a:ext cx="0" cy="0"/>
          <a:chOff x="0" y="0"/>
          <a:chExt cx="0" cy="0"/>
        </a:xfrm>
      </p:grpSpPr>
      <p:sp>
        <p:nvSpPr>
          <p:cNvPr id="3" name="Content Placeholder 6">
            <a:extLst>
              <a:ext uri="{FF2B5EF4-FFF2-40B4-BE49-F238E27FC236}">
                <a16:creationId xmlns:a16="http://schemas.microsoft.com/office/drawing/2014/main" id="{A8F678A7-AEE6-2051-2A02-3AA66E0C7907}"/>
              </a:ext>
            </a:extLst>
          </p:cNvPr>
          <p:cNvSpPr>
            <a:spLocks noGrp="1"/>
          </p:cNvSpPr>
          <p:nvPr>
            <p:ph idx="1"/>
          </p:nvPr>
        </p:nvSpPr>
        <p:spPr>
          <a:xfrm>
            <a:off x="838199" y="1381991"/>
            <a:ext cx="10515599" cy="1966509"/>
          </a:xfrm>
        </p:spPr>
        <p:txBody>
          <a:bodyPr>
            <a:normAutofit lnSpcReduction="10000"/>
          </a:bodyPr>
          <a:lstStyle/>
          <a:p>
            <a:r>
              <a:rPr lang="en-US" sz="3200" dirty="0"/>
              <a:t>A worker needs to measure the distance around a pipe to determine how much insulation material is needed.</a:t>
            </a:r>
          </a:p>
          <a:p>
            <a:endParaRPr lang="en-US" sz="3200" dirty="0"/>
          </a:p>
          <a:p>
            <a:r>
              <a:rPr lang="en-US" sz="3200" dirty="0"/>
              <a:t>Which tool is the best choice for this task?</a:t>
            </a:r>
            <a:endParaRPr lang="en-US" dirty="0"/>
          </a:p>
        </p:txBody>
      </p:sp>
      <p:sp>
        <p:nvSpPr>
          <p:cNvPr id="8" name="Title 7">
            <a:extLst>
              <a:ext uri="{FF2B5EF4-FFF2-40B4-BE49-F238E27FC236}">
                <a16:creationId xmlns:a16="http://schemas.microsoft.com/office/drawing/2014/main" id="{DEB37CCD-60B8-F8D7-666A-2DD6046124FB}"/>
              </a:ext>
            </a:extLst>
          </p:cNvPr>
          <p:cNvSpPr>
            <a:spLocks noGrp="1"/>
          </p:cNvSpPr>
          <p:nvPr>
            <p:ph type="title"/>
          </p:nvPr>
        </p:nvSpPr>
        <p:spPr/>
        <p:txBody>
          <a:bodyPr/>
          <a:lstStyle/>
          <a:p>
            <a:r>
              <a:rPr lang="en-US" dirty="0"/>
              <a:t>Knowledge Check </a:t>
            </a:r>
          </a:p>
        </p:txBody>
      </p:sp>
      <p:sp>
        <p:nvSpPr>
          <p:cNvPr id="4" name="Rectangle 3">
            <a:extLst>
              <a:ext uri="{FF2B5EF4-FFF2-40B4-BE49-F238E27FC236}">
                <a16:creationId xmlns:a16="http://schemas.microsoft.com/office/drawing/2014/main" id="{4085BF00-7847-9339-9294-CAB1A11DD908}"/>
              </a:ext>
            </a:extLst>
          </p:cNvPr>
          <p:cNvSpPr/>
          <p:nvPr/>
        </p:nvSpPr>
        <p:spPr>
          <a:xfrm>
            <a:off x="845819" y="3867744"/>
            <a:ext cx="4706203" cy="851672"/>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(A). Ruler </a:t>
            </a:r>
          </a:p>
        </p:txBody>
      </p:sp>
      <p:sp>
        <p:nvSpPr>
          <p:cNvPr id="5" name="Rectangle 4">
            <a:extLst>
              <a:ext uri="{FF2B5EF4-FFF2-40B4-BE49-F238E27FC236}">
                <a16:creationId xmlns:a16="http://schemas.microsoft.com/office/drawing/2014/main" id="{F4B7B97A-F507-1D20-46B7-0384026AE3CB}"/>
              </a:ext>
            </a:extLst>
          </p:cNvPr>
          <p:cNvSpPr/>
          <p:nvPr/>
        </p:nvSpPr>
        <p:spPr>
          <a:xfrm>
            <a:off x="6655216" y="3867744"/>
            <a:ext cx="4706203" cy="851672"/>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(B). Caliper </a:t>
            </a:r>
          </a:p>
        </p:txBody>
      </p:sp>
      <p:sp>
        <p:nvSpPr>
          <p:cNvPr id="7" name="Rectangle 6">
            <a:extLst>
              <a:ext uri="{FF2B5EF4-FFF2-40B4-BE49-F238E27FC236}">
                <a16:creationId xmlns:a16="http://schemas.microsoft.com/office/drawing/2014/main" id="{8CA92C45-9C8F-F433-8FEE-FE6D411834D8}"/>
              </a:ext>
            </a:extLst>
          </p:cNvPr>
          <p:cNvSpPr/>
          <p:nvPr/>
        </p:nvSpPr>
        <p:spPr>
          <a:xfrm>
            <a:off x="6647597" y="4877690"/>
            <a:ext cx="4706203" cy="851672"/>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(D). Laser Distance Measurer  </a:t>
            </a:r>
          </a:p>
        </p:txBody>
      </p:sp>
      <p:pic>
        <p:nvPicPr>
          <p:cNvPr id="2" name="Graphic 1" descr="Lights On with solid fill">
            <a:extLst>
              <a:ext uri="{FF2B5EF4-FFF2-40B4-BE49-F238E27FC236}">
                <a16:creationId xmlns:a16="http://schemas.microsoft.com/office/drawing/2014/main" id="{461889EA-6EEA-7B99-7FD3-44F6B19973A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35583" y="5285"/>
            <a:ext cx="851672" cy="851672"/>
          </a:xfrm>
          <a:prstGeom prst="rect">
            <a:avLst/>
          </a:prstGeom>
        </p:spPr>
      </p:pic>
      <p:sp>
        <p:nvSpPr>
          <p:cNvPr id="10" name="Rectangle 9">
            <a:extLst>
              <a:ext uri="{FF2B5EF4-FFF2-40B4-BE49-F238E27FC236}">
                <a16:creationId xmlns:a16="http://schemas.microsoft.com/office/drawing/2014/main" id="{16076239-A595-AD9D-3FBC-162277693ABF}"/>
              </a:ext>
            </a:extLst>
          </p:cNvPr>
          <p:cNvSpPr/>
          <p:nvPr/>
        </p:nvSpPr>
        <p:spPr>
          <a:xfrm>
            <a:off x="838199" y="4877690"/>
            <a:ext cx="4706203" cy="864078"/>
          </a:xfrm>
          <a:prstGeom prst="rect">
            <a:avLst/>
          </a:prstGeom>
          <a:solidFill>
            <a:schemeClr val="accent6">
              <a:lumMod val="9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(C). Tape Measurer</a:t>
            </a:r>
          </a:p>
        </p:txBody>
      </p:sp>
      <p:sp>
        <p:nvSpPr>
          <p:cNvPr id="6" name="Rectangle 5">
            <a:extLst>
              <a:ext uri="{FF2B5EF4-FFF2-40B4-BE49-F238E27FC236}">
                <a16:creationId xmlns:a16="http://schemas.microsoft.com/office/drawing/2014/main" id="{BE87EBE8-F792-74CB-1230-111A6D8A726A}"/>
              </a:ext>
            </a:extLst>
          </p:cNvPr>
          <p:cNvSpPr/>
          <p:nvPr/>
        </p:nvSpPr>
        <p:spPr>
          <a:xfrm>
            <a:off x="838199" y="4871486"/>
            <a:ext cx="4713823" cy="870281"/>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(C). Tape Measurer</a:t>
            </a:r>
          </a:p>
        </p:txBody>
      </p:sp>
    </p:spTree>
    <p:custDataLst>
      <p:tags r:id="rId1"/>
    </p:custDataLst>
    <p:extLst>
      <p:ext uri="{BB962C8B-B14F-4D97-AF65-F5344CB8AC3E}">
        <p14:creationId xmlns:p14="http://schemas.microsoft.com/office/powerpoint/2010/main" val="15248428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A2AF2-5BB5-29F0-B3E4-633A3585103F}"/>
            </a:ext>
          </a:extLst>
        </p:cNvPr>
        <p:cNvGrpSpPr/>
        <p:nvPr/>
      </p:nvGrpSpPr>
      <p:grpSpPr>
        <a:xfrm>
          <a:off x="0" y="0"/>
          <a:ext cx="0" cy="0"/>
          <a:chOff x="0" y="0"/>
          <a:chExt cx="0" cy="0"/>
        </a:xfrm>
      </p:grpSpPr>
      <p:sp>
        <p:nvSpPr>
          <p:cNvPr id="3" name="Content Placeholder 6">
            <a:extLst>
              <a:ext uri="{FF2B5EF4-FFF2-40B4-BE49-F238E27FC236}">
                <a16:creationId xmlns:a16="http://schemas.microsoft.com/office/drawing/2014/main" id="{E6867911-BB2C-7FF9-F592-BDB9CB6CACD9}"/>
              </a:ext>
            </a:extLst>
          </p:cNvPr>
          <p:cNvSpPr>
            <a:spLocks noGrp="1"/>
          </p:cNvSpPr>
          <p:nvPr>
            <p:ph idx="1"/>
          </p:nvPr>
        </p:nvSpPr>
        <p:spPr>
          <a:xfrm>
            <a:off x="838199" y="1381992"/>
            <a:ext cx="10515599" cy="1934494"/>
          </a:xfrm>
        </p:spPr>
        <p:txBody>
          <a:bodyPr>
            <a:normAutofit/>
          </a:bodyPr>
          <a:lstStyle/>
          <a:p>
            <a:r>
              <a:rPr lang="en-US" sz="3200" dirty="0"/>
              <a:t>A worker is filling a rectangular container that is </a:t>
            </a:r>
            <a:r>
              <a:rPr lang="en-US" sz="3200" b="1" dirty="0"/>
              <a:t>4 feet long</a:t>
            </a:r>
            <a:r>
              <a:rPr lang="en-US" sz="3200" dirty="0"/>
              <a:t>, </a:t>
            </a:r>
            <a:r>
              <a:rPr lang="en-US" sz="3200" b="1" dirty="0"/>
              <a:t>3 feet wide</a:t>
            </a:r>
            <a:r>
              <a:rPr lang="en-US" sz="3200" dirty="0"/>
              <a:t>, and </a:t>
            </a:r>
            <a:r>
              <a:rPr lang="en-US" sz="3200" b="1" dirty="0"/>
              <a:t>2 feet high</a:t>
            </a:r>
            <a:r>
              <a:rPr lang="en-US" sz="3200" dirty="0"/>
              <a:t>.</a:t>
            </a:r>
          </a:p>
          <a:p>
            <a:endParaRPr lang="en-US" sz="1200" dirty="0"/>
          </a:p>
          <a:p>
            <a:r>
              <a:rPr lang="en-US" sz="3200" dirty="0"/>
              <a:t>What is the volume of the container?</a:t>
            </a:r>
            <a:endParaRPr lang="en-US" dirty="0"/>
          </a:p>
        </p:txBody>
      </p:sp>
      <p:sp>
        <p:nvSpPr>
          <p:cNvPr id="8" name="Title 7">
            <a:extLst>
              <a:ext uri="{FF2B5EF4-FFF2-40B4-BE49-F238E27FC236}">
                <a16:creationId xmlns:a16="http://schemas.microsoft.com/office/drawing/2014/main" id="{B86C8426-85BD-A15C-11DA-7740D6AA3BE3}"/>
              </a:ext>
            </a:extLst>
          </p:cNvPr>
          <p:cNvSpPr>
            <a:spLocks noGrp="1"/>
          </p:cNvSpPr>
          <p:nvPr>
            <p:ph type="title"/>
          </p:nvPr>
        </p:nvSpPr>
        <p:spPr/>
        <p:txBody>
          <a:bodyPr/>
          <a:lstStyle/>
          <a:p>
            <a:r>
              <a:rPr lang="en-US" dirty="0"/>
              <a:t>Knowledge Check </a:t>
            </a:r>
          </a:p>
        </p:txBody>
      </p:sp>
      <p:sp>
        <p:nvSpPr>
          <p:cNvPr id="4" name="Rectangle 3">
            <a:extLst>
              <a:ext uri="{FF2B5EF4-FFF2-40B4-BE49-F238E27FC236}">
                <a16:creationId xmlns:a16="http://schemas.microsoft.com/office/drawing/2014/main" id="{01324264-23AA-B6D1-D39D-AE211805E6F9}"/>
              </a:ext>
            </a:extLst>
          </p:cNvPr>
          <p:cNvSpPr/>
          <p:nvPr/>
        </p:nvSpPr>
        <p:spPr>
          <a:xfrm>
            <a:off x="838198" y="3665049"/>
            <a:ext cx="4706203" cy="851672"/>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(A). 9 ft. squared</a:t>
            </a:r>
          </a:p>
        </p:txBody>
      </p:sp>
      <p:sp>
        <p:nvSpPr>
          <p:cNvPr id="5" name="Rectangle 4">
            <a:extLst>
              <a:ext uri="{FF2B5EF4-FFF2-40B4-BE49-F238E27FC236}">
                <a16:creationId xmlns:a16="http://schemas.microsoft.com/office/drawing/2014/main" id="{2E91263A-0873-B5CC-F5A5-7B3081BF9E78}"/>
              </a:ext>
            </a:extLst>
          </p:cNvPr>
          <p:cNvSpPr/>
          <p:nvPr/>
        </p:nvSpPr>
        <p:spPr>
          <a:xfrm>
            <a:off x="6647595" y="3665049"/>
            <a:ext cx="4706203" cy="851672"/>
          </a:xfrm>
          <a:prstGeom prst="rect">
            <a:avLst/>
          </a:prstGeom>
          <a:solidFill>
            <a:schemeClr val="accent6">
              <a:lumMod val="9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(B). 24 ft. cubed </a:t>
            </a:r>
          </a:p>
        </p:txBody>
      </p:sp>
      <p:sp>
        <p:nvSpPr>
          <p:cNvPr id="7" name="Rectangle 6">
            <a:extLst>
              <a:ext uri="{FF2B5EF4-FFF2-40B4-BE49-F238E27FC236}">
                <a16:creationId xmlns:a16="http://schemas.microsoft.com/office/drawing/2014/main" id="{D1C84A74-481A-C314-AAE7-F2B4392F376E}"/>
              </a:ext>
            </a:extLst>
          </p:cNvPr>
          <p:cNvSpPr/>
          <p:nvPr/>
        </p:nvSpPr>
        <p:spPr>
          <a:xfrm>
            <a:off x="6647597" y="4877690"/>
            <a:ext cx="4706203" cy="851672"/>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(D). 12 ft. cubed </a:t>
            </a:r>
          </a:p>
        </p:txBody>
      </p:sp>
      <p:pic>
        <p:nvPicPr>
          <p:cNvPr id="2" name="Graphic 1" descr="Lights On with solid fill">
            <a:extLst>
              <a:ext uri="{FF2B5EF4-FFF2-40B4-BE49-F238E27FC236}">
                <a16:creationId xmlns:a16="http://schemas.microsoft.com/office/drawing/2014/main" id="{E7E6897C-90F9-5111-96A1-9920A152EF6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35583" y="5285"/>
            <a:ext cx="851672" cy="851672"/>
          </a:xfrm>
          <a:prstGeom prst="rect">
            <a:avLst/>
          </a:prstGeom>
        </p:spPr>
      </p:pic>
      <p:sp>
        <p:nvSpPr>
          <p:cNvPr id="10" name="Rectangle 9">
            <a:extLst>
              <a:ext uri="{FF2B5EF4-FFF2-40B4-BE49-F238E27FC236}">
                <a16:creationId xmlns:a16="http://schemas.microsoft.com/office/drawing/2014/main" id="{8078844B-FFF4-C071-8B1B-78C4A6158CA3}"/>
              </a:ext>
            </a:extLst>
          </p:cNvPr>
          <p:cNvSpPr/>
          <p:nvPr/>
        </p:nvSpPr>
        <p:spPr>
          <a:xfrm>
            <a:off x="838200" y="4865284"/>
            <a:ext cx="4706203" cy="864078"/>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(C). 24 ft.</a:t>
            </a:r>
          </a:p>
        </p:txBody>
      </p:sp>
      <p:sp>
        <p:nvSpPr>
          <p:cNvPr id="6" name="Rectangle 5">
            <a:extLst>
              <a:ext uri="{FF2B5EF4-FFF2-40B4-BE49-F238E27FC236}">
                <a16:creationId xmlns:a16="http://schemas.microsoft.com/office/drawing/2014/main" id="{E74E06FB-310A-4124-928C-591FBFA1A04F}"/>
              </a:ext>
            </a:extLst>
          </p:cNvPr>
          <p:cNvSpPr/>
          <p:nvPr/>
        </p:nvSpPr>
        <p:spPr>
          <a:xfrm>
            <a:off x="6647594" y="3665423"/>
            <a:ext cx="4706203" cy="851672"/>
          </a:xfrm>
          <a:prstGeom prst="rect">
            <a:avLst/>
          </a:prstGeom>
          <a:solidFill>
            <a:schemeClr val="accent4">
              <a:lumMod val="20000"/>
              <a:lumOff val="80000"/>
            </a:schemeClr>
          </a:solidFill>
          <a:ln>
            <a:noFill/>
          </a:ln>
        </p:spPr>
        <p:style>
          <a:lnRef idx="2">
            <a:schemeClr val="accent4"/>
          </a:lnRef>
          <a:fillRef idx="1">
            <a:schemeClr val="lt1"/>
          </a:fillRef>
          <a:effectRef idx="0">
            <a:schemeClr val="accent4"/>
          </a:effectRef>
          <a:fontRef idx="minor">
            <a:schemeClr val="dk1"/>
          </a:fontRef>
        </p:style>
        <p:txBody>
          <a:bodyPr rtlCol="0" anchor="ctr"/>
          <a:lstStyle/>
          <a:p>
            <a:r>
              <a:rPr lang="en-US" sz="2800" dirty="0"/>
              <a:t>(B). 24 ft. cubed </a:t>
            </a:r>
          </a:p>
        </p:txBody>
      </p:sp>
    </p:spTree>
    <p:custDataLst>
      <p:tags r:id="rId1"/>
    </p:custDataLst>
    <p:extLst>
      <p:ext uri="{BB962C8B-B14F-4D97-AF65-F5344CB8AC3E}">
        <p14:creationId xmlns:p14="http://schemas.microsoft.com/office/powerpoint/2010/main" val="20468153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0D6D1-C8DE-887C-CCD7-9675EDB97014}"/>
              </a:ext>
            </a:extLst>
          </p:cNvPr>
          <p:cNvSpPr>
            <a:spLocks noGrp="1"/>
          </p:cNvSpPr>
          <p:nvPr>
            <p:ph type="title"/>
          </p:nvPr>
        </p:nvSpPr>
        <p:spPr/>
        <p:txBody>
          <a:bodyPr/>
          <a:lstStyle/>
          <a:p>
            <a:r>
              <a:rPr lang="en-US" dirty="0"/>
              <a:t>Summary and What’s Next</a:t>
            </a:r>
          </a:p>
        </p:txBody>
      </p:sp>
      <p:sp>
        <p:nvSpPr>
          <p:cNvPr id="3" name="Content Placeholder 2">
            <a:extLst>
              <a:ext uri="{FF2B5EF4-FFF2-40B4-BE49-F238E27FC236}">
                <a16:creationId xmlns:a16="http://schemas.microsoft.com/office/drawing/2014/main" id="{0659503C-E006-EFF1-2402-1CDF43BDBFB1}"/>
              </a:ext>
            </a:extLst>
          </p:cNvPr>
          <p:cNvSpPr>
            <a:spLocks noGrp="1"/>
          </p:cNvSpPr>
          <p:nvPr>
            <p:ph idx="1"/>
          </p:nvPr>
        </p:nvSpPr>
        <p:spPr>
          <a:xfrm>
            <a:off x="838200" y="1645920"/>
            <a:ext cx="10515600" cy="4572000"/>
          </a:xfrm>
        </p:spPr>
        <p:txBody>
          <a:bodyPr>
            <a:normAutofit/>
          </a:bodyPr>
          <a:lstStyle/>
          <a:p>
            <a:pPr marL="457200" indent="-457200">
              <a:buFont typeface="Arial" panose="020B0604020202020204" pitchFamily="34" charset="0"/>
              <a:buChar char="•"/>
            </a:pPr>
            <a:r>
              <a:rPr lang="en-US" b="1" dirty="0">
                <a:solidFill>
                  <a:schemeClr val="accent1"/>
                </a:solidFill>
              </a:rPr>
              <a:t>Volume</a:t>
            </a:r>
            <a:r>
              <a:rPr lang="en-US" dirty="0"/>
              <a:t> measures the space inside a 3D object</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b="1" dirty="0">
                <a:solidFill>
                  <a:schemeClr val="accent1"/>
                </a:solidFill>
              </a:rPr>
              <a:t>Calculated</a:t>
            </a:r>
            <a:r>
              <a:rPr lang="en-US" dirty="0"/>
              <a:t> using length, width, and height</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dirty="0"/>
              <a:t>Expressed in </a:t>
            </a:r>
            <a:r>
              <a:rPr lang="en-US" b="1" dirty="0">
                <a:solidFill>
                  <a:schemeClr val="accent1"/>
                </a:solidFill>
              </a:rPr>
              <a:t>cubic units</a:t>
            </a:r>
          </a:p>
          <a:p>
            <a:pPr marL="457200" indent="-457200">
              <a:buFont typeface="Arial" panose="020B0604020202020204" pitchFamily="34" charset="0"/>
              <a:buChar char="•"/>
            </a:pPr>
            <a:endParaRPr lang="en-US" dirty="0"/>
          </a:p>
          <a:p>
            <a:r>
              <a:rPr lang="en-US" dirty="0"/>
              <a:t>Next, you will apply everything you’ve learned in the Maintenance Math Challenge.</a:t>
            </a:r>
          </a:p>
          <a:p>
            <a:endParaRPr lang="en-US" sz="2500" dirty="0"/>
          </a:p>
        </p:txBody>
      </p:sp>
    </p:spTree>
    <p:custDataLst>
      <p:tags r:id="rId1"/>
    </p:custDataLst>
    <p:extLst>
      <p:ext uri="{BB962C8B-B14F-4D97-AF65-F5344CB8AC3E}">
        <p14:creationId xmlns:p14="http://schemas.microsoft.com/office/powerpoint/2010/main" val="2133787790"/>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323AC46-C503-435B-9AA0-B946428F6ED2}"/>
              </a:ext>
            </a:extLst>
          </p:cNvPr>
          <p:cNvSpPr>
            <a:spLocks noGrp="1"/>
          </p:cNvSpPr>
          <p:nvPr>
            <p:ph type="title"/>
          </p:nvPr>
        </p:nvSpPr>
        <p:spPr>
          <a:xfrm>
            <a:off x="1615440" y="2165683"/>
            <a:ext cx="4861614" cy="1604211"/>
          </a:xfrm>
        </p:spPr>
        <p:txBody>
          <a:bodyPr/>
          <a:lstStyle/>
          <a:p>
            <a:r>
              <a:rPr lang="en-US" sz="3600" dirty="0"/>
              <a:t>4.5 – Math and Measurement Activity </a:t>
            </a:r>
          </a:p>
        </p:txBody>
      </p:sp>
      <p:sp>
        <p:nvSpPr>
          <p:cNvPr id="5" name="Text Placeholder 4">
            <a:extLst>
              <a:ext uri="{FF2B5EF4-FFF2-40B4-BE49-F238E27FC236}">
                <a16:creationId xmlns:a16="http://schemas.microsoft.com/office/drawing/2014/main" id="{ADAB55DE-E825-4C49-B5F8-1E690733CB2E}"/>
              </a:ext>
            </a:extLst>
          </p:cNvPr>
          <p:cNvSpPr>
            <a:spLocks noGrp="1"/>
          </p:cNvSpPr>
          <p:nvPr>
            <p:ph type="body" sz="quarter" idx="10"/>
          </p:nvPr>
        </p:nvSpPr>
        <p:spPr>
          <a:xfrm>
            <a:off x="1616075" y="4026568"/>
            <a:ext cx="4860925" cy="2069431"/>
          </a:xfrm>
        </p:spPr>
        <p:txBody>
          <a:bodyPr/>
          <a:lstStyle/>
          <a:p>
            <a:pPr marL="0" indent="0">
              <a:buNone/>
            </a:pPr>
            <a:r>
              <a:rPr lang="en-US" sz="2500" dirty="0"/>
              <a:t>Next, we’ll put our skills to the test to in a math and measurement activity.  </a:t>
            </a:r>
          </a:p>
          <a:p>
            <a:endParaRPr lang="en-US" dirty="0"/>
          </a:p>
        </p:txBody>
      </p:sp>
      <p:pic>
        <p:nvPicPr>
          <p:cNvPr id="14" name="Picture Placeholder 13">
            <a:extLst>
              <a:ext uri="{FF2B5EF4-FFF2-40B4-BE49-F238E27FC236}">
                <a16:creationId xmlns:a16="http://schemas.microsoft.com/office/drawing/2014/main" id="{962420BC-5928-20A3-7AE3-92DB7E0CF574}"/>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l="30220" r="30220"/>
          <a:stretch>
            <a:fillRect/>
          </a:stretch>
        </p:blipFill>
        <p:spPr>
          <a:prstGeom prst="rect">
            <a:avLst/>
          </a:prstGeom>
          <a:solidFill>
            <a:srgbClr val="E7E6E6"/>
          </a:solidFill>
        </p:spPr>
      </p:pic>
    </p:spTree>
    <p:custDataLst>
      <p:tags r:id="rId1"/>
    </p:custDataLst>
    <p:extLst>
      <p:ext uri="{BB962C8B-B14F-4D97-AF65-F5344CB8AC3E}">
        <p14:creationId xmlns:p14="http://schemas.microsoft.com/office/powerpoint/2010/main" val="351117883"/>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1F60F90-D9AD-EA32-DA78-66039B1E6A05}"/>
              </a:ext>
            </a:extLst>
          </p:cNvPr>
          <p:cNvSpPr>
            <a:spLocks noGrp="1"/>
          </p:cNvSpPr>
          <p:nvPr>
            <p:ph type="title"/>
          </p:nvPr>
        </p:nvSpPr>
        <p:spPr>
          <a:xfrm>
            <a:off x="518158" y="233611"/>
            <a:ext cx="10350658" cy="523195"/>
          </a:xfrm>
        </p:spPr>
        <p:txBody>
          <a:bodyPr/>
          <a:lstStyle/>
          <a:p>
            <a:r>
              <a:rPr lang="en-US" dirty="0"/>
              <a:t>Math and Measurement Challenge </a:t>
            </a:r>
          </a:p>
        </p:txBody>
      </p:sp>
      <p:pic>
        <p:nvPicPr>
          <p:cNvPr id="3" name="Picture 2" descr="Running man icon indicating the slide has an ACTIVITY.">
            <a:extLst>
              <a:ext uri="{FF2B5EF4-FFF2-40B4-BE49-F238E27FC236}">
                <a16:creationId xmlns:a16="http://schemas.microsoft.com/office/drawing/2014/main" id="{ABA12A8B-7FAD-C2B7-0495-1278ECC42325}"/>
              </a:ext>
            </a:extLst>
          </p:cNvPr>
          <p:cNvPicPr>
            <a:picLocks noChangeAspect="1"/>
          </p:cNvPicPr>
          <p:nvPr/>
        </p:nvPicPr>
        <p:blipFill>
          <a:blip r:embed="rId4" cstate="print">
            <a:extLst>
              <a:ext uri="{28A0092B-C50C-407E-A947-70E740481C1C}">
                <a14:useLocalDpi xmlns:a14="http://schemas.microsoft.com/office/drawing/2010/main" val="0"/>
              </a:ext>
            </a:extLst>
          </a:blip>
          <a:srcRect l="63000" t="31047" r="3465" b="7314"/>
          <a:stretch>
            <a:fillRect/>
          </a:stretch>
        </p:blipFill>
        <p:spPr>
          <a:xfrm>
            <a:off x="10795379" y="128720"/>
            <a:ext cx="731520" cy="756422"/>
          </a:xfrm>
          <a:prstGeom prst="rect">
            <a:avLst/>
          </a:prstGeom>
        </p:spPr>
      </p:pic>
      <p:sp>
        <p:nvSpPr>
          <p:cNvPr id="6" name="Content Placeholder 5">
            <a:extLst>
              <a:ext uri="{FF2B5EF4-FFF2-40B4-BE49-F238E27FC236}">
                <a16:creationId xmlns:a16="http://schemas.microsoft.com/office/drawing/2014/main" id="{E0A65F97-53EA-14B5-0595-0932529FF83F}"/>
              </a:ext>
            </a:extLst>
          </p:cNvPr>
          <p:cNvSpPr>
            <a:spLocks noGrp="1"/>
          </p:cNvSpPr>
          <p:nvPr>
            <p:ph idx="4294967295"/>
          </p:nvPr>
        </p:nvSpPr>
        <p:spPr>
          <a:xfrm>
            <a:off x="518158" y="1315453"/>
            <a:ext cx="7567063" cy="4784409"/>
          </a:xfrm>
        </p:spPr>
        <p:txBody>
          <a:bodyPr>
            <a:noAutofit/>
          </a:bodyPr>
          <a:lstStyle/>
          <a:p>
            <a:pPr marL="0" indent="0">
              <a:buNone/>
            </a:pPr>
            <a:r>
              <a:rPr lang="en-US" sz="2600" b="1" dirty="0"/>
              <a:t>Scenario</a:t>
            </a:r>
            <a:r>
              <a:rPr lang="en-US" sz="2600" dirty="0"/>
              <a:t>: Your team has been assigned to prepare a new maintenance workstation area inside a transit facility. Use your math and measurement skills to ensure proper fit, avoid wasted materials, and stay within the project budget. Be sure to show your work, use correct measurements, and round decimals to the nearest tenth when needed. </a:t>
            </a:r>
          </a:p>
          <a:p>
            <a:pPr marL="0" indent="0">
              <a:buNone/>
            </a:pPr>
            <a:endParaRPr lang="en-US" sz="1200" b="1" dirty="0"/>
          </a:p>
          <a:p>
            <a:pPr marL="457200" indent="-457200">
              <a:buAutoNum type="arabicParenBoth"/>
            </a:pPr>
            <a:r>
              <a:rPr lang="en-US" sz="2600" dirty="0"/>
              <a:t> Complete questions 1-5 with a partner. </a:t>
            </a:r>
          </a:p>
          <a:p>
            <a:pPr marL="457200" indent="-457200">
              <a:buAutoNum type="arabicParenBoth"/>
            </a:pPr>
            <a:endParaRPr lang="en-US" sz="1200" dirty="0"/>
          </a:p>
          <a:p>
            <a:pPr marL="457200" indent="-457200">
              <a:buAutoNum type="arabicParenBoth"/>
            </a:pPr>
            <a:r>
              <a:rPr lang="en-US" sz="2600" dirty="0"/>
              <a:t>Sketch the workstation on the back of this handout and label the bolded items. Be sure to include both the name and number in your label.</a:t>
            </a:r>
          </a:p>
        </p:txBody>
      </p:sp>
      <p:pic>
        <p:nvPicPr>
          <p:cNvPr id="5" name="Picture 4">
            <a:extLst>
              <a:ext uri="{FF2B5EF4-FFF2-40B4-BE49-F238E27FC236}">
                <a16:creationId xmlns:a16="http://schemas.microsoft.com/office/drawing/2014/main" id="{96F1C8CF-4C2D-2F31-D2D0-98058BA5E4BE}"/>
              </a:ext>
            </a:extLst>
          </p:cNvPr>
          <p:cNvPicPr>
            <a:picLocks noChangeAspect="1"/>
          </p:cNvPicPr>
          <p:nvPr/>
        </p:nvPicPr>
        <p:blipFill>
          <a:blip r:embed="rId5"/>
          <a:stretch>
            <a:fillRect/>
          </a:stretch>
        </p:blipFill>
        <p:spPr>
          <a:xfrm>
            <a:off x="8434467" y="1613858"/>
            <a:ext cx="3092432" cy="4050935"/>
          </a:xfrm>
          <a:prstGeom prst="rect">
            <a:avLst/>
          </a:prstGeom>
          <a:ln>
            <a:solidFill>
              <a:schemeClr val="bg1">
                <a:lumMod val="50000"/>
              </a:schemeClr>
            </a:solidFill>
          </a:ln>
          <a:effectLst>
            <a:outerShdw blurRad="50800" dist="38100" dir="2700000" algn="tl" rotWithShape="0">
              <a:prstClr val="black">
                <a:alpha val="40000"/>
              </a:prstClr>
            </a:outerShdw>
          </a:effectLst>
        </p:spPr>
      </p:pic>
    </p:spTree>
    <p:custDataLst>
      <p:tags r:id="rId1"/>
    </p:custDataLst>
    <p:extLst>
      <p:ext uri="{BB962C8B-B14F-4D97-AF65-F5344CB8AC3E}">
        <p14:creationId xmlns:p14="http://schemas.microsoft.com/office/powerpoint/2010/main" val="1140212551"/>
      </p:ext>
    </p:extLst>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Placeholder 14">
            <a:extLst>
              <a:ext uri="{FF2B5EF4-FFF2-40B4-BE49-F238E27FC236}">
                <a16:creationId xmlns:a16="http://schemas.microsoft.com/office/drawing/2014/main" id="{5493DF07-0C95-1EEE-1FBB-5ABD486B13C0}"/>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5121" r="-2" b="-2"/>
          <a:stretch>
            <a:fillRect/>
          </a:stretch>
        </p:blipFill>
        <p:spPr>
          <a:xfrm>
            <a:off x="7381875" y="10"/>
            <a:ext cx="4860925" cy="6857990"/>
          </a:xfrm>
          <a:noFill/>
        </p:spPr>
      </p:pic>
      <p:sp>
        <p:nvSpPr>
          <p:cNvPr id="4" name="Title 3">
            <a:extLst>
              <a:ext uri="{FF2B5EF4-FFF2-40B4-BE49-F238E27FC236}">
                <a16:creationId xmlns:a16="http://schemas.microsoft.com/office/drawing/2014/main" id="{5FA062A0-888E-C0D0-8728-2EB99A816A6A}"/>
              </a:ext>
            </a:extLst>
          </p:cNvPr>
          <p:cNvSpPr>
            <a:spLocks noGrp="1"/>
          </p:cNvSpPr>
          <p:nvPr>
            <p:ph type="title"/>
          </p:nvPr>
        </p:nvSpPr>
        <p:spPr>
          <a:xfrm>
            <a:off x="1615440" y="1812338"/>
            <a:ext cx="4861614" cy="1388062"/>
          </a:xfrm>
        </p:spPr>
        <p:txBody>
          <a:bodyPr anchor="t">
            <a:normAutofit/>
          </a:bodyPr>
          <a:lstStyle/>
          <a:p>
            <a:r>
              <a:rPr lang="en-US" sz="6000" dirty="0"/>
              <a:t>Quiz</a:t>
            </a:r>
            <a:endParaRPr lang="en-US" dirty="0"/>
          </a:p>
        </p:txBody>
      </p:sp>
      <p:sp>
        <p:nvSpPr>
          <p:cNvPr id="20" name="Text Placeholder 3">
            <a:extLst>
              <a:ext uri="{FF2B5EF4-FFF2-40B4-BE49-F238E27FC236}">
                <a16:creationId xmlns:a16="http://schemas.microsoft.com/office/drawing/2014/main" id="{CBF60118-21C7-8296-4DDB-DF3D229C4EC7}"/>
              </a:ext>
            </a:extLst>
          </p:cNvPr>
          <p:cNvSpPr>
            <a:spLocks noGrp="1"/>
          </p:cNvSpPr>
          <p:nvPr>
            <p:ph type="body" sz="quarter" idx="10"/>
          </p:nvPr>
        </p:nvSpPr>
        <p:spPr>
          <a:xfrm>
            <a:off x="1615440" y="3429000"/>
            <a:ext cx="4861615" cy="2654300"/>
          </a:xfrm>
        </p:spPr>
        <p:txBody>
          <a:bodyPr/>
          <a:lstStyle/>
          <a:p>
            <a:pPr marL="0" indent="0">
              <a:buNone/>
            </a:pPr>
            <a:r>
              <a:rPr lang="en-US" dirty="0"/>
              <a:t>Time for a quiz! Let’s see what you have learned from today’s lesson. </a:t>
            </a:r>
          </a:p>
          <a:p>
            <a:endParaRPr lang="en-US" dirty="0"/>
          </a:p>
        </p:txBody>
      </p:sp>
    </p:spTree>
    <p:custDataLst>
      <p:tags r:id="rId1"/>
    </p:custDataLst>
    <p:extLst>
      <p:ext uri="{BB962C8B-B14F-4D97-AF65-F5344CB8AC3E}">
        <p14:creationId xmlns:p14="http://schemas.microsoft.com/office/powerpoint/2010/main" val="1877786258"/>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37C901-77AD-55C7-9FBD-94F97131BF5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340BF05-E2C5-23C4-3FA8-8DD577A9712C}"/>
              </a:ext>
            </a:extLst>
          </p:cNvPr>
          <p:cNvSpPr>
            <a:spLocks noGrp="1"/>
          </p:cNvSpPr>
          <p:nvPr>
            <p:ph type="title"/>
          </p:nvPr>
        </p:nvSpPr>
        <p:spPr/>
        <p:txBody>
          <a:bodyPr/>
          <a:lstStyle/>
          <a:p>
            <a:r>
              <a:rPr lang="en-US" dirty="0"/>
              <a:t>Revisiting Objectives</a:t>
            </a:r>
          </a:p>
        </p:txBody>
      </p:sp>
      <p:sp>
        <p:nvSpPr>
          <p:cNvPr id="5" name="Content Placeholder 4">
            <a:extLst>
              <a:ext uri="{FF2B5EF4-FFF2-40B4-BE49-F238E27FC236}">
                <a16:creationId xmlns:a16="http://schemas.microsoft.com/office/drawing/2014/main" id="{5ED3EBA6-4D50-5B19-9C73-ADB575DBA99B}"/>
              </a:ext>
            </a:extLst>
          </p:cNvPr>
          <p:cNvSpPr>
            <a:spLocks noGrp="1"/>
          </p:cNvSpPr>
          <p:nvPr>
            <p:ph idx="1"/>
          </p:nvPr>
        </p:nvSpPr>
        <p:spPr/>
        <p:txBody>
          <a:bodyPr/>
          <a:lstStyle/>
          <a:p>
            <a:pPr marL="342900" indent="-342900">
              <a:buFont typeface="Arial" panose="020B0604020202020204" pitchFamily="34" charset="0"/>
              <a:buChar char="•"/>
            </a:pPr>
            <a:r>
              <a:rPr lang="en-US" sz="3200" dirty="0"/>
              <a:t>Demonstrate the ability to solve mathematics problems involving measurement.</a:t>
            </a:r>
          </a:p>
          <a:p>
            <a:pPr marL="800100" lvl="1" indent="-342900">
              <a:buFont typeface="Arial" panose="020B0604020202020204" pitchFamily="34" charset="0"/>
              <a:buChar char="•"/>
            </a:pPr>
            <a:r>
              <a:rPr lang="en-US" sz="2800" dirty="0"/>
              <a:t>Measure and calculate length using appropriate units and tools.</a:t>
            </a:r>
          </a:p>
          <a:p>
            <a:pPr marL="800100" lvl="1" indent="-342900">
              <a:buFont typeface="Arial" panose="020B0604020202020204" pitchFamily="34" charset="0"/>
              <a:buChar char="•"/>
            </a:pPr>
            <a:endParaRPr lang="en-US" sz="1800" dirty="0"/>
          </a:p>
          <a:p>
            <a:pPr marL="800100" lvl="1" indent="-342900">
              <a:buFont typeface="Arial" panose="020B0604020202020204" pitchFamily="34" charset="0"/>
              <a:buChar char="•"/>
            </a:pPr>
            <a:r>
              <a:rPr lang="en-US" sz="2800" dirty="0"/>
              <a:t>Calculate the area of surfaces using appropriate formulas and units.</a:t>
            </a:r>
          </a:p>
          <a:p>
            <a:pPr marL="800100" lvl="1" indent="-342900">
              <a:buFont typeface="Arial" panose="020B0604020202020204" pitchFamily="34" charset="0"/>
              <a:buChar char="•"/>
            </a:pPr>
            <a:endParaRPr lang="en-US" sz="1800" dirty="0"/>
          </a:p>
          <a:p>
            <a:pPr marL="800100" lvl="1" indent="-342900">
              <a:buFont typeface="Arial" panose="020B0604020202020204" pitchFamily="34" charset="0"/>
              <a:buChar char="•"/>
            </a:pPr>
            <a:r>
              <a:rPr lang="en-US" sz="2800" dirty="0"/>
              <a:t>Solve mathematics problems involving circular objects by calculating diameter, circumference, and area.</a:t>
            </a:r>
          </a:p>
          <a:p>
            <a:pPr marL="800100" lvl="1" indent="-342900">
              <a:buFont typeface="Arial" panose="020B0604020202020204" pitchFamily="34" charset="0"/>
              <a:buChar char="•"/>
            </a:pPr>
            <a:endParaRPr lang="en-US" sz="1800" dirty="0"/>
          </a:p>
          <a:p>
            <a:pPr marL="800100" lvl="1" indent="-342900">
              <a:buFont typeface="Arial" panose="020B0604020202020204" pitchFamily="34" charset="0"/>
              <a:buChar char="•"/>
            </a:pPr>
            <a:r>
              <a:rPr lang="en-US" sz="2800" dirty="0"/>
              <a:t>Calculate volume using appropriate formulas and units.</a:t>
            </a:r>
          </a:p>
          <a:p>
            <a:endParaRPr lang="en-US" dirty="0"/>
          </a:p>
        </p:txBody>
      </p:sp>
    </p:spTree>
    <p:custDataLst>
      <p:tags r:id="rId1"/>
    </p:custDataLst>
    <p:extLst>
      <p:ext uri="{BB962C8B-B14F-4D97-AF65-F5344CB8AC3E}">
        <p14:creationId xmlns:p14="http://schemas.microsoft.com/office/powerpoint/2010/main" val="4021215100"/>
      </p:ext>
    </p:extLst>
  </p:cSld>
  <p:clrMapOvr>
    <a:masterClrMapping/>
  </p:clrMapOvr>
  <p:transition>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F08F00B-DCFE-4AB0-9B65-5843EB254283}"/>
              </a:ext>
            </a:extLst>
          </p:cNvPr>
          <p:cNvSpPr>
            <a:spLocks noGrp="1"/>
          </p:cNvSpPr>
          <p:nvPr>
            <p:ph type="ctrTitle"/>
          </p:nvPr>
        </p:nvSpPr>
        <p:spPr>
          <a:xfrm>
            <a:off x="1478280" y="1879599"/>
            <a:ext cx="8671560" cy="1371601"/>
          </a:xfrm>
        </p:spPr>
        <p:txBody>
          <a:bodyPr/>
          <a:lstStyle/>
          <a:p>
            <a:r>
              <a:rPr lang="en-US" sz="8800" dirty="0"/>
              <a:t>Thank you!</a:t>
            </a:r>
          </a:p>
        </p:txBody>
      </p:sp>
    </p:spTree>
    <p:custDataLst>
      <p:tags r:id="rId1"/>
    </p:custDataLst>
    <p:extLst>
      <p:ext uri="{BB962C8B-B14F-4D97-AF65-F5344CB8AC3E}">
        <p14:creationId xmlns:p14="http://schemas.microsoft.com/office/powerpoint/2010/main" val="3219961775"/>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ARTICULATE_DESIGN_ID_5_OFFICE THEME" val="NjpWBq9o"/>
  <p:tag name="ARTICULATE_SLIDE_THUMBNAIL_REFRESH" val="1"/>
  <p:tag name="ARTICULATE_SLIDE_COUNT" val="49"/>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5_Office Theme">
  <a:themeElements>
    <a:clrScheme name="Foundational Skills">
      <a:dk1>
        <a:srgbClr val="000000"/>
      </a:dk1>
      <a:lt1>
        <a:srgbClr val="FFFFFF"/>
      </a:lt1>
      <a:dk2>
        <a:srgbClr val="615F67"/>
      </a:dk2>
      <a:lt2>
        <a:srgbClr val="E7E6E6"/>
      </a:lt2>
      <a:accent1>
        <a:srgbClr val="0F6235"/>
      </a:accent1>
      <a:accent2>
        <a:srgbClr val="00A34B"/>
      </a:accent2>
      <a:accent3>
        <a:srgbClr val="D7E023"/>
      </a:accent3>
      <a:accent4>
        <a:srgbClr val="DC5D22"/>
      </a:accent4>
      <a:accent5>
        <a:srgbClr val="01A5B6"/>
      </a:accent5>
      <a:accent6>
        <a:srgbClr val="EEFFDD"/>
      </a:accent6>
      <a:hlink>
        <a:srgbClr val="83298D"/>
      </a:hlink>
      <a:folHlink>
        <a:srgbClr val="175C98"/>
      </a:folHlink>
    </a:clrScheme>
    <a:fontScheme name="Foundational Skills">
      <a:majorFont>
        <a:latin typeface="Montserrat ExtraBold"/>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WC Theme">
  <a:themeElements>
    <a:clrScheme name="New TWC">
      <a:dk1>
        <a:srgbClr val="000000"/>
      </a:dk1>
      <a:lt1>
        <a:srgbClr val="FFFFFF"/>
      </a:lt1>
      <a:dk2>
        <a:srgbClr val="44546A"/>
      </a:dk2>
      <a:lt2>
        <a:srgbClr val="E7E6E6"/>
      </a:lt2>
      <a:accent1>
        <a:srgbClr val="0C6235"/>
      </a:accent1>
      <a:accent2>
        <a:srgbClr val="00A54A"/>
      </a:accent2>
      <a:accent3>
        <a:srgbClr val="D6DF2A"/>
      </a:accent3>
      <a:accent4>
        <a:srgbClr val="615F67"/>
      </a:accent4>
      <a:accent5>
        <a:srgbClr val="881E19"/>
      </a:accent5>
      <a:accent6>
        <a:srgbClr val="121F56"/>
      </a:accent6>
      <a:hlink>
        <a:srgbClr val="0C6235"/>
      </a:hlink>
      <a:folHlink>
        <a:srgbClr val="014D80"/>
      </a:folHlink>
    </a:clrScheme>
    <a:fontScheme name="Montserrat Theme">
      <a:majorFont>
        <a:latin typeface="Montserrat ExtraBold"/>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16505</TotalTime>
  <Words>7576</Words>
  <Application>Microsoft Office PowerPoint</Application>
  <PresentationFormat>Widescreen</PresentationFormat>
  <Paragraphs>1024</Paragraphs>
  <Slides>49</Slides>
  <Notes>49</Notes>
  <HiddenSlides>2</HiddenSlides>
  <MMClips>1</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49</vt:i4>
      </vt:variant>
    </vt:vector>
  </HeadingPairs>
  <TitlesOfParts>
    <vt:vector size="61" baseType="lpstr">
      <vt:lpstr>Amasis MT Pro Black</vt:lpstr>
      <vt:lpstr>Montserrat ExtraBold</vt:lpstr>
      <vt:lpstr>Calibri</vt:lpstr>
      <vt:lpstr>Courier New</vt:lpstr>
      <vt:lpstr>Cambria</vt:lpstr>
      <vt:lpstr>Wingdings</vt:lpstr>
      <vt:lpstr>Arial</vt:lpstr>
      <vt:lpstr>Cambria Math</vt:lpstr>
      <vt:lpstr>Montserrat</vt:lpstr>
      <vt:lpstr>Articulate Extrabold</vt:lpstr>
      <vt:lpstr>5_Office Theme</vt:lpstr>
      <vt:lpstr>TWC Theme</vt:lpstr>
      <vt:lpstr>Instructor Guide Snapshot </vt:lpstr>
      <vt:lpstr>Pacing Guide </vt:lpstr>
      <vt:lpstr>Measurements Shop Math Transit Core Competencies Curriculum (TC3)</vt:lpstr>
      <vt:lpstr>Objectives</vt:lpstr>
      <vt:lpstr>Agenda</vt:lpstr>
      <vt:lpstr>Warm Up Discussion</vt:lpstr>
      <vt:lpstr>What is Measurement?</vt:lpstr>
      <vt:lpstr>Why do Measurements Matter?</vt:lpstr>
      <vt:lpstr>Measurement Cheat Sheet</vt:lpstr>
      <vt:lpstr>4.1 - Linear Measurement  </vt:lpstr>
      <vt:lpstr>PowerPoint Presentation</vt:lpstr>
      <vt:lpstr>PowerPoint Presentation</vt:lpstr>
      <vt:lpstr>PowerPoint Presentation</vt:lpstr>
      <vt:lpstr>How to Read a Ruler </vt:lpstr>
      <vt:lpstr>How to Read a Ruler </vt:lpstr>
      <vt:lpstr>PowerPoint Presentation</vt:lpstr>
      <vt:lpstr>PowerPoint Presentation</vt:lpstr>
      <vt:lpstr>Summary and What’s Next</vt:lpstr>
      <vt:lpstr>4.2 - Area Measurement  </vt:lpstr>
      <vt:lpstr>PowerPoint Presentation</vt:lpstr>
      <vt:lpstr>PowerPoint Presentation</vt:lpstr>
      <vt:lpstr>PowerPoint Presentation</vt:lpstr>
      <vt:lpstr>PowerPoint Presentation</vt:lpstr>
      <vt:lpstr>PowerPoint Presentation</vt:lpstr>
      <vt:lpstr>Knowledge Check </vt:lpstr>
      <vt:lpstr>Knowledge Check </vt:lpstr>
      <vt:lpstr>Summary and What’s Next</vt:lpstr>
      <vt:lpstr>4.3 - Circular Measurement  </vt:lpstr>
      <vt:lpstr>PowerPoint Presentation</vt:lpstr>
      <vt:lpstr>PowerPoint Presentation</vt:lpstr>
      <vt:lpstr>PowerPoint Presentation</vt:lpstr>
      <vt:lpstr>PowerPoint Presentation</vt:lpstr>
      <vt:lpstr>PowerPoint Presentation</vt:lpstr>
      <vt:lpstr>Summary and What’s Next</vt:lpstr>
      <vt:lpstr>4.4 - Volume Measurement  </vt:lpstr>
      <vt:lpstr>PowerPoint Presentation</vt:lpstr>
      <vt:lpstr>PowerPoint Presentation</vt:lpstr>
      <vt:lpstr>PowerPoint Presentation</vt:lpstr>
      <vt:lpstr>PowerPoint Presentation</vt:lpstr>
      <vt:lpstr>PowerPoint Presentation</vt:lpstr>
      <vt:lpstr>PowerPoint Presentation</vt:lpstr>
      <vt:lpstr>Knowledge Check </vt:lpstr>
      <vt:lpstr>Knowledge Check </vt:lpstr>
      <vt:lpstr>Summary and What’s Next</vt:lpstr>
      <vt:lpstr>4.5 – Math and Measurement Activity </vt:lpstr>
      <vt:lpstr>Math and Measurement Challenge </vt:lpstr>
      <vt:lpstr>Quiz</vt:lpstr>
      <vt:lpstr>Revisiting Objectives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Developing Mentor &amp; Apprenticeship Programs</dc:title>
  <dc:creator>Maurice Beard</dc:creator>
  <cp:lastModifiedBy>Allie Franklyn</cp:lastModifiedBy>
  <cp:revision>394</cp:revision>
  <dcterms:created xsi:type="dcterms:W3CDTF">2025-01-21T17:59:23Z</dcterms:created>
  <dcterms:modified xsi:type="dcterms:W3CDTF">2026-09-18T20:10:55Z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BEAEC871-48B9-4E68-B519-A98E1E2CE787</vt:lpwstr>
  </property>
  <property fmtid="{D5CDD505-2E9C-101B-9397-08002B2CF9AE}" pid="3" name="ArticulatePath">
    <vt:lpwstr>Developing Mentor &amp; Apprenticeship Programs</vt:lpwstr>
  </property>
</Properties>
</file>