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tags/tag28.xml" ContentType="application/vnd.openxmlformats-officedocument.presentationml.tags+xml"/>
  <Override PartName="/ppt/notesSlides/notesSlide2.xml" ContentType="application/vnd.openxmlformats-officedocument.presentationml.notesSlide+xml"/>
  <Override PartName="/ppt/tags/tag29.xml" ContentType="application/vnd.openxmlformats-officedocument.presentationml.tags+xml"/>
  <Override PartName="/ppt/notesSlides/notesSlide3.xml" ContentType="application/vnd.openxmlformats-officedocument.presentationml.notesSlide+xml"/>
  <Override PartName="/ppt/tags/tag30.xml" ContentType="application/vnd.openxmlformats-officedocument.presentationml.tags+xml"/>
  <Override PartName="/ppt/notesSlides/notesSlide4.xml" ContentType="application/vnd.openxmlformats-officedocument.presentationml.notesSlide+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notesSlides/notesSlide9.xml" ContentType="application/vnd.openxmlformats-officedocument.presentationml.notesSlide+xml"/>
  <Override PartName="/ppt/ink/ink1.xml" ContentType="application/inkml+xml"/>
  <Override PartName="/ppt/ink/ink2.xml" ContentType="application/inkml+xml"/>
  <Override PartName="/ppt/tags/tag36.xml" ContentType="application/vnd.openxmlformats-officedocument.presentationml.tags+xml"/>
  <Override PartName="/ppt/notesSlides/notesSlide10.xml" ContentType="application/vnd.openxmlformats-officedocument.presentationml.notesSlide+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notesSlides/notesSlide12.xml" ContentType="application/vnd.openxmlformats-officedocument.presentationml.notesSlide+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notesSlides/notesSlide15.xml" ContentType="application/vnd.openxmlformats-officedocument.presentationml.notesSlide+xml"/>
  <Override PartName="/ppt/tags/tag42.xml" ContentType="application/vnd.openxmlformats-officedocument.presentationml.tags+xml"/>
  <Override PartName="/ppt/notesSlides/notesSlide16.xml" ContentType="application/vnd.openxmlformats-officedocument.presentationml.notesSlide+xml"/>
  <Override PartName="/ppt/tags/tag43.xml" ContentType="application/vnd.openxmlformats-officedocument.presentationml.tags+xml"/>
  <Override PartName="/ppt/notesSlides/notesSlide17.xml" ContentType="application/vnd.openxmlformats-officedocument.presentationml.notesSlide+xml"/>
  <Override PartName="/ppt/tags/tag44.xml" ContentType="application/vnd.openxmlformats-officedocument.presentationml.tags+xml"/>
  <Override PartName="/ppt/notesSlides/notesSlide18.xml" ContentType="application/vnd.openxmlformats-officedocument.presentationml.notesSlide+xml"/>
  <Override PartName="/ppt/tags/tag45.xml" ContentType="application/vnd.openxmlformats-officedocument.presentationml.tags+xml"/>
  <Override PartName="/ppt/notesSlides/notesSlide19.xml" ContentType="application/vnd.openxmlformats-officedocument.presentationml.notesSlide+xml"/>
  <Override PartName="/ppt/tags/tag46.xml" ContentType="application/vnd.openxmlformats-officedocument.presentationml.tags+xml"/>
  <Override PartName="/ppt/notesSlides/notesSlide20.xml" ContentType="application/vnd.openxmlformats-officedocument.presentationml.notesSlide+xml"/>
  <Override PartName="/ppt/tags/tag47.xml" ContentType="application/vnd.openxmlformats-officedocument.presentationml.tags+xml"/>
  <Override PartName="/ppt/notesSlides/notesSlide21.xml" ContentType="application/vnd.openxmlformats-officedocument.presentationml.notesSlide+xml"/>
  <Override PartName="/ppt/tags/tag48.xml" ContentType="application/vnd.openxmlformats-officedocument.presentationml.tags+xml"/>
  <Override PartName="/ppt/notesSlides/notesSlide22.xml" ContentType="application/vnd.openxmlformats-officedocument.presentationml.notesSlide+xml"/>
  <Override PartName="/ppt/tags/tag49.xml" ContentType="application/vnd.openxmlformats-officedocument.presentationml.tags+xml"/>
  <Override PartName="/ppt/notesSlides/notesSlide23.xml" ContentType="application/vnd.openxmlformats-officedocument.presentationml.notesSlide+xml"/>
  <Override PartName="/ppt/tags/tag50.xml" ContentType="application/vnd.openxmlformats-officedocument.presentationml.tags+xml"/>
  <Override PartName="/ppt/notesSlides/notesSlide24.xml" ContentType="application/vnd.openxmlformats-officedocument.presentationml.notesSlide+xml"/>
  <Override PartName="/ppt/tags/tag51.xml" ContentType="application/vnd.openxmlformats-officedocument.presentationml.tags+xml"/>
  <Override PartName="/ppt/notesSlides/notesSlide25.xml" ContentType="application/vnd.openxmlformats-officedocument.presentationml.notesSlide+xml"/>
  <Override PartName="/ppt/tags/tag52.xml" ContentType="application/vnd.openxmlformats-officedocument.presentationml.tags+xml"/>
  <Override PartName="/ppt/notesSlides/notesSlide26.xml" ContentType="application/vnd.openxmlformats-officedocument.presentationml.notesSlide+xml"/>
  <Override PartName="/ppt/tags/tag53.xml" ContentType="application/vnd.openxmlformats-officedocument.presentationml.tags+xml"/>
  <Override PartName="/ppt/notesSlides/notesSlide27.xml" ContentType="application/vnd.openxmlformats-officedocument.presentationml.notesSlide+xml"/>
  <Override PartName="/ppt/tags/tag54.xml" ContentType="application/vnd.openxmlformats-officedocument.presentationml.tags+xml"/>
  <Override PartName="/ppt/notesSlides/notesSlide28.xml" ContentType="application/vnd.openxmlformats-officedocument.presentationml.notesSlide+xml"/>
  <Override PartName="/ppt/tags/tag55.xml" ContentType="application/vnd.openxmlformats-officedocument.presentationml.tags+xml"/>
  <Override PartName="/ppt/notesSlides/notesSlide29.xml" ContentType="application/vnd.openxmlformats-officedocument.presentationml.notesSlide+xml"/>
  <Override PartName="/ppt/tags/tag56.xml" ContentType="application/vnd.openxmlformats-officedocument.presentationml.tags+xml"/>
  <Override PartName="/ppt/notesSlides/notesSlide30.xml" ContentType="application/vnd.openxmlformats-officedocument.presentationml.notesSlide+xml"/>
  <Override PartName="/ppt/tags/tag57.xml" ContentType="application/vnd.openxmlformats-officedocument.presentationml.tags+xml"/>
  <Override PartName="/ppt/notesSlides/notesSlide31.xml" ContentType="application/vnd.openxmlformats-officedocument.presentationml.notesSlide+xml"/>
  <Override PartName="/ppt/tags/tag58.xml" ContentType="application/vnd.openxmlformats-officedocument.presentationml.tags+xml"/>
  <Override PartName="/ppt/notesSlides/notesSlide32.xml" ContentType="application/vnd.openxmlformats-officedocument.presentationml.notesSlide+xml"/>
  <Override PartName="/ppt/tags/tag59.xml" ContentType="application/vnd.openxmlformats-officedocument.presentationml.tags+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2" r:id="rId2"/>
  </p:sldMasterIdLst>
  <p:notesMasterIdLst>
    <p:notesMasterId r:id="rId36"/>
  </p:notesMasterIdLst>
  <p:handoutMasterIdLst>
    <p:handoutMasterId r:id="rId37"/>
  </p:handoutMasterIdLst>
  <p:sldIdLst>
    <p:sldId id="2439" r:id="rId3"/>
    <p:sldId id="2425" r:id="rId4"/>
    <p:sldId id="2295" r:id="rId5"/>
    <p:sldId id="2412" r:id="rId6"/>
    <p:sldId id="2413" r:id="rId7"/>
    <p:sldId id="2436" r:id="rId8"/>
    <p:sldId id="2421" r:id="rId9"/>
    <p:sldId id="2449" r:id="rId10"/>
    <p:sldId id="2450" r:id="rId11"/>
    <p:sldId id="2454" r:id="rId12"/>
    <p:sldId id="2456" r:id="rId13"/>
    <p:sldId id="2457" r:id="rId14"/>
    <p:sldId id="2458" r:id="rId15"/>
    <p:sldId id="2459" r:id="rId16"/>
    <p:sldId id="2460" r:id="rId17"/>
    <p:sldId id="2468" r:id="rId18"/>
    <p:sldId id="2461" r:id="rId19"/>
    <p:sldId id="2462" r:id="rId20"/>
    <p:sldId id="2469" r:id="rId21"/>
    <p:sldId id="2470" r:id="rId22"/>
    <p:sldId id="2433" r:id="rId23"/>
    <p:sldId id="2471" r:id="rId24"/>
    <p:sldId id="2473" r:id="rId25"/>
    <p:sldId id="2472" r:id="rId26"/>
    <p:sldId id="2474" r:id="rId27"/>
    <p:sldId id="2475" r:id="rId28"/>
    <p:sldId id="2476" r:id="rId29"/>
    <p:sldId id="2477" r:id="rId30"/>
    <p:sldId id="2478" r:id="rId31"/>
    <p:sldId id="2438" r:id="rId32"/>
    <p:sldId id="2426" r:id="rId33"/>
    <p:sldId id="2431" r:id="rId34"/>
    <p:sldId id="2423" r:id="rId35"/>
  </p:sldIdLst>
  <p:sldSz cx="12192000" cy="6858000"/>
  <p:notesSz cx="6858000" cy="9144000"/>
  <p:embeddedFontLst>
    <p:embeddedFont>
      <p:font typeface="Montserrat" pitchFamily="2" charset="0"/>
      <p:regular r:id="rId38"/>
      <p:bold r:id="rId39"/>
      <p:italic r:id="rId40"/>
      <p:boldItalic r:id="rId41"/>
    </p:embeddedFont>
    <p:embeddedFont>
      <p:font typeface="Montserrat ExtraBold" panose="00000900000000000000" pitchFamily="2" charset="0"/>
      <p:bold r:id="rId42"/>
      <p:boldItalic r:id="rId43"/>
    </p:embeddedFont>
  </p:embeddedFontLst>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34B"/>
    <a:srgbClr val="0F6235"/>
    <a:srgbClr val="E99873"/>
    <a:srgbClr val="D7E023"/>
    <a:srgbClr val="2AA748"/>
    <a:srgbClr val="E6E6E6"/>
    <a:srgbClr val="FAFBE1"/>
    <a:srgbClr val="CBD92C"/>
    <a:srgbClr val="8CF13F"/>
    <a:srgbClr val="1367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007AF-AD84-4984-8228-C4526CD2EF3A}" v="10" dt="2026-03-02T14:13:37.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68039" autoAdjust="0"/>
  </p:normalViewPr>
  <p:slideViewPr>
    <p:cSldViewPr snapToGrid="0">
      <p:cViewPr varScale="1">
        <p:scale>
          <a:sx n="75" d="100"/>
          <a:sy n="75" d="100"/>
        </p:scale>
        <p:origin x="1152"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6.xml"/><Relationship Id="rId51" Type="http://schemas.microsoft.com/office/2018/10/relationships/authors" Targe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die Khanu" userId="cx/jwx/9okW6g1gbgXL8LDfUc01DkQxoSMV+0s+T6XA=" providerId="None" clId="Web-{731007AF-AD84-4984-8228-C4526CD2EF3A}"/>
    <pc:docChg chg="modSld">
      <pc:chgData name="Addie Khanu" userId="cx/jwx/9okW6g1gbgXL8LDfUc01DkQxoSMV+0s+T6XA=" providerId="None" clId="Web-{731007AF-AD84-4984-8228-C4526CD2EF3A}" dt="2026-03-02T14:13:37.150" v="8" actId="20577"/>
      <pc:docMkLst>
        <pc:docMk/>
      </pc:docMkLst>
      <pc:sldChg chg="modSp">
        <pc:chgData name="Addie Khanu" userId="cx/jwx/9okW6g1gbgXL8LDfUc01DkQxoSMV+0s+T6XA=" providerId="None" clId="Web-{731007AF-AD84-4984-8228-C4526CD2EF3A}" dt="2026-03-02T14:13:37.150" v="8" actId="20577"/>
        <pc:sldMkLst>
          <pc:docMk/>
          <pc:sldMk cId="2328965073" sldId="2420"/>
        </pc:sldMkLst>
        <pc:spChg chg="mod">
          <ac:chgData name="Addie Khanu" userId="cx/jwx/9okW6g1gbgXL8LDfUc01DkQxoSMV+0s+T6XA=" providerId="None" clId="Web-{731007AF-AD84-4984-8228-C4526CD2EF3A}" dt="2026-03-02T14:13:37.150" v="8" actId="20577"/>
          <ac:spMkLst>
            <pc:docMk/>
            <pc:sldMk cId="2328965073" sldId="2420"/>
            <ac:spMk id="5" creationId="{6E365C04-9672-4EAD-B267-8CA3C4F1CA9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26.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8/26/2026</a:t>
            </a:fld>
            <a:endParaRPr lang="en-US" dirty="0"/>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dirty="0"/>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31T16:51:25.81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49,'42'0,"1"-1,-1-3,48-9,-26 1,0 3,69-1,134 11,-108 1,209 22,16 0,2729-26,-3075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31T16:51:28.73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1,'2548'0,"-2491"2,91 17,28 2,473-17,-335-7,558 3,-829 3,-1 1,49 11,43 4,204-13,-265-7,-35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8/26/2026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dirty="0"/>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dirty="0"/>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dirty="0"/>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dirty="0"/>
          </a:p>
        </p:txBody>
      </p:sp>
    </p:spTree>
    <p:extLst>
      <p:ext uri="{BB962C8B-B14F-4D97-AF65-F5344CB8AC3E}">
        <p14:creationId xmlns:p14="http://schemas.microsoft.com/office/powerpoint/2010/main" val="409828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dirty="0"/>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agenda.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dirty="0"/>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Facilitate a short discussion.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Take a look at these everyday objects.</a:t>
            </a:r>
          </a:p>
          <a:p>
            <a:pPr marL="171450" indent="-171450">
              <a:buFont typeface="Arial" panose="020B0604020202020204" pitchFamily="34" charset="0"/>
              <a:buChar char="•"/>
            </a:pPr>
            <a:r>
              <a:rPr lang="en-US" dirty="0"/>
              <a:t>Before we begin today's lesson, I'd like you to think about one question: </a:t>
            </a:r>
            <a:r>
              <a:rPr lang="en-US" b="1" dirty="0"/>
              <a:t>What do these items have in common</a:t>
            </a:r>
            <a:r>
              <a:rPr lang="en-US" b="0" dirty="0"/>
              <a:t>?</a:t>
            </a:r>
          </a:p>
          <a:p>
            <a:pPr marL="628650" lvl="1" indent="-171450">
              <a:buFont typeface="Arial" panose="020B0604020202020204" pitchFamily="34" charset="0"/>
              <a:buChar char="•"/>
            </a:pPr>
            <a:r>
              <a:rPr lang="en-US" b="0" i="1" dirty="0"/>
              <a:t>Call on learners to respond. </a:t>
            </a:r>
          </a:p>
          <a:p>
            <a:pPr marL="171450" lvl="0" indent="-171450">
              <a:buFont typeface="Arial" panose="020B0604020202020204" pitchFamily="34" charset="0"/>
              <a:buChar char="•"/>
            </a:pPr>
            <a:r>
              <a:rPr lang="en-US" dirty="0"/>
              <a:t>There may be several good observations, but they all share one important characteristic—they all use </a:t>
            </a:r>
            <a:r>
              <a:rPr lang="en-US" b="1" dirty="0"/>
              <a:t>leverage</a:t>
            </a:r>
            <a:r>
              <a:rPr lang="en-US" dirty="0"/>
              <a:t> to make work easier.</a:t>
            </a:r>
          </a:p>
          <a:p>
            <a:pPr marL="171450" indent="-171450">
              <a:buFont typeface="Arial" panose="020B0604020202020204" pitchFamily="34" charset="0"/>
              <a:buChar char="•"/>
            </a:pPr>
            <a:r>
              <a:rPr lang="en-US" dirty="0"/>
              <a:t>Some help lift heavy loads, while others help cut, pry, or move objects. Although they look very different, each one uses the same basic mechanical principle.</a:t>
            </a:r>
          </a:p>
          <a:p>
            <a:pPr marL="171450" indent="-171450">
              <a:buFont typeface="Arial" panose="020B0604020202020204" pitchFamily="34" charset="0"/>
              <a:buChar char="•"/>
            </a:pPr>
            <a:r>
              <a:rPr lang="en-US" dirty="0"/>
              <a:t>Throughout this lesson, we'll explore how levers work, why they make tasks easier, and how these same principles are applied every day in transportation maintenance.</a:t>
            </a:r>
          </a:p>
          <a:p>
            <a:endParaRPr lang="en-US" sz="1200" dirty="0"/>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dirty="0"/>
          </a:p>
        </p:txBody>
      </p:sp>
    </p:spTree>
    <p:extLst>
      <p:ext uri="{BB962C8B-B14F-4D97-AF65-F5344CB8AC3E}">
        <p14:creationId xmlns:p14="http://schemas.microsoft.com/office/powerpoint/2010/main" val="365364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pPr marL="0" indent="0">
              <a:buNone/>
            </a:pPr>
            <a:r>
              <a:rPr lang="en-US" b="1" dirty="0"/>
              <a:t>Talking Points</a:t>
            </a:r>
            <a:r>
              <a:rPr lang="en-US" dirty="0"/>
              <a:t>: </a:t>
            </a:r>
            <a:r>
              <a:rPr lang="en-US" sz="1200" dirty="0"/>
              <a:t>In this section, we’ll review what a lever is and how they make work easier. </a:t>
            </a:r>
          </a:p>
          <a:p>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dirty="0"/>
          </a:p>
        </p:txBody>
      </p:sp>
    </p:spTree>
    <p:extLst>
      <p:ext uri="{BB962C8B-B14F-4D97-AF65-F5344CB8AC3E}">
        <p14:creationId xmlns:p14="http://schemas.microsoft.com/office/powerpoint/2010/main" val="150745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Levers are one of the oldest and simplest machines ever created, but they are still used every day in transportation maintenance.</a:t>
            </a:r>
          </a:p>
          <a:p>
            <a:pPr marL="171450" indent="-171450">
              <a:buFont typeface="Arial" panose="020B0604020202020204" pitchFamily="34" charset="0"/>
              <a:buChar char="•"/>
            </a:pPr>
            <a:r>
              <a:rPr lang="en-US" dirty="0"/>
              <a:t>A mechanical lever consists of a rigid beam that rotates around a fixed point called the fulcrum.</a:t>
            </a:r>
          </a:p>
          <a:p>
            <a:pPr marL="171450" indent="-171450">
              <a:buFont typeface="Arial" panose="020B0604020202020204" pitchFamily="34" charset="0"/>
              <a:buChar char="•"/>
            </a:pPr>
            <a:r>
              <a:rPr lang="en-US" dirty="0"/>
              <a:t>The beam transfers force from one end of the lever to the other, allowing us to lift, move, or pry objects with less effort.</a:t>
            </a:r>
          </a:p>
          <a:p>
            <a:pPr marL="171450" indent="-171450">
              <a:buFont typeface="Arial" panose="020B0604020202020204" pitchFamily="34" charset="0"/>
              <a:buChar char="•"/>
            </a:pPr>
            <a:r>
              <a:rPr lang="en-US" dirty="0"/>
              <a:t>You'll see levers built into many common hand tools, making difficult jobs easier and safer.</a:t>
            </a:r>
          </a:p>
          <a:p>
            <a:pPr marL="171450" indent="-171450">
              <a:buFont typeface="Arial" panose="020B0604020202020204" pitchFamily="34" charset="0"/>
              <a:buChar char="•"/>
            </a:pPr>
            <a:r>
              <a:rPr lang="en-US" dirty="0"/>
              <a:t>Now let's look at exactly how a lever works.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8</a:t>
            </a:fld>
            <a:endParaRPr lang="en-US" dirty="0"/>
          </a:p>
        </p:txBody>
      </p:sp>
    </p:spTree>
    <p:extLst>
      <p:ext uri="{BB962C8B-B14F-4D97-AF65-F5344CB8AC3E}">
        <p14:creationId xmlns:p14="http://schemas.microsoft.com/office/powerpoint/2010/main" val="281575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A lever works by rotating around the </a:t>
            </a:r>
            <a:r>
              <a:rPr lang="en-US" b="1" dirty="0"/>
              <a:t>fulcrum</a:t>
            </a:r>
            <a:r>
              <a:rPr lang="en-US" dirty="0"/>
              <a:t>.</a:t>
            </a:r>
          </a:p>
          <a:p>
            <a:pPr marL="171450" indent="-171450">
              <a:buFont typeface="Arial" panose="020B0604020202020204" pitchFamily="34" charset="0"/>
              <a:buChar char="•"/>
            </a:pPr>
            <a:r>
              <a:rPr lang="en-US" dirty="0"/>
              <a:t>When you apply force, called the </a:t>
            </a:r>
            <a:r>
              <a:rPr lang="en-US" b="1" dirty="0"/>
              <a:t>effort</a:t>
            </a:r>
            <a:r>
              <a:rPr lang="en-US" dirty="0"/>
              <a:t> or </a:t>
            </a:r>
            <a:r>
              <a:rPr lang="en-US" b="1" dirty="0"/>
              <a:t>input force</a:t>
            </a:r>
            <a:r>
              <a:rPr lang="en-US" dirty="0"/>
              <a:t>, to one end of the lever, the beam pivots around the fulcrum and transfers that force to the opposite end.</a:t>
            </a:r>
          </a:p>
          <a:p>
            <a:pPr marL="171450" indent="-171450">
              <a:buFont typeface="Arial" panose="020B0604020202020204" pitchFamily="34" charset="0"/>
              <a:buChar char="•"/>
            </a:pPr>
            <a:r>
              <a:rPr lang="en-US" dirty="0"/>
              <a:t>The object being moved is called the </a:t>
            </a:r>
            <a:r>
              <a:rPr lang="en-US" b="1" dirty="0"/>
              <a:t>load</a:t>
            </a:r>
            <a:r>
              <a:rPr lang="en-US" dirty="0"/>
              <a:t>, sometimes referred to as the </a:t>
            </a:r>
            <a:r>
              <a:rPr lang="en-US" b="1" dirty="0"/>
              <a:t>output force</a:t>
            </a:r>
            <a:r>
              <a:rPr lang="en-US" dirty="0"/>
              <a:t>.</a:t>
            </a:r>
          </a:p>
          <a:p>
            <a:pPr marL="171450" indent="-171450">
              <a:buFont typeface="Arial" panose="020B0604020202020204" pitchFamily="34" charset="0"/>
              <a:buChar char="•"/>
            </a:pPr>
            <a:r>
              <a:rPr lang="en-US" dirty="0"/>
              <a:t>Because of the way the lever is designed, it can multiply the force you apply. This allows a smaller effort to move or lift a much heavier load.</a:t>
            </a:r>
          </a:p>
          <a:p>
            <a:pPr marL="171450" indent="-171450">
              <a:buFont typeface="Arial" panose="020B0604020202020204" pitchFamily="34" charset="0"/>
              <a:buChar char="•"/>
            </a:pPr>
            <a:r>
              <a:rPr lang="en-US" dirty="0"/>
              <a:t>Think about using a long pry bar to lift a heavy cover or a breaker bar to loosen a tight bolt. Instead of relying on brute strength, the lever helps you do the work more efficiently.</a:t>
            </a:r>
          </a:p>
          <a:p>
            <a:pPr marL="171450" indent="-171450">
              <a:buFont typeface="Arial" panose="020B0604020202020204" pitchFamily="34" charset="0"/>
              <a:buChar char="•"/>
            </a:pPr>
            <a:r>
              <a:rPr lang="en-US" dirty="0"/>
              <a:t>The amount of force the lever can multiply depends on where the fulcrum, effort, and load are positioned. We'll look at that next when we discuss </a:t>
            </a:r>
            <a:r>
              <a:rPr lang="en-US" b="1" dirty="0"/>
              <a:t>mechanical advantage</a:t>
            </a:r>
            <a:r>
              <a:rPr lang="en-US" dirty="0"/>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dirty="0"/>
          </a:p>
        </p:txBody>
      </p:sp>
    </p:spTree>
    <p:extLst>
      <p:ext uri="{BB962C8B-B14F-4D97-AF65-F5344CB8AC3E}">
        <p14:creationId xmlns:p14="http://schemas.microsoft.com/office/powerpoint/2010/main" val="4061589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Mechanical advantage is one of the main reasons we use simple machines like levers.</a:t>
            </a:r>
          </a:p>
          <a:p>
            <a:pPr marL="171450" indent="-171450">
              <a:buFont typeface="Arial" panose="020B0604020202020204" pitchFamily="34" charset="0"/>
              <a:buChar char="•"/>
            </a:pPr>
            <a:r>
              <a:rPr lang="en-US" dirty="0"/>
              <a:t>Mechanical advantage refers to a machine's ability to </a:t>
            </a:r>
            <a:r>
              <a:rPr lang="en-US" b="1" dirty="0"/>
              <a:t>multiply the force you apply</a:t>
            </a:r>
            <a:r>
              <a:rPr lang="en-US" dirty="0"/>
              <a:t>. In other words, it allows you to move or lift an object using less </a:t>
            </a:r>
            <a:r>
              <a:rPr lang="en-US" b="1" dirty="0"/>
              <a:t>effort</a:t>
            </a:r>
            <a:r>
              <a:rPr lang="en-US" dirty="0"/>
              <a:t> than would be required without the machine.</a:t>
            </a:r>
          </a:p>
          <a:p>
            <a:pPr marL="171450" indent="-171450">
              <a:buFont typeface="Arial" panose="020B0604020202020204" pitchFamily="34" charset="0"/>
              <a:buChar char="•"/>
            </a:pPr>
            <a:r>
              <a:rPr lang="en-US" dirty="0"/>
              <a:t>With a lever, mechanical advantage depends on several factors, including the location of the fulcrum, where the effort is applied, and the weight of the load.</a:t>
            </a:r>
          </a:p>
          <a:p>
            <a:pPr marL="171450" indent="-171450">
              <a:buFont typeface="Arial" panose="020B0604020202020204" pitchFamily="34" charset="0"/>
              <a:buChar char="•"/>
            </a:pPr>
            <a:r>
              <a:rPr lang="en-US" dirty="0"/>
              <a:t>When the fulcrum is positioned closer to the load, the lever provides greater mechanical advantage. This means you can lift the same load using less effort.</a:t>
            </a:r>
          </a:p>
          <a:p>
            <a:pPr marL="171450" indent="-171450">
              <a:buFont typeface="Arial" panose="020B0604020202020204" pitchFamily="34" charset="0"/>
              <a:buChar char="•"/>
            </a:pPr>
            <a:r>
              <a:rPr lang="en-US" dirty="0"/>
              <a:t>Choosing the right lever and using it correctly makes the job safer, easier, and more efficient.</a:t>
            </a:r>
          </a:p>
          <a:p>
            <a:pPr marL="171450" indent="-171450">
              <a:buFont typeface="Arial" panose="020B0604020202020204" pitchFamily="34" charset="0"/>
              <a:buChar char="•"/>
            </a:pPr>
            <a:r>
              <a:rPr lang="en-US" dirty="0"/>
              <a:t>As we continue, we'll see how different lever designs create different types of mechanical advantage.</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10</a:t>
            </a:fld>
            <a:endParaRPr lang="en-US" dirty="0"/>
          </a:p>
        </p:txBody>
      </p:sp>
    </p:spTree>
    <p:extLst>
      <p:ext uri="{BB962C8B-B14F-4D97-AF65-F5344CB8AC3E}">
        <p14:creationId xmlns:p14="http://schemas.microsoft.com/office/powerpoint/2010/main" val="2832557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6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Play the video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Video Link: </a:t>
            </a:r>
            <a:r>
              <a:rPr lang="en-US" sz="1200" b="0" i="0" kern="1200" dirty="0">
                <a:solidFill>
                  <a:schemeClr val="tx1"/>
                </a:solidFill>
                <a:effectLst/>
                <a:latin typeface="+mn-lt"/>
                <a:ea typeface="+mn-ea"/>
                <a:cs typeface="+mn-cs"/>
              </a:rPr>
              <a:t>https://www.youtube.com/watch?v=fzljPiPy9nw</a:t>
            </a:r>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11</a:t>
            </a:fld>
            <a:endParaRPr lang="en-US" dirty="0"/>
          </a:p>
        </p:txBody>
      </p:sp>
    </p:spTree>
    <p:extLst>
      <p:ext uri="{BB962C8B-B14F-4D97-AF65-F5344CB8AC3E}">
        <p14:creationId xmlns:p14="http://schemas.microsoft.com/office/powerpoint/2010/main" val="76446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Recall</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 </a:t>
            </a:r>
            <a:r>
              <a:rPr lang="en-US" sz="1200" b="0" dirty="0">
                <a:effectLst/>
                <a:latin typeface="+mn-lt"/>
                <a:ea typeface="Calibri" panose="020F0502020204030204" pitchFamily="34" charset="0"/>
                <a:cs typeface="Times New Roman" panose="02020603050405020304" pitchFamily="18" charset="0"/>
              </a:rPr>
              <a:t>Use the questions on the slide to facilitate a debrief discussion.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u="sng" dirty="0">
                <a:effectLst/>
                <a:latin typeface="+mn-lt"/>
                <a:ea typeface="Calibri" panose="020F0502020204030204" pitchFamily="34" charset="0"/>
                <a:cs typeface="Times New Roman" panose="02020603050405020304" pitchFamily="18" charset="0"/>
              </a:rPr>
              <a:t>Answer Key: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effectLst/>
                <a:latin typeface="+mn-lt"/>
                <a:ea typeface="Calibri" panose="020F0502020204030204" pitchFamily="34" charset="0"/>
                <a:cs typeface="Times New Roman" panose="02020603050405020304" pitchFamily="18" charset="0"/>
              </a:rPr>
              <a:t>1.) Wheelbarrow, scissors, pliers, etc.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effectLst/>
                <a:latin typeface="+mn-lt"/>
                <a:ea typeface="Calibri" panose="020F0502020204030204" pitchFamily="34" charset="0"/>
                <a:cs typeface="Times New Roman" panose="02020603050405020304" pitchFamily="18" charset="0"/>
              </a:rPr>
              <a:t>2.) Jaw, Arm, Leg, etc.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a:effectLst/>
                <a:latin typeface="+mn-lt"/>
                <a:ea typeface="Calibri" panose="020F0502020204030204" pitchFamily="34" charset="0"/>
                <a:cs typeface="Times New Roman" panose="02020603050405020304" pitchFamily="18" charset="0"/>
              </a:rPr>
              <a:t>3.) Fulcrum, Load, Effort; The 123 describes the location of the fulcrum in each type of lever</a:t>
            </a:r>
          </a:p>
        </p:txBody>
      </p:sp>
      <p:sp>
        <p:nvSpPr>
          <p:cNvPr id="4" name="Slide Number Placeholder 3"/>
          <p:cNvSpPr>
            <a:spLocks noGrp="1"/>
          </p:cNvSpPr>
          <p:nvPr>
            <p:ph type="sldNum" sz="quarter" idx="5"/>
          </p:nvPr>
        </p:nvSpPr>
        <p:spPr/>
        <p:txBody>
          <a:bodyPr/>
          <a:lstStyle/>
          <a:p>
            <a:fld id="{C68FB58B-AACD-44F1-9CE2-B850C946C86F}" type="slidenum">
              <a:rPr lang="en-US" smtClean="0"/>
              <a:t>12</a:t>
            </a:fld>
            <a:endParaRPr lang="en-US" dirty="0"/>
          </a:p>
        </p:txBody>
      </p:sp>
    </p:spTree>
    <p:extLst>
      <p:ext uri="{BB962C8B-B14F-4D97-AF65-F5344CB8AC3E}">
        <p14:creationId xmlns:p14="http://schemas.microsoft.com/office/powerpoint/2010/main" val="4099095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Explain how leverage helps move or lift a load with less effort.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pPr marL="171450" indent="-171450">
              <a:buFont typeface="Arial" panose="020B0604020202020204" pitchFamily="34" charset="0"/>
              <a:buChar char="•"/>
            </a:pPr>
            <a:r>
              <a:rPr lang="en-US" dirty="0"/>
              <a:t>Ball = Load </a:t>
            </a:r>
          </a:p>
          <a:p>
            <a:pPr marL="171450" indent="-171450">
              <a:buFont typeface="Arial" panose="020B0604020202020204" pitchFamily="34" charset="0"/>
              <a:buChar char="•"/>
            </a:pPr>
            <a:r>
              <a:rPr lang="en-US" dirty="0"/>
              <a:t>Triangle = Fulcrum</a:t>
            </a:r>
          </a:p>
          <a:p>
            <a:pPr marL="171450" indent="-171450">
              <a:buFont typeface="Arial" panose="020B0604020202020204" pitchFamily="34" charset="0"/>
              <a:buChar char="•"/>
            </a:pPr>
            <a:r>
              <a:rPr lang="en-US" dirty="0"/>
              <a:t>Rectangle = Beam</a:t>
            </a:r>
          </a:p>
        </p:txBody>
      </p:sp>
      <p:sp>
        <p:nvSpPr>
          <p:cNvPr id="4" name="Slide Number Placeholder 3"/>
          <p:cNvSpPr>
            <a:spLocks noGrp="1"/>
          </p:cNvSpPr>
          <p:nvPr>
            <p:ph type="sldNum" sz="quarter" idx="5"/>
          </p:nvPr>
        </p:nvSpPr>
        <p:spPr/>
        <p:txBody>
          <a:bodyPr/>
          <a:lstStyle/>
          <a:p>
            <a:fld id="{C68FB58B-AACD-44F1-9CE2-B850C946C86F}" type="slidenum">
              <a:rPr lang="en-US" smtClean="0"/>
              <a:t>13</a:t>
            </a:fld>
            <a:endParaRPr lang="en-US" dirty="0"/>
          </a:p>
        </p:txBody>
      </p:sp>
    </p:spTree>
    <p:extLst>
      <p:ext uri="{BB962C8B-B14F-4D97-AF65-F5344CB8AC3E}">
        <p14:creationId xmlns:p14="http://schemas.microsoft.com/office/powerpoint/2010/main" val="3372874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37C02-8DBB-ED1A-202C-CFAFF43FD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91CA1-6076-4574-BDCB-1053BD21EC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55D5A18-33D2-EC87-59F5-96CE4FC3BE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Explain how leverage helps move or lift a load with less effort.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b="0" dirty="0">
                <a:latin typeface="Calibri" panose="020F0502020204030204" pitchFamily="34" charset="0"/>
                <a:ea typeface="Calibri" panose="020F0502020204030204" pitchFamily="34" charset="0"/>
                <a:cs typeface="Calibri" panose="020F0502020204030204" pitchFamily="34" charset="0"/>
              </a:rPr>
              <a:t>B</a:t>
            </a:r>
          </a:p>
          <a:p>
            <a:endParaRPr lang="en-US" dirty="0"/>
          </a:p>
        </p:txBody>
      </p:sp>
      <p:sp>
        <p:nvSpPr>
          <p:cNvPr id="4" name="Slide Number Placeholder 3">
            <a:extLst>
              <a:ext uri="{FF2B5EF4-FFF2-40B4-BE49-F238E27FC236}">
                <a16:creationId xmlns:a16="http://schemas.microsoft.com/office/drawing/2014/main" id="{51D39124-C418-FA5B-B483-0A9040A7B652}"/>
              </a:ext>
            </a:extLst>
          </p:cNvPr>
          <p:cNvSpPr>
            <a:spLocks noGrp="1"/>
          </p:cNvSpPr>
          <p:nvPr>
            <p:ph type="sldNum" sz="quarter" idx="5"/>
          </p:nvPr>
        </p:nvSpPr>
        <p:spPr/>
        <p:txBody>
          <a:bodyPr/>
          <a:lstStyle/>
          <a:p>
            <a:fld id="{C68FB58B-AACD-44F1-9CE2-B850C946C86F}" type="slidenum">
              <a:rPr lang="en-US" smtClean="0"/>
              <a:t>14</a:t>
            </a:fld>
            <a:endParaRPr lang="en-US" dirty="0"/>
          </a:p>
        </p:txBody>
      </p:sp>
    </p:spTree>
    <p:extLst>
      <p:ext uri="{BB962C8B-B14F-4D97-AF65-F5344CB8AC3E}">
        <p14:creationId xmlns:p14="http://schemas.microsoft.com/office/powerpoint/2010/main" val="2725817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Explain how leverage helps move or lift a load with less effort.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b="0" dirty="0">
                <a:latin typeface="Calibri" panose="020F0502020204030204" pitchFamily="34" charset="0"/>
                <a:ea typeface="Calibri" panose="020F0502020204030204" pitchFamily="34" charset="0"/>
                <a:cs typeface="Calibri" panose="020F0502020204030204" pitchFamily="34" charset="0"/>
              </a:rPr>
              <a:t>C - A lever pivots around a fulcrum to transfer and multiply force, making it easier to move or lift heavy loads.</a:t>
            </a:r>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dirty="0"/>
          </a:p>
        </p:txBody>
      </p:sp>
    </p:spTree>
    <p:extLst>
      <p:ext uri="{BB962C8B-B14F-4D97-AF65-F5344CB8AC3E}">
        <p14:creationId xmlns:p14="http://schemas.microsoft.com/office/powerpoint/2010/main" val="2590927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17EF-D062-5674-C501-31ABF4194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8DF74-B18A-0809-C22B-A3CE5035D3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44AB91-D6BF-C3EB-D6D2-A554FDD0ED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 Recall</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Ask learners to share what they think is the most important information from this section.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What are the most key takeaways from this part of our lesson?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leaners to respond. </a:t>
            </a:r>
          </a:p>
          <a:p>
            <a:pPr marL="171450" lvl="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Nice work – let’s recap. </a:t>
            </a:r>
            <a:r>
              <a:rPr lang="en-US" dirty="0"/>
              <a:t>We've covered the basic concepts behind how a mechanical lever works.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a:t>
            </a:r>
            <a:r>
              <a:rPr lang="en-US" dirty="0"/>
              <a:t>Remember that a lever is a simple machine made of a rigid beam that pivots around a fulcrum.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a:t>
            </a:r>
            <a:r>
              <a:rPr lang="en-US" dirty="0"/>
              <a:t>When force is applied to one end of the lever, it is transferred through the beam to move or lift a load with less effort.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i="1" dirty="0">
                <a:latin typeface="Calibri" panose="020F0502020204030204" pitchFamily="34" charset="0"/>
                <a:ea typeface="Calibri" panose="020F0502020204030204" pitchFamily="34" charset="0"/>
                <a:cs typeface="Calibri" panose="020F0502020204030204" pitchFamily="34" charset="0"/>
              </a:rPr>
              <a:t>CLICK</a:t>
            </a:r>
            <a:r>
              <a:rPr lang="en-US" altLang="en-US" sz="1200" dirty="0">
                <a:latin typeface="Calibri" panose="020F0502020204030204" pitchFamily="34" charset="0"/>
                <a:ea typeface="Calibri" panose="020F0502020204030204" pitchFamily="34" charset="0"/>
                <a:cs typeface="Calibri" panose="020F0502020204030204" pitchFamily="34" charset="0"/>
              </a:rPr>
              <a:t> - </a:t>
            </a:r>
            <a:r>
              <a:rPr lang="en-US" dirty="0"/>
              <a:t>We also introduced the idea of </a:t>
            </a:r>
            <a:r>
              <a:rPr lang="en-US" b="1" dirty="0"/>
              <a:t>mechanical advantage</a:t>
            </a:r>
            <a:r>
              <a:rPr lang="en-US" dirty="0"/>
              <a:t>, which explains why the design of a lever affects how much effort is needed to do the job.</a:t>
            </a:r>
          </a:p>
          <a:p>
            <a:pPr marL="171450" indent="-171450">
              <a:buFont typeface="Arial" panose="020B0604020202020204" pitchFamily="34" charset="0"/>
              <a:buChar char="•"/>
            </a:pPr>
            <a:r>
              <a:rPr lang="en-US" dirty="0"/>
              <a:t>Next, we'll explore the </a:t>
            </a:r>
            <a:r>
              <a:rPr lang="en-US" b="1" dirty="0"/>
              <a:t>three classes of levers</a:t>
            </a:r>
            <a:r>
              <a:rPr lang="en-US" dirty="0"/>
              <a:t> and see how the positions of the fulcrum, effort, and load change the way each type of lever works. We'll also look at common tools and maintenance tasks that use each class of lever.</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A5AB298-3F1C-94C5-F9CC-A5E1DE90951B}"/>
              </a:ext>
            </a:extLst>
          </p:cNvPr>
          <p:cNvSpPr>
            <a:spLocks noGrp="1"/>
          </p:cNvSpPr>
          <p:nvPr>
            <p:ph type="sldNum" sz="quarter" idx="5"/>
          </p:nvPr>
        </p:nvSpPr>
        <p:spPr/>
        <p:txBody>
          <a:bodyPr/>
          <a:lstStyle/>
          <a:p>
            <a:fld id="{C68FB58B-AACD-44F1-9CE2-B850C946C86F}" type="slidenum">
              <a:rPr lang="en-US" smtClean="0"/>
              <a:t>16</a:t>
            </a:fld>
            <a:endParaRPr lang="en-US" dirty="0"/>
          </a:p>
        </p:txBody>
      </p:sp>
    </p:spTree>
    <p:extLst>
      <p:ext uri="{BB962C8B-B14F-4D97-AF65-F5344CB8AC3E}">
        <p14:creationId xmlns:p14="http://schemas.microsoft.com/office/powerpoint/2010/main" val="1488300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a:t>
            </a:r>
            <a:r>
              <a:rPr lang="en-US" dirty="0"/>
              <a:t>:  This section will discuss the different classes of levers and their real-life applications.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17</a:t>
            </a:fld>
            <a:endParaRPr lang="en-US" dirty="0"/>
          </a:p>
        </p:txBody>
      </p:sp>
    </p:spTree>
    <p:extLst>
      <p:ext uri="{BB962C8B-B14F-4D97-AF65-F5344CB8AC3E}">
        <p14:creationId xmlns:p14="http://schemas.microsoft.com/office/powerpoint/2010/main" val="4102779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 first-class lever has the </a:t>
            </a:r>
            <a:r>
              <a:rPr lang="en-US" b="1" dirty="0"/>
              <a:t>fulcrum positioned between the effort and the load</a:t>
            </a:r>
            <a:r>
              <a:rPr lang="en-US" dirty="0"/>
              <a:t>.</a:t>
            </a:r>
          </a:p>
          <a:p>
            <a:pPr marL="171450" indent="-171450">
              <a:buFont typeface="Arial" panose="020B0604020202020204" pitchFamily="34" charset="0"/>
              <a:buChar char="•"/>
            </a:pPr>
            <a:r>
              <a:rPr lang="en-US" dirty="0"/>
              <a:t>When you apply effort to one side of the fulcrum, the opposite side moves the load.</a:t>
            </a:r>
          </a:p>
          <a:p>
            <a:pPr marL="171450" indent="-171450">
              <a:buFont typeface="Arial" panose="020B0604020202020204" pitchFamily="34" charset="0"/>
              <a:buChar char="•"/>
            </a:pPr>
            <a:r>
              <a:rPr lang="en-US" dirty="0"/>
              <a:t>One of the biggest advantages of a first-class lever is that it can change the direction of the applied force. For example, pushing down on one end of a crowbar lifts the load on the other end.</a:t>
            </a:r>
          </a:p>
          <a:p>
            <a:pPr marL="171450" indent="-171450">
              <a:buFont typeface="Arial" panose="020B0604020202020204" pitchFamily="34" charset="0"/>
              <a:buChar char="•"/>
            </a:pPr>
            <a:r>
              <a:rPr lang="en-US" dirty="0"/>
              <a:t>Transportation maintenance workers often use pry bars and crowbars to lift covers, separate components, or align heavy parts during repairs.</a:t>
            </a:r>
          </a:p>
          <a:p>
            <a:pPr marL="171450" indent="-171450">
              <a:buFont typeface="Arial" panose="020B0604020202020204" pitchFamily="34" charset="0"/>
              <a:buChar char="•"/>
            </a:pPr>
            <a:r>
              <a:rPr lang="en-US" dirty="0"/>
              <a:t>Other familiar examples include scissors, a car jack, and pliers.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18</a:t>
            </a:fld>
            <a:endParaRPr lang="en-US" dirty="0"/>
          </a:p>
        </p:txBody>
      </p:sp>
    </p:spTree>
    <p:extLst>
      <p:ext uri="{BB962C8B-B14F-4D97-AF65-F5344CB8AC3E}">
        <p14:creationId xmlns:p14="http://schemas.microsoft.com/office/powerpoint/2010/main" val="3618836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143CD-9C59-3BC1-59CC-79EBB3FBC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534B8-986A-1D78-5DE8-A22BC15931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EFA400-4458-62F2-AE4B-F951B77D16D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In a second-class lever, the </a:t>
            </a:r>
            <a:r>
              <a:rPr lang="en-US" b="1" dirty="0"/>
              <a:t>load is positioned between the fulcrum and the effort</a:t>
            </a:r>
            <a:r>
              <a:rPr lang="en-US" dirty="0"/>
              <a:t>.</a:t>
            </a:r>
          </a:p>
          <a:p>
            <a:pPr marL="171450" indent="-171450">
              <a:buFont typeface="Arial" panose="020B0604020202020204" pitchFamily="34" charset="0"/>
              <a:buChar char="•"/>
            </a:pPr>
            <a:r>
              <a:rPr lang="en-US" dirty="0"/>
              <a:t>This arrangement provides a large mechanical advantage, allowing heavy loads to be moved with relatively little effort.</a:t>
            </a:r>
          </a:p>
          <a:p>
            <a:pPr marL="171450" indent="-171450">
              <a:buFont typeface="Arial" panose="020B0604020202020204" pitchFamily="34" charset="0"/>
              <a:buChar char="•"/>
            </a:pPr>
            <a:r>
              <a:rPr lang="en-US" dirty="0"/>
              <a:t>A wheelbarrow is a common example. The wheel acts as the fulcrum, the load sits in the middle, and the effort is applied by lifting the handles.</a:t>
            </a:r>
          </a:p>
          <a:p>
            <a:pPr marL="171450" indent="-171450">
              <a:buFont typeface="Arial" panose="020B0604020202020204" pitchFamily="34" charset="0"/>
              <a:buChar char="•"/>
            </a:pPr>
            <a:r>
              <a:rPr lang="en-US" dirty="0"/>
              <a:t>A hand truck, or dolly, works in a similar way when transporting heavy equipment or materials.</a:t>
            </a:r>
          </a:p>
          <a:p>
            <a:pPr marL="171450" indent="-171450">
              <a:buFont typeface="Arial" panose="020B0604020202020204" pitchFamily="34" charset="0"/>
              <a:buChar char="•"/>
            </a:pPr>
            <a:r>
              <a:rPr lang="en-US" dirty="0"/>
              <a:t>Second-class levers are designed to maximize lifting force, making them useful whenever heavy loads need to be moved efficiently.</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30DB09B-3BAD-7D21-D921-C6378828A736}"/>
              </a:ext>
            </a:extLst>
          </p:cNvPr>
          <p:cNvSpPr>
            <a:spLocks noGrp="1"/>
          </p:cNvSpPr>
          <p:nvPr>
            <p:ph type="sldNum" sz="quarter" idx="5"/>
          </p:nvPr>
        </p:nvSpPr>
        <p:spPr/>
        <p:txBody>
          <a:bodyPr/>
          <a:lstStyle/>
          <a:p>
            <a:fld id="{C68FB58B-AACD-44F1-9CE2-B850C946C86F}" type="slidenum">
              <a:rPr lang="en-US" smtClean="0"/>
              <a:t>19</a:t>
            </a:fld>
            <a:endParaRPr lang="en-US" dirty="0"/>
          </a:p>
        </p:txBody>
      </p:sp>
    </p:spTree>
    <p:extLst>
      <p:ext uri="{BB962C8B-B14F-4D97-AF65-F5344CB8AC3E}">
        <p14:creationId xmlns:p14="http://schemas.microsoft.com/office/powerpoint/2010/main" val="972802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194EF-89CB-7FCF-B852-CAB254D87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6327F-1E46-71D5-94BF-EA45F54799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569BB8-57FE-069E-E6CD-51B6EAB90E59}"/>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A third-class lever places the </a:t>
            </a:r>
            <a:r>
              <a:rPr lang="en-US" b="1" dirty="0"/>
              <a:t>effort between the fulcrum and the load</a:t>
            </a:r>
            <a:r>
              <a:rPr lang="en-US" dirty="0"/>
              <a:t>.</a:t>
            </a:r>
          </a:p>
          <a:p>
            <a:pPr marL="171450" indent="-171450">
              <a:buFont typeface="Arial" panose="020B0604020202020204" pitchFamily="34" charset="0"/>
              <a:buChar char="•"/>
            </a:pPr>
            <a:r>
              <a:rPr lang="en-US" dirty="0"/>
              <a:t>Unlike second-class levers, these levers do not increase lifting force. Instead, they increase the speed and distance that the load moves.</a:t>
            </a:r>
          </a:p>
          <a:p>
            <a:pPr marL="171450" indent="-171450">
              <a:buFont typeface="Arial" panose="020B0604020202020204" pitchFamily="34" charset="0"/>
              <a:buChar char="•"/>
            </a:pPr>
            <a:r>
              <a:rPr lang="en-US" dirty="0"/>
              <a:t>A broom is a good example. One hand acts as the fulcrum, the other hand applies the effort, and the brush at the end moves the load.</a:t>
            </a:r>
          </a:p>
          <a:p>
            <a:pPr marL="171450" indent="-171450">
              <a:buFont typeface="Arial" panose="020B0604020202020204" pitchFamily="34" charset="0"/>
              <a:buChar char="•"/>
            </a:pPr>
            <a:r>
              <a:rPr lang="en-US" dirty="0"/>
              <a:t>A shovel works in a similar way when lifting dirt or gravel.</a:t>
            </a:r>
          </a:p>
          <a:p>
            <a:pPr marL="171450" indent="-171450">
              <a:buFont typeface="Arial" panose="020B0604020202020204" pitchFamily="34" charset="0"/>
              <a:buChar char="•"/>
            </a:pPr>
            <a:r>
              <a:rPr lang="en-US" dirty="0"/>
              <a:t>Your own forearm is also a third-class lever. Your elbow acts as the fulcrum, your bicep provides the effort, and your hand moves the load.</a:t>
            </a:r>
          </a:p>
          <a:p>
            <a:pPr marL="171450" indent="-171450">
              <a:buFont typeface="Arial" panose="020B0604020202020204" pitchFamily="34" charset="0"/>
              <a:buChar char="•"/>
            </a:pPr>
            <a:r>
              <a:rPr lang="en-US" dirty="0"/>
              <a:t>Third-class levers are common in both everyday activities and maintenance work because they provide greater control and movement.</a:t>
            </a:r>
          </a:p>
        </p:txBody>
      </p:sp>
      <p:sp>
        <p:nvSpPr>
          <p:cNvPr id="4" name="Slide Number Placeholder 3">
            <a:extLst>
              <a:ext uri="{FF2B5EF4-FFF2-40B4-BE49-F238E27FC236}">
                <a16:creationId xmlns:a16="http://schemas.microsoft.com/office/drawing/2014/main" id="{7CC03256-8423-7612-6628-4B8BC476CA8B}"/>
              </a:ext>
            </a:extLst>
          </p:cNvPr>
          <p:cNvSpPr>
            <a:spLocks noGrp="1"/>
          </p:cNvSpPr>
          <p:nvPr>
            <p:ph type="sldNum" sz="quarter" idx="5"/>
          </p:nvPr>
        </p:nvSpPr>
        <p:spPr/>
        <p:txBody>
          <a:bodyPr/>
          <a:lstStyle/>
          <a:p>
            <a:fld id="{C68FB58B-AACD-44F1-9CE2-B850C946C86F}" type="slidenum">
              <a:rPr lang="en-US" smtClean="0"/>
              <a:t>20</a:t>
            </a:fld>
            <a:endParaRPr lang="en-US" dirty="0"/>
          </a:p>
        </p:txBody>
      </p:sp>
    </p:spTree>
    <p:extLst>
      <p:ext uri="{BB962C8B-B14F-4D97-AF65-F5344CB8AC3E}">
        <p14:creationId xmlns:p14="http://schemas.microsoft.com/office/powerpoint/2010/main" val="2305051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One per small group: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Block of wood to use as a fulcrum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A heavy rock or object to use as the load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12" pry bar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24" pry bar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36" pry bar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on the slide and answer any questions learners may have.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Separate learners into small groups and distribute materials. </a:t>
            </a:r>
          </a:p>
          <a:p>
            <a:pPr marL="171450" indent="-171450">
              <a:buFont typeface="Arial" panose="020B0604020202020204" pitchFamily="34" charset="0"/>
              <a:buChar char="•"/>
            </a:pPr>
            <a:r>
              <a:rPr lang="en-US" dirty="0"/>
              <a:t>15 min.</a:t>
            </a:r>
          </a:p>
          <a:p>
            <a:pPr marL="628650" lvl="1" indent="-171450">
              <a:buFont typeface="Arial" panose="020B0604020202020204" pitchFamily="34" charset="0"/>
              <a:buChar char="•"/>
            </a:pPr>
            <a:r>
              <a:rPr lang="en-US" dirty="0"/>
              <a:t>Give learners time to work. </a:t>
            </a:r>
          </a:p>
          <a:p>
            <a:pPr marL="628650" lvl="1" indent="-171450">
              <a:buFont typeface="Arial" panose="020B0604020202020204" pitchFamily="34" charset="0"/>
              <a:buChar char="•"/>
            </a:pPr>
            <a:r>
              <a:rPr lang="en-US" dirty="0"/>
              <a:t>Circulate the room answering questions and providing feedback as needed. </a:t>
            </a:r>
          </a:p>
          <a:p>
            <a:pPr marL="171450" lvl="0" indent="-171450">
              <a:buFont typeface="Arial" panose="020B0604020202020204" pitchFamily="34" charset="0"/>
              <a:buChar char="•"/>
            </a:pPr>
            <a:r>
              <a:rPr lang="en-US" dirty="0"/>
              <a:t>You engage in a debrief discussion using the questions </a:t>
            </a:r>
            <a:r>
              <a:rPr lang="en-US" u="sng" dirty="0"/>
              <a:t>on the next slide</a:t>
            </a:r>
            <a:r>
              <a:rPr lang="en-US" dirty="0"/>
              <a:t>.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21</a:t>
            </a:fld>
            <a:endParaRPr lang="en-US" dirty="0"/>
          </a:p>
        </p:txBody>
      </p:sp>
    </p:spTree>
    <p:extLst>
      <p:ext uri="{BB962C8B-B14F-4D97-AF65-F5344CB8AC3E}">
        <p14:creationId xmlns:p14="http://schemas.microsoft.com/office/powerpoint/2010/main" val="2697141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071EF-81E3-2CC7-A781-12FFEFA34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E957D-C0B2-8E79-052C-642FC4C24D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C883729-1950-8B46-7692-A1534786DFCD}"/>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Do: </a:t>
            </a:r>
            <a:r>
              <a:rPr lang="en-US" sz="1200" kern="1200" dirty="0">
                <a:solidFill>
                  <a:schemeClr val="tx1"/>
                </a:solidFill>
                <a:effectLst/>
                <a:latin typeface="+mn-lt"/>
                <a:ea typeface="+mn-ea"/>
                <a:cs typeface="+mn-cs"/>
              </a:rPr>
              <a:t>Use the questions on the slide to facilitate a debrief discussion. </a:t>
            </a:r>
            <a:endParaRPr lang="en-US" dirty="0"/>
          </a:p>
          <a:p>
            <a:endParaRPr lang="en-US" dirty="0"/>
          </a:p>
          <a:p>
            <a:r>
              <a:rPr lang="en-US" b="1" u="sng" dirty="0"/>
              <a:t>Answer Key:</a:t>
            </a:r>
          </a:p>
          <a:p>
            <a:r>
              <a:rPr lang="en-US" b="1" dirty="0"/>
              <a:t>1. Which lever worked best? Why?</a:t>
            </a:r>
            <a:endParaRPr lang="en-US" dirty="0"/>
          </a:p>
          <a:p>
            <a:pPr marL="171450" lvl="0" indent="-171450">
              <a:buFont typeface="Arial" panose="020B0604020202020204" pitchFamily="34" charset="0"/>
              <a:buChar char="•"/>
            </a:pPr>
            <a:r>
              <a:rPr lang="en-US" dirty="0"/>
              <a:t>The longer lever worked best because it provided greater mechanical advantage, allowing the object to be lifted with less effort. </a:t>
            </a:r>
          </a:p>
          <a:p>
            <a:endParaRPr lang="en-US" b="1" dirty="0"/>
          </a:p>
          <a:p>
            <a:r>
              <a:rPr lang="en-US" b="1" dirty="0"/>
              <a:t>2. How did the length of the lever affect the amount of effort required?</a:t>
            </a:r>
            <a:endParaRPr lang="en-US" dirty="0"/>
          </a:p>
          <a:p>
            <a:pPr marL="171450" lvl="0" indent="-171450">
              <a:buFont typeface="Arial" panose="020B0604020202020204" pitchFamily="34" charset="0"/>
              <a:buChar char="•"/>
            </a:pPr>
            <a:r>
              <a:rPr lang="en-US" dirty="0"/>
              <a:t>As the lever became longer, less effort was needed to lift the load because the longer effort arm increased mechanical advantage. </a:t>
            </a:r>
          </a:p>
          <a:p>
            <a:endParaRPr lang="en-US" b="1" dirty="0"/>
          </a:p>
          <a:p>
            <a:r>
              <a:rPr lang="en-US" b="1" dirty="0"/>
              <a:t>3. Why is it important to choose the right tool for the job?</a:t>
            </a:r>
            <a:endParaRPr lang="en-US" dirty="0"/>
          </a:p>
          <a:p>
            <a:pPr marL="171450" lvl="0" indent="-171450">
              <a:buFont typeface="Arial" panose="020B0604020202020204" pitchFamily="34" charset="0"/>
              <a:buChar char="•"/>
            </a:pPr>
            <a:r>
              <a:rPr lang="en-US" dirty="0"/>
              <a:t>Choosing the correct tool makes the job easier, more efficient, and safer. In this activity, the longer lever required less force than the shorter lever to lift the same object. </a:t>
            </a:r>
          </a:p>
          <a:p>
            <a:endParaRPr lang="en-US" b="1" dirty="0"/>
          </a:p>
          <a:p>
            <a:r>
              <a:rPr lang="en-US" b="1" dirty="0"/>
              <a:t>4. How can selecting the correct tool help prevent workplace injuries?</a:t>
            </a:r>
            <a:endParaRPr lang="en-US" dirty="0"/>
          </a:p>
          <a:p>
            <a:pPr marL="171450" lvl="0" indent="-171450">
              <a:buFont typeface="Arial" panose="020B0604020202020204" pitchFamily="34" charset="0"/>
              <a:buChar char="•"/>
            </a:pPr>
            <a:r>
              <a:rPr lang="en-US" dirty="0"/>
              <a:t>Using the correct tool reduces the amount of force required, decreases physical strain and fatigue, and helps workers maintain better control. This lowers the risk of muscle strains, slips, and other injuries while completing the task.</a:t>
            </a:r>
          </a:p>
          <a:p>
            <a:endParaRPr lang="en-US" dirty="0"/>
          </a:p>
        </p:txBody>
      </p:sp>
      <p:sp>
        <p:nvSpPr>
          <p:cNvPr id="4" name="Slide Number Placeholder 3">
            <a:extLst>
              <a:ext uri="{FF2B5EF4-FFF2-40B4-BE49-F238E27FC236}">
                <a16:creationId xmlns:a16="http://schemas.microsoft.com/office/drawing/2014/main" id="{B5159A47-AEF3-E7DF-B124-6F48F98001F8}"/>
              </a:ext>
            </a:extLst>
          </p:cNvPr>
          <p:cNvSpPr>
            <a:spLocks noGrp="1"/>
          </p:cNvSpPr>
          <p:nvPr>
            <p:ph type="sldNum" sz="quarter" idx="5"/>
          </p:nvPr>
        </p:nvSpPr>
        <p:spPr/>
        <p:txBody>
          <a:bodyPr/>
          <a:lstStyle/>
          <a:p>
            <a:fld id="{C68FB58B-AACD-44F1-9CE2-B850C946C86F}" type="slidenum">
              <a:rPr lang="en-US" smtClean="0"/>
              <a:t>22</a:t>
            </a:fld>
            <a:endParaRPr lang="en-US" dirty="0"/>
          </a:p>
        </p:txBody>
      </p:sp>
    </p:spTree>
    <p:extLst>
      <p:ext uri="{BB962C8B-B14F-4D97-AF65-F5344CB8AC3E}">
        <p14:creationId xmlns:p14="http://schemas.microsoft.com/office/powerpoint/2010/main" val="2813309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Explain how leverage helps move or lift a load with less effort.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b="0" dirty="0">
                <a:latin typeface="Calibri" panose="020F0502020204030204" pitchFamily="34" charset="0"/>
                <a:ea typeface="Calibri" panose="020F0502020204030204" pitchFamily="34" charset="0"/>
                <a:cs typeface="Calibri" panose="020F0502020204030204" pitchFamily="34" charset="0"/>
              </a:rPr>
              <a:t>B - A second-class lever has the load positioned between the fulcrum and the effort.</a:t>
            </a:r>
          </a:p>
          <a:p>
            <a:pPr marL="171450" indent="-171450">
              <a:buFont typeface="Arial" panose="020B0604020202020204" pitchFamily="34" charset="0"/>
              <a:buChar char="•"/>
            </a:pPr>
            <a:r>
              <a:rPr lang="en-US" b="1" dirty="0"/>
              <a:t>Fulcrum:</a:t>
            </a:r>
            <a:r>
              <a:rPr lang="en-US" dirty="0"/>
              <a:t> The axle (center) of the wheels </a:t>
            </a:r>
          </a:p>
          <a:p>
            <a:pPr marL="171450" lvl="0" indent="-171450">
              <a:buFont typeface="Arial" panose="020B0604020202020204" pitchFamily="34" charset="0"/>
              <a:buChar char="•"/>
            </a:pPr>
            <a:r>
              <a:rPr lang="en-US" b="1" dirty="0"/>
              <a:t>Load:</a:t>
            </a:r>
            <a:r>
              <a:rPr lang="en-US" dirty="0"/>
              <a:t> The boxes resting on the frame </a:t>
            </a:r>
          </a:p>
          <a:p>
            <a:pPr marL="171450" lvl="0" indent="-171450">
              <a:buFont typeface="Arial" panose="020B0604020202020204" pitchFamily="34" charset="0"/>
              <a:buChar char="•"/>
            </a:pPr>
            <a:r>
              <a:rPr lang="en-US" b="1" dirty="0"/>
              <a:t>Effort:</a:t>
            </a:r>
            <a:r>
              <a:rPr lang="en-US" dirty="0"/>
              <a:t> The force you apply by pulling back on the handles</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23</a:t>
            </a:fld>
            <a:endParaRPr lang="en-US" dirty="0"/>
          </a:p>
        </p:txBody>
      </p:sp>
    </p:spTree>
    <p:extLst>
      <p:ext uri="{BB962C8B-B14F-4D97-AF65-F5344CB8AC3E}">
        <p14:creationId xmlns:p14="http://schemas.microsoft.com/office/powerpoint/2010/main" val="2018689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A18D-4090-EC0B-AFD1-793A94DE3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6BFC4-7799-B2D5-FCB4-8F535EE1BA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023F76A-02AE-53A4-298D-86ABCB6816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 Recall</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5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Do: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Ask learners to share what they think is the most important information from this section.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Review the key takeaways from this section of the module.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Clearly explain how to connects to the next section of the module. </a:t>
            </a:r>
          </a:p>
          <a:p>
            <a:pPr marL="0" indent="0">
              <a:buFont typeface="Arial" panose="020B0604020202020204" pitchFamily="34" charset="0"/>
              <a:buNone/>
            </a:pPr>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What are the most key takeaways from this part of our lesson?</a:t>
            </a:r>
          </a:p>
          <a:p>
            <a:pPr marL="628650" lvl="1" indent="-171450">
              <a:buFont typeface="Arial" panose="020B0604020202020204" pitchFamily="34" charset="0"/>
              <a:buChar char="•"/>
            </a:pPr>
            <a:r>
              <a:rPr lang="en-US" altLang="en-US" sz="1200" i="1" dirty="0">
                <a:latin typeface="Calibri" panose="020F0502020204030204" pitchFamily="34" charset="0"/>
                <a:ea typeface="Calibri" panose="020F0502020204030204" pitchFamily="34" charset="0"/>
                <a:cs typeface="Calibri" panose="020F0502020204030204" pitchFamily="34" charset="0"/>
              </a:rPr>
              <a:t>Call on leaners to respond. </a:t>
            </a:r>
          </a:p>
          <a:p>
            <a:pPr marL="171450" indent="-171450">
              <a:buFont typeface="Arial" panose="020B0604020202020204" pitchFamily="34" charset="0"/>
              <a:buChar char="•"/>
            </a:pPr>
            <a:r>
              <a:rPr lang="en-US" dirty="0"/>
              <a:t>Let's review what you've learned about the three classes of levers.</a:t>
            </a:r>
          </a:p>
          <a:p>
            <a:pPr marL="171450" indent="-171450">
              <a:buFont typeface="Arial" panose="020B0604020202020204" pitchFamily="34" charset="0"/>
              <a:buChar char="•"/>
            </a:pPr>
            <a:r>
              <a:rPr lang="en-US" dirty="0"/>
              <a:t>The difference between each class is the position of the </a:t>
            </a:r>
            <a:r>
              <a:rPr lang="en-US" b="1" dirty="0"/>
              <a:t>fulcrum</a:t>
            </a:r>
            <a:r>
              <a:rPr lang="en-US" dirty="0"/>
              <a:t>, </a:t>
            </a:r>
            <a:r>
              <a:rPr lang="en-US" b="1" dirty="0"/>
              <a:t>effort</a:t>
            </a:r>
            <a:r>
              <a:rPr lang="en-US" dirty="0"/>
              <a:t>, and </a:t>
            </a:r>
            <a:r>
              <a:rPr lang="en-US" b="1" dirty="0"/>
              <a:t>load</a:t>
            </a:r>
            <a:r>
              <a:rPr lang="en-US" dirty="0"/>
              <a:t>.</a:t>
            </a:r>
          </a:p>
          <a:p>
            <a:pPr marL="171450" indent="-171450">
              <a:buFont typeface="Arial" panose="020B0604020202020204" pitchFamily="34" charset="0"/>
              <a:buChar char="•"/>
            </a:pPr>
            <a:r>
              <a:rPr lang="en-US" b="1" i="1" u="none" dirty="0"/>
              <a:t>CLICK</a:t>
            </a:r>
            <a:r>
              <a:rPr lang="en-US" dirty="0"/>
              <a:t> - In a </a:t>
            </a:r>
            <a:r>
              <a:rPr lang="en-US" b="1" dirty="0"/>
              <a:t>first-class lever</a:t>
            </a:r>
            <a:r>
              <a:rPr lang="en-US" dirty="0"/>
              <a:t>, the fulcrum is located between the effort and the load.</a:t>
            </a:r>
          </a:p>
          <a:p>
            <a:pPr marL="171450" indent="-171450">
              <a:buFont typeface="Arial" panose="020B0604020202020204" pitchFamily="34" charset="0"/>
              <a:buChar char="•"/>
            </a:pPr>
            <a:r>
              <a:rPr lang="en-US" b="1" i="1" u="none" dirty="0"/>
              <a:t>CLICK</a:t>
            </a:r>
            <a:r>
              <a:rPr lang="en-US" dirty="0"/>
              <a:t> - In a </a:t>
            </a:r>
            <a:r>
              <a:rPr lang="en-US" b="1" dirty="0"/>
              <a:t>second-class lever</a:t>
            </a:r>
            <a:r>
              <a:rPr lang="en-US" dirty="0"/>
              <a:t>, the load is between the fulcrum and the effort, providing a large mechanical advantage for lifting heavy objects.</a:t>
            </a:r>
          </a:p>
          <a:p>
            <a:pPr marL="171450" indent="-171450">
              <a:buFont typeface="Arial" panose="020B0604020202020204" pitchFamily="34" charset="0"/>
              <a:buChar char="•"/>
            </a:pPr>
            <a:r>
              <a:rPr lang="en-US" b="1" i="1" u="none" dirty="0"/>
              <a:t>CLICK</a:t>
            </a:r>
            <a:r>
              <a:rPr lang="en-US" dirty="0"/>
              <a:t> - In a </a:t>
            </a:r>
            <a:r>
              <a:rPr lang="en-US" b="1" dirty="0"/>
              <a:t>third-class lever</a:t>
            </a:r>
            <a:r>
              <a:rPr lang="en-US" dirty="0"/>
              <a:t>, the effort is between the fulcrum and the load, allowing for greater speed and control.</a:t>
            </a:r>
          </a:p>
          <a:p>
            <a:pPr marL="171450" indent="-171450">
              <a:buFont typeface="Arial" panose="020B0604020202020204" pitchFamily="34" charset="0"/>
              <a:buChar char="•"/>
            </a:pPr>
            <a:r>
              <a:rPr lang="en-US" b="1" i="1" u="none" dirty="0"/>
              <a:t>CLICK</a:t>
            </a:r>
            <a:r>
              <a:rPr lang="en-US" dirty="0"/>
              <a:t> - Understanding these lever classes helps you recognize why certain tools are designed the way they are and how they make maintenance tasks safer and more efficient.</a:t>
            </a:r>
          </a:p>
          <a:p>
            <a:pPr marL="171450" indent="-171450">
              <a:buFont typeface="Arial" panose="020B0604020202020204" pitchFamily="34" charset="0"/>
              <a:buChar char="•"/>
            </a:pPr>
            <a:r>
              <a:rPr lang="en-US" dirty="0"/>
              <a:t>Next, you'll apply these concepts by examining common transportation maintenance tools and identifying how leverage is used in real-world maintenance scenarios.</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4867B1B-5A8E-3D19-9BF8-A242BE51E02C}"/>
              </a:ext>
            </a:extLst>
          </p:cNvPr>
          <p:cNvSpPr>
            <a:spLocks noGrp="1"/>
          </p:cNvSpPr>
          <p:nvPr>
            <p:ph type="sldNum" sz="quarter" idx="5"/>
          </p:nvPr>
        </p:nvSpPr>
        <p:spPr/>
        <p:txBody>
          <a:bodyPr/>
          <a:lstStyle/>
          <a:p>
            <a:fld id="{C68FB58B-AACD-44F1-9CE2-B850C946C86F}" type="slidenum">
              <a:rPr lang="en-US" smtClean="0"/>
              <a:t>24</a:t>
            </a:fld>
            <a:endParaRPr lang="en-US" dirty="0"/>
          </a:p>
        </p:txBody>
      </p:sp>
    </p:spTree>
    <p:extLst>
      <p:ext uri="{BB962C8B-B14F-4D97-AF65-F5344CB8AC3E}">
        <p14:creationId xmlns:p14="http://schemas.microsoft.com/office/powerpoint/2010/main" val="2039032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Instructional Event: </a:t>
            </a:r>
            <a:r>
              <a:rPr lang="en-US" sz="1200" b="0" dirty="0">
                <a:solidFill>
                  <a:srgbClr val="000000"/>
                </a:solidFill>
                <a:effectLst/>
                <a:latin typeface="Calibri" panose="020F0502020204030204" pitchFamily="34" charset="0"/>
                <a:ea typeface="Times New Roman" panose="02020603050405020304" pitchFamily="18" charset="0"/>
              </a:rPr>
              <a:t>Direction</a:t>
            </a:r>
            <a:endParaRPr lang="en-US" sz="1200" b="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Time: </a:t>
            </a:r>
            <a:r>
              <a:rPr lang="en-US" sz="1200" b="0" dirty="0">
                <a:solidFill>
                  <a:srgbClr val="000000"/>
                </a:solidFill>
                <a:effectLst/>
                <a:latin typeface="Calibri" panose="020F0502020204030204" pitchFamily="34" charset="0"/>
                <a:ea typeface="Times New Roman" panose="02020603050405020304" pitchFamily="18" charset="0"/>
              </a:rPr>
              <a:t>1 minute.</a:t>
            </a:r>
            <a:endParaRPr lang="en-US" sz="1200" b="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Talking points: </a:t>
            </a:r>
            <a:r>
              <a:rPr lang="en-US" sz="1200" b="0" dirty="0">
                <a:solidFill>
                  <a:srgbClr val="000000"/>
                </a:solidFill>
                <a:effectLst/>
                <a:latin typeface="Calibri" panose="020F0502020204030204" pitchFamily="34" charset="0"/>
                <a:ea typeface="Times New Roman" panose="02020603050405020304" pitchFamily="18" charset="0"/>
              </a:rPr>
              <a:t>In this section, we’ll learn why leverage is an important part of transit maintenance. </a:t>
            </a:r>
          </a:p>
          <a:p>
            <a:pPr marL="0" marR="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25</a:t>
            </a:fld>
            <a:endParaRPr lang="en-US" dirty="0"/>
          </a:p>
        </p:txBody>
      </p:sp>
    </p:spTree>
    <p:extLst>
      <p:ext uri="{BB962C8B-B14F-4D97-AF65-F5344CB8AC3E}">
        <p14:creationId xmlns:p14="http://schemas.microsoft.com/office/powerpoint/2010/main" val="2922583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Elaborate on these examples using your real-life experiences in the field.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endParaRPr lang="en-US" dirty="0"/>
          </a:p>
          <a:p>
            <a:pPr marL="171450" indent="-171450">
              <a:buFont typeface="Arial" panose="020B0604020202020204" pitchFamily="34" charset="0"/>
              <a:buChar char="•"/>
            </a:pPr>
            <a:r>
              <a:rPr lang="en-US" dirty="0"/>
              <a:t>Leverage isn't just a concept found in textbooks. It's something transportation maintenance workers use every day.</a:t>
            </a:r>
          </a:p>
          <a:p>
            <a:pPr marL="171450" indent="-171450">
              <a:buFont typeface="Arial" panose="020B0604020202020204" pitchFamily="34" charset="0"/>
              <a:buChar char="•"/>
            </a:pPr>
            <a:r>
              <a:rPr lang="en-US" dirty="0"/>
              <a:t>Many common maintenance tasks rely on leverage to move heavy components, apply force, or make precise adjustments.</a:t>
            </a:r>
          </a:p>
          <a:p>
            <a:pPr marL="171450" indent="-171450">
              <a:buFont typeface="Arial" panose="020B0604020202020204" pitchFamily="34" charset="0"/>
              <a:buChar char="•"/>
            </a:pPr>
            <a:r>
              <a:rPr lang="en-US" dirty="0"/>
              <a:t>Whether you're operating a hand throw lever, lifting a vehicle with a jack, loosening lug nuts, or separating parts during a repair, leverage helps make the job easier and safer.</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26</a:t>
            </a:fld>
            <a:endParaRPr lang="en-US" dirty="0"/>
          </a:p>
        </p:txBody>
      </p:sp>
    </p:spTree>
    <p:extLst>
      <p:ext uri="{BB962C8B-B14F-4D97-AF65-F5344CB8AC3E}">
        <p14:creationId xmlns:p14="http://schemas.microsoft.com/office/powerpoint/2010/main" val="1064557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09043-526F-5DD9-1B9E-CB313D59C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C7D68-DC41-4FDF-2476-DB48852447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92DC12-B1FB-DE8B-8D15-4E1B51FB2492}"/>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Elaborate on using these tools using your real-life experiences in the field.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p>
          <a:p>
            <a:pPr marL="171450" indent="-171450">
              <a:buFont typeface="Arial" panose="020B0604020202020204" pitchFamily="34" charset="0"/>
              <a:buChar char="•"/>
            </a:pPr>
            <a:r>
              <a:rPr lang="en-US" dirty="0"/>
              <a:t>Many of the tools you use in transportation maintenance are designed to take advantage of leverage.</a:t>
            </a:r>
          </a:p>
          <a:p>
            <a:pPr marL="171450" indent="-171450">
              <a:buFont typeface="Arial" panose="020B0604020202020204" pitchFamily="34" charset="0"/>
              <a:buChar char="•"/>
            </a:pPr>
            <a:r>
              <a:rPr lang="en-US" dirty="0"/>
              <a:t>For example, pry bars and crowbars help lift or separate heavy components.</a:t>
            </a:r>
          </a:p>
          <a:p>
            <a:pPr marL="171450" indent="-171450">
              <a:buFont typeface="Arial" panose="020B0604020202020204" pitchFamily="34" charset="0"/>
              <a:buChar char="•"/>
            </a:pPr>
            <a:r>
              <a:rPr lang="en-US" dirty="0"/>
              <a:t>Alignment bars help position parts during assembly or repair.</a:t>
            </a:r>
          </a:p>
          <a:p>
            <a:pPr marL="171450" indent="-171450">
              <a:buFont typeface="Arial" panose="020B0604020202020204" pitchFamily="34" charset="0"/>
              <a:buChar char="•"/>
            </a:pPr>
            <a:r>
              <a:rPr lang="en-US" dirty="0"/>
              <a:t>Torque wrenches use leverage to apply a specific amount of torque to fasteners.</a:t>
            </a:r>
          </a:p>
          <a:p>
            <a:pPr marL="171450" indent="-171450">
              <a:buFont typeface="Arial" panose="020B0604020202020204" pitchFamily="34" charset="0"/>
              <a:buChar char="•"/>
            </a:pPr>
            <a:r>
              <a:rPr lang="en-US" dirty="0"/>
              <a:t>Bolt cutters use long handles to multiply force and cut through heavy materials.</a:t>
            </a:r>
          </a:p>
          <a:p>
            <a:pPr marL="171450" indent="-171450">
              <a:buFont typeface="Arial" panose="020B0604020202020204" pitchFamily="34" charset="0"/>
              <a:buChar char="•"/>
            </a:pPr>
            <a:r>
              <a:rPr lang="en-US" dirty="0"/>
              <a:t>Even equipment like hand trucks and jacks rely on leverage to move or lift heavy loads with less physical effort.</a:t>
            </a:r>
          </a:p>
          <a:p>
            <a:endParaRPr lang="en-US" dirty="0"/>
          </a:p>
        </p:txBody>
      </p:sp>
      <p:sp>
        <p:nvSpPr>
          <p:cNvPr id="4" name="Slide Number Placeholder 3">
            <a:extLst>
              <a:ext uri="{FF2B5EF4-FFF2-40B4-BE49-F238E27FC236}">
                <a16:creationId xmlns:a16="http://schemas.microsoft.com/office/drawing/2014/main" id="{5EE57DBA-A106-47B1-DEB7-3201E59AC400}"/>
              </a:ext>
            </a:extLst>
          </p:cNvPr>
          <p:cNvSpPr>
            <a:spLocks noGrp="1"/>
          </p:cNvSpPr>
          <p:nvPr>
            <p:ph type="sldNum" sz="quarter" idx="5"/>
          </p:nvPr>
        </p:nvSpPr>
        <p:spPr/>
        <p:txBody>
          <a:bodyPr/>
          <a:lstStyle/>
          <a:p>
            <a:fld id="{C68FB58B-AACD-44F1-9CE2-B850C946C86F}" type="slidenum">
              <a:rPr lang="en-US" smtClean="0"/>
              <a:t>27</a:t>
            </a:fld>
            <a:endParaRPr lang="en-US" dirty="0"/>
          </a:p>
        </p:txBody>
      </p:sp>
    </p:spTree>
    <p:extLst>
      <p:ext uri="{BB962C8B-B14F-4D97-AF65-F5344CB8AC3E}">
        <p14:creationId xmlns:p14="http://schemas.microsoft.com/office/powerpoint/2010/main" val="37381321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Understanding leverage is about more than knowing how a simple machine works. It directly affects your performance on the job.</a:t>
            </a:r>
          </a:p>
          <a:p>
            <a:pPr marL="171450" indent="-171450">
              <a:buFont typeface="Arial" panose="020B0604020202020204" pitchFamily="34" charset="0"/>
              <a:buChar char="•"/>
            </a:pPr>
            <a:r>
              <a:rPr lang="en-US" dirty="0"/>
              <a:t>Using leverage correctly allows you to complete tasks with less physical effort, reducing fatigue during the workday.</a:t>
            </a:r>
          </a:p>
          <a:p>
            <a:pPr marL="171450" indent="-171450">
              <a:buFont typeface="Arial" panose="020B0604020202020204" pitchFamily="34" charset="0"/>
              <a:buChar char="•"/>
            </a:pPr>
            <a:r>
              <a:rPr lang="en-US" dirty="0"/>
              <a:t>It can also improve repair times because the right tool allows the work to be completed more efficiently.</a:t>
            </a:r>
          </a:p>
          <a:p>
            <a:pPr marL="171450" indent="-171450">
              <a:buFont typeface="Arial" panose="020B0604020202020204" pitchFamily="34" charset="0"/>
              <a:buChar char="•"/>
            </a:pPr>
            <a:r>
              <a:rPr lang="en-US" dirty="0"/>
              <a:t>Perhaps most importantly, understanding leverage helps you work more safely by reducing unnecessary strain and encouraging proper tool selection.</a:t>
            </a:r>
          </a:p>
          <a:p>
            <a:pPr marL="171450" indent="-171450">
              <a:buFont typeface="Arial" panose="020B0604020202020204" pitchFamily="34" charset="0"/>
              <a:buChar char="•"/>
            </a:pPr>
            <a:r>
              <a:rPr lang="en-US" dirty="0"/>
              <a:t>Experienced technicians don't simply work harder; they work smarter by using leverage to their advantage.</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28</a:t>
            </a:fld>
            <a:endParaRPr lang="en-US" dirty="0"/>
          </a:p>
        </p:txBody>
      </p:sp>
    </p:spTree>
    <p:extLst>
      <p:ext uri="{BB962C8B-B14F-4D97-AF65-F5344CB8AC3E}">
        <p14:creationId xmlns:p14="http://schemas.microsoft.com/office/powerpoint/2010/main" val="3965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50D7E-129D-9846-71B8-B6230A7A1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1A04B-870D-842E-FE4B-E38C60FBD6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BA7578-0E0D-8A54-EAA3-A15262281B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dirty="0"/>
              <a:t>Recognize tools and maintenance tasks that use leverage.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B - A pry bar is designed to provide leverage for lifting, separating, or prying components with less effort</a:t>
            </a:r>
          </a:p>
        </p:txBody>
      </p:sp>
      <p:sp>
        <p:nvSpPr>
          <p:cNvPr id="4" name="Slide Number Placeholder 3">
            <a:extLst>
              <a:ext uri="{FF2B5EF4-FFF2-40B4-BE49-F238E27FC236}">
                <a16:creationId xmlns:a16="http://schemas.microsoft.com/office/drawing/2014/main" id="{895669E1-4106-128D-7937-408202EB1CB9}"/>
              </a:ext>
            </a:extLst>
          </p:cNvPr>
          <p:cNvSpPr>
            <a:spLocks noGrp="1"/>
          </p:cNvSpPr>
          <p:nvPr>
            <p:ph type="sldNum" sz="quarter" idx="5"/>
          </p:nvPr>
        </p:nvSpPr>
        <p:spPr/>
        <p:txBody>
          <a:bodyPr/>
          <a:lstStyle/>
          <a:p>
            <a:fld id="{C68FB58B-AACD-44F1-9CE2-B850C946C86F}" type="slidenum">
              <a:rPr lang="en-US" smtClean="0"/>
              <a:t>29</a:t>
            </a:fld>
            <a:endParaRPr lang="en-US" dirty="0"/>
          </a:p>
        </p:txBody>
      </p:sp>
    </p:spTree>
    <p:extLst>
      <p:ext uri="{BB962C8B-B14F-4D97-AF65-F5344CB8AC3E}">
        <p14:creationId xmlns:p14="http://schemas.microsoft.com/office/powerpoint/2010/main" val="365054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r>
              <a:rPr lang="en-US" dirty="0"/>
              <a:t>Describe why leverage is important for safe and efficient transit maintenance.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b="0" dirty="0">
                <a:latin typeface="Calibri" panose="020F0502020204030204" pitchFamily="34" charset="0"/>
                <a:ea typeface="Calibri" panose="020F0502020204030204" pitchFamily="34" charset="0"/>
                <a:cs typeface="Calibri" panose="020F0502020204030204" pitchFamily="34" charset="0"/>
              </a:rPr>
              <a:t>C - It provides greater mechanical advantage, reducing the effort needed to lift the load.</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30</a:t>
            </a:fld>
            <a:endParaRPr lang="en-US" dirty="0"/>
          </a:p>
        </p:txBody>
      </p:sp>
    </p:spTree>
    <p:extLst>
      <p:ext uri="{BB962C8B-B14F-4D97-AF65-F5344CB8AC3E}">
        <p14:creationId xmlns:p14="http://schemas.microsoft.com/office/powerpoint/2010/main" val="4322725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Quiz_Leverage</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31</a:t>
            </a:fld>
            <a:endParaRPr lang="en-US" dirty="0"/>
          </a:p>
        </p:txBody>
      </p:sp>
    </p:spTree>
    <p:extLst>
      <p:ext uri="{BB962C8B-B14F-4D97-AF65-F5344CB8AC3E}">
        <p14:creationId xmlns:p14="http://schemas.microsoft.com/office/powerpoint/2010/main" val="4047461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32</a:t>
            </a:fld>
            <a:endParaRPr lang="en-US" dirty="0"/>
          </a:p>
        </p:txBody>
      </p:sp>
    </p:spTree>
    <p:extLst>
      <p:ext uri="{BB962C8B-B14F-4D97-AF65-F5344CB8AC3E}">
        <p14:creationId xmlns:p14="http://schemas.microsoft.com/office/powerpoint/2010/main" val="1949356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33</a:t>
            </a:fld>
            <a:endParaRPr lang="en-US" dirty="0"/>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10.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dirty="0"/>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C Event Title Open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400" dirty="0">
                  <a:solidFill>
                    <a:schemeClr val="tx1"/>
                  </a:solidFill>
                </a:rPr>
                <a:t>A program of the </a:t>
              </a:r>
              <a:r>
                <a:rPr lang="en-US" sz="1400" b="1" dirty="0">
                  <a:solidFill>
                    <a:schemeClr val="accent6"/>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421496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3"/>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ontserrat"/>
                  <a:ea typeface="+mn-ea"/>
                  <a:cs typeface="+mn-cs"/>
                </a:rPr>
                <a:t>A program of the </a:t>
              </a:r>
              <a:r>
                <a:rPr kumimoji="0" lang="en-US" sz="1400" b="1" i="0" u="none" strike="noStrike" kern="1200" cap="none" spc="0" normalizeH="0" baseline="0" noProof="0" dirty="0">
                  <a:ln>
                    <a:noFill/>
                  </a:ln>
                  <a:solidFill>
                    <a:srgbClr val="121F56"/>
                  </a:solidFill>
                  <a:effectLst/>
                  <a:uLnTx/>
                  <a:uFillTx/>
                  <a:latin typeface="Montserrat"/>
                  <a:ea typeface="+mn-ea"/>
                  <a:cs typeface="+mn-cs"/>
                </a:rPr>
                <a:t>Federal Transit Administration </a:t>
              </a:r>
              <a:r>
                <a:rPr kumimoji="0" lang="en-US" sz="1400" b="0" i="0" u="none" strike="noStrike" kern="1200" cap="none" spc="0" normalizeH="0" baseline="0" noProof="0" dirty="0">
                  <a:ln>
                    <a:noFill/>
                  </a:ln>
                  <a:solidFill>
                    <a:srgbClr val="000000"/>
                  </a:solidFill>
                  <a:effectLst/>
                  <a:uLnTx/>
                  <a:uFillTx/>
                  <a:latin typeface="Montserrat"/>
                  <a:ea typeface="+mn-ea"/>
                  <a:cs typeface="+mn-cs"/>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5"/>
            <a:srcRect l="53528" b="39079"/>
            <a:stretch>
              <a:fillRect/>
            </a:stretch>
          </p:blipFill>
          <p:spPr>
            <a:xfrm>
              <a:off x="3759642" y="5217785"/>
              <a:ext cx="4672714" cy="793562"/>
            </a:xfrm>
            <a:prstGeom prst="rect">
              <a:avLst/>
            </a:prstGeom>
          </p:spPr>
        </p:pic>
      </p:grpSp>
    </p:spTree>
    <p:custDataLst>
      <p:tags r:id="rId1"/>
    </p:custDataLst>
    <p:extLst>
      <p:ext uri="{BB962C8B-B14F-4D97-AF65-F5344CB8AC3E}">
        <p14:creationId xmlns:p14="http://schemas.microsoft.com/office/powerpoint/2010/main" val="40457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heme" Target="../theme/theme2.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3"/>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 id="2147483694" r:id="rId21"/>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A09BAF6-7DD0-0848-9DDB-FC6F15CDBF0A}" type="datetime1">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8/26/2026</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E51E2F-26AA-D046-94E8-30BD9E591FE6}" type="slidenum">
              <a:rPr kumimoji="0" lang="en-US" sz="1200" b="0" i="0" u="none" strike="noStrike" kern="1200" cap="none" spc="0" normalizeH="0" baseline="0" noProof="0" smtClean="0">
                <a:ln>
                  <a:noFill/>
                </a:ln>
                <a:solidFill>
                  <a:srgbClr val="000000">
                    <a:tint val="75000"/>
                  </a:srgbClr>
                </a:solidFill>
                <a:effectLst/>
                <a:uLnTx/>
                <a:uFillTx/>
                <a:latin typeface="Montserra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00000">
                  <a:tint val="75000"/>
                </a:srgbClr>
              </a:solidFill>
              <a:effectLst/>
              <a:uLnTx/>
              <a:uFillTx/>
              <a:latin typeface="Montserrat"/>
              <a:ea typeface="+mn-ea"/>
              <a:cs typeface="+mn-cs"/>
            </a:endParaRPr>
          </a:p>
        </p:txBody>
      </p:sp>
    </p:spTree>
    <p:custDataLst>
      <p:tags r:id="rId3"/>
    </p:custDataLst>
    <p:extLst>
      <p:ext uri="{BB962C8B-B14F-4D97-AF65-F5344CB8AC3E}">
        <p14:creationId xmlns:p14="http://schemas.microsoft.com/office/powerpoint/2010/main" val="3840897891"/>
      </p:ext>
    </p:extLst>
  </p:cSld>
  <p:clrMap bg1="lt1" tx1="dk1" bg2="lt2" tx2="dk2" accent1="accent1" accent2="accent2" accent3="accent3" accent4="accent4" accent5="accent5" accent6="accent6" hlink="hlink" folHlink="folHlink"/>
  <p:sldLayoutIdLst>
    <p:sldLayoutId id="214748369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2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2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3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34.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customXml" Target="../ink/ink1.xml"/><Relationship Id="rId3" Type="http://schemas.microsoft.com/office/2007/relationships/media" Target="../media/media1.mp4"/><Relationship Id="rId7" Type="http://schemas.openxmlformats.org/officeDocument/2006/relationships/image" Target="../media/image23.png"/><Relationship Id="rId2" Type="http://schemas.openxmlformats.org/officeDocument/2006/relationships/video" Target="NULL" TargetMode="External"/><Relationship Id="rId1" Type="http://schemas.openxmlformats.org/officeDocument/2006/relationships/tags" Target="../tags/tag35.xml"/><Relationship Id="rId6" Type="http://schemas.openxmlformats.org/officeDocument/2006/relationships/image" Target="../media/image22.png"/><Relationship Id="rId11" Type="http://schemas.openxmlformats.org/officeDocument/2006/relationships/image" Target="../media/image220.png"/><Relationship Id="rId5" Type="http://schemas.openxmlformats.org/officeDocument/2006/relationships/notesSlide" Target="../notesSlides/notesSlide9.xml"/><Relationship Id="rId10" Type="http://schemas.openxmlformats.org/officeDocument/2006/relationships/customXml" Target="../ink/ink2.xml"/><Relationship Id="rId4" Type="http://schemas.openxmlformats.org/officeDocument/2006/relationships/slideLayout" Target="../slideLayouts/slideLayout5.xml"/><Relationship Id="rId9" Type="http://schemas.openxmlformats.org/officeDocument/2006/relationships/image" Target="../media/image2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https://www.youtube.com/embed/fzljPiPy9nw?feature=oembed" TargetMode="External"/><Relationship Id="rId1" Type="http://schemas.openxmlformats.org/officeDocument/2006/relationships/tags" Target="../tags/tag37.xml"/><Relationship Id="rId5" Type="http://schemas.openxmlformats.org/officeDocument/2006/relationships/image" Target="../media/image24.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3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39.xml"/><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40.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41.xml"/><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4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44.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45.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47.xml"/><Relationship Id="rId5" Type="http://schemas.openxmlformats.org/officeDocument/2006/relationships/image" Target="../media/image30.sv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tags" Target="../tags/tag49.xml"/><Relationship Id="rId5" Type="http://schemas.openxmlformats.org/officeDocument/2006/relationships/image" Target="../media/image17.png"/><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ags" Target="../tags/tag5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5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5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54.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55.xml"/><Relationship Id="rId4" Type="http://schemas.openxmlformats.org/officeDocument/2006/relationships/image" Target="../media/image12.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56.xml"/><Relationship Id="rId4" Type="http://schemas.openxmlformats.org/officeDocument/2006/relationships/image" Target="../media/image12.sv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tags" Target="../tags/tag5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0.xml"/><Relationship Id="rId1" Type="http://schemas.openxmlformats.org/officeDocument/2006/relationships/tags" Target="../tags/tag59.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633994" y="1141089"/>
            <a:ext cx="10088106" cy="1428899"/>
          </a:xfrm>
        </p:spPr>
        <p:txBody>
          <a:bodyPr/>
          <a:lstStyle/>
          <a:p>
            <a:r>
              <a:rPr lang="en-US" sz="1800" b="1" dirty="0">
                <a:solidFill>
                  <a:schemeClr val="accent1"/>
                </a:solidFill>
              </a:rPr>
              <a:t>Preparation before class:</a:t>
            </a:r>
          </a:p>
          <a:p>
            <a:pPr marL="800100" lvl="1" indent="-342900">
              <a:buFont typeface="Arial" panose="020B0604020202020204" pitchFamily="34" charset="0"/>
              <a:buChar char="•"/>
            </a:pPr>
            <a:r>
              <a:rPr lang="en-US" sz="1800" b="1" dirty="0">
                <a:solidFill>
                  <a:schemeClr val="tx1"/>
                </a:solidFill>
              </a:rPr>
              <a:t>Review all materials </a:t>
            </a:r>
            <a:r>
              <a:rPr lang="en-US" sz="1800" dirty="0">
                <a:solidFill>
                  <a:schemeClr val="tx1"/>
                </a:solidFill>
              </a:rPr>
              <a:t>- Review all slides, talking points, and handouts before class to understand the structure and flow of the lesson. Pay special attention to animations within the slides. </a:t>
            </a:r>
            <a:endParaRPr lang="en-US" sz="1800" dirty="0">
              <a:solidFill>
                <a:schemeClr val="tx1"/>
              </a:solidFill>
              <a:highlight>
                <a:srgbClr val="FFFF00"/>
              </a:highlight>
            </a:endParaRPr>
          </a:p>
          <a:p>
            <a:pPr marL="800100" lvl="1" indent="-342900">
              <a:buFont typeface="Arial" panose="020B0604020202020204" pitchFamily="34" charset="0"/>
              <a:buChar char="•"/>
            </a:pPr>
            <a:endParaRPr lang="en-US" sz="1800" dirty="0"/>
          </a:p>
          <a:p>
            <a:endParaRPr lang="en-US" dirty="0"/>
          </a:p>
        </p:txBody>
      </p:sp>
      <p:sp>
        <p:nvSpPr>
          <p:cNvPr id="6" name="Rectangle 5">
            <a:extLst>
              <a:ext uri="{FF2B5EF4-FFF2-40B4-BE49-F238E27FC236}">
                <a16:creationId xmlns:a16="http://schemas.microsoft.com/office/drawing/2014/main" id="{C35D2CFF-8EB2-4F01-B644-642599E6B505}"/>
              </a:ext>
            </a:extLst>
          </p:cNvPr>
          <p:cNvSpPr/>
          <p:nvPr/>
        </p:nvSpPr>
        <p:spPr>
          <a:xfrm>
            <a:off x="9296400" y="469609"/>
            <a:ext cx="2425700"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2.25 Hrs.</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
        <p:nvSpPr>
          <p:cNvPr id="2" name="TextBox 1">
            <a:extLst>
              <a:ext uri="{FF2B5EF4-FFF2-40B4-BE49-F238E27FC236}">
                <a16:creationId xmlns:a16="http://schemas.microsoft.com/office/drawing/2014/main" id="{CAFE6BB3-C03A-FE89-5594-2146A399A317}"/>
              </a:ext>
            </a:extLst>
          </p:cNvPr>
          <p:cNvSpPr txBox="1"/>
          <p:nvPr/>
        </p:nvSpPr>
        <p:spPr>
          <a:xfrm>
            <a:off x="8078117" y="2733153"/>
            <a:ext cx="3643983" cy="2831544"/>
          </a:xfrm>
          <a:prstGeom prst="rect">
            <a:avLst/>
          </a:prstGeom>
          <a:noFill/>
        </p:spPr>
        <p:txBody>
          <a:bodyPr wrap="square">
            <a:spAutoFit/>
          </a:bodyPr>
          <a:lstStyle/>
          <a:p>
            <a:r>
              <a:rPr lang="en-US" b="1" dirty="0">
                <a:solidFill>
                  <a:schemeClr val="accent1"/>
                </a:solidFill>
              </a:rPr>
              <a:t>Additional Materials:</a:t>
            </a:r>
          </a:p>
          <a:p>
            <a:r>
              <a:rPr lang="en-US" i="1" u="sng" dirty="0"/>
              <a:t>One per small group</a:t>
            </a:r>
          </a:p>
          <a:p>
            <a:pPr marL="285750" indent="-285750">
              <a:buFont typeface="Arial" panose="020B0604020202020204" pitchFamily="34" charset="0"/>
              <a:buChar char="•"/>
            </a:pPr>
            <a:r>
              <a:rPr lang="en-US" dirty="0"/>
              <a:t>Block of wood to use as a fulcrum</a:t>
            </a:r>
          </a:p>
          <a:p>
            <a:pPr marL="285750" indent="-285750">
              <a:buFont typeface="Arial" panose="020B0604020202020204" pitchFamily="34" charset="0"/>
              <a:buChar char="•"/>
            </a:pPr>
            <a:r>
              <a:rPr lang="en-US" dirty="0"/>
              <a:t>A heavy rock or object to use as the load</a:t>
            </a:r>
          </a:p>
          <a:p>
            <a:pPr marL="285750" indent="-285750">
              <a:buFont typeface="Arial" panose="020B0604020202020204" pitchFamily="34" charset="0"/>
              <a:buChar char="•"/>
            </a:pPr>
            <a:r>
              <a:rPr lang="en-US" dirty="0"/>
              <a:t>12" pry bar</a:t>
            </a:r>
          </a:p>
          <a:p>
            <a:pPr marL="285750" indent="-285750">
              <a:buFont typeface="Arial" panose="020B0604020202020204" pitchFamily="34" charset="0"/>
              <a:buChar char="•"/>
            </a:pPr>
            <a:r>
              <a:rPr lang="en-US" dirty="0"/>
              <a:t>24" pry bar</a:t>
            </a:r>
          </a:p>
          <a:p>
            <a:pPr marL="285750" indent="-285750">
              <a:buFont typeface="Arial" panose="020B0604020202020204" pitchFamily="34" charset="0"/>
              <a:buChar char="•"/>
            </a:pPr>
            <a:r>
              <a:rPr lang="en-US" dirty="0"/>
              <a:t>36" pry bar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1600" dirty="0"/>
          </a:p>
        </p:txBody>
      </p:sp>
      <p:sp>
        <p:nvSpPr>
          <p:cNvPr id="7" name="TextBox 6">
            <a:extLst>
              <a:ext uri="{FF2B5EF4-FFF2-40B4-BE49-F238E27FC236}">
                <a16:creationId xmlns:a16="http://schemas.microsoft.com/office/drawing/2014/main" id="{34C60DB2-65F1-7EC5-899D-5E59B55630AD}"/>
              </a:ext>
            </a:extLst>
          </p:cNvPr>
          <p:cNvSpPr txBox="1"/>
          <p:nvPr/>
        </p:nvSpPr>
        <p:spPr>
          <a:xfrm>
            <a:off x="1633994" y="2733153"/>
            <a:ext cx="6444123" cy="2816156"/>
          </a:xfrm>
          <a:prstGeom prst="rect">
            <a:avLst/>
          </a:prstGeom>
          <a:noFill/>
        </p:spPr>
        <p:txBody>
          <a:bodyPr wrap="square">
            <a:spAutoFit/>
          </a:bodyPr>
          <a:lstStyle/>
          <a:p>
            <a:r>
              <a:rPr lang="en-US" b="1" dirty="0">
                <a:solidFill>
                  <a:schemeClr val="accent1"/>
                </a:solidFill>
              </a:rPr>
              <a:t>Provided Course Materials:</a:t>
            </a:r>
          </a:p>
          <a:p>
            <a:pPr marL="800100" lvl="1" indent="-342900">
              <a:buFont typeface="Arial" panose="020B0604020202020204" pitchFamily="34" charset="0"/>
              <a:buChar char="•"/>
            </a:pPr>
            <a:r>
              <a:rPr lang="en-US" b="1" dirty="0"/>
              <a:t>+Leverage</a:t>
            </a:r>
            <a:r>
              <a:rPr lang="en-US" dirty="0"/>
              <a:t>_Mechanical Foundations.pptx </a:t>
            </a:r>
          </a:p>
          <a:p>
            <a:pPr marL="800100" lvl="1" indent="-342900">
              <a:buFont typeface="Arial" panose="020B0604020202020204" pitchFamily="34" charset="0"/>
              <a:buChar char="•"/>
            </a:pPr>
            <a:endParaRPr lang="en-US" sz="1100" dirty="0"/>
          </a:p>
          <a:p>
            <a:pPr marL="800100" lvl="1" indent="-342900">
              <a:buFont typeface="Arial" panose="020B0604020202020204" pitchFamily="34" charset="0"/>
              <a:buChar char="•"/>
            </a:pPr>
            <a:r>
              <a:rPr lang="en-US" b="1" dirty="0"/>
              <a:t>+Instructor Facilitation Toolkit</a:t>
            </a:r>
            <a:r>
              <a:rPr lang="en-US" dirty="0"/>
              <a:t>_Leverage.docx - </a:t>
            </a:r>
            <a:r>
              <a:rPr lang="en-US" i="1" dirty="0"/>
              <a:t>For Instructor use only. </a:t>
            </a:r>
          </a:p>
          <a:p>
            <a:pPr marL="800100" lvl="1" indent="-342900">
              <a:buFont typeface="Arial" panose="020B0604020202020204" pitchFamily="34" charset="0"/>
              <a:buChar char="•"/>
            </a:pPr>
            <a:endParaRPr lang="en-US" sz="1100" dirty="0"/>
          </a:p>
          <a:p>
            <a:pPr marL="800100" lvl="1" indent="-342900">
              <a:buFont typeface="Arial" panose="020B0604020202020204" pitchFamily="34" charset="0"/>
              <a:buChar char="•"/>
            </a:pPr>
            <a:r>
              <a:rPr lang="en-US" b="1" dirty="0"/>
              <a:t>+Participant Resource Guide</a:t>
            </a:r>
            <a:r>
              <a:rPr lang="en-US" dirty="0"/>
              <a:t>_Leverage.docx - </a:t>
            </a:r>
            <a:r>
              <a:rPr lang="en-US" i="1" dirty="0"/>
              <a:t>Print one copy for each learner. All handouts that leaners need for activities are embedded in the Participant Resource Guide.</a:t>
            </a:r>
          </a:p>
          <a:p>
            <a:pPr lvl="2"/>
            <a:endParaRPr lang="en-US" sz="1100" dirty="0"/>
          </a:p>
          <a:p>
            <a:pPr marL="800100" lvl="1" indent="-342900">
              <a:buFont typeface="Arial" panose="020B0604020202020204" pitchFamily="34" charset="0"/>
              <a:buChar char="•"/>
            </a:pPr>
            <a:r>
              <a:rPr lang="en-US" b="1" dirty="0"/>
              <a:t>Quiz_Leverage.docx </a:t>
            </a:r>
            <a:r>
              <a:rPr lang="en-US" dirty="0"/>
              <a:t>- </a:t>
            </a:r>
            <a:r>
              <a:rPr lang="en-US" i="1" dirty="0"/>
              <a:t>Print one copy for each learner. </a:t>
            </a:r>
          </a:p>
        </p:txBody>
      </p:sp>
    </p:spTree>
    <p:custDataLst>
      <p:tags r:id="rId1"/>
    </p:custDataLst>
    <p:extLst>
      <p:ext uri="{BB962C8B-B14F-4D97-AF65-F5344CB8AC3E}">
        <p14:creationId xmlns:p14="http://schemas.microsoft.com/office/powerpoint/2010/main" val="348191312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68502" y="1553030"/>
            <a:ext cx="10385298" cy="4757280"/>
          </a:xfrm>
        </p:spPr>
        <p:txBody>
          <a:bodyPr/>
          <a:lstStyle/>
          <a:p>
            <a:r>
              <a:rPr lang="en-US" i="1" dirty="0">
                <a:solidFill>
                  <a:schemeClr val="accent1"/>
                </a:solidFill>
              </a:rPr>
              <a:t>Times have been rounded to the nearest .25 hours. </a:t>
            </a:r>
          </a:p>
          <a:p>
            <a:endParaRPr lang="en-US" i="1" dirty="0">
              <a:solidFill>
                <a:schemeClr val="accent1"/>
              </a:solidFill>
            </a:endParaRPr>
          </a:p>
          <a:p>
            <a:r>
              <a:rPr lang="en-US" sz="2800" b="1" i="1" dirty="0"/>
              <a:t>Total Time: 2.25 Hours </a:t>
            </a:r>
          </a:p>
          <a:p>
            <a:pPr marL="914400" lvl="1" indent="-457200">
              <a:buFont typeface="Arial" panose="020B0604020202020204" pitchFamily="34" charset="0"/>
              <a:buChar char="•"/>
            </a:pPr>
            <a:r>
              <a:rPr lang="en-US" sz="2800" dirty="0"/>
              <a:t>(.25 Hrs) – Welcome and Warm Up </a:t>
            </a:r>
          </a:p>
          <a:p>
            <a:pPr marL="914400" lvl="1" indent="-457200">
              <a:buFont typeface="Arial" panose="020B0604020202020204" pitchFamily="34" charset="0"/>
              <a:buChar char="•"/>
            </a:pPr>
            <a:r>
              <a:rPr lang="en-US" sz="2800" dirty="0"/>
              <a:t>(.5 Hrs) – 1.1 The Mechanical Lever</a:t>
            </a:r>
          </a:p>
          <a:p>
            <a:pPr marL="914400" lvl="1" indent="-457200">
              <a:buFont typeface="Arial" panose="020B0604020202020204" pitchFamily="34" charset="0"/>
              <a:buChar char="•"/>
            </a:pPr>
            <a:r>
              <a:rPr lang="en-US" sz="2800" dirty="0"/>
              <a:t>(.75 Hrs) – 1.2 Classes of Levers</a:t>
            </a:r>
          </a:p>
          <a:p>
            <a:pPr marL="914400" lvl="1" indent="-457200">
              <a:buFont typeface="Arial" panose="020B0604020202020204" pitchFamily="34" charset="0"/>
              <a:buChar char="•"/>
            </a:pPr>
            <a:r>
              <a:rPr lang="en-US" sz="2800" dirty="0"/>
              <a:t>(.25 Hrs) – 1.3 Transit Maintenance </a:t>
            </a:r>
          </a:p>
          <a:p>
            <a:pPr marL="914400" lvl="1" indent="-457200">
              <a:buFont typeface="Arial" panose="020B0604020202020204" pitchFamily="34" charset="0"/>
              <a:buChar char="•"/>
            </a:pPr>
            <a:r>
              <a:rPr lang="en-US" sz="2800" dirty="0"/>
              <a:t>(.5 Hrs) –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3E050EF-8FD9-11EF-A4D3-92656847FCD4}"/>
              </a:ext>
            </a:extLst>
          </p:cNvPr>
          <p:cNvSpPr txBox="1">
            <a:spLocks/>
          </p:cNvSpPr>
          <p:nvPr/>
        </p:nvSpPr>
        <p:spPr>
          <a:xfrm>
            <a:off x="2012576" y="2158702"/>
            <a:ext cx="8787954" cy="1528055"/>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6000" b="1" i="0" kern="1200">
                <a:solidFill>
                  <a:schemeClr val="accent1"/>
                </a:solidFill>
                <a:latin typeface="+mj-lt"/>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0F6235"/>
                </a:solidFill>
                <a:effectLst/>
                <a:uLnTx/>
                <a:uFillTx/>
                <a:latin typeface="Montserrat ExtraBold"/>
                <a:ea typeface="+mj-ea"/>
                <a:cs typeface="Arial" panose="020B0604020202020204" pitchFamily="34" charset="0"/>
              </a:rPr>
              <a:t>Leverage</a:t>
            </a:r>
          </a:p>
        </p:txBody>
      </p:sp>
      <p:sp>
        <p:nvSpPr>
          <p:cNvPr id="3" name="Content Placeholder 4">
            <a:extLst>
              <a:ext uri="{FF2B5EF4-FFF2-40B4-BE49-F238E27FC236}">
                <a16:creationId xmlns:a16="http://schemas.microsoft.com/office/drawing/2014/main" id="{BFC48F0E-D938-CD58-E95E-F3B441D20D1C}"/>
              </a:ext>
            </a:extLst>
          </p:cNvPr>
          <p:cNvSpPr txBox="1">
            <a:spLocks/>
          </p:cNvSpPr>
          <p:nvPr/>
        </p:nvSpPr>
        <p:spPr>
          <a:xfrm>
            <a:off x="2012576" y="3773843"/>
            <a:ext cx="8787954" cy="914400"/>
          </a:xfrm>
          <a:prstGeom prst="rect">
            <a:avLst/>
          </a:prstGeom>
        </p:spPr>
        <p:txBody>
          <a:bodyPr vert="horz" lIns="0" tIns="0" rIns="0" bIns="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1" i="1"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615F67"/>
              </a:buClr>
              <a:buSzTx/>
              <a:buFont typeface="Arial" panose="020B0604020202020204" pitchFamily="34" charset="0"/>
              <a:buNone/>
              <a:tabLst/>
              <a:defRPr/>
            </a:pPr>
            <a:r>
              <a:rPr kumimoji="0" lang="en-US" sz="2800" b="1" i="1" u="none" strike="noStrike" kern="1200" cap="none" spc="0" normalizeH="0" baseline="0" noProof="0" dirty="0">
                <a:ln>
                  <a:noFill/>
                </a:ln>
                <a:solidFill>
                  <a:srgbClr val="000000">
                    <a:lumMod val="75000"/>
                    <a:lumOff val="25000"/>
                  </a:srgbClr>
                </a:solidFill>
                <a:effectLst/>
                <a:uLnTx/>
                <a:uFillTx/>
                <a:latin typeface="Calibri"/>
                <a:ea typeface="Calibri"/>
                <a:cs typeface="Arial"/>
              </a:rPr>
              <a:t>Transit Core Competencies Curriculum (TC3)</a:t>
            </a:r>
            <a:endParaRPr kumimoji="0" lang="en-US" sz="2800" b="1" i="1" u="none" strike="noStrike" kern="1200" cap="none" spc="0" normalizeH="0" baseline="0" noProof="0" dirty="0">
              <a:ln>
                <a:noFill/>
              </a:ln>
              <a:solidFill>
                <a:srgbClr val="000000">
                  <a:lumMod val="75000"/>
                  <a:lumOff val="25000"/>
                </a:srgbClr>
              </a:solidFill>
              <a:effectLst/>
              <a:uLnTx/>
              <a:uFillTx/>
              <a:latin typeface="Calibri"/>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srgbClr val="615F67"/>
              </a:buClr>
              <a:buSzTx/>
              <a:buFont typeface="Arial" panose="020B0604020202020204" pitchFamily="34" charset="0"/>
              <a:buNone/>
              <a:tabLst/>
              <a:defRPr/>
            </a:pPr>
            <a:r>
              <a:rPr kumimoji="0" lang="en-US" sz="2800" b="1" i="1" u="none" strike="noStrike" kern="1200" cap="none" spc="0" normalizeH="0" baseline="0" noProof="0" dirty="0">
                <a:ln>
                  <a:noFill/>
                </a:ln>
                <a:solidFill>
                  <a:srgbClr val="000000">
                    <a:lumMod val="75000"/>
                    <a:lumOff val="25000"/>
                  </a:srgbClr>
                </a:solidFill>
                <a:effectLst/>
                <a:uLnTx/>
                <a:uFillTx/>
                <a:latin typeface="Calibri"/>
                <a:ea typeface="+mn-ea"/>
                <a:cs typeface="Arial" panose="020B0604020202020204" pitchFamily="34" charset="0"/>
              </a:rPr>
              <a:t>Mechanical Foundations </a:t>
            </a:r>
          </a:p>
        </p:txBody>
      </p:sp>
    </p:spTree>
    <p:custDataLst>
      <p:tags r:id="rId1"/>
    </p:custDataLst>
    <p:extLst>
      <p:ext uri="{BB962C8B-B14F-4D97-AF65-F5344CB8AC3E}">
        <p14:creationId xmlns:p14="http://schemas.microsoft.com/office/powerpoint/2010/main" val="384447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dirty="0"/>
              <a:t>Explain how leverage helps move or lift a load with less effort.</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Recognize tools and maintenance tasks that use leverage.</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Describe why leverage is important for safe and efficient transit maintenance.</a:t>
            </a:r>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6245773" cy="4572000"/>
          </a:xfrm>
        </p:spPr>
        <p:txBody>
          <a:bodyPr>
            <a:normAutofit/>
          </a:bodyPr>
          <a:lstStyle/>
          <a:p>
            <a:pPr marL="342900" indent="-342900">
              <a:buFont typeface="Arial" panose="020B0604020202020204" pitchFamily="34" charset="0"/>
              <a:buChar char="•"/>
            </a:pPr>
            <a:r>
              <a:rPr lang="en-US" sz="2800" dirty="0"/>
              <a:t>Welcome and Warm Up </a:t>
            </a:r>
          </a:p>
          <a:p>
            <a:pPr marL="342900" indent="-342900">
              <a:buFont typeface="Arial" panose="020B0604020202020204" pitchFamily="34" charset="0"/>
              <a:buChar char="•"/>
            </a:pPr>
            <a:r>
              <a:rPr lang="en-US" sz="2800" dirty="0"/>
              <a:t>1.1 The Mechanical Lever</a:t>
            </a:r>
          </a:p>
          <a:p>
            <a:pPr marL="342900" indent="-342900">
              <a:buFont typeface="Arial" panose="020B0604020202020204" pitchFamily="34" charset="0"/>
              <a:buChar char="•"/>
            </a:pPr>
            <a:r>
              <a:rPr lang="en-US" sz="2800" dirty="0"/>
              <a:t>1.2 Classes of Levers</a:t>
            </a:r>
          </a:p>
          <a:p>
            <a:pPr marL="342900" indent="-342900">
              <a:buFont typeface="Arial" panose="020B0604020202020204" pitchFamily="34" charset="0"/>
              <a:buChar char="•"/>
            </a:pPr>
            <a:r>
              <a:rPr lang="en-US" sz="2800" dirty="0"/>
              <a:t>1.3 Transit Maintenance</a:t>
            </a:r>
          </a:p>
          <a:p>
            <a:pPr marL="342900" indent="-342900">
              <a:buFont typeface="Arial" panose="020B0604020202020204" pitchFamily="34" charset="0"/>
              <a:buChar char="•"/>
            </a:pPr>
            <a:r>
              <a:rPr lang="en-US" sz="2800" dirty="0"/>
              <a:t>Quiz and Wrap Up</a:t>
            </a:r>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0438" y="188540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72B43-1214-073A-2448-B6DEE65B464F}"/>
              </a:ext>
            </a:extLst>
          </p:cNvPr>
          <p:cNvSpPr>
            <a:spLocks noGrp="1"/>
          </p:cNvSpPr>
          <p:nvPr>
            <p:ph type="title"/>
          </p:nvPr>
        </p:nvSpPr>
        <p:spPr/>
        <p:txBody>
          <a:bodyPr/>
          <a:lstStyle/>
          <a:p>
            <a:r>
              <a:rPr lang="en-US" dirty="0"/>
              <a:t>Warm Up</a:t>
            </a:r>
          </a:p>
        </p:txBody>
      </p:sp>
      <p:sp>
        <p:nvSpPr>
          <p:cNvPr id="5" name="Content Placeholder 4">
            <a:extLst>
              <a:ext uri="{FF2B5EF4-FFF2-40B4-BE49-F238E27FC236}">
                <a16:creationId xmlns:a16="http://schemas.microsoft.com/office/drawing/2014/main" id="{761858D9-A273-98C5-291F-E09FEEF72824}"/>
              </a:ext>
            </a:extLst>
          </p:cNvPr>
          <p:cNvSpPr>
            <a:spLocks noGrp="1"/>
          </p:cNvSpPr>
          <p:nvPr>
            <p:ph idx="1"/>
          </p:nvPr>
        </p:nvSpPr>
        <p:spPr>
          <a:xfrm>
            <a:off x="838199" y="1645920"/>
            <a:ext cx="10515600" cy="664797"/>
          </a:xfrm>
        </p:spPr>
        <p:txBody>
          <a:bodyPr>
            <a:normAutofit/>
          </a:bodyPr>
          <a:lstStyle/>
          <a:p>
            <a:pPr algn="ctr"/>
            <a:r>
              <a:rPr lang="en-US" sz="3600" dirty="0"/>
              <a:t>What do these items have in common?</a:t>
            </a:r>
          </a:p>
        </p:txBody>
      </p:sp>
      <p:pic>
        <p:nvPicPr>
          <p:cNvPr id="3" name="Picture 2">
            <a:extLst>
              <a:ext uri="{FF2B5EF4-FFF2-40B4-BE49-F238E27FC236}">
                <a16:creationId xmlns:a16="http://schemas.microsoft.com/office/drawing/2014/main" id="{B4171A85-E220-7AFF-0A01-05A4C0DC2588}"/>
              </a:ext>
            </a:extLst>
          </p:cNvPr>
          <p:cNvPicPr>
            <a:picLocks noChangeAspect="1"/>
          </p:cNvPicPr>
          <p:nvPr/>
        </p:nvPicPr>
        <p:blipFill>
          <a:blip r:embed="rId4">
            <a:extLst>
              <a:ext uri="{28A0092B-C50C-407E-A947-70E740481C1C}">
                <a14:useLocalDpi xmlns:a14="http://schemas.microsoft.com/office/drawing/2010/main" val="0"/>
              </a:ext>
            </a:extLst>
          </a:blip>
          <a:srcRect l="8262" t="52953" r="52012" b="18844"/>
          <a:stretch>
            <a:fillRect/>
          </a:stretch>
        </p:blipFill>
        <p:spPr>
          <a:xfrm>
            <a:off x="838199" y="2677510"/>
            <a:ext cx="2905003" cy="1160057"/>
          </a:xfrm>
          <a:prstGeom prst="rect">
            <a:avLst/>
          </a:prstGeom>
        </p:spPr>
      </p:pic>
      <p:pic>
        <p:nvPicPr>
          <p:cNvPr id="9" name="Picture 8">
            <a:extLst>
              <a:ext uri="{FF2B5EF4-FFF2-40B4-BE49-F238E27FC236}">
                <a16:creationId xmlns:a16="http://schemas.microsoft.com/office/drawing/2014/main" id="{4B25B32D-0381-C153-B26A-72A97E6D4BAF}"/>
              </a:ext>
            </a:extLst>
          </p:cNvPr>
          <p:cNvPicPr>
            <a:picLocks noChangeAspect="1"/>
          </p:cNvPicPr>
          <p:nvPr/>
        </p:nvPicPr>
        <p:blipFill>
          <a:blip r:embed="rId5">
            <a:extLst>
              <a:ext uri="{28A0092B-C50C-407E-A947-70E740481C1C}">
                <a14:useLocalDpi xmlns:a14="http://schemas.microsoft.com/office/drawing/2010/main" val="0"/>
              </a:ext>
            </a:extLst>
          </a:blip>
          <a:srcRect l="4270" t="7778" r="61253" b="49703"/>
          <a:stretch>
            <a:fillRect/>
          </a:stretch>
        </p:blipFill>
        <p:spPr>
          <a:xfrm>
            <a:off x="4542808" y="3934580"/>
            <a:ext cx="3683000" cy="2554999"/>
          </a:xfrm>
          <a:prstGeom prst="rect">
            <a:avLst/>
          </a:prstGeom>
        </p:spPr>
      </p:pic>
      <p:pic>
        <p:nvPicPr>
          <p:cNvPr id="11" name="Picture 10">
            <a:extLst>
              <a:ext uri="{FF2B5EF4-FFF2-40B4-BE49-F238E27FC236}">
                <a16:creationId xmlns:a16="http://schemas.microsoft.com/office/drawing/2014/main" id="{9A4843A0-B361-88BF-E3F7-0657D58AAF79}"/>
              </a:ext>
            </a:extLst>
          </p:cNvPr>
          <p:cNvPicPr>
            <a:picLocks noChangeAspect="1"/>
          </p:cNvPicPr>
          <p:nvPr/>
        </p:nvPicPr>
        <p:blipFill>
          <a:blip r:embed="rId4">
            <a:extLst>
              <a:ext uri="{28A0092B-C50C-407E-A947-70E740481C1C}">
                <a14:useLocalDpi xmlns:a14="http://schemas.microsoft.com/office/drawing/2010/main" val="0"/>
              </a:ext>
            </a:extLst>
          </a:blip>
          <a:srcRect l="12480" t="10860" r="64844" b="57578"/>
          <a:stretch>
            <a:fillRect/>
          </a:stretch>
        </p:blipFill>
        <p:spPr>
          <a:xfrm>
            <a:off x="5791200" y="2396434"/>
            <a:ext cx="2199656" cy="1722211"/>
          </a:xfrm>
          <a:prstGeom prst="rect">
            <a:avLst/>
          </a:prstGeom>
        </p:spPr>
      </p:pic>
      <p:pic>
        <p:nvPicPr>
          <p:cNvPr id="13" name="Picture 12">
            <a:extLst>
              <a:ext uri="{FF2B5EF4-FFF2-40B4-BE49-F238E27FC236}">
                <a16:creationId xmlns:a16="http://schemas.microsoft.com/office/drawing/2014/main" id="{CB9A499A-FEBA-EA0A-AC96-CE5F2F6AAC0E}"/>
              </a:ext>
            </a:extLst>
          </p:cNvPr>
          <p:cNvPicPr>
            <a:picLocks noChangeAspect="1"/>
          </p:cNvPicPr>
          <p:nvPr/>
        </p:nvPicPr>
        <p:blipFill>
          <a:blip r:embed="rId5">
            <a:extLst>
              <a:ext uri="{28A0092B-C50C-407E-A947-70E740481C1C}">
                <a14:useLocalDpi xmlns:a14="http://schemas.microsoft.com/office/drawing/2010/main" val="0"/>
              </a:ext>
            </a:extLst>
          </a:blip>
          <a:srcRect l="39457" t="40820" r="28021" b="13705"/>
          <a:stretch>
            <a:fillRect/>
          </a:stretch>
        </p:blipFill>
        <p:spPr>
          <a:xfrm>
            <a:off x="8115299" y="3429000"/>
            <a:ext cx="3422037" cy="2691656"/>
          </a:xfrm>
          <a:prstGeom prst="rect">
            <a:avLst/>
          </a:prstGeom>
        </p:spPr>
      </p:pic>
      <p:pic>
        <p:nvPicPr>
          <p:cNvPr id="17" name="Picture 16">
            <a:extLst>
              <a:ext uri="{FF2B5EF4-FFF2-40B4-BE49-F238E27FC236}">
                <a16:creationId xmlns:a16="http://schemas.microsoft.com/office/drawing/2014/main" id="{80A45FEF-4CE9-28B7-7938-FDBDA27C7A95}"/>
              </a:ext>
            </a:extLst>
          </p:cNvPr>
          <p:cNvPicPr>
            <a:picLocks noChangeAspect="1"/>
          </p:cNvPicPr>
          <p:nvPr/>
        </p:nvPicPr>
        <p:blipFill>
          <a:blip r:embed="rId6">
            <a:extLst>
              <a:ext uri="{28A0092B-C50C-407E-A947-70E740481C1C}">
                <a14:useLocalDpi xmlns:a14="http://schemas.microsoft.com/office/drawing/2010/main" val="0"/>
              </a:ext>
            </a:extLst>
          </a:blip>
          <a:srcRect l="9167" t="15370" r="71771" b="45000"/>
          <a:stretch>
            <a:fillRect/>
          </a:stretch>
        </p:blipFill>
        <p:spPr>
          <a:xfrm>
            <a:off x="2581151" y="3038529"/>
            <a:ext cx="2324101" cy="2717800"/>
          </a:xfrm>
          <a:prstGeom prst="rect">
            <a:avLst/>
          </a:prstGeom>
        </p:spPr>
      </p:pic>
    </p:spTree>
    <p:custDataLst>
      <p:tags r:id="rId1"/>
    </p:custDataLst>
    <p:extLst>
      <p:ext uri="{BB962C8B-B14F-4D97-AF65-F5344CB8AC3E}">
        <p14:creationId xmlns:p14="http://schemas.microsoft.com/office/powerpoint/2010/main" val="33340320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23AC46-C503-435B-9AA0-B946428F6ED2}"/>
              </a:ext>
            </a:extLst>
          </p:cNvPr>
          <p:cNvSpPr>
            <a:spLocks noGrp="1"/>
          </p:cNvSpPr>
          <p:nvPr>
            <p:ph type="title"/>
          </p:nvPr>
        </p:nvSpPr>
        <p:spPr/>
        <p:txBody>
          <a:bodyPr/>
          <a:lstStyle/>
          <a:p>
            <a:r>
              <a:rPr lang="en-US" sz="3600" dirty="0"/>
              <a:t>1.1 – The Mechanical Lever</a:t>
            </a:r>
          </a:p>
        </p:txBody>
      </p:sp>
      <p:sp>
        <p:nvSpPr>
          <p:cNvPr id="5" name="Text Placeholder 4">
            <a:extLst>
              <a:ext uri="{FF2B5EF4-FFF2-40B4-BE49-F238E27FC236}">
                <a16:creationId xmlns:a16="http://schemas.microsoft.com/office/drawing/2014/main" id="{ADAB55DE-E825-4C49-B5F8-1E690733CB2E}"/>
              </a:ext>
            </a:extLst>
          </p:cNvPr>
          <p:cNvSpPr>
            <a:spLocks noGrp="1"/>
          </p:cNvSpPr>
          <p:nvPr>
            <p:ph type="body" sz="quarter" idx="10"/>
          </p:nvPr>
        </p:nvSpPr>
        <p:spPr>
          <a:xfrm>
            <a:off x="1616075" y="3657600"/>
            <a:ext cx="4860925" cy="2438399"/>
          </a:xfrm>
        </p:spPr>
        <p:txBody>
          <a:bodyPr/>
          <a:lstStyle/>
          <a:p>
            <a:pPr marL="0" indent="0">
              <a:buNone/>
            </a:pPr>
            <a:r>
              <a:rPr lang="en-US" sz="2500" dirty="0"/>
              <a:t>In this section, we’ll review what a lever is and how they make work easier. </a:t>
            </a:r>
          </a:p>
          <a:p>
            <a:endParaRPr lang="en-US" dirty="0"/>
          </a:p>
        </p:txBody>
      </p:sp>
      <p:sp>
        <p:nvSpPr>
          <p:cNvPr id="3" name="Picture Placeholder 2">
            <a:extLst>
              <a:ext uri="{FF2B5EF4-FFF2-40B4-BE49-F238E27FC236}">
                <a16:creationId xmlns:a16="http://schemas.microsoft.com/office/drawing/2014/main" id="{AA542FFC-228F-CCE8-27A7-8BFCC1891A51}"/>
              </a:ext>
            </a:extLst>
          </p:cNvPr>
          <p:cNvSpPr>
            <a:spLocks noGrp="1"/>
          </p:cNvSpPr>
          <p:nvPr>
            <p:ph type="pic" sz="quarter" idx="12"/>
          </p:nvPr>
        </p:nvSpPr>
        <p:spPr/>
        <p:txBody>
          <a:bodyPr/>
          <a:lstStyle/>
          <a:p>
            <a:endParaRPr lang="en-US" dirty="0"/>
          </a:p>
        </p:txBody>
      </p:sp>
      <p:pic>
        <p:nvPicPr>
          <p:cNvPr id="10" name="Picture 9">
            <a:extLst>
              <a:ext uri="{FF2B5EF4-FFF2-40B4-BE49-F238E27FC236}">
                <a16:creationId xmlns:a16="http://schemas.microsoft.com/office/drawing/2014/main" id="{EC9738E2-3946-3FD4-FE77-FCC9AA7F7CA5}"/>
              </a:ext>
            </a:extLst>
          </p:cNvPr>
          <p:cNvPicPr>
            <a:picLocks noChangeAspect="1"/>
          </p:cNvPicPr>
          <p:nvPr/>
        </p:nvPicPr>
        <p:blipFill>
          <a:blip r:embed="rId4"/>
          <a:srcRect l="6893" r="43145"/>
          <a:stretch>
            <a:fillRect/>
          </a:stretch>
        </p:blipFill>
        <p:spPr>
          <a:xfrm>
            <a:off x="7186865" y="0"/>
            <a:ext cx="5149513" cy="6858000"/>
          </a:xfrm>
          <a:prstGeom prst="rect">
            <a:avLst/>
          </a:prstGeom>
        </p:spPr>
      </p:pic>
    </p:spTree>
    <p:custDataLst>
      <p:tags r:id="rId1"/>
    </p:custDataLst>
    <p:extLst>
      <p:ext uri="{BB962C8B-B14F-4D97-AF65-F5344CB8AC3E}">
        <p14:creationId xmlns:p14="http://schemas.microsoft.com/office/powerpoint/2010/main" val="35111788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4DF57A-2DC8-2E80-D665-D986958E7FC9}"/>
              </a:ext>
            </a:extLst>
          </p:cNvPr>
          <p:cNvSpPr>
            <a:spLocks noGrp="1"/>
          </p:cNvSpPr>
          <p:nvPr>
            <p:ph type="title"/>
          </p:nvPr>
        </p:nvSpPr>
        <p:spPr/>
        <p:txBody>
          <a:bodyPr/>
          <a:lstStyle/>
          <a:p>
            <a:r>
              <a:rPr lang="en-US" dirty="0"/>
              <a:t>What is a lever?</a:t>
            </a:r>
          </a:p>
        </p:txBody>
      </p:sp>
      <p:sp>
        <p:nvSpPr>
          <p:cNvPr id="6" name="Content Placeholder 5">
            <a:extLst>
              <a:ext uri="{FF2B5EF4-FFF2-40B4-BE49-F238E27FC236}">
                <a16:creationId xmlns:a16="http://schemas.microsoft.com/office/drawing/2014/main" id="{9FE015F6-BA00-2BE4-0375-1DDAB35C374D}"/>
              </a:ext>
            </a:extLst>
          </p:cNvPr>
          <p:cNvSpPr>
            <a:spLocks noGrp="1"/>
          </p:cNvSpPr>
          <p:nvPr>
            <p:ph idx="1"/>
          </p:nvPr>
        </p:nvSpPr>
        <p:spPr>
          <a:xfrm>
            <a:off x="838200" y="1469899"/>
            <a:ext cx="10515600" cy="1655380"/>
          </a:xfrm>
        </p:spPr>
        <p:txBody>
          <a:bodyPr>
            <a:noAutofit/>
          </a:bodyPr>
          <a:lstStyle/>
          <a:p>
            <a:r>
              <a:rPr lang="en-US" b="1" dirty="0"/>
              <a:t>Lever</a:t>
            </a:r>
            <a:r>
              <a:rPr lang="en-US" dirty="0"/>
              <a:t> - A simple machine made of a rigid beam that pivots on a fulcrum to help move or lift a load with less effort.</a:t>
            </a:r>
          </a:p>
          <a:p>
            <a:endParaRPr lang="en-US" sz="900" dirty="0"/>
          </a:p>
          <a:p>
            <a:r>
              <a:rPr lang="en-US" b="1" dirty="0"/>
              <a:t>Fulcrum</a:t>
            </a:r>
            <a:r>
              <a:rPr lang="en-US" dirty="0"/>
              <a:t> - The fixed pivot point that a lever rotates around.</a:t>
            </a:r>
          </a:p>
        </p:txBody>
      </p:sp>
      <p:sp>
        <p:nvSpPr>
          <p:cNvPr id="9" name="Isosceles Triangle 8">
            <a:extLst>
              <a:ext uri="{FF2B5EF4-FFF2-40B4-BE49-F238E27FC236}">
                <a16:creationId xmlns:a16="http://schemas.microsoft.com/office/drawing/2014/main" id="{0895A0DD-5434-1F3E-D981-AA4311A93E6E}"/>
              </a:ext>
            </a:extLst>
          </p:cNvPr>
          <p:cNvSpPr/>
          <p:nvPr/>
        </p:nvSpPr>
        <p:spPr>
          <a:xfrm>
            <a:off x="4596657" y="5374861"/>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EC2652F-CB11-D15B-1FA0-590FC2FBB5DB}"/>
              </a:ext>
            </a:extLst>
          </p:cNvPr>
          <p:cNvSpPr/>
          <p:nvPr/>
        </p:nvSpPr>
        <p:spPr>
          <a:xfrm rot="20136019">
            <a:off x="3279529" y="4637084"/>
            <a:ext cx="5732645" cy="195096"/>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2596E30-1F99-4E44-11B5-4F32B57F1212}"/>
              </a:ext>
            </a:extLst>
          </p:cNvPr>
          <p:cNvSpPr/>
          <p:nvPr/>
        </p:nvSpPr>
        <p:spPr>
          <a:xfrm>
            <a:off x="3436721" y="5099786"/>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30F358C8-7A7C-8791-83C9-C4DA28611C27}"/>
              </a:ext>
            </a:extLst>
          </p:cNvPr>
          <p:cNvGrpSpPr/>
          <p:nvPr/>
        </p:nvGrpSpPr>
        <p:grpSpPr>
          <a:xfrm>
            <a:off x="1307134" y="4498377"/>
            <a:ext cx="2096840" cy="879464"/>
            <a:chOff x="1307134" y="4658797"/>
            <a:chExt cx="2096840" cy="879464"/>
          </a:xfrm>
        </p:grpSpPr>
        <p:sp>
          <p:nvSpPr>
            <p:cNvPr id="16" name="Rectangle 15">
              <a:extLst>
                <a:ext uri="{FF2B5EF4-FFF2-40B4-BE49-F238E27FC236}">
                  <a16:creationId xmlns:a16="http://schemas.microsoft.com/office/drawing/2014/main" id="{42520658-7356-4408-FA54-2625F26D053F}"/>
                </a:ext>
              </a:extLst>
            </p:cNvPr>
            <p:cNvSpPr/>
            <p:nvPr/>
          </p:nvSpPr>
          <p:spPr>
            <a:xfrm>
              <a:off x="1307134" y="4937433"/>
              <a:ext cx="1241318"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chemeClr val="accent5"/>
                  </a:solidFill>
                </a:rPr>
                <a:t>Load</a:t>
              </a:r>
              <a:endParaRPr lang="en-US" sz="2800" b="1" dirty="0">
                <a:solidFill>
                  <a:schemeClr val="accent5"/>
                </a:solidFill>
              </a:endParaRPr>
            </a:p>
          </p:txBody>
        </p:sp>
        <p:pic>
          <p:nvPicPr>
            <p:cNvPr id="22" name="Picture 21">
              <a:extLst>
                <a:ext uri="{FF2B5EF4-FFF2-40B4-BE49-F238E27FC236}">
                  <a16:creationId xmlns:a16="http://schemas.microsoft.com/office/drawing/2014/main" id="{13D23D7C-1B24-0CAB-C395-FC2D6BB9E4B8}"/>
                </a:ext>
              </a:extLst>
            </p:cNvPr>
            <p:cNvPicPr>
              <a:picLocks noChangeAspect="1"/>
            </p:cNvPicPr>
            <p:nvPr/>
          </p:nvPicPr>
          <p:blipFill>
            <a:blip r:embed="rId4">
              <a:extLst>
                <a:ext uri="{28A0092B-C50C-407E-A947-70E740481C1C}">
                  <a14:useLocalDpi xmlns:a14="http://schemas.microsoft.com/office/drawing/2010/main" val="0"/>
                </a:ext>
              </a:extLst>
            </a:blip>
            <a:srcRect t="20022" b="22599"/>
            <a:stretch>
              <a:fillRect/>
            </a:stretch>
          </p:blipFill>
          <p:spPr>
            <a:xfrm rot="452121" flipV="1">
              <a:off x="1826821" y="4658797"/>
              <a:ext cx="1577153" cy="603298"/>
            </a:xfrm>
            <a:prstGeom prst="rect">
              <a:avLst/>
            </a:prstGeom>
          </p:spPr>
        </p:pic>
      </p:grpSp>
      <p:grpSp>
        <p:nvGrpSpPr>
          <p:cNvPr id="33" name="Group 32">
            <a:extLst>
              <a:ext uri="{FF2B5EF4-FFF2-40B4-BE49-F238E27FC236}">
                <a16:creationId xmlns:a16="http://schemas.microsoft.com/office/drawing/2014/main" id="{A2939A3D-0582-CF5B-F722-04FA5385FC18}"/>
              </a:ext>
            </a:extLst>
          </p:cNvPr>
          <p:cNvGrpSpPr/>
          <p:nvPr/>
        </p:nvGrpSpPr>
        <p:grpSpPr>
          <a:xfrm>
            <a:off x="8324609" y="3623109"/>
            <a:ext cx="2052246" cy="1205004"/>
            <a:chOff x="8324609" y="3783529"/>
            <a:chExt cx="2052246" cy="1205004"/>
          </a:xfrm>
        </p:grpSpPr>
        <p:sp>
          <p:nvSpPr>
            <p:cNvPr id="18" name="Rectangle 17">
              <a:extLst>
                <a:ext uri="{FF2B5EF4-FFF2-40B4-BE49-F238E27FC236}">
                  <a16:creationId xmlns:a16="http://schemas.microsoft.com/office/drawing/2014/main" id="{2842F046-7151-E14B-3D8E-B707FA830436}"/>
                </a:ext>
              </a:extLst>
            </p:cNvPr>
            <p:cNvSpPr/>
            <p:nvPr/>
          </p:nvSpPr>
          <p:spPr>
            <a:xfrm>
              <a:off x="9135537" y="3783529"/>
              <a:ext cx="1241318"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Beam</a:t>
              </a:r>
              <a:endParaRPr lang="en-US" sz="2800" b="1" dirty="0"/>
            </a:p>
          </p:txBody>
        </p:sp>
        <p:pic>
          <p:nvPicPr>
            <p:cNvPr id="26" name="Picture 25">
              <a:extLst>
                <a:ext uri="{FF2B5EF4-FFF2-40B4-BE49-F238E27FC236}">
                  <a16:creationId xmlns:a16="http://schemas.microsoft.com/office/drawing/2014/main" id="{A623A525-2A3D-C694-3855-75441964A805}"/>
                </a:ext>
              </a:extLst>
            </p:cNvPr>
            <p:cNvPicPr>
              <a:picLocks noChangeAspect="1"/>
            </p:cNvPicPr>
            <p:nvPr/>
          </p:nvPicPr>
          <p:blipFill>
            <a:blip r:embed="rId5">
              <a:extLst>
                <a:ext uri="{28A0092B-C50C-407E-A947-70E740481C1C}">
                  <a14:useLocalDpi xmlns:a14="http://schemas.microsoft.com/office/drawing/2010/main" val="0"/>
                </a:ext>
              </a:extLst>
            </a:blip>
            <a:srcRect l="16129" t="22976" r="20144" b="27767"/>
            <a:stretch>
              <a:fillRect/>
            </a:stretch>
          </p:blipFill>
          <p:spPr>
            <a:xfrm rot="795735" flipH="1" flipV="1">
              <a:off x="8324609" y="4129881"/>
              <a:ext cx="1481183" cy="858652"/>
            </a:xfrm>
            <a:prstGeom prst="rect">
              <a:avLst/>
            </a:prstGeom>
          </p:spPr>
        </p:pic>
      </p:grpSp>
      <p:grpSp>
        <p:nvGrpSpPr>
          <p:cNvPr id="32" name="Group 31">
            <a:extLst>
              <a:ext uri="{FF2B5EF4-FFF2-40B4-BE49-F238E27FC236}">
                <a16:creationId xmlns:a16="http://schemas.microsoft.com/office/drawing/2014/main" id="{9E1002BA-2218-7419-8192-527320D7DAE8}"/>
              </a:ext>
            </a:extLst>
          </p:cNvPr>
          <p:cNvGrpSpPr/>
          <p:nvPr/>
        </p:nvGrpSpPr>
        <p:grpSpPr>
          <a:xfrm>
            <a:off x="5449694" y="4895013"/>
            <a:ext cx="2280645" cy="1161857"/>
            <a:chOff x="5449694" y="5055433"/>
            <a:chExt cx="2280645" cy="1161857"/>
          </a:xfrm>
        </p:grpSpPr>
        <p:sp>
          <p:nvSpPr>
            <p:cNvPr id="20" name="Rectangle 19">
              <a:extLst>
                <a:ext uri="{FF2B5EF4-FFF2-40B4-BE49-F238E27FC236}">
                  <a16:creationId xmlns:a16="http://schemas.microsoft.com/office/drawing/2014/main" id="{B982224C-2480-F13A-9E37-22417C943A78}"/>
                </a:ext>
              </a:extLst>
            </p:cNvPr>
            <p:cNvSpPr/>
            <p:nvPr/>
          </p:nvSpPr>
          <p:spPr>
            <a:xfrm>
              <a:off x="6081894" y="5055433"/>
              <a:ext cx="1648445"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chemeClr val="accent4"/>
                  </a:solidFill>
                </a:rPr>
                <a:t>Fulcrum</a:t>
              </a:r>
              <a:endParaRPr lang="en-US" sz="2800" b="1" dirty="0">
                <a:solidFill>
                  <a:schemeClr val="accent4"/>
                </a:solidFill>
              </a:endParaRPr>
            </a:p>
          </p:txBody>
        </p:sp>
        <p:pic>
          <p:nvPicPr>
            <p:cNvPr id="30" name="Picture 29">
              <a:extLst>
                <a:ext uri="{FF2B5EF4-FFF2-40B4-BE49-F238E27FC236}">
                  <a16:creationId xmlns:a16="http://schemas.microsoft.com/office/drawing/2014/main" id="{C578D9C9-D0F9-CAFB-6A6C-2E06D8C05225}"/>
                </a:ext>
              </a:extLst>
            </p:cNvPr>
            <p:cNvPicPr>
              <a:picLocks noChangeAspect="1"/>
            </p:cNvPicPr>
            <p:nvPr/>
          </p:nvPicPr>
          <p:blipFill>
            <a:blip r:embed="rId4">
              <a:extLst>
                <a:ext uri="{28A0092B-C50C-407E-A947-70E740481C1C}">
                  <a14:useLocalDpi xmlns:a14="http://schemas.microsoft.com/office/drawing/2010/main" val="0"/>
                </a:ext>
              </a:extLst>
            </a:blip>
            <a:srcRect t="20022" b="22599"/>
            <a:stretch>
              <a:fillRect/>
            </a:stretch>
          </p:blipFill>
          <p:spPr>
            <a:xfrm rot="20534940" flipH="1">
              <a:off x="5449694" y="5613992"/>
              <a:ext cx="1577153" cy="603298"/>
            </a:xfrm>
            <a:prstGeom prst="rect">
              <a:avLst/>
            </a:prstGeom>
          </p:spPr>
        </p:pic>
      </p:grpSp>
    </p:spTree>
    <p:custDataLst>
      <p:tags r:id="rId1"/>
    </p:custDataLst>
    <p:extLst>
      <p:ext uri="{BB962C8B-B14F-4D97-AF65-F5344CB8AC3E}">
        <p14:creationId xmlns:p14="http://schemas.microsoft.com/office/powerpoint/2010/main" val="10177185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B9D84-71E3-B798-EBC1-F680ED1B12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009DCD2-3174-4833-4F6B-A8D45029A989}"/>
              </a:ext>
            </a:extLst>
          </p:cNvPr>
          <p:cNvSpPr>
            <a:spLocks noGrp="1"/>
          </p:cNvSpPr>
          <p:nvPr>
            <p:ph type="title"/>
          </p:nvPr>
        </p:nvSpPr>
        <p:spPr/>
        <p:txBody>
          <a:bodyPr/>
          <a:lstStyle/>
          <a:p>
            <a:r>
              <a:rPr lang="en-US" dirty="0"/>
              <a:t>How Does a Lever Work?</a:t>
            </a:r>
          </a:p>
        </p:txBody>
      </p:sp>
      <p:pic>
        <p:nvPicPr>
          <p:cNvPr id="10" name="Basic Lever Video">
            <a:hlinkClick r:id="" action="ppaction://media"/>
            <a:extLst>
              <a:ext uri="{FF2B5EF4-FFF2-40B4-BE49-F238E27FC236}">
                <a16:creationId xmlns:a16="http://schemas.microsoft.com/office/drawing/2014/main" id="{D8449541-0DAA-EA21-CB6C-CF694CE14331}"/>
              </a:ext>
            </a:extLst>
          </p:cNvPr>
          <p:cNvPicPr>
            <a:picLocks noChangeAspect="1"/>
          </p:cNvPicPr>
          <p:nvPr>
            <a:videoFile r:link="rId2"/>
            <p:extLst>
              <p:ext uri="{DAA4B4D4-6D71-4841-9C94-3DE7FCFB9230}">
                <p14:media xmlns:p14="http://schemas.microsoft.com/office/powerpoint/2010/main" r:embed="rId3">
                  <p14:trim st="3943"/>
                </p14:media>
              </p:ext>
            </p:extLst>
          </p:nvPr>
        </p:nvPicPr>
        <p:blipFill>
          <a:blip r:embed="rId6"/>
          <a:srcRect l="6045" t="29231" r="11989" b="5708"/>
          <a:stretch>
            <a:fillRect/>
          </a:stretch>
        </p:blipFill>
        <p:spPr>
          <a:xfrm>
            <a:off x="6187833" y="2669960"/>
            <a:ext cx="4584474" cy="2174756"/>
          </a:xfrm>
          <a:prstGeom prst="rect">
            <a:avLst/>
          </a:prstGeom>
        </p:spPr>
      </p:pic>
      <p:sp>
        <p:nvSpPr>
          <p:cNvPr id="12" name="Rectangle 11">
            <a:extLst>
              <a:ext uri="{FF2B5EF4-FFF2-40B4-BE49-F238E27FC236}">
                <a16:creationId xmlns:a16="http://schemas.microsoft.com/office/drawing/2014/main" id="{F7F7AD6C-4C90-27A7-295B-17A18865A60D}"/>
              </a:ext>
            </a:extLst>
          </p:cNvPr>
          <p:cNvSpPr/>
          <p:nvPr/>
        </p:nvSpPr>
        <p:spPr>
          <a:xfrm>
            <a:off x="9496928" y="1545306"/>
            <a:ext cx="2261935" cy="8905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Effort  </a:t>
            </a:r>
          </a:p>
          <a:p>
            <a:pPr algn="ctr"/>
            <a:r>
              <a:rPr lang="en-US" sz="2800" b="1" dirty="0"/>
              <a:t>(Input Force)</a:t>
            </a:r>
            <a:endParaRPr lang="en-US" sz="2400" b="1" dirty="0"/>
          </a:p>
        </p:txBody>
      </p:sp>
      <p:pic>
        <p:nvPicPr>
          <p:cNvPr id="22" name="Picture 21">
            <a:extLst>
              <a:ext uri="{FF2B5EF4-FFF2-40B4-BE49-F238E27FC236}">
                <a16:creationId xmlns:a16="http://schemas.microsoft.com/office/drawing/2014/main" id="{75459C34-CE45-F98D-5C7D-E6ECC51C32B8}"/>
              </a:ext>
            </a:extLst>
          </p:cNvPr>
          <p:cNvPicPr>
            <a:picLocks noChangeAspect="1"/>
          </p:cNvPicPr>
          <p:nvPr/>
        </p:nvPicPr>
        <p:blipFill>
          <a:blip r:embed="rId7">
            <a:extLst>
              <a:ext uri="{28A0092B-C50C-407E-A947-70E740481C1C}">
                <a14:useLocalDpi xmlns:a14="http://schemas.microsoft.com/office/drawing/2010/main" val="0"/>
              </a:ext>
            </a:extLst>
          </a:blip>
          <a:srcRect l="37369" r="53158" b="31346"/>
          <a:stretch>
            <a:fillRect/>
          </a:stretch>
        </p:blipFill>
        <p:spPr>
          <a:xfrm rot="21270357" flipH="1" flipV="1">
            <a:off x="10550162" y="2524624"/>
            <a:ext cx="444290" cy="1572126"/>
          </a:xfrm>
          <a:prstGeom prst="rect">
            <a:avLst/>
          </a:prstGeom>
        </p:spPr>
      </p:pic>
      <p:sp>
        <p:nvSpPr>
          <p:cNvPr id="14" name="Rectangle 13">
            <a:extLst>
              <a:ext uri="{FF2B5EF4-FFF2-40B4-BE49-F238E27FC236}">
                <a16:creationId xmlns:a16="http://schemas.microsoft.com/office/drawing/2014/main" id="{F7C59629-0626-E55D-F3E8-3789573855E0}"/>
              </a:ext>
            </a:extLst>
          </p:cNvPr>
          <p:cNvSpPr/>
          <p:nvPr/>
        </p:nvSpPr>
        <p:spPr>
          <a:xfrm>
            <a:off x="4762760" y="5310181"/>
            <a:ext cx="2433053" cy="89054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Load </a:t>
            </a:r>
          </a:p>
          <a:p>
            <a:pPr algn="ctr"/>
            <a:r>
              <a:rPr lang="en-US" sz="2800" b="1" dirty="0"/>
              <a:t>(Output Force)</a:t>
            </a:r>
            <a:endParaRPr lang="en-US" sz="2400" b="1" dirty="0"/>
          </a:p>
        </p:txBody>
      </p:sp>
      <p:pic>
        <p:nvPicPr>
          <p:cNvPr id="24" name="Picture 23">
            <a:extLst>
              <a:ext uri="{FF2B5EF4-FFF2-40B4-BE49-F238E27FC236}">
                <a16:creationId xmlns:a16="http://schemas.microsoft.com/office/drawing/2014/main" id="{9508AF74-183F-6FFD-60D2-8872D4C94C14}"/>
              </a:ext>
            </a:extLst>
          </p:cNvPr>
          <p:cNvPicPr>
            <a:picLocks noChangeAspect="1"/>
          </p:cNvPicPr>
          <p:nvPr/>
        </p:nvPicPr>
        <p:blipFill>
          <a:blip r:embed="rId7">
            <a:extLst>
              <a:ext uri="{28A0092B-C50C-407E-A947-70E740481C1C}">
                <a14:useLocalDpi xmlns:a14="http://schemas.microsoft.com/office/drawing/2010/main" val="0"/>
              </a:ext>
            </a:extLst>
          </a:blip>
          <a:srcRect l="37370" r="51459" b="62939"/>
          <a:stretch>
            <a:fillRect/>
          </a:stretch>
        </p:blipFill>
        <p:spPr>
          <a:xfrm rot="21127195">
            <a:off x="5804933" y="4174324"/>
            <a:ext cx="582133" cy="1103881"/>
          </a:xfrm>
          <a:prstGeom prst="rect">
            <a:avLst/>
          </a:prstGeom>
        </p:spPr>
      </p:pic>
      <p:sp>
        <p:nvSpPr>
          <p:cNvPr id="28" name="TextBox 27">
            <a:extLst>
              <a:ext uri="{FF2B5EF4-FFF2-40B4-BE49-F238E27FC236}">
                <a16:creationId xmlns:a16="http://schemas.microsoft.com/office/drawing/2014/main" id="{794285DF-0BEB-515B-2506-24D3525F1FF0}"/>
              </a:ext>
            </a:extLst>
          </p:cNvPr>
          <p:cNvSpPr txBox="1"/>
          <p:nvPr/>
        </p:nvSpPr>
        <p:spPr>
          <a:xfrm>
            <a:off x="841248" y="1602027"/>
            <a:ext cx="3921512" cy="3154838"/>
          </a:xfrm>
          <a:prstGeom prst="rect">
            <a:avLst/>
          </a:prstGeom>
          <a:noFill/>
        </p:spPr>
        <p:txBody>
          <a:bodyPr wrap="square" rtlCol="0">
            <a:spAutoFit/>
          </a:bodyPr>
          <a:lstStyle/>
          <a:p>
            <a:pPr>
              <a:lnSpc>
                <a:spcPct val="144643"/>
              </a:lnSpc>
            </a:pPr>
            <a:r>
              <a:rPr lang="en-US" sz="2800" dirty="0"/>
              <a:t>A lever pivots around a fulcrum to transfer and multiply force, making heavy loads easier to move.</a:t>
            </a:r>
          </a:p>
        </p:txBody>
      </p:sp>
      <mc:AlternateContent xmlns:mc="http://schemas.openxmlformats.org/markup-compatibility/2006" xmlns:p14="http://schemas.microsoft.com/office/powerpoint/2010/main">
        <mc:Choice Requires="p14">
          <p:contentPart p14:bwMode="auto" r:id="rId8">
            <p14:nvContentPartPr>
              <p14:cNvPr id="33" name="Ink 32">
                <a:extLst>
                  <a:ext uri="{FF2B5EF4-FFF2-40B4-BE49-F238E27FC236}">
                    <a16:creationId xmlns:a16="http://schemas.microsoft.com/office/drawing/2014/main" id="{826A7F6D-C95A-8EBF-563D-93F7B599F0E4}"/>
                  </a:ext>
                </a:extLst>
              </p14:cNvPr>
              <p14:cNvContentPartPr/>
              <p14:nvPr/>
            </p14:nvContentPartPr>
            <p14:xfrm>
              <a:off x="2518857" y="2629579"/>
              <a:ext cx="1730880" cy="18360"/>
            </p14:xfrm>
          </p:contentPart>
        </mc:Choice>
        <mc:Fallback xmlns="">
          <p:pic>
            <p:nvPicPr>
              <p:cNvPr id="33" name="Ink 32">
                <a:extLst>
                  <a:ext uri="{FF2B5EF4-FFF2-40B4-BE49-F238E27FC236}">
                    <a16:creationId xmlns:a16="http://schemas.microsoft.com/office/drawing/2014/main" id="{826A7F6D-C95A-8EBF-563D-93F7B599F0E4}"/>
                  </a:ext>
                </a:extLst>
              </p:cNvPr>
              <p:cNvPicPr/>
              <p:nvPr/>
            </p:nvPicPr>
            <p:blipFill>
              <a:blip r:embed="rId9"/>
              <a:stretch>
                <a:fillRect/>
              </a:stretch>
            </p:blipFill>
            <p:spPr>
              <a:xfrm>
                <a:off x="2464857" y="2521579"/>
                <a:ext cx="18385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Ink 33">
                <a:extLst>
                  <a:ext uri="{FF2B5EF4-FFF2-40B4-BE49-F238E27FC236}">
                    <a16:creationId xmlns:a16="http://schemas.microsoft.com/office/drawing/2014/main" id="{84470CE4-92C3-3564-5F99-088956197E4D}"/>
                  </a:ext>
                </a:extLst>
              </p14:cNvPr>
              <p14:cNvContentPartPr/>
              <p14:nvPr/>
            </p14:nvContentPartPr>
            <p14:xfrm>
              <a:off x="946377" y="3240499"/>
              <a:ext cx="1988640" cy="32760"/>
            </p14:xfrm>
          </p:contentPart>
        </mc:Choice>
        <mc:Fallback xmlns="">
          <p:pic>
            <p:nvPicPr>
              <p:cNvPr id="34" name="Ink 33">
                <a:extLst>
                  <a:ext uri="{FF2B5EF4-FFF2-40B4-BE49-F238E27FC236}">
                    <a16:creationId xmlns:a16="http://schemas.microsoft.com/office/drawing/2014/main" id="{84470CE4-92C3-3564-5F99-088956197E4D}"/>
                  </a:ext>
                </a:extLst>
              </p:cNvPr>
              <p:cNvPicPr/>
              <p:nvPr/>
            </p:nvPicPr>
            <p:blipFill>
              <a:blip r:embed="rId11"/>
              <a:stretch>
                <a:fillRect/>
              </a:stretch>
            </p:blipFill>
            <p:spPr>
              <a:xfrm>
                <a:off x="892737" y="3132859"/>
                <a:ext cx="2096280" cy="248400"/>
              </a:xfrm>
              <a:prstGeom prst="rect">
                <a:avLst/>
              </a:prstGeom>
            </p:spPr>
          </p:pic>
        </mc:Fallback>
      </mc:AlternateContent>
    </p:spTree>
    <p:custDataLst>
      <p:tags r:id="rId1"/>
    </p:custDataLst>
    <p:extLst>
      <p:ext uri="{BB962C8B-B14F-4D97-AF65-F5344CB8AC3E}">
        <p14:creationId xmlns:p14="http://schemas.microsoft.com/office/powerpoint/2010/main" val="991808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1" presetClass="mediacall" presetSubtype="0" fill="hold" nodeType="afterEffect">
                                  <p:stCondLst>
                                    <p:cond delay="0"/>
                                  </p:stCondLst>
                                  <p:childTnLst>
                                    <p:cmd type="call" cmd="playFrom(0.0)">
                                      <p:cBhvr>
                                        <p:cTn id="14" dur="495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10"/>
                </p:tgtEl>
              </p:cMediaNode>
            </p:video>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79313-3854-99B6-402B-B5FD3E499289}"/>
              </a:ext>
            </a:extLst>
          </p:cNvPr>
          <p:cNvSpPr>
            <a:spLocks noGrp="1"/>
          </p:cNvSpPr>
          <p:nvPr>
            <p:ph type="title"/>
          </p:nvPr>
        </p:nvSpPr>
        <p:spPr/>
        <p:txBody>
          <a:bodyPr/>
          <a:lstStyle/>
          <a:p>
            <a:r>
              <a:rPr lang="en-US" dirty="0"/>
              <a:t>Mechanical Advantage </a:t>
            </a:r>
          </a:p>
        </p:txBody>
      </p:sp>
      <p:sp>
        <p:nvSpPr>
          <p:cNvPr id="3" name="Content Placeholder 2">
            <a:extLst>
              <a:ext uri="{FF2B5EF4-FFF2-40B4-BE49-F238E27FC236}">
                <a16:creationId xmlns:a16="http://schemas.microsoft.com/office/drawing/2014/main" id="{D9045F04-E288-A373-D58B-23284CBAFE8A}"/>
              </a:ext>
            </a:extLst>
          </p:cNvPr>
          <p:cNvSpPr>
            <a:spLocks noGrp="1"/>
          </p:cNvSpPr>
          <p:nvPr>
            <p:ph idx="1"/>
          </p:nvPr>
        </p:nvSpPr>
        <p:spPr>
          <a:xfrm>
            <a:off x="838199" y="1469458"/>
            <a:ext cx="10515600" cy="1081238"/>
          </a:xfrm>
        </p:spPr>
        <p:txBody>
          <a:bodyPr/>
          <a:lstStyle/>
          <a:p>
            <a:r>
              <a:rPr lang="en-US" b="1" dirty="0"/>
              <a:t>Mechanical Advantage </a:t>
            </a:r>
            <a:r>
              <a:rPr lang="en-US" dirty="0"/>
              <a:t>– The ability of a simple machine to multiply the force you apply, making work easier and more efficient.</a:t>
            </a:r>
          </a:p>
        </p:txBody>
      </p:sp>
      <p:sp>
        <p:nvSpPr>
          <p:cNvPr id="4" name="Rectangle 3">
            <a:extLst>
              <a:ext uri="{FF2B5EF4-FFF2-40B4-BE49-F238E27FC236}">
                <a16:creationId xmlns:a16="http://schemas.microsoft.com/office/drawing/2014/main" id="{F0A2A9A2-EEE5-73CA-060E-724FFD7CC77F}"/>
              </a:ext>
            </a:extLst>
          </p:cNvPr>
          <p:cNvSpPr/>
          <p:nvPr/>
        </p:nvSpPr>
        <p:spPr>
          <a:xfrm>
            <a:off x="838199" y="2550696"/>
            <a:ext cx="5097380" cy="882316"/>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solidFill>
                  <a:schemeClr val="tx1">
                    <a:lumMod val="85000"/>
                    <a:lumOff val="15000"/>
                  </a:schemeClr>
                </a:solidFill>
              </a:rPr>
              <a:t>Fulcrum close to the load = </a:t>
            </a:r>
          </a:p>
          <a:p>
            <a:pPr algn="ctr"/>
            <a:r>
              <a:rPr lang="en-US" sz="2500" dirty="0">
                <a:solidFill>
                  <a:schemeClr val="tx1">
                    <a:lumMod val="85000"/>
                    <a:lumOff val="15000"/>
                  </a:schemeClr>
                </a:solidFill>
              </a:rPr>
              <a:t>Less effort</a:t>
            </a:r>
          </a:p>
        </p:txBody>
      </p:sp>
      <p:sp>
        <p:nvSpPr>
          <p:cNvPr id="6" name="Rectangle 5">
            <a:extLst>
              <a:ext uri="{FF2B5EF4-FFF2-40B4-BE49-F238E27FC236}">
                <a16:creationId xmlns:a16="http://schemas.microsoft.com/office/drawing/2014/main" id="{222CEAAC-C479-A10A-E7B1-73B85B9E3CBF}"/>
              </a:ext>
            </a:extLst>
          </p:cNvPr>
          <p:cNvSpPr/>
          <p:nvPr/>
        </p:nvSpPr>
        <p:spPr>
          <a:xfrm>
            <a:off x="6256419" y="2550696"/>
            <a:ext cx="5097380" cy="882316"/>
          </a:xfrm>
          <a:prstGeom prst="rect">
            <a:avLst/>
          </a:prstGeom>
          <a:solidFill>
            <a:schemeClr val="bg1"/>
          </a:solidFill>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dirty="0">
                <a:solidFill>
                  <a:schemeClr val="tx1">
                    <a:lumMod val="85000"/>
                    <a:lumOff val="15000"/>
                  </a:schemeClr>
                </a:solidFill>
              </a:rPr>
              <a:t>Fulcrum farther from load = </a:t>
            </a:r>
          </a:p>
          <a:p>
            <a:pPr algn="ctr"/>
            <a:r>
              <a:rPr lang="en-US" sz="2500" dirty="0">
                <a:solidFill>
                  <a:schemeClr val="tx1">
                    <a:lumMod val="85000"/>
                    <a:lumOff val="15000"/>
                  </a:schemeClr>
                </a:solidFill>
              </a:rPr>
              <a:t>More effort</a:t>
            </a:r>
          </a:p>
        </p:txBody>
      </p:sp>
      <p:sp>
        <p:nvSpPr>
          <p:cNvPr id="7" name="Rectangle 6">
            <a:extLst>
              <a:ext uri="{FF2B5EF4-FFF2-40B4-BE49-F238E27FC236}">
                <a16:creationId xmlns:a16="http://schemas.microsoft.com/office/drawing/2014/main" id="{14C1F753-0E2E-6C3C-1C2E-9630AF9E5C4C}"/>
              </a:ext>
            </a:extLst>
          </p:cNvPr>
          <p:cNvSpPr/>
          <p:nvPr/>
        </p:nvSpPr>
        <p:spPr>
          <a:xfrm>
            <a:off x="838199" y="3429000"/>
            <a:ext cx="5097380" cy="2782604"/>
          </a:xfrm>
          <a:prstGeom prst="rect">
            <a:avLst/>
          </a:prstGeom>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500" dirty="0"/>
          </a:p>
        </p:txBody>
      </p:sp>
      <p:sp>
        <p:nvSpPr>
          <p:cNvPr id="8" name="Rectangle 7">
            <a:extLst>
              <a:ext uri="{FF2B5EF4-FFF2-40B4-BE49-F238E27FC236}">
                <a16:creationId xmlns:a16="http://schemas.microsoft.com/office/drawing/2014/main" id="{5802B991-6D6F-0EBD-6D8D-B3213161A92B}"/>
              </a:ext>
            </a:extLst>
          </p:cNvPr>
          <p:cNvSpPr/>
          <p:nvPr/>
        </p:nvSpPr>
        <p:spPr>
          <a:xfrm>
            <a:off x="6256419" y="3429000"/>
            <a:ext cx="5097380" cy="2782604"/>
          </a:xfrm>
          <a:prstGeom prst="rect">
            <a:avLst/>
          </a:prstGeom>
          <a:solidFill>
            <a:schemeClr val="bg1"/>
          </a:solidFill>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500" dirty="0"/>
          </a:p>
        </p:txBody>
      </p:sp>
      <p:sp>
        <p:nvSpPr>
          <p:cNvPr id="10" name="Isosceles Triangle 9">
            <a:extLst>
              <a:ext uri="{FF2B5EF4-FFF2-40B4-BE49-F238E27FC236}">
                <a16:creationId xmlns:a16="http://schemas.microsoft.com/office/drawing/2014/main" id="{3B88DEBF-F453-AC5A-BA3E-1748309DCFC2}"/>
              </a:ext>
            </a:extLst>
          </p:cNvPr>
          <p:cNvSpPr/>
          <p:nvPr/>
        </p:nvSpPr>
        <p:spPr>
          <a:xfrm>
            <a:off x="1987677" y="5425984"/>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0EE76B2-42DE-5D35-6D3F-98C02D631062}"/>
              </a:ext>
            </a:extLst>
          </p:cNvPr>
          <p:cNvSpPr/>
          <p:nvPr/>
        </p:nvSpPr>
        <p:spPr>
          <a:xfrm rot="19569905">
            <a:off x="897200" y="4711521"/>
            <a:ext cx="4361688" cy="192024"/>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1A71423C-992D-B9BB-F4DB-FD82F7EB6B3D}"/>
              </a:ext>
            </a:extLst>
          </p:cNvPr>
          <p:cNvSpPr/>
          <p:nvPr/>
        </p:nvSpPr>
        <p:spPr>
          <a:xfrm>
            <a:off x="1182634" y="5136103"/>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5DD5F9B8-F5E0-8EB5-064A-986C8A00FA8B}"/>
              </a:ext>
            </a:extLst>
          </p:cNvPr>
          <p:cNvSpPr/>
          <p:nvPr/>
        </p:nvSpPr>
        <p:spPr>
          <a:xfrm>
            <a:off x="8435058" y="5389222"/>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C4B914F-5452-D940-3209-8BF75A2CDB81}"/>
              </a:ext>
            </a:extLst>
          </p:cNvPr>
          <p:cNvSpPr/>
          <p:nvPr/>
        </p:nvSpPr>
        <p:spPr>
          <a:xfrm>
            <a:off x="6752629" y="5238345"/>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6D1A14D4-7B24-5F72-4105-0489D221F8AF}"/>
              </a:ext>
            </a:extLst>
          </p:cNvPr>
          <p:cNvSpPr/>
          <p:nvPr/>
        </p:nvSpPr>
        <p:spPr>
          <a:xfrm rot="20387259">
            <a:off x="6656831" y="5197062"/>
            <a:ext cx="4360018" cy="192071"/>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17056301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395110-EC0E-5C6E-BD80-D630ECC4FA93}"/>
              </a:ext>
            </a:extLst>
          </p:cNvPr>
          <p:cNvSpPr>
            <a:spLocks noGrp="1"/>
          </p:cNvSpPr>
          <p:nvPr>
            <p:ph type="title"/>
          </p:nvPr>
        </p:nvSpPr>
        <p:spPr/>
        <p:txBody>
          <a:bodyPr/>
          <a:lstStyle/>
          <a:p>
            <a:r>
              <a:rPr lang="en-US" dirty="0"/>
              <a:t>Simple Machines: The Lever</a:t>
            </a:r>
          </a:p>
        </p:txBody>
      </p:sp>
      <p:pic>
        <p:nvPicPr>
          <p:cNvPr id="7" name="Online Media 6" title="Simple Machines:Levers">
            <a:hlinkClick r:id="" action="ppaction://media"/>
            <a:extLst>
              <a:ext uri="{FF2B5EF4-FFF2-40B4-BE49-F238E27FC236}">
                <a16:creationId xmlns:a16="http://schemas.microsoft.com/office/drawing/2014/main" id="{B7EDAB1F-6563-E0C9-2BDC-E858B440D334}"/>
              </a:ext>
            </a:extLst>
          </p:cNvPr>
          <p:cNvPicPr>
            <a:picLocks noRot="1" noChangeAspect="1"/>
          </p:cNvPicPr>
          <p:nvPr>
            <a:videoFile r:link="rId2"/>
          </p:nvPr>
        </p:nvPicPr>
        <p:blipFill>
          <a:blip r:embed="rId5"/>
          <a:stretch>
            <a:fillRect/>
          </a:stretch>
        </p:blipFill>
        <p:spPr>
          <a:xfrm>
            <a:off x="1925053" y="1187117"/>
            <a:ext cx="8436441" cy="4536817"/>
          </a:xfrm>
          <a:prstGeom prst="rect">
            <a:avLst/>
          </a:prstGeom>
        </p:spPr>
      </p:pic>
    </p:spTree>
    <p:custDataLst>
      <p:tags r:id="rId1"/>
    </p:custDataLst>
    <p:extLst>
      <p:ext uri="{BB962C8B-B14F-4D97-AF65-F5344CB8AC3E}">
        <p14:creationId xmlns:p14="http://schemas.microsoft.com/office/powerpoint/2010/main" val="24420902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949502-9C58-2673-2F44-A4B9D31A720F}"/>
              </a:ext>
            </a:extLst>
          </p:cNvPr>
          <p:cNvSpPr>
            <a:spLocks noGrp="1"/>
          </p:cNvSpPr>
          <p:nvPr>
            <p:ph type="title"/>
          </p:nvPr>
        </p:nvSpPr>
        <p:spPr/>
        <p:txBody>
          <a:bodyPr/>
          <a:lstStyle/>
          <a:p>
            <a:r>
              <a:rPr lang="en-US" dirty="0">
                <a:solidFill>
                  <a:schemeClr val="tx1">
                    <a:lumMod val="75000"/>
                    <a:lumOff val="25000"/>
                  </a:schemeClr>
                </a:solidFill>
              </a:rPr>
              <a:t>Video Debrief</a:t>
            </a:r>
          </a:p>
        </p:txBody>
      </p:sp>
      <p:sp>
        <p:nvSpPr>
          <p:cNvPr id="4" name="Content Placeholder 3">
            <a:extLst>
              <a:ext uri="{FF2B5EF4-FFF2-40B4-BE49-F238E27FC236}">
                <a16:creationId xmlns:a16="http://schemas.microsoft.com/office/drawing/2014/main" id="{B22CADC9-5FB3-22B0-E66F-9AB160A411A2}"/>
              </a:ext>
            </a:extLst>
          </p:cNvPr>
          <p:cNvSpPr>
            <a:spLocks noGrp="1"/>
          </p:cNvSpPr>
          <p:nvPr>
            <p:ph idx="1"/>
          </p:nvPr>
        </p:nvSpPr>
        <p:spPr>
          <a:xfrm>
            <a:off x="838199" y="1645920"/>
            <a:ext cx="8498305" cy="4572000"/>
          </a:xfrm>
        </p:spPr>
        <p:txBody>
          <a:bodyPr>
            <a:normAutofit/>
          </a:bodyPr>
          <a:lstStyle/>
          <a:p>
            <a:pPr marL="514350" indent="-514350">
              <a:buFont typeface="+mj-lt"/>
              <a:buAutoNum type="arabicPeriod"/>
            </a:pPr>
            <a:r>
              <a:rPr lang="en-US" sz="3200" dirty="0"/>
              <a:t>Describe one lever you could find in your home.  Identify each part of the lever. </a:t>
            </a:r>
          </a:p>
          <a:p>
            <a:pPr marL="514350" indent="-514350">
              <a:buFont typeface="+mj-lt"/>
              <a:buAutoNum type="arabicPeriod"/>
            </a:pPr>
            <a:endParaRPr lang="en-US" sz="1600" dirty="0"/>
          </a:p>
          <a:p>
            <a:pPr marL="514350" indent="-514350">
              <a:buFont typeface="+mj-lt"/>
              <a:buAutoNum type="arabicPeriod"/>
            </a:pPr>
            <a:r>
              <a:rPr lang="en-US" sz="3200" dirty="0"/>
              <a:t>What is one way a lever exists in the human body? Identify each part of the lever. </a:t>
            </a:r>
          </a:p>
          <a:p>
            <a:pPr marL="514350" indent="-514350">
              <a:buFont typeface="+mj-lt"/>
              <a:buAutoNum type="arabicPeriod"/>
            </a:pPr>
            <a:endParaRPr lang="en-US" sz="1600" dirty="0"/>
          </a:p>
          <a:p>
            <a:pPr marL="514350" indent="-514350">
              <a:buFont typeface="+mj-lt"/>
              <a:buAutoNum type="arabicPeriod"/>
            </a:pPr>
            <a:r>
              <a:rPr lang="en-US" sz="3200" dirty="0"/>
              <a:t>What does FLE 123 mean? </a:t>
            </a:r>
          </a:p>
        </p:txBody>
      </p:sp>
    </p:spTree>
    <p:custDataLst>
      <p:tags r:id="rId1"/>
    </p:custDataLst>
    <p:extLst>
      <p:ext uri="{BB962C8B-B14F-4D97-AF65-F5344CB8AC3E}">
        <p14:creationId xmlns:p14="http://schemas.microsoft.com/office/powerpoint/2010/main" val="330696993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714B7C-9443-4691-B008-8DEEF7C3528A}"/>
              </a:ext>
            </a:extLst>
          </p:cNvPr>
          <p:cNvSpPr>
            <a:spLocks noGrp="1"/>
          </p:cNvSpPr>
          <p:nvPr>
            <p:ph idx="1"/>
          </p:nvPr>
        </p:nvSpPr>
        <p:spPr>
          <a:xfrm>
            <a:off x="838199" y="1381991"/>
            <a:ext cx="10515599" cy="1104535"/>
          </a:xfrm>
        </p:spPr>
        <p:txBody>
          <a:bodyPr>
            <a:normAutofit/>
          </a:bodyPr>
          <a:lstStyle/>
          <a:p>
            <a:r>
              <a:rPr lang="en-US" sz="3200" dirty="0"/>
              <a:t>Label each of the three parts of a lever.</a:t>
            </a:r>
          </a:p>
        </p:txBody>
      </p:sp>
      <p:sp>
        <p:nvSpPr>
          <p:cNvPr id="4" name="Title 3">
            <a:extLst>
              <a:ext uri="{FF2B5EF4-FFF2-40B4-BE49-F238E27FC236}">
                <a16:creationId xmlns:a16="http://schemas.microsoft.com/office/drawing/2014/main" id="{B51F95E7-DD5B-47A6-2B55-EB1439E05116}"/>
              </a:ext>
            </a:extLst>
          </p:cNvPr>
          <p:cNvSpPr>
            <a:spLocks noGrp="1"/>
          </p:cNvSpPr>
          <p:nvPr>
            <p:ph type="title"/>
          </p:nvPr>
        </p:nvSpPr>
        <p:spPr>
          <a:xfrm>
            <a:off x="838200" y="223614"/>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25D50B17-C0ED-EC27-5FA3-023B8CDA36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11249"/>
            <a:ext cx="851672" cy="851672"/>
          </a:xfrm>
          <a:prstGeom prst="rect">
            <a:avLst/>
          </a:prstGeom>
        </p:spPr>
      </p:pic>
      <p:sp>
        <p:nvSpPr>
          <p:cNvPr id="8" name="Isosceles Triangle 7">
            <a:extLst>
              <a:ext uri="{FF2B5EF4-FFF2-40B4-BE49-F238E27FC236}">
                <a16:creationId xmlns:a16="http://schemas.microsoft.com/office/drawing/2014/main" id="{9B149BBD-E481-53EA-3AB2-1E80322169AC}"/>
              </a:ext>
            </a:extLst>
          </p:cNvPr>
          <p:cNvSpPr/>
          <p:nvPr/>
        </p:nvSpPr>
        <p:spPr>
          <a:xfrm>
            <a:off x="4612699" y="4851323"/>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5EE7F8B-1E26-EB5A-B193-AB25F2EB1B8A}"/>
              </a:ext>
            </a:extLst>
          </p:cNvPr>
          <p:cNvSpPr/>
          <p:nvPr/>
        </p:nvSpPr>
        <p:spPr>
          <a:xfrm rot="20136019">
            <a:off x="3295571" y="4113546"/>
            <a:ext cx="5732645" cy="195096"/>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EEA7161-94CE-A5C4-D1F9-FE05E20CB800}"/>
              </a:ext>
            </a:extLst>
          </p:cNvPr>
          <p:cNvSpPr/>
          <p:nvPr/>
        </p:nvSpPr>
        <p:spPr>
          <a:xfrm>
            <a:off x="3452763" y="4576248"/>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43075E-F86F-73D0-1EA5-04F34A6E6180}"/>
              </a:ext>
            </a:extLst>
          </p:cNvPr>
          <p:cNvSpPr/>
          <p:nvPr/>
        </p:nvSpPr>
        <p:spPr>
          <a:xfrm>
            <a:off x="2227963" y="4201659"/>
            <a:ext cx="1241318"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chemeClr val="accent5"/>
                </a:solidFill>
              </a:rPr>
              <a:t>Load</a:t>
            </a:r>
            <a:endParaRPr lang="en-US" sz="2800" b="1" dirty="0">
              <a:solidFill>
                <a:schemeClr val="accent5"/>
              </a:solidFill>
            </a:endParaRPr>
          </a:p>
        </p:txBody>
      </p:sp>
      <p:sp>
        <p:nvSpPr>
          <p:cNvPr id="15" name="Rectangle 14">
            <a:extLst>
              <a:ext uri="{FF2B5EF4-FFF2-40B4-BE49-F238E27FC236}">
                <a16:creationId xmlns:a16="http://schemas.microsoft.com/office/drawing/2014/main" id="{3E07C917-45DD-12AE-3F0E-95BC5622A6CE}"/>
              </a:ext>
            </a:extLst>
          </p:cNvPr>
          <p:cNvSpPr/>
          <p:nvPr/>
        </p:nvSpPr>
        <p:spPr>
          <a:xfrm>
            <a:off x="8871024" y="2520880"/>
            <a:ext cx="1241318"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t>Beam</a:t>
            </a:r>
            <a:endParaRPr lang="en-US" sz="2800" b="1" dirty="0"/>
          </a:p>
        </p:txBody>
      </p:sp>
      <p:sp>
        <p:nvSpPr>
          <p:cNvPr id="18" name="Rectangle 17">
            <a:extLst>
              <a:ext uri="{FF2B5EF4-FFF2-40B4-BE49-F238E27FC236}">
                <a16:creationId xmlns:a16="http://schemas.microsoft.com/office/drawing/2014/main" id="{899FCDAF-1376-E8F0-A719-AE51DE45A50B}"/>
              </a:ext>
            </a:extLst>
          </p:cNvPr>
          <p:cNvSpPr/>
          <p:nvPr/>
        </p:nvSpPr>
        <p:spPr>
          <a:xfrm>
            <a:off x="5443783" y="4926818"/>
            <a:ext cx="1648445" cy="60082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chemeClr val="accent4"/>
                </a:solidFill>
              </a:rPr>
              <a:t>Fulcrum</a:t>
            </a:r>
            <a:endParaRPr lang="en-US" sz="2800" b="1" dirty="0">
              <a:solidFill>
                <a:schemeClr val="accent4"/>
              </a:solidFill>
            </a:endParaRPr>
          </a:p>
        </p:txBody>
      </p:sp>
      <p:sp>
        <p:nvSpPr>
          <p:cNvPr id="20" name="Rectangle 19">
            <a:extLst>
              <a:ext uri="{FF2B5EF4-FFF2-40B4-BE49-F238E27FC236}">
                <a16:creationId xmlns:a16="http://schemas.microsoft.com/office/drawing/2014/main" id="{52A3AC71-7D7F-0FEB-4EAF-93464A79A6F0}"/>
              </a:ext>
            </a:extLst>
          </p:cNvPr>
          <p:cNvSpPr/>
          <p:nvPr/>
        </p:nvSpPr>
        <p:spPr>
          <a:xfrm>
            <a:off x="2227962" y="4211865"/>
            <a:ext cx="1079661" cy="664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55471FF-A2D8-B255-A830-F05D35C74AE4}"/>
              </a:ext>
            </a:extLst>
          </p:cNvPr>
          <p:cNvSpPr/>
          <p:nvPr/>
        </p:nvSpPr>
        <p:spPr>
          <a:xfrm>
            <a:off x="5548640" y="4889070"/>
            <a:ext cx="1768822" cy="6008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E426859-BE94-5648-7AF5-0534F80510A7}"/>
              </a:ext>
            </a:extLst>
          </p:cNvPr>
          <p:cNvSpPr/>
          <p:nvPr/>
        </p:nvSpPr>
        <p:spPr>
          <a:xfrm>
            <a:off x="8871024" y="2456911"/>
            <a:ext cx="1768822" cy="6647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815480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D2F31-FEB3-25E7-77BC-E41298D2E6C9}"/>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E61A03A3-3F10-948E-A3AB-BE286F22138D}"/>
              </a:ext>
            </a:extLst>
          </p:cNvPr>
          <p:cNvSpPr>
            <a:spLocks noGrp="1"/>
          </p:cNvSpPr>
          <p:nvPr>
            <p:ph idx="1"/>
          </p:nvPr>
        </p:nvSpPr>
        <p:spPr>
          <a:xfrm>
            <a:off x="838199" y="1381991"/>
            <a:ext cx="10515599" cy="1030989"/>
          </a:xfrm>
        </p:spPr>
        <p:txBody>
          <a:bodyPr>
            <a:normAutofit/>
          </a:bodyPr>
          <a:lstStyle/>
          <a:p>
            <a:r>
              <a:rPr lang="en-US" sz="3200" b="1" dirty="0"/>
              <a:t>The term </a:t>
            </a:r>
            <a:r>
              <a:rPr lang="en-US" sz="3200" b="1" u="sng" dirty="0"/>
              <a:t>effort</a:t>
            </a:r>
            <a:r>
              <a:rPr lang="en-US" sz="3200" b="1" dirty="0"/>
              <a:t> can also be defined as _____________. </a:t>
            </a:r>
          </a:p>
          <a:p>
            <a:r>
              <a:rPr lang="en-US" sz="3200" b="1" dirty="0"/>
              <a:t> </a:t>
            </a:r>
            <a:endParaRPr lang="en-US" dirty="0"/>
          </a:p>
          <a:p>
            <a:endParaRPr lang="en-US" dirty="0"/>
          </a:p>
        </p:txBody>
      </p:sp>
      <p:sp>
        <p:nvSpPr>
          <p:cNvPr id="8" name="Title 7">
            <a:extLst>
              <a:ext uri="{FF2B5EF4-FFF2-40B4-BE49-F238E27FC236}">
                <a16:creationId xmlns:a16="http://schemas.microsoft.com/office/drawing/2014/main" id="{E5D3B083-7B7A-0926-0340-9469E12EBA7D}"/>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85BCCF0F-591B-1FD5-7436-A11C48B53AC6}"/>
              </a:ext>
            </a:extLst>
          </p:cNvPr>
          <p:cNvSpPr/>
          <p:nvPr/>
        </p:nvSpPr>
        <p:spPr>
          <a:xfrm>
            <a:off x="838198" y="2757550"/>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Mechanical Advantage  </a:t>
            </a:r>
          </a:p>
        </p:txBody>
      </p:sp>
      <p:sp>
        <p:nvSpPr>
          <p:cNvPr id="5" name="Rectangle 4">
            <a:extLst>
              <a:ext uri="{FF2B5EF4-FFF2-40B4-BE49-F238E27FC236}">
                <a16:creationId xmlns:a16="http://schemas.microsoft.com/office/drawing/2014/main" id="{619CCB39-B7E3-771D-1B55-0A5ACD617A28}"/>
              </a:ext>
            </a:extLst>
          </p:cNvPr>
          <p:cNvSpPr/>
          <p:nvPr/>
        </p:nvSpPr>
        <p:spPr>
          <a:xfrm>
            <a:off x="6647595" y="2757550"/>
            <a:ext cx="4706203" cy="1032136"/>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Input Force</a:t>
            </a:r>
          </a:p>
        </p:txBody>
      </p:sp>
      <p:sp>
        <p:nvSpPr>
          <p:cNvPr id="7" name="Rectangle 6">
            <a:extLst>
              <a:ext uri="{FF2B5EF4-FFF2-40B4-BE49-F238E27FC236}">
                <a16:creationId xmlns:a16="http://schemas.microsoft.com/office/drawing/2014/main" id="{1F466847-6ADA-E138-13D7-CBEFF16002EC}"/>
              </a:ext>
            </a:extLst>
          </p:cNvPr>
          <p:cNvSpPr/>
          <p:nvPr/>
        </p:nvSpPr>
        <p:spPr>
          <a:xfrm>
            <a:off x="6647595" y="4516762"/>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Output Force</a:t>
            </a:r>
          </a:p>
        </p:txBody>
      </p:sp>
      <p:pic>
        <p:nvPicPr>
          <p:cNvPr id="2" name="Graphic 1" descr="Lights On with solid fill">
            <a:extLst>
              <a:ext uri="{FF2B5EF4-FFF2-40B4-BE49-F238E27FC236}">
                <a16:creationId xmlns:a16="http://schemas.microsoft.com/office/drawing/2014/main" id="{D1D7F115-A9E1-428F-714C-C8014F140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2B2DCF40-6BE8-CD64-607D-B66891C97C08}"/>
              </a:ext>
            </a:extLst>
          </p:cNvPr>
          <p:cNvSpPr/>
          <p:nvPr/>
        </p:nvSpPr>
        <p:spPr>
          <a:xfrm>
            <a:off x="838198" y="4522105"/>
            <a:ext cx="4706203" cy="1047171"/>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Load Force </a:t>
            </a:r>
          </a:p>
        </p:txBody>
      </p:sp>
      <p:sp>
        <p:nvSpPr>
          <p:cNvPr id="12" name="Rectangle 11">
            <a:extLst>
              <a:ext uri="{FF2B5EF4-FFF2-40B4-BE49-F238E27FC236}">
                <a16:creationId xmlns:a16="http://schemas.microsoft.com/office/drawing/2014/main" id="{8467DDB7-B32F-DCA3-1A1D-977FB5D5A9BD}"/>
              </a:ext>
            </a:extLst>
          </p:cNvPr>
          <p:cNvSpPr/>
          <p:nvPr/>
        </p:nvSpPr>
        <p:spPr>
          <a:xfrm>
            <a:off x="6655216" y="2757550"/>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Input Force</a:t>
            </a:r>
          </a:p>
        </p:txBody>
      </p:sp>
    </p:spTree>
    <p:custDataLst>
      <p:tags r:id="rId1"/>
    </p:custDataLst>
    <p:extLst>
      <p:ext uri="{BB962C8B-B14F-4D97-AF65-F5344CB8AC3E}">
        <p14:creationId xmlns:p14="http://schemas.microsoft.com/office/powerpoint/2010/main" val="2424312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5085D3-4506-A44A-5ACF-B5892AAA6C8E}"/>
              </a:ext>
            </a:extLst>
          </p:cNvPr>
          <p:cNvSpPr>
            <a:spLocks noGrp="1"/>
          </p:cNvSpPr>
          <p:nvPr>
            <p:ph idx="1"/>
          </p:nvPr>
        </p:nvSpPr>
        <p:spPr/>
        <p:txBody>
          <a:bodyPr/>
          <a:lstStyle/>
          <a:p>
            <a:r>
              <a:rPr lang="en-US" dirty="0"/>
              <a:t>A lever pivots around a fulcrum to __________ and _________ force, making heavy loads easier to move.</a:t>
            </a:r>
          </a:p>
          <a:p>
            <a:endParaRPr lang="en-US" dirty="0"/>
          </a:p>
        </p:txBody>
      </p:sp>
      <p:sp>
        <p:nvSpPr>
          <p:cNvPr id="4" name="Rectangle 3">
            <a:extLst>
              <a:ext uri="{FF2B5EF4-FFF2-40B4-BE49-F238E27FC236}">
                <a16:creationId xmlns:a16="http://schemas.microsoft.com/office/drawing/2014/main" id="{410F7FB8-8C81-7574-55E9-76B3450BC5D3}"/>
              </a:ext>
            </a:extLst>
          </p:cNvPr>
          <p:cNvSpPr/>
          <p:nvPr/>
        </p:nvSpPr>
        <p:spPr>
          <a:xfrm>
            <a:off x="838198" y="2757550"/>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Create, balance</a:t>
            </a:r>
          </a:p>
        </p:txBody>
      </p:sp>
      <p:sp>
        <p:nvSpPr>
          <p:cNvPr id="5" name="Rectangle 4">
            <a:extLst>
              <a:ext uri="{FF2B5EF4-FFF2-40B4-BE49-F238E27FC236}">
                <a16:creationId xmlns:a16="http://schemas.microsoft.com/office/drawing/2014/main" id="{93DD4DBA-8752-704B-017D-FB8526CCB183}"/>
              </a:ext>
            </a:extLst>
          </p:cNvPr>
          <p:cNvSpPr/>
          <p:nvPr/>
        </p:nvSpPr>
        <p:spPr>
          <a:xfrm>
            <a:off x="6647595" y="4516762"/>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Reduce, duplicate</a:t>
            </a:r>
          </a:p>
        </p:txBody>
      </p:sp>
      <p:sp>
        <p:nvSpPr>
          <p:cNvPr id="6" name="Rectangle 5">
            <a:extLst>
              <a:ext uri="{FF2B5EF4-FFF2-40B4-BE49-F238E27FC236}">
                <a16:creationId xmlns:a16="http://schemas.microsoft.com/office/drawing/2014/main" id="{DD0E2CFF-8D59-59E1-3AEE-CE583B9759CA}"/>
              </a:ext>
            </a:extLst>
          </p:cNvPr>
          <p:cNvSpPr/>
          <p:nvPr/>
        </p:nvSpPr>
        <p:spPr>
          <a:xfrm>
            <a:off x="838198" y="4522105"/>
            <a:ext cx="4706203" cy="1047171"/>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Transfer, multiply</a:t>
            </a:r>
          </a:p>
        </p:txBody>
      </p:sp>
      <p:sp>
        <p:nvSpPr>
          <p:cNvPr id="7" name="Rectangle 6">
            <a:extLst>
              <a:ext uri="{FF2B5EF4-FFF2-40B4-BE49-F238E27FC236}">
                <a16:creationId xmlns:a16="http://schemas.microsoft.com/office/drawing/2014/main" id="{AEFE7BC8-A2F3-5DAC-4880-4A9C5CC94209}"/>
              </a:ext>
            </a:extLst>
          </p:cNvPr>
          <p:cNvSpPr/>
          <p:nvPr/>
        </p:nvSpPr>
        <p:spPr>
          <a:xfrm>
            <a:off x="6655216" y="2757550"/>
            <a:ext cx="4706203" cy="1032136"/>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Measure, control</a:t>
            </a:r>
          </a:p>
        </p:txBody>
      </p:sp>
      <p:sp>
        <p:nvSpPr>
          <p:cNvPr id="8" name="Title 7">
            <a:extLst>
              <a:ext uri="{FF2B5EF4-FFF2-40B4-BE49-F238E27FC236}">
                <a16:creationId xmlns:a16="http://schemas.microsoft.com/office/drawing/2014/main" id="{85DF905F-DE9D-1C7C-B425-7F49F13488FD}"/>
              </a:ext>
            </a:extLst>
          </p:cNvPr>
          <p:cNvSpPr>
            <a:spLocks noGrp="1"/>
          </p:cNvSpPr>
          <p:nvPr>
            <p:ph type="title"/>
          </p:nvPr>
        </p:nvSpPr>
        <p:spPr>
          <a:xfrm>
            <a:off x="838200" y="207572"/>
            <a:ext cx="10523219" cy="523195"/>
          </a:xfrm>
        </p:spPr>
        <p:txBody>
          <a:bodyPr/>
          <a:lstStyle/>
          <a:p>
            <a:r>
              <a:rPr lang="en-US" dirty="0"/>
              <a:t>Knowledge Check </a:t>
            </a:r>
          </a:p>
        </p:txBody>
      </p:sp>
      <p:pic>
        <p:nvPicPr>
          <p:cNvPr id="9" name="Graphic 8" descr="Lights On with solid fill">
            <a:extLst>
              <a:ext uri="{FF2B5EF4-FFF2-40B4-BE49-F238E27FC236}">
                <a16:creationId xmlns:a16="http://schemas.microsoft.com/office/drawing/2014/main" id="{93EBB865-31D7-C612-AA61-736BB35940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1" name="Rectangle 10">
            <a:extLst>
              <a:ext uri="{FF2B5EF4-FFF2-40B4-BE49-F238E27FC236}">
                <a16:creationId xmlns:a16="http://schemas.microsoft.com/office/drawing/2014/main" id="{9FD8556D-1C69-416F-B2C0-2AFE83CE97F5}"/>
              </a:ext>
            </a:extLst>
          </p:cNvPr>
          <p:cNvSpPr/>
          <p:nvPr/>
        </p:nvSpPr>
        <p:spPr>
          <a:xfrm>
            <a:off x="830578" y="4516762"/>
            <a:ext cx="4706203" cy="1047171"/>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Transfer, multiply</a:t>
            </a:r>
          </a:p>
        </p:txBody>
      </p:sp>
    </p:spTree>
    <p:custDataLst>
      <p:tags r:id="rId1"/>
    </p:custDataLst>
    <p:extLst>
      <p:ext uri="{BB962C8B-B14F-4D97-AF65-F5344CB8AC3E}">
        <p14:creationId xmlns:p14="http://schemas.microsoft.com/office/powerpoint/2010/main" val="1644822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1D2C9-EC1D-ADDD-532D-883A2080F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14D0F-C4CA-5722-D947-A502ECEE5BF7}"/>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7FCD32A-BF8D-5875-19C8-AB9B41E10A51}"/>
              </a:ext>
            </a:extLst>
          </p:cNvPr>
          <p:cNvSpPr>
            <a:spLocks noGrp="1"/>
          </p:cNvSpPr>
          <p:nvPr>
            <p:ph idx="1"/>
          </p:nvPr>
        </p:nvSpPr>
        <p:spPr>
          <a:xfrm>
            <a:off x="838200" y="1645920"/>
            <a:ext cx="10515600" cy="4572000"/>
          </a:xfrm>
        </p:spPr>
        <p:txBody>
          <a:bodyPr>
            <a:normAutofit/>
          </a:bodyPr>
          <a:lstStyle/>
          <a:p>
            <a:pPr marL="457200" indent="-457200">
              <a:lnSpc>
                <a:spcPct val="129286"/>
              </a:lnSpc>
              <a:buFont typeface="Arial" panose="020B0604020202020204" pitchFamily="34" charset="0"/>
              <a:buChar char="•"/>
            </a:pPr>
            <a:r>
              <a:rPr lang="en-US" dirty="0">
                <a:solidFill>
                  <a:schemeClr val="tx2"/>
                </a:solidFill>
              </a:rPr>
              <a:t>A lever is a simple machine.</a:t>
            </a:r>
          </a:p>
          <a:p>
            <a:pPr marL="457200" indent="-457200">
              <a:lnSpc>
                <a:spcPct val="129286"/>
              </a:lnSpc>
              <a:buFont typeface="Arial" panose="020B0604020202020204" pitchFamily="34" charset="0"/>
              <a:buChar char="•"/>
            </a:pPr>
            <a:r>
              <a:rPr lang="en-US" dirty="0">
                <a:solidFill>
                  <a:schemeClr val="tx2"/>
                </a:solidFill>
              </a:rPr>
              <a:t>A lever consists of a beam and a fulcrum.</a:t>
            </a:r>
          </a:p>
          <a:p>
            <a:pPr marL="457200" indent="-457200">
              <a:lnSpc>
                <a:spcPct val="129286"/>
              </a:lnSpc>
              <a:buFont typeface="Arial" panose="020B0604020202020204" pitchFamily="34" charset="0"/>
              <a:buChar char="•"/>
            </a:pPr>
            <a:r>
              <a:rPr lang="en-US" dirty="0">
                <a:solidFill>
                  <a:schemeClr val="tx2"/>
                </a:solidFill>
              </a:rPr>
              <a:t>Levers reduce the effort needed to move a load.</a:t>
            </a:r>
          </a:p>
          <a:p>
            <a:pPr marL="457200" indent="-457200">
              <a:lnSpc>
                <a:spcPct val="129286"/>
              </a:lnSpc>
              <a:buFont typeface="Arial" panose="020B0604020202020204" pitchFamily="34" charset="0"/>
              <a:buChar char="•"/>
            </a:pPr>
            <a:r>
              <a:rPr lang="en-US" dirty="0">
                <a:solidFill>
                  <a:schemeClr val="tx2"/>
                </a:solidFill>
              </a:rPr>
              <a:t>Mechanical advantage depends on lever design.</a:t>
            </a:r>
          </a:p>
          <a:p>
            <a:pPr marL="457200" indent="-457200">
              <a:buFont typeface="Arial" panose="020B0604020202020204" pitchFamily="34" charset="0"/>
              <a:buChar char="•"/>
            </a:pPr>
            <a:endParaRPr lang="en-US" dirty="0"/>
          </a:p>
          <a:p>
            <a:r>
              <a:rPr lang="en-US" b="1" dirty="0">
                <a:solidFill>
                  <a:schemeClr val="accent1"/>
                </a:solidFill>
              </a:rPr>
              <a:t>Now that you understand the basic parts of a lever and how leverage works, it's time to look at the different types of levers.</a:t>
            </a:r>
          </a:p>
          <a:p>
            <a:endParaRPr lang="en-US" sz="2500" dirty="0"/>
          </a:p>
        </p:txBody>
      </p:sp>
    </p:spTree>
    <p:custDataLst>
      <p:tags r:id="rId1"/>
    </p:custDataLst>
    <p:extLst>
      <p:ext uri="{BB962C8B-B14F-4D97-AF65-F5344CB8AC3E}">
        <p14:creationId xmlns:p14="http://schemas.microsoft.com/office/powerpoint/2010/main" val="32784805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69DB840-25F3-75B5-342D-D009E6B9812E}"/>
              </a:ext>
            </a:extLst>
          </p:cNvPr>
          <p:cNvSpPr>
            <a:spLocks noGrp="1"/>
          </p:cNvSpPr>
          <p:nvPr>
            <p:ph type="pic" sz="quarter" idx="12"/>
          </p:nvPr>
        </p:nvSpPr>
        <p:spPr/>
        <p:txBody>
          <a:bodyPr/>
          <a:lstStyle/>
          <a:p>
            <a:endParaRPr lang="en-US" dirty="0"/>
          </a:p>
        </p:txBody>
      </p:sp>
      <p:sp>
        <p:nvSpPr>
          <p:cNvPr id="4" name="Title 3">
            <a:extLst>
              <a:ext uri="{FF2B5EF4-FFF2-40B4-BE49-F238E27FC236}">
                <a16:creationId xmlns:a16="http://schemas.microsoft.com/office/drawing/2014/main" id="{307D66E5-45F4-0BF3-689B-31AC1FC2C3F7}"/>
              </a:ext>
            </a:extLst>
          </p:cNvPr>
          <p:cNvSpPr>
            <a:spLocks noGrp="1"/>
          </p:cNvSpPr>
          <p:nvPr>
            <p:ph type="title"/>
          </p:nvPr>
        </p:nvSpPr>
        <p:spPr/>
        <p:txBody>
          <a:bodyPr/>
          <a:lstStyle/>
          <a:p>
            <a:r>
              <a:rPr lang="en-US" dirty="0"/>
              <a:t>1.2 – Classes of Levers</a:t>
            </a:r>
          </a:p>
        </p:txBody>
      </p:sp>
      <p:sp>
        <p:nvSpPr>
          <p:cNvPr id="5" name="Text Placeholder 4">
            <a:extLst>
              <a:ext uri="{FF2B5EF4-FFF2-40B4-BE49-F238E27FC236}">
                <a16:creationId xmlns:a16="http://schemas.microsoft.com/office/drawing/2014/main" id="{FB1FB5BD-F920-0BC1-576A-3BE6E6A5C9C2}"/>
              </a:ext>
            </a:extLst>
          </p:cNvPr>
          <p:cNvSpPr>
            <a:spLocks noGrp="1"/>
          </p:cNvSpPr>
          <p:nvPr>
            <p:ph type="body" sz="quarter" idx="10"/>
          </p:nvPr>
        </p:nvSpPr>
        <p:spPr/>
        <p:txBody>
          <a:bodyPr/>
          <a:lstStyle/>
          <a:p>
            <a:r>
              <a:rPr lang="en-US" dirty="0"/>
              <a:t>This section will discuss the different classes of levers and their real-life applications.</a:t>
            </a:r>
          </a:p>
          <a:p>
            <a:endParaRPr lang="en-US" dirty="0"/>
          </a:p>
        </p:txBody>
      </p:sp>
      <p:pic>
        <p:nvPicPr>
          <p:cNvPr id="12" name="Picture 11">
            <a:extLst>
              <a:ext uri="{FF2B5EF4-FFF2-40B4-BE49-F238E27FC236}">
                <a16:creationId xmlns:a16="http://schemas.microsoft.com/office/drawing/2014/main" id="{98A08315-DF84-25EB-7945-6F34CE57B7F0}"/>
              </a:ext>
            </a:extLst>
          </p:cNvPr>
          <p:cNvPicPr>
            <a:picLocks noChangeAspect="1"/>
          </p:cNvPicPr>
          <p:nvPr/>
        </p:nvPicPr>
        <p:blipFill>
          <a:blip r:embed="rId4"/>
          <a:stretch>
            <a:fillRect/>
          </a:stretch>
        </p:blipFill>
        <p:spPr>
          <a:xfrm>
            <a:off x="7331075" y="0"/>
            <a:ext cx="4860925" cy="6858000"/>
          </a:xfrm>
          <a:prstGeom prst="rect">
            <a:avLst/>
          </a:prstGeom>
        </p:spPr>
      </p:pic>
    </p:spTree>
    <p:custDataLst>
      <p:tags r:id="rId1"/>
    </p:custDataLst>
    <p:extLst>
      <p:ext uri="{BB962C8B-B14F-4D97-AF65-F5344CB8AC3E}">
        <p14:creationId xmlns:p14="http://schemas.microsoft.com/office/powerpoint/2010/main" val="14313857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02A3EB-A285-49F3-55AC-B6FF726FC650}"/>
              </a:ext>
            </a:extLst>
          </p:cNvPr>
          <p:cNvSpPr>
            <a:spLocks noGrp="1"/>
          </p:cNvSpPr>
          <p:nvPr>
            <p:ph type="title"/>
          </p:nvPr>
        </p:nvSpPr>
        <p:spPr/>
        <p:txBody>
          <a:bodyPr/>
          <a:lstStyle/>
          <a:p>
            <a:r>
              <a:rPr lang="en-US" dirty="0"/>
              <a:t>First Class Lever</a:t>
            </a:r>
          </a:p>
        </p:txBody>
      </p:sp>
      <p:sp>
        <p:nvSpPr>
          <p:cNvPr id="6" name="Content Placeholder 5">
            <a:extLst>
              <a:ext uri="{FF2B5EF4-FFF2-40B4-BE49-F238E27FC236}">
                <a16:creationId xmlns:a16="http://schemas.microsoft.com/office/drawing/2014/main" id="{29FB3446-5249-3030-1453-28884151D2FE}"/>
              </a:ext>
            </a:extLst>
          </p:cNvPr>
          <p:cNvSpPr>
            <a:spLocks noGrp="1"/>
          </p:cNvSpPr>
          <p:nvPr>
            <p:ph idx="1"/>
          </p:nvPr>
        </p:nvSpPr>
        <p:spPr>
          <a:xfrm>
            <a:off x="841247" y="1639604"/>
            <a:ext cx="10227806" cy="864472"/>
          </a:xfrm>
        </p:spPr>
        <p:txBody>
          <a:bodyPr>
            <a:normAutofit/>
          </a:bodyPr>
          <a:lstStyle/>
          <a:p>
            <a:r>
              <a:rPr lang="en-US" sz="3200" dirty="0"/>
              <a:t>The fulcrum is located between the effort and the load.</a:t>
            </a:r>
          </a:p>
          <a:p>
            <a:endParaRPr lang="en-US" sz="900" dirty="0"/>
          </a:p>
        </p:txBody>
      </p:sp>
      <p:sp>
        <p:nvSpPr>
          <p:cNvPr id="8" name="Isosceles Triangle 7">
            <a:extLst>
              <a:ext uri="{FF2B5EF4-FFF2-40B4-BE49-F238E27FC236}">
                <a16:creationId xmlns:a16="http://schemas.microsoft.com/office/drawing/2014/main" id="{3B1A33B8-8BB3-2E34-AB4A-E85CF9FEBFD2}"/>
              </a:ext>
            </a:extLst>
          </p:cNvPr>
          <p:cNvSpPr/>
          <p:nvPr/>
        </p:nvSpPr>
        <p:spPr>
          <a:xfrm>
            <a:off x="2781102" y="4746661"/>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1ACD747-7A17-9E18-EB08-5A3B48AE280A}"/>
              </a:ext>
            </a:extLst>
          </p:cNvPr>
          <p:cNvSpPr/>
          <p:nvPr/>
        </p:nvSpPr>
        <p:spPr>
          <a:xfrm>
            <a:off x="1122947" y="4558512"/>
            <a:ext cx="4056409" cy="1881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7555A502-5DA5-8F84-1953-B63CBA54B3F5}"/>
              </a:ext>
            </a:extLst>
          </p:cNvPr>
          <p:cNvSpPr/>
          <p:nvPr/>
        </p:nvSpPr>
        <p:spPr>
          <a:xfrm>
            <a:off x="4461379" y="3957684"/>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5E3AAB26-FC85-BD36-7D2B-76CACFFD41C9}"/>
              </a:ext>
            </a:extLst>
          </p:cNvPr>
          <p:cNvPicPr>
            <a:picLocks noChangeAspect="1"/>
          </p:cNvPicPr>
          <p:nvPr/>
        </p:nvPicPr>
        <p:blipFill>
          <a:blip r:embed="rId4">
            <a:extLst>
              <a:ext uri="{28A0092B-C50C-407E-A947-70E740481C1C}">
                <a14:useLocalDpi xmlns:a14="http://schemas.microsoft.com/office/drawing/2010/main" val="0"/>
              </a:ext>
            </a:extLst>
          </a:blip>
          <a:srcRect l="7943" t="5755" r="13909" b="20552"/>
          <a:stretch>
            <a:fillRect/>
          </a:stretch>
        </p:blipFill>
        <p:spPr>
          <a:xfrm>
            <a:off x="5695660" y="2694598"/>
            <a:ext cx="5409958" cy="2904118"/>
          </a:xfrm>
          <a:prstGeom prst="rect">
            <a:avLst/>
          </a:prstGeom>
          <a:ln>
            <a:solidFill>
              <a:schemeClr val="tx1"/>
            </a:solidFill>
          </a:ln>
        </p:spPr>
      </p:pic>
      <p:sp>
        <p:nvSpPr>
          <p:cNvPr id="15" name="Arrow: Down 14">
            <a:extLst>
              <a:ext uri="{FF2B5EF4-FFF2-40B4-BE49-F238E27FC236}">
                <a16:creationId xmlns:a16="http://schemas.microsoft.com/office/drawing/2014/main" id="{2449E105-6218-7A6B-6CDB-E0E5DBB39008}"/>
              </a:ext>
            </a:extLst>
          </p:cNvPr>
          <p:cNvSpPr/>
          <p:nvPr/>
        </p:nvSpPr>
        <p:spPr>
          <a:xfrm>
            <a:off x="1122947" y="3032760"/>
            <a:ext cx="898358" cy="1378113"/>
          </a:xfrm>
          <a:prstGeom prst="downArrow">
            <a:avLst/>
          </a:prstGeom>
          <a:gradFill>
            <a:gsLst>
              <a:gs pos="0">
                <a:schemeClr val="accent1">
                  <a:lumMod val="5000"/>
                  <a:lumOff val="95000"/>
                </a:schemeClr>
              </a:gs>
              <a:gs pos="74000">
                <a:schemeClr val="accent2"/>
              </a:gs>
              <a:gs pos="87000">
                <a:schemeClr val="accent2"/>
              </a:gs>
            </a:gsLst>
            <a:lin ang="5400000" scaled="1"/>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C013FCE-A597-3671-0988-130E182DAF22}"/>
              </a:ext>
            </a:extLst>
          </p:cNvPr>
          <p:cNvSpPr/>
          <p:nvPr/>
        </p:nvSpPr>
        <p:spPr>
          <a:xfrm>
            <a:off x="641683" y="2504076"/>
            <a:ext cx="1860885" cy="3810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i="1" dirty="0"/>
              <a:t>Input Force</a:t>
            </a:r>
          </a:p>
        </p:txBody>
      </p:sp>
    </p:spTree>
    <p:custDataLst>
      <p:tags r:id="rId1"/>
    </p:custDataLst>
    <p:extLst>
      <p:ext uri="{BB962C8B-B14F-4D97-AF65-F5344CB8AC3E}">
        <p14:creationId xmlns:p14="http://schemas.microsoft.com/office/powerpoint/2010/main" val="333982320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613CE-CE33-1929-8E92-B988AC3E3EA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B122856-AF55-601A-5AEC-BD2CDBF4FF37}"/>
              </a:ext>
            </a:extLst>
          </p:cNvPr>
          <p:cNvSpPr>
            <a:spLocks noGrp="1"/>
          </p:cNvSpPr>
          <p:nvPr>
            <p:ph type="title"/>
          </p:nvPr>
        </p:nvSpPr>
        <p:spPr/>
        <p:txBody>
          <a:bodyPr/>
          <a:lstStyle/>
          <a:p>
            <a:r>
              <a:rPr lang="en-US" dirty="0"/>
              <a:t>Second Class Lever</a:t>
            </a:r>
          </a:p>
        </p:txBody>
      </p:sp>
      <p:sp>
        <p:nvSpPr>
          <p:cNvPr id="6" name="Content Placeholder 5">
            <a:extLst>
              <a:ext uri="{FF2B5EF4-FFF2-40B4-BE49-F238E27FC236}">
                <a16:creationId xmlns:a16="http://schemas.microsoft.com/office/drawing/2014/main" id="{22A52B66-0057-3E8F-0D01-C8A997ABCFB8}"/>
              </a:ext>
            </a:extLst>
          </p:cNvPr>
          <p:cNvSpPr>
            <a:spLocks noGrp="1"/>
          </p:cNvSpPr>
          <p:nvPr>
            <p:ph idx="1"/>
          </p:nvPr>
        </p:nvSpPr>
        <p:spPr>
          <a:xfrm>
            <a:off x="841247" y="1639604"/>
            <a:ext cx="10227806" cy="864472"/>
          </a:xfrm>
        </p:spPr>
        <p:txBody>
          <a:bodyPr>
            <a:normAutofit/>
          </a:bodyPr>
          <a:lstStyle/>
          <a:p>
            <a:r>
              <a:rPr lang="en-US" sz="3200" dirty="0"/>
              <a:t>The load is located between the fulcrum and the effort.</a:t>
            </a:r>
            <a:endParaRPr lang="en-US" sz="900" dirty="0"/>
          </a:p>
        </p:txBody>
      </p:sp>
      <p:sp>
        <p:nvSpPr>
          <p:cNvPr id="3" name="Isosceles Triangle 2">
            <a:extLst>
              <a:ext uri="{FF2B5EF4-FFF2-40B4-BE49-F238E27FC236}">
                <a16:creationId xmlns:a16="http://schemas.microsoft.com/office/drawing/2014/main" id="{67AF92B3-DC11-5D23-932B-15960DD4C55D}"/>
              </a:ext>
            </a:extLst>
          </p:cNvPr>
          <p:cNvSpPr/>
          <p:nvPr/>
        </p:nvSpPr>
        <p:spPr>
          <a:xfrm>
            <a:off x="1225014" y="3912471"/>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D2B6D73-3013-182A-83DF-BDD45C1BF49D}"/>
              </a:ext>
            </a:extLst>
          </p:cNvPr>
          <p:cNvSpPr/>
          <p:nvPr/>
        </p:nvSpPr>
        <p:spPr>
          <a:xfrm>
            <a:off x="1122947" y="3724322"/>
            <a:ext cx="4056409" cy="1881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9AF48EE0-4071-0CB5-3093-E804DE161193}"/>
              </a:ext>
            </a:extLst>
          </p:cNvPr>
          <p:cNvSpPr/>
          <p:nvPr/>
        </p:nvSpPr>
        <p:spPr>
          <a:xfrm>
            <a:off x="2744871" y="3123494"/>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Down 14">
            <a:extLst>
              <a:ext uri="{FF2B5EF4-FFF2-40B4-BE49-F238E27FC236}">
                <a16:creationId xmlns:a16="http://schemas.microsoft.com/office/drawing/2014/main" id="{6EF2F87D-01C6-D8BD-C6F0-F76FFE7BF434}"/>
              </a:ext>
            </a:extLst>
          </p:cNvPr>
          <p:cNvSpPr/>
          <p:nvPr/>
        </p:nvSpPr>
        <p:spPr>
          <a:xfrm rot="10800000">
            <a:off x="4090737" y="3923797"/>
            <a:ext cx="898358" cy="1378113"/>
          </a:xfrm>
          <a:prstGeom prst="downArrow">
            <a:avLst/>
          </a:prstGeom>
          <a:gradFill>
            <a:gsLst>
              <a:gs pos="0">
                <a:schemeClr val="accent1">
                  <a:lumMod val="5000"/>
                  <a:lumOff val="95000"/>
                </a:schemeClr>
              </a:gs>
              <a:gs pos="74000">
                <a:schemeClr val="accent2"/>
              </a:gs>
              <a:gs pos="87000">
                <a:schemeClr val="accent2"/>
              </a:gs>
            </a:gsLst>
            <a:lin ang="5400000" scaled="1"/>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3BC5E33-4959-D0FD-4F4C-02265F55CE19}"/>
              </a:ext>
            </a:extLst>
          </p:cNvPr>
          <p:cNvSpPr/>
          <p:nvPr/>
        </p:nvSpPr>
        <p:spPr>
          <a:xfrm>
            <a:off x="3609472" y="5455823"/>
            <a:ext cx="1860885" cy="3810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i="1" dirty="0"/>
              <a:t>Input Force</a:t>
            </a:r>
          </a:p>
        </p:txBody>
      </p:sp>
      <p:grpSp>
        <p:nvGrpSpPr>
          <p:cNvPr id="22" name="Group 21">
            <a:extLst>
              <a:ext uri="{FF2B5EF4-FFF2-40B4-BE49-F238E27FC236}">
                <a16:creationId xmlns:a16="http://schemas.microsoft.com/office/drawing/2014/main" id="{EB241175-0126-550C-95E0-6CB91EF85605}"/>
              </a:ext>
            </a:extLst>
          </p:cNvPr>
          <p:cNvGrpSpPr/>
          <p:nvPr/>
        </p:nvGrpSpPr>
        <p:grpSpPr>
          <a:xfrm>
            <a:off x="6096000" y="2687528"/>
            <a:ext cx="4709321" cy="3332793"/>
            <a:chOff x="6096000" y="2687528"/>
            <a:chExt cx="4709321" cy="3332793"/>
          </a:xfrm>
        </p:grpSpPr>
        <p:pic>
          <p:nvPicPr>
            <p:cNvPr id="19" name="Picture 18">
              <a:extLst>
                <a:ext uri="{FF2B5EF4-FFF2-40B4-BE49-F238E27FC236}">
                  <a16:creationId xmlns:a16="http://schemas.microsoft.com/office/drawing/2014/main" id="{96FF9F74-86DD-D7A1-ADE5-EE570D9D836C}"/>
                </a:ext>
              </a:extLst>
            </p:cNvPr>
            <p:cNvPicPr>
              <a:picLocks noChangeAspect="1"/>
            </p:cNvPicPr>
            <p:nvPr/>
          </p:nvPicPr>
          <p:blipFill>
            <a:blip r:embed="rId4">
              <a:extLst>
                <a:ext uri="{28A0092B-C50C-407E-A947-70E740481C1C}">
                  <a14:useLocalDpi xmlns:a14="http://schemas.microsoft.com/office/drawing/2010/main" val="0"/>
                </a:ext>
              </a:extLst>
            </a:blip>
            <a:srcRect l="6846" t="4025" r="23426" b="8245"/>
            <a:stretch>
              <a:fillRect/>
            </a:stretch>
          </p:blipFill>
          <p:spPr>
            <a:xfrm>
              <a:off x="6096000" y="2687528"/>
              <a:ext cx="4709321" cy="3332793"/>
            </a:xfrm>
            <a:prstGeom prst="rect">
              <a:avLst/>
            </a:prstGeom>
            <a:ln>
              <a:solidFill>
                <a:schemeClr val="tx1"/>
              </a:solidFill>
            </a:ln>
          </p:spPr>
        </p:pic>
        <p:pic>
          <p:nvPicPr>
            <p:cNvPr id="21" name="Picture 20">
              <a:extLst>
                <a:ext uri="{FF2B5EF4-FFF2-40B4-BE49-F238E27FC236}">
                  <a16:creationId xmlns:a16="http://schemas.microsoft.com/office/drawing/2014/main" id="{1E5905B1-881B-F566-50A9-EAB708C0647F}"/>
                </a:ext>
              </a:extLst>
            </p:cNvPr>
            <p:cNvPicPr>
              <a:picLocks noChangeAspect="1"/>
            </p:cNvPicPr>
            <p:nvPr/>
          </p:nvPicPr>
          <p:blipFill>
            <a:blip r:embed="rId5"/>
            <a:srcRect b="16294"/>
            <a:stretch>
              <a:fillRect/>
            </a:stretch>
          </p:blipFill>
          <p:spPr>
            <a:xfrm>
              <a:off x="8694821" y="2912697"/>
              <a:ext cx="1952004" cy="1091310"/>
            </a:xfrm>
            <a:prstGeom prst="rect">
              <a:avLst/>
            </a:prstGeom>
          </p:spPr>
        </p:pic>
      </p:grpSp>
    </p:spTree>
    <p:custDataLst>
      <p:tags r:id="rId1"/>
    </p:custDataLst>
    <p:extLst>
      <p:ext uri="{BB962C8B-B14F-4D97-AF65-F5344CB8AC3E}">
        <p14:creationId xmlns:p14="http://schemas.microsoft.com/office/powerpoint/2010/main" val="3270348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B3808-0704-6B6E-267F-CA09059A55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06EC112-D236-1E91-E3BE-F263E681DFDB}"/>
              </a:ext>
            </a:extLst>
          </p:cNvPr>
          <p:cNvSpPr>
            <a:spLocks noGrp="1"/>
          </p:cNvSpPr>
          <p:nvPr>
            <p:ph type="title"/>
          </p:nvPr>
        </p:nvSpPr>
        <p:spPr/>
        <p:txBody>
          <a:bodyPr/>
          <a:lstStyle/>
          <a:p>
            <a:r>
              <a:rPr lang="en-US" dirty="0"/>
              <a:t>Third Class Lever</a:t>
            </a:r>
          </a:p>
        </p:txBody>
      </p:sp>
      <p:sp>
        <p:nvSpPr>
          <p:cNvPr id="6" name="Content Placeholder 5">
            <a:extLst>
              <a:ext uri="{FF2B5EF4-FFF2-40B4-BE49-F238E27FC236}">
                <a16:creationId xmlns:a16="http://schemas.microsoft.com/office/drawing/2014/main" id="{FC826B0B-937D-D43F-9EE4-4EB3A1BCA211}"/>
              </a:ext>
            </a:extLst>
          </p:cNvPr>
          <p:cNvSpPr>
            <a:spLocks noGrp="1"/>
          </p:cNvSpPr>
          <p:nvPr>
            <p:ph idx="1"/>
          </p:nvPr>
        </p:nvSpPr>
        <p:spPr>
          <a:xfrm>
            <a:off x="841247" y="1639604"/>
            <a:ext cx="10227806" cy="864472"/>
          </a:xfrm>
        </p:spPr>
        <p:txBody>
          <a:bodyPr>
            <a:normAutofit/>
          </a:bodyPr>
          <a:lstStyle/>
          <a:p>
            <a:r>
              <a:rPr lang="en-US" sz="3200" dirty="0"/>
              <a:t>The effort is located between the fulcrum and the load.</a:t>
            </a:r>
            <a:endParaRPr lang="en-US" sz="900" dirty="0"/>
          </a:p>
        </p:txBody>
      </p:sp>
      <p:sp>
        <p:nvSpPr>
          <p:cNvPr id="3" name="Isosceles Triangle 2">
            <a:extLst>
              <a:ext uri="{FF2B5EF4-FFF2-40B4-BE49-F238E27FC236}">
                <a16:creationId xmlns:a16="http://schemas.microsoft.com/office/drawing/2014/main" id="{53A546B8-D208-B650-F625-476668452094}"/>
              </a:ext>
            </a:extLst>
          </p:cNvPr>
          <p:cNvSpPr/>
          <p:nvPr/>
        </p:nvSpPr>
        <p:spPr>
          <a:xfrm>
            <a:off x="1225014" y="3912471"/>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6936BDC-1991-7F29-AFAE-5AB5E00C53C4}"/>
              </a:ext>
            </a:extLst>
          </p:cNvPr>
          <p:cNvSpPr/>
          <p:nvPr/>
        </p:nvSpPr>
        <p:spPr>
          <a:xfrm>
            <a:off x="1122947" y="3724322"/>
            <a:ext cx="4056409" cy="1881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B6697E0C-4B73-47BB-65F8-535B9BA8957C}"/>
              </a:ext>
            </a:extLst>
          </p:cNvPr>
          <p:cNvSpPr/>
          <p:nvPr/>
        </p:nvSpPr>
        <p:spPr>
          <a:xfrm>
            <a:off x="4429292" y="3133678"/>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Down 14">
            <a:extLst>
              <a:ext uri="{FF2B5EF4-FFF2-40B4-BE49-F238E27FC236}">
                <a16:creationId xmlns:a16="http://schemas.microsoft.com/office/drawing/2014/main" id="{B24A7CDF-F058-9DCD-40A8-793E818912DF}"/>
              </a:ext>
            </a:extLst>
          </p:cNvPr>
          <p:cNvSpPr/>
          <p:nvPr/>
        </p:nvSpPr>
        <p:spPr>
          <a:xfrm rot="10800000">
            <a:off x="2744871" y="3899737"/>
            <a:ext cx="898358" cy="1378113"/>
          </a:xfrm>
          <a:prstGeom prst="downArrow">
            <a:avLst/>
          </a:prstGeom>
          <a:gradFill>
            <a:gsLst>
              <a:gs pos="0">
                <a:schemeClr val="accent1">
                  <a:lumMod val="5000"/>
                  <a:lumOff val="95000"/>
                </a:schemeClr>
              </a:gs>
              <a:gs pos="74000">
                <a:schemeClr val="accent2"/>
              </a:gs>
              <a:gs pos="87000">
                <a:schemeClr val="accent2"/>
              </a:gs>
            </a:gsLst>
            <a:lin ang="5400000" scaled="1"/>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36EBE2D-89DB-010A-93F3-BB96EFF39A59}"/>
              </a:ext>
            </a:extLst>
          </p:cNvPr>
          <p:cNvSpPr/>
          <p:nvPr/>
        </p:nvSpPr>
        <p:spPr>
          <a:xfrm>
            <a:off x="2263606" y="5431763"/>
            <a:ext cx="1860885" cy="3810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i="1" dirty="0"/>
              <a:t>Input Force</a:t>
            </a:r>
          </a:p>
        </p:txBody>
      </p:sp>
      <p:pic>
        <p:nvPicPr>
          <p:cNvPr id="4" name="Picture 3">
            <a:extLst>
              <a:ext uri="{FF2B5EF4-FFF2-40B4-BE49-F238E27FC236}">
                <a16:creationId xmlns:a16="http://schemas.microsoft.com/office/drawing/2014/main" id="{AB8F0FEE-2851-DFF4-0DFF-636227B03514}"/>
              </a:ext>
            </a:extLst>
          </p:cNvPr>
          <p:cNvPicPr>
            <a:picLocks noChangeAspect="1"/>
          </p:cNvPicPr>
          <p:nvPr/>
        </p:nvPicPr>
        <p:blipFill>
          <a:blip r:embed="rId4">
            <a:extLst>
              <a:ext uri="{28A0092B-C50C-407E-A947-70E740481C1C}">
                <a14:useLocalDpi xmlns:a14="http://schemas.microsoft.com/office/drawing/2010/main" val="0"/>
              </a:ext>
            </a:extLst>
          </a:blip>
          <a:srcRect l="5861" t="9239" r="20849" b="9905"/>
          <a:stretch>
            <a:fillRect/>
          </a:stretch>
        </p:blipFill>
        <p:spPr>
          <a:xfrm>
            <a:off x="5955150" y="2848250"/>
            <a:ext cx="4852472" cy="3011349"/>
          </a:xfrm>
          <a:prstGeom prst="rect">
            <a:avLst/>
          </a:prstGeom>
          <a:ln>
            <a:solidFill>
              <a:schemeClr val="tx1"/>
            </a:solidFill>
          </a:ln>
        </p:spPr>
      </p:pic>
    </p:spTree>
    <p:custDataLst>
      <p:tags r:id="rId1"/>
    </p:custDataLst>
    <p:extLst>
      <p:ext uri="{BB962C8B-B14F-4D97-AF65-F5344CB8AC3E}">
        <p14:creationId xmlns:p14="http://schemas.microsoft.com/office/powerpoint/2010/main" val="2394785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F60F90-D9AD-EA32-DA78-66039B1E6A05}"/>
              </a:ext>
            </a:extLst>
          </p:cNvPr>
          <p:cNvSpPr>
            <a:spLocks noGrp="1"/>
          </p:cNvSpPr>
          <p:nvPr>
            <p:ph type="title"/>
          </p:nvPr>
        </p:nvSpPr>
        <p:spPr>
          <a:xfrm>
            <a:off x="662535" y="196476"/>
            <a:ext cx="10189921" cy="523195"/>
          </a:xfrm>
        </p:spPr>
        <p:txBody>
          <a:bodyPr/>
          <a:lstStyle/>
          <a:p>
            <a:r>
              <a:rPr lang="en-US" dirty="0"/>
              <a:t>Activity: Clever Lever</a:t>
            </a:r>
          </a:p>
        </p:txBody>
      </p:sp>
      <p:pic>
        <p:nvPicPr>
          <p:cNvPr id="3" name="Picture 2" descr="Running man icon indicating the slide has an ACTIVITY.">
            <a:extLst>
              <a:ext uri="{FF2B5EF4-FFF2-40B4-BE49-F238E27FC236}">
                <a16:creationId xmlns:a16="http://schemas.microsoft.com/office/drawing/2014/main" id="{ABA12A8B-7FAD-C2B7-0495-1278ECC42325}"/>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E0A65F97-53EA-14B5-0595-0932529FF83F}"/>
              </a:ext>
            </a:extLst>
          </p:cNvPr>
          <p:cNvSpPr>
            <a:spLocks noGrp="1"/>
          </p:cNvSpPr>
          <p:nvPr>
            <p:ph idx="4294967295"/>
          </p:nvPr>
        </p:nvSpPr>
        <p:spPr>
          <a:xfrm>
            <a:off x="662536" y="1275043"/>
            <a:ext cx="6524326" cy="4921071"/>
          </a:xfrm>
        </p:spPr>
        <p:txBody>
          <a:bodyPr>
            <a:normAutofit/>
          </a:bodyPr>
          <a:lstStyle/>
          <a:p>
            <a:pPr marL="0" indent="0">
              <a:lnSpc>
                <a:spcPct val="100000"/>
              </a:lnSpc>
              <a:buNone/>
            </a:pPr>
            <a:r>
              <a:rPr lang="en-US" dirty="0"/>
              <a:t>Your instructor will place a heavy object on the floor with a block of wood to serve as the fulcrum.</a:t>
            </a:r>
          </a:p>
          <a:p>
            <a:pPr marL="0" indent="0">
              <a:lnSpc>
                <a:spcPct val="100000"/>
              </a:lnSpc>
              <a:buNone/>
            </a:pPr>
            <a:endParaRPr lang="en-US" sz="700" dirty="0"/>
          </a:p>
          <a:p>
            <a:pPr marL="0" indent="0">
              <a:lnSpc>
                <a:spcPct val="100000"/>
              </a:lnSpc>
              <a:buNone/>
            </a:pPr>
            <a:r>
              <a:rPr lang="en-US" dirty="0"/>
              <a:t>Take turns using different tools as levers to determine which lever allows you to lift the object with the least amount of effort.</a:t>
            </a:r>
          </a:p>
          <a:p>
            <a:pPr marL="0" indent="0">
              <a:lnSpc>
                <a:spcPct val="100000"/>
              </a:lnSpc>
              <a:buNone/>
            </a:pPr>
            <a:endParaRPr lang="en-US" dirty="0"/>
          </a:p>
          <a:p>
            <a:pPr marL="914400" lvl="2" indent="0">
              <a:lnSpc>
                <a:spcPct val="100000"/>
              </a:lnSpc>
              <a:buNone/>
            </a:pPr>
            <a:r>
              <a:rPr lang="en-US" sz="2800" b="1" dirty="0"/>
              <a:t>Predict</a:t>
            </a:r>
            <a:r>
              <a:rPr lang="en-US" sz="2800" dirty="0"/>
              <a:t>: Which lever do you think will be the most efficient?</a:t>
            </a:r>
          </a:p>
        </p:txBody>
      </p:sp>
      <p:pic>
        <p:nvPicPr>
          <p:cNvPr id="5" name="Graphic 4" descr="Help with solid fill">
            <a:extLst>
              <a:ext uri="{FF2B5EF4-FFF2-40B4-BE49-F238E27FC236}">
                <a16:creationId xmlns:a16="http://schemas.microsoft.com/office/drawing/2014/main" id="{3AA5EF5F-B053-605E-9429-C4D71DE198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398" y="4800599"/>
            <a:ext cx="914400" cy="914400"/>
          </a:xfrm>
          <a:prstGeom prst="rect">
            <a:avLst/>
          </a:prstGeom>
        </p:spPr>
      </p:pic>
      <p:cxnSp>
        <p:nvCxnSpPr>
          <p:cNvPr id="8" name="Straight Connector 7">
            <a:extLst>
              <a:ext uri="{FF2B5EF4-FFF2-40B4-BE49-F238E27FC236}">
                <a16:creationId xmlns:a16="http://schemas.microsoft.com/office/drawing/2014/main" id="{99C9E9A8-DCA0-6417-8461-AD39C6CA4C84}"/>
              </a:ext>
            </a:extLst>
          </p:cNvPr>
          <p:cNvCxnSpPr>
            <a:cxnSpLocks/>
          </p:cNvCxnSpPr>
          <p:nvPr/>
        </p:nvCxnSpPr>
        <p:spPr>
          <a:xfrm>
            <a:off x="642650" y="4620126"/>
            <a:ext cx="6431917" cy="0"/>
          </a:xfrm>
          <a:prstGeom prst="line">
            <a:avLst/>
          </a:prstGeom>
          <a:ln w="28575"/>
        </p:spPr>
        <p:style>
          <a:lnRef idx="1">
            <a:schemeClr val="accent5"/>
          </a:lnRef>
          <a:fillRef idx="0">
            <a:schemeClr val="accent5"/>
          </a:fillRef>
          <a:effectRef idx="0">
            <a:schemeClr val="accent5"/>
          </a:effectRef>
          <a:fontRef idx="minor">
            <a:schemeClr val="tx1"/>
          </a:fontRef>
        </p:style>
      </p:cxnSp>
      <p:sp>
        <p:nvSpPr>
          <p:cNvPr id="12" name="Isosceles Triangle 11">
            <a:extLst>
              <a:ext uri="{FF2B5EF4-FFF2-40B4-BE49-F238E27FC236}">
                <a16:creationId xmlns:a16="http://schemas.microsoft.com/office/drawing/2014/main" id="{852CED62-F9C7-ADEA-CD63-A54E7877C437}"/>
              </a:ext>
            </a:extLst>
          </p:cNvPr>
          <p:cNvSpPr/>
          <p:nvPr/>
        </p:nvSpPr>
        <p:spPr>
          <a:xfrm>
            <a:off x="9151096" y="3995939"/>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56B9152-473F-8DEF-9877-C0962FE64CB9}"/>
              </a:ext>
            </a:extLst>
          </p:cNvPr>
          <p:cNvSpPr/>
          <p:nvPr/>
        </p:nvSpPr>
        <p:spPr>
          <a:xfrm>
            <a:off x="7492941" y="3807790"/>
            <a:ext cx="4056409" cy="1881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6910B13A-E230-1814-4364-530666BB403F}"/>
              </a:ext>
            </a:extLst>
          </p:cNvPr>
          <p:cNvSpPr/>
          <p:nvPr/>
        </p:nvSpPr>
        <p:spPr>
          <a:xfrm>
            <a:off x="10831373" y="3206962"/>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Down 17">
            <a:extLst>
              <a:ext uri="{FF2B5EF4-FFF2-40B4-BE49-F238E27FC236}">
                <a16:creationId xmlns:a16="http://schemas.microsoft.com/office/drawing/2014/main" id="{70697ABD-7063-37DA-A437-066611F3F5D4}"/>
              </a:ext>
            </a:extLst>
          </p:cNvPr>
          <p:cNvSpPr/>
          <p:nvPr/>
        </p:nvSpPr>
        <p:spPr>
          <a:xfrm>
            <a:off x="7492941" y="2282038"/>
            <a:ext cx="898358" cy="1378113"/>
          </a:xfrm>
          <a:prstGeom prst="downArrow">
            <a:avLst/>
          </a:prstGeom>
          <a:gradFill>
            <a:gsLst>
              <a:gs pos="0">
                <a:schemeClr val="accent1">
                  <a:lumMod val="5000"/>
                  <a:lumOff val="95000"/>
                </a:schemeClr>
              </a:gs>
              <a:gs pos="74000">
                <a:schemeClr val="accent2"/>
              </a:gs>
              <a:gs pos="87000">
                <a:schemeClr val="accent2"/>
              </a:gs>
            </a:gsLst>
            <a:lin ang="5400000" scaled="1"/>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14021255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CCED-631D-CE7C-CFE9-179F98F967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5B1807F-B134-6B18-F93D-F9331F5DB9C1}"/>
              </a:ext>
            </a:extLst>
          </p:cNvPr>
          <p:cNvSpPr>
            <a:spLocks noGrp="1"/>
          </p:cNvSpPr>
          <p:nvPr>
            <p:ph type="title"/>
          </p:nvPr>
        </p:nvSpPr>
        <p:spPr>
          <a:xfrm>
            <a:off x="662535" y="196476"/>
            <a:ext cx="10189921" cy="523195"/>
          </a:xfrm>
        </p:spPr>
        <p:txBody>
          <a:bodyPr/>
          <a:lstStyle/>
          <a:p>
            <a:r>
              <a:rPr lang="en-US" dirty="0"/>
              <a:t>Activity: Clever Lever</a:t>
            </a:r>
          </a:p>
        </p:txBody>
      </p:sp>
      <p:pic>
        <p:nvPicPr>
          <p:cNvPr id="3" name="Picture 2" descr="Running man icon indicating the slide has an ACTIVITY.">
            <a:extLst>
              <a:ext uri="{FF2B5EF4-FFF2-40B4-BE49-F238E27FC236}">
                <a16:creationId xmlns:a16="http://schemas.microsoft.com/office/drawing/2014/main" id="{F5F4C04C-D190-F23A-B770-63FF876DC9F5}"/>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85D1E9F2-5588-4B5F-1AD1-EC1309677FCF}"/>
              </a:ext>
            </a:extLst>
          </p:cNvPr>
          <p:cNvSpPr>
            <a:spLocks noGrp="1"/>
          </p:cNvSpPr>
          <p:nvPr>
            <p:ph idx="4294967295"/>
          </p:nvPr>
        </p:nvSpPr>
        <p:spPr>
          <a:xfrm>
            <a:off x="662536" y="1435464"/>
            <a:ext cx="6171401" cy="4921071"/>
          </a:xfrm>
        </p:spPr>
        <p:txBody>
          <a:bodyPr>
            <a:normAutofit lnSpcReduction="10000"/>
          </a:bodyPr>
          <a:lstStyle/>
          <a:p>
            <a:pPr>
              <a:lnSpc>
                <a:spcPct val="100000"/>
              </a:lnSpc>
            </a:pPr>
            <a:r>
              <a:rPr lang="en-US" dirty="0"/>
              <a:t>Which lever worked best? Why?</a:t>
            </a:r>
          </a:p>
          <a:p>
            <a:pPr>
              <a:lnSpc>
                <a:spcPct val="100000"/>
              </a:lnSpc>
            </a:pPr>
            <a:endParaRPr lang="en-US" sz="1700" dirty="0"/>
          </a:p>
          <a:p>
            <a:pPr>
              <a:lnSpc>
                <a:spcPct val="100000"/>
              </a:lnSpc>
            </a:pPr>
            <a:r>
              <a:rPr lang="en-US" dirty="0"/>
              <a:t>How did the length of the lever affect the amount of effort needed?</a:t>
            </a:r>
          </a:p>
          <a:p>
            <a:pPr>
              <a:lnSpc>
                <a:spcPct val="100000"/>
              </a:lnSpc>
            </a:pPr>
            <a:endParaRPr lang="en-US" sz="1800" dirty="0"/>
          </a:p>
          <a:p>
            <a:pPr>
              <a:lnSpc>
                <a:spcPct val="100000"/>
              </a:lnSpc>
            </a:pPr>
            <a:r>
              <a:rPr lang="en-US" dirty="0"/>
              <a:t>Why is it important to choose the right tool for the job? Use evidence from today's activity to support your answer.</a:t>
            </a:r>
          </a:p>
          <a:p>
            <a:pPr>
              <a:lnSpc>
                <a:spcPct val="100000"/>
              </a:lnSpc>
            </a:pPr>
            <a:endParaRPr lang="en-US" sz="1600" dirty="0"/>
          </a:p>
          <a:p>
            <a:pPr>
              <a:lnSpc>
                <a:spcPct val="100000"/>
              </a:lnSpc>
            </a:pPr>
            <a:r>
              <a:rPr lang="en-US" dirty="0"/>
              <a:t>How can selecting the correct tool help prevent workplace injuries?</a:t>
            </a:r>
            <a:endParaRPr lang="en-US" sz="2800" dirty="0"/>
          </a:p>
        </p:txBody>
      </p:sp>
      <p:sp>
        <p:nvSpPr>
          <p:cNvPr id="16" name="Isosceles Triangle 15">
            <a:extLst>
              <a:ext uri="{FF2B5EF4-FFF2-40B4-BE49-F238E27FC236}">
                <a16:creationId xmlns:a16="http://schemas.microsoft.com/office/drawing/2014/main" id="{87CA9147-A9F0-4784-7880-A2A6112F212A}"/>
              </a:ext>
            </a:extLst>
          </p:cNvPr>
          <p:cNvSpPr/>
          <p:nvPr/>
        </p:nvSpPr>
        <p:spPr>
          <a:xfrm>
            <a:off x="9151096" y="3995939"/>
            <a:ext cx="740101" cy="676323"/>
          </a:xfrm>
          <a:prstGeom prst="triangle">
            <a:avLst/>
          </a:prstGeom>
          <a:solidFill>
            <a:schemeClr val="accent4"/>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95012A6-F182-D600-F883-39BD2F9178AF}"/>
              </a:ext>
            </a:extLst>
          </p:cNvPr>
          <p:cNvSpPr/>
          <p:nvPr/>
        </p:nvSpPr>
        <p:spPr>
          <a:xfrm>
            <a:off x="7492941" y="3807790"/>
            <a:ext cx="4056409" cy="1881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E0B716AE-88B6-CE45-55C2-8568F9E44CDA}"/>
              </a:ext>
            </a:extLst>
          </p:cNvPr>
          <p:cNvSpPr/>
          <p:nvPr/>
        </p:nvSpPr>
        <p:spPr>
          <a:xfrm>
            <a:off x="10831373" y="3206962"/>
            <a:ext cx="600828" cy="60082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Arrow: Down 21">
            <a:extLst>
              <a:ext uri="{FF2B5EF4-FFF2-40B4-BE49-F238E27FC236}">
                <a16:creationId xmlns:a16="http://schemas.microsoft.com/office/drawing/2014/main" id="{DB752A52-FB75-23B9-AB5C-7CAF5386503F}"/>
              </a:ext>
            </a:extLst>
          </p:cNvPr>
          <p:cNvSpPr/>
          <p:nvPr/>
        </p:nvSpPr>
        <p:spPr>
          <a:xfrm>
            <a:off x="7492941" y="2282038"/>
            <a:ext cx="898358" cy="1378113"/>
          </a:xfrm>
          <a:prstGeom prst="downArrow">
            <a:avLst/>
          </a:prstGeom>
          <a:gradFill>
            <a:gsLst>
              <a:gs pos="0">
                <a:schemeClr val="accent1">
                  <a:lumMod val="5000"/>
                  <a:lumOff val="95000"/>
                </a:schemeClr>
              </a:gs>
              <a:gs pos="74000">
                <a:schemeClr val="accent2"/>
              </a:gs>
              <a:gs pos="87000">
                <a:schemeClr val="accent2"/>
              </a:gs>
            </a:gsLst>
            <a:lin ang="5400000" scaled="1"/>
          </a:gra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52186540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D403C50-DF78-8DC6-1B89-01D0A151D389}"/>
              </a:ext>
            </a:extLst>
          </p:cNvPr>
          <p:cNvSpPr>
            <a:spLocks noGrp="1"/>
          </p:cNvSpPr>
          <p:nvPr>
            <p:ph idx="1"/>
          </p:nvPr>
        </p:nvSpPr>
        <p:spPr>
          <a:xfrm>
            <a:off x="838199" y="1381991"/>
            <a:ext cx="10515599" cy="4537546"/>
          </a:xfrm>
        </p:spPr>
        <p:txBody>
          <a:bodyPr>
            <a:normAutofit/>
          </a:bodyPr>
          <a:lstStyle/>
          <a:p>
            <a:r>
              <a:rPr lang="en-US" sz="3200" dirty="0"/>
              <a:t>A hand-dolly is an example of what class of lever?</a:t>
            </a:r>
          </a:p>
          <a:p>
            <a:endParaRPr lang="en-US" sz="3200" dirty="0"/>
          </a:p>
          <a:p>
            <a:pPr marL="514350" indent="-514350">
              <a:lnSpc>
                <a:spcPct val="150000"/>
              </a:lnSpc>
              <a:buFont typeface="+mj-lt"/>
              <a:buAutoNum type="alphaUcPeriod"/>
            </a:pPr>
            <a:r>
              <a:rPr lang="en-US" sz="3200" dirty="0"/>
              <a:t>First-Class Lever</a:t>
            </a:r>
          </a:p>
          <a:p>
            <a:pPr marL="514350" indent="-514350">
              <a:lnSpc>
                <a:spcPct val="150000"/>
              </a:lnSpc>
              <a:buFont typeface="+mj-lt"/>
              <a:buAutoNum type="alphaUcPeriod"/>
            </a:pPr>
            <a:r>
              <a:rPr lang="en-US" sz="3200" dirty="0"/>
              <a:t>Second-Class Lever</a:t>
            </a:r>
          </a:p>
          <a:p>
            <a:pPr marL="514350" indent="-514350">
              <a:lnSpc>
                <a:spcPct val="150000"/>
              </a:lnSpc>
              <a:buFont typeface="+mj-lt"/>
              <a:buAutoNum type="alphaUcPeriod"/>
            </a:pPr>
            <a:r>
              <a:rPr lang="en-US" sz="3200" dirty="0"/>
              <a:t>Third-Class Lever</a:t>
            </a:r>
          </a:p>
          <a:p>
            <a:pPr marL="514350" indent="-514350">
              <a:lnSpc>
                <a:spcPct val="150000"/>
              </a:lnSpc>
              <a:buFont typeface="+mj-lt"/>
              <a:buAutoNum type="alphaUcPeriod"/>
            </a:pPr>
            <a:r>
              <a:rPr lang="en-US" sz="3200" dirty="0"/>
              <a:t>Fourth-Class Lever</a:t>
            </a:r>
          </a:p>
          <a:p>
            <a:pPr marL="514350" indent="-514350">
              <a:buFont typeface="+mj-lt"/>
              <a:buAutoNum type="alphaUcPeriod"/>
            </a:pPr>
            <a:endParaRPr lang="en-US" sz="3200" dirty="0"/>
          </a:p>
        </p:txBody>
      </p:sp>
      <p:sp>
        <p:nvSpPr>
          <p:cNvPr id="6" name="Title 7">
            <a:extLst>
              <a:ext uri="{FF2B5EF4-FFF2-40B4-BE49-F238E27FC236}">
                <a16:creationId xmlns:a16="http://schemas.microsoft.com/office/drawing/2014/main" id="{F511389A-6DC2-E695-5E99-031F7B813E06}"/>
              </a:ext>
            </a:extLst>
          </p:cNvPr>
          <p:cNvSpPr>
            <a:spLocks noGrp="1"/>
          </p:cNvSpPr>
          <p:nvPr>
            <p:ph type="title"/>
          </p:nvPr>
        </p:nvSpPr>
        <p:spPr>
          <a:xfrm>
            <a:off x="838200" y="207572"/>
            <a:ext cx="10523219" cy="523195"/>
          </a:xfrm>
        </p:spPr>
        <p:txBody>
          <a:bodyPr/>
          <a:lstStyle/>
          <a:p>
            <a:r>
              <a:rPr lang="en-US" dirty="0"/>
              <a:t>Knowledge Check </a:t>
            </a:r>
          </a:p>
        </p:txBody>
      </p:sp>
      <p:pic>
        <p:nvPicPr>
          <p:cNvPr id="7" name="Graphic 6" descr="Lights On with solid fill">
            <a:extLst>
              <a:ext uri="{FF2B5EF4-FFF2-40B4-BE49-F238E27FC236}">
                <a16:creationId xmlns:a16="http://schemas.microsoft.com/office/drawing/2014/main" id="{BAB68DD0-6371-72C7-3D5B-263C75A49E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E0B13F14-1B21-712C-C5E0-B306303EDC53}"/>
              </a:ext>
            </a:extLst>
          </p:cNvPr>
          <p:cNvSpPr/>
          <p:nvPr/>
        </p:nvSpPr>
        <p:spPr>
          <a:xfrm>
            <a:off x="-4582408" y="3428999"/>
            <a:ext cx="4331368" cy="725905"/>
          </a:xfrm>
          <a:prstGeom prst="rect">
            <a:avLst/>
          </a:prstGeom>
          <a:noFill/>
          <a:ln w="28575">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6158BC16-3592-8703-8EE8-55128A2A7302}"/>
              </a:ext>
            </a:extLst>
          </p:cNvPr>
          <p:cNvPicPr>
            <a:picLocks noChangeAspect="1"/>
          </p:cNvPicPr>
          <p:nvPr/>
        </p:nvPicPr>
        <p:blipFill>
          <a:blip r:embed="rId5">
            <a:extLst>
              <a:ext uri="{28A0092B-C50C-407E-A947-70E740481C1C}">
                <a14:useLocalDpi xmlns:a14="http://schemas.microsoft.com/office/drawing/2010/main" val="0"/>
              </a:ext>
            </a:extLst>
          </a:blip>
          <a:srcRect l="41974" t="38830" r="30132" b="13684"/>
          <a:stretch>
            <a:fillRect/>
          </a:stretch>
        </p:blipFill>
        <p:spPr>
          <a:xfrm>
            <a:off x="6946232" y="2526629"/>
            <a:ext cx="3400926" cy="3256549"/>
          </a:xfrm>
          <a:prstGeom prst="rect">
            <a:avLst/>
          </a:prstGeom>
        </p:spPr>
      </p:pic>
      <p:grpSp>
        <p:nvGrpSpPr>
          <p:cNvPr id="32" name="Group 31">
            <a:extLst>
              <a:ext uri="{FF2B5EF4-FFF2-40B4-BE49-F238E27FC236}">
                <a16:creationId xmlns:a16="http://schemas.microsoft.com/office/drawing/2014/main" id="{73EA2823-0A48-2D4B-B58B-AD75CD681282}"/>
              </a:ext>
            </a:extLst>
          </p:cNvPr>
          <p:cNvGrpSpPr/>
          <p:nvPr/>
        </p:nvGrpSpPr>
        <p:grpSpPr>
          <a:xfrm>
            <a:off x="12667128" y="3080607"/>
            <a:ext cx="2265478" cy="2540224"/>
            <a:chOff x="9202033" y="3080607"/>
            <a:chExt cx="2265478" cy="2540224"/>
          </a:xfrm>
        </p:grpSpPr>
        <p:sp>
          <p:nvSpPr>
            <p:cNvPr id="24" name="Rectangle 23">
              <a:extLst>
                <a:ext uri="{FF2B5EF4-FFF2-40B4-BE49-F238E27FC236}">
                  <a16:creationId xmlns:a16="http://schemas.microsoft.com/office/drawing/2014/main" id="{1B2D066C-2532-56EE-36B8-788A87ABDE03}"/>
                </a:ext>
              </a:extLst>
            </p:cNvPr>
            <p:cNvSpPr/>
            <p:nvPr/>
          </p:nvSpPr>
          <p:spPr>
            <a:xfrm>
              <a:off x="9659645" y="4050305"/>
              <a:ext cx="1241318" cy="60082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chemeClr val="accent1"/>
                  </a:solidFill>
                </a:rPr>
                <a:t>Load</a:t>
              </a:r>
              <a:endParaRPr lang="en-US" sz="2800" b="1" dirty="0">
                <a:solidFill>
                  <a:schemeClr val="accent1"/>
                </a:solidFill>
              </a:endParaRPr>
            </a:p>
          </p:txBody>
        </p:sp>
        <p:sp>
          <p:nvSpPr>
            <p:cNvPr id="27" name="Rectangle 26">
              <a:extLst>
                <a:ext uri="{FF2B5EF4-FFF2-40B4-BE49-F238E27FC236}">
                  <a16:creationId xmlns:a16="http://schemas.microsoft.com/office/drawing/2014/main" id="{557CDA38-8E08-C32A-4BF6-1E924EFFE9AA}"/>
                </a:ext>
              </a:extLst>
            </p:cNvPr>
            <p:cNvSpPr/>
            <p:nvPr/>
          </p:nvSpPr>
          <p:spPr>
            <a:xfrm>
              <a:off x="10026255" y="3080607"/>
              <a:ext cx="1441256" cy="60082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3200" b="1" dirty="0">
                  <a:solidFill>
                    <a:schemeClr val="accent1"/>
                  </a:solidFill>
                </a:rPr>
                <a:t>Force</a:t>
              </a:r>
              <a:endParaRPr lang="en-US" sz="2800" b="1" dirty="0">
                <a:solidFill>
                  <a:schemeClr val="accent1"/>
                </a:solidFill>
              </a:endParaRPr>
            </a:p>
          </p:txBody>
        </p:sp>
        <p:sp>
          <p:nvSpPr>
            <p:cNvPr id="30" name="Rectangle 29">
              <a:extLst>
                <a:ext uri="{FF2B5EF4-FFF2-40B4-BE49-F238E27FC236}">
                  <a16:creationId xmlns:a16="http://schemas.microsoft.com/office/drawing/2014/main" id="{783BAF7C-A66D-A049-CD97-EC88B78B5976}"/>
                </a:ext>
              </a:extLst>
            </p:cNvPr>
            <p:cNvSpPr/>
            <p:nvPr/>
          </p:nvSpPr>
          <p:spPr>
            <a:xfrm>
              <a:off x="9202033" y="5020003"/>
              <a:ext cx="1648445" cy="60082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a:solidFill>
                    <a:schemeClr val="accent1"/>
                  </a:solidFill>
                </a:rPr>
                <a:t>Fulcrum</a:t>
              </a:r>
              <a:endParaRPr lang="en-US" sz="2800" b="1" dirty="0">
                <a:solidFill>
                  <a:schemeClr val="accent1"/>
                </a:solidFill>
              </a:endParaRPr>
            </a:p>
          </p:txBody>
        </p:sp>
      </p:grpSp>
    </p:spTree>
    <p:custDataLst>
      <p:tags r:id="rId1"/>
    </p:custDataLst>
    <p:extLst>
      <p:ext uri="{BB962C8B-B14F-4D97-AF65-F5344CB8AC3E}">
        <p14:creationId xmlns:p14="http://schemas.microsoft.com/office/powerpoint/2010/main" val="20737904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91667E-6 2.22222E-6 L 0.4211 0.00162 " pathEditMode="relative" rAng="0" ptsTypes="AA">
                                      <p:cBhvr>
                                        <p:cTn id="6" dur="2000" fill="hold"/>
                                        <p:tgtEl>
                                          <p:spTgt spid="10"/>
                                        </p:tgtEl>
                                        <p:attrNameLst>
                                          <p:attrName>ppt_x</p:attrName>
                                          <p:attrName>ppt_y</p:attrName>
                                        </p:attrNameLst>
                                      </p:cBhvr>
                                      <p:rCtr x="21055" y="69"/>
                                    </p:animMotion>
                                  </p:childTnLst>
                                </p:cTn>
                              </p:par>
                              <p:par>
                                <p:cTn id="7" presetID="42" presetClass="path" presetSubtype="0" accel="50000" decel="50000" fill="hold" nodeType="withEffect">
                                  <p:stCondLst>
                                    <p:cond delay="0"/>
                                  </p:stCondLst>
                                  <p:childTnLst>
                                    <p:animMotion origin="layout" path="M -8.33333E-7 -7.40741E-7 L -0.28307 -0.00278 " pathEditMode="relative" rAng="0" ptsTypes="AA">
                                      <p:cBhvr>
                                        <p:cTn id="8" dur="2000" fill="hold"/>
                                        <p:tgtEl>
                                          <p:spTgt spid="32"/>
                                        </p:tgtEl>
                                        <p:attrNameLst>
                                          <p:attrName>ppt_x</p:attrName>
                                          <p:attrName>ppt_y</p:attrName>
                                        </p:attrNameLst>
                                      </p:cBhvr>
                                      <p:rCtr x="-14154"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B0E27-E7EA-3549-C16F-E5441346A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C1E92-0819-279E-8128-A365290F5F0B}"/>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3D6FFCA2-2F1E-702C-64BF-E1479499AD85}"/>
              </a:ext>
            </a:extLst>
          </p:cNvPr>
          <p:cNvSpPr>
            <a:spLocks noGrp="1"/>
          </p:cNvSpPr>
          <p:nvPr>
            <p:ph idx="1"/>
          </p:nvPr>
        </p:nvSpPr>
        <p:spPr>
          <a:xfrm>
            <a:off x="838200" y="1645920"/>
            <a:ext cx="10515600" cy="4572000"/>
          </a:xfrm>
        </p:spPr>
        <p:txBody>
          <a:bodyPr>
            <a:normAutofit/>
          </a:bodyPr>
          <a:lstStyle/>
          <a:p>
            <a:pPr marL="457200" indent="-457200">
              <a:lnSpc>
                <a:spcPct val="129286"/>
              </a:lnSpc>
              <a:buFont typeface="Arial" panose="020B0604020202020204" pitchFamily="34" charset="0"/>
              <a:buChar char="•"/>
            </a:pPr>
            <a:r>
              <a:rPr lang="en-US" dirty="0">
                <a:solidFill>
                  <a:schemeClr val="tx2"/>
                </a:solidFill>
              </a:rPr>
              <a:t>First-class: Fulcrum between effort and load</a:t>
            </a:r>
          </a:p>
          <a:p>
            <a:pPr marL="457200" indent="-457200">
              <a:lnSpc>
                <a:spcPct val="129286"/>
              </a:lnSpc>
              <a:buFont typeface="Arial" panose="020B0604020202020204" pitchFamily="34" charset="0"/>
              <a:buChar char="•"/>
            </a:pPr>
            <a:r>
              <a:rPr lang="en-US" dirty="0">
                <a:solidFill>
                  <a:schemeClr val="tx2"/>
                </a:solidFill>
              </a:rPr>
              <a:t>Second-class: Load between fulcrum and effort</a:t>
            </a:r>
          </a:p>
          <a:p>
            <a:pPr marL="457200" indent="-457200">
              <a:lnSpc>
                <a:spcPct val="129286"/>
              </a:lnSpc>
              <a:buFont typeface="Arial" panose="020B0604020202020204" pitchFamily="34" charset="0"/>
              <a:buChar char="•"/>
            </a:pPr>
            <a:r>
              <a:rPr lang="en-US" dirty="0">
                <a:solidFill>
                  <a:schemeClr val="tx2"/>
                </a:solidFill>
              </a:rPr>
              <a:t>Third-class: Effort between fulcrum and load</a:t>
            </a:r>
          </a:p>
          <a:p>
            <a:pPr marL="457200" indent="-457200">
              <a:lnSpc>
                <a:spcPct val="129286"/>
              </a:lnSpc>
              <a:buFont typeface="Arial" panose="020B0604020202020204" pitchFamily="34" charset="0"/>
              <a:buChar char="•"/>
            </a:pPr>
            <a:r>
              <a:rPr lang="en-US" dirty="0">
                <a:solidFill>
                  <a:schemeClr val="tx2"/>
                </a:solidFill>
              </a:rPr>
              <a:t>Different lever classes are used for different tasks</a:t>
            </a:r>
          </a:p>
          <a:p>
            <a:pPr>
              <a:lnSpc>
                <a:spcPct val="129286"/>
              </a:lnSpc>
            </a:pPr>
            <a:endParaRPr lang="en-US" dirty="0"/>
          </a:p>
          <a:p>
            <a:r>
              <a:rPr lang="en-US" b="1" dirty="0">
                <a:solidFill>
                  <a:schemeClr val="accent1"/>
                </a:solidFill>
              </a:rPr>
              <a:t>You'll identify common transportation maintenance tools and recognize how leverage is applied in real-world maintenance scenarios.</a:t>
            </a:r>
            <a:endParaRPr lang="en-US" sz="2500" dirty="0"/>
          </a:p>
        </p:txBody>
      </p:sp>
    </p:spTree>
    <p:custDataLst>
      <p:tags r:id="rId1"/>
    </p:custDataLst>
    <p:extLst>
      <p:ext uri="{BB962C8B-B14F-4D97-AF65-F5344CB8AC3E}">
        <p14:creationId xmlns:p14="http://schemas.microsoft.com/office/powerpoint/2010/main" val="15176520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073AC05-B15F-C424-23C7-01BE75353642}"/>
              </a:ext>
            </a:extLst>
          </p:cNvPr>
          <p:cNvSpPr>
            <a:spLocks noGrp="1"/>
          </p:cNvSpPr>
          <p:nvPr>
            <p:ph type="pic" sz="quarter" idx="12"/>
          </p:nvPr>
        </p:nvSpPr>
        <p:spPr/>
        <p:txBody>
          <a:bodyPr/>
          <a:lstStyle/>
          <a:p>
            <a:endParaRPr lang="en-US" dirty="0"/>
          </a:p>
        </p:txBody>
      </p:sp>
      <p:sp>
        <p:nvSpPr>
          <p:cNvPr id="4" name="Title 3">
            <a:extLst>
              <a:ext uri="{FF2B5EF4-FFF2-40B4-BE49-F238E27FC236}">
                <a16:creationId xmlns:a16="http://schemas.microsoft.com/office/drawing/2014/main" id="{A0D2A94D-044F-891E-10F6-5E8819ED2D76}"/>
              </a:ext>
            </a:extLst>
          </p:cNvPr>
          <p:cNvSpPr>
            <a:spLocks noGrp="1"/>
          </p:cNvSpPr>
          <p:nvPr>
            <p:ph type="title"/>
          </p:nvPr>
        </p:nvSpPr>
        <p:spPr/>
        <p:txBody>
          <a:bodyPr/>
          <a:lstStyle/>
          <a:p>
            <a:r>
              <a:rPr lang="en-US" dirty="0"/>
              <a:t>1.3 – Transit Maintenance </a:t>
            </a:r>
          </a:p>
        </p:txBody>
      </p:sp>
      <p:sp>
        <p:nvSpPr>
          <p:cNvPr id="5" name="Text Placeholder 4">
            <a:extLst>
              <a:ext uri="{FF2B5EF4-FFF2-40B4-BE49-F238E27FC236}">
                <a16:creationId xmlns:a16="http://schemas.microsoft.com/office/drawing/2014/main" id="{C76C0F98-9D58-7860-B998-8912722E0C5E}"/>
              </a:ext>
            </a:extLst>
          </p:cNvPr>
          <p:cNvSpPr>
            <a:spLocks noGrp="1"/>
          </p:cNvSpPr>
          <p:nvPr>
            <p:ph type="body" sz="quarter" idx="10"/>
          </p:nvPr>
        </p:nvSpPr>
        <p:spPr/>
        <p:txBody>
          <a:bodyPr/>
          <a:lstStyle/>
          <a:p>
            <a:r>
              <a:rPr lang="en-US" dirty="0"/>
              <a:t>In this section, we’ll learn why leverage is an important part of transit maintenance. </a:t>
            </a:r>
          </a:p>
        </p:txBody>
      </p:sp>
      <p:pic>
        <p:nvPicPr>
          <p:cNvPr id="8" name="Picture 7">
            <a:extLst>
              <a:ext uri="{FF2B5EF4-FFF2-40B4-BE49-F238E27FC236}">
                <a16:creationId xmlns:a16="http://schemas.microsoft.com/office/drawing/2014/main" id="{D77C06ED-04BD-A1F2-6508-AE329FE9B1F1}"/>
              </a:ext>
            </a:extLst>
          </p:cNvPr>
          <p:cNvPicPr>
            <a:picLocks noChangeAspect="1"/>
          </p:cNvPicPr>
          <p:nvPr/>
        </p:nvPicPr>
        <p:blipFill>
          <a:blip r:embed="rId4"/>
          <a:srcRect l="6443" r="586"/>
          <a:stretch>
            <a:fillRect/>
          </a:stretch>
        </p:blipFill>
        <p:spPr>
          <a:xfrm>
            <a:off x="7331021" y="0"/>
            <a:ext cx="4860979" cy="6858000"/>
          </a:xfrm>
          <a:prstGeom prst="rect">
            <a:avLst/>
          </a:prstGeom>
        </p:spPr>
      </p:pic>
    </p:spTree>
    <p:custDataLst>
      <p:tags r:id="rId1"/>
    </p:custDataLst>
    <p:extLst>
      <p:ext uri="{BB962C8B-B14F-4D97-AF65-F5344CB8AC3E}">
        <p14:creationId xmlns:p14="http://schemas.microsoft.com/office/powerpoint/2010/main" val="44514476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CA0CC-36F4-1C39-9315-D80F7EBE1FEB}"/>
              </a:ext>
            </a:extLst>
          </p:cNvPr>
          <p:cNvSpPr>
            <a:spLocks noGrp="1"/>
          </p:cNvSpPr>
          <p:nvPr>
            <p:ph type="title"/>
          </p:nvPr>
        </p:nvSpPr>
        <p:spPr/>
        <p:txBody>
          <a:bodyPr/>
          <a:lstStyle/>
          <a:p>
            <a:r>
              <a:rPr lang="en-US" dirty="0"/>
              <a:t>Leverage in Transit Maintenance</a:t>
            </a:r>
          </a:p>
        </p:txBody>
      </p:sp>
      <p:sp>
        <p:nvSpPr>
          <p:cNvPr id="6" name="Content Placeholder 5">
            <a:extLst>
              <a:ext uri="{FF2B5EF4-FFF2-40B4-BE49-F238E27FC236}">
                <a16:creationId xmlns:a16="http://schemas.microsoft.com/office/drawing/2014/main" id="{BFB7D3B1-E25F-DC53-03C4-D47CFEB03998}"/>
              </a:ext>
            </a:extLst>
          </p:cNvPr>
          <p:cNvSpPr>
            <a:spLocks noGrp="1"/>
          </p:cNvSpPr>
          <p:nvPr>
            <p:ph idx="1"/>
          </p:nvPr>
        </p:nvSpPr>
        <p:spPr>
          <a:xfrm>
            <a:off x="838199" y="1645920"/>
            <a:ext cx="6043864" cy="4572000"/>
          </a:xfrm>
        </p:spPr>
        <p:txBody>
          <a:bodyPr/>
          <a:lstStyle/>
          <a:p>
            <a:r>
              <a:rPr lang="en-US" dirty="0"/>
              <a:t>Leverage helps technicians perform many maintenance tasks more safely and efficiently.</a:t>
            </a:r>
          </a:p>
          <a:p>
            <a:pPr marL="457200" indent="-457200">
              <a:buFont typeface="Arial" panose="020B0604020202020204" pitchFamily="34" charset="0"/>
              <a:buChar char="•"/>
            </a:pPr>
            <a:r>
              <a:rPr lang="en-US" dirty="0"/>
              <a:t>Operating a hand throw lever</a:t>
            </a:r>
          </a:p>
          <a:p>
            <a:pPr marL="457200" indent="-457200">
              <a:buFont typeface="Arial" panose="020B0604020202020204" pitchFamily="34" charset="0"/>
              <a:buChar char="•"/>
            </a:pPr>
            <a:r>
              <a:rPr lang="en-US" dirty="0"/>
              <a:t>Lifting a bus with a jack</a:t>
            </a:r>
          </a:p>
          <a:p>
            <a:pPr marL="457200" indent="-457200">
              <a:buFont typeface="Arial" panose="020B0604020202020204" pitchFamily="34" charset="0"/>
              <a:buChar char="•"/>
            </a:pPr>
            <a:r>
              <a:rPr lang="en-US" dirty="0"/>
              <a:t>Loosening or tightening lug nuts</a:t>
            </a:r>
          </a:p>
          <a:p>
            <a:pPr marL="457200" indent="-457200">
              <a:buFont typeface="Arial" panose="020B0604020202020204" pitchFamily="34" charset="0"/>
              <a:buChar char="•"/>
            </a:pPr>
            <a:r>
              <a:rPr lang="en-US" dirty="0"/>
              <a:t>Opening stuck panels or doors</a:t>
            </a:r>
          </a:p>
          <a:p>
            <a:pPr marL="457200" indent="-457200">
              <a:buFont typeface="Arial" panose="020B0604020202020204" pitchFamily="34" charset="0"/>
              <a:buChar char="•"/>
            </a:pPr>
            <a:r>
              <a:rPr lang="en-US" dirty="0"/>
              <a:t>Aligning or separating components</a:t>
            </a:r>
          </a:p>
        </p:txBody>
      </p:sp>
      <p:pic>
        <p:nvPicPr>
          <p:cNvPr id="11" name="Picture 10" descr="Aofu 7.5 Tonne Hydraulic Jack for Forklift, Trucks, Buses">
            <a:extLst>
              <a:ext uri="{FF2B5EF4-FFF2-40B4-BE49-F238E27FC236}">
                <a16:creationId xmlns:a16="http://schemas.microsoft.com/office/drawing/2014/main" id="{399F8DF5-FF8E-52F9-4D29-839DE8EFE4E8}"/>
              </a:ext>
            </a:extLst>
          </p:cNvPr>
          <p:cNvPicPr>
            <a:picLocks noChangeAspect="1"/>
          </p:cNvPicPr>
          <p:nvPr/>
        </p:nvPicPr>
        <p:blipFill>
          <a:blip r:embed="rId4"/>
          <a:srcRect t="14796" b="10823"/>
          <a:stretch>
            <a:fillRect/>
          </a:stretch>
        </p:blipFill>
        <p:spPr>
          <a:xfrm>
            <a:off x="6882063" y="2277979"/>
            <a:ext cx="3882190" cy="2887580"/>
          </a:xfrm>
          <a:prstGeom prst="rect">
            <a:avLst/>
          </a:prstGeom>
        </p:spPr>
      </p:pic>
    </p:spTree>
    <p:custDataLst>
      <p:tags r:id="rId1"/>
    </p:custDataLst>
    <p:extLst>
      <p:ext uri="{BB962C8B-B14F-4D97-AF65-F5344CB8AC3E}">
        <p14:creationId xmlns:p14="http://schemas.microsoft.com/office/powerpoint/2010/main" val="379214269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49FE6-7129-9B04-2032-2971CA452C8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7123A4E-00E1-CFEE-5DB8-59C0178C3065}"/>
              </a:ext>
            </a:extLst>
          </p:cNvPr>
          <p:cNvSpPr>
            <a:spLocks noGrp="1"/>
          </p:cNvSpPr>
          <p:nvPr>
            <p:ph type="title"/>
          </p:nvPr>
        </p:nvSpPr>
        <p:spPr/>
        <p:txBody>
          <a:bodyPr/>
          <a:lstStyle/>
          <a:p>
            <a:r>
              <a:rPr lang="en-US" dirty="0"/>
              <a:t>Common Leverage Tools</a:t>
            </a:r>
          </a:p>
        </p:txBody>
      </p:sp>
      <p:sp>
        <p:nvSpPr>
          <p:cNvPr id="6" name="Content Placeholder 5">
            <a:extLst>
              <a:ext uri="{FF2B5EF4-FFF2-40B4-BE49-F238E27FC236}">
                <a16:creationId xmlns:a16="http://schemas.microsoft.com/office/drawing/2014/main" id="{85B90B60-DA6E-0C7B-3DD1-21692CC68EAE}"/>
              </a:ext>
            </a:extLst>
          </p:cNvPr>
          <p:cNvSpPr>
            <a:spLocks noGrp="1"/>
          </p:cNvSpPr>
          <p:nvPr>
            <p:ph idx="1"/>
          </p:nvPr>
        </p:nvSpPr>
        <p:spPr>
          <a:xfrm>
            <a:off x="838199" y="1645920"/>
            <a:ext cx="6043864" cy="4572000"/>
          </a:xfrm>
        </p:spPr>
        <p:txBody>
          <a:bodyPr/>
          <a:lstStyle/>
          <a:p>
            <a:r>
              <a:rPr lang="en-US" dirty="0"/>
              <a:t>Common Leverage Tools</a:t>
            </a:r>
          </a:p>
          <a:p>
            <a:pPr marL="457200" indent="-457200">
              <a:buFont typeface="Arial" panose="020B0604020202020204" pitchFamily="34" charset="0"/>
              <a:buChar char="•"/>
            </a:pPr>
            <a:r>
              <a:rPr lang="en-US" dirty="0"/>
              <a:t>Pry bar</a:t>
            </a:r>
          </a:p>
          <a:p>
            <a:pPr marL="457200" indent="-457200">
              <a:buFont typeface="Arial" panose="020B0604020202020204" pitchFamily="34" charset="0"/>
              <a:buChar char="•"/>
            </a:pPr>
            <a:r>
              <a:rPr lang="en-US" dirty="0"/>
              <a:t>Crowbar</a:t>
            </a:r>
          </a:p>
          <a:p>
            <a:pPr marL="457200" indent="-457200">
              <a:buFont typeface="Arial" panose="020B0604020202020204" pitchFamily="34" charset="0"/>
              <a:buChar char="•"/>
            </a:pPr>
            <a:r>
              <a:rPr lang="en-US" dirty="0"/>
              <a:t>Alignment (drift) bar</a:t>
            </a:r>
          </a:p>
          <a:p>
            <a:pPr marL="457200" indent="-457200">
              <a:buFont typeface="Arial" panose="020B0604020202020204" pitchFamily="34" charset="0"/>
              <a:buChar char="•"/>
            </a:pPr>
            <a:r>
              <a:rPr lang="en-US" dirty="0"/>
              <a:t>Torque wrench</a:t>
            </a:r>
          </a:p>
          <a:p>
            <a:pPr marL="457200" indent="-457200">
              <a:buFont typeface="Arial" panose="020B0604020202020204" pitchFamily="34" charset="0"/>
              <a:buChar char="•"/>
            </a:pPr>
            <a:r>
              <a:rPr lang="en-US" dirty="0"/>
              <a:t>Pliers</a:t>
            </a:r>
          </a:p>
          <a:p>
            <a:pPr marL="457200" indent="-457200">
              <a:buFont typeface="Arial" panose="020B0604020202020204" pitchFamily="34" charset="0"/>
              <a:buChar char="•"/>
            </a:pPr>
            <a:r>
              <a:rPr lang="en-US" dirty="0"/>
              <a:t>Bolt cutters</a:t>
            </a:r>
          </a:p>
          <a:p>
            <a:pPr marL="457200" indent="-457200">
              <a:buFont typeface="Arial" panose="020B0604020202020204" pitchFamily="34" charset="0"/>
              <a:buChar char="•"/>
            </a:pPr>
            <a:r>
              <a:rPr lang="en-US" dirty="0"/>
              <a:t>Hand truck (dolly)</a:t>
            </a:r>
          </a:p>
          <a:p>
            <a:pPr marL="457200" indent="-457200">
              <a:buFont typeface="Arial" panose="020B0604020202020204" pitchFamily="34" charset="0"/>
              <a:buChar char="•"/>
            </a:pPr>
            <a:r>
              <a:rPr lang="en-US" dirty="0"/>
              <a:t>Hydraulic or manual jack</a:t>
            </a:r>
          </a:p>
        </p:txBody>
      </p:sp>
      <p:pic>
        <p:nvPicPr>
          <p:cNvPr id="9" name="Picture 8">
            <a:extLst>
              <a:ext uri="{FF2B5EF4-FFF2-40B4-BE49-F238E27FC236}">
                <a16:creationId xmlns:a16="http://schemas.microsoft.com/office/drawing/2014/main" id="{1578DF12-B43D-5557-1E2C-84BF060C89A8}"/>
              </a:ext>
            </a:extLst>
          </p:cNvPr>
          <p:cNvPicPr>
            <a:picLocks noChangeAspect="1"/>
          </p:cNvPicPr>
          <p:nvPr/>
        </p:nvPicPr>
        <p:blipFill>
          <a:blip r:embed="rId4">
            <a:extLst>
              <a:ext uri="{28A0092B-C50C-407E-A947-70E740481C1C}">
                <a14:useLocalDpi xmlns:a14="http://schemas.microsoft.com/office/drawing/2010/main" val="0"/>
              </a:ext>
            </a:extLst>
          </a:blip>
          <a:srcRect l="20921" t="5614" r="19868"/>
          <a:stretch>
            <a:fillRect/>
          </a:stretch>
        </p:blipFill>
        <p:spPr>
          <a:xfrm>
            <a:off x="5755106" y="1561699"/>
            <a:ext cx="5598695" cy="5020164"/>
          </a:xfrm>
          <a:prstGeom prst="rect">
            <a:avLst/>
          </a:prstGeom>
        </p:spPr>
      </p:pic>
    </p:spTree>
    <p:custDataLst>
      <p:tags r:id="rId1"/>
    </p:custDataLst>
    <p:extLst>
      <p:ext uri="{BB962C8B-B14F-4D97-AF65-F5344CB8AC3E}">
        <p14:creationId xmlns:p14="http://schemas.microsoft.com/office/powerpoint/2010/main" val="219848492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8128-7EB0-CD68-DC37-460B080892A5}"/>
              </a:ext>
            </a:extLst>
          </p:cNvPr>
          <p:cNvSpPr>
            <a:spLocks noGrp="1"/>
          </p:cNvSpPr>
          <p:nvPr>
            <p:ph type="title"/>
          </p:nvPr>
        </p:nvSpPr>
        <p:spPr/>
        <p:txBody>
          <a:bodyPr/>
          <a:lstStyle/>
          <a:p>
            <a:r>
              <a:rPr lang="en-US" dirty="0"/>
              <a:t>The Importance of Leverage on the Job</a:t>
            </a:r>
          </a:p>
        </p:txBody>
      </p:sp>
      <p:sp>
        <p:nvSpPr>
          <p:cNvPr id="3" name="Content Placeholder 2">
            <a:extLst>
              <a:ext uri="{FF2B5EF4-FFF2-40B4-BE49-F238E27FC236}">
                <a16:creationId xmlns:a16="http://schemas.microsoft.com/office/drawing/2014/main" id="{00785629-BA54-A427-D9E2-FA4878EF6B8D}"/>
              </a:ext>
            </a:extLst>
          </p:cNvPr>
          <p:cNvSpPr>
            <a:spLocks noGrp="1"/>
          </p:cNvSpPr>
          <p:nvPr>
            <p:ph idx="1"/>
          </p:nvPr>
        </p:nvSpPr>
        <p:spPr>
          <a:xfrm>
            <a:off x="838199" y="1645920"/>
            <a:ext cx="5257801" cy="4572000"/>
          </a:xfrm>
        </p:spPr>
        <p:txBody>
          <a:bodyPr/>
          <a:lstStyle/>
          <a:p>
            <a:r>
              <a:rPr lang="en-US" dirty="0"/>
              <a:t>Understanding leverage helps you:</a:t>
            </a:r>
          </a:p>
          <a:p>
            <a:pPr marL="457200" indent="-457200">
              <a:buFont typeface="Arial" panose="020B0604020202020204" pitchFamily="34" charset="0"/>
              <a:buChar char="•"/>
            </a:pPr>
            <a:r>
              <a:rPr lang="en-US" dirty="0"/>
              <a:t>Work more efficiently</a:t>
            </a:r>
          </a:p>
          <a:p>
            <a:pPr marL="457200" indent="-457200">
              <a:buFont typeface="Arial" panose="020B0604020202020204" pitchFamily="34" charset="0"/>
              <a:buChar char="•"/>
            </a:pPr>
            <a:r>
              <a:rPr lang="en-US" dirty="0"/>
              <a:t>Reduce physical strain</a:t>
            </a:r>
          </a:p>
          <a:p>
            <a:pPr marL="457200" indent="-457200">
              <a:buFont typeface="Arial" panose="020B0604020202020204" pitchFamily="34" charset="0"/>
              <a:buChar char="•"/>
            </a:pPr>
            <a:r>
              <a:rPr lang="en-US" dirty="0"/>
              <a:t>Complete repairs faster</a:t>
            </a:r>
          </a:p>
          <a:p>
            <a:pPr marL="457200" indent="-457200">
              <a:buFont typeface="Arial" panose="020B0604020202020204" pitchFamily="34" charset="0"/>
              <a:buChar char="•"/>
            </a:pPr>
            <a:r>
              <a:rPr lang="en-US" dirty="0"/>
              <a:t>Improve problem-solving</a:t>
            </a:r>
          </a:p>
          <a:p>
            <a:pPr marL="457200" indent="-457200">
              <a:buFont typeface="Arial" panose="020B0604020202020204" pitchFamily="34" charset="0"/>
              <a:buChar char="•"/>
            </a:pPr>
            <a:r>
              <a:rPr lang="en-US" dirty="0"/>
              <a:t>Increase workplace safety</a:t>
            </a:r>
          </a:p>
        </p:txBody>
      </p:sp>
      <p:pic>
        <p:nvPicPr>
          <p:cNvPr id="5" name="Picture 4">
            <a:extLst>
              <a:ext uri="{FF2B5EF4-FFF2-40B4-BE49-F238E27FC236}">
                <a16:creationId xmlns:a16="http://schemas.microsoft.com/office/drawing/2014/main" id="{79B236AD-F73F-5A3F-9225-AC76E4F04372}"/>
              </a:ext>
            </a:extLst>
          </p:cNvPr>
          <p:cNvPicPr>
            <a:picLocks noChangeAspect="1"/>
          </p:cNvPicPr>
          <p:nvPr/>
        </p:nvPicPr>
        <p:blipFill>
          <a:blip r:embed="rId4"/>
          <a:stretch>
            <a:fillRect/>
          </a:stretch>
        </p:blipFill>
        <p:spPr>
          <a:xfrm>
            <a:off x="6264431" y="3931920"/>
            <a:ext cx="2999897" cy="1909026"/>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00919F8C-94F5-B279-7EA4-C4F170345A6A}"/>
              </a:ext>
            </a:extLst>
          </p:cNvPr>
          <p:cNvPicPr>
            <a:picLocks noChangeAspect="1"/>
          </p:cNvPicPr>
          <p:nvPr/>
        </p:nvPicPr>
        <p:blipFill>
          <a:blip r:embed="rId5"/>
          <a:srcRect l="4794" t="2264" b="6038"/>
          <a:stretch>
            <a:fillRect/>
          </a:stretch>
        </p:blipFill>
        <p:spPr>
          <a:xfrm>
            <a:off x="7764380" y="1853642"/>
            <a:ext cx="2999897" cy="1909026"/>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86472524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A30FB-CC9F-01BF-C995-6003CFE9EAC7}"/>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CF65BF73-E5F4-68DB-4508-55CBB38A96CE}"/>
              </a:ext>
            </a:extLst>
          </p:cNvPr>
          <p:cNvSpPr>
            <a:spLocks noGrp="1"/>
          </p:cNvSpPr>
          <p:nvPr>
            <p:ph idx="1"/>
          </p:nvPr>
        </p:nvSpPr>
        <p:spPr>
          <a:xfrm>
            <a:off x="838199" y="1381991"/>
            <a:ext cx="10515599" cy="1361209"/>
          </a:xfrm>
        </p:spPr>
        <p:txBody>
          <a:bodyPr/>
          <a:lstStyle/>
          <a:p>
            <a:r>
              <a:rPr lang="en-US" sz="3200" b="1" dirty="0"/>
              <a:t>A technician needs to remove a stuck access panel from the side of a transit bus. Which tool would provide the best leverage for the task? </a:t>
            </a:r>
            <a:endParaRPr lang="en-US" dirty="0"/>
          </a:p>
          <a:p>
            <a:endParaRPr lang="en-US" dirty="0"/>
          </a:p>
        </p:txBody>
      </p:sp>
      <p:sp>
        <p:nvSpPr>
          <p:cNvPr id="8" name="Title 7">
            <a:extLst>
              <a:ext uri="{FF2B5EF4-FFF2-40B4-BE49-F238E27FC236}">
                <a16:creationId xmlns:a16="http://schemas.microsoft.com/office/drawing/2014/main" id="{16229E1B-E54C-13C3-95F4-A3090172FAA7}"/>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49F3CAE9-486A-D2D9-C891-CA9CD84120AC}"/>
              </a:ext>
            </a:extLst>
          </p:cNvPr>
          <p:cNvSpPr/>
          <p:nvPr/>
        </p:nvSpPr>
        <p:spPr>
          <a:xfrm>
            <a:off x="845819" y="3671958"/>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Torque Wrench  </a:t>
            </a:r>
          </a:p>
        </p:txBody>
      </p:sp>
      <p:sp>
        <p:nvSpPr>
          <p:cNvPr id="5" name="Rectangle 4">
            <a:extLst>
              <a:ext uri="{FF2B5EF4-FFF2-40B4-BE49-F238E27FC236}">
                <a16:creationId xmlns:a16="http://schemas.microsoft.com/office/drawing/2014/main" id="{493F216D-0CAD-24A8-CBD0-C1078F349D2B}"/>
              </a:ext>
            </a:extLst>
          </p:cNvPr>
          <p:cNvSpPr/>
          <p:nvPr/>
        </p:nvSpPr>
        <p:spPr>
          <a:xfrm>
            <a:off x="6655216" y="3671958"/>
            <a:ext cx="4706203" cy="851672"/>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Pry Bar </a:t>
            </a:r>
          </a:p>
        </p:txBody>
      </p:sp>
      <p:sp>
        <p:nvSpPr>
          <p:cNvPr id="7" name="Rectangle 6">
            <a:extLst>
              <a:ext uri="{FF2B5EF4-FFF2-40B4-BE49-F238E27FC236}">
                <a16:creationId xmlns:a16="http://schemas.microsoft.com/office/drawing/2014/main" id="{E9FFD4F3-37FF-6F03-7144-E478039FB562}"/>
              </a:ext>
            </a:extLst>
          </p:cNvPr>
          <p:cNvSpPr/>
          <p:nvPr/>
        </p:nvSpPr>
        <p:spPr>
          <a:xfrm>
            <a:off x="6647597" y="4877690"/>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Socket Wrench  </a:t>
            </a:r>
          </a:p>
        </p:txBody>
      </p:sp>
      <p:pic>
        <p:nvPicPr>
          <p:cNvPr id="2" name="Graphic 1" descr="Lights On with solid fill">
            <a:extLst>
              <a:ext uri="{FF2B5EF4-FFF2-40B4-BE49-F238E27FC236}">
                <a16:creationId xmlns:a16="http://schemas.microsoft.com/office/drawing/2014/main" id="{B3DEB5F2-39F0-0109-CE4F-14B51ED917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28AB9DB9-AE7F-B7EC-3DE7-CA54986318B4}"/>
              </a:ext>
            </a:extLst>
          </p:cNvPr>
          <p:cNvSpPr/>
          <p:nvPr/>
        </p:nvSpPr>
        <p:spPr>
          <a:xfrm>
            <a:off x="838200" y="4865284"/>
            <a:ext cx="4706203" cy="86407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Needle-Nose Pliers </a:t>
            </a:r>
          </a:p>
        </p:txBody>
      </p:sp>
      <p:sp>
        <p:nvSpPr>
          <p:cNvPr id="9" name="Rectangle 8">
            <a:extLst>
              <a:ext uri="{FF2B5EF4-FFF2-40B4-BE49-F238E27FC236}">
                <a16:creationId xmlns:a16="http://schemas.microsoft.com/office/drawing/2014/main" id="{731FFAFD-3C2B-ADE2-355A-F54F61B8D245}"/>
              </a:ext>
            </a:extLst>
          </p:cNvPr>
          <p:cNvSpPr/>
          <p:nvPr/>
        </p:nvSpPr>
        <p:spPr>
          <a:xfrm>
            <a:off x="6656020" y="3672923"/>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Pry Bar </a:t>
            </a:r>
          </a:p>
        </p:txBody>
      </p:sp>
    </p:spTree>
    <p:custDataLst>
      <p:tags r:id="rId1"/>
    </p:custDataLst>
    <p:extLst>
      <p:ext uri="{BB962C8B-B14F-4D97-AF65-F5344CB8AC3E}">
        <p14:creationId xmlns:p14="http://schemas.microsoft.com/office/powerpoint/2010/main" val="39641198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a:extLst>
              <a:ext uri="{FF2B5EF4-FFF2-40B4-BE49-F238E27FC236}">
                <a16:creationId xmlns:a16="http://schemas.microsoft.com/office/drawing/2014/main" id="{7CB8D1C1-F24E-A9F5-BC79-E034A63BD006}"/>
              </a:ext>
            </a:extLst>
          </p:cNvPr>
          <p:cNvSpPr>
            <a:spLocks noGrp="1"/>
          </p:cNvSpPr>
          <p:nvPr>
            <p:ph idx="1"/>
          </p:nvPr>
        </p:nvSpPr>
        <p:spPr>
          <a:xfrm>
            <a:off x="838199" y="1381991"/>
            <a:ext cx="10515599" cy="1425377"/>
          </a:xfrm>
        </p:spPr>
        <p:txBody>
          <a:bodyPr/>
          <a:lstStyle/>
          <a:p>
            <a:r>
              <a:rPr lang="en-US" sz="3200" b="1" dirty="0"/>
              <a:t>A maintenance worker chooses a longer pry bar instead of a shorter one to lift a heavy component. What is the primary benefit of using the longer tool?</a:t>
            </a:r>
            <a:endParaRPr lang="en-US" dirty="0"/>
          </a:p>
        </p:txBody>
      </p:sp>
      <p:sp>
        <p:nvSpPr>
          <p:cNvPr id="8" name="Title 7">
            <a:extLst>
              <a:ext uri="{FF2B5EF4-FFF2-40B4-BE49-F238E27FC236}">
                <a16:creationId xmlns:a16="http://schemas.microsoft.com/office/drawing/2014/main" id="{9FD22852-15B8-2D0C-DD5A-9FBCE26E80B8}"/>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6445596F-898F-C2AF-B026-734E6FF6041B}"/>
              </a:ext>
            </a:extLst>
          </p:cNvPr>
          <p:cNvSpPr/>
          <p:nvPr/>
        </p:nvSpPr>
        <p:spPr>
          <a:xfrm>
            <a:off x="845819" y="3490676"/>
            <a:ext cx="4706203" cy="103295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It increases the weight of the tool.</a:t>
            </a:r>
          </a:p>
        </p:txBody>
      </p:sp>
      <p:sp>
        <p:nvSpPr>
          <p:cNvPr id="5" name="Rectangle 4">
            <a:extLst>
              <a:ext uri="{FF2B5EF4-FFF2-40B4-BE49-F238E27FC236}">
                <a16:creationId xmlns:a16="http://schemas.microsoft.com/office/drawing/2014/main" id="{35539036-9DBC-7A98-7BA3-BC5E4FA5CB76}"/>
              </a:ext>
            </a:extLst>
          </p:cNvPr>
          <p:cNvSpPr/>
          <p:nvPr/>
        </p:nvSpPr>
        <p:spPr>
          <a:xfrm>
            <a:off x="6655216" y="3490676"/>
            <a:ext cx="4706203" cy="103295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It allows the worker to use more body weight. </a:t>
            </a:r>
          </a:p>
        </p:txBody>
      </p:sp>
      <p:sp>
        <p:nvSpPr>
          <p:cNvPr id="7" name="Rectangle 6">
            <a:extLst>
              <a:ext uri="{FF2B5EF4-FFF2-40B4-BE49-F238E27FC236}">
                <a16:creationId xmlns:a16="http://schemas.microsoft.com/office/drawing/2014/main" id="{DC908843-BD91-9279-4E3B-92F8870C987C}"/>
              </a:ext>
            </a:extLst>
          </p:cNvPr>
          <p:cNvSpPr/>
          <p:nvPr/>
        </p:nvSpPr>
        <p:spPr>
          <a:xfrm>
            <a:off x="6647597" y="4696408"/>
            <a:ext cx="4706203" cy="1032954"/>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It eliminates the need for a fulcrum. </a:t>
            </a:r>
          </a:p>
        </p:txBody>
      </p:sp>
      <p:pic>
        <p:nvPicPr>
          <p:cNvPr id="2" name="Graphic 1" descr="Lights On with solid fill">
            <a:extLst>
              <a:ext uri="{FF2B5EF4-FFF2-40B4-BE49-F238E27FC236}">
                <a16:creationId xmlns:a16="http://schemas.microsoft.com/office/drawing/2014/main" id="{D77B94FB-3A42-6C40-9729-F7A868651A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A7C99839-0D89-FD1B-9D55-A8E67EDFCDC8}"/>
              </a:ext>
            </a:extLst>
          </p:cNvPr>
          <p:cNvSpPr/>
          <p:nvPr/>
        </p:nvSpPr>
        <p:spPr>
          <a:xfrm>
            <a:off x="838200" y="4681361"/>
            <a:ext cx="4706203" cy="1048001"/>
          </a:xfrm>
          <a:prstGeom prst="rect">
            <a:avLst/>
          </a:prstGeom>
          <a:solidFill>
            <a:schemeClr val="accent6"/>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It provides greater mechanical advantage. </a:t>
            </a:r>
          </a:p>
        </p:txBody>
      </p:sp>
      <p:sp>
        <p:nvSpPr>
          <p:cNvPr id="12" name="Rectangle 11">
            <a:extLst>
              <a:ext uri="{FF2B5EF4-FFF2-40B4-BE49-F238E27FC236}">
                <a16:creationId xmlns:a16="http://schemas.microsoft.com/office/drawing/2014/main" id="{036F3EC4-D4DF-AEEF-A3F3-E637C0DF1AFE}"/>
              </a:ext>
            </a:extLst>
          </p:cNvPr>
          <p:cNvSpPr/>
          <p:nvPr/>
        </p:nvSpPr>
        <p:spPr>
          <a:xfrm>
            <a:off x="845819" y="4681360"/>
            <a:ext cx="4706203" cy="1048001"/>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It provides greater mechanical advantage. </a:t>
            </a:r>
          </a:p>
        </p:txBody>
      </p:sp>
    </p:spTree>
    <p:custDataLst>
      <p:tags r:id="rId1"/>
    </p:custDataLst>
    <p:extLst>
      <p:ext uri="{BB962C8B-B14F-4D97-AF65-F5344CB8AC3E}">
        <p14:creationId xmlns:p14="http://schemas.microsoft.com/office/powerpoint/2010/main" val="1775065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342900" indent="-342900">
              <a:buFont typeface="Arial" panose="020B0604020202020204" pitchFamily="34" charset="0"/>
              <a:buChar char="•"/>
            </a:pPr>
            <a:r>
              <a:rPr lang="en-US" dirty="0"/>
              <a:t>Explain how leverage helps move or lift a load with less effort.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Recognize tools and maintenance tasks that use leverage.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Describe why leverage is important for safe and efficient transit maintenance.</a:t>
            </a:r>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DESIGN_ID_TWC THEME" val="ZMs5s9a0"/>
  <p:tag name="ARTICULATE_SLIDE_THUMBNAIL_REFRESH" val="1"/>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3578</TotalTime>
  <Words>4340</Words>
  <Application>Microsoft Office PowerPoint</Application>
  <PresentationFormat>Widescreen</PresentationFormat>
  <Paragraphs>504</Paragraphs>
  <Slides>33</Slides>
  <Notes>33</Notes>
  <HiddenSlides>2</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Montserrat</vt:lpstr>
      <vt:lpstr>Montserrat ExtraBold</vt:lpstr>
      <vt:lpstr>Courier New</vt:lpstr>
      <vt:lpstr>Calibri</vt:lpstr>
      <vt:lpstr>5_Office Theme</vt:lpstr>
      <vt:lpstr>TWC Theme</vt:lpstr>
      <vt:lpstr>Instructor Guide Snapshot </vt:lpstr>
      <vt:lpstr>Pacing Guide </vt:lpstr>
      <vt:lpstr>PowerPoint Presentation</vt:lpstr>
      <vt:lpstr>Objectives</vt:lpstr>
      <vt:lpstr>Agenda</vt:lpstr>
      <vt:lpstr>Warm Up</vt:lpstr>
      <vt:lpstr>1.1 – The Mechanical Lever</vt:lpstr>
      <vt:lpstr>What is a lever?</vt:lpstr>
      <vt:lpstr>How Does a Lever Work?</vt:lpstr>
      <vt:lpstr>Mechanical Advantage </vt:lpstr>
      <vt:lpstr>Simple Machines: The Lever</vt:lpstr>
      <vt:lpstr>Video Debrief</vt:lpstr>
      <vt:lpstr>Knowledge Check </vt:lpstr>
      <vt:lpstr>Knowledge Check </vt:lpstr>
      <vt:lpstr>Knowledge Check </vt:lpstr>
      <vt:lpstr>Summary and What’s Next</vt:lpstr>
      <vt:lpstr>1.2 – Classes of Levers</vt:lpstr>
      <vt:lpstr>First Class Lever</vt:lpstr>
      <vt:lpstr>Second Class Lever</vt:lpstr>
      <vt:lpstr>Third Class Lever</vt:lpstr>
      <vt:lpstr>Activity: Clever Lever</vt:lpstr>
      <vt:lpstr>Activity: Clever Lever</vt:lpstr>
      <vt:lpstr>Knowledge Check </vt:lpstr>
      <vt:lpstr>Summary and What’s Next</vt:lpstr>
      <vt:lpstr>1.3 – Transit Maintenance </vt:lpstr>
      <vt:lpstr>Leverage in Transit Maintenance</vt:lpstr>
      <vt:lpstr>Common Leverage Tools</vt:lpstr>
      <vt:lpstr>The Importance of Leverage on the Job</vt:lpstr>
      <vt:lpstr>Knowledge Check </vt:lpstr>
      <vt:lpstr>Knowledge Check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228</cp:revision>
  <dcterms:created xsi:type="dcterms:W3CDTF">2025-01-21T17:59:23Z</dcterms:created>
  <dcterms:modified xsi:type="dcterms:W3CDTF">2026-08-26T19:23:41Z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