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slideLayouts/slideLayout22.xml" ContentType="application/vnd.openxmlformats-officedocument.presentationml.slideLayout+xml"/>
  <Override PartName="/ppt/theme/theme2.xml" ContentType="application/vnd.openxmlformats-officedocument.theme+xml"/>
  <Override PartName="/ppt/tags/tag24.xml" ContentType="application/vnd.openxmlformats-officedocument.presentationml.tags+xml"/>
  <Override PartName="/ppt/tags/tag25.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26.xml" ContentType="application/vnd.openxmlformats-officedocument.presentationml.tags+xml"/>
  <Override PartName="/ppt/tags/tag27.xml" ContentType="application/vnd.openxmlformats-officedocument.presentationml.tags+xml"/>
  <Override PartName="/ppt/notesSlides/notesSlide1.xml" ContentType="application/vnd.openxmlformats-officedocument.presentationml.notesSlide+xml"/>
  <Override PartName="/ppt/tags/tag28.xml" ContentType="application/vnd.openxmlformats-officedocument.presentationml.tags+xml"/>
  <Override PartName="/ppt/notesSlides/notesSlide2.xml" ContentType="application/vnd.openxmlformats-officedocument.presentationml.notesSlide+xml"/>
  <Override PartName="/ppt/tags/tag29.xml" ContentType="application/vnd.openxmlformats-officedocument.presentationml.tags+xml"/>
  <Override PartName="/ppt/notesSlides/notesSlide3.xml" ContentType="application/vnd.openxmlformats-officedocument.presentationml.notesSlide+xml"/>
  <Override PartName="/ppt/tags/tag30.xml" ContentType="application/vnd.openxmlformats-officedocument.presentationml.tags+xml"/>
  <Override PartName="/ppt/notesSlides/notesSlide4.xml" ContentType="application/vnd.openxmlformats-officedocument.presentationml.notesSlide+xml"/>
  <Override PartName="/ppt/tags/tag31.xml" ContentType="application/vnd.openxmlformats-officedocument.presentationml.tags+xml"/>
  <Override PartName="/ppt/notesSlides/notesSlide5.xml" ContentType="application/vnd.openxmlformats-officedocument.presentationml.notesSlide+xml"/>
  <Override PartName="/ppt/tags/tag32.xml" ContentType="application/vnd.openxmlformats-officedocument.presentationml.tags+xml"/>
  <Override PartName="/ppt/notesSlides/notesSlide6.xml" ContentType="application/vnd.openxmlformats-officedocument.presentationml.notesSlide+xml"/>
  <Override PartName="/ppt/tags/tag33.xml" ContentType="application/vnd.openxmlformats-officedocument.presentationml.tags+xml"/>
  <Override PartName="/ppt/notesSlides/notesSlide7.xml" ContentType="application/vnd.openxmlformats-officedocument.presentationml.notesSlide+xml"/>
  <Override PartName="/ppt/tags/tag34.xml" ContentType="application/vnd.openxmlformats-officedocument.presentationml.tags+xml"/>
  <Override PartName="/ppt/notesSlides/notesSlide8.xml" ContentType="application/vnd.openxmlformats-officedocument.presentationml.notesSlide+xml"/>
  <Override PartName="/ppt/tags/tag35.xml" ContentType="application/vnd.openxmlformats-officedocument.presentationml.tags+xml"/>
  <Override PartName="/ppt/notesSlides/notesSlide9.xml" ContentType="application/vnd.openxmlformats-officedocument.presentationml.notesSlide+xml"/>
  <Override PartName="/ppt/tags/tag36.xml" ContentType="application/vnd.openxmlformats-officedocument.presentationml.tags+xml"/>
  <Override PartName="/ppt/notesSlides/notesSlide10.xml" ContentType="application/vnd.openxmlformats-officedocument.presentationml.notesSlide+xml"/>
  <Override PartName="/ppt/tags/tag37.xml" ContentType="application/vnd.openxmlformats-officedocument.presentationml.tags+xml"/>
  <Override PartName="/ppt/notesSlides/notesSlide11.xml" ContentType="application/vnd.openxmlformats-officedocument.presentationml.notesSlide+xml"/>
  <Override PartName="/ppt/tags/tag38.xml" ContentType="application/vnd.openxmlformats-officedocument.presentationml.tags+xml"/>
  <Override PartName="/ppt/notesSlides/notesSlide12.xml" ContentType="application/vnd.openxmlformats-officedocument.presentationml.notesSlide+xml"/>
  <Override PartName="/ppt/tags/tag39.xml" ContentType="application/vnd.openxmlformats-officedocument.presentationml.tags+xml"/>
  <Override PartName="/ppt/notesSlides/notesSlide13.xml" ContentType="application/vnd.openxmlformats-officedocument.presentationml.notesSlide+xml"/>
  <Override PartName="/ppt/tags/tag40.xml" ContentType="application/vnd.openxmlformats-officedocument.presentationml.tags+xml"/>
  <Override PartName="/ppt/notesSlides/notesSlide14.xml" ContentType="application/vnd.openxmlformats-officedocument.presentationml.notesSlide+xml"/>
  <Override PartName="/ppt/tags/tag41.xml" ContentType="application/vnd.openxmlformats-officedocument.presentationml.tags+xml"/>
  <Override PartName="/ppt/notesSlides/notesSlide15.xml" ContentType="application/vnd.openxmlformats-officedocument.presentationml.notesSlide+xml"/>
  <Override PartName="/ppt/tags/tag42.xml" ContentType="application/vnd.openxmlformats-officedocument.presentationml.tags+xml"/>
  <Override PartName="/ppt/notesSlides/notesSlide16.xml" ContentType="application/vnd.openxmlformats-officedocument.presentationml.notesSlide+xml"/>
  <Override PartName="/ppt/tags/tag43.xml" ContentType="application/vnd.openxmlformats-officedocument.presentationml.tags+xml"/>
  <Override PartName="/ppt/notesSlides/notesSlide17.xml" ContentType="application/vnd.openxmlformats-officedocument.presentationml.notesSlide+xml"/>
  <Override PartName="/ppt/tags/tag44.xml" ContentType="application/vnd.openxmlformats-officedocument.presentationml.tags+xml"/>
  <Override PartName="/ppt/notesSlides/notesSlide18.xml" ContentType="application/vnd.openxmlformats-officedocument.presentationml.notesSlide+xml"/>
  <Override PartName="/ppt/tags/tag45.xml" ContentType="application/vnd.openxmlformats-officedocument.presentationml.tags+xml"/>
  <Override PartName="/ppt/notesSlides/notesSlide19.xml" ContentType="application/vnd.openxmlformats-officedocument.presentationml.notesSlide+xml"/>
  <Override PartName="/ppt/tags/tag46.xml" ContentType="application/vnd.openxmlformats-officedocument.presentationml.tags+xml"/>
  <Override PartName="/ppt/notesSlides/notesSlide20.xml" ContentType="application/vnd.openxmlformats-officedocument.presentationml.notesSlide+xml"/>
  <Override PartName="/ppt/tags/tag47.xml" ContentType="application/vnd.openxmlformats-officedocument.presentationml.tags+xml"/>
  <Override PartName="/ppt/notesSlides/notesSlide21.xml" ContentType="application/vnd.openxmlformats-officedocument.presentationml.notesSlide+xml"/>
  <Override PartName="/ppt/tags/tag48.xml" ContentType="application/vnd.openxmlformats-officedocument.presentationml.tags+xml"/>
  <Override PartName="/ppt/notesSlides/notesSlide22.xml" ContentType="application/vnd.openxmlformats-officedocument.presentationml.notesSlide+xml"/>
  <Override PartName="/ppt/tags/tag49.xml" ContentType="application/vnd.openxmlformats-officedocument.presentationml.tags+xml"/>
  <Override PartName="/ppt/notesSlides/notesSlide23.xml" ContentType="application/vnd.openxmlformats-officedocument.presentationml.notesSlide+xml"/>
  <Override PartName="/ppt/tags/tag50.xml" ContentType="application/vnd.openxmlformats-officedocument.presentationml.tags+xml"/>
  <Override PartName="/ppt/notesSlides/notesSlide24.xml" ContentType="application/vnd.openxmlformats-officedocument.presentationml.notesSlide+xml"/>
  <Override PartName="/ppt/tags/tag51.xml" ContentType="application/vnd.openxmlformats-officedocument.presentationml.tags+xml"/>
  <Override PartName="/ppt/notesSlides/notesSlide25.xml" ContentType="application/vnd.openxmlformats-officedocument.presentationml.notesSlide+xml"/>
  <Override PartName="/ppt/tags/tag52.xml" ContentType="application/vnd.openxmlformats-officedocument.presentationml.tags+xml"/>
  <Override PartName="/ppt/notesSlides/notesSlide26.xml" ContentType="application/vnd.openxmlformats-officedocument.presentationml.notesSlide+xml"/>
  <Override PartName="/ppt/tags/tag53.xml" ContentType="application/vnd.openxmlformats-officedocument.presentationml.tags+xml"/>
  <Override PartName="/ppt/notesSlides/notesSlide27.xml" ContentType="application/vnd.openxmlformats-officedocument.presentationml.notesSlide+xml"/>
  <Override PartName="/ppt/tags/tag54.xml" ContentType="application/vnd.openxmlformats-officedocument.presentationml.tags+xml"/>
  <Override PartName="/ppt/notesSlides/notesSlide28.xml" ContentType="application/vnd.openxmlformats-officedocument.presentationml.notesSlide+xml"/>
  <Override PartName="/ppt/tags/tag55.xml" ContentType="application/vnd.openxmlformats-officedocument.presentationml.tags+xml"/>
  <Override PartName="/ppt/notesSlides/notesSlide29.xml" ContentType="application/vnd.openxmlformats-officedocument.presentationml.notesSlide+xml"/>
  <Override PartName="/ppt/tags/tag56.xml" ContentType="application/vnd.openxmlformats-officedocument.presentationml.tags+xml"/>
  <Override PartName="/ppt/notesSlides/notesSlide30.xml" ContentType="application/vnd.openxmlformats-officedocument.presentationml.notesSlide+xml"/>
  <Override PartName="/ppt/tags/tag57.xml" ContentType="application/vnd.openxmlformats-officedocument.presentationml.tags+xml"/>
  <Override PartName="/ppt/notesSlides/notesSlide31.xml" ContentType="application/vnd.openxmlformats-officedocument.presentationml.notesSlide+xml"/>
  <Override PartName="/ppt/tags/tag58.xml" ContentType="application/vnd.openxmlformats-officedocument.presentationml.tags+xml"/>
  <Override PartName="/ppt/notesSlides/notesSlide32.xml" ContentType="application/vnd.openxmlformats-officedocument.presentationml.notesSlide+xml"/>
  <Override PartName="/ppt/tags/tag59.xml" ContentType="application/vnd.openxmlformats-officedocument.presentationml.tags+xml"/>
  <Override PartName="/ppt/notesSlides/notesSlide33.xml" ContentType="application/vnd.openxmlformats-officedocument.presentationml.notesSlide+xml"/>
  <Override PartName="/ppt/tags/tag60.xml" ContentType="application/vnd.openxmlformats-officedocument.presentationml.tags+xml"/>
  <Override PartName="/ppt/notesSlides/notesSlide34.xml" ContentType="application/vnd.openxmlformats-officedocument.presentationml.notesSlide+xml"/>
  <Override PartName="/ppt/tags/tag61.xml" ContentType="application/vnd.openxmlformats-officedocument.presentationml.tags+xml"/>
  <Override PartName="/ppt/notesSlides/notesSlide35.xml" ContentType="application/vnd.openxmlformats-officedocument.presentationml.notesSlide+xml"/>
  <Override PartName="/ppt/tags/tag62.xml" ContentType="application/vnd.openxmlformats-officedocument.presentationml.tags+xml"/>
  <Override PartName="/ppt/notesSlides/notesSlide36.xml" ContentType="application/vnd.openxmlformats-officedocument.presentationml.notesSlide+xml"/>
  <Override PartName="/ppt/tags/tag63.xml" ContentType="application/vnd.openxmlformats-officedocument.presentationml.tags+xml"/>
  <Override PartName="/ppt/notesSlides/notesSlide37.xml" ContentType="application/vnd.openxmlformats-officedocument.presentationml.notesSlide+xml"/>
  <Override PartName="/ppt/tags/tag64.xml" ContentType="application/vnd.openxmlformats-officedocument.presentationml.tags+xml"/>
  <Override PartName="/ppt/notesSlides/notesSlide38.xml" ContentType="application/vnd.openxmlformats-officedocument.presentationml.notesSlide+xml"/>
  <Override PartName="/ppt/tags/tag65.xml" ContentType="application/vnd.openxmlformats-officedocument.presentationml.tags+xml"/>
  <Override PartName="/ppt/notesSlides/notesSlide39.xml" ContentType="application/vnd.openxmlformats-officedocument.presentationml.notesSlide+xml"/>
  <Override PartName="/ppt/tags/tag66.xml" ContentType="application/vnd.openxmlformats-officedocument.presentationml.tags+xml"/>
  <Override PartName="/ppt/notesSlides/notesSlide40.xml" ContentType="application/vnd.openxmlformats-officedocument.presentationml.notesSlide+xml"/>
  <Override PartName="/ppt/tags/tag67.xml" ContentType="application/vnd.openxmlformats-officedocument.presentationml.tags+xml"/>
  <Override PartName="/ppt/notesSlides/notesSlide41.xml" ContentType="application/vnd.openxmlformats-officedocument.presentationml.notesSlide+xml"/>
  <Override PartName="/ppt/tags/tag68.xml" ContentType="application/vnd.openxmlformats-officedocument.presentationml.tags+xml"/>
  <Override PartName="/ppt/notesSlides/notesSlide42.xml" ContentType="application/vnd.openxmlformats-officedocument.presentationml.notesSlide+xml"/>
  <Override PartName="/ppt/tags/tag69.xml" ContentType="application/vnd.openxmlformats-officedocument.presentationml.tags+xml"/>
  <Override PartName="/ppt/notesSlides/notesSlide43.xml" ContentType="application/vnd.openxmlformats-officedocument.presentationml.notesSlide+xml"/>
  <Override PartName="/ppt/tags/tag70.xml" ContentType="application/vnd.openxmlformats-officedocument.presentationml.tags+xml"/>
  <Override PartName="/ppt/notesSlides/notesSlide44.xml" ContentType="application/vnd.openxmlformats-officedocument.presentationml.notesSlide+xml"/>
  <Override PartName="/ppt/tags/tag71.xml" ContentType="application/vnd.openxmlformats-officedocument.presentationml.tags+xml"/>
  <Override PartName="/ppt/notesSlides/notesSlide45.xml" ContentType="application/vnd.openxmlformats-officedocument.presentationml.notesSlide+xml"/>
  <Override PartName="/ppt/tags/tag72.xml" ContentType="application/vnd.openxmlformats-officedocument.presentationml.tags+xml"/>
  <Override PartName="/ppt/notesSlides/notesSlide46.xml" ContentType="application/vnd.openxmlformats-officedocument.presentationml.notesSlide+xml"/>
  <Override PartName="/ppt/tags/tag73.xml" ContentType="application/vnd.openxmlformats-officedocument.presentationml.tags+xml"/>
  <Override PartName="/ppt/notesSlides/notesSlide47.xml" ContentType="application/vnd.openxmlformats-officedocument.presentationml.notesSlide+xml"/>
  <Override PartName="/ppt/tags/tag74.xml" ContentType="application/vnd.openxmlformats-officedocument.presentationml.tags+xml"/>
  <Override PartName="/ppt/notesSlides/notesSlide48.xml" ContentType="application/vnd.openxmlformats-officedocument.presentationml.notesSlide+xml"/>
  <Override PartName="/ppt/tags/tag75.xml" ContentType="application/vnd.openxmlformats-officedocument.presentationml.tags+xml"/>
  <Override PartName="/ppt/notesSlides/notesSlide49.xml" ContentType="application/vnd.openxmlformats-officedocument.presentationml.notesSlide+xml"/>
  <Override PartName="/ppt/tags/tag76.xml" ContentType="application/vnd.openxmlformats-officedocument.presentationml.tags+xml"/>
  <Override PartName="/ppt/notesSlides/notesSlide50.xml" ContentType="application/vnd.openxmlformats-officedocument.presentationml.notesSlide+xml"/>
  <Override PartName="/ppt/tags/tag77.xml" ContentType="application/vnd.openxmlformats-officedocument.presentationml.tags+xml"/>
  <Override PartName="/ppt/notesSlides/notesSlide51.xml" ContentType="application/vnd.openxmlformats-officedocument.presentationml.notesSlide+xml"/>
  <Override PartName="/ppt/tags/tag78.xml" ContentType="application/vnd.openxmlformats-officedocument.presentationml.tags+xml"/>
  <Override PartName="/ppt/notesSlides/notesSlide52.xml" ContentType="application/vnd.openxmlformats-officedocument.presentationml.notesSlide+xml"/>
  <Override PartName="/ppt/tags/tag79.xml" ContentType="application/vnd.openxmlformats-officedocument.presentationml.tags+xml"/>
  <Override PartName="/ppt/notesSlides/notesSlide53.xml" ContentType="application/vnd.openxmlformats-officedocument.presentationml.notesSlide+xml"/>
  <Override PartName="/ppt/tags/tag80.xml" ContentType="application/vnd.openxmlformats-officedocument.presentationml.tags+xml"/>
  <Override PartName="/ppt/notesSlides/notesSlide54.xml" ContentType="application/vnd.openxmlformats-officedocument.presentationml.notesSlide+xml"/>
  <Override PartName="/ppt/tags/tag81.xml" ContentType="application/vnd.openxmlformats-officedocument.presentationml.tags+xml"/>
  <Override PartName="/ppt/notesSlides/notesSlide55.xml" ContentType="application/vnd.openxmlformats-officedocument.presentationml.notesSlide+xml"/>
  <Override PartName="/ppt/tags/tag82.xml" ContentType="application/vnd.openxmlformats-officedocument.presentationml.tags+xml"/>
  <Override PartName="/ppt/notesSlides/notesSlide56.xml" ContentType="application/vnd.openxmlformats-officedocument.presentationml.notesSlide+xml"/>
  <Override PartName="/ppt/tags/tag83.xml" ContentType="application/vnd.openxmlformats-officedocument.presentationml.tags+xml"/>
  <Override PartName="/ppt/notesSlides/notesSlide57.xml" ContentType="application/vnd.openxmlformats-officedocument.presentationml.notesSlide+xml"/>
  <Override PartName="/ppt/tags/tag84.xml" ContentType="application/vnd.openxmlformats-officedocument.presentationml.tags+xml"/>
  <Override PartName="/ppt/notesSlides/notesSlide5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92" r:id="rId2"/>
  </p:sldMasterIdLst>
  <p:notesMasterIdLst>
    <p:notesMasterId r:id="rId61"/>
  </p:notesMasterIdLst>
  <p:handoutMasterIdLst>
    <p:handoutMasterId r:id="rId62"/>
  </p:handoutMasterIdLst>
  <p:sldIdLst>
    <p:sldId id="2439" r:id="rId3"/>
    <p:sldId id="2425" r:id="rId4"/>
    <p:sldId id="2256" r:id="rId5"/>
    <p:sldId id="2412" r:id="rId6"/>
    <p:sldId id="2413" r:id="rId7"/>
    <p:sldId id="2436" r:id="rId8"/>
    <p:sldId id="2421" r:id="rId9"/>
    <p:sldId id="2441" r:id="rId10"/>
    <p:sldId id="2442" r:id="rId11"/>
    <p:sldId id="2444" r:id="rId12"/>
    <p:sldId id="2445" r:id="rId13"/>
    <p:sldId id="2446" r:id="rId14"/>
    <p:sldId id="2447" r:id="rId15"/>
    <p:sldId id="2448" r:id="rId16"/>
    <p:sldId id="2449" r:id="rId17"/>
    <p:sldId id="2455" r:id="rId18"/>
    <p:sldId id="2457" r:id="rId19"/>
    <p:sldId id="2458" r:id="rId20"/>
    <p:sldId id="2459" r:id="rId21"/>
    <p:sldId id="2460" r:id="rId22"/>
    <p:sldId id="2461" r:id="rId23"/>
    <p:sldId id="2462" r:id="rId24"/>
    <p:sldId id="2463" r:id="rId25"/>
    <p:sldId id="2464" r:id="rId26"/>
    <p:sldId id="2465" r:id="rId27"/>
    <p:sldId id="2466" r:id="rId28"/>
    <p:sldId id="2467" r:id="rId29"/>
    <p:sldId id="2468" r:id="rId30"/>
    <p:sldId id="2469" r:id="rId31"/>
    <p:sldId id="2470" r:id="rId32"/>
    <p:sldId id="2438" r:id="rId33"/>
    <p:sldId id="2471" r:id="rId34"/>
    <p:sldId id="2493" r:id="rId35"/>
    <p:sldId id="2472" r:id="rId36"/>
    <p:sldId id="2473" r:id="rId37"/>
    <p:sldId id="2475" r:id="rId38"/>
    <p:sldId id="2476" r:id="rId39"/>
    <p:sldId id="2477" r:id="rId40"/>
    <p:sldId id="2478" r:id="rId41"/>
    <p:sldId id="2479" r:id="rId42"/>
    <p:sldId id="2480" r:id="rId43"/>
    <p:sldId id="2482" r:id="rId44"/>
    <p:sldId id="2484" r:id="rId45"/>
    <p:sldId id="2483" r:id="rId46"/>
    <p:sldId id="2485" r:id="rId47"/>
    <p:sldId id="2486" r:id="rId48"/>
    <p:sldId id="2490" r:id="rId49"/>
    <p:sldId id="2497" r:id="rId50"/>
    <p:sldId id="2491" r:id="rId51"/>
    <p:sldId id="2488" r:id="rId52"/>
    <p:sldId id="2489" r:id="rId53"/>
    <p:sldId id="2492" r:id="rId54"/>
    <p:sldId id="2494" r:id="rId55"/>
    <p:sldId id="2495" r:id="rId56"/>
    <p:sldId id="2496" r:id="rId57"/>
    <p:sldId id="2426" r:id="rId58"/>
    <p:sldId id="2431" r:id="rId59"/>
    <p:sldId id="2423" r:id="rId60"/>
  </p:sldIdLst>
  <p:sldSz cx="12192000" cy="6858000"/>
  <p:notesSz cx="6858000" cy="9144000"/>
  <p:embeddedFontLst>
    <p:embeddedFont>
      <p:font typeface="Montserrat" panose="00000500000000000000" pitchFamily="2" charset="0"/>
      <p:regular r:id="rId63"/>
      <p:bold r:id="rId64"/>
      <p:italic r:id="rId65"/>
      <p:boldItalic r:id="rId66"/>
    </p:embeddedFont>
    <p:embeddedFont>
      <p:font typeface="Montserrat ExtraBold" panose="00000900000000000000" pitchFamily="2" charset="0"/>
      <p:bold r:id="rId67"/>
      <p:boldItalic r:id="rId68"/>
    </p:embeddedFont>
  </p:embeddedFontLst>
  <p:custDataLst>
    <p:tags r:id="rId6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8219F3-BE97-CEC9-7252-84E817F8DCC8}" name="Allie Franklyn" initials="AF" userId="S::afranklyn@transportcenter.org::2e006465-fe6a-4244-a2e5-a65a0565e14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FDFF"/>
    <a:srgbClr val="FFFFFF"/>
    <a:srgbClr val="FFF46C"/>
    <a:srgbClr val="E49E0C"/>
    <a:srgbClr val="8F5821"/>
    <a:srgbClr val="019BAB"/>
    <a:srgbClr val="01C4D9"/>
    <a:srgbClr val="01CFE5"/>
    <a:srgbClr val="00A34B"/>
    <a:srgbClr val="0F62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C00DD7-9BB7-4268-A298-B0C333FC0DCC}" v="2" dt="2026-09-11T15:33:34.0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41" autoAdjust="0"/>
    <p:restoredTop sz="58838" autoAdjust="0"/>
  </p:normalViewPr>
  <p:slideViewPr>
    <p:cSldViewPr snapToGrid="0">
      <p:cViewPr varScale="1">
        <p:scale>
          <a:sx n="65" d="100"/>
          <a:sy n="65" d="100"/>
        </p:scale>
        <p:origin x="1890" y="6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4" d="100"/>
          <a:sy n="74" d="100"/>
        </p:scale>
        <p:origin x="2122" y="77"/>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1.fntdata"/><Relationship Id="rId68"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font" Target="fonts/font4.fntdata"/><Relationship Id="rId74" Type="http://schemas.microsoft.com/office/2015/10/relationships/revisionInfo" Target="revisionInfo.xml"/><Relationship Id="rId5" Type="http://schemas.openxmlformats.org/officeDocument/2006/relationships/slide" Target="slides/slide3.xml"/><Relationship Id="rId61"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2.fntdata"/><Relationship Id="rId69" Type="http://schemas.openxmlformats.org/officeDocument/2006/relationships/tags" Target="tags/tag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font" Target="fonts/font5.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handoutMaster" Target="handoutMasters/handoutMaster1.xml"/><Relationship Id="rId70" Type="http://schemas.openxmlformats.org/officeDocument/2006/relationships/presProps" Target="presProps.xml"/><Relationship Id="rId75"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font" Target="fonts/font3.fntdata"/><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tags" Target="../tags/tag26.xml"/><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426396-F8F3-4943-886C-06334676821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B8A4C79-1A49-4098-B5D7-165FB4042A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A14E4B3-A97E-4246-9676-415BEA7FBF27}" type="datetimeFigureOut">
              <a:rPr lang="en-US" smtClean="0"/>
              <a:t>9/11/2026</a:t>
            </a:fld>
            <a:endParaRPr lang="en-US" dirty="0"/>
          </a:p>
        </p:txBody>
      </p:sp>
      <p:sp>
        <p:nvSpPr>
          <p:cNvPr id="4" name="Footer Placeholder 3">
            <a:extLst>
              <a:ext uri="{FF2B5EF4-FFF2-40B4-BE49-F238E27FC236}">
                <a16:creationId xmlns:a16="http://schemas.microsoft.com/office/drawing/2014/main" id="{CC11F5FF-63F5-4A15-A81C-A51F748374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73F861F-BD4B-4150-A7EE-99226F3EC73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2F0C234-9151-4C67-8EF0-3133E2C963A6}" type="slidenum">
              <a:rPr lang="en-US" smtClean="0"/>
              <a:t>‹#›</a:t>
            </a:fld>
            <a:endParaRPr lang="en-US" dirty="0"/>
          </a:p>
        </p:txBody>
      </p:sp>
    </p:spTree>
    <p:custDataLst>
      <p:tags r:id="rId2"/>
    </p:custDataLst>
    <p:extLst>
      <p:ext uri="{BB962C8B-B14F-4D97-AF65-F5344CB8AC3E}">
        <p14:creationId xmlns:p14="http://schemas.microsoft.com/office/powerpoint/2010/main" val="4131028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4CCC76-AB5D-4D11-A0BF-4B69EC6E2B08}" type="datetimeFigureOut">
              <a:rPr lang="en-US" smtClean="0"/>
              <a:t>9/11/2026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8FB58B-AACD-44F1-9CE2-B850C946C86F}" type="slidenum">
              <a:rPr lang="en-US" smtClean="0"/>
              <a:t>‹#›</a:t>
            </a:fld>
            <a:endParaRPr lang="en-US" dirty="0"/>
          </a:p>
        </p:txBody>
      </p:sp>
    </p:spTree>
    <p:extLst>
      <p:ext uri="{BB962C8B-B14F-4D97-AF65-F5344CB8AC3E}">
        <p14:creationId xmlns:p14="http://schemas.microsoft.com/office/powerpoint/2010/main" val="1264413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phys.libretexts.org/Courses/Joliet_Junior_College/JJC_-_PHYS_110/College_Physics_for_Health_Professions/11%3A_Fluid_Statics/11.02%3A_What_Is_a_Fluid?utm_source=chatgpt.com"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science.nasa.gov/biological-physical/focus-areas/fluid-physics/?utm_source=chatgpt.com"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delangesindustries.com/hydraulic-vs-pneumatic-which-system-saves-more-costs/?utm_source=chatgpt.com"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linkedin.com/pulse/hydraulic-braking-system-moorthi-m?utm_source=chatgpt.com"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britannica.com/science/Pascals-principle?utm_source=chatgpt.com"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linkedin.com/pulse/hydraulic-braking-system-moorthi-m?utm_source=chatgpt.com"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iqsdirectory.com/articles/hydraulic-press.html?utm_source=chatgpt.com"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a:t>
            </a:fld>
            <a:endParaRPr lang="en-US" dirty="0"/>
          </a:p>
        </p:txBody>
      </p:sp>
    </p:spTree>
    <p:extLst>
      <p:ext uri="{BB962C8B-B14F-4D97-AF65-F5344CB8AC3E}">
        <p14:creationId xmlns:p14="http://schemas.microsoft.com/office/powerpoint/2010/main" val="711430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a:t>
            </a:fld>
            <a:endParaRPr lang="en-US"/>
          </a:p>
        </p:txBody>
      </p:sp>
    </p:spTree>
    <p:extLst>
      <p:ext uri="{BB962C8B-B14F-4D97-AF65-F5344CB8AC3E}">
        <p14:creationId xmlns:p14="http://schemas.microsoft.com/office/powerpoint/2010/main" val="2265962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Welcome learners to class. Introduce the course and module.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3</a:t>
            </a:fld>
            <a:endParaRPr lang="en-US" dirty="0"/>
          </a:p>
        </p:txBody>
      </p:sp>
    </p:spTree>
    <p:extLst>
      <p:ext uri="{BB962C8B-B14F-4D97-AF65-F5344CB8AC3E}">
        <p14:creationId xmlns:p14="http://schemas.microsoft.com/office/powerpoint/2010/main" val="551380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Review the module objectives.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4</a:t>
            </a:fld>
            <a:endParaRPr lang="en-US"/>
          </a:p>
        </p:txBody>
      </p:sp>
    </p:spTree>
    <p:extLst>
      <p:ext uri="{BB962C8B-B14F-4D97-AF65-F5344CB8AC3E}">
        <p14:creationId xmlns:p14="http://schemas.microsoft.com/office/powerpoint/2010/main" val="3934906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Review the module agenda.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5</a:t>
            </a:fld>
            <a:endParaRPr lang="en-US"/>
          </a:p>
        </p:txBody>
      </p:sp>
    </p:spTree>
    <p:extLst>
      <p:ext uri="{BB962C8B-B14F-4D97-AF65-F5344CB8AC3E}">
        <p14:creationId xmlns:p14="http://schemas.microsoft.com/office/powerpoint/2010/main" val="4086096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Gain Attention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5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Read the question on the slide and call on learners to share their responses.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Let's begin with a quick activity.</a:t>
            </a:r>
          </a:p>
          <a:p>
            <a:pPr marL="171450" indent="-171450">
              <a:buFont typeface="Arial" panose="020B0604020202020204" pitchFamily="34" charset="0"/>
              <a:buChar char="•"/>
            </a:pPr>
            <a:r>
              <a:rPr lang="en-US" dirty="0"/>
              <a:t>Take a look at the images on the screen. They represent a variety of tools, machines, and equipment that you may have seen in everyday life or in the workplace.</a:t>
            </a:r>
          </a:p>
          <a:p>
            <a:pPr marL="171450" indent="-171450">
              <a:buFont typeface="Arial" panose="020B0604020202020204" pitchFamily="34" charset="0"/>
              <a:buChar char="•"/>
            </a:pPr>
            <a:r>
              <a:rPr lang="en-US" b="1" dirty="0"/>
              <a:t>ASK</a:t>
            </a:r>
            <a:r>
              <a:rPr lang="en-US" b="0" dirty="0"/>
              <a:t>: What do these items have in common?</a:t>
            </a:r>
          </a:p>
          <a:p>
            <a:pPr marL="171450" indent="-171450">
              <a:buFont typeface="Arial" panose="020B0604020202020204" pitchFamily="34" charset="0"/>
              <a:buChar char="•"/>
            </a:pPr>
            <a:r>
              <a:rPr lang="en-US" dirty="0"/>
              <a:t>Take about a minute to discuss your ideas with a partner. Don't worry about finding the "right" answer, just think about what these items might share.</a:t>
            </a:r>
          </a:p>
          <a:p>
            <a:pPr marL="628650" lvl="1" indent="-171450">
              <a:buFont typeface="Arial" panose="020B0604020202020204" pitchFamily="34" charset="0"/>
              <a:buChar char="•"/>
            </a:pPr>
            <a:r>
              <a:rPr lang="en-US" i="1" dirty="0"/>
              <a:t>Allow time for discussion.</a:t>
            </a:r>
            <a:endParaRPr lang="en-US" dirty="0"/>
          </a:p>
          <a:p>
            <a:pPr marL="171450" indent="-171450">
              <a:buFont typeface="Arial" panose="020B0604020202020204" pitchFamily="34" charset="0"/>
              <a:buChar char="•"/>
            </a:pPr>
            <a:r>
              <a:rPr lang="en-US" dirty="0"/>
              <a:t>Let's hear a few ideas. What similarities did you notice?</a:t>
            </a:r>
          </a:p>
          <a:p>
            <a:pPr marL="628650" lvl="1" indent="-171450">
              <a:buFont typeface="Arial" panose="020B0604020202020204" pitchFamily="34" charset="0"/>
              <a:buChar char="•"/>
            </a:pPr>
            <a:r>
              <a:rPr lang="en-US" i="1" dirty="0"/>
              <a:t>Facilitate a brief discussion.</a:t>
            </a:r>
            <a:endParaRPr lang="en-US" dirty="0"/>
          </a:p>
          <a:p>
            <a:pPr marL="171450" indent="-171450">
              <a:buFont typeface="Arial" panose="020B0604020202020204" pitchFamily="34" charset="0"/>
              <a:buChar char="•"/>
            </a:pPr>
            <a:r>
              <a:rPr lang="en-US" dirty="0"/>
              <a:t>These items may look very different and perform different jobs, but they all have one important thing in common: </a:t>
            </a:r>
            <a:r>
              <a:rPr lang="en-US" b="1" dirty="0"/>
              <a:t>they use fluid power to create force and motion</a:t>
            </a:r>
            <a:r>
              <a:rPr lang="en-US" b="0" dirty="0"/>
              <a:t>.</a:t>
            </a:r>
          </a:p>
          <a:p>
            <a:pPr marL="171450" indent="-171450">
              <a:buFont typeface="Arial" panose="020B0604020202020204" pitchFamily="34" charset="0"/>
              <a:buChar char="•"/>
            </a:pPr>
            <a:r>
              <a:rPr lang="en-US" dirty="0"/>
              <a:t>By the end of this module, you'll be able to explain how each system works, recognize where they're used in transit maintenance, and understand why one system is often chosen over the other depending on the job.</a:t>
            </a:r>
          </a:p>
          <a:p>
            <a:endParaRPr lang="en-US" sz="1200" dirty="0"/>
          </a:p>
        </p:txBody>
      </p:sp>
      <p:sp>
        <p:nvSpPr>
          <p:cNvPr id="4" name="Slide Number Placeholder 3"/>
          <p:cNvSpPr>
            <a:spLocks noGrp="1"/>
          </p:cNvSpPr>
          <p:nvPr>
            <p:ph type="sldNum" sz="quarter" idx="5"/>
          </p:nvPr>
        </p:nvSpPr>
        <p:spPr/>
        <p:txBody>
          <a:bodyPr/>
          <a:lstStyle/>
          <a:p>
            <a:fld id="{C68FB58B-AACD-44F1-9CE2-B850C946C86F}" type="slidenum">
              <a:rPr lang="en-US" smtClean="0"/>
              <a:t>6</a:t>
            </a:fld>
            <a:endParaRPr lang="en-US"/>
          </a:p>
        </p:txBody>
      </p:sp>
    </p:spTree>
    <p:extLst>
      <p:ext uri="{BB962C8B-B14F-4D97-AF65-F5344CB8AC3E}">
        <p14:creationId xmlns:p14="http://schemas.microsoft.com/office/powerpoint/2010/main" val="3653642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Introduce the section. </a:t>
            </a:r>
          </a:p>
          <a:p>
            <a:pPr marL="0" marR="0" lvl="0" indent="0">
              <a:spcBef>
                <a:spcPts val="0"/>
              </a:spcBef>
              <a:spcAft>
                <a:spcPts val="0"/>
              </a:spcAft>
              <a:buFont typeface="Courier New" panose="02070309020205020404" pitchFamily="49" charset="0"/>
              <a:buNone/>
            </a:pPr>
            <a:r>
              <a:rPr lang="en-US" b="1" dirty="0"/>
              <a:t>Talking Points</a:t>
            </a:r>
            <a:r>
              <a:rPr lang="en-US" dirty="0"/>
              <a:t>: In this section, you will explore the basics of fluid mechanics and fluid dynamics and how moving fluids are used to transmit power and create mechanical motion.</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7</a:t>
            </a:fld>
            <a:endParaRPr lang="en-US"/>
          </a:p>
        </p:txBody>
      </p:sp>
    </p:spTree>
    <p:extLst>
      <p:ext uri="{BB962C8B-B14F-4D97-AF65-F5344CB8AC3E}">
        <p14:creationId xmlns:p14="http://schemas.microsoft.com/office/powerpoint/2010/main" val="1507454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When you hear the word </a:t>
            </a:r>
            <a:r>
              <a:rPr lang="en-US" b="0" dirty="0"/>
              <a:t>fluid</a:t>
            </a:r>
            <a:r>
              <a:rPr lang="en-US" dirty="0"/>
              <a:t>, you may immediately think of a liquid, like water or oil. But in physics, the term has a broader meaning.</a:t>
            </a:r>
          </a:p>
          <a:p>
            <a:pPr marL="171450" indent="-171450">
              <a:buFont typeface="Arial" panose="020B0604020202020204" pitchFamily="34" charset="0"/>
              <a:buChar char="•"/>
            </a:pPr>
            <a:r>
              <a:rPr lang="en-US" dirty="0"/>
              <a:t>A </a:t>
            </a:r>
            <a:r>
              <a:rPr lang="en-US" b="1" dirty="0"/>
              <a:t>fluid</a:t>
            </a:r>
            <a:r>
              <a:rPr lang="en-US" dirty="0"/>
              <a:t> is a substance that can flow when a force is applied and takes the shape of its container.</a:t>
            </a:r>
          </a:p>
          <a:p>
            <a:pPr marL="628650" lvl="1" indent="-171450">
              <a:buFont typeface="Arial" panose="020B0604020202020204" pitchFamily="34" charset="0"/>
              <a:buChar char="•"/>
            </a:pPr>
            <a:r>
              <a:rPr lang="en-US" dirty="0"/>
              <a:t>Liquids are fluids. Think about pouring water into a glass, the water flows and takes the shape of the glass.</a:t>
            </a:r>
          </a:p>
          <a:p>
            <a:pPr marL="628650" lvl="1" indent="-171450">
              <a:buFont typeface="Arial" panose="020B0604020202020204" pitchFamily="34" charset="0"/>
              <a:buChar char="•"/>
            </a:pPr>
            <a:r>
              <a:rPr lang="en-US" dirty="0"/>
              <a:t>But </a:t>
            </a:r>
            <a:r>
              <a:rPr lang="en-US" b="1" dirty="0"/>
              <a:t>gases are also fluids</a:t>
            </a:r>
            <a:r>
              <a:rPr lang="en-US" dirty="0"/>
              <a:t>. Air, for example, flows and takes the shape of whatever space or container it occupies. Think about filling a balloon or an air compressor tank.</a:t>
            </a:r>
          </a:p>
          <a:p>
            <a:pPr marL="171450" indent="-171450">
              <a:buFont typeface="Arial" panose="020B0604020202020204" pitchFamily="34" charset="0"/>
              <a:buChar char="•"/>
            </a:pPr>
            <a:r>
              <a:rPr lang="en-US" dirty="0"/>
              <a:t>This is important for our course because transportation systems use </a:t>
            </a:r>
            <a:r>
              <a:rPr lang="en-US" b="1" dirty="0"/>
              <a:t>both types of fluids</a:t>
            </a:r>
            <a:r>
              <a:rPr lang="en-US" dirty="0"/>
              <a:t> to perform work. </a:t>
            </a:r>
          </a:p>
          <a:p>
            <a:pPr marL="171450" indent="-171450">
              <a:buFont typeface="Arial" panose="020B0604020202020204" pitchFamily="34" charset="0"/>
              <a:buChar char="•"/>
            </a:pPr>
            <a:r>
              <a:rPr lang="en-US" dirty="0"/>
              <a:t>Next, we'll look at the science used to study fluids: </a:t>
            </a:r>
            <a:r>
              <a:rPr lang="en-US" b="0" dirty="0"/>
              <a:t>fluid mechanics.</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latin typeface="+mn-lt"/>
              </a:rPr>
              <a:t>Source</a:t>
            </a:r>
            <a:r>
              <a:rPr lang="en-US" sz="1200" i="0" dirty="0">
                <a:latin typeface="+mn-lt"/>
              </a:rPr>
              <a:t>: </a:t>
            </a:r>
            <a:endParaRPr lang="en-US" sz="1200" dirty="0">
              <a:latin typeface="+mn-lt"/>
            </a:endParaRPr>
          </a:p>
          <a:p>
            <a:pPr marL="171450" indent="-171450">
              <a:buFont typeface="Arial" panose="020B0604020202020204" pitchFamily="34" charset="0"/>
              <a:buChar char="•"/>
            </a:pPr>
            <a:r>
              <a:rPr lang="en-US" dirty="0" err="1"/>
              <a:t>LibreTexts</a:t>
            </a:r>
            <a:r>
              <a:rPr lang="en-US" dirty="0"/>
              <a:t>. (n.d.). </a:t>
            </a:r>
            <a:r>
              <a:rPr lang="en-US" i="1" dirty="0"/>
              <a:t>What is a fluid?</a:t>
            </a:r>
            <a:r>
              <a:rPr lang="en-US" dirty="0"/>
              <a:t> Physics </a:t>
            </a:r>
            <a:r>
              <a:rPr lang="en-US" dirty="0" err="1"/>
              <a:t>LibreTexts</a:t>
            </a:r>
            <a:r>
              <a:rPr lang="en-US" dirty="0"/>
              <a:t>. </a:t>
            </a:r>
            <a:r>
              <a:rPr lang="en-US" dirty="0">
                <a:hlinkClick r:id="rId3"/>
              </a:rPr>
              <a:t>Physics </a:t>
            </a:r>
            <a:r>
              <a:rPr lang="en-US" dirty="0" err="1">
                <a:hlinkClick r:id="rId3"/>
              </a:rPr>
              <a:t>LibreTexts</a:t>
            </a:r>
            <a:endParaRPr lang="en-US" dirty="0"/>
          </a:p>
          <a:p>
            <a:pPr marL="171450" indent="-171450">
              <a:buFont typeface="Arial" panose="020B0604020202020204" pitchFamily="34" charset="0"/>
              <a:buChar char="•"/>
            </a:pPr>
            <a:r>
              <a:rPr lang="en-US" dirty="0"/>
              <a:t>National Aeronautics and Space Administration. (n.d.). </a:t>
            </a:r>
            <a:r>
              <a:rPr lang="en-US" i="1" dirty="0"/>
              <a:t>Fluid physics</a:t>
            </a:r>
            <a:r>
              <a:rPr lang="en-US" dirty="0"/>
              <a:t>. NASA Science. </a:t>
            </a:r>
            <a:r>
              <a:rPr lang="en-US" dirty="0">
                <a:hlinkClick r:id="rId4"/>
              </a:rPr>
              <a:t>NASA Science</a:t>
            </a:r>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8</a:t>
            </a:fld>
            <a:endParaRPr lang="en-US"/>
          </a:p>
        </p:txBody>
      </p:sp>
    </p:spTree>
    <p:extLst>
      <p:ext uri="{BB962C8B-B14F-4D97-AF65-F5344CB8AC3E}">
        <p14:creationId xmlns:p14="http://schemas.microsoft.com/office/powerpoint/2010/main" val="22462234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Now that we know what a fluid is, let's look at </a:t>
            </a:r>
            <a:r>
              <a:rPr lang="en-US" b="0" dirty="0"/>
              <a:t>fluid mechanics.</a:t>
            </a:r>
          </a:p>
          <a:p>
            <a:pPr marL="171450" indent="-171450">
              <a:buFont typeface="Arial" panose="020B0604020202020204" pitchFamily="34" charset="0"/>
              <a:buChar char="•"/>
            </a:pPr>
            <a:r>
              <a:rPr lang="en-US" b="1" dirty="0"/>
              <a:t>Fluid mechanics </a:t>
            </a:r>
            <a:r>
              <a:rPr lang="en-US" dirty="0"/>
              <a:t>is the study of fluids and how forces affect their behavior. Remember, when we say fluids, we're talking about both </a:t>
            </a:r>
            <a:r>
              <a:rPr lang="en-US" b="0" dirty="0"/>
              <a:t>liquids and gases.</a:t>
            </a:r>
          </a:p>
          <a:p>
            <a:pPr marL="171450" indent="-171450">
              <a:buFont typeface="Arial" panose="020B0604020202020204" pitchFamily="34" charset="0"/>
              <a:buChar char="•"/>
            </a:pPr>
            <a:r>
              <a:rPr lang="en-US" dirty="0"/>
              <a:t>Fluid mechanics can be divided into two main areas: </a:t>
            </a:r>
            <a:r>
              <a:rPr lang="en-US" b="0" dirty="0"/>
              <a:t>fluid statics and fluid dynamics.</a:t>
            </a:r>
          </a:p>
          <a:p>
            <a:pPr marL="628650" lvl="1" indent="-171450">
              <a:buFont typeface="Arial" panose="020B0604020202020204" pitchFamily="34" charset="0"/>
              <a:buChar char="•"/>
            </a:pPr>
            <a:r>
              <a:rPr lang="en-US" b="1" dirty="0"/>
              <a:t>Fluid statics </a:t>
            </a:r>
            <a:r>
              <a:rPr lang="en-US" dirty="0"/>
              <a:t>looks at fluids that are at rest. For example, think about the hydraulic fluid sitting inside a reservoir when the system is not operating.</a:t>
            </a:r>
          </a:p>
          <a:p>
            <a:pPr marL="628650" lvl="1" indent="-171450">
              <a:buFont typeface="Arial" panose="020B0604020202020204" pitchFamily="34" charset="0"/>
              <a:buChar char="•"/>
            </a:pPr>
            <a:r>
              <a:rPr lang="en-US" b="1" dirty="0"/>
              <a:t>Fluid dynamics </a:t>
            </a:r>
            <a:r>
              <a:rPr lang="en-US" dirty="0"/>
              <a:t>looks at fluids in motion. Water moving through a pipe or compressed air flowing through an air line are examples of fluid dynamics.</a:t>
            </a:r>
          </a:p>
          <a:p>
            <a:pPr marL="171450" indent="-171450">
              <a:buFont typeface="Arial" panose="020B0604020202020204" pitchFamily="34" charset="0"/>
              <a:buChar char="•"/>
            </a:pPr>
            <a:r>
              <a:rPr lang="en-US" dirty="0"/>
              <a:t>For this course, we'll focus primarily on </a:t>
            </a:r>
            <a:r>
              <a:rPr lang="en-US" b="0" dirty="0"/>
              <a:t>fluid dynamics </a:t>
            </a:r>
            <a:r>
              <a:rPr lang="en-US" dirty="0"/>
              <a:t>because hydraulic and pneumatic systems depend on controlling the movement of liquids and gases to transmit power and perform work.</a:t>
            </a:r>
          </a:p>
        </p:txBody>
      </p:sp>
      <p:sp>
        <p:nvSpPr>
          <p:cNvPr id="4" name="Slide Number Placeholder 3"/>
          <p:cNvSpPr>
            <a:spLocks noGrp="1"/>
          </p:cNvSpPr>
          <p:nvPr>
            <p:ph type="sldNum" sz="quarter" idx="5"/>
          </p:nvPr>
        </p:nvSpPr>
        <p:spPr/>
        <p:txBody>
          <a:bodyPr/>
          <a:lstStyle/>
          <a:p>
            <a:fld id="{C68FB58B-AACD-44F1-9CE2-B850C946C86F}" type="slidenum">
              <a:rPr lang="en-US" smtClean="0"/>
              <a:t>9</a:t>
            </a:fld>
            <a:endParaRPr lang="en-US"/>
          </a:p>
        </p:txBody>
      </p:sp>
    </p:spTree>
    <p:extLst>
      <p:ext uri="{BB962C8B-B14F-4D97-AF65-F5344CB8AC3E}">
        <p14:creationId xmlns:p14="http://schemas.microsoft.com/office/powerpoint/2010/main" val="2225315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E3BEC-2917-9248-8D5F-87116A818E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CC4B3D-AFC5-3345-EB89-483231003A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2280F0-FDEF-25FB-677D-5C0EFEFC311E}"/>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Now that we've introduced fluid dynamics, let's connect it to </a:t>
            </a:r>
            <a:r>
              <a:rPr lang="en-US" b="1" dirty="0"/>
              <a:t>fluid power</a:t>
            </a:r>
            <a:r>
              <a:rPr lang="en-US" dirty="0"/>
              <a:t>.</a:t>
            </a:r>
          </a:p>
          <a:p>
            <a:pPr marL="171450" indent="-171450">
              <a:buFont typeface="Arial" panose="020B0604020202020204" pitchFamily="34" charset="0"/>
              <a:buChar char="•"/>
            </a:pPr>
            <a:r>
              <a:rPr lang="en-US" dirty="0"/>
              <a:t>Moving fluids can carry energy through a system and help create mechanical work, such as lifting, pushing, pulling, or moving a component.</a:t>
            </a:r>
          </a:p>
          <a:p>
            <a:pPr marL="171450" indent="-171450">
              <a:buFont typeface="Arial" panose="020B0604020202020204" pitchFamily="34" charset="0"/>
              <a:buChar char="•"/>
            </a:pPr>
            <a:r>
              <a:rPr lang="en-US" dirty="0"/>
              <a:t>In fluid power systems, there are two main types we'll </a:t>
            </a:r>
            <a:r>
              <a:rPr lang="en-US" b="0" dirty="0"/>
              <a:t>focus on: hydraulics and pneumatics.</a:t>
            </a:r>
          </a:p>
          <a:p>
            <a:pPr marL="171450" indent="-171450">
              <a:buFont typeface="Arial" panose="020B0604020202020204" pitchFamily="34" charset="0"/>
              <a:buChar char="•"/>
            </a:pPr>
            <a:r>
              <a:rPr lang="en-US" b="1" dirty="0"/>
              <a:t>Hydraulic systems </a:t>
            </a:r>
            <a:r>
              <a:rPr lang="en-US" b="0" dirty="0"/>
              <a:t>use pressurized liquid, while </a:t>
            </a:r>
            <a:r>
              <a:rPr lang="en-US" b="1" dirty="0"/>
              <a:t>pneumatic systems </a:t>
            </a:r>
            <a:r>
              <a:rPr lang="en-US" b="0" dirty="0"/>
              <a:t>use compressed air or gas.</a:t>
            </a:r>
          </a:p>
          <a:p>
            <a:pPr marL="171450" indent="-171450">
              <a:buFont typeface="Arial" panose="020B0604020202020204" pitchFamily="34" charset="0"/>
              <a:buChar char="•"/>
            </a:pPr>
            <a:r>
              <a:rPr lang="en-US" dirty="0"/>
              <a:t>Although they use different fluids, both systems rely on the same basic ideas of </a:t>
            </a:r>
            <a:r>
              <a:rPr lang="en-US" b="1" dirty="0"/>
              <a:t>pressure and flow</a:t>
            </a:r>
            <a:r>
              <a:rPr lang="en-US" dirty="0"/>
              <a:t> to transmit energy through the system.</a:t>
            </a:r>
          </a:p>
          <a:p>
            <a:pPr marL="171450" indent="-171450">
              <a:buFont typeface="Arial" panose="020B0604020202020204" pitchFamily="34" charset="0"/>
              <a:buChar char="•"/>
            </a:pPr>
            <a:r>
              <a:rPr lang="en-US" dirty="0"/>
              <a:t>When that energy reaches an actuator or another working component, it can produce </a:t>
            </a:r>
            <a:r>
              <a:rPr lang="en-US" b="1" dirty="0"/>
              <a:t>force and motion</a:t>
            </a:r>
            <a:r>
              <a:rPr lang="en-US" dirty="0"/>
              <a:t>.</a:t>
            </a:r>
          </a:p>
          <a:p>
            <a:pPr marL="171450" indent="-171450">
              <a:buFont typeface="Arial" panose="020B0604020202020204" pitchFamily="34" charset="0"/>
              <a:buChar char="•"/>
            </a:pPr>
            <a:r>
              <a:rPr lang="en-US" dirty="0"/>
              <a:t>As we move into the next section, we'll look more closely at hydraulics and see how pressurized liquid is used to perform work in transportation maintenance.</a:t>
            </a:r>
          </a:p>
          <a:p>
            <a:pPr marL="0" marR="0" lvl="0" indent="0">
              <a:spcBef>
                <a:spcPts val="0"/>
              </a:spcBef>
              <a:spcAft>
                <a:spcPts val="0"/>
              </a:spcAft>
              <a:buFont typeface="Courier New" panose="02070309020205020404" pitchFamily="49" charset="0"/>
              <a:buNone/>
            </a:pPr>
            <a:endParaRPr lang="en-US" sz="1200" b="0" dirty="0">
              <a:effectLst/>
              <a:latin typeface="+mn-lt"/>
              <a:ea typeface="Calibri" panose="020F0502020204030204" pitchFamily="34" charset="0"/>
              <a:cs typeface="Times New Roman" panose="02020603050405020304" pitchFamily="18" charset="0"/>
            </a:endParaRPr>
          </a:p>
          <a:p>
            <a:endParaRPr lang="en-US"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latin typeface="+mn-lt"/>
              </a:rPr>
              <a:t>Image Source</a:t>
            </a:r>
            <a:r>
              <a:rPr lang="en-US" sz="1200" i="0" dirty="0">
                <a:latin typeface="+mn-lt"/>
              </a:rPr>
              <a:t>: </a:t>
            </a:r>
            <a:r>
              <a:rPr lang="en-US" dirty="0" err="1"/>
              <a:t>Delanges</a:t>
            </a:r>
            <a:r>
              <a:rPr lang="en-US" dirty="0"/>
              <a:t> Industries. (n.d.). </a:t>
            </a:r>
            <a:r>
              <a:rPr lang="en-US" i="1" dirty="0"/>
              <a:t>Hydraulic vs. pneumatic: Which system saves more energy and costs?</a:t>
            </a:r>
            <a:r>
              <a:rPr lang="en-US" dirty="0"/>
              <a:t> </a:t>
            </a:r>
            <a:r>
              <a:rPr lang="en-US" dirty="0" err="1">
                <a:hlinkClick r:id="rId3"/>
              </a:rPr>
              <a:t>Delanges</a:t>
            </a:r>
            <a:r>
              <a:rPr lang="en-US" dirty="0">
                <a:hlinkClick r:id="rId3"/>
              </a:rPr>
              <a:t> Industries</a:t>
            </a:r>
            <a:endParaRPr lang="en-US" dirty="0"/>
          </a:p>
        </p:txBody>
      </p:sp>
      <p:sp>
        <p:nvSpPr>
          <p:cNvPr id="4" name="Slide Number Placeholder 3">
            <a:extLst>
              <a:ext uri="{FF2B5EF4-FFF2-40B4-BE49-F238E27FC236}">
                <a16:creationId xmlns:a16="http://schemas.microsoft.com/office/drawing/2014/main" id="{8854B29D-A727-8D72-4FD4-4B717643056E}"/>
              </a:ext>
            </a:extLst>
          </p:cNvPr>
          <p:cNvSpPr>
            <a:spLocks noGrp="1"/>
          </p:cNvSpPr>
          <p:nvPr>
            <p:ph type="sldNum" sz="quarter" idx="5"/>
          </p:nvPr>
        </p:nvSpPr>
        <p:spPr/>
        <p:txBody>
          <a:bodyPr/>
          <a:lstStyle/>
          <a:p>
            <a:fld id="{C68FB58B-AACD-44F1-9CE2-B850C946C86F}" type="slidenum">
              <a:rPr lang="en-US" smtClean="0"/>
              <a:t>10</a:t>
            </a:fld>
            <a:endParaRPr lang="en-US"/>
          </a:p>
        </p:txBody>
      </p:sp>
    </p:spTree>
    <p:extLst>
      <p:ext uri="{BB962C8B-B14F-4D97-AF65-F5344CB8AC3E}">
        <p14:creationId xmlns:p14="http://schemas.microsoft.com/office/powerpoint/2010/main" val="24942093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AD9CB-E796-AC08-8AF8-0E588D362C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07BE66-1BDA-ED0F-9FE5-C2DDB24270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ED77A0-4E06-8D36-AB0B-DA69B4ADE9A3}"/>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Hydraulic and pneumatic systems operate under high pressure, so following proper safety procedures is extremely important.</a:t>
            </a:r>
          </a:p>
          <a:p>
            <a:pPr marL="171450" indent="-171450">
              <a:buFont typeface="Arial" panose="020B0604020202020204" pitchFamily="34" charset="0"/>
              <a:buChar char="•"/>
            </a:pPr>
            <a:r>
              <a:rPr lang="en-US" dirty="0"/>
              <a:t>Always wear the appropriate </a:t>
            </a:r>
            <a:r>
              <a:rPr lang="en-US" b="1" dirty="0"/>
              <a:t>personal protective equipment</a:t>
            </a:r>
            <a:r>
              <a:rPr lang="en-US" dirty="0"/>
              <a:t>, or PPE, for the work you are performing.</a:t>
            </a:r>
          </a:p>
          <a:p>
            <a:pPr marL="171450" indent="-171450">
              <a:buFont typeface="Arial" panose="020B0604020202020204" pitchFamily="34" charset="0"/>
              <a:buChar char="•"/>
            </a:pPr>
            <a:r>
              <a:rPr lang="en-US" dirty="0"/>
              <a:t>Before beginning work on a hydraulic or pneumatic system, use the required lockout/tagout, or </a:t>
            </a:r>
            <a:r>
              <a:rPr lang="en-US" b="1" dirty="0"/>
              <a:t>LOTO</a:t>
            </a:r>
            <a:r>
              <a:rPr lang="en-US" dirty="0"/>
              <a:t>, procedures.</a:t>
            </a:r>
          </a:p>
          <a:p>
            <a:pPr marL="171450" indent="-171450">
              <a:buFont typeface="Arial" panose="020B0604020202020204" pitchFamily="34" charset="0"/>
              <a:buChar char="•"/>
            </a:pPr>
            <a:r>
              <a:rPr lang="en-US" dirty="0"/>
              <a:t>Finally, always follow your agency’s specific </a:t>
            </a:r>
            <a:r>
              <a:rPr lang="en-US" b="1" dirty="0"/>
              <a:t>safety protocols</a:t>
            </a:r>
            <a:r>
              <a:rPr lang="en-US" dirty="0"/>
              <a:t>. Procedures and requirements may vary depending on the equipment and work being performed.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For example, when checking for a </a:t>
            </a:r>
            <a:r>
              <a:rPr lang="en-US" b="1" dirty="0"/>
              <a:t>leak</a:t>
            </a:r>
            <a:r>
              <a:rPr lang="en-US" dirty="0"/>
              <a:t>, never use your hand. Instead, use a piece of cardboard to help locate the leak. High-pressure fluid can penetrate the skin and cause a serious injection injury.</a:t>
            </a:r>
          </a:p>
          <a:p>
            <a:pPr marL="171450" indent="-171450">
              <a:buFont typeface="Arial" panose="020B0604020202020204" pitchFamily="34" charset="0"/>
              <a:buChar char="•"/>
            </a:pPr>
            <a:r>
              <a:rPr lang="en-US" dirty="0"/>
              <a:t>These basic precautions can help protect you and others when working with hydraulic and pneumatic systems.</a:t>
            </a:r>
          </a:p>
          <a:p>
            <a:endParaRPr lang="en-US" dirty="0"/>
          </a:p>
        </p:txBody>
      </p:sp>
      <p:sp>
        <p:nvSpPr>
          <p:cNvPr id="4" name="Slide Number Placeholder 3">
            <a:extLst>
              <a:ext uri="{FF2B5EF4-FFF2-40B4-BE49-F238E27FC236}">
                <a16:creationId xmlns:a16="http://schemas.microsoft.com/office/drawing/2014/main" id="{F7E481A0-FE6A-873D-A20B-055773B5A594}"/>
              </a:ext>
            </a:extLst>
          </p:cNvPr>
          <p:cNvSpPr>
            <a:spLocks noGrp="1"/>
          </p:cNvSpPr>
          <p:nvPr>
            <p:ph type="sldNum" sz="quarter" idx="5"/>
          </p:nvPr>
        </p:nvSpPr>
        <p:spPr/>
        <p:txBody>
          <a:bodyPr/>
          <a:lstStyle/>
          <a:p>
            <a:fld id="{C68FB58B-AACD-44F1-9CE2-B850C946C86F}" type="slidenum">
              <a:rPr lang="en-US" smtClean="0"/>
              <a:t>11</a:t>
            </a:fld>
            <a:endParaRPr lang="en-US"/>
          </a:p>
        </p:txBody>
      </p:sp>
    </p:spTree>
    <p:extLst>
      <p:ext uri="{BB962C8B-B14F-4D97-AF65-F5344CB8AC3E}">
        <p14:creationId xmlns:p14="http://schemas.microsoft.com/office/powerpoint/2010/main" val="2886342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Introduce the section. </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b="1" dirty="0"/>
              <a:t>Talking Points</a:t>
            </a:r>
            <a:r>
              <a:rPr lang="en-US" dirty="0"/>
              <a:t>: This section introduces hydraulic systems, including how they work, their key components, advantages and disadvantages, and common applications.</a:t>
            </a:r>
          </a:p>
          <a:p>
            <a:pPr marL="0" marR="0" lvl="0" indent="0">
              <a:spcBef>
                <a:spcPts val="0"/>
              </a:spcBef>
              <a:spcAft>
                <a:spcPts val="0"/>
              </a:spcAft>
              <a:buFont typeface="Courier New" panose="02070309020205020404" pitchFamily="49" charset="0"/>
              <a:buNone/>
            </a:pPr>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12</a:t>
            </a:fld>
            <a:endParaRPr lang="en-US"/>
          </a:p>
        </p:txBody>
      </p:sp>
    </p:spTree>
    <p:extLst>
      <p:ext uri="{BB962C8B-B14F-4D97-AF65-F5344CB8AC3E}">
        <p14:creationId xmlns:p14="http://schemas.microsoft.com/office/powerpoint/2010/main" val="20110292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b="1" dirty="0"/>
              <a:t>Hydraulics</a:t>
            </a:r>
            <a:r>
              <a:rPr lang="en-US" dirty="0"/>
              <a:t> is a type of fluid power that uses </a:t>
            </a:r>
            <a:r>
              <a:rPr lang="en-US" b="1" dirty="0"/>
              <a:t>pressurized liquid </a:t>
            </a:r>
            <a:r>
              <a:rPr lang="en-US" b="0" dirty="0"/>
              <a:t>to transmit power and perform mechanical work.</a:t>
            </a:r>
          </a:p>
          <a:p>
            <a:pPr marL="171450" indent="-171450">
              <a:buFont typeface="Arial" panose="020B0604020202020204" pitchFamily="34" charset="0"/>
              <a:buChar char="•"/>
            </a:pPr>
            <a:r>
              <a:rPr lang="en-US" dirty="0"/>
              <a:t>Hydraulic systems can use different types of liquids, but specially formulated hydraulic oils are commonly used because they provide properties needed for reliable system operation.</a:t>
            </a:r>
          </a:p>
          <a:p>
            <a:pPr marL="171450" indent="-171450">
              <a:buFont typeface="Arial" panose="020B0604020202020204" pitchFamily="34" charset="0"/>
              <a:buChar char="•"/>
            </a:pPr>
            <a:r>
              <a:rPr lang="en-US" dirty="0"/>
              <a:t>You've probably used a hydraulic system without thinking about it. A common example is the braking system in many vehicles.</a:t>
            </a:r>
          </a:p>
          <a:p>
            <a:pPr marL="171450" indent="-171450">
              <a:buFont typeface="Arial" panose="020B0604020202020204" pitchFamily="34" charset="0"/>
              <a:buChar char="•"/>
            </a:pPr>
            <a:r>
              <a:rPr lang="en-US" dirty="0"/>
              <a:t>When you press the brake pedal, force is transmitted through pressurized brake fluid to components at the wheels, which apply the brakes and slow or stop the vehicle.</a:t>
            </a:r>
          </a:p>
          <a:p>
            <a:pPr marL="171450" indent="-171450">
              <a:buFont typeface="Arial" panose="020B0604020202020204" pitchFamily="34" charset="0"/>
              <a:buChar char="•"/>
            </a:pPr>
            <a:r>
              <a:rPr lang="en-US" dirty="0"/>
              <a:t>In transportation maintenance, you'll encounter hydraulics in many different systems and pieces of equipment.</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i="1" dirty="0"/>
              <a:t>Image Source</a:t>
            </a:r>
            <a:r>
              <a:rPr lang="en-US" dirty="0"/>
              <a:t>: Moorthi, M. (2017, July 27). </a:t>
            </a:r>
            <a:r>
              <a:rPr lang="en-US" i="1" dirty="0"/>
              <a:t>Hydraulic braking system</a:t>
            </a:r>
            <a:r>
              <a:rPr lang="en-US" dirty="0"/>
              <a:t>. LinkedIn. </a:t>
            </a:r>
            <a:r>
              <a:rPr lang="en-US" dirty="0">
                <a:hlinkClick r:id="rId3"/>
              </a:rPr>
              <a:t>LinkedIn article</a:t>
            </a:r>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13</a:t>
            </a:fld>
            <a:endParaRPr lang="en-US"/>
          </a:p>
        </p:txBody>
      </p:sp>
    </p:spTree>
    <p:extLst>
      <p:ext uri="{BB962C8B-B14F-4D97-AF65-F5344CB8AC3E}">
        <p14:creationId xmlns:p14="http://schemas.microsoft.com/office/powerpoint/2010/main" val="1287823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BB135-AB09-AE73-6914-CCC0E405B7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CFC856-04AC-8160-7489-FEC93C60DA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E0A1F7-2C67-C113-AB16-26B3CF7B1689}"/>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 </a:t>
            </a:r>
            <a:r>
              <a:rPr lang="en-US" sz="1200" b="0" dirty="0">
                <a:effectLst/>
                <a:latin typeface="+mn-lt"/>
                <a:ea typeface="Calibri" panose="020F0502020204030204" pitchFamily="34" charset="0"/>
                <a:cs typeface="Times New Roman" panose="02020603050405020304" pitchFamily="18" charset="0"/>
              </a:rPr>
              <a:t>Emphasize the importance of </a:t>
            </a:r>
            <a:r>
              <a:rPr lang="en-US" sz="1200" b="0" u="sng" dirty="0">
                <a:effectLst/>
                <a:latin typeface="+mn-lt"/>
                <a:ea typeface="Calibri" panose="020F0502020204030204" pitchFamily="34" charset="0"/>
                <a:cs typeface="Times New Roman" panose="02020603050405020304" pitchFamily="18" charset="0"/>
              </a:rPr>
              <a:t>resistance</a:t>
            </a:r>
            <a:r>
              <a:rPr lang="en-US" sz="1200" b="0" dirty="0">
                <a:effectLst/>
                <a:latin typeface="+mn-lt"/>
                <a:ea typeface="Calibri" panose="020F0502020204030204" pitchFamily="34" charset="0"/>
                <a:cs typeface="Times New Roman" panose="02020603050405020304" pitchFamily="18" charset="0"/>
              </a:rPr>
              <a: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Let's take a look at the basic process that makes a hydraulic system work.</a:t>
            </a:r>
          </a:p>
          <a:p>
            <a:pPr marL="171450" indent="-171450">
              <a:buFont typeface="Arial" panose="020B0604020202020204" pitchFamily="34" charset="0"/>
              <a:buChar char="•"/>
            </a:pPr>
            <a:r>
              <a:rPr lang="en-US" dirty="0"/>
              <a:t>First, a </a:t>
            </a:r>
            <a:r>
              <a:rPr lang="en-US" b="1" dirty="0"/>
              <a:t>pump</a:t>
            </a:r>
            <a:r>
              <a:rPr lang="en-US" dirty="0"/>
              <a:t> moves hydraulic fluid through the system. </a:t>
            </a:r>
          </a:p>
          <a:p>
            <a:pPr marL="171450" indent="-171450">
              <a:buFont typeface="Arial" panose="020B0604020202020204" pitchFamily="34" charset="0"/>
              <a:buChar char="•"/>
            </a:pPr>
            <a:r>
              <a:rPr lang="en-US" dirty="0"/>
              <a:t>The pump causes the liquid to </a:t>
            </a:r>
            <a:r>
              <a:rPr lang="en-US" b="1" dirty="0"/>
              <a:t>flow</a:t>
            </a:r>
            <a:r>
              <a:rPr lang="en-US" dirty="0"/>
              <a:t>.</a:t>
            </a:r>
          </a:p>
          <a:p>
            <a:pPr marL="171450" indent="-171450">
              <a:buFont typeface="Arial" panose="020B0604020202020204" pitchFamily="34" charset="0"/>
              <a:buChar char="•"/>
            </a:pPr>
            <a:r>
              <a:rPr lang="en-US" dirty="0"/>
              <a:t>As that fluid encounters resistance in the system, </a:t>
            </a:r>
            <a:r>
              <a:rPr lang="en-US" b="1" dirty="0"/>
              <a:t>pressure builds </a:t>
            </a:r>
            <a:r>
              <a:rPr lang="en-US" b="0" dirty="0"/>
              <a:t>which can then transmit </a:t>
            </a:r>
            <a:r>
              <a:rPr lang="en-US" dirty="0"/>
              <a:t>energy through the hydraulic system.</a:t>
            </a:r>
          </a:p>
          <a:p>
            <a:pPr marL="171450" indent="-171450">
              <a:buFont typeface="Arial" panose="020B0604020202020204" pitchFamily="34" charset="0"/>
              <a:buChar char="•"/>
            </a:pPr>
            <a:r>
              <a:rPr lang="en-US" dirty="0"/>
              <a:t>The fluid eventually reaches an </a:t>
            </a:r>
            <a:r>
              <a:rPr lang="en-US" b="1" dirty="0"/>
              <a:t>actuator</a:t>
            </a:r>
            <a:r>
              <a:rPr lang="en-US" dirty="0"/>
              <a:t>, such as a hydraulic cylinder, which converts that hydraulic energy into mechanical force and </a:t>
            </a:r>
            <a:r>
              <a:rPr lang="en-US" b="1" dirty="0"/>
              <a:t>motion</a:t>
            </a:r>
            <a:r>
              <a:rPr lang="en-US" dirty="0"/>
              <a:t>.</a:t>
            </a:r>
          </a:p>
          <a:p>
            <a:pPr marL="171450" indent="-171450">
              <a:buFont typeface="Arial" panose="020B0604020202020204" pitchFamily="34" charset="0"/>
              <a:buChar char="•"/>
            </a:pPr>
            <a:r>
              <a:rPr lang="en-US" dirty="0"/>
              <a:t>So, remember this basic sequence: the </a:t>
            </a:r>
            <a:r>
              <a:rPr lang="en-US" b="1" dirty="0"/>
              <a:t>pump creates flow, resistance creates pressure, and the system uses that pressurized fluid to produce force and motion</a:t>
            </a:r>
            <a:r>
              <a:rPr lang="en-US" dirty="0"/>
              <a:t>.</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5C46A8E4-81FC-0AA0-9AC7-EFD57FBC4FFB}"/>
              </a:ext>
            </a:extLst>
          </p:cNvPr>
          <p:cNvSpPr>
            <a:spLocks noGrp="1"/>
          </p:cNvSpPr>
          <p:nvPr>
            <p:ph type="sldNum" sz="quarter" idx="5"/>
          </p:nvPr>
        </p:nvSpPr>
        <p:spPr/>
        <p:txBody>
          <a:bodyPr/>
          <a:lstStyle/>
          <a:p>
            <a:fld id="{C68FB58B-AACD-44F1-9CE2-B850C946C86F}" type="slidenum">
              <a:rPr lang="en-US" smtClean="0"/>
              <a:t>14</a:t>
            </a:fld>
            <a:endParaRPr lang="en-US"/>
          </a:p>
        </p:txBody>
      </p:sp>
    </p:spTree>
    <p:extLst>
      <p:ext uri="{BB962C8B-B14F-4D97-AF65-F5344CB8AC3E}">
        <p14:creationId xmlns:p14="http://schemas.microsoft.com/office/powerpoint/2010/main" val="1246296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1AC8F-99C3-5AF5-1928-412CA5411C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C9DF41-332B-D96B-4A3B-A1B0291005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00D1C6-B61E-50CC-311C-1BE7F7E41E39}"/>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One of the most important principles behind hydraulic systems is </a:t>
            </a:r>
            <a:r>
              <a:rPr lang="en-US" b="0" dirty="0"/>
              <a:t>Pascal's Law.</a:t>
            </a:r>
          </a:p>
          <a:p>
            <a:pPr marL="171450" indent="-171450">
              <a:buFont typeface="Arial" panose="020B0604020202020204" pitchFamily="34" charset="0"/>
              <a:buChar char="•"/>
            </a:pPr>
            <a:r>
              <a:rPr lang="en-US" b="1" dirty="0"/>
              <a:t>Pascal's Law </a:t>
            </a:r>
            <a:r>
              <a:rPr lang="en-US" dirty="0"/>
              <a:t>states that when pressure is applied to a confined liquid, that pressure is </a:t>
            </a:r>
            <a:r>
              <a:rPr lang="en-US" b="1" dirty="0"/>
              <a:t>transmitted equally throughout the liquid</a:t>
            </a:r>
            <a:r>
              <a:rPr lang="en-US" dirty="0"/>
              <a:t>.</a:t>
            </a:r>
          </a:p>
          <a:p>
            <a:pPr marL="171450" indent="-171450">
              <a:buFont typeface="Arial" panose="020B0604020202020204" pitchFamily="34" charset="0"/>
              <a:buChar char="•"/>
            </a:pPr>
            <a:r>
              <a:rPr lang="en-US" dirty="0"/>
              <a:t>This means the pressure created at one point in the system is carried through the hydraulic fluid to other parts of the system.</a:t>
            </a:r>
          </a:p>
          <a:p>
            <a:pPr marL="171450" indent="-171450">
              <a:buFont typeface="Arial" panose="020B0604020202020204" pitchFamily="34" charset="0"/>
              <a:buChar char="•"/>
            </a:pPr>
            <a:r>
              <a:rPr lang="en-US" dirty="0"/>
              <a:t>When that pressure acts on a </a:t>
            </a:r>
            <a:r>
              <a:rPr lang="en-US" b="1" dirty="0"/>
              <a:t>larger</a:t>
            </a:r>
            <a:r>
              <a:rPr lang="en-US" dirty="0"/>
              <a:t> piston or cylinder, it can produce a much </a:t>
            </a:r>
            <a:r>
              <a:rPr lang="en-US" b="1" dirty="0"/>
              <a:t>greater output force </a:t>
            </a:r>
            <a:r>
              <a:rPr lang="en-US" dirty="0"/>
              <a:t>than the force originally applied.</a:t>
            </a:r>
          </a:p>
          <a:p>
            <a:pPr marL="171450" indent="-171450">
              <a:buFont typeface="Arial" panose="020B0604020202020204" pitchFamily="34" charset="0"/>
              <a:buChar char="•"/>
            </a:pPr>
            <a:r>
              <a:rPr lang="en-US" dirty="0"/>
              <a:t>This is why hydraulic systems are able to lift buses, operate heavy equipment, and move large components with relatively little input effort.</a:t>
            </a:r>
          </a:p>
          <a:p>
            <a:pPr marL="171450" indent="-171450">
              <a:buFont typeface="Arial" panose="020B0604020202020204" pitchFamily="34" charset="0"/>
              <a:buChar char="•"/>
            </a:pPr>
            <a:r>
              <a:rPr lang="en-US" dirty="0"/>
              <a:t>Keep in mind that the system isn't creating energy, it is using </a:t>
            </a:r>
            <a:r>
              <a:rPr lang="en-US" b="1" dirty="0"/>
              <a:t>pressure</a:t>
            </a:r>
            <a:r>
              <a:rPr lang="en-US" dirty="0"/>
              <a:t> to </a:t>
            </a:r>
            <a:r>
              <a:rPr lang="en-US" b="1" i="1" dirty="0"/>
              <a:t>transfer</a:t>
            </a:r>
            <a:r>
              <a:rPr lang="en-US" b="1" dirty="0"/>
              <a:t> force </a:t>
            </a:r>
            <a:r>
              <a:rPr lang="en-US" dirty="0"/>
              <a:t>efficiently through the hydraulic fluid.</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i="1" dirty="0"/>
              <a:t>Image Source: </a:t>
            </a:r>
            <a:r>
              <a:rPr lang="en-US" dirty="0" err="1"/>
              <a:t>Encyclopaedia</a:t>
            </a:r>
            <a:r>
              <a:rPr lang="en-US" dirty="0"/>
              <a:t> Britannica. (n.d.). </a:t>
            </a:r>
            <a:r>
              <a:rPr lang="en-US" i="1" dirty="0"/>
              <a:t>Pascal's principle</a:t>
            </a:r>
            <a:r>
              <a:rPr lang="en-US" dirty="0"/>
              <a:t>. </a:t>
            </a:r>
            <a:r>
              <a:rPr lang="en-US" dirty="0" err="1"/>
              <a:t>Encyclopaedia</a:t>
            </a:r>
            <a:r>
              <a:rPr lang="en-US" dirty="0"/>
              <a:t> Britannica. </a:t>
            </a:r>
            <a:r>
              <a:rPr lang="en-US" dirty="0" err="1">
                <a:hlinkClick r:id="rId3"/>
              </a:rPr>
              <a:t>Encyclopaedia</a:t>
            </a:r>
            <a:r>
              <a:rPr lang="en-US" dirty="0">
                <a:hlinkClick r:id="rId3"/>
              </a:rPr>
              <a:t> Britannica – Pascal's principle</a:t>
            </a:r>
            <a:endParaRPr lang="en-US" dirty="0"/>
          </a:p>
        </p:txBody>
      </p:sp>
      <p:sp>
        <p:nvSpPr>
          <p:cNvPr id="4" name="Slide Number Placeholder 3">
            <a:extLst>
              <a:ext uri="{FF2B5EF4-FFF2-40B4-BE49-F238E27FC236}">
                <a16:creationId xmlns:a16="http://schemas.microsoft.com/office/drawing/2014/main" id="{C90AD66E-EBE4-BE08-C2AF-35308129A4FE}"/>
              </a:ext>
            </a:extLst>
          </p:cNvPr>
          <p:cNvSpPr>
            <a:spLocks noGrp="1"/>
          </p:cNvSpPr>
          <p:nvPr>
            <p:ph type="sldNum" sz="quarter" idx="5"/>
          </p:nvPr>
        </p:nvSpPr>
        <p:spPr/>
        <p:txBody>
          <a:bodyPr/>
          <a:lstStyle/>
          <a:p>
            <a:fld id="{C68FB58B-AACD-44F1-9CE2-B850C946C86F}" type="slidenum">
              <a:rPr lang="en-US" smtClean="0"/>
              <a:t>15</a:t>
            </a:fld>
            <a:endParaRPr lang="en-US"/>
          </a:p>
        </p:txBody>
      </p:sp>
    </p:spTree>
    <p:extLst>
      <p:ext uri="{BB962C8B-B14F-4D97-AF65-F5344CB8AC3E}">
        <p14:creationId xmlns:p14="http://schemas.microsoft.com/office/powerpoint/2010/main" val="17531764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Now that we've seen how a hydraulic system works, let's look at the main components that make it possible.</a:t>
            </a:r>
          </a:p>
          <a:p>
            <a:pPr marL="171450" indent="-171450">
              <a:buFont typeface="Arial" panose="020B0604020202020204" pitchFamily="34" charset="0"/>
              <a:buChar char="•"/>
            </a:pPr>
            <a:r>
              <a:rPr lang="en-US" dirty="0"/>
              <a:t>First, we have the </a:t>
            </a:r>
            <a:r>
              <a:rPr lang="en-US" sz="1400" b="1" dirty="0"/>
              <a:t>Reservoir</a:t>
            </a:r>
            <a:r>
              <a:rPr lang="en-US" sz="1200" dirty="0"/>
              <a:t>  which stores the hydraulic fluid and supplies it to the pump as the system operates.</a:t>
            </a:r>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16</a:t>
            </a:fld>
            <a:endParaRPr lang="en-US"/>
          </a:p>
        </p:txBody>
      </p:sp>
    </p:spTree>
    <p:extLst>
      <p:ext uri="{BB962C8B-B14F-4D97-AF65-F5344CB8AC3E}">
        <p14:creationId xmlns:p14="http://schemas.microsoft.com/office/powerpoint/2010/main" val="39016214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1FB28-B296-823E-9B04-AF7644A179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BFCD9B-D0F7-10A7-B1D7-C8B9E88151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E75F1C-672A-BEC5-4381-8851A5FEAD41}"/>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Next, we have the </a:t>
            </a:r>
            <a:r>
              <a:rPr lang="en-US" b="1" dirty="0"/>
              <a:t>pump</a:t>
            </a:r>
            <a:r>
              <a:rPr lang="en-US" dirty="0"/>
              <a:t>, which draws hydraulic fluid from the reservoir and moves it through the system, creating the </a:t>
            </a:r>
            <a:r>
              <a:rPr lang="en-US" b="1" dirty="0"/>
              <a:t>flow</a:t>
            </a:r>
            <a:r>
              <a:rPr lang="en-US" dirty="0"/>
              <a:t> needed for the system to operate.</a:t>
            </a:r>
          </a:p>
          <a:p>
            <a:endParaRPr lang="en-US" dirty="0"/>
          </a:p>
        </p:txBody>
      </p:sp>
      <p:sp>
        <p:nvSpPr>
          <p:cNvPr id="4" name="Slide Number Placeholder 3">
            <a:extLst>
              <a:ext uri="{FF2B5EF4-FFF2-40B4-BE49-F238E27FC236}">
                <a16:creationId xmlns:a16="http://schemas.microsoft.com/office/drawing/2014/main" id="{771832C7-8D1D-D806-5805-35E24B7B329F}"/>
              </a:ext>
            </a:extLst>
          </p:cNvPr>
          <p:cNvSpPr>
            <a:spLocks noGrp="1"/>
          </p:cNvSpPr>
          <p:nvPr>
            <p:ph type="sldNum" sz="quarter" idx="5"/>
          </p:nvPr>
        </p:nvSpPr>
        <p:spPr/>
        <p:txBody>
          <a:bodyPr/>
          <a:lstStyle/>
          <a:p>
            <a:fld id="{C68FB58B-AACD-44F1-9CE2-B850C946C86F}" type="slidenum">
              <a:rPr lang="en-US" smtClean="0"/>
              <a:t>17</a:t>
            </a:fld>
            <a:endParaRPr lang="en-US"/>
          </a:p>
        </p:txBody>
      </p:sp>
    </p:spTree>
    <p:extLst>
      <p:ext uri="{BB962C8B-B14F-4D97-AF65-F5344CB8AC3E}">
        <p14:creationId xmlns:p14="http://schemas.microsoft.com/office/powerpoint/2010/main" val="3020815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0CAC2-8C44-D19A-0C99-43715EC6FE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0406AA-8DF8-C3A3-6B42-7DE3421123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1BE0AA-2269-2C97-D3C3-9F840FAD44BB}"/>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The pump moves </a:t>
            </a:r>
            <a:r>
              <a:rPr lang="en-US" b="1" dirty="0"/>
              <a:t>hydraulic fluid </a:t>
            </a:r>
            <a:r>
              <a:rPr lang="en-US" dirty="0"/>
              <a:t>through the system. The fluid transmits </a:t>
            </a:r>
            <a:r>
              <a:rPr lang="en-US" b="1" dirty="0"/>
              <a:t>energy</a:t>
            </a:r>
            <a:r>
              <a:rPr lang="en-US" dirty="0"/>
              <a:t> while also helping lubricate and cool system components. </a:t>
            </a:r>
          </a:p>
          <a:p>
            <a:pPr marL="171450" indent="-171450">
              <a:buFont typeface="Arial" panose="020B0604020202020204" pitchFamily="34" charset="0"/>
              <a:buChar char="•"/>
            </a:pPr>
            <a:r>
              <a:rPr lang="en-US" dirty="0"/>
              <a:t>Because it is nearly incompressible, hydraulic fluid can efficiently transmit pressure.</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700DD2BB-B140-56F4-B374-1BA923297F87}"/>
              </a:ext>
            </a:extLst>
          </p:cNvPr>
          <p:cNvSpPr>
            <a:spLocks noGrp="1"/>
          </p:cNvSpPr>
          <p:nvPr>
            <p:ph type="sldNum" sz="quarter" idx="5"/>
          </p:nvPr>
        </p:nvSpPr>
        <p:spPr/>
        <p:txBody>
          <a:bodyPr/>
          <a:lstStyle/>
          <a:p>
            <a:fld id="{C68FB58B-AACD-44F1-9CE2-B850C946C86F}" type="slidenum">
              <a:rPr lang="en-US" smtClean="0"/>
              <a:t>18</a:t>
            </a:fld>
            <a:endParaRPr lang="en-US"/>
          </a:p>
        </p:txBody>
      </p:sp>
    </p:spTree>
    <p:extLst>
      <p:ext uri="{BB962C8B-B14F-4D97-AF65-F5344CB8AC3E}">
        <p14:creationId xmlns:p14="http://schemas.microsoft.com/office/powerpoint/2010/main" val="34545376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93DB7-8666-D74D-182D-0B6906FE70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4A2790-A9FF-4CCB-B740-80C969F1B8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6D7B00-6EC4-921D-66FF-A46B0B9A9B72}"/>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The </a:t>
            </a:r>
            <a:r>
              <a:rPr lang="en-US" b="1" dirty="0"/>
              <a:t>pipes and hoses </a:t>
            </a:r>
            <a:r>
              <a:rPr lang="en-US" dirty="0"/>
              <a:t>provide pathways for hydraulic fluid to travel between components throughout the system.</a:t>
            </a:r>
          </a:p>
        </p:txBody>
      </p:sp>
      <p:sp>
        <p:nvSpPr>
          <p:cNvPr id="4" name="Slide Number Placeholder 3">
            <a:extLst>
              <a:ext uri="{FF2B5EF4-FFF2-40B4-BE49-F238E27FC236}">
                <a16:creationId xmlns:a16="http://schemas.microsoft.com/office/drawing/2014/main" id="{F81EF63C-CE83-DFE4-36B6-E4942B16350C}"/>
              </a:ext>
            </a:extLst>
          </p:cNvPr>
          <p:cNvSpPr>
            <a:spLocks noGrp="1"/>
          </p:cNvSpPr>
          <p:nvPr>
            <p:ph type="sldNum" sz="quarter" idx="5"/>
          </p:nvPr>
        </p:nvSpPr>
        <p:spPr/>
        <p:txBody>
          <a:bodyPr/>
          <a:lstStyle/>
          <a:p>
            <a:fld id="{C68FB58B-AACD-44F1-9CE2-B850C946C86F}" type="slidenum">
              <a:rPr lang="en-US" smtClean="0"/>
              <a:t>19</a:t>
            </a:fld>
            <a:endParaRPr lang="en-US"/>
          </a:p>
        </p:txBody>
      </p:sp>
    </p:spTree>
    <p:extLst>
      <p:ext uri="{BB962C8B-B14F-4D97-AF65-F5344CB8AC3E}">
        <p14:creationId xmlns:p14="http://schemas.microsoft.com/office/powerpoint/2010/main" val="2116316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E6D75-9E4F-A667-1A4A-4F0212076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BA9134-F5E4-297C-A56D-310F5315C3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162EAC-9E23-9876-790C-CC0BE4517DC9}"/>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The </a:t>
            </a:r>
            <a:r>
              <a:rPr lang="en-US" b="1" dirty="0"/>
              <a:t>valves</a:t>
            </a:r>
            <a:r>
              <a:rPr lang="en-US" dirty="0"/>
              <a:t> control the direction, pressure, and flow of hydraulic fluid to regulate how the system operates.</a:t>
            </a:r>
          </a:p>
        </p:txBody>
      </p:sp>
      <p:sp>
        <p:nvSpPr>
          <p:cNvPr id="4" name="Slide Number Placeholder 3">
            <a:extLst>
              <a:ext uri="{FF2B5EF4-FFF2-40B4-BE49-F238E27FC236}">
                <a16:creationId xmlns:a16="http://schemas.microsoft.com/office/drawing/2014/main" id="{5B9F22EC-45CA-70D6-EE4A-C58DCB14000D}"/>
              </a:ext>
            </a:extLst>
          </p:cNvPr>
          <p:cNvSpPr>
            <a:spLocks noGrp="1"/>
          </p:cNvSpPr>
          <p:nvPr>
            <p:ph type="sldNum" sz="quarter" idx="5"/>
          </p:nvPr>
        </p:nvSpPr>
        <p:spPr/>
        <p:txBody>
          <a:bodyPr/>
          <a:lstStyle/>
          <a:p>
            <a:fld id="{C68FB58B-AACD-44F1-9CE2-B850C946C86F}" type="slidenum">
              <a:rPr lang="en-US" smtClean="0"/>
              <a:t>20</a:t>
            </a:fld>
            <a:endParaRPr lang="en-US"/>
          </a:p>
        </p:txBody>
      </p:sp>
    </p:spTree>
    <p:extLst>
      <p:ext uri="{BB962C8B-B14F-4D97-AF65-F5344CB8AC3E}">
        <p14:creationId xmlns:p14="http://schemas.microsoft.com/office/powerpoint/2010/main" val="16471288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D7CC2-E966-07C7-3EE1-E0E18A2E66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AC1EF7-F700-7845-E147-73E8A4498A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3D21ED-B868-FB0D-35BF-FBB430415CE2}"/>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lgn="l">
              <a:buFont typeface="Arial" panose="020B0604020202020204" pitchFamily="34" charset="0"/>
              <a:buChar char="•"/>
            </a:pPr>
            <a:r>
              <a:rPr lang="en-US" sz="1200" b="0" dirty="0"/>
              <a:t>The</a:t>
            </a:r>
            <a:r>
              <a:rPr lang="en-US" sz="1200" b="1" dirty="0"/>
              <a:t> actuator </a:t>
            </a:r>
            <a:r>
              <a:rPr lang="en-US" sz="1200" b="0" dirty="0"/>
              <a:t>co</a:t>
            </a:r>
            <a:r>
              <a:rPr lang="en-US" sz="1200" dirty="0"/>
              <a:t>nverts hydraulic energy into mechanical force and motion. A </a:t>
            </a:r>
            <a:r>
              <a:rPr lang="en-US" sz="1200" b="1" dirty="0"/>
              <a:t>hydraulic cylinder </a:t>
            </a:r>
            <a:r>
              <a:rPr lang="en-US" sz="1200" dirty="0"/>
              <a:t>is a type of actuator that produces linear motion to lift, push, pull, or hold a load.</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D34B382B-C008-1464-08FD-A6C75E844388}"/>
              </a:ext>
            </a:extLst>
          </p:cNvPr>
          <p:cNvSpPr>
            <a:spLocks noGrp="1"/>
          </p:cNvSpPr>
          <p:nvPr>
            <p:ph type="sldNum" sz="quarter" idx="5"/>
          </p:nvPr>
        </p:nvSpPr>
        <p:spPr/>
        <p:txBody>
          <a:bodyPr/>
          <a:lstStyle/>
          <a:p>
            <a:fld id="{C68FB58B-AACD-44F1-9CE2-B850C946C86F}" type="slidenum">
              <a:rPr lang="en-US" smtClean="0"/>
              <a:t>21</a:t>
            </a:fld>
            <a:endParaRPr lang="en-US"/>
          </a:p>
        </p:txBody>
      </p:sp>
    </p:spTree>
    <p:extLst>
      <p:ext uri="{BB962C8B-B14F-4D97-AF65-F5344CB8AC3E}">
        <p14:creationId xmlns:p14="http://schemas.microsoft.com/office/powerpoint/2010/main" val="33080407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A8563-CA2C-007E-4A1E-6F4D3A59F1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3C5B60-D0E9-99C7-C116-F93B775342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0C10D9-BB9E-976D-6ABE-7685B253B03C}"/>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lgn="l">
              <a:buFont typeface="Arial" panose="020B0604020202020204" pitchFamily="34" charset="0"/>
              <a:buChar char="•"/>
            </a:pPr>
            <a:r>
              <a:rPr lang="en-US" sz="1200" b="0" dirty="0"/>
              <a:t>The piston is a movable component inside an actuator (hydraulic cylinder). Pressurized fluid acts on the piston, causing it to move and produce force.</a:t>
            </a:r>
            <a:endParaRPr lang="en-US" dirty="0"/>
          </a:p>
        </p:txBody>
      </p:sp>
      <p:sp>
        <p:nvSpPr>
          <p:cNvPr id="4" name="Slide Number Placeholder 3">
            <a:extLst>
              <a:ext uri="{FF2B5EF4-FFF2-40B4-BE49-F238E27FC236}">
                <a16:creationId xmlns:a16="http://schemas.microsoft.com/office/drawing/2014/main" id="{527595BF-A061-DC97-3F0A-01190605983E}"/>
              </a:ext>
            </a:extLst>
          </p:cNvPr>
          <p:cNvSpPr>
            <a:spLocks noGrp="1"/>
          </p:cNvSpPr>
          <p:nvPr>
            <p:ph type="sldNum" sz="quarter" idx="5"/>
          </p:nvPr>
        </p:nvSpPr>
        <p:spPr/>
        <p:txBody>
          <a:bodyPr/>
          <a:lstStyle/>
          <a:p>
            <a:fld id="{C68FB58B-AACD-44F1-9CE2-B850C946C86F}" type="slidenum">
              <a:rPr lang="en-US" smtClean="0"/>
              <a:t>22</a:t>
            </a:fld>
            <a:endParaRPr lang="en-US"/>
          </a:p>
        </p:txBody>
      </p:sp>
    </p:spTree>
    <p:extLst>
      <p:ext uri="{BB962C8B-B14F-4D97-AF65-F5344CB8AC3E}">
        <p14:creationId xmlns:p14="http://schemas.microsoft.com/office/powerpoint/2010/main" val="7315650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87EDD-3BEF-6984-5F2E-B0B92108C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1FB5A3-89EF-4F0C-1735-D25C3668E3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DF00E4-E6BD-5788-17CA-E9610DACCEA4}"/>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Recall</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Review by asking learners to </a:t>
            </a:r>
            <a:r>
              <a:rPr lang="en-US" sz="1200" b="0" dirty="0"/>
              <a:t>explain how a basic hydraulic system functions from start to finish.</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lgn="l">
              <a:buFont typeface="Arial" panose="020B0604020202020204" pitchFamily="34" charset="0"/>
              <a:buChar char="•"/>
            </a:pPr>
            <a:r>
              <a:rPr lang="en-US" sz="1200" b="0" dirty="0"/>
              <a:t>Let’s Review. Who can explain how a basic hydraulic system functions from start to finish?</a:t>
            </a:r>
          </a:p>
          <a:p>
            <a:pPr marL="628650" lvl="1" indent="-171450" algn="l">
              <a:buFont typeface="Arial" panose="020B0604020202020204" pitchFamily="34" charset="0"/>
              <a:buChar char="•"/>
            </a:pPr>
            <a:r>
              <a:rPr lang="en-US" sz="1200" b="0" i="1" dirty="0"/>
              <a:t>Call on learners to response. Provide feedback and address learning gaps as needed. </a:t>
            </a:r>
          </a:p>
          <a:p>
            <a:pPr marL="171450" indent="-171450" algn="l">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72724724-CC7B-AF74-AEC5-44EDDAF23DB1}"/>
              </a:ext>
            </a:extLst>
          </p:cNvPr>
          <p:cNvSpPr>
            <a:spLocks noGrp="1"/>
          </p:cNvSpPr>
          <p:nvPr>
            <p:ph type="sldNum" sz="quarter" idx="5"/>
          </p:nvPr>
        </p:nvSpPr>
        <p:spPr/>
        <p:txBody>
          <a:bodyPr/>
          <a:lstStyle/>
          <a:p>
            <a:fld id="{C68FB58B-AACD-44F1-9CE2-B850C946C86F}" type="slidenum">
              <a:rPr lang="en-US" smtClean="0"/>
              <a:t>23</a:t>
            </a:fld>
            <a:endParaRPr lang="en-US"/>
          </a:p>
        </p:txBody>
      </p:sp>
    </p:spTree>
    <p:extLst>
      <p:ext uri="{BB962C8B-B14F-4D97-AF65-F5344CB8AC3E}">
        <p14:creationId xmlns:p14="http://schemas.microsoft.com/office/powerpoint/2010/main" val="19756308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1" dirty="0">
                <a:latin typeface="+mn-lt"/>
              </a:rPr>
              <a:t>INSTRUCTIONAL ACTIVITY: </a:t>
            </a:r>
            <a:r>
              <a:rPr lang="en-US" altLang="en-US" sz="1200" b="0" dirty="0">
                <a:latin typeface="+mn-lt"/>
              </a:rPr>
              <a:t>Present Content</a:t>
            </a:r>
          </a:p>
          <a:p>
            <a:r>
              <a:rPr lang="en-US" altLang="en-US" sz="1200" b="1" dirty="0">
                <a:latin typeface="+mn-lt"/>
              </a:rPr>
              <a:t>TIME</a:t>
            </a:r>
            <a:r>
              <a:rPr lang="en-US" altLang="en-US" sz="1200" dirty="0">
                <a:latin typeface="+mn-lt"/>
              </a:rPr>
              <a:t>: 2 minutes.</a:t>
            </a:r>
          </a:p>
          <a:p>
            <a:r>
              <a:rPr lang="en-US" altLang="en-US" sz="1200" b="1" dirty="0">
                <a:latin typeface="+mn-lt"/>
              </a:rPr>
              <a:t>Do</a:t>
            </a:r>
            <a:r>
              <a:rPr lang="en-US" altLang="en-US" sz="1200" dirty="0">
                <a:latin typeface="+mn-lt"/>
              </a:rPr>
              <a:t>: </a:t>
            </a:r>
          </a:p>
          <a:p>
            <a:pPr marL="171450" indent="-171450">
              <a:buFont typeface="Arial" panose="020B0604020202020204" pitchFamily="34" charset="0"/>
              <a:buChar char="•"/>
            </a:pPr>
            <a:r>
              <a:rPr lang="en-US" altLang="en-US" sz="1200" dirty="0">
                <a:latin typeface="+mn-lt"/>
              </a:rPr>
              <a:t>Walk learners through the example. </a:t>
            </a:r>
          </a:p>
          <a:p>
            <a:pPr marL="171450" indent="-171450">
              <a:buFont typeface="Arial" panose="020B0604020202020204" pitchFamily="34" charset="0"/>
              <a:buChar char="•"/>
            </a:pPr>
            <a:r>
              <a:rPr lang="en-US" altLang="en-US" sz="1200" dirty="0">
                <a:latin typeface="+mn-lt"/>
              </a:rPr>
              <a:t>Explain how each part of the hydraulic system is present including the reservoir, pump, hydraulic fluid, pipes, valves, actuator, and pistons.  </a:t>
            </a:r>
          </a:p>
          <a:p>
            <a:r>
              <a:rPr lang="en-US" altLang="en-US" sz="1200" b="1" dirty="0">
                <a:latin typeface="+mn-lt"/>
              </a:rPr>
              <a:t>TALKING POINTS</a:t>
            </a:r>
            <a:r>
              <a:rPr lang="en-US" altLang="en-US" sz="1200" dirty="0">
                <a:latin typeface="+mn-lt"/>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Now that we have a better understanding of how hydraulic systems work, let’s return to this break pedal graphic we saw earlier in the presentation.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In a car's braking system, the driver pressing the brake pedal applies a force to the brake fluid, creating pressure.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This pressure is then transmitted to the brake caliper and pad, which presses against the rotor to apply the brakes. </a:t>
            </a:r>
          </a:p>
          <a:p>
            <a:endParaRPr lang="en-US" altLang="en-US" sz="1200" dirty="0">
              <a:latin typeface="+mn-lt"/>
            </a:endParaRPr>
          </a:p>
          <a:p>
            <a:r>
              <a:rPr lang="en-US" i="1" dirty="0"/>
              <a:t>Image Source: </a:t>
            </a:r>
            <a:r>
              <a:rPr lang="en-US" dirty="0"/>
              <a:t>Moorthi, M. (2017, July 27). </a:t>
            </a:r>
            <a:r>
              <a:rPr lang="en-US" i="1" dirty="0"/>
              <a:t>Hydraulic braking system</a:t>
            </a:r>
            <a:r>
              <a:rPr lang="en-US" dirty="0"/>
              <a:t>. LinkedIn. </a:t>
            </a:r>
            <a:r>
              <a:rPr lang="en-US" dirty="0">
                <a:hlinkClick r:id="rId3"/>
              </a:rPr>
              <a:t>LinkedIn article</a:t>
            </a:r>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24</a:t>
            </a:fld>
            <a:endParaRPr lang="en-US"/>
          </a:p>
        </p:txBody>
      </p:sp>
    </p:spTree>
    <p:extLst>
      <p:ext uri="{BB962C8B-B14F-4D97-AF65-F5344CB8AC3E}">
        <p14:creationId xmlns:p14="http://schemas.microsoft.com/office/powerpoint/2010/main" val="27426745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46F69-14EB-5789-E59E-3D45119036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DEB595-6EB4-B9FD-23C9-3948D32641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1DD9EB-18C0-5772-E137-2EBA73CBD4CE}"/>
              </a:ext>
            </a:extLst>
          </p:cNvPr>
          <p:cNvSpPr>
            <a:spLocks noGrp="1"/>
          </p:cNvSpPr>
          <p:nvPr>
            <p:ph type="body" idx="1"/>
          </p:nvPr>
        </p:nvSpPr>
        <p:spPr/>
        <p:txBody>
          <a:bodyPr/>
          <a:lstStyle/>
          <a:p>
            <a:r>
              <a:rPr lang="en-US" altLang="en-US" sz="1200" b="1" dirty="0">
                <a:latin typeface="+mn-lt"/>
              </a:rPr>
              <a:t>INSTRUCTIONAL ACTIVITY: </a:t>
            </a:r>
            <a:r>
              <a:rPr lang="en-US" altLang="en-US" sz="1200" b="0" dirty="0">
                <a:latin typeface="+mn-lt"/>
              </a:rPr>
              <a:t>Present Content</a:t>
            </a:r>
          </a:p>
          <a:p>
            <a:r>
              <a:rPr lang="en-US" altLang="en-US" sz="1200" b="1" dirty="0">
                <a:latin typeface="+mn-lt"/>
              </a:rPr>
              <a:t>TIME</a:t>
            </a:r>
            <a:r>
              <a:rPr lang="en-US" altLang="en-US" sz="1200" dirty="0">
                <a:latin typeface="+mn-lt"/>
              </a:rPr>
              <a:t>: 2 minutes.</a:t>
            </a:r>
          </a:p>
          <a:p>
            <a:r>
              <a:rPr lang="en-US" altLang="en-US" sz="1200" b="1" dirty="0">
                <a:latin typeface="+mn-lt"/>
              </a:rPr>
              <a:t>Do</a:t>
            </a:r>
            <a:r>
              <a:rPr lang="en-US" altLang="en-US" sz="1200" dirty="0">
                <a:latin typeface="+mn-lt"/>
              </a:rPr>
              <a:t>: </a:t>
            </a:r>
          </a:p>
          <a:p>
            <a:pPr marL="171450" indent="-171450">
              <a:buFont typeface="Arial" panose="020B0604020202020204" pitchFamily="34" charset="0"/>
              <a:buChar char="•"/>
            </a:pPr>
            <a:r>
              <a:rPr lang="en-US" altLang="en-US" sz="1200" dirty="0">
                <a:latin typeface="+mn-lt"/>
              </a:rPr>
              <a:t>Walk learners through the example. </a:t>
            </a:r>
          </a:p>
          <a:p>
            <a:pPr marL="171450" indent="-171450">
              <a:buFont typeface="Arial" panose="020B0604020202020204" pitchFamily="34" charset="0"/>
              <a:buChar char="•"/>
            </a:pPr>
            <a:r>
              <a:rPr lang="en-US" altLang="en-US" sz="1200" dirty="0">
                <a:latin typeface="+mn-lt"/>
              </a:rPr>
              <a:t>Explain how each part of the hydraulic system is present including the reservoir, pump, hydraulic fluid, pipes, valves, actuator, and pistons.  </a:t>
            </a:r>
          </a:p>
          <a:p>
            <a:r>
              <a:rPr lang="en-US" altLang="en-US" sz="1200" b="1" dirty="0">
                <a:latin typeface="+mn-lt"/>
              </a:rPr>
              <a:t>TALKING POINTS</a:t>
            </a:r>
            <a:r>
              <a:rPr lang="en-US" altLang="en-US" sz="1200" dirty="0">
                <a:latin typeface="+mn-lt"/>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In a hydraulic press, a force is applied to a small piston (plunger), generating pressure.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When this pressure is then transmitted to a larger piston, the force is multiplied, which allows the press to exert a large force on the work piece.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1" dirty="0"/>
              <a:t>Image Source: </a:t>
            </a:r>
            <a:r>
              <a:rPr lang="en-US" dirty="0"/>
              <a:t>IQS Directory Editorial Team. (2026, May 14). </a:t>
            </a:r>
            <a:r>
              <a:rPr lang="en-US" i="1" dirty="0"/>
              <a:t>Hydraulic press: Types, uses and functions</a:t>
            </a:r>
            <a:r>
              <a:rPr lang="en-US" dirty="0"/>
              <a:t>. IQS Directory. </a:t>
            </a:r>
            <a:r>
              <a:rPr lang="en-US" dirty="0">
                <a:hlinkClick r:id="rId3"/>
              </a:rPr>
              <a:t>IQS Directory – Hydraulic Press</a:t>
            </a:r>
            <a:endParaRPr lang="en-US" dirty="0"/>
          </a:p>
          <a:p>
            <a:endParaRPr lang="en-US" altLang="en-US" sz="1200" dirty="0">
              <a:latin typeface="+mn-lt"/>
            </a:endParaRPr>
          </a:p>
          <a:p>
            <a:endParaRPr lang="en-US" dirty="0"/>
          </a:p>
        </p:txBody>
      </p:sp>
      <p:sp>
        <p:nvSpPr>
          <p:cNvPr id="4" name="Slide Number Placeholder 3">
            <a:extLst>
              <a:ext uri="{FF2B5EF4-FFF2-40B4-BE49-F238E27FC236}">
                <a16:creationId xmlns:a16="http://schemas.microsoft.com/office/drawing/2014/main" id="{B5165950-BE48-FBFA-4887-38728AF30C07}"/>
              </a:ext>
            </a:extLst>
          </p:cNvPr>
          <p:cNvSpPr>
            <a:spLocks noGrp="1"/>
          </p:cNvSpPr>
          <p:nvPr>
            <p:ph type="sldNum" sz="quarter" idx="5"/>
          </p:nvPr>
        </p:nvSpPr>
        <p:spPr/>
        <p:txBody>
          <a:bodyPr/>
          <a:lstStyle/>
          <a:p>
            <a:fld id="{C68FB58B-AACD-44F1-9CE2-B850C946C86F}" type="slidenum">
              <a:rPr lang="en-US" smtClean="0"/>
              <a:t>25</a:t>
            </a:fld>
            <a:endParaRPr lang="en-US"/>
          </a:p>
        </p:txBody>
      </p:sp>
    </p:spTree>
    <p:extLst>
      <p:ext uri="{BB962C8B-B14F-4D97-AF65-F5344CB8AC3E}">
        <p14:creationId xmlns:p14="http://schemas.microsoft.com/office/powerpoint/2010/main" val="2496351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1" dirty="0">
                <a:latin typeface="+mn-lt"/>
              </a:rPr>
              <a:t>INSTRUCTIONAL ACTIVITY: </a:t>
            </a:r>
            <a:r>
              <a:rPr lang="en-US" altLang="en-US" sz="1200" b="0" dirty="0">
                <a:latin typeface="+mn-lt"/>
              </a:rPr>
              <a:t>Present Content</a:t>
            </a:r>
          </a:p>
          <a:p>
            <a:r>
              <a:rPr lang="en-US" altLang="en-US" sz="1200" b="1" dirty="0">
                <a:latin typeface="+mn-lt"/>
              </a:rPr>
              <a:t>TIME</a:t>
            </a:r>
            <a:r>
              <a:rPr lang="en-US" altLang="en-US" sz="1200" dirty="0">
                <a:latin typeface="+mn-lt"/>
              </a:rPr>
              <a:t>: 2 minutes.</a:t>
            </a:r>
          </a:p>
          <a:p>
            <a:r>
              <a:rPr lang="en-US" altLang="en-US" sz="1200" b="1" dirty="0">
                <a:latin typeface="+mn-lt"/>
              </a:rPr>
              <a:t>TALKING POINTS</a:t>
            </a:r>
            <a:r>
              <a:rPr lang="en-US" altLang="en-US" sz="1200" dirty="0">
                <a:latin typeface="+mn-lt"/>
              </a:rPr>
              <a:t>:</a:t>
            </a:r>
          </a:p>
          <a:p>
            <a:pPr marL="171450" indent="-171450">
              <a:buFont typeface="Arial" panose="020B0604020202020204" pitchFamily="34" charset="0"/>
              <a:buChar char="•"/>
            </a:pPr>
            <a:r>
              <a:rPr lang="en-US" dirty="0"/>
              <a:t>Hydraulic systems are used in many different types of equipment because they can produce a large amount of force to move or lift heavy loads.</a:t>
            </a:r>
          </a:p>
          <a:p>
            <a:pPr marL="171450" indent="-171450">
              <a:buFont typeface="Arial" panose="020B0604020202020204" pitchFamily="34" charset="0"/>
              <a:buChar char="•"/>
            </a:pPr>
            <a:r>
              <a:rPr lang="en-US" dirty="0"/>
              <a:t>You may be familiar with hydraulic systems in </a:t>
            </a:r>
            <a:r>
              <a:rPr lang="en-US" b="1" dirty="0"/>
              <a:t>elevators</a:t>
            </a:r>
            <a:r>
              <a:rPr lang="en-US" dirty="0"/>
              <a:t> and </a:t>
            </a:r>
            <a:r>
              <a:rPr lang="en-US" b="1" dirty="0"/>
              <a:t>dump trucks</a:t>
            </a:r>
            <a:r>
              <a:rPr lang="en-US" dirty="0"/>
              <a:t>, where hydraulic force is used to lift heavy loads.</a:t>
            </a:r>
          </a:p>
          <a:p>
            <a:pPr marL="171450" indent="-171450">
              <a:buFont typeface="Arial" panose="020B0604020202020204" pitchFamily="34" charset="0"/>
              <a:buChar char="•"/>
            </a:pPr>
            <a:r>
              <a:rPr lang="en-US" dirty="0"/>
              <a:t>In transit, </a:t>
            </a:r>
            <a:r>
              <a:rPr lang="en-US" b="1" dirty="0"/>
              <a:t>wheelchair lifts</a:t>
            </a:r>
            <a:r>
              <a:rPr lang="en-US" dirty="0"/>
              <a:t> are a common example. Hydraulics can provide the controlled lifting force needed to raise and lower the platform.</a:t>
            </a:r>
          </a:p>
          <a:p>
            <a:pPr marL="171450" indent="-171450">
              <a:buFont typeface="Arial" panose="020B0604020202020204" pitchFamily="34" charset="0"/>
              <a:buChar char="•"/>
            </a:pPr>
            <a:r>
              <a:rPr lang="en-US" dirty="0"/>
              <a:t>Hydraulics are also used in </a:t>
            </a:r>
            <a:r>
              <a:rPr lang="en-US" b="1" dirty="0"/>
              <a:t>braking and power steering systems</a:t>
            </a:r>
            <a:r>
              <a:rPr lang="en-US" dirty="0"/>
              <a:t> on some transit vehicles. These systems use pressurized fluid to help control vehicle movement.</a:t>
            </a:r>
          </a:p>
          <a:p>
            <a:pPr marL="171450" indent="-171450">
              <a:buFont typeface="Arial" panose="020B0604020202020204" pitchFamily="34" charset="0"/>
              <a:buChar char="•"/>
            </a:pPr>
            <a:r>
              <a:rPr lang="en-US" dirty="0"/>
              <a:t>Maintenance facilities also use </a:t>
            </a:r>
            <a:r>
              <a:rPr lang="en-US" b="1" dirty="0"/>
              <a:t>hydraulic lifts</a:t>
            </a:r>
            <a:r>
              <a:rPr lang="en-US" dirty="0"/>
              <a:t> to raise vehicles so technicians can safely access components underneath.</a:t>
            </a:r>
          </a:p>
          <a:p>
            <a:pPr marL="171450" indent="-171450">
              <a:buFont typeface="Arial" panose="020B0604020202020204" pitchFamily="34" charset="0"/>
              <a:buChar char="•"/>
            </a:pPr>
            <a:r>
              <a:rPr lang="en-US" dirty="0"/>
              <a:t>The specific application may change, but the basic principle remains the same: </a:t>
            </a:r>
            <a:r>
              <a:rPr lang="en-US" b="1" dirty="0"/>
              <a:t>hydraulic fluid transmits power to produce force and motion.</a:t>
            </a:r>
            <a:endParaRPr lang="en-US" dirty="0"/>
          </a:p>
          <a:p>
            <a:pPr marL="171450" indent="-171450">
              <a:buFont typeface="Arial" panose="020B0604020202020204" pitchFamily="34" charset="0"/>
              <a:buChar char="•"/>
            </a:pPr>
            <a:r>
              <a:rPr lang="en-US" dirty="0"/>
              <a:t>Next, we'll look at some of the advantages and disadvantages of using hydraulic systems.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26</a:t>
            </a:fld>
            <a:endParaRPr lang="en-US"/>
          </a:p>
        </p:txBody>
      </p:sp>
    </p:spTree>
    <p:extLst>
      <p:ext uri="{BB962C8B-B14F-4D97-AF65-F5344CB8AC3E}">
        <p14:creationId xmlns:p14="http://schemas.microsoft.com/office/powerpoint/2010/main" val="34796820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1" dirty="0">
                <a:latin typeface="+mn-lt"/>
              </a:rPr>
              <a:t>INSTRUCTIONAL ACTIVITY: </a:t>
            </a:r>
            <a:r>
              <a:rPr lang="en-US" altLang="en-US" sz="1200" b="0" dirty="0">
                <a:latin typeface="+mn-lt"/>
              </a:rPr>
              <a:t>Present Content</a:t>
            </a:r>
          </a:p>
          <a:p>
            <a:r>
              <a:rPr lang="en-US" altLang="en-US" sz="1200" b="1" dirty="0">
                <a:latin typeface="+mn-lt"/>
              </a:rPr>
              <a:t>TIME</a:t>
            </a:r>
            <a:r>
              <a:rPr lang="en-US" altLang="en-US" sz="1200" dirty="0">
                <a:latin typeface="+mn-lt"/>
              </a:rPr>
              <a:t>: 2 minutes.</a:t>
            </a:r>
          </a:p>
          <a:p>
            <a:r>
              <a:rPr lang="en-US" altLang="en-US" sz="1200" b="1" dirty="0">
                <a:latin typeface="+mn-lt"/>
              </a:rPr>
              <a:t>TALKING POINTS</a:t>
            </a:r>
            <a:r>
              <a:rPr lang="en-US" altLang="en-US" sz="1200" dirty="0">
                <a:latin typeface="+mn-lt"/>
              </a:rPr>
              <a:t>:</a:t>
            </a:r>
          </a:p>
          <a:p>
            <a:pPr marL="171450" indent="-171450">
              <a:buFont typeface="Arial" panose="020B0604020202020204" pitchFamily="34" charset="0"/>
              <a:buChar char="•"/>
            </a:pPr>
            <a:r>
              <a:rPr lang="en-US" dirty="0"/>
              <a:t>Hydraulic systems have several advantages that make them useful in transportation and other heavy-duty applications.</a:t>
            </a:r>
          </a:p>
          <a:p>
            <a:pPr marL="171450" indent="-171450">
              <a:buFont typeface="Arial" panose="020B0604020202020204" pitchFamily="34" charset="0"/>
              <a:buChar char="•"/>
            </a:pPr>
            <a:r>
              <a:rPr lang="en-US" dirty="0"/>
              <a:t>One of their biggest advantages is their ability to produce </a:t>
            </a:r>
            <a:r>
              <a:rPr lang="en-US" b="1" dirty="0"/>
              <a:t>large amounts of force</a:t>
            </a:r>
            <a:r>
              <a:rPr lang="en-US" dirty="0"/>
              <a:t>. Compared with pneumatic systems, hydraulics typically operate at higher pressures and can produce greater force.</a:t>
            </a:r>
          </a:p>
          <a:p>
            <a:pPr marL="171450" indent="-171450">
              <a:buFont typeface="Arial" panose="020B0604020202020204" pitchFamily="34" charset="0"/>
              <a:buChar char="•"/>
            </a:pPr>
            <a:r>
              <a:rPr lang="en-US" dirty="0"/>
              <a:t>This makes hydraulics especially useful when equipment needs to lift or move a heavy </a:t>
            </a:r>
            <a:r>
              <a:rPr lang="en-US" b="1" dirty="0"/>
              <a:t>load</a:t>
            </a:r>
            <a:r>
              <a:rPr lang="en-US" dirty="0"/>
              <a:t>, such as raising a vehicle on a hydraulic lift.</a:t>
            </a:r>
          </a:p>
          <a:p>
            <a:pPr marL="171450" indent="-171450">
              <a:buFont typeface="Arial" panose="020B0604020202020204" pitchFamily="34" charset="0"/>
              <a:buChar char="•"/>
            </a:pPr>
            <a:r>
              <a:rPr lang="en-US" dirty="0"/>
              <a:t>Higher operating pressures also allow hydraulic systems to produce significant force from relatively compact </a:t>
            </a:r>
            <a:r>
              <a:rPr lang="en-US" b="1" dirty="0"/>
              <a:t>actuators</a:t>
            </a:r>
            <a:r>
              <a:rPr lang="en-US" dirty="0"/>
              <a:t>.</a:t>
            </a:r>
          </a:p>
          <a:p>
            <a:pPr marL="171450" indent="-171450">
              <a:buFont typeface="Arial" panose="020B0604020202020204" pitchFamily="34" charset="0"/>
              <a:buChar char="•"/>
            </a:pPr>
            <a:r>
              <a:rPr lang="en-US" dirty="0"/>
              <a:t>Hydraulic fluid also performs several jobs within the system. In addition to transmitting power, it can help </a:t>
            </a:r>
            <a:r>
              <a:rPr lang="en-US" b="1" dirty="0"/>
              <a:t>lubricate components and carry away heat</a:t>
            </a:r>
            <a:r>
              <a:rPr lang="en-US" dirty="0"/>
              <a:t>.</a:t>
            </a:r>
          </a:p>
          <a:p>
            <a:pPr marL="171450" indent="-171450">
              <a:buFont typeface="Arial" panose="020B0604020202020204" pitchFamily="34" charset="0"/>
              <a:buChar char="•"/>
            </a:pPr>
            <a:r>
              <a:rPr lang="en-US" dirty="0"/>
              <a:t>Hydraulic systems also tend to operate more </a:t>
            </a:r>
            <a:r>
              <a:rPr lang="en-US" b="1" dirty="0"/>
              <a:t>quietly</a:t>
            </a:r>
            <a:r>
              <a:rPr lang="en-US" dirty="0"/>
              <a:t> than pneumatic systems, particularly because they do not have the same compressed-air exhaust noise.</a:t>
            </a:r>
          </a:p>
          <a:p>
            <a:pPr marL="171450" indent="-171450">
              <a:buFont typeface="Arial" panose="020B0604020202020204" pitchFamily="34" charset="0"/>
              <a:buChar char="•"/>
            </a:pPr>
            <a:r>
              <a:rPr lang="en-US" dirty="0"/>
              <a:t>These advantages help explain why hydraulics are commonly used for heavy-duty applications where high force and controlled movement are important.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27</a:t>
            </a:fld>
            <a:endParaRPr lang="en-US"/>
          </a:p>
        </p:txBody>
      </p:sp>
    </p:spTree>
    <p:extLst>
      <p:ext uri="{BB962C8B-B14F-4D97-AF65-F5344CB8AC3E}">
        <p14:creationId xmlns:p14="http://schemas.microsoft.com/office/powerpoint/2010/main" val="4537403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6121C-4578-F69D-7BBB-56271CD399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A3A905-46AE-07C8-7ECD-7A712959AD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448FB3-5CEC-FB40-40F4-E7A204FBABBB}"/>
              </a:ext>
            </a:extLst>
          </p:cNvPr>
          <p:cNvSpPr>
            <a:spLocks noGrp="1"/>
          </p:cNvSpPr>
          <p:nvPr>
            <p:ph type="body" idx="1"/>
          </p:nvPr>
        </p:nvSpPr>
        <p:spPr/>
        <p:txBody>
          <a:bodyPr/>
          <a:lstStyle/>
          <a:p>
            <a:r>
              <a:rPr lang="en-US" altLang="en-US" sz="1200" b="1" dirty="0">
                <a:latin typeface="+mn-lt"/>
              </a:rPr>
              <a:t>INSTRUCTIONAL ACTIVITY: </a:t>
            </a:r>
            <a:r>
              <a:rPr lang="en-US" altLang="en-US" sz="1200" b="0" dirty="0">
                <a:latin typeface="+mn-lt"/>
              </a:rPr>
              <a:t>Present Content</a:t>
            </a:r>
          </a:p>
          <a:p>
            <a:r>
              <a:rPr lang="en-US" altLang="en-US" sz="1200" b="1" dirty="0">
                <a:latin typeface="+mn-lt"/>
              </a:rPr>
              <a:t>TIME</a:t>
            </a:r>
            <a:r>
              <a:rPr lang="en-US" altLang="en-US" sz="1200" dirty="0">
                <a:latin typeface="+mn-lt"/>
              </a:rPr>
              <a:t>: 2 minutes.</a:t>
            </a:r>
          </a:p>
          <a:p>
            <a:r>
              <a:rPr lang="en-US" altLang="en-US" sz="1200" b="1" dirty="0">
                <a:latin typeface="+mn-lt"/>
              </a:rPr>
              <a:t>TALKING POINTS</a:t>
            </a:r>
            <a:r>
              <a:rPr lang="en-US" altLang="en-US" sz="1200" dirty="0">
                <a:latin typeface="+mn-lt"/>
              </a:rPr>
              <a:t>:</a:t>
            </a:r>
          </a:p>
          <a:p>
            <a:pPr marL="171450" indent="-171450">
              <a:buFont typeface="Arial" panose="020B0604020202020204" pitchFamily="34" charset="0"/>
              <a:buChar char="•"/>
            </a:pPr>
            <a:r>
              <a:rPr lang="en-US" dirty="0"/>
              <a:t>Although hydraulic systems can produce a lot of force, there are also some disadvantages.</a:t>
            </a:r>
          </a:p>
          <a:p>
            <a:pPr marL="171450" indent="-171450">
              <a:buFont typeface="Arial" panose="020B0604020202020204" pitchFamily="34" charset="0"/>
              <a:buChar char="•"/>
            </a:pPr>
            <a:r>
              <a:rPr lang="en-US" dirty="0"/>
              <a:t>Hydraulic systems can be relatively </a:t>
            </a:r>
            <a:r>
              <a:rPr lang="en-US" b="1" dirty="0"/>
              <a:t>large and complex</a:t>
            </a:r>
            <a:r>
              <a:rPr lang="en-US" dirty="0"/>
              <a:t> because they may require pumps, reservoirs, valves, hoses, fluid, actuators, and other components.</a:t>
            </a:r>
          </a:p>
          <a:p>
            <a:pPr marL="171450" indent="-171450">
              <a:buFont typeface="Arial" panose="020B0604020202020204" pitchFamily="34" charset="0"/>
              <a:buChar char="•"/>
            </a:pPr>
            <a:r>
              <a:rPr lang="en-US" dirty="0"/>
              <a:t>All of those components require </a:t>
            </a:r>
            <a:r>
              <a:rPr lang="en-US" b="1" dirty="0"/>
              <a:t>space</a:t>
            </a:r>
            <a:r>
              <a:rPr lang="en-US" dirty="0"/>
              <a:t>, which can be an important consideration when designing or maintaining equipment.</a:t>
            </a:r>
          </a:p>
          <a:p>
            <a:pPr marL="171450" indent="-171450">
              <a:buFont typeface="Arial" panose="020B0604020202020204" pitchFamily="34" charset="0"/>
              <a:buChar char="•"/>
            </a:pPr>
            <a:r>
              <a:rPr lang="en-US" dirty="0"/>
              <a:t>Hydraulic systems can also be more </a:t>
            </a:r>
            <a:r>
              <a:rPr lang="en-US" b="1" dirty="0"/>
              <a:t>expensive</a:t>
            </a:r>
            <a:r>
              <a:rPr lang="en-US" dirty="0"/>
              <a:t> because of their components, installation, and maintenance requirements.</a:t>
            </a:r>
          </a:p>
          <a:p>
            <a:pPr marL="171450" indent="-171450">
              <a:buFont typeface="Arial" panose="020B0604020202020204" pitchFamily="34" charset="0"/>
              <a:buChar char="•"/>
            </a:pPr>
            <a:r>
              <a:rPr lang="en-US" dirty="0"/>
              <a:t>In some applications, hydraulic systems may operate more </a:t>
            </a:r>
            <a:r>
              <a:rPr lang="en-US" b="1" dirty="0"/>
              <a:t>slowly</a:t>
            </a:r>
            <a:r>
              <a:rPr lang="en-US" dirty="0"/>
              <a:t> than pneumatic systems. Hydraulic fluid is more viscous than air and moving it through the system requires </a:t>
            </a:r>
            <a:r>
              <a:rPr lang="en-US" b="1" dirty="0"/>
              <a:t>energy</a:t>
            </a:r>
            <a:r>
              <a:rPr lang="en-US" dirty="0"/>
              <a:t>.</a:t>
            </a:r>
          </a:p>
          <a:p>
            <a:pPr marL="171450" indent="-171450">
              <a:buFont typeface="Arial" panose="020B0604020202020204" pitchFamily="34" charset="0"/>
              <a:buChar char="•"/>
            </a:pPr>
            <a:r>
              <a:rPr lang="en-US" b="1" dirty="0"/>
              <a:t>Safety</a:t>
            </a:r>
            <a:r>
              <a:rPr lang="en-US" dirty="0"/>
              <a:t> is another important consideration. Hydraulic systems can operate under very high pressure, and a high-pressure fluid leak can cause a serious injury.</a:t>
            </a:r>
          </a:p>
          <a:p>
            <a:pPr marL="171450" indent="-171450">
              <a:buFont typeface="Arial" panose="020B0604020202020204" pitchFamily="34" charset="0"/>
              <a:buChar char="•"/>
            </a:pPr>
            <a:r>
              <a:rPr lang="en-US" dirty="0"/>
              <a:t>As we discussed earlier, always wear the appropriate </a:t>
            </a:r>
            <a:r>
              <a:rPr lang="en-US" b="1" dirty="0"/>
              <a:t>PPE</a:t>
            </a:r>
            <a:r>
              <a:rPr lang="en-US" dirty="0"/>
              <a:t> and follow your agency's procedures when working with hydraulic equipment.</a:t>
            </a:r>
          </a:p>
          <a:p>
            <a:pPr marL="171450" indent="-171450">
              <a:buFont typeface="Arial" panose="020B0604020202020204" pitchFamily="34" charset="0"/>
              <a:buChar char="•"/>
            </a:pPr>
            <a:r>
              <a:rPr lang="en-US" dirty="0"/>
              <a:t>Understanding both the advantages and disadvantages helps technicians recognize </a:t>
            </a:r>
            <a:r>
              <a:rPr lang="en-US" b="0" dirty="0"/>
              <a:t>why hydraulics are appropriate for some applications but not necessarily the best choice for every application.</a:t>
            </a: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9242D2DC-D10E-4D3E-2308-8FF4CFED8F02}"/>
              </a:ext>
            </a:extLst>
          </p:cNvPr>
          <p:cNvSpPr>
            <a:spLocks noGrp="1"/>
          </p:cNvSpPr>
          <p:nvPr>
            <p:ph type="sldNum" sz="quarter" idx="5"/>
          </p:nvPr>
        </p:nvSpPr>
        <p:spPr/>
        <p:txBody>
          <a:bodyPr/>
          <a:lstStyle/>
          <a:p>
            <a:fld id="{C68FB58B-AACD-44F1-9CE2-B850C946C86F}" type="slidenum">
              <a:rPr lang="en-US" smtClean="0"/>
              <a:t>28</a:t>
            </a:fld>
            <a:endParaRPr lang="en-US"/>
          </a:p>
        </p:txBody>
      </p:sp>
    </p:spTree>
    <p:extLst>
      <p:ext uri="{BB962C8B-B14F-4D97-AF65-F5344CB8AC3E}">
        <p14:creationId xmlns:p14="http://schemas.microsoft.com/office/powerpoint/2010/main" val="23506914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AD4FA-2817-BE37-47E3-54916B5F99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3C6772-BA59-CEF5-D4E0-C08DE3F6C1A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8CD40A3-8217-31D8-130A-6D548EC5CA4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Define fluid dynamics and explain how it relates to hydraulic and pneumatic systems.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1" kern="1200" dirty="0">
                <a:solidFill>
                  <a:schemeClr val="tx1"/>
                </a:solidFill>
                <a:effectLst/>
                <a:latin typeface="+mn-lt"/>
                <a:ea typeface="+mn-ea"/>
                <a:cs typeface="+mn-cs"/>
              </a:rPr>
              <a:t>B - Fluid Mechanics</a:t>
            </a:r>
            <a:r>
              <a:rPr lang="en-US" sz="1200" kern="1200" dirty="0">
                <a:solidFill>
                  <a:schemeClr val="tx1"/>
                </a:solidFill>
                <a:effectLst/>
                <a:latin typeface="+mn-lt"/>
                <a:ea typeface="+mn-ea"/>
                <a:cs typeface="+mn-cs"/>
              </a:rPr>
              <a:t> - The study of fluids and how forces affect their behavior.</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1" kern="1200" dirty="0">
                <a:solidFill>
                  <a:schemeClr val="tx1"/>
                </a:solidFill>
                <a:effectLst/>
                <a:latin typeface="+mn-lt"/>
                <a:ea typeface="+mn-ea"/>
                <a:cs typeface="+mn-cs"/>
              </a:rPr>
              <a:t>A - Fluid Dynamics</a:t>
            </a:r>
            <a:r>
              <a:rPr lang="en-US" sz="1200" kern="1200" dirty="0">
                <a:solidFill>
                  <a:schemeClr val="tx1"/>
                </a:solidFill>
                <a:effectLst/>
                <a:latin typeface="+mn-lt"/>
                <a:ea typeface="+mn-ea"/>
                <a:cs typeface="+mn-cs"/>
              </a:rPr>
              <a:t> - The study of fluids in motion.</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1" kern="1200" dirty="0">
                <a:solidFill>
                  <a:schemeClr val="tx1"/>
                </a:solidFill>
                <a:effectLst/>
                <a:latin typeface="+mn-lt"/>
                <a:ea typeface="+mn-ea"/>
                <a:cs typeface="+mn-cs"/>
              </a:rPr>
              <a:t>C - Fluid Statics</a:t>
            </a:r>
            <a:r>
              <a:rPr lang="en-US" sz="1200" kern="1200" dirty="0">
                <a:solidFill>
                  <a:schemeClr val="tx1"/>
                </a:solidFill>
                <a:effectLst/>
                <a:latin typeface="+mn-lt"/>
                <a:ea typeface="+mn-ea"/>
                <a:cs typeface="+mn-cs"/>
              </a:rPr>
              <a:t> - The study of fluids at rest.</a:t>
            </a:r>
          </a:p>
          <a:p>
            <a:endParaRPr lang="en-US" b="1"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C664B287-7970-3603-052E-B505EF0F8694}"/>
              </a:ext>
            </a:extLst>
          </p:cNvPr>
          <p:cNvSpPr>
            <a:spLocks noGrp="1"/>
          </p:cNvSpPr>
          <p:nvPr>
            <p:ph type="sldNum" sz="quarter" idx="5"/>
          </p:nvPr>
        </p:nvSpPr>
        <p:spPr/>
        <p:txBody>
          <a:bodyPr/>
          <a:lstStyle/>
          <a:p>
            <a:fld id="{C68FB58B-AACD-44F1-9CE2-B850C946C86F}" type="slidenum">
              <a:rPr lang="en-US" smtClean="0"/>
              <a:t>29</a:t>
            </a:fld>
            <a:endParaRPr lang="en-US"/>
          </a:p>
        </p:txBody>
      </p:sp>
    </p:spTree>
    <p:extLst>
      <p:ext uri="{BB962C8B-B14F-4D97-AF65-F5344CB8AC3E}">
        <p14:creationId xmlns:p14="http://schemas.microsoft.com/office/powerpoint/2010/main" val="24497429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402EF-72B5-5D68-C1C2-4020814FB0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CDF898-560C-3314-7288-E2A9116AD28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2276A20-C193-7EFE-2E8F-E38FDD37103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Define and differentiate hydraulics and pneumatics.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r>
              <a:rPr lang="en-US" dirty="0"/>
              <a:t>B - The use of pressurized liquid to transmit power</a:t>
            </a:r>
          </a:p>
          <a:p>
            <a:endParaRPr lang="en-US" dirty="0"/>
          </a:p>
        </p:txBody>
      </p:sp>
      <p:sp>
        <p:nvSpPr>
          <p:cNvPr id="4" name="Slide Number Placeholder 3">
            <a:extLst>
              <a:ext uri="{FF2B5EF4-FFF2-40B4-BE49-F238E27FC236}">
                <a16:creationId xmlns:a16="http://schemas.microsoft.com/office/drawing/2014/main" id="{45FABECA-059C-CC08-CF73-DAE95E3561ED}"/>
              </a:ext>
            </a:extLst>
          </p:cNvPr>
          <p:cNvSpPr>
            <a:spLocks noGrp="1"/>
          </p:cNvSpPr>
          <p:nvPr>
            <p:ph type="sldNum" sz="quarter" idx="5"/>
          </p:nvPr>
        </p:nvSpPr>
        <p:spPr/>
        <p:txBody>
          <a:bodyPr/>
          <a:lstStyle/>
          <a:p>
            <a:fld id="{C68FB58B-AACD-44F1-9CE2-B850C946C86F}" type="slidenum">
              <a:rPr lang="en-US" smtClean="0"/>
              <a:t>30</a:t>
            </a:fld>
            <a:endParaRPr lang="en-US"/>
          </a:p>
        </p:txBody>
      </p:sp>
    </p:spTree>
    <p:extLst>
      <p:ext uri="{BB962C8B-B14F-4D97-AF65-F5344CB8AC3E}">
        <p14:creationId xmlns:p14="http://schemas.microsoft.com/office/powerpoint/2010/main" val="39050034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Pump </a:t>
            </a:r>
            <a:r>
              <a:rPr lang="en-US" dirty="0"/>
              <a:t>- Draws hydraulic fluid from the reservoir and moves it through the system, creating the </a:t>
            </a:r>
            <a:r>
              <a:rPr lang="en-US" b="1" dirty="0"/>
              <a:t>flow</a:t>
            </a:r>
            <a:r>
              <a:rPr lang="en-US" dirty="0"/>
              <a:t> needed for the system to operate.</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31</a:t>
            </a:fld>
            <a:endParaRPr lang="en-US"/>
          </a:p>
        </p:txBody>
      </p:sp>
    </p:spTree>
    <p:extLst>
      <p:ext uri="{BB962C8B-B14F-4D97-AF65-F5344CB8AC3E}">
        <p14:creationId xmlns:p14="http://schemas.microsoft.com/office/powerpoint/2010/main" val="4322725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76F88-0CC3-D7B1-6F73-B4DFC41AC8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ABD887-2FC1-3A42-C816-4580D753ADE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A78A778-9C36-F792-672F-09B66E71AA12}"/>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Explain the importance of hydraulics and pneumatics in transit maintenance.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Answers will vary </a:t>
            </a:r>
            <a:r>
              <a:rPr lang="en-US" b="0" i="1" dirty="0"/>
              <a:t>(Ex: Hydraulic lift, Hydraulic breaks, Wheelchair lift, etc.)</a:t>
            </a:r>
          </a:p>
          <a:p>
            <a:endParaRPr lang="en-US" dirty="0"/>
          </a:p>
        </p:txBody>
      </p:sp>
      <p:sp>
        <p:nvSpPr>
          <p:cNvPr id="4" name="Slide Number Placeholder 3">
            <a:extLst>
              <a:ext uri="{FF2B5EF4-FFF2-40B4-BE49-F238E27FC236}">
                <a16:creationId xmlns:a16="http://schemas.microsoft.com/office/drawing/2014/main" id="{6CCC7799-2FD5-4EC3-8038-2BECA97D694B}"/>
              </a:ext>
            </a:extLst>
          </p:cNvPr>
          <p:cNvSpPr>
            <a:spLocks noGrp="1"/>
          </p:cNvSpPr>
          <p:nvPr>
            <p:ph type="sldNum" sz="quarter" idx="5"/>
          </p:nvPr>
        </p:nvSpPr>
        <p:spPr/>
        <p:txBody>
          <a:bodyPr/>
          <a:lstStyle/>
          <a:p>
            <a:fld id="{C68FB58B-AACD-44F1-9CE2-B850C946C86F}" type="slidenum">
              <a:rPr lang="en-US" smtClean="0"/>
              <a:t>32</a:t>
            </a:fld>
            <a:endParaRPr lang="en-US"/>
          </a:p>
        </p:txBody>
      </p:sp>
    </p:spTree>
    <p:extLst>
      <p:ext uri="{BB962C8B-B14F-4D97-AF65-F5344CB8AC3E}">
        <p14:creationId xmlns:p14="http://schemas.microsoft.com/office/powerpoint/2010/main" val="17638656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917EF-D062-5674-C501-31ABF41940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28DF74-B18A-0809-C22B-A3CE5035D36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844AB91-D6BF-C3EB-D6D2-A554FDD0EDA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Activity: </a:t>
            </a:r>
            <a:r>
              <a:rPr lang="en-US" altLang="en-US" sz="1200" b="0" dirty="0">
                <a:latin typeface="Calibri" panose="020F0502020204030204" pitchFamily="34" charset="0"/>
                <a:ea typeface="Calibri" panose="020F0502020204030204" pitchFamily="34" charset="0"/>
                <a:cs typeface="Calibri" panose="020F0502020204030204" pitchFamily="34" charset="0"/>
              </a:rPr>
              <a:t>Enhance Retention and Transfer, Recall</a:t>
            </a:r>
            <a:endParaRPr lang="en-US" altLang="en-US" sz="1200"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Time</a:t>
            </a:r>
            <a:r>
              <a:rPr lang="en-US" altLang="en-US" sz="1200" dirty="0">
                <a:latin typeface="Calibri" panose="020F0502020204030204" pitchFamily="34" charset="0"/>
                <a:ea typeface="Calibri" panose="020F0502020204030204" pitchFamily="34" charset="0"/>
                <a:cs typeface="Calibri" panose="020F0502020204030204" pitchFamily="34" charset="0"/>
              </a:rPr>
              <a:t>: 5 min.</a:t>
            </a:r>
          </a:p>
          <a:p>
            <a:r>
              <a:rPr lang="en-US" altLang="en-US" sz="1200" b="1" dirty="0">
                <a:latin typeface="Calibri" panose="020F0502020204030204" pitchFamily="34" charset="0"/>
                <a:ea typeface="Calibri" panose="020F0502020204030204" pitchFamily="34" charset="0"/>
                <a:cs typeface="Calibri" panose="020F0502020204030204" pitchFamily="34" charset="0"/>
              </a:rPr>
              <a:t>Do: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Ask learners to share what they think is the most important information from this section.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Review the key takeaways from this section of the module.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Clearly explain how to connects to the next section of the module. </a:t>
            </a:r>
          </a:p>
          <a:p>
            <a:pPr marL="0" indent="0">
              <a:buFont typeface="Arial" panose="020B0604020202020204" pitchFamily="34" charset="0"/>
              <a:buNone/>
            </a:pPr>
            <a:r>
              <a:rPr lang="en-US" altLang="en-US" sz="1200" b="1" dirty="0">
                <a:latin typeface="Calibri" panose="020F0502020204030204" pitchFamily="34" charset="0"/>
                <a:ea typeface="Calibri" panose="020F0502020204030204" pitchFamily="34" charset="0"/>
                <a:cs typeface="Calibri" panose="020F0502020204030204" pitchFamily="34" charset="0"/>
              </a:rPr>
              <a:t>Talking Points: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What are the most key takeaways from this part of our lesson?</a:t>
            </a:r>
          </a:p>
          <a:p>
            <a:pPr marL="628650" lvl="1" indent="-171450">
              <a:buFont typeface="Arial" panose="020B0604020202020204" pitchFamily="34" charset="0"/>
              <a:buChar char="•"/>
            </a:pPr>
            <a:r>
              <a:rPr lang="en-US" altLang="en-US" sz="1200" i="1" dirty="0">
                <a:latin typeface="Calibri" panose="020F0502020204030204" pitchFamily="34" charset="0"/>
                <a:ea typeface="Calibri" panose="020F0502020204030204" pitchFamily="34" charset="0"/>
                <a:cs typeface="Calibri" panose="020F0502020204030204" pitchFamily="34" charset="0"/>
              </a:rPr>
              <a:t>Call on leaners to respond. </a:t>
            </a:r>
          </a:p>
          <a:p>
            <a:pPr marL="171450" indent="-171450">
              <a:buFont typeface="Arial" panose="020B0604020202020204" pitchFamily="34" charset="0"/>
              <a:buChar char="•"/>
            </a:pPr>
            <a:r>
              <a:rPr lang="en-US" dirty="0"/>
              <a:t>Let's review what we've covered about hydraulics.</a:t>
            </a:r>
          </a:p>
          <a:p>
            <a:pPr marL="171450" indent="-171450">
              <a:buFont typeface="Arial" panose="020B0604020202020204" pitchFamily="34" charset="0"/>
              <a:buChar char="•"/>
            </a:pPr>
            <a:r>
              <a:rPr lang="en-US" b="1" i="1" dirty="0"/>
              <a:t>CLICK</a:t>
            </a:r>
            <a:r>
              <a:rPr lang="en-US" dirty="0"/>
              <a:t> - Hydraulic systems use </a:t>
            </a:r>
            <a:r>
              <a:rPr lang="en-US" b="1" dirty="0"/>
              <a:t>pressurized liquid</a:t>
            </a:r>
            <a:r>
              <a:rPr lang="en-US" dirty="0"/>
              <a:t> to transmit power and create motion. </a:t>
            </a:r>
          </a:p>
          <a:p>
            <a:pPr marL="171450" indent="-171450">
              <a:buFont typeface="Arial" panose="020B0604020202020204" pitchFamily="34" charset="0"/>
              <a:buChar char="•"/>
            </a:pPr>
            <a:r>
              <a:rPr lang="en-US" dirty="0"/>
              <a:t>Because liquids are nearly incompressible, hydraulic systems can generate a large amount of force, making them ideal for lifting and moving heavy loads.</a:t>
            </a:r>
          </a:p>
          <a:p>
            <a:pPr marL="171450" indent="-171450">
              <a:buFont typeface="Arial" panose="020B0604020202020204" pitchFamily="34" charset="0"/>
              <a:buChar char="•"/>
            </a:pPr>
            <a:r>
              <a:rPr lang="en-US" b="1" i="1" dirty="0"/>
              <a:t>CLICK</a:t>
            </a:r>
            <a:r>
              <a:rPr lang="en-US" dirty="0"/>
              <a:t> - We also learned about the major components of a hydraulic system including the pump, reservoir, valves, hydraulic fluid, and actuator. We learned how they work together to perform mechanical work.</a:t>
            </a:r>
          </a:p>
          <a:p>
            <a:pPr marL="171450" indent="-171450">
              <a:buFont typeface="Arial" panose="020B0604020202020204" pitchFamily="34" charset="0"/>
              <a:buChar char="•"/>
            </a:pPr>
            <a:r>
              <a:rPr lang="en-US" b="1" i="1" dirty="0"/>
              <a:t>CLICK</a:t>
            </a:r>
            <a:r>
              <a:rPr lang="en-US" dirty="0"/>
              <a:t> - Finally, we explored common transit applications, along with the advantages and disadvantages of hydraulic systems.</a:t>
            </a:r>
          </a:p>
          <a:p>
            <a:pPr marL="171450" indent="-171450">
              <a:buFont typeface="Arial" panose="020B0604020202020204" pitchFamily="34" charset="0"/>
              <a:buChar char="•"/>
            </a:pPr>
            <a:r>
              <a:rPr lang="en-US" dirty="0"/>
              <a:t>Now that you understand how hydraulic systems operate, we'll shift our focus to </a:t>
            </a:r>
            <a:r>
              <a:rPr lang="en-US" b="1" dirty="0"/>
              <a:t>pneumatic systems</a:t>
            </a:r>
            <a:r>
              <a:rPr lang="en-US" dirty="0"/>
              <a:t> and see how compressed air can also be used to perform mechanical work.</a:t>
            </a:r>
          </a:p>
          <a:p>
            <a:endParaRPr lang="en-US" altLang="en-US" sz="12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BA5AB298-3F1C-94C5-F9CC-A5E1DE90951B}"/>
              </a:ext>
            </a:extLst>
          </p:cNvPr>
          <p:cNvSpPr>
            <a:spLocks noGrp="1"/>
          </p:cNvSpPr>
          <p:nvPr>
            <p:ph type="sldNum" sz="quarter" idx="5"/>
          </p:nvPr>
        </p:nvSpPr>
        <p:spPr/>
        <p:txBody>
          <a:bodyPr/>
          <a:lstStyle/>
          <a:p>
            <a:fld id="{C68FB58B-AACD-44F1-9CE2-B850C946C86F}" type="slidenum">
              <a:rPr lang="en-US" smtClean="0"/>
              <a:t>33</a:t>
            </a:fld>
            <a:endParaRPr lang="en-US" dirty="0"/>
          </a:p>
        </p:txBody>
      </p:sp>
    </p:spTree>
    <p:extLst>
      <p:ext uri="{BB962C8B-B14F-4D97-AF65-F5344CB8AC3E}">
        <p14:creationId xmlns:p14="http://schemas.microsoft.com/office/powerpoint/2010/main" val="14883002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8C004-BEFE-E4F9-1CA5-D09C3B2979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31B208-71F2-5428-3E58-B0A36CA319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B18511-CD13-6712-6EC1-83D96AAB850B}"/>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Introduce the section. </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b="1" dirty="0"/>
              <a:t>Talking Points</a:t>
            </a:r>
            <a:r>
              <a:rPr lang="en-US" dirty="0"/>
              <a:t>: This section introduces pneumatic systems, including how they work, their key components, advantages and disadvantages, and common applications.</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US" dirty="0"/>
          </a:p>
        </p:txBody>
      </p:sp>
      <p:sp>
        <p:nvSpPr>
          <p:cNvPr id="4" name="Slide Number Placeholder 3">
            <a:extLst>
              <a:ext uri="{FF2B5EF4-FFF2-40B4-BE49-F238E27FC236}">
                <a16:creationId xmlns:a16="http://schemas.microsoft.com/office/drawing/2014/main" id="{B82AFFA7-33FF-ADFF-BDBE-B489B936D381}"/>
              </a:ext>
            </a:extLst>
          </p:cNvPr>
          <p:cNvSpPr>
            <a:spLocks noGrp="1"/>
          </p:cNvSpPr>
          <p:nvPr>
            <p:ph type="sldNum" sz="quarter" idx="5"/>
          </p:nvPr>
        </p:nvSpPr>
        <p:spPr/>
        <p:txBody>
          <a:bodyPr/>
          <a:lstStyle/>
          <a:p>
            <a:fld id="{C68FB58B-AACD-44F1-9CE2-B850C946C86F}" type="slidenum">
              <a:rPr lang="en-US" smtClean="0"/>
              <a:t>34</a:t>
            </a:fld>
            <a:endParaRPr lang="en-US"/>
          </a:p>
        </p:txBody>
      </p:sp>
    </p:spTree>
    <p:extLst>
      <p:ext uri="{BB962C8B-B14F-4D97-AF65-F5344CB8AC3E}">
        <p14:creationId xmlns:p14="http://schemas.microsoft.com/office/powerpoint/2010/main" val="210567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The word </a:t>
            </a:r>
            <a:r>
              <a:rPr lang="en-US" i="1" dirty="0"/>
              <a:t>pneumatic</a:t>
            </a:r>
            <a:r>
              <a:rPr lang="en-US" dirty="0"/>
              <a:t> comes from the Greek word </a:t>
            </a:r>
            <a:r>
              <a:rPr lang="en-US" i="1" dirty="0"/>
              <a:t>pneuma</a:t>
            </a:r>
            <a:r>
              <a:rPr lang="en-US" dirty="0"/>
              <a:t>, which is associated with breath, wind, and air. That gives us a good clue about how pneumatic systems operate.</a:t>
            </a:r>
          </a:p>
          <a:p>
            <a:pPr marL="171450" indent="-171450">
              <a:buFont typeface="Arial" panose="020B0604020202020204" pitchFamily="34" charset="0"/>
              <a:buChar char="•"/>
            </a:pPr>
            <a:r>
              <a:rPr lang="en-US" dirty="0"/>
              <a:t>Pneumatics involves using </a:t>
            </a:r>
            <a:r>
              <a:rPr lang="en-US" b="1" dirty="0"/>
              <a:t>pressurized air </a:t>
            </a:r>
            <a:r>
              <a:rPr lang="en-US" b="0" dirty="0"/>
              <a:t>or another </a:t>
            </a:r>
            <a:r>
              <a:rPr lang="en-US" b="1" dirty="0"/>
              <a:t>gas</a:t>
            </a:r>
            <a:r>
              <a:rPr lang="en-US" b="0" dirty="0"/>
              <a:t> to transmit </a:t>
            </a:r>
            <a:r>
              <a:rPr lang="en-US" b="1" dirty="0"/>
              <a:t>power</a:t>
            </a:r>
            <a:r>
              <a:rPr lang="en-US" b="0" dirty="0"/>
              <a:t> and perform </a:t>
            </a:r>
            <a:r>
              <a:rPr lang="en-US" b="1" dirty="0"/>
              <a:t>mechanical work.</a:t>
            </a:r>
          </a:p>
          <a:p>
            <a:pPr marL="171450" indent="-171450">
              <a:buFont typeface="Arial" panose="020B0604020202020204" pitchFamily="34" charset="0"/>
              <a:buChar char="•"/>
            </a:pPr>
            <a:r>
              <a:rPr lang="en-US" dirty="0"/>
              <a:t>A familiar transit example is an </a:t>
            </a:r>
            <a:r>
              <a:rPr lang="en-US" b="1" dirty="0"/>
              <a:t>air brake system on a bus</a:t>
            </a:r>
            <a:r>
              <a:rPr lang="en-US" dirty="0"/>
              <a:t>. The system stores and controls compressed air so it can be used as part of the braking process.</a:t>
            </a:r>
          </a:p>
          <a:p>
            <a:pPr marL="171450" indent="-171450">
              <a:buFont typeface="Arial" panose="020B0604020202020204" pitchFamily="34" charset="0"/>
              <a:buChar char="•"/>
            </a:pPr>
            <a:r>
              <a:rPr lang="en-US" dirty="0"/>
              <a:t>Remember the basic distinction we've established: </a:t>
            </a:r>
            <a:r>
              <a:rPr lang="en-US" b="1" dirty="0"/>
              <a:t>hydraulics </a:t>
            </a:r>
            <a:r>
              <a:rPr lang="en-US" b="0" dirty="0"/>
              <a:t>use</a:t>
            </a:r>
            <a:r>
              <a:rPr lang="en-US" b="1" dirty="0"/>
              <a:t> liquid, </a:t>
            </a:r>
            <a:r>
              <a:rPr lang="en-US" b="0" dirty="0"/>
              <a:t>while</a:t>
            </a:r>
            <a:r>
              <a:rPr lang="en-US" b="1" dirty="0"/>
              <a:t> pneumatics </a:t>
            </a:r>
            <a:r>
              <a:rPr lang="en-US" b="0" dirty="0"/>
              <a:t>use</a:t>
            </a:r>
            <a:r>
              <a:rPr lang="en-US" b="1" dirty="0"/>
              <a:t> air </a:t>
            </a:r>
            <a:r>
              <a:rPr lang="en-US" b="0" dirty="0"/>
              <a:t>or</a:t>
            </a:r>
            <a:r>
              <a:rPr lang="en-US" b="1" dirty="0"/>
              <a:t> gas</a:t>
            </a:r>
            <a:r>
              <a:rPr lang="en-US" dirty="0"/>
              <a: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35</a:t>
            </a:fld>
            <a:endParaRPr lang="en-US"/>
          </a:p>
        </p:txBody>
      </p:sp>
    </p:spTree>
    <p:extLst>
      <p:ext uri="{BB962C8B-B14F-4D97-AF65-F5344CB8AC3E}">
        <p14:creationId xmlns:p14="http://schemas.microsoft.com/office/powerpoint/2010/main" val="8976538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E5B93-A8BF-0D32-5C21-CED97B98B9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3F602A-DC07-FD68-91A7-0ECA87B691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C22DD1-7D86-98B3-5434-9DF3D205F67F}"/>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Just like we did with hydraulics, let's break a pneumatic system down into a basic sequence.</a:t>
            </a:r>
          </a:p>
          <a:p>
            <a:pPr marL="171450" indent="-171450">
              <a:buFont typeface="Arial" panose="020B0604020202020204" pitchFamily="34" charset="0"/>
              <a:buChar char="•"/>
            </a:pPr>
            <a:r>
              <a:rPr lang="en-US" dirty="0"/>
              <a:t>First, the </a:t>
            </a:r>
            <a:r>
              <a:rPr lang="en-US" b="1" dirty="0"/>
              <a:t>compressor</a:t>
            </a:r>
            <a:r>
              <a:rPr lang="en-US" dirty="0"/>
              <a:t> draws in air and compresses it. This increases the air </a:t>
            </a:r>
            <a:r>
              <a:rPr lang="en-US" b="1" dirty="0"/>
              <a:t>pressure</a:t>
            </a:r>
            <a:r>
              <a:rPr lang="en-US" dirty="0"/>
              <a:t> and provides the system with its source of compressed air.</a:t>
            </a:r>
          </a:p>
          <a:p>
            <a:pPr marL="171450" indent="-171450">
              <a:buFont typeface="Arial" panose="020B0604020202020204" pitchFamily="34" charset="0"/>
              <a:buChar char="•"/>
            </a:pPr>
            <a:r>
              <a:rPr lang="en-US" dirty="0"/>
              <a:t>The compressed air is typically held in a </a:t>
            </a:r>
            <a:r>
              <a:rPr lang="en-US" b="1" dirty="0"/>
              <a:t>receiver tank</a:t>
            </a:r>
            <a:r>
              <a:rPr lang="en-US" dirty="0"/>
              <a:t>, where it is stored until needed.</a:t>
            </a:r>
          </a:p>
          <a:p>
            <a:pPr marL="171450" indent="-171450">
              <a:buFont typeface="Arial" panose="020B0604020202020204" pitchFamily="34" charset="0"/>
              <a:buChar char="•"/>
            </a:pPr>
            <a:r>
              <a:rPr lang="en-US" dirty="0"/>
              <a:t>When the system operates, compressed air travels through </a:t>
            </a:r>
            <a:r>
              <a:rPr lang="en-US" b="1" dirty="0"/>
              <a:t>hoses or lines</a:t>
            </a:r>
            <a:r>
              <a:rPr lang="en-US" dirty="0"/>
              <a:t> to where it is needed.</a:t>
            </a:r>
          </a:p>
          <a:p>
            <a:pPr marL="171450" indent="-171450">
              <a:buFont typeface="Arial" panose="020B0604020202020204" pitchFamily="34" charset="0"/>
              <a:buChar char="•"/>
            </a:pPr>
            <a:r>
              <a:rPr lang="en-US" b="1" dirty="0"/>
              <a:t>Valves</a:t>
            </a:r>
            <a:r>
              <a:rPr lang="en-US" dirty="0"/>
              <a:t> control the pressure, direction, and flow of the compressed air.</a:t>
            </a:r>
          </a:p>
          <a:p>
            <a:pPr marL="171450" indent="-171450">
              <a:buFont typeface="Arial" panose="020B0604020202020204" pitchFamily="34" charset="0"/>
              <a:buChar char="•"/>
            </a:pPr>
            <a:r>
              <a:rPr lang="en-US" dirty="0"/>
              <a:t>Finally, the compressed air reaches an </a:t>
            </a:r>
            <a:r>
              <a:rPr lang="en-US" b="1" dirty="0"/>
              <a:t>actuator</a:t>
            </a:r>
            <a:r>
              <a:rPr lang="en-US" dirty="0"/>
              <a:t>, such as a pneumatic cylinder. The actuator converts pneumatic energy into mechanical force and motion.</a:t>
            </a:r>
          </a:p>
          <a:p>
            <a:pPr marL="171450" indent="-171450">
              <a:buFont typeface="Arial" panose="020B0604020202020204" pitchFamily="34" charset="0"/>
              <a:buChar char="•"/>
            </a:pPr>
            <a:r>
              <a:rPr lang="en-US" dirty="0"/>
              <a:t>So, think of the process as </a:t>
            </a:r>
            <a:r>
              <a:rPr lang="en-US" b="1" dirty="0"/>
              <a:t>compress → store → move → control → work</a:t>
            </a:r>
            <a:r>
              <a:rPr lang="en-US" dirty="0"/>
              <a:t>.</a:t>
            </a:r>
          </a:p>
          <a:p>
            <a:pPr marL="171450" indent="-171450">
              <a:buFont typeface="Arial" panose="020B0604020202020204" pitchFamily="34" charset="0"/>
              <a:buChar char="•"/>
            </a:pPr>
            <a:r>
              <a:rPr lang="en-US" dirty="0"/>
              <a:t>As we continue, we'll look more closely at the individual components that make each of these steps possible.</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82D90A04-C32D-50DB-484A-69385C1CAA20}"/>
              </a:ext>
            </a:extLst>
          </p:cNvPr>
          <p:cNvSpPr>
            <a:spLocks noGrp="1"/>
          </p:cNvSpPr>
          <p:nvPr>
            <p:ph type="sldNum" sz="quarter" idx="5"/>
          </p:nvPr>
        </p:nvSpPr>
        <p:spPr/>
        <p:txBody>
          <a:bodyPr/>
          <a:lstStyle/>
          <a:p>
            <a:fld id="{C68FB58B-AACD-44F1-9CE2-B850C946C86F}" type="slidenum">
              <a:rPr lang="en-US" smtClean="0"/>
              <a:t>36</a:t>
            </a:fld>
            <a:endParaRPr lang="en-US"/>
          </a:p>
        </p:txBody>
      </p:sp>
    </p:spTree>
    <p:extLst>
      <p:ext uri="{BB962C8B-B14F-4D97-AF65-F5344CB8AC3E}">
        <p14:creationId xmlns:p14="http://schemas.microsoft.com/office/powerpoint/2010/main" val="15976486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01708-F708-472B-C870-43555DB308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90F805-F079-B58B-3549-E169A78B49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EFC680-3E9D-21AC-ED4D-B1EE80462969}"/>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Just like hydraulic systems, pneumatic systems rely on several components working together to produce force and motion.</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 process begins with the </a:t>
            </a:r>
            <a:r>
              <a:rPr lang="en-US" sz="1200" b="1" kern="1200" dirty="0">
                <a:solidFill>
                  <a:schemeClr val="tx1"/>
                </a:solidFill>
                <a:effectLst/>
                <a:latin typeface="+mn-lt"/>
                <a:ea typeface="+mn-ea"/>
                <a:cs typeface="+mn-cs"/>
              </a:rPr>
              <a:t>compressor</a:t>
            </a:r>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It draws in air from the atmosphere and compresses it, creating the pressurized air needed to power the system.</a:t>
            </a:r>
          </a:p>
          <a:p>
            <a:pPr marL="171450" indent="-171450">
              <a:buFont typeface="Arial" panose="020B0604020202020204" pitchFamily="34" charset="0"/>
              <a:buChar char="•"/>
            </a:pPr>
            <a:endParaRPr lang="en-US" dirty="0"/>
          </a:p>
          <a:p>
            <a:endParaRPr lang="en-US" dirty="0"/>
          </a:p>
        </p:txBody>
      </p:sp>
      <p:sp>
        <p:nvSpPr>
          <p:cNvPr id="4" name="Slide Number Placeholder 3">
            <a:extLst>
              <a:ext uri="{FF2B5EF4-FFF2-40B4-BE49-F238E27FC236}">
                <a16:creationId xmlns:a16="http://schemas.microsoft.com/office/drawing/2014/main" id="{835C5702-0C30-EEEC-3115-0CF8E3CAFF1D}"/>
              </a:ext>
            </a:extLst>
          </p:cNvPr>
          <p:cNvSpPr>
            <a:spLocks noGrp="1"/>
          </p:cNvSpPr>
          <p:nvPr>
            <p:ph type="sldNum" sz="quarter" idx="5"/>
          </p:nvPr>
        </p:nvSpPr>
        <p:spPr/>
        <p:txBody>
          <a:bodyPr/>
          <a:lstStyle/>
          <a:p>
            <a:fld id="{C68FB58B-AACD-44F1-9CE2-B850C946C86F}" type="slidenum">
              <a:rPr lang="en-US" smtClean="0"/>
              <a:t>37</a:t>
            </a:fld>
            <a:endParaRPr lang="en-US"/>
          </a:p>
        </p:txBody>
      </p:sp>
    </p:spTree>
    <p:extLst>
      <p:ext uri="{BB962C8B-B14F-4D97-AF65-F5344CB8AC3E}">
        <p14:creationId xmlns:p14="http://schemas.microsoft.com/office/powerpoint/2010/main" val="1114919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77E4E-6B1E-9AFF-CB1F-2D4FF0121D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A146B2-2845-298B-A0F8-8309616EEF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603F98-D1AB-4AFE-57D0-6D54376B60FE}"/>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 compressed air is then stored in an </a:t>
            </a:r>
            <a:r>
              <a:rPr lang="en-US" sz="1200" b="1" kern="1200" dirty="0">
                <a:solidFill>
                  <a:schemeClr val="tx1"/>
                </a:solidFill>
                <a:effectLst/>
                <a:latin typeface="+mn-lt"/>
                <a:ea typeface="+mn-ea"/>
                <a:cs typeface="+mn-cs"/>
              </a:rPr>
              <a:t>air receiver</a:t>
            </a:r>
            <a:r>
              <a:rPr lang="en-US" sz="1200" kern="1200" dirty="0">
                <a:solidFill>
                  <a:schemeClr val="tx1"/>
                </a:solidFill>
                <a:effectLst/>
                <a:latin typeface="+mn-lt"/>
                <a:ea typeface="+mn-ea"/>
                <a:cs typeface="+mn-cs"/>
              </a:rPr>
              <a:t>, sometimes called a receiver tank.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This provides a supply of compressed air that is ready when the system needs it.</a:t>
            </a:r>
          </a:p>
          <a:p>
            <a:pPr marL="171450" indent="-171450">
              <a:buFont typeface="Arial" panose="020B0604020202020204" pitchFamily="34" charset="0"/>
              <a:buChar char="•"/>
            </a:pPr>
            <a:endParaRPr lang="en-US" dirty="0"/>
          </a:p>
          <a:p>
            <a:endParaRPr lang="en-US" dirty="0"/>
          </a:p>
        </p:txBody>
      </p:sp>
      <p:sp>
        <p:nvSpPr>
          <p:cNvPr id="4" name="Slide Number Placeholder 3">
            <a:extLst>
              <a:ext uri="{FF2B5EF4-FFF2-40B4-BE49-F238E27FC236}">
                <a16:creationId xmlns:a16="http://schemas.microsoft.com/office/drawing/2014/main" id="{ABC5A6CD-198E-CAC4-63B8-5BDE2D8DDBFC}"/>
              </a:ext>
            </a:extLst>
          </p:cNvPr>
          <p:cNvSpPr>
            <a:spLocks noGrp="1"/>
          </p:cNvSpPr>
          <p:nvPr>
            <p:ph type="sldNum" sz="quarter" idx="5"/>
          </p:nvPr>
        </p:nvSpPr>
        <p:spPr/>
        <p:txBody>
          <a:bodyPr/>
          <a:lstStyle/>
          <a:p>
            <a:fld id="{C68FB58B-AACD-44F1-9CE2-B850C946C86F}" type="slidenum">
              <a:rPr lang="en-US" smtClean="0"/>
              <a:t>38</a:t>
            </a:fld>
            <a:endParaRPr lang="en-US"/>
          </a:p>
        </p:txBody>
      </p:sp>
    </p:spTree>
    <p:extLst>
      <p:ext uri="{BB962C8B-B14F-4D97-AF65-F5344CB8AC3E}">
        <p14:creationId xmlns:p14="http://schemas.microsoft.com/office/powerpoint/2010/main" val="23079891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44B86-FCF2-85BD-373C-9EAE0102FB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C6D328-D7BD-B33E-170D-F089ECA714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2F06A5-4344-6318-637B-58BC6C399407}"/>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Next, </a:t>
            </a:r>
            <a:r>
              <a:rPr lang="en-US" sz="1200" b="1" kern="1200" dirty="0">
                <a:solidFill>
                  <a:schemeClr val="tx1"/>
                </a:solidFill>
                <a:effectLst/>
                <a:latin typeface="+mn-lt"/>
                <a:ea typeface="+mn-ea"/>
                <a:cs typeface="+mn-cs"/>
              </a:rPr>
              <a:t>pipes and hoses</a:t>
            </a:r>
            <a:r>
              <a:rPr lang="en-US" sz="1200" kern="1200" dirty="0">
                <a:solidFill>
                  <a:schemeClr val="tx1"/>
                </a:solidFill>
                <a:effectLst/>
                <a:latin typeface="+mn-lt"/>
                <a:ea typeface="+mn-ea"/>
                <a:cs typeface="+mn-cs"/>
              </a:rPr>
              <a:t> carry the compressed air throughout the system, connecting the different components.</a:t>
            </a:r>
          </a:p>
          <a:p>
            <a:pPr marL="171450" indent="-171450">
              <a:buFont typeface="Arial" panose="020B0604020202020204" pitchFamily="34" charset="0"/>
              <a:buChar char="•"/>
            </a:pPr>
            <a:endParaRPr lang="en-US" dirty="0"/>
          </a:p>
          <a:p>
            <a:endParaRPr lang="en-US" dirty="0"/>
          </a:p>
        </p:txBody>
      </p:sp>
      <p:sp>
        <p:nvSpPr>
          <p:cNvPr id="4" name="Slide Number Placeholder 3">
            <a:extLst>
              <a:ext uri="{FF2B5EF4-FFF2-40B4-BE49-F238E27FC236}">
                <a16:creationId xmlns:a16="http://schemas.microsoft.com/office/drawing/2014/main" id="{87CB5392-C9CA-8494-09F5-465377BD9102}"/>
              </a:ext>
            </a:extLst>
          </p:cNvPr>
          <p:cNvSpPr>
            <a:spLocks noGrp="1"/>
          </p:cNvSpPr>
          <p:nvPr>
            <p:ph type="sldNum" sz="quarter" idx="5"/>
          </p:nvPr>
        </p:nvSpPr>
        <p:spPr/>
        <p:txBody>
          <a:bodyPr/>
          <a:lstStyle/>
          <a:p>
            <a:fld id="{C68FB58B-AACD-44F1-9CE2-B850C946C86F}" type="slidenum">
              <a:rPr lang="en-US" smtClean="0"/>
              <a:t>39</a:t>
            </a:fld>
            <a:endParaRPr lang="en-US"/>
          </a:p>
        </p:txBody>
      </p:sp>
    </p:spTree>
    <p:extLst>
      <p:ext uri="{BB962C8B-B14F-4D97-AF65-F5344CB8AC3E}">
        <p14:creationId xmlns:p14="http://schemas.microsoft.com/office/powerpoint/2010/main" val="20910175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E397F-E9F3-144B-8632-8D89BC2018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378C12-7A2C-4A17-4C1D-76C65C9EB3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A00335-4525-37B4-2E00-278ACB3E7385}"/>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Valves</a:t>
            </a:r>
            <a:r>
              <a:rPr lang="en-US" sz="1200" kern="1200" dirty="0">
                <a:solidFill>
                  <a:schemeClr val="tx1"/>
                </a:solidFill>
                <a:effectLst/>
                <a:latin typeface="+mn-lt"/>
                <a:ea typeface="+mn-ea"/>
                <a:cs typeface="+mn-cs"/>
              </a:rPr>
              <a:t> control where the compressed air goes and regulate its pressure and flow.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Depending on the application, valves may be operated manually or automatically.</a:t>
            </a:r>
          </a:p>
          <a:p>
            <a:pPr marL="171450" indent="-171450">
              <a:buFont typeface="Arial" panose="020B0604020202020204" pitchFamily="34" charset="0"/>
              <a:buChar char="•"/>
            </a:pPr>
            <a:endParaRPr lang="en-US" dirty="0"/>
          </a:p>
          <a:p>
            <a:endParaRPr lang="en-US" dirty="0"/>
          </a:p>
        </p:txBody>
      </p:sp>
      <p:sp>
        <p:nvSpPr>
          <p:cNvPr id="4" name="Slide Number Placeholder 3">
            <a:extLst>
              <a:ext uri="{FF2B5EF4-FFF2-40B4-BE49-F238E27FC236}">
                <a16:creationId xmlns:a16="http://schemas.microsoft.com/office/drawing/2014/main" id="{F6FFFC0B-4302-791A-699C-C0268395F2C1}"/>
              </a:ext>
            </a:extLst>
          </p:cNvPr>
          <p:cNvSpPr>
            <a:spLocks noGrp="1"/>
          </p:cNvSpPr>
          <p:nvPr>
            <p:ph type="sldNum" sz="quarter" idx="5"/>
          </p:nvPr>
        </p:nvSpPr>
        <p:spPr/>
        <p:txBody>
          <a:bodyPr/>
          <a:lstStyle/>
          <a:p>
            <a:fld id="{C68FB58B-AACD-44F1-9CE2-B850C946C86F}" type="slidenum">
              <a:rPr lang="en-US" smtClean="0"/>
              <a:t>40</a:t>
            </a:fld>
            <a:endParaRPr lang="en-US"/>
          </a:p>
        </p:txBody>
      </p:sp>
    </p:spTree>
    <p:extLst>
      <p:ext uri="{BB962C8B-B14F-4D97-AF65-F5344CB8AC3E}">
        <p14:creationId xmlns:p14="http://schemas.microsoft.com/office/powerpoint/2010/main" val="31236118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0DF6E-471B-1355-A777-04A8FEDCFE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D6136D-BC0F-CAEE-2C69-592CC4CB6B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1D8E58-D4BF-7EEB-BE35-0477A3A984FA}"/>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Finally, the compressed air reaches an </a:t>
            </a:r>
            <a:r>
              <a:rPr lang="en-US" sz="1200" b="1" kern="1200" dirty="0">
                <a:solidFill>
                  <a:schemeClr val="tx1"/>
                </a:solidFill>
                <a:effectLst/>
                <a:latin typeface="+mn-lt"/>
                <a:ea typeface="+mn-ea"/>
                <a:cs typeface="+mn-cs"/>
              </a:rPr>
              <a:t>actuator</a:t>
            </a:r>
            <a:r>
              <a:rPr lang="en-US" sz="1200" kern="1200" dirty="0">
                <a:solidFill>
                  <a:schemeClr val="tx1"/>
                </a:solidFill>
                <a:effectLst/>
                <a:latin typeface="+mn-lt"/>
                <a:ea typeface="+mn-ea"/>
                <a:cs typeface="+mn-cs"/>
              </a:rPr>
              <a:t>, such as a pneumatic cylinder.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 actuator converts the energy of the compressed air into mechanical force and motion to perform work.</a:t>
            </a:r>
          </a:p>
          <a:p>
            <a:pPr marL="171450" indent="-171450">
              <a:buFont typeface="Arial" panose="020B0604020202020204" pitchFamily="34" charset="0"/>
              <a:buChar char="•"/>
            </a:pPr>
            <a:endParaRPr lang="en-US" dirty="0"/>
          </a:p>
          <a:p>
            <a:endParaRPr lang="en-US" dirty="0"/>
          </a:p>
        </p:txBody>
      </p:sp>
      <p:sp>
        <p:nvSpPr>
          <p:cNvPr id="4" name="Slide Number Placeholder 3">
            <a:extLst>
              <a:ext uri="{FF2B5EF4-FFF2-40B4-BE49-F238E27FC236}">
                <a16:creationId xmlns:a16="http://schemas.microsoft.com/office/drawing/2014/main" id="{633B81FE-C089-7212-18A8-8F3332047A52}"/>
              </a:ext>
            </a:extLst>
          </p:cNvPr>
          <p:cNvSpPr>
            <a:spLocks noGrp="1"/>
          </p:cNvSpPr>
          <p:nvPr>
            <p:ph type="sldNum" sz="quarter" idx="5"/>
          </p:nvPr>
        </p:nvSpPr>
        <p:spPr/>
        <p:txBody>
          <a:bodyPr/>
          <a:lstStyle/>
          <a:p>
            <a:fld id="{C68FB58B-AACD-44F1-9CE2-B850C946C86F}" type="slidenum">
              <a:rPr lang="en-US" smtClean="0"/>
              <a:t>41</a:t>
            </a:fld>
            <a:endParaRPr lang="en-US"/>
          </a:p>
        </p:txBody>
      </p:sp>
    </p:spTree>
    <p:extLst>
      <p:ext uri="{BB962C8B-B14F-4D97-AF65-F5344CB8AC3E}">
        <p14:creationId xmlns:p14="http://schemas.microsoft.com/office/powerpoint/2010/main" val="15982255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5F90B-3788-2C4B-29FB-4834955FF6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37F258-6F7D-1A48-CA42-4EF4E88FE2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6C25FD-B0DE-9D07-B69A-7DA1930825E9}"/>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Recall</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Review by asking learners to </a:t>
            </a:r>
            <a:r>
              <a:rPr lang="en-US" sz="1200" b="0" dirty="0"/>
              <a:t>explain how a basic pneumatic system functions from start to finish.</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lgn="l">
              <a:buFont typeface="Arial" panose="020B0604020202020204" pitchFamily="34" charset="0"/>
              <a:buChar char="•"/>
            </a:pPr>
            <a:r>
              <a:rPr lang="en-US" sz="1200" b="0" dirty="0"/>
              <a:t>Let’s Review. Who can explain how a basic pneumatic system functions from start to finish?</a:t>
            </a:r>
          </a:p>
          <a:p>
            <a:pPr marL="628650" lvl="1" indent="-171450" algn="l">
              <a:buFont typeface="Arial" panose="020B0604020202020204" pitchFamily="34" charset="0"/>
              <a:buChar char="•"/>
            </a:pPr>
            <a:r>
              <a:rPr lang="en-US" sz="1200" b="0" i="1" dirty="0"/>
              <a:t>Call on learners to response. Provide feedback and address learning gaps as needed. </a:t>
            </a:r>
          </a:p>
          <a:p>
            <a:endParaRPr lang="en-US" dirty="0"/>
          </a:p>
        </p:txBody>
      </p:sp>
      <p:sp>
        <p:nvSpPr>
          <p:cNvPr id="4" name="Slide Number Placeholder 3">
            <a:extLst>
              <a:ext uri="{FF2B5EF4-FFF2-40B4-BE49-F238E27FC236}">
                <a16:creationId xmlns:a16="http://schemas.microsoft.com/office/drawing/2014/main" id="{B8CB945C-9701-2C41-DBD5-7657C269F48C}"/>
              </a:ext>
            </a:extLst>
          </p:cNvPr>
          <p:cNvSpPr>
            <a:spLocks noGrp="1"/>
          </p:cNvSpPr>
          <p:nvPr>
            <p:ph type="sldNum" sz="quarter" idx="5"/>
          </p:nvPr>
        </p:nvSpPr>
        <p:spPr/>
        <p:txBody>
          <a:bodyPr/>
          <a:lstStyle/>
          <a:p>
            <a:fld id="{C68FB58B-AACD-44F1-9CE2-B850C946C86F}" type="slidenum">
              <a:rPr lang="en-US" smtClean="0"/>
              <a:t>42</a:t>
            </a:fld>
            <a:endParaRPr lang="en-US"/>
          </a:p>
        </p:txBody>
      </p:sp>
    </p:spTree>
    <p:extLst>
      <p:ext uri="{BB962C8B-B14F-4D97-AF65-F5344CB8AC3E}">
        <p14:creationId xmlns:p14="http://schemas.microsoft.com/office/powerpoint/2010/main" val="38381216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099BE-9747-4858-B220-853535D4DF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96E56A-88F5-14E3-315A-0E50312546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A096D2-1BFA-54D1-1B50-F8ABD66C8306}"/>
              </a:ext>
            </a:extLst>
          </p:cNvPr>
          <p:cNvSpPr>
            <a:spLocks noGrp="1"/>
          </p:cNvSpPr>
          <p:nvPr>
            <p:ph type="body" idx="1"/>
          </p:nvPr>
        </p:nvSpPr>
        <p:spPr/>
        <p:txBody>
          <a:bodyPr/>
          <a:lstStyle/>
          <a:p>
            <a:r>
              <a:rPr lang="en-US" altLang="en-US" sz="1200" b="1" dirty="0">
                <a:latin typeface="+mn-lt"/>
              </a:rPr>
              <a:t>INSTRUCTIONAL ACTIVITY: </a:t>
            </a:r>
            <a:r>
              <a:rPr lang="en-US" altLang="en-US" sz="1200" b="0" dirty="0">
                <a:latin typeface="+mn-lt"/>
              </a:rPr>
              <a:t>Present Content</a:t>
            </a:r>
          </a:p>
          <a:p>
            <a:r>
              <a:rPr lang="en-US" altLang="en-US" sz="1200" b="1" dirty="0">
                <a:latin typeface="+mn-lt"/>
              </a:rPr>
              <a:t>TIME</a:t>
            </a:r>
            <a:r>
              <a:rPr lang="en-US" altLang="en-US" sz="1200" dirty="0">
                <a:latin typeface="+mn-lt"/>
              </a:rPr>
              <a:t>: 2 minutes.</a:t>
            </a:r>
          </a:p>
          <a:p>
            <a:r>
              <a:rPr lang="en-US" altLang="en-US" sz="1200" b="1" dirty="0">
                <a:latin typeface="+mn-lt"/>
              </a:rPr>
              <a:t>TALKING POINTS</a:t>
            </a:r>
            <a:r>
              <a:rPr lang="en-US" altLang="en-US" sz="1200" dirty="0">
                <a:latin typeface="+mn-lt"/>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Let's look at a real-world example of a pneumatic system: an </a:t>
            </a:r>
            <a:r>
              <a:rPr lang="en-US" b="1" dirty="0"/>
              <a:t>air brake system</a:t>
            </a:r>
            <a:r>
              <a:rPr lang="en-US" dirty="0"/>
              <a:t> used on heavy vehicles</a:t>
            </a:r>
            <a:r>
              <a:rPr lang="en-US" b="0" dirty="0"/>
              <a:t>, including buses and trains.</a:t>
            </a:r>
            <a:endParaRPr lang="en-US" dirty="0"/>
          </a:p>
          <a:p>
            <a:pPr marL="171450" indent="-171450">
              <a:buFont typeface="Arial" panose="020B0604020202020204" pitchFamily="34" charset="0"/>
              <a:buChar char="•"/>
            </a:pPr>
            <a:r>
              <a:rPr lang="en-US" b="0" dirty="0"/>
              <a:t>Pneumatic braking systems use compressed air to actuate the brake shoes or brake pads, applying the force needed to slow or stop the vehicle.</a:t>
            </a:r>
          </a:p>
          <a:p>
            <a:pPr marL="171450" indent="-171450">
              <a:buFont typeface="Arial" panose="020B0604020202020204" pitchFamily="34" charset="0"/>
              <a:buChar char="•"/>
            </a:pPr>
            <a:r>
              <a:rPr lang="en-US" dirty="0"/>
              <a:t>As you look at the diagram, notice several of the components we just discussed.</a:t>
            </a:r>
          </a:p>
          <a:p>
            <a:pPr marL="171450" indent="-171450">
              <a:buFont typeface="Arial" panose="020B0604020202020204" pitchFamily="34" charset="0"/>
              <a:buChar char="•"/>
            </a:pPr>
            <a:r>
              <a:rPr lang="en-US" dirty="0"/>
              <a:t>The </a:t>
            </a:r>
            <a:r>
              <a:rPr lang="en-US" b="1" dirty="0"/>
              <a:t>air compressor</a:t>
            </a:r>
            <a:r>
              <a:rPr lang="en-US" dirty="0"/>
              <a:t> draws in air from the atmosphere, compresses it, and sends it to the </a:t>
            </a:r>
            <a:r>
              <a:rPr lang="en-US" b="1" dirty="0"/>
              <a:t>air reservoir</a:t>
            </a:r>
            <a:r>
              <a:rPr lang="en-US" dirty="0"/>
              <a:t>, where the compressed air is stored until it is needed.</a:t>
            </a:r>
          </a:p>
          <a:p>
            <a:pPr marL="628650" lvl="1" indent="-171450">
              <a:buFont typeface="Arial" panose="020B0604020202020204" pitchFamily="34" charset="0"/>
              <a:buChar char="•"/>
            </a:pPr>
            <a:r>
              <a:rPr lang="en-US" dirty="0"/>
              <a:t>The air commonly comes from the engine’s main air intake or air filter housing, which helps provide cleaner air to the system. Some systems may draw air directly from the atmosphere.</a:t>
            </a:r>
          </a:p>
          <a:p>
            <a:pPr marL="171450" indent="-171450">
              <a:buFont typeface="Arial" panose="020B0604020202020204" pitchFamily="34" charset="0"/>
              <a:buChar char="•"/>
            </a:pPr>
            <a:r>
              <a:rPr lang="en-US" dirty="0"/>
              <a:t>When the driver presses the </a:t>
            </a:r>
            <a:r>
              <a:rPr lang="en-US" b="1" dirty="0"/>
              <a:t>brake pedal</a:t>
            </a:r>
            <a:r>
              <a:rPr lang="en-US" dirty="0"/>
              <a:t>, the </a:t>
            </a:r>
            <a:r>
              <a:rPr lang="en-US" b="1" dirty="0"/>
              <a:t>brake valve</a:t>
            </a:r>
            <a:r>
              <a:rPr lang="en-US" dirty="0"/>
              <a:t> opens and regulates the flow of compressed air from the storage tank to the brake chambers.</a:t>
            </a:r>
          </a:p>
          <a:p>
            <a:pPr marL="171450" indent="-171450">
              <a:buFont typeface="Arial" panose="020B0604020202020204" pitchFamily="34" charset="0"/>
              <a:buChar char="•"/>
            </a:pPr>
            <a:r>
              <a:rPr lang="en-US" dirty="0"/>
              <a:t>The pressurized air then actuates the braking mechanism, applying the brakes to slow or stop the vehicle.</a:t>
            </a:r>
          </a:p>
          <a:p>
            <a:pPr marL="171450" indent="-171450">
              <a:buFont typeface="Arial" panose="020B0604020202020204" pitchFamily="34" charset="0"/>
              <a:buChar char="•"/>
            </a:pPr>
            <a:r>
              <a:rPr lang="en-US" dirty="0"/>
              <a:t>In actual transit vehicles, you'll also find </a:t>
            </a:r>
            <a:r>
              <a:rPr lang="en-US" b="1" dirty="0"/>
              <a:t>relay control circuits</a:t>
            </a:r>
            <a:r>
              <a:rPr lang="en-US" dirty="0"/>
              <a:t> in the delivery lines. These help deliver compressed air more quickly and efficiently to the brakes, improving braking response.</a:t>
            </a:r>
          </a:p>
          <a:p>
            <a:pPr marL="171450" indent="-171450">
              <a:buFont typeface="Arial" panose="020B0604020202020204" pitchFamily="34" charset="0"/>
              <a:buChar char="•"/>
            </a:pPr>
            <a:r>
              <a:rPr lang="en-US" dirty="0"/>
              <a:t>Although air brake systems can vary in design, they all rely on the same basic principles: </a:t>
            </a:r>
            <a:r>
              <a:rPr lang="en-US" b="0" dirty="0"/>
              <a:t>compress the air, store it, control its flow, and use it to create mechanical braking force.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a:extLst>
              <a:ext uri="{FF2B5EF4-FFF2-40B4-BE49-F238E27FC236}">
                <a16:creationId xmlns:a16="http://schemas.microsoft.com/office/drawing/2014/main" id="{C59BF2DA-299F-2C49-5CEB-B20B7A2CF415}"/>
              </a:ext>
            </a:extLst>
          </p:cNvPr>
          <p:cNvSpPr>
            <a:spLocks noGrp="1"/>
          </p:cNvSpPr>
          <p:nvPr>
            <p:ph type="sldNum" sz="quarter" idx="5"/>
          </p:nvPr>
        </p:nvSpPr>
        <p:spPr/>
        <p:txBody>
          <a:bodyPr/>
          <a:lstStyle/>
          <a:p>
            <a:fld id="{C68FB58B-AACD-44F1-9CE2-B850C946C86F}" type="slidenum">
              <a:rPr lang="en-US" smtClean="0"/>
              <a:t>43</a:t>
            </a:fld>
            <a:endParaRPr lang="en-US"/>
          </a:p>
        </p:txBody>
      </p:sp>
    </p:spTree>
    <p:extLst>
      <p:ext uri="{BB962C8B-B14F-4D97-AF65-F5344CB8AC3E}">
        <p14:creationId xmlns:p14="http://schemas.microsoft.com/office/powerpoint/2010/main" val="17259547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DBE9A-4442-2E22-91C5-3206489C9A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F190E2-D29B-546B-AF1D-0B235C6B3F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094829-3CCF-75BB-2B34-79C4CE5298D1}"/>
              </a:ext>
            </a:extLst>
          </p:cNvPr>
          <p:cNvSpPr>
            <a:spLocks noGrp="1"/>
          </p:cNvSpPr>
          <p:nvPr>
            <p:ph type="body" idx="1"/>
          </p:nvPr>
        </p:nvSpPr>
        <p:spPr/>
        <p:txBody>
          <a:bodyPr/>
          <a:lstStyle/>
          <a:p>
            <a:r>
              <a:rPr lang="en-US" altLang="en-US" sz="1200" b="1" dirty="0">
                <a:latin typeface="+mn-lt"/>
              </a:rPr>
              <a:t>INSTRUCTIONAL ACTIVITY: </a:t>
            </a:r>
            <a:r>
              <a:rPr lang="en-US" altLang="en-US" sz="1200" b="0" dirty="0">
                <a:latin typeface="+mn-lt"/>
              </a:rPr>
              <a:t>Present Content</a:t>
            </a:r>
          </a:p>
          <a:p>
            <a:r>
              <a:rPr lang="en-US" altLang="en-US" sz="1200" b="1" dirty="0">
                <a:latin typeface="+mn-lt"/>
              </a:rPr>
              <a:t>TIME</a:t>
            </a:r>
            <a:r>
              <a:rPr lang="en-US" altLang="en-US" sz="1200" dirty="0">
                <a:latin typeface="+mn-lt"/>
              </a:rPr>
              <a:t>: 2 minutes.</a:t>
            </a:r>
          </a:p>
          <a:p>
            <a:r>
              <a:rPr lang="en-US" altLang="en-US" sz="1200" b="1" dirty="0">
                <a:latin typeface="+mn-lt"/>
              </a:rPr>
              <a:t>TALKING POINTS</a:t>
            </a:r>
            <a:r>
              <a:rPr lang="en-US" altLang="en-US" sz="1200" dirty="0">
                <a:latin typeface="+mn-lt"/>
              </a:rPr>
              <a:t>:</a:t>
            </a:r>
          </a:p>
          <a:p>
            <a:pPr marL="171450" indent="-171450">
              <a:buFont typeface="Arial" panose="020B0604020202020204" pitchFamily="34" charset="0"/>
              <a:buChar char="•"/>
            </a:pPr>
            <a:r>
              <a:rPr lang="en-US" dirty="0"/>
              <a:t>One of the most familiar examples is </a:t>
            </a:r>
            <a:r>
              <a:rPr lang="en-US" b="1" dirty="0"/>
              <a:t>air brakes</a:t>
            </a:r>
            <a:r>
              <a:rPr lang="en-US" dirty="0"/>
              <a:t>, which are used on buses, trucks, and trains to safely stop heavy vehicles.</a:t>
            </a:r>
          </a:p>
          <a:p>
            <a:pPr marL="171450" indent="-171450">
              <a:buFont typeface="Arial" panose="020B0604020202020204" pitchFamily="34" charset="0"/>
              <a:buChar char="•"/>
            </a:pPr>
            <a:r>
              <a:rPr lang="en-US" dirty="0"/>
              <a:t>Many transit vehicles also use </a:t>
            </a:r>
            <a:r>
              <a:rPr lang="en-US" b="1" dirty="0"/>
              <a:t>air suspension systems</a:t>
            </a:r>
            <a:r>
              <a:rPr lang="en-US" dirty="0"/>
              <a:t> to improve ride quality and help maintain a consistent vehicle height, regardless of passenger load.</a:t>
            </a:r>
          </a:p>
          <a:p>
            <a:pPr marL="171450" indent="-171450">
              <a:buFont typeface="Arial" panose="020B0604020202020204" pitchFamily="34" charset="0"/>
              <a:buChar char="•"/>
            </a:pPr>
            <a:r>
              <a:rPr lang="en-US" dirty="0"/>
              <a:t>In maintenance shops, you'll often find </a:t>
            </a:r>
            <a:r>
              <a:rPr lang="en-US" b="1" dirty="0"/>
              <a:t>pneumatic tools</a:t>
            </a:r>
            <a:r>
              <a:rPr lang="en-US" dirty="0"/>
              <a:t>, such as impact wrenches and air ratchets, because they are lightweight, durable, and provide consistent power.</a:t>
            </a:r>
          </a:p>
          <a:p>
            <a:pPr marL="171450" indent="-171450">
              <a:buFont typeface="Arial" panose="020B0604020202020204" pitchFamily="34" charset="0"/>
              <a:buChar char="•"/>
            </a:pPr>
            <a:r>
              <a:rPr lang="en-US" dirty="0"/>
              <a:t>Outside of transit, pneumatics are widely used in </a:t>
            </a:r>
            <a:r>
              <a:rPr lang="en-US" b="1" dirty="0"/>
              <a:t>manufacturing and assembly lines</a:t>
            </a:r>
            <a:r>
              <a:rPr lang="en-US" dirty="0"/>
              <a:t>, where compressed air powers equipment that performs fast, repetitive tasks.</a:t>
            </a:r>
          </a:p>
          <a:p>
            <a:pPr marL="171450" indent="-171450">
              <a:buFont typeface="Arial" panose="020B0604020202020204" pitchFamily="34" charset="0"/>
              <a:buChar char="•"/>
            </a:pPr>
            <a:r>
              <a:rPr lang="en-US" dirty="0"/>
              <a:t>Transit vehicles also use pneumatic systems to </a:t>
            </a:r>
            <a:r>
              <a:rPr lang="en-US" b="1" dirty="0"/>
              <a:t>open and close passenger doors</a:t>
            </a:r>
            <a:r>
              <a:rPr lang="en-US" dirty="0"/>
              <a:t>, providing reliable operation throughout the day.</a:t>
            </a:r>
          </a:p>
          <a:p>
            <a:pPr marL="171450" indent="-171450">
              <a:buFont typeface="Arial" panose="020B0604020202020204" pitchFamily="34" charset="0"/>
              <a:buChar char="•"/>
            </a:pPr>
            <a:r>
              <a:rPr lang="en-US" dirty="0"/>
              <a:t>Other common applications include </a:t>
            </a:r>
            <a:r>
              <a:rPr lang="en-US" b="1" dirty="0"/>
              <a:t>pneumatic windshield wipers</a:t>
            </a:r>
            <a:r>
              <a:rPr lang="en-US" dirty="0"/>
              <a:t>, </a:t>
            </a:r>
            <a:r>
              <a:rPr lang="en-US" b="1" dirty="0"/>
              <a:t>train horns</a:t>
            </a:r>
            <a:r>
              <a:rPr lang="en-US" dirty="0"/>
              <a:t>, and </a:t>
            </a:r>
            <a:r>
              <a:rPr lang="en-US" b="1" dirty="0"/>
              <a:t>rail sander systems</a:t>
            </a:r>
            <a:r>
              <a:rPr lang="en-US" dirty="0"/>
              <a:t>, which use compressed air to improve wheel traction during poor weather or low-traction conditions.</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86D01BC5-3717-AF02-C3B5-E8AA4FF5756A}"/>
              </a:ext>
            </a:extLst>
          </p:cNvPr>
          <p:cNvSpPr>
            <a:spLocks noGrp="1"/>
          </p:cNvSpPr>
          <p:nvPr>
            <p:ph type="sldNum" sz="quarter" idx="5"/>
          </p:nvPr>
        </p:nvSpPr>
        <p:spPr/>
        <p:txBody>
          <a:bodyPr/>
          <a:lstStyle/>
          <a:p>
            <a:fld id="{C68FB58B-AACD-44F1-9CE2-B850C946C86F}" type="slidenum">
              <a:rPr lang="en-US" smtClean="0"/>
              <a:t>44</a:t>
            </a:fld>
            <a:endParaRPr lang="en-US"/>
          </a:p>
        </p:txBody>
      </p:sp>
    </p:spTree>
    <p:extLst>
      <p:ext uri="{BB962C8B-B14F-4D97-AF65-F5344CB8AC3E}">
        <p14:creationId xmlns:p14="http://schemas.microsoft.com/office/powerpoint/2010/main" val="22728901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7398F-F27B-985A-9AFF-5B7DE08AD9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E2FA8A-4B4A-969A-22E6-368C35BB8A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E4DF0B-5B4E-A2B1-1134-569A6924AD8E}"/>
              </a:ext>
            </a:extLst>
          </p:cNvPr>
          <p:cNvSpPr>
            <a:spLocks noGrp="1"/>
          </p:cNvSpPr>
          <p:nvPr>
            <p:ph type="body" idx="1"/>
          </p:nvPr>
        </p:nvSpPr>
        <p:spPr/>
        <p:txBody>
          <a:bodyPr/>
          <a:lstStyle/>
          <a:p>
            <a:r>
              <a:rPr lang="en-US" altLang="en-US" sz="1200" b="1" dirty="0">
                <a:latin typeface="+mn-lt"/>
              </a:rPr>
              <a:t>INSTRUCTIONAL ACTIVITY: </a:t>
            </a:r>
            <a:r>
              <a:rPr lang="en-US" altLang="en-US" sz="1200" b="0" dirty="0">
                <a:latin typeface="+mn-lt"/>
              </a:rPr>
              <a:t>Present Content</a:t>
            </a:r>
          </a:p>
          <a:p>
            <a:r>
              <a:rPr lang="en-US" altLang="en-US" sz="1200" b="1" dirty="0">
                <a:latin typeface="+mn-lt"/>
              </a:rPr>
              <a:t>TIME</a:t>
            </a:r>
            <a:r>
              <a:rPr lang="en-US" altLang="en-US" sz="1200" dirty="0">
                <a:latin typeface="+mn-lt"/>
              </a:rPr>
              <a:t>: 2 minutes.</a:t>
            </a:r>
          </a:p>
          <a:p>
            <a:r>
              <a:rPr lang="en-US" altLang="en-US" sz="1200" b="1" dirty="0">
                <a:latin typeface="+mn-lt"/>
              </a:rPr>
              <a:t>TALKING POINTS</a:t>
            </a:r>
            <a:r>
              <a:rPr lang="en-US" altLang="en-US" sz="1200" dirty="0">
                <a:latin typeface="+mn-lt"/>
              </a:rPr>
              <a:t>:</a:t>
            </a:r>
          </a:p>
          <a:p>
            <a:pPr marL="171450" indent="-171450">
              <a:buFont typeface="Arial" panose="020B0604020202020204" pitchFamily="34" charset="0"/>
              <a:buChar char="•"/>
            </a:pPr>
            <a:r>
              <a:rPr lang="en-US" dirty="0"/>
              <a:t>Pneumatic systems offer several advantages that make them a popular choice for many transit and industrial applications.</a:t>
            </a:r>
          </a:p>
          <a:p>
            <a:pPr marL="171450" indent="-171450">
              <a:buFont typeface="Arial" panose="020B0604020202020204" pitchFamily="34" charset="0"/>
              <a:buChar char="•"/>
            </a:pPr>
            <a:r>
              <a:rPr lang="en-US" dirty="0"/>
              <a:t>One advantage is their </a:t>
            </a:r>
            <a:r>
              <a:rPr lang="en-US" b="1" dirty="0"/>
              <a:t>lower installation cost</a:t>
            </a:r>
            <a:r>
              <a:rPr lang="en-US" dirty="0"/>
              <a:t>. Pneumatic systems are often less expensive to install than hydraulic systems because they typically require fewer components.</a:t>
            </a:r>
          </a:p>
          <a:p>
            <a:pPr marL="171450" indent="-171450">
              <a:buFont typeface="Arial" panose="020B0604020202020204" pitchFamily="34" charset="0"/>
              <a:buChar char="•"/>
            </a:pPr>
            <a:r>
              <a:rPr lang="en-US" dirty="0"/>
              <a:t>They also require </a:t>
            </a:r>
            <a:r>
              <a:rPr lang="en-US" b="1" dirty="0"/>
              <a:t>less space</a:t>
            </a:r>
            <a:r>
              <a:rPr lang="en-US" dirty="0"/>
              <a:t>, making them a good option when equipment size is limited.</a:t>
            </a:r>
          </a:p>
          <a:p>
            <a:pPr marL="171450" indent="-171450">
              <a:buFont typeface="Arial" panose="020B0604020202020204" pitchFamily="34" charset="0"/>
              <a:buChar char="•"/>
            </a:pPr>
            <a:r>
              <a:rPr lang="en-US" dirty="0"/>
              <a:t>Since pneumatic systems use </a:t>
            </a:r>
            <a:r>
              <a:rPr lang="en-US" b="1" dirty="0"/>
              <a:t>compressed air instead of hydraulic fluid</a:t>
            </a:r>
            <a:r>
              <a:rPr lang="en-US" dirty="0"/>
              <a:t>, they generally present a lower risk of fires and explosions.</a:t>
            </a:r>
          </a:p>
          <a:p>
            <a:pPr marL="171450" indent="-171450">
              <a:buFont typeface="Arial" panose="020B0604020202020204" pitchFamily="34" charset="0"/>
              <a:buChar char="•"/>
            </a:pPr>
            <a:r>
              <a:rPr lang="en-US" dirty="0"/>
              <a:t>Air also moves through the system very quickly, allowing pneumatic systems to respond rapidly. This makes them well suited for applications that require fast, repetitive motion, such as opening and closing bus doors.</a:t>
            </a:r>
          </a:p>
          <a:p>
            <a:pPr marL="171450" indent="-171450">
              <a:buFont typeface="Arial" panose="020B0604020202020204" pitchFamily="34" charset="0"/>
              <a:buChar char="•"/>
            </a:pPr>
            <a:r>
              <a:rPr lang="en-US" dirty="0"/>
              <a:t>Finally, pneumatic systems tend to have a </a:t>
            </a:r>
            <a:r>
              <a:rPr lang="en-US" b="1" dirty="0"/>
              <a:t>simpler design</a:t>
            </a:r>
            <a:r>
              <a:rPr lang="en-US" dirty="0"/>
              <a:t>, making them easier to maintain and troubleshoot than many hydraulic systems.</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C2BCC9E4-6C30-8FC3-DC0F-B62BB96220BA}"/>
              </a:ext>
            </a:extLst>
          </p:cNvPr>
          <p:cNvSpPr>
            <a:spLocks noGrp="1"/>
          </p:cNvSpPr>
          <p:nvPr>
            <p:ph type="sldNum" sz="quarter" idx="5"/>
          </p:nvPr>
        </p:nvSpPr>
        <p:spPr/>
        <p:txBody>
          <a:bodyPr/>
          <a:lstStyle/>
          <a:p>
            <a:fld id="{C68FB58B-AACD-44F1-9CE2-B850C946C86F}" type="slidenum">
              <a:rPr lang="en-US" smtClean="0"/>
              <a:t>45</a:t>
            </a:fld>
            <a:endParaRPr lang="en-US"/>
          </a:p>
        </p:txBody>
      </p:sp>
    </p:spTree>
    <p:extLst>
      <p:ext uri="{BB962C8B-B14F-4D97-AF65-F5344CB8AC3E}">
        <p14:creationId xmlns:p14="http://schemas.microsoft.com/office/powerpoint/2010/main" val="41101051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86416-08BE-F361-2CBF-3465310BA6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9C0E6C-FF12-59B4-0E36-5DCEBC3443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E9554A-17BD-103C-EDC5-72A7409671B9}"/>
              </a:ext>
            </a:extLst>
          </p:cNvPr>
          <p:cNvSpPr>
            <a:spLocks noGrp="1"/>
          </p:cNvSpPr>
          <p:nvPr>
            <p:ph type="body" idx="1"/>
          </p:nvPr>
        </p:nvSpPr>
        <p:spPr/>
        <p:txBody>
          <a:bodyPr/>
          <a:lstStyle/>
          <a:p>
            <a:r>
              <a:rPr lang="en-US" altLang="en-US" sz="1200" b="1" dirty="0">
                <a:latin typeface="+mn-lt"/>
              </a:rPr>
              <a:t>INSTRUCTIONAL ACTIVITY: </a:t>
            </a:r>
            <a:r>
              <a:rPr lang="en-US" altLang="en-US" sz="1200" b="0" dirty="0">
                <a:latin typeface="+mn-lt"/>
              </a:rPr>
              <a:t>Present Content</a:t>
            </a:r>
          </a:p>
          <a:p>
            <a:r>
              <a:rPr lang="en-US" altLang="en-US" sz="1200" b="1" dirty="0">
                <a:latin typeface="+mn-lt"/>
              </a:rPr>
              <a:t>TIME</a:t>
            </a:r>
            <a:r>
              <a:rPr lang="en-US" altLang="en-US" sz="1200" dirty="0">
                <a:latin typeface="+mn-lt"/>
              </a:rPr>
              <a:t>: 2 minutes.</a:t>
            </a:r>
          </a:p>
          <a:p>
            <a:r>
              <a:rPr lang="en-US" altLang="en-US" sz="1200" b="1" dirty="0">
                <a:latin typeface="+mn-lt"/>
              </a:rPr>
              <a:t>TALKING POINTS</a:t>
            </a:r>
            <a:r>
              <a:rPr lang="en-US" altLang="en-US" sz="1200" dirty="0">
                <a:latin typeface="+mn-lt"/>
              </a:rPr>
              <a:t>:</a:t>
            </a:r>
          </a:p>
          <a:p>
            <a:pPr marL="171450" indent="-171450">
              <a:buFont typeface="Arial" panose="020B0604020202020204" pitchFamily="34" charset="0"/>
              <a:buChar char="•"/>
            </a:pPr>
            <a:r>
              <a:rPr lang="en-US" dirty="0"/>
              <a:t>Although pneumatic systems have many advantages, they also have several limitations.</a:t>
            </a:r>
          </a:p>
          <a:p>
            <a:pPr marL="171450" indent="-171450">
              <a:buFont typeface="Arial" panose="020B0604020202020204" pitchFamily="34" charset="0"/>
              <a:buChar char="•"/>
            </a:pPr>
            <a:r>
              <a:rPr lang="en-US" dirty="0"/>
              <a:t>Compared to hydraulics, pneumatic systems generally produce </a:t>
            </a:r>
            <a:r>
              <a:rPr lang="en-US" b="1" dirty="0"/>
              <a:t>less force</a:t>
            </a:r>
            <a:r>
              <a:rPr lang="en-US" dirty="0"/>
              <a:t>. For that reason, hydraulics are often preferred for lifting or moving very heavy loads.</a:t>
            </a:r>
          </a:p>
          <a:p>
            <a:pPr marL="171450" indent="-171450">
              <a:buFont typeface="Arial" panose="020B0604020202020204" pitchFamily="34" charset="0"/>
              <a:buChar char="•"/>
            </a:pPr>
            <a:r>
              <a:rPr lang="en-US" dirty="0"/>
              <a:t>Because air is </a:t>
            </a:r>
            <a:r>
              <a:rPr lang="en-US" b="0" dirty="0"/>
              <a:t>compressible</a:t>
            </a:r>
            <a:r>
              <a:rPr lang="en-US" dirty="0"/>
              <a:t>, </a:t>
            </a:r>
            <a:r>
              <a:rPr lang="en-US" b="1" dirty="0"/>
              <a:t>pressure can fluctuate</a:t>
            </a:r>
            <a:r>
              <a:rPr lang="en-US" dirty="0"/>
              <a:t>, making movement less precise than in hydraulic systems.</a:t>
            </a:r>
          </a:p>
          <a:p>
            <a:pPr marL="171450" indent="-171450">
              <a:buFont typeface="Arial" panose="020B0604020202020204" pitchFamily="34" charset="0"/>
              <a:buChar char="•"/>
            </a:pPr>
            <a:r>
              <a:rPr lang="en-US" dirty="0"/>
              <a:t>To produce the same amount of force as a hydraulic cylinder, a pneumatic system typically requires a </a:t>
            </a:r>
            <a:r>
              <a:rPr lang="en-US" b="1" dirty="0"/>
              <a:t>larger actuator</a:t>
            </a:r>
            <a:r>
              <a:rPr lang="en-US" dirty="0"/>
              <a:t>.</a:t>
            </a:r>
          </a:p>
          <a:p>
            <a:pPr marL="171450" indent="-171450">
              <a:buFont typeface="Arial" panose="020B0604020202020204" pitchFamily="34" charset="0"/>
              <a:buChar char="•"/>
            </a:pPr>
            <a:r>
              <a:rPr lang="en-US" dirty="0"/>
              <a:t>Another disadvantage is efficiency. Compressing air generates heat, which means some of the input </a:t>
            </a:r>
            <a:r>
              <a:rPr lang="en-US" b="1" dirty="0"/>
              <a:t>energy is lost </a:t>
            </a:r>
            <a:r>
              <a:rPr lang="en-US" dirty="0"/>
              <a:t>during the compression process.</a:t>
            </a:r>
          </a:p>
          <a:p>
            <a:pPr marL="171450" indent="-171450">
              <a:buFont typeface="Arial" panose="020B0604020202020204" pitchFamily="34" charset="0"/>
              <a:buChar char="•"/>
            </a:pPr>
            <a:r>
              <a:rPr lang="en-US" dirty="0"/>
              <a:t>Pneumatic systems can also be </a:t>
            </a:r>
            <a:r>
              <a:rPr lang="en-US" b="1" dirty="0"/>
              <a:t>loud</a:t>
            </a:r>
            <a:r>
              <a:rPr lang="en-US" dirty="0"/>
              <a:t>, particularly when compressed air is exhausted from valves and actuators.</a:t>
            </a:r>
          </a:p>
          <a:p>
            <a:pPr marL="171450" indent="-171450">
              <a:buFont typeface="Arial" panose="020B0604020202020204" pitchFamily="34" charset="0"/>
              <a:buChar char="•"/>
            </a:pPr>
            <a:r>
              <a:rPr lang="en-US" b="1" dirty="0"/>
              <a:t>Moisture</a:t>
            </a:r>
            <a:r>
              <a:rPr lang="en-US" dirty="0"/>
              <a:t> is another concern. Air compressors naturally draw moisture from the atmosphere, and if that moisture isn't removed, it can reduce system performance or damage components.</a:t>
            </a:r>
          </a:p>
          <a:p>
            <a:pPr marL="171450" indent="-171450">
              <a:buFont typeface="Arial" panose="020B0604020202020204" pitchFamily="34" charset="0"/>
              <a:buChar char="•"/>
            </a:pPr>
            <a:r>
              <a:rPr lang="en-US" dirty="0"/>
              <a:t>Finally, pneumatic systems require </a:t>
            </a:r>
            <a:r>
              <a:rPr lang="en-US" b="1" dirty="0"/>
              <a:t>time</a:t>
            </a:r>
            <a:r>
              <a:rPr lang="en-US" dirty="0"/>
              <a:t> to build pressure before they are ready to operate, which can introduce a short delay in some applications.</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7B236261-C9FA-5BBC-F77F-0B86B654BE67}"/>
              </a:ext>
            </a:extLst>
          </p:cNvPr>
          <p:cNvSpPr>
            <a:spLocks noGrp="1"/>
          </p:cNvSpPr>
          <p:nvPr>
            <p:ph type="sldNum" sz="quarter" idx="5"/>
          </p:nvPr>
        </p:nvSpPr>
        <p:spPr/>
        <p:txBody>
          <a:bodyPr/>
          <a:lstStyle/>
          <a:p>
            <a:fld id="{C68FB58B-AACD-44F1-9CE2-B850C946C86F}" type="slidenum">
              <a:rPr lang="en-US" smtClean="0"/>
              <a:t>46</a:t>
            </a:fld>
            <a:endParaRPr lang="en-US"/>
          </a:p>
        </p:txBody>
      </p:sp>
    </p:spTree>
    <p:extLst>
      <p:ext uri="{BB962C8B-B14F-4D97-AF65-F5344CB8AC3E}">
        <p14:creationId xmlns:p14="http://schemas.microsoft.com/office/powerpoint/2010/main" val="34005249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1" dirty="0">
                <a:latin typeface="+mn-lt"/>
              </a:rPr>
              <a:t>INSTRUCTIONAL ACTIVITY: </a:t>
            </a:r>
            <a:r>
              <a:rPr lang="en-US" altLang="en-US" sz="1200" b="0" dirty="0">
                <a:latin typeface="+mn-lt"/>
              </a:rPr>
              <a:t>Present Content</a:t>
            </a:r>
          </a:p>
          <a:p>
            <a:r>
              <a:rPr lang="en-US" altLang="en-US" sz="1200" b="1" dirty="0">
                <a:latin typeface="+mn-lt"/>
              </a:rPr>
              <a:t>TIME</a:t>
            </a:r>
            <a:r>
              <a:rPr lang="en-US" altLang="en-US" sz="1200" dirty="0">
                <a:latin typeface="+mn-lt"/>
              </a:rPr>
              <a:t>: 2 minutes.</a:t>
            </a:r>
          </a:p>
          <a:p>
            <a:r>
              <a:rPr lang="en-US" altLang="en-US" sz="1200" b="1" dirty="0">
                <a:latin typeface="+mn-lt"/>
              </a:rPr>
              <a:t>TALKING POINTS</a:t>
            </a:r>
            <a:r>
              <a:rPr lang="en-US" altLang="en-US" sz="1200" dirty="0">
                <a:latin typeface="+mn-lt"/>
              </a:rPr>
              <a:t>:</a:t>
            </a:r>
          </a:p>
          <a:p>
            <a:pPr marL="171450" indent="-171450">
              <a:buFont typeface="Arial" panose="020B0604020202020204" pitchFamily="34" charset="0"/>
              <a:buChar char="•"/>
            </a:pPr>
            <a:r>
              <a:rPr lang="en-US" dirty="0"/>
              <a:t>We've now explored both hydraulics and pneumatics individually. This chart summarizes the key differences between the two systems.</a:t>
            </a:r>
          </a:p>
          <a:p>
            <a:pPr marL="171450" indent="-171450">
              <a:buFont typeface="Arial" panose="020B0604020202020204" pitchFamily="34" charset="0"/>
              <a:buChar char="•"/>
            </a:pPr>
            <a:r>
              <a:rPr lang="en-US" dirty="0"/>
              <a:t>One of the biggest differences is </a:t>
            </a:r>
            <a:r>
              <a:rPr lang="en-US" b="1" dirty="0"/>
              <a:t>pressure</a:t>
            </a:r>
            <a:r>
              <a:rPr lang="en-US" dirty="0"/>
              <a:t>. Hydraulic systems operate at much higher pressures than pneumatic systems, allowing them to generate significantly more force.</a:t>
            </a:r>
          </a:p>
          <a:p>
            <a:pPr marL="171450" indent="-171450">
              <a:buFont typeface="Arial" panose="020B0604020202020204" pitchFamily="34" charset="0"/>
              <a:buChar char="•"/>
            </a:pPr>
            <a:r>
              <a:rPr lang="en-US" dirty="0"/>
              <a:t>Because of that higher pressure, </a:t>
            </a:r>
            <a:r>
              <a:rPr lang="en-US" b="1" dirty="0"/>
              <a:t>hydraulics are better suited for lifting and moving heavy loads</a:t>
            </a:r>
            <a:r>
              <a:rPr lang="en-US" dirty="0"/>
              <a:t>, while </a:t>
            </a:r>
            <a:r>
              <a:rPr lang="en-US" b="1" dirty="0"/>
              <a:t>pneumatics are typically used for lighter-duty applications that require fast, repetitive movement</a:t>
            </a:r>
            <a:r>
              <a:rPr lang="en-US" dirty="0"/>
              <a:t>.</a:t>
            </a:r>
          </a:p>
          <a:p>
            <a:pPr marL="171450" indent="-171450">
              <a:buFont typeface="Arial" panose="020B0604020202020204" pitchFamily="34" charset="0"/>
              <a:buChar char="•"/>
            </a:pPr>
            <a:r>
              <a:rPr lang="en-US" dirty="0"/>
              <a:t>Another important difference is </a:t>
            </a:r>
            <a:r>
              <a:rPr lang="en-US" b="1" dirty="0"/>
              <a:t>speed and precision</a:t>
            </a:r>
            <a:r>
              <a:rPr lang="en-US" dirty="0"/>
              <a:t>. Hydraulic systems generally provide slower, more controlled, and more precise movement because liquids are nearly incompressible. Pneumatic systems respond more quickly, but because air can be compressed, they are typically less precise.</a:t>
            </a:r>
          </a:p>
          <a:p>
            <a:pPr marL="171450" indent="-171450">
              <a:buFont typeface="Arial" panose="020B0604020202020204" pitchFamily="34" charset="0"/>
              <a:buChar char="•"/>
            </a:pPr>
            <a:r>
              <a:rPr lang="en-US" dirty="0"/>
              <a:t>The two systems also differ in their </a:t>
            </a:r>
            <a:r>
              <a:rPr lang="en-US" b="1" dirty="0"/>
              <a:t>maintenance requirements</a:t>
            </a:r>
            <a:r>
              <a:rPr lang="en-US" dirty="0"/>
              <a:t>. Hydraulic systems require regular monitoring for fluid leaks and fluid condition, while pneumatic systems are generally simpler but require moisture control and maintenance of the compressed air system.</a:t>
            </a:r>
          </a:p>
          <a:p>
            <a:pPr marL="171450" indent="-171450">
              <a:buFont typeface="Arial" panose="020B0604020202020204" pitchFamily="34" charset="0"/>
              <a:buChar char="•"/>
            </a:pPr>
            <a:r>
              <a:rPr lang="en-US" dirty="0"/>
              <a:t>Finally, both systems have unique </a:t>
            </a:r>
            <a:r>
              <a:rPr lang="en-US" b="1" dirty="0"/>
              <a:t>safety considerations</a:t>
            </a:r>
            <a:r>
              <a:rPr lang="en-US" dirty="0"/>
              <a:t>. Hydraulic systems operate under extremely high fluid pressures, creating hazards such as injection injuries. Pneumatic systems store compressed air, which introduces hazards related to high-pressure air, noise, and stored energy.</a:t>
            </a:r>
          </a:p>
          <a:p>
            <a:pPr marL="171450" indent="-171450">
              <a:buFont typeface="Arial" panose="020B0604020202020204" pitchFamily="34" charset="0"/>
              <a:buChar char="•"/>
            </a:pPr>
            <a:r>
              <a:rPr lang="en-US" dirty="0"/>
              <a:t>Neither system is inherently better than the other. Instead, each is designed for different applications. Understanding the strengths and limitations of both helps maintenance technicians choose the right system for the job and work with it safely and effectively.</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47</a:t>
            </a:fld>
            <a:endParaRPr lang="en-US"/>
          </a:p>
        </p:txBody>
      </p:sp>
    </p:spTree>
    <p:extLst>
      <p:ext uri="{BB962C8B-B14F-4D97-AF65-F5344CB8AC3E}">
        <p14:creationId xmlns:p14="http://schemas.microsoft.com/office/powerpoint/2010/main" val="15303000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Provide Learning Guidance, Elicit Performance</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10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sz="1200" b="1" i="1" dirty="0">
                <a:effectLst/>
                <a:latin typeface="+mn-lt"/>
                <a:ea typeface="Calibri" panose="020F0502020204030204" pitchFamily="34" charset="0"/>
                <a:cs typeface="Times New Roman" panose="02020603050405020304" pitchFamily="18" charset="0"/>
              </a:rPr>
              <a:t>Click</a:t>
            </a:r>
            <a:r>
              <a:rPr lang="en-US" sz="1200" b="0" dirty="0">
                <a:effectLst/>
                <a:latin typeface="+mn-lt"/>
                <a:ea typeface="Calibri" panose="020F0502020204030204" pitchFamily="34" charset="0"/>
                <a:cs typeface="Times New Roman" panose="02020603050405020304" pitchFamily="18" charset="0"/>
              </a:rPr>
              <a:t> to reveal three scenarios.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Read each scenario aloud to the class.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Facilitate a short discussion. </a:t>
            </a:r>
          </a:p>
          <a:p>
            <a:pPr marL="171450" marR="0" lvl="0" indent="-171450">
              <a:spcBef>
                <a:spcPts val="0"/>
              </a:spcBef>
              <a:spcAft>
                <a:spcPts val="0"/>
              </a:spcAft>
              <a:buFont typeface="Arial" panose="020B0604020202020204" pitchFamily="34" charset="0"/>
              <a:buChar char="•"/>
            </a:pPr>
            <a:endParaRPr lang="en-US" sz="1200" b="0"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b="1" dirty="0"/>
              <a:t>Answer: </a:t>
            </a:r>
          </a:p>
          <a:p>
            <a:pPr marL="228600" indent="-228600">
              <a:buFont typeface="+mj-lt"/>
              <a:buAutoNum type="arabicPeriod"/>
            </a:pPr>
            <a:r>
              <a:rPr lang="en-US" dirty="0"/>
              <a:t>Hydraulics - Scenario 1 emphasizes high force, precision, and heavy loads.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Hydraulics - Scenario 2 emphasizes high force, precision, and heavy loads.</a:t>
            </a:r>
          </a:p>
          <a:p>
            <a:pPr marL="228600" indent="-228600">
              <a:buFont typeface="+mj-lt"/>
              <a:buAutoNum type="arabicPeriod"/>
            </a:pPr>
            <a:r>
              <a:rPr lang="en-US" dirty="0"/>
              <a:t>Pneumatics - Scenario 3 emphasizes speed, repetitive motion, lighter loads, and lower cost.</a:t>
            </a:r>
          </a:p>
        </p:txBody>
      </p:sp>
      <p:sp>
        <p:nvSpPr>
          <p:cNvPr id="4" name="Slide Number Placeholder 3"/>
          <p:cNvSpPr>
            <a:spLocks noGrp="1"/>
          </p:cNvSpPr>
          <p:nvPr>
            <p:ph type="sldNum" sz="quarter" idx="5"/>
          </p:nvPr>
        </p:nvSpPr>
        <p:spPr/>
        <p:txBody>
          <a:bodyPr/>
          <a:lstStyle/>
          <a:p>
            <a:fld id="{C68FB58B-AACD-44F1-9CE2-B850C946C86F}" type="slidenum">
              <a:rPr lang="en-US" smtClean="0"/>
              <a:t>48</a:t>
            </a:fld>
            <a:endParaRPr lang="en-US"/>
          </a:p>
        </p:txBody>
      </p:sp>
    </p:spTree>
    <p:extLst>
      <p:ext uri="{BB962C8B-B14F-4D97-AF65-F5344CB8AC3E}">
        <p14:creationId xmlns:p14="http://schemas.microsoft.com/office/powerpoint/2010/main" val="29639700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FB412-1A6F-0168-FDD7-4FC5F6AAF0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A90D2C-7419-3603-F668-0E2C8C67369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8C26590-FE09-100B-0954-E9BA1EE9DD2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Define and differentiate hydraulics and pneumatics.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r>
              <a:rPr lang="en-US" dirty="0"/>
              <a:t>A - The use of compressed air or gas to transmit power</a:t>
            </a:r>
          </a:p>
          <a:p>
            <a:endParaRPr lang="en-US" dirty="0"/>
          </a:p>
        </p:txBody>
      </p:sp>
      <p:sp>
        <p:nvSpPr>
          <p:cNvPr id="4" name="Slide Number Placeholder 3">
            <a:extLst>
              <a:ext uri="{FF2B5EF4-FFF2-40B4-BE49-F238E27FC236}">
                <a16:creationId xmlns:a16="http://schemas.microsoft.com/office/drawing/2014/main" id="{C0E0D270-6DB3-BC63-B268-44EAB92C2782}"/>
              </a:ext>
            </a:extLst>
          </p:cNvPr>
          <p:cNvSpPr>
            <a:spLocks noGrp="1"/>
          </p:cNvSpPr>
          <p:nvPr>
            <p:ph type="sldNum" sz="quarter" idx="5"/>
          </p:nvPr>
        </p:nvSpPr>
        <p:spPr/>
        <p:txBody>
          <a:bodyPr/>
          <a:lstStyle/>
          <a:p>
            <a:fld id="{C68FB58B-AACD-44F1-9CE2-B850C946C86F}" type="slidenum">
              <a:rPr lang="en-US" smtClean="0"/>
              <a:t>49</a:t>
            </a:fld>
            <a:endParaRPr lang="en-US"/>
          </a:p>
        </p:txBody>
      </p:sp>
    </p:spTree>
    <p:extLst>
      <p:ext uri="{BB962C8B-B14F-4D97-AF65-F5344CB8AC3E}">
        <p14:creationId xmlns:p14="http://schemas.microsoft.com/office/powerpoint/2010/main" val="42893706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Compare the advantages and disadvantages of hydraulic and pneumatic systems.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Identify mechanisms that use hydraulic and pneumatic systems.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171450" indent="-171450" algn="l">
              <a:buFont typeface="Arial" panose="020B0604020202020204" pitchFamily="34" charset="0"/>
              <a:buChar char="•"/>
            </a:pPr>
            <a:r>
              <a:rPr lang="en-US" sz="1200" b="0" dirty="0">
                <a:solidFill>
                  <a:schemeClr val="tx1">
                    <a:lumMod val="75000"/>
                    <a:lumOff val="25000"/>
                  </a:schemeClr>
                </a:solidFill>
              </a:rPr>
              <a:t>Hydraulic System - </a:t>
            </a:r>
            <a:r>
              <a:rPr lang="en-US" dirty="0"/>
              <a:t>Hydraulic systems operate at high pressures and use nearly incompressible fluid to generate large amounts of force. This makes them ideal for lifting and supporting extremely heavy loads safely and with precise control.</a:t>
            </a:r>
            <a:endParaRPr lang="en-US" sz="1200" b="0" dirty="0">
              <a:solidFill>
                <a:schemeClr val="tx1">
                  <a:lumMod val="75000"/>
                  <a:lumOff val="25000"/>
                </a:schemeClr>
              </a:solidFill>
            </a:endParaRP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50</a:t>
            </a:fld>
            <a:endParaRPr lang="en-US"/>
          </a:p>
        </p:txBody>
      </p:sp>
    </p:spTree>
    <p:extLst>
      <p:ext uri="{BB962C8B-B14F-4D97-AF65-F5344CB8AC3E}">
        <p14:creationId xmlns:p14="http://schemas.microsoft.com/office/powerpoint/2010/main" val="35109867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9E684-497F-AA76-06BC-E4306EF0C8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E3AEA3-5518-FE29-DC57-A945D2E433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1ABD8B-1E6B-362C-16C9-BB16E5C1403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Compare the advantages and disadvantages of hydraulic and pneumatic systems.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Identify mechanisms that use hydraulic and pneumatic systems.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171450" indent="-171450" algn="l">
              <a:buFont typeface="Arial" panose="020B0604020202020204" pitchFamily="34" charset="0"/>
              <a:buChar char="•"/>
            </a:pPr>
            <a:r>
              <a:rPr lang="en-US" sz="1200" b="0" dirty="0">
                <a:solidFill>
                  <a:schemeClr val="tx1">
                    <a:lumMod val="75000"/>
                    <a:lumOff val="25000"/>
                  </a:schemeClr>
                </a:solidFill>
              </a:rPr>
              <a:t>Pneumatic System - </a:t>
            </a:r>
            <a:r>
              <a:rPr lang="en-US" dirty="0"/>
              <a:t>Pneumatic systems use compressed air to provide fast, reliable, and repetitive motion. They are well suited for applications like bus doors, where quick operation and frequent cycling are more important than producing high force.</a:t>
            </a:r>
            <a:endParaRPr lang="en-US" sz="1200" b="0" dirty="0">
              <a:solidFill>
                <a:schemeClr val="tx1">
                  <a:lumMod val="75000"/>
                  <a:lumOff val="25000"/>
                </a:schemeClr>
              </a:solidFill>
            </a:endParaRPr>
          </a:p>
          <a:p>
            <a:endParaRPr lang="en-US" dirty="0"/>
          </a:p>
        </p:txBody>
      </p:sp>
      <p:sp>
        <p:nvSpPr>
          <p:cNvPr id="4" name="Slide Number Placeholder 3">
            <a:extLst>
              <a:ext uri="{FF2B5EF4-FFF2-40B4-BE49-F238E27FC236}">
                <a16:creationId xmlns:a16="http://schemas.microsoft.com/office/drawing/2014/main" id="{F1D14CA3-DFCA-B844-CA98-C25709966F2D}"/>
              </a:ext>
            </a:extLst>
          </p:cNvPr>
          <p:cNvSpPr>
            <a:spLocks noGrp="1"/>
          </p:cNvSpPr>
          <p:nvPr>
            <p:ph type="sldNum" sz="quarter" idx="5"/>
          </p:nvPr>
        </p:nvSpPr>
        <p:spPr/>
        <p:txBody>
          <a:bodyPr/>
          <a:lstStyle/>
          <a:p>
            <a:fld id="{C68FB58B-AACD-44F1-9CE2-B850C946C86F}" type="slidenum">
              <a:rPr lang="en-US" smtClean="0"/>
              <a:t>51</a:t>
            </a:fld>
            <a:endParaRPr lang="en-US"/>
          </a:p>
        </p:txBody>
      </p:sp>
    </p:spTree>
    <p:extLst>
      <p:ext uri="{BB962C8B-B14F-4D97-AF65-F5344CB8AC3E}">
        <p14:creationId xmlns:p14="http://schemas.microsoft.com/office/powerpoint/2010/main" val="10783994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723EB-A880-B205-4705-D20FB62939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A37B38-FA80-5D49-AC9C-0748C48DC7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2FEF16-AC3D-5CFD-21C4-B57BACEE6C1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Learning Objective: </a:t>
            </a:r>
            <a:r>
              <a:rPr lang="en-US" sz="1200" b="0" dirty="0">
                <a:effectLst/>
                <a:latin typeface="+mn-lt"/>
                <a:ea typeface="Calibri" panose="020F0502020204030204" pitchFamily="34" charset="0"/>
                <a:cs typeface="Times New Roman" panose="02020603050405020304" pitchFamily="18" charset="0"/>
              </a:rPr>
              <a:t>Explain the importance of hydraulics and pneumatics in transit maintenance.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ea typeface="Calibri" panose="020F0502020204030204" pitchFamily="34" charset="0"/>
                <a:cs typeface="Calibri" panose="020F0502020204030204" pitchFamily="34" charset="0"/>
              </a:rPr>
              <a:t>Do</a:t>
            </a:r>
            <a:r>
              <a:rPr lang="en-US" sz="1200" dirty="0">
                <a:latin typeface="+mn-lt"/>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mn-lt"/>
              <a:ea typeface="Calibri" panose="020F0502020204030204" pitchFamily="34" charset="0"/>
              <a:cs typeface="Calibri" panose="020F0502020204030204" pitchFamily="34" charset="0"/>
            </a:endParaRPr>
          </a:p>
          <a:p>
            <a:endParaRPr lang="en-US" sz="1200" dirty="0">
              <a:latin typeface="+mn-lt"/>
            </a:endParaRPr>
          </a:p>
          <a:p>
            <a:r>
              <a:rPr lang="en-US" sz="1200" b="1" dirty="0">
                <a:latin typeface="+mn-lt"/>
                <a:ea typeface="Calibri" panose="020F0502020204030204" pitchFamily="34" charset="0"/>
                <a:cs typeface="Calibri" panose="020F0502020204030204" pitchFamily="34" charset="0"/>
              </a:rPr>
              <a:t>Answer: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lumMod val="75000"/>
                    <a:lumOff val="25000"/>
                  </a:schemeClr>
                </a:solidFill>
                <a:latin typeface="+mn-lt"/>
              </a:rPr>
              <a:t>D - </a:t>
            </a:r>
            <a:r>
              <a:rPr lang="en-US" sz="1200" dirty="0">
                <a:latin typeface="+mn-lt"/>
              </a:rPr>
              <a:t>It is important for transit maintenance technicians to understand both hydraulic and pneumatic systems so they can </a:t>
            </a:r>
            <a:r>
              <a:rPr lang="en-US" sz="1200" b="1" dirty="0">
                <a:latin typeface="+mn-lt"/>
              </a:rPr>
              <a:t>identify the correct system, work safely, and perform maintenance effectively.</a:t>
            </a:r>
          </a:p>
          <a:p>
            <a:endParaRPr lang="en-US" sz="1200" dirty="0">
              <a:latin typeface="+mn-lt"/>
            </a:endParaRPr>
          </a:p>
          <a:p>
            <a:pPr marL="171450" indent="-171450" algn="l">
              <a:buFont typeface="Arial" panose="020B0604020202020204" pitchFamily="34" charset="0"/>
              <a:buChar char="•"/>
            </a:pPr>
            <a:endParaRPr lang="en-US" sz="1200" b="0" dirty="0">
              <a:solidFill>
                <a:schemeClr val="tx1">
                  <a:lumMod val="75000"/>
                  <a:lumOff val="25000"/>
                </a:schemeClr>
              </a:solidFill>
              <a:latin typeface="+mn-lt"/>
            </a:endParaRPr>
          </a:p>
          <a:p>
            <a:endParaRPr lang="en-US" sz="1200" dirty="0">
              <a:latin typeface="+mn-lt"/>
            </a:endParaRPr>
          </a:p>
        </p:txBody>
      </p:sp>
      <p:sp>
        <p:nvSpPr>
          <p:cNvPr id="4" name="Slide Number Placeholder 3">
            <a:extLst>
              <a:ext uri="{FF2B5EF4-FFF2-40B4-BE49-F238E27FC236}">
                <a16:creationId xmlns:a16="http://schemas.microsoft.com/office/drawing/2014/main" id="{D0F975B8-4DBE-1785-751F-357C49230484}"/>
              </a:ext>
            </a:extLst>
          </p:cNvPr>
          <p:cNvSpPr>
            <a:spLocks noGrp="1"/>
          </p:cNvSpPr>
          <p:nvPr>
            <p:ph type="sldNum" sz="quarter" idx="5"/>
          </p:nvPr>
        </p:nvSpPr>
        <p:spPr/>
        <p:txBody>
          <a:bodyPr/>
          <a:lstStyle/>
          <a:p>
            <a:fld id="{C68FB58B-AACD-44F1-9CE2-B850C946C86F}" type="slidenum">
              <a:rPr lang="en-US" smtClean="0"/>
              <a:t>52</a:t>
            </a:fld>
            <a:endParaRPr lang="en-US"/>
          </a:p>
        </p:txBody>
      </p:sp>
    </p:spTree>
    <p:extLst>
      <p:ext uri="{BB962C8B-B14F-4D97-AF65-F5344CB8AC3E}">
        <p14:creationId xmlns:p14="http://schemas.microsoft.com/office/powerpoint/2010/main" val="117273070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F1521-0F37-CC50-5A7E-0724E5552C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C879A7-915D-6CCE-3F81-A7F4C71C6A0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9B11C30-9166-0CAC-230F-2B3DAF9462F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Activity: </a:t>
            </a:r>
            <a:r>
              <a:rPr lang="en-US" altLang="en-US" sz="1200" b="0" dirty="0">
                <a:latin typeface="Calibri" panose="020F0502020204030204" pitchFamily="34" charset="0"/>
                <a:ea typeface="Calibri" panose="020F0502020204030204" pitchFamily="34" charset="0"/>
                <a:cs typeface="Calibri" panose="020F0502020204030204" pitchFamily="34" charset="0"/>
              </a:rPr>
              <a:t>Enhance Retention and Transfer, Recall</a:t>
            </a:r>
            <a:endParaRPr lang="en-US" altLang="en-US" sz="1200"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Time</a:t>
            </a:r>
            <a:r>
              <a:rPr lang="en-US" altLang="en-US" sz="1200" dirty="0">
                <a:latin typeface="Calibri" panose="020F0502020204030204" pitchFamily="34" charset="0"/>
                <a:ea typeface="Calibri" panose="020F0502020204030204" pitchFamily="34" charset="0"/>
                <a:cs typeface="Calibri" panose="020F0502020204030204" pitchFamily="34" charset="0"/>
              </a:rPr>
              <a:t>: 5 min.</a:t>
            </a:r>
          </a:p>
          <a:p>
            <a:r>
              <a:rPr lang="en-US" altLang="en-US" sz="1200" b="1" dirty="0">
                <a:latin typeface="Calibri" panose="020F0502020204030204" pitchFamily="34" charset="0"/>
                <a:ea typeface="Calibri" panose="020F0502020204030204" pitchFamily="34" charset="0"/>
                <a:cs typeface="Calibri" panose="020F0502020204030204" pitchFamily="34" charset="0"/>
              </a:rPr>
              <a:t>Do: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Ask learners to share what they think is the most important information from this section.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Review the key takeaways from this section of the module.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Clearly explain how to connects to the next section of the module. </a:t>
            </a:r>
          </a:p>
          <a:p>
            <a:pPr marL="0" indent="0">
              <a:buFont typeface="Arial" panose="020B0604020202020204" pitchFamily="34" charset="0"/>
              <a:buNone/>
            </a:pPr>
            <a:r>
              <a:rPr lang="en-US" altLang="en-US" sz="1200" b="1" dirty="0">
                <a:latin typeface="Calibri" panose="020F0502020204030204" pitchFamily="34" charset="0"/>
                <a:ea typeface="Calibri" panose="020F0502020204030204" pitchFamily="34" charset="0"/>
                <a:cs typeface="Calibri" panose="020F0502020204030204" pitchFamily="34" charset="0"/>
              </a:rPr>
              <a:t>Talking Points: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What are the most key takeaways from this part of our lesson?</a:t>
            </a:r>
          </a:p>
          <a:p>
            <a:pPr marL="628650" lvl="1" indent="-171450">
              <a:buFont typeface="Arial" panose="020B0604020202020204" pitchFamily="34" charset="0"/>
              <a:buChar char="•"/>
            </a:pPr>
            <a:r>
              <a:rPr lang="en-US" altLang="en-US" sz="1200" i="1" dirty="0">
                <a:latin typeface="Calibri" panose="020F0502020204030204" pitchFamily="34" charset="0"/>
                <a:ea typeface="Calibri" panose="020F0502020204030204" pitchFamily="34" charset="0"/>
                <a:cs typeface="Calibri" panose="020F0502020204030204" pitchFamily="34" charset="0"/>
              </a:rPr>
              <a:t>Call on leaners to respond. </a:t>
            </a:r>
          </a:p>
          <a:p>
            <a:pPr marL="171450" indent="-171450">
              <a:buFont typeface="Arial" panose="020B0604020202020204" pitchFamily="34" charset="0"/>
              <a:buChar char="•"/>
            </a:pPr>
            <a:r>
              <a:rPr lang="en-US" b="1" i="1" dirty="0"/>
              <a:t>CLICK</a:t>
            </a:r>
            <a:r>
              <a:rPr lang="en-US" dirty="0"/>
              <a:t> - Pneumatic systems use </a:t>
            </a:r>
            <a:r>
              <a:rPr lang="en-US" b="1" dirty="0"/>
              <a:t>compressed air or gas</a:t>
            </a:r>
            <a:r>
              <a:rPr lang="en-US" dirty="0"/>
              <a:t> to transmit power and create motion. </a:t>
            </a:r>
          </a:p>
          <a:p>
            <a:pPr marL="171450" indent="-171450">
              <a:buFont typeface="Arial" panose="020B0604020202020204" pitchFamily="34" charset="0"/>
              <a:buChar char="•"/>
            </a:pPr>
            <a:r>
              <a:rPr lang="en-US" dirty="0"/>
              <a:t>While they generally produce less force than hydraulic systems, they are well suited for applications that require quick, reliable, and repetitive movement.</a:t>
            </a:r>
          </a:p>
          <a:p>
            <a:pPr marL="171450" indent="-171450">
              <a:buFont typeface="Arial" panose="020B0604020202020204" pitchFamily="34" charset="0"/>
              <a:buChar char="•"/>
            </a:pPr>
            <a:r>
              <a:rPr lang="en-US" b="1" i="1" dirty="0"/>
              <a:t>CLICK</a:t>
            </a:r>
            <a:r>
              <a:rPr lang="en-US" dirty="0"/>
              <a:t> - We also examined the major components of a pneumatic system—including the compressor, air receiver, valves, pipes and hoses, and actuator—and saw how they work together to produce mechanical motion.</a:t>
            </a:r>
          </a:p>
          <a:p>
            <a:pPr marL="171450" indent="-171450">
              <a:buFont typeface="Arial" panose="020B0604020202020204" pitchFamily="34" charset="0"/>
              <a:buChar char="•"/>
            </a:pPr>
            <a:r>
              <a:rPr lang="en-US" b="1" i="1" dirty="0"/>
              <a:t>CLICK</a:t>
            </a:r>
            <a:r>
              <a:rPr lang="en-US" dirty="0"/>
              <a:t> - Finally, we explored common transit applications, as well as the advantages and disadvantages of pneumatic systems.</a:t>
            </a:r>
          </a:p>
          <a:p>
            <a:pPr marL="171450" indent="-171450">
              <a:buFont typeface="Arial" panose="020B0604020202020204" pitchFamily="34" charset="0"/>
              <a:buChar char="•"/>
            </a:pPr>
            <a:r>
              <a:rPr lang="en-US" dirty="0"/>
              <a:t>Next, we'll bring the role of hydraulics and pneumatics in transit maintenance</a:t>
            </a:r>
            <a:endParaRPr lang="en-US" altLang="en-US" sz="12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96343DE7-76C8-B7B2-D880-68426009CB57}"/>
              </a:ext>
            </a:extLst>
          </p:cNvPr>
          <p:cNvSpPr>
            <a:spLocks noGrp="1"/>
          </p:cNvSpPr>
          <p:nvPr>
            <p:ph type="sldNum" sz="quarter" idx="5"/>
          </p:nvPr>
        </p:nvSpPr>
        <p:spPr/>
        <p:txBody>
          <a:bodyPr/>
          <a:lstStyle/>
          <a:p>
            <a:fld id="{C68FB58B-AACD-44F1-9CE2-B850C946C86F}" type="slidenum">
              <a:rPr lang="en-US" smtClean="0"/>
              <a:t>53</a:t>
            </a:fld>
            <a:endParaRPr lang="en-US" dirty="0"/>
          </a:p>
        </p:txBody>
      </p:sp>
    </p:spTree>
    <p:extLst>
      <p:ext uri="{BB962C8B-B14F-4D97-AF65-F5344CB8AC3E}">
        <p14:creationId xmlns:p14="http://schemas.microsoft.com/office/powerpoint/2010/main" val="39240577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1" dirty="0">
                <a:latin typeface="+mn-lt"/>
              </a:rPr>
              <a:t>INSTRUCTIONAL ACTIVITY: </a:t>
            </a:r>
            <a:r>
              <a:rPr lang="en-US" altLang="en-US" sz="1200" b="0" dirty="0">
                <a:latin typeface="+mn-lt"/>
              </a:rPr>
              <a:t>Give Direction</a:t>
            </a:r>
          </a:p>
          <a:p>
            <a:r>
              <a:rPr lang="en-US" altLang="en-US" sz="1200" b="1" dirty="0">
                <a:latin typeface="+mn-lt"/>
              </a:rPr>
              <a:t>TIME</a:t>
            </a:r>
            <a:r>
              <a:rPr lang="en-US" altLang="en-US" sz="1200" dirty="0">
                <a:latin typeface="+mn-lt"/>
              </a:rPr>
              <a:t>: 1 minute.</a:t>
            </a:r>
          </a:p>
          <a:p>
            <a:r>
              <a:rPr lang="en-US" altLang="en-US" sz="1200" b="1" dirty="0">
                <a:latin typeface="+mn-lt"/>
              </a:rPr>
              <a:t>TALKING POINTS</a:t>
            </a:r>
            <a:r>
              <a:rPr lang="en-US" altLang="en-US" sz="1200">
                <a:latin typeface="+mn-lt"/>
              </a:rPr>
              <a:t>: This section examines the role of hydraulics and pneumatics  in transit vehicle maintenance.</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54</a:t>
            </a:fld>
            <a:endParaRPr lang="en-US"/>
          </a:p>
        </p:txBody>
      </p:sp>
    </p:spTree>
    <p:extLst>
      <p:ext uri="{BB962C8B-B14F-4D97-AF65-F5344CB8AC3E}">
        <p14:creationId xmlns:p14="http://schemas.microsoft.com/office/powerpoint/2010/main" val="29816845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1" dirty="0">
                <a:latin typeface="+mn-lt"/>
              </a:rPr>
              <a:t>INSTRUCTIONAL ACTIVITY: </a:t>
            </a:r>
            <a:r>
              <a:rPr lang="en-US" altLang="en-US" sz="1200" b="0" dirty="0">
                <a:latin typeface="+mn-lt"/>
              </a:rPr>
              <a:t>Present Content</a:t>
            </a:r>
          </a:p>
          <a:p>
            <a:r>
              <a:rPr lang="en-US" altLang="en-US" sz="1200" b="1" dirty="0">
                <a:latin typeface="+mn-lt"/>
              </a:rPr>
              <a:t>TIME</a:t>
            </a:r>
            <a:r>
              <a:rPr lang="en-US" altLang="en-US" sz="1200" dirty="0">
                <a:latin typeface="+mn-lt"/>
              </a:rPr>
              <a:t>: 2 minutes.</a:t>
            </a:r>
          </a:p>
          <a:p>
            <a:r>
              <a:rPr lang="en-US" altLang="en-US" sz="1200" b="1" dirty="0">
                <a:latin typeface="+mn-lt"/>
              </a:rPr>
              <a:t>TALKING POINTS</a:t>
            </a:r>
            <a:r>
              <a:rPr lang="en-US" altLang="en-US" sz="1200" dirty="0">
                <a:latin typeface="+mn-lt"/>
              </a:rPr>
              <a:t>:</a:t>
            </a:r>
          </a:p>
          <a:p>
            <a:pPr marL="171450" indent="-171450">
              <a:buFont typeface="Arial" panose="020B0604020202020204" pitchFamily="34" charset="0"/>
              <a:buChar char="•"/>
            </a:pPr>
            <a:r>
              <a:rPr lang="en-US" dirty="0"/>
              <a:t>Hydraulic and pneumatic systems are found throughout transit vehicles and maintenance facilities. As a technician, understanding how these systems operate is an important part of your job.</a:t>
            </a:r>
          </a:p>
          <a:p>
            <a:pPr marL="171450" indent="-171450">
              <a:buFont typeface="Arial" panose="020B0604020202020204" pitchFamily="34" charset="0"/>
              <a:buChar char="•"/>
            </a:pPr>
            <a:r>
              <a:rPr lang="en-US" dirty="0"/>
              <a:t>First, this knowledge helps you </a:t>
            </a:r>
            <a:r>
              <a:rPr lang="en-US" b="1" dirty="0"/>
              <a:t>diagnose and troubleshoot problems</a:t>
            </a:r>
            <a:r>
              <a:rPr lang="en-US" dirty="0"/>
              <a:t> more effectively. When you understand how a system is supposed to work, it's much easier to identify when something isn't working correctly.</a:t>
            </a:r>
          </a:p>
          <a:p>
            <a:pPr marL="171450" indent="-171450">
              <a:buFont typeface="Arial" panose="020B0604020202020204" pitchFamily="34" charset="0"/>
              <a:buChar char="•"/>
            </a:pPr>
            <a:r>
              <a:rPr lang="en-US" dirty="0"/>
              <a:t>It also helps you </a:t>
            </a:r>
            <a:r>
              <a:rPr lang="en-US" b="1" dirty="0"/>
              <a:t>perform repairs safely and efficiently</a:t>
            </a:r>
            <a:r>
              <a:rPr lang="en-US" dirty="0"/>
              <a:t>. Knowing how pressure is generated and stored allows you to follow the proper procedures before working on a system.</a:t>
            </a:r>
          </a:p>
          <a:p>
            <a:pPr marL="171450" indent="-171450">
              <a:buFont typeface="Arial" panose="020B0604020202020204" pitchFamily="34" charset="0"/>
              <a:buChar char="•"/>
            </a:pPr>
            <a:r>
              <a:rPr lang="en-US" dirty="0"/>
              <a:t>Understanding the differences between hydraulic and pneumatic systems also helps you </a:t>
            </a:r>
            <a:r>
              <a:rPr lang="en-US" b="1" dirty="0"/>
              <a:t>select the right system and tool </a:t>
            </a:r>
            <a:r>
              <a:rPr lang="en-US" b="0" dirty="0"/>
              <a:t>for the application</a:t>
            </a:r>
            <a:r>
              <a:rPr lang="en-US" dirty="0"/>
              <a:t>. </a:t>
            </a:r>
          </a:p>
          <a:p>
            <a:pPr marL="171450" indent="-171450">
              <a:buFont typeface="Arial" panose="020B0604020202020204" pitchFamily="34" charset="0"/>
              <a:buChar char="•"/>
            </a:pPr>
            <a:r>
              <a:rPr lang="en-US" dirty="0"/>
              <a:t>As we've discussed, hydraulics are typically used when high force is needed, while pneumatics are often chosen for fast, repetitive motion.</a:t>
            </a:r>
          </a:p>
          <a:p>
            <a:pPr marL="171450" indent="-171450">
              <a:buFont typeface="Arial" panose="020B0604020202020204" pitchFamily="34" charset="0"/>
              <a:buChar char="•"/>
            </a:pPr>
            <a:r>
              <a:rPr lang="en-US" dirty="0"/>
              <a:t>Finally, understanding these systems helps you </a:t>
            </a:r>
            <a:r>
              <a:rPr lang="en-US" b="1" dirty="0"/>
              <a:t>recognize potential hazards</a:t>
            </a:r>
            <a:r>
              <a:rPr lang="en-US" dirty="0"/>
              <a:t>, such as high-pressure fluid or compressed air, and follow the appropriate safety practices to protect yourself and those around you.</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55</a:t>
            </a:fld>
            <a:endParaRPr lang="en-US"/>
          </a:p>
        </p:txBody>
      </p:sp>
    </p:spTree>
    <p:extLst>
      <p:ext uri="{BB962C8B-B14F-4D97-AF65-F5344CB8AC3E}">
        <p14:creationId xmlns:p14="http://schemas.microsoft.com/office/powerpoint/2010/main" val="283067344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Evaluate/Assess Performance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20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Materials</a:t>
            </a:r>
            <a:r>
              <a:rPr lang="en-US" sz="1200" b="0" dirty="0">
                <a:effectLst/>
                <a:latin typeface="+mn-lt"/>
                <a:ea typeface="Calibri" panose="020F0502020204030204" pitchFamily="34" charset="0"/>
                <a:cs typeface="Times New Roman" panose="02020603050405020304" pitchFamily="18" charset="0"/>
              </a:rPr>
              <a:t>: </a:t>
            </a:r>
            <a:r>
              <a:rPr lang="en-US" sz="1200" b="0" dirty="0" err="1">
                <a:effectLst/>
                <a:latin typeface="+mn-lt"/>
                <a:ea typeface="Calibri" panose="020F0502020204030204" pitchFamily="34" charset="0"/>
                <a:cs typeface="Times New Roman" panose="02020603050405020304" pitchFamily="18" charset="0"/>
              </a:rPr>
              <a:t>Quiz_Hydraulics</a:t>
            </a:r>
            <a:r>
              <a:rPr lang="en-US" sz="1200" b="0" dirty="0">
                <a:effectLst/>
                <a:latin typeface="+mn-lt"/>
                <a:ea typeface="Calibri" panose="020F0502020204030204" pitchFamily="34" charset="0"/>
                <a:cs typeface="Times New Roman" panose="02020603050405020304" pitchFamily="18" charset="0"/>
              </a:rPr>
              <a:t> and </a:t>
            </a:r>
            <a:r>
              <a:rPr lang="en-US" sz="1200" b="0" dirty="0" err="1">
                <a:effectLst/>
                <a:latin typeface="+mn-lt"/>
                <a:ea typeface="Calibri" panose="020F0502020204030204" pitchFamily="34" charset="0"/>
                <a:cs typeface="Times New Roman" panose="02020603050405020304" pitchFamily="18" charset="0"/>
              </a:rPr>
              <a:t>Pneumantics</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Ask learners if they have any lingering questions. Address them before distributing the quiz.</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Pass out the quiz and review the directions.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dirty="0"/>
              <a:t>Time for a quiz! Let’s see what you have retained from today’s lesson.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56</a:t>
            </a:fld>
            <a:endParaRPr lang="en-US"/>
          </a:p>
        </p:txBody>
      </p:sp>
    </p:spTree>
    <p:extLst>
      <p:ext uri="{BB962C8B-B14F-4D97-AF65-F5344CB8AC3E}">
        <p14:creationId xmlns:p14="http://schemas.microsoft.com/office/powerpoint/2010/main" val="4047461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DD2E0-A2F3-F9E6-227E-60B3980F5B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489920-12FE-4000-B356-7C710C12AC9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E2F5E77-5691-7004-A19C-95255F59002C}"/>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dirty="0">
                <a:effectLst/>
                <a:latin typeface="Calibri" panose="020F0502020204030204" pitchFamily="34" charset="0"/>
                <a:ea typeface="Calibri" panose="020F0502020204030204" pitchFamily="34" charset="0"/>
                <a:cs typeface="Times New Roman" panose="02020603050405020304" pitchFamily="18" charset="0"/>
              </a:rPr>
              <a:t> Enhance Transfer and Retention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5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Facilitate a short discussion to review the key topics in the lesson.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Talking Points</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If you were explaining today’s objectives to someone else, how would you summarize what they mean and why they matter?</a:t>
            </a:r>
          </a:p>
          <a:p>
            <a:pPr marL="171450" marR="0" lvl="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Which of today’s objectives do you feel most confident about? Which were most challenging? Explain your reasoning. </a:t>
            </a:r>
          </a:p>
          <a:p>
            <a:pPr marL="171450" marR="0" lvl="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Can you give an example of how you could apply one of today’s objectives in a real-world situation?</a:t>
            </a:r>
          </a:p>
          <a:p>
            <a:pPr marL="171450" marR="0" lvl="0" indent="-171450">
              <a:spcBef>
                <a:spcPts val="0"/>
              </a:spcBef>
              <a:spcAft>
                <a:spcPts val="0"/>
              </a:spcAft>
              <a:buFont typeface="Arial" panose="020B0604020202020204" pitchFamily="34" charset="0"/>
              <a:buChar cha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After Discussion:</a:t>
            </a:r>
          </a:p>
          <a:p>
            <a:pPr marL="628650" marR="0" lvl="1"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conclude this section of the module. Thank you for your participation.</a:t>
            </a:r>
          </a:p>
          <a:p>
            <a:endParaRPr lang="en-US" dirty="0"/>
          </a:p>
          <a:p>
            <a:endParaRPr lang="en-US" dirty="0"/>
          </a:p>
        </p:txBody>
      </p:sp>
      <p:sp>
        <p:nvSpPr>
          <p:cNvPr id="4" name="Slide Number Placeholder 3">
            <a:extLst>
              <a:ext uri="{FF2B5EF4-FFF2-40B4-BE49-F238E27FC236}">
                <a16:creationId xmlns:a16="http://schemas.microsoft.com/office/drawing/2014/main" id="{6337EFF0-A8E4-F41F-8939-2E7E0B851591}"/>
              </a:ext>
            </a:extLst>
          </p:cNvPr>
          <p:cNvSpPr>
            <a:spLocks noGrp="1"/>
          </p:cNvSpPr>
          <p:nvPr>
            <p:ph type="sldNum" sz="quarter" idx="5"/>
          </p:nvPr>
        </p:nvSpPr>
        <p:spPr/>
        <p:txBody>
          <a:bodyPr/>
          <a:lstStyle/>
          <a:p>
            <a:fld id="{C68FB58B-AACD-44F1-9CE2-B850C946C86F}" type="slidenum">
              <a:rPr lang="en-US" smtClean="0"/>
              <a:t>57</a:t>
            </a:fld>
            <a:endParaRPr lang="en-US"/>
          </a:p>
        </p:txBody>
      </p:sp>
    </p:spTree>
    <p:extLst>
      <p:ext uri="{BB962C8B-B14F-4D97-AF65-F5344CB8AC3E}">
        <p14:creationId xmlns:p14="http://schemas.microsoft.com/office/powerpoint/2010/main" val="194935657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Enhance Transfer and Retention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dirty="0"/>
              <a:t>Thank learners for their participation. </a:t>
            </a:r>
          </a:p>
          <a:p>
            <a:pPr marL="171450" marR="0" lvl="0" indent="-171450">
              <a:spcBef>
                <a:spcPts val="0"/>
              </a:spcBef>
              <a:spcAft>
                <a:spcPts val="0"/>
              </a:spcAft>
              <a:buFont typeface="Arial" panose="020B0604020202020204" pitchFamily="34" charset="0"/>
              <a:buChar char="•"/>
            </a:pPr>
            <a:r>
              <a:rPr lang="en-US" dirty="0"/>
              <a:t>If possible, stay after class to answer any lingering questions learners may have.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58</a:t>
            </a:fld>
            <a:endParaRPr lang="en-US" dirty="0"/>
          </a:p>
        </p:txBody>
      </p:sp>
    </p:spTree>
    <p:extLst>
      <p:ext uri="{BB962C8B-B14F-4D97-AF65-F5344CB8AC3E}">
        <p14:creationId xmlns:p14="http://schemas.microsoft.com/office/powerpoint/2010/main" val="33201329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6.xml"/><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2.xml"/><Relationship Id="rId5" Type="http://schemas.openxmlformats.org/officeDocument/2006/relationships/image" Target="../media/image1.png"/><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3.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25.xml"/><Relationship Id="rId5" Type="http://schemas.openxmlformats.org/officeDocument/2006/relationships/image" Target="../media/image10.png"/><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TC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82B5203-1E28-8B45-AE41-C5107348E015}"/>
              </a:ext>
            </a:extLst>
          </p:cNvPr>
          <p:cNvPicPr>
            <a:picLocks noChangeAspect="1"/>
          </p:cNvPicPr>
          <p:nvPr userDrawn="1"/>
        </p:nvPicPr>
        <p:blipFill rotWithShape="1">
          <a:blip r:embed="rId3"/>
          <a:srcRect r="69863"/>
          <a:stretch/>
        </p:blipFill>
        <p:spPr>
          <a:xfrm>
            <a:off x="0" y="0"/>
            <a:ext cx="3674378" cy="6858000"/>
          </a:xfrm>
          <a:prstGeom prst="rect">
            <a:avLst/>
          </a:prstGeom>
        </p:spPr>
      </p:pic>
      <p:sp>
        <p:nvSpPr>
          <p:cNvPr id="9" name="Title 1">
            <a:extLst>
              <a:ext uri="{FF2B5EF4-FFF2-40B4-BE49-F238E27FC236}">
                <a16:creationId xmlns:a16="http://schemas.microsoft.com/office/drawing/2014/main" id="{1633B285-C26E-48AB-B23F-F2F0764F0024}"/>
              </a:ext>
            </a:extLst>
          </p:cNvPr>
          <p:cNvSpPr>
            <a:spLocks noGrp="1"/>
          </p:cNvSpPr>
          <p:nvPr>
            <p:ph type="ctrTitle"/>
          </p:nvPr>
        </p:nvSpPr>
        <p:spPr>
          <a:xfrm>
            <a:off x="1936376" y="2308221"/>
            <a:ext cx="8787954" cy="1120779"/>
          </a:xfrm>
        </p:spPr>
        <p:txBody>
          <a:bodyPr/>
          <a:lstStyle>
            <a:lvl1pPr>
              <a:defRPr sz="6000">
                <a:latin typeface="+mj-lt"/>
              </a:defRPr>
            </a:lvl1pPr>
          </a:lstStyle>
          <a:p>
            <a:endParaRPr lang="en-US" sz="6600" dirty="0"/>
          </a:p>
        </p:txBody>
      </p:sp>
      <p:pic>
        <p:nvPicPr>
          <p:cNvPr id="12" name="Picture 11">
            <a:extLst>
              <a:ext uri="{FF2B5EF4-FFF2-40B4-BE49-F238E27FC236}">
                <a16:creationId xmlns:a16="http://schemas.microsoft.com/office/drawing/2014/main" id="{A4A2F706-0DF5-4936-9D4F-92560FE641D5}"/>
              </a:ext>
            </a:extLst>
          </p:cNvPr>
          <p:cNvPicPr>
            <a:picLocks noChangeAspect="1"/>
          </p:cNvPicPr>
          <p:nvPr userDrawn="1"/>
        </p:nvPicPr>
        <p:blipFill rotWithShape="1">
          <a:blip r:embed="rId4"/>
          <a:srcRect l="59468"/>
          <a:stretch/>
        </p:blipFill>
        <p:spPr>
          <a:xfrm>
            <a:off x="9001387" y="2430049"/>
            <a:ext cx="3190612" cy="4427950"/>
          </a:xfrm>
          <a:prstGeom prst="rect">
            <a:avLst/>
          </a:prstGeom>
        </p:spPr>
      </p:pic>
      <p:sp>
        <p:nvSpPr>
          <p:cNvPr id="13" name="Subtitle 2">
            <a:extLst>
              <a:ext uri="{FF2B5EF4-FFF2-40B4-BE49-F238E27FC236}">
                <a16:creationId xmlns:a16="http://schemas.microsoft.com/office/drawing/2014/main" id="{17B51EE4-957F-4A56-BE59-EF7838D195F4}"/>
              </a:ext>
            </a:extLst>
          </p:cNvPr>
          <p:cNvSpPr txBox="1">
            <a:spLocks/>
          </p:cNvSpPr>
          <p:nvPr userDrawn="1"/>
        </p:nvSpPr>
        <p:spPr>
          <a:xfrm>
            <a:off x="1943906" y="3859785"/>
            <a:ext cx="8787954" cy="914496"/>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800" b="0" i="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000" b="0" i="0" kern="1200">
                <a:solidFill>
                  <a:schemeClr val="tx2"/>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800" b="0" i="0" kern="1200">
                <a:solidFill>
                  <a:schemeClr val="tx2"/>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600" b="0" i="0" kern="1200">
                <a:solidFill>
                  <a:schemeClr val="tx2"/>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400" b="0" i="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3200" b="1" i="1" dirty="0"/>
          </a:p>
        </p:txBody>
      </p:sp>
      <p:sp>
        <p:nvSpPr>
          <p:cNvPr id="2" name="TextBox 1">
            <a:extLst>
              <a:ext uri="{FF2B5EF4-FFF2-40B4-BE49-F238E27FC236}">
                <a16:creationId xmlns:a16="http://schemas.microsoft.com/office/drawing/2014/main" id="{EDECABC8-3803-4C79-8968-8F9EBD9F445C}"/>
              </a:ext>
            </a:extLst>
          </p:cNvPr>
          <p:cNvSpPr txBox="1"/>
          <p:nvPr userDrawn="1"/>
        </p:nvSpPr>
        <p:spPr>
          <a:xfrm>
            <a:off x="1943906" y="3859785"/>
            <a:ext cx="8787954" cy="523220"/>
          </a:xfrm>
          <a:prstGeom prst="rect">
            <a:avLst/>
          </a:prstGeom>
          <a:noFill/>
        </p:spPr>
        <p:txBody>
          <a:bodyPr wrap="square" rtlCol="0">
            <a:spAutoFit/>
          </a:bodyPr>
          <a:lstStyle/>
          <a:p>
            <a:endParaRPr lang="en-US" sz="2800" i="1" dirty="0">
              <a:solidFill>
                <a:schemeClr val="tx2"/>
              </a:solidFill>
              <a:latin typeface="+mj-lt"/>
            </a:endParaRPr>
          </a:p>
        </p:txBody>
      </p:sp>
      <p:sp>
        <p:nvSpPr>
          <p:cNvPr id="5" name="Content Placeholder 4">
            <a:extLst>
              <a:ext uri="{FF2B5EF4-FFF2-40B4-BE49-F238E27FC236}">
                <a16:creationId xmlns:a16="http://schemas.microsoft.com/office/drawing/2014/main" id="{3C7DEBB4-9C91-4073-B850-FEA0640DBE0E}"/>
              </a:ext>
            </a:extLst>
          </p:cNvPr>
          <p:cNvSpPr>
            <a:spLocks noGrp="1"/>
          </p:cNvSpPr>
          <p:nvPr>
            <p:ph sz="quarter" idx="10"/>
          </p:nvPr>
        </p:nvSpPr>
        <p:spPr>
          <a:xfrm>
            <a:off x="1943906" y="3751697"/>
            <a:ext cx="8787954" cy="914400"/>
          </a:xfrm>
        </p:spPr>
        <p:txBody>
          <a:bodyPr/>
          <a:lstStyle>
            <a:lvl1pPr marL="0" indent="0">
              <a:buNone/>
              <a:defRPr sz="2800" b="1" i="1"/>
            </a:lvl1pPr>
          </a:lstStyle>
          <a:p>
            <a:pPr lvl="0"/>
            <a:r>
              <a:rPr lang="en-US" dirty="0"/>
              <a:t>Click to edit Master text styles</a:t>
            </a:r>
          </a:p>
          <a:p>
            <a:pPr lvl="1"/>
            <a:endParaRPr lang="en-US" dirty="0"/>
          </a:p>
        </p:txBody>
      </p:sp>
      <p:sp>
        <p:nvSpPr>
          <p:cNvPr id="4" name="TextBox 3">
            <a:extLst>
              <a:ext uri="{FF2B5EF4-FFF2-40B4-BE49-F238E27FC236}">
                <a16:creationId xmlns:a16="http://schemas.microsoft.com/office/drawing/2014/main" id="{A903E5B0-F589-022B-D081-64A5837DEFAC}"/>
              </a:ext>
            </a:extLst>
          </p:cNvPr>
          <p:cNvSpPr txBox="1"/>
          <p:nvPr userDrawn="1"/>
        </p:nvSpPr>
        <p:spPr>
          <a:xfrm>
            <a:off x="3048000" y="6279634"/>
            <a:ext cx="6096000" cy="338554"/>
          </a:xfrm>
          <a:prstGeom prst="rect">
            <a:avLst/>
          </a:prstGeom>
          <a:noFill/>
        </p:spPr>
        <p:txBody>
          <a:bodyPr wrap="square">
            <a:spAutoFit/>
          </a:bodyPr>
          <a:lstStyle/>
          <a:p>
            <a:pPr algn="ctr"/>
            <a:r>
              <a:rPr lang="en-US" sz="1600" b="0" i="1" dirty="0">
                <a:solidFill>
                  <a:schemeClr val="tx1">
                    <a:lumMod val="75000"/>
                    <a:lumOff val="25000"/>
                  </a:schemeClr>
                </a:solidFill>
              </a:rPr>
              <a:t>© 2026 Transit Workforce Center</a:t>
            </a:r>
          </a:p>
        </p:txBody>
      </p:sp>
    </p:spTree>
    <p:custDataLst>
      <p:tags r:id="rId1"/>
    </p:custDataLst>
    <p:extLst>
      <p:ext uri="{BB962C8B-B14F-4D97-AF65-F5344CB8AC3E}">
        <p14:creationId xmlns:p14="http://schemas.microsoft.com/office/powerpoint/2010/main" val="196997516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bjectives and Agenda_TC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0BBFC2-BCA2-42DB-B689-79CD6F77250F}"/>
              </a:ext>
            </a:extLst>
          </p:cNvPr>
          <p:cNvSpPr>
            <a:spLocks noGrp="1"/>
          </p:cNvSpPr>
          <p:nvPr>
            <p:ph type="title"/>
          </p:nvPr>
        </p:nvSpPr>
        <p:spPr>
          <a:xfrm>
            <a:off x="841248" y="646396"/>
            <a:ext cx="10515600" cy="664797"/>
          </a:xfrm>
        </p:spPr>
        <p:txBody>
          <a:bodyPr anchor="t" anchorCtr="0">
            <a:noAutofit/>
          </a:bodyPr>
          <a:lstStyle>
            <a:lvl1pPr>
              <a:defRPr sz="3600">
                <a:latin typeface="+mj-lt"/>
              </a:defRPr>
            </a:lvl1pPr>
          </a:lstStyle>
          <a:p>
            <a:r>
              <a:rPr lang="en-US" dirty="0"/>
              <a:t>Click to edit Master title style</a:t>
            </a:r>
          </a:p>
        </p:txBody>
      </p:sp>
      <p:sp>
        <p:nvSpPr>
          <p:cNvPr id="5" name="Content Placeholder 2">
            <a:extLst>
              <a:ext uri="{FF2B5EF4-FFF2-40B4-BE49-F238E27FC236}">
                <a16:creationId xmlns:a16="http://schemas.microsoft.com/office/drawing/2014/main" id="{B8762E67-B794-4C5B-82A2-AFA08B414037}"/>
              </a:ext>
            </a:extLst>
          </p:cNvPr>
          <p:cNvSpPr>
            <a:spLocks noGrp="1"/>
          </p:cNvSpPr>
          <p:nvPr>
            <p:ph idx="1" hasCustomPrompt="1"/>
          </p:nvPr>
        </p:nvSpPr>
        <p:spPr>
          <a:xfrm>
            <a:off x="838199" y="1645920"/>
            <a:ext cx="10515599" cy="4572000"/>
          </a:xfrm>
        </p:spPr>
        <p:txBody>
          <a:bodyPr>
            <a:normAutofit/>
          </a:bodyPr>
          <a:lstStyle>
            <a:lvl1pPr marL="0" indent="0">
              <a:buNone/>
              <a:defRPr sz="2800">
                <a:latin typeface="+mn-lt"/>
              </a:defRPr>
            </a:lvl1pPr>
            <a:lvl2pPr marL="457200" indent="0">
              <a:buNone/>
              <a:defRPr sz="2400">
                <a:solidFill>
                  <a:schemeClr val="tx1">
                    <a:lumMod val="75000"/>
                    <a:lumOff val="25000"/>
                  </a:schemeClr>
                </a:solidFill>
                <a:latin typeface="+mn-lt"/>
              </a:defRPr>
            </a:lvl2pPr>
            <a:lvl3pPr marL="914400" indent="0">
              <a:buNone/>
              <a:defRPr sz="2400">
                <a:solidFill>
                  <a:schemeClr val="tx1">
                    <a:lumMod val="75000"/>
                    <a:lumOff val="25000"/>
                  </a:schemeClr>
                </a:solidFill>
                <a:latin typeface="+mn-lt"/>
              </a:defRPr>
            </a:lvl3pPr>
            <a:lvl4pPr marL="1371600" indent="0">
              <a:buNone/>
              <a:defRPr sz="2000">
                <a:solidFill>
                  <a:schemeClr val="tx1">
                    <a:lumMod val="75000"/>
                    <a:lumOff val="25000"/>
                  </a:schemeClr>
                </a:solidFill>
                <a:latin typeface="+mn-lt"/>
              </a:defRPr>
            </a:lvl4pPr>
            <a:lvl5pPr marL="1828800" indent="0">
              <a:buNone/>
              <a:defRPr sz="1800">
                <a:solidFill>
                  <a:schemeClr val="tx1">
                    <a:lumMod val="75000"/>
                    <a:lumOff val="2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B2369033-F6F9-4085-9143-7445C87B6A19}"/>
              </a:ext>
            </a:extLst>
          </p:cNvPr>
          <p:cNvCxnSpPr>
            <a:cxnSpLocks/>
          </p:cNvCxnSpPr>
          <p:nvPr userDrawn="1"/>
        </p:nvCxnSpPr>
        <p:spPr>
          <a:xfrm>
            <a:off x="-85165" y="1296997"/>
            <a:ext cx="12362329" cy="0"/>
          </a:xfrm>
          <a:prstGeom prst="line">
            <a:avLst/>
          </a:prstGeom>
          <a:ln w="762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215532178"/>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lt Agenda_TC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A136FF-294D-894C-A744-82A47C950F60}"/>
              </a:ext>
            </a:extLst>
          </p:cNvPr>
          <p:cNvPicPr>
            <a:picLocks noChangeAspect="1"/>
          </p:cNvPicPr>
          <p:nvPr userDrawn="1"/>
        </p:nvPicPr>
        <p:blipFill rotWithShape="1">
          <a:blip r:embed="rId3"/>
          <a:srcRect l="18658" t="41767"/>
          <a:stretch/>
        </p:blipFill>
        <p:spPr>
          <a:xfrm>
            <a:off x="918742" y="2318300"/>
            <a:ext cx="11273257" cy="4539700"/>
          </a:xfrm>
          <a:prstGeom prst="rect">
            <a:avLst/>
          </a:prstGeom>
        </p:spPr>
      </p:pic>
      <p:sp>
        <p:nvSpPr>
          <p:cNvPr id="4" name="Title 1">
            <a:extLst>
              <a:ext uri="{FF2B5EF4-FFF2-40B4-BE49-F238E27FC236}">
                <a16:creationId xmlns:a16="http://schemas.microsoft.com/office/drawing/2014/main" id="{F18DFDCB-A912-4E83-9DDC-372B0E651685}"/>
              </a:ext>
            </a:extLst>
          </p:cNvPr>
          <p:cNvSpPr>
            <a:spLocks noGrp="1"/>
          </p:cNvSpPr>
          <p:nvPr>
            <p:ph type="title"/>
          </p:nvPr>
        </p:nvSpPr>
        <p:spPr>
          <a:xfrm>
            <a:off x="841248" y="646396"/>
            <a:ext cx="8713570" cy="664797"/>
          </a:xfrm>
        </p:spPr>
        <p:txBody>
          <a:bodyPr anchor="t" anchorCtr="0">
            <a:noAutofit/>
          </a:bodyPr>
          <a:lstStyle>
            <a:lvl1pPr>
              <a:defRPr sz="3600"/>
            </a:lvl1pPr>
          </a:lstStyle>
          <a:p>
            <a:r>
              <a:rPr lang="en-US" dirty="0"/>
              <a:t>Click to edit Master title style</a:t>
            </a:r>
          </a:p>
        </p:txBody>
      </p:sp>
      <p:sp>
        <p:nvSpPr>
          <p:cNvPr id="5" name="Content Placeholder 2">
            <a:extLst>
              <a:ext uri="{FF2B5EF4-FFF2-40B4-BE49-F238E27FC236}">
                <a16:creationId xmlns:a16="http://schemas.microsoft.com/office/drawing/2014/main" id="{16BD9011-12FC-4B10-BFC5-5D11FD2466A5}"/>
              </a:ext>
            </a:extLst>
          </p:cNvPr>
          <p:cNvSpPr>
            <a:spLocks noGrp="1"/>
          </p:cNvSpPr>
          <p:nvPr>
            <p:ph idx="1" hasCustomPrompt="1"/>
          </p:nvPr>
        </p:nvSpPr>
        <p:spPr>
          <a:xfrm>
            <a:off x="838200" y="1645920"/>
            <a:ext cx="8716618"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89282151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ew Section_TC3">
    <p:bg>
      <p:bgPr>
        <a:solidFill>
          <a:srgbClr val="00A34B"/>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CA850AEB-5B05-476C-B9FC-C03D0ECFF012}"/>
              </a:ext>
            </a:extLst>
          </p:cNvPr>
          <p:cNvSpPr>
            <a:spLocks noGrp="1"/>
          </p:cNvSpPr>
          <p:nvPr>
            <p:ph type="pic" sz="quarter" idx="12"/>
          </p:nvPr>
        </p:nvSpPr>
        <p:spPr>
          <a:xfrm>
            <a:off x="7331075" y="0"/>
            <a:ext cx="4860925" cy="6858000"/>
          </a:xfrm>
          <a:solidFill>
            <a:schemeClr val="bg2"/>
          </a:solidFill>
        </p:spPr>
        <p:txBody>
          <a:bodyPr/>
          <a:lstStyle/>
          <a:p>
            <a:endParaRPr lang="en-US" dirty="0"/>
          </a:p>
        </p:txBody>
      </p:sp>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1615440" y="1812338"/>
            <a:ext cx="4861614" cy="1388062"/>
          </a:xfrm>
        </p:spPr>
        <p:txBody>
          <a:bodyPr anchor="t" anchorCtr="0">
            <a:noAutofit/>
          </a:bodyPr>
          <a:lstStyle>
            <a:lvl1pPr algn="l">
              <a:defRPr sz="3600">
                <a:solidFill>
                  <a:schemeClr val="bg1"/>
                </a:solidFill>
              </a:defRPr>
            </a:lvl1pPr>
          </a:lstStyle>
          <a:p>
            <a:r>
              <a:rPr lang="en-US" dirty="0"/>
              <a:t>Click to edit Master title style</a:t>
            </a:r>
          </a:p>
        </p:txBody>
      </p:sp>
      <p:pic>
        <p:nvPicPr>
          <p:cNvPr id="6" name="Picture 5">
            <a:extLst>
              <a:ext uri="{FF2B5EF4-FFF2-40B4-BE49-F238E27FC236}">
                <a16:creationId xmlns:a16="http://schemas.microsoft.com/office/drawing/2014/main" id="{26E47FC9-845E-42E7-BA96-0280D710B58E}"/>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l="72795" t="41146"/>
          <a:stretch/>
        </p:blipFill>
        <p:spPr>
          <a:xfrm rot="10800000">
            <a:off x="0" y="0"/>
            <a:ext cx="3118397" cy="3794759"/>
          </a:xfrm>
          <a:prstGeom prst="rect">
            <a:avLst/>
          </a:prstGeom>
        </p:spPr>
      </p:pic>
      <p:sp>
        <p:nvSpPr>
          <p:cNvPr id="9" name="Text Placeholder 8">
            <a:extLst>
              <a:ext uri="{FF2B5EF4-FFF2-40B4-BE49-F238E27FC236}">
                <a16:creationId xmlns:a16="http://schemas.microsoft.com/office/drawing/2014/main" id="{34F813A6-9E41-488F-93E5-636C79366C9B}"/>
              </a:ext>
            </a:extLst>
          </p:cNvPr>
          <p:cNvSpPr>
            <a:spLocks noGrp="1"/>
          </p:cNvSpPr>
          <p:nvPr>
            <p:ph type="body" sz="quarter" idx="10"/>
          </p:nvPr>
        </p:nvSpPr>
        <p:spPr>
          <a:xfrm>
            <a:off x="1616075" y="3429000"/>
            <a:ext cx="4860925" cy="2667000"/>
          </a:xfr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179281529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1_TC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C7646D-7FA6-12D9-A15F-DD61CAE525CB}"/>
              </a:ext>
            </a:extLst>
          </p:cNvPr>
          <p:cNvPicPr>
            <a:picLocks noChangeAspect="1"/>
          </p:cNvPicPr>
          <p:nvPr userDrawn="1"/>
        </p:nvPicPr>
        <p:blipFill rotWithShape="1">
          <a:blip r:embed="rId3"/>
          <a:srcRect l="21630"/>
          <a:stretch/>
        </p:blipFill>
        <p:spPr>
          <a:xfrm>
            <a:off x="8029764" y="3870541"/>
            <a:ext cx="4162234" cy="2987457"/>
          </a:xfrm>
          <a:prstGeom prst="rect">
            <a:avLst/>
          </a:prstGeom>
        </p:spPr>
      </p:pic>
      <p:sp>
        <p:nvSpPr>
          <p:cNvPr id="2" name="Title 1">
            <a:extLst>
              <a:ext uri="{FF2B5EF4-FFF2-40B4-BE49-F238E27FC236}">
                <a16:creationId xmlns:a16="http://schemas.microsoft.com/office/drawing/2014/main" id="{9005B033-D348-654C-8CAE-C86EC5429316}"/>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7EB9B61B-4046-5F47-A663-237DEFBB2B48}"/>
              </a:ext>
            </a:extLst>
          </p:cNvPr>
          <p:cNvSpPr>
            <a:spLocks noGrp="1"/>
          </p:cNvSpPr>
          <p:nvPr>
            <p:ph idx="1" hasCustomPrompt="1"/>
          </p:nvPr>
        </p:nvSpPr>
        <p:spPr>
          <a:xfrm>
            <a:off x="838199" y="1645920"/>
            <a:ext cx="10515600" cy="4572000"/>
          </a:xfrm>
        </p:spPr>
        <p:txBody>
          <a:bodyPr>
            <a:normAutofit/>
          </a:bodyPr>
          <a:lstStyle>
            <a:lvl1pPr marL="0" indent="0">
              <a:buNone/>
              <a:defRPr sz="2800">
                <a:latin typeface="+mn-lt"/>
              </a:defRPr>
            </a:lvl1pPr>
            <a:lvl2pPr marL="457200" indent="0">
              <a:buNone/>
              <a:defRPr sz="2400">
                <a:solidFill>
                  <a:schemeClr val="tx1">
                    <a:lumMod val="75000"/>
                    <a:lumOff val="25000"/>
                  </a:schemeClr>
                </a:solidFill>
                <a:latin typeface="+mn-lt"/>
              </a:defRPr>
            </a:lvl2pPr>
            <a:lvl3pPr marL="914400" indent="0">
              <a:buNone/>
              <a:defRPr sz="2400">
                <a:solidFill>
                  <a:schemeClr val="tx1">
                    <a:lumMod val="75000"/>
                    <a:lumOff val="25000"/>
                  </a:schemeClr>
                </a:solidFill>
                <a:latin typeface="+mn-lt"/>
              </a:defRPr>
            </a:lvl3pPr>
            <a:lvl4pPr marL="1371600" indent="0">
              <a:buNone/>
              <a:defRPr sz="2000">
                <a:solidFill>
                  <a:schemeClr val="tx1">
                    <a:lumMod val="75000"/>
                    <a:lumOff val="25000"/>
                  </a:schemeClr>
                </a:solidFill>
                <a:latin typeface="+mn-lt"/>
              </a:defRPr>
            </a:lvl4pPr>
            <a:lvl5pPr marL="1828800" indent="0">
              <a:buNone/>
              <a:defRPr sz="1800">
                <a:solidFill>
                  <a:schemeClr val="tx1">
                    <a:lumMod val="75000"/>
                    <a:lumOff val="2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413485249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ontent 2_TC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0C969E-42CF-A548-AE1D-055195400071}"/>
              </a:ext>
            </a:extLst>
          </p:cNvPr>
          <p:cNvPicPr>
            <a:picLocks noChangeAspect="1"/>
          </p:cNvPicPr>
          <p:nvPr userDrawn="1"/>
        </p:nvPicPr>
        <p:blipFill rotWithShape="1">
          <a:blip r:embed="rId3"/>
          <a:srcRect r="93552" b="78008"/>
          <a:stretch/>
        </p:blipFill>
        <p:spPr>
          <a:xfrm>
            <a:off x="1" y="-83890"/>
            <a:ext cx="835152" cy="1602297"/>
          </a:xfrm>
          <a:prstGeom prst="rect">
            <a:avLst/>
          </a:prstGeom>
        </p:spPr>
      </p:pic>
      <p:sp>
        <p:nvSpPr>
          <p:cNvPr id="2" name="Title 1">
            <a:extLst>
              <a:ext uri="{FF2B5EF4-FFF2-40B4-BE49-F238E27FC236}">
                <a16:creationId xmlns:a16="http://schemas.microsoft.com/office/drawing/2014/main" id="{9005B033-D348-654C-8CAE-C86EC5429316}"/>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7EB9B61B-4046-5F47-A663-237DEFBB2B48}"/>
              </a:ext>
            </a:extLst>
          </p:cNvPr>
          <p:cNvSpPr>
            <a:spLocks noGrp="1"/>
          </p:cNvSpPr>
          <p:nvPr>
            <p:ph idx="1" hasCustomPrompt="1"/>
          </p:nvPr>
        </p:nvSpPr>
        <p:spPr>
          <a:xfrm>
            <a:off x="838200" y="1645920"/>
            <a:ext cx="10515600" cy="4572000"/>
          </a:xfrm>
        </p:spPr>
        <p:txBody>
          <a:bodyPr>
            <a:normAutofit/>
          </a:bodyPr>
          <a:lstStyle>
            <a:lvl1pPr marL="0" indent="0">
              <a:buNone/>
              <a:defRPr sz="2800"/>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EF46F7E2-7761-4F06-BA04-F369D30ABD82}"/>
              </a:ext>
            </a:extLst>
          </p:cNvPr>
          <p:cNvPicPr>
            <a:picLocks noChangeAspect="1"/>
          </p:cNvPicPr>
          <p:nvPr userDrawn="1"/>
        </p:nvPicPr>
        <p:blipFill rotWithShape="1">
          <a:blip r:embed="rId3"/>
          <a:srcRect l="85544" t="79531"/>
          <a:stretch/>
        </p:blipFill>
        <p:spPr>
          <a:xfrm>
            <a:off x="10332990" y="5377342"/>
            <a:ext cx="1859010" cy="1480657"/>
          </a:xfrm>
          <a:prstGeom prst="rect">
            <a:avLst/>
          </a:prstGeom>
        </p:spPr>
      </p:pic>
    </p:spTree>
    <p:custDataLst>
      <p:tags r:id="rId1"/>
    </p:custDataLst>
    <p:extLst>
      <p:ext uri="{BB962C8B-B14F-4D97-AF65-F5344CB8AC3E}">
        <p14:creationId xmlns:p14="http://schemas.microsoft.com/office/powerpoint/2010/main" val="292681009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3 - Split Boxes_TC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5B033-D348-654C-8CAE-C86EC5429316}"/>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7EB9B61B-4046-5F47-A663-237DEFBB2B48}"/>
              </a:ext>
            </a:extLst>
          </p:cNvPr>
          <p:cNvSpPr>
            <a:spLocks noGrp="1"/>
          </p:cNvSpPr>
          <p:nvPr>
            <p:ph idx="1" hasCustomPrompt="1"/>
          </p:nvPr>
        </p:nvSpPr>
        <p:spPr>
          <a:xfrm>
            <a:off x="838199" y="2128902"/>
            <a:ext cx="4975371" cy="4089017"/>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79799E67-C7F5-487A-B06D-0963F6F2BBC5}"/>
              </a:ext>
            </a:extLst>
          </p:cNvPr>
          <p:cNvSpPr>
            <a:spLocks noGrp="1"/>
          </p:cNvSpPr>
          <p:nvPr>
            <p:ph idx="10" hasCustomPrompt="1"/>
          </p:nvPr>
        </p:nvSpPr>
        <p:spPr>
          <a:xfrm>
            <a:off x="6378431" y="2128902"/>
            <a:ext cx="4975370" cy="4094912"/>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C22A4182-F12E-4C67-A8BE-EE0BA26B9F53}"/>
              </a:ext>
            </a:extLst>
          </p:cNvPr>
          <p:cNvPicPr>
            <a:picLocks noChangeAspect="1"/>
          </p:cNvPicPr>
          <p:nvPr userDrawn="1"/>
        </p:nvPicPr>
        <p:blipFill rotWithShape="1">
          <a:blip r:embed="rId3"/>
          <a:srcRect r="83421" b="19746"/>
          <a:stretch/>
        </p:blipFill>
        <p:spPr>
          <a:xfrm>
            <a:off x="0" y="0"/>
            <a:ext cx="2518611" cy="6858000"/>
          </a:xfrm>
          <a:prstGeom prst="rect">
            <a:avLst/>
          </a:prstGeom>
        </p:spPr>
      </p:pic>
      <p:pic>
        <p:nvPicPr>
          <p:cNvPr id="12" name="Picture 11">
            <a:extLst>
              <a:ext uri="{FF2B5EF4-FFF2-40B4-BE49-F238E27FC236}">
                <a16:creationId xmlns:a16="http://schemas.microsoft.com/office/drawing/2014/main" id="{7D988EA2-FF1A-43C8-B82E-B573F155A2CD}"/>
              </a:ext>
            </a:extLst>
          </p:cNvPr>
          <p:cNvPicPr>
            <a:picLocks noChangeAspect="1"/>
          </p:cNvPicPr>
          <p:nvPr userDrawn="1"/>
        </p:nvPicPr>
        <p:blipFill rotWithShape="1">
          <a:blip r:embed="rId3"/>
          <a:srcRect l="86159" t="23416"/>
          <a:stretch/>
        </p:blipFill>
        <p:spPr>
          <a:xfrm>
            <a:off x="9988548" y="-1"/>
            <a:ext cx="2203451" cy="6858001"/>
          </a:xfrm>
          <a:prstGeom prst="rect">
            <a:avLst/>
          </a:prstGeom>
        </p:spPr>
      </p:pic>
      <p:sp>
        <p:nvSpPr>
          <p:cNvPr id="9" name="Title 1">
            <a:extLst>
              <a:ext uri="{FF2B5EF4-FFF2-40B4-BE49-F238E27FC236}">
                <a16:creationId xmlns:a16="http://schemas.microsoft.com/office/drawing/2014/main" id="{26F9F474-703D-4065-9165-92384DB4BBCD}"/>
              </a:ext>
            </a:extLst>
          </p:cNvPr>
          <p:cNvSpPr txBox="1">
            <a:spLocks/>
          </p:cNvSpPr>
          <p:nvPr userDrawn="1"/>
        </p:nvSpPr>
        <p:spPr>
          <a:xfrm>
            <a:off x="838199" y="1701277"/>
            <a:ext cx="4975371" cy="42762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r>
              <a:rPr lang="en-US" sz="2400" dirty="0">
                <a:solidFill>
                  <a:schemeClr val="tx1"/>
                </a:solidFill>
              </a:rPr>
              <a:t>Click to edit Master title style</a:t>
            </a:r>
          </a:p>
        </p:txBody>
      </p:sp>
      <p:sp>
        <p:nvSpPr>
          <p:cNvPr id="13" name="Title 1">
            <a:extLst>
              <a:ext uri="{FF2B5EF4-FFF2-40B4-BE49-F238E27FC236}">
                <a16:creationId xmlns:a16="http://schemas.microsoft.com/office/drawing/2014/main" id="{A812E4E7-D916-43B2-A6C9-D63B372C843F}"/>
              </a:ext>
            </a:extLst>
          </p:cNvPr>
          <p:cNvSpPr txBox="1">
            <a:spLocks/>
          </p:cNvSpPr>
          <p:nvPr userDrawn="1"/>
        </p:nvSpPr>
        <p:spPr>
          <a:xfrm>
            <a:off x="6378429" y="1701276"/>
            <a:ext cx="4975371" cy="42762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r>
              <a:rPr lang="en-US" sz="2400" dirty="0">
                <a:solidFill>
                  <a:schemeClr val="tx1"/>
                </a:solidFill>
              </a:rPr>
              <a:t>Click to edit Master title style</a:t>
            </a:r>
          </a:p>
        </p:txBody>
      </p:sp>
    </p:spTree>
    <p:custDataLst>
      <p:tags r:id="rId1"/>
    </p:custDataLst>
    <p:extLst>
      <p:ext uri="{BB962C8B-B14F-4D97-AF65-F5344CB8AC3E}">
        <p14:creationId xmlns:p14="http://schemas.microsoft.com/office/powerpoint/2010/main" val="32811737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4_TC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0BBFC2-BCA2-42DB-B689-79CD6F77250F}"/>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5" name="Content Placeholder 2">
            <a:extLst>
              <a:ext uri="{FF2B5EF4-FFF2-40B4-BE49-F238E27FC236}">
                <a16:creationId xmlns:a16="http://schemas.microsoft.com/office/drawing/2014/main" id="{B8762E67-B794-4C5B-82A2-AFA08B414037}"/>
              </a:ext>
            </a:extLst>
          </p:cNvPr>
          <p:cNvSpPr>
            <a:spLocks noGrp="1"/>
          </p:cNvSpPr>
          <p:nvPr>
            <p:ph idx="1" hasCustomPrompt="1"/>
          </p:nvPr>
        </p:nvSpPr>
        <p:spPr>
          <a:xfrm>
            <a:off x="838200" y="1645920"/>
            <a:ext cx="8716618" cy="4572000"/>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B2369033-F6F9-4085-9143-7445C87B6A19}"/>
              </a:ext>
            </a:extLst>
          </p:cNvPr>
          <p:cNvCxnSpPr>
            <a:cxnSpLocks/>
          </p:cNvCxnSpPr>
          <p:nvPr userDrawn="1"/>
        </p:nvCxnSpPr>
        <p:spPr>
          <a:xfrm>
            <a:off x="-170329" y="1289474"/>
            <a:ext cx="12362329" cy="0"/>
          </a:xfrm>
          <a:prstGeom prst="line">
            <a:avLst/>
          </a:prstGeom>
          <a:ln w="762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90292818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5_TC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D0803A1-65C7-4DEF-8E6B-066F34306918}"/>
              </a:ext>
            </a:extLst>
          </p:cNvPr>
          <p:cNvSpPr>
            <a:spLocks noGrp="1"/>
          </p:cNvSpPr>
          <p:nvPr>
            <p:ph type="title"/>
          </p:nvPr>
        </p:nvSpPr>
        <p:spPr>
          <a:xfrm>
            <a:off x="841248" y="646396"/>
            <a:ext cx="10512550" cy="664797"/>
          </a:xfrm>
        </p:spPr>
        <p:txBody>
          <a:bodyPr anchor="t" anchorCtr="0">
            <a:noAutofit/>
          </a:bodyPr>
          <a:lstStyle>
            <a:lvl1pPr>
              <a:defRPr sz="3600"/>
            </a:lvl1pPr>
          </a:lstStyle>
          <a:p>
            <a:r>
              <a:rPr lang="en-US" dirty="0"/>
              <a:t>Click to edit Master title style</a:t>
            </a:r>
          </a:p>
        </p:txBody>
      </p:sp>
      <p:sp>
        <p:nvSpPr>
          <p:cNvPr id="9" name="Content Placeholder 2">
            <a:extLst>
              <a:ext uri="{FF2B5EF4-FFF2-40B4-BE49-F238E27FC236}">
                <a16:creationId xmlns:a16="http://schemas.microsoft.com/office/drawing/2014/main" id="{0939B5CF-C9F0-4174-89F9-7260EB98E2CC}"/>
              </a:ext>
            </a:extLst>
          </p:cNvPr>
          <p:cNvSpPr>
            <a:spLocks noGrp="1"/>
          </p:cNvSpPr>
          <p:nvPr>
            <p:ph idx="1" hasCustomPrompt="1"/>
          </p:nvPr>
        </p:nvSpPr>
        <p:spPr>
          <a:xfrm>
            <a:off x="838199" y="1645920"/>
            <a:ext cx="10515599"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42060250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6_TC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D0803A1-65C7-4DEF-8E6B-066F34306918}"/>
              </a:ext>
            </a:extLst>
          </p:cNvPr>
          <p:cNvSpPr>
            <a:spLocks noGrp="1"/>
          </p:cNvSpPr>
          <p:nvPr>
            <p:ph type="title"/>
          </p:nvPr>
        </p:nvSpPr>
        <p:spPr>
          <a:xfrm>
            <a:off x="838200" y="842693"/>
            <a:ext cx="5760719" cy="664797"/>
          </a:xfrm>
        </p:spPr>
        <p:txBody>
          <a:bodyPr anchor="t" anchorCtr="0">
            <a:noAutofit/>
          </a:bodyPr>
          <a:lstStyle>
            <a:lvl1pPr>
              <a:defRPr sz="3600"/>
            </a:lvl1pPr>
          </a:lstStyle>
          <a:p>
            <a:r>
              <a:rPr lang="en-US" dirty="0"/>
              <a:t>Click to edit Master title style</a:t>
            </a:r>
          </a:p>
        </p:txBody>
      </p:sp>
      <p:sp>
        <p:nvSpPr>
          <p:cNvPr id="5" name="Content Placeholder 2">
            <a:extLst>
              <a:ext uri="{FF2B5EF4-FFF2-40B4-BE49-F238E27FC236}">
                <a16:creationId xmlns:a16="http://schemas.microsoft.com/office/drawing/2014/main" id="{5F1DE6FB-9338-42EB-86E5-EFD39FCDD0A0}"/>
              </a:ext>
            </a:extLst>
          </p:cNvPr>
          <p:cNvSpPr>
            <a:spLocks noGrp="1"/>
          </p:cNvSpPr>
          <p:nvPr>
            <p:ph idx="10" hasCustomPrompt="1"/>
          </p:nvPr>
        </p:nvSpPr>
        <p:spPr>
          <a:xfrm>
            <a:off x="847746" y="1652236"/>
            <a:ext cx="5751173" cy="4572000"/>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BF5B535C-AAC5-442E-B44E-F17CB9FA655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20840" y="-551658"/>
            <a:ext cx="6207403" cy="7090570"/>
          </a:xfrm>
          <a:prstGeom prst="rect">
            <a:avLst/>
          </a:prstGeom>
        </p:spPr>
      </p:pic>
    </p:spTree>
    <p:custDataLst>
      <p:tags r:id="rId1"/>
    </p:custDataLst>
    <p:extLst>
      <p:ext uri="{BB962C8B-B14F-4D97-AF65-F5344CB8AC3E}">
        <p14:creationId xmlns:p14="http://schemas.microsoft.com/office/powerpoint/2010/main" val="153675350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7_TC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D0803A1-65C7-4DEF-8E6B-066F34306918}"/>
              </a:ext>
            </a:extLst>
          </p:cNvPr>
          <p:cNvSpPr>
            <a:spLocks noGrp="1"/>
          </p:cNvSpPr>
          <p:nvPr>
            <p:ph type="title"/>
          </p:nvPr>
        </p:nvSpPr>
        <p:spPr>
          <a:xfrm>
            <a:off x="838200" y="842693"/>
            <a:ext cx="10506055" cy="664797"/>
          </a:xfrm>
        </p:spPr>
        <p:txBody>
          <a:bodyPr anchor="t" anchorCtr="0">
            <a:noAutofit/>
          </a:bodyPr>
          <a:lstStyle>
            <a:lvl1pPr>
              <a:defRPr sz="3600"/>
            </a:lvl1pPr>
          </a:lstStyle>
          <a:p>
            <a:r>
              <a:rPr lang="en-US" dirty="0"/>
              <a:t>Click to edit Master title style</a:t>
            </a:r>
          </a:p>
        </p:txBody>
      </p:sp>
      <p:sp>
        <p:nvSpPr>
          <p:cNvPr id="9" name="Content Placeholder 2">
            <a:extLst>
              <a:ext uri="{FF2B5EF4-FFF2-40B4-BE49-F238E27FC236}">
                <a16:creationId xmlns:a16="http://schemas.microsoft.com/office/drawing/2014/main" id="{0939B5CF-C9F0-4174-89F9-7260EB98E2CC}"/>
              </a:ext>
            </a:extLst>
          </p:cNvPr>
          <p:cNvSpPr>
            <a:spLocks noGrp="1"/>
          </p:cNvSpPr>
          <p:nvPr>
            <p:ph idx="1" hasCustomPrompt="1"/>
          </p:nvPr>
        </p:nvSpPr>
        <p:spPr>
          <a:xfrm>
            <a:off x="838200" y="1639604"/>
            <a:ext cx="5807520"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a:extLst>
              <a:ext uri="{FF2B5EF4-FFF2-40B4-BE49-F238E27FC236}">
                <a16:creationId xmlns:a16="http://schemas.microsoft.com/office/drawing/2014/main" id="{5F1DE6FB-9338-42EB-86E5-EFD39FCDD0A0}"/>
              </a:ext>
            </a:extLst>
          </p:cNvPr>
          <p:cNvSpPr>
            <a:spLocks noGrp="1"/>
          </p:cNvSpPr>
          <p:nvPr>
            <p:ph idx="10" hasCustomPrompt="1"/>
          </p:nvPr>
        </p:nvSpPr>
        <p:spPr>
          <a:xfrm>
            <a:off x="6966816" y="1639604"/>
            <a:ext cx="4386984"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67506830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PTIONAL - Media Slide_TC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838200" y="410258"/>
            <a:ext cx="10515600" cy="584354"/>
          </a:xfrm>
        </p:spPr>
        <p:txBody>
          <a:bodyPr anchor="t" anchorCtr="0">
            <a:noAutofit/>
          </a:bodyPr>
          <a:lstStyle>
            <a:lvl1pPr algn="ctr">
              <a:defRPr sz="3600">
                <a:solidFill>
                  <a:schemeClr val="bg2">
                    <a:lumMod val="25000"/>
                  </a:schemeClr>
                </a:solidFill>
              </a:defRPr>
            </a:lvl1pPr>
          </a:lstStyle>
          <a:p>
            <a:r>
              <a:rPr lang="en-US" dirty="0"/>
              <a:t>Click to edit Master title style</a:t>
            </a:r>
          </a:p>
        </p:txBody>
      </p:sp>
      <p:pic>
        <p:nvPicPr>
          <p:cNvPr id="5" name="Graphic 4">
            <a:extLst>
              <a:ext uri="{FF2B5EF4-FFF2-40B4-BE49-F238E27FC236}">
                <a16:creationId xmlns:a16="http://schemas.microsoft.com/office/drawing/2014/main" id="{902B6895-ADE8-4BF9-928C-453C82A89858}"/>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11148" t="21891" r="11939" b="33527"/>
          <a:stretch/>
        </p:blipFill>
        <p:spPr>
          <a:xfrm>
            <a:off x="1380565" y="821094"/>
            <a:ext cx="9430870" cy="6176865"/>
          </a:xfrm>
          <a:prstGeom prst="rect">
            <a:avLst/>
          </a:prstGeom>
        </p:spPr>
      </p:pic>
      <p:pic>
        <p:nvPicPr>
          <p:cNvPr id="6" name="Picture 5">
            <a:extLst>
              <a:ext uri="{FF2B5EF4-FFF2-40B4-BE49-F238E27FC236}">
                <a16:creationId xmlns:a16="http://schemas.microsoft.com/office/drawing/2014/main" id="{26E47FC9-845E-42E7-BA96-0280D710B58E}"/>
              </a:ext>
            </a:extLst>
          </p:cNvPr>
          <p:cNvPicPr>
            <a:picLocks noChangeAspect="1"/>
          </p:cNvPicPr>
          <p:nvPr userDrawn="1"/>
        </p:nvPicPr>
        <p:blipFill rotWithShape="1">
          <a:blip r:embed="rId4"/>
          <a:srcRect l="56974"/>
          <a:stretch/>
        </p:blipFill>
        <p:spPr>
          <a:xfrm>
            <a:off x="7260042" y="410256"/>
            <a:ext cx="4931957" cy="6447743"/>
          </a:xfrm>
          <a:prstGeom prst="rect">
            <a:avLst/>
          </a:prstGeom>
        </p:spPr>
      </p:pic>
    </p:spTree>
    <p:custDataLst>
      <p:tags r:id="rId1"/>
    </p:custDataLst>
    <p:extLst>
      <p:ext uri="{BB962C8B-B14F-4D97-AF65-F5344CB8AC3E}">
        <p14:creationId xmlns:p14="http://schemas.microsoft.com/office/powerpoint/2010/main" val="331706923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ctivity_TC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75C210-AF81-4BB1-A243-E9E1D9B33329}"/>
              </a:ext>
            </a:extLst>
          </p:cNvPr>
          <p:cNvSpPr/>
          <p:nvPr userDrawn="1"/>
        </p:nvSpPr>
        <p:spPr>
          <a:xfrm>
            <a:off x="0" y="0"/>
            <a:ext cx="12192000" cy="914400"/>
          </a:xfrm>
          <a:prstGeom prst="rect">
            <a:avLst/>
          </a:prstGeom>
          <a:gradFill flip="none" rotWithShape="1">
            <a:gsLst>
              <a:gs pos="0">
                <a:schemeClr val="accent5">
                  <a:lumMod val="50000"/>
                </a:schemeClr>
              </a:gs>
              <a:gs pos="66000">
                <a:schemeClr val="accent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A31376BC-AFE2-4546-B95E-156548E064E9}"/>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
        <p:nvSpPr>
          <p:cNvPr id="4" name="Content Placeholder 2">
            <a:extLst>
              <a:ext uri="{FF2B5EF4-FFF2-40B4-BE49-F238E27FC236}">
                <a16:creationId xmlns:a16="http://schemas.microsoft.com/office/drawing/2014/main" id="{74B925FF-9736-6C75-9B1C-CAC46B6D6E57}"/>
              </a:ext>
            </a:extLst>
          </p:cNvPr>
          <p:cNvSpPr>
            <a:spLocks noGrp="1"/>
          </p:cNvSpPr>
          <p:nvPr>
            <p:ph idx="1" hasCustomPrompt="1"/>
          </p:nvPr>
        </p:nvSpPr>
        <p:spPr>
          <a:xfrm>
            <a:off x="838199" y="1381991"/>
            <a:ext cx="10515599" cy="4835929"/>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0327120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structor Demo_TC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75C210-AF81-4BB1-A243-E9E1D9B33329}"/>
              </a:ext>
            </a:extLst>
          </p:cNvPr>
          <p:cNvSpPr/>
          <p:nvPr userDrawn="1"/>
        </p:nvSpPr>
        <p:spPr>
          <a:xfrm>
            <a:off x="0" y="-1"/>
            <a:ext cx="12161520" cy="914400"/>
          </a:xfrm>
          <a:prstGeom prst="rect">
            <a:avLst/>
          </a:prstGeom>
          <a:gradFill flip="none" rotWithShape="1">
            <a:gsLst>
              <a:gs pos="0">
                <a:srgbClr val="0F6235"/>
              </a:gs>
              <a:gs pos="58000">
                <a:srgbClr val="2AA748"/>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6AB20661-D1D6-618C-2DB0-057DDEFB603F}"/>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5FDFC69A-B9EC-AFF9-4C58-CCED9B26FEEC}"/>
              </a:ext>
            </a:extLst>
          </p:cNvPr>
          <p:cNvSpPr>
            <a:spLocks noGrp="1"/>
          </p:cNvSpPr>
          <p:nvPr>
            <p:ph idx="1" hasCustomPrompt="1"/>
          </p:nvPr>
        </p:nvSpPr>
        <p:spPr>
          <a:xfrm>
            <a:off x="838199" y="1381991"/>
            <a:ext cx="10515599" cy="4835929"/>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05937054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nowledge Check_TC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EEB4C2-CA03-E5CE-9CA9-1E7D9490FC3F}"/>
              </a:ext>
            </a:extLst>
          </p:cNvPr>
          <p:cNvSpPr/>
          <p:nvPr userDrawn="1"/>
        </p:nvSpPr>
        <p:spPr>
          <a:xfrm>
            <a:off x="0" y="-1176"/>
            <a:ext cx="12192000" cy="914400"/>
          </a:xfrm>
          <a:prstGeom prst="rect">
            <a:avLst/>
          </a:prstGeom>
          <a:gradFill flip="none" rotWithShape="1">
            <a:gsLst>
              <a:gs pos="0">
                <a:schemeClr val="accent4"/>
              </a:gs>
              <a:gs pos="58000">
                <a:schemeClr val="accent4"/>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2">
            <a:extLst>
              <a:ext uri="{FF2B5EF4-FFF2-40B4-BE49-F238E27FC236}">
                <a16:creationId xmlns:a16="http://schemas.microsoft.com/office/drawing/2014/main" id="{1799EE8F-088F-A2ED-809A-43DF4579D88B}"/>
              </a:ext>
            </a:extLst>
          </p:cNvPr>
          <p:cNvSpPr>
            <a:spLocks noGrp="1"/>
          </p:cNvSpPr>
          <p:nvPr>
            <p:ph idx="1" hasCustomPrompt="1"/>
          </p:nvPr>
        </p:nvSpPr>
        <p:spPr>
          <a:xfrm>
            <a:off x="838199" y="1381991"/>
            <a:ext cx="10515599" cy="4835929"/>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1">
            <a:extLst>
              <a:ext uri="{FF2B5EF4-FFF2-40B4-BE49-F238E27FC236}">
                <a16:creationId xmlns:a16="http://schemas.microsoft.com/office/drawing/2014/main" id="{BE9FF346-9704-87EB-0F3E-9B56533D2758}"/>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359672837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nowledge Check w/Media_TC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BC235C-43E4-0A1C-E787-B47ABBC353EE}"/>
              </a:ext>
            </a:extLst>
          </p:cNvPr>
          <p:cNvSpPr/>
          <p:nvPr userDrawn="1"/>
        </p:nvSpPr>
        <p:spPr>
          <a:xfrm>
            <a:off x="0" y="-1176"/>
            <a:ext cx="12192000" cy="914400"/>
          </a:xfrm>
          <a:prstGeom prst="rect">
            <a:avLst/>
          </a:prstGeom>
          <a:gradFill flip="none" rotWithShape="1">
            <a:gsLst>
              <a:gs pos="0">
                <a:schemeClr val="accent4"/>
              </a:gs>
              <a:gs pos="58000">
                <a:schemeClr val="accent4"/>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2">
            <a:extLst>
              <a:ext uri="{FF2B5EF4-FFF2-40B4-BE49-F238E27FC236}">
                <a16:creationId xmlns:a16="http://schemas.microsoft.com/office/drawing/2014/main" id="{0D21FA8E-C60F-4C38-B3AB-70F74134A904}"/>
              </a:ext>
            </a:extLst>
          </p:cNvPr>
          <p:cNvSpPr>
            <a:spLocks noGrp="1"/>
          </p:cNvSpPr>
          <p:nvPr>
            <p:ph idx="1" hasCustomPrompt="1"/>
          </p:nvPr>
        </p:nvSpPr>
        <p:spPr>
          <a:xfrm>
            <a:off x="838200" y="1401796"/>
            <a:ext cx="5928360" cy="4797680"/>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Media Placeholder 7">
            <a:extLst>
              <a:ext uri="{FF2B5EF4-FFF2-40B4-BE49-F238E27FC236}">
                <a16:creationId xmlns:a16="http://schemas.microsoft.com/office/drawing/2014/main" id="{86E117B5-6689-4D6E-80F7-67519BEA5920}"/>
              </a:ext>
            </a:extLst>
          </p:cNvPr>
          <p:cNvSpPr>
            <a:spLocks noGrp="1"/>
          </p:cNvSpPr>
          <p:nvPr>
            <p:ph type="media" sz="quarter" idx="10"/>
          </p:nvPr>
        </p:nvSpPr>
        <p:spPr>
          <a:xfrm>
            <a:off x="7239000" y="1401795"/>
            <a:ext cx="4114800" cy="4721194"/>
          </a:xfrm>
        </p:spPr>
        <p:txBody>
          <a:bodyPr/>
          <a:lstStyle/>
          <a:p>
            <a:endParaRPr lang="en-US" dirty="0"/>
          </a:p>
        </p:txBody>
      </p:sp>
      <p:sp>
        <p:nvSpPr>
          <p:cNvPr id="3" name="Title 1">
            <a:extLst>
              <a:ext uri="{FF2B5EF4-FFF2-40B4-BE49-F238E27FC236}">
                <a16:creationId xmlns:a16="http://schemas.microsoft.com/office/drawing/2014/main" id="{A34F2F57-E9FA-C828-49EB-2B4A8AAD070E}"/>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323969984"/>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1_TC3">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EE8D6024-688A-40F2-A005-6ECACAF0EA57}"/>
              </a:ext>
            </a:extLst>
          </p:cNvPr>
          <p:cNvCxnSpPr>
            <a:cxnSpLocks/>
          </p:cNvCxnSpPr>
          <p:nvPr userDrawn="1"/>
        </p:nvCxnSpPr>
        <p:spPr>
          <a:xfrm>
            <a:off x="-94130" y="1210968"/>
            <a:ext cx="12380259" cy="0"/>
          </a:xfrm>
          <a:prstGeom prst="line">
            <a:avLst/>
          </a:prstGeom>
          <a:ln w="762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838200" y="502695"/>
            <a:ext cx="10515600" cy="747897"/>
          </a:xfrm>
        </p:spPr>
        <p:txBody>
          <a:bodyPr anchor="t" anchorCtr="0">
            <a:noAutofit/>
          </a:bodyPr>
          <a:lstStyle>
            <a:lvl1pPr algn="ctr">
              <a:defRPr sz="3600">
                <a:solidFill>
                  <a:schemeClr val="bg2">
                    <a:lumMod val="25000"/>
                  </a:schemeClr>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3737475637"/>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2_TC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A136FF-294D-894C-A744-82A47C950F60}"/>
              </a:ext>
            </a:extLst>
          </p:cNvPr>
          <p:cNvPicPr>
            <a:picLocks noChangeAspect="1"/>
          </p:cNvPicPr>
          <p:nvPr userDrawn="1"/>
        </p:nvPicPr>
        <p:blipFill rotWithShape="1">
          <a:blip r:embed="rId3"/>
          <a:srcRect l="18658" t="41767"/>
          <a:stretch/>
        </p:blipFill>
        <p:spPr>
          <a:xfrm>
            <a:off x="918742" y="2318300"/>
            <a:ext cx="11273257" cy="4539700"/>
          </a:xfrm>
          <a:prstGeom prst="rect">
            <a:avLst/>
          </a:prstGeom>
        </p:spPr>
      </p:pic>
    </p:spTree>
    <p:custDataLst>
      <p:tags r:id="rId1"/>
    </p:custDataLst>
    <p:extLst>
      <p:ext uri="{BB962C8B-B14F-4D97-AF65-F5344CB8AC3E}">
        <p14:creationId xmlns:p14="http://schemas.microsoft.com/office/powerpoint/2010/main" val="54478486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3_TC3">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411060" y="169494"/>
            <a:ext cx="11459361" cy="958266"/>
          </a:xfrm>
        </p:spPr>
        <p:txBody>
          <a:bodyPr anchor="t" anchorCtr="0">
            <a:noAutofit/>
          </a:bodyPr>
          <a:lstStyle>
            <a:lvl1pPr algn="ctr">
              <a:defRPr sz="3600">
                <a:solidFill>
                  <a:schemeClr val="bg1"/>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477033013"/>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ank You_TC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982503-DB72-16F9-4F73-938C93FFCA7D}"/>
              </a:ext>
            </a:extLst>
          </p:cNvPr>
          <p:cNvPicPr>
            <a:picLocks noChangeAspect="1"/>
          </p:cNvPicPr>
          <p:nvPr userDrawn="1"/>
        </p:nvPicPr>
        <p:blipFill rotWithShape="1">
          <a:blip r:embed="rId3"/>
          <a:srcRect l="18658" t="41767"/>
          <a:stretch/>
        </p:blipFill>
        <p:spPr>
          <a:xfrm>
            <a:off x="918742" y="2318300"/>
            <a:ext cx="11273257" cy="4539700"/>
          </a:xfrm>
          <a:prstGeom prst="rect">
            <a:avLst/>
          </a:prstGeom>
        </p:spPr>
      </p:pic>
      <p:sp>
        <p:nvSpPr>
          <p:cNvPr id="5" name="Title 1">
            <a:extLst>
              <a:ext uri="{FF2B5EF4-FFF2-40B4-BE49-F238E27FC236}">
                <a16:creationId xmlns:a16="http://schemas.microsoft.com/office/drawing/2014/main" id="{5527EC74-9733-4617-ECB3-3DDA17D792FC}"/>
              </a:ext>
            </a:extLst>
          </p:cNvPr>
          <p:cNvSpPr>
            <a:spLocks noGrp="1"/>
          </p:cNvSpPr>
          <p:nvPr>
            <p:ph type="title" hasCustomPrompt="1"/>
          </p:nvPr>
        </p:nvSpPr>
        <p:spPr>
          <a:xfrm>
            <a:off x="1225317" y="1873950"/>
            <a:ext cx="8713570" cy="1345974"/>
          </a:xfrm>
        </p:spPr>
        <p:txBody>
          <a:bodyPr anchor="t" anchorCtr="0">
            <a:noAutofit/>
          </a:bodyPr>
          <a:lstStyle>
            <a:lvl1pPr>
              <a:defRPr sz="8800"/>
            </a:lvl1pPr>
          </a:lstStyle>
          <a:p>
            <a:r>
              <a:rPr lang="en-US" dirty="0"/>
              <a:t>Thank you!</a:t>
            </a:r>
          </a:p>
        </p:txBody>
      </p:sp>
      <p:pic>
        <p:nvPicPr>
          <p:cNvPr id="8" name="Picture 7">
            <a:extLst>
              <a:ext uri="{FF2B5EF4-FFF2-40B4-BE49-F238E27FC236}">
                <a16:creationId xmlns:a16="http://schemas.microsoft.com/office/drawing/2014/main" id="{EC3BA06A-8B3F-22A9-7D61-9A9704B18C66}"/>
              </a:ext>
            </a:extLst>
          </p:cNvPr>
          <p:cNvPicPr>
            <a:picLocks noChangeAspect="1"/>
          </p:cNvPicPr>
          <p:nvPr userDrawn="1"/>
        </p:nvPicPr>
        <p:blipFill>
          <a:blip r:embed="rId4">
            <a:extLst>
              <a:ext uri="{28A0092B-C50C-407E-A947-70E740481C1C}">
                <a14:useLocalDpi xmlns:a14="http://schemas.microsoft.com/office/drawing/2010/main" val="0"/>
              </a:ext>
            </a:extLst>
          </a:blip>
          <a:srcRect l="6873"/>
          <a:stretch>
            <a:fillRect/>
          </a:stretch>
        </p:blipFill>
        <p:spPr>
          <a:xfrm>
            <a:off x="1225317" y="3397292"/>
            <a:ext cx="6991583" cy="1748592"/>
          </a:xfrm>
          <a:prstGeom prst="rect">
            <a:avLst/>
          </a:prstGeom>
        </p:spPr>
      </p:pic>
      <p:sp>
        <p:nvSpPr>
          <p:cNvPr id="9" name="TextBox 8">
            <a:extLst>
              <a:ext uri="{FF2B5EF4-FFF2-40B4-BE49-F238E27FC236}">
                <a16:creationId xmlns:a16="http://schemas.microsoft.com/office/drawing/2014/main" id="{0E7F1A2A-8C9E-CE16-2FE4-897B57D45C6B}"/>
              </a:ext>
            </a:extLst>
          </p:cNvPr>
          <p:cNvSpPr txBox="1"/>
          <p:nvPr userDrawn="1"/>
        </p:nvSpPr>
        <p:spPr>
          <a:xfrm>
            <a:off x="3048000" y="6279634"/>
            <a:ext cx="6096000" cy="338554"/>
          </a:xfrm>
          <a:prstGeom prst="rect">
            <a:avLst/>
          </a:prstGeom>
          <a:noFill/>
        </p:spPr>
        <p:txBody>
          <a:bodyPr wrap="square">
            <a:spAutoFit/>
          </a:bodyPr>
          <a:lstStyle/>
          <a:p>
            <a:pPr algn="ctr"/>
            <a:r>
              <a:rPr lang="en-US" sz="1600" b="0" i="1" dirty="0">
                <a:solidFill>
                  <a:schemeClr val="tx1">
                    <a:lumMod val="75000"/>
                    <a:lumOff val="25000"/>
                  </a:schemeClr>
                </a:solidFill>
              </a:rPr>
              <a:t>© 2026 Transit Workforce Center</a:t>
            </a:r>
          </a:p>
        </p:txBody>
      </p:sp>
      <p:pic>
        <p:nvPicPr>
          <p:cNvPr id="10" name="Picture 9">
            <a:extLst>
              <a:ext uri="{FF2B5EF4-FFF2-40B4-BE49-F238E27FC236}">
                <a16:creationId xmlns:a16="http://schemas.microsoft.com/office/drawing/2014/main" id="{BF030C39-6AFB-5438-6E6F-7CE2EE7EB7C3}"/>
              </a:ext>
            </a:extLst>
          </p:cNvPr>
          <p:cNvPicPr>
            <a:picLocks noChangeAspect="1"/>
          </p:cNvPicPr>
          <p:nvPr userDrawn="1"/>
        </p:nvPicPr>
        <p:blipFill>
          <a:blip r:embed="rId5"/>
          <a:srcRect l="73229" t="44259"/>
          <a:stretch>
            <a:fillRect/>
          </a:stretch>
        </p:blipFill>
        <p:spPr>
          <a:xfrm rot="10800000">
            <a:off x="0" y="0"/>
            <a:ext cx="2450636" cy="2870200"/>
          </a:xfrm>
          <a:prstGeom prst="rect">
            <a:avLst/>
          </a:prstGeom>
        </p:spPr>
      </p:pic>
    </p:spTree>
    <p:custDataLst>
      <p:tags r:id="rId1"/>
    </p:custDataLst>
    <p:extLst>
      <p:ext uri="{BB962C8B-B14F-4D97-AF65-F5344CB8AC3E}">
        <p14:creationId xmlns:p14="http://schemas.microsoft.com/office/powerpoint/2010/main" val="3544327027"/>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WC Event Title Opener NEW">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5630FA-2B06-54B6-0E27-BDC485A1467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rotWithShape="1">
          <a:blip r:embed="rId3"/>
          <a:srcRect l="27825" t="42692" b="3048"/>
          <a:stretch>
            <a:fillRect/>
          </a:stretch>
        </p:blipFill>
        <p:spPr>
          <a:xfrm>
            <a:off x="0" y="1702190"/>
            <a:ext cx="12192000" cy="5155810"/>
          </a:xfrm>
          <a:prstGeom prst="rect">
            <a:avLst/>
          </a:prstGeom>
        </p:spPr>
      </p:pic>
      <p:pic>
        <p:nvPicPr>
          <p:cNvPr id="2" name="Picture 1" descr="Transit Workforce Center">
            <a:extLst>
              <a:ext uri="{FF2B5EF4-FFF2-40B4-BE49-F238E27FC236}">
                <a16:creationId xmlns:a16="http://schemas.microsoft.com/office/drawing/2014/main" id="{A8D075D5-AA1D-CAC5-37BC-4925CB7E55AE}"/>
              </a:ext>
              <a:ext uri="{C183D7F6-B498-43B3-948B-1728B52AA6E4}">
                <adec:decorative xmlns:adec="http://schemas.microsoft.com/office/drawing/2017/decorative" val="0"/>
              </a:ext>
            </a:extLst>
          </p:cNvPr>
          <p:cNvPicPr>
            <a:picLocks noGrp="1" noRot="1" noMove="1" noResize="1" noEditPoints="1" noAdjustHandles="1" noChangeArrowheads="1" noChangeShapeType="1" noCrop="1"/>
          </p:cNvPicPr>
          <p:nvPr userDrawn="1"/>
        </p:nvPicPr>
        <p:blipFill>
          <a:blip r:embed="rId4" cstate="print">
            <a:extLst>
              <a:ext uri="{28A0092B-C50C-407E-A947-70E740481C1C}">
                <a14:useLocalDpi xmlns:a14="http://schemas.microsoft.com/office/drawing/2010/main" val="0"/>
              </a:ext>
            </a:extLst>
          </a:blip>
          <a:stretch>
            <a:fillRect/>
          </a:stretch>
        </p:blipFill>
        <p:spPr>
          <a:xfrm>
            <a:off x="3154680" y="385992"/>
            <a:ext cx="5882640" cy="1012762"/>
          </a:xfrm>
          <a:prstGeom prst="rect">
            <a:avLst/>
          </a:prstGeom>
        </p:spPr>
      </p:pic>
      <p:cxnSp>
        <p:nvCxnSpPr>
          <p:cNvPr id="3" name="Straight Connector 2">
            <a:extLst>
              <a:ext uri="{FF2B5EF4-FFF2-40B4-BE49-F238E27FC236}">
                <a16:creationId xmlns:a16="http://schemas.microsoft.com/office/drawing/2014/main" id="{8260899A-74A6-12D0-89B4-1CB890872FC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655093" y="1702190"/>
            <a:ext cx="10901907" cy="0"/>
          </a:xfrm>
          <a:prstGeom prst="line">
            <a:avLst/>
          </a:prstGeom>
          <a:ln w="254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B51484D2-FD1E-C784-DB99-C2D4518766E1}"/>
              </a:ext>
            </a:extLst>
          </p:cNvPr>
          <p:cNvGrpSpPr>
            <a:grpSpLocks noGrp="1" noUngrp="1" noRot="1" noMove="1" noResize="1"/>
          </p:cNvGrpSpPr>
          <p:nvPr userDrawn="1"/>
        </p:nvGrpSpPr>
        <p:grpSpPr>
          <a:xfrm>
            <a:off x="655093" y="5103734"/>
            <a:ext cx="10901907" cy="1274095"/>
            <a:chOff x="655093" y="5103734"/>
            <a:chExt cx="10901907" cy="1274095"/>
          </a:xfrm>
        </p:grpSpPr>
        <p:sp>
          <p:nvSpPr>
            <p:cNvPr id="14" name="Rounded Rectangle 13">
              <a:extLst>
                <a:ext uri="{FF2B5EF4-FFF2-40B4-BE49-F238E27FC236}">
                  <a16:creationId xmlns:a16="http://schemas.microsoft.com/office/drawing/2014/main" id="{660F228C-3C2A-8C37-F600-742344EDC87D}"/>
                </a:ext>
              </a:extLst>
            </p:cNvPr>
            <p:cNvSpPr>
              <a:spLocks noGrp="1" noRot="1" noMove="1" noResize="1" noEditPoints="1" noAdjustHandles="1" noChangeArrowheads="1" noChangeShapeType="1"/>
            </p:cNvSpPr>
            <p:nvPr userDrawn="1"/>
          </p:nvSpPr>
          <p:spPr>
            <a:xfrm>
              <a:off x="655093" y="5103734"/>
              <a:ext cx="10901907" cy="1274095"/>
            </a:xfrm>
            <a:prstGeom prst="roundRect">
              <a:avLst>
                <a:gd name="adj" fmla="val 20259"/>
              </a:avLst>
            </a:prstGeom>
            <a:ln/>
          </p:spPr>
          <p:style>
            <a:lnRef idx="2">
              <a:schemeClr val="dk1"/>
            </a:lnRef>
            <a:fillRef idx="1">
              <a:schemeClr val="lt1"/>
            </a:fillRef>
            <a:effectRef idx="0">
              <a:schemeClr val="dk1"/>
            </a:effectRef>
            <a:fontRef idx="minor">
              <a:schemeClr val="dk1"/>
            </a:fontRef>
          </p:style>
          <p:txBody>
            <a:bodyPr lIns="0" tIns="0" rIns="0" bIns="0" rtlCol="0" anchor="b" anchorCtr="0"/>
            <a:lstStyle/>
            <a:p>
              <a:pPr algn="ctr"/>
              <a:r>
                <a:rPr lang="en-US" sz="1400" dirty="0">
                  <a:solidFill>
                    <a:schemeClr val="tx1"/>
                  </a:solidFill>
                </a:rPr>
                <a:t>A program of the </a:t>
              </a:r>
              <a:r>
                <a:rPr lang="en-US" sz="1400" b="1" dirty="0">
                  <a:solidFill>
                    <a:schemeClr val="accent1"/>
                  </a:solidFill>
                </a:rPr>
                <a:t>Federal Transit Administration </a:t>
              </a:r>
              <a:r>
                <a:rPr lang="en-US" sz="1400" dirty="0">
                  <a:solidFill>
                    <a:schemeClr val="tx1"/>
                  </a:solidFill>
                </a:rPr>
                <a:t>administered by the International Transportation Learning Center </a:t>
              </a:r>
            </a:p>
          </p:txBody>
        </p:sp>
        <p:pic>
          <p:nvPicPr>
            <p:cNvPr id="15" name="Picture 14" descr="FTA logo">
              <a:extLst>
                <a:ext uri="{FF2B5EF4-FFF2-40B4-BE49-F238E27FC236}">
                  <a16:creationId xmlns:a16="http://schemas.microsoft.com/office/drawing/2014/main" id="{B22FA683-B553-2046-8C82-37512F7CFADB}"/>
                </a:ext>
              </a:extLst>
            </p:cNvPr>
            <p:cNvPicPr>
              <a:picLocks noGrp="1" noRot="1" noMove="1" noResize="1" noEditPoints="1" noAdjustHandles="1" noChangeArrowheads="1" noChangeShapeType="1" noCrop="1"/>
            </p:cNvPicPr>
            <p:nvPr userDrawn="1"/>
          </p:nvPicPr>
          <p:blipFill>
            <a:blip r:embed="rId5"/>
            <a:srcRect l="53528" b="39079"/>
            <a:stretch>
              <a:fillRect/>
            </a:stretch>
          </p:blipFill>
          <p:spPr>
            <a:xfrm>
              <a:off x="3759642" y="5217785"/>
              <a:ext cx="4672714" cy="793562"/>
            </a:xfrm>
            <a:prstGeom prst="rect">
              <a:avLst/>
            </a:prstGeom>
          </p:spPr>
        </p:pic>
      </p:grpSp>
    </p:spTree>
    <p:custDataLst>
      <p:tags r:id="rId1"/>
    </p:custDataLst>
    <p:extLst>
      <p:ext uri="{BB962C8B-B14F-4D97-AF65-F5344CB8AC3E}">
        <p14:creationId xmlns:p14="http://schemas.microsoft.com/office/powerpoint/2010/main" val="3734972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C Event Title Opener NEW">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5630FA-2B06-54B6-0E27-BDC485A1467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rotWithShape="1">
          <a:blip r:embed="rId3"/>
          <a:srcRect l="27825" t="42692" b="3048"/>
          <a:stretch>
            <a:fillRect/>
          </a:stretch>
        </p:blipFill>
        <p:spPr>
          <a:xfrm>
            <a:off x="0" y="1702190"/>
            <a:ext cx="12192000" cy="5155810"/>
          </a:xfrm>
          <a:prstGeom prst="rect">
            <a:avLst/>
          </a:prstGeom>
        </p:spPr>
      </p:pic>
      <p:pic>
        <p:nvPicPr>
          <p:cNvPr id="2" name="Picture 1" descr="Transit Workforce Center">
            <a:extLst>
              <a:ext uri="{FF2B5EF4-FFF2-40B4-BE49-F238E27FC236}">
                <a16:creationId xmlns:a16="http://schemas.microsoft.com/office/drawing/2014/main" id="{A8D075D5-AA1D-CAC5-37BC-4925CB7E55AE}"/>
              </a:ext>
              <a:ext uri="{C183D7F6-B498-43B3-948B-1728B52AA6E4}">
                <adec:decorative xmlns:adec="http://schemas.microsoft.com/office/drawing/2017/decorative" val="0"/>
              </a:ext>
            </a:extLst>
          </p:cNvPr>
          <p:cNvPicPr>
            <a:picLocks noGrp="1" noRot="1" noMove="1" noResize="1" noEditPoints="1" noAdjustHandles="1" noChangeArrowheads="1" noChangeShapeType="1" noCrop="1"/>
          </p:cNvPicPr>
          <p:nvPr userDrawn="1"/>
        </p:nvPicPr>
        <p:blipFill>
          <a:blip r:embed="rId4" cstate="print">
            <a:extLst>
              <a:ext uri="{28A0092B-C50C-407E-A947-70E740481C1C}">
                <a14:useLocalDpi xmlns:a14="http://schemas.microsoft.com/office/drawing/2010/main" val="0"/>
              </a:ext>
            </a:extLst>
          </a:blip>
          <a:stretch>
            <a:fillRect/>
          </a:stretch>
        </p:blipFill>
        <p:spPr>
          <a:xfrm>
            <a:off x="3154680" y="385992"/>
            <a:ext cx="5882640" cy="1012762"/>
          </a:xfrm>
          <a:prstGeom prst="rect">
            <a:avLst/>
          </a:prstGeom>
        </p:spPr>
      </p:pic>
      <p:cxnSp>
        <p:nvCxnSpPr>
          <p:cNvPr id="3" name="Straight Connector 2">
            <a:extLst>
              <a:ext uri="{FF2B5EF4-FFF2-40B4-BE49-F238E27FC236}">
                <a16:creationId xmlns:a16="http://schemas.microsoft.com/office/drawing/2014/main" id="{8260899A-74A6-12D0-89B4-1CB890872FC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655093" y="1702190"/>
            <a:ext cx="10901907" cy="0"/>
          </a:xfrm>
          <a:prstGeom prst="line">
            <a:avLst/>
          </a:prstGeom>
          <a:ln w="254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B51484D2-FD1E-C784-DB99-C2D4518766E1}"/>
              </a:ext>
            </a:extLst>
          </p:cNvPr>
          <p:cNvGrpSpPr>
            <a:grpSpLocks noGrp="1" noUngrp="1" noRot="1" noMove="1" noResize="1"/>
          </p:cNvGrpSpPr>
          <p:nvPr userDrawn="1"/>
        </p:nvGrpSpPr>
        <p:grpSpPr>
          <a:xfrm>
            <a:off x="655093" y="5103734"/>
            <a:ext cx="10901907" cy="1274095"/>
            <a:chOff x="655093" y="5103734"/>
            <a:chExt cx="10901907" cy="1274095"/>
          </a:xfrm>
        </p:grpSpPr>
        <p:sp>
          <p:nvSpPr>
            <p:cNvPr id="14" name="Rounded Rectangle 13">
              <a:extLst>
                <a:ext uri="{FF2B5EF4-FFF2-40B4-BE49-F238E27FC236}">
                  <a16:creationId xmlns:a16="http://schemas.microsoft.com/office/drawing/2014/main" id="{660F228C-3C2A-8C37-F600-742344EDC87D}"/>
                </a:ext>
              </a:extLst>
            </p:cNvPr>
            <p:cNvSpPr>
              <a:spLocks noGrp="1" noRot="1" noMove="1" noResize="1" noEditPoints="1" noAdjustHandles="1" noChangeArrowheads="1" noChangeShapeType="1"/>
            </p:cNvSpPr>
            <p:nvPr/>
          </p:nvSpPr>
          <p:spPr>
            <a:xfrm>
              <a:off x="655093" y="5103734"/>
              <a:ext cx="10901907" cy="1274095"/>
            </a:xfrm>
            <a:prstGeom prst="roundRect">
              <a:avLst>
                <a:gd name="adj" fmla="val 20259"/>
              </a:avLst>
            </a:prstGeom>
            <a:solidFill>
              <a:schemeClr val="bg1"/>
            </a:solidFill>
            <a:ln w="63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ontserrat"/>
                  <a:ea typeface="+mn-ea"/>
                  <a:cs typeface="+mn-cs"/>
                </a:rPr>
                <a:t>A program of the </a:t>
              </a:r>
              <a:r>
                <a:rPr kumimoji="0" lang="en-US" sz="1400" b="1" i="0" u="none" strike="noStrike" kern="1200" cap="none" spc="0" normalizeH="0" baseline="0" noProof="0" dirty="0">
                  <a:ln>
                    <a:noFill/>
                  </a:ln>
                  <a:solidFill>
                    <a:srgbClr val="121F56"/>
                  </a:solidFill>
                  <a:effectLst/>
                  <a:uLnTx/>
                  <a:uFillTx/>
                  <a:latin typeface="Montserrat"/>
                  <a:ea typeface="+mn-ea"/>
                  <a:cs typeface="+mn-cs"/>
                </a:rPr>
                <a:t>Federal Transit Administration </a:t>
              </a:r>
              <a:r>
                <a:rPr kumimoji="0" lang="en-US" sz="1400" b="0" i="0" u="none" strike="noStrike" kern="1200" cap="none" spc="0" normalizeH="0" baseline="0" noProof="0" dirty="0">
                  <a:ln>
                    <a:noFill/>
                  </a:ln>
                  <a:solidFill>
                    <a:srgbClr val="000000"/>
                  </a:solidFill>
                  <a:effectLst/>
                  <a:uLnTx/>
                  <a:uFillTx/>
                  <a:latin typeface="Montserrat"/>
                  <a:ea typeface="+mn-ea"/>
                  <a:cs typeface="+mn-cs"/>
                </a:rPr>
                <a:t>administered by the International Transportation Learning Center </a:t>
              </a:r>
            </a:p>
          </p:txBody>
        </p:sp>
        <p:pic>
          <p:nvPicPr>
            <p:cNvPr id="15" name="Picture 14" descr="FTA logo">
              <a:extLst>
                <a:ext uri="{FF2B5EF4-FFF2-40B4-BE49-F238E27FC236}">
                  <a16:creationId xmlns:a16="http://schemas.microsoft.com/office/drawing/2014/main" id="{B22FA683-B553-2046-8C82-37512F7CFADB}"/>
                </a:ext>
              </a:extLst>
            </p:cNvPr>
            <p:cNvPicPr>
              <a:picLocks noGrp="1" noRot="1" noMove="1" noResize="1" noEditPoints="1" noAdjustHandles="1" noChangeArrowheads="1" noChangeShapeType="1" noCrop="1"/>
            </p:cNvPicPr>
            <p:nvPr/>
          </p:nvPicPr>
          <p:blipFill>
            <a:blip r:embed="rId5"/>
            <a:srcRect l="53528" b="39079"/>
            <a:stretch>
              <a:fillRect/>
            </a:stretch>
          </p:blipFill>
          <p:spPr>
            <a:xfrm>
              <a:off x="3759642" y="5217785"/>
              <a:ext cx="4672714" cy="793562"/>
            </a:xfrm>
            <a:prstGeom prst="rect">
              <a:avLst/>
            </a:prstGeom>
          </p:spPr>
        </p:pic>
      </p:grpSp>
    </p:spTree>
    <p:custDataLst>
      <p:tags r:id="rId1"/>
    </p:custDataLst>
    <p:extLst>
      <p:ext uri="{BB962C8B-B14F-4D97-AF65-F5344CB8AC3E}">
        <p14:creationId xmlns:p14="http://schemas.microsoft.com/office/powerpoint/2010/main" val="4045747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heme" Target="../theme/theme2.xml"/><Relationship Id="rId1"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3FA8EF-ABC5-944A-A3B0-DB04A54EA133}"/>
              </a:ext>
            </a:extLst>
          </p:cNvPr>
          <p:cNvSpPr>
            <a:spLocks noGrp="1"/>
          </p:cNvSpPr>
          <p:nvPr>
            <p:ph type="title"/>
          </p:nvPr>
        </p:nvSpPr>
        <p:spPr>
          <a:xfrm>
            <a:off x="841248" y="539815"/>
            <a:ext cx="10515600" cy="747897"/>
          </a:xfrm>
          <a:prstGeom prst="rect">
            <a:avLst/>
          </a:prstGeom>
        </p:spPr>
        <p:txBody>
          <a:bodyPr vert="horz" lIns="0" tIns="0" rIns="0" bIns="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DF019D1C-C6B7-CC47-A677-A8C2C9E67E95}"/>
              </a:ext>
            </a:extLst>
          </p:cNvPr>
          <p:cNvSpPr>
            <a:spLocks noGrp="1"/>
          </p:cNvSpPr>
          <p:nvPr>
            <p:ph type="body" idx="1"/>
          </p:nvPr>
        </p:nvSpPr>
        <p:spPr>
          <a:xfrm>
            <a:off x="838200" y="1645920"/>
            <a:ext cx="10515600" cy="4572000"/>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C46203AA-AB07-4D78-9BCB-B00DDA7D5C07}"/>
              </a:ext>
            </a:extLst>
          </p:cNvPr>
          <p:cNvSpPr txBox="1">
            <a:spLocks/>
          </p:cNvSpPr>
          <p:nvPr userDrawn="1"/>
        </p:nvSpPr>
        <p:spPr>
          <a:xfrm>
            <a:off x="838200" y="6318185"/>
            <a:ext cx="10515600" cy="365125"/>
          </a:xfrm>
          <a:prstGeom prst="rect">
            <a:avLst/>
          </a:prstGeom>
        </p:spPr>
        <p:txBody>
          <a:bodyPr vert="horz" lIns="0" tIns="0" rIns="0" bIns="0" rtlCol="0" anchor="t" anchorCtr="0"/>
          <a:lstStyle>
            <a:defPPr>
              <a:defRPr lang="en-US"/>
            </a:defPPr>
            <a:lvl1pPr marL="0" algn="r" defTabSz="914400" rtl="0" eaLnBrk="1" latinLnBrk="0" hangingPunct="1">
              <a:defRPr sz="16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DC2CEE-C89B-6D4C-8A2C-B626C37EB60D}" type="slidenum">
              <a:rPr lang="en-US" smtClean="0">
                <a:solidFill>
                  <a:srgbClr val="0F6235"/>
                </a:solidFill>
              </a:rPr>
              <a:pPr/>
              <a:t>‹#›</a:t>
            </a:fld>
            <a:endParaRPr lang="en-US" dirty="0">
              <a:solidFill>
                <a:srgbClr val="0F6235"/>
              </a:solidFill>
            </a:endParaRPr>
          </a:p>
        </p:txBody>
      </p:sp>
    </p:spTree>
    <p:custDataLst>
      <p:tags r:id="rId23"/>
    </p:custDataLst>
    <p:extLst>
      <p:ext uri="{BB962C8B-B14F-4D97-AF65-F5344CB8AC3E}">
        <p14:creationId xmlns:p14="http://schemas.microsoft.com/office/powerpoint/2010/main" val="744393602"/>
      </p:ext>
    </p:extLst>
  </p:cSld>
  <p:clrMap bg1="lt1" tx1="dk1" bg2="lt2" tx2="dk2" accent1="accent1" accent2="accent2" accent3="accent3" accent4="accent4" accent5="accent5" accent6="accent6" hlink="hlink" folHlink="folHlink"/>
  <p:sldLayoutIdLst>
    <p:sldLayoutId id="2147483683" r:id="rId1"/>
    <p:sldLayoutId id="2147483663" r:id="rId2"/>
    <p:sldLayoutId id="2147483675" r:id="rId3"/>
    <p:sldLayoutId id="2147483688" r:id="rId4"/>
    <p:sldLayoutId id="2147483670" r:id="rId5"/>
    <p:sldLayoutId id="2147483667" r:id="rId6"/>
    <p:sldLayoutId id="2147483671" r:id="rId7"/>
    <p:sldLayoutId id="2147483676" r:id="rId8"/>
    <p:sldLayoutId id="2147483680" r:id="rId9"/>
    <p:sldLayoutId id="2147483681" r:id="rId10"/>
    <p:sldLayoutId id="2147483684" r:id="rId11"/>
    <p:sldLayoutId id="2147483674" r:id="rId12"/>
    <p:sldLayoutId id="2147483689" r:id="rId13"/>
    <p:sldLayoutId id="2147483690" r:id="rId14"/>
    <p:sldLayoutId id="2147483678" r:id="rId15"/>
    <p:sldLayoutId id="2147483685" r:id="rId16"/>
    <p:sldLayoutId id="2147483677" r:id="rId17"/>
    <p:sldLayoutId id="2147483664" r:id="rId18"/>
    <p:sldLayoutId id="2147483679" r:id="rId19"/>
    <p:sldLayoutId id="2147483666" r:id="rId20"/>
    <p:sldLayoutId id="2147483694" r:id="rId21"/>
  </p:sldLayoutIdLst>
  <p:transition>
    <p:fade/>
  </p:transition>
  <p:hf hdr="0" ftr="0" dt="0"/>
  <p:txStyles>
    <p:titleStyle>
      <a:lvl1pPr algn="l" defTabSz="914400" rtl="0" eaLnBrk="1" latinLnBrk="0" hangingPunct="1">
        <a:lnSpc>
          <a:spcPct val="90000"/>
        </a:lnSpc>
        <a:spcBef>
          <a:spcPct val="0"/>
        </a:spcBef>
        <a:buNone/>
        <a:defRPr sz="4000" b="1" i="0" kern="1200">
          <a:solidFill>
            <a:schemeClr val="accent1"/>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800" b="0" i="0" kern="1200">
          <a:solidFill>
            <a:schemeClr val="tx1">
              <a:lumMod val="75000"/>
              <a:lumOff val="25000"/>
            </a:schemeClr>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400" b="0" i="0" kern="1200">
          <a:solidFill>
            <a:schemeClr val="tx1">
              <a:lumMod val="75000"/>
              <a:lumOff val="25000"/>
            </a:schemeClr>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2000" b="0" i="0" kern="1200">
          <a:solidFill>
            <a:schemeClr val="tx1">
              <a:lumMod val="75000"/>
              <a:lumOff val="25000"/>
            </a:schemeClr>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800" b="0" i="0" kern="1200">
          <a:solidFill>
            <a:schemeClr val="tx1">
              <a:lumMod val="75000"/>
              <a:lumOff val="25000"/>
            </a:schemeClr>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600" b="0" i="0" kern="1200">
          <a:solidFill>
            <a:schemeClr val="tx1">
              <a:lumMod val="75000"/>
              <a:lumOff val="2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6250A8-4308-F940-2BBD-5E57D30E07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AC1EAEA-4238-FE15-AE8F-6705963B70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9D9A681-D50A-E9E2-D692-18F0A30412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A09BAF6-7DD0-0848-9DDB-FC6F15CDBF0A}" type="datetime1">
              <a:rPr kumimoji="0" lang="en-US" sz="1200" b="0" i="0" u="none" strike="noStrike" kern="1200" cap="none" spc="0" normalizeH="0" baseline="0" noProof="0" smtClean="0">
                <a:ln>
                  <a:noFill/>
                </a:ln>
                <a:solidFill>
                  <a:srgbClr val="000000">
                    <a:tint val="75000"/>
                  </a:srgbClr>
                </a:solidFill>
                <a:effectLst/>
                <a:uLnTx/>
                <a:uFillTx/>
                <a:latin typeface="Montserra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9/11/2026</a:t>
            </a:fld>
            <a:endParaRPr kumimoji="0" lang="en-US" sz="1200" b="0" i="0" u="none" strike="noStrike" kern="1200" cap="none" spc="0" normalizeH="0" baseline="0" noProof="0" dirty="0">
              <a:ln>
                <a:noFill/>
              </a:ln>
              <a:solidFill>
                <a:srgbClr val="000000">
                  <a:tint val="75000"/>
                </a:srgbClr>
              </a:solidFill>
              <a:effectLst/>
              <a:uLnTx/>
              <a:uFillTx/>
              <a:latin typeface="Montserrat"/>
              <a:ea typeface="+mn-ea"/>
              <a:cs typeface="+mn-cs"/>
            </a:endParaRPr>
          </a:p>
        </p:txBody>
      </p:sp>
      <p:sp>
        <p:nvSpPr>
          <p:cNvPr id="5" name="Footer Placeholder 4">
            <a:extLst>
              <a:ext uri="{FF2B5EF4-FFF2-40B4-BE49-F238E27FC236}">
                <a16:creationId xmlns:a16="http://schemas.microsoft.com/office/drawing/2014/main" id="{10667BBD-8B42-2EC8-F607-CE34961A70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tint val="75000"/>
                </a:srgbClr>
              </a:solidFill>
              <a:effectLst/>
              <a:uLnTx/>
              <a:uFillTx/>
              <a:latin typeface="Montserrat"/>
              <a:ea typeface="+mn-ea"/>
              <a:cs typeface="+mn-cs"/>
            </a:endParaRPr>
          </a:p>
        </p:txBody>
      </p:sp>
      <p:sp>
        <p:nvSpPr>
          <p:cNvPr id="6" name="Slide Number Placeholder 5">
            <a:extLst>
              <a:ext uri="{FF2B5EF4-FFF2-40B4-BE49-F238E27FC236}">
                <a16:creationId xmlns:a16="http://schemas.microsoft.com/office/drawing/2014/main" id="{AE4DF9BC-7CB8-7E54-1C61-6064417574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AE51E2F-26AA-D046-94E8-30BD9E591FE6}" type="slidenum">
              <a:rPr kumimoji="0" lang="en-US" sz="1200" b="0" i="0" u="none" strike="noStrike" kern="1200" cap="none" spc="0" normalizeH="0" baseline="0" noProof="0" smtClean="0">
                <a:ln>
                  <a:noFill/>
                </a:ln>
                <a:solidFill>
                  <a:srgbClr val="000000">
                    <a:tint val="75000"/>
                  </a:srgbClr>
                </a:solidFill>
                <a:effectLst/>
                <a:uLnTx/>
                <a:uFillTx/>
                <a:latin typeface="Montserra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000000">
                  <a:tint val="75000"/>
                </a:srgbClr>
              </a:solidFill>
              <a:effectLst/>
              <a:uLnTx/>
              <a:uFillTx/>
              <a:latin typeface="Montserrat"/>
              <a:ea typeface="+mn-ea"/>
              <a:cs typeface="+mn-cs"/>
            </a:endParaRPr>
          </a:p>
        </p:txBody>
      </p:sp>
    </p:spTree>
    <p:custDataLst>
      <p:tags r:id="rId3"/>
    </p:custDataLst>
    <p:extLst>
      <p:ext uri="{BB962C8B-B14F-4D97-AF65-F5344CB8AC3E}">
        <p14:creationId xmlns:p14="http://schemas.microsoft.com/office/powerpoint/2010/main" val="3840897891"/>
      </p:ext>
    </p:extLst>
  </p:cSld>
  <p:clrMap bg1="lt1" tx1="dk1" bg2="lt2" tx2="dk2" accent1="accent1" accent2="accent2" accent3="accent3" accent4="accent4" accent5="accent5" accent6="accent6" hlink="hlink" folHlink="folHlink"/>
  <p:sldLayoutIdLst>
    <p:sldLayoutId id="2147483693"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14.png"/><Relationship Id="rId2" Type="http://schemas.openxmlformats.org/officeDocument/2006/relationships/slideLayout" Target="../slideLayouts/slideLayout6.xml"/><Relationship Id="rId1" Type="http://schemas.openxmlformats.org/officeDocument/2006/relationships/tags" Target="../tags/tag27.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28.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1.xml"/><Relationship Id="rId1" Type="http://schemas.openxmlformats.org/officeDocument/2006/relationships/tags" Target="../tags/tag29.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3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33.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34.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35.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36.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37.xml"/><Relationship Id="rId4" Type="http://schemas.openxmlformats.org/officeDocument/2006/relationships/image" Target="../media/image21.sv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38.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39.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4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41.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9.xml"/><Relationship Id="rId1" Type="http://schemas.openxmlformats.org/officeDocument/2006/relationships/tags" Target="../tags/tag42.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9.xml"/><Relationship Id="rId1" Type="http://schemas.openxmlformats.org/officeDocument/2006/relationships/tags" Target="../tags/tag43.xml"/><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9.xml"/><Relationship Id="rId1" Type="http://schemas.openxmlformats.org/officeDocument/2006/relationships/tags" Target="../tags/tag44.xml"/><Relationship Id="rId5" Type="http://schemas.openxmlformats.org/officeDocument/2006/relationships/image" Target="../media/image19.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9.xml"/><Relationship Id="rId1" Type="http://schemas.openxmlformats.org/officeDocument/2006/relationships/tags" Target="../tags/tag45.xml"/><Relationship Id="rId5" Type="http://schemas.openxmlformats.org/officeDocument/2006/relationships/image" Target="../media/image29.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9.xml"/><Relationship Id="rId1" Type="http://schemas.openxmlformats.org/officeDocument/2006/relationships/tags" Target="../tags/tag46.xml"/><Relationship Id="rId5" Type="http://schemas.openxmlformats.org/officeDocument/2006/relationships/image" Target="../media/image30.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9.xml"/><Relationship Id="rId1" Type="http://schemas.openxmlformats.org/officeDocument/2006/relationships/tags" Target="../tags/tag47.xml"/><Relationship Id="rId5" Type="http://schemas.openxmlformats.org/officeDocument/2006/relationships/image" Target="../media/image31.pn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9.xml"/><Relationship Id="rId1" Type="http://schemas.openxmlformats.org/officeDocument/2006/relationships/tags" Target="../tags/tag48.xml"/><Relationship Id="rId5" Type="http://schemas.openxmlformats.org/officeDocument/2006/relationships/image" Target="../media/image32.pn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9.xml"/><Relationship Id="rId1" Type="http://schemas.openxmlformats.org/officeDocument/2006/relationships/tags" Target="../tags/tag49.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50.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51.xml"/><Relationship Id="rId4" Type="http://schemas.openxmlformats.org/officeDocument/2006/relationships/image" Target="../media/image34.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52.xml"/><Relationship Id="rId5" Type="http://schemas.openxmlformats.org/officeDocument/2006/relationships/image" Target="../media/image36.png"/><Relationship Id="rId4" Type="http://schemas.openxmlformats.org/officeDocument/2006/relationships/image" Target="../media/image35.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53.xml"/><Relationship Id="rId4" Type="http://schemas.openxmlformats.org/officeDocument/2006/relationships/image" Target="../media/image37.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54.xml"/><Relationship Id="rId4" Type="http://schemas.openxmlformats.org/officeDocument/2006/relationships/image" Target="../media/image38.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5.xml"/><Relationship Id="rId1" Type="http://schemas.openxmlformats.org/officeDocument/2006/relationships/tags" Target="../tags/tag55.xml"/><Relationship Id="rId4" Type="http://schemas.openxmlformats.org/officeDocument/2006/relationships/image" Target="../media/image12.sv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5.xml"/><Relationship Id="rId1" Type="http://schemas.openxmlformats.org/officeDocument/2006/relationships/tags" Target="../tags/tag56.xml"/><Relationship Id="rId4" Type="http://schemas.openxmlformats.org/officeDocument/2006/relationships/image" Target="../media/image12.sv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5.xml"/><Relationship Id="rId1" Type="http://schemas.openxmlformats.org/officeDocument/2006/relationships/tags" Target="../tags/tag57.xml"/><Relationship Id="rId5" Type="http://schemas.openxmlformats.org/officeDocument/2006/relationships/image" Target="../media/image39.png"/><Relationship Id="rId4" Type="http://schemas.openxmlformats.org/officeDocument/2006/relationships/image" Target="../media/image12.sv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image" Target="../media/image42.svg"/><Relationship Id="rId2" Type="http://schemas.openxmlformats.org/officeDocument/2006/relationships/slideLayout" Target="../slideLayouts/slideLayout15.xml"/><Relationship Id="rId1" Type="http://schemas.openxmlformats.org/officeDocument/2006/relationships/tags" Target="../tags/tag58.xml"/><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12.sv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8.xml"/><Relationship Id="rId1" Type="http://schemas.openxmlformats.org/officeDocument/2006/relationships/tags" Target="../tags/tag59.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4.xml"/><Relationship Id="rId1" Type="http://schemas.openxmlformats.org/officeDocument/2006/relationships/tags" Target="../tags/tag60.xml"/><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tags" Target="../tags/tag61.xml"/><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tags" Target="../tags/tag6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9.xml"/><Relationship Id="rId1" Type="http://schemas.openxmlformats.org/officeDocument/2006/relationships/tags" Target="../tags/tag63.xml"/><Relationship Id="rId5" Type="http://schemas.openxmlformats.org/officeDocument/2006/relationships/image" Target="../media/image46.png"/><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9.xml"/><Relationship Id="rId1" Type="http://schemas.openxmlformats.org/officeDocument/2006/relationships/tags" Target="../tags/tag64.xml"/><Relationship Id="rId5" Type="http://schemas.openxmlformats.org/officeDocument/2006/relationships/image" Target="../media/image47.png"/><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9.xml"/><Relationship Id="rId1" Type="http://schemas.openxmlformats.org/officeDocument/2006/relationships/tags" Target="../tags/tag65.xml"/><Relationship Id="rId5" Type="http://schemas.openxmlformats.org/officeDocument/2006/relationships/image" Target="../media/image48.png"/><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9.xml"/><Relationship Id="rId1" Type="http://schemas.openxmlformats.org/officeDocument/2006/relationships/tags" Target="../tags/tag66.xml"/><Relationship Id="rId5" Type="http://schemas.openxmlformats.org/officeDocument/2006/relationships/image" Target="../media/image49.png"/><Relationship Id="rId4" Type="http://schemas.openxmlformats.org/officeDocument/2006/relationships/image" Target="../media/image45.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9.xml"/><Relationship Id="rId1" Type="http://schemas.openxmlformats.org/officeDocument/2006/relationships/tags" Target="../tags/tag67.xml"/><Relationship Id="rId5" Type="http://schemas.openxmlformats.org/officeDocument/2006/relationships/image" Target="../media/image50.png"/><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9.xml"/><Relationship Id="rId1" Type="http://schemas.openxmlformats.org/officeDocument/2006/relationships/tags" Target="../tags/tag68.xml"/><Relationship Id="rId4" Type="http://schemas.openxmlformats.org/officeDocument/2006/relationships/image" Target="../media/image45.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5.xml"/><Relationship Id="rId1" Type="http://schemas.openxmlformats.org/officeDocument/2006/relationships/tags" Target="../tags/tag69.xml"/><Relationship Id="rId4" Type="http://schemas.openxmlformats.org/officeDocument/2006/relationships/image" Target="../media/image51.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5.xml"/><Relationship Id="rId1" Type="http://schemas.openxmlformats.org/officeDocument/2006/relationships/tags" Target="../tags/tag70.xml"/><Relationship Id="rId4" Type="http://schemas.openxmlformats.org/officeDocument/2006/relationships/image" Target="../media/image52.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5.xml"/><Relationship Id="rId1" Type="http://schemas.openxmlformats.org/officeDocument/2006/relationships/tags" Target="../tags/tag71.xml"/><Relationship Id="rId4" Type="http://schemas.openxmlformats.org/officeDocument/2006/relationships/image" Target="../media/image53.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5.xml"/><Relationship Id="rId1" Type="http://schemas.openxmlformats.org/officeDocument/2006/relationships/tags" Target="../tags/tag72.xml"/><Relationship Id="rId4" Type="http://schemas.openxmlformats.org/officeDocument/2006/relationships/image" Target="../media/image54.jp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9.xml"/><Relationship Id="rId1" Type="http://schemas.openxmlformats.org/officeDocument/2006/relationships/tags" Target="../tags/tag73.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3.xml"/><Relationship Id="rId1" Type="http://schemas.openxmlformats.org/officeDocument/2006/relationships/tags" Target="../tags/tag74.xml"/><Relationship Id="rId4" Type="http://schemas.openxmlformats.org/officeDocument/2006/relationships/image" Target="../media/image14.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5.xml"/><Relationship Id="rId1" Type="http://schemas.openxmlformats.org/officeDocument/2006/relationships/tags" Target="../tags/tag75.xml"/><Relationship Id="rId4" Type="http://schemas.openxmlformats.org/officeDocument/2006/relationships/image" Target="../media/image12.sv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5.xml"/><Relationship Id="rId1" Type="http://schemas.openxmlformats.org/officeDocument/2006/relationships/tags" Target="../tags/tag76.xml"/><Relationship Id="rId4" Type="http://schemas.openxmlformats.org/officeDocument/2006/relationships/image" Target="../media/image12.sv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5.xml"/><Relationship Id="rId1" Type="http://schemas.openxmlformats.org/officeDocument/2006/relationships/tags" Target="../tags/tag77.xml"/><Relationship Id="rId4" Type="http://schemas.openxmlformats.org/officeDocument/2006/relationships/image" Target="../media/image12.sv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5.xml"/><Relationship Id="rId1" Type="http://schemas.openxmlformats.org/officeDocument/2006/relationships/tags" Target="../tags/tag78.xml"/><Relationship Id="rId4" Type="http://schemas.openxmlformats.org/officeDocument/2006/relationships/image" Target="../media/image12.sv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8.xml"/><Relationship Id="rId1" Type="http://schemas.openxmlformats.org/officeDocument/2006/relationships/tags" Target="../tags/tag79.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4.xml"/><Relationship Id="rId1" Type="http://schemas.openxmlformats.org/officeDocument/2006/relationships/tags" Target="../tags/tag80.xml"/><Relationship Id="rId4" Type="http://schemas.openxmlformats.org/officeDocument/2006/relationships/image" Target="../media/image55.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5.xml"/><Relationship Id="rId1" Type="http://schemas.openxmlformats.org/officeDocument/2006/relationships/tags" Target="../tags/tag81.xml"/><Relationship Id="rId4" Type="http://schemas.openxmlformats.org/officeDocument/2006/relationships/image" Target="../media/image56.jp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4.xml"/><Relationship Id="rId1" Type="http://schemas.openxmlformats.org/officeDocument/2006/relationships/tags" Target="../tags/tag82.xml"/><Relationship Id="rId4" Type="http://schemas.openxmlformats.org/officeDocument/2006/relationships/image" Target="../media/image57.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ags" Target="../tags/tag83.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0.xml"/><Relationship Id="rId1" Type="http://schemas.openxmlformats.org/officeDocument/2006/relationships/tags" Target="../tags/tag84.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7CA073-4FA1-4767-B864-D2E08F0CB561}"/>
              </a:ext>
            </a:extLst>
          </p:cNvPr>
          <p:cNvSpPr>
            <a:spLocks noGrp="1"/>
          </p:cNvSpPr>
          <p:nvPr>
            <p:ph type="title"/>
          </p:nvPr>
        </p:nvSpPr>
        <p:spPr>
          <a:xfrm>
            <a:off x="1863852" y="469609"/>
            <a:ext cx="6835648" cy="664797"/>
          </a:xfrm>
        </p:spPr>
        <p:txBody>
          <a:bodyPr/>
          <a:lstStyle/>
          <a:p>
            <a:r>
              <a:rPr lang="en-US" dirty="0"/>
              <a:t>Instructor Guide Snapshot </a:t>
            </a:r>
          </a:p>
        </p:txBody>
      </p:sp>
      <p:sp>
        <p:nvSpPr>
          <p:cNvPr id="5" name="Content Placeholder 4">
            <a:extLst>
              <a:ext uri="{FF2B5EF4-FFF2-40B4-BE49-F238E27FC236}">
                <a16:creationId xmlns:a16="http://schemas.microsoft.com/office/drawing/2014/main" id="{2CA5F84E-E324-46C9-B3A5-78D106832594}"/>
              </a:ext>
            </a:extLst>
          </p:cNvPr>
          <p:cNvSpPr>
            <a:spLocks noGrp="1"/>
          </p:cNvSpPr>
          <p:nvPr>
            <p:ph idx="1"/>
          </p:nvPr>
        </p:nvSpPr>
        <p:spPr>
          <a:xfrm>
            <a:off x="1863852" y="1149227"/>
            <a:ext cx="9064703" cy="4813423"/>
          </a:xfrm>
        </p:spPr>
        <p:txBody>
          <a:bodyPr>
            <a:noAutofit/>
          </a:bodyPr>
          <a:lstStyle/>
          <a:p>
            <a:pPr>
              <a:lnSpc>
                <a:spcPct val="100000"/>
              </a:lnSpc>
            </a:pPr>
            <a:r>
              <a:rPr lang="en-US" sz="2000" b="1" dirty="0">
                <a:solidFill>
                  <a:schemeClr val="accent1"/>
                </a:solidFill>
              </a:rPr>
              <a:t>Preparation before class:</a:t>
            </a:r>
          </a:p>
          <a:p>
            <a:pPr marL="800100" lvl="1" indent="-342900">
              <a:lnSpc>
                <a:spcPct val="100000"/>
              </a:lnSpc>
              <a:spcBef>
                <a:spcPts val="0"/>
              </a:spcBef>
              <a:buFont typeface="Arial" panose="020B0604020202020204" pitchFamily="34" charset="0"/>
              <a:buChar char="•"/>
            </a:pPr>
            <a:r>
              <a:rPr lang="en-US" sz="2000" b="1" dirty="0">
                <a:solidFill>
                  <a:schemeClr val="tx1"/>
                </a:solidFill>
              </a:rPr>
              <a:t>Review all materials – </a:t>
            </a:r>
            <a:r>
              <a:rPr lang="en-US" sz="2000" dirty="0">
                <a:solidFill>
                  <a:schemeClr val="tx1"/>
                </a:solidFill>
              </a:rPr>
              <a:t>Review all slides, talking points, and handouts before class to understand the structure and flow of the lesson. Pay special attention to animations within the slides. </a:t>
            </a:r>
          </a:p>
          <a:p>
            <a:pPr marL="800100" lvl="1" indent="-342900">
              <a:lnSpc>
                <a:spcPct val="100000"/>
              </a:lnSpc>
              <a:spcBef>
                <a:spcPts val="0"/>
              </a:spcBef>
              <a:buFont typeface="Arial" panose="020B0604020202020204" pitchFamily="34" charset="0"/>
              <a:buChar char="•"/>
            </a:pPr>
            <a:endParaRPr lang="en-US" sz="2000" dirty="0">
              <a:solidFill>
                <a:schemeClr val="tx1"/>
              </a:solidFill>
            </a:endParaRPr>
          </a:p>
          <a:p>
            <a:pPr>
              <a:lnSpc>
                <a:spcPct val="100000"/>
              </a:lnSpc>
            </a:pPr>
            <a:r>
              <a:rPr lang="en-US" sz="2000" b="1" dirty="0">
                <a:solidFill>
                  <a:schemeClr val="accent1"/>
                </a:solidFill>
              </a:rPr>
              <a:t>Provided Course Materials:</a:t>
            </a:r>
          </a:p>
          <a:p>
            <a:pPr marL="800100" lvl="1" indent="-342900">
              <a:lnSpc>
                <a:spcPct val="100000"/>
              </a:lnSpc>
              <a:buFont typeface="Arial" panose="020B0604020202020204" pitchFamily="34" charset="0"/>
              <a:buChar char="•"/>
            </a:pPr>
            <a:r>
              <a:rPr lang="en-US" sz="2000" b="1" dirty="0"/>
              <a:t>+Hydraulics and </a:t>
            </a:r>
            <a:r>
              <a:rPr lang="en-US" sz="2000" b="1" dirty="0" err="1"/>
              <a:t>Pneumatics_</a:t>
            </a:r>
            <a:r>
              <a:rPr lang="en-US" sz="2000" dirty="0" err="1"/>
              <a:t>Mech</a:t>
            </a:r>
            <a:r>
              <a:rPr lang="en-US" sz="2000" dirty="0"/>
              <a:t> Foundations.pptx </a:t>
            </a:r>
          </a:p>
          <a:p>
            <a:pPr marL="800100" lvl="1" indent="-342900">
              <a:lnSpc>
                <a:spcPct val="100000"/>
              </a:lnSpc>
              <a:buFont typeface="Arial" panose="020B0604020202020204" pitchFamily="34" charset="0"/>
              <a:buChar char="•"/>
            </a:pPr>
            <a:r>
              <a:rPr lang="en-US" sz="2000" b="1" dirty="0"/>
              <a:t>+Instructor Facilitation </a:t>
            </a:r>
            <a:r>
              <a:rPr lang="en-US" sz="2000" b="1" dirty="0" err="1"/>
              <a:t>Toolkit</a:t>
            </a:r>
            <a:r>
              <a:rPr lang="en-US" sz="2000" dirty="0" err="1"/>
              <a:t>_Hydraulics</a:t>
            </a:r>
            <a:r>
              <a:rPr lang="en-US" sz="2000" dirty="0"/>
              <a:t> and Pneumatics.docx - </a:t>
            </a:r>
            <a:r>
              <a:rPr lang="en-US" sz="2000" i="1" dirty="0"/>
              <a:t>For Instructor use only. </a:t>
            </a:r>
          </a:p>
          <a:p>
            <a:pPr marL="800100" lvl="1" indent="-342900">
              <a:lnSpc>
                <a:spcPct val="100000"/>
              </a:lnSpc>
              <a:buFont typeface="Arial" panose="020B0604020202020204" pitchFamily="34" charset="0"/>
              <a:buChar char="•"/>
            </a:pPr>
            <a:r>
              <a:rPr lang="en-US" sz="2000" b="1" dirty="0"/>
              <a:t>+Participant Resource Guide</a:t>
            </a:r>
            <a:r>
              <a:rPr lang="en-US" sz="2000" dirty="0"/>
              <a:t>_Fasteners.docx - </a:t>
            </a:r>
            <a:r>
              <a:rPr lang="en-US" sz="2000" i="1" dirty="0"/>
              <a:t>Print one copy for each learner. All handouts that leaners need for activities are embedded in the Participant Resource Guide.</a:t>
            </a:r>
          </a:p>
          <a:p>
            <a:pPr marL="800100" lvl="1" indent="-342900">
              <a:lnSpc>
                <a:spcPct val="100000"/>
              </a:lnSpc>
              <a:buFont typeface="Arial" panose="020B0604020202020204" pitchFamily="34" charset="0"/>
              <a:buChar char="•"/>
            </a:pPr>
            <a:r>
              <a:rPr lang="en-US" sz="2000" b="1" dirty="0" err="1"/>
              <a:t>Quiz</a:t>
            </a:r>
            <a:r>
              <a:rPr lang="en-US" sz="2000" dirty="0" err="1"/>
              <a:t>_Hydraulics</a:t>
            </a:r>
            <a:r>
              <a:rPr lang="en-US" sz="2000" dirty="0"/>
              <a:t> and Pneumatics</a:t>
            </a:r>
            <a:r>
              <a:rPr lang="en-US" sz="2000" b="1" dirty="0"/>
              <a:t>.docx </a:t>
            </a:r>
            <a:r>
              <a:rPr lang="en-US" sz="2000" dirty="0"/>
              <a:t>- </a:t>
            </a:r>
            <a:r>
              <a:rPr lang="en-US" sz="2000" i="1" dirty="0"/>
              <a:t>Print one copy for each learner. </a:t>
            </a:r>
          </a:p>
          <a:p>
            <a:pPr marL="800100" lvl="1" indent="-342900">
              <a:lnSpc>
                <a:spcPct val="122143"/>
              </a:lnSpc>
              <a:spcBef>
                <a:spcPts val="0"/>
              </a:spcBef>
              <a:buFont typeface="Arial" panose="020B0604020202020204" pitchFamily="34" charset="0"/>
              <a:buChar char="•"/>
            </a:pPr>
            <a:endParaRPr lang="en-US" sz="1800" dirty="0">
              <a:solidFill>
                <a:schemeClr val="tx1"/>
              </a:solidFill>
            </a:endParaRPr>
          </a:p>
          <a:p>
            <a:endParaRPr lang="en-US" sz="1800" dirty="0"/>
          </a:p>
        </p:txBody>
      </p:sp>
      <p:sp>
        <p:nvSpPr>
          <p:cNvPr id="6" name="Rectangle 5">
            <a:extLst>
              <a:ext uri="{FF2B5EF4-FFF2-40B4-BE49-F238E27FC236}">
                <a16:creationId xmlns:a16="http://schemas.microsoft.com/office/drawing/2014/main" id="{C35D2CFF-8EB2-4F01-B644-642599E6B505}"/>
              </a:ext>
            </a:extLst>
          </p:cNvPr>
          <p:cNvSpPr/>
          <p:nvPr/>
        </p:nvSpPr>
        <p:spPr>
          <a:xfrm>
            <a:off x="9179052" y="469609"/>
            <a:ext cx="2420643" cy="664797"/>
          </a:xfrm>
          <a:prstGeom prst="rect">
            <a:avLst/>
          </a:prstGeom>
          <a:ln w="19050"/>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a:solidFill>
                  <a:schemeClr val="accent1"/>
                </a:solidFill>
              </a:rPr>
              <a:t>Instructional Time: 2.5 Hrs</a:t>
            </a:r>
          </a:p>
        </p:txBody>
      </p:sp>
      <p:sp>
        <p:nvSpPr>
          <p:cNvPr id="3" name="Rectangle 2">
            <a:extLst>
              <a:ext uri="{FF2B5EF4-FFF2-40B4-BE49-F238E27FC236}">
                <a16:creationId xmlns:a16="http://schemas.microsoft.com/office/drawing/2014/main" id="{6BDC86AF-1551-8A3E-E07D-6BCF449969F7}"/>
              </a:ext>
            </a:extLst>
          </p:cNvPr>
          <p:cNvSpPr/>
          <p:nvPr/>
        </p:nvSpPr>
        <p:spPr>
          <a:xfrm>
            <a:off x="0" y="0"/>
            <a:ext cx="1384300" cy="6858000"/>
          </a:xfrm>
          <a:prstGeom prst="rect">
            <a:avLst/>
          </a:prstGeom>
          <a:solidFill>
            <a:schemeClr val="accent6"/>
          </a:solidFill>
          <a:ln>
            <a:solidFill>
              <a:schemeClr val="accent1"/>
            </a:solidFill>
          </a:ln>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t>Icon Key</a:t>
            </a:r>
          </a:p>
          <a:p>
            <a:pPr algn="ctr"/>
            <a:endParaRPr lang="en-US" sz="1000" dirty="0"/>
          </a:p>
          <a:p>
            <a:pPr algn="ctr"/>
            <a:r>
              <a:rPr lang="en-US" sz="2000" b="1" dirty="0"/>
              <a:t>Activity</a:t>
            </a:r>
            <a:r>
              <a:rPr lang="en-US" sz="2000" dirty="0"/>
              <a:t>:</a:t>
            </a:r>
          </a:p>
          <a:p>
            <a:pPr algn="ctr"/>
            <a:endParaRPr lang="en-US" sz="2000" b="1" dirty="0"/>
          </a:p>
          <a:p>
            <a:pPr algn="ctr"/>
            <a:endParaRPr lang="en-US" sz="2000" b="1" dirty="0"/>
          </a:p>
          <a:p>
            <a:pPr algn="ctr"/>
            <a:endParaRPr lang="en-US" sz="2000" b="1" dirty="0"/>
          </a:p>
          <a:p>
            <a:pPr algn="ctr"/>
            <a:r>
              <a:rPr lang="en-US" sz="2000" b="1" dirty="0"/>
              <a:t>Video</a:t>
            </a:r>
            <a:r>
              <a:rPr lang="en-US" sz="2000" dirty="0"/>
              <a:t>:</a:t>
            </a:r>
          </a:p>
          <a:p>
            <a:pPr algn="ctr"/>
            <a:endParaRPr lang="en-US" sz="2000" dirty="0"/>
          </a:p>
          <a:p>
            <a:pPr algn="ctr"/>
            <a:endParaRPr lang="en-US" sz="2000" dirty="0"/>
          </a:p>
          <a:p>
            <a:pPr algn="ctr"/>
            <a:endParaRPr lang="en-US" sz="2000" dirty="0"/>
          </a:p>
          <a:p>
            <a:pPr algn="ctr"/>
            <a:r>
              <a:rPr lang="en-US" sz="2000" b="1" dirty="0"/>
              <a:t>Instructor Demo:</a:t>
            </a:r>
          </a:p>
          <a:p>
            <a:pPr algn="ctr"/>
            <a:endParaRPr lang="en-US" sz="2000" b="1" dirty="0"/>
          </a:p>
          <a:p>
            <a:pPr algn="ctr"/>
            <a:endParaRPr lang="en-US" sz="2000" b="1" dirty="0"/>
          </a:p>
          <a:p>
            <a:pPr algn="ctr"/>
            <a:endParaRPr lang="en-US" sz="2000" b="1" dirty="0"/>
          </a:p>
          <a:p>
            <a:pPr algn="ctr"/>
            <a:endParaRPr lang="en-US" sz="2000" b="1" dirty="0"/>
          </a:p>
          <a:p>
            <a:pPr algn="ctr"/>
            <a:r>
              <a:rPr lang="en-US" sz="2000" b="1" dirty="0"/>
              <a:t>Knowledge Check: </a:t>
            </a:r>
          </a:p>
          <a:p>
            <a:endParaRPr lang="en-US" sz="2000" dirty="0"/>
          </a:p>
          <a:p>
            <a:endParaRPr lang="en-US" sz="2000" dirty="0"/>
          </a:p>
          <a:p>
            <a:pPr algn="ctr"/>
            <a:endParaRPr lang="en-US" dirty="0"/>
          </a:p>
        </p:txBody>
      </p:sp>
      <p:pic>
        <p:nvPicPr>
          <p:cNvPr id="9" name="Graphic 30" descr="Flim icon indicating the slide has a VIDEO.">
            <a:extLst>
              <a:ext uri="{FF2B5EF4-FFF2-40B4-BE49-F238E27FC236}">
                <a16:creationId xmlns:a16="http://schemas.microsoft.com/office/drawing/2014/main" id="{B2290CF9-D2DC-8DAA-D627-87E419530DA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9694" y="2365191"/>
            <a:ext cx="731520" cy="731520"/>
          </a:xfrm>
          <a:prstGeom prst="rect">
            <a:avLst/>
          </a:prstGeom>
        </p:spPr>
      </p:pic>
      <p:pic>
        <p:nvPicPr>
          <p:cNvPr id="10" name="Graphic 9" descr="Lights On with solid fill">
            <a:extLst>
              <a:ext uri="{FF2B5EF4-FFF2-40B4-BE49-F238E27FC236}">
                <a16:creationId xmlns:a16="http://schemas.microsoft.com/office/drawing/2014/main" id="{0FDA9015-CC63-67CA-B45A-7016186E85A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49694" y="5636355"/>
            <a:ext cx="851672" cy="851672"/>
          </a:xfrm>
          <a:prstGeom prst="rect">
            <a:avLst/>
          </a:prstGeom>
        </p:spPr>
      </p:pic>
      <p:pic>
        <p:nvPicPr>
          <p:cNvPr id="19" name="Content Placeholder 10">
            <a:extLst>
              <a:ext uri="{FF2B5EF4-FFF2-40B4-BE49-F238E27FC236}">
                <a16:creationId xmlns:a16="http://schemas.microsoft.com/office/drawing/2014/main" id="{111F69E1-42A9-90D2-9C56-5180115FF351}"/>
              </a:ext>
            </a:extLst>
          </p:cNvPr>
          <p:cNvPicPr>
            <a:picLocks noChangeAspect="1"/>
          </p:cNvPicPr>
          <p:nvPr/>
        </p:nvPicPr>
        <p:blipFill>
          <a:blip r:embed="rId6">
            <a:extLst>
              <a:ext uri="{28A0092B-C50C-407E-A947-70E740481C1C}">
                <a14:useLocalDpi xmlns:a14="http://schemas.microsoft.com/office/drawing/2010/main" val="0"/>
              </a:ext>
            </a:extLst>
          </a:blip>
          <a:srcRect b="15327"/>
          <a:stretch>
            <a:fillRect/>
          </a:stretch>
        </p:blipFill>
        <p:spPr>
          <a:xfrm>
            <a:off x="146062" y="3903392"/>
            <a:ext cx="1005840" cy="851672"/>
          </a:xfrm>
          <a:prstGeom prst="rect">
            <a:avLst/>
          </a:prstGeom>
        </p:spPr>
      </p:pic>
      <p:pic>
        <p:nvPicPr>
          <p:cNvPr id="20" name="Picture 19" descr="Running man icon indicating the slide has an ACTIVITY.">
            <a:extLst>
              <a:ext uri="{FF2B5EF4-FFF2-40B4-BE49-F238E27FC236}">
                <a16:creationId xmlns:a16="http://schemas.microsoft.com/office/drawing/2014/main" id="{7D225859-B2AC-F123-B8B4-7D1F1C24A280}"/>
              </a:ext>
            </a:extLst>
          </p:cNvPr>
          <p:cNvPicPr>
            <a:picLocks noChangeAspect="1"/>
          </p:cNvPicPr>
          <p:nvPr/>
        </p:nvPicPr>
        <p:blipFill>
          <a:blip r:embed="rId7" cstate="print">
            <a:extLst>
              <a:ext uri="{28A0092B-C50C-407E-A947-70E740481C1C}">
                <a14:useLocalDpi xmlns:a14="http://schemas.microsoft.com/office/drawing/2010/main" val="0"/>
              </a:ext>
            </a:extLst>
          </a:blip>
          <a:srcRect l="63000" t="31047" r="3465" b="7314"/>
          <a:stretch>
            <a:fillRect/>
          </a:stretch>
        </p:blipFill>
        <p:spPr>
          <a:xfrm>
            <a:off x="249694" y="1134406"/>
            <a:ext cx="731520" cy="756422"/>
          </a:xfrm>
          <a:prstGeom prst="rect">
            <a:avLst/>
          </a:prstGeom>
        </p:spPr>
      </p:pic>
    </p:spTree>
    <p:custDataLst>
      <p:tags r:id="rId1"/>
    </p:custDataLst>
    <p:extLst>
      <p:ext uri="{BB962C8B-B14F-4D97-AF65-F5344CB8AC3E}">
        <p14:creationId xmlns:p14="http://schemas.microsoft.com/office/powerpoint/2010/main" val="259284846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708C1A4-5DEF-476D-2D5E-4318AE567E7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1A15B73-D647-D5CD-E8CE-A37FFAA437BF}"/>
              </a:ext>
            </a:extLst>
          </p:cNvPr>
          <p:cNvSpPr>
            <a:spLocks noGrp="1"/>
          </p:cNvSpPr>
          <p:nvPr>
            <p:ph type="title"/>
          </p:nvPr>
        </p:nvSpPr>
        <p:spPr>
          <a:xfrm>
            <a:off x="971550" y="646396"/>
            <a:ext cx="10385298" cy="664797"/>
          </a:xfrm>
        </p:spPr>
        <p:txBody>
          <a:bodyPr/>
          <a:lstStyle/>
          <a:p>
            <a:r>
              <a:rPr lang="en-US" dirty="0"/>
              <a:t>Pacing Guide </a:t>
            </a:r>
          </a:p>
        </p:txBody>
      </p:sp>
      <p:sp>
        <p:nvSpPr>
          <p:cNvPr id="5" name="Content Placeholder 4">
            <a:extLst>
              <a:ext uri="{FF2B5EF4-FFF2-40B4-BE49-F238E27FC236}">
                <a16:creationId xmlns:a16="http://schemas.microsoft.com/office/drawing/2014/main" id="{5C93E851-F823-5FB1-01E1-1F997CA034ED}"/>
              </a:ext>
            </a:extLst>
          </p:cNvPr>
          <p:cNvSpPr>
            <a:spLocks noGrp="1"/>
          </p:cNvSpPr>
          <p:nvPr>
            <p:ph idx="1"/>
          </p:nvPr>
        </p:nvSpPr>
        <p:spPr>
          <a:xfrm>
            <a:off x="968502" y="1553030"/>
            <a:ext cx="10385298" cy="4757280"/>
          </a:xfrm>
        </p:spPr>
        <p:txBody>
          <a:bodyPr>
            <a:normAutofit/>
          </a:bodyPr>
          <a:lstStyle/>
          <a:p>
            <a:r>
              <a:rPr lang="en-US" i="1" dirty="0">
                <a:solidFill>
                  <a:schemeClr val="accent1"/>
                </a:solidFill>
              </a:rPr>
              <a:t>Times have been rounded to the nearest .25 hours. </a:t>
            </a:r>
          </a:p>
          <a:p>
            <a:endParaRPr lang="en-US" i="1" dirty="0">
              <a:solidFill>
                <a:schemeClr val="accent1"/>
              </a:solidFill>
            </a:endParaRPr>
          </a:p>
          <a:p>
            <a:r>
              <a:rPr lang="en-US" sz="2800" b="1" i="1" dirty="0"/>
              <a:t>Total Time: 2.5 Hours </a:t>
            </a:r>
          </a:p>
          <a:p>
            <a:pPr marL="914400" lvl="1" indent="-457200">
              <a:buFont typeface="Arial" panose="020B0604020202020204" pitchFamily="34" charset="0"/>
              <a:buChar char="•"/>
            </a:pPr>
            <a:r>
              <a:rPr lang="en-US" sz="2800" dirty="0"/>
              <a:t>(&lt;.25 Hrs) Welcome and Warm Up </a:t>
            </a:r>
          </a:p>
          <a:p>
            <a:pPr marL="914400" lvl="1" indent="-457200">
              <a:buFont typeface="Arial" panose="020B0604020202020204" pitchFamily="34" charset="0"/>
              <a:buChar char="•"/>
            </a:pPr>
            <a:r>
              <a:rPr lang="en-US" sz="2800" dirty="0"/>
              <a:t>(&lt;.25 Hrs) 1.1 Fluid Dynamics</a:t>
            </a:r>
          </a:p>
          <a:p>
            <a:pPr marL="914400" lvl="1" indent="-457200">
              <a:buFont typeface="Arial" panose="020B0604020202020204" pitchFamily="34" charset="0"/>
              <a:buChar char="•"/>
            </a:pPr>
            <a:r>
              <a:rPr lang="en-US" sz="2800" dirty="0"/>
              <a:t>(.75 Hrs) 1.2 Hydraulics</a:t>
            </a:r>
          </a:p>
          <a:p>
            <a:pPr marL="914400" lvl="1" indent="-457200">
              <a:buFont typeface="Arial" panose="020B0604020202020204" pitchFamily="34" charset="0"/>
              <a:buChar char="•"/>
            </a:pPr>
            <a:r>
              <a:rPr lang="en-US" sz="2800" dirty="0"/>
              <a:t>(.75 Hrs) 1.3 Pneumatics</a:t>
            </a:r>
          </a:p>
          <a:p>
            <a:pPr marL="914400" lvl="1" indent="-457200">
              <a:buFont typeface="Arial" panose="020B0604020202020204" pitchFamily="34" charset="0"/>
              <a:buChar char="•"/>
            </a:pPr>
            <a:r>
              <a:rPr lang="en-US" sz="2800" dirty="0"/>
              <a:t>(&lt;.25 Hrs) 1.4 Hydraulics and Pneumatics in Transit Maintenance</a:t>
            </a:r>
          </a:p>
          <a:p>
            <a:pPr marL="914400" lvl="1" indent="-457200">
              <a:buFont typeface="Arial" panose="020B0604020202020204" pitchFamily="34" charset="0"/>
              <a:buChar char="•"/>
            </a:pPr>
            <a:r>
              <a:rPr lang="en-US" sz="2800" dirty="0"/>
              <a:t>(.5 Hrs) Quiz and Wrap Up </a:t>
            </a:r>
          </a:p>
          <a:p>
            <a:endParaRPr lang="en-US" dirty="0"/>
          </a:p>
        </p:txBody>
      </p:sp>
    </p:spTree>
    <p:custDataLst>
      <p:tags r:id="rId1"/>
    </p:custDataLst>
    <p:extLst>
      <p:ext uri="{BB962C8B-B14F-4D97-AF65-F5344CB8AC3E}">
        <p14:creationId xmlns:p14="http://schemas.microsoft.com/office/powerpoint/2010/main" val="28983002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A4E7D-0D93-B3A0-BEE2-2C04AB157E1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48F03B1-C147-8684-5784-D33855D14D4B}"/>
              </a:ext>
            </a:extLst>
          </p:cNvPr>
          <p:cNvSpPr txBox="1">
            <a:spLocks noGrp="1"/>
          </p:cNvSpPr>
          <p:nvPr>
            <p:ph type="title" idx="4294967295"/>
          </p:nvPr>
        </p:nvSpPr>
        <p:spPr>
          <a:xfrm>
            <a:off x="0" y="2690336"/>
            <a:ext cx="12192000" cy="1477328"/>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400" b="0" i="0" u="none" strike="noStrike" kern="1200" cap="none" spc="0" normalizeH="0" baseline="0" noProof="0" dirty="0">
                <a:ln>
                  <a:noFill/>
                </a:ln>
                <a:solidFill>
                  <a:schemeClr val="accent1">
                    <a:lumMod val="75000"/>
                  </a:schemeClr>
                </a:solidFill>
                <a:effectLst/>
                <a:uLnTx/>
                <a:uFillTx/>
                <a:latin typeface="+mj-lt"/>
                <a:ea typeface="+mn-ea"/>
                <a:cs typeface="+mn-cs"/>
              </a:rPr>
              <a:t>Hydraulics and Pneumatics</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b="1" i="0" u="none" strike="noStrike" kern="1200" cap="none" spc="0" normalizeH="0" baseline="0" noProof="0" dirty="0">
                <a:ln>
                  <a:noFill/>
                </a:ln>
                <a:solidFill>
                  <a:schemeClr val="accent1">
                    <a:lumMod val="75000"/>
                  </a:schemeClr>
                </a:solidFill>
                <a:effectLst/>
                <a:uLnTx/>
                <a:uFillTx/>
                <a:latin typeface="+mn-lt"/>
                <a:ea typeface="+mn-ea"/>
                <a:cs typeface="+mn-cs"/>
              </a:rPr>
              <a:t>Mechanical Foundations</a:t>
            </a:r>
          </a:p>
          <a:p>
            <a:pPr marL="0" marR="0" lvl="0" indent="0" algn="ctr" defTabSz="914400" rtl="0" eaLnBrk="1" fontAlgn="auto" latinLnBrk="0" hangingPunct="1">
              <a:lnSpc>
                <a:spcPct val="100000"/>
              </a:lnSpc>
              <a:spcBef>
                <a:spcPts val="0"/>
              </a:spcBef>
              <a:spcAft>
                <a:spcPts val="600"/>
              </a:spcAft>
              <a:buClrTx/>
              <a:buSzTx/>
              <a:buFontTx/>
              <a:buNone/>
              <a:tabLst/>
              <a:defRPr/>
            </a:pPr>
            <a:r>
              <a:rPr lang="en-US" sz="2400" dirty="0">
                <a:solidFill>
                  <a:schemeClr val="tx2">
                    <a:lumMod val="75000"/>
                  </a:schemeClr>
                </a:solidFill>
                <a:latin typeface="+mn-lt"/>
                <a:ea typeface="+mn-ea"/>
                <a:cs typeface="+mn-cs"/>
              </a:rPr>
              <a:t>Transit Core Competencies Curriculum (TC3)</a:t>
            </a:r>
            <a:endParaRPr kumimoji="0" lang="en-US" sz="2400" b="0" i="0" u="none" strike="noStrike" kern="1200" cap="none" spc="0" normalizeH="0" baseline="0" noProof="0" dirty="0">
              <a:ln>
                <a:noFill/>
              </a:ln>
              <a:solidFill>
                <a:schemeClr val="tx2">
                  <a:lumMod val="75000"/>
                </a:schemeClr>
              </a:solidFill>
              <a:effectLst/>
              <a:uLnTx/>
              <a:uFillTx/>
              <a:latin typeface="+mn-lt"/>
              <a:ea typeface="+mn-ea"/>
              <a:cs typeface="+mn-cs"/>
            </a:endParaRPr>
          </a:p>
        </p:txBody>
      </p:sp>
    </p:spTree>
    <p:custDataLst>
      <p:tags r:id="rId1"/>
    </p:custDataLst>
    <p:extLst>
      <p:ext uri="{BB962C8B-B14F-4D97-AF65-F5344CB8AC3E}">
        <p14:creationId xmlns:p14="http://schemas.microsoft.com/office/powerpoint/2010/main" val="3867650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A8A209-5504-494A-B86D-73715015FD32}"/>
              </a:ext>
            </a:extLst>
          </p:cNvPr>
          <p:cNvSpPr>
            <a:spLocks noGrp="1"/>
          </p:cNvSpPr>
          <p:nvPr>
            <p:ph type="title"/>
          </p:nvPr>
        </p:nvSpPr>
        <p:spPr/>
        <p:txBody>
          <a:bodyPr/>
          <a:lstStyle/>
          <a:p>
            <a:r>
              <a:rPr lang="en-US" dirty="0"/>
              <a:t>Objectives</a:t>
            </a:r>
          </a:p>
        </p:txBody>
      </p:sp>
      <p:sp>
        <p:nvSpPr>
          <p:cNvPr id="5" name="Content Placeholder 4">
            <a:extLst>
              <a:ext uri="{FF2B5EF4-FFF2-40B4-BE49-F238E27FC236}">
                <a16:creationId xmlns:a16="http://schemas.microsoft.com/office/drawing/2014/main" id="{F4B9B15E-6736-4138-A392-6CF75A784C31}"/>
              </a:ext>
            </a:extLst>
          </p:cNvPr>
          <p:cNvSpPr>
            <a:spLocks noGrp="1"/>
          </p:cNvSpPr>
          <p:nvPr>
            <p:ph idx="1"/>
          </p:nvPr>
        </p:nvSpPr>
        <p:spPr/>
        <p:txBody>
          <a:bodyPr>
            <a:normAutofit fontScale="92500" lnSpcReduction="10000"/>
          </a:bodyPr>
          <a:lstStyle/>
          <a:p>
            <a:pPr marL="342900" indent="-342900">
              <a:buFont typeface="Arial" panose="020B0604020202020204" pitchFamily="34" charset="0"/>
              <a:buChar char="•"/>
            </a:pPr>
            <a:r>
              <a:rPr lang="en-US" dirty="0">
                <a:solidFill>
                  <a:schemeClr val="tx1"/>
                </a:solidFill>
              </a:rPr>
              <a:t>Define fluid dynamics and explain how it relates to hydraulic and pneumatic systems.</a:t>
            </a:r>
          </a:p>
          <a:p>
            <a:pPr marL="342900" indent="-342900">
              <a:buFont typeface="Arial" panose="020B0604020202020204" pitchFamily="34" charset="0"/>
              <a:buChar char="•"/>
            </a:pPr>
            <a:endParaRPr lang="en-US" sz="1500" dirty="0">
              <a:solidFill>
                <a:schemeClr val="tx1"/>
              </a:solidFill>
            </a:endParaRPr>
          </a:p>
          <a:p>
            <a:pPr marL="342900" indent="-342900">
              <a:buFont typeface="Arial" panose="020B0604020202020204" pitchFamily="34" charset="0"/>
              <a:buChar char="•"/>
            </a:pPr>
            <a:r>
              <a:rPr lang="en-US" dirty="0">
                <a:solidFill>
                  <a:schemeClr val="tx1"/>
                </a:solidFill>
              </a:rPr>
              <a:t>Define and differentiate hydraulics and pneumatics.</a:t>
            </a:r>
          </a:p>
          <a:p>
            <a:pPr marL="342900" indent="-342900">
              <a:buFont typeface="Arial" panose="020B0604020202020204" pitchFamily="34" charset="0"/>
              <a:buChar char="•"/>
            </a:pPr>
            <a:endParaRPr lang="en-US" sz="1500" dirty="0">
              <a:solidFill>
                <a:schemeClr val="tx1"/>
              </a:solidFill>
            </a:endParaRPr>
          </a:p>
          <a:p>
            <a:pPr marL="342900" indent="-342900">
              <a:buFont typeface="Arial" panose="020B0604020202020204" pitchFamily="34" charset="0"/>
              <a:buChar char="•"/>
            </a:pPr>
            <a:r>
              <a:rPr lang="en-US" dirty="0">
                <a:solidFill>
                  <a:schemeClr val="tx1"/>
                </a:solidFill>
              </a:rPr>
              <a:t>Identify mechanisms that use hydraulic and pneumatic systems.</a:t>
            </a:r>
          </a:p>
          <a:p>
            <a:pPr marL="342900" indent="-342900">
              <a:buFont typeface="Arial" panose="020B0604020202020204" pitchFamily="34" charset="0"/>
              <a:buChar char="•"/>
            </a:pPr>
            <a:endParaRPr lang="en-US" sz="1500" dirty="0">
              <a:solidFill>
                <a:schemeClr val="tx1"/>
              </a:solidFill>
            </a:endParaRPr>
          </a:p>
          <a:p>
            <a:pPr marL="342900" indent="-342900">
              <a:buFont typeface="Arial" panose="020B0604020202020204" pitchFamily="34" charset="0"/>
              <a:buChar char="•"/>
            </a:pPr>
            <a:r>
              <a:rPr lang="en-US" dirty="0">
                <a:solidFill>
                  <a:schemeClr val="tx1"/>
                </a:solidFill>
              </a:rPr>
              <a:t>Explain the importance of hydraulics and pneumatics in transit maintenance.</a:t>
            </a:r>
          </a:p>
          <a:p>
            <a:pPr marL="342900" indent="-342900">
              <a:buFont typeface="Arial" panose="020B0604020202020204" pitchFamily="34" charset="0"/>
              <a:buChar char="•"/>
            </a:pPr>
            <a:endParaRPr lang="en-US" sz="1500" dirty="0">
              <a:solidFill>
                <a:schemeClr val="tx1"/>
              </a:solidFill>
            </a:endParaRPr>
          </a:p>
          <a:p>
            <a:pPr marL="342900" indent="-342900">
              <a:buFont typeface="Arial" panose="020B0604020202020204" pitchFamily="34" charset="0"/>
              <a:buChar char="•"/>
            </a:pPr>
            <a:r>
              <a:rPr lang="en-US" dirty="0">
                <a:solidFill>
                  <a:schemeClr val="tx1"/>
                </a:solidFill>
              </a:rPr>
              <a:t>Compare the advantages and disadvantages of hydraulic and pneumatic systems.</a:t>
            </a:r>
            <a:endParaRPr lang="en-US" dirty="0"/>
          </a:p>
        </p:txBody>
      </p:sp>
    </p:spTree>
    <p:custDataLst>
      <p:tags r:id="rId1"/>
    </p:custDataLst>
    <p:extLst>
      <p:ext uri="{BB962C8B-B14F-4D97-AF65-F5344CB8AC3E}">
        <p14:creationId xmlns:p14="http://schemas.microsoft.com/office/powerpoint/2010/main" val="398609957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F846CE-9893-48A0-BB44-477F0C10EE33}"/>
              </a:ext>
            </a:extLst>
          </p:cNvPr>
          <p:cNvSpPr>
            <a:spLocks noGrp="1"/>
          </p:cNvSpPr>
          <p:nvPr>
            <p:ph type="title"/>
          </p:nvPr>
        </p:nvSpPr>
        <p:spPr/>
        <p:txBody>
          <a:bodyPr/>
          <a:lstStyle/>
          <a:p>
            <a:r>
              <a:rPr lang="en-US" dirty="0"/>
              <a:t>Agenda</a:t>
            </a:r>
          </a:p>
        </p:txBody>
      </p:sp>
      <p:sp>
        <p:nvSpPr>
          <p:cNvPr id="5" name="Content Placeholder 4">
            <a:extLst>
              <a:ext uri="{FF2B5EF4-FFF2-40B4-BE49-F238E27FC236}">
                <a16:creationId xmlns:a16="http://schemas.microsoft.com/office/drawing/2014/main" id="{D0E1F003-638E-410B-B653-382D9FEFADAA}"/>
              </a:ext>
            </a:extLst>
          </p:cNvPr>
          <p:cNvSpPr>
            <a:spLocks noGrp="1"/>
          </p:cNvSpPr>
          <p:nvPr>
            <p:ph idx="1"/>
          </p:nvPr>
        </p:nvSpPr>
        <p:spPr>
          <a:xfrm>
            <a:off x="838199" y="1645920"/>
            <a:ext cx="7239001" cy="4572000"/>
          </a:xfrm>
        </p:spPr>
        <p:txBody>
          <a:bodyPr>
            <a:normAutofit lnSpcReduction="10000"/>
          </a:bodyPr>
          <a:lstStyle/>
          <a:p>
            <a:pPr marL="342900" indent="-342900">
              <a:buFont typeface="Arial" panose="020B0604020202020204" pitchFamily="34" charset="0"/>
              <a:buChar char="•"/>
            </a:pPr>
            <a:r>
              <a:rPr lang="en-US" sz="2800" dirty="0"/>
              <a:t>Welcome and Warm-Up </a:t>
            </a:r>
          </a:p>
          <a:p>
            <a:pPr marL="342900" indent="-342900">
              <a:buFont typeface="Arial" panose="020B0604020202020204" pitchFamily="34" charset="0"/>
              <a:buChar char="•"/>
            </a:pPr>
            <a:endParaRPr lang="en-US" sz="1100" dirty="0"/>
          </a:p>
          <a:p>
            <a:pPr marL="342900" indent="-342900">
              <a:buFont typeface="Arial" panose="020B0604020202020204" pitchFamily="34" charset="0"/>
              <a:buChar char="•"/>
            </a:pPr>
            <a:r>
              <a:rPr lang="en-US" sz="2800" dirty="0"/>
              <a:t>1.1 Fluid Dynamics</a:t>
            </a:r>
          </a:p>
          <a:p>
            <a:pPr marL="342900" indent="-342900">
              <a:buFont typeface="Arial" panose="020B0604020202020204" pitchFamily="34" charset="0"/>
              <a:buChar char="•"/>
            </a:pPr>
            <a:endParaRPr lang="en-US" sz="1100" dirty="0"/>
          </a:p>
          <a:p>
            <a:pPr marL="342900" indent="-342900">
              <a:buFont typeface="Arial" panose="020B0604020202020204" pitchFamily="34" charset="0"/>
              <a:buChar char="•"/>
            </a:pPr>
            <a:r>
              <a:rPr lang="en-US" sz="2800" dirty="0"/>
              <a:t>1.2 Hydraulics</a:t>
            </a:r>
          </a:p>
          <a:p>
            <a:pPr marL="342900" indent="-342900">
              <a:buFont typeface="Arial" panose="020B0604020202020204" pitchFamily="34" charset="0"/>
              <a:buChar char="•"/>
            </a:pPr>
            <a:endParaRPr lang="en-US" sz="1100" dirty="0"/>
          </a:p>
          <a:p>
            <a:pPr marL="342900" indent="-342900">
              <a:buFont typeface="Arial" panose="020B0604020202020204" pitchFamily="34" charset="0"/>
              <a:buChar char="•"/>
            </a:pPr>
            <a:r>
              <a:rPr lang="en-US" sz="2800" dirty="0"/>
              <a:t>1.3 Pneumatics</a:t>
            </a:r>
          </a:p>
          <a:p>
            <a:pPr marL="342900" indent="-342900">
              <a:buFont typeface="Arial" panose="020B0604020202020204" pitchFamily="34" charset="0"/>
              <a:buChar char="•"/>
            </a:pPr>
            <a:endParaRPr lang="en-US" sz="1100" dirty="0"/>
          </a:p>
          <a:p>
            <a:pPr marL="342900" indent="-342900">
              <a:buFont typeface="Arial" panose="020B0604020202020204" pitchFamily="34" charset="0"/>
              <a:buChar char="•"/>
            </a:pPr>
            <a:r>
              <a:rPr lang="en-US" sz="2800" dirty="0"/>
              <a:t>1.4 Hydraulics and Pneumatics in Transit Maintenance</a:t>
            </a:r>
          </a:p>
          <a:p>
            <a:pPr marL="342900" indent="-342900">
              <a:buFont typeface="Arial" panose="020B0604020202020204" pitchFamily="34" charset="0"/>
              <a:buChar char="•"/>
            </a:pPr>
            <a:endParaRPr lang="en-US" sz="1100" dirty="0"/>
          </a:p>
          <a:p>
            <a:pPr marL="342900" indent="-342900">
              <a:buFont typeface="Arial" panose="020B0604020202020204" pitchFamily="34" charset="0"/>
              <a:buChar char="•"/>
            </a:pPr>
            <a:r>
              <a:rPr lang="en-US" sz="2800" dirty="0"/>
              <a:t>Quiz and Wrap-Up </a:t>
            </a:r>
          </a:p>
        </p:txBody>
      </p:sp>
      <p:pic>
        <p:nvPicPr>
          <p:cNvPr id="2" name="Picture 1">
            <a:extLst>
              <a:ext uri="{FF2B5EF4-FFF2-40B4-BE49-F238E27FC236}">
                <a16:creationId xmlns:a16="http://schemas.microsoft.com/office/drawing/2014/main" id="{D613A143-A21B-3A8F-B9AD-59BF17AE1C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0438" y="2144482"/>
            <a:ext cx="2893065" cy="3719655"/>
          </a:xfrm>
          <a:prstGeom prst="rect">
            <a:avLst/>
          </a:prstGeom>
          <a:ln>
            <a:solidFill>
              <a:schemeClr val="tx2">
                <a:lumMod val="60000"/>
                <a:lumOff val="40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223299985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D172B43-1214-073A-2448-B6DEE65B464F}"/>
              </a:ext>
            </a:extLst>
          </p:cNvPr>
          <p:cNvSpPr>
            <a:spLocks noGrp="1"/>
          </p:cNvSpPr>
          <p:nvPr>
            <p:ph type="title"/>
          </p:nvPr>
        </p:nvSpPr>
        <p:spPr/>
        <p:txBody>
          <a:bodyPr/>
          <a:lstStyle/>
          <a:p>
            <a:r>
              <a:rPr lang="en-US" dirty="0"/>
              <a:t>Warm Up</a:t>
            </a:r>
          </a:p>
        </p:txBody>
      </p:sp>
      <p:sp>
        <p:nvSpPr>
          <p:cNvPr id="5" name="Content Placeholder 4">
            <a:extLst>
              <a:ext uri="{FF2B5EF4-FFF2-40B4-BE49-F238E27FC236}">
                <a16:creationId xmlns:a16="http://schemas.microsoft.com/office/drawing/2014/main" id="{761858D9-A273-98C5-291F-E09FEEF72824}"/>
              </a:ext>
            </a:extLst>
          </p:cNvPr>
          <p:cNvSpPr>
            <a:spLocks noGrp="1"/>
          </p:cNvSpPr>
          <p:nvPr>
            <p:ph idx="1"/>
          </p:nvPr>
        </p:nvSpPr>
        <p:spPr>
          <a:xfrm>
            <a:off x="838200" y="1311193"/>
            <a:ext cx="10515600" cy="664797"/>
          </a:xfrm>
        </p:spPr>
        <p:txBody>
          <a:bodyPr>
            <a:normAutofit/>
          </a:bodyPr>
          <a:lstStyle/>
          <a:p>
            <a:pPr algn="ctr"/>
            <a:r>
              <a:rPr lang="en-US" sz="3600" dirty="0"/>
              <a:t>What do these items have in common?</a:t>
            </a:r>
          </a:p>
        </p:txBody>
      </p:sp>
      <p:pic>
        <p:nvPicPr>
          <p:cNvPr id="3" name="Picture 2">
            <a:extLst>
              <a:ext uri="{FF2B5EF4-FFF2-40B4-BE49-F238E27FC236}">
                <a16:creationId xmlns:a16="http://schemas.microsoft.com/office/drawing/2014/main" id="{552E3903-D844-66A8-37A1-77EB017ECC6B}"/>
              </a:ext>
            </a:extLst>
          </p:cNvPr>
          <p:cNvPicPr>
            <a:picLocks noChangeAspect="1"/>
          </p:cNvPicPr>
          <p:nvPr/>
        </p:nvPicPr>
        <p:blipFill>
          <a:blip r:embed="rId4">
            <a:extLst>
              <a:ext uri="{28A0092B-C50C-407E-A947-70E740481C1C}">
                <a14:useLocalDpi xmlns:a14="http://schemas.microsoft.com/office/drawing/2010/main" val="0"/>
              </a:ext>
            </a:extLst>
          </a:blip>
          <a:srcRect l="12851" t="9404" r="5195" b="11236"/>
          <a:stretch>
            <a:fillRect/>
          </a:stretch>
        </p:blipFill>
        <p:spPr>
          <a:xfrm>
            <a:off x="2513040" y="2308320"/>
            <a:ext cx="7165920" cy="3903284"/>
          </a:xfrm>
          <a:prstGeom prst="rect">
            <a:avLst/>
          </a:prstGeom>
        </p:spPr>
      </p:pic>
      <p:sp>
        <p:nvSpPr>
          <p:cNvPr id="6" name="Rectangle 5">
            <a:extLst>
              <a:ext uri="{FF2B5EF4-FFF2-40B4-BE49-F238E27FC236}">
                <a16:creationId xmlns:a16="http://schemas.microsoft.com/office/drawing/2014/main" id="{844E8A9F-F2DE-8BEB-F77C-A10944D13BF4}"/>
              </a:ext>
            </a:extLst>
          </p:cNvPr>
          <p:cNvSpPr/>
          <p:nvPr/>
        </p:nvSpPr>
        <p:spPr>
          <a:xfrm>
            <a:off x="1014565" y="5140715"/>
            <a:ext cx="1943100" cy="72715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i="1" dirty="0"/>
              <a:t>Dentist Chair</a:t>
            </a:r>
          </a:p>
        </p:txBody>
      </p:sp>
      <p:sp>
        <p:nvSpPr>
          <p:cNvPr id="8" name="Rectangle 7">
            <a:extLst>
              <a:ext uri="{FF2B5EF4-FFF2-40B4-BE49-F238E27FC236}">
                <a16:creationId xmlns:a16="http://schemas.microsoft.com/office/drawing/2014/main" id="{3508C1F9-2192-CB47-3DDB-D0B74956C327}"/>
              </a:ext>
            </a:extLst>
          </p:cNvPr>
          <p:cNvSpPr/>
          <p:nvPr/>
        </p:nvSpPr>
        <p:spPr>
          <a:xfrm>
            <a:off x="2933650" y="2384931"/>
            <a:ext cx="1295400" cy="72715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i="1" dirty="0"/>
              <a:t>Nail Gun</a:t>
            </a:r>
          </a:p>
        </p:txBody>
      </p:sp>
      <p:sp>
        <p:nvSpPr>
          <p:cNvPr id="10" name="Rectangle 9">
            <a:extLst>
              <a:ext uri="{FF2B5EF4-FFF2-40B4-BE49-F238E27FC236}">
                <a16:creationId xmlns:a16="http://schemas.microsoft.com/office/drawing/2014/main" id="{E3F891F6-C521-C883-4BE9-BC72F63F937B}"/>
              </a:ext>
            </a:extLst>
          </p:cNvPr>
          <p:cNvSpPr/>
          <p:nvPr/>
        </p:nvSpPr>
        <p:spPr>
          <a:xfrm>
            <a:off x="7724827" y="2384931"/>
            <a:ext cx="1447798" cy="72715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i="1" dirty="0"/>
              <a:t>Excavator </a:t>
            </a:r>
          </a:p>
        </p:txBody>
      </p:sp>
      <p:sp>
        <p:nvSpPr>
          <p:cNvPr id="12" name="Rectangle 11">
            <a:extLst>
              <a:ext uri="{FF2B5EF4-FFF2-40B4-BE49-F238E27FC236}">
                <a16:creationId xmlns:a16="http://schemas.microsoft.com/office/drawing/2014/main" id="{1E4E4640-F864-E309-7210-4434E6E21D8C}"/>
              </a:ext>
            </a:extLst>
          </p:cNvPr>
          <p:cNvSpPr/>
          <p:nvPr/>
        </p:nvSpPr>
        <p:spPr>
          <a:xfrm>
            <a:off x="9172625" y="4298267"/>
            <a:ext cx="1771648" cy="72715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i="1" dirty="0"/>
              <a:t>Bike Pump </a:t>
            </a:r>
          </a:p>
        </p:txBody>
      </p:sp>
      <p:sp>
        <p:nvSpPr>
          <p:cNvPr id="14" name="Rectangle 13">
            <a:extLst>
              <a:ext uri="{FF2B5EF4-FFF2-40B4-BE49-F238E27FC236}">
                <a16:creationId xmlns:a16="http://schemas.microsoft.com/office/drawing/2014/main" id="{40952DF7-CE2E-71F5-F99A-236230EE6B5C}"/>
              </a:ext>
            </a:extLst>
          </p:cNvPr>
          <p:cNvSpPr/>
          <p:nvPr/>
        </p:nvSpPr>
        <p:spPr>
          <a:xfrm>
            <a:off x="6373200" y="5680877"/>
            <a:ext cx="1447798" cy="72715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i="1" dirty="0"/>
              <a:t>Floor Jack</a:t>
            </a:r>
          </a:p>
        </p:txBody>
      </p:sp>
    </p:spTree>
    <p:custDataLst>
      <p:tags r:id="rId1"/>
    </p:custDataLst>
    <p:extLst>
      <p:ext uri="{BB962C8B-B14F-4D97-AF65-F5344CB8AC3E}">
        <p14:creationId xmlns:p14="http://schemas.microsoft.com/office/powerpoint/2010/main" val="333403206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23AC46-C503-435B-9AA0-B946428F6ED2}"/>
              </a:ext>
            </a:extLst>
          </p:cNvPr>
          <p:cNvSpPr>
            <a:spLocks noGrp="1"/>
          </p:cNvSpPr>
          <p:nvPr>
            <p:ph type="title"/>
          </p:nvPr>
        </p:nvSpPr>
        <p:spPr/>
        <p:txBody>
          <a:bodyPr/>
          <a:lstStyle/>
          <a:p>
            <a:r>
              <a:rPr lang="en-US" sz="3600" dirty="0"/>
              <a:t>1.1 – Fluid Dynamics </a:t>
            </a:r>
          </a:p>
        </p:txBody>
      </p:sp>
      <p:sp>
        <p:nvSpPr>
          <p:cNvPr id="5" name="Text Placeholder 4">
            <a:extLst>
              <a:ext uri="{FF2B5EF4-FFF2-40B4-BE49-F238E27FC236}">
                <a16:creationId xmlns:a16="http://schemas.microsoft.com/office/drawing/2014/main" id="{ADAB55DE-E825-4C49-B5F8-1E690733CB2E}"/>
              </a:ext>
            </a:extLst>
          </p:cNvPr>
          <p:cNvSpPr>
            <a:spLocks noGrp="1"/>
          </p:cNvSpPr>
          <p:nvPr>
            <p:ph type="body" sz="quarter" idx="10"/>
          </p:nvPr>
        </p:nvSpPr>
        <p:spPr>
          <a:xfrm>
            <a:off x="1616075" y="3657600"/>
            <a:ext cx="4860925" cy="2438399"/>
          </a:xfrm>
        </p:spPr>
        <p:txBody>
          <a:bodyPr/>
          <a:lstStyle/>
          <a:p>
            <a:pPr marL="0" indent="0">
              <a:buNone/>
            </a:pPr>
            <a:r>
              <a:rPr lang="en-US" sz="2500" dirty="0"/>
              <a:t>In this section, you will explore the basics of fluid mechanics and fluid dynamics and how moving fluids are used to transmit power and create mechanical motion.</a:t>
            </a:r>
            <a:endParaRPr lang="en-US" dirty="0"/>
          </a:p>
        </p:txBody>
      </p:sp>
      <p:sp>
        <p:nvSpPr>
          <p:cNvPr id="3" name="Picture Placeholder 2">
            <a:extLst>
              <a:ext uri="{FF2B5EF4-FFF2-40B4-BE49-F238E27FC236}">
                <a16:creationId xmlns:a16="http://schemas.microsoft.com/office/drawing/2014/main" id="{7D873154-90D4-3DDE-3849-F9F8604513E9}"/>
              </a:ext>
            </a:extLst>
          </p:cNvPr>
          <p:cNvSpPr>
            <a:spLocks noGrp="1"/>
          </p:cNvSpPr>
          <p:nvPr>
            <p:ph type="pic" sz="quarter" idx="12"/>
          </p:nvPr>
        </p:nvSpPr>
        <p:spPr/>
        <p:txBody>
          <a:bodyPr/>
          <a:lstStyle/>
          <a:p>
            <a:endParaRPr lang="en-US"/>
          </a:p>
        </p:txBody>
      </p:sp>
      <p:pic>
        <p:nvPicPr>
          <p:cNvPr id="8" name="Picture 7">
            <a:extLst>
              <a:ext uri="{FF2B5EF4-FFF2-40B4-BE49-F238E27FC236}">
                <a16:creationId xmlns:a16="http://schemas.microsoft.com/office/drawing/2014/main" id="{37958AE0-5328-E719-4633-88A58BAEB461}"/>
              </a:ext>
            </a:extLst>
          </p:cNvPr>
          <p:cNvPicPr>
            <a:picLocks noChangeAspect="1"/>
          </p:cNvPicPr>
          <p:nvPr/>
        </p:nvPicPr>
        <p:blipFill>
          <a:blip r:embed="rId4"/>
          <a:srcRect l="2422" r="2597"/>
          <a:stretch>
            <a:fillRect/>
          </a:stretch>
        </p:blipFill>
        <p:spPr>
          <a:xfrm>
            <a:off x="7330386" y="0"/>
            <a:ext cx="4861614" cy="6866582"/>
          </a:xfrm>
          <a:prstGeom prst="rect">
            <a:avLst/>
          </a:prstGeom>
        </p:spPr>
      </p:pic>
    </p:spTree>
    <p:custDataLst>
      <p:tags r:id="rId1"/>
    </p:custDataLst>
    <p:extLst>
      <p:ext uri="{BB962C8B-B14F-4D97-AF65-F5344CB8AC3E}">
        <p14:creationId xmlns:p14="http://schemas.microsoft.com/office/powerpoint/2010/main" val="35111788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AAD6003-F7DD-FC53-D586-A2F11B4A354D}"/>
              </a:ext>
            </a:extLst>
          </p:cNvPr>
          <p:cNvSpPr>
            <a:spLocks noGrp="1"/>
          </p:cNvSpPr>
          <p:nvPr>
            <p:ph type="title"/>
          </p:nvPr>
        </p:nvSpPr>
        <p:spPr/>
        <p:txBody>
          <a:bodyPr/>
          <a:lstStyle/>
          <a:p>
            <a:r>
              <a:rPr lang="en-US" dirty="0"/>
              <a:t>What is a fluid?</a:t>
            </a:r>
          </a:p>
        </p:txBody>
      </p:sp>
      <p:sp>
        <p:nvSpPr>
          <p:cNvPr id="6" name="Content Placeholder 5">
            <a:extLst>
              <a:ext uri="{FF2B5EF4-FFF2-40B4-BE49-F238E27FC236}">
                <a16:creationId xmlns:a16="http://schemas.microsoft.com/office/drawing/2014/main" id="{640FD911-FDA2-EB94-613F-3F28A1CFA4DA}"/>
              </a:ext>
            </a:extLst>
          </p:cNvPr>
          <p:cNvSpPr>
            <a:spLocks noGrp="1"/>
          </p:cNvSpPr>
          <p:nvPr>
            <p:ph idx="1"/>
          </p:nvPr>
        </p:nvSpPr>
        <p:spPr>
          <a:xfrm>
            <a:off x="838200" y="1645920"/>
            <a:ext cx="4628322" cy="4754880"/>
          </a:xfrm>
        </p:spPr>
        <p:txBody>
          <a:bodyPr/>
          <a:lstStyle/>
          <a:p>
            <a:r>
              <a:rPr lang="en-US" b="1" dirty="0"/>
              <a:t>Fluid</a:t>
            </a:r>
            <a:r>
              <a:rPr lang="en-US" dirty="0"/>
              <a:t> – A substance that flows when force is applied and takes the shape of its container.</a:t>
            </a:r>
          </a:p>
          <a:p>
            <a:endParaRPr lang="en-US" sz="1100" dirty="0"/>
          </a:p>
          <a:p>
            <a:pPr marL="457200" indent="-457200">
              <a:buFont typeface="Arial" panose="020B0604020202020204" pitchFamily="34" charset="0"/>
              <a:buChar char="•"/>
            </a:pPr>
            <a:r>
              <a:rPr lang="en-US" b="1" dirty="0"/>
              <a:t>Liquids</a:t>
            </a:r>
            <a:r>
              <a:rPr lang="en-US" dirty="0"/>
              <a:t> (Water, oil, fuel, etc.)</a:t>
            </a:r>
          </a:p>
          <a:p>
            <a:pPr marL="457200" indent="-457200">
              <a:buFont typeface="Arial" panose="020B0604020202020204" pitchFamily="34" charset="0"/>
              <a:buChar char="•"/>
            </a:pPr>
            <a:endParaRPr lang="en-US" sz="1800" dirty="0"/>
          </a:p>
          <a:p>
            <a:pPr marL="457200" indent="-457200">
              <a:buFont typeface="Arial" panose="020B0604020202020204" pitchFamily="34" charset="0"/>
              <a:buChar char="•"/>
            </a:pPr>
            <a:r>
              <a:rPr lang="en-US" b="1" dirty="0"/>
              <a:t>Gases</a:t>
            </a:r>
            <a:r>
              <a:rPr lang="en-US" dirty="0"/>
              <a:t> (Air, steam, natural gas, etc.)</a:t>
            </a:r>
          </a:p>
        </p:txBody>
      </p:sp>
      <p:pic>
        <p:nvPicPr>
          <p:cNvPr id="14" name="Picture 13">
            <a:extLst>
              <a:ext uri="{FF2B5EF4-FFF2-40B4-BE49-F238E27FC236}">
                <a16:creationId xmlns:a16="http://schemas.microsoft.com/office/drawing/2014/main" id="{BD895B3F-1677-75D1-D57F-C1D91CDDBAB5}"/>
              </a:ext>
            </a:extLst>
          </p:cNvPr>
          <p:cNvPicPr>
            <a:picLocks noChangeAspect="1"/>
          </p:cNvPicPr>
          <p:nvPr/>
        </p:nvPicPr>
        <p:blipFill>
          <a:blip r:embed="rId4">
            <a:extLst>
              <a:ext uri="{28A0092B-C50C-407E-A947-70E740481C1C}">
                <a14:useLocalDpi xmlns:a14="http://schemas.microsoft.com/office/drawing/2010/main" val="0"/>
              </a:ext>
            </a:extLst>
          </a:blip>
          <a:srcRect l="5750" t="15112" r="55793" b="15556"/>
          <a:stretch>
            <a:fillRect/>
          </a:stretch>
        </p:blipFill>
        <p:spPr>
          <a:xfrm>
            <a:off x="8076478" y="3122085"/>
            <a:ext cx="2776432" cy="2815598"/>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16" name="Picture 15">
            <a:extLst>
              <a:ext uri="{FF2B5EF4-FFF2-40B4-BE49-F238E27FC236}">
                <a16:creationId xmlns:a16="http://schemas.microsoft.com/office/drawing/2014/main" id="{83DE9373-F179-A65B-AB63-FF3178ADF89E}"/>
              </a:ext>
            </a:extLst>
          </p:cNvPr>
          <p:cNvPicPr>
            <a:picLocks noChangeAspect="1"/>
          </p:cNvPicPr>
          <p:nvPr/>
        </p:nvPicPr>
        <p:blipFill>
          <a:blip r:embed="rId4">
            <a:extLst>
              <a:ext uri="{28A0092B-C50C-407E-A947-70E740481C1C}">
                <a14:useLocalDpi xmlns:a14="http://schemas.microsoft.com/office/drawing/2010/main" val="0"/>
              </a:ext>
            </a:extLst>
          </a:blip>
          <a:srcRect l="55918" t="15112" r="5624" b="15556"/>
          <a:stretch>
            <a:fillRect/>
          </a:stretch>
        </p:blipFill>
        <p:spPr>
          <a:xfrm>
            <a:off x="5936974" y="1714286"/>
            <a:ext cx="2776432" cy="2815598"/>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395155371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32261-ACDB-3C7A-C329-69FF6AD292EF}"/>
              </a:ext>
            </a:extLst>
          </p:cNvPr>
          <p:cNvSpPr>
            <a:spLocks noGrp="1"/>
          </p:cNvSpPr>
          <p:nvPr>
            <p:ph type="title"/>
          </p:nvPr>
        </p:nvSpPr>
        <p:spPr/>
        <p:txBody>
          <a:bodyPr/>
          <a:lstStyle/>
          <a:p>
            <a:r>
              <a:rPr lang="en-US" dirty="0"/>
              <a:t>Fluid Mechanics </a:t>
            </a:r>
          </a:p>
        </p:txBody>
      </p:sp>
      <p:sp>
        <p:nvSpPr>
          <p:cNvPr id="4" name="Rectangle: Rounded Corners 3">
            <a:extLst>
              <a:ext uri="{FF2B5EF4-FFF2-40B4-BE49-F238E27FC236}">
                <a16:creationId xmlns:a16="http://schemas.microsoft.com/office/drawing/2014/main" id="{7874E072-15B7-EB7B-307E-35DF999F02C1}"/>
              </a:ext>
            </a:extLst>
          </p:cNvPr>
          <p:cNvSpPr/>
          <p:nvPr/>
        </p:nvSpPr>
        <p:spPr>
          <a:xfrm>
            <a:off x="1875050" y="1373868"/>
            <a:ext cx="8441899" cy="1113183"/>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800" b="1" dirty="0"/>
              <a:t>Fluid Mechanics  </a:t>
            </a:r>
          </a:p>
          <a:p>
            <a:pPr algn="ctr"/>
            <a:r>
              <a:rPr lang="en-US" sz="2800" dirty="0"/>
              <a:t>The study of fluids and how forces affect their behavior.</a:t>
            </a:r>
          </a:p>
        </p:txBody>
      </p:sp>
      <p:cxnSp>
        <p:nvCxnSpPr>
          <p:cNvPr id="14" name="Connector: Elbow 13">
            <a:extLst>
              <a:ext uri="{FF2B5EF4-FFF2-40B4-BE49-F238E27FC236}">
                <a16:creationId xmlns:a16="http://schemas.microsoft.com/office/drawing/2014/main" id="{27827D84-657B-E026-4C78-F3ACA0DA0221}"/>
              </a:ext>
            </a:extLst>
          </p:cNvPr>
          <p:cNvCxnSpPr>
            <a:cxnSpLocks/>
          </p:cNvCxnSpPr>
          <p:nvPr/>
        </p:nvCxnSpPr>
        <p:spPr>
          <a:xfrm rot="5400000">
            <a:off x="4240359" y="1470152"/>
            <a:ext cx="759231" cy="2832785"/>
          </a:xfrm>
          <a:prstGeom prst="bentConnector3">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9F98DF14-BAA2-1306-788B-C47DC0C635D5}"/>
              </a:ext>
            </a:extLst>
          </p:cNvPr>
          <p:cNvCxnSpPr>
            <a:cxnSpLocks/>
          </p:cNvCxnSpPr>
          <p:nvPr/>
        </p:nvCxnSpPr>
        <p:spPr>
          <a:xfrm rot="16200000" flipH="1">
            <a:off x="7192413" y="1470152"/>
            <a:ext cx="759231" cy="2832785"/>
          </a:xfrm>
          <a:prstGeom prst="bentConnector3">
            <a:avLst/>
          </a:prstGeom>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E111A65C-6D5E-A9FA-89EF-00391C008694}"/>
              </a:ext>
            </a:extLst>
          </p:cNvPr>
          <p:cNvGrpSpPr/>
          <p:nvPr/>
        </p:nvGrpSpPr>
        <p:grpSpPr>
          <a:xfrm>
            <a:off x="841247" y="3266160"/>
            <a:ext cx="4843935" cy="2961862"/>
            <a:chOff x="841247" y="3266160"/>
            <a:chExt cx="4843935" cy="2961862"/>
          </a:xfrm>
        </p:grpSpPr>
        <p:sp>
          <p:nvSpPr>
            <p:cNvPr id="6" name="Rectangle: Rounded Corners 5">
              <a:extLst>
                <a:ext uri="{FF2B5EF4-FFF2-40B4-BE49-F238E27FC236}">
                  <a16:creationId xmlns:a16="http://schemas.microsoft.com/office/drawing/2014/main" id="{6F0A17EC-FC3F-22B7-D95E-744822CAB000}"/>
                </a:ext>
              </a:extLst>
            </p:cNvPr>
            <p:cNvSpPr/>
            <p:nvPr/>
          </p:nvSpPr>
          <p:spPr>
            <a:xfrm>
              <a:off x="841247" y="3266160"/>
              <a:ext cx="4843935" cy="2945444"/>
            </a:xfrm>
            <a:prstGeom prst="roundRect">
              <a:avLst/>
            </a:prstGeom>
            <a:ln w="57150"/>
          </p:spPr>
          <p:style>
            <a:lnRef idx="2">
              <a:schemeClr val="accent4"/>
            </a:lnRef>
            <a:fillRef idx="1">
              <a:schemeClr val="lt1"/>
            </a:fillRef>
            <a:effectRef idx="0">
              <a:schemeClr val="accent4"/>
            </a:effectRef>
            <a:fontRef idx="minor">
              <a:schemeClr val="dk1"/>
            </a:fontRef>
          </p:style>
          <p:txBody>
            <a:bodyPr rtlCol="0" anchor="ctr"/>
            <a:lstStyle/>
            <a:p>
              <a:pPr algn="ctr"/>
              <a:r>
                <a:rPr lang="en-US" sz="2800" b="1" dirty="0"/>
                <a:t>Fluid Statics</a:t>
              </a:r>
            </a:p>
            <a:p>
              <a:pPr algn="ctr"/>
              <a:r>
                <a:rPr lang="en-US" sz="2800" dirty="0"/>
                <a:t>The study of fluids at rest.</a:t>
              </a:r>
            </a:p>
            <a:p>
              <a:pPr algn="ctr"/>
              <a:endParaRPr lang="en-US" sz="2800" dirty="0"/>
            </a:p>
            <a:p>
              <a:pPr algn="ctr"/>
              <a:endParaRPr lang="en-US" sz="2800" dirty="0"/>
            </a:p>
            <a:p>
              <a:pPr algn="ctr"/>
              <a:endParaRPr lang="en-US" sz="2800" dirty="0"/>
            </a:p>
            <a:p>
              <a:pPr algn="ctr"/>
              <a:endParaRPr lang="en-US" sz="2800" dirty="0"/>
            </a:p>
          </p:txBody>
        </p:sp>
        <p:pic>
          <p:nvPicPr>
            <p:cNvPr id="20" name="Picture 19">
              <a:extLst>
                <a:ext uri="{FF2B5EF4-FFF2-40B4-BE49-F238E27FC236}">
                  <a16:creationId xmlns:a16="http://schemas.microsoft.com/office/drawing/2014/main" id="{01D6E0BF-EE5A-4175-4D1C-D5037269D0E9}"/>
                </a:ext>
              </a:extLst>
            </p:cNvPr>
            <p:cNvPicPr>
              <a:picLocks noChangeAspect="1"/>
            </p:cNvPicPr>
            <p:nvPr/>
          </p:nvPicPr>
          <p:blipFill>
            <a:blip r:embed="rId4">
              <a:extLst>
                <a:ext uri="{28A0092B-C50C-407E-A947-70E740481C1C}">
                  <a14:useLocalDpi xmlns:a14="http://schemas.microsoft.com/office/drawing/2010/main" val="0"/>
                </a:ext>
              </a:extLst>
            </a:blip>
            <a:srcRect l="11029" t="30518" r="63235" b="8698"/>
            <a:stretch>
              <a:fillRect/>
            </a:stretch>
          </p:blipFill>
          <p:spPr>
            <a:xfrm>
              <a:off x="2507842" y="4379343"/>
              <a:ext cx="1391479" cy="1848679"/>
            </a:xfrm>
            <a:prstGeom prst="rect">
              <a:avLst/>
            </a:prstGeom>
          </p:spPr>
        </p:pic>
      </p:grpSp>
      <p:grpSp>
        <p:nvGrpSpPr>
          <p:cNvPr id="24" name="Group 23">
            <a:extLst>
              <a:ext uri="{FF2B5EF4-FFF2-40B4-BE49-F238E27FC236}">
                <a16:creationId xmlns:a16="http://schemas.microsoft.com/office/drawing/2014/main" id="{AE5B1966-7410-E77C-1AFC-0A2A905F6A29}"/>
              </a:ext>
            </a:extLst>
          </p:cNvPr>
          <p:cNvGrpSpPr/>
          <p:nvPr/>
        </p:nvGrpSpPr>
        <p:grpSpPr>
          <a:xfrm>
            <a:off x="6080611" y="3266160"/>
            <a:ext cx="5644355" cy="2945444"/>
            <a:chOff x="6080611" y="3266160"/>
            <a:chExt cx="5644355" cy="2945444"/>
          </a:xfrm>
        </p:grpSpPr>
        <p:sp>
          <p:nvSpPr>
            <p:cNvPr id="8" name="Rectangle: Rounded Corners 7">
              <a:extLst>
                <a:ext uri="{FF2B5EF4-FFF2-40B4-BE49-F238E27FC236}">
                  <a16:creationId xmlns:a16="http://schemas.microsoft.com/office/drawing/2014/main" id="{88178E1C-455C-C764-2AEC-7372214AF9B9}"/>
                </a:ext>
              </a:extLst>
            </p:cNvPr>
            <p:cNvSpPr/>
            <p:nvPr/>
          </p:nvSpPr>
          <p:spPr>
            <a:xfrm>
              <a:off x="6506820" y="3266160"/>
              <a:ext cx="4843935" cy="2945444"/>
            </a:xfrm>
            <a:prstGeom prst="roundRect">
              <a:avLst/>
            </a:prstGeom>
            <a:ln w="57150">
              <a:solidFill>
                <a:schemeClr val="accent5"/>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t>Fluid Dynamics</a:t>
              </a:r>
            </a:p>
            <a:p>
              <a:pPr algn="ctr"/>
              <a:r>
                <a:rPr lang="en-US" sz="2800" dirty="0"/>
                <a:t>The study of fluids in motion.</a:t>
              </a:r>
            </a:p>
            <a:p>
              <a:pPr algn="ctr"/>
              <a:endParaRPr lang="en-US" sz="2800" dirty="0"/>
            </a:p>
            <a:p>
              <a:pPr algn="ctr"/>
              <a:endParaRPr lang="en-US" sz="2800" dirty="0"/>
            </a:p>
            <a:p>
              <a:pPr algn="ctr"/>
              <a:endParaRPr lang="en-US" sz="2800" dirty="0"/>
            </a:p>
            <a:p>
              <a:pPr algn="ctr"/>
              <a:endParaRPr lang="en-US" sz="2800" dirty="0"/>
            </a:p>
          </p:txBody>
        </p:sp>
        <p:pic>
          <p:nvPicPr>
            <p:cNvPr id="22" name="Picture 21">
              <a:extLst>
                <a:ext uri="{FF2B5EF4-FFF2-40B4-BE49-F238E27FC236}">
                  <a16:creationId xmlns:a16="http://schemas.microsoft.com/office/drawing/2014/main" id="{D40DC972-A50E-5441-EC4E-5ADF91F64EE9}"/>
                </a:ext>
              </a:extLst>
            </p:cNvPr>
            <p:cNvPicPr>
              <a:picLocks noChangeAspect="1"/>
            </p:cNvPicPr>
            <p:nvPr/>
          </p:nvPicPr>
          <p:blipFill>
            <a:blip r:embed="rId4">
              <a:extLst>
                <a:ext uri="{28A0092B-C50C-407E-A947-70E740481C1C}">
                  <a14:useLocalDpi xmlns:a14="http://schemas.microsoft.com/office/drawing/2010/main" val="0"/>
                </a:ext>
              </a:extLst>
            </a:blip>
            <a:srcRect l="36152" t="38435" r="11456" b="22148"/>
            <a:stretch>
              <a:fillRect/>
            </a:stretch>
          </p:blipFill>
          <p:spPr>
            <a:xfrm>
              <a:off x="6080611" y="4621716"/>
              <a:ext cx="5644355" cy="1198821"/>
            </a:xfrm>
            <a:prstGeom prst="rect">
              <a:avLst/>
            </a:prstGeom>
          </p:spPr>
        </p:pic>
      </p:grpSp>
    </p:spTree>
    <p:custDataLst>
      <p:tags r:id="rId1"/>
    </p:custDataLst>
    <p:extLst>
      <p:ext uri="{BB962C8B-B14F-4D97-AF65-F5344CB8AC3E}">
        <p14:creationId xmlns:p14="http://schemas.microsoft.com/office/powerpoint/2010/main" val="38705660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right)">
                                      <p:cBhvr>
                                        <p:cTn id="11" dur="1000"/>
                                        <p:tgtEl>
                                          <p:spTgt spid="14"/>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1000"/>
                                        <p:tgtEl>
                                          <p:spTgt spid="15"/>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D5C0E-95E8-43BC-511B-48FA6ADC5E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C25C40-81D7-71CB-5B1B-21C148818D71}"/>
              </a:ext>
            </a:extLst>
          </p:cNvPr>
          <p:cNvSpPr>
            <a:spLocks noGrp="1"/>
          </p:cNvSpPr>
          <p:nvPr>
            <p:ph type="title"/>
          </p:nvPr>
        </p:nvSpPr>
        <p:spPr/>
        <p:txBody>
          <a:bodyPr anchor="t">
            <a:normAutofit/>
          </a:bodyPr>
          <a:lstStyle/>
          <a:p>
            <a:r>
              <a:rPr lang="en-US" dirty="0"/>
              <a:t>From Fluid Dynamics to Fluid Power</a:t>
            </a:r>
          </a:p>
        </p:txBody>
      </p:sp>
      <p:sp>
        <p:nvSpPr>
          <p:cNvPr id="3" name="Content Placeholder 2">
            <a:extLst>
              <a:ext uri="{FF2B5EF4-FFF2-40B4-BE49-F238E27FC236}">
                <a16:creationId xmlns:a16="http://schemas.microsoft.com/office/drawing/2014/main" id="{BB7B02E5-4001-1F92-715F-C8CC8B88855B}"/>
              </a:ext>
            </a:extLst>
          </p:cNvPr>
          <p:cNvSpPr>
            <a:spLocks noGrp="1"/>
          </p:cNvSpPr>
          <p:nvPr>
            <p:ph idx="1"/>
          </p:nvPr>
        </p:nvSpPr>
        <p:spPr>
          <a:xfrm>
            <a:off x="838199" y="1645920"/>
            <a:ext cx="6019801" cy="4572000"/>
          </a:xfrm>
        </p:spPr>
        <p:txBody>
          <a:bodyPr>
            <a:normAutofit/>
          </a:bodyPr>
          <a:lstStyle/>
          <a:p>
            <a:r>
              <a:rPr lang="en-US" b="1" dirty="0"/>
              <a:t>Fluid Power </a:t>
            </a:r>
            <a:r>
              <a:rPr lang="en-US" dirty="0"/>
              <a:t>occurs when moving fluids can transmit force and energy to perform mechanical work.</a:t>
            </a:r>
          </a:p>
          <a:p>
            <a:pPr marL="457200" indent="-457200">
              <a:buFont typeface="Arial" panose="020B0604020202020204" pitchFamily="34" charset="0"/>
              <a:buChar char="•"/>
            </a:pPr>
            <a:r>
              <a:rPr lang="en-US" b="1" dirty="0"/>
              <a:t>Hydraulics</a:t>
            </a:r>
            <a:r>
              <a:rPr lang="en-US" dirty="0"/>
              <a:t> – pressurized liquid</a:t>
            </a:r>
          </a:p>
          <a:p>
            <a:pPr marL="457200" indent="-457200">
              <a:buFont typeface="Arial" panose="020B0604020202020204" pitchFamily="34" charset="0"/>
              <a:buChar char="•"/>
            </a:pPr>
            <a:r>
              <a:rPr lang="en-US" b="1" dirty="0"/>
              <a:t>Pneumatics</a:t>
            </a:r>
            <a:r>
              <a:rPr lang="en-US" dirty="0"/>
              <a:t> – compressed air or gas</a:t>
            </a:r>
          </a:p>
          <a:p>
            <a:pPr marL="457200" indent="-457200">
              <a:buFont typeface="Arial" panose="020B0604020202020204" pitchFamily="34" charset="0"/>
              <a:buChar char="•"/>
            </a:pPr>
            <a:endParaRPr lang="en-US" dirty="0"/>
          </a:p>
          <a:p>
            <a:r>
              <a:rPr lang="en-US" b="1" dirty="0"/>
              <a:t>Pressure</a:t>
            </a:r>
            <a:r>
              <a:rPr lang="en-US" dirty="0"/>
              <a:t> and </a:t>
            </a:r>
            <a:r>
              <a:rPr lang="en-US" b="1" dirty="0"/>
              <a:t>flow</a:t>
            </a:r>
            <a:r>
              <a:rPr lang="en-US" dirty="0"/>
              <a:t> allow fluid power systems to transmit energy and produce force and motion.</a:t>
            </a:r>
          </a:p>
        </p:txBody>
      </p:sp>
      <p:pic>
        <p:nvPicPr>
          <p:cNvPr id="5" name="Picture 4">
            <a:extLst>
              <a:ext uri="{FF2B5EF4-FFF2-40B4-BE49-F238E27FC236}">
                <a16:creationId xmlns:a16="http://schemas.microsoft.com/office/drawing/2014/main" id="{5F68DD1A-A2F8-A6E9-A916-0F3AE68F43B6}"/>
              </a:ext>
            </a:extLst>
          </p:cNvPr>
          <p:cNvPicPr>
            <a:picLocks noChangeAspect="1"/>
          </p:cNvPicPr>
          <p:nvPr/>
        </p:nvPicPr>
        <p:blipFill>
          <a:blip r:embed="rId4"/>
          <a:stretch>
            <a:fillRect/>
          </a:stretch>
        </p:blipFill>
        <p:spPr>
          <a:xfrm>
            <a:off x="7167716" y="2246486"/>
            <a:ext cx="3999870" cy="2669912"/>
          </a:xfrm>
          <a:prstGeom prst="rect">
            <a:avLst/>
          </a:prstGeom>
          <a:noFill/>
          <a:ln>
            <a:solidFill>
              <a:schemeClr val="bg1">
                <a:lumMod val="50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351628052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C917F-5597-093F-E525-54AEAC078A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483980-340F-DCD7-9F60-9316DC65BE1E}"/>
              </a:ext>
            </a:extLst>
          </p:cNvPr>
          <p:cNvSpPr>
            <a:spLocks noGrp="1"/>
          </p:cNvSpPr>
          <p:nvPr>
            <p:ph type="title"/>
          </p:nvPr>
        </p:nvSpPr>
        <p:spPr/>
        <p:txBody>
          <a:bodyPr/>
          <a:lstStyle/>
          <a:p>
            <a:r>
              <a:rPr lang="en-US" dirty="0"/>
              <a:t>Hydraulics and Pneumatics Safety Considerations</a:t>
            </a:r>
          </a:p>
        </p:txBody>
      </p:sp>
      <p:sp>
        <p:nvSpPr>
          <p:cNvPr id="3" name="Content Placeholder 2">
            <a:extLst>
              <a:ext uri="{FF2B5EF4-FFF2-40B4-BE49-F238E27FC236}">
                <a16:creationId xmlns:a16="http://schemas.microsoft.com/office/drawing/2014/main" id="{4A452FBA-7C28-6B7F-E657-83041DE45AD3}"/>
              </a:ext>
            </a:extLst>
          </p:cNvPr>
          <p:cNvSpPr>
            <a:spLocks noGrp="1"/>
          </p:cNvSpPr>
          <p:nvPr>
            <p:ph idx="1"/>
          </p:nvPr>
        </p:nvSpPr>
        <p:spPr>
          <a:xfrm>
            <a:off x="838199" y="1923392"/>
            <a:ext cx="8504584" cy="4294527"/>
          </a:xfrm>
        </p:spPr>
        <p:txBody>
          <a:bodyPr>
            <a:normAutofit lnSpcReduction="10000"/>
          </a:bodyPr>
          <a:lstStyle/>
          <a:p>
            <a:r>
              <a:rPr lang="en-US" dirty="0"/>
              <a:t>Hydraulic and pneumatic systems can contain high-pressure fluids or air that can cause serious injury.</a:t>
            </a:r>
          </a:p>
          <a:p>
            <a:pPr marL="457200" indent="-457200">
              <a:buFont typeface="Arial" panose="020B0604020202020204" pitchFamily="34" charset="0"/>
              <a:buChar char="•"/>
            </a:pPr>
            <a:r>
              <a:rPr lang="en-US" dirty="0"/>
              <a:t>Wear appropriate </a:t>
            </a:r>
            <a:r>
              <a:rPr lang="en-US" b="1" dirty="0"/>
              <a:t>PPE</a:t>
            </a:r>
          </a:p>
          <a:p>
            <a:pPr marL="457200" indent="-457200">
              <a:buFont typeface="Arial" panose="020B0604020202020204" pitchFamily="34" charset="0"/>
              <a:buChar char="•"/>
            </a:pPr>
            <a:r>
              <a:rPr lang="en-US" dirty="0"/>
              <a:t>Follow </a:t>
            </a:r>
            <a:r>
              <a:rPr lang="en-US" b="1" dirty="0"/>
              <a:t>LOTO</a:t>
            </a:r>
            <a:r>
              <a:rPr lang="en-US" dirty="0"/>
              <a:t> procedures</a:t>
            </a:r>
          </a:p>
          <a:p>
            <a:pPr marL="457200" indent="-457200">
              <a:buFont typeface="Arial" panose="020B0604020202020204" pitchFamily="34" charset="0"/>
              <a:buChar char="•"/>
            </a:pPr>
            <a:r>
              <a:rPr lang="en-US" dirty="0"/>
              <a:t>Never use your hands to check for </a:t>
            </a:r>
            <a:r>
              <a:rPr lang="en-US" b="1" dirty="0"/>
              <a:t>leaks</a:t>
            </a:r>
          </a:p>
          <a:p>
            <a:pPr marL="457200" indent="-457200">
              <a:buFont typeface="Arial" panose="020B0604020202020204" pitchFamily="34" charset="0"/>
              <a:buChar char="•"/>
            </a:pPr>
            <a:r>
              <a:rPr lang="en-US" dirty="0"/>
              <a:t>Follow all agency </a:t>
            </a:r>
            <a:r>
              <a:rPr lang="en-US" b="1" dirty="0"/>
              <a:t>safety procedures</a:t>
            </a:r>
          </a:p>
          <a:p>
            <a:pPr marL="457200" indent="-457200">
              <a:buFont typeface="Arial" panose="020B0604020202020204" pitchFamily="34" charset="0"/>
              <a:buChar char="•"/>
            </a:pPr>
            <a:endParaRPr lang="en-US" dirty="0"/>
          </a:p>
          <a:p>
            <a:r>
              <a:rPr lang="en-US" i="1" dirty="0"/>
              <a:t>Ex: Leak Check - </a:t>
            </a:r>
            <a:r>
              <a:rPr lang="en-US" dirty="0"/>
              <a:t>Use an approved method, such as cardboard, to help locate suspected hydraulic leaks while keeping hands clear</a:t>
            </a:r>
          </a:p>
        </p:txBody>
      </p:sp>
      <p:pic>
        <p:nvPicPr>
          <p:cNvPr id="5" name="Graphic 4" descr="Shield Tick with solid fill">
            <a:extLst>
              <a:ext uri="{FF2B5EF4-FFF2-40B4-BE49-F238E27FC236}">
                <a16:creationId xmlns:a16="http://schemas.microsoft.com/office/drawing/2014/main" id="{A5F27F4F-D19F-2D1F-2A5A-1BBCE77E239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526287" y="2221566"/>
            <a:ext cx="2827512" cy="2827512"/>
          </a:xfrm>
          <a:prstGeom prst="rect">
            <a:avLst/>
          </a:prstGeom>
        </p:spPr>
      </p:pic>
    </p:spTree>
    <p:custDataLst>
      <p:tags r:id="rId1"/>
    </p:custDataLst>
    <p:extLst>
      <p:ext uri="{BB962C8B-B14F-4D97-AF65-F5344CB8AC3E}">
        <p14:creationId xmlns:p14="http://schemas.microsoft.com/office/powerpoint/2010/main" val="370657998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03D381C-6EE5-6EFB-0B67-45C0EF23FC07}"/>
              </a:ext>
            </a:extLst>
          </p:cNvPr>
          <p:cNvSpPr>
            <a:spLocks noGrp="1"/>
          </p:cNvSpPr>
          <p:nvPr>
            <p:ph type="pic" sz="quarter" idx="12"/>
          </p:nvPr>
        </p:nvSpPr>
        <p:spPr/>
        <p:txBody>
          <a:bodyPr/>
          <a:lstStyle/>
          <a:p>
            <a:endParaRPr lang="en-US"/>
          </a:p>
        </p:txBody>
      </p:sp>
      <p:sp>
        <p:nvSpPr>
          <p:cNvPr id="4" name="Title 3">
            <a:extLst>
              <a:ext uri="{FF2B5EF4-FFF2-40B4-BE49-F238E27FC236}">
                <a16:creationId xmlns:a16="http://schemas.microsoft.com/office/drawing/2014/main" id="{13274951-5A6F-EC70-2888-D68A98BCE70E}"/>
              </a:ext>
            </a:extLst>
          </p:cNvPr>
          <p:cNvSpPr>
            <a:spLocks noGrp="1"/>
          </p:cNvSpPr>
          <p:nvPr>
            <p:ph type="title"/>
          </p:nvPr>
        </p:nvSpPr>
        <p:spPr/>
        <p:txBody>
          <a:bodyPr/>
          <a:lstStyle/>
          <a:p>
            <a:r>
              <a:rPr lang="en-US" dirty="0"/>
              <a:t>1.2 - Hydraulics</a:t>
            </a:r>
          </a:p>
        </p:txBody>
      </p:sp>
      <p:sp>
        <p:nvSpPr>
          <p:cNvPr id="5" name="Text Placeholder 4">
            <a:extLst>
              <a:ext uri="{FF2B5EF4-FFF2-40B4-BE49-F238E27FC236}">
                <a16:creationId xmlns:a16="http://schemas.microsoft.com/office/drawing/2014/main" id="{9439C28D-25F3-41F1-650D-931352B6733C}"/>
              </a:ext>
            </a:extLst>
          </p:cNvPr>
          <p:cNvSpPr>
            <a:spLocks noGrp="1"/>
          </p:cNvSpPr>
          <p:nvPr>
            <p:ph type="body" sz="quarter" idx="10"/>
          </p:nvPr>
        </p:nvSpPr>
        <p:spPr/>
        <p:txBody>
          <a:bodyPr/>
          <a:lstStyle/>
          <a:p>
            <a:pPr marL="0" indent="0">
              <a:buNone/>
            </a:pPr>
            <a:r>
              <a:rPr lang="en-US" dirty="0"/>
              <a:t>This section introduces hydraulic systems, including how they work, their key components, advantages and disadvantages, and common applications.</a:t>
            </a:r>
          </a:p>
        </p:txBody>
      </p:sp>
      <p:pic>
        <p:nvPicPr>
          <p:cNvPr id="8" name="Picture 7">
            <a:extLst>
              <a:ext uri="{FF2B5EF4-FFF2-40B4-BE49-F238E27FC236}">
                <a16:creationId xmlns:a16="http://schemas.microsoft.com/office/drawing/2014/main" id="{9392A1D6-9EDE-C07D-205F-B8475E11F004}"/>
              </a:ext>
            </a:extLst>
          </p:cNvPr>
          <p:cNvPicPr>
            <a:picLocks noChangeAspect="1"/>
          </p:cNvPicPr>
          <p:nvPr/>
        </p:nvPicPr>
        <p:blipFill>
          <a:blip r:embed="rId4"/>
          <a:srcRect l="10027" r="5837"/>
          <a:stretch>
            <a:fillRect/>
          </a:stretch>
        </p:blipFill>
        <p:spPr>
          <a:xfrm>
            <a:off x="7331021" y="0"/>
            <a:ext cx="4860980" cy="6858000"/>
          </a:xfrm>
          <a:prstGeom prst="rect">
            <a:avLst/>
          </a:prstGeom>
        </p:spPr>
      </p:pic>
    </p:spTree>
    <p:custDataLst>
      <p:tags r:id="rId1"/>
    </p:custDataLst>
    <p:extLst>
      <p:ext uri="{BB962C8B-B14F-4D97-AF65-F5344CB8AC3E}">
        <p14:creationId xmlns:p14="http://schemas.microsoft.com/office/powerpoint/2010/main" val="265952215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4BA9511-74E2-DF8E-22C5-71A36BEFBB63}"/>
              </a:ext>
            </a:extLst>
          </p:cNvPr>
          <p:cNvSpPr>
            <a:spLocks noGrp="1"/>
          </p:cNvSpPr>
          <p:nvPr>
            <p:ph type="title"/>
          </p:nvPr>
        </p:nvSpPr>
        <p:spPr/>
        <p:txBody>
          <a:bodyPr/>
          <a:lstStyle/>
          <a:p>
            <a:r>
              <a:rPr lang="en-US" dirty="0"/>
              <a:t>What Are Hydraulics?</a:t>
            </a:r>
          </a:p>
        </p:txBody>
      </p:sp>
      <p:sp>
        <p:nvSpPr>
          <p:cNvPr id="6" name="Content Placeholder 5">
            <a:extLst>
              <a:ext uri="{FF2B5EF4-FFF2-40B4-BE49-F238E27FC236}">
                <a16:creationId xmlns:a16="http://schemas.microsoft.com/office/drawing/2014/main" id="{B42A9E91-20E5-48AE-1399-8B3B5A19FCD7}"/>
              </a:ext>
            </a:extLst>
          </p:cNvPr>
          <p:cNvSpPr>
            <a:spLocks noGrp="1"/>
          </p:cNvSpPr>
          <p:nvPr>
            <p:ph idx="1"/>
          </p:nvPr>
        </p:nvSpPr>
        <p:spPr>
          <a:xfrm>
            <a:off x="838199" y="1645920"/>
            <a:ext cx="5257801" cy="4572000"/>
          </a:xfrm>
        </p:spPr>
        <p:txBody>
          <a:bodyPr/>
          <a:lstStyle/>
          <a:p>
            <a:r>
              <a:rPr lang="en-US" b="1" dirty="0"/>
              <a:t>Hydraulics</a:t>
            </a:r>
            <a:r>
              <a:rPr lang="en-US" dirty="0"/>
              <a:t> – The use of pressurized liquid to transmit power and perform mechanical work.</a:t>
            </a:r>
          </a:p>
          <a:p>
            <a:pPr marL="457200" indent="-457200">
              <a:buFont typeface="Arial" panose="020B0604020202020204" pitchFamily="34" charset="0"/>
              <a:buChar char="•"/>
            </a:pPr>
            <a:r>
              <a:rPr lang="en-US" dirty="0"/>
              <a:t>Typically uses oil or other hydraulic fluids</a:t>
            </a:r>
          </a:p>
          <a:p>
            <a:pPr marL="457200" indent="-457200">
              <a:buFont typeface="Arial" panose="020B0604020202020204" pitchFamily="34" charset="0"/>
              <a:buChar char="•"/>
            </a:pPr>
            <a:r>
              <a:rPr lang="en-US" dirty="0"/>
              <a:t>Transmits power through a confined liquid</a:t>
            </a:r>
          </a:p>
          <a:p>
            <a:pPr marL="457200" indent="-457200">
              <a:buFont typeface="Arial" panose="020B0604020202020204" pitchFamily="34" charset="0"/>
              <a:buChar char="•"/>
            </a:pPr>
            <a:r>
              <a:rPr lang="en-US" dirty="0"/>
              <a:t>Produces force and motion</a:t>
            </a:r>
          </a:p>
        </p:txBody>
      </p:sp>
      <p:pic>
        <p:nvPicPr>
          <p:cNvPr id="8" name="Picture 7">
            <a:extLst>
              <a:ext uri="{FF2B5EF4-FFF2-40B4-BE49-F238E27FC236}">
                <a16:creationId xmlns:a16="http://schemas.microsoft.com/office/drawing/2014/main" id="{ACC1080B-DF27-F1BD-855F-695A8A4D13BD}"/>
              </a:ext>
            </a:extLst>
          </p:cNvPr>
          <p:cNvPicPr>
            <a:picLocks noChangeAspect="1"/>
          </p:cNvPicPr>
          <p:nvPr/>
        </p:nvPicPr>
        <p:blipFill>
          <a:blip r:embed="rId4">
            <a:extLst>
              <a:ext uri="{28A0092B-C50C-407E-A947-70E740481C1C}">
                <a14:useLocalDpi xmlns:a14="http://schemas.microsoft.com/office/drawing/2010/main" val="0"/>
              </a:ext>
            </a:extLst>
          </a:blip>
          <a:srcRect l="18367" t="1498" r="16735" b="6905"/>
          <a:stretch>
            <a:fillRect/>
          </a:stretch>
        </p:blipFill>
        <p:spPr>
          <a:xfrm>
            <a:off x="6096000" y="1645920"/>
            <a:ext cx="5101389" cy="4050079"/>
          </a:xfrm>
          <a:prstGeom prst="rect">
            <a:avLst/>
          </a:prstGeom>
        </p:spPr>
      </p:pic>
    </p:spTree>
    <p:custDataLst>
      <p:tags r:id="rId1"/>
    </p:custDataLst>
    <p:extLst>
      <p:ext uri="{BB962C8B-B14F-4D97-AF65-F5344CB8AC3E}">
        <p14:creationId xmlns:p14="http://schemas.microsoft.com/office/powerpoint/2010/main" val="290287893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B5F04-2C3B-B8E2-1473-E9C17256D18F}"/>
            </a:ext>
          </a:extLst>
        </p:cNvPr>
        <p:cNvGrpSpPr/>
        <p:nvPr/>
      </p:nvGrpSpPr>
      <p:grpSpPr>
        <a:xfrm>
          <a:off x="0" y="0"/>
          <a:ext cx="0" cy="0"/>
          <a:chOff x="0" y="0"/>
          <a:chExt cx="0" cy="0"/>
        </a:xfrm>
      </p:grpSpPr>
      <p:sp>
        <p:nvSpPr>
          <p:cNvPr id="15" name="Arrow: Right 14">
            <a:extLst>
              <a:ext uri="{FF2B5EF4-FFF2-40B4-BE49-F238E27FC236}">
                <a16:creationId xmlns:a16="http://schemas.microsoft.com/office/drawing/2014/main" id="{84404A80-16AE-3C7C-B575-4C689FFA229A}"/>
              </a:ext>
            </a:extLst>
          </p:cNvPr>
          <p:cNvSpPr/>
          <p:nvPr/>
        </p:nvSpPr>
        <p:spPr>
          <a:xfrm>
            <a:off x="838199" y="3303270"/>
            <a:ext cx="10850882" cy="1298207"/>
          </a:xfrm>
          <a:prstGeom prst="rightArrow">
            <a:avLst/>
          </a:prstGeom>
          <a:gradFill>
            <a:gsLst>
              <a:gs pos="44000">
                <a:srgbClr val="019BAB"/>
              </a:gs>
              <a:gs pos="22000">
                <a:srgbClr val="01C4D9"/>
              </a:gs>
              <a:gs pos="69000">
                <a:schemeClr val="accent5">
                  <a:lumMod val="75000"/>
                </a:schemeClr>
              </a:gs>
              <a:gs pos="100000">
                <a:schemeClr val="accent5">
                  <a:lumMod val="50000"/>
                </a:schemeClr>
              </a:gs>
            </a:gsLst>
            <a:lin ang="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9815492E-8DA8-822D-4B55-745EA34A8F76}"/>
              </a:ext>
            </a:extLst>
          </p:cNvPr>
          <p:cNvSpPr>
            <a:spLocks noGrp="1"/>
          </p:cNvSpPr>
          <p:nvPr>
            <p:ph type="title"/>
          </p:nvPr>
        </p:nvSpPr>
        <p:spPr/>
        <p:txBody>
          <a:bodyPr/>
          <a:lstStyle/>
          <a:p>
            <a:r>
              <a:rPr lang="en-US" dirty="0"/>
              <a:t>How Does a Hydraulic System Work?</a:t>
            </a:r>
          </a:p>
        </p:txBody>
      </p:sp>
      <p:sp>
        <p:nvSpPr>
          <p:cNvPr id="6" name="Content Placeholder 5">
            <a:extLst>
              <a:ext uri="{FF2B5EF4-FFF2-40B4-BE49-F238E27FC236}">
                <a16:creationId xmlns:a16="http://schemas.microsoft.com/office/drawing/2014/main" id="{5390F504-5FA7-2237-AF26-1080CC0E9F50}"/>
              </a:ext>
            </a:extLst>
          </p:cNvPr>
          <p:cNvSpPr>
            <a:spLocks noGrp="1"/>
          </p:cNvSpPr>
          <p:nvPr>
            <p:ph idx="1"/>
          </p:nvPr>
        </p:nvSpPr>
        <p:spPr>
          <a:xfrm>
            <a:off x="838199" y="1645921"/>
            <a:ext cx="10515600" cy="1097280"/>
          </a:xfrm>
        </p:spPr>
        <p:txBody>
          <a:bodyPr/>
          <a:lstStyle/>
          <a:p>
            <a:r>
              <a:rPr lang="en-US" dirty="0"/>
              <a:t>A </a:t>
            </a:r>
            <a:r>
              <a:rPr lang="en-US" b="1" dirty="0"/>
              <a:t>hydraulic system </a:t>
            </a:r>
            <a:r>
              <a:rPr lang="en-US" dirty="0"/>
              <a:t>uses fluid flow and pressure to transmit power and create motion.</a:t>
            </a:r>
          </a:p>
        </p:txBody>
      </p:sp>
      <p:sp>
        <p:nvSpPr>
          <p:cNvPr id="8" name="Rectangle 7">
            <a:extLst>
              <a:ext uri="{FF2B5EF4-FFF2-40B4-BE49-F238E27FC236}">
                <a16:creationId xmlns:a16="http://schemas.microsoft.com/office/drawing/2014/main" id="{1ABC48A7-BBD6-910B-0F4D-A47EA2491D2A}"/>
              </a:ext>
            </a:extLst>
          </p:cNvPr>
          <p:cNvSpPr/>
          <p:nvPr/>
        </p:nvSpPr>
        <p:spPr>
          <a:xfrm>
            <a:off x="1206964" y="2769217"/>
            <a:ext cx="2046507" cy="2339691"/>
          </a:xfrm>
          <a:prstGeom prst="rect">
            <a:avLst/>
          </a:prstGeom>
          <a:solidFill>
            <a:schemeClr val="bg1"/>
          </a:solidFill>
          <a:ln w="28575">
            <a:solidFill>
              <a:srgbClr val="01C4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00" b="1" dirty="0">
              <a:solidFill>
                <a:schemeClr val="tx1">
                  <a:lumMod val="85000"/>
                  <a:lumOff val="15000"/>
                </a:schemeClr>
              </a:solidFill>
            </a:endParaRPr>
          </a:p>
          <a:p>
            <a:pPr algn="ctr"/>
            <a:r>
              <a:rPr lang="en-US" sz="2500" b="1" dirty="0">
                <a:solidFill>
                  <a:schemeClr val="tx1">
                    <a:lumMod val="85000"/>
                    <a:lumOff val="15000"/>
                  </a:schemeClr>
                </a:solidFill>
                <a:latin typeface="+mj-lt"/>
              </a:rPr>
              <a:t>Pump</a:t>
            </a:r>
          </a:p>
          <a:p>
            <a:pPr algn="ctr"/>
            <a:r>
              <a:rPr lang="en-US" sz="2500" dirty="0">
                <a:solidFill>
                  <a:schemeClr val="tx1">
                    <a:lumMod val="85000"/>
                    <a:lumOff val="15000"/>
                  </a:schemeClr>
                </a:solidFill>
              </a:rPr>
              <a:t>A pump moves hydraulic fluid</a:t>
            </a:r>
          </a:p>
          <a:p>
            <a:pPr algn="ctr"/>
            <a:endParaRPr lang="en-US" sz="2500" dirty="0">
              <a:solidFill>
                <a:schemeClr val="tx1">
                  <a:lumMod val="85000"/>
                  <a:lumOff val="15000"/>
                </a:schemeClr>
              </a:solidFill>
            </a:endParaRPr>
          </a:p>
          <a:p>
            <a:pPr algn="ctr"/>
            <a:endParaRPr lang="en-US" sz="2500" dirty="0">
              <a:solidFill>
                <a:schemeClr val="tx1">
                  <a:lumMod val="85000"/>
                  <a:lumOff val="15000"/>
                </a:schemeClr>
              </a:solidFill>
            </a:endParaRPr>
          </a:p>
          <a:p>
            <a:pPr algn="ctr"/>
            <a:endParaRPr lang="en-US" sz="2500" dirty="0">
              <a:solidFill>
                <a:schemeClr val="tx1">
                  <a:lumMod val="85000"/>
                  <a:lumOff val="15000"/>
                </a:schemeClr>
              </a:solidFill>
            </a:endParaRPr>
          </a:p>
        </p:txBody>
      </p:sp>
      <p:sp>
        <p:nvSpPr>
          <p:cNvPr id="10" name="Rectangle 9">
            <a:extLst>
              <a:ext uri="{FF2B5EF4-FFF2-40B4-BE49-F238E27FC236}">
                <a16:creationId xmlns:a16="http://schemas.microsoft.com/office/drawing/2014/main" id="{D43496F8-BEF4-3DA9-FD10-BC9F351B7E57}"/>
              </a:ext>
            </a:extLst>
          </p:cNvPr>
          <p:cNvSpPr/>
          <p:nvPr/>
        </p:nvSpPr>
        <p:spPr>
          <a:xfrm>
            <a:off x="3672124" y="2759290"/>
            <a:ext cx="2046507" cy="2339691"/>
          </a:xfrm>
          <a:prstGeom prst="rect">
            <a:avLst/>
          </a:prstGeom>
          <a:solidFill>
            <a:schemeClr val="bg1"/>
          </a:solidFill>
          <a:ln w="28575">
            <a:solidFill>
              <a:srgbClr val="019B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00" dirty="0">
              <a:solidFill>
                <a:schemeClr val="tx1">
                  <a:lumMod val="85000"/>
                  <a:lumOff val="15000"/>
                </a:schemeClr>
              </a:solidFill>
            </a:endParaRPr>
          </a:p>
          <a:p>
            <a:pPr algn="ctr"/>
            <a:r>
              <a:rPr lang="en-US" sz="2500" dirty="0">
                <a:solidFill>
                  <a:schemeClr val="tx1">
                    <a:lumMod val="85000"/>
                    <a:lumOff val="15000"/>
                  </a:schemeClr>
                </a:solidFill>
                <a:latin typeface="+mj-lt"/>
              </a:rPr>
              <a:t>Flow</a:t>
            </a:r>
          </a:p>
          <a:p>
            <a:pPr algn="ctr"/>
            <a:r>
              <a:rPr lang="en-US" sz="2500" dirty="0">
                <a:solidFill>
                  <a:schemeClr val="tx1">
                    <a:lumMod val="85000"/>
                    <a:lumOff val="15000"/>
                  </a:schemeClr>
                </a:solidFill>
              </a:rPr>
              <a:t>Resistance to flow creates pressure</a:t>
            </a:r>
          </a:p>
          <a:p>
            <a:pPr algn="ctr"/>
            <a:endParaRPr lang="en-US" sz="2500" dirty="0">
              <a:solidFill>
                <a:schemeClr val="tx1">
                  <a:lumMod val="85000"/>
                  <a:lumOff val="15000"/>
                </a:schemeClr>
              </a:solidFill>
            </a:endParaRPr>
          </a:p>
          <a:p>
            <a:pPr algn="ctr"/>
            <a:endParaRPr lang="en-US" sz="2500" dirty="0">
              <a:solidFill>
                <a:schemeClr val="tx1">
                  <a:lumMod val="85000"/>
                  <a:lumOff val="15000"/>
                </a:schemeClr>
              </a:solidFill>
            </a:endParaRPr>
          </a:p>
          <a:p>
            <a:pPr algn="ctr"/>
            <a:endParaRPr lang="en-US" sz="2500" dirty="0">
              <a:solidFill>
                <a:schemeClr val="tx1">
                  <a:lumMod val="85000"/>
                  <a:lumOff val="15000"/>
                </a:schemeClr>
              </a:solidFill>
            </a:endParaRPr>
          </a:p>
        </p:txBody>
      </p:sp>
      <p:sp>
        <p:nvSpPr>
          <p:cNvPr id="12" name="Rectangle 11">
            <a:extLst>
              <a:ext uri="{FF2B5EF4-FFF2-40B4-BE49-F238E27FC236}">
                <a16:creationId xmlns:a16="http://schemas.microsoft.com/office/drawing/2014/main" id="{5E19CEFE-7E0B-245C-7BCA-2C9C8CE2F06E}"/>
              </a:ext>
            </a:extLst>
          </p:cNvPr>
          <p:cNvSpPr/>
          <p:nvPr/>
        </p:nvSpPr>
        <p:spPr>
          <a:xfrm>
            <a:off x="6137284" y="2759290"/>
            <a:ext cx="2046507" cy="2339691"/>
          </a:xfrm>
          <a:prstGeom prst="rect">
            <a:avLst/>
          </a:prstGeom>
          <a:solidFill>
            <a:schemeClr val="bg1"/>
          </a:solidFill>
          <a:ln w="28575">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00" dirty="0">
              <a:solidFill>
                <a:schemeClr val="tx1">
                  <a:lumMod val="85000"/>
                  <a:lumOff val="15000"/>
                </a:schemeClr>
              </a:solidFill>
            </a:endParaRPr>
          </a:p>
          <a:p>
            <a:pPr algn="ctr"/>
            <a:r>
              <a:rPr lang="en-US" sz="2500" dirty="0">
                <a:solidFill>
                  <a:schemeClr val="tx1">
                    <a:lumMod val="85000"/>
                    <a:lumOff val="15000"/>
                  </a:schemeClr>
                </a:solidFill>
                <a:latin typeface="+mj-lt"/>
              </a:rPr>
              <a:t>Pressure</a:t>
            </a:r>
          </a:p>
          <a:p>
            <a:pPr algn="ctr"/>
            <a:r>
              <a:rPr lang="en-US" sz="2500" dirty="0">
                <a:solidFill>
                  <a:schemeClr val="tx1">
                    <a:lumMod val="85000"/>
                    <a:lumOff val="15000"/>
                  </a:schemeClr>
                </a:solidFill>
              </a:rPr>
              <a:t>Pressurized fluid transmits energy</a:t>
            </a:r>
          </a:p>
          <a:p>
            <a:pPr algn="ctr"/>
            <a:endParaRPr lang="en-US" sz="2500" dirty="0">
              <a:solidFill>
                <a:schemeClr val="tx1">
                  <a:lumMod val="85000"/>
                  <a:lumOff val="15000"/>
                </a:schemeClr>
              </a:solidFill>
            </a:endParaRPr>
          </a:p>
          <a:p>
            <a:pPr algn="ctr"/>
            <a:endParaRPr lang="en-US" sz="2500" dirty="0">
              <a:solidFill>
                <a:schemeClr val="tx1">
                  <a:lumMod val="85000"/>
                  <a:lumOff val="15000"/>
                </a:schemeClr>
              </a:solidFill>
            </a:endParaRPr>
          </a:p>
          <a:p>
            <a:pPr algn="ctr"/>
            <a:endParaRPr lang="en-US" sz="2500" dirty="0">
              <a:solidFill>
                <a:schemeClr val="tx1">
                  <a:lumMod val="85000"/>
                  <a:lumOff val="15000"/>
                </a:schemeClr>
              </a:solidFill>
            </a:endParaRPr>
          </a:p>
        </p:txBody>
      </p:sp>
      <p:sp>
        <p:nvSpPr>
          <p:cNvPr id="14" name="Rectangle 13">
            <a:extLst>
              <a:ext uri="{FF2B5EF4-FFF2-40B4-BE49-F238E27FC236}">
                <a16:creationId xmlns:a16="http://schemas.microsoft.com/office/drawing/2014/main" id="{72CA5C10-5097-C07B-C661-034F3FF35E57}"/>
              </a:ext>
            </a:extLst>
          </p:cNvPr>
          <p:cNvSpPr/>
          <p:nvPr/>
        </p:nvSpPr>
        <p:spPr>
          <a:xfrm>
            <a:off x="8602443" y="2746658"/>
            <a:ext cx="2046507" cy="2339691"/>
          </a:xfrm>
          <a:prstGeom prst="rect">
            <a:avLst/>
          </a:prstGeom>
          <a:solidFill>
            <a:schemeClr val="bg1"/>
          </a:solidFill>
          <a:ln w="28575">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500" dirty="0">
                <a:solidFill>
                  <a:schemeClr val="tx1">
                    <a:lumMod val="85000"/>
                    <a:lumOff val="15000"/>
                  </a:schemeClr>
                </a:solidFill>
                <a:latin typeface="+mj-lt"/>
              </a:rPr>
              <a:t>Movement</a:t>
            </a:r>
          </a:p>
          <a:p>
            <a:pPr algn="ctr"/>
            <a:r>
              <a:rPr lang="en-US" sz="2500" dirty="0">
                <a:solidFill>
                  <a:schemeClr val="tx1">
                    <a:lumMod val="85000"/>
                    <a:lumOff val="15000"/>
                  </a:schemeClr>
                </a:solidFill>
              </a:rPr>
              <a:t>Actuator converts energy into force and motion</a:t>
            </a:r>
          </a:p>
        </p:txBody>
      </p:sp>
      <p:sp>
        <p:nvSpPr>
          <p:cNvPr id="17" name="TextBox 16">
            <a:extLst>
              <a:ext uri="{FF2B5EF4-FFF2-40B4-BE49-F238E27FC236}">
                <a16:creationId xmlns:a16="http://schemas.microsoft.com/office/drawing/2014/main" id="{E9736FFF-95F9-4052-829B-B5C2CD3AF851}"/>
              </a:ext>
            </a:extLst>
          </p:cNvPr>
          <p:cNvSpPr txBox="1"/>
          <p:nvPr/>
        </p:nvSpPr>
        <p:spPr>
          <a:xfrm>
            <a:off x="838199" y="5620402"/>
            <a:ext cx="10850882" cy="492443"/>
          </a:xfrm>
          <a:prstGeom prst="rect">
            <a:avLst/>
          </a:prstGeom>
          <a:ln/>
          <a:effectLst/>
        </p:spPr>
        <p:style>
          <a:lnRef idx="0">
            <a:schemeClr val="accent3"/>
          </a:lnRef>
          <a:fillRef idx="3">
            <a:schemeClr val="accent3"/>
          </a:fillRef>
          <a:effectRef idx="3">
            <a:schemeClr val="accent3"/>
          </a:effectRef>
          <a:fontRef idx="minor">
            <a:schemeClr val="lt1"/>
          </a:fontRef>
        </p:style>
        <p:txBody>
          <a:bodyPr wrap="square">
            <a:spAutoFit/>
          </a:bodyPr>
          <a:lstStyle/>
          <a:p>
            <a:pPr algn="ctr"/>
            <a:r>
              <a:rPr lang="en-US" sz="2600" b="1" dirty="0">
                <a:solidFill>
                  <a:schemeClr val="tx1">
                    <a:lumMod val="85000"/>
                    <a:lumOff val="15000"/>
                  </a:schemeClr>
                </a:solidFill>
              </a:rPr>
              <a:t>Key Takeaway:</a:t>
            </a:r>
            <a:r>
              <a:rPr lang="en-US" sz="2600" dirty="0">
                <a:solidFill>
                  <a:schemeClr val="tx1">
                    <a:lumMod val="85000"/>
                    <a:lumOff val="15000"/>
                  </a:schemeClr>
                </a:solidFill>
              </a:rPr>
              <a:t> The pump creates flow; </a:t>
            </a:r>
            <a:r>
              <a:rPr lang="en-US" sz="2600" b="1" u="sng" dirty="0">
                <a:solidFill>
                  <a:schemeClr val="tx1">
                    <a:lumMod val="85000"/>
                    <a:lumOff val="15000"/>
                  </a:schemeClr>
                </a:solidFill>
              </a:rPr>
              <a:t>resistance</a:t>
            </a:r>
            <a:r>
              <a:rPr lang="en-US" sz="2600" dirty="0">
                <a:solidFill>
                  <a:schemeClr val="tx1">
                    <a:lumMod val="85000"/>
                    <a:lumOff val="15000"/>
                  </a:schemeClr>
                </a:solidFill>
              </a:rPr>
              <a:t> to flow creates pressure.</a:t>
            </a:r>
          </a:p>
        </p:txBody>
      </p:sp>
    </p:spTree>
    <p:custDataLst>
      <p:tags r:id="rId1"/>
    </p:custDataLst>
    <p:extLst>
      <p:ext uri="{BB962C8B-B14F-4D97-AF65-F5344CB8AC3E}">
        <p14:creationId xmlns:p14="http://schemas.microsoft.com/office/powerpoint/2010/main" val="37031671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bg/>
                                          </p:spTgt>
                                        </p:tgtEl>
                                        <p:attrNameLst>
                                          <p:attrName>style.visibility</p:attrName>
                                        </p:attrNameLst>
                                      </p:cBhvr>
                                      <p:to>
                                        <p:strVal val="visible"/>
                                      </p:to>
                                    </p:set>
                                    <p:animEffect transition="in" filter="fade">
                                      <p:cBhvr>
                                        <p:cTn id="15" dur="500"/>
                                        <p:tgtEl>
                                          <p:spTgt spid="12">
                                            <p:bg/>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2">
                                            <p:txEl>
                                              <p:pRg st="1" end="1"/>
                                            </p:txEl>
                                          </p:spTgt>
                                        </p:tgtEl>
                                        <p:attrNameLst>
                                          <p:attrName>style.visibility</p:attrName>
                                        </p:attrNameLst>
                                      </p:cBhvr>
                                      <p:to>
                                        <p:strVal val="visible"/>
                                      </p:to>
                                    </p:set>
                                    <p:animEffect transition="in" filter="fade">
                                      <p:cBhvr>
                                        <p:cTn id="19" dur="500"/>
                                        <p:tgtEl>
                                          <p:spTgt spid="12">
                                            <p:txEl>
                                              <p:pRg st="1" end="1"/>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xEl>
                                              <p:pRg st="2" end="2"/>
                                            </p:txEl>
                                          </p:spTgt>
                                        </p:tgtEl>
                                        <p:attrNameLst>
                                          <p:attrName>style.visibility</p:attrName>
                                        </p:attrNameLst>
                                      </p:cBhvr>
                                      <p:to>
                                        <p:strVal val="visible"/>
                                      </p:to>
                                    </p:set>
                                    <p:animEffect transition="in" filter="fade">
                                      <p:cBhvr>
                                        <p:cTn id="22" dur="500"/>
                                        <p:tgtEl>
                                          <p:spTgt spid="12">
                                            <p:txEl>
                                              <p:pRg st="2" end="2"/>
                                            </p:txEl>
                                          </p:spTgt>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1000"/>
                                        <p:tgtEl>
                                          <p:spTgt spid="15"/>
                                        </p:tgtEl>
                                      </p:cBhvr>
                                    </p:animEffect>
                                  </p:childTnLst>
                                </p:cTn>
                              </p:par>
                            </p:childTnLst>
                          </p:cTn>
                        </p:par>
                        <p:par>
                          <p:cTn id="31" fill="hold">
                            <p:stCondLst>
                              <p:cond delay="3500"/>
                            </p:stCondLst>
                            <p:childTnLst>
                              <p:par>
                                <p:cTn id="32" presetID="2" presetClass="entr" presetSubtype="4"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ppt_x"/>
                                          </p:val>
                                        </p:tav>
                                        <p:tav tm="100000">
                                          <p:val>
                                            <p:strVal val="#ppt_x"/>
                                          </p:val>
                                        </p:tav>
                                      </p:tavLst>
                                    </p:anim>
                                    <p:anim calcmode="lin" valueType="num">
                                      <p:cBhvr additive="base">
                                        <p:cTn id="3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8" grpId="0" animBg="1"/>
      <p:bldP spid="10" grpId="0" animBg="1"/>
      <p:bldP spid="12" grpId="0" uiExpand="1" build="allAtOnce" animBg="1"/>
      <p:bldP spid="14" grpId="0" animBg="1"/>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4A8FC-159E-03B0-D0FE-F93816871D7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5EDE7E4-F560-F766-A888-B60EFAF82B2F}"/>
              </a:ext>
            </a:extLst>
          </p:cNvPr>
          <p:cNvSpPr>
            <a:spLocks noGrp="1"/>
          </p:cNvSpPr>
          <p:nvPr>
            <p:ph type="title"/>
          </p:nvPr>
        </p:nvSpPr>
        <p:spPr/>
        <p:txBody>
          <a:bodyPr/>
          <a:lstStyle/>
          <a:p>
            <a:r>
              <a:rPr lang="en-US" dirty="0"/>
              <a:t>Pascal’s Law</a:t>
            </a:r>
          </a:p>
        </p:txBody>
      </p:sp>
      <p:sp>
        <p:nvSpPr>
          <p:cNvPr id="6" name="Content Placeholder 5">
            <a:extLst>
              <a:ext uri="{FF2B5EF4-FFF2-40B4-BE49-F238E27FC236}">
                <a16:creationId xmlns:a16="http://schemas.microsoft.com/office/drawing/2014/main" id="{242C27D1-BF16-3E2F-A0D4-39DD831AC265}"/>
              </a:ext>
            </a:extLst>
          </p:cNvPr>
          <p:cNvSpPr>
            <a:spLocks noGrp="1"/>
          </p:cNvSpPr>
          <p:nvPr>
            <p:ph idx="1"/>
          </p:nvPr>
        </p:nvSpPr>
        <p:spPr>
          <a:xfrm>
            <a:off x="838199" y="1645920"/>
            <a:ext cx="4840705" cy="4572000"/>
          </a:xfrm>
        </p:spPr>
        <p:txBody>
          <a:bodyPr/>
          <a:lstStyle/>
          <a:p>
            <a:r>
              <a:rPr lang="en-US" dirty="0"/>
              <a:t>Pascal's Law states that pressure applied to a confined liquid is transmitted </a:t>
            </a:r>
            <a:r>
              <a:rPr lang="en-US" b="1" dirty="0"/>
              <a:t>equally</a:t>
            </a:r>
            <a:r>
              <a:rPr lang="en-US" dirty="0"/>
              <a:t> throughout the liquid.</a:t>
            </a:r>
          </a:p>
          <a:p>
            <a:endParaRPr lang="en-US" dirty="0"/>
          </a:p>
          <a:p>
            <a:r>
              <a:rPr lang="en-US" dirty="0"/>
              <a:t>As a result, a small input force can produce a larger output force.</a:t>
            </a:r>
          </a:p>
        </p:txBody>
      </p:sp>
      <p:pic>
        <p:nvPicPr>
          <p:cNvPr id="7" name="Picture 6">
            <a:extLst>
              <a:ext uri="{FF2B5EF4-FFF2-40B4-BE49-F238E27FC236}">
                <a16:creationId xmlns:a16="http://schemas.microsoft.com/office/drawing/2014/main" id="{293CA832-009D-1C9F-2D31-485D5D1E6C20}"/>
              </a:ext>
            </a:extLst>
          </p:cNvPr>
          <p:cNvPicPr>
            <a:picLocks noChangeAspect="1"/>
          </p:cNvPicPr>
          <p:nvPr/>
        </p:nvPicPr>
        <p:blipFill>
          <a:blip r:embed="rId4"/>
          <a:srcRect l="12262" t="2105" r="8051" b="7368"/>
          <a:stretch>
            <a:fillRect/>
          </a:stretch>
        </p:blipFill>
        <p:spPr>
          <a:xfrm>
            <a:off x="6027823" y="1412216"/>
            <a:ext cx="5325977" cy="4033568"/>
          </a:xfrm>
          <a:prstGeom prst="rect">
            <a:avLst/>
          </a:prstGeom>
        </p:spPr>
      </p:pic>
    </p:spTree>
    <p:custDataLst>
      <p:tags r:id="rId1"/>
    </p:custDataLst>
    <p:extLst>
      <p:ext uri="{BB962C8B-B14F-4D97-AF65-F5344CB8AC3E}">
        <p14:creationId xmlns:p14="http://schemas.microsoft.com/office/powerpoint/2010/main" val="262158335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1FD80DEF-0684-A757-68A8-BEF1BD348CBC}"/>
              </a:ext>
            </a:extLst>
          </p:cNvPr>
          <p:cNvPicPr>
            <a:picLocks noChangeAspect="1"/>
          </p:cNvPicPr>
          <p:nvPr/>
        </p:nvPicPr>
        <p:blipFill>
          <a:blip r:embed="rId4"/>
          <a:stretch>
            <a:fillRect/>
          </a:stretch>
        </p:blipFill>
        <p:spPr>
          <a:xfrm>
            <a:off x="5121014" y="1939802"/>
            <a:ext cx="6586801" cy="3752743"/>
          </a:xfrm>
          <a:prstGeom prst="rect">
            <a:avLst/>
          </a:prstGeom>
        </p:spPr>
      </p:pic>
      <p:sp>
        <p:nvSpPr>
          <p:cNvPr id="5" name="Title 4">
            <a:extLst>
              <a:ext uri="{FF2B5EF4-FFF2-40B4-BE49-F238E27FC236}">
                <a16:creationId xmlns:a16="http://schemas.microsoft.com/office/drawing/2014/main" id="{7B2FE32E-5F31-AA03-66E2-3A34F7F5AE4F}"/>
              </a:ext>
            </a:extLst>
          </p:cNvPr>
          <p:cNvSpPr>
            <a:spLocks noGrp="1"/>
          </p:cNvSpPr>
          <p:nvPr>
            <p:ph type="title"/>
          </p:nvPr>
        </p:nvSpPr>
        <p:spPr>
          <a:xfrm>
            <a:off x="366319" y="633387"/>
            <a:ext cx="11459361" cy="562026"/>
          </a:xfrm>
        </p:spPr>
        <p:txBody>
          <a:bodyPr/>
          <a:lstStyle/>
          <a:p>
            <a:r>
              <a:rPr lang="en-US" sz="3200" dirty="0">
                <a:solidFill>
                  <a:schemeClr val="tx1"/>
                </a:solidFill>
              </a:rPr>
              <a:t>Basic Hydraulic System Components</a:t>
            </a:r>
          </a:p>
        </p:txBody>
      </p:sp>
      <p:sp>
        <p:nvSpPr>
          <p:cNvPr id="22" name="Rectangle 21">
            <a:extLst>
              <a:ext uri="{FF2B5EF4-FFF2-40B4-BE49-F238E27FC236}">
                <a16:creationId xmlns:a16="http://schemas.microsoft.com/office/drawing/2014/main" id="{CA1F9B21-800E-D28F-F1B5-2C1725FA11C8}"/>
              </a:ext>
            </a:extLst>
          </p:cNvPr>
          <p:cNvSpPr/>
          <p:nvPr/>
        </p:nvSpPr>
        <p:spPr>
          <a:xfrm>
            <a:off x="891540" y="1696073"/>
            <a:ext cx="3822119" cy="39964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t>Reservoir</a:t>
            </a:r>
            <a:r>
              <a:rPr lang="en-US" sz="2500" dirty="0"/>
              <a:t>  </a:t>
            </a:r>
          </a:p>
          <a:p>
            <a:pPr algn="ctr"/>
            <a:r>
              <a:rPr lang="en-US" sz="2500" dirty="0"/>
              <a:t>Stores the hydraulic fluid and supplies it to the pump as the system operates</a:t>
            </a:r>
          </a:p>
          <a:p>
            <a:pPr algn="ctr"/>
            <a:endParaRPr lang="en-US" sz="2500" dirty="0"/>
          </a:p>
          <a:p>
            <a:pPr algn="ctr"/>
            <a:endParaRPr lang="en-US" sz="2500" dirty="0"/>
          </a:p>
          <a:p>
            <a:pPr algn="ctr"/>
            <a:endParaRPr lang="en-US" sz="2800" dirty="0"/>
          </a:p>
          <a:p>
            <a:pPr algn="ctr"/>
            <a:endParaRPr lang="en-US" sz="2800" dirty="0"/>
          </a:p>
          <a:p>
            <a:pPr algn="ctr"/>
            <a:endParaRPr lang="en-US" sz="2800" dirty="0"/>
          </a:p>
          <a:p>
            <a:pPr algn="ctr"/>
            <a:endParaRPr lang="en-US" sz="2800" dirty="0"/>
          </a:p>
        </p:txBody>
      </p:sp>
      <p:pic>
        <p:nvPicPr>
          <p:cNvPr id="24" name="Picture 23">
            <a:extLst>
              <a:ext uri="{FF2B5EF4-FFF2-40B4-BE49-F238E27FC236}">
                <a16:creationId xmlns:a16="http://schemas.microsoft.com/office/drawing/2014/main" id="{54E6F590-8A0E-7554-B0D0-890FD117B223}"/>
              </a:ext>
            </a:extLst>
          </p:cNvPr>
          <p:cNvPicPr>
            <a:picLocks noChangeAspect="1"/>
          </p:cNvPicPr>
          <p:nvPr/>
        </p:nvPicPr>
        <p:blipFill>
          <a:blip r:embed="rId5"/>
          <a:stretch>
            <a:fillRect/>
          </a:stretch>
        </p:blipFill>
        <p:spPr>
          <a:xfrm>
            <a:off x="2028812" y="3995995"/>
            <a:ext cx="1696550" cy="1696550"/>
          </a:xfrm>
          <a:prstGeom prst="rect">
            <a:avLst/>
          </a:prstGeom>
        </p:spPr>
      </p:pic>
      <p:sp>
        <p:nvSpPr>
          <p:cNvPr id="27" name="Arrow: Right 26">
            <a:extLst>
              <a:ext uri="{FF2B5EF4-FFF2-40B4-BE49-F238E27FC236}">
                <a16:creationId xmlns:a16="http://schemas.microsoft.com/office/drawing/2014/main" id="{0A3E1B79-75A9-51B2-D177-D879163915E5}"/>
              </a:ext>
            </a:extLst>
          </p:cNvPr>
          <p:cNvSpPr/>
          <p:nvPr/>
        </p:nvSpPr>
        <p:spPr>
          <a:xfrm rot="10800000">
            <a:off x="7296930" y="2233608"/>
            <a:ext cx="1481062" cy="879707"/>
          </a:xfrm>
          <a:prstGeom prst="rightArrow">
            <a:avLst/>
          </a:prstGeom>
          <a:solidFill>
            <a:srgbClr val="FFF46C"/>
          </a:solidFill>
          <a:ln>
            <a:solidFill>
              <a:schemeClr val="tx2">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Chevron 28">
            <a:extLst>
              <a:ext uri="{FF2B5EF4-FFF2-40B4-BE49-F238E27FC236}">
                <a16:creationId xmlns:a16="http://schemas.microsoft.com/office/drawing/2014/main" id="{AF836CE5-428E-C4FD-D6E5-75482DBA9205}"/>
              </a:ext>
            </a:extLst>
          </p:cNvPr>
          <p:cNvSpPr/>
          <p:nvPr/>
        </p:nvSpPr>
        <p:spPr>
          <a:xfrm>
            <a:off x="-1" y="6022429"/>
            <a:ext cx="1949973" cy="657442"/>
          </a:xfrm>
          <a:prstGeom prst="chevron">
            <a:avLst/>
          </a:prstGeom>
          <a:solidFill>
            <a:schemeClr val="tx1"/>
          </a:solidFill>
          <a:ln>
            <a:solidFill>
              <a:srgbClr val="FFF46C"/>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200" b="1" dirty="0">
                <a:solidFill>
                  <a:schemeClr val="bg1"/>
                </a:solidFill>
              </a:rPr>
              <a:t>Reservoir</a:t>
            </a:r>
          </a:p>
        </p:txBody>
      </p:sp>
      <p:sp>
        <p:nvSpPr>
          <p:cNvPr id="31" name="Arrow: Chevron 30">
            <a:extLst>
              <a:ext uri="{FF2B5EF4-FFF2-40B4-BE49-F238E27FC236}">
                <a16:creationId xmlns:a16="http://schemas.microsoft.com/office/drawing/2014/main" id="{95BD8DF3-D04E-16E4-0F8E-815D6F56A259}"/>
              </a:ext>
            </a:extLst>
          </p:cNvPr>
          <p:cNvSpPr/>
          <p:nvPr/>
        </p:nvSpPr>
        <p:spPr>
          <a:xfrm>
            <a:off x="1512115" y="6022429"/>
            <a:ext cx="1949973" cy="657442"/>
          </a:xfrm>
          <a:prstGeom prst="chevron">
            <a:avLst/>
          </a:prstGeom>
          <a:solidFill>
            <a:schemeClr val="bg2"/>
          </a:solidFill>
          <a:ln>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Pump</a:t>
            </a:r>
            <a:endParaRPr lang="en-US" sz="2200" dirty="0">
              <a:solidFill>
                <a:schemeClr val="tx2"/>
              </a:solidFill>
            </a:endParaRPr>
          </a:p>
        </p:txBody>
      </p:sp>
      <p:sp>
        <p:nvSpPr>
          <p:cNvPr id="33" name="Arrow: Chevron 32">
            <a:extLst>
              <a:ext uri="{FF2B5EF4-FFF2-40B4-BE49-F238E27FC236}">
                <a16:creationId xmlns:a16="http://schemas.microsoft.com/office/drawing/2014/main" id="{9D5604AE-A6B7-4674-83FB-7F143E2309EE}"/>
              </a:ext>
            </a:extLst>
          </p:cNvPr>
          <p:cNvSpPr/>
          <p:nvPr/>
        </p:nvSpPr>
        <p:spPr>
          <a:xfrm>
            <a:off x="3024231" y="6022429"/>
            <a:ext cx="1949973" cy="657442"/>
          </a:xfrm>
          <a:prstGeom prst="chevron">
            <a:avLst/>
          </a:prstGeom>
          <a:solidFill>
            <a:schemeClr val="bg2"/>
          </a:solidFill>
          <a:ln>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Hydraulic Fluid</a:t>
            </a:r>
            <a:endParaRPr lang="en-US" sz="2200" dirty="0">
              <a:solidFill>
                <a:schemeClr val="tx2"/>
              </a:solidFill>
            </a:endParaRPr>
          </a:p>
        </p:txBody>
      </p:sp>
      <p:sp>
        <p:nvSpPr>
          <p:cNvPr id="35" name="Arrow: Chevron 34">
            <a:extLst>
              <a:ext uri="{FF2B5EF4-FFF2-40B4-BE49-F238E27FC236}">
                <a16:creationId xmlns:a16="http://schemas.microsoft.com/office/drawing/2014/main" id="{5A1A137D-DC21-4144-6293-45B4F8D10021}"/>
              </a:ext>
            </a:extLst>
          </p:cNvPr>
          <p:cNvSpPr/>
          <p:nvPr/>
        </p:nvSpPr>
        <p:spPr>
          <a:xfrm>
            <a:off x="4536347" y="6022429"/>
            <a:ext cx="1949973" cy="657442"/>
          </a:xfrm>
          <a:prstGeom prst="chevron">
            <a:avLst/>
          </a:prstGeom>
          <a:solidFill>
            <a:schemeClr val="bg2"/>
          </a:solidFill>
          <a:ln>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Pipes</a:t>
            </a:r>
          </a:p>
        </p:txBody>
      </p:sp>
      <p:sp>
        <p:nvSpPr>
          <p:cNvPr id="37" name="Arrow: Chevron 36">
            <a:extLst>
              <a:ext uri="{FF2B5EF4-FFF2-40B4-BE49-F238E27FC236}">
                <a16:creationId xmlns:a16="http://schemas.microsoft.com/office/drawing/2014/main" id="{3322F4A4-49D1-9768-64A7-5B9C1406BA27}"/>
              </a:ext>
            </a:extLst>
          </p:cNvPr>
          <p:cNvSpPr/>
          <p:nvPr/>
        </p:nvSpPr>
        <p:spPr>
          <a:xfrm>
            <a:off x="6048463" y="6022429"/>
            <a:ext cx="1949973" cy="657442"/>
          </a:xfrm>
          <a:prstGeom prst="chevron">
            <a:avLst/>
          </a:prstGeom>
          <a:solidFill>
            <a:schemeClr val="bg2"/>
          </a:solidFill>
          <a:ln>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Valves</a:t>
            </a:r>
            <a:endParaRPr lang="en-US" sz="2200" dirty="0">
              <a:solidFill>
                <a:schemeClr val="tx2"/>
              </a:solidFill>
            </a:endParaRPr>
          </a:p>
        </p:txBody>
      </p:sp>
      <p:sp>
        <p:nvSpPr>
          <p:cNvPr id="39" name="Arrow: Chevron 38">
            <a:extLst>
              <a:ext uri="{FF2B5EF4-FFF2-40B4-BE49-F238E27FC236}">
                <a16:creationId xmlns:a16="http://schemas.microsoft.com/office/drawing/2014/main" id="{0618E2C4-4BF2-286A-B80A-2556EFABBA14}"/>
              </a:ext>
            </a:extLst>
          </p:cNvPr>
          <p:cNvSpPr/>
          <p:nvPr/>
        </p:nvSpPr>
        <p:spPr>
          <a:xfrm>
            <a:off x="7560579" y="6022429"/>
            <a:ext cx="1949973" cy="657442"/>
          </a:xfrm>
          <a:prstGeom prst="chevron">
            <a:avLst/>
          </a:prstGeom>
          <a:solidFill>
            <a:schemeClr val="bg2"/>
          </a:solidFill>
          <a:ln>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Actuator</a:t>
            </a:r>
            <a:endParaRPr lang="en-US" sz="2200" dirty="0">
              <a:solidFill>
                <a:schemeClr val="tx2"/>
              </a:solidFill>
            </a:endParaRPr>
          </a:p>
        </p:txBody>
      </p:sp>
      <p:sp>
        <p:nvSpPr>
          <p:cNvPr id="41" name="Arrow: Chevron 40">
            <a:extLst>
              <a:ext uri="{FF2B5EF4-FFF2-40B4-BE49-F238E27FC236}">
                <a16:creationId xmlns:a16="http://schemas.microsoft.com/office/drawing/2014/main" id="{318C898D-D556-9B3D-FCBA-82396BA9F516}"/>
              </a:ext>
            </a:extLst>
          </p:cNvPr>
          <p:cNvSpPr/>
          <p:nvPr/>
        </p:nvSpPr>
        <p:spPr>
          <a:xfrm>
            <a:off x="9072693" y="6022428"/>
            <a:ext cx="1949973" cy="657442"/>
          </a:xfrm>
          <a:prstGeom prst="chevron">
            <a:avLst/>
          </a:prstGeom>
          <a:solidFill>
            <a:schemeClr val="bg2"/>
          </a:solidFill>
          <a:ln>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Piston</a:t>
            </a:r>
            <a:endParaRPr lang="en-US" sz="2200" dirty="0">
              <a:solidFill>
                <a:schemeClr val="tx2"/>
              </a:solidFill>
            </a:endParaRPr>
          </a:p>
        </p:txBody>
      </p:sp>
    </p:spTree>
    <p:custDataLst>
      <p:tags r:id="rId1"/>
    </p:custDataLst>
    <p:extLst>
      <p:ext uri="{BB962C8B-B14F-4D97-AF65-F5344CB8AC3E}">
        <p14:creationId xmlns:p14="http://schemas.microsoft.com/office/powerpoint/2010/main" val="34802010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8C0A2-2883-9B2B-6B26-99A5E7C0913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43A58899-13DE-A7F8-5844-2FCBB902231B}"/>
              </a:ext>
            </a:extLst>
          </p:cNvPr>
          <p:cNvPicPr>
            <a:picLocks noChangeAspect="1"/>
          </p:cNvPicPr>
          <p:nvPr/>
        </p:nvPicPr>
        <p:blipFill>
          <a:blip r:embed="rId4">
            <a:extLst>
              <a:ext uri="{28A0092B-C50C-407E-A947-70E740481C1C}">
                <a14:useLocalDpi xmlns:a14="http://schemas.microsoft.com/office/drawing/2010/main" val="0"/>
              </a:ext>
            </a:extLst>
          </a:blip>
          <a:srcRect r="1170"/>
          <a:stretch>
            <a:fillRect/>
          </a:stretch>
        </p:blipFill>
        <p:spPr>
          <a:xfrm>
            <a:off x="5165487" y="1850340"/>
            <a:ext cx="6660193" cy="3842205"/>
          </a:xfrm>
          <a:prstGeom prst="rect">
            <a:avLst/>
          </a:prstGeom>
        </p:spPr>
      </p:pic>
      <p:sp>
        <p:nvSpPr>
          <p:cNvPr id="5" name="Title 4">
            <a:extLst>
              <a:ext uri="{FF2B5EF4-FFF2-40B4-BE49-F238E27FC236}">
                <a16:creationId xmlns:a16="http://schemas.microsoft.com/office/drawing/2014/main" id="{26F943A3-10DC-5624-E162-1A45811D674E}"/>
              </a:ext>
            </a:extLst>
          </p:cNvPr>
          <p:cNvSpPr>
            <a:spLocks noGrp="1"/>
          </p:cNvSpPr>
          <p:nvPr>
            <p:ph type="title"/>
          </p:nvPr>
        </p:nvSpPr>
        <p:spPr>
          <a:xfrm>
            <a:off x="366319" y="633387"/>
            <a:ext cx="11459361" cy="562026"/>
          </a:xfrm>
        </p:spPr>
        <p:txBody>
          <a:bodyPr/>
          <a:lstStyle/>
          <a:p>
            <a:r>
              <a:rPr lang="en-US" sz="3200" dirty="0">
                <a:solidFill>
                  <a:schemeClr val="tx1"/>
                </a:solidFill>
              </a:rPr>
              <a:t>Basic Hydraulic System Components</a:t>
            </a:r>
          </a:p>
        </p:txBody>
      </p:sp>
      <p:sp>
        <p:nvSpPr>
          <p:cNvPr id="22" name="Rectangle 21">
            <a:extLst>
              <a:ext uri="{FF2B5EF4-FFF2-40B4-BE49-F238E27FC236}">
                <a16:creationId xmlns:a16="http://schemas.microsoft.com/office/drawing/2014/main" id="{FDC13044-678D-CE2F-85B8-C2FE9DCCBF26}"/>
              </a:ext>
            </a:extLst>
          </p:cNvPr>
          <p:cNvSpPr/>
          <p:nvPr/>
        </p:nvSpPr>
        <p:spPr>
          <a:xfrm>
            <a:off x="891540" y="1696073"/>
            <a:ext cx="3822119" cy="39964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t>Pump</a:t>
            </a:r>
            <a:r>
              <a:rPr lang="en-US" sz="2500" b="1" dirty="0"/>
              <a:t> </a:t>
            </a:r>
          </a:p>
          <a:p>
            <a:pPr algn="ctr"/>
            <a:r>
              <a:rPr lang="en-US" sz="2500" dirty="0"/>
              <a:t>Draws hydraulic fluid from the reservoir and moves it through the system, creating the flow needed for the system to operate</a:t>
            </a:r>
          </a:p>
          <a:p>
            <a:pPr algn="ctr"/>
            <a:endParaRPr lang="en-US" sz="2500" dirty="0"/>
          </a:p>
          <a:p>
            <a:pPr algn="ctr"/>
            <a:endParaRPr lang="en-US" sz="2500" dirty="0"/>
          </a:p>
          <a:p>
            <a:pPr algn="ctr"/>
            <a:endParaRPr lang="en-US" sz="2800" dirty="0"/>
          </a:p>
          <a:p>
            <a:pPr algn="ctr"/>
            <a:endParaRPr lang="en-US" sz="2800" dirty="0"/>
          </a:p>
        </p:txBody>
      </p:sp>
      <p:sp>
        <p:nvSpPr>
          <p:cNvPr id="27" name="Arrow: Right 26">
            <a:extLst>
              <a:ext uri="{FF2B5EF4-FFF2-40B4-BE49-F238E27FC236}">
                <a16:creationId xmlns:a16="http://schemas.microsoft.com/office/drawing/2014/main" id="{4CF24B5F-5872-5280-40A8-450B5D18FFA4}"/>
              </a:ext>
            </a:extLst>
          </p:cNvPr>
          <p:cNvSpPr/>
          <p:nvPr/>
        </p:nvSpPr>
        <p:spPr>
          <a:xfrm>
            <a:off x="4346076" y="4105951"/>
            <a:ext cx="1481062" cy="879707"/>
          </a:xfrm>
          <a:prstGeom prst="rightArrow">
            <a:avLst/>
          </a:prstGeom>
          <a:solidFill>
            <a:srgbClr val="FFF46C"/>
          </a:solidFill>
          <a:ln>
            <a:solidFill>
              <a:schemeClr val="tx2">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AA5A624-CBA7-E2DA-BD8E-0AEE4CE15E23}"/>
              </a:ext>
            </a:extLst>
          </p:cNvPr>
          <p:cNvPicPr>
            <a:picLocks noChangeAspect="1"/>
          </p:cNvPicPr>
          <p:nvPr/>
        </p:nvPicPr>
        <p:blipFill>
          <a:blip r:embed="rId5"/>
          <a:stretch>
            <a:fillRect/>
          </a:stretch>
        </p:blipFill>
        <p:spPr>
          <a:xfrm>
            <a:off x="1827612" y="4175825"/>
            <a:ext cx="1949973" cy="1442980"/>
          </a:xfrm>
          <a:prstGeom prst="rect">
            <a:avLst/>
          </a:prstGeom>
        </p:spPr>
      </p:pic>
      <p:sp>
        <p:nvSpPr>
          <p:cNvPr id="10" name="Arrow: Chevron 9">
            <a:extLst>
              <a:ext uri="{FF2B5EF4-FFF2-40B4-BE49-F238E27FC236}">
                <a16:creationId xmlns:a16="http://schemas.microsoft.com/office/drawing/2014/main" id="{AD5AEAB0-3E60-9E4F-AD08-16953B6755DF}"/>
              </a:ext>
            </a:extLst>
          </p:cNvPr>
          <p:cNvSpPr/>
          <p:nvPr/>
        </p:nvSpPr>
        <p:spPr>
          <a:xfrm>
            <a:off x="-1" y="6022429"/>
            <a:ext cx="1949973" cy="657442"/>
          </a:xfrm>
          <a:prstGeom prst="chevron">
            <a:avLst/>
          </a:prstGeom>
          <a:solidFill>
            <a:schemeClr val="tx1"/>
          </a:solidFill>
          <a:ln>
            <a:solidFill>
              <a:srgbClr val="FFF46C"/>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200" b="1" dirty="0">
                <a:solidFill>
                  <a:schemeClr val="bg1"/>
                </a:solidFill>
              </a:rPr>
              <a:t>Reservoir</a:t>
            </a:r>
          </a:p>
        </p:txBody>
      </p:sp>
      <p:sp>
        <p:nvSpPr>
          <p:cNvPr id="14" name="Arrow: Chevron 13">
            <a:extLst>
              <a:ext uri="{FF2B5EF4-FFF2-40B4-BE49-F238E27FC236}">
                <a16:creationId xmlns:a16="http://schemas.microsoft.com/office/drawing/2014/main" id="{133123AA-C7F7-C56B-0335-AD7F0371220F}"/>
              </a:ext>
            </a:extLst>
          </p:cNvPr>
          <p:cNvSpPr/>
          <p:nvPr/>
        </p:nvSpPr>
        <p:spPr>
          <a:xfrm>
            <a:off x="1512115" y="6022429"/>
            <a:ext cx="1949973" cy="657442"/>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Pump</a:t>
            </a:r>
            <a:endParaRPr lang="en-US" sz="2200" dirty="0">
              <a:solidFill>
                <a:schemeClr val="bg1"/>
              </a:solidFill>
            </a:endParaRPr>
          </a:p>
        </p:txBody>
      </p:sp>
      <p:sp>
        <p:nvSpPr>
          <p:cNvPr id="18" name="Arrow: Chevron 17">
            <a:extLst>
              <a:ext uri="{FF2B5EF4-FFF2-40B4-BE49-F238E27FC236}">
                <a16:creationId xmlns:a16="http://schemas.microsoft.com/office/drawing/2014/main" id="{827ACF1D-EB76-D499-EEB1-8B52D415EE51}"/>
              </a:ext>
            </a:extLst>
          </p:cNvPr>
          <p:cNvSpPr/>
          <p:nvPr/>
        </p:nvSpPr>
        <p:spPr>
          <a:xfrm>
            <a:off x="3024231" y="6022429"/>
            <a:ext cx="1949973" cy="657442"/>
          </a:xfrm>
          <a:prstGeom prst="chevron">
            <a:avLst/>
          </a:prstGeom>
          <a:solidFill>
            <a:schemeClr val="bg2"/>
          </a:solidFill>
          <a:ln>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Hydraulic Fluid</a:t>
            </a:r>
            <a:endParaRPr lang="en-US" sz="2200" dirty="0">
              <a:solidFill>
                <a:schemeClr val="tx2"/>
              </a:solidFill>
            </a:endParaRPr>
          </a:p>
        </p:txBody>
      </p:sp>
      <p:sp>
        <p:nvSpPr>
          <p:cNvPr id="21" name="Arrow: Chevron 20">
            <a:extLst>
              <a:ext uri="{FF2B5EF4-FFF2-40B4-BE49-F238E27FC236}">
                <a16:creationId xmlns:a16="http://schemas.microsoft.com/office/drawing/2014/main" id="{F104541C-4BC0-5534-339C-81F6A67C6731}"/>
              </a:ext>
            </a:extLst>
          </p:cNvPr>
          <p:cNvSpPr/>
          <p:nvPr/>
        </p:nvSpPr>
        <p:spPr>
          <a:xfrm>
            <a:off x="4536347" y="6022429"/>
            <a:ext cx="1949973" cy="657442"/>
          </a:xfrm>
          <a:prstGeom prst="chevron">
            <a:avLst/>
          </a:prstGeom>
          <a:solidFill>
            <a:schemeClr val="bg2"/>
          </a:solidFill>
          <a:ln>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Pipes</a:t>
            </a:r>
          </a:p>
        </p:txBody>
      </p:sp>
      <p:sp>
        <p:nvSpPr>
          <p:cNvPr id="25" name="Arrow: Chevron 24">
            <a:extLst>
              <a:ext uri="{FF2B5EF4-FFF2-40B4-BE49-F238E27FC236}">
                <a16:creationId xmlns:a16="http://schemas.microsoft.com/office/drawing/2014/main" id="{B0A599E1-3920-8D90-57E0-04C26A911502}"/>
              </a:ext>
            </a:extLst>
          </p:cNvPr>
          <p:cNvSpPr/>
          <p:nvPr/>
        </p:nvSpPr>
        <p:spPr>
          <a:xfrm>
            <a:off x="6048463" y="6022429"/>
            <a:ext cx="1949973" cy="657442"/>
          </a:xfrm>
          <a:prstGeom prst="chevron">
            <a:avLst/>
          </a:prstGeom>
          <a:solidFill>
            <a:schemeClr val="bg2"/>
          </a:solidFill>
          <a:ln>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Valves</a:t>
            </a:r>
            <a:endParaRPr lang="en-US" sz="2200" dirty="0">
              <a:solidFill>
                <a:schemeClr val="tx2"/>
              </a:solidFill>
            </a:endParaRPr>
          </a:p>
        </p:txBody>
      </p:sp>
      <p:sp>
        <p:nvSpPr>
          <p:cNvPr id="29" name="Arrow: Chevron 28">
            <a:extLst>
              <a:ext uri="{FF2B5EF4-FFF2-40B4-BE49-F238E27FC236}">
                <a16:creationId xmlns:a16="http://schemas.microsoft.com/office/drawing/2014/main" id="{127F6CEA-340C-F908-C6A9-44141D5C9CA3}"/>
              </a:ext>
            </a:extLst>
          </p:cNvPr>
          <p:cNvSpPr/>
          <p:nvPr/>
        </p:nvSpPr>
        <p:spPr>
          <a:xfrm>
            <a:off x="7560579" y="6022429"/>
            <a:ext cx="1949973" cy="657442"/>
          </a:xfrm>
          <a:prstGeom prst="chevron">
            <a:avLst/>
          </a:prstGeom>
          <a:solidFill>
            <a:schemeClr val="bg2"/>
          </a:solidFill>
          <a:ln>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Actuator</a:t>
            </a:r>
            <a:endParaRPr lang="en-US" sz="2200" dirty="0">
              <a:solidFill>
                <a:schemeClr val="tx2"/>
              </a:solidFill>
            </a:endParaRPr>
          </a:p>
        </p:txBody>
      </p:sp>
      <p:sp>
        <p:nvSpPr>
          <p:cNvPr id="31" name="Arrow: Chevron 30">
            <a:extLst>
              <a:ext uri="{FF2B5EF4-FFF2-40B4-BE49-F238E27FC236}">
                <a16:creationId xmlns:a16="http://schemas.microsoft.com/office/drawing/2014/main" id="{F40AACC4-48F2-4899-2B83-A098B0B97392}"/>
              </a:ext>
            </a:extLst>
          </p:cNvPr>
          <p:cNvSpPr/>
          <p:nvPr/>
        </p:nvSpPr>
        <p:spPr>
          <a:xfrm>
            <a:off x="9072693" y="6022428"/>
            <a:ext cx="1949973" cy="657442"/>
          </a:xfrm>
          <a:prstGeom prst="chevron">
            <a:avLst/>
          </a:prstGeom>
          <a:solidFill>
            <a:schemeClr val="bg2"/>
          </a:solidFill>
          <a:ln>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Piston</a:t>
            </a:r>
            <a:endParaRPr lang="en-US" sz="2200" dirty="0">
              <a:solidFill>
                <a:schemeClr val="tx2"/>
              </a:solidFill>
            </a:endParaRPr>
          </a:p>
        </p:txBody>
      </p:sp>
    </p:spTree>
    <p:custDataLst>
      <p:tags r:id="rId1"/>
    </p:custDataLst>
    <p:extLst>
      <p:ext uri="{BB962C8B-B14F-4D97-AF65-F5344CB8AC3E}">
        <p14:creationId xmlns:p14="http://schemas.microsoft.com/office/powerpoint/2010/main" val="5140515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6D049-6235-820C-1200-B0FE86E39D47}"/>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B6FDC5D5-42C4-F531-FB5F-B761B7AB7038}"/>
              </a:ext>
            </a:extLst>
          </p:cNvPr>
          <p:cNvPicPr>
            <a:picLocks noChangeAspect="1"/>
          </p:cNvPicPr>
          <p:nvPr/>
        </p:nvPicPr>
        <p:blipFill>
          <a:blip r:embed="rId4">
            <a:extLst>
              <a:ext uri="{28A0092B-C50C-407E-A947-70E740481C1C}">
                <a14:useLocalDpi xmlns:a14="http://schemas.microsoft.com/office/drawing/2010/main" val="0"/>
              </a:ext>
            </a:extLst>
          </a:blip>
          <a:srcRect r="1170"/>
          <a:stretch>
            <a:fillRect/>
          </a:stretch>
        </p:blipFill>
        <p:spPr>
          <a:xfrm>
            <a:off x="5165487" y="1850340"/>
            <a:ext cx="6660193" cy="3842205"/>
          </a:xfrm>
          <a:prstGeom prst="rect">
            <a:avLst/>
          </a:prstGeom>
        </p:spPr>
      </p:pic>
      <p:sp>
        <p:nvSpPr>
          <p:cNvPr id="5" name="Title 4">
            <a:extLst>
              <a:ext uri="{FF2B5EF4-FFF2-40B4-BE49-F238E27FC236}">
                <a16:creationId xmlns:a16="http://schemas.microsoft.com/office/drawing/2014/main" id="{31FBD0CA-71B9-92D5-A4B8-90EFC64EFA29}"/>
              </a:ext>
            </a:extLst>
          </p:cNvPr>
          <p:cNvSpPr>
            <a:spLocks noGrp="1"/>
          </p:cNvSpPr>
          <p:nvPr>
            <p:ph type="title"/>
          </p:nvPr>
        </p:nvSpPr>
        <p:spPr>
          <a:xfrm>
            <a:off x="366319" y="633387"/>
            <a:ext cx="11459361" cy="562026"/>
          </a:xfrm>
        </p:spPr>
        <p:txBody>
          <a:bodyPr/>
          <a:lstStyle/>
          <a:p>
            <a:r>
              <a:rPr lang="en-US" sz="3200" dirty="0">
                <a:solidFill>
                  <a:schemeClr val="tx1"/>
                </a:solidFill>
              </a:rPr>
              <a:t>Basic Hydraulic System Components</a:t>
            </a:r>
          </a:p>
        </p:txBody>
      </p:sp>
      <p:sp>
        <p:nvSpPr>
          <p:cNvPr id="22" name="Rectangle 21">
            <a:extLst>
              <a:ext uri="{FF2B5EF4-FFF2-40B4-BE49-F238E27FC236}">
                <a16:creationId xmlns:a16="http://schemas.microsoft.com/office/drawing/2014/main" id="{A4EF13D2-53A3-432A-8213-25E23EF1975B}"/>
              </a:ext>
            </a:extLst>
          </p:cNvPr>
          <p:cNvSpPr/>
          <p:nvPr/>
        </p:nvSpPr>
        <p:spPr>
          <a:xfrm>
            <a:off x="891540" y="1696073"/>
            <a:ext cx="3822119" cy="39964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t>Hydraulic Fluid </a:t>
            </a:r>
          </a:p>
          <a:p>
            <a:pPr algn="ctr"/>
            <a:r>
              <a:rPr lang="en-US" sz="2500" dirty="0"/>
              <a:t>carries energy through the system while also helping lubricate and cool system components. It is nearly incompressible and can efficiently transmit pressure.</a:t>
            </a:r>
          </a:p>
          <a:p>
            <a:pPr algn="ctr"/>
            <a:endParaRPr lang="en-US" sz="2800" dirty="0"/>
          </a:p>
          <a:p>
            <a:pPr algn="ctr"/>
            <a:endParaRPr lang="en-US" sz="2800" dirty="0"/>
          </a:p>
        </p:txBody>
      </p:sp>
      <p:sp>
        <p:nvSpPr>
          <p:cNvPr id="27" name="Arrow: Right 26">
            <a:extLst>
              <a:ext uri="{FF2B5EF4-FFF2-40B4-BE49-F238E27FC236}">
                <a16:creationId xmlns:a16="http://schemas.microsoft.com/office/drawing/2014/main" id="{C19280F3-414F-BDDE-D27F-F4B74F8A7292}"/>
              </a:ext>
            </a:extLst>
          </p:cNvPr>
          <p:cNvSpPr/>
          <p:nvPr/>
        </p:nvSpPr>
        <p:spPr>
          <a:xfrm rot="5400000">
            <a:off x="5734718" y="1718966"/>
            <a:ext cx="1481062" cy="879707"/>
          </a:xfrm>
          <a:prstGeom prst="rightArrow">
            <a:avLst/>
          </a:prstGeom>
          <a:solidFill>
            <a:srgbClr val="FFF46C"/>
          </a:solidFill>
          <a:ln>
            <a:solidFill>
              <a:schemeClr val="tx2">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149FAB8-AA5C-A6D2-4399-918A60D617CC}"/>
              </a:ext>
            </a:extLst>
          </p:cNvPr>
          <p:cNvPicPr>
            <a:picLocks noChangeAspect="1"/>
          </p:cNvPicPr>
          <p:nvPr/>
        </p:nvPicPr>
        <p:blipFill>
          <a:blip r:embed="rId5">
            <a:duotone>
              <a:prstClr val="black"/>
              <a:srgbClr val="E49E0C">
                <a:tint val="45000"/>
                <a:satMod val="400000"/>
              </a:srgbClr>
            </a:duotone>
            <a:extLst>
              <a:ext uri="{28A0092B-C50C-407E-A947-70E740481C1C}">
                <a14:useLocalDpi xmlns:a14="http://schemas.microsoft.com/office/drawing/2010/main" val="0"/>
              </a:ext>
            </a:extLst>
          </a:blip>
          <a:srcRect l="40563" t="41726" r="16024" b="28581"/>
          <a:stretch>
            <a:fillRect/>
          </a:stretch>
        </p:blipFill>
        <p:spPr>
          <a:xfrm>
            <a:off x="891540" y="4783068"/>
            <a:ext cx="3822119" cy="879707"/>
          </a:xfrm>
          <a:prstGeom prst="rect">
            <a:avLst/>
          </a:prstGeom>
        </p:spPr>
      </p:pic>
      <p:sp>
        <p:nvSpPr>
          <p:cNvPr id="16" name="Arrow: Chevron 15">
            <a:extLst>
              <a:ext uri="{FF2B5EF4-FFF2-40B4-BE49-F238E27FC236}">
                <a16:creationId xmlns:a16="http://schemas.microsoft.com/office/drawing/2014/main" id="{6F79A4FC-9BAC-5C74-CB39-B43FE7FD8572}"/>
              </a:ext>
            </a:extLst>
          </p:cNvPr>
          <p:cNvSpPr/>
          <p:nvPr/>
        </p:nvSpPr>
        <p:spPr>
          <a:xfrm>
            <a:off x="-1" y="6022429"/>
            <a:ext cx="1949973" cy="657442"/>
          </a:xfrm>
          <a:prstGeom prst="chevron">
            <a:avLst/>
          </a:prstGeom>
          <a:solidFill>
            <a:schemeClr val="tx1"/>
          </a:solidFill>
          <a:ln>
            <a:solidFill>
              <a:srgbClr val="FFF46C"/>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200" b="1" dirty="0">
                <a:solidFill>
                  <a:schemeClr val="bg1"/>
                </a:solidFill>
              </a:rPr>
              <a:t>Reservoir</a:t>
            </a:r>
          </a:p>
        </p:txBody>
      </p:sp>
      <p:sp>
        <p:nvSpPr>
          <p:cNvPr id="20" name="Arrow: Chevron 19">
            <a:extLst>
              <a:ext uri="{FF2B5EF4-FFF2-40B4-BE49-F238E27FC236}">
                <a16:creationId xmlns:a16="http://schemas.microsoft.com/office/drawing/2014/main" id="{DAD6FF48-DBF2-9698-7781-74A4BD8B3542}"/>
              </a:ext>
            </a:extLst>
          </p:cNvPr>
          <p:cNvSpPr/>
          <p:nvPr/>
        </p:nvSpPr>
        <p:spPr>
          <a:xfrm>
            <a:off x="1512115" y="6022429"/>
            <a:ext cx="1949973" cy="657442"/>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Pump</a:t>
            </a:r>
            <a:endParaRPr lang="en-US" sz="2200" dirty="0">
              <a:solidFill>
                <a:schemeClr val="bg1"/>
              </a:solidFill>
            </a:endParaRPr>
          </a:p>
        </p:txBody>
      </p:sp>
      <p:sp>
        <p:nvSpPr>
          <p:cNvPr id="23" name="Arrow: Chevron 22">
            <a:extLst>
              <a:ext uri="{FF2B5EF4-FFF2-40B4-BE49-F238E27FC236}">
                <a16:creationId xmlns:a16="http://schemas.microsoft.com/office/drawing/2014/main" id="{11B950DE-847C-EE58-B63F-498BECACC0EE}"/>
              </a:ext>
            </a:extLst>
          </p:cNvPr>
          <p:cNvSpPr/>
          <p:nvPr/>
        </p:nvSpPr>
        <p:spPr>
          <a:xfrm>
            <a:off x="3024231" y="6022429"/>
            <a:ext cx="1949973" cy="657442"/>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Hydraulic Fluid</a:t>
            </a:r>
            <a:endParaRPr lang="en-US" sz="2200" dirty="0">
              <a:solidFill>
                <a:schemeClr val="bg1"/>
              </a:solidFill>
            </a:endParaRPr>
          </a:p>
        </p:txBody>
      </p:sp>
      <p:sp>
        <p:nvSpPr>
          <p:cNvPr id="25" name="Arrow: Chevron 24">
            <a:extLst>
              <a:ext uri="{FF2B5EF4-FFF2-40B4-BE49-F238E27FC236}">
                <a16:creationId xmlns:a16="http://schemas.microsoft.com/office/drawing/2014/main" id="{EA041AFF-F0F6-B974-180A-0E6CFA7CBA87}"/>
              </a:ext>
            </a:extLst>
          </p:cNvPr>
          <p:cNvSpPr/>
          <p:nvPr/>
        </p:nvSpPr>
        <p:spPr>
          <a:xfrm>
            <a:off x="4536347" y="6022429"/>
            <a:ext cx="1949973" cy="657442"/>
          </a:xfrm>
          <a:prstGeom prst="chevron">
            <a:avLst/>
          </a:prstGeom>
          <a:solidFill>
            <a:schemeClr val="bg2"/>
          </a:solidFill>
          <a:ln>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Pipes</a:t>
            </a:r>
          </a:p>
        </p:txBody>
      </p:sp>
      <p:sp>
        <p:nvSpPr>
          <p:cNvPr id="29" name="Arrow: Chevron 28">
            <a:extLst>
              <a:ext uri="{FF2B5EF4-FFF2-40B4-BE49-F238E27FC236}">
                <a16:creationId xmlns:a16="http://schemas.microsoft.com/office/drawing/2014/main" id="{7834B1D1-64D0-4B17-935B-1D542EB0ABFF}"/>
              </a:ext>
            </a:extLst>
          </p:cNvPr>
          <p:cNvSpPr/>
          <p:nvPr/>
        </p:nvSpPr>
        <p:spPr>
          <a:xfrm>
            <a:off x="6048463" y="6022429"/>
            <a:ext cx="1949973" cy="657442"/>
          </a:xfrm>
          <a:prstGeom prst="chevron">
            <a:avLst/>
          </a:prstGeom>
          <a:solidFill>
            <a:schemeClr val="bg2"/>
          </a:solidFill>
          <a:ln>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Valves</a:t>
            </a:r>
            <a:endParaRPr lang="en-US" sz="2200" dirty="0">
              <a:solidFill>
                <a:schemeClr val="tx2"/>
              </a:solidFill>
            </a:endParaRPr>
          </a:p>
        </p:txBody>
      </p:sp>
      <p:sp>
        <p:nvSpPr>
          <p:cNvPr id="31" name="Arrow: Chevron 30">
            <a:extLst>
              <a:ext uri="{FF2B5EF4-FFF2-40B4-BE49-F238E27FC236}">
                <a16:creationId xmlns:a16="http://schemas.microsoft.com/office/drawing/2014/main" id="{92B19F83-93FB-2BCE-08E1-FB65294FD876}"/>
              </a:ext>
            </a:extLst>
          </p:cNvPr>
          <p:cNvSpPr/>
          <p:nvPr/>
        </p:nvSpPr>
        <p:spPr>
          <a:xfrm>
            <a:off x="7560579" y="6022429"/>
            <a:ext cx="1949973" cy="657442"/>
          </a:xfrm>
          <a:prstGeom prst="chevron">
            <a:avLst/>
          </a:prstGeom>
          <a:solidFill>
            <a:schemeClr val="bg2"/>
          </a:solidFill>
          <a:ln>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Actuator</a:t>
            </a:r>
            <a:endParaRPr lang="en-US" sz="2200" dirty="0">
              <a:solidFill>
                <a:schemeClr val="tx2"/>
              </a:solidFill>
            </a:endParaRPr>
          </a:p>
        </p:txBody>
      </p:sp>
      <p:sp>
        <p:nvSpPr>
          <p:cNvPr id="33" name="Arrow: Chevron 32">
            <a:extLst>
              <a:ext uri="{FF2B5EF4-FFF2-40B4-BE49-F238E27FC236}">
                <a16:creationId xmlns:a16="http://schemas.microsoft.com/office/drawing/2014/main" id="{85C0D8D7-3C2F-8BE6-4BCA-175FD4262629}"/>
              </a:ext>
            </a:extLst>
          </p:cNvPr>
          <p:cNvSpPr/>
          <p:nvPr/>
        </p:nvSpPr>
        <p:spPr>
          <a:xfrm>
            <a:off x="9072693" y="6022428"/>
            <a:ext cx="1949973" cy="657442"/>
          </a:xfrm>
          <a:prstGeom prst="chevron">
            <a:avLst/>
          </a:prstGeom>
          <a:solidFill>
            <a:schemeClr val="bg2"/>
          </a:solidFill>
          <a:ln>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Piston</a:t>
            </a:r>
            <a:endParaRPr lang="en-US" sz="2200" dirty="0">
              <a:solidFill>
                <a:schemeClr val="tx2"/>
              </a:solidFill>
            </a:endParaRPr>
          </a:p>
        </p:txBody>
      </p:sp>
    </p:spTree>
    <p:custDataLst>
      <p:tags r:id="rId1"/>
    </p:custDataLst>
    <p:extLst>
      <p:ext uri="{BB962C8B-B14F-4D97-AF65-F5344CB8AC3E}">
        <p14:creationId xmlns:p14="http://schemas.microsoft.com/office/powerpoint/2010/main" val="15433042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FC710-7805-2A28-E921-A642186384E9}"/>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2409DA5B-9EB4-1408-D6FE-ACFF79452134}"/>
              </a:ext>
            </a:extLst>
          </p:cNvPr>
          <p:cNvPicPr>
            <a:picLocks noChangeAspect="1"/>
          </p:cNvPicPr>
          <p:nvPr/>
        </p:nvPicPr>
        <p:blipFill>
          <a:blip r:embed="rId4">
            <a:extLst>
              <a:ext uri="{28A0092B-C50C-407E-A947-70E740481C1C}">
                <a14:useLocalDpi xmlns:a14="http://schemas.microsoft.com/office/drawing/2010/main" val="0"/>
              </a:ext>
            </a:extLst>
          </a:blip>
          <a:srcRect r="1170"/>
          <a:stretch>
            <a:fillRect/>
          </a:stretch>
        </p:blipFill>
        <p:spPr>
          <a:xfrm>
            <a:off x="5165487" y="1850340"/>
            <a:ext cx="6660193" cy="3842205"/>
          </a:xfrm>
          <a:prstGeom prst="rect">
            <a:avLst/>
          </a:prstGeom>
        </p:spPr>
      </p:pic>
      <p:sp>
        <p:nvSpPr>
          <p:cNvPr id="5" name="Title 4">
            <a:extLst>
              <a:ext uri="{FF2B5EF4-FFF2-40B4-BE49-F238E27FC236}">
                <a16:creationId xmlns:a16="http://schemas.microsoft.com/office/drawing/2014/main" id="{52C0C29E-E4D7-BF0B-1A9B-DCF18AE47852}"/>
              </a:ext>
            </a:extLst>
          </p:cNvPr>
          <p:cNvSpPr>
            <a:spLocks noGrp="1"/>
          </p:cNvSpPr>
          <p:nvPr>
            <p:ph type="title"/>
          </p:nvPr>
        </p:nvSpPr>
        <p:spPr>
          <a:xfrm>
            <a:off x="366319" y="633387"/>
            <a:ext cx="11459361" cy="562026"/>
          </a:xfrm>
        </p:spPr>
        <p:txBody>
          <a:bodyPr/>
          <a:lstStyle/>
          <a:p>
            <a:r>
              <a:rPr lang="en-US" sz="3200" dirty="0">
                <a:solidFill>
                  <a:schemeClr val="tx1"/>
                </a:solidFill>
              </a:rPr>
              <a:t>Basic Hydraulic System Components</a:t>
            </a:r>
          </a:p>
        </p:txBody>
      </p:sp>
      <p:sp>
        <p:nvSpPr>
          <p:cNvPr id="22" name="Rectangle 21">
            <a:extLst>
              <a:ext uri="{FF2B5EF4-FFF2-40B4-BE49-F238E27FC236}">
                <a16:creationId xmlns:a16="http://schemas.microsoft.com/office/drawing/2014/main" id="{66BA6427-0001-0146-0D1B-E939A1BD2BF6}"/>
              </a:ext>
            </a:extLst>
          </p:cNvPr>
          <p:cNvSpPr/>
          <p:nvPr/>
        </p:nvSpPr>
        <p:spPr>
          <a:xfrm>
            <a:off x="891540" y="1696073"/>
            <a:ext cx="3822119" cy="39964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t>Pipes and Hoses  </a:t>
            </a:r>
          </a:p>
          <a:p>
            <a:pPr algn="ctr"/>
            <a:r>
              <a:rPr lang="en-US" sz="2500" dirty="0"/>
              <a:t>provide pathways for hydraulic fluid to travel between components throughout the system.</a:t>
            </a:r>
          </a:p>
          <a:p>
            <a:pPr algn="ctr"/>
            <a:endParaRPr lang="en-US" sz="2500" dirty="0"/>
          </a:p>
          <a:p>
            <a:pPr algn="ctr"/>
            <a:endParaRPr lang="en-US" sz="2500" dirty="0"/>
          </a:p>
          <a:p>
            <a:pPr algn="ctr"/>
            <a:endParaRPr lang="en-US" sz="2800" dirty="0"/>
          </a:p>
          <a:p>
            <a:pPr algn="ctr"/>
            <a:endParaRPr lang="en-US" sz="2800" dirty="0"/>
          </a:p>
        </p:txBody>
      </p:sp>
      <p:sp>
        <p:nvSpPr>
          <p:cNvPr id="27" name="Arrow: Right 26">
            <a:extLst>
              <a:ext uri="{FF2B5EF4-FFF2-40B4-BE49-F238E27FC236}">
                <a16:creationId xmlns:a16="http://schemas.microsoft.com/office/drawing/2014/main" id="{81E47C2B-9991-C10A-24B2-D99DC6D0D249}"/>
              </a:ext>
            </a:extLst>
          </p:cNvPr>
          <p:cNvSpPr/>
          <p:nvPr/>
        </p:nvSpPr>
        <p:spPr>
          <a:xfrm>
            <a:off x="3548122" y="4594246"/>
            <a:ext cx="1481062" cy="879707"/>
          </a:xfrm>
          <a:prstGeom prst="rightArrow">
            <a:avLst/>
          </a:prstGeom>
          <a:solidFill>
            <a:srgbClr val="FFF46C"/>
          </a:solidFill>
          <a:ln>
            <a:solidFill>
              <a:schemeClr val="tx2">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259CE3F-3540-B228-2F78-099497976A5B}"/>
              </a:ext>
            </a:extLst>
          </p:cNvPr>
          <p:cNvPicPr>
            <a:picLocks noChangeAspect="1"/>
          </p:cNvPicPr>
          <p:nvPr/>
        </p:nvPicPr>
        <p:blipFill>
          <a:blip r:embed="rId5"/>
          <a:stretch>
            <a:fillRect/>
          </a:stretch>
        </p:blipFill>
        <p:spPr>
          <a:xfrm>
            <a:off x="1294540" y="3993410"/>
            <a:ext cx="2363686" cy="1699135"/>
          </a:xfrm>
          <a:prstGeom prst="rect">
            <a:avLst/>
          </a:prstGeom>
        </p:spPr>
      </p:pic>
      <p:sp>
        <p:nvSpPr>
          <p:cNvPr id="12" name="Arrow: Chevron 11">
            <a:extLst>
              <a:ext uri="{FF2B5EF4-FFF2-40B4-BE49-F238E27FC236}">
                <a16:creationId xmlns:a16="http://schemas.microsoft.com/office/drawing/2014/main" id="{ECCA25CE-ECDB-18B7-64FC-9826DDFD89D5}"/>
              </a:ext>
            </a:extLst>
          </p:cNvPr>
          <p:cNvSpPr/>
          <p:nvPr/>
        </p:nvSpPr>
        <p:spPr>
          <a:xfrm>
            <a:off x="-1" y="6022429"/>
            <a:ext cx="1949973" cy="657442"/>
          </a:xfrm>
          <a:prstGeom prst="chevron">
            <a:avLst/>
          </a:prstGeom>
          <a:solidFill>
            <a:schemeClr val="tx1"/>
          </a:solidFill>
          <a:ln>
            <a:solidFill>
              <a:srgbClr val="FFF46C"/>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200" b="1" dirty="0">
                <a:solidFill>
                  <a:schemeClr val="bg1"/>
                </a:solidFill>
              </a:rPr>
              <a:t>Reservoir</a:t>
            </a:r>
          </a:p>
        </p:txBody>
      </p:sp>
      <p:sp>
        <p:nvSpPr>
          <p:cNvPr id="16" name="Arrow: Chevron 15">
            <a:extLst>
              <a:ext uri="{FF2B5EF4-FFF2-40B4-BE49-F238E27FC236}">
                <a16:creationId xmlns:a16="http://schemas.microsoft.com/office/drawing/2014/main" id="{19977C2F-EE78-C23B-3E23-C98835762DE8}"/>
              </a:ext>
            </a:extLst>
          </p:cNvPr>
          <p:cNvSpPr/>
          <p:nvPr/>
        </p:nvSpPr>
        <p:spPr>
          <a:xfrm>
            <a:off x="1512115" y="6022429"/>
            <a:ext cx="1949973" cy="657442"/>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Pump</a:t>
            </a:r>
            <a:endParaRPr lang="en-US" sz="2200" dirty="0">
              <a:solidFill>
                <a:schemeClr val="bg1"/>
              </a:solidFill>
            </a:endParaRPr>
          </a:p>
        </p:txBody>
      </p:sp>
      <p:sp>
        <p:nvSpPr>
          <p:cNvPr id="20" name="Arrow: Chevron 19">
            <a:extLst>
              <a:ext uri="{FF2B5EF4-FFF2-40B4-BE49-F238E27FC236}">
                <a16:creationId xmlns:a16="http://schemas.microsoft.com/office/drawing/2014/main" id="{99D374DE-AD0A-83F7-BFFA-0A4A77F8908D}"/>
              </a:ext>
            </a:extLst>
          </p:cNvPr>
          <p:cNvSpPr/>
          <p:nvPr/>
        </p:nvSpPr>
        <p:spPr>
          <a:xfrm>
            <a:off x="3024231" y="6022429"/>
            <a:ext cx="1949973" cy="657442"/>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Hydraulic Fluid</a:t>
            </a:r>
            <a:endParaRPr lang="en-US" sz="2200" dirty="0">
              <a:solidFill>
                <a:schemeClr val="bg1"/>
              </a:solidFill>
            </a:endParaRPr>
          </a:p>
        </p:txBody>
      </p:sp>
      <p:sp>
        <p:nvSpPr>
          <p:cNvPr id="23" name="Arrow: Chevron 22">
            <a:extLst>
              <a:ext uri="{FF2B5EF4-FFF2-40B4-BE49-F238E27FC236}">
                <a16:creationId xmlns:a16="http://schemas.microsoft.com/office/drawing/2014/main" id="{947E238A-5CB5-643A-FED1-1D21DEF2AA5B}"/>
              </a:ext>
            </a:extLst>
          </p:cNvPr>
          <p:cNvSpPr/>
          <p:nvPr/>
        </p:nvSpPr>
        <p:spPr>
          <a:xfrm>
            <a:off x="4536347" y="6022429"/>
            <a:ext cx="1949973" cy="657442"/>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Pipes</a:t>
            </a:r>
          </a:p>
        </p:txBody>
      </p:sp>
      <p:sp>
        <p:nvSpPr>
          <p:cNvPr id="25" name="Arrow: Chevron 24">
            <a:extLst>
              <a:ext uri="{FF2B5EF4-FFF2-40B4-BE49-F238E27FC236}">
                <a16:creationId xmlns:a16="http://schemas.microsoft.com/office/drawing/2014/main" id="{9EA72E64-6402-B9A3-A96A-6769E0CA6A38}"/>
              </a:ext>
            </a:extLst>
          </p:cNvPr>
          <p:cNvSpPr/>
          <p:nvPr/>
        </p:nvSpPr>
        <p:spPr>
          <a:xfrm>
            <a:off x="6048463" y="6022429"/>
            <a:ext cx="1949973" cy="657442"/>
          </a:xfrm>
          <a:prstGeom prst="chevron">
            <a:avLst/>
          </a:prstGeom>
          <a:solidFill>
            <a:schemeClr val="bg2"/>
          </a:solidFill>
          <a:ln>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Valves</a:t>
            </a:r>
            <a:endParaRPr lang="en-US" sz="2200" dirty="0">
              <a:solidFill>
                <a:schemeClr val="tx2"/>
              </a:solidFill>
            </a:endParaRPr>
          </a:p>
        </p:txBody>
      </p:sp>
      <p:sp>
        <p:nvSpPr>
          <p:cNvPr id="29" name="Arrow: Chevron 28">
            <a:extLst>
              <a:ext uri="{FF2B5EF4-FFF2-40B4-BE49-F238E27FC236}">
                <a16:creationId xmlns:a16="http://schemas.microsoft.com/office/drawing/2014/main" id="{49495545-6C26-ACA5-4101-3F3DF9E3439E}"/>
              </a:ext>
            </a:extLst>
          </p:cNvPr>
          <p:cNvSpPr/>
          <p:nvPr/>
        </p:nvSpPr>
        <p:spPr>
          <a:xfrm>
            <a:off x="7560579" y="6022429"/>
            <a:ext cx="1949973" cy="657442"/>
          </a:xfrm>
          <a:prstGeom prst="chevron">
            <a:avLst/>
          </a:prstGeom>
          <a:solidFill>
            <a:schemeClr val="bg2"/>
          </a:solidFill>
          <a:ln>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Actuator</a:t>
            </a:r>
            <a:endParaRPr lang="en-US" sz="2200" dirty="0">
              <a:solidFill>
                <a:schemeClr val="tx2"/>
              </a:solidFill>
            </a:endParaRPr>
          </a:p>
        </p:txBody>
      </p:sp>
      <p:sp>
        <p:nvSpPr>
          <p:cNvPr id="31" name="Arrow: Chevron 30">
            <a:extLst>
              <a:ext uri="{FF2B5EF4-FFF2-40B4-BE49-F238E27FC236}">
                <a16:creationId xmlns:a16="http://schemas.microsoft.com/office/drawing/2014/main" id="{E770178B-E56D-3B28-043F-26551EC6A860}"/>
              </a:ext>
            </a:extLst>
          </p:cNvPr>
          <p:cNvSpPr/>
          <p:nvPr/>
        </p:nvSpPr>
        <p:spPr>
          <a:xfrm>
            <a:off x="9072693" y="6022428"/>
            <a:ext cx="1949973" cy="657442"/>
          </a:xfrm>
          <a:prstGeom prst="chevron">
            <a:avLst/>
          </a:prstGeom>
          <a:solidFill>
            <a:schemeClr val="bg2"/>
          </a:solidFill>
          <a:ln>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Piston</a:t>
            </a:r>
            <a:endParaRPr lang="en-US" sz="2200" dirty="0">
              <a:solidFill>
                <a:schemeClr val="tx2"/>
              </a:solidFill>
            </a:endParaRPr>
          </a:p>
        </p:txBody>
      </p:sp>
    </p:spTree>
    <p:custDataLst>
      <p:tags r:id="rId1"/>
    </p:custDataLst>
    <p:extLst>
      <p:ext uri="{BB962C8B-B14F-4D97-AF65-F5344CB8AC3E}">
        <p14:creationId xmlns:p14="http://schemas.microsoft.com/office/powerpoint/2010/main" val="4877309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5FF5D-60BE-7203-DE14-CEDA34F1931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562A6179-B68D-74E7-0D8A-744E2AE06798}"/>
              </a:ext>
            </a:extLst>
          </p:cNvPr>
          <p:cNvPicPr>
            <a:picLocks noChangeAspect="1"/>
          </p:cNvPicPr>
          <p:nvPr/>
        </p:nvPicPr>
        <p:blipFill>
          <a:blip r:embed="rId4">
            <a:extLst>
              <a:ext uri="{28A0092B-C50C-407E-A947-70E740481C1C}">
                <a14:useLocalDpi xmlns:a14="http://schemas.microsoft.com/office/drawing/2010/main" val="0"/>
              </a:ext>
            </a:extLst>
          </a:blip>
          <a:srcRect r="1170"/>
          <a:stretch>
            <a:fillRect/>
          </a:stretch>
        </p:blipFill>
        <p:spPr>
          <a:xfrm>
            <a:off x="5165487" y="1850340"/>
            <a:ext cx="6660193" cy="3842205"/>
          </a:xfrm>
          <a:prstGeom prst="rect">
            <a:avLst/>
          </a:prstGeom>
        </p:spPr>
      </p:pic>
      <p:sp>
        <p:nvSpPr>
          <p:cNvPr id="5" name="Title 4">
            <a:extLst>
              <a:ext uri="{FF2B5EF4-FFF2-40B4-BE49-F238E27FC236}">
                <a16:creationId xmlns:a16="http://schemas.microsoft.com/office/drawing/2014/main" id="{1DB3BB20-CD63-2992-32C1-D48D5E9E7244}"/>
              </a:ext>
            </a:extLst>
          </p:cNvPr>
          <p:cNvSpPr>
            <a:spLocks noGrp="1"/>
          </p:cNvSpPr>
          <p:nvPr>
            <p:ph type="title"/>
          </p:nvPr>
        </p:nvSpPr>
        <p:spPr>
          <a:xfrm>
            <a:off x="366319" y="633387"/>
            <a:ext cx="11459361" cy="562026"/>
          </a:xfrm>
        </p:spPr>
        <p:txBody>
          <a:bodyPr/>
          <a:lstStyle/>
          <a:p>
            <a:r>
              <a:rPr lang="en-US" sz="3200" dirty="0">
                <a:solidFill>
                  <a:schemeClr val="tx1"/>
                </a:solidFill>
              </a:rPr>
              <a:t>Basic Hydraulic System Components</a:t>
            </a:r>
          </a:p>
        </p:txBody>
      </p:sp>
      <p:sp>
        <p:nvSpPr>
          <p:cNvPr id="22" name="Rectangle 21">
            <a:extLst>
              <a:ext uri="{FF2B5EF4-FFF2-40B4-BE49-F238E27FC236}">
                <a16:creationId xmlns:a16="http://schemas.microsoft.com/office/drawing/2014/main" id="{14E823B2-BD75-C551-9FDD-74D2E59BF57A}"/>
              </a:ext>
            </a:extLst>
          </p:cNvPr>
          <p:cNvSpPr/>
          <p:nvPr/>
        </p:nvSpPr>
        <p:spPr>
          <a:xfrm>
            <a:off x="891540" y="1696073"/>
            <a:ext cx="3822119" cy="39964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t>Valves</a:t>
            </a:r>
            <a:r>
              <a:rPr lang="en-US" sz="2500" dirty="0"/>
              <a:t> </a:t>
            </a:r>
          </a:p>
          <a:p>
            <a:pPr algn="ctr"/>
            <a:r>
              <a:rPr lang="en-US" sz="2500" dirty="0"/>
              <a:t>control the direction, pressure, and flow of hydraulic fluid to regulate how the system operates.</a:t>
            </a:r>
          </a:p>
          <a:p>
            <a:pPr algn="ctr"/>
            <a:endParaRPr lang="en-US" sz="2500" dirty="0"/>
          </a:p>
          <a:p>
            <a:pPr algn="ctr"/>
            <a:endParaRPr lang="en-US" sz="2500" dirty="0"/>
          </a:p>
          <a:p>
            <a:pPr algn="ctr"/>
            <a:endParaRPr lang="en-US" sz="2500" dirty="0"/>
          </a:p>
          <a:p>
            <a:pPr algn="ctr"/>
            <a:endParaRPr lang="en-US" sz="2500" dirty="0"/>
          </a:p>
          <a:p>
            <a:pPr algn="ctr"/>
            <a:endParaRPr lang="en-US" sz="2800" dirty="0"/>
          </a:p>
        </p:txBody>
      </p:sp>
      <p:sp>
        <p:nvSpPr>
          <p:cNvPr id="27" name="Arrow: Right 26">
            <a:extLst>
              <a:ext uri="{FF2B5EF4-FFF2-40B4-BE49-F238E27FC236}">
                <a16:creationId xmlns:a16="http://schemas.microsoft.com/office/drawing/2014/main" id="{9EAC09E8-DE90-0B44-324F-16B759241F71}"/>
              </a:ext>
            </a:extLst>
          </p:cNvPr>
          <p:cNvSpPr/>
          <p:nvPr/>
        </p:nvSpPr>
        <p:spPr>
          <a:xfrm rot="8342622">
            <a:off x="7249572" y="2945605"/>
            <a:ext cx="1481062" cy="879707"/>
          </a:xfrm>
          <a:prstGeom prst="rightArrow">
            <a:avLst/>
          </a:prstGeom>
          <a:solidFill>
            <a:srgbClr val="FFF46C"/>
          </a:solidFill>
          <a:ln>
            <a:solidFill>
              <a:schemeClr val="tx2">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820D8B7-7A39-43CE-575E-96654073E65C}"/>
              </a:ext>
            </a:extLst>
          </p:cNvPr>
          <p:cNvPicPr>
            <a:picLocks noChangeAspect="1"/>
          </p:cNvPicPr>
          <p:nvPr/>
        </p:nvPicPr>
        <p:blipFill>
          <a:blip r:embed="rId5"/>
          <a:stretch>
            <a:fillRect/>
          </a:stretch>
        </p:blipFill>
        <p:spPr>
          <a:xfrm>
            <a:off x="1815756" y="3880297"/>
            <a:ext cx="1732467" cy="1732467"/>
          </a:xfrm>
          <a:prstGeom prst="rect">
            <a:avLst/>
          </a:prstGeom>
        </p:spPr>
      </p:pic>
      <p:sp>
        <p:nvSpPr>
          <p:cNvPr id="10" name="Arrow: Chevron 9">
            <a:extLst>
              <a:ext uri="{FF2B5EF4-FFF2-40B4-BE49-F238E27FC236}">
                <a16:creationId xmlns:a16="http://schemas.microsoft.com/office/drawing/2014/main" id="{918C4D7C-CA31-C0F3-6462-714CB0565D74}"/>
              </a:ext>
            </a:extLst>
          </p:cNvPr>
          <p:cNvSpPr/>
          <p:nvPr/>
        </p:nvSpPr>
        <p:spPr>
          <a:xfrm>
            <a:off x="-1" y="6022429"/>
            <a:ext cx="1949973" cy="657442"/>
          </a:xfrm>
          <a:prstGeom prst="chevron">
            <a:avLst/>
          </a:prstGeom>
          <a:solidFill>
            <a:schemeClr val="tx1"/>
          </a:solidFill>
          <a:ln>
            <a:solidFill>
              <a:srgbClr val="FFF46C"/>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200" b="1" dirty="0">
                <a:solidFill>
                  <a:schemeClr val="bg1"/>
                </a:solidFill>
              </a:rPr>
              <a:t>Reservoir</a:t>
            </a:r>
          </a:p>
        </p:txBody>
      </p:sp>
      <p:sp>
        <p:nvSpPr>
          <p:cNvPr id="14" name="Arrow: Chevron 13">
            <a:extLst>
              <a:ext uri="{FF2B5EF4-FFF2-40B4-BE49-F238E27FC236}">
                <a16:creationId xmlns:a16="http://schemas.microsoft.com/office/drawing/2014/main" id="{BDD2D7DF-822F-FA90-4C14-336765D83024}"/>
              </a:ext>
            </a:extLst>
          </p:cNvPr>
          <p:cNvSpPr/>
          <p:nvPr/>
        </p:nvSpPr>
        <p:spPr>
          <a:xfrm>
            <a:off x="1512115" y="6022429"/>
            <a:ext cx="1949973" cy="657442"/>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Pump</a:t>
            </a:r>
            <a:endParaRPr lang="en-US" sz="2200" dirty="0">
              <a:solidFill>
                <a:schemeClr val="bg1"/>
              </a:solidFill>
            </a:endParaRPr>
          </a:p>
        </p:txBody>
      </p:sp>
      <p:sp>
        <p:nvSpPr>
          <p:cNvPr id="18" name="Arrow: Chevron 17">
            <a:extLst>
              <a:ext uri="{FF2B5EF4-FFF2-40B4-BE49-F238E27FC236}">
                <a16:creationId xmlns:a16="http://schemas.microsoft.com/office/drawing/2014/main" id="{8267D950-2CE7-36D6-D14B-1F91B6DD80CD}"/>
              </a:ext>
            </a:extLst>
          </p:cNvPr>
          <p:cNvSpPr/>
          <p:nvPr/>
        </p:nvSpPr>
        <p:spPr>
          <a:xfrm>
            <a:off x="3024231" y="6022429"/>
            <a:ext cx="1949973" cy="657442"/>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Hydraulic Fluid</a:t>
            </a:r>
            <a:endParaRPr lang="en-US" sz="2200" dirty="0">
              <a:solidFill>
                <a:schemeClr val="bg1"/>
              </a:solidFill>
            </a:endParaRPr>
          </a:p>
        </p:txBody>
      </p:sp>
      <p:sp>
        <p:nvSpPr>
          <p:cNvPr id="21" name="Arrow: Chevron 20">
            <a:extLst>
              <a:ext uri="{FF2B5EF4-FFF2-40B4-BE49-F238E27FC236}">
                <a16:creationId xmlns:a16="http://schemas.microsoft.com/office/drawing/2014/main" id="{F65A4295-68BC-026B-2CBB-9D447F535BF7}"/>
              </a:ext>
            </a:extLst>
          </p:cNvPr>
          <p:cNvSpPr/>
          <p:nvPr/>
        </p:nvSpPr>
        <p:spPr>
          <a:xfrm>
            <a:off x="4536347" y="6022429"/>
            <a:ext cx="1949973" cy="657442"/>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Pipes</a:t>
            </a:r>
          </a:p>
        </p:txBody>
      </p:sp>
      <p:sp>
        <p:nvSpPr>
          <p:cNvPr id="24" name="Arrow: Chevron 23">
            <a:extLst>
              <a:ext uri="{FF2B5EF4-FFF2-40B4-BE49-F238E27FC236}">
                <a16:creationId xmlns:a16="http://schemas.microsoft.com/office/drawing/2014/main" id="{8D3D46AB-BC52-77F1-E3CC-EDBB13EAD78E}"/>
              </a:ext>
            </a:extLst>
          </p:cNvPr>
          <p:cNvSpPr/>
          <p:nvPr/>
        </p:nvSpPr>
        <p:spPr>
          <a:xfrm>
            <a:off x="6048463" y="6022429"/>
            <a:ext cx="1949973" cy="657442"/>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Valves</a:t>
            </a:r>
            <a:endParaRPr lang="en-US" sz="2200" dirty="0">
              <a:solidFill>
                <a:schemeClr val="bg1"/>
              </a:solidFill>
            </a:endParaRPr>
          </a:p>
        </p:txBody>
      </p:sp>
      <p:sp>
        <p:nvSpPr>
          <p:cNvPr id="26" name="Arrow: Chevron 25">
            <a:extLst>
              <a:ext uri="{FF2B5EF4-FFF2-40B4-BE49-F238E27FC236}">
                <a16:creationId xmlns:a16="http://schemas.microsoft.com/office/drawing/2014/main" id="{5F704034-13EC-F1E8-956A-16C1CC2FEAE8}"/>
              </a:ext>
            </a:extLst>
          </p:cNvPr>
          <p:cNvSpPr/>
          <p:nvPr/>
        </p:nvSpPr>
        <p:spPr>
          <a:xfrm>
            <a:off x="7560579" y="6022429"/>
            <a:ext cx="1949973" cy="657442"/>
          </a:xfrm>
          <a:prstGeom prst="chevron">
            <a:avLst/>
          </a:prstGeom>
          <a:solidFill>
            <a:schemeClr val="bg2"/>
          </a:solidFill>
          <a:ln>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Actuator</a:t>
            </a:r>
            <a:endParaRPr lang="en-US" sz="2200" dirty="0">
              <a:solidFill>
                <a:schemeClr val="tx2"/>
              </a:solidFill>
            </a:endParaRPr>
          </a:p>
        </p:txBody>
      </p:sp>
      <p:sp>
        <p:nvSpPr>
          <p:cNvPr id="29" name="Arrow: Chevron 28">
            <a:extLst>
              <a:ext uri="{FF2B5EF4-FFF2-40B4-BE49-F238E27FC236}">
                <a16:creationId xmlns:a16="http://schemas.microsoft.com/office/drawing/2014/main" id="{87B16B0F-74ED-7045-6602-20039F339206}"/>
              </a:ext>
            </a:extLst>
          </p:cNvPr>
          <p:cNvSpPr/>
          <p:nvPr/>
        </p:nvSpPr>
        <p:spPr>
          <a:xfrm>
            <a:off x="9072693" y="6022428"/>
            <a:ext cx="1949973" cy="657442"/>
          </a:xfrm>
          <a:prstGeom prst="chevron">
            <a:avLst/>
          </a:prstGeom>
          <a:solidFill>
            <a:schemeClr val="bg2"/>
          </a:solidFill>
          <a:ln>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Piston</a:t>
            </a:r>
            <a:endParaRPr lang="en-US" sz="2200" dirty="0">
              <a:solidFill>
                <a:schemeClr val="tx2"/>
              </a:solidFill>
            </a:endParaRPr>
          </a:p>
        </p:txBody>
      </p:sp>
    </p:spTree>
    <p:custDataLst>
      <p:tags r:id="rId1"/>
    </p:custDataLst>
    <p:extLst>
      <p:ext uri="{BB962C8B-B14F-4D97-AF65-F5344CB8AC3E}">
        <p14:creationId xmlns:p14="http://schemas.microsoft.com/office/powerpoint/2010/main" val="8226730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25E9A-29B3-C68D-F350-16E3AE432EA9}"/>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5EEF6354-600D-39EF-6319-5840074226C2}"/>
              </a:ext>
            </a:extLst>
          </p:cNvPr>
          <p:cNvPicPr>
            <a:picLocks noChangeAspect="1"/>
          </p:cNvPicPr>
          <p:nvPr/>
        </p:nvPicPr>
        <p:blipFill>
          <a:blip r:embed="rId4">
            <a:extLst>
              <a:ext uri="{28A0092B-C50C-407E-A947-70E740481C1C}">
                <a14:useLocalDpi xmlns:a14="http://schemas.microsoft.com/office/drawing/2010/main" val="0"/>
              </a:ext>
            </a:extLst>
          </a:blip>
          <a:srcRect r="1170"/>
          <a:stretch>
            <a:fillRect/>
          </a:stretch>
        </p:blipFill>
        <p:spPr>
          <a:xfrm>
            <a:off x="5165487" y="1850340"/>
            <a:ext cx="6660193" cy="3842205"/>
          </a:xfrm>
          <a:prstGeom prst="rect">
            <a:avLst/>
          </a:prstGeom>
        </p:spPr>
      </p:pic>
      <p:sp>
        <p:nvSpPr>
          <p:cNvPr id="5" name="Title 4">
            <a:extLst>
              <a:ext uri="{FF2B5EF4-FFF2-40B4-BE49-F238E27FC236}">
                <a16:creationId xmlns:a16="http://schemas.microsoft.com/office/drawing/2014/main" id="{F3BC548C-403F-2052-E802-886644AE4F82}"/>
              </a:ext>
            </a:extLst>
          </p:cNvPr>
          <p:cNvSpPr>
            <a:spLocks noGrp="1"/>
          </p:cNvSpPr>
          <p:nvPr>
            <p:ph type="title"/>
          </p:nvPr>
        </p:nvSpPr>
        <p:spPr>
          <a:xfrm>
            <a:off x="366319" y="633387"/>
            <a:ext cx="11459361" cy="562026"/>
          </a:xfrm>
        </p:spPr>
        <p:txBody>
          <a:bodyPr/>
          <a:lstStyle/>
          <a:p>
            <a:r>
              <a:rPr lang="en-US" sz="3200" dirty="0">
                <a:solidFill>
                  <a:schemeClr val="tx1"/>
                </a:solidFill>
              </a:rPr>
              <a:t>Basic Hydraulic System Components</a:t>
            </a:r>
          </a:p>
        </p:txBody>
      </p:sp>
      <p:sp>
        <p:nvSpPr>
          <p:cNvPr id="22" name="Rectangle 21">
            <a:extLst>
              <a:ext uri="{FF2B5EF4-FFF2-40B4-BE49-F238E27FC236}">
                <a16:creationId xmlns:a16="http://schemas.microsoft.com/office/drawing/2014/main" id="{3F2132ED-9C8C-A3BD-CF83-A745E2E43746}"/>
              </a:ext>
            </a:extLst>
          </p:cNvPr>
          <p:cNvSpPr/>
          <p:nvPr/>
        </p:nvSpPr>
        <p:spPr>
          <a:xfrm>
            <a:off x="891540" y="1696073"/>
            <a:ext cx="3822119" cy="39964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t>Actuator</a:t>
            </a:r>
            <a:r>
              <a:rPr lang="en-US" sz="2500" b="1" dirty="0"/>
              <a:t> </a:t>
            </a:r>
          </a:p>
          <a:p>
            <a:pPr algn="ctr"/>
            <a:r>
              <a:rPr lang="en-US" sz="2500" dirty="0"/>
              <a:t>Converts hydraulic energy into mechanical force and motion to lift, push, pull, or hold a load</a:t>
            </a:r>
          </a:p>
          <a:p>
            <a:pPr algn="ctr"/>
            <a:endParaRPr lang="en-US" sz="2500" dirty="0"/>
          </a:p>
          <a:p>
            <a:pPr algn="ctr"/>
            <a:endParaRPr lang="en-US" sz="2500" dirty="0"/>
          </a:p>
          <a:p>
            <a:pPr algn="ctr"/>
            <a:endParaRPr lang="en-US" sz="2500" dirty="0"/>
          </a:p>
          <a:p>
            <a:pPr algn="ctr"/>
            <a:endParaRPr lang="en-US" sz="2500" dirty="0"/>
          </a:p>
          <a:p>
            <a:pPr algn="ctr"/>
            <a:endParaRPr lang="en-US" sz="2800" dirty="0"/>
          </a:p>
        </p:txBody>
      </p:sp>
      <p:sp>
        <p:nvSpPr>
          <p:cNvPr id="27" name="Arrow: Right 26">
            <a:extLst>
              <a:ext uri="{FF2B5EF4-FFF2-40B4-BE49-F238E27FC236}">
                <a16:creationId xmlns:a16="http://schemas.microsoft.com/office/drawing/2014/main" id="{B1089967-FAD6-C5CC-635E-4561CEB7934E}"/>
              </a:ext>
            </a:extLst>
          </p:cNvPr>
          <p:cNvSpPr/>
          <p:nvPr/>
        </p:nvSpPr>
        <p:spPr>
          <a:xfrm rot="5400000">
            <a:off x="9501495" y="2459497"/>
            <a:ext cx="1481062" cy="879707"/>
          </a:xfrm>
          <a:prstGeom prst="rightArrow">
            <a:avLst/>
          </a:prstGeom>
          <a:solidFill>
            <a:srgbClr val="FFF46C"/>
          </a:solidFill>
          <a:ln>
            <a:solidFill>
              <a:schemeClr val="tx2">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3561B1F-24FE-43B3-B2C5-D931F821B8E8}"/>
              </a:ext>
            </a:extLst>
          </p:cNvPr>
          <p:cNvPicPr>
            <a:picLocks noChangeAspect="1"/>
          </p:cNvPicPr>
          <p:nvPr/>
        </p:nvPicPr>
        <p:blipFill>
          <a:blip r:embed="rId5"/>
          <a:stretch>
            <a:fillRect/>
          </a:stretch>
        </p:blipFill>
        <p:spPr>
          <a:xfrm>
            <a:off x="1635613" y="3771442"/>
            <a:ext cx="2333971" cy="1750479"/>
          </a:xfrm>
          <a:prstGeom prst="rect">
            <a:avLst/>
          </a:prstGeom>
        </p:spPr>
      </p:pic>
      <p:sp>
        <p:nvSpPr>
          <p:cNvPr id="10" name="Arrow: Chevron 9">
            <a:extLst>
              <a:ext uri="{FF2B5EF4-FFF2-40B4-BE49-F238E27FC236}">
                <a16:creationId xmlns:a16="http://schemas.microsoft.com/office/drawing/2014/main" id="{29EFF2C3-677A-4F9E-682E-A8FFE82219DA}"/>
              </a:ext>
            </a:extLst>
          </p:cNvPr>
          <p:cNvSpPr/>
          <p:nvPr/>
        </p:nvSpPr>
        <p:spPr>
          <a:xfrm>
            <a:off x="-1" y="6022429"/>
            <a:ext cx="1949973" cy="657442"/>
          </a:xfrm>
          <a:prstGeom prst="chevron">
            <a:avLst/>
          </a:prstGeom>
          <a:solidFill>
            <a:schemeClr val="tx1"/>
          </a:solidFill>
          <a:ln>
            <a:solidFill>
              <a:srgbClr val="FFF46C"/>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200" b="1" dirty="0">
                <a:solidFill>
                  <a:schemeClr val="bg1"/>
                </a:solidFill>
              </a:rPr>
              <a:t>Reservoir</a:t>
            </a:r>
          </a:p>
        </p:txBody>
      </p:sp>
      <p:sp>
        <p:nvSpPr>
          <p:cNvPr id="14" name="Arrow: Chevron 13">
            <a:extLst>
              <a:ext uri="{FF2B5EF4-FFF2-40B4-BE49-F238E27FC236}">
                <a16:creationId xmlns:a16="http://schemas.microsoft.com/office/drawing/2014/main" id="{947A8843-2039-8E3B-EBCD-47158CF71678}"/>
              </a:ext>
            </a:extLst>
          </p:cNvPr>
          <p:cNvSpPr/>
          <p:nvPr/>
        </p:nvSpPr>
        <p:spPr>
          <a:xfrm>
            <a:off x="1512115" y="6022429"/>
            <a:ext cx="1949973" cy="657442"/>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Pump</a:t>
            </a:r>
            <a:endParaRPr lang="en-US" sz="2200" dirty="0">
              <a:solidFill>
                <a:schemeClr val="bg1"/>
              </a:solidFill>
            </a:endParaRPr>
          </a:p>
        </p:txBody>
      </p:sp>
      <p:sp>
        <p:nvSpPr>
          <p:cNvPr id="18" name="Arrow: Chevron 17">
            <a:extLst>
              <a:ext uri="{FF2B5EF4-FFF2-40B4-BE49-F238E27FC236}">
                <a16:creationId xmlns:a16="http://schemas.microsoft.com/office/drawing/2014/main" id="{818E966D-EF10-4956-9869-6373F75A6807}"/>
              </a:ext>
            </a:extLst>
          </p:cNvPr>
          <p:cNvSpPr/>
          <p:nvPr/>
        </p:nvSpPr>
        <p:spPr>
          <a:xfrm>
            <a:off x="3024231" y="6022429"/>
            <a:ext cx="1949973" cy="657442"/>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Hydraulic Fluid</a:t>
            </a:r>
            <a:endParaRPr lang="en-US" sz="2200" dirty="0">
              <a:solidFill>
                <a:schemeClr val="bg1"/>
              </a:solidFill>
            </a:endParaRPr>
          </a:p>
        </p:txBody>
      </p:sp>
      <p:sp>
        <p:nvSpPr>
          <p:cNvPr id="21" name="Arrow: Chevron 20">
            <a:extLst>
              <a:ext uri="{FF2B5EF4-FFF2-40B4-BE49-F238E27FC236}">
                <a16:creationId xmlns:a16="http://schemas.microsoft.com/office/drawing/2014/main" id="{659CDC3A-1E20-DA18-1127-CEF7F6CE644E}"/>
              </a:ext>
            </a:extLst>
          </p:cNvPr>
          <p:cNvSpPr/>
          <p:nvPr/>
        </p:nvSpPr>
        <p:spPr>
          <a:xfrm>
            <a:off x="4536347" y="6022429"/>
            <a:ext cx="1949973" cy="657442"/>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Pipes</a:t>
            </a:r>
          </a:p>
        </p:txBody>
      </p:sp>
      <p:sp>
        <p:nvSpPr>
          <p:cNvPr id="24" name="Arrow: Chevron 23">
            <a:extLst>
              <a:ext uri="{FF2B5EF4-FFF2-40B4-BE49-F238E27FC236}">
                <a16:creationId xmlns:a16="http://schemas.microsoft.com/office/drawing/2014/main" id="{282CD290-DEAE-51D0-164C-021E15EEE5BF}"/>
              </a:ext>
            </a:extLst>
          </p:cNvPr>
          <p:cNvSpPr/>
          <p:nvPr/>
        </p:nvSpPr>
        <p:spPr>
          <a:xfrm>
            <a:off x="6048463" y="6022429"/>
            <a:ext cx="1949973" cy="657442"/>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Valves</a:t>
            </a:r>
            <a:endParaRPr lang="en-US" sz="2200" dirty="0">
              <a:solidFill>
                <a:schemeClr val="bg1"/>
              </a:solidFill>
            </a:endParaRPr>
          </a:p>
        </p:txBody>
      </p:sp>
      <p:sp>
        <p:nvSpPr>
          <p:cNvPr id="26" name="Arrow: Chevron 25">
            <a:extLst>
              <a:ext uri="{FF2B5EF4-FFF2-40B4-BE49-F238E27FC236}">
                <a16:creationId xmlns:a16="http://schemas.microsoft.com/office/drawing/2014/main" id="{52A06011-DC64-476D-EB10-CDF96DD47A17}"/>
              </a:ext>
            </a:extLst>
          </p:cNvPr>
          <p:cNvSpPr/>
          <p:nvPr/>
        </p:nvSpPr>
        <p:spPr>
          <a:xfrm>
            <a:off x="7560579" y="6022429"/>
            <a:ext cx="1949973" cy="657442"/>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Actuator</a:t>
            </a:r>
            <a:endParaRPr lang="en-US" sz="2200" dirty="0">
              <a:solidFill>
                <a:schemeClr val="bg1"/>
              </a:solidFill>
            </a:endParaRPr>
          </a:p>
        </p:txBody>
      </p:sp>
      <p:sp>
        <p:nvSpPr>
          <p:cNvPr id="29" name="Arrow: Chevron 28">
            <a:extLst>
              <a:ext uri="{FF2B5EF4-FFF2-40B4-BE49-F238E27FC236}">
                <a16:creationId xmlns:a16="http://schemas.microsoft.com/office/drawing/2014/main" id="{24552F29-D81B-3E61-8402-3AB1ECC599AB}"/>
              </a:ext>
            </a:extLst>
          </p:cNvPr>
          <p:cNvSpPr/>
          <p:nvPr/>
        </p:nvSpPr>
        <p:spPr>
          <a:xfrm>
            <a:off x="9072693" y="6022428"/>
            <a:ext cx="1949973" cy="657442"/>
          </a:xfrm>
          <a:prstGeom prst="chevron">
            <a:avLst/>
          </a:prstGeom>
          <a:solidFill>
            <a:schemeClr val="bg2"/>
          </a:solidFill>
          <a:ln>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Piston</a:t>
            </a:r>
            <a:endParaRPr lang="en-US" sz="2200" dirty="0">
              <a:solidFill>
                <a:schemeClr val="tx2"/>
              </a:solidFill>
            </a:endParaRPr>
          </a:p>
        </p:txBody>
      </p:sp>
    </p:spTree>
    <p:custDataLst>
      <p:tags r:id="rId1"/>
    </p:custDataLst>
    <p:extLst>
      <p:ext uri="{BB962C8B-B14F-4D97-AF65-F5344CB8AC3E}">
        <p14:creationId xmlns:p14="http://schemas.microsoft.com/office/powerpoint/2010/main" val="8279113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EB839-83E6-8EDC-DCD1-5E0BE05ADBE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93A83399-BFB1-5913-4F0F-820CC18A4F2E}"/>
              </a:ext>
            </a:extLst>
          </p:cNvPr>
          <p:cNvPicPr>
            <a:picLocks noChangeAspect="1"/>
          </p:cNvPicPr>
          <p:nvPr/>
        </p:nvPicPr>
        <p:blipFill>
          <a:blip r:embed="rId4">
            <a:extLst>
              <a:ext uri="{28A0092B-C50C-407E-A947-70E740481C1C}">
                <a14:useLocalDpi xmlns:a14="http://schemas.microsoft.com/office/drawing/2010/main" val="0"/>
              </a:ext>
            </a:extLst>
          </a:blip>
          <a:srcRect r="1170"/>
          <a:stretch>
            <a:fillRect/>
          </a:stretch>
        </p:blipFill>
        <p:spPr>
          <a:xfrm>
            <a:off x="5165487" y="1850340"/>
            <a:ext cx="6660193" cy="3842205"/>
          </a:xfrm>
          <a:prstGeom prst="rect">
            <a:avLst/>
          </a:prstGeom>
        </p:spPr>
      </p:pic>
      <p:sp>
        <p:nvSpPr>
          <p:cNvPr id="5" name="Title 4">
            <a:extLst>
              <a:ext uri="{FF2B5EF4-FFF2-40B4-BE49-F238E27FC236}">
                <a16:creationId xmlns:a16="http://schemas.microsoft.com/office/drawing/2014/main" id="{D0A289F9-452B-A179-627B-E663482DE60C}"/>
              </a:ext>
            </a:extLst>
          </p:cNvPr>
          <p:cNvSpPr>
            <a:spLocks noGrp="1"/>
          </p:cNvSpPr>
          <p:nvPr>
            <p:ph type="title"/>
          </p:nvPr>
        </p:nvSpPr>
        <p:spPr>
          <a:xfrm>
            <a:off x="366319" y="633387"/>
            <a:ext cx="11459361" cy="562026"/>
          </a:xfrm>
        </p:spPr>
        <p:txBody>
          <a:bodyPr/>
          <a:lstStyle/>
          <a:p>
            <a:r>
              <a:rPr lang="en-US" sz="3200" dirty="0">
                <a:solidFill>
                  <a:schemeClr val="tx1"/>
                </a:solidFill>
              </a:rPr>
              <a:t>Basic Hydraulic System Components</a:t>
            </a:r>
          </a:p>
        </p:txBody>
      </p:sp>
      <p:sp>
        <p:nvSpPr>
          <p:cNvPr id="7" name="Arrow: Chevron 6">
            <a:extLst>
              <a:ext uri="{FF2B5EF4-FFF2-40B4-BE49-F238E27FC236}">
                <a16:creationId xmlns:a16="http://schemas.microsoft.com/office/drawing/2014/main" id="{4C79F9ED-92F4-43C6-EB4C-F409A2DE62E4}"/>
              </a:ext>
            </a:extLst>
          </p:cNvPr>
          <p:cNvSpPr/>
          <p:nvPr/>
        </p:nvSpPr>
        <p:spPr>
          <a:xfrm>
            <a:off x="-1" y="6022429"/>
            <a:ext cx="1949973" cy="657442"/>
          </a:xfrm>
          <a:prstGeom prst="chevron">
            <a:avLst/>
          </a:prstGeom>
          <a:solidFill>
            <a:schemeClr val="tx1"/>
          </a:solidFill>
          <a:ln>
            <a:solidFill>
              <a:srgbClr val="FFF46C"/>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200" b="1" dirty="0">
                <a:solidFill>
                  <a:schemeClr val="bg1"/>
                </a:solidFill>
              </a:rPr>
              <a:t>Reservoir</a:t>
            </a:r>
          </a:p>
        </p:txBody>
      </p:sp>
      <p:sp>
        <p:nvSpPr>
          <p:cNvPr id="9" name="Arrow: Chevron 8">
            <a:extLst>
              <a:ext uri="{FF2B5EF4-FFF2-40B4-BE49-F238E27FC236}">
                <a16:creationId xmlns:a16="http://schemas.microsoft.com/office/drawing/2014/main" id="{AAD76F10-9B48-BA2F-2B44-40B97F494247}"/>
              </a:ext>
            </a:extLst>
          </p:cNvPr>
          <p:cNvSpPr/>
          <p:nvPr/>
        </p:nvSpPr>
        <p:spPr>
          <a:xfrm>
            <a:off x="1512115" y="6022429"/>
            <a:ext cx="1949973" cy="657442"/>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Pump</a:t>
            </a:r>
            <a:endParaRPr lang="en-US" sz="2200" dirty="0">
              <a:solidFill>
                <a:schemeClr val="bg1"/>
              </a:solidFill>
            </a:endParaRPr>
          </a:p>
        </p:txBody>
      </p:sp>
      <p:sp>
        <p:nvSpPr>
          <p:cNvPr id="11" name="Arrow: Chevron 10">
            <a:extLst>
              <a:ext uri="{FF2B5EF4-FFF2-40B4-BE49-F238E27FC236}">
                <a16:creationId xmlns:a16="http://schemas.microsoft.com/office/drawing/2014/main" id="{2B1F6CDC-4388-10CE-94AE-7A6B36030D41}"/>
              </a:ext>
            </a:extLst>
          </p:cNvPr>
          <p:cNvSpPr/>
          <p:nvPr/>
        </p:nvSpPr>
        <p:spPr>
          <a:xfrm>
            <a:off x="3024231" y="6022429"/>
            <a:ext cx="1949973" cy="657442"/>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Hydraulic Fluid</a:t>
            </a:r>
            <a:endParaRPr lang="en-US" sz="2200" dirty="0">
              <a:solidFill>
                <a:schemeClr val="bg1"/>
              </a:solidFill>
            </a:endParaRPr>
          </a:p>
        </p:txBody>
      </p:sp>
      <p:sp>
        <p:nvSpPr>
          <p:cNvPr id="13" name="Arrow: Chevron 12">
            <a:extLst>
              <a:ext uri="{FF2B5EF4-FFF2-40B4-BE49-F238E27FC236}">
                <a16:creationId xmlns:a16="http://schemas.microsoft.com/office/drawing/2014/main" id="{8FD5095C-8791-85FE-CC39-08C834E88416}"/>
              </a:ext>
            </a:extLst>
          </p:cNvPr>
          <p:cNvSpPr/>
          <p:nvPr/>
        </p:nvSpPr>
        <p:spPr>
          <a:xfrm>
            <a:off x="4536347" y="6022429"/>
            <a:ext cx="1949973" cy="657442"/>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Pipes</a:t>
            </a:r>
          </a:p>
        </p:txBody>
      </p:sp>
      <p:sp>
        <p:nvSpPr>
          <p:cNvPr id="15" name="Arrow: Chevron 14">
            <a:extLst>
              <a:ext uri="{FF2B5EF4-FFF2-40B4-BE49-F238E27FC236}">
                <a16:creationId xmlns:a16="http://schemas.microsoft.com/office/drawing/2014/main" id="{A05F8880-68A6-D36D-0C34-58E1C97A734D}"/>
              </a:ext>
            </a:extLst>
          </p:cNvPr>
          <p:cNvSpPr/>
          <p:nvPr/>
        </p:nvSpPr>
        <p:spPr>
          <a:xfrm>
            <a:off x="6048463" y="6022429"/>
            <a:ext cx="1949973" cy="657442"/>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Valves</a:t>
            </a:r>
            <a:endParaRPr lang="en-US" sz="2200" dirty="0">
              <a:solidFill>
                <a:schemeClr val="bg1"/>
              </a:solidFill>
            </a:endParaRPr>
          </a:p>
        </p:txBody>
      </p:sp>
      <p:sp>
        <p:nvSpPr>
          <p:cNvPr id="17" name="Arrow: Chevron 16">
            <a:extLst>
              <a:ext uri="{FF2B5EF4-FFF2-40B4-BE49-F238E27FC236}">
                <a16:creationId xmlns:a16="http://schemas.microsoft.com/office/drawing/2014/main" id="{3F8B21A8-E98E-83DE-4121-3F964EED8B13}"/>
              </a:ext>
            </a:extLst>
          </p:cNvPr>
          <p:cNvSpPr/>
          <p:nvPr/>
        </p:nvSpPr>
        <p:spPr>
          <a:xfrm>
            <a:off x="7560579" y="6022429"/>
            <a:ext cx="1949973" cy="657442"/>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Actuator</a:t>
            </a:r>
            <a:endParaRPr lang="en-US" sz="2200" dirty="0">
              <a:solidFill>
                <a:schemeClr val="bg1"/>
              </a:solidFill>
            </a:endParaRPr>
          </a:p>
        </p:txBody>
      </p:sp>
      <p:sp>
        <p:nvSpPr>
          <p:cNvPr id="19" name="Arrow: Chevron 18">
            <a:extLst>
              <a:ext uri="{FF2B5EF4-FFF2-40B4-BE49-F238E27FC236}">
                <a16:creationId xmlns:a16="http://schemas.microsoft.com/office/drawing/2014/main" id="{66F8846C-E9CA-00E7-A51D-FC808E6CCB7D}"/>
              </a:ext>
            </a:extLst>
          </p:cNvPr>
          <p:cNvSpPr/>
          <p:nvPr/>
        </p:nvSpPr>
        <p:spPr>
          <a:xfrm>
            <a:off x="9072693" y="6022428"/>
            <a:ext cx="1949973" cy="657442"/>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Piston</a:t>
            </a:r>
            <a:endParaRPr lang="en-US" sz="2200" dirty="0">
              <a:solidFill>
                <a:schemeClr val="bg1"/>
              </a:solidFill>
            </a:endParaRPr>
          </a:p>
        </p:txBody>
      </p:sp>
      <p:sp>
        <p:nvSpPr>
          <p:cNvPr id="22" name="Rectangle 21">
            <a:extLst>
              <a:ext uri="{FF2B5EF4-FFF2-40B4-BE49-F238E27FC236}">
                <a16:creationId xmlns:a16="http://schemas.microsoft.com/office/drawing/2014/main" id="{1C8F189A-0866-33BB-3843-3B7FA3031579}"/>
              </a:ext>
            </a:extLst>
          </p:cNvPr>
          <p:cNvSpPr/>
          <p:nvPr/>
        </p:nvSpPr>
        <p:spPr>
          <a:xfrm>
            <a:off x="891540" y="1696073"/>
            <a:ext cx="3822119" cy="39964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t>Piston</a:t>
            </a:r>
            <a:r>
              <a:rPr lang="en-US" sz="2500" b="1" dirty="0"/>
              <a:t> </a:t>
            </a:r>
          </a:p>
          <a:p>
            <a:pPr algn="ctr"/>
            <a:r>
              <a:rPr lang="en-US" sz="2500" dirty="0"/>
              <a:t>A movable component inside a hydraulic cylinder. Pressurized fluid acts on the piston, causing it to move and produce force.</a:t>
            </a:r>
          </a:p>
          <a:p>
            <a:pPr algn="ctr"/>
            <a:endParaRPr lang="en-US" sz="2500" dirty="0"/>
          </a:p>
          <a:p>
            <a:pPr algn="ctr"/>
            <a:endParaRPr lang="en-US" sz="2500" dirty="0"/>
          </a:p>
          <a:p>
            <a:pPr algn="ctr"/>
            <a:endParaRPr lang="en-US" sz="2500" dirty="0"/>
          </a:p>
          <a:p>
            <a:pPr algn="ctr"/>
            <a:endParaRPr lang="en-US" sz="2800" dirty="0"/>
          </a:p>
        </p:txBody>
      </p:sp>
      <p:sp>
        <p:nvSpPr>
          <p:cNvPr id="27" name="Arrow: Right 26">
            <a:extLst>
              <a:ext uri="{FF2B5EF4-FFF2-40B4-BE49-F238E27FC236}">
                <a16:creationId xmlns:a16="http://schemas.microsoft.com/office/drawing/2014/main" id="{DC290C02-BF1A-8F42-0E47-93A1668AE9A4}"/>
              </a:ext>
            </a:extLst>
          </p:cNvPr>
          <p:cNvSpPr/>
          <p:nvPr/>
        </p:nvSpPr>
        <p:spPr>
          <a:xfrm rot="13303146">
            <a:off x="10152607" y="4583929"/>
            <a:ext cx="1481062" cy="879707"/>
          </a:xfrm>
          <a:prstGeom prst="rightArrow">
            <a:avLst/>
          </a:prstGeom>
          <a:solidFill>
            <a:srgbClr val="FFF46C"/>
          </a:solidFill>
          <a:ln>
            <a:solidFill>
              <a:schemeClr val="tx2">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A73A370-F2C6-7BBC-401C-E77858015CD1}"/>
              </a:ext>
            </a:extLst>
          </p:cNvPr>
          <p:cNvPicPr>
            <a:picLocks noChangeAspect="1"/>
          </p:cNvPicPr>
          <p:nvPr/>
        </p:nvPicPr>
        <p:blipFill>
          <a:blip r:embed="rId5"/>
          <a:srcRect t="13143" b="5333"/>
          <a:stretch>
            <a:fillRect/>
          </a:stretch>
        </p:blipFill>
        <p:spPr>
          <a:xfrm>
            <a:off x="1707004" y="4263767"/>
            <a:ext cx="2042036" cy="1195765"/>
          </a:xfrm>
          <a:prstGeom prst="rect">
            <a:avLst/>
          </a:prstGeom>
        </p:spPr>
      </p:pic>
    </p:spTree>
    <p:custDataLst>
      <p:tags r:id="rId1"/>
    </p:custDataLst>
    <p:extLst>
      <p:ext uri="{BB962C8B-B14F-4D97-AF65-F5344CB8AC3E}">
        <p14:creationId xmlns:p14="http://schemas.microsoft.com/office/powerpoint/2010/main" val="37143765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27F7A-9EB8-838B-1EFB-2094D31285C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789BFA3-89DB-C328-0CF1-4D729C033365}"/>
              </a:ext>
            </a:extLst>
          </p:cNvPr>
          <p:cNvSpPr>
            <a:spLocks noGrp="1"/>
          </p:cNvSpPr>
          <p:nvPr>
            <p:ph type="title"/>
          </p:nvPr>
        </p:nvSpPr>
        <p:spPr>
          <a:xfrm>
            <a:off x="366319" y="633387"/>
            <a:ext cx="11459361" cy="562026"/>
          </a:xfrm>
        </p:spPr>
        <p:txBody>
          <a:bodyPr/>
          <a:lstStyle/>
          <a:p>
            <a:r>
              <a:rPr lang="en-US" sz="3200" dirty="0">
                <a:solidFill>
                  <a:schemeClr val="tx1"/>
                </a:solidFill>
              </a:rPr>
              <a:t>Basic Hydraulic System Components</a:t>
            </a:r>
          </a:p>
        </p:txBody>
      </p:sp>
      <p:pic>
        <p:nvPicPr>
          <p:cNvPr id="8" name="Picture 7">
            <a:extLst>
              <a:ext uri="{FF2B5EF4-FFF2-40B4-BE49-F238E27FC236}">
                <a16:creationId xmlns:a16="http://schemas.microsoft.com/office/drawing/2014/main" id="{60E7E57F-3BD4-EF8F-A8DB-EF1F7B70B3AD}"/>
              </a:ext>
            </a:extLst>
          </p:cNvPr>
          <p:cNvPicPr>
            <a:picLocks noChangeAspect="1"/>
          </p:cNvPicPr>
          <p:nvPr/>
        </p:nvPicPr>
        <p:blipFill>
          <a:blip r:embed="rId4">
            <a:extLst>
              <a:ext uri="{28A0092B-C50C-407E-A947-70E740481C1C}">
                <a14:useLocalDpi xmlns:a14="http://schemas.microsoft.com/office/drawing/2010/main" val="0"/>
              </a:ext>
            </a:extLst>
          </a:blip>
          <a:srcRect r="1170"/>
          <a:stretch>
            <a:fillRect/>
          </a:stretch>
        </p:blipFill>
        <p:spPr>
          <a:xfrm>
            <a:off x="3656977" y="2056351"/>
            <a:ext cx="5489875" cy="3167059"/>
          </a:xfrm>
          <a:prstGeom prst="rect">
            <a:avLst/>
          </a:prstGeom>
        </p:spPr>
      </p:pic>
      <p:sp>
        <p:nvSpPr>
          <p:cNvPr id="7" name="Callout: Line 6">
            <a:extLst>
              <a:ext uri="{FF2B5EF4-FFF2-40B4-BE49-F238E27FC236}">
                <a16:creationId xmlns:a16="http://schemas.microsoft.com/office/drawing/2014/main" id="{9348B5B2-309A-0F44-608B-FF64D5A4A6C7}"/>
              </a:ext>
            </a:extLst>
          </p:cNvPr>
          <p:cNvSpPr/>
          <p:nvPr/>
        </p:nvSpPr>
        <p:spPr>
          <a:xfrm>
            <a:off x="6096000" y="1504633"/>
            <a:ext cx="1949973" cy="664796"/>
          </a:xfrm>
          <a:prstGeom prst="borderCallout1">
            <a:avLst/>
          </a:prstGeom>
          <a:noFill/>
          <a:ln w="38100">
            <a:solidFill>
              <a:schemeClr val="accent2"/>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500" b="1" dirty="0">
                <a:solidFill>
                  <a:schemeClr val="tx1"/>
                </a:solidFill>
              </a:rPr>
              <a:t>Reservoir</a:t>
            </a:r>
          </a:p>
        </p:txBody>
      </p:sp>
      <p:sp>
        <p:nvSpPr>
          <p:cNvPr id="9" name="Callout: Line 8">
            <a:extLst>
              <a:ext uri="{FF2B5EF4-FFF2-40B4-BE49-F238E27FC236}">
                <a16:creationId xmlns:a16="http://schemas.microsoft.com/office/drawing/2014/main" id="{73C85374-0CEA-E531-47B0-43EC58954EF7}"/>
              </a:ext>
            </a:extLst>
          </p:cNvPr>
          <p:cNvSpPr/>
          <p:nvPr/>
        </p:nvSpPr>
        <p:spPr>
          <a:xfrm flipH="1">
            <a:off x="1123311" y="3639880"/>
            <a:ext cx="1949973" cy="664796"/>
          </a:xfrm>
          <a:prstGeom prst="borderCallout1">
            <a:avLst>
              <a:gd name="adj1" fmla="val 18750"/>
              <a:gd name="adj2" fmla="val -8333"/>
              <a:gd name="adj3" fmla="val 69926"/>
              <a:gd name="adj4" fmla="val -61779"/>
            </a:avLst>
          </a:prstGeom>
          <a:noFill/>
          <a:ln w="38100">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500" b="1" dirty="0">
                <a:solidFill>
                  <a:schemeClr val="tx1"/>
                </a:solidFill>
              </a:rPr>
              <a:t>Pump</a:t>
            </a:r>
            <a:endParaRPr lang="en-US" sz="2500" dirty="0">
              <a:solidFill>
                <a:schemeClr val="tx1"/>
              </a:solidFill>
            </a:endParaRPr>
          </a:p>
        </p:txBody>
      </p:sp>
      <p:sp>
        <p:nvSpPr>
          <p:cNvPr id="11" name="Callout: Line 10">
            <a:extLst>
              <a:ext uri="{FF2B5EF4-FFF2-40B4-BE49-F238E27FC236}">
                <a16:creationId xmlns:a16="http://schemas.microsoft.com/office/drawing/2014/main" id="{E4577117-CB14-9C66-7A83-B6154EBE68ED}"/>
              </a:ext>
            </a:extLst>
          </p:cNvPr>
          <p:cNvSpPr/>
          <p:nvPr/>
        </p:nvSpPr>
        <p:spPr>
          <a:xfrm flipH="1">
            <a:off x="1095174" y="2004425"/>
            <a:ext cx="2435909" cy="664796"/>
          </a:xfrm>
          <a:prstGeom prst="borderCallout1">
            <a:avLst/>
          </a:prstGeom>
          <a:noFill/>
          <a:ln w="38100">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500" b="1" dirty="0">
                <a:solidFill>
                  <a:schemeClr val="tx1"/>
                </a:solidFill>
              </a:rPr>
              <a:t>Hydraulic Fluid</a:t>
            </a:r>
            <a:endParaRPr lang="en-US" sz="2500" dirty="0">
              <a:solidFill>
                <a:schemeClr val="tx1"/>
              </a:solidFill>
            </a:endParaRPr>
          </a:p>
        </p:txBody>
      </p:sp>
      <p:sp>
        <p:nvSpPr>
          <p:cNvPr id="13" name="Callout: Line 12">
            <a:extLst>
              <a:ext uri="{FF2B5EF4-FFF2-40B4-BE49-F238E27FC236}">
                <a16:creationId xmlns:a16="http://schemas.microsoft.com/office/drawing/2014/main" id="{94EF6830-ACE8-580E-750D-226FABE1DD8E}"/>
              </a:ext>
            </a:extLst>
          </p:cNvPr>
          <p:cNvSpPr/>
          <p:nvPr/>
        </p:nvSpPr>
        <p:spPr>
          <a:xfrm>
            <a:off x="5426927" y="5476768"/>
            <a:ext cx="1949973" cy="664796"/>
          </a:xfrm>
          <a:prstGeom prst="borderCallout1">
            <a:avLst>
              <a:gd name="adj1" fmla="val 18750"/>
              <a:gd name="adj2" fmla="val -8333"/>
              <a:gd name="adj3" fmla="val -61070"/>
              <a:gd name="adj4" fmla="val -45032"/>
            </a:avLst>
          </a:prstGeom>
          <a:noFill/>
          <a:ln w="38100">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500" b="1" dirty="0">
                <a:solidFill>
                  <a:schemeClr val="tx1"/>
                </a:solidFill>
              </a:rPr>
              <a:t>Pipes</a:t>
            </a:r>
          </a:p>
        </p:txBody>
      </p:sp>
      <p:sp>
        <p:nvSpPr>
          <p:cNvPr id="15" name="Callout: Line 14">
            <a:extLst>
              <a:ext uri="{FF2B5EF4-FFF2-40B4-BE49-F238E27FC236}">
                <a16:creationId xmlns:a16="http://schemas.microsoft.com/office/drawing/2014/main" id="{BDD7AEDC-D54F-ABAF-8C78-F9B6E767EFDA}"/>
              </a:ext>
            </a:extLst>
          </p:cNvPr>
          <p:cNvSpPr/>
          <p:nvPr/>
        </p:nvSpPr>
        <p:spPr>
          <a:xfrm>
            <a:off x="6401914" y="2520853"/>
            <a:ext cx="1949973" cy="664796"/>
          </a:xfrm>
          <a:prstGeom prst="borderCallout1">
            <a:avLst>
              <a:gd name="adj1" fmla="val 18750"/>
              <a:gd name="adj2" fmla="val -8333"/>
              <a:gd name="adj3" fmla="val 168174"/>
              <a:gd name="adj4" fmla="val -53964"/>
            </a:avLst>
          </a:prstGeom>
          <a:noFill/>
          <a:ln w="38100">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500" b="1" dirty="0">
                <a:solidFill>
                  <a:schemeClr val="tx1"/>
                </a:solidFill>
              </a:rPr>
              <a:t>Valves</a:t>
            </a:r>
            <a:endParaRPr lang="en-US" sz="2500" dirty="0">
              <a:solidFill>
                <a:schemeClr val="tx1"/>
              </a:solidFill>
            </a:endParaRPr>
          </a:p>
        </p:txBody>
      </p:sp>
      <p:sp>
        <p:nvSpPr>
          <p:cNvPr id="19" name="Callout: Line 18">
            <a:extLst>
              <a:ext uri="{FF2B5EF4-FFF2-40B4-BE49-F238E27FC236}">
                <a16:creationId xmlns:a16="http://schemas.microsoft.com/office/drawing/2014/main" id="{8CB90B1A-06AE-2EDA-2A22-B1111802D14B}"/>
              </a:ext>
            </a:extLst>
          </p:cNvPr>
          <p:cNvSpPr/>
          <p:nvPr/>
        </p:nvSpPr>
        <p:spPr>
          <a:xfrm>
            <a:off x="8351887" y="4656686"/>
            <a:ext cx="1949973" cy="664796"/>
          </a:xfrm>
          <a:prstGeom prst="borderCallout1">
            <a:avLst>
              <a:gd name="adj1" fmla="val 18750"/>
              <a:gd name="adj2" fmla="val -8333"/>
              <a:gd name="adj3" fmla="val -61070"/>
              <a:gd name="adj4" fmla="val -23818"/>
            </a:avLst>
          </a:prstGeom>
          <a:noFill/>
          <a:ln w="38100">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500" b="1" dirty="0">
                <a:solidFill>
                  <a:schemeClr val="tx1"/>
                </a:solidFill>
              </a:rPr>
              <a:t>Piston</a:t>
            </a:r>
            <a:endParaRPr lang="en-US" sz="2500" dirty="0">
              <a:solidFill>
                <a:schemeClr val="tx1"/>
              </a:solidFill>
            </a:endParaRPr>
          </a:p>
        </p:txBody>
      </p:sp>
      <p:sp>
        <p:nvSpPr>
          <p:cNvPr id="17" name="Callout: Line 16">
            <a:extLst>
              <a:ext uri="{FF2B5EF4-FFF2-40B4-BE49-F238E27FC236}">
                <a16:creationId xmlns:a16="http://schemas.microsoft.com/office/drawing/2014/main" id="{A97B1672-13FA-E811-8AEE-B1CD627A8839}"/>
              </a:ext>
            </a:extLst>
          </p:cNvPr>
          <p:cNvSpPr/>
          <p:nvPr/>
        </p:nvSpPr>
        <p:spPr>
          <a:xfrm>
            <a:off x="9127501" y="3017288"/>
            <a:ext cx="1949973" cy="664796"/>
          </a:xfrm>
          <a:prstGeom prst="borderCallout1">
            <a:avLst/>
          </a:prstGeom>
          <a:noFill/>
          <a:ln w="38100">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500" b="1" dirty="0">
                <a:solidFill>
                  <a:schemeClr val="tx1"/>
                </a:solidFill>
              </a:rPr>
              <a:t>Actuator</a:t>
            </a:r>
            <a:endParaRPr lang="en-US" sz="2500" dirty="0">
              <a:solidFill>
                <a:schemeClr val="tx1"/>
              </a:solidFill>
            </a:endParaRPr>
          </a:p>
        </p:txBody>
      </p:sp>
    </p:spTree>
    <p:custDataLst>
      <p:tags r:id="rId1"/>
    </p:custDataLst>
    <p:extLst>
      <p:ext uri="{BB962C8B-B14F-4D97-AF65-F5344CB8AC3E}">
        <p14:creationId xmlns:p14="http://schemas.microsoft.com/office/powerpoint/2010/main" val="1770518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7AABF44-F564-C1F3-0CA7-765967411E88}"/>
              </a:ext>
            </a:extLst>
          </p:cNvPr>
          <p:cNvSpPr>
            <a:spLocks noGrp="1"/>
          </p:cNvSpPr>
          <p:nvPr>
            <p:ph type="title"/>
          </p:nvPr>
        </p:nvSpPr>
        <p:spPr/>
        <p:txBody>
          <a:bodyPr/>
          <a:lstStyle/>
          <a:p>
            <a:r>
              <a:rPr lang="en-US" dirty="0"/>
              <a:t>Example: Break Pedal</a:t>
            </a:r>
          </a:p>
        </p:txBody>
      </p:sp>
      <p:pic>
        <p:nvPicPr>
          <p:cNvPr id="8" name="Picture 7">
            <a:extLst>
              <a:ext uri="{FF2B5EF4-FFF2-40B4-BE49-F238E27FC236}">
                <a16:creationId xmlns:a16="http://schemas.microsoft.com/office/drawing/2014/main" id="{7840354D-D8F5-C6E0-38B8-1AACAE5CE7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0125" y="1533958"/>
            <a:ext cx="9091749" cy="4839413"/>
          </a:xfrm>
          <a:prstGeom prst="rect">
            <a:avLst/>
          </a:prstGeom>
        </p:spPr>
      </p:pic>
    </p:spTree>
    <p:custDataLst>
      <p:tags r:id="rId1"/>
    </p:custDataLst>
    <p:extLst>
      <p:ext uri="{BB962C8B-B14F-4D97-AF65-F5344CB8AC3E}">
        <p14:creationId xmlns:p14="http://schemas.microsoft.com/office/powerpoint/2010/main" val="4183111454"/>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2A0D9-B9B4-B6C2-B2E3-FE22B177731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B13BE25-1789-7E94-5F27-03F9BDD584A4}"/>
              </a:ext>
            </a:extLst>
          </p:cNvPr>
          <p:cNvSpPr>
            <a:spLocks noGrp="1"/>
          </p:cNvSpPr>
          <p:nvPr>
            <p:ph type="title"/>
          </p:nvPr>
        </p:nvSpPr>
        <p:spPr/>
        <p:txBody>
          <a:bodyPr/>
          <a:lstStyle/>
          <a:p>
            <a:r>
              <a:rPr lang="en-US" dirty="0"/>
              <a:t>Example: Hydraulic Press</a:t>
            </a:r>
          </a:p>
        </p:txBody>
      </p:sp>
      <p:pic>
        <p:nvPicPr>
          <p:cNvPr id="2" name="Picture 1" descr="Hydraulic Press">
            <a:extLst>
              <a:ext uri="{FF2B5EF4-FFF2-40B4-BE49-F238E27FC236}">
                <a16:creationId xmlns:a16="http://schemas.microsoft.com/office/drawing/2014/main" id="{B56F5B9D-A5FA-7DF8-EDB7-C74C7436A4F6}"/>
              </a:ext>
            </a:extLst>
          </p:cNvPr>
          <p:cNvPicPr>
            <a:picLocks noChangeAspect="1"/>
          </p:cNvPicPr>
          <p:nvPr/>
        </p:nvPicPr>
        <p:blipFill>
          <a:blip r:embed="rId4"/>
          <a:stretch>
            <a:fillRect/>
          </a:stretch>
        </p:blipFill>
        <p:spPr>
          <a:xfrm>
            <a:off x="1999433" y="1619793"/>
            <a:ext cx="8193134" cy="4380037"/>
          </a:xfrm>
          <a:prstGeom prst="rect">
            <a:avLst/>
          </a:prstGeom>
        </p:spPr>
      </p:pic>
    </p:spTree>
    <p:custDataLst>
      <p:tags r:id="rId1"/>
    </p:custDataLst>
    <p:extLst>
      <p:ext uri="{BB962C8B-B14F-4D97-AF65-F5344CB8AC3E}">
        <p14:creationId xmlns:p14="http://schemas.microsoft.com/office/powerpoint/2010/main" val="3648327136"/>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6BB85-A58C-B661-3D91-E9C427D35D91}"/>
              </a:ext>
            </a:extLst>
          </p:cNvPr>
          <p:cNvSpPr>
            <a:spLocks noGrp="1"/>
          </p:cNvSpPr>
          <p:nvPr>
            <p:ph type="title"/>
          </p:nvPr>
        </p:nvSpPr>
        <p:spPr/>
        <p:txBody>
          <a:bodyPr/>
          <a:lstStyle/>
          <a:p>
            <a:r>
              <a:rPr lang="en-US" dirty="0"/>
              <a:t>Common Hydraulic Systems</a:t>
            </a:r>
          </a:p>
        </p:txBody>
      </p:sp>
      <p:sp>
        <p:nvSpPr>
          <p:cNvPr id="3" name="Content Placeholder 2">
            <a:extLst>
              <a:ext uri="{FF2B5EF4-FFF2-40B4-BE49-F238E27FC236}">
                <a16:creationId xmlns:a16="http://schemas.microsoft.com/office/drawing/2014/main" id="{61CF6BE2-578E-4122-1393-D551F5682EEE}"/>
              </a:ext>
            </a:extLst>
          </p:cNvPr>
          <p:cNvSpPr>
            <a:spLocks noGrp="1"/>
          </p:cNvSpPr>
          <p:nvPr>
            <p:ph idx="1"/>
          </p:nvPr>
        </p:nvSpPr>
        <p:spPr>
          <a:xfrm>
            <a:off x="838199" y="1645920"/>
            <a:ext cx="6294121" cy="4572000"/>
          </a:xfrm>
        </p:spPr>
        <p:txBody>
          <a:bodyPr/>
          <a:lstStyle/>
          <a:p>
            <a:pPr marL="457200" indent="-457200">
              <a:buFont typeface="Arial" panose="020B0604020202020204" pitchFamily="34" charset="0"/>
              <a:buChar char="•"/>
            </a:pPr>
            <a:r>
              <a:rPr lang="en-US" dirty="0"/>
              <a:t>Elevators</a:t>
            </a:r>
          </a:p>
          <a:p>
            <a:pPr marL="457200" indent="-457200">
              <a:buFont typeface="Arial" panose="020B0604020202020204" pitchFamily="34" charset="0"/>
              <a:buChar char="•"/>
            </a:pPr>
            <a:r>
              <a:rPr lang="en-US" dirty="0"/>
              <a:t>Dump trucks (lifting mechanism)</a:t>
            </a:r>
          </a:p>
          <a:p>
            <a:pPr marL="457200" indent="-457200">
              <a:buFont typeface="Arial" panose="020B0604020202020204" pitchFamily="34" charset="0"/>
              <a:buChar char="•"/>
            </a:pPr>
            <a:r>
              <a:rPr lang="en-US" dirty="0"/>
              <a:t>Wheelchair lift</a:t>
            </a:r>
          </a:p>
          <a:p>
            <a:pPr marL="457200" indent="-457200">
              <a:buFont typeface="Arial" panose="020B0604020202020204" pitchFamily="34" charset="0"/>
              <a:buChar char="•"/>
            </a:pPr>
            <a:r>
              <a:rPr lang="en-US" dirty="0"/>
              <a:t>Hydraulic braking system (bus and trains)</a:t>
            </a:r>
          </a:p>
          <a:p>
            <a:pPr marL="457200" indent="-457200">
              <a:buFont typeface="Arial" panose="020B0604020202020204" pitchFamily="34" charset="0"/>
              <a:buChar char="•"/>
            </a:pPr>
            <a:r>
              <a:rPr lang="en-US" dirty="0"/>
              <a:t>Power Steering systems</a:t>
            </a:r>
          </a:p>
          <a:p>
            <a:pPr marL="457200" indent="-457200">
              <a:buFont typeface="Arial" panose="020B0604020202020204" pitchFamily="34" charset="0"/>
              <a:buChar char="•"/>
            </a:pPr>
            <a:r>
              <a:rPr lang="en-US" dirty="0"/>
              <a:t>Hydraulic lift</a:t>
            </a:r>
          </a:p>
          <a:p>
            <a:pPr marL="457200" indent="-457200">
              <a:buFont typeface="Arial" panose="020B0604020202020204" pitchFamily="34" charset="0"/>
              <a:buChar char="•"/>
            </a:pPr>
            <a:endParaRPr lang="en-US" dirty="0"/>
          </a:p>
        </p:txBody>
      </p:sp>
      <p:pic>
        <p:nvPicPr>
          <p:cNvPr id="8" name="Picture 7" descr="Dump Truck Training 101: What to Expect and How to Prepare - Performance  Training Solutions | Heavy Equipment Training &amp; Crane Operator School">
            <a:extLst>
              <a:ext uri="{FF2B5EF4-FFF2-40B4-BE49-F238E27FC236}">
                <a16:creationId xmlns:a16="http://schemas.microsoft.com/office/drawing/2014/main" id="{94E1B7DA-F09E-8314-3A19-2BF04A37C155}"/>
              </a:ext>
            </a:extLst>
          </p:cNvPr>
          <p:cNvPicPr>
            <a:picLocks noChangeAspect="1"/>
          </p:cNvPicPr>
          <p:nvPr/>
        </p:nvPicPr>
        <p:blipFill>
          <a:blip r:embed="rId4"/>
          <a:stretch>
            <a:fillRect/>
          </a:stretch>
        </p:blipFill>
        <p:spPr>
          <a:xfrm>
            <a:off x="6342693" y="3774361"/>
            <a:ext cx="3348951" cy="2227838"/>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BCECFB48-B992-F497-723B-A81FBC3F3959}"/>
              </a:ext>
            </a:extLst>
          </p:cNvPr>
          <p:cNvPicPr>
            <a:picLocks noChangeAspect="1"/>
          </p:cNvPicPr>
          <p:nvPr/>
        </p:nvPicPr>
        <p:blipFill>
          <a:blip r:embed="rId5"/>
          <a:stretch>
            <a:fillRect/>
          </a:stretch>
        </p:blipFill>
        <p:spPr>
          <a:xfrm>
            <a:off x="7615892" y="1793208"/>
            <a:ext cx="3343846" cy="2227837"/>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1755761569"/>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E5F66-813B-9D32-07E6-25B16245F39C}"/>
              </a:ext>
            </a:extLst>
          </p:cNvPr>
          <p:cNvSpPr>
            <a:spLocks noGrp="1"/>
          </p:cNvSpPr>
          <p:nvPr>
            <p:ph type="title"/>
          </p:nvPr>
        </p:nvSpPr>
        <p:spPr>
          <a:xfrm>
            <a:off x="838200" y="640079"/>
            <a:ext cx="10515600" cy="522515"/>
          </a:xfrm>
        </p:spPr>
        <p:style>
          <a:lnRef idx="0">
            <a:schemeClr val="accent1"/>
          </a:lnRef>
          <a:fillRef idx="3">
            <a:schemeClr val="accent1"/>
          </a:fillRef>
          <a:effectRef idx="3">
            <a:schemeClr val="accent1"/>
          </a:effectRef>
          <a:fontRef idx="minor">
            <a:schemeClr val="lt1"/>
          </a:fontRef>
        </p:style>
        <p:txBody>
          <a:bodyPr/>
          <a:lstStyle/>
          <a:p>
            <a:pPr algn="ctr"/>
            <a:r>
              <a:rPr lang="en-US" dirty="0">
                <a:latin typeface="+mj-lt"/>
              </a:rPr>
              <a:t>Advantages of Hydraulic Systems</a:t>
            </a:r>
          </a:p>
        </p:txBody>
      </p:sp>
      <p:sp>
        <p:nvSpPr>
          <p:cNvPr id="3" name="Content Placeholder 2">
            <a:extLst>
              <a:ext uri="{FF2B5EF4-FFF2-40B4-BE49-F238E27FC236}">
                <a16:creationId xmlns:a16="http://schemas.microsoft.com/office/drawing/2014/main" id="{A4D3E264-CA90-AE3F-8785-A6CB5C080CB1}"/>
              </a:ext>
            </a:extLst>
          </p:cNvPr>
          <p:cNvSpPr>
            <a:spLocks noGrp="1"/>
          </p:cNvSpPr>
          <p:nvPr>
            <p:ph idx="1"/>
          </p:nvPr>
        </p:nvSpPr>
        <p:spPr>
          <a:xfrm>
            <a:off x="838198" y="1645920"/>
            <a:ext cx="6450876" cy="4572000"/>
          </a:xfrm>
        </p:spPr>
        <p:txBody>
          <a:bodyPr>
            <a:normAutofit/>
          </a:bodyPr>
          <a:lstStyle/>
          <a:p>
            <a:r>
              <a:rPr lang="en-US" sz="2500" dirty="0"/>
              <a:t>Hydraulic systems are well suited for applications requiring high force and heavy loads.</a:t>
            </a:r>
          </a:p>
          <a:p>
            <a:pPr marL="457200" lvl="0" indent="-457200">
              <a:buFont typeface="Arial" panose="020B0604020202020204" pitchFamily="34" charset="0"/>
              <a:buChar char="•"/>
            </a:pPr>
            <a:r>
              <a:rPr lang="en-US" sz="2500" dirty="0"/>
              <a:t>Produce high amounts of force </a:t>
            </a:r>
          </a:p>
          <a:p>
            <a:pPr marL="457200" lvl="0" indent="-457200">
              <a:buFont typeface="Arial" panose="020B0604020202020204" pitchFamily="34" charset="0"/>
              <a:buChar char="•"/>
            </a:pPr>
            <a:r>
              <a:rPr lang="en-US" sz="2500" dirty="0"/>
              <a:t>Move and lift heavy loads </a:t>
            </a:r>
          </a:p>
          <a:p>
            <a:pPr marL="457200" lvl="0" indent="-457200">
              <a:buFont typeface="Arial" panose="020B0604020202020204" pitchFamily="34" charset="0"/>
              <a:buChar char="•"/>
            </a:pPr>
            <a:r>
              <a:rPr lang="en-US" sz="2500" dirty="0"/>
              <a:t>Generate high force with smaller actuators </a:t>
            </a:r>
          </a:p>
          <a:p>
            <a:pPr marL="457200" lvl="0" indent="-457200">
              <a:buFont typeface="Arial" panose="020B0604020202020204" pitchFamily="34" charset="0"/>
              <a:buChar char="•"/>
            </a:pPr>
            <a:r>
              <a:rPr lang="en-US" sz="2500" dirty="0"/>
              <a:t>Fluid provides power, lubrication, and cooling </a:t>
            </a:r>
          </a:p>
          <a:p>
            <a:pPr marL="457200" lvl="0" indent="-457200">
              <a:buFont typeface="Arial" panose="020B0604020202020204" pitchFamily="34" charset="0"/>
              <a:buChar char="•"/>
            </a:pPr>
            <a:r>
              <a:rPr lang="en-US" sz="2500" dirty="0"/>
              <a:t>Typically operate more quietly than pneumatic systems</a:t>
            </a:r>
          </a:p>
          <a:p>
            <a:endParaRPr lang="en-US" sz="2500" dirty="0"/>
          </a:p>
        </p:txBody>
      </p:sp>
      <p:pic>
        <p:nvPicPr>
          <p:cNvPr id="12" name="Picture 11" descr="Rerailing equipment - Lifting equipments - Quiri">
            <a:extLst>
              <a:ext uri="{FF2B5EF4-FFF2-40B4-BE49-F238E27FC236}">
                <a16:creationId xmlns:a16="http://schemas.microsoft.com/office/drawing/2014/main" id="{CAF64A95-5F00-2239-1F3F-2FC72C087B13}"/>
              </a:ext>
            </a:extLst>
          </p:cNvPr>
          <p:cNvPicPr>
            <a:picLocks noChangeAspect="1"/>
          </p:cNvPicPr>
          <p:nvPr/>
        </p:nvPicPr>
        <p:blipFill>
          <a:blip r:embed="rId4"/>
          <a:stretch>
            <a:fillRect/>
          </a:stretch>
        </p:blipFill>
        <p:spPr>
          <a:xfrm>
            <a:off x="7824649" y="2053664"/>
            <a:ext cx="3245289" cy="3245289"/>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3823326527"/>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C938C-187F-8503-524A-BBCA504F61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862CE6-191C-F5E5-085C-94109779D7C0}"/>
              </a:ext>
            </a:extLst>
          </p:cNvPr>
          <p:cNvSpPr>
            <a:spLocks noGrp="1"/>
          </p:cNvSpPr>
          <p:nvPr>
            <p:ph type="title"/>
          </p:nvPr>
        </p:nvSpPr>
        <p:spPr>
          <a:xfrm>
            <a:off x="838200" y="640079"/>
            <a:ext cx="10515600" cy="522515"/>
          </a:xfrm>
        </p:spPr>
        <p:style>
          <a:lnRef idx="0">
            <a:schemeClr val="accent4"/>
          </a:lnRef>
          <a:fillRef idx="3">
            <a:schemeClr val="accent4"/>
          </a:fillRef>
          <a:effectRef idx="3">
            <a:schemeClr val="accent4"/>
          </a:effectRef>
          <a:fontRef idx="minor">
            <a:schemeClr val="lt1"/>
          </a:fontRef>
        </p:style>
        <p:txBody>
          <a:bodyPr/>
          <a:lstStyle/>
          <a:p>
            <a:pPr algn="ctr"/>
            <a:r>
              <a:rPr lang="en-US" dirty="0">
                <a:latin typeface="+mj-lt"/>
              </a:rPr>
              <a:t>Disadvantages of Hydraulic Systems</a:t>
            </a:r>
          </a:p>
        </p:txBody>
      </p:sp>
      <p:sp>
        <p:nvSpPr>
          <p:cNvPr id="3" name="Content Placeholder 2">
            <a:extLst>
              <a:ext uri="{FF2B5EF4-FFF2-40B4-BE49-F238E27FC236}">
                <a16:creationId xmlns:a16="http://schemas.microsoft.com/office/drawing/2014/main" id="{94B87EC2-70F0-54E3-9520-C8EBA1EDF0FD}"/>
              </a:ext>
            </a:extLst>
          </p:cNvPr>
          <p:cNvSpPr>
            <a:spLocks noGrp="1"/>
          </p:cNvSpPr>
          <p:nvPr>
            <p:ph idx="1"/>
          </p:nvPr>
        </p:nvSpPr>
        <p:spPr>
          <a:xfrm>
            <a:off x="838199" y="1645920"/>
            <a:ext cx="6294121" cy="4572001"/>
          </a:xfrm>
        </p:spPr>
        <p:txBody>
          <a:bodyPr>
            <a:normAutofit lnSpcReduction="10000"/>
          </a:bodyPr>
          <a:lstStyle/>
          <a:p>
            <a:r>
              <a:rPr lang="en-US" sz="2500" dirty="0"/>
              <a:t>Hydraulic systems also have limitations that must be considered.</a:t>
            </a:r>
          </a:p>
          <a:p>
            <a:pPr marL="457200" lvl="0" indent="-457200">
              <a:buFont typeface="Arial" panose="020B0604020202020204" pitchFamily="34" charset="0"/>
              <a:buChar char="•"/>
            </a:pPr>
            <a:r>
              <a:rPr lang="en-US" sz="2500" dirty="0"/>
              <a:t>Can be large and complex </a:t>
            </a:r>
          </a:p>
          <a:p>
            <a:pPr marL="457200" lvl="0" indent="-457200">
              <a:buFont typeface="Arial" panose="020B0604020202020204" pitchFamily="34" charset="0"/>
              <a:buChar char="•"/>
            </a:pPr>
            <a:r>
              <a:rPr lang="en-US" sz="2500" dirty="0"/>
              <a:t>May require more installation space </a:t>
            </a:r>
          </a:p>
          <a:p>
            <a:pPr marL="457200" lvl="0" indent="-457200">
              <a:buFont typeface="Arial" panose="020B0604020202020204" pitchFamily="34" charset="0"/>
              <a:buChar char="•"/>
            </a:pPr>
            <a:r>
              <a:rPr lang="en-US" sz="2500" dirty="0"/>
              <a:t>Often have higher costs </a:t>
            </a:r>
          </a:p>
          <a:p>
            <a:pPr marL="457200" lvl="0" indent="-457200">
              <a:buFont typeface="Arial" panose="020B0604020202020204" pitchFamily="34" charset="0"/>
              <a:buChar char="•"/>
            </a:pPr>
            <a:r>
              <a:rPr lang="en-US" sz="2500" dirty="0"/>
              <a:t>May operate more slowly in some applications </a:t>
            </a:r>
          </a:p>
          <a:p>
            <a:pPr marL="457200" lvl="0" indent="-457200">
              <a:buFont typeface="Arial" panose="020B0604020202020204" pitchFamily="34" charset="0"/>
              <a:buChar char="•"/>
            </a:pPr>
            <a:r>
              <a:rPr lang="en-US" sz="2500" dirty="0"/>
              <a:t>High-pressure fluid can create safety hazards </a:t>
            </a:r>
          </a:p>
          <a:p>
            <a:endParaRPr lang="en-US" sz="2500" b="1" i="1" dirty="0"/>
          </a:p>
          <a:p>
            <a:r>
              <a:rPr lang="en-US" sz="2500" b="1" i="1" dirty="0"/>
              <a:t>Safety Reminder</a:t>
            </a:r>
            <a:r>
              <a:rPr lang="en-US" sz="2500" dirty="0"/>
              <a:t>: Always wear appropriate PPE and follow agency safety procedures.</a:t>
            </a:r>
          </a:p>
        </p:txBody>
      </p:sp>
      <p:pic>
        <p:nvPicPr>
          <p:cNvPr id="5" name="Picture 4">
            <a:extLst>
              <a:ext uri="{FF2B5EF4-FFF2-40B4-BE49-F238E27FC236}">
                <a16:creationId xmlns:a16="http://schemas.microsoft.com/office/drawing/2014/main" id="{97E87C98-5786-FFDF-A2F5-A46162066FA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776579" y="2281015"/>
            <a:ext cx="3442231" cy="2295969"/>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2233575479"/>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69AFB-3216-B961-B23D-79430864822E}"/>
            </a:ext>
          </a:extLst>
        </p:cNvPr>
        <p:cNvGrpSpPr/>
        <p:nvPr/>
      </p:nvGrpSpPr>
      <p:grpSpPr>
        <a:xfrm>
          <a:off x="0" y="0"/>
          <a:ext cx="0" cy="0"/>
          <a:chOff x="0" y="0"/>
          <a:chExt cx="0" cy="0"/>
        </a:xfrm>
      </p:grpSpPr>
      <p:sp>
        <p:nvSpPr>
          <p:cNvPr id="3" name="Content Placeholder 6">
            <a:extLst>
              <a:ext uri="{FF2B5EF4-FFF2-40B4-BE49-F238E27FC236}">
                <a16:creationId xmlns:a16="http://schemas.microsoft.com/office/drawing/2014/main" id="{9BE150AB-0BDD-16CB-0785-AB719C7D36C7}"/>
              </a:ext>
            </a:extLst>
          </p:cNvPr>
          <p:cNvSpPr>
            <a:spLocks noGrp="1"/>
          </p:cNvSpPr>
          <p:nvPr>
            <p:ph idx="1"/>
          </p:nvPr>
        </p:nvSpPr>
        <p:spPr>
          <a:xfrm>
            <a:off x="830579" y="1303112"/>
            <a:ext cx="10515599" cy="560349"/>
          </a:xfrm>
        </p:spPr>
        <p:txBody>
          <a:bodyPr/>
          <a:lstStyle/>
          <a:p>
            <a:r>
              <a:rPr lang="en-US" sz="3200" b="1" dirty="0"/>
              <a:t>Match the term with the correct definition. </a:t>
            </a:r>
            <a:endParaRPr lang="en-US" dirty="0"/>
          </a:p>
          <a:p>
            <a:endParaRPr lang="en-US" dirty="0"/>
          </a:p>
        </p:txBody>
      </p:sp>
      <p:sp>
        <p:nvSpPr>
          <p:cNvPr id="8" name="Title 7">
            <a:extLst>
              <a:ext uri="{FF2B5EF4-FFF2-40B4-BE49-F238E27FC236}">
                <a16:creationId xmlns:a16="http://schemas.microsoft.com/office/drawing/2014/main" id="{7B001F2C-C55F-B8E8-846E-F79BEB01ED49}"/>
              </a:ext>
            </a:extLst>
          </p:cNvPr>
          <p:cNvSpPr>
            <a:spLocks noGrp="1"/>
          </p:cNvSpPr>
          <p:nvPr>
            <p:ph type="title"/>
          </p:nvPr>
        </p:nvSpPr>
        <p:spPr/>
        <p:txBody>
          <a:bodyPr/>
          <a:lstStyle/>
          <a:p>
            <a:r>
              <a:rPr lang="en-US" dirty="0"/>
              <a:t>Knowledge Check </a:t>
            </a:r>
          </a:p>
        </p:txBody>
      </p:sp>
      <p:sp>
        <p:nvSpPr>
          <p:cNvPr id="5" name="Rectangle 4">
            <a:extLst>
              <a:ext uri="{FF2B5EF4-FFF2-40B4-BE49-F238E27FC236}">
                <a16:creationId xmlns:a16="http://schemas.microsoft.com/office/drawing/2014/main" id="{0AFEF854-CC3A-6297-B010-5EB7251D0D2A}"/>
              </a:ext>
            </a:extLst>
          </p:cNvPr>
          <p:cNvSpPr/>
          <p:nvPr/>
        </p:nvSpPr>
        <p:spPr>
          <a:xfrm>
            <a:off x="838198" y="2401060"/>
            <a:ext cx="3198225" cy="381686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lang="en-US" sz="2800" dirty="0"/>
              <a:t>(1.) Fluid Mechanics</a:t>
            </a:r>
          </a:p>
          <a:p>
            <a:r>
              <a:rPr lang="en-US" sz="2800" dirty="0"/>
              <a:t> </a:t>
            </a:r>
          </a:p>
          <a:p>
            <a:endParaRPr lang="en-US" sz="2800" dirty="0"/>
          </a:p>
          <a:p>
            <a:r>
              <a:rPr lang="en-US" sz="2800" dirty="0"/>
              <a:t>(2.) Fluid Dynamics</a:t>
            </a:r>
          </a:p>
          <a:p>
            <a:r>
              <a:rPr lang="en-US" sz="2800" dirty="0"/>
              <a:t> </a:t>
            </a:r>
          </a:p>
          <a:p>
            <a:endParaRPr lang="en-US" sz="2800" dirty="0"/>
          </a:p>
          <a:p>
            <a:r>
              <a:rPr lang="en-US" sz="2800" dirty="0"/>
              <a:t>(3.) Fluid Statics </a:t>
            </a:r>
          </a:p>
          <a:p>
            <a:endParaRPr lang="en-US" sz="2800" dirty="0"/>
          </a:p>
          <a:p>
            <a:endParaRPr lang="en-US" sz="2800" dirty="0"/>
          </a:p>
        </p:txBody>
      </p:sp>
      <p:sp>
        <p:nvSpPr>
          <p:cNvPr id="7" name="Rectangle 6">
            <a:extLst>
              <a:ext uri="{FF2B5EF4-FFF2-40B4-BE49-F238E27FC236}">
                <a16:creationId xmlns:a16="http://schemas.microsoft.com/office/drawing/2014/main" id="{3D4A35A0-C525-BDF1-6994-8030D5AFFCF1}"/>
              </a:ext>
            </a:extLst>
          </p:cNvPr>
          <p:cNvSpPr/>
          <p:nvPr/>
        </p:nvSpPr>
        <p:spPr>
          <a:xfrm>
            <a:off x="6095998" y="2100614"/>
            <a:ext cx="5162500" cy="3816860"/>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(A.) The study of fluids in motion. </a:t>
            </a:r>
          </a:p>
          <a:p>
            <a:endParaRPr lang="en-US" sz="2800" dirty="0"/>
          </a:p>
          <a:p>
            <a:r>
              <a:rPr lang="en-US" sz="2800" dirty="0"/>
              <a:t>(B.) The study of fluids and how forces affect their behavior.</a:t>
            </a:r>
          </a:p>
          <a:p>
            <a:endParaRPr lang="en-US" sz="2800" dirty="0"/>
          </a:p>
          <a:p>
            <a:r>
              <a:rPr lang="en-US" sz="2800" dirty="0"/>
              <a:t>(C.) The study of fluids at rest.</a:t>
            </a:r>
          </a:p>
          <a:p>
            <a:endParaRPr lang="en-US" sz="2800" dirty="0"/>
          </a:p>
        </p:txBody>
      </p:sp>
      <p:pic>
        <p:nvPicPr>
          <p:cNvPr id="2" name="Graphic 1" descr="Lights On with solid fill">
            <a:extLst>
              <a:ext uri="{FF2B5EF4-FFF2-40B4-BE49-F238E27FC236}">
                <a16:creationId xmlns:a16="http://schemas.microsoft.com/office/drawing/2014/main" id="{FEEFC176-60AB-AA29-138F-309647F3E5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5285"/>
            <a:ext cx="851672" cy="851672"/>
          </a:xfrm>
          <a:prstGeom prst="rect">
            <a:avLst/>
          </a:prstGeom>
        </p:spPr>
      </p:pic>
      <p:cxnSp>
        <p:nvCxnSpPr>
          <p:cNvPr id="11" name="Straight Arrow Connector 10">
            <a:extLst>
              <a:ext uri="{FF2B5EF4-FFF2-40B4-BE49-F238E27FC236}">
                <a16:creationId xmlns:a16="http://schemas.microsoft.com/office/drawing/2014/main" id="{183B1A8B-A8CA-696C-F7FF-4381119F3057}"/>
              </a:ext>
            </a:extLst>
          </p:cNvPr>
          <p:cNvCxnSpPr>
            <a:cxnSpLocks/>
          </p:cNvCxnSpPr>
          <p:nvPr/>
        </p:nvCxnSpPr>
        <p:spPr>
          <a:xfrm flipV="1">
            <a:off x="4036423" y="4897903"/>
            <a:ext cx="1964275" cy="26125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EB1D1FC-C139-5DA1-DB75-1CE132B0C579}"/>
              </a:ext>
            </a:extLst>
          </p:cNvPr>
          <p:cNvCxnSpPr>
            <a:cxnSpLocks/>
          </p:cNvCxnSpPr>
          <p:nvPr/>
        </p:nvCxnSpPr>
        <p:spPr>
          <a:xfrm flipV="1">
            <a:off x="4036423" y="2808514"/>
            <a:ext cx="1964275" cy="99144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3A9DDCC-E37C-F722-8303-25BC43FB9D29}"/>
              </a:ext>
            </a:extLst>
          </p:cNvPr>
          <p:cNvCxnSpPr>
            <a:cxnSpLocks/>
          </p:cNvCxnSpPr>
          <p:nvPr/>
        </p:nvCxnSpPr>
        <p:spPr>
          <a:xfrm>
            <a:off x="4005943" y="2508068"/>
            <a:ext cx="1994755" cy="121568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463285B8-1A4D-0B0F-0041-1439394848A3}"/>
              </a:ext>
            </a:extLst>
          </p:cNvPr>
          <p:cNvSpPr/>
          <p:nvPr/>
        </p:nvSpPr>
        <p:spPr>
          <a:xfrm>
            <a:off x="3966754" y="2272937"/>
            <a:ext cx="2090055" cy="33832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3033422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2"/>
                                        </p:tgtEl>
                                      </p:cBhvr>
                                    </p:animEffect>
                                    <p:set>
                                      <p:cBhvr>
                                        <p:cTn id="7"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A1037-D062-E1AA-467F-A0850514D6C9}"/>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9225DC5-680F-4797-F4BB-C427CDEB8B89}"/>
              </a:ext>
            </a:extLst>
          </p:cNvPr>
          <p:cNvSpPr>
            <a:spLocks noGrp="1"/>
          </p:cNvSpPr>
          <p:nvPr>
            <p:ph idx="1"/>
          </p:nvPr>
        </p:nvSpPr>
        <p:spPr/>
        <p:txBody>
          <a:bodyPr/>
          <a:lstStyle/>
          <a:p>
            <a:r>
              <a:rPr lang="en-US" sz="3200" b="1" dirty="0"/>
              <a:t>What are hydraulics? </a:t>
            </a:r>
          </a:p>
          <a:p>
            <a:pPr marL="971550" lvl="1" indent="-514350">
              <a:lnSpc>
                <a:spcPct val="200000"/>
              </a:lnSpc>
              <a:buFont typeface="+mj-lt"/>
              <a:buAutoNum type="alphaUcPeriod"/>
            </a:pPr>
            <a:r>
              <a:rPr lang="en-US" sz="2800" dirty="0"/>
              <a:t>The use of compressed air to transmit power</a:t>
            </a:r>
          </a:p>
          <a:p>
            <a:pPr marL="971550" lvl="1" indent="-514350">
              <a:lnSpc>
                <a:spcPct val="200000"/>
              </a:lnSpc>
              <a:buFont typeface="+mj-lt"/>
              <a:buAutoNum type="alphaUcPeriod"/>
            </a:pPr>
            <a:r>
              <a:rPr lang="en-US" sz="2800" dirty="0"/>
              <a:t>The use of pressurized liquid to transmit power</a:t>
            </a:r>
          </a:p>
          <a:p>
            <a:pPr marL="971550" lvl="1" indent="-514350">
              <a:lnSpc>
                <a:spcPct val="200000"/>
              </a:lnSpc>
              <a:buFont typeface="+mj-lt"/>
              <a:buAutoNum type="alphaUcPeriod"/>
            </a:pPr>
            <a:r>
              <a:rPr lang="en-US" sz="2800" dirty="0"/>
              <a:t>The use of electrical energy to transmit power </a:t>
            </a:r>
          </a:p>
          <a:p>
            <a:pPr marL="971550" lvl="1" indent="-514350">
              <a:lnSpc>
                <a:spcPct val="200000"/>
              </a:lnSpc>
              <a:buFont typeface="+mj-lt"/>
              <a:buAutoNum type="alphaUcPeriod"/>
            </a:pPr>
            <a:r>
              <a:rPr lang="en-US" sz="2800" dirty="0"/>
              <a:t>The use of mechanical gears to transmit power</a:t>
            </a:r>
            <a:endParaRPr lang="en-US" dirty="0"/>
          </a:p>
          <a:p>
            <a:endParaRPr lang="en-US" dirty="0"/>
          </a:p>
        </p:txBody>
      </p:sp>
      <p:sp>
        <p:nvSpPr>
          <p:cNvPr id="5" name="Title 4">
            <a:extLst>
              <a:ext uri="{FF2B5EF4-FFF2-40B4-BE49-F238E27FC236}">
                <a16:creationId xmlns:a16="http://schemas.microsoft.com/office/drawing/2014/main" id="{3C7AFADE-E520-CC48-829A-704929A9E8CF}"/>
              </a:ext>
            </a:extLst>
          </p:cNvPr>
          <p:cNvSpPr>
            <a:spLocks noGrp="1"/>
          </p:cNvSpPr>
          <p:nvPr>
            <p:ph type="title"/>
          </p:nvPr>
        </p:nvSpPr>
        <p:spPr/>
        <p:txBody>
          <a:bodyPr/>
          <a:lstStyle/>
          <a:p>
            <a:r>
              <a:rPr lang="en-US" dirty="0"/>
              <a:t>Knowledge Check </a:t>
            </a:r>
          </a:p>
        </p:txBody>
      </p:sp>
      <p:pic>
        <p:nvPicPr>
          <p:cNvPr id="2" name="Graphic 1" descr="Lights On with solid fill">
            <a:extLst>
              <a:ext uri="{FF2B5EF4-FFF2-40B4-BE49-F238E27FC236}">
                <a16:creationId xmlns:a16="http://schemas.microsoft.com/office/drawing/2014/main" id="{26879C94-C962-1D40-8E94-0BB0D75E60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11249"/>
            <a:ext cx="851672" cy="851672"/>
          </a:xfrm>
          <a:prstGeom prst="rect">
            <a:avLst/>
          </a:prstGeom>
        </p:spPr>
      </p:pic>
      <p:sp>
        <p:nvSpPr>
          <p:cNvPr id="3" name="Oval 2">
            <a:extLst>
              <a:ext uri="{FF2B5EF4-FFF2-40B4-BE49-F238E27FC236}">
                <a16:creationId xmlns:a16="http://schemas.microsoft.com/office/drawing/2014/main" id="{512BFEE7-79AE-7362-FA57-3CCB9DFA6895}"/>
              </a:ext>
            </a:extLst>
          </p:cNvPr>
          <p:cNvSpPr/>
          <p:nvPr/>
        </p:nvSpPr>
        <p:spPr>
          <a:xfrm>
            <a:off x="-1491916" y="3128211"/>
            <a:ext cx="834190" cy="834190"/>
          </a:xfrm>
          <a:prstGeom prst="ellipse">
            <a:avLst/>
          </a:prstGeom>
          <a:noFill/>
          <a:ln w="381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5313879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04167E-6 1.85185E-6 L 0.20273 -0.03681 " pathEditMode="relative" rAng="0" ptsTypes="AA">
                                      <p:cBhvr>
                                        <p:cTn id="6" dur="1000" fill="hold"/>
                                        <p:tgtEl>
                                          <p:spTgt spid="3"/>
                                        </p:tgtEl>
                                        <p:attrNameLst>
                                          <p:attrName>ppt_x</p:attrName>
                                          <p:attrName>ppt_y</p:attrName>
                                        </p:attrNameLst>
                                      </p:cBhvr>
                                      <p:rCtr x="10130" y="-185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6">
            <a:extLst>
              <a:ext uri="{FF2B5EF4-FFF2-40B4-BE49-F238E27FC236}">
                <a16:creationId xmlns:a16="http://schemas.microsoft.com/office/drawing/2014/main" id="{7CB8D1C1-F24E-A9F5-BC79-E034A63BD006}"/>
              </a:ext>
            </a:extLst>
          </p:cNvPr>
          <p:cNvSpPr>
            <a:spLocks noGrp="1"/>
          </p:cNvSpPr>
          <p:nvPr>
            <p:ph idx="1"/>
          </p:nvPr>
        </p:nvSpPr>
        <p:spPr>
          <a:xfrm>
            <a:off x="838199" y="1381992"/>
            <a:ext cx="10523219" cy="1009192"/>
          </a:xfrm>
        </p:spPr>
        <p:txBody>
          <a:bodyPr>
            <a:normAutofit/>
          </a:bodyPr>
          <a:lstStyle/>
          <a:p>
            <a:r>
              <a:rPr lang="en-US" sz="3200" b="1" dirty="0"/>
              <a:t>What is the function of a </a:t>
            </a:r>
            <a:r>
              <a:rPr lang="en-US" sz="3200" b="1" u="sng" dirty="0"/>
              <a:t>pump</a:t>
            </a:r>
            <a:r>
              <a:rPr lang="en-US" sz="3200" b="1" dirty="0"/>
              <a:t> (highlighted) in a hydraulic system? </a:t>
            </a:r>
            <a:endParaRPr lang="en-US" dirty="0"/>
          </a:p>
          <a:p>
            <a:endParaRPr lang="en-US" dirty="0"/>
          </a:p>
        </p:txBody>
      </p:sp>
      <p:sp>
        <p:nvSpPr>
          <p:cNvPr id="8" name="Title 7">
            <a:extLst>
              <a:ext uri="{FF2B5EF4-FFF2-40B4-BE49-F238E27FC236}">
                <a16:creationId xmlns:a16="http://schemas.microsoft.com/office/drawing/2014/main" id="{9FD22852-15B8-2D0C-DD5A-9FBCE26E80B8}"/>
              </a:ext>
            </a:extLst>
          </p:cNvPr>
          <p:cNvSpPr>
            <a:spLocks noGrp="1"/>
          </p:cNvSpPr>
          <p:nvPr>
            <p:ph type="title"/>
          </p:nvPr>
        </p:nvSpPr>
        <p:spPr/>
        <p:txBody>
          <a:bodyPr/>
          <a:lstStyle/>
          <a:p>
            <a:r>
              <a:rPr lang="en-US" dirty="0"/>
              <a:t>Knowledge Check </a:t>
            </a:r>
          </a:p>
        </p:txBody>
      </p:sp>
      <p:pic>
        <p:nvPicPr>
          <p:cNvPr id="2" name="Graphic 1" descr="Lights On with solid fill">
            <a:extLst>
              <a:ext uri="{FF2B5EF4-FFF2-40B4-BE49-F238E27FC236}">
                <a16:creationId xmlns:a16="http://schemas.microsoft.com/office/drawing/2014/main" id="{D77B94FB-3A42-6C40-9729-F7A868651AF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5285"/>
            <a:ext cx="851672" cy="851672"/>
          </a:xfrm>
          <a:prstGeom prst="rect">
            <a:avLst/>
          </a:prstGeom>
        </p:spPr>
      </p:pic>
      <p:pic>
        <p:nvPicPr>
          <p:cNvPr id="14" name="Picture 13">
            <a:extLst>
              <a:ext uri="{FF2B5EF4-FFF2-40B4-BE49-F238E27FC236}">
                <a16:creationId xmlns:a16="http://schemas.microsoft.com/office/drawing/2014/main" id="{2D73D7A0-29E4-CDDF-359D-20D4F8749F89}"/>
              </a:ext>
            </a:extLst>
          </p:cNvPr>
          <p:cNvPicPr>
            <a:picLocks noChangeAspect="1"/>
          </p:cNvPicPr>
          <p:nvPr/>
        </p:nvPicPr>
        <p:blipFill>
          <a:blip r:embed="rId5"/>
          <a:stretch>
            <a:fillRect/>
          </a:stretch>
        </p:blipFill>
        <p:spPr>
          <a:xfrm>
            <a:off x="4293119" y="2001436"/>
            <a:ext cx="6642464" cy="4428309"/>
          </a:xfrm>
          <a:prstGeom prst="rect">
            <a:avLst/>
          </a:prstGeom>
        </p:spPr>
      </p:pic>
      <p:sp>
        <p:nvSpPr>
          <p:cNvPr id="16" name="TextBox 15">
            <a:extLst>
              <a:ext uri="{FF2B5EF4-FFF2-40B4-BE49-F238E27FC236}">
                <a16:creationId xmlns:a16="http://schemas.microsoft.com/office/drawing/2014/main" id="{1C755BD4-4F96-6476-0687-DC8D99FF6E45}"/>
              </a:ext>
            </a:extLst>
          </p:cNvPr>
          <p:cNvSpPr txBox="1"/>
          <p:nvPr/>
        </p:nvSpPr>
        <p:spPr>
          <a:xfrm>
            <a:off x="838199" y="2625753"/>
            <a:ext cx="3263538" cy="3108543"/>
          </a:xfrm>
          <a:prstGeom prst="rect">
            <a:avLst/>
          </a:prstGeom>
          <a:solidFill>
            <a:schemeClr val="accent6"/>
          </a:solid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n-US" sz="2800" b="1" dirty="0"/>
              <a:t>Pump </a:t>
            </a:r>
            <a:r>
              <a:rPr lang="en-US" sz="2800" dirty="0"/>
              <a:t>- Draws hydraulic fluid from the reservoir and moves it through the system, creating the </a:t>
            </a:r>
            <a:r>
              <a:rPr lang="en-US" sz="2800" b="1" dirty="0"/>
              <a:t>flow</a:t>
            </a:r>
            <a:r>
              <a:rPr lang="en-US" sz="2800" dirty="0"/>
              <a:t> needed for the system to operate.</a:t>
            </a:r>
          </a:p>
        </p:txBody>
      </p:sp>
      <p:sp>
        <p:nvSpPr>
          <p:cNvPr id="17" name="Rectangle 16">
            <a:extLst>
              <a:ext uri="{FF2B5EF4-FFF2-40B4-BE49-F238E27FC236}">
                <a16:creationId xmlns:a16="http://schemas.microsoft.com/office/drawing/2014/main" id="{796C6DDE-5709-C064-6EE9-27B20387B29B}"/>
              </a:ext>
            </a:extLst>
          </p:cNvPr>
          <p:cNvSpPr/>
          <p:nvPr/>
        </p:nvSpPr>
        <p:spPr>
          <a:xfrm>
            <a:off x="652937" y="2403322"/>
            <a:ext cx="3825445" cy="36245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7750656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CE52F-917E-B70A-E8DF-1A808F9C3270}"/>
            </a:ext>
          </a:extLst>
        </p:cNvPr>
        <p:cNvGrpSpPr/>
        <p:nvPr/>
      </p:nvGrpSpPr>
      <p:grpSpPr>
        <a:xfrm>
          <a:off x="0" y="0"/>
          <a:ext cx="0" cy="0"/>
          <a:chOff x="0" y="0"/>
          <a:chExt cx="0" cy="0"/>
        </a:xfrm>
      </p:grpSpPr>
      <p:sp>
        <p:nvSpPr>
          <p:cNvPr id="3" name="Content Placeholder 6">
            <a:extLst>
              <a:ext uri="{FF2B5EF4-FFF2-40B4-BE49-F238E27FC236}">
                <a16:creationId xmlns:a16="http://schemas.microsoft.com/office/drawing/2014/main" id="{CE481187-B71F-C171-56FB-66F335356A84}"/>
              </a:ext>
            </a:extLst>
          </p:cNvPr>
          <p:cNvSpPr>
            <a:spLocks noGrp="1"/>
          </p:cNvSpPr>
          <p:nvPr>
            <p:ph idx="1"/>
          </p:nvPr>
        </p:nvSpPr>
        <p:spPr>
          <a:xfrm>
            <a:off x="3027316" y="1992425"/>
            <a:ext cx="6137367" cy="2050189"/>
          </a:xfrm>
        </p:spPr>
        <p:txBody>
          <a:bodyPr>
            <a:normAutofit/>
          </a:bodyPr>
          <a:lstStyle/>
          <a:p>
            <a:pPr algn="ctr"/>
            <a:r>
              <a:rPr lang="en-US" sz="4400" b="1" dirty="0"/>
              <a:t>Explain one way hydraulics are used the transit industry.</a:t>
            </a:r>
          </a:p>
          <a:p>
            <a:endParaRPr lang="en-US" sz="3200" b="1" dirty="0"/>
          </a:p>
          <a:p>
            <a:endParaRPr lang="en-US" dirty="0"/>
          </a:p>
        </p:txBody>
      </p:sp>
      <p:sp>
        <p:nvSpPr>
          <p:cNvPr id="8" name="Title 7">
            <a:extLst>
              <a:ext uri="{FF2B5EF4-FFF2-40B4-BE49-F238E27FC236}">
                <a16:creationId xmlns:a16="http://schemas.microsoft.com/office/drawing/2014/main" id="{3A649FA9-DD1E-2BD2-9D9A-EB4416EF67BE}"/>
              </a:ext>
            </a:extLst>
          </p:cNvPr>
          <p:cNvSpPr>
            <a:spLocks noGrp="1"/>
          </p:cNvSpPr>
          <p:nvPr>
            <p:ph type="title"/>
          </p:nvPr>
        </p:nvSpPr>
        <p:spPr/>
        <p:txBody>
          <a:bodyPr/>
          <a:lstStyle/>
          <a:p>
            <a:r>
              <a:rPr lang="en-US" dirty="0"/>
              <a:t>Knowledge Check </a:t>
            </a:r>
          </a:p>
        </p:txBody>
      </p:sp>
      <p:pic>
        <p:nvPicPr>
          <p:cNvPr id="2" name="Graphic 1" descr="Lights On with solid fill">
            <a:extLst>
              <a:ext uri="{FF2B5EF4-FFF2-40B4-BE49-F238E27FC236}">
                <a16:creationId xmlns:a16="http://schemas.microsoft.com/office/drawing/2014/main" id="{464C3246-DF30-BC1C-6B26-D5A5C21FF00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5285"/>
            <a:ext cx="851672" cy="851672"/>
          </a:xfrm>
          <a:prstGeom prst="rect">
            <a:avLst/>
          </a:prstGeom>
        </p:spPr>
      </p:pic>
      <p:pic>
        <p:nvPicPr>
          <p:cNvPr id="5" name="Graphic 4" descr="Train with solid fill">
            <a:extLst>
              <a:ext uri="{FF2B5EF4-FFF2-40B4-BE49-F238E27FC236}">
                <a16:creationId xmlns:a16="http://schemas.microsoft.com/office/drawing/2014/main" id="{05AFD27D-08A0-2D2D-AEB6-90643D61F21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73562" y="4572357"/>
            <a:ext cx="1816408" cy="1816408"/>
          </a:xfrm>
          <a:prstGeom prst="rect">
            <a:avLst/>
          </a:prstGeom>
        </p:spPr>
      </p:pic>
      <p:pic>
        <p:nvPicPr>
          <p:cNvPr id="7" name="Graphic 6" descr="Bus with solid fill">
            <a:extLst>
              <a:ext uri="{FF2B5EF4-FFF2-40B4-BE49-F238E27FC236}">
                <a16:creationId xmlns:a16="http://schemas.microsoft.com/office/drawing/2014/main" id="{0B68AA45-0910-AD57-8441-C43D7C1FD1B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606061" y="4572357"/>
            <a:ext cx="1719944" cy="1719944"/>
          </a:xfrm>
          <a:prstGeom prst="rect">
            <a:avLst/>
          </a:prstGeom>
        </p:spPr>
      </p:pic>
      <p:pic>
        <p:nvPicPr>
          <p:cNvPr id="10" name="Graphic 9" descr="Truck with solid fill">
            <a:extLst>
              <a:ext uri="{FF2B5EF4-FFF2-40B4-BE49-F238E27FC236}">
                <a16:creationId xmlns:a16="http://schemas.microsoft.com/office/drawing/2014/main" id="{53C7D422-2F90-8C66-0BB1-53ACD097449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37527" y="4572358"/>
            <a:ext cx="1816407" cy="1816407"/>
          </a:xfrm>
          <a:prstGeom prst="rect">
            <a:avLst/>
          </a:prstGeom>
        </p:spPr>
      </p:pic>
    </p:spTree>
    <p:custDataLst>
      <p:tags r:id="rId1"/>
    </p:custDataLst>
    <p:extLst>
      <p:ext uri="{BB962C8B-B14F-4D97-AF65-F5344CB8AC3E}">
        <p14:creationId xmlns:p14="http://schemas.microsoft.com/office/powerpoint/2010/main" val="4249074474"/>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1D2C9-EC1D-ADDD-532D-883A2080F4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614D0F-C4CA-5722-D947-A502ECEE5BF7}"/>
              </a:ext>
            </a:extLst>
          </p:cNvPr>
          <p:cNvSpPr>
            <a:spLocks noGrp="1"/>
          </p:cNvSpPr>
          <p:nvPr>
            <p:ph type="title"/>
          </p:nvPr>
        </p:nvSpPr>
        <p:spPr/>
        <p:txBody>
          <a:bodyPr/>
          <a:lstStyle/>
          <a:p>
            <a:r>
              <a:rPr lang="en-US" dirty="0"/>
              <a:t>Summary and What’s Next</a:t>
            </a:r>
          </a:p>
        </p:txBody>
      </p:sp>
      <p:sp>
        <p:nvSpPr>
          <p:cNvPr id="3" name="Content Placeholder 2">
            <a:extLst>
              <a:ext uri="{FF2B5EF4-FFF2-40B4-BE49-F238E27FC236}">
                <a16:creationId xmlns:a16="http://schemas.microsoft.com/office/drawing/2014/main" id="{07FCD32A-BF8D-5875-19C8-AB9B41E10A51}"/>
              </a:ext>
            </a:extLst>
          </p:cNvPr>
          <p:cNvSpPr>
            <a:spLocks noGrp="1"/>
          </p:cNvSpPr>
          <p:nvPr>
            <p:ph idx="1"/>
          </p:nvPr>
        </p:nvSpPr>
        <p:spPr>
          <a:xfrm>
            <a:off x="838200" y="1645920"/>
            <a:ext cx="10515600" cy="4572000"/>
          </a:xfrm>
        </p:spPr>
        <p:txBody>
          <a:bodyPr>
            <a:normAutofit/>
          </a:bodyPr>
          <a:lstStyle/>
          <a:p>
            <a:pPr marL="457200" indent="-457200">
              <a:lnSpc>
                <a:spcPct val="129286"/>
              </a:lnSpc>
              <a:buFont typeface="Arial" panose="020B0604020202020204" pitchFamily="34" charset="0"/>
              <a:buChar char="•"/>
            </a:pPr>
            <a:r>
              <a:rPr lang="en-US" dirty="0">
                <a:solidFill>
                  <a:schemeClr val="tx2"/>
                </a:solidFill>
              </a:rPr>
              <a:t>Hydraulics use pressurized liquid to transmit power.</a:t>
            </a:r>
          </a:p>
          <a:p>
            <a:pPr marL="457200" indent="-457200">
              <a:lnSpc>
                <a:spcPct val="129286"/>
              </a:lnSpc>
              <a:buFont typeface="Arial" panose="020B0604020202020204" pitchFamily="34" charset="0"/>
              <a:buChar char="•"/>
            </a:pPr>
            <a:r>
              <a:rPr lang="en-US" dirty="0">
                <a:solidFill>
                  <a:schemeClr val="tx2"/>
                </a:solidFill>
              </a:rPr>
              <a:t>Hydraulic systems produce high force for heavy loads.</a:t>
            </a:r>
          </a:p>
          <a:p>
            <a:pPr marL="457200" indent="-457200">
              <a:lnSpc>
                <a:spcPct val="129286"/>
              </a:lnSpc>
              <a:buFont typeface="Arial" panose="020B0604020202020204" pitchFamily="34" charset="0"/>
              <a:buChar char="•"/>
            </a:pPr>
            <a:r>
              <a:rPr lang="en-US" dirty="0">
                <a:solidFill>
                  <a:schemeClr val="tx2"/>
                </a:solidFill>
              </a:rPr>
              <a:t>Pumps, valves, cylinders, and fluid work together to create motion.</a:t>
            </a:r>
          </a:p>
          <a:p>
            <a:pPr marL="457200" indent="-457200">
              <a:lnSpc>
                <a:spcPct val="129286"/>
              </a:lnSpc>
              <a:buFont typeface="Arial" panose="020B0604020202020204" pitchFamily="34" charset="0"/>
              <a:buChar char="•"/>
            </a:pPr>
            <a:r>
              <a:rPr lang="en-US" dirty="0">
                <a:solidFill>
                  <a:schemeClr val="tx2"/>
                </a:solidFill>
              </a:rPr>
              <a:t>Hydraulics are common in transit vehicles and maintenance equipment.</a:t>
            </a:r>
            <a:endParaRPr lang="en-US" dirty="0"/>
          </a:p>
          <a:p>
            <a:r>
              <a:rPr lang="en-US" b="1" dirty="0">
                <a:solidFill>
                  <a:schemeClr val="accent1"/>
                </a:solidFill>
              </a:rPr>
              <a:t>Now that you understand how hydraulic systems work, it's time to explore pneumatic systems and compare how they differ from hydraulics.</a:t>
            </a:r>
            <a:endParaRPr lang="en-US" sz="2500" dirty="0"/>
          </a:p>
        </p:txBody>
      </p:sp>
    </p:spTree>
    <p:custDataLst>
      <p:tags r:id="rId1"/>
    </p:custDataLst>
    <p:extLst>
      <p:ext uri="{BB962C8B-B14F-4D97-AF65-F5344CB8AC3E}">
        <p14:creationId xmlns:p14="http://schemas.microsoft.com/office/powerpoint/2010/main" val="32784805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6BDE4-1198-379D-0413-58957D8C0048}"/>
            </a:ext>
          </a:extLst>
        </p:cNvPr>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F8E2CD3-D6FA-1648-D277-EC143AB96EFB}"/>
              </a:ext>
            </a:extLst>
          </p:cNvPr>
          <p:cNvSpPr>
            <a:spLocks noGrp="1"/>
          </p:cNvSpPr>
          <p:nvPr>
            <p:ph type="pic" sz="quarter" idx="12"/>
          </p:nvPr>
        </p:nvSpPr>
        <p:spPr/>
        <p:txBody>
          <a:bodyPr/>
          <a:lstStyle/>
          <a:p>
            <a:endParaRPr lang="en-US"/>
          </a:p>
        </p:txBody>
      </p:sp>
      <p:sp>
        <p:nvSpPr>
          <p:cNvPr id="4" name="Title 3">
            <a:extLst>
              <a:ext uri="{FF2B5EF4-FFF2-40B4-BE49-F238E27FC236}">
                <a16:creationId xmlns:a16="http://schemas.microsoft.com/office/drawing/2014/main" id="{60C0D345-B835-459D-CAD7-21613CB1A659}"/>
              </a:ext>
            </a:extLst>
          </p:cNvPr>
          <p:cNvSpPr>
            <a:spLocks noGrp="1"/>
          </p:cNvSpPr>
          <p:nvPr>
            <p:ph type="title"/>
          </p:nvPr>
        </p:nvSpPr>
        <p:spPr/>
        <p:txBody>
          <a:bodyPr/>
          <a:lstStyle/>
          <a:p>
            <a:r>
              <a:rPr lang="en-US" dirty="0"/>
              <a:t>1.3 - Pneumatics</a:t>
            </a:r>
          </a:p>
        </p:txBody>
      </p:sp>
      <p:sp>
        <p:nvSpPr>
          <p:cNvPr id="5" name="Text Placeholder 4">
            <a:extLst>
              <a:ext uri="{FF2B5EF4-FFF2-40B4-BE49-F238E27FC236}">
                <a16:creationId xmlns:a16="http://schemas.microsoft.com/office/drawing/2014/main" id="{FF3A063F-9E1B-36A4-E4C1-E80131D84824}"/>
              </a:ext>
            </a:extLst>
          </p:cNvPr>
          <p:cNvSpPr>
            <a:spLocks noGrp="1"/>
          </p:cNvSpPr>
          <p:nvPr>
            <p:ph type="body" sz="quarter" idx="10"/>
          </p:nvPr>
        </p:nvSpPr>
        <p:spPr/>
        <p:txBody>
          <a:bodyPr/>
          <a:lstStyle/>
          <a:p>
            <a:pPr marL="0" indent="0">
              <a:buNone/>
            </a:pPr>
            <a:r>
              <a:rPr lang="en-US" dirty="0"/>
              <a:t>This section introduces pneumatic systems, including how they work, their key components, advantages and disadvantages, and common applications.</a:t>
            </a:r>
          </a:p>
        </p:txBody>
      </p:sp>
      <p:pic>
        <p:nvPicPr>
          <p:cNvPr id="3" name="Picture 2">
            <a:extLst>
              <a:ext uri="{FF2B5EF4-FFF2-40B4-BE49-F238E27FC236}">
                <a16:creationId xmlns:a16="http://schemas.microsoft.com/office/drawing/2014/main" id="{A6AD5381-6854-931F-2B76-2F74AF9DDE38}"/>
              </a:ext>
            </a:extLst>
          </p:cNvPr>
          <p:cNvPicPr>
            <a:picLocks noChangeAspect="1"/>
          </p:cNvPicPr>
          <p:nvPr/>
        </p:nvPicPr>
        <p:blipFill>
          <a:blip r:embed="rId4"/>
          <a:stretch>
            <a:fillRect/>
          </a:stretch>
        </p:blipFill>
        <p:spPr>
          <a:xfrm>
            <a:off x="7331075" y="-447"/>
            <a:ext cx="4960127" cy="6858447"/>
          </a:xfrm>
          <a:prstGeom prst="rect">
            <a:avLst/>
          </a:prstGeom>
        </p:spPr>
      </p:pic>
    </p:spTree>
    <p:custDataLst>
      <p:tags r:id="rId1"/>
    </p:custDataLst>
    <p:extLst>
      <p:ext uri="{BB962C8B-B14F-4D97-AF65-F5344CB8AC3E}">
        <p14:creationId xmlns:p14="http://schemas.microsoft.com/office/powerpoint/2010/main" val="422464292"/>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C6ABB25-5FF3-E60E-A762-AA221E0C1C07}"/>
              </a:ext>
            </a:extLst>
          </p:cNvPr>
          <p:cNvSpPr>
            <a:spLocks noGrp="1"/>
          </p:cNvSpPr>
          <p:nvPr>
            <p:ph type="title"/>
          </p:nvPr>
        </p:nvSpPr>
        <p:spPr/>
        <p:txBody>
          <a:bodyPr/>
          <a:lstStyle/>
          <a:p>
            <a:r>
              <a:rPr lang="en-US" dirty="0"/>
              <a:t>What Are Pneumatics?</a:t>
            </a:r>
          </a:p>
        </p:txBody>
      </p:sp>
      <p:sp>
        <p:nvSpPr>
          <p:cNvPr id="6" name="Content Placeholder 5">
            <a:extLst>
              <a:ext uri="{FF2B5EF4-FFF2-40B4-BE49-F238E27FC236}">
                <a16:creationId xmlns:a16="http://schemas.microsoft.com/office/drawing/2014/main" id="{84D24671-74EA-FCF7-0D7D-FF32C1FC28C9}"/>
              </a:ext>
            </a:extLst>
          </p:cNvPr>
          <p:cNvSpPr>
            <a:spLocks noGrp="1"/>
          </p:cNvSpPr>
          <p:nvPr>
            <p:ph idx="1"/>
          </p:nvPr>
        </p:nvSpPr>
        <p:spPr>
          <a:xfrm>
            <a:off x="838200" y="1645920"/>
            <a:ext cx="5732418" cy="4572000"/>
          </a:xfrm>
        </p:spPr>
        <p:txBody>
          <a:bodyPr/>
          <a:lstStyle/>
          <a:p>
            <a:r>
              <a:rPr lang="en-US" b="1" dirty="0"/>
              <a:t>Pneumatics</a:t>
            </a:r>
            <a:r>
              <a:rPr lang="en-US" dirty="0"/>
              <a:t> – The use of pressurized air or gas to transmit power and perform mechanical work.</a:t>
            </a:r>
          </a:p>
          <a:p>
            <a:pPr marL="457200" indent="-457200">
              <a:buFont typeface="Arial" panose="020B0604020202020204" pitchFamily="34" charset="0"/>
              <a:buChar char="•"/>
            </a:pPr>
            <a:r>
              <a:rPr lang="en-US" dirty="0"/>
              <a:t>air pressure produces force and motion</a:t>
            </a:r>
          </a:p>
          <a:p>
            <a:pPr marL="457200" indent="-457200">
              <a:buFont typeface="Arial" panose="020B0604020202020204" pitchFamily="34" charset="0"/>
              <a:buChar char="•"/>
            </a:pPr>
            <a:r>
              <a:rPr lang="en-US" dirty="0"/>
              <a:t>Common transportation systems</a:t>
            </a:r>
          </a:p>
          <a:p>
            <a:endParaRPr lang="en-US" dirty="0"/>
          </a:p>
          <a:p>
            <a:r>
              <a:rPr lang="en-US" i="1" dirty="0"/>
              <a:t>Example</a:t>
            </a:r>
            <a:r>
              <a:rPr lang="en-US" dirty="0"/>
              <a:t>: Pneumatic air brakes</a:t>
            </a:r>
          </a:p>
        </p:txBody>
      </p:sp>
      <p:pic>
        <p:nvPicPr>
          <p:cNvPr id="8" name="Picture 7">
            <a:extLst>
              <a:ext uri="{FF2B5EF4-FFF2-40B4-BE49-F238E27FC236}">
                <a16:creationId xmlns:a16="http://schemas.microsoft.com/office/drawing/2014/main" id="{9530C379-8034-D0F8-43FF-DB2D70D229CC}"/>
              </a:ext>
            </a:extLst>
          </p:cNvPr>
          <p:cNvPicPr>
            <a:picLocks noChangeAspect="1"/>
          </p:cNvPicPr>
          <p:nvPr/>
        </p:nvPicPr>
        <p:blipFill>
          <a:blip r:embed="rId4"/>
          <a:stretch>
            <a:fillRect/>
          </a:stretch>
        </p:blipFill>
        <p:spPr>
          <a:xfrm>
            <a:off x="7303014" y="2300002"/>
            <a:ext cx="3766378" cy="2494068"/>
          </a:xfrm>
          <a:prstGeom prst="rect">
            <a:avLst/>
          </a:prstGeom>
          <a:ln>
            <a:solidFill>
              <a:schemeClr val="tx2"/>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3465558961"/>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04D79-7C2D-7578-275D-BE75A1ACB7BF}"/>
            </a:ext>
          </a:extLst>
        </p:cNvPr>
        <p:cNvGrpSpPr/>
        <p:nvPr/>
      </p:nvGrpSpPr>
      <p:grpSpPr>
        <a:xfrm>
          <a:off x="0" y="0"/>
          <a:ext cx="0" cy="0"/>
          <a:chOff x="0" y="0"/>
          <a:chExt cx="0" cy="0"/>
        </a:xfrm>
      </p:grpSpPr>
      <p:sp>
        <p:nvSpPr>
          <p:cNvPr id="15" name="Arrow: Right 14">
            <a:extLst>
              <a:ext uri="{FF2B5EF4-FFF2-40B4-BE49-F238E27FC236}">
                <a16:creationId xmlns:a16="http://schemas.microsoft.com/office/drawing/2014/main" id="{DA7D2556-D75A-619E-02A7-2DBAC8943FBF}"/>
              </a:ext>
            </a:extLst>
          </p:cNvPr>
          <p:cNvSpPr/>
          <p:nvPr/>
        </p:nvSpPr>
        <p:spPr>
          <a:xfrm>
            <a:off x="838199" y="3198766"/>
            <a:ext cx="10850882" cy="1298207"/>
          </a:xfrm>
          <a:prstGeom prst="rightArrow">
            <a:avLst/>
          </a:prstGeom>
          <a:gradFill>
            <a:gsLst>
              <a:gs pos="44000">
                <a:schemeClr val="accent4"/>
              </a:gs>
              <a:gs pos="0">
                <a:schemeClr val="accent4">
                  <a:lumMod val="40000"/>
                  <a:lumOff val="60000"/>
                </a:schemeClr>
              </a:gs>
              <a:gs pos="22000">
                <a:schemeClr val="accent4">
                  <a:lumMod val="40000"/>
                  <a:lumOff val="60000"/>
                </a:schemeClr>
              </a:gs>
              <a:gs pos="69000">
                <a:schemeClr val="accent4">
                  <a:lumMod val="75000"/>
                </a:schemeClr>
              </a:gs>
              <a:gs pos="100000">
                <a:schemeClr val="accent4">
                  <a:lumMod val="75000"/>
                </a:schemeClr>
              </a:gs>
            </a:gsLst>
            <a:lin ang="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C5CC5CF8-2341-B50D-2A81-16667FA5E8D7}"/>
              </a:ext>
            </a:extLst>
          </p:cNvPr>
          <p:cNvSpPr>
            <a:spLocks noGrp="1"/>
          </p:cNvSpPr>
          <p:nvPr>
            <p:ph type="title"/>
          </p:nvPr>
        </p:nvSpPr>
        <p:spPr/>
        <p:txBody>
          <a:bodyPr/>
          <a:lstStyle/>
          <a:p>
            <a:r>
              <a:rPr lang="en-US" dirty="0"/>
              <a:t>How Does a Pneumatic System Work?</a:t>
            </a:r>
          </a:p>
        </p:txBody>
      </p:sp>
      <p:sp>
        <p:nvSpPr>
          <p:cNvPr id="6" name="Content Placeholder 5">
            <a:extLst>
              <a:ext uri="{FF2B5EF4-FFF2-40B4-BE49-F238E27FC236}">
                <a16:creationId xmlns:a16="http://schemas.microsoft.com/office/drawing/2014/main" id="{BAF9437A-86B7-CCBD-2445-D19772024611}"/>
              </a:ext>
            </a:extLst>
          </p:cNvPr>
          <p:cNvSpPr>
            <a:spLocks noGrp="1"/>
          </p:cNvSpPr>
          <p:nvPr>
            <p:ph idx="1"/>
          </p:nvPr>
        </p:nvSpPr>
        <p:spPr>
          <a:xfrm>
            <a:off x="838199" y="1541417"/>
            <a:ext cx="10515600" cy="1097280"/>
          </a:xfrm>
        </p:spPr>
        <p:txBody>
          <a:bodyPr/>
          <a:lstStyle/>
          <a:p>
            <a:r>
              <a:rPr lang="en-US" dirty="0"/>
              <a:t>A </a:t>
            </a:r>
            <a:r>
              <a:rPr lang="en-US" b="1" dirty="0"/>
              <a:t>pneumatic system </a:t>
            </a:r>
            <a:r>
              <a:rPr lang="en-US" dirty="0"/>
              <a:t>uses compressed air and pressure to transmit power and create motion.</a:t>
            </a:r>
          </a:p>
        </p:txBody>
      </p:sp>
      <p:sp>
        <p:nvSpPr>
          <p:cNvPr id="8" name="Rectangle 7">
            <a:extLst>
              <a:ext uri="{FF2B5EF4-FFF2-40B4-BE49-F238E27FC236}">
                <a16:creationId xmlns:a16="http://schemas.microsoft.com/office/drawing/2014/main" id="{FFDE11A1-AFB7-C2BC-AB50-653139C92CB7}"/>
              </a:ext>
            </a:extLst>
          </p:cNvPr>
          <p:cNvSpPr/>
          <p:nvPr/>
        </p:nvSpPr>
        <p:spPr>
          <a:xfrm>
            <a:off x="1180838" y="2664713"/>
            <a:ext cx="2163253" cy="2339691"/>
          </a:xfrm>
          <a:prstGeom prst="rect">
            <a:avLst/>
          </a:prstGeom>
          <a:solidFill>
            <a:schemeClr val="bg1"/>
          </a:solidFill>
          <a:ln w="28575">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00" b="1" dirty="0">
              <a:solidFill>
                <a:schemeClr val="tx1">
                  <a:lumMod val="85000"/>
                  <a:lumOff val="15000"/>
                </a:schemeClr>
              </a:solidFill>
            </a:endParaRPr>
          </a:p>
          <a:p>
            <a:pPr algn="ctr"/>
            <a:r>
              <a:rPr lang="en-US" sz="2500" b="1" dirty="0">
                <a:solidFill>
                  <a:schemeClr val="tx1">
                    <a:lumMod val="85000"/>
                    <a:lumOff val="15000"/>
                  </a:schemeClr>
                </a:solidFill>
                <a:latin typeface="+mj-lt"/>
              </a:rPr>
              <a:t>Compress</a:t>
            </a:r>
          </a:p>
          <a:p>
            <a:pPr algn="ctr"/>
            <a:r>
              <a:rPr lang="en-US" sz="2500" dirty="0">
                <a:solidFill>
                  <a:schemeClr val="tx1">
                    <a:lumMod val="85000"/>
                    <a:lumOff val="15000"/>
                  </a:schemeClr>
                </a:solidFill>
              </a:rPr>
              <a:t>Compressor draws in and compresses air</a:t>
            </a:r>
          </a:p>
          <a:p>
            <a:pPr algn="ctr"/>
            <a:endParaRPr lang="en-US" sz="2500" dirty="0">
              <a:solidFill>
                <a:schemeClr val="tx1">
                  <a:lumMod val="85000"/>
                  <a:lumOff val="15000"/>
                </a:schemeClr>
              </a:solidFill>
            </a:endParaRPr>
          </a:p>
          <a:p>
            <a:pPr algn="ctr"/>
            <a:endParaRPr lang="en-US" sz="2500" dirty="0">
              <a:solidFill>
                <a:schemeClr val="tx1">
                  <a:lumMod val="85000"/>
                  <a:lumOff val="15000"/>
                </a:schemeClr>
              </a:solidFill>
            </a:endParaRPr>
          </a:p>
          <a:p>
            <a:pPr algn="ctr"/>
            <a:endParaRPr lang="en-US" sz="2500" dirty="0">
              <a:solidFill>
                <a:schemeClr val="tx1">
                  <a:lumMod val="85000"/>
                  <a:lumOff val="15000"/>
                </a:schemeClr>
              </a:solidFill>
            </a:endParaRPr>
          </a:p>
        </p:txBody>
      </p:sp>
      <p:sp>
        <p:nvSpPr>
          <p:cNvPr id="10" name="Rectangle 9">
            <a:extLst>
              <a:ext uri="{FF2B5EF4-FFF2-40B4-BE49-F238E27FC236}">
                <a16:creationId xmlns:a16="http://schemas.microsoft.com/office/drawing/2014/main" id="{DDA0FD6A-BE05-9B7F-59F1-F1CCBD7E3A71}"/>
              </a:ext>
            </a:extLst>
          </p:cNvPr>
          <p:cNvSpPr/>
          <p:nvPr/>
        </p:nvSpPr>
        <p:spPr>
          <a:xfrm>
            <a:off x="3672124" y="2654786"/>
            <a:ext cx="2046507" cy="2339691"/>
          </a:xfrm>
          <a:prstGeom prst="rect">
            <a:avLst/>
          </a:prstGeom>
          <a:solidFill>
            <a:schemeClr val="bg1"/>
          </a:solidFill>
          <a:ln w="28575">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00" dirty="0">
              <a:solidFill>
                <a:schemeClr val="tx1">
                  <a:lumMod val="85000"/>
                  <a:lumOff val="15000"/>
                </a:schemeClr>
              </a:solidFill>
            </a:endParaRPr>
          </a:p>
          <a:p>
            <a:pPr algn="ctr"/>
            <a:r>
              <a:rPr lang="en-US" sz="2500" dirty="0">
                <a:solidFill>
                  <a:schemeClr val="tx1">
                    <a:lumMod val="85000"/>
                    <a:lumOff val="15000"/>
                  </a:schemeClr>
                </a:solidFill>
                <a:latin typeface="+mj-lt"/>
              </a:rPr>
              <a:t>Store</a:t>
            </a:r>
          </a:p>
          <a:p>
            <a:pPr algn="ctr"/>
            <a:r>
              <a:rPr lang="en-US" sz="2500" dirty="0">
                <a:solidFill>
                  <a:schemeClr val="tx1">
                    <a:lumMod val="85000"/>
                    <a:lumOff val="15000"/>
                  </a:schemeClr>
                </a:solidFill>
              </a:rPr>
              <a:t>Compressed air is stored in a receiver tank</a:t>
            </a:r>
          </a:p>
          <a:p>
            <a:pPr algn="ctr"/>
            <a:endParaRPr lang="en-US" sz="2500" dirty="0">
              <a:solidFill>
                <a:schemeClr val="tx1">
                  <a:lumMod val="85000"/>
                  <a:lumOff val="15000"/>
                </a:schemeClr>
              </a:solidFill>
            </a:endParaRPr>
          </a:p>
          <a:p>
            <a:pPr algn="ctr"/>
            <a:endParaRPr lang="en-US" sz="2500" dirty="0">
              <a:solidFill>
                <a:schemeClr val="tx1">
                  <a:lumMod val="85000"/>
                  <a:lumOff val="15000"/>
                </a:schemeClr>
              </a:solidFill>
            </a:endParaRPr>
          </a:p>
        </p:txBody>
      </p:sp>
      <p:sp>
        <p:nvSpPr>
          <p:cNvPr id="12" name="Rectangle 11">
            <a:extLst>
              <a:ext uri="{FF2B5EF4-FFF2-40B4-BE49-F238E27FC236}">
                <a16:creationId xmlns:a16="http://schemas.microsoft.com/office/drawing/2014/main" id="{DEDEB752-36A5-4A48-8BB0-5E5FE9AA58CD}"/>
              </a:ext>
            </a:extLst>
          </p:cNvPr>
          <p:cNvSpPr/>
          <p:nvPr/>
        </p:nvSpPr>
        <p:spPr>
          <a:xfrm>
            <a:off x="6137284" y="2654786"/>
            <a:ext cx="2046507" cy="2339691"/>
          </a:xfrm>
          <a:prstGeom prst="rect">
            <a:avLst/>
          </a:prstGeom>
          <a:solidFill>
            <a:schemeClr val="bg1"/>
          </a:solidFill>
          <a:ln w="28575">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00" dirty="0">
              <a:solidFill>
                <a:schemeClr val="tx1">
                  <a:lumMod val="85000"/>
                  <a:lumOff val="15000"/>
                </a:schemeClr>
              </a:solidFill>
            </a:endParaRPr>
          </a:p>
          <a:p>
            <a:pPr algn="ctr"/>
            <a:r>
              <a:rPr lang="en-US" sz="2500" dirty="0">
                <a:solidFill>
                  <a:schemeClr val="tx1">
                    <a:lumMod val="85000"/>
                    <a:lumOff val="15000"/>
                  </a:schemeClr>
                </a:solidFill>
                <a:latin typeface="+mj-lt"/>
              </a:rPr>
              <a:t>Airflow</a:t>
            </a:r>
          </a:p>
          <a:p>
            <a:pPr algn="ctr"/>
            <a:r>
              <a:rPr lang="en-US" sz="2500" dirty="0">
                <a:solidFill>
                  <a:schemeClr val="tx1">
                    <a:lumMod val="85000"/>
                    <a:lumOff val="15000"/>
                  </a:schemeClr>
                </a:solidFill>
              </a:rPr>
              <a:t>Hoses carry compressed air through the system</a:t>
            </a:r>
          </a:p>
          <a:p>
            <a:pPr algn="ctr"/>
            <a:endParaRPr lang="en-US" sz="2500" dirty="0">
              <a:solidFill>
                <a:schemeClr val="tx1">
                  <a:lumMod val="85000"/>
                  <a:lumOff val="15000"/>
                </a:schemeClr>
              </a:solidFill>
            </a:endParaRPr>
          </a:p>
          <a:p>
            <a:pPr algn="ctr"/>
            <a:endParaRPr lang="en-US" sz="2500" dirty="0">
              <a:solidFill>
                <a:schemeClr val="tx1">
                  <a:lumMod val="85000"/>
                  <a:lumOff val="15000"/>
                </a:schemeClr>
              </a:solidFill>
            </a:endParaRPr>
          </a:p>
        </p:txBody>
      </p:sp>
      <p:sp>
        <p:nvSpPr>
          <p:cNvPr id="14" name="Rectangle 13">
            <a:extLst>
              <a:ext uri="{FF2B5EF4-FFF2-40B4-BE49-F238E27FC236}">
                <a16:creationId xmlns:a16="http://schemas.microsoft.com/office/drawing/2014/main" id="{61A76503-07AD-C6AB-C809-1633FFA3261D}"/>
              </a:ext>
            </a:extLst>
          </p:cNvPr>
          <p:cNvSpPr/>
          <p:nvPr/>
        </p:nvSpPr>
        <p:spPr>
          <a:xfrm>
            <a:off x="8602443" y="2642154"/>
            <a:ext cx="2046507" cy="2339691"/>
          </a:xfrm>
          <a:prstGeom prst="rect">
            <a:avLst/>
          </a:prstGeom>
          <a:solidFill>
            <a:schemeClr val="bg1"/>
          </a:solidFill>
          <a:ln w="28575">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500" dirty="0">
                <a:solidFill>
                  <a:schemeClr val="tx1">
                    <a:lumMod val="85000"/>
                    <a:lumOff val="15000"/>
                  </a:schemeClr>
                </a:solidFill>
                <a:latin typeface="+mj-lt"/>
              </a:rPr>
              <a:t>Control</a:t>
            </a:r>
          </a:p>
          <a:p>
            <a:pPr algn="ctr"/>
            <a:r>
              <a:rPr lang="en-US" sz="2500" dirty="0">
                <a:solidFill>
                  <a:schemeClr val="tx1">
                    <a:lumMod val="85000"/>
                    <a:lumOff val="15000"/>
                  </a:schemeClr>
                </a:solidFill>
              </a:rPr>
              <a:t>Valves control pressure, direction, and airflow</a:t>
            </a:r>
          </a:p>
          <a:p>
            <a:pPr algn="ctr"/>
            <a:endParaRPr lang="en-US" sz="2500" dirty="0">
              <a:solidFill>
                <a:schemeClr val="tx1">
                  <a:lumMod val="85000"/>
                  <a:lumOff val="15000"/>
                </a:schemeClr>
              </a:solidFill>
            </a:endParaRPr>
          </a:p>
        </p:txBody>
      </p:sp>
      <p:sp>
        <p:nvSpPr>
          <p:cNvPr id="17" name="TextBox 16">
            <a:extLst>
              <a:ext uri="{FF2B5EF4-FFF2-40B4-BE49-F238E27FC236}">
                <a16:creationId xmlns:a16="http://schemas.microsoft.com/office/drawing/2014/main" id="{050AEEC7-3357-966C-4F1E-FE8F8758CFF0}"/>
              </a:ext>
            </a:extLst>
          </p:cNvPr>
          <p:cNvSpPr txBox="1"/>
          <p:nvPr/>
        </p:nvSpPr>
        <p:spPr>
          <a:xfrm>
            <a:off x="838199" y="5411395"/>
            <a:ext cx="10850882" cy="892552"/>
          </a:xfrm>
          <a:prstGeom prst="rect">
            <a:avLst/>
          </a:prstGeom>
          <a:solidFill>
            <a:schemeClr val="bg2"/>
          </a:solidFill>
          <a:ln>
            <a:solidFill>
              <a:schemeClr val="tx2"/>
            </a:solidFill>
          </a:ln>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n-US" sz="2600" b="1" dirty="0">
                <a:solidFill>
                  <a:schemeClr val="tx1">
                    <a:lumMod val="85000"/>
                    <a:lumOff val="15000"/>
                  </a:schemeClr>
                </a:solidFill>
              </a:rPr>
              <a:t>Key Takeaway:</a:t>
            </a:r>
            <a:r>
              <a:rPr lang="en-US" sz="2600" dirty="0">
                <a:solidFill>
                  <a:schemeClr val="tx1">
                    <a:lumMod val="85000"/>
                    <a:lumOff val="15000"/>
                  </a:schemeClr>
                </a:solidFill>
              </a:rPr>
              <a:t> The compressor compresses and supplies the air; the system stores, controls, and directs it to produce motion.</a:t>
            </a:r>
          </a:p>
        </p:txBody>
      </p:sp>
    </p:spTree>
    <p:custDataLst>
      <p:tags r:id="rId1"/>
    </p:custDataLst>
    <p:extLst>
      <p:ext uri="{BB962C8B-B14F-4D97-AF65-F5344CB8AC3E}">
        <p14:creationId xmlns:p14="http://schemas.microsoft.com/office/powerpoint/2010/main" val="39776356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xEl>
                                              <p:pRg st="1" end="1"/>
                                            </p:txEl>
                                          </p:spTgt>
                                        </p:tgtEl>
                                        <p:attrNameLst>
                                          <p:attrName>style.visibility</p:attrName>
                                        </p:attrNameLst>
                                      </p:cBhvr>
                                      <p:to>
                                        <p:strVal val="visible"/>
                                      </p:to>
                                    </p:set>
                                    <p:animEffect transition="in" filter="fade">
                                      <p:cBhvr>
                                        <p:cTn id="18" dur="500"/>
                                        <p:tgtEl>
                                          <p:spTgt spid="12">
                                            <p:txEl>
                                              <p:pRg st="1" end="1"/>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animEffect transition="in" filter="fade">
                                      <p:cBhvr>
                                        <p:cTn id="21" dur="500"/>
                                        <p:tgtEl>
                                          <p:spTgt spid="12">
                                            <p:txEl>
                                              <p:pRg st="2" end="2"/>
                                            </p:txEl>
                                          </p:spTgt>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1000"/>
                                        <p:tgtEl>
                                          <p:spTgt spid="15"/>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ppt_x"/>
                                          </p:val>
                                        </p:tav>
                                        <p:tav tm="100000">
                                          <p:val>
                                            <p:strVal val="#ppt_x"/>
                                          </p:val>
                                        </p:tav>
                                      </p:tavLst>
                                    </p:anim>
                                    <p:anim calcmode="lin" valueType="num">
                                      <p:cBhvr additive="base">
                                        <p:cTn id="3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8" grpId="0" animBg="1"/>
      <p:bldP spid="10" grpId="0" animBg="1"/>
      <p:bldP spid="12" grpId="0" uiExpand="1" animBg="1"/>
      <p:bldP spid="14" grpId="0" animBg="1"/>
      <p:bldP spid="1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8B4DA-B922-24D4-DCC1-4F4E8BC79B9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1363014-09A8-6362-29E0-BD44BFCB8D8E}"/>
              </a:ext>
            </a:extLst>
          </p:cNvPr>
          <p:cNvPicPr>
            <a:picLocks noChangeAspect="1"/>
          </p:cNvPicPr>
          <p:nvPr/>
        </p:nvPicPr>
        <p:blipFill>
          <a:blip r:embed="rId4">
            <a:extLst>
              <a:ext uri="{28A0092B-C50C-407E-A947-70E740481C1C}">
                <a14:useLocalDpi xmlns:a14="http://schemas.microsoft.com/office/drawing/2010/main" val="0"/>
              </a:ext>
            </a:extLst>
          </a:blip>
          <a:srcRect l="2555" t="3274" r="2861" b="7519"/>
          <a:stretch>
            <a:fillRect/>
          </a:stretch>
        </p:blipFill>
        <p:spPr>
          <a:xfrm>
            <a:off x="5051926" y="1933826"/>
            <a:ext cx="6138041" cy="3520966"/>
          </a:xfrm>
          <a:prstGeom prst="rect">
            <a:avLst/>
          </a:prstGeom>
        </p:spPr>
      </p:pic>
      <p:sp>
        <p:nvSpPr>
          <p:cNvPr id="15" name="Arrow: Chevron 14">
            <a:extLst>
              <a:ext uri="{FF2B5EF4-FFF2-40B4-BE49-F238E27FC236}">
                <a16:creationId xmlns:a16="http://schemas.microsoft.com/office/drawing/2014/main" id="{29EABF96-4A10-78BF-FB91-B599C4A2B725}"/>
              </a:ext>
            </a:extLst>
          </p:cNvPr>
          <p:cNvSpPr/>
          <p:nvPr/>
        </p:nvSpPr>
        <p:spPr>
          <a:xfrm>
            <a:off x="8694235" y="5979848"/>
            <a:ext cx="2404291" cy="664796"/>
          </a:xfrm>
          <a:prstGeom prst="chevron">
            <a:avLst/>
          </a:prstGeom>
          <a:solidFill>
            <a:schemeClr val="bg2"/>
          </a:solidFill>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Actuator (Cylinder)</a:t>
            </a:r>
            <a:endParaRPr lang="en-US" sz="2200" dirty="0">
              <a:solidFill>
                <a:schemeClr val="tx2"/>
              </a:solidFill>
            </a:endParaRPr>
          </a:p>
        </p:txBody>
      </p:sp>
      <p:sp>
        <p:nvSpPr>
          <p:cNvPr id="5" name="Title 4">
            <a:extLst>
              <a:ext uri="{FF2B5EF4-FFF2-40B4-BE49-F238E27FC236}">
                <a16:creationId xmlns:a16="http://schemas.microsoft.com/office/drawing/2014/main" id="{7DC4D145-EE54-B0F7-580C-707C3962B6B4}"/>
              </a:ext>
            </a:extLst>
          </p:cNvPr>
          <p:cNvSpPr>
            <a:spLocks noGrp="1"/>
          </p:cNvSpPr>
          <p:nvPr>
            <p:ph type="title"/>
          </p:nvPr>
        </p:nvSpPr>
        <p:spPr>
          <a:xfrm>
            <a:off x="366319" y="633387"/>
            <a:ext cx="11459361" cy="562026"/>
          </a:xfrm>
        </p:spPr>
        <p:txBody>
          <a:bodyPr/>
          <a:lstStyle/>
          <a:p>
            <a:r>
              <a:rPr lang="en-US" sz="3200" dirty="0">
                <a:solidFill>
                  <a:schemeClr val="tx1"/>
                </a:solidFill>
              </a:rPr>
              <a:t>Basic Pneumatic System Components</a:t>
            </a:r>
          </a:p>
        </p:txBody>
      </p:sp>
      <p:sp>
        <p:nvSpPr>
          <p:cNvPr id="7" name="Arrow: Chevron 6">
            <a:extLst>
              <a:ext uri="{FF2B5EF4-FFF2-40B4-BE49-F238E27FC236}">
                <a16:creationId xmlns:a16="http://schemas.microsoft.com/office/drawing/2014/main" id="{D39427EE-A269-78E7-C6FC-85E2DCFE9EBB}"/>
              </a:ext>
            </a:extLst>
          </p:cNvPr>
          <p:cNvSpPr/>
          <p:nvPr/>
        </p:nvSpPr>
        <p:spPr>
          <a:xfrm>
            <a:off x="366319" y="5979848"/>
            <a:ext cx="2404291" cy="664796"/>
          </a:xfrm>
          <a:prstGeom prst="chevron">
            <a:avLst/>
          </a:prstGeom>
          <a:solidFill>
            <a:schemeClr val="tx1"/>
          </a:solidFill>
          <a:ln>
            <a:solidFill>
              <a:srgbClr val="FFF46C"/>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200" b="1" dirty="0">
                <a:solidFill>
                  <a:schemeClr val="bg1"/>
                </a:solidFill>
              </a:rPr>
              <a:t>Compressor</a:t>
            </a:r>
          </a:p>
        </p:txBody>
      </p:sp>
      <p:sp>
        <p:nvSpPr>
          <p:cNvPr id="9" name="Arrow: Chevron 8">
            <a:extLst>
              <a:ext uri="{FF2B5EF4-FFF2-40B4-BE49-F238E27FC236}">
                <a16:creationId xmlns:a16="http://schemas.microsoft.com/office/drawing/2014/main" id="{43138B4B-6899-FC2C-8344-8650C4B9E682}"/>
              </a:ext>
            </a:extLst>
          </p:cNvPr>
          <p:cNvSpPr/>
          <p:nvPr/>
        </p:nvSpPr>
        <p:spPr>
          <a:xfrm>
            <a:off x="2461735" y="5979848"/>
            <a:ext cx="2404291" cy="664796"/>
          </a:xfrm>
          <a:prstGeom prst="chevron">
            <a:avLst/>
          </a:prstGeom>
          <a:solidFill>
            <a:schemeClr val="bg2"/>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Air Receiver (Tank)</a:t>
            </a:r>
            <a:endParaRPr lang="en-US" sz="2200" dirty="0">
              <a:solidFill>
                <a:schemeClr val="tx2"/>
              </a:solidFill>
            </a:endParaRPr>
          </a:p>
        </p:txBody>
      </p:sp>
      <p:sp>
        <p:nvSpPr>
          <p:cNvPr id="11" name="Arrow: Chevron 10">
            <a:extLst>
              <a:ext uri="{FF2B5EF4-FFF2-40B4-BE49-F238E27FC236}">
                <a16:creationId xmlns:a16="http://schemas.microsoft.com/office/drawing/2014/main" id="{E9236B25-E478-2B81-BF90-526B0F73C2AC}"/>
              </a:ext>
            </a:extLst>
          </p:cNvPr>
          <p:cNvSpPr/>
          <p:nvPr/>
        </p:nvSpPr>
        <p:spPr>
          <a:xfrm>
            <a:off x="4552373" y="5979848"/>
            <a:ext cx="2404291" cy="664796"/>
          </a:xfrm>
          <a:prstGeom prst="chevron">
            <a:avLst/>
          </a:prstGeom>
          <a:solidFill>
            <a:schemeClr val="bg2"/>
          </a:solidFill>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Pipes/Hoses</a:t>
            </a:r>
            <a:endParaRPr lang="en-US" sz="2200" dirty="0">
              <a:solidFill>
                <a:schemeClr val="tx2"/>
              </a:solidFill>
            </a:endParaRPr>
          </a:p>
        </p:txBody>
      </p:sp>
      <p:sp>
        <p:nvSpPr>
          <p:cNvPr id="13" name="Arrow: Chevron 12">
            <a:extLst>
              <a:ext uri="{FF2B5EF4-FFF2-40B4-BE49-F238E27FC236}">
                <a16:creationId xmlns:a16="http://schemas.microsoft.com/office/drawing/2014/main" id="{1AE6E0F0-863E-C6D0-8AA9-F32F2AB94EE4}"/>
              </a:ext>
            </a:extLst>
          </p:cNvPr>
          <p:cNvSpPr/>
          <p:nvPr/>
        </p:nvSpPr>
        <p:spPr>
          <a:xfrm>
            <a:off x="6616735" y="5979848"/>
            <a:ext cx="2404291" cy="664796"/>
          </a:xfrm>
          <a:prstGeom prst="chevron">
            <a:avLst/>
          </a:prstGeom>
          <a:solidFill>
            <a:schemeClr val="bg2"/>
          </a:solidFill>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Valves</a:t>
            </a:r>
          </a:p>
        </p:txBody>
      </p:sp>
      <p:sp>
        <p:nvSpPr>
          <p:cNvPr id="22" name="Rectangle 21">
            <a:extLst>
              <a:ext uri="{FF2B5EF4-FFF2-40B4-BE49-F238E27FC236}">
                <a16:creationId xmlns:a16="http://schemas.microsoft.com/office/drawing/2014/main" id="{1260B1E8-22BA-92E2-01B1-233977105051}"/>
              </a:ext>
            </a:extLst>
          </p:cNvPr>
          <p:cNvSpPr/>
          <p:nvPr/>
        </p:nvSpPr>
        <p:spPr>
          <a:xfrm>
            <a:off x="891540" y="1696073"/>
            <a:ext cx="3822119" cy="39964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t>Compressor</a:t>
            </a:r>
            <a:r>
              <a:rPr lang="en-US" sz="2500" dirty="0"/>
              <a:t>  </a:t>
            </a:r>
          </a:p>
          <a:p>
            <a:pPr algn="ctr"/>
            <a:r>
              <a:rPr lang="en-US" sz="2500" dirty="0"/>
              <a:t>Draws in and compresses air to create pressurized air</a:t>
            </a:r>
          </a:p>
          <a:p>
            <a:pPr algn="ctr"/>
            <a:endParaRPr lang="en-US" sz="2500" dirty="0"/>
          </a:p>
          <a:p>
            <a:pPr algn="ctr"/>
            <a:endParaRPr lang="en-US" sz="2500" dirty="0"/>
          </a:p>
          <a:p>
            <a:pPr algn="ctr"/>
            <a:endParaRPr lang="en-US" sz="2500" dirty="0"/>
          </a:p>
          <a:p>
            <a:pPr algn="ctr"/>
            <a:endParaRPr lang="en-US" sz="2800" dirty="0"/>
          </a:p>
          <a:p>
            <a:pPr algn="ctr"/>
            <a:endParaRPr lang="en-US" sz="2800" dirty="0"/>
          </a:p>
          <a:p>
            <a:pPr algn="ctr"/>
            <a:endParaRPr lang="en-US" sz="2800" dirty="0"/>
          </a:p>
          <a:p>
            <a:pPr algn="ctr"/>
            <a:endParaRPr lang="en-US" sz="2800" dirty="0"/>
          </a:p>
        </p:txBody>
      </p:sp>
      <p:sp>
        <p:nvSpPr>
          <p:cNvPr id="27" name="Arrow: Right 26">
            <a:extLst>
              <a:ext uri="{FF2B5EF4-FFF2-40B4-BE49-F238E27FC236}">
                <a16:creationId xmlns:a16="http://schemas.microsoft.com/office/drawing/2014/main" id="{35656055-7BB6-94C6-635A-95CB11CF322E}"/>
              </a:ext>
            </a:extLst>
          </p:cNvPr>
          <p:cNvSpPr/>
          <p:nvPr/>
        </p:nvSpPr>
        <p:spPr>
          <a:xfrm rot="5400000">
            <a:off x="6179893" y="1703886"/>
            <a:ext cx="1481062" cy="879707"/>
          </a:xfrm>
          <a:prstGeom prst="rightArrow">
            <a:avLst/>
          </a:prstGeom>
          <a:solidFill>
            <a:srgbClr val="FFF46C"/>
          </a:solidFill>
          <a:ln>
            <a:solidFill>
              <a:schemeClr val="tx2">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56917AD7-06DF-38BC-79A9-990534A2CFEB}"/>
              </a:ext>
            </a:extLst>
          </p:cNvPr>
          <p:cNvPicPr>
            <a:picLocks noChangeAspect="1"/>
          </p:cNvPicPr>
          <p:nvPr/>
        </p:nvPicPr>
        <p:blipFill>
          <a:blip r:embed="rId5"/>
          <a:stretch>
            <a:fillRect/>
          </a:stretch>
        </p:blipFill>
        <p:spPr>
          <a:xfrm>
            <a:off x="1547087" y="3245500"/>
            <a:ext cx="2447045" cy="2447045"/>
          </a:xfrm>
          <a:prstGeom prst="rect">
            <a:avLst/>
          </a:prstGeom>
        </p:spPr>
      </p:pic>
    </p:spTree>
    <p:custDataLst>
      <p:tags r:id="rId1"/>
    </p:custDataLst>
    <p:extLst>
      <p:ext uri="{BB962C8B-B14F-4D97-AF65-F5344CB8AC3E}">
        <p14:creationId xmlns:p14="http://schemas.microsoft.com/office/powerpoint/2010/main" val="4156297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7FCFF-4D5B-93EE-6B36-6C62E3E0C3C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EEB463C-520D-B74E-FA4D-889A3A23649D}"/>
              </a:ext>
            </a:extLst>
          </p:cNvPr>
          <p:cNvPicPr>
            <a:picLocks noChangeAspect="1"/>
          </p:cNvPicPr>
          <p:nvPr/>
        </p:nvPicPr>
        <p:blipFill>
          <a:blip r:embed="rId4">
            <a:extLst>
              <a:ext uri="{28A0092B-C50C-407E-A947-70E740481C1C}">
                <a14:useLocalDpi xmlns:a14="http://schemas.microsoft.com/office/drawing/2010/main" val="0"/>
              </a:ext>
            </a:extLst>
          </a:blip>
          <a:srcRect l="2555" t="3274" r="2861" b="7519"/>
          <a:stretch>
            <a:fillRect/>
          </a:stretch>
        </p:blipFill>
        <p:spPr>
          <a:xfrm>
            <a:off x="5051926" y="1933826"/>
            <a:ext cx="6138041" cy="3520966"/>
          </a:xfrm>
          <a:prstGeom prst="rect">
            <a:avLst/>
          </a:prstGeom>
        </p:spPr>
      </p:pic>
      <p:sp>
        <p:nvSpPr>
          <p:cNvPr id="15" name="Arrow: Chevron 14">
            <a:extLst>
              <a:ext uri="{FF2B5EF4-FFF2-40B4-BE49-F238E27FC236}">
                <a16:creationId xmlns:a16="http://schemas.microsoft.com/office/drawing/2014/main" id="{9627F0F2-A8B6-49D0-EEAB-651E4D499DBE}"/>
              </a:ext>
            </a:extLst>
          </p:cNvPr>
          <p:cNvSpPr/>
          <p:nvPr/>
        </p:nvSpPr>
        <p:spPr>
          <a:xfrm>
            <a:off x="8720361" y="5979848"/>
            <a:ext cx="2404291" cy="664796"/>
          </a:xfrm>
          <a:prstGeom prst="chevron">
            <a:avLst/>
          </a:prstGeom>
          <a:solidFill>
            <a:schemeClr val="bg2"/>
          </a:solidFill>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Actuator (Cylinder)</a:t>
            </a:r>
            <a:endParaRPr lang="en-US" sz="2200" dirty="0">
              <a:solidFill>
                <a:schemeClr val="tx2"/>
              </a:solidFill>
            </a:endParaRPr>
          </a:p>
        </p:txBody>
      </p:sp>
      <p:sp>
        <p:nvSpPr>
          <p:cNvPr id="5" name="Title 4">
            <a:extLst>
              <a:ext uri="{FF2B5EF4-FFF2-40B4-BE49-F238E27FC236}">
                <a16:creationId xmlns:a16="http://schemas.microsoft.com/office/drawing/2014/main" id="{585C09FA-312E-7E0F-D012-5467312ED45C}"/>
              </a:ext>
            </a:extLst>
          </p:cNvPr>
          <p:cNvSpPr>
            <a:spLocks noGrp="1"/>
          </p:cNvSpPr>
          <p:nvPr>
            <p:ph type="title"/>
          </p:nvPr>
        </p:nvSpPr>
        <p:spPr>
          <a:xfrm>
            <a:off x="366319" y="633387"/>
            <a:ext cx="11459361" cy="562026"/>
          </a:xfrm>
        </p:spPr>
        <p:txBody>
          <a:bodyPr/>
          <a:lstStyle/>
          <a:p>
            <a:r>
              <a:rPr lang="en-US" sz="3200" dirty="0">
                <a:solidFill>
                  <a:schemeClr val="tx1"/>
                </a:solidFill>
              </a:rPr>
              <a:t>Basic Pneumatic System Components</a:t>
            </a:r>
          </a:p>
        </p:txBody>
      </p:sp>
      <p:sp>
        <p:nvSpPr>
          <p:cNvPr id="7" name="Arrow: Chevron 6">
            <a:extLst>
              <a:ext uri="{FF2B5EF4-FFF2-40B4-BE49-F238E27FC236}">
                <a16:creationId xmlns:a16="http://schemas.microsoft.com/office/drawing/2014/main" id="{F2E2FC98-01B6-19E0-DD0C-EC64988FF113}"/>
              </a:ext>
            </a:extLst>
          </p:cNvPr>
          <p:cNvSpPr/>
          <p:nvPr/>
        </p:nvSpPr>
        <p:spPr>
          <a:xfrm>
            <a:off x="371097" y="5979848"/>
            <a:ext cx="2404291" cy="664796"/>
          </a:xfrm>
          <a:prstGeom prst="chevron">
            <a:avLst/>
          </a:prstGeom>
          <a:solidFill>
            <a:schemeClr val="tx1"/>
          </a:solidFill>
          <a:ln>
            <a:solidFill>
              <a:srgbClr val="FFF46C"/>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200" b="1" dirty="0">
                <a:solidFill>
                  <a:schemeClr val="bg1"/>
                </a:solidFill>
              </a:rPr>
              <a:t>Compressor</a:t>
            </a:r>
          </a:p>
        </p:txBody>
      </p:sp>
      <p:sp>
        <p:nvSpPr>
          <p:cNvPr id="9" name="Arrow: Chevron 8">
            <a:extLst>
              <a:ext uri="{FF2B5EF4-FFF2-40B4-BE49-F238E27FC236}">
                <a16:creationId xmlns:a16="http://schemas.microsoft.com/office/drawing/2014/main" id="{6D8CE49D-6A42-E172-ED74-949D025AF946}"/>
              </a:ext>
            </a:extLst>
          </p:cNvPr>
          <p:cNvSpPr/>
          <p:nvPr/>
        </p:nvSpPr>
        <p:spPr>
          <a:xfrm>
            <a:off x="2461735" y="5979848"/>
            <a:ext cx="2404291" cy="664796"/>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Air Receiver (Tank)</a:t>
            </a:r>
            <a:endParaRPr lang="en-US" sz="2200" dirty="0">
              <a:solidFill>
                <a:schemeClr val="bg1"/>
              </a:solidFill>
            </a:endParaRPr>
          </a:p>
        </p:txBody>
      </p:sp>
      <p:sp>
        <p:nvSpPr>
          <p:cNvPr id="11" name="Arrow: Chevron 10">
            <a:extLst>
              <a:ext uri="{FF2B5EF4-FFF2-40B4-BE49-F238E27FC236}">
                <a16:creationId xmlns:a16="http://schemas.microsoft.com/office/drawing/2014/main" id="{2D5148CD-5CC2-906D-19D4-968D9BB6A9F0}"/>
              </a:ext>
            </a:extLst>
          </p:cNvPr>
          <p:cNvSpPr/>
          <p:nvPr/>
        </p:nvSpPr>
        <p:spPr>
          <a:xfrm>
            <a:off x="4565436" y="5979848"/>
            <a:ext cx="2404291" cy="664796"/>
          </a:xfrm>
          <a:prstGeom prst="chevron">
            <a:avLst/>
          </a:prstGeom>
          <a:solidFill>
            <a:schemeClr val="bg2"/>
          </a:solidFill>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Pipes/Hoses</a:t>
            </a:r>
            <a:endParaRPr lang="en-US" sz="2200" dirty="0">
              <a:solidFill>
                <a:schemeClr val="tx2"/>
              </a:solidFill>
            </a:endParaRPr>
          </a:p>
        </p:txBody>
      </p:sp>
      <p:sp>
        <p:nvSpPr>
          <p:cNvPr id="13" name="Arrow: Chevron 12">
            <a:extLst>
              <a:ext uri="{FF2B5EF4-FFF2-40B4-BE49-F238E27FC236}">
                <a16:creationId xmlns:a16="http://schemas.microsoft.com/office/drawing/2014/main" id="{16DD60F4-6F60-1D9B-4F64-2960400DCA96}"/>
              </a:ext>
            </a:extLst>
          </p:cNvPr>
          <p:cNvSpPr/>
          <p:nvPr/>
        </p:nvSpPr>
        <p:spPr>
          <a:xfrm>
            <a:off x="6642861" y="5979848"/>
            <a:ext cx="2404291" cy="664796"/>
          </a:xfrm>
          <a:prstGeom prst="chevron">
            <a:avLst/>
          </a:prstGeom>
          <a:solidFill>
            <a:schemeClr val="bg2"/>
          </a:solidFill>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Valves</a:t>
            </a:r>
          </a:p>
        </p:txBody>
      </p:sp>
      <p:sp>
        <p:nvSpPr>
          <p:cNvPr id="22" name="Rectangle 21">
            <a:extLst>
              <a:ext uri="{FF2B5EF4-FFF2-40B4-BE49-F238E27FC236}">
                <a16:creationId xmlns:a16="http://schemas.microsoft.com/office/drawing/2014/main" id="{BF0984A3-1CE5-372F-422F-075B7EE7258D}"/>
              </a:ext>
            </a:extLst>
          </p:cNvPr>
          <p:cNvSpPr/>
          <p:nvPr/>
        </p:nvSpPr>
        <p:spPr>
          <a:xfrm>
            <a:off x="891540" y="1696073"/>
            <a:ext cx="3822119" cy="39964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t>Air Receiver Tank</a:t>
            </a:r>
            <a:endParaRPr lang="en-US" sz="3200" dirty="0"/>
          </a:p>
          <a:p>
            <a:pPr algn="ctr"/>
            <a:r>
              <a:rPr lang="en-US" sz="2500" dirty="0"/>
              <a:t>Stores compressed air until it is needed</a:t>
            </a:r>
          </a:p>
          <a:p>
            <a:pPr algn="ctr"/>
            <a:endParaRPr lang="en-US" sz="2500" dirty="0"/>
          </a:p>
          <a:p>
            <a:pPr algn="ctr"/>
            <a:endParaRPr lang="en-US" sz="2500" dirty="0"/>
          </a:p>
          <a:p>
            <a:pPr algn="ctr"/>
            <a:endParaRPr lang="en-US" sz="2500" dirty="0"/>
          </a:p>
          <a:p>
            <a:pPr algn="ctr"/>
            <a:endParaRPr lang="en-US" sz="2800" dirty="0"/>
          </a:p>
          <a:p>
            <a:pPr algn="ctr"/>
            <a:endParaRPr lang="en-US" sz="2800" dirty="0"/>
          </a:p>
          <a:p>
            <a:pPr algn="ctr"/>
            <a:endParaRPr lang="en-US" sz="2800" dirty="0"/>
          </a:p>
          <a:p>
            <a:pPr algn="ctr"/>
            <a:endParaRPr lang="en-US" sz="2800" dirty="0"/>
          </a:p>
        </p:txBody>
      </p:sp>
      <p:sp>
        <p:nvSpPr>
          <p:cNvPr id="27" name="Arrow: Right 26">
            <a:extLst>
              <a:ext uri="{FF2B5EF4-FFF2-40B4-BE49-F238E27FC236}">
                <a16:creationId xmlns:a16="http://schemas.microsoft.com/office/drawing/2014/main" id="{EE3AEE3B-F3D7-CF40-69F9-E307AFE0F69C}"/>
              </a:ext>
            </a:extLst>
          </p:cNvPr>
          <p:cNvSpPr/>
          <p:nvPr/>
        </p:nvSpPr>
        <p:spPr>
          <a:xfrm rot="5400000">
            <a:off x="8071271" y="1496091"/>
            <a:ext cx="1481062" cy="879707"/>
          </a:xfrm>
          <a:prstGeom prst="rightArrow">
            <a:avLst/>
          </a:prstGeom>
          <a:solidFill>
            <a:srgbClr val="FFF46C"/>
          </a:solidFill>
          <a:ln>
            <a:solidFill>
              <a:schemeClr val="tx2">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3D7CC75-68C1-E908-C4A8-386205D5AB0E}"/>
              </a:ext>
            </a:extLst>
          </p:cNvPr>
          <p:cNvPicPr>
            <a:picLocks noChangeAspect="1"/>
          </p:cNvPicPr>
          <p:nvPr/>
        </p:nvPicPr>
        <p:blipFill>
          <a:blip r:embed="rId5"/>
          <a:srcRect t="10803" r="1858" b="10222"/>
          <a:stretch>
            <a:fillRect/>
          </a:stretch>
        </p:blipFill>
        <p:spPr>
          <a:xfrm>
            <a:off x="1386822" y="3322555"/>
            <a:ext cx="2831554" cy="2278549"/>
          </a:xfrm>
          <a:prstGeom prst="rect">
            <a:avLst/>
          </a:prstGeom>
        </p:spPr>
      </p:pic>
    </p:spTree>
    <p:custDataLst>
      <p:tags r:id="rId1"/>
    </p:custDataLst>
    <p:extLst>
      <p:ext uri="{BB962C8B-B14F-4D97-AF65-F5344CB8AC3E}">
        <p14:creationId xmlns:p14="http://schemas.microsoft.com/office/powerpoint/2010/main" val="11000106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EE2A4-07C0-2697-CE5B-D1945FADB9F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443D5C1-4EE9-B808-3A47-40DE78431BBD}"/>
              </a:ext>
            </a:extLst>
          </p:cNvPr>
          <p:cNvPicPr>
            <a:picLocks noChangeAspect="1"/>
          </p:cNvPicPr>
          <p:nvPr/>
        </p:nvPicPr>
        <p:blipFill>
          <a:blip r:embed="rId4">
            <a:extLst>
              <a:ext uri="{28A0092B-C50C-407E-A947-70E740481C1C}">
                <a14:useLocalDpi xmlns:a14="http://schemas.microsoft.com/office/drawing/2010/main" val="0"/>
              </a:ext>
            </a:extLst>
          </a:blip>
          <a:srcRect l="2555" t="3274" r="2861" b="7519"/>
          <a:stretch>
            <a:fillRect/>
          </a:stretch>
        </p:blipFill>
        <p:spPr>
          <a:xfrm>
            <a:off x="5051926" y="1933826"/>
            <a:ext cx="6138041" cy="3520966"/>
          </a:xfrm>
          <a:prstGeom prst="rect">
            <a:avLst/>
          </a:prstGeom>
        </p:spPr>
      </p:pic>
      <p:sp>
        <p:nvSpPr>
          <p:cNvPr id="15" name="Arrow: Chevron 14">
            <a:extLst>
              <a:ext uri="{FF2B5EF4-FFF2-40B4-BE49-F238E27FC236}">
                <a16:creationId xmlns:a16="http://schemas.microsoft.com/office/drawing/2014/main" id="{546876E0-0C29-3050-E227-5D9F560A71EB}"/>
              </a:ext>
            </a:extLst>
          </p:cNvPr>
          <p:cNvSpPr/>
          <p:nvPr/>
        </p:nvSpPr>
        <p:spPr>
          <a:xfrm>
            <a:off x="8720361" y="5979848"/>
            <a:ext cx="2404291" cy="664796"/>
          </a:xfrm>
          <a:prstGeom prst="chevron">
            <a:avLst/>
          </a:prstGeom>
          <a:solidFill>
            <a:schemeClr val="bg2"/>
          </a:solidFill>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Actuator (Cylinder)</a:t>
            </a:r>
            <a:endParaRPr lang="en-US" sz="2200" dirty="0">
              <a:solidFill>
                <a:schemeClr val="tx2"/>
              </a:solidFill>
            </a:endParaRPr>
          </a:p>
        </p:txBody>
      </p:sp>
      <p:sp>
        <p:nvSpPr>
          <p:cNvPr id="5" name="Title 4">
            <a:extLst>
              <a:ext uri="{FF2B5EF4-FFF2-40B4-BE49-F238E27FC236}">
                <a16:creationId xmlns:a16="http://schemas.microsoft.com/office/drawing/2014/main" id="{511AA322-0C75-7604-4013-569EBAC92D66}"/>
              </a:ext>
            </a:extLst>
          </p:cNvPr>
          <p:cNvSpPr>
            <a:spLocks noGrp="1"/>
          </p:cNvSpPr>
          <p:nvPr>
            <p:ph type="title"/>
          </p:nvPr>
        </p:nvSpPr>
        <p:spPr>
          <a:xfrm>
            <a:off x="366319" y="633387"/>
            <a:ext cx="11459361" cy="562026"/>
          </a:xfrm>
        </p:spPr>
        <p:txBody>
          <a:bodyPr/>
          <a:lstStyle/>
          <a:p>
            <a:r>
              <a:rPr lang="en-US" sz="3200" dirty="0">
                <a:solidFill>
                  <a:schemeClr val="tx1"/>
                </a:solidFill>
              </a:rPr>
              <a:t>Basic Pneumatic System Components</a:t>
            </a:r>
          </a:p>
        </p:txBody>
      </p:sp>
      <p:sp>
        <p:nvSpPr>
          <p:cNvPr id="7" name="Arrow: Chevron 6">
            <a:extLst>
              <a:ext uri="{FF2B5EF4-FFF2-40B4-BE49-F238E27FC236}">
                <a16:creationId xmlns:a16="http://schemas.microsoft.com/office/drawing/2014/main" id="{0088526F-BADD-DEB3-9D49-A6003D8F36D4}"/>
              </a:ext>
            </a:extLst>
          </p:cNvPr>
          <p:cNvSpPr/>
          <p:nvPr/>
        </p:nvSpPr>
        <p:spPr>
          <a:xfrm>
            <a:off x="371097" y="5979848"/>
            <a:ext cx="2404291" cy="664796"/>
          </a:xfrm>
          <a:prstGeom prst="chevron">
            <a:avLst/>
          </a:prstGeom>
          <a:solidFill>
            <a:schemeClr val="tx1"/>
          </a:solidFill>
          <a:ln>
            <a:solidFill>
              <a:srgbClr val="FFF46C"/>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200" b="1" dirty="0">
                <a:solidFill>
                  <a:schemeClr val="bg1"/>
                </a:solidFill>
              </a:rPr>
              <a:t>Compressor</a:t>
            </a:r>
          </a:p>
        </p:txBody>
      </p:sp>
      <p:sp>
        <p:nvSpPr>
          <p:cNvPr id="9" name="Arrow: Chevron 8">
            <a:extLst>
              <a:ext uri="{FF2B5EF4-FFF2-40B4-BE49-F238E27FC236}">
                <a16:creationId xmlns:a16="http://schemas.microsoft.com/office/drawing/2014/main" id="{79721260-ECAD-7092-4CC2-C306DB060F8B}"/>
              </a:ext>
            </a:extLst>
          </p:cNvPr>
          <p:cNvSpPr/>
          <p:nvPr/>
        </p:nvSpPr>
        <p:spPr>
          <a:xfrm>
            <a:off x="2461735" y="5979848"/>
            <a:ext cx="2404291" cy="664796"/>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Air Receiver (Tank)</a:t>
            </a:r>
          </a:p>
        </p:txBody>
      </p:sp>
      <p:sp>
        <p:nvSpPr>
          <p:cNvPr id="11" name="Arrow: Chevron 10">
            <a:extLst>
              <a:ext uri="{FF2B5EF4-FFF2-40B4-BE49-F238E27FC236}">
                <a16:creationId xmlns:a16="http://schemas.microsoft.com/office/drawing/2014/main" id="{CA8463C4-B1B9-8D46-2B4E-ED5D93C57425}"/>
              </a:ext>
            </a:extLst>
          </p:cNvPr>
          <p:cNvSpPr/>
          <p:nvPr/>
        </p:nvSpPr>
        <p:spPr>
          <a:xfrm>
            <a:off x="4565436" y="5979848"/>
            <a:ext cx="2404291" cy="664796"/>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Pipes/Hoses</a:t>
            </a:r>
            <a:endParaRPr lang="en-US" sz="2200" dirty="0">
              <a:solidFill>
                <a:schemeClr val="bg1"/>
              </a:solidFill>
            </a:endParaRPr>
          </a:p>
        </p:txBody>
      </p:sp>
      <p:sp>
        <p:nvSpPr>
          <p:cNvPr id="13" name="Arrow: Chevron 12">
            <a:extLst>
              <a:ext uri="{FF2B5EF4-FFF2-40B4-BE49-F238E27FC236}">
                <a16:creationId xmlns:a16="http://schemas.microsoft.com/office/drawing/2014/main" id="{07ABC6E7-FB47-E751-B1D6-EA6E8C40F6EF}"/>
              </a:ext>
            </a:extLst>
          </p:cNvPr>
          <p:cNvSpPr/>
          <p:nvPr/>
        </p:nvSpPr>
        <p:spPr>
          <a:xfrm>
            <a:off x="6668987" y="5979848"/>
            <a:ext cx="2404291" cy="664796"/>
          </a:xfrm>
          <a:prstGeom prst="chevron">
            <a:avLst/>
          </a:prstGeom>
          <a:solidFill>
            <a:schemeClr val="bg2"/>
          </a:solidFill>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Valves</a:t>
            </a:r>
          </a:p>
        </p:txBody>
      </p:sp>
      <p:sp>
        <p:nvSpPr>
          <p:cNvPr id="22" name="Rectangle 21">
            <a:extLst>
              <a:ext uri="{FF2B5EF4-FFF2-40B4-BE49-F238E27FC236}">
                <a16:creationId xmlns:a16="http://schemas.microsoft.com/office/drawing/2014/main" id="{6570926B-A557-364A-D0AE-BE0212AB8A11}"/>
              </a:ext>
            </a:extLst>
          </p:cNvPr>
          <p:cNvSpPr/>
          <p:nvPr/>
        </p:nvSpPr>
        <p:spPr>
          <a:xfrm>
            <a:off x="891540" y="1696073"/>
            <a:ext cx="3822119" cy="39964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t>Pipes and Hoses</a:t>
            </a:r>
            <a:r>
              <a:rPr lang="en-US" sz="3200" dirty="0"/>
              <a:t>  </a:t>
            </a:r>
          </a:p>
          <a:p>
            <a:pPr algn="ctr"/>
            <a:r>
              <a:rPr lang="en-US" sz="2500" dirty="0"/>
              <a:t>Carry compressed air throughout the system</a:t>
            </a:r>
          </a:p>
          <a:p>
            <a:pPr algn="ctr"/>
            <a:endParaRPr lang="en-US" sz="2500" dirty="0"/>
          </a:p>
          <a:p>
            <a:pPr algn="ctr"/>
            <a:endParaRPr lang="en-US" sz="2500" dirty="0"/>
          </a:p>
          <a:p>
            <a:pPr algn="ctr"/>
            <a:endParaRPr lang="en-US" sz="2500" dirty="0"/>
          </a:p>
          <a:p>
            <a:pPr algn="ctr"/>
            <a:endParaRPr lang="en-US" sz="2800" dirty="0"/>
          </a:p>
          <a:p>
            <a:pPr algn="ctr"/>
            <a:endParaRPr lang="en-US" sz="2800" dirty="0"/>
          </a:p>
          <a:p>
            <a:pPr algn="ctr"/>
            <a:endParaRPr lang="en-US" sz="2800" dirty="0"/>
          </a:p>
          <a:p>
            <a:pPr algn="ctr"/>
            <a:endParaRPr lang="en-US" sz="2800" dirty="0"/>
          </a:p>
        </p:txBody>
      </p:sp>
      <p:sp>
        <p:nvSpPr>
          <p:cNvPr id="27" name="Arrow: Right 26">
            <a:extLst>
              <a:ext uri="{FF2B5EF4-FFF2-40B4-BE49-F238E27FC236}">
                <a16:creationId xmlns:a16="http://schemas.microsoft.com/office/drawing/2014/main" id="{71966E3E-5FE1-BBB4-3F27-57C051100772}"/>
              </a:ext>
            </a:extLst>
          </p:cNvPr>
          <p:cNvSpPr/>
          <p:nvPr/>
        </p:nvSpPr>
        <p:spPr>
          <a:xfrm>
            <a:off x="4076947" y="2897705"/>
            <a:ext cx="1481062" cy="879707"/>
          </a:xfrm>
          <a:prstGeom prst="rightArrow">
            <a:avLst/>
          </a:prstGeom>
          <a:solidFill>
            <a:srgbClr val="FFF46C"/>
          </a:solidFill>
          <a:ln>
            <a:solidFill>
              <a:schemeClr val="tx2">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C58B114-6EB1-340D-3A0A-BA4A2360A8E7}"/>
              </a:ext>
            </a:extLst>
          </p:cNvPr>
          <p:cNvPicPr>
            <a:picLocks noChangeAspect="1"/>
          </p:cNvPicPr>
          <p:nvPr/>
        </p:nvPicPr>
        <p:blipFill>
          <a:blip r:embed="rId5"/>
          <a:srcRect l="3206" t="25087" r="4413" b="24731"/>
          <a:stretch>
            <a:fillRect/>
          </a:stretch>
        </p:blipFill>
        <p:spPr>
          <a:xfrm>
            <a:off x="1377642" y="3777412"/>
            <a:ext cx="2849913" cy="1548083"/>
          </a:xfrm>
          <a:prstGeom prst="rect">
            <a:avLst/>
          </a:prstGeom>
        </p:spPr>
      </p:pic>
    </p:spTree>
    <p:custDataLst>
      <p:tags r:id="rId1"/>
    </p:custDataLst>
    <p:extLst>
      <p:ext uri="{BB962C8B-B14F-4D97-AF65-F5344CB8AC3E}">
        <p14:creationId xmlns:p14="http://schemas.microsoft.com/office/powerpoint/2010/main" val="25321605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28FB3-3635-F4E3-326C-BECA5B8B3AD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0D56296-E64A-CE4A-18E5-FDC2386A698F}"/>
              </a:ext>
            </a:extLst>
          </p:cNvPr>
          <p:cNvPicPr>
            <a:picLocks noChangeAspect="1"/>
          </p:cNvPicPr>
          <p:nvPr/>
        </p:nvPicPr>
        <p:blipFill>
          <a:blip r:embed="rId4">
            <a:extLst>
              <a:ext uri="{28A0092B-C50C-407E-A947-70E740481C1C}">
                <a14:useLocalDpi xmlns:a14="http://schemas.microsoft.com/office/drawing/2010/main" val="0"/>
              </a:ext>
            </a:extLst>
          </a:blip>
          <a:srcRect l="2555" t="3274" r="2861" b="7519"/>
          <a:stretch>
            <a:fillRect/>
          </a:stretch>
        </p:blipFill>
        <p:spPr>
          <a:xfrm>
            <a:off x="5051926" y="1933826"/>
            <a:ext cx="6138041" cy="3520966"/>
          </a:xfrm>
          <a:prstGeom prst="rect">
            <a:avLst/>
          </a:prstGeom>
        </p:spPr>
      </p:pic>
      <p:sp>
        <p:nvSpPr>
          <p:cNvPr id="15" name="Arrow: Chevron 14">
            <a:extLst>
              <a:ext uri="{FF2B5EF4-FFF2-40B4-BE49-F238E27FC236}">
                <a16:creationId xmlns:a16="http://schemas.microsoft.com/office/drawing/2014/main" id="{A0006E59-5EF7-80DB-5C9A-7A8DD0AACE1C}"/>
              </a:ext>
            </a:extLst>
          </p:cNvPr>
          <p:cNvSpPr/>
          <p:nvPr/>
        </p:nvSpPr>
        <p:spPr>
          <a:xfrm>
            <a:off x="8759550" y="5979848"/>
            <a:ext cx="2404291" cy="664796"/>
          </a:xfrm>
          <a:prstGeom prst="chevron">
            <a:avLst/>
          </a:prstGeom>
          <a:solidFill>
            <a:schemeClr val="bg2"/>
          </a:solidFill>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tx2"/>
                </a:solidFill>
              </a:rPr>
              <a:t>Actuator (Cylinder)</a:t>
            </a:r>
            <a:endParaRPr lang="en-US" sz="2200" dirty="0">
              <a:solidFill>
                <a:schemeClr val="tx2"/>
              </a:solidFill>
            </a:endParaRPr>
          </a:p>
        </p:txBody>
      </p:sp>
      <p:sp>
        <p:nvSpPr>
          <p:cNvPr id="5" name="Title 4">
            <a:extLst>
              <a:ext uri="{FF2B5EF4-FFF2-40B4-BE49-F238E27FC236}">
                <a16:creationId xmlns:a16="http://schemas.microsoft.com/office/drawing/2014/main" id="{889460CE-D8F2-BC4E-EB43-FE0DEFD90EF5}"/>
              </a:ext>
            </a:extLst>
          </p:cNvPr>
          <p:cNvSpPr>
            <a:spLocks noGrp="1"/>
          </p:cNvSpPr>
          <p:nvPr>
            <p:ph type="title"/>
          </p:nvPr>
        </p:nvSpPr>
        <p:spPr>
          <a:xfrm>
            <a:off x="366319" y="633387"/>
            <a:ext cx="11459361" cy="562026"/>
          </a:xfrm>
        </p:spPr>
        <p:txBody>
          <a:bodyPr/>
          <a:lstStyle/>
          <a:p>
            <a:r>
              <a:rPr lang="en-US" sz="3200" dirty="0">
                <a:solidFill>
                  <a:schemeClr val="tx1"/>
                </a:solidFill>
              </a:rPr>
              <a:t>Basic Pneumatic System Components</a:t>
            </a:r>
          </a:p>
        </p:txBody>
      </p:sp>
      <p:sp>
        <p:nvSpPr>
          <p:cNvPr id="7" name="Arrow: Chevron 6">
            <a:extLst>
              <a:ext uri="{FF2B5EF4-FFF2-40B4-BE49-F238E27FC236}">
                <a16:creationId xmlns:a16="http://schemas.microsoft.com/office/drawing/2014/main" id="{40092E79-9531-F251-B68E-8F612823AEFE}"/>
              </a:ext>
            </a:extLst>
          </p:cNvPr>
          <p:cNvSpPr/>
          <p:nvPr/>
        </p:nvSpPr>
        <p:spPr>
          <a:xfrm>
            <a:off x="371097" y="5979848"/>
            <a:ext cx="2404291" cy="664796"/>
          </a:xfrm>
          <a:prstGeom prst="chevron">
            <a:avLst/>
          </a:prstGeom>
          <a:solidFill>
            <a:schemeClr val="tx1"/>
          </a:solidFill>
          <a:ln>
            <a:solidFill>
              <a:srgbClr val="FFF46C"/>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200" b="1" dirty="0">
                <a:solidFill>
                  <a:schemeClr val="bg1"/>
                </a:solidFill>
              </a:rPr>
              <a:t>Compressor</a:t>
            </a:r>
          </a:p>
        </p:txBody>
      </p:sp>
      <p:sp>
        <p:nvSpPr>
          <p:cNvPr id="9" name="Arrow: Chevron 8">
            <a:extLst>
              <a:ext uri="{FF2B5EF4-FFF2-40B4-BE49-F238E27FC236}">
                <a16:creationId xmlns:a16="http://schemas.microsoft.com/office/drawing/2014/main" id="{63BE1E20-B316-4333-B09F-56B15CD3E651}"/>
              </a:ext>
            </a:extLst>
          </p:cNvPr>
          <p:cNvSpPr/>
          <p:nvPr/>
        </p:nvSpPr>
        <p:spPr>
          <a:xfrm>
            <a:off x="2461735" y="5979848"/>
            <a:ext cx="2404291" cy="664796"/>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Air Receiver (Tank)</a:t>
            </a:r>
          </a:p>
        </p:txBody>
      </p:sp>
      <p:sp>
        <p:nvSpPr>
          <p:cNvPr id="11" name="Arrow: Chevron 10">
            <a:extLst>
              <a:ext uri="{FF2B5EF4-FFF2-40B4-BE49-F238E27FC236}">
                <a16:creationId xmlns:a16="http://schemas.microsoft.com/office/drawing/2014/main" id="{3804BE15-DA67-7939-46C5-BFE2BF78B33D}"/>
              </a:ext>
            </a:extLst>
          </p:cNvPr>
          <p:cNvSpPr/>
          <p:nvPr/>
        </p:nvSpPr>
        <p:spPr>
          <a:xfrm>
            <a:off x="4565436" y="5979848"/>
            <a:ext cx="2404291" cy="664796"/>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Pipes/Hoses</a:t>
            </a:r>
            <a:endParaRPr lang="en-US" sz="2200" dirty="0">
              <a:solidFill>
                <a:schemeClr val="bg1"/>
              </a:solidFill>
            </a:endParaRPr>
          </a:p>
        </p:txBody>
      </p:sp>
      <p:sp>
        <p:nvSpPr>
          <p:cNvPr id="13" name="Arrow: Chevron 12">
            <a:extLst>
              <a:ext uri="{FF2B5EF4-FFF2-40B4-BE49-F238E27FC236}">
                <a16:creationId xmlns:a16="http://schemas.microsoft.com/office/drawing/2014/main" id="{79C08FEA-0CE8-7270-8F14-649C387CFBBB}"/>
              </a:ext>
            </a:extLst>
          </p:cNvPr>
          <p:cNvSpPr/>
          <p:nvPr/>
        </p:nvSpPr>
        <p:spPr>
          <a:xfrm>
            <a:off x="6668987" y="5979848"/>
            <a:ext cx="2404291" cy="664796"/>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Valves</a:t>
            </a:r>
          </a:p>
        </p:txBody>
      </p:sp>
      <p:sp>
        <p:nvSpPr>
          <p:cNvPr id="22" name="Rectangle 21">
            <a:extLst>
              <a:ext uri="{FF2B5EF4-FFF2-40B4-BE49-F238E27FC236}">
                <a16:creationId xmlns:a16="http://schemas.microsoft.com/office/drawing/2014/main" id="{39FD5091-718F-24E2-6D50-BB75A2E8335F}"/>
              </a:ext>
            </a:extLst>
          </p:cNvPr>
          <p:cNvSpPr/>
          <p:nvPr/>
        </p:nvSpPr>
        <p:spPr>
          <a:xfrm>
            <a:off x="891540" y="1696073"/>
            <a:ext cx="3822119" cy="39964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t>Valves</a:t>
            </a:r>
            <a:endParaRPr lang="en-US" sz="2500" dirty="0"/>
          </a:p>
          <a:p>
            <a:pPr algn="ctr"/>
            <a:r>
              <a:rPr lang="en-US" sz="2500" dirty="0"/>
              <a:t>Control the direction, pressure, and flow of compressed air</a:t>
            </a:r>
          </a:p>
          <a:p>
            <a:pPr algn="ctr"/>
            <a:endParaRPr lang="en-US" sz="2500" dirty="0"/>
          </a:p>
          <a:p>
            <a:pPr algn="ctr"/>
            <a:endParaRPr lang="en-US" sz="2500" dirty="0"/>
          </a:p>
          <a:p>
            <a:pPr algn="ctr"/>
            <a:endParaRPr lang="en-US" sz="2800" dirty="0"/>
          </a:p>
          <a:p>
            <a:pPr algn="ctr"/>
            <a:endParaRPr lang="en-US" sz="2800" dirty="0"/>
          </a:p>
          <a:p>
            <a:pPr algn="ctr"/>
            <a:endParaRPr lang="en-US" sz="2800" dirty="0"/>
          </a:p>
          <a:p>
            <a:pPr algn="ctr"/>
            <a:endParaRPr lang="en-US" sz="2800" dirty="0"/>
          </a:p>
        </p:txBody>
      </p:sp>
      <p:sp>
        <p:nvSpPr>
          <p:cNvPr id="27" name="Arrow: Right 26">
            <a:extLst>
              <a:ext uri="{FF2B5EF4-FFF2-40B4-BE49-F238E27FC236}">
                <a16:creationId xmlns:a16="http://schemas.microsoft.com/office/drawing/2014/main" id="{78969F3C-57C6-C124-E6C1-AFDD6DCA9B85}"/>
              </a:ext>
            </a:extLst>
          </p:cNvPr>
          <p:cNvSpPr/>
          <p:nvPr/>
        </p:nvSpPr>
        <p:spPr>
          <a:xfrm rot="5400000">
            <a:off x="9116660" y="1904928"/>
            <a:ext cx="1481062" cy="879707"/>
          </a:xfrm>
          <a:prstGeom prst="rightArrow">
            <a:avLst/>
          </a:prstGeom>
          <a:solidFill>
            <a:srgbClr val="FFF46C"/>
          </a:solidFill>
          <a:ln>
            <a:solidFill>
              <a:schemeClr val="tx2">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59692B1-FCF9-3F5E-6AB1-DBE77D2D0CC6}"/>
              </a:ext>
            </a:extLst>
          </p:cNvPr>
          <p:cNvPicPr>
            <a:picLocks noChangeAspect="1"/>
          </p:cNvPicPr>
          <p:nvPr/>
        </p:nvPicPr>
        <p:blipFill>
          <a:blip r:embed="rId5"/>
          <a:stretch>
            <a:fillRect/>
          </a:stretch>
        </p:blipFill>
        <p:spPr>
          <a:xfrm>
            <a:off x="1391334" y="3608564"/>
            <a:ext cx="2768107" cy="1846228"/>
          </a:xfrm>
          <a:prstGeom prst="rect">
            <a:avLst/>
          </a:prstGeom>
        </p:spPr>
      </p:pic>
    </p:spTree>
    <p:custDataLst>
      <p:tags r:id="rId1"/>
    </p:custDataLst>
    <p:extLst>
      <p:ext uri="{BB962C8B-B14F-4D97-AF65-F5344CB8AC3E}">
        <p14:creationId xmlns:p14="http://schemas.microsoft.com/office/powerpoint/2010/main" val="11830964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0A0BC-9415-F808-893E-2DE54405520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D31FC16-B33C-625A-8B0D-12A4C96215AB}"/>
              </a:ext>
            </a:extLst>
          </p:cNvPr>
          <p:cNvPicPr>
            <a:picLocks noChangeAspect="1"/>
          </p:cNvPicPr>
          <p:nvPr/>
        </p:nvPicPr>
        <p:blipFill>
          <a:blip r:embed="rId4">
            <a:extLst>
              <a:ext uri="{28A0092B-C50C-407E-A947-70E740481C1C}">
                <a14:useLocalDpi xmlns:a14="http://schemas.microsoft.com/office/drawing/2010/main" val="0"/>
              </a:ext>
            </a:extLst>
          </a:blip>
          <a:srcRect l="2555" t="3274" r="2861" b="7519"/>
          <a:stretch>
            <a:fillRect/>
          </a:stretch>
        </p:blipFill>
        <p:spPr>
          <a:xfrm>
            <a:off x="5051926" y="1933826"/>
            <a:ext cx="6138041" cy="3520966"/>
          </a:xfrm>
          <a:prstGeom prst="rect">
            <a:avLst/>
          </a:prstGeom>
        </p:spPr>
      </p:pic>
      <p:sp>
        <p:nvSpPr>
          <p:cNvPr id="15" name="Arrow: Chevron 14">
            <a:extLst>
              <a:ext uri="{FF2B5EF4-FFF2-40B4-BE49-F238E27FC236}">
                <a16:creationId xmlns:a16="http://schemas.microsoft.com/office/drawing/2014/main" id="{5947AD3A-9E9B-99A0-7AB8-0322A22DEEB4}"/>
              </a:ext>
            </a:extLst>
          </p:cNvPr>
          <p:cNvSpPr/>
          <p:nvPr/>
        </p:nvSpPr>
        <p:spPr>
          <a:xfrm>
            <a:off x="8759550" y="5979848"/>
            <a:ext cx="2404291" cy="664796"/>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Actuator (Cylinder)</a:t>
            </a:r>
            <a:endParaRPr lang="en-US" sz="2200" dirty="0">
              <a:solidFill>
                <a:schemeClr val="bg1"/>
              </a:solidFill>
            </a:endParaRPr>
          </a:p>
        </p:txBody>
      </p:sp>
      <p:sp>
        <p:nvSpPr>
          <p:cNvPr id="5" name="Title 4">
            <a:extLst>
              <a:ext uri="{FF2B5EF4-FFF2-40B4-BE49-F238E27FC236}">
                <a16:creationId xmlns:a16="http://schemas.microsoft.com/office/drawing/2014/main" id="{FD1F6E37-75F6-04EA-CF35-4AC6362F68E3}"/>
              </a:ext>
            </a:extLst>
          </p:cNvPr>
          <p:cNvSpPr>
            <a:spLocks noGrp="1"/>
          </p:cNvSpPr>
          <p:nvPr>
            <p:ph type="title"/>
          </p:nvPr>
        </p:nvSpPr>
        <p:spPr>
          <a:xfrm>
            <a:off x="366319" y="633387"/>
            <a:ext cx="11459361" cy="562026"/>
          </a:xfrm>
        </p:spPr>
        <p:txBody>
          <a:bodyPr/>
          <a:lstStyle/>
          <a:p>
            <a:r>
              <a:rPr lang="en-US" sz="3200" dirty="0">
                <a:solidFill>
                  <a:schemeClr val="tx1"/>
                </a:solidFill>
              </a:rPr>
              <a:t>Basic Pneumatic System Components</a:t>
            </a:r>
          </a:p>
        </p:txBody>
      </p:sp>
      <p:sp>
        <p:nvSpPr>
          <p:cNvPr id="7" name="Arrow: Chevron 6">
            <a:extLst>
              <a:ext uri="{FF2B5EF4-FFF2-40B4-BE49-F238E27FC236}">
                <a16:creationId xmlns:a16="http://schemas.microsoft.com/office/drawing/2014/main" id="{8A3DB3D9-626C-10C9-55E3-0C1F280F36BA}"/>
              </a:ext>
            </a:extLst>
          </p:cNvPr>
          <p:cNvSpPr/>
          <p:nvPr/>
        </p:nvSpPr>
        <p:spPr>
          <a:xfrm>
            <a:off x="371097" y="5979848"/>
            <a:ext cx="2404291" cy="664796"/>
          </a:xfrm>
          <a:prstGeom prst="chevron">
            <a:avLst/>
          </a:prstGeom>
          <a:solidFill>
            <a:schemeClr val="tx1"/>
          </a:solidFill>
          <a:ln>
            <a:solidFill>
              <a:srgbClr val="FFF46C"/>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200" b="1" dirty="0">
                <a:solidFill>
                  <a:schemeClr val="bg1"/>
                </a:solidFill>
              </a:rPr>
              <a:t>Compressor</a:t>
            </a:r>
          </a:p>
        </p:txBody>
      </p:sp>
      <p:sp>
        <p:nvSpPr>
          <p:cNvPr id="9" name="Arrow: Chevron 8">
            <a:extLst>
              <a:ext uri="{FF2B5EF4-FFF2-40B4-BE49-F238E27FC236}">
                <a16:creationId xmlns:a16="http://schemas.microsoft.com/office/drawing/2014/main" id="{3998010A-FF49-1F71-FE56-B275AB82A3DC}"/>
              </a:ext>
            </a:extLst>
          </p:cNvPr>
          <p:cNvSpPr/>
          <p:nvPr/>
        </p:nvSpPr>
        <p:spPr>
          <a:xfrm>
            <a:off x="2461735" y="5979848"/>
            <a:ext cx="2404291" cy="664796"/>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Air Receiver (Tank)</a:t>
            </a:r>
          </a:p>
        </p:txBody>
      </p:sp>
      <p:sp>
        <p:nvSpPr>
          <p:cNvPr id="11" name="Arrow: Chevron 10">
            <a:extLst>
              <a:ext uri="{FF2B5EF4-FFF2-40B4-BE49-F238E27FC236}">
                <a16:creationId xmlns:a16="http://schemas.microsoft.com/office/drawing/2014/main" id="{7B1E793B-DC15-6F2F-4387-E8DCA8E1E9F0}"/>
              </a:ext>
            </a:extLst>
          </p:cNvPr>
          <p:cNvSpPr/>
          <p:nvPr/>
        </p:nvSpPr>
        <p:spPr>
          <a:xfrm>
            <a:off x="4565436" y="5979848"/>
            <a:ext cx="2404291" cy="664796"/>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Pipes/Hoses</a:t>
            </a:r>
            <a:endParaRPr lang="en-US" sz="2200" dirty="0">
              <a:solidFill>
                <a:schemeClr val="bg1"/>
              </a:solidFill>
            </a:endParaRPr>
          </a:p>
        </p:txBody>
      </p:sp>
      <p:sp>
        <p:nvSpPr>
          <p:cNvPr id="13" name="Arrow: Chevron 12">
            <a:extLst>
              <a:ext uri="{FF2B5EF4-FFF2-40B4-BE49-F238E27FC236}">
                <a16:creationId xmlns:a16="http://schemas.microsoft.com/office/drawing/2014/main" id="{59995129-8FA7-D1DB-C5AB-8C66CBAB6D9E}"/>
              </a:ext>
            </a:extLst>
          </p:cNvPr>
          <p:cNvSpPr/>
          <p:nvPr/>
        </p:nvSpPr>
        <p:spPr>
          <a:xfrm>
            <a:off x="6668987" y="5979848"/>
            <a:ext cx="2404291" cy="664796"/>
          </a:xfrm>
          <a:prstGeom prst="chevron">
            <a:avLst/>
          </a:prstGeom>
          <a:solidFill>
            <a:schemeClr val="tx1"/>
          </a:solidFill>
          <a:ln>
            <a:solidFill>
              <a:srgbClr val="FFF46C"/>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200" b="1" dirty="0">
                <a:solidFill>
                  <a:schemeClr val="bg1"/>
                </a:solidFill>
              </a:rPr>
              <a:t>Valves</a:t>
            </a:r>
          </a:p>
        </p:txBody>
      </p:sp>
      <p:sp>
        <p:nvSpPr>
          <p:cNvPr id="22" name="Rectangle 21">
            <a:extLst>
              <a:ext uri="{FF2B5EF4-FFF2-40B4-BE49-F238E27FC236}">
                <a16:creationId xmlns:a16="http://schemas.microsoft.com/office/drawing/2014/main" id="{C203B28C-59DA-6AD0-A3C5-6C8F9BA24AD5}"/>
              </a:ext>
            </a:extLst>
          </p:cNvPr>
          <p:cNvSpPr/>
          <p:nvPr/>
        </p:nvSpPr>
        <p:spPr>
          <a:xfrm>
            <a:off x="891540" y="1696073"/>
            <a:ext cx="3822119" cy="39964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t>Actuator (Cylinder)</a:t>
            </a:r>
          </a:p>
          <a:p>
            <a:pPr algn="ctr"/>
            <a:r>
              <a:rPr lang="en-US" sz="2500" dirty="0"/>
              <a:t>Converts compressed air into mechanical force and motion</a:t>
            </a:r>
          </a:p>
          <a:p>
            <a:pPr algn="ctr"/>
            <a:endParaRPr lang="en-US" sz="2500" dirty="0"/>
          </a:p>
          <a:p>
            <a:pPr algn="ctr"/>
            <a:endParaRPr lang="en-US" sz="2500" dirty="0"/>
          </a:p>
          <a:p>
            <a:pPr algn="ctr"/>
            <a:endParaRPr lang="en-US" sz="2800" dirty="0"/>
          </a:p>
          <a:p>
            <a:pPr algn="ctr"/>
            <a:endParaRPr lang="en-US" sz="2800" dirty="0"/>
          </a:p>
          <a:p>
            <a:pPr algn="ctr"/>
            <a:endParaRPr lang="en-US" sz="2800" dirty="0"/>
          </a:p>
          <a:p>
            <a:pPr algn="ctr"/>
            <a:endParaRPr lang="en-US" sz="2800" dirty="0"/>
          </a:p>
        </p:txBody>
      </p:sp>
      <p:sp>
        <p:nvSpPr>
          <p:cNvPr id="27" name="Arrow: Right 26">
            <a:extLst>
              <a:ext uri="{FF2B5EF4-FFF2-40B4-BE49-F238E27FC236}">
                <a16:creationId xmlns:a16="http://schemas.microsoft.com/office/drawing/2014/main" id="{273851E7-9E34-A7FB-BA76-FA762EDD3D67}"/>
              </a:ext>
            </a:extLst>
          </p:cNvPr>
          <p:cNvSpPr/>
          <p:nvPr/>
        </p:nvSpPr>
        <p:spPr>
          <a:xfrm rot="5400000">
            <a:off x="10120075" y="1280615"/>
            <a:ext cx="1481062" cy="879707"/>
          </a:xfrm>
          <a:prstGeom prst="rightArrow">
            <a:avLst/>
          </a:prstGeom>
          <a:solidFill>
            <a:srgbClr val="FFF46C"/>
          </a:solidFill>
          <a:ln>
            <a:solidFill>
              <a:schemeClr val="tx2">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41FF225A-BA29-2C89-600E-A995635C82FB}"/>
              </a:ext>
            </a:extLst>
          </p:cNvPr>
          <p:cNvPicPr>
            <a:picLocks noChangeAspect="1"/>
          </p:cNvPicPr>
          <p:nvPr/>
        </p:nvPicPr>
        <p:blipFill>
          <a:blip r:embed="rId5"/>
          <a:stretch>
            <a:fillRect/>
          </a:stretch>
        </p:blipFill>
        <p:spPr>
          <a:xfrm>
            <a:off x="1504278" y="3685209"/>
            <a:ext cx="2542219" cy="1627020"/>
          </a:xfrm>
          <a:prstGeom prst="rect">
            <a:avLst/>
          </a:prstGeom>
        </p:spPr>
      </p:pic>
    </p:spTree>
    <p:custDataLst>
      <p:tags r:id="rId1"/>
    </p:custDataLst>
    <p:extLst>
      <p:ext uri="{BB962C8B-B14F-4D97-AF65-F5344CB8AC3E}">
        <p14:creationId xmlns:p14="http://schemas.microsoft.com/office/powerpoint/2010/main" val="1256342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FCBDE-F64A-DDE1-1DB9-29A35698268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CA97449-CA20-A8B3-4E2A-3677956A4CE4}"/>
              </a:ext>
            </a:extLst>
          </p:cNvPr>
          <p:cNvPicPr>
            <a:picLocks noChangeAspect="1"/>
          </p:cNvPicPr>
          <p:nvPr/>
        </p:nvPicPr>
        <p:blipFill>
          <a:blip r:embed="rId4">
            <a:extLst>
              <a:ext uri="{28A0092B-C50C-407E-A947-70E740481C1C}">
                <a14:useLocalDpi xmlns:a14="http://schemas.microsoft.com/office/drawing/2010/main" val="0"/>
              </a:ext>
            </a:extLst>
          </a:blip>
          <a:srcRect l="2555" t="3274" r="2861" b="7519"/>
          <a:stretch>
            <a:fillRect/>
          </a:stretch>
        </p:blipFill>
        <p:spPr>
          <a:xfrm>
            <a:off x="3156236" y="2212848"/>
            <a:ext cx="5641347" cy="3236047"/>
          </a:xfrm>
          <a:prstGeom prst="rect">
            <a:avLst/>
          </a:prstGeom>
        </p:spPr>
      </p:pic>
      <p:sp>
        <p:nvSpPr>
          <p:cNvPr id="15" name="Callout: Line 14">
            <a:extLst>
              <a:ext uri="{FF2B5EF4-FFF2-40B4-BE49-F238E27FC236}">
                <a16:creationId xmlns:a16="http://schemas.microsoft.com/office/drawing/2014/main" id="{6C68EE21-B306-C18E-A1EA-D9B60BF47375}"/>
              </a:ext>
            </a:extLst>
          </p:cNvPr>
          <p:cNvSpPr/>
          <p:nvPr/>
        </p:nvSpPr>
        <p:spPr>
          <a:xfrm>
            <a:off x="9225609" y="2711564"/>
            <a:ext cx="2404291" cy="664796"/>
          </a:xfrm>
          <a:prstGeom prst="borderCallout1">
            <a:avLst>
              <a:gd name="adj1" fmla="val 18750"/>
              <a:gd name="adj2" fmla="val -8333"/>
              <a:gd name="adj3" fmla="val 73201"/>
              <a:gd name="adj4" fmla="val -26923"/>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r>
              <a:rPr lang="en-US" sz="2200" b="1" dirty="0">
                <a:solidFill>
                  <a:schemeClr val="tx1"/>
                </a:solidFill>
              </a:rPr>
              <a:t>Actuator (Cylinder)</a:t>
            </a:r>
            <a:endParaRPr lang="en-US" sz="2200" dirty="0">
              <a:solidFill>
                <a:schemeClr val="tx1"/>
              </a:solidFill>
            </a:endParaRPr>
          </a:p>
        </p:txBody>
      </p:sp>
      <p:sp>
        <p:nvSpPr>
          <p:cNvPr id="5" name="Title 4">
            <a:extLst>
              <a:ext uri="{FF2B5EF4-FFF2-40B4-BE49-F238E27FC236}">
                <a16:creationId xmlns:a16="http://schemas.microsoft.com/office/drawing/2014/main" id="{E9424175-602B-582D-232A-EE02FCFE2D36}"/>
              </a:ext>
            </a:extLst>
          </p:cNvPr>
          <p:cNvSpPr>
            <a:spLocks noGrp="1"/>
          </p:cNvSpPr>
          <p:nvPr>
            <p:ph type="title"/>
          </p:nvPr>
        </p:nvSpPr>
        <p:spPr>
          <a:xfrm>
            <a:off x="366319" y="633387"/>
            <a:ext cx="11459361" cy="562026"/>
          </a:xfrm>
        </p:spPr>
        <p:txBody>
          <a:bodyPr/>
          <a:lstStyle/>
          <a:p>
            <a:r>
              <a:rPr lang="en-US" sz="3200" dirty="0">
                <a:solidFill>
                  <a:schemeClr val="tx1"/>
                </a:solidFill>
              </a:rPr>
              <a:t>Basic Pneumatic System Components</a:t>
            </a:r>
          </a:p>
        </p:txBody>
      </p:sp>
      <p:sp>
        <p:nvSpPr>
          <p:cNvPr id="7" name="Callout: Line 6">
            <a:extLst>
              <a:ext uri="{FF2B5EF4-FFF2-40B4-BE49-F238E27FC236}">
                <a16:creationId xmlns:a16="http://schemas.microsoft.com/office/drawing/2014/main" id="{0C3EA0F6-D62E-2CC6-9AD4-0E43DA613FFE}"/>
              </a:ext>
            </a:extLst>
          </p:cNvPr>
          <p:cNvSpPr/>
          <p:nvPr/>
        </p:nvSpPr>
        <p:spPr>
          <a:xfrm flipH="1">
            <a:off x="1369310" y="2046768"/>
            <a:ext cx="2404291" cy="664796"/>
          </a:xfrm>
          <a:prstGeom prst="borderCallout1">
            <a:avLst>
              <a:gd name="adj1" fmla="val 18750"/>
              <a:gd name="adj2" fmla="val -8333"/>
              <a:gd name="adj3" fmla="val 169483"/>
              <a:gd name="adj4" fmla="val -42136"/>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r>
              <a:rPr lang="en-US" sz="2200" b="1" dirty="0">
                <a:solidFill>
                  <a:schemeClr val="tx1"/>
                </a:solidFill>
              </a:rPr>
              <a:t>Compressor</a:t>
            </a:r>
          </a:p>
        </p:txBody>
      </p:sp>
      <p:sp>
        <p:nvSpPr>
          <p:cNvPr id="9" name="Callout: Line 8">
            <a:extLst>
              <a:ext uri="{FF2B5EF4-FFF2-40B4-BE49-F238E27FC236}">
                <a16:creationId xmlns:a16="http://schemas.microsoft.com/office/drawing/2014/main" id="{29ED4712-03EF-9566-FAA7-F112AB5E94DC}"/>
              </a:ext>
            </a:extLst>
          </p:cNvPr>
          <p:cNvSpPr/>
          <p:nvPr/>
        </p:nvSpPr>
        <p:spPr>
          <a:xfrm>
            <a:off x="7595438" y="1600876"/>
            <a:ext cx="2404291" cy="664796"/>
          </a:xfrm>
          <a:prstGeom prst="borderCallout1">
            <a:avLst>
              <a:gd name="adj1" fmla="val 18750"/>
              <a:gd name="adj2" fmla="val -8333"/>
              <a:gd name="adj3" fmla="val 208783"/>
              <a:gd name="adj4" fmla="val -32900"/>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r>
              <a:rPr lang="en-US" sz="2200" b="1" dirty="0">
                <a:solidFill>
                  <a:schemeClr val="tx1"/>
                </a:solidFill>
              </a:rPr>
              <a:t>Air Receiver (Tank)</a:t>
            </a:r>
          </a:p>
        </p:txBody>
      </p:sp>
      <p:sp>
        <p:nvSpPr>
          <p:cNvPr id="11" name="Callout: Line 10">
            <a:extLst>
              <a:ext uri="{FF2B5EF4-FFF2-40B4-BE49-F238E27FC236}">
                <a16:creationId xmlns:a16="http://schemas.microsoft.com/office/drawing/2014/main" id="{F1E03822-347F-2793-1D3E-0B88C0C0E0DC}"/>
              </a:ext>
            </a:extLst>
          </p:cNvPr>
          <p:cNvSpPr/>
          <p:nvPr/>
        </p:nvSpPr>
        <p:spPr>
          <a:xfrm flipH="1">
            <a:off x="568200" y="4053476"/>
            <a:ext cx="2404291" cy="664796"/>
          </a:xfrm>
          <a:prstGeom prst="borderCallout1">
            <a:avLst>
              <a:gd name="adj1" fmla="val 18750"/>
              <a:gd name="adj2" fmla="val -8333"/>
              <a:gd name="adj3" fmla="val -72205"/>
              <a:gd name="adj4" fmla="val -31270"/>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r>
              <a:rPr lang="en-US" sz="2200" b="1" dirty="0">
                <a:solidFill>
                  <a:schemeClr val="tx1"/>
                </a:solidFill>
              </a:rPr>
              <a:t>Pipes/Hoses</a:t>
            </a:r>
            <a:endParaRPr lang="en-US" sz="2200" dirty="0">
              <a:solidFill>
                <a:schemeClr val="tx1"/>
              </a:solidFill>
            </a:endParaRPr>
          </a:p>
        </p:txBody>
      </p:sp>
      <p:sp>
        <p:nvSpPr>
          <p:cNvPr id="13" name="Callout: Line 12">
            <a:extLst>
              <a:ext uri="{FF2B5EF4-FFF2-40B4-BE49-F238E27FC236}">
                <a16:creationId xmlns:a16="http://schemas.microsoft.com/office/drawing/2014/main" id="{6A966B1E-68BD-801A-B459-EC9F82D94346}"/>
              </a:ext>
            </a:extLst>
          </p:cNvPr>
          <p:cNvSpPr/>
          <p:nvPr/>
        </p:nvSpPr>
        <p:spPr>
          <a:xfrm flipH="1">
            <a:off x="4187044" y="5026996"/>
            <a:ext cx="2404291" cy="664796"/>
          </a:xfrm>
          <a:prstGeom prst="borderCallout1">
            <a:avLst>
              <a:gd name="adj1" fmla="val 18750"/>
              <a:gd name="adj2" fmla="val -8333"/>
              <a:gd name="adj3" fmla="val -162592"/>
              <a:gd name="adj4" fmla="val -39419"/>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r>
              <a:rPr lang="en-US" sz="2200" b="1" dirty="0">
                <a:solidFill>
                  <a:schemeClr val="tx1"/>
                </a:solidFill>
              </a:rPr>
              <a:t>Valves</a:t>
            </a:r>
          </a:p>
        </p:txBody>
      </p:sp>
    </p:spTree>
    <p:custDataLst>
      <p:tags r:id="rId1"/>
    </p:custDataLst>
    <p:extLst>
      <p:ext uri="{BB962C8B-B14F-4D97-AF65-F5344CB8AC3E}">
        <p14:creationId xmlns:p14="http://schemas.microsoft.com/office/powerpoint/2010/main" val="2553956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93C23-E500-4356-49BD-0FE12DB4FC1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087D69C-0FEB-7A0D-FCFF-200C340D1E2C}"/>
              </a:ext>
            </a:extLst>
          </p:cNvPr>
          <p:cNvSpPr>
            <a:spLocks noGrp="1"/>
          </p:cNvSpPr>
          <p:nvPr>
            <p:ph type="title"/>
          </p:nvPr>
        </p:nvSpPr>
        <p:spPr/>
        <p:txBody>
          <a:bodyPr/>
          <a:lstStyle/>
          <a:p>
            <a:r>
              <a:rPr lang="en-US" dirty="0"/>
              <a:t>Example: Dump Truck Air Brakes</a:t>
            </a:r>
          </a:p>
        </p:txBody>
      </p:sp>
      <p:pic>
        <p:nvPicPr>
          <p:cNvPr id="4" name="Picture 3">
            <a:extLst>
              <a:ext uri="{FF2B5EF4-FFF2-40B4-BE49-F238E27FC236}">
                <a16:creationId xmlns:a16="http://schemas.microsoft.com/office/drawing/2014/main" id="{4FA15466-C488-D9A1-6D8C-24972E454CE4}"/>
              </a:ext>
            </a:extLst>
          </p:cNvPr>
          <p:cNvPicPr>
            <a:picLocks noChangeAspect="1"/>
          </p:cNvPicPr>
          <p:nvPr/>
        </p:nvPicPr>
        <p:blipFill>
          <a:blip r:embed="rId4"/>
          <a:stretch>
            <a:fillRect/>
          </a:stretch>
        </p:blipFill>
        <p:spPr>
          <a:xfrm>
            <a:off x="2659244" y="1605778"/>
            <a:ext cx="7137898" cy="4605825"/>
          </a:xfrm>
          <a:prstGeom prst="rect">
            <a:avLst/>
          </a:prstGeom>
        </p:spPr>
      </p:pic>
    </p:spTree>
    <p:custDataLst>
      <p:tags r:id="rId1"/>
    </p:custDataLst>
    <p:extLst>
      <p:ext uri="{BB962C8B-B14F-4D97-AF65-F5344CB8AC3E}">
        <p14:creationId xmlns:p14="http://schemas.microsoft.com/office/powerpoint/2010/main" val="2811971741"/>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6E155-AADA-0002-1F95-4D65EEC907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FABCFE-988F-A584-46F4-83D8B55B474A}"/>
              </a:ext>
            </a:extLst>
          </p:cNvPr>
          <p:cNvSpPr>
            <a:spLocks noGrp="1"/>
          </p:cNvSpPr>
          <p:nvPr>
            <p:ph type="title"/>
          </p:nvPr>
        </p:nvSpPr>
        <p:spPr/>
        <p:txBody>
          <a:bodyPr/>
          <a:lstStyle/>
          <a:p>
            <a:r>
              <a:rPr lang="en-US" dirty="0"/>
              <a:t>Common Pneumatic Systems</a:t>
            </a:r>
          </a:p>
        </p:txBody>
      </p:sp>
      <p:sp>
        <p:nvSpPr>
          <p:cNvPr id="3" name="Content Placeholder 2">
            <a:extLst>
              <a:ext uri="{FF2B5EF4-FFF2-40B4-BE49-F238E27FC236}">
                <a16:creationId xmlns:a16="http://schemas.microsoft.com/office/drawing/2014/main" id="{F33F561A-8ED2-CC92-1EAF-42ADFF4F41C1}"/>
              </a:ext>
            </a:extLst>
          </p:cNvPr>
          <p:cNvSpPr>
            <a:spLocks noGrp="1"/>
          </p:cNvSpPr>
          <p:nvPr>
            <p:ph idx="1"/>
          </p:nvPr>
        </p:nvSpPr>
        <p:spPr>
          <a:xfrm>
            <a:off x="838199" y="1645920"/>
            <a:ext cx="6751321" cy="4572000"/>
          </a:xfrm>
        </p:spPr>
        <p:txBody>
          <a:bodyPr>
            <a:normAutofit fontScale="92500" lnSpcReduction="10000"/>
          </a:bodyPr>
          <a:lstStyle/>
          <a:p>
            <a:r>
              <a:rPr lang="en-US" dirty="0"/>
              <a:t>Pneumatic systems are commonly used where fast, reliable, and repetitive motion is needed.</a:t>
            </a:r>
          </a:p>
          <a:p>
            <a:pPr marL="457200" indent="-457200">
              <a:buFont typeface="Arial" panose="020B0604020202020204" pitchFamily="34" charset="0"/>
              <a:buChar char="•"/>
            </a:pPr>
            <a:r>
              <a:rPr lang="en-US" dirty="0"/>
              <a:t>Air brakes on buses, trucks, and trains</a:t>
            </a:r>
          </a:p>
          <a:p>
            <a:pPr marL="457200" indent="-457200">
              <a:buFont typeface="Arial" panose="020B0604020202020204" pitchFamily="34" charset="0"/>
              <a:buChar char="•"/>
            </a:pPr>
            <a:r>
              <a:rPr lang="en-US" dirty="0"/>
              <a:t>Air suspension systems</a:t>
            </a:r>
          </a:p>
          <a:p>
            <a:pPr marL="457200" indent="-457200">
              <a:buFont typeface="Arial" panose="020B0604020202020204" pitchFamily="34" charset="0"/>
              <a:buChar char="•"/>
            </a:pPr>
            <a:r>
              <a:rPr lang="en-US" dirty="0"/>
              <a:t>Pneumatic tools</a:t>
            </a:r>
          </a:p>
          <a:p>
            <a:pPr marL="457200" indent="-457200">
              <a:buFont typeface="Arial" panose="020B0604020202020204" pitchFamily="34" charset="0"/>
              <a:buChar char="•"/>
            </a:pPr>
            <a:r>
              <a:rPr lang="en-US" dirty="0"/>
              <a:t>Manufacturing and assembly lines</a:t>
            </a:r>
          </a:p>
          <a:p>
            <a:pPr marL="457200" indent="-457200">
              <a:buFont typeface="Arial" panose="020B0604020202020204" pitchFamily="34" charset="0"/>
              <a:buChar char="•"/>
            </a:pPr>
            <a:r>
              <a:rPr lang="en-US" dirty="0"/>
              <a:t>Bus and train door systems</a:t>
            </a:r>
          </a:p>
          <a:p>
            <a:pPr marL="457200" indent="-457200">
              <a:buFont typeface="Arial" panose="020B0604020202020204" pitchFamily="34" charset="0"/>
              <a:buChar char="•"/>
            </a:pPr>
            <a:r>
              <a:rPr lang="en-US" dirty="0"/>
              <a:t>Pneumatic windshield wipers</a:t>
            </a:r>
          </a:p>
          <a:p>
            <a:pPr marL="457200" indent="-457200">
              <a:buFont typeface="Arial" panose="020B0604020202020204" pitchFamily="34" charset="0"/>
              <a:buChar char="•"/>
            </a:pPr>
            <a:r>
              <a:rPr lang="en-US" dirty="0"/>
              <a:t>Train horns</a:t>
            </a:r>
          </a:p>
          <a:p>
            <a:pPr marL="457200" indent="-457200">
              <a:buFont typeface="Arial" panose="020B0604020202020204" pitchFamily="34" charset="0"/>
              <a:buChar char="•"/>
            </a:pPr>
            <a:r>
              <a:rPr lang="en-US" dirty="0"/>
              <a:t>Rail sander systems</a:t>
            </a:r>
          </a:p>
        </p:txBody>
      </p:sp>
      <p:pic>
        <p:nvPicPr>
          <p:cNvPr id="5" name="Picture 4">
            <a:extLst>
              <a:ext uri="{FF2B5EF4-FFF2-40B4-BE49-F238E27FC236}">
                <a16:creationId xmlns:a16="http://schemas.microsoft.com/office/drawing/2014/main" id="{ADF70CE9-7518-9052-41A5-DDDD5777FD67}"/>
              </a:ext>
            </a:extLst>
          </p:cNvPr>
          <p:cNvPicPr>
            <a:picLocks noChangeAspect="1"/>
          </p:cNvPicPr>
          <p:nvPr/>
        </p:nvPicPr>
        <p:blipFill>
          <a:blip r:embed="rId4"/>
          <a:srcRect l="55" r="22601" b="6689"/>
          <a:stretch>
            <a:fillRect/>
          </a:stretch>
        </p:blipFill>
        <p:spPr>
          <a:xfrm>
            <a:off x="7003227" y="2473877"/>
            <a:ext cx="4034888" cy="2738203"/>
          </a:xfrm>
          <a:prstGeom prst="rect">
            <a:avLst/>
          </a:prstGeom>
          <a:ln>
            <a:solidFill>
              <a:schemeClr val="tx2"/>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3874230064"/>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7BF8D-42A7-C1A0-B7E9-A9950B6EBB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F9E81F-F3F8-4B33-1229-27565C2C211E}"/>
              </a:ext>
            </a:extLst>
          </p:cNvPr>
          <p:cNvSpPr>
            <a:spLocks noGrp="1"/>
          </p:cNvSpPr>
          <p:nvPr>
            <p:ph type="title"/>
          </p:nvPr>
        </p:nvSpPr>
        <p:spPr>
          <a:xfrm>
            <a:off x="838200" y="640079"/>
            <a:ext cx="10515600" cy="522515"/>
          </a:xfrm>
        </p:spPr>
        <p:style>
          <a:lnRef idx="0">
            <a:schemeClr val="accent1"/>
          </a:lnRef>
          <a:fillRef idx="3">
            <a:schemeClr val="accent1"/>
          </a:fillRef>
          <a:effectRef idx="3">
            <a:schemeClr val="accent1"/>
          </a:effectRef>
          <a:fontRef idx="minor">
            <a:schemeClr val="lt1"/>
          </a:fontRef>
        </p:style>
        <p:txBody>
          <a:bodyPr/>
          <a:lstStyle/>
          <a:p>
            <a:pPr algn="ctr"/>
            <a:r>
              <a:rPr lang="en-US" dirty="0">
                <a:latin typeface="+mj-lt"/>
              </a:rPr>
              <a:t>Advantages of Pneumatic Systems</a:t>
            </a:r>
          </a:p>
        </p:txBody>
      </p:sp>
      <p:sp>
        <p:nvSpPr>
          <p:cNvPr id="3" name="Content Placeholder 2">
            <a:extLst>
              <a:ext uri="{FF2B5EF4-FFF2-40B4-BE49-F238E27FC236}">
                <a16:creationId xmlns:a16="http://schemas.microsoft.com/office/drawing/2014/main" id="{4E5E6783-F85C-9C76-A89B-E6FD01749B49}"/>
              </a:ext>
            </a:extLst>
          </p:cNvPr>
          <p:cNvSpPr>
            <a:spLocks noGrp="1"/>
          </p:cNvSpPr>
          <p:nvPr>
            <p:ph idx="1"/>
          </p:nvPr>
        </p:nvSpPr>
        <p:spPr>
          <a:xfrm>
            <a:off x="838198" y="1645920"/>
            <a:ext cx="6450876" cy="4572000"/>
          </a:xfrm>
        </p:spPr>
        <p:txBody>
          <a:bodyPr>
            <a:normAutofit/>
          </a:bodyPr>
          <a:lstStyle/>
          <a:p>
            <a:r>
              <a:rPr lang="en-US" sz="2400" dirty="0"/>
              <a:t>Pneumatic systems are ideal for applications requiring </a:t>
            </a:r>
            <a:r>
              <a:rPr lang="en-US" sz="2400" b="1" dirty="0"/>
              <a:t>fast, reliable motion</a:t>
            </a:r>
            <a:r>
              <a:rPr lang="en-US" sz="2400" dirty="0"/>
              <a:t>.</a:t>
            </a:r>
          </a:p>
          <a:p>
            <a:pPr marL="342900" lvl="0" indent="-342900">
              <a:buFont typeface="Arial" panose="020B0604020202020204" pitchFamily="34" charset="0"/>
              <a:buChar char="•"/>
            </a:pPr>
            <a:r>
              <a:rPr lang="en-US" sz="2400" dirty="0"/>
              <a:t>Lower installation and operating costs </a:t>
            </a:r>
          </a:p>
          <a:p>
            <a:pPr marL="342900" lvl="0" indent="-342900">
              <a:buFont typeface="Arial" panose="020B0604020202020204" pitchFamily="34" charset="0"/>
              <a:buChar char="•"/>
            </a:pPr>
            <a:r>
              <a:rPr lang="en-US" sz="2400" dirty="0"/>
              <a:t>Require less space than hydraulic systems </a:t>
            </a:r>
          </a:p>
          <a:p>
            <a:pPr marL="342900" lvl="0" indent="-342900">
              <a:buFont typeface="Arial" panose="020B0604020202020204" pitchFamily="34" charset="0"/>
              <a:buChar char="•"/>
            </a:pPr>
            <a:r>
              <a:rPr lang="en-US" sz="2400" dirty="0"/>
              <a:t>Lower fire and explosion hazards </a:t>
            </a:r>
          </a:p>
          <a:p>
            <a:pPr marL="342900" lvl="0" indent="-342900">
              <a:buFont typeface="Arial" panose="020B0604020202020204" pitchFamily="34" charset="0"/>
              <a:buChar char="•"/>
            </a:pPr>
            <a:r>
              <a:rPr lang="en-US" sz="2400" dirty="0"/>
              <a:t>Air flows quickly for fast operation </a:t>
            </a:r>
          </a:p>
          <a:p>
            <a:pPr marL="342900" lvl="0" indent="-342900">
              <a:buFont typeface="Arial" panose="020B0604020202020204" pitchFamily="34" charset="0"/>
              <a:buChar char="•"/>
            </a:pPr>
            <a:r>
              <a:rPr lang="en-US" sz="2400" dirty="0"/>
              <a:t>Simpler design and easier maintenance </a:t>
            </a:r>
          </a:p>
          <a:p>
            <a:pPr marL="342900" lvl="0" indent="-342900">
              <a:buFont typeface="Arial" panose="020B0604020202020204" pitchFamily="34" charset="0"/>
              <a:buChar char="•"/>
            </a:pPr>
            <a:r>
              <a:rPr lang="en-US" sz="2400" dirty="0"/>
              <a:t>Reliable for repetitive tasks</a:t>
            </a:r>
          </a:p>
          <a:p>
            <a:endParaRPr lang="en-US" sz="2500" dirty="0"/>
          </a:p>
        </p:txBody>
      </p:sp>
      <p:pic>
        <p:nvPicPr>
          <p:cNvPr id="5" name="Picture 4">
            <a:extLst>
              <a:ext uri="{FF2B5EF4-FFF2-40B4-BE49-F238E27FC236}">
                <a16:creationId xmlns:a16="http://schemas.microsoft.com/office/drawing/2014/main" id="{EB70A3ED-D88B-C8E7-4532-499334251ED2}"/>
              </a:ext>
            </a:extLst>
          </p:cNvPr>
          <p:cNvPicPr>
            <a:picLocks noChangeAspect="1"/>
          </p:cNvPicPr>
          <p:nvPr/>
        </p:nvPicPr>
        <p:blipFill>
          <a:blip r:embed="rId4"/>
          <a:srcRect l="11912" t="2347" r="24880" b="3863"/>
          <a:stretch>
            <a:fillRect/>
          </a:stretch>
        </p:blipFill>
        <p:spPr>
          <a:xfrm>
            <a:off x="7465739" y="1645920"/>
            <a:ext cx="3671436" cy="3630930"/>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233366149"/>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5DCAF-371A-7F8A-7AD4-1020E3F1BA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FC6FDC-DFE0-5720-107E-3C6A7E0C6089}"/>
              </a:ext>
            </a:extLst>
          </p:cNvPr>
          <p:cNvSpPr>
            <a:spLocks noGrp="1"/>
          </p:cNvSpPr>
          <p:nvPr>
            <p:ph type="title"/>
          </p:nvPr>
        </p:nvSpPr>
        <p:spPr>
          <a:xfrm>
            <a:off x="838200" y="640079"/>
            <a:ext cx="10515600" cy="522515"/>
          </a:xfrm>
        </p:spPr>
        <p:style>
          <a:lnRef idx="0">
            <a:schemeClr val="accent4"/>
          </a:lnRef>
          <a:fillRef idx="3">
            <a:schemeClr val="accent4"/>
          </a:fillRef>
          <a:effectRef idx="3">
            <a:schemeClr val="accent4"/>
          </a:effectRef>
          <a:fontRef idx="minor">
            <a:schemeClr val="lt1"/>
          </a:fontRef>
        </p:style>
        <p:txBody>
          <a:bodyPr/>
          <a:lstStyle/>
          <a:p>
            <a:pPr algn="ctr"/>
            <a:r>
              <a:rPr lang="en-US" dirty="0">
                <a:latin typeface="+mj-lt"/>
              </a:rPr>
              <a:t>Disadvantages of Pneumatic Systems</a:t>
            </a:r>
          </a:p>
        </p:txBody>
      </p:sp>
      <p:sp>
        <p:nvSpPr>
          <p:cNvPr id="3" name="Content Placeholder 2">
            <a:extLst>
              <a:ext uri="{FF2B5EF4-FFF2-40B4-BE49-F238E27FC236}">
                <a16:creationId xmlns:a16="http://schemas.microsoft.com/office/drawing/2014/main" id="{0713D0D0-BF70-2222-EB66-DD71D441B99D}"/>
              </a:ext>
            </a:extLst>
          </p:cNvPr>
          <p:cNvSpPr>
            <a:spLocks noGrp="1"/>
          </p:cNvSpPr>
          <p:nvPr>
            <p:ph idx="1"/>
          </p:nvPr>
        </p:nvSpPr>
        <p:spPr>
          <a:xfrm>
            <a:off x="838198" y="1645920"/>
            <a:ext cx="6450876" cy="4572000"/>
          </a:xfrm>
        </p:spPr>
        <p:txBody>
          <a:bodyPr>
            <a:normAutofit/>
          </a:bodyPr>
          <a:lstStyle/>
          <a:p>
            <a:r>
              <a:rPr lang="en-US" sz="2400" dirty="0"/>
              <a:t>Pneumatic systems also have limitations.</a:t>
            </a:r>
          </a:p>
          <a:p>
            <a:pPr marL="342900" lvl="0" indent="-342900">
              <a:buFont typeface="Arial" panose="020B0604020202020204" pitchFamily="34" charset="0"/>
              <a:buChar char="•"/>
            </a:pPr>
            <a:r>
              <a:rPr lang="en-US" sz="2400" dirty="0"/>
              <a:t>Produce less force than hydraulic systems </a:t>
            </a:r>
          </a:p>
          <a:p>
            <a:pPr marL="342900" lvl="0" indent="-342900">
              <a:buFont typeface="Arial" panose="020B0604020202020204" pitchFamily="34" charset="0"/>
              <a:buChar char="•"/>
            </a:pPr>
            <a:r>
              <a:rPr lang="en-US" sz="2400" dirty="0"/>
              <a:t>Air pressure fluctuations can affect performance </a:t>
            </a:r>
          </a:p>
          <a:p>
            <a:pPr marL="342900" lvl="0" indent="-342900">
              <a:buFont typeface="Arial" panose="020B0604020202020204" pitchFamily="34" charset="0"/>
              <a:buChar char="•"/>
            </a:pPr>
            <a:r>
              <a:rPr lang="en-US" sz="2400" dirty="0"/>
              <a:t>Require larger cylinders for the same force </a:t>
            </a:r>
          </a:p>
          <a:p>
            <a:pPr marL="342900" lvl="0" indent="-342900">
              <a:buFont typeface="Arial" panose="020B0604020202020204" pitchFamily="34" charset="0"/>
              <a:buChar char="•"/>
            </a:pPr>
            <a:r>
              <a:rPr lang="en-US" sz="2400" dirty="0"/>
              <a:t>Lose energy during air compression </a:t>
            </a:r>
          </a:p>
          <a:p>
            <a:pPr marL="342900" lvl="0" indent="-342900">
              <a:buFont typeface="Arial" panose="020B0604020202020204" pitchFamily="34" charset="0"/>
              <a:buChar char="•"/>
            </a:pPr>
            <a:r>
              <a:rPr lang="en-US" sz="2400" dirty="0"/>
              <a:t>Can be noisy during operation </a:t>
            </a:r>
          </a:p>
          <a:p>
            <a:pPr marL="342900" lvl="0" indent="-342900">
              <a:buFont typeface="Arial" panose="020B0604020202020204" pitchFamily="34" charset="0"/>
              <a:buChar char="•"/>
            </a:pPr>
            <a:r>
              <a:rPr lang="en-US" sz="2400" dirty="0"/>
              <a:t>Moisture can reduce system performance </a:t>
            </a:r>
          </a:p>
          <a:p>
            <a:pPr marL="342900" lvl="0" indent="-342900">
              <a:buFont typeface="Arial" panose="020B0604020202020204" pitchFamily="34" charset="0"/>
              <a:buChar char="•"/>
            </a:pPr>
            <a:r>
              <a:rPr lang="en-US" sz="2400" dirty="0"/>
              <a:t>Time is required to build air pressure</a:t>
            </a:r>
          </a:p>
          <a:p>
            <a:endParaRPr lang="en-US" sz="2500" dirty="0"/>
          </a:p>
        </p:txBody>
      </p:sp>
      <p:pic>
        <p:nvPicPr>
          <p:cNvPr id="6" name="Picture 5" descr="Pneumatic Systems &amp; Components: An Industrial Guide | Trimantec">
            <a:extLst>
              <a:ext uri="{FF2B5EF4-FFF2-40B4-BE49-F238E27FC236}">
                <a16:creationId xmlns:a16="http://schemas.microsoft.com/office/drawing/2014/main" id="{92B31EDE-CF77-D2A6-F70D-E39D1018DEED}"/>
              </a:ext>
            </a:extLst>
          </p:cNvPr>
          <p:cNvPicPr>
            <a:picLocks noChangeAspect="1"/>
          </p:cNvPicPr>
          <p:nvPr/>
        </p:nvPicPr>
        <p:blipFill>
          <a:blip r:embed="rId4"/>
          <a:srcRect l="7464" r="6279"/>
          <a:stretch>
            <a:fillRect/>
          </a:stretch>
        </p:blipFill>
        <p:spPr>
          <a:xfrm>
            <a:off x="7567282" y="1645920"/>
            <a:ext cx="3607992" cy="2957513"/>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3722741830"/>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71EC196-3D85-CB53-1589-2F7ADE972D68}"/>
              </a:ext>
            </a:extLst>
          </p:cNvPr>
          <p:cNvGraphicFramePr>
            <a:graphicFrameLocks noGrp="1"/>
          </p:cNvGraphicFramePr>
          <p:nvPr>
            <p:extLst>
              <p:ext uri="{D42A27DB-BD31-4B8C-83A1-F6EECF244321}">
                <p14:modId xmlns:p14="http://schemas.microsoft.com/office/powerpoint/2010/main" val="1772020532"/>
              </p:ext>
            </p:extLst>
          </p:nvPr>
        </p:nvGraphicFramePr>
        <p:xfrm>
          <a:off x="342900" y="1234159"/>
          <a:ext cx="11506200" cy="4715557"/>
        </p:xfrm>
        <a:graphic>
          <a:graphicData uri="http://schemas.openxmlformats.org/drawingml/2006/table">
            <a:tbl>
              <a:tblPr firstRow="1" firstCol="1" bandRow="1">
                <a:tableStyleId>{5940675A-B579-460E-94D1-54222C63F5DA}</a:tableStyleId>
              </a:tblPr>
              <a:tblGrid>
                <a:gridCol w="2348049">
                  <a:extLst>
                    <a:ext uri="{9D8B030D-6E8A-4147-A177-3AD203B41FA5}">
                      <a16:colId xmlns:a16="http://schemas.microsoft.com/office/drawing/2014/main" val="1321394544"/>
                    </a:ext>
                  </a:extLst>
                </a:gridCol>
                <a:gridCol w="4624251">
                  <a:extLst>
                    <a:ext uri="{9D8B030D-6E8A-4147-A177-3AD203B41FA5}">
                      <a16:colId xmlns:a16="http://schemas.microsoft.com/office/drawing/2014/main" val="3525478141"/>
                    </a:ext>
                  </a:extLst>
                </a:gridCol>
                <a:gridCol w="4533900">
                  <a:extLst>
                    <a:ext uri="{9D8B030D-6E8A-4147-A177-3AD203B41FA5}">
                      <a16:colId xmlns:a16="http://schemas.microsoft.com/office/drawing/2014/main" val="910412234"/>
                    </a:ext>
                  </a:extLst>
                </a:gridCol>
              </a:tblGrid>
              <a:tr h="313143">
                <a:tc>
                  <a:txBody>
                    <a:bodyPr/>
                    <a:lstStyle/>
                    <a:p>
                      <a:pPr>
                        <a:lnSpc>
                          <a:spcPct val="100000"/>
                        </a:lnSpc>
                        <a:buNone/>
                      </a:pPr>
                      <a:endParaRPr lang="en-US" sz="2400" kern="100">
                        <a:effectLst/>
                        <a:latin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0000"/>
                        </a:lnSpc>
                        <a:spcAft>
                          <a:spcPts val="800"/>
                        </a:spcAft>
                        <a:buNone/>
                      </a:pPr>
                      <a:r>
                        <a:rPr lang="en-US" sz="2400" b="1" kern="100" dirty="0">
                          <a:solidFill>
                            <a:schemeClr val="bg1"/>
                          </a:solidFill>
                          <a:effectLst/>
                          <a:latin typeface="+mj-lt"/>
                        </a:rPr>
                        <a:t>Hydraulics</a:t>
                      </a:r>
                      <a:endParaRPr lang="en-US" sz="2400" b="1" kern="100" dirty="0">
                        <a:solidFill>
                          <a:schemeClr val="bg1"/>
                        </a:solidFill>
                        <a:effectLst/>
                        <a:latin typeface="+mj-lt"/>
                        <a:ea typeface="Calibri" panose="020F0502020204030204" pitchFamily="34" charset="0"/>
                        <a:cs typeface="Times New Roman" panose="02020603050405020304" pitchFamily="18" charset="0"/>
                      </a:endParaRPr>
                    </a:p>
                  </a:txBody>
                  <a:tcPr marL="68580" marR="68580" marT="0" marB="0">
                    <a:solidFill>
                      <a:schemeClr val="accent5">
                        <a:lumMod val="75000"/>
                      </a:schemeClr>
                    </a:solidFill>
                  </a:tcPr>
                </a:tc>
                <a:tc>
                  <a:txBody>
                    <a:bodyPr/>
                    <a:lstStyle/>
                    <a:p>
                      <a:pPr marL="0" marR="0">
                        <a:lnSpc>
                          <a:spcPct val="100000"/>
                        </a:lnSpc>
                        <a:spcAft>
                          <a:spcPts val="800"/>
                        </a:spcAft>
                        <a:buNone/>
                      </a:pPr>
                      <a:r>
                        <a:rPr lang="en-US" sz="2400" b="1" kern="100" dirty="0">
                          <a:solidFill>
                            <a:schemeClr val="bg1"/>
                          </a:solidFill>
                          <a:effectLst/>
                          <a:latin typeface="+mj-lt"/>
                        </a:rPr>
                        <a:t>Pneumatics</a:t>
                      </a:r>
                      <a:endParaRPr lang="en-US" sz="2400" b="1" kern="100" dirty="0">
                        <a:solidFill>
                          <a:schemeClr val="bg1"/>
                        </a:solidFill>
                        <a:effectLst/>
                        <a:latin typeface="+mj-lt"/>
                        <a:ea typeface="Calibri" panose="020F0502020204030204" pitchFamily="34" charset="0"/>
                        <a:cs typeface="Times New Roman" panose="02020603050405020304" pitchFamily="18" charset="0"/>
                      </a:endParaRPr>
                    </a:p>
                  </a:txBody>
                  <a:tcPr marL="68580" marR="68580" marT="0" marB="0">
                    <a:solidFill>
                      <a:schemeClr val="accent4"/>
                    </a:solidFill>
                  </a:tcPr>
                </a:tc>
                <a:extLst>
                  <a:ext uri="{0D108BD9-81ED-4DB2-BD59-A6C34878D82A}">
                    <a16:rowId xmlns:a16="http://schemas.microsoft.com/office/drawing/2014/main" val="3388454119"/>
                  </a:ext>
                </a:extLst>
              </a:tr>
              <a:tr h="651557">
                <a:tc>
                  <a:txBody>
                    <a:bodyPr/>
                    <a:lstStyle/>
                    <a:p>
                      <a:pPr marL="0" marR="0">
                        <a:lnSpc>
                          <a:spcPct val="100000"/>
                        </a:lnSpc>
                        <a:spcAft>
                          <a:spcPts val="800"/>
                        </a:spcAft>
                        <a:buNone/>
                      </a:pPr>
                      <a:r>
                        <a:rPr lang="en-US" sz="2400" b="1" kern="100" dirty="0">
                          <a:effectLst/>
                        </a:rPr>
                        <a:t>Pressure</a:t>
                      </a:r>
                      <a:endParaRPr lang="en-US" sz="24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marL="0" marR="0">
                        <a:lnSpc>
                          <a:spcPct val="100000"/>
                        </a:lnSpc>
                        <a:spcAft>
                          <a:spcPts val="800"/>
                        </a:spcAft>
                        <a:buNone/>
                      </a:pPr>
                      <a:r>
                        <a:rPr lang="en-US" sz="2400" kern="100" dirty="0">
                          <a:effectLst/>
                        </a:rPr>
                        <a:t>Higher operating pressure</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E5FDFF"/>
                    </a:solidFill>
                  </a:tcPr>
                </a:tc>
                <a:tc>
                  <a:txBody>
                    <a:bodyPr/>
                    <a:lstStyle/>
                    <a:p>
                      <a:pPr marL="0" marR="0">
                        <a:lnSpc>
                          <a:spcPct val="100000"/>
                        </a:lnSpc>
                        <a:spcAft>
                          <a:spcPts val="800"/>
                        </a:spcAft>
                        <a:buNone/>
                      </a:pPr>
                      <a:r>
                        <a:rPr lang="en-US" sz="2400" kern="100" dirty="0">
                          <a:effectLst/>
                        </a:rPr>
                        <a:t>Lower operating pressure</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3329101981"/>
                  </a:ext>
                </a:extLst>
              </a:tr>
              <a:tr h="313143">
                <a:tc>
                  <a:txBody>
                    <a:bodyPr/>
                    <a:lstStyle/>
                    <a:p>
                      <a:pPr marL="0" marR="0">
                        <a:lnSpc>
                          <a:spcPct val="100000"/>
                        </a:lnSpc>
                        <a:spcAft>
                          <a:spcPts val="800"/>
                        </a:spcAft>
                        <a:buNone/>
                      </a:pPr>
                      <a:r>
                        <a:rPr lang="en-US" sz="2400" b="1" kern="100" dirty="0">
                          <a:effectLst/>
                        </a:rPr>
                        <a:t>Force Produced</a:t>
                      </a:r>
                    </a:p>
                    <a:p>
                      <a:pPr marL="0" marR="0">
                        <a:lnSpc>
                          <a:spcPct val="100000"/>
                        </a:lnSpc>
                        <a:spcAft>
                          <a:spcPts val="800"/>
                        </a:spcAft>
                        <a:buNone/>
                      </a:pPr>
                      <a:endParaRPr lang="en-US"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marL="0" marR="0">
                        <a:lnSpc>
                          <a:spcPct val="100000"/>
                        </a:lnSpc>
                        <a:spcAft>
                          <a:spcPts val="800"/>
                        </a:spcAft>
                        <a:buNone/>
                      </a:pPr>
                      <a:r>
                        <a:rPr lang="en-US" sz="2400" kern="100" dirty="0">
                          <a:effectLst/>
                        </a:rPr>
                        <a:t>High force; ideal for heavy loads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E5FDFF"/>
                    </a:solidFill>
                  </a:tcPr>
                </a:tc>
                <a:tc>
                  <a:txBody>
                    <a:bodyPr/>
                    <a:lstStyle/>
                    <a:p>
                      <a:pPr marL="0" marR="0">
                        <a:lnSpc>
                          <a:spcPct val="100000"/>
                        </a:lnSpc>
                        <a:spcAft>
                          <a:spcPts val="800"/>
                        </a:spcAft>
                        <a:buNone/>
                      </a:pPr>
                      <a:r>
                        <a:rPr lang="en-US" sz="2400" kern="100" dirty="0">
                          <a:effectLst/>
                        </a:rPr>
                        <a:t>Lower force; best for lighter loads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432807368"/>
                  </a:ext>
                </a:extLst>
              </a:tr>
              <a:tr h="313143">
                <a:tc>
                  <a:txBody>
                    <a:bodyPr/>
                    <a:lstStyle/>
                    <a:p>
                      <a:pPr marL="0" marR="0">
                        <a:lnSpc>
                          <a:spcPct val="100000"/>
                        </a:lnSpc>
                        <a:spcAft>
                          <a:spcPts val="800"/>
                        </a:spcAft>
                        <a:buNone/>
                      </a:pPr>
                      <a:r>
                        <a:rPr lang="en-US" sz="2400" b="1" kern="100" dirty="0">
                          <a:effectLst/>
                        </a:rPr>
                        <a:t>Speed</a:t>
                      </a:r>
                      <a:endParaRPr lang="en-US" sz="24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marL="0" marR="0">
                        <a:lnSpc>
                          <a:spcPct val="100000"/>
                        </a:lnSpc>
                        <a:spcAft>
                          <a:spcPts val="800"/>
                        </a:spcAft>
                        <a:buNone/>
                      </a:pPr>
                      <a:r>
                        <a:rPr lang="en-US" sz="2400" kern="100" dirty="0">
                          <a:effectLst/>
                        </a:rPr>
                        <a:t>Generally slower, controlled movement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E5FDFF"/>
                    </a:solidFill>
                  </a:tcPr>
                </a:tc>
                <a:tc>
                  <a:txBody>
                    <a:bodyPr/>
                    <a:lstStyle/>
                    <a:p>
                      <a:pPr marL="0" marR="0">
                        <a:lnSpc>
                          <a:spcPct val="100000"/>
                        </a:lnSpc>
                        <a:spcAft>
                          <a:spcPts val="800"/>
                        </a:spcAft>
                        <a:buNone/>
                      </a:pPr>
                      <a:r>
                        <a:rPr lang="en-US" sz="2400" kern="100" dirty="0">
                          <a:effectLst/>
                        </a:rPr>
                        <a:t>Faster response and movement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1245503176"/>
                  </a:ext>
                </a:extLst>
              </a:tr>
              <a:tr h="645770">
                <a:tc>
                  <a:txBody>
                    <a:bodyPr/>
                    <a:lstStyle/>
                    <a:p>
                      <a:pPr marL="0" marR="0">
                        <a:lnSpc>
                          <a:spcPct val="100000"/>
                        </a:lnSpc>
                        <a:spcAft>
                          <a:spcPts val="800"/>
                        </a:spcAft>
                        <a:buNone/>
                      </a:pPr>
                      <a:r>
                        <a:rPr lang="en-US" sz="2400" b="1" kern="100" dirty="0">
                          <a:effectLst/>
                        </a:rPr>
                        <a:t>Precision</a:t>
                      </a:r>
                      <a:endParaRPr lang="en-US" sz="24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marL="0" marR="0">
                        <a:lnSpc>
                          <a:spcPct val="100000"/>
                        </a:lnSpc>
                        <a:spcAft>
                          <a:spcPts val="800"/>
                        </a:spcAft>
                        <a:buNone/>
                      </a:pPr>
                      <a:r>
                        <a:rPr lang="en-US" sz="2400" kern="100" dirty="0">
                          <a:effectLst/>
                        </a:rPr>
                        <a:t>More precise because liquids are nearly incompressible</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E5FDFF"/>
                    </a:solidFill>
                  </a:tcPr>
                </a:tc>
                <a:tc>
                  <a:txBody>
                    <a:bodyPr/>
                    <a:lstStyle/>
                    <a:p>
                      <a:pPr marL="0" marR="0">
                        <a:lnSpc>
                          <a:spcPct val="100000"/>
                        </a:lnSpc>
                        <a:spcAft>
                          <a:spcPts val="800"/>
                        </a:spcAft>
                        <a:buNone/>
                      </a:pPr>
                      <a:r>
                        <a:rPr lang="en-US" sz="2400" kern="100" dirty="0">
                          <a:effectLst/>
                        </a:rPr>
                        <a:t>Less precise because air is compressible</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4071730940"/>
                  </a:ext>
                </a:extLst>
              </a:tr>
              <a:tr h="645770">
                <a:tc>
                  <a:txBody>
                    <a:bodyPr/>
                    <a:lstStyle/>
                    <a:p>
                      <a:pPr marL="0" marR="0">
                        <a:lnSpc>
                          <a:spcPct val="100000"/>
                        </a:lnSpc>
                        <a:spcAft>
                          <a:spcPts val="800"/>
                        </a:spcAft>
                        <a:buNone/>
                      </a:pPr>
                      <a:r>
                        <a:rPr lang="en-US" sz="2400" b="1" kern="100" dirty="0">
                          <a:effectLst/>
                        </a:rPr>
                        <a:t>Maintenance</a:t>
                      </a:r>
                      <a:endParaRPr lang="en-US" sz="24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marL="0" marR="0">
                        <a:lnSpc>
                          <a:spcPct val="100000"/>
                        </a:lnSpc>
                        <a:spcAft>
                          <a:spcPts val="800"/>
                        </a:spcAft>
                        <a:buNone/>
                      </a:pPr>
                      <a:r>
                        <a:rPr lang="en-US" sz="2400" kern="100" dirty="0">
                          <a:effectLst/>
                        </a:rPr>
                        <a:t>More complex; requires monitoring for leaks and fluid condition</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E5FDFF"/>
                    </a:solidFill>
                  </a:tcPr>
                </a:tc>
                <a:tc>
                  <a:txBody>
                    <a:bodyPr/>
                    <a:lstStyle/>
                    <a:p>
                      <a:pPr marL="0" marR="0">
                        <a:lnSpc>
                          <a:spcPct val="100000"/>
                        </a:lnSpc>
                        <a:spcAft>
                          <a:spcPts val="800"/>
                        </a:spcAft>
                        <a:buNone/>
                      </a:pPr>
                      <a:r>
                        <a:rPr lang="en-US" sz="2400" kern="100" dirty="0">
                          <a:effectLst/>
                        </a:rPr>
                        <a:t>Simpler; requires moisture control and air system maintenance</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2528704417"/>
                  </a:ext>
                </a:extLst>
              </a:tr>
              <a:tr h="313143">
                <a:tc>
                  <a:txBody>
                    <a:bodyPr/>
                    <a:lstStyle/>
                    <a:p>
                      <a:pPr marL="0" marR="0">
                        <a:lnSpc>
                          <a:spcPct val="100000"/>
                        </a:lnSpc>
                        <a:spcAft>
                          <a:spcPts val="800"/>
                        </a:spcAft>
                        <a:buNone/>
                      </a:pPr>
                      <a:r>
                        <a:rPr lang="en-US" sz="2400" b="1" kern="100" dirty="0">
                          <a:effectLst/>
                        </a:rPr>
                        <a:t>Safety Concerns</a:t>
                      </a:r>
                      <a:endParaRPr lang="en-US" sz="24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marL="0" marR="0">
                        <a:lnSpc>
                          <a:spcPct val="100000"/>
                        </a:lnSpc>
                        <a:spcAft>
                          <a:spcPts val="800"/>
                        </a:spcAft>
                        <a:buNone/>
                      </a:pPr>
                      <a:r>
                        <a:rPr lang="en-US" sz="2400" kern="100" dirty="0">
                          <a:effectLst/>
                        </a:rPr>
                        <a:t>High-pressure fluid leaks and injection hazards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E5FDFF"/>
                    </a:solidFill>
                  </a:tcPr>
                </a:tc>
                <a:tc>
                  <a:txBody>
                    <a:bodyPr/>
                    <a:lstStyle/>
                    <a:p>
                      <a:pPr marL="0" marR="0">
                        <a:lnSpc>
                          <a:spcPct val="100000"/>
                        </a:lnSpc>
                        <a:spcAft>
                          <a:spcPts val="800"/>
                        </a:spcAft>
                        <a:buNone/>
                      </a:pPr>
                      <a:r>
                        <a:rPr lang="en-US" sz="2400" kern="100" dirty="0">
                          <a:effectLst/>
                        </a:rPr>
                        <a:t>High-pressure air, noise, and stored energy hazards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2543947136"/>
                  </a:ext>
                </a:extLst>
              </a:tr>
            </a:tbl>
          </a:graphicData>
        </a:graphic>
      </p:graphicFrame>
      <p:sp>
        <p:nvSpPr>
          <p:cNvPr id="7" name="TextBox 6">
            <a:extLst>
              <a:ext uri="{FF2B5EF4-FFF2-40B4-BE49-F238E27FC236}">
                <a16:creationId xmlns:a16="http://schemas.microsoft.com/office/drawing/2014/main" id="{104BE424-95C7-5C48-ACFD-F144685E43D5}"/>
              </a:ext>
            </a:extLst>
          </p:cNvPr>
          <p:cNvSpPr txBox="1"/>
          <p:nvPr/>
        </p:nvSpPr>
        <p:spPr>
          <a:xfrm>
            <a:off x="1963239" y="182880"/>
            <a:ext cx="8265522" cy="646331"/>
          </a:xfrm>
          <a:prstGeom prst="rect">
            <a:avLst/>
          </a:prstGeom>
          <a:noFill/>
        </p:spPr>
        <p:txBody>
          <a:bodyPr wrap="square">
            <a:spAutoFit/>
          </a:bodyPr>
          <a:lstStyle/>
          <a:p>
            <a:pPr algn="ctr"/>
            <a:r>
              <a:rPr lang="en-US" sz="3600" b="1" dirty="0">
                <a:latin typeface="+mj-lt"/>
              </a:rPr>
              <a:t>Hydraulics vs. Pneumatic</a:t>
            </a:r>
          </a:p>
        </p:txBody>
      </p:sp>
    </p:spTree>
    <p:custDataLst>
      <p:tags r:id="rId1"/>
    </p:custDataLst>
    <p:extLst>
      <p:ext uri="{BB962C8B-B14F-4D97-AF65-F5344CB8AC3E}">
        <p14:creationId xmlns:p14="http://schemas.microsoft.com/office/powerpoint/2010/main" val="3991642923"/>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3F8BD2-FFA9-35F8-2215-364D89B93685}"/>
              </a:ext>
            </a:extLst>
          </p:cNvPr>
          <p:cNvSpPr>
            <a:spLocks noGrp="1"/>
          </p:cNvSpPr>
          <p:nvPr>
            <p:ph idx="1"/>
          </p:nvPr>
        </p:nvSpPr>
        <p:spPr>
          <a:xfrm>
            <a:off x="838199" y="1381991"/>
            <a:ext cx="10515599" cy="1361209"/>
          </a:xfrm>
        </p:spPr>
        <p:txBody>
          <a:bodyPr/>
          <a:lstStyle/>
          <a:p>
            <a:r>
              <a:rPr lang="en-US" dirty="0"/>
              <a:t>Read the scenario and decide whether the company should use a hydraulic system or a pneumatic system. Be prepared to explain your reasoning.</a:t>
            </a:r>
          </a:p>
          <a:p>
            <a:endParaRPr lang="en-US" dirty="0"/>
          </a:p>
          <a:p>
            <a:endParaRPr lang="en-US" dirty="0"/>
          </a:p>
        </p:txBody>
      </p:sp>
      <p:sp>
        <p:nvSpPr>
          <p:cNvPr id="4" name="Title 3">
            <a:extLst>
              <a:ext uri="{FF2B5EF4-FFF2-40B4-BE49-F238E27FC236}">
                <a16:creationId xmlns:a16="http://schemas.microsoft.com/office/drawing/2014/main" id="{A4F10F86-D8C3-EAD2-A3A2-C62B4206C3C2}"/>
              </a:ext>
            </a:extLst>
          </p:cNvPr>
          <p:cNvSpPr>
            <a:spLocks noGrp="1"/>
          </p:cNvSpPr>
          <p:nvPr>
            <p:ph type="title"/>
          </p:nvPr>
        </p:nvSpPr>
        <p:spPr>
          <a:xfrm>
            <a:off x="501799" y="253626"/>
            <a:ext cx="10350658" cy="523195"/>
          </a:xfrm>
        </p:spPr>
        <p:txBody>
          <a:bodyPr/>
          <a:lstStyle/>
          <a:p>
            <a:r>
              <a:rPr lang="en-US" dirty="0"/>
              <a:t>Discussion</a:t>
            </a:r>
          </a:p>
        </p:txBody>
      </p:sp>
      <p:pic>
        <p:nvPicPr>
          <p:cNvPr id="5" name="Picture 4" descr="Running man icon indicating the slide has an ACTIVITY.">
            <a:extLst>
              <a:ext uri="{FF2B5EF4-FFF2-40B4-BE49-F238E27FC236}">
                <a16:creationId xmlns:a16="http://schemas.microsoft.com/office/drawing/2014/main" id="{51DE9370-B1FE-5EFE-1586-D9977EA3D5A5}"/>
              </a:ext>
            </a:extLst>
          </p:cNvPr>
          <p:cNvPicPr>
            <a:picLocks noChangeAspect="1"/>
          </p:cNvPicPr>
          <p:nvPr/>
        </p:nvPicPr>
        <p:blipFill>
          <a:blip r:embed="rId4" cstate="print">
            <a:extLst>
              <a:ext uri="{28A0092B-C50C-407E-A947-70E740481C1C}">
                <a14:useLocalDpi xmlns:a14="http://schemas.microsoft.com/office/drawing/2010/main" val="0"/>
              </a:ext>
            </a:extLst>
          </a:blip>
          <a:srcRect l="63000" t="31047" r="3465" b="7314"/>
          <a:stretch>
            <a:fillRect/>
          </a:stretch>
        </p:blipFill>
        <p:spPr>
          <a:xfrm>
            <a:off x="10795379" y="128720"/>
            <a:ext cx="731520" cy="756422"/>
          </a:xfrm>
          <a:prstGeom prst="rect">
            <a:avLst/>
          </a:prstGeom>
        </p:spPr>
      </p:pic>
      <p:sp>
        <p:nvSpPr>
          <p:cNvPr id="7" name="Rectangle 6">
            <a:extLst>
              <a:ext uri="{FF2B5EF4-FFF2-40B4-BE49-F238E27FC236}">
                <a16:creationId xmlns:a16="http://schemas.microsoft.com/office/drawing/2014/main" id="{75A43FCC-3678-4D04-628F-2FEF5EA3A8B2}"/>
              </a:ext>
            </a:extLst>
          </p:cNvPr>
          <p:cNvSpPr/>
          <p:nvPr/>
        </p:nvSpPr>
        <p:spPr>
          <a:xfrm>
            <a:off x="1619249" y="2697878"/>
            <a:ext cx="8953498" cy="3375660"/>
          </a:xfrm>
          <a:prstGeom prst="rect">
            <a:avLst/>
          </a:prstGeom>
          <a:ln>
            <a:solidFill>
              <a:schemeClr val="accent5"/>
            </a:solidFill>
          </a:ln>
        </p:spPr>
        <p:style>
          <a:lnRef idx="2">
            <a:schemeClr val="dk1"/>
          </a:lnRef>
          <a:fillRef idx="1">
            <a:schemeClr val="lt1"/>
          </a:fillRef>
          <a:effectRef idx="0">
            <a:schemeClr val="dk1"/>
          </a:effectRef>
          <a:fontRef idx="minor">
            <a:schemeClr val="dk1"/>
          </a:fontRef>
        </p:style>
        <p:txBody>
          <a:bodyPr rtlCol="0" anchor="ctr"/>
          <a:lstStyle/>
          <a:p>
            <a:r>
              <a:rPr lang="en-US" sz="2800" dirty="0">
                <a:solidFill>
                  <a:schemeClr val="tx1">
                    <a:lumMod val="85000"/>
                    <a:lumOff val="15000"/>
                  </a:schemeClr>
                </a:solidFill>
              </a:rPr>
              <a:t>A manufacturing company has several applications that require high force, precision, controlled movements, and heavy loads. The company is on a large plot of land far away from neighbors who could complain about noise. Last quarter produced higher than normal profits for the company, so set-up costs for the selected system will not be a problem. </a:t>
            </a:r>
          </a:p>
          <a:p>
            <a:pPr algn="ctr"/>
            <a:endParaRPr lang="en-US" dirty="0"/>
          </a:p>
        </p:txBody>
      </p:sp>
      <p:sp>
        <p:nvSpPr>
          <p:cNvPr id="10" name="Rectangle 9">
            <a:extLst>
              <a:ext uri="{FF2B5EF4-FFF2-40B4-BE49-F238E27FC236}">
                <a16:creationId xmlns:a16="http://schemas.microsoft.com/office/drawing/2014/main" id="{A334BA82-EBD6-9EFB-5ECE-DDCD48B25B10}"/>
              </a:ext>
            </a:extLst>
          </p:cNvPr>
          <p:cNvSpPr/>
          <p:nvPr/>
        </p:nvSpPr>
        <p:spPr>
          <a:xfrm>
            <a:off x="1619249" y="2693649"/>
            <a:ext cx="8953498" cy="3375660"/>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solidFill>
                  <a:schemeClr val="tx1">
                    <a:lumMod val="85000"/>
                    <a:lumOff val="15000"/>
                  </a:schemeClr>
                </a:solidFill>
              </a:rPr>
              <a:t>A transit maintenance facility is installing a new railcar wheel press to remove and install wheelsets. The equipment must generate extremely high force, move slowly and precisely, and operate safely under heavy loads. The facility has enough space and budget for a larger, more complex system.</a:t>
            </a:r>
          </a:p>
          <a:p>
            <a:endParaRPr lang="en-US" sz="2800" dirty="0">
              <a:solidFill>
                <a:schemeClr val="tx1">
                  <a:lumMod val="85000"/>
                  <a:lumOff val="15000"/>
                </a:schemeClr>
              </a:solidFill>
            </a:endParaRPr>
          </a:p>
          <a:p>
            <a:endParaRPr lang="en-US" sz="2800" dirty="0">
              <a:solidFill>
                <a:schemeClr val="tx1">
                  <a:lumMod val="85000"/>
                  <a:lumOff val="15000"/>
                </a:schemeClr>
              </a:solidFill>
            </a:endParaRPr>
          </a:p>
          <a:p>
            <a:endParaRPr lang="en-US" dirty="0"/>
          </a:p>
        </p:txBody>
      </p:sp>
      <p:sp>
        <p:nvSpPr>
          <p:cNvPr id="16" name="Rectangle 15">
            <a:extLst>
              <a:ext uri="{FF2B5EF4-FFF2-40B4-BE49-F238E27FC236}">
                <a16:creationId xmlns:a16="http://schemas.microsoft.com/office/drawing/2014/main" id="{C9C54230-0EDC-7679-F613-2ABF4D4D7350}"/>
              </a:ext>
            </a:extLst>
          </p:cNvPr>
          <p:cNvSpPr/>
          <p:nvPr/>
        </p:nvSpPr>
        <p:spPr>
          <a:xfrm>
            <a:off x="1619249" y="2693649"/>
            <a:ext cx="8953498" cy="3389809"/>
          </a:xfrm>
          <a:prstGeom prst="rect">
            <a:avLst/>
          </a:prstGeom>
          <a:solidFill>
            <a:schemeClr val="bg1"/>
          </a:solidFill>
          <a:ln>
            <a:solidFill>
              <a:schemeClr val="accent2"/>
            </a:solid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solidFill>
                  <a:schemeClr val="tx1">
                    <a:lumMod val="85000"/>
                    <a:lumOff val="15000"/>
                  </a:schemeClr>
                </a:solidFill>
              </a:rPr>
              <a:t>A transit agency is installing an automated parts sorting system in its maintenance warehouse. The system must repeatedly push, sort, and position lightweight parts at high speed throughout the day. The equipment should be simple to maintain and inexpensive to install.</a:t>
            </a:r>
          </a:p>
          <a:p>
            <a:endParaRPr lang="en-US" sz="2800" dirty="0">
              <a:solidFill>
                <a:schemeClr val="tx1">
                  <a:lumMod val="85000"/>
                  <a:lumOff val="15000"/>
                </a:schemeClr>
              </a:solidFill>
            </a:endParaRPr>
          </a:p>
          <a:p>
            <a:endParaRPr lang="en-US" sz="2800" dirty="0">
              <a:solidFill>
                <a:schemeClr val="tx1">
                  <a:lumMod val="85000"/>
                  <a:lumOff val="15000"/>
                </a:schemeClr>
              </a:solidFill>
            </a:endParaRPr>
          </a:p>
          <a:p>
            <a:endParaRPr lang="en-US" dirty="0"/>
          </a:p>
        </p:txBody>
      </p:sp>
    </p:spTree>
    <p:custDataLst>
      <p:tags r:id="rId1"/>
    </p:custDataLst>
    <p:extLst>
      <p:ext uri="{BB962C8B-B14F-4D97-AF65-F5344CB8AC3E}">
        <p14:creationId xmlns:p14="http://schemas.microsoft.com/office/powerpoint/2010/main" val="1475124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B19C3-1259-C2A2-C763-4B0EBFC01219}"/>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FC1591F-3EA2-1CDA-F5C5-4AF37277896B}"/>
              </a:ext>
            </a:extLst>
          </p:cNvPr>
          <p:cNvSpPr>
            <a:spLocks noGrp="1"/>
          </p:cNvSpPr>
          <p:nvPr>
            <p:ph idx="1"/>
          </p:nvPr>
        </p:nvSpPr>
        <p:spPr/>
        <p:txBody>
          <a:bodyPr>
            <a:normAutofit/>
          </a:bodyPr>
          <a:lstStyle/>
          <a:p>
            <a:r>
              <a:rPr lang="en-US" sz="3200" b="1" dirty="0"/>
              <a:t>What are pneumatics? </a:t>
            </a:r>
          </a:p>
          <a:p>
            <a:pPr marL="971550" lvl="1" indent="-514350">
              <a:lnSpc>
                <a:spcPct val="200000"/>
              </a:lnSpc>
              <a:buFont typeface="+mj-lt"/>
              <a:buAutoNum type="alphaUcPeriod"/>
            </a:pPr>
            <a:r>
              <a:rPr lang="en-US" sz="2800" dirty="0"/>
              <a:t>The use of compressed air or gas to transmit power</a:t>
            </a:r>
          </a:p>
          <a:p>
            <a:pPr marL="971550" lvl="1" indent="-514350">
              <a:lnSpc>
                <a:spcPct val="200000"/>
              </a:lnSpc>
              <a:buFont typeface="+mj-lt"/>
              <a:buAutoNum type="alphaUcPeriod"/>
            </a:pPr>
            <a:r>
              <a:rPr lang="en-US" sz="2800" dirty="0"/>
              <a:t>The use of pressurized liquid to transmit power</a:t>
            </a:r>
          </a:p>
          <a:p>
            <a:pPr marL="971550" lvl="1" indent="-514350">
              <a:lnSpc>
                <a:spcPct val="200000"/>
              </a:lnSpc>
              <a:buFont typeface="+mj-lt"/>
              <a:buAutoNum type="alphaUcPeriod"/>
            </a:pPr>
            <a:r>
              <a:rPr lang="en-US" sz="2800" dirty="0"/>
              <a:t>The use of electrical energy to transmit power</a:t>
            </a:r>
          </a:p>
          <a:p>
            <a:pPr marL="971550" lvl="1" indent="-514350">
              <a:lnSpc>
                <a:spcPct val="200000"/>
              </a:lnSpc>
              <a:buFont typeface="+mj-lt"/>
              <a:buAutoNum type="alphaUcPeriod"/>
            </a:pPr>
            <a:r>
              <a:rPr lang="en-US" sz="2800" dirty="0"/>
              <a:t>The use of mechanical gears to transmit power</a:t>
            </a:r>
            <a:endParaRPr lang="en-US" dirty="0"/>
          </a:p>
        </p:txBody>
      </p:sp>
      <p:sp>
        <p:nvSpPr>
          <p:cNvPr id="5" name="Title 4">
            <a:extLst>
              <a:ext uri="{FF2B5EF4-FFF2-40B4-BE49-F238E27FC236}">
                <a16:creationId xmlns:a16="http://schemas.microsoft.com/office/drawing/2014/main" id="{0A51785D-A8D7-EFC5-2965-E41912BC4982}"/>
              </a:ext>
            </a:extLst>
          </p:cNvPr>
          <p:cNvSpPr>
            <a:spLocks noGrp="1"/>
          </p:cNvSpPr>
          <p:nvPr>
            <p:ph type="title"/>
          </p:nvPr>
        </p:nvSpPr>
        <p:spPr/>
        <p:txBody>
          <a:bodyPr/>
          <a:lstStyle/>
          <a:p>
            <a:r>
              <a:rPr lang="en-US" dirty="0"/>
              <a:t>Knowledge Check </a:t>
            </a:r>
          </a:p>
        </p:txBody>
      </p:sp>
      <p:pic>
        <p:nvPicPr>
          <p:cNvPr id="2" name="Graphic 1" descr="Lights On with solid fill">
            <a:extLst>
              <a:ext uri="{FF2B5EF4-FFF2-40B4-BE49-F238E27FC236}">
                <a16:creationId xmlns:a16="http://schemas.microsoft.com/office/drawing/2014/main" id="{29B5D743-24DA-7956-F6A3-D6E5A13F34B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11249"/>
            <a:ext cx="851672" cy="851672"/>
          </a:xfrm>
          <a:prstGeom prst="rect">
            <a:avLst/>
          </a:prstGeom>
        </p:spPr>
      </p:pic>
      <p:sp>
        <p:nvSpPr>
          <p:cNvPr id="3" name="Oval 2">
            <a:extLst>
              <a:ext uri="{FF2B5EF4-FFF2-40B4-BE49-F238E27FC236}">
                <a16:creationId xmlns:a16="http://schemas.microsoft.com/office/drawing/2014/main" id="{AF859446-B558-5758-48E8-E163DED0B17D}"/>
              </a:ext>
            </a:extLst>
          </p:cNvPr>
          <p:cNvSpPr/>
          <p:nvPr/>
        </p:nvSpPr>
        <p:spPr>
          <a:xfrm>
            <a:off x="-1491916" y="3128211"/>
            <a:ext cx="834190" cy="834190"/>
          </a:xfrm>
          <a:prstGeom prst="ellipse">
            <a:avLst/>
          </a:prstGeom>
          <a:noFill/>
          <a:ln w="381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5469834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00937 -0.16111 L 0.20221 -0.1669 " pathEditMode="relative" rAng="0" ptsTypes="AA">
                                      <p:cBhvr>
                                        <p:cTn id="6" dur="1000" fill="hold"/>
                                        <p:tgtEl>
                                          <p:spTgt spid="3"/>
                                        </p:tgtEl>
                                        <p:attrNameLst>
                                          <p:attrName>ppt_x</p:attrName>
                                          <p:attrName>ppt_y</p:attrName>
                                        </p:attrNameLst>
                                      </p:cBhvr>
                                      <p:rCtr x="9635" y="-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BD7F186-6509-CCBE-3479-B68BF79EC2CA}"/>
              </a:ext>
            </a:extLst>
          </p:cNvPr>
          <p:cNvSpPr>
            <a:spLocks noGrp="1"/>
          </p:cNvSpPr>
          <p:nvPr>
            <p:ph idx="1"/>
          </p:nvPr>
        </p:nvSpPr>
        <p:spPr>
          <a:xfrm>
            <a:off x="838200" y="1577935"/>
            <a:ext cx="10515599" cy="1374272"/>
          </a:xfrm>
        </p:spPr>
        <p:txBody>
          <a:bodyPr>
            <a:normAutofit/>
          </a:bodyPr>
          <a:lstStyle/>
          <a:p>
            <a:pPr algn="ctr"/>
            <a:r>
              <a:rPr lang="en-US" sz="3200" b="1" dirty="0"/>
              <a:t>Which system would you choose?  Why?</a:t>
            </a:r>
          </a:p>
          <a:p>
            <a:pPr algn="ctr"/>
            <a:r>
              <a:rPr lang="en-US" sz="3200" dirty="0"/>
              <a:t>Lifting a 35,000-pound transit bus onto a maintenance lift</a:t>
            </a:r>
          </a:p>
        </p:txBody>
      </p:sp>
      <p:sp>
        <p:nvSpPr>
          <p:cNvPr id="4" name="Title 3">
            <a:extLst>
              <a:ext uri="{FF2B5EF4-FFF2-40B4-BE49-F238E27FC236}">
                <a16:creationId xmlns:a16="http://schemas.microsoft.com/office/drawing/2014/main" id="{0BBCAD9E-976E-15B3-EA92-6E2CC3E693D9}"/>
              </a:ext>
            </a:extLst>
          </p:cNvPr>
          <p:cNvSpPr>
            <a:spLocks noGrp="1"/>
          </p:cNvSpPr>
          <p:nvPr>
            <p:ph type="title"/>
          </p:nvPr>
        </p:nvSpPr>
        <p:spPr>
          <a:xfrm>
            <a:off x="838200" y="214677"/>
            <a:ext cx="10523219" cy="523195"/>
          </a:xfrm>
        </p:spPr>
        <p:txBody>
          <a:bodyPr/>
          <a:lstStyle/>
          <a:p>
            <a:r>
              <a:rPr lang="en-US" dirty="0"/>
              <a:t>Knowledge Check </a:t>
            </a:r>
          </a:p>
        </p:txBody>
      </p:sp>
      <p:pic>
        <p:nvPicPr>
          <p:cNvPr id="7" name="Graphic 6" descr="Lights On with solid fill">
            <a:extLst>
              <a:ext uri="{FF2B5EF4-FFF2-40B4-BE49-F238E27FC236}">
                <a16:creationId xmlns:a16="http://schemas.microsoft.com/office/drawing/2014/main" id="{2C5F3A49-A405-2717-1D4E-50A9B44F9FF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11249"/>
            <a:ext cx="851672" cy="851672"/>
          </a:xfrm>
          <a:prstGeom prst="rect">
            <a:avLst/>
          </a:prstGeom>
        </p:spPr>
      </p:pic>
      <p:sp>
        <p:nvSpPr>
          <p:cNvPr id="8" name="Rectangle 7">
            <a:extLst>
              <a:ext uri="{FF2B5EF4-FFF2-40B4-BE49-F238E27FC236}">
                <a16:creationId xmlns:a16="http://schemas.microsoft.com/office/drawing/2014/main" id="{10FBEF33-F7E2-C25A-972B-91D74E220327}"/>
              </a:ext>
            </a:extLst>
          </p:cNvPr>
          <p:cNvSpPr/>
          <p:nvPr/>
        </p:nvSpPr>
        <p:spPr>
          <a:xfrm>
            <a:off x="838200" y="3445152"/>
            <a:ext cx="4284617" cy="151529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75000"/>
                    <a:lumOff val="25000"/>
                  </a:schemeClr>
                </a:solidFill>
              </a:rPr>
              <a:t>Hydraulic System</a:t>
            </a:r>
          </a:p>
        </p:txBody>
      </p:sp>
      <p:sp>
        <p:nvSpPr>
          <p:cNvPr id="9" name="Rectangle 8">
            <a:extLst>
              <a:ext uri="{FF2B5EF4-FFF2-40B4-BE49-F238E27FC236}">
                <a16:creationId xmlns:a16="http://schemas.microsoft.com/office/drawing/2014/main" id="{5ECEDEEA-3654-3479-789B-20F713B465A6}"/>
              </a:ext>
            </a:extLst>
          </p:cNvPr>
          <p:cNvSpPr/>
          <p:nvPr/>
        </p:nvSpPr>
        <p:spPr>
          <a:xfrm>
            <a:off x="6650967" y="3445152"/>
            <a:ext cx="4284617" cy="1515291"/>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75000"/>
                    <a:lumOff val="25000"/>
                  </a:schemeClr>
                </a:solidFill>
              </a:rPr>
              <a:t>Pneumatic System</a:t>
            </a:r>
          </a:p>
        </p:txBody>
      </p:sp>
      <p:sp>
        <p:nvSpPr>
          <p:cNvPr id="11" name="Rectangle 10">
            <a:extLst>
              <a:ext uri="{FF2B5EF4-FFF2-40B4-BE49-F238E27FC236}">
                <a16:creationId xmlns:a16="http://schemas.microsoft.com/office/drawing/2014/main" id="{BC76669B-F168-75B2-B0B7-8EE37ED2B6E5}"/>
              </a:ext>
            </a:extLst>
          </p:cNvPr>
          <p:cNvSpPr/>
          <p:nvPr/>
        </p:nvSpPr>
        <p:spPr>
          <a:xfrm>
            <a:off x="838199" y="3445152"/>
            <a:ext cx="4284617" cy="1515291"/>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75000"/>
                    <a:lumOff val="25000"/>
                  </a:schemeClr>
                </a:solidFill>
              </a:rPr>
              <a:t>Hydraulic System</a:t>
            </a:r>
          </a:p>
        </p:txBody>
      </p:sp>
    </p:spTree>
    <p:custDataLst>
      <p:tags r:id="rId1"/>
    </p:custDataLst>
    <p:extLst>
      <p:ext uri="{BB962C8B-B14F-4D97-AF65-F5344CB8AC3E}">
        <p14:creationId xmlns:p14="http://schemas.microsoft.com/office/powerpoint/2010/main" val="17490249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AC9FF-382F-D676-E510-17EE728D8CA7}"/>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F2E658D-5DBE-6D14-E271-B135283961D6}"/>
              </a:ext>
            </a:extLst>
          </p:cNvPr>
          <p:cNvSpPr>
            <a:spLocks noGrp="1"/>
          </p:cNvSpPr>
          <p:nvPr>
            <p:ph idx="1"/>
          </p:nvPr>
        </p:nvSpPr>
        <p:spPr>
          <a:xfrm>
            <a:off x="838200" y="1577935"/>
            <a:ext cx="10515599" cy="1374272"/>
          </a:xfrm>
        </p:spPr>
        <p:txBody>
          <a:bodyPr>
            <a:normAutofit lnSpcReduction="10000"/>
          </a:bodyPr>
          <a:lstStyle/>
          <a:p>
            <a:pPr algn="ctr"/>
            <a:r>
              <a:rPr lang="en-US" sz="3200" b="1" dirty="0"/>
              <a:t>Which system would you choose? Why</a:t>
            </a:r>
          </a:p>
          <a:p>
            <a:pPr algn="ctr"/>
            <a:r>
              <a:rPr lang="en-US" sz="3200" dirty="0"/>
              <a:t>Opening and closing bus passenger doors hundreds of times each day</a:t>
            </a:r>
          </a:p>
        </p:txBody>
      </p:sp>
      <p:sp>
        <p:nvSpPr>
          <p:cNvPr id="4" name="Title 3">
            <a:extLst>
              <a:ext uri="{FF2B5EF4-FFF2-40B4-BE49-F238E27FC236}">
                <a16:creationId xmlns:a16="http://schemas.microsoft.com/office/drawing/2014/main" id="{87C614ED-503C-5186-517B-381CD960A67C}"/>
              </a:ext>
            </a:extLst>
          </p:cNvPr>
          <p:cNvSpPr>
            <a:spLocks noGrp="1"/>
          </p:cNvSpPr>
          <p:nvPr>
            <p:ph type="title"/>
          </p:nvPr>
        </p:nvSpPr>
        <p:spPr>
          <a:xfrm>
            <a:off x="838200" y="214677"/>
            <a:ext cx="10523219" cy="523195"/>
          </a:xfrm>
        </p:spPr>
        <p:txBody>
          <a:bodyPr/>
          <a:lstStyle/>
          <a:p>
            <a:r>
              <a:rPr lang="en-US" dirty="0"/>
              <a:t>Knowledge Check </a:t>
            </a:r>
          </a:p>
        </p:txBody>
      </p:sp>
      <p:pic>
        <p:nvPicPr>
          <p:cNvPr id="7" name="Graphic 6" descr="Lights On with solid fill">
            <a:extLst>
              <a:ext uri="{FF2B5EF4-FFF2-40B4-BE49-F238E27FC236}">
                <a16:creationId xmlns:a16="http://schemas.microsoft.com/office/drawing/2014/main" id="{CB41BE74-E5B5-4825-5D47-3B2DBBC6062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11249"/>
            <a:ext cx="851672" cy="851672"/>
          </a:xfrm>
          <a:prstGeom prst="rect">
            <a:avLst/>
          </a:prstGeom>
        </p:spPr>
      </p:pic>
      <p:sp>
        <p:nvSpPr>
          <p:cNvPr id="9" name="Rectangle 8">
            <a:extLst>
              <a:ext uri="{FF2B5EF4-FFF2-40B4-BE49-F238E27FC236}">
                <a16:creationId xmlns:a16="http://schemas.microsoft.com/office/drawing/2014/main" id="{E94897EA-029F-B933-CCB5-8FE5717B5E12}"/>
              </a:ext>
            </a:extLst>
          </p:cNvPr>
          <p:cNvSpPr/>
          <p:nvPr/>
        </p:nvSpPr>
        <p:spPr>
          <a:xfrm>
            <a:off x="6650967" y="3445152"/>
            <a:ext cx="4284617" cy="151529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75000"/>
                    <a:lumOff val="25000"/>
                  </a:schemeClr>
                </a:solidFill>
              </a:rPr>
              <a:t>Pneumatic System</a:t>
            </a:r>
          </a:p>
        </p:txBody>
      </p:sp>
      <p:sp>
        <p:nvSpPr>
          <p:cNvPr id="11" name="Rectangle 10">
            <a:extLst>
              <a:ext uri="{FF2B5EF4-FFF2-40B4-BE49-F238E27FC236}">
                <a16:creationId xmlns:a16="http://schemas.microsoft.com/office/drawing/2014/main" id="{A907810D-265C-EDE4-AB78-C317E71D1965}"/>
              </a:ext>
            </a:extLst>
          </p:cNvPr>
          <p:cNvSpPr/>
          <p:nvPr/>
        </p:nvSpPr>
        <p:spPr>
          <a:xfrm>
            <a:off x="838200" y="3445152"/>
            <a:ext cx="4284617" cy="1515291"/>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75000"/>
                    <a:lumOff val="25000"/>
                  </a:schemeClr>
                </a:solidFill>
              </a:rPr>
              <a:t>Hydraulic System</a:t>
            </a:r>
          </a:p>
        </p:txBody>
      </p:sp>
      <p:sp>
        <p:nvSpPr>
          <p:cNvPr id="3" name="Rectangle 2">
            <a:extLst>
              <a:ext uri="{FF2B5EF4-FFF2-40B4-BE49-F238E27FC236}">
                <a16:creationId xmlns:a16="http://schemas.microsoft.com/office/drawing/2014/main" id="{01DE6768-6AA2-AFE5-5188-D04F8C2ED8F4}"/>
              </a:ext>
            </a:extLst>
          </p:cNvPr>
          <p:cNvSpPr/>
          <p:nvPr/>
        </p:nvSpPr>
        <p:spPr>
          <a:xfrm>
            <a:off x="6650967" y="3444240"/>
            <a:ext cx="4284617" cy="1515291"/>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75000"/>
                    <a:lumOff val="25000"/>
                  </a:schemeClr>
                </a:solidFill>
              </a:rPr>
              <a:t>Pneumatic System</a:t>
            </a:r>
          </a:p>
        </p:txBody>
      </p:sp>
    </p:spTree>
    <p:custDataLst>
      <p:tags r:id="rId1"/>
    </p:custDataLst>
    <p:extLst>
      <p:ext uri="{BB962C8B-B14F-4D97-AF65-F5344CB8AC3E}">
        <p14:creationId xmlns:p14="http://schemas.microsoft.com/office/powerpoint/2010/main" val="24118007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F482E-B380-F994-F056-9543CE834AE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991DA1F-3AB6-8318-F540-63DBE4384A21}"/>
              </a:ext>
            </a:extLst>
          </p:cNvPr>
          <p:cNvSpPr>
            <a:spLocks noGrp="1"/>
          </p:cNvSpPr>
          <p:nvPr>
            <p:ph type="title"/>
          </p:nvPr>
        </p:nvSpPr>
        <p:spPr>
          <a:xfrm>
            <a:off x="838200" y="214677"/>
            <a:ext cx="10523219" cy="523195"/>
          </a:xfrm>
        </p:spPr>
        <p:txBody>
          <a:bodyPr/>
          <a:lstStyle/>
          <a:p>
            <a:r>
              <a:rPr lang="en-US" dirty="0"/>
              <a:t>Knowledge Check </a:t>
            </a:r>
          </a:p>
        </p:txBody>
      </p:sp>
      <p:pic>
        <p:nvPicPr>
          <p:cNvPr id="7" name="Graphic 6" descr="Lights On with solid fill">
            <a:extLst>
              <a:ext uri="{FF2B5EF4-FFF2-40B4-BE49-F238E27FC236}">
                <a16:creationId xmlns:a16="http://schemas.microsoft.com/office/drawing/2014/main" id="{D0CE4727-2C7A-CFA1-5794-2E972A2E792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11249"/>
            <a:ext cx="851672" cy="851672"/>
          </a:xfrm>
          <a:prstGeom prst="rect">
            <a:avLst/>
          </a:prstGeom>
        </p:spPr>
      </p:pic>
      <p:sp>
        <p:nvSpPr>
          <p:cNvPr id="6" name="Content Placeholder 5">
            <a:extLst>
              <a:ext uri="{FF2B5EF4-FFF2-40B4-BE49-F238E27FC236}">
                <a16:creationId xmlns:a16="http://schemas.microsoft.com/office/drawing/2014/main" id="{1E428C37-F74E-B685-4A7C-4CFC7CB92D38}"/>
              </a:ext>
            </a:extLst>
          </p:cNvPr>
          <p:cNvSpPr>
            <a:spLocks noGrp="1"/>
          </p:cNvSpPr>
          <p:nvPr>
            <p:ph idx="1"/>
          </p:nvPr>
        </p:nvSpPr>
        <p:spPr>
          <a:xfrm>
            <a:off x="838199" y="1381991"/>
            <a:ext cx="10523219" cy="4835929"/>
          </a:xfrm>
        </p:spPr>
        <p:txBody>
          <a:bodyPr>
            <a:normAutofit/>
          </a:bodyPr>
          <a:lstStyle/>
          <a:p>
            <a:r>
              <a:rPr lang="en-US" dirty="0"/>
              <a:t>It is important for transit maintenance technicians to understand both hydraulic and pneumatic systems so they can __________________.</a:t>
            </a:r>
          </a:p>
          <a:p>
            <a:endParaRPr lang="en-US" dirty="0"/>
          </a:p>
          <a:p>
            <a:pPr marL="514350" indent="-514350">
              <a:buFont typeface="+mj-lt"/>
              <a:buAutoNum type="alphaUcPeriod"/>
            </a:pPr>
            <a:r>
              <a:rPr lang="en-US" dirty="0"/>
              <a:t>replace all pneumatic systems with hydraulic systems</a:t>
            </a:r>
          </a:p>
          <a:p>
            <a:pPr marL="514350" indent="-514350">
              <a:buFont typeface="+mj-lt"/>
              <a:buAutoNum type="alphaUcPeriod"/>
            </a:pPr>
            <a:endParaRPr lang="en-US" sz="1600" dirty="0"/>
          </a:p>
          <a:p>
            <a:pPr marL="514350" indent="-514350">
              <a:buFont typeface="+mj-lt"/>
              <a:buAutoNum type="alphaUcPeriod"/>
            </a:pPr>
            <a:r>
              <a:rPr lang="en-US" dirty="0"/>
              <a:t>operate every transit vehicle without additional training</a:t>
            </a:r>
          </a:p>
          <a:p>
            <a:pPr marL="514350" indent="-514350">
              <a:buFont typeface="+mj-lt"/>
              <a:buAutoNum type="alphaUcPeriod"/>
            </a:pPr>
            <a:endParaRPr lang="en-US" sz="1600" dirty="0"/>
          </a:p>
          <a:p>
            <a:pPr marL="514350" indent="-514350">
              <a:buFont typeface="+mj-lt"/>
              <a:buAutoNum type="alphaUcPeriod"/>
            </a:pPr>
            <a:r>
              <a:rPr lang="en-US" dirty="0"/>
              <a:t>eliminate the need for preventive maintenance</a:t>
            </a:r>
          </a:p>
          <a:p>
            <a:pPr marL="514350" indent="-514350">
              <a:buFont typeface="+mj-lt"/>
              <a:buAutoNum type="alphaUcPeriod"/>
            </a:pPr>
            <a:endParaRPr lang="en-US" sz="1600" dirty="0"/>
          </a:p>
          <a:p>
            <a:pPr marL="514350" indent="-514350">
              <a:buFont typeface="+mj-lt"/>
              <a:buAutoNum type="alphaUcPeriod"/>
            </a:pPr>
            <a:r>
              <a:rPr lang="en-US" dirty="0"/>
              <a:t>identify the correct system, work safely, and perform maintenance effectively</a:t>
            </a:r>
          </a:p>
          <a:p>
            <a:pPr marL="514350" indent="-514350">
              <a:buFont typeface="+mj-lt"/>
              <a:buAutoNum type="alphaUcPeriod"/>
            </a:pPr>
            <a:endParaRPr lang="en-US" dirty="0"/>
          </a:p>
          <a:p>
            <a:pPr marL="514350" indent="-514350">
              <a:buFont typeface="+mj-lt"/>
              <a:buAutoNum type="alphaUcPeriod"/>
            </a:pPr>
            <a:endParaRPr lang="en-US" dirty="0"/>
          </a:p>
          <a:p>
            <a:endParaRPr lang="en-US" dirty="0"/>
          </a:p>
          <a:p>
            <a:endParaRPr lang="en-US" dirty="0"/>
          </a:p>
          <a:p>
            <a:endParaRPr lang="en-US" dirty="0"/>
          </a:p>
          <a:p>
            <a:endParaRPr lang="en-US" dirty="0"/>
          </a:p>
        </p:txBody>
      </p:sp>
      <p:sp>
        <p:nvSpPr>
          <p:cNvPr id="8" name="Oval 7">
            <a:extLst>
              <a:ext uri="{FF2B5EF4-FFF2-40B4-BE49-F238E27FC236}">
                <a16:creationId xmlns:a16="http://schemas.microsoft.com/office/drawing/2014/main" id="{5CB0BC46-0323-8367-432E-5E1917E9BC61}"/>
              </a:ext>
            </a:extLst>
          </p:cNvPr>
          <p:cNvSpPr/>
          <p:nvPr/>
        </p:nvSpPr>
        <p:spPr>
          <a:xfrm>
            <a:off x="-1491916" y="3128211"/>
            <a:ext cx="834190" cy="834190"/>
          </a:xfrm>
          <a:prstGeom prst="ellipse">
            <a:avLst/>
          </a:prstGeom>
          <a:noFill/>
          <a:ln w="381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809024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02969 0.3 L 0.1668 0.29166 " pathEditMode="relative" rAng="0" ptsTypes="AA">
                                      <p:cBhvr>
                                        <p:cTn id="6" dur="1000" fill="hold"/>
                                        <p:tgtEl>
                                          <p:spTgt spid="8"/>
                                        </p:tgtEl>
                                        <p:attrNameLst>
                                          <p:attrName>ppt_x</p:attrName>
                                          <p:attrName>ppt_y</p:attrName>
                                        </p:attrNameLst>
                                      </p:cBhvr>
                                      <p:rCtr x="9831" y="-41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3612C-BA5A-D83C-B558-EEEFCA0AFE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30DD31-9B4F-11C9-5E80-1CEBCA036E56}"/>
              </a:ext>
            </a:extLst>
          </p:cNvPr>
          <p:cNvSpPr>
            <a:spLocks noGrp="1"/>
          </p:cNvSpPr>
          <p:nvPr>
            <p:ph type="title"/>
          </p:nvPr>
        </p:nvSpPr>
        <p:spPr/>
        <p:txBody>
          <a:bodyPr/>
          <a:lstStyle/>
          <a:p>
            <a:r>
              <a:rPr lang="en-US" dirty="0"/>
              <a:t>Summary and What’s Next</a:t>
            </a:r>
          </a:p>
        </p:txBody>
      </p:sp>
      <p:sp>
        <p:nvSpPr>
          <p:cNvPr id="3" name="Content Placeholder 2">
            <a:extLst>
              <a:ext uri="{FF2B5EF4-FFF2-40B4-BE49-F238E27FC236}">
                <a16:creationId xmlns:a16="http://schemas.microsoft.com/office/drawing/2014/main" id="{6A3FC40B-1DD9-5BC2-2B74-A9638DF79321}"/>
              </a:ext>
            </a:extLst>
          </p:cNvPr>
          <p:cNvSpPr>
            <a:spLocks noGrp="1"/>
          </p:cNvSpPr>
          <p:nvPr>
            <p:ph idx="1"/>
          </p:nvPr>
        </p:nvSpPr>
        <p:spPr>
          <a:xfrm>
            <a:off x="838200" y="1645920"/>
            <a:ext cx="10515600" cy="4572000"/>
          </a:xfrm>
        </p:spPr>
        <p:txBody>
          <a:bodyPr>
            <a:normAutofit/>
          </a:bodyPr>
          <a:lstStyle/>
          <a:p>
            <a:pPr marL="457200" lvl="0" indent="-457200">
              <a:buFont typeface="Arial" panose="020B0604020202020204" pitchFamily="34" charset="0"/>
              <a:buChar char="•"/>
            </a:pPr>
            <a:r>
              <a:rPr lang="en-US" dirty="0"/>
              <a:t>Pneumatics use </a:t>
            </a:r>
            <a:r>
              <a:rPr lang="en-US" b="1" dirty="0"/>
              <a:t>compressed air or gas</a:t>
            </a:r>
            <a:r>
              <a:rPr lang="en-US" dirty="0"/>
              <a:t> to transmit power. </a:t>
            </a:r>
          </a:p>
          <a:p>
            <a:pPr lvl="0"/>
            <a:endParaRPr lang="en-US" sz="1100" dirty="0"/>
          </a:p>
          <a:p>
            <a:pPr marL="457200" lvl="0" indent="-457200">
              <a:buFont typeface="Arial" panose="020B0604020202020204" pitchFamily="34" charset="0"/>
              <a:buChar char="•"/>
            </a:pPr>
            <a:r>
              <a:rPr lang="en-US" dirty="0"/>
              <a:t>Pneumatic systems provide </a:t>
            </a:r>
            <a:r>
              <a:rPr lang="en-US" b="1" dirty="0"/>
              <a:t>fast, reliable motion</a:t>
            </a:r>
            <a:r>
              <a:rPr lang="en-US" dirty="0"/>
              <a:t>. </a:t>
            </a:r>
          </a:p>
          <a:p>
            <a:pPr lvl="0"/>
            <a:endParaRPr lang="en-US" sz="1100" dirty="0"/>
          </a:p>
          <a:p>
            <a:pPr marL="457200" lvl="0" indent="-457200">
              <a:buFont typeface="Arial" panose="020B0604020202020204" pitchFamily="34" charset="0"/>
              <a:buChar char="•"/>
            </a:pPr>
            <a:r>
              <a:rPr lang="en-US" dirty="0"/>
              <a:t>Compressors, air receivers, valves, and actuators work together. </a:t>
            </a:r>
          </a:p>
          <a:p>
            <a:pPr lvl="0"/>
            <a:endParaRPr lang="en-US" sz="1050" dirty="0"/>
          </a:p>
          <a:p>
            <a:pPr marL="457200" lvl="0" indent="-457200">
              <a:buFont typeface="Arial" panose="020B0604020202020204" pitchFamily="34" charset="0"/>
              <a:buChar char="•"/>
            </a:pPr>
            <a:r>
              <a:rPr lang="en-US" dirty="0"/>
              <a:t>Pneumatics are commonly used for </a:t>
            </a:r>
            <a:r>
              <a:rPr lang="en-US" b="1" dirty="0"/>
              <a:t>air brakes, doors, and pneumatic tools</a:t>
            </a:r>
            <a:r>
              <a:rPr lang="en-US" dirty="0"/>
              <a:t>. </a:t>
            </a:r>
          </a:p>
          <a:p>
            <a:pPr lvl="0"/>
            <a:endParaRPr lang="en-US" dirty="0"/>
          </a:p>
          <a:p>
            <a:r>
              <a:rPr lang="en-US" b="1" dirty="0">
                <a:solidFill>
                  <a:schemeClr val="accent1"/>
                </a:solidFill>
              </a:rPr>
              <a:t>Next, we’ll look at the role of hydraulics and pneumatics in transit maintenance</a:t>
            </a:r>
            <a:endParaRPr lang="en-US" dirty="0">
              <a:solidFill>
                <a:schemeClr val="accent1"/>
              </a:solidFill>
            </a:endParaRPr>
          </a:p>
        </p:txBody>
      </p:sp>
    </p:spTree>
    <p:custDataLst>
      <p:tags r:id="rId1"/>
    </p:custDataLst>
    <p:extLst>
      <p:ext uri="{BB962C8B-B14F-4D97-AF65-F5344CB8AC3E}">
        <p14:creationId xmlns:p14="http://schemas.microsoft.com/office/powerpoint/2010/main" val="12130821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500"/>
                                        <p:tgtEl>
                                          <p:spTgt spid="3">
                                            <p:txEl>
                                              <p:pRg st="6" end="6"/>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2093F7D-EE65-9E54-0663-882D15B0859E}"/>
              </a:ext>
            </a:extLst>
          </p:cNvPr>
          <p:cNvSpPr>
            <a:spLocks noGrp="1"/>
          </p:cNvSpPr>
          <p:nvPr>
            <p:ph type="pic" sz="quarter" idx="12"/>
          </p:nvPr>
        </p:nvSpPr>
        <p:spPr/>
        <p:txBody>
          <a:bodyPr/>
          <a:lstStyle/>
          <a:p>
            <a:endParaRPr lang="en-US"/>
          </a:p>
        </p:txBody>
      </p:sp>
      <p:sp>
        <p:nvSpPr>
          <p:cNvPr id="4" name="Title 3">
            <a:extLst>
              <a:ext uri="{FF2B5EF4-FFF2-40B4-BE49-F238E27FC236}">
                <a16:creationId xmlns:a16="http://schemas.microsoft.com/office/drawing/2014/main" id="{9B4ED627-76E5-24E6-F938-7C2905E76A5A}"/>
              </a:ext>
            </a:extLst>
          </p:cNvPr>
          <p:cNvSpPr>
            <a:spLocks noGrp="1"/>
          </p:cNvSpPr>
          <p:nvPr>
            <p:ph type="title"/>
          </p:nvPr>
        </p:nvSpPr>
        <p:spPr>
          <a:xfrm>
            <a:off x="1615440" y="1812338"/>
            <a:ext cx="5071110" cy="1388062"/>
          </a:xfrm>
        </p:spPr>
        <p:txBody>
          <a:bodyPr/>
          <a:lstStyle/>
          <a:p>
            <a:r>
              <a:rPr lang="en-US" dirty="0"/>
              <a:t>1.4 – Applications for Hydraulics and Pneumatics in Transit Maintenance</a:t>
            </a:r>
          </a:p>
        </p:txBody>
      </p:sp>
      <p:sp>
        <p:nvSpPr>
          <p:cNvPr id="5" name="Text Placeholder 4">
            <a:extLst>
              <a:ext uri="{FF2B5EF4-FFF2-40B4-BE49-F238E27FC236}">
                <a16:creationId xmlns:a16="http://schemas.microsoft.com/office/drawing/2014/main" id="{9074076A-EF3E-8A01-4458-A8A1A2834775}"/>
              </a:ext>
            </a:extLst>
          </p:cNvPr>
          <p:cNvSpPr>
            <a:spLocks noGrp="1"/>
          </p:cNvSpPr>
          <p:nvPr>
            <p:ph type="body" sz="quarter" idx="10"/>
          </p:nvPr>
        </p:nvSpPr>
        <p:spPr>
          <a:xfrm>
            <a:off x="1616075" y="4067033"/>
            <a:ext cx="4860925" cy="2028967"/>
          </a:xfrm>
        </p:spPr>
        <p:txBody>
          <a:bodyPr/>
          <a:lstStyle/>
          <a:p>
            <a:pPr marL="0" indent="0">
              <a:buNone/>
            </a:pPr>
            <a:r>
              <a:rPr lang="en-US" dirty="0"/>
              <a:t>This section examines the role of hydraulics and pneumatics  in transit vehicle maintenance.</a:t>
            </a:r>
          </a:p>
          <a:p>
            <a:endParaRPr lang="en-US" dirty="0"/>
          </a:p>
        </p:txBody>
      </p:sp>
      <p:pic>
        <p:nvPicPr>
          <p:cNvPr id="8" name="Picture 7">
            <a:extLst>
              <a:ext uri="{FF2B5EF4-FFF2-40B4-BE49-F238E27FC236}">
                <a16:creationId xmlns:a16="http://schemas.microsoft.com/office/drawing/2014/main" id="{427E0D7F-9128-4037-BD67-A6120DA0A6CB}"/>
              </a:ext>
            </a:extLst>
          </p:cNvPr>
          <p:cNvPicPr>
            <a:picLocks noChangeAspect="1"/>
          </p:cNvPicPr>
          <p:nvPr/>
        </p:nvPicPr>
        <p:blipFill>
          <a:blip r:embed="rId4"/>
          <a:stretch>
            <a:fillRect/>
          </a:stretch>
        </p:blipFill>
        <p:spPr>
          <a:xfrm>
            <a:off x="7330386" y="-1"/>
            <a:ext cx="4861614" cy="6798759"/>
          </a:xfrm>
          <a:prstGeom prst="rect">
            <a:avLst/>
          </a:prstGeom>
        </p:spPr>
      </p:pic>
    </p:spTree>
    <p:custDataLst>
      <p:tags r:id="rId1"/>
    </p:custDataLst>
    <p:extLst>
      <p:ext uri="{BB962C8B-B14F-4D97-AF65-F5344CB8AC3E}">
        <p14:creationId xmlns:p14="http://schemas.microsoft.com/office/powerpoint/2010/main" val="2279360654"/>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72728BE-F267-E3B6-8D78-3D94C6DF829A}"/>
              </a:ext>
            </a:extLst>
          </p:cNvPr>
          <p:cNvSpPr>
            <a:spLocks noGrp="1"/>
          </p:cNvSpPr>
          <p:nvPr>
            <p:ph type="title"/>
          </p:nvPr>
        </p:nvSpPr>
        <p:spPr/>
        <p:txBody>
          <a:bodyPr/>
          <a:lstStyle/>
          <a:p>
            <a:r>
              <a:rPr lang="en-US" dirty="0"/>
              <a:t>Hydraulics and Pneumatics in Transit Maintenance</a:t>
            </a:r>
          </a:p>
        </p:txBody>
      </p:sp>
      <p:sp>
        <p:nvSpPr>
          <p:cNvPr id="6" name="Content Placeholder 5">
            <a:extLst>
              <a:ext uri="{FF2B5EF4-FFF2-40B4-BE49-F238E27FC236}">
                <a16:creationId xmlns:a16="http://schemas.microsoft.com/office/drawing/2014/main" id="{4A6181C4-EA28-2DBD-6E5C-E64D05E14260}"/>
              </a:ext>
            </a:extLst>
          </p:cNvPr>
          <p:cNvSpPr>
            <a:spLocks noGrp="1"/>
          </p:cNvSpPr>
          <p:nvPr>
            <p:ph idx="1"/>
          </p:nvPr>
        </p:nvSpPr>
        <p:spPr>
          <a:xfrm>
            <a:off x="838199" y="1949416"/>
            <a:ext cx="6934201" cy="4268504"/>
          </a:xfrm>
        </p:spPr>
        <p:txBody>
          <a:bodyPr>
            <a:normAutofit/>
          </a:bodyPr>
          <a:lstStyle/>
          <a:p>
            <a:pPr>
              <a:lnSpc>
                <a:spcPct val="124286"/>
              </a:lnSpc>
            </a:pPr>
            <a:r>
              <a:rPr lang="en-US" sz="2500" dirty="0"/>
              <a:t>Understanding hydraulic and pneumatic systems helps technicians:</a:t>
            </a:r>
          </a:p>
          <a:p>
            <a:pPr marL="457200" lvl="0" indent="-457200">
              <a:lnSpc>
                <a:spcPct val="124286"/>
              </a:lnSpc>
              <a:buFont typeface="Arial" panose="020B0604020202020204" pitchFamily="34" charset="0"/>
              <a:buChar char="•"/>
            </a:pPr>
            <a:r>
              <a:rPr lang="en-US" sz="2500" dirty="0"/>
              <a:t>Diagnose and troubleshoot equipment problems </a:t>
            </a:r>
          </a:p>
          <a:p>
            <a:pPr marL="457200" lvl="0" indent="-457200">
              <a:lnSpc>
                <a:spcPct val="124286"/>
              </a:lnSpc>
              <a:buFont typeface="Arial" panose="020B0604020202020204" pitchFamily="34" charset="0"/>
              <a:buChar char="•"/>
            </a:pPr>
            <a:r>
              <a:rPr lang="en-US" sz="2500" dirty="0"/>
              <a:t>Perform repairs safely and efficiently</a:t>
            </a:r>
          </a:p>
          <a:p>
            <a:pPr marL="457200" lvl="0" indent="-457200">
              <a:lnSpc>
                <a:spcPct val="124286"/>
              </a:lnSpc>
              <a:buFont typeface="Arial" panose="020B0604020202020204" pitchFamily="34" charset="0"/>
              <a:buChar char="•"/>
            </a:pPr>
            <a:r>
              <a:rPr lang="en-US" sz="2500" dirty="0"/>
              <a:t>Select the right system and tool for the job </a:t>
            </a:r>
          </a:p>
          <a:p>
            <a:pPr marL="457200" lvl="0" indent="-457200">
              <a:lnSpc>
                <a:spcPct val="124286"/>
              </a:lnSpc>
              <a:buFont typeface="Arial" panose="020B0604020202020204" pitchFamily="34" charset="0"/>
              <a:buChar char="•"/>
            </a:pPr>
            <a:r>
              <a:rPr lang="en-US" sz="2500" dirty="0"/>
              <a:t>Recognize hazards and follow safe work practices </a:t>
            </a:r>
          </a:p>
          <a:p>
            <a:endParaRPr lang="en-US" dirty="0"/>
          </a:p>
        </p:txBody>
      </p:sp>
      <p:pic>
        <p:nvPicPr>
          <p:cNvPr id="8" name="Picture 7">
            <a:extLst>
              <a:ext uri="{FF2B5EF4-FFF2-40B4-BE49-F238E27FC236}">
                <a16:creationId xmlns:a16="http://schemas.microsoft.com/office/drawing/2014/main" id="{B1E31112-2564-4412-4F47-F8363FE835D2}"/>
              </a:ext>
            </a:extLst>
          </p:cNvPr>
          <p:cNvPicPr>
            <a:picLocks noChangeAspect="1"/>
          </p:cNvPicPr>
          <p:nvPr/>
        </p:nvPicPr>
        <p:blipFill>
          <a:blip r:embed="rId4">
            <a:extLst>
              <a:ext uri="{28A0092B-C50C-407E-A947-70E740481C1C}">
                <a14:useLocalDpi xmlns:a14="http://schemas.microsoft.com/office/drawing/2010/main" val="0"/>
              </a:ext>
            </a:extLst>
          </a:blip>
          <a:srcRect t="8159" b="4926"/>
          <a:stretch>
            <a:fillRect/>
          </a:stretch>
        </p:blipFill>
        <p:spPr>
          <a:xfrm>
            <a:off x="7996110" y="1797668"/>
            <a:ext cx="2762906" cy="4268504"/>
          </a:xfrm>
          <a:prstGeom prst="rect">
            <a:avLst/>
          </a:prstGeom>
        </p:spPr>
      </p:pic>
    </p:spTree>
    <p:custDataLst>
      <p:tags r:id="rId1"/>
    </p:custDataLst>
    <p:extLst>
      <p:ext uri="{BB962C8B-B14F-4D97-AF65-F5344CB8AC3E}">
        <p14:creationId xmlns:p14="http://schemas.microsoft.com/office/powerpoint/2010/main" val="1861393244"/>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5493DF07-0C95-1EEE-1FBB-5ABD486B13C0}"/>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5121" r="-2" b="-2"/>
          <a:stretch>
            <a:fillRect/>
          </a:stretch>
        </p:blipFill>
        <p:spPr>
          <a:xfrm>
            <a:off x="7381875" y="10"/>
            <a:ext cx="4860925" cy="6857990"/>
          </a:xfrm>
          <a:noFill/>
        </p:spPr>
      </p:pic>
      <p:sp>
        <p:nvSpPr>
          <p:cNvPr id="4" name="Title 3">
            <a:extLst>
              <a:ext uri="{FF2B5EF4-FFF2-40B4-BE49-F238E27FC236}">
                <a16:creationId xmlns:a16="http://schemas.microsoft.com/office/drawing/2014/main" id="{5FA062A0-888E-C0D0-8728-2EB99A816A6A}"/>
              </a:ext>
            </a:extLst>
          </p:cNvPr>
          <p:cNvSpPr>
            <a:spLocks noGrp="1"/>
          </p:cNvSpPr>
          <p:nvPr>
            <p:ph type="title"/>
          </p:nvPr>
        </p:nvSpPr>
        <p:spPr>
          <a:xfrm>
            <a:off x="1615440" y="1812338"/>
            <a:ext cx="4861614" cy="1388062"/>
          </a:xfrm>
        </p:spPr>
        <p:txBody>
          <a:bodyPr anchor="t">
            <a:normAutofit/>
          </a:bodyPr>
          <a:lstStyle/>
          <a:p>
            <a:r>
              <a:rPr lang="en-US" sz="6000" dirty="0"/>
              <a:t>Quiz</a:t>
            </a:r>
            <a:endParaRPr lang="en-US" dirty="0"/>
          </a:p>
        </p:txBody>
      </p:sp>
      <p:sp>
        <p:nvSpPr>
          <p:cNvPr id="20" name="Text Placeholder 3">
            <a:extLst>
              <a:ext uri="{FF2B5EF4-FFF2-40B4-BE49-F238E27FC236}">
                <a16:creationId xmlns:a16="http://schemas.microsoft.com/office/drawing/2014/main" id="{CBF60118-21C7-8296-4DDB-DF3D229C4EC7}"/>
              </a:ext>
            </a:extLst>
          </p:cNvPr>
          <p:cNvSpPr>
            <a:spLocks noGrp="1"/>
          </p:cNvSpPr>
          <p:nvPr>
            <p:ph type="body" sz="quarter" idx="10"/>
          </p:nvPr>
        </p:nvSpPr>
        <p:spPr>
          <a:xfrm>
            <a:off x="1615440" y="3429000"/>
            <a:ext cx="4861615" cy="2654300"/>
          </a:xfrm>
        </p:spPr>
        <p:txBody>
          <a:bodyPr/>
          <a:lstStyle/>
          <a:p>
            <a:pPr marL="0" indent="0">
              <a:buNone/>
            </a:pPr>
            <a:r>
              <a:rPr lang="en-US" dirty="0"/>
              <a:t>Time for a quiz! Let’s see what you have learned from today’s lesson. </a:t>
            </a:r>
          </a:p>
          <a:p>
            <a:endParaRPr lang="en-US" dirty="0"/>
          </a:p>
        </p:txBody>
      </p:sp>
    </p:spTree>
    <p:custDataLst>
      <p:tags r:id="rId1"/>
    </p:custDataLst>
    <p:extLst>
      <p:ext uri="{BB962C8B-B14F-4D97-AF65-F5344CB8AC3E}">
        <p14:creationId xmlns:p14="http://schemas.microsoft.com/office/powerpoint/2010/main" val="1877786258"/>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7C901-77AD-55C7-9FBD-94F97131BF5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340BF05-E2C5-23C4-3FA8-8DD577A9712C}"/>
              </a:ext>
            </a:extLst>
          </p:cNvPr>
          <p:cNvSpPr>
            <a:spLocks noGrp="1"/>
          </p:cNvSpPr>
          <p:nvPr>
            <p:ph type="title"/>
          </p:nvPr>
        </p:nvSpPr>
        <p:spPr/>
        <p:txBody>
          <a:bodyPr/>
          <a:lstStyle/>
          <a:p>
            <a:r>
              <a:rPr lang="en-US" dirty="0"/>
              <a:t>Revisiting Objectives</a:t>
            </a:r>
          </a:p>
        </p:txBody>
      </p:sp>
      <p:sp>
        <p:nvSpPr>
          <p:cNvPr id="5" name="Content Placeholder 4">
            <a:extLst>
              <a:ext uri="{FF2B5EF4-FFF2-40B4-BE49-F238E27FC236}">
                <a16:creationId xmlns:a16="http://schemas.microsoft.com/office/drawing/2014/main" id="{5ED3EBA6-4D50-5B19-9C73-ADB575DBA99B}"/>
              </a:ext>
            </a:extLst>
          </p:cNvPr>
          <p:cNvSpPr>
            <a:spLocks noGrp="1"/>
          </p:cNvSpPr>
          <p:nvPr>
            <p:ph idx="1"/>
          </p:nvPr>
        </p:nvSpPr>
        <p:spPr/>
        <p:txBody>
          <a:bodyPr>
            <a:normAutofit lnSpcReduction="10000"/>
          </a:bodyPr>
          <a:lstStyle/>
          <a:p>
            <a:pPr marL="342900" indent="-342900">
              <a:buFont typeface="Arial" panose="020B0604020202020204" pitchFamily="34" charset="0"/>
              <a:buChar char="•"/>
            </a:pPr>
            <a:r>
              <a:rPr lang="en-US" dirty="0">
                <a:solidFill>
                  <a:schemeClr val="tx1"/>
                </a:solidFill>
              </a:rPr>
              <a:t>Define fluid dynamics and explain how it relates to hydraulic and pneumatic systems.</a:t>
            </a:r>
          </a:p>
          <a:p>
            <a:pPr marL="342900" indent="-342900">
              <a:buFont typeface="Arial" panose="020B0604020202020204" pitchFamily="34" charset="0"/>
              <a:buChar char="•"/>
            </a:pPr>
            <a:endParaRPr lang="en-US" sz="1500" dirty="0">
              <a:solidFill>
                <a:schemeClr val="tx1"/>
              </a:solidFill>
            </a:endParaRPr>
          </a:p>
          <a:p>
            <a:pPr marL="342900" indent="-342900">
              <a:buFont typeface="Arial" panose="020B0604020202020204" pitchFamily="34" charset="0"/>
              <a:buChar char="•"/>
            </a:pPr>
            <a:r>
              <a:rPr lang="en-US" dirty="0">
                <a:solidFill>
                  <a:schemeClr val="tx1"/>
                </a:solidFill>
              </a:rPr>
              <a:t>Define and differentiate hydraulics and pneumatics.</a:t>
            </a:r>
          </a:p>
          <a:p>
            <a:pPr marL="342900" indent="-342900">
              <a:buFont typeface="Arial" panose="020B0604020202020204" pitchFamily="34" charset="0"/>
              <a:buChar char="•"/>
            </a:pPr>
            <a:endParaRPr lang="en-US" sz="1500" dirty="0">
              <a:solidFill>
                <a:schemeClr val="tx1"/>
              </a:solidFill>
            </a:endParaRPr>
          </a:p>
          <a:p>
            <a:pPr marL="342900" indent="-342900">
              <a:buFont typeface="Arial" panose="020B0604020202020204" pitchFamily="34" charset="0"/>
              <a:buChar char="•"/>
            </a:pPr>
            <a:r>
              <a:rPr lang="en-US" dirty="0">
                <a:solidFill>
                  <a:schemeClr val="tx1"/>
                </a:solidFill>
              </a:rPr>
              <a:t>Identify mechanisms that use hydraulic and pneumatic systems.</a:t>
            </a:r>
          </a:p>
          <a:p>
            <a:pPr marL="342900" indent="-342900">
              <a:buFont typeface="Arial" panose="020B0604020202020204" pitchFamily="34" charset="0"/>
              <a:buChar char="•"/>
            </a:pPr>
            <a:endParaRPr lang="en-US" sz="1500" dirty="0">
              <a:solidFill>
                <a:schemeClr val="tx1"/>
              </a:solidFill>
            </a:endParaRPr>
          </a:p>
          <a:p>
            <a:pPr marL="342900" indent="-342900">
              <a:buFont typeface="Arial" panose="020B0604020202020204" pitchFamily="34" charset="0"/>
              <a:buChar char="•"/>
            </a:pPr>
            <a:r>
              <a:rPr lang="en-US" dirty="0">
                <a:solidFill>
                  <a:schemeClr val="tx1"/>
                </a:solidFill>
              </a:rPr>
              <a:t>Explain the importance of hydraulics and pneumatics in transit maintenance.</a:t>
            </a:r>
          </a:p>
          <a:p>
            <a:pPr marL="342900" indent="-342900">
              <a:buFont typeface="Arial" panose="020B0604020202020204" pitchFamily="34" charset="0"/>
              <a:buChar char="•"/>
            </a:pPr>
            <a:endParaRPr lang="en-US" sz="1500" dirty="0">
              <a:solidFill>
                <a:schemeClr val="tx1"/>
              </a:solidFill>
            </a:endParaRPr>
          </a:p>
          <a:p>
            <a:pPr marL="342900" indent="-342900">
              <a:buFont typeface="Arial" panose="020B0604020202020204" pitchFamily="34" charset="0"/>
              <a:buChar char="•"/>
            </a:pPr>
            <a:r>
              <a:rPr lang="en-US" dirty="0">
                <a:solidFill>
                  <a:schemeClr val="tx1"/>
                </a:solidFill>
              </a:rPr>
              <a:t>Compare the advantages and disadvantages of hydraulic and pneumatic systems.</a:t>
            </a:r>
            <a:endParaRPr lang="en-US" dirty="0"/>
          </a:p>
          <a:p>
            <a:endParaRPr lang="en-US" dirty="0"/>
          </a:p>
        </p:txBody>
      </p:sp>
    </p:spTree>
    <p:custDataLst>
      <p:tags r:id="rId1"/>
    </p:custDataLst>
    <p:extLst>
      <p:ext uri="{BB962C8B-B14F-4D97-AF65-F5344CB8AC3E}">
        <p14:creationId xmlns:p14="http://schemas.microsoft.com/office/powerpoint/2010/main" val="4021215100"/>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F08F00B-DCFE-4AB0-9B65-5843EB254283}"/>
              </a:ext>
            </a:extLst>
          </p:cNvPr>
          <p:cNvSpPr>
            <a:spLocks noGrp="1"/>
          </p:cNvSpPr>
          <p:nvPr>
            <p:ph type="ctrTitle"/>
          </p:nvPr>
        </p:nvSpPr>
        <p:spPr>
          <a:xfrm>
            <a:off x="1478280" y="1879599"/>
            <a:ext cx="8671560" cy="1371601"/>
          </a:xfrm>
        </p:spPr>
        <p:txBody>
          <a:bodyPr/>
          <a:lstStyle/>
          <a:p>
            <a:r>
              <a:rPr lang="en-US" sz="8800" dirty="0"/>
              <a:t>Thank you!</a:t>
            </a:r>
          </a:p>
        </p:txBody>
      </p:sp>
    </p:spTree>
    <p:custDataLst>
      <p:tags r:id="rId1"/>
    </p:custDataLst>
    <p:extLst>
      <p:ext uri="{BB962C8B-B14F-4D97-AF65-F5344CB8AC3E}">
        <p14:creationId xmlns:p14="http://schemas.microsoft.com/office/powerpoint/2010/main" val="3219961775"/>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5_OFFICE THEME" val="NjpWBq9o"/>
  <p:tag name="ARTICULATE_DESIGN_ID_TWC THEME" val="ZMs5s9a0"/>
  <p:tag name="ARTICULATE_SLIDE_THUMBNAIL_REFRESH" val="1"/>
  <p:tag name="ARTICULATE_SLIDE_COUNT" val="58"/>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5_Office Theme">
  <a:themeElements>
    <a:clrScheme name="Foundational Skills">
      <a:dk1>
        <a:srgbClr val="000000"/>
      </a:dk1>
      <a:lt1>
        <a:srgbClr val="FFFFFF"/>
      </a:lt1>
      <a:dk2>
        <a:srgbClr val="615F67"/>
      </a:dk2>
      <a:lt2>
        <a:srgbClr val="E7E6E6"/>
      </a:lt2>
      <a:accent1>
        <a:srgbClr val="0F6235"/>
      </a:accent1>
      <a:accent2>
        <a:srgbClr val="00A34B"/>
      </a:accent2>
      <a:accent3>
        <a:srgbClr val="D7E023"/>
      </a:accent3>
      <a:accent4>
        <a:srgbClr val="DC5D22"/>
      </a:accent4>
      <a:accent5>
        <a:srgbClr val="01A5B6"/>
      </a:accent5>
      <a:accent6>
        <a:srgbClr val="EEFFDD"/>
      </a:accent6>
      <a:hlink>
        <a:srgbClr val="83298D"/>
      </a:hlink>
      <a:folHlink>
        <a:srgbClr val="175C98"/>
      </a:folHlink>
    </a:clrScheme>
    <a:fontScheme name="Foundational Skills">
      <a:majorFont>
        <a:latin typeface="Montserrat ExtraBold"/>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WC Theme">
  <a:themeElements>
    <a:clrScheme name="New TWC">
      <a:dk1>
        <a:srgbClr val="000000"/>
      </a:dk1>
      <a:lt1>
        <a:srgbClr val="FFFFFF"/>
      </a:lt1>
      <a:dk2>
        <a:srgbClr val="44546A"/>
      </a:dk2>
      <a:lt2>
        <a:srgbClr val="E7E6E6"/>
      </a:lt2>
      <a:accent1>
        <a:srgbClr val="0C6235"/>
      </a:accent1>
      <a:accent2>
        <a:srgbClr val="00A54A"/>
      </a:accent2>
      <a:accent3>
        <a:srgbClr val="D6DF2A"/>
      </a:accent3>
      <a:accent4>
        <a:srgbClr val="615F67"/>
      </a:accent4>
      <a:accent5>
        <a:srgbClr val="881E19"/>
      </a:accent5>
      <a:accent6>
        <a:srgbClr val="121F56"/>
      </a:accent6>
      <a:hlink>
        <a:srgbClr val="0C6235"/>
      </a:hlink>
      <a:folHlink>
        <a:srgbClr val="014D80"/>
      </a:folHlink>
    </a:clrScheme>
    <a:fontScheme name="Montserrat Theme">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3808</TotalTime>
  <Words>8386</Words>
  <Application>Microsoft Office PowerPoint</Application>
  <PresentationFormat>Widescreen</PresentationFormat>
  <Paragraphs>994</Paragraphs>
  <Slides>58</Slides>
  <Notes>58</Notes>
  <HiddenSlides>2</HiddenSlides>
  <MMClips>0</MMClips>
  <ScaleCrop>false</ScaleCrop>
  <HeadingPairs>
    <vt:vector size="4" baseType="variant">
      <vt:variant>
        <vt:lpstr>Theme</vt:lpstr>
      </vt:variant>
      <vt:variant>
        <vt:i4>2</vt:i4>
      </vt:variant>
      <vt:variant>
        <vt:lpstr>Slide Titles</vt:lpstr>
      </vt:variant>
      <vt:variant>
        <vt:i4>58</vt:i4>
      </vt:variant>
    </vt:vector>
  </HeadingPairs>
  <TitlesOfParts>
    <vt:vector size="60" baseType="lpstr">
      <vt:lpstr>5_Office Theme</vt:lpstr>
      <vt:lpstr>TWC Theme</vt:lpstr>
      <vt:lpstr>Instructor Guide Snapshot </vt:lpstr>
      <vt:lpstr>Pacing Guide </vt:lpstr>
      <vt:lpstr>Hydraulics and Pneumatics Mechanical Foundations Transit Core Competencies Curriculum (TC3)</vt:lpstr>
      <vt:lpstr>Objectives</vt:lpstr>
      <vt:lpstr>Agenda</vt:lpstr>
      <vt:lpstr>Warm Up</vt:lpstr>
      <vt:lpstr>1.1 – Fluid Dynamics </vt:lpstr>
      <vt:lpstr>What is a fluid?</vt:lpstr>
      <vt:lpstr>Fluid Mechanics </vt:lpstr>
      <vt:lpstr>From Fluid Dynamics to Fluid Power</vt:lpstr>
      <vt:lpstr>Hydraulics and Pneumatics Safety Considerations</vt:lpstr>
      <vt:lpstr>1.2 - Hydraulics</vt:lpstr>
      <vt:lpstr>What Are Hydraulics?</vt:lpstr>
      <vt:lpstr>How Does a Hydraulic System Work?</vt:lpstr>
      <vt:lpstr>Pascal’s Law</vt:lpstr>
      <vt:lpstr>Basic Hydraulic System Components</vt:lpstr>
      <vt:lpstr>Basic Hydraulic System Components</vt:lpstr>
      <vt:lpstr>Basic Hydraulic System Components</vt:lpstr>
      <vt:lpstr>Basic Hydraulic System Components</vt:lpstr>
      <vt:lpstr>Basic Hydraulic System Components</vt:lpstr>
      <vt:lpstr>Basic Hydraulic System Components</vt:lpstr>
      <vt:lpstr>Basic Hydraulic System Components</vt:lpstr>
      <vt:lpstr>Basic Hydraulic System Components</vt:lpstr>
      <vt:lpstr>Example: Break Pedal</vt:lpstr>
      <vt:lpstr>Example: Hydraulic Press</vt:lpstr>
      <vt:lpstr>Common Hydraulic Systems</vt:lpstr>
      <vt:lpstr>Advantages of Hydraulic Systems</vt:lpstr>
      <vt:lpstr>Disadvantages of Hydraulic Systems</vt:lpstr>
      <vt:lpstr>Knowledge Check </vt:lpstr>
      <vt:lpstr>Knowledge Check </vt:lpstr>
      <vt:lpstr>Knowledge Check </vt:lpstr>
      <vt:lpstr>Knowledge Check </vt:lpstr>
      <vt:lpstr>Summary and What’s Next</vt:lpstr>
      <vt:lpstr>1.3 - Pneumatics</vt:lpstr>
      <vt:lpstr>What Are Pneumatics?</vt:lpstr>
      <vt:lpstr>How Does a Pneumatic System Work?</vt:lpstr>
      <vt:lpstr>Basic Pneumatic System Components</vt:lpstr>
      <vt:lpstr>Basic Pneumatic System Components</vt:lpstr>
      <vt:lpstr>Basic Pneumatic System Components</vt:lpstr>
      <vt:lpstr>Basic Pneumatic System Components</vt:lpstr>
      <vt:lpstr>Basic Pneumatic System Components</vt:lpstr>
      <vt:lpstr>Basic Pneumatic System Components</vt:lpstr>
      <vt:lpstr>Example: Dump Truck Air Brakes</vt:lpstr>
      <vt:lpstr>Common Pneumatic Systems</vt:lpstr>
      <vt:lpstr>Advantages of Pneumatic Systems</vt:lpstr>
      <vt:lpstr>Disadvantages of Pneumatic Systems</vt:lpstr>
      <vt:lpstr>PowerPoint Presentation</vt:lpstr>
      <vt:lpstr>Discussion</vt:lpstr>
      <vt:lpstr>Knowledge Check </vt:lpstr>
      <vt:lpstr>Knowledge Check </vt:lpstr>
      <vt:lpstr>Knowledge Check </vt:lpstr>
      <vt:lpstr>Knowledge Check </vt:lpstr>
      <vt:lpstr>Summary and What’s Next</vt:lpstr>
      <vt:lpstr>1.4 – Applications for Hydraulics and Pneumatics in Transit Maintenance</vt:lpstr>
      <vt:lpstr>Hydraulics and Pneumatics in Transit Maintenance</vt:lpstr>
      <vt:lpstr>Quiz</vt:lpstr>
      <vt:lpstr>Revisiting Objectives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Mentor &amp; Apprenticeship Programs</dc:title>
  <dc:creator>Maurice Beard</dc:creator>
  <cp:lastModifiedBy>Allie Franklyn</cp:lastModifiedBy>
  <cp:revision>330</cp:revision>
  <dcterms:created xsi:type="dcterms:W3CDTF">2025-01-21T17:59:23Z</dcterms:created>
  <dcterms:modified xsi:type="dcterms:W3CDTF">2026-09-11T15:33:34Z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BEAEC871-48B9-4E68-B519-A98E1E2CE787</vt:lpwstr>
  </property>
  <property fmtid="{D5CDD505-2E9C-101B-9397-08002B2CF9AE}" pid="3" name="ArticulatePath">
    <vt:lpwstr>Developing Mentor &amp; Apprenticeship Programs</vt:lpwstr>
  </property>
</Properties>
</file>