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slideLayouts/slideLayout22.xml" ContentType="application/vnd.openxmlformats-officedocument.presentationml.slideLayout+xml"/>
  <Override PartName="/ppt/theme/theme2.xml" ContentType="application/vnd.openxmlformats-officedocument.theme+xml"/>
  <Override PartName="/ppt/tags/tag24.xml" ContentType="application/vnd.openxmlformats-officedocument.presentationml.tags+xml"/>
  <Override PartName="/ppt/tags/tag25.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26.xml" ContentType="application/vnd.openxmlformats-officedocument.presentationml.tags+xml"/>
  <Override PartName="/ppt/tags/tag27.xml" ContentType="application/vnd.openxmlformats-officedocument.presentationml.tags+xml"/>
  <Override PartName="/ppt/notesSlides/notesSlide1.xml" ContentType="application/vnd.openxmlformats-officedocument.presentationml.notesSlide+xml"/>
  <Override PartName="/ppt/tags/tag28.xml" ContentType="application/vnd.openxmlformats-officedocument.presentationml.tags+xml"/>
  <Override PartName="/ppt/notesSlides/notesSlide2.xml" ContentType="application/vnd.openxmlformats-officedocument.presentationml.notesSlide+xml"/>
  <Override PartName="/ppt/tags/tag29.xml" ContentType="application/vnd.openxmlformats-officedocument.presentationml.tags+xml"/>
  <Override PartName="/ppt/notesSlides/notesSlide3.xml" ContentType="application/vnd.openxmlformats-officedocument.presentationml.notesSlide+xml"/>
  <Override PartName="/ppt/tags/tag30.xml" ContentType="application/vnd.openxmlformats-officedocument.presentationml.tags+xml"/>
  <Override PartName="/ppt/notesSlides/notesSlide4.xml" ContentType="application/vnd.openxmlformats-officedocument.presentationml.notesSlide+xml"/>
  <Override PartName="/ppt/tags/tag31.xml" ContentType="application/vnd.openxmlformats-officedocument.presentationml.tags+xml"/>
  <Override PartName="/ppt/notesSlides/notesSlide5.xml" ContentType="application/vnd.openxmlformats-officedocument.presentationml.notesSlide+xml"/>
  <Override PartName="/ppt/tags/tag32.xml" ContentType="application/vnd.openxmlformats-officedocument.presentationml.tags+xml"/>
  <Override PartName="/ppt/notesSlides/notesSlide6.xml" ContentType="application/vnd.openxmlformats-officedocument.presentationml.notesSlide+xml"/>
  <Override PartName="/ppt/tags/tag33.xml" ContentType="application/vnd.openxmlformats-officedocument.presentationml.tags+xml"/>
  <Override PartName="/ppt/notesSlides/notesSlide7.xml" ContentType="application/vnd.openxmlformats-officedocument.presentationml.notesSlide+xml"/>
  <Override PartName="/ppt/tags/tag34.xml" ContentType="application/vnd.openxmlformats-officedocument.presentationml.tags+xml"/>
  <Override PartName="/ppt/notesSlides/notesSlide8.xml" ContentType="application/vnd.openxmlformats-officedocument.presentationml.notesSlide+xml"/>
  <Override PartName="/ppt/tags/tag35.xml" ContentType="application/vnd.openxmlformats-officedocument.presentationml.tags+xml"/>
  <Override PartName="/ppt/notesSlides/notesSlide9.xml" ContentType="application/vnd.openxmlformats-officedocument.presentationml.notesSlide+xml"/>
  <Override PartName="/ppt/tags/tag36.xml" ContentType="application/vnd.openxmlformats-officedocument.presentationml.tags+xml"/>
  <Override PartName="/ppt/notesSlides/notesSlide10.xml" ContentType="application/vnd.openxmlformats-officedocument.presentationml.notesSlide+xml"/>
  <Override PartName="/ppt/tags/tag37.xml" ContentType="application/vnd.openxmlformats-officedocument.presentationml.tags+xml"/>
  <Override PartName="/ppt/notesSlides/notesSlide11.xml" ContentType="application/vnd.openxmlformats-officedocument.presentationml.notesSlide+xml"/>
  <Override PartName="/ppt/tags/tag38.xml" ContentType="application/vnd.openxmlformats-officedocument.presentationml.tags+xml"/>
  <Override PartName="/ppt/notesSlides/notesSlide12.xml" ContentType="application/vnd.openxmlformats-officedocument.presentationml.notesSlide+xml"/>
  <Override PartName="/ppt/tags/tag39.xml" ContentType="application/vnd.openxmlformats-officedocument.presentationml.tags+xml"/>
  <Override PartName="/ppt/notesSlides/notesSlide13.xml" ContentType="application/vnd.openxmlformats-officedocument.presentationml.notesSlide+xml"/>
  <Override PartName="/ppt/tags/tag40.xml" ContentType="application/vnd.openxmlformats-officedocument.presentationml.tags+xml"/>
  <Override PartName="/ppt/notesSlides/notesSlide14.xml" ContentType="application/vnd.openxmlformats-officedocument.presentationml.notesSlide+xml"/>
  <Override PartName="/ppt/tags/tag41.xml" ContentType="application/vnd.openxmlformats-officedocument.presentationml.tags+xml"/>
  <Override PartName="/ppt/notesSlides/notesSlide15.xml" ContentType="application/vnd.openxmlformats-officedocument.presentationml.notesSlide+xml"/>
  <Override PartName="/ppt/tags/tag42.xml" ContentType="application/vnd.openxmlformats-officedocument.presentationml.tags+xml"/>
  <Override PartName="/ppt/notesSlides/notesSlide16.xml" ContentType="application/vnd.openxmlformats-officedocument.presentationml.notesSlide+xml"/>
  <Override PartName="/ppt/tags/tag43.xml" ContentType="application/vnd.openxmlformats-officedocument.presentationml.tags+xml"/>
  <Override PartName="/ppt/notesSlides/notesSlide17.xml" ContentType="application/vnd.openxmlformats-officedocument.presentationml.notesSlide+xml"/>
  <Override PartName="/ppt/tags/tag44.xml" ContentType="application/vnd.openxmlformats-officedocument.presentationml.tags+xml"/>
  <Override PartName="/ppt/notesSlides/notesSlide18.xml" ContentType="application/vnd.openxmlformats-officedocument.presentationml.notesSlide+xml"/>
  <Override PartName="/ppt/tags/tag45.xml" ContentType="application/vnd.openxmlformats-officedocument.presentationml.tags+xml"/>
  <Override PartName="/ppt/notesSlides/notesSlide19.xml" ContentType="application/vnd.openxmlformats-officedocument.presentationml.notesSlide+xml"/>
  <Override PartName="/ppt/tags/tag46.xml" ContentType="application/vnd.openxmlformats-officedocument.presentationml.tags+xml"/>
  <Override PartName="/ppt/notesSlides/notesSlide20.xml" ContentType="application/vnd.openxmlformats-officedocument.presentationml.notesSlide+xml"/>
  <Override PartName="/ppt/tags/tag47.xml" ContentType="application/vnd.openxmlformats-officedocument.presentationml.tags+xml"/>
  <Override PartName="/ppt/notesSlides/notesSlide21.xml" ContentType="application/vnd.openxmlformats-officedocument.presentationml.notesSlide+xml"/>
  <Override PartName="/ppt/tags/tag48.xml" ContentType="application/vnd.openxmlformats-officedocument.presentationml.tags+xml"/>
  <Override PartName="/ppt/notesSlides/notesSlide22.xml" ContentType="application/vnd.openxmlformats-officedocument.presentationml.notesSlide+xml"/>
  <Override PartName="/ppt/tags/tag49.xml" ContentType="application/vnd.openxmlformats-officedocument.presentationml.tags+xml"/>
  <Override PartName="/ppt/notesSlides/notesSlide23.xml" ContentType="application/vnd.openxmlformats-officedocument.presentationml.notesSlide+xml"/>
  <Override PartName="/ppt/tags/tag50.xml" ContentType="application/vnd.openxmlformats-officedocument.presentationml.tags+xml"/>
  <Override PartName="/ppt/notesSlides/notesSlide24.xml" ContentType="application/vnd.openxmlformats-officedocument.presentationml.notesSlide+xml"/>
  <Override PartName="/ppt/tags/tag51.xml" ContentType="application/vnd.openxmlformats-officedocument.presentationml.tags+xml"/>
  <Override PartName="/ppt/notesSlides/notesSlide25.xml" ContentType="application/vnd.openxmlformats-officedocument.presentationml.notesSlide+xml"/>
  <Override PartName="/ppt/tags/tag52.xml" ContentType="application/vnd.openxmlformats-officedocument.presentationml.tags+xml"/>
  <Override PartName="/ppt/notesSlides/notesSlide26.xml" ContentType="application/vnd.openxmlformats-officedocument.presentationml.notesSlide+xml"/>
  <Override PartName="/ppt/tags/tag53.xml" ContentType="application/vnd.openxmlformats-officedocument.presentationml.tags+xml"/>
  <Override PartName="/ppt/notesSlides/notesSlide27.xml" ContentType="application/vnd.openxmlformats-officedocument.presentationml.notesSlide+xml"/>
  <Override PartName="/ppt/tags/tag54.xml" ContentType="application/vnd.openxmlformats-officedocument.presentationml.tags+xml"/>
  <Override PartName="/ppt/notesSlides/notesSlide28.xml" ContentType="application/vnd.openxmlformats-officedocument.presentationml.notesSlide+xml"/>
  <Override PartName="/ppt/tags/tag55.xml" ContentType="application/vnd.openxmlformats-officedocument.presentationml.tags+xml"/>
  <Override PartName="/ppt/notesSlides/notesSlide29.xml" ContentType="application/vnd.openxmlformats-officedocument.presentationml.notesSlide+xml"/>
  <Override PartName="/ppt/tags/tag56.xml" ContentType="application/vnd.openxmlformats-officedocument.presentationml.tags+xml"/>
  <Override PartName="/ppt/notesSlides/notesSlide30.xml" ContentType="application/vnd.openxmlformats-officedocument.presentationml.notesSlide+xml"/>
  <Override PartName="/ppt/tags/tag57.xml" ContentType="application/vnd.openxmlformats-officedocument.presentationml.tags+xml"/>
  <Override PartName="/ppt/notesSlides/notesSlide31.xml" ContentType="application/vnd.openxmlformats-officedocument.presentationml.notesSlide+xml"/>
  <Override PartName="/ppt/tags/tag58.xml" ContentType="application/vnd.openxmlformats-officedocument.presentationml.tags+xml"/>
  <Override PartName="/ppt/notesSlides/notesSlide32.xml" ContentType="application/vnd.openxmlformats-officedocument.presentationml.notesSlide+xml"/>
  <Override PartName="/ppt/tags/tag59.xml" ContentType="application/vnd.openxmlformats-officedocument.presentationml.tags+xml"/>
  <Override PartName="/ppt/notesSlides/notesSlide33.xml" ContentType="application/vnd.openxmlformats-officedocument.presentationml.notesSlide+xml"/>
  <Override PartName="/ppt/tags/tag60.xml" ContentType="application/vnd.openxmlformats-officedocument.presentationml.tags+xml"/>
  <Override PartName="/ppt/notesSlides/notesSlide34.xml" ContentType="application/vnd.openxmlformats-officedocument.presentationml.notesSlide+xml"/>
  <Override PartName="/ppt/tags/tag61.xml" ContentType="application/vnd.openxmlformats-officedocument.presentationml.tags+xml"/>
  <Override PartName="/ppt/notesSlides/notesSlide35.xml" ContentType="application/vnd.openxmlformats-officedocument.presentationml.notesSlide+xml"/>
  <Override PartName="/ppt/tags/tag62.xml" ContentType="application/vnd.openxmlformats-officedocument.presentationml.tags+xml"/>
  <Override PartName="/ppt/notesSlides/notesSlide36.xml" ContentType="application/vnd.openxmlformats-officedocument.presentationml.notesSlide+xml"/>
  <Override PartName="/ppt/tags/tag63.xml" ContentType="application/vnd.openxmlformats-officedocument.presentationml.tags+xml"/>
  <Override PartName="/ppt/notesSlides/notesSlide37.xml" ContentType="application/vnd.openxmlformats-officedocument.presentationml.notesSlide+xml"/>
  <Override PartName="/ppt/tags/tag64.xml" ContentType="application/vnd.openxmlformats-officedocument.presentationml.tags+xml"/>
  <Override PartName="/ppt/notesSlides/notesSlide38.xml" ContentType="application/vnd.openxmlformats-officedocument.presentationml.notesSlide+xml"/>
  <Override PartName="/ppt/tags/tag65.xml" ContentType="application/vnd.openxmlformats-officedocument.presentationml.tags+xml"/>
  <Override PartName="/ppt/notesSlides/notesSlide39.xml" ContentType="application/vnd.openxmlformats-officedocument.presentationml.notesSlide+xml"/>
  <Override PartName="/ppt/tags/tag66.xml" ContentType="application/vnd.openxmlformats-officedocument.presentationml.tags+xml"/>
  <Override PartName="/ppt/notesSlides/notesSlide40.xml" ContentType="application/vnd.openxmlformats-officedocument.presentationml.notesSlide+xml"/>
  <Override PartName="/ppt/tags/tag67.xml" ContentType="application/vnd.openxmlformats-officedocument.presentationml.tags+xml"/>
  <Override PartName="/ppt/notesSlides/notesSlide41.xml" ContentType="application/vnd.openxmlformats-officedocument.presentationml.notesSlide+xml"/>
  <Override PartName="/ppt/tags/tag68.xml" ContentType="application/vnd.openxmlformats-officedocument.presentationml.tags+xml"/>
  <Override PartName="/ppt/notesSlides/notesSlide42.xml" ContentType="application/vnd.openxmlformats-officedocument.presentationml.notesSlide+xml"/>
  <Override PartName="/ppt/tags/tag69.xml" ContentType="application/vnd.openxmlformats-officedocument.presentationml.tags+xml"/>
  <Override PartName="/ppt/notesSlides/notesSlide43.xml" ContentType="application/vnd.openxmlformats-officedocument.presentationml.notesSlide+xml"/>
  <Override PartName="/ppt/tags/tag70.xml" ContentType="application/vnd.openxmlformats-officedocument.presentationml.tags+xml"/>
  <Override PartName="/ppt/notesSlides/notesSlide44.xml" ContentType="application/vnd.openxmlformats-officedocument.presentationml.notesSlide+xml"/>
  <Override PartName="/ppt/tags/tag71.xml" ContentType="application/vnd.openxmlformats-officedocument.presentationml.tags+xml"/>
  <Override PartName="/ppt/notesSlides/notesSlide45.xml" ContentType="application/vnd.openxmlformats-officedocument.presentationml.notesSlide+xml"/>
  <Override PartName="/ppt/tags/tag72.xml" ContentType="application/vnd.openxmlformats-officedocument.presentationml.tags+xml"/>
  <Override PartName="/ppt/notesSlides/notesSlide46.xml" ContentType="application/vnd.openxmlformats-officedocument.presentationml.notesSlide+xml"/>
  <Override PartName="/ppt/tags/tag73.xml" ContentType="application/vnd.openxmlformats-officedocument.presentationml.tags+xml"/>
  <Override PartName="/ppt/notesSlides/notesSlide47.xml" ContentType="application/vnd.openxmlformats-officedocument.presentationml.notesSlide+xml"/>
  <Override PartName="/ppt/tags/tag74.xml" ContentType="application/vnd.openxmlformats-officedocument.presentationml.tags+xml"/>
  <Override PartName="/ppt/notesSlides/notesSlide48.xml" ContentType="application/vnd.openxmlformats-officedocument.presentationml.notesSlide+xml"/>
  <Override PartName="/ppt/tags/tag75.xml" ContentType="application/vnd.openxmlformats-officedocument.presentationml.tags+xml"/>
  <Override PartName="/ppt/notesSlides/notesSlide49.xml" ContentType="application/vnd.openxmlformats-officedocument.presentationml.notesSlide+xml"/>
  <Override PartName="/ppt/tags/tag76.xml" ContentType="application/vnd.openxmlformats-officedocument.presentationml.tags+xml"/>
  <Override PartName="/ppt/notesSlides/notesSlide50.xml" ContentType="application/vnd.openxmlformats-officedocument.presentationml.notesSlide+xml"/>
  <Override PartName="/ppt/tags/tag77.xml" ContentType="application/vnd.openxmlformats-officedocument.presentationml.tags+xml"/>
  <Override PartName="/ppt/notesSlides/notesSlide51.xml" ContentType="application/vnd.openxmlformats-officedocument.presentationml.notesSlide+xml"/>
  <Override PartName="/ppt/tags/tag78.xml" ContentType="application/vnd.openxmlformats-officedocument.presentationml.tags+xml"/>
  <Override PartName="/ppt/notesSlides/notesSlide52.xml" ContentType="application/vnd.openxmlformats-officedocument.presentationml.notesSlide+xml"/>
  <Override PartName="/ppt/tags/tag79.xml" ContentType="application/vnd.openxmlformats-officedocument.presentationml.tags+xml"/>
  <Override PartName="/ppt/notesSlides/notesSlide53.xml" ContentType="application/vnd.openxmlformats-officedocument.presentationml.notesSlide+xml"/>
  <Override PartName="/ppt/tags/tag80.xml" ContentType="application/vnd.openxmlformats-officedocument.presentationml.tags+xml"/>
  <Override PartName="/ppt/notesSlides/notesSlide54.xml" ContentType="application/vnd.openxmlformats-officedocument.presentationml.notesSlide+xml"/>
  <Override PartName="/ppt/tags/tag81.xml" ContentType="application/vnd.openxmlformats-officedocument.presentationml.tags+xml"/>
  <Override PartName="/ppt/notesSlides/notesSlide55.xml" ContentType="application/vnd.openxmlformats-officedocument.presentationml.notesSlide+xml"/>
  <Override PartName="/ppt/tags/tag82.xml" ContentType="application/vnd.openxmlformats-officedocument.presentationml.tags+xml"/>
  <Override PartName="/ppt/notesSlides/notesSlide56.xml" ContentType="application/vnd.openxmlformats-officedocument.presentationml.notesSlide+xml"/>
  <Override PartName="/ppt/tags/tag83.xml" ContentType="application/vnd.openxmlformats-officedocument.presentationml.tags+xml"/>
  <Override PartName="/ppt/notesSlides/notesSlide57.xml" ContentType="application/vnd.openxmlformats-officedocument.presentationml.notesSlide+xml"/>
  <Override PartName="/ppt/tags/tag84.xml" ContentType="application/vnd.openxmlformats-officedocument.presentationml.tags+xml"/>
  <Override PartName="/ppt/notesSlides/notesSlide58.xml" ContentType="application/vnd.openxmlformats-officedocument.presentationml.notesSlide+xml"/>
  <Override PartName="/ppt/tags/tag85.xml" ContentType="application/vnd.openxmlformats-officedocument.presentationml.tags+xml"/>
  <Override PartName="/ppt/notesSlides/notesSlide59.xml" ContentType="application/vnd.openxmlformats-officedocument.presentationml.notesSlide+xml"/>
  <Override PartName="/ppt/tags/tag86.xml" ContentType="application/vnd.openxmlformats-officedocument.presentationml.tags+xml"/>
  <Override PartName="/ppt/notesSlides/notesSlide60.xml" ContentType="application/vnd.openxmlformats-officedocument.presentationml.notesSlide+xml"/>
  <Override PartName="/ppt/tags/tag87.xml" ContentType="application/vnd.openxmlformats-officedocument.presentationml.tags+xml"/>
  <Override PartName="/ppt/notesSlides/notesSlide61.xml" ContentType="application/vnd.openxmlformats-officedocument.presentationml.notesSlide+xml"/>
  <Override PartName="/ppt/tags/tag88.xml" ContentType="application/vnd.openxmlformats-officedocument.presentationml.tags+xml"/>
  <Override PartName="/ppt/notesSlides/notesSlide62.xml" ContentType="application/vnd.openxmlformats-officedocument.presentationml.notesSlide+xml"/>
  <Override PartName="/ppt/tags/tag89.xml" ContentType="application/vnd.openxmlformats-officedocument.presentationml.tags+xml"/>
  <Override PartName="/ppt/notesSlides/notesSlide63.xml" ContentType="application/vnd.openxmlformats-officedocument.presentationml.notesSlide+xml"/>
  <Override PartName="/ppt/tags/tag90.xml" ContentType="application/vnd.openxmlformats-officedocument.presentationml.tags+xml"/>
  <Override PartName="/ppt/notesSlides/notesSlide64.xml" ContentType="application/vnd.openxmlformats-officedocument.presentationml.notesSlide+xml"/>
  <Override PartName="/ppt/tags/tag91.xml" ContentType="application/vnd.openxmlformats-officedocument.presentationml.tags+xml"/>
  <Override PartName="/ppt/notesSlides/notesSlide65.xml" ContentType="application/vnd.openxmlformats-officedocument.presentationml.notesSlide+xml"/>
  <Override PartName="/ppt/tags/tag92.xml" ContentType="application/vnd.openxmlformats-officedocument.presentationml.tags+xml"/>
  <Override PartName="/ppt/notesSlides/notesSlide66.xml" ContentType="application/vnd.openxmlformats-officedocument.presentationml.notesSlide+xml"/>
  <Override PartName="/ppt/tags/tag93.xml" ContentType="application/vnd.openxmlformats-officedocument.presentationml.tags+xml"/>
  <Override PartName="/ppt/notesSlides/notesSlide67.xml" ContentType="application/vnd.openxmlformats-officedocument.presentationml.notesSlide+xml"/>
  <Override PartName="/ppt/tags/tag94.xml" ContentType="application/vnd.openxmlformats-officedocument.presentationml.tags+xml"/>
  <Override PartName="/ppt/notesSlides/notesSlide68.xml" ContentType="application/vnd.openxmlformats-officedocument.presentationml.notesSlide+xml"/>
  <Override PartName="/ppt/tags/tag95.xml" ContentType="application/vnd.openxmlformats-officedocument.presentationml.tags+xml"/>
  <Override PartName="/ppt/notesSlides/notesSlide69.xml" ContentType="application/vnd.openxmlformats-officedocument.presentationml.notesSlide+xml"/>
  <Override PartName="/ppt/tags/tag96.xml" ContentType="application/vnd.openxmlformats-officedocument.presentationml.tags+xml"/>
  <Override PartName="/ppt/notesSlides/notesSlide70.xml" ContentType="application/vnd.openxmlformats-officedocument.presentationml.notesSlide+xml"/>
  <Override PartName="/ppt/tags/tag97.xml" ContentType="application/vnd.openxmlformats-officedocument.presentationml.tags+xml"/>
  <Override PartName="/ppt/notesSlides/notesSlide71.xml" ContentType="application/vnd.openxmlformats-officedocument.presentationml.notesSlide+xml"/>
  <Override PartName="/ppt/tags/tag98.xml" ContentType="application/vnd.openxmlformats-officedocument.presentationml.tags+xml"/>
  <Override PartName="/ppt/notesSlides/notesSlide72.xml" ContentType="application/vnd.openxmlformats-officedocument.presentationml.notesSlide+xml"/>
  <Override PartName="/ppt/tags/tag99.xml" ContentType="application/vnd.openxmlformats-officedocument.presentationml.tags+xml"/>
  <Override PartName="/ppt/notesSlides/notesSlide73.xml" ContentType="application/vnd.openxmlformats-officedocument.presentationml.notesSlide+xml"/>
  <Override PartName="/ppt/tags/tag100.xml" ContentType="application/vnd.openxmlformats-officedocument.presentationml.tags+xml"/>
  <Override PartName="/ppt/notesSlides/notesSlide74.xml" ContentType="application/vnd.openxmlformats-officedocument.presentationml.notesSlide+xml"/>
  <Override PartName="/ppt/tags/tag101.xml" ContentType="application/vnd.openxmlformats-officedocument.presentationml.tags+xml"/>
  <Override PartName="/ppt/notesSlides/notesSlide75.xml" ContentType="application/vnd.openxmlformats-officedocument.presentationml.notesSlide+xml"/>
  <Override PartName="/ppt/tags/tag102.xml" ContentType="application/vnd.openxmlformats-officedocument.presentationml.tags+xml"/>
  <Override PartName="/ppt/notesSlides/notesSlide76.xml" ContentType="application/vnd.openxmlformats-officedocument.presentationml.notesSlide+xml"/>
  <Override PartName="/ppt/tags/tag103.xml" ContentType="application/vnd.openxmlformats-officedocument.presentationml.tags+xml"/>
  <Override PartName="/ppt/notesSlides/notesSlide77.xml" ContentType="application/vnd.openxmlformats-officedocument.presentationml.notesSlide+xml"/>
  <Override PartName="/ppt/tags/tag104.xml" ContentType="application/vnd.openxmlformats-officedocument.presentationml.tags+xml"/>
  <Override PartName="/ppt/notesSlides/notesSlide78.xml" ContentType="application/vnd.openxmlformats-officedocument.presentationml.notesSlide+xml"/>
  <Override PartName="/ppt/tags/tag105.xml" ContentType="application/vnd.openxmlformats-officedocument.presentationml.tags+xml"/>
  <Override PartName="/ppt/notesSlides/notesSlide7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91" r:id="rId2"/>
  </p:sldMasterIdLst>
  <p:notesMasterIdLst>
    <p:notesMasterId r:id="rId82"/>
  </p:notesMasterIdLst>
  <p:handoutMasterIdLst>
    <p:handoutMasterId r:id="rId83"/>
  </p:handoutMasterIdLst>
  <p:sldIdLst>
    <p:sldId id="277" r:id="rId3"/>
    <p:sldId id="2425" r:id="rId4"/>
    <p:sldId id="2256" r:id="rId5"/>
    <p:sldId id="2412" r:id="rId6"/>
    <p:sldId id="2413" r:id="rId7"/>
    <p:sldId id="2440" r:id="rId8"/>
    <p:sldId id="2421" r:id="rId9"/>
    <p:sldId id="2441" r:id="rId10"/>
    <p:sldId id="2442" r:id="rId11"/>
    <p:sldId id="2443" r:id="rId12"/>
    <p:sldId id="2444" r:id="rId13"/>
    <p:sldId id="2446" r:id="rId14"/>
    <p:sldId id="2448" r:id="rId15"/>
    <p:sldId id="2447" r:id="rId16"/>
    <p:sldId id="2449" r:id="rId17"/>
    <p:sldId id="2511" r:id="rId18"/>
    <p:sldId id="2450" r:id="rId19"/>
    <p:sldId id="2451" r:id="rId20"/>
    <p:sldId id="2454" r:id="rId21"/>
    <p:sldId id="2452" r:id="rId22"/>
    <p:sldId id="2455" r:id="rId23"/>
    <p:sldId id="2456" r:id="rId24"/>
    <p:sldId id="2457" r:id="rId25"/>
    <p:sldId id="2458" r:id="rId26"/>
    <p:sldId id="2459" r:id="rId27"/>
    <p:sldId id="2460" r:id="rId28"/>
    <p:sldId id="2432" r:id="rId29"/>
    <p:sldId id="2461" r:id="rId30"/>
    <p:sldId id="2512" r:id="rId31"/>
    <p:sldId id="2462" r:id="rId32"/>
    <p:sldId id="2463" r:id="rId33"/>
    <p:sldId id="2471" r:id="rId34"/>
    <p:sldId id="2464" r:id="rId35"/>
    <p:sldId id="2517" r:id="rId36"/>
    <p:sldId id="2470" r:id="rId37"/>
    <p:sldId id="2466" r:id="rId38"/>
    <p:sldId id="2468" r:id="rId39"/>
    <p:sldId id="2469" r:id="rId40"/>
    <p:sldId id="2472" r:id="rId41"/>
    <p:sldId id="2474" r:id="rId42"/>
    <p:sldId id="2478" r:id="rId43"/>
    <p:sldId id="2479" r:id="rId44"/>
    <p:sldId id="2475" r:id="rId45"/>
    <p:sldId id="2476" r:id="rId46"/>
    <p:sldId id="2477" r:id="rId47"/>
    <p:sldId id="2480" r:id="rId48"/>
    <p:sldId id="2481" r:id="rId49"/>
    <p:sldId id="2513" r:id="rId50"/>
    <p:sldId id="2482" r:id="rId51"/>
    <p:sldId id="2484" r:id="rId52"/>
    <p:sldId id="2485" r:id="rId53"/>
    <p:sldId id="2486" r:id="rId54"/>
    <p:sldId id="2487" r:id="rId55"/>
    <p:sldId id="2514" r:id="rId56"/>
    <p:sldId id="2491" r:id="rId57"/>
    <p:sldId id="2488" r:id="rId58"/>
    <p:sldId id="2518" r:id="rId59"/>
    <p:sldId id="2489" r:id="rId60"/>
    <p:sldId id="2492" r:id="rId61"/>
    <p:sldId id="2493" r:id="rId62"/>
    <p:sldId id="2494" r:id="rId63"/>
    <p:sldId id="2495" r:id="rId64"/>
    <p:sldId id="2496" r:id="rId65"/>
    <p:sldId id="2497" r:id="rId66"/>
    <p:sldId id="2498" r:id="rId67"/>
    <p:sldId id="2500" r:id="rId68"/>
    <p:sldId id="2499" r:id="rId69"/>
    <p:sldId id="2504" r:id="rId70"/>
    <p:sldId id="2501" r:id="rId71"/>
    <p:sldId id="2503" r:id="rId72"/>
    <p:sldId id="2507" r:id="rId73"/>
    <p:sldId id="2433" r:id="rId74"/>
    <p:sldId id="2508" r:id="rId75"/>
    <p:sldId id="2509" r:id="rId76"/>
    <p:sldId id="2516" r:id="rId77"/>
    <p:sldId id="2515" r:id="rId78"/>
    <p:sldId id="2426" r:id="rId79"/>
    <p:sldId id="2431" r:id="rId80"/>
    <p:sldId id="2423" r:id="rId81"/>
  </p:sldIdLst>
  <p:sldSz cx="12192000" cy="6858000"/>
  <p:notesSz cx="6858000" cy="9144000"/>
  <p:embeddedFontLst>
    <p:embeddedFont>
      <p:font typeface="Montserrat" pitchFamily="2" charset="0"/>
      <p:regular r:id="rId84"/>
      <p:bold r:id="rId85"/>
      <p:italic r:id="rId86"/>
      <p:boldItalic r:id="rId87"/>
    </p:embeddedFont>
    <p:embeddedFont>
      <p:font typeface="Montserrat ExtraBold" panose="00000900000000000000" pitchFamily="2" charset="0"/>
      <p:bold r:id="rId88"/>
      <p:boldItalic r:id="rId89"/>
    </p:embeddedFont>
  </p:embeddedFontLst>
  <p:custDataLst>
    <p:tags r:id="rId9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88219F3-BE97-CEC9-7252-84E817F8DCC8}" name="Allie Franklyn" initials="AF" userId="S::afranklyn@transportcenter.org::2e006465-fe6a-4244-a2e5-a65a0565e14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BE1"/>
    <a:srgbClr val="00A34B"/>
    <a:srgbClr val="0F6235"/>
    <a:srgbClr val="E99873"/>
    <a:srgbClr val="D7E023"/>
    <a:srgbClr val="2AA748"/>
    <a:srgbClr val="E6E6E6"/>
    <a:srgbClr val="CBD92C"/>
    <a:srgbClr val="8CF13F"/>
    <a:srgbClr val="1367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1007AF-AD84-4984-8228-C4526CD2EF3A}" v="10" dt="2026-03-02T14:13:37.353"/>
  </p1510:revLst>
</p1510:revInfo>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374" autoAdjust="0"/>
    <p:restoredTop sz="67191" autoAdjust="0"/>
  </p:normalViewPr>
  <p:slideViewPr>
    <p:cSldViewPr snapToGrid="0">
      <p:cViewPr varScale="1">
        <p:scale>
          <a:sx n="74" d="100"/>
          <a:sy n="74" d="100"/>
        </p:scale>
        <p:origin x="1512" y="6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4" d="100"/>
          <a:sy n="74" d="100"/>
        </p:scale>
        <p:origin x="2122" y="77"/>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font" Target="fonts/font1.fntdata"/><Relationship Id="rId89" Type="http://schemas.openxmlformats.org/officeDocument/2006/relationships/font" Target="fonts/font6.fntdata"/><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tags" Target="tags/tag1.xml"/><Relationship Id="rId95" Type="http://schemas.microsoft.com/office/2016/11/relationships/changesInfo" Target="changesInfos/changesInfo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font" Target="fonts/font2.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handoutMaster" Target="handoutMasters/handoutMaster1.xml"/><Relationship Id="rId88" Type="http://schemas.openxmlformats.org/officeDocument/2006/relationships/font" Target="fonts/font5.fntdata"/><Relationship Id="rId91" Type="http://schemas.openxmlformats.org/officeDocument/2006/relationships/presProps" Target="presProps.xml"/><Relationship Id="rId9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font" Target="fonts/font3.fntdata"/><Relationship Id="rId9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microsoft.com/office/2018/10/relationships/authors" Target="author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viewProps" Target="viewProp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font" Target="fonts/font4.fntdata"/><Relationship Id="rId61" Type="http://schemas.openxmlformats.org/officeDocument/2006/relationships/slide" Target="slides/slide59.xml"/><Relationship Id="rId82"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die Khanu" userId="cx/jwx/9okW6g1gbgXL8LDfUc01DkQxoSMV+0s+T6XA=" providerId="None" clId="Web-{731007AF-AD84-4984-8228-C4526CD2EF3A}"/>
    <pc:docChg chg="modSld">
      <pc:chgData name="Addie Khanu" userId="cx/jwx/9okW6g1gbgXL8LDfUc01DkQxoSMV+0s+T6XA=" providerId="None" clId="Web-{731007AF-AD84-4984-8228-C4526CD2EF3A}" dt="2026-03-02T14:13:37.150" v="8" actId="20577"/>
      <pc:docMkLst>
        <pc:docMk/>
      </pc:docMkLst>
      <pc:sldChg chg="modSp">
        <pc:chgData name="Addie Khanu" userId="cx/jwx/9okW6g1gbgXL8LDfUc01DkQxoSMV+0s+T6XA=" providerId="None" clId="Web-{731007AF-AD84-4984-8228-C4526CD2EF3A}" dt="2026-03-02T14:13:37.150" v="8" actId="20577"/>
        <pc:sldMkLst>
          <pc:docMk/>
          <pc:sldMk cId="2328965073" sldId="2420"/>
        </pc:sldMkLst>
        <pc:spChg chg="mod">
          <ac:chgData name="Addie Khanu" userId="cx/jwx/9okW6g1gbgXL8LDfUc01DkQxoSMV+0s+T6XA=" providerId="None" clId="Web-{731007AF-AD84-4984-8228-C4526CD2EF3A}" dt="2026-03-02T14:13:37.150" v="8" actId="20577"/>
          <ac:spMkLst>
            <pc:docMk/>
            <pc:sldMk cId="2328965073" sldId="2420"/>
            <ac:spMk id="5" creationId="{6E365C04-9672-4EAD-B267-8CA3C4F1CA90}"/>
          </ac:spMkLst>
        </pc:sp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tags" Target="../tags/tag26.xml"/><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426396-F8F3-4943-886C-06334676821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B8A4C79-1A49-4098-B5D7-165FB4042AA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A14E4B3-A97E-4246-9676-415BEA7FBF27}" type="datetimeFigureOut">
              <a:rPr lang="en-US" smtClean="0"/>
              <a:t>9/30/2026</a:t>
            </a:fld>
            <a:endParaRPr lang="en-US" dirty="0"/>
          </a:p>
        </p:txBody>
      </p:sp>
      <p:sp>
        <p:nvSpPr>
          <p:cNvPr id="4" name="Footer Placeholder 3">
            <a:extLst>
              <a:ext uri="{FF2B5EF4-FFF2-40B4-BE49-F238E27FC236}">
                <a16:creationId xmlns:a16="http://schemas.microsoft.com/office/drawing/2014/main" id="{CC11F5FF-63F5-4A15-A81C-A51F748374F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73F861F-BD4B-4150-A7EE-99226F3EC73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2F0C234-9151-4C67-8EF0-3133E2C963A6}" type="slidenum">
              <a:rPr lang="en-US" smtClean="0"/>
              <a:t>‹#›</a:t>
            </a:fld>
            <a:endParaRPr lang="en-US" dirty="0"/>
          </a:p>
        </p:txBody>
      </p:sp>
    </p:spTree>
    <p:custDataLst>
      <p:tags r:id="rId2"/>
    </p:custDataLst>
    <p:extLst>
      <p:ext uri="{BB962C8B-B14F-4D97-AF65-F5344CB8AC3E}">
        <p14:creationId xmlns:p14="http://schemas.microsoft.com/office/powerpoint/2010/main" val="4131028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4CCC76-AB5D-4D11-A0BF-4B69EC6E2B08}" type="datetimeFigureOut">
              <a:rPr lang="en-US" smtClean="0"/>
              <a:t>9/30/2026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8FB58B-AACD-44F1-9CE2-B850C946C86F}" type="slidenum">
              <a:rPr lang="en-US" smtClean="0"/>
              <a:t>‹#›</a:t>
            </a:fld>
            <a:endParaRPr lang="en-US" dirty="0"/>
          </a:p>
        </p:txBody>
      </p:sp>
    </p:spTree>
    <p:extLst>
      <p:ext uri="{BB962C8B-B14F-4D97-AF65-F5344CB8AC3E}">
        <p14:creationId xmlns:p14="http://schemas.microsoft.com/office/powerpoint/2010/main" val="1264413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engineeringlearn.com/types-of-screw-heads-and-their-uses-with-pictures/"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mobilehomeoutfitters.com/building-materials/8-hex-head-zinc-plated-sheet-metal-screw-1-lb/"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community.cartalk.com/t/what-has-torque-to-yield-bolts-really-done-for-us/204392"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aftfasteners.com/grades-of-bolts-bolt-grade-markings-bolt-strength-chart/"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3" Type="http://schemas.openxmlformats.org/officeDocument/2006/relationships/hyperlink" Target="https://www.tryloctite.in/infographics/product-category/loctite-threadlocker-product-range" TargetMode="External"/><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1</a:t>
            </a:fld>
            <a:endParaRPr lang="en-US" dirty="0"/>
          </a:p>
        </p:txBody>
      </p:sp>
    </p:spTree>
    <p:extLst>
      <p:ext uri="{BB962C8B-B14F-4D97-AF65-F5344CB8AC3E}">
        <p14:creationId xmlns:p14="http://schemas.microsoft.com/office/powerpoint/2010/main" val="711430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2</a:t>
            </a:fld>
            <a:endParaRPr lang="en-US" dirty="0"/>
          </a:p>
        </p:txBody>
      </p:sp>
    </p:spTree>
    <p:extLst>
      <p:ext uri="{BB962C8B-B14F-4D97-AF65-F5344CB8AC3E}">
        <p14:creationId xmlns:p14="http://schemas.microsoft.com/office/powerpoint/2010/main" val="2265962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Welcome learners to class. Introduce the course and module.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3</a:t>
            </a:fld>
            <a:endParaRPr lang="en-US" dirty="0"/>
          </a:p>
        </p:txBody>
      </p:sp>
    </p:spTree>
    <p:extLst>
      <p:ext uri="{BB962C8B-B14F-4D97-AF65-F5344CB8AC3E}">
        <p14:creationId xmlns:p14="http://schemas.microsoft.com/office/powerpoint/2010/main" val="551380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Review the module objectives.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4</a:t>
            </a:fld>
            <a:endParaRPr lang="en-US" dirty="0"/>
          </a:p>
        </p:txBody>
      </p:sp>
    </p:spTree>
    <p:extLst>
      <p:ext uri="{BB962C8B-B14F-4D97-AF65-F5344CB8AC3E}">
        <p14:creationId xmlns:p14="http://schemas.microsoft.com/office/powerpoint/2010/main" val="3934906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Review the module agenda.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5</a:t>
            </a:fld>
            <a:endParaRPr lang="en-US" dirty="0"/>
          </a:p>
        </p:txBody>
      </p:sp>
    </p:spTree>
    <p:extLst>
      <p:ext uri="{BB962C8B-B14F-4D97-AF65-F5344CB8AC3E}">
        <p14:creationId xmlns:p14="http://schemas.microsoft.com/office/powerpoint/2010/main" val="4086096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Gain Attention, Recall</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5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Read the scenario to the group.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Facilitate a short discussion using the questions on the slide.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Encourage learners to share their real-world experiences working with types of fasteners. </a:t>
            </a:r>
          </a:p>
          <a:p>
            <a:pPr marL="0" marR="0" lvl="0" indent="0">
              <a:spcBef>
                <a:spcPts val="0"/>
              </a:spcBef>
              <a:spcAft>
                <a:spcPts val="0"/>
              </a:spcAft>
              <a:buFont typeface="Arial" panose="020B0604020202020204" pitchFamily="34" charset="0"/>
              <a:buNone/>
            </a:pPr>
            <a:endParaRPr lang="en-US" sz="1200" b="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68FB58B-AACD-44F1-9CE2-B850C946C86F}" type="slidenum">
              <a:rPr lang="en-US" smtClean="0"/>
              <a:t>6</a:t>
            </a:fld>
            <a:endParaRPr lang="en-US" dirty="0"/>
          </a:p>
        </p:txBody>
      </p:sp>
    </p:spTree>
    <p:extLst>
      <p:ext uri="{BB962C8B-B14F-4D97-AF65-F5344CB8AC3E}">
        <p14:creationId xmlns:p14="http://schemas.microsoft.com/office/powerpoint/2010/main" val="4257867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Transition from warm up to section 1.1.</a:t>
            </a:r>
          </a:p>
          <a:p>
            <a:pPr marL="171450" marR="0" lvl="0" indent="-171450">
              <a:spcBef>
                <a:spcPts val="0"/>
              </a:spcBef>
              <a:spcAft>
                <a:spcPts val="0"/>
              </a:spcAft>
              <a:buFont typeface="Arial" panose="020B0604020202020204" pitchFamily="34" charset="0"/>
              <a:buChar char="•"/>
            </a:pPr>
            <a:r>
              <a:rPr lang="en-US" dirty="0"/>
              <a:t>Introduce the section.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Based on our warm-up discission, you may already have some experience with fasteners.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We’ll build on any existing knowledge in this section and introduce a variety of fasteners and their various applications.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7</a:t>
            </a:fld>
            <a:endParaRPr lang="en-US" dirty="0"/>
          </a:p>
        </p:txBody>
      </p:sp>
    </p:spTree>
    <p:extLst>
      <p:ext uri="{BB962C8B-B14F-4D97-AF65-F5344CB8AC3E}">
        <p14:creationId xmlns:p14="http://schemas.microsoft.com/office/powerpoint/2010/main" val="1507454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 term </a:t>
            </a:r>
            <a:r>
              <a:rPr lang="en-US" sz="1200" b="1" dirty="0">
                <a:effectLst/>
                <a:latin typeface="+mn-lt"/>
                <a:ea typeface="Calibri" panose="020F0502020204030204" pitchFamily="34" charset="0"/>
                <a:cs typeface="Times New Roman" panose="02020603050405020304" pitchFamily="18" charset="0"/>
              </a:rPr>
              <a:t>fasteners</a:t>
            </a:r>
            <a:r>
              <a:rPr lang="en-US" sz="1200" b="0" dirty="0">
                <a:effectLst/>
                <a:latin typeface="+mn-lt"/>
                <a:ea typeface="Calibri" panose="020F0502020204030204" pitchFamily="34" charset="0"/>
                <a:cs typeface="Times New Roman" panose="02020603050405020304" pitchFamily="18" charset="0"/>
              </a:rPr>
              <a:t> refers to a category of hardware that is used to secure parts or objects together.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Typical fasteners include screws, nuts, blots, washers, and staples.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Today we will learn about types of fasteners, their use, and how to select the right fastener for the job.</a:t>
            </a:r>
          </a:p>
        </p:txBody>
      </p:sp>
      <p:sp>
        <p:nvSpPr>
          <p:cNvPr id="4" name="Slide Number Placeholder 3"/>
          <p:cNvSpPr>
            <a:spLocks noGrp="1"/>
          </p:cNvSpPr>
          <p:nvPr>
            <p:ph type="sldNum" sz="quarter" idx="5"/>
          </p:nvPr>
        </p:nvSpPr>
        <p:spPr/>
        <p:txBody>
          <a:bodyPr/>
          <a:lstStyle/>
          <a:p>
            <a:fld id="{C68FB58B-AACD-44F1-9CE2-B850C946C86F}" type="slidenum">
              <a:rPr lang="en-US" smtClean="0"/>
              <a:t>8</a:t>
            </a:fld>
            <a:endParaRPr lang="en-US" dirty="0"/>
          </a:p>
        </p:txBody>
      </p:sp>
    </p:spTree>
    <p:extLst>
      <p:ext uri="{BB962C8B-B14F-4D97-AF65-F5344CB8AC3E}">
        <p14:creationId xmlns:p14="http://schemas.microsoft.com/office/powerpoint/2010/main" val="24453968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3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Review the common characteristics of each materials.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Provide real-world examples of situations where each material might be used.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Fasteners are made from different materials because no single material is ideal for every application.</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Each material has its own strengths and limitations.</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For example, </a:t>
            </a:r>
            <a:r>
              <a:rPr lang="en-US" sz="1200" b="1" dirty="0">
                <a:effectLst/>
                <a:latin typeface="+mn-lt"/>
                <a:ea typeface="Calibri" panose="020F0502020204030204" pitchFamily="34" charset="0"/>
                <a:cs typeface="Times New Roman" panose="02020603050405020304" pitchFamily="18" charset="0"/>
              </a:rPr>
              <a:t>aluminum</a:t>
            </a:r>
            <a:r>
              <a:rPr lang="en-US" sz="1200" b="0" dirty="0">
                <a:effectLst/>
                <a:latin typeface="+mn-lt"/>
                <a:ea typeface="Calibri" panose="020F0502020204030204" pitchFamily="34" charset="0"/>
                <a:cs typeface="Times New Roman" panose="02020603050405020304" pitchFamily="18" charset="0"/>
              </a:rPr>
              <a:t> is valued for its light weight, while </a:t>
            </a:r>
            <a:r>
              <a:rPr lang="en-US" sz="1200" b="1" dirty="0">
                <a:effectLst/>
                <a:latin typeface="+mn-lt"/>
                <a:ea typeface="Calibri" panose="020F0502020204030204" pitchFamily="34" charset="0"/>
                <a:cs typeface="Times New Roman" panose="02020603050405020304" pitchFamily="18" charset="0"/>
              </a:rPr>
              <a:t>steel</a:t>
            </a:r>
            <a:r>
              <a:rPr lang="en-US" sz="1200" b="0" dirty="0">
                <a:effectLst/>
                <a:latin typeface="+mn-lt"/>
                <a:ea typeface="Calibri" panose="020F0502020204030204" pitchFamily="34" charset="0"/>
                <a:cs typeface="Times New Roman" panose="02020603050405020304" pitchFamily="18" charset="0"/>
              </a:rPr>
              <a:t> is commonly selected for its strength.</a:t>
            </a:r>
          </a:p>
          <a:p>
            <a:pPr marL="171450" marR="0" lvl="0" indent="-171450">
              <a:spcBef>
                <a:spcPts val="0"/>
              </a:spcBef>
              <a:spcAft>
                <a:spcPts val="0"/>
              </a:spcAft>
              <a:buFont typeface="Arial" panose="020B0604020202020204" pitchFamily="34" charset="0"/>
              <a:buChar char="•"/>
            </a:pPr>
            <a:r>
              <a:rPr lang="en-US" sz="1200" b="1" dirty="0">
                <a:effectLst/>
                <a:latin typeface="+mn-lt"/>
                <a:ea typeface="Calibri" panose="020F0502020204030204" pitchFamily="34" charset="0"/>
                <a:cs typeface="Times New Roman" panose="02020603050405020304" pitchFamily="18" charset="0"/>
              </a:rPr>
              <a:t>Stainless steel </a:t>
            </a:r>
            <a:r>
              <a:rPr lang="en-US" sz="1200" b="0" dirty="0">
                <a:effectLst/>
                <a:latin typeface="+mn-lt"/>
                <a:ea typeface="Calibri" panose="020F0502020204030204" pitchFamily="34" charset="0"/>
                <a:cs typeface="Times New Roman" panose="02020603050405020304" pitchFamily="18" charset="0"/>
              </a:rPr>
              <a:t>is often used where corrosion resistance is important.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Material selection depends on the job the fastener needs to perform.</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In fact, some fasteners are manufactured to break under stress. This typically occurs when breaking a cheaper part is a fail safe for breaking a more expensive part. </a:t>
            </a:r>
          </a:p>
          <a:p>
            <a:pPr marL="171450" marR="0" lvl="0" indent="-171450">
              <a:spcBef>
                <a:spcPts val="0"/>
              </a:spcBef>
              <a:spcAft>
                <a:spcPts val="0"/>
              </a:spcAft>
              <a:buFont typeface="Arial" panose="020B0604020202020204" pitchFamily="34" charset="0"/>
              <a:buChar char="•"/>
            </a:pPr>
            <a:endParaRPr lang="en-US" sz="1200" b="0" dirty="0">
              <a:effectLst/>
              <a:latin typeface="+mn-lt"/>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9</a:t>
            </a:fld>
            <a:endParaRPr lang="en-US" dirty="0"/>
          </a:p>
        </p:txBody>
      </p:sp>
    </p:spTree>
    <p:extLst>
      <p:ext uri="{BB962C8B-B14F-4D97-AF65-F5344CB8AC3E}">
        <p14:creationId xmlns:p14="http://schemas.microsoft.com/office/powerpoint/2010/main" val="1568064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D44A9-39E9-7040-E12F-85767317C5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DDDF8D-08C4-1511-A600-7AAAC1B47C7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F9E10E2-29DE-D67C-AEBC-6462CFC7DED6}"/>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Selecting the right fastener involves more than choosing the correct size or type.</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 material directly affects how the fastener performs over time.</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Strength and corrosion resistance are often the primary considerations.</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Other factors, such as weight, cost, and compatibility with surrounding materials, may also influence the selection.</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 best material depends on the application and operating environment.</a:t>
            </a:r>
          </a:p>
          <a:p>
            <a:pPr marL="0" marR="0" lvl="0" indent="0">
              <a:spcBef>
                <a:spcPts val="0"/>
              </a:spcBef>
              <a:spcAft>
                <a:spcPts val="0"/>
              </a:spcAft>
              <a:buFont typeface="Arial" panose="020B0604020202020204" pitchFamily="34" charset="0"/>
              <a:buNone/>
            </a:pP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Arial" panose="020B0604020202020204" pitchFamily="34" charset="0"/>
              <a:buNone/>
            </a:pPr>
            <a:r>
              <a:rPr lang="en-US" sz="1200" b="0" i="1" dirty="0">
                <a:effectLst/>
                <a:latin typeface="+mn-lt"/>
                <a:ea typeface="Calibri" panose="020F0502020204030204" pitchFamily="34" charset="0"/>
                <a:cs typeface="Times New Roman" panose="02020603050405020304" pitchFamily="18" charset="0"/>
              </a:rPr>
              <a:t>Note – Image Ai enhanced for clarity by authoring graphic designer. </a:t>
            </a:r>
          </a:p>
        </p:txBody>
      </p:sp>
      <p:sp>
        <p:nvSpPr>
          <p:cNvPr id="4" name="Slide Number Placeholder 3">
            <a:extLst>
              <a:ext uri="{FF2B5EF4-FFF2-40B4-BE49-F238E27FC236}">
                <a16:creationId xmlns:a16="http://schemas.microsoft.com/office/drawing/2014/main" id="{F813E69C-2D15-2DF3-33C5-9234BE7FB892}"/>
              </a:ext>
            </a:extLst>
          </p:cNvPr>
          <p:cNvSpPr>
            <a:spLocks noGrp="1"/>
          </p:cNvSpPr>
          <p:nvPr>
            <p:ph type="sldNum" sz="quarter" idx="5"/>
          </p:nvPr>
        </p:nvSpPr>
        <p:spPr/>
        <p:txBody>
          <a:bodyPr/>
          <a:lstStyle/>
          <a:p>
            <a:fld id="{C68FB58B-AACD-44F1-9CE2-B850C946C86F}" type="slidenum">
              <a:rPr lang="en-US" smtClean="0"/>
              <a:t>10</a:t>
            </a:fld>
            <a:endParaRPr lang="en-US" dirty="0"/>
          </a:p>
        </p:txBody>
      </p:sp>
    </p:spTree>
    <p:extLst>
      <p:ext uri="{BB962C8B-B14F-4D97-AF65-F5344CB8AC3E}">
        <p14:creationId xmlns:p14="http://schemas.microsoft.com/office/powerpoint/2010/main" val="13015225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936B7-50C1-AC06-580B-AC9232FFD3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2A520A-CFA8-1A04-9A95-FFC3209D47F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6139C48-BA5E-AACF-CA06-A404A6094226}"/>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When selecting screws, bolts, nuts, and washers, use compatible materials whenever possible to help prevent:</a:t>
            </a:r>
          </a:p>
          <a:p>
            <a:pPr marL="628650" lvl="1" indent="-171450">
              <a:buFont typeface="Arial" panose="020B0604020202020204" pitchFamily="34" charset="0"/>
              <a:buChar char="•"/>
            </a:pPr>
            <a:r>
              <a:rPr lang="en-US" dirty="0"/>
              <a:t>Galvanic corrosion – Dissimilar metals can corrode when exposed to moisture.</a:t>
            </a:r>
          </a:p>
          <a:p>
            <a:pPr marL="628650" lvl="1" indent="-171450">
              <a:buFont typeface="Arial" panose="020B0604020202020204" pitchFamily="34" charset="0"/>
              <a:buChar char="•"/>
            </a:pPr>
            <a:r>
              <a:rPr lang="en-US" dirty="0"/>
              <a:t>Uneven strength – Different material strengths can create uneven load distribution.</a:t>
            </a:r>
          </a:p>
          <a:p>
            <a:pPr marL="628650" lvl="1" indent="-171450">
              <a:buFont typeface="Arial" panose="020B0604020202020204" pitchFamily="34" charset="0"/>
              <a:buChar char="•"/>
            </a:pPr>
            <a:r>
              <a:rPr lang="en-US" dirty="0"/>
              <a:t>Thermal expansion issues – Materials expand and contract at different rates, which can loosen connections.</a:t>
            </a:r>
          </a:p>
          <a:p>
            <a:pPr marL="628650" lvl="1" indent="-171450">
              <a:buFont typeface="Arial" panose="020B0604020202020204" pitchFamily="34" charset="0"/>
              <a:buChar char="•"/>
            </a:pPr>
            <a:r>
              <a:rPr lang="en-US" dirty="0"/>
              <a:t>Compatibility problems – Some materials are not designed to be used together and may fail under stress.</a:t>
            </a:r>
          </a:p>
          <a:p>
            <a:pPr marL="628650" lvl="1" indent="-171450">
              <a:buFont typeface="Arial" panose="020B0604020202020204" pitchFamily="34" charset="0"/>
              <a:buChar char="•"/>
            </a:pPr>
            <a:r>
              <a:rPr lang="en-US" dirty="0"/>
              <a:t>Maintenance challenges – Mixed materials can make inspection, maintenance, and replacement more difficult.</a:t>
            </a:r>
          </a:p>
          <a:p>
            <a:endParaRPr lang="en-US" dirty="0"/>
          </a:p>
        </p:txBody>
      </p:sp>
      <p:sp>
        <p:nvSpPr>
          <p:cNvPr id="4" name="Slide Number Placeholder 3">
            <a:extLst>
              <a:ext uri="{FF2B5EF4-FFF2-40B4-BE49-F238E27FC236}">
                <a16:creationId xmlns:a16="http://schemas.microsoft.com/office/drawing/2014/main" id="{24438F88-370D-179C-B177-D2529C382F41}"/>
              </a:ext>
            </a:extLst>
          </p:cNvPr>
          <p:cNvSpPr>
            <a:spLocks noGrp="1"/>
          </p:cNvSpPr>
          <p:nvPr>
            <p:ph type="sldNum" sz="quarter" idx="5"/>
          </p:nvPr>
        </p:nvSpPr>
        <p:spPr/>
        <p:txBody>
          <a:bodyPr/>
          <a:lstStyle/>
          <a:p>
            <a:fld id="{C68FB58B-AACD-44F1-9CE2-B850C946C86F}" type="slidenum">
              <a:rPr lang="en-US" smtClean="0"/>
              <a:t>11</a:t>
            </a:fld>
            <a:endParaRPr lang="en-US" dirty="0"/>
          </a:p>
        </p:txBody>
      </p:sp>
    </p:spTree>
    <p:extLst>
      <p:ext uri="{BB962C8B-B14F-4D97-AF65-F5344CB8AC3E}">
        <p14:creationId xmlns:p14="http://schemas.microsoft.com/office/powerpoint/2010/main" val="2910852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r>
              <a:rPr lang="en-US" b="1" dirty="0"/>
              <a:t>Learning Objective</a:t>
            </a:r>
            <a:r>
              <a:rPr lang="en-US" dirty="0"/>
              <a:t>: Identify the various types of fasteners and explain their purpose, including screws, nuts, bolts, washers, staples, retaining hardware, and miscellaneous hardware.</a:t>
            </a:r>
          </a:p>
          <a:p>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indent="0">
              <a:buNone/>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questions.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r>
              <a:rPr lang="en-US" sz="1200" b="1" dirty="0"/>
              <a:t>Answer Key</a:t>
            </a:r>
            <a:r>
              <a:rPr lang="en-US" sz="1200" dirty="0"/>
              <a:t>:</a:t>
            </a:r>
          </a:p>
          <a:p>
            <a:pPr marL="228600" indent="-228600">
              <a:buAutoNum type="arabicPeriod"/>
            </a:pPr>
            <a:r>
              <a:rPr lang="en-US" sz="1200" dirty="0"/>
              <a:t>A category of hardware that is used to secure parts or objects together.</a:t>
            </a:r>
            <a:endParaRPr lang="en-US" sz="1200" b="0" dirty="0">
              <a:latin typeface="Calibri" panose="020F0502020204030204" pitchFamily="34" charset="0"/>
              <a:ea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12</a:t>
            </a:fld>
            <a:endParaRPr lang="en-US" dirty="0"/>
          </a:p>
        </p:txBody>
      </p:sp>
    </p:spTree>
    <p:extLst>
      <p:ext uri="{BB962C8B-B14F-4D97-AF65-F5344CB8AC3E}">
        <p14:creationId xmlns:p14="http://schemas.microsoft.com/office/powerpoint/2010/main" val="3057646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A9E08-88A0-FAAC-D2AC-4E194468B2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A3F126-ED3C-C941-1128-CDDE0277F09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CE62CDE-1904-C643-F523-144404272DC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Explain the advantages and disadvantages of fastener materials.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r>
              <a:rPr lang="en-US" b="1" dirty="0">
                <a:latin typeface="Calibri" panose="020F0502020204030204" pitchFamily="34" charset="0"/>
                <a:ea typeface="Calibri" panose="020F0502020204030204" pitchFamily="34" charset="0"/>
                <a:cs typeface="Calibri" panose="020F0502020204030204" pitchFamily="34" charset="0"/>
              </a:rPr>
              <a:t>Answer: </a:t>
            </a:r>
          </a:p>
          <a:p>
            <a:pPr marL="171450" indent="-171450">
              <a:buFont typeface="Arial" panose="020B0604020202020204" pitchFamily="34" charset="0"/>
              <a:buChar char="•"/>
            </a:pPr>
            <a:r>
              <a:rPr lang="en-US" dirty="0"/>
              <a:t>A - Stainless steel is commonly used in environments where corrosion resistance is important because it resists rust and corrosion better than many other fastener materials. It is often the preferred choice for outdoor, marine, and other harsh environments.</a:t>
            </a:r>
          </a:p>
        </p:txBody>
      </p:sp>
      <p:sp>
        <p:nvSpPr>
          <p:cNvPr id="4" name="Slide Number Placeholder 3">
            <a:extLst>
              <a:ext uri="{FF2B5EF4-FFF2-40B4-BE49-F238E27FC236}">
                <a16:creationId xmlns:a16="http://schemas.microsoft.com/office/drawing/2014/main" id="{D200AC35-74FA-E2C2-3DE5-126F6BE027EF}"/>
              </a:ext>
            </a:extLst>
          </p:cNvPr>
          <p:cNvSpPr>
            <a:spLocks noGrp="1"/>
          </p:cNvSpPr>
          <p:nvPr>
            <p:ph type="sldNum" sz="quarter" idx="5"/>
          </p:nvPr>
        </p:nvSpPr>
        <p:spPr/>
        <p:txBody>
          <a:bodyPr/>
          <a:lstStyle/>
          <a:p>
            <a:fld id="{C68FB58B-AACD-44F1-9CE2-B850C946C86F}" type="slidenum">
              <a:rPr lang="en-US" smtClean="0"/>
              <a:t>13</a:t>
            </a:fld>
            <a:endParaRPr lang="en-US" dirty="0"/>
          </a:p>
        </p:txBody>
      </p:sp>
    </p:spTree>
    <p:extLst>
      <p:ext uri="{BB962C8B-B14F-4D97-AF65-F5344CB8AC3E}">
        <p14:creationId xmlns:p14="http://schemas.microsoft.com/office/powerpoint/2010/main" val="1534988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FF07F-CC9C-AC1A-9A59-202525D583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D7D3B2-7EC7-0D28-E2C4-4C7FF21712B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E7EED25-24C4-321C-9EBC-59B33BEA500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r>
              <a:rPr lang="en-US" b="1" dirty="0">
                <a:latin typeface="Calibri" panose="020F0502020204030204" pitchFamily="34" charset="0"/>
                <a:ea typeface="Calibri" panose="020F0502020204030204" pitchFamily="34" charset="0"/>
                <a:cs typeface="Calibri" panose="020F0502020204030204" pitchFamily="34" charset="0"/>
              </a:rPr>
              <a:t>Answer: </a:t>
            </a:r>
          </a:p>
          <a:p>
            <a:pPr marL="171450" indent="-171450">
              <a:buFont typeface="Arial" panose="020B0604020202020204" pitchFamily="34" charset="0"/>
              <a:buChar char="•"/>
            </a:pPr>
            <a:r>
              <a:rPr lang="en-US" dirty="0"/>
              <a:t>B - Using incompatible materials can lead to corrosion, uneven strength, and other issues that reduce the reliability of the assembly.</a:t>
            </a:r>
          </a:p>
        </p:txBody>
      </p:sp>
      <p:sp>
        <p:nvSpPr>
          <p:cNvPr id="4" name="Slide Number Placeholder 3">
            <a:extLst>
              <a:ext uri="{FF2B5EF4-FFF2-40B4-BE49-F238E27FC236}">
                <a16:creationId xmlns:a16="http://schemas.microsoft.com/office/drawing/2014/main" id="{13C9783F-15E2-5C69-C011-C555E4F8D76B}"/>
              </a:ext>
            </a:extLst>
          </p:cNvPr>
          <p:cNvSpPr>
            <a:spLocks noGrp="1"/>
          </p:cNvSpPr>
          <p:nvPr>
            <p:ph type="sldNum" sz="quarter" idx="5"/>
          </p:nvPr>
        </p:nvSpPr>
        <p:spPr/>
        <p:txBody>
          <a:bodyPr/>
          <a:lstStyle/>
          <a:p>
            <a:fld id="{C68FB58B-AACD-44F1-9CE2-B850C946C86F}" type="slidenum">
              <a:rPr lang="en-US" smtClean="0"/>
              <a:t>14</a:t>
            </a:fld>
            <a:endParaRPr lang="en-US" dirty="0"/>
          </a:p>
        </p:txBody>
      </p:sp>
    </p:spTree>
    <p:extLst>
      <p:ext uri="{BB962C8B-B14F-4D97-AF65-F5344CB8AC3E}">
        <p14:creationId xmlns:p14="http://schemas.microsoft.com/office/powerpoint/2010/main" val="17383985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Introduce the section.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Talking Points: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section will discuss different types of screws along with their characteristics and uses.</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15</a:t>
            </a:fld>
            <a:endParaRPr lang="en-US" dirty="0"/>
          </a:p>
        </p:txBody>
      </p:sp>
    </p:spTree>
    <p:extLst>
      <p:ext uri="{BB962C8B-B14F-4D97-AF65-F5344CB8AC3E}">
        <p14:creationId xmlns:p14="http://schemas.microsoft.com/office/powerpoint/2010/main" val="42679671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Activity: </a:t>
            </a:r>
            <a:r>
              <a:rPr lang="en-US" altLang="en-US" sz="1200" b="0" dirty="0">
                <a:latin typeface="Calibri" panose="020F0502020204030204" pitchFamily="34" charset="0"/>
                <a:ea typeface="Calibri" panose="020F0502020204030204" pitchFamily="34" charset="0"/>
                <a:cs typeface="Calibri" panose="020F0502020204030204" pitchFamily="34" charset="0"/>
              </a:rPr>
              <a:t>Provide Learning Guidance </a:t>
            </a:r>
            <a:endParaRPr lang="en-US" altLang="en-US" sz="1200" dirty="0">
              <a:latin typeface="Calibri" panose="020F0502020204030204" pitchFamily="34" charset="0"/>
              <a:ea typeface="Calibri" panose="020F0502020204030204" pitchFamily="34" charset="0"/>
              <a:cs typeface="Calibri" panose="020F0502020204030204" pitchFamily="34"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Time</a:t>
            </a:r>
            <a:r>
              <a:rPr lang="en-US" altLang="en-US" sz="1200" dirty="0">
                <a:latin typeface="Calibri" panose="020F0502020204030204" pitchFamily="34" charset="0"/>
                <a:ea typeface="Calibri" panose="020F0502020204030204" pitchFamily="34" charset="0"/>
                <a:cs typeface="Calibri" panose="020F0502020204030204" pitchFamily="34" charset="0"/>
              </a:rPr>
              <a:t>: 1 min.</a:t>
            </a:r>
          </a:p>
          <a:p>
            <a:r>
              <a:rPr lang="en-US" altLang="en-US" sz="1200" b="1" dirty="0">
                <a:latin typeface="Calibri" panose="020F0502020204030204" pitchFamily="34" charset="0"/>
                <a:ea typeface="Calibri" panose="020F0502020204030204" pitchFamily="34" charset="0"/>
                <a:cs typeface="Calibri" panose="020F0502020204030204" pitchFamily="34" charset="0"/>
              </a:rPr>
              <a:t>Materials</a:t>
            </a:r>
            <a:r>
              <a:rPr lang="en-US" altLang="en-US" sz="1200" dirty="0">
                <a:latin typeface="Calibri" panose="020F0502020204030204" pitchFamily="34" charset="0"/>
                <a:ea typeface="Calibri" panose="020F0502020204030204" pitchFamily="34" charset="0"/>
                <a:cs typeface="Calibri" panose="020F0502020204030204" pitchFamily="34" charset="0"/>
              </a:rPr>
              <a:t>:</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A plastic bag labeled “Screws” </a:t>
            </a:r>
            <a:r>
              <a:rPr lang="en-US" sz="1200" kern="1200" dirty="0">
                <a:solidFill>
                  <a:schemeClr val="tx1"/>
                </a:solidFill>
                <a:effectLst/>
                <a:latin typeface="+mn-lt"/>
                <a:ea typeface="+mn-ea"/>
                <a:cs typeface="+mn-cs"/>
              </a:rPr>
              <a:t>that contains one of each of the following</a:t>
            </a:r>
            <a:r>
              <a:rPr lang="en-US" altLang="en-US" sz="1200" dirty="0">
                <a:latin typeface="Calibri" panose="020F0502020204030204" pitchFamily="34" charset="0"/>
                <a:ea typeface="Calibri" panose="020F0502020204030204" pitchFamily="34" charset="0"/>
                <a:cs typeface="Calibri" panose="020F0502020204030204" pitchFamily="34" charset="0"/>
              </a:rPr>
              <a:t>: </a:t>
            </a:r>
            <a:r>
              <a:rPr lang="en-US" sz="1200" kern="1200" dirty="0">
                <a:solidFill>
                  <a:schemeClr val="tx1"/>
                </a:solidFill>
                <a:effectLst/>
                <a:latin typeface="+mn-lt"/>
                <a:ea typeface="+mn-ea"/>
                <a:cs typeface="+mn-cs"/>
              </a:rPr>
              <a:t>Machine Screw, Self-Tapping Screw, Sheet Metal Screw, Self-Drilling Screw, Hex Washer Screw, Anti-Tampering Screw</a:t>
            </a:r>
          </a:p>
          <a:p>
            <a:r>
              <a:rPr lang="en-US" altLang="en-US" sz="1200" b="1" dirty="0">
                <a:latin typeface="Calibri" panose="020F0502020204030204" pitchFamily="34" charset="0"/>
                <a:ea typeface="Calibri" panose="020F0502020204030204" pitchFamily="34" charset="0"/>
                <a:cs typeface="Calibri" panose="020F0502020204030204" pitchFamily="34" charset="0"/>
              </a:rPr>
              <a:t>Do: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Pass the bag of screws around the room for learners to examine. </a:t>
            </a:r>
          </a:p>
          <a:p>
            <a:pPr marL="0" indent="0">
              <a:buFont typeface="Arial" panose="020B0604020202020204" pitchFamily="34" charset="0"/>
              <a:buNone/>
            </a:pPr>
            <a:r>
              <a:rPr lang="en-US" altLang="en-US" sz="1200" b="1" dirty="0">
                <a:latin typeface="Calibri" panose="020F0502020204030204" pitchFamily="34" charset="0"/>
                <a:ea typeface="Calibri" panose="020F0502020204030204" pitchFamily="34" charset="0"/>
                <a:cs typeface="Calibri" panose="020F0502020204030204" pitchFamily="34" charset="0"/>
              </a:rPr>
              <a:t>Talking Points: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While we review, take a look at the screws I am passing around the room.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16</a:t>
            </a:fld>
            <a:endParaRPr lang="en-US" dirty="0"/>
          </a:p>
        </p:txBody>
      </p:sp>
    </p:spTree>
    <p:extLst>
      <p:ext uri="{BB962C8B-B14F-4D97-AF65-F5344CB8AC3E}">
        <p14:creationId xmlns:p14="http://schemas.microsoft.com/office/powerpoint/2010/main" val="18613283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1" dirty="0">
                <a:effectLst/>
                <a:latin typeface="+mn-lt"/>
                <a:ea typeface="Calibri" panose="020F0502020204030204" pitchFamily="34" charset="0"/>
                <a:cs typeface="Times New Roman" panose="02020603050405020304" pitchFamily="18" charset="0"/>
              </a:rPr>
              <a:t>Screws</a:t>
            </a:r>
            <a:r>
              <a:rPr lang="en-US" sz="1200" b="0" dirty="0">
                <a:effectLst/>
                <a:latin typeface="+mn-lt"/>
                <a:ea typeface="Calibri" panose="020F0502020204030204" pitchFamily="34" charset="0"/>
                <a:cs typeface="Times New Roman" panose="02020603050405020304" pitchFamily="18" charset="0"/>
              </a:rPr>
              <a:t> are one of the most commonly used fasteners in mechanical systems. They are found in everything from electrical enclosures and vehicle components to track equipment and shop fixtures.</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 </a:t>
            </a:r>
            <a:r>
              <a:rPr lang="en-US" sz="1200" b="1" dirty="0">
                <a:effectLst/>
                <a:latin typeface="+mn-lt"/>
                <a:ea typeface="Calibri" panose="020F0502020204030204" pitchFamily="34" charset="0"/>
                <a:cs typeface="Times New Roman" panose="02020603050405020304" pitchFamily="18" charset="0"/>
              </a:rPr>
              <a:t>threads</a:t>
            </a:r>
            <a:r>
              <a:rPr lang="en-US" sz="1200" b="0" dirty="0">
                <a:effectLst/>
                <a:latin typeface="+mn-lt"/>
                <a:ea typeface="Calibri" panose="020F0502020204030204" pitchFamily="34" charset="0"/>
                <a:cs typeface="Times New Roman" panose="02020603050405020304" pitchFamily="18" charset="0"/>
              </a:rPr>
              <a:t> are what allow the screw to hold materials together. As the screw is tightened, the threads grip the material or engage with a threaded hole or nut to create a secure connection.</a:t>
            </a:r>
          </a:p>
          <a:p>
            <a:pPr marL="628650" marR="0" lvl="1"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Some screws, like wood screws and sheet metal screws, create their own threads as they are installed. </a:t>
            </a:r>
          </a:p>
          <a:p>
            <a:pPr marL="628650" marR="0" lvl="1"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Others, such as machine screws, require an existing threaded hole or a matching nut.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Screws are used in a variety of applications for fastening, assembly, and positioning.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Because screws are manufactured in </a:t>
            </a:r>
            <a:r>
              <a:rPr lang="en-US" sz="1200" b="1" dirty="0">
                <a:effectLst/>
                <a:latin typeface="+mn-lt"/>
                <a:ea typeface="Calibri" panose="020F0502020204030204" pitchFamily="34" charset="0"/>
                <a:cs typeface="Times New Roman" panose="02020603050405020304" pitchFamily="18" charset="0"/>
              </a:rPr>
              <a:t>different materials </a:t>
            </a:r>
            <a:r>
              <a:rPr lang="en-US" sz="1200" b="0" dirty="0">
                <a:effectLst/>
                <a:latin typeface="+mn-lt"/>
                <a:ea typeface="Calibri" panose="020F0502020204030204" pitchFamily="34" charset="0"/>
                <a:cs typeface="Times New Roman" panose="02020603050405020304" pitchFamily="18" charset="0"/>
              </a:rPr>
              <a:t>and </a:t>
            </a:r>
            <a:r>
              <a:rPr lang="en-US" sz="1200" b="1" dirty="0">
                <a:effectLst/>
                <a:latin typeface="+mn-lt"/>
                <a:ea typeface="Calibri" panose="020F0502020204030204" pitchFamily="34" charset="0"/>
                <a:cs typeface="Times New Roman" panose="02020603050405020304" pitchFamily="18" charset="0"/>
              </a:rPr>
              <a:t>strength levels</a:t>
            </a:r>
            <a:r>
              <a:rPr lang="en-US" sz="1200" b="0" dirty="0">
                <a:effectLst/>
                <a:latin typeface="+mn-lt"/>
                <a:ea typeface="Calibri" panose="020F0502020204030204" pitchFamily="34" charset="0"/>
                <a:cs typeface="Times New Roman" panose="02020603050405020304" pitchFamily="18" charset="0"/>
              </a:rPr>
              <a:t>, it's important to select the right screw for the application.</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17</a:t>
            </a:fld>
            <a:endParaRPr lang="en-US" dirty="0"/>
          </a:p>
        </p:txBody>
      </p:sp>
    </p:spTree>
    <p:extLst>
      <p:ext uri="{BB962C8B-B14F-4D97-AF65-F5344CB8AC3E}">
        <p14:creationId xmlns:p14="http://schemas.microsoft.com/office/powerpoint/2010/main" val="12600092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47B4B-1710-F9FF-548C-A2D3DB48FC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FF81C2-C33C-BD9D-7AD7-D7DE9D37AE3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7D1DFA0-DF2F-5307-9A3E-9BB9BB8F0E5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Although there are many types of screws, they all share the same basic parts. Understanding this terminology will make it easier to identify screws and communicate about them on the job.</a:t>
            </a:r>
          </a:p>
          <a:p>
            <a:pPr marL="628650" marR="0" lvl="1"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 </a:t>
            </a:r>
            <a:r>
              <a:rPr lang="en-US" sz="1200" b="1" dirty="0">
                <a:effectLst/>
                <a:latin typeface="+mn-lt"/>
                <a:ea typeface="Calibri" panose="020F0502020204030204" pitchFamily="34" charset="0"/>
                <a:cs typeface="Times New Roman" panose="02020603050405020304" pitchFamily="18" charset="0"/>
              </a:rPr>
              <a:t>head</a:t>
            </a:r>
            <a:r>
              <a:rPr lang="en-US" sz="1200" b="0" dirty="0">
                <a:effectLst/>
                <a:latin typeface="+mn-lt"/>
                <a:ea typeface="Calibri" panose="020F0502020204030204" pitchFamily="34" charset="0"/>
                <a:cs typeface="Times New Roman" panose="02020603050405020304" pitchFamily="18" charset="0"/>
              </a:rPr>
              <a:t> is the top portion of the screw. It provides the surface that the tool engages to drive or remove the screw. Different head designs are used depending on the application and the tool required.</a:t>
            </a:r>
          </a:p>
          <a:p>
            <a:pPr marL="628650" marR="0" lvl="1"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 </a:t>
            </a:r>
            <a:r>
              <a:rPr lang="en-US" sz="1200" b="1" dirty="0">
                <a:effectLst/>
                <a:latin typeface="+mn-lt"/>
                <a:ea typeface="Calibri" panose="020F0502020204030204" pitchFamily="34" charset="0"/>
                <a:cs typeface="Times New Roman" panose="02020603050405020304" pitchFamily="18" charset="0"/>
              </a:rPr>
              <a:t>shank</a:t>
            </a:r>
            <a:r>
              <a:rPr lang="en-US" sz="1200" b="0" dirty="0">
                <a:effectLst/>
                <a:latin typeface="+mn-lt"/>
                <a:ea typeface="Calibri" panose="020F0502020204030204" pitchFamily="34" charset="0"/>
                <a:cs typeface="Times New Roman" panose="02020603050405020304" pitchFamily="18" charset="0"/>
              </a:rPr>
              <a:t> is the smooth section between the head and the threads. Not every screw has a visible shank, but when present, it helps align the materials being fastened and can improve the strength of the connection.</a:t>
            </a:r>
          </a:p>
          <a:p>
            <a:pPr marL="628650" marR="0" lvl="1"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 </a:t>
            </a:r>
            <a:r>
              <a:rPr lang="en-US" sz="1200" b="1" dirty="0">
                <a:effectLst/>
                <a:latin typeface="+mn-lt"/>
                <a:ea typeface="Calibri" panose="020F0502020204030204" pitchFamily="34" charset="0"/>
                <a:cs typeface="Times New Roman" panose="02020603050405020304" pitchFamily="18" charset="0"/>
              </a:rPr>
              <a:t>threads</a:t>
            </a:r>
            <a:r>
              <a:rPr lang="en-US" sz="1200" b="0" dirty="0">
                <a:effectLst/>
                <a:latin typeface="+mn-lt"/>
                <a:ea typeface="Calibri" panose="020F0502020204030204" pitchFamily="34" charset="0"/>
                <a:cs typeface="Times New Roman" panose="02020603050405020304" pitchFamily="18" charset="0"/>
              </a:rPr>
              <a:t> are the ridges that run along the body of the screw. As the screw is turned, the threads grip the material or engage with a threaded hole or nut to create a secure connection.</a:t>
            </a:r>
          </a:p>
          <a:p>
            <a:pPr marL="171450" marR="0" lvl="0" indent="-171450">
              <a:spcBef>
                <a:spcPts val="0"/>
              </a:spcBef>
              <a:spcAft>
                <a:spcPts val="0"/>
              </a:spcAft>
              <a:buFont typeface="Arial" panose="020B0604020202020204" pitchFamily="34" charset="0"/>
              <a:buChar char="•"/>
            </a:pPr>
            <a:r>
              <a:rPr lang="en-US" sz="1200" b="1" i="1" dirty="0">
                <a:effectLst/>
                <a:latin typeface="+mn-lt"/>
                <a:ea typeface="Calibri" panose="020F0502020204030204" pitchFamily="34" charset="0"/>
                <a:cs typeface="Times New Roman" panose="02020603050405020304" pitchFamily="18" charset="0"/>
              </a:rPr>
              <a:t>CLICK</a:t>
            </a:r>
            <a:r>
              <a:rPr lang="en-US" sz="1200" b="0" dirty="0">
                <a:effectLst/>
                <a:latin typeface="+mn-lt"/>
                <a:ea typeface="Calibri" panose="020F0502020204030204" pitchFamily="34" charset="0"/>
                <a:cs typeface="Times New Roman" panose="02020603050405020304" pitchFamily="18" charset="0"/>
              </a:rPr>
              <a:t> - On the right are examples of several common head types you may encounter. Different head designs are selected based on factors such as the tool being used, the amount of torque required, accessibility, or the need to discourage unauthorized removal.</a:t>
            </a:r>
          </a:p>
          <a:p>
            <a:pPr marL="628650" marR="0" lvl="1" indent="-171450">
              <a:spcBef>
                <a:spcPts val="0"/>
              </a:spcBef>
              <a:spcAft>
                <a:spcPts val="0"/>
              </a:spcAft>
              <a:buFont typeface="Arial" panose="020B0604020202020204" pitchFamily="34" charset="0"/>
              <a:buChar char="•"/>
            </a:pPr>
            <a:r>
              <a:rPr lang="en-US" sz="1200" b="1" dirty="0">
                <a:effectLst/>
                <a:latin typeface="+mn-lt"/>
                <a:ea typeface="Calibri" panose="020F0502020204030204" pitchFamily="34" charset="0"/>
                <a:cs typeface="Times New Roman" panose="02020603050405020304" pitchFamily="18" charset="0"/>
              </a:rPr>
              <a:t>Flat Head</a:t>
            </a:r>
            <a:r>
              <a:rPr lang="en-US" sz="1200" b="0" dirty="0">
                <a:effectLst/>
                <a:latin typeface="+mn-lt"/>
                <a:ea typeface="Calibri" panose="020F0502020204030204" pitchFamily="34" charset="0"/>
                <a:cs typeface="Times New Roman" panose="02020603050405020304" pitchFamily="18" charset="0"/>
              </a:rPr>
              <a:t>: Designed to sit flush with the surface of the material after installation, creating a smooth, finished appearance.</a:t>
            </a:r>
          </a:p>
          <a:p>
            <a:pPr marL="628650" marR="0" lvl="1" indent="-171450">
              <a:spcBef>
                <a:spcPts val="0"/>
              </a:spcBef>
              <a:spcAft>
                <a:spcPts val="0"/>
              </a:spcAft>
              <a:buFont typeface="Arial" panose="020B0604020202020204" pitchFamily="34" charset="0"/>
              <a:buChar char="•"/>
            </a:pPr>
            <a:r>
              <a:rPr lang="en-US" sz="1200" b="1" dirty="0">
                <a:effectLst/>
                <a:latin typeface="+mn-lt"/>
                <a:ea typeface="Calibri" panose="020F0502020204030204" pitchFamily="34" charset="0"/>
                <a:cs typeface="Times New Roman" panose="02020603050405020304" pitchFamily="18" charset="0"/>
              </a:rPr>
              <a:t>Anti-Tamper</a:t>
            </a:r>
            <a:r>
              <a:rPr lang="en-US" sz="1200" b="0" dirty="0">
                <a:effectLst/>
                <a:latin typeface="+mn-lt"/>
                <a:ea typeface="Calibri" panose="020F0502020204030204" pitchFamily="34" charset="0"/>
                <a:cs typeface="Times New Roman" panose="02020603050405020304" pitchFamily="18" charset="0"/>
              </a:rPr>
              <a:t>: Includes a specialized drive that requires a matching security tool, helping prevent unauthorized removal.</a:t>
            </a:r>
          </a:p>
          <a:p>
            <a:pPr marL="628650" marR="0" lvl="1" indent="-171450">
              <a:spcBef>
                <a:spcPts val="0"/>
              </a:spcBef>
              <a:spcAft>
                <a:spcPts val="0"/>
              </a:spcAft>
              <a:buFont typeface="Arial" panose="020B0604020202020204" pitchFamily="34" charset="0"/>
              <a:buChar char="•"/>
            </a:pPr>
            <a:r>
              <a:rPr lang="en-US" sz="1200" b="1" dirty="0">
                <a:effectLst/>
                <a:latin typeface="+mn-lt"/>
                <a:ea typeface="Calibri" panose="020F0502020204030204" pitchFamily="34" charset="0"/>
                <a:cs typeface="Times New Roman" panose="02020603050405020304" pitchFamily="18" charset="0"/>
              </a:rPr>
              <a:t>Phillips</a:t>
            </a:r>
            <a:r>
              <a:rPr lang="en-US" sz="1200" b="0" dirty="0">
                <a:effectLst/>
                <a:latin typeface="+mn-lt"/>
                <a:ea typeface="Calibri" panose="020F0502020204030204" pitchFamily="34" charset="0"/>
                <a:cs typeface="Times New Roman" panose="02020603050405020304" pitchFamily="18" charset="0"/>
              </a:rPr>
              <a:t>: Uses a cross-shaped recess and is one of the most common drive types for general-purpose fastening.</a:t>
            </a:r>
          </a:p>
          <a:p>
            <a:pPr marL="628650" marR="0" lvl="1" indent="-171450">
              <a:spcBef>
                <a:spcPts val="0"/>
              </a:spcBef>
              <a:spcAft>
                <a:spcPts val="0"/>
              </a:spcAft>
              <a:buFont typeface="Arial" panose="020B0604020202020204" pitchFamily="34" charset="0"/>
              <a:buChar char="•"/>
            </a:pPr>
            <a:r>
              <a:rPr lang="en-US" sz="1200" b="1" dirty="0">
                <a:effectLst/>
                <a:latin typeface="+mn-lt"/>
                <a:ea typeface="Calibri" panose="020F0502020204030204" pitchFamily="34" charset="0"/>
                <a:cs typeface="Times New Roman" panose="02020603050405020304" pitchFamily="18" charset="0"/>
              </a:rPr>
              <a:t>Torx</a:t>
            </a:r>
            <a:r>
              <a:rPr lang="en-US" sz="1200" b="0" dirty="0">
                <a:effectLst/>
                <a:latin typeface="+mn-lt"/>
                <a:ea typeface="Calibri" panose="020F0502020204030204" pitchFamily="34" charset="0"/>
                <a:cs typeface="Times New Roman" panose="02020603050405020304" pitchFamily="18" charset="0"/>
              </a:rPr>
              <a:t>: Uses a six-point star-shaped recess that provides better torque transfer and reduces the chance of the driver slipping or stripping the screw.</a:t>
            </a:r>
          </a:p>
        </p:txBody>
      </p:sp>
      <p:sp>
        <p:nvSpPr>
          <p:cNvPr id="4" name="Slide Number Placeholder 3">
            <a:extLst>
              <a:ext uri="{FF2B5EF4-FFF2-40B4-BE49-F238E27FC236}">
                <a16:creationId xmlns:a16="http://schemas.microsoft.com/office/drawing/2014/main" id="{8BF48799-708E-DA06-A524-7D934BFB49CB}"/>
              </a:ext>
            </a:extLst>
          </p:cNvPr>
          <p:cNvSpPr>
            <a:spLocks noGrp="1"/>
          </p:cNvSpPr>
          <p:nvPr>
            <p:ph type="sldNum" sz="quarter" idx="5"/>
          </p:nvPr>
        </p:nvSpPr>
        <p:spPr/>
        <p:txBody>
          <a:bodyPr/>
          <a:lstStyle/>
          <a:p>
            <a:fld id="{C68FB58B-AACD-44F1-9CE2-B850C946C86F}" type="slidenum">
              <a:rPr lang="en-US" smtClean="0"/>
              <a:t>18</a:t>
            </a:fld>
            <a:endParaRPr lang="en-US" dirty="0"/>
          </a:p>
        </p:txBody>
      </p:sp>
    </p:spTree>
    <p:extLst>
      <p:ext uri="{BB962C8B-B14F-4D97-AF65-F5344CB8AC3E}">
        <p14:creationId xmlns:p14="http://schemas.microsoft.com/office/powerpoint/2010/main" val="36155146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4C464-6943-8F4F-AC9C-C50FBEBBBC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5692FC-C9E0-A7B5-4FB4-A732D14E37D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E9087D3-DB89-4DE4-64A0-7F2572AC3E79}"/>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3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Proper installation helps create a stronger, more reliable connection while reducing the risk of damaging the fastener or the material.</a:t>
            </a:r>
          </a:p>
          <a:p>
            <a:pPr marL="628650" lvl="1" indent="-171450">
              <a:buFont typeface="Arial" panose="020B0604020202020204" pitchFamily="34" charset="0"/>
              <a:buChar char="•"/>
            </a:pPr>
            <a:r>
              <a:rPr lang="en-US" dirty="0"/>
              <a:t>A </a:t>
            </a:r>
            <a:r>
              <a:rPr lang="en-US" b="1" dirty="0"/>
              <a:t>center punch </a:t>
            </a:r>
            <a:r>
              <a:rPr lang="en-US" dirty="0"/>
              <a:t>creates a small indentation that helps keep the drill bit from wandering when starting the hole. </a:t>
            </a:r>
          </a:p>
          <a:p>
            <a:pPr marL="628650" lvl="1" indent="-171450">
              <a:buFont typeface="Arial" panose="020B0604020202020204" pitchFamily="34" charset="0"/>
              <a:buChar char="•"/>
            </a:pPr>
            <a:r>
              <a:rPr lang="en-US" dirty="0"/>
              <a:t>A </a:t>
            </a:r>
            <a:r>
              <a:rPr lang="en-US" b="1" dirty="0"/>
              <a:t>pilot hole </a:t>
            </a:r>
            <a:r>
              <a:rPr lang="en-US" dirty="0"/>
              <a:t>makes it easier to install the screw and reduces the chance of splitting the material or damaging the fastener. Not every screw requires a pilot hole, so always follow the manufacturer's recommendations.</a:t>
            </a:r>
          </a:p>
          <a:p>
            <a:pPr marL="628650" lvl="1" indent="-171450">
              <a:buFont typeface="Arial" panose="020B0604020202020204" pitchFamily="34" charset="0"/>
              <a:buChar char="•"/>
            </a:pPr>
            <a:r>
              <a:rPr lang="en-US" b="1" dirty="0"/>
              <a:t>Cutting fluid </a:t>
            </a:r>
            <a:r>
              <a:rPr lang="en-US" dirty="0"/>
              <a:t>or oil reduces friction and heat during drilling and installation. This helps extend tool life and can improve thread quality when working with metal.</a:t>
            </a:r>
          </a:p>
          <a:p>
            <a:pPr marL="628650" lvl="1" indent="-171450">
              <a:buFont typeface="Arial" panose="020B0604020202020204" pitchFamily="34" charset="0"/>
              <a:buChar char="•"/>
            </a:pPr>
            <a:r>
              <a:rPr lang="en-US" dirty="0"/>
              <a:t>The </a:t>
            </a:r>
            <a:r>
              <a:rPr lang="en-US" b="1" dirty="0"/>
              <a:t>sandwich technique </a:t>
            </a:r>
            <a:r>
              <a:rPr lang="en-US" dirty="0"/>
              <a:t>uses clamps to hold materials tightly together before drilling or fastening. This helps keep the pieces aligned and prevents movement during installation.</a:t>
            </a:r>
          </a:p>
          <a:p>
            <a:pPr marL="171450" indent="-171450">
              <a:buFont typeface="Arial" panose="020B0604020202020204" pitchFamily="34" charset="0"/>
              <a:buChar char="•"/>
            </a:pPr>
            <a:r>
              <a:rPr lang="en-US" dirty="0"/>
              <a:t>These simple practices improve the quality of the installation and reduce the likelihood of rework or premature fastener failure.</a:t>
            </a:r>
          </a:p>
          <a:p>
            <a:pPr marL="171450" indent="-171450">
              <a:buFont typeface="Arial" panose="020B0604020202020204" pitchFamily="34" charset="0"/>
              <a:buChar char="•"/>
            </a:pPr>
            <a:r>
              <a:rPr lang="en-US" dirty="0"/>
              <a:t>Now that we've covered how screws are installed, let's examine the different types of screws and where each is commonly used.</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1" dirty="0">
                <a:effectLst/>
                <a:latin typeface="+mn-lt"/>
                <a:ea typeface="Calibri" panose="020F0502020204030204" pitchFamily="34" charset="0"/>
                <a:cs typeface="Times New Roman" panose="02020603050405020304" pitchFamily="18" charset="0"/>
              </a:rPr>
              <a:t>Note – Image Ai enhanced for clarity by authoring graphic designer. </a:t>
            </a:r>
          </a:p>
        </p:txBody>
      </p:sp>
      <p:sp>
        <p:nvSpPr>
          <p:cNvPr id="4" name="Slide Number Placeholder 3">
            <a:extLst>
              <a:ext uri="{FF2B5EF4-FFF2-40B4-BE49-F238E27FC236}">
                <a16:creationId xmlns:a16="http://schemas.microsoft.com/office/drawing/2014/main" id="{DE1DAFAA-24AF-9CC9-E6B2-6DE0D5CAFEAF}"/>
              </a:ext>
            </a:extLst>
          </p:cNvPr>
          <p:cNvSpPr>
            <a:spLocks noGrp="1"/>
          </p:cNvSpPr>
          <p:nvPr>
            <p:ph type="sldNum" sz="quarter" idx="5"/>
          </p:nvPr>
        </p:nvSpPr>
        <p:spPr/>
        <p:txBody>
          <a:bodyPr/>
          <a:lstStyle/>
          <a:p>
            <a:fld id="{C68FB58B-AACD-44F1-9CE2-B850C946C86F}" type="slidenum">
              <a:rPr lang="en-US" smtClean="0"/>
              <a:t>19</a:t>
            </a:fld>
            <a:endParaRPr lang="en-US" dirty="0"/>
          </a:p>
        </p:txBody>
      </p:sp>
    </p:spTree>
    <p:extLst>
      <p:ext uri="{BB962C8B-B14F-4D97-AF65-F5344CB8AC3E}">
        <p14:creationId xmlns:p14="http://schemas.microsoft.com/office/powerpoint/2010/main" val="37729458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049D4-3752-9D2D-BEF6-FEE4CFE1EF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79A34D-E4A5-4758-9B42-BE3211DE670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55E3BBE-6521-10BF-BD6A-195C0F1C2975}"/>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 type of screw selected will depend on the thickness of the metal, the type of fastening that is recommended or required, and the desired appearance.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In the next few slides, we’ll review screws that are commonly used for metal work.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This includes machine screws, self-tapping screws, self-drilling screws, sheet metal screws, hex washer head screws, and anti-tamper screws</a:t>
            </a:r>
          </a:p>
          <a:p>
            <a:pPr marL="171450" marR="0" lvl="0" indent="-171450">
              <a:spcBef>
                <a:spcPts val="0"/>
              </a:spcBef>
              <a:spcAft>
                <a:spcPts val="0"/>
              </a:spcAft>
              <a:buFont typeface="Arial" panose="020B0604020202020204" pitchFamily="34" charset="0"/>
              <a:buChar char="•"/>
            </a:pP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Arial" panose="020B0604020202020204" pitchFamily="34" charset="0"/>
              <a:buNone/>
            </a:pPr>
            <a:r>
              <a:rPr lang="en-US" sz="1200" b="0" i="1" dirty="0">
                <a:effectLst/>
                <a:latin typeface="+mn-lt"/>
                <a:ea typeface="Calibri" panose="020F0502020204030204" pitchFamily="34" charset="0"/>
                <a:cs typeface="Times New Roman" panose="02020603050405020304" pitchFamily="18" charset="0"/>
              </a:rPr>
              <a:t>Image Source</a:t>
            </a:r>
            <a:r>
              <a:rPr lang="en-US" sz="1200" b="0" dirty="0">
                <a:effectLst/>
                <a:latin typeface="+mn-lt"/>
                <a:ea typeface="Calibri" panose="020F0502020204030204" pitchFamily="34" charset="0"/>
                <a:cs typeface="Times New Roman" panose="02020603050405020304" pitchFamily="18" charset="0"/>
              </a:rPr>
              <a:t>: </a:t>
            </a:r>
            <a:r>
              <a:rPr lang="en-US" dirty="0"/>
              <a:t>Engineering Learn. (n.d.). </a:t>
            </a:r>
            <a:r>
              <a:rPr lang="en-US" i="1" dirty="0"/>
              <a:t>Types of screw heads and their uses (with pictures).</a:t>
            </a:r>
            <a:r>
              <a:rPr lang="en-US" dirty="0"/>
              <a:t> </a:t>
            </a:r>
            <a:r>
              <a:rPr lang="en-US" dirty="0">
                <a:hlinkClick r:id="rId3"/>
              </a:rPr>
              <a:t>https://engineeringlearn.com/types-of-screw-heads-and-their-uses-with-pictures</a:t>
            </a:r>
            <a:endParaRPr lang="en-US" dirty="0"/>
          </a:p>
        </p:txBody>
      </p:sp>
      <p:sp>
        <p:nvSpPr>
          <p:cNvPr id="4" name="Slide Number Placeholder 3">
            <a:extLst>
              <a:ext uri="{FF2B5EF4-FFF2-40B4-BE49-F238E27FC236}">
                <a16:creationId xmlns:a16="http://schemas.microsoft.com/office/drawing/2014/main" id="{04DC2A72-8E2C-B5CE-8777-1B5CD5CF4E46}"/>
              </a:ext>
            </a:extLst>
          </p:cNvPr>
          <p:cNvSpPr>
            <a:spLocks noGrp="1"/>
          </p:cNvSpPr>
          <p:nvPr>
            <p:ph type="sldNum" sz="quarter" idx="5"/>
          </p:nvPr>
        </p:nvSpPr>
        <p:spPr/>
        <p:txBody>
          <a:bodyPr/>
          <a:lstStyle/>
          <a:p>
            <a:fld id="{C68FB58B-AACD-44F1-9CE2-B850C946C86F}" type="slidenum">
              <a:rPr lang="en-US" smtClean="0"/>
              <a:t>20</a:t>
            </a:fld>
            <a:endParaRPr lang="en-US" dirty="0"/>
          </a:p>
        </p:txBody>
      </p:sp>
    </p:spTree>
    <p:extLst>
      <p:ext uri="{BB962C8B-B14F-4D97-AF65-F5344CB8AC3E}">
        <p14:creationId xmlns:p14="http://schemas.microsoft.com/office/powerpoint/2010/main" val="27381135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b="1" dirty="0"/>
              <a:t>Machine screws </a:t>
            </a:r>
            <a:r>
              <a:rPr lang="en-US" dirty="0"/>
              <a:t>are commonly used in mechanical and electrical assemblies where a precise, secure connection is needed.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Machine screws differ from wood and sheet metal screws because they </a:t>
            </a:r>
            <a:r>
              <a:rPr lang="en-US" b="1" dirty="0"/>
              <a:t>do not create their own threads</a:t>
            </a:r>
            <a:r>
              <a:rPr lang="en-US" dirty="0"/>
              <a:t>. Instead, they are designed to be installed into a pre-threaded hole or used with a matching nut and washer.</a:t>
            </a:r>
          </a:p>
          <a:p>
            <a:pPr marL="171450" indent="-171450">
              <a:buFont typeface="Arial" panose="020B0604020202020204" pitchFamily="34" charset="0"/>
              <a:buChar char="•"/>
            </a:pPr>
            <a:r>
              <a:rPr lang="en-US" dirty="0"/>
              <a:t>They typically have </a:t>
            </a:r>
            <a:r>
              <a:rPr lang="en-US" b="1" dirty="0"/>
              <a:t>fine threads</a:t>
            </a:r>
            <a:r>
              <a:rPr lang="en-US" dirty="0"/>
              <a:t>, which are spaced closer together than those on wood or sheet metal screws.</a:t>
            </a:r>
          </a:p>
          <a:p>
            <a:pPr marL="171450" indent="-171450">
              <a:buFont typeface="Arial" panose="020B0604020202020204" pitchFamily="34" charset="0"/>
              <a:buChar char="•"/>
            </a:pPr>
            <a:r>
              <a:rPr lang="en-US" dirty="0"/>
              <a:t>Fine threads provide </a:t>
            </a:r>
            <a:r>
              <a:rPr lang="en-US" b="1" dirty="0"/>
              <a:t>greater clamping force</a:t>
            </a:r>
            <a:r>
              <a:rPr lang="en-US" dirty="0"/>
              <a:t>, allow for more precise adjustments, and generally have higher tensile strength than coarse-thread fasteners of the same size.</a:t>
            </a:r>
          </a:p>
          <a:p>
            <a:pPr marL="171450" indent="-171450">
              <a:buFont typeface="Arial" panose="020B0604020202020204" pitchFamily="34" charset="0"/>
              <a:buChar char="•"/>
            </a:pPr>
            <a:r>
              <a:rPr lang="en-US" dirty="0"/>
              <a:t>A </a:t>
            </a:r>
            <a:r>
              <a:rPr lang="en-US" b="1" dirty="0"/>
              <a:t>thread pitch gauge </a:t>
            </a:r>
            <a:r>
              <a:rPr lang="en-US" dirty="0"/>
              <a:t>is used to identify the spacing between threads so the correct replacement fastener can be selected.</a:t>
            </a:r>
          </a:p>
          <a:p>
            <a:pPr marL="171450" indent="-171450">
              <a:buFont typeface="Arial" panose="020B0604020202020204" pitchFamily="34" charset="0"/>
              <a:buChar char="•"/>
            </a:pPr>
            <a:r>
              <a:rPr lang="en-US" dirty="0"/>
              <a:t>Machine screws are commonly found in electrical equipment, control panels, brackets, instrumentation, and other transit components requiring secure, precise fastening.</a:t>
            </a:r>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21</a:t>
            </a:fld>
            <a:endParaRPr lang="en-US" dirty="0"/>
          </a:p>
        </p:txBody>
      </p:sp>
    </p:spTree>
    <p:extLst>
      <p:ext uri="{BB962C8B-B14F-4D97-AF65-F5344CB8AC3E}">
        <p14:creationId xmlns:p14="http://schemas.microsoft.com/office/powerpoint/2010/main" val="11806648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0E59B-A728-B380-318E-5BC162B42B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EF272B-258D-D08A-3E4B-30FF6EDA756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8993042-D137-AA62-5664-7218862CBD75}"/>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b="0" dirty="0"/>
              <a:t>Unlike machine screws, self-tapping screws </a:t>
            </a:r>
            <a:r>
              <a:rPr lang="en-US" b="1" dirty="0"/>
              <a:t>create their own threads </a:t>
            </a:r>
            <a:r>
              <a:rPr lang="en-US" b="0" dirty="0"/>
              <a:t>as they are driven into the material. This eliminates the need for a pre-threaded hole or matching nut.</a:t>
            </a:r>
          </a:p>
          <a:p>
            <a:pPr marL="171450" indent="-171450">
              <a:buFont typeface="Arial" panose="020B0604020202020204" pitchFamily="34" charset="0"/>
              <a:buChar char="•"/>
            </a:pPr>
            <a:r>
              <a:rPr lang="en-US" b="0" dirty="0"/>
              <a:t>Self-tapping screws are usually installed into a </a:t>
            </a:r>
            <a:r>
              <a:rPr lang="en-US" b="1" dirty="0"/>
              <a:t>pilot hole </a:t>
            </a:r>
            <a:r>
              <a:rPr lang="en-US" b="0" dirty="0"/>
              <a:t>that is slightly smaller than the screw's diameter. As the screw is turned, its threads cut or form matching threads in the material.</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Keep in mind that self-tapping does not mean self-drilling. Most self-tapping screws still require a pilot hole before installation.</a:t>
            </a:r>
          </a:p>
          <a:p>
            <a:pPr marL="628650" lvl="1" indent="-171450">
              <a:buFont typeface="Arial" panose="020B0604020202020204" pitchFamily="34" charset="0"/>
              <a:buChar char="•"/>
            </a:pPr>
            <a:r>
              <a:rPr lang="en-US" b="0" dirty="0"/>
              <a:t>Using the correct pilot hole size is important. If the hole is too small, installation can be difficult or damage the screw. If it's too large, the screw may not hold securely.</a:t>
            </a:r>
          </a:p>
          <a:p>
            <a:pPr marL="171450" indent="-171450">
              <a:buFont typeface="Arial" panose="020B0604020202020204" pitchFamily="34" charset="0"/>
              <a:buChar char="•"/>
            </a:pPr>
            <a:r>
              <a:rPr lang="en-US" b="0" dirty="0"/>
              <a:t>Self-tapping screws are commonly used with </a:t>
            </a:r>
            <a:r>
              <a:rPr lang="en-US" b="1" dirty="0"/>
              <a:t>sheet metal, plastics, and other materials </a:t>
            </a:r>
            <a:r>
              <a:rPr lang="en-US" b="0" dirty="0"/>
              <a:t>where creating threads during installation is practical.</a:t>
            </a:r>
          </a:p>
          <a:p>
            <a:endParaRPr lang="en-US" dirty="0"/>
          </a:p>
        </p:txBody>
      </p:sp>
      <p:sp>
        <p:nvSpPr>
          <p:cNvPr id="4" name="Slide Number Placeholder 3">
            <a:extLst>
              <a:ext uri="{FF2B5EF4-FFF2-40B4-BE49-F238E27FC236}">
                <a16:creationId xmlns:a16="http://schemas.microsoft.com/office/drawing/2014/main" id="{C19A4B20-6689-AC5C-04F3-7924C8547649}"/>
              </a:ext>
            </a:extLst>
          </p:cNvPr>
          <p:cNvSpPr>
            <a:spLocks noGrp="1"/>
          </p:cNvSpPr>
          <p:nvPr>
            <p:ph type="sldNum" sz="quarter" idx="5"/>
          </p:nvPr>
        </p:nvSpPr>
        <p:spPr/>
        <p:txBody>
          <a:bodyPr/>
          <a:lstStyle/>
          <a:p>
            <a:fld id="{C68FB58B-AACD-44F1-9CE2-B850C946C86F}" type="slidenum">
              <a:rPr lang="en-US" smtClean="0"/>
              <a:t>22</a:t>
            </a:fld>
            <a:endParaRPr lang="en-US" dirty="0"/>
          </a:p>
        </p:txBody>
      </p:sp>
    </p:spTree>
    <p:extLst>
      <p:ext uri="{BB962C8B-B14F-4D97-AF65-F5344CB8AC3E}">
        <p14:creationId xmlns:p14="http://schemas.microsoft.com/office/powerpoint/2010/main" val="22191798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E6947-455E-1104-81C0-2BCC745249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08B99E-3361-76A5-5F9F-F7FCA8E5172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F4454DF-258C-8332-F578-9A09B9AC93EC}"/>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b="0" dirty="0"/>
              <a:t>Sheet metal screws are specifically designed to </a:t>
            </a:r>
            <a:r>
              <a:rPr lang="en-US" b="1" dirty="0"/>
              <a:t>fasten thin pieces of metal </a:t>
            </a:r>
            <a:r>
              <a:rPr lang="en-US" b="0" dirty="0"/>
              <a:t>together, but they are also commonly used with plastic, fiberglass, and other materials.</a:t>
            </a:r>
          </a:p>
          <a:p>
            <a:pPr marL="171450" indent="-171450">
              <a:buFont typeface="Arial" panose="020B0604020202020204" pitchFamily="34" charset="0"/>
              <a:buChar char="•"/>
            </a:pPr>
            <a:r>
              <a:rPr lang="en-US" b="0" dirty="0"/>
              <a:t>These screws usually have a </a:t>
            </a:r>
            <a:r>
              <a:rPr lang="en-US" b="1" dirty="0"/>
              <a:t>fully threaded shank </a:t>
            </a:r>
            <a:r>
              <a:rPr lang="en-US" b="0" dirty="0"/>
              <a:t>with sharp, </a:t>
            </a:r>
            <a:r>
              <a:rPr lang="en-US" b="1" dirty="0"/>
              <a:t>aggressive threads </a:t>
            </a:r>
            <a:r>
              <a:rPr lang="en-US" b="0" dirty="0"/>
              <a:t>that provide excellent holding power by cutting or forming threads as they are installed.</a:t>
            </a:r>
          </a:p>
          <a:p>
            <a:pPr marL="171450" indent="-171450">
              <a:buFont typeface="Arial" panose="020B0604020202020204" pitchFamily="34" charset="0"/>
              <a:buChar char="•"/>
            </a:pPr>
            <a:r>
              <a:rPr lang="en-US" b="0" dirty="0"/>
              <a:t>Because sheet metal screws are typically </a:t>
            </a:r>
            <a:r>
              <a:rPr lang="en-US" b="1" dirty="0"/>
              <a:t>self-tapping</a:t>
            </a:r>
            <a:r>
              <a:rPr lang="en-US" b="0" dirty="0"/>
              <a:t>, they create their own mating threads in the material. In most metal applications, a pilot hole is drilled first to make installation easier and improve accuracy.</a:t>
            </a:r>
          </a:p>
          <a:p>
            <a:pPr marL="171450" indent="-171450">
              <a:buFont typeface="Arial" panose="020B0604020202020204" pitchFamily="34" charset="0"/>
              <a:buChar char="•"/>
            </a:pPr>
            <a:r>
              <a:rPr lang="en-US" b="0" dirty="0"/>
              <a:t>Sheet metal screws are widely used throughout transit vehicles and facilities to secure access panels, covers, brackets, electrical enclosures, HVAC components, and other light-gauge metal assemblies.</a:t>
            </a:r>
          </a:p>
          <a:p>
            <a:pPr marL="171450" indent="-171450">
              <a:buFont typeface="Arial" panose="020B0604020202020204" pitchFamily="34" charset="0"/>
              <a:buChar char="•"/>
            </a:pPr>
            <a:r>
              <a:rPr lang="en-US" b="0" dirty="0"/>
              <a:t>Selecting the correct length, diameter, and thread style helps ensure a strong, reliable connection without damaging the material.</a:t>
            </a:r>
          </a:p>
          <a:p>
            <a:endParaRPr lang="en-US" dirty="0"/>
          </a:p>
          <a:p>
            <a:r>
              <a:rPr lang="en-US" i="1" dirty="0"/>
              <a:t>Image Source: </a:t>
            </a:r>
            <a:r>
              <a:rPr lang="en-US" dirty="0"/>
              <a:t>Mobile Home Outfitters. (n.d.). </a:t>
            </a:r>
            <a:r>
              <a:rPr lang="en-US" i="1" dirty="0"/>
              <a:t>#8 hex head zinc plated sheet metal screw (1 lb.)</a:t>
            </a:r>
            <a:r>
              <a:rPr lang="en-US" dirty="0"/>
              <a:t>. </a:t>
            </a:r>
            <a:r>
              <a:rPr lang="en-US" dirty="0">
                <a:hlinkClick r:id="rId3"/>
              </a:rPr>
              <a:t>https://mobilehomeoutfitters.com/building-materials/8-hex-head-zinc-plated-sheet-metal-screw-1-lb/</a:t>
            </a:r>
            <a:endParaRPr lang="en-US" dirty="0"/>
          </a:p>
        </p:txBody>
      </p:sp>
      <p:sp>
        <p:nvSpPr>
          <p:cNvPr id="4" name="Slide Number Placeholder 3">
            <a:extLst>
              <a:ext uri="{FF2B5EF4-FFF2-40B4-BE49-F238E27FC236}">
                <a16:creationId xmlns:a16="http://schemas.microsoft.com/office/drawing/2014/main" id="{B322519D-4A55-4158-5C76-DC37AF7CFFAC}"/>
              </a:ext>
            </a:extLst>
          </p:cNvPr>
          <p:cNvSpPr>
            <a:spLocks noGrp="1"/>
          </p:cNvSpPr>
          <p:nvPr>
            <p:ph type="sldNum" sz="quarter" idx="5"/>
          </p:nvPr>
        </p:nvSpPr>
        <p:spPr/>
        <p:txBody>
          <a:bodyPr/>
          <a:lstStyle/>
          <a:p>
            <a:fld id="{C68FB58B-AACD-44F1-9CE2-B850C946C86F}" type="slidenum">
              <a:rPr lang="en-US" smtClean="0"/>
              <a:t>23</a:t>
            </a:fld>
            <a:endParaRPr lang="en-US" dirty="0"/>
          </a:p>
        </p:txBody>
      </p:sp>
    </p:spTree>
    <p:extLst>
      <p:ext uri="{BB962C8B-B14F-4D97-AF65-F5344CB8AC3E}">
        <p14:creationId xmlns:p14="http://schemas.microsoft.com/office/powerpoint/2010/main" val="11642056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7DA1C-2986-614B-6455-0531DBFE21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EA44A4-B672-521E-0FBB-ABB7D8C9FF8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1A525A8-5BC8-058A-1CFB-2D45EEA85457}"/>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b="0" dirty="0"/>
              <a:t>Self-drilling screws are designed to save time by combining three steps into one. </a:t>
            </a:r>
          </a:p>
          <a:p>
            <a:pPr marL="171450" indent="-171450">
              <a:buFont typeface="Arial" panose="020B0604020202020204" pitchFamily="34" charset="0"/>
              <a:buChar char="•"/>
            </a:pPr>
            <a:r>
              <a:rPr lang="en-US" b="0" dirty="0"/>
              <a:t>As they are installed, they </a:t>
            </a:r>
            <a:r>
              <a:rPr lang="en-US" b="1" dirty="0"/>
              <a:t>drill the hole</a:t>
            </a:r>
            <a:r>
              <a:rPr lang="en-US" b="0" dirty="0"/>
              <a:t>, </a:t>
            </a:r>
            <a:r>
              <a:rPr lang="en-US" b="1" dirty="0"/>
              <a:t>create the mating threads</a:t>
            </a:r>
            <a:r>
              <a:rPr lang="en-US" b="0" dirty="0"/>
              <a:t>, and </a:t>
            </a:r>
            <a:r>
              <a:rPr lang="en-US" b="1" dirty="0"/>
              <a:t>fasten the material</a:t>
            </a:r>
            <a:r>
              <a:rPr lang="en-US" b="0" dirty="0"/>
              <a:t>—all in a single operation.</a:t>
            </a:r>
          </a:p>
          <a:p>
            <a:pPr marL="171450" indent="-171450">
              <a:buFont typeface="Arial" panose="020B0604020202020204" pitchFamily="34" charset="0"/>
              <a:buChar char="•"/>
            </a:pPr>
            <a:r>
              <a:rPr lang="en-US" b="0" dirty="0"/>
              <a:t>The key feature is the drill bit-shaped tip. Unlike a self-tapping screw, which usually requires a pilot hole, a self-drilling screw creates its own pilot hole as it is driven into the material.</a:t>
            </a:r>
          </a:p>
          <a:p>
            <a:pPr marL="171450" indent="-171450">
              <a:buFont typeface="Arial" panose="020B0604020202020204" pitchFamily="34" charset="0"/>
              <a:buChar char="•"/>
            </a:pPr>
            <a:r>
              <a:rPr lang="en-US" b="0" dirty="0"/>
              <a:t>These screws are most often used to fasten sheet metal, light-gauge steel, and similar materials, making them a common choice for equipment housings, electrical enclosures, brackets, and metal panels.</a:t>
            </a:r>
          </a:p>
          <a:p>
            <a:pPr marL="171450" indent="-171450">
              <a:buFont typeface="Arial" panose="020B0604020202020204" pitchFamily="34" charset="0"/>
              <a:buChar char="•"/>
            </a:pPr>
            <a:r>
              <a:rPr lang="en-US" b="0" dirty="0"/>
              <a:t>Although self-drilling screws simplify installation, it's still important to select the correct screw size and use the appropriate driver to avoid damaging the fastener or the material.</a:t>
            </a:r>
            <a:endParaRPr lang="en-US" dirty="0"/>
          </a:p>
        </p:txBody>
      </p:sp>
      <p:sp>
        <p:nvSpPr>
          <p:cNvPr id="4" name="Slide Number Placeholder 3">
            <a:extLst>
              <a:ext uri="{FF2B5EF4-FFF2-40B4-BE49-F238E27FC236}">
                <a16:creationId xmlns:a16="http://schemas.microsoft.com/office/drawing/2014/main" id="{7DE8563D-76C8-9266-B805-50D6EB405517}"/>
              </a:ext>
            </a:extLst>
          </p:cNvPr>
          <p:cNvSpPr>
            <a:spLocks noGrp="1"/>
          </p:cNvSpPr>
          <p:nvPr>
            <p:ph type="sldNum" sz="quarter" idx="5"/>
          </p:nvPr>
        </p:nvSpPr>
        <p:spPr/>
        <p:txBody>
          <a:bodyPr/>
          <a:lstStyle/>
          <a:p>
            <a:fld id="{C68FB58B-AACD-44F1-9CE2-B850C946C86F}" type="slidenum">
              <a:rPr lang="en-US" smtClean="0"/>
              <a:t>24</a:t>
            </a:fld>
            <a:endParaRPr lang="en-US" dirty="0"/>
          </a:p>
        </p:txBody>
      </p:sp>
    </p:spTree>
    <p:extLst>
      <p:ext uri="{BB962C8B-B14F-4D97-AF65-F5344CB8AC3E}">
        <p14:creationId xmlns:p14="http://schemas.microsoft.com/office/powerpoint/2010/main" val="14042980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384CF-BABB-1D6A-99A2-8057A599C5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AEFFB3-837E-C75A-893D-40EF34ABE6E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7D43CF4-0373-740E-0B48-2E1B28828D7D}"/>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b="0" dirty="0"/>
              <a:t>Hex washer screws are easy to recognize by their hexagonal head and </a:t>
            </a:r>
            <a:r>
              <a:rPr lang="en-US" b="1" dirty="0"/>
              <a:t>the built-in washer </a:t>
            </a:r>
            <a:r>
              <a:rPr lang="en-US" b="0" dirty="0"/>
              <a:t>located beneath it.</a:t>
            </a:r>
          </a:p>
          <a:p>
            <a:pPr marL="171450" indent="-171450">
              <a:buFont typeface="Arial" panose="020B0604020202020204" pitchFamily="34" charset="0"/>
              <a:buChar char="•"/>
            </a:pPr>
            <a:r>
              <a:rPr lang="en-US" b="0" dirty="0"/>
              <a:t>The integrated washer helps </a:t>
            </a:r>
            <a:r>
              <a:rPr lang="en-US" b="1" dirty="0"/>
              <a:t>distribute the clamping force </a:t>
            </a:r>
            <a:r>
              <a:rPr lang="en-US" b="0" dirty="0"/>
              <a:t>over a larger area. This helps protect the material from damage and creates a more secure connection.</a:t>
            </a:r>
          </a:p>
          <a:p>
            <a:pPr marL="171450" indent="-171450">
              <a:buFont typeface="Arial" panose="020B0604020202020204" pitchFamily="34" charset="0"/>
              <a:buChar char="•"/>
            </a:pPr>
            <a:r>
              <a:rPr lang="en-US" b="0" dirty="0"/>
              <a:t>These screws are </a:t>
            </a:r>
            <a:r>
              <a:rPr lang="en-US" b="1" dirty="0"/>
              <a:t>installed using a socket or nut driver</a:t>
            </a:r>
            <a:r>
              <a:rPr lang="en-US" b="0" dirty="0"/>
              <a:t>, allowing technicians to apply </a:t>
            </a:r>
            <a:r>
              <a:rPr lang="en-US" b="1" dirty="0"/>
              <a:t>more torque </a:t>
            </a:r>
            <a:r>
              <a:rPr lang="en-US" b="0" dirty="0"/>
              <a:t>than many traditional screwdriver drive types. This makes them a popular choice for fastening metal components.</a:t>
            </a:r>
          </a:p>
          <a:p>
            <a:pPr marL="171450" indent="-171450">
              <a:buFont typeface="Arial" panose="020B0604020202020204" pitchFamily="34" charset="0"/>
              <a:buChar char="•"/>
            </a:pPr>
            <a:r>
              <a:rPr lang="en-US" b="0" dirty="0"/>
              <a:t>Hex washer screws are commonly used in transit maintenance, construction, and manufacturing to secure sheet metal, brackets, equipment housings, and other metal assemblies.</a:t>
            </a:r>
          </a:p>
          <a:p>
            <a:pPr marL="171450" indent="-171450">
              <a:buFont typeface="Arial" panose="020B0604020202020204" pitchFamily="34" charset="0"/>
              <a:buChar char="•"/>
            </a:pPr>
            <a:r>
              <a:rPr lang="en-US" b="0" dirty="0"/>
              <a:t>You'll find two common versions:</a:t>
            </a:r>
          </a:p>
          <a:p>
            <a:pPr marL="628650" lvl="1" indent="-171450">
              <a:buFont typeface="Arial" panose="020B0604020202020204" pitchFamily="34" charset="0"/>
              <a:buChar char="•"/>
            </a:pPr>
            <a:r>
              <a:rPr lang="en-US" b="0" dirty="0"/>
              <a:t>Self-tapping hex washer screws require a pilot hole but create their own mating threads during installation.</a:t>
            </a:r>
          </a:p>
          <a:p>
            <a:pPr marL="628650" lvl="1" indent="-171450">
              <a:buFont typeface="Arial" panose="020B0604020202020204" pitchFamily="34" charset="0"/>
              <a:buChar char="•"/>
            </a:pPr>
            <a:r>
              <a:rPr lang="en-US" b="0" dirty="0"/>
              <a:t>Self-drilling hex washer screws have a drill-point tip that drills the hole, forms the threads, and fastens the material in one operation.</a:t>
            </a:r>
          </a:p>
        </p:txBody>
      </p:sp>
      <p:sp>
        <p:nvSpPr>
          <p:cNvPr id="4" name="Slide Number Placeholder 3">
            <a:extLst>
              <a:ext uri="{FF2B5EF4-FFF2-40B4-BE49-F238E27FC236}">
                <a16:creationId xmlns:a16="http://schemas.microsoft.com/office/drawing/2014/main" id="{6FBD8483-3DD5-24FD-633C-24591D23AE80}"/>
              </a:ext>
            </a:extLst>
          </p:cNvPr>
          <p:cNvSpPr>
            <a:spLocks noGrp="1"/>
          </p:cNvSpPr>
          <p:nvPr>
            <p:ph type="sldNum" sz="quarter" idx="5"/>
          </p:nvPr>
        </p:nvSpPr>
        <p:spPr/>
        <p:txBody>
          <a:bodyPr/>
          <a:lstStyle/>
          <a:p>
            <a:fld id="{C68FB58B-AACD-44F1-9CE2-B850C946C86F}" type="slidenum">
              <a:rPr lang="en-US" smtClean="0"/>
              <a:t>25</a:t>
            </a:fld>
            <a:endParaRPr lang="en-US" dirty="0"/>
          </a:p>
        </p:txBody>
      </p:sp>
    </p:spTree>
    <p:extLst>
      <p:ext uri="{BB962C8B-B14F-4D97-AF65-F5344CB8AC3E}">
        <p14:creationId xmlns:p14="http://schemas.microsoft.com/office/powerpoint/2010/main" val="21634596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6C7ED-81A0-A040-15F0-73CACA3BE3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6CF414-43D5-4EBC-07D8-6E4F4B2A272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564BE9E-D2D6-CC96-3C28-251FDFC6AA0A}"/>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b="0" dirty="0"/>
              <a:t>Anti-tamper screws are designed to help </a:t>
            </a:r>
            <a:r>
              <a:rPr lang="en-US" b="1" dirty="0"/>
              <a:t>prevent unauthorized access </a:t>
            </a:r>
            <a:r>
              <a:rPr lang="en-US" b="0" dirty="0"/>
              <a:t>to equipment, panels, or components. </a:t>
            </a:r>
          </a:p>
          <a:p>
            <a:pPr marL="171450" indent="-171450">
              <a:buFont typeface="Arial" panose="020B0604020202020204" pitchFamily="34" charset="0"/>
              <a:buChar char="•"/>
            </a:pPr>
            <a:r>
              <a:rPr lang="en-US" b="0" dirty="0"/>
              <a:t>Unlike standard screws, they require a </a:t>
            </a:r>
            <a:r>
              <a:rPr lang="en-US" b="1" dirty="0"/>
              <a:t>specialized driver </a:t>
            </a:r>
            <a:r>
              <a:rPr lang="en-US" b="0" dirty="0"/>
              <a:t>for installation and removal.</a:t>
            </a:r>
          </a:p>
          <a:p>
            <a:pPr marL="171450" indent="-171450">
              <a:buFont typeface="Arial" panose="020B0604020202020204" pitchFamily="34" charset="0"/>
              <a:buChar char="•"/>
            </a:pPr>
            <a:r>
              <a:rPr lang="en-US" b="0" dirty="0"/>
              <a:t>In transit systems, you may find them on fare equipment, electrical enclosures, signal equipment, control cabinets, and other components that should only be accessed by authorized personnel.</a:t>
            </a:r>
          </a:p>
          <a:p>
            <a:pPr marL="171450" indent="-171450">
              <a:buFont typeface="Arial" panose="020B0604020202020204" pitchFamily="34" charset="0"/>
              <a:buChar char="•"/>
            </a:pPr>
            <a:r>
              <a:rPr lang="en-US" b="0" dirty="0"/>
              <a:t>Some common examples include:</a:t>
            </a:r>
          </a:p>
          <a:p>
            <a:pPr marL="628650" lvl="1" indent="-171450">
              <a:buFont typeface="Arial" panose="020B0604020202020204" pitchFamily="34" charset="0"/>
              <a:buChar char="•"/>
            </a:pPr>
            <a:r>
              <a:rPr lang="en-US" b="1" dirty="0"/>
              <a:t>Pin-in Torx</a:t>
            </a:r>
            <a:r>
              <a:rPr lang="en-US" b="0" dirty="0"/>
              <a:t>, which has a small pin in the center of the drive recess.</a:t>
            </a:r>
          </a:p>
          <a:p>
            <a:pPr marL="628650" lvl="1" indent="-171450">
              <a:buFont typeface="Arial" panose="020B0604020202020204" pitchFamily="34" charset="0"/>
              <a:buChar char="•"/>
            </a:pPr>
            <a:r>
              <a:rPr lang="en-US" b="1" dirty="0"/>
              <a:t>Spanner</a:t>
            </a:r>
            <a:r>
              <a:rPr lang="en-US" b="0" dirty="0"/>
              <a:t>, often called "Snake Eyes," which uses two small holes in the screw head.</a:t>
            </a:r>
          </a:p>
          <a:p>
            <a:pPr marL="628650" lvl="1" indent="-171450">
              <a:buFont typeface="Arial" panose="020B0604020202020204" pitchFamily="34" charset="0"/>
              <a:buChar char="•"/>
            </a:pPr>
            <a:r>
              <a:rPr lang="en-US" b="1" dirty="0"/>
              <a:t>Tri-Wing</a:t>
            </a:r>
            <a:r>
              <a:rPr lang="en-US" b="0" dirty="0"/>
              <a:t>, which has a three-lobed drive pattern.</a:t>
            </a:r>
          </a:p>
          <a:p>
            <a:pPr marL="628650" lvl="1" indent="-171450">
              <a:buFont typeface="Arial" panose="020B0604020202020204" pitchFamily="34" charset="0"/>
              <a:buChar char="•"/>
            </a:pPr>
            <a:r>
              <a:rPr lang="en-US" b="1" dirty="0"/>
              <a:t>One-Way</a:t>
            </a:r>
            <a:r>
              <a:rPr lang="en-US" b="0" dirty="0"/>
              <a:t> screws, which are designed to tighten normally but are difficult to remove using conventional tools.</a:t>
            </a:r>
          </a:p>
          <a:p>
            <a:pPr marL="171450" indent="-171450">
              <a:buFont typeface="Arial" panose="020B0604020202020204" pitchFamily="34" charset="0"/>
              <a:buChar char="•"/>
            </a:pPr>
            <a:r>
              <a:rPr lang="en-US" b="0" dirty="0"/>
              <a:t>Although these screws improve security, they are not theft-proof. Their purpose is to discourage tampering and limit access to trained personnel with the proper tools.</a:t>
            </a:r>
            <a:endParaRPr lang="en-US" dirty="0"/>
          </a:p>
        </p:txBody>
      </p:sp>
      <p:sp>
        <p:nvSpPr>
          <p:cNvPr id="4" name="Slide Number Placeholder 3">
            <a:extLst>
              <a:ext uri="{FF2B5EF4-FFF2-40B4-BE49-F238E27FC236}">
                <a16:creationId xmlns:a16="http://schemas.microsoft.com/office/drawing/2014/main" id="{DE07BC98-1C74-5ECD-1697-15649C2C14C0}"/>
              </a:ext>
            </a:extLst>
          </p:cNvPr>
          <p:cNvSpPr>
            <a:spLocks noGrp="1"/>
          </p:cNvSpPr>
          <p:nvPr>
            <p:ph type="sldNum" sz="quarter" idx="5"/>
          </p:nvPr>
        </p:nvSpPr>
        <p:spPr/>
        <p:txBody>
          <a:bodyPr/>
          <a:lstStyle/>
          <a:p>
            <a:fld id="{C68FB58B-AACD-44F1-9CE2-B850C946C86F}" type="slidenum">
              <a:rPr lang="en-US" smtClean="0"/>
              <a:t>26</a:t>
            </a:fld>
            <a:endParaRPr lang="en-US" dirty="0"/>
          </a:p>
        </p:txBody>
      </p:sp>
    </p:spTree>
    <p:extLst>
      <p:ext uri="{BB962C8B-B14F-4D97-AF65-F5344CB8AC3E}">
        <p14:creationId xmlns:p14="http://schemas.microsoft.com/office/powerpoint/2010/main" val="21251353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altLang="en-US" sz="1200" b="1" dirty="0">
              <a:latin typeface="Calibri" panose="020F0502020204030204" pitchFamily="34" charset="0"/>
              <a:ea typeface="Calibri" panose="020F0502020204030204" pitchFamily="34" charset="0"/>
              <a:cs typeface="Calibri" panose="020F0502020204030204" pitchFamily="34"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Activity: </a:t>
            </a:r>
            <a:r>
              <a:rPr lang="en-US" altLang="en-US" sz="1200" b="0" dirty="0">
                <a:latin typeface="Calibri" panose="020F0502020204030204" pitchFamily="34" charset="0"/>
                <a:ea typeface="Calibri" panose="020F0502020204030204" pitchFamily="34" charset="0"/>
                <a:cs typeface="Calibri" panose="020F0502020204030204" pitchFamily="34" charset="0"/>
              </a:rPr>
              <a:t>Recall, Enhance Retention and Transfer</a:t>
            </a:r>
            <a:endParaRPr lang="en-US" altLang="en-US" sz="1200" dirty="0">
              <a:latin typeface="Calibri" panose="020F0502020204030204" pitchFamily="34" charset="0"/>
              <a:ea typeface="Calibri" panose="020F0502020204030204" pitchFamily="34" charset="0"/>
              <a:cs typeface="Calibri" panose="020F0502020204030204" pitchFamily="34"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Time</a:t>
            </a:r>
            <a:r>
              <a:rPr lang="en-US" altLang="en-US" sz="1200" dirty="0">
                <a:latin typeface="Calibri" panose="020F0502020204030204" pitchFamily="34" charset="0"/>
                <a:ea typeface="Calibri" panose="020F0502020204030204" pitchFamily="34" charset="0"/>
                <a:cs typeface="Calibri" panose="020F0502020204030204" pitchFamily="34" charset="0"/>
              </a:rPr>
              <a:t>: 5 min.</a:t>
            </a:r>
          </a:p>
          <a:p>
            <a:r>
              <a:rPr lang="en-US" altLang="en-US" sz="1200" b="1" dirty="0">
                <a:latin typeface="Calibri" panose="020F0502020204030204" pitchFamily="34" charset="0"/>
                <a:ea typeface="Calibri" panose="020F0502020204030204" pitchFamily="34" charset="0"/>
                <a:cs typeface="Calibri" panose="020F0502020204030204" pitchFamily="34" charset="0"/>
              </a:rPr>
              <a:t>Do: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Review the key takeaways from this section of the module.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Clearly explain how to connects to the next section of the module. </a:t>
            </a:r>
          </a:p>
          <a:p>
            <a:pPr marL="0" indent="0">
              <a:buFont typeface="Arial" panose="020B0604020202020204" pitchFamily="34" charset="0"/>
              <a:buNone/>
            </a:pPr>
            <a:r>
              <a:rPr lang="en-US" altLang="en-US" sz="1200" b="1" dirty="0">
                <a:latin typeface="Calibri" panose="020F0502020204030204" pitchFamily="34" charset="0"/>
                <a:ea typeface="Calibri" panose="020F0502020204030204" pitchFamily="34" charset="0"/>
                <a:cs typeface="Calibri" panose="020F0502020204030204" pitchFamily="34" charset="0"/>
              </a:rPr>
              <a:t>Talking Points: </a:t>
            </a:r>
          </a:p>
          <a:p>
            <a:pPr marL="171450" indent="-171450">
              <a:buFont typeface="Arial" panose="020B0604020202020204" pitchFamily="34" charset="0"/>
              <a:buChar char="•"/>
            </a:pPr>
            <a:r>
              <a:rPr lang="en-US" altLang="en-US" sz="1200" b="1" dirty="0">
                <a:latin typeface="Calibri" panose="020F0502020204030204" pitchFamily="34" charset="0"/>
                <a:ea typeface="Calibri" panose="020F0502020204030204" pitchFamily="34" charset="0"/>
                <a:cs typeface="Calibri" panose="020F0502020204030204" pitchFamily="34" charset="0"/>
              </a:rPr>
              <a:t>Ask</a:t>
            </a:r>
            <a:r>
              <a:rPr lang="en-US" altLang="en-US" sz="1200" dirty="0">
                <a:latin typeface="Calibri" panose="020F0502020204030204" pitchFamily="34" charset="0"/>
                <a:ea typeface="Calibri" panose="020F0502020204030204" pitchFamily="34" charset="0"/>
                <a:cs typeface="Calibri" panose="020F0502020204030204" pitchFamily="34" charset="0"/>
              </a:rPr>
              <a:t>: What are the most important things we learned about screws in this section?</a:t>
            </a:r>
          </a:p>
          <a:p>
            <a:pPr marL="628650" lvl="1" indent="-171450">
              <a:buFont typeface="Arial" panose="020B0604020202020204" pitchFamily="34" charset="0"/>
              <a:buChar char="•"/>
            </a:pPr>
            <a:r>
              <a:rPr lang="en-US" altLang="en-US" sz="1200" i="1" dirty="0">
                <a:latin typeface="Calibri" panose="020F0502020204030204" pitchFamily="34" charset="0"/>
                <a:ea typeface="Calibri" panose="020F0502020204030204" pitchFamily="34" charset="0"/>
                <a:cs typeface="Calibri" panose="020F0502020204030204" pitchFamily="34" charset="0"/>
              </a:rPr>
              <a:t>Call on learners to respond.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Great ideas. Let's review a few more key ideas from this section. </a:t>
            </a:r>
          </a:p>
          <a:p>
            <a:pPr marL="171450" indent="-171450">
              <a:buFont typeface="Arial" panose="020B0604020202020204" pitchFamily="34" charset="0"/>
              <a:buChar char="•"/>
            </a:pPr>
            <a:r>
              <a:rPr lang="en-US" altLang="en-US" sz="1200" b="1" i="1" dirty="0">
                <a:latin typeface="Calibri" panose="020F0502020204030204" pitchFamily="34" charset="0"/>
                <a:ea typeface="Calibri" panose="020F0502020204030204" pitchFamily="34" charset="0"/>
                <a:cs typeface="Calibri" panose="020F0502020204030204" pitchFamily="34" charset="0"/>
              </a:rPr>
              <a:t>CLICK</a:t>
            </a:r>
            <a:r>
              <a:rPr lang="en-US" altLang="en-US" sz="1200" dirty="0">
                <a:latin typeface="Calibri" panose="020F0502020204030204" pitchFamily="34" charset="0"/>
                <a:ea typeface="Calibri" panose="020F0502020204030204" pitchFamily="34" charset="0"/>
                <a:cs typeface="Calibri" panose="020F0502020204030204" pitchFamily="34" charset="0"/>
              </a:rPr>
              <a:t> - First, screws are threaded fasteners used to join materials together. While they all share the same basic purpose, they come in many different designs to meet different fastening needs.</a:t>
            </a:r>
          </a:p>
          <a:p>
            <a:pPr marL="171450" indent="-171450">
              <a:buFont typeface="Arial" panose="020B0604020202020204" pitchFamily="34" charset="0"/>
              <a:buChar char="•"/>
            </a:pPr>
            <a:r>
              <a:rPr lang="en-US" altLang="en-US" sz="1200" b="1" i="1" dirty="0">
                <a:latin typeface="Calibri" panose="020F0502020204030204" pitchFamily="34" charset="0"/>
                <a:ea typeface="Calibri" panose="020F0502020204030204" pitchFamily="34" charset="0"/>
                <a:cs typeface="Calibri" panose="020F0502020204030204" pitchFamily="34" charset="0"/>
              </a:rPr>
              <a:t>CLICK</a:t>
            </a:r>
            <a:r>
              <a:rPr lang="en-US" altLang="en-US" sz="1200" dirty="0">
                <a:latin typeface="Calibri" panose="020F0502020204030204" pitchFamily="34" charset="0"/>
                <a:ea typeface="Calibri" panose="020F0502020204030204" pitchFamily="34" charset="0"/>
                <a:cs typeface="Calibri" panose="020F0502020204030204" pitchFamily="34" charset="0"/>
              </a:rPr>
              <a:t> - Second, different screw types are designed for different applications. We looked at machine screws, self-tapping screws, sheet metal screws, self-drilling screws, hex washer screws, and anti-tamper screws. Each has features that make it better suited for certain materials or installation methods.</a:t>
            </a:r>
          </a:p>
          <a:p>
            <a:pPr marL="171450" indent="-171450">
              <a:buFont typeface="Arial" panose="020B0604020202020204" pitchFamily="34" charset="0"/>
              <a:buChar char="•"/>
            </a:pPr>
            <a:r>
              <a:rPr lang="en-US" altLang="en-US" sz="1200" b="1" i="1" dirty="0">
                <a:latin typeface="Calibri" panose="020F0502020204030204" pitchFamily="34" charset="0"/>
                <a:ea typeface="Calibri" panose="020F0502020204030204" pitchFamily="34" charset="0"/>
                <a:cs typeface="Calibri" panose="020F0502020204030204" pitchFamily="34" charset="0"/>
              </a:rPr>
              <a:t>CLICK</a:t>
            </a:r>
            <a:r>
              <a:rPr lang="en-US" altLang="en-US" sz="1200" dirty="0">
                <a:latin typeface="Calibri" panose="020F0502020204030204" pitchFamily="34" charset="0"/>
                <a:ea typeface="Calibri" panose="020F0502020204030204" pitchFamily="34" charset="0"/>
                <a:cs typeface="Calibri" panose="020F0502020204030204" pitchFamily="34" charset="0"/>
              </a:rPr>
              <a:t> - Finally, choosing the correct screw is essential. Selecting the right screw improves strength, reliability, ease of installation, and long-term performance while reducing the risk of damage or fastener failure.</a:t>
            </a:r>
          </a:p>
          <a:p>
            <a:pPr marL="171450" indent="-171450">
              <a:buFont typeface="Arial" panose="020B0604020202020204" pitchFamily="34" charset="0"/>
              <a:buChar char="•"/>
            </a:pPr>
            <a:r>
              <a:rPr lang="en-US" altLang="en-US" sz="1200" b="1" i="1" dirty="0">
                <a:latin typeface="Calibri" panose="020F0502020204030204" pitchFamily="34" charset="0"/>
                <a:ea typeface="Calibri" panose="020F0502020204030204" pitchFamily="34" charset="0"/>
                <a:cs typeface="Calibri" panose="020F0502020204030204" pitchFamily="34" charset="0"/>
              </a:rPr>
              <a:t>CLICK</a:t>
            </a:r>
            <a:r>
              <a:rPr lang="en-US" altLang="en-US" sz="1200" dirty="0">
                <a:latin typeface="Calibri" panose="020F0502020204030204" pitchFamily="34" charset="0"/>
                <a:ea typeface="Calibri" panose="020F0502020204030204" pitchFamily="34" charset="0"/>
                <a:cs typeface="Calibri" panose="020F0502020204030204" pitchFamily="34" charset="0"/>
              </a:rPr>
              <a:t> - In the next section, we'll shift our focus to nuts and bolts and learn how they work together to create strong mechanical connections in transit equipment and infrastructure.</a:t>
            </a:r>
          </a:p>
          <a:p>
            <a:endParaRPr lang="en-US" altLang="en-US" sz="12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68FB58B-AACD-44F1-9CE2-B850C946C86F}" type="slidenum">
              <a:rPr lang="en-US" smtClean="0"/>
              <a:t>27</a:t>
            </a:fld>
            <a:endParaRPr lang="en-US" dirty="0"/>
          </a:p>
        </p:txBody>
      </p:sp>
    </p:spTree>
    <p:extLst>
      <p:ext uri="{BB962C8B-B14F-4D97-AF65-F5344CB8AC3E}">
        <p14:creationId xmlns:p14="http://schemas.microsoft.com/office/powerpoint/2010/main" val="270907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Introduce the section.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Talking Points: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In this section, we’ll review the purpose, function, and characteristics of nuts and bolts. </a:t>
            </a:r>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28</a:t>
            </a:fld>
            <a:endParaRPr lang="en-US" dirty="0"/>
          </a:p>
        </p:txBody>
      </p:sp>
    </p:spTree>
    <p:extLst>
      <p:ext uri="{BB962C8B-B14F-4D97-AF65-F5344CB8AC3E}">
        <p14:creationId xmlns:p14="http://schemas.microsoft.com/office/powerpoint/2010/main" val="9116502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26906-AB1A-0125-E34E-8993385CC3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A99A85-DD54-B33C-AEAB-27412A7DEC7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CF5C865-189F-0DAC-4C5A-705BA5CF6EFE}"/>
              </a:ext>
            </a:extLst>
          </p:cNvPr>
          <p:cNvSpPr>
            <a:spLocks noGrp="1"/>
          </p:cNvSpPr>
          <p:nvPr>
            <p:ph type="body" idx="1"/>
          </p:nvPr>
        </p:nvSpPr>
        <p:spPr/>
        <p:txBody>
          <a:bodyPr/>
          <a:lstStyle/>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Activity: </a:t>
            </a:r>
            <a:r>
              <a:rPr lang="en-US" altLang="en-US" sz="1200" b="0" dirty="0">
                <a:latin typeface="Calibri" panose="020F0502020204030204" pitchFamily="34" charset="0"/>
                <a:ea typeface="Calibri" panose="020F0502020204030204" pitchFamily="34" charset="0"/>
                <a:cs typeface="Calibri" panose="020F0502020204030204" pitchFamily="34" charset="0"/>
              </a:rPr>
              <a:t>Provide Learning Guidance </a:t>
            </a:r>
            <a:endParaRPr lang="en-US" altLang="en-US" sz="1200" dirty="0">
              <a:latin typeface="Calibri" panose="020F0502020204030204" pitchFamily="34" charset="0"/>
              <a:ea typeface="Calibri" panose="020F0502020204030204" pitchFamily="34" charset="0"/>
              <a:cs typeface="Calibri" panose="020F0502020204030204" pitchFamily="34"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Time</a:t>
            </a:r>
            <a:r>
              <a:rPr lang="en-US" altLang="en-US" sz="1200" dirty="0">
                <a:latin typeface="Calibri" panose="020F0502020204030204" pitchFamily="34" charset="0"/>
                <a:ea typeface="Calibri" panose="020F0502020204030204" pitchFamily="34" charset="0"/>
                <a:cs typeface="Calibri" panose="020F0502020204030204" pitchFamily="34" charset="0"/>
              </a:rPr>
              <a:t>: 1 min.</a:t>
            </a:r>
          </a:p>
          <a:p>
            <a:r>
              <a:rPr lang="en-US" altLang="en-US" sz="1200" b="1" dirty="0">
                <a:latin typeface="Calibri" panose="020F0502020204030204" pitchFamily="34" charset="0"/>
                <a:ea typeface="Calibri" panose="020F0502020204030204" pitchFamily="34" charset="0"/>
                <a:cs typeface="Calibri" panose="020F0502020204030204" pitchFamily="34" charset="0"/>
              </a:rPr>
              <a:t>Materials</a:t>
            </a:r>
            <a:r>
              <a:rPr lang="en-US" altLang="en-US" sz="1200" dirty="0">
                <a:latin typeface="Calibri" panose="020F0502020204030204" pitchFamily="34" charset="0"/>
                <a:ea typeface="Calibri" panose="020F0502020204030204" pitchFamily="34" charset="0"/>
                <a:cs typeface="Calibri" panose="020F0502020204030204" pitchFamily="34" charset="0"/>
              </a:rPr>
              <a:t>:</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A plastic bag labeled “Nuts and Bolts” </a:t>
            </a:r>
            <a:r>
              <a:rPr lang="en-US" sz="1200" kern="1200" dirty="0">
                <a:solidFill>
                  <a:schemeClr val="tx1"/>
                </a:solidFill>
                <a:effectLst/>
                <a:latin typeface="+mn-lt"/>
                <a:ea typeface="+mn-ea"/>
                <a:cs typeface="+mn-cs"/>
              </a:rPr>
              <a:t>that contains one of each of the following</a:t>
            </a:r>
            <a:r>
              <a:rPr lang="en-US" altLang="en-US" sz="1200" dirty="0">
                <a:latin typeface="Calibri" panose="020F0502020204030204" pitchFamily="34" charset="0"/>
                <a:ea typeface="Calibri" panose="020F0502020204030204" pitchFamily="34" charset="0"/>
                <a:cs typeface="Calibri" panose="020F0502020204030204" pitchFamily="34" charset="0"/>
              </a:rPr>
              <a:t>: Standard Bolts, Torque-to-Yield (TTY) Bolts, Hex Nut, wing Nut, Castle Nut, Lock Nut (Nylock®)</a:t>
            </a:r>
          </a:p>
          <a:p>
            <a:r>
              <a:rPr lang="en-US" altLang="en-US" sz="1200" b="1" dirty="0">
                <a:latin typeface="Calibri" panose="020F0502020204030204" pitchFamily="34" charset="0"/>
                <a:ea typeface="Calibri" panose="020F0502020204030204" pitchFamily="34" charset="0"/>
                <a:cs typeface="Calibri" panose="020F0502020204030204" pitchFamily="34" charset="0"/>
              </a:rPr>
              <a:t>Do: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Pass the bag of nuts and bolts around the room for learners to examine. </a:t>
            </a:r>
          </a:p>
          <a:p>
            <a:pPr marL="0" indent="0">
              <a:buFont typeface="Arial" panose="020B0604020202020204" pitchFamily="34" charset="0"/>
              <a:buNone/>
            </a:pPr>
            <a:r>
              <a:rPr lang="en-US" altLang="en-US" sz="1200" b="1" dirty="0">
                <a:latin typeface="Calibri" panose="020F0502020204030204" pitchFamily="34" charset="0"/>
                <a:ea typeface="Calibri" panose="020F0502020204030204" pitchFamily="34" charset="0"/>
                <a:cs typeface="Calibri" panose="020F0502020204030204" pitchFamily="34" charset="0"/>
              </a:rPr>
              <a:t>Talking Points: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While we review, take a look at the nuts and bolts  I am passing around the room. </a:t>
            </a:r>
          </a:p>
          <a:p>
            <a:endParaRPr lang="en-US" dirty="0"/>
          </a:p>
        </p:txBody>
      </p:sp>
      <p:sp>
        <p:nvSpPr>
          <p:cNvPr id="4" name="Slide Number Placeholder 3">
            <a:extLst>
              <a:ext uri="{FF2B5EF4-FFF2-40B4-BE49-F238E27FC236}">
                <a16:creationId xmlns:a16="http://schemas.microsoft.com/office/drawing/2014/main" id="{FE40D9D2-71BE-62DE-A794-D5993D70D377}"/>
              </a:ext>
            </a:extLst>
          </p:cNvPr>
          <p:cNvSpPr>
            <a:spLocks noGrp="1"/>
          </p:cNvSpPr>
          <p:nvPr>
            <p:ph type="sldNum" sz="quarter" idx="5"/>
          </p:nvPr>
        </p:nvSpPr>
        <p:spPr/>
        <p:txBody>
          <a:bodyPr/>
          <a:lstStyle/>
          <a:p>
            <a:fld id="{C68FB58B-AACD-44F1-9CE2-B850C946C86F}" type="slidenum">
              <a:rPr lang="en-US" smtClean="0"/>
              <a:t>29</a:t>
            </a:fld>
            <a:endParaRPr lang="en-US" dirty="0"/>
          </a:p>
        </p:txBody>
      </p:sp>
    </p:spTree>
    <p:extLst>
      <p:ext uri="{BB962C8B-B14F-4D97-AF65-F5344CB8AC3E}">
        <p14:creationId xmlns:p14="http://schemas.microsoft.com/office/powerpoint/2010/main" val="25430768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A </a:t>
            </a:r>
            <a:r>
              <a:rPr lang="en-US" sz="1200" b="1" dirty="0">
                <a:effectLst/>
                <a:latin typeface="+mn-lt"/>
                <a:ea typeface="Calibri" panose="020F0502020204030204" pitchFamily="34" charset="0"/>
                <a:cs typeface="Times New Roman" panose="02020603050405020304" pitchFamily="18" charset="0"/>
              </a:rPr>
              <a:t>bolt</a:t>
            </a:r>
            <a:r>
              <a:rPr lang="en-US" sz="1200" b="0" dirty="0">
                <a:effectLst/>
                <a:latin typeface="+mn-lt"/>
                <a:ea typeface="Calibri" panose="020F0502020204030204" pitchFamily="34" charset="0"/>
                <a:cs typeface="Times New Roman" panose="02020603050405020304" pitchFamily="18" charset="0"/>
              </a:rPr>
              <a:t> is a threaded fastener used to join two or more parts together.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While bolts are most commonly paired with a matching nut, they can also be installed into a tapped hole when the component already has internal threads.</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Most bolts share the same basic design. They have a head, a shank, and a threaded end that engages with a nut or threaded hole to secure the connection.</a:t>
            </a:r>
          </a:p>
          <a:p>
            <a:pPr marL="628650" marR="0" lvl="1"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Depending on the application, a bolt may have a </a:t>
            </a:r>
            <a:r>
              <a:rPr lang="en-US" sz="1200" b="1" dirty="0">
                <a:effectLst/>
                <a:latin typeface="+mn-lt"/>
                <a:ea typeface="Calibri" panose="020F0502020204030204" pitchFamily="34" charset="0"/>
                <a:cs typeface="Times New Roman" panose="02020603050405020304" pitchFamily="18" charset="0"/>
              </a:rPr>
              <a:t>partially threaded shank </a:t>
            </a:r>
            <a:r>
              <a:rPr lang="en-US" sz="1200" b="0" dirty="0">
                <a:effectLst/>
                <a:latin typeface="+mn-lt"/>
                <a:ea typeface="Calibri" panose="020F0502020204030204" pitchFamily="34" charset="0"/>
                <a:cs typeface="Times New Roman" panose="02020603050405020304" pitchFamily="18" charset="0"/>
              </a:rPr>
              <a:t>or be </a:t>
            </a:r>
            <a:r>
              <a:rPr lang="en-US" sz="1200" b="1" dirty="0">
                <a:effectLst/>
                <a:latin typeface="+mn-lt"/>
                <a:ea typeface="Calibri" panose="020F0502020204030204" pitchFamily="34" charset="0"/>
                <a:cs typeface="Times New Roman" panose="02020603050405020304" pitchFamily="18" charset="0"/>
              </a:rPr>
              <a:t>fully threaded</a:t>
            </a:r>
            <a:r>
              <a:rPr lang="en-US" sz="1200" b="0" dirty="0">
                <a:effectLst/>
                <a:latin typeface="+mn-lt"/>
                <a:ea typeface="Calibri" panose="020F0502020204030204" pitchFamily="34" charset="0"/>
                <a:cs typeface="Times New Roman" panose="02020603050405020304" pitchFamily="18" charset="0"/>
              </a:rPr>
              <a:t>. </a:t>
            </a:r>
          </a:p>
          <a:p>
            <a:pPr marL="628650" marR="0" lvl="1"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 amount of smooth shank and threaded length is selected based on the strength and function required for the joint.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One of the key advantages of a bolted connection is that it can be assembled, adjusted, disassembled, and reassembled without damaging the components being joined. This makes bolts a popular choice for equipment that requires maintenance or periodic replacement.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Bolts are commonly used throughout transit vehicles, maintenance facilities, and infrastructure to secure brackets, equipment, structural components, and mechanical assemblies.</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Now that we've defined what a bolt is, let's identify the basic parts of a bolt and learn how each contributes to the fastener's function.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effectLst/>
                <a:latin typeface="+mn-lt"/>
                <a:ea typeface="Calibri" panose="020F0502020204030204" pitchFamily="34" charset="0"/>
                <a:cs typeface="Times New Roman" panose="02020603050405020304" pitchFamily="18" charset="0"/>
              </a:rPr>
              <a:t>Note – Image Ai enhanced for clarity by authoring graphic designer.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30</a:t>
            </a:fld>
            <a:endParaRPr lang="en-US" dirty="0"/>
          </a:p>
        </p:txBody>
      </p:sp>
    </p:spTree>
    <p:extLst>
      <p:ext uri="{BB962C8B-B14F-4D97-AF65-F5344CB8AC3E}">
        <p14:creationId xmlns:p14="http://schemas.microsoft.com/office/powerpoint/2010/main" val="33306798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004A8-6C3D-96B9-E85F-E989A0B8AD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61B494-97BC-EA09-16B4-FAA96872A50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0041DE7-314F-B766-1D44-ADAE34305ED1}"/>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Understanding the parts of a bolt will make it easier to identify, select, and communicate about bolts on the job.</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 </a:t>
            </a:r>
            <a:r>
              <a:rPr lang="en-US" sz="1200" b="1" dirty="0">
                <a:effectLst/>
                <a:latin typeface="+mn-lt"/>
                <a:ea typeface="Calibri" panose="020F0502020204030204" pitchFamily="34" charset="0"/>
                <a:cs typeface="Times New Roman" panose="02020603050405020304" pitchFamily="18" charset="0"/>
              </a:rPr>
              <a:t>head</a:t>
            </a:r>
            <a:r>
              <a:rPr lang="en-US" sz="1200" b="0" dirty="0">
                <a:effectLst/>
                <a:latin typeface="+mn-lt"/>
                <a:ea typeface="Calibri" panose="020F0502020204030204" pitchFamily="34" charset="0"/>
                <a:cs typeface="Times New Roman" panose="02020603050405020304" pitchFamily="18" charset="0"/>
              </a:rPr>
              <a:t> is the portion of the bolt that a wrench or socket grips to tighten or loosen the fastener. </a:t>
            </a:r>
          </a:p>
          <a:p>
            <a:pPr marL="628650" marR="0" lvl="1"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Bolts are available with several head styles, but the hex head is one of the most common.</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 </a:t>
            </a:r>
            <a:r>
              <a:rPr lang="en-US" sz="1200" b="1" dirty="0">
                <a:effectLst/>
                <a:latin typeface="+mn-lt"/>
                <a:ea typeface="Calibri" panose="020F0502020204030204" pitchFamily="34" charset="0"/>
                <a:cs typeface="Times New Roman" panose="02020603050405020304" pitchFamily="18" charset="0"/>
              </a:rPr>
              <a:t>shank</a:t>
            </a:r>
            <a:r>
              <a:rPr lang="en-US" sz="1200" b="0" dirty="0">
                <a:effectLst/>
                <a:latin typeface="+mn-lt"/>
                <a:ea typeface="Calibri" panose="020F0502020204030204" pitchFamily="34" charset="0"/>
                <a:cs typeface="Times New Roman" panose="02020603050405020304" pitchFamily="18" charset="0"/>
              </a:rPr>
              <a:t> is the main body of the bolt between the head and the threads. </a:t>
            </a:r>
          </a:p>
          <a:p>
            <a:pPr marL="628650" marR="0" lvl="1"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Some bolts have a long smooth shank, while others are threaded almost their entire length. </a:t>
            </a:r>
          </a:p>
          <a:p>
            <a:pPr marL="628650" marR="0" lvl="1"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 amount of shank depends on the bolt's intended application.</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 </a:t>
            </a:r>
            <a:r>
              <a:rPr lang="en-US" sz="1200" b="1" dirty="0">
                <a:effectLst/>
                <a:latin typeface="+mn-lt"/>
                <a:ea typeface="Calibri" panose="020F0502020204030204" pitchFamily="34" charset="0"/>
                <a:cs typeface="Times New Roman" panose="02020603050405020304" pitchFamily="18" charset="0"/>
              </a:rPr>
              <a:t>threads</a:t>
            </a:r>
            <a:r>
              <a:rPr lang="en-US" sz="1200" b="0" dirty="0">
                <a:effectLst/>
                <a:latin typeface="+mn-lt"/>
                <a:ea typeface="Calibri" panose="020F0502020204030204" pitchFamily="34" charset="0"/>
                <a:cs typeface="Times New Roman" panose="02020603050405020304" pitchFamily="18" charset="0"/>
              </a:rPr>
              <a:t> engage with a matching nut or a tapped hole to create a secure connection. </a:t>
            </a:r>
          </a:p>
          <a:p>
            <a:pPr marL="628650" marR="0" lvl="1"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 threaded portion is responsible for developing the clamping force that holds the joint together.</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While bolts may vary in length, diameter, head style, and thread length, they all share these same basic parts.</a:t>
            </a:r>
          </a:p>
          <a:p>
            <a:endParaRPr lang="en-US" dirty="0"/>
          </a:p>
        </p:txBody>
      </p:sp>
      <p:sp>
        <p:nvSpPr>
          <p:cNvPr id="4" name="Slide Number Placeholder 3">
            <a:extLst>
              <a:ext uri="{FF2B5EF4-FFF2-40B4-BE49-F238E27FC236}">
                <a16:creationId xmlns:a16="http://schemas.microsoft.com/office/drawing/2014/main" id="{CF3B8F62-FCB3-BBD9-60C8-B4E5A8957D43}"/>
              </a:ext>
            </a:extLst>
          </p:cNvPr>
          <p:cNvSpPr>
            <a:spLocks noGrp="1"/>
          </p:cNvSpPr>
          <p:nvPr>
            <p:ph type="sldNum" sz="quarter" idx="5"/>
          </p:nvPr>
        </p:nvSpPr>
        <p:spPr/>
        <p:txBody>
          <a:bodyPr/>
          <a:lstStyle/>
          <a:p>
            <a:fld id="{C68FB58B-AACD-44F1-9CE2-B850C946C86F}" type="slidenum">
              <a:rPr lang="en-US" smtClean="0"/>
              <a:t>31</a:t>
            </a:fld>
            <a:endParaRPr lang="en-US" dirty="0"/>
          </a:p>
        </p:txBody>
      </p:sp>
    </p:spTree>
    <p:extLst>
      <p:ext uri="{BB962C8B-B14F-4D97-AF65-F5344CB8AC3E}">
        <p14:creationId xmlns:p14="http://schemas.microsoft.com/office/powerpoint/2010/main" val="22680826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D6941-07E7-3DA6-7680-DE5410C086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172847-8A2D-E8A6-7D31-6507616D6EF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03AF790-1886-3F20-6830-DC4F3F6233EE}"/>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Bolt threads are generally classified as coarse or fine. The difference is the spacing between the threads, and each type is designed for different applications.</a:t>
            </a:r>
          </a:p>
          <a:p>
            <a:pPr marL="171450" marR="0" lvl="0" indent="-171450">
              <a:spcBef>
                <a:spcPts val="0"/>
              </a:spcBef>
              <a:spcAft>
                <a:spcPts val="0"/>
              </a:spcAft>
              <a:buFont typeface="Arial" panose="020B0604020202020204" pitchFamily="34" charset="0"/>
              <a:buChar char="•"/>
            </a:pPr>
            <a:r>
              <a:rPr lang="en-US" sz="1200" b="1" dirty="0">
                <a:effectLst/>
                <a:latin typeface="+mn-lt"/>
                <a:ea typeface="Calibri" panose="020F0502020204030204" pitchFamily="34" charset="0"/>
                <a:cs typeface="Times New Roman" panose="02020603050405020304" pitchFamily="18" charset="0"/>
              </a:rPr>
              <a:t>Coarse threads </a:t>
            </a:r>
            <a:r>
              <a:rPr lang="en-US" sz="1200" b="0" dirty="0">
                <a:effectLst/>
                <a:latin typeface="+mn-lt"/>
                <a:ea typeface="Calibri" panose="020F0502020204030204" pitchFamily="34" charset="0"/>
                <a:cs typeface="Times New Roman" panose="02020603050405020304" pitchFamily="18" charset="0"/>
              </a:rPr>
              <a:t>have wider spacing between the threads. </a:t>
            </a:r>
          </a:p>
          <a:p>
            <a:pPr marL="628650" marR="0" lvl="1"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This makes them quicker to install and remove, less likely to cross-thread during assembly, and more tolerant of dirt, debris, or minor damage. </a:t>
            </a:r>
          </a:p>
          <a:p>
            <a:pPr marL="628650" marR="0" lvl="1"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They're commonly used for general-purpose fastening.</a:t>
            </a:r>
          </a:p>
          <a:p>
            <a:pPr marL="171450" marR="0" lvl="0" indent="-171450">
              <a:spcBef>
                <a:spcPts val="0"/>
              </a:spcBef>
              <a:spcAft>
                <a:spcPts val="0"/>
              </a:spcAft>
              <a:buFont typeface="Arial" panose="020B0604020202020204" pitchFamily="34" charset="0"/>
              <a:buChar char="•"/>
            </a:pPr>
            <a:r>
              <a:rPr lang="en-US" sz="1200" b="1" dirty="0">
                <a:effectLst/>
                <a:latin typeface="+mn-lt"/>
                <a:ea typeface="Calibri" panose="020F0502020204030204" pitchFamily="34" charset="0"/>
                <a:cs typeface="Times New Roman" panose="02020603050405020304" pitchFamily="18" charset="0"/>
              </a:rPr>
              <a:t>Fine threads </a:t>
            </a:r>
            <a:r>
              <a:rPr lang="en-US" sz="1200" b="0" dirty="0">
                <a:effectLst/>
                <a:latin typeface="+mn-lt"/>
                <a:ea typeface="Calibri" panose="020F0502020204030204" pitchFamily="34" charset="0"/>
                <a:cs typeface="Times New Roman" panose="02020603050405020304" pitchFamily="18" charset="0"/>
              </a:rPr>
              <a:t>are spaced closer together. </a:t>
            </a:r>
          </a:p>
          <a:p>
            <a:pPr marL="628650" marR="0" lvl="1"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Because more threads engage over the same length, they can provide greater clamping force and higher tensile strength. </a:t>
            </a:r>
          </a:p>
          <a:p>
            <a:pPr marL="628650" marR="0" lvl="1"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They also allow for finer adjustments during assembly.</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Neither thread type is "better" than the other. The correct choice depends on the application and the manufacturer's specifications.</a:t>
            </a:r>
          </a:p>
        </p:txBody>
      </p:sp>
      <p:sp>
        <p:nvSpPr>
          <p:cNvPr id="4" name="Slide Number Placeholder 3">
            <a:extLst>
              <a:ext uri="{FF2B5EF4-FFF2-40B4-BE49-F238E27FC236}">
                <a16:creationId xmlns:a16="http://schemas.microsoft.com/office/drawing/2014/main" id="{6638881F-7DA1-4817-E524-5C3324383821}"/>
              </a:ext>
            </a:extLst>
          </p:cNvPr>
          <p:cNvSpPr>
            <a:spLocks noGrp="1"/>
          </p:cNvSpPr>
          <p:nvPr>
            <p:ph type="sldNum" sz="quarter" idx="5"/>
          </p:nvPr>
        </p:nvSpPr>
        <p:spPr/>
        <p:txBody>
          <a:bodyPr/>
          <a:lstStyle/>
          <a:p>
            <a:fld id="{C68FB58B-AACD-44F1-9CE2-B850C946C86F}" type="slidenum">
              <a:rPr lang="en-US" smtClean="0"/>
              <a:t>32</a:t>
            </a:fld>
            <a:endParaRPr lang="en-US" dirty="0"/>
          </a:p>
        </p:txBody>
      </p:sp>
    </p:spTree>
    <p:extLst>
      <p:ext uri="{BB962C8B-B14F-4D97-AF65-F5344CB8AC3E}">
        <p14:creationId xmlns:p14="http://schemas.microsoft.com/office/powerpoint/2010/main" val="19768504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9AC40-921B-F783-4804-295259FEDC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C2F64D-9F7F-7F9C-3700-B3C6ABAF11C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FA76ED2-0AB8-5541-0C96-83A9FCEFCEBC}"/>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A bolt and nut don't simply hold materials together by filling a hole. They work together to create clamping force.</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As the bolt is tightened, it stretches a very small amount. Although the stretch is not visible, it places the bolt under </a:t>
            </a:r>
            <a:r>
              <a:rPr lang="en-US" sz="1200" b="1" dirty="0">
                <a:effectLst/>
                <a:latin typeface="+mn-lt"/>
                <a:ea typeface="Calibri" panose="020F0502020204030204" pitchFamily="34" charset="0"/>
                <a:cs typeface="Times New Roman" panose="02020603050405020304" pitchFamily="18" charset="0"/>
              </a:rPr>
              <a:t>tension</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That slight stretch allows the bolt to behave much like a spring.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As it tries to return to its original length, it continuously pulls the joint together and </a:t>
            </a:r>
            <a:r>
              <a:rPr lang="en-US" sz="1200" b="1" dirty="0">
                <a:effectLst/>
                <a:latin typeface="+mn-lt"/>
                <a:ea typeface="Calibri" panose="020F0502020204030204" pitchFamily="34" charset="0"/>
                <a:cs typeface="Times New Roman" panose="02020603050405020304" pitchFamily="18" charset="0"/>
              </a:rPr>
              <a:t>maintains pressure </a:t>
            </a:r>
            <a:r>
              <a:rPr lang="en-US" sz="1200" b="0" dirty="0">
                <a:effectLst/>
                <a:latin typeface="+mn-lt"/>
                <a:ea typeface="Calibri" panose="020F0502020204030204" pitchFamily="34" charset="0"/>
                <a:cs typeface="Times New Roman" panose="02020603050405020304" pitchFamily="18" charset="0"/>
              </a:rPr>
              <a:t>on the connected materials.</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This pressure, called </a:t>
            </a:r>
            <a:r>
              <a:rPr lang="en-US" sz="1200" b="1" dirty="0">
                <a:effectLst/>
                <a:latin typeface="+mn-lt"/>
                <a:ea typeface="Calibri" panose="020F0502020204030204" pitchFamily="34" charset="0"/>
                <a:cs typeface="Times New Roman" panose="02020603050405020304" pitchFamily="18" charset="0"/>
              </a:rPr>
              <a:t>clamping force</a:t>
            </a:r>
            <a:r>
              <a:rPr lang="en-US" sz="1200" b="0" dirty="0">
                <a:effectLst/>
                <a:latin typeface="+mn-lt"/>
                <a:ea typeface="Calibri" panose="020F0502020204030204" pitchFamily="34" charset="0"/>
                <a:cs typeface="Times New Roman" panose="02020603050405020304" pitchFamily="18" charset="0"/>
              </a:rPr>
              <a:t>, creates </a:t>
            </a:r>
            <a:r>
              <a:rPr lang="en-US" sz="1200" b="1" dirty="0">
                <a:effectLst/>
                <a:latin typeface="+mn-lt"/>
                <a:ea typeface="Calibri" panose="020F0502020204030204" pitchFamily="34" charset="0"/>
                <a:cs typeface="Times New Roman" panose="02020603050405020304" pitchFamily="18" charset="0"/>
              </a:rPr>
              <a:t>friction</a:t>
            </a:r>
            <a:r>
              <a:rPr lang="en-US" sz="1200" b="0" dirty="0">
                <a:effectLst/>
                <a:latin typeface="+mn-lt"/>
                <a:ea typeface="Calibri" panose="020F0502020204030204" pitchFamily="34" charset="0"/>
                <a:cs typeface="Times New Roman" panose="02020603050405020304" pitchFamily="18" charset="0"/>
              </a:rPr>
              <a:t> between the materials. That friction is what helps keep the joint from loosening during normal operation and vibration.</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Applying the correct amount of tightening force is important.</a:t>
            </a:r>
          </a:p>
          <a:p>
            <a:pPr marL="628650" marR="0" lvl="1"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Too little torque may not produce enough clamping force, allowing the joint to loosen over time. </a:t>
            </a:r>
          </a:p>
          <a:p>
            <a:pPr marL="628650" marR="0" lvl="1"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Too much torque can overstretch or damage the bolt and the connected components.</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Technicians should always follow the manufacturer's </a:t>
            </a:r>
            <a:r>
              <a:rPr lang="en-US" sz="1200" b="1" dirty="0">
                <a:effectLst/>
                <a:latin typeface="+mn-lt"/>
                <a:ea typeface="Calibri" panose="020F0502020204030204" pitchFamily="34" charset="0"/>
                <a:cs typeface="Times New Roman" panose="02020603050405020304" pitchFamily="18" charset="0"/>
              </a:rPr>
              <a:t>torque specifications</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Using the specified torque helps achieve the proper clamping force without damaging the fastener or the assembly.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effectLst/>
                <a:latin typeface="+mn-lt"/>
                <a:ea typeface="Calibri" panose="020F0502020204030204" pitchFamily="34" charset="0"/>
                <a:cs typeface="Times New Roman" panose="02020603050405020304" pitchFamily="18" charset="0"/>
              </a:rPr>
              <a:t>Note – Image Ai enhanced for clarity by authoring graphic designer. </a:t>
            </a:r>
          </a:p>
          <a:p>
            <a:endParaRPr lang="en-US" dirty="0"/>
          </a:p>
        </p:txBody>
      </p:sp>
      <p:sp>
        <p:nvSpPr>
          <p:cNvPr id="4" name="Slide Number Placeholder 3">
            <a:extLst>
              <a:ext uri="{FF2B5EF4-FFF2-40B4-BE49-F238E27FC236}">
                <a16:creationId xmlns:a16="http://schemas.microsoft.com/office/drawing/2014/main" id="{825BEA3D-AD1F-AD4A-7EEE-86E6238CF023}"/>
              </a:ext>
            </a:extLst>
          </p:cNvPr>
          <p:cNvSpPr>
            <a:spLocks noGrp="1"/>
          </p:cNvSpPr>
          <p:nvPr>
            <p:ph type="sldNum" sz="quarter" idx="5"/>
          </p:nvPr>
        </p:nvSpPr>
        <p:spPr/>
        <p:txBody>
          <a:bodyPr/>
          <a:lstStyle/>
          <a:p>
            <a:fld id="{C68FB58B-AACD-44F1-9CE2-B850C946C86F}" type="slidenum">
              <a:rPr lang="en-US" smtClean="0"/>
              <a:t>33</a:t>
            </a:fld>
            <a:endParaRPr lang="en-US" dirty="0"/>
          </a:p>
        </p:txBody>
      </p:sp>
    </p:spTree>
    <p:extLst>
      <p:ext uri="{BB962C8B-B14F-4D97-AF65-F5344CB8AC3E}">
        <p14:creationId xmlns:p14="http://schemas.microsoft.com/office/powerpoint/2010/main" val="14712414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Most of the bolts we've discussed can be reused if they're in good condition and the manufacturer's procedures allow it. However, </a:t>
            </a:r>
            <a:r>
              <a:rPr lang="en-US" b="1" dirty="0"/>
              <a:t>torque-to-yield</a:t>
            </a:r>
            <a:r>
              <a:rPr lang="en-US" dirty="0"/>
              <a:t>, or </a:t>
            </a:r>
            <a:r>
              <a:rPr lang="en-US" b="1" dirty="0"/>
              <a:t>TTY</a:t>
            </a:r>
            <a:r>
              <a:rPr lang="en-US" dirty="0"/>
              <a:t>, bolts are an important exception.</a:t>
            </a:r>
          </a:p>
          <a:p>
            <a:pPr marL="171450" indent="-171450">
              <a:buFont typeface="Arial" panose="020B0604020202020204" pitchFamily="34" charset="0"/>
              <a:buChar char="•"/>
            </a:pPr>
            <a:r>
              <a:rPr lang="en-US" dirty="0"/>
              <a:t>A torque-to-yield bolt is designed to stretch </a:t>
            </a:r>
            <a:r>
              <a:rPr lang="en-US" b="1" dirty="0"/>
              <a:t>beyond its elastic limit</a:t>
            </a:r>
            <a:r>
              <a:rPr lang="en-US" dirty="0"/>
              <a:t> during installation. This permanent stretch allows the bolt to produce a very consistent clamping force across the joint.</a:t>
            </a:r>
          </a:p>
          <a:p>
            <a:pPr marL="171450" indent="-171450">
              <a:buFont typeface="Arial" panose="020B0604020202020204" pitchFamily="34" charset="0"/>
              <a:buChar char="•"/>
            </a:pPr>
            <a:r>
              <a:rPr lang="en-US" dirty="0"/>
              <a:t>Because the bolt has permanently stretched, it generally </a:t>
            </a:r>
            <a:r>
              <a:rPr lang="en-US" b="1" dirty="0"/>
              <a:t>cannot provide the same clamping force a second time</a:t>
            </a:r>
            <a:r>
              <a:rPr lang="en-US" dirty="0"/>
              <a:t>. For that reason, TTY bolts are typically replaced whenever they're removed.</a:t>
            </a:r>
          </a:p>
          <a:p>
            <a:pPr marL="171450" indent="-171450">
              <a:buFont typeface="Arial" panose="020B0604020202020204" pitchFamily="34" charset="0"/>
              <a:buChar char="•"/>
            </a:pPr>
            <a:r>
              <a:rPr lang="en-US" dirty="0"/>
              <a:t>Technicians often tighten these bolts using a </a:t>
            </a:r>
            <a:r>
              <a:rPr lang="en-US" b="1" dirty="0"/>
              <a:t>torque-plus-angle</a:t>
            </a:r>
            <a:r>
              <a:rPr lang="en-US" dirty="0"/>
              <a:t> procedure. Instead of stopping at a torque value alone, the bolt is tightened to an initial torque and then turned an additional number of degrees to achieve the required stretch.</a:t>
            </a:r>
          </a:p>
          <a:p>
            <a:pPr marL="171450" indent="-171450">
              <a:buFont typeface="Arial" panose="020B0604020202020204" pitchFamily="34" charset="0"/>
              <a:buChar char="•"/>
            </a:pPr>
            <a:r>
              <a:rPr lang="en-US" dirty="0"/>
              <a:t>In transit maintenance, you may encounter torque-to-yield bolts on </a:t>
            </a:r>
            <a:r>
              <a:rPr lang="en-US" b="1" dirty="0"/>
              <a:t>engines, transmissions, drive systems, suspension components, or other critical assemblies</a:t>
            </a:r>
            <a:r>
              <a:rPr lang="en-US" dirty="0"/>
              <a:t> where maintaining a precise clamping force is essential.</a:t>
            </a:r>
          </a:p>
          <a:p>
            <a:pPr marL="0" marR="0" lvl="0" indent="0">
              <a:spcBef>
                <a:spcPts val="0"/>
              </a:spcBef>
              <a:spcAft>
                <a:spcPts val="0"/>
              </a:spcAft>
              <a:buFont typeface="Arial" panose="020B0604020202020204" pitchFamily="34" charset="0"/>
              <a:buNone/>
            </a:pPr>
            <a:endParaRPr lang="en-US" dirty="0"/>
          </a:p>
          <a:p>
            <a:pPr marL="0" marR="0" lvl="0" indent="0">
              <a:spcBef>
                <a:spcPts val="0"/>
              </a:spcBef>
              <a:spcAft>
                <a:spcPts val="0"/>
              </a:spcAft>
              <a:buFont typeface="Arial" panose="020B0604020202020204" pitchFamily="34" charset="0"/>
              <a:buNone/>
            </a:pPr>
            <a:r>
              <a:rPr lang="en-US" i="1" dirty="0"/>
              <a:t>Image Source</a:t>
            </a:r>
            <a:r>
              <a:rPr lang="en-US" dirty="0"/>
              <a:t>: Car Talk Community. (2023, July 15). </a:t>
            </a:r>
            <a:r>
              <a:rPr lang="en-US" i="1" dirty="0"/>
              <a:t>What has torque-to-yield bolts really done for us?</a:t>
            </a:r>
            <a:r>
              <a:rPr lang="en-US" dirty="0"/>
              <a:t> </a:t>
            </a:r>
            <a:r>
              <a:rPr lang="en-US" dirty="0">
                <a:hlinkClick r:id="rId3"/>
              </a:rPr>
              <a:t>https://community.cartalk.com/t/what-has-torque-to-yield-bolts-really-done-for-us/204392</a:t>
            </a:r>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34</a:t>
            </a:fld>
            <a:endParaRPr lang="en-US" dirty="0"/>
          </a:p>
        </p:txBody>
      </p:sp>
    </p:spTree>
    <p:extLst>
      <p:ext uri="{BB962C8B-B14F-4D97-AF65-F5344CB8AC3E}">
        <p14:creationId xmlns:p14="http://schemas.microsoft.com/office/powerpoint/2010/main" val="10215736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98771-2A47-3B37-74F7-341B560501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A3FC14-D477-4453-558B-8E1E9FB192B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A50931E-0A5A-6794-AD71-17CB12C0580B}"/>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a:t>
            </a:r>
            <a:r>
              <a:rPr lang="en-US" altLang="en-US" sz="1200" b="0" dirty="0">
                <a:latin typeface="Calibri" panose="020F0502020204030204" pitchFamily="34" charset="0"/>
                <a:ea typeface="Calibri" panose="020F0502020204030204" pitchFamily="34" charset="0"/>
                <a:cs typeface="Calibri" panose="020F0502020204030204" pitchFamily="34" charset="0"/>
              </a:rPr>
              <a:t>Provide Guided Learning</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5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Materials: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Grades of Bolts_Fasteners handout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effectLst/>
                <a:latin typeface="+mn-lt"/>
                <a:ea typeface="Calibri" panose="020F0502020204030204" pitchFamily="34" charset="0"/>
                <a:cs typeface="Times New Roman" panose="02020603050405020304" pitchFamily="18" charset="0"/>
              </a:rPr>
              <a:t>Do: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Refer learners to the </a:t>
            </a:r>
            <a:r>
              <a:rPr lang="en-US" sz="1200" b="1" kern="1200" dirty="0">
                <a:solidFill>
                  <a:schemeClr val="tx1"/>
                </a:solidFill>
                <a:effectLst/>
                <a:latin typeface="+mn-lt"/>
                <a:ea typeface="+mn-ea"/>
                <a:cs typeface="+mn-cs"/>
              </a:rPr>
              <a:t>“Grades of Bolts” handout </a:t>
            </a:r>
            <a:r>
              <a:rPr lang="en-US" sz="1200" kern="1200" dirty="0">
                <a:solidFill>
                  <a:schemeClr val="tx1"/>
                </a:solidFill>
                <a:effectLst/>
                <a:latin typeface="+mn-lt"/>
                <a:ea typeface="+mn-ea"/>
                <a:cs typeface="+mn-cs"/>
              </a:rPr>
              <a:t>embedded in the Participant Resource Guide. </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Arial" panose="020B0604020202020204" pitchFamily="34" charset="0"/>
              <a:buNone/>
            </a:pPr>
            <a:r>
              <a:rPr lang="en-US" sz="1200" b="1" dirty="0">
                <a:effectLst/>
                <a:latin typeface="+mn-lt"/>
                <a:ea typeface="Calibri" panose="020F0502020204030204" pitchFamily="34" charset="0"/>
                <a:cs typeface="Times New Roman" panose="02020603050405020304" pitchFamily="18" charset="0"/>
              </a:rPr>
              <a:t>Talking Points:</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Bolts are generally classified using either the standard (inch) system or the metric system.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 two systems use different methods for measuring bolt size and thread spacing, so they are </a:t>
            </a:r>
            <a:r>
              <a:rPr lang="en-US" sz="1200" b="1" dirty="0">
                <a:effectLst/>
                <a:latin typeface="+mn-lt"/>
                <a:ea typeface="Calibri" panose="020F0502020204030204" pitchFamily="34" charset="0"/>
                <a:cs typeface="Times New Roman" panose="02020603050405020304" pitchFamily="18" charset="0"/>
              </a:rPr>
              <a:t>not interchangeable</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1" dirty="0">
                <a:effectLst/>
                <a:latin typeface="+mn-lt"/>
                <a:ea typeface="Calibri" panose="020F0502020204030204" pitchFamily="34" charset="0"/>
                <a:cs typeface="Times New Roman" panose="02020603050405020304" pitchFamily="18" charset="0"/>
              </a:rPr>
              <a:t>Standard, or inch, bolts </a:t>
            </a:r>
            <a:r>
              <a:rPr lang="en-US" sz="1200" b="0" dirty="0">
                <a:effectLst/>
                <a:latin typeface="+mn-lt"/>
                <a:ea typeface="Calibri" panose="020F0502020204030204" pitchFamily="34" charset="0"/>
                <a:cs typeface="Times New Roman" panose="02020603050405020304" pitchFamily="18" charset="0"/>
              </a:rPr>
              <a:t>use the imperial measurement system. </a:t>
            </a:r>
          </a:p>
          <a:p>
            <a:pPr marL="628650" marR="0" lvl="1"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Their diameter is measured in </a:t>
            </a:r>
            <a:r>
              <a:rPr lang="en-US" sz="1200" b="1" dirty="0">
                <a:effectLst/>
                <a:latin typeface="+mn-lt"/>
                <a:ea typeface="Calibri" panose="020F0502020204030204" pitchFamily="34" charset="0"/>
                <a:cs typeface="Times New Roman" panose="02020603050405020304" pitchFamily="18" charset="0"/>
              </a:rPr>
              <a:t>inches</a:t>
            </a:r>
            <a:r>
              <a:rPr lang="en-US" sz="1200" b="0" dirty="0">
                <a:effectLst/>
                <a:latin typeface="+mn-lt"/>
                <a:ea typeface="Calibri" panose="020F0502020204030204" pitchFamily="34" charset="0"/>
                <a:cs typeface="Times New Roman" panose="02020603050405020304" pitchFamily="18" charset="0"/>
              </a:rPr>
              <a:t>, and the thread spacing is described as </a:t>
            </a:r>
            <a:r>
              <a:rPr lang="en-US" sz="1200" b="1" dirty="0">
                <a:effectLst/>
                <a:latin typeface="+mn-lt"/>
                <a:ea typeface="Calibri" panose="020F0502020204030204" pitchFamily="34" charset="0"/>
                <a:cs typeface="Times New Roman" panose="02020603050405020304" pitchFamily="18" charset="0"/>
              </a:rPr>
              <a:t>Threads Per Inch (TPI)</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1" dirty="0">
                <a:effectLst/>
                <a:latin typeface="+mn-lt"/>
                <a:ea typeface="Calibri" panose="020F0502020204030204" pitchFamily="34" charset="0"/>
                <a:cs typeface="Times New Roman" panose="02020603050405020304" pitchFamily="18" charset="0"/>
              </a:rPr>
              <a:t>Metric bolts </a:t>
            </a:r>
            <a:r>
              <a:rPr lang="en-US" sz="1200" b="0" dirty="0">
                <a:effectLst/>
                <a:latin typeface="+mn-lt"/>
                <a:ea typeface="Calibri" panose="020F0502020204030204" pitchFamily="34" charset="0"/>
                <a:cs typeface="Times New Roman" panose="02020603050405020304" pitchFamily="18" charset="0"/>
              </a:rPr>
              <a:t>use the metric system. </a:t>
            </a:r>
          </a:p>
          <a:p>
            <a:pPr marL="628650" marR="0" lvl="1"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Their diameter is measured in </a:t>
            </a:r>
            <a:r>
              <a:rPr lang="en-US" sz="1200" b="1" dirty="0">
                <a:effectLst/>
                <a:latin typeface="+mn-lt"/>
                <a:ea typeface="Calibri" panose="020F0502020204030204" pitchFamily="34" charset="0"/>
                <a:cs typeface="Times New Roman" panose="02020603050405020304" pitchFamily="18" charset="0"/>
              </a:rPr>
              <a:t>millimeters</a:t>
            </a:r>
            <a:r>
              <a:rPr lang="en-US" sz="1200" b="0" dirty="0">
                <a:effectLst/>
                <a:latin typeface="+mn-lt"/>
                <a:ea typeface="Calibri" panose="020F0502020204030204" pitchFamily="34" charset="0"/>
                <a:cs typeface="Times New Roman" panose="02020603050405020304" pitchFamily="18" charset="0"/>
              </a:rPr>
              <a:t>, and the distance between threads is identified by the thread pitch, which is also measured in millimeters.</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In addition to size, bolts are also identified by their grade, which indicates the bolt's </a:t>
            </a:r>
            <a:r>
              <a:rPr lang="en-US" sz="1200" b="1" dirty="0">
                <a:effectLst/>
                <a:latin typeface="+mn-lt"/>
                <a:ea typeface="Calibri" panose="020F0502020204030204" pitchFamily="34" charset="0"/>
                <a:cs typeface="Times New Roman" panose="02020603050405020304" pitchFamily="18" charset="0"/>
              </a:rPr>
              <a:t>strength and hardness</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 grade is typically stamped on the head of the bolt.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If a bolt needs to be replaced, always use the grade specified by the manufacturer. Never replace it with a lower-grade bolt, as it may not provide sufficient strength for the application and could lead to joint failure.</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Higher property classes are designed for applications requiring greater strength and clamping force.</a:t>
            </a:r>
          </a:p>
          <a:p>
            <a:pPr marL="0" marR="0" lvl="0" indent="0">
              <a:spcBef>
                <a:spcPts val="0"/>
              </a:spcBef>
              <a:spcAft>
                <a:spcPts val="0"/>
              </a:spcAft>
              <a:buFont typeface="Arial" panose="020B0604020202020204" pitchFamily="34" charset="0"/>
              <a:buNone/>
            </a:pPr>
            <a:endParaRPr lang="en-US" sz="1200" b="0" dirty="0">
              <a:effectLst/>
              <a:latin typeface="+mn-lt"/>
              <a:ea typeface="Calibri" panose="020F0502020204030204" pitchFamily="34" charset="0"/>
              <a:cs typeface="Times New Roman" panose="02020603050405020304" pitchFamily="18" charset="0"/>
            </a:endParaRPr>
          </a:p>
          <a:p>
            <a:endParaRPr lang="en-US"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latin typeface="+mn-lt"/>
              </a:rPr>
              <a:t>Source</a:t>
            </a:r>
            <a:r>
              <a:rPr lang="en-US" sz="1200" i="0" dirty="0">
                <a:latin typeface="+mn-lt"/>
              </a:rPr>
              <a:t>: </a:t>
            </a:r>
            <a:r>
              <a:rPr lang="en-US" dirty="0"/>
              <a:t>AFT Fasteners. (n.d.). </a:t>
            </a:r>
            <a:r>
              <a:rPr lang="en-US" i="1" dirty="0"/>
              <a:t>Grades of bolts: Bolt grade markings &amp; bolt strength chart.</a:t>
            </a:r>
            <a:r>
              <a:rPr lang="en-US" dirty="0"/>
              <a:t> </a:t>
            </a:r>
            <a:r>
              <a:rPr lang="en-US" dirty="0">
                <a:hlinkClick r:id="rId3"/>
              </a:rPr>
              <a:t>https://www.aftfasteners.com/grades-of-bolts-bolt-grade-markings-bolt-strength-chart/</a:t>
            </a:r>
            <a:r>
              <a:rPr lang="en-US" dirty="0"/>
              <a:t> </a:t>
            </a:r>
            <a:endParaRPr lang="en-US" sz="1200" dirty="0">
              <a:latin typeface="+mn-lt"/>
            </a:endParaRPr>
          </a:p>
          <a:p>
            <a:endParaRPr lang="en-US" dirty="0"/>
          </a:p>
        </p:txBody>
      </p:sp>
      <p:sp>
        <p:nvSpPr>
          <p:cNvPr id="4" name="Slide Number Placeholder 3">
            <a:extLst>
              <a:ext uri="{FF2B5EF4-FFF2-40B4-BE49-F238E27FC236}">
                <a16:creationId xmlns:a16="http://schemas.microsoft.com/office/drawing/2014/main" id="{7F9B84EC-DD52-3C42-9FA6-1FDBE8680BE8}"/>
              </a:ext>
            </a:extLst>
          </p:cNvPr>
          <p:cNvSpPr>
            <a:spLocks noGrp="1"/>
          </p:cNvSpPr>
          <p:nvPr>
            <p:ph type="sldNum" sz="quarter" idx="5"/>
          </p:nvPr>
        </p:nvSpPr>
        <p:spPr/>
        <p:txBody>
          <a:bodyPr/>
          <a:lstStyle/>
          <a:p>
            <a:fld id="{C68FB58B-AACD-44F1-9CE2-B850C946C86F}" type="slidenum">
              <a:rPr lang="en-US" smtClean="0"/>
              <a:t>35</a:t>
            </a:fld>
            <a:endParaRPr lang="en-US" dirty="0"/>
          </a:p>
        </p:txBody>
      </p:sp>
    </p:spTree>
    <p:extLst>
      <p:ext uri="{BB962C8B-B14F-4D97-AF65-F5344CB8AC3E}">
        <p14:creationId xmlns:p14="http://schemas.microsoft.com/office/powerpoint/2010/main" val="6674085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930E1-3090-D366-9EEE-0A50485177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F4D81B-B7D6-C0FD-AC77-965AAF2BB67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EBDCFD2-C3A8-247D-A77A-55E5D8DD692C}"/>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Measuring thread pitch is necessary to identify an unknown thread.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To measure pitch, you will need to use a thread pitch gauge.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One gauge is used to measure metric pitch, another to measure imperial pitch</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Having both gauges is important as a metric pitch gauge may appear to match some imperial threads (or visa versa)</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A pitch gauge has several leaves with a number stamped on it – this number indicates the pitch. </a:t>
            </a:r>
          </a:p>
          <a:p>
            <a:pPr marL="0" marR="0" lvl="0" indent="0">
              <a:spcBef>
                <a:spcPts val="0"/>
              </a:spcBef>
              <a:spcAft>
                <a:spcPts val="0"/>
              </a:spcAft>
              <a:buFont typeface="Arial" panose="020B0604020202020204" pitchFamily="34" charset="0"/>
              <a:buNone/>
            </a:pPr>
            <a:endParaRPr lang="en-US" sz="1200" b="0" dirty="0">
              <a:effectLst/>
              <a:latin typeface="+mn-lt"/>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0305E89C-8434-0BB9-D4E0-E9AD589EEC80}"/>
              </a:ext>
            </a:extLst>
          </p:cNvPr>
          <p:cNvSpPr>
            <a:spLocks noGrp="1"/>
          </p:cNvSpPr>
          <p:nvPr>
            <p:ph type="sldNum" sz="quarter" idx="5"/>
          </p:nvPr>
        </p:nvSpPr>
        <p:spPr/>
        <p:txBody>
          <a:bodyPr/>
          <a:lstStyle/>
          <a:p>
            <a:fld id="{C68FB58B-AACD-44F1-9CE2-B850C946C86F}" type="slidenum">
              <a:rPr lang="en-US" smtClean="0"/>
              <a:t>36</a:t>
            </a:fld>
            <a:endParaRPr lang="en-US" dirty="0"/>
          </a:p>
        </p:txBody>
      </p:sp>
    </p:spTree>
    <p:extLst>
      <p:ext uri="{BB962C8B-B14F-4D97-AF65-F5344CB8AC3E}">
        <p14:creationId xmlns:p14="http://schemas.microsoft.com/office/powerpoint/2010/main" val="28545608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Gain Attention, Provide Learning Guidance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15 min.</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1" dirty="0">
                <a:effectLst/>
                <a:latin typeface="+mn-lt"/>
                <a:ea typeface="Calibri" panose="020F0502020204030204" pitchFamily="34" charset="0"/>
                <a:cs typeface="Times New Roman" panose="02020603050405020304" pitchFamily="18" charset="0"/>
              </a:rPr>
              <a:t>Materials</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u="none" dirty="0">
                <a:latin typeface="Calibri" panose="020F0502020204030204" pitchFamily="34" charset="0"/>
                <a:ea typeface="Calibri" panose="020F0502020204030204" pitchFamily="34" charset="0"/>
                <a:cs typeface="Calibri" panose="020F0502020204030204" pitchFamily="34" charset="0"/>
              </a:rPr>
              <a:t>Metric </a:t>
            </a:r>
            <a:r>
              <a:rPr lang="en-US" sz="1200" b="0" dirty="0">
                <a:effectLst/>
                <a:latin typeface="+mn-lt"/>
                <a:ea typeface="Calibri" panose="020F0502020204030204" pitchFamily="34" charset="0"/>
                <a:cs typeface="Times New Roman" panose="02020603050405020304" pitchFamily="18" charset="0"/>
              </a:rPr>
              <a:t>thread pitch gauge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u="none" dirty="0">
                <a:latin typeface="Calibri" panose="020F0502020204030204" pitchFamily="34" charset="0"/>
                <a:ea typeface="Calibri" panose="020F0502020204030204" pitchFamily="34" charset="0"/>
                <a:cs typeface="Calibri" panose="020F0502020204030204" pitchFamily="34" charset="0"/>
              </a:rPr>
              <a:t>Imperial </a:t>
            </a:r>
            <a:r>
              <a:rPr lang="en-US" sz="1200" b="0" dirty="0">
                <a:effectLst/>
                <a:latin typeface="+mn-lt"/>
                <a:ea typeface="Calibri" panose="020F0502020204030204" pitchFamily="34" charset="0"/>
                <a:cs typeface="Times New Roman" panose="02020603050405020304" pitchFamily="18" charset="0"/>
              </a:rPr>
              <a:t>thread pitch gauge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u="none" dirty="0">
                <a:latin typeface="Calibri" panose="020F0502020204030204" pitchFamily="34" charset="0"/>
                <a:ea typeface="Calibri" panose="020F0502020204030204" pitchFamily="34" charset="0"/>
                <a:cs typeface="Calibri" panose="020F0502020204030204" pitchFamily="34" charset="0"/>
              </a:rPr>
              <a:t>2-3 Bolts with varying pitches</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u="none" dirty="0">
                <a:latin typeface="Calibri" panose="020F0502020204030204" pitchFamily="34" charset="0"/>
                <a:ea typeface="Calibri" panose="020F0502020204030204" pitchFamily="34" charset="0"/>
                <a:cs typeface="Calibri" panose="020F0502020204030204" pitchFamily="34" charset="0"/>
              </a:rPr>
              <a:t>Review the steps for measuring thread pitch on the slide.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u="none" dirty="0">
                <a:latin typeface="Calibri" panose="020F0502020204030204" pitchFamily="34" charset="0"/>
                <a:ea typeface="Calibri" panose="020F0502020204030204" pitchFamily="34" charset="0"/>
                <a:cs typeface="Calibri" panose="020F0502020204030204" pitchFamily="34" charset="0"/>
              </a:rPr>
              <a:t>Show learners how to measure bolt threads using both a metric and imperial </a:t>
            </a:r>
            <a:r>
              <a:rPr lang="en-US" sz="1200" b="0" dirty="0">
                <a:effectLst/>
                <a:latin typeface="+mn-lt"/>
                <a:ea typeface="Calibri" panose="020F0502020204030204" pitchFamily="34" charset="0"/>
                <a:cs typeface="Times New Roman" panose="02020603050405020304" pitchFamily="18" charset="0"/>
              </a:rPr>
              <a:t>thread pitch gauge.</a:t>
            </a:r>
            <a:endParaRPr lang="en-US" u="none" dirty="0">
              <a:latin typeface="Calibri" panose="020F0502020204030204" pitchFamily="34" charset="0"/>
              <a:ea typeface="Calibri" panose="020F0502020204030204" pitchFamily="34" charset="0"/>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u="none" dirty="0">
                <a:latin typeface="Calibri" panose="020F0502020204030204" pitchFamily="34" charset="0"/>
                <a:ea typeface="Calibri" panose="020F0502020204030204" pitchFamily="34" charset="0"/>
                <a:cs typeface="Calibri" panose="020F0502020204030204" pitchFamily="34" charset="0"/>
              </a:rPr>
              <a:t>Show several examples using bolts with different thread pitches. </a:t>
            </a:r>
          </a:p>
        </p:txBody>
      </p:sp>
      <p:sp>
        <p:nvSpPr>
          <p:cNvPr id="4" name="Slide Number Placeholder 3"/>
          <p:cNvSpPr>
            <a:spLocks noGrp="1"/>
          </p:cNvSpPr>
          <p:nvPr>
            <p:ph type="sldNum" sz="quarter" idx="5"/>
          </p:nvPr>
        </p:nvSpPr>
        <p:spPr/>
        <p:txBody>
          <a:bodyPr/>
          <a:lstStyle/>
          <a:p>
            <a:fld id="{C68FB58B-AACD-44F1-9CE2-B850C946C86F}" type="slidenum">
              <a:rPr lang="en-US" smtClean="0"/>
              <a:t>37</a:t>
            </a:fld>
            <a:endParaRPr lang="en-US" dirty="0"/>
          </a:p>
        </p:txBody>
      </p:sp>
    </p:spTree>
    <p:extLst>
      <p:ext uri="{BB962C8B-B14F-4D97-AF65-F5344CB8AC3E}">
        <p14:creationId xmlns:p14="http://schemas.microsoft.com/office/powerpoint/2010/main" val="35332390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i="1" dirty="0">
                <a:effectLst/>
                <a:latin typeface="+mn-lt"/>
                <a:ea typeface="Calibri" panose="020F0502020204030204" pitchFamily="34" charset="0"/>
                <a:cs typeface="Times New Roman" panose="02020603050405020304" pitchFamily="18" charset="0"/>
              </a:rPr>
              <a:t>Note to Instructors </a:t>
            </a:r>
            <a:r>
              <a:rPr lang="en-US" sz="1200" b="0" i="1" dirty="0">
                <a:effectLst/>
                <a:latin typeface="+mn-lt"/>
                <a:ea typeface="Calibri" panose="020F0502020204030204" pitchFamily="34" charset="0"/>
                <a:cs typeface="Times New Roman" panose="02020603050405020304" pitchFamily="18" charset="0"/>
              </a:rPr>
              <a:t>– This is an optional video. </a:t>
            </a:r>
          </a:p>
          <a:p>
            <a:pPr marL="0" marR="0" lvl="0" indent="0">
              <a:spcBef>
                <a:spcPts val="0"/>
              </a:spcBef>
              <a:spcAft>
                <a:spcPts val="0"/>
              </a:spcAft>
              <a:buFont typeface="Courier New" panose="02070309020205020404" pitchFamily="49" charset="0"/>
              <a:buNone/>
            </a:pP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endParaRPr lang="en-US" sz="1200" b="1"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Recall, Present Content</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Time</a:t>
            </a:r>
            <a:r>
              <a:rPr lang="en-US" sz="1200" b="0" dirty="0">
                <a:effectLst/>
                <a:latin typeface="+mn-lt"/>
                <a:ea typeface="Calibri" panose="020F0502020204030204" pitchFamily="34" charset="0"/>
                <a:cs typeface="Times New Roman" panose="02020603050405020304" pitchFamily="18" charset="0"/>
              </a:rPr>
              <a:t>: 10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dirty="0">
                <a:solidFill>
                  <a:schemeClr val="tx1"/>
                </a:solidFill>
                <a:latin typeface="+mn-lt"/>
                <a:ea typeface="Calibri" panose="020F0502020204030204" pitchFamily="34" charset="0"/>
                <a:cs typeface="Calibri" panose="020F0502020204030204" pitchFamily="34" charset="0"/>
              </a:rPr>
              <a:t>Click the image to watch the video about British Airways Flight 5390 . </a:t>
            </a:r>
          </a:p>
          <a:p>
            <a:pPr marL="171450" marR="0" lvl="0" indent="-171450">
              <a:spcBef>
                <a:spcPts val="0"/>
              </a:spcBef>
              <a:spcAft>
                <a:spcPts val="0"/>
              </a:spcAft>
              <a:buFont typeface="Arial" panose="020B0604020202020204" pitchFamily="34" charset="0"/>
              <a:buChar char="•"/>
            </a:pPr>
            <a:r>
              <a:rPr lang="en-US" sz="1200" b="0" dirty="0">
                <a:solidFill>
                  <a:schemeClr val="tx1"/>
                </a:solidFill>
                <a:effectLst/>
                <a:latin typeface="+mn-lt"/>
                <a:ea typeface="Calibri" panose="020F0502020204030204" pitchFamily="34" charset="0"/>
                <a:cs typeface="Calibri" panose="020F0502020204030204" pitchFamily="34" charset="0"/>
              </a:rPr>
              <a:t>Use the questions on the slide to facilitate a discussion.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38</a:t>
            </a:fld>
            <a:endParaRPr lang="en-US" dirty="0"/>
          </a:p>
        </p:txBody>
      </p:sp>
    </p:spTree>
    <p:extLst>
      <p:ext uri="{BB962C8B-B14F-4D97-AF65-F5344CB8AC3E}">
        <p14:creationId xmlns:p14="http://schemas.microsoft.com/office/powerpoint/2010/main" val="36385052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1F067-41A0-13A4-E570-C6FF4C5ED0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9E1419-244B-823D-23F1-723A1924FE7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4660DD5-6736-A62B-A7BB-A34A2551EBFE}"/>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A </a:t>
            </a:r>
            <a:r>
              <a:rPr lang="en-US" sz="1200" b="1" dirty="0">
                <a:effectLst/>
                <a:latin typeface="+mn-lt"/>
                <a:ea typeface="Calibri" panose="020F0502020204030204" pitchFamily="34" charset="0"/>
                <a:cs typeface="Times New Roman" panose="02020603050405020304" pitchFamily="18" charset="0"/>
              </a:rPr>
              <a:t>nut</a:t>
            </a:r>
            <a:r>
              <a:rPr lang="en-US" sz="1200" b="0" dirty="0">
                <a:effectLst/>
                <a:latin typeface="+mn-lt"/>
                <a:ea typeface="Calibri" panose="020F0502020204030204" pitchFamily="34" charset="0"/>
                <a:cs typeface="Times New Roman" panose="02020603050405020304" pitchFamily="18" charset="0"/>
              </a:rPr>
              <a:t> is a fastener with internal threads that works together with a matching bolt to securely join two or more parts.</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Unlike a bolt, a nut has</a:t>
            </a:r>
            <a:r>
              <a:rPr lang="en-US" sz="1200" b="1" dirty="0">
                <a:effectLst/>
                <a:latin typeface="+mn-lt"/>
                <a:ea typeface="Calibri" panose="020F0502020204030204" pitchFamily="34" charset="0"/>
                <a:cs typeface="Times New Roman" panose="02020603050405020304" pitchFamily="18" charset="0"/>
              </a:rPr>
              <a:t> internal threads </a:t>
            </a:r>
            <a:r>
              <a:rPr lang="en-US" sz="1200" b="0" dirty="0">
                <a:effectLst/>
                <a:latin typeface="+mn-lt"/>
                <a:ea typeface="Calibri" panose="020F0502020204030204" pitchFamily="34" charset="0"/>
                <a:cs typeface="Times New Roman" panose="02020603050405020304" pitchFamily="18" charset="0"/>
              </a:rPr>
              <a:t>that engage with the bolt's external threads to create a secure mechanical connection.</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Most nuts have flats and corners that allow a </a:t>
            </a:r>
            <a:r>
              <a:rPr lang="en-US" sz="1200" b="1" dirty="0">
                <a:effectLst/>
                <a:latin typeface="+mn-lt"/>
                <a:ea typeface="Calibri" panose="020F0502020204030204" pitchFamily="34" charset="0"/>
                <a:cs typeface="Times New Roman" panose="02020603050405020304" pitchFamily="18" charset="0"/>
              </a:rPr>
              <a:t>wrench or socket </a:t>
            </a:r>
            <a:r>
              <a:rPr lang="en-US" sz="1200" b="0" dirty="0">
                <a:effectLst/>
                <a:latin typeface="+mn-lt"/>
                <a:ea typeface="Calibri" panose="020F0502020204030204" pitchFamily="34" charset="0"/>
                <a:cs typeface="Times New Roman" panose="02020603050405020304" pitchFamily="18" charset="0"/>
              </a:rPr>
              <a:t>to grip and tighten them.</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One of the advantages of a bolted connection is that it can be </a:t>
            </a:r>
            <a:r>
              <a:rPr lang="en-US" sz="1200" b="1" dirty="0">
                <a:effectLst/>
                <a:latin typeface="+mn-lt"/>
                <a:ea typeface="Calibri" panose="020F0502020204030204" pitchFamily="34" charset="0"/>
                <a:cs typeface="Times New Roman" panose="02020603050405020304" pitchFamily="18" charset="0"/>
              </a:rPr>
              <a:t>assembled, adjusted, disassembled, and reassembled </a:t>
            </a:r>
            <a:r>
              <a:rPr lang="en-US" sz="1200" b="0" dirty="0">
                <a:effectLst/>
                <a:latin typeface="+mn-lt"/>
                <a:ea typeface="Calibri" panose="020F0502020204030204" pitchFamily="34" charset="0"/>
                <a:cs typeface="Times New Roman" panose="02020603050405020304" pitchFamily="18" charset="0"/>
              </a:rPr>
              <a:t>when maintenance or repairs are needed.</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In some applications, </a:t>
            </a:r>
            <a:r>
              <a:rPr lang="en-US" sz="1200" b="1" dirty="0">
                <a:effectLst/>
                <a:latin typeface="+mn-lt"/>
                <a:ea typeface="Calibri" panose="020F0502020204030204" pitchFamily="34" charset="0"/>
                <a:cs typeface="Times New Roman" panose="02020603050405020304" pitchFamily="18" charset="0"/>
              </a:rPr>
              <a:t>vibration</a:t>
            </a:r>
            <a:r>
              <a:rPr lang="en-US" sz="1200" b="0" dirty="0">
                <a:effectLst/>
                <a:latin typeface="+mn-lt"/>
                <a:ea typeface="Calibri" panose="020F0502020204030204" pitchFamily="34" charset="0"/>
                <a:cs typeface="Times New Roman" panose="02020603050405020304" pitchFamily="18" charset="0"/>
              </a:rPr>
              <a:t> or repeated movement can cause a nut to loosen over time.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To help prevent this, nuts may be used with washers, cotter pins, nylon inserts, or thread-locking compounds such as Loctite®, depending on the application.</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Nuts are manufactured in several different designs, each intended for a specific purpose.</a:t>
            </a:r>
          </a:p>
        </p:txBody>
      </p:sp>
      <p:sp>
        <p:nvSpPr>
          <p:cNvPr id="4" name="Slide Number Placeholder 3">
            <a:extLst>
              <a:ext uri="{FF2B5EF4-FFF2-40B4-BE49-F238E27FC236}">
                <a16:creationId xmlns:a16="http://schemas.microsoft.com/office/drawing/2014/main" id="{686BB259-66B2-6AF0-6D27-932E932024E4}"/>
              </a:ext>
            </a:extLst>
          </p:cNvPr>
          <p:cNvSpPr>
            <a:spLocks noGrp="1"/>
          </p:cNvSpPr>
          <p:nvPr>
            <p:ph type="sldNum" sz="quarter" idx="5"/>
          </p:nvPr>
        </p:nvSpPr>
        <p:spPr/>
        <p:txBody>
          <a:bodyPr/>
          <a:lstStyle/>
          <a:p>
            <a:fld id="{C68FB58B-AACD-44F1-9CE2-B850C946C86F}" type="slidenum">
              <a:rPr lang="en-US" smtClean="0"/>
              <a:t>39</a:t>
            </a:fld>
            <a:endParaRPr lang="en-US" dirty="0"/>
          </a:p>
        </p:txBody>
      </p:sp>
    </p:spTree>
    <p:extLst>
      <p:ext uri="{BB962C8B-B14F-4D97-AF65-F5344CB8AC3E}">
        <p14:creationId xmlns:p14="http://schemas.microsoft.com/office/powerpoint/2010/main" val="25503351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3 min.</a:t>
            </a:r>
          </a:p>
          <a:p>
            <a:r>
              <a:rPr lang="en-US" sz="1200" b="1" kern="1200" dirty="0">
                <a:solidFill>
                  <a:schemeClr val="tx1"/>
                </a:solidFill>
                <a:effectLst/>
                <a:latin typeface="+mn-lt"/>
                <a:ea typeface="+mn-ea"/>
                <a:cs typeface="+mn-cs"/>
              </a:rPr>
              <a:t>Do: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Pass the bag of nuts around the room for learners to examine.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Let's look at some of the most common nut types you'll encounter in transit maintenance.</a:t>
            </a:r>
            <a:endParaRPr lang="en-US" dirty="0"/>
          </a:p>
          <a:p>
            <a:pPr marL="171450" indent="-171450">
              <a:buFont typeface="Arial" panose="020B0604020202020204" pitchFamily="34" charset="0"/>
              <a:buChar char="•"/>
            </a:pPr>
            <a:r>
              <a:rPr lang="en-US" b="1" dirty="0"/>
              <a:t>Hex nuts </a:t>
            </a:r>
            <a:r>
              <a:rPr lang="en-US" dirty="0"/>
              <a:t>are the most common type of nut and are used in a wide variety of fastening applications. </a:t>
            </a:r>
          </a:p>
          <a:p>
            <a:pPr marL="628650" lvl="1" indent="-171450">
              <a:buFont typeface="Arial" panose="020B0604020202020204" pitchFamily="34" charset="0"/>
              <a:buChar char="•"/>
            </a:pPr>
            <a:r>
              <a:rPr lang="en-US" dirty="0"/>
              <a:t>They're typically tightened with a wrench or socket and paired with a standard bolt.</a:t>
            </a:r>
          </a:p>
          <a:p>
            <a:pPr marL="171450" lvl="0" indent="-171450">
              <a:buFont typeface="Arial" panose="020B0604020202020204" pitchFamily="34" charset="0"/>
              <a:buChar char="•"/>
            </a:pPr>
            <a:r>
              <a:rPr lang="en-US" b="1" dirty="0"/>
              <a:t>Wing nuts </a:t>
            </a:r>
            <a:r>
              <a:rPr lang="en-US" dirty="0"/>
              <a:t>have two wings that allow them to be tightened or loosened by hand without tools. </a:t>
            </a:r>
          </a:p>
          <a:p>
            <a:pPr marL="628650" lvl="1" indent="-171450">
              <a:buFont typeface="Arial" panose="020B0604020202020204" pitchFamily="34" charset="0"/>
              <a:buChar char="•"/>
            </a:pPr>
            <a:r>
              <a:rPr lang="en-US" dirty="0"/>
              <a:t>They're commonly used when a connection needs to be adjusted or removed frequently.</a:t>
            </a:r>
          </a:p>
          <a:p>
            <a:pPr marL="171450" lvl="0" indent="-171450">
              <a:buFont typeface="Arial" panose="020B0604020202020204" pitchFamily="34" charset="0"/>
              <a:buChar char="•"/>
            </a:pPr>
            <a:r>
              <a:rPr lang="en-US" b="1" dirty="0"/>
              <a:t>Castle, or castellated, nuts </a:t>
            </a:r>
            <a:r>
              <a:rPr lang="en-US" dirty="0"/>
              <a:t>have slots cut into the top of the nut. </a:t>
            </a:r>
          </a:p>
          <a:p>
            <a:pPr marL="628650" lvl="1" indent="-171450">
              <a:buFont typeface="Arial" panose="020B0604020202020204" pitchFamily="34" charset="0"/>
              <a:buChar char="•"/>
            </a:pPr>
            <a:r>
              <a:rPr lang="en-US" dirty="0"/>
              <a:t>After the nut is tightened, a cotter pin is inserted through the slots and a hole in the bolt to help prevent the nut from loosening due to vibration. </a:t>
            </a:r>
          </a:p>
          <a:p>
            <a:pPr marL="628650" lvl="1" indent="-171450">
              <a:buFont typeface="Arial" panose="020B0604020202020204" pitchFamily="34" charset="0"/>
              <a:buChar char="•"/>
            </a:pPr>
            <a:r>
              <a:rPr lang="en-US" dirty="0"/>
              <a:t>These are commonly used in safety-critical applications where accidental loosening could cause damage or injury.</a:t>
            </a:r>
          </a:p>
          <a:p>
            <a:pPr marL="171450" lvl="0" indent="-171450">
              <a:buFont typeface="Arial" panose="020B0604020202020204" pitchFamily="34" charset="0"/>
              <a:buChar char="•"/>
            </a:pPr>
            <a:r>
              <a:rPr lang="en-US" b="1" dirty="0"/>
              <a:t>Lock nuts, often called Nylock® nuts</a:t>
            </a:r>
            <a:r>
              <a:rPr lang="en-US" dirty="0"/>
              <a:t>, contain a nylon insert that increases friction between the nut and the bolt threads, helping resist loosening caused by vibration. </a:t>
            </a:r>
          </a:p>
          <a:p>
            <a:pPr marL="628650" lvl="1" indent="-171450">
              <a:buFont typeface="Arial" panose="020B0604020202020204" pitchFamily="34" charset="0"/>
              <a:buChar char="•"/>
            </a:pPr>
            <a:r>
              <a:rPr lang="en-US" dirty="0"/>
              <a:t>Many lock nuts are intended for limited reuse because the nylon insert loses effectiveness after repeated installations.</a:t>
            </a:r>
          </a:p>
          <a:p>
            <a:pPr marL="171450" lvl="0" indent="-171450">
              <a:buFont typeface="Arial" panose="020B0604020202020204" pitchFamily="34" charset="0"/>
              <a:buChar char="•"/>
            </a:pPr>
            <a:r>
              <a:rPr lang="en-US" dirty="0"/>
              <a:t>The type of nut selected depends on the application, the amount of vibration, how often the assembly will be removed, and the level of security required.</a:t>
            </a:r>
          </a:p>
        </p:txBody>
      </p:sp>
      <p:sp>
        <p:nvSpPr>
          <p:cNvPr id="4" name="Slide Number Placeholder 3"/>
          <p:cNvSpPr>
            <a:spLocks noGrp="1"/>
          </p:cNvSpPr>
          <p:nvPr>
            <p:ph type="sldNum" sz="quarter" idx="5"/>
          </p:nvPr>
        </p:nvSpPr>
        <p:spPr/>
        <p:txBody>
          <a:bodyPr/>
          <a:lstStyle/>
          <a:p>
            <a:fld id="{C68FB58B-AACD-44F1-9CE2-B850C946C86F}" type="slidenum">
              <a:rPr lang="en-US" smtClean="0"/>
              <a:t>40</a:t>
            </a:fld>
            <a:endParaRPr lang="en-US" dirty="0"/>
          </a:p>
        </p:txBody>
      </p:sp>
    </p:spTree>
    <p:extLst>
      <p:ext uri="{BB962C8B-B14F-4D97-AF65-F5344CB8AC3E}">
        <p14:creationId xmlns:p14="http://schemas.microsoft.com/office/powerpoint/2010/main" val="19571469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3B694-D3B2-1C0D-23AF-9990F26ABB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C11B69-90ED-F04B-EDB7-94B41C4F221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4436FA2-6066-2E42-9C82-51BB58FD8B26}"/>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a:t>
            </a:r>
            <a:r>
              <a:rPr lang="en-US" altLang="en-US" sz="1200" b="0" dirty="0">
                <a:latin typeface="Calibri" panose="020F0502020204030204" pitchFamily="34" charset="0"/>
                <a:ea typeface="Calibri" panose="020F0502020204030204" pitchFamily="34" charset="0"/>
                <a:cs typeface="Calibri" panose="020F0502020204030204" pitchFamily="34" charset="0"/>
              </a:rPr>
              <a:t>Provide Guided Learning, Elicit Performance, Provide Feedback</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15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Materials: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For each small group or pair: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A variety of metric and standard, fine and coarse thread nuts and bolts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Metric pitch gage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Imperial pitch gage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effectLst/>
                <a:latin typeface="+mn-lt"/>
                <a:ea typeface="Calibri" panose="020F0502020204030204" pitchFamily="34" charset="0"/>
                <a:cs typeface="Times New Roman" panose="02020603050405020304" pitchFamily="18" charset="0"/>
              </a:rPr>
              <a:t>Do: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Review the directions on the slide and answer any questions learners may have.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Distribute materials and give learners time to work.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Circulate the room checking in with each small group or pair.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Visit each group or pair to provide feedback and assess learner understanding.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If needed, revisit topics to clarify content. </a:t>
            </a:r>
            <a:endParaRPr lang="en-US" dirty="0"/>
          </a:p>
        </p:txBody>
      </p:sp>
      <p:sp>
        <p:nvSpPr>
          <p:cNvPr id="4" name="Slide Number Placeholder 3">
            <a:extLst>
              <a:ext uri="{FF2B5EF4-FFF2-40B4-BE49-F238E27FC236}">
                <a16:creationId xmlns:a16="http://schemas.microsoft.com/office/drawing/2014/main" id="{6EDC0ED2-2298-4111-1D5C-91EE330698C2}"/>
              </a:ext>
            </a:extLst>
          </p:cNvPr>
          <p:cNvSpPr>
            <a:spLocks noGrp="1"/>
          </p:cNvSpPr>
          <p:nvPr>
            <p:ph type="sldNum" sz="quarter" idx="5"/>
          </p:nvPr>
        </p:nvSpPr>
        <p:spPr/>
        <p:txBody>
          <a:bodyPr/>
          <a:lstStyle/>
          <a:p>
            <a:fld id="{C68FB58B-AACD-44F1-9CE2-B850C946C86F}" type="slidenum">
              <a:rPr lang="en-US" smtClean="0"/>
              <a:t>41</a:t>
            </a:fld>
            <a:endParaRPr lang="en-US" dirty="0"/>
          </a:p>
        </p:txBody>
      </p:sp>
    </p:spTree>
    <p:extLst>
      <p:ext uri="{BB962C8B-B14F-4D97-AF65-F5344CB8AC3E}">
        <p14:creationId xmlns:p14="http://schemas.microsoft.com/office/powerpoint/2010/main" val="33543944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56D34-CCB8-D38E-6EDE-12D0576EE6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A5364E-E144-2779-3C8F-CE8086F5E49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D0D3562-3D5B-1BAD-38EB-F94109C72A8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a:t>
            </a:r>
            <a:r>
              <a:rPr lang="en-US" altLang="en-US" sz="1200" b="0" dirty="0">
                <a:latin typeface="Calibri" panose="020F0502020204030204" pitchFamily="34" charset="0"/>
                <a:ea typeface="Calibri" panose="020F0502020204030204" pitchFamily="34" charset="0"/>
                <a:cs typeface="Calibri" panose="020F0502020204030204" pitchFamily="34" charset="0"/>
              </a:rPr>
              <a:t>Provide Guided Learning, Elicit Performance, Provide Feedback</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15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Materials: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Fastener Application_Fasteners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effectLst/>
                <a:latin typeface="+mn-lt"/>
                <a:ea typeface="Calibri" panose="020F0502020204030204" pitchFamily="34" charset="0"/>
                <a:cs typeface="Times New Roman" panose="02020603050405020304" pitchFamily="18" charset="0"/>
              </a:rPr>
              <a:t>Do:</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(3 min.)</a:t>
            </a:r>
            <a:r>
              <a:rPr lang="en-US" sz="120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Refer learners to the </a:t>
            </a:r>
            <a:r>
              <a:rPr lang="en-US" sz="1200" b="1" kern="1200" dirty="0">
                <a:solidFill>
                  <a:schemeClr val="tx1"/>
                </a:solidFill>
                <a:effectLst/>
                <a:latin typeface="+mn-lt"/>
                <a:ea typeface="+mn-ea"/>
                <a:cs typeface="+mn-cs"/>
              </a:rPr>
              <a:t>“Fastener Application” handout</a:t>
            </a:r>
            <a:r>
              <a:rPr lang="en-US" sz="1200" kern="1200" dirty="0">
                <a:solidFill>
                  <a:schemeClr val="tx1"/>
                </a:solidFill>
                <a:effectLst/>
                <a:latin typeface="+mn-lt"/>
                <a:ea typeface="+mn-ea"/>
                <a:cs typeface="+mn-cs"/>
              </a:rPr>
              <a:t> embedded in the Participant Resource Guide.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Review the directions and answer any questions learners may have. </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(10 min.)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Give learners time to answer the questions.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Circulate the classroom to answer questions, provide feedback, and assess learner understanding. </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(7 min.) Review and Discussion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Regroup as a class and all on learners to share their answers.</a:t>
            </a:r>
          </a:p>
          <a:p>
            <a:pPr marL="628650" lvl="1" indent="-171450">
              <a:buFont typeface="Arial" panose="020B0604020202020204" pitchFamily="34" charset="0"/>
              <a:buChar char="•"/>
            </a:pPr>
            <a:r>
              <a:rPr lang="en-US" sz="1200" b="1" i="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to reveal the answers on the slide. </a:t>
            </a:r>
          </a:p>
          <a:p>
            <a:pPr marL="457200" lvl="1"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None/>
            </a:pPr>
            <a:r>
              <a:rPr lang="en-US" sz="1200" i="1" u="sng" dirty="0"/>
              <a:t>Answer Key:</a:t>
            </a:r>
          </a:p>
          <a:p>
            <a:pPr marL="228600" indent="-228600">
              <a:buFont typeface="+mj-lt"/>
              <a:buAutoNum type="arabicPeriod"/>
            </a:pPr>
            <a:r>
              <a:rPr lang="en-US" sz="1200" dirty="0"/>
              <a:t> C</a:t>
            </a:r>
          </a:p>
          <a:p>
            <a:pPr marL="228600" indent="-228600">
              <a:buFont typeface="+mj-lt"/>
              <a:buAutoNum type="arabicPeriod"/>
            </a:pPr>
            <a:r>
              <a:rPr lang="en-US" sz="1200" dirty="0"/>
              <a:t> A</a:t>
            </a:r>
          </a:p>
          <a:p>
            <a:pPr marL="228600" indent="-228600">
              <a:buFont typeface="+mj-lt"/>
              <a:buAutoNum type="arabicPeriod"/>
            </a:pPr>
            <a:r>
              <a:rPr lang="en-US" sz="1200" dirty="0"/>
              <a:t> C</a:t>
            </a:r>
          </a:p>
          <a:p>
            <a:pPr marL="228600" indent="-228600">
              <a:buFont typeface="+mj-lt"/>
              <a:buAutoNum type="arabicPeriod"/>
            </a:pPr>
            <a:r>
              <a:rPr lang="en-US" sz="1200" dirty="0"/>
              <a:t> D</a:t>
            </a:r>
          </a:p>
          <a:p>
            <a:pPr marL="228600" indent="-228600">
              <a:buFont typeface="+mj-lt"/>
              <a:buAutoNum type="arabicPeriod"/>
            </a:pPr>
            <a:r>
              <a:rPr lang="en-US" sz="1200" dirty="0"/>
              <a:t> B</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a:extLst>
              <a:ext uri="{FF2B5EF4-FFF2-40B4-BE49-F238E27FC236}">
                <a16:creationId xmlns:a16="http://schemas.microsoft.com/office/drawing/2014/main" id="{CAD9A5E6-15AB-FAC2-A4C8-7D442C892750}"/>
              </a:ext>
            </a:extLst>
          </p:cNvPr>
          <p:cNvSpPr>
            <a:spLocks noGrp="1"/>
          </p:cNvSpPr>
          <p:nvPr>
            <p:ph type="sldNum" sz="quarter" idx="5"/>
          </p:nvPr>
        </p:nvSpPr>
        <p:spPr/>
        <p:txBody>
          <a:bodyPr/>
          <a:lstStyle/>
          <a:p>
            <a:fld id="{C68FB58B-AACD-44F1-9CE2-B850C946C86F}" type="slidenum">
              <a:rPr lang="en-US" smtClean="0"/>
              <a:t>42</a:t>
            </a:fld>
            <a:endParaRPr lang="en-US" dirty="0"/>
          </a:p>
        </p:txBody>
      </p:sp>
    </p:spTree>
    <p:extLst>
      <p:ext uri="{BB962C8B-B14F-4D97-AF65-F5344CB8AC3E}">
        <p14:creationId xmlns:p14="http://schemas.microsoft.com/office/powerpoint/2010/main" val="35518747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0392A-36CA-0E22-384E-3179A8FEB3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2011A3-DCE8-1FD1-2BD4-32E63BF4C20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40C5630-4A4D-634B-4611-1003B8160E8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r>
              <a:rPr lang="en-US" b="1" dirty="0"/>
              <a:t>Learning Objective</a:t>
            </a:r>
            <a:r>
              <a:rPr lang="en-US" dirty="0"/>
              <a:t>: Identify the various types of fasteners and explain their purpose, including screws, nuts, bolts, washers, staples, retaining hardware, and miscellaneous hardware.</a:t>
            </a:r>
          </a:p>
          <a:p>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indent="0">
              <a:buNone/>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questions.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r>
              <a:rPr lang="en-US" sz="1200" b="1" dirty="0"/>
              <a:t>Answer Key</a:t>
            </a:r>
            <a:r>
              <a:rPr lang="en-US" sz="1200" dirty="0"/>
              <a:t>:</a:t>
            </a:r>
          </a:p>
          <a:p>
            <a:r>
              <a:rPr lang="en-US" sz="1200" dirty="0"/>
              <a:t>Answers will vary but may include…</a:t>
            </a:r>
          </a:p>
          <a:p>
            <a:pPr marL="171450" indent="-171450">
              <a:buFont typeface="Arial" panose="020B0604020202020204" pitchFamily="34" charset="0"/>
              <a:buChar char="•"/>
            </a:pPr>
            <a:r>
              <a:rPr lang="en-US" altLang="en-US" sz="1200" dirty="0">
                <a:latin typeface="+mn-lt"/>
              </a:rPr>
              <a:t>Similarities:</a:t>
            </a:r>
          </a:p>
          <a:p>
            <a:pPr marL="628650" lvl="1" indent="-171450">
              <a:buFont typeface="Arial" panose="020B0604020202020204" pitchFamily="34" charset="0"/>
              <a:buChar char="•"/>
            </a:pPr>
            <a:r>
              <a:rPr lang="en-US" altLang="en-US" sz="1200" dirty="0">
                <a:latin typeface="+mn-lt"/>
              </a:rPr>
              <a:t>They both have common features such as heads and threads</a:t>
            </a:r>
          </a:p>
          <a:p>
            <a:pPr marL="628650" lvl="1" indent="-171450">
              <a:buFont typeface="Arial" panose="020B0604020202020204" pitchFamily="34" charset="0"/>
              <a:buChar char="•"/>
            </a:pPr>
            <a:r>
              <a:rPr lang="en-US" altLang="en-US" sz="1200" dirty="0">
                <a:latin typeface="+mn-lt"/>
              </a:rPr>
              <a:t>They are both used to secure two or more parts</a:t>
            </a:r>
          </a:p>
          <a:p>
            <a:pPr marL="628650" lvl="1" indent="-171450">
              <a:buFont typeface="Arial" panose="020B0604020202020204" pitchFamily="34" charset="0"/>
              <a:buChar char="•"/>
            </a:pPr>
            <a:r>
              <a:rPr lang="en-US" altLang="en-US" sz="1200" dirty="0">
                <a:latin typeface="+mn-lt"/>
              </a:rPr>
              <a:t>They are both can be used to secure metal and wood</a:t>
            </a:r>
          </a:p>
          <a:p>
            <a:pPr marL="628650" lvl="1" indent="-171450">
              <a:buFont typeface="Arial" panose="020B0604020202020204" pitchFamily="34" charset="0"/>
              <a:buChar char="•"/>
            </a:pPr>
            <a:r>
              <a:rPr lang="en-US" altLang="en-US" sz="1200" dirty="0">
                <a:latin typeface="+mn-lt"/>
              </a:rPr>
              <a:t>Etc.</a:t>
            </a:r>
          </a:p>
          <a:p>
            <a:pPr marL="171450" indent="-171450">
              <a:buFont typeface="Arial" panose="020B0604020202020204" pitchFamily="34" charset="0"/>
              <a:buChar char="•"/>
            </a:pPr>
            <a:r>
              <a:rPr lang="en-US" altLang="en-US" sz="1200" dirty="0">
                <a:latin typeface="+mn-lt"/>
              </a:rPr>
              <a:t>Differences: </a:t>
            </a:r>
          </a:p>
          <a:p>
            <a:pPr marL="628650" lvl="1" indent="-171450">
              <a:buFont typeface="Arial" panose="020B0604020202020204" pitchFamily="34" charset="0"/>
              <a:buChar char="•"/>
            </a:pPr>
            <a:r>
              <a:rPr lang="en-US" altLang="en-US" sz="1200" dirty="0">
                <a:latin typeface="+mn-lt"/>
              </a:rPr>
              <a:t>Screws have a point and can be used to start a pilot hole</a:t>
            </a:r>
          </a:p>
          <a:p>
            <a:pPr marL="628650" lvl="1" indent="-171450">
              <a:buFont typeface="Arial" panose="020B0604020202020204" pitchFamily="34" charset="0"/>
              <a:buChar char="•"/>
            </a:pPr>
            <a:r>
              <a:rPr lang="en-US" altLang="en-US" sz="1200" dirty="0">
                <a:latin typeface="+mn-lt"/>
              </a:rPr>
              <a:t>Different heads</a:t>
            </a:r>
          </a:p>
          <a:p>
            <a:pPr marL="628650" lvl="1" indent="-171450">
              <a:buFont typeface="Arial" panose="020B0604020202020204" pitchFamily="34" charset="0"/>
              <a:buChar char="•"/>
            </a:pPr>
            <a:r>
              <a:rPr lang="en-US" altLang="en-US" sz="1200" dirty="0">
                <a:latin typeface="+mn-lt"/>
              </a:rPr>
              <a:t>Different strength charts</a:t>
            </a:r>
          </a:p>
          <a:p>
            <a:pPr marL="628650" lvl="1" indent="-171450">
              <a:buFont typeface="Arial" panose="020B0604020202020204" pitchFamily="34" charset="0"/>
              <a:buChar char="•"/>
            </a:pPr>
            <a:r>
              <a:rPr lang="en-US" altLang="en-US" sz="1200" dirty="0">
                <a:latin typeface="+mn-lt"/>
              </a:rPr>
              <a:t>Etc.</a:t>
            </a:r>
          </a:p>
          <a:p>
            <a:endParaRPr lang="en-US" dirty="0"/>
          </a:p>
        </p:txBody>
      </p:sp>
      <p:sp>
        <p:nvSpPr>
          <p:cNvPr id="4" name="Slide Number Placeholder 3">
            <a:extLst>
              <a:ext uri="{FF2B5EF4-FFF2-40B4-BE49-F238E27FC236}">
                <a16:creationId xmlns:a16="http://schemas.microsoft.com/office/drawing/2014/main" id="{A1BD7656-04ED-98F6-C9E5-3AFBC17EB948}"/>
              </a:ext>
            </a:extLst>
          </p:cNvPr>
          <p:cNvSpPr>
            <a:spLocks noGrp="1"/>
          </p:cNvSpPr>
          <p:nvPr>
            <p:ph type="sldNum" sz="quarter" idx="5"/>
          </p:nvPr>
        </p:nvSpPr>
        <p:spPr/>
        <p:txBody>
          <a:bodyPr/>
          <a:lstStyle/>
          <a:p>
            <a:fld id="{C68FB58B-AACD-44F1-9CE2-B850C946C86F}" type="slidenum">
              <a:rPr lang="en-US" smtClean="0"/>
              <a:t>43</a:t>
            </a:fld>
            <a:endParaRPr lang="en-US" dirty="0"/>
          </a:p>
        </p:txBody>
      </p:sp>
    </p:spTree>
    <p:extLst>
      <p:ext uri="{BB962C8B-B14F-4D97-AF65-F5344CB8AC3E}">
        <p14:creationId xmlns:p14="http://schemas.microsoft.com/office/powerpoint/2010/main" val="26310626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AFBF5-01DB-9CCA-9801-9DBD73710C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3EC587-6DE4-2E66-23C0-5E0887FE2A6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66F6AFD-E54D-5651-62C3-40A3EDF6DFC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7000"/>
              </a:lnSpc>
              <a:spcBef>
                <a:spcPts val="0"/>
              </a:spcBef>
              <a:spcAft>
                <a:spcPts val="1000"/>
              </a:spcAft>
              <a:buClrTx/>
              <a:buSzTx/>
              <a:buFont typeface="Symbol" panose="05050102010706020507" pitchFamily="18" charset="2"/>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Identify the various types of fasteners and explain their purpose, including screws, nuts, bolts, washers, staples, retaining hardware, and miscellaneous hardware.</a:t>
            </a:r>
          </a:p>
          <a:p>
            <a:pPr marL="0" marR="0" lvl="0" indent="0">
              <a:lnSpc>
                <a:spcPct val="107000"/>
              </a:lnSpc>
              <a:spcBef>
                <a:spcPts val="0"/>
              </a:spcBef>
              <a:spcAft>
                <a:spcPts val="1000"/>
              </a:spcAft>
              <a:buFont typeface="Symbol" panose="05050102010706020507" pitchFamily="18" charset="2"/>
              <a:buNone/>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r>
              <a:rPr lang="en-US" b="1" dirty="0">
                <a:latin typeface="Calibri" panose="020F0502020204030204" pitchFamily="34" charset="0"/>
                <a:ea typeface="Calibri" panose="020F0502020204030204" pitchFamily="34" charset="0"/>
                <a:cs typeface="Calibri" panose="020F0502020204030204" pitchFamily="34" charset="0"/>
              </a:rPr>
              <a:t>Answer: </a:t>
            </a:r>
          </a:p>
          <a:p>
            <a:pPr marL="171450" indent="-171450">
              <a:buFont typeface="Arial" panose="020B0604020202020204" pitchFamily="34" charset="0"/>
              <a:buChar char="•"/>
            </a:pPr>
            <a:r>
              <a:rPr lang="en-US" dirty="0"/>
              <a:t>C - Self-drilling screws have a drill-bit tip that drills, taps, and fastens in one operation, eliminating the need to pre-drill a pilot hole.</a:t>
            </a:r>
          </a:p>
        </p:txBody>
      </p:sp>
      <p:sp>
        <p:nvSpPr>
          <p:cNvPr id="4" name="Slide Number Placeholder 3">
            <a:extLst>
              <a:ext uri="{FF2B5EF4-FFF2-40B4-BE49-F238E27FC236}">
                <a16:creationId xmlns:a16="http://schemas.microsoft.com/office/drawing/2014/main" id="{30D4B924-01CC-AD0E-7C84-0FD0F037FBC1}"/>
              </a:ext>
            </a:extLst>
          </p:cNvPr>
          <p:cNvSpPr>
            <a:spLocks noGrp="1"/>
          </p:cNvSpPr>
          <p:nvPr>
            <p:ph type="sldNum" sz="quarter" idx="5"/>
          </p:nvPr>
        </p:nvSpPr>
        <p:spPr/>
        <p:txBody>
          <a:bodyPr/>
          <a:lstStyle/>
          <a:p>
            <a:fld id="{C68FB58B-AACD-44F1-9CE2-B850C946C86F}" type="slidenum">
              <a:rPr lang="en-US" smtClean="0"/>
              <a:t>44</a:t>
            </a:fld>
            <a:endParaRPr lang="en-US" dirty="0"/>
          </a:p>
        </p:txBody>
      </p:sp>
    </p:spTree>
    <p:extLst>
      <p:ext uri="{BB962C8B-B14F-4D97-AF65-F5344CB8AC3E}">
        <p14:creationId xmlns:p14="http://schemas.microsoft.com/office/powerpoint/2010/main" val="15015412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8E38C-2716-2BE2-7E39-9F4ACC87CB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9CEA8F-3372-854B-4118-78F466C3512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FD80C33-EE17-5FD0-0B20-22590FD6E6A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nSpc>
                <a:spcPct val="107000"/>
              </a:lnSpc>
              <a:spcBef>
                <a:spcPts val="0"/>
              </a:spcBef>
              <a:spcAft>
                <a:spcPts val="1000"/>
              </a:spcAft>
              <a:buFont typeface="Symbol" panose="05050102010706020507" pitchFamily="18" charset="2"/>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Identify the various types of fasteners and explain their purpose, including screws, nuts, bolts, washers, staples, retaining hardware, and miscellaneous hardware.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r>
              <a:rPr lang="en-US" b="1" dirty="0">
                <a:latin typeface="Calibri" panose="020F0502020204030204" pitchFamily="34" charset="0"/>
                <a:ea typeface="Calibri" panose="020F0502020204030204" pitchFamily="34" charset="0"/>
                <a:cs typeface="Calibri" panose="020F0502020204030204" pitchFamily="34" charset="0"/>
              </a:rPr>
              <a:t>Answer: </a:t>
            </a:r>
          </a:p>
          <a:p>
            <a:pPr marL="171450" indent="-171450">
              <a:buFont typeface="Arial" panose="020B0604020202020204" pitchFamily="34" charset="0"/>
              <a:buChar char="•"/>
            </a:pPr>
            <a:r>
              <a:rPr lang="en-US" dirty="0"/>
              <a:t>B - Lock nuts contain a nylon insert that increases friction between the nut and bolt threads, helping resist loosening caused by vibration.</a:t>
            </a:r>
          </a:p>
        </p:txBody>
      </p:sp>
      <p:sp>
        <p:nvSpPr>
          <p:cNvPr id="4" name="Slide Number Placeholder 3">
            <a:extLst>
              <a:ext uri="{FF2B5EF4-FFF2-40B4-BE49-F238E27FC236}">
                <a16:creationId xmlns:a16="http://schemas.microsoft.com/office/drawing/2014/main" id="{F8BF68F7-2310-4CF9-ABAE-02656B220620}"/>
              </a:ext>
            </a:extLst>
          </p:cNvPr>
          <p:cNvSpPr>
            <a:spLocks noGrp="1"/>
          </p:cNvSpPr>
          <p:nvPr>
            <p:ph type="sldNum" sz="quarter" idx="5"/>
          </p:nvPr>
        </p:nvSpPr>
        <p:spPr/>
        <p:txBody>
          <a:bodyPr/>
          <a:lstStyle/>
          <a:p>
            <a:fld id="{C68FB58B-AACD-44F1-9CE2-B850C946C86F}" type="slidenum">
              <a:rPr lang="en-US" smtClean="0"/>
              <a:t>45</a:t>
            </a:fld>
            <a:endParaRPr lang="en-US" dirty="0"/>
          </a:p>
        </p:txBody>
      </p:sp>
    </p:spTree>
    <p:extLst>
      <p:ext uri="{BB962C8B-B14F-4D97-AF65-F5344CB8AC3E}">
        <p14:creationId xmlns:p14="http://schemas.microsoft.com/office/powerpoint/2010/main" val="31979895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6FBE8-78DF-3AE5-010F-E4F03BA689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154D24-F4F3-9D0E-462E-776A6082BD9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0B20028-E8C2-7CC7-FEA3-B24351E80F0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altLang="en-US" sz="1200" b="1" dirty="0">
              <a:latin typeface="Calibri" panose="020F0502020204030204" pitchFamily="34" charset="0"/>
              <a:ea typeface="Calibri" panose="020F0502020204030204" pitchFamily="34" charset="0"/>
              <a:cs typeface="Calibri" panose="020F0502020204030204" pitchFamily="34"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Activity: </a:t>
            </a:r>
            <a:r>
              <a:rPr lang="en-US" altLang="en-US" sz="1200" b="0" dirty="0">
                <a:latin typeface="Calibri" panose="020F0502020204030204" pitchFamily="34" charset="0"/>
                <a:ea typeface="Calibri" panose="020F0502020204030204" pitchFamily="34" charset="0"/>
                <a:cs typeface="Calibri" panose="020F0502020204030204" pitchFamily="34" charset="0"/>
              </a:rPr>
              <a:t>Enhance Retention and Transfer</a:t>
            </a:r>
            <a:endParaRPr lang="en-US" altLang="en-US" sz="1200" dirty="0">
              <a:latin typeface="Calibri" panose="020F0502020204030204" pitchFamily="34" charset="0"/>
              <a:ea typeface="Calibri" panose="020F0502020204030204" pitchFamily="34" charset="0"/>
              <a:cs typeface="Calibri" panose="020F0502020204030204" pitchFamily="34"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Time</a:t>
            </a:r>
            <a:r>
              <a:rPr lang="en-US" altLang="en-US" sz="1200" dirty="0">
                <a:latin typeface="Calibri" panose="020F0502020204030204" pitchFamily="34" charset="0"/>
                <a:ea typeface="Calibri" panose="020F0502020204030204" pitchFamily="34" charset="0"/>
                <a:cs typeface="Calibri" panose="020F0502020204030204" pitchFamily="34" charset="0"/>
              </a:rPr>
              <a:t>: 5 min.</a:t>
            </a:r>
          </a:p>
          <a:p>
            <a:r>
              <a:rPr lang="en-US" altLang="en-US" sz="1200" b="1" dirty="0">
                <a:latin typeface="Calibri" panose="020F0502020204030204" pitchFamily="34" charset="0"/>
                <a:ea typeface="Calibri" panose="020F0502020204030204" pitchFamily="34" charset="0"/>
                <a:cs typeface="Calibri" panose="020F0502020204030204" pitchFamily="34" charset="0"/>
              </a:rPr>
              <a:t>Do: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Review the key takeaways from this section of the module.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Clearly explain how to connects to the next section of the module. </a:t>
            </a:r>
          </a:p>
          <a:p>
            <a:pPr marL="0" indent="0">
              <a:buFont typeface="Arial" panose="020B0604020202020204" pitchFamily="34" charset="0"/>
              <a:buNone/>
            </a:pPr>
            <a:r>
              <a:rPr lang="en-US" altLang="en-US" sz="1200" b="1" dirty="0">
                <a:latin typeface="Calibri" panose="020F0502020204030204" pitchFamily="34" charset="0"/>
                <a:ea typeface="Calibri" panose="020F0502020204030204" pitchFamily="34" charset="0"/>
                <a:cs typeface="Calibri" panose="020F0502020204030204" pitchFamily="34" charset="0"/>
              </a:rPr>
              <a:t>Talking Points: </a:t>
            </a:r>
          </a:p>
          <a:p>
            <a:pPr marL="171450" indent="-171450">
              <a:buFont typeface="Arial" panose="020B0604020202020204" pitchFamily="34" charset="0"/>
              <a:buChar char="•"/>
            </a:pPr>
            <a:r>
              <a:rPr lang="en-US" altLang="en-US" sz="1200" b="1" dirty="0">
                <a:latin typeface="Calibri" panose="020F0502020204030204" pitchFamily="34" charset="0"/>
                <a:ea typeface="Calibri" panose="020F0502020204030204" pitchFamily="34" charset="0"/>
                <a:cs typeface="Calibri" panose="020F0502020204030204" pitchFamily="34" charset="0"/>
              </a:rPr>
              <a:t>Ask</a:t>
            </a:r>
            <a:r>
              <a:rPr lang="en-US" altLang="en-US" sz="1200" dirty="0">
                <a:latin typeface="Calibri" panose="020F0502020204030204" pitchFamily="34" charset="0"/>
                <a:ea typeface="Calibri" panose="020F0502020204030204" pitchFamily="34" charset="0"/>
                <a:cs typeface="Calibri" panose="020F0502020204030204" pitchFamily="34" charset="0"/>
              </a:rPr>
              <a:t>: What are the most important things we learned about nuts and bolts in this section?</a:t>
            </a:r>
          </a:p>
          <a:p>
            <a:pPr marL="628650" lvl="1" indent="-171450">
              <a:buFont typeface="Arial" panose="020B0604020202020204" pitchFamily="34" charset="0"/>
              <a:buChar char="•"/>
            </a:pPr>
            <a:r>
              <a:rPr lang="en-US" altLang="en-US" sz="1200" i="1" dirty="0">
                <a:latin typeface="Calibri" panose="020F0502020204030204" pitchFamily="34" charset="0"/>
                <a:ea typeface="Calibri" panose="020F0502020204030204" pitchFamily="34" charset="0"/>
                <a:cs typeface="Calibri" panose="020F0502020204030204" pitchFamily="34" charset="0"/>
              </a:rPr>
              <a:t>Call on learners to respond. </a:t>
            </a:r>
          </a:p>
          <a:p>
            <a:pPr marL="171450" indent="-171450">
              <a:buFont typeface="Arial" panose="020B0604020202020204" pitchFamily="34" charset="0"/>
              <a:buChar char="•"/>
            </a:pPr>
            <a:r>
              <a:rPr lang="en-US" b="1" i="1" dirty="0"/>
              <a:t>CLICK</a:t>
            </a:r>
            <a:r>
              <a:rPr lang="en-US" dirty="0"/>
              <a:t> - In this section, we learned </a:t>
            </a:r>
            <a:r>
              <a:rPr lang="en-US" b="0" dirty="0"/>
              <a:t>that bolts and nuts work together to </a:t>
            </a:r>
            <a:r>
              <a:rPr lang="en-US" dirty="0"/>
              <a:t>create secure, reusable connections that can be </a:t>
            </a:r>
            <a:r>
              <a:rPr lang="en-US" b="1" dirty="0"/>
              <a:t>assembled, adjusted, </a:t>
            </a:r>
            <a:r>
              <a:rPr lang="en-US" b="0" dirty="0"/>
              <a:t>and</a:t>
            </a:r>
            <a:r>
              <a:rPr lang="en-US" b="1" dirty="0"/>
              <a:t> disassembled </a:t>
            </a:r>
            <a:r>
              <a:rPr lang="en-US" dirty="0"/>
              <a:t>when maintenance is required. </a:t>
            </a:r>
          </a:p>
          <a:p>
            <a:pPr marL="171450" indent="-171450">
              <a:buFont typeface="Arial" panose="020B0604020202020204" pitchFamily="34" charset="0"/>
              <a:buChar char="•"/>
            </a:pPr>
            <a:r>
              <a:rPr lang="en-US" b="1" i="1" dirty="0"/>
              <a:t>CLICK</a:t>
            </a:r>
            <a:r>
              <a:rPr lang="en-US" dirty="0"/>
              <a:t> - We also discussed how to identify bolt characteristics, including </a:t>
            </a:r>
            <a:r>
              <a:rPr lang="en-US" b="1" dirty="0"/>
              <a:t>thread type, grade, </a:t>
            </a:r>
            <a:r>
              <a:rPr lang="en-US" b="0" dirty="0"/>
              <a:t>and</a:t>
            </a:r>
            <a:r>
              <a:rPr lang="en-US" b="1" dirty="0"/>
              <a:t> standard versus metric sizing</a:t>
            </a:r>
            <a:r>
              <a:rPr lang="en-US" dirty="0"/>
              <a:t>, and why it's important to follow the </a:t>
            </a:r>
            <a:r>
              <a:rPr lang="en-US" b="1" dirty="0"/>
              <a:t>manufacturer's specifications</a:t>
            </a:r>
            <a:r>
              <a:rPr lang="en-US" dirty="0"/>
              <a:t> when selecting replacement fasteners. </a:t>
            </a:r>
          </a:p>
          <a:p>
            <a:pPr marL="171450" indent="-171450">
              <a:buFont typeface="Arial" panose="020B0604020202020204" pitchFamily="34" charset="0"/>
              <a:buChar char="•"/>
            </a:pPr>
            <a:r>
              <a:rPr lang="en-US" b="1" i="1" dirty="0"/>
              <a:t>CLICK</a:t>
            </a:r>
            <a:r>
              <a:rPr lang="en-US" dirty="0"/>
              <a:t> - We explored several common </a:t>
            </a:r>
            <a:r>
              <a:rPr lang="en-US" b="1" dirty="0"/>
              <a:t>nut types</a:t>
            </a:r>
            <a:r>
              <a:rPr lang="en-US" dirty="0"/>
              <a:t> and learned that each is designed for a specific purpose, whether it's general fastening, quick hand adjustments, or preventing loosening caused by vibration. </a:t>
            </a:r>
          </a:p>
          <a:p>
            <a:pPr marL="171450" indent="-171450">
              <a:buFont typeface="Arial" panose="020B0604020202020204" pitchFamily="34" charset="0"/>
              <a:buChar char="•"/>
            </a:pPr>
            <a:r>
              <a:rPr lang="en-US" dirty="0"/>
              <a:t>Remember that selecting the correct bolt and nut helps ensure a strong, reliable connection and contributes to the safe operation of equipment. </a:t>
            </a:r>
          </a:p>
          <a:p>
            <a:pPr marL="171450" indent="-171450">
              <a:buFont typeface="Arial" panose="020B0604020202020204" pitchFamily="34" charset="0"/>
              <a:buChar char="•"/>
            </a:pPr>
            <a:r>
              <a:rPr lang="en-US" b="1" i="1" dirty="0"/>
              <a:t>CLICK</a:t>
            </a:r>
            <a:r>
              <a:rPr lang="en-US" dirty="0"/>
              <a:t> - </a:t>
            </a:r>
            <a:r>
              <a:rPr lang="en-US" b="0" dirty="0"/>
              <a:t>Next, we'll look at washers and other fastening hardware. Although they may seem like small components, they play an important role in distributing load, protecting surfaces, and improving the performance and reliability of fastened joints. </a:t>
            </a:r>
          </a:p>
        </p:txBody>
      </p:sp>
      <p:sp>
        <p:nvSpPr>
          <p:cNvPr id="4" name="Slide Number Placeholder 3">
            <a:extLst>
              <a:ext uri="{FF2B5EF4-FFF2-40B4-BE49-F238E27FC236}">
                <a16:creationId xmlns:a16="http://schemas.microsoft.com/office/drawing/2014/main" id="{E30CC163-1499-B4FB-A5CE-B9638BED0B6C}"/>
              </a:ext>
            </a:extLst>
          </p:cNvPr>
          <p:cNvSpPr>
            <a:spLocks noGrp="1"/>
          </p:cNvSpPr>
          <p:nvPr>
            <p:ph type="sldNum" sz="quarter" idx="5"/>
          </p:nvPr>
        </p:nvSpPr>
        <p:spPr/>
        <p:txBody>
          <a:bodyPr/>
          <a:lstStyle/>
          <a:p>
            <a:fld id="{C68FB58B-AACD-44F1-9CE2-B850C946C86F}" type="slidenum">
              <a:rPr lang="en-US" smtClean="0"/>
              <a:t>46</a:t>
            </a:fld>
            <a:endParaRPr lang="en-US" dirty="0"/>
          </a:p>
        </p:txBody>
      </p:sp>
    </p:spTree>
    <p:extLst>
      <p:ext uri="{BB962C8B-B14F-4D97-AF65-F5344CB8AC3E}">
        <p14:creationId xmlns:p14="http://schemas.microsoft.com/office/powerpoint/2010/main" val="16204780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altLang="en-US" sz="1200" b="1" dirty="0">
                <a:latin typeface="+mn-lt"/>
              </a:rPr>
              <a:t>INSTRUCTIONAL ACTIVITY: </a:t>
            </a:r>
            <a:r>
              <a:rPr lang="en-US" altLang="en-US" sz="1200" b="0" dirty="0">
                <a:latin typeface="+mn-lt"/>
              </a:rPr>
              <a:t>Give Direction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latin typeface="+mn-lt"/>
              </a:rPr>
              <a:t>TIME</a:t>
            </a:r>
            <a:r>
              <a:rPr lang="en-US" altLang="en-US" sz="1200" dirty="0">
                <a:latin typeface="+mn-lt"/>
              </a:rPr>
              <a:t>: 1 </a:t>
            </a:r>
            <a:r>
              <a:rPr lang="en-US" altLang="en-US" sz="1200" dirty="0">
                <a:latin typeface="Calibri" panose="020F0502020204030204" pitchFamily="34" charset="0"/>
                <a:ea typeface="Calibri" panose="020F0502020204030204" pitchFamily="34" charset="0"/>
                <a:cs typeface="Calibri" panose="020F0502020204030204" pitchFamily="34" charset="0"/>
              </a:rPr>
              <a:t>min.</a:t>
            </a:r>
          </a:p>
          <a:p>
            <a:r>
              <a:rPr lang="en-US" altLang="en-US" sz="1200" b="1" dirty="0">
                <a:latin typeface="+mn-lt"/>
              </a:rPr>
              <a:t>TALKING POINTS</a:t>
            </a:r>
            <a:r>
              <a:rPr lang="en-US" altLang="en-US" sz="1200" dirty="0">
                <a:latin typeface="+mn-lt"/>
              </a:rPr>
              <a:t>: In this section we’ll review what washers are, what retaining hardware is and does, and briefly review staples.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47</a:t>
            </a:fld>
            <a:endParaRPr lang="en-US" dirty="0"/>
          </a:p>
        </p:txBody>
      </p:sp>
    </p:spTree>
    <p:extLst>
      <p:ext uri="{BB962C8B-B14F-4D97-AF65-F5344CB8AC3E}">
        <p14:creationId xmlns:p14="http://schemas.microsoft.com/office/powerpoint/2010/main" val="37933574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2BAA1-F3FF-C190-B705-EA61C70818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63F9CA-729F-F9F4-96DA-9665D66F693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6C8638B-083C-B606-F8CB-1D9C15395F5F}"/>
              </a:ext>
            </a:extLst>
          </p:cNvPr>
          <p:cNvSpPr>
            <a:spLocks noGrp="1"/>
          </p:cNvSpPr>
          <p:nvPr>
            <p:ph type="body" idx="1"/>
          </p:nvPr>
        </p:nvSpPr>
        <p:spPr/>
        <p:txBody>
          <a:bodyPr/>
          <a:lstStyle/>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Activity: </a:t>
            </a:r>
            <a:r>
              <a:rPr lang="en-US" altLang="en-US" sz="1200" b="0" dirty="0">
                <a:latin typeface="Calibri" panose="020F0502020204030204" pitchFamily="34" charset="0"/>
                <a:ea typeface="Calibri" panose="020F0502020204030204" pitchFamily="34" charset="0"/>
                <a:cs typeface="Calibri" panose="020F0502020204030204" pitchFamily="34" charset="0"/>
              </a:rPr>
              <a:t>Provide Learning Guidance </a:t>
            </a:r>
            <a:endParaRPr lang="en-US" altLang="en-US" sz="1200" dirty="0">
              <a:latin typeface="Calibri" panose="020F0502020204030204" pitchFamily="34" charset="0"/>
              <a:ea typeface="Calibri" panose="020F0502020204030204" pitchFamily="34" charset="0"/>
              <a:cs typeface="Calibri" panose="020F0502020204030204" pitchFamily="34"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Time</a:t>
            </a:r>
            <a:r>
              <a:rPr lang="en-US" altLang="en-US" sz="1200" dirty="0">
                <a:latin typeface="Calibri" panose="020F0502020204030204" pitchFamily="34" charset="0"/>
                <a:ea typeface="Calibri" panose="020F0502020204030204" pitchFamily="34" charset="0"/>
                <a:cs typeface="Calibri" panose="020F0502020204030204" pitchFamily="34" charset="0"/>
              </a:rPr>
              <a:t>: 1 min.</a:t>
            </a:r>
          </a:p>
          <a:p>
            <a:r>
              <a:rPr lang="en-US" altLang="en-US" sz="1200" b="1" dirty="0">
                <a:latin typeface="Calibri" panose="020F0502020204030204" pitchFamily="34" charset="0"/>
                <a:ea typeface="Calibri" panose="020F0502020204030204" pitchFamily="34" charset="0"/>
                <a:cs typeface="Calibri" panose="020F0502020204030204" pitchFamily="34" charset="0"/>
              </a:rPr>
              <a:t>Materials</a:t>
            </a:r>
            <a:r>
              <a:rPr lang="en-US" altLang="en-US" sz="1200" dirty="0">
                <a:latin typeface="Calibri" panose="020F0502020204030204" pitchFamily="34" charset="0"/>
                <a:ea typeface="Calibri" panose="020F0502020204030204" pitchFamily="34" charset="0"/>
                <a:cs typeface="Calibri" panose="020F0502020204030204" pitchFamily="34" charset="0"/>
              </a:rPr>
              <a: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plastic bag labeled “</a:t>
            </a:r>
            <a:r>
              <a:rPr lang="en-US" sz="1200" b="1" kern="1200" dirty="0">
                <a:solidFill>
                  <a:schemeClr val="tx1"/>
                </a:solidFill>
                <a:effectLst/>
                <a:latin typeface="+mn-lt"/>
                <a:ea typeface="+mn-ea"/>
                <a:cs typeface="+mn-cs"/>
              </a:rPr>
              <a:t>Washers</a:t>
            </a:r>
            <a:r>
              <a:rPr lang="en-US" sz="1200" kern="1200" dirty="0">
                <a:solidFill>
                  <a:schemeClr val="tx1"/>
                </a:solidFill>
                <a:effectLst/>
                <a:latin typeface="+mn-lt"/>
                <a:ea typeface="+mn-ea"/>
                <a:cs typeface="+mn-cs"/>
              </a:rPr>
              <a:t>” that contains one of each of the following: Flat, Fender, Star, Nord-Lock </a:t>
            </a:r>
          </a:p>
          <a:p>
            <a:r>
              <a:rPr lang="en-US" altLang="en-US" sz="1200" b="1" dirty="0">
                <a:latin typeface="Calibri" panose="020F0502020204030204" pitchFamily="34" charset="0"/>
                <a:ea typeface="Calibri" panose="020F0502020204030204" pitchFamily="34" charset="0"/>
                <a:cs typeface="Calibri" panose="020F0502020204030204" pitchFamily="34" charset="0"/>
              </a:rPr>
              <a:t>Do: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Pass the bag of washers around the room for learners to examine. </a:t>
            </a:r>
          </a:p>
          <a:p>
            <a:pPr marL="0" indent="0">
              <a:buFont typeface="Arial" panose="020B0604020202020204" pitchFamily="34" charset="0"/>
              <a:buNone/>
            </a:pPr>
            <a:r>
              <a:rPr lang="en-US" altLang="en-US" sz="1200" b="1" dirty="0">
                <a:latin typeface="Calibri" panose="020F0502020204030204" pitchFamily="34" charset="0"/>
                <a:ea typeface="Calibri" panose="020F0502020204030204" pitchFamily="34" charset="0"/>
                <a:cs typeface="Calibri" panose="020F0502020204030204" pitchFamily="34" charset="0"/>
              </a:rPr>
              <a:t>Talking Points: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While we review, take a look at the washers I am passing around the room. </a:t>
            </a:r>
          </a:p>
          <a:p>
            <a:endParaRPr lang="en-US" dirty="0"/>
          </a:p>
        </p:txBody>
      </p:sp>
      <p:sp>
        <p:nvSpPr>
          <p:cNvPr id="4" name="Slide Number Placeholder 3">
            <a:extLst>
              <a:ext uri="{FF2B5EF4-FFF2-40B4-BE49-F238E27FC236}">
                <a16:creationId xmlns:a16="http://schemas.microsoft.com/office/drawing/2014/main" id="{7C15F361-4925-4267-35A4-31783508C730}"/>
              </a:ext>
            </a:extLst>
          </p:cNvPr>
          <p:cNvSpPr>
            <a:spLocks noGrp="1"/>
          </p:cNvSpPr>
          <p:nvPr>
            <p:ph type="sldNum" sz="quarter" idx="5"/>
          </p:nvPr>
        </p:nvSpPr>
        <p:spPr/>
        <p:txBody>
          <a:bodyPr/>
          <a:lstStyle/>
          <a:p>
            <a:fld id="{C68FB58B-AACD-44F1-9CE2-B850C946C86F}" type="slidenum">
              <a:rPr lang="en-US" smtClean="0"/>
              <a:t>48</a:t>
            </a:fld>
            <a:endParaRPr lang="en-US" dirty="0"/>
          </a:p>
        </p:txBody>
      </p:sp>
    </p:spTree>
    <p:extLst>
      <p:ext uri="{BB962C8B-B14F-4D97-AF65-F5344CB8AC3E}">
        <p14:creationId xmlns:p14="http://schemas.microsoft.com/office/powerpoint/2010/main" val="33021129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A </a:t>
            </a:r>
            <a:r>
              <a:rPr lang="en-US" b="1" dirty="0"/>
              <a:t>washer</a:t>
            </a:r>
            <a:r>
              <a:rPr lang="en-US" dirty="0"/>
              <a:t> is a simple but important fastener component that is typically used with a bolt, screw, or nut. </a:t>
            </a:r>
          </a:p>
          <a:p>
            <a:pPr marL="171450" indent="-171450">
              <a:buFont typeface="Arial" panose="020B0604020202020204" pitchFamily="34" charset="0"/>
              <a:buChar char="•"/>
            </a:pPr>
            <a:r>
              <a:rPr lang="en-US" dirty="0"/>
              <a:t>One of its primary functions is to </a:t>
            </a:r>
            <a:r>
              <a:rPr lang="en-US" b="1" dirty="0"/>
              <a:t>distribute the clamping force</a:t>
            </a:r>
            <a:r>
              <a:rPr lang="en-US" dirty="0"/>
              <a:t> over a larger surface area. This helps reduce damage to the material being fastened and creates a more secure connection. </a:t>
            </a:r>
          </a:p>
          <a:p>
            <a:pPr marL="171450" indent="-171450">
              <a:buFont typeface="Arial" panose="020B0604020202020204" pitchFamily="34" charset="0"/>
              <a:buChar char="•"/>
            </a:pPr>
            <a:r>
              <a:rPr lang="en-US" dirty="0"/>
              <a:t>Depending on the application, some washers are also designed to </a:t>
            </a:r>
            <a:r>
              <a:rPr lang="en-US" b="1" dirty="0"/>
              <a:t>help resist loosening</a:t>
            </a:r>
            <a:r>
              <a:rPr lang="en-US" dirty="0"/>
              <a:t> caused by vibration or movement. </a:t>
            </a:r>
          </a:p>
          <a:p>
            <a:pPr marL="171450" indent="-171450">
              <a:buFont typeface="Arial" panose="020B0604020202020204" pitchFamily="34" charset="0"/>
              <a:buChar char="•"/>
            </a:pPr>
            <a:r>
              <a:rPr lang="en-US" dirty="0"/>
              <a:t>Washers are manufactured from a variety of materials, including steel, brass, silicon bronze, stainless steel, and alloy steel.</a:t>
            </a:r>
          </a:p>
          <a:p>
            <a:pPr marL="171450" indent="-171450">
              <a:buFont typeface="Arial" panose="020B0604020202020204" pitchFamily="34" charset="0"/>
              <a:buChar char="•"/>
            </a:pPr>
            <a:r>
              <a:rPr lang="en-US" dirty="0"/>
              <a:t>The material is selected based on the strength required and the environment in which the fastener will be used. </a:t>
            </a:r>
          </a:p>
          <a:p>
            <a:pPr marL="171450" indent="-171450">
              <a:buFont typeface="Arial" panose="020B0604020202020204" pitchFamily="34" charset="0"/>
              <a:buChar char="•"/>
            </a:pPr>
            <a:r>
              <a:rPr lang="en-US" dirty="0"/>
              <a:t>To improve performance, some washers are </a:t>
            </a:r>
            <a:r>
              <a:rPr lang="en-US" b="1" dirty="0"/>
              <a:t>heat treated, coated, or specially treated</a:t>
            </a:r>
            <a:r>
              <a:rPr lang="en-US" dirty="0"/>
              <a:t> to increase durability or provide additional protection against corrosion in environments such as fresh water or salt water. </a:t>
            </a:r>
          </a:p>
          <a:p>
            <a:pPr marL="171450" indent="-171450">
              <a:buFont typeface="Arial" panose="020B0604020202020204" pitchFamily="34" charset="0"/>
              <a:buChar char="•"/>
            </a:pPr>
            <a:r>
              <a:rPr lang="en-US" dirty="0"/>
              <a:t>Now that we've discussed the purpose of washers, let's look at some of the most common washer types and when each should be used.</a:t>
            </a:r>
          </a:p>
        </p:txBody>
      </p:sp>
      <p:sp>
        <p:nvSpPr>
          <p:cNvPr id="4" name="Slide Number Placeholder 3"/>
          <p:cNvSpPr>
            <a:spLocks noGrp="1"/>
          </p:cNvSpPr>
          <p:nvPr>
            <p:ph type="sldNum" sz="quarter" idx="5"/>
          </p:nvPr>
        </p:nvSpPr>
        <p:spPr/>
        <p:txBody>
          <a:bodyPr/>
          <a:lstStyle/>
          <a:p>
            <a:fld id="{C68FB58B-AACD-44F1-9CE2-B850C946C86F}" type="slidenum">
              <a:rPr lang="en-US" smtClean="0"/>
              <a:t>49</a:t>
            </a:fld>
            <a:endParaRPr lang="en-US" dirty="0"/>
          </a:p>
        </p:txBody>
      </p:sp>
    </p:spTree>
    <p:extLst>
      <p:ext uri="{BB962C8B-B14F-4D97-AF65-F5344CB8AC3E}">
        <p14:creationId xmlns:p14="http://schemas.microsoft.com/office/powerpoint/2010/main" val="36257459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8D699-2595-34F1-719D-4395ECD034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D13786-6E5C-6909-A26E-7DB9431B271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6548080-8D5B-9465-46F4-3472C5E4164C}"/>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Now that we've discussed the purpose of washers, let's look at some of the most common washer types and when each should be used.</a:t>
            </a:r>
          </a:p>
          <a:p>
            <a:pPr marL="171450" indent="-171450">
              <a:buFont typeface="Arial" panose="020B0604020202020204" pitchFamily="34" charset="0"/>
              <a:buChar char="•"/>
            </a:pPr>
            <a:r>
              <a:rPr lang="en-US" b="1" dirty="0"/>
              <a:t>Flat washers</a:t>
            </a:r>
            <a:r>
              <a:rPr lang="en-US" dirty="0"/>
              <a:t> are the most commonly used type of washer. </a:t>
            </a:r>
          </a:p>
          <a:p>
            <a:pPr marL="628650" lvl="1" indent="-171450">
              <a:buFont typeface="Arial" panose="020B0604020202020204" pitchFamily="34" charset="0"/>
              <a:buChar char="•"/>
            </a:pPr>
            <a:r>
              <a:rPr lang="en-US" dirty="0"/>
              <a:t>Their primary purpose is to </a:t>
            </a:r>
            <a:r>
              <a:rPr lang="en-US" b="1" dirty="0"/>
              <a:t>distribute the clamping force</a:t>
            </a:r>
            <a:r>
              <a:rPr lang="en-US" dirty="0"/>
              <a:t> over a larger surface area, helping protect the material being fastened and creating a more secure connection. </a:t>
            </a:r>
          </a:p>
          <a:p>
            <a:pPr marL="628650" lvl="1" indent="-171450">
              <a:buFont typeface="Arial" panose="020B0604020202020204" pitchFamily="34" charset="0"/>
              <a:buChar char="•"/>
            </a:pPr>
            <a:r>
              <a:rPr lang="en-US" dirty="0"/>
              <a:t>Flat washers can also help prevent the bolt or nut from pulling through oversized or worn holes, especially when fastening thinner materials. </a:t>
            </a:r>
          </a:p>
          <a:p>
            <a:pPr marL="171450" indent="-171450">
              <a:buFont typeface="Arial" panose="020B0604020202020204" pitchFamily="34" charset="0"/>
              <a:buChar char="•"/>
            </a:pPr>
            <a:r>
              <a:rPr lang="en-US" b="1" dirty="0"/>
              <a:t>Fender washers</a:t>
            </a:r>
            <a:r>
              <a:rPr lang="en-US" dirty="0"/>
              <a:t> are a type of flat washer with a much larger outside diameter. The larger surface area distributes the load even farther than a standard flat washer. </a:t>
            </a:r>
          </a:p>
          <a:p>
            <a:pPr marL="628650" lvl="1" indent="-171450">
              <a:buFont typeface="Arial" panose="020B0604020202020204" pitchFamily="34" charset="0"/>
              <a:buChar char="•"/>
            </a:pPr>
            <a:r>
              <a:rPr lang="en-US" dirty="0"/>
              <a:t>Because they spread the force over a wider area, fender washers are commonly used with </a:t>
            </a:r>
            <a:r>
              <a:rPr lang="en-US" b="1" dirty="0"/>
              <a:t>soft or thin materials</a:t>
            </a:r>
            <a:r>
              <a:rPr lang="en-US" dirty="0"/>
              <a:t>, such as sheet metal, plastic, fiberglass, or wood, where additional support is needed. </a:t>
            </a:r>
          </a:p>
          <a:p>
            <a:pPr marL="628650" lvl="1" indent="-171450">
              <a:buFont typeface="Arial" panose="020B0604020202020204" pitchFamily="34" charset="0"/>
              <a:buChar char="•"/>
            </a:pPr>
            <a:r>
              <a:rPr lang="en-US" dirty="0"/>
              <a:t>Selecting the appropriate washer helps improve the strength, durability, and reliability of the fastened joint. </a:t>
            </a:r>
          </a:p>
        </p:txBody>
      </p:sp>
      <p:sp>
        <p:nvSpPr>
          <p:cNvPr id="4" name="Slide Number Placeholder 3">
            <a:extLst>
              <a:ext uri="{FF2B5EF4-FFF2-40B4-BE49-F238E27FC236}">
                <a16:creationId xmlns:a16="http://schemas.microsoft.com/office/drawing/2014/main" id="{5AB848C2-E149-2F52-A4DC-635EE69A7943}"/>
              </a:ext>
            </a:extLst>
          </p:cNvPr>
          <p:cNvSpPr>
            <a:spLocks noGrp="1"/>
          </p:cNvSpPr>
          <p:nvPr>
            <p:ph type="sldNum" sz="quarter" idx="5"/>
          </p:nvPr>
        </p:nvSpPr>
        <p:spPr/>
        <p:txBody>
          <a:bodyPr/>
          <a:lstStyle/>
          <a:p>
            <a:fld id="{C68FB58B-AACD-44F1-9CE2-B850C946C86F}" type="slidenum">
              <a:rPr lang="en-US" smtClean="0"/>
              <a:t>50</a:t>
            </a:fld>
            <a:endParaRPr lang="en-US" dirty="0"/>
          </a:p>
        </p:txBody>
      </p:sp>
    </p:spTree>
    <p:extLst>
      <p:ext uri="{BB962C8B-B14F-4D97-AF65-F5344CB8AC3E}">
        <p14:creationId xmlns:p14="http://schemas.microsoft.com/office/powerpoint/2010/main" val="23799414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3D795-4109-CFD7-E7AC-BD9F0DA3C0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243AEF-02FD-2E81-CDEC-5D2F7E88259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2DC47E2-76A6-DFBE-203A-C6D8829CBCA8}"/>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Split lock washers have a unique helical shape that acts like a spring when compressed between the bolt head or nut and the material being fastened.</a:t>
            </a:r>
          </a:p>
          <a:p>
            <a:pPr marL="171450" indent="-171450">
              <a:buFont typeface="Arial" panose="020B0604020202020204" pitchFamily="34" charset="0"/>
              <a:buChar char="•"/>
            </a:pPr>
            <a:r>
              <a:rPr lang="en-US" dirty="0"/>
              <a:t>As the bolt is tightened, the washer helps maintain tension in the joint, making it more resistant to loosening.</a:t>
            </a:r>
          </a:p>
          <a:p>
            <a:pPr marL="171450" indent="-171450">
              <a:buFont typeface="Arial" panose="020B0604020202020204" pitchFamily="34" charset="0"/>
              <a:buChar char="•"/>
            </a:pPr>
            <a:r>
              <a:rPr lang="en-US" dirty="0"/>
              <a:t>Split lock washers are commonly used in applications where vibration could cause a bolt or nut to gradually back off over time.</a:t>
            </a:r>
          </a:p>
          <a:p>
            <a:pPr marL="171450" indent="-171450">
              <a:buFont typeface="Arial" panose="020B0604020202020204" pitchFamily="34" charset="0"/>
              <a:buChar char="•"/>
            </a:pPr>
            <a:r>
              <a:rPr lang="en-US" dirty="0"/>
              <a:t>They can also help maintain clamping force when materials expand and contract due to normal temperature changes.</a:t>
            </a:r>
          </a:p>
          <a:p>
            <a:pPr marL="171450" indent="-171450">
              <a:buFont typeface="Arial" panose="020B0604020202020204" pitchFamily="34" charset="0"/>
              <a:buChar char="•"/>
            </a:pPr>
            <a:r>
              <a:rPr lang="en-US" dirty="0"/>
              <a:t>While split lock washers can improve the reliability of a fastened joint, they should always be used in accordance with the manufacturer's specifications and are not a substitute for proper bolt torque.</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8B7B8EE0-780F-3036-EBFF-F49A75E93947}"/>
              </a:ext>
            </a:extLst>
          </p:cNvPr>
          <p:cNvSpPr>
            <a:spLocks noGrp="1"/>
          </p:cNvSpPr>
          <p:nvPr>
            <p:ph type="sldNum" sz="quarter" idx="5"/>
          </p:nvPr>
        </p:nvSpPr>
        <p:spPr/>
        <p:txBody>
          <a:bodyPr/>
          <a:lstStyle/>
          <a:p>
            <a:fld id="{C68FB58B-AACD-44F1-9CE2-B850C946C86F}" type="slidenum">
              <a:rPr lang="en-US" smtClean="0"/>
              <a:t>51</a:t>
            </a:fld>
            <a:endParaRPr lang="en-US" dirty="0"/>
          </a:p>
        </p:txBody>
      </p:sp>
    </p:spTree>
    <p:extLst>
      <p:ext uri="{BB962C8B-B14F-4D97-AF65-F5344CB8AC3E}">
        <p14:creationId xmlns:p14="http://schemas.microsoft.com/office/powerpoint/2010/main" val="195014450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9256C-2695-4ACF-65CC-08869AE37F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B93C2F-CEE5-37E4-DD35-FD5022CF6D5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D8AF978-A62D-6DBE-5372-26D9390A43B7}"/>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Star washers are another type of lock washer designed to help resist fastener loosening caused by vibration.</a:t>
            </a:r>
          </a:p>
          <a:p>
            <a:pPr marL="171450" indent="-171450">
              <a:buFont typeface="Arial" panose="020B0604020202020204" pitchFamily="34" charset="0"/>
              <a:buChar char="•"/>
            </a:pPr>
            <a:r>
              <a:rPr lang="en-US" dirty="0"/>
              <a:t>They're also commonly referred to as </a:t>
            </a:r>
            <a:r>
              <a:rPr lang="en-US" b="1" dirty="0"/>
              <a:t>serrated washers</a:t>
            </a:r>
            <a:r>
              <a:rPr lang="en-US" dirty="0"/>
              <a:t> or </a:t>
            </a:r>
            <a:r>
              <a:rPr lang="en-US" b="1" dirty="0"/>
              <a:t>toothed washers</a:t>
            </a:r>
            <a:r>
              <a:rPr lang="en-US" dirty="0"/>
              <a:t> because of the teeth around their edge.</a:t>
            </a:r>
          </a:p>
          <a:p>
            <a:pPr marL="171450" indent="-171450">
              <a:buFont typeface="Arial" panose="020B0604020202020204" pitchFamily="34" charset="0"/>
              <a:buChar char="•"/>
            </a:pPr>
            <a:r>
              <a:rPr lang="en-US" dirty="0"/>
              <a:t>As the bolt or nut is tightened, the teeth bite into the mating surface. This increases friction and grip, helping the fastener resist loosening during normal operation.</a:t>
            </a:r>
          </a:p>
          <a:p>
            <a:pPr marL="171450" indent="-171450">
              <a:buFont typeface="Arial" panose="020B0604020202020204" pitchFamily="34" charset="0"/>
              <a:buChar char="•"/>
            </a:pPr>
            <a:r>
              <a:rPr lang="en-US" dirty="0"/>
              <a:t>Star washers are available with either </a:t>
            </a:r>
            <a:r>
              <a:rPr lang="en-US" b="1" dirty="0"/>
              <a:t>internal teeth</a:t>
            </a:r>
            <a:r>
              <a:rPr lang="en-US" dirty="0"/>
              <a:t>, which are located around the inside diameter of the washer, or </a:t>
            </a:r>
            <a:r>
              <a:rPr lang="en-US" b="1" dirty="0"/>
              <a:t>external teeth</a:t>
            </a:r>
            <a:r>
              <a:rPr lang="en-US" dirty="0"/>
              <a:t>, which extend around the outside edge.</a:t>
            </a:r>
          </a:p>
          <a:p>
            <a:pPr marL="171450" indent="-171450">
              <a:buFont typeface="Arial" panose="020B0604020202020204" pitchFamily="34" charset="0"/>
              <a:buChar char="•"/>
            </a:pPr>
            <a:r>
              <a:rPr lang="en-US" dirty="0"/>
              <a:t>The choice between internal and external teeth depends on the application, the amount of gripping force needed, and whether the washer should remain less visible after installation.</a:t>
            </a:r>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CEC3E8DE-353F-B851-0D69-1C94A42B5B58}"/>
              </a:ext>
            </a:extLst>
          </p:cNvPr>
          <p:cNvSpPr>
            <a:spLocks noGrp="1"/>
          </p:cNvSpPr>
          <p:nvPr>
            <p:ph type="sldNum" sz="quarter" idx="5"/>
          </p:nvPr>
        </p:nvSpPr>
        <p:spPr/>
        <p:txBody>
          <a:bodyPr/>
          <a:lstStyle/>
          <a:p>
            <a:fld id="{C68FB58B-AACD-44F1-9CE2-B850C946C86F}" type="slidenum">
              <a:rPr lang="en-US" smtClean="0"/>
              <a:t>52</a:t>
            </a:fld>
            <a:endParaRPr lang="en-US" dirty="0"/>
          </a:p>
        </p:txBody>
      </p:sp>
    </p:spTree>
    <p:extLst>
      <p:ext uri="{BB962C8B-B14F-4D97-AF65-F5344CB8AC3E}">
        <p14:creationId xmlns:p14="http://schemas.microsoft.com/office/powerpoint/2010/main" val="9688871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CA1BF-5A0E-5F50-BB62-A68A827ED4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E39024-5C65-F690-E708-612981BDE72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D97C04C-6D8C-5961-C705-1F3CFC876C6F}"/>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endParaRPr lang="en-US" dirty="0"/>
          </a:p>
          <a:p>
            <a:pPr marL="171450" indent="-171450">
              <a:buFont typeface="Arial" panose="020B0604020202020204" pitchFamily="34" charset="0"/>
              <a:buChar char="•"/>
            </a:pPr>
            <a:r>
              <a:rPr lang="en-US" dirty="0"/>
              <a:t>Nord-Lock washers are designed for applications where vibration, dynamic loads, or movement could cause a bolted joint to loosen.</a:t>
            </a:r>
          </a:p>
          <a:p>
            <a:pPr marL="171450" indent="-171450">
              <a:buFont typeface="Arial" panose="020B0604020202020204" pitchFamily="34" charset="0"/>
              <a:buChar char="•"/>
            </a:pPr>
            <a:r>
              <a:rPr lang="en-US" dirty="0"/>
              <a:t>Unlike traditional lock washers, Nord-Lock washers help maintain the tension in the bolted joint rather than relying only on friction to keep the fastener secure.</a:t>
            </a:r>
          </a:p>
          <a:p>
            <a:pPr marL="171450" indent="-171450">
              <a:buFont typeface="Arial" panose="020B0604020202020204" pitchFamily="34" charset="0"/>
              <a:buChar char="•"/>
            </a:pPr>
            <a:r>
              <a:rPr lang="en-US" dirty="0"/>
              <a:t>The system consists of </a:t>
            </a:r>
            <a:r>
              <a:rPr lang="en-US" b="1" dirty="0"/>
              <a:t>two washers</a:t>
            </a:r>
            <a:r>
              <a:rPr lang="en-US" dirty="0"/>
              <a:t> that are used together. One side of each washer has </a:t>
            </a:r>
            <a:r>
              <a:rPr lang="en-US" b="1" dirty="0"/>
              <a:t>cams</a:t>
            </a:r>
            <a:r>
              <a:rPr lang="en-US" dirty="0"/>
              <a:t>, while the opposite side has </a:t>
            </a:r>
            <a:r>
              <a:rPr lang="en-US" b="1" dirty="0"/>
              <a:t>radial teeth</a:t>
            </a:r>
            <a:r>
              <a:rPr lang="en-US" dirty="0"/>
              <a:t>.</a:t>
            </a:r>
          </a:p>
          <a:p>
            <a:pPr marL="171450" indent="-171450">
              <a:buFont typeface="Arial" panose="020B0604020202020204" pitchFamily="34" charset="0"/>
              <a:buChar char="•"/>
            </a:pPr>
            <a:r>
              <a:rPr lang="en-US" dirty="0"/>
              <a:t>When the bolt is tightened, the radial teeth grip the mating surfaces while the cams work together to help maintain bolt tension if the joint begins to loosen.</a:t>
            </a:r>
          </a:p>
          <a:p>
            <a:pPr marL="171450" indent="-171450">
              <a:buFont typeface="Arial" panose="020B0604020202020204" pitchFamily="34" charset="0"/>
              <a:buChar char="•"/>
            </a:pPr>
            <a:r>
              <a:rPr lang="en-US" dirty="0"/>
              <a:t>Because they are highly effective in demanding environments, Nord-Lock washers are commonly used in heavy equipment, rail applications, and other industries where maintaining a secure bolted joint is critical.</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26D38849-0F73-618F-D77E-D6962484307D}"/>
              </a:ext>
            </a:extLst>
          </p:cNvPr>
          <p:cNvSpPr>
            <a:spLocks noGrp="1"/>
          </p:cNvSpPr>
          <p:nvPr>
            <p:ph type="sldNum" sz="quarter" idx="5"/>
          </p:nvPr>
        </p:nvSpPr>
        <p:spPr/>
        <p:txBody>
          <a:bodyPr/>
          <a:lstStyle/>
          <a:p>
            <a:fld id="{C68FB58B-AACD-44F1-9CE2-B850C946C86F}" type="slidenum">
              <a:rPr lang="en-US" smtClean="0"/>
              <a:t>53</a:t>
            </a:fld>
            <a:endParaRPr lang="en-US" dirty="0"/>
          </a:p>
        </p:txBody>
      </p:sp>
    </p:spTree>
    <p:extLst>
      <p:ext uri="{BB962C8B-B14F-4D97-AF65-F5344CB8AC3E}">
        <p14:creationId xmlns:p14="http://schemas.microsoft.com/office/powerpoint/2010/main" val="25882657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6D8FF-F785-E25C-D574-FD84F70509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DCE9CD-72DE-4DD2-FB66-9B13912E49A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9F1CF4D-1F67-7197-77CE-2914EC6717A2}"/>
              </a:ext>
            </a:extLst>
          </p:cNvPr>
          <p:cNvSpPr>
            <a:spLocks noGrp="1"/>
          </p:cNvSpPr>
          <p:nvPr>
            <p:ph type="body" idx="1"/>
          </p:nvPr>
        </p:nvSpPr>
        <p:spPr/>
        <p:txBody>
          <a:bodyPr/>
          <a:lstStyle/>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Activity: </a:t>
            </a:r>
            <a:r>
              <a:rPr lang="en-US" altLang="en-US" sz="1200" b="0" dirty="0">
                <a:latin typeface="Calibri" panose="020F0502020204030204" pitchFamily="34" charset="0"/>
                <a:ea typeface="Calibri" panose="020F0502020204030204" pitchFamily="34" charset="0"/>
                <a:cs typeface="Calibri" panose="020F0502020204030204" pitchFamily="34" charset="0"/>
              </a:rPr>
              <a:t>Provide Learning Guidance </a:t>
            </a:r>
            <a:endParaRPr lang="en-US" altLang="en-US" sz="1200" dirty="0">
              <a:latin typeface="Calibri" panose="020F0502020204030204" pitchFamily="34" charset="0"/>
              <a:ea typeface="Calibri" panose="020F0502020204030204" pitchFamily="34" charset="0"/>
              <a:cs typeface="Calibri" panose="020F0502020204030204" pitchFamily="34"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Time</a:t>
            </a:r>
            <a:r>
              <a:rPr lang="en-US" altLang="en-US" sz="1200" dirty="0">
                <a:latin typeface="Calibri" panose="020F0502020204030204" pitchFamily="34" charset="0"/>
                <a:ea typeface="Calibri" panose="020F0502020204030204" pitchFamily="34" charset="0"/>
                <a:cs typeface="Calibri" panose="020F0502020204030204" pitchFamily="34" charset="0"/>
              </a:rPr>
              <a:t>: 1 min.</a:t>
            </a:r>
          </a:p>
          <a:p>
            <a:r>
              <a:rPr lang="en-US" altLang="en-US" sz="1200" b="1" dirty="0">
                <a:latin typeface="Calibri" panose="020F0502020204030204" pitchFamily="34" charset="0"/>
                <a:ea typeface="Calibri" panose="020F0502020204030204" pitchFamily="34" charset="0"/>
                <a:cs typeface="Calibri" panose="020F0502020204030204" pitchFamily="34" charset="0"/>
              </a:rPr>
              <a:t>Materials</a:t>
            </a:r>
            <a:r>
              <a:rPr lang="en-US" altLang="en-US" sz="1200" dirty="0">
                <a:latin typeface="Calibri" panose="020F0502020204030204" pitchFamily="34" charset="0"/>
                <a:ea typeface="Calibri" panose="020F0502020204030204" pitchFamily="34" charset="0"/>
                <a:cs typeface="Calibri" panose="020F0502020204030204" pitchFamily="34" charset="0"/>
              </a:rPr>
              <a: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plastic bag labeled “</a:t>
            </a:r>
            <a:r>
              <a:rPr lang="en-US" sz="1200" b="1" kern="1200" dirty="0">
                <a:solidFill>
                  <a:schemeClr val="tx1"/>
                </a:solidFill>
                <a:effectLst/>
                <a:latin typeface="+mn-lt"/>
                <a:ea typeface="+mn-ea"/>
                <a:cs typeface="+mn-cs"/>
              </a:rPr>
              <a:t>Retaining Hardware</a:t>
            </a:r>
            <a:r>
              <a:rPr lang="en-US" sz="1200" kern="1200" dirty="0">
                <a:solidFill>
                  <a:schemeClr val="tx1"/>
                </a:solidFill>
                <a:effectLst/>
                <a:latin typeface="+mn-lt"/>
                <a:ea typeface="+mn-ea"/>
                <a:cs typeface="+mn-cs"/>
              </a:rPr>
              <a:t>” that contains one of each of the following: Spring Clips, E-Clips/C-Clips, Snap Rings, Staples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 plastic bag labeled “</a:t>
            </a:r>
            <a:r>
              <a:rPr lang="en-US" sz="1200" b="1" kern="1200" dirty="0">
                <a:solidFill>
                  <a:schemeClr val="tx1"/>
                </a:solidFill>
                <a:effectLst/>
                <a:latin typeface="+mn-lt"/>
                <a:ea typeface="+mn-ea"/>
                <a:cs typeface="+mn-cs"/>
              </a:rPr>
              <a:t>Hardware Securement</a:t>
            </a:r>
            <a:r>
              <a:rPr lang="en-US" sz="1200" kern="1200" dirty="0">
                <a:solidFill>
                  <a:schemeClr val="tx1"/>
                </a:solidFill>
                <a:effectLst/>
                <a:latin typeface="+mn-lt"/>
                <a:ea typeface="+mn-ea"/>
                <a:cs typeface="+mn-cs"/>
              </a:rPr>
              <a:t>” that contains one of each of the following: Cotter Pins, Safety Wire, Thread Locker</a:t>
            </a:r>
          </a:p>
          <a:p>
            <a:r>
              <a:rPr lang="en-US" altLang="en-US" sz="1200" b="1" dirty="0">
                <a:latin typeface="Calibri" panose="020F0502020204030204" pitchFamily="34" charset="0"/>
                <a:ea typeface="Calibri" panose="020F0502020204030204" pitchFamily="34" charset="0"/>
                <a:cs typeface="Calibri" panose="020F0502020204030204" pitchFamily="34" charset="0"/>
              </a:rPr>
              <a:t>Do: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Pass each bag around the room for learners to examine. </a:t>
            </a:r>
          </a:p>
          <a:p>
            <a:pPr marL="0" indent="0">
              <a:buFont typeface="Arial" panose="020B0604020202020204" pitchFamily="34" charset="0"/>
              <a:buNone/>
            </a:pPr>
            <a:r>
              <a:rPr lang="en-US" altLang="en-US" sz="1200" b="1" dirty="0">
                <a:latin typeface="Calibri" panose="020F0502020204030204" pitchFamily="34" charset="0"/>
                <a:ea typeface="Calibri" panose="020F0502020204030204" pitchFamily="34" charset="0"/>
                <a:cs typeface="Calibri" panose="020F0502020204030204" pitchFamily="34" charset="0"/>
              </a:rPr>
              <a:t>Talking Points: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Next, we’ll talk about a variety of retaining hardware and hardware securement options.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While we review, take a look at the washers I am passing around the room. </a:t>
            </a:r>
          </a:p>
          <a:p>
            <a:endParaRPr lang="en-US" dirty="0"/>
          </a:p>
        </p:txBody>
      </p:sp>
      <p:sp>
        <p:nvSpPr>
          <p:cNvPr id="4" name="Slide Number Placeholder 3">
            <a:extLst>
              <a:ext uri="{FF2B5EF4-FFF2-40B4-BE49-F238E27FC236}">
                <a16:creationId xmlns:a16="http://schemas.microsoft.com/office/drawing/2014/main" id="{23EDBFA5-1F87-4C68-D5D8-3C659CCDC084}"/>
              </a:ext>
            </a:extLst>
          </p:cNvPr>
          <p:cNvSpPr>
            <a:spLocks noGrp="1"/>
          </p:cNvSpPr>
          <p:nvPr>
            <p:ph type="sldNum" sz="quarter" idx="5"/>
          </p:nvPr>
        </p:nvSpPr>
        <p:spPr/>
        <p:txBody>
          <a:bodyPr/>
          <a:lstStyle/>
          <a:p>
            <a:fld id="{C68FB58B-AACD-44F1-9CE2-B850C946C86F}" type="slidenum">
              <a:rPr lang="en-US" smtClean="0"/>
              <a:t>54</a:t>
            </a:fld>
            <a:endParaRPr lang="en-US" dirty="0"/>
          </a:p>
        </p:txBody>
      </p:sp>
    </p:spTree>
    <p:extLst>
      <p:ext uri="{BB962C8B-B14F-4D97-AF65-F5344CB8AC3E}">
        <p14:creationId xmlns:p14="http://schemas.microsoft.com/office/powerpoint/2010/main" val="32615364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BBC8B-7202-0CA5-6594-1C7455866D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FC47AE-BFBE-6C78-23F2-0B7D904BED3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8C44138-5A8B-96D1-7DD5-8DEBEF8CCAD0}"/>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b="1" dirty="0"/>
              <a:t>Cotter pins </a:t>
            </a:r>
            <a:r>
              <a:rPr lang="en-US" dirty="0"/>
              <a:t>are used in applications where a nut coming loose could create a serious safety hazard.</a:t>
            </a:r>
          </a:p>
          <a:p>
            <a:pPr marL="171450" indent="-171450">
              <a:buFont typeface="Arial" panose="020B0604020202020204" pitchFamily="34" charset="0"/>
              <a:buChar char="•"/>
            </a:pPr>
            <a:r>
              <a:rPr lang="en-US" dirty="0"/>
              <a:t>They're typically used with a </a:t>
            </a:r>
            <a:r>
              <a:rPr lang="en-US" b="1" dirty="0"/>
              <a:t>castellated nut</a:t>
            </a:r>
            <a:r>
              <a:rPr lang="en-US" dirty="0"/>
              <a:t> and a bolt or threaded shaft that has a hole drilled through it.</a:t>
            </a:r>
          </a:p>
          <a:p>
            <a:pPr marL="171450" indent="-171450">
              <a:buFont typeface="Arial" panose="020B0604020202020204" pitchFamily="34" charset="0"/>
              <a:buChar char="•"/>
            </a:pPr>
            <a:r>
              <a:rPr lang="en-US" dirty="0"/>
              <a:t>After the nut is tightened, the cotter pin is inserted through the slots in the nut and the hole in the bolt or shaft.</a:t>
            </a:r>
          </a:p>
          <a:p>
            <a:pPr marL="171450" indent="-171450">
              <a:buFont typeface="Arial" panose="020B0604020202020204" pitchFamily="34" charset="0"/>
              <a:buChar char="•"/>
            </a:pPr>
            <a:r>
              <a:rPr lang="en-US" dirty="0"/>
              <a:t>The ends of the cotter pin are then bent in opposite directions to create a simple mechanical locking system that helps keep the nut from rotating or backing off.</a:t>
            </a:r>
          </a:p>
          <a:p>
            <a:pPr marL="171450" indent="-171450">
              <a:buFont typeface="Arial" panose="020B0604020202020204" pitchFamily="34" charset="0"/>
              <a:buChar char="•"/>
            </a:pPr>
            <a:r>
              <a:rPr lang="en-US" dirty="0"/>
              <a:t>A </a:t>
            </a:r>
            <a:r>
              <a:rPr lang="en-US" b="1" dirty="0"/>
              <a:t>hair-pin cotter </a:t>
            </a:r>
            <a:r>
              <a:rPr lang="en-US" b="0" dirty="0"/>
              <a:t>does not require a bending too and </a:t>
            </a:r>
            <a:r>
              <a:rPr lang="en-US" dirty="0"/>
              <a:t>uses a spring tension design for fast, tool-free removal and reuse.</a:t>
            </a:r>
          </a:p>
          <a:p>
            <a:pPr marL="171450" indent="-171450">
              <a:buFont typeface="Arial" panose="020B0604020202020204" pitchFamily="34" charset="0"/>
              <a:buChar char="•"/>
            </a:pPr>
            <a:r>
              <a:rPr lang="en-US" dirty="0"/>
              <a:t>Cotter pins are inexpensive, reliable, and commonly found on components such as tie rod ends, wheel spindles, axles, and other safety-critical mechanical assemblies.</a:t>
            </a:r>
          </a:p>
          <a:p>
            <a:endParaRPr lang="en-US" dirty="0"/>
          </a:p>
        </p:txBody>
      </p:sp>
      <p:sp>
        <p:nvSpPr>
          <p:cNvPr id="4" name="Slide Number Placeholder 3">
            <a:extLst>
              <a:ext uri="{FF2B5EF4-FFF2-40B4-BE49-F238E27FC236}">
                <a16:creationId xmlns:a16="http://schemas.microsoft.com/office/drawing/2014/main" id="{5655D77F-B35B-3776-B12E-5A751CD049A4}"/>
              </a:ext>
            </a:extLst>
          </p:cNvPr>
          <p:cNvSpPr>
            <a:spLocks noGrp="1"/>
          </p:cNvSpPr>
          <p:nvPr>
            <p:ph type="sldNum" sz="quarter" idx="5"/>
          </p:nvPr>
        </p:nvSpPr>
        <p:spPr/>
        <p:txBody>
          <a:bodyPr/>
          <a:lstStyle/>
          <a:p>
            <a:fld id="{C68FB58B-AACD-44F1-9CE2-B850C946C86F}" type="slidenum">
              <a:rPr lang="en-US" smtClean="0"/>
              <a:t>55</a:t>
            </a:fld>
            <a:endParaRPr lang="en-US" dirty="0"/>
          </a:p>
        </p:txBody>
      </p:sp>
    </p:spTree>
    <p:extLst>
      <p:ext uri="{BB962C8B-B14F-4D97-AF65-F5344CB8AC3E}">
        <p14:creationId xmlns:p14="http://schemas.microsoft.com/office/powerpoint/2010/main" val="164378895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Safety wire is another method of preventing fasteners from loosening in critical applications.</a:t>
            </a:r>
          </a:p>
          <a:p>
            <a:pPr marL="171450" indent="-171450">
              <a:buFont typeface="Arial" panose="020B0604020202020204" pitchFamily="34" charset="0"/>
              <a:buChar char="•"/>
            </a:pPr>
            <a:r>
              <a:rPr lang="en-US" dirty="0"/>
              <a:t>Instead of relying on friction or spring tension, safety wire creates a physical restraint that helps prevent the bolt or nut from rotating.</a:t>
            </a:r>
          </a:p>
          <a:p>
            <a:pPr marL="171450" indent="-171450">
              <a:buFont typeface="Arial" panose="020B0604020202020204" pitchFamily="34" charset="0"/>
              <a:buChar char="•"/>
            </a:pPr>
            <a:r>
              <a:rPr lang="en-US" dirty="0"/>
              <a:t>The wire is threaded through a pre-drilled hole in the bolt head or nut and then twisted securely before being anchored to another fastener or a fixed point.</a:t>
            </a:r>
          </a:p>
          <a:p>
            <a:pPr marL="171450" indent="-171450">
              <a:buFont typeface="Arial" panose="020B0604020202020204" pitchFamily="34" charset="0"/>
              <a:buChar char="•"/>
            </a:pPr>
            <a:r>
              <a:rPr lang="en-US" dirty="0"/>
              <a:t>If the fastener begins to rotate, the wire immediately resists that movement, helping keep the assembly secure.</a:t>
            </a:r>
          </a:p>
          <a:p>
            <a:pPr marL="171450" indent="-171450">
              <a:buFont typeface="Arial" panose="020B0604020202020204" pitchFamily="34" charset="0"/>
              <a:buChar char="•"/>
            </a:pPr>
            <a:r>
              <a:rPr lang="en-US" dirty="0"/>
              <a:t>Safety wire is commonly used in aviation, motorsports, heavy equipment, and other industries where fastener failure could have serious consequences.</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56</a:t>
            </a:fld>
            <a:endParaRPr lang="en-US" dirty="0"/>
          </a:p>
        </p:txBody>
      </p:sp>
    </p:spTree>
    <p:extLst>
      <p:ext uri="{BB962C8B-B14F-4D97-AF65-F5344CB8AC3E}">
        <p14:creationId xmlns:p14="http://schemas.microsoft.com/office/powerpoint/2010/main" val="398838797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Provide Guided Learning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5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Do</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Click the image to play the video demonstration.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Talking Points</a:t>
            </a:r>
            <a:r>
              <a:rPr lang="en-US" sz="1200" b="0" dirty="0">
                <a:effectLst/>
                <a:latin typeface="Calibri" panose="020F0502020204030204" pitchFamily="34" charset="0"/>
                <a:ea typeface="Calibri" panose="020F0502020204030204" pitchFamily="34" charset="0"/>
                <a:cs typeface="Times New Roman" panose="02020603050405020304" pitchFamily="18" charset="0"/>
              </a:rPr>
              <a:t>:</a:t>
            </a:r>
          </a:p>
          <a:p>
            <a:pPr marL="171450" lvl="0" indent="-171450">
              <a:buFont typeface="Arial" panose="020B0604020202020204" pitchFamily="34" charset="0"/>
              <a:buChar char="•"/>
            </a:pPr>
            <a:r>
              <a:rPr lang="en-US" dirty="0"/>
              <a:t>In this video, we’ll see how safety wire is installed. </a:t>
            </a:r>
          </a:p>
          <a:p>
            <a:endParaRPr lang="en-US" dirty="0"/>
          </a:p>
          <a:p>
            <a:r>
              <a:rPr lang="en-US" b="1" dirty="0"/>
              <a:t>Video Link: </a:t>
            </a:r>
            <a:r>
              <a:rPr lang="en-US" dirty="0"/>
              <a:t>https://vimeo.com/1231646556/10118150fd?share=copy&amp;fl=sv&amp;fe=ci</a:t>
            </a:r>
          </a:p>
        </p:txBody>
      </p:sp>
      <p:sp>
        <p:nvSpPr>
          <p:cNvPr id="4" name="Slide Number Placeholder 3"/>
          <p:cNvSpPr>
            <a:spLocks noGrp="1"/>
          </p:cNvSpPr>
          <p:nvPr>
            <p:ph type="sldNum" sz="quarter" idx="5"/>
          </p:nvPr>
        </p:nvSpPr>
        <p:spPr/>
        <p:txBody>
          <a:bodyPr/>
          <a:lstStyle/>
          <a:p>
            <a:fld id="{C68FB58B-AACD-44F1-9CE2-B850C946C86F}" type="slidenum">
              <a:rPr lang="en-US" smtClean="0"/>
              <a:t>57</a:t>
            </a:fld>
            <a:endParaRPr lang="en-US" dirty="0"/>
          </a:p>
        </p:txBody>
      </p:sp>
    </p:spTree>
    <p:extLst>
      <p:ext uri="{BB962C8B-B14F-4D97-AF65-F5344CB8AC3E}">
        <p14:creationId xmlns:p14="http://schemas.microsoft.com/office/powerpoint/2010/main" val="35077821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83890-AF43-904B-7AB4-01297EDFC8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6C9C16-FD58-7AA4-43D5-1F8EC1625DD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59A227E-D904-1E35-90CD-31049D34D0C4}"/>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Thread locker is a liquid adhesive that's applied to the threads of bolts, screws, and other threaded fasteners before assembly.</a:t>
            </a:r>
          </a:p>
          <a:p>
            <a:pPr marL="171450" indent="-171450">
              <a:buFont typeface="Arial" panose="020B0604020202020204" pitchFamily="34" charset="0"/>
              <a:buChar char="•"/>
            </a:pPr>
            <a:r>
              <a:rPr lang="en-US" dirty="0"/>
              <a:t>After the fastener is installed, the material cures and hardens, helping resist loosening caused by vibration while also sealing the threads against moisture and corrosion.</a:t>
            </a:r>
          </a:p>
          <a:p>
            <a:pPr marL="171450" indent="-171450">
              <a:buFont typeface="Arial" panose="020B0604020202020204" pitchFamily="34" charset="0"/>
              <a:buChar char="•"/>
            </a:pPr>
            <a:r>
              <a:rPr lang="en-US" b="1" dirty="0"/>
              <a:t>Loctite®</a:t>
            </a:r>
            <a:r>
              <a:rPr lang="en-US" dirty="0"/>
              <a:t> is one of the best-known brands of thread locker, and the brand name is often used generically throughout the industry to describe thread-locking compounds.</a:t>
            </a:r>
          </a:p>
          <a:p>
            <a:pPr marL="171450" indent="-171450">
              <a:buFont typeface="Arial" panose="020B0604020202020204" pitchFamily="34" charset="0"/>
              <a:buChar char="•"/>
            </a:pPr>
            <a:r>
              <a:rPr lang="en-US" dirty="0"/>
              <a:t>Thread lockers are available in several strength grades. Keep in mind that the </a:t>
            </a:r>
            <a:r>
              <a:rPr lang="en-US" b="1" dirty="0"/>
              <a:t>color of the bottle or tube does not always indicate the color or strength of the thread locker inside</a:t>
            </a:r>
            <a:r>
              <a:rPr lang="en-US" dirty="0"/>
              <a:t>, so always verify the product number and specifications before use.</a:t>
            </a:r>
          </a:p>
          <a:p>
            <a:pPr marL="171450" indent="-171450">
              <a:buFont typeface="Arial" panose="020B0604020202020204" pitchFamily="34" charset="0"/>
              <a:buChar char="•"/>
            </a:pPr>
            <a:r>
              <a:rPr lang="en-US" dirty="0"/>
              <a:t>Depending on the product, curing can take anywhere from about </a:t>
            </a:r>
            <a:r>
              <a:rPr lang="en-US" b="1" dirty="0"/>
              <a:t>10 minutes to 24 hours</a:t>
            </a:r>
            <a:r>
              <a:rPr lang="en-US" dirty="0"/>
              <a:t>.</a:t>
            </a:r>
          </a:p>
          <a:p>
            <a:pPr marL="171450" indent="-171450">
              <a:buFont typeface="Arial" panose="020B0604020202020204" pitchFamily="34" charset="0"/>
              <a:buChar char="•"/>
            </a:pPr>
            <a:r>
              <a:rPr lang="en-US" dirty="0"/>
              <a:t>The chart on this slide shows how thread locker strength affects the torque required to loosen a fastener after it has cured. It lists the fastener size, the </a:t>
            </a:r>
            <a:r>
              <a:rPr lang="en-US" b="1" dirty="0"/>
              <a:t>breakaway torque</a:t>
            </a:r>
            <a:r>
              <a:rPr lang="en-US" dirty="0"/>
              <a:t> required to start loosening the fastener, and the </a:t>
            </a:r>
            <a:r>
              <a:rPr lang="en-US" b="1" dirty="0"/>
              <a:t>prevail torque</a:t>
            </a:r>
            <a:r>
              <a:rPr lang="en-US" dirty="0"/>
              <a:t> required to continue turning it after it begins to move.</a:t>
            </a:r>
          </a:p>
          <a:p>
            <a:pPr marL="171450" indent="-171450">
              <a:buFont typeface="Arial" panose="020B0604020202020204" pitchFamily="34" charset="0"/>
              <a:buChar char="•"/>
            </a:pPr>
            <a:r>
              <a:rPr lang="en-US" b="1" dirty="0"/>
              <a:t>Transition:</a:t>
            </a:r>
            <a:r>
              <a:rPr lang="en-US" dirty="0"/>
              <a:t> Cotter pins, safety wire, and thread lockers are all examples of secondary retention methods that help keep critical fasteners secure in demanding operating conditions.</a:t>
            </a:r>
          </a:p>
          <a:p>
            <a:pPr marL="171450" marR="0" lvl="0" indent="-171450">
              <a:spcBef>
                <a:spcPts val="0"/>
              </a:spcBef>
              <a:spcAft>
                <a:spcPts val="0"/>
              </a:spcAft>
              <a:buFont typeface="Arial" panose="020B0604020202020204" pitchFamily="34" charset="0"/>
              <a:buChar char="•"/>
            </a:pPr>
            <a:endParaRPr lang="en-US" sz="1200" b="0" dirty="0">
              <a:effectLst/>
              <a:latin typeface="+mn-lt"/>
              <a:ea typeface="Calibri" panose="020F0502020204030204" pitchFamily="34" charset="0"/>
              <a:cs typeface="Times New Roman" panose="02020603050405020304" pitchFamily="18" charset="0"/>
            </a:endParaRPr>
          </a:p>
          <a:p>
            <a:endParaRPr lang="en-US"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latin typeface="+mn-lt"/>
              </a:rPr>
              <a:t>Source</a:t>
            </a:r>
            <a:r>
              <a:rPr lang="en-US" sz="1200" i="0" dirty="0">
                <a:latin typeface="+mn-lt"/>
              </a:rPr>
              <a:t>: </a:t>
            </a:r>
            <a:r>
              <a:rPr lang="en-US" dirty="0"/>
              <a:t>Henkel Adhesives Technologies. (n.d.). </a:t>
            </a:r>
            <a:r>
              <a:rPr lang="en-US" i="1" dirty="0"/>
              <a:t>LOCTITE® threadlocker product range</a:t>
            </a:r>
            <a:r>
              <a:rPr lang="en-US" dirty="0"/>
              <a:t>. Try Loctite India. </a:t>
            </a:r>
            <a:r>
              <a:rPr lang="en-US" dirty="0">
                <a:hlinkClick r:id="rId3"/>
              </a:rPr>
              <a:t>https://www.tryloctite.in/infographics/product-category/loctite-threadlocker-product-range</a:t>
            </a:r>
            <a:endParaRPr lang="en-US" sz="1200" dirty="0">
              <a:latin typeface="+mn-lt"/>
            </a:endParaRPr>
          </a:p>
          <a:p>
            <a:endParaRPr lang="en-US" dirty="0"/>
          </a:p>
        </p:txBody>
      </p:sp>
      <p:sp>
        <p:nvSpPr>
          <p:cNvPr id="4" name="Slide Number Placeholder 3">
            <a:extLst>
              <a:ext uri="{FF2B5EF4-FFF2-40B4-BE49-F238E27FC236}">
                <a16:creationId xmlns:a16="http://schemas.microsoft.com/office/drawing/2014/main" id="{CF76F317-0DFF-45BA-B311-75EECD745EBF}"/>
              </a:ext>
            </a:extLst>
          </p:cNvPr>
          <p:cNvSpPr>
            <a:spLocks noGrp="1"/>
          </p:cNvSpPr>
          <p:nvPr>
            <p:ph type="sldNum" sz="quarter" idx="5"/>
          </p:nvPr>
        </p:nvSpPr>
        <p:spPr/>
        <p:txBody>
          <a:bodyPr/>
          <a:lstStyle/>
          <a:p>
            <a:fld id="{C68FB58B-AACD-44F1-9CE2-B850C946C86F}" type="slidenum">
              <a:rPr lang="en-US" smtClean="0"/>
              <a:t>58</a:t>
            </a:fld>
            <a:endParaRPr lang="en-US" dirty="0"/>
          </a:p>
        </p:txBody>
      </p:sp>
    </p:spTree>
    <p:extLst>
      <p:ext uri="{BB962C8B-B14F-4D97-AF65-F5344CB8AC3E}">
        <p14:creationId xmlns:p14="http://schemas.microsoft.com/office/powerpoint/2010/main" val="107465833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228600" marR="0" lvl="0" indent="-228600">
              <a:spcBef>
                <a:spcPts val="0"/>
              </a:spcBef>
              <a:spcAft>
                <a:spcPts val="0"/>
              </a:spcAft>
              <a:buFont typeface="Arial" panose="020B0604020202020204" pitchFamily="34" charset="0"/>
              <a:buChar char="•"/>
            </a:pPr>
            <a:r>
              <a:rPr lang="en-US" sz="1200" b="1" dirty="0">
                <a:effectLst/>
                <a:latin typeface="+mn-lt"/>
                <a:ea typeface="Calibri" panose="020F0502020204030204" pitchFamily="34" charset="0"/>
                <a:cs typeface="Times New Roman" panose="02020603050405020304" pitchFamily="18" charset="0"/>
              </a:rPr>
              <a:t>Retaining hardware </a:t>
            </a:r>
            <a:r>
              <a:rPr lang="en-US" sz="1200" b="0" dirty="0">
                <a:effectLst/>
                <a:latin typeface="+mn-lt"/>
                <a:ea typeface="Calibri" panose="020F0502020204030204" pitchFamily="34" charset="0"/>
                <a:cs typeface="Times New Roman" panose="02020603050405020304" pitchFamily="18" charset="0"/>
              </a:rPr>
              <a:t>serves a different purpose than threaded fasteners.</a:t>
            </a:r>
          </a:p>
          <a:p>
            <a:pPr marL="228600" marR="0" lvl="0" indent="-22860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Instead of clamping two parts together with a bolt and nut, retaining hardware keeps components from sliding apart while still allowing movement when needed.</a:t>
            </a:r>
          </a:p>
          <a:p>
            <a:pPr marL="228600" marR="0" lvl="0" indent="-22860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Many retaining devices rely on spring tension, grooves, or specially designed locking features to hold components securely in place.</a:t>
            </a:r>
          </a:p>
          <a:p>
            <a:pPr marL="228600" marR="0" lvl="0" indent="-22860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You'll commonly find retaining hardware in bearings, shafts, wheels, linkages, and other assemblies where components need to rotate or pivot.</a:t>
            </a:r>
          </a:p>
          <a:p>
            <a:pPr marL="228600" marR="0" lvl="0" indent="-22860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Throughout this section, we'll look at several common types of retaining hardware and discuss where each is used.</a:t>
            </a:r>
          </a:p>
        </p:txBody>
      </p:sp>
      <p:sp>
        <p:nvSpPr>
          <p:cNvPr id="4" name="Slide Number Placeholder 3"/>
          <p:cNvSpPr>
            <a:spLocks noGrp="1"/>
          </p:cNvSpPr>
          <p:nvPr>
            <p:ph type="sldNum" sz="quarter" idx="5"/>
          </p:nvPr>
        </p:nvSpPr>
        <p:spPr/>
        <p:txBody>
          <a:bodyPr/>
          <a:lstStyle/>
          <a:p>
            <a:fld id="{C68FB58B-AACD-44F1-9CE2-B850C946C86F}" type="slidenum">
              <a:rPr lang="en-US" smtClean="0"/>
              <a:t>59</a:t>
            </a:fld>
            <a:endParaRPr lang="en-US" dirty="0"/>
          </a:p>
        </p:txBody>
      </p:sp>
    </p:spTree>
    <p:extLst>
      <p:ext uri="{BB962C8B-B14F-4D97-AF65-F5344CB8AC3E}">
        <p14:creationId xmlns:p14="http://schemas.microsoft.com/office/powerpoint/2010/main" val="404870441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1F3C0-D435-5E42-CFB3-FC8CF9F7B8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5B223A-A7B9-7B81-85AD-F036360E5BF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F63DCF8-AE55-755B-00C8-CF29B50E8C92}"/>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b="1" dirty="0"/>
              <a:t>Spring clips </a:t>
            </a:r>
            <a:r>
              <a:rPr lang="en-US" dirty="0"/>
              <a:t>are not one specific fastener—they're a broad family of retaining hardware designed for different applications.</a:t>
            </a:r>
          </a:p>
          <a:p>
            <a:pPr marL="171450" indent="-171450">
              <a:buFont typeface="Arial" panose="020B0604020202020204" pitchFamily="34" charset="0"/>
              <a:buChar char="•"/>
            </a:pPr>
            <a:r>
              <a:rPr lang="en-US" dirty="0"/>
              <a:t>They're made from spring steel and use the natural spring force of the metal to grip or retain a component.</a:t>
            </a:r>
          </a:p>
          <a:p>
            <a:pPr marL="171450" indent="-171450">
              <a:buFont typeface="Arial" panose="020B0604020202020204" pitchFamily="34" charset="0"/>
              <a:buChar char="•"/>
            </a:pPr>
            <a:r>
              <a:rPr lang="en-US" dirty="0"/>
              <a:t>You'll commonly find them securing hoses, body panels, trim pieces, upholstery, wiring, and other components that may need to be removed for maintenance.</a:t>
            </a:r>
          </a:p>
          <a:p>
            <a:pPr marL="171450" indent="-171450">
              <a:buFont typeface="Arial" panose="020B0604020202020204" pitchFamily="34" charset="0"/>
              <a:buChar char="•"/>
            </a:pPr>
            <a:r>
              <a:rPr lang="en-US" dirty="0"/>
              <a:t>Spring clips provide a simple, reliable fastening method without requiring threads, nuts, or bolts.</a:t>
            </a:r>
          </a:p>
          <a:p>
            <a:endParaRPr lang="en-US" dirty="0"/>
          </a:p>
        </p:txBody>
      </p:sp>
      <p:sp>
        <p:nvSpPr>
          <p:cNvPr id="4" name="Slide Number Placeholder 3">
            <a:extLst>
              <a:ext uri="{FF2B5EF4-FFF2-40B4-BE49-F238E27FC236}">
                <a16:creationId xmlns:a16="http://schemas.microsoft.com/office/drawing/2014/main" id="{B8CDD208-2651-E756-EBCE-8FD53DF1BAAC}"/>
              </a:ext>
            </a:extLst>
          </p:cNvPr>
          <p:cNvSpPr>
            <a:spLocks noGrp="1"/>
          </p:cNvSpPr>
          <p:nvPr>
            <p:ph type="sldNum" sz="quarter" idx="5"/>
          </p:nvPr>
        </p:nvSpPr>
        <p:spPr/>
        <p:txBody>
          <a:bodyPr/>
          <a:lstStyle/>
          <a:p>
            <a:fld id="{C68FB58B-AACD-44F1-9CE2-B850C946C86F}" type="slidenum">
              <a:rPr lang="en-US" smtClean="0"/>
              <a:t>60</a:t>
            </a:fld>
            <a:endParaRPr lang="en-US" dirty="0"/>
          </a:p>
        </p:txBody>
      </p:sp>
    </p:spTree>
    <p:extLst>
      <p:ext uri="{BB962C8B-B14F-4D97-AF65-F5344CB8AC3E}">
        <p14:creationId xmlns:p14="http://schemas.microsoft.com/office/powerpoint/2010/main" val="312402003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D9BCA-42BD-83F9-4BC1-6A570243D8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EC4917-53B1-E422-5D2B-4E8F06FCB83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00DB562-F846-40D6-6662-D10D1A9DF640}"/>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dirty="0"/>
              <a:t>One specialized type of spring clip is the C-clip, which is designed to retain parts on a shaft.</a:t>
            </a:r>
          </a:p>
          <a:p>
            <a:pPr marL="171450" indent="-171450">
              <a:buFont typeface="Arial" panose="020B0604020202020204" pitchFamily="34" charset="0"/>
              <a:buChar char="•"/>
            </a:pPr>
            <a:r>
              <a:rPr lang="en-US" b="1" dirty="0"/>
              <a:t>C-clips</a:t>
            </a:r>
            <a:r>
              <a:rPr lang="en-US" dirty="0"/>
              <a:t>, often called </a:t>
            </a:r>
            <a:r>
              <a:rPr lang="en-US" b="1" dirty="0"/>
              <a:t>E-clips</a:t>
            </a:r>
            <a:r>
              <a:rPr lang="en-US" dirty="0"/>
              <a:t> because of their shape, are designed to snap into a groove machined into a shaft.</a:t>
            </a:r>
          </a:p>
          <a:p>
            <a:pPr marL="171450" indent="-171450">
              <a:buFont typeface="Arial" panose="020B0604020202020204" pitchFamily="34" charset="0"/>
              <a:buChar char="•"/>
            </a:pPr>
            <a:r>
              <a:rPr lang="en-US" dirty="0"/>
              <a:t>Once installed, they prevent components from sliding off the shaft while still allowing them to rotate or pivot freely.</a:t>
            </a:r>
          </a:p>
          <a:p>
            <a:pPr marL="171450" indent="-171450">
              <a:buFont typeface="Arial" panose="020B0604020202020204" pitchFamily="34" charset="0"/>
              <a:buChar char="•"/>
            </a:pPr>
            <a:r>
              <a:rPr lang="en-US" dirty="0"/>
              <a:t>Their compact design makes them a good choice when space is limited, and a low-profile retaining device is needed.</a:t>
            </a:r>
          </a:p>
          <a:p>
            <a:pPr marL="171450" indent="-171450">
              <a:buFont typeface="Arial" panose="020B0604020202020204" pitchFamily="34" charset="0"/>
              <a:buChar char="•"/>
            </a:pPr>
            <a:r>
              <a:rPr lang="en-US" dirty="0"/>
              <a:t>Because they're spring-loaded, special retaining clip pliers or removal tools are typically used to install and remove them safely.</a:t>
            </a:r>
          </a:p>
          <a:p>
            <a:pPr marL="171450" indent="-171450">
              <a:buFont typeface="Arial" panose="020B0604020202020204" pitchFamily="34" charset="0"/>
              <a:buChar char="•"/>
            </a:pPr>
            <a:r>
              <a:rPr lang="en-US" dirty="0"/>
              <a:t>You'll commonly find C-clips on linkages, control mechanisms, and other assemblies where lightweight component retention is required.</a:t>
            </a:r>
          </a:p>
          <a:p>
            <a:endParaRPr lang="en-US" dirty="0"/>
          </a:p>
        </p:txBody>
      </p:sp>
      <p:sp>
        <p:nvSpPr>
          <p:cNvPr id="4" name="Slide Number Placeholder 3">
            <a:extLst>
              <a:ext uri="{FF2B5EF4-FFF2-40B4-BE49-F238E27FC236}">
                <a16:creationId xmlns:a16="http://schemas.microsoft.com/office/drawing/2014/main" id="{7B4D5C40-FD0D-D664-66FA-67C154C34865}"/>
              </a:ext>
            </a:extLst>
          </p:cNvPr>
          <p:cNvSpPr>
            <a:spLocks noGrp="1"/>
          </p:cNvSpPr>
          <p:nvPr>
            <p:ph type="sldNum" sz="quarter" idx="5"/>
          </p:nvPr>
        </p:nvSpPr>
        <p:spPr/>
        <p:txBody>
          <a:bodyPr/>
          <a:lstStyle/>
          <a:p>
            <a:fld id="{C68FB58B-AACD-44F1-9CE2-B850C946C86F}" type="slidenum">
              <a:rPr lang="en-US" smtClean="0"/>
              <a:t>61</a:t>
            </a:fld>
            <a:endParaRPr lang="en-US" dirty="0"/>
          </a:p>
        </p:txBody>
      </p:sp>
    </p:spTree>
    <p:extLst>
      <p:ext uri="{BB962C8B-B14F-4D97-AF65-F5344CB8AC3E}">
        <p14:creationId xmlns:p14="http://schemas.microsoft.com/office/powerpoint/2010/main" val="327341801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192B8-511B-7CFD-7F03-BA62C655CB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3A0AA2-E571-66DB-F433-631D9BA609E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A08FE81-202C-2454-4C77-AD8424D1E106}"/>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b="1" dirty="0"/>
              <a:t>Snap rings </a:t>
            </a:r>
            <a:r>
              <a:rPr lang="en-US" dirty="0"/>
              <a:t>perform the same basic function as C-clips by preventing components from sliding off a shaft or out of a housing.</a:t>
            </a:r>
          </a:p>
          <a:p>
            <a:pPr marL="171450" indent="-171450">
              <a:buFont typeface="Arial" panose="020B0604020202020204" pitchFamily="34" charset="0"/>
              <a:buChar char="•"/>
            </a:pPr>
            <a:r>
              <a:rPr lang="en-US" dirty="0"/>
              <a:t>However, they're generally used in applications that require greater holding strength or where more space is available for installation.</a:t>
            </a:r>
          </a:p>
          <a:p>
            <a:pPr marL="171450" indent="-171450">
              <a:buFont typeface="Arial" panose="020B0604020202020204" pitchFamily="34" charset="0"/>
              <a:buChar char="•"/>
            </a:pPr>
            <a:r>
              <a:rPr lang="en-US" dirty="0"/>
              <a:t>Snap rings are available in two common styles. </a:t>
            </a:r>
            <a:r>
              <a:rPr lang="en-US" b="1" dirty="0"/>
              <a:t>External snap rings</a:t>
            </a:r>
            <a:r>
              <a:rPr lang="en-US" dirty="0"/>
              <a:t> fit into grooves on the outside of a shaft, while </a:t>
            </a:r>
            <a:r>
              <a:rPr lang="en-US" b="1" dirty="0"/>
              <a:t>internal snap rings</a:t>
            </a:r>
            <a:r>
              <a:rPr lang="en-US" dirty="0"/>
              <a:t> fit into grooves inside a bore or housing.</a:t>
            </a:r>
          </a:p>
          <a:p>
            <a:pPr marL="171450" indent="-171450">
              <a:buFont typeface="Arial" panose="020B0604020202020204" pitchFamily="34" charset="0"/>
              <a:buChar char="•"/>
            </a:pPr>
            <a:r>
              <a:rPr lang="en-US" dirty="0"/>
              <a:t>Like C-clips, they're installed and removed with special snap ring pliers designed to safely expand or compress the ring.</a:t>
            </a:r>
          </a:p>
          <a:p>
            <a:pPr marL="171450" indent="-171450">
              <a:buFont typeface="Arial" panose="020B0604020202020204" pitchFamily="34" charset="0"/>
              <a:buChar char="•"/>
            </a:pPr>
            <a:r>
              <a:rPr lang="en-US" dirty="0"/>
              <a:t>You'll commonly find snap rings in bearings, transmissions, gearboxes, electric motors, and axle assemblies where reliable component retention is essential.</a:t>
            </a:r>
          </a:p>
          <a:p>
            <a:pPr marL="171450" indent="-171450">
              <a:buFont typeface="Arial" panose="020B0604020202020204" pitchFamily="34" charset="0"/>
              <a:buChar char="•"/>
            </a:pPr>
            <a:r>
              <a:rPr lang="en-US" dirty="0"/>
              <a:t>We've now covered several common types of retaining hardware. Next, we'll look at staples and other specialized fastening components used in mechanical applications.</a:t>
            </a:r>
          </a:p>
          <a:p>
            <a:endParaRPr lang="en-US" dirty="0"/>
          </a:p>
        </p:txBody>
      </p:sp>
      <p:sp>
        <p:nvSpPr>
          <p:cNvPr id="4" name="Slide Number Placeholder 3">
            <a:extLst>
              <a:ext uri="{FF2B5EF4-FFF2-40B4-BE49-F238E27FC236}">
                <a16:creationId xmlns:a16="http://schemas.microsoft.com/office/drawing/2014/main" id="{67DCA1EB-0BD8-B0FD-E7EF-A393F03908B1}"/>
              </a:ext>
            </a:extLst>
          </p:cNvPr>
          <p:cNvSpPr>
            <a:spLocks noGrp="1"/>
          </p:cNvSpPr>
          <p:nvPr>
            <p:ph type="sldNum" sz="quarter" idx="5"/>
          </p:nvPr>
        </p:nvSpPr>
        <p:spPr/>
        <p:txBody>
          <a:bodyPr/>
          <a:lstStyle/>
          <a:p>
            <a:fld id="{C68FB58B-AACD-44F1-9CE2-B850C946C86F}" type="slidenum">
              <a:rPr lang="en-US" smtClean="0"/>
              <a:t>62</a:t>
            </a:fld>
            <a:endParaRPr lang="en-US" dirty="0"/>
          </a:p>
        </p:txBody>
      </p:sp>
    </p:spTree>
    <p:extLst>
      <p:ext uri="{BB962C8B-B14F-4D97-AF65-F5344CB8AC3E}">
        <p14:creationId xmlns:p14="http://schemas.microsoft.com/office/powerpoint/2010/main" val="234906009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Most people are familiar with staples from office staplers, but mechanical staples are much larger and stronger.</a:t>
            </a:r>
          </a:p>
          <a:p>
            <a:pPr marL="171450" indent="-171450">
              <a:buFont typeface="Arial" panose="020B0604020202020204" pitchFamily="34" charset="0"/>
              <a:buChar char="•"/>
            </a:pPr>
            <a:r>
              <a:rPr lang="en-US" dirty="0"/>
              <a:t>A staple is a thin piece of metal bent into a </a:t>
            </a:r>
            <a:r>
              <a:rPr lang="en-US" b="1" dirty="0"/>
              <a:t>U-shape</a:t>
            </a:r>
            <a:r>
              <a:rPr lang="en-US" dirty="0"/>
              <a:t> with pointed legs that are driven into a material to hold it securely in place.</a:t>
            </a:r>
          </a:p>
          <a:p>
            <a:pPr marL="171450" indent="-171450">
              <a:buFont typeface="Arial" panose="020B0604020202020204" pitchFamily="34" charset="0"/>
              <a:buChar char="•"/>
            </a:pPr>
            <a:r>
              <a:rPr lang="en-US" dirty="0"/>
              <a:t>Staples are available in a variety of sizes, lengths, and wire gauges to match different materials and applications.</a:t>
            </a:r>
          </a:p>
          <a:p>
            <a:pPr marL="171450" indent="-171450">
              <a:buFont typeface="Arial" panose="020B0604020202020204" pitchFamily="34" charset="0"/>
              <a:buChar char="•"/>
            </a:pPr>
            <a:r>
              <a:rPr lang="en-US" dirty="0"/>
              <a:t>They're commonly used to attach upholstery, carpeting, insulation, fabric, and other non-structural materials to wood or composite surfaces.</a:t>
            </a:r>
          </a:p>
          <a:p>
            <a:pPr marL="171450" indent="-171450">
              <a:buFont typeface="Arial" panose="020B0604020202020204" pitchFamily="34" charset="0"/>
              <a:buChar char="•"/>
            </a:pPr>
            <a:r>
              <a:rPr lang="en-US" dirty="0"/>
              <a:t>A </a:t>
            </a:r>
            <a:r>
              <a:rPr lang="en-US" b="1" dirty="0"/>
              <a:t>staple gun</a:t>
            </a:r>
            <a:r>
              <a:rPr lang="en-US" dirty="0"/>
              <a:t> drives the staple into the material with enough force to securely anchor it. Staple guns may be manual, electric, battery-powered, or pneumatic, depending on the application.</a:t>
            </a:r>
          </a:p>
          <a:p>
            <a:pPr marL="171450" indent="-171450">
              <a:buFont typeface="Arial" panose="020B0604020202020204" pitchFamily="34" charset="0"/>
              <a:buChar char="•"/>
            </a:pPr>
            <a:r>
              <a:rPr lang="en-US" dirty="0"/>
              <a:t>Although staples are quick and effective for securing lightweight materials, they are </a:t>
            </a:r>
            <a:r>
              <a:rPr lang="en-US" b="1" dirty="0"/>
              <a:t>not intended for structural or load-bearing applications</a:t>
            </a:r>
            <a:r>
              <a:rPr lang="en-US" dirty="0"/>
              <a: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63</a:t>
            </a:fld>
            <a:endParaRPr lang="en-US" dirty="0"/>
          </a:p>
        </p:txBody>
      </p:sp>
    </p:spTree>
    <p:extLst>
      <p:ext uri="{BB962C8B-B14F-4D97-AF65-F5344CB8AC3E}">
        <p14:creationId xmlns:p14="http://schemas.microsoft.com/office/powerpoint/2010/main" val="31998283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9C4EB-6FE0-506C-A806-4F7F2B5E8A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D66854-EB0B-1237-3C85-1559936629F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02D9179-A53E-5CA7-D6AA-BC9A58634CB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nSpc>
                <a:spcPct val="107000"/>
              </a:lnSpc>
              <a:spcBef>
                <a:spcPts val="0"/>
              </a:spcBef>
              <a:spcAft>
                <a:spcPts val="1000"/>
              </a:spcAft>
              <a:buFont typeface="Symbol" panose="05050102010706020507" pitchFamily="18" charset="2"/>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Identify the various types of fasteners and explain their purpose, including screws, nuts, bolts, washers, staples, retaining hardware, and miscellaneous hardware.</a:t>
            </a:r>
          </a:p>
          <a:p>
            <a:pPr marL="0" marR="0" lvl="0" indent="0" algn="l" defTabSz="914400" rtl="0" eaLnBrk="1" fontAlgn="auto" latinLnBrk="0" hangingPunct="1">
              <a:lnSpc>
                <a:spcPct val="107000"/>
              </a:lnSpc>
              <a:spcBef>
                <a:spcPts val="0"/>
              </a:spcBef>
              <a:spcAft>
                <a:spcPts val="1000"/>
              </a:spcAft>
              <a:buClrTx/>
              <a:buSzTx/>
              <a:buFont typeface="Arial" panose="020B0604020202020204" pitchFamily="34" charset="0"/>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r>
              <a:rPr lang="en-US" b="1" dirty="0">
                <a:latin typeface="Calibri" panose="020F0502020204030204" pitchFamily="34" charset="0"/>
                <a:ea typeface="Calibri" panose="020F0502020204030204" pitchFamily="34" charset="0"/>
                <a:cs typeface="Calibri" panose="020F0502020204030204" pitchFamily="34" charset="0"/>
              </a:rPr>
              <a:t>Answer: </a:t>
            </a:r>
          </a:p>
          <a:p>
            <a:pPr marL="171450" indent="-171450">
              <a:buFont typeface="Arial" panose="020B0604020202020204" pitchFamily="34" charset="0"/>
              <a:buChar char="•"/>
            </a:pPr>
            <a:r>
              <a:rPr lang="en-US" b="0" dirty="0"/>
              <a:t>B - Flat washers spread the clamping force over a larger area, helping protect the material and create a more secure connection.</a:t>
            </a:r>
          </a:p>
        </p:txBody>
      </p:sp>
      <p:sp>
        <p:nvSpPr>
          <p:cNvPr id="4" name="Slide Number Placeholder 3">
            <a:extLst>
              <a:ext uri="{FF2B5EF4-FFF2-40B4-BE49-F238E27FC236}">
                <a16:creationId xmlns:a16="http://schemas.microsoft.com/office/drawing/2014/main" id="{2029A6A6-EFBF-2732-586F-0639D49246FA}"/>
              </a:ext>
            </a:extLst>
          </p:cNvPr>
          <p:cNvSpPr>
            <a:spLocks noGrp="1"/>
          </p:cNvSpPr>
          <p:nvPr>
            <p:ph type="sldNum" sz="quarter" idx="5"/>
          </p:nvPr>
        </p:nvSpPr>
        <p:spPr/>
        <p:txBody>
          <a:bodyPr/>
          <a:lstStyle/>
          <a:p>
            <a:fld id="{C68FB58B-AACD-44F1-9CE2-B850C946C86F}" type="slidenum">
              <a:rPr lang="en-US" smtClean="0"/>
              <a:t>64</a:t>
            </a:fld>
            <a:endParaRPr lang="en-US" dirty="0"/>
          </a:p>
        </p:txBody>
      </p:sp>
    </p:spTree>
    <p:extLst>
      <p:ext uri="{BB962C8B-B14F-4D97-AF65-F5344CB8AC3E}">
        <p14:creationId xmlns:p14="http://schemas.microsoft.com/office/powerpoint/2010/main" val="386930993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49214-F29D-1847-A99A-C1A32DDF9B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728BEA-21BA-3734-85F3-F9306C4343F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AE8BDEB-53E2-B706-0AFF-26B4EB39FFE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nSpc>
                <a:spcPct val="107000"/>
              </a:lnSpc>
              <a:spcBef>
                <a:spcPts val="0"/>
              </a:spcBef>
              <a:spcAft>
                <a:spcPts val="1000"/>
              </a:spcAft>
              <a:buFont typeface="Symbol" panose="05050102010706020507" pitchFamily="18" charset="2"/>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Identify the various types of fasteners and explain their purpose, including screws, nuts, bolts, washers, staples, retaining hardware, and miscellaneous hardware.</a:t>
            </a:r>
          </a:p>
          <a:p>
            <a:pPr marL="0" marR="0" lvl="0" indent="0">
              <a:lnSpc>
                <a:spcPct val="107000"/>
              </a:lnSpc>
              <a:spcBef>
                <a:spcPts val="0"/>
              </a:spcBef>
              <a:spcAft>
                <a:spcPts val="1000"/>
              </a:spcAft>
              <a:buFont typeface="Symbol" panose="05050102010706020507" pitchFamily="18" charset="2"/>
              <a:buNone/>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r>
              <a:rPr lang="en-US" b="1" dirty="0">
                <a:latin typeface="Calibri" panose="020F0502020204030204" pitchFamily="34" charset="0"/>
                <a:ea typeface="Calibri" panose="020F0502020204030204" pitchFamily="34" charset="0"/>
                <a:cs typeface="Calibri" panose="020F0502020204030204" pitchFamily="34" charset="0"/>
              </a:rPr>
              <a:t>Answer: </a:t>
            </a:r>
          </a:p>
          <a:p>
            <a:pPr marL="171450" indent="-171450">
              <a:buFont typeface="Arial" panose="020B0604020202020204" pitchFamily="34" charset="0"/>
              <a:buChar char="•"/>
            </a:pPr>
            <a:r>
              <a:rPr lang="en-US" b="0" dirty="0"/>
              <a:t>C - C-clips (E-clips) fit into a groove on a shaft to retain components while allowing them to rotate or pivot.</a:t>
            </a:r>
          </a:p>
        </p:txBody>
      </p:sp>
      <p:sp>
        <p:nvSpPr>
          <p:cNvPr id="4" name="Slide Number Placeholder 3">
            <a:extLst>
              <a:ext uri="{FF2B5EF4-FFF2-40B4-BE49-F238E27FC236}">
                <a16:creationId xmlns:a16="http://schemas.microsoft.com/office/drawing/2014/main" id="{D69C23B3-F200-A191-445D-5F02DDA0E28E}"/>
              </a:ext>
            </a:extLst>
          </p:cNvPr>
          <p:cNvSpPr>
            <a:spLocks noGrp="1"/>
          </p:cNvSpPr>
          <p:nvPr>
            <p:ph type="sldNum" sz="quarter" idx="5"/>
          </p:nvPr>
        </p:nvSpPr>
        <p:spPr/>
        <p:txBody>
          <a:bodyPr/>
          <a:lstStyle/>
          <a:p>
            <a:fld id="{C68FB58B-AACD-44F1-9CE2-B850C946C86F}" type="slidenum">
              <a:rPr lang="en-US" smtClean="0"/>
              <a:t>65</a:t>
            </a:fld>
            <a:endParaRPr lang="en-US" dirty="0"/>
          </a:p>
        </p:txBody>
      </p:sp>
    </p:spTree>
    <p:extLst>
      <p:ext uri="{BB962C8B-B14F-4D97-AF65-F5344CB8AC3E}">
        <p14:creationId xmlns:p14="http://schemas.microsoft.com/office/powerpoint/2010/main" val="149621571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6C869-6ACC-DC40-21CB-91B9809AB1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CA269B-7110-EF5E-4E9D-08C3E2564B7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F9F9749-D842-C7E1-4DE0-C71F5A50B83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nSpc>
                <a:spcPct val="107000"/>
              </a:lnSpc>
              <a:spcBef>
                <a:spcPts val="0"/>
              </a:spcBef>
              <a:spcAft>
                <a:spcPts val="1000"/>
              </a:spcAft>
              <a:buFont typeface="Symbol" panose="05050102010706020507" pitchFamily="18" charset="2"/>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Explain the advantages and disadvantages of fastener materials.</a:t>
            </a:r>
          </a:p>
          <a:p>
            <a:pPr marL="0" marR="0" lvl="0" indent="0">
              <a:lnSpc>
                <a:spcPct val="107000"/>
              </a:lnSpc>
              <a:spcBef>
                <a:spcPts val="0"/>
              </a:spcBef>
              <a:spcAft>
                <a:spcPts val="1000"/>
              </a:spcAft>
              <a:buFont typeface="Symbol" panose="05050102010706020507" pitchFamily="18" charset="2"/>
              <a:buNone/>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r>
              <a:rPr lang="en-US" b="1" dirty="0">
                <a:latin typeface="Calibri" panose="020F0502020204030204" pitchFamily="34" charset="0"/>
                <a:ea typeface="Calibri" panose="020F0502020204030204" pitchFamily="34" charset="0"/>
                <a:cs typeface="Calibri" panose="020F0502020204030204" pitchFamily="34" charset="0"/>
              </a:rPr>
              <a:t>Answer: </a:t>
            </a:r>
          </a:p>
          <a:p>
            <a:pPr marL="171450" indent="-171450">
              <a:buFont typeface="Arial" panose="020B0604020202020204" pitchFamily="34" charset="0"/>
              <a:buChar char="•"/>
            </a:pPr>
            <a:r>
              <a:rPr lang="en-US" b="0" dirty="0"/>
              <a:t>C – </a:t>
            </a:r>
            <a:r>
              <a:rPr lang="en-US" dirty="0"/>
              <a:t>Stainless steel offers excellent corrosion resistance, making it a good choice for outdoor or wet environments. Material selection should always consider the application's strength, weight, and environmental conditions.</a:t>
            </a:r>
            <a:endParaRPr lang="en-US" b="0" dirty="0"/>
          </a:p>
        </p:txBody>
      </p:sp>
      <p:sp>
        <p:nvSpPr>
          <p:cNvPr id="4" name="Slide Number Placeholder 3">
            <a:extLst>
              <a:ext uri="{FF2B5EF4-FFF2-40B4-BE49-F238E27FC236}">
                <a16:creationId xmlns:a16="http://schemas.microsoft.com/office/drawing/2014/main" id="{73B2D12A-516F-15F6-36CD-23887D7772A1}"/>
              </a:ext>
            </a:extLst>
          </p:cNvPr>
          <p:cNvSpPr>
            <a:spLocks noGrp="1"/>
          </p:cNvSpPr>
          <p:nvPr>
            <p:ph type="sldNum" sz="quarter" idx="5"/>
          </p:nvPr>
        </p:nvSpPr>
        <p:spPr/>
        <p:txBody>
          <a:bodyPr/>
          <a:lstStyle/>
          <a:p>
            <a:fld id="{C68FB58B-AACD-44F1-9CE2-B850C946C86F}" type="slidenum">
              <a:rPr lang="en-US" smtClean="0"/>
              <a:t>66</a:t>
            </a:fld>
            <a:endParaRPr lang="en-US" dirty="0"/>
          </a:p>
        </p:txBody>
      </p:sp>
    </p:spTree>
    <p:extLst>
      <p:ext uri="{BB962C8B-B14F-4D97-AF65-F5344CB8AC3E}">
        <p14:creationId xmlns:p14="http://schemas.microsoft.com/office/powerpoint/2010/main" val="321259378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E5725-A404-298B-4AB6-42B90ECBAF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AB3233-33C9-79FA-379F-D08BEA32370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12B0BCD-16A9-AE29-AB9D-931F9C84D73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nSpc>
                <a:spcPct val="107000"/>
              </a:lnSpc>
              <a:spcBef>
                <a:spcPts val="0"/>
              </a:spcBef>
              <a:spcAft>
                <a:spcPts val="1000"/>
              </a:spcAft>
              <a:buFont typeface="Symbol" panose="05050102010706020507" pitchFamily="18" charset="2"/>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Identify the various types of fasteners and explain their purpose, including screws, nuts, bolts, washers, staples, retaining hardware, and miscellaneous hardware.</a:t>
            </a:r>
          </a:p>
          <a:p>
            <a:pPr marL="0" marR="0" lvl="0" indent="0">
              <a:lnSpc>
                <a:spcPct val="107000"/>
              </a:lnSpc>
              <a:spcBef>
                <a:spcPts val="0"/>
              </a:spcBef>
              <a:spcAft>
                <a:spcPts val="1000"/>
              </a:spcAft>
              <a:buFont typeface="Symbol" panose="05050102010706020507" pitchFamily="18" charset="2"/>
              <a:buNone/>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r>
              <a:rPr lang="en-US" b="1" dirty="0">
                <a:latin typeface="Calibri" panose="020F0502020204030204" pitchFamily="34" charset="0"/>
                <a:ea typeface="Calibri" panose="020F0502020204030204" pitchFamily="34" charset="0"/>
                <a:cs typeface="Calibri" panose="020F0502020204030204" pitchFamily="34" charset="0"/>
              </a:rPr>
              <a:t>Answer: </a:t>
            </a:r>
          </a:p>
          <a:p>
            <a:pPr marL="171450" indent="-171450">
              <a:buFont typeface="Arial" panose="020B0604020202020204" pitchFamily="34" charset="0"/>
              <a:buChar char="•"/>
            </a:pPr>
            <a:r>
              <a:rPr lang="en-US" b="0" dirty="0"/>
              <a:t>D - Staples are commonly used to attach upholstery, fabric, insulation, and other non-structural materials to wood or composite surfaces.</a:t>
            </a:r>
          </a:p>
        </p:txBody>
      </p:sp>
      <p:sp>
        <p:nvSpPr>
          <p:cNvPr id="4" name="Slide Number Placeholder 3">
            <a:extLst>
              <a:ext uri="{FF2B5EF4-FFF2-40B4-BE49-F238E27FC236}">
                <a16:creationId xmlns:a16="http://schemas.microsoft.com/office/drawing/2014/main" id="{BFBFA58B-90EE-9FF9-B94B-8E1BF24FB54D}"/>
              </a:ext>
            </a:extLst>
          </p:cNvPr>
          <p:cNvSpPr>
            <a:spLocks noGrp="1"/>
          </p:cNvSpPr>
          <p:nvPr>
            <p:ph type="sldNum" sz="quarter" idx="5"/>
          </p:nvPr>
        </p:nvSpPr>
        <p:spPr/>
        <p:txBody>
          <a:bodyPr/>
          <a:lstStyle/>
          <a:p>
            <a:fld id="{C68FB58B-AACD-44F1-9CE2-B850C946C86F}" type="slidenum">
              <a:rPr lang="en-US" smtClean="0"/>
              <a:t>67</a:t>
            </a:fld>
            <a:endParaRPr lang="en-US" dirty="0"/>
          </a:p>
        </p:txBody>
      </p:sp>
    </p:spTree>
    <p:extLst>
      <p:ext uri="{BB962C8B-B14F-4D97-AF65-F5344CB8AC3E}">
        <p14:creationId xmlns:p14="http://schemas.microsoft.com/office/powerpoint/2010/main" val="90831513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A754B-037F-A0D2-549F-5D3B563D9A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64284E-C804-B056-8243-DBFE40D825E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E33BA17-40F4-4475-2E24-D36685B98B8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altLang="en-US" sz="1200" b="1" dirty="0">
              <a:latin typeface="Calibri" panose="020F0502020204030204" pitchFamily="34" charset="0"/>
              <a:ea typeface="Calibri" panose="020F0502020204030204" pitchFamily="34" charset="0"/>
              <a:cs typeface="Calibri" panose="020F0502020204030204" pitchFamily="34"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Activity: </a:t>
            </a:r>
            <a:r>
              <a:rPr lang="en-US" altLang="en-US" sz="1200" b="0" dirty="0">
                <a:latin typeface="Calibri" panose="020F0502020204030204" pitchFamily="34" charset="0"/>
                <a:ea typeface="Calibri" panose="020F0502020204030204" pitchFamily="34" charset="0"/>
                <a:cs typeface="Calibri" panose="020F0502020204030204" pitchFamily="34" charset="0"/>
              </a:rPr>
              <a:t>Enhance Retention and Transfer</a:t>
            </a:r>
            <a:endParaRPr lang="en-US" altLang="en-US" sz="1200" dirty="0">
              <a:latin typeface="Calibri" panose="020F0502020204030204" pitchFamily="34" charset="0"/>
              <a:ea typeface="Calibri" panose="020F0502020204030204" pitchFamily="34" charset="0"/>
              <a:cs typeface="Calibri" panose="020F0502020204030204" pitchFamily="34"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Time</a:t>
            </a:r>
            <a:r>
              <a:rPr lang="en-US" altLang="en-US" sz="1200" dirty="0">
                <a:latin typeface="Calibri" panose="020F0502020204030204" pitchFamily="34" charset="0"/>
                <a:ea typeface="Calibri" panose="020F0502020204030204" pitchFamily="34" charset="0"/>
                <a:cs typeface="Calibri" panose="020F0502020204030204" pitchFamily="34" charset="0"/>
              </a:rPr>
              <a:t>: 5 min.</a:t>
            </a:r>
          </a:p>
          <a:p>
            <a:r>
              <a:rPr lang="en-US" altLang="en-US" sz="1200" b="1" dirty="0">
                <a:latin typeface="Calibri" panose="020F0502020204030204" pitchFamily="34" charset="0"/>
                <a:ea typeface="Calibri" panose="020F0502020204030204" pitchFamily="34" charset="0"/>
                <a:cs typeface="Calibri" panose="020F0502020204030204" pitchFamily="34" charset="0"/>
              </a:rPr>
              <a:t>Do: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Review the key takeaways from this section of the module.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Clearly explain how to connects to the next section of the module. </a:t>
            </a:r>
          </a:p>
          <a:p>
            <a:pPr marL="0" indent="0">
              <a:buFont typeface="Arial" panose="020B0604020202020204" pitchFamily="34" charset="0"/>
              <a:buNone/>
            </a:pPr>
            <a:r>
              <a:rPr lang="en-US" altLang="en-US" sz="1200" b="1" dirty="0">
                <a:latin typeface="Calibri" panose="020F0502020204030204" pitchFamily="34" charset="0"/>
                <a:ea typeface="Calibri" panose="020F0502020204030204" pitchFamily="34" charset="0"/>
                <a:cs typeface="Calibri" panose="020F0502020204030204" pitchFamily="34" charset="0"/>
              </a:rPr>
              <a:t>Talking Points: </a:t>
            </a:r>
          </a:p>
          <a:p>
            <a:pPr marL="171450" indent="-171450">
              <a:buFont typeface="Arial" panose="020B0604020202020204" pitchFamily="34" charset="0"/>
              <a:buChar char="•"/>
            </a:pPr>
            <a:r>
              <a:rPr lang="en-US" altLang="en-US" sz="1200" b="1" dirty="0">
                <a:latin typeface="Calibri" panose="020F0502020204030204" pitchFamily="34" charset="0"/>
                <a:ea typeface="Calibri" panose="020F0502020204030204" pitchFamily="34" charset="0"/>
                <a:cs typeface="Calibri" panose="020F0502020204030204" pitchFamily="34" charset="0"/>
              </a:rPr>
              <a:t>Ask</a:t>
            </a:r>
            <a:r>
              <a:rPr lang="en-US" altLang="en-US" sz="1200" dirty="0">
                <a:latin typeface="Calibri" panose="020F0502020204030204" pitchFamily="34" charset="0"/>
                <a:ea typeface="Calibri" panose="020F0502020204030204" pitchFamily="34" charset="0"/>
                <a:cs typeface="Calibri" panose="020F0502020204030204" pitchFamily="34" charset="0"/>
              </a:rPr>
              <a:t>: What are the most important things we learned in this section?</a:t>
            </a:r>
          </a:p>
          <a:p>
            <a:pPr marL="628650" lvl="1" indent="-171450">
              <a:buFont typeface="Arial" panose="020B0604020202020204" pitchFamily="34" charset="0"/>
              <a:buChar char="•"/>
            </a:pPr>
            <a:r>
              <a:rPr lang="en-US" altLang="en-US" sz="1200" i="1" dirty="0">
                <a:latin typeface="Calibri" panose="020F0502020204030204" pitchFamily="34" charset="0"/>
                <a:ea typeface="Calibri" panose="020F0502020204030204" pitchFamily="34" charset="0"/>
                <a:cs typeface="Calibri" panose="020F0502020204030204" pitchFamily="34" charset="0"/>
              </a:rPr>
              <a:t>Call on learners to respond. </a:t>
            </a:r>
          </a:p>
          <a:p>
            <a:pPr marL="171450" indent="-171450">
              <a:buFont typeface="Arial" panose="020B0604020202020204" pitchFamily="34" charset="0"/>
              <a:buChar char="•"/>
            </a:pPr>
            <a:r>
              <a:rPr lang="en-US" dirty="0"/>
              <a:t>In this section, we explored several types of hardware that support or enhance traditional fasteners.</a:t>
            </a:r>
          </a:p>
          <a:p>
            <a:pPr marL="171450" indent="-171450">
              <a:buFont typeface="Arial" panose="020B0604020202020204" pitchFamily="34" charset="0"/>
              <a:buChar char="•"/>
            </a:pPr>
            <a:r>
              <a:rPr lang="en-US" b="1" i="1" dirty="0"/>
              <a:t>CLICK</a:t>
            </a:r>
            <a:r>
              <a:rPr lang="en-US" dirty="0"/>
              <a:t> - We learned that washers perform a variety of functions, including distributing clamping force, helping resist loosening, and maintaining bolt tension in demanding applications.</a:t>
            </a:r>
          </a:p>
          <a:p>
            <a:pPr marL="171450" indent="-171450">
              <a:buFont typeface="Arial" panose="020B0604020202020204" pitchFamily="34" charset="0"/>
              <a:buChar char="•"/>
            </a:pPr>
            <a:r>
              <a:rPr lang="en-US" b="1" i="1" dirty="0"/>
              <a:t>CLICK</a:t>
            </a:r>
            <a:r>
              <a:rPr lang="en-US" dirty="0"/>
              <a:t> - We also discussed retaining hardware, such as spring clips, C-clips, snap rings, cotter pins, safety wire, and thread lockers, which are used to keep components securely in place when threaded fasteners alone aren't sufficient.</a:t>
            </a:r>
          </a:p>
          <a:p>
            <a:pPr marL="171450" indent="-171450">
              <a:buFont typeface="Arial" panose="020B0604020202020204" pitchFamily="34" charset="0"/>
              <a:buChar char="•"/>
            </a:pPr>
            <a:r>
              <a:rPr lang="en-US" b="1" i="1" dirty="0"/>
              <a:t>CLICK</a:t>
            </a:r>
            <a:r>
              <a:rPr lang="en-US" dirty="0"/>
              <a:t> - Finally, we looked at staples, which provide a quick and effective method for attaching non-structural materials like upholstery, insulation, and trim.</a:t>
            </a:r>
          </a:p>
          <a:p>
            <a:pPr marL="171450" indent="-171450">
              <a:buFont typeface="Arial" panose="020B0604020202020204" pitchFamily="34" charset="0"/>
              <a:buChar char="•"/>
            </a:pPr>
            <a:r>
              <a:rPr lang="en-US" dirty="0"/>
              <a:t>One of the key takeaways from this section is that </a:t>
            </a:r>
            <a:r>
              <a:rPr lang="en-US" b="1" dirty="0"/>
              <a:t>the right hardware depends on the application.</a:t>
            </a:r>
            <a:r>
              <a:rPr lang="en-US" dirty="0"/>
              <a:t> Understanding the purpose of each component helps ensure fasteners remain secure, reliable, and easy to maintain.</a:t>
            </a:r>
          </a:p>
          <a:p>
            <a:pPr marL="171450" indent="-171450">
              <a:buFont typeface="Arial" panose="020B0604020202020204" pitchFamily="34" charset="0"/>
              <a:buChar char="•"/>
            </a:pPr>
            <a:r>
              <a:rPr lang="en-US" b="1" i="1" dirty="0"/>
              <a:t>CLICK</a:t>
            </a:r>
            <a:r>
              <a:rPr lang="en-US" dirty="0"/>
              <a:t> - Next, we’ll take a look at how fasteners are used specifically in transit maintenance.</a:t>
            </a:r>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EA74CB1A-35F3-F2B3-5186-9B50B6E66E70}"/>
              </a:ext>
            </a:extLst>
          </p:cNvPr>
          <p:cNvSpPr>
            <a:spLocks noGrp="1"/>
          </p:cNvSpPr>
          <p:nvPr>
            <p:ph type="sldNum" sz="quarter" idx="5"/>
          </p:nvPr>
        </p:nvSpPr>
        <p:spPr/>
        <p:txBody>
          <a:bodyPr/>
          <a:lstStyle/>
          <a:p>
            <a:fld id="{C68FB58B-AACD-44F1-9CE2-B850C946C86F}" type="slidenum">
              <a:rPr lang="en-US" smtClean="0"/>
              <a:t>68</a:t>
            </a:fld>
            <a:endParaRPr lang="en-US" dirty="0"/>
          </a:p>
        </p:txBody>
      </p:sp>
    </p:spTree>
    <p:extLst>
      <p:ext uri="{BB962C8B-B14F-4D97-AF65-F5344CB8AC3E}">
        <p14:creationId xmlns:p14="http://schemas.microsoft.com/office/powerpoint/2010/main" val="274423950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altLang="en-US" sz="1200" b="1" dirty="0">
                <a:latin typeface="+mn-lt"/>
              </a:rPr>
              <a:t>INSTRUCTIONAL ACTIVITY: </a:t>
            </a:r>
            <a:r>
              <a:rPr lang="en-US" altLang="en-US" sz="1200" b="0" dirty="0">
                <a:latin typeface="+mn-lt"/>
              </a:rPr>
              <a:t>Give Direction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latin typeface="+mn-lt"/>
              </a:rPr>
              <a:t>TIME</a:t>
            </a:r>
            <a:r>
              <a:rPr lang="en-US" altLang="en-US" sz="1200" dirty="0">
                <a:latin typeface="+mn-lt"/>
              </a:rPr>
              <a:t>: 1 </a:t>
            </a:r>
            <a:r>
              <a:rPr lang="en-US" altLang="en-US" sz="1200" dirty="0">
                <a:latin typeface="Calibri" panose="020F0502020204030204" pitchFamily="34" charset="0"/>
                <a:ea typeface="Calibri" panose="020F0502020204030204" pitchFamily="34" charset="0"/>
                <a:cs typeface="Calibri" panose="020F0502020204030204" pitchFamily="34" charset="0"/>
              </a:rPr>
              <a:t>min.</a:t>
            </a:r>
          </a:p>
          <a:p>
            <a:r>
              <a:rPr lang="en-US" altLang="en-US" sz="1200" b="1" dirty="0">
                <a:latin typeface="+mn-lt"/>
              </a:rPr>
              <a:t>TALKING POINTS</a:t>
            </a:r>
            <a:r>
              <a:rPr lang="en-US" altLang="en-US" sz="1200" dirty="0">
                <a:latin typeface="+mn-lt"/>
              </a:rPr>
              <a:t>: This section examines the role of fasteners in transit vehicle maintenance.</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69</a:t>
            </a:fld>
            <a:endParaRPr lang="en-US" dirty="0"/>
          </a:p>
        </p:txBody>
      </p:sp>
    </p:spTree>
    <p:extLst>
      <p:ext uri="{BB962C8B-B14F-4D97-AF65-F5344CB8AC3E}">
        <p14:creationId xmlns:p14="http://schemas.microsoft.com/office/powerpoint/2010/main" val="250464611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4DDF7-0A98-2D0D-B1EF-10AC35B6E1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87480E-B58F-862C-D81E-06D00475C6F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F4C0A72-5EC7-CC16-5587-1AE443FC521F}"/>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This table brings together some common examples and shows where you might encounter them in bus and rail maintenance.</a:t>
            </a:r>
          </a:p>
          <a:p>
            <a:pPr marL="171450" indent="-171450">
              <a:buFont typeface="Arial" panose="020B0604020202020204" pitchFamily="34" charset="0"/>
              <a:buChar char="•"/>
            </a:pPr>
            <a:r>
              <a:rPr lang="en-US" dirty="0"/>
              <a:t>Note that there isn't a single fastener that's used for every job. Each application has its own requirements based on factors like strength, vibration, movement, accessibility, and the materials being joined.</a:t>
            </a:r>
          </a:p>
          <a:p>
            <a:pPr marL="171450" indent="-171450">
              <a:buFont typeface="Arial" panose="020B0604020202020204" pitchFamily="34" charset="0"/>
              <a:buChar char="•"/>
            </a:pPr>
            <a:r>
              <a:rPr lang="en-US" dirty="0"/>
              <a:t>For example, you may remove </a:t>
            </a:r>
            <a:r>
              <a:rPr lang="en-US" b="1" dirty="0"/>
              <a:t>screws</a:t>
            </a:r>
            <a:r>
              <a:rPr lang="en-US" dirty="0"/>
              <a:t> to access interior panels during routine inspections, replace </a:t>
            </a:r>
            <a:r>
              <a:rPr lang="en-US" b="1" dirty="0"/>
              <a:t>nuts and bolts </a:t>
            </a:r>
            <a:r>
              <a:rPr lang="en-US" dirty="0"/>
              <a:t>when installing flooring or mounting equipment, or work with </a:t>
            </a:r>
            <a:r>
              <a:rPr lang="en-US" b="1" dirty="0"/>
              <a:t>washers</a:t>
            </a:r>
            <a:r>
              <a:rPr lang="en-US" dirty="0"/>
              <a:t> anytime a bolted connection requires proper load distribution.</a:t>
            </a:r>
          </a:p>
          <a:p>
            <a:pPr marL="171450" indent="-171450">
              <a:buFont typeface="Arial" panose="020B0604020202020204" pitchFamily="34" charset="0"/>
              <a:buChar char="•"/>
            </a:pPr>
            <a:r>
              <a:rPr lang="en-US" dirty="0"/>
              <a:t>You'll also encounter retaining hardware during maintenance tasks. </a:t>
            </a:r>
            <a:r>
              <a:rPr lang="en-US" b="1" dirty="0"/>
              <a:t>Cotter pins </a:t>
            </a:r>
            <a:r>
              <a:rPr lang="en-US" dirty="0"/>
              <a:t>are commonly found on steering and axle components, </a:t>
            </a:r>
            <a:r>
              <a:rPr lang="en-US" b="1" dirty="0"/>
              <a:t>spring clips </a:t>
            </a:r>
            <a:r>
              <a:rPr lang="en-US" dirty="0"/>
              <a:t>are used to secure fuel lines and wiring, and </a:t>
            </a:r>
            <a:r>
              <a:rPr lang="en-US" b="1" dirty="0"/>
              <a:t>E-clips </a:t>
            </a:r>
            <a:r>
              <a:rPr lang="en-US" dirty="0"/>
              <a:t>are often used to retain door linkage and other pivoting components.</a:t>
            </a:r>
          </a:p>
          <a:p>
            <a:pPr marL="171450" indent="-171450">
              <a:buFont typeface="Arial" panose="020B0604020202020204" pitchFamily="34" charset="0"/>
              <a:buChar char="•"/>
            </a:pPr>
            <a:r>
              <a:rPr lang="en-US" dirty="0"/>
              <a:t>As you gain experience in the shop, you'll begin to recognize these fasteners and understand why each one was selected for a particular application. </a:t>
            </a:r>
            <a:endParaRPr lang="en-US" b="0" dirty="0"/>
          </a:p>
        </p:txBody>
      </p:sp>
      <p:sp>
        <p:nvSpPr>
          <p:cNvPr id="4" name="Slide Number Placeholder 3">
            <a:extLst>
              <a:ext uri="{FF2B5EF4-FFF2-40B4-BE49-F238E27FC236}">
                <a16:creationId xmlns:a16="http://schemas.microsoft.com/office/drawing/2014/main" id="{A8CD8C57-DD27-76BA-D4D2-C5E696982759}"/>
              </a:ext>
            </a:extLst>
          </p:cNvPr>
          <p:cNvSpPr>
            <a:spLocks noGrp="1"/>
          </p:cNvSpPr>
          <p:nvPr>
            <p:ph type="sldNum" sz="quarter" idx="5"/>
          </p:nvPr>
        </p:nvSpPr>
        <p:spPr/>
        <p:txBody>
          <a:bodyPr/>
          <a:lstStyle/>
          <a:p>
            <a:fld id="{C68FB58B-AACD-44F1-9CE2-B850C946C86F}" type="slidenum">
              <a:rPr lang="en-US" smtClean="0"/>
              <a:t>70</a:t>
            </a:fld>
            <a:endParaRPr lang="en-US" dirty="0"/>
          </a:p>
        </p:txBody>
      </p:sp>
    </p:spTree>
    <p:extLst>
      <p:ext uri="{BB962C8B-B14F-4D97-AF65-F5344CB8AC3E}">
        <p14:creationId xmlns:p14="http://schemas.microsoft.com/office/powerpoint/2010/main" val="286057630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6E9F4-9C1E-BFC4-5EF5-2733413B4E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959E23-BC53-83FC-0388-E86D858B6EE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046094C-A81C-C351-2C06-A3223AA8C305}"/>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Choosing the right fastener is just as important as installing it correctly.</a:t>
            </a:r>
          </a:p>
          <a:p>
            <a:pPr marL="171450" indent="-171450">
              <a:buFont typeface="Arial" panose="020B0604020202020204" pitchFamily="34" charset="0"/>
              <a:buChar char="•"/>
            </a:pPr>
            <a:r>
              <a:rPr lang="en-US" dirty="0"/>
              <a:t>Using the wrong fastener can lead to premature wear, corrosion, loose components, or even mechanical failure.</a:t>
            </a:r>
          </a:p>
          <a:p>
            <a:pPr marL="171450" indent="-171450">
              <a:buFont typeface="Arial" panose="020B0604020202020204" pitchFamily="34" charset="0"/>
              <a:buChar char="•"/>
            </a:pPr>
            <a:r>
              <a:rPr lang="en-US" dirty="0"/>
              <a:t>When selecting a fastener, first consider </a:t>
            </a:r>
            <a:r>
              <a:rPr lang="en-US" b="1" dirty="0"/>
              <a:t>its strength</a:t>
            </a:r>
            <a:r>
              <a:rPr lang="en-US" dirty="0"/>
              <a:t>. Using a lower-grade fastener than specified can cause it to break under load.</a:t>
            </a:r>
          </a:p>
          <a:p>
            <a:pPr marL="171450" indent="-171450">
              <a:buFont typeface="Arial" panose="020B0604020202020204" pitchFamily="34" charset="0"/>
              <a:buChar char="•"/>
            </a:pPr>
            <a:r>
              <a:rPr lang="en-US" dirty="0"/>
              <a:t>Next, think about </a:t>
            </a:r>
            <a:r>
              <a:rPr lang="en-US" b="1" dirty="0"/>
              <a:t>material compatibility</a:t>
            </a:r>
            <a:r>
              <a:rPr lang="en-US" dirty="0"/>
              <a:t>. Some metals react with one another and can accelerate corrosion, while others may not provide the durability needed for the environment.</a:t>
            </a:r>
          </a:p>
          <a:p>
            <a:pPr marL="171450" indent="-171450">
              <a:buFont typeface="Arial" panose="020B0604020202020204" pitchFamily="34" charset="0"/>
              <a:buChar char="•"/>
            </a:pPr>
            <a:r>
              <a:rPr lang="en-US" dirty="0"/>
              <a:t>It's also important to understand the </a:t>
            </a:r>
            <a:r>
              <a:rPr lang="en-US" b="1" dirty="0"/>
              <a:t>torque requirements</a:t>
            </a:r>
            <a:r>
              <a:rPr lang="en-US" dirty="0"/>
              <a:t> for the fastener. Some fasteners are designed to be tightened to a specific torque, while others may have torque-to-yield specifications that require replacement after removal.</a:t>
            </a:r>
          </a:p>
          <a:p>
            <a:pPr marL="171450" indent="-171450">
              <a:buFont typeface="Arial" panose="020B0604020202020204" pitchFamily="34" charset="0"/>
              <a:buChar char="•"/>
            </a:pPr>
            <a:r>
              <a:rPr lang="en-US" dirty="0"/>
              <a:t>If a t</a:t>
            </a:r>
            <a:r>
              <a:rPr lang="en-US" b="1" dirty="0"/>
              <a:t>hread-locking</a:t>
            </a:r>
            <a:r>
              <a:rPr lang="en-US" dirty="0"/>
              <a:t> compound is required, select the correct strength for the application. Keep in mind that some thread lockers are designed to be removable, while others create a much more permanent bond.</a:t>
            </a:r>
          </a:p>
          <a:p>
            <a:pPr marL="171450" indent="-171450">
              <a:buFont typeface="Arial" panose="020B0604020202020204" pitchFamily="34" charset="0"/>
              <a:buChar char="•"/>
            </a:pPr>
            <a:r>
              <a:rPr lang="en-US" dirty="0"/>
              <a:t>Finally, if the original fastener is unavailable, only use an approved </a:t>
            </a:r>
            <a:r>
              <a:rPr lang="en-US" b="1" dirty="0"/>
              <a:t>replacement</a:t>
            </a:r>
            <a:r>
              <a:rPr lang="en-US" dirty="0"/>
              <a:t> or alternative that meets the manufacturer's requirements. Substituting the wrong fastener can compromise the safety and reliability of the repair.</a:t>
            </a:r>
          </a:p>
          <a:p>
            <a:endParaRPr lang="en-US" dirty="0"/>
          </a:p>
        </p:txBody>
      </p:sp>
      <p:sp>
        <p:nvSpPr>
          <p:cNvPr id="4" name="Slide Number Placeholder 3">
            <a:extLst>
              <a:ext uri="{FF2B5EF4-FFF2-40B4-BE49-F238E27FC236}">
                <a16:creationId xmlns:a16="http://schemas.microsoft.com/office/drawing/2014/main" id="{3866FD3B-8CB5-4209-CD95-9623A9FB42BF}"/>
              </a:ext>
            </a:extLst>
          </p:cNvPr>
          <p:cNvSpPr>
            <a:spLocks noGrp="1"/>
          </p:cNvSpPr>
          <p:nvPr>
            <p:ph type="sldNum" sz="quarter" idx="5"/>
          </p:nvPr>
        </p:nvSpPr>
        <p:spPr/>
        <p:txBody>
          <a:bodyPr/>
          <a:lstStyle/>
          <a:p>
            <a:fld id="{C68FB58B-AACD-44F1-9CE2-B850C946C86F}" type="slidenum">
              <a:rPr lang="en-US" smtClean="0"/>
              <a:t>71</a:t>
            </a:fld>
            <a:endParaRPr lang="en-US" dirty="0"/>
          </a:p>
        </p:txBody>
      </p:sp>
    </p:spTree>
    <p:extLst>
      <p:ext uri="{BB962C8B-B14F-4D97-AF65-F5344CB8AC3E}">
        <p14:creationId xmlns:p14="http://schemas.microsoft.com/office/powerpoint/2010/main" val="374521694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a:t>
            </a:r>
            <a:r>
              <a:rPr lang="en-US" altLang="en-US" sz="1200" b="0" dirty="0">
                <a:latin typeface="Calibri" panose="020F0502020204030204" pitchFamily="34" charset="0"/>
                <a:ea typeface="Calibri" panose="020F0502020204030204" pitchFamily="34" charset="0"/>
                <a:cs typeface="Calibri" panose="020F0502020204030204" pitchFamily="34" charset="0"/>
              </a:rPr>
              <a:t>Provide Guided Learning, Elicit Performance, Provide Feedback</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10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Materials: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Fastener Identification_Fasteners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effectLst/>
                <a:latin typeface="+mn-lt"/>
                <a:ea typeface="Calibri" panose="020F0502020204030204" pitchFamily="34" charset="0"/>
                <a:cs typeface="Times New Roman" panose="02020603050405020304" pitchFamily="18" charset="0"/>
              </a:rPr>
              <a:t>Do:</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(2 min.)</a:t>
            </a:r>
            <a:r>
              <a:rPr lang="en-US" sz="120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Refer learners to the </a:t>
            </a:r>
            <a:r>
              <a:rPr lang="en-US" sz="1200" b="1" kern="1200" dirty="0">
                <a:solidFill>
                  <a:schemeClr val="tx1"/>
                </a:solidFill>
                <a:effectLst/>
                <a:latin typeface="+mn-lt"/>
                <a:ea typeface="+mn-ea"/>
                <a:cs typeface="+mn-cs"/>
              </a:rPr>
              <a:t>“Fastener Identification” handout</a:t>
            </a:r>
            <a:r>
              <a:rPr lang="en-US" sz="1200" kern="1200" dirty="0">
                <a:solidFill>
                  <a:schemeClr val="tx1"/>
                </a:solidFill>
                <a:effectLst/>
                <a:latin typeface="+mn-lt"/>
                <a:ea typeface="+mn-ea"/>
                <a:cs typeface="+mn-cs"/>
              </a:rPr>
              <a:t> embedded in the Participant Resource Guide.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Review the directions and answer any questions learners may have. </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(8 min.)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Give learners time to answer the questions.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Circulate the classroom to answer questions, provide feedback, and assess learner understanding. </a:t>
            </a:r>
          </a:p>
          <a:p>
            <a:pPr marL="0" indent="0">
              <a:buFont typeface="Arial" panose="020B0604020202020204" pitchFamily="34" charset="0"/>
              <a:buNone/>
            </a:pPr>
            <a:endParaRPr lang="en-US" sz="1200" b="1" i="1" kern="1200" dirty="0">
              <a:solidFill>
                <a:schemeClr val="tx1"/>
              </a:solidFill>
              <a:effectLst/>
              <a:latin typeface="+mn-lt"/>
              <a:ea typeface="+mn-ea"/>
              <a:cs typeface="+mn-cs"/>
            </a:endParaRPr>
          </a:p>
          <a:p>
            <a:pPr marL="0" indent="0">
              <a:buFont typeface="Arial" panose="020B0604020202020204" pitchFamily="34" charset="0"/>
              <a:buNone/>
            </a:pPr>
            <a:r>
              <a:rPr lang="en-US" sz="1200" b="1" i="1" kern="1200" dirty="0">
                <a:solidFill>
                  <a:schemeClr val="tx1"/>
                </a:solidFill>
                <a:effectLst/>
                <a:latin typeface="+mn-lt"/>
                <a:ea typeface="+mn-ea"/>
                <a:cs typeface="+mn-cs"/>
              </a:rPr>
              <a:t>Note – You will review the answers as a class on the next two slides. </a:t>
            </a:r>
            <a:endParaRPr lang="en-US" sz="1200" i="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72</a:t>
            </a:fld>
            <a:endParaRPr lang="en-US" dirty="0"/>
          </a:p>
        </p:txBody>
      </p:sp>
    </p:spTree>
    <p:extLst>
      <p:ext uri="{BB962C8B-B14F-4D97-AF65-F5344CB8AC3E}">
        <p14:creationId xmlns:p14="http://schemas.microsoft.com/office/powerpoint/2010/main" val="269714118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D569D-5BD6-C569-BD2B-2FF2A00DFE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A6F934-16D0-C1FE-7E39-7AF0EACBC8F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E934DEF-EAEE-74A2-5C00-23FE6292DFB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a:t>
            </a:r>
            <a:r>
              <a:rPr lang="en-US" altLang="en-US" sz="1200" b="0" dirty="0">
                <a:latin typeface="Calibri" panose="020F0502020204030204" pitchFamily="34" charset="0"/>
                <a:ea typeface="Calibri" panose="020F0502020204030204" pitchFamily="34" charset="0"/>
                <a:cs typeface="Calibri" panose="020F0502020204030204" pitchFamily="34" charset="0"/>
              </a:rPr>
              <a:t>Provide Guided Learning, Elicit Performance, Provide Feedback</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5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Materials: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Fastener Identification_Fasteners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effectLst/>
                <a:latin typeface="+mn-lt"/>
                <a:ea typeface="Calibri" panose="020F0502020204030204" pitchFamily="34" charset="0"/>
                <a:cs typeface="Times New Roman" panose="02020603050405020304" pitchFamily="18" charset="0"/>
              </a:rPr>
              <a:t>Do:</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Call on learners to share their answer </a:t>
            </a:r>
            <a:r>
              <a:rPr lang="en-US" sz="1200" b="1" kern="1200" dirty="0">
                <a:solidFill>
                  <a:schemeClr val="tx1"/>
                </a:solidFill>
                <a:effectLst/>
                <a:latin typeface="+mn-lt"/>
                <a:ea typeface="+mn-ea"/>
                <a:cs typeface="+mn-cs"/>
              </a:rPr>
              <a:t>AND provide an example of how this fastener could be used on the job.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to reveal the answers on the slide.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Provide feedback and revisit topics to clarify understanding if needed. </a:t>
            </a:r>
          </a:p>
          <a:p>
            <a:endParaRPr lang="en-US" dirty="0"/>
          </a:p>
          <a:p>
            <a:r>
              <a:rPr lang="en-US" u="sng" dirty="0"/>
              <a:t>Answer Key:</a:t>
            </a:r>
          </a:p>
          <a:p>
            <a:pPr marL="228600" indent="-228600">
              <a:buFont typeface="+mj-lt"/>
              <a:buAutoNum type="arabicPeriod"/>
            </a:pPr>
            <a:r>
              <a:rPr lang="en-US" dirty="0"/>
              <a:t>Hex Nut </a:t>
            </a:r>
          </a:p>
          <a:p>
            <a:pPr marL="228600" indent="-228600">
              <a:buFont typeface="+mj-lt"/>
              <a:buAutoNum type="arabicPeriod"/>
            </a:pPr>
            <a:r>
              <a:rPr lang="en-US" dirty="0"/>
              <a:t>Bolt</a:t>
            </a:r>
          </a:p>
          <a:p>
            <a:pPr marL="228600" indent="-228600">
              <a:buFont typeface="+mj-lt"/>
              <a:buAutoNum type="arabicPeriod"/>
            </a:pPr>
            <a:r>
              <a:rPr lang="en-US" dirty="0"/>
              <a:t>Flat Washer </a:t>
            </a:r>
          </a:p>
          <a:p>
            <a:pPr marL="228600" indent="-228600">
              <a:buFont typeface="+mj-lt"/>
              <a:buAutoNum type="arabicPeriod"/>
            </a:pPr>
            <a:r>
              <a:rPr lang="en-US" dirty="0"/>
              <a:t>Anti-Tamper Screw</a:t>
            </a:r>
          </a:p>
          <a:p>
            <a:pPr marL="228600" indent="-228600">
              <a:buFont typeface="+mj-lt"/>
              <a:buAutoNum type="arabicPeriod"/>
            </a:pPr>
            <a:r>
              <a:rPr lang="en-US" dirty="0"/>
              <a:t>Self-Drilling Screw</a:t>
            </a:r>
          </a:p>
        </p:txBody>
      </p:sp>
      <p:sp>
        <p:nvSpPr>
          <p:cNvPr id="4" name="Slide Number Placeholder 3">
            <a:extLst>
              <a:ext uri="{FF2B5EF4-FFF2-40B4-BE49-F238E27FC236}">
                <a16:creationId xmlns:a16="http://schemas.microsoft.com/office/drawing/2014/main" id="{6A9B8A4C-6F43-5D40-63DE-049F4C69195B}"/>
              </a:ext>
            </a:extLst>
          </p:cNvPr>
          <p:cNvSpPr>
            <a:spLocks noGrp="1"/>
          </p:cNvSpPr>
          <p:nvPr>
            <p:ph type="sldNum" sz="quarter" idx="5"/>
          </p:nvPr>
        </p:nvSpPr>
        <p:spPr/>
        <p:txBody>
          <a:bodyPr/>
          <a:lstStyle/>
          <a:p>
            <a:fld id="{C68FB58B-AACD-44F1-9CE2-B850C946C86F}" type="slidenum">
              <a:rPr lang="en-US" smtClean="0"/>
              <a:t>73</a:t>
            </a:fld>
            <a:endParaRPr lang="en-US" dirty="0"/>
          </a:p>
        </p:txBody>
      </p:sp>
    </p:spTree>
    <p:extLst>
      <p:ext uri="{BB962C8B-B14F-4D97-AF65-F5344CB8AC3E}">
        <p14:creationId xmlns:p14="http://schemas.microsoft.com/office/powerpoint/2010/main" val="314778829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09681-E8FF-A3E1-5784-6FDD6A4221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468081-9F08-62A4-14A8-F23A8F7B453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A7B3527-491F-840C-5BEF-FCA4D23770D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a:t>
            </a:r>
            <a:r>
              <a:rPr lang="en-US" altLang="en-US" sz="1200" b="0" dirty="0">
                <a:latin typeface="Calibri" panose="020F0502020204030204" pitchFamily="34" charset="0"/>
                <a:ea typeface="Calibri" panose="020F0502020204030204" pitchFamily="34" charset="0"/>
                <a:cs typeface="Calibri" panose="020F0502020204030204" pitchFamily="34" charset="0"/>
              </a:rPr>
              <a:t>Provide Guided Learning, Elicit Performance, Provide Feedback</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5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Materials: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Fastener Identification_Fasteners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effectLst/>
                <a:latin typeface="+mn-lt"/>
                <a:ea typeface="Calibri" panose="020F0502020204030204" pitchFamily="34" charset="0"/>
                <a:cs typeface="Times New Roman" panose="02020603050405020304" pitchFamily="18" charset="0"/>
              </a:rPr>
              <a:t>Do:</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Call on learners to share their answer </a:t>
            </a:r>
            <a:r>
              <a:rPr lang="en-US" sz="1200" b="1" kern="1200" dirty="0">
                <a:solidFill>
                  <a:schemeClr val="tx1"/>
                </a:solidFill>
                <a:effectLst/>
                <a:latin typeface="+mn-lt"/>
                <a:ea typeface="+mn-ea"/>
                <a:cs typeface="+mn-cs"/>
              </a:rPr>
              <a:t>AND provide an example of how this fastener could be used on the job. </a:t>
            </a:r>
          </a:p>
          <a:p>
            <a:pPr marL="171450" lvl="0" indent="-171450">
              <a:buFont typeface="Arial" panose="020B0604020202020204" pitchFamily="34" charset="0"/>
              <a:buChar char="•"/>
            </a:pPr>
            <a:r>
              <a:rPr lang="en-US" sz="1200" b="1" i="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to reveal the answers on the slide.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Provide feedback and revisit topics to clarify understanding if needed.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Answer Key:</a:t>
            </a:r>
          </a:p>
          <a:p>
            <a:r>
              <a:rPr lang="en-US" dirty="0"/>
              <a:t>6.Torx-Screw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7. Castellated Nut</a:t>
            </a:r>
          </a:p>
          <a:p>
            <a:r>
              <a:rPr lang="en-US" dirty="0"/>
              <a:t>8. Phillips Head Screw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9. Snap Ring</a:t>
            </a:r>
          </a:p>
          <a:p>
            <a:r>
              <a:rPr lang="en-US" dirty="0"/>
              <a:t>10. Cotter Pin </a:t>
            </a:r>
          </a:p>
          <a:p>
            <a:endParaRPr lang="en-US" dirty="0"/>
          </a:p>
        </p:txBody>
      </p:sp>
      <p:sp>
        <p:nvSpPr>
          <p:cNvPr id="4" name="Slide Number Placeholder 3">
            <a:extLst>
              <a:ext uri="{FF2B5EF4-FFF2-40B4-BE49-F238E27FC236}">
                <a16:creationId xmlns:a16="http://schemas.microsoft.com/office/drawing/2014/main" id="{F9B712EC-E2FA-C913-A3DC-B66F9A56BFA3}"/>
              </a:ext>
            </a:extLst>
          </p:cNvPr>
          <p:cNvSpPr>
            <a:spLocks noGrp="1"/>
          </p:cNvSpPr>
          <p:nvPr>
            <p:ph type="sldNum" sz="quarter" idx="5"/>
          </p:nvPr>
        </p:nvSpPr>
        <p:spPr/>
        <p:txBody>
          <a:bodyPr/>
          <a:lstStyle/>
          <a:p>
            <a:fld id="{C68FB58B-AACD-44F1-9CE2-B850C946C86F}" type="slidenum">
              <a:rPr lang="en-US" smtClean="0"/>
              <a:t>74</a:t>
            </a:fld>
            <a:endParaRPr lang="en-US" dirty="0"/>
          </a:p>
        </p:txBody>
      </p:sp>
    </p:spTree>
    <p:extLst>
      <p:ext uri="{BB962C8B-B14F-4D97-AF65-F5344CB8AC3E}">
        <p14:creationId xmlns:p14="http://schemas.microsoft.com/office/powerpoint/2010/main" val="135770762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EB8AB-C0C4-AA96-7B20-6DD37A2BBF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6F2A98-44D9-59D3-5F55-2B1A9B8C339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4CAFCAF-9687-7C77-182D-D7921F81A32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nSpc>
                <a:spcPct val="107000"/>
              </a:lnSpc>
              <a:spcBef>
                <a:spcPts val="0"/>
              </a:spcBef>
              <a:spcAft>
                <a:spcPts val="1000"/>
              </a:spcAft>
              <a:buFont typeface="Symbol" panose="05050102010706020507" pitchFamily="18" charset="2"/>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Recognize common applications for fasteners.</a:t>
            </a:r>
          </a:p>
          <a:p>
            <a:pPr marL="0" marR="0" lvl="0" indent="0">
              <a:lnSpc>
                <a:spcPct val="107000"/>
              </a:lnSpc>
              <a:spcBef>
                <a:spcPts val="0"/>
              </a:spcBef>
              <a:spcAft>
                <a:spcPts val="1000"/>
              </a:spcAft>
              <a:buFont typeface="Symbol" panose="05050102010706020507" pitchFamily="18" charset="2"/>
              <a:buNone/>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r>
              <a:rPr lang="en-US" b="1" dirty="0">
                <a:latin typeface="Calibri" panose="020F0502020204030204" pitchFamily="34" charset="0"/>
                <a:ea typeface="Calibri" panose="020F0502020204030204" pitchFamily="34" charset="0"/>
                <a:cs typeface="Calibri" panose="020F0502020204030204" pitchFamily="34" charset="0"/>
              </a:rPr>
              <a:t>Answer: </a:t>
            </a:r>
          </a:p>
          <a:p>
            <a:pPr marL="171450" indent="-171450">
              <a:buFont typeface="Arial" panose="020B0604020202020204" pitchFamily="34" charset="0"/>
              <a:buChar char="•"/>
            </a:pPr>
            <a:r>
              <a:rPr lang="en-US" b="0" dirty="0">
                <a:latin typeface="Calibri" panose="020F0502020204030204" pitchFamily="34" charset="0"/>
                <a:ea typeface="Calibri" panose="020F0502020204030204" pitchFamily="34" charset="0"/>
                <a:cs typeface="Calibri" panose="020F0502020204030204" pitchFamily="34" charset="0"/>
              </a:rPr>
              <a:t>A - Machine screws are commonly used to secure interior panels and covers because they provide a reliable, removable connection for routine inspection and maintenance.</a:t>
            </a:r>
          </a:p>
        </p:txBody>
      </p:sp>
      <p:sp>
        <p:nvSpPr>
          <p:cNvPr id="4" name="Slide Number Placeholder 3">
            <a:extLst>
              <a:ext uri="{FF2B5EF4-FFF2-40B4-BE49-F238E27FC236}">
                <a16:creationId xmlns:a16="http://schemas.microsoft.com/office/drawing/2014/main" id="{86C1A570-12DE-CB06-AD6A-BD075A390E69}"/>
              </a:ext>
            </a:extLst>
          </p:cNvPr>
          <p:cNvSpPr>
            <a:spLocks noGrp="1"/>
          </p:cNvSpPr>
          <p:nvPr>
            <p:ph type="sldNum" sz="quarter" idx="5"/>
          </p:nvPr>
        </p:nvSpPr>
        <p:spPr/>
        <p:txBody>
          <a:bodyPr/>
          <a:lstStyle/>
          <a:p>
            <a:fld id="{C68FB58B-AACD-44F1-9CE2-B850C946C86F}" type="slidenum">
              <a:rPr lang="en-US" smtClean="0"/>
              <a:t>75</a:t>
            </a:fld>
            <a:endParaRPr lang="en-US" dirty="0"/>
          </a:p>
        </p:txBody>
      </p:sp>
    </p:spTree>
    <p:extLst>
      <p:ext uri="{BB962C8B-B14F-4D97-AF65-F5344CB8AC3E}">
        <p14:creationId xmlns:p14="http://schemas.microsoft.com/office/powerpoint/2010/main" val="24090657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33645-C6E6-A49D-E576-26E98F0E4C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E3846A-CC98-0097-C826-0FE4ED88FEA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6FB9F3A-E2A3-D768-15AB-F7E59DEA0CD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nSpc>
                <a:spcPct val="107000"/>
              </a:lnSpc>
              <a:spcBef>
                <a:spcPts val="0"/>
              </a:spcBef>
              <a:spcAft>
                <a:spcPts val="1000"/>
              </a:spcAft>
              <a:buFont typeface="Symbol" panose="05050102010706020507" pitchFamily="18" charset="2"/>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Recognize common applications for fasteners.</a:t>
            </a:r>
          </a:p>
          <a:p>
            <a:pPr marL="0" marR="0" lvl="0" indent="0">
              <a:lnSpc>
                <a:spcPct val="107000"/>
              </a:lnSpc>
              <a:spcBef>
                <a:spcPts val="0"/>
              </a:spcBef>
              <a:spcAft>
                <a:spcPts val="1000"/>
              </a:spcAft>
              <a:buFont typeface="Symbol" panose="05050102010706020507" pitchFamily="18" charset="2"/>
              <a:buNone/>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r>
              <a:rPr lang="en-US" b="1" dirty="0">
                <a:latin typeface="Calibri" panose="020F0502020204030204" pitchFamily="34" charset="0"/>
                <a:ea typeface="Calibri" panose="020F0502020204030204" pitchFamily="34" charset="0"/>
                <a:cs typeface="Calibri" panose="020F0502020204030204" pitchFamily="34" charset="0"/>
              </a:rPr>
              <a:t>Answer: </a:t>
            </a:r>
          </a:p>
          <a:p>
            <a:pPr marL="171450" indent="-171450">
              <a:buFont typeface="Arial" panose="020B0604020202020204" pitchFamily="34" charset="0"/>
              <a:buChar char="•"/>
            </a:pPr>
            <a:r>
              <a:rPr lang="en-US" b="0" dirty="0">
                <a:latin typeface="Calibri" panose="020F0502020204030204" pitchFamily="34" charset="0"/>
                <a:ea typeface="Calibri" panose="020F0502020204030204" pitchFamily="34" charset="0"/>
                <a:cs typeface="Calibri" panose="020F0502020204030204" pitchFamily="34" charset="0"/>
              </a:rPr>
              <a:t>C - Cotter pins are commonly used on steering and axle components to help prevent a castellated nut from loosening due to vibration, helping maintain a safe and secure connection.</a:t>
            </a:r>
          </a:p>
        </p:txBody>
      </p:sp>
      <p:sp>
        <p:nvSpPr>
          <p:cNvPr id="4" name="Slide Number Placeholder 3">
            <a:extLst>
              <a:ext uri="{FF2B5EF4-FFF2-40B4-BE49-F238E27FC236}">
                <a16:creationId xmlns:a16="http://schemas.microsoft.com/office/drawing/2014/main" id="{5D8EEC3A-3FB2-1E8B-59FE-B9A703DA73CC}"/>
              </a:ext>
            </a:extLst>
          </p:cNvPr>
          <p:cNvSpPr>
            <a:spLocks noGrp="1"/>
          </p:cNvSpPr>
          <p:nvPr>
            <p:ph type="sldNum" sz="quarter" idx="5"/>
          </p:nvPr>
        </p:nvSpPr>
        <p:spPr/>
        <p:txBody>
          <a:bodyPr/>
          <a:lstStyle/>
          <a:p>
            <a:fld id="{C68FB58B-AACD-44F1-9CE2-B850C946C86F}" type="slidenum">
              <a:rPr lang="en-US" smtClean="0"/>
              <a:t>76</a:t>
            </a:fld>
            <a:endParaRPr lang="en-US" dirty="0"/>
          </a:p>
        </p:txBody>
      </p:sp>
    </p:spTree>
    <p:extLst>
      <p:ext uri="{BB962C8B-B14F-4D97-AF65-F5344CB8AC3E}">
        <p14:creationId xmlns:p14="http://schemas.microsoft.com/office/powerpoint/2010/main" val="231330044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Evaluate/Assess Performance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20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Materials</a:t>
            </a:r>
            <a:r>
              <a:rPr lang="en-US" sz="1200" b="0" dirty="0">
                <a:effectLst/>
                <a:latin typeface="+mn-lt"/>
                <a:ea typeface="Calibri" panose="020F0502020204030204" pitchFamily="34" charset="0"/>
                <a:cs typeface="Times New Roman" panose="02020603050405020304" pitchFamily="18" charset="0"/>
              </a:rPr>
              <a:t>: Quiz_Fasteners</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Ask learners if they have any lingering questions. Address them before distributing the quiz.</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Pass out the quiz and review the directions.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dirty="0"/>
              <a:t>Time for a quiz! Let’s see what you have retained from today’s lesson.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77</a:t>
            </a:fld>
            <a:endParaRPr lang="en-US" dirty="0"/>
          </a:p>
        </p:txBody>
      </p:sp>
    </p:spTree>
    <p:extLst>
      <p:ext uri="{BB962C8B-B14F-4D97-AF65-F5344CB8AC3E}">
        <p14:creationId xmlns:p14="http://schemas.microsoft.com/office/powerpoint/2010/main" val="40474616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DD2E0-A2F3-F9E6-227E-60B3980F5B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489920-12FE-4000-B356-7C710C12AC9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E2F5E77-5691-7004-A19C-95255F59002C}"/>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dirty="0">
                <a:effectLst/>
                <a:latin typeface="Calibri" panose="020F0502020204030204" pitchFamily="34" charset="0"/>
                <a:ea typeface="Calibri" panose="020F0502020204030204" pitchFamily="34" charset="0"/>
                <a:cs typeface="Times New Roman" panose="02020603050405020304" pitchFamily="18" charset="0"/>
              </a:rPr>
              <a:t> Enhance Transfer and Retention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5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Do</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Facilitate a short discussion to review the key topics in the lesson.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Talking Points</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If you were explaining today’s objectives to someone else, how would you summarize what they mean and why they matter?</a:t>
            </a:r>
          </a:p>
          <a:p>
            <a:pPr marL="171450" marR="0" lvl="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Which of today’s objectives do you feel most confident about? Which were most challenging? Explain your reasoning. </a:t>
            </a:r>
          </a:p>
          <a:p>
            <a:pPr marL="171450" marR="0" lvl="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Can you give an example of how you could apply one of today’s objectives in a real-world situation?</a:t>
            </a:r>
          </a:p>
          <a:p>
            <a:pPr marL="171450" marR="0" lvl="0" indent="-171450">
              <a:spcBef>
                <a:spcPts val="0"/>
              </a:spcBef>
              <a:spcAft>
                <a:spcPts val="0"/>
              </a:spcAft>
              <a:buFont typeface="Arial" panose="020B0604020202020204" pitchFamily="34" charset="0"/>
              <a:buChar cha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After Discussion:</a:t>
            </a:r>
          </a:p>
          <a:p>
            <a:pPr marL="628650" marR="0" lvl="1"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This conclude this section of the module. Thank you for your participation.</a:t>
            </a:r>
          </a:p>
          <a:p>
            <a:endParaRPr lang="en-US" dirty="0"/>
          </a:p>
          <a:p>
            <a:endParaRPr lang="en-US" dirty="0"/>
          </a:p>
        </p:txBody>
      </p:sp>
      <p:sp>
        <p:nvSpPr>
          <p:cNvPr id="4" name="Slide Number Placeholder 3">
            <a:extLst>
              <a:ext uri="{FF2B5EF4-FFF2-40B4-BE49-F238E27FC236}">
                <a16:creationId xmlns:a16="http://schemas.microsoft.com/office/drawing/2014/main" id="{6337EFF0-A8E4-F41F-8939-2E7E0B851591}"/>
              </a:ext>
            </a:extLst>
          </p:cNvPr>
          <p:cNvSpPr>
            <a:spLocks noGrp="1"/>
          </p:cNvSpPr>
          <p:nvPr>
            <p:ph type="sldNum" sz="quarter" idx="5"/>
          </p:nvPr>
        </p:nvSpPr>
        <p:spPr/>
        <p:txBody>
          <a:bodyPr/>
          <a:lstStyle/>
          <a:p>
            <a:fld id="{C68FB58B-AACD-44F1-9CE2-B850C946C86F}" type="slidenum">
              <a:rPr lang="en-US" smtClean="0"/>
              <a:t>78</a:t>
            </a:fld>
            <a:endParaRPr lang="en-US" dirty="0"/>
          </a:p>
        </p:txBody>
      </p:sp>
    </p:spTree>
    <p:extLst>
      <p:ext uri="{BB962C8B-B14F-4D97-AF65-F5344CB8AC3E}">
        <p14:creationId xmlns:p14="http://schemas.microsoft.com/office/powerpoint/2010/main" val="194935657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Enhance Transfer and Retention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dirty="0"/>
              <a:t>Thank learners for their participation. </a:t>
            </a:r>
          </a:p>
          <a:p>
            <a:pPr marL="171450" marR="0" lvl="0" indent="-171450">
              <a:spcBef>
                <a:spcPts val="0"/>
              </a:spcBef>
              <a:spcAft>
                <a:spcPts val="0"/>
              </a:spcAft>
              <a:buFont typeface="Arial" panose="020B0604020202020204" pitchFamily="34" charset="0"/>
              <a:buChar char="•"/>
            </a:pPr>
            <a:r>
              <a:rPr lang="en-US" dirty="0"/>
              <a:t>If possible, stay after class to answer any lingering questions learners may have.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79</a:t>
            </a:fld>
            <a:endParaRPr lang="en-US" dirty="0"/>
          </a:p>
        </p:txBody>
      </p:sp>
    </p:spTree>
    <p:extLst>
      <p:ext uri="{BB962C8B-B14F-4D97-AF65-F5344CB8AC3E}">
        <p14:creationId xmlns:p14="http://schemas.microsoft.com/office/powerpoint/2010/main" val="33201329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6.xml"/><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2.xml"/><Relationship Id="rId5" Type="http://schemas.openxmlformats.org/officeDocument/2006/relationships/image" Target="../media/image1.png"/><Relationship Id="rId4"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3.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ags" Target="../tags/tag25.xml"/><Relationship Id="rId5" Type="http://schemas.openxmlformats.org/officeDocument/2006/relationships/image" Target="../media/image10.png"/><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TC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82B5203-1E28-8B45-AE41-C5107348E015}"/>
              </a:ext>
            </a:extLst>
          </p:cNvPr>
          <p:cNvPicPr>
            <a:picLocks noChangeAspect="1"/>
          </p:cNvPicPr>
          <p:nvPr userDrawn="1"/>
        </p:nvPicPr>
        <p:blipFill rotWithShape="1">
          <a:blip r:embed="rId3"/>
          <a:srcRect r="69863"/>
          <a:stretch/>
        </p:blipFill>
        <p:spPr>
          <a:xfrm>
            <a:off x="0" y="0"/>
            <a:ext cx="3674378" cy="6858000"/>
          </a:xfrm>
          <a:prstGeom prst="rect">
            <a:avLst/>
          </a:prstGeom>
        </p:spPr>
      </p:pic>
      <p:sp>
        <p:nvSpPr>
          <p:cNvPr id="9" name="Title 1">
            <a:extLst>
              <a:ext uri="{FF2B5EF4-FFF2-40B4-BE49-F238E27FC236}">
                <a16:creationId xmlns:a16="http://schemas.microsoft.com/office/drawing/2014/main" id="{1633B285-C26E-48AB-B23F-F2F0764F0024}"/>
              </a:ext>
            </a:extLst>
          </p:cNvPr>
          <p:cNvSpPr>
            <a:spLocks noGrp="1"/>
          </p:cNvSpPr>
          <p:nvPr>
            <p:ph type="ctrTitle"/>
          </p:nvPr>
        </p:nvSpPr>
        <p:spPr>
          <a:xfrm>
            <a:off x="1936376" y="2308221"/>
            <a:ext cx="8787954" cy="1120779"/>
          </a:xfrm>
        </p:spPr>
        <p:txBody>
          <a:bodyPr/>
          <a:lstStyle>
            <a:lvl1pPr>
              <a:defRPr sz="6000">
                <a:latin typeface="+mj-lt"/>
              </a:defRPr>
            </a:lvl1pPr>
          </a:lstStyle>
          <a:p>
            <a:endParaRPr lang="en-US" sz="6600" dirty="0"/>
          </a:p>
        </p:txBody>
      </p:sp>
      <p:pic>
        <p:nvPicPr>
          <p:cNvPr id="12" name="Picture 11">
            <a:extLst>
              <a:ext uri="{FF2B5EF4-FFF2-40B4-BE49-F238E27FC236}">
                <a16:creationId xmlns:a16="http://schemas.microsoft.com/office/drawing/2014/main" id="{A4A2F706-0DF5-4936-9D4F-92560FE641D5}"/>
              </a:ext>
            </a:extLst>
          </p:cNvPr>
          <p:cNvPicPr>
            <a:picLocks noChangeAspect="1"/>
          </p:cNvPicPr>
          <p:nvPr userDrawn="1"/>
        </p:nvPicPr>
        <p:blipFill rotWithShape="1">
          <a:blip r:embed="rId4"/>
          <a:srcRect l="59468"/>
          <a:stretch/>
        </p:blipFill>
        <p:spPr>
          <a:xfrm>
            <a:off x="9001387" y="2430049"/>
            <a:ext cx="3190612" cy="4427950"/>
          </a:xfrm>
          <a:prstGeom prst="rect">
            <a:avLst/>
          </a:prstGeom>
        </p:spPr>
      </p:pic>
      <p:sp>
        <p:nvSpPr>
          <p:cNvPr id="13" name="Subtitle 2">
            <a:extLst>
              <a:ext uri="{FF2B5EF4-FFF2-40B4-BE49-F238E27FC236}">
                <a16:creationId xmlns:a16="http://schemas.microsoft.com/office/drawing/2014/main" id="{17B51EE4-957F-4A56-BE59-EF7838D195F4}"/>
              </a:ext>
            </a:extLst>
          </p:cNvPr>
          <p:cNvSpPr txBox="1">
            <a:spLocks/>
          </p:cNvSpPr>
          <p:nvPr userDrawn="1"/>
        </p:nvSpPr>
        <p:spPr>
          <a:xfrm>
            <a:off x="1943906" y="3859785"/>
            <a:ext cx="8787954" cy="914496"/>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800" b="0" i="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000" b="0" i="0" kern="1200">
                <a:solidFill>
                  <a:schemeClr val="tx2"/>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800" b="0" i="0" kern="1200">
                <a:solidFill>
                  <a:schemeClr val="tx2"/>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600" b="0" i="0" kern="1200">
                <a:solidFill>
                  <a:schemeClr val="tx2"/>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400" b="0" i="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3200" b="1" i="1" dirty="0"/>
          </a:p>
        </p:txBody>
      </p:sp>
      <p:sp>
        <p:nvSpPr>
          <p:cNvPr id="2" name="TextBox 1">
            <a:extLst>
              <a:ext uri="{FF2B5EF4-FFF2-40B4-BE49-F238E27FC236}">
                <a16:creationId xmlns:a16="http://schemas.microsoft.com/office/drawing/2014/main" id="{EDECABC8-3803-4C79-8968-8F9EBD9F445C}"/>
              </a:ext>
            </a:extLst>
          </p:cNvPr>
          <p:cNvSpPr txBox="1"/>
          <p:nvPr userDrawn="1"/>
        </p:nvSpPr>
        <p:spPr>
          <a:xfrm>
            <a:off x="1943906" y="3859785"/>
            <a:ext cx="8787954" cy="523220"/>
          </a:xfrm>
          <a:prstGeom prst="rect">
            <a:avLst/>
          </a:prstGeom>
          <a:noFill/>
        </p:spPr>
        <p:txBody>
          <a:bodyPr wrap="square" rtlCol="0">
            <a:spAutoFit/>
          </a:bodyPr>
          <a:lstStyle/>
          <a:p>
            <a:endParaRPr lang="en-US" sz="2800" i="1" dirty="0">
              <a:solidFill>
                <a:schemeClr val="tx2"/>
              </a:solidFill>
              <a:latin typeface="+mj-lt"/>
            </a:endParaRPr>
          </a:p>
        </p:txBody>
      </p:sp>
      <p:sp>
        <p:nvSpPr>
          <p:cNvPr id="5" name="Content Placeholder 4">
            <a:extLst>
              <a:ext uri="{FF2B5EF4-FFF2-40B4-BE49-F238E27FC236}">
                <a16:creationId xmlns:a16="http://schemas.microsoft.com/office/drawing/2014/main" id="{3C7DEBB4-9C91-4073-B850-FEA0640DBE0E}"/>
              </a:ext>
            </a:extLst>
          </p:cNvPr>
          <p:cNvSpPr>
            <a:spLocks noGrp="1"/>
          </p:cNvSpPr>
          <p:nvPr>
            <p:ph sz="quarter" idx="10"/>
          </p:nvPr>
        </p:nvSpPr>
        <p:spPr>
          <a:xfrm>
            <a:off x="1943906" y="3751697"/>
            <a:ext cx="8787954" cy="914400"/>
          </a:xfrm>
        </p:spPr>
        <p:txBody>
          <a:bodyPr/>
          <a:lstStyle>
            <a:lvl1pPr marL="0" indent="0">
              <a:buNone/>
              <a:defRPr sz="2800" b="1" i="1"/>
            </a:lvl1pPr>
          </a:lstStyle>
          <a:p>
            <a:pPr lvl="0"/>
            <a:r>
              <a:rPr lang="en-US" dirty="0"/>
              <a:t>Click to edit Master text styles</a:t>
            </a:r>
          </a:p>
          <a:p>
            <a:pPr lvl="1"/>
            <a:endParaRPr lang="en-US" dirty="0"/>
          </a:p>
        </p:txBody>
      </p:sp>
      <p:sp>
        <p:nvSpPr>
          <p:cNvPr id="4" name="TextBox 3">
            <a:extLst>
              <a:ext uri="{FF2B5EF4-FFF2-40B4-BE49-F238E27FC236}">
                <a16:creationId xmlns:a16="http://schemas.microsoft.com/office/drawing/2014/main" id="{A903E5B0-F589-022B-D081-64A5837DEFAC}"/>
              </a:ext>
            </a:extLst>
          </p:cNvPr>
          <p:cNvSpPr txBox="1"/>
          <p:nvPr userDrawn="1"/>
        </p:nvSpPr>
        <p:spPr>
          <a:xfrm>
            <a:off x="3048000" y="6279634"/>
            <a:ext cx="6096000" cy="338554"/>
          </a:xfrm>
          <a:prstGeom prst="rect">
            <a:avLst/>
          </a:prstGeom>
          <a:noFill/>
        </p:spPr>
        <p:txBody>
          <a:bodyPr wrap="square">
            <a:spAutoFit/>
          </a:bodyPr>
          <a:lstStyle/>
          <a:p>
            <a:pPr algn="ctr"/>
            <a:r>
              <a:rPr lang="en-US" sz="1600" b="0" i="1" dirty="0">
                <a:solidFill>
                  <a:schemeClr val="tx1">
                    <a:lumMod val="75000"/>
                    <a:lumOff val="25000"/>
                  </a:schemeClr>
                </a:solidFill>
              </a:rPr>
              <a:t>© 2026 Transit Workforce Center</a:t>
            </a:r>
          </a:p>
        </p:txBody>
      </p:sp>
    </p:spTree>
    <p:custDataLst>
      <p:tags r:id="rId1"/>
    </p:custDataLst>
    <p:extLst>
      <p:ext uri="{BB962C8B-B14F-4D97-AF65-F5344CB8AC3E}">
        <p14:creationId xmlns:p14="http://schemas.microsoft.com/office/powerpoint/2010/main" val="196997516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bjectives and Agenda_TC3">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90BBFC2-BCA2-42DB-B689-79CD6F77250F}"/>
              </a:ext>
            </a:extLst>
          </p:cNvPr>
          <p:cNvSpPr>
            <a:spLocks noGrp="1"/>
          </p:cNvSpPr>
          <p:nvPr>
            <p:ph type="title"/>
          </p:nvPr>
        </p:nvSpPr>
        <p:spPr>
          <a:xfrm>
            <a:off x="841248" y="646396"/>
            <a:ext cx="10515600" cy="664797"/>
          </a:xfrm>
        </p:spPr>
        <p:txBody>
          <a:bodyPr anchor="t" anchorCtr="0">
            <a:noAutofit/>
          </a:bodyPr>
          <a:lstStyle>
            <a:lvl1pPr>
              <a:defRPr sz="3600">
                <a:latin typeface="+mj-lt"/>
              </a:defRPr>
            </a:lvl1pPr>
          </a:lstStyle>
          <a:p>
            <a:r>
              <a:rPr lang="en-US" dirty="0"/>
              <a:t>Click to edit Master title style</a:t>
            </a:r>
          </a:p>
        </p:txBody>
      </p:sp>
      <p:sp>
        <p:nvSpPr>
          <p:cNvPr id="5" name="Content Placeholder 2">
            <a:extLst>
              <a:ext uri="{FF2B5EF4-FFF2-40B4-BE49-F238E27FC236}">
                <a16:creationId xmlns:a16="http://schemas.microsoft.com/office/drawing/2014/main" id="{B8762E67-B794-4C5B-82A2-AFA08B414037}"/>
              </a:ext>
            </a:extLst>
          </p:cNvPr>
          <p:cNvSpPr>
            <a:spLocks noGrp="1"/>
          </p:cNvSpPr>
          <p:nvPr>
            <p:ph idx="1" hasCustomPrompt="1"/>
          </p:nvPr>
        </p:nvSpPr>
        <p:spPr>
          <a:xfrm>
            <a:off x="838199" y="1645920"/>
            <a:ext cx="10515599" cy="4572000"/>
          </a:xfrm>
        </p:spPr>
        <p:txBody>
          <a:bodyPr>
            <a:normAutofit/>
          </a:bodyPr>
          <a:lstStyle>
            <a:lvl1pPr marL="0" indent="0">
              <a:buNone/>
              <a:defRPr sz="2800">
                <a:latin typeface="+mn-lt"/>
              </a:defRPr>
            </a:lvl1pPr>
            <a:lvl2pPr marL="457200" indent="0">
              <a:buNone/>
              <a:defRPr sz="2400">
                <a:solidFill>
                  <a:schemeClr val="tx1">
                    <a:lumMod val="75000"/>
                    <a:lumOff val="25000"/>
                  </a:schemeClr>
                </a:solidFill>
                <a:latin typeface="+mn-lt"/>
              </a:defRPr>
            </a:lvl2pPr>
            <a:lvl3pPr marL="914400" indent="0">
              <a:buNone/>
              <a:defRPr sz="2400">
                <a:solidFill>
                  <a:schemeClr val="tx1">
                    <a:lumMod val="75000"/>
                    <a:lumOff val="25000"/>
                  </a:schemeClr>
                </a:solidFill>
                <a:latin typeface="+mn-lt"/>
              </a:defRPr>
            </a:lvl3pPr>
            <a:lvl4pPr marL="1371600" indent="0">
              <a:buNone/>
              <a:defRPr sz="2000">
                <a:solidFill>
                  <a:schemeClr val="tx1">
                    <a:lumMod val="75000"/>
                    <a:lumOff val="25000"/>
                  </a:schemeClr>
                </a:solidFill>
                <a:latin typeface="+mn-lt"/>
              </a:defRPr>
            </a:lvl4pPr>
            <a:lvl5pPr marL="1828800" indent="0">
              <a:buNone/>
              <a:defRPr sz="1800">
                <a:solidFill>
                  <a:schemeClr val="tx1">
                    <a:lumMod val="75000"/>
                    <a:lumOff val="25000"/>
                  </a:schemeClr>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B2369033-F6F9-4085-9143-7445C87B6A19}"/>
              </a:ext>
            </a:extLst>
          </p:cNvPr>
          <p:cNvCxnSpPr>
            <a:cxnSpLocks/>
          </p:cNvCxnSpPr>
          <p:nvPr userDrawn="1"/>
        </p:nvCxnSpPr>
        <p:spPr>
          <a:xfrm>
            <a:off x="-85165" y="1296997"/>
            <a:ext cx="12362329" cy="0"/>
          </a:xfrm>
          <a:prstGeom prst="line">
            <a:avLst/>
          </a:prstGeom>
          <a:ln w="762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215532178"/>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lt Agenda_TC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A136FF-294D-894C-A744-82A47C950F60}"/>
              </a:ext>
            </a:extLst>
          </p:cNvPr>
          <p:cNvPicPr>
            <a:picLocks noChangeAspect="1"/>
          </p:cNvPicPr>
          <p:nvPr userDrawn="1"/>
        </p:nvPicPr>
        <p:blipFill rotWithShape="1">
          <a:blip r:embed="rId3"/>
          <a:srcRect l="18658" t="41767"/>
          <a:stretch/>
        </p:blipFill>
        <p:spPr>
          <a:xfrm>
            <a:off x="918742" y="2318300"/>
            <a:ext cx="11273257" cy="4539700"/>
          </a:xfrm>
          <a:prstGeom prst="rect">
            <a:avLst/>
          </a:prstGeom>
        </p:spPr>
      </p:pic>
      <p:sp>
        <p:nvSpPr>
          <p:cNvPr id="4" name="Title 1">
            <a:extLst>
              <a:ext uri="{FF2B5EF4-FFF2-40B4-BE49-F238E27FC236}">
                <a16:creationId xmlns:a16="http://schemas.microsoft.com/office/drawing/2014/main" id="{F18DFDCB-A912-4E83-9DDC-372B0E651685}"/>
              </a:ext>
            </a:extLst>
          </p:cNvPr>
          <p:cNvSpPr>
            <a:spLocks noGrp="1"/>
          </p:cNvSpPr>
          <p:nvPr>
            <p:ph type="title"/>
          </p:nvPr>
        </p:nvSpPr>
        <p:spPr>
          <a:xfrm>
            <a:off x="841248" y="646396"/>
            <a:ext cx="8713570" cy="664797"/>
          </a:xfrm>
        </p:spPr>
        <p:txBody>
          <a:bodyPr anchor="t" anchorCtr="0">
            <a:noAutofit/>
          </a:bodyPr>
          <a:lstStyle>
            <a:lvl1pPr>
              <a:defRPr sz="3600"/>
            </a:lvl1pPr>
          </a:lstStyle>
          <a:p>
            <a:r>
              <a:rPr lang="en-US" dirty="0"/>
              <a:t>Click to edit Master title style</a:t>
            </a:r>
          </a:p>
        </p:txBody>
      </p:sp>
      <p:sp>
        <p:nvSpPr>
          <p:cNvPr id="5" name="Content Placeholder 2">
            <a:extLst>
              <a:ext uri="{FF2B5EF4-FFF2-40B4-BE49-F238E27FC236}">
                <a16:creationId xmlns:a16="http://schemas.microsoft.com/office/drawing/2014/main" id="{16BD9011-12FC-4B10-BFC5-5D11FD2466A5}"/>
              </a:ext>
            </a:extLst>
          </p:cNvPr>
          <p:cNvSpPr>
            <a:spLocks noGrp="1"/>
          </p:cNvSpPr>
          <p:nvPr>
            <p:ph idx="1" hasCustomPrompt="1"/>
          </p:nvPr>
        </p:nvSpPr>
        <p:spPr>
          <a:xfrm>
            <a:off x="838200" y="1645920"/>
            <a:ext cx="8716618"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89282151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ew Section_TC3">
    <p:bg>
      <p:bgPr>
        <a:solidFill>
          <a:srgbClr val="00A34B"/>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CA850AEB-5B05-476C-B9FC-C03D0ECFF012}"/>
              </a:ext>
            </a:extLst>
          </p:cNvPr>
          <p:cNvSpPr>
            <a:spLocks noGrp="1"/>
          </p:cNvSpPr>
          <p:nvPr>
            <p:ph type="pic" sz="quarter" idx="12"/>
          </p:nvPr>
        </p:nvSpPr>
        <p:spPr>
          <a:xfrm>
            <a:off x="7331075" y="0"/>
            <a:ext cx="4860925" cy="6858000"/>
          </a:xfrm>
          <a:solidFill>
            <a:schemeClr val="bg2"/>
          </a:solidFill>
        </p:spPr>
        <p:txBody>
          <a:bodyPr/>
          <a:lstStyle/>
          <a:p>
            <a:endParaRPr lang="en-US" dirty="0"/>
          </a:p>
        </p:txBody>
      </p:sp>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1615440" y="1812338"/>
            <a:ext cx="4861614" cy="1388062"/>
          </a:xfrm>
        </p:spPr>
        <p:txBody>
          <a:bodyPr anchor="t" anchorCtr="0">
            <a:noAutofit/>
          </a:bodyPr>
          <a:lstStyle>
            <a:lvl1pPr algn="l">
              <a:defRPr sz="3600">
                <a:solidFill>
                  <a:schemeClr val="bg1"/>
                </a:solidFill>
              </a:defRPr>
            </a:lvl1pPr>
          </a:lstStyle>
          <a:p>
            <a:r>
              <a:rPr lang="en-US" dirty="0"/>
              <a:t>Click to edit Master title style</a:t>
            </a:r>
          </a:p>
        </p:txBody>
      </p:sp>
      <p:pic>
        <p:nvPicPr>
          <p:cNvPr id="6" name="Picture 5">
            <a:extLst>
              <a:ext uri="{FF2B5EF4-FFF2-40B4-BE49-F238E27FC236}">
                <a16:creationId xmlns:a16="http://schemas.microsoft.com/office/drawing/2014/main" id="{26E47FC9-845E-42E7-BA96-0280D710B58E}"/>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saturation sat="0"/>
                    </a14:imgEffect>
                  </a14:imgLayer>
                </a14:imgProps>
              </a:ext>
            </a:extLst>
          </a:blip>
          <a:srcRect l="72795" t="41146"/>
          <a:stretch/>
        </p:blipFill>
        <p:spPr>
          <a:xfrm rot="10800000">
            <a:off x="0" y="0"/>
            <a:ext cx="3118397" cy="3794759"/>
          </a:xfrm>
          <a:prstGeom prst="rect">
            <a:avLst/>
          </a:prstGeom>
        </p:spPr>
      </p:pic>
      <p:sp>
        <p:nvSpPr>
          <p:cNvPr id="9" name="Text Placeholder 8">
            <a:extLst>
              <a:ext uri="{FF2B5EF4-FFF2-40B4-BE49-F238E27FC236}">
                <a16:creationId xmlns:a16="http://schemas.microsoft.com/office/drawing/2014/main" id="{34F813A6-9E41-488F-93E5-636C79366C9B}"/>
              </a:ext>
            </a:extLst>
          </p:cNvPr>
          <p:cNvSpPr>
            <a:spLocks noGrp="1"/>
          </p:cNvSpPr>
          <p:nvPr>
            <p:ph type="body" sz="quarter" idx="10"/>
          </p:nvPr>
        </p:nvSpPr>
        <p:spPr>
          <a:xfrm>
            <a:off x="1616075" y="3429000"/>
            <a:ext cx="4860925" cy="2667000"/>
          </a:xfr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179281529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1_TC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C7646D-7FA6-12D9-A15F-DD61CAE525CB}"/>
              </a:ext>
            </a:extLst>
          </p:cNvPr>
          <p:cNvPicPr>
            <a:picLocks noChangeAspect="1"/>
          </p:cNvPicPr>
          <p:nvPr userDrawn="1"/>
        </p:nvPicPr>
        <p:blipFill rotWithShape="1">
          <a:blip r:embed="rId3"/>
          <a:srcRect l="21630"/>
          <a:stretch/>
        </p:blipFill>
        <p:spPr>
          <a:xfrm>
            <a:off x="8029764" y="3870541"/>
            <a:ext cx="4162234" cy="2987457"/>
          </a:xfrm>
          <a:prstGeom prst="rect">
            <a:avLst/>
          </a:prstGeom>
        </p:spPr>
      </p:pic>
      <p:sp>
        <p:nvSpPr>
          <p:cNvPr id="2" name="Title 1">
            <a:extLst>
              <a:ext uri="{FF2B5EF4-FFF2-40B4-BE49-F238E27FC236}">
                <a16:creationId xmlns:a16="http://schemas.microsoft.com/office/drawing/2014/main" id="{9005B033-D348-654C-8CAE-C86EC5429316}"/>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7EB9B61B-4046-5F47-A663-237DEFBB2B48}"/>
              </a:ext>
            </a:extLst>
          </p:cNvPr>
          <p:cNvSpPr>
            <a:spLocks noGrp="1"/>
          </p:cNvSpPr>
          <p:nvPr>
            <p:ph idx="1" hasCustomPrompt="1"/>
          </p:nvPr>
        </p:nvSpPr>
        <p:spPr>
          <a:xfrm>
            <a:off x="838199" y="1645920"/>
            <a:ext cx="10515600" cy="4572000"/>
          </a:xfrm>
        </p:spPr>
        <p:txBody>
          <a:bodyPr>
            <a:normAutofit/>
          </a:bodyPr>
          <a:lstStyle>
            <a:lvl1pPr marL="0" indent="0">
              <a:buNone/>
              <a:defRPr sz="2800">
                <a:latin typeface="+mn-lt"/>
              </a:defRPr>
            </a:lvl1pPr>
            <a:lvl2pPr marL="457200" indent="0">
              <a:buNone/>
              <a:defRPr sz="2400">
                <a:solidFill>
                  <a:schemeClr val="tx1">
                    <a:lumMod val="75000"/>
                    <a:lumOff val="25000"/>
                  </a:schemeClr>
                </a:solidFill>
                <a:latin typeface="+mn-lt"/>
              </a:defRPr>
            </a:lvl2pPr>
            <a:lvl3pPr marL="914400" indent="0">
              <a:buNone/>
              <a:defRPr sz="2400">
                <a:solidFill>
                  <a:schemeClr val="tx1">
                    <a:lumMod val="75000"/>
                    <a:lumOff val="25000"/>
                  </a:schemeClr>
                </a:solidFill>
                <a:latin typeface="+mn-lt"/>
              </a:defRPr>
            </a:lvl3pPr>
            <a:lvl4pPr marL="1371600" indent="0">
              <a:buNone/>
              <a:defRPr sz="2000">
                <a:solidFill>
                  <a:schemeClr val="tx1">
                    <a:lumMod val="75000"/>
                    <a:lumOff val="25000"/>
                  </a:schemeClr>
                </a:solidFill>
                <a:latin typeface="+mn-lt"/>
              </a:defRPr>
            </a:lvl4pPr>
            <a:lvl5pPr marL="1828800" indent="0">
              <a:buNone/>
              <a:defRPr sz="1800">
                <a:solidFill>
                  <a:schemeClr val="tx1">
                    <a:lumMod val="75000"/>
                    <a:lumOff val="25000"/>
                  </a:schemeClr>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413485249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ontent 2_TC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0C969E-42CF-A548-AE1D-055195400071}"/>
              </a:ext>
            </a:extLst>
          </p:cNvPr>
          <p:cNvPicPr>
            <a:picLocks noChangeAspect="1"/>
          </p:cNvPicPr>
          <p:nvPr userDrawn="1"/>
        </p:nvPicPr>
        <p:blipFill rotWithShape="1">
          <a:blip r:embed="rId3"/>
          <a:srcRect r="93552" b="78008"/>
          <a:stretch/>
        </p:blipFill>
        <p:spPr>
          <a:xfrm>
            <a:off x="1" y="-83890"/>
            <a:ext cx="835152" cy="1602297"/>
          </a:xfrm>
          <a:prstGeom prst="rect">
            <a:avLst/>
          </a:prstGeom>
        </p:spPr>
      </p:pic>
      <p:sp>
        <p:nvSpPr>
          <p:cNvPr id="2" name="Title 1">
            <a:extLst>
              <a:ext uri="{FF2B5EF4-FFF2-40B4-BE49-F238E27FC236}">
                <a16:creationId xmlns:a16="http://schemas.microsoft.com/office/drawing/2014/main" id="{9005B033-D348-654C-8CAE-C86EC5429316}"/>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7EB9B61B-4046-5F47-A663-237DEFBB2B48}"/>
              </a:ext>
            </a:extLst>
          </p:cNvPr>
          <p:cNvSpPr>
            <a:spLocks noGrp="1"/>
          </p:cNvSpPr>
          <p:nvPr>
            <p:ph idx="1" hasCustomPrompt="1"/>
          </p:nvPr>
        </p:nvSpPr>
        <p:spPr>
          <a:xfrm>
            <a:off x="838200" y="1645920"/>
            <a:ext cx="10515600" cy="4572000"/>
          </a:xfrm>
        </p:spPr>
        <p:txBody>
          <a:bodyPr>
            <a:normAutofit/>
          </a:bodyPr>
          <a:lstStyle>
            <a:lvl1pPr marL="0" indent="0">
              <a:buNone/>
              <a:defRPr sz="2800"/>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EF46F7E2-7761-4F06-BA04-F369D30ABD82}"/>
              </a:ext>
            </a:extLst>
          </p:cNvPr>
          <p:cNvPicPr>
            <a:picLocks noChangeAspect="1"/>
          </p:cNvPicPr>
          <p:nvPr userDrawn="1"/>
        </p:nvPicPr>
        <p:blipFill rotWithShape="1">
          <a:blip r:embed="rId3"/>
          <a:srcRect l="85544" t="79531"/>
          <a:stretch/>
        </p:blipFill>
        <p:spPr>
          <a:xfrm>
            <a:off x="10332990" y="5377342"/>
            <a:ext cx="1859010" cy="1480657"/>
          </a:xfrm>
          <a:prstGeom prst="rect">
            <a:avLst/>
          </a:prstGeom>
        </p:spPr>
      </p:pic>
    </p:spTree>
    <p:custDataLst>
      <p:tags r:id="rId1"/>
    </p:custDataLst>
    <p:extLst>
      <p:ext uri="{BB962C8B-B14F-4D97-AF65-F5344CB8AC3E}">
        <p14:creationId xmlns:p14="http://schemas.microsoft.com/office/powerpoint/2010/main" val="292681009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3 - Split Boxes_TC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5B033-D348-654C-8CAE-C86EC5429316}"/>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7EB9B61B-4046-5F47-A663-237DEFBB2B48}"/>
              </a:ext>
            </a:extLst>
          </p:cNvPr>
          <p:cNvSpPr>
            <a:spLocks noGrp="1"/>
          </p:cNvSpPr>
          <p:nvPr>
            <p:ph idx="1" hasCustomPrompt="1"/>
          </p:nvPr>
        </p:nvSpPr>
        <p:spPr>
          <a:xfrm>
            <a:off x="838199" y="2128902"/>
            <a:ext cx="4975371" cy="4089017"/>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79799E67-C7F5-487A-B06D-0963F6F2BBC5}"/>
              </a:ext>
            </a:extLst>
          </p:cNvPr>
          <p:cNvSpPr>
            <a:spLocks noGrp="1"/>
          </p:cNvSpPr>
          <p:nvPr>
            <p:ph idx="10" hasCustomPrompt="1"/>
          </p:nvPr>
        </p:nvSpPr>
        <p:spPr>
          <a:xfrm>
            <a:off x="6378431" y="2128902"/>
            <a:ext cx="4975370" cy="4094912"/>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C22A4182-F12E-4C67-A8BE-EE0BA26B9F53}"/>
              </a:ext>
            </a:extLst>
          </p:cNvPr>
          <p:cNvPicPr>
            <a:picLocks noChangeAspect="1"/>
          </p:cNvPicPr>
          <p:nvPr userDrawn="1"/>
        </p:nvPicPr>
        <p:blipFill rotWithShape="1">
          <a:blip r:embed="rId3"/>
          <a:srcRect r="83421" b="19746"/>
          <a:stretch/>
        </p:blipFill>
        <p:spPr>
          <a:xfrm>
            <a:off x="0" y="0"/>
            <a:ext cx="2518611" cy="6858000"/>
          </a:xfrm>
          <a:prstGeom prst="rect">
            <a:avLst/>
          </a:prstGeom>
        </p:spPr>
      </p:pic>
      <p:pic>
        <p:nvPicPr>
          <p:cNvPr id="12" name="Picture 11">
            <a:extLst>
              <a:ext uri="{FF2B5EF4-FFF2-40B4-BE49-F238E27FC236}">
                <a16:creationId xmlns:a16="http://schemas.microsoft.com/office/drawing/2014/main" id="{7D988EA2-FF1A-43C8-B82E-B573F155A2CD}"/>
              </a:ext>
            </a:extLst>
          </p:cNvPr>
          <p:cNvPicPr>
            <a:picLocks noChangeAspect="1"/>
          </p:cNvPicPr>
          <p:nvPr userDrawn="1"/>
        </p:nvPicPr>
        <p:blipFill rotWithShape="1">
          <a:blip r:embed="rId3"/>
          <a:srcRect l="86159" t="23416"/>
          <a:stretch/>
        </p:blipFill>
        <p:spPr>
          <a:xfrm>
            <a:off x="9988548" y="-1"/>
            <a:ext cx="2203451" cy="6858001"/>
          </a:xfrm>
          <a:prstGeom prst="rect">
            <a:avLst/>
          </a:prstGeom>
        </p:spPr>
      </p:pic>
      <p:sp>
        <p:nvSpPr>
          <p:cNvPr id="9" name="Title 1">
            <a:extLst>
              <a:ext uri="{FF2B5EF4-FFF2-40B4-BE49-F238E27FC236}">
                <a16:creationId xmlns:a16="http://schemas.microsoft.com/office/drawing/2014/main" id="{26F9F474-703D-4065-9165-92384DB4BBCD}"/>
              </a:ext>
            </a:extLst>
          </p:cNvPr>
          <p:cNvSpPr txBox="1">
            <a:spLocks/>
          </p:cNvSpPr>
          <p:nvPr userDrawn="1"/>
        </p:nvSpPr>
        <p:spPr>
          <a:xfrm>
            <a:off x="838199" y="1701277"/>
            <a:ext cx="4975371" cy="42762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i="0" kern="1200">
                <a:solidFill>
                  <a:schemeClr val="accent1"/>
                </a:solidFill>
                <a:latin typeface="+mj-lt"/>
                <a:ea typeface="+mj-ea"/>
                <a:cs typeface="Arial" panose="020B0604020202020204" pitchFamily="34" charset="0"/>
              </a:defRPr>
            </a:lvl1pPr>
          </a:lstStyle>
          <a:p>
            <a:r>
              <a:rPr lang="en-US" sz="2400" dirty="0">
                <a:solidFill>
                  <a:schemeClr val="tx1"/>
                </a:solidFill>
              </a:rPr>
              <a:t>Click to edit Master title style</a:t>
            </a:r>
          </a:p>
        </p:txBody>
      </p:sp>
      <p:sp>
        <p:nvSpPr>
          <p:cNvPr id="13" name="Title 1">
            <a:extLst>
              <a:ext uri="{FF2B5EF4-FFF2-40B4-BE49-F238E27FC236}">
                <a16:creationId xmlns:a16="http://schemas.microsoft.com/office/drawing/2014/main" id="{A812E4E7-D916-43B2-A6C9-D63B372C843F}"/>
              </a:ext>
            </a:extLst>
          </p:cNvPr>
          <p:cNvSpPr txBox="1">
            <a:spLocks/>
          </p:cNvSpPr>
          <p:nvPr userDrawn="1"/>
        </p:nvSpPr>
        <p:spPr>
          <a:xfrm>
            <a:off x="6378429" y="1701276"/>
            <a:ext cx="4975371" cy="42762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i="0" kern="1200">
                <a:solidFill>
                  <a:schemeClr val="accent1"/>
                </a:solidFill>
                <a:latin typeface="+mj-lt"/>
                <a:ea typeface="+mj-ea"/>
                <a:cs typeface="Arial" panose="020B0604020202020204" pitchFamily="34" charset="0"/>
              </a:defRPr>
            </a:lvl1pPr>
          </a:lstStyle>
          <a:p>
            <a:r>
              <a:rPr lang="en-US" sz="2400" dirty="0">
                <a:solidFill>
                  <a:schemeClr val="tx1"/>
                </a:solidFill>
              </a:rPr>
              <a:t>Click to edit Master title style</a:t>
            </a:r>
          </a:p>
        </p:txBody>
      </p:sp>
    </p:spTree>
    <p:custDataLst>
      <p:tags r:id="rId1"/>
    </p:custDataLst>
    <p:extLst>
      <p:ext uri="{BB962C8B-B14F-4D97-AF65-F5344CB8AC3E}">
        <p14:creationId xmlns:p14="http://schemas.microsoft.com/office/powerpoint/2010/main" val="32811737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4_TC3">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90BBFC2-BCA2-42DB-B689-79CD6F77250F}"/>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5" name="Content Placeholder 2">
            <a:extLst>
              <a:ext uri="{FF2B5EF4-FFF2-40B4-BE49-F238E27FC236}">
                <a16:creationId xmlns:a16="http://schemas.microsoft.com/office/drawing/2014/main" id="{B8762E67-B794-4C5B-82A2-AFA08B414037}"/>
              </a:ext>
            </a:extLst>
          </p:cNvPr>
          <p:cNvSpPr>
            <a:spLocks noGrp="1"/>
          </p:cNvSpPr>
          <p:nvPr>
            <p:ph idx="1" hasCustomPrompt="1"/>
          </p:nvPr>
        </p:nvSpPr>
        <p:spPr>
          <a:xfrm>
            <a:off x="838200" y="1645920"/>
            <a:ext cx="8716618" cy="4572000"/>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B2369033-F6F9-4085-9143-7445C87B6A19}"/>
              </a:ext>
            </a:extLst>
          </p:cNvPr>
          <p:cNvCxnSpPr>
            <a:cxnSpLocks/>
          </p:cNvCxnSpPr>
          <p:nvPr userDrawn="1"/>
        </p:nvCxnSpPr>
        <p:spPr>
          <a:xfrm>
            <a:off x="-170329" y="1289474"/>
            <a:ext cx="12362329" cy="0"/>
          </a:xfrm>
          <a:prstGeom prst="line">
            <a:avLst/>
          </a:prstGeom>
          <a:ln w="762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90292818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5_TC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D0803A1-65C7-4DEF-8E6B-066F34306918}"/>
              </a:ext>
            </a:extLst>
          </p:cNvPr>
          <p:cNvSpPr>
            <a:spLocks noGrp="1"/>
          </p:cNvSpPr>
          <p:nvPr>
            <p:ph type="title"/>
          </p:nvPr>
        </p:nvSpPr>
        <p:spPr>
          <a:xfrm>
            <a:off x="841248" y="646396"/>
            <a:ext cx="10512550" cy="664797"/>
          </a:xfrm>
        </p:spPr>
        <p:txBody>
          <a:bodyPr anchor="t" anchorCtr="0">
            <a:noAutofit/>
          </a:bodyPr>
          <a:lstStyle>
            <a:lvl1pPr>
              <a:defRPr sz="3600"/>
            </a:lvl1pPr>
          </a:lstStyle>
          <a:p>
            <a:r>
              <a:rPr lang="en-US" dirty="0"/>
              <a:t>Click to edit Master title style</a:t>
            </a:r>
          </a:p>
        </p:txBody>
      </p:sp>
      <p:sp>
        <p:nvSpPr>
          <p:cNvPr id="9" name="Content Placeholder 2">
            <a:extLst>
              <a:ext uri="{FF2B5EF4-FFF2-40B4-BE49-F238E27FC236}">
                <a16:creationId xmlns:a16="http://schemas.microsoft.com/office/drawing/2014/main" id="{0939B5CF-C9F0-4174-89F9-7260EB98E2CC}"/>
              </a:ext>
            </a:extLst>
          </p:cNvPr>
          <p:cNvSpPr>
            <a:spLocks noGrp="1"/>
          </p:cNvSpPr>
          <p:nvPr>
            <p:ph idx="1" hasCustomPrompt="1"/>
          </p:nvPr>
        </p:nvSpPr>
        <p:spPr>
          <a:xfrm>
            <a:off x="838199" y="1645920"/>
            <a:ext cx="10515599"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242060250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6_TC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D0803A1-65C7-4DEF-8E6B-066F34306918}"/>
              </a:ext>
            </a:extLst>
          </p:cNvPr>
          <p:cNvSpPr>
            <a:spLocks noGrp="1"/>
          </p:cNvSpPr>
          <p:nvPr>
            <p:ph type="title"/>
          </p:nvPr>
        </p:nvSpPr>
        <p:spPr>
          <a:xfrm>
            <a:off x="838200" y="842693"/>
            <a:ext cx="5760719" cy="664797"/>
          </a:xfrm>
        </p:spPr>
        <p:txBody>
          <a:bodyPr anchor="t" anchorCtr="0">
            <a:noAutofit/>
          </a:bodyPr>
          <a:lstStyle>
            <a:lvl1pPr>
              <a:defRPr sz="3600"/>
            </a:lvl1pPr>
          </a:lstStyle>
          <a:p>
            <a:r>
              <a:rPr lang="en-US" dirty="0"/>
              <a:t>Click to edit Master title style</a:t>
            </a:r>
          </a:p>
        </p:txBody>
      </p:sp>
      <p:sp>
        <p:nvSpPr>
          <p:cNvPr id="5" name="Content Placeholder 2">
            <a:extLst>
              <a:ext uri="{FF2B5EF4-FFF2-40B4-BE49-F238E27FC236}">
                <a16:creationId xmlns:a16="http://schemas.microsoft.com/office/drawing/2014/main" id="{5F1DE6FB-9338-42EB-86E5-EFD39FCDD0A0}"/>
              </a:ext>
            </a:extLst>
          </p:cNvPr>
          <p:cNvSpPr>
            <a:spLocks noGrp="1"/>
          </p:cNvSpPr>
          <p:nvPr>
            <p:ph idx="10" hasCustomPrompt="1"/>
          </p:nvPr>
        </p:nvSpPr>
        <p:spPr>
          <a:xfrm>
            <a:off x="847746" y="1652236"/>
            <a:ext cx="5751173" cy="4572000"/>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a:extLst>
              <a:ext uri="{FF2B5EF4-FFF2-40B4-BE49-F238E27FC236}">
                <a16:creationId xmlns:a16="http://schemas.microsoft.com/office/drawing/2014/main" id="{BF5B535C-AAC5-442E-B44E-F17CB9FA655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20840" y="-551658"/>
            <a:ext cx="6207403" cy="7090570"/>
          </a:xfrm>
          <a:prstGeom prst="rect">
            <a:avLst/>
          </a:prstGeom>
        </p:spPr>
      </p:pic>
    </p:spTree>
    <p:custDataLst>
      <p:tags r:id="rId1"/>
    </p:custDataLst>
    <p:extLst>
      <p:ext uri="{BB962C8B-B14F-4D97-AF65-F5344CB8AC3E}">
        <p14:creationId xmlns:p14="http://schemas.microsoft.com/office/powerpoint/2010/main" val="1536753503"/>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7_TC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D0803A1-65C7-4DEF-8E6B-066F34306918}"/>
              </a:ext>
            </a:extLst>
          </p:cNvPr>
          <p:cNvSpPr>
            <a:spLocks noGrp="1"/>
          </p:cNvSpPr>
          <p:nvPr>
            <p:ph type="title"/>
          </p:nvPr>
        </p:nvSpPr>
        <p:spPr>
          <a:xfrm>
            <a:off x="838200" y="842693"/>
            <a:ext cx="10506055" cy="664797"/>
          </a:xfrm>
        </p:spPr>
        <p:txBody>
          <a:bodyPr anchor="t" anchorCtr="0">
            <a:noAutofit/>
          </a:bodyPr>
          <a:lstStyle>
            <a:lvl1pPr>
              <a:defRPr sz="3600"/>
            </a:lvl1pPr>
          </a:lstStyle>
          <a:p>
            <a:r>
              <a:rPr lang="en-US" dirty="0"/>
              <a:t>Click to edit Master title style</a:t>
            </a:r>
          </a:p>
        </p:txBody>
      </p:sp>
      <p:sp>
        <p:nvSpPr>
          <p:cNvPr id="9" name="Content Placeholder 2">
            <a:extLst>
              <a:ext uri="{FF2B5EF4-FFF2-40B4-BE49-F238E27FC236}">
                <a16:creationId xmlns:a16="http://schemas.microsoft.com/office/drawing/2014/main" id="{0939B5CF-C9F0-4174-89F9-7260EB98E2CC}"/>
              </a:ext>
            </a:extLst>
          </p:cNvPr>
          <p:cNvSpPr>
            <a:spLocks noGrp="1"/>
          </p:cNvSpPr>
          <p:nvPr>
            <p:ph idx="1" hasCustomPrompt="1"/>
          </p:nvPr>
        </p:nvSpPr>
        <p:spPr>
          <a:xfrm>
            <a:off x="838200" y="1639604"/>
            <a:ext cx="5807520"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a:extLst>
              <a:ext uri="{FF2B5EF4-FFF2-40B4-BE49-F238E27FC236}">
                <a16:creationId xmlns:a16="http://schemas.microsoft.com/office/drawing/2014/main" id="{5F1DE6FB-9338-42EB-86E5-EFD39FCDD0A0}"/>
              </a:ext>
            </a:extLst>
          </p:cNvPr>
          <p:cNvSpPr>
            <a:spLocks noGrp="1"/>
          </p:cNvSpPr>
          <p:nvPr>
            <p:ph idx="10" hasCustomPrompt="1"/>
          </p:nvPr>
        </p:nvSpPr>
        <p:spPr>
          <a:xfrm>
            <a:off x="6966816" y="1639604"/>
            <a:ext cx="4386984"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267506830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PTIONAL - Media Slide_TC3">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838200" y="410258"/>
            <a:ext cx="10515600" cy="584354"/>
          </a:xfrm>
        </p:spPr>
        <p:txBody>
          <a:bodyPr anchor="t" anchorCtr="0">
            <a:noAutofit/>
          </a:bodyPr>
          <a:lstStyle>
            <a:lvl1pPr algn="ctr">
              <a:defRPr sz="3600">
                <a:solidFill>
                  <a:schemeClr val="bg2">
                    <a:lumMod val="25000"/>
                  </a:schemeClr>
                </a:solidFill>
              </a:defRPr>
            </a:lvl1pPr>
          </a:lstStyle>
          <a:p>
            <a:r>
              <a:rPr lang="en-US" dirty="0"/>
              <a:t>Click to edit Master title style</a:t>
            </a:r>
          </a:p>
        </p:txBody>
      </p:sp>
      <p:pic>
        <p:nvPicPr>
          <p:cNvPr id="5" name="Graphic 4">
            <a:extLst>
              <a:ext uri="{FF2B5EF4-FFF2-40B4-BE49-F238E27FC236}">
                <a16:creationId xmlns:a16="http://schemas.microsoft.com/office/drawing/2014/main" id="{902B6895-ADE8-4BF9-928C-453C82A89858}"/>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11148" t="21891" r="11939" b="33527"/>
          <a:stretch/>
        </p:blipFill>
        <p:spPr>
          <a:xfrm>
            <a:off x="1380565" y="821094"/>
            <a:ext cx="9430870" cy="6176865"/>
          </a:xfrm>
          <a:prstGeom prst="rect">
            <a:avLst/>
          </a:prstGeom>
        </p:spPr>
      </p:pic>
      <p:pic>
        <p:nvPicPr>
          <p:cNvPr id="6" name="Picture 5">
            <a:extLst>
              <a:ext uri="{FF2B5EF4-FFF2-40B4-BE49-F238E27FC236}">
                <a16:creationId xmlns:a16="http://schemas.microsoft.com/office/drawing/2014/main" id="{26E47FC9-845E-42E7-BA96-0280D710B58E}"/>
              </a:ext>
            </a:extLst>
          </p:cNvPr>
          <p:cNvPicPr>
            <a:picLocks noChangeAspect="1"/>
          </p:cNvPicPr>
          <p:nvPr userDrawn="1"/>
        </p:nvPicPr>
        <p:blipFill rotWithShape="1">
          <a:blip r:embed="rId4"/>
          <a:srcRect l="56974"/>
          <a:stretch/>
        </p:blipFill>
        <p:spPr>
          <a:xfrm>
            <a:off x="7260042" y="410256"/>
            <a:ext cx="4931957" cy="6447743"/>
          </a:xfrm>
          <a:prstGeom prst="rect">
            <a:avLst/>
          </a:prstGeom>
        </p:spPr>
      </p:pic>
    </p:spTree>
    <p:custDataLst>
      <p:tags r:id="rId1"/>
    </p:custDataLst>
    <p:extLst>
      <p:ext uri="{BB962C8B-B14F-4D97-AF65-F5344CB8AC3E}">
        <p14:creationId xmlns:p14="http://schemas.microsoft.com/office/powerpoint/2010/main" val="331706923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ctivity_TC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75C210-AF81-4BB1-A243-E9E1D9B33329}"/>
              </a:ext>
            </a:extLst>
          </p:cNvPr>
          <p:cNvSpPr/>
          <p:nvPr userDrawn="1"/>
        </p:nvSpPr>
        <p:spPr>
          <a:xfrm>
            <a:off x="0" y="0"/>
            <a:ext cx="12192000" cy="914400"/>
          </a:xfrm>
          <a:prstGeom prst="rect">
            <a:avLst/>
          </a:prstGeom>
          <a:gradFill flip="none" rotWithShape="1">
            <a:gsLst>
              <a:gs pos="0">
                <a:schemeClr val="accent5">
                  <a:lumMod val="50000"/>
                </a:schemeClr>
              </a:gs>
              <a:gs pos="66000">
                <a:schemeClr val="accent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A31376BC-AFE2-4546-B95E-156548E064E9}"/>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
        <p:nvSpPr>
          <p:cNvPr id="4" name="Content Placeholder 2">
            <a:extLst>
              <a:ext uri="{FF2B5EF4-FFF2-40B4-BE49-F238E27FC236}">
                <a16:creationId xmlns:a16="http://schemas.microsoft.com/office/drawing/2014/main" id="{74B925FF-9736-6C75-9B1C-CAC46B6D6E57}"/>
              </a:ext>
            </a:extLst>
          </p:cNvPr>
          <p:cNvSpPr>
            <a:spLocks noGrp="1"/>
          </p:cNvSpPr>
          <p:nvPr>
            <p:ph idx="1" hasCustomPrompt="1"/>
          </p:nvPr>
        </p:nvSpPr>
        <p:spPr>
          <a:xfrm>
            <a:off x="838199" y="1381991"/>
            <a:ext cx="10515599" cy="4835929"/>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0327120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structor Demo_TC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75C210-AF81-4BB1-A243-E9E1D9B33329}"/>
              </a:ext>
            </a:extLst>
          </p:cNvPr>
          <p:cNvSpPr/>
          <p:nvPr userDrawn="1"/>
        </p:nvSpPr>
        <p:spPr>
          <a:xfrm>
            <a:off x="0" y="-1"/>
            <a:ext cx="12161520" cy="914400"/>
          </a:xfrm>
          <a:prstGeom prst="rect">
            <a:avLst/>
          </a:prstGeom>
          <a:gradFill flip="none" rotWithShape="1">
            <a:gsLst>
              <a:gs pos="0">
                <a:srgbClr val="0F6235"/>
              </a:gs>
              <a:gs pos="58000">
                <a:srgbClr val="2AA748"/>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6AB20661-D1D6-618C-2DB0-057DDEFB603F}"/>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5FDFC69A-B9EC-AFF9-4C58-CCED9B26FEEC}"/>
              </a:ext>
            </a:extLst>
          </p:cNvPr>
          <p:cNvSpPr>
            <a:spLocks noGrp="1"/>
          </p:cNvSpPr>
          <p:nvPr>
            <p:ph idx="1" hasCustomPrompt="1"/>
          </p:nvPr>
        </p:nvSpPr>
        <p:spPr>
          <a:xfrm>
            <a:off x="838199" y="1381991"/>
            <a:ext cx="10515599" cy="4835929"/>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05937054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nowledge Check_TC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EEB4C2-CA03-E5CE-9CA9-1E7D9490FC3F}"/>
              </a:ext>
            </a:extLst>
          </p:cNvPr>
          <p:cNvSpPr/>
          <p:nvPr userDrawn="1"/>
        </p:nvSpPr>
        <p:spPr>
          <a:xfrm>
            <a:off x="0" y="-1176"/>
            <a:ext cx="12192000" cy="914400"/>
          </a:xfrm>
          <a:prstGeom prst="rect">
            <a:avLst/>
          </a:prstGeom>
          <a:gradFill flip="none" rotWithShape="1">
            <a:gsLst>
              <a:gs pos="0">
                <a:schemeClr val="accent4"/>
              </a:gs>
              <a:gs pos="58000">
                <a:schemeClr val="accent4"/>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2">
            <a:extLst>
              <a:ext uri="{FF2B5EF4-FFF2-40B4-BE49-F238E27FC236}">
                <a16:creationId xmlns:a16="http://schemas.microsoft.com/office/drawing/2014/main" id="{1799EE8F-088F-A2ED-809A-43DF4579D88B}"/>
              </a:ext>
            </a:extLst>
          </p:cNvPr>
          <p:cNvSpPr>
            <a:spLocks noGrp="1"/>
          </p:cNvSpPr>
          <p:nvPr>
            <p:ph idx="1" hasCustomPrompt="1"/>
          </p:nvPr>
        </p:nvSpPr>
        <p:spPr>
          <a:xfrm>
            <a:off x="838199" y="1381991"/>
            <a:ext cx="10515599" cy="4835929"/>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1">
            <a:extLst>
              <a:ext uri="{FF2B5EF4-FFF2-40B4-BE49-F238E27FC236}">
                <a16:creationId xmlns:a16="http://schemas.microsoft.com/office/drawing/2014/main" id="{BE9FF346-9704-87EB-0F3E-9B56533D2758}"/>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359672837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nowledge Check w/Media_TC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BC235C-43E4-0A1C-E787-B47ABBC353EE}"/>
              </a:ext>
            </a:extLst>
          </p:cNvPr>
          <p:cNvSpPr/>
          <p:nvPr userDrawn="1"/>
        </p:nvSpPr>
        <p:spPr>
          <a:xfrm>
            <a:off x="0" y="-1176"/>
            <a:ext cx="12192000" cy="914400"/>
          </a:xfrm>
          <a:prstGeom prst="rect">
            <a:avLst/>
          </a:prstGeom>
          <a:gradFill flip="none" rotWithShape="1">
            <a:gsLst>
              <a:gs pos="0">
                <a:schemeClr val="accent4"/>
              </a:gs>
              <a:gs pos="58000">
                <a:schemeClr val="accent4"/>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2">
            <a:extLst>
              <a:ext uri="{FF2B5EF4-FFF2-40B4-BE49-F238E27FC236}">
                <a16:creationId xmlns:a16="http://schemas.microsoft.com/office/drawing/2014/main" id="{0D21FA8E-C60F-4C38-B3AB-70F74134A904}"/>
              </a:ext>
            </a:extLst>
          </p:cNvPr>
          <p:cNvSpPr>
            <a:spLocks noGrp="1"/>
          </p:cNvSpPr>
          <p:nvPr>
            <p:ph idx="1" hasCustomPrompt="1"/>
          </p:nvPr>
        </p:nvSpPr>
        <p:spPr>
          <a:xfrm>
            <a:off x="838200" y="1401796"/>
            <a:ext cx="5928360" cy="4797680"/>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Media Placeholder 7">
            <a:extLst>
              <a:ext uri="{FF2B5EF4-FFF2-40B4-BE49-F238E27FC236}">
                <a16:creationId xmlns:a16="http://schemas.microsoft.com/office/drawing/2014/main" id="{86E117B5-6689-4D6E-80F7-67519BEA5920}"/>
              </a:ext>
            </a:extLst>
          </p:cNvPr>
          <p:cNvSpPr>
            <a:spLocks noGrp="1"/>
          </p:cNvSpPr>
          <p:nvPr>
            <p:ph type="media" sz="quarter" idx="10"/>
          </p:nvPr>
        </p:nvSpPr>
        <p:spPr>
          <a:xfrm>
            <a:off x="7239000" y="1401795"/>
            <a:ext cx="4114800" cy="4721194"/>
          </a:xfrm>
        </p:spPr>
        <p:txBody>
          <a:bodyPr/>
          <a:lstStyle/>
          <a:p>
            <a:endParaRPr lang="en-US" dirty="0"/>
          </a:p>
        </p:txBody>
      </p:sp>
      <p:sp>
        <p:nvSpPr>
          <p:cNvPr id="3" name="Title 1">
            <a:extLst>
              <a:ext uri="{FF2B5EF4-FFF2-40B4-BE49-F238E27FC236}">
                <a16:creationId xmlns:a16="http://schemas.microsoft.com/office/drawing/2014/main" id="{A34F2F57-E9FA-C828-49EB-2B4A8AAD070E}"/>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323969984"/>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1_TC3">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EE8D6024-688A-40F2-A005-6ECACAF0EA57}"/>
              </a:ext>
            </a:extLst>
          </p:cNvPr>
          <p:cNvCxnSpPr>
            <a:cxnSpLocks/>
          </p:cNvCxnSpPr>
          <p:nvPr userDrawn="1"/>
        </p:nvCxnSpPr>
        <p:spPr>
          <a:xfrm>
            <a:off x="-94130" y="1210968"/>
            <a:ext cx="12380259" cy="0"/>
          </a:xfrm>
          <a:prstGeom prst="line">
            <a:avLst/>
          </a:prstGeom>
          <a:ln w="762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838200" y="502695"/>
            <a:ext cx="10515600" cy="747897"/>
          </a:xfrm>
        </p:spPr>
        <p:txBody>
          <a:bodyPr anchor="t" anchorCtr="0">
            <a:noAutofit/>
          </a:bodyPr>
          <a:lstStyle>
            <a:lvl1pPr algn="ctr">
              <a:defRPr sz="3600">
                <a:solidFill>
                  <a:schemeClr val="bg2">
                    <a:lumMod val="25000"/>
                  </a:schemeClr>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3737475637"/>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2_TC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A136FF-294D-894C-A744-82A47C950F60}"/>
              </a:ext>
            </a:extLst>
          </p:cNvPr>
          <p:cNvPicPr>
            <a:picLocks noChangeAspect="1"/>
          </p:cNvPicPr>
          <p:nvPr userDrawn="1"/>
        </p:nvPicPr>
        <p:blipFill rotWithShape="1">
          <a:blip r:embed="rId3"/>
          <a:srcRect l="18658" t="41767"/>
          <a:stretch/>
        </p:blipFill>
        <p:spPr>
          <a:xfrm>
            <a:off x="918742" y="2318300"/>
            <a:ext cx="11273257" cy="4539700"/>
          </a:xfrm>
          <a:prstGeom prst="rect">
            <a:avLst/>
          </a:prstGeom>
        </p:spPr>
      </p:pic>
    </p:spTree>
    <p:custDataLst>
      <p:tags r:id="rId1"/>
    </p:custDataLst>
    <p:extLst>
      <p:ext uri="{BB962C8B-B14F-4D97-AF65-F5344CB8AC3E}">
        <p14:creationId xmlns:p14="http://schemas.microsoft.com/office/powerpoint/2010/main" val="54478486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3_TC3">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411060" y="169494"/>
            <a:ext cx="11459361" cy="958266"/>
          </a:xfrm>
        </p:spPr>
        <p:txBody>
          <a:bodyPr anchor="t" anchorCtr="0">
            <a:noAutofit/>
          </a:bodyPr>
          <a:lstStyle>
            <a:lvl1pPr algn="ctr">
              <a:defRPr sz="3600">
                <a:solidFill>
                  <a:schemeClr val="bg1"/>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477033013"/>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ank You_TC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982503-DB72-16F9-4F73-938C93FFCA7D}"/>
              </a:ext>
            </a:extLst>
          </p:cNvPr>
          <p:cNvPicPr>
            <a:picLocks noChangeAspect="1"/>
          </p:cNvPicPr>
          <p:nvPr userDrawn="1"/>
        </p:nvPicPr>
        <p:blipFill rotWithShape="1">
          <a:blip r:embed="rId3"/>
          <a:srcRect l="18658" t="41767"/>
          <a:stretch/>
        </p:blipFill>
        <p:spPr>
          <a:xfrm>
            <a:off x="918742" y="2318300"/>
            <a:ext cx="11273257" cy="4539700"/>
          </a:xfrm>
          <a:prstGeom prst="rect">
            <a:avLst/>
          </a:prstGeom>
        </p:spPr>
      </p:pic>
      <p:sp>
        <p:nvSpPr>
          <p:cNvPr id="5" name="Title 1">
            <a:extLst>
              <a:ext uri="{FF2B5EF4-FFF2-40B4-BE49-F238E27FC236}">
                <a16:creationId xmlns:a16="http://schemas.microsoft.com/office/drawing/2014/main" id="{5527EC74-9733-4617-ECB3-3DDA17D792FC}"/>
              </a:ext>
            </a:extLst>
          </p:cNvPr>
          <p:cNvSpPr>
            <a:spLocks noGrp="1"/>
          </p:cNvSpPr>
          <p:nvPr>
            <p:ph type="title" hasCustomPrompt="1"/>
          </p:nvPr>
        </p:nvSpPr>
        <p:spPr>
          <a:xfrm>
            <a:off x="1225317" y="1873950"/>
            <a:ext cx="8713570" cy="1345974"/>
          </a:xfrm>
        </p:spPr>
        <p:txBody>
          <a:bodyPr anchor="t" anchorCtr="0">
            <a:noAutofit/>
          </a:bodyPr>
          <a:lstStyle>
            <a:lvl1pPr>
              <a:defRPr sz="8800"/>
            </a:lvl1pPr>
          </a:lstStyle>
          <a:p>
            <a:r>
              <a:rPr lang="en-US" dirty="0"/>
              <a:t>Thank you!</a:t>
            </a:r>
          </a:p>
        </p:txBody>
      </p:sp>
      <p:pic>
        <p:nvPicPr>
          <p:cNvPr id="8" name="Picture 7">
            <a:extLst>
              <a:ext uri="{FF2B5EF4-FFF2-40B4-BE49-F238E27FC236}">
                <a16:creationId xmlns:a16="http://schemas.microsoft.com/office/drawing/2014/main" id="{EC3BA06A-8B3F-22A9-7D61-9A9704B18C66}"/>
              </a:ext>
            </a:extLst>
          </p:cNvPr>
          <p:cNvPicPr>
            <a:picLocks noChangeAspect="1"/>
          </p:cNvPicPr>
          <p:nvPr userDrawn="1"/>
        </p:nvPicPr>
        <p:blipFill>
          <a:blip r:embed="rId4">
            <a:extLst>
              <a:ext uri="{28A0092B-C50C-407E-A947-70E740481C1C}">
                <a14:useLocalDpi xmlns:a14="http://schemas.microsoft.com/office/drawing/2010/main" val="0"/>
              </a:ext>
            </a:extLst>
          </a:blip>
          <a:srcRect l="6873"/>
          <a:stretch>
            <a:fillRect/>
          </a:stretch>
        </p:blipFill>
        <p:spPr>
          <a:xfrm>
            <a:off x="1225317" y="3397292"/>
            <a:ext cx="6991583" cy="1748592"/>
          </a:xfrm>
          <a:prstGeom prst="rect">
            <a:avLst/>
          </a:prstGeom>
        </p:spPr>
      </p:pic>
      <p:sp>
        <p:nvSpPr>
          <p:cNvPr id="9" name="TextBox 8">
            <a:extLst>
              <a:ext uri="{FF2B5EF4-FFF2-40B4-BE49-F238E27FC236}">
                <a16:creationId xmlns:a16="http://schemas.microsoft.com/office/drawing/2014/main" id="{0E7F1A2A-8C9E-CE16-2FE4-897B57D45C6B}"/>
              </a:ext>
            </a:extLst>
          </p:cNvPr>
          <p:cNvSpPr txBox="1"/>
          <p:nvPr userDrawn="1"/>
        </p:nvSpPr>
        <p:spPr>
          <a:xfrm>
            <a:off x="3048000" y="6279634"/>
            <a:ext cx="6096000" cy="338554"/>
          </a:xfrm>
          <a:prstGeom prst="rect">
            <a:avLst/>
          </a:prstGeom>
          <a:noFill/>
        </p:spPr>
        <p:txBody>
          <a:bodyPr wrap="square">
            <a:spAutoFit/>
          </a:bodyPr>
          <a:lstStyle/>
          <a:p>
            <a:pPr algn="ctr"/>
            <a:r>
              <a:rPr lang="en-US" sz="1600" b="0" i="1" dirty="0">
                <a:solidFill>
                  <a:schemeClr val="tx1">
                    <a:lumMod val="75000"/>
                    <a:lumOff val="25000"/>
                  </a:schemeClr>
                </a:solidFill>
              </a:rPr>
              <a:t>© 2026 Transit Workforce Center</a:t>
            </a:r>
          </a:p>
        </p:txBody>
      </p:sp>
      <p:pic>
        <p:nvPicPr>
          <p:cNvPr id="10" name="Picture 9">
            <a:extLst>
              <a:ext uri="{FF2B5EF4-FFF2-40B4-BE49-F238E27FC236}">
                <a16:creationId xmlns:a16="http://schemas.microsoft.com/office/drawing/2014/main" id="{BF030C39-6AFB-5438-6E6F-7CE2EE7EB7C3}"/>
              </a:ext>
            </a:extLst>
          </p:cNvPr>
          <p:cNvPicPr>
            <a:picLocks noChangeAspect="1"/>
          </p:cNvPicPr>
          <p:nvPr userDrawn="1"/>
        </p:nvPicPr>
        <p:blipFill>
          <a:blip r:embed="rId5"/>
          <a:srcRect l="73229" t="44259"/>
          <a:stretch>
            <a:fillRect/>
          </a:stretch>
        </p:blipFill>
        <p:spPr>
          <a:xfrm rot="10800000">
            <a:off x="0" y="0"/>
            <a:ext cx="2450636" cy="2870200"/>
          </a:xfrm>
          <a:prstGeom prst="rect">
            <a:avLst/>
          </a:prstGeom>
        </p:spPr>
      </p:pic>
    </p:spTree>
    <p:custDataLst>
      <p:tags r:id="rId1"/>
    </p:custDataLst>
    <p:extLst>
      <p:ext uri="{BB962C8B-B14F-4D97-AF65-F5344CB8AC3E}">
        <p14:creationId xmlns:p14="http://schemas.microsoft.com/office/powerpoint/2010/main" val="3544327027"/>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WC Event Title Opener NEW">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5630FA-2B06-54B6-0E27-BDC485A1467B}"/>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rotWithShape="1">
          <a:blip r:embed="rId3"/>
          <a:srcRect l="27825" t="42692" b="3048"/>
          <a:stretch>
            <a:fillRect/>
          </a:stretch>
        </p:blipFill>
        <p:spPr>
          <a:xfrm>
            <a:off x="0" y="1702190"/>
            <a:ext cx="12192000" cy="5155810"/>
          </a:xfrm>
          <a:prstGeom prst="rect">
            <a:avLst/>
          </a:prstGeom>
        </p:spPr>
      </p:pic>
      <p:pic>
        <p:nvPicPr>
          <p:cNvPr id="2" name="Picture 1" descr="Transit Workforce Center">
            <a:extLst>
              <a:ext uri="{FF2B5EF4-FFF2-40B4-BE49-F238E27FC236}">
                <a16:creationId xmlns:a16="http://schemas.microsoft.com/office/drawing/2014/main" id="{A8D075D5-AA1D-CAC5-37BC-4925CB7E55AE}"/>
              </a:ext>
              <a:ext uri="{C183D7F6-B498-43B3-948B-1728B52AA6E4}">
                <adec:decorative xmlns:adec="http://schemas.microsoft.com/office/drawing/2017/decorative" val="0"/>
              </a:ext>
            </a:extLst>
          </p:cNvPr>
          <p:cNvPicPr>
            <a:picLocks noGrp="1" noRot="1" noMove="1" noResize="1" noEditPoints="1" noAdjustHandles="1" noChangeArrowheads="1" noChangeShapeType="1" noCrop="1"/>
          </p:cNvPicPr>
          <p:nvPr userDrawn="1"/>
        </p:nvPicPr>
        <p:blipFill>
          <a:blip r:embed="rId4" cstate="print">
            <a:extLst>
              <a:ext uri="{28A0092B-C50C-407E-A947-70E740481C1C}">
                <a14:useLocalDpi xmlns:a14="http://schemas.microsoft.com/office/drawing/2010/main" val="0"/>
              </a:ext>
            </a:extLst>
          </a:blip>
          <a:stretch>
            <a:fillRect/>
          </a:stretch>
        </p:blipFill>
        <p:spPr>
          <a:xfrm>
            <a:off x="3154680" y="385992"/>
            <a:ext cx="5882640" cy="1012762"/>
          </a:xfrm>
          <a:prstGeom prst="rect">
            <a:avLst/>
          </a:prstGeom>
        </p:spPr>
      </p:pic>
      <p:cxnSp>
        <p:nvCxnSpPr>
          <p:cNvPr id="3" name="Straight Connector 2">
            <a:extLst>
              <a:ext uri="{FF2B5EF4-FFF2-40B4-BE49-F238E27FC236}">
                <a16:creationId xmlns:a16="http://schemas.microsoft.com/office/drawing/2014/main" id="{8260899A-74A6-12D0-89B4-1CB890872FC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655093" y="1702190"/>
            <a:ext cx="10901907" cy="0"/>
          </a:xfrm>
          <a:prstGeom prst="line">
            <a:avLst/>
          </a:prstGeom>
          <a:ln w="254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B51484D2-FD1E-C784-DB99-C2D4518766E1}"/>
              </a:ext>
            </a:extLst>
          </p:cNvPr>
          <p:cNvGrpSpPr>
            <a:grpSpLocks noGrp="1" noUngrp="1" noRot="1" noMove="1" noResize="1"/>
          </p:cNvGrpSpPr>
          <p:nvPr userDrawn="1"/>
        </p:nvGrpSpPr>
        <p:grpSpPr>
          <a:xfrm>
            <a:off x="655093" y="5103734"/>
            <a:ext cx="10901907" cy="1274095"/>
            <a:chOff x="655093" y="5103734"/>
            <a:chExt cx="10901907" cy="1274095"/>
          </a:xfrm>
        </p:grpSpPr>
        <p:sp>
          <p:nvSpPr>
            <p:cNvPr id="14" name="Rounded Rectangle 13">
              <a:extLst>
                <a:ext uri="{FF2B5EF4-FFF2-40B4-BE49-F238E27FC236}">
                  <a16:creationId xmlns:a16="http://schemas.microsoft.com/office/drawing/2014/main" id="{660F228C-3C2A-8C37-F600-742344EDC87D}"/>
                </a:ext>
              </a:extLst>
            </p:cNvPr>
            <p:cNvSpPr>
              <a:spLocks noGrp="1" noRot="1" noMove="1" noResize="1" noEditPoints="1" noAdjustHandles="1" noChangeArrowheads="1" noChangeShapeType="1"/>
            </p:cNvSpPr>
            <p:nvPr userDrawn="1"/>
          </p:nvSpPr>
          <p:spPr>
            <a:xfrm>
              <a:off x="655093" y="5103734"/>
              <a:ext cx="10901907" cy="1274095"/>
            </a:xfrm>
            <a:prstGeom prst="roundRect">
              <a:avLst>
                <a:gd name="adj" fmla="val 20259"/>
              </a:avLst>
            </a:prstGeom>
            <a:ln/>
          </p:spPr>
          <p:style>
            <a:lnRef idx="2">
              <a:schemeClr val="dk1"/>
            </a:lnRef>
            <a:fillRef idx="1">
              <a:schemeClr val="lt1"/>
            </a:fillRef>
            <a:effectRef idx="0">
              <a:schemeClr val="dk1"/>
            </a:effectRef>
            <a:fontRef idx="minor">
              <a:schemeClr val="dk1"/>
            </a:fontRef>
          </p:style>
          <p:txBody>
            <a:bodyPr lIns="0" tIns="0" rIns="0" bIns="0" rtlCol="0" anchor="b" anchorCtr="0"/>
            <a:lstStyle/>
            <a:p>
              <a:pPr algn="ctr"/>
              <a:r>
                <a:rPr lang="en-US" sz="1400" dirty="0">
                  <a:solidFill>
                    <a:schemeClr val="tx1"/>
                  </a:solidFill>
                </a:rPr>
                <a:t>A program of the </a:t>
              </a:r>
              <a:r>
                <a:rPr lang="en-US" sz="1400" b="1" dirty="0">
                  <a:solidFill>
                    <a:schemeClr val="accent1"/>
                  </a:solidFill>
                </a:rPr>
                <a:t>Federal Transit Administration </a:t>
              </a:r>
              <a:r>
                <a:rPr lang="en-US" sz="1400" dirty="0">
                  <a:solidFill>
                    <a:schemeClr val="tx1"/>
                  </a:solidFill>
                </a:rPr>
                <a:t>administered by the International Transportation Learning Center </a:t>
              </a:r>
            </a:p>
          </p:txBody>
        </p:sp>
        <p:pic>
          <p:nvPicPr>
            <p:cNvPr id="15" name="Picture 14" descr="FTA logo">
              <a:extLst>
                <a:ext uri="{FF2B5EF4-FFF2-40B4-BE49-F238E27FC236}">
                  <a16:creationId xmlns:a16="http://schemas.microsoft.com/office/drawing/2014/main" id="{B22FA683-B553-2046-8C82-37512F7CFADB}"/>
                </a:ext>
              </a:extLst>
            </p:cNvPr>
            <p:cNvPicPr>
              <a:picLocks noGrp="1" noRot="1" noMove="1" noResize="1" noEditPoints="1" noAdjustHandles="1" noChangeArrowheads="1" noChangeShapeType="1" noCrop="1"/>
            </p:cNvPicPr>
            <p:nvPr userDrawn="1"/>
          </p:nvPicPr>
          <p:blipFill>
            <a:blip r:embed="rId5"/>
            <a:srcRect l="53528" b="39079"/>
            <a:stretch>
              <a:fillRect/>
            </a:stretch>
          </p:blipFill>
          <p:spPr>
            <a:xfrm>
              <a:off x="3759642" y="5217785"/>
              <a:ext cx="4672714" cy="793562"/>
            </a:xfrm>
            <a:prstGeom prst="rect">
              <a:avLst/>
            </a:prstGeom>
          </p:spPr>
        </p:pic>
      </p:grpSp>
    </p:spTree>
    <p:custDataLst>
      <p:tags r:id="rId1"/>
    </p:custDataLst>
    <p:extLst>
      <p:ext uri="{BB962C8B-B14F-4D97-AF65-F5344CB8AC3E}">
        <p14:creationId xmlns:p14="http://schemas.microsoft.com/office/powerpoint/2010/main" val="2384559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C Event Title Opener NEW">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5630FA-2B06-54B6-0E27-BDC485A1467B}"/>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rotWithShape="1">
          <a:blip r:embed="rId3"/>
          <a:srcRect l="27825" t="42692" b="3048"/>
          <a:stretch>
            <a:fillRect/>
          </a:stretch>
        </p:blipFill>
        <p:spPr>
          <a:xfrm>
            <a:off x="0" y="1702190"/>
            <a:ext cx="12192000" cy="5155810"/>
          </a:xfrm>
          <a:prstGeom prst="rect">
            <a:avLst/>
          </a:prstGeom>
        </p:spPr>
      </p:pic>
      <p:pic>
        <p:nvPicPr>
          <p:cNvPr id="2" name="Picture 1" descr="Transit Workforce Center">
            <a:extLst>
              <a:ext uri="{FF2B5EF4-FFF2-40B4-BE49-F238E27FC236}">
                <a16:creationId xmlns:a16="http://schemas.microsoft.com/office/drawing/2014/main" id="{A8D075D5-AA1D-CAC5-37BC-4925CB7E55AE}"/>
              </a:ext>
              <a:ext uri="{C183D7F6-B498-43B3-948B-1728B52AA6E4}">
                <adec:decorative xmlns:adec="http://schemas.microsoft.com/office/drawing/2017/decorative" val="0"/>
              </a:ext>
            </a:extLst>
          </p:cNvPr>
          <p:cNvPicPr>
            <a:picLocks noGrp="1" noRot="1" noMove="1" noResize="1" noEditPoints="1" noAdjustHandles="1" noChangeArrowheads="1" noChangeShapeType="1" noCrop="1"/>
          </p:cNvPicPr>
          <p:nvPr userDrawn="1"/>
        </p:nvPicPr>
        <p:blipFill>
          <a:blip r:embed="rId4" cstate="print">
            <a:extLst>
              <a:ext uri="{28A0092B-C50C-407E-A947-70E740481C1C}">
                <a14:useLocalDpi xmlns:a14="http://schemas.microsoft.com/office/drawing/2010/main" val="0"/>
              </a:ext>
            </a:extLst>
          </a:blip>
          <a:stretch>
            <a:fillRect/>
          </a:stretch>
        </p:blipFill>
        <p:spPr>
          <a:xfrm>
            <a:off x="3154680" y="385992"/>
            <a:ext cx="5882640" cy="1012762"/>
          </a:xfrm>
          <a:prstGeom prst="rect">
            <a:avLst/>
          </a:prstGeom>
        </p:spPr>
      </p:pic>
      <p:cxnSp>
        <p:nvCxnSpPr>
          <p:cNvPr id="3" name="Straight Connector 2">
            <a:extLst>
              <a:ext uri="{FF2B5EF4-FFF2-40B4-BE49-F238E27FC236}">
                <a16:creationId xmlns:a16="http://schemas.microsoft.com/office/drawing/2014/main" id="{8260899A-74A6-12D0-89B4-1CB890872FC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655093" y="1702190"/>
            <a:ext cx="10901907" cy="0"/>
          </a:xfrm>
          <a:prstGeom prst="line">
            <a:avLst/>
          </a:prstGeom>
          <a:ln w="254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B51484D2-FD1E-C784-DB99-C2D4518766E1}"/>
              </a:ext>
            </a:extLst>
          </p:cNvPr>
          <p:cNvGrpSpPr>
            <a:grpSpLocks noGrp="1" noUngrp="1" noRot="1" noMove="1" noResize="1"/>
          </p:cNvGrpSpPr>
          <p:nvPr userDrawn="1"/>
        </p:nvGrpSpPr>
        <p:grpSpPr>
          <a:xfrm>
            <a:off x="655093" y="5103734"/>
            <a:ext cx="10901907" cy="1274095"/>
            <a:chOff x="655093" y="5103734"/>
            <a:chExt cx="10901907" cy="1274095"/>
          </a:xfrm>
        </p:grpSpPr>
        <p:sp>
          <p:nvSpPr>
            <p:cNvPr id="14" name="Rounded Rectangle 13">
              <a:extLst>
                <a:ext uri="{FF2B5EF4-FFF2-40B4-BE49-F238E27FC236}">
                  <a16:creationId xmlns:a16="http://schemas.microsoft.com/office/drawing/2014/main" id="{660F228C-3C2A-8C37-F600-742344EDC87D}"/>
                </a:ext>
              </a:extLst>
            </p:cNvPr>
            <p:cNvSpPr>
              <a:spLocks noGrp="1" noRot="1" noMove="1" noResize="1" noEditPoints="1" noAdjustHandles="1" noChangeArrowheads="1" noChangeShapeType="1"/>
            </p:cNvSpPr>
            <p:nvPr/>
          </p:nvSpPr>
          <p:spPr>
            <a:xfrm>
              <a:off x="655093" y="5103734"/>
              <a:ext cx="10901907" cy="1274095"/>
            </a:xfrm>
            <a:prstGeom prst="roundRect">
              <a:avLst>
                <a:gd name="adj" fmla="val 20259"/>
              </a:avLst>
            </a:prstGeom>
            <a:solidFill>
              <a:schemeClr val="bg1"/>
            </a:solidFill>
            <a:ln w="63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ontserrat"/>
                  <a:ea typeface="+mn-ea"/>
                  <a:cs typeface="+mn-cs"/>
                </a:rPr>
                <a:t>A program of the </a:t>
              </a:r>
              <a:r>
                <a:rPr kumimoji="0" lang="en-US" sz="1400" b="1" i="0" u="none" strike="noStrike" kern="1200" cap="none" spc="0" normalizeH="0" baseline="0" noProof="0" dirty="0">
                  <a:ln>
                    <a:noFill/>
                  </a:ln>
                  <a:solidFill>
                    <a:srgbClr val="121F56"/>
                  </a:solidFill>
                  <a:effectLst/>
                  <a:uLnTx/>
                  <a:uFillTx/>
                  <a:latin typeface="Montserrat"/>
                  <a:ea typeface="+mn-ea"/>
                  <a:cs typeface="+mn-cs"/>
                </a:rPr>
                <a:t>Federal Transit Administration </a:t>
              </a:r>
              <a:r>
                <a:rPr kumimoji="0" lang="en-US" sz="1400" b="0" i="0" u="none" strike="noStrike" kern="1200" cap="none" spc="0" normalizeH="0" baseline="0" noProof="0" dirty="0">
                  <a:ln>
                    <a:noFill/>
                  </a:ln>
                  <a:solidFill>
                    <a:srgbClr val="000000"/>
                  </a:solidFill>
                  <a:effectLst/>
                  <a:uLnTx/>
                  <a:uFillTx/>
                  <a:latin typeface="Montserrat"/>
                  <a:ea typeface="+mn-ea"/>
                  <a:cs typeface="+mn-cs"/>
                </a:rPr>
                <a:t>administered by the International Transportation Learning Center </a:t>
              </a:r>
            </a:p>
          </p:txBody>
        </p:sp>
        <p:pic>
          <p:nvPicPr>
            <p:cNvPr id="15" name="Picture 14" descr="FTA logo">
              <a:extLst>
                <a:ext uri="{FF2B5EF4-FFF2-40B4-BE49-F238E27FC236}">
                  <a16:creationId xmlns:a16="http://schemas.microsoft.com/office/drawing/2014/main" id="{B22FA683-B553-2046-8C82-37512F7CFADB}"/>
                </a:ext>
              </a:extLst>
            </p:cNvPr>
            <p:cNvPicPr>
              <a:picLocks noGrp="1" noRot="1" noMove="1" noResize="1" noEditPoints="1" noAdjustHandles="1" noChangeArrowheads="1" noChangeShapeType="1" noCrop="1"/>
            </p:cNvPicPr>
            <p:nvPr/>
          </p:nvPicPr>
          <p:blipFill>
            <a:blip r:embed="rId5"/>
            <a:srcRect l="53528" b="39079"/>
            <a:stretch>
              <a:fillRect/>
            </a:stretch>
          </p:blipFill>
          <p:spPr>
            <a:xfrm>
              <a:off x="3759642" y="5217785"/>
              <a:ext cx="4672714" cy="793562"/>
            </a:xfrm>
            <a:prstGeom prst="rect">
              <a:avLst/>
            </a:prstGeom>
          </p:spPr>
        </p:pic>
      </p:grpSp>
    </p:spTree>
    <p:custDataLst>
      <p:tags r:id="rId1"/>
    </p:custDataLst>
    <p:extLst>
      <p:ext uri="{BB962C8B-B14F-4D97-AF65-F5344CB8AC3E}">
        <p14:creationId xmlns:p14="http://schemas.microsoft.com/office/powerpoint/2010/main" val="878212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heme" Target="../theme/theme2.xml"/><Relationship Id="rId1"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3FA8EF-ABC5-944A-A3B0-DB04A54EA133}"/>
              </a:ext>
            </a:extLst>
          </p:cNvPr>
          <p:cNvSpPr>
            <a:spLocks noGrp="1"/>
          </p:cNvSpPr>
          <p:nvPr>
            <p:ph type="title"/>
          </p:nvPr>
        </p:nvSpPr>
        <p:spPr>
          <a:xfrm>
            <a:off x="841248" y="539815"/>
            <a:ext cx="10515600" cy="747897"/>
          </a:xfrm>
          <a:prstGeom prst="rect">
            <a:avLst/>
          </a:prstGeom>
        </p:spPr>
        <p:txBody>
          <a:bodyPr vert="horz" lIns="0" tIns="0" rIns="0" bIns="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DF019D1C-C6B7-CC47-A677-A8C2C9E67E95}"/>
              </a:ext>
            </a:extLst>
          </p:cNvPr>
          <p:cNvSpPr>
            <a:spLocks noGrp="1"/>
          </p:cNvSpPr>
          <p:nvPr>
            <p:ph type="body" idx="1"/>
          </p:nvPr>
        </p:nvSpPr>
        <p:spPr>
          <a:xfrm>
            <a:off x="838200" y="1645920"/>
            <a:ext cx="10515600" cy="4572000"/>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C46203AA-AB07-4D78-9BCB-B00DDA7D5C07}"/>
              </a:ext>
            </a:extLst>
          </p:cNvPr>
          <p:cNvSpPr txBox="1">
            <a:spLocks/>
          </p:cNvSpPr>
          <p:nvPr userDrawn="1"/>
        </p:nvSpPr>
        <p:spPr>
          <a:xfrm>
            <a:off x="838200" y="6318185"/>
            <a:ext cx="10515600" cy="365125"/>
          </a:xfrm>
          <a:prstGeom prst="rect">
            <a:avLst/>
          </a:prstGeom>
        </p:spPr>
        <p:txBody>
          <a:bodyPr vert="horz" lIns="0" tIns="0" rIns="0" bIns="0" rtlCol="0" anchor="t" anchorCtr="0"/>
          <a:lstStyle>
            <a:defPPr>
              <a:defRPr lang="en-US"/>
            </a:defPPr>
            <a:lvl1pPr marL="0" algn="r" defTabSz="914400" rtl="0" eaLnBrk="1" latinLnBrk="0" hangingPunct="1">
              <a:defRPr sz="16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DC2CEE-C89B-6D4C-8A2C-B626C37EB60D}" type="slidenum">
              <a:rPr lang="en-US" smtClean="0">
                <a:solidFill>
                  <a:srgbClr val="0F6235"/>
                </a:solidFill>
              </a:rPr>
              <a:pPr/>
              <a:t>‹#›</a:t>
            </a:fld>
            <a:endParaRPr lang="en-US" dirty="0">
              <a:solidFill>
                <a:srgbClr val="0F6235"/>
              </a:solidFill>
            </a:endParaRPr>
          </a:p>
        </p:txBody>
      </p:sp>
    </p:spTree>
    <p:custDataLst>
      <p:tags r:id="rId23"/>
    </p:custDataLst>
    <p:extLst>
      <p:ext uri="{BB962C8B-B14F-4D97-AF65-F5344CB8AC3E}">
        <p14:creationId xmlns:p14="http://schemas.microsoft.com/office/powerpoint/2010/main" val="744393602"/>
      </p:ext>
    </p:extLst>
  </p:cSld>
  <p:clrMap bg1="lt1" tx1="dk1" bg2="lt2" tx2="dk2" accent1="accent1" accent2="accent2" accent3="accent3" accent4="accent4" accent5="accent5" accent6="accent6" hlink="hlink" folHlink="folHlink"/>
  <p:sldLayoutIdLst>
    <p:sldLayoutId id="2147483683" r:id="rId1"/>
    <p:sldLayoutId id="2147483663" r:id="rId2"/>
    <p:sldLayoutId id="2147483675" r:id="rId3"/>
    <p:sldLayoutId id="2147483688" r:id="rId4"/>
    <p:sldLayoutId id="2147483670" r:id="rId5"/>
    <p:sldLayoutId id="2147483667" r:id="rId6"/>
    <p:sldLayoutId id="2147483671" r:id="rId7"/>
    <p:sldLayoutId id="2147483676" r:id="rId8"/>
    <p:sldLayoutId id="2147483680" r:id="rId9"/>
    <p:sldLayoutId id="2147483681" r:id="rId10"/>
    <p:sldLayoutId id="2147483684" r:id="rId11"/>
    <p:sldLayoutId id="2147483674" r:id="rId12"/>
    <p:sldLayoutId id="2147483689" r:id="rId13"/>
    <p:sldLayoutId id="2147483690" r:id="rId14"/>
    <p:sldLayoutId id="2147483678" r:id="rId15"/>
    <p:sldLayoutId id="2147483685" r:id="rId16"/>
    <p:sldLayoutId id="2147483677" r:id="rId17"/>
    <p:sldLayoutId id="2147483664" r:id="rId18"/>
    <p:sldLayoutId id="2147483679" r:id="rId19"/>
    <p:sldLayoutId id="2147483666" r:id="rId20"/>
    <p:sldLayoutId id="2147483693" r:id="rId21"/>
  </p:sldLayoutIdLst>
  <p:transition>
    <p:fade/>
  </p:transition>
  <p:hf hdr="0" ftr="0" dt="0"/>
  <p:txStyles>
    <p:titleStyle>
      <a:lvl1pPr algn="l" defTabSz="914400" rtl="0" eaLnBrk="1" latinLnBrk="0" hangingPunct="1">
        <a:lnSpc>
          <a:spcPct val="90000"/>
        </a:lnSpc>
        <a:spcBef>
          <a:spcPct val="0"/>
        </a:spcBef>
        <a:buNone/>
        <a:defRPr sz="4000" b="1" i="0" kern="1200">
          <a:solidFill>
            <a:schemeClr val="accent1"/>
          </a:solidFill>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800" b="0" i="0" kern="1200">
          <a:solidFill>
            <a:schemeClr val="tx1">
              <a:lumMod val="75000"/>
              <a:lumOff val="25000"/>
            </a:schemeClr>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400" b="0" i="0" kern="1200">
          <a:solidFill>
            <a:schemeClr val="tx1">
              <a:lumMod val="75000"/>
              <a:lumOff val="25000"/>
            </a:schemeClr>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2000" b="0" i="0" kern="1200">
          <a:solidFill>
            <a:schemeClr val="tx1">
              <a:lumMod val="75000"/>
              <a:lumOff val="25000"/>
            </a:schemeClr>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800" b="0" i="0" kern="1200">
          <a:solidFill>
            <a:schemeClr val="tx1">
              <a:lumMod val="75000"/>
              <a:lumOff val="25000"/>
            </a:schemeClr>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600" b="0" i="0" kern="1200">
          <a:solidFill>
            <a:schemeClr val="tx1">
              <a:lumMod val="75000"/>
              <a:lumOff val="2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6250A8-4308-F940-2BBD-5E57D30E07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AC1EAEA-4238-FE15-AE8F-6705963B70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9D9A681-D50A-E9E2-D692-18F0A30412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A09BAF6-7DD0-0848-9DDB-FC6F15CDBF0A}" type="datetime1">
              <a:rPr kumimoji="0" lang="en-US" sz="1200" b="0" i="0" u="none" strike="noStrike" kern="1200" cap="none" spc="0" normalizeH="0" baseline="0" noProof="0" smtClean="0">
                <a:ln>
                  <a:noFill/>
                </a:ln>
                <a:solidFill>
                  <a:srgbClr val="000000">
                    <a:tint val="75000"/>
                  </a:srgbClr>
                </a:solidFill>
                <a:effectLst/>
                <a:uLnTx/>
                <a:uFillTx/>
                <a:latin typeface="Montserra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9/30/2026</a:t>
            </a:fld>
            <a:endParaRPr kumimoji="0" lang="en-US" sz="1200" b="0" i="0" u="none" strike="noStrike" kern="1200" cap="none" spc="0" normalizeH="0" baseline="0" noProof="0" dirty="0">
              <a:ln>
                <a:noFill/>
              </a:ln>
              <a:solidFill>
                <a:srgbClr val="000000">
                  <a:tint val="75000"/>
                </a:srgbClr>
              </a:solidFill>
              <a:effectLst/>
              <a:uLnTx/>
              <a:uFillTx/>
              <a:latin typeface="Montserrat"/>
              <a:ea typeface="+mn-ea"/>
              <a:cs typeface="+mn-cs"/>
            </a:endParaRPr>
          </a:p>
        </p:txBody>
      </p:sp>
      <p:sp>
        <p:nvSpPr>
          <p:cNvPr id="5" name="Footer Placeholder 4">
            <a:extLst>
              <a:ext uri="{FF2B5EF4-FFF2-40B4-BE49-F238E27FC236}">
                <a16:creationId xmlns:a16="http://schemas.microsoft.com/office/drawing/2014/main" id="{10667BBD-8B42-2EC8-F607-CE34961A70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tint val="75000"/>
                </a:srgbClr>
              </a:solidFill>
              <a:effectLst/>
              <a:uLnTx/>
              <a:uFillTx/>
              <a:latin typeface="Montserrat"/>
              <a:ea typeface="+mn-ea"/>
              <a:cs typeface="+mn-cs"/>
            </a:endParaRPr>
          </a:p>
        </p:txBody>
      </p:sp>
      <p:sp>
        <p:nvSpPr>
          <p:cNvPr id="6" name="Slide Number Placeholder 5">
            <a:extLst>
              <a:ext uri="{FF2B5EF4-FFF2-40B4-BE49-F238E27FC236}">
                <a16:creationId xmlns:a16="http://schemas.microsoft.com/office/drawing/2014/main" id="{AE4DF9BC-7CB8-7E54-1C61-6064417574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AE51E2F-26AA-D046-94E8-30BD9E591FE6}" type="slidenum">
              <a:rPr kumimoji="0" lang="en-US" sz="1200" b="0" i="0" u="none" strike="noStrike" kern="1200" cap="none" spc="0" normalizeH="0" baseline="0" noProof="0" smtClean="0">
                <a:ln>
                  <a:noFill/>
                </a:ln>
                <a:solidFill>
                  <a:srgbClr val="000000">
                    <a:tint val="75000"/>
                  </a:srgbClr>
                </a:solidFill>
                <a:effectLst/>
                <a:uLnTx/>
                <a:uFillTx/>
                <a:latin typeface="Montserra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000000">
                  <a:tint val="75000"/>
                </a:srgbClr>
              </a:solidFill>
              <a:effectLst/>
              <a:uLnTx/>
              <a:uFillTx/>
              <a:latin typeface="Montserrat"/>
              <a:ea typeface="+mn-ea"/>
              <a:cs typeface="+mn-cs"/>
            </a:endParaRPr>
          </a:p>
        </p:txBody>
      </p:sp>
    </p:spTree>
    <p:custDataLst>
      <p:tags r:id="rId3"/>
    </p:custDataLst>
    <p:extLst>
      <p:ext uri="{BB962C8B-B14F-4D97-AF65-F5344CB8AC3E}">
        <p14:creationId xmlns:p14="http://schemas.microsoft.com/office/powerpoint/2010/main" val="1102383480"/>
      </p:ext>
    </p:extLst>
  </p:cSld>
  <p:clrMap bg1="lt1" tx1="dk1" bg2="lt2" tx2="dk2" accent1="accent1" accent2="accent2" accent3="accent3" accent4="accent4" accent5="accent5" accent6="accent6" hlink="hlink" folHlink="folHlink"/>
  <p:sldLayoutIdLst>
    <p:sldLayoutId id="2147483692"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notesSlide" Target="../notesSlides/notesSlide1.xml"/><Relationship Id="rId7" Type="http://schemas.openxmlformats.org/officeDocument/2006/relationships/image" Target="../media/image14.png"/><Relationship Id="rId2" Type="http://schemas.openxmlformats.org/officeDocument/2006/relationships/slideLayout" Target="../slideLayouts/slideLayout6.xml"/><Relationship Id="rId1" Type="http://schemas.openxmlformats.org/officeDocument/2006/relationships/tags" Target="../tags/tag27.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svg"/><Relationship Id="rId9" Type="http://schemas.openxmlformats.org/officeDocument/2006/relationships/image" Target="../media/image16.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28.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1.xml"/><Relationship Id="rId1" Type="http://schemas.openxmlformats.org/officeDocument/2006/relationships/tags" Target="../tags/tag29.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32.xml"/><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33.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34.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3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36.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37.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5.xml"/><Relationship Id="rId1" Type="http://schemas.openxmlformats.org/officeDocument/2006/relationships/tags" Target="../tags/tag38.xml"/><Relationship Id="rId5" Type="http://schemas.openxmlformats.org/officeDocument/2006/relationships/image" Target="../media/image21.png"/><Relationship Id="rId4" Type="http://schemas.openxmlformats.org/officeDocument/2006/relationships/image" Target="../media/image12.sv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5.xml"/><Relationship Id="rId1" Type="http://schemas.openxmlformats.org/officeDocument/2006/relationships/tags" Target="../tags/tag39.xml"/><Relationship Id="rId4" Type="http://schemas.openxmlformats.org/officeDocument/2006/relationships/image" Target="../media/image12.sv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5.xml"/><Relationship Id="rId1" Type="http://schemas.openxmlformats.org/officeDocument/2006/relationships/tags" Target="../tags/tag40.xml"/><Relationship Id="rId4" Type="http://schemas.openxmlformats.org/officeDocument/2006/relationships/image" Target="../media/image12.sv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ags" Target="../tags/tag41.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42.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43.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28.png"/><Relationship Id="rId2" Type="http://schemas.openxmlformats.org/officeDocument/2006/relationships/slideLayout" Target="../slideLayouts/slideLayout5.xml"/><Relationship Id="rId1" Type="http://schemas.openxmlformats.org/officeDocument/2006/relationships/tags" Target="../tags/tag44.xml"/><Relationship Id="rId6" Type="http://schemas.openxmlformats.org/officeDocument/2006/relationships/image" Target="../media/image27.png"/><Relationship Id="rId5" Type="http://schemas.openxmlformats.org/officeDocument/2006/relationships/image" Target="../media/image15.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45.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9.xml"/><Relationship Id="rId1" Type="http://schemas.openxmlformats.org/officeDocument/2006/relationships/tags" Target="../tags/tag46.xml"/><Relationship Id="rId5" Type="http://schemas.openxmlformats.org/officeDocument/2006/relationships/image" Target="../media/image31.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47.xml"/><Relationship Id="rId5" Type="http://schemas.openxmlformats.org/officeDocument/2006/relationships/image" Target="../media/image33.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48.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49.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50.xml"/><Relationship Id="rId5" Type="http://schemas.openxmlformats.org/officeDocument/2006/relationships/image" Target="../media/image37.png"/><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51.xml"/><Relationship Id="rId5" Type="http://schemas.openxmlformats.org/officeDocument/2006/relationships/image" Target="../media/image39.png"/><Relationship Id="rId4" Type="http://schemas.openxmlformats.org/officeDocument/2006/relationships/image" Target="../media/image38.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image" Target="../media/image43.png"/><Relationship Id="rId2" Type="http://schemas.openxmlformats.org/officeDocument/2006/relationships/slideLayout" Target="../slideLayouts/slideLayout5.xml"/><Relationship Id="rId1" Type="http://schemas.openxmlformats.org/officeDocument/2006/relationships/tags" Target="../tags/tag5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jp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8.xml"/><Relationship Id="rId1" Type="http://schemas.openxmlformats.org/officeDocument/2006/relationships/tags" Target="../tags/tag53.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4.xml"/><Relationship Id="rId1" Type="http://schemas.openxmlformats.org/officeDocument/2006/relationships/tags" Target="../tags/tag54.xml"/><Relationship Id="rId4" Type="http://schemas.openxmlformats.org/officeDocument/2006/relationships/image" Target="../media/image44.jp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ags" Target="../tags/tag55.xml"/><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5.xml"/><Relationship Id="rId1" Type="http://schemas.openxmlformats.org/officeDocument/2006/relationships/tags" Target="../tags/tag56.xml"/><Relationship Id="rId5" Type="http://schemas.openxmlformats.org/officeDocument/2006/relationships/image" Target="../media/image47.png"/><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tags" Target="../tags/tag57.xml"/><Relationship Id="rId6" Type="http://schemas.openxmlformats.org/officeDocument/2006/relationships/image" Target="../media/image15.png"/><Relationship Id="rId5" Type="http://schemas.openxmlformats.org/officeDocument/2006/relationships/image" Target="../media/image49.png"/><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xml"/><Relationship Id="rId1" Type="http://schemas.openxmlformats.org/officeDocument/2006/relationships/tags" Target="../tags/tag58.xml"/><Relationship Id="rId4" Type="http://schemas.openxmlformats.org/officeDocument/2006/relationships/image" Target="../media/image48.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tags" Target="../tags/tag59.xml"/><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tags" Target="../tags/tag60.xml"/><Relationship Id="rId4" Type="http://schemas.openxmlformats.org/officeDocument/2006/relationships/image" Target="../media/image51.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5.xml"/><Relationship Id="rId1" Type="http://schemas.openxmlformats.org/officeDocument/2006/relationships/tags" Target="../tags/tag61.xml"/><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xml"/><Relationship Id="rId1" Type="http://schemas.openxmlformats.org/officeDocument/2006/relationships/tags" Target="../tags/tag62.xml"/><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4.xml"/><Relationship Id="rId1" Type="http://schemas.openxmlformats.org/officeDocument/2006/relationships/tags" Target="../tags/tag63.xml"/><Relationship Id="rId5" Type="http://schemas.openxmlformats.org/officeDocument/2006/relationships/image" Target="../media/image13.png"/><Relationship Id="rId4" Type="http://schemas.openxmlformats.org/officeDocument/2006/relationships/image" Target="../media/image54.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6.xml"/><Relationship Id="rId1" Type="http://schemas.openxmlformats.org/officeDocument/2006/relationships/tags" Target="../tags/tag64.xml"/><Relationship Id="rId6" Type="http://schemas.openxmlformats.org/officeDocument/2006/relationships/image" Target="../media/image11.svg"/><Relationship Id="rId5" Type="http://schemas.openxmlformats.org/officeDocument/2006/relationships/image" Target="../media/image55.jpeg"/><Relationship Id="rId4" Type="http://schemas.openxmlformats.org/officeDocument/2006/relationships/hyperlink" Target="https://www.facebook.com/61558804422315/videos/a-handful-of-bolts-one-critical-mistake-at-17000-feet-the-cockpit-windscreen-ble/4643255135893384/" TargetMode="Externa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5.xml"/><Relationship Id="rId1" Type="http://schemas.openxmlformats.org/officeDocument/2006/relationships/tags" Target="../tags/tag65.xml"/><Relationship Id="rId6" Type="http://schemas.openxmlformats.org/officeDocument/2006/relationships/image" Target="../media/image27.png"/><Relationship Id="rId5" Type="http://schemas.openxmlformats.org/officeDocument/2006/relationships/image" Target="../media/image15.png"/><Relationship Id="rId4" Type="http://schemas.openxmlformats.org/officeDocument/2006/relationships/image" Target="../media/image56.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5.xml"/><Relationship Id="rId1" Type="http://schemas.openxmlformats.org/officeDocument/2006/relationships/tags" Target="../tags/tag66.xml"/><Relationship Id="rId4" Type="http://schemas.openxmlformats.org/officeDocument/2006/relationships/image" Target="../media/image57.png"/></Relationships>
</file>

<file path=ppt/slides/_rels/slide41.xml.rels><?xml version="1.0" encoding="UTF-8" standalone="yes"?>
<Relationships xmlns="http://schemas.openxmlformats.org/package/2006/relationships"><Relationship Id="rId8" Type="http://schemas.openxmlformats.org/officeDocument/2006/relationships/hyperlink" Target="https://pxhere.com/en/photo/561099" TargetMode="External"/><Relationship Id="rId3" Type="http://schemas.openxmlformats.org/officeDocument/2006/relationships/notesSlide" Target="../notesSlides/notesSlide41.xml"/><Relationship Id="rId7" Type="http://schemas.openxmlformats.org/officeDocument/2006/relationships/image" Target="../media/image59.jpg"/><Relationship Id="rId2" Type="http://schemas.openxmlformats.org/officeDocument/2006/relationships/slideLayout" Target="../slideLayouts/slideLayout13.xml"/><Relationship Id="rId1" Type="http://schemas.openxmlformats.org/officeDocument/2006/relationships/tags" Target="../tags/tag67.xml"/><Relationship Id="rId6" Type="http://schemas.openxmlformats.org/officeDocument/2006/relationships/hyperlink" Target="https://pxhere.com/en/photo/569929" TargetMode="External"/><Relationship Id="rId5" Type="http://schemas.openxmlformats.org/officeDocument/2006/relationships/image" Target="../media/image58.jpg"/><Relationship Id="rId4" Type="http://schemas.openxmlformats.org/officeDocument/2006/relationships/image" Target="../media/image14.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3.xml"/><Relationship Id="rId1" Type="http://schemas.openxmlformats.org/officeDocument/2006/relationships/tags" Target="../tags/tag68.xml"/><Relationship Id="rId5" Type="http://schemas.openxmlformats.org/officeDocument/2006/relationships/image" Target="../media/image60.png"/><Relationship Id="rId4" Type="http://schemas.openxmlformats.org/officeDocument/2006/relationships/image" Target="../media/image14.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5.xml"/><Relationship Id="rId1" Type="http://schemas.openxmlformats.org/officeDocument/2006/relationships/tags" Target="../tags/tag69.xml"/><Relationship Id="rId6" Type="http://schemas.openxmlformats.org/officeDocument/2006/relationships/image" Target="../media/image46.png"/><Relationship Id="rId5" Type="http://schemas.openxmlformats.org/officeDocument/2006/relationships/image" Target="../media/image21.png"/><Relationship Id="rId4" Type="http://schemas.openxmlformats.org/officeDocument/2006/relationships/image" Target="../media/image12.sv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5.xml"/><Relationship Id="rId1" Type="http://schemas.openxmlformats.org/officeDocument/2006/relationships/tags" Target="../tags/tag70.xml"/><Relationship Id="rId4" Type="http://schemas.openxmlformats.org/officeDocument/2006/relationships/image" Target="../media/image12.sv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5.xml"/><Relationship Id="rId1" Type="http://schemas.openxmlformats.org/officeDocument/2006/relationships/tags" Target="../tags/tag71.xml"/><Relationship Id="rId4" Type="http://schemas.openxmlformats.org/officeDocument/2006/relationships/image" Target="../media/image12.sv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8.xml"/><Relationship Id="rId1" Type="http://schemas.openxmlformats.org/officeDocument/2006/relationships/tags" Target="../tags/tag7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4.xml"/><Relationship Id="rId1" Type="http://schemas.openxmlformats.org/officeDocument/2006/relationships/tags" Target="../tags/tag73.xml"/><Relationship Id="rId4" Type="http://schemas.openxmlformats.org/officeDocument/2006/relationships/image" Target="../media/image61.jp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5.xml"/><Relationship Id="rId1" Type="http://schemas.openxmlformats.org/officeDocument/2006/relationships/tags" Target="../tags/tag74.xml"/><Relationship Id="rId4" Type="http://schemas.openxmlformats.org/officeDocument/2006/relationships/image" Target="../media/image45.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5.xml"/><Relationship Id="rId1" Type="http://schemas.openxmlformats.org/officeDocument/2006/relationships/tags" Target="../tags/tag75.xml"/><Relationship Id="rId4" Type="http://schemas.openxmlformats.org/officeDocument/2006/relationships/image" Target="../media/image62.jp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5.xml"/><Relationship Id="rId1" Type="http://schemas.openxmlformats.org/officeDocument/2006/relationships/tags" Target="../tags/tag76.xml"/><Relationship Id="rId4" Type="http://schemas.openxmlformats.org/officeDocument/2006/relationships/image" Target="../media/image63.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5.xml"/><Relationship Id="rId1" Type="http://schemas.openxmlformats.org/officeDocument/2006/relationships/tags" Target="../tags/tag77.xml"/><Relationship Id="rId4" Type="http://schemas.openxmlformats.org/officeDocument/2006/relationships/image" Target="../media/image63.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5.xml"/><Relationship Id="rId1" Type="http://schemas.openxmlformats.org/officeDocument/2006/relationships/tags" Target="../tags/tag78.xml"/><Relationship Id="rId4" Type="http://schemas.openxmlformats.org/officeDocument/2006/relationships/image" Target="../media/image63.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5.xml"/><Relationship Id="rId1" Type="http://schemas.openxmlformats.org/officeDocument/2006/relationships/tags" Target="../tags/tag79.xml"/><Relationship Id="rId4" Type="http://schemas.openxmlformats.org/officeDocument/2006/relationships/image" Target="../media/image64.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5.xml"/><Relationship Id="rId1" Type="http://schemas.openxmlformats.org/officeDocument/2006/relationships/tags" Target="../tags/tag80.xml"/><Relationship Id="rId4" Type="http://schemas.openxmlformats.org/officeDocument/2006/relationships/image" Target="../media/image65.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5.xml"/><Relationship Id="rId1" Type="http://schemas.openxmlformats.org/officeDocument/2006/relationships/tags" Target="../tags/tag81.xml"/><Relationship Id="rId6" Type="http://schemas.openxmlformats.org/officeDocument/2006/relationships/image" Target="../media/image27.png"/><Relationship Id="rId5" Type="http://schemas.openxmlformats.org/officeDocument/2006/relationships/image" Target="../media/image67.png"/><Relationship Id="rId4" Type="http://schemas.openxmlformats.org/officeDocument/2006/relationships/image" Target="../media/image66.jp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5.xml"/><Relationship Id="rId1" Type="http://schemas.openxmlformats.org/officeDocument/2006/relationships/tags" Target="../tags/tag82.xml"/><Relationship Id="rId4" Type="http://schemas.openxmlformats.org/officeDocument/2006/relationships/image" Target="../media/image68.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7" Type="http://schemas.openxmlformats.org/officeDocument/2006/relationships/image" Target="../media/image70.png"/><Relationship Id="rId2" Type="http://schemas.openxmlformats.org/officeDocument/2006/relationships/slideLayout" Target="../slideLayouts/slideLayout5.xml"/><Relationship Id="rId1" Type="http://schemas.openxmlformats.org/officeDocument/2006/relationships/tags" Target="../tags/tag83.xml"/><Relationship Id="rId6" Type="http://schemas.openxmlformats.org/officeDocument/2006/relationships/hyperlink" Target="https://vimeo.com/1231646556/10118150fd?share=copy&amp;fl=sv&amp;fe=ci" TargetMode="External"/><Relationship Id="rId5" Type="http://schemas.openxmlformats.org/officeDocument/2006/relationships/image" Target="../media/image69.svg"/><Relationship Id="rId4" Type="http://schemas.openxmlformats.org/officeDocument/2006/relationships/image" Target="../media/image11.sv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5.xml"/><Relationship Id="rId1" Type="http://schemas.openxmlformats.org/officeDocument/2006/relationships/tags" Target="../tags/tag84.xml"/><Relationship Id="rId4" Type="http://schemas.openxmlformats.org/officeDocument/2006/relationships/image" Target="../media/image71.pn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5.xml"/><Relationship Id="rId1" Type="http://schemas.openxmlformats.org/officeDocument/2006/relationships/tags" Target="../tags/tag85.xml"/><Relationship Id="rId4" Type="http://schemas.openxmlformats.org/officeDocument/2006/relationships/image" Target="../media/image72.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5.xml"/><Relationship Id="rId1" Type="http://schemas.openxmlformats.org/officeDocument/2006/relationships/tags" Target="../tags/tag86.xml"/><Relationship Id="rId4" Type="http://schemas.openxmlformats.org/officeDocument/2006/relationships/image" Target="../media/image73.pn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5.xml"/><Relationship Id="rId1" Type="http://schemas.openxmlformats.org/officeDocument/2006/relationships/tags" Target="../tags/tag87.xml"/><Relationship Id="rId4" Type="http://schemas.openxmlformats.org/officeDocument/2006/relationships/image" Target="../media/image72.pn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5.xml"/><Relationship Id="rId1" Type="http://schemas.openxmlformats.org/officeDocument/2006/relationships/tags" Target="../tags/tag88.xml"/><Relationship Id="rId4" Type="http://schemas.openxmlformats.org/officeDocument/2006/relationships/image" Target="../media/image72.pn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5.xml"/><Relationship Id="rId1" Type="http://schemas.openxmlformats.org/officeDocument/2006/relationships/tags" Target="../tags/tag89.xml"/><Relationship Id="rId4" Type="http://schemas.openxmlformats.org/officeDocument/2006/relationships/image" Target="../media/image74.pn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15.xml"/><Relationship Id="rId1" Type="http://schemas.openxmlformats.org/officeDocument/2006/relationships/tags" Target="../tags/tag90.xml"/><Relationship Id="rId4" Type="http://schemas.openxmlformats.org/officeDocument/2006/relationships/image" Target="../media/image12.svg"/></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15.xml"/><Relationship Id="rId1" Type="http://schemas.openxmlformats.org/officeDocument/2006/relationships/tags" Target="../tags/tag91.xml"/><Relationship Id="rId4" Type="http://schemas.openxmlformats.org/officeDocument/2006/relationships/image" Target="../media/image12.svg"/></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15.xml"/><Relationship Id="rId1" Type="http://schemas.openxmlformats.org/officeDocument/2006/relationships/tags" Target="../tags/tag92.xml"/><Relationship Id="rId4" Type="http://schemas.openxmlformats.org/officeDocument/2006/relationships/image" Target="../media/image12.sv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15.xml"/><Relationship Id="rId1" Type="http://schemas.openxmlformats.org/officeDocument/2006/relationships/tags" Target="../tags/tag93.xml"/><Relationship Id="rId4" Type="http://schemas.openxmlformats.org/officeDocument/2006/relationships/image" Target="../media/image12.sv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8.xml"/><Relationship Id="rId1" Type="http://schemas.openxmlformats.org/officeDocument/2006/relationships/tags" Target="../tags/tag94.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4.xml"/><Relationship Id="rId1" Type="http://schemas.openxmlformats.org/officeDocument/2006/relationships/tags" Target="../tags/tag95.xml"/><Relationship Id="rId4" Type="http://schemas.openxmlformats.org/officeDocument/2006/relationships/image" Target="../media/image75.pn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9.xml"/><Relationship Id="rId1" Type="http://schemas.openxmlformats.org/officeDocument/2006/relationships/tags" Target="../tags/tag96.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5.xml"/><Relationship Id="rId1" Type="http://schemas.openxmlformats.org/officeDocument/2006/relationships/tags" Target="../tags/tag97.xml"/><Relationship Id="rId4" Type="http://schemas.openxmlformats.org/officeDocument/2006/relationships/image" Target="../media/image76.svg"/></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13.xml"/><Relationship Id="rId1" Type="http://schemas.openxmlformats.org/officeDocument/2006/relationships/tags" Target="../tags/tag98.xml"/><Relationship Id="rId5" Type="http://schemas.openxmlformats.org/officeDocument/2006/relationships/image" Target="../media/image77.png"/><Relationship Id="rId4" Type="http://schemas.openxmlformats.org/officeDocument/2006/relationships/image" Target="../media/image14.png"/></Relationships>
</file>

<file path=ppt/slides/_rels/slide7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notesSlide" Target="../notesSlides/notesSlide73.xml"/><Relationship Id="rId7" Type="http://schemas.openxmlformats.org/officeDocument/2006/relationships/image" Target="../media/image79.png"/><Relationship Id="rId2" Type="http://schemas.openxmlformats.org/officeDocument/2006/relationships/slideLayout" Target="../slideLayouts/slideLayout13.xml"/><Relationship Id="rId1" Type="http://schemas.openxmlformats.org/officeDocument/2006/relationships/tags" Target="../tags/tag99.xml"/><Relationship Id="rId6" Type="http://schemas.openxmlformats.org/officeDocument/2006/relationships/image" Target="../media/image37.png"/><Relationship Id="rId5" Type="http://schemas.openxmlformats.org/officeDocument/2006/relationships/image" Target="../media/image78.png"/><Relationship Id="rId4" Type="http://schemas.openxmlformats.org/officeDocument/2006/relationships/image" Target="../media/image14.png"/><Relationship Id="rId9" Type="http://schemas.openxmlformats.org/officeDocument/2006/relationships/image" Target="../media/image63.png"/></Relationships>
</file>

<file path=ppt/slides/_rels/slide74.xml.rels><?xml version="1.0" encoding="UTF-8" standalone="yes"?>
<Relationships xmlns="http://schemas.openxmlformats.org/package/2006/relationships"><Relationship Id="rId8" Type="http://schemas.openxmlformats.org/officeDocument/2006/relationships/image" Target="../media/image40.jpg"/><Relationship Id="rId3" Type="http://schemas.openxmlformats.org/officeDocument/2006/relationships/notesSlide" Target="../notesSlides/notesSlide74.xml"/><Relationship Id="rId7" Type="http://schemas.openxmlformats.org/officeDocument/2006/relationships/image" Target="../media/image82.png"/><Relationship Id="rId2" Type="http://schemas.openxmlformats.org/officeDocument/2006/relationships/slideLayout" Target="../slideLayouts/slideLayout13.xml"/><Relationship Id="rId1" Type="http://schemas.openxmlformats.org/officeDocument/2006/relationships/tags" Target="../tags/tag100.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14.png"/><Relationship Id="rId9" Type="http://schemas.openxmlformats.org/officeDocument/2006/relationships/image" Target="../media/image72.pn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15.xml"/><Relationship Id="rId1" Type="http://schemas.openxmlformats.org/officeDocument/2006/relationships/tags" Target="../tags/tag101.xml"/><Relationship Id="rId4" Type="http://schemas.openxmlformats.org/officeDocument/2006/relationships/image" Target="../media/image12.svg"/></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15.xml"/><Relationship Id="rId1" Type="http://schemas.openxmlformats.org/officeDocument/2006/relationships/tags" Target="../tags/tag102.xml"/><Relationship Id="rId4" Type="http://schemas.openxmlformats.org/officeDocument/2006/relationships/image" Target="../media/image12.svg"/></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4.xml"/><Relationship Id="rId1" Type="http://schemas.openxmlformats.org/officeDocument/2006/relationships/tags" Target="../tags/tag103.xml"/><Relationship Id="rId4" Type="http://schemas.openxmlformats.org/officeDocument/2006/relationships/image" Target="../media/image83.png"/></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2.xml"/><Relationship Id="rId1" Type="http://schemas.openxmlformats.org/officeDocument/2006/relationships/tags" Target="../tags/tag104.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20.xml"/><Relationship Id="rId1" Type="http://schemas.openxmlformats.org/officeDocument/2006/relationships/tags" Target="../tags/tag105.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7CA073-4FA1-4767-B864-D2E08F0CB561}"/>
              </a:ext>
            </a:extLst>
          </p:cNvPr>
          <p:cNvSpPr>
            <a:spLocks noGrp="1"/>
          </p:cNvSpPr>
          <p:nvPr>
            <p:ph type="title"/>
          </p:nvPr>
        </p:nvSpPr>
        <p:spPr>
          <a:xfrm>
            <a:off x="1863852" y="469609"/>
            <a:ext cx="6835648" cy="664797"/>
          </a:xfrm>
        </p:spPr>
        <p:txBody>
          <a:bodyPr/>
          <a:lstStyle/>
          <a:p>
            <a:r>
              <a:rPr lang="en-US" dirty="0"/>
              <a:t>Instructor Guide Snapshot </a:t>
            </a:r>
          </a:p>
        </p:txBody>
      </p:sp>
      <p:sp>
        <p:nvSpPr>
          <p:cNvPr id="5" name="Content Placeholder 4">
            <a:extLst>
              <a:ext uri="{FF2B5EF4-FFF2-40B4-BE49-F238E27FC236}">
                <a16:creationId xmlns:a16="http://schemas.microsoft.com/office/drawing/2014/main" id="{2CA5F84E-E324-46C9-B3A5-78D106832594}"/>
              </a:ext>
            </a:extLst>
          </p:cNvPr>
          <p:cNvSpPr>
            <a:spLocks noGrp="1"/>
          </p:cNvSpPr>
          <p:nvPr>
            <p:ph idx="1"/>
          </p:nvPr>
        </p:nvSpPr>
        <p:spPr>
          <a:xfrm>
            <a:off x="1863852" y="1149227"/>
            <a:ext cx="9753762" cy="1565939"/>
          </a:xfrm>
        </p:spPr>
        <p:txBody>
          <a:bodyPr>
            <a:normAutofit lnSpcReduction="10000"/>
          </a:bodyPr>
          <a:lstStyle/>
          <a:p>
            <a:r>
              <a:rPr lang="en-US" sz="1800" b="1" dirty="0">
                <a:solidFill>
                  <a:schemeClr val="accent1"/>
                </a:solidFill>
              </a:rPr>
              <a:t>Preparation before class:</a:t>
            </a:r>
          </a:p>
          <a:p>
            <a:pPr marL="800100" lvl="1" indent="-342900">
              <a:lnSpc>
                <a:spcPct val="122143"/>
              </a:lnSpc>
              <a:spcBef>
                <a:spcPts val="0"/>
              </a:spcBef>
              <a:buFont typeface="Arial" panose="020B0604020202020204" pitchFamily="34" charset="0"/>
              <a:buChar char="•"/>
            </a:pPr>
            <a:r>
              <a:rPr lang="en-US" sz="1800" b="1" dirty="0">
                <a:solidFill>
                  <a:schemeClr val="tx1"/>
                </a:solidFill>
              </a:rPr>
              <a:t>Review all materials – </a:t>
            </a:r>
            <a:r>
              <a:rPr lang="en-US" sz="1800" dirty="0">
                <a:solidFill>
                  <a:schemeClr val="tx1"/>
                </a:solidFill>
              </a:rPr>
              <a:t>Review all slides, talking points, and handouts before class to understand the structure and flow of the lesson. Pay special attention to animations within the slides. </a:t>
            </a:r>
          </a:p>
          <a:p>
            <a:pPr marL="800100" lvl="1" indent="-342900">
              <a:lnSpc>
                <a:spcPct val="122143"/>
              </a:lnSpc>
              <a:spcBef>
                <a:spcPts val="0"/>
              </a:spcBef>
              <a:buFont typeface="Arial" panose="020B0604020202020204" pitchFamily="34" charset="0"/>
              <a:buChar char="•"/>
            </a:pPr>
            <a:r>
              <a:rPr lang="en-US" sz="1800" b="1" dirty="0">
                <a:solidFill>
                  <a:schemeClr val="tx1"/>
                </a:solidFill>
              </a:rPr>
              <a:t>Prep for demos and activities – </a:t>
            </a:r>
            <a:r>
              <a:rPr lang="en-US" sz="1800" dirty="0">
                <a:solidFill>
                  <a:schemeClr val="tx1"/>
                </a:solidFill>
              </a:rPr>
              <a:t>Review the full list of “Additional Materials” located in the Instructor Facilitation Toolkit. Gather and prepare all necessary materials. </a:t>
            </a:r>
          </a:p>
          <a:p>
            <a:endParaRPr lang="en-US" sz="3200" dirty="0"/>
          </a:p>
        </p:txBody>
      </p:sp>
      <p:sp>
        <p:nvSpPr>
          <p:cNvPr id="6" name="Rectangle 5">
            <a:extLst>
              <a:ext uri="{FF2B5EF4-FFF2-40B4-BE49-F238E27FC236}">
                <a16:creationId xmlns:a16="http://schemas.microsoft.com/office/drawing/2014/main" id="{C35D2CFF-8EB2-4F01-B644-642599E6B505}"/>
              </a:ext>
            </a:extLst>
          </p:cNvPr>
          <p:cNvSpPr/>
          <p:nvPr/>
        </p:nvSpPr>
        <p:spPr>
          <a:xfrm>
            <a:off x="9301655" y="469609"/>
            <a:ext cx="2420445" cy="664797"/>
          </a:xfrm>
          <a:prstGeom prst="rect">
            <a:avLst/>
          </a:prstGeom>
          <a:ln w="19050"/>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dirty="0">
                <a:solidFill>
                  <a:schemeClr val="accent1"/>
                </a:solidFill>
              </a:rPr>
              <a:t>Instructional Time: 4.5 Hrs.</a:t>
            </a:r>
          </a:p>
        </p:txBody>
      </p:sp>
      <p:sp>
        <p:nvSpPr>
          <p:cNvPr id="3" name="Rectangle 2">
            <a:extLst>
              <a:ext uri="{FF2B5EF4-FFF2-40B4-BE49-F238E27FC236}">
                <a16:creationId xmlns:a16="http://schemas.microsoft.com/office/drawing/2014/main" id="{6BDC86AF-1551-8A3E-E07D-6BCF449969F7}"/>
              </a:ext>
            </a:extLst>
          </p:cNvPr>
          <p:cNvSpPr/>
          <p:nvPr/>
        </p:nvSpPr>
        <p:spPr>
          <a:xfrm>
            <a:off x="0" y="0"/>
            <a:ext cx="1384300" cy="6858000"/>
          </a:xfrm>
          <a:prstGeom prst="rect">
            <a:avLst/>
          </a:prstGeom>
          <a:solidFill>
            <a:schemeClr val="accent6"/>
          </a:solidFill>
          <a:ln>
            <a:solidFill>
              <a:schemeClr val="accent1"/>
            </a:solidFill>
          </a:ln>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t>Icon Key</a:t>
            </a:r>
          </a:p>
          <a:p>
            <a:pPr algn="ctr"/>
            <a:endParaRPr lang="en-US" sz="1000" dirty="0"/>
          </a:p>
          <a:p>
            <a:pPr algn="ctr"/>
            <a:r>
              <a:rPr lang="en-US" sz="2000" b="1" dirty="0"/>
              <a:t>Activity</a:t>
            </a:r>
            <a:r>
              <a:rPr lang="en-US" sz="2000" dirty="0"/>
              <a:t>:</a:t>
            </a:r>
          </a:p>
          <a:p>
            <a:pPr algn="ctr"/>
            <a:endParaRPr lang="en-US" sz="2000" b="1" dirty="0"/>
          </a:p>
          <a:p>
            <a:pPr algn="ctr"/>
            <a:endParaRPr lang="en-US" sz="2000" b="1" dirty="0"/>
          </a:p>
          <a:p>
            <a:pPr algn="ctr"/>
            <a:endParaRPr lang="en-US" sz="2000" b="1" dirty="0"/>
          </a:p>
          <a:p>
            <a:pPr algn="ctr"/>
            <a:r>
              <a:rPr lang="en-US" sz="2000" b="1" dirty="0"/>
              <a:t>Video</a:t>
            </a:r>
            <a:r>
              <a:rPr lang="en-US" sz="2000" dirty="0"/>
              <a:t>:</a:t>
            </a:r>
          </a:p>
          <a:p>
            <a:pPr algn="ctr"/>
            <a:endParaRPr lang="en-US" sz="2000" dirty="0"/>
          </a:p>
          <a:p>
            <a:pPr algn="ctr"/>
            <a:endParaRPr lang="en-US" sz="2000" dirty="0"/>
          </a:p>
          <a:p>
            <a:pPr algn="ctr"/>
            <a:endParaRPr lang="en-US" sz="2000" dirty="0"/>
          </a:p>
          <a:p>
            <a:pPr algn="ctr"/>
            <a:r>
              <a:rPr lang="en-US" sz="2000" b="1" dirty="0"/>
              <a:t>Instructor Demo:</a:t>
            </a:r>
          </a:p>
          <a:p>
            <a:pPr algn="ctr"/>
            <a:endParaRPr lang="en-US" sz="2000" b="1" dirty="0"/>
          </a:p>
          <a:p>
            <a:pPr algn="ctr"/>
            <a:endParaRPr lang="en-US" sz="2000" b="1" dirty="0"/>
          </a:p>
          <a:p>
            <a:pPr algn="ctr"/>
            <a:endParaRPr lang="en-US" sz="2000" b="1" dirty="0"/>
          </a:p>
          <a:p>
            <a:pPr algn="ctr"/>
            <a:endParaRPr lang="en-US" sz="2000" b="1" dirty="0"/>
          </a:p>
          <a:p>
            <a:pPr algn="ctr"/>
            <a:r>
              <a:rPr lang="en-US" sz="2000" b="1" dirty="0"/>
              <a:t>Knowledge Check: </a:t>
            </a:r>
          </a:p>
          <a:p>
            <a:endParaRPr lang="en-US" sz="2000" dirty="0"/>
          </a:p>
          <a:p>
            <a:endParaRPr lang="en-US" sz="2000" dirty="0"/>
          </a:p>
          <a:p>
            <a:pPr algn="ctr"/>
            <a:endParaRPr lang="en-US" dirty="0"/>
          </a:p>
        </p:txBody>
      </p:sp>
      <p:pic>
        <p:nvPicPr>
          <p:cNvPr id="9" name="Graphic 30" descr="Flim icon indicating the slide has a VIDEO.">
            <a:extLst>
              <a:ext uri="{FF2B5EF4-FFF2-40B4-BE49-F238E27FC236}">
                <a16:creationId xmlns:a16="http://schemas.microsoft.com/office/drawing/2014/main" id="{B2290CF9-D2DC-8DAA-D627-87E419530DA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9694" y="2365191"/>
            <a:ext cx="731520" cy="731520"/>
          </a:xfrm>
          <a:prstGeom prst="rect">
            <a:avLst/>
          </a:prstGeom>
        </p:spPr>
      </p:pic>
      <p:pic>
        <p:nvPicPr>
          <p:cNvPr id="10" name="Graphic 9" descr="Lights On with solid fill">
            <a:extLst>
              <a:ext uri="{FF2B5EF4-FFF2-40B4-BE49-F238E27FC236}">
                <a16:creationId xmlns:a16="http://schemas.microsoft.com/office/drawing/2014/main" id="{0FDA9015-CC63-67CA-B45A-7016186E85A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49694" y="5636355"/>
            <a:ext cx="851672" cy="851672"/>
          </a:xfrm>
          <a:prstGeom prst="rect">
            <a:avLst/>
          </a:prstGeom>
        </p:spPr>
      </p:pic>
      <p:pic>
        <p:nvPicPr>
          <p:cNvPr id="19" name="Content Placeholder 10">
            <a:extLst>
              <a:ext uri="{FF2B5EF4-FFF2-40B4-BE49-F238E27FC236}">
                <a16:creationId xmlns:a16="http://schemas.microsoft.com/office/drawing/2014/main" id="{111F69E1-42A9-90D2-9C56-5180115FF351}"/>
              </a:ext>
            </a:extLst>
          </p:cNvPr>
          <p:cNvPicPr>
            <a:picLocks noChangeAspect="1"/>
          </p:cNvPicPr>
          <p:nvPr/>
        </p:nvPicPr>
        <p:blipFill>
          <a:blip r:embed="rId6">
            <a:extLst>
              <a:ext uri="{28A0092B-C50C-407E-A947-70E740481C1C}">
                <a14:useLocalDpi xmlns:a14="http://schemas.microsoft.com/office/drawing/2010/main" val="0"/>
              </a:ext>
            </a:extLst>
          </a:blip>
          <a:srcRect b="15327"/>
          <a:stretch>
            <a:fillRect/>
          </a:stretch>
        </p:blipFill>
        <p:spPr>
          <a:xfrm>
            <a:off x="146062" y="3903392"/>
            <a:ext cx="1005840" cy="851672"/>
          </a:xfrm>
          <a:prstGeom prst="rect">
            <a:avLst/>
          </a:prstGeom>
        </p:spPr>
      </p:pic>
      <p:pic>
        <p:nvPicPr>
          <p:cNvPr id="20" name="Picture 19" descr="Running man icon indicating the slide has an ACTIVITY.">
            <a:extLst>
              <a:ext uri="{FF2B5EF4-FFF2-40B4-BE49-F238E27FC236}">
                <a16:creationId xmlns:a16="http://schemas.microsoft.com/office/drawing/2014/main" id="{7D225859-B2AC-F123-B8B4-7D1F1C24A280}"/>
              </a:ext>
            </a:extLst>
          </p:cNvPr>
          <p:cNvPicPr>
            <a:picLocks noChangeAspect="1"/>
          </p:cNvPicPr>
          <p:nvPr/>
        </p:nvPicPr>
        <p:blipFill>
          <a:blip r:embed="rId7" cstate="print">
            <a:extLst>
              <a:ext uri="{28A0092B-C50C-407E-A947-70E740481C1C}">
                <a14:useLocalDpi xmlns:a14="http://schemas.microsoft.com/office/drawing/2010/main" val="0"/>
              </a:ext>
            </a:extLst>
          </a:blip>
          <a:srcRect l="63000" t="31047" r="3465" b="7314"/>
          <a:stretch>
            <a:fillRect/>
          </a:stretch>
        </p:blipFill>
        <p:spPr>
          <a:xfrm>
            <a:off x="249694" y="1134406"/>
            <a:ext cx="731520" cy="756422"/>
          </a:xfrm>
          <a:prstGeom prst="rect">
            <a:avLst/>
          </a:prstGeom>
        </p:spPr>
      </p:pic>
      <p:sp>
        <p:nvSpPr>
          <p:cNvPr id="11" name="TextBox 10">
            <a:extLst>
              <a:ext uri="{FF2B5EF4-FFF2-40B4-BE49-F238E27FC236}">
                <a16:creationId xmlns:a16="http://schemas.microsoft.com/office/drawing/2014/main" id="{1394CB26-1048-2783-AD82-B6F520998CA6}"/>
              </a:ext>
            </a:extLst>
          </p:cNvPr>
          <p:cNvSpPr txBox="1"/>
          <p:nvPr/>
        </p:nvSpPr>
        <p:spPr>
          <a:xfrm>
            <a:off x="1799684" y="2939042"/>
            <a:ext cx="6071482" cy="3693319"/>
          </a:xfrm>
          <a:prstGeom prst="rect">
            <a:avLst/>
          </a:prstGeom>
          <a:noFill/>
          <a:ln>
            <a:noFill/>
          </a:ln>
        </p:spPr>
        <p:txBody>
          <a:bodyPr wrap="square">
            <a:spAutoFit/>
          </a:bodyPr>
          <a:lstStyle/>
          <a:p>
            <a:r>
              <a:rPr lang="en-US" b="1" dirty="0">
                <a:solidFill>
                  <a:schemeClr val="accent1"/>
                </a:solidFill>
              </a:rPr>
              <a:t>Provided Course Materials:</a:t>
            </a:r>
          </a:p>
          <a:p>
            <a:pPr marL="800100" lvl="1" indent="-342900">
              <a:buFont typeface="Arial" panose="020B0604020202020204" pitchFamily="34" charset="0"/>
              <a:buChar char="•"/>
            </a:pPr>
            <a:r>
              <a:rPr lang="en-US" b="1" dirty="0"/>
              <a:t>+Fasteners_</a:t>
            </a:r>
            <a:r>
              <a:rPr lang="en-US" dirty="0"/>
              <a:t>Mechanical Foundations.pptx </a:t>
            </a:r>
          </a:p>
          <a:p>
            <a:pPr marL="800100" lvl="1" indent="-342900">
              <a:buFont typeface="Arial" panose="020B0604020202020204" pitchFamily="34" charset="0"/>
              <a:buChar char="•"/>
            </a:pPr>
            <a:r>
              <a:rPr lang="en-US" b="1" dirty="0"/>
              <a:t>+Instructor Facilitation Toolkit</a:t>
            </a:r>
            <a:r>
              <a:rPr lang="en-US" dirty="0"/>
              <a:t>_Fasteners.docx - </a:t>
            </a:r>
            <a:r>
              <a:rPr lang="en-US" i="1" dirty="0"/>
              <a:t>For Instructor use only. </a:t>
            </a:r>
          </a:p>
          <a:p>
            <a:pPr marL="800100" lvl="1" indent="-342900">
              <a:buFont typeface="Arial" panose="020B0604020202020204" pitchFamily="34" charset="0"/>
              <a:buChar char="•"/>
            </a:pPr>
            <a:r>
              <a:rPr lang="en-US" b="1" dirty="0"/>
              <a:t>+Participant Resource Guide</a:t>
            </a:r>
            <a:r>
              <a:rPr lang="en-US" dirty="0"/>
              <a:t>_Fasteners.docx - </a:t>
            </a:r>
            <a:r>
              <a:rPr lang="en-US" i="1" dirty="0"/>
              <a:t>Print one copy for each learner. All handouts that leaners need for activities are embedded in the Participant Resource Guide.</a:t>
            </a:r>
          </a:p>
          <a:p>
            <a:pPr marL="1257300" lvl="2" indent="-342900">
              <a:buFont typeface="Arial" panose="020B0604020202020204" pitchFamily="34" charset="0"/>
              <a:buChar char="•"/>
            </a:pPr>
            <a:r>
              <a:rPr lang="en-US" dirty="0"/>
              <a:t>Bolt Grade Marking Chart_Fasteners</a:t>
            </a:r>
          </a:p>
          <a:p>
            <a:pPr marL="1257300" lvl="2" indent="-342900">
              <a:buFont typeface="Arial" panose="020B0604020202020204" pitchFamily="34" charset="0"/>
              <a:buChar char="•"/>
            </a:pPr>
            <a:r>
              <a:rPr lang="en-US" dirty="0"/>
              <a:t>Fastener </a:t>
            </a:r>
            <a:r>
              <a:rPr lang="en-US" dirty="0" err="1"/>
              <a:t>Application_Fasteners</a:t>
            </a:r>
            <a:endParaRPr lang="en-US" dirty="0"/>
          </a:p>
          <a:p>
            <a:pPr marL="1257300" lvl="2" indent="-342900">
              <a:buFont typeface="Arial" panose="020B0604020202020204" pitchFamily="34" charset="0"/>
              <a:buChar char="•"/>
            </a:pPr>
            <a:r>
              <a:rPr lang="en-US" dirty="0"/>
              <a:t>Fastener Identification_Fasteners</a:t>
            </a:r>
          </a:p>
          <a:p>
            <a:pPr marL="800100" lvl="1" indent="-342900">
              <a:buFont typeface="Arial" panose="020B0604020202020204" pitchFamily="34" charset="0"/>
              <a:buChar char="•"/>
            </a:pPr>
            <a:r>
              <a:rPr lang="en-US" b="1" dirty="0"/>
              <a:t>+Safety Wire Video</a:t>
            </a:r>
            <a:r>
              <a:rPr lang="en-US" dirty="0"/>
              <a:t>.mov</a:t>
            </a:r>
          </a:p>
          <a:p>
            <a:pPr marL="800100" lvl="1" indent="-342900">
              <a:buFont typeface="Arial" panose="020B0604020202020204" pitchFamily="34" charset="0"/>
              <a:buChar char="•"/>
            </a:pPr>
            <a:r>
              <a:rPr lang="en-US" b="1" dirty="0"/>
              <a:t>Quiz</a:t>
            </a:r>
            <a:r>
              <a:rPr lang="en-US" dirty="0"/>
              <a:t>_Fasteners</a:t>
            </a:r>
            <a:r>
              <a:rPr lang="en-US" b="1" dirty="0"/>
              <a:t>.docx </a:t>
            </a:r>
            <a:r>
              <a:rPr lang="en-US" dirty="0"/>
              <a:t>- </a:t>
            </a:r>
            <a:r>
              <a:rPr lang="en-US" i="1" dirty="0"/>
              <a:t>Print one copy for each learner. </a:t>
            </a:r>
          </a:p>
        </p:txBody>
      </p:sp>
      <p:sp>
        <p:nvSpPr>
          <p:cNvPr id="8" name="TextBox 7">
            <a:extLst>
              <a:ext uri="{FF2B5EF4-FFF2-40B4-BE49-F238E27FC236}">
                <a16:creationId xmlns:a16="http://schemas.microsoft.com/office/drawing/2014/main" id="{3F7FB7BD-0B47-4D7B-05F0-F70804BA1F51}"/>
              </a:ext>
            </a:extLst>
          </p:cNvPr>
          <p:cNvSpPr txBox="1"/>
          <p:nvPr/>
        </p:nvSpPr>
        <p:spPr>
          <a:xfrm>
            <a:off x="7871166" y="2988033"/>
            <a:ext cx="3855268" cy="1754326"/>
          </a:xfrm>
          <a:prstGeom prst="rect">
            <a:avLst/>
          </a:prstGeom>
          <a:noFill/>
        </p:spPr>
        <p:txBody>
          <a:bodyPr wrap="square">
            <a:spAutoFit/>
          </a:bodyPr>
          <a:lstStyle/>
          <a:p>
            <a:pPr>
              <a:lnSpc>
                <a:spcPct val="100000"/>
              </a:lnSpc>
            </a:pPr>
            <a:r>
              <a:rPr lang="en-US" b="1" dirty="0">
                <a:solidFill>
                  <a:schemeClr val="accent1"/>
                </a:solidFill>
              </a:rPr>
              <a:t>Additional Materials:</a:t>
            </a:r>
          </a:p>
          <a:p>
            <a:pPr marL="342900" indent="-342900">
              <a:lnSpc>
                <a:spcPct val="100000"/>
              </a:lnSpc>
              <a:buFont typeface="Arial" panose="020B0604020202020204" pitchFamily="34" charset="0"/>
              <a:buChar char="•"/>
            </a:pPr>
            <a:r>
              <a:rPr lang="en-US" dirty="0"/>
              <a:t>A list of additional materials needed for demonstrations and activities can be found in the Instructor Facilitation Toolkit on page 4. </a:t>
            </a:r>
          </a:p>
        </p:txBody>
      </p:sp>
      <p:pic>
        <p:nvPicPr>
          <p:cNvPr id="13" name="Picture 12">
            <a:extLst>
              <a:ext uri="{FF2B5EF4-FFF2-40B4-BE49-F238E27FC236}">
                <a16:creationId xmlns:a16="http://schemas.microsoft.com/office/drawing/2014/main" id="{278F1E26-8B65-9356-4649-A552DFE60CA2}"/>
              </a:ext>
            </a:extLst>
          </p:cNvPr>
          <p:cNvPicPr>
            <a:picLocks noChangeAspect="1"/>
          </p:cNvPicPr>
          <p:nvPr/>
        </p:nvPicPr>
        <p:blipFill>
          <a:blip r:embed="rId8">
            <a:extLst>
              <a:ext uri="{28A0092B-C50C-407E-A947-70E740481C1C}">
                <a14:useLocalDpi xmlns:a14="http://schemas.microsoft.com/office/drawing/2010/main" val="0"/>
              </a:ext>
            </a:extLst>
          </a:blip>
          <a:srcRect l="8333" t="18172" r="8751" b="43083"/>
          <a:stretch>
            <a:fillRect/>
          </a:stretch>
        </p:blipFill>
        <p:spPr>
          <a:xfrm rot="1749130">
            <a:off x="8479845" y="5024266"/>
            <a:ext cx="1070411" cy="375133"/>
          </a:xfrm>
          <a:prstGeom prst="rect">
            <a:avLst/>
          </a:prstGeom>
        </p:spPr>
      </p:pic>
      <p:pic>
        <p:nvPicPr>
          <p:cNvPr id="15" name="Picture 14">
            <a:extLst>
              <a:ext uri="{FF2B5EF4-FFF2-40B4-BE49-F238E27FC236}">
                <a16:creationId xmlns:a16="http://schemas.microsoft.com/office/drawing/2014/main" id="{F8C5802C-E777-0943-E20A-A85A4B5F8CF3}"/>
              </a:ext>
            </a:extLst>
          </p:cNvPr>
          <p:cNvPicPr>
            <a:picLocks noChangeAspect="1"/>
          </p:cNvPicPr>
          <p:nvPr/>
        </p:nvPicPr>
        <p:blipFill>
          <a:blip r:embed="rId9"/>
          <a:stretch>
            <a:fillRect/>
          </a:stretch>
        </p:blipFill>
        <p:spPr>
          <a:xfrm>
            <a:off x="9642300" y="4675942"/>
            <a:ext cx="1321739" cy="1719202"/>
          </a:xfrm>
          <a:prstGeom prst="rect">
            <a:avLst/>
          </a:prstGeom>
          <a:ln>
            <a:solidFill>
              <a:schemeClr val="bg1">
                <a:lumMod val="50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312041245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708C1A4-5DEF-476D-2D5E-4318AE567E7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1A15B73-D647-D5CD-E8CE-A37FFAA437BF}"/>
              </a:ext>
            </a:extLst>
          </p:cNvPr>
          <p:cNvSpPr>
            <a:spLocks noGrp="1"/>
          </p:cNvSpPr>
          <p:nvPr>
            <p:ph type="title"/>
          </p:nvPr>
        </p:nvSpPr>
        <p:spPr>
          <a:xfrm>
            <a:off x="971550" y="646396"/>
            <a:ext cx="10385298" cy="664797"/>
          </a:xfrm>
        </p:spPr>
        <p:txBody>
          <a:bodyPr/>
          <a:lstStyle/>
          <a:p>
            <a:r>
              <a:rPr lang="en-US" dirty="0"/>
              <a:t>Pacing Guide </a:t>
            </a:r>
          </a:p>
        </p:txBody>
      </p:sp>
      <p:sp>
        <p:nvSpPr>
          <p:cNvPr id="5" name="Content Placeholder 4">
            <a:extLst>
              <a:ext uri="{FF2B5EF4-FFF2-40B4-BE49-F238E27FC236}">
                <a16:creationId xmlns:a16="http://schemas.microsoft.com/office/drawing/2014/main" id="{5C93E851-F823-5FB1-01E1-1F997CA034ED}"/>
              </a:ext>
            </a:extLst>
          </p:cNvPr>
          <p:cNvSpPr>
            <a:spLocks noGrp="1"/>
          </p:cNvSpPr>
          <p:nvPr>
            <p:ph idx="1"/>
          </p:nvPr>
        </p:nvSpPr>
        <p:spPr>
          <a:xfrm>
            <a:off x="968502" y="1553030"/>
            <a:ext cx="10385298" cy="4757280"/>
          </a:xfrm>
        </p:spPr>
        <p:txBody>
          <a:bodyPr>
            <a:normAutofit/>
          </a:bodyPr>
          <a:lstStyle/>
          <a:p>
            <a:r>
              <a:rPr lang="en-US" i="1" dirty="0">
                <a:solidFill>
                  <a:schemeClr val="accent1"/>
                </a:solidFill>
              </a:rPr>
              <a:t>Times have been rounded to the nearest .25 hours. </a:t>
            </a:r>
          </a:p>
          <a:p>
            <a:endParaRPr lang="en-US" sz="1050" i="1" dirty="0">
              <a:solidFill>
                <a:schemeClr val="accent1"/>
              </a:solidFill>
            </a:endParaRPr>
          </a:p>
          <a:p>
            <a:r>
              <a:rPr lang="en-US" sz="2800" b="1" i="1" dirty="0"/>
              <a:t>Total Time: 4.5 Hours </a:t>
            </a:r>
          </a:p>
          <a:p>
            <a:pPr marL="914400" lvl="1" indent="-457200">
              <a:buFont typeface="Arial" panose="020B0604020202020204" pitchFamily="34" charset="0"/>
              <a:buChar char="•"/>
            </a:pPr>
            <a:r>
              <a:rPr lang="en-US" sz="2800" dirty="0"/>
              <a:t>(.25 Hrs) – Welcome and Warm Up </a:t>
            </a:r>
          </a:p>
          <a:p>
            <a:pPr marL="914400" lvl="1" indent="-457200">
              <a:buFont typeface="Arial" panose="020B0604020202020204" pitchFamily="34" charset="0"/>
              <a:buChar char="•"/>
            </a:pPr>
            <a:r>
              <a:rPr lang="en-US" sz="2800" dirty="0"/>
              <a:t>(.25 Hrs) – 1.1 - Fasteners for Metal and Wood</a:t>
            </a:r>
          </a:p>
          <a:p>
            <a:pPr marL="914400" lvl="1" indent="-457200">
              <a:buFont typeface="Arial" panose="020B0604020202020204" pitchFamily="34" charset="0"/>
              <a:buChar char="•"/>
            </a:pPr>
            <a:r>
              <a:rPr lang="en-US" sz="2800" dirty="0"/>
              <a:t>(.5 Hrs) – 1.2 - Screws</a:t>
            </a:r>
          </a:p>
          <a:p>
            <a:pPr marL="914400" lvl="1" indent="-457200">
              <a:buFont typeface="Arial" panose="020B0604020202020204" pitchFamily="34" charset="0"/>
              <a:buChar char="•"/>
            </a:pPr>
            <a:r>
              <a:rPr lang="en-US" sz="2800" dirty="0"/>
              <a:t>(1.5 Hrs) – 1.3 - Nuts and Bolts</a:t>
            </a:r>
          </a:p>
          <a:p>
            <a:pPr marL="914400" lvl="1" indent="-457200">
              <a:buFont typeface="Arial" panose="020B0604020202020204" pitchFamily="34" charset="0"/>
              <a:buChar char="•"/>
            </a:pPr>
            <a:r>
              <a:rPr lang="en-US" sz="2800" dirty="0"/>
              <a:t>(1 Hrs) – 1.4 - Washers, Retaining Hardware, and Staples</a:t>
            </a:r>
          </a:p>
          <a:p>
            <a:pPr marL="914400" lvl="1" indent="-457200">
              <a:buFont typeface="Arial" panose="020B0604020202020204" pitchFamily="34" charset="0"/>
              <a:buChar char="•"/>
            </a:pPr>
            <a:r>
              <a:rPr lang="en-US" sz="2800" dirty="0"/>
              <a:t>(.5 Hrs) – 1.5 - Applications for Fasteners in Transit</a:t>
            </a:r>
          </a:p>
          <a:p>
            <a:pPr marL="914400" lvl="1" indent="-457200">
              <a:buFont typeface="Arial" panose="020B0604020202020204" pitchFamily="34" charset="0"/>
              <a:buChar char="•"/>
            </a:pPr>
            <a:r>
              <a:rPr lang="en-US" sz="2800" dirty="0"/>
              <a:t>(.5 Hrs) – Quiz and Wrap Up </a:t>
            </a:r>
          </a:p>
          <a:p>
            <a:endParaRPr lang="en-US" dirty="0"/>
          </a:p>
        </p:txBody>
      </p:sp>
    </p:spTree>
    <p:custDataLst>
      <p:tags r:id="rId1"/>
    </p:custDataLst>
    <p:extLst>
      <p:ext uri="{BB962C8B-B14F-4D97-AF65-F5344CB8AC3E}">
        <p14:creationId xmlns:p14="http://schemas.microsoft.com/office/powerpoint/2010/main" val="28983002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A4E7D-0D93-B3A0-BEE2-2C04AB157E1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48F03B1-C147-8684-5784-D33855D14D4B}"/>
              </a:ext>
            </a:extLst>
          </p:cNvPr>
          <p:cNvSpPr txBox="1">
            <a:spLocks noGrp="1"/>
          </p:cNvSpPr>
          <p:nvPr>
            <p:ph type="title" idx="4294967295"/>
          </p:nvPr>
        </p:nvSpPr>
        <p:spPr>
          <a:xfrm>
            <a:off x="0" y="2690336"/>
            <a:ext cx="12192000" cy="1477328"/>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400" b="0" i="0" u="none" strike="noStrike" kern="1200" cap="none" spc="0" normalizeH="0" baseline="0" noProof="0" dirty="0">
                <a:ln>
                  <a:noFill/>
                </a:ln>
                <a:solidFill>
                  <a:schemeClr val="accent1">
                    <a:lumMod val="75000"/>
                  </a:schemeClr>
                </a:solidFill>
                <a:effectLst/>
                <a:uLnTx/>
                <a:uFillTx/>
                <a:latin typeface="+mj-lt"/>
                <a:ea typeface="+mn-ea"/>
                <a:cs typeface="+mn-cs"/>
              </a:rPr>
              <a:t>Fasteners</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b="1" i="0" u="none" strike="noStrike" kern="1200" cap="none" spc="0" normalizeH="0" baseline="0" noProof="0" dirty="0">
                <a:ln>
                  <a:noFill/>
                </a:ln>
                <a:solidFill>
                  <a:schemeClr val="accent1">
                    <a:lumMod val="75000"/>
                  </a:schemeClr>
                </a:solidFill>
                <a:effectLst/>
                <a:uLnTx/>
                <a:uFillTx/>
                <a:latin typeface="+mn-lt"/>
                <a:ea typeface="+mn-ea"/>
                <a:cs typeface="+mn-cs"/>
              </a:rPr>
              <a:t>Mechanical Foundations</a:t>
            </a:r>
          </a:p>
          <a:p>
            <a:pPr marL="0" marR="0" lvl="0" indent="0" algn="ctr" defTabSz="914400" rtl="0" eaLnBrk="1" fontAlgn="auto" latinLnBrk="0" hangingPunct="1">
              <a:lnSpc>
                <a:spcPct val="100000"/>
              </a:lnSpc>
              <a:spcBef>
                <a:spcPts val="0"/>
              </a:spcBef>
              <a:spcAft>
                <a:spcPts val="600"/>
              </a:spcAft>
              <a:buClrTx/>
              <a:buSzTx/>
              <a:buFontTx/>
              <a:buNone/>
              <a:tabLst/>
              <a:defRPr/>
            </a:pPr>
            <a:r>
              <a:rPr lang="en-US" sz="2400" dirty="0">
                <a:solidFill>
                  <a:schemeClr val="tx2">
                    <a:lumMod val="75000"/>
                  </a:schemeClr>
                </a:solidFill>
                <a:latin typeface="+mn-lt"/>
                <a:ea typeface="+mn-ea"/>
                <a:cs typeface="+mn-cs"/>
              </a:rPr>
              <a:t>Transit Core Competencies Curriculum (TC3)</a:t>
            </a:r>
            <a:endParaRPr kumimoji="0" lang="en-US" sz="2400" b="0" i="0" u="none" strike="noStrike" kern="1200" cap="none" spc="0" normalizeH="0" baseline="0" noProof="0" dirty="0">
              <a:ln>
                <a:noFill/>
              </a:ln>
              <a:solidFill>
                <a:schemeClr val="tx2">
                  <a:lumMod val="75000"/>
                </a:schemeClr>
              </a:solidFill>
              <a:effectLst/>
              <a:uLnTx/>
              <a:uFillTx/>
              <a:latin typeface="+mn-lt"/>
              <a:ea typeface="+mn-ea"/>
              <a:cs typeface="+mn-cs"/>
            </a:endParaRPr>
          </a:p>
        </p:txBody>
      </p:sp>
    </p:spTree>
    <p:custDataLst>
      <p:tags r:id="rId1"/>
    </p:custDataLst>
    <p:extLst>
      <p:ext uri="{BB962C8B-B14F-4D97-AF65-F5344CB8AC3E}">
        <p14:creationId xmlns:p14="http://schemas.microsoft.com/office/powerpoint/2010/main" val="3867650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A8A209-5504-494A-B86D-73715015FD32}"/>
              </a:ext>
            </a:extLst>
          </p:cNvPr>
          <p:cNvSpPr>
            <a:spLocks noGrp="1"/>
          </p:cNvSpPr>
          <p:nvPr>
            <p:ph type="title"/>
          </p:nvPr>
        </p:nvSpPr>
        <p:spPr/>
        <p:txBody>
          <a:bodyPr/>
          <a:lstStyle/>
          <a:p>
            <a:r>
              <a:rPr lang="en-US" dirty="0"/>
              <a:t>Objectives</a:t>
            </a:r>
          </a:p>
        </p:txBody>
      </p:sp>
      <p:sp>
        <p:nvSpPr>
          <p:cNvPr id="5" name="Content Placeholder 4">
            <a:extLst>
              <a:ext uri="{FF2B5EF4-FFF2-40B4-BE49-F238E27FC236}">
                <a16:creationId xmlns:a16="http://schemas.microsoft.com/office/drawing/2014/main" id="{F4B9B15E-6736-4138-A392-6CF75A784C31}"/>
              </a:ext>
            </a:extLst>
          </p:cNvPr>
          <p:cNvSpPr>
            <a:spLocks noGrp="1"/>
          </p:cNvSpPr>
          <p:nvPr>
            <p:ph idx="1"/>
          </p:nvPr>
        </p:nvSpPr>
        <p:spPr/>
        <p:txBody>
          <a:bodyPr>
            <a:normAutofit/>
          </a:bodyPr>
          <a:lstStyle/>
          <a:p>
            <a:pPr marL="457200" lvl="0" indent="-457200">
              <a:buFont typeface="Arial" panose="020B0604020202020204" pitchFamily="34" charset="0"/>
              <a:buChar char="•"/>
            </a:pPr>
            <a:r>
              <a:rPr lang="en-US" dirty="0"/>
              <a:t>Identify the various types of fasteners and explain their purpose, including screws, nuts, bolts, washers, staples, retaining hardware, and miscellaneous hardware.</a:t>
            </a:r>
          </a:p>
          <a:p>
            <a:pPr marL="457200" lvl="0" indent="-457200">
              <a:buFont typeface="Arial" panose="020B0604020202020204" pitchFamily="34" charset="0"/>
              <a:buChar char="•"/>
            </a:pPr>
            <a:endParaRPr lang="en-US" dirty="0"/>
          </a:p>
          <a:p>
            <a:pPr marL="457200" lvl="0" indent="-457200">
              <a:buFont typeface="Arial" panose="020B0604020202020204" pitchFamily="34" charset="0"/>
              <a:buChar char="•"/>
            </a:pPr>
            <a:r>
              <a:rPr lang="en-US" dirty="0"/>
              <a:t>Explain the advantages and disadvantages of fastener materials.</a:t>
            </a:r>
          </a:p>
          <a:p>
            <a:pPr marL="457200" lvl="0" indent="-457200">
              <a:buFont typeface="Arial" panose="020B0604020202020204" pitchFamily="34" charset="0"/>
              <a:buChar char="•"/>
            </a:pPr>
            <a:endParaRPr lang="en-US" dirty="0"/>
          </a:p>
          <a:p>
            <a:pPr marL="457200" lvl="0" indent="-457200">
              <a:buFont typeface="Arial" panose="020B0604020202020204" pitchFamily="34" charset="0"/>
              <a:buChar char="•"/>
            </a:pPr>
            <a:r>
              <a:rPr lang="en-US" dirty="0"/>
              <a:t>Recognize common applications for fasteners.</a:t>
            </a:r>
          </a:p>
          <a:p>
            <a:endParaRPr lang="en-US" dirty="0"/>
          </a:p>
        </p:txBody>
      </p:sp>
    </p:spTree>
    <p:custDataLst>
      <p:tags r:id="rId1"/>
    </p:custDataLst>
    <p:extLst>
      <p:ext uri="{BB962C8B-B14F-4D97-AF65-F5344CB8AC3E}">
        <p14:creationId xmlns:p14="http://schemas.microsoft.com/office/powerpoint/2010/main" val="398609957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F846CE-9893-48A0-BB44-477F0C10EE33}"/>
              </a:ext>
            </a:extLst>
          </p:cNvPr>
          <p:cNvSpPr>
            <a:spLocks noGrp="1"/>
          </p:cNvSpPr>
          <p:nvPr>
            <p:ph type="title"/>
          </p:nvPr>
        </p:nvSpPr>
        <p:spPr/>
        <p:txBody>
          <a:bodyPr/>
          <a:lstStyle/>
          <a:p>
            <a:r>
              <a:rPr lang="en-US" dirty="0"/>
              <a:t>Agenda</a:t>
            </a:r>
          </a:p>
        </p:txBody>
      </p:sp>
      <p:sp>
        <p:nvSpPr>
          <p:cNvPr id="5" name="Content Placeholder 4">
            <a:extLst>
              <a:ext uri="{FF2B5EF4-FFF2-40B4-BE49-F238E27FC236}">
                <a16:creationId xmlns:a16="http://schemas.microsoft.com/office/drawing/2014/main" id="{D0E1F003-638E-410B-B653-382D9FEFADAA}"/>
              </a:ext>
            </a:extLst>
          </p:cNvPr>
          <p:cNvSpPr>
            <a:spLocks noGrp="1"/>
          </p:cNvSpPr>
          <p:nvPr>
            <p:ph idx="1"/>
          </p:nvPr>
        </p:nvSpPr>
        <p:spPr>
          <a:xfrm>
            <a:off x="838199" y="1645920"/>
            <a:ext cx="7382239" cy="4572000"/>
          </a:xfrm>
        </p:spPr>
        <p:txBody>
          <a:bodyPr>
            <a:normAutofit/>
          </a:bodyPr>
          <a:lstStyle/>
          <a:p>
            <a:pPr marL="342900" indent="-342900">
              <a:buFont typeface="Arial" panose="020B0604020202020204" pitchFamily="34" charset="0"/>
              <a:buChar char="•"/>
            </a:pPr>
            <a:r>
              <a:rPr lang="en-US" sz="2800" dirty="0"/>
              <a:t>Welcome and Introduction</a:t>
            </a:r>
          </a:p>
          <a:p>
            <a:pPr marL="342900" indent="-342900">
              <a:buFont typeface="Arial" panose="020B0604020202020204" pitchFamily="34" charset="0"/>
              <a:buChar char="•"/>
            </a:pPr>
            <a:r>
              <a:rPr lang="en-US" sz="2800" b="1" dirty="0"/>
              <a:t>1.1 </a:t>
            </a:r>
            <a:r>
              <a:rPr lang="en-US" sz="2800" dirty="0"/>
              <a:t>– Introduction to Fasteners</a:t>
            </a:r>
          </a:p>
          <a:p>
            <a:pPr marL="342900" indent="-342900">
              <a:buFont typeface="Arial" panose="020B0604020202020204" pitchFamily="34" charset="0"/>
              <a:buChar char="•"/>
            </a:pPr>
            <a:r>
              <a:rPr lang="en-US" sz="2800" b="1" dirty="0"/>
              <a:t>1.2 </a:t>
            </a:r>
            <a:r>
              <a:rPr lang="en-US" sz="2800" dirty="0"/>
              <a:t>- Screws</a:t>
            </a:r>
          </a:p>
          <a:p>
            <a:pPr marL="342900" indent="-342900">
              <a:buFont typeface="Arial" panose="020B0604020202020204" pitchFamily="34" charset="0"/>
              <a:buChar char="•"/>
            </a:pPr>
            <a:r>
              <a:rPr lang="en-US" sz="2800" b="1" dirty="0"/>
              <a:t>1.3 </a:t>
            </a:r>
            <a:r>
              <a:rPr lang="en-US" sz="2800" dirty="0"/>
              <a:t>– Nuts and Bolts</a:t>
            </a:r>
          </a:p>
          <a:p>
            <a:pPr marL="342900" indent="-342900">
              <a:buFont typeface="Arial" panose="020B0604020202020204" pitchFamily="34" charset="0"/>
              <a:buChar char="•"/>
            </a:pPr>
            <a:r>
              <a:rPr lang="en-US" sz="2800" b="1" dirty="0"/>
              <a:t>1.4</a:t>
            </a:r>
            <a:r>
              <a:rPr lang="en-US" sz="2800" dirty="0"/>
              <a:t> - Washers, Retaining Hardware, and Staples</a:t>
            </a:r>
          </a:p>
          <a:p>
            <a:pPr marL="342900" indent="-342900">
              <a:buFont typeface="Arial" panose="020B0604020202020204" pitchFamily="34" charset="0"/>
              <a:buChar char="•"/>
            </a:pPr>
            <a:r>
              <a:rPr lang="en-US" sz="2800" b="1" dirty="0"/>
              <a:t>1.5</a:t>
            </a:r>
            <a:r>
              <a:rPr lang="en-US" sz="2800" dirty="0"/>
              <a:t> - Applications for Fasteners in Transit</a:t>
            </a:r>
          </a:p>
          <a:p>
            <a:pPr marL="342900" indent="-342900">
              <a:buFont typeface="Arial" panose="020B0604020202020204" pitchFamily="34" charset="0"/>
              <a:buChar char="•"/>
            </a:pPr>
            <a:r>
              <a:rPr lang="en-US" sz="2800" dirty="0"/>
              <a:t>Quiz</a:t>
            </a:r>
          </a:p>
        </p:txBody>
      </p:sp>
      <p:pic>
        <p:nvPicPr>
          <p:cNvPr id="2" name="Picture 1">
            <a:extLst>
              <a:ext uri="{FF2B5EF4-FFF2-40B4-BE49-F238E27FC236}">
                <a16:creationId xmlns:a16="http://schemas.microsoft.com/office/drawing/2014/main" id="{D613A143-A21B-3A8F-B9AD-59BF17AE1C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4908" y="2144482"/>
            <a:ext cx="2893065" cy="3719655"/>
          </a:xfrm>
          <a:prstGeom prst="rect">
            <a:avLst/>
          </a:prstGeom>
          <a:ln>
            <a:solidFill>
              <a:schemeClr val="tx2">
                <a:lumMod val="60000"/>
                <a:lumOff val="40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223299985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6FB8B36-8035-6626-017C-A7740103AE2B}"/>
              </a:ext>
            </a:extLst>
          </p:cNvPr>
          <p:cNvSpPr>
            <a:spLocks noGrp="1"/>
          </p:cNvSpPr>
          <p:nvPr>
            <p:ph type="title"/>
          </p:nvPr>
        </p:nvSpPr>
        <p:spPr/>
        <p:txBody>
          <a:bodyPr/>
          <a:lstStyle/>
          <a:p>
            <a:r>
              <a:rPr lang="en-US" dirty="0"/>
              <a:t>Warm Up </a:t>
            </a:r>
          </a:p>
        </p:txBody>
      </p:sp>
      <p:sp>
        <p:nvSpPr>
          <p:cNvPr id="5" name="Content Placeholder 4">
            <a:extLst>
              <a:ext uri="{FF2B5EF4-FFF2-40B4-BE49-F238E27FC236}">
                <a16:creationId xmlns:a16="http://schemas.microsoft.com/office/drawing/2014/main" id="{C445D442-7542-9B1B-F013-C53A9920E2A0}"/>
              </a:ext>
            </a:extLst>
          </p:cNvPr>
          <p:cNvSpPr>
            <a:spLocks noGrp="1"/>
          </p:cNvSpPr>
          <p:nvPr>
            <p:ph idx="1"/>
          </p:nvPr>
        </p:nvSpPr>
        <p:spPr>
          <a:xfrm>
            <a:off x="838199" y="1645920"/>
            <a:ext cx="5257801" cy="4572000"/>
          </a:xfrm>
        </p:spPr>
        <p:txBody>
          <a:bodyPr>
            <a:normAutofit/>
          </a:bodyPr>
          <a:lstStyle/>
          <a:p>
            <a:r>
              <a:rPr lang="en-US" sz="2500" b="1" dirty="0"/>
              <a:t>Scenario</a:t>
            </a:r>
            <a:r>
              <a:rPr lang="en-US" sz="2500" dirty="0"/>
              <a:t>: You've just opened a new piece of furniture that requires assembly. Inside the hardware bag, you find a variety of fasteners and hardware.</a:t>
            </a:r>
          </a:p>
          <a:p>
            <a:endParaRPr lang="en-US" sz="900" dirty="0"/>
          </a:p>
          <a:p>
            <a:pPr marL="457200" indent="-457200">
              <a:buFont typeface="Arial" panose="020B0604020202020204" pitchFamily="34" charset="0"/>
              <a:buChar char="•"/>
            </a:pPr>
            <a:r>
              <a:rPr lang="en-US" sz="2500" dirty="0"/>
              <a:t>Why do you think the manufacturer included so many different pieces?</a:t>
            </a:r>
          </a:p>
          <a:p>
            <a:endParaRPr lang="en-US" sz="900" dirty="0"/>
          </a:p>
          <a:p>
            <a:pPr marL="457200" indent="-457200">
              <a:buFont typeface="Arial" panose="020B0604020202020204" pitchFamily="34" charset="0"/>
              <a:buChar char="•"/>
            </a:pPr>
            <a:r>
              <a:rPr lang="en-US" sz="2500" dirty="0"/>
              <a:t>What do you think some of these fasteners are designed to do?</a:t>
            </a:r>
          </a:p>
          <a:p>
            <a:endParaRPr lang="en-US" sz="900" dirty="0"/>
          </a:p>
          <a:p>
            <a:pPr marL="457200" indent="-457200">
              <a:buFont typeface="Arial" panose="020B0604020202020204" pitchFamily="34" charset="0"/>
              <a:buChar char="•"/>
            </a:pPr>
            <a:r>
              <a:rPr lang="en-US" sz="2500" dirty="0"/>
              <a:t>Which ones do you recognize?</a:t>
            </a:r>
          </a:p>
        </p:txBody>
      </p:sp>
      <p:pic>
        <p:nvPicPr>
          <p:cNvPr id="35" name="Picture 34">
            <a:extLst>
              <a:ext uri="{FF2B5EF4-FFF2-40B4-BE49-F238E27FC236}">
                <a16:creationId xmlns:a16="http://schemas.microsoft.com/office/drawing/2014/main" id="{74073957-3D06-DFCE-3B22-B0889AB835A3}"/>
              </a:ext>
            </a:extLst>
          </p:cNvPr>
          <p:cNvPicPr>
            <a:picLocks noChangeAspect="1"/>
          </p:cNvPicPr>
          <p:nvPr/>
        </p:nvPicPr>
        <p:blipFill>
          <a:blip r:embed="rId4">
            <a:extLst>
              <a:ext uri="{28A0092B-C50C-407E-A947-70E740481C1C}">
                <a14:useLocalDpi xmlns:a14="http://schemas.microsoft.com/office/drawing/2010/main" val="0"/>
              </a:ext>
            </a:extLst>
          </a:blip>
          <a:srcRect l="11803" t="13333" r="50000" b="12131"/>
          <a:stretch>
            <a:fillRect/>
          </a:stretch>
        </p:blipFill>
        <p:spPr>
          <a:xfrm>
            <a:off x="6351538" y="1657474"/>
            <a:ext cx="3597680" cy="3948956"/>
          </a:xfrm>
          <a:prstGeom prst="rect">
            <a:avLst/>
          </a:prstGeom>
          <a:ln>
            <a:solidFill>
              <a:schemeClr val="accent2"/>
            </a:solidFill>
          </a:ln>
        </p:spPr>
      </p:pic>
      <p:pic>
        <p:nvPicPr>
          <p:cNvPr id="37" name="Picture 36">
            <a:extLst>
              <a:ext uri="{FF2B5EF4-FFF2-40B4-BE49-F238E27FC236}">
                <a16:creationId xmlns:a16="http://schemas.microsoft.com/office/drawing/2014/main" id="{88059E03-66A2-DB6A-3F3A-4B0E190788FF}"/>
              </a:ext>
            </a:extLst>
          </p:cNvPr>
          <p:cNvPicPr>
            <a:picLocks noChangeAspect="1"/>
          </p:cNvPicPr>
          <p:nvPr/>
        </p:nvPicPr>
        <p:blipFill>
          <a:blip r:embed="rId5">
            <a:extLst>
              <a:ext uri="{28A0092B-C50C-407E-A947-70E740481C1C}">
                <a14:useLocalDpi xmlns:a14="http://schemas.microsoft.com/office/drawing/2010/main" val="0"/>
              </a:ext>
            </a:extLst>
          </a:blip>
          <a:srcRect l="58667" t="44467" r="25375" b="14998"/>
          <a:stretch>
            <a:fillRect/>
          </a:stretch>
        </p:blipFill>
        <p:spPr>
          <a:xfrm>
            <a:off x="9566155" y="3657600"/>
            <a:ext cx="1787645" cy="2554004"/>
          </a:xfrm>
          <a:prstGeom prst="rect">
            <a:avLst/>
          </a:prstGeom>
          <a:ln>
            <a:solidFill>
              <a:schemeClr val="accent2"/>
            </a:solidFill>
          </a:ln>
        </p:spPr>
      </p:pic>
    </p:spTree>
    <p:custDataLst>
      <p:tags r:id="rId1"/>
    </p:custDataLst>
    <p:extLst>
      <p:ext uri="{BB962C8B-B14F-4D97-AF65-F5344CB8AC3E}">
        <p14:creationId xmlns:p14="http://schemas.microsoft.com/office/powerpoint/2010/main" val="37744114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23AC46-C503-435B-9AA0-B946428F6ED2}"/>
              </a:ext>
            </a:extLst>
          </p:cNvPr>
          <p:cNvSpPr>
            <a:spLocks noGrp="1"/>
          </p:cNvSpPr>
          <p:nvPr>
            <p:ph type="title"/>
          </p:nvPr>
        </p:nvSpPr>
        <p:spPr/>
        <p:txBody>
          <a:bodyPr/>
          <a:lstStyle/>
          <a:p>
            <a:r>
              <a:rPr lang="en-US" sz="3600" dirty="0"/>
              <a:t>1.1 – Introduction to Fasteners </a:t>
            </a:r>
          </a:p>
        </p:txBody>
      </p:sp>
      <p:sp>
        <p:nvSpPr>
          <p:cNvPr id="5" name="Text Placeholder 4">
            <a:extLst>
              <a:ext uri="{FF2B5EF4-FFF2-40B4-BE49-F238E27FC236}">
                <a16:creationId xmlns:a16="http://schemas.microsoft.com/office/drawing/2014/main" id="{ADAB55DE-E825-4C49-B5F8-1E690733CB2E}"/>
              </a:ext>
            </a:extLst>
          </p:cNvPr>
          <p:cNvSpPr>
            <a:spLocks noGrp="1"/>
          </p:cNvSpPr>
          <p:nvPr>
            <p:ph type="body" sz="quarter" idx="10"/>
          </p:nvPr>
        </p:nvSpPr>
        <p:spPr>
          <a:xfrm>
            <a:off x="1616075" y="3657600"/>
            <a:ext cx="4860925" cy="2438399"/>
          </a:xfrm>
        </p:spPr>
        <p:txBody>
          <a:bodyPr/>
          <a:lstStyle/>
          <a:p>
            <a:pPr marL="0" indent="0">
              <a:buNone/>
            </a:pPr>
            <a:r>
              <a:rPr lang="en-US" sz="2500" dirty="0"/>
              <a:t>This section will introduce a variety of fasteners and their various applications.</a:t>
            </a:r>
          </a:p>
          <a:p>
            <a:endParaRPr lang="en-US" dirty="0"/>
          </a:p>
        </p:txBody>
      </p:sp>
      <p:pic>
        <p:nvPicPr>
          <p:cNvPr id="8" name="Picture Placeholder 7">
            <a:extLst>
              <a:ext uri="{FF2B5EF4-FFF2-40B4-BE49-F238E27FC236}">
                <a16:creationId xmlns:a16="http://schemas.microsoft.com/office/drawing/2014/main" id="{CD4FC892-29A1-4A33-49A2-9FEB732E2276}"/>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12695" r="12695"/>
          <a:stretch>
            <a:fillRect/>
          </a:stretch>
        </p:blipFill>
        <p:spPr>
          <a:xfrm>
            <a:off x="7331075" y="0"/>
            <a:ext cx="4860925" cy="7025640"/>
          </a:xfrm>
          <a:prstGeom prst="rect">
            <a:avLst/>
          </a:prstGeom>
          <a:solidFill>
            <a:srgbClr val="E7E6E6"/>
          </a:solidFill>
        </p:spPr>
      </p:pic>
    </p:spTree>
    <p:custDataLst>
      <p:tags r:id="rId1"/>
    </p:custDataLst>
    <p:extLst>
      <p:ext uri="{BB962C8B-B14F-4D97-AF65-F5344CB8AC3E}">
        <p14:creationId xmlns:p14="http://schemas.microsoft.com/office/powerpoint/2010/main" val="35111788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844760-19CC-A5BB-067A-F72B4719B090}"/>
              </a:ext>
            </a:extLst>
          </p:cNvPr>
          <p:cNvSpPr>
            <a:spLocks noGrp="1"/>
          </p:cNvSpPr>
          <p:nvPr>
            <p:ph type="title"/>
          </p:nvPr>
        </p:nvSpPr>
        <p:spPr/>
        <p:txBody>
          <a:bodyPr/>
          <a:lstStyle/>
          <a:p>
            <a:r>
              <a:rPr lang="en-US" dirty="0"/>
              <a:t>What are fasteners? </a:t>
            </a:r>
          </a:p>
        </p:txBody>
      </p:sp>
      <p:sp>
        <p:nvSpPr>
          <p:cNvPr id="5" name="Content Placeholder 4">
            <a:extLst>
              <a:ext uri="{FF2B5EF4-FFF2-40B4-BE49-F238E27FC236}">
                <a16:creationId xmlns:a16="http://schemas.microsoft.com/office/drawing/2014/main" id="{757708DE-DEAF-5136-D48E-61AE48F76FF6}"/>
              </a:ext>
            </a:extLst>
          </p:cNvPr>
          <p:cNvSpPr>
            <a:spLocks noGrp="1"/>
          </p:cNvSpPr>
          <p:nvPr>
            <p:ph idx="1"/>
          </p:nvPr>
        </p:nvSpPr>
        <p:spPr>
          <a:xfrm>
            <a:off x="838199" y="1645920"/>
            <a:ext cx="6087257" cy="4572000"/>
          </a:xfrm>
        </p:spPr>
        <p:txBody>
          <a:bodyPr>
            <a:normAutofit lnSpcReduction="10000"/>
          </a:bodyPr>
          <a:lstStyle/>
          <a:p>
            <a:pPr marL="457200" indent="-457200">
              <a:buFont typeface="Arial" panose="020B0604020202020204" pitchFamily="34" charset="0"/>
              <a:buChar char="•"/>
            </a:pPr>
            <a:r>
              <a:rPr lang="en-US" sz="3200" dirty="0"/>
              <a:t>A category of hardware that is used to secure parts or objects together.</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Common types:</a:t>
            </a:r>
          </a:p>
          <a:p>
            <a:pPr marL="914400" lvl="1" indent="-457200">
              <a:buFont typeface="Arial" panose="020B0604020202020204" pitchFamily="34" charset="0"/>
              <a:buChar char="•"/>
            </a:pPr>
            <a:r>
              <a:rPr lang="en-US" sz="3200" dirty="0"/>
              <a:t>Screws</a:t>
            </a:r>
          </a:p>
          <a:p>
            <a:pPr marL="914400" lvl="1" indent="-457200">
              <a:buFont typeface="Arial" panose="020B0604020202020204" pitchFamily="34" charset="0"/>
              <a:buChar char="•"/>
            </a:pPr>
            <a:r>
              <a:rPr lang="en-US" sz="3200" dirty="0"/>
              <a:t>Nuts</a:t>
            </a:r>
          </a:p>
          <a:p>
            <a:pPr marL="914400" lvl="1" indent="-457200">
              <a:buFont typeface="Arial" panose="020B0604020202020204" pitchFamily="34" charset="0"/>
              <a:buChar char="•"/>
            </a:pPr>
            <a:r>
              <a:rPr lang="en-US" sz="3200" dirty="0"/>
              <a:t>Bolts</a:t>
            </a:r>
          </a:p>
          <a:p>
            <a:pPr marL="914400" lvl="1" indent="-457200">
              <a:buFont typeface="Arial" panose="020B0604020202020204" pitchFamily="34" charset="0"/>
              <a:buChar char="•"/>
            </a:pPr>
            <a:r>
              <a:rPr lang="en-US" sz="3200" dirty="0"/>
              <a:t>Washers</a:t>
            </a:r>
          </a:p>
          <a:p>
            <a:pPr marL="914400" lvl="1" indent="-457200">
              <a:buFont typeface="Arial" panose="020B0604020202020204" pitchFamily="34" charset="0"/>
              <a:buChar char="•"/>
            </a:pPr>
            <a:r>
              <a:rPr lang="en-US" sz="3200" dirty="0"/>
              <a:t>Staples</a:t>
            </a:r>
          </a:p>
          <a:p>
            <a:pPr marL="914400" lvl="1" indent="-457200">
              <a:buFont typeface="Arial" panose="020B0604020202020204" pitchFamily="34" charset="0"/>
              <a:buChar char="•"/>
            </a:pPr>
            <a:endParaRPr lang="en-US" dirty="0"/>
          </a:p>
          <a:p>
            <a:pPr marL="914400" lvl="1"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p:txBody>
      </p:sp>
      <p:grpSp>
        <p:nvGrpSpPr>
          <p:cNvPr id="22" name="Group 21">
            <a:extLst>
              <a:ext uri="{FF2B5EF4-FFF2-40B4-BE49-F238E27FC236}">
                <a16:creationId xmlns:a16="http://schemas.microsoft.com/office/drawing/2014/main" id="{AF53B30E-FECE-B93B-4938-F275729C42ED}"/>
              </a:ext>
            </a:extLst>
          </p:cNvPr>
          <p:cNvGrpSpPr/>
          <p:nvPr/>
        </p:nvGrpSpPr>
        <p:grpSpPr>
          <a:xfrm>
            <a:off x="6629712" y="2057400"/>
            <a:ext cx="4133538" cy="3786626"/>
            <a:chOff x="6305862" y="2304114"/>
            <a:chExt cx="3810557" cy="3501812"/>
          </a:xfrm>
        </p:grpSpPr>
        <p:pic>
          <p:nvPicPr>
            <p:cNvPr id="13" name="Picture 12">
              <a:extLst>
                <a:ext uri="{FF2B5EF4-FFF2-40B4-BE49-F238E27FC236}">
                  <a16:creationId xmlns:a16="http://schemas.microsoft.com/office/drawing/2014/main" id="{642C04CB-E2D9-34CC-4CFD-195D204D7197}"/>
                </a:ext>
              </a:extLst>
            </p:cNvPr>
            <p:cNvPicPr>
              <a:picLocks noChangeAspect="1"/>
            </p:cNvPicPr>
            <p:nvPr/>
          </p:nvPicPr>
          <p:blipFill>
            <a:blip r:embed="rId4"/>
            <a:srcRect l="38285" r="34857" b="63390"/>
            <a:stretch>
              <a:fillRect/>
            </a:stretch>
          </p:blipFill>
          <p:spPr>
            <a:xfrm>
              <a:off x="6305862" y="3816133"/>
              <a:ext cx="2344713" cy="1917602"/>
            </a:xfrm>
            <a:prstGeom prst="rect">
              <a:avLst/>
            </a:prstGeom>
          </p:spPr>
        </p:pic>
        <p:pic>
          <p:nvPicPr>
            <p:cNvPr id="17" name="Picture 16">
              <a:extLst>
                <a:ext uri="{FF2B5EF4-FFF2-40B4-BE49-F238E27FC236}">
                  <a16:creationId xmlns:a16="http://schemas.microsoft.com/office/drawing/2014/main" id="{0C5B5DE0-C805-AE27-5F2C-741C015AF09C}"/>
                </a:ext>
              </a:extLst>
            </p:cNvPr>
            <p:cNvPicPr>
              <a:picLocks noChangeAspect="1"/>
            </p:cNvPicPr>
            <p:nvPr/>
          </p:nvPicPr>
          <p:blipFill>
            <a:blip r:embed="rId4"/>
            <a:srcRect t="29290" r="63257" b="39891"/>
            <a:stretch>
              <a:fillRect/>
            </a:stretch>
          </p:blipFill>
          <p:spPr>
            <a:xfrm>
              <a:off x="7184593" y="2304114"/>
              <a:ext cx="2931826" cy="1475506"/>
            </a:xfrm>
            <a:prstGeom prst="rect">
              <a:avLst/>
            </a:prstGeom>
          </p:spPr>
        </p:pic>
        <p:pic>
          <p:nvPicPr>
            <p:cNvPr id="21" name="Picture 20">
              <a:extLst>
                <a:ext uri="{FF2B5EF4-FFF2-40B4-BE49-F238E27FC236}">
                  <a16:creationId xmlns:a16="http://schemas.microsoft.com/office/drawing/2014/main" id="{82D70A7C-076E-3DC4-621A-97E9D6A7F317}"/>
                </a:ext>
              </a:extLst>
            </p:cNvPr>
            <p:cNvPicPr>
              <a:picLocks noChangeAspect="1"/>
            </p:cNvPicPr>
            <p:nvPr/>
          </p:nvPicPr>
          <p:blipFill>
            <a:blip r:embed="rId4"/>
            <a:srcRect l="63964" t="-838" r="17492" b="52689"/>
            <a:stretch>
              <a:fillRect/>
            </a:stretch>
          </p:blipFill>
          <p:spPr>
            <a:xfrm>
              <a:off x="8770496" y="3709175"/>
              <a:ext cx="1345923" cy="2096751"/>
            </a:xfrm>
            <a:prstGeom prst="rect">
              <a:avLst/>
            </a:prstGeom>
          </p:spPr>
        </p:pic>
      </p:grpSp>
    </p:spTree>
    <p:custDataLst>
      <p:tags r:id="rId1"/>
    </p:custDataLst>
    <p:extLst>
      <p:ext uri="{BB962C8B-B14F-4D97-AF65-F5344CB8AC3E}">
        <p14:creationId xmlns:p14="http://schemas.microsoft.com/office/powerpoint/2010/main" val="91431022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27C26-71CB-A33E-230F-AED1FA29BF6B}"/>
              </a:ext>
            </a:extLst>
          </p:cNvPr>
          <p:cNvSpPr>
            <a:spLocks noGrp="1"/>
          </p:cNvSpPr>
          <p:nvPr>
            <p:ph type="title"/>
          </p:nvPr>
        </p:nvSpPr>
        <p:spPr/>
        <p:txBody>
          <a:bodyPr/>
          <a:lstStyle/>
          <a:p>
            <a:r>
              <a:rPr lang="en-US" dirty="0"/>
              <a:t>Common Fastener Materials</a:t>
            </a:r>
          </a:p>
        </p:txBody>
      </p:sp>
      <p:graphicFrame>
        <p:nvGraphicFramePr>
          <p:cNvPr id="4" name="Content Placeholder 3">
            <a:extLst>
              <a:ext uri="{FF2B5EF4-FFF2-40B4-BE49-F238E27FC236}">
                <a16:creationId xmlns:a16="http://schemas.microsoft.com/office/drawing/2014/main" id="{E655C8E4-EB01-FF57-9CF5-536CCA886628}"/>
              </a:ext>
            </a:extLst>
          </p:cNvPr>
          <p:cNvGraphicFramePr>
            <a:graphicFrameLocks noGrp="1"/>
          </p:cNvGraphicFramePr>
          <p:nvPr>
            <p:ph idx="1"/>
            <p:extLst>
              <p:ext uri="{D42A27DB-BD31-4B8C-83A1-F6EECF244321}">
                <p14:modId xmlns:p14="http://schemas.microsoft.com/office/powerpoint/2010/main" val="2228161187"/>
              </p:ext>
            </p:extLst>
          </p:nvPr>
        </p:nvGraphicFramePr>
        <p:xfrm>
          <a:off x="841248" y="1380524"/>
          <a:ext cx="10515600" cy="4831080"/>
        </p:xfrm>
        <a:graphic>
          <a:graphicData uri="http://schemas.openxmlformats.org/drawingml/2006/table">
            <a:tbl>
              <a:tblPr>
                <a:tableStyleId>{5940675A-B579-460E-94D1-54222C63F5DA}</a:tableStyleId>
              </a:tblPr>
              <a:tblGrid>
                <a:gridCol w="2069892">
                  <a:extLst>
                    <a:ext uri="{9D8B030D-6E8A-4147-A177-3AD203B41FA5}">
                      <a16:colId xmlns:a16="http://schemas.microsoft.com/office/drawing/2014/main" val="2153000658"/>
                    </a:ext>
                  </a:extLst>
                </a:gridCol>
                <a:gridCol w="8445708">
                  <a:extLst>
                    <a:ext uri="{9D8B030D-6E8A-4147-A177-3AD203B41FA5}">
                      <a16:colId xmlns:a16="http://schemas.microsoft.com/office/drawing/2014/main" val="4098067623"/>
                    </a:ext>
                  </a:extLst>
                </a:gridCol>
              </a:tblGrid>
              <a:tr h="0">
                <a:tc>
                  <a:txBody>
                    <a:bodyPr/>
                    <a:lstStyle/>
                    <a:p>
                      <a:pPr>
                        <a:buNone/>
                      </a:pPr>
                      <a:r>
                        <a:rPr lang="en-US" sz="2500" b="1" dirty="0"/>
                        <a:t>Material</a:t>
                      </a:r>
                      <a:endParaRPr lang="en-US" sz="2500" dirty="0"/>
                    </a:p>
                  </a:txBody>
                  <a:tcPr anchor="ctr">
                    <a:solidFill>
                      <a:schemeClr val="accent6"/>
                    </a:solidFill>
                  </a:tcPr>
                </a:tc>
                <a:tc>
                  <a:txBody>
                    <a:bodyPr/>
                    <a:lstStyle/>
                    <a:p>
                      <a:pPr>
                        <a:buNone/>
                      </a:pPr>
                      <a:r>
                        <a:rPr lang="en-US" sz="2500" b="1" dirty="0"/>
                        <a:t>Common Characteristics</a:t>
                      </a:r>
                      <a:endParaRPr lang="en-US" sz="2500" dirty="0"/>
                    </a:p>
                  </a:txBody>
                  <a:tcPr anchor="ctr">
                    <a:solidFill>
                      <a:schemeClr val="accent6"/>
                    </a:solidFill>
                  </a:tcPr>
                </a:tc>
                <a:extLst>
                  <a:ext uri="{0D108BD9-81ED-4DB2-BD59-A6C34878D82A}">
                    <a16:rowId xmlns:a16="http://schemas.microsoft.com/office/drawing/2014/main" val="3766715796"/>
                  </a:ext>
                </a:extLst>
              </a:tr>
              <a:tr h="0">
                <a:tc>
                  <a:txBody>
                    <a:bodyPr/>
                    <a:lstStyle/>
                    <a:p>
                      <a:pPr>
                        <a:buNone/>
                      </a:pPr>
                      <a:r>
                        <a:rPr lang="en-US" sz="2500" b="1" dirty="0"/>
                        <a:t>Aluminum</a:t>
                      </a:r>
                      <a:endParaRPr lang="en-US" sz="2500" dirty="0"/>
                    </a:p>
                  </a:txBody>
                  <a:tcPr anchor="ctr">
                    <a:solidFill>
                      <a:schemeClr val="bg1">
                        <a:lumMod val="95000"/>
                      </a:schemeClr>
                    </a:solidFill>
                  </a:tcPr>
                </a:tc>
                <a:tc>
                  <a:txBody>
                    <a:bodyPr/>
                    <a:lstStyle/>
                    <a:p>
                      <a:pPr>
                        <a:buNone/>
                      </a:pPr>
                      <a:r>
                        <a:rPr lang="en-US" sz="2500" dirty="0"/>
                        <a:t>Lightweight; commonly used in transportation applications</a:t>
                      </a:r>
                    </a:p>
                  </a:txBody>
                  <a:tcPr anchor="ctr">
                    <a:solidFill>
                      <a:schemeClr val="bg1"/>
                    </a:solidFill>
                  </a:tcPr>
                </a:tc>
                <a:extLst>
                  <a:ext uri="{0D108BD9-81ED-4DB2-BD59-A6C34878D82A}">
                    <a16:rowId xmlns:a16="http://schemas.microsoft.com/office/drawing/2014/main" val="1201416273"/>
                  </a:ext>
                </a:extLst>
              </a:tr>
              <a:tr h="0">
                <a:tc>
                  <a:txBody>
                    <a:bodyPr/>
                    <a:lstStyle/>
                    <a:p>
                      <a:pPr>
                        <a:buNone/>
                      </a:pPr>
                      <a:r>
                        <a:rPr lang="en-US" sz="2500" b="1" dirty="0"/>
                        <a:t>Steel</a:t>
                      </a:r>
                      <a:endParaRPr lang="en-US" sz="2500" dirty="0"/>
                    </a:p>
                  </a:txBody>
                  <a:tcPr anchor="ctr">
                    <a:solidFill>
                      <a:schemeClr val="bg1">
                        <a:lumMod val="95000"/>
                      </a:schemeClr>
                    </a:solidFill>
                  </a:tcPr>
                </a:tc>
                <a:tc>
                  <a:txBody>
                    <a:bodyPr/>
                    <a:lstStyle/>
                    <a:p>
                      <a:pPr>
                        <a:buNone/>
                      </a:pPr>
                      <a:r>
                        <a:rPr lang="en-US" sz="2500" dirty="0"/>
                        <a:t>Strong and durable; available in a variety of strength grades</a:t>
                      </a:r>
                    </a:p>
                  </a:txBody>
                  <a:tcPr anchor="ctr">
                    <a:solidFill>
                      <a:schemeClr val="bg1"/>
                    </a:solidFill>
                  </a:tcPr>
                </a:tc>
                <a:extLst>
                  <a:ext uri="{0D108BD9-81ED-4DB2-BD59-A6C34878D82A}">
                    <a16:rowId xmlns:a16="http://schemas.microsoft.com/office/drawing/2014/main" val="2265625777"/>
                  </a:ext>
                </a:extLst>
              </a:tr>
              <a:tr h="0">
                <a:tc>
                  <a:txBody>
                    <a:bodyPr/>
                    <a:lstStyle/>
                    <a:p>
                      <a:pPr>
                        <a:buNone/>
                      </a:pPr>
                      <a:r>
                        <a:rPr lang="en-US" sz="2500" b="1" dirty="0"/>
                        <a:t>Stainless Steel</a:t>
                      </a:r>
                      <a:endParaRPr lang="en-US" sz="2500" dirty="0"/>
                    </a:p>
                  </a:txBody>
                  <a:tcPr anchor="ctr">
                    <a:solidFill>
                      <a:schemeClr val="bg1">
                        <a:lumMod val="95000"/>
                      </a:schemeClr>
                    </a:solidFill>
                  </a:tcPr>
                </a:tc>
                <a:tc>
                  <a:txBody>
                    <a:bodyPr/>
                    <a:lstStyle/>
                    <a:p>
                      <a:pPr>
                        <a:buNone/>
                      </a:pPr>
                      <a:r>
                        <a:rPr lang="en-US" sz="2500" dirty="0"/>
                        <a:t>Excellent corrosion resistance; commonly used in harsh environments</a:t>
                      </a:r>
                    </a:p>
                  </a:txBody>
                  <a:tcPr anchor="ctr">
                    <a:solidFill>
                      <a:schemeClr val="bg1"/>
                    </a:solidFill>
                  </a:tcPr>
                </a:tc>
                <a:extLst>
                  <a:ext uri="{0D108BD9-81ED-4DB2-BD59-A6C34878D82A}">
                    <a16:rowId xmlns:a16="http://schemas.microsoft.com/office/drawing/2014/main" val="2890395722"/>
                  </a:ext>
                </a:extLst>
              </a:tr>
              <a:tr h="0">
                <a:tc>
                  <a:txBody>
                    <a:bodyPr/>
                    <a:lstStyle/>
                    <a:p>
                      <a:pPr>
                        <a:buNone/>
                      </a:pPr>
                      <a:r>
                        <a:rPr lang="en-US" sz="2500" b="1" dirty="0"/>
                        <a:t>Brass</a:t>
                      </a:r>
                      <a:endParaRPr lang="en-US" sz="2500" dirty="0"/>
                    </a:p>
                  </a:txBody>
                  <a:tcPr anchor="ctr">
                    <a:solidFill>
                      <a:schemeClr val="bg1">
                        <a:lumMod val="95000"/>
                      </a:schemeClr>
                    </a:solidFill>
                  </a:tcPr>
                </a:tc>
                <a:tc>
                  <a:txBody>
                    <a:bodyPr/>
                    <a:lstStyle/>
                    <a:p>
                      <a:pPr>
                        <a:buNone/>
                      </a:pPr>
                      <a:r>
                        <a:rPr lang="en-US" sz="2500" dirty="0"/>
                        <a:t>Corrosion resistant; softer than steel and often used in specialty applications</a:t>
                      </a:r>
                    </a:p>
                  </a:txBody>
                  <a:tcPr anchor="ctr">
                    <a:solidFill>
                      <a:schemeClr val="bg1"/>
                    </a:solidFill>
                  </a:tcPr>
                </a:tc>
                <a:extLst>
                  <a:ext uri="{0D108BD9-81ED-4DB2-BD59-A6C34878D82A}">
                    <a16:rowId xmlns:a16="http://schemas.microsoft.com/office/drawing/2014/main" val="2994405890"/>
                  </a:ext>
                </a:extLst>
              </a:tr>
              <a:tr h="0">
                <a:tc>
                  <a:txBody>
                    <a:bodyPr/>
                    <a:lstStyle/>
                    <a:p>
                      <a:pPr>
                        <a:buNone/>
                      </a:pPr>
                      <a:r>
                        <a:rPr lang="en-US" sz="2500" b="1" dirty="0"/>
                        <a:t>Magnesium</a:t>
                      </a:r>
                      <a:endParaRPr lang="en-US" sz="2500" dirty="0"/>
                    </a:p>
                  </a:txBody>
                  <a:tcPr anchor="ctr">
                    <a:solidFill>
                      <a:schemeClr val="bg1">
                        <a:lumMod val="95000"/>
                      </a:schemeClr>
                    </a:solidFill>
                  </a:tcPr>
                </a:tc>
                <a:tc>
                  <a:txBody>
                    <a:bodyPr/>
                    <a:lstStyle/>
                    <a:p>
                      <a:pPr>
                        <a:buNone/>
                      </a:pPr>
                      <a:r>
                        <a:rPr lang="en-US" sz="2500" dirty="0"/>
                        <a:t>Extremely lightweight; requires protection in corrosive environments</a:t>
                      </a:r>
                    </a:p>
                  </a:txBody>
                  <a:tcPr anchor="ctr">
                    <a:solidFill>
                      <a:schemeClr val="bg1"/>
                    </a:solidFill>
                  </a:tcPr>
                </a:tc>
                <a:extLst>
                  <a:ext uri="{0D108BD9-81ED-4DB2-BD59-A6C34878D82A}">
                    <a16:rowId xmlns:a16="http://schemas.microsoft.com/office/drawing/2014/main" val="229938616"/>
                  </a:ext>
                </a:extLst>
              </a:tr>
              <a:tr h="0">
                <a:tc>
                  <a:txBody>
                    <a:bodyPr/>
                    <a:lstStyle/>
                    <a:p>
                      <a:pPr>
                        <a:buNone/>
                      </a:pPr>
                      <a:r>
                        <a:rPr lang="en-US" sz="2500" b="1" dirty="0"/>
                        <a:t>Copper</a:t>
                      </a:r>
                      <a:endParaRPr lang="en-US" sz="2500" dirty="0"/>
                    </a:p>
                  </a:txBody>
                  <a:tcPr anchor="ctr">
                    <a:solidFill>
                      <a:schemeClr val="bg1">
                        <a:lumMod val="95000"/>
                      </a:schemeClr>
                    </a:solidFill>
                  </a:tcPr>
                </a:tc>
                <a:tc>
                  <a:txBody>
                    <a:bodyPr/>
                    <a:lstStyle/>
                    <a:p>
                      <a:pPr>
                        <a:buNone/>
                      </a:pPr>
                      <a:r>
                        <a:rPr lang="en-US" sz="2500" dirty="0"/>
                        <a:t>Excellent electrical conductivity; used for specialized electrical applications</a:t>
                      </a:r>
                    </a:p>
                  </a:txBody>
                  <a:tcPr anchor="ctr">
                    <a:solidFill>
                      <a:schemeClr val="bg1"/>
                    </a:solidFill>
                  </a:tcPr>
                </a:tc>
                <a:extLst>
                  <a:ext uri="{0D108BD9-81ED-4DB2-BD59-A6C34878D82A}">
                    <a16:rowId xmlns:a16="http://schemas.microsoft.com/office/drawing/2014/main" val="4198419452"/>
                  </a:ext>
                </a:extLst>
              </a:tr>
            </a:tbl>
          </a:graphicData>
        </a:graphic>
      </p:graphicFrame>
    </p:spTree>
    <p:custDataLst>
      <p:tags r:id="rId1"/>
    </p:custDataLst>
    <p:extLst>
      <p:ext uri="{BB962C8B-B14F-4D97-AF65-F5344CB8AC3E}">
        <p14:creationId xmlns:p14="http://schemas.microsoft.com/office/powerpoint/2010/main" val="50426060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2B234-51EA-AE51-EDD6-0132C781D4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FA9D79-31C4-0DA1-AC45-E5131D7FA9DC}"/>
              </a:ext>
            </a:extLst>
          </p:cNvPr>
          <p:cNvSpPr>
            <a:spLocks noGrp="1"/>
          </p:cNvSpPr>
          <p:nvPr>
            <p:ph type="title"/>
          </p:nvPr>
        </p:nvSpPr>
        <p:spPr/>
        <p:txBody>
          <a:bodyPr/>
          <a:lstStyle/>
          <a:p>
            <a:r>
              <a:rPr lang="en-US" dirty="0"/>
              <a:t>Selecting the Right Fastener Material</a:t>
            </a:r>
          </a:p>
        </p:txBody>
      </p:sp>
      <p:sp>
        <p:nvSpPr>
          <p:cNvPr id="3" name="Content Placeholder 2">
            <a:extLst>
              <a:ext uri="{FF2B5EF4-FFF2-40B4-BE49-F238E27FC236}">
                <a16:creationId xmlns:a16="http://schemas.microsoft.com/office/drawing/2014/main" id="{9A5B4B3D-0D2C-2627-6AD1-3E5161482B4D}"/>
              </a:ext>
            </a:extLst>
          </p:cNvPr>
          <p:cNvSpPr>
            <a:spLocks noGrp="1"/>
          </p:cNvSpPr>
          <p:nvPr>
            <p:ph idx="1"/>
          </p:nvPr>
        </p:nvSpPr>
        <p:spPr>
          <a:xfrm>
            <a:off x="838200" y="1523090"/>
            <a:ext cx="10515600" cy="4572000"/>
          </a:xfrm>
        </p:spPr>
        <p:txBody>
          <a:bodyPr>
            <a:normAutofit/>
          </a:bodyPr>
          <a:lstStyle/>
          <a:p>
            <a:r>
              <a:rPr lang="en-US" sz="2500" dirty="0"/>
              <a:t>When selecting a fastener material, consider factors such as:</a:t>
            </a:r>
          </a:p>
          <a:p>
            <a:pPr marL="457200" indent="-457200">
              <a:buFont typeface="Arial" panose="020B0604020202020204" pitchFamily="34" charset="0"/>
              <a:buChar char="•"/>
            </a:pPr>
            <a:r>
              <a:rPr lang="en-US" sz="2500" dirty="0"/>
              <a:t>Strength</a:t>
            </a:r>
          </a:p>
          <a:p>
            <a:pPr marL="457200" indent="-457200">
              <a:buFont typeface="Arial" panose="020B0604020202020204" pitchFamily="34" charset="0"/>
              <a:buChar char="•"/>
            </a:pPr>
            <a:r>
              <a:rPr lang="en-US" sz="2500" dirty="0"/>
              <a:t>Corrosion resistance</a:t>
            </a:r>
          </a:p>
          <a:p>
            <a:pPr marL="457200" indent="-457200">
              <a:buFont typeface="Arial" panose="020B0604020202020204" pitchFamily="34" charset="0"/>
              <a:buChar char="•"/>
            </a:pPr>
            <a:r>
              <a:rPr lang="en-US" sz="2500" dirty="0"/>
              <a:t>Flexibility</a:t>
            </a:r>
          </a:p>
          <a:p>
            <a:pPr marL="457200" indent="-457200">
              <a:buFont typeface="Arial" panose="020B0604020202020204" pitchFamily="34" charset="0"/>
              <a:buChar char="•"/>
            </a:pPr>
            <a:r>
              <a:rPr lang="en-US" sz="2500" dirty="0"/>
              <a:t>Ability to withstand pressure</a:t>
            </a:r>
          </a:p>
          <a:p>
            <a:pPr marL="457200" indent="-457200">
              <a:buFont typeface="Arial" panose="020B0604020202020204" pitchFamily="34" charset="0"/>
              <a:buChar char="•"/>
            </a:pPr>
            <a:r>
              <a:rPr lang="en-US" sz="2500" dirty="0"/>
              <a:t>Long-term durability</a:t>
            </a:r>
          </a:p>
          <a:p>
            <a:pPr marL="457200" indent="-457200">
              <a:buFont typeface="Arial" panose="020B0604020202020204" pitchFamily="34" charset="0"/>
              <a:buChar char="•"/>
            </a:pPr>
            <a:r>
              <a:rPr lang="en-US" sz="2500" dirty="0"/>
              <a:t>Compatibility with other metals</a:t>
            </a:r>
          </a:p>
          <a:p>
            <a:pPr marL="457200" indent="-457200">
              <a:buFont typeface="Arial" panose="020B0604020202020204" pitchFamily="34" charset="0"/>
              <a:buChar char="•"/>
            </a:pPr>
            <a:r>
              <a:rPr lang="en-US" sz="2500" dirty="0"/>
              <a:t>Weight</a:t>
            </a:r>
          </a:p>
          <a:p>
            <a:pPr marL="457200" indent="-457200">
              <a:buFont typeface="Arial" panose="020B0604020202020204" pitchFamily="34" charset="0"/>
              <a:buChar char="•"/>
            </a:pPr>
            <a:r>
              <a:rPr lang="en-US" sz="2500" dirty="0"/>
              <a:t>Cost</a:t>
            </a:r>
          </a:p>
          <a:p>
            <a:pPr marL="457200" indent="-457200">
              <a:buFont typeface="Arial" panose="020B0604020202020204" pitchFamily="34" charset="0"/>
              <a:buChar char="•"/>
            </a:pPr>
            <a:r>
              <a:rPr lang="en-US" sz="2500" dirty="0"/>
              <a:t>Availability</a:t>
            </a:r>
          </a:p>
        </p:txBody>
      </p:sp>
      <p:pic>
        <p:nvPicPr>
          <p:cNvPr id="5" name="Picture 4">
            <a:extLst>
              <a:ext uri="{FF2B5EF4-FFF2-40B4-BE49-F238E27FC236}">
                <a16:creationId xmlns:a16="http://schemas.microsoft.com/office/drawing/2014/main" id="{1CCF1C60-B6A9-2480-D6CE-98B205F7BE61}"/>
              </a:ext>
            </a:extLst>
          </p:cNvPr>
          <p:cNvPicPr>
            <a:picLocks noChangeAspect="1"/>
          </p:cNvPicPr>
          <p:nvPr/>
        </p:nvPicPr>
        <p:blipFill>
          <a:blip r:embed="rId4">
            <a:extLst>
              <a:ext uri="{28A0092B-C50C-407E-A947-70E740481C1C}">
                <a14:useLocalDpi xmlns:a14="http://schemas.microsoft.com/office/drawing/2010/main" val="0"/>
              </a:ext>
            </a:extLst>
          </a:blip>
          <a:srcRect l="8575" t="4902" r="8816" b="7498"/>
          <a:stretch>
            <a:fillRect/>
          </a:stretch>
        </p:blipFill>
        <p:spPr>
          <a:xfrm>
            <a:off x="5871771" y="2779567"/>
            <a:ext cx="4975850" cy="2968051"/>
          </a:xfrm>
          <a:prstGeom prst="rect">
            <a:avLst/>
          </a:prstGeom>
        </p:spPr>
      </p:pic>
      <p:sp>
        <p:nvSpPr>
          <p:cNvPr id="6" name="Rectangle 5">
            <a:extLst>
              <a:ext uri="{FF2B5EF4-FFF2-40B4-BE49-F238E27FC236}">
                <a16:creationId xmlns:a16="http://schemas.microsoft.com/office/drawing/2014/main" id="{535495D5-10FA-0194-2571-F516E5DA67DD}"/>
              </a:ext>
            </a:extLst>
          </p:cNvPr>
          <p:cNvSpPr/>
          <p:nvPr/>
        </p:nvSpPr>
        <p:spPr>
          <a:xfrm>
            <a:off x="6005147" y="2304422"/>
            <a:ext cx="1322360" cy="67914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i="1" dirty="0">
                <a:solidFill>
                  <a:schemeClr val="accent1"/>
                </a:solidFill>
              </a:rPr>
              <a:t>Rusty Steel Bolt</a:t>
            </a:r>
          </a:p>
        </p:txBody>
      </p:sp>
      <p:sp>
        <p:nvSpPr>
          <p:cNvPr id="8" name="Rectangle 7">
            <a:extLst>
              <a:ext uri="{FF2B5EF4-FFF2-40B4-BE49-F238E27FC236}">
                <a16:creationId xmlns:a16="http://schemas.microsoft.com/office/drawing/2014/main" id="{13660095-FED7-23C3-DACC-ABA4606BCEEA}"/>
              </a:ext>
            </a:extLst>
          </p:cNvPr>
          <p:cNvSpPr/>
          <p:nvPr/>
        </p:nvSpPr>
        <p:spPr>
          <a:xfrm>
            <a:off x="7618656" y="2304422"/>
            <a:ext cx="1482079" cy="67914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i="1" dirty="0">
                <a:solidFill>
                  <a:schemeClr val="accent1"/>
                </a:solidFill>
              </a:rPr>
              <a:t>Stainless Steel Bolt</a:t>
            </a:r>
          </a:p>
        </p:txBody>
      </p:sp>
      <p:sp>
        <p:nvSpPr>
          <p:cNvPr id="10" name="Rectangle 9">
            <a:extLst>
              <a:ext uri="{FF2B5EF4-FFF2-40B4-BE49-F238E27FC236}">
                <a16:creationId xmlns:a16="http://schemas.microsoft.com/office/drawing/2014/main" id="{0B898B5F-FD75-4DB6-5569-0BE90B4BD4C1}"/>
              </a:ext>
            </a:extLst>
          </p:cNvPr>
          <p:cNvSpPr/>
          <p:nvPr/>
        </p:nvSpPr>
        <p:spPr>
          <a:xfrm>
            <a:off x="9229810" y="2304422"/>
            <a:ext cx="1611380" cy="67914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i="1" dirty="0">
                <a:solidFill>
                  <a:schemeClr val="accent1"/>
                </a:solidFill>
              </a:rPr>
              <a:t>Aluminum Bolt</a:t>
            </a:r>
          </a:p>
        </p:txBody>
      </p:sp>
      <p:sp>
        <p:nvSpPr>
          <p:cNvPr id="11" name="Rectangle 10">
            <a:extLst>
              <a:ext uri="{FF2B5EF4-FFF2-40B4-BE49-F238E27FC236}">
                <a16:creationId xmlns:a16="http://schemas.microsoft.com/office/drawing/2014/main" id="{0133A206-DD9C-8AEE-49F7-93E68C112BA6}"/>
              </a:ext>
            </a:extLst>
          </p:cNvPr>
          <p:cNvSpPr/>
          <p:nvPr/>
        </p:nvSpPr>
        <p:spPr>
          <a:xfrm>
            <a:off x="5871771" y="2135518"/>
            <a:ext cx="5141973" cy="36121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311389184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51886-C0AA-DA19-F33D-6BA05CF109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ABBBC3-2ACE-AB07-0AE6-148623D1F801}"/>
              </a:ext>
            </a:extLst>
          </p:cNvPr>
          <p:cNvSpPr>
            <a:spLocks noGrp="1"/>
          </p:cNvSpPr>
          <p:nvPr>
            <p:ph type="title"/>
          </p:nvPr>
        </p:nvSpPr>
        <p:spPr/>
        <p:txBody>
          <a:bodyPr/>
          <a:lstStyle/>
          <a:p>
            <a:r>
              <a:rPr lang="en-US" dirty="0"/>
              <a:t>Using Compatible Materials</a:t>
            </a:r>
          </a:p>
        </p:txBody>
      </p:sp>
      <p:sp>
        <p:nvSpPr>
          <p:cNvPr id="3" name="Content Placeholder 2">
            <a:extLst>
              <a:ext uri="{FF2B5EF4-FFF2-40B4-BE49-F238E27FC236}">
                <a16:creationId xmlns:a16="http://schemas.microsoft.com/office/drawing/2014/main" id="{508590D0-E048-0CB4-E62F-5DF0B9411701}"/>
              </a:ext>
            </a:extLst>
          </p:cNvPr>
          <p:cNvSpPr>
            <a:spLocks noGrp="1"/>
          </p:cNvSpPr>
          <p:nvPr>
            <p:ph idx="1"/>
          </p:nvPr>
        </p:nvSpPr>
        <p:spPr>
          <a:xfrm>
            <a:off x="838199" y="1645920"/>
            <a:ext cx="7496332" cy="4572000"/>
          </a:xfrm>
        </p:spPr>
        <p:txBody>
          <a:bodyPr>
            <a:normAutofit/>
          </a:bodyPr>
          <a:lstStyle/>
          <a:p>
            <a:r>
              <a:rPr lang="en-US" dirty="0"/>
              <a:t>When selecting screws, bolts, nuts, and washers, use compatible materials whenever possible to help prevent:</a:t>
            </a:r>
          </a:p>
          <a:p>
            <a:pPr marL="457200" indent="-457200">
              <a:buFont typeface="Arial" panose="020B0604020202020204" pitchFamily="34" charset="0"/>
              <a:buChar char="•"/>
            </a:pPr>
            <a:r>
              <a:rPr lang="en-US" dirty="0"/>
              <a:t>Galvanic corrosion </a:t>
            </a:r>
          </a:p>
          <a:p>
            <a:pPr marL="457200" indent="-457200">
              <a:buFont typeface="Arial" panose="020B0604020202020204" pitchFamily="34" charset="0"/>
              <a:buChar char="•"/>
            </a:pPr>
            <a:r>
              <a:rPr lang="en-US" dirty="0"/>
              <a:t>Uneven strength </a:t>
            </a:r>
          </a:p>
          <a:p>
            <a:pPr marL="457200" indent="-457200">
              <a:buFont typeface="Arial" panose="020B0604020202020204" pitchFamily="34" charset="0"/>
              <a:buChar char="•"/>
            </a:pPr>
            <a:r>
              <a:rPr lang="en-US" dirty="0"/>
              <a:t>Thermal expansion issues </a:t>
            </a:r>
          </a:p>
          <a:p>
            <a:pPr marL="457200" indent="-457200">
              <a:buFont typeface="Arial" panose="020B0604020202020204" pitchFamily="34" charset="0"/>
              <a:buChar char="•"/>
            </a:pPr>
            <a:r>
              <a:rPr lang="en-US" dirty="0"/>
              <a:t>Compatibility problems</a:t>
            </a:r>
          </a:p>
          <a:p>
            <a:pPr marL="457200" indent="-457200">
              <a:buFont typeface="Arial" panose="020B0604020202020204" pitchFamily="34" charset="0"/>
              <a:buChar char="•"/>
            </a:pPr>
            <a:r>
              <a:rPr lang="en-US" dirty="0"/>
              <a:t>Maintenance challenges</a:t>
            </a:r>
          </a:p>
        </p:txBody>
      </p:sp>
      <p:pic>
        <p:nvPicPr>
          <p:cNvPr id="5" name="Picture 4">
            <a:extLst>
              <a:ext uri="{FF2B5EF4-FFF2-40B4-BE49-F238E27FC236}">
                <a16:creationId xmlns:a16="http://schemas.microsoft.com/office/drawing/2014/main" id="{C1192DB1-A64B-3FD0-1DF7-0494502FB8FA}"/>
              </a:ext>
            </a:extLst>
          </p:cNvPr>
          <p:cNvPicPr>
            <a:picLocks noChangeAspect="1"/>
          </p:cNvPicPr>
          <p:nvPr/>
        </p:nvPicPr>
        <p:blipFill>
          <a:blip r:embed="rId4"/>
          <a:stretch>
            <a:fillRect/>
          </a:stretch>
        </p:blipFill>
        <p:spPr>
          <a:xfrm>
            <a:off x="7074987" y="2499610"/>
            <a:ext cx="3428121" cy="3136692"/>
          </a:xfrm>
          <a:prstGeom prst="rect">
            <a:avLst/>
          </a:prstGeom>
        </p:spPr>
      </p:pic>
    </p:spTree>
    <p:custDataLst>
      <p:tags r:id="rId1"/>
    </p:custDataLst>
    <p:extLst>
      <p:ext uri="{BB962C8B-B14F-4D97-AF65-F5344CB8AC3E}">
        <p14:creationId xmlns:p14="http://schemas.microsoft.com/office/powerpoint/2010/main" val="420735989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6F356-DFA5-8C32-FEEF-737A96C22DDC}"/>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FA8C5D1-3896-F377-6299-C18CCBC6CA74}"/>
              </a:ext>
            </a:extLst>
          </p:cNvPr>
          <p:cNvSpPr>
            <a:spLocks noGrp="1"/>
          </p:cNvSpPr>
          <p:nvPr>
            <p:ph idx="1"/>
          </p:nvPr>
        </p:nvSpPr>
        <p:spPr>
          <a:xfrm>
            <a:off x="838199" y="1719618"/>
            <a:ext cx="10515599" cy="851672"/>
          </a:xfrm>
        </p:spPr>
        <p:txBody>
          <a:bodyPr>
            <a:normAutofit/>
          </a:bodyPr>
          <a:lstStyle/>
          <a:p>
            <a:r>
              <a:rPr lang="en-US" sz="3200" b="1" dirty="0"/>
              <a:t>In your own words, what is a fastener? </a:t>
            </a:r>
          </a:p>
          <a:p>
            <a:pPr marL="514350" indent="-514350">
              <a:buAutoNum type="arabicPeriod"/>
            </a:pPr>
            <a:endParaRPr lang="en-US" sz="3200" dirty="0"/>
          </a:p>
        </p:txBody>
      </p:sp>
      <p:sp>
        <p:nvSpPr>
          <p:cNvPr id="4" name="Title 3">
            <a:extLst>
              <a:ext uri="{FF2B5EF4-FFF2-40B4-BE49-F238E27FC236}">
                <a16:creationId xmlns:a16="http://schemas.microsoft.com/office/drawing/2014/main" id="{E167E506-4786-9A51-7129-2C2F32115F56}"/>
              </a:ext>
            </a:extLst>
          </p:cNvPr>
          <p:cNvSpPr>
            <a:spLocks noGrp="1"/>
          </p:cNvSpPr>
          <p:nvPr>
            <p:ph type="title"/>
          </p:nvPr>
        </p:nvSpPr>
        <p:spPr/>
        <p:txBody>
          <a:bodyPr/>
          <a:lstStyle/>
          <a:p>
            <a:r>
              <a:rPr lang="en-US" dirty="0"/>
              <a:t>Knowledge Check </a:t>
            </a:r>
          </a:p>
        </p:txBody>
      </p:sp>
      <p:pic>
        <p:nvPicPr>
          <p:cNvPr id="7" name="Graphic 6" descr="Lights On with solid fill">
            <a:extLst>
              <a:ext uri="{FF2B5EF4-FFF2-40B4-BE49-F238E27FC236}">
                <a16:creationId xmlns:a16="http://schemas.microsoft.com/office/drawing/2014/main" id="{175BBE83-5447-D4CB-36AF-8D682731F36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15776" y="10848"/>
            <a:ext cx="851672" cy="851672"/>
          </a:xfrm>
          <a:prstGeom prst="rect">
            <a:avLst/>
          </a:prstGeom>
        </p:spPr>
      </p:pic>
      <p:pic>
        <p:nvPicPr>
          <p:cNvPr id="2" name="Picture 1">
            <a:extLst>
              <a:ext uri="{FF2B5EF4-FFF2-40B4-BE49-F238E27FC236}">
                <a16:creationId xmlns:a16="http://schemas.microsoft.com/office/drawing/2014/main" id="{808E9CB8-8AB5-DC0E-257C-10D7A4CF9F7D}"/>
              </a:ext>
            </a:extLst>
          </p:cNvPr>
          <p:cNvPicPr>
            <a:picLocks noChangeAspect="1"/>
          </p:cNvPicPr>
          <p:nvPr/>
        </p:nvPicPr>
        <p:blipFill>
          <a:blip r:embed="rId5"/>
          <a:srcRect l="38285" r="34857" b="63390"/>
          <a:stretch>
            <a:fillRect/>
          </a:stretch>
        </p:blipFill>
        <p:spPr>
          <a:xfrm>
            <a:off x="4923641" y="2750374"/>
            <a:ext cx="2344713" cy="1917602"/>
          </a:xfrm>
          <a:prstGeom prst="rect">
            <a:avLst/>
          </a:prstGeom>
        </p:spPr>
      </p:pic>
      <p:pic>
        <p:nvPicPr>
          <p:cNvPr id="3" name="Picture 2">
            <a:extLst>
              <a:ext uri="{FF2B5EF4-FFF2-40B4-BE49-F238E27FC236}">
                <a16:creationId xmlns:a16="http://schemas.microsoft.com/office/drawing/2014/main" id="{1297412F-CC10-0B2A-978E-2B7BFE968688}"/>
              </a:ext>
            </a:extLst>
          </p:cNvPr>
          <p:cNvPicPr>
            <a:picLocks noChangeAspect="1"/>
          </p:cNvPicPr>
          <p:nvPr/>
        </p:nvPicPr>
        <p:blipFill>
          <a:blip r:embed="rId5"/>
          <a:srcRect t="29290" r="63257" b="39891"/>
          <a:stretch>
            <a:fillRect/>
          </a:stretch>
        </p:blipFill>
        <p:spPr>
          <a:xfrm>
            <a:off x="1247817" y="2971422"/>
            <a:ext cx="2931826" cy="1475506"/>
          </a:xfrm>
          <a:prstGeom prst="rect">
            <a:avLst/>
          </a:prstGeom>
        </p:spPr>
      </p:pic>
      <p:pic>
        <p:nvPicPr>
          <p:cNvPr id="6" name="Picture 5">
            <a:extLst>
              <a:ext uri="{FF2B5EF4-FFF2-40B4-BE49-F238E27FC236}">
                <a16:creationId xmlns:a16="http://schemas.microsoft.com/office/drawing/2014/main" id="{53BDE16E-558D-EF36-EF4B-1AF2699D9F22}"/>
              </a:ext>
            </a:extLst>
          </p:cNvPr>
          <p:cNvPicPr>
            <a:picLocks noChangeAspect="1"/>
          </p:cNvPicPr>
          <p:nvPr/>
        </p:nvPicPr>
        <p:blipFill>
          <a:blip r:embed="rId5"/>
          <a:srcRect l="63964" t="-838" r="17492" b="52689"/>
          <a:stretch>
            <a:fillRect/>
          </a:stretch>
        </p:blipFill>
        <p:spPr>
          <a:xfrm>
            <a:off x="8442950" y="2750374"/>
            <a:ext cx="1345923" cy="2096751"/>
          </a:xfrm>
          <a:prstGeom prst="rect">
            <a:avLst/>
          </a:prstGeom>
        </p:spPr>
      </p:pic>
      <p:sp>
        <p:nvSpPr>
          <p:cNvPr id="8" name="Rectangle 7">
            <a:extLst>
              <a:ext uri="{FF2B5EF4-FFF2-40B4-BE49-F238E27FC236}">
                <a16:creationId xmlns:a16="http://schemas.microsoft.com/office/drawing/2014/main" id="{8729DBB8-0213-7447-60CF-5F69974F73FB}"/>
              </a:ext>
            </a:extLst>
          </p:cNvPr>
          <p:cNvSpPr/>
          <p:nvPr/>
        </p:nvSpPr>
        <p:spPr>
          <a:xfrm>
            <a:off x="3521122" y="4311107"/>
            <a:ext cx="928048" cy="2716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167901490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F4DC5-128B-0348-5514-BFC3730E0A6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E04134F-7695-C60E-0FE2-9D4485537598}"/>
              </a:ext>
            </a:extLst>
          </p:cNvPr>
          <p:cNvSpPr/>
          <p:nvPr/>
        </p:nvSpPr>
        <p:spPr>
          <a:xfrm>
            <a:off x="838198" y="2571254"/>
            <a:ext cx="4706203" cy="1398895"/>
          </a:xfrm>
          <a:prstGeom prst="rect">
            <a:avLst/>
          </a:prstGeom>
          <a:solidFill>
            <a:schemeClr val="accent6">
              <a:lumMod val="9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(A). Stainless Steel	</a:t>
            </a:r>
          </a:p>
        </p:txBody>
      </p:sp>
      <p:sp>
        <p:nvSpPr>
          <p:cNvPr id="3" name="Content Placeholder 6">
            <a:extLst>
              <a:ext uri="{FF2B5EF4-FFF2-40B4-BE49-F238E27FC236}">
                <a16:creationId xmlns:a16="http://schemas.microsoft.com/office/drawing/2014/main" id="{5E0F88E1-4AD5-7AC1-4C16-B3DCF7ACCD46}"/>
              </a:ext>
            </a:extLst>
          </p:cNvPr>
          <p:cNvSpPr>
            <a:spLocks noGrp="1"/>
          </p:cNvSpPr>
          <p:nvPr>
            <p:ph idx="1"/>
          </p:nvPr>
        </p:nvSpPr>
        <p:spPr>
          <a:xfrm>
            <a:off x="838199" y="1381991"/>
            <a:ext cx="10515599" cy="849325"/>
          </a:xfrm>
        </p:spPr>
        <p:txBody>
          <a:bodyPr>
            <a:normAutofit lnSpcReduction="10000"/>
          </a:bodyPr>
          <a:lstStyle/>
          <a:p>
            <a:r>
              <a:rPr lang="en-US" sz="3200" b="1" dirty="0"/>
              <a:t>Which of the following fastener materials would be best for a situation where corrosion resistance is needed?</a:t>
            </a:r>
            <a:endParaRPr lang="en-US" dirty="0"/>
          </a:p>
          <a:p>
            <a:endParaRPr lang="en-US" dirty="0"/>
          </a:p>
        </p:txBody>
      </p:sp>
      <p:sp>
        <p:nvSpPr>
          <p:cNvPr id="8" name="Title 7">
            <a:extLst>
              <a:ext uri="{FF2B5EF4-FFF2-40B4-BE49-F238E27FC236}">
                <a16:creationId xmlns:a16="http://schemas.microsoft.com/office/drawing/2014/main" id="{CBA05D83-E3B6-4A65-AA92-81A7C8E0552D}"/>
              </a:ext>
            </a:extLst>
          </p:cNvPr>
          <p:cNvSpPr>
            <a:spLocks noGrp="1"/>
          </p:cNvSpPr>
          <p:nvPr>
            <p:ph type="title"/>
          </p:nvPr>
        </p:nvSpPr>
        <p:spPr/>
        <p:txBody>
          <a:bodyPr/>
          <a:lstStyle/>
          <a:p>
            <a:r>
              <a:rPr lang="en-US" dirty="0"/>
              <a:t>Knowledge Check </a:t>
            </a:r>
          </a:p>
        </p:txBody>
      </p:sp>
      <p:sp>
        <p:nvSpPr>
          <p:cNvPr id="4" name="Rectangle 3">
            <a:extLst>
              <a:ext uri="{FF2B5EF4-FFF2-40B4-BE49-F238E27FC236}">
                <a16:creationId xmlns:a16="http://schemas.microsoft.com/office/drawing/2014/main" id="{F2CD4208-72DE-82E4-41BD-2772C24C3433}"/>
              </a:ext>
            </a:extLst>
          </p:cNvPr>
          <p:cNvSpPr/>
          <p:nvPr/>
        </p:nvSpPr>
        <p:spPr>
          <a:xfrm>
            <a:off x="838200" y="2571255"/>
            <a:ext cx="4706203" cy="1398895"/>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(A). Stainless Steel	</a:t>
            </a:r>
          </a:p>
        </p:txBody>
      </p:sp>
      <p:sp>
        <p:nvSpPr>
          <p:cNvPr id="5" name="Rectangle 4">
            <a:extLst>
              <a:ext uri="{FF2B5EF4-FFF2-40B4-BE49-F238E27FC236}">
                <a16:creationId xmlns:a16="http://schemas.microsoft.com/office/drawing/2014/main" id="{FE9C2715-6FB8-C37E-2206-41D24A562AF7}"/>
              </a:ext>
            </a:extLst>
          </p:cNvPr>
          <p:cNvSpPr/>
          <p:nvPr/>
        </p:nvSpPr>
        <p:spPr>
          <a:xfrm>
            <a:off x="6647597" y="2571255"/>
            <a:ext cx="4706203" cy="1398895"/>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Aluminum</a:t>
            </a:r>
          </a:p>
        </p:txBody>
      </p:sp>
      <p:sp>
        <p:nvSpPr>
          <p:cNvPr id="7" name="Rectangle 6">
            <a:extLst>
              <a:ext uri="{FF2B5EF4-FFF2-40B4-BE49-F238E27FC236}">
                <a16:creationId xmlns:a16="http://schemas.microsoft.com/office/drawing/2014/main" id="{DDC5C370-1ED2-9890-5F59-F150FAF9D259}"/>
              </a:ext>
            </a:extLst>
          </p:cNvPr>
          <p:cNvSpPr/>
          <p:nvPr/>
        </p:nvSpPr>
        <p:spPr>
          <a:xfrm>
            <a:off x="6647595" y="4569396"/>
            <a:ext cx="4706203" cy="1398895"/>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(D). Wood </a:t>
            </a:r>
          </a:p>
        </p:txBody>
      </p:sp>
      <p:pic>
        <p:nvPicPr>
          <p:cNvPr id="2" name="Graphic 1" descr="Lights On with solid fill">
            <a:extLst>
              <a:ext uri="{FF2B5EF4-FFF2-40B4-BE49-F238E27FC236}">
                <a16:creationId xmlns:a16="http://schemas.microsoft.com/office/drawing/2014/main" id="{B6904D31-A5C3-20E7-916F-8F8544E6D1B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5285"/>
            <a:ext cx="851672" cy="851672"/>
          </a:xfrm>
          <a:prstGeom prst="rect">
            <a:avLst/>
          </a:prstGeom>
        </p:spPr>
      </p:pic>
      <p:sp>
        <p:nvSpPr>
          <p:cNvPr id="10" name="Rectangle 9">
            <a:extLst>
              <a:ext uri="{FF2B5EF4-FFF2-40B4-BE49-F238E27FC236}">
                <a16:creationId xmlns:a16="http://schemas.microsoft.com/office/drawing/2014/main" id="{8DC7455E-03BC-1BB5-B244-11765F5CF942}"/>
              </a:ext>
            </a:extLst>
          </p:cNvPr>
          <p:cNvSpPr/>
          <p:nvPr/>
        </p:nvSpPr>
        <p:spPr>
          <a:xfrm>
            <a:off x="838199" y="4569396"/>
            <a:ext cx="4706203" cy="1419273"/>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Magnesium  </a:t>
            </a:r>
          </a:p>
        </p:txBody>
      </p:sp>
    </p:spTree>
    <p:custDataLst>
      <p:tags r:id="rId1"/>
    </p:custDataLst>
    <p:extLst>
      <p:ext uri="{BB962C8B-B14F-4D97-AF65-F5344CB8AC3E}">
        <p14:creationId xmlns:p14="http://schemas.microsoft.com/office/powerpoint/2010/main" val="961601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14453-1C3B-7A22-DB81-2A5EFFB4B63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49D1286-4D79-337E-7A1A-80DC4365E521}"/>
              </a:ext>
            </a:extLst>
          </p:cNvPr>
          <p:cNvSpPr/>
          <p:nvPr/>
        </p:nvSpPr>
        <p:spPr>
          <a:xfrm>
            <a:off x="6647594" y="2785581"/>
            <a:ext cx="4706203" cy="1473107"/>
          </a:xfrm>
          <a:prstGeom prst="rect">
            <a:avLst/>
          </a:prstGeom>
          <a:solidFill>
            <a:schemeClr val="accent6">
              <a:lumMod val="9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The assembly may experience corrosion or reduced reliability.</a:t>
            </a:r>
          </a:p>
        </p:txBody>
      </p:sp>
      <p:sp>
        <p:nvSpPr>
          <p:cNvPr id="3" name="Content Placeholder 6">
            <a:extLst>
              <a:ext uri="{FF2B5EF4-FFF2-40B4-BE49-F238E27FC236}">
                <a16:creationId xmlns:a16="http://schemas.microsoft.com/office/drawing/2014/main" id="{B5C7B426-2E52-9678-E14F-2F4C4B466236}"/>
              </a:ext>
            </a:extLst>
          </p:cNvPr>
          <p:cNvSpPr>
            <a:spLocks noGrp="1"/>
          </p:cNvSpPr>
          <p:nvPr>
            <p:ph idx="1"/>
          </p:nvPr>
        </p:nvSpPr>
        <p:spPr>
          <a:xfrm>
            <a:off x="838199" y="1381991"/>
            <a:ext cx="10515599" cy="1101902"/>
          </a:xfrm>
        </p:spPr>
        <p:txBody>
          <a:bodyPr>
            <a:normAutofit fontScale="92500" lnSpcReduction="20000"/>
          </a:bodyPr>
          <a:lstStyle/>
          <a:p>
            <a:r>
              <a:rPr lang="en-US" sz="3200" b="1" dirty="0"/>
              <a:t>A technician replaces a stainless-steel bolt with a different metal that is not compatible with the original hardware. What is one potential consequence?</a:t>
            </a:r>
            <a:endParaRPr lang="en-US" dirty="0"/>
          </a:p>
        </p:txBody>
      </p:sp>
      <p:sp>
        <p:nvSpPr>
          <p:cNvPr id="8" name="Title 7">
            <a:extLst>
              <a:ext uri="{FF2B5EF4-FFF2-40B4-BE49-F238E27FC236}">
                <a16:creationId xmlns:a16="http://schemas.microsoft.com/office/drawing/2014/main" id="{C5CDF317-4204-B011-EBA1-63D0DB44BFE2}"/>
              </a:ext>
            </a:extLst>
          </p:cNvPr>
          <p:cNvSpPr>
            <a:spLocks noGrp="1"/>
          </p:cNvSpPr>
          <p:nvPr>
            <p:ph type="title"/>
          </p:nvPr>
        </p:nvSpPr>
        <p:spPr/>
        <p:txBody>
          <a:bodyPr/>
          <a:lstStyle/>
          <a:p>
            <a:r>
              <a:rPr lang="en-US" dirty="0"/>
              <a:t>Knowledge Check </a:t>
            </a:r>
          </a:p>
        </p:txBody>
      </p:sp>
      <p:sp>
        <p:nvSpPr>
          <p:cNvPr id="7" name="Rectangle 6">
            <a:extLst>
              <a:ext uri="{FF2B5EF4-FFF2-40B4-BE49-F238E27FC236}">
                <a16:creationId xmlns:a16="http://schemas.microsoft.com/office/drawing/2014/main" id="{0DB26167-6355-216F-6E6E-FBFA4AAAEFBC}"/>
              </a:ext>
            </a:extLst>
          </p:cNvPr>
          <p:cNvSpPr/>
          <p:nvPr/>
        </p:nvSpPr>
        <p:spPr>
          <a:xfrm>
            <a:off x="6647595" y="4636374"/>
            <a:ext cx="4706203" cy="1473107"/>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(D). The assembly will require fewer inspections. </a:t>
            </a:r>
          </a:p>
        </p:txBody>
      </p:sp>
      <p:pic>
        <p:nvPicPr>
          <p:cNvPr id="2" name="Graphic 1" descr="Lights On with solid fill">
            <a:extLst>
              <a:ext uri="{FF2B5EF4-FFF2-40B4-BE49-F238E27FC236}">
                <a16:creationId xmlns:a16="http://schemas.microsoft.com/office/drawing/2014/main" id="{2B8136F7-3C30-FC2A-84A0-0547927A031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5285"/>
            <a:ext cx="851672" cy="851672"/>
          </a:xfrm>
          <a:prstGeom prst="rect">
            <a:avLst/>
          </a:prstGeom>
        </p:spPr>
      </p:pic>
      <p:sp>
        <p:nvSpPr>
          <p:cNvPr id="10" name="Rectangle 9">
            <a:extLst>
              <a:ext uri="{FF2B5EF4-FFF2-40B4-BE49-F238E27FC236}">
                <a16:creationId xmlns:a16="http://schemas.microsoft.com/office/drawing/2014/main" id="{22A7C65A-D46C-8C4D-1C30-9551E3F6E07F}"/>
              </a:ext>
            </a:extLst>
          </p:cNvPr>
          <p:cNvSpPr/>
          <p:nvPr/>
        </p:nvSpPr>
        <p:spPr>
          <a:xfrm>
            <a:off x="838199" y="4757187"/>
            <a:ext cx="4706203" cy="1231482"/>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Magnesium  </a:t>
            </a:r>
          </a:p>
        </p:txBody>
      </p:sp>
      <p:sp>
        <p:nvSpPr>
          <p:cNvPr id="11" name="Rectangle 10">
            <a:extLst>
              <a:ext uri="{FF2B5EF4-FFF2-40B4-BE49-F238E27FC236}">
                <a16:creationId xmlns:a16="http://schemas.microsoft.com/office/drawing/2014/main" id="{64218484-FAC2-02F2-4898-CED632ADE085}"/>
              </a:ext>
            </a:extLst>
          </p:cNvPr>
          <p:cNvSpPr/>
          <p:nvPr/>
        </p:nvSpPr>
        <p:spPr>
          <a:xfrm>
            <a:off x="838199" y="2785582"/>
            <a:ext cx="4706203" cy="1473107"/>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(A). The fastener will be easier to remove.	</a:t>
            </a:r>
          </a:p>
        </p:txBody>
      </p:sp>
      <p:sp>
        <p:nvSpPr>
          <p:cNvPr id="12" name="Rectangle 11">
            <a:extLst>
              <a:ext uri="{FF2B5EF4-FFF2-40B4-BE49-F238E27FC236}">
                <a16:creationId xmlns:a16="http://schemas.microsoft.com/office/drawing/2014/main" id="{B8249833-7C5C-49FF-7C92-7392EC238200}"/>
              </a:ext>
            </a:extLst>
          </p:cNvPr>
          <p:cNvSpPr/>
          <p:nvPr/>
        </p:nvSpPr>
        <p:spPr>
          <a:xfrm>
            <a:off x="6647593" y="2785580"/>
            <a:ext cx="4706203" cy="1473107"/>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The assembly may experience corrosion or reduced reliability.</a:t>
            </a:r>
          </a:p>
        </p:txBody>
      </p:sp>
      <p:sp>
        <p:nvSpPr>
          <p:cNvPr id="13" name="Rectangle 12">
            <a:extLst>
              <a:ext uri="{FF2B5EF4-FFF2-40B4-BE49-F238E27FC236}">
                <a16:creationId xmlns:a16="http://schemas.microsoft.com/office/drawing/2014/main" id="{38A66DCE-98D6-6594-C29D-5DC2D9F5C3B0}"/>
              </a:ext>
            </a:extLst>
          </p:cNvPr>
          <p:cNvSpPr/>
          <p:nvPr/>
        </p:nvSpPr>
        <p:spPr>
          <a:xfrm>
            <a:off x="838199" y="4560378"/>
            <a:ext cx="4706203" cy="1494566"/>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The bolt will automatically become stronger.  </a:t>
            </a:r>
          </a:p>
        </p:txBody>
      </p:sp>
    </p:spTree>
    <p:custDataLst>
      <p:tags r:id="rId1"/>
    </p:custDataLst>
    <p:extLst>
      <p:ext uri="{BB962C8B-B14F-4D97-AF65-F5344CB8AC3E}">
        <p14:creationId xmlns:p14="http://schemas.microsoft.com/office/powerpoint/2010/main" val="35160292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8B0786-E038-77AA-FB1E-5F5EE6C60991}"/>
              </a:ext>
            </a:extLst>
          </p:cNvPr>
          <p:cNvSpPr>
            <a:spLocks noGrp="1"/>
          </p:cNvSpPr>
          <p:nvPr>
            <p:ph type="title"/>
          </p:nvPr>
        </p:nvSpPr>
        <p:spPr/>
        <p:txBody>
          <a:bodyPr/>
          <a:lstStyle/>
          <a:p>
            <a:r>
              <a:rPr lang="en-US" dirty="0"/>
              <a:t>1.2 - Screws</a:t>
            </a:r>
          </a:p>
        </p:txBody>
      </p:sp>
      <p:sp>
        <p:nvSpPr>
          <p:cNvPr id="5" name="Text Placeholder 4">
            <a:extLst>
              <a:ext uri="{FF2B5EF4-FFF2-40B4-BE49-F238E27FC236}">
                <a16:creationId xmlns:a16="http://schemas.microsoft.com/office/drawing/2014/main" id="{A0BE5E4D-2A8D-9831-5826-481DE36DED8A}"/>
              </a:ext>
            </a:extLst>
          </p:cNvPr>
          <p:cNvSpPr>
            <a:spLocks noGrp="1"/>
          </p:cNvSpPr>
          <p:nvPr>
            <p:ph type="body" sz="quarter" idx="10"/>
          </p:nvPr>
        </p:nvSpPr>
        <p:spPr/>
        <p:txBody>
          <a:bodyPr/>
          <a:lstStyle/>
          <a:p>
            <a:pPr marL="0" indent="0">
              <a:buNone/>
            </a:pPr>
            <a:r>
              <a:rPr lang="en-US" dirty="0"/>
              <a:t>This section will discuss different types of screws along with their characteristics and uses.</a:t>
            </a:r>
          </a:p>
          <a:p>
            <a:endParaRPr lang="en-US" dirty="0"/>
          </a:p>
        </p:txBody>
      </p:sp>
      <p:pic>
        <p:nvPicPr>
          <p:cNvPr id="14" name="Picture Placeholder 13">
            <a:extLst>
              <a:ext uri="{FF2B5EF4-FFF2-40B4-BE49-F238E27FC236}">
                <a16:creationId xmlns:a16="http://schemas.microsoft.com/office/drawing/2014/main" id="{D490D7C0-B3ED-CD66-B1AD-CA8B64E43C42}"/>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3429" b="3429"/>
          <a:stretch>
            <a:fillRect/>
          </a:stretch>
        </p:blipFill>
        <p:spPr>
          <a:prstGeom prst="rect">
            <a:avLst/>
          </a:prstGeom>
          <a:solidFill>
            <a:srgbClr val="E7E6E6"/>
          </a:solidFill>
        </p:spPr>
      </p:pic>
    </p:spTree>
    <p:custDataLst>
      <p:tags r:id="rId1"/>
    </p:custDataLst>
    <p:extLst>
      <p:ext uri="{BB962C8B-B14F-4D97-AF65-F5344CB8AC3E}">
        <p14:creationId xmlns:p14="http://schemas.microsoft.com/office/powerpoint/2010/main" val="277586183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4AF4978-8259-81CC-F8EF-23F601BB91F0}"/>
              </a:ext>
            </a:extLst>
          </p:cNvPr>
          <p:cNvSpPr>
            <a:spLocks noGrp="1"/>
          </p:cNvSpPr>
          <p:nvPr>
            <p:ph idx="1"/>
          </p:nvPr>
        </p:nvSpPr>
        <p:spPr>
          <a:xfrm>
            <a:off x="838198" y="1090863"/>
            <a:ext cx="5370097" cy="5127057"/>
          </a:xfrm>
        </p:spPr>
        <p:txBody>
          <a:bodyPr>
            <a:normAutofit/>
          </a:bodyPr>
          <a:lstStyle/>
          <a:p>
            <a:r>
              <a:rPr lang="en-US" sz="3600" dirty="0"/>
              <a:t>As we review this section, please take a look at these </a:t>
            </a:r>
            <a:r>
              <a:rPr lang="en-US" sz="3600" b="1" dirty="0"/>
              <a:t>screws</a:t>
            </a:r>
            <a:r>
              <a:rPr lang="en-US" sz="3600" dirty="0"/>
              <a:t> as they are passed around the room. </a:t>
            </a:r>
          </a:p>
        </p:txBody>
      </p:sp>
      <p:pic>
        <p:nvPicPr>
          <p:cNvPr id="8" name="Picture 7">
            <a:extLst>
              <a:ext uri="{FF2B5EF4-FFF2-40B4-BE49-F238E27FC236}">
                <a16:creationId xmlns:a16="http://schemas.microsoft.com/office/drawing/2014/main" id="{E764E130-3371-BE98-6059-2C6732A448D8}"/>
              </a:ext>
            </a:extLst>
          </p:cNvPr>
          <p:cNvPicPr>
            <a:picLocks noChangeAspect="1"/>
          </p:cNvPicPr>
          <p:nvPr/>
        </p:nvPicPr>
        <p:blipFill>
          <a:blip r:embed="rId4">
            <a:extLst>
              <a:ext uri="{28A0092B-C50C-407E-A947-70E740481C1C}">
                <a14:useLocalDpi xmlns:a14="http://schemas.microsoft.com/office/drawing/2010/main" val="0"/>
              </a:ext>
            </a:extLst>
          </a:blip>
          <a:srcRect l="9869" t="6316" r="62500" b="9425"/>
          <a:stretch>
            <a:fillRect/>
          </a:stretch>
        </p:blipFill>
        <p:spPr>
          <a:xfrm>
            <a:off x="7170823" y="811555"/>
            <a:ext cx="2979820" cy="5111190"/>
          </a:xfrm>
          <a:prstGeom prst="rect">
            <a:avLst/>
          </a:prstGeom>
        </p:spPr>
      </p:pic>
    </p:spTree>
    <p:custDataLst>
      <p:tags r:id="rId1"/>
    </p:custDataLst>
    <p:extLst>
      <p:ext uri="{BB962C8B-B14F-4D97-AF65-F5344CB8AC3E}">
        <p14:creationId xmlns:p14="http://schemas.microsoft.com/office/powerpoint/2010/main" val="3376173284"/>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1F6CC72-E3CD-090B-3C76-F54CFE49EDC3}"/>
              </a:ext>
            </a:extLst>
          </p:cNvPr>
          <p:cNvSpPr>
            <a:spLocks noGrp="1"/>
          </p:cNvSpPr>
          <p:nvPr>
            <p:ph type="title"/>
          </p:nvPr>
        </p:nvSpPr>
        <p:spPr/>
        <p:txBody>
          <a:bodyPr/>
          <a:lstStyle/>
          <a:p>
            <a:r>
              <a:rPr lang="en-US" dirty="0"/>
              <a:t>What is a screw? </a:t>
            </a:r>
          </a:p>
        </p:txBody>
      </p:sp>
      <p:sp>
        <p:nvSpPr>
          <p:cNvPr id="6" name="Content Placeholder 5">
            <a:extLst>
              <a:ext uri="{FF2B5EF4-FFF2-40B4-BE49-F238E27FC236}">
                <a16:creationId xmlns:a16="http://schemas.microsoft.com/office/drawing/2014/main" id="{0D2B9762-057C-8F95-2F67-B859B23070DA}"/>
              </a:ext>
            </a:extLst>
          </p:cNvPr>
          <p:cNvSpPr>
            <a:spLocks noGrp="1"/>
          </p:cNvSpPr>
          <p:nvPr>
            <p:ph idx="1"/>
          </p:nvPr>
        </p:nvSpPr>
        <p:spPr>
          <a:xfrm>
            <a:off x="838199" y="1645920"/>
            <a:ext cx="6026626" cy="4572000"/>
          </a:xfrm>
        </p:spPr>
        <p:txBody>
          <a:bodyPr>
            <a:normAutofit lnSpcReduction="10000"/>
          </a:bodyPr>
          <a:lstStyle/>
          <a:p>
            <a:r>
              <a:rPr lang="en-US" dirty="0"/>
              <a:t>A </a:t>
            </a:r>
            <a:r>
              <a:rPr lang="en-US" b="1" dirty="0"/>
              <a:t>screw</a:t>
            </a:r>
            <a:r>
              <a:rPr lang="en-US" dirty="0"/>
              <a:t> is a cylindrical fastener with threads used to secure objects together.</a:t>
            </a:r>
          </a:p>
          <a:p>
            <a:pPr marL="457200" indent="-457200">
              <a:buFont typeface="Arial" panose="020B0604020202020204" pitchFamily="34" charset="0"/>
              <a:buChar char="•"/>
            </a:pPr>
            <a:r>
              <a:rPr lang="en-US" b="1" dirty="0"/>
              <a:t>Threads</a:t>
            </a:r>
            <a:r>
              <a:rPr lang="en-US" dirty="0"/>
              <a:t> - Engage with a matching threaded hole or nut to create a secure connection</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Used for fastening, assembly, positioning, and adjustment</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Available in a variety of materials and strength levels for different applications</a:t>
            </a:r>
          </a:p>
        </p:txBody>
      </p:sp>
      <p:grpSp>
        <p:nvGrpSpPr>
          <p:cNvPr id="10" name="Group 9">
            <a:extLst>
              <a:ext uri="{FF2B5EF4-FFF2-40B4-BE49-F238E27FC236}">
                <a16:creationId xmlns:a16="http://schemas.microsoft.com/office/drawing/2014/main" id="{A2CB2060-9D51-7B91-9D17-26B78312855F}"/>
              </a:ext>
            </a:extLst>
          </p:cNvPr>
          <p:cNvGrpSpPr/>
          <p:nvPr/>
        </p:nvGrpSpPr>
        <p:grpSpPr>
          <a:xfrm>
            <a:off x="7197844" y="1673216"/>
            <a:ext cx="3896649" cy="3121925"/>
            <a:chOff x="7156901" y="2241643"/>
            <a:chExt cx="3896649" cy="3121925"/>
          </a:xfrm>
        </p:grpSpPr>
        <p:sp>
          <p:nvSpPr>
            <p:cNvPr id="9" name="Rectangle 8">
              <a:extLst>
                <a:ext uri="{FF2B5EF4-FFF2-40B4-BE49-F238E27FC236}">
                  <a16:creationId xmlns:a16="http://schemas.microsoft.com/office/drawing/2014/main" id="{E915757B-D39C-8E98-7AA3-350EFC9BEEE7}"/>
                </a:ext>
              </a:extLst>
            </p:cNvPr>
            <p:cNvSpPr/>
            <p:nvPr/>
          </p:nvSpPr>
          <p:spPr>
            <a:xfrm>
              <a:off x="7156901" y="2241643"/>
              <a:ext cx="3896649" cy="3053688"/>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B25D847B-74B7-E542-AB3A-B1D983AB0540}"/>
                </a:ext>
              </a:extLst>
            </p:cNvPr>
            <p:cNvPicPr>
              <a:picLocks noChangeAspect="1"/>
            </p:cNvPicPr>
            <p:nvPr/>
          </p:nvPicPr>
          <p:blipFill>
            <a:blip r:embed="rId4">
              <a:extLst>
                <a:ext uri="{28A0092B-C50C-407E-A947-70E740481C1C}">
                  <a14:useLocalDpi xmlns:a14="http://schemas.microsoft.com/office/drawing/2010/main" val="0"/>
                </a:ext>
              </a:extLst>
            </a:blip>
            <a:srcRect l="25597" r="7910" b="7363"/>
            <a:stretch>
              <a:fillRect/>
            </a:stretch>
          </p:blipFill>
          <p:spPr>
            <a:xfrm>
              <a:off x="7156901" y="2309880"/>
              <a:ext cx="3896649" cy="3053688"/>
            </a:xfrm>
            <a:prstGeom prst="rect">
              <a:avLst/>
            </a:prstGeom>
          </p:spPr>
        </p:pic>
      </p:grpSp>
    </p:spTree>
    <p:custDataLst>
      <p:tags r:id="rId1"/>
    </p:custDataLst>
    <p:extLst>
      <p:ext uri="{BB962C8B-B14F-4D97-AF65-F5344CB8AC3E}">
        <p14:creationId xmlns:p14="http://schemas.microsoft.com/office/powerpoint/2010/main" val="3192015981"/>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47BE3-882F-923C-B33A-BD16E4D1EB4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4351065-E257-745D-6344-6AAEC9A8DC20}"/>
              </a:ext>
            </a:extLst>
          </p:cNvPr>
          <p:cNvSpPr>
            <a:spLocks noGrp="1"/>
          </p:cNvSpPr>
          <p:nvPr>
            <p:ph type="title"/>
          </p:nvPr>
        </p:nvSpPr>
        <p:spPr/>
        <p:txBody>
          <a:bodyPr/>
          <a:lstStyle/>
          <a:p>
            <a:r>
              <a:rPr lang="en-US" dirty="0"/>
              <a:t>Parts of a Screw</a:t>
            </a:r>
          </a:p>
        </p:txBody>
      </p:sp>
      <p:pic>
        <p:nvPicPr>
          <p:cNvPr id="3" name="Picture 2">
            <a:extLst>
              <a:ext uri="{FF2B5EF4-FFF2-40B4-BE49-F238E27FC236}">
                <a16:creationId xmlns:a16="http://schemas.microsoft.com/office/drawing/2014/main" id="{23AB2337-B708-73A3-47A3-5E3331147C20}"/>
              </a:ext>
            </a:extLst>
          </p:cNvPr>
          <p:cNvPicPr>
            <a:picLocks noChangeAspect="1"/>
          </p:cNvPicPr>
          <p:nvPr/>
        </p:nvPicPr>
        <p:blipFill>
          <a:blip r:embed="rId4">
            <a:extLst>
              <a:ext uri="{28A0092B-C50C-407E-A947-70E740481C1C}">
                <a14:useLocalDpi xmlns:a14="http://schemas.microsoft.com/office/drawing/2010/main" val="0"/>
              </a:ext>
            </a:extLst>
          </a:blip>
          <a:srcRect l="3470" t="3184" r="83433" b="9426"/>
          <a:stretch>
            <a:fillRect/>
          </a:stretch>
        </p:blipFill>
        <p:spPr>
          <a:xfrm>
            <a:off x="3849242" y="1733265"/>
            <a:ext cx="1299939" cy="4879075"/>
          </a:xfrm>
          <a:prstGeom prst="rect">
            <a:avLst/>
          </a:prstGeom>
        </p:spPr>
      </p:pic>
      <p:grpSp>
        <p:nvGrpSpPr>
          <p:cNvPr id="20" name="Group 19">
            <a:extLst>
              <a:ext uri="{FF2B5EF4-FFF2-40B4-BE49-F238E27FC236}">
                <a16:creationId xmlns:a16="http://schemas.microsoft.com/office/drawing/2014/main" id="{92BE9D95-1456-3DC8-B00D-315D61FB33E8}"/>
              </a:ext>
            </a:extLst>
          </p:cNvPr>
          <p:cNvGrpSpPr/>
          <p:nvPr/>
        </p:nvGrpSpPr>
        <p:grpSpPr>
          <a:xfrm>
            <a:off x="573206" y="1461319"/>
            <a:ext cx="3480178" cy="686230"/>
            <a:chOff x="1119116" y="1406728"/>
            <a:chExt cx="3480178" cy="686230"/>
          </a:xfrm>
        </p:grpSpPr>
        <p:pic>
          <p:nvPicPr>
            <p:cNvPr id="9" name="Picture 8">
              <a:extLst>
                <a:ext uri="{FF2B5EF4-FFF2-40B4-BE49-F238E27FC236}">
                  <a16:creationId xmlns:a16="http://schemas.microsoft.com/office/drawing/2014/main" id="{2979B7B7-60DC-192B-8698-BE1960AD56E8}"/>
                </a:ext>
              </a:extLst>
            </p:cNvPr>
            <p:cNvPicPr>
              <a:picLocks noChangeAspect="1"/>
            </p:cNvPicPr>
            <p:nvPr/>
          </p:nvPicPr>
          <p:blipFill>
            <a:blip r:embed="rId5">
              <a:extLst>
                <a:ext uri="{28A0092B-C50C-407E-A947-70E740481C1C}">
                  <a14:useLocalDpi xmlns:a14="http://schemas.microsoft.com/office/drawing/2010/main" val="0"/>
                </a:ext>
              </a:extLst>
            </a:blip>
            <a:srcRect l="5423" t="21962" r="8756" b="42885"/>
            <a:stretch>
              <a:fillRect/>
            </a:stretch>
          </p:blipFill>
          <p:spPr>
            <a:xfrm flipV="1">
              <a:off x="2768452" y="1406728"/>
              <a:ext cx="1830842" cy="543562"/>
            </a:xfrm>
            <a:prstGeom prst="rect">
              <a:avLst/>
            </a:prstGeom>
          </p:spPr>
        </p:pic>
        <p:sp>
          <p:nvSpPr>
            <p:cNvPr id="15" name="Rectangle 14">
              <a:extLst>
                <a:ext uri="{FF2B5EF4-FFF2-40B4-BE49-F238E27FC236}">
                  <a16:creationId xmlns:a16="http://schemas.microsoft.com/office/drawing/2014/main" id="{1BF45970-1062-6523-3D8E-3E6667197C3E}"/>
                </a:ext>
              </a:extLst>
            </p:cNvPr>
            <p:cNvSpPr/>
            <p:nvPr/>
          </p:nvSpPr>
          <p:spPr>
            <a:xfrm>
              <a:off x="1119116" y="1428161"/>
              <a:ext cx="1649336" cy="66479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r"/>
              <a:r>
                <a:rPr lang="en-US" sz="2800" b="1" dirty="0"/>
                <a:t>Head</a:t>
              </a:r>
              <a:endParaRPr lang="en-US" b="1" dirty="0"/>
            </a:p>
          </p:txBody>
        </p:sp>
      </p:grpSp>
      <p:grpSp>
        <p:nvGrpSpPr>
          <p:cNvPr id="21" name="Group 20">
            <a:extLst>
              <a:ext uri="{FF2B5EF4-FFF2-40B4-BE49-F238E27FC236}">
                <a16:creationId xmlns:a16="http://schemas.microsoft.com/office/drawing/2014/main" id="{1A131D9B-5DD8-A23A-C9F0-3E76A0736500}"/>
              </a:ext>
            </a:extLst>
          </p:cNvPr>
          <p:cNvGrpSpPr/>
          <p:nvPr/>
        </p:nvGrpSpPr>
        <p:grpSpPr>
          <a:xfrm>
            <a:off x="573206" y="2485713"/>
            <a:ext cx="3534693" cy="664797"/>
            <a:chOff x="1119116" y="2431122"/>
            <a:chExt cx="3534693" cy="664797"/>
          </a:xfrm>
        </p:grpSpPr>
        <p:pic>
          <p:nvPicPr>
            <p:cNvPr id="12" name="Picture 11">
              <a:extLst>
                <a:ext uri="{FF2B5EF4-FFF2-40B4-BE49-F238E27FC236}">
                  <a16:creationId xmlns:a16="http://schemas.microsoft.com/office/drawing/2014/main" id="{B56E026A-4463-DFF6-BED2-ECEBCDF66DFF}"/>
                </a:ext>
              </a:extLst>
            </p:cNvPr>
            <p:cNvPicPr>
              <a:picLocks noChangeAspect="1"/>
            </p:cNvPicPr>
            <p:nvPr/>
          </p:nvPicPr>
          <p:blipFill>
            <a:blip r:embed="rId6">
              <a:extLst>
                <a:ext uri="{28A0092B-C50C-407E-A947-70E740481C1C}">
                  <a14:useLocalDpi xmlns:a14="http://schemas.microsoft.com/office/drawing/2010/main" val="0"/>
                </a:ext>
              </a:extLst>
            </a:blip>
            <a:srcRect l="14080" t="35224" r="12785" b="32338"/>
            <a:stretch>
              <a:fillRect/>
            </a:stretch>
          </p:blipFill>
          <p:spPr>
            <a:xfrm rot="10624289">
              <a:off x="2934345" y="2443183"/>
              <a:ext cx="1719464" cy="609210"/>
            </a:xfrm>
            <a:prstGeom prst="rect">
              <a:avLst/>
            </a:prstGeom>
          </p:spPr>
        </p:pic>
        <p:sp>
          <p:nvSpPr>
            <p:cNvPr id="17" name="Rectangle 16">
              <a:extLst>
                <a:ext uri="{FF2B5EF4-FFF2-40B4-BE49-F238E27FC236}">
                  <a16:creationId xmlns:a16="http://schemas.microsoft.com/office/drawing/2014/main" id="{ACFD34A5-6137-A37E-53D7-D7DD8725F3E5}"/>
                </a:ext>
              </a:extLst>
            </p:cNvPr>
            <p:cNvSpPr/>
            <p:nvPr/>
          </p:nvSpPr>
          <p:spPr>
            <a:xfrm>
              <a:off x="1119116" y="2431122"/>
              <a:ext cx="1649336" cy="66479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r"/>
              <a:r>
                <a:rPr lang="en-US" sz="2800" b="1" dirty="0"/>
                <a:t>Shank</a:t>
              </a:r>
              <a:endParaRPr lang="en-US" b="1" dirty="0"/>
            </a:p>
          </p:txBody>
        </p:sp>
      </p:grpSp>
      <p:grpSp>
        <p:nvGrpSpPr>
          <p:cNvPr id="22" name="Group 21">
            <a:extLst>
              <a:ext uri="{FF2B5EF4-FFF2-40B4-BE49-F238E27FC236}">
                <a16:creationId xmlns:a16="http://schemas.microsoft.com/office/drawing/2014/main" id="{CC4BC6A3-76C4-DF79-0E77-0B49110CF148}"/>
              </a:ext>
            </a:extLst>
          </p:cNvPr>
          <p:cNvGrpSpPr/>
          <p:nvPr/>
        </p:nvGrpSpPr>
        <p:grpSpPr>
          <a:xfrm>
            <a:off x="1488627" y="3464865"/>
            <a:ext cx="2564757" cy="2719444"/>
            <a:chOff x="2034537" y="3410274"/>
            <a:chExt cx="2564757" cy="2719444"/>
          </a:xfrm>
        </p:grpSpPr>
        <p:sp>
          <p:nvSpPr>
            <p:cNvPr id="10" name="Left Brace 9">
              <a:extLst>
                <a:ext uri="{FF2B5EF4-FFF2-40B4-BE49-F238E27FC236}">
                  <a16:creationId xmlns:a16="http://schemas.microsoft.com/office/drawing/2014/main" id="{7937A5EC-8545-A925-0C77-AAB2C818901A}"/>
                </a:ext>
              </a:extLst>
            </p:cNvPr>
            <p:cNvSpPr/>
            <p:nvPr/>
          </p:nvSpPr>
          <p:spPr>
            <a:xfrm>
              <a:off x="3794077" y="3410274"/>
              <a:ext cx="805217" cy="2719444"/>
            </a:xfrm>
            <a:custGeom>
              <a:avLst/>
              <a:gdLst>
                <a:gd name="csX0" fmla="*/ 805217 w 805217"/>
                <a:gd name="csY0" fmla="*/ 2719444 h 2719444"/>
                <a:gd name="csX1" fmla="*/ 402608 w 805217"/>
                <a:gd name="csY1" fmla="*/ 2611400 h 2719444"/>
                <a:gd name="csX2" fmla="*/ 402609 w 805217"/>
                <a:gd name="csY2" fmla="*/ 1467766 h 2719444"/>
                <a:gd name="csX3" fmla="*/ 0 w 805217"/>
                <a:gd name="csY3" fmla="*/ 1359722 h 2719444"/>
                <a:gd name="csX4" fmla="*/ 402609 w 805217"/>
                <a:gd name="csY4" fmla="*/ 1251678 h 2719444"/>
                <a:gd name="csX5" fmla="*/ 402609 w 805217"/>
                <a:gd name="csY5" fmla="*/ 691297 h 2719444"/>
                <a:gd name="csX6" fmla="*/ 402609 w 805217"/>
                <a:gd name="csY6" fmla="*/ 108044 h 2719444"/>
                <a:gd name="csX7" fmla="*/ 805218 w 805217"/>
                <a:gd name="csY7" fmla="*/ 0 h 27194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5217" h="2719444" stroke="0" extrusionOk="0">
                  <a:moveTo>
                    <a:pt x="805217" y="2719444"/>
                  </a:moveTo>
                  <a:cubicBezTo>
                    <a:pt x="577591" y="2720108"/>
                    <a:pt x="391757" y="2676130"/>
                    <a:pt x="402608" y="2611400"/>
                  </a:cubicBezTo>
                  <a:cubicBezTo>
                    <a:pt x="419642" y="2246893"/>
                    <a:pt x="457266" y="1818664"/>
                    <a:pt x="402609" y="1467766"/>
                  </a:cubicBezTo>
                  <a:cubicBezTo>
                    <a:pt x="361283" y="1406215"/>
                    <a:pt x="266033" y="1345088"/>
                    <a:pt x="0" y="1359722"/>
                  </a:cubicBezTo>
                  <a:cubicBezTo>
                    <a:pt x="221543" y="1357055"/>
                    <a:pt x="405270" y="1313826"/>
                    <a:pt x="402609" y="1251678"/>
                  </a:cubicBezTo>
                  <a:cubicBezTo>
                    <a:pt x="405035" y="1077436"/>
                    <a:pt x="419167" y="937095"/>
                    <a:pt x="402609" y="714170"/>
                  </a:cubicBezTo>
                  <a:cubicBezTo>
                    <a:pt x="386051" y="491245"/>
                    <a:pt x="399367" y="359322"/>
                    <a:pt x="402609" y="108044"/>
                  </a:cubicBezTo>
                  <a:cubicBezTo>
                    <a:pt x="434799" y="41187"/>
                    <a:pt x="603806" y="12039"/>
                    <a:pt x="805218" y="0"/>
                  </a:cubicBezTo>
                  <a:cubicBezTo>
                    <a:pt x="743603" y="818099"/>
                    <a:pt x="777600" y="1815798"/>
                    <a:pt x="805217" y="2719444"/>
                  </a:cubicBezTo>
                  <a:close/>
                </a:path>
                <a:path w="805217" h="2719444" fill="none" extrusionOk="0">
                  <a:moveTo>
                    <a:pt x="805217" y="2719444"/>
                  </a:moveTo>
                  <a:cubicBezTo>
                    <a:pt x="575306" y="2712205"/>
                    <a:pt x="404664" y="2668378"/>
                    <a:pt x="402608" y="2611400"/>
                  </a:cubicBezTo>
                  <a:cubicBezTo>
                    <a:pt x="403713" y="2257821"/>
                    <a:pt x="357894" y="1930228"/>
                    <a:pt x="402609" y="1467766"/>
                  </a:cubicBezTo>
                  <a:cubicBezTo>
                    <a:pt x="388330" y="1424582"/>
                    <a:pt x="194790" y="1389109"/>
                    <a:pt x="0" y="1359722"/>
                  </a:cubicBezTo>
                  <a:cubicBezTo>
                    <a:pt x="229142" y="1372369"/>
                    <a:pt x="402419" y="1320692"/>
                    <a:pt x="402609" y="1251678"/>
                  </a:cubicBezTo>
                  <a:cubicBezTo>
                    <a:pt x="375121" y="1043534"/>
                    <a:pt x="409947" y="909681"/>
                    <a:pt x="402609" y="691297"/>
                  </a:cubicBezTo>
                  <a:cubicBezTo>
                    <a:pt x="395271" y="472913"/>
                    <a:pt x="396158" y="244679"/>
                    <a:pt x="402609" y="108044"/>
                  </a:cubicBezTo>
                  <a:cubicBezTo>
                    <a:pt x="417778" y="51668"/>
                    <a:pt x="563729" y="-1405"/>
                    <a:pt x="805218" y="0"/>
                  </a:cubicBezTo>
                </a:path>
                <a:path w="805217" h="2719444" fill="none" stroke="0" extrusionOk="0">
                  <a:moveTo>
                    <a:pt x="805217" y="2719444"/>
                  </a:moveTo>
                  <a:cubicBezTo>
                    <a:pt x="581378" y="2717283"/>
                    <a:pt x="408414" y="2672914"/>
                    <a:pt x="402608" y="2611400"/>
                  </a:cubicBezTo>
                  <a:cubicBezTo>
                    <a:pt x="392409" y="2213122"/>
                    <a:pt x="443979" y="1838295"/>
                    <a:pt x="402609" y="1467766"/>
                  </a:cubicBezTo>
                  <a:cubicBezTo>
                    <a:pt x="417398" y="1410528"/>
                    <a:pt x="219117" y="1382816"/>
                    <a:pt x="0" y="1359722"/>
                  </a:cubicBezTo>
                  <a:cubicBezTo>
                    <a:pt x="232691" y="1349935"/>
                    <a:pt x="407367" y="1309145"/>
                    <a:pt x="402609" y="1251678"/>
                  </a:cubicBezTo>
                  <a:cubicBezTo>
                    <a:pt x="413517" y="1102758"/>
                    <a:pt x="398428" y="965572"/>
                    <a:pt x="402609" y="702734"/>
                  </a:cubicBezTo>
                  <a:cubicBezTo>
                    <a:pt x="406790" y="439896"/>
                    <a:pt x="408291" y="237211"/>
                    <a:pt x="402609" y="108044"/>
                  </a:cubicBezTo>
                  <a:cubicBezTo>
                    <a:pt x="407968" y="49749"/>
                    <a:pt x="600821" y="2569"/>
                    <a:pt x="805218" y="0"/>
                  </a:cubicBezTo>
                </a:path>
              </a:pathLst>
            </a:custGeom>
            <a:ln w="38100">
              <a:extLst>
                <a:ext uri="{C807C97D-BFC1-408E-A445-0C87EB9F89A2}">
                  <ask:lineSketchStyleProps xmlns:ask="http://schemas.microsoft.com/office/drawing/2018/sketchyshapes" sd="3705000160">
                    <a:prstGeom prst="leftBrace">
                      <a:avLst>
                        <a:gd name="adj1" fmla="val 13418"/>
                        <a:gd name="adj2" fmla="val 50000"/>
                      </a:avLst>
                    </a:prstGeom>
                    <ask:type>
                      <ask:lineSketchFreehand/>
                    </ask:type>
                  </ask:lineSketchStyleProps>
                </a:ext>
              </a:extLst>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E8E56DAC-9954-E2F4-E9FB-0F6E418EE289}"/>
                </a:ext>
              </a:extLst>
            </p:cNvPr>
            <p:cNvSpPr/>
            <p:nvPr/>
          </p:nvSpPr>
          <p:spPr>
            <a:xfrm>
              <a:off x="2034537" y="4432644"/>
              <a:ext cx="1649336" cy="66479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r"/>
              <a:r>
                <a:rPr lang="en-US" sz="2800" b="1" dirty="0"/>
                <a:t>Thread</a:t>
              </a:r>
              <a:endParaRPr lang="en-US" b="1" dirty="0"/>
            </a:p>
          </p:txBody>
        </p:sp>
      </p:grpSp>
      <p:graphicFrame>
        <p:nvGraphicFramePr>
          <p:cNvPr id="23" name="Table 22">
            <a:extLst>
              <a:ext uri="{FF2B5EF4-FFF2-40B4-BE49-F238E27FC236}">
                <a16:creationId xmlns:a16="http://schemas.microsoft.com/office/drawing/2014/main" id="{0A5353CE-19B4-1257-F7E6-FD1C82A5A330}"/>
              </a:ext>
            </a:extLst>
          </p:cNvPr>
          <p:cNvGraphicFramePr>
            <a:graphicFrameLocks noGrp="1"/>
          </p:cNvGraphicFramePr>
          <p:nvPr>
            <p:extLst>
              <p:ext uri="{D42A27DB-BD31-4B8C-83A1-F6EECF244321}">
                <p14:modId xmlns:p14="http://schemas.microsoft.com/office/powerpoint/2010/main" val="4142359357"/>
              </p:ext>
            </p:extLst>
          </p:nvPr>
        </p:nvGraphicFramePr>
        <p:xfrm>
          <a:off x="6274546" y="1311193"/>
          <a:ext cx="4187860" cy="4986289"/>
        </p:xfrm>
        <a:graphic>
          <a:graphicData uri="http://schemas.openxmlformats.org/drawingml/2006/table">
            <a:tbl>
              <a:tblPr firstRow="1" bandRow="1">
                <a:tableStyleId>{8A107856-5554-42FB-B03E-39F5DBC370BA}</a:tableStyleId>
              </a:tblPr>
              <a:tblGrid>
                <a:gridCol w="2093930">
                  <a:extLst>
                    <a:ext uri="{9D8B030D-6E8A-4147-A177-3AD203B41FA5}">
                      <a16:colId xmlns:a16="http://schemas.microsoft.com/office/drawing/2014/main" val="3361197467"/>
                    </a:ext>
                  </a:extLst>
                </a:gridCol>
                <a:gridCol w="2093930">
                  <a:extLst>
                    <a:ext uri="{9D8B030D-6E8A-4147-A177-3AD203B41FA5}">
                      <a16:colId xmlns:a16="http://schemas.microsoft.com/office/drawing/2014/main" val="3119320005"/>
                    </a:ext>
                  </a:extLst>
                </a:gridCol>
              </a:tblGrid>
              <a:tr h="592357">
                <a:tc gridSpan="2">
                  <a:txBody>
                    <a:bodyPr/>
                    <a:lstStyle/>
                    <a:p>
                      <a:pPr algn="ctr"/>
                      <a:r>
                        <a:rPr lang="en-US" sz="2400" dirty="0">
                          <a:solidFill>
                            <a:schemeClr val="bg1"/>
                          </a:solidFill>
                        </a:rPr>
                        <a:t>Types of Heads </a:t>
                      </a:r>
                    </a:p>
                  </a:txBody>
                  <a:tcPr>
                    <a:solidFill>
                      <a:schemeClr val="tx1"/>
                    </a:solidFill>
                  </a:tcPr>
                </a:tc>
                <a:tc hMerge="1">
                  <a:txBody>
                    <a:bodyPr/>
                    <a:lstStyle/>
                    <a:p>
                      <a:endParaRPr lang="en-US" dirty="0"/>
                    </a:p>
                  </a:txBody>
                  <a:tcPr/>
                </a:tc>
                <a:extLst>
                  <a:ext uri="{0D108BD9-81ED-4DB2-BD59-A6C34878D82A}">
                    <a16:rowId xmlns:a16="http://schemas.microsoft.com/office/drawing/2014/main" val="1821608909"/>
                  </a:ext>
                </a:extLst>
              </a:tr>
              <a:tr h="2196966">
                <a:tc>
                  <a:txBody>
                    <a:bodyPr/>
                    <a:lstStyle/>
                    <a:p>
                      <a:pPr algn="ctr"/>
                      <a:r>
                        <a:rPr lang="en-US" sz="2400" dirty="0"/>
                        <a:t>Flat Head</a:t>
                      </a:r>
                    </a:p>
                  </a:txBody>
                  <a:tcPr/>
                </a:tc>
                <a:tc>
                  <a:txBody>
                    <a:bodyPr/>
                    <a:lstStyle/>
                    <a:p>
                      <a:pPr algn="ctr"/>
                      <a:r>
                        <a:rPr lang="en-US" sz="2400" dirty="0"/>
                        <a:t>Anti-Tamper</a:t>
                      </a:r>
                    </a:p>
                  </a:txBody>
                  <a:tcPr/>
                </a:tc>
                <a:extLst>
                  <a:ext uri="{0D108BD9-81ED-4DB2-BD59-A6C34878D82A}">
                    <a16:rowId xmlns:a16="http://schemas.microsoft.com/office/drawing/2014/main" val="1024900537"/>
                  </a:ext>
                </a:extLst>
              </a:tr>
              <a:tr h="2196966">
                <a:tc>
                  <a:txBody>
                    <a:bodyPr/>
                    <a:lstStyle/>
                    <a:p>
                      <a:pPr algn="ctr"/>
                      <a:r>
                        <a:rPr lang="en-US" sz="2400" dirty="0"/>
                        <a:t>Phillips </a:t>
                      </a:r>
                    </a:p>
                  </a:txBody>
                  <a:tcPr/>
                </a:tc>
                <a:tc>
                  <a:txBody>
                    <a:bodyPr/>
                    <a:lstStyle/>
                    <a:p>
                      <a:pPr algn="ctr"/>
                      <a:r>
                        <a:rPr lang="en-US" sz="2400" dirty="0"/>
                        <a:t>Torx</a:t>
                      </a:r>
                    </a:p>
                  </a:txBody>
                  <a:tcPr/>
                </a:tc>
                <a:extLst>
                  <a:ext uri="{0D108BD9-81ED-4DB2-BD59-A6C34878D82A}">
                    <a16:rowId xmlns:a16="http://schemas.microsoft.com/office/drawing/2014/main" val="1101185559"/>
                  </a:ext>
                </a:extLst>
              </a:tr>
            </a:tbl>
          </a:graphicData>
        </a:graphic>
      </p:graphicFrame>
      <p:pic>
        <p:nvPicPr>
          <p:cNvPr id="25" name="Picture 24">
            <a:extLst>
              <a:ext uri="{FF2B5EF4-FFF2-40B4-BE49-F238E27FC236}">
                <a16:creationId xmlns:a16="http://schemas.microsoft.com/office/drawing/2014/main" id="{C43F25D0-76B3-5799-9754-162D5064C4B4}"/>
              </a:ext>
            </a:extLst>
          </p:cNvPr>
          <p:cNvPicPr>
            <a:picLocks noChangeAspect="1"/>
          </p:cNvPicPr>
          <p:nvPr/>
        </p:nvPicPr>
        <p:blipFill>
          <a:blip r:embed="rId7">
            <a:extLst>
              <a:ext uri="{28A0092B-C50C-407E-A947-70E740481C1C}">
                <a14:useLocalDpi xmlns:a14="http://schemas.microsoft.com/office/drawing/2010/main" val="0"/>
              </a:ext>
            </a:extLst>
          </a:blip>
          <a:srcRect l="4776" r="71390" b="49856"/>
          <a:stretch>
            <a:fillRect/>
          </a:stretch>
        </p:blipFill>
        <p:spPr>
          <a:xfrm rot="279135">
            <a:off x="6597049" y="2104497"/>
            <a:ext cx="1582940" cy="1873376"/>
          </a:xfrm>
          <a:prstGeom prst="rect">
            <a:avLst/>
          </a:prstGeom>
        </p:spPr>
      </p:pic>
      <p:pic>
        <p:nvPicPr>
          <p:cNvPr id="27" name="Picture 26">
            <a:extLst>
              <a:ext uri="{FF2B5EF4-FFF2-40B4-BE49-F238E27FC236}">
                <a16:creationId xmlns:a16="http://schemas.microsoft.com/office/drawing/2014/main" id="{E3357EAB-CE6E-7139-AD9E-5BF0795EA568}"/>
              </a:ext>
            </a:extLst>
          </p:cNvPr>
          <p:cNvPicPr>
            <a:picLocks noChangeAspect="1"/>
          </p:cNvPicPr>
          <p:nvPr/>
        </p:nvPicPr>
        <p:blipFill>
          <a:blip r:embed="rId7">
            <a:extLst>
              <a:ext uri="{28A0092B-C50C-407E-A947-70E740481C1C}">
                <a14:useLocalDpi xmlns:a14="http://schemas.microsoft.com/office/drawing/2010/main" val="0"/>
              </a:ext>
            </a:extLst>
          </a:blip>
          <a:srcRect l="29645" r="45231" b="49856"/>
          <a:stretch>
            <a:fillRect/>
          </a:stretch>
        </p:blipFill>
        <p:spPr>
          <a:xfrm>
            <a:off x="8603669" y="2043388"/>
            <a:ext cx="1766025" cy="1982701"/>
          </a:xfrm>
          <a:prstGeom prst="rect">
            <a:avLst/>
          </a:prstGeom>
        </p:spPr>
      </p:pic>
      <p:pic>
        <p:nvPicPr>
          <p:cNvPr id="29" name="Picture 28">
            <a:extLst>
              <a:ext uri="{FF2B5EF4-FFF2-40B4-BE49-F238E27FC236}">
                <a16:creationId xmlns:a16="http://schemas.microsoft.com/office/drawing/2014/main" id="{FCFAF530-E70D-239D-4F82-0DFC94FCA272}"/>
              </a:ext>
            </a:extLst>
          </p:cNvPr>
          <p:cNvPicPr>
            <a:picLocks noChangeAspect="1"/>
          </p:cNvPicPr>
          <p:nvPr/>
        </p:nvPicPr>
        <p:blipFill>
          <a:blip r:embed="rId7">
            <a:extLst>
              <a:ext uri="{28A0092B-C50C-407E-A947-70E740481C1C}">
                <a14:useLocalDpi xmlns:a14="http://schemas.microsoft.com/office/drawing/2010/main" val="0"/>
              </a:ext>
            </a:extLst>
          </a:blip>
          <a:srcRect l="4776" t="54151" r="71390"/>
          <a:stretch>
            <a:fillRect/>
          </a:stretch>
        </p:blipFill>
        <p:spPr>
          <a:xfrm rot="21423739">
            <a:off x="6532684" y="4528974"/>
            <a:ext cx="1675316" cy="1812883"/>
          </a:xfrm>
          <a:prstGeom prst="rect">
            <a:avLst/>
          </a:prstGeom>
        </p:spPr>
      </p:pic>
      <p:pic>
        <p:nvPicPr>
          <p:cNvPr id="31" name="Picture 30">
            <a:extLst>
              <a:ext uri="{FF2B5EF4-FFF2-40B4-BE49-F238E27FC236}">
                <a16:creationId xmlns:a16="http://schemas.microsoft.com/office/drawing/2014/main" id="{37981932-F7AE-206E-E908-90DFD0BEC038}"/>
              </a:ext>
            </a:extLst>
          </p:cNvPr>
          <p:cNvPicPr>
            <a:picLocks noChangeAspect="1"/>
          </p:cNvPicPr>
          <p:nvPr/>
        </p:nvPicPr>
        <p:blipFill>
          <a:blip r:embed="rId7">
            <a:extLst>
              <a:ext uri="{28A0092B-C50C-407E-A947-70E740481C1C}">
                <a14:useLocalDpi xmlns:a14="http://schemas.microsoft.com/office/drawing/2010/main" val="0"/>
              </a:ext>
            </a:extLst>
          </a:blip>
          <a:srcRect l="29645" t="52040" r="45231"/>
          <a:stretch>
            <a:fillRect/>
          </a:stretch>
        </p:blipFill>
        <p:spPr>
          <a:xfrm rot="21343205">
            <a:off x="8689139" y="4700594"/>
            <a:ext cx="1477935" cy="1587009"/>
          </a:xfrm>
          <a:prstGeom prst="rect">
            <a:avLst/>
          </a:prstGeom>
        </p:spPr>
      </p:pic>
    </p:spTree>
    <p:custDataLst>
      <p:tags r:id="rId1"/>
    </p:custDataLst>
    <p:extLst>
      <p:ext uri="{BB962C8B-B14F-4D97-AF65-F5344CB8AC3E}">
        <p14:creationId xmlns:p14="http://schemas.microsoft.com/office/powerpoint/2010/main" val="38564582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nodeType="click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1+#ppt_w/2"/>
                                          </p:val>
                                        </p:tav>
                                        <p:tav tm="100000">
                                          <p:val>
                                            <p:strVal val="#ppt_x"/>
                                          </p:val>
                                        </p:tav>
                                      </p:tavLst>
                                    </p:anim>
                                    <p:anim calcmode="lin" valueType="num">
                                      <p:cBhvr additive="base">
                                        <p:cTn id="21" dur="500" fill="hold"/>
                                        <p:tgtEl>
                                          <p:spTgt spid="23"/>
                                        </p:tgtEl>
                                        <p:attrNameLst>
                                          <p:attrName>ppt_y</p:attrName>
                                        </p:attrNameLst>
                                      </p:cBhvr>
                                      <p:tavLst>
                                        <p:tav tm="0">
                                          <p:val>
                                            <p:strVal val="#ppt_y"/>
                                          </p:val>
                                        </p:tav>
                                        <p:tav tm="100000">
                                          <p:val>
                                            <p:strVal val="#ppt_y"/>
                                          </p:val>
                                        </p:tav>
                                      </p:tavLst>
                                    </p:anim>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childTnLst>
                                </p:cTn>
                              </p:par>
                            </p:childTnLst>
                          </p:cTn>
                        </p:par>
                        <p:par>
                          <p:cTn id="30" fill="hold">
                            <p:stCondLst>
                              <p:cond delay="1500"/>
                            </p:stCondLst>
                            <p:childTnLst>
                              <p:par>
                                <p:cTn id="31" presetID="10" presetClass="entr" presetSubtype="0" fill="hold"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childTnLst>
                          </p:cTn>
                        </p:par>
                        <p:par>
                          <p:cTn id="34" fill="hold">
                            <p:stCondLst>
                              <p:cond delay="2000"/>
                            </p:stCondLst>
                            <p:childTnLst>
                              <p:par>
                                <p:cTn id="35" presetID="10" presetClass="entr" presetSubtype="0" fill="hold"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1636B-6948-B1BF-6B27-19FA40CDDF6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459ECE8-204E-B8FA-4D15-E38D01CEA08B}"/>
              </a:ext>
            </a:extLst>
          </p:cNvPr>
          <p:cNvSpPr>
            <a:spLocks noGrp="1"/>
          </p:cNvSpPr>
          <p:nvPr>
            <p:ph type="title"/>
          </p:nvPr>
        </p:nvSpPr>
        <p:spPr/>
        <p:txBody>
          <a:bodyPr/>
          <a:lstStyle/>
          <a:p>
            <a:r>
              <a:rPr lang="en-US" dirty="0"/>
              <a:t>Installation Best Practices</a:t>
            </a:r>
          </a:p>
        </p:txBody>
      </p:sp>
      <p:sp>
        <p:nvSpPr>
          <p:cNvPr id="6" name="Content Placeholder 5">
            <a:extLst>
              <a:ext uri="{FF2B5EF4-FFF2-40B4-BE49-F238E27FC236}">
                <a16:creationId xmlns:a16="http://schemas.microsoft.com/office/drawing/2014/main" id="{1562D25D-BEF7-4164-9345-BAD5BE3D97D4}"/>
              </a:ext>
            </a:extLst>
          </p:cNvPr>
          <p:cNvSpPr>
            <a:spLocks noGrp="1"/>
          </p:cNvSpPr>
          <p:nvPr>
            <p:ph idx="1"/>
          </p:nvPr>
        </p:nvSpPr>
        <p:spPr>
          <a:xfrm>
            <a:off x="838199" y="1645920"/>
            <a:ext cx="5257801" cy="4572000"/>
          </a:xfrm>
        </p:spPr>
        <p:txBody>
          <a:bodyPr>
            <a:normAutofit/>
          </a:bodyPr>
          <a:lstStyle/>
          <a:p>
            <a:pPr marL="457200" indent="-457200">
              <a:buFont typeface="Arial" panose="020B0604020202020204" pitchFamily="34" charset="0"/>
              <a:buChar char="•"/>
            </a:pPr>
            <a:r>
              <a:rPr lang="en-US" dirty="0"/>
              <a:t>Mark the hole location with a center punch </a:t>
            </a:r>
          </a:p>
          <a:p>
            <a:endParaRPr lang="en-US" sz="1600" dirty="0"/>
          </a:p>
          <a:p>
            <a:pPr marL="457200" indent="-457200">
              <a:buFont typeface="Arial" panose="020B0604020202020204" pitchFamily="34" charset="0"/>
              <a:buChar char="•"/>
            </a:pPr>
            <a:r>
              <a:rPr lang="en-US" dirty="0"/>
              <a:t>Drill a pilot hole when required</a:t>
            </a:r>
          </a:p>
          <a:p>
            <a:endParaRPr lang="en-US" sz="1600" dirty="0"/>
          </a:p>
          <a:p>
            <a:pPr marL="457200" indent="-457200">
              <a:buFont typeface="Arial" panose="020B0604020202020204" pitchFamily="34" charset="0"/>
              <a:buChar char="•"/>
            </a:pPr>
            <a:r>
              <a:rPr lang="en-US" dirty="0"/>
              <a:t>Use cutting fluid or oil when installing self-tapping screws to reduce friction and heat.</a:t>
            </a:r>
          </a:p>
          <a:p>
            <a:endParaRPr lang="en-US" sz="1600" dirty="0"/>
          </a:p>
          <a:p>
            <a:pPr marL="457200" indent="-457200">
              <a:buFont typeface="Arial" panose="020B0604020202020204" pitchFamily="34" charset="0"/>
              <a:buChar char="•"/>
            </a:pPr>
            <a:r>
              <a:rPr lang="en-US" dirty="0"/>
              <a:t>Clamp materials securely using the sandwich technique</a:t>
            </a:r>
          </a:p>
        </p:txBody>
      </p:sp>
      <p:pic>
        <p:nvPicPr>
          <p:cNvPr id="4" name="Picture 3">
            <a:extLst>
              <a:ext uri="{FF2B5EF4-FFF2-40B4-BE49-F238E27FC236}">
                <a16:creationId xmlns:a16="http://schemas.microsoft.com/office/drawing/2014/main" id="{0F4ADD88-81D5-5238-4789-427B148689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37277" y="1645920"/>
            <a:ext cx="4595629" cy="3633376"/>
          </a:xfrm>
          <a:prstGeom prst="rect">
            <a:avLst/>
          </a:prstGeom>
        </p:spPr>
      </p:pic>
    </p:spTree>
    <p:custDataLst>
      <p:tags r:id="rId1"/>
    </p:custDataLst>
    <p:extLst>
      <p:ext uri="{BB962C8B-B14F-4D97-AF65-F5344CB8AC3E}">
        <p14:creationId xmlns:p14="http://schemas.microsoft.com/office/powerpoint/2010/main" val="43170701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6DCC1-8D91-E87E-7E0C-775C9F31EAF4}"/>
            </a:ext>
          </a:extLst>
        </p:cNvPr>
        <p:cNvGrpSpPr/>
        <p:nvPr/>
      </p:nvGrpSpPr>
      <p:grpSpPr>
        <a:xfrm>
          <a:off x="0" y="0"/>
          <a:ext cx="0" cy="0"/>
          <a:chOff x="0" y="0"/>
          <a:chExt cx="0" cy="0"/>
        </a:xfrm>
      </p:grpSpPr>
      <p:sp>
        <p:nvSpPr>
          <p:cNvPr id="3" name="Title 4">
            <a:extLst>
              <a:ext uri="{FF2B5EF4-FFF2-40B4-BE49-F238E27FC236}">
                <a16:creationId xmlns:a16="http://schemas.microsoft.com/office/drawing/2014/main" id="{4A7BD3CD-A672-BAAD-4B3E-4C75FCA2AE25}"/>
              </a:ext>
            </a:extLst>
          </p:cNvPr>
          <p:cNvSpPr txBox="1">
            <a:spLocks/>
          </p:cNvSpPr>
          <p:nvPr/>
        </p:nvSpPr>
        <p:spPr>
          <a:xfrm>
            <a:off x="841248" y="646396"/>
            <a:ext cx="10515600" cy="664797"/>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i="0" kern="1200">
                <a:solidFill>
                  <a:schemeClr val="accent1"/>
                </a:solidFill>
                <a:latin typeface="+mj-lt"/>
                <a:ea typeface="+mj-ea"/>
                <a:cs typeface="Arial" panose="020B0604020202020204" pitchFamily="34" charset="0"/>
              </a:defRPr>
            </a:lvl1pPr>
          </a:lstStyle>
          <a:p>
            <a:r>
              <a:rPr lang="en-US" dirty="0"/>
              <a:t>Types of Screws</a:t>
            </a:r>
          </a:p>
        </p:txBody>
      </p:sp>
      <p:grpSp>
        <p:nvGrpSpPr>
          <p:cNvPr id="21" name="Group 20">
            <a:extLst>
              <a:ext uri="{FF2B5EF4-FFF2-40B4-BE49-F238E27FC236}">
                <a16:creationId xmlns:a16="http://schemas.microsoft.com/office/drawing/2014/main" id="{A7BC23CB-CE98-3151-4D5C-FBF78184A31C}"/>
              </a:ext>
            </a:extLst>
          </p:cNvPr>
          <p:cNvGrpSpPr/>
          <p:nvPr/>
        </p:nvGrpSpPr>
        <p:grpSpPr>
          <a:xfrm>
            <a:off x="2355865" y="1719072"/>
            <a:ext cx="7480269" cy="4090958"/>
            <a:chOff x="4573000" y="1920966"/>
            <a:chExt cx="7190829" cy="3722244"/>
          </a:xfrm>
        </p:grpSpPr>
        <p:grpSp>
          <p:nvGrpSpPr>
            <p:cNvPr id="22" name="Group 21">
              <a:extLst>
                <a:ext uri="{FF2B5EF4-FFF2-40B4-BE49-F238E27FC236}">
                  <a16:creationId xmlns:a16="http://schemas.microsoft.com/office/drawing/2014/main" id="{E75E652A-9E2E-D1C2-F2A7-5F24619C311F}"/>
                </a:ext>
              </a:extLst>
            </p:cNvPr>
            <p:cNvGrpSpPr/>
            <p:nvPr/>
          </p:nvGrpSpPr>
          <p:grpSpPr>
            <a:xfrm>
              <a:off x="4749266" y="1920966"/>
              <a:ext cx="7014563" cy="3722244"/>
              <a:chOff x="4749266" y="1920966"/>
              <a:chExt cx="7014563" cy="3722244"/>
            </a:xfrm>
          </p:grpSpPr>
          <p:pic>
            <p:nvPicPr>
              <p:cNvPr id="24" name="Picture 23">
                <a:extLst>
                  <a:ext uri="{FF2B5EF4-FFF2-40B4-BE49-F238E27FC236}">
                    <a16:creationId xmlns:a16="http://schemas.microsoft.com/office/drawing/2014/main" id="{BF606308-6E31-3C0B-F429-D0D5F157B64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49266" y="1920966"/>
                <a:ext cx="7014563" cy="3722244"/>
              </a:xfrm>
              <a:prstGeom prst="rect">
                <a:avLst/>
              </a:prstGeom>
            </p:spPr>
          </p:pic>
          <p:sp>
            <p:nvSpPr>
              <p:cNvPr id="25" name="Rectangle: Diagonal Corners Rounded 24">
                <a:extLst>
                  <a:ext uri="{FF2B5EF4-FFF2-40B4-BE49-F238E27FC236}">
                    <a16:creationId xmlns:a16="http://schemas.microsoft.com/office/drawing/2014/main" id="{AEA189DE-3E9D-7055-65FF-EC6365B24953}"/>
                  </a:ext>
                </a:extLst>
              </p:cNvPr>
              <p:cNvSpPr/>
              <p:nvPr/>
            </p:nvSpPr>
            <p:spPr>
              <a:xfrm>
                <a:off x="4749266" y="1920966"/>
                <a:ext cx="627664" cy="1408223"/>
              </a:xfrm>
              <a:prstGeom prst="round2Diag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3" name="Picture 22">
              <a:extLst>
                <a:ext uri="{FF2B5EF4-FFF2-40B4-BE49-F238E27FC236}">
                  <a16:creationId xmlns:a16="http://schemas.microsoft.com/office/drawing/2014/main" id="{9C0DAF46-A6C7-7AB2-93B9-CF340433238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573000" y="1920966"/>
              <a:ext cx="980196" cy="1508034"/>
            </a:xfrm>
            <a:prstGeom prst="rect">
              <a:avLst/>
            </a:prstGeom>
          </p:spPr>
        </p:pic>
      </p:grpSp>
    </p:spTree>
    <p:custDataLst>
      <p:tags r:id="rId1"/>
    </p:custDataLst>
    <p:extLst>
      <p:ext uri="{BB962C8B-B14F-4D97-AF65-F5344CB8AC3E}">
        <p14:creationId xmlns:p14="http://schemas.microsoft.com/office/powerpoint/2010/main" val="1106734362"/>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8510EB1A-15F5-4F81-7E38-F0135E76544D}"/>
              </a:ext>
            </a:extLst>
          </p:cNvPr>
          <p:cNvSpPr>
            <a:spLocks noGrp="1"/>
          </p:cNvSpPr>
          <p:nvPr>
            <p:ph type="title"/>
          </p:nvPr>
        </p:nvSpPr>
        <p:spPr/>
        <p:txBody>
          <a:bodyPr/>
          <a:lstStyle/>
          <a:p>
            <a:r>
              <a:rPr lang="en-US" dirty="0"/>
              <a:t>Machine Screw</a:t>
            </a:r>
          </a:p>
        </p:txBody>
      </p:sp>
      <p:sp>
        <p:nvSpPr>
          <p:cNvPr id="14" name="Content Placeholder 13">
            <a:extLst>
              <a:ext uri="{FF2B5EF4-FFF2-40B4-BE49-F238E27FC236}">
                <a16:creationId xmlns:a16="http://schemas.microsoft.com/office/drawing/2014/main" id="{67034B3E-80F6-E6BE-312D-D94F75381003}"/>
              </a:ext>
            </a:extLst>
          </p:cNvPr>
          <p:cNvSpPr>
            <a:spLocks noGrp="1"/>
          </p:cNvSpPr>
          <p:nvPr>
            <p:ph idx="1"/>
          </p:nvPr>
        </p:nvSpPr>
        <p:spPr>
          <a:xfrm>
            <a:off x="838199" y="1645920"/>
            <a:ext cx="6172201" cy="4572000"/>
          </a:xfrm>
        </p:spPr>
        <p:txBody>
          <a:bodyPr/>
          <a:lstStyle/>
          <a:p>
            <a:pPr marL="457200" indent="-457200">
              <a:buFont typeface="Arial" panose="020B0604020202020204" pitchFamily="34" charset="0"/>
              <a:buChar char="•"/>
            </a:pPr>
            <a:r>
              <a:rPr lang="en-US" dirty="0"/>
              <a:t>Used in mechanical and electrical assemblies</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Designed to be installed into a pre-threaded hole or matching nut and washer</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Fine thread for greater clamping force </a:t>
            </a:r>
          </a:p>
          <a:p>
            <a:endParaRPr lang="en-US" dirty="0"/>
          </a:p>
        </p:txBody>
      </p:sp>
      <p:pic>
        <p:nvPicPr>
          <p:cNvPr id="16" name="Picture 15">
            <a:extLst>
              <a:ext uri="{FF2B5EF4-FFF2-40B4-BE49-F238E27FC236}">
                <a16:creationId xmlns:a16="http://schemas.microsoft.com/office/drawing/2014/main" id="{78A9F00C-E8C5-E65D-B1A8-E1FD7D014731}"/>
              </a:ext>
            </a:extLst>
          </p:cNvPr>
          <p:cNvPicPr>
            <a:picLocks noChangeAspect="1"/>
          </p:cNvPicPr>
          <p:nvPr/>
        </p:nvPicPr>
        <p:blipFill>
          <a:blip r:embed="rId4"/>
          <a:srcRect t="23333" b="23611"/>
          <a:stretch>
            <a:fillRect/>
          </a:stretch>
        </p:blipFill>
        <p:spPr>
          <a:xfrm>
            <a:off x="7221980" y="3580719"/>
            <a:ext cx="3705715" cy="1966088"/>
          </a:xfrm>
          <a:prstGeom prst="rect">
            <a:avLst/>
          </a:prstGeom>
        </p:spPr>
      </p:pic>
      <p:pic>
        <p:nvPicPr>
          <p:cNvPr id="18" name="Picture 17">
            <a:extLst>
              <a:ext uri="{FF2B5EF4-FFF2-40B4-BE49-F238E27FC236}">
                <a16:creationId xmlns:a16="http://schemas.microsoft.com/office/drawing/2014/main" id="{0EAA71CD-547B-0910-34F9-8F925AB07064}"/>
              </a:ext>
            </a:extLst>
          </p:cNvPr>
          <p:cNvPicPr>
            <a:picLocks noChangeAspect="1"/>
          </p:cNvPicPr>
          <p:nvPr/>
        </p:nvPicPr>
        <p:blipFill>
          <a:blip r:embed="rId5"/>
          <a:srcRect t="22546" b="14215"/>
          <a:stretch>
            <a:fillRect/>
          </a:stretch>
        </p:blipFill>
        <p:spPr>
          <a:xfrm>
            <a:off x="7200289" y="1771560"/>
            <a:ext cx="2972412" cy="1812462"/>
          </a:xfrm>
          <a:prstGeom prst="rect">
            <a:avLst/>
          </a:prstGeom>
        </p:spPr>
      </p:pic>
    </p:spTree>
    <p:custDataLst>
      <p:tags r:id="rId1"/>
    </p:custDataLst>
    <p:extLst>
      <p:ext uri="{BB962C8B-B14F-4D97-AF65-F5344CB8AC3E}">
        <p14:creationId xmlns:p14="http://schemas.microsoft.com/office/powerpoint/2010/main" val="39719780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2A097-BC5A-7AF9-9DAE-968429354797}"/>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A322206A-C15B-FBEB-1A1A-042F807647E3}"/>
              </a:ext>
            </a:extLst>
          </p:cNvPr>
          <p:cNvSpPr>
            <a:spLocks noGrp="1"/>
          </p:cNvSpPr>
          <p:nvPr>
            <p:ph type="title"/>
          </p:nvPr>
        </p:nvSpPr>
        <p:spPr/>
        <p:txBody>
          <a:bodyPr/>
          <a:lstStyle/>
          <a:p>
            <a:r>
              <a:rPr lang="en-US" dirty="0"/>
              <a:t>Self-Tapping Screw </a:t>
            </a:r>
          </a:p>
        </p:txBody>
      </p:sp>
      <p:sp>
        <p:nvSpPr>
          <p:cNvPr id="14" name="Content Placeholder 13">
            <a:extLst>
              <a:ext uri="{FF2B5EF4-FFF2-40B4-BE49-F238E27FC236}">
                <a16:creationId xmlns:a16="http://schemas.microsoft.com/office/drawing/2014/main" id="{7C9DC1C7-00C7-198D-E074-E95F90F72CE8}"/>
              </a:ext>
            </a:extLst>
          </p:cNvPr>
          <p:cNvSpPr>
            <a:spLocks noGrp="1"/>
          </p:cNvSpPr>
          <p:nvPr>
            <p:ph idx="1"/>
          </p:nvPr>
        </p:nvSpPr>
        <p:spPr>
          <a:xfrm>
            <a:off x="838199" y="1645920"/>
            <a:ext cx="5715001" cy="4572000"/>
          </a:xfrm>
        </p:spPr>
        <p:txBody>
          <a:bodyPr>
            <a:normAutofit/>
          </a:bodyPr>
          <a:lstStyle/>
          <a:p>
            <a:pPr marL="457200" indent="-457200">
              <a:buFont typeface="Arial" panose="020B0604020202020204" pitchFamily="34" charset="0"/>
              <a:buChar char="•"/>
            </a:pPr>
            <a:r>
              <a:rPr lang="en-US" dirty="0"/>
              <a:t>Form their own threads as they are installed</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Typically installed in a pre-drilled pilot hole</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Pilot holes are slightly smaller than the screw diameter</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Commonly used when fastening metal, plastic, and other materials</a:t>
            </a:r>
          </a:p>
        </p:txBody>
      </p:sp>
      <p:pic>
        <p:nvPicPr>
          <p:cNvPr id="5" name="Picture 4">
            <a:extLst>
              <a:ext uri="{FF2B5EF4-FFF2-40B4-BE49-F238E27FC236}">
                <a16:creationId xmlns:a16="http://schemas.microsoft.com/office/drawing/2014/main" id="{6A3648F5-56E5-E1B6-BE0C-8F6DBEF56786}"/>
              </a:ext>
            </a:extLst>
          </p:cNvPr>
          <p:cNvPicPr>
            <a:picLocks noChangeAspect="1"/>
          </p:cNvPicPr>
          <p:nvPr/>
        </p:nvPicPr>
        <p:blipFill>
          <a:blip r:embed="rId4"/>
          <a:srcRect l="5200" t="-2085" r="30800" b="-1788"/>
          <a:stretch>
            <a:fillRect/>
          </a:stretch>
        </p:blipFill>
        <p:spPr>
          <a:xfrm>
            <a:off x="6849950" y="1813560"/>
            <a:ext cx="4199052" cy="3634740"/>
          </a:xfrm>
          <a:prstGeom prst="rect">
            <a:avLst/>
          </a:prstGeom>
        </p:spPr>
      </p:pic>
    </p:spTree>
    <p:custDataLst>
      <p:tags r:id="rId1"/>
    </p:custDataLst>
    <p:extLst>
      <p:ext uri="{BB962C8B-B14F-4D97-AF65-F5344CB8AC3E}">
        <p14:creationId xmlns:p14="http://schemas.microsoft.com/office/powerpoint/2010/main" val="149755027"/>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273D7-0D74-B356-70CC-70E137545128}"/>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1958FCA4-0DE1-A9A0-E707-09E400380191}"/>
              </a:ext>
            </a:extLst>
          </p:cNvPr>
          <p:cNvSpPr>
            <a:spLocks noGrp="1"/>
          </p:cNvSpPr>
          <p:nvPr>
            <p:ph type="title"/>
          </p:nvPr>
        </p:nvSpPr>
        <p:spPr/>
        <p:txBody>
          <a:bodyPr/>
          <a:lstStyle/>
          <a:p>
            <a:r>
              <a:rPr lang="en-US" dirty="0"/>
              <a:t>Sheet Metal Screw </a:t>
            </a:r>
          </a:p>
        </p:txBody>
      </p:sp>
      <p:sp>
        <p:nvSpPr>
          <p:cNvPr id="14" name="Content Placeholder 13">
            <a:extLst>
              <a:ext uri="{FF2B5EF4-FFF2-40B4-BE49-F238E27FC236}">
                <a16:creationId xmlns:a16="http://schemas.microsoft.com/office/drawing/2014/main" id="{F770CF79-9D47-CC9D-B06C-9BDCE94106F2}"/>
              </a:ext>
            </a:extLst>
          </p:cNvPr>
          <p:cNvSpPr>
            <a:spLocks noGrp="1"/>
          </p:cNvSpPr>
          <p:nvPr>
            <p:ph idx="1"/>
          </p:nvPr>
        </p:nvSpPr>
        <p:spPr>
          <a:xfrm>
            <a:off x="838199" y="1645920"/>
            <a:ext cx="6172201" cy="4572000"/>
          </a:xfrm>
        </p:spPr>
        <p:txBody>
          <a:bodyPr>
            <a:normAutofit lnSpcReduction="10000"/>
          </a:bodyPr>
          <a:lstStyle/>
          <a:p>
            <a:pPr marL="457200" indent="-457200">
              <a:buFont typeface="Arial" panose="020B0604020202020204" pitchFamily="34" charset="0"/>
              <a:buChar char="•"/>
            </a:pPr>
            <a:r>
              <a:rPr lang="en-US" dirty="0"/>
              <a:t>Designed for fastening thin sheet metal</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Can also be used with plastic and other materials</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Typically have a fully threaded shank with sharp, aggressive threads</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Provides a secure grip by forming threads during installation</a:t>
            </a:r>
          </a:p>
        </p:txBody>
      </p:sp>
      <p:pic>
        <p:nvPicPr>
          <p:cNvPr id="6" name="Picture 5">
            <a:extLst>
              <a:ext uri="{FF2B5EF4-FFF2-40B4-BE49-F238E27FC236}">
                <a16:creationId xmlns:a16="http://schemas.microsoft.com/office/drawing/2014/main" id="{39E35B32-6B9A-0FF6-1E6A-D7EC87B2C444}"/>
              </a:ext>
            </a:extLst>
          </p:cNvPr>
          <p:cNvPicPr>
            <a:picLocks noChangeAspect="1"/>
          </p:cNvPicPr>
          <p:nvPr/>
        </p:nvPicPr>
        <p:blipFill>
          <a:blip r:embed="rId4"/>
          <a:srcRect l="11673" t="6616" r="389" b="11284"/>
          <a:stretch>
            <a:fillRect/>
          </a:stretch>
        </p:blipFill>
        <p:spPr>
          <a:xfrm>
            <a:off x="7493241" y="2057399"/>
            <a:ext cx="3631958" cy="3390901"/>
          </a:xfrm>
          <a:prstGeom prst="rect">
            <a:avLst/>
          </a:prstGeom>
        </p:spPr>
      </p:pic>
    </p:spTree>
    <p:custDataLst>
      <p:tags r:id="rId1"/>
    </p:custDataLst>
    <p:extLst>
      <p:ext uri="{BB962C8B-B14F-4D97-AF65-F5344CB8AC3E}">
        <p14:creationId xmlns:p14="http://schemas.microsoft.com/office/powerpoint/2010/main" val="1917530960"/>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9AC47-87DD-60CC-8C2B-54459A36B6D6}"/>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9A57142A-18B1-1FEF-5E8B-00FAFB9F2B42}"/>
              </a:ext>
            </a:extLst>
          </p:cNvPr>
          <p:cNvSpPr>
            <a:spLocks noGrp="1"/>
          </p:cNvSpPr>
          <p:nvPr>
            <p:ph type="title"/>
          </p:nvPr>
        </p:nvSpPr>
        <p:spPr/>
        <p:txBody>
          <a:bodyPr/>
          <a:lstStyle/>
          <a:p>
            <a:r>
              <a:rPr lang="en-US" dirty="0"/>
              <a:t>Self-Drilling Screw </a:t>
            </a:r>
          </a:p>
        </p:txBody>
      </p:sp>
      <p:sp>
        <p:nvSpPr>
          <p:cNvPr id="14" name="Content Placeholder 13">
            <a:extLst>
              <a:ext uri="{FF2B5EF4-FFF2-40B4-BE49-F238E27FC236}">
                <a16:creationId xmlns:a16="http://schemas.microsoft.com/office/drawing/2014/main" id="{E649FE30-6E1F-94CE-E6FB-226296D5476D}"/>
              </a:ext>
            </a:extLst>
          </p:cNvPr>
          <p:cNvSpPr>
            <a:spLocks noGrp="1"/>
          </p:cNvSpPr>
          <p:nvPr>
            <p:ph idx="1"/>
          </p:nvPr>
        </p:nvSpPr>
        <p:spPr>
          <a:xfrm>
            <a:off x="838199" y="1645920"/>
            <a:ext cx="6400801" cy="4572000"/>
          </a:xfrm>
        </p:spPr>
        <p:txBody>
          <a:bodyPr>
            <a:normAutofit/>
          </a:bodyPr>
          <a:lstStyle/>
          <a:p>
            <a:pPr marL="457200" indent="-457200">
              <a:buFont typeface="Arial" panose="020B0604020202020204" pitchFamily="34" charset="0"/>
              <a:buChar char="•"/>
            </a:pPr>
            <a:r>
              <a:rPr lang="en-US" dirty="0"/>
              <a:t>Have a drill bit-shaped tip that drills its own pilot hole</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Eliminate the need to pre-drill most metal applications</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Drill, tap, and fasten in a single operation</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Commonly used for fastening sheet metal and light-gauge steel</a:t>
            </a:r>
          </a:p>
        </p:txBody>
      </p:sp>
      <p:pic>
        <p:nvPicPr>
          <p:cNvPr id="5" name="Picture 4">
            <a:extLst>
              <a:ext uri="{FF2B5EF4-FFF2-40B4-BE49-F238E27FC236}">
                <a16:creationId xmlns:a16="http://schemas.microsoft.com/office/drawing/2014/main" id="{48698DC4-EC43-1CC1-BC4C-BC15B676B5A8}"/>
              </a:ext>
            </a:extLst>
          </p:cNvPr>
          <p:cNvPicPr>
            <a:picLocks noChangeAspect="1"/>
          </p:cNvPicPr>
          <p:nvPr/>
        </p:nvPicPr>
        <p:blipFill>
          <a:blip r:embed="rId4"/>
          <a:srcRect l="23880" r="24254"/>
          <a:stretch>
            <a:fillRect/>
          </a:stretch>
        </p:blipFill>
        <p:spPr>
          <a:xfrm>
            <a:off x="9292103" y="2110879"/>
            <a:ext cx="1701334" cy="3482893"/>
          </a:xfrm>
          <a:prstGeom prst="rect">
            <a:avLst/>
          </a:prstGeom>
        </p:spPr>
      </p:pic>
      <p:pic>
        <p:nvPicPr>
          <p:cNvPr id="8" name="Picture 7">
            <a:extLst>
              <a:ext uri="{FF2B5EF4-FFF2-40B4-BE49-F238E27FC236}">
                <a16:creationId xmlns:a16="http://schemas.microsoft.com/office/drawing/2014/main" id="{8C50BB9F-CF14-7AD7-2C24-84AE714FEB5B}"/>
              </a:ext>
            </a:extLst>
          </p:cNvPr>
          <p:cNvPicPr>
            <a:picLocks noChangeAspect="1"/>
          </p:cNvPicPr>
          <p:nvPr/>
        </p:nvPicPr>
        <p:blipFill>
          <a:blip r:embed="rId5"/>
          <a:srcRect l="32263" t="8518" r="25000" b="6033"/>
          <a:stretch>
            <a:fillRect/>
          </a:stretch>
        </p:blipFill>
        <p:spPr>
          <a:xfrm>
            <a:off x="7590769" y="2110880"/>
            <a:ext cx="1741970" cy="3482893"/>
          </a:xfrm>
          <a:prstGeom prst="rect">
            <a:avLst/>
          </a:prstGeom>
        </p:spPr>
      </p:pic>
    </p:spTree>
    <p:custDataLst>
      <p:tags r:id="rId1"/>
    </p:custDataLst>
    <p:extLst>
      <p:ext uri="{BB962C8B-B14F-4D97-AF65-F5344CB8AC3E}">
        <p14:creationId xmlns:p14="http://schemas.microsoft.com/office/powerpoint/2010/main" val="3397756395"/>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67B07-BED4-CA9A-658E-0DB62642DF14}"/>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27D09085-13E1-7509-D6B2-4D69E3721AC4}"/>
              </a:ext>
            </a:extLst>
          </p:cNvPr>
          <p:cNvSpPr>
            <a:spLocks noGrp="1"/>
          </p:cNvSpPr>
          <p:nvPr>
            <p:ph type="title"/>
          </p:nvPr>
        </p:nvSpPr>
        <p:spPr/>
        <p:txBody>
          <a:bodyPr/>
          <a:lstStyle/>
          <a:p>
            <a:r>
              <a:rPr lang="en-US" dirty="0"/>
              <a:t>Hex-Washer Screw </a:t>
            </a:r>
          </a:p>
        </p:txBody>
      </p:sp>
      <p:sp>
        <p:nvSpPr>
          <p:cNvPr id="14" name="Content Placeholder 13">
            <a:extLst>
              <a:ext uri="{FF2B5EF4-FFF2-40B4-BE49-F238E27FC236}">
                <a16:creationId xmlns:a16="http://schemas.microsoft.com/office/drawing/2014/main" id="{03B1DE77-AAEA-4153-1538-45D6CB3B5BFB}"/>
              </a:ext>
            </a:extLst>
          </p:cNvPr>
          <p:cNvSpPr>
            <a:spLocks noGrp="1"/>
          </p:cNvSpPr>
          <p:nvPr>
            <p:ph idx="1"/>
          </p:nvPr>
        </p:nvSpPr>
        <p:spPr>
          <a:xfrm>
            <a:off x="838199" y="1645920"/>
            <a:ext cx="6172201" cy="4572000"/>
          </a:xfrm>
        </p:spPr>
        <p:txBody>
          <a:bodyPr>
            <a:normAutofit/>
          </a:bodyPr>
          <a:lstStyle/>
          <a:p>
            <a:pPr marL="457200" indent="-457200">
              <a:buFont typeface="Arial" panose="020B0604020202020204" pitchFamily="34" charset="0"/>
              <a:buChar char="•"/>
            </a:pPr>
            <a:r>
              <a:rPr lang="en-US" dirty="0"/>
              <a:t>Feature a hexagonal head with a built-in washer</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The built-in washer helps distribute the clamping force over a larger surface</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Installed using a socket or nut driver for a secure connection</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Available in self-tapping and self-drilling versions</a:t>
            </a:r>
          </a:p>
        </p:txBody>
      </p:sp>
      <p:pic>
        <p:nvPicPr>
          <p:cNvPr id="2" name="Picture 1" descr="Self-Drilling Screw: #8 Size, 1/2 in Lg, Stainless Steel, Plain, Hex Washer, External Hex, 100 PK">
            <a:extLst>
              <a:ext uri="{FF2B5EF4-FFF2-40B4-BE49-F238E27FC236}">
                <a16:creationId xmlns:a16="http://schemas.microsoft.com/office/drawing/2014/main" id="{14B2AC4D-C0E1-8595-A3D0-4E4C960475A3}"/>
              </a:ext>
            </a:extLst>
          </p:cNvPr>
          <p:cNvPicPr>
            <a:picLocks noChangeAspect="1"/>
          </p:cNvPicPr>
          <p:nvPr/>
        </p:nvPicPr>
        <p:blipFill>
          <a:blip r:embed="rId4"/>
          <a:srcRect l="30131" t="9029" r="26772" b="9123"/>
          <a:stretch>
            <a:fillRect/>
          </a:stretch>
        </p:blipFill>
        <p:spPr>
          <a:xfrm>
            <a:off x="7677150" y="1708785"/>
            <a:ext cx="1811567" cy="3440430"/>
          </a:xfrm>
          <a:prstGeom prst="rect">
            <a:avLst/>
          </a:prstGeom>
        </p:spPr>
      </p:pic>
      <p:pic>
        <p:nvPicPr>
          <p:cNvPr id="4" name="Picture 3">
            <a:extLst>
              <a:ext uri="{FF2B5EF4-FFF2-40B4-BE49-F238E27FC236}">
                <a16:creationId xmlns:a16="http://schemas.microsoft.com/office/drawing/2014/main" id="{E186BF16-2DF4-9D65-F6EE-5795548E4060}"/>
              </a:ext>
            </a:extLst>
          </p:cNvPr>
          <p:cNvPicPr>
            <a:picLocks noChangeAspect="1"/>
          </p:cNvPicPr>
          <p:nvPr/>
        </p:nvPicPr>
        <p:blipFill>
          <a:blip r:embed="rId5"/>
          <a:srcRect l="34702" r="32089"/>
          <a:stretch>
            <a:fillRect/>
          </a:stretch>
        </p:blipFill>
        <p:spPr>
          <a:xfrm>
            <a:off x="9798994" y="1645920"/>
            <a:ext cx="1269057" cy="3821430"/>
          </a:xfrm>
          <a:prstGeom prst="rect">
            <a:avLst/>
          </a:prstGeom>
        </p:spPr>
      </p:pic>
    </p:spTree>
    <p:custDataLst>
      <p:tags r:id="rId1"/>
    </p:custDataLst>
    <p:extLst>
      <p:ext uri="{BB962C8B-B14F-4D97-AF65-F5344CB8AC3E}">
        <p14:creationId xmlns:p14="http://schemas.microsoft.com/office/powerpoint/2010/main" val="2649363688"/>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E2910-689E-328B-7486-D128610D5C11}"/>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4D88D4DB-2645-9C5F-F535-2DEA6A8F7FA0}"/>
              </a:ext>
            </a:extLst>
          </p:cNvPr>
          <p:cNvSpPr>
            <a:spLocks noGrp="1"/>
          </p:cNvSpPr>
          <p:nvPr>
            <p:ph type="title"/>
          </p:nvPr>
        </p:nvSpPr>
        <p:spPr/>
        <p:txBody>
          <a:bodyPr/>
          <a:lstStyle/>
          <a:p>
            <a:r>
              <a:rPr lang="en-US" dirty="0"/>
              <a:t>Anti-Tampering Screw </a:t>
            </a:r>
          </a:p>
        </p:txBody>
      </p:sp>
      <p:sp>
        <p:nvSpPr>
          <p:cNvPr id="14" name="Content Placeholder 13">
            <a:extLst>
              <a:ext uri="{FF2B5EF4-FFF2-40B4-BE49-F238E27FC236}">
                <a16:creationId xmlns:a16="http://schemas.microsoft.com/office/drawing/2014/main" id="{313A412A-A2FA-0F04-768E-4EF548FC1CE8}"/>
              </a:ext>
            </a:extLst>
          </p:cNvPr>
          <p:cNvSpPr>
            <a:spLocks noGrp="1"/>
          </p:cNvSpPr>
          <p:nvPr>
            <p:ph idx="1"/>
          </p:nvPr>
        </p:nvSpPr>
        <p:spPr>
          <a:xfrm>
            <a:off x="838199" y="1645920"/>
            <a:ext cx="6153151" cy="4565684"/>
          </a:xfrm>
        </p:spPr>
        <p:txBody>
          <a:bodyPr>
            <a:normAutofit lnSpcReduction="10000"/>
          </a:bodyPr>
          <a:lstStyle/>
          <a:p>
            <a:pPr marL="457200" indent="-457200">
              <a:buFont typeface="Arial" panose="020B0604020202020204" pitchFamily="34" charset="0"/>
              <a:buChar char="•"/>
            </a:pPr>
            <a:r>
              <a:rPr lang="en-US" dirty="0"/>
              <a:t>Designed to discourage unauthorized removal by requiring specialized tools.</a:t>
            </a:r>
          </a:p>
          <a:p>
            <a:pPr marL="457200" indent="-457200">
              <a:buFont typeface="Arial" panose="020B0604020202020204" pitchFamily="34" charset="0"/>
              <a:buChar char="•"/>
            </a:pPr>
            <a:endParaRPr lang="en-US" sz="1100" dirty="0"/>
          </a:p>
          <a:p>
            <a:pPr marL="457200" indent="-457200">
              <a:buFont typeface="Arial" panose="020B0604020202020204" pitchFamily="34" charset="0"/>
              <a:buChar char="•"/>
            </a:pPr>
            <a:r>
              <a:rPr lang="en-US" dirty="0"/>
              <a:t>Require a matching security driver for installation and removal.</a:t>
            </a:r>
          </a:p>
          <a:p>
            <a:pPr marL="457200" indent="-457200">
              <a:buFont typeface="Arial" panose="020B0604020202020204" pitchFamily="34" charset="0"/>
              <a:buChar char="•"/>
            </a:pPr>
            <a:endParaRPr lang="en-US" sz="1200" dirty="0"/>
          </a:p>
          <a:p>
            <a:pPr marL="457200" indent="-457200">
              <a:buFont typeface="Arial" panose="020B0604020202020204" pitchFamily="34" charset="0"/>
              <a:buChar char="•"/>
            </a:pPr>
            <a:r>
              <a:rPr lang="en-US" dirty="0"/>
              <a:t>Available in a variety of security drive designs such as </a:t>
            </a:r>
          </a:p>
          <a:p>
            <a:pPr marL="914400" lvl="1" indent="-457200">
              <a:buFont typeface="Arial" panose="020B0604020202020204" pitchFamily="34" charset="0"/>
              <a:buChar char="•"/>
            </a:pPr>
            <a:r>
              <a:rPr lang="en-US" sz="2800" dirty="0"/>
              <a:t>Pin-in Torx</a:t>
            </a:r>
          </a:p>
          <a:p>
            <a:pPr marL="914400" lvl="1" indent="-457200">
              <a:buFont typeface="Arial" panose="020B0604020202020204" pitchFamily="34" charset="0"/>
              <a:buChar char="•"/>
            </a:pPr>
            <a:r>
              <a:rPr lang="en-US" sz="2800" dirty="0"/>
              <a:t>Spanner ("Snake Eyes")</a:t>
            </a:r>
          </a:p>
          <a:p>
            <a:pPr marL="914400" lvl="1" indent="-457200">
              <a:buFont typeface="Arial" panose="020B0604020202020204" pitchFamily="34" charset="0"/>
              <a:buChar char="•"/>
            </a:pPr>
            <a:r>
              <a:rPr lang="en-US" sz="2800" dirty="0"/>
              <a:t>Tri-Wing</a:t>
            </a:r>
          </a:p>
          <a:p>
            <a:pPr marL="914400" lvl="1" indent="-457200">
              <a:buFont typeface="Arial" panose="020B0604020202020204" pitchFamily="34" charset="0"/>
              <a:buChar char="•"/>
            </a:pPr>
            <a:r>
              <a:rPr lang="en-US" sz="2800" dirty="0"/>
              <a:t>One-Way</a:t>
            </a:r>
          </a:p>
        </p:txBody>
      </p:sp>
      <p:pic>
        <p:nvPicPr>
          <p:cNvPr id="2" name="Picture 1">
            <a:extLst>
              <a:ext uri="{FF2B5EF4-FFF2-40B4-BE49-F238E27FC236}">
                <a16:creationId xmlns:a16="http://schemas.microsoft.com/office/drawing/2014/main" id="{8F57F493-C747-4ED1-37DA-B1B622C98E34}"/>
              </a:ext>
            </a:extLst>
          </p:cNvPr>
          <p:cNvPicPr>
            <a:picLocks noChangeAspect="1"/>
          </p:cNvPicPr>
          <p:nvPr/>
        </p:nvPicPr>
        <p:blipFill>
          <a:blip r:embed="rId4"/>
          <a:stretch>
            <a:fillRect/>
          </a:stretch>
        </p:blipFill>
        <p:spPr>
          <a:xfrm>
            <a:off x="6960398" y="1311193"/>
            <a:ext cx="2199400" cy="2514601"/>
          </a:xfrm>
          <a:prstGeom prst="rect">
            <a:avLst/>
          </a:prstGeom>
        </p:spPr>
      </p:pic>
      <p:pic>
        <p:nvPicPr>
          <p:cNvPr id="4" name="Picture 3">
            <a:extLst>
              <a:ext uri="{FF2B5EF4-FFF2-40B4-BE49-F238E27FC236}">
                <a16:creationId xmlns:a16="http://schemas.microsoft.com/office/drawing/2014/main" id="{6D92F04F-D5EA-2EDB-F17B-59F15E82AA40}"/>
              </a:ext>
            </a:extLst>
          </p:cNvPr>
          <p:cNvPicPr>
            <a:picLocks noChangeAspect="1"/>
          </p:cNvPicPr>
          <p:nvPr/>
        </p:nvPicPr>
        <p:blipFill>
          <a:blip r:embed="rId5"/>
          <a:srcRect l="22778" t="16389" r="22778" b="19444"/>
          <a:stretch>
            <a:fillRect/>
          </a:stretch>
        </p:blipFill>
        <p:spPr>
          <a:xfrm>
            <a:off x="9802092" y="1660679"/>
            <a:ext cx="1551709" cy="1828800"/>
          </a:xfrm>
          <a:prstGeom prst="rect">
            <a:avLst/>
          </a:prstGeom>
        </p:spPr>
      </p:pic>
      <p:pic>
        <p:nvPicPr>
          <p:cNvPr id="6" name="Picture 5">
            <a:extLst>
              <a:ext uri="{FF2B5EF4-FFF2-40B4-BE49-F238E27FC236}">
                <a16:creationId xmlns:a16="http://schemas.microsoft.com/office/drawing/2014/main" id="{60F900C5-C917-E55F-28E2-0AB3CAFE9CC5}"/>
              </a:ext>
            </a:extLst>
          </p:cNvPr>
          <p:cNvPicPr>
            <a:picLocks noChangeAspect="1"/>
          </p:cNvPicPr>
          <p:nvPr/>
        </p:nvPicPr>
        <p:blipFill>
          <a:blip r:embed="rId6"/>
          <a:stretch>
            <a:fillRect/>
          </a:stretch>
        </p:blipFill>
        <p:spPr>
          <a:xfrm>
            <a:off x="6923163" y="3909948"/>
            <a:ext cx="2104633" cy="2104633"/>
          </a:xfrm>
          <a:prstGeom prst="rect">
            <a:avLst/>
          </a:prstGeom>
        </p:spPr>
      </p:pic>
      <p:pic>
        <p:nvPicPr>
          <p:cNvPr id="8" name="Picture 7">
            <a:extLst>
              <a:ext uri="{FF2B5EF4-FFF2-40B4-BE49-F238E27FC236}">
                <a16:creationId xmlns:a16="http://schemas.microsoft.com/office/drawing/2014/main" id="{FDBF148A-A567-18C1-70DC-316EED743EEC}"/>
              </a:ext>
            </a:extLst>
          </p:cNvPr>
          <p:cNvPicPr>
            <a:picLocks noChangeAspect="1"/>
          </p:cNvPicPr>
          <p:nvPr/>
        </p:nvPicPr>
        <p:blipFill>
          <a:blip r:embed="rId7"/>
          <a:srcRect r="10300"/>
          <a:stretch>
            <a:fillRect/>
          </a:stretch>
        </p:blipFill>
        <p:spPr>
          <a:xfrm>
            <a:off x="9161147" y="3838966"/>
            <a:ext cx="1887854" cy="2104633"/>
          </a:xfrm>
          <a:prstGeom prst="rect">
            <a:avLst/>
          </a:prstGeom>
        </p:spPr>
      </p:pic>
    </p:spTree>
    <p:custDataLst>
      <p:tags r:id="rId1"/>
    </p:custDataLst>
    <p:extLst>
      <p:ext uri="{BB962C8B-B14F-4D97-AF65-F5344CB8AC3E}">
        <p14:creationId xmlns:p14="http://schemas.microsoft.com/office/powerpoint/2010/main" val="4281829752"/>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0D6D1-C8DE-887C-CCD7-9675EDB97014}"/>
              </a:ext>
            </a:extLst>
          </p:cNvPr>
          <p:cNvSpPr>
            <a:spLocks noGrp="1"/>
          </p:cNvSpPr>
          <p:nvPr>
            <p:ph type="title"/>
          </p:nvPr>
        </p:nvSpPr>
        <p:spPr/>
        <p:txBody>
          <a:bodyPr/>
          <a:lstStyle/>
          <a:p>
            <a:r>
              <a:rPr lang="en-US" dirty="0"/>
              <a:t>Summary and What’s Next</a:t>
            </a:r>
          </a:p>
        </p:txBody>
      </p:sp>
      <p:sp>
        <p:nvSpPr>
          <p:cNvPr id="3" name="Content Placeholder 2">
            <a:extLst>
              <a:ext uri="{FF2B5EF4-FFF2-40B4-BE49-F238E27FC236}">
                <a16:creationId xmlns:a16="http://schemas.microsoft.com/office/drawing/2014/main" id="{0659503C-E006-EFF1-2402-1CDF43BDBFB1}"/>
              </a:ext>
            </a:extLst>
          </p:cNvPr>
          <p:cNvSpPr>
            <a:spLocks noGrp="1"/>
          </p:cNvSpPr>
          <p:nvPr>
            <p:ph idx="1"/>
          </p:nvPr>
        </p:nvSpPr>
        <p:spPr>
          <a:xfrm>
            <a:off x="838201" y="1645920"/>
            <a:ext cx="10166683" cy="4572000"/>
          </a:xfrm>
        </p:spPr>
        <p:txBody>
          <a:bodyPr>
            <a:normAutofit lnSpcReduction="10000"/>
          </a:bodyPr>
          <a:lstStyle/>
          <a:p>
            <a:pPr marL="457200" indent="-457200">
              <a:buFont typeface="Arial" panose="020B0604020202020204" pitchFamily="34" charset="0"/>
              <a:buChar char="•"/>
            </a:pPr>
            <a:r>
              <a:rPr lang="en-US" dirty="0"/>
              <a:t>Screws are threaded fasteners used to join materials together.</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Different screw types are designed for specific materials, applications, and installation methods.</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Selecting the correct screw helps ensure a safe, secure, and reliable connection.</a:t>
            </a:r>
          </a:p>
          <a:p>
            <a:pPr marL="457200" indent="-457200">
              <a:buFont typeface="Arial" panose="020B0604020202020204" pitchFamily="34" charset="0"/>
              <a:buChar char="•"/>
            </a:pPr>
            <a:endParaRPr lang="en-US" dirty="0"/>
          </a:p>
          <a:p>
            <a:r>
              <a:rPr lang="en-US" b="1" dirty="0">
                <a:solidFill>
                  <a:schemeClr val="accent1"/>
                </a:solidFill>
              </a:rPr>
              <a:t>Next, we'll learn about nuts and bolts and how they work together to create strong mechanical connections.</a:t>
            </a:r>
          </a:p>
          <a:p>
            <a:endParaRPr lang="en-US" sz="2500" dirty="0"/>
          </a:p>
        </p:txBody>
      </p:sp>
    </p:spTree>
    <p:custDataLst>
      <p:tags r:id="rId1"/>
    </p:custDataLst>
    <p:extLst>
      <p:ext uri="{BB962C8B-B14F-4D97-AF65-F5344CB8AC3E}">
        <p14:creationId xmlns:p14="http://schemas.microsoft.com/office/powerpoint/2010/main" val="21337877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 calcmode="lin" valueType="num">
                                      <p:cBhvr additive="base">
                                        <p:cTn id="2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872888EA-EB33-9223-DFF4-59B77D9D254D}"/>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26383" r="26383"/>
          <a:stretch>
            <a:fillRect/>
          </a:stretch>
        </p:blipFill>
        <p:spPr>
          <a:prstGeom prst="rect">
            <a:avLst/>
          </a:prstGeom>
          <a:solidFill>
            <a:srgbClr val="E7E6E6"/>
          </a:solidFill>
        </p:spPr>
      </p:pic>
      <p:sp>
        <p:nvSpPr>
          <p:cNvPr id="4" name="Title 3">
            <a:extLst>
              <a:ext uri="{FF2B5EF4-FFF2-40B4-BE49-F238E27FC236}">
                <a16:creationId xmlns:a16="http://schemas.microsoft.com/office/drawing/2014/main" id="{756DE9B4-D2FA-758B-DBFC-6F3C5D0E2E3F}"/>
              </a:ext>
            </a:extLst>
          </p:cNvPr>
          <p:cNvSpPr>
            <a:spLocks noGrp="1"/>
          </p:cNvSpPr>
          <p:nvPr>
            <p:ph type="title"/>
          </p:nvPr>
        </p:nvSpPr>
        <p:spPr/>
        <p:txBody>
          <a:bodyPr/>
          <a:lstStyle/>
          <a:p>
            <a:r>
              <a:rPr lang="en-US"/>
              <a:t>1.3 </a:t>
            </a:r>
            <a:r>
              <a:rPr lang="en-US" dirty="0"/>
              <a:t>– Nuts and Bolts</a:t>
            </a:r>
          </a:p>
        </p:txBody>
      </p:sp>
      <p:sp>
        <p:nvSpPr>
          <p:cNvPr id="5" name="Text Placeholder 4">
            <a:extLst>
              <a:ext uri="{FF2B5EF4-FFF2-40B4-BE49-F238E27FC236}">
                <a16:creationId xmlns:a16="http://schemas.microsoft.com/office/drawing/2014/main" id="{291A68CC-DD2F-E0A2-DAD7-74A8F87B989F}"/>
              </a:ext>
            </a:extLst>
          </p:cNvPr>
          <p:cNvSpPr>
            <a:spLocks noGrp="1"/>
          </p:cNvSpPr>
          <p:nvPr>
            <p:ph type="body" sz="quarter" idx="10"/>
          </p:nvPr>
        </p:nvSpPr>
        <p:spPr/>
        <p:txBody>
          <a:bodyPr/>
          <a:lstStyle/>
          <a:p>
            <a:r>
              <a:rPr lang="en-US" dirty="0"/>
              <a:t>In this section, we’ll review the purpose, function, and characteristics of nuts and bolts.  </a:t>
            </a:r>
          </a:p>
        </p:txBody>
      </p:sp>
    </p:spTree>
    <p:custDataLst>
      <p:tags r:id="rId1"/>
    </p:custDataLst>
    <p:extLst>
      <p:ext uri="{BB962C8B-B14F-4D97-AF65-F5344CB8AC3E}">
        <p14:creationId xmlns:p14="http://schemas.microsoft.com/office/powerpoint/2010/main" val="550954625"/>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7DFC9-1488-4AD6-8421-D5CBDC251D95}"/>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0082AC9-92DE-754F-6443-4E88D2861B94}"/>
              </a:ext>
            </a:extLst>
          </p:cNvPr>
          <p:cNvSpPr>
            <a:spLocks noGrp="1"/>
          </p:cNvSpPr>
          <p:nvPr>
            <p:ph idx="1"/>
          </p:nvPr>
        </p:nvSpPr>
        <p:spPr>
          <a:xfrm>
            <a:off x="838198" y="1090863"/>
            <a:ext cx="5370097" cy="5127057"/>
          </a:xfrm>
        </p:spPr>
        <p:txBody>
          <a:bodyPr>
            <a:normAutofit/>
          </a:bodyPr>
          <a:lstStyle/>
          <a:p>
            <a:r>
              <a:rPr lang="en-US" sz="3600" dirty="0"/>
              <a:t>As we review this section, please take a look at these </a:t>
            </a:r>
            <a:r>
              <a:rPr lang="en-US" sz="3600" b="1" dirty="0"/>
              <a:t>nuts and bolts</a:t>
            </a:r>
            <a:r>
              <a:rPr lang="en-US" sz="3600" dirty="0"/>
              <a:t> as they are passed around the room. </a:t>
            </a:r>
          </a:p>
        </p:txBody>
      </p:sp>
      <p:pic>
        <p:nvPicPr>
          <p:cNvPr id="3" name="Picture 2">
            <a:extLst>
              <a:ext uri="{FF2B5EF4-FFF2-40B4-BE49-F238E27FC236}">
                <a16:creationId xmlns:a16="http://schemas.microsoft.com/office/drawing/2014/main" id="{4D603609-377D-5530-CD22-A2ED15CD9085}"/>
              </a:ext>
            </a:extLst>
          </p:cNvPr>
          <p:cNvPicPr>
            <a:picLocks noChangeAspect="1"/>
          </p:cNvPicPr>
          <p:nvPr/>
        </p:nvPicPr>
        <p:blipFill>
          <a:blip r:embed="rId4">
            <a:extLst>
              <a:ext uri="{28A0092B-C50C-407E-A947-70E740481C1C}">
                <a14:useLocalDpi xmlns:a14="http://schemas.microsoft.com/office/drawing/2010/main" val="0"/>
              </a:ext>
            </a:extLst>
          </a:blip>
          <a:srcRect l="33816" t="6784" r="39737" b="9333"/>
          <a:stretch>
            <a:fillRect/>
          </a:stretch>
        </p:blipFill>
        <p:spPr>
          <a:xfrm>
            <a:off x="7411451" y="794886"/>
            <a:ext cx="3039681" cy="5423034"/>
          </a:xfrm>
          <a:prstGeom prst="rect">
            <a:avLst/>
          </a:prstGeom>
        </p:spPr>
      </p:pic>
    </p:spTree>
    <p:custDataLst>
      <p:tags r:id="rId1"/>
    </p:custDataLst>
    <p:extLst>
      <p:ext uri="{BB962C8B-B14F-4D97-AF65-F5344CB8AC3E}">
        <p14:creationId xmlns:p14="http://schemas.microsoft.com/office/powerpoint/2010/main" val="1909784113"/>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B37C1B2-F914-7281-B8FF-93A5F7D8B905}"/>
              </a:ext>
            </a:extLst>
          </p:cNvPr>
          <p:cNvSpPr>
            <a:spLocks noGrp="1"/>
          </p:cNvSpPr>
          <p:nvPr>
            <p:ph type="title"/>
          </p:nvPr>
        </p:nvSpPr>
        <p:spPr/>
        <p:txBody>
          <a:bodyPr/>
          <a:lstStyle/>
          <a:p>
            <a:r>
              <a:rPr lang="en-US" dirty="0"/>
              <a:t>What is a bolt?</a:t>
            </a:r>
          </a:p>
        </p:txBody>
      </p:sp>
      <p:sp>
        <p:nvSpPr>
          <p:cNvPr id="6" name="Content Placeholder 5">
            <a:extLst>
              <a:ext uri="{FF2B5EF4-FFF2-40B4-BE49-F238E27FC236}">
                <a16:creationId xmlns:a16="http://schemas.microsoft.com/office/drawing/2014/main" id="{B0BFC8D4-AED2-B248-C71B-934FAC9F7CF2}"/>
              </a:ext>
            </a:extLst>
          </p:cNvPr>
          <p:cNvSpPr>
            <a:spLocks noGrp="1"/>
          </p:cNvSpPr>
          <p:nvPr>
            <p:ph idx="1"/>
          </p:nvPr>
        </p:nvSpPr>
        <p:spPr>
          <a:xfrm>
            <a:off x="838199" y="1645920"/>
            <a:ext cx="6336695" cy="4572000"/>
          </a:xfrm>
        </p:spPr>
        <p:txBody>
          <a:bodyPr>
            <a:normAutofit/>
          </a:bodyPr>
          <a:lstStyle/>
          <a:p>
            <a:r>
              <a:rPr lang="en-US" dirty="0"/>
              <a:t>A </a:t>
            </a:r>
            <a:r>
              <a:rPr lang="en-US" b="1" dirty="0"/>
              <a:t>bolt</a:t>
            </a:r>
            <a:r>
              <a:rPr lang="en-US" dirty="0"/>
              <a:t> is a threaded fastener used to join two or more parts together.</a:t>
            </a:r>
          </a:p>
          <a:p>
            <a:pPr marL="457200" indent="-457200">
              <a:buFont typeface="Arial" panose="020B0604020202020204" pitchFamily="34" charset="0"/>
              <a:buChar char="•"/>
            </a:pPr>
            <a:r>
              <a:rPr lang="en-US" dirty="0"/>
              <a:t>Used with a matching nut or installed into a tapped hole</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Typically have a head, shank, and threaded end</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Create strong, secure connections that can be easily assembled, adjusted, and disassembled.</a:t>
            </a:r>
          </a:p>
        </p:txBody>
      </p:sp>
      <p:pic>
        <p:nvPicPr>
          <p:cNvPr id="14" name="Picture 13">
            <a:extLst>
              <a:ext uri="{FF2B5EF4-FFF2-40B4-BE49-F238E27FC236}">
                <a16:creationId xmlns:a16="http://schemas.microsoft.com/office/drawing/2014/main" id="{36698FA8-06B3-47C8-D0A5-A8D3A0ECC742}"/>
              </a:ext>
            </a:extLst>
          </p:cNvPr>
          <p:cNvPicPr>
            <a:picLocks noChangeAspect="1"/>
          </p:cNvPicPr>
          <p:nvPr/>
        </p:nvPicPr>
        <p:blipFill>
          <a:blip r:embed="rId4"/>
          <a:srcRect l="14592" t="1403" r="15880" b="4562"/>
          <a:stretch>
            <a:fillRect/>
          </a:stretch>
        </p:blipFill>
        <p:spPr>
          <a:xfrm>
            <a:off x="7832244" y="3956384"/>
            <a:ext cx="2590550" cy="2255220"/>
          </a:xfrm>
          <a:prstGeom prst="rect">
            <a:avLst/>
          </a:prstGeom>
        </p:spPr>
      </p:pic>
      <p:pic>
        <p:nvPicPr>
          <p:cNvPr id="16" name="Picture 15">
            <a:extLst>
              <a:ext uri="{FF2B5EF4-FFF2-40B4-BE49-F238E27FC236}">
                <a16:creationId xmlns:a16="http://schemas.microsoft.com/office/drawing/2014/main" id="{A50435BC-75F8-0EC9-FEB7-37907B7F96E5}"/>
              </a:ext>
            </a:extLst>
          </p:cNvPr>
          <p:cNvPicPr>
            <a:picLocks noChangeAspect="1"/>
          </p:cNvPicPr>
          <p:nvPr/>
        </p:nvPicPr>
        <p:blipFill>
          <a:blip r:embed="rId5"/>
          <a:stretch>
            <a:fillRect/>
          </a:stretch>
        </p:blipFill>
        <p:spPr>
          <a:xfrm>
            <a:off x="7415080" y="1386777"/>
            <a:ext cx="3424877" cy="2494023"/>
          </a:xfrm>
          <a:prstGeom prst="rect">
            <a:avLst/>
          </a:prstGeom>
        </p:spPr>
      </p:pic>
    </p:spTree>
    <p:custDataLst>
      <p:tags r:id="rId1"/>
    </p:custDataLst>
    <p:extLst>
      <p:ext uri="{BB962C8B-B14F-4D97-AF65-F5344CB8AC3E}">
        <p14:creationId xmlns:p14="http://schemas.microsoft.com/office/powerpoint/2010/main" val="2904995132"/>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DFAC6-6699-71E4-8FA1-D994208A2B4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821AC9F-3A23-21FD-49DE-AEB6149B3210}"/>
              </a:ext>
            </a:extLst>
          </p:cNvPr>
          <p:cNvSpPr>
            <a:spLocks noGrp="1"/>
          </p:cNvSpPr>
          <p:nvPr>
            <p:ph type="title"/>
          </p:nvPr>
        </p:nvSpPr>
        <p:spPr/>
        <p:txBody>
          <a:bodyPr/>
          <a:lstStyle/>
          <a:p>
            <a:r>
              <a:rPr lang="en-US" dirty="0"/>
              <a:t>Parts of a Bolt</a:t>
            </a:r>
          </a:p>
        </p:txBody>
      </p:sp>
      <p:pic>
        <p:nvPicPr>
          <p:cNvPr id="3" name="Picture 2">
            <a:extLst>
              <a:ext uri="{FF2B5EF4-FFF2-40B4-BE49-F238E27FC236}">
                <a16:creationId xmlns:a16="http://schemas.microsoft.com/office/drawing/2014/main" id="{BAC2AEB7-1881-9345-4092-B2FC28CC3980}"/>
              </a:ext>
            </a:extLst>
          </p:cNvPr>
          <p:cNvPicPr>
            <a:picLocks noChangeAspect="1"/>
          </p:cNvPicPr>
          <p:nvPr/>
        </p:nvPicPr>
        <p:blipFill>
          <a:blip r:embed="rId4"/>
          <a:srcRect t="11796" b="20466"/>
          <a:stretch>
            <a:fillRect/>
          </a:stretch>
        </p:blipFill>
        <p:spPr>
          <a:xfrm>
            <a:off x="2609806" y="2453582"/>
            <a:ext cx="6629400" cy="2245315"/>
          </a:xfrm>
          <a:prstGeom prst="rect">
            <a:avLst/>
          </a:prstGeom>
        </p:spPr>
      </p:pic>
      <p:grpSp>
        <p:nvGrpSpPr>
          <p:cNvPr id="17" name="Group 16">
            <a:extLst>
              <a:ext uri="{FF2B5EF4-FFF2-40B4-BE49-F238E27FC236}">
                <a16:creationId xmlns:a16="http://schemas.microsoft.com/office/drawing/2014/main" id="{2AFA6F5C-0E6B-2019-B584-FDA06E7B6F95}"/>
              </a:ext>
            </a:extLst>
          </p:cNvPr>
          <p:cNvGrpSpPr/>
          <p:nvPr/>
        </p:nvGrpSpPr>
        <p:grpSpPr>
          <a:xfrm>
            <a:off x="1547180" y="1485628"/>
            <a:ext cx="4436262" cy="2294468"/>
            <a:chOff x="1623380" y="1485628"/>
            <a:chExt cx="4436262" cy="2294468"/>
          </a:xfrm>
        </p:grpSpPr>
        <p:sp>
          <p:nvSpPr>
            <p:cNvPr id="8" name="Rectangle 7">
              <a:extLst>
                <a:ext uri="{FF2B5EF4-FFF2-40B4-BE49-F238E27FC236}">
                  <a16:creationId xmlns:a16="http://schemas.microsoft.com/office/drawing/2014/main" id="{71183C65-7FCA-5E19-45A1-B3A7CC61F476}"/>
                </a:ext>
              </a:extLst>
            </p:cNvPr>
            <p:cNvSpPr/>
            <p:nvPr/>
          </p:nvSpPr>
          <p:spPr>
            <a:xfrm>
              <a:off x="1984648" y="1485628"/>
              <a:ext cx="4074994" cy="103195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a:t>Head - </a:t>
              </a:r>
              <a:r>
                <a:rPr lang="en-US" sz="2800" dirty="0"/>
                <a:t>Surface used to tighten or loosen the bolt.</a:t>
              </a:r>
            </a:p>
          </p:txBody>
        </p:sp>
        <p:pic>
          <p:nvPicPr>
            <p:cNvPr id="10" name="Picture 9">
              <a:extLst>
                <a:ext uri="{FF2B5EF4-FFF2-40B4-BE49-F238E27FC236}">
                  <a16:creationId xmlns:a16="http://schemas.microsoft.com/office/drawing/2014/main" id="{4972E3A4-1A00-20A2-B137-DBC6A29E8882}"/>
                </a:ext>
              </a:extLst>
            </p:cNvPr>
            <p:cNvPicPr>
              <a:picLocks noChangeAspect="1"/>
            </p:cNvPicPr>
            <p:nvPr/>
          </p:nvPicPr>
          <p:blipFill>
            <a:blip r:embed="rId5">
              <a:extLst>
                <a:ext uri="{28A0092B-C50C-407E-A947-70E740481C1C}">
                  <a14:useLocalDpi xmlns:a14="http://schemas.microsoft.com/office/drawing/2010/main" val="0"/>
                </a:ext>
              </a:extLst>
            </a:blip>
            <a:srcRect l="15416" t="17778" r="13750" b="29234"/>
            <a:stretch>
              <a:fillRect/>
            </a:stretch>
          </p:blipFill>
          <p:spPr>
            <a:xfrm rot="3635123" flipV="1">
              <a:off x="1193609" y="2251690"/>
              <a:ext cx="1958177" cy="1098635"/>
            </a:xfrm>
            <a:prstGeom prst="rect">
              <a:avLst/>
            </a:prstGeom>
          </p:spPr>
        </p:pic>
      </p:grpSp>
      <p:grpSp>
        <p:nvGrpSpPr>
          <p:cNvPr id="18" name="Group 17">
            <a:extLst>
              <a:ext uri="{FF2B5EF4-FFF2-40B4-BE49-F238E27FC236}">
                <a16:creationId xmlns:a16="http://schemas.microsoft.com/office/drawing/2014/main" id="{9B2D90E8-9B5D-BEBD-0227-43CD44A77F71}"/>
              </a:ext>
            </a:extLst>
          </p:cNvPr>
          <p:cNvGrpSpPr/>
          <p:nvPr/>
        </p:nvGrpSpPr>
        <p:grpSpPr>
          <a:xfrm>
            <a:off x="7189781" y="1108539"/>
            <a:ext cx="4013950" cy="2066834"/>
            <a:chOff x="7189781" y="1184739"/>
            <a:chExt cx="4013950" cy="2066834"/>
          </a:xfrm>
        </p:grpSpPr>
        <p:pic>
          <p:nvPicPr>
            <p:cNvPr id="7" name="Picture 6">
              <a:extLst>
                <a:ext uri="{FF2B5EF4-FFF2-40B4-BE49-F238E27FC236}">
                  <a16:creationId xmlns:a16="http://schemas.microsoft.com/office/drawing/2014/main" id="{51C6956A-2F9B-CA72-B360-0B9AAA384F3E}"/>
                </a:ext>
              </a:extLst>
            </p:cNvPr>
            <p:cNvPicPr>
              <a:picLocks noChangeAspect="1"/>
            </p:cNvPicPr>
            <p:nvPr/>
          </p:nvPicPr>
          <p:blipFill>
            <a:blip r:embed="rId6">
              <a:extLst>
                <a:ext uri="{28A0092B-C50C-407E-A947-70E740481C1C}">
                  <a14:useLocalDpi xmlns:a14="http://schemas.microsoft.com/office/drawing/2010/main" val="0"/>
                </a:ext>
              </a:extLst>
            </a:blip>
            <a:srcRect l="5423" t="21962" r="8756" b="42885"/>
            <a:stretch>
              <a:fillRect/>
            </a:stretch>
          </p:blipFill>
          <p:spPr>
            <a:xfrm rot="18451708" flipH="1" flipV="1">
              <a:off x="6463177" y="1911343"/>
              <a:ext cx="2066834" cy="613626"/>
            </a:xfrm>
            <a:prstGeom prst="rect">
              <a:avLst/>
            </a:prstGeom>
          </p:spPr>
        </p:pic>
        <p:sp>
          <p:nvSpPr>
            <p:cNvPr id="12" name="Rectangle 11">
              <a:extLst>
                <a:ext uri="{FF2B5EF4-FFF2-40B4-BE49-F238E27FC236}">
                  <a16:creationId xmlns:a16="http://schemas.microsoft.com/office/drawing/2014/main" id="{31878323-CC0D-2923-EC54-8B92F7F57CB7}"/>
                </a:ext>
              </a:extLst>
            </p:cNvPr>
            <p:cNvSpPr/>
            <p:nvPr/>
          </p:nvSpPr>
          <p:spPr>
            <a:xfrm>
              <a:off x="7960656" y="1385653"/>
              <a:ext cx="3243075" cy="174668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a:t>Thread - </a:t>
              </a:r>
              <a:r>
                <a:rPr lang="en-US" sz="2800" dirty="0"/>
                <a:t>Engage with a nut or tapped hole to secure the connection.</a:t>
              </a:r>
            </a:p>
          </p:txBody>
        </p:sp>
      </p:grpSp>
      <p:grpSp>
        <p:nvGrpSpPr>
          <p:cNvPr id="19" name="Group 18">
            <a:extLst>
              <a:ext uri="{FF2B5EF4-FFF2-40B4-BE49-F238E27FC236}">
                <a16:creationId xmlns:a16="http://schemas.microsoft.com/office/drawing/2014/main" id="{8ED2011C-3D11-F40A-A8D5-B56783B6D089}"/>
              </a:ext>
            </a:extLst>
          </p:cNvPr>
          <p:cNvGrpSpPr/>
          <p:nvPr/>
        </p:nvGrpSpPr>
        <p:grpSpPr>
          <a:xfrm>
            <a:off x="2396551" y="4315618"/>
            <a:ext cx="5564105" cy="1798514"/>
            <a:chOff x="2396551" y="4315618"/>
            <a:chExt cx="5564105" cy="1798514"/>
          </a:xfrm>
        </p:grpSpPr>
        <p:sp>
          <p:nvSpPr>
            <p:cNvPr id="14" name="Left Brace 13">
              <a:extLst>
                <a:ext uri="{FF2B5EF4-FFF2-40B4-BE49-F238E27FC236}">
                  <a16:creationId xmlns:a16="http://schemas.microsoft.com/office/drawing/2014/main" id="{973BB6BB-AAAE-1B15-A7A4-50F8AF8338CE}"/>
                </a:ext>
              </a:extLst>
            </p:cNvPr>
            <p:cNvSpPr/>
            <p:nvPr/>
          </p:nvSpPr>
          <p:spPr>
            <a:xfrm rot="16200000">
              <a:off x="4657615" y="3680148"/>
              <a:ext cx="766557" cy="2037497"/>
            </a:xfrm>
            <a:custGeom>
              <a:avLst/>
              <a:gdLst>
                <a:gd name="csX0" fmla="*/ 766557 w 766557"/>
                <a:gd name="csY0" fmla="*/ 2037497 h 2037497"/>
                <a:gd name="csX1" fmla="*/ 383278 w 766557"/>
                <a:gd name="csY1" fmla="*/ 1934640 h 2037497"/>
                <a:gd name="csX2" fmla="*/ 383279 w 766557"/>
                <a:gd name="csY2" fmla="*/ 1121605 h 2037497"/>
                <a:gd name="csX3" fmla="*/ 0 w 766557"/>
                <a:gd name="csY3" fmla="*/ 1018748 h 2037497"/>
                <a:gd name="csX4" fmla="*/ 383279 w 766557"/>
                <a:gd name="csY4" fmla="*/ 915891 h 2037497"/>
                <a:gd name="csX5" fmla="*/ 383279 w 766557"/>
                <a:gd name="csY5" fmla="*/ 517504 h 2037497"/>
                <a:gd name="csX6" fmla="*/ 383279 w 766557"/>
                <a:gd name="csY6" fmla="*/ 102857 h 2037497"/>
                <a:gd name="csX7" fmla="*/ 766558 w 766557"/>
                <a:gd name="csY7" fmla="*/ 0 h 20374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66557" h="2037497" stroke="0" extrusionOk="0">
                  <a:moveTo>
                    <a:pt x="766557" y="2037497"/>
                  </a:moveTo>
                  <a:cubicBezTo>
                    <a:pt x="544634" y="2038787"/>
                    <a:pt x="379979" y="1992984"/>
                    <a:pt x="383278" y="1934640"/>
                  </a:cubicBezTo>
                  <a:cubicBezTo>
                    <a:pt x="416978" y="1696676"/>
                    <a:pt x="420258" y="1372108"/>
                    <a:pt x="383279" y="1121605"/>
                  </a:cubicBezTo>
                  <a:cubicBezTo>
                    <a:pt x="363745" y="1063910"/>
                    <a:pt x="228721" y="1013038"/>
                    <a:pt x="0" y="1018748"/>
                  </a:cubicBezTo>
                  <a:cubicBezTo>
                    <a:pt x="210130" y="1013660"/>
                    <a:pt x="390352" y="979280"/>
                    <a:pt x="383279" y="915891"/>
                  </a:cubicBezTo>
                  <a:cubicBezTo>
                    <a:pt x="390854" y="792595"/>
                    <a:pt x="389720" y="693540"/>
                    <a:pt x="383279" y="533765"/>
                  </a:cubicBezTo>
                  <a:cubicBezTo>
                    <a:pt x="376838" y="373990"/>
                    <a:pt x="384734" y="290193"/>
                    <a:pt x="383279" y="102857"/>
                  </a:cubicBezTo>
                  <a:cubicBezTo>
                    <a:pt x="411590" y="39731"/>
                    <a:pt x="571564" y="9592"/>
                    <a:pt x="766558" y="0"/>
                  </a:cubicBezTo>
                  <a:cubicBezTo>
                    <a:pt x="739556" y="640433"/>
                    <a:pt x="635183" y="1371817"/>
                    <a:pt x="766557" y="2037497"/>
                  </a:cubicBezTo>
                  <a:close/>
                </a:path>
                <a:path w="766557" h="2037497" fill="none" extrusionOk="0">
                  <a:moveTo>
                    <a:pt x="766557" y="2037497"/>
                  </a:moveTo>
                  <a:cubicBezTo>
                    <a:pt x="549686" y="2032522"/>
                    <a:pt x="386871" y="1986739"/>
                    <a:pt x="383278" y="1934640"/>
                  </a:cubicBezTo>
                  <a:cubicBezTo>
                    <a:pt x="385649" y="1722915"/>
                    <a:pt x="361356" y="1432453"/>
                    <a:pt x="383279" y="1121605"/>
                  </a:cubicBezTo>
                  <a:cubicBezTo>
                    <a:pt x="360061" y="1091608"/>
                    <a:pt x="206888" y="1023856"/>
                    <a:pt x="0" y="1018748"/>
                  </a:cubicBezTo>
                  <a:cubicBezTo>
                    <a:pt x="216682" y="1028071"/>
                    <a:pt x="383098" y="981594"/>
                    <a:pt x="383279" y="915891"/>
                  </a:cubicBezTo>
                  <a:cubicBezTo>
                    <a:pt x="400255" y="820414"/>
                    <a:pt x="403081" y="637262"/>
                    <a:pt x="383279" y="517504"/>
                  </a:cubicBezTo>
                  <a:cubicBezTo>
                    <a:pt x="363477" y="397746"/>
                    <a:pt x="398316" y="246749"/>
                    <a:pt x="383279" y="102857"/>
                  </a:cubicBezTo>
                  <a:cubicBezTo>
                    <a:pt x="397462" y="49132"/>
                    <a:pt x="526655" y="-2073"/>
                    <a:pt x="766558" y="0"/>
                  </a:cubicBezTo>
                </a:path>
                <a:path w="766557" h="2037497" fill="none" stroke="0" extrusionOk="0">
                  <a:moveTo>
                    <a:pt x="766557" y="2037497"/>
                  </a:moveTo>
                  <a:cubicBezTo>
                    <a:pt x="552360" y="2033830"/>
                    <a:pt x="387837" y="1992893"/>
                    <a:pt x="383278" y="1934640"/>
                  </a:cubicBezTo>
                  <a:cubicBezTo>
                    <a:pt x="353712" y="1614150"/>
                    <a:pt x="409965" y="1385727"/>
                    <a:pt x="383279" y="1121605"/>
                  </a:cubicBezTo>
                  <a:cubicBezTo>
                    <a:pt x="402175" y="1067908"/>
                    <a:pt x="209405" y="1034965"/>
                    <a:pt x="0" y="1018748"/>
                  </a:cubicBezTo>
                  <a:cubicBezTo>
                    <a:pt x="219711" y="1011142"/>
                    <a:pt x="384825" y="971981"/>
                    <a:pt x="383279" y="915891"/>
                  </a:cubicBezTo>
                  <a:cubicBezTo>
                    <a:pt x="387445" y="809512"/>
                    <a:pt x="382911" y="662680"/>
                    <a:pt x="383279" y="525635"/>
                  </a:cubicBezTo>
                  <a:cubicBezTo>
                    <a:pt x="383647" y="388590"/>
                    <a:pt x="379735" y="257637"/>
                    <a:pt x="383279" y="102857"/>
                  </a:cubicBezTo>
                  <a:cubicBezTo>
                    <a:pt x="391517" y="48167"/>
                    <a:pt x="561502" y="947"/>
                    <a:pt x="766558" y="0"/>
                  </a:cubicBezTo>
                </a:path>
              </a:pathLst>
            </a:custGeom>
            <a:ln w="57150">
              <a:extLst>
                <a:ext uri="{C807C97D-BFC1-408E-A445-0C87EB9F89A2}">
                  <ask:lineSketchStyleProps xmlns:ask="http://schemas.microsoft.com/office/drawing/2018/sketchyshapes" sd="3705000160">
                    <a:prstGeom prst="leftBrace">
                      <a:avLst>
                        <a:gd name="adj1" fmla="val 13418"/>
                        <a:gd name="adj2" fmla="val 50000"/>
                      </a:avLst>
                    </a:prstGeom>
                    <ask:type>
                      <ask:lineSketchFreehand/>
                    </ask:type>
                  </ask:lineSketchStyleProps>
                </a:ext>
              </a:extLst>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0DB3BC34-FF74-7EF8-55A7-6DB49DE8266E}"/>
                </a:ext>
              </a:extLst>
            </p:cNvPr>
            <p:cNvSpPr/>
            <p:nvPr/>
          </p:nvSpPr>
          <p:spPr>
            <a:xfrm>
              <a:off x="2396551" y="5082175"/>
              <a:ext cx="5564105" cy="103195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a:t>Shank - </a:t>
              </a:r>
              <a:r>
                <a:rPr lang="en-US" sz="2800" dirty="0"/>
                <a:t>Main body of the bolt between the head and the threads.</a:t>
              </a:r>
            </a:p>
          </p:txBody>
        </p:sp>
      </p:grpSp>
    </p:spTree>
    <p:custDataLst>
      <p:tags r:id="rId1"/>
    </p:custDataLst>
    <p:extLst>
      <p:ext uri="{BB962C8B-B14F-4D97-AF65-F5344CB8AC3E}">
        <p14:creationId xmlns:p14="http://schemas.microsoft.com/office/powerpoint/2010/main" val="23098897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2635D-D80E-B681-29BC-08A7EC723E1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7D4BB0F-2C4F-C8A2-8669-EE863043D54D}"/>
              </a:ext>
            </a:extLst>
          </p:cNvPr>
          <p:cNvSpPr>
            <a:spLocks noGrp="1"/>
          </p:cNvSpPr>
          <p:nvPr>
            <p:ph type="title"/>
          </p:nvPr>
        </p:nvSpPr>
        <p:spPr/>
        <p:txBody>
          <a:bodyPr/>
          <a:lstStyle/>
          <a:p>
            <a:r>
              <a:rPr lang="en-US" dirty="0"/>
              <a:t>Bolt Threads</a:t>
            </a:r>
          </a:p>
        </p:txBody>
      </p:sp>
      <p:pic>
        <p:nvPicPr>
          <p:cNvPr id="3" name="Picture 2">
            <a:extLst>
              <a:ext uri="{FF2B5EF4-FFF2-40B4-BE49-F238E27FC236}">
                <a16:creationId xmlns:a16="http://schemas.microsoft.com/office/drawing/2014/main" id="{207C4AE9-8333-157C-175F-1C54A7D399CB}"/>
              </a:ext>
            </a:extLst>
          </p:cNvPr>
          <p:cNvPicPr>
            <a:picLocks noChangeAspect="1"/>
          </p:cNvPicPr>
          <p:nvPr/>
        </p:nvPicPr>
        <p:blipFill>
          <a:blip r:embed="rId4"/>
          <a:srcRect t="11796" b="20466"/>
          <a:stretch>
            <a:fillRect/>
          </a:stretch>
        </p:blipFill>
        <p:spPr>
          <a:xfrm rot="5400000">
            <a:off x="148995" y="3006900"/>
            <a:ext cx="4787819" cy="1621589"/>
          </a:xfrm>
          <a:prstGeom prst="rect">
            <a:avLst/>
          </a:prstGeom>
        </p:spPr>
      </p:pic>
      <p:sp>
        <p:nvSpPr>
          <p:cNvPr id="12" name="Rectangle 11">
            <a:extLst>
              <a:ext uri="{FF2B5EF4-FFF2-40B4-BE49-F238E27FC236}">
                <a16:creationId xmlns:a16="http://schemas.microsoft.com/office/drawing/2014/main" id="{A8B86305-EB1F-3AF1-59CD-3FA77DA17699}"/>
              </a:ext>
            </a:extLst>
          </p:cNvPr>
          <p:cNvSpPr/>
          <p:nvPr/>
        </p:nvSpPr>
        <p:spPr>
          <a:xfrm>
            <a:off x="4040879" y="1450998"/>
            <a:ext cx="6891580" cy="4595831"/>
          </a:xfrm>
          <a:prstGeom prst="rect">
            <a:avLst/>
          </a:prstGeom>
          <a:noFill/>
          <a:ln>
            <a:solidFill>
              <a:schemeClr val="accent4"/>
            </a:solidFill>
          </a:ln>
        </p:spPr>
        <p:style>
          <a:lnRef idx="2">
            <a:schemeClr val="dk1"/>
          </a:lnRef>
          <a:fillRef idx="1">
            <a:schemeClr val="lt1"/>
          </a:fillRef>
          <a:effectRef idx="0">
            <a:schemeClr val="dk1"/>
          </a:effectRef>
          <a:fontRef idx="minor">
            <a:schemeClr val="dk1"/>
          </a:fontRef>
        </p:style>
        <p:txBody>
          <a:bodyPr rtlCol="0" anchor="ctr"/>
          <a:lstStyle/>
          <a:p>
            <a:r>
              <a:rPr lang="en-US" sz="2800" b="1" dirty="0"/>
              <a:t>Coarse threads </a:t>
            </a:r>
          </a:p>
          <a:p>
            <a:pPr marL="571500" indent="-571500">
              <a:buFont typeface="Arial" panose="020B0604020202020204" pitchFamily="34" charset="0"/>
              <a:buChar char="•"/>
            </a:pPr>
            <a:r>
              <a:rPr lang="en-US" sz="2800" dirty="0"/>
              <a:t>Further apart, less likely to cross-thread</a:t>
            </a:r>
          </a:p>
          <a:p>
            <a:pPr marL="571500" indent="-571500">
              <a:buFont typeface="Arial" panose="020B0604020202020204" pitchFamily="34" charset="0"/>
              <a:buChar char="•"/>
            </a:pPr>
            <a:r>
              <a:rPr lang="en-US" sz="2800" dirty="0"/>
              <a:t>Faster to install/remove</a:t>
            </a:r>
          </a:p>
          <a:p>
            <a:pPr marL="571500" indent="-571500">
              <a:buFont typeface="Arial" panose="020B0604020202020204" pitchFamily="34" charset="0"/>
              <a:buChar char="•"/>
            </a:pPr>
            <a:r>
              <a:rPr lang="en-US" sz="2800" dirty="0"/>
              <a:t>More forgiving if damaged</a:t>
            </a:r>
          </a:p>
          <a:p>
            <a:pPr marL="571500" indent="-571500">
              <a:buFont typeface="Arial" panose="020B0604020202020204" pitchFamily="34" charset="0"/>
              <a:buChar char="•"/>
            </a:pPr>
            <a:endParaRPr lang="en-US" sz="2800" b="1" dirty="0"/>
          </a:p>
          <a:p>
            <a:r>
              <a:rPr lang="en-US" sz="2800" b="1" dirty="0"/>
              <a:t>Fine threads </a:t>
            </a:r>
          </a:p>
          <a:p>
            <a:pPr marL="571500" indent="-571500">
              <a:buFont typeface="Arial" panose="020B0604020202020204" pitchFamily="34" charset="0"/>
              <a:buChar char="•"/>
            </a:pPr>
            <a:r>
              <a:rPr lang="en-US" sz="2800" dirty="0"/>
              <a:t>Closer together, stronger clamping force</a:t>
            </a:r>
          </a:p>
          <a:p>
            <a:pPr marL="571500" indent="-571500">
              <a:buFont typeface="Arial" panose="020B0604020202020204" pitchFamily="34" charset="0"/>
              <a:buChar char="•"/>
            </a:pPr>
            <a:r>
              <a:rPr lang="en-US" sz="2800" dirty="0"/>
              <a:t>More adjustments</a:t>
            </a:r>
          </a:p>
          <a:p>
            <a:pPr marL="571500" indent="-571500">
              <a:buFont typeface="Arial" panose="020B0604020202020204" pitchFamily="34" charset="0"/>
              <a:buChar char="•"/>
            </a:pPr>
            <a:r>
              <a:rPr lang="en-US" sz="2800" dirty="0"/>
              <a:t>Higher tensile strength (max pulling force)</a:t>
            </a:r>
          </a:p>
        </p:txBody>
      </p:sp>
      <p:sp>
        <p:nvSpPr>
          <p:cNvPr id="14" name="Left Brace 13">
            <a:extLst>
              <a:ext uri="{FF2B5EF4-FFF2-40B4-BE49-F238E27FC236}">
                <a16:creationId xmlns:a16="http://schemas.microsoft.com/office/drawing/2014/main" id="{4C13971E-3D01-1417-8A64-266250211933}"/>
              </a:ext>
            </a:extLst>
          </p:cNvPr>
          <p:cNvSpPr/>
          <p:nvPr/>
        </p:nvSpPr>
        <p:spPr>
          <a:xfrm rot="10800000">
            <a:off x="3121205" y="4009332"/>
            <a:ext cx="766557" cy="2037497"/>
          </a:xfrm>
          <a:custGeom>
            <a:avLst/>
            <a:gdLst>
              <a:gd name="csX0" fmla="*/ 766557 w 766557"/>
              <a:gd name="csY0" fmla="*/ 2037497 h 2037497"/>
              <a:gd name="csX1" fmla="*/ 383278 w 766557"/>
              <a:gd name="csY1" fmla="*/ 1934640 h 2037497"/>
              <a:gd name="csX2" fmla="*/ 383279 w 766557"/>
              <a:gd name="csY2" fmla="*/ 1121605 h 2037497"/>
              <a:gd name="csX3" fmla="*/ 0 w 766557"/>
              <a:gd name="csY3" fmla="*/ 1018748 h 2037497"/>
              <a:gd name="csX4" fmla="*/ 383279 w 766557"/>
              <a:gd name="csY4" fmla="*/ 915891 h 2037497"/>
              <a:gd name="csX5" fmla="*/ 383279 w 766557"/>
              <a:gd name="csY5" fmla="*/ 517504 h 2037497"/>
              <a:gd name="csX6" fmla="*/ 383279 w 766557"/>
              <a:gd name="csY6" fmla="*/ 102857 h 2037497"/>
              <a:gd name="csX7" fmla="*/ 766558 w 766557"/>
              <a:gd name="csY7" fmla="*/ 0 h 20374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66557" h="2037497" stroke="0" extrusionOk="0">
                <a:moveTo>
                  <a:pt x="766557" y="2037497"/>
                </a:moveTo>
                <a:cubicBezTo>
                  <a:pt x="544634" y="2038787"/>
                  <a:pt x="379979" y="1992984"/>
                  <a:pt x="383278" y="1934640"/>
                </a:cubicBezTo>
                <a:cubicBezTo>
                  <a:pt x="416978" y="1696676"/>
                  <a:pt x="420258" y="1372108"/>
                  <a:pt x="383279" y="1121605"/>
                </a:cubicBezTo>
                <a:cubicBezTo>
                  <a:pt x="363745" y="1063910"/>
                  <a:pt x="228721" y="1013038"/>
                  <a:pt x="0" y="1018748"/>
                </a:cubicBezTo>
                <a:cubicBezTo>
                  <a:pt x="210130" y="1013660"/>
                  <a:pt x="390352" y="979280"/>
                  <a:pt x="383279" y="915891"/>
                </a:cubicBezTo>
                <a:cubicBezTo>
                  <a:pt x="390854" y="792595"/>
                  <a:pt x="389720" y="693540"/>
                  <a:pt x="383279" y="533765"/>
                </a:cubicBezTo>
                <a:cubicBezTo>
                  <a:pt x="376838" y="373990"/>
                  <a:pt x="384734" y="290193"/>
                  <a:pt x="383279" y="102857"/>
                </a:cubicBezTo>
                <a:cubicBezTo>
                  <a:pt x="411590" y="39731"/>
                  <a:pt x="571564" y="9592"/>
                  <a:pt x="766558" y="0"/>
                </a:cubicBezTo>
                <a:cubicBezTo>
                  <a:pt x="739556" y="640433"/>
                  <a:pt x="635183" y="1371817"/>
                  <a:pt x="766557" y="2037497"/>
                </a:cubicBezTo>
                <a:close/>
              </a:path>
              <a:path w="766557" h="2037497" fill="none" extrusionOk="0">
                <a:moveTo>
                  <a:pt x="766557" y="2037497"/>
                </a:moveTo>
                <a:cubicBezTo>
                  <a:pt x="549686" y="2032522"/>
                  <a:pt x="386871" y="1986739"/>
                  <a:pt x="383278" y="1934640"/>
                </a:cubicBezTo>
                <a:cubicBezTo>
                  <a:pt x="385649" y="1722915"/>
                  <a:pt x="361356" y="1432453"/>
                  <a:pt x="383279" y="1121605"/>
                </a:cubicBezTo>
                <a:cubicBezTo>
                  <a:pt x="360061" y="1091608"/>
                  <a:pt x="206888" y="1023856"/>
                  <a:pt x="0" y="1018748"/>
                </a:cubicBezTo>
                <a:cubicBezTo>
                  <a:pt x="216682" y="1028071"/>
                  <a:pt x="383098" y="981594"/>
                  <a:pt x="383279" y="915891"/>
                </a:cubicBezTo>
                <a:cubicBezTo>
                  <a:pt x="400255" y="820414"/>
                  <a:pt x="403081" y="637262"/>
                  <a:pt x="383279" y="517504"/>
                </a:cubicBezTo>
                <a:cubicBezTo>
                  <a:pt x="363477" y="397746"/>
                  <a:pt x="398316" y="246749"/>
                  <a:pt x="383279" y="102857"/>
                </a:cubicBezTo>
                <a:cubicBezTo>
                  <a:pt x="397462" y="49132"/>
                  <a:pt x="526655" y="-2073"/>
                  <a:pt x="766558" y="0"/>
                </a:cubicBezTo>
              </a:path>
              <a:path w="766557" h="2037497" fill="none" stroke="0" extrusionOk="0">
                <a:moveTo>
                  <a:pt x="766557" y="2037497"/>
                </a:moveTo>
                <a:cubicBezTo>
                  <a:pt x="552360" y="2033830"/>
                  <a:pt x="387837" y="1992893"/>
                  <a:pt x="383278" y="1934640"/>
                </a:cubicBezTo>
                <a:cubicBezTo>
                  <a:pt x="353712" y="1614150"/>
                  <a:pt x="409965" y="1385727"/>
                  <a:pt x="383279" y="1121605"/>
                </a:cubicBezTo>
                <a:cubicBezTo>
                  <a:pt x="402175" y="1067908"/>
                  <a:pt x="209405" y="1034965"/>
                  <a:pt x="0" y="1018748"/>
                </a:cubicBezTo>
                <a:cubicBezTo>
                  <a:pt x="219711" y="1011142"/>
                  <a:pt x="384825" y="971981"/>
                  <a:pt x="383279" y="915891"/>
                </a:cubicBezTo>
                <a:cubicBezTo>
                  <a:pt x="387445" y="809512"/>
                  <a:pt x="382911" y="662680"/>
                  <a:pt x="383279" y="525635"/>
                </a:cubicBezTo>
                <a:cubicBezTo>
                  <a:pt x="383647" y="388590"/>
                  <a:pt x="379735" y="257637"/>
                  <a:pt x="383279" y="102857"/>
                </a:cubicBezTo>
                <a:cubicBezTo>
                  <a:pt x="391517" y="48167"/>
                  <a:pt x="561502" y="947"/>
                  <a:pt x="766558" y="0"/>
                </a:cubicBezTo>
              </a:path>
            </a:pathLst>
          </a:custGeom>
          <a:ln w="12700">
            <a:solidFill>
              <a:schemeClr val="accent4"/>
            </a:solidFill>
            <a:extLst>
              <a:ext uri="{C807C97D-BFC1-408E-A445-0C87EB9F89A2}">
                <ask:lineSketchStyleProps xmlns:ask="http://schemas.microsoft.com/office/drawing/2018/sketchyshapes" sd="3705000160">
                  <a:prstGeom prst="leftBrace">
                    <a:avLst>
                      <a:gd name="adj1" fmla="val 13418"/>
                      <a:gd name="adj2" fmla="val 50000"/>
                    </a:avLst>
                  </a:prstGeom>
                  <ask:type>
                    <ask:lineSketchFreehand/>
                  </ask:type>
                </ask:lineSketchStyleProps>
              </a:ext>
            </a:extLst>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47777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898FF-721B-2CB9-3CE7-3F5E7A63B92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AFC8A4B-6AFE-FF08-F1D2-3B7023ECEB8C}"/>
              </a:ext>
            </a:extLst>
          </p:cNvPr>
          <p:cNvSpPr>
            <a:spLocks noGrp="1"/>
          </p:cNvSpPr>
          <p:nvPr>
            <p:ph type="title"/>
          </p:nvPr>
        </p:nvSpPr>
        <p:spPr/>
        <p:txBody>
          <a:bodyPr/>
          <a:lstStyle/>
          <a:p>
            <a:r>
              <a:rPr lang="en-US" dirty="0"/>
              <a:t>How a Bolted Joint Works</a:t>
            </a:r>
          </a:p>
        </p:txBody>
      </p:sp>
      <p:sp>
        <p:nvSpPr>
          <p:cNvPr id="6" name="Content Placeholder 5">
            <a:extLst>
              <a:ext uri="{FF2B5EF4-FFF2-40B4-BE49-F238E27FC236}">
                <a16:creationId xmlns:a16="http://schemas.microsoft.com/office/drawing/2014/main" id="{CF81C55B-1D39-2AB2-92E4-D28DD092119E}"/>
              </a:ext>
            </a:extLst>
          </p:cNvPr>
          <p:cNvSpPr>
            <a:spLocks noGrp="1"/>
          </p:cNvSpPr>
          <p:nvPr>
            <p:ph idx="1"/>
          </p:nvPr>
        </p:nvSpPr>
        <p:spPr>
          <a:xfrm>
            <a:off x="838199" y="1645919"/>
            <a:ext cx="6362701" cy="4879681"/>
          </a:xfrm>
        </p:spPr>
        <p:txBody>
          <a:bodyPr>
            <a:normAutofit/>
          </a:bodyPr>
          <a:lstStyle/>
          <a:p>
            <a:pPr marL="457200" indent="-457200">
              <a:buFont typeface="Arial" panose="020B0604020202020204" pitchFamily="34" charset="0"/>
              <a:buChar char="•"/>
            </a:pPr>
            <a:r>
              <a:rPr lang="en-US" dirty="0"/>
              <a:t>A </a:t>
            </a:r>
            <a:r>
              <a:rPr lang="en-US" b="1" dirty="0"/>
              <a:t>bolt and nut </a:t>
            </a:r>
            <a:r>
              <a:rPr lang="en-US" dirty="0"/>
              <a:t>clamp materials together.</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Tightening the bolt creates tension, causing the bolt to stretch slightly.</a:t>
            </a:r>
          </a:p>
          <a:p>
            <a:pPr marL="457200" indent="-457200">
              <a:buFont typeface="Arial" panose="020B0604020202020204" pitchFamily="34" charset="0"/>
              <a:buChar char="•"/>
            </a:pPr>
            <a:endParaRPr lang="en-US" sz="1500" dirty="0"/>
          </a:p>
          <a:p>
            <a:pPr marL="457200" indent="-457200">
              <a:buFont typeface="Arial" panose="020B0604020202020204" pitchFamily="34" charset="0"/>
              <a:buChar char="•"/>
            </a:pPr>
            <a:r>
              <a:rPr lang="en-US" dirty="0"/>
              <a:t>The stretched bolt acts like a spring, creating </a:t>
            </a:r>
            <a:r>
              <a:rPr lang="en-US" b="1" dirty="0"/>
              <a:t>clamping force</a:t>
            </a:r>
            <a:r>
              <a:rPr lang="en-US" dirty="0"/>
              <a:t>.</a:t>
            </a:r>
          </a:p>
          <a:p>
            <a:pPr marL="457200" indent="-457200">
              <a:buFont typeface="Arial" panose="020B0604020202020204" pitchFamily="34" charset="0"/>
              <a:buChar char="•"/>
            </a:pPr>
            <a:endParaRPr lang="en-US" sz="1500" dirty="0"/>
          </a:p>
          <a:p>
            <a:pPr marL="457200" indent="-457200">
              <a:buFont typeface="Arial" panose="020B0604020202020204" pitchFamily="34" charset="0"/>
              <a:buChar char="•"/>
            </a:pPr>
            <a:r>
              <a:rPr lang="en-US" dirty="0"/>
              <a:t>Clamping force and </a:t>
            </a:r>
            <a:r>
              <a:rPr lang="en-US" b="1" dirty="0"/>
              <a:t>friction</a:t>
            </a:r>
            <a:r>
              <a:rPr lang="en-US" dirty="0"/>
              <a:t> help keep the joint secure.</a:t>
            </a:r>
          </a:p>
        </p:txBody>
      </p:sp>
      <p:pic>
        <p:nvPicPr>
          <p:cNvPr id="7" name="Picture 6">
            <a:extLst>
              <a:ext uri="{FF2B5EF4-FFF2-40B4-BE49-F238E27FC236}">
                <a16:creationId xmlns:a16="http://schemas.microsoft.com/office/drawing/2014/main" id="{9DDD5B67-58F4-39E1-073B-A5DDA96BC0F3}"/>
              </a:ext>
            </a:extLst>
          </p:cNvPr>
          <p:cNvPicPr>
            <a:picLocks noChangeAspect="1"/>
          </p:cNvPicPr>
          <p:nvPr/>
        </p:nvPicPr>
        <p:blipFill>
          <a:blip r:embed="rId4"/>
          <a:srcRect t="4077" b="2937"/>
          <a:stretch>
            <a:fillRect/>
          </a:stretch>
        </p:blipFill>
        <p:spPr>
          <a:xfrm>
            <a:off x="7200900" y="1311193"/>
            <a:ext cx="3697871" cy="5157744"/>
          </a:xfrm>
          <a:prstGeom prst="rect">
            <a:avLst/>
          </a:prstGeom>
        </p:spPr>
      </p:pic>
    </p:spTree>
    <p:custDataLst>
      <p:tags r:id="rId1"/>
    </p:custDataLst>
    <p:extLst>
      <p:ext uri="{BB962C8B-B14F-4D97-AF65-F5344CB8AC3E}">
        <p14:creationId xmlns:p14="http://schemas.microsoft.com/office/powerpoint/2010/main" val="2389525048"/>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5D82C-DCBB-9395-1B72-0B85635E1BF8}"/>
              </a:ext>
            </a:extLst>
          </p:cNvPr>
          <p:cNvSpPr>
            <a:spLocks noGrp="1"/>
          </p:cNvSpPr>
          <p:nvPr>
            <p:ph type="title"/>
          </p:nvPr>
        </p:nvSpPr>
        <p:spPr/>
        <p:txBody>
          <a:bodyPr/>
          <a:lstStyle/>
          <a:p>
            <a:r>
              <a:rPr lang="en-US" dirty="0"/>
              <a:t>Torque-to-Yield (TTY) Bolts</a:t>
            </a:r>
          </a:p>
        </p:txBody>
      </p:sp>
      <p:sp>
        <p:nvSpPr>
          <p:cNvPr id="3" name="Content Placeholder 2">
            <a:extLst>
              <a:ext uri="{FF2B5EF4-FFF2-40B4-BE49-F238E27FC236}">
                <a16:creationId xmlns:a16="http://schemas.microsoft.com/office/drawing/2014/main" id="{1B4FD79F-352F-CE7F-B676-E5D3C8081CD6}"/>
              </a:ext>
            </a:extLst>
          </p:cNvPr>
          <p:cNvSpPr>
            <a:spLocks noGrp="1"/>
          </p:cNvSpPr>
          <p:nvPr>
            <p:ph idx="1"/>
          </p:nvPr>
        </p:nvSpPr>
        <p:spPr>
          <a:xfrm>
            <a:off x="838199" y="1645920"/>
            <a:ext cx="6316580" cy="4572000"/>
          </a:xfrm>
        </p:spPr>
        <p:txBody>
          <a:bodyPr>
            <a:normAutofit/>
          </a:bodyPr>
          <a:lstStyle/>
          <a:p>
            <a:pPr marL="457200" indent="-457200">
              <a:buFont typeface="Arial" panose="020B0604020202020204" pitchFamily="34" charset="0"/>
              <a:buChar char="•"/>
            </a:pPr>
            <a:r>
              <a:rPr lang="en-US" dirty="0"/>
              <a:t>Designed to stretch permanently during installation</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Tightened using a specified torque and angle procedure</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Commonly used in critical, high-load applications</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Replace after removal unless the manufacturer specifies otherwise.</a:t>
            </a:r>
          </a:p>
        </p:txBody>
      </p:sp>
      <p:pic>
        <p:nvPicPr>
          <p:cNvPr id="5" name="Picture 4">
            <a:extLst>
              <a:ext uri="{FF2B5EF4-FFF2-40B4-BE49-F238E27FC236}">
                <a16:creationId xmlns:a16="http://schemas.microsoft.com/office/drawing/2014/main" id="{78E744B7-82DB-92A2-E9D1-25E8B0C7B39B}"/>
              </a:ext>
            </a:extLst>
          </p:cNvPr>
          <p:cNvPicPr>
            <a:picLocks noChangeAspect="1"/>
          </p:cNvPicPr>
          <p:nvPr/>
        </p:nvPicPr>
        <p:blipFill>
          <a:blip r:embed="rId4"/>
          <a:stretch>
            <a:fillRect/>
          </a:stretch>
        </p:blipFill>
        <p:spPr>
          <a:xfrm>
            <a:off x="7924801" y="1449104"/>
            <a:ext cx="2962275" cy="4762500"/>
          </a:xfrm>
          <a:prstGeom prst="rect">
            <a:avLst/>
          </a:prstGeom>
        </p:spPr>
      </p:pic>
    </p:spTree>
    <p:custDataLst>
      <p:tags r:id="rId1"/>
    </p:custDataLst>
    <p:extLst>
      <p:ext uri="{BB962C8B-B14F-4D97-AF65-F5344CB8AC3E}">
        <p14:creationId xmlns:p14="http://schemas.microsoft.com/office/powerpoint/2010/main" val="726618682"/>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D8F37-9E55-5061-69E5-C403CC5FF6F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841A976-33A8-7650-03A4-4BC837EEB390}"/>
              </a:ext>
            </a:extLst>
          </p:cNvPr>
          <p:cNvSpPr>
            <a:spLocks noGrp="1"/>
          </p:cNvSpPr>
          <p:nvPr>
            <p:ph type="title"/>
          </p:nvPr>
        </p:nvSpPr>
        <p:spPr/>
        <p:txBody>
          <a:bodyPr/>
          <a:lstStyle/>
          <a:p>
            <a:r>
              <a:rPr lang="en-US" dirty="0"/>
              <a:t>Metric vs. Standard Bolts</a:t>
            </a:r>
          </a:p>
        </p:txBody>
      </p:sp>
      <p:sp>
        <p:nvSpPr>
          <p:cNvPr id="8" name="Content Placeholder 4">
            <a:extLst>
              <a:ext uri="{FF2B5EF4-FFF2-40B4-BE49-F238E27FC236}">
                <a16:creationId xmlns:a16="http://schemas.microsoft.com/office/drawing/2014/main" id="{B7D4E303-0AA0-ADCB-351F-B87E993B3DA6}"/>
              </a:ext>
            </a:extLst>
          </p:cNvPr>
          <p:cNvSpPr txBox="1">
            <a:spLocks/>
          </p:cNvSpPr>
          <p:nvPr/>
        </p:nvSpPr>
        <p:spPr>
          <a:xfrm>
            <a:off x="841247" y="1507957"/>
            <a:ext cx="6875005" cy="5005137"/>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800" b="0" i="0" kern="1200">
                <a:solidFill>
                  <a:schemeClr val="tx1">
                    <a:lumMod val="75000"/>
                    <a:lumOff val="25000"/>
                  </a:schemeClr>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400" b="0" i="0" kern="1200">
                <a:solidFill>
                  <a:schemeClr val="tx1">
                    <a:lumMod val="75000"/>
                    <a:lumOff val="25000"/>
                  </a:schemeClr>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2000" b="0" i="0" kern="1200">
                <a:solidFill>
                  <a:schemeClr val="tx1">
                    <a:lumMod val="75000"/>
                    <a:lumOff val="25000"/>
                  </a:schemeClr>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800" b="0" i="0" kern="1200">
                <a:solidFill>
                  <a:schemeClr val="tx1">
                    <a:lumMod val="75000"/>
                    <a:lumOff val="25000"/>
                  </a:schemeClr>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600" b="0" i="0" kern="1200">
                <a:solidFill>
                  <a:schemeClr val="tx1">
                    <a:lumMod val="75000"/>
                    <a:lumOff val="2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u="sng" dirty="0"/>
              <a:t>Metric Bolt</a:t>
            </a:r>
          </a:p>
          <a:p>
            <a:r>
              <a:rPr lang="en-US" dirty="0"/>
              <a:t>Uses metric system for diameter</a:t>
            </a:r>
          </a:p>
          <a:p>
            <a:r>
              <a:rPr lang="en-US" dirty="0"/>
              <a:t>Thread pitch is in millimeters</a:t>
            </a:r>
          </a:p>
          <a:p>
            <a:r>
              <a:rPr lang="en-US" dirty="0"/>
              <a:t>Grade designation is on top of head</a:t>
            </a:r>
          </a:p>
          <a:p>
            <a:endParaRPr lang="en-US" dirty="0"/>
          </a:p>
          <a:p>
            <a:pPr marL="0" indent="0">
              <a:buFont typeface="Arial" panose="020B0604020202020204" pitchFamily="34" charset="0"/>
              <a:buNone/>
            </a:pPr>
            <a:r>
              <a:rPr lang="en-US" b="1" u="sng" dirty="0"/>
              <a:t>Standard Bolt (Inch Bolts)</a:t>
            </a:r>
          </a:p>
          <a:p>
            <a:r>
              <a:rPr lang="en-US" dirty="0"/>
              <a:t>Uses imperial system for diameter</a:t>
            </a:r>
          </a:p>
          <a:p>
            <a:r>
              <a:rPr lang="en-US" dirty="0"/>
              <a:t>Threads Per Inch (TPI) </a:t>
            </a:r>
          </a:p>
          <a:p>
            <a:r>
              <a:rPr lang="en-US" dirty="0"/>
              <a:t>Grade designation is on top of head</a:t>
            </a:r>
          </a:p>
        </p:txBody>
      </p:sp>
      <p:pic>
        <p:nvPicPr>
          <p:cNvPr id="10" name="Picture 9">
            <a:extLst>
              <a:ext uri="{FF2B5EF4-FFF2-40B4-BE49-F238E27FC236}">
                <a16:creationId xmlns:a16="http://schemas.microsoft.com/office/drawing/2014/main" id="{93111EBC-1B09-E34B-A6D3-F55D19911559}"/>
              </a:ext>
            </a:extLst>
          </p:cNvPr>
          <p:cNvPicPr>
            <a:picLocks noChangeAspect="1"/>
          </p:cNvPicPr>
          <p:nvPr/>
        </p:nvPicPr>
        <p:blipFill>
          <a:blip r:embed="rId4">
            <a:extLst>
              <a:ext uri="{28A0092B-C50C-407E-A947-70E740481C1C}">
                <a14:useLocalDpi xmlns:a14="http://schemas.microsoft.com/office/drawing/2010/main" val="0"/>
              </a:ext>
            </a:extLst>
          </a:blip>
          <a:srcRect t="378" b="378"/>
          <a:stretch/>
        </p:blipFill>
        <p:spPr>
          <a:xfrm>
            <a:off x="6638544" y="1771411"/>
            <a:ext cx="4711286" cy="3315178"/>
          </a:xfrm>
          <a:prstGeom prst="rect">
            <a:avLst/>
          </a:prstGeom>
          <a:ln>
            <a:solidFill>
              <a:schemeClr val="tx1">
                <a:lumMod val="50000"/>
                <a:lumOff val="50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3904157325"/>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B806B-E17E-CE75-0926-0744D7C395F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283EE3F-C366-B941-E735-68D4D38D3E48}"/>
              </a:ext>
            </a:extLst>
          </p:cNvPr>
          <p:cNvSpPr>
            <a:spLocks noGrp="1"/>
          </p:cNvSpPr>
          <p:nvPr>
            <p:ph type="title"/>
          </p:nvPr>
        </p:nvSpPr>
        <p:spPr/>
        <p:txBody>
          <a:bodyPr/>
          <a:lstStyle/>
          <a:p>
            <a:r>
              <a:rPr lang="en-US" dirty="0"/>
              <a:t>Measuring Thread Pitch on Bolts</a:t>
            </a:r>
          </a:p>
        </p:txBody>
      </p:sp>
      <p:sp>
        <p:nvSpPr>
          <p:cNvPr id="6" name="Content Placeholder 5">
            <a:extLst>
              <a:ext uri="{FF2B5EF4-FFF2-40B4-BE49-F238E27FC236}">
                <a16:creationId xmlns:a16="http://schemas.microsoft.com/office/drawing/2014/main" id="{EE72CD6D-2F8D-B726-12AC-342A8A65DE4B}"/>
              </a:ext>
            </a:extLst>
          </p:cNvPr>
          <p:cNvSpPr>
            <a:spLocks noGrp="1"/>
          </p:cNvSpPr>
          <p:nvPr>
            <p:ph idx="1"/>
          </p:nvPr>
        </p:nvSpPr>
        <p:spPr>
          <a:xfrm>
            <a:off x="838199" y="1645920"/>
            <a:ext cx="5599177" cy="4572000"/>
          </a:xfrm>
        </p:spPr>
        <p:txBody>
          <a:bodyPr/>
          <a:lstStyle/>
          <a:p>
            <a:pPr marL="457200" indent="-457200">
              <a:buFont typeface="Arial" panose="020B0604020202020204" pitchFamily="34" charset="0"/>
              <a:buChar char="•"/>
            </a:pPr>
            <a:r>
              <a:rPr lang="en-US" dirty="0"/>
              <a:t>Used to identify an unknown thread</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Different gauges for metric pitch and imperial pitch</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Includes several leaves with stamped pitch numbers </a:t>
            </a:r>
          </a:p>
          <a:p>
            <a:endParaRPr lang="en-US" dirty="0"/>
          </a:p>
        </p:txBody>
      </p:sp>
      <p:pic>
        <p:nvPicPr>
          <p:cNvPr id="9" name="Picture 8">
            <a:extLst>
              <a:ext uri="{FF2B5EF4-FFF2-40B4-BE49-F238E27FC236}">
                <a16:creationId xmlns:a16="http://schemas.microsoft.com/office/drawing/2014/main" id="{E1C5D742-0512-5A21-A6C8-479B0AA7AD40}"/>
              </a:ext>
            </a:extLst>
          </p:cNvPr>
          <p:cNvPicPr>
            <a:picLocks noChangeAspect="1"/>
          </p:cNvPicPr>
          <p:nvPr/>
        </p:nvPicPr>
        <p:blipFill>
          <a:blip r:embed="rId4"/>
          <a:srcRect t="24000" b="27467"/>
          <a:stretch>
            <a:fillRect/>
          </a:stretch>
        </p:blipFill>
        <p:spPr>
          <a:xfrm rot="18678367">
            <a:off x="6160832" y="2519907"/>
            <a:ext cx="5257801" cy="2551786"/>
          </a:xfrm>
          <a:prstGeom prst="rect">
            <a:avLst/>
          </a:prstGeom>
        </p:spPr>
      </p:pic>
    </p:spTree>
    <p:custDataLst>
      <p:tags r:id="rId1"/>
    </p:custDataLst>
    <p:extLst>
      <p:ext uri="{BB962C8B-B14F-4D97-AF65-F5344CB8AC3E}">
        <p14:creationId xmlns:p14="http://schemas.microsoft.com/office/powerpoint/2010/main" val="2632546746"/>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4A95B7-2B8E-D31B-C8C3-C837B6CA334F}"/>
              </a:ext>
            </a:extLst>
          </p:cNvPr>
          <p:cNvSpPr>
            <a:spLocks noGrp="1"/>
          </p:cNvSpPr>
          <p:nvPr>
            <p:ph type="title"/>
          </p:nvPr>
        </p:nvSpPr>
        <p:spPr>
          <a:xfrm>
            <a:off x="838200" y="230352"/>
            <a:ext cx="10523219" cy="523195"/>
          </a:xfrm>
        </p:spPr>
        <p:txBody>
          <a:bodyPr/>
          <a:lstStyle/>
          <a:p>
            <a:r>
              <a:rPr lang="en-US" dirty="0"/>
              <a:t>Measuring Thread Pitch on Bolts</a:t>
            </a:r>
          </a:p>
        </p:txBody>
      </p:sp>
      <p:sp>
        <p:nvSpPr>
          <p:cNvPr id="5" name="Content Placeholder 4">
            <a:extLst>
              <a:ext uri="{FF2B5EF4-FFF2-40B4-BE49-F238E27FC236}">
                <a16:creationId xmlns:a16="http://schemas.microsoft.com/office/drawing/2014/main" id="{049A66D7-5BF2-9E97-DDA8-0453B6EBEA1A}"/>
              </a:ext>
            </a:extLst>
          </p:cNvPr>
          <p:cNvSpPr>
            <a:spLocks noGrp="1"/>
          </p:cNvSpPr>
          <p:nvPr>
            <p:ph idx="1"/>
          </p:nvPr>
        </p:nvSpPr>
        <p:spPr>
          <a:xfrm>
            <a:off x="838199" y="1381991"/>
            <a:ext cx="5654041" cy="5055385"/>
          </a:xfrm>
        </p:spPr>
        <p:txBody>
          <a:bodyPr>
            <a:normAutofit/>
          </a:bodyPr>
          <a:lstStyle/>
          <a:p>
            <a:pPr marL="514350" indent="-514350">
              <a:buFont typeface="+mj-lt"/>
              <a:buAutoNum type="arabicPeriod"/>
            </a:pPr>
            <a:r>
              <a:rPr lang="en-US" dirty="0"/>
              <a:t>Determine whether you need a metric or imperial gauge. </a:t>
            </a:r>
          </a:p>
          <a:p>
            <a:pPr marL="514350" indent="-514350">
              <a:buFont typeface="+mj-lt"/>
              <a:buAutoNum type="arabicPeriod"/>
            </a:pPr>
            <a:endParaRPr lang="en-US" sz="1400" dirty="0"/>
          </a:p>
          <a:p>
            <a:pPr marL="514350" indent="-514350">
              <a:buFont typeface="+mj-lt"/>
              <a:buAutoNum type="arabicPeriod"/>
            </a:pPr>
            <a:r>
              <a:rPr lang="en-US" dirty="0"/>
              <a:t>Select a thread pitch gauge and choose a blade with a likely pitch.</a:t>
            </a:r>
          </a:p>
          <a:p>
            <a:pPr marL="514350" indent="-514350">
              <a:buFont typeface="+mj-lt"/>
              <a:buAutoNum type="arabicPeriod"/>
            </a:pPr>
            <a:endParaRPr lang="en-US" sz="1400" dirty="0"/>
          </a:p>
          <a:p>
            <a:pPr marL="514350" indent="-514350">
              <a:buFont typeface="+mj-lt"/>
              <a:buAutoNum type="arabicPeriod"/>
            </a:pPr>
            <a:r>
              <a:rPr lang="en-US" dirty="0"/>
              <a:t>Match the gauge teeth to the bolt threads until they fit perfectly with no gaps.</a:t>
            </a:r>
          </a:p>
          <a:p>
            <a:pPr marL="514350" indent="-514350">
              <a:buFont typeface="+mj-lt"/>
              <a:buAutoNum type="arabicPeriod"/>
            </a:pPr>
            <a:endParaRPr lang="en-US" sz="1400" dirty="0"/>
          </a:p>
          <a:p>
            <a:pPr marL="514350" indent="-514350">
              <a:buFont typeface="+mj-lt"/>
              <a:buAutoNum type="arabicPeriod"/>
            </a:pPr>
            <a:r>
              <a:rPr lang="en-US" dirty="0"/>
              <a:t>Read the pitch value stamped on the gauge.</a:t>
            </a:r>
          </a:p>
          <a:p>
            <a:endParaRPr lang="en-US" dirty="0"/>
          </a:p>
        </p:txBody>
      </p:sp>
      <p:pic>
        <p:nvPicPr>
          <p:cNvPr id="7" name="Picture 6">
            <a:extLst>
              <a:ext uri="{FF2B5EF4-FFF2-40B4-BE49-F238E27FC236}">
                <a16:creationId xmlns:a16="http://schemas.microsoft.com/office/drawing/2014/main" id="{5982F962-6659-2601-C8AE-0F4322F8D2CC}"/>
              </a:ext>
            </a:extLst>
          </p:cNvPr>
          <p:cNvPicPr>
            <a:picLocks noChangeAspect="1"/>
          </p:cNvPicPr>
          <p:nvPr/>
        </p:nvPicPr>
        <p:blipFill>
          <a:blip r:embed="rId4"/>
          <a:srcRect t="12267" r="2689"/>
          <a:stretch>
            <a:fillRect/>
          </a:stretch>
        </p:blipFill>
        <p:spPr>
          <a:xfrm>
            <a:off x="6987868" y="2395727"/>
            <a:ext cx="4208956" cy="3650499"/>
          </a:xfrm>
          <a:prstGeom prst="rect">
            <a:avLst/>
          </a:prstGeom>
        </p:spPr>
      </p:pic>
      <p:pic>
        <p:nvPicPr>
          <p:cNvPr id="9" name="Content Placeholder 10">
            <a:extLst>
              <a:ext uri="{FF2B5EF4-FFF2-40B4-BE49-F238E27FC236}">
                <a16:creationId xmlns:a16="http://schemas.microsoft.com/office/drawing/2014/main" id="{674F5866-CAF0-74F0-EA0F-693B1B2E374D}"/>
              </a:ext>
            </a:extLst>
          </p:cNvPr>
          <p:cNvPicPr>
            <a:picLocks noChangeAspect="1"/>
          </p:cNvPicPr>
          <p:nvPr/>
        </p:nvPicPr>
        <p:blipFill>
          <a:blip r:embed="rId5">
            <a:extLst>
              <a:ext uri="{28A0092B-C50C-407E-A947-70E740481C1C}">
                <a14:useLocalDpi xmlns:a14="http://schemas.microsoft.com/office/drawing/2010/main" val="0"/>
              </a:ext>
            </a:extLst>
          </a:blip>
          <a:srcRect b="15327"/>
          <a:stretch>
            <a:fillRect/>
          </a:stretch>
        </p:blipFill>
        <p:spPr>
          <a:xfrm>
            <a:off x="10858498" y="31362"/>
            <a:ext cx="1005840" cy="851672"/>
          </a:xfrm>
          <a:prstGeom prst="rect">
            <a:avLst/>
          </a:prstGeom>
        </p:spPr>
      </p:pic>
      <p:sp>
        <p:nvSpPr>
          <p:cNvPr id="11" name="TextBox 10">
            <a:extLst>
              <a:ext uri="{FF2B5EF4-FFF2-40B4-BE49-F238E27FC236}">
                <a16:creationId xmlns:a16="http://schemas.microsoft.com/office/drawing/2014/main" id="{70BD7B4D-3C27-0A56-D25D-318D39BBDACB}"/>
              </a:ext>
            </a:extLst>
          </p:cNvPr>
          <p:cNvSpPr txBox="1"/>
          <p:nvPr/>
        </p:nvSpPr>
        <p:spPr>
          <a:xfrm>
            <a:off x="6987867" y="1381991"/>
            <a:ext cx="4208957" cy="861774"/>
          </a:xfrm>
          <a:prstGeom prst="rect">
            <a:avLst/>
          </a:prstGeom>
          <a:solidFill>
            <a:srgbClr val="FAFBE1"/>
          </a:solidFill>
          <a:ln>
            <a:solidFill>
              <a:schemeClr val="tx1">
                <a:lumMod val="50000"/>
                <a:lumOff val="50000"/>
              </a:schemeClr>
            </a:solidFill>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sz="2500" dirty="0"/>
              <a:t>Metric Pitch Example: M8-1.25  (8mm dia. bolt with 1.25 pitch)</a:t>
            </a:r>
          </a:p>
        </p:txBody>
      </p:sp>
    </p:spTree>
    <p:custDataLst>
      <p:tags r:id="rId1"/>
    </p:custDataLst>
    <p:extLst>
      <p:ext uri="{BB962C8B-B14F-4D97-AF65-F5344CB8AC3E}">
        <p14:creationId xmlns:p14="http://schemas.microsoft.com/office/powerpoint/2010/main" val="3954923493"/>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172D6E7-01E1-3FF7-077B-A1E935554CCC}"/>
              </a:ext>
            </a:extLst>
          </p:cNvPr>
          <p:cNvSpPr>
            <a:spLocks noGrp="1"/>
          </p:cNvSpPr>
          <p:nvPr>
            <p:ph type="title"/>
          </p:nvPr>
        </p:nvSpPr>
        <p:spPr/>
        <p:txBody>
          <a:bodyPr/>
          <a:lstStyle/>
          <a:p>
            <a:r>
              <a:rPr lang="en-US" dirty="0"/>
              <a:t>Optional Video</a:t>
            </a:r>
          </a:p>
        </p:txBody>
      </p:sp>
      <p:sp>
        <p:nvSpPr>
          <p:cNvPr id="5" name="Content Placeholder 4">
            <a:extLst>
              <a:ext uri="{FF2B5EF4-FFF2-40B4-BE49-F238E27FC236}">
                <a16:creationId xmlns:a16="http://schemas.microsoft.com/office/drawing/2014/main" id="{47FBCE0A-F0D1-39B9-7DDB-5DF98333DC0D}"/>
              </a:ext>
            </a:extLst>
          </p:cNvPr>
          <p:cNvSpPr>
            <a:spLocks noGrp="1"/>
          </p:cNvSpPr>
          <p:nvPr>
            <p:ph idx="1"/>
          </p:nvPr>
        </p:nvSpPr>
        <p:spPr>
          <a:xfrm>
            <a:off x="841248" y="1510890"/>
            <a:ext cx="5818632" cy="4565684"/>
          </a:xfrm>
        </p:spPr>
        <p:txBody>
          <a:bodyPr>
            <a:normAutofit/>
          </a:bodyPr>
          <a:lstStyle/>
          <a:p>
            <a:r>
              <a:rPr lang="en-US" sz="3200" dirty="0"/>
              <a:t>Click the image to watch the video about British Airways Flight 5390 . </a:t>
            </a:r>
          </a:p>
          <a:p>
            <a:endParaRPr lang="en-US" sz="3200" dirty="0"/>
          </a:p>
          <a:p>
            <a:r>
              <a:rPr lang="en-US" sz="3200" u="sng" dirty="0"/>
              <a:t>Discussion</a:t>
            </a:r>
            <a:r>
              <a:rPr lang="en-US" sz="3200" dirty="0"/>
              <a:t>:</a:t>
            </a:r>
          </a:p>
          <a:p>
            <a:pPr marL="457200" indent="-457200">
              <a:buFont typeface="Arial" panose="020B0604020202020204" pitchFamily="34" charset="0"/>
              <a:buChar char="•"/>
            </a:pPr>
            <a:r>
              <a:rPr lang="en-US" sz="3200" dirty="0"/>
              <a:t>How does using the wrong size bolt impact the clamping force?</a:t>
            </a:r>
          </a:p>
        </p:txBody>
      </p:sp>
      <p:pic>
        <p:nvPicPr>
          <p:cNvPr id="10" name="Picture 9" descr="On June 10, 1990, British Airways Flight 5390, en route from Birmingham to  Málaga, suffered a catastrophic failure when a cockpit windscreen blew out  at 17,300 feet. The explosive decompression partially ejected">
            <a:hlinkClick r:id="rId4"/>
            <a:extLst>
              <a:ext uri="{FF2B5EF4-FFF2-40B4-BE49-F238E27FC236}">
                <a16:creationId xmlns:a16="http://schemas.microsoft.com/office/drawing/2014/main" id="{04A3C266-47BA-8994-8755-C3ED7CDEA4B8}"/>
              </a:ext>
            </a:extLst>
          </p:cNvPr>
          <p:cNvPicPr>
            <a:picLocks noChangeAspect="1"/>
          </p:cNvPicPr>
          <p:nvPr/>
        </p:nvPicPr>
        <p:blipFill>
          <a:blip r:embed="rId5"/>
          <a:srcRect b="11291"/>
          <a:stretch>
            <a:fillRect/>
          </a:stretch>
        </p:blipFill>
        <p:spPr>
          <a:xfrm>
            <a:off x="6957557" y="1594972"/>
            <a:ext cx="3706859" cy="4047191"/>
          </a:xfrm>
          <a:prstGeom prst="rect">
            <a:avLst/>
          </a:prstGeom>
          <a:ln>
            <a:solidFill>
              <a:schemeClr val="tx2"/>
            </a:solidFill>
          </a:ln>
          <a:effectLst>
            <a:outerShdw blurRad="50800" dist="38100" dir="2700000" algn="tl" rotWithShape="0">
              <a:prstClr val="black">
                <a:alpha val="40000"/>
              </a:prstClr>
            </a:outerShdw>
          </a:effectLst>
        </p:spPr>
      </p:pic>
      <p:pic>
        <p:nvPicPr>
          <p:cNvPr id="15" name="Graphic 30" descr="Flim icon indicating the slide has a VIDEO.">
            <a:extLst>
              <a:ext uri="{FF2B5EF4-FFF2-40B4-BE49-F238E27FC236}">
                <a16:creationId xmlns:a16="http://schemas.microsoft.com/office/drawing/2014/main" id="{02159071-0E9A-FA8C-E4E1-3D79E13D4C3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746247" y="262449"/>
            <a:ext cx="731520" cy="731520"/>
          </a:xfrm>
          <a:prstGeom prst="rect">
            <a:avLst/>
          </a:prstGeom>
        </p:spPr>
      </p:pic>
    </p:spTree>
    <p:custDataLst>
      <p:tags r:id="rId1"/>
    </p:custDataLst>
    <p:extLst>
      <p:ext uri="{BB962C8B-B14F-4D97-AF65-F5344CB8AC3E}">
        <p14:creationId xmlns:p14="http://schemas.microsoft.com/office/powerpoint/2010/main" val="874222218"/>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C7DE4-5634-9B43-71A1-F01AF30D67C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4AD8214-4C9D-3B24-1D9D-F1CCAF45BD8B}"/>
              </a:ext>
            </a:extLst>
          </p:cNvPr>
          <p:cNvSpPr>
            <a:spLocks noGrp="1"/>
          </p:cNvSpPr>
          <p:nvPr>
            <p:ph type="title"/>
          </p:nvPr>
        </p:nvSpPr>
        <p:spPr/>
        <p:txBody>
          <a:bodyPr/>
          <a:lstStyle/>
          <a:p>
            <a:r>
              <a:rPr lang="en-US" dirty="0"/>
              <a:t>What is a nut?</a:t>
            </a:r>
          </a:p>
        </p:txBody>
      </p:sp>
      <p:sp>
        <p:nvSpPr>
          <p:cNvPr id="6" name="Content Placeholder 5">
            <a:extLst>
              <a:ext uri="{FF2B5EF4-FFF2-40B4-BE49-F238E27FC236}">
                <a16:creationId xmlns:a16="http://schemas.microsoft.com/office/drawing/2014/main" id="{81199905-4F82-6130-E6C7-60F63DE65E1D}"/>
              </a:ext>
            </a:extLst>
          </p:cNvPr>
          <p:cNvSpPr>
            <a:spLocks noGrp="1"/>
          </p:cNvSpPr>
          <p:nvPr>
            <p:ph idx="1"/>
          </p:nvPr>
        </p:nvSpPr>
        <p:spPr>
          <a:xfrm>
            <a:off x="838199" y="1645920"/>
            <a:ext cx="5946649" cy="4572000"/>
          </a:xfrm>
        </p:spPr>
        <p:txBody>
          <a:bodyPr>
            <a:normAutofit/>
          </a:bodyPr>
          <a:lstStyle/>
          <a:p>
            <a:r>
              <a:rPr lang="en-US" dirty="0"/>
              <a:t>A </a:t>
            </a:r>
            <a:r>
              <a:rPr lang="en-US" b="1" dirty="0"/>
              <a:t>nut</a:t>
            </a:r>
            <a:r>
              <a:rPr lang="en-US" dirty="0"/>
              <a:t> is a fastener with internal threads that is used with a matching bolt to join two or more parts together.</a:t>
            </a:r>
          </a:p>
          <a:p>
            <a:pPr marL="457200" indent="-457200">
              <a:buFont typeface="Arial" panose="020B0604020202020204" pitchFamily="34" charset="0"/>
              <a:buChar char="•"/>
            </a:pPr>
            <a:r>
              <a:rPr lang="en-US" dirty="0"/>
              <a:t>Create strong, removable and adjustable connections </a:t>
            </a:r>
          </a:p>
          <a:p>
            <a:pPr marL="457200" indent="-457200">
              <a:buFont typeface="Arial" panose="020B0604020202020204" pitchFamily="34" charset="0"/>
              <a:buChar char="•"/>
            </a:pPr>
            <a:r>
              <a:rPr lang="en-US" dirty="0"/>
              <a:t>Typically have internal threads, flats, and corners for tightening </a:t>
            </a:r>
          </a:p>
          <a:p>
            <a:pPr marL="457200" indent="-457200">
              <a:buFont typeface="Arial" panose="020B0604020202020204" pitchFamily="34" charset="0"/>
              <a:buChar char="•"/>
            </a:pPr>
            <a:r>
              <a:rPr lang="en-US" dirty="0"/>
              <a:t>Available in a variety of designs for different applications.</a:t>
            </a:r>
          </a:p>
        </p:txBody>
      </p:sp>
      <p:pic>
        <p:nvPicPr>
          <p:cNvPr id="3" name="Picture 2">
            <a:extLst>
              <a:ext uri="{FF2B5EF4-FFF2-40B4-BE49-F238E27FC236}">
                <a16:creationId xmlns:a16="http://schemas.microsoft.com/office/drawing/2014/main" id="{38B5C1B2-2AC9-DD80-8869-F587CF38514F}"/>
              </a:ext>
            </a:extLst>
          </p:cNvPr>
          <p:cNvPicPr>
            <a:picLocks noChangeAspect="1"/>
          </p:cNvPicPr>
          <p:nvPr/>
        </p:nvPicPr>
        <p:blipFill>
          <a:blip r:embed="rId4"/>
          <a:srcRect l="23978" t="10938" r="21888" b="8662"/>
          <a:stretch>
            <a:fillRect/>
          </a:stretch>
        </p:blipFill>
        <p:spPr>
          <a:xfrm>
            <a:off x="7704207" y="2377440"/>
            <a:ext cx="2899785" cy="2871216"/>
          </a:xfrm>
          <a:prstGeom prst="rect">
            <a:avLst/>
          </a:prstGeom>
        </p:spPr>
      </p:pic>
      <p:grpSp>
        <p:nvGrpSpPr>
          <p:cNvPr id="4" name="Group 3">
            <a:extLst>
              <a:ext uri="{FF2B5EF4-FFF2-40B4-BE49-F238E27FC236}">
                <a16:creationId xmlns:a16="http://schemas.microsoft.com/office/drawing/2014/main" id="{4F9990ED-A1F4-92C0-141C-F39B9D2F234E}"/>
              </a:ext>
            </a:extLst>
          </p:cNvPr>
          <p:cNvGrpSpPr/>
          <p:nvPr/>
        </p:nvGrpSpPr>
        <p:grpSpPr>
          <a:xfrm>
            <a:off x="9151051" y="1057232"/>
            <a:ext cx="2794176" cy="1476545"/>
            <a:chOff x="7526688" y="1299197"/>
            <a:chExt cx="2794176" cy="1476545"/>
          </a:xfrm>
        </p:grpSpPr>
        <p:pic>
          <p:nvPicPr>
            <p:cNvPr id="7" name="Picture 6">
              <a:extLst>
                <a:ext uri="{FF2B5EF4-FFF2-40B4-BE49-F238E27FC236}">
                  <a16:creationId xmlns:a16="http://schemas.microsoft.com/office/drawing/2014/main" id="{F868ACE5-187F-6867-5397-AD98EF5B76F7}"/>
                </a:ext>
              </a:extLst>
            </p:cNvPr>
            <p:cNvPicPr>
              <a:picLocks noChangeAspect="1"/>
            </p:cNvPicPr>
            <p:nvPr/>
          </p:nvPicPr>
          <p:blipFill>
            <a:blip r:embed="rId5">
              <a:extLst>
                <a:ext uri="{28A0092B-C50C-407E-A947-70E740481C1C}">
                  <a14:useLocalDpi xmlns:a14="http://schemas.microsoft.com/office/drawing/2010/main" val="0"/>
                </a:ext>
              </a:extLst>
            </a:blip>
            <a:srcRect l="5423" t="21962" r="8756" b="42885"/>
            <a:stretch>
              <a:fillRect/>
            </a:stretch>
          </p:blipFill>
          <p:spPr>
            <a:xfrm rot="18776982" flipH="1" flipV="1">
              <a:off x="7007602" y="1818283"/>
              <a:ext cx="1476545" cy="438374"/>
            </a:xfrm>
            <a:prstGeom prst="rect">
              <a:avLst/>
            </a:prstGeom>
          </p:spPr>
        </p:pic>
        <p:sp>
          <p:nvSpPr>
            <p:cNvPr id="8" name="Rectangle 7">
              <a:extLst>
                <a:ext uri="{FF2B5EF4-FFF2-40B4-BE49-F238E27FC236}">
                  <a16:creationId xmlns:a16="http://schemas.microsoft.com/office/drawing/2014/main" id="{6DEDA8C3-4214-1DF3-9CBA-8BF144737FFE}"/>
                </a:ext>
              </a:extLst>
            </p:cNvPr>
            <p:cNvSpPr/>
            <p:nvPr/>
          </p:nvSpPr>
          <p:spPr>
            <a:xfrm>
              <a:off x="8369424" y="1388123"/>
              <a:ext cx="1951440" cy="66479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t>Threads </a:t>
              </a:r>
              <a:endParaRPr lang="en-US" sz="2800" dirty="0"/>
            </a:p>
          </p:txBody>
        </p:sp>
      </p:grpSp>
      <p:grpSp>
        <p:nvGrpSpPr>
          <p:cNvPr id="19" name="Group 18">
            <a:extLst>
              <a:ext uri="{FF2B5EF4-FFF2-40B4-BE49-F238E27FC236}">
                <a16:creationId xmlns:a16="http://schemas.microsoft.com/office/drawing/2014/main" id="{EA435900-8AA3-6929-8DD7-493B8F81EAA2}"/>
              </a:ext>
            </a:extLst>
          </p:cNvPr>
          <p:cNvGrpSpPr/>
          <p:nvPr/>
        </p:nvGrpSpPr>
        <p:grpSpPr>
          <a:xfrm>
            <a:off x="8490637" y="4676583"/>
            <a:ext cx="1921820" cy="1496924"/>
            <a:chOff x="8490637" y="4676583"/>
            <a:chExt cx="1921820" cy="1496924"/>
          </a:xfrm>
        </p:grpSpPr>
        <p:sp>
          <p:nvSpPr>
            <p:cNvPr id="12" name="Rectangle 11">
              <a:extLst>
                <a:ext uri="{FF2B5EF4-FFF2-40B4-BE49-F238E27FC236}">
                  <a16:creationId xmlns:a16="http://schemas.microsoft.com/office/drawing/2014/main" id="{D36C3AC3-91E0-EF04-BDA0-79DAB98A79B3}"/>
                </a:ext>
              </a:extLst>
            </p:cNvPr>
            <p:cNvSpPr/>
            <p:nvPr/>
          </p:nvSpPr>
          <p:spPr>
            <a:xfrm>
              <a:off x="8490637" y="5508710"/>
              <a:ext cx="1326923" cy="66479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t>Corner </a:t>
              </a:r>
              <a:endParaRPr lang="en-US" sz="2800" dirty="0"/>
            </a:p>
          </p:txBody>
        </p:sp>
        <p:pic>
          <p:nvPicPr>
            <p:cNvPr id="15" name="Picture 14">
              <a:extLst>
                <a:ext uri="{FF2B5EF4-FFF2-40B4-BE49-F238E27FC236}">
                  <a16:creationId xmlns:a16="http://schemas.microsoft.com/office/drawing/2014/main" id="{F1A0A502-549A-EBD6-B6E9-393E0C2E3DD8}"/>
                </a:ext>
              </a:extLst>
            </p:cNvPr>
            <p:cNvPicPr>
              <a:picLocks noChangeAspect="1"/>
            </p:cNvPicPr>
            <p:nvPr/>
          </p:nvPicPr>
          <p:blipFill>
            <a:blip r:embed="rId5">
              <a:extLst>
                <a:ext uri="{28A0092B-C50C-407E-A947-70E740481C1C}">
                  <a14:useLocalDpi xmlns:a14="http://schemas.microsoft.com/office/drawing/2010/main" val="0"/>
                </a:ext>
              </a:extLst>
            </a:blip>
            <a:srcRect l="5423" t="21962" r="8756" b="42885"/>
            <a:stretch>
              <a:fillRect/>
            </a:stretch>
          </p:blipFill>
          <p:spPr>
            <a:xfrm rot="7046607" flipH="1" flipV="1">
              <a:off x="9454997" y="5195669"/>
              <a:ext cx="1476545" cy="438374"/>
            </a:xfrm>
            <a:prstGeom prst="rect">
              <a:avLst/>
            </a:prstGeom>
          </p:spPr>
        </p:pic>
      </p:grpSp>
      <p:grpSp>
        <p:nvGrpSpPr>
          <p:cNvPr id="20" name="Group 19">
            <a:extLst>
              <a:ext uri="{FF2B5EF4-FFF2-40B4-BE49-F238E27FC236}">
                <a16:creationId xmlns:a16="http://schemas.microsoft.com/office/drawing/2014/main" id="{EFB45C1C-7939-18F1-933D-1AD9268BC510}"/>
              </a:ext>
            </a:extLst>
          </p:cNvPr>
          <p:cNvGrpSpPr/>
          <p:nvPr/>
        </p:nvGrpSpPr>
        <p:grpSpPr>
          <a:xfrm>
            <a:off x="6672022" y="4586955"/>
            <a:ext cx="1073789" cy="1687523"/>
            <a:chOff x="6867167" y="4498638"/>
            <a:chExt cx="1073789" cy="1687523"/>
          </a:xfrm>
        </p:grpSpPr>
        <p:sp>
          <p:nvSpPr>
            <p:cNvPr id="10" name="Rectangle 9">
              <a:extLst>
                <a:ext uri="{FF2B5EF4-FFF2-40B4-BE49-F238E27FC236}">
                  <a16:creationId xmlns:a16="http://schemas.microsoft.com/office/drawing/2014/main" id="{AAB51F2B-FF12-446A-7088-930DE839AF6E}"/>
                </a:ext>
              </a:extLst>
            </p:cNvPr>
            <p:cNvSpPr/>
            <p:nvPr/>
          </p:nvSpPr>
          <p:spPr>
            <a:xfrm>
              <a:off x="6867167" y="5521364"/>
              <a:ext cx="953789" cy="66479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2800" b="1" dirty="0"/>
                <a:t>Flat </a:t>
              </a:r>
              <a:endParaRPr lang="en-US" sz="2800" dirty="0"/>
            </a:p>
          </p:txBody>
        </p:sp>
        <p:pic>
          <p:nvPicPr>
            <p:cNvPr id="18" name="Picture 17">
              <a:extLst>
                <a:ext uri="{FF2B5EF4-FFF2-40B4-BE49-F238E27FC236}">
                  <a16:creationId xmlns:a16="http://schemas.microsoft.com/office/drawing/2014/main" id="{ECCE85FF-25AB-1259-20B8-F46777A45C25}"/>
                </a:ext>
              </a:extLst>
            </p:cNvPr>
            <p:cNvPicPr>
              <a:picLocks noChangeAspect="1"/>
            </p:cNvPicPr>
            <p:nvPr/>
          </p:nvPicPr>
          <p:blipFill>
            <a:blip r:embed="rId6">
              <a:extLst>
                <a:ext uri="{28A0092B-C50C-407E-A947-70E740481C1C}">
                  <a14:useLocalDpi xmlns:a14="http://schemas.microsoft.com/office/drawing/2010/main" val="0"/>
                </a:ext>
              </a:extLst>
            </a:blip>
            <a:srcRect l="14080" t="35224" r="12785" b="32338"/>
            <a:stretch>
              <a:fillRect/>
            </a:stretch>
          </p:blipFill>
          <p:spPr>
            <a:xfrm rot="7483611">
              <a:off x="7054861" y="4775523"/>
              <a:ext cx="1162979" cy="609210"/>
            </a:xfrm>
            <a:prstGeom prst="rect">
              <a:avLst/>
            </a:prstGeom>
          </p:spPr>
        </p:pic>
      </p:grpSp>
    </p:spTree>
    <p:custDataLst>
      <p:tags r:id="rId1"/>
    </p:custDataLst>
    <p:extLst>
      <p:ext uri="{BB962C8B-B14F-4D97-AF65-F5344CB8AC3E}">
        <p14:creationId xmlns:p14="http://schemas.microsoft.com/office/powerpoint/2010/main" val="13072348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48E22-80CF-9BB1-B866-68D5150A14CC}"/>
              </a:ext>
            </a:extLst>
          </p:cNvPr>
          <p:cNvSpPr>
            <a:spLocks noGrp="1"/>
          </p:cNvSpPr>
          <p:nvPr>
            <p:ph type="title"/>
          </p:nvPr>
        </p:nvSpPr>
        <p:spPr/>
        <p:txBody>
          <a:bodyPr/>
          <a:lstStyle/>
          <a:p>
            <a:r>
              <a:rPr lang="en-US" dirty="0"/>
              <a:t>Types of Nuts</a:t>
            </a:r>
          </a:p>
        </p:txBody>
      </p:sp>
      <p:pic>
        <p:nvPicPr>
          <p:cNvPr id="5" name="Picture 4">
            <a:extLst>
              <a:ext uri="{FF2B5EF4-FFF2-40B4-BE49-F238E27FC236}">
                <a16:creationId xmlns:a16="http://schemas.microsoft.com/office/drawing/2014/main" id="{F0247330-F3E1-606F-4964-5002809373E1}"/>
              </a:ext>
            </a:extLst>
          </p:cNvPr>
          <p:cNvPicPr>
            <a:picLocks noChangeAspect="1"/>
          </p:cNvPicPr>
          <p:nvPr/>
        </p:nvPicPr>
        <p:blipFill>
          <a:blip r:embed="rId4">
            <a:extLst>
              <a:ext uri="{28A0092B-C50C-407E-A947-70E740481C1C}">
                <a14:useLocalDpi xmlns:a14="http://schemas.microsoft.com/office/drawing/2010/main" val="0"/>
              </a:ext>
            </a:extLst>
          </a:blip>
          <a:srcRect l="6174" t="8404" r="71646" b="51352"/>
          <a:stretch>
            <a:fillRect/>
          </a:stretch>
        </p:blipFill>
        <p:spPr>
          <a:xfrm>
            <a:off x="789429" y="1545336"/>
            <a:ext cx="1773936" cy="1810512"/>
          </a:xfrm>
          <a:prstGeom prst="rect">
            <a:avLst/>
          </a:prstGeom>
        </p:spPr>
      </p:pic>
      <p:pic>
        <p:nvPicPr>
          <p:cNvPr id="7" name="Picture 6">
            <a:extLst>
              <a:ext uri="{FF2B5EF4-FFF2-40B4-BE49-F238E27FC236}">
                <a16:creationId xmlns:a16="http://schemas.microsoft.com/office/drawing/2014/main" id="{FDC32578-C2A8-7C46-9D04-F16FBC0B60BE}"/>
              </a:ext>
            </a:extLst>
          </p:cNvPr>
          <p:cNvPicPr>
            <a:picLocks noChangeAspect="1"/>
          </p:cNvPicPr>
          <p:nvPr/>
        </p:nvPicPr>
        <p:blipFill>
          <a:blip r:embed="rId4">
            <a:extLst>
              <a:ext uri="{28A0092B-C50C-407E-A947-70E740481C1C}">
                <a14:useLocalDpi xmlns:a14="http://schemas.microsoft.com/office/drawing/2010/main" val="0"/>
              </a:ext>
            </a:extLst>
          </a:blip>
          <a:srcRect l="37805" t="8404" r="33003" b="51352"/>
          <a:stretch>
            <a:fillRect/>
          </a:stretch>
        </p:blipFill>
        <p:spPr>
          <a:xfrm>
            <a:off x="5529069" y="1712382"/>
            <a:ext cx="2334770" cy="1810512"/>
          </a:xfrm>
          <a:prstGeom prst="rect">
            <a:avLst/>
          </a:prstGeom>
        </p:spPr>
      </p:pic>
      <p:pic>
        <p:nvPicPr>
          <p:cNvPr id="9" name="Picture 8">
            <a:extLst>
              <a:ext uri="{FF2B5EF4-FFF2-40B4-BE49-F238E27FC236}">
                <a16:creationId xmlns:a16="http://schemas.microsoft.com/office/drawing/2014/main" id="{DCB67A4E-B7A9-8287-8054-41C08B9FA3F2}"/>
              </a:ext>
            </a:extLst>
          </p:cNvPr>
          <p:cNvPicPr>
            <a:picLocks noChangeAspect="1"/>
          </p:cNvPicPr>
          <p:nvPr/>
        </p:nvPicPr>
        <p:blipFill>
          <a:blip r:embed="rId4">
            <a:extLst>
              <a:ext uri="{28A0092B-C50C-407E-A947-70E740481C1C}">
                <a14:useLocalDpi xmlns:a14="http://schemas.microsoft.com/office/drawing/2010/main" val="0"/>
              </a:ext>
            </a:extLst>
          </a:blip>
          <a:srcRect l="8537" t="56778" r="71646" b="6231"/>
          <a:stretch>
            <a:fillRect/>
          </a:stretch>
        </p:blipFill>
        <p:spPr>
          <a:xfrm>
            <a:off x="789429" y="3781364"/>
            <a:ext cx="1773935" cy="1862632"/>
          </a:xfrm>
          <a:prstGeom prst="rect">
            <a:avLst/>
          </a:prstGeom>
        </p:spPr>
      </p:pic>
      <p:pic>
        <p:nvPicPr>
          <p:cNvPr id="11" name="Picture 10">
            <a:extLst>
              <a:ext uri="{FF2B5EF4-FFF2-40B4-BE49-F238E27FC236}">
                <a16:creationId xmlns:a16="http://schemas.microsoft.com/office/drawing/2014/main" id="{4219D3E6-63F6-F070-5F50-6FBA31E3082D}"/>
              </a:ext>
            </a:extLst>
          </p:cNvPr>
          <p:cNvPicPr>
            <a:picLocks noChangeAspect="1"/>
          </p:cNvPicPr>
          <p:nvPr/>
        </p:nvPicPr>
        <p:blipFill>
          <a:blip r:embed="rId4">
            <a:extLst>
              <a:ext uri="{28A0092B-C50C-407E-A947-70E740481C1C}">
                <a14:useLocalDpi xmlns:a14="http://schemas.microsoft.com/office/drawing/2010/main" val="0"/>
              </a:ext>
            </a:extLst>
          </a:blip>
          <a:srcRect l="37805" t="56371" r="38034" b="3385"/>
          <a:stretch>
            <a:fillRect/>
          </a:stretch>
        </p:blipFill>
        <p:spPr>
          <a:xfrm>
            <a:off x="5791195" y="3997234"/>
            <a:ext cx="1932434" cy="1810512"/>
          </a:xfrm>
          <a:prstGeom prst="rect">
            <a:avLst/>
          </a:prstGeom>
        </p:spPr>
      </p:pic>
      <p:sp>
        <p:nvSpPr>
          <p:cNvPr id="13" name="TextBox 12">
            <a:extLst>
              <a:ext uri="{FF2B5EF4-FFF2-40B4-BE49-F238E27FC236}">
                <a16:creationId xmlns:a16="http://schemas.microsoft.com/office/drawing/2014/main" id="{CC2B1257-5FFD-3898-8944-D87711946356}"/>
              </a:ext>
            </a:extLst>
          </p:cNvPr>
          <p:cNvSpPr txBox="1"/>
          <p:nvPr/>
        </p:nvSpPr>
        <p:spPr>
          <a:xfrm>
            <a:off x="2554220" y="1663558"/>
            <a:ext cx="3236975" cy="1384995"/>
          </a:xfrm>
          <a:prstGeom prst="rect">
            <a:avLst/>
          </a:prstGeom>
          <a:noFill/>
        </p:spPr>
        <p:txBody>
          <a:bodyPr wrap="square">
            <a:spAutoFit/>
          </a:bodyPr>
          <a:lstStyle/>
          <a:p>
            <a:r>
              <a:rPr lang="en-US" sz="2800" b="1" dirty="0"/>
              <a:t>Hex Nut </a:t>
            </a:r>
            <a:endParaRPr lang="en-US" sz="2800" dirty="0"/>
          </a:p>
          <a:p>
            <a:r>
              <a:rPr lang="en-US" sz="2800" dirty="0"/>
              <a:t>General-purpose fastening</a:t>
            </a:r>
          </a:p>
        </p:txBody>
      </p:sp>
      <p:sp>
        <p:nvSpPr>
          <p:cNvPr id="17" name="TextBox 16">
            <a:extLst>
              <a:ext uri="{FF2B5EF4-FFF2-40B4-BE49-F238E27FC236}">
                <a16:creationId xmlns:a16="http://schemas.microsoft.com/office/drawing/2014/main" id="{570E1CB1-AC4F-883B-50EF-5794D57673BE}"/>
              </a:ext>
            </a:extLst>
          </p:cNvPr>
          <p:cNvSpPr txBox="1"/>
          <p:nvPr/>
        </p:nvSpPr>
        <p:spPr>
          <a:xfrm>
            <a:off x="2703574" y="3997234"/>
            <a:ext cx="3087622" cy="1815882"/>
          </a:xfrm>
          <a:prstGeom prst="rect">
            <a:avLst/>
          </a:prstGeom>
          <a:noFill/>
        </p:spPr>
        <p:txBody>
          <a:bodyPr wrap="square">
            <a:spAutoFit/>
          </a:bodyPr>
          <a:lstStyle/>
          <a:p>
            <a:r>
              <a:rPr lang="en-US" sz="2800" b="1" dirty="0"/>
              <a:t>Castle Nut </a:t>
            </a:r>
          </a:p>
          <a:p>
            <a:r>
              <a:rPr lang="en-US" sz="2800" dirty="0"/>
              <a:t>Secured with a cotter pin to resist loosening</a:t>
            </a:r>
          </a:p>
        </p:txBody>
      </p:sp>
      <p:sp>
        <p:nvSpPr>
          <p:cNvPr id="19" name="TextBox 18">
            <a:extLst>
              <a:ext uri="{FF2B5EF4-FFF2-40B4-BE49-F238E27FC236}">
                <a16:creationId xmlns:a16="http://schemas.microsoft.com/office/drawing/2014/main" id="{9089EF23-23B0-98F2-974A-E5D0F7FA0D86}"/>
              </a:ext>
            </a:extLst>
          </p:cNvPr>
          <p:cNvSpPr txBox="1"/>
          <p:nvPr/>
        </p:nvSpPr>
        <p:spPr>
          <a:xfrm>
            <a:off x="7778498" y="3997234"/>
            <a:ext cx="3624073" cy="1815882"/>
          </a:xfrm>
          <a:prstGeom prst="rect">
            <a:avLst/>
          </a:prstGeom>
          <a:noFill/>
        </p:spPr>
        <p:txBody>
          <a:bodyPr wrap="square">
            <a:spAutoFit/>
          </a:bodyPr>
          <a:lstStyle/>
          <a:p>
            <a:r>
              <a:rPr lang="en-US" sz="2800" b="1" dirty="0"/>
              <a:t>Lock Nut (Nylock®) </a:t>
            </a:r>
            <a:r>
              <a:rPr lang="en-US" sz="2800" dirty="0"/>
              <a:t>Nylon insert helps resist loosening from vibration</a:t>
            </a:r>
          </a:p>
        </p:txBody>
      </p:sp>
      <p:sp>
        <p:nvSpPr>
          <p:cNvPr id="21" name="TextBox 20">
            <a:extLst>
              <a:ext uri="{FF2B5EF4-FFF2-40B4-BE49-F238E27FC236}">
                <a16:creationId xmlns:a16="http://schemas.microsoft.com/office/drawing/2014/main" id="{72695AF6-5BF9-D188-2345-CEE0BEA401AC}"/>
              </a:ext>
            </a:extLst>
          </p:cNvPr>
          <p:cNvSpPr txBox="1"/>
          <p:nvPr/>
        </p:nvSpPr>
        <p:spPr>
          <a:xfrm>
            <a:off x="7863839" y="1758094"/>
            <a:ext cx="3624073" cy="1384995"/>
          </a:xfrm>
          <a:prstGeom prst="rect">
            <a:avLst/>
          </a:prstGeom>
          <a:noFill/>
        </p:spPr>
        <p:txBody>
          <a:bodyPr wrap="square">
            <a:spAutoFit/>
          </a:bodyPr>
          <a:lstStyle/>
          <a:p>
            <a:r>
              <a:rPr lang="en-US" sz="2800" b="1" dirty="0"/>
              <a:t>Wing Nut </a:t>
            </a:r>
          </a:p>
          <a:p>
            <a:r>
              <a:rPr lang="en-US" sz="2800" dirty="0"/>
              <a:t>Hand tightening and </a:t>
            </a:r>
          </a:p>
          <a:p>
            <a:r>
              <a:rPr lang="en-US" sz="2800" dirty="0"/>
              <a:t>frequent adjustments</a:t>
            </a:r>
          </a:p>
        </p:txBody>
      </p:sp>
    </p:spTree>
    <p:custDataLst>
      <p:tags r:id="rId1"/>
    </p:custDataLst>
    <p:extLst>
      <p:ext uri="{BB962C8B-B14F-4D97-AF65-F5344CB8AC3E}">
        <p14:creationId xmlns:p14="http://schemas.microsoft.com/office/powerpoint/2010/main" val="26393316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P spid="19" grpId="0"/>
      <p:bldP spid="2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7973D-09A9-1424-6705-B8CB72A1AFB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492A63E-4910-DDFE-BED0-C094AF68B26F}"/>
              </a:ext>
            </a:extLst>
          </p:cNvPr>
          <p:cNvSpPr>
            <a:spLocks noGrp="1"/>
          </p:cNvSpPr>
          <p:nvPr>
            <p:ph type="title"/>
          </p:nvPr>
        </p:nvSpPr>
        <p:spPr>
          <a:xfrm>
            <a:off x="501799" y="233052"/>
            <a:ext cx="10350658" cy="523195"/>
          </a:xfrm>
        </p:spPr>
        <p:txBody>
          <a:bodyPr/>
          <a:lstStyle/>
          <a:p>
            <a:r>
              <a:rPr lang="en-US" dirty="0"/>
              <a:t>Matching and Measuring</a:t>
            </a:r>
          </a:p>
        </p:txBody>
      </p:sp>
      <p:pic>
        <p:nvPicPr>
          <p:cNvPr id="3" name="Picture 2" descr="Running man icon indicating the slide has an ACTIVITY.">
            <a:extLst>
              <a:ext uri="{FF2B5EF4-FFF2-40B4-BE49-F238E27FC236}">
                <a16:creationId xmlns:a16="http://schemas.microsoft.com/office/drawing/2014/main" id="{8307BA26-CEAC-47D8-F80E-74EC45AF836F}"/>
              </a:ext>
            </a:extLst>
          </p:cNvPr>
          <p:cNvPicPr>
            <a:picLocks noChangeAspect="1"/>
          </p:cNvPicPr>
          <p:nvPr/>
        </p:nvPicPr>
        <p:blipFill>
          <a:blip r:embed="rId4" cstate="print">
            <a:extLst>
              <a:ext uri="{28A0092B-C50C-407E-A947-70E740481C1C}">
                <a14:useLocalDpi xmlns:a14="http://schemas.microsoft.com/office/drawing/2010/main" val="0"/>
              </a:ext>
            </a:extLst>
          </a:blip>
          <a:srcRect l="63000" t="31047" r="3465" b="7314"/>
          <a:stretch>
            <a:fillRect/>
          </a:stretch>
        </p:blipFill>
        <p:spPr>
          <a:xfrm>
            <a:off x="10795379" y="128720"/>
            <a:ext cx="731520" cy="756422"/>
          </a:xfrm>
          <a:prstGeom prst="rect">
            <a:avLst/>
          </a:prstGeom>
        </p:spPr>
      </p:pic>
      <p:sp>
        <p:nvSpPr>
          <p:cNvPr id="6" name="Content Placeholder 5">
            <a:extLst>
              <a:ext uri="{FF2B5EF4-FFF2-40B4-BE49-F238E27FC236}">
                <a16:creationId xmlns:a16="http://schemas.microsoft.com/office/drawing/2014/main" id="{700842B5-F084-C477-375F-46D860243BDA}"/>
              </a:ext>
            </a:extLst>
          </p:cNvPr>
          <p:cNvSpPr>
            <a:spLocks noGrp="1"/>
          </p:cNvSpPr>
          <p:nvPr>
            <p:ph idx="4294967295"/>
          </p:nvPr>
        </p:nvSpPr>
        <p:spPr>
          <a:xfrm>
            <a:off x="518158" y="1626457"/>
            <a:ext cx="6394706" cy="4473405"/>
          </a:xfrm>
        </p:spPr>
        <p:txBody>
          <a:bodyPr/>
          <a:lstStyle/>
          <a:p>
            <a:pPr marL="0" indent="0">
              <a:buNone/>
            </a:pPr>
            <a:r>
              <a:rPr lang="en-US" b="1" dirty="0"/>
              <a:t>Materials</a:t>
            </a:r>
            <a:r>
              <a:rPr lang="en-US" dirty="0"/>
              <a:t>: A variety of metric and standard, fine and coarse thread nuts and bolts available for you to inspect. </a:t>
            </a:r>
          </a:p>
          <a:p>
            <a:pPr marL="0" indent="0">
              <a:buNone/>
            </a:pPr>
            <a:endParaRPr lang="en-US" sz="1100" dirty="0"/>
          </a:p>
          <a:p>
            <a:pPr marL="514350" indent="-514350">
              <a:buFont typeface="+mj-lt"/>
              <a:buAutoNum type="arabicPeriod"/>
            </a:pPr>
            <a:r>
              <a:rPr lang="en-US" dirty="0"/>
              <a:t>Match the appropriate </a:t>
            </a:r>
            <a:r>
              <a:rPr lang="en-US" b="1" dirty="0"/>
              <a:t>bolt</a:t>
            </a:r>
            <a:r>
              <a:rPr lang="en-US" dirty="0"/>
              <a:t> with its counterpart </a:t>
            </a:r>
            <a:r>
              <a:rPr lang="en-US" b="1" dirty="0"/>
              <a:t>nut</a:t>
            </a:r>
            <a:r>
              <a:rPr lang="en-US" dirty="0"/>
              <a:t> (size and thread)</a:t>
            </a:r>
          </a:p>
          <a:p>
            <a:pPr marL="514350" indent="-514350">
              <a:buFont typeface="+mj-lt"/>
              <a:buAutoNum type="arabicPeriod"/>
            </a:pPr>
            <a:endParaRPr lang="en-US" sz="1100" dirty="0"/>
          </a:p>
          <a:p>
            <a:pPr marL="514350" indent="-514350">
              <a:buFont typeface="+mj-lt"/>
              <a:buAutoNum type="arabicPeriod"/>
            </a:pPr>
            <a:r>
              <a:rPr lang="en-US" dirty="0"/>
              <a:t>Use a thread </a:t>
            </a:r>
            <a:r>
              <a:rPr lang="en-US" b="1" dirty="0"/>
              <a:t>pitch gage </a:t>
            </a:r>
            <a:r>
              <a:rPr lang="en-US" dirty="0"/>
              <a:t>to measure the pitch of one metric and one imperial (inch) bolt.</a:t>
            </a:r>
          </a:p>
          <a:p>
            <a:endParaRPr lang="en-US" dirty="0"/>
          </a:p>
        </p:txBody>
      </p:sp>
      <p:pic>
        <p:nvPicPr>
          <p:cNvPr id="5" name="Picture Placeholder 6">
            <a:extLst>
              <a:ext uri="{FF2B5EF4-FFF2-40B4-BE49-F238E27FC236}">
                <a16:creationId xmlns:a16="http://schemas.microsoft.com/office/drawing/2014/main" id="{821F6D82-8DBC-0844-E96D-046B512C78A0}"/>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26504" r="26504"/>
          <a:stretch/>
        </p:blipFill>
        <p:spPr>
          <a:xfrm>
            <a:off x="8818829" y="1626457"/>
            <a:ext cx="2464867" cy="2314689"/>
          </a:xfrm>
          <a:prstGeom prst="rect">
            <a:avLst/>
          </a:prstGeom>
          <a:ln>
            <a:solidFill>
              <a:schemeClr val="tx2"/>
            </a:solidFill>
          </a:ln>
          <a:effectLst>
            <a:outerShdw blurRad="50800" dist="38100" dir="2700000" algn="tl" rotWithShape="0">
              <a:prstClr val="black">
                <a:alpha val="40000"/>
              </a:prstClr>
            </a:outerShdw>
          </a:effectLst>
        </p:spPr>
      </p:pic>
      <p:pic>
        <p:nvPicPr>
          <p:cNvPr id="8" name="Picture Placeholder 6">
            <a:extLst>
              <a:ext uri="{FF2B5EF4-FFF2-40B4-BE49-F238E27FC236}">
                <a16:creationId xmlns:a16="http://schemas.microsoft.com/office/drawing/2014/main" id="{16343938-BAF7-0D5D-2598-F7F0D40D3C6A}"/>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2291" r="2291"/>
          <a:stretch/>
        </p:blipFill>
        <p:spPr>
          <a:xfrm>
            <a:off x="7430495" y="3429001"/>
            <a:ext cx="2776667" cy="2167128"/>
          </a:xfrm>
          <a:prstGeom prst="rect">
            <a:avLst/>
          </a:prstGeom>
          <a:solidFill>
            <a:schemeClr val="bg2"/>
          </a:solidFill>
          <a:ln>
            <a:solidFill>
              <a:schemeClr val="tx2"/>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4275728154"/>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7407C-E5C2-703F-F898-3721CD435BAA}"/>
            </a:ext>
          </a:extLst>
        </p:cNvPr>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483BC3BF-E2E3-0BE6-0D7A-7769B08D9D34}"/>
              </a:ext>
            </a:extLst>
          </p:cNvPr>
          <p:cNvSpPr/>
          <p:nvPr/>
        </p:nvSpPr>
        <p:spPr>
          <a:xfrm>
            <a:off x="2433180" y="4247983"/>
            <a:ext cx="1296696" cy="74980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2800" dirty="0"/>
              <a:t>2.) A</a:t>
            </a:r>
          </a:p>
        </p:txBody>
      </p:sp>
      <p:sp>
        <p:nvSpPr>
          <p:cNvPr id="4" name="Title 3">
            <a:extLst>
              <a:ext uri="{FF2B5EF4-FFF2-40B4-BE49-F238E27FC236}">
                <a16:creationId xmlns:a16="http://schemas.microsoft.com/office/drawing/2014/main" id="{381B67AE-FFB8-86F6-D03F-5716D463DFDA}"/>
              </a:ext>
            </a:extLst>
          </p:cNvPr>
          <p:cNvSpPr>
            <a:spLocks noGrp="1"/>
          </p:cNvSpPr>
          <p:nvPr>
            <p:ph type="title"/>
          </p:nvPr>
        </p:nvSpPr>
        <p:spPr>
          <a:xfrm>
            <a:off x="501799" y="233052"/>
            <a:ext cx="10350658" cy="523195"/>
          </a:xfrm>
        </p:spPr>
        <p:txBody>
          <a:bodyPr/>
          <a:lstStyle/>
          <a:p>
            <a:r>
              <a:rPr lang="en-US" dirty="0"/>
              <a:t>Fastener Application  </a:t>
            </a:r>
          </a:p>
        </p:txBody>
      </p:sp>
      <p:pic>
        <p:nvPicPr>
          <p:cNvPr id="3" name="Picture 2" descr="Running man icon indicating the slide has an ACTIVITY.">
            <a:extLst>
              <a:ext uri="{FF2B5EF4-FFF2-40B4-BE49-F238E27FC236}">
                <a16:creationId xmlns:a16="http://schemas.microsoft.com/office/drawing/2014/main" id="{9DF27096-072A-4BF8-6DB7-509DCF3FAFE8}"/>
              </a:ext>
            </a:extLst>
          </p:cNvPr>
          <p:cNvPicPr>
            <a:picLocks noChangeAspect="1"/>
          </p:cNvPicPr>
          <p:nvPr/>
        </p:nvPicPr>
        <p:blipFill>
          <a:blip r:embed="rId4" cstate="print">
            <a:extLst>
              <a:ext uri="{28A0092B-C50C-407E-A947-70E740481C1C}">
                <a14:useLocalDpi xmlns:a14="http://schemas.microsoft.com/office/drawing/2010/main" val="0"/>
              </a:ext>
            </a:extLst>
          </a:blip>
          <a:srcRect l="63000" t="31047" r="3465" b="7314"/>
          <a:stretch>
            <a:fillRect/>
          </a:stretch>
        </p:blipFill>
        <p:spPr>
          <a:xfrm>
            <a:off x="10795379" y="128720"/>
            <a:ext cx="731520" cy="756422"/>
          </a:xfrm>
          <a:prstGeom prst="rect">
            <a:avLst/>
          </a:prstGeom>
        </p:spPr>
      </p:pic>
      <p:sp>
        <p:nvSpPr>
          <p:cNvPr id="6" name="Content Placeholder 5">
            <a:extLst>
              <a:ext uri="{FF2B5EF4-FFF2-40B4-BE49-F238E27FC236}">
                <a16:creationId xmlns:a16="http://schemas.microsoft.com/office/drawing/2014/main" id="{27130526-F4F5-BB06-F82A-F90D31F5BF6F}"/>
              </a:ext>
            </a:extLst>
          </p:cNvPr>
          <p:cNvSpPr>
            <a:spLocks noGrp="1"/>
          </p:cNvSpPr>
          <p:nvPr>
            <p:ph idx="4294967295"/>
          </p:nvPr>
        </p:nvSpPr>
        <p:spPr>
          <a:xfrm>
            <a:off x="658368" y="1554821"/>
            <a:ext cx="6236208" cy="1544825"/>
          </a:xfrm>
          <a:ln>
            <a:noFill/>
          </a:ln>
        </p:spPr>
        <p:txBody>
          <a:bodyPr>
            <a:normAutofit/>
          </a:bodyPr>
          <a:lstStyle/>
          <a:p>
            <a:pPr marL="0" indent="0">
              <a:buNone/>
            </a:pPr>
            <a:r>
              <a:rPr lang="en-US" sz="3200" b="1" dirty="0"/>
              <a:t>Directions: </a:t>
            </a:r>
            <a:r>
              <a:rPr lang="en-US" sz="3200" dirty="0"/>
              <a:t>Read each scenario and answer the question by selecting the best response. </a:t>
            </a:r>
            <a:endParaRPr lang="en-US" dirty="0"/>
          </a:p>
        </p:txBody>
      </p:sp>
      <p:pic>
        <p:nvPicPr>
          <p:cNvPr id="7" name="Picture 6">
            <a:extLst>
              <a:ext uri="{FF2B5EF4-FFF2-40B4-BE49-F238E27FC236}">
                <a16:creationId xmlns:a16="http://schemas.microsoft.com/office/drawing/2014/main" id="{6AAF566B-B1F7-5C4A-34B2-B08A2757D6B9}"/>
              </a:ext>
            </a:extLst>
          </p:cNvPr>
          <p:cNvPicPr>
            <a:picLocks noChangeAspect="1"/>
          </p:cNvPicPr>
          <p:nvPr/>
        </p:nvPicPr>
        <p:blipFill>
          <a:blip r:embed="rId5"/>
          <a:stretch>
            <a:fillRect/>
          </a:stretch>
        </p:blipFill>
        <p:spPr>
          <a:xfrm>
            <a:off x="7589520" y="1554820"/>
            <a:ext cx="3431062" cy="4545042"/>
          </a:xfrm>
          <a:prstGeom prst="rect">
            <a:avLst/>
          </a:prstGeom>
          <a:ln>
            <a:solidFill>
              <a:schemeClr val="tx2"/>
            </a:solidFill>
          </a:ln>
          <a:effectLst>
            <a:outerShdw blurRad="50800" dist="38100" dir="2700000" algn="tl" rotWithShape="0">
              <a:prstClr val="black">
                <a:alpha val="40000"/>
              </a:prstClr>
            </a:outerShdw>
          </a:effectLst>
        </p:spPr>
      </p:pic>
      <p:sp>
        <p:nvSpPr>
          <p:cNvPr id="9" name="Rectangle: Rounded Corners 8">
            <a:extLst>
              <a:ext uri="{FF2B5EF4-FFF2-40B4-BE49-F238E27FC236}">
                <a16:creationId xmlns:a16="http://schemas.microsoft.com/office/drawing/2014/main" id="{F8C2E2EA-BD7A-45B5-89D3-163A85A0A7DE}"/>
              </a:ext>
            </a:extLst>
          </p:cNvPr>
          <p:cNvSpPr/>
          <p:nvPr/>
        </p:nvSpPr>
        <p:spPr>
          <a:xfrm>
            <a:off x="658368" y="4247983"/>
            <a:ext cx="1296696" cy="74980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2800" dirty="0"/>
              <a:t>1.) C</a:t>
            </a:r>
          </a:p>
        </p:txBody>
      </p:sp>
      <p:sp>
        <p:nvSpPr>
          <p:cNvPr id="13" name="Rectangle: Rounded Corners 12">
            <a:extLst>
              <a:ext uri="{FF2B5EF4-FFF2-40B4-BE49-F238E27FC236}">
                <a16:creationId xmlns:a16="http://schemas.microsoft.com/office/drawing/2014/main" id="{0695BC49-AB33-E190-16F3-978CD3581570}"/>
              </a:ext>
            </a:extLst>
          </p:cNvPr>
          <p:cNvSpPr/>
          <p:nvPr/>
        </p:nvSpPr>
        <p:spPr>
          <a:xfrm>
            <a:off x="4207992" y="4247983"/>
            <a:ext cx="1296696" cy="74980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2800" dirty="0"/>
              <a:t>3.) C</a:t>
            </a:r>
          </a:p>
        </p:txBody>
      </p:sp>
      <p:sp>
        <p:nvSpPr>
          <p:cNvPr id="14" name="Rectangle: Rounded Corners 13">
            <a:extLst>
              <a:ext uri="{FF2B5EF4-FFF2-40B4-BE49-F238E27FC236}">
                <a16:creationId xmlns:a16="http://schemas.microsoft.com/office/drawing/2014/main" id="{428D97FE-51ED-F5E3-3B76-04B2B63AC0ED}"/>
              </a:ext>
            </a:extLst>
          </p:cNvPr>
          <p:cNvSpPr/>
          <p:nvPr/>
        </p:nvSpPr>
        <p:spPr>
          <a:xfrm>
            <a:off x="658368" y="5166870"/>
            <a:ext cx="1296696" cy="74980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2800" dirty="0"/>
              <a:t>4.) D</a:t>
            </a:r>
          </a:p>
        </p:txBody>
      </p:sp>
      <p:sp>
        <p:nvSpPr>
          <p:cNvPr id="15" name="Rectangle: Rounded Corners 14">
            <a:extLst>
              <a:ext uri="{FF2B5EF4-FFF2-40B4-BE49-F238E27FC236}">
                <a16:creationId xmlns:a16="http://schemas.microsoft.com/office/drawing/2014/main" id="{D0C71EE0-1F96-E1DC-F2FC-9C58EA8BEE6F}"/>
              </a:ext>
            </a:extLst>
          </p:cNvPr>
          <p:cNvSpPr/>
          <p:nvPr/>
        </p:nvSpPr>
        <p:spPr>
          <a:xfrm>
            <a:off x="2433180" y="5166870"/>
            <a:ext cx="1296696" cy="74980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2800" dirty="0"/>
              <a:t>5.) B</a:t>
            </a:r>
          </a:p>
        </p:txBody>
      </p:sp>
      <p:sp>
        <p:nvSpPr>
          <p:cNvPr id="17" name="TextBox 16">
            <a:extLst>
              <a:ext uri="{FF2B5EF4-FFF2-40B4-BE49-F238E27FC236}">
                <a16:creationId xmlns:a16="http://schemas.microsoft.com/office/drawing/2014/main" id="{E74F4B31-93C9-277B-329A-4AB49784C76F}"/>
              </a:ext>
            </a:extLst>
          </p:cNvPr>
          <p:cNvSpPr txBox="1"/>
          <p:nvPr/>
        </p:nvSpPr>
        <p:spPr>
          <a:xfrm>
            <a:off x="658368" y="3465967"/>
            <a:ext cx="2322576" cy="584775"/>
          </a:xfrm>
          <a:prstGeom prst="rect">
            <a:avLst/>
          </a:prstGeom>
          <a:solidFill>
            <a:schemeClr val="bg1"/>
          </a:solidFill>
        </p:spPr>
        <p:txBody>
          <a:bodyPr wrap="square">
            <a:spAutoFit/>
          </a:bodyPr>
          <a:lstStyle/>
          <a:p>
            <a:pPr marL="0" indent="0">
              <a:buNone/>
            </a:pPr>
            <a:r>
              <a:rPr lang="en-US" sz="3200" b="1" i="1" u="sng" dirty="0">
                <a:solidFill>
                  <a:schemeClr val="tx1">
                    <a:lumMod val="75000"/>
                    <a:lumOff val="25000"/>
                  </a:schemeClr>
                </a:solidFill>
              </a:rPr>
              <a:t>Answer Key:</a:t>
            </a:r>
          </a:p>
        </p:txBody>
      </p:sp>
      <p:sp>
        <p:nvSpPr>
          <p:cNvPr id="18" name="Rectangle 17">
            <a:extLst>
              <a:ext uri="{FF2B5EF4-FFF2-40B4-BE49-F238E27FC236}">
                <a16:creationId xmlns:a16="http://schemas.microsoft.com/office/drawing/2014/main" id="{2E947CFB-9D1D-8B16-2FB9-DEBC880CDD3F}"/>
              </a:ext>
            </a:extLst>
          </p:cNvPr>
          <p:cNvSpPr/>
          <p:nvPr/>
        </p:nvSpPr>
        <p:spPr>
          <a:xfrm>
            <a:off x="326113" y="3429000"/>
            <a:ext cx="6392777" cy="28433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24825829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8"/>
                                        </p:tgtEl>
                                      </p:cBhvr>
                                    </p:animEffect>
                                    <p:set>
                                      <p:cBhvr>
                                        <p:cTn id="7" dur="1" fill="hold">
                                          <p:stCondLst>
                                            <p:cond delay="499"/>
                                          </p:stCondLst>
                                        </p:cTn>
                                        <p:tgtEl>
                                          <p:spTgt spid="1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9" grpId="0" animBg="1"/>
      <p:bldP spid="13" grpId="0" animBg="1"/>
      <p:bldP spid="14" grpId="0" animBg="1"/>
      <p:bldP spid="15" grpId="0" animBg="1"/>
      <p:bldP spid="1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72DA3-95C6-4C0B-9017-237027168614}"/>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1D880BF-4367-D586-E5B9-F1BE48020491}"/>
              </a:ext>
            </a:extLst>
          </p:cNvPr>
          <p:cNvSpPr>
            <a:spLocks noGrp="1"/>
          </p:cNvSpPr>
          <p:nvPr>
            <p:ph idx="1"/>
          </p:nvPr>
        </p:nvSpPr>
        <p:spPr>
          <a:xfrm>
            <a:off x="1767669" y="1583798"/>
            <a:ext cx="8656661" cy="1251804"/>
          </a:xfrm>
        </p:spPr>
        <p:txBody>
          <a:bodyPr>
            <a:normAutofit/>
          </a:bodyPr>
          <a:lstStyle/>
          <a:p>
            <a:pPr algn="ctr"/>
            <a:r>
              <a:rPr lang="en-US" sz="4000" b="1" dirty="0"/>
              <a:t>What are some similarities between screws and bolts?</a:t>
            </a:r>
          </a:p>
          <a:p>
            <a:pPr marL="514350" indent="-514350" algn="ctr">
              <a:buAutoNum type="arabicPeriod"/>
            </a:pPr>
            <a:endParaRPr lang="en-US" sz="4000" dirty="0"/>
          </a:p>
        </p:txBody>
      </p:sp>
      <p:sp>
        <p:nvSpPr>
          <p:cNvPr id="4" name="Title 3">
            <a:extLst>
              <a:ext uri="{FF2B5EF4-FFF2-40B4-BE49-F238E27FC236}">
                <a16:creationId xmlns:a16="http://schemas.microsoft.com/office/drawing/2014/main" id="{E4DF83D8-BED2-73C6-8309-37F8B1B6B927}"/>
              </a:ext>
            </a:extLst>
          </p:cNvPr>
          <p:cNvSpPr>
            <a:spLocks noGrp="1"/>
          </p:cNvSpPr>
          <p:nvPr>
            <p:ph type="title"/>
          </p:nvPr>
        </p:nvSpPr>
        <p:spPr>
          <a:xfrm>
            <a:off x="838200" y="230352"/>
            <a:ext cx="10523219" cy="523195"/>
          </a:xfrm>
        </p:spPr>
        <p:txBody>
          <a:bodyPr/>
          <a:lstStyle/>
          <a:p>
            <a:r>
              <a:rPr lang="en-US" dirty="0"/>
              <a:t>Knowledge Check </a:t>
            </a:r>
          </a:p>
        </p:txBody>
      </p:sp>
      <p:pic>
        <p:nvPicPr>
          <p:cNvPr id="7" name="Graphic 6" descr="Lights On with solid fill">
            <a:extLst>
              <a:ext uri="{FF2B5EF4-FFF2-40B4-BE49-F238E27FC236}">
                <a16:creationId xmlns:a16="http://schemas.microsoft.com/office/drawing/2014/main" id="{8987787C-3568-0EEB-71BF-5887690A988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15776" y="10848"/>
            <a:ext cx="851672" cy="851672"/>
          </a:xfrm>
          <a:prstGeom prst="rect">
            <a:avLst/>
          </a:prstGeom>
        </p:spPr>
      </p:pic>
      <p:pic>
        <p:nvPicPr>
          <p:cNvPr id="3" name="Picture 2">
            <a:extLst>
              <a:ext uri="{FF2B5EF4-FFF2-40B4-BE49-F238E27FC236}">
                <a16:creationId xmlns:a16="http://schemas.microsoft.com/office/drawing/2014/main" id="{6938E2C9-45C8-B053-8954-AE466AF9C37C}"/>
              </a:ext>
            </a:extLst>
          </p:cNvPr>
          <p:cNvPicPr>
            <a:picLocks noChangeAspect="1"/>
          </p:cNvPicPr>
          <p:nvPr/>
        </p:nvPicPr>
        <p:blipFill>
          <a:blip r:embed="rId5"/>
          <a:srcRect t="29290" r="63257" b="39891"/>
          <a:stretch>
            <a:fillRect/>
          </a:stretch>
        </p:blipFill>
        <p:spPr>
          <a:xfrm>
            <a:off x="2451163" y="3294637"/>
            <a:ext cx="2931826" cy="1475506"/>
          </a:xfrm>
          <a:prstGeom prst="rect">
            <a:avLst/>
          </a:prstGeom>
        </p:spPr>
      </p:pic>
      <p:sp>
        <p:nvSpPr>
          <p:cNvPr id="8" name="Rectangle 7">
            <a:extLst>
              <a:ext uri="{FF2B5EF4-FFF2-40B4-BE49-F238E27FC236}">
                <a16:creationId xmlns:a16="http://schemas.microsoft.com/office/drawing/2014/main" id="{067DBC18-1FC4-1184-FE80-1D644DEBDD05}"/>
              </a:ext>
            </a:extLst>
          </p:cNvPr>
          <p:cNvSpPr/>
          <p:nvPr/>
        </p:nvSpPr>
        <p:spPr>
          <a:xfrm>
            <a:off x="4454941" y="4634322"/>
            <a:ext cx="928048" cy="2716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5EFDD552-C63C-A040-8808-7D4991D0C321}"/>
              </a:ext>
            </a:extLst>
          </p:cNvPr>
          <p:cNvPicPr>
            <a:picLocks noChangeAspect="1"/>
          </p:cNvPicPr>
          <p:nvPr/>
        </p:nvPicPr>
        <p:blipFill>
          <a:blip r:embed="rId6"/>
          <a:srcRect l="14592" t="1403" r="15880" b="4562"/>
          <a:stretch>
            <a:fillRect/>
          </a:stretch>
        </p:blipFill>
        <p:spPr>
          <a:xfrm>
            <a:off x="5875428" y="2768960"/>
            <a:ext cx="2590550" cy="2255220"/>
          </a:xfrm>
          <a:prstGeom prst="rect">
            <a:avLst/>
          </a:prstGeom>
        </p:spPr>
      </p:pic>
    </p:spTree>
    <p:custDataLst>
      <p:tags r:id="rId1"/>
    </p:custDataLst>
    <p:extLst>
      <p:ext uri="{BB962C8B-B14F-4D97-AF65-F5344CB8AC3E}">
        <p14:creationId xmlns:p14="http://schemas.microsoft.com/office/powerpoint/2010/main" val="116937963"/>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EA8BA-8453-2558-ED20-F04E00AA104A}"/>
            </a:ext>
          </a:extLst>
        </p:cNvPr>
        <p:cNvGrpSpPr/>
        <p:nvPr/>
      </p:nvGrpSpPr>
      <p:grpSpPr>
        <a:xfrm>
          <a:off x="0" y="0"/>
          <a:ext cx="0" cy="0"/>
          <a:chOff x="0" y="0"/>
          <a:chExt cx="0" cy="0"/>
        </a:xfrm>
      </p:grpSpPr>
      <p:sp>
        <p:nvSpPr>
          <p:cNvPr id="3" name="Content Placeholder 6">
            <a:extLst>
              <a:ext uri="{FF2B5EF4-FFF2-40B4-BE49-F238E27FC236}">
                <a16:creationId xmlns:a16="http://schemas.microsoft.com/office/drawing/2014/main" id="{9985C718-46CC-E9DC-22FD-A8C5F9E4B5B2}"/>
              </a:ext>
            </a:extLst>
          </p:cNvPr>
          <p:cNvSpPr>
            <a:spLocks noGrp="1"/>
          </p:cNvSpPr>
          <p:nvPr>
            <p:ph idx="1"/>
          </p:nvPr>
        </p:nvSpPr>
        <p:spPr>
          <a:xfrm>
            <a:off x="838199" y="1381991"/>
            <a:ext cx="10515601" cy="2275609"/>
          </a:xfrm>
        </p:spPr>
        <p:txBody>
          <a:bodyPr>
            <a:normAutofit lnSpcReduction="10000"/>
          </a:bodyPr>
          <a:lstStyle/>
          <a:p>
            <a:r>
              <a:rPr lang="en-US" sz="3200" b="1" dirty="0"/>
              <a:t>What kind of </a:t>
            </a:r>
            <a:r>
              <a:rPr lang="en-US" sz="3200" b="1" u="sng" dirty="0"/>
              <a:t>screw</a:t>
            </a:r>
            <a:r>
              <a:rPr lang="en-US" sz="3200" b="1" dirty="0"/>
              <a:t> would be best for the following scenario?</a:t>
            </a:r>
          </a:p>
          <a:p>
            <a:pPr marL="457200" indent="-457200">
              <a:buFont typeface="Arial" panose="020B0604020202020204" pitchFamily="34" charset="0"/>
              <a:buChar char="•"/>
            </a:pPr>
            <a:r>
              <a:rPr lang="en-US" sz="3200" b="1" dirty="0"/>
              <a:t>Scenario</a:t>
            </a:r>
            <a:r>
              <a:rPr lang="en-US" sz="3200" dirty="0"/>
              <a:t>:  A technician is fastening a metal bracket to a steel support beam. The material has not been pre-drilled, and the technician wants to complete the installation in a single step.</a:t>
            </a:r>
            <a:endParaRPr lang="en-US" dirty="0"/>
          </a:p>
          <a:p>
            <a:endParaRPr lang="en-US" dirty="0"/>
          </a:p>
        </p:txBody>
      </p:sp>
      <p:sp>
        <p:nvSpPr>
          <p:cNvPr id="8" name="Title 7">
            <a:extLst>
              <a:ext uri="{FF2B5EF4-FFF2-40B4-BE49-F238E27FC236}">
                <a16:creationId xmlns:a16="http://schemas.microsoft.com/office/drawing/2014/main" id="{7C942E1D-3D01-27F7-EE94-B5B6374BF594}"/>
              </a:ext>
            </a:extLst>
          </p:cNvPr>
          <p:cNvSpPr>
            <a:spLocks noGrp="1"/>
          </p:cNvSpPr>
          <p:nvPr>
            <p:ph type="title"/>
          </p:nvPr>
        </p:nvSpPr>
        <p:spPr>
          <a:xfrm>
            <a:off x="838200" y="230352"/>
            <a:ext cx="10523219" cy="523195"/>
          </a:xfrm>
        </p:spPr>
        <p:txBody>
          <a:bodyPr/>
          <a:lstStyle/>
          <a:p>
            <a:r>
              <a:rPr lang="en-US" dirty="0"/>
              <a:t>Knowledge Check </a:t>
            </a:r>
          </a:p>
        </p:txBody>
      </p:sp>
      <p:sp>
        <p:nvSpPr>
          <p:cNvPr id="4" name="Rectangle 3">
            <a:extLst>
              <a:ext uri="{FF2B5EF4-FFF2-40B4-BE49-F238E27FC236}">
                <a16:creationId xmlns:a16="http://schemas.microsoft.com/office/drawing/2014/main" id="{700B62FE-1A44-77E1-9EC9-5017881A7225}"/>
              </a:ext>
            </a:extLst>
          </p:cNvPr>
          <p:cNvSpPr/>
          <p:nvPr/>
        </p:nvSpPr>
        <p:spPr>
          <a:xfrm>
            <a:off x="845819" y="3699662"/>
            <a:ext cx="4706203" cy="997433"/>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(A). Machine Screw </a:t>
            </a:r>
          </a:p>
        </p:txBody>
      </p:sp>
      <p:sp>
        <p:nvSpPr>
          <p:cNvPr id="5" name="Rectangle 4">
            <a:extLst>
              <a:ext uri="{FF2B5EF4-FFF2-40B4-BE49-F238E27FC236}">
                <a16:creationId xmlns:a16="http://schemas.microsoft.com/office/drawing/2014/main" id="{3769F4D6-7479-A76E-1812-070F81551F1E}"/>
              </a:ext>
            </a:extLst>
          </p:cNvPr>
          <p:cNvSpPr/>
          <p:nvPr/>
        </p:nvSpPr>
        <p:spPr>
          <a:xfrm>
            <a:off x="6655216" y="3699662"/>
            <a:ext cx="4706203" cy="997433"/>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Sheet Metal Screw </a:t>
            </a:r>
          </a:p>
        </p:txBody>
      </p:sp>
      <p:sp>
        <p:nvSpPr>
          <p:cNvPr id="7" name="Rectangle 6">
            <a:extLst>
              <a:ext uri="{FF2B5EF4-FFF2-40B4-BE49-F238E27FC236}">
                <a16:creationId xmlns:a16="http://schemas.microsoft.com/office/drawing/2014/main" id="{C8DB1A81-4255-3059-2CC7-21FB16C108FF}"/>
              </a:ext>
            </a:extLst>
          </p:cNvPr>
          <p:cNvSpPr/>
          <p:nvPr/>
        </p:nvSpPr>
        <p:spPr>
          <a:xfrm>
            <a:off x="6655216" y="5188212"/>
            <a:ext cx="4706203" cy="997433"/>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(D). Anti-Tamper Screw </a:t>
            </a:r>
          </a:p>
        </p:txBody>
      </p:sp>
      <p:pic>
        <p:nvPicPr>
          <p:cNvPr id="2" name="Graphic 1" descr="Lights On with solid fill">
            <a:extLst>
              <a:ext uri="{FF2B5EF4-FFF2-40B4-BE49-F238E27FC236}">
                <a16:creationId xmlns:a16="http://schemas.microsoft.com/office/drawing/2014/main" id="{0FD50A82-4F0B-3050-4010-D15FEACC17D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5285"/>
            <a:ext cx="851672" cy="851672"/>
          </a:xfrm>
          <a:prstGeom prst="rect">
            <a:avLst/>
          </a:prstGeom>
        </p:spPr>
      </p:pic>
      <p:sp>
        <p:nvSpPr>
          <p:cNvPr id="10" name="Rectangle 9">
            <a:extLst>
              <a:ext uri="{FF2B5EF4-FFF2-40B4-BE49-F238E27FC236}">
                <a16:creationId xmlns:a16="http://schemas.microsoft.com/office/drawing/2014/main" id="{288A391D-18DF-10EC-7D26-35CE6FECAC64}"/>
              </a:ext>
            </a:extLst>
          </p:cNvPr>
          <p:cNvSpPr/>
          <p:nvPr/>
        </p:nvSpPr>
        <p:spPr>
          <a:xfrm>
            <a:off x="845819" y="5173682"/>
            <a:ext cx="4706203" cy="1011963"/>
          </a:xfrm>
          <a:prstGeom prst="rect">
            <a:avLst/>
          </a:prstGeom>
          <a:solidFill>
            <a:schemeClr val="accent6"/>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Self-Drilling Screw </a:t>
            </a:r>
          </a:p>
        </p:txBody>
      </p:sp>
      <p:sp>
        <p:nvSpPr>
          <p:cNvPr id="12" name="Rectangle 11">
            <a:extLst>
              <a:ext uri="{FF2B5EF4-FFF2-40B4-BE49-F238E27FC236}">
                <a16:creationId xmlns:a16="http://schemas.microsoft.com/office/drawing/2014/main" id="{77A6F054-EABC-50F8-5457-1116D3D65A64}"/>
              </a:ext>
            </a:extLst>
          </p:cNvPr>
          <p:cNvSpPr/>
          <p:nvPr/>
        </p:nvSpPr>
        <p:spPr>
          <a:xfrm>
            <a:off x="830581" y="5180946"/>
            <a:ext cx="4706203" cy="1011963"/>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Self-Drilling Screw </a:t>
            </a:r>
          </a:p>
        </p:txBody>
      </p:sp>
    </p:spTree>
    <p:custDataLst>
      <p:tags r:id="rId1"/>
    </p:custDataLst>
    <p:extLst>
      <p:ext uri="{BB962C8B-B14F-4D97-AF65-F5344CB8AC3E}">
        <p14:creationId xmlns:p14="http://schemas.microsoft.com/office/powerpoint/2010/main" val="20540416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D26F8-7B2C-D342-A6E6-0FA70E565803}"/>
            </a:ext>
          </a:extLst>
        </p:cNvPr>
        <p:cNvGrpSpPr/>
        <p:nvPr/>
      </p:nvGrpSpPr>
      <p:grpSpPr>
        <a:xfrm>
          <a:off x="0" y="0"/>
          <a:ext cx="0" cy="0"/>
          <a:chOff x="0" y="0"/>
          <a:chExt cx="0" cy="0"/>
        </a:xfrm>
      </p:grpSpPr>
      <p:sp>
        <p:nvSpPr>
          <p:cNvPr id="3" name="Content Placeholder 6">
            <a:extLst>
              <a:ext uri="{FF2B5EF4-FFF2-40B4-BE49-F238E27FC236}">
                <a16:creationId xmlns:a16="http://schemas.microsoft.com/office/drawing/2014/main" id="{462AD6B3-66B3-DE7C-2556-69D23D78AE7A}"/>
              </a:ext>
            </a:extLst>
          </p:cNvPr>
          <p:cNvSpPr>
            <a:spLocks noGrp="1"/>
          </p:cNvSpPr>
          <p:nvPr>
            <p:ph idx="1"/>
          </p:nvPr>
        </p:nvSpPr>
        <p:spPr>
          <a:xfrm>
            <a:off x="838199" y="1381991"/>
            <a:ext cx="10335769" cy="2275609"/>
          </a:xfrm>
        </p:spPr>
        <p:txBody>
          <a:bodyPr>
            <a:normAutofit lnSpcReduction="10000"/>
          </a:bodyPr>
          <a:lstStyle/>
          <a:p>
            <a:r>
              <a:rPr lang="en-US" sz="3200" b="1" dirty="0"/>
              <a:t>What kind of </a:t>
            </a:r>
            <a:r>
              <a:rPr lang="en-US" sz="3200" b="1" u="sng" dirty="0"/>
              <a:t>nut</a:t>
            </a:r>
            <a:r>
              <a:rPr lang="en-US" sz="3200" b="1" dirty="0"/>
              <a:t> would be best for the following scenario?</a:t>
            </a:r>
          </a:p>
          <a:p>
            <a:pPr marL="457200" indent="-457200">
              <a:buFont typeface="Arial" panose="020B0604020202020204" pitchFamily="34" charset="0"/>
              <a:buChar char="•"/>
            </a:pPr>
            <a:r>
              <a:rPr lang="en-US" sz="3200" b="1" dirty="0"/>
              <a:t>Scenario</a:t>
            </a:r>
            <a:r>
              <a:rPr lang="en-US" sz="3200" dirty="0"/>
              <a:t>:  A technician is securing a component that experiences constant vibration during normal operation. The connection should resist loosening without using a cotter pin.</a:t>
            </a:r>
            <a:endParaRPr lang="en-US" dirty="0"/>
          </a:p>
          <a:p>
            <a:endParaRPr lang="en-US" dirty="0"/>
          </a:p>
        </p:txBody>
      </p:sp>
      <p:sp>
        <p:nvSpPr>
          <p:cNvPr id="8" name="Title 7">
            <a:extLst>
              <a:ext uri="{FF2B5EF4-FFF2-40B4-BE49-F238E27FC236}">
                <a16:creationId xmlns:a16="http://schemas.microsoft.com/office/drawing/2014/main" id="{993F534C-71F6-4E3E-609E-87E5F01EC95A}"/>
              </a:ext>
            </a:extLst>
          </p:cNvPr>
          <p:cNvSpPr>
            <a:spLocks noGrp="1"/>
          </p:cNvSpPr>
          <p:nvPr>
            <p:ph type="title"/>
          </p:nvPr>
        </p:nvSpPr>
        <p:spPr>
          <a:xfrm>
            <a:off x="838200" y="230352"/>
            <a:ext cx="10523219" cy="523195"/>
          </a:xfrm>
        </p:spPr>
        <p:txBody>
          <a:bodyPr/>
          <a:lstStyle/>
          <a:p>
            <a:r>
              <a:rPr lang="en-US" dirty="0"/>
              <a:t>Knowledge Check </a:t>
            </a:r>
          </a:p>
        </p:txBody>
      </p:sp>
      <p:sp>
        <p:nvSpPr>
          <p:cNvPr id="4" name="Rectangle 3">
            <a:extLst>
              <a:ext uri="{FF2B5EF4-FFF2-40B4-BE49-F238E27FC236}">
                <a16:creationId xmlns:a16="http://schemas.microsoft.com/office/drawing/2014/main" id="{738632B1-C11A-C707-6FC6-4992E3D4F459}"/>
              </a:ext>
            </a:extLst>
          </p:cNvPr>
          <p:cNvSpPr/>
          <p:nvPr/>
        </p:nvSpPr>
        <p:spPr>
          <a:xfrm>
            <a:off x="845819" y="3699662"/>
            <a:ext cx="4706203" cy="997433"/>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(A). Wing nut </a:t>
            </a:r>
          </a:p>
        </p:txBody>
      </p:sp>
      <p:sp>
        <p:nvSpPr>
          <p:cNvPr id="5" name="Rectangle 4">
            <a:extLst>
              <a:ext uri="{FF2B5EF4-FFF2-40B4-BE49-F238E27FC236}">
                <a16:creationId xmlns:a16="http://schemas.microsoft.com/office/drawing/2014/main" id="{D53225B2-3B8D-5FD6-CF85-2B339FF9D314}"/>
              </a:ext>
            </a:extLst>
          </p:cNvPr>
          <p:cNvSpPr/>
          <p:nvPr/>
        </p:nvSpPr>
        <p:spPr>
          <a:xfrm>
            <a:off x="6655216" y="3699662"/>
            <a:ext cx="4706203" cy="997433"/>
          </a:xfrm>
          <a:prstGeom prst="rect">
            <a:avLst/>
          </a:prstGeom>
          <a:solidFill>
            <a:schemeClr val="accent6"/>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Lock (Nylock®) nut</a:t>
            </a:r>
          </a:p>
        </p:txBody>
      </p:sp>
      <p:sp>
        <p:nvSpPr>
          <p:cNvPr id="7" name="Rectangle 6">
            <a:extLst>
              <a:ext uri="{FF2B5EF4-FFF2-40B4-BE49-F238E27FC236}">
                <a16:creationId xmlns:a16="http://schemas.microsoft.com/office/drawing/2014/main" id="{001869E0-7A8D-340B-8158-BACE77721608}"/>
              </a:ext>
            </a:extLst>
          </p:cNvPr>
          <p:cNvSpPr/>
          <p:nvPr/>
        </p:nvSpPr>
        <p:spPr>
          <a:xfrm>
            <a:off x="6655216" y="5188212"/>
            <a:ext cx="4706203" cy="997433"/>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(D). Castle nut </a:t>
            </a:r>
          </a:p>
        </p:txBody>
      </p:sp>
      <p:pic>
        <p:nvPicPr>
          <p:cNvPr id="2" name="Graphic 1" descr="Lights On with solid fill">
            <a:extLst>
              <a:ext uri="{FF2B5EF4-FFF2-40B4-BE49-F238E27FC236}">
                <a16:creationId xmlns:a16="http://schemas.microsoft.com/office/drawing/2014/main" id="{B4F9E2BF-7469-F3E7-AEC2-0986BB3E37D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5285"/>
            <a:ext cx="851672" cy="851672"/>
          </a:xfrm>
          <a:prstGeom prst="rect">
            <a:avLst/>
          </a:prstGeom>
        </p:spPr>
      </p:pic>
      <p:sp>
        <p:nvSpPr>
          <p:cNvPr id="10" name="Rectangle 9">
            <a:extLst>
              <a:ext uri="{FF2B5EF4-FFF2-40B4-BE49-F238E27FC236}">
                <a16:creationId xmlns:a16="http://schemas.microsoft.com/office/drawing/2014/main" id="{FED270A3-3DE8-6640-A988-EB59EE37BE11}"/>
              </a:ext>
            </a:extLst>
          </p:cNvPr>
          <p:cNvSpPr/>
          <p:nvPr/>
        </p:nvSpPr>
        <p:spPr>
          <a:xfrm>
            <a:off x="845819" y="5173682"/>
            <a:ext cx="4706203" cy="1011963"/>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Hex nut</a:t>
            </a:r>
          </a:p>
        </p:txBody>
      </p:sp>
      <p:sp>
        <p:nvSpPr>
          <p:cNvPr id="11" name="Rectangle 10">
            <a:extLst>
              <a:ext uri="{FF2B5EF4-FFF2-40B4-BE49-F238E27FC236}">
                <a16:creationId xmlns:a16="http://schemas.microsoft.com/office/drawing/2014/main" id="{447D9676-6A33-3294-E615-D0CCD2F36298}"/>
              </a:ext>
            </a:extLst>
          </p:cNvPr>
          <p:cNvSpPr/>
          <p:nvPr/>
        </p:nvSpPr>
        <p:spPr>
          <a:xfrm>
            <a:off x="6655216" y="3699662"/>
            <a:ext cx="4706203" cy="997433"/>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Lock (Nylock®) nut</a:t>
            </a:r>
          </a:p>
        </p:txBody>
      </p:sp>
    </p:spTree>
    <p:custDataLst>
      <p:tags r:id="rId1"/>
    </p:custDataLst>
    <p:extLst>
      <p:ext uri="{BB962C8B-B14F-4D97-AF65-F5344CB8AC3E}">
        <p14:creationId xmlns:p14="http://schemas.microsoft.com/office/powerpoint/2010/main" val="18266218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AE487-4381-A265-B640-56E5FC0929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2047C8-4E9F-23E2-BC7D-A021E56F0E93}"/>
              </a:ext>
            </a:extLst>
          </p:cNvPr>
          <p:cNvSpPr>
            <a:spLocks noGrp="1"/>
          </p:cNvSpPr>
          <p:nvPr>
            <p:ph type="title"/>
          </p:nvPr>
        </p:nvSpPr>
        <p:spPr/>
        <p:txBody>
          <a:bodyPr/>
          <a:lstStyle/>
          <a:p>
            <a:r>
              <a:rPr lang="en-US" dirty="0"/>
              <a:t>Summary and What’s Next</a:t>
            </a:r>
          </a:p>
        </p:txBody>
      </p:sp>
      <p:sp>
        <p:nvSpPr>
          <p:cNvPr id="3" name="Content Placeholder 2">
            <a:extLst>
              <a:ext uri="{FF2B5EF4-FFF2-40B4-BE49-F238E27FC236}">
                <a16:creationId xmlns:a16="http://schemas.microsoft.com/office/drawing/2014/main" id="{2A1DCB90-2C54-F462-5A6C-23BBE101834A}"/>
              </a:ext>
            </a:extLst>
          </p:cNvPr>
          <p:cNvSpPr>
            <a:spLocks noGrp="1"/>
          </p:cNvSpPr>
          <p:nvPr>
            <p:ph idx="1"/>
          </p:nvPr>
        </p:nvSpPr>
        <p:spPr>
          <a:xfrm>
            <a:off x="838200" y="1645920"/>
            <a:ext cx="10515600" cy="4572000"/>
          </a:xfrm>
        </p:spPr>
        <p:txBody>
          <a:bodyPr>
            <a:normAutofit lnSpcReduction="10000"/>
          </a:bodyPr>
          <a:lstStyle/>
          <a:p>
            <a:pPr marL="457200" indent="-457200">
              <a:buFont typeface="Arial" panose="020B0604020202020204" pitchFamily="34" charset="0"/>
              <a:buChar char="•"/>
            </a:pPr>
            <a:r>
              <a:rPr lang="en-US" dirty="0"/>
              <a:t>Bolts and nuts work together to create strong, removable mechanical connections.</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Select the correct bolt type, thread, and grade based on the application and manufacturer specifications.</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Different nut types are designed for specific purposes, such as resisting vibration or allowing quick adjustments.</a:t>
            </a:r>
          </a:p>
          <a:p>
            <a:pPr marL="457200" indent="-457200">
              <a:buFont typeface="Arial" panose="020B0604020202020204" pitchFamily="34" charset="0"/>
              <a:buChar char="•"/>
            </a:pPr>
            <a:endParaRPr lang="en-US" dirty="0"/>
          </a:p>
          <a:p>
            <a:r>
              <a:rPr lang="en-US" b="1" dirty="0">
                <a:solidFill>
                  <a:schemeClr val="accent1"/>
                </a:solidFill>
              </a:rPr>
              <a:t>Next, we'll learn about washers and other fastening hardware that help improve the performance and reliability of fastened joints.</a:t>
            </a:r>
            <a:endParaRPr lang="en-US" sz="2500" dirty="0"/>
          </a:p>
        </p:txBody>
      </p:sp>
    </p:spTree>
    <p:custDataLst>
      <p:tags r:id="rId1"/>
    </p:custDataLst>
    <p:extLst>
      <p:ext uri="{BB962C8B-B14F-4D97-AF65-F5344CB8AC3E}">
        <p14:creationId xmlns:p14="http://schemas.microsoft.com/office/powerpoint/2010/main" val="7567783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559E2961-C92A-BD6E-1718-3FEACD525394}"/>
              </a:ext>
            </a:extLst>
          </p:cNvPr>
          <p:cNvSpPr>
            <a:spLocks noGrp="1"/>
          </p:cNvSpPr>
          <p:nvPr>
            <p:ph type="pic" sz="quarter" idx="12"/>
          </p:nvPr>
        </p:nvSpPr>
        <p:spPr/>
        <p:txBody>
          <a:bodyPr/>
          <a:lstStyle/>
          <a:p>
            <a:endParaRPr lang="en-US" dirty="0"/>
          </a:p>
        </p:txBody>
      </p:sp>
      <p:sp>
        <p:nvSpPr>
          <p:cNvPr id="4" name="Title 3">
            <a:extLst>
              <a:ext uri="{FF2B5EF4-FFF2-40B4-BE49-F238E27FC236}">
                <a16:creationId xmlns:a16="http://schemas.microsoft.com/office/drawing/2014/main" id="{C655F156-48B0-790C-F37F-7B80B6B7E752}"/>
              </a:ext>
            </a:extLst>
          </p:cNvPr>
          <p:cNvSpPr>
            <a:spLocks noGrp="1"/>
          </p:cNvSpPr>
          <p:nvPr>
            <p:ph type="title"/>
          </p:nvPr>
        </p:nvSpPr>
        <p:spPr/>
        <p:txBody>
          <a:bodyPr/>
          <a:lstStyle/>
          <a:p>
            <a:r>
              <a:rPr lang="en-US" dirty="0"/>
              <a:t>1.4 - Washers, Retaining Hardware, and Staples</a:t>
            </a:r>
          </a:p>
        </p:txBody>
      </p:sp>
      <p:sp>
        <p:nvSpPr>
          <p:cNvPr id="5" name="Text Placeholder 4">
            <a:extLst>
              <a:ext uri="{FF2B5EF4-FFF2-40B4-BE49-F238E27FC236}">
                <a16:creationId xmlns:a16="http://schemas.microsoft.com/office/drawing/2014/main" id="{8F3B9A2D-97FC-7438-2938-9F42FB65E0DA}"/>
              </a:ext>
            </a:extLst>
          </p:cNvPr>
          <p:cNvSpPr>
            <a:spLocks noGrp="1"/>
          </p:cNvSpPr>
          <p:nvPr>
            <p:ph type="body" sz="quarter" idx="10"/>
          </p:nvPr>
        </p:nvSpPr>
        <p:spPr>
          <a:xfrm>
            <a:off x="1616075" y="4059936"/>
            <a:ext cx="4860925" cy="2036064"/>
          </a:xfrm>
        </p:spPr>
        <p:txBody>
          <a:bodyPr/>
          <a:lstStyle/>
          <a:p>
            <a:r>
              <a:rPr lang="en-US" dirty="0"/>
              <a:t>In this section we’ll review what washers are, what retaining hardware is and does, and briefly review staples. </a:t>
            </a:r>
          </a:p>
          <a:p>
            <a:endParaRPr lang="en-US" dirty="0"/>
          </a:p>
        </p:txBody>
      </p:sp>
      <p:pic>
        <p:nvPicPr>
          <p:cNvPr id="9" name="Picture 8" descr="(1000) Stainless Steel #10 Machine Screw 10-32 10-24 Flat Washer 18-8 SS">
            <a:extLst>
              <a:ext uri="{FF2B5EF4-FFF2-40B4-BE49-F238E27FC236}">
                <a16:creationId xmlns:a16="http://schemas.microsoft.com/office/drawing/2014/main" id="{F4CE2703-5BC1-D185-040B-2212AE5E10E4}"/>
              </a:ext>
            </a:extLst>
          </p:cNvPr>
          <p:cNvPicPr>
            <a:picLocks noChangeAspect="1"/>
          </p:cNvPicPr>
          <p:nvPr/>
        </p:nvPicPr>
        <p:blipFill>
          <a:blip r:embed="rId4"/>
          <a:srcRect t="6478" r="11672"/>
          <a:stretch>
            <a:fillRect/>
          </a:stretch>
        </p:blipFill>
        <p:spPr>
          <a:xfrm rot="16200000">
            <a:off x="6332193" y="998193"/>
            <a:ext cx="6858000" cy="4861614"/>
          </a:xfrm>
          <a:prstGeom prst="rect">
            <a:avLst/>
          </a:prstGeom>
        </p:spPr>
      </p:pic>
    </p:spTree>
    <p:custDataLst>
      <p:tags r:id="rId1"/>
    </p:custDataLst>
    <p:extLst>
      <p:ext uri="{BB962C8B-B14F-4D97-AF65-F5344CB8AC3E}">
        <p14:creationId xmlns:p14="http://schemas.microsoft.com/office/powerpoint/2010/main" val="318378546"/>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AA104-1AE1-43D8-FAB4-E83F3922F530}"/>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A0F41C31-DB9F-F7C2-3EC6-3EDDD5FD1C34}"/>
              </a:ext>
            </a:extLst>
          </p:cNvPr>
          <p:cNvSpPr>
            <a:spLocks noGrp="1"/>
          </p:cNvSpPr>
          <p:nvPr>
            <p:ph idx="1"/>
          </p:nvPr>
        </p:nvSpPr>
        <p:spPr>
          <a:xfrm>
            <a:off x="838198" y="1090863"/>
            <a:ext cx="5370097" cy="5127057"/>
          </a:xfrm>
        </p:spPr>
        <p:txBody>
          <a:bodyPr>
            <a:normAutofit/>
          </a:bodyPr>
          <a:lstStyle/>
          <a:p>
            <a:r>
              <a:rPr lang="en-US" sz="3600" dirty="0"/>
              <a:t>As we review this section, please take a look at these </a:t>
            </a:r>
            <a:r>
              <a:rPr lang="en-US" sz="3600" b="1" dirty="0"/>
              <a:t>washers </a:t>
            </a:r>
            <a:r>
              <a:rPr lang="en-US" sz="3600" dirty="0"/>
              <a:t>as they are passed around the room. </a:t>
            </a:r>
          </a:p>
        </p:txBody>
      </p:sp>
      <p:pic>
        <p:nvPicPr>
          <p:cNvPr id="4" name="Picture 3">
            <a:extLst>
              <a:ext uri="{FF2B5EF4-FFF2-40B4-BE49-F238E27FC236}">
                <a16:creationId xmlns:a16="http://schemas.microsoft.com/office/drawing/2014/main" id="{321EA727-E1FA-DAB2-1F7E-480A01D88B25}"/>
              </a:ext>
            </a:extLst>
          </p:cNvPr>
          <p:cNvPicPr>
            <a:picLocks noChangeAspect="1"/>
          </p:cNvPicPr>
          <p:nvPr/>
        </p:nvPicPr>
        <p:blipFill>
          <a:blip r:embed="rId4">
            <a:extLst>
              <a:ext uri="{28A0092B-C50C-407E-A947-70E740481C1C}">
                <a14:useLocalDpi xmlns:a14="http://schemas.microsoft.com/office/drawing/2010/main" val="0"/>
              </a:ext>
            </a:extLst>
          </a:blip>
          <a:srcRect l="62500" t="6082" r="10395" b="9333"/>
          <a:stretch>
            <a:fillRect/>
          </a:stretch>
        </p:blipFill>
        <p:spPr>
          <a:xfrm>
            <a:off x="7281943" y="1090863"/>
            <a:ext cx="2920835" cy="5127058"/>
          </a:xfrm>
          <a:prstGeom prst="rect">
            <a:avLst/>
          </a:prstGeom>
        </p:spPr>
      </p:pic>
    </p:spTree>
    <p:custDataLst>
      <p:tags r:id="rId1"/>
    </p:custDataLst>
    <p:extLst>
      <p:ext uri="{BB962C8B-B14F-4D97-AF65-F5344CB8AC3E}">
        <p14:creationId xmlns:p14="http://schemas.microsoft.com/office/powerpoint/2010/main" val="3378628951"/>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C03256-46A2-F768-425A-BAF81613B13B}"/>
              </a:ext>
            </a:extLst>
          </p:cNvPr>
          <p:cNvSpPr>
            <a:spLocks noGrp="1"/>
          </p:cNvSpPr>
          <p:nvPr>
            <p:ph type="title"/>
          </p:nvPr>
        </p:nvSpPr>
        <p:spPr/>
        <p:txBody>
          <a:bodyPr/>
          <a:lstStyle/>
          <a:p>
            <a:r>
              <a:rPr lang="en-US" dirty="0"/>
              <a:t>Washers </a:t>
            </a:r>
          </a:p>
        </p:txBody>
      </p:sp>
      <p:sp>
        <p:nvSpPr>
          <p:cNvPr id="6" name="Content Placeholder 5">
            <a:extLst>
              <a:ext uri="{FF2B5EF4-FFF2-40B4-BE49-F238E27FC236}">
                <a16:creationId xmlns:a16="http://schemas.microsoft.com/office/drawing/2014/main" id="{A8194028-418B-37DB-92F7-6AAB8D6B3B0E}"/>
              </a:ext>
            </a:extLst>
          </p:cNvPr>
          <p:cNvSpPr>
            <a:spLocks noGrp="1"/>
          </p:cNvSpPr>
          <p:nvPr>
            <p:ph idx="1"/>
          </p:nvPr>
        </p:nvSpPr>
        <p:spPr>
          <a:xfrm>
            <a:off x="838199" y="1645920"/>
            <a:ext cx="6934201" cy="4572000"/>
          </a:xfrm>
        </p:spPr>
        <p:txBody>
          <a:bodyPr/>
          <a:lstStyle/>
          <a:p>
            <a:r>
              <a:rPr lang="en-US" dirty="0"/>
              <a:t>A </a:t>
            </a:r>
            <a:r>
              <a:rPr lang="en-US" b="1" dirty="0"/>
              <a:t>washer</a:t>
            </a:r>
            <a:r>
              <a:rPr lang="en-US" dirty="0"/>
              <a:t> is a thin plate with a hole in the center that is used with bolts, screws, and nuts.</a:t>
            </a:r>
          </a:p>
          <a:p>
            <a:pPr marL="457200" indent="-457200">
              <a:buFont typeface="Arial" panose="020B0604020202020204" pitchFamily="34" charset="0"/>
              <a:buChar char="•"/>
            </a:pPr>
            <a:r>
              <a:rPr lang="en-US" dirty="0"/>
              <a:t>Help distribute clamping force across a larger surface area</a:t>
            </a:r>
          </a:p>
          <a:p>
            <a:pPr marL="457200" indent="-457200">
              <a:buFont typeface="Arial" panose="020B0604020202020204" pitchFamily="34" charset="0"/>
              <a:buChar char="•"/>
            </a:pPr>
            <a:r>
              <a:rPr lang="en-US" dirty="0"/>
              <a:t>Designed to help resist loosening caused by vibration.</a:t>
            </a:r>
          </a:p>
          <a:p>
            <a:pPr marL="457200" indent="-457200">
              <a:buFont typeface="Arial" panose="020B0604020202020204" pitchFamily="34" charset="0"/>
              <a:buChar char="•"/>
            </a:pPr>
            <a:r>
              <a:rPr lang="en-US" dirty="0"/>
              <a:t>Available in a variety of materials to meet different strengths</a:t>
            </a:r>
          </a:p>
        </p:txBody>
      </p:sp>
      <p:pic>
        <p:nvPicPr>
          <p:cNvPr id="7" name="Picture 6">
            <a:extLst>
              <a:ext uri="{FF2B5EF4-FFF2-40B4-BE49-F238E27FC236}">
                <a16:creationId xmlns:a16="http://schemas.microsoft.com/office/drawing/2014/main" id="{C82BAE5E-4497-5610-B244-AC36A3A40072}"/>
              </a:ext>
            </a:extLst>
          </p:cNvPr>
          <p:cNvPicPr>
            <a:picLocks noChangeAspect="1"/>
          </p:cNvPicPr>
          <p:nvPr/>
        </p:nvPicPr>
        <p:blipFill>
          <a:blip r:embed="rId4"/>
          <a:stretch>
            <a:fillRect/>
          </a:stretch>
        </p:blipFill>
        <p:spPr>
          <a:xfrm>
            <a:off x="8256947" y="1645921"/>
            <a:ext cx="2809512" cy="2944368"/>
          </a:xfrm>
          <a:prstGeom prst="rect">
            <a:avLst/>
          </a:prstGeom>
        </p:spPr>
      </p:pic>
    </p:spTree>
    <p:custDataLst>
      <p:tags r:id="rId1"/>
    </p:custDataLst>
    <p:extLst>
      <p:ext uri="{BB962C8B-B14F-4D97-AF65-F5344CB8AC3E}">
        <p14:creationId xmlns:p14="http://schemas.microsoft.com/office/powerpoint/2010/main" val="2703281521"/>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AC53B-15BA-DD3C-591F-A918593A7B6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7EC7877-4340-FE83-C645-8B63741ECE3A}"/>
              </a:ext>
            </a:extLst>
          </p:cNvPr>
          <p:cNvSpPr>
            <a:spLocks noGrp="1"/>
          </p:cNvSpPr>
          <p:nvPr>
            <p:ph type="title"/>
          </p:nvPr>
        </p:nvSpPr>
        <p:spPr/>
        <p:txBody>
          <a:bodyPr/>
          <a:lstStyle/>
          <a:p>
            <a:r>
              <a:rPr lang="en-US" dirty="0"/>
              <a:t>Flat Washers </a:t>
            </a:r>
          </a:p>
        </p:txBody>
      </p:sp>
      <p:sp>
        <p:nvSpPr>
          <p:cNvPr id="6" name="Content Placeholder 5">
            <a:extLst>
              <a:ext uri="{FF2B5EF4-FFF2-40B4-BE49-F238E27FC236}">
                <a16:creationId xmlns:a16="http://schemas.microsoft.com/office/drawing/2014/main" id="{71F3C808-767C-E85D-8769-E59AA0045D81}"/>
              </a:ext>
            </a:extLst>
          </p:cNvPr>
          <p:cNvSpPr>
            <a:spLocks noGrp="1"/>
          </p:cNvSpPr>
          <p:nvPr>
            <p:ph idx="1"/>
          </p:nvPr>
        </p:nvSpPr>
        <p:spPr>
          <a:xfrm>
            <a:off x="838199" y="1536192"/>
            <a:ext cx="6751321" cy="4681728"/>
          </a:xfrm>
          <a:ln>
            <a:noFill/>
          </a:ln>
        </p:spPr>
        <p:txBody>
          <a:bodyPr>
            <a:normAutofit/>
          </a:bodyPr>
          <a:lstStyle/>
          <a:p>
            <a:r>
              <a:rPr lang="en-US" b="1" dirty="0"/>
              <a:t>Flat Washers</a:t>
            </a:r>
          </a:p>
          <a:p>
            <a:pPr marL="457200" indent="-457200">
              <a:buFont typeface="Arial" panose="020B0604020202020204" pitchFamily="34" charset="0"/>
              <a:buChar char="•"/>
            </a:pPr>
            <a:r>
              <a:rPr lang="en-US" dirty="0"/>
              <a:t>Evenly distribute the load beyond the diameter of the bolt head</a:t>
            </a:r>
          </a:p>
          <a:p>
            <a:pPr marL="457200" indent="-457200">
              <a:buFont typeface="Arial" panose="020B0604020202020204" pitchFamily="34" charset="0"/>
              <a:buChar char="•"/>
            </a:pPr>
            <a:r>
              <a:rPr lang="en-US" dirty="0"/>
              <a:t>Prevents bolt from slipping through hole</a:t>
            </a:r>
          </a:p>
          <a:p>
            <a:pPr marL="457200" indent="-457200">
              <a:buFont typeface="Arial" panose="020B0604020202020204" pitchFamily="34" charset="0"/>
              <a:buChar char="•"/>
            </a:pPr>
            <a:endParaRPr lang="en-US" dirty="0"/>
          </a:p>
          <a:p>
            <a:r>
              <a:rPr lang="en-US" b="1" dirty="0"/>
              <a:t>Fender Washer</a:t>
            </a:r>
          </a:p>
          <a:p>
            <a:pPr marL="457200" indent="-457200">
              <a:buFont typeface="Arial" panose="020B0604020202020204" pitchFamily="34" charset="0"/>
              <a:buChar char="•"/>
            </a:pPr>
            <a:r>
              <a:rPr lang="en-US" dirty="0"/>
              <a:t>An oversized flat washer </a:t>
            </a:r>
          </a:p>
          <a:p>
            <a:pPr marL="457200" indent="-457200">
              <a:buFont typeface="Arial" panose="020B0604020202020204" pitchFamily="34" charset="0"/>
              <a:buChar char="•"/>
            </a:pPr>
            <a:r>
              <a:rPr lang="en-US" dirty="0"/>
              <a:t>Distributes load even further </a:t>
            </a:r>
          </a:p>
          <a:p>
            <a:pPr marL="457200" indent="-457200">
              <a:buFont typeface="Arial" panose="020B0604020202020204" pitchFamily="34" charset="0"/>
              <a:buChar char="•"/>
            </a:pPr>
            <a:r>
              <a:rPr lang="en-US" dirty="0"/>
              <a:t>Good for soft materials</a:t>
            </a:r>
          </a:p>
        </p:txBody>
      </p:sp>
      <p:pic>
        <p:nvPicPr>
          <p:cNvPr id="3" name="Picture 2">
            <a:extLst>
              <a:ext uri="{FF2B5EF4-FFF2-40B4-BE49-F238E27FC236}">
                <a16:creationId xmlns:a16="http://schemas.microsoft.com/office/drawing/2014/main" id="{8AB9D079-837A-7FC3-4726-1088692AE7CA}"/>
              </a:ext>
            </a:extLst>
          </p:cNvPr>
          <p:cNvPicPr>
            <a:picLocks noChangeAspect="1"/>
          </p:cNvPicPr>
          <p:nvPr/>
        </p:nvPicPr>
        <p:blipFill>
          <a:blip r:embed="rId4"/>
          <a:srcRect l="4255" t="14044" r="72626" b="59154"/>
          <a:stretch>
            <a:fillRect/>
          </a:stretch>
        </p:blipFill>
        <p:spPr>
          <a:xfrm>
            <a:off x="8578632" y="1676400"/>
            <a:ext cx="2394221" cy="1850412"/>
          </a:xfrm>
          <a:prstGeom prst="rect">
            <a:avLst/>
          </a:prstGeom>
        </p:spPr>
      </p:pic>
      <p:pic>
        <p:nvPicPr>
          <p:cNvPr id="8" name="Picture 7">
            <a:extLst>
              <a:ext uri="{FF2B5EF4-FFF2-40B4-BE49-F238E27FC236}">
                <a16:creationId xmlns:a16="http://schemas.microsoft.com/office/drawing/2014/main" id="{B80D014F-7401-2743-D82C-8761C45BF6AA}"/>
              </a:ext>
            </a:extLst>
          </p:cNvPr>
          <p:cNvPicPr>
            <a:picLocks noChangeAspect="1"/>
          </p:cNvPicPr>
          <p:nvPr/>
        </p:nvPicPr>
        <p:blipFill>
          <a:blip r:embed="rId4"/>
          <a:srcRect l="39074" t="14044" r="37807" b="59154"/>
          <a:stretch>
            <a:fillRect/>
          </a:stretch>
        </p:blipFill>
        <p:spPr>
          <a:xfrm>
            <a:off x="7816190" y="3526812"/>
            <a:ext cx="2697534" cy="2084832"/>
          </a:xfrm>
          <a:prstGeom prst="rect">
            <a:avLst/>
          </a:prstGeom>
        </p:spPr>
      </p:pic>
    </p:spTree>
    <p:custDataLst>
      <p:tags r:id="rId1"/>
    </p:custDataLst>
    <p:extLst>
      <p:ext uri="{BB962C8B-B14F-4D97-AF65-F5344CB8AC3E}">
        <p14:creationId xmlns:p14="http://schemas.microsoft.com/office/powerpoint/2010/main" val="1418106069"/>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51F8C-AF2F-333C-E8C8-3000DD6B926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EA9A08E-E898-5984-DFBB-C58C17BD42A4}"/>
              </a:ext>
            </a:extLst>
          </p:cNvPr>
          <p:cNvSpPr>
            <a:spLocks noGrp="1"/>
          </p:cNvSpPr>
          <p:nvPr>
            <p:ph type="title"/>
          </p:nvPr>
        </p:nvSpPr>
        <p:spPr/>
        <p:txBody>
          <a:bodyPr/>
          <a:lstStyle/>
          <a:p>
            <a:r>
              <a:rPr lang="en-US" dirty="0"/>
              <a:t>Split Lock Washers </a:t>
            </a:r>
          </a:p>
        </p:txBody>
      </p:sp>
      <p:sp>
        <p:nvSpPr>
          <p:cNvPr id="6" name="Content Placeholder 5">
            <a:extLst>
              <a:ext uri="{FF2B5EF4-FFF2-40B4-BE49-F238E27FC236}">
                <a16:creationId xmlns:a16="http://schemas.microsoft.com/office/drawing/2014/main" id="{A9B33813-11BA-5F3D-DC49-5BC6818B5965}"/>
              </a:ext>
            </a:extLst>
          </p:cNvPr>
          <p:cNvSpPr>
            <a:spLocks noGrp="1"/>
          </p:cNvSpPr>
          <p:nvPr>
            <p:ph idx="1"/>
          </p:nvPr>
        </p:nvSpPr>
        <p:spPr>
          <a:xfrm>
            <a:off x="838199" y="1627632"/>
            <a:ext cx="6751321" cy="4590288"/>
          </a:xfrm>
          <a:ln>
            <a:noFill/>
          </a:ln>
        </p:spPr>
        <p:txBody>
          <a:bodyPr>
            <a:normAutofit/>
          </a:bodyPr>
          <a:lstStyle/>
          <a:p>
            <a:pPr marL="457200" indent="-457200">
              <a:buFont typeface="Arial" panose="020B0604020202020204" pitchFamily="34" charset="0"/>
              <a:buChar char="•"/>
            </a:pPr>
            <a:r>
              <a:rPr lang="en-US" dirty="0"/>
              <a:t>Helical shape helps maintain tension in a fastened joint</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Helps resist loosening caused by vibration</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Helps maintain clamping force during minor thermal expansion and contraction</a:t>
            </a:r>
          </a:p>
        </p:txBody>
      </p:sp>
      <p:pic>
        <p:nvPicPr>
          <p:cNvPr id="4" name="Picture 3">
            <a:extLst>
              <a:ext uri="{FF2B5EF4-FFF2-40B4-BE49-F238E27FC236}">
                <a16:creationId xmlns:a16="http://schemas.microsoft.com/office/drawing/2014/main" id="{277B40C3-BAC2-6611-29D0-6C5039820278}"/>
              </a:ext>
            </a:extLst>
          </p:cNvPr>
          <p:cNvPicPr>
            <a:picLocks noChangeAspect="1"/>
          </p:cNvPicPr>
          <p:nvPr/>
        </p:nvPicPr>
        <p:blipFill>
          <a:blip r:embed="rId4"/>
          <a:srcRect l="2474" t="51154" r="73725" b="19665"/>
          <a:stretch>
            <a:fillRect/>
          </a:stretch>
        </p:blipFill>
        <p:spPr>
          <a:xfrm>
            <a:off x="8065008" y="2375154"/>
            <a:ext cx="2578608" cy="2107692"/>
          </a:xfrm>
          <a:prstGeom prst="rect">
            <a:avLst/>
          </a:prstGeom>
        </p:spPr>
      </p:pic>
    </p:spTree>
    <p:custDataLst>
      <p:tags r:id="rId1"/>
    </p:custDataLst>
    <p:extLst>
      <p:ext uri="{BB962C8B-B14F-4D97-AF65-F5344CB8AC3E}">
        <p14:creationId xmlns:p14="http://schemas.microsoft.com/office/powerpoint/2010/main" val="2298149955"/>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AAA40-BFAE-C638-8C00-184786A2276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8DC66B3-71B6-9023-378C-7D2653BB70FD}"/>
              </a:ext>
            </a:extLst>
          </p:cNvPr>
          <p:cNvSpPr>
            <a:spLocks noGrp="1"/>
          </p:cNvSpPr>
          <p:nvPr>
            <p:ph type="title"/>
          </p:nvPr>
        </p:nvSpPr>
        <p:spPr/>
        <p:txBody>
          <a:bodyPr/>
          <a:lstStyle/>
          <a:p>
            <a:r>
              <a:rPr lang="en-US" dirty="0"/>
              <a:t>Star Washers </a:t>
            </a:r>
          </a:p>
        </p:txBody>
      </p:sp>
      <p:sp>
        <p:nvSpPr>
          <p:cNvPr id="6" name="Content Placeholder 5">
            <a:extLst>
              <a:ext uri="{FF2B5EF4-FFF2-40B4-BE49-F238E27FC236}">
                <a16:creationId xmlns:a16="http://schemas.microsoft.com/office/drawing/2014/main" id="{3CA3A4E2-9C28-BD33-E7D0-FF9A754FAEF7}"/>
              </a:ext>
            </a:extLst>
          </p:cNvPr>
          <p:cNvSpPr>
            <a:spLocks noGrp="1"/>
          </p:cNvSpPr>
          <p:nvPr>
            <p:ph idx="1"/>
          </p:nvPr>
        </p:nvSpPr>
        <p:spPr>
          <a:xfrm>
            <a:off x="838199" y="1627632"/>
            <a:ext cx="6751321" cy="4590288"/>
          </a:xfrm>
          <a:ln>
            <a:noFill/>
          </a:ln>
        </p:spPr>
        <p:txBody>
          <a:bodyPr>
            <a:normAutofit/>
          </a:bodyPr>
          <a:lstStyle/>
          <a:p>
            <a:pPr marL="457200" indent="-457200">
              <a:buFont typeface="Arial" panose="020B0604020202020204" pitchFamily="34" charset="0"/>
              <a:buChar char="•"/>
            </a:pPr>
            <a:r>
              <a:rPr lang="en-US" dirty="0"/>
              <a:t>Also known as serrated or toothed washers.</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Toothed edges increase grip by biting into the mating surface.</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Help resist loosening caused by vibration.</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Available with internal or external teeth.</a:t>
            </a:r>
          </a:p>
        </p:txBody>
      </p:sp>
      <p:pic>
        <p:nvPicPr>
          <p:cNvPr id="3" name="Picture 2">
            <a:extLst>
              <a:ext uri="{FF2B5EF4-FFF2-40B4-BE49-F238E27FC236}">
                <a16:creationId xmlns:a16="http://schemas.microsoft.com/office/drawing/2014/main" id="{B403A10B-73F4-C4A3-C4F7-76C9D6D48366}"/>
              </a:ext>
            </a:extLst>
          </p:cNvPr>
          <p:cNvPicPr>
            <a:picLocks noChangeAspect="1"/>
          </p:cNvPicPr>
          <p:nvPr/>
        </p:nvPicPr>
        <p:blipFill>
          <a:blip r:embed="rId4"/>
          <a:srcRect l="75727" t="52423" r="4819" b="22520"/>
          <a:stretch>
            <a:fillRect/>
          </a:stretch>
        </p:blipFill>
        <p:spPr>
          <a:xfrm>
            <a:off x="8424118" y="1730702"/>
            <a:ext cx="2020360" cy="1734874"/>
          </a:xfrm>
          <a:prstGeom prst="rect">
            <a:avLst/>
          </a:prstGeom>
        </p:spPr>
      </p:pic>
      <p:pic>
        <p:nvPicPr>
          <p:cNvPr id="8" name="Picture 7">
            <a:extLst>
              <a:ext uri="{FF2B5EF4-FFF2-40B4-BE49-F238E27FC236}">
                <a16:creationId xmlns:a16="http://schemas.microsoft.com/office/drawing/2014/main" id="{25E28A93-B332-D6F2-80FA-201EDFF54422}"/>
              </a:ext>
            </a:extLst>
          </p:cNvPr>
          <p:cNvPicPr>
            <a:picLocks noChangeAspect="1"/>
          </p:cNvPicPr>
          <p:nvPr/>
        </p:nvPicPr>
        <p:blipFill>
          <a:blip r:embed="rId4"/>
          <a:srcRect l="34494" t="52423" r="36608" b="22520"/>
          <a:stretch>
            <a:fillRect/>
          </a:stretch>
        </p:blipFill>
        <p:spPr>
          <a:xfrm>
            <a:off x="7955280" y="3392424"/>
            <a:ext cx="3214068" cy="1857888"/>
          </a:xfrm>
          <a:prstGeom prst="rect">
            <a:avLst/>
          </a:prstGeom>
        </p:spPr>
      </p:pic>
    </p:spTree>
    <p:custDataLst>
      <p:tags r:id="rId1"/>
    </p:custDataLst>
    <p:extLst>
      <p:ext uri="{BB962C8B-B14F-4D97-AF65-F5344CB8AC3E}">
        <p14:creationId xmlns:p14="http://schemas.microsoft.com/office/powerpoint/2010/main" val="2665224123"/>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E1B81-D834-074E-6CCA-91CD2AD3451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C5FBFE6-999F-C809-FB35-4ED3B22E1A4A}"/>
              </a:ext>
            </a:extLst>
          </p:cNvPr>
          <p:cNvSpPr>
            <a:spLocks noGrp="1"/>
          </p:cNvSpPr>
          <p:nvPr>
            <p:ph type="title"/>
          </p:nvPr>
        </p:nvSpPr>
        <p:spPr/>
        <p:txBody>
          <a:bodyPr/>
          <a:lstStyle/>
          <a:p>
            <a:r>
              <a:rPr lang="en-US" dirty="0"/>
              <a:t>Nord-Lock Washers </a:t>
            </a:r>
          </a:p>
        </p:txBody>
      </p:sp>
      <p:sp>
        <p:nvSpPr>
          <p:cNvPr id="6" name="Content Placeholder 5">
            <a:extLst>
              <a:ext uri="{FF2B5EF4-FFF2-40B4-BE49-F238E27FC236}">
                <a16:creationId xmlns:a16="http://schemas.microsoft.com/office/drawing/2014/main" id="{8935C9E4-37A7-0B62-8B57-B0581FFE1662}"/>
              </a:ext>
            </a:extLst>
          </p:cNvPr>
          <p:cNvSpPr>
            <a:spLocks noGrp="1"/>
          </p:cNvSpPr>
          <p:nvPr>
            <p:ph idx="1"/>
          </p:nvPr>
        </p:nvSpPr>
        <p:spPr>
          <a:xfrm>
            <a:off x="838199" y="1627632"/>
            <a:ext cx="6019801" cy="4590288"/>
          </a:xfrm>
          <a:ln>
            <a:noFill/>
          </a:ln>
        </p:spPr>
        <p:txBody>
          <a:bodyPr>
            <a:normAutofit/>
          </a:bodyPr>
          <a:lstStyle/>
          <a:p>
            <a:pPr marL="457200" indent="-457200">
              <a:buFont typeface="Arial" panose="020B0604020202020204" pitchFamily="34" charset="0"/>
              <a:buChar char="•"/>
            </a:pPr>
            <a:r>
              <a:rPr lang="en-US" dirty="0"/>
              <a:t>Also known as serrated or toothed washers.</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Toothed edges increase grip by biting into the mating surface.</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Help resist loosening caused by vibration.</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Available with internal or external teeth.</a:t>
            </a:r>
          </a:p>
        </p:txBody>
      </p:sp>
      <p:pic>
        <p:nvPicPr>
          <p:cNvPr id="4" name="Picture 3">
            <a:extLst>
              <a:ext uri="{FF2B5EF4-FFF2-40B4-BE49-F238E27FC236}">
                <a16:creationId xmlns:a16="http://schemas.microsoft.com/office/drawing/2014/main" id="{7FB25689-EFB9-45A1-08A0-FB2AEAED1BC3}"/>
              </a:ext>
            </a:extLst>
          </p:cNvPr>
          <p:cNvPicPr>
            <a:picLocks noChangeAspect="1"/>
          </p:cNvPicPr>
          <p:nvPr/>
        </p:nvPicPr>
        <p:blipFill>
          <a:blip r:embed="rId4">
            <a:extLst>
              <a:ext uri="{28A0092B-C50C-407E-A947-70E740481C1C}">
                <a14:useLocalDpi xmlns:a14="http://schemas.microsoft.com/office/drawing/2010/main" val="0"/>
              </a:ext>
            </a:extLst>
          </a:blip>
          <a:srcRect l="21001" t="21600" r="25900" b="18400"/>
          <a:stretch>
            <a:fillRect/>
          </a:stretch>
        </p:blipFill>
        <p:spPr>
          <a:xfrm>
            <a:off x="7019545" y="1920240"/>
            <a:ext cx="4334256" cy="2754824"/>
          </a:xfrm>
          <a:prstGeom prst="rect">
            <a:avLst/>
          </a:prstGeom>
        </p:spPr>
      </p:pic>
    </p:spTree>
    <p:custDataLst>
      <p:tags r:id="rId1"/>
    </p:custDataLst>
    <p:extLst>
      <p:ext uri="{BB962C8B-B14F-4D97-AF65-F5344CB8AC3E}">
        <p14:creationId xmlns:p14="http://schemas.microsoft.com/office/powerpoint/2010/main" val="2515635357"/>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B0B44-02CF-CBBB-C4F6-9A869F6A1489}"/>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3ECB7F28-628C-D2F2-DD0A-05D7EC812ABD}"/>
              </a:ext>
            </a:extLst>
          </p:cNvPr>
          <p:cNvSpPr>
            <a:spLocks noGrp="1"/>
          </p:cNvSpPr>
          <p:nvPr>
            <p:ph idx="1"/>
          </p:nvPr>
        </p:nvSpPr>
        <p:spPr>
          <a:xfrm>
            <a:off x="838199" y="1090863"/>
            <a:ext cx="4343402" cy="5127057"/>
          </a:xfrm>
        </p:spPr>
        <p:txBody>
          <a:bodyPr>
            <a:normAutofit/>
          </a:bodyPr>
          <a:lstStyle/>
          <a:p>
            <a:r>
              <a:rPr lang="en-US" sz="3600" dirty="0"/>
              <a:t>As we review this section, please take a look at these </a:t>
            </a:r>
            <a:r>
              <a:rPr lang="en-US" sz="3600" b="1" dirty="0"/>
              <a:t>washers </a:t>
            </a:r>
            <a:r>
              <a:rPr lang="en-US" sz="3600" dirty="0"/>
              <a:t>as they are passed around the room. </a:t>
            </a:r>
          </a:p>
        </p:txBody>
      </p:sp>
      <p:pic>
        <p:nvPicPr>
          <p:cNvPr id="3" name="Picture 2">
            <a:extLst>
              <a:ext uri="{FF2B5EF4-FFF2-40B4-BE49-F238E27FC236}">
                <a16:creationId xmlns:a16="http://schemas.microsoft.com/office/drawing/2014/main" id="{64891F2F-2497-114B-DE41-E614A2594B84}"/>
              </a:ext>
            </a:extLst>
          </p:cNvPr>
          <p:cNvPicPr>
            <a:picLocks noChangeAspect="1"/>
          </p:cNvPicPr>
          <p:nvPr/>
        </p:nvPicPr>
        <p:blipFill>
          <a:blip r:embed="rId4">
            <a:extLst>
              <a:ext uri="{28A0092B-C50C-407E-A947-70E740481C1C}">
                <a14:useLocalDpi xmlns:a14="http://schemas.microsoft.com/office/drawing/2010/main" val="0"/>
              </a:ext>
            </a:extLst>
          </a:blip>
          <a:srcRect l="6875" t="7486" r="37237" b="9333"/>
          <a:stretch>
            <a:fillRect/>
          </a:stretch>
        </p:blipFill>
        <p:spPr>
          <a:xfrm>
            <a:off x="5518484" y="1090863"/>
            <a:ext cx="5630777" cy="4714078"/>
          </a:xfrm>
          <a:prstGeom prst="rect">
            <a:avLst/>
          </a:prstGeom>
        </p:spPr>
      </p:pic>
    </p:spTree>
    <p:custDataLst>
      <p:tags r:id="rId1"/>
    </p:custDataLst>
    <p:extLst>
      <p:ext uri="{BB962C8B-B14F-4D97-AF65-F5344CB8AC3E}">
        <p14:creationId xmlns:p14="http://schemas.microsoft.com/office/powerpoint/2010/main" val="3112563986"/>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2282F-3FE7-E780-FE4A-5443FD0462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45DCDE-985C-B289-42D4-A706384AB24D}"/>
              </a:ext>
            </a:extLst>
          </p:cNvPr>
          <p:cNvSpPr>
            <a:spLocks noGrp="1"/>
          </p:cNvSpPr>
          <p:nvPr>
            <p:ph type="title"/>
          </p:nvPr>
        </p:nvSpPr>
        <p:spPr/>
        <p:txBody>
          <a:bodyPr/>
          <a:lstStyle/>
          <a:p>
            <a:r>
              <a:rPr lang="en-US" dirty="0"/>
              <a:t>Hardware Securement: </a:t>
            </a:r>
            <a:r>
              <a:rPr lang="en-US" dirty="0">
                <a:solidFill>
                  <a:schemeClr val="accent4"/>
                </a:solidFill>
              </a:rPr>
              <a:t>Cotter Pins</a:t>
            </a:r>
          </a:p>
        </p:txBody>
      </p:sp>
      <p:sp>
        <p:nvSpPr>
          <p:cNvPr id="3" name="Content Placeholder 2">
            <a:extLst>
              <a:ext uri="{FF2B5EF4-FFF2-40B4-BE49-F238E27FC236}">
                <a16:creationId xmlns:a16="http://schemas.microsoft.com/office/drawing/2014/main" id="{240DA3FE-7FE4-B2BD-5DA5-7223557DD1E8}"/>
              </a:ext>
            </a:extLst>
          </p:cNvPr>
          <p:cNvSpPr>
            <a:spLocks noGrp="1"/>
          </p:cNvSpPr>
          <p:nvPr>
            <p:ph idx="1"/>
          </p:nvPr>
        </p:nvSpPr>
        <p:spPr>
          <a:xfrm>
            <a:off x="838199" y="1645920"/>
            <a:ext cx="5257801" cy="4572000"/>
          </a:xfrm>
        </p:spPr>
        <p:txBody>
          <a:bodyPr/>
          <a:lstStyle/>
          <a:p>
            <a:pPr marL="457200" indent="-457200">
              <a:buFont typeface="Arial" panose="020B0604020202020204" pitchFamily="34" charset="0"/>
              <a:buChar char="•"/>
            </a:pPr>
            <a:r>
              <a:rPr lang="en-US" dirty="0"/>
              <a:t>Used with a castellated nut and a drilled bolt or shaft</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Inserted through the nut slots and the hole in the bolt or shaft</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Ends are bent to create a secure mechanical lock</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Helps prevent the nut from loosening in critical applications.</a:t>
            </a:r>
          </a:p>
          <a:p>
            <a:endParaRPr lang="en-US" dirty="0"/>
          </a:p>
        </p:txBody>
      </p:sp>
      <p:pic>
        <p:nvPicPr>
          <p:cNvPr id="4" name="Picture 3" descr="How do you do your cotter pins? : r/Justrolledintotheshop">
            <a:extLst>
              <a:ext uri="{FF2B5EF4-FFF2-40B4-BE49-F238E27FC236}">
                <a16:creationId xmlns:a16="http://schemas.microsoft.com/office/drawing/2014/main" id="{FF6A711D-71BD-7DB5-2362-02DBA7E8CFF3}"/>
              </a:ext>
            </a:extLst>
          </p:cNvPr>
          <p:cNvPicPr>
            <a:picLocks noChangeAspect="1"/>
          </p:cNvPicPr>
          <p:nvPr/>
        </p:nvPicPr>
        <p:blipFill>
          <a:blip r:embed="rId4"/>
          <a:stretch>
            <a:fillRect/>
          </a:stretch>
        </p:blipFill>
        <p:spPr>
          <a:xfrm>
            <a:off x="8820838" y="1853547"/>
            <a:ext cx="2383850" cy="3178467"/>
          </a:xfrm>
          <a:prstGeom prst="rect">
            <a:avLst/>
          </a:prstGeom>
        </p:spPr>
      </p:pic>
      <p:pic>
        <p:nvPicPr>
          <p:cNvPr id="6" name="Picture 5">
            <a:extLst>
              <a:ext uri="{FF2B5EF4-FFF2-40B4-BE49-F238E27FC236}">
                <a16:creationId xmlns:a16="http://schemas.microsoft.com/office/drawing/2014/main" id="{873E5B7B-13C5-139E-ACEB-C0809948FC5D}"/>
              </a:ext>
            </a:extLst>
          </p:cNvPr>
          <p:cNvPicPr>
            <a:picLocks noChangeAspect="1"/>
          </p:cNvPicPr>
          <p:nvPr/>
        </p:nvPicPr>
        <p:blipFill>
          <a:blip r:embed="rId5">
            <a:extLst>
              <a:ext uri="{28A0092B-C50C-407E-A947-70E740481C1C}">
                <a14:useLocalDpi xmlns:a14="http://schemas.microsoft.com/office/drawing/2010/main" val="0"/>
              </a:ext>
            </a:extLst>
          </a:blip>
          <a:srcRect l="15750" t="14400" r="75697" b="31289"/>
          <a:stretch>
            <a:fillRect/>
          </a:stretch>
        </p:blipFill>
        <p:spPr>
          <a:xfrm>
            <a:off x="6804215" y="1629647"/>
            <a:ext cx="733350" cy="2619340"/>
          </a:xfrm>
          <a:prstGeom prst="rect">
            <a:avLst/>
          </a:prstGeom>
        </p:spPr>
      </p:pic>
      <p:grpSp>
        <p:nvGrpSpPr>
          <p:cNvPr id="20" name="Group 19">
            <a:extLst>
              <a:ext uri="{FF2B5EF4-FFF2-40B4-BE49-F238E27FC236}">
                <a16:creationId xmlns:a16="http://schemas.microsoft.com/office/drawing/2014/main" id="{8688F612-0DF1-8D1D-8B42-E55C54D89CD0}"/>
              </a:ext>
            </a:extLst>
          </p:cNvPr>
          <p:cNvGrpSpPr/>
          <p:nvPr/>
        </p:nvGrpSpPr>
        <p:grpSpPr>
          <a:xfrm>
            <a:off x="7274217" y="1853547"/>
            <a:ext cx="1330037" cy="999524"/>
            <a:chOff x="7094382" y="1853547"/>
            <a:chExt cx="1330037" cy="999524"/>
          </a:xfrm>
        </p:grpSpPr>
        <p:sp>
          <p:nvSpPr>
            <p:cNvPr id="9" name="Rectangle 8">
              <a:extLst>
                <a:ext uri="{FF2B5EF4-FFF2-40B4-BE49-F238E27FC236}">
                  <a16:creationId xmlns:a16="http://schemas.microsoft.com/office/drawing/2014/main" id="{CE9C7B85-B664-7F80-4202-9DB858C5761C}"/>
                </a:ext>
              </a:extLst>
            </p:cNvPr>
            <p:cNvSpPr/>
            <p:nvPr/>
          </p:nvSpPr>
          <p:spPr>
            <a:xfrm>
              <a:off x="7209774" y="1853547"/>
              <a:ext cx="1214645" cy="66479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t>Cotter Pin </a:t>
              </a:r>
              <a:endParaRPr lang="en-US" sz="2400" dirty="0"/>
            </a:p>
          </p:txBody>
        </p:sp>
        <p:pic>
          <p:nvPicPr>
            <p:cNvPr id="15" name="Picture 14">
              <a:extLst>
                <a:ext uri="{FF2B5EF4-FFF2-40B4-BE49-F238E27FC236}">
                  <a16:creationId xmlns:a16="http://schemas.microsoft.com/office/drawing/2014/main" id="{39F0ADDF-02B9-0565-A38E-58D8E3583762}"/>
                </a:ext>
              </a:extLst>
            </p:cNvPr>
            <p:cNvPicPr>
              <a:picLocks noChangeAspect="1"/>
            </p:cNvPicPr>
            <p:nvPr/>
          </p:nvPicPr>
          <p:blipFill>
            <a:blip r:embed="rId6">
              <a:extLst>
                <a:ext uri="{28A0092B-C50C-407E-A947-70E740481C1C}">
                  <a14:useLocalDpi xmlns:a14="http://schemas.microsoft.com/office/drawing/2010/main" val="0"/>
                </a:ext>
              </a:extLst>
            </a:blip>
            <a:srcRect l="13915" t="35194" r="13062" b="32744"/>
            <a:stretch>
              <a:fillRect/>
            </a:stretch>
          </p:blipFill>
          <p:spPr>
            <a:xfrm>
              <a:off x="7094382" y="2498536"/>
              <a:ext cx="1076619" cy="354535"/>
            </a:xfrm>
            <a:prstGeom prst="rect">
              <a:avLst/>
            </a:prstGeom>
          </p:spPr>
        </p:pic>
      </p:grpSp>
      <p:pic>
        <p:nvPicPr>
          <p:cNvPr id="17" name="Picture 16">
            <a:extLst>
              <a:ext uri="{FF2B5EF4-FFF2-40B4-BE49-F238E27FC236}">
                <a16:creationId xmlns:a16="http://schemas.microsoft.com/office/drawing/2014/main" id="{84AE60A6-F349-2453-B7D0-97D446542426}"/>
              </a:ext>
            </a:extLst>
          </p:cNvPr>
          <p:cNvPicPr>
            <a:picLocks noChangeAspect="1"/>
          </p:cNvPicPr>
          <p:nvPr/>
        </p:nvPicPr>
        <p:blipFill>
          <a:blip r:embed="rId5">
            <a:extLst>
              <a:ext uri="{28A0092B-C50C-407E-A947-70E740481C1C}">
                <a14:useLocalDpi xmlns:a14="http://schemas.microsoft.com/office/drawing/2010/main" val="0"/>
              </a:ext>
            </a:extLst>
          </a:blip>
          <a:srcRect l="24166" t="41199" r="65050" b="15717"/>
          <a:stretch>
            <a:fillRect/>
          </a:stretch>
        </p:blipFill>
        <p:spPr>
          <a:xfrm>
            <a:off x="7601068" y="3932692"/>
            <a:ext cx="1014094" cy="2278912"/>
          </a:xfrm>
          <a:prstGeom prst="rect">
            <a:avLst/>
          </a:prstGeom>
        </p:spPr>
      </p:pic>
      <p:grpSp>
        <p:nvGrpSpPr>
          <p:cNvPr id="21" name="Group 20">
            <a:extLst>
              <a:ext uri="{FF2B5EF4-FFF2-40B4-BE49-F238E27FC236}">
                <a16:creationId xmlns:a16="http://schemas.microsoft.com/office/drawing/2014/main" id="{62DDEB3B-846E-9B98-A001-927B25BF6950}"/>
              </a:ext>
            </a:extLst>
          </p:cNvPr>
          <p:cNvGrpSpPr/>
          <p:nvPr/>
        </p:nvGrpSpPr>
        <p:grpSpPr>
          <a:xfrm>
            <a:off x="6333828" y="4915827"/>
            <a:ext cx="1267240" cy="999524"/>
            <a:chOff x="6153993" y="4915827"/>
            <a:chExt cx="1267240" cy="999524"/>
          </a:xfrm>
        </p:grpSpPr>
        <p:sp>
          <p:nvSpPr>
            <p:cNvPr id="11" name="Rectangle 10">
              <a:extLst>
                <a:ext uri="{FF2B5EF4-FFF2-40B4-BE49-F238E27FC236}">
                  <a16:creationId xmlns:a16="http://schemas.microsoft.com/office/drawing/2014/main" id="{AC8CEA30-57FC-EA01-5AD6-11B0651F775B}"/>
                </a:ext>
              </a:extLst>
            </p:cNvPr>
            <p:cNvSpPr/>
            <p:nvPr/>
          </p:nvSpPr>
          <p:spPr>
            <a:xfrm>
              <a:off x="6153993" y="4915827"/>
              <a:ext cx="1214645" cy="66479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t>Hairpin Cotter</a:t>
              </a:r>
              <a:endParaRPr lang="en-US" sz="2400" dirty="0"/>
            </a:p>
          </p:txBody>
        </p:sp>
        <p:pic>
          <p:nvPicPr>
            <p:cNvPr id="19" name="Picture 18">
              <a:extLst>
                <a:ext uri="{FF2B5EF4-FFF2-40B4-BE49-F238E27FC236}">
                  <a16:creationId xmlns:a16="http://schemas.microsoft.com/office/drawing/2014/main" id="{94515C4C-8884-7BED-6E04-729B194EA6C5}"/>
                </a:ext>
              </a:extLst>
            </p:cNvPr>
            <p:cNvPicPr>
              <a:picLocks noChangeAspect="1"/>
            </p:cNvPicPr>
            <p:nvPr/>
          </p:nvPicPr>
          <p:blipFill>
            <a:blip r:embed="rId6">
              <a:extLst>
                <a:ext uri="{28A0092B-C50C-407E-A947-70E740481C1C}">
                  <a14:useLocalDpi xmlns:a14="http://schemas.microsoft.com/office/drawing/2010/main" val="0"/>
                </a:ext>
              </a:extLst>
            </a:blip>
            <a:srcRect l="13915" t="35194" r="13062" b="32744"/>
            <a:stretch>
              <a:fillRect/>
            </a:stretch>
          </p:blipFill>
          <p:spPr>
            <a:xfrm flipH="1">
              <a:off x="6344614" y="5560816"/>
              <a:ext cx="1076619" cy="354535"/>
            </a:xfrm>
            <a:prstGeom prst="rect">
              <a:avLst/>
            </a:prstGeom>
          </p:spPr>
        </p:pic>
      </p:grpSp>
    </p:spTree>
    <p:custDataLst>
      <p:tags r:id="rId1"/>
    </p:custDataLst>
    <p:extLst>
      <p:ext uri="{BB962C8B-B14F-4D97-AF65-F5344CB8AC3E}">
        <p14:creationId xmlns:p14="http://schemas.microsoft.com/office/powerpoint/2010/main" val="15976414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36760-D498-1F7A-77E8-6A59D3F3112E}"/>
              </a:ext>
            </a:extLst>
          </p:cNvPr>
          <p:cNvSpPr>
            <a:spLocks noGrp="1"/>
          </p:cNvSpPr>
          <p:nvPr>
            <p:ph type="title"/>
          </p:nvPr>
        </p:nvSpPr>
        <p:spPr/>
        <p:txBody>
          <a:bodyPr/>
          <a:lstStyle/>
          <a:p>
            <a:r>
              <a:rPr lang="en-US" dirty="0"/>
              <a:t>Hardware Securement: </a:t>
            </a:r>
            <a:r>
              <a:rPr lang="en-US" dirty="0">
                <a:solidFill>
                  <a:schemeClr val="accent4"/>
                </a:solidFill>
              </a:rPr>
              <a:t>Safety Wire</a:t>
            </a:r>
          </a:p>
        </p:txBody>
      </p:sp>
      <p:sp>
        <p:nvSpPr>
          <p:cNvPr id="3" name="Content Placeholder 2">
            <a:extLst>
              <a:ext uri="{FF2B5EF4-FFF2-40B4-BE49-F238E27FC236}">
                <a16:creationId xmlns:a16="http://schemas.microsoft.com/office/drawing/2014/main" id="{FB887100-BA96-3897-249F-A38D0D6AFC5D}"/>
              </a:ext>
            </a:extLst>
          </p:cNvPr>
          <p:cNvSpPr>
            <a:spLocks noGrp="1"/>
          </p:cNvSpPr>
          <p:nvPr>
            <p:ph idx="1"/>
          </p:nvPr>
        </p:nvSpPr>
        <p:spPr>
          <a:xfrm>
            <a:off x="838199" y="1645920"/>
            <a:ext cx="5791201" cy="4572000"/>
          </a:xfrm>
        </p:spPr>
        <p:txBody>
          <a:bodyPr>
            <a:normAutofit lnSpcReduction="10000"/>
          </a:bodyPr>
          <a:lstStyle/>
          <a:p>
            <a:pPr marL="457200" indent="-457200">
              <a:buFont typeface="Arial" panose="020B0604020202020204" pitchFamily="34" charset="0"/>
              <a:buChar char="•"/>
            </a:pPr>
            <a:r>
              <a:rPr lang="en-US" dirty="0"/>
              <a:t>Used to help prevent fasteners from loosening in safety-critical applications</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Installed through a pre-drilled hole in a bolt or nut</a:t>
            </a:r>
          </a:p>
          <a:p>
            <a:pPr marL="457200" indent="-457200">
              <a:buFont typeface="Arial" panose="020B0604020202020204" pitchFamily="34" charset="0"/>
              <a:buChar char="•"/>
            </a:pPr>
            <a:endParaRPr lang="en-US" sz="1200" dirty="0"/>
          </a:p>
          <a:p>
            <a:pPr marL="457200" indent="-457200">
              <a:buFont typeface="Arial" panose="020B0604020202020204" pitchFamily="34" charset="0"/>
              <a:buChar char="•"/>
            </a:pPr>
            <a:r>
              <a:rPr lang="en-US" dirty="0"/>
              <a:t>Twisted wire creates a secondary mechanical restraint</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Commonly used where vibration is expected.</a:t>
            </a:r>
          </a:p>
        </p:txBody>
      </p:sp>
      <p:pic>
        <p:nvPicPr>
          <p:cNvPr id="5" name="Picture 4">
            <a:extLst>
              <a:ext uri="{FF2B5EF4-FFF2-40B4-BE49-F238E27FC236}">
                <a16:creationId xmlns:a16="http://schemas.microsoft.com/office/drawing/2014/main" id="{F9956565-069A-5882-6A62-FE9A11E1AECA}"/>
              </a:ext>
            </a:extLst>
          </p:cNvPr>
          <p:cNvPicPr>
            <a:picLocks noChangeAspect="1"/>
          </p:cNvPicPr>
          <p:nvPr/>
        </p:nvPicPr>
        <p:blipFill>
          <a:blip r:embed="rId4"/>
          <a:srcRect t="19603" b="12649"/>
          <a:stretch>
            <a:fillRect/>
          </a:stretch>
        </p:blipFill>
        <p:spPr>
          <a:xfrm>
            <a:off x="7181850" y="1645920"/>
            <a:ext cx="3257550" cy="4540636"/>
          </a:xfrm>
          <a:prstGeom prst="rect">
            <a:avLst/>
          </a:prstGeom>
        </p:spPr>
      </p:pic>
    </p:spTree>
    <p:custDataLst>
      <p:tags r:id="rId1"/>
    </p:custDataLst>
    <p:extLst>
      <p:ext uri="{BB962C8B-B14F-4D97-AF65-F5344CB8AC3E}">
        <p14:creationId xmlns:p14="http://schemas.microsoft.com/office/powerpoint/2010/main" val="3892077280"/>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0" descr="Flim icon indicating the slide has a VIDEO.">
            <a:extLst>
              <a:ext uri="{FF2B5EF4-FFF2-40B4-BE49-F238E27FC236}">
                <a16:creationId xmlns:a16="http://schemas.microsoft.com/office/drawing/2014/main" id="{E1418DB2-85E8-45F9-B352-2AF738E7209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46247" y="262449"/>
            <a:ext cx="731520" cy="731520"/>
          </a:xfrm>
          <a:prstGeom prst="rect">
            <a:avLst/>
          </a:prstGeom>
        </p:spPr>
      </p:pic>
      <p:sp>
        <p:nvSpPr>
          <p:cNvPr id="5" name="Title 3">
            <a:extLst>
              <a:ext uri="{FF2B5EF4-FFF2-40B4-BE49-F238E27FC236}">
                <a16:creationId xmlns:a16="http://schemas.microsoft.com/office/drawing/2014/main" id="{F52BB4A5-CC9C-747B-5DA0-EC519596963A}"/>
              </a:ext>
            </a:extLst>
          </p:cNvPr>
          <p:cNvSpPr>
            <a:spLocks noGrp="1"/>
          </p:cNvSpPr>
          <p:nvPr>
            <p:ph type="title"/>
          </p:nvPr>
        </p:nvSpPr>
        <p:spPr>
          <a:xfrm>
            <a:off x="838200" y="410258"/>
            <a:ext cx="10515600" cy="435903"/>
          </a:xfrm>
        </p:spPr>
        <p:txBody>
          <a:bodyPr/>
          <a:lstStyle/>
          <a:p>
            <a:pPr algn="ctr"/>
            <a:r>
              <a:rPr lang="en-US" sz="3200" dirty="0"/>
              <a:t>Video</a:t>
            </a:r>
            <a:endParaRPr lang="en-US" dirty="0"/>
          </a:p>
        </p:txBody>
      </p:sp>
      <p:sp>
        <p:nvSpPr>
          <p:cNvPr id="6" name="Content Placeholder 4">
            <a:extLst>
              <a:ext uri="{FF2B5EF4-FFF2-40B4-BE49-F238E27FC236}">
                <a16:creationId xmlns:a16="http://schemas.microsoft.com/office/drawing/2014/main" id="{23783DD6-FEF0-94D3-FF9C-4ABDA87F98CB}"/>
              </a:ext>
            </a:extLst>
          </p:cNvPr>
          <p:cNvSpPr>
            <a:spLocks noGrp="1"/>
          </p:cNvSpPr>
          <p:nvPr>
            <p:ph idx="1"/>
          </p:nvPr>
        </p:nvSpPr>
        <p:spPr>
          <a:xfrm>
            <a:off x="841249" y="1510890"/>
            <a:ext cx="4426210" cy="4565684"/>
          </a:xfrm>
        </p:spPr>
        <p:txBody>
          <a:bodyPr>
            <a:normAutofit/>
          </a:bodyPr>
          <a:lstStyle/>
          <a:p>
            <a:pPr>
              <a:lnSpc>
                <a:spcPct val="150000"/>
              </a:lnSpc>
            </a:pPr>
            <a:r>
              <a:rPr lang="en-US" sz="3600" b="1" dirty="0"/>
              <a:t>Click</a:t>
            </a:r>
            <a:r>
              <a:rPr lang="en-US" sz="3600" dirty="0"/>
              <a:t> the image to watch a demonstration of a safety wire installation. </a:t>
            </a:r>
          </a:p>
        </p:txBody>
      </p:sp>
      <p:pic>
        <p:nvPicPr>
          <p:cNvPr id="10" name="Graphic 9" descr="Cursor outline">
            <a:extLst>
              <a:ext uri="{FF2B5EF4-FFF2-40B4-BE49-F238E27FC236}">
                <a16:creationId xmlns:a16="http://schemas.microsoft.com/office/drawing/2014/main" id="{DA517107-8C13-2E2F-EA84-E7D2D5934E0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6221309">
            <a:off x="4788277" y="3060636"/>
            <a:ext cx="1466193" cy="1466193"/>
          </a:xfrm>
          <a:prstGeom prst="rect">
            <a:avLst/>
          </a:prstGeom>
        </p:spPr>
      </p:pic>
      <p:pic>
        <p:nvPicPr>
          <p:cNvPr id="12" name="Picture 11">
            <a:hlinkClick r:id="rId6"/>
            <a:extLst>
              <a:ext uri="{FF2B5EF4-FFF2-40B4-BE49-F238E27FC236}">
                <a16:creationId xmlns:a16="http://schemas.microsoft.com/office/drawing/2014/main" id="{4C8F63DF-46B1-27CB-73EC-D575C601CA27}"/>
              </a:ext>
            </a:extLst>
          </p:cNvPr>
          <p:cNvPicPr>
            <a:picLocks noChangeAspect="1"/>
          </p:cNvPicPr>
          <p:nvPr/>
        </p:nvPicPr>
        <p:blipFill>
          <a:blip r:embed="rId7"/>
          <a:stretch>
            <a:fillRect/>
          </a:stretch>
        </p:blipFill>
        <p:spPr>
          <a:xfrm>
            <a:off x="6277563" y="2034795"/>
            <a:ext cx="4264045" cy="27884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extLst>
      <p:ext uri="{BB962C8B-B14F-4D97-AF65-F5344CB8AC3E}">
        <p14:creationId xmlns:p14="http://schemas.microsoft.com/office/powerpoint/2010/main" val="22251597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1000" tmFilter="0, 0; .2, .5; .8, .5; 1, 0"/>
                                        <p:tgtEl>
                                          <p:spTgt spid="10"/>
                                        </p:tgtEl>
                                      </p:cBhvr>
                                    </p:animEffect>
                                    <p:animScale>
                                      <p:cBhvr>
                                        <p:cTn id="7" dur="50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4EC4E-6132-7325-9F82-85A28463B6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E12E76-E49C-33B6-5D51-B9094CE5A9A4}"/>
              </a:ext>
            </a:extLst>
          </p:cNvPr>
          <p:cNvSpPr>
            <a:spLocks noGrp="1"/>
          </p:cNvSpPr>
          <p:nvPr>
            <p:ph type="title"/>
          </p:nvPr>
        </p:nvSpPr>
        <p:spPr/>
        <p:txBody>
          <a:bodyPr/>
          <a:lstStyle/>
          <a:p>
            <a:r>
              <a:rPr lang="en-US" dirty="0"/>
              <a:t>Hardware Securement: </a:t>
            </a:r>
            <a:r>
              <a:rPr lang="en-US" dirty="0">
                <a:solidFill>
                  <a:schemeClr val="accent4"/>
                </a:solidFill>
              </a:rPr>
              <a:t>Thread Locker</a:t>
            </a:r>
          </a:p>
        </p:txBody>
      </p:sp>
      <p:sp>
        <p:nvSpPr>
          <p:cNvPr id="3" name="Content Placeholder 2">
            <a:extLst>
              <a:ext uri="{FF2B5EF4-FFF2-40B4-BE49-F238E27FC236}">
                <a16:creationId xmlns:a16="http://schemas.microsoft.com/office/drawing/2014/main" id="{8C17A660-0F4D-DC46-2E5C-86E1BD810282}"/>
              </a:ext>
            </a:extLst>
          </p:cNvPr>
          <p:cNvSpPr>
            <a:spLocks noGrp="1"/>
          </p:cNvSpPr>
          <p:nvPr>
            <p:ph idx="1"/>
          </p:nvPr>
        </p:nvSpPr>
        <p:spPr>
          <a:xfrm>
            <a:off x="838199" y="1645920"/>
            <a:ext cx="5672329" cy="4572000"/>
          </a:xfrm>
        </p:spPr>
        <p:txBody>
          <a:bodyPr>
            <a:normAutofit lnSpcReduction="10000"/>
          </a:bodyPr>
          <a:lstStyle/>
          <a:p>
            <a:pPr marL="457200" indent="-457200">
              <a:buFont typeface="Arial" panose="020B0604020202020204" pitchFamily="34" charset="0"/>
              <a:buChar char="•"/>
            </a:pPr>
            <a:r>
              <a:rPr lang="en-US" dirty="0"/>
              <a:t>Liquid adhesive applied to fastener threads before assembly</a:t>
            </a:r>
          </a:p>
          <a:p>
            <a:pPr marL="457200" indent="-457200">
              <a:buFont typeface="Arial" panose="020B0604020202020204" pitchFamily="34" charset="0"/>
              <a:buChar char="•"/>
            </a:pPr>
            <a:endParaRPr lang="en-US" sz="1500" dirty="0"/>
          </a:p>
          <a:p>
            <a:pPr marL="457200" indent="-457200">
              <a:buFont typeface="Arial" panose="020B0604020202020204" pitchFamily="34" charset="0"/>
              <a:buChar char="•"/>
            </a:pPr>
            <a:r>
              <a:rPr lang="en-US" dirty="0"/>
              <a:t>Hardens after installation to help resist loosening</a:t>
            </a:r>
          </a:p>
          <a:p>
            <a:pPr marL="457200" indent="-457200">
              <a:buFont typeface="Arial" panose="020B0604020202020204" pitchFamily="34" charset="0"/>
              <a:buChar char="•"/>
            </a:pPr>
            <a:endParaRPr lang="en-US" sz="1500" dirty="0"/>
          </a:p>
          <a:p>
            <a:pPr marL="457200" indent="-457200">
              <a:buFont typeface="Arial" panose="020B0604020202020204" pitchFamily="34" charset="0"/>
              <a:buChar char="•"/>
            </a:pPr>
            <a:r>
              <a:rPr lang="en-US" dirty="0"/>
              <a:t>Available in different strength grades identified by color</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Cure time ranges from 10 minutes to 24 hours, depending on the product.</a:t>
            </a:r>
          </a:p>
        </p:txBody>
      </p:sp>
      <p:pic>
        <p:nvPicPr>
          <p:cNvPr id="5" name="Picture 4">
            <a:extLst>
              <a:ext uri="{FF2B5EF4-FFF2-40B4-BE49-F238E27FC236}">
                <a16:creationId xmlns:a16="http://schemas.microsoft.com/office/drawing/2014/main" id="{296E266A-3FA1-2D4E-53D6-4B1AB59AAED6}"/>
              </a:ext>
            </a:extLst>
          </p:cNvPr>
          <p:cNvPicPr>
            <a:picLocks noChangeAspect="1"/>
          </p:cNvPicPr>
          <p:nvPr/>
        </p:nvPicPr>
        <p:blipFill>
          <a:blip r:embed="rId4"/>
          <a:srcRect l="-1" t="14203" r="50301"/>
          <a:stretch>
            <a:fillRect/>
          </a:stretch>
        </p:blipFill>
        <p:spPr>
          <a:xfrm>
            <a:off x="6991349" y="1662405"/>
            <a:ext cx="3943351" cy="4340360"/>
          </a:xfrm>
          <a:prstGeom prst="rect">
            <a:avLst/>
          </a:prstGeom>
        </p:spPr>
      </p:pic>
    </p:spTree>
    <p:custDataLst>
      <p:tags r:id="rId1"/>
    </p:custDataLst>
    <p:extLst>
      <p:ext uri="{BB962C8B-B14F-4D97-AF65-F5344CB8AC3E}">
        <p14:creationId xmlns:p14="http://schemas.microsoft.com/office/powerpoint/2010/main" val="1710231411"/>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F6F98-B3C5-816A-8504-F784BC3B34A6}"/>
              </a:ext>
            </a:extLst>
          </p:cNvPr>
          <p:cNvSpPr>
            <a:spLocks noGrp="1"/>
          </p:cNvSpPr>
          <p:nvPr>
            <p:ph type="title"/>
          </p:nvPr>
        </p:nvSpPr>
        <p:spPr/>
        <p:txBody>
          <a:bodyPr/>
          <a:lstStyle/>
          <a:p>
            <a:r>
              <a:rPr lang="en-US" dirty="0"/>
              <a:t>Retaining Hardware</a:t>
            </a:r>
          </a:p>
        </p:txBody>
      </p:sp>
      <p:sp>
        <p:nvSpPr>
          <p:cNvPr id="3" name="Content Placeholder 2">
            <a:extLst>
              <a:ext uri="{FF2B5EF4-FFF2-40B4-BE49-F238E27FC236}">
                <a16:creationId xmlns:a16="http://schemas.microsoft.com/office/drawing/2014/main" id="{1088910A-A1CC-5365-8E8F-E9B8A4B6EA2C}"/>
              </a:ext>
            </a:extLst>
          </p:cNvPr>
          <p:cNvSpPr>
            <a:spLocks noGrp="1"/>
          </p:cNvSpPr>
          <p:nvPr>
            <p:ph idx="1"/>
          </p:nvPr>
        </p:nvSpPr>
        <p:spPr>
          <a:xfrm>
            <a:off x="838199" y="1645920"/>
            <a:ext cx="5981701" cy="4572000"/>
          </a:xfrm>
        </p:spPr>
        <p:txBody>
          <a:bodyPr>
            <a:normAutofit/>
          </a:bodyPr>
          <a:lstStyle/>
          <a:p>
            <a:pPr marL="457200" indent="-457200">
              <a:buFont typeface="Arial" panose="020B0604020202020204" pitchFamily="34" charset="0"/>
              <a:buChar char="•"/>
            </a:pPr>
            <a:r>
              <a:rPr lang="en-US" dirty="0"/>
              <a:t>Holds components together when nuts and bolts are not practical</a:t>
            </a:r>
          </a:p>
          <a:p>
            <a:pPr marL="457200" indent="-457200">
              <a:buFont typeface="Arial" panose="020B0604020202020204" pitchFamily="34" charset="0"/>
              <a:buChar char="•"/>
            </a:pPr>
            <a:endParaRPr lang="en-US" sz="1500" dirty="0"/>
          </a:p>
          <a:p>
            <a:pPr marL="457200" indent="-457200">
              <a:buFont typeface="Arial" panose="020B0604020202020204" pitchFamily="34" charset="0"/>
              <a:buChar char="•"/>
            </a:pPr>
            <a:r>
              <a:rPr lang="en-US" dirty="0"/>
              <a:t>Often allows parts to rotate or pivot while secured</a:t>
            </a:r>
          </a:p>
          <a:p>
            <a:pPr marL="457200" indent="-457200">
              <a:buFont typeface="Arial" panose="020B0604020202020204" pitchFamily="34" charset="0"/>
              <a:buChar char="•"/>
            </a:pPr>
            <a:endParaRPr lang="en-US" sz="1600" dirty="0"/>
          </a:p>
          <a:p>
            <a:pPr marL="457200" indent="-457200">
              <a:buFont typeface="Arial" panose="020B0604020202020204" pitchFamily="34" charset="0"/>
              <a:buChar char="•"/>
            </a:pPr>
            <a:r>
              <a:rPr lang="en-US" dirty="0"/>
              <a:t>Uses spring tension, grooves, or locking features </a:t>
            </a:r>
          </a:p>
          <a:p>
            <a:pPr marL="457200" indent="-457200">
              <a:buFont typeface="Arial" panose="020B0604020202020204" pitchFamily="34" charset="0"/>
              <a:buChar char="•"/>
            </a:pPr>
            <a:endParaRPr lang="en-US" sz="1500" dirty="0"/>
          </a:p>
          <a:p>
            <a:pPr marL="457200" indent="-457200">
              <a:buFont typeface="Arial" panose="020B0604020202020204" pitchFamily="34" charset="0"/>
              <a:buChar char="•"/>
            </a:pPr>
            <a:r>
              <a:rPr lang="en-US" dirty="0"/>
              <a:t>Common types include: </a:t>
            </a:r>
            <a:r>
              <a:rPr lang="en-US" sz="2800" dirty="0"/>
              <a:t>Spring Clips, C-Clips (E-Clips), Snap Rings, Staples</a:t>
            </a:r>
          </a:p>
        </p:txBody>
      </p:sp>
      <p:pic>
        <p:nvPicPr>
          <p:cNvPr id="7" name="Picture 6">
            <a:extLst>
              <a:ext uri="{FF2B5EF4-FFF2-40B4-BE49-F238E27FC236}">
                <a16:creationId xmlns:a16="http://schemas.microsoft.com/office/drawing/2014/main" id="{64632A01-78A2-629C-5813-39BE23F83D7D}"/>
              </a:ext>
            </a:extLst>
          </p:cNvPr>
          <p:cNvPicPr>
            <a:picLocks noChangeAspect="1"/>
          </p:cNvPicPr>
          <p:nvPr/>
        </p:nvPicPr>
        <p:blipFill>
          <a:blip r:embed="rId4">
            <a:extLst>
              <a:ext uri="{28A0092B-C50C-407E-A947-70E740481C1C}">
                <a14:useLocalDpi xmlns:a14="http://schemas.microsoft.com/office/drawing/2010/main" val="0"/>
              </a:ext>
            </a:extLst>
          </a:blip>
          <a:srcRect l="29218" r="26719"/>
          <a:stretch>
            <a:fillRect/>
          </a:stretch>
        </p:blipFill>
        <p:spPr>
          <a:xfrm>
            <a:off x="7140702" y="1006393"/>
            <a:ext cx="4210050" cy="5374532"/>
          </a:xfrm>
          <a:prstGeom prst="rect">
            <a:avLst/>
          </a:prstGeom>
        </p:spPr>
      </p:pic>
    </p:spTree>
    <p:custDataLst>
      <p:tags r:id="rId1"/>
    </p:custDataLst>
    <p:extLst>
      <p:ext uri="{BB962C8B-B14F-4D97-AF65-F5344CB8AC3E}">
        <p14:creationId xmlns:p14="http://schemas.microsoft.com/office/powerpoint/2010/main" val="1778950588"/>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B60E4-6C62-1F74-BBE2-F54E8BCD60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7B18AD-6768-73E7-5B2E-F38F8CF7A311}"/>
              </a:ext>
            </a:extLst>
          </p:cNvPr>
          <p:cNvSpPr>
            <a:spLocks noGrp="1"/>
          </p:cNvSpPr>
          <p:nvPr>
            <p:ph type="title"/>
          </p:nvPr>
        </p:nvSpPr>
        <p:spPr/>
        <p:txBody>
          <a:bodyPr/>
          <a:lstStyle/>
          <a:p>
            <a:r>
              <a:rPr lang="en-US" dirty="0"/>
              <a:t>Spring Clips </a:t>
            </a:r>
          </a:p>
        </p:txBody>
      </p:sp>
      <p:sp>
        <p:nvSpPr>
          <p:cNvPr id="3" name="Content Placeholder 2">
            <a:extLst>
              <a:ext uri="{FF2B5EF4-FFF2-40B4-BE49-F238E27FC236}">
                <a16:creationId xmlns:a16="http://schemas.microsoft.com/office/drawing/2014/main" id="{26B3D36E-78C3-AE85-DB3B-2E8A460111F6}"/>
              </a:ext>
            </a:extLst>
          </p:cNvPr>
          <p:cNvSpPr>
            <a:spLocks noGrp="1"/>
          </p:cNvSpPr>
          <p:nvPr>
            <p:ph idx="1"/>
          </p:nvPr>
        </p:nvSpPr>
        <p:spPr>
          <a:xfrm>
            <a:off x="838199" y="1645920"/>
            <a:ext cx="6457951" cy="4572000"/>
          </a:xfrm>
        </p:spPr>
        <p:txBody>
          <a:bodyPr>
            <a:noAutofit/>
          </a:bodyPr>
          <a:lstStyle/>
          <a:p>
            <a:pPr marL="457200" indent="-457200">
              <a:buFont typeface="Arial" panose="020B0604020202020204" pitchFamily="34" charset="0"/>
              <a:buChar char="•"/>
            </a:pPr>
            <a:r>
              <a:rPr lang="en-US" dirty="0"/>
              <a:t>Broad family of retaining hardware</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Bent metal fasteners with spring tension</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Holds components without threaded fasteners</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Common applications include:</a:t>
            </a:r>
          </a:p>
          <a:p>
            <a:pPr marL="914400" lvl="1" indent="-457200">
              <a:buFont typeface="Arial" panose="020B0604020202020204" pitchFamily="34" charset="0"/>
              <a:buChar char="•"/>
            </a:pPr>
            <a:r>
              <a:rPr lang="en-US" sz="2800" dirty="0"/>
              <a:t>Hoses</a:t>
            </a:r>
          </a:p>
          <a:p>
            <a:pPr marL="914400" lvl="1" indent="-457200">
              <a:buFont typeface="Arial" panose="020B0604020202020204" pitchFamily="34" charset="0"/>
              <a:buChar char="•"/>
            </a:pPr>
            <a:r>
              <a:rPr lang="en-US" sz="2800" dirty="0"/>
              <a:t>Body panels</a:t>
            </a:r>
          </a:p>
          <a:p>
            <a:pPr marL="914400" lvl="1" indent="-457200">
              <a:buFont typeface="Arial" panose="020B0604020202020204" pitchFamily="34" charset="0"/>
              <a:buChar char="•"/>
            </a:pPr>
            <a:r>
              <a:rPr lang="en-US" sz="2800" dirty="0"/>
              <a:t>Upholstery</a:t>
            </a:r>
          </a:p>
        </p:txBody>
      </p:sp>
      <p:pic>
        <p:nvPicPr>
          <p:cNvPr id="15" name="Picture 14">
            <a:extLst>
              <a:ext uri="{FF2B5EF4-FFF2-40B4-BE49-F238E27FC236}">
                <a16:creationId xmlns:a16="http://schemas.microsoft.com/office/drawing/2014/main" id="{AACCC7B8-73BB-5AF9-F4A9-346DA49A8ECE}"/>
              </a:ext>
            </a:extLst>
          </p:cNvPr>
          <p:cNvPicPr>
            <a:picLocks noChangeAspect="1"/>
          </p:cNvPicPr>
          <p:nvPr/>
        </p:nvPicPr>
        <p:blipFill>
          <a:blip r:embed="rId4">
            <a:extLst>
              <a:ext uri="{28A0092B-C50C-407E-A947-70E740481C1C}">
                <a14:useLocalDpi xmlns:a14="http://schemas.microsoft.com/office/drawing/2010/main" val="0"/>
              </a:ext>
            </a:extLst>
          </a:blip>
          <a:srcRect l="20624" r="44845" b="3056"/>
          <a:stretch>
            <a:fillRect/>
          </a:stretch>
        </p:blipFill>
        <p:spPr>
          <a:xfrm>
            <a:off x="7296150" y="978794"/>
            <a:ext cx="3467100" cy="5475195"/>
          </a:xfrm>
          <a:prstGeom prst="rect">
            <a:avLst/>
          </a:prstGeom>
        </p:spPr>
      </p:pic>
    </p:spTree>
    <p:custDataLst>
      <p:tags r:id="rId1"/>
    </p:custDataLst>
    <p:extLst>
      <p:ext uri="{BB962C8B-B14F-4D97-AF65-F5344CB8AC3E}">
        <p14:creationId xmlns:p14="http://schemas.microsoft.com/office/powerpoint/2010/main" val="1540536776"/>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C0E68-6402-7247-5A59-E02FED3B6B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C4DC78-4919-9ECF-8C98-628920975F3D}"/>
              </a:ext>
            </a:extLst>
          </p:cNvPr>
          <p:cNvSpPr>
            <a:spLocks noGrp="1"/>
          </p:cNvSpPr>
          <p:nvPr>
            <p:ph type="title"/>
          </p:nvPr>
        </p:nvSpPr>
        <p:spPr/>
        <p:txBody>
          <a:bodyPr/>
          <a:lstStyle/>
          <a:p>
            <a:r>
              <a:rPr lang="en-US" dirty="0"/>
              <a:t>C-Clip/E-Clip </a:t>
            </a:r>
          </a:p>
        </p:txBody>
      </p:sp>
      <p:sp>
        <p:nvSpPr>
          <p:cNvPr id="3" name="Content Placeholder 2">
            <a:extLst>
              <a:ext uri="{FF2B5EF4-FFF2-40B4-BE49-F238E27FC236}">
                <a16:creationId xmlns:a16="http://schemas.microsoft.com/office/drawing/2014/main" id="{B205A25D-E893-5FD9-5DD2-9E2AA50D0D4C}"/>
              </a:ext>
            </a:extLst>
          </p:cNvPr>
          <p:cNvSpPr>
            <a:spLocks noGrp="1"/>
          </p:cNvSpPr>
          <p:nvPr>
            <p:ph idx="1"/>
          </p:nvPr>
        </p:nvSpPr>
        <p:spPr>
          <a:xfrm>
            <a:off x="838199" y="1645920"/>
            <a:ext cx="6000751" cy="4572000"/>
          </a:xfrm>
        </p:spPr>
        <p:txBody>
          <a:bodyPr>
            <a:normAutofit/>
          </a:bodyPr>
          <a:lstStyle/>
          <a:p>
            <a:pPr marL="457200" indent="-457200">
              <a:buFont typeface="Arial" panose="020B0604020202020204" pitchFamily="34" charset="0"/>
              <a:buChar char="•"/>
            </a:pPr>
            <a:r>
              <a:rPr lang="en-US" dirty="0"/>
              <a:t>A specialized Spring Clip that snaps into a groove on a shaft</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Compact design for limited-space applications</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Allows parts to rotate or pivot while remaining retained</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Installed and removed using retaining clip pliers</a:t>
            </a:r>
          </a:p>
        </p:txBody>
      </p:sp>
      <p:pic>
        <p:nvPicPr>
          <p:cNvPr id="5" name="Picture 4">
            <a:extLst>
              <a:ext uri="{FF2B5EF4-FFF2-40B4-BE49-F238E27FC236}">
                <a16:creationId xmlns:a16="http://schemas.microsoft.com/office/drawing/2014/main" id="{4F274DB9-3F51-75D6-2740-85B17BC3DE50}"/>
              </a:ext>
            </a:extLst>
          </p:cNvPr>
          <p:cNvPicPr>
            <a:picLocks noChangeAspect="1"/>
          </p:cNvPicPr>
          <p:nvPr/>
        </p:nvPicPr>
        <p:blipFill>
          <a:blip r:embed="rId4">
            <a:extLst>
              <a:ext uri="{28A0092B-C50C-407E-A947-70E740481C1C}">
                <a14:useLocalDpi xmlns:a14="http://schemas.microsoft.com/office/drawing/2010/main" val="0"/>
              </a:ext>
            </a:extLst>
          </a:blip>
          <a:srcRect l="30426" t="1" r="43421" b="66266"/>
          <a:stretch>
            <a:fillRect/>
          </a:stretch>
        </p:blipFill>
        <p:spPr>
          <a:xfrm>
            <a:off x="6838950" y="1784170"/>
            <a:ext cx="4533900" cy="3289659"/>
          </a:xfrm>
          <a:prstGeom prst="rect">
            <a:avLst/>
          </a:prstGeom>
        </p:spPr>
      </p:pic>
      <p:sp>
        <p:nvSpPr>
          <p:cNvPr id="6" name="Rectangle 5">
            <a:extLst>
              <a:ext uri="{FF2B5EF4-FFF2-40B4-BE49-F238E27FC236}">
                <a16:creationId xmlns:a16="http://schemas.microsoft.com/office/drawing/2014/main" id="{3FFA780A-250C-8B7E-A412-DAE5EDB7DDBF}"/>
              </a:ext>
            </a:extLst>
          </p:cNvPr>
          <p:cNvSpPr/>
          <p:nvPr/>
        </p:nvSpPr>
        <p:spPr>
          <a:xfrm>
            <a:off x="10953750" y="4171950"/>
            <a:ext cx="590550" cy="3619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2587209772"/>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B5AE4-6EB8-2CCB-F4A5-C4ACCE36A0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198B54-BF96-60A8-8347-956E7273583D}"/>
              </a:ext>
            </a:extLst>
          </p:cNvPr>
          <p:cNvSpPr>
            <a:spLocks noGrp="1"/>
          </p:cNvSpPr>
          <p:nvPr>
            <p:ph type="title"/>
          </p:nvPr>
        </p:nvSpPr>
        <p:spPr/>
        <p:txBody>
          <a:bodyPr/>
          <a:lstStyle/>
          <a:p>
            <a:r>
              <a:rPr lang="en-US" dirty="0"/>
              <a:t>Snap Ring</a:t>
            </a:r>
          </a:p>
        </p:txBody>
      </p:sp>
      <p:sp>
        <p:nvSpPr>
          <p:cNvPr id="3" name="Content Placeholder 2">
            <a:extLst>
              <a:ext uri="{FF2B5EF4-FFF2-40B4-BE49-F238E27FC236}">
                <a16:creationId xmlns:a16="http://schemas.microsoft.com/office/drawing/2014/main" id="{BDFF4899-7BAD-452B-7159-C0E48B6E2029}"/>
              </a:ext>
            </a:extLst>
          </p:cNvPr>
          <p:cNvSpPr>
            <a:spLocks noGrp="1"/>
          </p:cNvSpPr>
          <p:nvPr>
            <p:ph idx="1"/>
          </p:nvPr>
        </p:nvSpPr>
        <p:spPr>
          <a:xfrm>
            <a:off x="838199" y="1645920"/>
            <a:ext cx="5581651" cy="4572000"/>
          </a:xfrm>
        </p:spPr>
        <p:txBody>
          <a:bodyPr/>
          <a:lstStyle/>
          <a:p>
            <a:pPr marL="457200" indent="-457200">
              <a:buFont typeface="Arial" panose="020B0604020202020204" pitchFamily="34" charset="0"/>
              <a:buChar char="•"/>
            </a:pPr>
            <a:r>
              <a:rPr lang="en-US" dirty="0"/>
              <a:t>Designed for higher-load retaining applications</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Installed in grooves on shafts or inside housings</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Available as internal or external snap rings</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Installed and removed using snap ring pliers</a:t>
            </a:r>
          </a:p>
        </p:txBody>
      </p:sp>
      <p:pic>
        <p:nvPicPr>
          <p:cNvPr id="5" name="Picture 4">
            <a:extLst>
              <a:ext uri="{FF2B5EF4-FFF2-40B4-BE49-F238E27FC236}">
                <a16:creationId xmlns:a16="http://schemas.microsoft.com/office/drawing/2014/main" id="{2F0665C0-F362-5A7B-2375-700C9FF87009}"/>
              </a:ext>
            </a:extLst>
          </p:cNvPr>
          <p:cNvPicPr>
            <a:picLocks noChangeAspect="1"/>
          </p:cNvPicPr>
          <p:nvPr/>
        </p:nvPicPr>
        <p:blipFill>
          <a:blip r:embed="rId4">
            <a:extLst>
              <a:ext uri="{28A0092B-C50C-407E-A947-70E740481C1C}">
                <a14:useLocalDpi xmlns:a14="http://schemas.microsoft.com/office/drawing/2010/main" val="0"/>
              </a:ext>
            </a:extLst>
          </a:blip>
          <a:srcRect l="34633" t="62798" r="38451" b="3150"/>
          <a:stretch>
            <a:fillRect/>
          </a:stretch>
        </p:blipFill>
        <p:spPr>
          <a:xfrm>
            <a:off x="7067551" y="2037698"/>
            <a:ext cx="4038600" cy="2873942"/>
          </a:xfrm>
          <a:prstGeom prst="rect">
            <a:avLst/>
          </a:prstGeom>
        </p:spPr>
      </p:pic>
    </p:spTree>
    <p:custDataLst>
      <p:tags r:id="rId1"/>
    </p:custDataLst>
    <p:extLst>
      <p:ext uri="{BB962C8B-B14F-4D97-AF65-F5344CB8AC3E}">
        <p14:creationId xmlns:p14="http://schemas.microsoft.com/office/powerpoint/2010/main" val="857321939"/>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EF406-C215-5202-43AC-CEAA85DD07CF}"/>
              </a:ext>
            </a:extLst>
          </p:cNvPr>
          <p:cNvSpPr>
            <a:spLocks noGrp="1"/>
          </p:cNvSpPr>
          <p:nvPr>
            <p:ph type="title"/>
          </p:nvPr>
        </p:nvSpPr>
        <p:spPr/>
        <p:txBody>
          <a:bodyPr/>
          <a:lstStyle/>
          <a:p>
            <a:r>
              <a:rPr lang="en-US" dirty="0"/>
              <a:t>Staples </a:t>
            </a:r>
          </a:p>
        </p:txBody>
      </p:sp>
      <p:sp>
        <p:nvSpPr>
          <p:cNvPr id="3" name="Content Placeholder 2">
            <a:extLst>
              <a:ext uri="{FF2B5EF4-FFF2-40B4-BE49-F238E27FC236}">
                <a16:creationId xmlns:a16="http://schemas.microsoft.com/office/drawing/2014/main" id="{73941EEC-9B0E-145D-DFF1-D0F01A34B948}"/>
              </a:ext>
            </a:extLst>
          </p:cNvPr>
          <p:cNvSpPr>
            <a:spLocks noGrp="1"/>
          </p:cNvSpPr>
          <p:nvPr>
            <p:ph idx="1"/>
          </p:nvPr>
        </p:nvSpPr>
        <p:spPr>
          <a:xfrm>
            <a:off x="838199" y="1645920"/>
            <a:ext cx="6134101" cy="4572000"/>
          </a:xfrm>
        </p:spPr>
        <p:txBody>
          <a:bodyPr>
            <a:normAutofit/>
          </a:bodyPr>
          <a:lstStyle/>
          <a:p>
            <a:pPr marL="457200" indent="-457200">
              <a:buFont typeface="Arial" panose="020B0604020202020204" pitchFamily="34" charset="0"/>
              <a:buChar char="•"/>
            </a:pPr>
            <a:r>
              <a:rPr lang="en-US" dirty="0"/>
              <a:t>U-shaped fasteners with squared corners</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Driven into materials using a staple gun</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Available in various sizes, lengths, and wire gauges</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Commonly used to secure non-structural materials, such as upholstery, fabric, insulation, and trim</a:t>
            </a:r>
          </a:p>
        </p:txBody>
      </p:sp>
      <p:pic>
        <p:nvPicPr>
          <p:cNvPr id="7" name="Picture 6">
            <a:extLst>
              <a:ext uri="{FF2B5EF4-FFF2-40B4-BE49-F238E27FC236}">
                <a16:creationId xmlns:a16="http://schemas.microsoft.com/office/drawing/2014/main" id="{34C63331-CD2E-0AF3-107E-0FAD7E15F0EE}"/>
              </a:ext>
            </a:extLst>
          </p:cNvPr>
          <p:cNvPicPr>
            <a:picLocks noChangeAspect="1"/>
          </p:cNvPicPr>
          <p:nvPr/>
        </p:nvPicPr>
        <p:blipFill>
          <a:blip r:embed="rId4">
            <a:extLst>
              <a:ext uri="{28A0092B-C50C-407E-A947-70E740481C1C}">
                <a14:useLocalDpi xmlns:a14="http://schemas.microsoft.com/office/drawing/2010/main" val="0"/>
              </a:ext>
            </a:extLst>
          </a:blip>
          <a:srcRect l="28906" t="9333" r="30156" b="6389"/>
          <a:stretch>
            <a:fillRect/>
          </a:stretch>
        </p:blipFill>
        <p:spPr>
          <a:xfrm>
            <a:off x="7196117" y="1468154"/>
            <a:ext cx="3948134" cy="4572000"/>
          </a:xfrm>
          <a:prstGeom prst="rect">
            <a:avLst/>
          </a:prstGeom>
        </p:spPr>
      </p:pic>
    </p:spTree>
    <p:custDataLst>
      <p:tags r:id="rId1"/>
    </p:custDataLst>
    <p:extLst>
      <p:ext uri="{BB962C8B-B14F-4D97-AF65-F5344CB8AC3E}">
        <p14:creationId xmlns:p14="http://schemas.microsoft.com/office/powerpoint/2010/main" val="3593268165"/>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D31F1-0A92-C349-7916-32362E79AA39}"/>
            </a:ext>
          </a:extLst>
        </p:cNvPr>
        <p:cNvGrpSpPr/>
        <p:nvPr/>
      </p:nvGrpSpPr>
      <p:grpSpPr>
        <a:xfrm>
          <a:off x="0" y="0"/>
          <a:ext cx="0" cy="0"/>
          <a:chOff x="0" y="0"/>
          <a:chExt cx="0" cy="0"/>
        </a:xfrm>
      </p:grpSpPr>
      <p:sp>
        <p:nvSpPr>
          <p:cNvPr id="3" name="Content Placeholder 6">
            <a:extLst>
              <a:ext uri="{FF2B5EF4-FFF2-40B4-BE49-F238E27FC236}">
                <a16:creationId xmlns:a16="http://schemas.microsoft.com/office/drawing/2014/main" id="{A7EB77BC-7907-6AC2-B97C-0C6853CA0F75}"/>
              </a:ext>
            </a:extLst>
          </p:cNvPr>
          <p:cNvSpPr>
            <a:spLocks noGrp="1"/>
          </p:cNvSpPr>
          <p:nvPr>
            <p:ph idx="1"/>
          </p:nvPr>
        </p:nvSpPr>
        <p:spPr>
          <a:xfrm>
            <a:off x="838199" y="1527752"/>
            <a:ext cx="10335769" cy="851672"/>
          </a:xfrm>
        </p:spPr>
        <p:txBody>
          <a:bodyPr>
            <a:normAutofit/>
          </a:bodyPr>
          <a:lstStyle/>
          <a:p>
            <a:r>
              <a:rPr lang="en-US" sz="3200" b="1" dirty="0"/>
              <a:t>What is the primary purpose of a flat washer?</a:t>
            </a:r>
            <a:endParaRPr lang="en-US" dirty="0"/>
          </a:p>
        </p:txBody>
      </p:sp>
      <p:sp>
        <p:nvSpPr>
          <p:cNvPr id="8" name="Title 7">
            <a:extLst>
              <a:ext uri="{FF2B5EF4-FFF2-40B4-BE49-F238E27FC236}">
                <a16:creationId xmlns:a16="http://schemas.microsoft.com/office/drawing/2014/main" id="{798C26FF-E63F-E264-1028-81000A78BFE1}"/>
              </a:ext>
            </a:extLst>
          </p:cNvPr>
          <p:cNvSpPr>
            <a:spLocks noGrp="1"/>
          </p:cNvSpPr>
          <p:nvPr>
            <p:ph type="title"/>
          </p:nvPr>
        </p:nvSpPr>
        <p:spPr>
          <a:xfrm>
            <a:off x="838200" y="230352"/>
            <a:ext cx="10523219" cy="523195"/>
          </a:xfrm>
        </p:spPr>
        <p:txBody>
          <a:bodyPr/>
          <a:lstStyle/>
          <a:p>
            <a:r>
              <a:rPr lang="en-US" dirty="0"/>
              <a:t>Knowledge Check </a:t>
            </a:r>
          </a:p>
        </p:txBody>
      </p:sp>
      <p:sp>
        <p:nvSpPr>
          <p:cNvPr id="4" name="Rectangle 3">
            <a:extLst>
              <a:ext uri="{FF2B5EF4-FFF2-40B4-BE49-F238E27FC236}">
                <a16:creationId xmlns:a16="http://schemas.microsoft.com/office/drawing/2014/main" id="{DAE51143-661D-75DD-1C06-BD29518E084C}"/>
              </a:ext>
            </a:extLst>
          </p:cNvPr>
          <p:cNvSpPr/>
          <p:nvPr/>
        </p:nvSpPr>
        <p:spPr>
          <a:xfrm>
            <a:off x="830581" y="2698037"/>
            <a:ext cx="5093969" cy="128523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(A). To permanently lock a bolt in place</a:t>
            </a:r>
          </a:p>
        </p:txBody>
      </p:sp>
      <p:sp>
        <p:nvSpPr>
          <p:cNvPr id="7" name="Rectangle 6">
            <a:extLst>
              <a:ext uri="{FF2B5EF4-FFF2-40B4-BE49-F238E27FC236}">
                <a16:creationId xmlns:a16="http://schemas.microsoft.com/office/drawing/2014/main" id="{11A24E90-0095-E2C4-16A0-7593BF90E251}"/>
              </a:ext>
            </a:extLst>
          </p:cNvPr>
          <p:cNvSpPr/>
          <p:nvPr/>
        </p:nvSpPr>
        <p:spPr>
          <a:xfrm>
            <a:off x="6267452" y="4172057"/>
            <a:ext cx="5093969" cy="128523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(D). To replace a lock nut and increase tension</a:t>
            </a:r>
          </a:p>
        </p:txBody>
      </p:sp>
      <p:pic>
        <p:nvPicPr>
          <p:cNvPr id="2" name="Graphic 1" descr="Lights On with solid fill">
            <a:extLst>
              <a:ext uri="{FF2B5EF4-FFF2-40B4-BE49-F238E27FC236}">
                <a16:creationId xmlns:a16="http://schemas.microsoft.com/office/drawing/2014/main" id="{D8976CBA-3C49-A341-285A-FCBB2DA25BC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5285"/>
            <a:ext cx="851672" cy="851672"/>
          </a:xfrm>
          <a:prstGeom prst="rect">
            <a:avLst/>
          </a:prstGeom>
        </p:spPr>
      </p:pic>
      <p:sp>
        <p:nvSpPr>
          <p:cNvPr id="10" name="Rectangle 9">
            <a:extLst>
              <a:ext uri="{FF2B5EF4-FFF2-40B4-BE49-F238E27FC236}">
                <a16:creationId xmlns:a16="http://schemas.microsoft.com/office/drawing/2014/main" id="{4D2C6352-2C93-C2CC-E4C0-F21C2F3195AC}"/>
              </a:ext>
            </a:extLst>
          </p:cNvPr>
          <p:cNvSpPr/>
          <p:nvPr/>
        </p:nvSpPr>
        <p:spPr>
          <a:xfrm>
            <a:off x="830581" y="4172057"/>
            <a:ext cx="5093969" cy="1303952"/>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To increase the length of the bolt</a:t>
            </a:r>
          </a:p>
        </p:txBody>
      </p:sp>
      <p:sp>
        <p:nvSpPr>
          <p:cNvPr id="11" name="Rectangle 10">
            <a:extLst>
              <a:ext uri="{FF2B5EF4-FFF2-40B4-BE49-F238E27FC236}">
                <a16:creationId xmlns:a16="http://schemas.microsoft.com/office/drawing/2014/main" id="{601DB02D-4FA8-DB79-3D42-BCD1A62C5285}"/>
              </a:ext>
            </a:extLst>
          </p:cNvPr>
          <p:cNvSpPr/>
          <p:nvPr/>
        </p:nvSpPr>
        <p:spPr>
          <a:xfrm>
            <a:off x="6267452" y="2683507"/>
            <a:ext cx="5093969" cy="1285230"/>
          </a:xfrm>
          <a:prstGeom prst="rect">
            <a:avLst/>
          </a:prstGeom>
          <a:solidFill>
            <a:schemeClr val="accent6"/>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To distribute the clamping force over a larger surface area</a:t>
            </a:r>
          </a:p>
        </p:txBody>
      </p:sp>
      <p:sp>
        <p:nvSpPr>
          <p:cNvPr id="6" name="Rectangle 5">
            <a:extLst>
              <a:ext uri="{FF2B5EF4-FFF2-40B4-BE49-F238E27FC236}">
                <a16:creationId xmlns:a16="http://schemas.microsoft.com/office/drawing/2014/main" id="{630B9461-3934-D16B-E0C2-A7B0CF7FF436}"/>
              </a:ext>
            </a:extLst>
          </p:cNvPr>
          <p:cNvSpPr/>
          <p:nvPr/>
        </p:nvSpPr>
        <p:spPr>
          <a:xfrm>
            <a:off x="6267452" y="2685324"/>
            <a:ext cx="5093969" cy="128523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To distribute the clamping force over a larger surface area</a:t>
            </a:r>
          </a:p>
        </p:txBody>
      </p:sp>
    </p:spTree>
    <p:custDataLst>
      <p:tags r:id="rId1"/>
    </p:custDataLst>
    <p:extLst>
      <p:ext uri="{BB962C8B-B14F-4D97-AF65-F5344CB8AC3E}">
        <p14:creationId xmlns:p14="http://schemas.microsoft.com/office/powerpoint/2010/main" val="40295151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8C7B6-EE7F-37A8-5374-780A38CB4E13}"/>
            </a:ext>
          </a:extLst>
        </p:cNvPr>
        <p:cNvGrpSpPr/>
        <p:nvPr/>
      </p:nvGrpSpPr>
      <p:grpSpPr>
        <a:xfrm>
          <a:off x="0" y="0"/>
          <a:ext cx="0" cy="0"/>
          <a:chOff x="0" y="0"/>
          <a:chExt cx="0" cy="0"/>
        </a:xfrm>
      </p:grpSpPr>
      <p:sp>
        <p:nvSpPr>
          <p:cNvPr id="3" name="Content Placeholder 6">
            <a:extLst>
              <a:ext uri="{FF2B5EF4-FFF2-40B4-BE49-F238E27FC236}">
                <a16:creationId xmlns:a16="http://schemas.microsoft.com/office/drawing/2014/main" id="{AEDDDAC6-5185-2A5D-AA9B-AA97EB787025}"/>
              </a:ext>
            </a:extLst>
          </p:cNvPr>
          <p:cNvSpPr>
            <a:spLocks noGrp="1"/>
          </p:cNvSpPr>
          <p:nvPr>
            <p:ph idx="1"/>
          </p:nvPr>
        </p:nvSpPr>
        <p:spPr>
          <a:xfrm>
            <a:off x="830581" y="1224017"/>
            <a:ext cx="10335769" cy="1285230"/>
          </a:xfrm>
        </p:spPr>
        <p:txBody>
          <a:bodyPr>
            <a:normAutofit lnSpcReduction="10000"/>
          </a:bodyPr>
          <a:lstStyle/>
          <a:p>
            <a:r>
              <a:rPr lang="en-US" sz="3200" b="1" dirty="0"/>
              <a:t>Which type of retaining hardware is installed in a groove on a shaft to keep a component from sliding off while still allowing it to rotate?</a:t>
            </a:r>
            <a:endParaRPr lang="en-US" dirty="0"/>
          </a:p>
        </p:txBody>
      </p:sp>
      <p:sp>
        <p:nvSpPr>
          <p:cNvPr id="8" name="Title 7">
            <a:extLst>
              <a:ext uri="{FF2B5EF4-FFF2-40B4-BE49-F238E27FC236}">
                <a16:creationId xmlns:a16="http://schemas.microsoft.com/office/drawing/2014/main" id="{B4B843BD-6565-2175-68B7-5654A7802A28}"/>
              </a:ext>
            </a:extLst>
          </p:cNvPr>
          <p:cNvSpPr>
            <a:spLocks noGrp="1"/>
          </p:cNvSpPr>
          <p:nvPr>
            <p:ph type="title"/>
          </p:nvPr>
        </p:nvSpPr>
        <p:spPr>
          <a:xfrm>
            <a:off x="838200" y="230352"/>
            <a:ext cx="10523219" cy="523195"/>
          </a:xfrm>
        </p:spPr>
        <p:txBody>
          <a:bodyPr/>
          <a:lstStyle/>
          <a:p>
            <a:r>
              <a:rPr lang="en-US" dirty="0"/>
              <a:t>Knowledge Check </a:t>
            </a:r>
          </a:p>
        </p:txBody>
      </p:sp>
      <p:sp>
        <p:nvSpPr>
          <p:cNvPr id="4" name="Rectangle 3">
            <a:extLst>
              <a:ext uri="{FF2B5EF4-FFF2-40B4-BE49-F238E27FC236}">
                <a16:creationId xmlns:a16="http://schemas.microsoft.com/office/drawing/2014/main" id="{4215E011-3DD0-D9CC-0B3E-B45EB37D095E}"/>
              </a:ext>
            </a:extLst>
          </p:cNvPr>
          <p:cNvSpPr/>
          <p:nvPr/>
        </p:nvSpPr>
        <p:spPr>
          <a:xfrm>
            <a:off x="830582" y="2979717"/>
            <a:ext cx="4898898" cy="100355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(A). Spring Clip </a:t>
            </a:r>
          </a:p>
        </p:txBody>
      </p:sp>
      <p:sp>
        <p:nvSpPr>
          <p:cNvPr id="7" name="Rectangle 6">
            <a:extLst>
              <a:ext uri="{FF2B5EF4-FFF2-40B4-BE49-F238E27FC236}">
                <a16:creationId xmlns:a16="http://schemas.microsoft.com/office/drawing/2014/main" id="{0716EEF7-7D45-CC93-0539-FBE1D9D587AE}"/>
              </a:ext>
            </a:extLst>
          </p:cNvPr>
          <p:cNvSpPr/>
          <p:nvPr/>
        </p:nvSpPr>
        <p:spPr>
          <a:xfrm>
            <a:off x="6267453" y="4453737"/>
            <a:ext cx="4898898" cy="100355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(D). Split-Lock Washer </a:t>
            </a:r>
          </a:p>
        </p:txBody>
      </p:sp>
      <p:pic>
        <p:nvPicPr>
          <p:cNvPr id="2" name="Graphic 1" descr="Lights On with solid fill">
            <a:extLst>
              <a:ext uri="{FF2B5EF4-FFF2-40B4-BE49-F238E27FC236}">
                <a16:creationId xmlns:a16="http://schemas.microsoft.com/office/drawing/2014/main" id="{284F897E-0117-66D2-6261-D6BA5BCA335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5285"/>
            <a:ext cx="851672" cy="851672"/>
          </a:xfrm>
          <a:prstGeom prst="rect">
            <a:avLst/>
          </a:prstGeom>
        </p:spPr>
      </p:pic>
      <p:sp>
        <p:nvSpPr>
          <p:cNvPr id="10" name="Rectangle 9">
            <a:extLst>
              <a:ext uri="{FF2B5EF4-FFF2-40B4-BE49-F238E27FC236}">
                <a16:creationId xmlns:a16="http://schemas.microsoft.com/office/drawing/2014/main" id="{FA4D78C3-5911-021C-B0B5-37E2A514E68C}"/>
              </a:ext>
            </a:extLst>
          </p:cNvPr>
          <p:cNvSpPr/>
          <p:nvPr/>
        </p:nvSpPr>
        <p:spPr>
          <a:xfrm>
            <a:off x="830582" y="4457839"/>
            <a:ext cx="4898898" cy="1018169"/>
          </a:xfrm>
          <a:prstGeom prst="rect">
            <a:avLst/>
          </a:prstGeom>
          <a:solidFill>
            <a:schemeClr val="accent6"/>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C-Clip </a:t>
            </a:r>
          </a:p>
        </p:txBody>
      </p:sp>
      <p:sp>
        <p:nvSpPr>
          <p:cNvPr id="6" name="Rectangle 5">
            <a:extLst>
              <a:ext uri="{FF2B5EF4-FFF2-40B4-BE49-F238E27FC236}">
                <a16:creationId xmlns:a16="http://schemas.microsoft.com/office/drawing/2014/main" id="{A38C3BB8-91E1-368A-AE92-1CBF57A00723}"/>
              </a:ext>
            </a:extLst>
          </p:cNvPr>
          <p:cNvSpPr/>
          <p:nvPr/>
        </p:nvSpPr>
        <p:spPr>
          <a:xfrm>
            <a:off x="6267453" y="2979717"/>
            <a:ext cx="4898898" cy="100355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Staple </a:t>
            </a:r>
          </a:p>
        </p:txBody>
      </p:sp>
      <p:sp>
        <p:nvSpPr>
          <p:cNvPr id="9" name="Rectangle 8">
            <a:extLst>
              <a:ext uri="{FF2B5EF4-FFF2-40B4-BE49-F238E27FC236}">
                <a16:creationId xmlns:a16="http://schemas.microsoft.com/office/drawing/2014/main" id="{368DF5C1-3464-7F3C-D8F9-9E8FA6B4BEBD}"/>
              </a:ext>
            </a:extLst>
          </p:cNvPr>
          <p:cNvSpPr/>
          <p:nvPr/>
        </p:nvSpPr>
        <p:spPr>
          <a:xfrm>
            <a:off x="838200" y="4457839"/>
            <a:ext cx="4898898" cy="1018169"/>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C-Clip </a:t>
            </a:r>
          </a:p>
        </p:txBody>
      </p:sp>
    </p:spTree>
    <p:custDataLst>
      <p:tags r:id="rId1"/>
    </p:custDataLst>
    <p:extLst>
      <p:ext uri="{BB962C8B-B14F-4D97-AF65-F5344CB8AC3E}">
        <p14:creationId xmlns:p14="http://schemas.microsoft.com/office/powerpoint/2010/main" val="8875613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8E83B-2F76-7A0F-AB01-DFCA10C68FBD}"/>
            </a:ext>
          </a:extLst>
        </p:cNvPr>
        <p:cNvGrpSpPr/>
        <p:nvPr/>
      </p:nvGrpSpPr>
      <p:grpSpPr>
        <a:xfrm>
          <a:off x="0" y="0"/>
          <a:ext cx="0" cy="0"/>
          <a:chOff x="0" y="0"/>
          <a:chExt cx="0" cy="0"/>
        </a:xfrm>
      </p:grpSpPr>
      <p:sp>
        <p:nvSpPr>
          <p:cNvPr id="3" name="Content Placeholder 6">
            <a:extLst>
              <a:ext uri="{FF2B5EF4-FFF2-40B4-BE49-F238E27FC236}">
                <a16:creationId xmlns:a16="http://schemas.microsoft.com/office/drawing/2014/main" id="{D1B2CC85-8658-DB6A-41E7-130A7949E08E}"/>
              </a:ext>
            </a:extLst>
          </p:cNvPr>
          <p:cNvSpPr>
            <a:spLocks noGrp="1"/>
          </p:cNvSpPr>
          <p:nvPr>
            <p:ph idx="1"/>
          </p:nvPr>
        </p:nvSpPr>
        <p:spPr>
          <a:xfrm>
            <a:off x="830582" y="1321657"/>
            <a:ext cx="10335769" cy="1385230"/>
          </a:xfrm>
        </p:spPr>
        <p:txBody>
          <a:bodyPr>
            <a:normAutofit/>
          </a:bodyPr>
          <a:lstStyle/>
          <a:p>
            <a:r>
              <a:rPr lang="en-US" sz="3200" b="1" dirty="0"/>
              <a:t>A mechanic is replacing a fastener on equipment that is regularly exposed to rain and road salt. Which fastener material would be the best choice?</a:t>
            </a:r>
            <a:endParaRPr lang="en-US" dirty="0"/>
          </a:p>
        </p:txBody>
      </p:sp>
      <p:sp>
        <p:nvSpPr>
          <p:cNvPr id="8" name="Title 7">
            <a:extLst>
              <a:ext uri="{FF2B5EF4-FFF2-40B4-BE49-F238E27FC236}">
                <a16:creationId xmlns:a16="http://schemas.microsoft.com/office/drawing/2014/main" id="{951D9414-41FF-4A37-B9AC-B03C1F36C779}"/>
              </a:ext>
            </a:extLst>
          </p:cNvPr>
          <p:cNvSpPr>
            <a:spLocks noGrp="1"/>
          </p:cNvSpPr>
          <p:nvPr>
            <p:ph type="title"/>
          </p:nvPr>
        </p:nvSpPr>
        <p:spPr>
          <a:xfrm>
            <a:off x="838200" y="230352"/>
            <a:ext cx="10523219" cy="523195"/>
          </a:xfrm>
        </p:spPr>
        <p:txBody>
          <a:bodyPr/>
          <a:lstStyle/>
          <a:p>
            <a:r>
              <a:rPr lang="en-US" dirty="0"/>
              <a:t>Knowledge Check </a:t>
            </a:r>
          </a:p>
        </p:txBody>
      </p:sp>
      <p:sp>
        <p:nvSpPr>
          <p:cNvPr id="4" name="Rectangle 3">
            <a:extLst>
              <a:ext uri="{FF2B5EF4-FFF2-40B4-BE49-F238E27FC236}">
                <a16:creationId xmlns:a16="http://schemas.microsoft.com/office/drawing/2014/main" id="{D5220CA1-7D9D-8793-6EFC-E0969590A7F2}"/>
              </a:ext>
            </a:extLst>
          </p:cNvPr>
          <p:cNvSpPr/>
          <p:nvPr/>
        </p:nvSpPr>
        <p:spPr>
          <a:xfrm>
            <a:off x="830582" y="2979717"/>
            <a:ext cx="4898898" cy="100355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(A). Plain Carbon Steel</a:t>
            </a:r>
          </a:p>
        </p:txBody>
      </p:sp>
      <p:pic>
        <p:nvPicPr>
          <p:cNvPr id="2" name="Graphic 1" descr="Lights On with solid fill">
            <a:extLst>
              <a:ext uri="{FF2B5EF4-FFF2-40B4-BE49-F238E27FC236}">
                <a16:creationId xmlns:a16="http://schemas.microsoft.com/office/drawing/2014/main" id="{3C4F2A12-447A-A30C-EEF8-1D2FA2F4274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5285"/>
            <a:ext cx="851672" cy="851672"/>
          </a:xfrm>
          <a:prstGeom prst="rect">
            <a:avLst/>
          </a:prstGeom>
        </p:spPr>
      </p:pic>
      <p:sp>
        <p:nvSpPr>
          <p:cNvPr id="6" name="Rectangle 5">
            <a:extLst>
              <a:ext uri="{FF2B5EF4-FFF2-40B4-BE49-F238E27FC236}">
                <a16:creationId xmlns:a16="http://schemas.microsoft.com/office/drawing/2014/main" id="{F2FB2DCE-C775-0600-7A88-EBABD4568E51}"/>
              </a:ext>
            </a:extLst>
          </p:cNvPr>
          <p:cNvSpPr/>
          <p:nvPr/>
        </p:nvSpPr>
        <p:spPr>
          <a:xfrm>
            <a:off x="6267453" y="2979717"/>
            <a:ext cx="4898898" cy="100355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Magnesium </a:t>
            </a:r>
          </a:p>
        </p:txBody>
      </p:sp>
      <p:sp>
        <p:nvSpPr>
          <p:cNvPr id="9" name="Rectangle 8">
            <a:extLst>
              <a:ext uri="{FF2B5EF4-FFF2-40B4-BE49-F238E27FC236}">
                <a16:creationId xmlns:a16="http://schemas.microsoft.com/office/drawing/2014/main" id="{3ADC9400-53FE-ADD7-DA2D-8F75D352CAF4}"/>
              </a:ext>
            </a:extLst>
          </p:cNvPr>
          <p:cNvSpPr/>
          <p:nvPr/>
        </p:nvSpPr>
        <p:spPr>
          <a:xfrm>
            <a:off x="838200" y="4468356"/>
            <a:ext cx="4898898" cy="1018169"/>
          </a:xfrm>
          <a:prstGeom prst="rect">
            <a:avLst/>
          </a:prstGeom>
          <a:solidFill>
            <a:schemeClr val="accent6"/>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Stainless Steel</a:t>
            </a:r>
          </a:p>
        </p:txBody>
      </p:sp>
      <p:sp>
        <p:nvSpPr>
          <p:cNvPr id="11" name="Rectangle 10">
            <a:extLst>
              <a:ext uri="{FF2B5EF4-FFF2-40B4-BE49-F238E27FC236}">
                <a16:creationId xmlns:a16="http://schemas.microsoft.com/office/drawing/2014/main" id="{E5819B88-F2EE-CF4D-F4B9-E2D9D387C942}"/>
              </a:ext>
            </a:extLst>
          </p:cNvPr>
          <p:cNvSpPr/>
          <p:nvPr/>
        </p:nvSpPr>
        <p:spPr>
          <a:xfrm>
            <a:off x="6267453" y="4468356"/>
            <a:ext cx="4898898" cy="100355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(D). Copper </a:t>
            </a:r>
          </a:p>
        </p:txBody>
      </p:sp>
      <p:sp>
        <p:nvSpPr>
          <p:cNvPr id="10" name="Rectangle 9">
            <a:extLst>
              <a:ext uri="{FF2B5EF4-FFF2-40B4-BE49-F238E27FC236}">
                <a16:creationId xmlns:a16="http://schemas.microsoft.com/office/drawing/2014/main" id="{394C2BB9-40C4-12F9-0281-988AFD254861}"/>
              </a:ext>
            </a:extLst>
          </p:cNvPr>
          <p:cNvSpPr/>
          <p:nvPr/>
        </p:nvSpPr>
        <p:spPr>
          <a:xfrm>
            <a:off x="838200" y="4468356"/>
            <a:ext cx="4898898" cy="1018169"/>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Stainless Steel</a:t>
            </a:r>
          </a:p>
        </p:txBody>
      </p:sp>
    </p:spTree>
    <p:custDataLst>
      <p:tags r:id="rId1"/>
    </p:custDataLst>
    <p:extLst>
      <p:ext uri="{BB962C8B-B14F-4D97-AF65-F5344CB8AC3E}">
        <p14:creationId xmlns:p14="http://schemas.microsoft.com/office/powerpoint/2010/main" val="11730531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0E77A-B957-2513-59C5-A85BF6DB4927}"/>
            </a:ext>
          </a:extLst>
        </p:cNvPr>
        <p:cNvGrpSpPr/>
        <p:nvPr/>
      </p:nvGrpSpPr>
      <p:grpSpPr>
        <a:xfrm>
          <a:off x="0" y="0"/>
          <a:ext cx="0" cy="0"/>
          <a:chOff x="0" y="0"/>
          <a:chExt cx="0" cy="0"/>
        </a:xfrm>
      </p:grpSpPr>
      <p:sp>
        <p:nvSpPr>
          <p:cNvPr id="3" name="Content Placeholder 6">
            <a:extLst>
              <a:ext uri="{FF2B5EF4-FFF2-40B4-BE49-F238E27FC236}">
                <a16:creationId xmlns:a16="http://schemas.microsoft.com/office/drawing/2014/main" id="{010C0821-99F0-D619-2EB8-3587B179FC41}"/>
              </a:ext>
            </a:extLst>
          </p:cNvPr>
          <p:cNvSpPr>
            <a:spLocks noGrp="1"/>
          </p:cNvSpPr>
          <p:nvPr>
            <p:ph idx="1"/>
          </p:nvPr>
        </p:nvSpPr>
        <p:spPr>
          <a:xfrm>
            <a:off x="830581" y="1491077"/>
            <a:ext cx="10335769" cy="1018169"/>
          </a:xfrm>
        </p:spPr>
        <p:txBody>
          <a:bodyPr>
            <a:normAutofit/>
          </a:bodyPr>
          <a:lstStyle/>
          <a:p>
            <a:r>
              <a:rPr lang="en-US" sz="3200" b="1" dirty="0"/>
              <a:t>A mechanic needs to secure vehicle upholstery to a wooden seat frame. Which fastener is the best choice?</a:t>
            </a:r>
            <a:endParaRPr lang="en-US" dirty="0"/>
          </a:p>
        </p:txBody>
      </p:sp>
      <p:sp>
        <p:nvSpPr>
          <p:cNvPr id="8" name="Title 7">
            <a:extLst>
              <a:ext uri="{FF2B5EF4-FFF2-40B4-BE49-F238E27FC236}">
                <a16:creationId xmlns:a16="http://schemas.microsoft.com/office/drawing/2014/main" id="{0A40C0BD-D399-E67B-024C-B5DEE95263B0}"/>
              </a:ext>
            </a:extLst>
          </p:cNvPr>
          <p:cNvSpPr>
            <a:spLocks noGrp="1"/>
          </p:cNvSpPr>
          <p:nvPr>
            <p:ph type="title"/>
          </p:nvPr>
        </p:nvSpPr>
        <p:spPr>
          <a:xfrm>
            <a:off x="838200" y="230352"/>
            <a:ext cx="10523219" cy="523195"/>
          </a:xfrm>
        </p:spPr>
        <p:txBody>
          <a:bodyPr/>
          <a:lstStyle/>
          <a:p>
            <a:r>
              <a:rPr lang="en-US" dirty="0"/>
              <a:t>Knowledge Check </a:t>
            </a:r>
          </a:p>
        </p:txBody>
      </p:sp>
      <p:sp>
        <p:nvSpPr>
          <p:cNvPr id="4" name="Rectangle 3">
            <a:extLst>
              <a:ext uri="{FF2B5EF4-FFF2-40B4-BE49-F238E27FC236}">
                <a16:creationId xmlns:a16="http://schemas.microsoft.com/office/drawing/2014/main" id="{887C123B-7CFA-3619-A948-9F6449F158AA}"/>
              </a:ext>
            </a:extLst>
          </p:cNvPr>
          <p:cNvSpPr/>
          <p:nvPr/>
        </p:nvSpPr>
        <p:spPr>
          <a:xfrm>
            <a:off x="830582" y="2979717"/>
            <a:ext cx="4898898" cy="100355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(A). Snap Ring </a:t>
            </a:r>
          </a:p>
        </p:txBody>
      </p:sp>
      <p:sp>
        <p:nvSpPr>
          <p:cNvPr id="7" name="Rectangle 6">
            <a:extLst>
              <a:ext uri="{FF2B5EF4-FFF2-40B4-BE49-F238E27FC236}">
                <a16:creationId xmlns:a16="http://schemas.microsoft.com/office/drawing/2014/main" id="{7736C370-5E79-5D88-6679-1538770D7148}"/>
              </a:ext>
            </a:extLst>
          </p:cNvPr>
          <p:cNvSpPr/>
          <p:nvPr/>
        </p:nvSpPr>
        <p:spPr>
          <a:xfrm>
            <a:off x="6267453" y="4453737"/>
            <a:ext cx="4898898" cy="1003550"/>
          </a:xfrm>
          <a:prstGeom prst="rect">
            <a:avLst/>
          </a:prstGeom>
          <a:solidFill>
            <a:schemeClr val="accent6"/>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(D). Staple </a:t>
            </a:r>
          </a:p>
        </p:txBody>
      </p:sp>
      <p:pic>
        <p:nvPicPr>
          <p:cNvPr id="2" name="Graphic 1" descr="Lights On with solid fill">
            <a:extLst>
              <a:ext uri="{FF2B5EF4-FFF2-40B4-BE49-F238E27FC236}">
                <a16:creationId xmlns:a16="http://schemas.microsoft.com/office/drawing/2014/main" id="{5B8C0207-31F2-F4F9-9360-9819DD8FD6D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5285"/>
            <a:ext cx="851672" cy="851672"/>
          </a:xfrm>
          <a:prstGeom prst="rect">
            <a:avLst/>
          </a:prstGeom>
        </p:spPr>
      </p:pic>
      <p:sp>
        <p:nvSpPr>
          <p:cNvPr id="6" name="Rectangle 5">
            <a:extLst>
              <a:ext uri="{FF2B5EF4-FFF2-40B4-BE49-F238E27FC236}">
                <a16:creationId xmlns:a16="http://schemas.microsoft.com/office/drawing/2014/main" id="{6DAFFEEC-A3BC-D9B9-8239-A22460C16D0F}"/>
              </a:ext>
            </a:extLst>
          </p:cNvPr>
          <p:cNvSpPr/>
          <p:nvPr/>
        </p:nvSpPr>
        <p:spPr>
          <a:xfrm>
            <a:off x="6267453" y="2979717"/>
            <a:ext cx="4898898" cy="100355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Thread Locker  </a:t>
            </a:r>
          </a:p>
        </p:txBody>
      </p:sp>
      <p:sp>
        <p:nvSpPr>
          <p:cNvPr id="9" name="Rectangle 8">
            <a:extLst>
              <a:ext uri="{FF2B5EF4-FFF2-40B4-BE49-F238E27FC236}">
                <a16:creationId xmlns:a16="http://schemas.microsoft.com/office/drawing/2014/main" id="{AA8E392A-5F55-3B64-D598-C127F33E8AC5}"/>
              </a:ext>
            </a:extLst>
          </p:cNvPr>
          <p:cNvSpPr/>
          <p:nvPr/>
        </p:nvSpPr>
        <p:spPr>
          <a:xfrm>
            <a:off x="838200" y="4453737"/>
            <a:ext cx="4898898" cy="1018169"/>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Star Washer</a:t>
            </a:r>
          </a:p>
        </p:txBody>
      </p:sp>
      <p:sp>
        <p:nvSpPr>
          <p:cNvPr id="11" name="Rectangle 10">
            <a:extLst>
              <a:ext uri="{FF2B5EF4-FFF2-40B4-BE49-F238E27FC236}">
                <a16:creationId xmlns:a16="http://schemas.microsoft.com/office/drawing/2014/main" id="{D6A52A72-D232-1804-7820-0281E2CF9E3D}"/>
              </a:ext>
            </a:extLst>
          </p:cNvPr>
          <p:cNvSpPr/>
          <p:nvPr/>
        </p:nvSpPr>
        <p:spPr>
          <a:xfrm>
            <a:off x="6267453" y="4453737"/>
            <a:ext cx="4898898" cy="100355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(D). Staple </a:t>
            </a:r>
          </a:p>
        </p:txBody>
      </p:sp>
    </p:spTree>
    <p:custDataLst>
      <p:tags r:id="rId1"/>
    </p:custDataLst>
    <p:extLst>
      <p:ext uri="{BB962C8B-B14F-4D97-AF65-F5344CB8AC3E}">
        <p14:creationId xmlns:p14="http://schemas.microsoft.com/office/powerpoint/2010/main" val="7947987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EDDCF-3C0C-6DBA-F079-55C56028CD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2A1B9C-30AB-A7EA-E837-15D9AC406144}"/>
              </a:ext>
            </a:extLst>
          </p:cNvPr>
          <p:cNvSpPr>
            <a:spLocks noGrp="1"/>
          </p:cNvSpPr>
          <p:nvPr>
            <p:ph type="title"/>
          </p:nvPr>
        </p:nvSpPr>
        <p:spPr/>
        <p:txBody>
          <a:bodyPr/>
          <a:lstStyle/>
          <a:p>
            <a:r>
              <a:rPr lang="en-US" dirty="0"/>
              <a:t>Summary and What’s Next</a:t>
            </a:r>
          </a:p>
        </p:txBody>
      </p:sp>
      <p:sp>
        <p:nvSpPr>
          <p:cNvPr id="3" name="Content Placeholder 2">
            <a:extLst>
              <a:ext uri="{FF2B5EF4-FFF2-40B4-BE49-F238E27FC236}">
                <a16:creationId xmlns:a16="http://schemas.microsoft.com/office/drawing/2014/main" id="{10C91D62-B4C4-E1D3-5C3B-98BB836AAC13}"/>
              </a:ext>
            </a:extLst>
          </p:cNvPr>
          <p:cNvSpPr>
            <a:spLocks noGrp="1"/>
          </p:cNvSpPr>
          <p:nvPr>
            <p:ph idx="1"/>
          </p:nvPr>
        </p:nvSpPr>
        <p:spPr>
          <a:xfrm>
            <a:off x="838200" y="1645920"/>
            <a:ext cx="10515600" cy="4572000"/>
          </a:xfrm>
        </p:spPr>
        <p:txBody>
          <a:bodyPr>
            <a:normAutofit lnSpcReduction="10000"/>
          </a:bodyPr>
          <a:lstStyle/>
          <a:p>
            <a:pPr marL="457200" indent="-457200">
              <a:buFont typeface="Arial" panose="020B0604020202020204" pitchFamily="34" charset="0"/>
              <a:buChar char="•"/>
            </a:pPr>
            <a:r>
              <a:rPr lang="en-US" sz="2500" b="1" dirty="0"/>
              <a:t>Washers</a:t>
            </a:r>
            <a:r>
              <a:rPr lang="en-US" sz="2500" dirty="0"/>
              <a:t> improve fastener performance by distributing load and helping resist loosening.</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sz="2500" b="1" dirty="0"/>
              <a:t>Retaining hardware </a:t>
            </a:r>
            <a:r>
              <a:rPr lang="en-US" sz="2500" dirty="0"/>
              <a:t>secures components while allowing movement when needed.</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sz="2500" b="1" dirty="0"/>
              <a:t>Staples</a:t>
            </a:r>
            <a:r>
              <a:rPr lang="en-US" sz="2500" dirty="0"/>
              <a:t> provide a quick method for fastening non-structural materials.</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sz="2500" dirty="0"/>
              <a:t>Selecting the appropriate hardware improves the safety, reliability, and performance of a mechanical assembly.</a:t>
            </a:r>
          </a:p>
          <a:p>
            <a:br>
              <a:rPr lang="en-US" b="1" dirty="0">
                <a:solidFill>
                  <a:schemeClr val="accent1"/>
                </a:solidFill>
              </a:rPr>
            </a:br>
            <a:r>
              <a:rPr lang="en-US" b="1" dirty="0">
                <a:solidFill>
                  <a:schemeClr val="accent1"/>
                </a:solidFill>
              </a:rPr>
              <a:t>Next, we’ll explore fastener applications in transit maintenance.</a:t>
            </a:r>
            <a:endParaRPr lang="en-US" sz="2500" dirty="0"/>
          </a:p>
        </p:txBody>
      </p:sp>
    </p:spTree>
    <p:custDataLst>
      <p:tags r:id="rId1"/>
    </p:custDataLst>
    <p:extLst>
      <p:ext uri="{BB962C8B-B14F-4D97-AF65-F5344CB8AC3E}">
        <p14:creationId xmlns:p14="http://schemas.microsoft.com/office/powerpoint/2010/main" val="3882888008"/>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2CFEF66E-E3D8-3CD4-16EC-BE50511DE14F}"/>
              </a:ext>
            </a:extLst>
          </p:cNvPr>
          <p:cNvSpPr>
            <a:spLocks noGrp="1"/>
          </p:cNvSpPr>
          <p:nvPr>
            <p:ph type="pic" sz="quarter" idx="12"/>
          </p:nvPr>
        </p:nvSpPr>
        <p:spPr/>
        <p:txBody>
          <a:bodyPr/>
          <a:lstStyle/>
          <a:p>
            <a:endParaRPr lang="en-US" dirty="0"/>
          </a:p>
        </p:txBody>
      </p:sp>
      <p:sp>
        <p:nvSpPr>
          <p:cNvPr id="4" name="Title 3">
            <a:extLst>
              <a:ext uri="{FF2B5EF4-FFF2-40B4-BE49-F238E27FC236}">
                <a16:creationId xmlns:a16="http://schemas.microsoft.com/office/drawing/2014/main" id="{5169FA33-FA19-4864-25C7-1ADDA1BB1587}"/>
              </a:ext>
            </a:extLst>
          </p:cNvPr>
          <p:cNvSpPr>
            <a:spLocks noGrp="1"/>
          </p:cNvSpPr>
          <p:nvPr>
            <p:ph type="title"/>
          </p:nvPr>
        </p:nvSpPr>
        <p:spPr/>
        <p:txBody>
          <a:bodyPr/>
          <a:lstStyle/>
          <a:p>
            <a:r>
              <a:rPr lang="en-US" dirty="0"/>
              <a:t>1.5 – Applications for Fasteners in Transit Maintenance</a:t>
            </a:r>
          </a:p>
        </p:txBody>
      </p:sp>
      <p:sp>
        <p:nvSpPr>
          <p:cNvPr id="5" name="Text Placeholder 4">
            <a:extLst>
              <a:ext uri="{FF2B5EF4-FFF2-40B4-BE49-F238E27FC236}">
                <a16:creationId xmlns:a16="http://schemas.microsoft.com/office/drawing/2014/main" id="{9CB0B7A0-1588-9420-7A0E-4516F43485BB}"/>
              </a:ext>
            </a:extLst>
          </p:cNvPr>
          <p:cNvSpPr>
            <a:spLocks noGrp="1"/>
          </p:cNvSpPr>
          <p:nvPr>
            <p:ph type="body" sz="quarter" idx="10"/>
          </p:nvPr>
        </p:nvSpPr>
        <p:spPr>
          <a:xfrm>
            <a:off x="1616075" y="3981450"/>
            <a:ext cx="4860925" cy="2114550"/>
          </a:xfrm>
        </p:spPr>
        <p:txBody>
          <a:bodyPr/>
          <a:lstStyle/>
          <a:p>
            <a:r>
              <a:rPr lang="en-US" dirty="0"/>
              <a:t>This section examines the role of fasteners in transit vehicle maintenance.</a:t>
            </a:r>
          </a:p>
          <a:p>
            <a:endParaRPr lang="en-US" dirty="0"/>
          </a:p>
        </p:txBody>
      </p:sp>
      <p:pic>
        <p:nvPicPr>
          <p:cNvPr id="8" name="Picture 7">
            <a:extLst>
              <a:ext uri="{FF2B5EF4-FFF2-40B4-BE49-F238E27FC236}">
                <a16:creationId xmlns:a16="http://schemas.microsoft.com/office/drawing/2014/main" id="{EF8C879B-682F-934F-E485-D5A8FBF637C8}"/>
              </a:ext>
            </a:extLst>
          </p:cNvPr>
          <p:cNvPicPr>
            <a:picLocks noChangeAspect="1"/>
          </p:cNvPicPr>
          <p:nvPr/>
        </p:nvPicPr>
        <p:blipFill>
          <a:blip r:embed="rId4"/>
          <a:stretch>
            <a:fillRect/>
          </a:stretch>
        </p:blipFill>
        <p:spPr>
          <a:xfrm>
            <a:off x="7330386" y="-1"/>
            <a:ext cx="4861614" cy="6798759"/>
          </a:xfrm>
          <a:prstGeom prst="rect">
            <a:avLst/>
          </a:prstGeom>
        </p:spPr>
      </p:pic>
    </p:spTree>
    <p:custDataLst>
      <p:tags r:id="rId1"/>
    </p:custDataLst>
    <p:extLst>
      <p:ext uri="{BB962C8B-B14F-4D97-AF65-F5344CB8AC3E}">
        <p14:creationId xmlns:p14="http://schemas.microsoft.com/office/powerpoint/2010/main" val="2719893901"/>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C7680-F4EC-D17F-CCC2-91C931BD2E5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FE6BDA4-B210-1250-06E2-3A46B48F228B}"/>
              </a:ext>
            </a:extLst>
          </p:cNvPr>
          <p:cNvSpPr>
            <a:spLocks noGrp="1"/>
          </p:cNvSpPr>
          <p:nvPr>
            <p:ph type="title"/>
          </p:nvPr>
        </p:nvSpPr>
        <p:spPr/>
        <p:txBody>
          <a:bodyPr/>
          <a:lstStyle/>
          <a:p>
            <a:pPr algn="ctr"/>
            <a:r>
              <a:rPr lang="en-US" dirty="0">
                <a:solidFill>
                  <a:schemeClr val="tx1"/>
                </a:solidFill>
              </a:rPr>
              <a:t>Common Fasteners and Their Use</a:t>
            </a:r>
          </a:p>
        </p:txBody>
      </p:sp>
      <p:graphicFrame>
        <p:nvGraphicFramePr>
          <p:cNvPr id="2" name="Table 1">
            <a:extLst>
              <a:ext uri="{FF2B5EF4-FFF2-40B4-BE49-F238E27FC236}">
                <a16:creationId xmlns:a16="http://schemas.microsoft.com/office/drawing/2014/main" id="{92FC92DF-4EEB-6A06-B444-A063DCDF3FAF}"/>
              </a:ext>
            </a:extLst>
          </p:cNvPr>
          <p:cNvGraphicFramePr>
            <a:graphicFrameLocks noGrp="1"/>
          </p:cNvGraphicFramePr>
          <p:nvPr>
            <p:extLst>
              <p:ext uri="{D42A27DB-BD31-4B8C-83A1-F6EECF244321}">
                <p14:modId xmlns:p14="http://schemas.microsoft.com/office/powerpoint/2010/main" val="2055627795"/>
              </p:ext>
            </p:extLst>
          </p:nvPr>
        </p:nvGraphicFramePr>
        <p:xfrm>
          <a:off x="838202" y="1463593"/>
          <a:ext cx="10515600" cy="4538218"/>
        </p:xfrm>
        <a:graphic>
          <a:graphicData uri="http://schemas.openxmlformats.org/drawingml/2006/table">
            <a:tbl>
              <a:tblPr>
                <a:tableStyleId>{5940675A-B579-460E-94D1-54222C63F5DA}</a:tableStyleId>
              </a:tblPr>
              <a:tblGrid>
                <a:gridCol w="1943100">
                  <a:extLst>
                    <a:ext uri="{9D8B030D-6E8A-4147-A177-3AD203B41FA5}">
                      <a16:colId xmlns:a16="http://schemas.microsoft.com/office/drawing/2014/main" val="2640221499"/>
                    </a:ext>
                  </a:extLst>
                </a:gridCol>
                <a:gridCol w="3086100">
                  <a:extLst>
                    <a:ext uri="{9D8B030D-6E8A-4147-A177-3AD203B41FA5}">
                      <a16:colId xmlns:a16="http://schemas.microsoft.com/office/drawing/2014/main" val="1136189807"/>
                    </a:ext>
                  </a:extLst>
                </a:gridCol>
                <a:gridCol w="5486400">
                  <a:extLst>
                    <a:ext uri="{9D8B030D-6E8A-4147-A177-3AD203B41FA5}">
                      <a16:colId xmlns:a16="http://schemas.microsoft.com/office/drawing/2014/main" val="2770600396"/>
                    </a:ext>
                  </a:extLst>
                </a:gridCol>
              </a:tblGrid>
              <a:tr h="0">
                <a:tc>
                  <a:txBody>
                    <a:bodyPr/>
                    <a:lstStyle/>
                    <a:p>
                      <a:pPr algn="l">
                        <a:lnSpc>
                          <a:spcPct val="150000"/>
                        </a:lnSpc>
                        <a:buNone/>
                      </a:pPr>
                      <a:r>
                        <a:rPr lang="en-US" sz="2800" b="1" dirty="0">
                          <a:solidFill>
                            <a:schemeClr val="bg1"/>
                          </a:solidFill>
                        </a:rPr>
                        <a:t>Fastener</a:t>
                      </a:r>
                    </a:p>
                  </a:txBody>
                  <a:tcPr anchor="ctr">
                    <a:solidFill>
                      <a:schemeClr val="tx1"/>
                    </a:solidFill>
                  </a:tcPr>
                </a:tc>
                <a:tc>
                  <a:txBody>
                    <a:bodyPr/>
                    <a:lstStyle/>
                    <a:p>
                      <a:pPr algn="l">
                        <a:lnSpc>
                          <a:spcPct val="150000"/>
                        </a:lnSpc>
                        <a:buNone/>
                      </a:pPr>
                      <a:r>
                        <a:rPr lang="en-US" sz="2800" b="1" dirty="0">
                          <a:solidFill>
                            <a:schemeClr val="bg1"/>
                          </a:solidFill>
                        </a:rPr>
                        <a:t>Purpose</a:t>
                      </a:r>
                    </a:p>
                  </a:txBody>
                  <a:tcPr anchor="ctr">
                    <a:solidFill>
                      <a:schemeClr val="tx1"/>
                    </a:solidFill>
                  </a:tcPr>
                </a:tc>
                <a:tc>
                  <a:txBody>
                    <a:bodyPr/>
                    <a:lstStyle/>
                    <a:p>
                      <a:pPr algn="l">
                        <a:lnSpc>
                          <a:spcPct val="150000"/>
                        </a:lnSpc>
                        <a:buNone/>
                      </a:pPr>
                      <a:r>
                        <a:rPr lang="en-US" sz="2800" b="1" dirty="0">
                          <a:solidFill>
                            <a:schemeClr val="bg1"/>
                          </a:solidFill>
                        </a:rPr>
                        <a:t>Example</a:t>
                      </a:r>
                    </a:p>
                  </a:txBody>
                  <a:tcPr anchor="ctr">
                    <a:solidFill>
                      <a:schemeClr val="tx1"/>
                    </a:solidFill>
                  </a:tcPr>
                </a:tc>
                <a:extLst>
                  <a:ext uri="{0D108BD9-81ED-4DB2-BD59-A6C34878D82A}">
                    <a16:rowId xmlns:a16="http://schemas.microsoft.com/office/drawing/2014/main" val="2173175682"/>
                  </a:ext>
                </a:extLst>
              </a:tr>
              <a:tr h="0">
                <a:tc>
                  <a:txBody>
                    <a:bodyPr/>
                    <a:lstStyle/>
                    <a:p>
                      <a:pPr>
                        <a:lnSpc>
                          <a:spcPct val="150000"/>
                        </a:lnSpc>
                        <a:buNone/>
                      </a:pPr>
                      <a:r>
                        <a:rPr lang="en-US" sz="2500" dirty="0"/>
                        <a:t>Screw</a:t>
                      </a:r>
                    </a:p>
                  </a:txBody>
                  <a:tcPr anchor="ctr">
                    <a:solidFill>
                      <a:schemeClr val="bg2"/>
                    </a:solidFill>
                  </a:tcPr>
                </a:tc>
                <a:tc>
                  <a:txBody>
                    <a:bodyPr/>
                    <a:lstStyle/>
                    <a:p>
                      <a:pPr>
                        <a:lnSpc>
                          <a:spcPct val="150000"/>
                        </a:lnSpc>
                        <a:buNone/>
                      </a:pPr>
                      <a:r>
                        <a:rPr lang="en-US" sz="2500" dirty="0"/>
                        <a:t>Join parts</a:t>
                      </a:r>
                    </a:p>
                  </a:txBody>
                  <a:tcPr anchor="ctr">
                    <a:solidFill>
                      <a:schemeClr val="accent6"/>
                    </a:solidFill>
                  </a:tcPr>
                </a:tc>
                <a:tc>
                  <a:txBody>
                    <a:bodyPr/>
                    <a:lstStyle/>
                    <a:p>
                      <a:pPr>
                        <a:lnSpc>
                          <a:spcPct val="100000"/>
                        </a:lnSpc>
                        <a:buNone/>
                      </a:pPr>
                      <a:r>
                        <a:rPr lang="en-US" sz="2500" dirty="0"/>
                        <a:t>Secure interior panels</a:t>
                      </a:r>
                    </a:p>
                  </a:txBody>
                  <a:tcPr anchor="ctr">
                    <a:solidFill>
                      <a:schemeClr val="accent6"/>
                    </a:solidFill>
                  </a:tcPr>
                </a:tc>
                <a:extLst>
                  <a:ext uri="{0D108BD9-81ED-4DB2-BD59-A6C34878D82A}">
                    <a16:rowId xmlns:a16="http://schemas.microsoft.com/office/drawing/2014/main" val="1390263633"/>
                  </a:ext>
                </a:extLst>
              </a:tr>
              <a:tr h="0">
                <a:tc>
                  <a:txBody>
                    <a:bodyPr/>
                    <a:lstStyle/>
                    <a:p>
                      <a:pPr>
                        <a:lnSpc>
                          <a:spcPct val="150000"/>
                        </a:lnSpc>
                        <a:buNone/>
                      </a:pPr>
                      <a:r>
                        <a:rPr lang="en-US" sz="2500" dirty="0"/>
                        <a:t>Nut &amp; Bolt</a:t>
                      </a:r>
                    </a:p>
                  </a:txBody>
                  <a:tcPr anchor="ctr">
                    <a:solidFill>
                      <a:schemeClr val="bg2"/>
                    </a:solidFill>
                  </a:tcPr>
                </a:tc>
                <a:tc>
                  <a:txBody>
                    <a:bodyPr/>
                    <a:lstStyle/>
                    <a:p>
                      <a:pPr>
                        <a:lnSpc>
                          <a:spcPct val="150000"/>
                        </a:lnSpc>
                        <a:buNone/>
                      </a:pPr>
                      <a:r>
                        <a:rPr lang="en-US" sz="2500" dirty="0"/>
                        <a:t>Clamp components</a:t>
                      </a:r>
                    </a:p>
                  </a:txBody>
                  <a:tcPr anchor="ctr"/>
                </a:tc>
                <a:tc>
                  <a:txBody>
                    <a:bodyPr/>
                    <a:lstStyle/>
                    <a:p>
                      <a:pPr>
                        <a:lnSpc>
                          <a:spcPct val="100000"/>
                        </a:lnSpc>
                        <a:buNone/>
                      </a:pPr>
                      <a:r>
                        <a:rPr lang="en-US" sz="2500" dirty="0"/>
                        <a:t>Secure flooring, brackets, and equipment (e.g., heat exchangers)</a:t>
                      </a:r>
                    </a:p>
                  </a:txBody>
                  <a:tcPr anchor="ctr"/>
                </a:tc>
                <a:extLst>
                  <a:ext uri="{0D108BD9-81ED-4DB2-BD59-A6C34878D82A}">
                    <a16:rowId xmlns:a16="http://schemas.microsoft.com/office/drawing/2014/main" val="4058833950"/>
                  </a:ext>
                </a:extLst>
              </a:tr>
              <a:tr h="0">
                <a:tc>
                  <a:txBody>
                    <a:bodyPr/>
                    <a:lstStyle/>
                    <a:p>
                      <a:pPr>
                        <a:lnSpc>
                          <a:spcPct val="150000"/>
                        </a:lnSpc>
                        <a:buNone/>
                      </a:pPr>
                      <a:r>
                        <a:rPr lang="en-US" sz="2500" dirty="0"/>
                        <a:t>Washer</a:t>
                      </a:r>
                    </a:p>
                  </a:txBody>
                  <a:tcPr anchor="ctr">
                    <a:solidFill>
                      <a:schemeClr val="bg2"/>
                    </a:solidFill>
                  </a:tcPr>
                </a:tc>
                <a:tc>
                  <a:txBody>
                    <a:bodyPr/>
                    <a:lstStyle/>
                    <a:p>
                      <a:pPr>
                        <a:lnSpc>
                          <a:spcPct val="150000"/>
                        </a:lnSpc>
                        <a:buNone/>
                      </a:pPr>
                      <a:r>
                        <a:rPr lang="en-US" sz="2500" dirty="0"/>
                        <a:t>Distribute load</a:t>
                      </a:r>
                    </a:p>
                  </a:txBody>
                  <a:tcPr anchor="ctr">
                    <a:solidFill>
                      <a:schemeClr val="accent6"/>
                    </a:solidFill>
                  </a:tcPr>
                </a:tc>
                <a:tc>
                  <a:txBody>
                    <a:bodyPr/>
                    <a:lstStyle/>
                    <a:p>
                      <a:pPr>
                        <a:lnSpc>
                          <a:spcPct val="100000"/>
                        </a:lnSpc>
                        <a:buNone/>
                      </a:pPr>
                      <a:r>
                        <a:rPr lang="en-US" sz="2500" dirty="0"/>
                        <a:t>Distribute load in wheel assemblies</a:t>
                      </a:r>
                    </a:p>
                  </a:txBody>
                  <a:tcPr anchor="ctr">
                    <a:solidFill>
                      <a:schemeClr val="accent6"/>
                    </a:solidFill>
                  </a:tcPr>
                </a:tc>
                <a:extLst>
                  <a:ext uri="{0D108BD9-81ED-4DB2-BD59-A6C34878D82A}">
                    <a16:rowId xmlns:a16="http://schemas.microsoft.com/office/drawing/2014/main" val="3174879444"/>
                  </a:ext>
                </a:extLst>
              </a:tr>
              <a:tr h="159702">
                <a:tc>
                  <a:txBody>
                    <a:bodyPr/>
                    <a:lstStyle/>
                    <a:p>
                      <a:pPr>
                        <a:lnSpc>
                          <a:spcPct val="150000"/>
                        </a:lnSpc>
                        <a:buNone/>
                      </a:pPr>
                      <a:r>
                        <a:rPr lang="en-US" sz="2500" dirty="0"/>
                        <a:t>Cotter Pin</a:t>
                      </a:r>
                    </a:p>
                  </a:txBody>
                  <a:tcPr anchor="ctr">
                    <a:solidFill>
                      <a:schemeClr val="bg2"/>
                    </a:solidFill>
                  </a:tcPr>
                </a:tc>
                <a:tc>
                  <a:txBody>
                    <a:bodyPr/>
                    <a:lstStyle/>
                    <a:p>
                      <a:pPr>
                        <a:lnSpc>
                          <a:spcPct val="150000"/>
                        </a:lnSpc>
                        <a:buNone/>
                      </a:pPr>
                      <a:r>
                        <a:rPr lang="en-US" sz="2500" dirty="0"/>
                        <a:t>Prevent nut rotation</a:t>
                      </a:r>
                    </a:p>
                  </a:txBody>
                  <a:tcPr anchor="ctr"/>
                </a:tc>
                <a:tc>
                  <a:txBody>
                    <a:bodyPr/>
                    <a:lstStyle/>
                    <a:p>
                      <a:pPr>
                        <a:lnSpc>
                          <a:spcPct val="100000"/>
                        </a:lnSpc>
                        <a:buNone/>
                      </a:pPr>
                      <a:r>
                        <a:rPr lang="en-US" sz="2500" dirty="0"/>
                        <a:t>Lock tie rod ends and axle components</a:t>
                      </a:r>
                    </a:p>
                  </a:txBody>
                  <a:tcPr anchor="ctr"/>
                </a:tc>
                <a:extLst>
                  <a:ext uri="{0D108BD9-81ED-4DB2-BD59-A6C34878D82A}">
                    <a16:rowId xmlns:a16="http://schemas.microsoft.com/office/drawing/2014/main" val="2129220443"/>
                  </a:ext>
                </a:extLst>
              </a:tr>
              <a:tr h="0">
                <a:tc>
                  <a:txBody>
                    <a:bodyPr/>
                    <a:lstStyle/>
                    <a:p>
                      <a:pPr>
                        <a:lnSpc>
                          <a:spcPct val="150000"/>
                        </a:lnSpc>
                        <a:buNone/>
                      </a:pPr>
                      <a:r>
                        <a:rPr lang="en-US" sz="2500" dirty="0"/>
                        <a:t>Spring Clip</a:t>
                      </a:r>
                    </a:p>
                  </a:txBody>
                  <a:tcPr anchor="ctr">
                    <a:solidFill>
                      <a:schemeClr val="bg2"/>
                    </a:solidFill>
                  </a:tcPr>
                </a:tc>
                <a:tc>
                  <a:txBody>
                    <a:bodyPr/>
                    <a:lstStyle/>
                    <a:p>
                      <a:pPr>
                        <a:lnSpc>
                          <a:spcPct val="150000"/>
                        </a:lnSpc>
                        <a:buNone/>
                      </a:pPr>
                      <a:r>
                        <a:rPr lang="en-US" sz="2500" dirty="0"/>
                        <a:t>Retain components</a:t>
                      </a:r>
                    </a:p>
                  </a:txBody>
                  <a:tcPr anchor="ctr">
                    <a:solidFill>
                      <a:schemeClr val="accent6"/>
                    </a:solidFill>
                  </a:tcPr>
                </a:tc>
                <a:tc>
                  <a:txBody>
                    <a:bodyPr/>
                    <a:lstStyle/>
                    <a:p>
                      <a:pPr>
                        <a:lnSpc>
                          <a:spcPct val="100000"/>
                        </a:lnSpc>
                        <a:buNone/>
                      </a:pPr>
                      <a:r>
                        <a:rPr lang="en-US" sz="2500" dirty="0"/>
                        <a:t>Secure fuel lines and wiring</a:t>
                      </a:r>
                    </a:p>
                  </a:txBody>
                  <a:tcPr anchor="ctr">
                    <a:solidFill>
                      <a:schemeClr val="accent6"/>
                    </a:solidFill>
                  </a:tcPr>
                </a:tc>
                <a:extLst>
                  <a:ext uri="{0D108BD9-81ED-4DB2-BD59-A6C34878D82A}">
                    <a16:rowId xmlns:a16="http://schemas.microsoft.com/office/drawing/2014/main" val="1094961211"/>
                  </a:ext>
                </a:extLst>
              </a:tr>
              <a:tr h="0">
                <a:tc>
                  <a:txBody>
                    <a:bodyPr/>
                    <a:lstStyle/>
                    <a:p>
                      <a:pPr>
                        <a:lnSpc>
                          <a:spcPct val="150000"/>
                        </a:lnSpc>
                        <a:buNone/>
                      </a:pPr>
                      <a:r>
                        <a:rPr lang="en-US" sz="2500" dirty="0"/>
                        <a:t>E-Clip</a:t>
                      </a:r>
                    </a:p>
                  </a:txBody>
                  <a:tcPr anchor="ctr">
                    <a:solidFill>
                      <a:schemeClr val="bg2"/>
                    </a:solidFill>
                  </a:tcPr>
                </a:tc>
                <a:tc>
                  <a:txBody>
                    <a:bodyPr/>
                    <a:lstStyle/>
                    <a:p>
                      <a:pPr>
                        <a:lnSpc>
                          <a:spcPct val="150000"/>
                        </a:lnSpc>
                        <a:buNone/>
                      </a:pPr>
                      <a:r>
                        <a:rPr lang="en-US" sz="2500" dirty="0"/>
                        <a:t>Retain shafts/pins</a:t>
                      </a:r>
                    </a:p>
                  </a:txBody>
                  <a:tcPr anchor="ctr"/>
                </a:tc>
                <a:tc>
                  <a:txBody>
                    <a:bodyPr/>
                    <a:lstStyle/>
                    <a:p>
                      <a:pPr>
                        <a:lnSpc>
                          <a:spcPct val="100000"/>
                        </a:lnSpc>
                        <a:buNone/>
                      </a:pPr>
                      <a:r>
                        <a:rPr lang="en-US" sz="2500" dirty="0"/>
                        <a:t>Retain door linkage and pivot pins</a:t>
                      </a:r>
                    </a:p>
                  </a:txBody>
                  <a:tcPr anchor="ctr"/>
                </a:tc>
                <a:extLst>
                  <a:ext uri="{0D108BD9-81ED-4DB2-BD59-A6C34878D82A}">
                    <a16:rowId xmlns:a16="http://schemas.microsoft.com/office/drawing/2014/main" val="2224947745"/>
                  </a:ext>
                </a:extLst>
              </a:tr>
            </a:tbl>
          </a:graphicData>
        </a:graphic>
      </p:graphicFrame>
    </p:spTree>
    <p:custDataLst>
      <p:tags r:id="rId1"/>
    </p:custDataLst>
    <p:extLst>
      <p:ext uri="{BB962C8B-B14F-4D97-AF65-F5344CB8AC3E}">
        <p14:creationId xmlns:p14="http://schemas.microsoft.com/office/powerpoint/2010/main" val="3846331870"/>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961EA-C068-A876-A110-C16E7907C91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4140A2D-93AD-3CBD-B3B4-DDE093E8755F}"/>
              </a:ext>
            </a:extLst>
          </p:cNvPr>
          <p:cNvSpPr>
            <a:spLocks noGrp="1"/>
          </p:cNvSpPr>
          <p:nvPr>
            <p:ph type="title"/>
          </p:nvPr>
        </p:nvSpPr>
        <p:spPr/>
        <p:txBody>
          <a:bodyPr/>
          <a:lstStyle/>
          <a:p>
            <a:r>
              <a:rPr lang="en-US" dirty="0"/>
              <a:t>Selecting the Right Fastener</a:t>
            </a:r>
          </a:p>
        </p:txBody>
      </p:sp>
      <p:sp>
        <p:nvSpPr>
          <p:cNvPr id="5" name="Content Placeholder 4">
            <a:extLst>
              <a:ext uri="{FF2B5EF4-FFF2-40B4-BE49-F238E27FC236}">
                <a16:creationId xmlns:a16="http://schemas.microsoft.com/office/drawing/2014/main" id="{CF50FE3F-4A4F-74A3-F09F-35FDF733BA86}"/>
              </a:ext>
            </a:extLst>
          </p:cNvPr>
          <p:cNvSpPr>
            <a:spLocks noGrp="1"/>
          </p:cNvSpPr>
          <p:nvPr>
            <p:ph idx="1"/>
          </p:nvPr>
        </p:nvSpPr>
        <p:spPr>
          <a:xfrm>
            <a:off x="838199" y="1645920"/>
            <a:ext cx="7353301" cy="4572000"/>
          </a:xfrm>
        </p:spPr>
        <p:txBody>
          <a:bodyPr>
            <a:normAutofit/>
          </a:bodyPr>
          <a:lstStyle/>
          <a:p>
            <a:pPr marL="457200" indent="-457200">
              <a:buFont typeface="Arial" panose="020B0604020202020204" pitchFamily="34" charset="0"/>
              <a:buChar char="•"/>
            </a:pPr>
            <a:r>
              <a:rPr lang="en-US" dirty="0"/>
              <a:t>Selecting the correct fastener helps ensure a safe, reliable, and long-lasting repair.</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Consider the following when choosing a fastener:</a:t>
            </a:r>
          </a:p>
          <a:p>
            <a:pPr marL="914400" lvl="1" indent="-457200">
              <a:buFont typeface="Arial" panose="020B0604020202020204" pitchFamily="34" charset="0"/>
              <a:buChar char="•"/>
            </a:pPr>
            <a:r>
              <a:rPr lang="en-US" sz="2800" dirty="0"/>
              <a:t>Strength</a:t>
            </a:r>
          </a:p>
          <a:p>
            <a:pPr marL="914400" lvl="1" indent="-457200">
              <a:buFont typeface="Arial" panose="020B0604020202020204" pitchFamily="34" charset="0"/>
              <a:buChar char="•"/>
            </a:pPr>
            <a:r>
              <a:rPr lang="en-US" sz="2800" dirty="0"/>
              <a:t>Torque Requirements</a:t>
            </a:r>
          </a:p>
          <a:p>
            <a:pPr marL="914400" lvl="1" indent="-457200">
              <a:buFont typeface="Arial" panose="020B0604020202020204" pitchFamily="34" charset="0"/>
              <a:buChar char="•"/>
            </a:pPr>
            <a:r>
              <a:rPr lang="en-US" sz="2800" dirty="0"/>
              <a:t>Thread Locker</a:t>
            </a:r>
          </a:p>
          <a:p>
            <a:pPr marL="914400" lvl="1" indent="-457200">
              <a:buFont typeface="Arial" panose="020B0604020202020204" pitchFamily="34" charset="0"/>
              <a:buChar char="•"/>
            </a:pPr>
            <a:r>
              <a:rPr lang="en-US" sz="2800" dirty="0"/>
              <a:t>Replacement Options</a:t>
            </a:r>
          </a:p>
        </p:txBody>
      </p:sp>
      <p:pic>
        <p:nvPicPr>
          <p:cNvPr id="3" name="Graphic 2" descr="Shield Tick with solid fill">
            <a:extLst>
              <a:ext uri="{FF2B5EF4-FFF2-40B4-BE49-F238E27FC236}">
                <a16:creationId xmlns:a16="http://schemas.microsoft.com/office/drawing/2014/main" id="{7FF21BDB-F8E1-97E5-444C-98FF5BB89C8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05699" y="1809749"/>
            <a:ext cx="3581401" cy="3581401"/>
          </a:xfrm>
          <a:prstGeom prst="rect">
            <a:avLst/>
          </a:prstGeom>
        </p:spPr>
      </p:pic>
    </p:spTree>
    <p:custDataLst>
      <p:tags r:id="rId1"/>
    </p:custDataLst>
    <p:extLst>
      <p:ext uri="{BB962C8B-B14F-4D97-AF65-F5344CB8AC3E}">
        <p14:creationId xmlns:p14="http://schemas.microsoft.com/office/powerpoint/2010/main" val="1357035085"/>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1F60F90-D9AD-EA32-DA78-66039B1E6A05}"/>
              </a:ext>
            </a:extLst>
          </p:cNvPr>
          <p:cNvSpPr>
            <a:spLocks noGrp="1"/>
          </p:cNvSpPr>
          <p:nvPr>
            <p:ph type="title"/>
          </p:nvPr>
        </p:nvSpPr>
        <p:spPr>
          <a:xfrm>
            <a:off x="501799" y="196476"/>
            <a:ext cx="10350658" cy="523195"/>
          </a:xfrm>
        </p:spPr>
        <p:txBody>
          <a:bodyPr/>
          <a:lstStyle/>
          <a:p>
            <a:r>
              <a:rPr lang="en-US" dirty="0"/>
              <a:t>Fastener Identification </a:t>
            </a:r>
          </a:p>
        </p:txBody>
      </p:sp>
      <p:pic>
        <p:nvPicPr>
          <p:cNvPr id="3" name="Picture 2" descr="Running man icon indicating the slide has an ACTIVITY.">
            <a:extLst>
              <a:ext uri="{FF2B5EF4-FFF2-40B4-BE49-F238E27FC236}">
                <a16:creationId xmlns:a16="http://schemas.microsoft.com/office/drawing/2014/main" id="{ABA12A8B-7FAD-C2B7-0495-1278ECC42325}"/>
              </a:ext>
            </a:extLst>
          </p:cNvPr>
          <p:cNvPicPr>
            <a:picLocks noChangeAspect="1"/>
          </p:cNvPicPr>
          <p:nvPr/>
        </p:nvPicPr>
        <p:blipFill>
          <a:blip r:embed="rId4" cstate="print">
            <a:extLst>
              <a:ext uri="{28A0092B-C50C-407E-A947-70E740481C1C}">
                <a14:useLocalDpi xmlns:a14="http://schemas.microsoft.com/office/drawing/2010/main" val="0"/>
              </a:ext>
            </a:extLst>
          </a:blip>
          <a:srcRect l="63000" t="31047" r="3465" b="7314"/>
          <a:stretch>
            <a:fillRect/>
          </a:stretch>
        </p:blipFill>
        <p:spPr>
          <a:xfrm>
            <a:off x="10795379" y="128720"/>
            <a:ext cx="731520" cy="756422"/>
          </a:xfrm>
          <a:prstGeom prst="rect">
            <a:avLst/>
          </a:prstGeom>
        </p:spPr>
      </p:pic>
      <p:sp>
        <p:nvSpPr>
          <p:cNvPr id="6" name="Content Placeholder 5">
            <a:extLst>
              <a:ext uri="{FF2B5EF4-FFF2-40B4-BE49-F238E27FC236}">
                <a16:creationId xmlns:a16="http://schemas.microsoft.com/office/drawing/2014/main" id="{E0A65F97-53EA-14B5-0595-0932529FF83F}"/>
              </a:ext>
            </a:extLst>
          </p:cNvPr>
          <p:cNvSpPr>
            <a:spLocks noGrp="1"/>
          </p:cNvSpPr>
          <p:nvPr>
            <p:ph idx="4294967295"/>
          </p:nvPr>
        </p:nvSpPr>
        <p:spPr>
          <a:xfrm>
            <a:off x="518158" y="1505080"/>
            <a:ext cx="5577842" cy="4594782"/>
          </a:xfrm>
        </p:spPr>
        <p:txBody>
          <a:bodyPr>
            <a:normAutofit/>
          </a:bodyPr>
          <a:lstStyle/>
          <a:p>
            <a:pPr marL="0" indent="0">
              <a:buNone/>
            </a:pPr>
            <a:r>
              <a:rPr lang="en-US" sz="3600" b="1" dirty="0"/>
              <a:t>Directions</a:t>
            </a:r>
            <a:r>
              <a:rPr lang="en-US" sz="3600" dirty="0"/>
              <a:t> – Label the following fasteners using the word bank below.</a:t>
            </a:r>
          </a:p>
          <a:p>
            <a:pPr marL="0" indent="0">
              <a:buNone/>
            </a:pPr>
            <a:endParaRPr lang="en-US" sz="3600" dirty="0"/>
          </a:p>
          <a:p>
            <a:pPr marL="0" indent="0">
              <a:buNone/>
            </a:pPr>
            <a:r>
              <a:rPr lang="en-US" sz="3600" dirty="0"/>
              <a:t>Try to complete this activity without looking back at your notes. </a:t>
            </a:r>
          </a:p>
        </p:txBody>
      </p:sp>
      <p:pic>
        <p:nvPicPr>
          <p:cNvPr id="5" name="Picture 4">
            <a:extLst>
              <a:ext uri="{FF2B5EF4-FFF2-40B4-BE49-F238E27FC236}">
                <a16:creationId xmlns:a16="http://schemas.microsoft.com/office/drawing/2014/main" id="{6E521F39-7F7B-C231-482E-4C27944B6387}"/>
              </a:ext>
            </a:extLst>
          </p:cNvPr>
          <p:cNvPicPr>
            <a:picLocks noChangeAspect="1"/>
          </p:cNvPicPr>
          <p:nvPr/>
        </p:nvPicPr>
        <p:blipFill>
          <a:blip r:embed="rId5"/>
          <a:stretch>
            <a:fillRect/>
          </a:stretch>
        </p:blipFill>
        <p:spPr>
          <a:xfrm>
            <a:off x="7086600" y="1505080"/>
            <a:ext cx="3708779" cy="4764562"/>
          </a:xfrm>
          <a:prstGeom prst="rect">
            <a:avLst/>
          </a:prstGeom>
          <a:ln>
            <a:solidFill>
              <a:schemeClr val="tx2"/>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1140212551"/>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4276A-3FBA-0854-4BF4-4369F90A257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04983B8-40DC-6FEF-F939-0E423560EAF0}"/>
              </a:ext>
            </a:extLst>
          </p:cNvPr>
          <p:cNvSpPr>
            <a:spLocks noGrp="1"/>
          </p:cNvSpPr>
          <p:nvPr>
            <p:ph type="title"/>
          </p:nvPr>
        </p:nvSpPr>
        <p:spPr>
          <a:xfrm>
            <a:off x="501799" y="196476"/>
            <a:ext cx="10350658" cy="523195"/>
          </a:xfrm>
        </p:spPr>
        <p:txBody>
          <a:bodyPr/>
          <a:lstStyle/>
          <a:p>
            <a:r>
              <a:rPr lang="en-US" dirty="0"/>
              <a:t>Fastener Identification </a:t>
            </a:r>
          </a:p>
        </p:txBody>
      </p:sp>
      <p:pic>
        <p:nvPicPr>
          <p:cNvPr id="3" name="Picture 2" descr="Running man icon indicating the slide has an ACTIVITY.">
            <a:extLst>
              <a:ext uri="{FF2B5EF4-FFF2-40B4-BE49-F238E27FC236}">
                <a16:creationId xmlns:a16="http://schemas.microsoft.com/office/drawing/2014/main" id="{B19471AB-F271-68F2-3791-7AC28125944D}"/>
              </a:ext>
            </a:extLst>
          </p:cNvPr>
          <p:cNvPicPr>
            <a:picLocks noChangeAspect="1"/>
          </p:cNvPicPr>
          <p:nvPr/>
        </p:nvPicPr>
        <p:blipFill>
          <a:blip r:embed="rId4" cstate="print">
            <a:extLst>
              <a:ext uri="{28A0092B-C50C-407E-A947-70E740481C1C}">
                <a14:useLocalDpi xmlns:a14="http://schemas.microsoft.com/office/drawing/2010/main" val="0"/>
              </a:ext>
            </a:extLst>
          </a:blip>
          <a:srcRect l="63000" t="31047" r="3465" b="7314"/>
          <a:stretch>
            <a:fillRect/>
          </a:stretch>
        </p:blipFill>
        <p:spPr>
          <a:xfrm>
            <a:off x="10795379" y="128720"/>
            <a:ext cx="731520" cy="756422"/>
          </a:xfrm>
          <a:prstGeom prst="rect">
            <a:avLst/>
          </a:prstGeom>
        </p:spPr>
      </p:pic>
      <p:pic>
        <p:nvPicPr>
          <p:cNvPr id="7" name="Picture 6">
            <a:extLst>
              <a:ext uri="{FF2B5EF4-FFF2-40B4-BE49-F238E27FC236}">
                <a16:creationId xmlns:a16="http://schemas.microsoft.com/office/drawing/2014/main" id="{5A839555-A6C8-FAE9-8344-9BF935456C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V="1">
            <a:off x="501799" y="1607349"/>
            <a:ext cx="1935466" cy="1843003"/>
          </a:xfrm>
          <a:prstGeom prst="rect">
            <a:avLst/>
          </a:prstGeom>
        </p:spPr>
      </p:pic>
      <p:sp>
        <p:nvSpPr>
          <p:cNvPr id="16" name="Rectangle 15">
            <a:extLst>
              <a:ext uri="{FF2B5EF4-FFF2-40B4-BE49-F238E27FC236}">
                <a16:creationId xmlns:a16="http://schemas.microsoft.com/office/drawing/2014/main" id="{8B44ED57-492D-EA9A-1D54-6286EFA17C01}"/>
              </a:ext>
            </a:extLst>
          </p:cNvPr>
          <p:cNvSpPr/>
          <p:nvPr/>
        </p:nvSpPr>
        <p:spPr>
          <a:xfrm>
            <a:off x="524080" y="3611567"/>
            <a:ext cx="2095547" cy="78023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marL="457200" indent="-457200">
              <a:buAutoNum type="arabicPeriod"/>
            </a:pPr>
            <a:r>
              <a:rPr lang="en-US" sz="2800" dirty="0"/>
              <a:t>) Hex Nut</a:t>
            </a:r>
          </a:p>
          <a:p>
            <a:pPr marL="457200" indent="-457200">
              <a:buAutoNum type="arabicPeriod"/>
            </a:pPr>
            <a:endParaRPr lang="en-US" sz="2800" dirty="0"/>
          </a:p>
        </p:txBody>
      </p:sp>
      <p:sp>
        <p:nvSpPr>
          <p:cNvPr id="18" name="Rectangle 17">
            <a:extLst>
              <a:ext uri="{FF2B5EF4-FFF2-40B4-BE49-F238E27FC236}">
                <a16:creationId xmlns:a16="http://schemas.microsoft.com/office/drawing/2014/main" id="{08A18829-04FD-B878-B077-797E188AE812}"/>
              </a:ext>
            </a:extLst>
          </p:cNvPr>
          <p:cNvSpPr/>
          <p:nvPr/>
        </p:nvSpPr>
        <p:spPr>
          <a:xfrm>
            <a:off x="2852103" y="5638923"/>
            <a:ext cx="2095547" cy="78023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r>
              <a:rPr lang="en-US" sz="2800" dirty="0"/>
              <a:t>2. ) Bolt</a:t>
            </a:r>
          </a:p>
          <a:p>
            <a:endParaRPr lang="en-US" sz="2800" dirty="0"/>
          </a:p>
        </p:txBody>
      </p:sp>
      <p:sp>
        <p:nvSpPr>
          <p:cNvPr id="19" name="Rectangle 18">
            <a:extLst>
              <a:ext uri="{FF2B5EF4-FFF2-40B4-BE49-F238E27FC236}">
                <a16:creationId xmlns:a16="http://schemas.microsoft.com/office/drawing/2014/main" id="{A2BF1999-8712-56A0-9F60-118439BDEF8C}"/>
              </a:ext>
            </a:extLst>
          </p:cNvPr>
          <p:cNvSpPr/>
          <p:nvPr/>
        </p:nvSpPr>
        <p:spPr>
          <a:xfrm>
            <a:off x="4375773" y="3202633"/>
            <a:ext cx="2602709" cy="78023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r>
              <a:rPr lang="en-US" sz="2800" dirty="0"/>
              <a:t>3. ) Flat Washer</a:t>
            </a:r>
          </a:p>
        </p:txBody>
      </p:sp>
      <p:sp>
        <p:nvSpPr>
          <p:cNvPr id="20" name="Rectangle 19">
            <a:extLst>
              <a:ext uri="{FF2B5EF4-FFF2-40B4-BE49-F238E27FC236}">
                <a16:creationId xmlns:a16="http://schemas.microsoft.com/office/drawing/2014/main" id="{085D10AD-402B-9F4F-2F37-4549E244B92C}"/>
              </a:ext>
            </a:extLst>
          </p:cNvPr>
          <p:cNvSpPr/>
          <p:nvPr/>
        </p:nvSpPr>
        <p:spPr>
          <a:xfrm>
            <a:off x="6978482" y="5638923"/>
            <a:ext cx="2475273" cy="78023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r>
              <a:rPr lang="en-US" sz="2800" dirty="0"/>
              <a:t>4. ) Anti-Tamper Screw</a:t>
            </a:r>
          </a:p>
        </p:txBody>
      </p:sp>
      <p:sp>
        <p:nvSpPr>
          <p:cNvPr id="22" name="Rectangle 21">
            <a:extLst>
              <a:ext uri="{FF2B5EF4-FFF2-40B4-BE49-F238E27FC236}">
                <a16:creationId xmlns:a16="http://schemas.microsoft.com/office/drawing/2014/main" id="{EB9E8815-6940-1FAE-838F-E223DADF1CA7}"/>
              </a:ext>
            </a:extLst>
          </p:cNvPr>
          <p:cNvSpPr/>
          <p:nvPr/>
        </p:nvSpPr>
        <p:spPr>
          <a:xfrm>
            <a:off x="9192647" y="3611567"/>
            <a:ext cx="2475273" cy="78023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r>
              <a:rPr lang="en-US" sz="2800" dirty="0"/>
              <a:t>5. ) Self-Drilling Screw</a:t>
            </a:r>
          </a:p>
        </p:txBody>
      </p:sp>
      <p:sp>
        <p:nvSpPr>
          <p:cNvPr id="33" name="Rectangle 32">
            <a:extLst>
              <a:ext uri="{FF2B5EF4-FFF2-40B4-BE49-F238E27FC236}">
                <a16:creationId xmlns:a16="http://schemas.microsoft.com/office/drawing/2014/main" id="{68C32C1F-499D-8401-48EF-C994743F4450}"/>
              </a:ext>
            </a:extLst>
          </p:cNvPr>
          <p:cNvSpPr/>
          <p:nvPr/>
        </p:nvSpPr>
        <p:spPr>
          <a:xfrm>
            <a:off x="1204233" y="3560249"/>
            <a:ext cx="1548005" cy="7777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51ED38C8-387A-E727-C517-6AECC5A1C478}"/>
              </a:ext>
            </a:extLst>
          </p:cNvPr>
          <p:cNvSpPr/>
          <p:nvPr/>
        </p:nvSpPr>
        <p:spPr>
          <a:xfrm>
            <a:off x="3399645" y="5496045"/>
            <a:ext cx="1548005" cy="7777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D19BA09D-211A-A9A4-1C3B-B64D501C2EF2}"/>
              </a:ext>
            </a:extLst>
          </p:cNvPr>
          <p:cNvSpPr/>
          <p:nvPr/>
        </p:nvSpPr>
        <p:spPr>
          <a:xfrm>
            <a:off x="5029540" y="3301893"/>
            <a:ext cx="1813228" cy="7777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8" name="Group 37">
            <a:extLst>
              <a:ext uri="{FF2B5EF4-FFF2-40B4-BE49-F238E27FC236}">
                <a16:creationId xmlns:a16="http://schemas.microsoft.com/office/drawing/2014/main" id="{F596AD57-E4D7-3F92-AF31-4D7D208D1AAE}"/>
              </a:ext>
            </a:extLst>
          </p:cNvPr>
          <p:cNvGrpSpPr/>
          <p:nvPr/>
        </p:nvGrpSpPr>
        <p:grpSpPr>
          <a:xfrm>
            <a:off x="7052757" y="5661076"/>
            <a:ext cx="2190034" cy="986937"/>
            <a:chOff x="7002613" y="5622847"/>
            <a:chExt cx="2190034" cy="986937"/>
          </a:xfrm>
        </p:grpSpPr>
        <p:sp>
          <p:nvSpPr>
            <p:cNvPr id="36" name="Rectangle 35">
              <a:extLst>
                <a:ext uri="{FF2B5EF4-FFF2-40B4-BE49-F238E27FC236}">
                  <a16:creationId xmlns:a16="http://schemas.microsoft.com/office/drawing/2014/main" id="{5F0EC193-1A25-BAD9-65C5-3D7849416E69}"/>
                </a:ext>
              </a:extLst>
            </p:cNvPr>
            <p:cNvSpPr/>
            <p:nvPr/>
          </p:nvSpPr>
          <p:spPr>
            <a:xfrm>
              <a:off x="7442115" y="5622847"/>
              <a:ext cx="1750532" cy="7777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758A13F2-9937-AA7F-20E3-21D9C486B99C}"/>
                </a:ext>
              </a:extLst>
            </p:cNvPr>
            <p:cNvSpPr/>
            <p:nvPr/>
          </p:nvSpPr>
          <p:spPr>
            <a:xfrm>
              <a:off x="7002613" y="6029038"/>
              <a:ext cx="1213505" cy="5807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9" name="Group 38">
            <a:extLst>
              <a:ext uri="{FF2B5EF4-FFF2-40B4-BE49-F238E27FC236}">
                <a16:creationId xmlns:a16="http://schemas.microsoft.com/office/drawing/2014/main" id="{8F518B75-6CA0-C789-CE23-F34FDD637263}"/>
              </a:ext>
            </a:extLst>
          </p:cNvPr>
          <p:cNvGrpSpPr/>
          <p:nvPr/>
        </p:nvGrpSpPr>
        <p:grpSpPr>
          <a:xfrm>
            <a:off x="9242791" y="3576325"/>
            <a:ext cx="2297952" cy="1014957"/>
            <a:chOff x="6894695" y="5622847"/>
            <a:chExt cx="2297952" cy="1014957"/>
          </a:xfrm>
        </p:grpSpPr>
        <p:sp>
          <p:nvSpPr>
            <p:cNvPr id="40" name="Rectangle 39">
              <a:extLst>
                <a:ext uri="{FF2B5EF4-FFF2-40B4-BE49-F238E27FC236}">
                  <a16:creationId xmlns:a16="http://schemas.microsoft.com/office/drawing/2014/main" id="{981B3010-5DFB-CEC9-9457-576AA130DAF4}"/>
                </a:ext>
              </a:extLst>
            </p:cNvPr>
            <p:cNvSpPr/>
            <p:nvPr/>
          </p:nvSpPr>
          <p:spPr>
            <a:xfrm>
              <a:off x="7442115" y="5622847"/>
              <a:ext cx="1750532" cy="7777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19A28715-776F-8D0C-DA50-A73B4251EA93}"/>
                </a:ext>
              </a:extLst>
            </p:cNvPr>
            <p:cNvSpPr/>
            <p:nvPr/>
          </p:nvSpPr>
          <p:spPr>
            <a:xfrm>
              <a:off x="6894695" y="6057058"/>
              <a:ext cx="1213505" cy="5807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3" name="Picture 42">
            <a:extLst>
              <a:ext uri="{FF2B5EF4-FFF2-40B4-BE49-F238E27FC236}">
                <a16:creationId xmlns:a16="http://schemas.microsoft.com/office/drawing/2014/main" id="{72D40E6A-5E53-F28B-4837-1436B2DCFA43}"/>
              </a:ext>
            </a:extLst>
          </p:cNvPr>
          <p:cNvPicPr>
            <a:picLocks noChangeAspect="1"/>
          </p:cNvPicPr>
          <p:nvPr/>
        </p:nvPicPr>
        <p:blipFill>
          <a:blip r:embed="rId6"/>
          <a:srcRect l="32263" t="8518" r="25000" b="6033"/>
          <a:stretch>
            <a:fillRect/>
          </a:stretch>
        </p:blipFill>
        <p:spPr>
          <a:xfrm>
            <a:off x="9905411" y="1396188"/>
            <a:ext cx="1082356" cy="2164061"/>
          </a:xfrm>
          <a:prstGeom prst="rect">
            <a:avLst/>
          </a:prstGeom>
        </p:spPr>
      </p:pic>
      <p:pic>
        <p:nvPicPr>
          <p:cNvPr id="46" name="Picture 45" descr="Security Screws | Specially Designed Fasteners for Tamper Resistance - UK  Fasteners">
            <a:extLst>
              <a:ext uri="{FF2B5EF4-FFF2-40B4-BE49-F238E27FC236}">
                <a16:creationId xmlns:a16="http://schemas.microsoft.com/office/drawing/2014/main" id="{F372E821-3F59-25F0-6C79-4234E08EB088}"/>
              </a:ext>
            </a:extLst>
          </p:cNvPr>
          <p:cNvPicPr>
            <a:picLocks noChangeAspect="1"/>
          </p:cNvPicPr>
          <p:nvPr/>
        </p:nvPicPr>
        <p:blipFill>
          <a:blip r:embed="rId7"/>
          <a:stretch>
            <a:fillRect/>
          </a:stretch>
        </p:blipFill>
        <p:spPr>
          <a:xfrm>
            <a:off x="6981541" y="3301893"/>
            <a:ext cx="1960214" cy="1960214"/>
          </a:xfrm>
          <a:prstGeom prst="rect">
            <a:avLst/>
          </a:prstGeom>
        </p:spPr>
      </p:pic>
      <p:pic>
        <p:nvPicPr>
          <p:cNvPr id="48" name="Picture 47">
            <a:extLst>
              <a:ext uri="{FF2B5EF4-FFF2-40B4-BE49-F238E27FC236}">
                <a16:creationId xmlns:a16="http://schemas.microsoft.com/office/drawing/2014/main" id="{46586678-A7E4-F831-1719-C91E5DB832EE}"/>
              </a:ext>
            </a:extLst>
          </p:cNvPr>
          <p:cNvPicPr>
            <a:picLocks noChangeAspect="1"/>
          </p:cNvPicPr>
          <p:nvPr/>
        </p:nvPicPr>
        <p:blipFill>
          <a:blip r:embed="rId8"/>
          <a:srcRect t="11796" b="20466"/>
          <a:stretch>
            <a:fillRect/>
          </a:stretch>
        </p:blipFill>
        <p:spPr>
          <a:xfrm rot="5400000">
            <a:off x="1931620" y="3843334"/>
            <a:ext cx="2445129" cy="828142"/>
          </a:xfrm>
          <a:prstGeom prst="rect">
            <a:avLst/>
          </a:prstGeom>
        </p:spPr>
      </p:pic>
      <p:pic>
        <p:nvPicPr>
          <p:cNvPr id="50" name="Picture 49">
            <a:extLst>
              <a:ext uri="{FF2B5EF4-FFF2-40B4-BE49-F238E27FC236}">
                <a16:creationId xmlns:a16="http://schemas.microsoft.com/office/drawing/2014/main" id="{F1201126-8901-1B56-11E1-DC76F83BBF3E}"/>
              </a:ext>
            </a:extLst>
          </p:cNvPr>
          <p:cNvPicPr>
            <a:picLocks noChangeAspect="1"/>
          </p:cNvPicPr>
          <p:nvPr/>
        </p:nvPicPr>
        <p:blipFill>
          <a:blip r:embed="rId9"/>
          <a:srcRect l="4255" t="14044" r="72626" b="59154"/>
          <a:stretch>
            <a:fillRect/>
          </a:stretch>
        </p:blipFill>
        <p:spPr>
          <a:xfrm>
            <a:off x="4724588" y="1565271"/>
            <a:ext cx="2182775" cy="1686992"/>
          </a:xfrm>
          <a:prstGeom prst="rect">
            <a:avLst/>
          </a:prstGeom>
        </p:spPr>
      </p:pic>
    </p:spTree>
    <p:custDataLst>
      <p:tags r:id="rId1"/>
    </p:custDataLst>
    <p:extLst>
      <p:ext uri="{BB962C8B-B14F-4D97-AF65-F5344CB8AC3E}">
        <p14:creationId xmlns:p14="http://schemas.microsoft.com/office/powerpoint/2010/main" val="41059090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3"/>
                                        </p:tgtEl>
                                      </p:cBhvr>
                                    </p:animEffect>
                                    <p:set>
                                      <p:cBhvr>
                                        <p:cTn id="7" dur="1" fill="hold">
                                          <p:stCondLst>
                                            <p:cond delay="499"/>
                                          </p:stCondLst>
                                        </p:cTn>
                                        <p:tgtEl>
                                          <p:spTgt spid="3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34"/>
                                        </p:tgtEl>
                                      </p:cBhvr>
                                    </p:animEffect>
                                    <p:set>
                                      <p:cBhvr>
                                        <p:cTn id="12" dur="1" fill="hold">
                                          <p:stCondLst>
                                            <p:cond delay="499"/>
                                          </p:stCondLst>
                                        </p:cTn>
                                        <p:tgtEl>
                                          <p:spTgt spid="3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35"/>
                                        </p:tgtEl>
                                      </p:cBhvr>
                                    </p:animEffect>
                                    <p:set>
                                      <p:cBhvr>
                                        <p:cTn id="17" dur="1" fill="hold">
                                          <p:stCondLst>
                                            <p:cond delay="499"/>
                                          </p:stCondLst>
                                        </p:cTn>
                                        <p:tgtEl>
                                          <p:spTgt spid="3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38"/>
                                        </p:tgtEl>
                                      </p:cBhvr>
                                    </p:animEffect>
                                    <p:set>
                                      <p:cBhvr>
                                        <p:cTn id="22" dur="1" fill="hold">
                                          <p:stCondLst>
                                            <p:cond delay="499"/>
                                          </p:stCondLst>
                                        </p:cTn>
                                        <p:tgtEl>
                                          <p:spTgt spid="3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39"/>
                                        </p:tgtEl>
                                      </p:cBhvr>
                                    </p:animEffect>
                                    <p:set>
                                      <p:cBhvr>
                                        <p:cTn id="27" dur="1" fill="hold">
                                          <p:stCondLst>
                                            <p:cond delay="499"/>
                                          </p:stCondLst>
                                        </p:cTn>
                                        <p:tgtEl>
                                          <p:spTgt spid="3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4D632-135C-C1E2-6ED9-F192CBCACF6C}"/>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A16292FD-CB13-DABA-D320-0CC8F3EE2F2A}"/>
              </a:ext>
            </a:extLst>
          </p:cNvPr>
          <p:cNvSpPr/>
          <p:nvPr/>
        </p:nvSpPr>
        <p:spPr>
          <a:xfrm>
            <a:off x="804411" y="3248831"/>
            <a:ext cx="1907302" cy="1238408"/>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r>
              <a:rPr lang="en-US" sz="2800" dirty="0"/>
              <a:t>6. ) Torx Screw</a:t>
            </a:r>
          </a:p>
        </p:txBody>
      </p:sp>
      <p:sp>
        <p:nvSpPr>
          <p:cNvPr id="4" name="Title 3">
            <a:extLst>
              <a:ext uri="{FF2B5EF4-FFF2-40B4-BE49-F238E27FC236}">
                <a16:creationId xmlns:a16="http://schemas.microsoft.com/office/drawing/2014/main" id="{4F46546E-BCCB-5E34-ECEF-C1D686A3A622}"/>
              </a:ext>
            </a:extLst>
          </p:cNvPr>
          <p:cNvSpPr>
            <a:spLocks noGrp="1"/>
          </p:cNvSpPr>
          <p:nvPr>
            <p:ph type="title"/>
          </p:nvPr>
        </p:nvSpPr>
        <p:spPr>
          <a:xfrm>
            <a:off x="501799" y="196476"/>
            <a:ext cx="10350658" cy="523195"/>
          </a:xfrm>
        </p:spPr>
        <p:txBody>
          <a:bodyPr/>
          <a:lstStyle/>
          <a:p>
            <a:r>
              <a:rPr lang="en-US" dirty="0"/>
              <a:t>Fastener Identification </a:t>
            </a:r>
          </a:p>
        </p:txBody>
      </p:sp>
      <p:pic>
        <p:nvPicPr>
          <p:cNvPr id="3" name="Picture 2" descr="Running man icon indicating the slide has an ACTIVITY.">
            <a:extLst>
              <a:ext uri="{FF2B5EF4-FFF2-40B4-BE49-F238E27FC236}">
                <a16:creationId xmlns:a16="http://schemas.microsoft.com/office/drawing/2014/main" id="{3A255C42-D251-32AD-DCA2-A6D4FC4F38F3}"/>
              </a:ext>
            </a:extLst>
          </p:cNvPr>
          <p:cNvPicPr>
            <a:picLocks noChangeAspect="1"/>
          </p:cNvPicPr>
          <p:nvPr/>
        </p:nvPicPr>
        <p:blipFill>
          <a:blip r:embed="rId4" cstate="print">
            <a:extLst>
              <a:ext uri="{28A0092B-C50C-407E-A947-70E740481C1C}">
                <a14:useLocalDpi xmlns:a14="http://schemas.microsoft.com/office/drawing/2010/main" val="0"/>
              </a:ext>
            </a:extLst>
          </a:blip>
          <a:srcRect l="63000" t="31047" r="3465" b="7314"/>
          <a:stretch>
            <a:fillRect/>
          </a:stretch>
        </p:blipFill>
        <p:spPr>
          <a:xfrm>
            <a:off x="10795379" y="128720"/>
            <a:ext cx="731520" cy="756422"/>
          </a:xfrm>
          <a:prstGeom prst="rect">
            <a:avLst/>
          </a:prstGeom>
        </p:spPr>
      </p:pic>
      <p:pic>
        <p:nvPicPr>
          <p:cNvPr id="11" name="Picture 10">
            <a:extLst>
              <a:ext uri="{FF2B5EF4-FFF2-40B4-BE49-F238E27FC236}">
                <a16:creationId xmlns:a16="http://schemas.microsoft.com/office/drawing/2014/main" id="{16AC247B-2CB0-FEFE-169C-5A9A5F10A25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19483" y="1473647"/>
            <a:ext cx="2092343" cy="1601325"/>
          </a:xfrm>
          <a:prstGeom prst="rect">
            <a:avLst/>
          </a:prstGeom>
        </p:spPr>
      </p:pic>
      <p:pic>
        <p:nvPicPr>
          <p:cNvPr id="12" name="Picture 11">
            <a:extLst>
              <a:ext uri="{FF2B5EF4-FFF2-40B4-BE49-F238E27FC236}">
                <a16:creationId xmlns:a16="http://schemas.microsoft.com/office/drawing/2014/main" id="{03793D49-807F-40C6-6FF1-B2BBEC79AB5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226" t="8737"/>
          <a:stretch>
            <a:fillRect/>
          </a:stretch>
        </p:blipFill>
        <p:spPr bwMode="auto">
          <a:xfrm>
            <a:off x="9496839" y="1339452"/>
            <a:ext cx="1097894" cy="1857868"/>
          </a:xfrm>
          <a:prstGeom prst="rect">
            <a:avLst/>
          </a:prstGeom>
          <a:ln>
            <a:noFill/>
          </a:ln>
          <a:extLst>
            <a:ext uri="{53640926-AAD7-44D8-BBD7-CCE9431645EC}">
              <a14:shadowObscured xmlns:a14="http://schemas.microsoft.com/office/drawing/2010/main"/>
            </a:ext>
          </a:extLst>
        </p:spPr>
      </p:pic>
      <p:pic>
        <p:nvPicPr>
          <p:cNvPr id="13" name="Picture 12">
            <a:extLst>
              <a:ext uri="{FF2B5EF4-FFF2-40B4-BE49-F238E27FC236}">
                <a16:creationId xmlns:a16="http://schemas.microsoft.com/office/drawing/2014/main" id="{61E37426-BF1B-D233-2AAD-9B1B9788640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60238" y="3201737"/>
            <a:ext cx="1481831" cy="1564084"/>
          </a:xfrm>
          <a:prstGeom prst="rect">
            <a:avLst/>
          </a:prstGeom>
        </p:spPr>
      </p:pic>
      <p:pic>
        <p:nvPicPr>
          <p:cNvPr id="14" name="Picture 13">
            <a:extLst>
              <a:ext uri="{FF2B5EF4-FFF2-40B4-BE49-F238E27FC236}">
                <a16:creationId xmlns:a16="http://schemas.microsoft.com/office/drawing/2014/main" id="{644B2170-89EA-850D-1495-CE590B0FECA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95404" y="1351301"/>
            <a:ext cx="1615117" cy="1846019"/>
          </a:xfrm>
          <a:prstGeom prst="rect">
            <a:avLst/>
          </a:prstGeom>
        </p:spPr>
      </p:pic>
      <p:sp>
        <p:nvSpPr>
          <p:cNvPr id="24" name="Rectangle 23">
            <a:extLst>
              <a:ext uri="{FF2B5EF4-FFF2-40B4-BE49-F238E27FC236}">
                <a16:creationId xmlns:a16="http://schemas.microsoft.com/office/drawing/2014/main" id="{B2221A6E-95D5-FD10-11C5-0FA55F1C7620}"/>
              </a:ext>
            </a:extLst>
          </p:cNvPr>
          <p:cNvSpPr/>
          <p:nvPr/>
        </p:nvSpPr>
        <p:spPr>
          <a:xfrm>
            <a:off x="2320157" y="5063143"/>
            <a:ext cx="3161991" cy="66874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r>
              <a:rPr lang="en-US" sz="2800" dirty="0"/>
              <a:t>7. ) Castellated Nut</a:t>
            </a:r>
          </a:p>
        </p:txBody>
      </p:sp>
      <p:sp>
        <p:nvSpPr>
          <p:cNvPr id="25" name="Rectangle 24">
            <a:extLst>
              <a:ext uri="{FF2B5EF4-FFF2-40B4-BE49-F238E27FC236}">
                <a16:creationId xmlns:a16="http://schemas.microsoft.com/office/drawing/2014/main" id="{E1D097DA-3D49-436D-FC2B-5F0F18A40DA4}"/>
              </a:ext>
            </a:extLst>
          </p:cNvPr>
          <p:cNvSpPr/>
          <p:nvPr/>
        </p:nvSpPr>
        <p:spPr>
          <a:xfrm>
            <a:off x="5229904" y="3248831"/>
            <a:ext cx="1797613" cy="1238408"/>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r>
              <a:rPr lang="en-US" sz="2800" dirty="0"/>
              <a:t>8. ) Phillips Head Screw</a:t>
            </a:r>
          </a:p>
        </p:txBody>
      </p:sp>
      <p:sp>
        <p:nvSpPr>
          <p:cNvPr id="26" name="Rectangle 25">
            <a:extLst>
              <a:ext uri="{FF2B5EF4-FFF2-40B4-BE49-F238E27FC236}">
                <a16:creationId xmlns:a16="http://schemas.microsoft.com/office/drawing/2014/main" id="{22E84490-3DE1-B523-9E26-6B4130CCA044}"/>
              </a:ext>
            </a:extLst>
          </p:cNvPr>
          <p:cNvSpPr/>
          <p:nvPr/>
        </p:nvSpPr>
        <p:spPr>
          <a:xfrm>
            <a:off x="6957862" y="5085499"/>
            <a:ext cx="2389871" cy="66874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r>
              <a:rPr lang="en-US" sz="2800" dirty="0"/>
              <a:t>9. ) Snap Ring</a:t>
            </a:r>
          </a:p>
        </p:txBody>
      </p:sp>
      <p:sp>
        <p:nvSpPr>
          <p:cNvPr id="27" name="Rectangle 26">
            <a:extLst>
              <a:ext uri="{FF2B5EF4-FFF2-40B4-BE49-F238E27FC236}">
                <a16:creationId xmlns:a16="http://schemas.microsoft.com/office/drawing/2014/main" id="{C607E3BA-3EA0-36BF-3032-36F5056A7070}"/>
              </a:ext>
            </a:extLst>
          </p:cNvPr>
          <p:cNvSpPr/>
          <p:nvPr/>
        </p:nvSpPr>
        <p:spPr>
          <a:xfrm>
            <a:off x="9619597" y="3248831"/>
            <a:ext cx="1907302" cy="1238408"/>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r>
              <a:rPr lang="en-US" sz="2800" dirty="0"/>
              <a:t>10. ) Cotter Pin</a:t>
            </a:r>
          </a:p>
        </p:txBody>
      </p:sp>
      <p:pic>
        <p:nvPicPr>
          <p:cNvPr id="6" name="Picture 5">
            <a:extLst>
              <a:ext uri="{FF2B5EF4-FFF2-40B4-BE49-F238E27FC236}">
                <a16:creationId xmlns:a16="http://schemas.microsoft.com/office/drawing/2014/main" id="{287E8E33-6862-DAE6-7262-EB056EFAD96F}"/>
              </a:ext>
            </a:extLst>
          </p:cNvPr>
          <p:cNvPicPr>
            <a:picLocks noChangeAspect="1"/>
          </p:cNvPicPr>
          <p:nvPr/>
        </p:nvPicPr>
        <p:blipFill>
          <a:blip r:embed="rId9">
            <a:extLst>
              <a:ext uri="{28A0092B-C50C-407E-A947-70E740481C1C}">
                <a14:useLocalDpi xmlns:a14="http://schemas.microsoft.com/office/drawing/2010/main" val="0"/>
              </a:ext>
            </a:extLst>
          </a:blip>
          <a:srcRect l="34633" t="62798" r="38451" b="3150"/>
          <a:stretch>
            <a:fillRect/>
          </a:stretch>
        </p:blipFill>
        <p:spPr>
          <a:xfrm>
            <a:off x="7067551" y="3422690"/>
            <a:ext cx="2092343" cy="1488950"/>
          </a:xfrm>
          <a:prstGeom prst="rect">
            <a:avLst/>
          </a:prstGeom>
        </p:spPr>
      </p:pic>
      <p:sp>
        <p:nvSpPr>
          <p:cNvPr id="17" name="Rectangle 16">
            <a:extLst>
              <a:ext uri="{FF2B5EF4-FFF2-40B4-BE49-F238E27FC236}">
                <a16:creationId xmlns:a16="http://schemas.microsoft.com/office/drawing/2014/main" id="{845E2002-D881-3CB6-601D-5EEEB8609526}"/>
              </a:ext>
            </a:extLst>
          </p:cNvPr>
          <p:cNvSpPr/>
          <p:nvPr/>
        </p:nvSpPr>
        <p:spPr>
          <a:xfrm>
            <a:off x="2935574" y="5008625"/>
            <a:ext cx="2389871" cy="7777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01182E9D-DF1A-5EB2-9F08-8D66CAECE33E}"/>
              </a:ext>
            </a:extLst>
          </p:cNvPr>
          <p:cNvSpPr/>
          <p:nvPr/>
        </p:nvSpPr>
        <p:spPr>
          <a:xfrm>
            <a:off x="7229199" y="5085499"/>
            <a:ext cx="2389871" cy="7777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 name="Group 30">
            <a:extLst>
              <a:ext uri="{FF2B5EF4-FFF2-40B4-BE49-F238E27FC236}">
                <a16:creationId xmlns:a16="http://schemas.microsoft.com/office/drawing/2014/main" id="{7FA0E17F-130E-9F19-C3C3-C3BC59063F08}"/>
              </a:ext>
            </a:extLst>
          </p:cNvPr>
          <p:cNvGrpSpPr/>
          <p:nvPr/>
        </p:nvGrpSpPr>
        <p:grpSpPr>
          <a:xfrm>
            <a:off x="841988" y="3248830"/>
            <a:ext cx="1454069" cy="1468721"/>
            <a:chOff x="866089" y="3248831"/>
            <a:chExt cx="1454069" cy="1468721"/>
          </a:xfrm>
        </p:grpSpPr>
        <p:sp>
          <p:nvSpPr>
            <p:cNvPr id="28" name="Rectangle 27">
              <a:extLst>
                <a:ext uri="{FF2B5EF4-FFF2-40B4-BE49-F238E27FC236}">
                  <a16:creationId xmlns:a16="http://schemas.microsoft.com/office/drawing/2014/main" id="{00DD893C-B4D2-1F69-CF17-3FFDF5087469}"/>
                </a:ext>
              </a:extLst>
            </p:cNvPr>
            <p:cNvSpPr/>
            <p:nvPr/>
          </p:nvSpPr>
          <p:spPr>
            <a:xfrm>
              <a:off x="1377468" y="3248831"/>
              <a:ext cx="942690" cy="7777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791CE1CD-3977-93FE-A6FD-348CD22C8B0D}"/>
                </a:ext>
              </a:extLst>
            </p:cNvPr>
            <p:cNvSpPr/>
            <p:nvPr/>
          </p:nvSpPr>
          <p:spPr>
            <a:xfrm>
              <a:off x="866089" y="3939771"/>
              <a:ext cx="1454068" cy="7777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2" name="Group 31">
            <a:extLst>
              <a:ext uri="{FF2B5EF4-FFF2-40B4-BE49-F238E27FC236}">
                <a16:creationId xmlns:a16="http://schemas.microsoft.com/office/drawing/2014/main" id="{AE06C756-FAA8-5842-9719-077A320682E8}"/>
              </a:ext>
            </a:extLst>
          </p:cNvPr>
          <p:cNvGrpSpPr/>
          <p:nvPr/>
        </p:nvGrpSpPr>
        <p:grpSpPr>
          <a:xfrm>
            <a:off x="5320675" y="3018518"/>
            <a:ext cx="1706841" cy="1468721"/>
            <a:chOff x="866089" y="3248831"/>
            <a:chExt cx="1706841" cy="1468721"/>
          </a:xfrm>
        </p:grpSpPr>
        <p:sp>
          <p:nvSpPr>
            <p:cNvPr id="33" name="Rectangle 32">
              <a:extLst>
                <a:ext uri="{FF2B5EF4-FFF2-40B4-BE49-F238E27FC236}">
                  <a16:creationId xmlns:a16="http://schemas.microsoft.com/office/drawing/2014/main" id="{D03ADC7C-F4B3-4CF9-3F94-79DC39C90DC9}"/>
                </a:ext>
              </a:extLst>
            </p:cNvPr>
            <p:cNvSpPr/>
            <p:nvPr/>
          </p:nvSpPr>
          <p:spPr>
            <a:xfrm>
              <a:off x="1377467" y="3248831"/>
              <a:ext cx="1195463" cy="7777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7EEFCB83-E796-2A5C-6CF7-E9B5514EAA30}"/>
                </a:ext>
              </a:extLst>
            </p:cNvPr>
            <p:cNvSpPr/>
            <p:nvPr/>
          </p:nvSpPr>
          <p:spPr>
            <a:xfrm>
              <a:off x="866089" y="3939771"/>
              <a:ext cx="1454068" cy="7777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5" name="Group 34">
            <a:extLst>
              <a:ext uri="{FF2B5EF4-FFF2-40B4-BE49-F238E27FC236}">
                <a16:creationId xmlns:a16="http://schemas.microsoft.com/office/drawing/2014/main" id="{97B706F4-588D-BF1A-81CF-A08E2FE815F5}"/>
              </a:ext>
            </a:extLst>
          </p:cNvPr>
          <p:cNvGrpSpPr/>
          <p:nvPr/>
        </p:nvGrpSpPr>
        <p:grpSpPr>
          <a:xfrm>
            <a:off x="9619070" y="3205410"/>
            <a:ext cx="1706841" cy="1468721"/>
            <a:chOff x="866089" y="3248831"/>
            <a:chExt cx="1706841" cy="1468721"/>
          </a:xfrm>
        </p:grpSpPr>
        <p:sp>
          <p:nvSpPr>
            <p:cNvPr id="36" name="Rectangle 35">
              <a:extLst>
                <a:ext uri="{FF2B5EF4-FFF2-40B4-BE49-F238E27FC236}">
                  <a16:creationId xmlns:a16="http://schemas.microsoft.com/office/drawing/2014/main" id="{70F9218F-C2A6-E903-81F9-3E68896CCF9E}"/>
                </a:ext>
              </a:extLst>
            </p:cNvPr>
            <p:cNvSpPr/>
            <p:nvPr/>
          </p:nvSpPr>
          <p:spPr>
            <a:xfrm>
              <a:off x="1377467" y="3248831"/>
              <a:ext cx="1195463" cy="7777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5778CAF8-5572-8981-4624-1F0611FE590E}"/>
                </a:ext>
              </a:extLst>
            </p:cNvPr>
            <p:cNvSpPr/>
            <p:nvPr/>
          </p:nvSpPr>
          <p:spPr>
            <a:xfrm>
              <a:off x="866089" y="3939771"/>
              <a:ext cx="1454068" cy="7777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custDataLst>
      <p:tags r:id="rId1"/>
    </p:custDataLst>
    <p:extLst>
      <p:ext uri="{BB962C8B-B14F-4D97-AF65-F5344CB8AC3E}">
        <p14:creationId xmlns:p14="http://schemas.microsoft.com/office/powerpoint/2010/main" val="8211119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1"/>
                                        </p:tgtEl>
                                      </p:cBhvr>
                                    </p:animEffect>
                                    <p:set>
                                      <p:cBhvr>
                                        <p:cTn id="7" dur="1" fill="hold">
                                          <p:stCondLst>
                                            <p:cond delay="499"/>
                                          </p:stCondLst>
                                        </p:cTn>
                                        <p:tgtEl>
                                          <p:spTgt spid="3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7"/>
                                        </p:tgtEl>
                                      </p:cBhvr>
                                    </p:animEffect>
                                    <p:set>
                                      <p:cBhvr>
                                        <p:cTn id="12" dur="1" fill="hold">
                                          <p:stCondLst>
                                            <p:cond delay="499"/>
                                          </p:stCondLst>
                                        </p:cTn>
                                        <p:tgtEl>
                                          <p:spTgt spid="1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32"/>
                                        </p:tgtEl>
                                      </p:cBhvr>
                                    </p:animEffect>
                                    <p:set>
                                      <p:cBhvr>
                                        <p:cTn id="17" dur="1" fill="hold">
                                          <p:stCondLst>
                                            <p:cond delay="499"/>
                                          </p:stCondLst>
                                        </p:cTn>
                                        <p:tgtEl>
                                          <p:spTgt spid="32"/>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21"/>
                                        </p:tgtEl>
                                      </p:cBhvr>
                                    </p:animEffect>
                                    <p:set>
                                      <p:cBhvr>
                                        <p:cTn id="22" dur="1" fill="hold">
                                          <p:stCondLst>
                                            <p:cond delay="499"/>
                                          </p:stCondLst>
                                        </p:cTn>
                                        <p:tgtEl>
                                          <p:spTgt spid="2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35"/>
                                        </p:tgtEl>
                                      </p:cBhvr>
                                    </p:animEffect>
                                    <p:set>
                                      <p:cBhvr>
                                        <p:cTn id="27"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65A48-283F-257E-C456-2A4ED52F5E47}"/>
            </a:ext>
          </a:extLst>
        </p:cNvPr>
        <p:cNvGrpSpPr/>
        <p:nvPr/>
      </p:nvGrpSpPr>
      <p:grpSpPr>
        <a:xfrm>
          <a:off x="0" y="0"/>
          <a:ext cx="0" cy="0"/>
          <a:chOff x="0" y="0"/>
          <a:chExt cx="0" cy="0"/>
        </a:xfrm>
      </p:grpSpPr>
      <p:sp>
        <p:nvSpPr>
          <p:cNvPr id="3" name="Content Placeholder 6">
            <a:extLst>
              <a:ext uri="{FF2B5EF4-FFF2-40B4-BE49-F238E27FC236}">
                <a16:creationId xmlns:a16="http://schemas.microsoft.com/office/drawing/2014/main" id="{C1586BDB-C567-9546-D8A5-07890C06A0CC}"/>
              </a:ext>
            </a:extLst>
          </p:cNvPr>
          <p:cNvSpPr>
            <a:spLocks noGrp="1"/>
          </p:cNvSpPr>
          <p:nvPr>
            <p:ph idx="1"/>
          </p:nvPr>
        </p:nvSpPr>
        <p:spPr>
          <a:xfrm>
            <a:off x="830581" y="1327427"/>
            <a:ext cx="10335769" cy="1319520"/>
          </a:xfrm>
        </p:spPr>
        <p:txBody>
          <a:bodyPr>
            <a:normAutofit/>
          </a:bodyPr>
          <a:lstStyle/>
          <a:p>
            <a:r>
              <a:rPr lang="en-US" sz="3200" b="1" dirty="0"/>
              <a:t>A transit mechanic is reinstalling an interior access panel after performing routine maintenance. Which fastener is most commonly used for this application?</a:t>
            </a:r>
            <a:endParaRPr lang="en-US" dirty="0"/>
          </a:p>
        </p:txBody>
      </p:sp>
      <p:sp>
        <p:nvSpPr>
          <p:cNvPr id="8" name="Title 7">
            <a:extLst>
              <a:ext uri="{FF2B5EF4-FFF2-40B4-BE49-F238E27FC236}">
                <a16:creationId xmlns:a16="http://schemas.microsoft.com/office/drawing/2014/main" id="{31320E44-75E9-3257-5AF4-2DD6F574D3C1}"/>
              </a:ext>
            </a:extLst>
          </p:cNvPr>
          <p:cNvSpPr>
            <a:spLocks noGrp="1"/>
          </p:cNvSpPr>
          <p:nvPr>
            <p:ph type="title"/>
          </p:nvPr>
        </p:nvSpPr>
        <p:spPr>
          <a:xfrm>
            <a:off x="838200" y="230352"/>
            <a:ext cx="10523219" cy="523195"/>
          </a:xfrm>
        </p:spPr>
        <p:txBody>
          <a:bodyPr/>
          <a:lstStyle/>
          <a:p>
            <a:r>
              <a:rPr lang="en-US" dirty="0"/>
              <a:t>Knowledge Check </a:t>
            </a:r>
          </a:p>
        </p:txBody>
      </p:sp>
      <p:sp>
        <p:nvSpPr>
          <p:cNvPr id="4" name="Rectangle 3">
            <a:extLst>
              <a:ext uri="{FF2B5EF4-FFF2-40B4-BE49-F238E27FC236}">
                <a16:creationId xmlns:a16="http://schemas.microsoft.com/office/drawing/2014/main" id="{906BC79E-0D9F-6BA3-C6F8-400E4F8AE17A}"/>
              </a:ext>
            </a:extLst>
          </p:cNvPr>
          <p:cNvSpPr/>
          <p:nvPr/>
        </p:nvSpPr>
        <p:spPr>
          <a:xfrm>
            <a:off x="830582" y="2979717"/>
            <a:ext cx="4898898" cy="1003550"/>
          </a:xfrm>
          <a:prstGeom prst="rect">
            <a:avLst/>
          </a:prstGeom>
          <a:solidFill>
            <a:schemeClr val="accent6"/>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(A). Machine Screw</a:t>
            </a:r>
          </a:p>
        </p:txBody>
      </p:sp>
      <p:pic>
        <p:nvPicPr>
          <p:cNvPr id="2" name="Graphic 1" descr="Lights On with solid fill">
            <a:extLst>
              <a:ext uri="{FF2B5EF4-FFF2-40B4-BE49-F238E27FC236}">
                <a16:creationId xmlns:a16="http://schemas.microsoft.com/office/drawing/2014/main" id="{811E4E34-47EB-64AD-DA6E-AFFD3091E21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5285"/>
            <a:ext cx="851672" cy="851672"/>
          </a:xfrm>
          <a:prstGeom prst="rect">
            <a:avLst/>
          </a:prstGeom>
        </p:spPr>
      </p:pic>
      <p:sp>
        <p:nvSpPr>
          <p:cNvPr id="6" name="Rectangle 5">
            <a:extLst>
              <a:ext uri="{FF2B5EF4-FFF2-40B4-BE49-F238E27FC236}">
                <a16:creationId xmlns:a16="http://schemas.microsoft.com/office/drawing/2014/main" id="{A44E8961-BFD7-8516-4ECD-C7C56A018E87}"/>
              </a:ext>
            </a:extLst>
          </p:cNvPr>
          <p:cNvSpPr/>
          <p:nvPr/>
        </p:nvSpPr>
        <p:spPr>
          <a:xfrm>
            <a:off x="6267453" y="2979717"/>
            <a:ext cx="4898898" cy="100355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Spring Pin </a:t>
            </a:r>
          </a:p>
        </p:txBody>
      </p:sp>
      <p:sp>
        <p:nvSpPr>
          <p:cNvPr id="9" name="Rectangle 8">
            <a:extLst>
              <a:ext uri="{FF2B5EF4-FFF2-40B4-BE49-F238E27FC236}">
                <a16:creationId xmlns:a16="http://schemas.microsoft.com/office/drawing/2014/main" id="{9B28EFAC-53DE-78AB-BD16-4071E930A04E}"/>
              </a:ext>
            </a:extLst>
          </p:cNvPr>
          <p:cNvSpPr/>
          <p:nvPr/>
        </p:nvSpPr>
        <p:spPr>
          <a:xfrm>
            <a:off x="838200" y="4453737"/>
            <a:ext cx="4898898" cy="1018169"/>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Cotter Pin </a:t>
            </a:r>
          </a:p>
        </p:txBody>
      </p:sp>
      <p:sp>
        <p:nvSpPr>
          <p:cNvPr id="11" name="Rectangle 10">
            <a:extLst>
              <a:ext uri="{FF2B5EF4-FFF2-40B4-BE49-F238E27FC236}">
                <a16:creationId xmlns:a16="http://schemas.microsoft.com/office/drawing/2014/main" id="{89FAF3DD-D4D3-708A-4694-59B83FCD0EE3}"/>
              </a:ext>
            </a:extLst>
          </p:cNvPr>
          <p:cNvSpPr/>
          <p:nvPr/>
        </p:nvSpPr>
        <p:spPr>
          <a:xfrm>
            <a:off x="6267452" y="4468663"/>
            <a:ext cx="4898898" cy="100355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(D). Snap Ring </a:t>
            </a:r>
          </a:p>
        </p:txBody>
      </p:sp>
      <p:sp>
        <p:nvSpPr>
          <p:cNvPr id="7" name="Rectangle 6">
            <a:extLst>
              <a:ext uri="{FF2B5EF4-FFF2-40B4-BE49-F238E27FC236}">
                <a16:creationId xmlns:a16="http://schemas.microsoft.com/office/drawing/2014/main" id="{EA6B489D-11B5-F4C4-DB13-2616EDCEE54E}"/>
              </a:ext>
            </a:extLst>
          </p:cNvPr>
          <p:cNvSpPr/>
          <p:nvPr/>
        </p:nvSpPr>
        <p:spPr>
          <a:xfrm>
            <a:off x="830581" y="2979717"/>
            <a:ext cx="4898898" cy="100355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(A). Machine Screw</a:t>
            </a:r>
          </a:p>
        </p:txBody>
      </p:sp>
    </p:spTree>
    <p:custDataLst>
      <p:tags r:id="rId1"/>
    </p:custDataLst>
    <p:extLst>
      <p:ext uri="{BB962C8B-B14F-4D97-AF65-F5344CB8AC3E}">
        <p14:creationId xmlns:p14="http://schemas.microsoft.com/office/powerpoint/2010/main" val="29356492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CA347-5055-5EA2-8DFC-156B7F2BB088}"/>
            </a:ext>
          </a:extLst>
        </p:cNvPr>
        <p:cNvGrpSpPr/>
        <p:nvPr/>
      </p:nvGrpSpPr>
      <p:grpSpPr>
        <a:xfrm>
          <a:off x="0" y="0"/>
          <a:ext cx="0" cy="0"/>
          <a:chOff x="0" y="0"/>
          <a:chExt cx="0" cy="0"/>
        </a:xfrm>
      </p:grpSpPr>
      <p:sp>
        <p:nvSpPr>
          <p:cNvPr id="3" name="Content Placeholder 6">
            <a:extLst>
              <a:ext uri="{FF2B5EF4-FFF2-40B4-BE49-F238E27FC236}">
                <a16:creationId xmlns:a16="http://schemas.microsoft.com/office/drawing/2014/main" id="{FC02E393-D6EB-45A5-7161-ABE1FF092E77}"/>
              </a:ext>
            </a:extLst>
          </p:cNvPr>
          <p:cNvSpPr>
            <a:spLocks noGrp="1"/>
          </p:cNvSpPr>
          <p:nvPr>
            <p:ph idx="1"/>
          </p:nvPr>
        </p:nvSpPr>
        <p:spPr>
          <a:xfrm>
            <a:off x="830581" y="1396231"/>
            <a:ext cx="10335769" cy="1236081"/>
          </a:xfrm>
        </p:spPr>
        <p:txBody>
          <a:bodyPr>
            <a:normAutofit lnSpcReduction="10000"/>
          </a:bodyPr>
          <a:lstStyle/>
          <a:p>
            <a:r>
              <a:rPr lang="en-US" sz="3200" b="1" dirty="0"/>
              <a:t>During an inspection, a mechanic removes a cotter pin from a tie rod end to replace the steering component. Why is the cotter pin used in this application?</a:t>
            </a:r>
            <a:endParaRPr lang="en-US" dirty="0"/>
          </a:p>
        </p:txBody>
      </p:sp>
      <p:sp>
        <p:nvSpPr>
          <p:cNvPr id="8" name="Title 7">
            <a:extLst>
              <a:ext uri="{FF2B5EF4-FFF2-40B4-BE49-F238E27FC236}">
                <a16:creationId xmlns:a16="http://schemas.microsoft.com/office/drawing/2014/main" id="{92A57EF5-BBC4-D66F-B273-EABA364DBD43}"/>
              </a:ext>
            </a:extLst>
          </p:cNvPr>
          <p:cNvSpPr>
            <a:spLocks noGrp="1"/>
          </p:cNvSpPr>
          <p:nvPr>
            <p:ph type="title"/>
          </p:nvPr>
        </p:nvSpPr>
        <p:spPr>
          <a:xfrm>
            <a:off x="838200" y="230352"/>
            <a:ext cx="10523219" cy="523195"/>
          </a:xfrm>
        </p:spPr>
        <p:txBody>
          <a:bodyPr/>
          <a:lstStyle/>
          <a:p>
            <a:r>
              <a:rPr lang="en-US" dirty="0"/>
              <a:t>Knowledge Check </a:t>
            </a:r>
          </a:p>
        </p:txBody>
      </p:sp>
      <p:sp>
        <p:nvSpPr>
          <p:cNvPr id="4" name="Rectangle 3">
            <a:extLst>
              <a:ext uri="{FF2B5EF4-FFF2-40B4-BE49-F238E27FC236}">
                <a16:creationId xmlns:a16="http://schemas.microsoft.com/office/drawing/2014/main" id="{27211C4A-B941-863D-C775-EE9A06D98D43}"/>
              </a:ext>
            </a:extLst>
          </p:cNvPr>
          <p:cNvSpPr/>
          <p:nvPr/>
        </p:nvSpPr>
        <p:spPr>
          <a:xfrm>
            <a:off x="830582" y="2979717"/>
            <a:ext cx="4898898" cy="100355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(A). To distribute the load across the joint</a:t>
            </a:r>
          </a:p>
        </p:txBody>
      </p:sp>
      <p:pic>
        <p:nvPicPr>
          <p:cNvPr id="2" name="Graphic 1" descr="Lights On with solid fill">
            <a:extLst>
              <a:ext uri="{FF2B5EF4-FFF2-40B4-BE49-F238E27FC236}">
                <a16:creationId xmlns:a16="http://schemas.microsoft.com/office/drawing/2014/main" id="{92BC6565-B243-9BB7-8338-003D312C8AD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5285"/>
            <a:ext cx="851672" cy="851672"/>
          </a:xfrm>
          <a:prstGeom prst="rect">
            <a:avLst/>
          </a:prstGeom>
        </p:spPr>
      </p:pic>
      <p:sp>
        <p:nvSpPr>
          <p:cNvPr id="6" name="Rectangle 5">
            <a:extLst>
              <a:ext uri="{FF2B5EF4-FFF2-40B4-BE49-F238E27FC236}">
                <a16:creationId xmlns:a16="http://schemas.microsoft.com/office/drawing/2014/main" id="{262C1575-81A5-F0D2-8352-827C9FD802B3}"/>
              </a:ext>
            </a:extLst>
          </p:cNvPr>
          <p:cNvSpPr/>
          <p:nvPr/>
        </p:nvSpPr>
        <p:spPr>
          <a:xfrm>
            <a:off x="6267453" y="2979717"/>
            <a:ext cx="4898898" cy="100355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To increase the bolt’s strength  </a:t>
            </a:r>
          </a:p>
        </p:txBody>
      </p:sp>
      <p:sp>
        <p:nvSpPr>
          <p:cNvPr id="9" name="Rectangle 8">
            <a:extLst>
              <a:ext uri="{FF2B5EF4-FFF2-40B4-BE49-F238E27FC236}">
                <a16:creationId xmlns:a16="http://schemas.microsoft.com/office/drawing/2014/main" id="{F9AC92EF-7BCE-7F9D-A9A7-47845FCAF00B}"/>
              </a:ext>
            </a:extLst>
          </p:cNvPr>
          <p:cNvSpPr/>
          <p:nvPr/>
        </p:nvSpPr>
        <p:spPr>
          <a:xfrm>
            <a:off x="838200" y="4453737"/>
            <a:ext cx="4898898" cy="1018169"/>
          </a:xfrm>
          <a:prstGeom prst="rect">
            <a:avLst/>
          </a:prstGeom>
          <a:solidFill>
            <a:schemeClr val="accent6"/>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To prevent the castellated nut from loosening or rotating </a:t>
            </a:r>
          </a:p>
        </p:txBody>
      </p:sp>
      <p:sp>
        <p:nvSpPr>
          <p:cNvPr id="11" name="Rectangle 10">
            <a:extLst>
              <a:ext uri="{FF2B5EF4-FFF2-40B4-BE49-F238E27FC236}">
                <a16:creationId xmlns:a16="http://schemas.microsoft.com/office/drawing/2014/main" id="{F3C9B272-5A9A-5149-920F-98C60AB3B7DE}"/>
              </a:ext>
            </a:extLst>
          </p:cNvPr>
          <p:cNvSpPr/>
          <p:nvPr/>
        </p:nvSpPr>
        <p:spPr>
          <a:xfrm>
            <a:off x="6267452" y="4468663"/>
            <a:ext cx="4898898" cy="100355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(D). To seal the threads from moisture </a:t>
            </a:r>
          </a:p>
        </p:txBody>
      </p:sp>
      <p:sp>
        <p:nvSpPr>
          <p:cNvPr id="10" name="Rectangle 9">
            <a:extLst>
              <a:ext uri="{FF2B5EF4-FFF2-40B4-BE49-F238E27FC236}">
                <a16:creationId xmlns:a16="http://schemas.microsoft.com/office/drawing/2014/main" id="{143EDB9B-C32C-3A8D-7084-648B2CB81A31}"/>
              </a:ext>
            </a:extLst>
          </p:cNvPr>
          <p:cNvSpPr/>
          <p:nvPr/>
        </p:nvSpPr>
        <p:spPr>
          <a:xfrm>
            <a:off x="838200" y="4443600"/>
            <a:ext cx="4898898" cy="1018169"/>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To prevent the castellated nut from loosening or rotating </a:t>
            </a:r>
          </a:p>
        </p:txBody>
      </p:sp>
    </p:spTree>
    <p:custDataLst>
      <p:tags r:id="rId1"/>
    </p:custDataLst>
    <p:extLst>
      <p:ext uri="{BB962C8B-B14F-4D97-AF65-F5344CB8AC3E}">
        <p14:creationId xmlns:p14="http://schemas.microsoft.com/office/powerpoint/2010/main" val="23347375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a:extLst>
              <a:ext uri="{FF2B5EF4-FFF2-40B4-BE49-F238E27FC236}">
                <a16:creationId xmlns:a16="http://schemas.microsoft.com/office/drawing/2014/main" id="{5493DF07-0C95-1EEE-1FBB-5ABD486B13C0}"/>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5121" r="-2" b="-2"/>
          <a:stretch>
            <a:fillRect/>
          </a:stretch>
        </p:blipFill>
        <p:spPr>
          <a:xfrm>
            <a:off x="7381875" y="10"/>
            <a:ext cx="4860925" cy="6857990"/>
          </a:xfrm>
          <a:noFill/>
        </p:spPr>
      </p:pic>
      <p:sp>
        <p:nvSpPr>
          <p:cNvPr id="4" name="Title 3">
            <a:extLst>
              <a:ext uri="{FF2B5EF4-FFF2-40B4-BE49-F238E27FC236}">
                <a16:creationId xmlns:a16="http://schemas.microsoft.com/office/drawing/2014/main" id="{5FA062A0-888E-C0D0-8728-2EB99A816A6A}"/>
              </a:ext>
            </a:extLst>
          </p:cNvPr>
          <p:cNvSpPr>
            <a:spLocks noGrp="1"/>
          </p:cNvSpPr>
          <p:nvPr>
            <p:ph type="title"/>
          </p:nvPr>
        </p:nvSpPr>
        <p:spPr>
          <a:xfrm>
            <a:off x="1615440" y="1812338"/>
            <a:ext cx="4861614" cy="1388062"/>
          </a:xfrm>
        </p:spPr>
        <p:txBody>
          <a:bodyPr anchor="t">
            <a:normAutofit/>
          </a:bodyPr>
          <a:lstStyle/>
          <a:p>
            <a:r>
              <a:rPr lang="en-US" sz="6000" dirty="0"/>
              <a:t>Quiz</a:t>
            </a:r>
            <a:endParaRPr lang="en-US" dirty="0"/>
          </a:p>
        </p:txBody>
      </p:sp>
      <p:sp>
        <p:nvSpPr>
          <p:cNvPr id="20" name="Text Placeholder 3">
            <a:extLst>
              <a:ext uri="{FF2B5EF4-FFF2-40B4-BE49-F238E27FC236}">
                <a16:creationId xmlns:a16="http://schemas.microsoft.com/office/drawing/2014/main" id="{CBF60118-21C7-8296-4DDB-DF3D229C4EC7}"/>
              </a:ext>
            </a:extLst>
          </p:cNvPr>
          <p:cNvSpPr>
            <a:spLocks noGrp="1"/>
          </p:cNvSpPr>
          <p:nvPr>
            <p:ph type="body" sz="quarter" idx="10"/>
          </p:nvPr>
        </p:nvSpPr>
        <p:spPr>
          <a:xfrm>
            <a:off x="1615440" y="3429000"/>
            <a:ext cx="4861615" cy="2654300"/>
          </a:xfrm>
        </p:spPr>
        <p:txBody>
          <a:bodyPr/>
          <a:lstStyle/>
          <a:p>
            <a:pPr marL="0" indent="0">
              <a:buNone/>
            </a:pPr>
            <a:r>
              <a:rPr lang="en-US" dirty="0"/>
              <a:t>Time for a quiz! Let’s see what you have learned from today’s lesson. </a:t>
            </a:r>
          </a:p>
          <a:p>
            <a:endParaRPr lang="en-US" dirty="0"/>
          </a:p>
        </p:txBody>
      </p:sp>
    </p:spTree>
    <p:custDataLst>
      <p:tags r:id="rId1"/>
    </p:custDataLst>
    <p:extLst>
      <p:ext uri="{BB962C8B-B14F-4D97-AF65-F5344CB8AC3E}">
        <p14:creationId xmlns:p14="http://schemas.microsoft.com/office/powerpoint/2010/main" val="1877786258"/>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7C901-77AD-55C7-9FBD-94F97131BF5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340BF05-E2C5-23C4-3FA8-8DD577A9712C}"/>
              </a:ext>
            </a:extLst>
          </p:cNvPr>
          <p:cNvSpPr>
            <a:spLocks noGrp="1"/>
          </p:cNvSpPr>
          <p:nvPr>
            <p:ph type="title"/>
          </p:nvPr>
        </p:nvSpPr>
        <p:spPr/>
        <p:txBody>
          <a:bodyPr/>
          <a:lstStyle/>
          <a:p>
            <a:r>
              <a:rPr lang="en-US" dirty="0"/>
              <a:t>Revisiting Objectives</a:t>
            </a:r>
          </a:p>
        </p:txBody>
      </p:sp>
      <p:sp>
        <p:nvSpPr>
          <p:cNvPr id="5" name="Content Placeholder 4">
            <a:extLst>
              <a:ext uri="{FF2B5EF4-FFF2-40B4-BE49-F238E27FC236}">
                <a16:creationId xmlns:a16="http://schemas.microsoft.com/office/drawing/2014/main" id="{5ED3EBA6-4D50-5B19-9C73-ADB575DBA99B}"/>
              </a:ext>
            </a:extLst>
          </p:cNvPr>
          <p:cNvSpPr>
            <a:spLocks noGrp="1"/>
          </p:cNvSpPr>
          <p:nvPr>
            <p:ph idx="1"/>
          </p:nvPr>
        </p:nvSpPr>
        <p:spPr/>
        <p:txBody>
          <a:bodyPr/>
          <a:lstStyle/>
          <a:p>
            <a:pPr marL="457200" lvl="0" indent="-457200">
              <a:buFont typeface="Arial" panose="020B0604020202020204" pitchFamily="34" charset="0"/>
              <a:buChar char="•"/>
            </a:pPr>
            <a:r>
              <a:rPr lang="en-US" dirty="0"/>
              <a:t>Identify the various types of fasteners and explain their purpose, including screws, nuts, bolts, washers, staples, retaining hardware, and miscellaneous hardware.</a:t>
            </a:r>
          </a:p>
          <a:p>
            <a:pPr marL="457200" lvl="0" indent="-457200">
              <a:buFont typeface="Arial" panose="020B0604020202020204" pitchFamily="34" charset="0"/>
              <a:buChar char="•"/>
            </a:pPr>
            <a:endParaRPr lang="en-US" dirty="0"/>
          </a:p>
          <a:p>
            <a:pPr marL="457200" lvl="0" indent="-457200">
              <a:buFont typeface="Arial" panose="020B0604020202020204" pitchFamily="34" charset="0"/>
              <a:buChar char="•"/>
            </a:pPr>
            <a:r>
              <a:rPr lang="en-US" dirty="0"/>
              <a:t>Explain the advantages and disadvantages of fastener materials.</a:t>
            </a:r>
          </a:p>
          <a:p>
            <a:pPr marL="457200" lvl="0" indent="-457200">
              <a:buFont typeface="Arial" panose="020B0604020202020204" pitchFamily="34" charset="0"/>
              <a:buChar char="•"/>
            </a:pPr>
            <a:endParaRPr lang="en-US" dirty="0"/>
          </a:p>
          <a:p>
            <a:pPr marL="457200" lvl="0" indent="-457200">
              <a:buFont typeface="Arial" panose="020B0604020202020204" pitchFamily="34" charset="0"/>
              <a:buChar char="•"/>
            </a:pPr>
            <a:r>
              <a:rPr lang="en-US" dirty="0"/>
              <a:t>Recognize common applications for fasteners.</a:t>
            </a:r>
          </a:p>
          <a:p>
            <a:endParaRPr lang="en-US" dirty="0"/>
          </a:p>
        </p:txBody>
      </p:sp>
    </p:spTree>
    <p:custDataLst>
      <p:tags r:id="rId1"/>
    </p:custDataLst>
    <p:extLst>
      <p:ext uri="{BB962C8B-B14F-4D97-AF65-F5344CB8AC3E}">
        <p14:creationId xmlns:p14="http://schemas.microsoft.com/office/powerpoint/2010/main" val="4021215100"/>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F08F00B-DCFE-4AB0-9B65-5843EB254283}"/>
              </a:ext>
            </a:extLst>
          </p:cNvPr>
          <p:cNvSpPr>
            <a:spLocks noGrp="1"/>
          </p:cNvSpPr>
          <p:nvPr>
            <p:ph type="ctrTitle"/>
          </p:nvPr>
        </p:nvSpPr>
        <p:spPr>
          <a:xfrm>
            <a:off x="1478280" y="1879599"/>
            <a:ext cx="8671560" cy="1371601"/>
          </a:xfrm>
        </p:spPr>
        <p:txBody>
          <a:bodyPr/>
          <a:lstStyle/>
          <a:p>
            <a:r>
              <a:rPr lang="en-US" sz="8800" dirty="0"/>
              <a:t>Thank you!</a:t>
            </a:r>
          </a:p>
        </p:txBody>
      </p:sp>
    </p:spTree>
    <p:custDataLst>
      <p:tags r:id="rId1"/>
    </p:custDataLst>
    <p:extLst>
      <p:ext uri="{BB962C8B-B14F-4D97-AF65-F5344CB8AC3E}">
        <p14:creationId xmlns:p14="http://schemas.microsoft.com/office/powerpoint/2010/main" val="3219961775"/>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5_OFFICE THEME" val="NjpWBq9o"/>
  <p:tag name="ARTICULATE_DESIGN_ID_TWC THEME" val="6iQ1lsgI"/>
  <p:tag name="ARTICULATE_SLIDE_THUMBNAIL_REFRESH" val="1"/>
  <p:tag name="ARTICULATE_PROJECT_OPEN" val="0"/>
  <p:tag name="ARTICULATE_SLIDE_COUNT" val="79"/>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5_Office Theme">
  <a:themeElements>
    <a:clrScheme name="Foundational Skills">
      <a:dk1>
        <a:srgbClr val="000000"/>
      </a:dk1>
      <a:lt1>
        <a:srgbClr val="FFFFFF"/>
      </a:lt1>
      <a:dk2>
        <a:srgbClr val="615F67"/>
      </a:dk2>
      <a:lt2>
        <a:srgbClr val="E7E6E6"/>
      </a:lt2>
      <a:accent1>
        <a:srgbClr val="0F6235"/>
      </a:accent1>
      <a:accent2>
        <a:srgbClr val="00A34B"/>
      </a:accent2>
      <a:accent3>
        <a:srgbClr val="D7E023"/>
      </a:accent3>
      <a:accent4>
        <a:srgbClr val="DC5D22"/>
      </a:accent4>
      <a:accent5>
        <a:srgbClr val="01A5B6"/>
      </a:accent5>
      <a:accent6>
        <a:srgbClr val="EEFFDD"/>
      </a:accent6>
      <a:hlink>
        <a:srgbClr val="83298D"/>
      </a:hlink>
      <a:folHlink>
        <a:srgbClr val="175C98"/>
      </a:folHlink>
    </a:clrScheme>
    <a:fontScheme name="Foundational Skills">
      <a:majorFont>
        <a:latin typeface="Montserrat ExtraBold"/>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WC Theme">
  <a:themeElements>
    <a:clrScheme name="New TWC">
      <a:dk1>
        <a:srgbClr val="000000"/>
      </a:dk1>
      <a:lt1>
        <a:srgbClr val="FFFFFF"/>
      </a:lt1>
      <a:dk2>
        <a:srgbClr val="44546A"/>
      </a:dk2>
      <a:lt2>
        <a:srgbClr val="E7E6E6"/>
      </a:lt2>
      <a:accent1>
        <a:srgbClr val="0C6235"/>
      </a:accent1>
      <a:accent2>
        <a:srgbClr val="00A54A"/>
      </a:accent2>
      <a:accent3>
        <a:srgbClr val="D6DF2A"/>
      </a:accent3>
      <a:accent4>
        <a:srgbClr val="615F67"/>
      </a:accent4>
      <a:accent5>
        <a:srgbClr val="881E19"/>
      </a:accent5>
      <a:accent6>
        <a:srgbClr val="121F56"/>
      </a:accent6>
      <a:hlink>
        <a:srgbClr val="0C6235"/>
      </a:hlink>
      <a:folHlink>
        <a:srgbClr val="014D80"/>
      </a:folHlink>
    </a:clrScheme>
    <a:fontScheme name="Montserrat Theme">
      <a:majorFont>
        <a:latin typeface="Montserrat ExtraBol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8202</TotalTime>
  <Words>13349</Words>
  <Application>Microsoft Office PowerPoint</Application>
  <PresentationFormat>Widescreen</PresentationFormat>
  <Paragraphs>1365</Paragraphs>
  <Slides>79</Slides>
  <Notes>79</Notes>
  <HiddenSlides>2</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79</vt:i4>
      </vt:variant>
    </vt:vector>
  </HeadingPairs>
  <TitlesOfParts>
    <vt:vector size="87" baseType="lpstr">
      <vt:lpstr>Montserrat</vt:lpstr>
      <vt:lpstr>Calibri</vt:lpstr>
      <vt:lpstr>Montserrat ExtraBold</vt:lpstr>
      <vt:lpstr>Symbol</vt:lpstr>
      <vt:lpstr>Courier New</vt:lpstr>
      <vt:lpstr>Arial</vt:lpstr>
      <vt:lpstr>5_Office Theme</vt:lpstr>
      <vt:lpstr>TWC Theme</vt:lpstr>
      <vt:lpstr>Instructor Guide Snapshot </vt:lpstr>
      <vt:lpstr>Pacing Guide </vt:lpstr>
      <vt:lpstr>Fasteners Mechanical Foundations Transit Core Competencies Curriculum (TC3)</vt:lpstr>
      <vt:lpstr>Objectives</vt:lpstr>
      <vt:lpstr>Agenda</vt:lpstr>
      <vt:lpstr>Warm Up </vt:lpstr>
      <vt:lpstr>1.1 – Introduction to Fasteners </vt:lpstr>
      <vt:lpstr>What are fasteners? </vt:lpstr>
      <vt:lpstr>Common Fastener Materials</vt:lpstr>
      <vt:lpstr>Selecting the Right Fastener Material</vt:lpstr>
      <vt:lpstr>Using Compatible Materials</vt:lpstr>
      <vt:lpstr>Knowledge Check </vt:lpstr>
      <vt:lpstr>Knowledge Check </vt:lpstr>
      <vt:lpstr>Knowledge Check </vt:lpstr>
      <vt:lpstr>1.2 - Screws</vt:lpstr>
      <vt:lpstr>PowerPoint Presentation</vt:lpstr>
      <vt:lpstr>What is a screw? </vt:lpstr>
      <vt:lpstr>Parts of a Screw</vt:lpstr>
      <vt:lpstr>Installation Best Practices</vt:lpstr>
      <vt:lpstr>PowerPoint Presentation</vt:lpstr>
      <vt:lpstr>Machine Screw</vt:lpstr>
      <vt:lpstr>Self-Tapping Screw </vt:lpstr>
      <vt:lpstr>Sheet Metal Screw </vt:lpstr>
      <vt:lpstr>Self-Drilling Screw </vt:lpstr>
      <vt:lpstr>Hex-Washer Screw </vt:lpstr>
      <vt:lpstr>Anti-Tampering Screw </vt:lpstr>
      <vt:lpstr>Summary and What’s Next</vt:lpstr>
      <vt:lpstr>1.3 – Nuts and Bolts</vt:lpstr>
      <vt:lpstr>PowerPoint Presentation</vt:lpstr>
      <vt:lpstr>What is a bolt?</vt:lpstr>
      <vt:lpstr>Parts of a Bolt</vt:lpstr>
      <vt:lpstr>Bolt Threads</vt:lpstr>
      <vt:lpstr>How a Bolted Joint Works</vt:lpstr>
      <vt:lpstr>Torque-to-Yield (TTY) Bolts</vt:lpstr>
      <vt:lpstr>Metric vs. Standard Bolts</vt:lpstr>
      <vt:lpstr>Measuring Thread Pitch on Bolts</vt:lpstr>
      <vt:lpstr>Measuring Thread Pitch on Bolts</vt:lpstr>
      <vt:lpstr>Optional Video</vt:lpstr>
      <vt:lpstr>What is a nut?</vt:lpstr>
      <vt:lpstr>Types of Nuts</vt:lpstr>
      <vt:lpstr>Matching and Measuring</vt:lpstr>
      <vt:lpstr>Fastener Application  </vt:lpstr>
      <vt:lpstr>Knowledge Check </vt:lpstr>
      <vt:lpstr>Knowledge Check </vt:lpstr>
      <vt:lpstr>Knowledge Check </vt:lpstr>
      <vt:lpstr>Summary and What’s Next</vt:lpstr>
      <vt:lpstr>1.4 - Washers, Retaining Hardware, and Staples</vt:lpstr>
      <vt:lpstr>PowerPoint Presentation</vt:lpstr>
      <vt:lpstr>Washers </vt:lpstr>
      <vt:lpstr>Flat Washers </vt:lpstr>
      <vt:lpstr>Split Lock Washers </vt:lpstr>
      <vt:lpstr>Star Washers </vt:lpstr>
      <vt:lpstr>Nord-Lock Washers </vt:lpstr>
      <vt:lpstr>PowerPoint Presentation</vt:lpstr>
      <vt:lpstr>Hardware Securement: Cotter Pins</vt:lpstr>
      <vt:lpstr>Hardware Securement: Safety Wire</vt:lpstr>
      <vt:lpstr>Video</vt:lpstr>
      <vt:lpstr>Hardware Securement: Thread Locker</vt:lpstr>
      <vt:lpstr>Retaining Hardware</vt:lpstr>
      <vt:lpstr>Spring Clips </vt:lpstr>
      <vt:lpstr>C-Clip/E-Clip </vt:lpstr>
      <vt:lpstr>Snap Ring</vt:lpstr>
      <vt:lpstr>Staples </vt:lpstr>
      <vt:lpstr>Knowledge Check </vt:lpstr>
      <vt:lpstr>Knowledge Check </vt:lpstr>
      <vt:lpstr>Knowledge Check </vt:lpstr>
      <vt:lpstr>Knowledge Check </vt:lpstr>
      <vt:lpstr>Summary and What’s Next</vt:lpstr>
      <vt:lpstr>1.5 – Applications for Fasteners in Transit Maintenance</vt:lpstr>
      <vt:lpstr>Common Fasteners and Their Use</vt:lpstr>
      <vt:lpstr>Selecting the Right Fastener</vt:lpstr>
      <vt:lpstr>Fastener Identification </vt:lpstr>
      <vt:lpstr>Fastener Identification </vt:lpstr>
      <vt:lpstr>Fastener Identification </vt:lpstr>
      <vt:lpstr>Knowledge Check </vt:lpstr>
      <vt:lpstr>Knowledge Check </vt:lpstr>
      <vt:lpstr>Quiz</vt:lpstr>
      <vt:lpstr>Revisiting Objectives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Mentor &amp; Apprenticeship Programs</dc:title>
  <dc:creator>Maurice Beard</dc:creator>
  <cp:lastModifiedBy>Allie Franklyn</cp:lastModifiedBy>
  <cp:revision>289</cp:revision>
  <dcterms:created xsi:type="dcterms:W3CDTF">2025-01-21T17:59:23Z</dcterms:created>
  <dcterms:modified xsi:type="dcterms:W3CDTF">2026-09-30T12:29:39Z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BEAEC871-48B9-4E68-B519-A98E1E2CE787</vt:lpwstr>
  </property>
  <property fmtid="{D5CDD505-2E9C-101B-9397-08002B2CF9AE}" pid="3" name="ArticulatePath">
    <vt:lpwstr>Developing Mentor &amp; Apprenticeship Programs</vt:lpwstr>
  </property>
</Properties>
</file>