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.xml" ContentType="application/vnd.openxmlformats-officedocument.presentationml.notesSlide+xml"/>
  <Override PartName="/ppt/tags/tag25.xml" ContentType="application/vnd.openxmlformats-officedocument.presentationml.tags+xml"/>
  <Override PartName="/ppt/notesSlides/notesSlide2.xml" ContentType="application/vnd.openxmlformats-officedocument.presentationml.notesSlide+xml"/>
  <Override PartName="/ppt/tags/tag26.xml" ContentType="application/vnd.openxmlformats-officedocument.presentationml.tags+xml"/>
  <Override PartName="/ppt/notesSlides/notesSlide3.xml" ContentType="application/vnd.openxmlformats-officedocument.presentationml.notesSlide+xml"/>
  <Override PartName="/ppt/tags/tag27.xml" ContentType="application/vnd.openxmlformats-officedocument.presentationml.tags+xml"/>
  <Override PartName="/ppt/notesSlides/notesSlide4.xml" ContentType="application/vnd.openxmlformats-officedocument.presentationml.notesSlide+xml"/>
  <Override PartName="/ppt/tags/tag28.xml" ContentType="application/vnd.openxmlformats-officedocument.presentationml.tags+xml"/>
  <Override PartName="/ppt/notesSlides/notesSlide5.xml" ContentType="application/vnd.openxmlformats-officedocument.presentationml.notesSlide+xml"/>
  <Override PartName="/ppt/tags/tag29.xml" ContentType="application/vnd.openxmlformats-officedocument.presentationml.tags+xml"/>
  <Override PartName="/ppt/notesSlides/notesSlide6.xml" ContentType="application/vnd.openxmlformats-officedocument.presentationml.notesSlide+xml"/>
  <Override PartName="/ppt/tags/tag30.xml" ContentType="application/vnd.openxmlformats-officedocument.presentationml.tags+xml"/>
  <Override PartName="/ppt/notesSlides/notesSlide7.xml" ContentType="application/vnd.openxmlformats-officedocument.presentationml.notesSlide+xml"/>
  <Override PartName="/ppt/tags/tag31.xml" ContentType="application/vnd.openxmlformats-officedocument.presentationml.tags+xml"/>
  <Override PartName="/ppt/notesSlides/notesSlide8.xml" ContentType="application/vnd.openxmlformats-officedocument.presentationml.notesSlide+xml"/>
  <Override PartName="/ppt/tags/tag32.xml" ContentType="application/vnd.openxmlformats-officedocument.presentationml.tags+xml"/>
  <Override PartName="/ppt/notesSlides/notesSlide9.xml" ContentType="application/vnd.openxmlformats-officedocument.presentationml.notesSlide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tags/tag34.xml" ContentType="application/vnd.openxmlformats-officedocument.presentationml.tags+xml"/>
  <Override PartName="/ppt/notesSlides/notesSlide11.xml" ContentType="application/vnd.openxmlformats-officedocument.presentationml.notesSlide+xml"/>
  <Override PartName="/ppt/tags/tag35.xml" ContentType="application/vnd.openxmlformats-officedocument.presentationml.tags+xml"/>
  <Override PartName="/ppt/notesSlides/notesSlide12.xml" ContentType="application/vnd.openxmlformats-officedocument.presentationml.notesSlide+xml"/>
  <Override PartName="/ppt/tags/tag36.xml" ContentType="application/vnd.openxmlformats-officedocument.presentationml.tags+xml"/>
  <Override PartName="/ppt/notesSlides/notesSlide13.xml" ContentType="application/vnd.openxmlformats-officedocument.presentationml.notesSlide+xml"/>
  <Override PartName="/ppt/tags/tag37.xml" ContentType="application/vnd.openxmlformats-officedocument.presentationml.tags+xml"/>
  <Override PartName="/ppt/notesSlides/notesSlide14.xml" ContentType="application/vnd.openxmlformats-officedocument.presentationml.notesSlide+xml"/>
  <Override PartName="/ppt/tags/tag38.xml" ContentType="application/vnd.openxmlformats-officedocument.presentationml.tags+xml"/>
  <Override PartName="/ppt/notesSlides/notesSlide15.xml" ContentType="application/vnd.openxmlformats-officedocument.presentationml.notesSlide+xml"/>
  <Override PartName="/ppt/tags/tag39.xml" ContentType="application/vnd.openxmlformats-officedocument.presentationml.tags+xml"/>
  <Override PartName="/ppt/notesSlides/notesSlide16.xml" ContentType="application/vnd.openxmlformats-officedocument.presentationml.notesSlide+xml"/>
  <Override PartName="/ppt/tags/tag40.xml" ContentType="application/vnd.openxmlformats-officedocument.presentationml.tags+xml"/>
  <Override PartName="/ppt/notesSlides/notesSlide17.xml" ContentType="application/vnd.openxmlformats-officedocument.presentationml.notesSlide+xml"/>
  <Override PartName="/ppt/tags/tag41.xml" ContentType="application/vnd.openxmlformats-officedocument.presentationml.tags+xml"/>
  <Override PartName="/ppt/notesSlides/notesSlide18.xml" ContentType="application/vnd.openxmlformats-officedocument.presentationml.notesSlide+xml"/>
  <Override PartName="/ppt/tags/tag42.xml" ContentType="application/vnd.openxmlformats-officedocument.presentationml.tags+xml"/>
  <Override PartName="/ppt/notesSlides/notesSlide19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0.xml" ContentType="application/vnd.openxmlformats-officedocument.presentationml.notesSlide+xml"/>
  <Override PartName="/ppt/tags/tag45.xml" ContentType="application/vnd.openxmlformats-officedocument.presentationml.tags+xml"/>
  <Override PartName="/ppt/notesSlides/notesSlide21.xml" ContentType="application/vnd.openxmlformats-officedocument.presentationml.notesSlide+xml"/>
  <Override PartName="/ppt/tags/tag46.xml" ContentType="application/vnd.openxmlformats-officedocument.presentationml.tags+xml"/>
  <Override PartName="/ppt/notesSlides/notesSlide22.xml" ContentType="application/vnd.openxmlformats-officedocument.presentationml.notesSlide+xml"/>
  <Override PartName="/ppt/tags/tag47.xml" ContentType="application/vnd.openxmlformats-officedocument.presentationml.tags+xml"/>
  <Override PartName="/ppt/notesSlides/notesSlide23.xml" ContentType="application/vnd.openxmlformats-officedocument.presentationml.notesSlide+xml"/>
  <Override PartName="/ppt/tags/tag48.xml" ContentType="application/vnd.openxmlformats-officedocument.presentationml.tags+xml"/>
  <Override PartName="/ppt/notesSlides/notesSlide24.xml" ContentType="application/vnd.openxmlformats-officedocument.presentationml.notesSlide+xml"/>
  <Override PartName="/ppt/tags/tag49.xml" ContentType="application/vnd.openxmlformats-officedocument.presentationml.tags+xml"/>
  <Override PartName="/ppt/notesSlides/notesSlide25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2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27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28.xml" ContentType="application/vnd.openxmlformats-officedocument.presentationml.notesSlide+xml"/>
  <Override PartName="/ppt/comments/modernComment_99B_5A53FD7B.xml" ContentType="application/vnd.ms-powerpoint.comments+xml"/>
  <Override PartName="/ppt/tags/tag56.xml" ContentType="application/vnd.openxmlformats-officedocument.presentationml.tags+xml"/>
  <Override PartName="/ppt/notesSlides/notesSlide29.xml" ContentType="application/vnd.openxmlformats-officedocument.presentationml.notesSlide+xml"/>
  <Override PartName="/ppt/tags/tag57.xml" ContentType="application/vnd.openxmlformats-officedocument.presentationml.tags+xml"/>
  <Override PartName="/ppt/notesSlides/notesSlide30.xml" ContentType="application/vnd.openxmlformats-officedocument.presentationml.notesSlide+xml"/>
  <Override PartName="/ppt/comments/modernComment_99C_FA7D2F90.xml" ContentType="application/vnd.ms-powerpoint.comments+xml"/>
  <Override PartName="/ppt/tags/tag58.xml" ContentType="application/vnd.openxmlformats-officedocument.presentationml.tags+xml"/>
  <Override PartName="/ppt/notesSlides/notesSlide31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32.xml" ContentType="application/vnd.openxmlformats-officedocument.presentationml.notesSlide+xml"/>
  <Override PartName="/ppt/tags/tag61.xml" ContentType="application/vnd.openxmlformats-officedocument.presentationml.tags+xml"/>
  <Override PartName="/ppt/notesSlides/notesSlide33.xml" ContentType="application/vnd.openxmlformats-officedocument.presentationml.notesSlide+xml"/>
  <Override PartName="/ppt/tags/tag62.xml" ContentType="application/vnd.openxmlformats-officedocument.presentationml.tags+xml"/>
  <Override PartName="/ppt/notesSlides/notesSlide34.xml" ContentType="application/vnd.openxmlformats-officedocument.presentationml.notesSlide+xml"/>
  <Override PartName="/ppt/tags/tag63.xml" ContentType="application/vnd.openxmlformats-officedocument.presentationml.tags+xml"/>
  <Override PartName="/ppt/notesSlides/notesSlide35.xml" ContentType="application/vnd.openxmlformats-officedocument.presentationml.notesSlide+xml"/>
  <Override PartName="/ppt/tags/tag64.xml" ContentType="application/vnd.openxmlformats-officedocument.presentationml.tags+xml"/>
  <Override PartName="/ppt/notesSlides/notesSlide36.xml" ContentType="application/vnd.openxmlformats-officedocument.presentationml.notesSlide+xml"/>
  <Override PartName="/ppt/tags/tag65.xml" ContentType="application/vnd.openxmlformats-officedocument.presentationml.tags+xml"/>
  <Override PartName="/ppt/notesSlides/notesSlide37.xml" ContentType="application/vnd.openxmlformats-officedocument.presentationml.notesSlide+xml"/>
  <Override PartName="/ppt/tags/tag66.xml" ContentType="application/vnd.openxmlformats-officedocument.presentationml.tags+xml"/>
  <Override PartName="/ppt/notesSlides/notesSlide38.xml" ContentType="application/vnd.openxmlformats-officedocument.presentationml.notesSlide+xml"/>
  <Override PartName="/ppt/tags/tag67.xml" ContentType="application/vnd.openxmlformats-officedocument.presentationml.tags+xml"/>
  <Override PartName="/ppt/notesSlides/notesSlide39.xml" ContentType="application/vnd.openxmlformats-officedocument.presentationml.notesSlide+xml"/>
  <Override PartName="/ppt/tags/tag68.xml" ContentType="application/vnd.openxmlformats-officedocument.presentationml.tags+xml"/>
  <Override PartName="/ppt/notesSlides/notesSlide40.xml" ContentType="application/vnd.openxmlformats-officedocument.presentationml.notesSlide+xml"/>
  <Override PartName="/ppt/tags/tag69.xml" ContentType="application/vnd.openxmlformats-officedocument.presentationml.tags+xml"/>
  <Override PartName="/ppt/notesSlides/notesSlide41.xml" ContentType="application/vnd.openxmlformats-officedocument.presentationml.notesSlide+xml"/>
  <Override PartName="/ppt/tags/tag70.xml" ContentType="application/vnd.openxmlformats-officedocument.presentationml.tags+xml"/>
  <Override PartName="/ppt/notesSlides/notesSlide42.xml" ContentType="application/vnd.openxmlformats-officedocument.presentationml.notesSlide+xml"/>
  <Override PartName="/ppt/tags/tag71.xml" ContentType="application/vnd.openxmlformats-officedocument.presentationml.tags+xml"/>
  <Override PartName="/ppt/notesSlides/notesSlide43.xml" ContentType="application/vnd.openxmlformats-officedocument.presentationml.notesSlide+xml"/>
  <Override PartName="/ppt/tags/tag72.xml" ContentType="application/vnd.openxmlformats-officedocument.presentationml.tags+xml"/>
  <Override PartName="/ppt/notesSlides/notesSlide44.xml" ContentType="application/vnd.openxmlformats-officedocument.presentationml.notesSlide+xml"/>
  <Override PartName="/ppt/tags/tag73.xml" ContentType="application/vnd.openxmlformats-officedocument.presentationml.tags+xml"/>
  <Override PartName="/ppt/notesSlides/notesSlide45.xml" ContentType="application/vnd.openxmlformats-officedocument.presentationml.notesSlide+xml"/>
  <Override PartName="/ppt/tags/tag74.xml" ContentType="application/vnd.openxmlformats-officedocument.presentationml.tags+xml"/>
  <Override PartName="/ppt/notesSlides/notesSlide46.xml" ContentType="application/vnd.openxmlformats-officedocument.presentationml.notesSlide+xml"/>
  <Override PartName="/ppt/tags/tag75.xml" ContentType="application/vnd.openxmlformats-officedocument.presentationml.tags+xml"/>
  <Override PartName="/ppt/notesSlides/notesSlide4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91" r:id="rId2"/>
  </p:sldMasterIdLst>
  <p:notesMasterIdLst>
    <p:notesMasterId r:id="rId50"/>
  </p:notesMasterIdLst>
  <p:handoutMasterIdLst>
    <p:handoutMasterId r:id="rId51"/>
  </p:handoutMasterIdLst>
  <p:sldIdLst>
    <p:sldId id="277" r:id="rId3"/>
    <p:sldId id="2425" r:id="rId4"/>
    <p:sldId id="2256" r:id="rId5"/>
    <p:sldId id="2412" r:id="rId6"/>
    <p:sldId id="2413" r:id="rId7"/>
    <p:sldId id="2436" r:id="rId8"/>
    <p:sldId id="2445" r:id="rId9"/>
    <p:sldId id="2442" r:id="rId10"/>
    <p:sldId id="2443" r:id="rId11"/>
    <p:sldId id="2447" r:id="rId12"/>
    <p:sldId id="2446" r:id="rId13"/>
    <p:sldId id="2448" r:id="rId14"/>
    <p:sldId id="2449" r:id="rId15"/>
    <p:sldId id="2467" r:id="rId16"/>
    <p:sldId id="2465" r:id="rId17"/>
    <p:sldId id="2452" r:id="rId18"/>
    <p:sldId id="2450" r:id="rId19"/>
    <p:sldId id="2451" r:id="rId20"/>
    <p:sldId id="2453" r:id="rId21"/>
    <p:sldId id="2454" r:id="rId22"/>
    <p:sldId id="2455" r:id="rId23"/>
    <p:sldId id="2482" r:id="rId24"/>
    <p:sldId id="2483" r:id="rId25"/>
    <p:sldId id="2478" r:id="rId26"/>
    <p:sldId id="2468" r:id="rId27"/>
    <p:sldId id="2456" r:id="rId28"/>
    <p:sldId id="2457" r:id="rId29"/>
    <p:sldId id="2459" r:id="rId30"/>
    <p:sldId id="2458" r:id="rId31"/>
    <p:sldId id="2460" r:id="rId32"/>
    <p:sldId id="2487" r:id="rId33"/>
    <p:sldId id="2488" r:id="rId34"/>
    <p:sldId id="2480" r:id="rId35"/>
    <p:sldId id="2481" r:id="rId36"/>
    <p:sldId id="2479" r:id="rId37"/>
    <p:sldId id="2473" r:id="rId38"/>
    <p:sldId id="2474" r:id="rId39"/>
    <p:sldId id="2472" r:id="rId40"/>
    <p:sldId id="2475" r:id="rId41"/>
    <p:sldId id="2476" r:id="rId42"/>
    <p:sldId id="2477" r:id="rId43"/>
    <p:sldId id="2464" r:id="rId44"/>
    <p:sldId id="2485" r:id="rId45"/>
    <p:sldId id="2486" r:id="rId46"/>
    <p:sldId id="2426" r:id="rId47"/>
    <p:sldId id="2431" r:id="rId48"/>
    <p:sldId id="2423" r:id="rId49"/>
  </p:sldIdLst>
  <p:sldSz cx="12192000" cy="6858000"/>
  <p:notesSz cx="6858000" cy="9144000"/>
  <p:embeddedFontLst>
    <p:embeddedFont>
      <p:font typeface="Cambria" panose="02040503050406030204" pitchFamily="18" charset="0"/>
      <p:regular r:id="rId52"/>
      <p:bold r:id="rId53"/>
      <p:italic r:id="rId54"/>
      <p:boldItalic r:id="rId55"/>
    </p:embeddedFont>
    <p:embeddedFont>
      <p:font typeface="Cambria Math" panose="02040503050406030204" pitchFamily="18" charset="0"/>
      <p:regular r:id="rId56"/>
    </p:embeddedFont>
    <p:embeddedFont>
      <p:font typeface="Montserrat" pitchFamily="2" charset="0"/>
      <p:regular r:id="rId57"/>
      <p:bold r:id="rId58"/>
      <p:italic r:id="rId59"/>
      <p:boldItalic r:id="rId60"/>
    </p:embeddedFont>
    <p:embeddedFont>
      <p:font typeface="Montserrat ExtraBold" panose="00000900000000000000" pitchFamily="2" charset="0"/>
      <p:bold r:id="rId61"/>
      <p:boldItalic r:id="rId62"/>
    </p:embeddedFont>
  </p:embeddedFontLst>
  <p:custDataLst>
    <p:tags r:id="rId6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88219F3-BE97-CEC9-7252-84E817F8DCC8}" name="Allie Franklyn" initials="AF" userId="S::afranklyn@transportcenter.org::2e006465-fe6a-4244-a2e5-a65a0565e14a" providerId="AD"/>
  <p188:author id="{7FA1E7F8-FC1F-CDD6-B032-6237257B15C2}" name="Kristen Ribaudo" initials="KR" userId="7a61d3ca7dda6d5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235"/>
    <a:srgbClr val="D1DCBA"/>
    <a:srgbClr val="FFFF99"/>
    <a:srgbClr val="00A34B"/>
    <a:srgbClr val="E99873"/>
    <a:srgbClr val="D7E023"/>
    <a:srgbClr val="2AA748"/>
    <a:srgbClr val="E6E6E6"/>
    <a:srgbClr val="FAFBE1"/>
    <a:srgbClr val="CBD9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1007AF-AD84-4984-8228-C4526CD2EF3A}" v="10" dt="2026-03-02T14:13:37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29" autoAdjust="0"/>
    <p:restoredTop sz="52203" autoAdjust="0"/>
  </p:normalViewPr>
  <p:slideViewPr>
    <p:cSldViewPr snapToGrid="0">
      <p:cViewPr varScale="1">
        <p:scale>
          <a:sx n="57" d="100"/>
          <a:sy n="57" d="100"/>
        </p:scale>
        <p:origin x="216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4" d="100"/>
          <a:sy n="74" d="100"/>
        </p:scale>
        <p:origin x="2122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tags" Target="tags/tag1.xml"/><Relationship Id="rId68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font" Target="fonts/font10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5.fntdata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8.fntdata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6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die Khanu" userId="cx/jwx/9okW6g1gbgXL8LDfUc01DkQxoSMV+0s+T6XA=" providerId="None" clId="Web-{731007AF-AD84-4984-8228-C4526CD2EF3A}"/>
    <pc:docChg chg="modSld">
      <pc:chgData name="Addie Khanu" userId="cx/jwx/9okW6g1gbgXL8LDfUc01DkQxoSMV+0s+T6XA=" providerId="None" clId="Web-{731007AF-AD84-4984-8228-C4526CD2EF3A}" dt="2026-03-02T14:13:37.150" v="8" actId="20577"/>
      <pc:docMkLst>
        <pc:docMk/>
      </pc:docMkLst>
      <pc:sldChg chg="modSp">
        <pc:chgData name="Addie Khanu" userId="cx/jwx/9okW6g1gbgXL8LDfUc01DkQxoSMV+0s+T6XA=" providerId="None" clId="Web-{731007AF-AD84-4984-8228-C4526CD2EF3A}" dt="2026-03-02T14:13:37.150" v="8" actId="20577"/>
        <pc:sldMkLst>
          <pc:docMk/>
          <pc:sldMk cId="2328965073" sldId="2420"/>
        </pc:sldMkLst>
        <pc:spChg chg="mod">
          <ac:chgData name="Addie Khanu" userId="cx/jwx/9okW6g1gbgXL8LDfUc01DkQxoSMV+0s+T6XA=" providerId="None" clId="Web-{731007AF-AD84-4984-8228-C4526CD2EF3A}" dt="2026-03-02T14:13:37.150" v="8" actId="20577"/>
          <ac:spMkLst>
            <pc:docMk/>
            <pc:sldMk cId="2328965073" sldId="2420"/>
            <ac:spMk id="5" creationId="{6E365C04-9672-4EAD-B267-8CA3C4F1CA90}"/>
          </ac:spMkLst>
        </pc:spChg>
      </pc:sldChg>
    </pc:docChg>
  </pc:docChgLst>
</pc:chgInfo>
</file>

<file path=ppt/comments/modernComment_99B_5A53FD7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C118F5D-1817-45EB-8359-E304E845E97C}" authorId="{7FA1E7F8-FC1F-CDD6-B032-6237257B15C2}" status="resolved" created="2026-07-10T10:24:50.269" complete="100000">
    <pc:sldMkLst xmlns:pc="http://schemas.microsoft.com/office/powerpoint/2013/main/command">
      <pc:docMk/>
      <pc:sldMk cId="1515453819" sldId="2459"/>
    </pc:sldMkLst>
    <p188:txBody>
      <a:bodyPr/>
      <a:lstStyle/>
      <a:p>
        <a:r>
          <a:rPr lang="en-US"/>
          <a:t>Wrong problem on sticky note</a:t>
        </a:r>
      </a:p>
    </p188:txBody>
  </p188:cm>
</p188:cmLst>
</file>

<file path=ppt/comments/modernComment_99C_FA7D2F9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1E1DDB2-1089-42DB-968B-50C890518F9A}" authorId="{7FA1E7F8-FC1F-CDD6-B032-6237257B15C2}" status="resolved" created="2026-07-19T13:10:40.445" complete="100000">
    <pc:sldMkLst xmlns:pc="http://schemas.microsoft.com/office/powerpoint/2013/main/command">
      <pc:docMk/>
      <pc:sldMk cId="4202508176" sldId="2460"/>
    </pc:sldMkLst>
    <p188:txBody>
      <a:bodyPr/>
      <a:lstStyle/>
      <a:p>
        <a:r>
          <a:rPr lang="en-US"/>
          <a:t>Frank, Bob and pilot participants think a slide should be added on how to divide decimals the “long way”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23.xml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426396-F8F3-4943-886C-0633467682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8A4C79-1A49-4098-B5D7-165FB4042A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4E4B3-A97E-4246-9676-415BEA7FBF27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11F5FF-63F5-4A15-A81C-A51F748374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3F861F-BD4B-4150-A7EE-99226F3EC7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0C234-9151-4C67-8EF0-3133E2C963A6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3102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CCC76-AB5D-4D11-A0BF-4B69EC6E2B08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FB58B-AACD-44F1-9CE2-B850C946C8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413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saphila.org/wp-content/uploads/2024/07/6th-grade-review-Summer-Packet.pdf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saphila.org/wp-content/uploads/2024/07/6th-grade-review-Summer-Packet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saphila.org/wp-content/uploads/2024/07/6th-grade-review-Summer-Packet.pdf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30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962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Direction 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1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/>
              <a:t>Welcome learners to class. Introduce the course and module.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983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Direction 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1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/>
              <a:t>Review the module objectives.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906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Direction 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1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Review the module agenda.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Remind learners that they have a Participant Guide Resource which they can use for optional notetaking.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096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Gain Attention, Recall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5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Today we’ll be exploring decimals and how you will work with decimals on the job.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But decimals are all around us, not just in math problems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Where do you see decimals in everyday life?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1" dirty="0"/>
              <a:t>CLICK</a:t>
            </a:r>
            <a:r>
              <a:rPr lang="en-US" dirty="0"/>
              <a:t> – You may see decimals in the form of prices, like at the gas station or grocery store.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They are also used when expressing different kinds of measurements, like temperature or distance.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Many tools you will see in the shop also express measurements in decimals, such as the multimeter here showing a voltage reading.   </a:t>
            </a:r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642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44A36-976B-E5D4-52B3-4047B306A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622BDB-A44E-1C51-5EE5-44CD25B3B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7E6351-AAF8-E973-0C16-0759061A3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Gain Attention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Decimals help us work with accuracy and precision on the job as we can be as exact as possible.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Even small decimal differences can lead to big issues, especially in measurements or electrical readings.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For example, a reading of 1.596 on a meter gives much more precise information than just rounding to 1.6.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Decimals also support better decision-making.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Technicians rely on precise values to determine if equipment is operating correctly or needs adjustment.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 you work, decimals help you measure correctly, troubleshoot problems, and make informed decisions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3A1AD-AC17-F183-BEC8-53BD8A1458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409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Direction 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1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/>
              <a:t>Introduce the section. </a:t>
            </a:r>
          </a:p>
          <a:p>
            <a:r>
              <a:rPr lang="en-US" b="1" dirty="0"/>
              <a:t>Talking Points</a:t>
            </a:r>
            <a:r>
              <a:rPr lang="en-US" dirty="0"/>
              <a:t>: In this section, we’ll review the basics of  decimal fractions including key terms, conversions, and real-life examples.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26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Present Content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Place Value + Conversion Resource_M3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Direct learners to the “Place Value + Conversion Resource_M3” embedded in their Participant Resource Guide. This will serve as a useful reference throughout the lesson.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b="1" dirty="0"/>
              <a:t>decimal </a:t>
            </a:r>
            <a:r>
              <a:rPr lang="en-US" dirty="0"/>
              <a:t>is a number written with a decimal point where each digit has a place value.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These </a:t>
            </a:r>
            <a:r>
              <a:rPr lang="en-US" b="1" dirty="0"/>
              <a:t>place values </a:t>
            </a:r>
            <a:r>
              <a:rPr lang="en-US" dirty="0"/>
              <a:t>represent parts of a whole.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decimal point </a:t>
            </a:r>
            <a:r>
              <a:rPr lang="en-US" dirty="0"/>
              <a:t>separates whole numbers from fractional parts.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1" dirty="0"/>
              <a:t>CLICK</a:t>
            </a:r>
            <a:r>
              <a:rPr lang="en-US" dirty="0"/>
              <a:t> - Everything to the left of the decimal is a </a:t>
            </a:r>
            <a:r>
              <a:rPr lang="en-US" b="1" dirty="0"/>
              <a:t>whole number</a:t>
            </a:r>
            <a:r>
              <a:rPr lang="en-US" dirty="0"/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In the number 12.5, 12 is a whole number. The one is in the “Tenths” place value, while the 2 is the in “Ones” place value.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1" dirty="0"/>
              <a:t>CLICK</a:t>
            </a:r>
            <a:r>
              <a:rPr lang="en-US" dirty="0"/>
              <a:t> - Everything to the right represents </a:t>
            </a:r>
            <a:r>
              <a:rPr lang="en-US" b="1" dirty="0"/>
              <a:t>smaller parts of a whole</a:t>
            </a:r>
            <a:r>
              <a:rPr lang="en-US" dirty="0"/>
              <a:t>. Each position after the decimal gets smaller as you move to the right.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For example, in 12.5, 5 represents </a:t>
            </a:r>
            <a:r>
              <a:rPr lang="en-US" i="1" dirty="0"/>
              <a:t>part</a:t>
            </a:r>
            <a:r>
              <a:rPr lang="en-US" dirty="0"/>
              <a:t> of a whole.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is how we show values that are not whole numbers, like measurements or readings.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475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1BA67-CDB7-AFEF-11C1-E96F75D80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DC482B-076C-0FE1-1F0E-4CC4AF82A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CCED5A-42E6-8C8D-833D-3702CF68B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 Present Content, Provide Learning Guidance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6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Video Link: https://www.youtube.com/watch?v=mDh1M4bEIbA </a:t>
            </a:r>
            <a:endParaRPr lang="en-US" sz="1200" b="1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Play the video.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Pause at 4:02 – Complete the practice problems as a group.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Pause at 4:54 – Complete the practice problems as a group.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Let’s take a closer look at the relationship between fractions and decimals to better understand the meaning of place values.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FDAB0-D1B1-1E7C-E1F6-881D45F0C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121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 Present Content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2 min.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Let’s return to our 12.5 example where the 5 sits in the tenths place value.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As we learned in the video, the tenths place value means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en-US" sz="1200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b="1" dirty="0">
                    <a:solidFill>
                      <a:schemeClr val="accent5"/>
                    </a:solidFill>
                  </a:rPr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i="1" dirty="0"/>
                  <a:t>CLICK</a:t>
                </a:r>
                <a:r>
                  <a:rPr lang="en-US" dirty="0"/>
                  <a:t> - So, the 5 is actually equal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US" dirty="0"/>
                  <a:t> which can be simplified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i="1" dirty="0"/>
                  <a:t>CLICK</a:t>
                </a:r>
                <a:r>
                  <a:rPr lang="en-US" dirty="0"/>
                  <a:t> - The decimal 12.5 is the same as saying 12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2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1200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 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 Present Content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2 min.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Let’s return to our 12.5 example where the 5 sits in the tenths place value.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As we learned in the video, the tenths place value means </a:t>
                </a:r>
                <a:r>
                  <a:rPr lang="en-US" sz="1200" b="1" i="0">
                    <a:solidFill>
                      <a:schemeClr val="accent5"/>
                    </a:solidFill>
                    <a:latin typeface="Cambria Math" panose="02040503050406030204" pitchFamily="18" charset="0"/>
                  </a:rPr>
                  <a:t>𝟏/𝟏𝟎  </a:t>
                </a:r>
                <a:r>
                  <a:rPr lang="en-US" sz="1200" b="1" dirty="0">
                    <a:solidFill>
                      <a:schemeClr val="accent5"/>
                    </a:solidFill>
                  </a:rPr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i="1" dirty="0"/>
                  <a:t>CLICK</a:t>
                </a:r>
                <a:r>
                  <a:rPr lang="en-US" dirty="0"/>
                  <a:t> - So, the 5 is actually equal to </a:t>
                </a:r>
                <a:r>
                  <a:rPr lang="en-US" sz="1200" b="1" i="0">
                    <a:solidFill>
                      <a:schemeClr val="accent5"/>
                    </a:solidFill>
                    <a:latin typeface="Cambria Math" panose="02040503050406030204" pitchFamily="18" charset="0"/>
                  </a:rPr>
                  <a:t>𝟓/𝟏𝟎</a:t>
                </a:r>
                <a:r>
                  <a:rPr lang="en-US" dirty="0"/>
                  <a:t> which can be simplified to </a:t>
                </a:r>
                <a:r>
                  <a:rPr lang="en-US" sz="1200" b="1" i="0">
                    <a:solidFill>
                      <a:schemeClr val="accent5"/>
                    </a:solidFill>
                    <a:latin typeface="Cambria Math" panose="02040503050406030204" pitchFamily="18" charset="0"/>
                  </a:rPr>
                  <a:t>𝟏/𝟓</a:t>
                </a:r>
                <a:r>
                  <a:rPr lang="en-US" dirty="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i="1" dirty="0"/>
                  <a:t>CLICK</a:t>
                </a:r>
                <a:r>
                  <a:rPr lang="en-US" dirty="0"/>
                  <a:t> - The decimal 12.5 is the same as saying 12 </a:t>
                </a:r>
                <a:r>
                  <a:rPr lang="en-US" sz="1200" b="1" i="0">
                    <a:solidFill>
                      <a:schemeClr val="accent5"/>
                    </a:solidFill>
                    <a:latin typeface="Cambria Math" panose="02040503050406030204" pitchFamily="18" charset="0"/>
                  </a:rPr>
                  <a:t>𝟏/𝟐  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331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99B26-51BE-164F-9F7B-7FEC7E21D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ACBB56-649B-000C-24E5-11328F60F3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68E5ABFE-D36D-9520-1307-F6D86D47293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 Provide Guided Learning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2 min.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Let’s put things into context with some real-world examples. 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A technician cuts 3.75 feet of cable.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What does that look like as a fraction?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75 goes all the way to the hundredths place, so 75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75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dirty="0"/>
                  <a:t>ASK</a:t>
                </a:r>
                <a:r>
                  <a:rPr lang="en-US" dirty="0"/>
                  <a:t>: How can this fraction be simplified?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i="1" dirty="0"/>
                  <a:t>Call on learners to respond. </a:t>
                </a:r>
                <a:r>
                  <a:rPr lang="en-US" b="1" i="1" dirty="0"/>
                  <a:t>CLICK</a:t>
                </a:r>
                <a:r>
                  <a:rPr lang="en-US" i="1" dirty="0"/>
                  <a:t> to reveal the </a:t>
                </a:r>
                <a:r>
                  <a:rPr lang="en-US" b="0" i="1" dirty="0"/>
                  <a:t>answer: </a:t>
                </a:r>
                <a:r>
                  <a:rPr lang="en-US" i="1" dirty="0"/>
                  <a:t>Each of those numbers can be simplified by dividing them by 25, so it can be reduced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200" i="1" dirty="0"/>
                  <a:t> </a:t>
                </a:r>
                <a:r>
                  <a:rPr lang="en-US" i="1" dirty="0"/>
                  <a:t>.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1" dirty="0"/>
                  <a:t>ASK</a:t>
                </a:r>
                <a:r>
                  <a:rPr lang="en-US" dirty="0"/>
                  <a:t>: </a:t>
                </a:r>
                <a:r>
                  <a:rPr lang="en-US" sz="1200" b="0" dirty="0">
                    <a:solidFill>
                      <a:schemeClr val="tx1"/>
                    </a:solidFill>
                    <a:latin typeface="+mn-lt"/>
                  </a:rPr>
                  <a:t>What does 3.75 look like as a fraction?</a:t>
                </a:r>
                <a:endParaRPr lang="en-US" dirty="0"/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i="1" dirty="0"/>
                  <a:t>Call on learners to respond. </a:t>
                </a:r>
                <a:r>
                  <a:rPr lang="en-US" b="1" i="1" dirty="0"/>
                  <a:t>CLICK</a:t>
                </a:r>
                <a:r>
                  <a:rPr lang="en-US" i="1" dirty="0"/>
                  <a:t> to reveal the answer: </a:t>
                </a:r>
                <a:r>
                  <a:rPr lang="en-US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3.75 is equal to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200" i="1" dirty="0"/>
                  <a:t>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68E5ABFE-D36D-9520-1307-F6D86D47293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 Provide Guided Learning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2 min.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Let’s put things into context with some real-world examples. 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A technician cuts 3.75 feet of cable.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What does that look like as a fraction?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75 = </a:t>
                </a:r>
                <a:r>
                  <a:rPr lang="en-US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75/100</a:t>
                </a:r>
                <a:endParaRPr lang="en-US" b="0" dirty="0">
                  <a:solidFill>
                    <a:schemeClr val="tx1"/>
                  </a:solidFill>
                  <a:latin typeface="+mn-lt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dirty="0"/>
                  <a:t>ASK</a:t>
                </a:r>
                <a:r>
                  <a:rPr lang="en-US" dirty="0"/>
                  <a:t>: How can this fraction be simplified?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i="1" dirty="0"/>
                  <a:t>Call on learners to respond. </a:t>
                </a:r>
                <a:r>
                  <a:rPr lang="en-US" b="1" i="1" dirty="0"/>
                  <a:t>CLICK</a:t>
                </a:r>
                <a:r>
                  <a:rPr lang="en-US" i="1" dirty="0"/>
                  <a:t> to reveal the </a:t>
                </a:r>
                <a:r>
                  <a:rPr lang="en-US" b="0" i="1" dirty="0"/>
                  <a:t>answer: </a:t>
                </a:r>
                <a:r>
                  <a:rPr lang="en-US" i="1" dirty="0"/>
                  <a:t>Each of those numbers can be simplified by dividing them by 25, so it can be reduced to </a:t>
                </a:r>
                <a:r>
                  <a:rPr lang="en-US" sz="1200" b="0" i="0">
                    <a:latin typeface="Cambria Math" panose="02040503050406030204" pitchFamily="18" charset="0"/>
                  </a:rPr>
                  <a:t>3/4</a:t>
                </a:r>
                <a:r>
                  <a:rPr lang="en-US" sz="1200" i="1" dirty="0"/>
                  <a:t> </a:t>
                </a:r>
                <a:r>
                  <a:rPr lang="en-US" i="1" dirty="0"/>
                  <a:t>.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1" dirty="0"/>
                  <a:t>ASK</a:t>
                </a:r>
                <a:r>
                  <a:rPr lang="en-US" dirty="0"/>
                  <a:t>: </a:t>
                </a:r>
                <a:r>
                  <a:rPr lang="en-US" sz="1200" b="0" dirty="0">
                    <a:solidFill>
                      <a:schemeClr val="tx1"/>
                    </a:solidFill>
                    <a:latin typeface="+mn-lt"/>
                  </a:rPr>
                  <a:t>What does 3.75 look like as a fraction?</a:t>
                </a:r>
                <a:endParaRPr lang="en-US" dirty="0"/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i="1" dirty="0"/>
                  <a:t>Call on learners to respond. </a:t>
                </a:r>
                <a:r>
                  <a:rPr lang="en-US" b="1" i="1" dirty="0"/>
                  <a:t>CLICK</a:t>
                </a:r>
                <a:r>
                  <a:rPr lang="en-US" i="1" dirty="0"/>
                  <a:t> to reveal the answer: </a:t>
                </a:r>
                <a:r>
                  <a:rPr lang="en-US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3.75 is equal to </a:t>
                </a:r>
                <a:r>
                  <a:rPr lang="en-US" sz="1200" b="0" i="0">
                    <a:latin typeface="Cambria Math" panose="02040503050406030204" pitchFamily="18" charset="0"/>
                  </a:rPr>
                  <a:t>3 3/4</a:t>
                </a:r>
                <a:r>
                  <a:rPr lang="en-US" sz="1200" i="1" dirty="0"/>
                  <a:t>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FCCF1-791B-8209-0A86-DA87C17C2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883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32576-D5D2-5973-87F0-2D7558D7D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C9BDC9-4519-5F64-A25D-5590B6B304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C393DF77-CC4F-A845-D001-474A121C084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 Provide Guided Learning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2 min.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How about this one: A technician reads 15.6 volts on a meter. What does this look like as a fraction?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The 6</a:t>
                </a:r>
                <a:r>
                  <a:rPr lang="en-US" b="0" baseline="0" dirty="0">
                    <a:solidFill>
                      <a:schemeClr val="tx1"/>
                    </a:solidFill>
                    <a:latin typeface="+mn-lt"/>
                  </a:rPr>
                  <a:t> is in the tenths place, so </a:t>
                </a: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6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>
                  <a:solidFill>
                    <a:schemeClr val="tx1"/>
                  </a:solidFill>
                  <a:latin typeface="+mn-lt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dirty="0"/>
                  <a:t>ASK</a:t>
                </a:r>
                <a:r>
                  <a:rPr lang="en-US" dirty="0"/>
                  <a:t>: How can this fraction be simplified?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i="1" dirty="0"/>
                  <a:t>Call on learners to respond. </a:t>
                </a:r>
                <a:r>
                  <a:rPr lang="en-US" b="1" i="1" dirty="0"/>
                  <a:t>CLICK</a:t>
                </a:r>
                <a:r>
                  <a:rPr lang="en-US" i="1" dirty="0"/>
                  <a:t> to reveal the </a:t>
                </a:r>
                <a:r>
                  <a:rPr lang="en-US" b="0" i="1" dirty="0"/>
                  <a:t>answer: </a:t>
                </a:r>
                <a:r>
                  <a:rPr lang="en-US" i="1" dirty="0"/>
                  <a:t>Each of those numbers can be simplified by dividing them by 2, so it can be reduced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1200" i="1" dirty="0"/>
                  <a:t> </a:t>
                </a:r>
                <a:r>
                  <a:rPr lang="en-US" i="1" dirty="0"/>
                  <a:t>.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1" dirty="0"/>
                  <a:t>ASK</a:t>
                </a:r>
                <a:r>
                  <a:rPr lang="en-US" dirty="0"/>
                  <a:t>: </a:t>
                </a:r>
                <a:r>
                  <a:rPr lang="en-US" sz="1200" b="0" dirty="0">
                    <a:solidFill>
                      <a:schemeClr val="tx1"/>
                    </a:solidFill>
                    <a:latin typeface="+mn-lt"/>
                  </a:rPr>
                  <a:t>What does 15.6 look like as a fraction?</a:t>
                </a:r>
                <a:endParaRPr lang="en-US" dirty="0"/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i="1" dirty="0"/>
                  <a:t>Call on learners to respond. </a:t>
                </a:r>
                <a:r>
                  <a:rPr lang="en-US" b="1" i="1" dirty="0"/>
                  <a:t>CLICK</a:t>
                </a:r>
                <a:r>
                  <a:rPr lang="en-US" i="1" dirty="0"/>
                  <a:t> to reveal the answer: 15.6</a:t>
                </a:r>
                <a:r>
                  <a:rPr lang="en-US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is equal to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15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1200" i="1" dirty="0"/>
                  <a:t>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68E5ABFE-D36D-9520-1307-F6D86D47293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 Provide Guided Learning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2 min.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Let’s put things into context with some real-world examples. 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A technician cuts 3.75 feet of cable.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What does that look like as a fraction?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75 = </a:t>
                </a:r>
                <a:r>
                  <a:rPr lang="en-US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75/100</a:t>
                </a:r>
                <a:endParaRPr lang="en-US" b="0" dirty="0">
                  <a:solidFill>
                    <a:schemeClr val="tx1"/>
                  </a:solidFill>
                  <a:latin typeface="+mn-lt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dirty="0"/>
                  <a:t>ASK</a:t>
                </a:r>
                <a:r>
                  <a:rPr lang="en-US" dirty="0"/>
                  <a:t>: How can this fraction be simplified?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i="1" dirty="0"/>
                  <a:t>Call on learners to respond. </a:t>
                </a:r>
                <a:r>
                  <a:rPr lang="en-US" b="1" i="1" dirty="0"/>
                  <a:t>CLICK</a:t>
                </a:r>
                <a:r>
                  <a:rPr lang="en-US" i="1" dirty="0"/>
                  <a:t> to reveal the </a:t>
                </a:r>
                <a:r>
                  <a:rPr lang="en-US" b="0" i="1" dirty="0"/>
                  <a:t>answer: </a:t>
                </a:r>
                <a:r>
                  <a:rPr lang="en-US" i="1" dirty="0"/>
                  <a:t>Each of those numbers can be simplified by dividing them by 25, so it can be reduced to </a:t>
                </a:r>
                <a:r>
                  <a:rPr lang="en-US" sz="1200" b="0" i="0">
                    <a:latin typeface="Cambria Math" panose="02040503050406030204" pitchFamily="18" charset="0"/>
                  </a:rPr>
                  <a:t>3/4</a:t>
                </a:r>
                <a:r>
                  <a:rPr lang="en-US" sz="1200" i="1" dirty="0"/>
                  <a:t> </a:t>
                </a:r>
                <a:r>
                  <a:rPr lang="en-US" i="1" dirty="0"/>
                  <a:t>.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1" dirty="0"/>
                  <a:t>ASK</a:t>
                </a:r>
                <a:r>
                  <a:rPr lang="en-US" dirty="0"/>
                  <a:t>: </a:t>
                </a:r>
                <a:r>
                  <a:rPr lang="en-US" sz="1200" b="0" dirty="0">
                    <a:solidFill>
                      <a:schemeClr val="tx1"/>
                    </a:solidFill>
                    <a:latin typeface="+mn-lt"/>
                  </a:rPr>
                  <a:t>What does 3.75 look like as a fraction?</a:t>
                </a:r>
                <a:endParaRPr lang="en-US" dirty="0"/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i="1" dirty="0"/>
                  <a:t>Call on learners to respond. </a:t>
                </a:r>
                <a:r>
                  <a:rPr lang="en-US" b="1" i="1" dirty="0"/>
                  <a:t>CLICK</a:t>
                </a:r>
                <a:r>
                  <a:rPr lang="en-US" i="1" dirty="0"/>
                  <a:t> to reveal the answer: </a:t>
                </a:r>
                <a:r>
                  <a:rPr lang="en-US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3.75 is equal to </a:t>
                </a:r>
                <a:r>
                  <a:rPr lang="en-US" sz="1200" b="0" i="0">
                    <a:latin typeface="Cambria Math" panose="02040503050406030204" pitchFamily="18" charset="0"/>
                  </a:rPr>
                  <a:t>3 3/4</a:t>
                </a:r>
                <a:r>
                  <a:rPr lang="en-US" sz="1200" i="1" dirty="0"/>
                  <a:t>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8D278-98D5-64C2-2587-118B20DCF0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34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*This slide contains animations.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content.</a:t>
                </a:r>
                <a:endParaRPr lang="en-US" sz="1200" b="0" dirty="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Present Content  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4 min.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Materials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Place Value + Conversion Resource_M3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Do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Direct learners to the “Place Value + Conversion Resource_M3” embedded in their Participant Resource Guide. This will serve as a useful reference throughout the lesson. </a:t>
                </a:r>
              </a:p>
              <a:p>
                <a:r>
                  <a:rPr lang="en-US" b="1" dirty="0"/>
                  <a:t>Talking Points</a:t>
                </a:r>
                <a:r>
                  <a:rPr lang="en-US" dirty="0"/>
                  <a:t>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Let’s briefly summarize how to convert decimals into fractions and fractions into decimals.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i="1" dirty="0"/>
                  <a:t>CLICK</a:t>
                </a:r>
                <a:r>
                  <a:rPr lang="en-US" dirty="0"/>
                  <a:t> – To convert decimals into fractions, start by writing the decimal as a fraction by using the place value.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To do this, you will place the number over 10, 100, 1000, or whatever the place value of the decimal is.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In this case 0.2 goes to the tenths place value, so we’ll write 2/10.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Next, we simplify to get 1/5. That’s it!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1" i="1" dirty="0"/>
                  <a:t>CLICK</a:t>
                </a:r>
                <a:r>
                  <a:rPr lang="en-US" dirty="0"/>
                  <a:t> – To convert fractions into decimals, start by writing the fraction as a division problem.</a:t>
                </a:r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dirty="0"/>
                  <a:t>In this case,</a:t>
                </a:r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baseline="0" dirty="0">
                    <a:solidFill>
                      <a:schemeClr val="bg1"/>
                    </a:solidFill>
                  </a:rPr>
                  <a:t> will become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05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105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US" sz="105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5.</m:t>
                    </m:r>
                  </m:oMath>
                </a14:m>
                <a:endParaRPr lang="en-US" sz="1050" b="0" dirty="0">
                  <a:solidFill>
                    <a:schemeClr val="bg1"/>
                  </a:solidFill>
                  <a:ea typeface="Cambria Math" panose="02040503050406030204" pitchFamily="18" charset="0"/>
                </a:endParaRPr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dirty="0"/>
                  <a:t>Next, we solve the equation.  </a:t>
                </a:r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1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US" sz="1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5. =0.2. </m:t>
                    </m:r>
                  </m:oMath>
                </a14:m>
                <a:endParaRPr lang="en-US" dirty="0"/>
              </a:p>
              <a:p>
                <a:pPr marL="171450" lvl="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*This slide contains animations.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content.</a:t>
                </a:r>
                <a:endParaRPr lang="en-US" sz="1200" b="0" dirty="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Present Content  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4 min.</a:t>
                </a:r>
              </a:p>
              <a:p>
                <a:r>
                  <a:rPr lang="en-US" b="1" dirty="0"/>
                  <a:t>Talking Points</a:t>
                </a:r>
                <a:r>
                  <a:rPr lang="en-US" dirty="0"/>
                  <a:t>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Let’s briefly summarize how to convert decimals into fractions and fractions into decimals.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b="1" i="1" dirty="0"/>
                  <a:t>CLICK</a:t>
                </a:r>
                <a:r>
                  <a:rPr lang="en-US" dirty="0"/>
                  <a:t> – To convert decimals into fractions, start by writing the decimal as a fraction.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To do this, you will place the number over 10, 100, 1000, or whatever the place value of the decimal is. 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In this case 0.2 goes to the tenths place value, so we’ll write 2/10.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en-US" dirty="0"/>
                  <a:t>Next, we simplify to get 1/5. That’s it!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1" i="1" dirty="0"/>
                  <a:t>CLICK</a:t>
                </a:r>
                <a:r>
                  <a:rPr lang="en-US" dirty="0"/>
                  <a:t> – To convert fractions into decimals, start by writing the fraction as a division problem.</a:t>
                </a:r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dirty="0"/>
                  <a:t>In this case,</a:t>
                </a:r>
                <a:r>
                  <a:rPr lang="en-US" baseline="0" dirty="0"/>
                  <a:t> </a:t>
                </a:r>
                <a:r>
                  <a:rPr lang="en-US" sz="1200" i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1/</a:t>
                </a:r>
                <a:r>
                  <a:rPr lang="en-US" sz="1200" b="0" i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5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baseline="0" dirty="0">
                    <a:solidFill>
                      <a:schemeClr val="bg1"/>
                    </a:solidFill>
                  </a:rPr>
                  <a:t> will become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b="0" i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sz="1050" i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÷</a:t>
                </a:r>
                <a:r>
                  <a:rPr lang="en-US" sz="1050" b="0" i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5.</a:t>
                </a:r>
                <a:endParaRPr lang="en-US" sz="1050" b="0" dirty="0">
                  <a:solidFill>
                    <a:schemeClr val="bg1"/>
                  </a:solidFill>
                  <a:ea typeface="Cambria Math" panose="02040503050406030204" pitchFamily="18" charset="0"/>
                </a:endParaRPr>
              </a:p>
              <a:p>
                <a:pPr marL="628650" marR="0" lvl="1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dirty="0"/>
                  <a:t>Next, we solve the equation.  </a:t>
                </a:r>
                <a:r>
                  <a:rPr lang="en-US" sz="1200" b="0" i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sz="1200" i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÷</a:t>
                </a:r>
                <a:r>
                  <a:rPr lang="en-US" sz="1200" b="0" i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5. =0.2. </a:t>
                </a:r>
                <a:endParaRPr lang="en-US" dirty="0"/>
              </a:p>
              <a:p>
                <a:pPr marL="171450" lvl="0" indent="-1714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672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6CE0E-DDB5-3587-8B86-BDB8C1E4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30674-5A25-0F70-3131-4A111E33FE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78D1E-F988-06B8-2984-F7A9A6DFE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 Provide Learning Guidance, Elicit Performance, Provide Feedback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6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Lead learners through a quick practice of converting fractions to decimals and decimals to fractions.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Read the equation, give learners time to calculate, and call on a learner to give the answer.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the answer. Provide feedback as needed.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B408F-0CE9-5D35-515D-F6275446D5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404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A1350-D378-B62E-434C-59074BD14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17B278-9AFF-364B-7425-C1EABD3C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635417-7AF4-E4A6-DF7C-7CEA878E8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Instructional Activity: </a:t>
            </a:r>
            <a:r>
              <a:rPr lang="en-US" altLang="en-US" sz="1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 Retention and Transfer</a:t>
            </a:r>
            <a:endParaRPr lang="en-US" alt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Instructional Time</a:t>
            </a: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 min.</a:t>
            </a:r>
          </a:p>
          <a:p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the key takeaways from this section of the module.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Clearly explain how they connect to the next section of the module. </a:t>
            </a:r>
          </a:p>
          <a:p>
            <a:endParaRPr lang="en-US" alt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DCC65-2947-59FC-3314-738EB7518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472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E4B8B-4CBA-9D37-7BEC-2BCBCF010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B3B429-1609-140D-8871-206CA72DD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58680-82B3-D098-EFE7-D061CC7E3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Direction 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1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/>
              <a:t>Introduce the section. </a:t>
            </a:r>
          </a:p>
          <a:p>
            <a:r>
              <a:rPr lang="en-US" b="1" dirty="0"/>
              <a:t>Talking Points</a:t>
            </a:r>
            <a:r>
              <a:rPr lang="en-US" dirty="0"/>
              <a:t>: In this section, we’ll review how to add and subtract decimals.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9CD31-B404-22B1-990A-AC05BDDFF6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342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Present Content,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Walk learners through each step of the practice problem using the slide animations.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Adding and subtracting can be done in three simple steps.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First, write the problem vertically and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line up the decimal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Next, add additional zeros (if necessary) so the numbers have the same number of decimal places.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Lastly, add or subtract </a:t>
            </a:r>
            <a:r>
              <a:rPr lang="en-US" u="sng" dirty="0"/>
              <a:t>from right to left</a:t>
            </a:r>
            <a:r>
              <a:rPr lang="en-US" u="none" dirty="0"/>
              <a:t>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 if the numbers are whole numbers. Bring the decimal point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straight down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+mn-lt"/>
              </a:rPr>
              <a:t>Source</a:t>
            </a:r>
            <a:r>
              <a:rPr lang="en-US" sz="1200" i="0" dirty="0">
                <a:latin typeface="+mn-lt"/>
              </a:rPr>
              <a:t>: </a:t>
            </a:r>
            <a:r>
              <a:rPr lang="en-US" dirty="0"/>
              <a:t>ASAP After School Activities Partnerships (2024). </a:t>
            </a:r>
            <a:r>
              <a:rPr lang="en-US" i="1" dirty="0"/>
              <a:t>6th grade review summer packet</a:t>
            </a:r>
            <a:r>
              <a:rPr lang="en-US" dirty="0"/>
              <a:t>. </a:t>
            </a:r>
            <a:r>
              <a:rPr lang="en-US" dirty="0">
                <a:hlinkClick r:id="rId3"/>
              </a:rPr>
              <a:t>https://asaphila.org/wp-content/uploads/2024/07/6th-grade-review-Summer-Packet.pdf</a:t>
            </a:r>
            <a:endParaRPr lang="en-US" sz="1200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423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C3B34-D0D8-B203-9773-AFB3DEB45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6DC3AF-DB20-7B5A-AC01-04445365A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75BC18-11AC-D95D-9DAF-9A8582421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Walk learners through each step of the practice problem using the slide animations.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Let’s try with an addition problem.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First, write the problem vertically and line up the decimal points.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Next, add additional zeros (if necessary) so the numbers have the same number of decimal places. 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Do we need to add additional zeros here?</a:t>
            </a:r>
          </a:p>
          <a:p>
            <a:pPr marL="1085850" marR="0" lvl="2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Answer: No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Lastly, add or subtract as if the numbers are whole numbers. Bring the decimal point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straight down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1085850" marR="0" lvl="2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What is 5 + 2?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Answer: 7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What is 4 + 8?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Answer: 10, so we’ll carry one over to the tens place value. 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What is 2 + 1?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Answer: 13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After bringing our decimal point straight down, we will have our final answer: 32.7.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89F06-49D1-47D4-07C0-F2E6EB9AD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821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C860F-1E4F-6540-0207-42B5B61D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8029F3-2FC5-FF73-5A33-12573A9AD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9823A-8066-DECC-ABA5-27419CF82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4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Walk learners through each step of the practice problem using the slide animations.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Let’s try with a more complex problem.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First, write the problem vertically and line up the decimal points.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Next, add additional zeros (if necessary) so the numbers have the same number of decimal places. 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Where do we need to add zeros? </a:t>
            </a:r>
          </a:p>
          <a:p>
            <a:pPr marL="1085850" marR="0" lvl="2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 to reveal the answer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Add two zeros to the top number in the hundredths and thousandths place values.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Lastly, we will subtract the numbers as if they are whole numbers.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Things are a little tricky here because we can’t subtract 4 from 0, so we need to borrow from the 2.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- That will turn the 2 into a 1, the first 0 into a 9, and the second 0 into a 10.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If we subtract straight down in the thousandths and hundredths place value columns, what is our answer?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 to reveal the answer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In both columns, the answer is 6.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When we get to the tenths column, we run into the same problem again. We can’t subtract 9 from 1, so we need to borrow from the 4.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 - 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This will turn the 4 into a 3 and give us 11 – 9 in the tenths column.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What is 11- 9?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 to reveal the answer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We’re almost there!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 - 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Once again, we can’t subtract 7 from 3 so we need to borrow a number.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We’ll take 1 from the tenths column which will give us 13 in the ones column.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What is 13 – 7?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 to reveal the answer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We’ll bring our decimal point straight down to give us a final answer of 6.266.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2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+mn-lt"/>
              </a:rPr>
              <a:t>Source</a:t>
            </a:r>
            <a:r>
              <a:rPr lang="en-US" sz="1200" i="0" dirty="0">
                <a:latin typeface="+mn-lt"/>
              </a:rPr>
              <a:t>: </a:t>
            </a:r>
            <a:r>
              <a:rPr lang="en-US" dirty="0"/>
              <a:t>.  ASAP After School Activities Partnerships (2024). </a:t>
            </a:r>
            <a:r>
              <a:rPr lang="en-US" i="1" dirty="0"/>
              <a:t>6th grade review summer packet</a:t>
            </a:r>
            <a:r>
              <a:rPr lang="en-US" dirty="0"/>
              <a:t>. </a:t>
            </a:r>
            <a:r>
              <a:rPr lang="en-US" dirty="0">
                <a:hlinkClick r:id="rId3"/>
              </a:rPr>
              <a:t>https://asaphila.org/wp-content/uploads/2024/07/6th-grade-review-Summer-Packet.pdf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7BDBF-AB5C-745B-7435-7618072AF2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361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26AC6-8A15-BC14-679A-C0D6F00F8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AAF712-FFF2-95C6-5523-B4786D333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1AD29-B0E3-CCE8-A936-A326530B0C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4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 learners to complete the following two practice problems on their own.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Go through each problem one at a time. Call on learners to share their responses. You may choose to have learners write their responses on the board.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Make sure learners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show their work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explain each step</a:t>
            </a:r>
            <a:r>
              <a:rPr lang="en-US" sz="1200" b="0" u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the they used to solve the equation.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the answer.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191AF-FFB9-EC75-062B-ED5ECA460E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121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FB33B-C161-EF7B-632F-B2656249E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D9CEA1-0063-E01C-5FF6-F17FFEC9B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FC7044-46CD-A3E3-BBBD-4463D40DC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Evaluate/Assess Performance, Provide Feedback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Objective: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Solve addition and subtraction problems involving decimals.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Review the knowledge check question. Call on learners to share their responses. </a:t>
            </a:r>
            <a:endParaRPr lang="en-US" sz="1200" i="1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dirty="0"/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Answer: 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0F43A-539F-0772-243D-7F37D090B4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520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EF29C-F0C7-D2E4-A599-F55C49E25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03357A-C53E-AC98-9227-173AF16DDD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769D91-AD02-D637-AD65-6C51DF340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Evaluate/Assess Performance, Provide Feedback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Objective: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Convert between decimals and fractions to represent values in different forms.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Review the knowledge check question. Call on learners to share their responses. </a:t>
            </a:r>
            <a:endParaRPr lang="en-US" sz="1200" i="1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dirty="0"/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Answer: D</a:t>
            </a:r>
          </a:p>
          <a:p>
            <a:r>
              <a:rPr lang="en-US" dirty="0"/>
              <a:t>The answer can be the fraction 5/2 or the mixed number 2 ½.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C807A-3184-8433-3F56-0937F2EC40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2674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F6DE7-B573-AE19-6F07-EF4A83C40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F8BCF-6F74-5C6D-6020-53D7712547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315927-7CD9-0148-F5CA-DCBD889211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Instructional Activity: </a:t>
            </a:r>
            <a:r>
              <a:rPr lang="en-US" altLang="en-US" sz="1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 Retention and Transfer</a:t>
            </a:r>
            <a:endParaRPr lang="en-US" alt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Instructional Time</a:t>
            </a: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 min.</a:t>
            </a:r>
          </a:p>
          <a:p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the key takeaways from this section of the module.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Clearly explain how they connect to the next section of the module. </a:t>
            </a:r>
          </a:p>
          <a:p>
            <a:endParaRPr lang="en-US" alt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2D85D-E6C9-0A96-12A3-2B74120EE2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230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37B1A-B58E-15C2-ADBF-A878883CB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145FAE-96EF-BCB8-1756-124A0AB61B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6DF7F5-EC94-A5C5-DD96-0D4D61D14F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Direction 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1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/>
              <a:t>Introduce the section. </a:t>
            </a:r>
          </a:p>
          <a:p>
            <a:r>
              <a:rPr lang="en-US" b="1" dirty="0"/>
              <a:t>Talking Points</a:t>
            </a:r>
            <a:r>
              <a:rPr lang="en-US" dirty="0"/>
              <a:t>: In this section, we’ll review how to multiply and divide decimals.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E0459-79E0-8900-4F36-5600B78EE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456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96359-0637-4ED0-35E1-A3C89CC3A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83D0FE-47C6-8F21-52C5-A758EFFA6B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C4AC52-0DB9-EAEA-239E-D15397150E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Present Content,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One standard calculator per learner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Walk learners through each step of the practice problem using the slide animations.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Multiplication can also be done in three simple steps.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First, i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gnore the decimal points and multiply the numbers like whole numbers. 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We’ll use a calculator to do some quick multiplication. 25 x 12 = 300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Next, c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ount the total number of digits after the decimal point in both numbers.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Lastly, p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ut the decimal point in the answer so it has the same total number of decimal places.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+mn-lt"/>
              </a:rPr>
              <a:t>Source</a:t>
            </a:r>
            <a:r>
              <a:rPr lang="en-US" sz="1200" i="0" dirty="0">
                <a:latin typeface="+mn-lt"/>
              </a:rPr>
              <a:t>: </a:t>
            </a:r>
            <a:r>
              <a:rPr lang="en-US" dirty="0"/>
              <a:t>.  ASAP After School Activities Partnerships (2024). </a:t>
            </a:r>
            <a:r>
              <a:rPr lang="en-US" i="1" dirty="0"/>
              <a:t>6th grade review summer packet</a:t>
            </a:r>
            <a:r>
              <a:rPr lang="en-US" dirty="0"/>
              <a:t>. </a:t>
            </a:r>
            <a:r>
              <a:rPr lang="en-US" dirty="0">
                <a:hlinkClick r:id="rId3"/>
              </a:rPr>
              <a:t>https://asaphila.org/wp-content/uploads/2024/07/6th-grade-review-Summer-Packet.pdf</a:t>
            </a:r>
            <a:endParaRPr lang="en-US" sz="1200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AC282-2B3D-BCF7-589B-1A0BF98BA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2871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90EC5-D233-A3F2-EB99-CE332299E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2F6A4-88E8-A1AF-61CE-35B882C73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66A57-4D5F-643C-FB15-1C49BC88A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One standard calculator per learner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Walk learners through each step of the practice problem using the slide animations.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Ok, let’s try one together.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First, we’ll i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gnore the decimal points and multiply the numbers like whole numbers.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What is 187 x 324?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 reveal the answer: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60588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Next, we’ll count the total number of digits after the decimal point in both numbers.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How many numbers appear after the decimal point?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 reveal the answer: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Finally, we’ll move the decimal point in the answer so it has the same total number of decimal places.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What will our final answer be?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 reveal the answer: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60.588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C3B83-401C-ACA8-9F93-FD5740290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34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14B67-947E-F27D-6373-9FEE2D464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4A483-156E-CC2A-9AE9-8518ED0FD0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6E9F1D-42E9-32B8-8C22-86E1542B79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One standard calculator per learner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Walk learners through each step of the practice problem using the slide animations.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Ok, let’s try one together.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First, we’ll i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gnore the decimal points and multiply the numbers like whole numbers.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What is 282 X 258?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 reveal the answer: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72756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Next, we’ll count the total number of digits after the decimal point in both numbers.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How many numbers appear after the decimal point?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 reveal the answer: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Finally, we’ll move the decimal point in the answer so it has the same total number of decimal places.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i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What will our final answer be?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 reveal the answer: 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72.756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EBC10-4DBE-1FBF-ED74-A2392EA4E8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688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AFF8A-367E-C582-E6FC-8549D5F3A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3D54F-EEC4-7D04-8FE3-A6512155C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1057FA-DAE2-D9A1-29AF-F2C450885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4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One standard calculator per learner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 learners to complete the following two practice problems on their own.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Go through each problem one at a time. Call on learners to share their responses. You may choose to have learners write their responses on the board.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Make sure learners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show their work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explain each step</a:t>
            </a:r>
            <a:r>
              <a:rPr lang="en-US" sz="1200" b="0" u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the they used to solve the equation.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the answer.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AC516-844B-FE4B-3AEA-1912FF7B9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5194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38184-B7EA-ECD0-7D01-16334EC90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73A2AF-7F31-C262-BE0D-BE9FC7AAC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4B1C0592-258E-7558-7720-E76896A2535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*This slide contains animations.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content.</a:t>
                </a:r>
                <a:endParaRPr lang="en-US" sz="1200" b="0" dirty="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Present Content, Provide Learning Guidance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4 min.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Materials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One standard calculator per learner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Do: 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Walk learners through each step of the practice problem using the slide animations.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When it comes to dividing fractions, the most efficient way to perform calculations is with a calculator.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If possible, keep a standard calculator with you on the job.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Remember - If you want to use the calculator on your cell phone or personal device, always check and follow your agency’s policies as they relate to use of a personal device on the job.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To divide decimals with a fraction, be sure to: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dirty="0"/>
                  <a:t>First, enter the numbers exactly into the calculator. 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dirty="0"/>
                  <a:t>Use the 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1200" dirty="0"/>
                  <a:t> and = key to solve</a:t>
                </a:r>
                <a:r>
                  <a:rPr lang="en-US" sz="1200" baseline="0" dirty="0"/>
                  <a:t> the equation.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aseline="0" dirty="0"/>
                  <a:t>Let’s try a few practice problems as a group. 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1" i="1" baseline="0" dirty="0"/>
                  <a:t>CLICK</a:t>
                </a:r>
                <a:r>
                  <a:rPr lang="en-US" sz="1200" i="1" baseline="0" dirty="0"/>
                  <a:t> to reveal practice problems. 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i="1" baseline="0" dirty="0"/>
                  <a:t>Call on learners to share their answers. 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1" i="1" baseline="0" dirty="0"/>
                  <a:t>CLICK</a:t>
                </a:r>
                <a:r>
                  <a:rPr lang="en-US" sz="1200" i="1" baseline="0" dirty="0"/>
                  <a:t> again to reveal the answer. </a:t>
                </a:r>
                <a:endParaRPr lang="en-US" sz="1200" i="1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1200" dirty="0"/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4B1C0592-258E-7558-7720-E76896A2535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*This slide contains animations.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content.</a:t>
                </a:r>
                <a:endParaRPr lang="en-US" sz="1200" b="0" dirty="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Present Content, Provide Learning Guidance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4 min.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Materials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One standard calculator per learner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Do: 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Walk learners through each step of the practice problem using the slide animations.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When it comes to dividing fractions, the most efficient way to perform calculations is with a calculator.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If possible, keep a standard calculator with you on the job.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Remember - If you want to use the calculator on your cell phone or personal device, always check and follow your agency’s policies as they relate to use of a personal device on the job.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To divide decimals with a fraction, be sure to: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dirty="0"/>
                  <a:t>First, enter the numbers exactly into the calculator. 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dirty="0"/>
                  <a:t>Use the </a:t>
                </a:r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÷</a:t>
                </a:r>
                <a:r>
                  <a:rPr lang="en-US" sz="1200" dirty="0"/>
                  <a:t> and = key to solve</a:t>
                </a:r>
                <a:r>
                  <a:rPr lang="en-US" sz="1200" baseline="0" dirty="0"/>
                  <a:t> the equation.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aseline="0" dirty="0"/>
                  <a:t>Let’s try a few practice problems as a group. 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1" i="1" baseline="0" dirty="0"/>
                  <a:t>CLICK</a:t>
                </a:r>
                <a:r>
                  <a:rPr lang="en-US" sz="1200" i="1" baseline="0" dirty="0"/>
                  <a:t> to reveal practice problems. 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i="1" baseline="0" dirty="0"/>
                  <a:t>Call on learners to share their answers. 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1" i="1" baseline="0" dirty="0"/>
                  <a:t>CLICK</a:t>
                </a:r>
                <a:r>
                  <a:rPr lang="en-US" sz="1200" i="1" baseline="0" dirty="0"/>
                  <a:t> again to reveal the answer. </a:t>
                </a:r>
                <a:endParaRPr lang="en-US" sz="1200" i="1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1200" dirty="0"/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91C68-30AB-13DF-4D52-EAD6D590D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8445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Present Content,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4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Walk learners through each step of the practice problem using the slide animations.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When a calculator is not available, you’ll need to know how to complete long division by hand.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We’ll use the same process each time: </a:t>
            </a:r>
            <a:r>
              <a:rPr lang="en-US" b="1" dirty="0"/>
              <a:t>divide, multiply, subtract, bring down, and repeat.</a:t>
            </a:r>
            <a:r>
              <a:rPr lang="en-US" dirty="0"/>
              <a:t> 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For now, we will completely ignore the decimal point. We’ll return to where the decimal point goes shortly.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Let’s walk through an example using 6.75 divided by 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1" dirty="0"/>
              <a:t>CLICK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First, </a:t>
            </a:r>
            <a:r>
              <a:rPr lang="en-US" b="1" dirty="0"/>
              <a:t>Divide</a:t>
            </a:r>
            <a:r>
              <a:rPr lang="en-US" dirty="0"/>
              <a:t>. How many times does 3 go into 6? Two times, so </a:t>
            </a:r>
            <a:r>
              <a:rPr lang="en-US" b="0" dirty="0"/>
              <a:t>write 2 above the 6.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Next, </a:t>
            </a:r>
            <a:r>
              <a:rPr lang="en-US" b="1" dirty="0"/>
              <a:t>Multiply</a:t>
            </a:r>
            <a:r>
              <a:rPr lang="en-US" dirty="0"/>
              <a:t>. Two times 3 is 6. Then </a:t>
            </a:r>
            <a:r>
              <a:rPr lang="en-US" b="1" dirty="0"/>
              <a:t>Subtract</a:t>
            </a:r>
            <a:r>
              <a:rPr lang="en-US" dirty="0"/>
              <a:t>: 6 minus 6 is 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1" dirty="0"/>
              <a:t>CLICK</a:t>
            </a:r>
            <a:r>
              <a:rPr lang="en-US" dirty="0"/>
              <a:t> -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Then </a:t>
            </a:r>
            <a:r>
              <a:rPr lang="en-US" b="1" dirty="0"/>
              <a:t>Bring Down</a:t>
            </a:r>
            <a:r>
              <a:rPr lang="en-US" dirty="0"/>
              <a:t> the 7.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Now </a:t>
            </a:r>
            <a:r>
              <a:rPr lang="en-US" b="1" dirty="0"/>
              <a:t>Repeat</a:t>
            </a:r>
            <a:r>
              <a:rPr lang="en-US" dirty="0"/>
              <a:t> the process. Divide: 3 goes into 7 two times. Multiply: 2 times 3 is 6. Subtract: 7 minus 6 is 1.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 </a:t>
            </a:r>
            <a:r>
              <a:rPr lang="en-US" b="1" i="1" dirty="0"/>
              <a:t>CLICK</a:t>
            </a:r>
            <a:r>
              <a:rPr lang="en-US" dirty="0"/>
              <a:t> -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Bring down the 5 to make 15.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Repeat again. Divide: 3 goes into 15 five times. Multiply: 5 times 3 is 15. Subtract: 15 minus 15 is 0.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Now there are no more digits to bring down – we’re nearly done!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1" dirty="0"/>
              <a:t>CLICK </a:t>
            </a:r>
            <a:r>
              <a:rPr lang="en-US" dirty="0"/>
              <a:t>-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Let’s return to the decimal point.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/>
              <a:t>Bring the decimal point straight up into the answer.</a:t>
            </a:r>
            <a:r>
              <a:rPr lang="en-US" dirty="0"/>
              <a:t>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Now we’re finished. </a:t>
            </a:r>
            <a:r>
              <a:rPr lang="en-US" b="0" dirty="0"/>
              <a:t>6.75 divided by 3 equals </a:t>
            </a:r>
            <a:r>
              <a:rPr lang="en-US" b="1" dirty="0"/>
              <a:t>2.25</a:t>
            </a:r>
            <a:r>
              <a:rPr lang="en-US" b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390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Present Content,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4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 learners to complete the following practice problem on their own.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Go through each problem one at a time. Call on learners to share their responses. You may choose to have learners write their responses on the board.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Make sure learners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show their work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explain each step</a:t>
            </a:r>
            <a:r>
              <a:rPr lang="en-US" sz="1200" b="0" u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the they used to solve the equation.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the answer.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0122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4CBB6-61CD-DAE5-AD71-9562ED78D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9465AE-C4AA-29BC-DC4B-1BE9BC0B2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845E7F-1405-4199-BA17-1C635B7B6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Evaluate/Assess Performance, Provide Feedback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Objective: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Solve multiplication and division problems involving decimals.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Review the knowledge check question. Call on learners to share their responses. </a:t>
            </a:r>
            <a:endParaRPr lang="en-US" sz="1200" i="1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dirty="0"/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Answer: </a:t>
            </a:r>
          </a:p>
          <a:p>
            <a:r>
              <a:rPr lang="en-US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A8A7A-3157-26A3-9E51-7DFE9E591F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780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EA3A5-D9C9-F214-BBC4-4A8E79556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AB279-FC38-98B0-5A54-85ECC860E2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099B2F-12DF-B83B-77A8-5E1782F59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Evaluate/Assess Performance, Provide Feedback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Objective: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Convert between decimals and fractions to represent values in different forms.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Review the knowledge check question. Call on learners to share their responses. </a:t>
            </a:r>
            <a:endParaRPr lang="en-US" sz="1200" i="1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dirty="0"/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Answer: </a:t>
            </a:r>
          </a:p>
          <a:p>
            <a:r>
              <a:rPr lang="en-US" dirty="0"/>
              <a:t>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263F7-0E34-E54C-A86C-D4717C424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9350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9EB43-431F-8B3C-6910-A88AE8E0A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9427DE-7565-AABD-A597-51446B7BA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ADD9D3-5499-2746-D53C-DC3B5F4308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Instructional Activity: </a:t>
            </a:r>
            <a:r>
              <a:rPr lang="en-US" altLang="en-US" sz="1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 Retention and Transfer</a:t>
            </a:r>
            <a:endParaRPr lang="en-US" alt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Instructional Time</a:t>
            </a: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 min.</a:t>
            </a:r>
          </a:p>
          <a:p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the key takeaways from this section of the module.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Clearly explain how they connect to the next section of the module. </a:t>
            </a:r>
          </a:p>
          <a:p>
            <a:endParaRPr lang="en-US" alt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60D01-A05D-8F9B-C919-2DEAEA4DDC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9705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Direction 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/>
              <a:t>Introduce the section.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Talking Points: </a:t>
            </a:r>
            <a:r>
              <a:rPr lang="en-US" sz="1200" dirty="0"/>
              <a:t>Next, we’ll learn how to combine operations with fractions.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1866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64A3E-F0E3-0C67-6B5D-5C703F4E5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75DF1D-CF55-E48A-A2DB-3EF4BAD8C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66E26-5477-FEBA-FA97-56978603E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Recall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What is the purpose of PEMDAS?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the answer: PEMDAS is an acronym that reminds us of the sequence of steps to follow when solving mathematical expressions with multiple operations.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What does PEMDAS stand for?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Call on learners to respond.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the answer: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stands for parentheses, exponents, division, addition, and subtraction.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F6D05-0918-89FC-4ED7-20BD277494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2038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Direction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PEMDAS Order of Operations_M1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Ask learners to take out the “PEMDAS Order of Operations_M1” resource from Module 1. This will be a useful resource for this part of the lesson.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this section of our lesson, we’ll be building off what we learned about basic operations in Module 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 may want to have the “PEMDAS Order of Operations” handout from Module 1 in front of you.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It should be embedded in your Participant Resource Guide and will be a useful reference for this part of our lesson.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0825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1B1C5-7B52-22CC-57A5-61B323C3E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6D3E1B-E3DD-8891-35C5-A99A0BEAA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C20F0F-AFC6-4714-A118-395F28E83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Present Content,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One standard calculator per learner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Walk learners through each step of the practice problem using the slide animations.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Solving equations with multiple operations with decimals is no different than if we are using whole numbers.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start with solving any items in parenthesis.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ASK</a:t>
            </a:r>
            <a:r>
              <a:rPr lang="en-US" dirty="0"/>
              <a:t>: In this example equation, what comes first? What is the solution?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i="1" dirty="0"/>
              <a:t>Call on learners to respond. </a:t>
            </a:r>
            <a:r>
              <a:rPr lang="en-US" b="1" i="1" dirty="0"/>
              <a:t>CLICK</a:t>
            </a:r>
            <a:r>
              <a:rPr lang="en-US" i="1" dirty="0"/>
              <a:t> to reveal the answer: parentheses; </a:t>
            </a:r>
            <a:r>
              <a:rPr lang="en-US" sz="1200" b="1" i="1" dirty="0"/>
              <a:t>2.5 + 1.75 = 4.75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Next, we’ll solve any exponents in the equation. This example doesn’t have any exponents, so we can keep going.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Now it’s time for multiplication and division. Remember, we always solve in order from left to right.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/>
              <a:t>ASK</a:t>
            </a:r>
            <a:r>
              <a:rPr lang="en-US" dirty="0"/>
              <a:t>: What is the next step in our example equation? What is the solution?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i="1" dirty="0"/>
              <a:t>Call on learners to respond. </a:t>
            </a:r>
            <a:r>
              <a:rPr lang="en-US" b="1" i="1" dirty="0"/>
              <a:t>CLICK</a:t>
            </a:r>
            <a:r>
              <a:rPr lang="en-US" i="1" dirty="0"/>
              <a:t> to reveal the answer: multiplication; </a:t>
            </a:r>
            <a:r>
              <a:rPr lang="en-US" sz="1200" i="1" dirty="0"/>
              <a:t>8.5</a:t>
            </a:r>
            <a:r>
              <a:rPr lang="en-US" sz="1200" dirty="0"/>
              <a:t> + 1.5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Lastly, we solve any items with addition or subtraction from left to right.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ASK</a:t>
            </a:r>
            <a:r>
              <a:rPr lang="en-US" dirty="0"/>
              <a:t>: What is our final answer?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i="1" dirty="0"/>
              <a:t>Call on learners to respond. </a:t>
            </a:r>
            <a:r>
              <a:rPr lang="en-US" b="1" i="1" dirty="0"/>
              <a:t>CLICK</a:t>
            </a:r>
            <a:r>
              <a:rPr lang="en-US" i="1" dirty="0"/>
              <a:t> to reveal the answer: 10</a:t>
            </a:r>
            <a:endParaRPr lang="en-US" sz="1200" dirty="0"/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E429C-34F9-A0C0-0386-5F2B38A90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841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7F0F7-F88E-90F8-8680-679C10358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13EF6A-3359-4990-68DB-F0EC8CFD0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EB1CEAB6-AEF8-3385-9D03-36444260443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*This slide contains animations.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content.</a:t>
                </a:r>
                <a:endParaRPr lang="en-US" sz="1200" b="0" dirty="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Provide Learning Guidance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3 min.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Materials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One standard calculator per learner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Do: 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Walk learners through each step of the practice problem using the slide animations.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Let’s try again. Remember that with division problems, we always solve what is on TOP of the fraction bar first.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1" i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ASK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Starting with the top bar, what do we need to solve?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Call on learners to respond.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the answer: addition; 4.8 + 1.2 = 6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Moving to the bottom bar, what do we need to solve?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Call on learners to respond.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the answer: addition;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200" b="0" i="1" dirty="0">
                  <a:latin typeface="+mn-lt"/>
                </a:endParaRP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This will give 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which can be simplified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EB1CEAB6-AEF8-3385-9D03-36444260443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*This slide contains animations.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content.</a:t>
                </a:r>
                <a:endParaRPr lang="en-US" sz="1200" b="0" dirty="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Activity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Present Content, Provide Learning Guidance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Instructional Time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3 min.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Courier New" panose="02070309020205020404" pitchFamily="49" charset="0"/>
                  <a:buNone/>
                  <a:tabLst/>
                  <a:defRPr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Materials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One standard calculator per learner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Do: 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Walk learners through each step and the practice problem using the slide animations. </a:t>
                </a:r>
              </a:p>
              <a:p>
                <a:pPr marL="0" marR="0" lvl="0" indent="0">
                  <a:spcBef>
                    <a:spcPts val="0"/>
                  </a:spcBef>
                  <a:spcAft>
                    <a:spcPts val="0"/>
                  </a:spcAft>
                  <a:buFont typeface="Courier New" panose="02070309020205020404" pitchFamily="49" charset="0"/>
                  <a:buNone/>
                </a:pPr>
                <a:r>
                  <a:rPr lang="en-US" sz="1200" b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Talking Points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Let’s try again. Remember that with division problems, we always solve what is on TOP of the fraction bar first. 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1" i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ASK</a:t>
                </a: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: Starting with the top bar, what do we need to solve?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Call on learners to respond.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the answer: addition; 4.8 + 1.2 = 6</a:t>
                </a: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Moving to the bottom bar, what do we need to solve?</a:t>
                </a:r>
              </a:p>
              <a:p>
                <a:pPr marL="628650" marR="0" lvl="1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Call on learners to respond. </a:t>
                </a:r>
                <a:r>
                  <a:rPr lang="en-US" sz="1200" b="1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CLICK</a:t>
                </a:r>
                <a:r>
                  <a:rPr lang="en-US" sz="1200" b="0" i="1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to reveal the answer: addition; </a:t>
                </a:r>
                <a:r>
                  <a:rPr lang="en-US" sz="1200" i="0">
                    <a:latin typeface="Cambria Math" panose="02040503050406030204" pitchFamily="18" charset="0"/>
                  </a:rPr>
                  <a:t>2^2</a:t>
                </a:r>
                <a:r>
                  <a:rPr lang="en-US" sz="1200" b="0" i="0">
                    <a:latin typeface="Cambria Math" panose="02040503050406030204" pitchFamily="18" charset="0"/>
                  </a:rPr>
                  <a:t>=4</a:t>
                </a:r>
                <a:endParaRPr lang="en-US" sz="1200" b="0" i="1" dirty="0">
                  <a:latin typeface="+mn-lt"/>
                </a:endParaRPr>
              </a:p>
              <a:p>
                <a:pPr marL="171450" marR="0" lvl="0" indent="-1714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This will give us </a:t>
                </a:r>
                <a:r>
                  <a:rPr lang="en-US" sz="1200" b="0" i="0">
                    <a:latin typeface="Cambria Math" panose="02040503050406030204" pitchFamily="18" charset="0"/>
                  </a:rPr>
                  <a:t>6/4  </a:t>
                </a:r>
                <a:r>
                  <a:rPr lang="en-US" dirty="0"/>
                  <a:t>which can be simplified to </a:t>
                </a:r>
                <a:r>
                  <a:rPr lang="en-US" sz="1200" b="0" i="0">
                    <a:latin typeface="Cambria Math" panose="02040503050406030204" pitchFamily="18" charset="0"/>
                  </a:rPr>
                  <a:t>3/2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98A03-5624-1DFB-AAF3-B3C8F88294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279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4172F-4711-D7C5-F637-E9D4394C8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BA292-E31C-A97F-055D-B614D2237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9C6034-1CAD-EF63-5627-73F13EB54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Provide Learning Guidance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4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One standard calculator per learner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 learners to complete the follow two practice problems on their own.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Go through each problem one at a time. Call on learners to share their responses. You may choose to have learners write their responses on the board.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Make sure learners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show their work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200" b="0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explain each step</a:t>
            </a:r>
            <a:r>
              <a:rPr lang="en-US" sz="1200" b="0" u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the they used to solve the equation.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reveal the answer.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78B18-059C-BF37-0D38-97D042D868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335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altLang="en-US" sz="1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Guided Learning, Elicit Performance, Provide Feedback</a:t>
            </a:r>
            <a:endParaRPr lang="en-US" sz="1200" b="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35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Solving Equations with Decimals_M3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Solving Equations with Decimals_Answer Key_M3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min.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 learners to the “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Solving Equations with Decimals_M3” handout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embedded in the Participant Resource Guide.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Review the directions and answer any questions learners may have.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17 min.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Give learners time to work. You may have them work with partners or groups if you choose.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Circulate the room answering questions and providing feedback as needed.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15 min.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Call on 5 learners to write the answers to 1-5 on the front board. Use the answer key to confirm the accuracy of the answers. Allow the class to check their work.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Call on 5 learners to write the answers to 6-10 on the front board. Use the answer key to confirm the accuracy of the answers. Allow the class to check their work.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Call on 5 learners to write the answers to 11-15 on the front board. Use the answer key to confirm the accuracy of the answers. Allow the class to check their work.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0687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FE2A7-99D7-004D-13F8-F9283613D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E7BB5F-6F75-294F-B2A1-C7F40EF1E5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B73B62-740A-CB74-82EE-D89131FF5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Evaluate/Assess Performance, Provide Feedback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Objective: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Apply order of operations to solve multi-step problems involving decimals.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Review the knowledge check question. Call on learners to share their responses. </a:t>
            </a:r>
            <a:endParaRPr lang="en-US" sz="1200" i="1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dirty="0"/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Answer: </a:t>
            </a:r>
          </a:p>
          <a:p>
            <a:r>
              <a:rPr lang="en-US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6C212-B660-C584-6561-2DAE8D5918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03221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26F0D-30F1-3D48-A530-3E8486F89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C070B8-E1E4-9FE4-9506-9B0C6B1DC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DFD487-BA82-12D9-91E1-30D7CB4CE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*This slide contains animations. </a:t>
            </a:r>
            <a:r>
              <a:rPr lang="en-U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</a:t>
            </a:r>
            <a:r>
              <a:rPr lang="en-US" sz="12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reveal content.</a:t>
            </a:r>
            <a:endParaRPr lang="en-US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Evaluate/Assess Performance, Provide Feedback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3 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Objective: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Convert between decimals and fractions to represent values in different forms.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Review the knowledge check question. Call on learners to share their responses. </a:t>
            </a:r>
            <a:endParaRPr lang="en-US" sz="1200" i="1" dirty="0">
              <a:solidFill>
                <a:schemeClr val="accent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dirty="0"/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Answer: </a:t>
            </a:r>
          </a:p>
          <a:p>
            <a:r>
              <a:rPr lang="en-US" dirty="0"/>
              <a:t>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31D2F-4362-2B7D-08A3-3F7A4B053D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6526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Direction, Evaluate/Assess Performance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20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Quiz_M4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Do: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 learners if they have any lingering questions. Address them before distributing the quiz.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Pass out the quiz and review the directions.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Time for a quiz! Let’s see what you have retained from today’s lesson.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461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DD2E0-A2F3-F9E6-227E-60B3980F5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489920-12FE-4000-B356-7C710C12A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2F5E77-5691-7004-A19C-95255F590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Activity: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Enhance Transfer and Retention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Instructional Time: 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Facilitate a short discussion to review the key topics in the lesson. 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Talking Points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 were explaining today’s objectives to someone else, how would you summarize what they mean and why they matter?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of today’s objectives do you feel most confident about? Which were most challenging? Explain your reasoning.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you give an example of how you could apply one of today’s objectives in a real-world situation?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Discussion:</a:t>
            </a:r>
          </a:p>
          <a:p>
            <a:pPr marL="628650" marR="0" lvl="1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conclude this section of the module. Thank you for your participation.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7EFF0-A8E4-F41F-8939-2E7E0B851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565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Activity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Enhance Transfer and Retention  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Time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 min.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en-US" sz="1200" b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Thank learners for their participation. </a:t>
            </a: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If possible, stay after class to answer any lingering questions learners may have.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8FB58B-AACD-44F1-9CE2-B850C946C86F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13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2B5203-1E28-8B45-AE41-C5107348E0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69863"/>
          <a:stretch/>
        </p:blipFill>
        <p:spPr>
          <a:xfrm>
            <a:off x="0" y="0"/>
            <a:ext cx="3674378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633B285-C26E-48AB-B23F-F2F0764F0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6376" y="2308221"/>
            <a:ext cx="8787954" cy="1120779"/>
          </a:xfrm>
        </p:spPr>
        <p:txBody>
          <a:bodyPr/>
          <a:lstStyle>
            <a:lvl1pPr>
              <a:defRPr sz="6000">
                <a:latin typeface="+mj-lt"/>
              </a:defRPr>
            </a:lvl1pPr>
          </a:lstStyle>
          <a:p>
            <a:endParaRPr lang="en-US" sz="6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A2F706-0DF5-4936-9D4F-92560FE641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9468"/>
          <a:stretch/>
        </p:blipFill>
        <p:spPr>
          <a:xfrm>
            <a:off x="9001387" y="2430049"/>
            <a:ext cx="3190612" cy="4427950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17B51EE4-957F-4A56-BE59-EF7838D195F4}"/>
              </a:ext>
            </a:extLst>
          </p:cNvPr>
          <p:cNvSpPr txBox="1">
            <a:spLocks/>
          </p:cNvSpPr>
          <p:nvPr userDrawn="1"/>
        </p:nvSpPr>
        <p:spPr>
          <a:xfrm>
            <a:off x="1943906" y="3859785"/>
            <a:ext cx="8787954" cy="91449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b="1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ECABC8-3803-4C79-8968-8F9EBD9F445C}"/>
              </a:ext>
            </a:extLst>
          </p:cNvPr>
          <p:cNvSpPr txBox="1"/>
          <p:nvPr userDrawn="1"/>
        </p:nvSpPr>
        <p:spPr>
          <a:xfrm>
            <a:off x="1943906" y="3859785"/>
            <a:ext cx="878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i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7DEBB4-9C91-4073-B850-FEA0640DBE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43906" y="3751697"/>
            <a:ext cx="8787954" cy="914400"/>
          </a:xfrm>
        </p:spPr>
        <p:txBody>
          <a:bodyPr/>
          <a:lstStyle>
            <a:lvl1pPr marL="0" indent="0">
              <a:buNone/>
              <a:defRPr sz="2800" b="1" i="1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03E5B0-F589-022B-D081-64A5837DEFAC}"/>
              </a:ext>
            </a:extLst>
          </p:cNvPr>
          <p:cNvSpPr txBox="1"/>
          <p:nvPr userDrawn="1"/>
        </p:nvSpPr>
        <p:spPr>
          <a:xfrm>
            <a:off x="3048000" y="627963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© 2026 Transit Workforce Center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97516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 and Agenda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0BBFC2-BCA2-42DB-B689-79CD6F772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6396"/>
            <a:ext cx="10515600" cy="664797"/>
          </a:xfrm>
        </p:spPr>
        <p:txBody>
          <a:bodyPr anchor="t" anchorCtr="0">
            <a:noAutofit/>
          </a:bodyPr>
          <a:lstStyle>
            <a:lvl1pPr>
              <a:defRPr sz="36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762E67-B794-4C5B-82A2-AFA08B4140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645920"/>
            <a:ext cx="10515599" cy="4572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atin typeface="+mn-lt"/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369033-F6F9-4085-9143-7445C87B6A19}"/>
              </a:ext>
            </a:extLst>
          </p:cNvPr>
          <p:cNvCxnSpPr>
            <a:cxnSpLocks/>
          </p:cNvCxnSpPr>
          <p:nvPr userDrawn="1"/>
        </p:nvCxnSpPr>
        <p:spPr>
          <a:xfrm>
            <a:off x="-85165" y="1296997"/>
            <a:ext cx="12362329" cy="0"/>
          </a:xfrm>
          <a:prstGeom prst="line">
            <a:avLst/>
          </a:prstGeom>
          <a:ln w="76200" cap="rnd"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6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1553217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Agenda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A136FF-294D-894C-A744-82A47C950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8658" t="41767"/>
          <a:stretch/>
        </p:blipFill>
        <p:spPr>
          <a:xfrm>
            <a:off x="918742" y="2318300"/>
            <a:ext cx="11273257" cy="45397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18DFDCB-A912-4E83-9DDC-372B0E651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6396"/>
            <a:ext cx="8713570" cy="664797"/>
          </a:xfrm>
        </p:spPr>
        <p:txBody>
          <a:bodyPr anchor="t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BD9011-12FC-4B10-BFC5-5D11FD2466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645920"/>
            <a:ext cx="8716618" cy="45720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282151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_TC3">
    <p:bg>
      <p:bgPr>
        <a:solidFill>
          <a:srgbClr val="00A3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A850AEB-5B05-476C-B9FC-C03D0ECFF0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31075" y="0"/>
            <a:ext cx="4860925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3EECBCB-7280-44C4-B33B-9BE2A139B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812338"/>
            <a:ext cx="4861614" cy="1388062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E47FC9-845E-42E7-BA96-0280D710B5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72795" t="41146"/>
          <a:stretch/>
        </p:blipFill>
        <p:spPr>
          <a:xfrm rot="10800000">
            <a:off x="0" y="0"/>
            <a:ext cx="3118397" cy="3794759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4F813A6-9E41-488F-93E5-636C79366C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6075" y="3429000"/>
            <a:ext cx="4860925" cy="2667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281529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7646D-7FA6-12D9-A15F-DD61CAE525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1630"/>
          <a:stretch/>
        </p:blipFill>
        <p:spPr>
          <a:xfrm>
            <a:off x="8029764" y="3870541"/>
            <a:ext cx="4162234" cy="29874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05B033-D348-654C-8CAE-C86EC542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6396"/>
            <a:ext cx="10515600" cy="664797"/>
          </a:xfrm>
        </p:spPr>
        <p:txBody>
          <a:bodyPr anchor="t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9B61B-4046-5F47-A663-237DEFBB2B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645920"/>
            <a:ext cx="10515600" cy="4572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atin typeface="+mn-lt"/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485249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0C969E-42CF-A548-AE1D-0551954000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93552" b="78008"/>
          <a:stretch/>
        </p:blipFill>
        <p:spPr>
          <a:xfrm>
            <a:off x="1" y="-83890"/>
            <a:ext cx="835152" cy="16022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05B033-D348-654C-8CAE-C86EC542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6396"/>
            <a:ext cx="10515600" cy="664797"/>
          </a:xfrm>
        </p:spPr>
        <p:txBody>
          <a:bodyPr anchor="t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9B61B-4046-5F47-A663-237DEFBB2B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645920"/>
            <a:ext cx="10515600" cy="45720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46F7E2-7761-4F06-BA04-F369D30ABD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85544" t="79531"/>
          <a:stretch/>
        </p:blipFill>
        <p:spPr>
          <a:xfrm>
            <a:off x="10332990" y="5377342"/>
            <a:ext cx="1859010" cy="14806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681009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- Split Boxes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B033-D348-654C-8CAE-C86EC542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6396"/>
            <a:ext cx="10515600" cy="664797"/>
          </a:xfrm>
        </p:spPr>
        <p:txBody>
          <a:bodyPr anchor="t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9B61B-4046-5F47-A663-237DEFBB2B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2128902"/>
            <a:ext cx="4975371" cy="408901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799E67-C7F5-487A-B06D-0963F6F2BBC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78431" y="2128902"/>
            <a:ext cx="4975370" cy="40949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2A4182-F12E-4C67-A8BE-EE0BA26B9F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83421" b="19746"/>
          <a:stretch/>
        </p:blipFill>
        <p:spPr>
          <a:xfrm>
            <a:off x="0" y="0"/>
            <a:ext cx="2518611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988EA2-FF1A-43C8-B82E-B573F155A2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86159" t="23416"/>
          <a:stretch/>
        </p:blipFill>
        <p:spPr>
          <a:xfrm>
            <a:off x="9988548" y="-1"/>
            <a:ext cx="2203451" cy="685800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6F9F474-703D-4065-9165-92384DB4BBCD}"/>
              </a:ext>
            </a:extLst>
          </p:cNvPr>
          <p:cNvSpPr txBox="1">
            <a:spLocks/>
          </p:cNvSpPr>
          <p:nvPr userDrawn="1"/>
        </p:nvSpPr>
        <p:spPr>
          <a:xfrm>
            <a:off x="838199" y="1701277"/>
            <a:ext cx="4975371" cy="4276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812E4E7-D916-43B2-A6C9-D63B372C843F}"/>
              </a:ext>
            </a:extLst>
          </p:cNvPr>
          <p:cNvSpPr txBox="1">
            <a:spLocks/>
          </p:cNvSpPr>
          <p:nvPr userDrawn="1"/>
        </p:nvSpPr>
        <p:spPr>
          <a:xfrm>
            <a:off x="6378429" y="1701276"/>
            <a:ext cx="4975371" cy="4276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1737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0BBFC2-BCA2-42DB-B689-79CD6F772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6396"/>
            <a:ext cx="10515600" cy="664797"/>
          </a:xfrm>
        </p:spPr>
        <p:txBody>
          <a:bodyPr anchor="t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762E67-B794-4C5B-82A2-AFA08B4140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645920"/>
            <a:ext cx="8716618" cy="4572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369033-F6F9-4085-9143-7445C87B6A19}"/>
              </a:ext>
            </a:extLst>
          </p:cNvPr>
          <p:cNvCxnSpPr>
            <a:cxnSpLocks/>
          </p:cNvCxnSpPr>
          <p:nvPr userDrawn="1"/>
        </p:nvCxnSpPr>
        <p:spPr>
          <a:xfrm>
            <a:off x="-170329" y="1289474"/>
            <a:ext cx="12362329" cy="0"/>
          </a:xfrm>
          <a:prstGeom prst="line">
            <a:avLst/>
          </a:prstGeom>
          <a:ln w="76200" cap="rnd"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6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0292818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D0803A1-65C7-4DEF-8E6B-066F3430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6396"/>
            <a:ext cx="10512550" cy="664797"/>
          </a:xfrm>
        </p:spPr>
        <p:txBody>
          <a:bodyPr anchor="t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9B5CF-C9F0-4174-89F9-7260EB98E2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645920"/>
            <a:ext cx="10515599" cy="45720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060250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D0803A1-65C7-4DEF-8E6B-066F3430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2693"/>
            <a:ext cx="5760719" cy="664797"/>
          </a:xfrm>
        </p:spPr>
        <p:txBody>
          <a:bodyPr anchor="t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1DE6FB-9338-42EB-86E5-EFD39FCDD0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47746" y="1652236"/>
            <a:ext cx="5751173" cy="4572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5B535C-AAC5-442E-B44E-F17CB9FA65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840" y="-551658"/>
            <a:ext cx="6207403" cy="70905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675350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D0803A1-65C7-4DEF-8E6B-066F3430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2693"/>
            <a:ext cx="10506055" cy="664797"/>
          </a:xfrm>
        </p:spPr>
        <p:txBody>
          <a:bodyPr anchor="t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9B5CF-C9F0-4174-89F9-7260EB98E2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639604"/>
            <a:ext cx="5807520" cy="45720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1DE6FB-9338-42EB-86E5-EFD39FCDD0A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966816" y="1639604"/>
            <a:ext cx="4386984" cy="45720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000">
                <a:solidFill>
                  <a:schemeClr val="tx2"/>
                </a:solidFill>
              </a:defRPr>
            </a:lvl4pPr>
            <a:lvl5pPr marL="1828800" indent="0"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506830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- Media Slide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3EECBCB-7280-44C4-B33B-9BE2A139B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258"/>
            <a:ext cx="10515600" cy="584354"/>
          </a:xfrm>
        </p:spPr>
        <p:txBody>
          <a:bodyPr anchor="t" anchorCtr="0">
            <a:noAutofit/>
          </a:bodyPr>
          <a:lstStyle>
            <a:lvl1pPr algn="ctr">
              <a:defRPr sz="36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02B6895-ADE8-4BF9-928C-453C82A8985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148" t="21891" r="11939" b="33527"/>
          <a:stretch/>
        </p:blipFill>
        <p:spPr>
          <a:xfrm>
            <a:off x="1380565" y="821094"/>
            <a:ext cx="9430870" cy="61768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E47FC9-845E-42E7-BA96-0280D710B5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6974"/>
          <a:stretch/>
        </p:blipFill>
        <p:spPr>
          <a:xfrm>
            <a:off x="7260042" y="410256"/>
            <a:ext cx="4931957" cy="64477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70692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475C210-AF81-4BB1-A243-E9E1D9B33329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66000">
                <a:schemeClr val="accent5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31376BC-AFE2-4546-B95E-156548E06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488"/>
            <a:ext cx="10523219" cy="523195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B925FF-9736-6C75-9B1C-CAC46B6D6E5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1991"/>
            <a:ext cx="10515599" cy="483592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271202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or Demo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475C210-AF81-4BB1-A243-E9E1D9B33329}"/>
              </a:ext>
            </a:extLst>
          </p:cNvPr>
          <p:cNvSpPr/>
          <p:nvPr userDrawn="1"/>
        </p:nvSpPr>
        <p:spPr>
          <a:xfrm>
            <a:off x="0" y="-1"/>
            <a:ext cx="12161520" cy="914400"/>
          </a:xfrm>
          <a:prstGeom prst="rect">
            <a:avLst/>
          </a:prstGeom>
          <a:gradFill flip="none" rotWithShape="1">
            <a:gsLst>
              <a:gs pos="0">
                <a:srgbClr val="0F6235"/>
              </a:gs>
              <a:gs pos="58000">
                <a:srgbClr val="2AA748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AB20661-D1D6-618C-2DB0-057DDEFB6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488"/>
            <a:ext cx="10523219" cy="523195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DFC69A-B9EC-AFF9-4C58-CCED9B26FEE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1991"/>
            <a:ext cx="10515599" cy="483592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937054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nowledge Check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EB4C2-CA03-E5CE-9CA9-1E7D9490FC3F}"/>
              </a:ext>
            </a:extLst>
          </p:cNvPr>
          <p:cNvSpPr/>
          <p:nvPr userDrawn="1"/>
        </p:nvSpPr>
        <p:spPr>
          <a:xfrm>
            <a:off x="0" y="-1176"/>
            <a:ext cx="12192000" cy="914400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8000">
                <a:schemeClr val="accent4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99EE8F-088F-A2ED-809A-43DF4579D8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381991"/>
            <a:ext cx="10515599" cy="483592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E9FF346-9704-87EB-0F3E-9B56533D2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488"/>
            <a:ext cx="10523219" cy="523195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672837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nowledge Check w/Media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BC235C-43E4-0A1C-E787-B47ABBC353EE}"/>
              </a:ext>
            </a:extLst>
          </p:cNvPr>
          <p:cNvSpPr/>
          <p:nvPr userDrawn="1"/>
        </p:nvSpPr>
        <p:spPr>
          <a:xfrm>
            <a:off x="0" y="-1176"/>
            <a:ext cx="12192000" cy="914400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8000">
                <a:schemeClr val="accent4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21FA8E-C60F-4C38-B3AB-70F74134A9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01796"/>
            <a:ext cx="5928360" cy="47976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86E117B5-6689-4D6E-80F7-67519BEA5920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239000" y="1401795"/>
            <a:ext cx="4114800" cy="472119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34F2F57-E9FA-C828-49EB-2B4A8AAD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488"/>
            <a:ext cx="10523219" cy="523195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96998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8D6024-688A-40F2-A005-6ECACAF0EA57}"/>
              </a:ext>
            </a:extLst>
          </p:cNvPr>
          <p:cNvCxnSpPr>
            <a:cxnSpLocks/>
          </p:cNvCxnSpPr>
          <p:nvPr userDrawn="1"/>
        </p:nvCxnSpPr>
        <p:spPr>
          <a:xfrm>
            <a:off x="-94130" y="1210968"/>
            <a:ext cx="12380259" cy="0"/>
          </a:xfrm>
          <a:prstGeom prst="line">
            <a:avLst/>
          </a:prstGeom>
          <a:ln w="76200" cap="rnd"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6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3EECBCB-7280-44C4-B33B-9BE2A139B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2695"/>
            <a:ext cx="10515600" cy="747897"/>
          </a:xfrm>
        </p:spPr>
        <p:txBody>
          <a:bodyPr anchor="t" anchorCtr="0">
            <a:noAutofit/>
          </a:bodyPr>
          <a:lstStyle>
            <a:lvl1pPr algn="ctr">
              <a:defRPr sz="36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747563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A136FF-294D-894C-A744-82A47C950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8658" t="41767"/>
          <a:stretch/>
        </p:blipFill>
        <p:spPr>
          <a:xfrm>
            <a:off x="918742" y="2318300"/>
            <a:ext cx="11273257" cy="4539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478486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_TC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3EECBCB-7280-44C4-B33B-9BE2A139B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60" y="169494"/>
            <a:ext cx="11459361" cy="958266"/>
          </a:xfrm>
        </p:spPr>
        <p:txBody>
          <a:bodyPr anchor="t" anchorCtr="0"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03301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982503-DB72-16F9-4F73-938C93FFC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8658" t="41767"/>
          <a:stretch/>
        </p:blipFill>
        <p:spPr>
          <a:xfrm>
            <a:off x="918742" y="2318300"/>
            <a:ext cx="11273257" cy="45397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527EC74-9733-4617-ECB3-3DDA17D792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5317" y="1873950"/>
            <a:ext cx="8713570" cy="1345974"/>
          </a:xfrm>
        </p:spPr>
        <p:txBody>
          <a:bodyPr anchor="t" anchorCtr="0">
            <a:noAutofit/>
          </a:bodyPr>
          <a:lstStyle>
            <a:lvl1pPr>
              <a:defRPr sz="8800"/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3BA06A-8B3F-22A9-7D61-9A9704B18C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"/>
          <a:stretch>
            <a:fillRect/>
          </a:stretch>
        </p:blipFill>
        <p:spPr>
          <a:xfrm>
            <a:off x="1225317" y="3397292"/>
            <a:ext cx="6991583" cy="17485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7F1A2A-8C9E-CE16-2FE4-897B57D45C6B}"/>
              </a:ext>
            </a:extLst>
          </p:cNvPr>
          <p:cNvSpPr txBox="1"/>
          <p:nvPr userDrawn="1"/>
        </p:nvSpPr>
        <p:spPr>
          <a:xfrm>
            <a:off x="3048000" y="627963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© 2026 Transit Workforce Center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030C39-6AFB-5438-6E6F-7CE2EE7EB7C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73229" t="44259"/>
          <a:stretch>
            <a:fillRect/>
          </a:stretch>
        </p:blipFill>
        <p:spPr>
          <a:xfrm rot="10800000">
            <a:off x="0" y="0"/>
            <a:ext cx="2450636" cy="2870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432702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C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ansit Workforce Center">
            <a:extLst>
              <a:ext uri="{FF2B5EF4-FFF2-40B4-BE49-F238E27FC236}">
                <a16:creationId xmlns:a16="http://schemas.microsoft.com/office/drawing/2014/main" id="{19392289-8B1A-F06A-596E-E0B7179473E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2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C Event Title Opener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5630FA-2B06-54B6-0E27-BDC485A14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/>
          <a:srcRect l="27825" t="42692" b="3048"/>
          <a:stretch>
            <a:fillRect/>
          </a:stretch>
        </p:blipFill>
        <p:spPr>
          <a:xfrm>
            <a:off x="0" y="1702190"/>
            <a:ext cx="12192000" cy="5155810"/>
          </a:xfrm>
          <a:prstGeom prst="rect">
            <a:avLst/>
          </a:prstGeom>
        </p:spPr>
      </p:pic>
      <p:pic>
        <p:nvPicPr>
          <p:cNvPr id="2" name="Picture 1" descr="Transit Workforce Center">
            <a:extLst>
              <a:ext uri="{FF2B5EF4-FFF2-40B4-BE49-F238E27FC236}">
                <a16:creationId xmlns:a16="http://schemas.microsoft.com/office/drawing/2014/main" id="{A8D075D5-AA1D-CAC5-37BC-4925CB7E55A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80" y="385992"/>
            <a:ext cx="5882640" cy="101276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60899A-74A6-12D0-89B4-1CB890872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55093" y="1702190"/>
            <a:ext cx="10901907" cy="0"/>
          </a:xfrm>
          <a:prstGeom prst="line">
            <a:avLst/>
          </a:prstGeom>
          <a:ln w="25400" cap="rnd">
            <a:gradFill>
              <a:gsLst>
                <a:gs pos="0">
                  <a:schemeClr val="accent3"/>
                </a:gs>
                <a:gs pos="50000">
                  <a:schemeClr val="accent2"/>
                </a:gs>
                <a:gs pos="63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1484D2-FD1E-C784-DB99-C2D4518766E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655093" y="5103734"/>
            <a:ext cx="10901907" cy="1274095"/>
            <a:chOff x="655093" y="5103734"/>
            <a:chExt cx="10901907" cy="1274095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660F228C-3C2A-8C37-F600-742344EDC87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55093" y="5103734"/>
              <a:ext cx="10901907" cy="1274095"/>
            </a:xfrm>
            <a:prstGeom prst="roundRect">
              <a:avLst>
                <a:gd name="adj" fmla="val 20259"/>
              </a:avLst>
            </a:prstGeom>
            <a:solidFill>
              <a:schemeClr val="bg1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A program of the </a:t>
              </a:r>
              <a:r>
                <a:rPr lang="en-US" sz="1400" b="1" dirty="0">
                  <a:solidFill>
                    <a:schemeClr val="accent6"/>
                  </a:solidFill>
                </a:rPr>
                <a:t>Federal Transit Administration </a:t>
              </a:r>
              <a:r>
                <a:rPr lang="en-US" sz="1400" dirty="0">
                  <a:solidFill>
                    <a:schemeClr val="tx1"/>
                  </a:solidFill>
                </a:rPr>
                <a:t>administered by the International Transportation Learning Center </a:t>
              </a:r>
            </a:p>
          </p:txBody>
        </p:sp>
        <p:pic>
          <p:nvPicPr>
            <p:cNvPr id="15" name="Picture 14" descr="FTA logo">
              <a:extLst>
                <a:ext uri="{FF2B5EF4-FFF2-40B4-BE49-F238E27FC236}">
                  <a16:creationId xmlns:a16="http://schemas.microsoft.com/office/drawing/2014/main" id="{B22FA683-B553-2046-8C82-37512F7CFADB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4"/>
            <a:srcRect l="53528" b="39079"/>
            <a:stretch>
              <a:fillRect/>
            </a:stretch>
          </p:blipFill>
          <p:spPr>
            <a:xfrm>
              <a:off x="3759642" y="5217785"/>
              <a:ext cx="4672714" cy="7935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333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C Open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68D56D-7F0A-6A43-17E9-F7110B8B6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1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15DEC0-F3C2-433D-1BE7-7F020C037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9AE598-3A36-6943-DD21-83304FB979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E5561-1C99-9398-AFF4-EC732F7B4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1182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FD14B1-C403-FFB3-9739-0B5932232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7500A0-31D2-22F3-FDFB-104B421C3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4836" y="6112475"/>
            <a:ext cx="2203450" cy="7384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9AE598-3A36-6943-DD21-83304FB979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836" y="1122363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E5561-1C99-9398-AFF4-EC732F7B4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836" y="3602038"/>
            <a:ext cx="91440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0153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CA8A23-87F6-E732-97C2-D2B09E037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088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909644-1EAE-7371-4FF1-26B88EAAB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640"/>
            <a:ext cx="10515600" cy="731520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E199B-828C-1360-C9C5-838639AE8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039"/>
            <a:ext cx="10515600" cy="4713924"/>
          </a:xfrm>
        </p:spPr>
        <p:txBody>
          <a:bodyPr lIns="0" tIns="0" rIns="0" bIns="0"/>
          <a:lstStyle>
            <a:lvl1pPr marL="0" indent="0">
              <a:buNone/>
              <a:defRPr sz="220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accent4">
                    <a:lumMod val="7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4">
                    <a:lumMod val="7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4">
                    <a:lumMod val="7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B6AD-DA55-E2EC-8699-4A5E2EC1B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1" y="6356350"/>
            <a:ext cx="10515600" cy="365125"/>
          </a:xfrm>
        </p:spPr>
        <p:txBody>
          <a:bodyPr/>
          <a:lstStyle>
            <a:lvl1pPr algn="ctr">
              <a:defRPr b="1">
                <a:solidFill>
                  <a:schemeClr val="accent1"/>
                </a:solidFill>
              </a:defRPr>
            </a:lvl1pPr>
          </a:lstStyle>
          <a:p>
            <a:fld id="{EFB2949D-3F46-0447-B67E-7C1922E44B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272C2B-4E22-2ECC-8CA3-01CAE76A1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62913" y="6176963"/>
            <a:ext cx="2011022" cy="67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0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CA8A23-87F6-E732-97C2-D2B09E037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088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909644-1EAE-7371-4FF1-26B88EAAB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640"/>
            <a:ext cx="10515600" cy="731520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B6AD-DA55-E2EC-8699-4A5E2EC1B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1" y="6356350"/>
            <a:ext cx="10515600" cy="365125"/>
          </a:xfrm>
        </p:spPr>
        <p:txBody>
          <a:bodyPr/>
          <a:lstStyle>
            <a:lvl1pPr algn="ctr">
              <a:defRPr b="1">
                <a:solidFill>
                  <a:schemeClr val="accent1"/>
                </a:solidFill>
              </a:defRPr>
            </a:lvl1pPr>
          </a:lstStyle>
          <a:p>
            <a:fld id="{9C153832-09ED-D64B-B470-2277EAE587C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272C2B-4E22-2ECC-8CA3-01CAE76A1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62913" y="6176963"/>
            <a:ext cx="2011022" cy="67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6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4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3FA8EF-ABC5-944A-A3B0-DB04A54EA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39815"/>
            <a:ext cx="10515600" cy="74789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19D1C-C6B7-CC47-A677-A8C2C9E67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45920"/>
            <a:ext cx="10515600" cy="4572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6203AA-AB07-4D78-9BCB-B00DDA7D5C07}"/>
              </a:ext>
            </a:extLst>
          </p:cNvPr>
          <p:cNvSpPr txBox="1">
            <a:spLocks/>
          </p:cNvSpPr>
          <p:nvPr userDrawn="1"/>
        </p:nvSpPr>
        <p:spPr>
          <a:xfrm>
            <a:off x="838200" y="6318185"/>
            <a:ext cx="105156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DC2CEE-C89B-6D4C-8A2C-B626C37EB60D}" type="slidenum">
              <a:rPr lang="en-US" smtClean="0">
                <a:solidFill>
                  <a:srgbClr val="0F6235"/>
                </a:solidFill>
              </a:rPr>
              <a:pPr/>
              <a:t>‹#›</a:t>
            </a:fld>
            <a:endParaRPr lang="en-US" dirty="0">
              <a:solidFill>
                <a:srgbClr val="0F6235"/>
              </a:solidFill>
            </a:endParaRPr>
          </a:p>
        </p:txBody>
      </p:sp>
    </p:spTree>
    <p:custDataLst>
      <p:tags r:id="rId22"/>
    </p:custDataLst>
    <p:extLst>
      <p:ext uri="{BB962C8B-B14F-4D97-AF65-F5344CB8AC3E}">
        <p14:creationId xmlns:p14="http://schemas.microsoft.com/office/powerpoint/2010/main" val="74439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63" r:id="rId2"/>
    <p:sldLayoutId id="2147483675" r:id="rId3"/>
    <p:sldLayoutId id="2147483688" r:id="rId4"/>
    <p:sldLayoutId id="2147483670" r:id="rId5"/>
    <p:sldLayoutId id="2147483667" r:id="rId6"/>
    <p:sldLayoutId id="2147483671" r:id="rId7"/>
    <p:sldLayoutId id="2147483676" r:id="rId8"/>
    <p:sldLayoutId id="2147483680" r:id="rId9"/>
    <p:sldLayoutId id="2147483681" r:id="rId10"/>
    <p:sldLayoutId id="2147483684" r:id="rId11"/>
    <p:sldLayoutId id="2147483674" r:id="rId12"/>
    <p:sldLayoutId id="2147483689" r:id="rId13"/>
    <p:sldLayoutId id="2147483690" r:id="rId14"/>
    <p:sldLayoutId id="2147483678" r:id="rId15"/>
    <p:sldLayoutId id="2147483685" r:id="rId16"/>
    <p:sldLayoutId id="2147483677" r:id="rId17"/>
    <p:sldLayoutId id="2147483664" r:id="rId18"/>
    <p:sldLayoutId id="2147483679" r:id="rId19"/>
    <p:sldLayoutId id="2147483666" r:id="rId20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6250A8-4308-F940-2BBD-5E57D30E0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1EAEA-4238-FE15-AE8F-6705963B7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9A681-D50A-E9E2-D692-18F0A3041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9BAF6-7DD0-0848-9DDB-FC6F15CDBF0A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67BBD-8B42-2EC8-F607-CE34961A70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DF9BC-7CB8-7E54-1C61-6064417574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51E2F-26AA-D046-94E8-30BD9E591F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02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https://www.youtube.com/embed/mDh1M4bEIbA?feature=oembed" TargetMode="External"/><Relationship Id="rId1" Type="http://schemas.openxmlformats.org/officeDocument/2006/relationships/tags" Target="../tags/tag33.xml"/><Relationship Id="rId6" Type="http://schemas.openxmlformats.org/officeDocument/2006/relationships/image" Target="../media/image26.jpeg"/><Relationship Id="rId5" Type="http://schemas.openxmlformats.org/officeDocument/2006/relationships/image" Target="../media/image13.sv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8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0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6.xml"/><Relationship Id="rId4" Type="http://schemas.openxmlformats.org/officeDocument/2006/relationships/image" Target="../media/image1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7.xml"/><Relationship Id="rId4" Type="http://schemas.openxmlformats.org/officeDocument/2006/relationships/image" Target="../media/image1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9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microsoft.com/office/2018/10/relationships/comments" Target="../comments/modernComment_99B_5A53FD7B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Relationship Id="rId6" Type="http://schemas.openxmlformats.org/officeDocument/2006/relationships/image" Target="../media/image44.jpeg"/><Relationship Id="rId5" Type="http://schemas.openxmlformats.org/officeDocument/2006/relationships/image" Target="../media/image44.png"/><Relationship Id="rId4" Type="http://schemas.microsoft.com/office/2018/10/relationships/comments" Target="../comments/modernComment_99C_FA7D2F90.xml"/><Relationship Id="rId9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1.xml"/><Relationship Id="rId4" Type="http://schemas.openxmlformats.org/officeDocument/2006/relationships/image" Target="../media/image1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2.xml"/><Relationship Id="rId4" Type="http://schemas.openxmlformats.org/officeDocument/2006/relationships/image" Target="../media/image14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4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6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9.xml"/><Relationship Id="rId5" Type="http://schemas.openxmlformats.org/officeDocument/2006/relationships/image" Target="../media/image55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0.xml"/><Relationship Id="rId5" Type="http://schemas.openxmlformats.org/officeDocument/2006/relationships/image" Target="../media/image56.png"/><Relationship Id="rId4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1.xml"/><Relationship Id="rId5" Type="http://schemas.openxmlformats.org/officeDocument/2006/relationships/image" Target="../media/image14.svg"/><Relationship Id="rId4" Type="http://schemas.openxmlformats.org/officeDocument/2006/relationships/image" Target="../media/image5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2.xml"/><Relationship Id="rId4" Type="http://schemas.openxmlformats.org/officeDocument/2006/relationships/image" Target="../media/image14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3.xml"/><Relationship Id="rId4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7CA073-4FA1-4767-B864-D2E08F0C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3852" y="469609"/>
            <a:ext cx="6835648" cy="664797"/>
          </a:xfrm>
        </p:spPr>
        <p:txBody>
          <a:bodyPr/>
          <a:lstStyle/>
          <a:p>
            <a:r>
              <a:rPr lang="en-US" dirty="0"/>
              <a:t>Instructor Guide Snapshot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A5F84E-E324-46C9-B3A5-78D106832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0" y="1471464"/>
            <a:ext cx="9639300" cy="4656381"/>
          </a:xfrm>
        </p:spPr>
        <p:txBody>
          <a:bodyPr/>
          <a:lstStyle/>
          <a:p>
            <a:r>
              <a:rPr lang="en-US" sz="1800" b="1" dirty="0">
                <a:solidFill>
                  <a:schemeClr val="accent1"/>
                </a:solidFill>
              </a:rPr>
              <a:t>Preparation before class: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Review all materials </a:t>
            </a:r>
            <a:r>
              <a:rPr lang="en-US" sz="1800" dirty="0"/>
              <a:t>- Review all slides, talking points, and handouts before class to understand the structure and flow of the lesson. Pay special attention to animations within the slides.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Slide 10 </a:t>
            </a:r>
            <a:r>
              <a:rPr lang="en-US" sz="1800" dirty="0"/>
              <a:t>– Fill in slide to reflect your agency’s policies on use of calculator or personal device on the job.</a:t>
            </a:r>
          </a:p>
          <a:p>
            <a:r>
              <a:rPr lang="en-US" sz="1800" b="1" dirty="0">
                <a:solidFill>
                  <a:schemeClr val="accent1"/>
                </a:solidFill>
              </a:rPr>
              <a:t>Provided Course Materials: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+Decimals_M3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Place Value + Conversion Resource_M3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Solving Equations with Decimals_M3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Solving Equations with Decimals_Answer Key_M3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Quiz_M3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Quiz_Answer Key_M3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800" dirty="0"/>
          </a:p>
          <a:p>
            <a:r>
              <a:rPr lang="en-US" sz="1800" b="1" dirty="0">
                <a:solidFill>
                  <a:schemeClr val="accent1"/>
                </a:solidFill>
              </a:rPr>
              <a:t>Additional Materials: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One standard calculator per learner 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5D2CFF-8EB2-4F01-B644-642599E6B505}"/>
              </a:ext>
            </a:extLst>
          </p:cNvPr>
          <p:cNvSpPr/>
          <p:nvPr/>
        </p:nvSpPr>
        <p:spPr>
          <a:xfrm>
            <a:off x="8818857" y="469609"/>
            <a:ext cx="2903243" cy="664797"/>
          </a:xfrm>
          <a:prstGeom prst="rect">
            <a:avLst/>
          </a:prstGeom>
          <a:ln w="19050"/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Instructional Time: 3 Hrs.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DC86AF-1551-8A3E-E07D-6BCF449969F7}"/>
              </a:ext>
            </a:extLst>
          </p:cNvPr>
          <p:cNvSpPr/>
          <p:nvPr/>
        </p:nvSpPr>
        <p:spPr>
          <a:xfrm>
            <a:off x="0" y="0"/>
            <a:ext cx="1384300" cy="6858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Icon Key</a:t>
            </a:r>
          </a:p>
          <a:p>
            <a:pPr algn="ctr"/>
            <a:endParaRPr lang="en-US" sz="1000" dirty="0"/>
          </a:p>
          <a:p>
            <a:pPr algn="ctr"/>
            <a:r>
              <a:rPr lang="en-US" sz="2000" b="1" dirty="0"/>
              <a:t>Activity</a:t>
            </a:r>
            <a:r>
              <a:rPr lang="en-US" sz="2000" dirty="0"/>
              <a:t>:</a:t>
            </a:r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Video</a:t>
            </a:r>
            <a:r>
              <a:rPr lang="en-US" sz="2000" dirty="0"/>
              <a:t>: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r>
              <a:rPr lang="en-US" sz="2000" b="1" dirty="0"/>
              <a:t>Instructor Demo:</a:t>
            </a:r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Knowledge Check: </a:t>
            </a:r>
          </a:p>
          <a:p>
            <a:endParaRPr lang="en-US" sz="2000" dirty="0"/>
          </a:p>
          <a:p>
            <a:endParaRPr lang="en-US" sz="2000" dirty="0"/>
          </a:p>
          <a:p>
            <a:pPr algn="ctr"/>
            <a:endParaRPr lang="en-US" dirty="0"/>
          </a:p>
        </p:txBody>
      </p:sp>
      <p:pic>
        <p:nvPicPr>
          <p:cNvPr id="9" name="Graphic 30" descr="Flim icon indicating the slide has a VIDEO.">
            <a:extLst>
              <a:ext uri="{FF2B5EF4-FFF2-40B4-BE49-F238E27FC236}">
                <a16:creationId xmlns:a16="http://schemas.microsoft.com/office/drawing/2014/main" id="{B2290CF9-D2DC-8DAA-D627-87E419530D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9694" y="2365191"/>
            <a:ext cx="731520" cy="731520"/>
          </a:xfrm>
          <a:prstGeom prst="rect">
            <a:avLst/>
          </a:prstGeom>
        </p:spPr>
      </p:pic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0FDA9015-CC63-67CA-B45A-7016186E85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9694" y="5636355"/>
            <a:ext cx="851672" cy="851672"/>
          </a:xfrm>
          <a:prstGeom prst="rect">
            <a:avLst/>
          </a:prstGeom>
        </p:spPr>
      </p:pic>
      <p:pic>
        <p:nvPicPr>
          <p:cNvPr id="19" name="Content Placeholder 10">
            <a:extLst>
              <a:ext uri="{FF2B5EF4-FFF2-40B4-BE49-F238E27FC236}">
                <a16:creationId xmlns:a16="http://schemas.microsoft.com/office/drawing/2014/main" id="{111F69E1-42A9-90D2-9C56-5180115FF3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27"/>
          <a:stretch>
            <a:fillRect/>
          </a:stretch>
        </p:blipFill>
        <p:spPr>
          <a:xfrm>
            <a:off x="146062" y="3903392"/>
            <a:ext cx="1005840" cy="851672"/>
          </a:xfrm>
          <a:prstGeom prst="rect">
            <a:avLst/>
          </a:prstGeom>
        </p:spPr>
      </p:pic>
      <p:pic>
        <p:nvPicPr>
          <p:cNvPr id="20" name="Picture 19" descr="Running man icon indicating the slide has an ACTIVITY.">
            <a:extLst>
              <a:ext uri="{FF2B5EF4-FFF2-40B4-BE49-F238E27FC236}">
                <a16:creationId xmlns:a16="http://schemas.microsoft.com/office/drawing/2014/main" id="{7D225859-B2AC-F123-B8B4-7D1F1C24A2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0" t="31047" r="3465" b="7314"/>
          <a:stretch>
            <a:fillRect/>
          </a:stretch>
        </p:blipFill>
        <p:spPr>
          <a:xfrm>
            <a:off x="249694" y="1134406"/>
            <a:ext cx="731520" cy="7564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041245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708C1A4-5DEF-476D-2D5E-4318AE567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A15B73-D647-D5CD-E8CE-A37FFAA43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646396"/>
            <a:ext cx="10385298" cy="664797"/>
          </a:xfrm>
        </p:spPr>
        <p:txBody>
          <a:bodyPr/>
          <a:lstStyle/>
          <a:p>
            <a:r>
              <a:rPr lang="en-US" dirty="0"/>
              <a:t>Pacing Guide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93E851-F823-5FB1-01E1-1F997CA03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502" y="1463040"/>
            <a:ext cx="10385298" cy="4847270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Times have been rounded to the nearest .25 hours. </a:t>
            </a:r>
          </a:p>
          <a:p>
            <a:endParaRPr lang="en-US" i="1" dirty="0">
              <a:solidFill>
                <a:schemeClr val="accent1"/>
              </a:solidFill>
            </a:endParaRPr>
          </a:p>
          <a:p>
            <a:r>
              <a:rPr lang="en-US" sz="2800" b="1" i="1" dirty="0"/>
              <a:t>Total Time: 3 Hours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/>
              <a:t>(.5 Hrs.) </a:t>
            </a:r>
            <a:r>
              <a:rPr lang="en-US" sz="2800" dirty="0"/>
              <a:t>Welcome and Warm Up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/>
              <a:t>(.5 Hrs.) </a:t>
            </a:r>
            <a:r>
              <a:rPr lang="en-US" sz="2800" dirty="0"/>
              <a:t>3.1 - Fundamentals of Decimals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/>
              <a:t>(.5 Hrs.) </a:t>
            </a:r>
            <a:r>
              <a:rPr lang="en-US" sz="2800" dirty="0"/>
              <a:t>3.2 – Adding and Subtracting Decimals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/>
              <a:t>(.5 Hrs.) </a:t>
            </a:r>
            <a:r>
              <a:rPr lang="en-US" sz="2800" dirty="0"/>
              <a:t>3.3 – Multiplying and Dividing Decimals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/>
              <a:t>(.5 Hrs.) </a:t>
            </a:r>
            <a:r>
              <a:rPr lang="en-US" sz="2800" dirty="0"/>
              <a:t>3.4 - Combine Operations with Decimal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/>
              <a:t>(.5 Hrs.) </a:t>
            </a:r>
            <a:r>
              <a:rPr lang="en-US" sz="2800" dirty="0"/>
              <a:t>Quiz and Wrap Up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83002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A4E7D-0D93-B3A0-BEE2-2C04AB157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8F03B1-C147-8684-5784-D33855D14D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690336"/>
            <a:ext cx="12192000" cy="14773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>
                <a:solidFill>
                  <a:schemeClr val="accent1">
                    <a:lumMod val="75000"/>
                  </a:schemeClr>
                </a:solidFill>
                <a:ea typeface="+mn-ea"/>
                <a:cs typeface="+mn-cs"/>
              </a:rPr>
              <a:t>Decimals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Shop Math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Transit Core Competencies Curriculum (TC3)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765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A8A209-5504-494A-B86D-73715015F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B9B15E-6736-4138-A392-6CF75A784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Demonstrate the ability to solve mathematics problems involving decimals.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Convert between decimals and fractions to represent values in different forms.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Solve addition and subtraction problems involving decimals.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Solve multiplication and division problems involving decimals.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Apply order of operations to solve multi-step problems involving decimals.</a:t>
            </a:r>
            <a:endParaRPr lang="en-US" sz="25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609957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F846CE-9893-48A0-BB44-477F0C10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0E1F003-638E-410B-B653-382D9FEFA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5920"/>
            <a:ext cx="7025641" cy="45720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38095"/>
              </a:lnSpc>
              <a:buFont typeface="Arial" panose="020B0604020202020204" pitchFamily="34" charset="0"/>
              <a:buChar char="•"/>
            </a:pPr>
            <a:r>
              <a:rPr lang="en-US" dirty="0"/>
              <a:t>Welcome and Intro</a:t>
            </a:r>
          </a:p>
          <a:p>
            <a:pPr marL="342900" indent="-342900">
              <a:lnSpc>
                <a:spcPct val="138095"/>
              </a:lnSpc>
              <a:buFont typeface="Arial" panose="020B0604020202020204" pitchFamily="34" charset="0"/>
              <a:buChar char="•"/>
            </a:pPr>
            <a:r>
              <a:rPr lang="en-US" dirty="0"/>
              <a:t>3.1 - Fundamentals of Decimals</a:t>
            </a:r>
          </a:p>
          <a:p>
            <a:pPr marL="342900" indent="-342900">
              <a:lnSpc>
                <a:spcPct val="138095"/>
              </a:lnSpc>
              <a:buFont typeface="Arial" panose="020B0604020202020204" pitchFamily="34" charset="0"/>
              <a:buChar char="•"/>
            </a:pPr>
            <a:r>
              <a:rPr lang="en-US" dirty="0"/>
              <a:t>3.2 – Adding and Subtracting Decimals </a:t>
            </a:r>
          </a:p>
          <a:p>
            <a:pPr marL="342900" indent="-342900">
              <a:lnSpc>
                <a:spcPct val="138095"/>
              </a:lnSpc>
              <a:buFont typeface="Arial" panose="020B0604020202020204" pitchFamily="34" charset="0"/>
              <a:buChar char="•"/>
            </a:pPr>
            <a:r>
              <a:rPr lang="en-US" dirty="0"/>
              <a:t>3.3 – Multiplying and Dividing Decimals</a:t>
            </a:r>
          </a:p>
          <a:p>
            <a:pPr marL="342900" indent="-342900">
              <a:lnSpc>
                <a:spcPct val="138095"/>
              </a:lnSpc>
              <a:buFont typeface="Arial" panose="020B0604020202020204" pitchFamily="34" charset="0"/>
              <a:buChar char="•"/>
            </a:pPr>
            <a:r>
              <a:rPr lang="en-US" dirty="0"/>
              <a:t>3.4 - Combine Operations with Decimal</a:t>
            </a:r>
          </a:p>
          <a:p>
            <a:pPr marL="342900" indent="-342900">
              <a:lnSpc>
                <a:spcPct val="138095"/>
              </a:lnSpc>
              <a:buFont typeface="Arial" panose="020B0604020202020204" pitchFamily="34" charset="0"/>
              <a:buChar char="•"/>
            </a:pPr>
            <a:r>
              <a:rPr lang="en-US" dirty="0"/>
              <a:t>Quiz and Wrap Up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13A143-A21B-3A8F-B9AD-59BF17AE1C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438" y="2144482"/>
            <a:ext cx="2893065" cy="371965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299985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172B43-1214-073A-2448-B6DEE65B4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 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1858D9-A273-98C5-291F-E09FEEF72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5920"/>
            <a:ext cx="3840481" cy="4572000"/>
          </a:xfrm>
        </p:spPr>
        <p:txBody>
          <a:bodyPr>
            <a:normAutofit/>
          </a:bodyPr>
          <a:lstStyle/>
          <a:p>
            <a:r>
              <a:rPr lang="en-US" sz="4000" dirty="0"/>
              <a:t>Where do you see </a:t>
            </a:r>
            <a:r>
              <a:rPr lang="en-US" sz="4000" b="1" dirty="0"/>
              <a:t>decimals</a:t>
            </a:r>
            <a:r>
              <a:rPr lang="en-US" sz="4000" dirty="0"/>
              <a:t> in everyday life?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36E7D4-9C18-1171-A31F-2CCE7FDC4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240" y="1648777"/>
            <a:ext cx="5331068" cy="344149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2A6FF0C-D438-7010-8787-B7711BBFC6B8}"/>
              </a:ext>
            </a:extLst>
          </p:cNvPr>
          <p:cNvSpPr/>
          <p:nvPr/>
        </p:nvSpPr>
        <p:spPr>
          <a:xfrm>
            <a:off x="5048250" y="1237668"/>
            <a:ext cx="6138015" cy="4115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94B2BD-4ACC-3AEA-3993-DF92243AB5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294" t="9759" b="6942"/>
          <a:stretch>
            <a:fillRect/>
          </a:stretch>
        </p:blipFill>
        <p:spPr>
          <a:xfrm>
            <a:off x="7529419" y="3998424"/>
            <a:ext cx="3120500" cy="238990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7D8BCB-6017-9D7D-0589-18F7A8D142B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973" r="2943" b="7459"/>
          <a:stretch>
            <a:fillRect/>
          </a:stretch>
        </p:blipFill>
        <p:spPr>
          <a:xfrm>
            <a:off x="5192040" y="1237669"/>
            <a:ext cx="2873769" cy="228074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D2E52F-D34F-64A9-0C63-8EBABEEA4D8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187" t="15259" r="7812" b="9742"/>
          <a:stretch>
            <a:fillRect/>
          </a:stretch>
        </p:blipFill>
        <p:spPr>
          <a:xfrm>
            <a:off x="4291252" y="3903773"/>
            <a:ext cx="2484557" cy="24845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A9AF03-C647-B99A-7927-4605BBDD872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305" t="-112" r="27969" b="27340"/>
          <a:stretch>
            <a:fillRect/>
          </a:stretch>
        </p:blipFill>
        <p:spPr>
          <a:xfrm>
            <a:off x="838199" y="3875628"/>
            <a:ext cx="2599686" cy="242826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6FE279-F30F-29EF-DBE8-FBF6CBB7821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709" t="4992" r="17257" b="4323"/>
          <a:stretch>
            <a:fillRect/>
          </a:stretch>
        </p:blipFill>
        <p:spPr>
          <a:xfrm>
            <a:off x="8589628" y="1237668"/>
            <a:ext cx="2761124" cy="228074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40320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2CEE2-3BBB-1DF6-0A92-9AE41CB3B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37E114-C785-79F3-A53F-269A2DBFC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The Importance of Decimals in the Shop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B02916-B639-4BCB-18A1-99CFFA7B9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5920"/>
            <a:ext cx="5043617" cy="4572000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dirty="0"/>
              <a:t>Accuracy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40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dirty="0"/>
              <a:t>Precision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40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dirty="0"/>
              <a:t>Decision Making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64BC42-9DE6-A684-B115-30C4F8A586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187" t="15259" r="7812" b="9742"/>
          <a:stretch>
            <a:fillRect/>
          </a:stretch>
        </p:blipFill>
        <p:spPr>
          <a:xfrm>
            <a:off x="6895071" y="1645920"/>
            <a:ext cx="3904736" cy="390473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5028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94C9494-EF26-0FFE-8932-B7A8D332A8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5" r="30065"/>
          <a:stretch>
            <a:fillRect/>
          </a:stretch>
        </p:blipFill>
        <p:spPr>
          <a:prstGeom prst="rect">
            <a:avLst/>
          </a:prstGeom>
          <a:solidFill>
            <a:srgbClr val="E7E6E6"/>
          </a:solidFill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7AC5E6-77B8-A8D0-7403-DE4BC0F71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812338"/>
            <a:ext cx="4861614" cy="1388062"/>
          </a:xfrm>
        </p:spPr>
        <p:txBody>
          <a:bodyPr/>
          <a:lstStyle/>
          <a:p>
            <a:r>
              <a:rPr lang="en-US" dirty="0"/>
              <a:t>3.1 - Fundamentals of Decimals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72A1ED-E6E6-3C53-BB26-62C06EF862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6075" y="3657600"/>
            <a:ext cx="4860925" cy="24383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this section, we’ll review the basics of  decimals including key terms, conversions, and real-life examples.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695877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E9AC14-64BA-8099-2F3D-C786B6AA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Decimal?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4F9F11-A9E9-C4AA-E75E-27FB76A72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3823"/>
            <a:ext cx="4079175" cy="5007544"/>
          </a:xfrm>
        </p:spPr>
        <p:txBody>
          <a:bodyPr/>
          <a:lstStyle/>
          <a:p>
            <a:r>
              <a:rPr lang="en-US" sz="3000" dirty="0"/>
              <a:t>A </a:t>
            </a:r>
            <a:r>
              <a:rPr lang="en-US" sz="3000" b="1" dirty="0"/>
              <a:t>decimal </a:t>
            </a:r>
            <a:r>
              <a:rPr lang="en-US" sz="3000" dirty="0"/>
              <a:t>is a number written with a decimal point where each digit has a place value. </a:t>
            </a:r>
          </a:p>
          <a:p>
            <a:endParaRPr lang="en-US" sz="3000" dirty="0"/>
          </a:p>
          <a:p>
            <a:r>
              <a:rPr lang="en-US" sz="3000" dirty="0"/>
              <a:t>These </a:t>
            </a:r>
            <a:r>
              <a:rPr lang="en-US" sz="3000" b="1" dirty="0"/>
              <a:t>place values </a:t>
            </a:r>
            <a:r>
              <a:rPr lang="en-US" sz="3000" dirty="0"/>
              <a:t>represent parts of a whole.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AD71BE-04E0-3A78-DF4F-9C7DDB15BB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1" t="41579" r="14714" b="45480"/>
          <a:stretch>
            <a:fillRect/>
          </a:stretch>
        </p:blipFill>
        <p:spPr>
          <a:xfrm>
            <a:off x="5031228" y="3851525"/>
            <a:ext cx="6223379" cy="66479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E01A590-AE33-A331-83EB-76BE9864469B}"/>
              </a:ext>
            </a:extLst>
          </p:cNvPr>
          <p:cNvSpPr/>
          <p:nvPr/>
        </p:nvSpPr>
        <p:spPr>
          <a:xfrm>
            <a:off x="8367117" y="3851526"/>
            <a:ext cx="144378" cy="144378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2882B9-BA07-0C02-C809-582741F7523D}"/>
              </a:ext>
            </a:extLst>
          </p:cNvPr>
          <p:cNvSpPr/>
          <p:nvPr/>
        </p:nvSpPr>
        <p:spPr>
          <a:xfrm>
            <a:off x="6803948" y="2984395"/>
            <a:ext cx="2496855" cy="1186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/>
              <a:t>1</a:t>
            </a:r>
            <a:r>
              <a:rPr lang="en-US" sz="5400" dirty="0"/>
              <a:t> </a:t>
            </a:r>
            <a:r>
              <a:rPr lang="en-US" sz="9600" dirty="0"/>
              <a:t>2 5</a:t>
            </a:r>
            <a:r>
              <a:rPr lang="en-US" sz="5400" dirty="0"/>
              <a:t> </a:t>
            </a:r>
            <a:endParaRPr lang="en-US" sz="20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4B2FFA9-BEBF-D5F0-462C-3E1DDBA6D228}"/>
              </a:ext>
            </a:extLst>
          </p:cNvPr>
          <p:cNvGrpSpPr/>
          <p:nvPr/>
        </p:nvGrpSpPr>
        <p:grpSpPr>
          <a:xfrm>
            <a:off x="5444866" y="4127595"/>
            <a:ext cx="2887899" cy="2303844"/>
            <a:chOff x="5444866" y="4127595"/>
            <a:chExt cx="2887899" cy="230384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69790B-7AAA-8CEA-5D71-3250850AC0D7}"/>
                </a:ext>
              </a:extLst>
            </p:cNvPr>
            <p:cNvSpPr txBox="1"/>
            <p:nvPr/>
          </p:nvSpPr>
          <p:spPr>
            <a:xfrm rot="16200000">
              <a:off x="6751963" y="4309813"/>
              <a:ext cx="961556" cy="597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4"/>
                  </a:solidFill>
                </a:rPr>
                <a:t>Ten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F5AFC71-53EE-14BC-3FEF-895D1E650ADC}"/>
                </a:ext>
              </a:extLst>
            </p:cNvPr>
            <p:cNvSpPr txBox="1"/>
            <p:nvPr/>
          </p:nvSpPr>
          <p:spPr>
            <a:xfrm rot="16200000">
              <a:off x="7371852" y="4570375"/>
              <a:ext cx="1324708" cy="597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accent4"/>
                  </a:solidFill>
                </a:rPr>
                <a:t>Ones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F6D4247-A845-0129-6DB8-5B5E27084279}"/>
                </a:ext>
              </a:extLst>
            </p:cNvPr>
            <p:cNvSpPr txBox="1"/>
            <p:nvPr/>
          </p:nvSpPr>
          <p:spPr>
            <a:xfrm rot="16200000">
              <a:off x="4779958" y="4818077"/>
              <a:ext cx="191459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4"/>
                  </a:solidFill>
                </a:rPr>
                <a:t>Thousand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555246-1D0A-AEA3-1355-4C78700F2D53}"/>
                </a:ext>
              </a:extLst>
            </p:cNvPr>
            <p:cNvSpPr txBox="1"/>
            <p:nvPr/>
          </p:nvSpPr>
          <p:spPr>
            <a:xfrm rot="16200000">
              <a:off x="5297057" y="5017332"/>
              <a:ext cx="224343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accent4"/>
                  </a:solidFill>
                </a:rPr>
                <a:t>Hundred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DD64CD2-35C9-2EC3-953B-126649E4152F}"/>
              </a:ext>
            </a:extLst>
          </p:cNvPr>
          <p:cNvGrpSpPr/>
          <p:nvPr/>
        </p:nvGrpSpPr>
        <p:grpSpPr>
          <a:xfrm>
            <a:off x="8541964" y="4170585"/>
            <a:ext cx="2202996" cy="2375671"/>
            <a:chOff x="8541964" y="4170585"/>
            <a:chExt cx="2202996" cy="237567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4CD76CB-2CC2-7B4F-34E8-49C0B2CFFDA1}"/>
                </a:ext>
              </a:extLst>
            </p:cNvPr>
            <p:cNvSpPr txBox="1"/>
            <p:nvPr/>
          </p:nvSpPr>
          <p:spPr>
            <a:xfrm rot="16200000">
              <a:off x="8178170" y="4551792"/>
              <a:ext cx="1324708" cy="597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accent5"/>
                  </a:solidFill>
                </a:rPr>
                <a:t>Tenths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D3E722-FDBD-31EC-A535-BF801419ADFB}"/>
                </a:ext>
              </a:extLst>
            </p:cNvPr>
            <p:cNvSpPr txBox="1"/>
            <p:nvPr/>
          </p:nvSpPr>
          <p:spPr>
            <a:xfrm rot="16200000">
              <a:off x="8470505" y="5057327"/>
              <a:ext cx="235825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accent5"/>
                  </a:solidFill>
                </a:rPr>
                <a:t>Hundredths</a:t>
              </a:r>
              <a:r>
                <a:rPr lang="en-US" sz="3200" dirty="0">
                  <a:solidFill>
                    <a:schemeClr val="accent4"/>
                  </a:solidFill>
                </a:rPr>
                <a:t> 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CB70F5F-6953-F36F-6190-A15A3BD42D66}"/>
                </a:ext>
              </a:extLst>
            </p:cNvPr>
            <p:cNvSpPr txBox="1"/>
            <p:nvPr/>
          </p:nvSpPr>
          <p:spPr>
            <a:xfrm rot="16200000">
              <a:off x="9273443" y="5074739"/>
              <a:ext cx="235825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3200" dirty="0">
                  <a:solidFill>
                    <a:schemeClr val="accent5"/>
                  </a:solidFill>
                </a:rPr>
                <a:t>Thousandths </a:t>
              </a:r>
              <a:r>
                <a:rPr lang="en-US" sz="3200" dirty="0">
                  <a:solidFill>
                    <a:schemeClr val="accent4"/>
                  </a:solidFill>
                </a:rPr>
                <a:t> 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0AE4152-37EA-7193-D331-A3AA74F73729}"/>
              </a:ext>
            </a:extLst>
          </p:cNvPr>
          <p:cNvCxnSpPr>
            <a:cxnSpLocks/>
          </p:cNvCxnSpPr>
          <p:nvPr/>
        </p:nvCxnSpPr>
        <p:spPr>
          <a:xfrm flipH="1" flipV="1">
            <a:off x="8431742" y="2086477"/>
            <a:ext cx="1851" cy="16459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3660EE94-AE19-23AA-7718-4AEA68162BE5}"/>
              </a:ext>
            </a:extLst>
          </p:cNvPr>
          <p:cNvSpPr/>
          <p:nvPr/>
        </p:nvSpPr>
        <p:spPr>
          <a:xfrm>
            <a:off x="7468065" y="1655777"/>
            <a:ext cx="1908232" cy="37658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Decimal Point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966AB9D-4007-D856-C17E-07CB3F869CFF}"/>
              </a:ext>
            </a:extLst>
          </p:cNvPr>
          <p:cNvSpPr/>
          <p:nvPr/>
        </p:nvSpPr>
        <p:spPr>
          <a:xfrm>
            <a:off x="5623253" y="2315917"/>
            <a:ext cx="2707093" cy="3765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Whole Numbers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3763E8-21E1-531A-F7EA-30F145A08B3B}"/>
              </a:ext>
            </a:extLst>
          </p:cNvPr>
          <p:cNvSpPr/>
          <p:nvPr/>
        </p:nvSpPr>
        <p:spPr>
          <a:xfrm>
            <a:off x="8541965" y="2315918"/>
            <a:ext cx="2707092" cy="376587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Fractional Parts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20687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8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C024E-5456-1283-B888-219ED81C4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30" descr="Flim icon indicating the slide has a VIDEO.">
            <a:extLst>
              <a:ext uri="{FF2B5EF4-FFF2-40B4-BE49-F238E27FC236}">
                <a16:creationId xmlns:a16="http://schemas.microsoft.com/office/drawing/2014/main" id="{F9129A07-A5FC-0D01-A949-E8925AB9FE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2280" y="392824"/>
            <a:ext cx="731520" cy="73152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239A4FE-2297-AC54-65C4-4A141398E07A}"/>
              </a:ext>
            </a:extLst>
          </p:cNvPr>
          <p:cNvSpPr txBox="1">
            <a:spLocks/>
          </p:cNvSpPr>
          <p:nvPr/>
        </p:nvSpPr>
        <p:spPr>
          <a:xfrm>
            <a:off x="838200" y="498849"/>
            <a:ext cx="10515600" cy="5194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Linking Fractions and Decimals</a:t>
            </a:r>
          </a:p>
        </p:txBody>
      </p:sp>
      <p:pic>
        <p:nvPicPr>
          <p:cNvPr id="2" name="Online Media 1" title="Linking Fractions and Decimals | Maths | EasyTeaching">
            <a:hlinkClick r:id="" action="ppaction://media"/>
            <a:extLst>
              <a:ext uri="{FF2B5EF4-FFF2-40B4-BE49-F238E27FC236}">
                <a16:creationId xmlns:a16="http://schemas.microsoft.com/office/drawing/2014/main" id="{7C9EB67C-AAB6-7CE8-CDD3-D133D66D37AE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1681623" y="1260822"/>
            <a:ext cx="8828753" cy="49882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91666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1EEBCC8-068E-61D4-E830-4A8EE8F445CE}"/>
              </a:ext>
            </a:extLst>
          </p:cNvPr>
          <p:cNvGrpSpPr/>
          <p:nvPr/>
        </p:nvGrpSpPr>
        <p:grpSpPr>
          <a:xfrm>
            <a:off x="1529282" y="3831810"/>
            <a:ext cx="2791686" cy="2435021"/>
            <a:chOff x="5483473" y="4153169"/>
            <a:chExt cx="2791686" cy="24350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52001BA-7DAA-D36F-0AF3-FF6583A4CF92}"/>
                </a:ext>
              </a:extLst>
            </p:cNvPr>
            <p:cNvSpPr txBox="1"/>
            <p:nvPr/>
          </p:nvSpPr>
          <p:spPr>
            <a:xfrm rot="16200000">
              <a:off x="6570386" y="4576996"/>
              <a:ext cx="1324708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500" dirty="0"/>
                <a:t>Ten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45E6BD-A7B5-3B62-87F9-912286A2EE80}"/>
                </a:ext>
              </a:extLst>
            </p:cNvPr>
            <p:cNvSpPr txBox="1"/>
            <p:nvPr/>
          </p:nvSpPr>
          <p:spPr>
            <a:xfrm rot="16200000">
              <a:off x="7374278" y="4594412"/>
              <a:ext cx="1324708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500" dirty="0"/>
                <a:t>Ones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9DC43D-D998-F1D6-F934-88D2125A1420}"/>
                </a:ext>
              </a:extLst>
            </p:cNvPr>
            <p:cNvSpPr txBox="1"/>
            <p:nvPr/>
          </p:nvSpPr>
          <p:spPr>
            <a:xfrm rot="16200000">
              <a:off x="4521904" y="5149567"/>
              <a:ext cx="2400192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500" dirty="0"/>
                <a:t>Thousand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C02E3E-D249-DCC8-F5DE-8B9EDF20EB87}"/>
                </a:ext>
              </a:extLst>
            </p:cNvPr>
            <p:cNvSpPr txBox="1"/>
            <p:nvPr/>
          </p:nvSpPr>
          <p:spPr>
            <a:xfrm rot="16200000">
              <a:off x="5297057" y="5071192"/>
              <a:ext cx="2243439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500" dirty="0"/>
                <a:t>Hundred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84EFBF-DF27-27EE-472C-7D46BEC5E499}"/>
              </a:ext>
            </a:extLst>
          </p:cNvPr>
          <p:cNvGrpSpPr/>
          <p:nvPr/>
        </p:nvGrpSpPr>
        <p:grpSpPr>
          <a:xfrm>
            <a:off x="4647806" y="3849225"/>
            <a:ext cx="2089103" cy="2375671"/>
            <a:chOff x="8601997" y="4170584"/>
            <a:chExt cx="2089103" cy="237567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29921C-F7F5-4101-BB05-C161E671CF6E}"/>
                </a:ext>
              </a:extLst>
            </p:cNvPr>
            <p:cNvSpPr txBox="1"/>
            <p:nvPr/>
          </p:nvSpPr>
          <p:spPr>
            <a:xfrm rot="16200000">
              <a:off x="8178170" y="4611824"/>
              <a:ext cx="1324708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500" dirty="0">
                  <a:solidFill>
                    <a:schemeClr val="accent5"/>
                  </a:solidFill>
                </a:rPr>
                <a:t>Tenths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E9692A-CC16-11CA-2B3A-DFD12ECD6F73}"/>
                </a:ext>
              </a:extLst>
            </p:cNvPr>
            <p:cNvSpPr txBox="1"/>
            <p:nvPr/>
          </p:nvSpPr>
          <p:spPr>
            <a:xfrm rot="16200000">
              <a:off x="8470505" y="5111187"/>
              <a:ext cx="2358259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500" dirty="0">
                  <a:solidFill>
                    <a:schemeClr val="accent5"/>
                  </a:solidFill>
                </a:rPr>
                <a:t>Hundredths</a:t>
              </a:r>
              <a:r>
                <a:rPr lang="en-US" sz="2500" dirty="0">
                  <a:solidFill>
                    <a:schemeClr val="accent4"/>
                  </a:solidFill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53E02E-8AA6-0ACF-6FDA-33B11CE61EA8}"/>
                </a:ext>
              </a:extLst>
            </p:cNvPr>
            <p:cNvSpPr txBox="1"/>
            <p:nvPr/>
          </p:nvSpPr>
          <p:spPr>
            <a:xfrm rot="16200000">
              <a:off x="9273443" y="5128599"/>
              <a:ext cx="2358259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2500" dirty="0">
                  <a:solidFill>
                    <a:schemeClr val="accent5"/>
                  </a:solidFill>
                </a:rPr>
                <a:t>Thousandths </a:t>
              </a:r>
              <a:r>
                <a:rPr lang="en-US" sz="2500" dirty="0">
                  <a:solidFill>
                    <a:schemeClr val="accent4"/>
                  </a:solidFill>
                </a:rPr>
                <a:t>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03F10A-10A6-A897-F765-4158CC9C3602}"/>
              </a:ext>
            </a:extLst>
          </p:cNvPr>
          <p:cNvGrpSpPr/>
          <p:nvPr/>
        </p:nvGrpSpPr>
        <p:grpSpPr>
          <a:xfrm>
            <a:off x="1077037" y="2663036"/>
            <a:ext cx="6223379" cy="1531927"/>
            <a:chOff x="5031228" y="2984395"/>
            <a:chExt cx="6223379" cy="15319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56D6A8E-E18A-DE79-FE35-08F258249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41" t="41579" r="14714" b="45480"/>
            <a:stretch>
              <a:fillRect/>
            </a:stretch>
          </p:blipFill>
          <p:spPr>
            <a:xfrm>
              <a:off x="5031228" y="3851525"/>
              <a:ext cx="6223379" cy="664797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37FF6D4-6876-78AD-DAC3-338EEC0B5304}"/>
                </a:ext>
              </a:extLst>
            </p:cNvPr>
            <p:cNvSpPr/>
            <p:nvPr/>
          </p:nvSpPr>
          <p:spPr>
            <a:xfrm>
              <a:off x="6803948" y="2984395"/>
              <a:ext cx="2496855" cy="11861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600" dirty="0"/>
                <a:t>1</a:t>
              </a:r>
              <a:r>
                <a:rPr lang="en-US" sz="5400" dirty="0"/>
                <a:t> </a:t>
              </a:r>
              <a:r>
                <a:rPr lang="en-US" sz="9600" dirty="0"/>
                <a:t>2 5</a:t>
              </a:r>
              <a:r>
                <a:rPr lang="en-US" sz="5400" dirty="0"/>
                <a:t> </a:t>
              </a:r>
              <a:endParaRPr lang="en-US" sz="20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9B421A9-47E0-FFF5-7893-623808C34BAC}"/>
                </a:ext>
              </a:extLst>
            </p:cNvPr>
            <p:cNvSpPr/>
            <p:nvPr/>
          </p:nvSpPr>
          <p:spPr>
            <a:xfrm>
              <a:off x="8364262" y="3845926"/>
              <a:ext cx="150406" cy="15040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C4A8BF5-2AB1-A0EF-1508-2439DF52625D}"/>
                  </a:ext>
                </a:extLst>
              </p:cNvPr>
              <p:cNvSpPr txBox="1"/>
              <p:nvPr/>
            </p:nvSpPr>
            <p:spPr>
              <a:xfrm>
                <a:off x="4720713" y="4863404"/>
                <a:ext cx="376754" cy="5782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C4A8BF5-2AB1-A0EF-1508-2439DF5262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713" y="4863404"/>
                <a:ext cx="376754" cy="5782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535866-25A3-D35E-1844-F25288159316}"/>
                  </a:ext>
                </a:extLst>
              </p:cNvPr>
              <p:cNvSpPr txBox="1"/>
              <p:nvPr/>
            </p:nvSpPr>
            <p:spPr>
              <a:xfrm>
                <a:off x="5437372" y="5549793"/>
                <a:ext cx="533440" cy="5782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535866-25A3-D35E-1844-F25288159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372" y="5549793"/>
                <a:ext cx="533440" cy="5782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45A88E4-61CB-B477-1D6B-4CC74EE7A89D}"/>
                  </a:ext>
                </a:extLst>
              </p:cNvPr>
              <p:cNvSpPr txBox="1"/>
              <p:nvPr/>
            </p:nvSpPr>
            <p:spPr>
              <a:xfrm>
                <a:off x="6133753" y="5748699"/>
                <a:ext cx="690127" cy="5782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45A88E4-61CB-B477-1D6B-4CC74EE7A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753" y="5748699"/>
                <a:ext cx="690127" cy="5782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>
            <a:extLst>
              <a:ext uri="{FF2B5EF4-FFF2-40B4-BE49-F238E27FC236}">
                <a16:creationId xmlns:a16="http://schemas.microsoft.com/office/drawing/2014/main" id="{FBFA00D9-852D-7C59-6FF8-C34E91A701F2}"/>
              </a:ext>
            </a:extLst>
          </p:cNvPr>
          <p:cNvSpPr/>
          <p:nvPr/>
        </p:nvSpPr>
        <p:spPr>
          <a:xfrm>
            <a:off x="4509817" y="2634562"/>
            <a:ext cx="851003" cy="124572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2333E1-3685-55A8-3A0F-05AEAF73BA7F}"/>
                  </a:ext>
                </a:extLst>
              </p:cNvPr>
              <p:cNvSpPr txBox="1"/>
              <p:nvPr/>
            </p:nvSpPr>
            <p:spPr>
              <a:xfrm>
                <a:off x="5469428" y="1540594"/>
                <a:ext cx="1863044" cy="12127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US" sz="54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5400" b="1" dirty="0">
                    <a:solidFill>
                      <a:schemeClr val="tx1"/>
                    </a:solidFill>
                  </a:rPr>
                  <a:t> </a:t>
                </a:r>
                <a:endParaRPr lang="en-US" sz="60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2333E1-3685-55A8-3A0F-05AEAF73B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428" y="1540594"/>
                <a:ext cx="1863044" cy="1212704"/>
              </a:xfrm>
              <a:prstGeom prst="rect">
                <a:avLst/>
              </a:prstGeom>
              <a:blipFill>
                <a:blip r:embed="rId8"/>
                <a:stretch>
                  <a:fillRect t="-503" b="-1959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itle 1">
            <a:extLst>
              <a:ext uri="{FF2B5EF4-FFF2-40B4-BE49-F238E27FC236}">
                <a16:creationId xmlns:a16="http://schemas.microsoft.com/office/drawing/2014/main" id="{C7E954EC-DBB2-5B9A-A521-4FC598EC3584}"/>
              </a:ext>
            </a:extLst>
          </p:cNvPr>
          <p:cNvSpPr txBox="1">
            <a:spLocks/>
          </p:cNvSpPr>
          <p:nvPr/>
        </p:nvSpPr>
        <p:spPr>
          <a:xfrm>
            <a:off x="836808" y="627787"/>
            <a:ext cx="10516737" cy="5194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Linking Fractions and Decimals</a:t>
            </a:r>
          </a:p>
        </p:txBody>
      </p:sp>
      <p:grpSp>
        <p:nvGrpSpPr>
          <p:cNvPr id="26" name="Google Shape;250;p31">
            <a:extLst>
              <a:ext uri="{FF2B5EF4-FFF2-40B4-BE49-F238E27FC236}">
                <a16:creationId xmlns:a16="http://schemas.microsoft.com/office/drawing/2014/main" id="{EF156DE6-9248-E946-6853-D32755960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71547" y="2377054"/>
            <a:ext cx="3801753" cy="2618027"/>
            <a:chOff x="0" y="0"/>
            <a:chExt cx="3922609" cy="39162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Google Shape;251;p31">
                  <a:extLst>
                    <a:ext uri="{FF2B5EF4-FFF2-40B4-BE49-F238E27FC236}">
                      <a16:creationId xmlns:a16="http://schemas.microsoft.com/office/drawing/2014/main" id="{1F8A8E6D-A4BE-4C91-A98D-54A9F768C9F4}"/>
                    </a:ext>
                  </a:extLst>
                </p:cNvPr>
                <p:cNvSpPr/>
                <p:nvPr/>
              </p:nvSpPr>
              <p:spPr>
                <a:xfrm>
                  <a:off x="6409" y="0"/>
                  <a:ext cx="3916200" cy="3916200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29409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r>
                    <a:rPr lang="en-US" sz="5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12.5 = </a:t>
                  </a:r>
                  <a14:m>
                    <m:oMath xmlns:m="http://schemas.openxmlformats.org/officeDocument/2006/math"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12 </m:t>
                      </m:r>
                      <m:f>
                        <m:f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en-US" sz="5400" dirty="0"/>
                    <a:t> </a:t>
                  </a:r>
                </a:p>
              </p:txBody>
            </p:sp>
          </mc:Choice>
          <mc:Fallback xmlns="">
            <p:sp>
              <p:nvSpPr>
                <p:cNvPr id="27" name="Google Shape;251;p31">
                  <a:extLst>
                    <a:ext uri="{FF2B5EF4-FFF2-40B4-BE49-F238E27FC236}">
                      <a16:creationId xmlns:a16="http://schemas.microsoft.com/office/drawing/2014/main" id="{1F8A8E6D-A4BE-4C91-A98D-54A9F768C9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9" y="0"/>
                  <a:ext cx="3916200" cy="391620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29409"/>
                    </a:srgb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Google Shape;252;p31">
              <a:extLst>
                <a:ext uri="{FF2B5EF4-FFF2-40B4-BE49-F238E27FC236}">
                  <a16:creationId xmlns:a16="http://schemas.microsoft.com/office/drawing/2014/main" id="{3C71C7DB-A925-2F38-1CDE-9EF2BFC2F19D}"/>
                </a:ext>
              </a:extLst>
            </p:cNvPr>
            <p:cNvSpPr/>
            <p:nvPr/>
          </p:nvSpPr>
          <p:spPr>
            <a:xfrm>
              <a:off x="0" y="5809"/>
              <a:ext cx="3916200" cy="783000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33B36D42-3EEC-B55B-3B43-54043BBB8D96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8" t="7255" r="17676" b="28314"/>
          <a:stretch>
            <a:fillRect/>
          </a:stretch>
        </p:blipFill>
        <p:spPr>
          <a:xfrm rot="8324623" flipH="1">
            <a:off x="5307603" y="2897479"/>
            <a:ext cx="668232" cy="6134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66682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C435A-737E-CE22-7688-C3EF36D80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0ED6BC4-73C8-E9DE-90BC-7CBF94D0583E}"/>
              </a:ext>
            </a:extLst>
          </p:cNvPr>
          <p:cNvGrpSpPr/>
          <p:nvPr/>
        </p:nvGrpSpPr>
        <p:grpSpPr>
          <a:xfrm>
            <a:off x="1077037" y="3524567"/>
            <a:ext cx="6223379" cy="2802367"/>
            <a:chOff x="1077037" y="3524567"/>
            <a:chExt cx="6223379" cy="280236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5EA4B62-07B6-F660-D352-00E52F718632}"/>
                </a:ext>
              </a:extLst>
            </p:cNvPr>
            <p:cNvGrpSpPr/>
            <p:nvPr/>
          </p:nvGrpSpPr>
          <p:grpSpPr>
            <a:xfrm>
              <a:off x="1529282" y="3831810"/>
              <a:ext cx="2791686" cy="2435021"/>
              <a:chOff x="5483473" y="4153169"/>
              <a:chExt cx="2791686" cy="243502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3B3606-8BC6-C662-D8BA-FC54CB8C64A6}"/>
                  </a:ext>
                </a:extLst>
              </p:cNvPr>
              <p:cNvSpPr txBox="1"/>
              <p:nvPr/>
            </p:nvSpPr>
            <p:spPr>
              <a:xfrm rot="16200000">
                <a:off x="6570386" y="4576996"/>
                <a:ext cx="1324708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500" dirty="0"/>
                  <a:t>Ten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13D654-593D-DFC4-5564-11272F035495}"/>
                  </a:ext>
                </a:extLst>
              </p:cNvPr>
              <p:cNvSpPr txBox="1"/>
              <p:nvPr/>
            </p:nvSpPr>
            <p:spPr>
              <a:xfrm rot="16200000">
                <a:off x="7374278" y="4594412"/>
                <a:ext cx="1324708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500" dirty="0"/>
                  <a:t>Ones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3407CF-121A-DA79-8191-A654EDA79D93}"/>
                  </a:ext>
                </a:extLst>
              </p:cNvPr>
              <p:cNvSpPr txBox="1"/>
              <p:nvPr/>
            </p:nvSpPr>
            <p:spPr>
              <a:xfrm rot="16200000">
                <a:off x="4521904" y="5149567"/>
                <a:ext cx="2400192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500" dirty="0"/>
                  <a:t>Thousand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E5675B-B275-A7E0-07CA-6F55A74184F7}"/>
                  </a:ext>
                </a:extLst>
              </p:cNvPr>
              <p:cNvSpPr txBox="1"/>
              <p:nvPr/>
            </p:nvSpPr>
            <p:spPr>
              <a:xfrm rot="16200000">
                <a:off x="5297057" y="5071192"/>
                <a:ext cx="2243439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500" dirty="0"/>
                  <a:t>Hundred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DC9805A-F8CA-9E45-02A6-B2300E7F28B6}"/>
                </a:ext>
              </a:extLst>
            </p:cNvPr>
            <p:cNvGrpSpPr/>
            <p:nvPr/>
          </p:nvGrpSpPr>
          <p:grpSpPr>
            <a:xfrm>
              <a:off x="1077037" y="3524567"/>
              <a:ext cx="6223379" cy="670396"/>
              <a:chOff x="5031228" y="3845926"/>
              <a:chExt cx="6223379" cy="670396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205D2543-2DD8-3966-2F47-A2413A2F67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641" t="41579" r="14714" b="45480"/>
              <a:stretch>
                <a:fillRect/>
              </a:stretch>
            </p:blipFill>
            <p:spPr>
              <a:xfrm>
                <a:off x="5031228" y="3851525"/>
                <a:ext cx="6223379" cy="664797"/>
              </a:xfrm>
              <a:prstGeom prst="rect">
                <a:avLst/>
              </a:prstGeom>
            </p:spPr>
          </p:pic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17A25E7-48DF-47FF-00EF-76C8679A694A}"/>
                  </a:ext>
                </a:extLst>
              </p:cNvPr>
              <p:cNvSpPr/>
              <p:nvPr/>
            </p:nvSpPr>
            <p:spPr>
              <a:xfrm>
                <a:off x="8364262" y="3845926"/>
                <a:ext cx="150406" cy="15040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5CF3639-C58C-6891-5097-3FFC21739E67}"/>
                </a:ext>
              </a:extLst>
            </p:cNvPr>
            <p:cNvGrpSpPr/>
            <p:nvPr/>
          </p:nvGrpSpPr>
          <p:grpSpPr>
            <a:xfrm>
              <a:off x="4647806" y="3849225"/>
              <a:ext cx="2176074" cy="2477709"/>
              <a:chOff x="4647806" y="3849225"/>
              <a:chExt cx="2176074" cy="247770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F780BF6-AEC5-10C6-776A-F86C8A51FE58}"/>
                  </a:ext>
                </a:extLst>
              </p:cNvPr>
              <p:cNvGrpSpPr/>
              <p:nvPr/>
            </p:nvGrpSpPr>
            <p:grpSpPr>
              <a:xfrm>
                <a:off x="4647806" y="3849225"/>
                <a:ext cx="2089103" cy="2375671"/>
                <a:chOff x="8601997" y="4170584"/>
                <a:chExt cx="2089103" cy="2375671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D5A238F-0F18-5CC0-A07D-0A4920C3D527}"/>
                    </a:ext>
                  </a:extLst>
                </p:cNvPr>
                <p:cNvSpPr txBox="1"/>
                <p:nvPr/>
              </p:nvSpPr>
              <p:spPr>
                <a:xfrm rot="16200000">
                  <a:off x="8178170" y="4611824"/>
                  <a:ext cx="1324708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500" dirty="0"/>
                    <a:t>Tenths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92EF3CB-10A7-74AD-FD29-0BC033F0AEF6}"/>
                    </a:ext>
                  </a:extLst>
                </p:cNvPr>
                <p:cNvSpPr txBox="1"/>
                <p:nvPr/>
              </p:nvSpPr>
              <p:spPr>
                <a:xfrm rot="16200000">
                  <a:off x="8470505" y="5111187"/>
                  <a:ext cx="2358259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500" dirty="0"/>
                    <a:t>Hundredths 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5148FBD-0692-9EB7-7034-DCE4D61FDCAA}"/>
                    </a:ext>
                  </a:extLst>
                </p:cNvPr>
                <p:cNvSpPr txBox="1"/>
                <p:nvPr/>
              </p:nvSpPr>
              <p:spPr>
                <a:xfrm rot="16200000">
                  <a:off x="9273443" y="5128599"/>
                  <a:ext cx="2358259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500" dirty="0"/>
                    <a:t>Thousandths  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9F13F0BC-1BF3-F936-C7B6-7F092F59B0CB}"/>
                      </a:ext>
                    </a:extLst>
                  </p:cNvPr>
                  <p:cNvSpPr txBox="1"/>
                  <p:nvPr/>
                </p:nvSpPr>
                <p:spPr>
                  <a:xfrm>
                    <a:off x="4720713" y="4863404"/>
                    <a:ext cx="376754" cy="5782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9F13F0BC-1BF3-F936-C7B6-7F092F59B0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20713" y="4863404"/>
                    <a:ext cx="376754" cy="57823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974EFD39-9AAF-260D-66B9-9304AD113BBD}"/>
                      </a:ext>
                    </a:extLst>
                  </p:cNvPr>
                  <p:cNvSpPr txBox="1"/>
                  <p:nvPr/>
                </p:nvSpPr>
                <p:spPr>
                  <a:xfrm>
                    <a:off x="5437372" y="5549793"/>
                    <a:ext cx="533440" cy="5782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𝟏𝟎𝟎</m:t>
                              </m:r>
                            </m:den>
                          </m:f>
                        </m:oMath>
                      </m:oMathPara>
                    </a14:m>
                    <a:endParaRPr 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974EFD39-9AAF-260D-66B9-9304AD113BB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37372" y="5549793"/>
                    <a:ext cx="533440" cy="57823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8C7E678F-572A-EAD7-AB02-94B0DED1C38F}"/>
                      </a:ext>
                    </a:extLst>
                  </p:cNvPr>
                  <p:cNvSpPr txBox="1"/>
                  <p:nvPr/>
                </p:nvSpPr>
                <p:spPr>
                  <a:xfrm>
                    <a:off x="6133753" y="5748699"/>
                    <a:ext cx="690127" cy="5782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𝟏𝟎𝟎𝟎</m:t>
                              </m:r>
                            </m:den>
                          </m:f>
                        </m:oMath>
                      </m:oMathPara>
                    </a14:m>
                    <a:endParaRPr 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8C7E678F-572A-EAD7-AB02-94B0DED1C38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33753" y="5748699"/>
                    <a:ext cx="690127" cy="57823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8CFA1449-F6B7-37BF-0271-53CCA0DBB1AF}"/>
              </a:ext>
            </a:extLst>
          </p:cNvPr>
          <p:cNvSpPr/>
          <p:nvPr/>
        </p:nvSpPr>
        <p:spPr>
          <a:xfrm>
            <a:off x="4379495" y="2586086"/>
            <a:ext cx="1721310" cy="124572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1BAFEF50-25B8-F3C7-063F-CA8281D87BDF}"/>
              </a:ext>
            </a:extLst>
          </p:cNvPr>
          <p:cNvSpPr txBox="1">
            <a:spLocks/>
          </p:cNvSpPr>
          <p:nvPr/>
        </p:nvSpPr>
        <p:spPr>
          <a:xfrm>
            <a:off x="837631" y="552535"/>
            <a:ext cx="10516737" cy="5194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Example 1</a:t>
            </a:r>
          </a:p>
        </p:txBody>
      </p:sp>
      <p:grpSp>
        <p:nvGrpSpPr>
          <p:cNvPr id="26" name="Google Shape;250;p31">
            <a:extLst>
              <a:ext uri="{FF2B5EF4-FFF2-40B4-BE49-F238E27FC236}">
                <a16:creationId xmlns:a16="http://schemas.microsoft.com/office/drawing/2014/main" id="{EE5DB2C7-0F5F-1762-BAEC-8EFDCA394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51792" y="3736753"/>
            <a:ext cx="3801753" cy="2618027"/>
            <a:chOff x="0" y="0"/>
            <a:chExt cx="3922609" cy="39162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Google Shape;251;p31">
                  <a:extLst>
                    <a:ext uri="{FF2B5EF4-FFF2-40B4-BE49-F238E27FC236}">
                      <a16:creationId xmlns:a16="http://schemas.microsoft.com/office/drawing/2014/main" id="{31DA962E-6815-AFA7-F6EC-307A8F2E512F}"/>
                    </a:ext>
                  </a:extLst>
                </p:cNvPr>
                <p:cNvSpPr/>
                <p:nvPr/>
              </p:nvSpPr>
              <p:spPr>
                <a:xfrm>
                  <a:off x="6409" y="0"/>
                  <a:ext cx="3916200" cy="3916200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29409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r>
                    <a:rPr lang="en-US" sz="5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3.75 = </a:t>
                  </a:r>
                  <a14:m>
                    <m:oMath xmlns:m="http://schemas.openxmlformats.org/officeDocument/2006/math"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a14:m>
                  <a:r>
                    <a:rPr lang="en-US" sz="5400" dirty="0"/>
                    <a:t> </a:t>
                  </a:r>
                </a:p>
              </p:txBody>
            </p:sp>
          </mc:Choice>
          <mc:Fallback xmlns="">
            <p:sp>
              <p:nvSpPr>
                <p:cNvPr id="27" name="Google Shape;251;p31">
                  <a:extLst>
                    <a:ext uri="{FF2B5EF4-FFF2-40B4-BE49-F238E27FC236}">
                      <a16:creationId xmlns:a16="http://schemas.microsoft.com/office/drawing/2014/main" id="{31DA962E-6815-AFA7-F6EC-307A8F2E51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9" y="0"/>
                  <a:ext cx="3916200" cy="391620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29409"/>
                    </a:srgb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Google Shape;252;p31">
              <a:extLst>
                <a:ext uri="{FF2B5EF4-FFF2-40B4-BE49-F238E27FC236}">
                  <a16:creationId xmlns:a16="http://schemas.microsoft.com/office/drawing/2014/main" id="{5E6BF5C2-86A3-ED61-A27E-3DC48FD17D62}"/>
                </a:ext>
              </a:extLst>
            </p:cNvPr>
            <p:cNvSpPr/>
            <p:nvPr/>
          </p:nvSpPr>
          <p:spPr>
            <a:xfrm>
              <a:off x="0" y="5809"/>
              <a:ext cx="3916200" cy="783000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D0F366C8-072C-A3EC-7269-81999E87910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8" t="7255" r="17676" b="28314"/>
          <a:stretch>
            <a:fillRect/>
          </a:stretch>
        </p:blipFill>
        <p:spPr>
          <a:xfrm rot="10800000" flipH="1">
            <a:off x="6100865" y="3081499"/>
            <a:ext cx="668232" cy="61349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713B5362-671E-0A75-67B2-3E4E4906C517}"/>
              </a:ext>
            </a:extLst>
          </p:cNvPr>
          <p:cNvSpPr txBox="1">
            <a:spLocks/>
          </p:cNvSpPr>
          <p:nvPr/>
        </p:nvSpPr>
        <p:spPr>
          <a:xfrm>
            <a:off x="837631" y="1164596"/>
            <a:ext cx="10516737" cy="5194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0" dirty="0">
                <a:solidFill>
                  <a:schemeClr val="tx1"/>
                </a:solidFill>
                <a:latin typeface="+mn-lt"/>
              </a:rPr>
              <a:t>A technician cuts 3.75 feet of cable. What does this look like as a fraction?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44C705-998B-AEE4-7F6F-92950040CFD9}"/>
              </a:ext>
            </a:extLst>
          </p:cNvPr>
          <p:cNvSpPr/>
          <p:nvPr/>
        </p:nvSpPr>
        <p:spPr>
          <a:xfrm>
            <a:off x="3559448" y="2663036"/>
            <a:ext cx="2496855" cy="1186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/>
              <a:t>3 75</a:t>
            </a:r>
            <a:r>
              <a:rPr lang="en-US" sz="5400" dirty="0"/>
              <a:t>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6045A48-82C8-C0CB-5BF2-8F54938F75CE}"/>
                  </a:ext>
                </a:extLst>
              </p:cNvPr>
              <p:cNvSpPr txBox="1"/>
              <p:nvPr/>
            </p:nvSpPr>
            <p:spPr>
              <a:xfrm>
                <a:off x="6620270" y="1831878"/>
                <a:ext cx="1863044" cy="12127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𝟕𝟓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en-US" sz="54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5400" b="1" dirty="0">
                    <a:solidFill>
                      <a:schemeClr val="tx1"/>
                    </a:solidFill>
                  </a:rPr>
                  <a:t> </a:t>
                </a:r>
                <a:endParaRPr lang="en-US" sz="60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6045A48-82C8-C0CB-5BF2-8F54938F7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0270" y="1831878"/>
                <a:ext cx="1863044" cy="1212704"/>
              </a:xfrm>
              <a:prstGeom prst="rect">
                <a:avLst/>
              </a:prstGeom>
              <a:blipFill>
                <a:blip r:embed="rId10"/>
                <a:stretch>
                  <a:fillRect t="-505" r="-5882" b="-202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7BF3C6D3-A17B-992B-E6E3-2961193D97A2}"/>
              </a:ext>
            </a:extLst>
          </p:cNvPr>
          <p:cNvSpPr/>
          <p:nvPr/>
        </p:nvSpPr>
        <p:spPr>
          <a:xfrm>
            <a:off x="7656394" y="1831878"/>
            <a:ext cx="1160060" cy="1289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79963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58B0B-AB27-A771-185D-A2CD41B8E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76EB990-18D5-CD7F-F3F2-99B953E7D641}"/>
              </a:ext>
            </a:extLst>
          </p:cNvPr>
          <p:cNvGrpSpPr/>
          <p:nvPr/>
        </p:nvGrpSpPr>
        <p:grpSpPr>
          <a:xfrm>
            <a:off x="1077037" y="3524567"/>
            <a:ext cx="6223379" cy="2802367"/>
            <a:chOff x="1077037" y="3524567"/>
            <a:chExt cx="6223379" cy="280236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4BB2944-442D-D9A7-E762-D5871CC3FA69}"/>
                </a:ext>
              </a:extLst>
            </p:cNvPr>
            <p:cNvGrpSpPr/>
            <p:nvPr/>
          </p:nvGrpSpPr>
          <p:grpSpPr>
            <a:xfrm>
              <a:off x="1529282" y="3831810"/>
              <a:ext cx="2791686" cy="2435021"/>
              <a:chOff x="5483473" y="4153169"/>
              <a:chExt cx="2791686" cy="243502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0FE1CD-F9A7-4A66-C4F6-0A07CC6FAC78}"/>
                  </a:ext>
                </a:extLst>
              </p:cNvPr>
              <p:cNvSpPr txBox="1"/>
              <p:nvPr/>
            </p:nvSpPr>
            <p:spPr>
              <a:xfrm rot="16200000">
                <a:off x="6570386" y="4576996"/>
                <a:ext cx="1324708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500" dirty="0"/>
                  <a:t>Ten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956379-8BE7-4FB8-3539-1788692CC45D}"/>
                  </a:ext>
                </a:extLst>
              </p:cNvPr>
              <p:cNvSpPr txBox="1"/>
              <p:nvPr/>
            </p:nvSpPr>
            <p:spPr>
              <a:xfrm rot="16200000">
                <a:off x="7374278" y="4594412"/>
                <a:ext cx="1324708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500" dirty="0"/>
                  <a:t>Ones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6B5F59-9C51-E1F2-C1A7-7E18011787FB}"/>
                  </a:ext>
                </a:extLst>
              </p:cNvPr>
              <p:cNvSpPr txBox="1"/>
              <p:nvPr/>
            </p:nvSpPr>
            <p:spPr>
              <a:xfrm rot="16200000">
                <a:off x="4521904" y="5149567"/>
                <a:ext cx="2400192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500" dirty="0"/>
                  <a:t>Thousand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055C24-BE00-AA1A-5799-7BC8E5F78273}"/>
                  </a:ext>
                </a:extLst>
              </p:cNvPr>
              <p:cNvSpPr txBox="1"/>
              <p:nvPr/>
            </p:nvSpPr>
            <p:spPr>
              <a:xfrm rot="16200000">
                <a:off x="5297057" y="5071192"/>
                <a:ext cx="2243439" cy="47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2500" dirty="0"/>
                  <a:t>Hundred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F54C43E-6F81-99DC-7C09-4207C85C60EB}"/>
                </a:ext>
              </a:extLst>
            </p:cNvPr>
            <p:cNvGrpSpPr/>
            <p:nvPr/>
          </p:nvGrpSpPr>
          <p:grpSpPr>
            <a:xfrm>
              <a:off x="1077037" y="3524567"/>
              <a:ext cx="6223379" cy="670396"/>
              <a:chOff x="5031228" y="3845926"/>
              <a:chExt cx="6223379" cy="670396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1196E8D1-9DDC-DA11-0A05-D9521EDE4C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641" t="41579" r="14714" b="45480"/>
              <a:stretch>
                <a:fillRect/>
              </a:stretch>
            </p:blipFill>
            <p:spPr>
              <a:xfrm>
                <a:off x="5031228" y="3851525"/>
                <a:ext cx="6223379" cy="664797"/>
              </a:xfrm>
              <a:prstGeom prst="rect">
                <a:avLst/>
              </a:prstGeom>
            </p:spPr>
          </p:pic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EF5AA46-41C6-EE0F-4A54-1B2BC21F2A08}"/>
                  </a:ext>
                </a:extLst>
              </p:cNvPr>
              <p:cNvSpPr/>
              <p:nvPr/>
            </p:nvSpPr>
            <p:spPr>
              <a:xfrm>
                <a:off x="8364262" y="3845926"/>
                <a:ext cx="150406" cy="15040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F966F48-CEA4-F8E4-0B74-0B25D035443C}"/>
                </a:ext>
              </a:extLst>
            </p:cNvPr>
            <p:cNvGrpSpPr/>
            <p:nvPr/>
          </p:nvGrpSpPr>
          <p:grpSpPr>
            <a:xfrm>
              <a:off x="4647806" y="3849225"/>
              <a:ext cx="2176074" cy="2477709"/>
              <a:chOff x="4647806" y="3849225"/>
              <a:chExt cx="2176074" cy="247770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218E510-4685-8D37-6D88-A652FC614196}"/>
                  </a:ext>
                </a:extLst>
              </p:cNvPr>
              <p:cNvGrpSpPr/>
              <p:nvPr/>
            </p:nvGrpSpPr>
            <p:grpSpPr>
              <a:xfrm>
                <a:off x="4647806" y="3849225"/>
                <a:ext cx="2089103" cy="2375671"/>
                <a:chOff x="8601997" y="4170584"/>
                <a:chExt cx="2089103" cy="2375671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7088C4E-382C-74A8-19ED-734C24FEFB7B}"/>
                    </a:ext>
                  </a:extLst>
                </p:cNvPr>
                <p:cNvSpPr txBox="1"/>
                <p:nvPr/>
              </p:nvSpPr>
              <p:spPr>
                <a:xfrm rot="16200000">
                  <a:off x="8178170" y="4611824"/>
                  <a:ext cx="1324708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500" dirty="0"/>
                    <a:t>Tenths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4977A61-2009-59FB-8EDE-34B4C309830C}"/>
                    </a:ext>
                  </a:extLst>
                </p:cNvPr>
                <p:cNvSpPr txBox="1"/>
                <p:nvPr/>
              </p:nvSpPr>
              <p:spPr>
                <a:xfrm rot="16200000">
                  <a:off x="8470505" y="5111187"/>
                  <a:ext cx="2358259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500" dirty="0"/>
                    <a:t>Hundredths 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1435FFD-0630-01A5-437C-8E2B1DAF74B4}"/>
                    </a:ext>
                  </a:extLst>
                </p:cNvPr>
                <p:cNvSpPr txBox="1"/>
                <p:nvPr/>
              </p:nvSpPr>
              <p:spPr>
                <a:xfrm rot="16200000">
                  <a:off x="9273443" y="5128599"/>
                  <a:ext cx="2358259" cy="4770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2500" dirty="0"/>
                    <a:t>Thousandths  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88B8D65-A49A-75C3-2C7A-A736149285A7}"/>
                      </a:ext>
                    </a:extLst>
                  </p:cNvPr>
                  <p:cNvSpPr txBox="1"/>
                  <p:nvPr/>
                </p:nvSpPr>
                <p:spPr>
                  <a:xfrm>
                    <a:off x="4720713" y="4863404"/>
                    <a:ext cx="376754" cy="5782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oMath>
                      </m:oMathPara>
                    </a14:m>
                    <a:endParaRPr 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9F13F0BC-1BF3-F936-C7B6-7F092F59B0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20713" y="4863404"/>
                    <a:ext cx="376754" cy="57823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CD24B903-81C7-43DD-565C-B119E3B70704}"/>
                      </a:ext>
                    </a:extLst>
                  </p:cNvPr>
                  <p:cNvSpPr txBox="1"/>
                  <p:nvPr/>
                </p:nvSpPr>
                <p:spPr>
                  <a:xfrm>
                    <a:off x="5437372" y="5549793"/>
                    <a:ext cx="533440" cy="5782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𝟏𝟎𝟎</m:t>
                              </m:r>
                            </m:den>
                          </m:f>
                        </m:oMath>
                      </m:oMathPara>
                    </a14:m>
                    <a:endParaRPr 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974EFD39-9AAF-260D-66B9-9304AD113BB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37372" y="5549793"/>
                    <a:ext cx="533440" cy="57823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330D4835-16BB-F61E-A400-AE256271B081}"/>
                      </a:ext>
                    </a:extLst>
                  </p:cNvPr>
                  <p:cNvSpPr txBox="1"/>
                  <p:nvPr/>
                </p:nvSpPr>
                <p:spPr>
                  <a:xfrm>
                    <a:off x="6133753" y="5748699"/>
                    <a:ext cx="690127" cy="5782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𝟏𝟎𝟎𝟎</m:t>
                              </m:r>
                            </m:den>
                          </m:f>
                        </m:oMath>
                      </m:oMathPara>
                    </a14:m>
                    <a:endParaRPr 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8C7E678F-572A-EAD7-AB02-94B0DED1C38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33753" y="5748699"/>
                    <a:ext cx="690127" cy="57823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CCB4F9CE-32A0-DD4D-F630-312E8900EEB0}"/>
              </a:ext>
            </a:extLst>
          </p:cNvPr>
          <p:cNvSpPr/>
          <p:nvPr/>
        </p:nvSpPr>
        <p:spPr>
          <a:xfrm>
            <a:off x="4432503" y="2625842"/>
            <a:ext cx="1027262" cy="124572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02F84E8-CE04-BF5A-8392-A509548095A1}"/>
              </a:ext>
            </a:extLst>
          </p:cNvPr>
          <p:cNvSpPr txBox="1">
            <a:spLocks/>
          </p:cNvSpPr>
          <p:nvPr/>
        </p:nvSpPr>
        <p:spPr>
          <a:xfrm>
            <a:off x="837631" y="552535"/>
            <a:ext cx="10516737" cy="5194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Example 2</a:t>
            </a:r>
          </a:p>
        </p:txBody>
      </p:sp>
      <p:grpSp>
        <p:nvGrpSpPr>
          <p:cNvPr id="26" name="Google Shape;250;p31">
            <a:extLst>
              <a:ext uri="{FF2B5EF4-FFF2-40B4-BE49-F238E27FC236}">
                <a16:creationId xmlns:a16="http://schemas.microsoft.com/office/drawing/2014/main" id="{D044C432-9DD4-52FC-4424-D73777223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51792" y="3736753"/>
            <a:ext cx="3801753" cy="2618027"/>
            <a:chOff x="0" y="0"/>
            <a:chExt cx="3922609" cy="39162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Google Shape;251;p31">
                  <a:extLst>
                    <a:ext uri="{FF2B5EF4-FFF2-40B4-BE49-F238E27FC236}">
                      <a16:creationId xmlns:a16="http://schemas.microsoft.com/office/drawing/2014/main" id="{E38DF15E-8932-F97F-CCE6-118ECFAC9458}"/>
                    </a:ext>
                  </a:extLst>
                </p:cNvPr>
                <p:cNvSpPr/>
                <p:nvPr/>
              </p:nvSpPr>
              <p:spPr>
                <a:xfrm>
                  <a:off x="6409" y="0"/>
                  <a:ext cx="3916200" cy="3916200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29409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r>
                    <a:rPr lang="en-US" sz="5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15.6= </a:t>
                  </a:r>
                  <a14:m>
                    <m:oMath xmlns:m="http://schemas.openxmlformats.org/officeDocument/2006/math">
                      <m:r>
                        <a:rPr lang="en-US" sz="5400" b="0" i="0" smtClean="0">
                          <a:latin typeface="Cambria Math" panose="02040503050406030204" pitchFamily="18" charset="0"/>
                        </a:rPr>
                        <m:t>15</m:t>
                      </m:r>
                      <m:f>
                        <m:f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a14:m>
                  <a:r>
                    <a:rPr lang="en-US" sz="5400" dirty="0"/>
                    <a:t> </a:t>
                  </a:r>
                </a:p>
              </p:txBody>
            </p:sp>
          </mc:Choice>
          <mc:Fallback xmlns="">
            <p:sp>
              <p:nvSpPr>
                <p:cNvPr id="27" name="Google Shape;251;p31">
                  <a:extLst>
                    <a:ext uri="{FF2B5EF4-FFF2-40B4-BE49-F238E27FC236}">
                      <a16:creationId xmlns:a16="http://schemas.microsoft.com/office/drawing/2014/main" id="{E38DF15E-8932-F97F-CCE6-118ECFAC945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9" y="0"/>
                  <a:ext cx="3916200" cy="391620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29409"/>
                    </a:srgb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Google Shape;252;p31">
              <a:extLst>
                <a:ext uri="{FF2B5EF4-FFF2-40B4-BE49-F238E27FC236}">
                  <a16:creationId xmlns:a16="http://schemas.microsoft.com/office/drawing/2014/main" id="{195CBCDE-3D6B-EFCE-869C-33157460AC72}"/>
                </a:ext>
              </a:extLst>
            </p:cNvPr>
            <p:cNvSpPr/>
            <p:nvPr/>
          </p:nvSpPr>
          <p:spPr>
            <a:xfrm>
              <a:off x="0" y="5809"/>
              <a:ext cx="3916200" cy="783000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B158E2DB-B7AB-53F4-0759-C11D666FE36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8" t="7255" r="17676" b="28314"/>
          <a:stretch>
            <a:fillRect/>
          </a:stretch>
        </p:blipFill>
        <p:spPr>
          <a:xfrm rot="10800000" flipH="1">
            <a:off x="6100865" y="3081499"/>
            <a:ext cx="668232" cy="61349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C73FC9D-D2DC-A10F-B505-4BA8E23FA41F}"/>
              </a:ext>
            </a:extLst>
          </p:cNvPr>
          <p:cNvSpPr txBox="1">
            <a:spLocks/>
          </p:cNvSpPr>
          <p:nvPr/>
        </p:nvSpPr>
        <p:spPr>
          <a:xfrm>
            <a:off x="837631" y="1164596"/>
            <a:ext cx="10516737" cy="5194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0" dirty="0">
                <a:solidFill>
                  <a:schemeClr val="tx1"/>
                </a:solidFill>
                <a:latin typeface="+mn-lt"/>
              </a:rPr>
              <a:t>A technician reads 15.6 volts on a meter. What does this look like as a fraction?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C26C40-91AD-E127-2D29-C9200CE85DB1}"/>
              </a:ext>
            </a:extLst>
          </p:cNvPr>
          <p:cNvSpPr/>
          <p:nvPr/>
        </p:nvSpPr>
        <p:spPr>
          <a:xfrm>
            <a:off x="2534316" y="2663034"/>
            <a:ext cx="3232397" cy="1186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/>
              <a:t>15 6</a:t>
            </a:r>
            <a:r>
              <a:rPr lang="en-US" sz="5400" dirty="0"/>
              <a:t>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D14EA2-E4D2-9F5E-F7DE-00AC75FDCEF4}"/>
                  </a:ext>
                </a:extLst>
              </p:cNvPr>
              <p:cNvSpPr txBox="1"/>
              <p:nvPr/>
            </p:nvSpPr>
            <p:spPr>
              <a:xfrm>
                <a:off x="6620270" y="1831878"/>
                <a:ext cx="1863044" cy="12127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US" sz="54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5400" b="1" dirty="0">
                    <a:solidFill>
                      <a:schemeClr val="tx1"/>
                    </a:solidFill>
                  </a:rPr>
                  <a:t> </a:t>
                </a:r>
                <a:endParaRPr lang="en-US" sz="60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D14EA2-E4D2-9F5E-F7DE-00AC75FDC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0270" y="1831878"/>
                <a:ext cx="1863044" cy="1212704"/>
              </a:xfrm>
              <a:prstGeom prst="rect">
                <a:avLst/>
              </a:prstGeom>
              <a:blipFill>
                <a:blip r:embed="rId10"/>
                <a:stretch>
                  <a:fillRect t="-1515" b="-191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52AED855-847B-2B0A-2E8E-4B41FE05D18C}"/>
              </a:ext>
            </a:extLst>
          </p:cNvPr>
          <p:cNvSpPr/>
          <p:nvPr/>
        </p:nvSpPr>
        <p:spPr>
          <a:xfrm>
            <a:off x="7574057" y="1776657"/>
            <a:ext cx="1160060" cy="1289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30817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7">
            <a:extLst>
              <a:ext uri="{FF2B5EF4-FFF2-40B4-BE49-F238E27FC236}">
                <a16:creationId xmlns:a16="http://schemas.microsoft.com/office/drawing/2014/main" id="{AA67767F-9F13-272C-485D-1EC70A66D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31" y="498144"/>
            <a:ext cx="10931675" cy="43800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Converting Decimals &amp; Fractions</a:t>
            </a:r>
            <a:r>
              <a:rPr lang="en-US" dirty="0"/>
              <a:t>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6C5E1BD-C36F-034C-F604-F52BE6EA264D}"/>
              </a:ext>
            </a:extLst>
          </p:cNvPr>
          <p:cNvSpPr txBox="1">
            <a:spLocks/>
          </p:cNvSpPr>
          <p:nvPr/>
        </p:nvSpPr>
        <p:spPr>
          <a:xfrm>
            <a:off x="6253665" y="1215659"/>
            <a:ext cx="5257800" cy="5048663"/>
          </a:xfrm>
          <a:prstGeom prst="rect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endParaRPr lang="en-US" sz="300" b="1" dirty="0">
              <a:solidFill>
                <a:schemeClr val="tx1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b="1" dirty="0">
                <a:solidFill>
                  <a:schemeClr val="tx1"/>
                </a:solidFill>
              </a:rPr>
              <a:t>Converting Fractions to Decimals 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Turn the fraction into a division problem. </a:t>
            </a:r>
          </a:p>
          <a:p>
            <a:pPr marL="914400" lvl="1" indent="-457200">
              <a:buClr>
                <a:schemeClr val="tx1"/>
              </a:buClr>
              <a:buFont typeface="+mj-lt"/>
              <a:buAutoNum type="arabicPeriod"/>
            </a:pPr>
            <a:endParaRPr lang="en-US" sz="2800" dirty="0">
              <a:solidFill>
                <a:schemeClr val="tx1"/>
              </a:solidFill>
            </a:endParaRP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Solve </a:t>
            </a:r>
          </a:p>
          <a:p>
            <a:pPr marL="0" indent="0">
              <a:buClr>
                <a:schemeClr val="tx1"/>
              </a:buClr>
              <a:buNone/>
            </a:pPr>
            <a:endParaRPr lang="en-US" sz="2500" dirty="0">
              <a:solidFill>
                <a:schemeClr val="tx1"/>
              </a:solidFill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BB0F2921-2DBF-4E4A-ABA4-E602544C377F}"/>
              </a:ext>
            </a:extLst>
          </p:cNvPr>
          <p:cNvSpPr txBox="1">
            <a:spLocks/>
          </p:cNvSpPr>
          <p:nvPr/>
        </p:nvSpPr>
        <p:spPr>
          <a:xfrm>
            <a:off x="680535" y="1215659"/>
            <a:ext cx="5257800" cy="5048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Font typeface="Arial" panose="020B0604020202020204" pitchFamily="34" charset="0"/>
              <a:buNone/>
            </a:pPr>
            <a:endParaRPr lang="en-US" sz="300" b="1" dirty="0">
              <a:solidFill>
                <a:schemeClr val="tx1"/>
              </a:solidFill>
            </a:endParaRPr>
          </a:p>
          <a:p>
            <a:pPr marL="0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tx1"/>
                </a:solidFill>
              </a:rPr>
              <a:t>Converting Decimals to Fractions 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Write the decimal as a fraction by using the place value:</a:t>
            </a:r>
          </a:p>
          <a:p>
            <a:pPr marL="457200" lvl="1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500" dirty="0">
                <a:solidFill>
                  <a:schemeClr val="tx1"/>
                </a:solidFill>
              </a:rPr>
              <a:t>   - 10 (if 1 decimal place)</a:t>
            </a:r>
          </a:p>
          <a:p>
            <a:pPr marL="457200" lvl="1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500" dirty="0">
                <a:solidFill>
                  <a:schemeClr val="tx1"/>
                </a:solidFill>
              </a:rPr>
              <a:t>   - 100 (if 2 decimal places)</a:t>
            </a:r>
          </a:p>
          <a:p>
            <a:pPr marL="457200" lvl="1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500" dirty="0">
                <a:solidFill>
                  <a:schemeClr val="tx1"/>
                </a:solidFill>
              </a:rPr>
              <a:t>   - 1000 (if 3 decimal places), etc.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Simplify</a:t>
            </a:r>
          </a:p>
          <a:p>
            <a:pPr marL="971550" lvl="1" indent="-514350">
              <a:buClr>
                <a:schemeClr val="tx1"/>
              </a:buClr>
              <a:buFont typeface="+mj-lt"/>
              <a:buAutoNum type="arabicPeriod"/>
            </a:pPr>
            <a:endParaRPr lang="en-US" sz="30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F04F5A-34BA-4812-BA0F-9378F8FB159B}"/>
                  </a:ext>
                </a:extLst>
              </p:cNvPr>
              <p:cNvSpPr txBox="1"/>
              <p:nvPr/>
            </p:nvSpPr>
            <p:spPr>
              <a:xfrm>
                <a:off x="7374487" y="4860923"/>
                <a:ext cx="3016156" cy="965392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=</a:t>
                </a:r>
                <a:r>
                  <a:rPr lang="en-US" sz="40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US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 =0.2</m:t>
                    </m:r>
                  </m:oMath>
                </a14:m>
                <a:endParaRPr lang="en-US" sz="4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F04F5A-34BA-4812-BA0F-9378F8FB1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487" y="4860923"/>
                <a:ext cx="3016156" cy="965392"/>
              </a:xfrm>
              <a:prstGeom prst="rect">
                <a:avLst/>
              </a:prstGeom>
              <a:blipFill>
                <a:blip r:embed="rId4"/>
                <a:stretch>
                  <a:fillRect b="-3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476DF7-A642-7851-C7D1-74F2EFA7FCB5}"/>
                  </a:ext>
                </a:extLst>
              </p:cNvPr>
              <p:cNvSpPr txBox="1"/>
              <p:nvPr/>
            </p:nvSpPr>
            <p:spPr>
              <a:xfrm>
                <a:off x="1510051" y="4860923"/>
                <a:ext cx="3598767" cy="965392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0.2 = </m:t>
                    </m:r>
                    <m:f>
                      <m:fPr>
                        <m:ctrlPr>
                          <a:rPr lang="en-US" sz="3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10 </m:t>
                        </m:r>
                      </m:den>
                    </m:f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476DF7-A642-7851-C7D1-74F2EFA7F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051" y="4860923"/>
                <a:ext cx="3598767" cy="965392"/>
              </a:xfrm>
              <a:prstGeom prst="rect">
                <a:avLst/>
              </a:prstGeom>
              <a:blipFill>
                <a:blip r:embed="rId5"/>
                <a:stretch>
                  <a:fillRect b="-11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4156804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3F1B6-00E0-8341-458E-C934E61CF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568A07-2E99-792C-58D3-F94A60153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84496"/>
            <a:ext cx="10515600" cy="664797"/>
          </a:xfrm>
        </p:spPr>
        <p:txBody>
          <a:bodyPr/>
          <a:lstStyle/>
          <a:p>
            <a:r>
              <a:rPr lang="en-US" i="1" dirty="0"/>
              <a:t>QUICK PRACTICE  - Conversions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4B86-EB04-3FEB-7B6E-6A4E2857A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81714"/>
            <a:ext cx="10515600" cy="48768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dirty="0"/>
              <a:t>Convert the following fractions to decimals or decimals to fractions. 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6A96303E-0B1A-0376-C436-91D1D6BA8B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2475196"/>
                <a:ext cx="5029201" cy="3392204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0" tIns="0" rIns="0" bIns="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2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600" dirty="0"/>
                  <a:t>1.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600" dirty="0"/>
                  <a:t> = </a:t>
                </a:r>
                <a:r>
                  <a:rPr lang="en-US" sz="3600" dirty="0">
                    <a:solidFill>
                      <a:schemeClr val="accent1"/>
                    </a:solidFill>
                  </a:rPr>
                  <a:t>.5</a:t>
                </a:r>
              </a:p>
              <a:p>
                <a:endParaRPr lang="en-US" sz="3600" dirty="0"/>
              </a:p>
              <a:p>
                <a:r>
                  <a:rPr lang="en-US" sz="3600" dirty="0"/>
                  <a:t> 2.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/>
                  <a:t> = </a:t>
                </a:r>
                <a:r>
                  <a:rPr lang="en-US" sz="3600" dirty="0">
                    <a:solidFill>
                      <a:schemeClr val="accent1"/>
                    </a:solidFill>
                  </a:rPr>
                  <a:t>.4</a:t>
                </a:r>
              </a:p>
              <a:p>
                <a:endParaRPr lang="en-US" sz="3600" dirty="0"/>
              </a:p>
              <a:p>
                <a:r>
                  <a:rPr lang="en-US" sz="3600" dirty="0"/>
                  <a:t>3.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3600" dirty="0"/>
                  <a:t> = </a:t>
                </a:r>
                <a:r>
                  <a:rPr lang="en-US" sz="3600" dirty="0">
                    <a:solidFill>
                      <a:schemeClr val="accent1"/>
                    </a:solidFill>
                  </a:rPr>
                  <a:t>0.125</a:t>
                </a:r>
              </a:p>
              <a:p>
                <a:endParaRPr lang="en-US" sz="3600" dirty="0"/>
              </a:p>
              <a:p>
                <a:endParaRPr lang="en-US" sz="3600" dirty="0"/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6A96303E-0B1A-0376-C436-91D1D6BA8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475196"/>
                <a:ext cx="5029201" cy="3392204"/>
              </a:xfrm>
              <a:prstGeom prst="rect">
                <a:avLst/>
              </a:prstGeom>
              <a:blipFill>
                <a:blip r:embed="rId4"/>
                <a:stretch>
                  <a:fillRect l="-5448" t="-2334" b="-114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5C6D1E64-A356-74BE-B696-811D85B0419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5999" y="2475196"/>
                <a:ext cx="5029201" cy="3698308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0" tIns="0" rIns="0" bIns="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2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tx2"/>
                  </a:buClr>
                  <a:buFont typeface="Arial" panose="020B0604020202020204" pitchFamily="34" charset="0"/>
                  <a:buNone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600" dirty="0"/>
                  <a:t>4. 0.6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accent1"/>
                    </a:solidFill>
                  </a:rPr>
                  <a:t> </a:t>
                </a:r>
                <a:endParaRPr lang="en-US" sz="3600" dirty="0"/>
              </a:p>
              <a:p>
                <a:endParaRPr lang="en-US" sz="3600" dirty="0"/>
              </a:p>
              <a:p>
                <a:r>
                  <a:rPr lang="en-US" sz="3600" dirty="0"/>
                  <a:t>5. 0.25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accent1"/>
                    </a:solidFill>
                  </a:rPr>
                  <a:t> </a:t>
                </a:r>
                <a:endParaRPr lang="en-US" sz="3600" dirty="0"/>
              </a:p>
              <a:p>
                <a:r>
                  <a:rPr lang="en-US" sz="3600" dirty="0"/>
                  <a:t> </a:t>
                </a:r>
              </a:p>
              <a:p>
                <a:r>
                  <a:rPr lang="en-US" sz="3600" dirty="0"/>
                  <a:t>6. 0.8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accent1"/>
                    </a:solidFill>
                  </a:rPr>
                  <a:t> </a:t>
                </a:r>
                <a:endParaRPr lang="en-US" sz="3600" dirty="0"/>
              </a:p>
              <a:p>
                <a:endParaRPr lang="en-US" sz="3600" dirty="0"/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5C6D1E64-A356-74BE-B696-811D85B04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2475196"/>
                <a:ext cx="5029201" cy="3698308"/>
              </a:xfrm>
              <a:prstGeom prst="rect">
                <a:avLst/>
              </a:prstGeom>
              <a:blipFill>
                <a:blip r:embed="rId5"/>
                <a:stretch>
                  <a:fillRect l="-5455" t="-2142" b="-21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A65F5AF5-2C41-9477-CBBD-6887916F7B5D}"/>
              </a:ext>
            </a:extLst>
          </p:cNvPr>
          <p:cNvSpPr/>
          <p:nvPr/>
        </p:nvSpPr>
        <p:spPr>
          <a:xfrm>
            <a:off x="1885949" y="2475196"/>
            <a:ext cx="146685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F5EE08-36C5-13BD-3BF8-F7BAC658DD7B}"/>
              </a:ext>
            </a:extLst>
          </p:cNvPr>
          <p:cNvSpPr/>
          <p:nvPr/>
        </p:nvSpPr>
        <p:spPr>
          <a:xfrm>
            <a:off x="1885949" y="3981450"/>
            <a:ext cx="146685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8F0C9C-F6A1-7029-7141-D5996E6C33A3}"/>
              </a:ext>
            </a:extLst>
          </p:cNvPr>
          <p:cNvSpPr/>
          <p:nvPr/>
        </p:nvSpPr>
        <p:spPr>
          <a:xfrm>
            <a:off x="1885949" y="5376285"/>
            <a:ext cx="146685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6DBB3F-CAE5-BB75-9E90-83F5E9746424}"/>
              </a:ext>
            </a:extLst>
          </p:cNvPr>
          <p:cNvSpPr/>
          <p:nvPr/>
        </p:nvSpPr>
        <p:spPr>
          <a:xfrm>
            <a:off x="7511101" y="2402160"/>
            <a:ext cx="1466850" cy="968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2175FB-431C-EEE3-A3E1-62A322628484}"/>
              </a:ext>
            </a:extLst>
          </p:cNvPr>
          <p:cNvSpPr/>
          <p:nvPr/>
        </p:nvSpPr>
        <p:spPr>
          <a:xfrm>
            <a:off x="7690796" y="3775263"/>
            <a:ext cx="1466850" cy="968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7BAC09-48D2-D8B9-98D4-94A3B28A9859}"/>
              </a:ext>
            </a:extLst>
          </p:cNvPr>
          <p:cNvSpPr/>
          <p:nvPr/>
        </p:nvSpPr>
        <p:spPr>
          <a:xfrm>
            <a:off x="7511101" y="5234891"/>
            <a:ext cx="1466850" cy="968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31826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FE5FC-C1AC-B103-8BEA-DFA221566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96B5B-0FF9-9353-DACA-6C530CB80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What’s Next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B1A5A-045D-0473-2115-CD6613FB4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920"/>
            <a:ext cx="7523396" cy="45720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A </a:t>
            </a:r>
            <a:r>
              <a:rPr lang="en-US" sz="2500" b="1" dirty="0"/>
              <a:t>decimal </a:t>
            </a:r>
            <a:r>
              <a:rPr lang="en-US" sz="2500" dirty="0"/>
              <a:t>is a number written with a decimal point where each digit has a place value. These place values represent parts of a whole.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/>
              <a:t>Fractions</a:t>
            </a:r>
            <a:r>
              <a:rPr lang="en-US" sz="2500" dirty="0"/>
              <a:t> and </a:t>
            </a:r>
            <a:r>
              <a:rPr lang="en-US" sz="2500" b="1" dirty="0"/>
              <a:t>decimals</a:t>
            </a:r>
            <a:r>
              <a:rPr lang="en-US" sz="2500" dirty="0"/>
              <a:t> are two different ways to show parts of a whole. They can represent the same value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500" dirty="0"/>
          </a:p>
          <a:p>
            <a:r>
              <a:rPr lang="en-US" sz="2500" dirty="0">
                <a:solidFill>
                  <a:schemeClr val="accent1"/>
                </a:solidFill>
              </a:rPr>
              <a:t>Next, we’ll learn how to add and subtract decimals to get accurate results on the job.</a:t>
            </a:r>
          </a:p>
          <a:p>
            <a:endParaRPr lang="en-US" sz="2500" dirty="0"/>
          </a:p>
        </p:txBody>
      </p:sp>
      <p:grpSp>
        <p:nvGrpSpPr>
          <p:cNvPr id="4" name="Google Shape;250;p31">
            <a:extLst>
              <a:ext uri="{FF2B5EF4-FFF2-40B4-BE49-F238E27FC236}">
                <a16:creationId xmlns:a16="http://schemas.microsoft.com/office/drawing/2014/main" id="{D1356BEF-F840-E127-E348-75A845658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862342" y="1645920"/>
            <a:ext cx="2832652" cy="2889336"/>
            <a:chOff x="0" y="0"/>
            <a:chExt cx="3922609" cy="3916200"/>
          </a:xfrm>
        </p:grpSpPr>
        <p:sp>
          <p:nvSpPr>
            <p:cNvPr id="5" name="Google Shape;251;p31">
              <a:extLst>
                <a:ext uri="{FF2B5EF4-FFF2-40B4-BE49-F238E27FC236}">
                  <a16:creationId xmlns:a16="http://schemas.microsoft.com/office/drawing/2014/main" id="{3792DA05-D173-A054-A23F-7731F1CA39C1}"/>
                </a:ext>
              </a:extLst>
            </p:cNvPr>
            <p:cNvSpPr/>
            <p:nvPr/>
          </p:nvSpPr>
          <p:spPr>
            <a:xfrm>
              <a:off x="6409" y="0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6" name="Google Shape;252;p31">
              <a:extLst>
                <a:ext uri="{FF2B5EF4-FFF2-40B4-BE49-F238E27FC236}">
                  <a16:creationId xmlns:a16="http://schemas.microsoft.com/office/drawing/2014/main" id="{15232502-9218-B6F0-2710-4DFD7B234CC4}"/>
                </a:ext>
              </a:extLst>
            </p:cNvPr>
            <p:cNvSpPr/>
            <p:nvPr/>
          </p:nvSpPr>
          <p:spPr>
            <a:xfrm>
              <a:off x="0" y="5809"/>
              <a:ext cx="3916200" cy="783000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153D6F2-42A4-3D37-C5F4-6F5B954B5B76}"/>
              </a:ext>
            </a:extLst>
          </p:cNvPr>
          <p:cNvSpPr txBox="1"/>
          <p:nvPr/>
        </p:nvSpPr>
        <p:spPr>
          <a:xfrm>
            <a:off x="9017265" y="2227896"/>
            <a:ext cx="25181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0.5 = 1/2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0.1 = 1/10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219300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9B1CE-18BD-4F5D-77EE-CF1C19E8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8CA115-0B9B-DC37-46B4-1FF676B56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3.2 – Adding and Subtracting Decimals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1125E8-3EA9-0E7F-40BF-E3CA52D0E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6075" y="3657600"/>
            <a:ext cx="4860925" cy="24383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this section, we’ll review how to add and subtract decimals. 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70C3472-2F3A-4F84-745B-06E6E4F00F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1" r="13249"/>
          <a:stretch>
            <a:fillRect/>
          </a:stretch>
        </p:blipFill>
        <p:spPr>
          <a:xfrm>
            <a:off x="7331075" y="0"/>
            <a:ext cx="4860925" cy="6858000"/>
          </a:xfrm>
          <a:prstGeom prst="rect">
            <a:avLst/>
          </a:prstGeom>
          <a:solidFill>
            <a:srgbClr val="E7E6E6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648772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6503F3-ECE8-4955-7C80-C595E95E6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Adding &amp; Subtracting Decimal Fractions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AB661-3E6E-C17A-E82B-597FE5657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920"/>
            <a:ext cx="5524326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Write the problem vertically and line up the decimal points. 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additional zeros if necessary so the numbers have the same number of decimal places.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or subtract </a:t>
            </a:r>
            <a:r>
              <a:rPr lang="en-US" u="sng" dirty="0"/>
              <a:t>from right to left </a:t>
            </a:r>
            <a:r>
              <a:rPr lang="en-US" dirty="0"/>
              <a:t>as if the numbers are whole numbers. Bring the decimal point straight down.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grpSp>
        <p:nvGrpSpPr>
          <p:cNvPr id="7" name="Google Shape;250;p31">
            <a:extLst>
              <a:ext uri="{FF2B5EF4-FFF2-40B4-BE49-F238E27FC236}">
                <a16:creationId xmlns:a16="http://schemas.microsoft.com/office/drawing/2014/main" id="{E8C0CD05-E75D-2F05-2FD2-CC8284F7B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27340" y="2483708"/>
            <a:ext cx="4296032" cy="2739626"/>
            <a:chOff x="80159" y="1"/>
            <a:chExt cx="3916201" cy="3916200"/>
          </a:xfrm>
        </p:grpSpPr>
        <p:sp>
          <p:nvSpPr>
            <p:cNvPr id="8" name="Google Shape;251;p31">
              <a:extLst>
                <a:ext uri="{FF2B5EF4-FFF2-40B4-BE49-F238E27FC236}">
                  <a16:creationId xmlns:a16="http://schemas.microsoft.com/office/drawing/2014/main" id="{01187068-8037-5D29-0728-DECD95FD0B36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9" name="Google Shape;252;p31">
              <a:extLst>
                <a:ext uri="{FF2B5EF4-FFF2-40B4-BE49-F238E27FC236}">
                  <a16:creationId xmlns:a16="http://schemas.microsoft.com/office/drawing/2014/main" id="{0052F1D3-4518-3700-155E-A267104DA9C1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4CC6A27-26C4-B893-1289-11DFF0D6900C}"/>
              </a:ext>
            </a:extLst>
          </p:cNvPr>
          <p:cNvSpPr/>
          <p:nvPr/>
        </p:nvSpPr>
        <p:spPr>
          <a:xfrm>
            <a:off x="6627340" y="1634667"/>
            <a:ext cx="4296032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18.70 – 10.3 = 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20AE80-90D4-9D72-FCAF-BF12AE1E1575}"/>
              </a:ext>
            </a:extLst>
          </p:cNvPr>
          <p:cNvSpPr/>
          <p:nvPr/>
        </p:nvSpPr>
        <p:spPr>
          <a:xfrm>
            <a:off x="7334589" y="2982003"/>
            <a:ext cx="2019476" cy="11961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18.70 </a:t>
            </a:r>
          </a:p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10.3 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1428594-931D-D594-AB68-A3352A8215FA}"/>
              </a:ext>
            </a:extLst>
          </p:cNvPr>
          <p:cNvCxnSpPr/>
          <p:nvPr/>
        </p:nvCxnSpPr>
        <p:spPr>
          <a:xfrm>
            <a:off x="7334589" y="4178137"/>
            <a:ext cx="185883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C26E21A-1BF7-DC14-DC10-EAF093F02BB4}"/>
              </a:ext>
            </a:extLst>
          </p:cNvPr>
          <p:cNvSpPr/>
          <p:nvPr/>
        </p:nvSpPr>
        <p:spPr>
          <a:xfrm>
            <a:off x="8649727" y="3635470"/>
            <a:ext cx="329512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333DD3-5303-5BD1-3DDB-068711D9ADD4}"/>
              </a:ext>
            </a:extLst>
          </p:cNvPr>
          <p:cNvSpPr/>
          <p:nvPr/>
        </p:nvSpPr>
        <p:spPr>
          <a:xfrm>
            <a:off x="7334589" y="4248715"/>
            <a:ext cx="1890936" cy="6647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8.4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386A923-CA87-0D76-9A69-5B06977382CA}"/>
              </a:ext>
            </a:extLst>
          </p:cNvPr>
          <p:cNvCxnSpPr/>
          <p:nvPr/>
        </p:nvCxnSpPr>
        <p:spPr>
          <a:xfrm>
            <a:off x="8382000" y="4178137"/>
            <a:ext cx="0" cy="4224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71977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C536D-3794-12D3-8B3B-965FEE713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BE125E4-0FCF-566C-DCB8-2A005949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Practice 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1B1AFA-DC08-37A2-1A6E-60313FF58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5920"/>
            <a:ext cx="5257801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Write the problem vertically and line up the decimal points. 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additional zeros if necessary so the numbers have the same number of decimal places.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or subtract </a:t>
            </a:r>
            <a:r>
              <a:rPr lang="en-US" u="sng" dirty="0"/>
              <a:t>from right to left </a:t>
            </a:r>
            <a:r>
              <a:rPr lang="en-US" dirty="0"/>
              <a:t>as if the numbers are whole numbers. Bring the decimal point straight down.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grpSp>
        <p:nvGrpSpPr>
          <p:cNvPr id="7" name="Google Shape;250;p31">
            <a:extLst>
              <a:ext uri="{FF2B5EF4-FFF2-40B4-BE49-F238E27FC236}">
                <a16:creationId xmlns:a16="http://schemas.microsoft.com/office/drawing/2014/main" id="{CB170B8D-7D9D-ACA4-D43F-96085F728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27340" y="2483708"/>
            <a:ext cx="4296032" cy="2739626"/>
            <a:chOff x="80159" y="1"/>
            <a:chExt cx="3916201" cy="3916200"/>
          </a:xfrm>
        </p:grpSpPr>
        <p:sp>
          <p:nvSpPr>
            <p:cNvPr id="8" name="Google Shape;251;p31">
              <a:extLst>
                <a:ext uri="{FF2B5EF4-FFF2-40B4-BE49-F238E27FC236}">
                  <a16:creationId xmlns:a16="http://schemas.microsoft.com/office/drawing/2014/main" id="{15891AC1-C3C7-2033-40CB-F70E162D45C2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9" name="Google Shape;252;p31">
              <a:extLst>
                <a:ext uri="{FF2B5EF4-FFF2-40B4-BE49-F238E27FC236}">
                  <a16:creationId xmlns:a16="http://schemas.microsoft.com/office/drawing/2014/main" id="{C3AD85D8-9686-5029-593F-31014007D772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3F5F8D7-CE1A-7CDF-09E1-595935353064}"/>
              </a:ext>
            </a:extLst>
          </p:cNvPr>
          <p:cNvSpPr/>
          <p:nvPr/>
        </p:nvSpPr>
        <p:spPr>
          <a:xfrm>
            <a:off x="6627340" y="1634667"/>
            <a:ext cx="4296032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24.2 + 8.5 = 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1C7B6C-FC2E-FF7B-793E-0536EF8064D0}"/>
              </a:ext>
            </a:extLst>
          </p:cNvPr>
          <p:cNvSpPr/>
          <p:nvPr/>
        </p:nvSpPr>
        <p:spPr>
          <a:xfrm>
            <a:off x="7334589" y="2982003"/>
            <a:ext cx="2019476" cy="11961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24.2 </a:t>
            </a:r>
          </a:p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   8.5 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179589-B8A3-EB17-8E2E-CCC1FF9DFDC0}"/>
              </a:ext>
            </a:extLst>
          </p:cNvPr>
          <p:cNvCxnSpPr/>
          <p:nvPr/>
        </p:nvCxnSpPr>
        <p:spPr>
          <a:xfrm>
            <a:off x="7334589" y="4178137"/>
            <a:ext cx="185883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96C5E45-C8C4-C6CB-26E5-56B22685A2D4}"/>
              </a:ext>
            </a:extLst>
          </p:cNvPr>
          <p:cNvSpPr/>
          <p:nvPr/>
        </p:nvSpPr>
        <p:spPr>
          <a:xfrm>
            <a:off x="7334589" y="4248715"/>
            <a:ext cx="1890936" cy="6647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32.7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9A742A2-5F95-D786-45E2-F1130AA84B5C}"/>
              </a:ext>
            </a:extLst>
          </p:cNvPr>
          <p:cNvCxnSpPr/>
          <p:nvPr/>
        </p:nvCxnSpPr>
        <p:spPr>
          <a:xfrm>
            <a:off x="8382000" y="4178137"/>
            <a:ext cx="0" cy="4224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844015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DFFA2-D000-0CF6-CB7D-254A335A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1ED3B3-0AEF-B569-8FDD-717DBC7B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Practice 2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5F77C2-0C9C-BAA1-7061-A9305B532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5920"/>
            <a:ext cx="5257801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Write the problem vertically and line up the decimal points. 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additional zeros if necessary so the numbers have the same number of decimal places.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or subtract </a:t>
            </a:r>
            <a:r>
              <a:rPr lang="en-US" u="sng" dirty="0"/>
              <a:t>from right to left </a:t>
            </a:r>
            <a:r>
              <a:rPr lang="en-US" dirty="0"/>
              <a:t>as if the numbers are whole numbers. Bring the decimal point straight down.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grpSp>
        <p:nvGrpSpPr>
          <p:cNvPr id="7" name="Google Shape;250;p31">
            <a:extLst>
              <a:ext uri="{FF2B5EF4-FFF2-40B4-BE49-F238E27FC236}">
                <a16:creationId xmlns:a16="http://schemas.microsoft.com/office/drawing/2014/main" id="{1D7141FE-DDDE-D759-ACF2-7E0586C02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627340" y="2483708"/>
            <a:ext cx="4296032" cy="3326888"/>
            <a:chOff x="80159" y="1"/>
            <a:chExt cx="3916201" cy="3916200"/>
          </a:xfrm>
        </p:grpSpPr>
        <p:sp>
          <p:nvSpPr>
            <p:cNvPr id="8" name="Google Shape;251;p31">
              <a:extLst>
                <a:ext uri="{FF2B5EF4-FFF2-40B4-BE49-F238E27FC236}">
                  <a16:creationId xmlns:a16="http://schemas.microsoft.com/office/drawing/2014/main" id="{543976CC-3624-26B4-0C70-B50BD54B69A2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9" name="Google Shape;252;p31">
              <a:extLst>
                <a:ext uri="{FF2B5EF4-FFF2-40B4-BE49-F238E27FC236}">
                  <a16:creationId xmlns:a16="http://schemas.microsoft.com/office/drawing/2014/main" id="{118CB728-1B2A-A505-2261-CD7CC54A714B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7EBB3AD-D69C-0F58-6B4B-DE08C8B3E045}"/>
              </a:ext>
            </a:extLst>
          </p:cNvPr>
          <p:cNvSpPr/>
          <p:nvPr/>
        </p:nvSpPr>
        <p:spPr>
          <a:xfrm>
            <a:off x="6627340" y="1634667"/>
            <a:ext cx="4296032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14.2 – 7.934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96C462-3A1D-F61C-978E-18AD8DAAFA44}"/>
              </a:ext>
            </a:extLst>
          </p:cNvPr>
          <p:cNvSpPr/>
          <p:nvPr/>
        </p:nvSpPr>
        <p:spPr>
          <a:xfrm>
            <a:off x="7334589" y="3522332"/>
            <a:ext cx="2019476" cy="11961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14.2 </a:t>
            </a:r>
          </a:p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7.9 3 4 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37474D-B1E0-9FE5-1A18-77092D00E691}"/>
              </a:ext>
            </a:extLst>
          </p:cNvPr>
          <p:cNvCxnSpPr/>
          <p:nvPr/>
        </p:nvCxnSpPr>
        <p:spPr>
          <a:xfrm>
            <a:off x="7334589" y="4718466"/>
            <a:ext cx="185883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E28291D-D9AB-44F2-D0A0-C43240305CE6}"/>
              </a:ext>
            </a:extLst>
          </p:cNvPr>
          <p:cNvSpPr/>
          <p:nvPr/>
        </p:nvSpPr>
        <p:spPr>
          <a:xfrm>
            <a:off x="8843009" y="3581695"/>
            <a:ext cx="329512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1B7711-05C0-36D8-B251-55E58F0ACB60}"/>
              </a:ext>
            </a:extLst>
          </p:cNvPr>
          <p:cNvSpPr/>
          <p:nvPr/>
        </p:nvSpPr>
        <p:spPr>
          <a:xfrm>
            <a:off x="8500024" y="4828956"/>
            <a:ext cx="898762" cy="514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6 6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FDE95BB-00B4-1736-3BA1-7521FC2B9A6D}"/>
              </a:ext>
            </a:extLst>
          </p:cNvPr>
          <p:cNvCxnSpPr/>
          <p:nvPr/>
        </p:nvCxnSpPr>
        <p:spPr>
          <a:xfrm>
            <a:off x="8125550" y="4718466"/>
            <a:ext cx="0" cy="42243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D3CB6C9-E757-E474-D078-AD99293FA5C8}"/>
              </a:ext>
            </a:extLst>
          </p:cNvPr>
          <p:cNvSpPr/>
          <p:nvPr/>
        </p:nvSpPr>
        <p:spPr>
          <a:xfrm>
            <a:off x="8496300" y="3589279"/>
            <a:ext cx="329512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4"/>
                </a:solidFill>
              </a:rPr>
              <a:t>0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618F4F-3F4C-36D0-AF13-7C824B8BA901}"/>
              </a:ext>
            </a:extLst>
          </p:cNvPr>
          <p:cNvCxnSpPr>
            <a:cxnSpLocks/>
          </p:cNvCxnSpPr>
          <p:nvPr/>
        </p:nvCxnSpPr>
        <p:spPr>
          <a:xfrm flipV="1">
            <a:off x="8873383" y="3628689"/>
            <a:ext cx="260060" cy="391644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F2C7D3-B27F-2177-CF0E-5BB0741740C8}"/>
              </a:ext>
            </a:extLst>
          </p:cNvPr>
          <p:cNvCxnSpPr>
            <a:cxnSpLocks/>
          </p:cNvCxnSpPr>
          <p:nvPr/>
        </p:nvCxnSpPr>
        <p:spPr>
          <a:xfrm flipV="1">
            <a:off x="8521936" y="3657264"/>
            <a:ext cx="260060" cy="391644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C96ECB-9839-A238-CF02-0031D31798C9}"/>
              </a:ext>
            </a:extLst>
          </p:cNvPr>
          <p:cNvCxnSpPr>
            <a:cxnSpLocks/>
          </p:cNvCxnSpPr>
          <p:nvPr/>
        </p:nvCxnSpPr>
        <p:spPr>
          <a:xfrm flipV="1">
            <a:off x="8160040" y="3657264"/>
            <a:ext cx="260060" cy="391644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02C8EDF-9A12-F08F-B0DF-4464086A6733}"/>
              </a:ext>
            </a:extLst>
          </p:cNvPr>
          <p:cNvSpPr/>
          <p:nvPr/>
        </p:nvSpPr>
        <p:spPr>
          <a:xfrm>
            <a:off x="8149134" y="3237972"/>
            <a:ext cx="329512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accent4"/>
                </a:solidFill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B7AB2D-7718-DCFB-E3AB-CC19561A5D45}"/>
              </a:ext>
            </a:extLst>
          </p:cNvPr>
          <p:cNvSpPr/>
          <p:nvPr/>
        </p:nvSpPr>
        <p:spPr>
          <a:xfrm>
            <a:off x="8354629" y="3237971"/>
            <a:ext cx="594776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accent4"/>
                </a:solidFill>
              </a:rPr>
              <a:t>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1B18F6-F3F7-3E32-6395-730BDC27BBEF}"/>
              </a:ext>
            </a:extLst>
          </p:cNvPr>
          <p:cNvSpPr/>
          <p:nvPr/>
        </p:nvSpPr>
        <p:spPr>
          <a:xfrm>
            <a:off x="8726289" y="3229311"/>
            <a:ext cx="594776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accent4"/>
                </a:solidFill>
              </a:rPr>
              <a:t>10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638C5C-E259-52CC-DDC4-B9CB628D08A1}"/>
              </a:ext>
            </a:extLst>
          </p:cNvPr>
          <p:cNvSpPr/>
          <p:nvPr/>
        </p:nvSpPr>
        <p:spPr>
          <a:xfrm>
            <a:off x="8548124" y="2892543"/>
            <a:ext cx="249809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accent4"/>
                </a:solidFill>
              </a:rPr>
              <a:t>9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72ECFF-54E7-3132-4127-09C8E38D605E}"/>
              </a:ext>
            </a:extLst>
          </p:cNvPr>
          <p:cNvCxnSpPr>
            <a:cxnSpLocks/>
          </p:cNvCxnSpPr>
          <p:nvPr/>
        </p:nvCxnSpPr>
        <p:spPr>
          <a:xfrm flipV="1">
            <a:off x="8552969" y="3332734"/>
            <a:ext cx="217085" cy="314842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F79FE07-6490-CDF3-7C7B-81468F18538A}"/>
              </a:ext>
            </a:extLst>
          </p:cNvPr>
          <p:cNvCxnSpPr>
            <a:cxnSpLocks/>
          </p:cNvCxnSpPr>
          <p:nvPr/>
        </p:nvCxnSpPr>
        <p:spPr>
          <a:xfrm flipV="1">
            <a:off x="7809255" y="3624410"/>
            <a:ext cx="260060" cy="39164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15CE12A-65E2-961A-2E8C-D0B971257DC0}"/>
              </a:ext>
            </a:extLst>
          </p:cNvPr>
          <p:cNvSpPr/>
          <p:nvPr/>
        </p:nvSpPr>
        <p:spPr>
          <a:xfrm>
            <a:off x="7786513" y="3229311"/>
            <a:ext cx="329512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accent5"/>
                </a:solidFill>
              </a:rPr>
              <a:t>3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F0A5164-627E-397E-5831-F1A4CF7F3312}"/>
              </a:ext>
            </a:extLst>
          </p:cNvPr>
          <p:cNvCxnSpPr>
            <a:cxnSpLocks/>
          </p:cNvCxnSpPr>
          <p:nvPr/>
        </p:nvCxnSpPr>
        <p:spPr>
          <a:xfrm flipV="1">
            <a:off x="8187340" y="3311546"/>
            <a:ext cx="217085" cy="314842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F8055EF-643D-731A-3C9F-4411AB5147FF}"/>
              </a:ext>
            </a:extLst>
          </p:cNvPr>
          <p:cNvSpPr/>
          <p:nvPr/>
        </p:nvSpPr>
        <p:spPr>
          <a:xfrm>
            <a:off x="8049178" y="2894247"/>
            <a:ext cx="521298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accent5"/>
                </a:solidFill>
              </a:rPr>
              <a:t>11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19D3D30-BE27-CB57-6268-1D10B5923E5C}"/>
              </a:ext>
            </a:extLst>
          </p:cNvPr>
          <p:cNvSpPr/>
          <p:nvPr/>
        </p:nvSpPr>
        <p:spPr>
          <a:xfrm>
            <a:off x="8160040" y="4828957"/>
            <a:ext cx="337519" cy="514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EDB4F1A-A8AA-3B7E-013D-166AED59F6FE}"/>
              </a:ext>
            </a:extLst>
          </p:cNvPr>
          <p:cNvCxnSpPr>
            <a:cxnSpLocks/>
          </p:cNvCxnSpPr>
          <p:nvPr/>
        </p:nvCxnSpPr>
        <p:spPr>
          <a:xfrm flipV="1">
            <a:off x="7525747" y="3633325"/>
            <a:ext cx="260060" cy="39164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16EA4C7-9911-337D-66C1-1E5E6F969372}"/>
              </a:ext>
            </a:extLst>
          </p:cNvPr>
          <p:cNvSpPr/>
          <p:nvPr/>
        </p:nvSpPr>
        <p:spPr>
          <a:xfrm>
            <a:off x="7515001" y="3236673"/>
            <a:ext cx="329512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A79C1A3-D6D5-24D0-ECCD-E3D280332FD8}"/>
              </a:ext>
            </a:extLst>
          </p:cNvPr>
          <p:cNvCxnSpPr>
            <a:cxnSpLocks/>
          </p:cNvCxnSpPr>
          <p:nvPr/>
        </p:nvCxnSpPr>
        <p:spPr>
          <a:xfrm flipV="1">
            <a:off x="7850662" y="3332734"/>
            <a:ext cx="217085" cy="31484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6B5C21E3-705A-66F7-64BF-E300A3242484}"/>
              </a:ext>
            </a:extLst>
          </p:cNvPr>
          <p:cNvSpPr/>
          <p:nvPr/>
        </p:nvSpPr>
        <p:spPr>
          <a:xfrm>
            <a:off x="7623354" y="2915707"/>
            <a:ext cx="521298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accent2"/>
                </a:solidFill>
              </a:rPr>
              <a:t>13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ED44F40-DA26-2A75-0AA1-C44D1AB2EFA5}"/>
              </a:ext>
            </a:extLst>
          </p:cNvPr>
          <p:cNvSpPr/>
          <p:nvPr/>
        </p:nvSpPr>
        <p:spPr>
          <a:xfrm>
            <a:off x="7718143" y="4828956"/>
            <a:ext cx="701957" cy="514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208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22" grpId="0"/>
      <p:bldP spid="2" grpId="0"/>
      <p:bldP spid="19" grpId="0"/>
      <p:bldP spid="20" grpId="0"/>
      <p:bldP spid="21" grpId="0"/>
      <p:bldP spid="23" grpId="0"/>
      <p:bldP spid="27" grpId="0"/>
      <p:bldP spid="31" grpId="0"/>
      <p:bldP spid="32" grpId="0"/>
      <p:bldP spid="34" grpId="0"/>
      <p:bldP spid="36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21682-0E02-E359-6055-0EE28C210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16FEC7-F559-9F37-FEF6-A488D3711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Practice 3 and 4</a:t>
            </a:r>
            <a:endParaRPr lang="en-US" dirty="0"/>
          </a:p>
        </p:txBody>
      </p:sp>
      <p:grpSp>
        <p:nvGrpSpPr>
          <p:cNvPr id="7" name="Google Shape;250;p31">
            <a:extLst>
              <a:ext uri="{FF2B5EF4-FFF2-40B4-BE49-F238E27FC236}">
                <a16:creationId xmlns:a16="http://schemas.microsoft.com/office/drawing/2014/main" id="{E8D2ADE8-D9D3-5D7D-4C6F-E9EE8F405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73205" y="2557625"/>
            <a:ext cx="3329460" cy="3326888"/>
            <a:chOff x="80159" y="1"/>
            <a:chExt cx="3916201" cy="3916200"/>
          </a:xfrm>
        </p:grpSpPr>
        <p:sp>
          <p:nvSpPr>
            <p:cNvPr id="8" name="Google Shape;251;p31">
              <a:extLst>
                <a:ext uri="{FF2B5EF4-FFF2-40B4-BE49-F238E27FC236}">
                  <a16:creationId xmlns:a16="http://schemas.microsoft.com/office/drawing/2014/main" id="{9287D687-ABB5-3B8E-40BC-C3936D79049A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9" name="Google Shape;252;p31">
              <a:extLst>
                <a:ext uri="{FF2B5EF4-FFF2-40B4-BE49-F238E27FC236}">
                  <a16:creationId xmlns:a16="http://schemas.microsoft.com/office/drawing/2014/main" id="{6B25DDE6-20AB-E2F8-C318-EB999F4C5249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2C5C56C-D366-9CAD-D87B-D2459D4923A6}"/>
              </a:ext>
            </a:extLst>
          </p:cNvPr>
          <p:cNvSpPr/>
          <p:nvPr/>
        </p:nvSpPr>
        <p:spPr>
          <a:xfrm>
            <a:off x="1168165" y="1653907"/>
            <a:ext cx="3319553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26.7 – 4.92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DE74FCF-01E7-433F-E7BE-C992C29F3130}"/>
              </a:ext>
            </a:extLst>
          </p:cNvPr>
          <p:cNvGrpSpPr/>
          <p:nvPr/>
        </p:nvGrpSpPr>
        <p:grpSpPr>
          <a:xfrm>
            <a:off x="1828196" y="2916018"/>
            <a:ext cx="2019476" cy="2368603"/>
            <a:chOff x="7334589" y="2894247"/>
            <a:chExt cx="2019476" cy="236860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06DF1A4-3A41-9BC3-B0EE-4B8E7565555C}"/>
                </a:ext>
              </a:extLst>
            </p:cNvPr>
            <p:cNvSpPr/>
            <p:nvPr/>
          </p:nvSpPr>
          <p:spPr>
            <a:xfrm>
              <a:off x="7334589" y="3522332"/>
              <a:ext cx="2019476" cy="11961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26.7</a:t>
              </a:r>
            </a:p>
            <a:p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– 4.92   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A4AFCBE-8625-33B3-932B-C10E26D250FC}"/>
                </a:ext>
              </a:extLst>
            </p:cNvPr>
            <p:cNvCxnSpPr/>
            <p:nvPr/>
          </p:nvCxnSpPr>
          <p:spPr>
            <a:xfrm>
              <a:off x="7334589" y="4718466"/>
              <a:ext cx="1858838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55E465-CB45-6127-7401-4CF39266AFD9}"/>
                </a:ext>
              </a:extLst>
            </p:cNvPr>
            <p:cNvSpPr/>
            <p:nvPr/>
          </p:nvSpPr>
          <p:spPr>
            <a:xfrm>
              <a:off x="8404309" y="3570705"/>
              <a:ext cx="329512" cy="4770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accent4"/>
                  </a:solidFill>
                </a:rPr>
                <a:t>0</a:t>
              </a: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63C3602-1911-65DE-C21D-E2127BD61A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92087" y="3626337"/>
              <a:ext cx="260060" cy="391644"/>
            </a:xfrm>
            <a:prstGeom prst="line">
              <a:avLst/>
            </a:pr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CF530D1-9D6A-65D3-4B2C-5B7283E079BB}"/>
                </a:ext>
              </a:extLst>
            </p:cNvPr>
            <p:cNvSpPr/>
            <p:nvPr/>
          </p:nvSpPr>
          <p:spPr>
            <a:xfrm>
              <a:off x="8339288" y="3198384"/>
              <a:ext cx="533245" cy="4770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500" dirty="0">
                  <a:solidFill>
                    <a:schemeClr val="accent4"/>
                  </a:solidFill>
                </a:rPr>
                <a:t>10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66364CA-9651-2D87-9F97-8B5D8AAE0554}"/>
                </a:ext>
              </a:extLst>
            </p:cNvPr>
            <p:cNvSpPr/>
            <p:nvPr/>
          </p:nvSpPr>
          <p:spPr>
            <a:xfrm>
              <a:off x="8156778" y="3190463"/>
              <a:ext cx="295369" cy="4770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500" dirty="0">
                  <a:solidFill>
                    <a:schemeClr val="accent4"/>
                  </a:solidFill>
                </a:rPr>
                <a:t>6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2F96181-C103-D1D4-DCA6-3F057FA7AA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46914" y="3637652"/>
              <a:ext cx="260060" cy="391644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A318F50-9F5D-1ED9-0A73-A0D504B4AD60}"/>
                </a:ext>
              </a:extLst>
            </p:cNvPr>
            <p:cNvSpPr/>
            <p:nvPr/>
          </p:nvSpPr>
          <p:spPr>
            <a:xfrm>
              <a:off x="7811605" y="3187490"/>
              <a:ext cx="295369" cy="4770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500" dirty="0">
                  <a:solidFill>
                    <a:schemeClr val="accent5"/>
                  </a:solidFill>
                </a:rPr>
                <a:t>5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EEB9614-865D-3FB5-B954-2A2728D477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87340" y="3311546"/>
              <a:ext cx="217085" cy="314842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302C14E-8E50-3F56-6CC3-073C7C9964F5}"/>
                </a:ext>
              </a:extLst>
            </p:cNvPr>
            <p:cNvSpPr/>
            <p:nvPr/>
          </p:nvSpPr>
          <p:spPr>
            <a:xfrm>
              <a:off x="8049178" y="2894247"/>
              <a:ext cx="521298" cy="4770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500" dirty="0">
                  <a:solidFill>
                    <a:schemeClr val="accent5"/>
                  </a:solidFill>
                </a:rPr>
                <a:t>16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824E8EB-2F36-3DAA-E620-F80E760FACF0}"/>
                </a:ext>
              </a:extLst>
            </p:cNvPr>
            <p:cNvSpPr/>
            <p:nvPr/>
          </p:nvSpPr>
          <p:spPr>
            <a:xfrm>
              <a:off x="7432360" y="4748264"/>
              <a:ext cx="1349228" cy="5145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21.78 </a:t>
              </a:r>
            </a:p>
          </p:txBody>
        </p:sp>
      </p:grpSp>
      <p:grpSp>
        <p:nvGrpSpPr>
          <p:cNvPr id="44" name="Google Shape;250;p31">
            <a:extLst>
              <a:ext uri="{FF2B5EF4-FFF2-40B4-BE49-F238E27FC236}">
                <a16:creationId xmlns:a16="http://schemas.microsoft.com/office/drawing/2014/main" id="{249B11AA-9CA1-5E30-EF0A-165E69C53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24607" y="2595233"/>
            <a:ext cx="3319553" cy="3326888"/>
            <a:chOff x="80159" y="1"/>
            <a:chExt cx="3916201" cy="3916200"/>
          </a:xfrm>
        </p:grpSpPr>
        <p:sp>
          <p:nvSpPr>
            <p:cNvPr id="45" name="Google Shape;251;p31">
              <a:extLst>
                <a:ext uri="{FF2B5EF4-FFF2-40B4-BE49-F238E27FC236}">
                  <a16:creationId xmlns:a16="http://schemas.microsoft.com/office/drawing/2014/main" id="{E36459DA-805E-EEF5-B722-D4188C212C16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46" name="Google Shape;252;p31">
              <a:extLst>
                <a:ext uri="{FF2B5EF4-FFF2-40B4-BE49-F238E27FC236}">
                  <a16:creationId xmlns:a16="http://schemas.microsoft.com/office/drawing/2014/main" id="{D39BF8F5-227E-719C-2AB5-49B7C07B6DDC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A85CE7BE-4CC5-9F24-4838-9548267326C1}"/>
              </a:ext>
            </a:extLst>
          </p:cNvPr>
          <p:cNvSpPr/>
          <p:nvPr/>
        </p:nvSpPr>
        <p:spPr>
          <a:xfrm>
            <a:off x="6024607" y="1684104"/>
            <a:ext cx="3319553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120.7 +  49.1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7AD4F6D-0447-EE4F-0F76-B024EDE463D1}"/>
              </a:ext>
            </a:extLst>
          </p:cNvPr>
          <p:cNvSpPr/>
          <p:nvPr/>
        </p:nvSpPr>
        <p:spPr>
          <a:xfrm>
            <a:off x="6691201" y="3441690"/>
            <a:ext cx="2019476" cy="11961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120.7</a:t>
            </a:r>
          </a:p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+ 49.1   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8BAF14C-7E31-4A99-8F37-E1F7A4DD741A}"/>
              </a:ext>
            </a:extLst>
          </p:cNvPr>
          <p:cNvCxnSpPr/>
          <p:nvPr/>
        </p:nvCxnSpPr>
        <p:spPr>
          <a:xfrm>
            <a:off x="6691201" y="4660499"/>
            <a:ext cx="185883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D94A4432-14DB-8B03-E9DF-332D85474BF9}"/>
              </a:ext>
            </a:extLst>
          </p:cNvPr>
          <p:cNvSpPr/>
          <p:nvPr/>
        </p:nvSpPr>
        <p:spPr>
          <a:xfrm>
            <a:off x="9211420" y="2761602"/>
            <a:ext cx="295369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 dirty="0">
              <a:solidFill>
                <a:schemeClr val="accent5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3C7D323-0821-5E1C-BB41-7B500F66A5CC}"/>
              </a:ext>
            </a:extLst>
          </p:cNvPr>
          <p:cNvSpPr/>
          <p:nvPr/>
        </p:nvSpPr>
        <p:spPr>
          <a:xfrm>
            <a:off x="6771520" y="4660499"/>
            <a:ext cx="1858838" cy="514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169.8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9EF4FBB-5BC1-422D-679C-AA9DE888200A}"/>
              </a:ext>
            </a:extLst>
          </p:cNvPr>
          <p:cNvSpPr/>
          <p:nvPr/>
        </p:nvSpPr>
        <p:spPr>
          <a:xfrm>
            <a:off x="1332395" y="3011084"/>
            <a:ext cx="2536371" cy="2372394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5B55DDB-A0B8-B94E-C0EE-C3D8F831EB2B}"/>
              </a:ext>
            </a:extLst>
          </p:cNvPr>
          <p:cNvSpPr/>
          <p:nvPr/>
        </p:nvSpPr>
        <p:spPr>
          <a:xfrm>
            <a:off x="6475941" y="3220155"/>
            <a:ext cx="2536371" cy="2372394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63380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5BB07-F028-C5E0-C0E6-F97590A0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341F9333-EF8F-2D7A-E336-A94353339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81991"/>
            <a:ext cx="10515599" cy="828947"/>
          </a:xfrm>
        </p:spPr>
        <p:txBody>
          <a:bodyPr/>
          <a:lstStyle/>
          <a:p>
            <a:r>
              <a:rPr lang="en-US" sz="4400" b="1" dirty="0"/>
              <a:t>Solve the equation: 4.75 – 2.25 = </a:t>
            </a:r>
            <a:r>
              <a:rPr lang="en-US" sz="3200" b="1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334CC-B322-A2BC-C1BF-AD09659A8F46}"/>
              </a:ext>
            </a:extLst>
          </p:cNvPr>
          <p:cNvSpPr/>
          <p:nvPr/>
        </p:nvSpPr>
        <p:spPr>
          <a:xfrm>
            <a:off x="838199" y="2571254"/>
            <a:ext cx="4706203" cy="1398895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(A). 2.5 </a:t>
            </a:r>
            <a:endParaRPr lang="en-US" sz="28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9D2613F-2B02-0158-80C6-52A295EC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Check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F51B9-001B-83A8-059E-9ABEB67AAC7E}"/>
              </a:ext>
            </a:extLst>
          </p:cNvPr>
          <p:cNvSpPr/>
          <p:nvPr/>
        </p:nvSpPr>
        <p:spPr>
          <a:xfrm>
            <a:off x="838200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(A). 2.5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CE881B-CE46-54CF-79E4-823697D0345C}"/>
              </a:ext>
            </a:extLst>
          </p:cNvPr>
          <p:cNvSpPr/>
          <p:nvPr/>
        </p:nvSpPr>
        <p:spPr>
          <a:xfrm>
            <a:off x="6647597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(B). 7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0BCE49-3C7E-0314-3C6A-596DA594EDD5}"/>
              </a:ext>
            </a:extLst>
          </p:cNvPr>
          <p:cNvSpPr/>
          <p:nvPr/>
        </p:nvSpPr>
        <p:spPr>
          <a:xfrm>
            <a:off x="6647597" y="4330467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(D). 2.25</a:t>
            </a:r>
          </a:p>
        </p:txBody>
      </p:sp>
      <p:pic>
        <p:nvPicPr>
          <p:cNvPr id="2" name="Graphic 1" descr="Lights On with solid fill">
            <a:extLst>
              <a:ext uri="{FF2B5EF4-FFF2-40B4-BE49-F238E27FC236}">
                <a16:creationId xmlns:a16="http://schemas.microsoft.com/office/drawing/2014/main" id="{EAE7C5BB-9754-F49C-CDDD-9743511486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5583" y="5285"/>
            <a:ext cx="851672" cy="8516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2C484A-D9FE-2BE3-06E6-16EB391F8C9C}"/>
              </a:ext>
            </a:extLst>
          </p:cNvPr>
          <p:cNvSpPr/>
          <p:nvPr/>
        </p:nvSpPr>
        <p:spPr>
          <a:xfrm>
            <a:off x="838199" y="4330467"/>
            <a:ext cx="4706203" cy="14192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(C). 1.5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23710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84D89-5E6C-45FB-44E3-A7FB3FC5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82FC4F17-41E0-0199-2ECD-1A8F86BAF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81991"/>
            <a:ext cx="10515599" cy="828947"/>
          </a:xfrm>
        </p:spPr>
        <p:txBody>
          <a:bodyPr>
            <a:normAutofit/>
          </a:bodyPr>
          <a:lstStyle/>
          <a:p>
            <a:r>
              <a:rPr lang="en-US" sz="4400" b="1" dirty="0"/>
              <a:t> Convert the solution to a fraction: </a:t>
            </a:r>
            <a:r>
              <a:rPr lang="en-US" sz="4400" b="1" dirty="0">
                <a:solidFill>
                  <a:schemeClr val="accent2"/>
                </a:solidFill>
              </a:rPr>
              <a:t>2.5</a:t>
            </a:r>
            <a:endParaRPr lang="en-US" sz="4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4C653E-A5D5-F93B-BC3D-9455B178EDE2}"/>
              </a:ext>
            </a:extLst>
          </p:cNvPr>
          <p:cNvSpPr/>
          <p:nvPr/>
        </p:nvSpPr>
        <p:spPr>
          <a:xfrm>
            <a:off x="6647597" y="4330466"/>
            <a:ext cx="4706203" cy="1398895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(D). 5/2</a:t>
            </a:r>
            <a:endParaRPr lang="en-US" sz="28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1088366-6E99-1B58-CED1-58642CCF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Check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AC6577-5F21-1C4E-3B3E-C3C0124891AC}"/>
              </a:ext>
            </a:extLst>
          </p:cNvPr>
          <p:cNvSpPr/>
          <p:nvPr/>
        </p:nvSpPr>
        <p:spPr>
          <a:xfrm>
            <a:off x="838198" y="2485943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(A). 2/5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6B258C-5579-015B-6F63-7949C28C4D87}"/>
              </a:ext>
            </a:extLst>
          </p:cNvPr>
          <p:cNvSpPr/>
          <p:nvPr/>
        </p:nvSpPr>
        <p:spPr>
          <a:xfrm>
            <a:off x="6647597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(B). 1/7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8C23A6-6172-6EB5-B7B0-86C2771C46A4}"/>
              </a:ext>
            </a:extLst>
          </p:cNvPr>
          <p:cNvSpPr/>
          <p:nvPr/>
        </p:nvSpPr>
        <p:spPr>
          <a:xfrm>
            <a:off x="6647597" y="4330467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(D). 5/2 or 2 ½ </a:t>
            </a:r>
          </a:p>
        </p:txBody>
      </p:sp>
      <p:pic>
        <p:nvPicPr>
          <p:cNvPr id="2" name="Graphic 1" descr="Lights On with solid fill">
            <a:extLst>
              <a:ext uri="{FF2B5EF4-FFF2-40B4-BE49-F238E27FC236}">
                <a16:creationId xmlns:a16="http://schemas.microsoft.com/office/drawing/2014/main" id="{0D8228F1-EBC2-68F5-3173-5D25A2D85C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5583" y="5285"/>
            <a:ext cx="851672" cy="8516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AD8BF0-2376-C54A-E66E-292EF03F3CB7}"/>
              </a:ext>
            </a:extLst>
          </p:cNvPr>
          <p:cNvSpPr/>
          <p:nvPr/>
        </p:nvSpPr>
        <p:spPr>
          <a:xfrm>
            <a:off x="838199" y="4330467"/>
            <a:ext cx="4706203" cy="14192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(C). 7/2 or 3 ½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68122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F4C4-2F41-A1BD-AF78-8F46D625A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5846A-0216-3DC8-AA8A-0F3278378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What’s Next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02046-6712-9C21-017C-B2AF2FF5F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920"/>
            <a:ext cx="10215880" cy="45720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When adding and subtracting, line up the decimal points.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Always add and subtract from </a:t>
            </a:r>
            <a:r>
              <a:rPr lang="en-US" u="sng" dirty="0"/>
              <a:t>right to left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Accuracy matters — small mistakes can lead to incorrect results.</a:t>
            </a:r>
          </a:p>
          <a:p>
            <a:endParaRPr lang="en-US" sz="4800" dirty="0"/>
          </a:p>
          <a:p>
            <a:r>
              <a:rPr lang="en-US" dirty="0">
                <a:solidFill>
                  <a:schemeClr val="accent1"/>
                </a:solidFill>
              </a:rPr>
              <a:t>Next, we’ll learn how to multiply and divide decimals to solve more complex problems on the job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9654016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B7D56-377C-ABC1-D942-73712D0E5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64F4B3-0D73-9FD6-CC11-A0986B90E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3.3 – Multiplying and Dividing Decimals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DCABD-1E67-EDB9-0A3B-5A0ED0E42C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6075" y="3657600"/>
            <a:ext cx="4860925" cy="24383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this section, we’ll review how to multiply and divide decimals. 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2518C3A-9B47-8F14-47CA-6E93EEF56C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1" r="13249"/>
          <a:stretch>
            <a:fillRect/>
          </a:stretch>
        </p:blipFill>
        <p:spPr>
          <a:xfrm>
            <a:off x="7331075" y="0"/>
            <a:ext cx="4860925" cy="6858000"/>
          </a:xfrm>
          <a:prstGeom prst="rect">
            <a:avLst/>
          </a:prstGeom>
          <a:solidFill>
            <a:srgbClr val="E7E6E6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538768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8286A-D04C-271A-269A-3D8E234DE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3FCC7E-046F-6228-5D87-73FF44DEA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Multiplying Decimals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94C2BE-BE8B-0D91-D1CD-E7905D8CB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920"/>
            <a:ext cx="5524326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Ignore the decimal points and multiply the numbers like whole numbers.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Count the total number of digits after the decimal point in both numbers.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Put the decimal point in the answer so it has the same total number of decimal places.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BA9B49-A41F-D754-456A-E1AB0B7110E6}"/>
              </a:ext>
            </a:extLst>
          </p:cNvPr>
          <p:cNvSpPr/>
          <p:nvPr/>
        </p:nvSpPr>
        <p:spPr>
          <a:xfrm>
            <a:off x="6627339" y="1658597"/>
            <a:ext cx="4296032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2.5 X 1.2</a:t>
            </a:r>
          </a:p>
        </p:txBody>
      </p:sp>
      <p:grpSp>
        <p:nvGrpSpPr>
          <p:cNvPr id="2" name="Google Shape;250;p31">
            <a:extLst>
              <a:ext uri="{FF2B5EF4-FFF2-40B4-BE49-F238E27FC236}">
                <a16:creationId xmlns:a16="http://schemas.microsoft.com/office/drawing/2014/main" id="{9E23051F-76D5-6A87-63BC-D68C13613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627340" y="3001741"/>
            <a:ext cx="4296032" cy="3113590"/>
            <a:chOff x="80159" y="1"/>
            <a:chExt cx="3916201" cy="3916200"/>
          </a:xfrm>
        </p:grpSpPr>
        <p:sp>
          <p:nvSpPr>
            <p:cNvPr id="3" name="Google Shape;251;p31">
              <a:extLst>
                <a:ext uri="{FF2B5EF4-FFF2-40B4-BE49-F238E27FC236}">
                  <a16:creationId xmlns:a16="http://schemas.microsoft.com/office/drawing/2014/main" id="{9ED23308-D153-885B-9642-C37A192EC520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4" name="Google Shape;252;p31">
              <a:extLst>
                <a:ext uri="{FF2B5EF4-FFF2-40B4-BE49-F238E27FC236}">
                  <a16:creationId xmlns:a16="http://schemas.microsoft.com/office/drawing/2014/main" id="{1FA826FB-211C-D680-3772-52D9F6BCFFFD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0F74955-784F-C703-F3EB-0CB794D93EDF}"/>
              </a:ext>
            </a:extLst>
          </p:cNvPr>
          <p:cNvSpPr/>
          <p:nvPr/>
        </p:nvSpPr>
        <p:spPr>
          <a:xfrm>
            <a:off x="7812645" y="3495269"/>
            <a:ext cx="1369456" cy="1482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25 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 12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4E830-01A3-404D-A49D-51AEFC1CA69A}"/>
              </a:ext>
            </a:extLst>
          </p:cNvPr>
          <p:cNvSpPr/>
          <p:nvPr/>
        </p:nvSpPr>
        <p:spPr>
          <a:xfrm>
            <a:off x="7812645" y="5010004"/>
            <a:ext cx="1610754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3CA81C-A6A6-C6B6-6211-E4F2E291B51C}"/>
              </a:ext>
            </a:extLst>
          </p:cNvPr>
          <p:cNvCxnSpPr/>
          <p:nvPr/>
        </p:nvCxnSpPr>
        <p:spPr>
          <a:xfrm>
            <a:off x="7594600" y="4977407"/>
            <a:ext cx="18288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AB060A47-9709-3A53-40A9-D012308F883B}"/>
              </a:ext>
            </a:extLst>
          </p:cNvPr>
          <p:cNvSpPr/>
          <p:nvPr/>
        </p:nvSpPr>
        <p:spPr>
          <a:xfrm>
            <a:off x="9096780" y="2197675"/>
            <a:ext cx="653240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+1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75E3EB-764E-B5FC-AE38-65BB41E7014D}"/>
              </a:ext>
            </a:extLst>
          </p:cNvPr>
          <p:cNvSpPr/>
          <p:nvPr/>
        </p:nvSpPr>
        <p:spPr>
          <a:xfrm>
            <a:off x="7550910" y="2199041"/>
            <a:ext cx="653240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+1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AF377556-9C98-5498-FBE0-FFA92399C0D3}"/>
              </a:ext>
            </a:extLst>
          </p:cNvPr>
          <p:cNvSpPr/>
          <p:nvPr/>
        </p:nvSpPr>
        <p:spPr>
          <a:xfrm rot="440320">
            <a:off x="8753281" y="2213299"/>
            <a:ext cx="365924" cy="327529"/>
          </a:xfrm>
          <a:prstGeom prst="arc">
            <a:avLst>
              <a:gd name="adj1" fmla="val 21304799"/>
              <a:gd name="adj2" fmla="val 10366986"/>
            </a:avLst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961745EF-C7A9-21FD-66B7-C2D7B012A1D9}"/>
              </a:ext>
            </a:extLst>
          </p:cNvPr>
          <p:cNvSpPr/>
          <p:nvPr/>
        </p:nvSpPr>
        <p:spPr>
          <a:xfrm rot="440320">
            <a:off x="7235542" y="2194202"/>
            <a:ext cx="365924" cy="327529"/>
          </a:xfrm>
          <a:prstGeom prst="arc">
            <a:avLst>
              <a:gd name="adj1" fmla="val 21304799"/>
              <a:gd name="adj2" fmla="val 10366986"/>
            </a:avLst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E2163A9-073E-34AB-ABD2-76CCBE31EBE0}"/>
              </a:ext>
            </a:extLst>
          </p:cNvPr>
          <p:cNvSpPr/>
          <p:nvPr/>
        </p:nvSpPr>
        <p:spPr>
          <a:xfrm>
            <a:off x="8407023" y="5448104"/>
            <a:ext cx="91440" cy="914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7A658B0-EB7D-AAF3-213E-D8F866AE014B}"/>
              </a:ext>
            </a:extLst>
          </p:cNvPr>
          <p:cNvGrpSpPr/>
          <p:nvPr/>
        </p:nvGrpSpPr>
        <p:grpSpPr>
          <a:xfrm>
            <a:off x="8447699" y="5409345"/>
            <a:ext cx="722947" cy="328628"/>
            <a:chOff x="8447699" y="5409345"/>
            <a:chExt cx="722947" cy="328628"/>
          </a:xfrm>
        </p:grpSpPr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94235B86-6AAA-576B-673C-EADC795BD345}"/>
                </a:ext>
              </a:extLst>
            </p:cNvPr>
            <p:cNvSpPr/>
            <p:nvPr/>
          </p:nvSpPr>
          <p:spPr>
            <a:xfrm rot="249919">
              <a:off x="8447699" y="5409346"/>
              <a:ext cx="364021" cy="328627"/>
            </a:xfrm>
            <a:prstGeom prst="arc">
              <a:avLst>
                <a:gd name="adj1" fmla="val 21304799"/>
                <a:gd name="adj2" fmla="val 10366986"/>
              </a:avLst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E0D8B609-81C2-45B6-974D-0B006F2AA132}"/>
                </a:ext>
              </a:extLst>
            </p:cNvPr>
            <p:cNvSpPr/>
            <p:nvPr/>
          </p:nvSpPr>
          <p:spPr>
            <a:xfrm rot="249919">
              <a:off x="8806625" y="5409345"/>
              <a:ext cx="364021" cy="328627"/>
            </a:xfrm>
            <a:prstGeom prst="arc">
              <a:avLst>
                <a:gd name="adj1" fmla="val 21304799"/>
                <a:gd name="adj2" fmla="val 10366986"/>
              </a:avLst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E9A637AC-904C-AA3D-3817-23A8BC5A02BA}"/>
              </a:ext>
            </a:extLst>
          </p:cNvPr>
          <p:cNvSpPr/>
          <p:nvPr/>
        </p:nvSpPr>
        <p:spPr>
          <a:xfrm>
            <a:off x="9276549" y="5435389"/>
            <a:ext cx="741228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+2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33795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0" grpId="0"/>
      <p:bldP spid="32" grpId="0"/>
      <p:bldP spid="33" grpId="0" animBg="1"/>
      <p:bldP spid="34" grpId="0" animBg="1"/>
      <p:bldP spid="38" grpId="0" animBg="1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F2C6E-F736-8AB8-5EEF-871FC731C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EF9FF2-9C8E-9693-23F3-B638A60EF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Practice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E8813F-50CA-92E2-7315-930C5A09A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5920"/>
            <a:ext cx="5264948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Ignore the decimal points and multiply the numbers like whole numbers.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Count the total number of digits after the decimal point in both numbers.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Put the decimal point in the answer so it has the same total number of decimal places.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5821E2-C7B5-CC7B-159C-E23574A0D8CF}"/>
              </a:ext>
            </a:extLst>
          </p:cNvPr>
          <p:cNvSpPr/>
          <p:nvPr/>
        </p:nvSpPr>
        <p:spPr>
          <a:xfrm>
            <a:off x="6627339" y="1658597"/>
            <a:ext cx="4296032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18.7 X 3.24</a:t>
            </a:r>
          </a:p>
        </p:txBody>
      </p:sp>
      <p:grpSp>
        <p:nvGrpSpPr>
          <p:cNvPr id="2" name="Google Shape;250;p31">
            <a:extLst>
              <a:ext uri="{FF2B5EF4-FFF2-40B4-BE49-F238E27FC236}">
                <a16:creationId xmlns:a16="http://schemas.microsoft.com/office/drawing/2014/main" id="{35543D28-7D99-032E-3C73-BC887EF82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627340" y="3001741"/>
            <a:ext cx="4296032" cy="3113590"/>
            <a:chOff x="80159" y="1"/>
            <a:chExt cx="3916201" cy="3916200"/>
          </a:xfrm>
        </p:grpSpPr>
        <p:sp>
          <p:nvSpPr>
            <p:cNvPr id="3" name="Google Shape;251;p31">
              <a:extLst>
                <a:ext uri="{FF2B5EF4-FFF2-40B4-BE49-F238E27FC236}">
                  <a16:creationId xmlns:a16="http://schemas.microsoft.com/office/drawing/2014/main" id="{74C0F5FA-C16A-C1F8-944C-DF2A5AB65297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4" name="Google Shape;252;p31">
              <a:extLst>
                <a:ext uri="{FF2B5EF4-FFF2-40B4-BE49-F238E27FC236}">
                  <a16:creationId xmlns:a16="http://schemas.microsoft.com/office/drawing/2014/main" id="{AB003634-B609-B920-780E-C94D4A208864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8A9EFE7-9FD2-43F1-AB7D-3C7F1DE7655B}"/>
              </a:ext>
            </a:extLst>
          </p:cNvPr>
          <p:cNvSpPr/>
          <p:nvPr/>
        </p:nvSpPr>
        <p:spPr>
          <a:xfrm>
            <a:off x="7371191" y="4965680"/>
            <a:ext cx="2330402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spc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60588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A1829A0-4CB7-9BF0-B557-FEAA577C74D0}"/>
              </a:ext>
            </a:extLst>
          </p:cNvPr>
          <p:cNvCxnSpPr/>
          <p:nvPr/>
        </p:nvCxnSpPr>
        <p:spPr>
          <a:xfrm>
            <a:off x="7594600" y="4977407"/>
            <a:ext cx="18288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AF99C5DB-B83E-E293-1BEF-E5489DE31860}"/>
              </a:ext>
            </a:extLst>
          </p:cNvPr>
          <p:cNvSpPr/>
          <p:nvPr/>
        </p:nvSpPr>
        <p:spPr>
          <a:xfrm>
            <a:off x="10270131" y="2211361"/>
            <a:ext cx="653240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+2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A2E654-EEDF-F7A7-A049-7703CF67EB61}"/>
              </a:ext>
            </a:extLst>
          </p:cNvPr>
          <p:cNvSpPr/>
          <p:nvPr/>
        </p:nvSpPr>
        <p:spPr>
          <a:xfrm>
            <a:off x="7855710" y="2199041"/>
            <a:ext cx="653240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+1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A711D3C9-C723-9DF0-56F8-EA39342A65B2}"/>
              </a:ext>
            </a:extLst>
          </p:cNvPr>
          <p:cNvSpPr/>
          <p:nvPr/>
        </p:nvSpPr>
        <p:spPr>
          <a:xfrm rot="440320">
            <a:off x="9079853" y="2213299"/>
            <a:ext cx="365924" cy="327529"/>
          </a:xfrm>
          <a:prstGeom prst="arc">
            <a:avLst>
              <a:gd name="adj1" fmla="val 21304799"/>
              <a:gd name="adj2" fmla="val 10366986"/>
            </a:avLst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34A38B66-6FF9-67C0-C677-5613E9AF3309}"/>
              </a:ext>
            </a:extLst>
          </p:cNvPr>
          <p:cNvSpPr/>
          <p:nvPr/>
        </p:nvSpPr>
        <p:spPr>
          <a:xfrm rot="440320">
            <a:off x="7540342" y="2194202"/>
            <a:ext cx="365924" cy="327529"/>
          </a:xfrm>
          <a:prstGeom prst="arc">
            <a:avLst>
              <a:gd name="adj1" fmla="val 21304799"/>
              <a:gd name="adj2" fmla="val 10366986"/>
            </a:avLst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3E2DCC0-8011-57C8-0988-5B9D9D1B9288}"/>
              </a:ext>
            </a:extLst>
          </p:cNvPr>
          <p:cNvSpPr/>
          <p:nvPr/>
        </p:nvSpPr>
        <p:spPr>
          <a:xfrm>
            <a:off x="8251174" y="5416292"/>
            <a:ext cx="91440" cy="914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A8AA58C-F3FF-0396-F30E-A8C55285EC75}"/>
              </a:ext>
            </a:extLst>
          </p:cNvPr>
          <p:cNvSpPr/>
          <p:nvPr/>
        </p:nvSpPr>
        <p:spPr>
          <a:xfrm>
            <a:off x="9330979" y="5435389"/>
            <a:ext cx="741228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+3</a:t>
            </a: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2D327274-D569-944E-7B8D-CA7008E8AFBB}"/>
              </a:ext>
            </a:extLst>
          </p:cNvPr>
          <p:cNvSpPr/>
          <p:nvPr/>
        </p:nvSpPr>
        <p:spPr>
          <a:xfrm rot="440320">
            <a:off x="9439078" y="2213298"/>
            <a:ext cx="365924" cy="327529"/>
          </a:xfrm>
          <a:prstGeom prst="arc">
            <a:avLst>
              <a:gd name="adj1" fmla="val 21304799"/>
              <a:gd name="adj2" fmla="val 10366986"/>
            </a:avLst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45D8AA-6B47-222D-97DC-1BF4776044C7}"/>
              </a:ext>
            </a:extLst>
          </p:cNvPr>
          <p:cNvSpPr/>
          <p:nvPr/>
        </p:nvSpPr>
        <p:spPr>
          <a:xfrm>
            <a:off x="7693086" y="3587903"/>
            <a:ext cx="1610754" cy="13310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187</a:t>
            </a:r>
          </a:p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 324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69FDCA-0465-E36D-2865-D7C741A547F6}"/>
              </a:ext>
            </a:extLst>
          </p:cNvPr>
          <p:cNvGrpSpPr/>
          <p:nvPr/>
        </p:nvGrpSpPr>
        <p:grpSpPr>
          <a:xfrm>
            <a:off x="8311421" y="5346090"/>
            <a:ext cx="1153181" cy="341413"/>
            <a:chOff x="8336793" y="5357790"/>
            <a:chExt cx="1093563" cy="341413"/>
          </a:xfrm>
        </p:grpSpPr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F8549741-8938-B3D4-75A6-54EF7548E71D}"/>
                </a:ext>
              </a:extLst>
            </p:cNvPr>
            <p:cNvSpPr/>
            <p:nvPr/>
          </p:nvSpPr>
          <p:spPr>
            <a:xfrm rot="249919">
              <a:off x="8707409" y="5357791"/>
              <a:ext cx="364021" cy="328627"/>
            </a:xfrm>
            <a:prstGeom prst="arc">
              <a:avLst>
                <a:gd name="adj1" fmla="val 21304799"/>
                <a:gd name="adj2" fmla="val 10366986"/>
              </a:avLst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0AA04616-31C7-5E4B-ECC5-019B6D68B0FF}"/>
                </a:ext>
              </a:extLst>
            </p:cNvPr>
            <p:cNvSpPr/>
            <p:nvPr/>
          </p:nvSpPr>
          <p:spPr>
            <a:xfrm rot="249919">
              <a:off x="9066335" y="5357790"/>
              <a:ext cx="364021" cy="328627"/>
            </a:xfrm>
            <a:prstGeom prst="arc">
              <a:avLst>
                <a:gd name="adj1" fmla="val 21304799"/>
                <a:gd name="adj2" fmla="val 10366986"/>
              </a:avLst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FD2EC980-A671-61AC-DEF4-114DCECA566B}"/>
                </a:ext>
              </a:extLst>
            </p:cNvPr>
            <p:cNvSpPr/>
            <p:nvPr/>
          </p:nvSpPr>
          <p:spPr>
            <a:xfrm rot="249919">
              <a:off x="8336793" y="5370576"/>
              <a:ext cx="364021" cy="328627"/>
            </a:xfrm>
            <a:prstGeom prst="arc">
              <a:avLst>
                <a:gd name="adj1" fmla="val 21304799"/>
                <a:gd name="adj2" fmla="val 10366986"/>
              </a:avLst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488451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0" grpId="0"/>
      <p:bldP spid="32" grpId="0"/>
      <p:bldP spid="33" grpId="0" animBg="1"/>
      <p:bldP spid="34" grpId="0" animBg="1"/>
      <p:bldP spid="38" grpId="0" animBg="1"/>
      <p:bldP spid="41" grpId="0"/>
      <p:bldP spid="7" grpId="0" animBg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B8D54-5039-2639-9038-6A115BAA2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13B611-1BB1-FC94-F6F8-EEBEA0C62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Practice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FCE8F3-0258-7D5D-3596-508E3A5B5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5920"/>
            <a:ext cx="5264948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Ignore the decimal points and multiply the numbers like whole numbers.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Count the total number of digits after the decimal point in both numbers.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Put the decimal point in the answer so it has the same total number of decimal places.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226730-9FE8-C4F8-4C47-B0C9A5518AA6}"/>
              </a:ext>
            </a:extLst>
          </p:cNvPr>
          <p:cNvSpPr/>
          <p:nvPr/>
        </p:nvSpPr>
        <p:spPr>
          <a:xfrm>
            <a:off x="6627339" y="1658597"/>
            <a:ext cx="4296032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28.2 X 2.58</a:t>
            </a:r>
          </a:p>
        </p:txBody>
      </p:sp>
      <p:grpSp>
        <p:nvGrpSpPr>
          <p:cNvPr id="2" name="Google Shape;250;p31">
            <a:extLst>
              <a:ext uri="{FF2B5EF4-FFF2-40B4-BE49-F238E27FC236}">
                <a16:creationId xmlns:a16="http://schemas.microsoft.com/office/drawing/2014/main" id="{B0FE99D6-C4AF-39B5-E37F-F9E2E2F14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627340" y="3001741"/>
            <a:ext cx="4296032" cy="3113590"/>
            <a:chOff x="80159" y="1"/>
            <a:chExt cx="3916201" cy="3916200"/>
          </a:xfrm>
        </p:grpSpPr>
        <p:sp>
          <p:nvSpPr>
            <p:cNvPr id="3" name="Google Shape;251;p31">
              <a:extLst>
                <a:ext uri="{FF2B5EF4-FFF2-40B4-BE49-F238E27FC236}">
                  <a16:creationId xmlns:a16="http://schemas.microsoft.com/office/drawing/2014/main" id="{DB50FEE8-FC21-2D4A-90DA-023BD8D06F0C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4" name="Google Shape;252;p31">
              <a:extLst>
                <a:ext uri="{FF2B5EF4-FFF2-40B4-BE49-F238E27FC236}">
                  <a16:creationId xmlns:a16="http://schemas.microsoft.com/office/drawing/2014/main" id="{B676DE8B-254B-F1FA-2E4F-045D696425C1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A4F510A-1A09-9295-A0C0-54D5F8ADA918}"/>
              </a:ext>
            </a:extLst>
          </p:cNvPr>
          <p:cNvSpPr/>
          <p:nvPr/>
        </p:nvSpPr>
        <p:spPr>
          <a:xfrm>
            <a:off x="7371191" y="4965680"/>
            <a:ext cx="2330402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spc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72756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67B4AE-230B-28D7-4A33-C46E9A123911}"/>
              </a:ext>
            </a:extLst>
          </p:cNvPr>
          <p:cNvCxnSpPr/>
          <p:nvPr/>
        </p:nvCxnSpPr>
        <p:spPr>
          <a:xfrm>
            <a:off x="7594600" y="4977407"/>
            <a:ext cx="18288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9FBE337F-ACA0-7A26-47EF-9216C66871F1}"/>
              </a:ext>
            </a:extLst>
          </p:cNvPr>
          <p:cNvSpPr/>
          <p:nvPr/>
        </p:nvSpPr>
        <p:spPr>
          <a:xfrm>
            <a:off x="10270131" y="2211361"/>
            <a:ext cx="653240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+2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D48CC42-8798-C665-2AD2-354C07FE97E8}"/>
              </a:ext>
            </a:extLst>
          </p:cNvPr>
          <p:cNvSpPr/>
          <p:nvPr/>
        </p:nvSpPr>
        <p:spPr>
          <a:xfrm>
            <a:off x="7855710" y="2199041"/>
            <a:ext cx="653240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+1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8BFEAEE3-FC12-0873-A1DB-0151D483171C}"/>
              </a:ext>
            </a:extLst>
          </p:cNvPr>
          <p:cNvSpPr/>
          <p:nvPr/>
        </p:nvSpPr>
        <p:spPr>
          <a:xfrm rot="440320">
            <a:off x="9079853" y="2213299"/>
            <a:ext cx="365924" cy="327529"/>
          </a:xfrm>
          <a:prstGeom prst="arc">
            <a:avLst>
              <a:gd name="adj1" fmla="val 21304799"/>
              <a:gd name="adj2" fmla="val 10366986"/>
            </a:avLst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298DC464-1C1C-AFD1-8969-62C88333554A}"/>
              </a:ext>
            </a:extLst>
          </p:cNvPr>
          <p:cNvSpPr/>
          <p:nvPr/>
        </p:nvSpPr>
        <p:spPr>
          <a:xfrm rot="440320">
            <a:off x="7540342" y="2194202"/>
            <a:ext cx="365924" cy="327529"/>
          </a:xfrm>
          <a:prstGeom prst="arc">
            <a:avLst>
              <a:gd name="adj1" fmla="val 21304799"/>
              <a:gd name="adj2" fmla="val 10366986"/>
            </a:avLst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315DAC4-B12F-935B-3E1F-0433EA4C5058}"/>
              </a:ext>
            </a:extLst>
          </p:cNvPr>
          <p:cNvSpPr/>
          <p:nvPr/>
        </p:nvSpPr>
        <p:spPr>
          <a:xfrm>
            <a:off x="8251174" y="5416292"/>
            <a:ext cx="91440" cy="914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ACFFE01-8C58-4D9A-9816-3A10C26CFAFA}"/>
              </a:ext>
            </a:extLst>
          </p:cNvPr>
          <p:cNvSpPr/>
          <p:nvPr/>
        </p:nvSpPr>
        <p:spPr>
          <a:xfrm>
            <a:off x="9330979" y="5435389"/>
            <a:ext cx="741228" cy="664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+3</a:t>
            </a: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0844ED62-1691-ACE1-ACB5-A760D4885905}"/>
              </a:ext>
            </a:extLst>
          </p:cNvPr>
          <p:cNvSpPr/>
          <p:nvPr/>
        </p:nvSpPr>
        <p:spPr>
          <a:xfrm rot="440320">
            <a:off x="9439078" y="2213298"/>
            <a:ext cx="365924" cy="327529"/>
          </a:xfrm>
          <a:prstGeom prst="arc">
            <a:avLst>
              <a:gd name="adj1" fmla="val 21304799"/>
              <a:gd name="adj2" fmla="val 10366986"/>
            </a:avLst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6C9439-A66C-8107-1244-391C7691BE3B}"/>
              </a:ext>
            </a:extLst>
          </p:cNvPr>
          <p:cNvSpPr/>
          <p:nvPr/>
        </p:nvSpPr>
        <p:spPr>
          <a:xfrm>
            <a:off x="7693086" y="3587903"/>
            <a:ext cx="1610754" cy="13310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282</a:t>
            </a:r>
          </a:p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 258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D476D7A-DE8E-088D-4504-419EC9475633}"/>
              </a:ext>
            </a:extLst>
          </p:cNvPr>
          <p:cNvGrpSpPr/>
          <p:nvPr/>
        </p:nvGrpSpPr>
        <p:grpSpPr>
          <a:xfrm>
            <a:off x="8311421" y="5346090"/>
            <a:ext cx="1153181" cy="341413"/>
            <a:chOff x="8336793" y="5357790"/>
            <a:chExt cx="1093563" cy="341413"/>
          </a:xfrm>
        </p:grpSpPr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839CBF6E-F5D6-A4EF-7D47-CD17E57B265D}"/>
                </a:ext>
              </a:extLst>
            </p:cNvPr>
            <p:cNvSpPr/>
            <p:nvPr/>
          </p:nvSpPr>
          <p:spPr>
            <a:xfrm rot="249919">
              <a:off x="8707409" y="5357791"/>
              <a:ext cx="364021" cy="328627"/>
            </a:xfrm>
            <a:prstGeom prst="arc">
              <a:avLst>
                <a:gd name="adj1" fmla="val 21304799"/>
                <a:gd name="adj2" fmla="val 10366986"/>
              </a:avLst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27B1A225-7364-43B8-FADF-3A27BB23B280}"/>
                </a:ext>
              </a:extLst>
            </p:cNvPr>
            <p:cNvSpPr/>
            <p:nvPr/>
          </p:nvSpPr>
          <p:spPr>
            <a:xfrm rot="249919">
              <a:off x="9066335" y="5357790"/>
              <a:ext cx="364021" cy="328627"/>
            </a:xfrm>
            <a:prstGeom prst="arc">
              <a:avLst>
                <a:gd name="adj1" fmla="val 21304799"/>
                <a:gd name="adj2" fmla="val 10366986"/>
              </a:avLst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1FCDBA54-D89A-C8FD-2037-55DC12A1599A}"/>
                </a:ext>
              </a:extLst>
            </p:cNvPr>
            <p:cNvSpPr/>
            <p:nvPr/>
          </p:nvSpPr>
          <p:spPr>
            <a:xfrm rot="249919">
              <a:off x="8336793" y="5370576"/>
              <a:ext cx="364021" cy="328627"/>
            </a:xfrm>
            <a:prstGeom prst="arc">
              <a:avLst>
                <a:gd name="adj1" fmla="val 21304799"/>
                <a:gd name="adj2" fmla="val 10366986"/>
              </a:avLst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154538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0" grpId="0"/>
      <p:bldP spid="32" grpId="0"/>
      <p:bldP spid="33" grpId="0" animBg="1"/>
      <p:bldP spid="34" grpId="0" animBg="1"/>
      <p:bldP spid="38" grpId="0" animBg="1"/>
      <p:bldP spid="41" grpId="0"/>
      <p:bldP spid="7" grpId="0" animBg="1"/>
      <p:bldP spid="8" grpId="0"/>
    </p:bldLst>
  </p:timing>
  <p:extLst>
    <p:ext uri="{6950BFC3-D8DA-4A85-94F7-54DA5524770B}">
      <p188:commentRel xmlns:p188="http://schemas.microsoft.com/office/powerpoint/2018/8/main" r:id="rId5"/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2DEF0-F301-2AA4-D6AF-C999A930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EE7063-B6A3-02D2-C850-B013AEA1A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Practice 3 and 4</a:t>
            </a:r>
            <a:endParaRPr lang="en-US" dirty="0"/>
          </a:p>
        </p:txBody>
      </p:sp>
      <p:grpSp>
        <p:nvGrpSpPr>
          <p:cNvPr id="7" name="Google Shape;250;p31">
            <a:extLst>
              <a:ext uri="{FF2B5EF4-FFF2-40B4-BE49-F238E27FC236}">
                <a16:creationId xmlns:a16="http://schemas.microsoft.com/office/drawing/2014/main" id="{F72737A2-5D4B-59A8-ABFE-93237879B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33339" y="2623369"/>
            <a:ext cx="3329460" cy="3326888"/>
            <a:chOff x="80159" y="1"/>
            <a:chExt cx="3916201" cy="3916200"/>
          </a:xfrm>
        </p:grpSpPr>
        <p:sp>
          <p:nvSpPr>
            <p:cNvPr id="8" name="Google Shape;251;p31">
              <a:extLst>
                <a:ext uri="{FF2B5EF4-FFF2-40B4-BE49-F238E27FC236}">
                  <a16:creationId xmlns:a16="http://schemas.microsoft.com/office/drawing/2014/main" id="{D24949E6-E6C7-D10A-24B6-B77EB2813DEB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9" name="Google Shape;252;p31">
              <a:extLst>
                <a:ext uri="{FF2B5EF4-FFF2-40B4-BE49-F238E27FC236}">
                  <a16:creationId xmlns:a16="http://schemas.microsoft.com/office/drawing/2014/main" id="{8E72F460-FD06-5481-317F-09F88E8F397C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37126E3-4BD6-B9DB-5759-4E3C04DD8EA4}"/>
              </a:ext>
            </a:extLst>
          </p:cNvPr>
          <p:cNvSpPr/>
          <p:nvPr/>
        </p:nvSpPr>
        <p:spPr>
          <a:xfrm>
            <a:off x="1168165" y="1653907"/>
            <a:ext cx="3319553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7.75 X 4.5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A9C6F3D-96A0-3CC9-63B8-DDE68E661049}"/>
              </a:ext>
            </a:extLst>
          </p:cNvPr>
          <p:cNvGrpSpPr/>
          <p:nvPr/>
        </p:nvGrpSpPr>
        <p:grpSpPr>
          <a:xfrm>
            <a:off x="1396765" y="3198241"/>
            <a:ext cx="2361835" cy="1976844"/>
            <a:chOff x="6674558" y="3190463"/>
            <a:chExt cx="2361835" cy="19768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C12BD0C-81F3-6E8B-ACBE-07923F1561FD}"/>
                </a:ext>
              </a:extLst>
            </p:cNvPr>
            <p:cNvSpPr/>
            <p:nvPr/>
          </p:nvSpPr>
          <p:spPr>
            <a:xfrm>
              <a:off x="7540508" y="3255822"/>
              <a:ext cx="1446999" cy="11961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7.75</a:t>
              </a:r>
            </a:p>
            <a:p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X 4.5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CB6026E-AB48-33AB-D425-D22AEC2FC2A9}"/>
                </a:ext>
              </a:extLst>
            </p:cNvPr>
            <p:cNvCxnSpPr/>
            <p:nvPr/>
          </p:nvCxnSpPr>
          <p:spPr>
            <a:xfrm>
              <a:off x="7177555" y="4616053"/>
              <a:ext cx="1858838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4EBE325-3E66-8D01-A93D-11E030FDE507}"/>
                </a:ext>
              </a:extLst>
            </p:cNvPr>
            <p:cNvSpPr/>
            <p:nvPr/>
          </p:nvSpPr>
          <p:spPr>
            <a:xfrm>
              <a:off x="8156778" y="3190463"/>
              <a:ext cx="295369" cy="4770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dirty="0">
                <a:solidFill>
                  <a:schemeClr val="accent4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5B21029-D905-89F2-90D6-68F52B258ED5}"/>
                </a:ext>
              </a:extLst>
            </p:cNvPr>
            <p:cNvSpPr/>
            <p:nvPr/>
          </p:nvSpPr>
          <p:spPr>
            <a:xfrm>
              <a:off x="6674558" y="4652721"/>
              <a:ext cx="2061833" cy="5145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4000" spc="19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34.875</a:t>
              </a:r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44" name="Google Shape;250;p31">
            <a:extLst>
              <a:ext uri="{FF2B5EF4-FFF2-40B4-BE49-F238E27FC236}">
                <a16:creationId xmlns:a16="http://schemas.microsoft.com/office/drawing/2014/main" id="{72538376-007C-36A6-F94F-D20F60D6C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24607" y="2595233"/>
            <a:ext cx="3319553" cy="3326888"/>
            <a:chOff x="80159" y="1"/>
            <a:chExt cx="3916201" cy="3916200"/>
          </a:xfrm>
        </p:grpSpPr>
        <p:sp>
          <p:nvSpPr>
            <p:cNvPr id="45" name="Google Shape;251;p31">
              <a:extLst>
                <a:ext uri="{FF2B5EF4-FFF2-40B4-BE49-F238E27FC236}">
                  <a16:creationId xmlns:a16="http://schemas.microsoft.com/office/drawing/2014/main" id="{BC34FFC8-64FF-E870-7BA7-EF51A07F41C8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46" name="Google Shape;252;p31">
              <a:extLst>
                <a:ext uri="{FF2B5EF4-FFF2-40B4-BE49-F238E27FC236}">
                  <a16:creationId xmlns:a16="http://schemas.microsoft.com/office/drawing/2014/main" id="{3DBFB925-ACE5-0CD6-6BDD-5AD34C7D1AE9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AD8F5B36-F52E-2D55-8DAB-477D15204F90}"/>
              </a:ext>
            </a:extLst>
          </p:cNvPr>
          <p:cNvSpPr/>
          <p:nvPr/>
        </p:nvSpPr>
        <p:spPr>
          <a:xfrm>
            <a:off x="6024607" y="1684104"/>
            <a:ext cx="3319553" cy="664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12.7 X  49.1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FE0FC0-BCEF-401E-934E-7E779A8C8EB5}"/>
              </a:ext>
            </a:extLst>
          </p:cNvPr>
          <p:cNvSpPr/>
          <p:nvPr/>
        </p:nvSpPr>
        <p:spPr>
          <a:xfrm>
            <a:off x="6691201" y="3441690"/>
            <a:ext cx="2019476" cy="11961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12.7</a:t>
            </a:r>
          </a:p>
          <a:p>
            <a:pPr algn="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 49.1   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8031B65-4FC2-BBF1-882E-4E77CEF87BC5}"/>
              </a:ext>
            </a:extLst>
          </p:cNvPr>
          <p:cNvCxnSpPr/>
          <p:nvPr/>
        </p:nvCxnSpPr>
        <p:spPr>
          <a:xfrm>
            <a:off x="6691201" y="4660499"/>
            <a:ext cx="185883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22FF8C92-F52E-FACF-CEE9-DEBCD417A3C6}"/>
              </a:ext>
            </a:extLst>
          </p:cNvPr>
          <p:cNvSpPr/>
          <p:nvPr/>
        </p:nvSpPr>
        <p:spPr>
          <a:xfrm>
            <a:off x="9211420" y="2761602"/>
            <a:ext cx="295369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 dirty="0">
              <a:solidFill>
                <a:schemeClr val="accent5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F1C3C72-3CDB-65C2-CCB6-E7DBFF814843}"/>
              </a:ext>
            </a:extLst>
          </p:cNvPr>
          <p:cNvSpPr/>
          <p:nvPr/>
        </p:nvSpPr>
        <p:spPr>
          <a:xfrm>
            <a:off x="6771520" y="4660499"/>
            <a:ext cx="1858838" cy="514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623.57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EF8FD2-25AB-C5E5-1D76-D673FB152A80}"/>
              </a:ext>
            </a:extLst>
          </p:cNvPr>
          <p:cNvSpPr/>
          <p:nvPr/>
        </p:nvSpPr>
        <p:spPr>
          <a:xfrm>
            <a:off x="1492349" y="3188557"/>
            <a:ext cx="2536371" cy="2372394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7DD26E-6DBC-D6F0-234A-6185D9FBA224}"/>
              </a:ext>
            </a:extLst>
          </p:cNvPr>
          <p:cNvSpPr/>
          <p:nvPr/>
        </p:nvSpPr>
        <p:spPr>
          <a:xfrm>
            <a:off x="6361166" y="3220092"/>
            <a:ext cx="2536371" cy="2372394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51818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50E9C-356B-6E59-38F3-6CFBDB177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05CE65-761E-FB64-2E98-4A71DFB5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Dividing Decimals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B02E7EB-AC81-DE84-5937-89029B2991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45920"/>
                <a:ext cx="5917442" cy="4572000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Enter the numbers exactly</a:t>
                </a:r>
              </a:p>
              <a:p>
                <a:pPr marL="514350" indent="-5143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514350" indent="-514350">
                  <a:buFont typeface="Arial" panose="020B0604020202020204" pitchFamily="34" charset="0"/>
                  <a:buChar char="•"/>
                </a:pPr>
                <a:r>
                  <a:rPr lang="en-US" sz="3200" dirty="0"/>
                  <a:t>Use the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3200" dirty="0"/>
                  <a:t> and = key</a:t>
                </a:r>
              </a:p>
              <a:p>
                <a:endParaRPr lang="en-US" sz="1600" dirty="0"/>
              </a:p>
              <a:p>
                <a:r>
                  <a:rPr lang="en-US" sz="2400" b="1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Montserrat ExtraBold"/>
                    <a:ea typeface="+mj-ea"/>
                  </a:rPr>
                  <a:t>Group Practice</a:t>
                </a:r>
                <a:r>
                  <a:rPr lang="en-US" sz="3200" dirty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3200" dirty="0"/>
                  <a:t> </a:t>
                </a:r>
                <a:r>
                  <a:rPr lang="en-US" sz="3600" dirty="0">
                    <a:solidFill>
                      <a:srgbClr val="0F6235"/>
                    </a:solidFill>
                  </a:rPr>
                  <a:t>12.75 </a:t>
                </a:r>
                <a14:m>
                  <m:oMath xmlns:m="http://schemas.openxmlformats.org/officeDocument/2006/math">
                    <m:r>
                      <a:rPr lang="en-US" sz="3600" b="0" i="1">
                        <a:solidFill>
                          <a:srgbClr val="0F623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3600" dirty="0">
                    <a:solidFill>
                      <a:srgbClr val="0F6235"/>
                    </a:solidFill>
                  </a:rPr>
                  <a:t> 7.5 = 1.7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3600" dirty="0"/>
                  <a:t> </a:t>
                </a:r>
                <a:r>
                  <a:rPr lang="en-US" sz="3600" dirty="0">
                    <a:solidFill>
                      <a:schemeClr val="accent4"/>
                    </a:solidFill>
                  </a:rPr>
                  <a:t>1.5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3600" dirty="0">
                    <a:solidFill>
                      <a:schemeClr val="accent4"/>
                    </a:solidFill>
                  </a:rPr>
                  <a:t> 3 = .5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3600" dirty="0"/>
                  <a:t> </a:t>
                </a:r>
                <a:r>
                  <a:rPr lang="en-US" sz="3600" dirty="0">
                    <a:solidFill>
                      <a:schemeClr val="accent5">
                        <a:lumMod val="75000"/>
                      </a:schemeClr>
                    </a:solidFill>
                  </a:rPr>
                  <a:t>25.75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3600" dirty="0">
                    <a:solidFill>
                      <a:schemeClr val="accent5">
                        <a:lumMod val="75000"/>
                      </a:schemeClr>
                    </a:solidFill>
                  </a:rPr>
                  <a:t> 4.5 = 5.72</a:t>
                </a:r>
                <a:endParaRPr lang="en-US" sz="36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36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36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3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B02E7EB-AC81-DE84-5937-89029B2991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45920"/>
                <a:ext cx="5917442" cy="4572000"/>
              </a:xfrm>
              <a:blipFill>
                <a:blip r:embed="rId5"/>
                <a:stretch>
                  <a:fillRect l="-4742" t="-3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6B80D292-793B-1795-4150-1A49FC6DAC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26" t="21294" r="28043" b="20995"/>
          <a:stretch>
            <a:fillRect/>
          </a:stretch>
        </p:blipFill>
        <p:spPr>
          <a:xfrm>
            <a:off x="7519916" y="1539895"/>
            <a:ext cx="3833884" cy="5036521"/>
          </a:xfrm>
          <a:prstGeom prst="rect">
            <a:avLst/>
          </a:prstGeom>
          <a:effectLst>
            <a:softEdge rad="254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3C089D-03D7-829A-EF5E-2A1B585B0CEC}"/>
                  </a:ext>
                </a:extLst>
              </p:cNvPr>
              <p:cNvSpPr txBox="1"/>
              <p:nvPr/>
            </p:nvSpPr>
            <p:spPr>
              <a:xfrm>
                <a:off x="7840301" y="1765426"/>
                <a:ext cx="3228033" cy="698983"/>
              </a:xfrm>
              <a:prstGeom prst="rect">
                <a:avLst/>
              </a:prstGeom>
              <a:solidFill>
                <a:srgbClr val="D1DCBA"/>
              </a:solidFill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3800" dirty="0">
                    <a:solidFill>
                      <a:srgbClr val="0F6235"/>
                    </a:solidFill>
                  </a:rPr>
                  <a:t>12.75 </a:t>
                </a:r>
                <a14:m>
                  <m:oMath xmlns:m="http://schemas.openxmlformats.org/officeDocument/2006/math">
                    <m:r>
                      <a:rPr lang="en-US" sz="3800" i="1">
                        <a:solidFill>
                          <a:srgbClr val="0F623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3800" dirty="0">
                    <a:solidFill>
                      <a:srgbClr val="0F6235"/>
                    </a:solidFill>
                  </a:rPr>
                  <a:t> 7.5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3C089D-03D7-829A-EF5E-2A1B585B0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0301" y="1765426"/>
                <a:ext cx="3228033" cy="698983"/>
              </a:xfrm>
              <a:prstGeom prst="rect">
                <a:avLst/>
              </a:prstGeom>
              <a:blipFill>
                <a:blip r:embed="rId7"/>
                <a:stretch>
                  <a:fillRect t="-14912" r="-9623" b="-3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37A66B4F-9962-0D72-0454-81E9CE45689E}"/>
              </a:ext>
            </a:extLst>
          </p:cNvPr>
          <p:cNvSpPr txBox="1"/>
          <p:nvPr/>
        </p:nvSpPr>
        <p:spPr>
          <a:xfrm>
            <a:off x="7842573" y="1767698"/>
            <a:ext cx="3228033" cy="698983"/>
          </a:xfrm>
          <a:prstGeom prst="rect">
            <a:avLst/>
          </a:prstGeom>
          <a:solidFill>
            <a:srgbClr val="D1DCBA"/>
          </a:solidFill>
        </p:spPr>
        <p:txBody>
          <a:bodyPr wrap="square">
            <a:spAutoFit/>
          </a:bodyPr>
          <a:lstStyle/>
          <a:p>
            <a:pPr algn="r"/>
            <a:r>
              <a:rPr lang="en-US" sz="3800" dirty="0">
                <a:solidFill>
                  <a:srgbClr val="0F6235"/>
                </a:solidFill>
              </a:rPr>
              <a:t>1.7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10077E9-0E2B-6C87-8A5D-6A5D9D91E9C0}"/>
                  </a:ext>
                </a:extLst>
              </p:cNvPr>
              <p:cNvSpPr txBox="1"/>
              <p:nvPr/>
            </p:nvSpPr>
            <p:spPr>
              <a:xfrm>
                <a:off x="7840301" y="1770966"/>
                <a:ext cx="3228033" cy="707886"/>
              </a:xfrm>
              <a:prstGeom prst="rect">
                <a:avLst/>
              </a:prstGeom>
              <a:solidFill>
                <a:srgbClr val="D1DCBA"/>
              </a:solidFill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4000" dirty="0"/>
                  <a:t> </a:t>
                </a:r>
                <a:r>
                  <a:rPr lang="en-US" sz="4000" dirty="0">
                    <a:solidFill>
                      <a:schemeClr val="accent4"/>
                    </a:solidFill>
                  </a:rPr>
                  <a:t>1.5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4000" dirty="0">
                    <a:solidFill>
                      <a:schemeClr val="accent4"/>
                    </a:solidFill>
                  </a:rPr>
                  <a:t> 3</a:t>
                </a:r>
                <a:endParaRPr lang="en-US" sz="3800" dirty="0">
                  <a:solidFill>
                    <a:srgbClr val="0F6235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10077E9-0E2B-6C87-8A5D-6A5D9D91E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0301" y="1770966"/>
                <a:ext cx="3228033" cy="707886"/>
              </a:xfrm>
              <a:prstGeom prst="rect">
                <a:avLst/>
              </a:prstGeom>
              <a:blipFill>
                <a:blip r:embed="rId8"/>
                <a:stretch>
                  <a:fillRect t="-15517" r="-6604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B25C488D-0CB8-316D-7185-A8F1A6D024F5}"/>
              </a:ext>
            </a:extLst>
          </p:cNvPr>
          <p:cNvSpPr txBox="1"/>
          <p:nvPr/>
        </p:nvSpPr>
        <p:spPr>
          <a:xfrm>
            <a:off x="7840301" y="1757659"/>
            <a:ext cx="3228033" cy="707886"/>
          </a:xfrm>
          <a:prstGeom prst="rect">
            <a:avLst/>
          </a:prstGeom>
          <a:solidFill>
            <a:srgbClr val="D1DCBA"/>
          </a:solidFill>
        </p:spPr>
        <p:txBody>
          <a:bodyPr wrap="square">
            <a:spAutoFit/>
          </a:bodyPr>
          <a:lstStyle/>
          <a:p>
            <a:pPr algn="r"/>
            <a:r>
              <a:rPr lang="en-US" sz="4000" dirty="0"/>
              <a:t> </a:t>
            </a:r>
            <a:r>
              <a:rPr lang="en-US" sz="4000" dirty="0">
                <a:solidFill>
                  <a:schemeClr val="accent4"/>
                </a:solidFill>
              </a:rPr>
              <a:t>.5</a:t>
            </a:r>
            <a:endParaRPr lang="en-US" sz="3800" dirty="0">
              <a:solidFill>
                <a:srgbClr val="0F623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F000D23-9C12-A1F9-174C-56A88EC2A8AD}"/>
                  </a:ext>
                </a:extLst>
              </p:cNvPr>
              <p:cNvSpPr txBox="1"/>
              <p:nvPr/>
            </p:nvSpPr>
            <p:spPr>
              <a:xfrm>
                <a:off x="7844284" y="1771648"/>
                <a:ext cx="3228033" cy="707886"/>
              </a:xfrm>
              <a:prstGeom prst="rect">
                <a:avLst/>
              </a:prstGeom>
              <a:solidFill>
                <a:srgbClr val="D1DCBA"/>
              </a:solidFill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4000" dirty="0"/>
                  <a:t> </a:t>
                </a:r>
                <a:r>
                  <a:rPr lang="en-US" sz="4000" dirty="0">
                    <a:solidFill>
                      <a:schemeClr val="accent5">
                        <a:lumMod val="75000"/>
                      </a:schemeClr>
                    </a:solidFill>
                  </a:rPr>
                  <a:t>25.75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4000" dirty="0">
                    <a:solidFill>
                      <a:schemeClr val="accent5">
                        <a:lumMod val="75000"/>
                      </a:schemeClr>
                    </a:solidFill>
                  </a:rPr>
                  <a:t> 4.5</a:t>
                </a:r>
                <a:endParaRPr lang="en-US" sz="3800" dirty="0">
                  <a:solidFill>
                    <a:srgbClr val="0F6235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F000D23-9C12-A1F9-174C-56A88EC2A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4284" y="1771648"/>
                <a:ext cx="3228033" cy="707886"/>
              </a:xfrm>
              <a:prstGeom prst="rect">
                <a:avLst/>
              </a:prstGeom>
              <a:blipFill>
                <a:blip r:embed="rId9"/>
                <a:stretch>
                  <a:fillRect t="-15517" r="-6616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24344D8C-3BC1-37F3-553E-97F0BB0D54C8}"/>
              </a:ext>
            </a:extLst>
          </p:cNvPr>
          <p:cNvSpPr txBox="1"/>
          <p:nvPr/>
        </p:nvSpPr>
        <p:spPr>
          <a:xfrm>
            <a:off x="7836318" y="1757659"/>
            <a:ext cx="3228033" cy="707886"/>
          </a:xfrm>
          <a:prstGeom prst="rect">
            <a:avLst/>
          </a:prstGeom>
          <a:solidFill>
            <a:srgbClr val="D1DCBA"/>
          </a:solidFill>
        </p:spPr>
        <p:txBody>
          <a:bodyPr wrap="square">
            <a:spAutoFit/>
          </a:bodyPr>
          <a:lstStyle/>
          <a:p>
            <a:pPr algn="r"/>
            <a:r>
              <a:rPr lang="en-US" sz="4000" dirty="0"/>
              <a:t> 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5.72</a:t>
            </a:r>
            <a:endParaRPr lang="en-US" sz="3800" dirty="0">
              <a:solidFill>
                <a:srgbClr val="0F6235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88FC46-BFDB-BD03-34FE-660CF1498078}"/>
              </a:ext>
            </a:extLst>
          </p:cNvPr>
          <p:cNvSpPr/>
          <p:nvPr/>
        </p:nvSpPr>
        <p:spPr>
          <a:xfrm>
            <a:off x="3998794" y="3957844"/>
            <a:ext cx="955343" cy="504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1CC994-A316-6F72-37D6-9150D0C8DA09}"/>
              </a:ext>
            </a:extLst>
          </p:cNvPr>
          <p:cNvSpPr/>
          <p:nvPr/>
        </p:nvSpPr>
        <p:spPr>
          <a:xfrm>
            <a:off x="3195851" y="4596559"/>
            <a:ext cx="955343" cy="504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8BC1075-4494-2156-ADED-4531CE0ED9EC}"/>
              </a:ext>
            </a:extLst>
          </p:cNvPr>
          <p:cNvSpPr/>
          <p:nvPr/>
        </p:nvSpPr>
        <p:spPr>
          <a:xfrm>
            <a:off x="3998794" y="5261205"/>
            <a:ext cx="955343" cy="504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25081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  <p:extLst>
    <p:ext uri="{6950BFC3-D8DA-4A85-94F7-54DA5524770B}">
      <p188:commentRel xmlns:p188="http://schemas.microsoft.com/office/powerpoint/2018/8/main" r:id="rId4"/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250;p31">
            <a:extLst>
              <a:ext uri="{FF2B5EF4-FFF2-40B4-BE49-F238E27FC236}">
                <a16:creationId xmlns:a16="http://schemas.microsoft.com/office/drawing/2014/main" id="{C64DAAA4-89C8-374A-6EE9-721D80731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963799" y="1679109"/>
            <a:ext cx="4607509" cy="4651342"/>
            <a:chOff x="80159" y="1"/>
            <a:chExt cx="3916201" cy="3916200"/>
          </a:xfrm>
        </p:grpSpPr>
        <p:sp>
          <p:nvSpPr>
            <p:cNvPr id="61" name="Google Shape;251;p31">
              <a:extLst>
                <a:ext uri="{FF2B5EF4-FFF2-40B4-BE49-F238E27FC236}">
                  <a16:creationId xmlns:a16="http://schemas.microsoft.com/office/drawing/2014/main" id="{FD7E7F6F-3B8C-E537-90CF-A70C8B346524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62" name="Google Shape;252;p31">
              <a:extLst>
                <a:ext uri="{FF2B5EF4-FFF2-40B4-BE49-F238E27FC236}">
                  <a16:creationId xmlns:a16="http://schemas.microsoft.com/office/drawing/2014/main" id="{2B569DE3-177F-F07F-939C-CB38D28B4E4A}"/>
                </a:ext>
              </a:extLst>
            </p:cNvPr>
            <p:cNvSpPr/>
            <p:nvPr/>
          </p:nvSpPr>
          <p:spPr>
            <a:xfrm>
              <a:off x="80159" y="6790"/>
              <a:ext cx="3916200" cy="408993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7CCBF59-4468-FC84-9321-3085AC46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Dividing Decimals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983EF0D-5AAB-7590-034C-3DD047A87DDF}"/>
              </a:ext>
            </a:extLst>
          </p:cNvPr>
          <p:cNvGrpSpPr/>
          <p:nvPr/>
        </p:nvGrpSpPr>
        <p:grpSpPr>
          <a:xfrm>
            <a:off x="8667750" y="2661919"/>
            <a:ext cx="1869948" cy="564790"/>
            <a:chOff x="9486900" y="2317750"/>
            <a:chExt cx="1869948" cy="56479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D587B63-590E-F4FD-C1A1-00F532E0C7FE}"/>
                </a:ext>
              </a:extLst>
            </p:cNvPr>
            <p:cNvCxnSpPr/>
            <p:nvPr/>
          </p:nvCxnSpPr>
          <p:spPr>
            <a:xfrm>
              <a:off x="9486900" y="2336800"/>
              <a:ext cx="1869948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24D39A0-9D7F-EEE3-52C1-AA8044B733F6}"/>
                </a:ext>
              </a:extLst>
            </p:cNvPr>
            <p:cNvCxnSpPr>
              <a:cxnSpLocks/>
            </p:cNvCxnSpPr>
            <p:nvPr/>
          </p:nvCxnSpPr>
          <p:spPr>
            <a:xfrm>
              <a:off x="9494135" y="2317750"/>
              <a:ext cx="0" cy="56479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A1E0D02-E24C-FF21-75D9-C2C5CA71B6ED}"/>
              </a:ext>
            </a:extLst>
          </p:cNvPr>
          <p:cNvSpPr/>
          <p:nvPr/>
        </p:nvSpPr>
        <p:spPr>
          <a:xfrm>
            <a:off x="8189484" y="2707995"/>
            <a:ext cx="452874" cy="542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3F009C-0B1C-DE99-443D-84EE72930E37}"/>
              </a:ext>
            </a:extLst>
          </p:cNvPr>
          <p:cNvSpPr/>
          <p:nvPr/>
        </p:nvSpPr>
        <p:spPr>
          <a:xfrm>
            <a:off x="8718543" y="2707995"/>
            <a:ext cx="1707246" cy="51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/>
              <a:t>6.</a:t>
            </a:r>
            <a:r>
              <a:rPr lang="en-US" dirty="0"/>
              <a:t> </a:t>
            </a:r>
            <a:r>
              <a:rPr lang="en-US" sz="3600" dirty="0"/>
              <a:t>7 5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D68484-0403-A8B9-80F6-E6660281F80E}"/>
              </a:ext>
            </a:extLst>
          </p:cNvPr>
          <p:cNvSpPr/>
          <p:nvPr/>
        </p:nvSpPr>
        <p:spPr>
          <a:xfrm>
            <a:off x="8718544" y="3226709"/>
            <a:ext cx="392256" cy="51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6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DCDC15-7D85-238B-B473-E2670D7DB2B4}"/>
              </a:ext>
            </a:extLst>
          </p:cNvPr>
          <p:cNvCxnSpPr>
            <a:cxnSpLocks/>
          </p:cNvCxnSpPr>
          <p:nvPr/>
        </p:nvCxnSpPr>
        <p:spPr>
          <a:xfrm>
            <a:off x="8718543" y="4687016"/>
            <a:ext cx="12028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3DC9EB0-EC2F-5E00-F414-4B42EC8B51A2}"/>
              </a:ext>
            </a:extLst>
          </p:cNvPr>
          <p:cNvSpPr/>
          <p:nvPr/>
        </p:nvSpPr>
        <p:spPr>
          <a:xfrm>
            <a:off x="8718543" y="3745423"/>
            <a:ext cx="392257" cy="51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13D240-5B0E-80B6-6DDB-6B8C387015FF}"/>
              </a:ext>
            </a:extLst>
          </p:cNvPr>
          <p:cNvSpPr/>
          <p:nvPr/>
        </p:nvSpPr>
        <p:spPr>
          <a:xfrm>
            <a:off x="9127655" y="3745423"/>
            <a:ext cx="392257" cy="51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7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D661D6-A74A-16D8-AE3A-11352F9FF5FB}"/>
              </a:ext>
            </a:extLst>
          </p:cNvPr>
          <p:cNvSpPr/>
          <p:nvPr/>
        </p:nvSpPr>
        <p:spPr>
          <a:xfrm>
            <a:off x="8830284" y="2180780"/>
            <a:ext cx="226791" cy="465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720F6E-D920-03F6-58DF-49A1BC3E9345}"/>
              </a:ext>
            </a:extLst>
          </p:cNvPr>
          <p:cNvSpPr/>
          <p:nvPr/>
        </p:nvSpPr>
        <p:spPr>
          <a:xfrm>
            <a:off x="9136926" y="2180780"/>
            <a:ext cx="392256" cy="465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421A8E5-2A7D-A80A-3212-27CB793B0929}"/>
              </a:ext>
            </a:extLst>
          </p:cNvPr>
          <p:cNvSpPr/>
          <p:nvPr/>
        </p:nvSpPr>
        <p:spPr>
          <a:xfrm>
            <a:off x="9519268" y="2180780"/>
            <a:ext cx="392256" cy="465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5FB0109-5E83-AF9E-60D2-088022AB5C11}"/>
              </a:ext>
            </a:extLst>
          </p:cNvPr>
          <p:cNvCxnSpPr>
            <a:cxnSpLocks/>
          </p:cNvCxnSpPr>
          <p:nvPr/>
        </p:nvCxnSpPr>
        <p:spPr>
          <a:xfrm>
            <a:off x="9267554" y="3226709"/>
            <a:ext cx="0" cy="5187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3C7FB57-28FA-32E1-467A-269025D6808A}"/>
              </a:ext>
            </a:extLst>
          </p:cNvPr>
          <p:cNvSpPr/>
          <p:nvPr/>
        </p:nvSpPr>
        <p:spPr>
          <a:xfrm>
            <a:off x="9105980" y="4749043"/>
            <a:ext cx="392256" cy="372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A7AD45B-16EF-95FE-1DCA-E9C3542F52AD}"/>
              </a:ext>
            </a:extLst>
          </p:cNvPr>
          <p:cNvCxnSpPr>
            <a:cxnSpLocks/>
          </p:cNvCxnSpPr>
          <p:nvPr/>
        </p:nvCxnSpPr>
        <p:spPr>
          <a:xfrm>
            <a:off x="8718543" y="3745423"/>
            <a:ext cx="800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EAF3B8E-898F-3E81-5A7F-716F41F4CCDE}"/>
              </a:ext>
            </a:extLst>
          </p:cNvPr>
          <p:cNvCxnSpPr>
            <a:cxnSpLocks/>
          </p:cNvCxnSpPr>
          <p:nvPr/>
        </p:nvCxnSpPr>
        <p:spPr>
          <a:xfrm>
            <a:off x="9615788" y="3250827"/>
            <a:ext cx="0" cy="13714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806B8337-2EF4-BD40-7199-23AC61BA460D}"/>
              </a:ext>
            </a:extLst>
          </p:cNvPr>
          <p:cNvSpPr/>
          <p:nvPr/>
        </p:nvSpPr>
        <p:spPr>
          <a:xfrm>
            <a:off x="9497593" y="4749042"/>
            <a:ext cx="392255" cy="372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FFC6405-2A56-6FAA-4B5A-2F226559E56D}"/>
              </a:ext>
            </a:extLst>
          </p:cNvPr>
          <p:cNvSpPr/>
          <p:nvPr/>
        </p:nvSpPr>
        <p:spPr>
          <a:xfrm>
            <a:off x="9105980" y="5179602"/>
            <a:ext cx="392256" cy="449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1292565-1444-CC5B-FC95-B2053F583AC3}"/>
              </a:ext>
            </a:extLst>
          </p:cNvPr>
          <p:cNvSpPr/>
          <p:nvPr/>
        </p:nvSpPr>
        <p:spPr>
          <a:xfrm>
            <a:off x="9497593" y="5179601"/>
            <a:ext cx="392255" cy="449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9F48AB7-7592-6E2E-63B7-7A5067330BC2}"/>
              </a:ext>
            </a:extLst>
          </p:cNvPr>
          <p:cNvCxnSpPr>
            <a:cxnSpLocks/>
          </p:cNvCxnSpPr>
          <p:nvPr/>
        </p:nvCxnSpPr>
        <p:spPr>
          <a:xfrm>
            <a:off x="9152762" y="5698315"/>
            <a:ext cx="7470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A12F1CD0-5C0E-F4D7-5937-93375DFE4167}"/>
              </a:ext>
            </a:extLst>
          </p:cNvPr>
          <p:cNvSpPr/>
          <p:nvPr/>
        </p:nvSpPr>
        <p:spPr>
          <a:xfrm>
            <a:off x="9507507" y="5692890"/>
            <a:ext cx="392257" cy="51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2B05BD4-4AE3-B65E-E1A4-F24958B60E94}"/>
              </a:ext>
            </a:extLst>
          </p:cNvPr>
          <p:cNvSpPr/>
          <p:nvPr/>
        </p:nvSpPr>
        <p:spPr>
          <a:xfrm>
            <a:off x="9105337" y="4168302"/>
            <a:ext cx="392256" cy="51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6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C6F1004-8BC5-B15C-960F-1C61D209C84D}"/>
              </a:ext>
            </a:extLst>
          </p:cNvPr>
          <p:cNvCxnSpPr/>
          <p:nvPr/>
        </p:nvCxnSpPr>
        <p:spPr>
          <a:xfrm>
            <a:off x="8718543" y="4404540"/>
            <a:ext cx="25291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DF69FCA-6EA0-1233-4384-53C1477AE8DE}"/>
              </a:ext>
            </a:extLst>
          </p:cNvPr>
          <p:cNvCxnSpPr/>
          <p:nvPr/>
        </p:nvCxnSpPr>
        <p:spPr>
          <a:xfrm>
            <a:off x="8845002" y="5462631"/>
            <a:ext cx="25291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B520B0B-7054-3546-DBCD-2A35F1BE4A79}"/>
              </a:ext>
            </a:extLst>
          </p:cNvPr>
          <p:cNvCxnSpPr>
            <a:cxnSpLocks/>
          </p:cNvCxnSpPr>
          <p:nvPr/>
        </p:nvCxnSpPr>
        <p:spPr>
          <a:xfrm flipV="1">
            <a:off x="9103720" y="2595820"/>
            <a:ext cx="0" cy="447408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06E20ED-BBC7-7734-CC2B-9F32D1AA7A66}"/>
              </a:ext>
            </a:extLst>
          </p:cNvPr>
          <p:cNvSpPr/>
          <p:nvPr/>
        </p:nvSpPr>
        <p:spPr>
          <a:xfrm>
            <a:off x="8991941" y="2252237"/>
            <a:ext cx="226791" cy="358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.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971B1BA7-5D88-FEE0-649D-69A24CA8F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1916"/>
            <a:ext cx="5658854" cy="4726004"/>
          </a:xfrm>
        </p:spPr>
        <p:txBody>
          <a:bodyPr>
            <a:normAutofit lnSpcReduction="10000"/>
          </a:bodyPr>
          <a:lstStyle/>
          <a:p>
            <a:r>
              <a:rPr lang="en-US" sz="3200" b="1" dirty="0">
                <a:solidFill>
                  <a:schemeClr val="accent2"/>
                </a:solidFill>
              </a:rPr>
              <a:t>D</a:t>
            </a:r>
            <a:r>
              <a:rPr lang="en-US" sz="2600" b="1" dirty="0">
                <a:solidFill>
                  <a:schemeClr val="accent2"/>
                </a:solidFill>
              </a:rPr>
              <a:t>ivide</a:t>
            </a:r>
            <a:r>
              <a:rPr lang="en-US" sz="2600" dirty="0"/>
              <a:t> – How many times does the divisor go into the first number? </a:t>
            </a:r>
          </a:p>
          <a:p>
            <a:endParaRPr lang="en-US" sz="1200" dirty="0"/>
          </a:p>
          <a:p>
            <a:r>
              <a:rPr lang="en-US" sz="3200" b="1" dirty="0">
                <a:solidFill>
                  <a:schemeClr val="accent2"/>
                </a:solidFill>
              </a:rPr>
              <a:t>M</a:t>
            </a:r>
            <a:r>
              <a:rPr lang="en-US" sz="2600" b="1" dirty="0">
                <a:solidFill>
                  <a:schemeClr val="accent2"/>
                </a:solidFill>
              </a:rPr>
              <a:t>ultiply</a:t>
            </a:r>
            <a:r>
              <a:rPr lang="en-US" sz="2600" dirty="0"/>
              <a:t> – Multiply your answer by the divisor. </a:t>
            </a:r>
          </a:p>
          <a:p>
            <a:endParaRPr lang="en-US" sz="1400" dirty="0"/>
          </a:p>
          <a:p>
            <a:r>
              <a:rPr lang="en-US" sz="3200" b="1" dirty="0">
                <a:solidFill>
                  <a:schemeClr val="accent2"/>
                </a:solidFill>
              </a:rPr>
              <a:t>S</a:t>
            </a:r>
            <a:r>
              <a:rPr lang="en-US" sz="2600" b="1" dirty="0">
                <a:solidFill>
                  <a:schemeClr val="accent2"/>
                </a:solidFill>
              </a:rPr>
              <a:t>ubtract</a:t>
            </a:r>
            <a:r>
              <a:rPr lang="en-US" sz="2600" dirty="0"/>
              <a:t> – Subtract to find what is left. </a:t>
            </a:r>
          </a:p>
          <a:p>
            <a:endParaRPr lang="en-US" sz="1400" dirty="0"/>
          </a:p>
          <a:p>
            <a:r>
              <a:rPr lang="en-US" sz="3200" b="1" dirty="0">
                <a:solidFill>
                  <a:schemeClr val="accent2"/>
                </a:solidFill>
              </a:rPr>
              <a:t>B</a:t>
            </a:r>
            <a:r>
              <a:rPr lang="en-US" sz="2600" b="1" dirty="0">
                <a:solidFill>
                  <a:schemeClr val="accent2"/>
                </a:solidFill>
              </a:rPr>
              <a:t>ring Down </a:t>
            </a:r>
            <a:r>
              <a:rPr lang="en-US" sz="2600" dirty="0"/>
              <a:t>– Bring down the next digit. </a:t>
            </a:r>
          </a:p>
          <a:p>
            <a:endParaRPr lang="en-US" sz="1200" dirty="0"/>
          </a:p>
          <a:p>
            <a:r>
              <a:rPr lang="en-US" sz="3200" b="1" dirty="0">
                <a:solidFill>
                  <a:schemeClr val="accent2"/>
                </a:solidFill>
              </a:rPr>
              <a:t>R</a:t>
            </a:r>
            <a:r>
              <a:rPr lang="en-US" sz="2600" b="1" dirty="0">
                <a:solidFill>
                  <a:schemeClr val="accent2"/>
                </a:solidFill>
              </a:rPr>
              <a:t>epeat</a:t>
            </a:r>
            <a:r>
              <a:rPr lang="en-US" sz="2600" dirty="0"/>
              <a:t> – Continue until there are no digits left.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31546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  <p:bldP spid="22" grpId="0"/>
      <p:bldP spid="24" grpId="0"/>
      <p:bldP spid="26" grpId="0"/>
      <p:bldP spid="31" grpId="0"/>
      <p:bldP spid="38" grpId="0"/>
      <p:bldP spid="39" grpId="0"/>
      <p:bldP spid="40" grpId="0"/>
      <p:bldP spid="44" grpId="0"/>
      <p:bldP spid="47" grpId="0"/>
      <p:bldP spid="5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BEF740-D049-B14B-8E58-2E295453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Practice 2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F02665-D9D7-3A09-6A4C-449B7F84B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1916"/>
            <a:ext cx="5658854" cy="4726004"/>
          </a:xfrm>
        </p:spPr>
        <p:txBody>
          <a:bodyPr>
            <a:normAutofit lnSpcReduction="10000"/>
          </a:bodyPr>
          <a:lstStyle/>
          <a:p>
            <a:r>
              <a:rPr lang="en-US" sz="3200" b="1" dirty="0">
                <a:solidFill>
                  <a:schemeClr val="accent2"/>
                </a:solidFill>
              </a:rPr>
              <a:t>D</a:t>
            </a:r>
            <a:r>
              <a:rPr lang="en-US" sz="2600" b="1" dirty="0">
                <a:solidFill>
                  <a:schemeClr val="accent2"/>
                </a:solidFill>
              </a:rPr>
              <a:t>ivide</a:t>
            </a:r>
            <a:r>
              <a:rPr lang="en-US" sz="2600" dirty="0"/>
              <a:t> – How many times does the divisor go into the first number? </a:t>
            </a:r>
          </a:p>
          <a:p>
            <a:endParaRPr lang="en-US" sz="1200" dirty="0"/>
          </a:p>
          <a:p>
            <a:r>
              <a:rPr lang="en-US" sz="3200" b="1" dirty="0">
                <a:solidFill>
                  <a:schemeClr val="accent2"/>
                </a:solidFill>
              </a:rPr>
              <a:t>M</a:t>
            </a:r>
            <a:r>
              <a:rPr lang="en-US" sz="2600" b="1" dirty="0">
                <a:solidFill>
                  <a:schemeClr val="accent2"/>
                </a:solidFill>
              </a:rPr>
              <a:t>ultiply</a:t>
            </a:r>
            <a:r>
              <a:rPr lang="en-US" sz="2600" dirty="0"/>
              <a:t> – Multiply your answer by the divisor. </a:t>
            </a:r>
          </a:p>
          <a:p>
            <a:endParaRPr lang="en-US" sz="1400" dirty="0"/>
          </a:p>
          <a:p>
            <a:r>
              <a:rPr lang="en-US" sz="3200" b="1" dirty="0">
                <a:solidFill>
                  <a:schemeClr val="accent2"/>
                </a:solidFill>
              </a:rPr>
              <a:t>S</a:t>
            </a:r>
            <a:r>
              <a:rPr lang="en-US" sz="2600" b="1" dirty="0">
                <a:solidFill>
                  <a:schemeClr val="accent2"/>
                </a:solidFill>
              </a:rPr>
              <a:t>ubtract</a:t>
            </a:r>
            <a:r>
              <a:rPr lang="en-US" sz="2600" dirty="0"/>
              <a:t> – Subtract to find what is left. </a:t>
            </a:r>
          </a:p>
          <a:p>
            <a:endParaRPr lang="en-US" sz="1400" dirty="0"/>
          </a:p>
          <a:p>
            <a:r>
              <a:rPr lang="en-US" sz="3200" b="1" dirty="0">
                <a:solidFill>
                  <a:schemeClr val="accent2"/>
                </a:solidFill>
              </a:rPr>
              <a:t>B</a:t>
            </a:r>
            <a:r>
              <a:rPr lang="en-US" sz="2600" b="1" dirty="0">
                <a:solidFill>
                  <a:schemeClr val="accent2"/>
                </a:solidFill>
              </a:rPr>
              <a:t>ring Down </a:t>
            </a:r>
            <a:r>
              <a:rPr lang="en-US" sz="2600" dirty="0"/>
              <a:t>– Bring down the next digit. </a:t>
            </a:r>
          </a:p>
          <a:p>
            <a:endParaRPr lang="en-US" sz="1200" dirty="0"/>
          </a:p>
          <a:p>
            <a:r>
              <a:rPr lang="en-US" sz="3200" b="1" dirty="0">
                <a:solidFill>
                  <a:schemeClr val="accent2"/>
                </a:solidFill>
              </a:rPr>
              <a:t>R</a:t>
            </a:r>
            <a:r>
              <a:rPr lang="en-US" sz="2600" b="1" dirty="0">
                <a:solidFill>
                  <a:schemeClr val="accent2"/>
                </a:solidFill>
              </a:rPr>
              <a:t>epeat</a:t>
            </a:r>
            <a:r>
              <a:rPr lang="en-US" sz="2600" dirty="0"/>
              <a:t> – Continue until there are no digits left.</a:t>
            </a:r>
          </a:p>
          <a:p>
            <a:endParaRPr lang="en-US" dirty="0"/>
          </a:p>
        </p:txBody>
      </p:sp>
      <p:grpSp>
        <p:nvGrpSpPr>
          <p:cNvPr id="7" name="Google Shape;250;p31">
            <a:extLst>
              <a:ext uri="{FF2B5EF4-FFF2-40B4-BE49-F238E27FC236}">
                <a16:creationId xmlns:a16="http://schemas.microsoft.com/office/drawing/2014/main" id="{21182DAE-E68B-4A3B-1906-59CBE9810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497053" y="1491916"/>
            <a:ext cx="4607508" cy="4655780"/>
            <a:chOff x="80159" y="211286"/>
            <a:chExt cx="3916200" cy="3916200"/>
          </a:xfrm>
        </p:grpSpPr>
        <p:sp>
          <p:nvSpPr>
            <p:cNvPr id="8" name="Google Shape;251;p31">
              <a:extLst>
                <a:ext uri="{FF2B5EF4-FFF2-40B4-BE49-F238E27FC236}">
                  <a16:creationId xmlns:a16="http://schemas.microsoft.com/office/drawing/2014/main" id="{88ACE3A1-8792-2D62-3C66-6AF12B7FD539}"/>
                </a:ext>
              </a:extLst>
            </p:cNvPr>
            <p:cNvSpPr/>
            <p:nvPr/>
          </p:nvSpPr>
          <p:spPr>
            <a:xfrm>
              <a:off x="80159" y="211286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9" name="Google Shape;252;p31">
              <a:extLst>
                <a:ext uri="{FF2B5EF4-FFF2-40B4-BE49-F238E27FC236}">
                  <a16:creationId xmlns:a16="http://schemas.microsoft.com/office/drawing/2014/main" id="{84CCAE46-C00B-1C33-7634-E6F9729DCAF0}"/>
                </a:ext>
              </a:extLst>
            </p:cNvPr>
            <p:cNvSpPr/>
            <p:nvPr/>
          </p:nvSpPr>
          <p:spPr>
            <a:xfrm>
              <a:off x="80159" y="227181"/>
              <a:ext cx="3916200" cy="3287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0362CC-667F-4C46-5FA7-E5D63758EBEA}"/>
              </a:ext>
            </a:extLst>
          </p:cNvPr>
          <p:cNvGrpSpPr/>
          <p:nvPr/>
        </p:nvGrpSpPr>
        <p:grpSpPr>
          <a:xfrm>
            <a:off x="8134350" y="2414269"/>
            <a:ext cx="1869948" cy="555265"/>
            <a:chOff x="9486900" y="2327275"/>
            <a:chExt cx="1869948" cy="55526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C4841A8-7980-A0F4-04D6-C4CD26C681CC}"/>
                </a:ext>
              </a:extLst>
            </p:cNvPr>
            <p:cNvCxnSpPr/>
            <p:nvPr/>
          </p:nvCxnSpPr>
          <p:spPr>
            <a:xfrm>
              <a:off x="9486900" y="2336800"/>
              <a:ext cx="1869948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8047CE8-5C79-E606-2EC6-B8C8657C417B}"/>
                </a:ext>
              </a:extLst>
            </p:cNvPr>
            <p:cNvCxnSpPr>
              <a:cxnSpLocks/>
            </p:cNvCxnSpPr>
            <p:nvPr/>
          </p:nvCxnSpPr>
          <p:spPr>
            <a:xfrm>
              <a:off x="9509125" y="2327275"/>
              <a:ext cx="0" cy="55526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E324AED-8289-6654-4517-1C5F62C7FBC8}"/>
              </a:ext>
            </a:extLst>
          </p:cNvPr>
          <p:cNvSpPr/>
          <p:nvPr/>
        </p:nvSpPr>
        <p:spPr>
          <a:xfrm>
            <a:off x="7656084" y="2450820"/>
            <a:ext cx="452874" cy="542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4D1453-D8CB-C93D-2539-5186BCF3A7A3}"/>
              </a:ext>
            </a:extLst>
          </p:cNvPr>
          <p:cNvSpPr/>
          <p:nvPr/>
        </p:nvSpPr>
        <p:spPr>
          <a:xfrm>
            <a:off x="8185143" y="2450820"/>
            <a:ext cx="1707246" cy="518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/>
              <a:t>9.</a:t>
            </a:r>
            <a:r>
              <a:rPr lang="en-US" dirty="0"/>
              <a:t> </a:t>
            </a:r>
            <a:r>
              <a:rPr lang="en-US" sz="3600" dirty="0"/>
              <a:t>3 6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9C4095-4AA2-F5C8-FAAC-6AE97D26F860}"/>
              </a:ext>
            </a:extLst>
          </p:cNvPr>
          <p:cNvSpPr/>
          <p:nvPr/>
        </p:nvSpPr>
        <p:spPr>
          <a:xfrm>
            <a:off x="8250957" y="1967005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8D37F3-9220-10FC-3EBA-2395CBC77263}"/>
              </a:ext>
            </a:extLst>
          </p:cNvPr>
          <p:cNvSpPr/>
          <p:nvPr/>
        </p:nvSpPr>
        <p:spPr>
          <a:xfrm>
            <a:off x="8178801" y="2878841"/>
            <a:ext cx="452874" cy="542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8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7D425F-51C1-69F2-D166-1453336CC039}"/>
              </a:ext>
            </a:extLst>
          </p:cNvPr>
          <p:cNvCxnSpPr>
            <a:cxnSpLocks/>
          </p:cNvCxnSpPr>
          <p:nvPr/>
        </p:nvCxnSpPr>
        <p:spPr>
          <a:xfrm>
            <a:off x="8263368" y="3421673"/>
            <a:ext cx="800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17F2A-66F2-DD1C-0AA6-4911C074ABBC}"/>
              </a:ext>
            </a:extLst>
          </p:cNvPr>
          <p:cNvCxnSpPr/>
          <p:nvPr/>
        </p:nvCxnSpPr>
        <p:spPr>
          <a:xfrm>
            <a:off x="7982499" y="3175815"/>
            <a:ext cx="25291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688AABFF-4BFC-8619-4E03-9500987A78B6}"/>
              </a:ext>
            </a:extLst>
          </p:cNvPr>
          <p:cNvSpPr/>
          <p:nvPr/>
        </p:nvSpPr>
        <p:spPr>
          <a:xfrm>
            <a:off x="8278779" y="3468898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4820369-6EFD-B3E2-C6A1-54D75CB2FD1D}"/>
              </a:ext>
            </a:extLst>
          </p:cNvPr>
          <p:cNvCxnSpPr>
            <a:cxnSpLocks/>
          </p:cNvCxnSpPr>
          <p:nvPr/>
        </p:nvCxnSpPr>
        <p:spPr>
          <a:xfrm>
            <a:off x="8772254" y="2902959"/>
            <a:ext cx="0" cy="5187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34E7E3FA-B571-B063-E237-766CFB9E8D9B}"/>
              </a:ext>
            </a:extLst>
          </p:cNvPr>
          <p:cNvSpPr/>
          <p:nvPr/>
        </p:nvSpPr>
        <p:spPr>
          <a:xfrm>
            <a:off x="8631675" y="3468898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CF177B-7267-0AAA-ABB0-8260A95680B8}"/>
              </a:ext>
            </a:extLst>
          </p:cNvPr>
          <p:cNvSpPr/>
          <p:nvPr/>
        </p:nvSpPr>
        <p:spPr>
          <a:xfrm>
            <a:off x="8674348" y="1971656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18E0571-CE36-0D15-082B-9DFBBD2DE04C}"/>
              </a:ext>
            </a:extLst>
          </p:cNvPr>
          <p:cNvSpPr/>
          <p:nvPr/>
        </p:nvSpPr>
        <p:spPr>
          <a:xfrm>
            <a:off x="8278779" y="3904019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29AD22D-7099-5D30-0005-E0F2CC1D3ACB}"/>
              </a:ext>
            </a:extLst>
          </p:cNvPr>
          <p:cNvSpPr/>
          <p:nvPr/>
        </p:nvSpPr>
        <p:spPr>
          <a:xfrm>
            <a:off x="8631675" y="3904019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2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47AA7FA-2146-CBAE-E465-2848451D65A7}"/>
              </a:ext>
            </a:extLst>
          </p:cNvPr>
          <p:cNvCxnSpPr>
            <a:cxnSpLocks/>
          </p:cNvCxnSpPr>
          <p:nvPr/>
        </p:nvCxnSpPr>
        <p:spPr>
          <a:xfrm>
            <a:off x="8625318" y="5220147"/>
            <a:ext cx="5399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196B325-8DEE-68C8-FEF1-CB11475C12B1}"/>
              </a:ext>
            </a:extLst>
          </p:cNvPr>
          <p:cNvCxnSpPr/>
          <p:nvPr/>
        </p:nvCxnSpPr>
        <p:spPr>
          <a:xfrm>
            <a:off x="8344449" y="4974289"/>
            <a:ext cx="25291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0F2C028-50DA-4758-A4F5-DB7D0BB11425}"/>
              </a:ext>
            </a:extLst>
          </p:cNvPr>
          <p:cNvCxnSpPr>
            <a:cxnSpLocks/>
          </p:cNvCxnSpPr>
          <p:nvPr/>
        </p:nvCxnSpPr>
        <p:spPr>
          <a:xfrm>
            <a:off x="9111447" y="2950184"/>
            <a:ext cx="0" cy="127891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80A5452-7277-A720-CDD1-154DBCA58E87}"/>
              </a:ext>
            </a:extLst>
          </p:cNvPr>
          <p:cNvSpPr/>
          <p:nvPr/>
        </p:nvSpPr>
        <p:spPr>
          <a:xfrm>
            <a:off x="8631675" y="4382417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5429661-07D3-9B75-6A5A-18087226D390}"/>
              </a:ext>
            </a:extLst>
          </p:cNvPr>
          <p:cNvSpPr/>
          <p:nvPr/>
        </p:nvSpPr>
        <p:spPr>
          <a:xfrm>
            <a:off x="8912307" y="4382417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6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E63043-1ED3-5434-A7AD-6FC041CACB00}"/>
              </a:ext>
            </a:extLst>
          </p:cNvPr>
          <p:cNvSpPr/>
          <p:nvPr/>
        </p:nvSpPr>
        <p:spPr>
          <a:xfrm>
            <a:off x="8631675" y="4786658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385348B-F55C-3BE8-B58D-7586A3473BB6}"/>
              </a:ext>
            </a:extLst>
          </p:cNvPr>
          <p:cNvSpPr/>
          <p:nvPr/>
        </p:nvSpPr>
        <p:spPr>
          <a:xfrm>
            <a:off x="8912307" y="4786658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6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DBA385C-1218-AF3B-AA53-33A1E89B20B9}"/>
              </a:ext>
            </a:extLst>
          </p:cNvPr>
          <p:cNvSpPr/>
          <p:nvPr/>
        </p:nvSpPr>
        <p:spPr>
          <a:xfrm>
            <a:off x="8912307" y="5250432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0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87CA4A9-F2C1-5039-1A52-FE277FE87949}"/>
              </a:ext>
            </a:extLst>
          </p:cNvPr>
          <p:cNvSpPr/>
          <p:nvPr/>
        </p:nvSpPr>
        <p:spPr>
          <a:xfrm>
            <a:off x="8989861" y="1955528"/>
            <a:ext cx="252917" cy="404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5501223-81B7-08BB-284D-8A9367015AD1}"/>
              </a:ext>
            </a:extLst>
          </p:cNvPr>
          <p:cNvCxnSpPr>
            <a:cxnSpLocks/>
          </p:cNvCxnSpPr>
          <p:nvPr/>
        </p:nvCxnSpPr>
        <p:spPr>
          <a:xfrm flipV="1">
            <a:off x="8573218" y="2327683"/>
            <a:ext cx="0" cy="447408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9124A230-619E-A846-B975-5197182C2F56}"/>
              </a:ext>
            </a:extLst>
          </p:cNvPr>
          <p:cNvSpPr/>
          <p:nvPr/>
        </p:nvSpPr>
        <p:spPr>
          <a:xfrm>
            <a:off x="8461439" y="1984100"/>
            <a:ext cx="226791" cy="358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5B52ADC-6090-2260-E01A-031D758882C3}"/>
              </a:ext>
            </a:extLst>
          </p:cNvPr>
          <p:cNvSpPr/>
          <p:nvPr/>
        </p:nvSpPr>
        <p:spPr>
          <a:xfrm>
            <a:off x="7277209" y="2042336"/>
            <a:ext cx="3425304" cy="3887507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99257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E4696-30B2-AF98-182A-1496728E5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F7A72A9E-BE8B-2D54-950A-449DF2630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81991"/>
            <a:ext cx="10515599" cy="828947"/>
          </a:xfrm>
        </p:spPr>
        <p:txBody>
          <a:bodyPr/>
          <a:lstStyle/>
          <a:p>
            <a:r>
              <a:rPr lang="en-US" sz="4000" b="1" dirty="0"/>
              <a:t>Solve the equation: </a:t>
            </a:r>
            <a:r>
              <a:rPr lang="en-US" sz="4000" b="1" dirty="0">
                <a:solidFill>
                  <a:schemeClr val="accent2"/>
                </a:solidFill>
              </a:rPr>
              <a:t>3.75 x 0.4 =  </a:t>
            </a:r>
            <a:endParaRPr lang="en-US" sz="40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205398A-2A4C-3752-73DC-4F668D97B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Check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596B3-6736-9C9F-BFB0-0F776546EE64}"/>
              </a:ext>
            </a:extLst>
          </p:cNvPr>
          <p:cNvSpPr/>
          <p:nvPr/>
        </p:nvSpPr>
        <p:spPr>
          <a:xfrm>
            <a:off x="838200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(A). 4.14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2DA06D-DB58-9CB6-7646-D6C2D8CFB476}"/>
              </a:ext>
            </a:extLst>
          </p:cNvPr>
          <p:cNvSpPr/>
          <p:nvPr/>
        </p:nvSpPr>
        <p:spPr>
          <a:xfrm>
            <a:off x="6647597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(B). 9.4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1EB071-167A-4425-F63F-F7125E472DC2}"/>
              </a:ext>
            </a:extLst>
          </p:cNvPr>
          <p:cNvSpPr/>
          <p:nvPr/>
        </p:nvSpPr>
        <p:spPr>
          <a:xfrm>
            <a:off x="838200" y="4330468"/>
            <a:ext cx="4706203" cy="1398895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(C). 1.5 </a:t>
            </a: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DEF1BC-5022-0E7C-C89D-DA5903FBE10D}"/>
              </a:ext>
            </a:extLst>
          </p:cNvPr>
          <p:cNvSpPr/>
          <p:nvPr/>
        </p:nvSpPr>
        <p:spPr>
          <a:xfrm>
            <a:off x="6647597" y="4330467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(D). 15</a:t>
            </a:r>
          </a:p>
        </p:txBody>
      </p:sp>
      <p:pic>
        <p:nvPicPr>
          <p:cNvPr id="2" name="Graphic 1" descr="Lights On with solid fill">
            <a:extLst>
              <a:ext uri="{FF2B5EF4-FFF2-40B4-BE49-F238E27FC236}">
                <a16:creationId xmlns:a16="http://schemas.microsoft.com/office/drawing/2014/main" id="{E6DD0FF7-88C1-8B06-5A30-0E9E0666DA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5583" y="5285"/>
            <a:ext cx="851672" cy="8516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12C7AE-F3EB-01DD-B3F7-8F55B39C5E6A}"/>
              </a:ext>
            </a:extLst>
          </p:cNvPr>
          <p:cNvSpPr/>
          <p:nvPr/>
        </p:nvSpPr>
        <p:spPr>
          <a:xfrm>
            <a:off x="838199" y="4330467"/>
            <a:ext cx="4706203" cy="14192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(C). 1.5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69493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D968E-7E30-2791-F256-1F69F179D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4F30482-8A3D-E9AF-B11A-420523EB0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Check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775D9B-1358-B9E6-F950-D6EA2DB7064F}"/>
              </a:ext>
            </a:extLst>
          </p:cNvPr>
          <p:cNvSpPr/>
          <p:nvPr/>
        </p:nvSpPr>
        <p:spPr>
          <a:xfrm>
            <a:off x="838200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/>
              <a:t>(A). 5/6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6F47F2-9091-1428-0228-5257CF397CE2}"/>
              </a:ext>
            </a:extLst>
          </p:cNvPr>
          <p:cNvSpPr/>
          <p:nvPr/>
        </p:nvSpPr>
        <p:spPr>
          <a:xfrm>
            <a:off x="6655216" y="2571255"/>
            <a:ext cx="4706203" cy="1398895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/>
              <a:t>(B). 3/2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3926DE-D8BD-7A02-FA0E-FA61526A56F6}"/>
              </a:ext>
            </a:extLst>
          </p:cNvPr>
          <p:cNvSpPr/>
          <p:nvPr/>
        </p:nvSpPr>
        <p:spPr>
          <a:xfrm>
            <a:off x="6647597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/>
              <a:t>(B). 3/2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086D46-3F89-9B09-4022-287252C80E87}"/>
              </a:ext>
            </a:extLst>
          </p:cNvPr>
          <p:cNvSpPr/>
          <p:nvPr/>
        </p:nvSpPr>
        <p:spPr>
          <a:xfrm>
            <a:off x="6647597" y="4330467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/>
              <a:t>(D). 2/3</a:t>
            </a:r>
          </a:p>
        </p:txBody>
      </p:sp>
      <p:pic>
        <p:nvPicPr>
          <p:cNvPr id="2" name="Graphic 1" descr="Lights On with solid fill">
            <a:extLst>
              <a:ext uri="{FF2B5EF4-FFF2-40B4-BE49-F238E27FC236}">
                <a16:creationId xmlns:a16="http://schemas.microsoft.com/office/drawing/2014/main" id="{704B0340-99C7-063A-97E2-CC54E935F7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5583" y="5285"/>
            <a:ext cx="851672" cy="8516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F82DDB-779A-F7BC-E888-19F1AA627C64}"/>
              </a:ext>
            </a:extLst>
          </p:cNvPr>
          <p:cNvSpPr/>
          <p:nvPr/>
        </p:nvSpPr>
        <p:spPr>
          <a:xfrm>
            <a:off x="838200" y="4310089"/>
            <a:ext cx="4706203" cy="14192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/>
              <a:t>(C). 1/5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F8A9DCA-EA55-5F32-49EB-36093D51FF79}"/>
              </a:ext>
            </a:extLst>
          </p:cNvPr>
          <p:cNvSpPr txBox="1">
            <a:spLocks/>
          </p:cNvSpPr>
          <p:nvPr/>
        </p:nvSpPr>
        <p:spPr>
          <a:xfrm>
            <a:off x="838199" y="1381991"/>
            <a:ext cx="10515599" cy="8289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 Convert the solution to a fraction: 3.75 x 0.4 = </a:t>
            </a:r>
            <a:r>
              <a:rPr lang="en-US" sz="4000" b="1" dirty="0">
                <a:solidFill>
                  <a:schemeClr val="accent2"/>
                </a:solidFill>
              </a:rPr>
              <a:t>1.5</a:t>
            </a:r>
            <a:endParaRPr lang="en-US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28733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EE916-400D-5981-56AE-6E26A61AC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371A4-AD68-36C4-A850-640371EC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What’s Next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C0DB8-6395-FA02-1D16-A00285A85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920"/>
            <a:ext cx="10215880" cy="45720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Multiplying decimals requires counting decimal places.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If permitted, use a calculator for quick and efficient problem solving with multiplication and division. </a:t>
            </a:r>
          </a:p>
          <a:p>
            <a:endParaRPr lang="en-US" sz="3200" dirty="0"/>
          </a:p>
          <a:p>
            <a:r>
              <a:rPr lang="en-US" sz="3200" dirty="0">
                <a:solidFill>
                  <a:schemeClr val="accent1"/>
                </a:solidFill>
              </a:rPr>
              <a:t>Next, we’ll combine all decimal operations to solve multi-step problems using order of operations.</a:t>
            </a: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7270971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2CEE5FB-47B0-BC41-7ED6-2E7599DB79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2" r="26432"/>
          <a:stretch>
            <a:fillRect/>
          </a:stretch>
        </p:blipFill>
        <p:spPr>
          <a:prstGeom prst="rect">
            <a:avLst/>
          </a:prstGeom>
          <a:solidFill>
            <a:srgbClr val="E7E6E6"/>
          </a:solidFill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579C156-23B0-07FA-B6DC-3A5D2DF22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3.4 – Combining Operations with Decimals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557FB-7295-7AC7-A402-D7E829BDBF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Next, we’ll learn how to combine operations with fractions.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154755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F6C64-41B8-A4C4-E6B0-2E483D546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41372F8-1EF5-F27A-5685-7869F2E42783}"/>
              </a:ext>
            </a:extLst>
          </p:cNvPr>
          <p:cNvSpPr txBox="1">
            <a:spLocks/>
          </p:cNvSpPr>
          <p:nvPr/>
        </p:nvSpPr>
        <p:spPr>
          <a:xfrm>
            <a:off x="954126" y="1843288"/>
            <a:ext cx="10283748" cy="36361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800" b="1" dirty="0">
                <a:solidFill>
                  <a:schemeClr val="tx1"/>
                </a:solidFill>
              </a:rPr>
              <a:t>PEMDAS </a:t>
            </a:r>
            <a:r>
              <a:rPr lang="en-US" sz="3800" dirty="0">
                <a:solidFill>
                  <a:schemeClr val="tx1"/>
                </a:solidFill>
              </a:rPr>
              <a:t>is an acronym that reminds us of the sequence of steps to follow when solving mathematical expressions with multiple operations.</a:t>
            </a:r>
          </a:p>
          <a:p>
            <a:pPr algn="ctr"/>
            <a:endParaRPr lang="en-US" sz="3800" dirty="0">
              <a:solidFill>
                <a:schemeClr val="tx1"/>
              </a:solidFill>
            </a:endParaRPr>
          </a:p>
          <a:p>
            <a:pPr algn="ctr"/>
            <a:r>
              <a:rPr lang="en-US" sz="3800" dirty="0">
                <a:solidFill>
                  <a:schemeClr val="tx1"/>
                </a:solidFill>
              </a:rPr>
              <a:t>It stands for </a:t>
            </a:r>
            <a:r>
              <a:rPr lang="en-US" sz="3800" b="1" dirty="0">
                <a:solidFill>
                  <a:schemeClr val="accent2"/>
                </a:solidFill>
              </a:rPr>
              <a:t>parentheses</a:t>
            </a:r>
            <a:r>
              <a:rPr lang="en-US" sz="3800" dirty="0">
                <a:solidFill>
                  <a:schemeClr val="tx1"/>
                </a:solidFill>
              </a:rPr>
              <a:t>, </a:t>
            </a:r>
            <a:r>
              <a:rPr lang="en-US" sz="3800" b="1" dirty="0">
                <a:solidFill>
                  <a:schemeClr val="accent3">
                    <a:lumMod val="50000"/>
                  </a:schemeClr>
                </a:solidFill>
              </a:rPr>
              <a:t>exponents</a:t>
            </a:r>
            <a:r>
              <a:rPr lang="en-US" sz="3800" dirty="0">
                <a:solidFill>
                  <a:schemeClr val="tx1"/>
                </a:solidFill>
              </a:rPr>
              <a:t>, </a:t>
            </a:r>
            <a:r>
              <a:rPr lang="en-US" sz="3800" b="1" dirty="0">
                <a:solidFill>
                  <a:schemeClr val="accent4"/>
                </a:solidFill>
              </a:rPr>
              <a:t>multiplication</a:t>
            </a:r>
            <a:r>
              <a:rPr lang="en-US" sz="3800" dirty="0">
                <a:solidFill>
                  <a:schemeClr val="tx1"/>
                </a:solidFill>
              </a:rPr>
              <a:t>, </a:t>
            </a:r>
            <a:r>
              <a:rPr lang="en-US" sz="3800" b="1" dirty="0">
                <a:solidFill>
                  <a:schemeClr val="accent5"/>
                </a:solidFill>
              </a:rPr>
              <a:t>division</a:t>
            </a:r>
            <a:r>
              <a:rPr lang="en-US" sz="3800" dirty="0">
                <a:solidFill>
                  <a:schemeClr val="tx1"/>
                </a:solidFill>
              </a:rPr>
              <a:t>, </a:t>
            </a:r>
            <a:r>
              <a:rPr lang="en-US" sz="3800" b="1" dirty="0">
                <a:solidFill>
                  <a:srgbClr val="7030A0"/>
                </a:solidFill>
              </a:rPr>
              <a:t>addition</a:t>
            </a:r>
            <a:r>
              <a:rPr lang="en-US" sz="3800" dirty="0">
                <a:solidFill>
                  <a:schemeClr val="tx1"/>
                </a:solidFill>
              </a:rPr>
              <a:t>, and </a:t>
            </a:r>
            <a:r>
              <a:rPr lang="en-US" sz="3800" b="1" dirty="0">
                <a:solidFill>
                  <a:schemeClr val="accent5">
                    <a:lumMod val="75000"/>
                  </a:schemeClr>
                </a:solidFill>
              </a:rPr>
              <a:t>subtraction</a:t>
            </a:r>
            <a:r>
              <a:rPr lang="en-US" sz="3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F625243A-2BF1-2ADE-4E8E-06D92205F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26" y="713790"/>
            <a:ext cx="10283748" cy="664797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Quick Review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E1ACF6-8EF1-BDE5-ADCA-B382BDE76FFF}"/>
              </a:ext>
            </a:extLst>
          </p:cNvPr>
          <p:cNvSpPr/>
          <p:nvPr/>
        </p:nvSpPr>
        <p:spPr>
          <a:xfrm>
            <a:off x="954126" y="1766701"/>
            <a:ext cx="10283748" cy="165854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ea typeface="Calibri" panose="020F0502020204030204" pitchFamily="34" charset="0"/>
                <a:cs typeface="Times New Roman" panose="02020603050405020304" pitchFamily="18" charset="0"/>
              </a:rPr>
              <a:t>What is the purpose of PEMDAS?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E12F5E-6886-58F8-6638-F7601A24A65B}"/>
              </a:ext>
            </a:extLst>
          </p:cNvPr>
          <p:cNvSpPr/>
          <p:nvPr/>
        </p:nvSpPr>
        <p:spPr>
          <a:xfrm>
            <a:off x="954126" y="3657600"/>
            <a:ext cx="10283748" cy="1589462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ea typeface="Calibri" panose="020F0502020204030204" pitchFamily="34" charset="0"/>
                <a:cs typeface="Times New Roman" panose="02020603050405020304" pitchFamily="18" charset="0"/>
              </a:rPr>
              <a:t>What does PEMDAS stand for?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6530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F00A8EA-F340-EF9E-26F0-31EBEEC2F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PEMDAS: Order of Operations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FBEA220-675B-8725-D5D2-23F576272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5920"/>
            <a:ext cx="5257801" cy="4572000"/>
          </a:xfrm>
        </p:spPr>
        <p:txBody>
          <a:bodyPr>
            <a:normAutofit/>
          </a:bodyPr>
          <a:lstStyle/>
          <a:p>
            <a:r>
              <a:rPr lang="en-US" sz="3200" dirty="0"/>
              <a:t>This resource from </a:t>
            </a:r>
            <a:r>
              <a:rPr lang="en-US" sz="3200" b="1" dirty="0"/>
              <a:t>Module 1 – Basic Operations </a:t>
            </a:r>
            <a:r>
              <a:rPr lang="en-US" sz="3200" dirty="0"/>
              <a:t>will be useful in this part of our lesson.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D9ACA7-2F1C-9349-6951-86D04DABB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964" y="1591176"/>
            <a:ext cx="3631371" cy="46814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9034050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B01BC-8C41-7A2F-963A-9FD896780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98FB18-D5FD-D216-3739-138A3DA93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Combining Operations with Decimals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26D3D1-D55C-6886-DA7B-7715A6D13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45920"/>
            <a:ext cx="4985084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Solve items in parentheses.</a:t>
            </a:r>
          </a:p>
          <a:p>
            <a:pPr marL="514350" indent="-514350">
              <a:buFont typeface="+mj-lt"/>
              <a:buAutoNum type="arabicPeriod"/>
            </a:pPr>
            <a:endParaRPr lang="en-US" sz="1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 items with exponents.</a:t>
            </a:r>
          </a:p>
          <a:p>
            <a:pPr marL="514350" indent="-514350">
              <a:buFont typeface="+mj-lt"/>
              <a:buAutoNum type="arabicPeriod"/>
            </a:pPr>
            <a:endParaRPr lang="en-US" sz="1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 items with multiplication or division from left to right.</a:t>
            </a:r>
          </a:p>
          <a:p>
            <a:pPr marL="514350" indent="-514350">
              <a:buFont typeface="+mj-lt"/>
              <a:buAutoNum type="arabicPeriod"/>
            </a:pPr>
            <a:endParaRPr lang="en-US" sz="1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 items with addition or subtraction from left to right.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sz="2500" i="1" dirty="0">
                <a:solidFill>
                  <a:schemeClr val="accent4"/>
                </a:solidFill>
              </a:rPr>
              <a:t>Reminder </a:t>
            </a:r>
            <a:r>
              <a:rPr lang="en-US" sz="2500" i="1" dirty="0"/>
              <a:t>– If applicable, solve the TOP of the fraction bar first.</a:t>
            </a:r>
          </a:p>
        </p:txBody>
      </p:sp>
      <p:grpSp>
        <p:nvGrpSpPr>
          <p:cNvPr id="2" name="Google Shape;250;p31">
            <a:extLst>
              <a:ext uri="{FF2B5EF4-FFF2-40B4-BE49-F238E27FC236}">
                <a16:creationId xmlns:a16="http://schemas.microsoft.com/office/drawing/2014/main" id="{05299FA6-AB9E-0F1D-E028-09D2CC9F3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96000" y="1645920"/>
            <a:ext cx="5257800" cy="4469411"/>
            <a:chOff x="80159" y="1"/>
            <a:chExt cx="3916201" cy="3916200"/>
          </a:xfrm>
        </p:grpSpPr>
        <p:sp>
          <p:nvSpPr>
            <p:cNvPr id="3" name="Google Shape;251;p31">
              <a:extLst>
                <a:ext uri="{FF2B5EF4-FFF2-40B4-BE49-F238E27FC236}">
                  <a16:creationId xmlns:a16="http://schemas.microsoft.com/office/drawing/2014/main" id="{A3126E69-DF82-8988-763A-9D7FE2B4FA2D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4" name="Google Shape;252;p31">
              <a:extLst>
                <a:ext uri="{FF2B5EF4-FFF2-40B4-BE49-F238E27FC236}">
                  <a16:creationId xmlns:a16="http://schemas.microsoft.com/office/drawing/2014/main" id="{1CECF67E-991D-83FF-EA78-6887F443C560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25DDA6F-DA4C-3B5C-9DA0-7CFEFA48ACC6}"/>
              </a:ext>
            </a:extLst>
          </p:cNvPr>
          <p:cNvSpPr txBox="1"/>
          <p:nvPr/>
        </p:nvSpPr>
        <p:spPr>
          <a:xfrm>
            <a:off x="6405563" y="2310631"/>
            <a:ext cx="49482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(2.5 + 1.75) × 2 + 1.5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FD87A-F247-DD20-2255-B3130CD7971A}"/>
              </a:ext>
            </a:extLst>
          </p:cNvPr>
          <p:cNvSpPr txBox="1"/>
          <p:nvPr/>
        </p:nvSpPr>
        <p:spPr>
          <a:xfrm>
            <a:off x="6405563" y="3328619"/>
            <a:ext cx="38814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4.25 × 2 + 1.5 =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35CDC7-0025-3A98-5451-FE8B19CB0A6B}"/>
              </a:ext>
            </a:extLst>
          </p:cNvPr>
          <p:cNvSpPr txBox="1"/>
          <p:nvPr/>
        </p:nvSpPr>
        <p:spPr>
          <a:xfrm>
            <a:off x="6405563" y="5081264"/>
            <a:ext cx="38814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659C3D-0C70-B565-402A-7B670297E005}"/>
              </a:ext>
            </a:extLst>
          </p:cNvPr>
          <p:cNvSpPr txBox="1"/>
          <p:nvPr/>
        </p:nvSpPr>
        <p:spPr>
          <a:xfrm>
            <a:off x="6405563" y="4204941"/>
            <a:ext cx="38814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8.5 + 1.5 =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17909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DE15-ABE2-D99F-34CE-CF380A34C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D28861-A59E-6B6D-7924-2D98D2BFE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Practice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EFFB6BC7-8984-194F-6EF3-EF3AD8808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45920"/>
            <a:ext cx="4985084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Solve items in parentheses.</a:t>
            </a:r>
          </a:p>
          <a:p>
            <a:pPr marL="514350" indent="-514350">
              <a:buFont typeface="+mj-lt"/>
              <a:buAutoNum type="arabicPeriod"/>
            </a:pPr>
            <a:endParaRPr lang="en-US" sz="1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 items with exponents.</a:t>
            </a:r>
          </a:p>
          <a:p>
            <a:pPr marL="514350" indent="-514350">
              <a:buFont typeface="+mj-lt"/>
              <a:buAutoNum type="arabicPeriod"/>
            </a:pPr>
            <a:endParaRPr lang="en-US" sz="1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 items with multiplication or division from left to right.</a:t>
            </a:r>
          </a:p>
          <a:p>
            <a:pPr marL="514350" indent="-514350">
              <a:buFont typeface="+mj-lt"/>
              <a:buAutoNum type="arabicPeriod"/>
            </a:pPr>
            <a:endParaRPr lang="en-US" sz="1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 items with addition or subtraction from left to right.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sz="2500" i="1" dirty="0">
                <a:solidFill>
                  <a:schemeClr val="accent4"/>
                </a:solidFill>
              </a:rPr>
              <a:t>Reminder </a:t>
            </a:r>
            <a:r>
              <a:rPr lang="en-US" sz="2500" i="1" dirty="0"/>
              <a:t>– If applicable, solve the TOP of the fraction bar first.</a:t>
            </a:r>
          </a:p>
        </p:txBody>
      </p:sp>
      <p:grpSp>
        <p:nvGrpSpPr>
          <p:cNvPr id="16" name="Google Shape;250;p31">
            <a:extLst>
              <a:ext uri="{FF2B5EF4-FFF2-40B4-BE49-F238E27FC236}">
                <a16:creationId xmlns:a16="http://schemas.microsoft.com/office/drawing/2014/main" id="{180B8732-B59B-279C-CFD8-49DE07C42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48060" y="1645920"/>
            <a:ext cx="3925957" cy="4469411"/>
            <a:chOff x="80159" y="1"/>
            <a:chExt cx="3916201" cy="3916200"/>
          </a:xfrm>
        </p:grpSpPr>
        <p:sp>
          <p:nvSpPr>
            <p:cNvPr id="18" name="Google Shape;251;p31">
              <a:extLst>
                <a:ext uri="{FF2B5EF4-FFF2-40B4-BE49-F238E27FC236}">
                  <a16:creationId xmlns:a16="http://schemas.microsoft.com/office/drawing/2014/main" id="{4EEA1AE3-386C-5A0E-509C-F9BDA20AA70A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19" name="Google Shape;252;p31">
              <a:extLst>
                <a:ext uri="{FF2B5EF4-FFF2-40B4-BE49-F238E27FC236}">
                  <a16:creationId xmlns:a16="http://schemas.microsoft.com/office/drawing/2014/main" id="{19004621-299E-9D1E-5B13-00F8C119C444}"/>
                </a:ext>
              </a:extLst>
            </p:cNvPr>
            <p:cNvSpPr/>
            <p:nvPr/>
          </p:nvSpPr>
          <p:spPr>
            <a:xfrm>
              <a:off x="80159" y="6790"/>
              <a:ext cx="3916200" cy="421879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84BF905-E291-5F17-1A84-C3113C876C35}"/>
                  </a:ext>
                </a:extLst>
              </p:cNvPr>
              <p:cNvSpPr txBox="1"/>
              <p:nvPr/>
            </p:nvSpPr>
            <p:spPr>
              <a:xfrm>
                <a:off x="7393651" y="2244782"/>
                <a:ext cx="2552701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4.8+1.2</m:t>
                          </m:r>
                        </m:num>
                        <m:den>
                          <m:sSup>
                            <m:s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84BF905-E291-5F17-1A84-C3113C876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3651" y="2244782"/>
                <a:ext cx="2552701" cy="10371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70D5700-D4AD-95C2-EA9B-7BD263162A30}"/>
                  </a:ext>
                </a:extLst>
              </p:cNvPr>
              <p:cNvSpPr txBox="1"/>
              <p:nvPr/>
            </p:nvSpPr>
            <p:spPr>
              <a:xfrm>
                <a:off x="8364380" y="3511774"/>
                <a:ext cx="514355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70D5700-D4AD-95C2-EA9B-7BD263162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380" y="3511774"/>
                <a:ext cx="514355" cy="10371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F70093-4A7C-4A61-0FF2-44DE2EE7417F}"/>
                  </a:ext>
                </a:extLst>
              </p:cNvPr>
              <p:cNvSpPr txBox="1"/>
              <p:nvPr/>
            </p:nvSpPr>
            <p:spPr>
              <a:xfrm>
                <a:off x="8446157" y="4778766"/>
                <a:ext cx="514355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DF70093-4A7C-4A61-0FF2-44DE2EE74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157" y="4778766"/>
                <a:ext cx="514355" cy="1037143"/>
              </a:xfrm>
              <a:prstGeom prst="rect">
                <a:avLst/>
              </a:prstGeom>
              <a:blipFill>
                <a:blip r:embed="rId6"/>
                <a:stretch>
                  <a:fillRect l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7863C32-4667-2F00-6D30-928ACF1730FB}"/>
                  </a:ext>
                </a:extLst>
              </p:cNvPr>
              <p:cNvSpPr txBox="1"/>
              <p:nvPr/>
            </p:nvSpPr>
            <p:spPr>
              <a:xfrm>
                <a:off x="9233227" y="4778766"/>
                <a:ext cx="514355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7863C32-4667-2F00-6D30-928ACF173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3227" y="4778766"/>
                <a:ext cx="514355" cy="1037143"/>
              </a:xfrm>
              <a:prstGeom prst="rect">
                <a:avLst/>
              </a:prstGeom>
              <a:blipFill>
                <a:blip r:embed="rId7"/>
                <a:stretch>
                  <a:fillRect l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1DC7F718-8460-1DCB-E5E0-E51D5D7CCEF6}"/>
              </a:ext>
            </a:extLst>
          </p:cNvPr>
          <p:cNvSpPr/>
          <p:nvPr/>
        </p:nvSpPr>
        <p:spPr>
          <a:xfrm>
            <a:off x="8718872" y="5157057"/>
            <a:ext cx="514356" cy="278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=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17DE4EE-56C8-7A80-1C57-0BF473EC81FE}"/>
              </a:ext>
            </a:extLst>
          </p:cNvPr>
          <p:cNvCxnSpPr/>
          <p:nvPr/>
        </p:nvCxnSpPr>
        <p:spPr>
          <a:xfrm flipV="1">
            <a:off x="8293764" y="4855010"/>
            <a:ext cx="516835" cy="44119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5F9EBEC-27A1-055E-26EA-78828558E40E}"/>
              </a:ext>
            </a:extLst>
          </p:cNvPr>
          <p:cNvCxnSpPr/>
          <p:nvPr/>
        </p:nvCxnSpPr>
        <p:spPr>
          <a:xfrm flipV="1">
            <a:off x="8411585" y="5444288"/>
            <a:ext cx="516835" cy="44119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260591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89C3A-EC00-7C5A-C4A7-DAC12A183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0D813A-131A-B13F-1CA3-8A577E0A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Group Practice 2 and 3</a:t>
            </a:r>
            <a:endParaRPr lang="en-US" dirty="0"/>
          </a:p>
        </p:txBody>
      </p:sp>
      <p:grpSp>
        <p:nvGrpSpPr>
          <p:cNvPr id="7" name="Google Shape;250;p31">
            <a:extLst>
              <a:ext uri="{FF2B5EF4-FFF2-40B4-BE49-F238E27FC236}">
                <a16:creationId xmlns:a16="http://schemas.microsoft.com/office/drawing/2014/main" id="{84A01D9A-F5A4-AD91-94E4-D4600FDC8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49380" y="2771349"/>
            <a:ext cx="4609736" cy="3705651"/>
            <a:chOff x="80159" y="1"/>
            <a:chExt cx="3916201" cy="3916200"/>
          </a:xfrm>
        </p:grpSpPr>
        <p:sp>
          <p:nvSpPr>
            <p:cNvPr id="8" name="Google Shape;251;p31">
              <a:extLst>
                <a:ext uri="{FF2B5EF4-FFF2-40B4-BE49-F238E27FC236}">
                  <a16:creationId xmlns:a16="http://schemas.microsoft.com/office/drawing/2014/main" id="{F7E98804-A955-1FF6-1F64-E2085F874EC3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9" name="Google Shape;252;p31">
              <a:extLst>
                <a:ext uri="{FF2B5EF4-FFF2-40B4-BE49-F238E27FC236}">
                  <a16:creationId xmlns:a16="http://schemas.microsoft.com/office/drawing/2014/main" id="{E0347390-6616-C0BB-3B1C-1D36D668D0B5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B90061F-8C2B-772B-F35A-BE9F9BA25F1C}"/>
                  </a:ext>
                </a:extLst>
              </p:cNvPr>
              <p:cNvSpPr/>
              <p:nvPr/>
            </p:nvSpPr>
            <p:spPr>
              <a:xfrm>
                <a:off x="1149381" y="1264746"/>
                <a:ext cx="4631427" cy="141439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40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0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2.5</m:t>
                              </m:r>
                            </m:e>
                            <m:sup>
                              <m:r>
                                <a:rPr lang="en-US" sz="40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0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+3.2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1.6</m:t>
                          </m:r>
                        </m:den>
                      </m:f>
                    </m:oMath>
                  </m:oMathPara>
                </a14:m>
                <a:endPara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B90061F-8C2B-772B-F35A-BE9F9BA25F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381" y="1264746"/>
                <a:ext cx="4631427" cy="1414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oogle Shape;250;p31">
            <a:extLst>
              <a:ext uri="{FF2B5EF4-FFF2-40B4-BE49-F238E27FC236}">
                <a16:creationId xmlns:a16="http://schemas.microsoft.com/office/drawing/2014/main" id="{F9BF3327-E79B-46F7-F9A8-464C062BD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12041" y="2771349"/>
            <a:ext cx="4631427" cy="3705652"/>
            <a:chOff x="80159" y="1"/>
            <a:chExt cx="3916201" cy="3916200"/>
          </a:xfrm>
        </p:grpSpPr>
        <p:sp>
          <p:nvSpPr>
            <p:cNvPr id="45" name="Google Shape;251;p31">
              <a:extLst>
                <a:ext uri="{FF2B5EF4-FFF2-40B4-BE49-F238E27FC236}">
                  <a16:creationId xmlns:a16="http://schemas.microsoft.com/office/drawing/2014/main" id="{5A337FDA-288D-F68A-95D0-B9115FCA5EB5}"/>
                </a:ext>
              </a:extLst>
            </p:cNvPr>
            <p:cNvSpPr/>
            <p:nvPr/>
          </p:nvSpPr>
          <p:spPr>
            <a:xfrm>
              <a:off x="80160" y="1"/>
              <a:ext cx="3916200" cy="391620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940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sz="5400" dirty="0"/>
            </a:p>
          </p:txBody>
        </p:sp>
        <p:sp>
          <p:nvSpPr>
            <p:cNvPr id="46" name="Google Shape;252;p31">
              <a:extLst>
                <a:ext uri="{FF2B5EF4-FFF2-40B4-BE49-F238E27FC236}">
                  <a16:creationId xmlns:a16="http://schemas.microsoft.com/office/drawing/2014/main" id="{68916342-382D-14FA-A7CF-899CBF59367D}"/>
                </a:ext>
              </a:extLst>
            </p:cNvPr>
            <p:cNvSpPr/>
            <p:nvPr/>
          </p:nvSpPr>
          <p:spPr>
            <a:xfrm>
              <a:off x="80159" y="6790"/>
              <a:ext cx="3916200" cy="526995"/>
            </a:xfrm>
            <a:prstGeom prst="rect">
              <a:avLst/>
            </a:prstGeom>
            <a:solidFill>
              <a:srgbClr val="000000">
                <a:alpha val="43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3EA64B-F5B7-CA1C-148D-1FBED237C80C}"/>
                  </a:ext>
                </a:extLst>
              </p:cNvPr>
              <p:cNvSpPr/>
              <p:nvPr/>
            </p:nvSpPr>
            <p:spPr>
              <a:xfrm>
                <a:off x="6133734" y="1264746"/>
                <a:ext cx="4631427" cy="141439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6 – 2 x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000" b="0" i="1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3EA64B-F5B7-CA1C-148D-1FBED237C8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734" y="1264746"/>
                <a:ext cx="4631427" cy="14143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12ACDA2F-A613-B3C9-F385-529B21141435}"/>
              </a:ext>
            </a:extLst>
          </p:cNvPr>
          <p:cNvSpPr/>
          <p:nvPr/>
        </p:nvSpPr>
        <p:spPr>
          <a:xfrm>
            <a:off x="9211420" y="2761602"/>
            <a:ext cx="295369" cy="477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 dirty="0">
              <a:solidFill>
                <a:schemeClr val="accent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A902C-8D5F-A23F-0AA9-55840E79C5B2}"/>
              </a:ext>
            </a:extLst>
          </p:cNvPr>
          <p:cNvSpPr txBox="1"/>
          <p:nvPr/>
        </p:nvSpPr>
        <p:spPr>
          <a:xfrm>
            <a:off x="2800973" y="5759818"/>
            <a:ext cx="1328241" cy="717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5.91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9E5939-F97F-047C-6F9D-E6B881462F61}"/>
              </a:ext>
            </a:extLst>
          </p:cNvPr>
          <p:cNvSpPr txBox="1"/>
          <p:nvPr/>
        </p:nvSpPr>
        <p:spPr>
          <a:xfrm>
            <a:off x="1844833" y="3201437"/>
            <a:ext cx="32188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u="sng" dirty="0"/>
              <a:t>6.25 + 3.2</a:t>
            </a:r>
          </a:p>
          <a:p>
            <a:pPr algn="ctr"/>
            <a:r>
              <a:rPr lang="en-US" sz="3200" dirty="0"/>
              <a:t>1.6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50399F-ADAC-C850-C50F-9CA4C20B2DF8}"/>
              </a:ext>
            </a:extLst>
          </p:cNvPr>
          <p:cNvSpPr txBox="1"/>
          <p:nvPr/>
        </p:nvSpPr>
        <p:spPr>
          <a:xfrm>
            <a:off x="1855679" y="4472989"/>
            <a:ext cx="32188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u="sng" dirty="0"/>
              <a:t>9.45</a:t>
            </a:r>
          </a:p>
          <a:p>
            <a:pPr algn="ctr"/>
            <a:r>
              <a:rPr lang="en-US" sz="3200" dirty="0"/>
              <a:t>1.6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A5FDE21-8385-ABCE-0332-E71F610BF9BA}"/>
              </a:ext>
            </a:extLst>
          </p:cNvPr>
          <p:cNvSpPr/>
          <p:nvPr/>
        </p:nvSpPr>
        <p:spPr>
          <a:xfrm>
            <a:off x="1844832" y="3276435"/>
            <a:ext cx="2937655" cy="3189652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2C5E8F-6653-DFE3-6B68-78F5DCFB08DD}"/>
              </a:ext>
            </a:extLst>
          </p:cNvPr>
          <p:cNvSpPr txBox="1"/>
          <p:nvPr/>
        </p:nvSpPr>
        <p:spPr>
          <a:xfrm>
            <a:off x="6818340" y="3429000"/>
            <a:ext cx="3218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6 – </a:t>
            </a:r>
            <a:r>
              <a:rPr lang="en-US" sz="3200" dirty="0"/>
              <a:t>2 x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9A61CB-2308-5F98-131E-8C564CAEF9AE}"/>
              </a:ext>
            </a:extLst>
          </p:cNvPr>
          <p:cNvSpPr txBox="1"/>
          <p:nvPr/>
        </p:nvSpPr>
        <p:spPr>
          <a:xfrm>
            <a:off x="6818340" y="4215660"/>
            <a:ext cx="3218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6 – </a:t>
            </a:r>
            <a:r>
              <a:rPr lang="en-US" sz="3200" dirty="0"/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45476B-BC13-BA32-B699-FF6AC181F547}"/>
              </a:ext>
            </a:extLst>
          </p:cNvPr>
          <p:cNvSpPr txBox="1"/>
          <p:nvPr/>
        </p:nvSpPr>
        <p:spPr>
          <a:xfrm>
            <a:off x="6818339" y="5002320"/>
            <a:ext cx="32188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C1B0C4-7AF1-962D-5521-DE265FA92913}"/>
              </a:ext>
            </a:extLst>
          </p:cNvPr>
          <p:cNvSpPr/>
          <p:nvPr/>
        </p:nvSpPr>
        <p:spPr>
          <a:xfrm>
            <a:off x="7373066" y="3269794"/>
            <a:ext cx="2664100" cy="2775405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77678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043E5C-4E42-5D38-E992-10E81761C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614"/>
            <a:ext cx="9926053" cy="523195"/>
          </a:xfrm>
        </p:spPr>
        <p:txBody>
          <a:bodyPr/>
          <a:lstStyle/>
          <a:p>
            <a:r>
              <a:rPr lang="en-US" dirty="0"/>
              <a:t>Solving Equations with Decimals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62CA60-F5A0-34B2-2428-C79B73B66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488289"/>
            <a:ext cx="6493043" cy="4729631"/>
          </a:xfrm>
        </p:spPr>
        <p:txBody>
          <a:bodyPr>
            <a:normAutofit/>
          </a:bodyPr>
          <a:lstStyle/>
          <a:p>
            <a:r>
              <a:rPr lang="en-US" sz="3000" b="1" dirty="0"/>
              <a:t>Part 1 </a:t>
            </a:r>
            <a:r>
              <a:rPr lang="en-US" sz="3000" dirty="0"/>
              <a:t>– Adding and Subtracting Decimals</a:t>
            </a:r>
          </a:p>
          <a:p>
            <a:endParaRPr lang="en-US" sz="3000" dirty="0"/>
          </a:p>
          <a:p>
            <a:r>
              <a:rPr lang="en-US" sz="3000" b="1" dirty="0"/>
              <a:t>Part 2 </a:t>
            </a:r>
            <a:r>
              <a:rPr lang="en-US" sz="3000" dirty="0"/>
              <a:t>– Multiplying Decimals </a:t>
            </a:r>
          </a:p>
          <a:p>
            <a:endParaRPr lang="en-US" sz="3000" dirty="0"/>
          </a:p>
          <a:p>
            <a:r>
              <a:rPr lang="en-US" sz="3000" b="1" dirty="0"/>
              <a:t>Part 3 </a:t>
            </a:r>
            <a:r>
              <a:rPr lang="en-US" sz="3000" dirty="0"/>
              <a:t>–Dividing Decimals </a:t>
            </a:r>
          </a:p>
          <a:p>
            <a:endParaRPr lang="en-US" sz="3000" dirty="0"/>
          </a:p>
          <a:p>
            <a:r>
              <a:rPr lang="en-US" sz="3000" b="1" dirty="0"/>
              <a:t>Part 4 </a:t>
            </a:r>
            <a:r>
              <a:rPr lang="en-US" sz="3000" dirty="0"/>
              <a:t>– Solving Mixed Operation Equations with Decimals </a:t>
            </a:r>
          </a:p>
        </p:txBody>
      </p:sp>
      <p:pic>
        <p:nvPicPr>
          <p:cNvPr id="6" name="Picture 5" descr="Running man icon indicating the slide has an ACTIVITY.">
            <a:extLst>
              <a:ext uri="{FF2B5EF4-FFF2-40B4-BE49-F238E27FC236}">
                <a16:creationId xmlns:a16="http://schemas.microsoft.com/office/drawing/2014/main" id="{7E7C2F74-3DA2-8AAF-9499-9A4965C187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0" t="31047" r="3465" b="7314"/>
          <a:stretch>
            <a:fillRect/>
          </a:stretch>
        </p:blipFill>
        <p:spPr>
          <a:xfrm>
            <a:off x="10988038" y="107000"/>
            <a:ext cx="731520" cy="7564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B1ABE6-F4BF-A0B6-88F1-9FA2C643A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" b="799"/>
          <a:stretch/>
        </p:blipFill>
        <p:spPr>
          <a:xfrm>
            <a:off x="7524732" y="1488288"/>
            <a:ext cx="3462481" cy="44793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1421741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6088C-E482-4A56-7CA6-A14561D0F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EDA41D-5F77-C454-8EED-02BCC4ECE9E9}"/>
              </a:ext>
            </a:extLst>
          </p:cNvPr>
          <p:cNvSpPr/>
          <p:nvPr/>
        </p:nvSpPr>
        <p:spPr>
          <a:xfrm>
            <a:off x="6647595" y="2571254"/>
            <a:ext cx="4706203" cy="1398895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(B). 0.4  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2FFCE117-B94A-033D-CA04-6FE723EFB9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027161"/>
                <a:ext cx="10515599" cy="1183778"/>
              </a:xfrm>
            </p:spPr>
            <p:txBody>
              <a:bodyPr>
                <a:normAutofit/>
              </a:bodyPr>
              <a:lstStyle/>
              <a:p>
                <a:r>
                  <a:rPr lang="en-US" sz="4400" b="1" dirty="0"/>
                  <a:t>Solve the equation: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4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b="1" i="1" smtClean="0"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  <m:sup>
                                <m:r>
                                  <a:rPr lang="en-US" sz="4400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4400" b="1" i="1" smtClean="0"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r>
                              <a:rPr lang="en-US" sz="4400" b="1" i="1" smtClean="0"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  <m:sup/>
                        </m:sSup>
                      </m:num>
                      <m:den>
                        <m:sSup>
                          <m:sSupPr>
                            <m:ctrlPr>
                              <a:rPr lang="en-US" sz="4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1" i="1" smtClean="0">
                                <a:latin typeface="Cambria Math" panose="02040503050406030204" pitchFamily="18" charset="0"/>
                              </a:rPr>
                              <m:t>𝟕𝟐</m:t>
                            </m:r>
                          </m:e>
                          <m:sup/>
                        </m:sSup>
                        <m:r>
                          <a:rPr lang="en-US" sz="4400" b="1" i="1" smtClean="0">
                            <a:latin typeface="Cambria Math" panose="02040503050406030204" pitchFamily="18" charset="0"/>
                          </a:rPr>
                          <m:t>+ </m:t>
                        </m:r>
                        <m:sSup>
                          <m:sSupPr>
                            <m:ctrlPr>
                              <a:rPr lang="en-US" sz="4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en-US" sz="44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2FFCE117-B94A-033D-CA04-6FE723EFB9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027161"/>
                <a:ext cx="10515599" cy="1183778"/>
              </a:xfrm>
              <a:blipFill>
                <a:blip r:embed="rId4"/>
                <a:stretch>
                  <a:fillRect l="-3188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>
            <a:extLst>
              <a:ext uri="{FF2B5EF4-FFF2-40B4-BE49-F238E27FC236}">
                <a16:creationId xmlns:a16="http://schemas.microsoft.com/office/drawing/2014/main" id="{232A1DC6-C1A6-5AFC-1AA9-8BE0553AF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Check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117DA2-E2C5-E555-7143-0651A892A4F1}"/>
              </a:ext>
            </a:extLst>
          </p:cNvPr>
          <p:cNvSpPr/>
          <p:nvPr/>
        </p:nvSpPr>
        <p:spPr>
          <a:xfrm>
            <a:off x="838200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(A). 0.5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DD9A42-F333-67E2-4AAA-B6C689720696}"/>
              </a:ext>
            </a:extLst>
          </p:cNvPr>
          <p:cNvSpPr/>
          <p:nvPr/>
        </p:nvSpPr>
        <p:spPr>
          <a:xfrm>
            <a:off x="6647597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(B). 0.4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09AE82-81CC-E473-12D7-F0F8FC3E1556}"/>
              </a:ext>
            </a:extLst>
          </p:cNvPr>
          <p:cNvSpPr/>
          <p:nvPr/>
        </p:nvSpPr>
        <p:spPr>
          <a:xfrm>
            <a:off x="6647594" y="4559019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(D). 0.8</a:t>
            </a:r>
          </a:p>
        </p:txBody>
      </p:sp>
      <p:pic>
        <p:nvPicPr>
          <p:cNvPr id="2" name="Graphic 1" descr="Lights On with solid fill">
            <a:extLst>
              <a:ext uri="{FF2B5EF4-FFF2-40B4-BE49-F238E27FC236}">
                <a16:creationId xmlns:a16="http://schemas.microsoft.com/office/drawing/2014/main" id="{A7EFEA87-A9F0-AA67-7358-37A95C4294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5583" y="5285"/>
            <a:ext cx="851672" cy="8516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A9DA624-23B8-8BE7-5C68-65A083FF3723}"/>
              </a:ext>
            </a:extLst>
          </p:cNvPr>
          <p:cNvSpPr/>
          <p:nvPr/>
        </p:nvSpPr>
        <p:spPr>
          <a:xfrm>
            <a:off x="838200" y="4548831"/>
            <a:ext cx="4706203" cy="14192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/>
              <a:t>(C). 0.6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3586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BCD87-7014-7F75-633C-5773092D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FB80C67-0DDF-6C09-FBB3-0274415F7B35}"/>
              </a:ext>
            </a:extLst>
          </p:cNvPr>
          <p:cNvSpPr/>
          <p:nvPr/>
        </p:nvSpPr>
        <p:spPr>
          <a:xfrm>
            <a:off x="838200" y="2571256"/>
            <a:ext cx="4706203" cy="1398895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/>
              <a:t>(A). 4/10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0366F3D-8147-904E-9517-CED21AF15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Check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DE1B4-C923-23F1-29FC-A3B42CA95F14}"/>
              </a:ext>
            </a:extLst>
          </p:cNvPr>
          <p:cNvSpPr/>
          <p:nvPr/>
        </p:nvSpPr>
        <p:spPr>
          <a:xfrm>
            <a:off x="838200" y="2571255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/>
              <a:t>(A). 4/10  </a:t>
            </a:r>
            <a:r>
              <a:rPr lang="en-US" sz="3200" dirty="0">
                <a:sym typeface="Wingdings" panose="05000000000000000000" pitchFamily="2" charset="2"/>
              </a:rPr>
              <a:t>simplified to 2/5</a:t>
            </a:r>
            <a:r>
              <a:rPr lang="en-US" sz="3200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3EB088-C8E5-26BA-81C0-8501B7631A67}"/>
              </a:ext>
            </a:extLst>
          </p:cNvPr>
          <p:cNvSpPr/>
          <p:nvPr/>
        </p:nvSpPr>
        <p:spPr>
          <a:xfrm>
            <a:off x="6634744" y="2571254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/>
              <a:t>(B). 5/10 </a:t>
            </a:r>
            <a:r>
              <a:rPr lang="en-US" sz="3200" dirty="0">
                <a:sym typeface="Wingdings" panose="05000000000000000000" pitchFamily="2" charset="2"/>
              </a:rPr>
              <a:t>simplified to 1/2</a:t>
            </a:r>
            <a:r>
              <a:rPr lang="en-US" sz="3200" dirty="0"/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9F7515-5154-CBCC-69BD-D059684DAD0D}"/>
              </a:ext>
            </a:extLst>
          </p:cNvPr>
          <p:cNvSpPr/>
          <p:nvPr/>
        </p:nvSpPr>
        <p:spPr>
          <a:xfrm>
            <a:off x="6634743" y="4310089"/>
            <a:ext cx="4706203" cy="1398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/>
              <a:t>(D). 3/5 </a:t>
            </a:r>
          </a:p>
        </p:txBody>
      </p:sp>
      <p:pic>
        <p:nvPicPr>
          <p:cNvPr id="2" name="Graphic 1" descr="Lights On with solid fill">
            <a:extLst>
              <a:ext uri="{FF2B5EF4-FFF2-40B4-BE49-F238E27FC236}">
                <a16:creationId xmlns:a16="http://schemas.microsoft.com/office/drawing/2014/main" id="{64975082-C5F0-EB8B-1EFC-CFC70804BC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5583" y="5285"/>
            <a:ext cx="851672" cy="8516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09B7A1-704E-B2D3-87D2-421215147642}"/>
              </a:ext>
            </a:extLst>
          </p:cNvPr>
          <p:cNvSpPr/>
          <p:nvPr/>
        </p:nvSpPr>
        <p:spPr>
          <a:xfrm>
            <a:off x="838200" y="4310089"/>
            <a:ext cx="4706203" cy="14192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/>
              <a:t>(C). 18/45 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4E4530EF-CC2B-E9DA-8090-08EA92507C17}"/>
              </a:ext>
            </a:extLst>
          </p:cNvPr>
          <p:cNvSpPr txBox="1">
            <a:spLocks/>
          </p:cNvSpPr>
          <p:nvPr/>
        </p:nvSpPr>
        <p:spPr>
          <a:xfrm>
            <a:off x="838199" y="1381991"/>
            <a:ext cx="10515599" cy="8289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 Convert the solution to a fraction: </a:t>
            </a:r>
            <a:r>
              <a:rPr lang="en-US" sz="3600" b="1" dirty="0">
                <a:solidFill>
                  <a:schemeClr val="accent2"/>
                </a:solidFill>
              </a:rPr>
              <a:t>0.4</a:t>
            </a:r>
            <a:endParaRPr lang="en-US" sz="3600" dirty="0">
              <a:solidFill>
                <a:schemeClr val="accent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53873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5493DF07-0C95-1EEE-1FBB-5ABD486B13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1" r="-2" b="-2"/>
          <a:stretch>
            <a:fillRect/>
          </a:stretch>
        </p:blipFill>
        <p:spPr>
          <a:xfrm>
            <a:off x="7381875" y="10"/>
            <a:ext cx="4860925" cy="6857990"/>
          </a:xfr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FA062A0-888E-C0D0-8728-2EB99A816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812338"/>
            <a:ext cx="4861614" cy="1388062"/>
          </a:xfrm>
        </p:spPr>
        <p:txBody>
          <a:bodyPr anchor="t">
            <a:normAutofit/>
          </a:bodyPr>
          <a:lstStyle/>
          <a:p>
            <a:r>
              <a:rPr lang="en-US" sz="6000" dirty="0"/>
              <a:t>Quiz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BF60118-21C7-8296-4DDB-DF3D229C4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5440" y="3429000"/>
            <a:ext cx="4861615" cy="26543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Time for a quiz! Let’s see what you have learned from today’s lesson.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7786258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7C901-77AD-55C7-9FBD-94F97131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40BF05-E2C5-23C4-3FA8-8DD577A97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Objectives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9F8F5C0-323F-DD40-6F13-ED5039EF4EF9}"/>
              </a:ext>
            </a:extLst>
          </p:cNvPr>
          <p:cNvSpPr txBox="1">
            <a:spLocks/>
          </p:cNvSpPr>
          <p:nvPr/>
        </p:nvSpPr>
        <p:spPr>
          <a:xfrm>
            <a:off x="841249" y="1639604"/>
            <a:ext cx="10515599" cy="4572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Demonstrate the ability to solve mathematics problems involving decimals.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Convert between decimals and fractions to represent values in different forms.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Solve addition and subtraction problems involving decimals.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Solve multiplication and division problems involving decimal fractions.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Apply order of operations to solve multi-step problems involving decimals.</a:t>
            </a:r>
            <a:endParaRPr lang="en-US" sz="25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1215100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08F00B-DCFE-4AB0-9B65-5843EB254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280" y="1879599"/>
            <a:ext cx="8671560" cy="1371601"/>
          </a:xfrm>
        </p:spPr>
        <p:txBody>
          <a:bodyPr/>
          <a:lstStyle/>
          <a:p>
            <a:r>
              <a:rPr lang="en-US" sz="8800" dirty="0"/>
              <a:t>Thank you!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9961775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5_OFFICE THEME" val="NjpWBq9o"/>
  <p:tag name="ARTICULATE_SLIDE_THUMBNAIL_REFRESH" val="1"/>
  <p:tag name="ARTICULATE_SLIDE_COUNT" val="4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5_Office Theme">
  <a:themeElements>
    <a:clrScheme name="Foundational Skills">
      <a:dk1>
        <a:srgbClr val="000000"/>
      </a:dk1>
      <a:lt1>
        <a:srgbClr val="FFFFFF"/>
      </a:lt1>
      <a:dk2>
        <a:srgbClr val="615F67"/>
      </a:dk2>
      <a:lt2>
        <a:srgbClr val="E7E6E6"/>
      </a:lt2>
      <a:accent1>
        <a:srgbClr val="0F6235"/>
      </a:accent1>
      <a:accent2>
        <a:srgbClr val="00A34B"/>
      </a:accent2>
      <a:accent3>
        <a:srgbClr val="D7E023"/>
      </a:accent3>
      <a:accent4>
        <a:srgbClr val="DC5D22"/>
      </a:accent4>
      <a:accent5>
        <a:srgbClr val="01A5B6"/>
      </a:accent5>
      <a:accent6>
        <a:srgbClr val="EEFFDD"/>
      </a:accent6>
      <a:hlink>
        <a:srgbClr val="83298D"/>
      </a:hlink>
      <a:folHlink>
        <a:srgbClr val="175C98"/>
      </a:folHlink>
    </a:clrScheme>
    <a:fontScheme name="Foundational Skills">
      <a:majorFont>
        <a:latin typeface="Montserrat ExtraBol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WC Theme">
  <a:themeElements>
    <a:clrScheme name="New TWC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C6235"/>
      </a:accent1>
      <a:accent2>
        <a:srgbClr val="00A54A"/>
      </a:accent2>
      <a:accent3>
        <a:srgbClr val="D6DF2A"/>
      </a:accent3>
      <a:accent4>
        <a:srgbClr val="615F67"/>
      </a:accent4>
      <a:accent5>
        <a:srgbClr val="881E19"/>
      </a:accent5>
      <a:accent6>
        <a:srgbClr val="121F56"/>
      </a:accent6>
      <a:hlink>
        <a:srgbClr val="0C6235"/>
      </a:hlink>
      <a:folHlink>
        <a:srgbClr val="014D80"/>
      </a:folHlink>
    </a:clrScheme>
    <a:fontScheme name="Montserrat Theme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17967</TotalTime>
  <Words>7024</Words>
  <Application>Microsoft Office PowerPoint</Application>
  <PresentationFormat>Widescreen</PresentationFormat>
  <Paragraphs>957</Paragraphs>
  <Slides>47</Slides>
  <Notes>47</Notes>
  <HiddenSlides>2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Cambria</vt:lpstr>
      <vt:lpstr>Montserrat</vt:lpstr>
      <vt:lpstr>Wingdings</vt:lpstr>
      <vt:lpstr>Arial</vt:lpstr>
      <vt:lpstr>Cambria Math</vt:lpstr>
      <vt:lpstr>Calibri</vt:lpstr>
      <vt:lpstr>Montserrat ExtraBold</vt:lpstr>
      <vt:lpstr>Courier New</vt:lpstr>
      <vt:lpstr>5_Office Theme</vt:lpstr>
      <vt:lpstr>TWC Theme</vt:lpstr>
      <vt:lpstr>Instructor Guide Snapshot </vt:lpstr>
      <vt:lpstr>Pacing Guide </vt:lpstr>
      <vt:lpstr>Decimals Shop Math Transit Core Competencies Curriculum (TC3)</vt:lpstr>
      <vt:lpstr>Objectives</vt:lpstr>
      <vt:lpstr>Agenda</vt:lpstr>
      <vt:lpstr>Warm Up</vt:lpstr>
      <vt:lpstr>The Importance of Decimals in the Shop</vt:lpstr>
      <vt:lpstr>3.1 - Fundamentals of Decimals</vt:lpstr>
      <vt:lpstr>What is a Decimal?</vt:lpstr>
      <vt:lpstr>PowerPoint Presentation</vt:lpstr>
      <vt:lpstr>PowerPoint Presentation</vt:lpstr>
      <vt:lpstr>PowerPoint Presentation</vt:lpstr>
      <vt:lpstr>PowerPoint Presentation</vt:lpstr>
      <vt:lpstr>Converting Decimals &amp; Fractions </vt:lpstr>
      <vt:lpstr>QUICK PRACTICE  - Conversions </vt:lpstr>
      <vt:lpstr>Summary and What’s Next</vt:lpstr>
      <vt:lpstr>3.2 – Adding and Subtracting Decimals</vt:lpstr>
      <vt:lpstr>Adding &amp; Subtracting Decimal Fractions </vt:lpstr>
      <vt:lpstr>Group Practice 1</vt:lpstr>
      <vt:lpstr>Group Practice 2</vt:lpstr>
      <vt:lpstr>Group Practice 3 and 4</vt:lpstr>
      <vt:lpstr>Knowledge Check </vt:lpstr>
      <vt:lpstr>Knowledge Check </vt:lpstr>
      <vt:lpstr>Summary and What’s Next</vt:lpstr>
      <vt:lpstr>3.3 – Multiplying and Dividing Decimals</vt:lpstr>
      <vt:lpstr>Multiplying Decimals </vt:lpstr>
      <vt:lpstr>Group Practice 1</vt:lpstr>
      <vt:lpstr>Group Practice 2</vt:lpstr>
      <vt:lpstr>Group Practice 3 and 4</vt:lpstr>
      <vt:lpstr>Dividing Decimals</vt:lpstr>
      <vt:lpstr>Dividing Decimals</vt:lpstr>
      <vt:lpstr>Group Practice 2</vt:lpstr>
      <vt:lpstr>Knowledge Check </vt:lpstr>
      <vt:lpstr>Knowledge Check </vt:lpstr>
      <vt:lpstr>Summary and What’s Next</vt:lpstr>
      <vt:lpstr>3.4 – Combining Operations with Decimals  </vt:lpstr>
      <vt:lpstr>Quick Review</vt:lpstr>
      <vt:lpstr>PEMDAS: Order of Operations </vt:lpstr>
      <vt:lpstr>Combining Operations with Decimals </vt:lpstr>
      <vt:lpstr>Group Practice 1</vt:lpstr>
      <vt:lpstr>Group Practice 2 and 3</vt:lpstr>
      <vt:lpstr>Solving Equations with Decimals</vt:lpstr>
      <vt:lpstr>Knowledge Check </vt:lpstr>
      <vt:lpstr>Knowledge Check </vt:lpstr>
      <vt:lpstr>Quiz</vt:lpstr>
      <vt:lpstr>Revisiting Objectives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Mentor &amp; Apprenticeship Programs</dc:title>
  <dc:creator>Maurice Beard</dc:creator>
  <cp:lastModifiedBy>Allie Franklyn</cp:lastModifiedBy>
  <cp:revision>382</cp:revision>
  <dcterms:created xsi:type="dcterms:W3CDTF">2025-01-21T17:59:23Z</dcterms:created>
  <dcterms:modified xsi:type="dcterms:W3CDTF">2026-09-24T16:33:23Z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BEAEC871-48B9-4E68-B519-A98E1E2CE787</vt:lpwstr>
  </property>
  <property fmtid="{D5CDD505-2E9C-101B-9397-08002B2CF9AE}" pid="3" name="ArticulatePath">
    <vt:lpwstr>Developing Mentor &amp; Apprenticeship Programs</vt:lpwstr>
  </property>
</Properties>
</file>