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notesSlides/notesSlide5.xml" ContentType="application/vnd.openxmlformats-officedocument.presentationml.notesSlide+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notesSlides/notesSlide11.xml" ContentType="application/vnd.openxmlformats-officedocument.presentationml.notesSlide+xml"/>
  <Override PartName="/ppt/tags/tag36.xml" ContentType="application/vnd.openxmlformats-officedocument.presentationml.tags+xml"/>
  <Override PartName="/ppt/notesSlides/notesSlide12.xml" ContentType="application/vnd.openxmlformats-officedocument.presentationml.notesSlide+xml"/>
  <Override PartName="/ppt/tags/tag37.xml" ContentType="application/vnd.openxmlformats-officedocument.presentationml.tags+xml"/>
  <Override PartName="/ppt/notesSlides/notesSlide13.xml" ContentType="application/vnd.openxmlformats-officedocument.presentationml.notesSlide+xml"/>
  <Override PartName="/ppt/tags/tag38.xml" ContentType="application/vnd.openxmlformats-officedocument.presentationml.tags+xml"/>
  <Override PartName="/ppt/notesSlides/notesSlide14.xml" ContentType="application/vnd.openxmlformats-officedocument.presentationml.notesSlide+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notesSlides/notesSlide16.xml" ContentType="application/vnd.openxmlformats-officedocument.presentationml.notesSlide+xml"/>
  <Override PartName="/ppt/tags/tag41.xml" ContentType="application/vnd.openxmlformats-officedocument.presentationml.tags+xml"/>
  <Override PartName="/ppt/notesSlides/notesSlide17.xml" ContentType="application/vnd.openxmlformats-officedocument.presentationml.notesSlide+xml"/>
  <Override PartName="/ppt/tags/tag42.xml" ContentType="application/vnd.openxmlformats-officedocument.presentationml.tags+xml"/>
  <Override PartName="/ppt/notesSlides/notesSlide18.xml" ContentType="application/vnd.openxmlformats-officedocument.presentationml.notesSlide+xml"/>
  <Override PartName="/ppt/tags/tag43.xml" ContentType="application/vnd.openxmlformats-officedocument.presentationml.tags+xml"/>
  <Override PartName="/ppt/notesSlides/notesSlide19.xml" ContentType="application/vnd.openxmlformats-officedocument.presentationml.notesSlide+xml"/>
  <Override PartName="/ppt/tags/tag44.xml" ContentType="application/vnd.openxmlformats-officedocument.presentationml.tags+xml"/>
  <Override PartName="/ppt/notesSlides/notesSlide20.xml" ContentType="application/vnd.openxmlformats-officedocument.presentationml.notesSlide+xml"/>
  <Override PartName="/ppt/tags/tag45.xml" ContentType="application/vnd.openxmlformats-officedocument.presentationml.tags+xml"/>
  <Override PartName="/ppt/notesSlides/notesSlide21.xml" ContentType="application/vnd.openxmlformats-officedocument.presentationml.notesSlide+xml"/>
  <Override PartName="/ppt/tags/tag46.xml" ContentType="application/vnd.openxmlformats-officedocument.presentationml.tags+xml"/>
  <Override PartName="/ppt/notesSlides/notesSlide22.xml" ContentType="application/vnd.openxmlformats-officedocument.presentationml.notesSlide+xml"/>
  <Override PartName="/ppt/tags/tag47.xml" ContentType="application/vnd.openxmlformats-officedocument.presentationml.tags+xml"/>
  <Override PartName="/ppt/notesSlides/notesSlide23.xml" ContentType="application/vnd.openxmlformats-officedocument.presentationml.notesSlide+xml"/>
  <Override PartName="/ppt/tags/tag48.xml" ContentType="application/vnd.openxmlformats-officedocument.presentationml.tags+xml"/>
  <Override PartName="/ppt/notesSlides/notesSlide24.xml" ContentType="application/vnd.openxmlformats-officedocument.presentationml.notesSlide+xml"/>
  <Override PartName="/ppt/tags/tag49.xml" ContentType="application/vnd.openxmlformats-officedocument.presentationml.tags+xml"/>
  <Override PartName="/ppt/notesSlides/notesSlide25.xml" ContentType="application/vnd.openxmlformats-officedocument.presentationml.notesSlide+xml"/>
  <Override PartName="/ppt/tags/tag50.xml" ContentType="application/vnd.openxmlformats-officedocument.presentationml.tags+xml"/>
  <Override PartName="/ppt/notesSlides/notesSlide26.xml" ContentType="application/vnd.openxmlformats-officedocument.presentationml.notesSlide+xml"/>
  <Override PartName="/ppt/tags/tag51.xml" ContentType="application/vnd.openxmlformats-officedocument.presentationml.tags+xml"/>
  <Override PartName="/ppt/notesSlides/notesSlide27.xml" ContentType="application/vnd.openxmlformats-officedocument.presentationml.notesSlide+xml"/>
  <Override PartName="/ppt/tags/tag52.xml" ContentType="application/vnd.openxmlformats-officedocument.presentationml.tags+xml"/>
  <Override PartName="/ppt/notesSlides/notesSlide28.xml" ContentType="application/vnd.openxmlformats-officedocument.presentationml.notesSlide+xml"/>
  <Override PartName="/ppt/tags/tag53.xml" ContentType="application/vnd.openxmlformats-officedocument.presentationml.tags+xml"/>
  <Override PartName="/ppt/notesSlides/notesSlide29.xml" ContentType="application/vnd.openxmlformats-officedocument.presentationml.notesSlide+xml"/>
  <Override PartName="/ppt/tags/tag54.xml" ContentType="application/vnd.openxmlformats-officedocument.presentationml.tags+xml"/>
  <Override PartName="/ppt/notesSlides/notesSlide30.xml" ContentType="application/vnd.openxmlformats-officedocument.presentationml.notesSlide+xml"/>
  <Override PartName="/ppt/tags/tag55.xml" ContentType="application/vnd.openxmlformats-officedocument.presentationml.tags+xml"/>
  <Override PartName="/ppt/notesSlides/notesSlide31.xml" ContentType="application/vnd.openxmlformats-officedocument.presentationml.notesSlide+xml"/>
  <Override PartName="/ppt/tags/tag56.xml" ContentType="application/vnd.openxmlformats-officedocument.presentationml.tags+xml"/>
  <Override PartName="/ppt/notesSlides/notesSlide32.xml" ContentType="application/vnd.openxmlformats-officedocument.presentationml.notesSlide+xml"/>
  <Override PartName="/ppt/tags/tag57.xml" ContentType="application/vnd.openxmlformats-officedocument.presentationml.tags+xml"/>
  <Override PartName="/ppt/notesSlides/notesSlide33.xml" ContentType="application/vnd.openxmlformats-officedocument.presentationml.notesSlide+xml"/>
  <Override PartName="/ppt/tags/tag58.xml" ContentType="application/vnd.openxmlformats-officedocument.presentationml.tags+xml"/>
  <Override PartName="/ppt/notesSlides/notesSlide34.xml" ContentType="application/vnd.openxmlformats-officedocument.presentationml.notesSlide+xml"/>
  <Override PartName="/ppt/tags/tag59.xml" ContentType="application/vnd.openxmlformats-officedocument.presentationml.tags+xml"/>
  <Override PartName="/ppt/notesSlides/notesSlide35.xml" ContentType="application/vnd.openxmlformats-officedocument.presentationml.notesSlide+xml"/>
  <Override PartName="/ppt/tags/tag60.xml" ContentType="application/vnd.openxmlformats-officedocument.presentationml.tags+xml"/>
  <Override PartName="/ppt/notesSlides/notesSlide36.xml" ContentType="application/vnd.openxmlformats-officedocument.presentationml.notesSlide+xml"/>
  <Override PartName="/ppt/tags/tag61.xml" ContentType="application/vnd.openxmlformats-officedocument.presentationml.tags+xml"/>
  <Override PartName="/ppt/notesSlides/notesSlide37.xml" ContentType="application/vnd.openxmlformats-officedocument.presentationml.notesSlide+xml"/>
  <Override PartName="/ppt/tags/tag62.xml" ContentType="application/vnd.openxmlformats-officedocument.presentationml.tags+xml"/>
  <Override PartName="/ppt/notesSlides/notesSlide38.xml" ContentType="application/vnd.openxmlformats-officedocument.presentationml.notesSlide+xml"/>
  <Override PartName="/ppt/tags/tag63.xml" ContentType="application/vnd.openxmlformats-officedocument.presentationml.tags+xml"/>
  <Override PartName="/ppt/notesSlides/notesSlide39.xml" ContentType="application/vnd.openxmlformats-officedocument.presentationml.notesSlide+xml"/>
  <Override PartName="/ppt/tags/tag64.xml" ContentType="application/vnd.openxmlformats-officedocument.presentationml.tags+xml"/>
  <Override PartName="/ppt/notesSlides/notesSlide40.xml" ContentType="application/vnd.openxmlformats-officedocument.presentationml.notesSlide+xml"/>
  <Override PartName="/ppt/tags/tag65.xml" ContentType="application/vnd.openxmlformats-officedocument.presentationml.tags+xml"/>
  <Override PartName="/ppt/notesSlides/notesSlide41.xml" ContentType="application/vnd.openxmlformats-officedocument.presentationml.notesSlide+xml"/>
  <Override PartName="/ppt/tags/tag66.xml" ContentType="application/vnd.openxmlformats-officedocument.presentationml.tags+xml"/>
  <Override PartName="/ppt/notesSlides/notesSlide42.xml" ContentType="application/vnd.openxmlformats-officedocument.presentationml.notesSlide+xml"/>
  <Override PartName="/ppt/tags/tag67.xml" ContentType="application/vnd.openxmlformats-officedocument.presentationml.tags+xml"/>
  <Override PartName="/ppt/notesSlides/notesSlide43.xml" ContentType="application/vnd.openxmlformats-officedocument.presentationml.notesSlide+xml"/>
  <Override PartName="/ppt/tags/tag68.xml" ContentType="application/vnd.openxmlformats-officedocument.presentationml.tags+xml"/>
  <Override PartName="/ppt/notesSlides/notesSlide44.xml" ContentType="application/vnd.openxmlformats-officedocument.presentationml.notesSlide+xml"/>
  <Override PartName="/ppt/tags/tag69.xml" ContentType="application/vnd.openxmlformats-officedocument.presentationml.tags+xml"/>
  <Override PartName="/ppt/notesSlides/notesSlide45.xml" ContentType="application/vnd.openxmlformats-officedocument.presentationml.notesSlide+xml"/>
  <Override PartName="/ppt/tags/tag70.xml" ContentType="application/vnd.openxmlformats-officedocument.presentationml.tags+xml"/>
  <Override PartName="/ppt/notesSlides/notesSlide46.xml" ContentType="application/vnd.openxmlformats-officedocument.presentationml.notesSlide+xml"/>
  <Override PartName="/ppt/tags/tag71.xml" ContentType="application/vnd.openxmlformats-officedocument.presentationml.tags+xml"/>
  <Override PartName="/ppt/notesSlides/notesSlide47.xml" ContentType="application/vnd.openxmlformats-officedocument.presentationml.notesSlide+xml"/>
  <Override PartName="/ppt/tags/tag72.xml" ContentType="application/vnd.openxmlformats-officedocument.presentationml.tags+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1" r:id="rId2"/>
  </p:sldMasterIdLst>
  <p:notesMasterIdLst>
    <p:notesMasterId r:id="rId51"/>
  </p:notesMasterIdLst>
  <p:handoutMasterIdLst>
    <p:handoutMasterId r:id="rId52"/>
  </p:handoutMasterIdLst>
  <p:sldIdLst>
    <p:sldId id="277" r:id="rId3"/>
    <p:sldId id="2425" r:id="rId4"/>
    <p:sldId id="2256" r:id="rId5"/>
    <p:sldId id="2412" r:id="rId6"/>
    <p:sldId id="2413" r:id="rId7"/>
    <p:sldId id="2440" r:id="rId8"/>
    <p:sldId id="2442" r:id="rId9"/>
    <p:sldId id="2443" r:id="rId10"/>
    <p:sldId id="2449" r:id="rId11"/>
    <p:sldId id="2444" r:id="rId12"/>
    <p:sldId id="2445" r:id="rId13"/>
    <p:sldId id="2446" r:id="rId14"/>
    <p:sldId id="2447" r:id="rId15"/>
    <p:sldId id="2486" r:id="rId16"/>
    <p:sldId id="2451" r:id="rId17"/>
    <p:sldId id="2452" r:id="rId18"/>
    <p:sldId id="2453" r:id="rId19"/>
    <p:sldId id="2458" r:id="rId20"/>
    <p:sldId id="2487" r:id="rId21"/>
    <p:sldId id="2455" r:id="rId22"/>
    <p:sldId id="2457" r:id="rId23"/>
    <p:sldId id="2456" r:id="rId24"/>
    <p:sldId id="2462" r:id="rId25"/>
    <p:sldId id="2459" r:id="rId26"/>
    <p:sldId id="2480" r:id="rId27"/>
    <p:sldId id="2481" r:id="rId28"/>
    <p:sldId id="2489" r:id="rId29"/>
    <p:sldId id="2488" r:id="rId30"/>
    <p:sldId id="2461" r:id="rId31"/>
    <p:sldId id="2464" r:id="rId32"/>
    <p:sldId id="2466" r:id="rId33"/>
    <p:sldId id="2467" r:id="rId34"/>
    <p:sldId id="2468" r:id="rId35"/>
    <p:sldId id="2469" r:id="rId36"/>
    <p:sldId id="2470" r:id="rId37"/>
    <p:sldId id="2482" r:id="rId38"/>
    <p:sldId id="2484" r:id="rId39"/>
    <p:sldId id="2471" r:id="rId40"/>
    <p:sldId id="2472" r:id="rId41"/>
    <p:sldId id="2473" r:id="rId42"/>
    <p:sldId id="2474" r:id="rId43"/>
    <p:sldId id="2475" r:id="rId44"/>
    <p:sldId id="2477" r:id="rId45"/>
    <p:sldId id="2483" r:id="rId46"/>
    <p:sldId id="2479" r:id="rId47"/>
    <p:sldId id="2478" r:id="rId48"/>
    <p:sldId id="2431" r:id="rId49"/>
    <p:sldId id="2423" r:id="rId50"/>
  </p:sldIdLst>
  <p:sldSz cx="12192000" cy="6858000"/>
  <p:notesSz cx="6858000" cy="9144000"/>
  <p:embeddedFontLst>
    <p:embeddedFont>
      <p:font typeface="Cambria Math" panose="02040503050406030204" pitchFamily="18" charset="0"/>
      <p:regular r:id="rId53"/>
    </p:embeddedFont>
    <p:embeddedFont>
      <p:font typeface="Montserrat" pitchFamily="2" charset="0"/>
      <p:regular r:id="rId54"/>
      <p:bold r:id="rId55"/>
      <p:italic r:id="rId56"/>
      <p:boldItalic r:id="rId57"/>
    </p:embeddedFont>
    <p:embeddedFont>
      <p:font typeface="Montserrat ExtraBold" panose="00000900000000000000" pitchFamily="2" charset="0"/>
      <p:bold r:id="rId58"/>
      <p:boldItalic r:id="rId59"/>
    </p:embeddedFont>
  </p:embeddedFontLst>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 id="{7FA1E7F8-FC1F-CDD6-B032-6237257B15C2}" name="Kristen Ribaudo" initials="KR" userId="7a61d3ca7dda6d5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A34B"/>
    <a:srgbClr val="0F6235"/>
    <a:srgbClr val="E99873"/>
    <a:srgbClr val="D7E023"/>
    <a:srgbClr val="2AA748"/>
    <a:srgbClr val="E6E6E6"/>
    <a:srgbClr val="FAFBE1"/>
    <a:srgbClr val="CBD92C"/>
    <a:srgbClr val="8CF1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B1C9F-E1B5-469F-9DA0-46EBEC3EB4D9}" v="3" dt="2026-09-18T18:39:05.3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28" autoAdjust="0"/>
    <p:restoredTop sz="53912" autoAdjust="0"/>
  </p:normalViewPr>
  <p:slideViewPr>
    <p:cSldViewPr snapToGrid="0">
      <p:cViewPr varScale="1">
        <p:scale>
          <a:sx n="51" d="100"/>
          <a:sy n="51" d="100"/>
        </p:scale>
        <p:origin x="1387"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3.fntdata"/><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1.fntdata"/><Relationship Id="rId58" Type="http://schemas.openxmlformats.org/officeDocument/2006/relationships/font" Target="fonts/font6.fntdata"/><Relationship Id="rId66"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4.fntdata"/><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7.fntdata"/><Relationship Id="rId67" Type="http://schemas.microsoft.com/office/2018/10/relationships/authors" Targe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2.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5.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60" Type="http://schemas.openxmlformats.org/officeDocument/2006/relationships/tags" Target="tags/tag1.xml"/><Relationship Id="rId65"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 Liu" userId="RbefZwrnmxrE6Rtd2tSrm+F4/ZyzDz6UNKeNfdU9CLA=" providerId="None" clId="Web-{3CCB1C9F-E1B5-469F-9DA0-46EBEC3EB4D9}"/>
    <pc:docChg chg="modSld">
      <pc:chgData name="Brandon Liu" userId="RbefZwrnmxrE6Rtd2tSrm+F4/ZyzDz6UNKeNfdU9CLA=" providerId="None" clId="Web-{3CCB1C9F-E1B5-469F-9DA0-46EBEC3EB4D9}" dt="2026-09-18T18:39:04.789" v="1" actId="20577"/>
      <pc:docMkLst>
        <pc:docMk/>
      </pc:docMkLst>
      <pc:sldChg chg="modSp">
        <pc:chgData name="Brandon Liu" userId="RbefZwrnmxrE6Rtd2tSrm+F4/ZyzDz6UNKeNfdU9CLA=" providerId="None" clId="Web-{3CCB1C9F-E1B5-469F-9DA0-46EBEC3EB4D9}" dt="2026-09-18T18:39:04.789" v="1" actId="20577"/>
        <pc:sldMkLst>
          <pc:docMk/>
          <pc:sldMk cId="289830023" sldId="2425"/>
        </pc:sldMkLst>
        <pc:spChg chg="mod">
          <ac:chgData name="Brandon Liu" userId="RbefZwrnmxrE6Rtd2tSrm+F4/ZyzDz6UNKeNfdU9CLA=" providerId="None" clId="Web-{3CCB1C9F-E1B5-469F-9DA0-46EBEC3EB4D9}" dt="2026-09-18T18:39:04.789" v="1" actId="20577"/>
          <ac:spMkLst>
            <pc:docMk/>
            <pc:sldMk cId="289830023" sldId="2425"/>
            <ac:spMk id="5" creationId="{5C93E851-F823-5FB1-01E1-1F997CA034ED}"/>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3.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9/18/2026</a:t>
            </a:fld>
            <a:endParaRPr lang="en-US" dirty="0"/>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dirty="0"/>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dirty="0"/>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khanacademy.org/math/cc-sixth-grade-math/x0267d782:khan-for-families/x0267d782:fractions/a/all-about-fraction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khanacademy.org/math/cc-sixth-grade-math/x0267d782:khan-for-families/x0267d782:fractions/a/all-about-fraction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GvPB9B9fG04"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youtube.com/watch?v=GvPB9B9fG04"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youtube.com/watch?v=hfVKWJxGYE8"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dirty="0"/>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dirty="0"/>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dirty="0"/>
          </a:p>
        </p:txBody>
      </p:sp>
    </p:spTree>
    <p:extLst>
      <p:ext uri="{BB962C8B-B14F-4D97-AF65-F5344CB8AC3E}">
        <p14:creationId xmlns:p14="http://schemas.microsoft.com/office/powerpoint/2010/main" val="1914797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dirty="0"/>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t>Review the module agenda. </a:t>
            </a:r>
          </a:p>
          <a:p>
            <a:pPr marL="171450" marR="0" lvl="0" indent="-171450">
              <a:spcBef>
                <a:spcPts val="0"/>
              </a:spcBef>
              <a:spcAft>
                <a:spcPts val="0"/>
              </a:spcAft>
              <a:buFont typeface="Arial" panose="020B0604020202020204" pitchFamily="34" charset="0"/>
              <a:buChar char="•"/>
            </a:pPr>
            <a:r>
              <a:rPr lang="en-US" dirty="0"/>
              <a:t>Remind learners that they have a Participant Resource Guide which they can use for optional notetaking.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dirty="0"/>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Gain Attention, Recall</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6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Call on learners to answer the questions and recall key information from Module 1.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Let’s start with a quick review to get our brains warmed up.</a:t>
            </a:r>
          </a:p>
          <a:p>
            <a:pPr marL="171450" indent="-171450">
              <a:buFont typeface="Arial" panose="020B0604020202020204" pitchFamily="34" charset="0"/>
              <a:buChar char="•"/>
            </a:pPr>
            <a:r>
              <a:rPr lang="en-US" dirty="0"/>
              <a:t>What are the four basic math operations we’ve worked with before?</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the answer: Addition, subtraction, multiplication, division</a:t>
            </a:r>
          </a:p>
          <a:p>
            <a:pPr marL="171450" lvl="0" indent="-171450">
              <a:buFont typeface="Arial" panose="020B0604020202020204" pitchFamily="34" charset="0"/>
              <a:buChar char="•"/>
            </a:pPr>
            <a:r>
              <a:rPr lang="en-US" dirty="0"/>
              <a:t>Now, who remembers what PEMDAS stands for?</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the answer: Parentheses, Exponents, Multiplication, Division, Addition, Subtraction</a:t>
            </a:r>
          </a:p>
          <a:p>
            <a:pPr marL="171450" lvl="0" indent="-171450">
              <a:buFont typeface="Arial" panose="020B0604020202020204" pitchFamily="34" charset="0"/>
              <a:buChar char="•"/>
            </a:pPr>
            <a:r>
              <a:rPr lang="en-US" dirty="0"/>
              <a:t>Why does order matter when solving a problem? What could happen if we just solved left to right without a plan?</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the answer: In the shop, doing steps out of order can lead to incorrect measurements, wasted materials, or even safety issues.</a:t>
            </a:r>
          </a:p>
          <a:p>
            <a:pPr marL="171450" lvl="0" indent="-171450">
              <a:buFont typeface="Arial" panose="020B0604020202020204" pitchFamily="34" charset="0"/>
              <a:buChar char="•"/>
            </a:pPr>
            <a:r>
              <a:rPr lang="en-US" i="0" dirty="0"/>
              <a:t>Keep these three important ideas in mind during our lesson today. We’ll be building on our knowledge of basic operations to solve equations involving fractions.</a:t>
            </a:r>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dirty="0"/>
          </a:p>
        </p:txBody>
      </p:sp>
    </p:spTree>
    <p:extLst>
      <p:ext uri="{BB962C8B-B14F-4D97-AF65-F5344CB8AC3E}">
        <p14:creationId xmlns:p14="http://schemas.microsoft.com/office/powerpoint/2010/main" val="2280168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latin typeface="+mn-lt"/>
              </a:rPr>
              <a:t>Let’s start with the basics—what is a fraction?</a:t>
            </a:r>
          </a:p>
          <a:p>
            <a:pPr marL="171450" indent="-171450">
              <a:buFont typeface="Arial" panose="020B0604020202020204" pitchFamily="34" charset="0"/>
              <a:buChar char="•"/>
            </a:pPr>
            <a:r>
              <a:rPr lang="en-US" dirty="0">
                <a:latin typeface="+mn-lt"/>
              </a:rPr>
              <a:t>A </a:t>
            </a:r>
            <a:r>
              <a:rPr lang="en-US" b="1" dirty="0">
                <a:latin typeface="+mn-lt"/>
              </a:rPr>
              <a:t>fraction</a:t>
            </a:r>
            <a:r>
              <a:rPr lang="en-US" dirty="0">
                <a:latin typeface="+mn-lt"/>
              </a:rPr>
              <a:t> is a number that represents part of a whole. You’ll see these all the time in the shop when measuring, cutting, or dividing materials.</a:t>
            </a:r>
          </a:p>
          <a:p>
            <a:pPr marL="171450" indent="-171450">
              <a:buFont typeface="Arial" panose="020B0604020202020204" pitchFamily="34" charset="0"/>
              <a:buChar char="•"/>
            </a:pPr>
            <a:r>
              <a:rPr lang="en-US" dirty="0">
                <a:latin typeface="+mn-lt"/>
              </a:rPr>
              <a:t>Fractions are written with one number over another, separated by a line called a fraction bar. That line just means </a:t>
            </a:r>
            <a:r>
              <a:rPr lang="en-US" b="1" dirty="0">
                <a:latin typeface="+mn-lt"/>
              </a:rPr>
              <a:t>division</a:t>
            </a:r>
            <a:r>
              <a:rPr lang="en-US" dirty="0">
                <a:latin typeface="+mn-lt"/>
              </a:rPr>
              <a:t>.</a:t>
            </a:r>
          </a:p>
          <a:p>
            <a:pPr marL="171450" indent="-171450">
              <a:buFont typeface="Arial" panose="020B0604020202020204" pitchFamily="34" charset="0"/>
              <a:buChar char="•"/>
            </a:pPr>
            <a:r>
              <a:rPr lang="en-US" b="1" dirty="0">
                <a:latin typeface="+mn-lt"/>
              </a:rPr>
              <a:t>CLICK</a:t>
            </a:r>
            <a:r>
              <a:rPr lang="en-US" dirty="0">
                <a:latin typeface="+mn-lt"/>
              </a:rPr>
              <a:t> - Now let’s break down the parts of a fraction.</a:t>
            </a:r>
          </a:p>
          <a:p>
            <a:pPr marL="628650" lvl="1" indent="-171450">
              <a:buFont typeface="Arial" panose="020B0604020202020204" pitchFamily="34" charset="0"/>
              <a:buChar char="•"/>
            </a:pPr>
            <a:r>
              <a:rPr lang="en-US" dirty="0">
                <a:latin typeface="+mn-lt"/>
              </a:rPr>
              <a:t>The top number is called the </a:t>
            </a:r>
            <a:r>
              <a:rPr lang="en-US" b="1" dirty="0">
                <a:latin typeface="+mn-lt"/>
              </a:rPr>
              <a:t>numerator</a:t>
            </a:r>
            <a:r>
              <a:rPr lang="en-US" dirty="0">
                <a:latin typeface="+mn-lt"/>
              </a:rPr>
              <a:t>. This tells us how many parts are being counted.</a:t>
            </a:r>
          </a:p>
          <a:p>
            <a:pPr marL="628650" lvl="1" indent="-171450">
              <a:buFont typeface="Arial" panose="020B0604020202020204" pitchFamily="34" charset="0"/>
              <a:buChar char="•"/>
            </a:pPr>
            <a:r>
              <a:rPr lang="en-US" dirty="0">
                <a:latin typeface="+mn-lt"/>
              </a:rPr>
              <a:t>The bottom number is called the </a:t>
            </a:r>
            <a:r>
              <a:rPr lang="en-US" b="1" dirty="0">
                <a:latin typeface="+mn-lt"/>
              </a:rPr>
              <a:t>denominator</a:t>
            </a:r>
            <a:r>
              <a:rPr lang="en-US" dirty="0">
                <a:latin typeface="+mn-lt"/>
              </a:rPr>
              <a:t>. This tells us how many equal parts are in a whole.</a:t>
            </a:r>
          </a:p>
          <a:p>
            <a:pPr marL="171450" lvl="0" indent="-171450">
              <a:buFont typeface="Arial" panose="020B0604020202020204" pitchFamily="34" charset="0"/>
              <a:buChar char="•"/>
            </a:pPr>
            <a:r>
              <a:rPr lang="en-US" dirty="0">
                <a:latin typeface="+mn-lt"/>
              </a:rPr>
              <a:t>Take a look at this box.</a:t>
            </a:r>
          </a:p>
          <a:p>
            <a:pPr marL="171450" lvl="0" indent="-171450">
              <a:buFont typeface="Arial" panose="020B0604020202020204" pitchFamily="34" charset="0"/>
              <a:buChar char="•"/>
            </a:pPr>
            <a:r>
              <a:rPr lang="en-US" b="1" dirty="0">
                <a:latin typeface="+mn-lt"/>
              </a:rPr>
              <a:t>ASK: </a:t>
            </a:r>
            <a:r>
              <a:rPr lang="en-US" dirty="0">
                <a:latin typeface="+mn-lt"/>
              </a:rPr>
              <a:t>How many parts are in the whole? This will be our denominator.</a:t>
            </a:r>
          </a:p>
          <a:p>
            <a:pPr marL="628650" lvl="1" indent="-171450">
              <a:buFont typeface="Arial" panose="020B0604020202020204" pitchFamily="34" charset="0"/>
              <a:buChar char="•"/>
            </a:pPr>
            <a:r>
              <a:rPr lang="en-US" i="1" dirty="0">
                <a:latin typeface="+mn-lt"/>
              </a:rPr>
              <a:t>Call on learners to respond. </a:t>
            </a:r>
            <a:r>
              <a:rPr lang="en-US" b="1" i="1" dirty="0">
                <a:latin typeface="+mn-lt"/>
              </a:rPr>
              <a:t>CLICK</a:t>
            </a:r>
            <a:r>
              <a:rPr lang="en-US" i="1" dirty="0">
                <a:latin typeface="+mn-lt"/>
              </a:rPr>
              <a:t> to reveal the answer: 6. </a:t>
            </a:r>
          </a:p>
          <a:p>
            <a:pPr marL="171450" lvl="0" indent="-171450">
              <a:buFont typeface="Arial" panose="020B0604020202020204" pitchFamily="34" charset="0"/>
              <a:buChar char="•"/>
            </a:pPr>
            <a:r>
              <a:rPr lang="en-US" b="1" dirty="0">
                <a:latin typeface="+mn-lt"/>
              </a:rPr>
              <a:t>ASK: </a:t>
            </a:r>
            <a:r>
              <a:rPr lang="en-US" dirty="0">
                <a:latin typeface="+mn-lt"/>
              </a:rPr>
              <a:t>How many parts are being counted in blue? This will be our numerator.</a:t>
            </a:r>
          </a:p>
          <a:p>
            <a:pPr marL="628650" lvl="1" indent="-171450">
              <a:buFont typeface="Arial" panose="020B0604020202020204" pitchFamily="34" charset="0"/>
              <a:buChar char="•"/>
            </a:pPr>
            <a:r>
              <a:rPr lang="en-US" i="1" dirty="0">
                <a:latin typeface="+mn-lt"/>
              </a:rPr>
              <a:t>Call on learners to respond. </a:t>
            </a:r>
            <a:r>
              <a:rPr lang="en-US" b="1" i="1" dirty="0">
                <a:latin typeface="+mn-lt"/>
              </a:rPr>
              <a:t>CLICK</a:t>
            </a:r>
            <a:r>
              <a:rPr lang="en-US" i="1" dirty="0">
                <a:latin typeface="+mn-lt"/>
              </a:rPr>
              <a:t> to reveal the answer: 2. </a:t>
            </a:r>
          </a:p>
          <a:p>
            <a:pPr marL="171450" lvl="0" indent="-171450">
              <a:buFont typeface="Arial" panose="020B0604020202020204" pitchFamily="34" charset="0"/>
              <a:buChar char="•"/>
            </a:pPr>
            <a:r>
              <a:rPr lang="en-US" b="1" i="1" dirty="0">
                <a:latin typeface="+mn-lt"/>
              </a:rPr>
              <a:t>CLICK</a:t>
            </a:r>
            <a:r>
              <a:rPr lang="en-US" dirty="0">
                <a:latin typeface="+mn-lt"/>
              </a:rPr>
              <a:t> - What we’re really saying here is that each box within the whole is 1/6</a:t>
            </a:r>
            <a:r>
              <a:rPr lang="en-US" baseline="30000" dirty="0">
                <a:latin typeface="+mn-lt"/>
              </a:rPr>
              <a:t>th</a:t>
            </a:r>
            <a:r>
              <a:rPr lang="en-US" dirty="0">
                <a:latin typeface="+mn-lt"/>
              </a:rPr>
              <a:t> of the total. So, the blue boxes represent 2/6</a:t>
            </a:r>
            <a:r>
              <a:rPr lang="en-US" baseline="30000" dirty="0">
                <a:latin typeface="+mn-lt"/>
              </a:rPr>
              <a:t>th</a:t>
            </a:r>
            <a:r>
              <a:rPr lang="en-US" dirty="0">
                <a:latin typeface="+mn-lt"/>
              </a:rPr>
              <a:t> </a:t>
            </a:r>
          </a:p>
          <a:p>
            <a:pPr marL="171450" lvl="0" indent="-171450">
              <a:buFont typeface="Arial" panose="020B0604020202020204" pitchFamily="34" charset="0"/>
              <a:buChar char="•"/>
            </a:pPr>
            <a:r>
              <a:rPr lang="en-US" dirty="0">
                <a:latin typeface="+mn-lt"/>
              </a:rPr>
              <a:t>Understanding these two parts is key, because everything we do with fractions builds from this idea.</a:t>
            </a:r>
          </a:p>
          <a:p>
            <a:pPr marL="171450" lvl="0" indent="-171450">
              <a:buFont typeface="Arial" panose="020B0604020202020204" pitchFamily="34" charset="0"/>
              <a:buChar char="•"/>
            </a:pPr>
            <a:endParaRPr lang="en-US" dirty="0">
              <a:latin typeface="+mn-lt"/>
            </a:endParaRPr>
          </a:p>
          <a:p>
            <a:pPr marL="171450" lvl="0" indent="-171450">
              <a:buFont typeface="Arial" panose="020B0604020202020204" pitchFamily="34" charset="0"/>
              <a:buChar char="•"/>
            </a:pPr>
            <a:endParaRPr lang="en-US" dirty="0">
              <a:latin typeface="+mn-lt"/>
            </a:endParaRPr>
          </a:p>
          <a:p>
            <a:pPr marL="0" lvl="0" indent="0">
              <a:buFont typeface="Arial" panose="020B0604020202020204" pitchFamily="34" charset="0"/>
              <a:buNone/>
            </a:pPr>
            <a:r>
              <a:rPr lang="en-US" i="1" dirty="0">
                <a:latin typeface="+mn-lt"/>
              </a:rPr>
              <a:t>Source</a:t>
            </a:r>
            <a:r>
              <a:rPr lang="en-US" dirty="0">
                <a:latin typeface="+mn-lt"/>
              </a:rPr>
              <a:t>: Khan Academy. (n.d.). </a:t>
            </a:r>
            <a:r>
              <a:rPr lang="en-US" i="1" dirty="0">
                <a:latin typeface="+mn-lt"/>
              </a:rPr>
              <a:t>All about fractions</a:t>
            </a:r>
            <a:r>
              <a:rPr lang="en-US" dirty="0">
                <a:latin typeface="+mn-lt"/>
              </a:rPr>
              <a:t>. Khan Academy. </a:t>
            </a:r>
            <a:r>
              <a:rPr lang="en-US" dirty="0">
                <a:latin typeface="+mn-lt"/>
                <a:hlinkClick r:id="rId3"/>
              </a:rPr>
              <a:t>https://www.khanacademy.org/math/cc-sixth-grade-math/x0267d782:khan-for-families/x0267d782:fractions/a/all-about-fractions</a:t>
            </a:r>
            <a:endParaRPr lang="en-US" dirty="0">
              <a:latin typeface="+mn-lt"/>
            </a:endParaRPr>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dirty="0"/>
          </a:p>
        </p:txBody>
      </p:sp>
    </p:spTree>
    <p:extLst>
      <p:ext uri="{BB962C8B-B14F-4D97-AF65-F5344CB8AC3E}">
        <p14:creationId xmlns:p14="http://schemas.microsoft.com/office/powerpoint/2010/main" val="1363450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7205-20FC-4880-987F-D5F9DBA7F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CE520-2B5E-8297-BA01-039A678AAF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988C58E-0171-D909-2570-CDEBA85F3B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Call on learners to determine the fractions for numbers 1-4.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Fractions can be represented in a variety of ways such as piece of a whole, parts of a group, or even portions of a number line. </a:t>
            </a:r>
          </a:p>
          <a:p>
            <a:pPr marL="171450" indent="-171450">
              <a:buFont typeface="Arial" panose="020B0604020202020204" pitchFamily="34" charset="0"/>
              <a:buChar char="•"/>
            </a:pPr>
            <a:r>
              <a:rPr lang="en-US" dirty="0"/>
              <a:t>Let’s try writing fractions for each of these examples. </a:t>
            </a:r>
          </a:p>
          <a:p>
            <a:pPr marL="171450" indent="-171450">
              <a:buFont typeface="Arial" panose="020B0604020202020204" pitchFamily="34" charset="0"/>
              <a:buChar char="•"/>
            </a:pPr>
            <a:r>
              <a:rPr lang="en-US" dirty="0"/>
              <a:t>Remember the total number of parts goes on the bottom and it called the denominator. The parts being counted go on top and are called numerators. </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Answer Key: </a:t>
            </a:r>
          </a:p>
          <a:p>
            <a:pPr marL="228600" indent="-228600">
              <a:buFont typeface="+mj-lt"/>
              <a:buAutoNum type="arabicPeriod"/>
            </a:pPr>
            <a:r>
              <a:rPr lang="en-US" dirty="0"/>
              <a:t>1/4</a:t>
            </a:r>
          </a:p>
          <a:p>
            <a:pPr marL="228600" indent="-228600">
              <a:buFont typeface="+mj-lt"/>
              <a:buAutoNum type="arabicPeriod"/>
            </a:pPr>
            <a:r>
              <a:rPr lang="en-US" dirty="0"/>
              <a:t>1/8 </a:t>
            </a:r>
          </a:p>
          <a:p>
            <a:pPr marL="228600" indent="-228600">
              <a:buFont typeface="+mj-lt"/>
              <a:buAutoNum type="arabicPeriod"/>
            </a:pPr>
            <a:r>
              <a:rPr lang="en-US" dirty="0"/>
              <a:t>10/24 </a:t>
            </a:r>
          </a:p>
          <a:p>
            <a:pPr marL="228600" indent="-228600">
              <a:buFont typeface="+mj-lt"/>
              <a:buAutoNum type="arabicPeriod"/>
            </a:pPr>
            <a:r>
              <a:rPr lang="en-US" dirty="0"/>
              <a:t>2/4</a:t>
            </a:r>
          </a:p>
        </p:txBody>
      </p:sp>
      <p:sp>
        <p:nvSpPr>
          <p:cNvPr id="4" name="Slide Number Placeholder 3">
            <a:extLst>
              <a:ext uri="{FF2B5EF4-FFF2-40B4-BE49-F238E27FC236}">
                <a16:creationId xmlns:a16="http://schemas.microsoft.com/office/drawing/2014/main" id="{C5DCBB07-36DD-C971-132F-71C84088D134}"/>
              </a:ext>
            </a:extLst>
          </p:cNvPr>
          <p:cNvSpPr>
            <a:spLocks noGrp="1"/>
          </p:cNvSpPr>
          <p:nvPr>
            <p:ph type="sldNum" sz="quarter" idx="5"/>
          </p:nvPr>
        </p:nvSpPr>
        <p:spPr/>
        <p:txBody>
          <a:bodyPr/>
          <a:lstStyle/>
          <a:p>
            <a:fld id="{C68FB58B-AACD-44F1-9CE2-B850C946C86F}" type="slidenum">
              <a:rPr lang="en-US" smtClean="0"/>
              <a:t>8</a:t>
            </a:fld>
            <a:endParaRPr lang="en-US" dirty="0"/>
          </a:p>
        </p:txBody>
      </p:sp>
    </p:spTree>
    <p:extLst>
      <p:ext uri="{BB962C8B-B14F-4D97-AF65-F5344CB8AC3E}">
        <p14:creationId xmlns:p14="http://schemas.microsoft.com/office/powerpoint/2010/main" val="2009854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AB4D8-77E8-F9EB-334B-C6F5E63BD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C17C0-652B-D2EC-9E8A-6ED5ABF815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92444A-CCBD-C889-3F6B-D53E655690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Let’s talk about what “simplest form” means.</a:t>
            </a:r>
          </a:p>
          <a:p>
            <a:pPr marL="171450" indent="-171450">
              <a:buFont typeface="Arial" panose="020B0604020202020204" pitchFamily="34" charset="0"/>
              <a:buChar char="•"/>
            </a:pPr>
            <a:r>
              <a:rPr lang="en-US" dirty="0"/>
              <a:t>A fraction is in </a:t>
            </a:r>
            <a:r>
              <a:rPr lang="en-US" b="1" dirty="0"/>
              <a:t>simplest form </a:t>
            </a:r>
            <a:r>
              <a:rPr lang="en-US" dirty="0"/>
              <a:t>when it cannot be reduced any further. That means the numerator and denominator do not share any common factors other than 1.</a:t>
            </a:r>
          </a:p>
          <a:p>
            <a:pPr marL="171450" indent="-171450">
              <a:buFont typeface="Arial" panose="020B0604020202020204" pitchFamily="34" charset="0"/>
              <a:buChar char="•"/>
            </a:pPr>
            <a:r>
              <a:rPr lang="en-US" dirty="0"/>
              <a:t>In our first example, the numbers 10 and 24 can both be divided by 2. So, what is our fraction in simplest form?</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answer: 5/12</a:t>
            </a:r>
          </a:p>
          <a:p>
            <a:pPr marL="171450" indent="-171450">
              <a:buFont typeface="Arial" panose="020B0604020202020204" pitchFamily="34" charset="0"/>
              <a:buChar char="•"/>
            </a:pPr>
            <a:r>
              <a:rPr lang="en-US" dirty="0"/>
              <a:t>What about our second example? What is the simplest form?</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answer: 1/2</a:t>
            </a:r>
          </a:p>
          <a:p>
            <a:pPr marL="171450" indent="-171450">
              <a:buFont typeface="Arial" panose="020B0604020202020204" pitchFamily="34" charset="0"/>
              <a:buChar char="•"/>
            </a:pPr>
            <a:r>
              <a:rPr lang="en-US" dirty="0"/>
              <a:t>Even though these fractions look different, they represent the same amount. </a:t>
            </a:r>
          </a:p>
          <a:p>
            <a:pPr marL="171450" indent="-171450">
              <a:buFont typeface="Arial" panose="020B0604020202020204" pitchFamily="34" charset="0"/>
              <a:buChar char="•"/>
            </a:pPr>
            <a:r>
              <a:rPr lang="en-US" dirty="0"/>
              <a:t>Simplifying helps us write fractions in a cleaner, easier-to-use form when solving problems.</a:t>
            </a:r>
          </a:p>
        </p:txBody>
      </p:sp>
      <p:sp>
        <p:nvSpPr>
          <p:cNvPr id="4" name="Slide Number Placeholder 3">
            <a:extLst>
              <a:ext uri="{FF2B5EF4-FFF2-40B4-BE49-F238E27FC236}">
                <a16:creationId xmlns:a16="http://schemas.microsoft.com/office/drawing/2014/main" id="{44E80849-3281-9D4B-B1ED-D1345876E88C}"/>
              </a:ext>
            </a:extLst>
          </p:cNvPr>
          <p:cNvSpPr>
            <a:spLocks noGrp="1"/>
          </p:cNvSpPr>
          <p:nvPr>
            <p:ph type="sldNum" sz="quarter" idx="5"/>
          </p:nvPr>
        </p:nvSpPr>
        <p:spPr/>
        <p:txBody>
          <a:bodyPr/>
          <a:lstStyle/>
          <a:p>
            <a:fld id="{C68FB58B-AACD-44F1-9CE2-B850C946C86F}" type="slidenum">
              <a:rPr lang="en-US" smtClean="0"/>
              <a:t>9</a:t>
            </a:fld>
            <a:endParaRPr lang="en-US" dirty="0"/>
          </a:p>
        </p:txBody>
      </p:sp>
    </p:spTree>
    <p:extLst>
      <p:ext uri="{BB962C8B-B14F-4D97-AF65-F5344CB8AC3E}">
        <p14:creationId xmlns:p14="http://schemas.microsoft.com/office/powerpoint/2010/main" val="4242868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8CA79-AF8A-AD69-D3DE-C0A0ED09F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1871E-6F44-B531-063F-CA88A91068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5CA53F-7D23-87F9-54EF-FC0B97D092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Fractions are something you will use regularly on the job, even if you don’t always think about them that way. </a:t>
            </a:r>
          </a:p>
          <a:p>
            <a:pPr marL="171450" indent="-171450">
              <a:buFont typeface="Arial" panose="020B0604020202020204" pitchFamily="34" charset="0"/>
              <a:buChar char="•"/>
            </a:pPr>
            <a:r>
              <a:rPr lang="en-US" dirty="0"/>
              <a:t>You use fractions any time you measure materials, whether that’s wire, conduit, or other components.  Accuracy matters, because even small measurement errors can cause parts not to fit correctly.</a:t>
            </a:r>
          </a:p>
          <a:p>
            <a:pPr marL="171450" indent="-171450">
              <a:buFont typeface="Arial" panose="020B0604020202020204" pitchFamily="34" charset="0"/>
              <a:buChar char="•"/>
            </a:pPr>
            <a:r>
              <a:rPr lang="en-US" dirty="0"/>
              <a:t>Fractions also help you cut and install parts properly. </a:t>
            </a:r>
          </a:p>
          <a:p>
            <a:pPr marL="171450" indent="-171450">
              <a:buFont typeface="Arial" panose="020B0604020202020204" pitchFamily="34" charset="0"/>
              <a:buChar char="•"/>
            </a:pPr>
            <a:r>
              <a:rPr lang="en-US" dirty="0"/>
              <a:t>If a measurement is off, it can lead to wasted material or extra work to fix the mistake.</a:t>
            </a:r>
          </a:p>
          <a:p>
            <a:pPr marL="171450" indent="-171450">
              <a:buFont typeface="Arial" panose="020B0604020202020204" pitchFamily="34" charset="0"/>
              <a:buChar char="•"/>
            </a:pPr>
            <a:r>
              <a:rPr lang="en-US" dirty="0"/>
              <a:t>You’ll also see fractions when reading specifications, diagrams, or instructions. Being able to understand and work with them helps you follow those directions correctly.</a:t>
            </a:r>
          </a:p>
          <a:p>
            <a:pPr marL="171450" indent="-171450">
              <a:buFont typeface="Arial" panose="020B0604020202020204" pitchFamily="34" charset="0"/>
              <a:buChar char="•"/>
            </a:pPr>
            <a:r>
              <a:rPr lang="en-US" dirty="0"/>
              <a:t>At the end of the day, using fractions correctly helps you work more efficiently, reduce mistakes, and maintain a safe work environment.</a:t>
            </a:r>
          </a:p>
        </p:txBody>
      </p:sp>
      <p:sp>
        <p:nvSpPr>
          <p:cNvPr id="4" name="Slide Number Placeholder 3">
            <a:extLst>
              <a:ext uri="{FF2B5EF4-FFF2-40B4-BE49-F238E27FC236}">
                <a16:creationId xmlns:a16="http://schemas.microsoft.com/office/drawing/2014/main" id="{204B8CA5-B024-B58E-A0E2-FDBDDA825199}"/>
              </a:ext>
            </a:extLst>
          </p:cNvPr>
          <p:cNvSpPr>
            <a:spLocks noGrp="1"/>
          </p:cNvSpPr>
          <p:nvPr>
            <p:ph type="sldNum" sz="quarter" idx="5"/>
          </p:nvPr>
        </p:nvSpPr>
        <p:spPr/>
        <p:txBody>
          <a:bodyPr/>
          <a:lstStyle/>
          <a:p>
            <a:fld id="{C68FB58B-AACD-44F1-9CE2-B850C946C86F}" type="slidenum">
              <a:rPr lang="en-US" smtClean="0"/>
              <a:t>10</a:t>
            </a:fld>
            <a:endParaRPr lang="en-US" dirty="0"/>
          </a:p>
        </p:txBody>
      </p:sp>
    </p:spTree>
    <p:extLst>
      <p:ext uri="{BB962C8B-B14F-4D97-AF65-F5344CB8AC3E}">
        <p14:creationId xmlns:p14="http://schemas.microsoft.com/office/powerpoint/2010/main" val="1713674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There are a few key terms to keep in mind as we work through this lesson. </a:t>
            </a:r>
          </a:p>
          <a:p>
            <a:pPr marL="171450" indent="-171450">
              <a:buFont typeface="Arial" panose="020B0604020202020204" pitchFamily="34" charset="0"/>
              <a:buChar char="•"/>
            </a:pPr>
            <a:r>
              <a:rPr lang="en-US" dirty="0"/>
              <a:t>You can find these in the glossary of the course, but I recommend bookmarking this page in your Participant Resource Guide so you can quickly and easily refer to these terms as needed. </a:t>
            </a:r>
          </a:p>
          <a:p>
            <a:pPr marL="171450" indent="-171450">
              <a:buFont typeface="Arial" panose="020B0604020202020204" pitchFamily="34" charset="0"/>
              <a:buChar char="•"/>
            </a:pPr>
            <a:r>
              <a:rPr lang="en-US" dirty="0"/>
              <a:t>In addition to common fraction, numerator, and denominator, it’s also important to know reciprocal and least common denominator. </a:t>
            </a:r>
          </a:p>
          <a:p>
            <a:pPr marL="171450" indent="-171450">
              <a:buFont typeface="Arial" panose="020B0604020202020204" pitchFamily="34" charset="0"/>
              <a:buChar char="•"/>
            </a:pPr>
            <a:r>
              <a:rPr lang="en-US" dirty="0"/>
              <a:t>A </a:t>
            </a:r>
            <a:r>
              <a:rPr lang="en-US" b="1" dirty="0"/>
              <a:t>reciprocal</a:t>
            </a:r>
            <a:r>
              <a:rPr lang="en-US" dirty="0"/>
              <a:t> is a fraction created by flipping the numerator and denominator of another fraction. For example, the reciprocal of 2/3 is 3/2. </a:t>
            </a:r>
          </a:p>
          <a:p>
            <a:pPr marL="628650" lvl="1" indent="-171450">
              <a:buFont typeface="Arial" panose="020B0604020202020204" pitchFamily="34" charset="0"/>
              <a:buChar char="•"/>
            </a:pPr>
            <a:r>
              <a:rPr lang="en-US" dirty="0"/>
              <a:t>We’ll use this term when we discuss </a:t>
            </a:r>
            <a:r>
              <a:rPr lang="en-US" i="1" u="none" dirty="0"/>
              <a:t>dividing</a:t>
            </a:r>
            <a:r>
              <a:rPr lang="en-US" dirty="0"/>
              <a:t> fractions. </a:t>
            </a:r>
          </a:p>
          <a:p>
            <a:pPr marL="171450" indent="-171450">
              <a:buFont typeface="Arial" panose="020B0604020202020204" pitchFamily="34" charset="0"/>
              <a:buChar char="•"/>
            </a:pPr>
            <a:r>
              <a:rPr lang="en-US" dirty="0"/>
              <a:t>The </a:t>
            </a:r>
            <a:r>
              <a:rPr lang="en-US" b="1" dirty="0"/>
              <a:t>least common denominator (LCD) </a:t>
            </a:r>
            <a:r>
              <a:rPr lang="en-US" dirty="0"/>
              <a:t>is the he smallest number that two or more denominators can all divide into evenly. It is used to rewrite fractions so they have the same denominator, which makes them easier to add, or subtract.</a:t>
            </a:r>
          </a:p>
          <a:p>
            <a:pPr marL="171450" indent="-171450">
              <a:buFont typeface="Arial" panose="020B0604020202020204" pitchFamily="34" charset="0"/>
              <a:buChar char="•"/>
            </a:pPr>
            <a:r>
              <a:rPr lang="en-US" dirty="0"/>
              <a:t>An </a:t>
            </a:r>
            <a:r>
              <a:rPr lang="en-US" b="1" dirty="0"/>
              <a:t>improper fraction </a:t>
            </a:r>
            <a:r>
              <a:rPr lang="en-US" dirty="0"/>
              <a:t>is a number greater than one whole. The numerator of the fraction (top number) is, therefore, greater than the denominator of the fraction (bottom number).</a:t>
            </a:r>
          </a:p>
          <a:p>
            <a:pPr marL="171450" indent="-171450">
              <a:buFont typeface="Arial" panose="020B0604020202020204" pitchFamily="34" charset="0"/>
              <a:buChar char="•"/>
            </a:pPr>
            <a:r>
              <a:rPr lang="en-US" dirty="0"/>
              <a:t>Lastly, a </a:t>
            </a:r>
            <a:r>
              <a:rPr lang="en-US" b="1" dirty="0"/>
              <a:t>mixed number </a:t>
            </a:r>
            <a:r>
              <a:rPr lang="en-US" dirty="0"/>
              <a:t>is </a:t>
            </a:r>
            <a:r>
              <a:rPr lang="en-US" sz="1200" dirty="0"/>
              <a:t>a whole number and a fraction (Ex: 1 ½ ).</a:t>
            </a:r>
            <a:endParaRPr lang="en-US" dirty="0"/>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latin typeface="+mn-lt"/>
              </a:rPr>
              <a:t>Source</a:t>
            </a:r>
            <a:r>
              <a:rPr lang="en-US" dirty="0">
                <a:latin typeface="+mn-l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Khan Academy. (n.d.). </a:t>
            </a:r>
            <a:r>
              <a:rPr lang="en-US" i="1" dirty="0">
                <a:latin typeface="+mn-lt"/>
              </a:rPr>
              <a:t>All about fractions</a:t>
            </a:r>
            <a:r>
              <a:rPr lang="en-US" dirty="0">
                <a:latin typeface="+mn-lt"/>
              </a:rPr>
              <a:t>. Khan Academy. </a:t>
            </a:r>
            <a:r>
              <a:rPr lang="en-US" dirty="0">
                <a:latin typeface="+mn-lt"/>
                <a:hlinkClick r:id="rId3"/>
              </a:rPr>
              <a:t>https://www.khanacademy.org/math/cc-sixth-grade-math/x0267d782:khan-for-families/x0267d782:fractions/a/all-about-fractions</a:t>
            </a:r>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ffectLst/>
              </a:rPr>
              <a:t>Bartlett, S. (2025, October 21). </a:t>
            </a:r>
            <a:r>
              <a:rPr lang="en-US" i="1" dirty="0">
                <a:effectLst/>
              </a:rPr>
              <a:t>What is an improper fraction? explained for Elementary School</a:t>
            </a:r>
            <a:r>
              <a:rPr lang="en-US" dirty="0">
                <a:effectLst/>
              </a:rPr>
              <a:t>. Third Space Learning. https://thirdspacelearning.com/us/blog/what-is-improper-fraction/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latin typeface="+mn-lt"/>
            </a:endParaRP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11</a:t>
            </a:fld>
            <a:endParaRPr lang="en-US" dirty="0"/>
          </a:p>
        </p:txBody>
      </p:sp>
    </p:spTree>
    <p:extLst>
      <p:ext uri="{BB962C8B-B14F-4D97-AF65-F5344CB8AC3E}">
        <p14:creationId xmlns:p14="http://schemas.microsoft.com/office/powerpoint/2010/main" val="265454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7D4B5-A5CD-B1B8-BBD8-729FB5859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82921-686A-E7E0-36CF-3E56EA4606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F8638B-98C6-6F99-515C-20257C721D0D}"/>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a:t>
            </a:r>
            <a:r>
              <a:rPr lang="en-US" dirty="0"/>
              <a:t>: In this section, we’ll learn how to accurately multiply and divide fractions.</a:t>
            </a:r>
          </a:p>
          <a:p>
            <a:endParaRPr lang="en-US" dirty="0"/>
          </a:p>
        </p:txBody>
      </p:sp>
      <p:sp>
        <p:nvSpPr>
          <p:cNvPr id="4" name="Slide Number Placeholder 3">
            <a:extLst>
              <a:ext uri="{FF2B5EF4-FFF2-40B4-BE49-F238E27FC236}">
                <a16:creationId xmlns:a16="http://schemas.microsoft.com/office/drawing/2014/main" id="{0A95E4CA-7EC7-C40A-EB2B-82E8220CE51C}"/>
              </a:ext>
            </a:extLst>
          </p:cNvPr>
          <p:cNvSpPr>
            <a:spLocks noGrp="1"/>
          </p:cNvSpPr>
          <p:nvPr>
            <p:ph type="sldNum" sz="quarter" idx="5"/>
          </p:nvPr>
        </p:nvSpPr>
        <p:spPr/>
        <p:txBody>
          <a:bodyPr/>
          <a:lstStyle/>
          <a:p>
            <a:fld id="{C68FB58B-AACD-44F1-9CE2-B850C946C86F}" type="slidenum">
              <a:rPr lang="en-US" smtClean="0"/>
              <a:t>12</a:t>
            </a:fld>
            <a:endParaRPr lang="en-US" dirty="0"/>
          </a:p>
        </p:txBody>
      </p:sp>
    </p:spTree>
    <p:extLst>
      <p:ext uri="{BB962C8B-B14F-4D97-AF65-F5344CB8AC3E}">
        <p14:creationId xmlns:p14="http://schemas.microsoft.com/office/powerpoint/2010/main" val="3054821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Multiplying fractions is a three-step process. </a:t>
            </a:r>
          </a:p>
          <a:p>
            <a:pPr marL="171450" indent="-171450">
              <a:buFont typeface="Arial" panose="020B0604020202020204" pitchFamily="34" charset="0"/>
              <a:buChar char="•"/>
            </a:pPr>
            <a:r>
              <a:rPr lang="en-US" b="1" dirty="0"/>
              <a:t>First</a:t>
            </a:r>
            <a:r>
              <a:rPr lang="en-US" dirty="0"/>
              <a:t>, we multiply the numerators, which are the top numbers. </a:t>
            </a:r>
          </a:p>
          <a:p>
            <a:pPr marL="628650" lvl="1" indent="-171450">
              <a:buFont typeface="Arial" panose="020B0604020202020204" pitchFamily="34" charset="0"/>
              <a:buChar char="•"/>
            </a:pPr>
            <a:r>
              <a:rPr lang="en-US" b="1" i="1" dirty="0"/>
              <a:t>CLICK</a:t>
            </a:r>
            <a:r>
              <a:rPr lang="en-US" dirty="0"/>
              <a:t> - In this example, we multiply 2 times 5 to get 10.</a:t>
            </a:r>
          </a:p>
          <a:p>
            <a:pPr marL="171450" indent="-171450">
              <a:buFont typeface="Arial" panose="020B0604020202020204" pitchFamily="34" charset="0"/>
              <a:buChar char="•"/>
            </a:pPr>
            <a:r>
              <a:rPr lang="en-US" b="1" dirty="0"/>
              <a:t>Next</a:t>
            </a:r>
            <a:r>
              <a:rPr lang="en-US" dirty="0"/>
              <a:t>, we multiply the denominators, which are the bottom numbers. </a:t>
            </a:r>
          </a:p>
          <a:p>
            <a:pPr marL="628650" lvl="1" indent="-171450">
              <a:buFont typeface="Arial" panose="020B0604020202020204" pitchFamily="34" charset="0"/>
              <a:buChar char="•"/>
            </a:pPr>
            <a:r>
              <a:rPr lang="en-US" b="1" i="1" dirty="0"/>
              <a:t>CLICK</a:t>
            </a:r>
            <a:r>
              <a:rPr lang="en-US" dirty="0"/>
              <a:t> - So, we multiply 3 times 6 to get 18. At this point, we have the fraction 10/18.</a:t>
            </a:r>
          </a:p>
          <a:p>
            <a:pPr marL="171450" indent="-171450">
              <a:buFont typeface="Arial" panose="020B0604020202020204" pitchFamily="34" charset="0"/>
              <a:buChar char="•"/>
            </a:pPr>
            <a:r>
              <a:rPr lang="en-US" dirty="0"/>
              <a:t>The </a:t>
            </a:r>
            <a:r>
              <a:rPr lang="en-US" b="1" dirty="0"/>
              <a:t>last</a:t>
            </a:r>
            <a:r>
              <a:rPr lang="en-US" dirty="0"/>
              <a:t> step is to reduce the fraction to simplest form, if possible. Both 10 and 18 can be divided by 2. </a:t>
            </a:r>
          </a:p>
          <a:p>
            <a:pPr marL="628650" lvl="1" indent="-171450">
              <a:buFont typeface="Arial" panose="020B0604020202020204" pitchFamily="34" charset="0"/>
              <a:buChar char="•"/>
            </a:pPr>
            <a:r>
              <a:rPr lang="en-US" b="1" i="1" dirty="0"/>
              <a:t>CLICK</a:t>
            </a:r>
            <a:r>
              <a:rPr lang="en-US" dirty="0"/>
              <a:t> - When we divide 10 by 2, we get 5. </a:t>
            </a:r>
          </a:p>
          <a:p>
            <a:pPr marL="628650" lvl="1" indent="-171450">
              <a:buFont typeface="Arial" panose="020B0604020202020204" pitchFamily="34" charset="0"/>
              <a:buChar char="•"/>
            </a:pPr>
            <a:r>
              <a:rPr lang="en-US" b="1" i="1" dirty="0"/>
              <a:t>CLICK</a:t>
            </a:r>
            <a:r>
              <a:rPr lang="en-US" dirty="0"/>
              <a:t> – When we divide 18 by 2, we get 9. </a:t>
            </a:r>
          </a:p>
          <a:p>
            <a:pPr marL="628650" lvl="1" indent="-171450">
              <a:buFont typeface="Arial" panose="020B0604020202020204" pitchFamily="34" charset="0"/>
              <a:buChar char="•"/>
            </a:pPr>
            <a:r>
              <a:rPr lang="en-US" dirty="0"/>
              <a:t>So, our final answer is 5/9.</a:t>
            </a:r>
          </a:p>
          <a:p>
            <a:pPr marL="171450" lvl="0" indent="-171450">
              <a:buFont typeface="Arial" panose="020B0604020202020204" pitchFamily="34" charset="0"/>
              <a:buChar char="•"/>
            </a:pPr>
            <a:r>
              <a:rPr lang="en-US" dirty="0"/>
              <a:t>Multiplying fractions is straightforward. We multiply straight across, then simplify if we can.</a:t>
            </a:r>
          </a:p>
        </p:txBody>
      </p:sp>
      <p:sp>
        <p:nvSpPr>
          <p:cNvPr id="4" name="Slide Number Placeholder 3"/>
          <p:cNvSpPr>
            <a:spLocks noGrp="1"/>
          </p:cNvSpPr>
          <p:nvPr>
            <p:ph type="sldNum" sz="quarter" idx="5"/>
          </p:nvPr>
        </p:nvSpPr>
        <p:spPr/>
        <p:txBody>
          <a:bodyPr/>
          <a:lstStyle/>
          <a:p>
            <a:fld id="{C68FB58B-AACD-44F1-9CE2-B850C946C86F}" type="slidenum">
              <a:rPr lang="en-US" smtClean="0"/>
              <a:t>13</a:t>
            </a:fld>
            <a:endParaRPr lang="en-US" dirty="0"/>
          </a:p>
        </p:txBody>
      </p:sp>
    </p:spTree>
    <p:extLst>
      <p:ext uri="{BB962C8B-B14F-4D97-AF65-F5344CB8AC3E}">
        <p14:creationId xmlns:p14="http://schemas.microsoft.com/office/powerpoint/2010/main" val="3148951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0580B-C1BB-B037-7F36-0F9AFC296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2B180-7C00-49B5-99A1-2D50BEC547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F8647F-C0C4-4298-6B45-A7DA066AEDA4}"/>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latin typeface="+mn-lt"/>
              </a:rPr>
              <a:t>Sometimes the solution to a math problem results in an improper fraction. </a:t>
            </a:r>
          </a:p>
          <a:p>
            <a:pPr marL="171450" indent="-171450">
              <a:buFont typeface="Arial" panose="020B0604020202020204" pitchFamily="34" charset="0"/>
              <a:buChar char="•"/>
            </a:pPr>
            <a:r>
              <a:rPr lang="en-US" dirty="0"/>
              <a:t>Remember, an </a:t>
            </a:r>
            <a:r>
              <a:rPr lang="en-US" b="1" dirty="0"/>
              <a:t>improper fraction</a:t>
            </a:r>
            <a:r>
              <a:rPr lang="en-US" dirty="0"/>
              <a:t> has a numerator that is larger than the denominator. </a:t>
            </a:r>
          </a:p>
          <a:p>
            <a:pPr marL="171450" indent="-171450">
              <a:buFont typeface="Arial" panose="020B0604020202020204" pitchFamily="34" charset="0"/>
              <a:buChar char="•"/>
            </a:pPr>
            <a:r>
              <a:rPr lang="en-US" dirty="0">
                <a:latin typeface="+mn-lt"/>
              </a:rPr>
              <a:t>It can be helpful to convert improper fractions to a </a:t>
            </a:r>
            <a:r>
              <a:rPr lang="en-US" b="1" dirty="0">
                <a:latin typeface="+mn-lt"/>
              </a:rPr>
              <a:t>mixed number</a:t>
            </a:r>
            <a:r>
              <a:rPr lang="en-US" dirty="0">
                <a:latin typeface="+mn-lt"/>
              </a:rPr>
              <a:t>, which </a:t>
            </a:r>
            <a:r>
              <a:rPr lang="en-US" dirty="0"/>
              <a:t>combines a whole number and a fraction.</a:t>
            </a:r>
          </a:p>
          <a:p>
            <a:pPr marL="171450" indent="-171450">
              <a:buFont typeface="Arial" panose="020B0604020202020204" pitchFamily="34" charset="0"/>
              <a:buChar char="•"/>
            </a:pPr>
            <a:r>
              <a:rPr lang="en-US" dirty="0"/>
              <a:t>Take a moment to watch this short video. It will show you how to convert an improper fraction into a mixed number.</a:t>
            </a:r>
          </a:p>
          <a:p>
            <a:pPr marL="628650" lvl="1" indent="-171450">
              <a:buFont typeface="Arial" panose="020B0604020202020204" pitchFamily="34" charset="0"/>
              <a:buChar char="•"/>
            </a:pPr>
            <a:r>
              <a:rPr lang="en-US" b="1" i="1" dirty="0"/>
              <a:t>CLICK</a:t>
            </a:r>
            <a:r>
              <a:rPr lang="en-US" dirty="0"/>
              <a:t> to start the video.</a:t>
            </a:r>
          </a:p>
          <a:p>
            <a:r>
              <a:rPr lang="en-US" i="1" dirty="0"/>
              <a:t>After Video</a:t>
            </a:r>
          </a:p>
          <a:p>
            <a:pPr marL="171450" indent="-171450">
              <a:buFont typeface="Arial" panose="020B0604020202020204" pitchFamily="34" charset="0"/>
              <a:buChar char="•"/>
            </a:pPr>
            <a:r>
              <a:rPr lang="en-US" b="1" i="1" dirty="0"/>
              <a:t>CLICK</a:t>
            </a:r>
            <a:r>
              <a:rPr lang="en-US" dirty="0"/>
              <a:t> - Let’s walk through an example using 7/3.</a:t>
            </a:r>
          </a:p>
          <a:p>
            <a:pPr marL="171450" indent="-171450">
              <a:buFont typeface="Arial" panose="020B0604020202020204" pitchFamily="34" charset="0"/>
              <a:buChar char="•"/>
            </a:pPr>
            <a:r>
              <a:rPr lang="en-US" b="1" i="1" dirty="0"/>
              <a:t>CLICK</a:t>
            </a:r>
            <a:r>
              <a:rPr lang="en-US" dirty="0"/>
              <a:t> - </a:t>
            </a:r>
            <a:r>
              <a:rPr lang="en-US" b="1" dirty="0"/>
              <a:t>ASK</a:t>
            </a:r>
            <a:r>
              <a:rPr lang="en-US" dirty="0"/>
              <a:t>: To convert 7/3, we need to ask ourselves, h</a:t>
            </a:r>
            <a:r>
              <a:rPr lang="en-US" b="0" dirty="0"/>
              <a:t>ow many times does 3 go into 7?</a:t>
            </a:r>
          </a:p>
          <a:p>
            <a:pPr marL="628650" lvl="1" indent="-171450">
              <a:buFont typeface="Arial" panose="020B0604020202020204" pitchFamily="34" charset="0"/>
              <a:buChar char="•"/>
            </a:pPr>
            <a:r>
              <a:rPr lang="en-US" b="0" i="1" dirty="0"/>
              <a:t>Call on learners to respond. Answer: </a:t>
            </a:r>
            <a:r>
              <a:rPr lang="en-US" i="1" dirty="0"/>
              <a:t>Three goes into 7 two whole times, so 2 becomes our whole number.</a:t>
            </a:r>
          </a:p>
          <a:p>
            <a:pPr marL="171450" indent="-171450">
              <a:buFont typeface="Arial" panose="020B0604020202020204" pitchFamily="34" charset="0"/>
              <a:buChar char="•"/>
            </a:pPr>
            <a:r>
              <a:rPr lang="en-US" dirty="0"/>
              <a:t>Next, ask: </a:t>
            </a:r>
            <a:r>
              <a:rPr lang="en-US" b="0" dirty="0"/>
              <a:t>How much is left over? </a:t>
            </a:r>
          </a:p>
          <a:p>
            <a:pPr marL="628650" lvl="1" indent="-171450">
              <a:buFont typeface="Arial" panose="020B0604020202020204" pitchFamily="34" charset="0"/>
              <a:buChar char="•"/>
            </a:pPr>
            <a:r>
              <a:rPr lang="en-US" i="1" dirty="0"/>
              <a:t>Call on learners to respond. Answer: After taking 6 out of 7, we have a remainder of 1.</a:t>
            </a:r>
          </a:p>
          <a:p>
            <a:pPr marL="171450" indent="-171450">
              <a:buFont typeface="Arial" panose="020B0604020202020204" pitchFamily="34" charset="0"/>
              <a:buChar char="•"/>
            </a:pPr>
            <a:r>
              <a:rPr lang="en-US" b="1" i="1" dirty="0"/>
              <a:t>CLICK</a:t>
            </a:r>
            <a:r>
              <a:rPr lang="en-US" dirty="0"/>
              <a:t> - We place that remainder over our original denominator, 3. So 7/3 becomes </a:t>
            </a:r>
            <a:r>
              <a:rPr lang="en-US" b="1" dirty="0"/>
              <a:t>2 1/3</a:t>
            </a:r>
            <a:r>
              <a:rPr lang="en-US" dirty="0"/>
              <a:t>.</a:t>
            </a:r>
          </a:p>
          <a:p>
            <a:pPr marL="171450" indent="-171450">
              <a:buFont typeface="Arial" panose="020B0604020202020204" pitchFamily="34" charset="0"/>
              <a:buChar char="•"/>
            </a:pPr>
            <a:r>
              <a:rPr lang="en-US" dirty="0"/>
              <a:t>The value hasn’t changed. We’ve simply written the same amount in a different form.</a:t>
            </a:r>
          </a:p>
          <a:p>
            <a:pPr marL="171450" indent="-171450">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6FD79E87-E778-E31F-2EE0-E09AD248C7EF}"/>
              </a:ext>
            </a:extLst>
          </p:cNvPr>
          <p:cNvSpPr>
            <a:spLocks noGrp="1"/>
          </p:cNvSpPr>
          <p:nvPr>
            <p:ph type="sldNum" sz="quarter" idx="5"/>
          </p:nvPr>
        </p:nvSpPr>
        <p:spPr/>
        <p:txBody>
          <a:bodyPr/>
          <a:lstStyle/>
          <a:p>
            <a:fld id="{C68FB58B-AACD-44F1-9CE2-B850C946C86F}" type="slidenum">
              <a:rPr lang="en-US" smtClean="0"/>
              <a:t>14</a:t>
            </a:fld>
            <a:endParaRPr lang="en-US" dirty="0"/>
          </a:p>
        </p:txBody>
      </p:sp>
    </p:spTree>
    <p:extLst>
      <p:ext uri="{BB962C8B-B14F-4D97-AF65-F5344CB8AC3E}">
        <p14:creationId xmlns:p14="http://schemas.microsoft.com/office/powerpoint/2010/main" val="1254182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7 x 2 = 14</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10 x 3 = 30</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Divide each by 2 to simplify </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7/15</a:t>
            </a:r>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dirty="0"/>
          </a:p>
        </p:txBody>
      </p:sp>
    </p:spTree>
    <p:extLst>
      <p:ext uri="{BB962C8B-B14F-4D97-AF65-F5344CB8AC3E}">
        <p14:creationId xmlns:p14="http://schemas.microsoft.com/office/powerpoint/2010/main" val="55044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37000-3253-C51F-0A5C-BD7B2EA14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18EB4-DE1D-4EC1-2A12-5946410D65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A033C3-39CC-46C7-ACA2-B46B4FC8BD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4 x 3 = 12</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5 x 8 = 40</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Divide each by 4 to simplify </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3/10 </a:t>
            </a:r>
          </a:p>
        </p:txBody>
      </p:sp>
      <p:sp>
        <p:nvSpPr>
          <p:cNvPr id="4" name="Slide Number Placeholder 3">
            <a:extLst>
              <a:ext uri="{FF2B5EF4-FFF2-40B4-BE49-F238E27FC236}">
                <a16:creationId xmlns:a16="http://schemas.microsoft.com/office/drawing/2014/main" id="{ADE81A04-B4E9-0D1E-1900-5DCE8A7B5733}"/>
              </a:ext>
            </a:extLst>
          </p:cNvPr>
          <p:cNvSpPr>
            <a:spLocks noGrp="1"/>
          </p:cNvSpPr>
          <p:nvPr>
            <p:ph type="sldNum" sz="quarter" idx="5"/>
          </p:nvPr>
        </p:nvSpPr>
        <p:spPr/>
        <p:txBody>
          <a:bodyPr/>
          <a:lstStyle/>
          <a:p>
            <a:fld id="{C68FB58B-AACD-44F1-9CE2-B850C946C86F}" type="slidenum">
              <a:rPr lang="en-US" smtClean="0"/>
              <a:t>16</a:t>
            </a:fld>
            <a:endParaRPr lang="en-US" dirty="0"/>
          </a:p>
        </p:txBody>
      </p:sp>
    </p:spTree>
    <p:extLst>
      <p:ext uri="{BB962C8B-B14F-4D97-AF65-F5344CB8AC3E}">
        <p14:creationId xmlns:p14="http://schemas.microsoft.com/office/powerpoint/2010/main" val="2299137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D677B-DD1C-3D08-024A-BDD592EC7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D164F-9CFA-5AFB-FB4B-3F7C54CDDE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5C1B8E-C652-77F6-C1F8-1A13D336D5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1 x 3 = 3</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2 x 4 = 8</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This fraction is already in simplest form.</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3/8 </a:t>
            </a:r>
          </a:p>
        </p:txBody>
      </p:sp>
      <p:sp>
        <p:nvSpPr>
          <p:cNvPr id="4" name="Slide Number Placeholder 3">
            <a:extLst>
              <a:ext uri="{FF2B5EF4-FFF2-40B4-BE49-F238E27FC236}">
                <a16:creationId xmlns:a16="http://schemas.microsoft.com/office/drawing/2014/main" id="{1178C034-6D7F-4F65-9FAB-2B4D7708115F}"/>
              </a:ext>
            </a:extLst>
          </p:cNvPr>
          <p:cNvSpPr>
            <a:spLocks noGrp="1"/>
          </p:cNvSpPr>
          <p:nvPr>
            <p:ph type="sldNum" sz="quarter" idx="5"/>
          </p:nvPr>
        </p:nvSpPr>
        <p:spPr/>
        <p:txBody>
          <a:bodyPr/>
          <a:lstStyle/>
          <a:p>
            <a:fld id="{C68FB58B-AACD-44F1-9CE2-B850C946C86F}" type="slidenum">
              <a:rPr lang="en-US" smtClean="0"/>
              <a:t>17</a:t>
            </a:fld>
            <a:endParaRPr lang="en-US" dirty="0"/>
          </a:p>
        </p:txBody>
      </p:sp>
    </p:spTree>
    <p:extLst>
      <p:ext uri="{BB962C8B-B14F-4D97-AF65-F5344CB8AC3E}">
        <p14:creationId xmlns:p14="http://schemas.microsoft.com/office/powerpoint/2010/main" val="558417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E6DF8-9B57-6BA1-2ECC-19EC9F49C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0F13BF-8A42-B4A1-4CA1-66E3644D7A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A5B8EA-0297-C11B-4D48-4A3A1627D1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latin typeface="+mn-lt"/>
              </a:rPr>
              <a:t>Dividing fractions is very similar to multiplying fractions. </a:t>
            </a:r>
          </a:p>
          <a:p>
            <a:pPr marL="171450" indent="-171450">
              <a:buFont typeface="Arial" panose="020B0604020202020204" pitchFamily="34" charset="0"/>
              <a:buChar char="•"/>
            </a:pPr>
            <a:r>
              <a:rPr lang="en-US" dirty="0">
                <a:latin typeface="+mn-lt"/>
              </a:rPr>
              <a:t>In fact, we are going to change the equation from division to multiplication by adding one simple step. </a:t>
            </a:r>
          </a:p>
          <a:p>
            <a:pPr marL="171450" indent="-171450">
              <a:buFont typeface="Arial" panose="020B0604020202020204" pitchFamily="34" charset="0"/>
              <a:buChar char="•"/>
            </a:pPr>
            <a:r>
              <a:rPr lang="en-US" b="1" dirty="0">
                <a:latin typeface="+mn-lt"/>
              </a:rPr>
              <a:t>ASK</a:t>
            </a:r>
            <a:r>
              <a:rPr lang="en-US" dirty="0">
                <a:latin typeface="+mn-lt"/>
              </a:rPr>
              <a:t>: Who remember what a reciprocal is?</a:t>
            </a:r>
          </a:p>
          <a:p>
            <a:pPr marL="628650" lvl="1" indent="-171450">
              <a:buFont typeface="Arial" panose="020B0604020202020204" pitchFamily="34" charset="0"/>
              <a:buChar char="•"/>
            </a:pPr>
            <a:r>
              <a:rPr lang="en-US" i="1" dirty="0">
                <a:latin typeface="+mn-lt"/>
              </a:rPr>
              <a:t>Call on learners to respond. Answer: A fraction created by flipping the numerator and denominator of another fraction.</a:t>
            </a:r>
          </a:p>
          <a:p>
            <a:pPr marL="171450" indent="-171450">
              <a:buFont typeface="Arial" panose="020B0604020202020204" pitchFamily="34" charset="0"/>
              <a:buChar char="•"/>
            </a:pPr>
            <a:r>
              <a:rPr lang="en-US" b="0" dirty="0">
                <a:latin typeface="+mn-lt"/>
              </a:rPr>
              <a:t>That’s right. To get the reciprocal all we have to do is flip it! That’s our first step.</a:t>
            </a:r>
          </a:p>
          <a:p>
            <a:pPr marL="171450" indent="-171450">
              <a:buFont typeface="Arial" panose="020B0604020202020204" pitchFamily="34" charset="0"/>
              <a:buChar char="•"/>
            </a:pPr>
            <a:r>
              <a:rPr lang="en-US" b="0" dirty="0">
                <a:latin typeface="+mn-lt"/>
              </a:rPr>
              <a:t>We only flip the fraction we are dividing by which is the second one. The first fraction stays exactly the same.</a:t>
            </a:r>
          </a:p>
          <a:p>
            <a:pPr marL="171450" indent="-171450">
              <a:buFont typeface="Arial" panose="020B0604020202020204" pitchFamily="34" charset="0"/>
              <a:buChar char="•"/>
            </a:pPr>
            <a:r>
              <a:rPr lang="en-US" b="1" i="1" dirty="0">
                <a:latin typeface="+mn-lt"/>
              </a:rPr>
              <a:t>CLICK</a:t>
            </a:r>
            <a:r>
              <a:rPr lang="en-US" dirty="0">
                <a:latin typeface="+mn-lt"/>
              </a:rPr>
              <a:t> - </a:t>
            </a:r>
            <a:r>
              <a:rPr lang="en-US" b="1" dirty="0">
                <a:latin typeface="+mn-lt"/>
              </a:rPr>
              <a:t>First</a:t>
            </a:r>
            <a:r>
              <a:rPr lang="en-US" dirty="0">
                <a:latin typeface="+mn-lt"/>
              </a:rPr>
              <a:t>, we’ll rewrite the problem with multiplication using the reciprocal of the second fraction.  </a:t>
            </a:r>
          </a:p>
          <a:p>
            <a:pPr marL="628650" lvl="1" indent="-171450">
              <a:buFont typeface="Arial" panose="020B0604020202020204" pitchFamily="34" charset="0"/>
              <a:buChar char="•"/>
            </a:pPr>
            <a:r>
              <a:rPr lang="en-US" dirty="0">
                <a:latin typeface="+mn-lt"/>
              </a:rPr>
              <a:t>In this example, that means we will have ¾ </a:t>
            </a:r>
            <a:r>
              <a:rPr lang="en-US" b="1" u="sng" dirty="0">
                <a:latin typeface="+mn-lt"/>
              </a:rPr>
              <a:t>multiplied</a:t>
            </a:r>
            <a:r>
              <a:rPr lang="en-US" dirty="0">
                <a:latin typeface="+mn-lt"/>
              </a:rPr>
              <a:t> by 2/1.</a:t>
            </a:r>
          </a:p>
          <a:p>
            <a:pPr marL="171450" lvl="0" indent="-171450">
              <a:buFont typeface="Arial" panose="020B0604020202020204" pitchFamily="34" charset="0"/>
              <a:buChar char="•"/>
            </a:pPr>
            <a:r>
              <a:rPr lang="en-US" dirty="0">
                <a:latin typeface="+mn-lt"/>
              </a:rPr>
              <a:t>Next, we’ll multiply our numerators and denominators. </a:t>
            </a:r>
          </a:p>
          <a:p>
            <a:pPr marL="628650" lvl="1" indent="-171450">
              <a:buFont typeface="Arial" panose="020B0604020202020204" pitchFamily="34" charset="0"/>
              <a:buChar char="•"/>
            </a:pPr>
            <a:r>
              <a:rPr lang="en-US" b="1" i="1" dirty="0">
                <a:latin typeface="+mn-lt"/>
              </a:rPr>
              <a:t>CLICK</a:t>
            </a:r>
            <a:r>
              <a:rPr lang="en-US" dirty="0">
                <a:latin typeface="+mn-lt"/>
              </a:rPr>
              <a:t> – In this example, we multiply 3 x 2 to get 6 as our numerator </a:t>
            </a:r>
          </a:p>
          <a:p>
            <a:pPr marL="628650" lvl="1" indent="-171450">
              <a:buFont typeface="Arial" panose="020B0604020202020204" pitchFamily="34" charset="0"/>
              <a:buChar char="•"/>
            </a:pPr>
            <a:r>
              <a:rPr lang="en-US" b="1" i="1" dirty="0">
                <a:latin typeface="+mn-lt"/>
              </a:rPr>
              <a:t>CLICK</a:t>
            </a:r>
            <a:r>
              <a:rPr lang="en-US" dirty="0">
                <a:latin typeface="+mn-lt"/>
              </a:rPr>
              <a:t> – and 4 x 1 to get 4 as our denominator. </a:t>
            </a:r>
          </a:p>
          <a:p>
            <a:pPr marL="171450" lvl="0" indent="-171450">
              <a:buFont typeface="Arial" panose="020B0604020202020204" pitchFamily="34" charset="0"/>
              <a:buChar char="•"/>
            </a:pPr>
            <a:r>
              <a:rPr lang="en-US" dirty="0">
                <a:latin typeface="+mn-lt"/>
              </a:rPr>
              <a:t>Finally, we’ll reduce our fraction to simplest form.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latin typeface="+mn-lt"/>
              </a:rPr>
              <a:t>CLICK</a:t>
            </a:r>
            <a:r>
              <a:rPr lang="en-US" dirty="0">
                <a:latin typeface="+mn-lt"/>
              </a:rPr>
              <a:t> – In this example, we can divide each number by 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Our final answer is 3/2.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latin typeface="+mn-lt"/>
              </a:rPr>
              <a:t>Source</a:t>
            </a:r>
            <a:r>
              <a:rPr lang="en-US" dirty="0">
                <a:latin typeface="+mn-lt"/>
              </a:rPr>
              <a:t>: TabletClass Math. (2023, December 6). </a:t>
            </a:r>
            <a:r>
              <a:rPr lang="en-US" i="1" dirty="0">
                <a:latin typeface="+mn-lt"/>
              </a:rPr>
              <a:t>Learn fractions in 9 minutes!</a:t>
            </a:r>
            <a:r>
              <a:rPr lang="en-US" dirty="0">
                <a:latin typeface="+mn-lt"/>
              </a:rPr>
              <a:t> [Video]. YouTube. </a:t>
            </a:r>
            <a:r>
              <a:rPr lang="en-US" dirty="0">
                <a:latin typeface="+mn-lt"/>
                <a:hlinkClick r:id="rId3"/>
              </a:rPr>
              <a:t>https://www.youtube.com/watch?v=GvPB9B9fG04</a:t>
            </a:r>
            <a:endParaRPr lang="en-US" dirty="0">
              <a:latin typeface="+mn-lt"/>
            </a:endParaRPr>
          </a:p>
        </p:txBody>
      </p:sp>
      <p:sp>
        <p:nvSpPr>
          <p:cNvPr id="4" name="Slide Number Placeholder 3">
            <a:extLst>
              <a:ext uri="{FF2B5EF4-FFF2-40B4-BE49-F238E27FC236}">
                <a16:creationId xmlns:a16="http://schemas.microsoft.com/office/drawing/2014/main" id="{DF006DD7-D368-5163-0F20-124CE644164F}"/>
              </a:ext>
            </a:extLst>
          </p:cNvPr>
          <p:cNvSpPr>
            <a:spLocks noGrp="1"/>
          </p:cNvSpPr>
          <p:nvPr>
            <p:ph type="sldNum" sz="quarter" idx="5"/>
          </p:nvPr>
        </p:nvSpPr>
        <p:spPr/>
        <p:txBody>
          <a:bodyPr/>
          <a:lstStyle/>
          <a:p>
            <a:fld id="{C68FB58B-AACD-44F1-9CE2-B850C946C86F}" type="slidenum">
              <a:rPr lang="en-US" smtClean="0"/>
              <a:t>18</a:t>
            </a:fld>
            <a:endParaRPr lang="en-US" dirty="0"/>
          </a:p>
        </p:txBody>
      </p:sp>
    </p:spTree>
    <p:extLst>
      <p:ext uri="{BB962C8B-B14F-4D97-AF65-F5344CB8AC3E}">
        <p14:creationId xmlns:p14="http://schemas.microsoft.com/office/powerpoint/2010/main" val="3814320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75A10-023D-38D8-4022-6A870182F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029CB-5956-F57E-7B7E-7292DEF500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01F1D5-6205-C7EF-BF79-723B7BABBA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latin typeface="+mn-lt"/>
              </a:rPr>
              <a:t>Let’s stick with the fraction 3/2 for a moment.</a:t>
            </a:r>
          </a:p>
          <a:p>
            <a:pPr marL="171450" indent="-171450">
              <a:buFont typeface="Arial" panose="020B0604020202020204" pitchFamily="34" charset="0"/>
              <a:buChar char="•"/>
            </a:pPr>
            <a:r>
              <a:rPr lang="en-US" dirty="0">
                <a:latin typeface="+mn-lt"/>
              </a:rPr>
              <a:t>Since this is an improper fraction, let’s convert it to a mixed number.</a:t>
            </a:r>
          </a:p>
          <a:p>
            <a:pPr marL="171450" indent="-171450">
              <a:buFont typeface="Arial" panose="020B0604020202020204" pitchFamily="34" charset="0"/>
              <a:buChar char="•"/>
            </a:pPr>
            <a:r>
              <a:rPr lang="en-US" b="1" i="1" dirty="0">
                <a:latin typeface="+mn-lt"/>
              </a:rPr>
              <a:t>CLICK</a:t>
            </a:r>
            <a:r>
              <a:rPr lang="en-US" dirty="0">
                <a:latin typeface="+mn-lt"/>
              </a:rPr>
              <a:t> - How many times does How many times does 2 go into 3? How much is left over?</a:t>
            </a:r>
          </a:p>
          <a:p>
            <a:pPr marL="628650" lvl="1" indent="-171450">
              <a:buFont typeface="Arial" panose="020B0604020202020204" pitchFamily="34" charset="0"/>
              <a:buChar char="•"/>
            </a:pPr>
            <a:r>
              <a:rPr lang="en-US" i="1" dirty="0">
                <a:latin typeface="+mn-lt"/>
              </a:rPr>
              <a:t>Call on learners to respond. Answer: 2 goes into 3 one time and there is one left over. </a:t>
            </a:r>
          </a:p>
          <a:p>
            <a:pPr marL="171450" lvl="0" indent="-171450">
              <a:buFont typeface="Arial" panose="020B0604020202020204" pitchFamily="34" charset="0"/>
              <a:buChar char="•"/>
            </a:pPr>
            <a:r>
              <a:rPr lang="en-US" b="1" i="1" dirty="0">
                <a:latin typeface="+mn-lt"/>
              </a:rPr>
              <a:t>CLICK</a:t>
            </a:r>
            <a:r>
              <a:rPr lang="en-US" dirty="0">
                <a:latin typeface="+mn-lt"/>
              </a:rPr>
              <a:t> - Great! That makes our mixed number 1 ½. </a:t>
            </a:r>
          </a:p>
          <a:p>
            <a:pPr marL="171450" indent="-171450">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CA77F89D-6F7D-E44E-958D-0A3A5DC160B6}"/>
              </a:ext>
            </a:extLst>
          </p:cNvPr>
          <p:cNvSpPr>
            <a:spLocks noGrp="1"/>
          </p:cNvSpPr>
          <p:nvPr>
            <p:ph type="sldNum" sz="quarter" idx="5"/>
          </p:nvPr>
        </p:nvSpPr>
        <p:spPr/>
        <p:txBody>
          <a:bodyPr/>
          <a:lstStyle/>
          <a:p>
            <a:fld id="{C68FB58B-AACD-44F1-9CE2-B850C946C86F}" type="slidenum">
              <a:rPr lang="en-US" smtClean="0"/>
              <a:t>19</a:t>
            </a:fld>
            <a:endParaRPr lang="en-US" dirty="0"/>
          </a:p>
        </p:txBody>
      </p:sp>
    </p:spTree>
    <p:extLst>
      <p:ext uri="{BB962C8B-B14F-4D97-AF65-F5344CB8AC3E}">
        <p14:creationId xmlns:p14="http://schemas.microsoft.com/office/powerpoint/2010/main" val="10119025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80296-FA90-1DDD-A715-B832C935B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B1A7B-D8ED-3839-D89B-AC849F960B5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BA2993-9C23-0E7E-0BA3-C89060FF50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Filp the fraction 2/3 to be 3/2 and change the division sign to multiplication.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Multiply the numerators 4 x 3 to get 12. Multiply the denominators 9 x 2 to get 18.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Divide each by 6 to reduce the fraction to simplest form.</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2/3</a:t>
            </a:r>
          </a:p>
        </p:txBody>
      </p:sp>
      <p:sp>
        <p:nvSpPr>
          <p:cNvPr id="4" name="Slide Number Placeholder 3">
            <a:extLst>
              <a:ext uri="{FF2B5EF4-FFF2-40B4-BE49-F238E27FC236}">
                <a16:creationId xmlns:a16="http://schemas.microsoft.com/office/drawing/2014/main" id="{32E86D9B-4176-8A4A-FBBC-364ECF1B184C}"/>
              </a:ext>
            </a:extLst>
          </p:cNvPr>
          <p:cNvSpPr>
            <a:spLocks noGrp="1"/>
          </p:cNvSpPr>
          <p:nvPr>
            <p:ph type="sldNum" sz="quarter" idx="5"/>
          </p:nvPr>
        </p:nvSpPr>
        <p:spPr/>
        <p:txBody>
          <a:bodyPr/>
          <a:lstStyle/>
          <a:p>
            <a:fld id="{C68FB58B-AACD-44F1-9CE2-B850C946C86F}" type="slidenum">
              <a:rPr lang="en-US" smtClean="0"/>
              <a:t>20</a:t>
            </a:fld>
            <a:endParaRPr lang="en-US" dirty="0"/>
          </a:p>
        </p:txBody>
      </p:sp>
    </p:spTree>
    <p:extLst>
      <p:ext uri="{BB962C8B-B14F-4D97-AF65-F5344CB8AC3E}">
        <p14:creationId xmlns:p14="http://schemas.microsoft.com/office/powerpoint/2010/main" val="3208273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409B-0445-56B4-C98E-752248C75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E12FC-52AB-716B-5269-4E634D8AF11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1C5CCC-859C-F99B-1A41-355B114AE2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Filp the fraction 1/3 to be 3/1 and change the division sign to multiplication.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Multiply the numerators 5 x 3 to get 15. Multiply the denominators 6 x 1 to get 6.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Divide each by 3 to reduce the fraction to simplest form.</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5/2</a:t>
            </a:r>
          </a:p>
        </p:txBody>
      </p:sp>
      <p:sp>
        <p:nvSpPr>
          <p:cNvPr id="4" name="Slide Number Placeholder 3">
            <a:extLst>
              <a:ext uri="{FF2B5EF4-FFF2-40B4-BE49-F238E27FC236}">
                <a16:creationId xmlns:a16="http://schemas.microsoft.com/office/drawing/2014/main" id="{2446700F-1909-C49C-C67C-DDF580F6D645}"/>
              </a:ext>
            </a:extLst>
          </p:cNvPr>
          <p:cNvSpPr>
            <a:spLocks noGrp="1"/>
          </p:cNvSpPr>
          <p:nvPr>
            <p:ph type="sldNum" sz="quarter" idx="5"/>
          </p:nvPr>
        </p:nvSpPr>
        <p:spPr/>
        <p:txBody>
          <a:bodyPr/>
          <a:lstStyle/>
          <a:p>
            <a:fld id="{C68FB58B-AACD-44F1-9CE2-B850C946C86F}" type="slidenum">
              <a:rPr lang="en-US" smtClean="0"/>
              <a:t>21</a:t>
            </a:fld>
            <a:endParaRPr lang="en-US" dirty="0"/>
          </a:p>
        </p:txBody>
      </p:sp>
    </p:spTree>
    <p:extLst>
      <p:ext uri="{BB962C8B-B14F-4D97-AF65-F5344CB8AC3E}">
        <p14:creationId xmlns:p14="http://schemas.microsoft.com/office/powerpoint/2010/main" val="590279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2331B-BC28-66FC-99C6-16B47ED9CA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01041-FDF5-A5BE-67FB-29B2EDE47F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73BCFA-9E2F-3887-10CB-0D606DDABC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Filp the fraction 2/7 to be 7/2 and change the division sign to multiplication.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Multiply the numerators 3 x 7 to get 21. Multiply the denominators 5 x 2 to get 10.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This fraction is already in simplest form.</a:t>
            </a:r>
          </a:p>
          <a:p>
            <a:pPr marL="0" marR="0" lvl="0" indent="0">
              <a:spcBef>
                <a:spcPts val="0"/>
              </a:spcBef>
              <a:spcAft>
                <a:spcPts val="0"/>
              </a:spcAft>
              <a:buFont typeface="+mj-lt"/>
              <a:buNone/>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Final Answer = 21/10</a:t>
            </a:r>
          </a:p>
        </p:txBody>
      </p:sp>
      <p:sp>
        <p:nvSpPr>
          <p:cNvPr id="4" name="Slide Number Placeholder 3">
            <a:extLst>
              <a:ext uri="{FF2B5EF4-FFF2-40B4-BE49-F238E27FC236}">
                <a16:creationId xmlns:a16="http://schemas.microsoft.com/office/drawing/2014/main" id="{D30AE88C-792A-63D0-A625-5F4C1B4379D1}"/>
              </a:ext>
            </a:extLst>
          </p:cNvPr>
          <p:cNvSpPr>
            <a:spLocks noGrp="1"/>
          </p:cNvSpPr>
          <p:nvPr>
            <p:ph type="sldNum" sz="quarter" idx="5"/>
          </p:nvPr>
        </p:nvSpPr>
        <p:spPr/>
        <p:txBody>
          <a:bodyPr/>
          <a:lstStyle/>
          <a:p>
            <a:fld id="{C68FB58B-AACD-44F1-9CE2-B850C946C86F}" type="slidenum">
              <a:rPr lang="en-US" smtClean="0"/>
              <a:t>22</a:t>
            </a:fld>
            <a:endParaRPr lang="en-US" dirty="0"/>
          </a:p>
        </p:txBody>
      </p:sp>
    </p:spTree>
    <p:extLst>
      <p:ext uri="{BB962C8B-B14F-4D97-AF65-F5344CB8AC3E}">
        <p14:creationId xmlns:p14="http://schemas.microsoft.com/office/powerpoint/2010/main" val="370972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put things in context by reviewing a real-world scenario.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instance, “A technician has 6 feet of tubing and needs to cut it into pieces that are each 1/2 foot long.”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ASK</a:t>
                </a:r>
                <a:r>
                  <a:rPr lang="en-US" dirty="0"/>
                  <a:t>: What operation do we need to solve this equation? Multiplication or division?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Answer: Division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dirty="0"/>
                  <a:t> - When we say, “6 feet”, we can write this as a fraction 6/1.</a:t>
                </a:r>
              </a:p>
              <a:p>
                <a:pPr marL="171450" indent="-171450">
                  <a:buFont typeface="Arial" panose="020B0604020202020204" pitchFamily="34" charset="0"/>
                  <a:buChar char="•"/>
                </a:pPr>
                <a:r>
                  <a:rPr lang="en-US" b="1" dirty="0"/>
                  <a:t>ASK</a:t>
                </a:r>
                <a:r>
                  <a:rPr lang="en-US" dirty="0"/>
                  <a:t>: What would our equation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answer: </a:t>
                </a:r>
                <a14:m>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r>
                          <a:rPr lang="en-US" sz="1400" b="0" i="1" smtClean="0">
                            <a:latin typeface="Cambria Math" panose="02040503050406030204" pitchFamily="18" charset="0"/>
                          </a:rPr>
                          <m:t>1</m:t>
                        </m:r>
                      </m:den>
                    </m:f>
                    <m:r>
                      <a:rPr lang="en-US" sz="1400" b="0" i="1" smtClean="0">
                        <a:latin typeface="Cambria Math" panose="02040503050406030204" pitchFamily="18" charset="0"/>
                      </a:rPr>
                      <m:t> </m:t>
                    </m:r>
                    <m:r>
                      <a:rPr lang="en-US" sz="1400" b="0" i="1" smtClean="0">
                        <a:latin typeface="Cambria Math" panose="02040503050406030204" pitchFamily="18" charset="0"/>
                        <a:ea typeface="Cambria Math" panose="02040503050406030204" pitchFamily="18" charset="0"/>
                      </a:rPr>
                      <m:t>÷ </m:t>
                    </m:r>
                    <m:f>
                      <m:fPr>
                        <m:ctrlPr>
                          <a:rPr lang="en-US" sz="1400" b="0" i="1" smtClean="0">
                            <a:solidFill>
                              <a:schemeClr val="tx1"/>
                            </a:solidFill>
                            <a:latin typeface="Cambria Math" panose="02040503050406030204" pitchFamily="18" charset="0"/>
                            <a:ea typeface="Cambria Math" panose="02040503050406030204" pitchFamily="18" charset="0"/>
                          </a:rPr>
                        </m:ctrlPr>
                      </m:fPr>
                      <m:num>
                        <m:r>
                          <a:rPr lang="en-US" sz="1400" b="0" i="1" smtClean="0">
                            <a:solidFill>
                              <a:schemeClr val="tx1"/>
                            </a:solidFill>
                            <a:latin typeface="Cambria Math" panose="02040503050406030204" pitchFamily="18" charset="0"/>
                            <a:ea typeface="Cambria Math" panose="02040503050406030204" pitchFamily="18" charset="0"/>
                          </a:rPr>
                          <m:t>1</m:t>
                        </m:r>
                      </m:num>
                      <m:den>
                        <m:r>
                          <a:rPr lang="en-US" sz="1400" b="0" i="1" smtClean="0">
                            <a:solidFill>
                              <a:schemeClr val="tx1"/>
                            </a:solidFill>
                            <a:latin typeface="Cambria Math" panose="02040503050406030204" pitchFamily="18" charset="0"/>
                            <a:ea typeface="Cambria Math" panose="02040503050406030204" pitchFamily="18" charset="0"/>
                          </a:rPr>
                          <m:t>2</m:t>
                        </m:r>
                      </m:den>
                    </m:f>
                    <m:r>
                      <a:rPr lang="en-US" sz="1400" b="0" i="1" smtClean="0">
                        <a:solidFill>
                          <a:schemeClr val="tx1"/>
                        </a:solidFill>
                        <a:latin typeface="Cambria Math" panose="02040503050406030204" pitchFamily="18" charset="0"/>
                        <a:ea typeface="Cambria Math" panose="02040503050406030204" pitchFamily="18" charset="0"/>
                      </a:rPr>
                      <m:t> </m:t>
                    </m:r>
                  </m:oMath>
                </a14:m>
                <a:endParaRPr lang="en-US" dirty="0">
                  <a:latin typeface="+mn-lt"/>
                </a:endParaRPr>
              </a:p>
              <a:p>
                <a:pPr marL="171450" indent="-171450">
                  <a:buFont typeface="Arial" panose="020B0604020202020204" pitchFamily="34" charset="0"/>
                  <a:buChar char="•"/>
                </a:pPr>
                <a:r>
                  <a:rPr lang="en-US" dirty="0">
                    <a:latin typeface="+mn-lt"/>
                  </a:rPr>
                  <a:t>Who can solve this equation for us? Remember that we need to change the equation from division to multiplication by using the reciprocal.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answer:</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6</m:t>
                        </m:r>
                      </m:num>
                      <m:den>
                        <m:r>
                          <a:rPr lang="en-US" sz="1200" b="0" i="1" smtClean="0">
                            <a:latin typeface="Cambria Math" panose="02040503050406030204" pitchFamily="18" charset="0"/>
                          </a:rPr>
                          <m:t>1</m:t>
                        </m:r>
                      </m:den>
                    </m:f>
                    <m:r>
                      <a:rPr lang="en-US" sz="1200" b="0" i="1" smtClean="0">
                        <a:latin typeface="Cambria Math" panose="02040503050406030204" pitchFamily="18" charset="0"/>
                      </a:rPr>
                      <m:t> </m:t>
                    </m:r>
                    <m:r>
                      <a:rPr lang="en-US" sz="1200" b="0" i="1" smtClean="0">
                        <a:latin typeface="Cambria Math" panose="02040503050406030204" pitchFamily="18" charset="0"/>
                        <a:ea typeface="Cambria Math" panose="02040503050406030204" pitchFamily="18" charset="0"/>
                      </a:rPr>
                      <m:t>× </m:t>
                    </m:r>
                    <m:f>
                      <m:fPr>
                        <m:ctrlPr>
                          <a:rPr lang="en-US" sz="1200" b="0" i="1" smtClean="0">
                            <a:solidFill>
                              <a:schemeClr val="tx1"/>
                            </a:solidFill>
                            <a:latin typeface="Cambria Math" panose="02040503050406030204" pitchFamily="18" charset="0"/>
                            <a:ea typeface="Cambria Math" panose="02040503050406030204" pitchFamily="18" charset="0"/>
                          </a:rPr>
                        </m:ctrlPr>
                      </m:fPr>
                      <m:num>
                        <m:r>
                          <a:rPr lang="en-US" sz="1200" b="0" i="1" smtClean="0">
                            <a:solidFill>
                              <a:schemeClr val="tx1"/>
                            </a:solidFill>
                            <a:latin typeface="Cambria Math" panose="02040503050406030204" pitchFamily="18" charset="0"/>
                            <a:ea typeface="Cambria Math" panose="02040503050406030204" pitchFamily="18" charset="0"/>
                          </a:rPr>
                          <m:t>2</m:t>
                        </m:r>
                      </m:num>
                      <m:den>
                        <m:r>
                          <a:rPr lang="en-US" sz="1200" b="0" i="1" smtClean="0">
                            <a:solidFill>
                              <a:schemeClr val="tx1"/>
                            </a:solidFill>
                            <a:latin typeface="Cambria Math" panose="02040503050406030204" pitchFamily="18" charset="0"/>
                            <a:ea typeface="Cambria Math" panose="02040503050406030204" pitchFamily="18" charset="0"/>
                          </a:rPr>
                          <m:t>1</m:t>
                        </m:r>
                      </m:den>
                    </m:f>
                    <m:r>
                      <a:rPr lang="en-US" sz="1200" b="0" i="1" smtClean="0">
                        <a:solidFill>
                          <a:schemeClr val="tx1"/>
                        </a:solidFill>
                        <a:latin typeface="Cambria Math" panose="02040503050406030204" pitchFamily="18" charset="0"/>
                        <a:ea typeface="Cambria Math" panose="02040503050406030204" pitchFamily="18" charset="0"/>
                      </a:rPr>
                      <m:t>= </m:t>
                    </m:r>
                    <m:f>
                      <m:fPr>
                        <m:ctrlPr>
                          <a:rPr lang="en-US" sz="1200" b="0" i="1" smtClean="0">
                            <a:solidFill>
                              <a:schemeClr val="accent5"/>
                            </a:solidFill>
                            <a:latin typeface="Cambria Math" panose="02040503050406030204" pitchFamily="18" charset="0"/>
                          </a:rPr>
                        </m:ctrlPr>
                      </m:fPr>
                      <m:num>
                        <m:r>
                          <a:rPr lang="en-US" sz="1200" b="0" i="1" smtClean="0">
                            <a:solidFill>
                              <a:schemeClr val="accent5"/>
                            </a:solidFill>
                            <a:latin typeface="Cambria Math" panose="02040503050406030204" pitchFamily="18" charset="0"/>
                          </a:rPr>
                          <m:t>12</m:t>
                        </m:r>
                      </m:num>
                      <m:den>
                        <m:r>
                          <a:rPr lang="en-US" sz="1200" b="0" i="1" smtClean="0">
                            <a:solidFill>
                              <a:schemeClr val="accent4"/>
                            </a:solidFill>
                            <a:latin typeface="Cambria Math" panose="02040503050406030204" pitchFamily="18" charset="0"/>
                          </a:rPr>
                          <m:t>1</m:t>
                        </m:r>
                      </m:den>
                    </m:f>
                  </m:oMath>
                </a14:m>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The fraction 12/1 is the same as simply saying 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This makes our final answer 12 pieces of tubing. </a:t>
                </a: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Recall,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put things in context by reviewing a few real-world scenarios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instance, “A technician has 6 feet of tubing and needs to cut it into pieces that are each 1/2 foot long.”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ASK</a:t>
                </a:r>
                <a:r>
                  <a:rPr lang="en-US" dirty="0"/>
                  <a:t>: What operation do we need to solve this equation? Multiplication or division?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Answer: Division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dirty="0"/>
                  <a:t> - When we say, “6 feet”, we can write this as a fraction 6/1.</a:t>
                </a:r>
              </a:p>
              <a:p>
                <a:pPr marL="171450" indent="-171450">
                  <a:buFont typeface="Arial" panose="020B0604020202020204" pitchFamily="34" charset="0"/>
                  <a:buChar char="•"/>
                </a:pPr>
                <a:r>
                  <a:rPr lang="en-US" b="1" dirty="0"/>
                  <a:t>ASK</a:t>
                </a:r>
                <a:r>
                  <a:rPr lang="en-US" dirty="0"/>
                  <a:t>: What would our equation be?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i="1" dirty="0"/>
                  <a:t> to reveal answer: </a:t>
                </a:r>
                <a:r>
                  <a:rPr lang="en-US" sz="1400" b="0" i="0">
                    <a:latin typeface="Cambria Math" panose="02040503050406030204" pitchFamily="18" charset="0"/>
                  </a:rPr>
                  <a:t>6/1  </a:t>
                </a:r>
                <a:r>
                  <a:rPr lang="en-US" sz="1400" b="0" i="0">
                    <a:latin typeface="Cambria Math" panose="02040503050406030204" pitchFamily="18" charset="0"/>
                    <a:ea typeface="Cambria Math" panose="02040503050406030204" pitchFamily="18" charset="0"/>
                  </a:rPr>
                  <a:t>÷ </a:t>
                </a:r>
                <a:r>
                  <a:rPr lang="en-US" sz="1400" b="0" i="0">
                    <a:solidFill>
                      <a:schemeClr val="tx1"/>
                    </a:solidFill>
                    <a:latin typeface="Cambria Math" panose="02040503050406030204" pitchFamily="18" charset="0"/>
                    <a:ea typeface="Cambria Math" panose="02040503050406030204" pitchFamily="18" charset="0"/>
                  </a:rPr>
                  <a:t> 1/2  </a:t>
                </a:r>
                <a:endParaRPr lang="en-US" dirty="0">
                  <a:latin typeface="+mn-lt"/>
                </a:endParaRPr>
              </a:p>
              <a:p>
                <a:pPr marL="171450" indent="-171450">
                  <a:buFont typeface="Arial" panose="020B0604020202020204" pitchFamily="34" charset="0"/>
                  <a:buChar char="•"/>
                </a:pPr>
                <a:r>
                  <a:rPr lang="en-US" dirty="0">
                    <a:latin typeface="+mn-lt"/>
                  </a:rPr>
                  <a:t>Who can solve this equation for us? Remember that we need to change the equation from division to multiplication by using the reciprocal.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i="1" dirty="0"/>
                  <a:t> to reveal answer:</a:t>
                </a:r>
                <a:r>
                  <a:rPr lang="en-US" sz="1200" b="0" i="0">
                    <a:latin typeface="Cambria Math" panose="02040503050406030204" pitchFamily="18" charset="0"/>
                  </a:rPr>
                  <a:t>6/1  </a:t>
                </a:r>
                <a:r>
                  <a:rPr lang="en-US" sz="1200" b="0" i="0">
                    <a:latin typeface="Cambria Math" panose="02040503050406030204" pitchFamily="18" charset="0"/>
                    <a:ea typeface="Cambria Math" panose="02040503050406030204" pitchFamily="18" charset="0"/>
                  </a:rPr>
                  <a:t>× </a:t>
                </a:r>
                <a:r>
                  <a:rPr lang="en-US" sz="1200" b="0" i="0">
                    <a:solidFill>
                      <a:schemeClr val="tx1"/>
                    </a:solidFill>
                    <a:latin typeface="Cambria Math" panose="02040503050406030204" pitchFamily="18" charset="0"/>
                    <a:ea typeface="Cambria Math" panose="02040503050406030204" pitchFamily="18" charset="0"/>
                  </a:rPr>
                  <a:t> 2/1= </a:t>
                </a:r>
                <a:r>
                  <a:rPr lang="en-US" sz="1200" b="0" i="0">
                    <a:solidFill>
                      <a:schemeClr val="accent5"/>
                    </a:solidFill>
                    <a:latin typeface="Cambria Math" panose="02040503050406030204" pitchFamily="18" charset="0"/>
                  </a:rPr>
                  <a:t> 12</a:t>
                </a:r>
                <a:r>
                  <a:rPr lang="en-US" sz="1200" b="0" i="0">
                    <a:solidFill>
                      <a:schemeClr val="tx1"/>
                    </a:solidFill>
                    <a:latin typeface="Cambria Math" panose="02040503050406030204" pitchFamily="18" charset="0"/>
                  </a:rPr>
                  <a:t>/</a:t>
                </a:r>
                <a:r>
                  <a:rPr lang="en-US" sz="1200" b="0" i="0">
                    <a:solidFill>
                      <a:schemeClr val="accent4"/>
                    </a:solidFill>
                    <a:latin typeface="Cambria Math" panose="02040503050406030204" pitchFamily="18" charset="0"/>
                  </a:rPr>
                  <a:t>1</a:t>
                </a:r>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The fraction 12/1 is the same as simply saying 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This makes our final answer 12 pieces of tubing. </a:t>
                </a:r>
              </a:p>
              <a:p>
                <a:endParaRPr lang="en-US" dirty="0"/>
              </a:p>
            </p:txBody>
          </p:sp>
        </mc:Fallback>
      </mc:AlternateContent>
      <p:sp>
        <p:nvSpPr>
          <p:cNvPr id="4" name="Slide Number Placeholder 3"/>
          <p:cNvSpPr>
            <a:spLocks noGrp="1"/>
          </p:cNvSpPr>
          <p:nvPr>
            <p:ph type="sldNum" sz="quarter" idx="5"/>
          </p:nvPr>
        </p:nvSpPr>
        <p:spPr/>
        <p:txBody>
          <a:bodyPr/>
          <a:lstStyle/>
          <a:p>
            <a:fld id="{C68FB58B-AACD-44F1-9CE2-B850C946C86F}" type="slidenum">
              <a:rPr lang="en-US" smtClean="0"/>
              <a:t>23</a:t>
            </a:fld>
            <a:endParaRPr lang="en-US" dirty="0"/>
          </a:p>
        </p:txBody>
      </p:sp>
    </p:spTree>
    <p:extLst>
      <p:ext uri="{BB962C8B-B14F-4D97-AF65-F5344CB8AC3E}">
        <p14:creationId xmlns:p14="http://schemas.microsoft.com/office/powerpoint/2010/main" val="965988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Multiplying and Dividing Fractions_M2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Multiplying and Dividing Fractions_Answer Key_M2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White board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Markers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Optional Engagement Strategy:</a:t>
            </a:r>
            <a:r>
              <a:rPr lang="en-US" dirty="0"/>
              <a:t> Place participants into pairs and have each pair work through the practice problems together. Assign each pair one or more specific problems to solve on flip charts placed around the room. Have each pair present their solution to the group, explaining the process they used and how they arrived at their answer. Encourage questions and discussion.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“Multiplying and Dividing Fractions”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25 min.</a:t>
            </a:r>
          </a:p>
          <a:p>
            <a:pPr marL="628650" lvl="1" indent="-171450">
              <a:buFont typeface="Arial" panose="020B0604020202020204" pitchFamily="34" charset="0"/>
              <a:buChar char="•"/>
            </a:pPr>
            <a:r>
              <a:rPr lang="en-US" dirty="0"/>
              <a:t>Give learners time to work. You may have them work with partners or groups if you choose.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15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24</a:t>
            </a:fld>
            <a:endParaRPr lang="en-US" dirty="0"/>
          </a:p>
        </p:txBody>
      </p:sp>
    </p:spTree>
    <p:extLst>
      <p:ext uri="{BB962C8B-B14F-4D97-AF65-F5344CB8AC3E}">
        <p14:creationId xmlns:p14="http://schemas.microsoft.com/office/powerpoint/2010/main" val="3919998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088C-32BD-A1E8-B3D8-1BC6B171D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44240-5211-9DAA-9176-38849E451B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75CA62-DC96-5506-EE02-30B600A3C4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Demonstrate the ability to solve mathematics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b="1" dirty="0"/>
              <a:t>numerator</a:t>
            </a:r>
            <a:r>
              <a:rPr lang="en-US" dirty="0"/>
              <a:t> is the top number on the fraction that represents the parts being counted while the </a:t>
            </a:r>
            <a:r>
              <a:rPr lang="en-US" b="1" dirty="0"/>
              <a:t>denominator</a:t>
            </a:r>
            <a:r>
              <a:rPr lang="en-US" dirty="0"/>
              <a:t> is the bottom number that represents the whole. </a:t>
            </a:r>
          </a:p>
        </p:txBody>
      </p:sp>
      <p:sp>
        <p:nvSpPr>
          <p:cNvPr id="4" name="Slide Number Placeholder 3">
            <a:extLst>
              <a:ext uri="{FF2B5EF4-FFF2-40B4-BE49-F238E27FC236}">
                <a16:creationId xmlns:a16="http://schemas.microsoft.com/office/drawing/2014/main" id="{A0BE1D2E-7D2D-ED6E-CADA-37FF684D417E}"/>
              </a:ext>
            </a:extLst>
          </p:cNvPr>
          <p:cNvSpPr>
            <a:spLocks noGrp="1"/>
          </p:cNvSpPr>
          <p:nvPr>
            <p:ph type="sldNum" sz="quarter" idx="5"/>
          </p:nvPr>
        </p:nvSpPr>
        <p:spPr/>
        <p:txBody>
          <a:bodyPr/>
          <a:lstStyle/>
          <a:p>
            <a:fld id="{C68FB58B-AACD-44F1-9CE2-B850C946C86F}" type="slidenum">
              <a:rPr lang="en-US" smtClean="0"/>
              <a:t>25</a:t>
            </a:fld>
            <a:endParaRPr lang="en-US" dirty="0"/>
          </a:p>
        </p:txBody>
      </p:sp>
    </p:spTree>
    <p:extLst>
      <p:ext uri="{BB962C8B-B14F-4D97-AF65-F5344CB8AC3E}">
        <p14:creationId xmlns:p14="http://schemas.microsoft.com/office/powerpoint/2010/main" val="1315017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1067-9659-6AE1-4063-01A66B1285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B5A904-D24F-C1EC-8B2F-BABB1E3793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85D748-C2D8-4351-6FC5-05F39C6228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Demonstrate the ability to solve mathematics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A fraction is in </a:t>
            </a:r>
            <a:r>
              <a:rPr lang="en-US" b="1" dirty="0"/>
              <a:t>simplest form </a:t>
            </a:r>
            <a:r>
              <a:rPr lang="en-US" dirty="0"/>
              <a:t>when it cannot be reduced any further. This means the numerator and denominator have no common factors other than 1.</a:t>
            </a:r>
          </a:p>
        </p:txBody>
      </p:sp>
      <p:sp>
        <p:nvSpPr>
          <p:cNvPr id="4" name="Slide Number Placeholder 3">
            <a:extLst>
              <a:ext uri="{FF2B5EF4-FFF2-40B4-BE49-F238E27FC236}">
                <a16:creationId xmlns:a16="http://schemas.microsoft.com/office/drawing/2014/main" id="{DE453AF8-D2A8-AAA0-7EF6-4899DC9BEA8D}"/>
              </a:ext>
            </a:extLst>
          </p:cNvPr>
          <p:cNvSpPr>
            <a:spLocks noGrp="1"/>
          </p:cNvSpPr>
          <p:nvPr>
            <p:ph type="sldNum" sz="quarter" idx="5"/>
          </p:nvPr>
        </p:nvSpPr>
        <p:spPr/>
        <p:txBody>
          <a:bodyPr/>
          <a:lstStyle/>
          <a:p>
            <a:fld id="{C68FB58B-AACD-44F1-9CE2-B850C946C86F}" type="slidenum">
              <a:rPr lang="en-US" smtClean="0"/>
              <a:t>26</a:t>
            </a:fld>
            <a:endParaRPr lang="en-US" dirty="0"/>
          </a:p>
        </p:txBody>
      </p:sp>
    </p:spTree>
    <p:extLst>
      <p:ext uri="{BB962C8B-B14F-4D97-AF65-F5344CB8AC3E}">
        <p14:creationId xmlns:p14="http://schemas.microsoft.com/office/powerpoint/2010/main" val="2241279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Demonstrate the ability to solve mathematics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m:r>
                        <a:rPr lang="en-US" sz="1200" b="0" i="1" smtClean="0">
                          <a:latin typeface="Cambria Math" panose="02040503050406030204" pitchFamily="18" charset="0"/>
                        </a:rPr>
                        <m:t>3</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3</m:t>
                          </m:r>
                        </m:num>
                        <m:den>
                          <m:r>
                            <a:rPr lang="en-US" sz="1200" b="0" i="1" smtClean="0">
                              <a:latin typeface="Cambria Math" panose="02040503050406030204" pitchFamily="18" charset="0"/>
                            </a:rPr>
                            <m:t>4</m:t>
                          </m:r>
                        </m:den>
                      </m:f>
                    </m:oMath>
                  </m:oMathPara>
                </a14:m>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Demonstrate the ability to solve mathematics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latin typeface="Cambria Math" panose="02040503050406030204" pitchFamily="18" charset="0"/>
                  </a:rPr>
                  <a:t>3 3/4</a:t>
                </a:r>
                <a:endParaRPr lang="en-US" dirty="0"/>
              </a:p>
            </p:txBody>
          </p:sp>
        </mc:Fallback>
      </mc:AlternateContent>
      <p:sp>
        <p:nvSpPr>
          <p:cNvPr id="4" name="Slide Number Placeholder 3"/>
          <p:cNvSpPr>
            <a:spLocks noGrp="1"/>
          </p:cNvSpPr>
          <p:nvPr>
            <p:ph type="sldNum" sz="quarter" idx="5"/>
          </p:nvPr>
        </p:nvSpPr>
        <p:spPr/>
        <p:txBody>
          <a:bodyPr/>
          <a:lstStyle/>
          <a:p>
            <a:fld id="{C68FB58B-AACD-44F1-9CE2-B850C946C86F}" type="slidenum">
              <a:rPr lang="en-US" smtClean="0"/>
              <a:t>27</a:t>
            </a:fld>
            <a:endParaRPr lang="en-US" dirty="0"/>
          </a:p>
        </p:txBody>
      </p:sp>
    </p:spTree>
    <p:extLst>
      <p:ext uri="{BB962C8B-B14F-4D97-AF65-F5344CB8AC3E}">
        <p14:creationId xmlns:p14="http://schemas.microsoft.com/office/powerpoint/2010/main" val="37719701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Solve multiplication and division problems involving fractions.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dirty="0">
                    <a:effectLst/>
                    <a:latin typeface="+mn-lt"/>
                    <a:ea typeface="Calibri" panose="020F0502020204030204" pitchFamily="34" charset="0"/>
                    <a:cs typeface="Times New Roman" panose="02020603050405020304" pitchFamily="18" charset="0"/>
                  </a:rPr>
                  <a:t>4 x 3 = 12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dirty="0">
                    <a:effectLst/>
                    <a:latin typeface="+mn-lt"/>
                    <a:ea typeface="Calibri" panose="020F0502020204030204" pitchFamily="34" charset="0"/>
                    <a:cs typeface="Times New Roman" panose="02020603050405020304" pitchFamily="18" charset="0"/>
                  </a:rPr>
                  <a:t>12 </a:t>
                </a:r>
                <a14:m>
                  <m:oMath xmlns:m="http://schemas.openxmlformats.org/officeDocument/2006/math">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÷1</m:t>
                    </m:r>
                    <m:f>
                      <m:fPr>
                        <m:ctrlP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1</m:t>
                        </m:r>
                      </m:num>
                      <m:den>
                        <m:r>
                          <a:rPr lang="en-US" sz="1400" b="0" i="1" smtClean="0">
                            <a:effectLst/>
                            <a:latin typeface="Cambria Math" panose="02040503050406030204" pitchFamily="18" charset="0"/>
                            <a:ea typeface="Cambria Math" panose="02040503050406030204" pitchFamily="18" charset="0"/>
                            <a:cs typeface="Times New Roman" panose="02020603050405020304" pitchFamily="18" charset="0"/>
                          </a:rPr>
                          <m:t>2</m:t>
                        </m:r>
                      </m:den>
                    </m:f>
                  </m:oMath>
                </a14:m>
                <a:r>
                  <a:rPr lang="en-US" sz="1200" b="0" i="0" dirty="0">
                    <a:effectLst/>
                    <a:latin typeface="+mn-lt"/>
                    <a:ea typeface="Calibri" panose="020F0502020204030204" pitchFamily="34" charset="0"/>
                    <a:cs typeface="Times New Roman" panose="02020603050405020304" pitchFamily="18" charset="0"/>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0" dirty="0">
                    <a:effectLst/>
                    <a:latin typeface="+mn-lt"/>
                    <a:ea typeface="Calibri" panose="020F0502020204030204" pitchFamily="34" charset="0"/>
                    <a:cs typeface="Times New Roman" panose="02020603050405020304" pitchFamily="18" charset="0"/>
                  </a:rPr>
                  <a:t> to reveal the steps below on the slide…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Equation</a:t>
                </a:r>
                <a:r>
                  <a:rPr lang="en-US" sz="1200" b="0" i="0" dirty="0">
                    <a:effectLst/>
                    <a:latin typeface="+mn-lt"/>
                    <a:ea typeface="Calibri" panose="020F0502020204030204" pitchFamily="34" charset="0"/>
                    <a:cs typeface="Times New Roman" panose="02020603050405020304" pitchFamily="18" charset="0"/>
                  </a:rPr>
                  <a:t>: </a:t>
                </a:r>
                <a:r>
                  <a:rPr lang="en-US" sz="1100" b="0" i="0" dirty="0">
                    <a:effectLst/>
                    <a:latin typeface="+mn-lt"/>
                    <a:ea typeface="Calibri" panose="020F0502020204030204" pitchFamily="34" charset="0"/>
                    <a:cs typeface="Times New Roman" panose="02020603050405020304" pitchFamily="18" charset="0"/>
                  </a:rPr>
                  <a:t>12 </a:t>
                </a:r>
                <a14:m>
                  <m:oMath xmlns:m="http://schemas.openxmlformats.org/officeDocument/2006/math">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÷1</m:t>
                    </m:r>
                    <m:f>
                      <m:fPr>
                        <m:ctrlP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1</m:t>
                        </m:r>
                      </m:num>
                      <m:den>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2</m:t>
                        </m:r>
                      </m:den>
                    </m:f>
                  </m:oMath>
                </a14:m>
                <a:r>
                  <a:rPr lang="en-US" sz="1100" b="0" i="0" dirty="0">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1</a:t>
                </a:r>
                <a:r>
                  <a:rPr lang="en-US" sz="1200" b="0" i="0" dirty="0">
                    <a:effectLst/>
                    <a:latin typeface="+mn-lt"/>
                    <a:ea typeface="Calibri" panose="020F0502020204030204" pitchFamily="34" charset="0"/>
                    <a:cs typeface="Times New Roman" panose="02020603050405020304" pitchFamily="18" charset="0"/>
                  </a:rPr>
                  <a:t>: 12</a:t>
                </a:r>
                <a14:m>
                  <m:oMath xmlns:m="http://schemas.openxmlformats.org/officeDocument/2006/math">
                    <m:r>
                      <a:rPr lang="en-US" sz="1600" b="0" i="1" smtClean="0">
                        <a:effectLst/>
                        <a:latin typeface="Cambria Math" panose="02040503050406030204" pitchFamily="18" charset="0"/>
                        <a:ea typeface="Cambria Math" panose="02040503050406030204" pitchFamily="18" charset="0"/>
                        <a:cs typeface="Times New Roman" panose="02020603050405020304" pitchFamily="18" charset="0"/>
                      </a:rPr>
                      <m:t>÷ </m:t>
                    </m:r>
                    <m:f>
                      <m:fPr>
                        <m:ctrlPr>
                          <a:rPr lang="en-US" sz="1600" b="0" i="1"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600" b="0" i="1" smtClean="0">
                            <a:effectLst/>
                            <a:latin typeface="Cambria Math" panose="02040503050406030204" pitchFamily="18" charset="0"/>
                            <a:ea typeface="Cambria Math" panose="02040503050406030204" pitchFamily="18" charset="0"/>
                            <a:cs typeface="Times New Roman" panose="02020603050405020304" pitchFamily="18" charset="0"/>
                          </a:rPr>
                          <m:t>3</m:t>
                        </m:r>
                      </m:num>
                      <m:den>
                        <m:r>
                          <a:rPr lang="en-US" sz="1600" b="0" i="1" smtClean="0">
                            <a:effectLst/>
                            <a:latin typeface="Cambria Math" panose="02040503050406030204" pitchFamily="18" charset="0"/>
                            <a:ea typeface="Cambria Math" panose="02040503050406030204" pitchFamily="18" charset="0"/>
                            <a:cs typeface="Times New Roman" panose="02020603050405020304" pitchFamily="18" charset="0"/>
                          </a:rPr>
                          <m:t>2</m:t>
                        </m:r>
                      </m:den>
                    </m:f>
                  </m:oMath>
                </a14:m>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2</a:t>
                </a:r>
                <a:r>
                  <a:rPr lang="en-US" sz="1200" b="0" i="0" dirty="0">
                    <a:effectLst/>
                    <a:latin typeface="+mn-lt"/>
                    <a:ea typeface="Calibri" panose="020F0502020204030204" pitchFamily="34" charset="0"/>
                    <a:cs typeface="Times New Roman" panose="02020603050405020304" pitchFamily="18" charset="0"/>
                  </a:rPr>
                  <a:t>: </a:t>
                </a:r>
                <a14:m>
                  <m:oMath xmlns:m="http://schemas.openxmlformats.org/officeDocument/2006/math">
                    <m:f>
                      <m:fPr>
                        <m:ctrlP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12</m:t>
                        </m:r>
                      </m:num>
                      <m:den>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1</m:t>
                        </m:r>
                      </m:den>
                    </m:f>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 </m:t>
                    </m:r>
                    <m:f>
                      <m:fPr>
                        <m:ctrlP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2</m:t>
                        </m:r>
                      </m:num>
                      <m:den>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3</m:t>
                        </m:r>
                      </m:den>
                    </m:f>
                  </m:oMath>
                </a14:m>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3</a:t>
                </a:r>
                <a:r>
                  <a:rPr lang="en-US" sz="1200" b="0" i="0" dirty="0">
                    <a:effectLst/>
                    <a:latin typeface="+mn-lt"/>
                    <a:ea typeface="Calibri" panose="020F0502020204030204" pitchFamily="34" charset="0"/>
                    <a:cs typeface="Times New Roman" panose="02020603050405020304" pitchFamily="18" charset="0"/>
                  </a:rPr>
                  <a:t>: </a:t>
                </a:r>
                <a14:m>
                  <m:oMath xmlns:m="http://schemas.openxmlformats.org/officeDocument/2006/math">
                    <m:f>
                      <m:fPr>
                        <m:ctrlP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24</m:t>
                        </m:r>
                      </m:num>
                      <m:den>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3</m:t>
                        </m:r>
                      </m:den>
                    </m:f>
                    <m:r>
                      <a:rPr lang="en-US" sz="1200" b="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=8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𝑟𝑒𝑝𝑎𝑖𝑟𝑠</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𝑓𝑜𝑟</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𝑒𝑎𝑐ℎ</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 </m:t>
                    </m:r>
                    <m:r>
                      <a:rPr lang="en-US" sz="1200" b="0" i="1" smtClean="0">
                        <a:effectLst/>
                        <a:latin typeface="Cambria Math" panose="02040503050406030204" pitchFamily="18" charset="0"/>
                        <a:ea typeface="Cambria Math" panose="02040503050406030204" pitchFamily="18" charset="0"/>
                        <a:cs typeface="Times New Roman" panose="02020603050405020304" pitchFamily="18" charset="0"/>
                      </a:rPr>
                      <m:t>𝑤𝑜𝑟𝑘𝑒𝑟</m:t>
                    </m:r>
                  </m:oMath>
                </a14:m>
                <a:endParaRPr lang="en-US" sz="1200" b="0" i="0" dirty="0">
                  <a:effectLst/>
                  <a:latin typeface="+mn-lt"/>
                  <a:ea typeface="Calibri" panose="020F0502020204030204" pitchFamily="34" charset="0"/>
                  <a:cs typeface="Times New Roman" panose="02020603050405020304" pitchFamily="18" charset="0"/>
                </a:endParaRP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Solve multiplication and division problems involving fractions.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dirty="0">
                    <a:effectLst/>
                    <a:latin typeface="+mn-lt"/>
                    <a:ea typeface="Calibri" panose="020F0502020204030204" pitchFamily="34" charset="0"/>
                    <a:cs typeface="Times New Roman" panose="02020603050405020304" pitchFamily="18" charset="0"/>
                  </a:rPr>
                  <a:t>4 x 3 = 12</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0" i="0" dirty="0">
                    <a:effectLst/>
                    <a:latin typeface="+mn-lt"/>
                    <a:ea typeface="Calibri" panose="020F0502020204030204" pitchFamily="34" charset="0"/>
                    <a:cs typeface="Times New Roman" panose="02020603050405020304" pitchFamily="18" charset="0"/>
                  </a:rPr>
                  <a:t>12 </a:t>
                </a:r>
                <a:r>
                  <a:rPr lang="en-US" sz="1400" b="0" i="0">
                    <a:effectLst/>
                    <a:latin typeface="Cambria Math" panose="02040503050406030204" pitchFamily="18" charset="0"/>
                    <a:ea typeface="Cambria Math" panose="02040503050406030204" pitchFamily="18" charset="0"/>
                    <a:cs typeface="Times New Roman" panose="02020603050405020304" pitchFamily="18" charset="0"/>
                  </a:rPr>
                  <a:t>÷1 1/2</a:t>
                </a:r>
                <a:r>
                  <a:rPr lang="en-US" sz="1200" b="0" i="0" dirty="0">
                    <a:effectLst/>
                    <a:latin typeface="+mn-lt"/>
                    <a:ea typeface="Calibri" panose="020F0502020204030204" pitchFamily="34" charset="0"/>
                    <a:cs typeface="Times New Roman" panose="02020603050405020304" pitchFamily="18" charset="0"/>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i="0" dirty="0">
                    <a:effectLst/>
                    <a:latin typeface="+mn-lt"/>
                    <a:ea typeface="Calibri" panose="020F0502020204030204" pitchFamily="34" charset="0"/>
                    <a:cs typeface="Times New Roman" panose="02020603050405020304" pitchFamily="18" charset="0"/>
                  </a:rPr>
                  <a:t> to reveal the steps below on the slide…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Equation</a:t>
                </a:r>
                <a:r>
                  <a:rPr lang="en-US" sz="1200" b="0" i="0" dirty="0">
                    <a:effectLst/>
                    <a:latin typeface="+mn-lt"/>
                    <a:ea typeface="Calibri" panose="020F0502020204030204" pitchFamily="34" charset="0"/>
                    <a:cs typeface="Times New Roman" panose="02020603050405020304" pitchFamily="18" charset="0"/>
                  </a:rPr>
                  <a:t>: </a:t>
                </a:r>
                <a:r>
                  <a:rPr lang="en-US" sz="1100" b="0" i="0" dirty="0">
                    <a:effectLst/>
                    <a:latin typeface="+mn-lt"/>
                    <a:ea typeface="Calibri" panose="020F0502020204030204" pitchFamily="34" charset="0"/>
                    <a:cs typeface="Times New Roman" panose="02020603050405020304" pitchFamily="18" charset="0"/>
                  </a:rPr>
                  <a:t>12 </a:t>
                </a:r>
                <a:r>
                  <a:rPr lang="en-US" sz="1200" b="0" i="0">
                    <a:effectLst/>
                    <a:latin typeface="Cambria Math" panose="02040503050406030204" pitchFamily="18" charset="0"/>
                    <a:ea typeface="Cambria Math" panose="02040503050406030204" pitchFamily="18" charset="0"/>
                    <a:cs typeface="Times New Roman" panose="02020603050405020304" pitchFamily="18" charset="0"/>
                  </a:rPr>
                  <a:t>÷1 1/2</a:t>
                </a:r>
                <a:r>
                  <a:rPr lang="en-US" sz="1100" b="0" i="0" dirty="0">
                    <a:effectLst/>
                    <a:latin typeface="+mn-lt"/>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1</a:t>
                </a:r>
                <a:r>
                  <a:rPr lang="en-US" sz="1200" b="0" i="0" dirty="0">
                    <a:effectLst/>
                    <a:latin typeface="+mn-lt"/>
                    <a:ea typeface="Calibri" panose="020F0502020204030204" pitchFamily="34" charset="0"/>
                    <a:cs typeface="Times New Roman" panose="02020603050405020304" pitchFamily="18" charset="0"/>
                  </a:rPr>
                  <a:t>: 12</a:t>
                </a:r>
                <a:r>
                  <a:rPr lang="en-US" sz="1600" b="0" i="0">
                    <a:effectLst/>
                    <a:latin typeface="Cambria Math" panose="02040503050406030204" pitchFamily="18" charset="0"/>
                    <a:ea typeface="Cambria Math" panose="02040503050406030204" pitchFamily="18" charset="0"/>
                    <a:cs typeface="Times New Roman" panose="02020603050405020304" pitchFamily="18" charset="0"/>
                  </a:rPr>
                  <a:t>÷  3/2</a:t>
                </a: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2</a:t>
                </a:r>
                <a:r>
                  <a:rPr lang="en-US" sz="1200" b="0" i="0" dirty="0">
                    <a:effectLst/>
                    <a:latin typeface="+mn-lt"/>
                    <a:ea typeface="Calibri" panose="020F0502020204030204" pitchFamily="34" charset="0"/>
                    <a:cs typeface="Times New Roman" panose="02020603050405020304" pitchFamily="18" charset="0"/>
                  </a:rPr>
                  <a:t>: </a:t>
                </a:r>
                <a:r>
                  <a:rPr lang="en-US" sz="1200" b="0" i="0">
                    <a:effectLst/>
                    <a:latin typeface="Cambria Math" panose="02040503050406030204" pitchFamily="18" charset="0"/>
                    <a:ea typeface="Calibri" panose="020F0502020204030204" pitchFamily="34" charset="0"/>
                    <a:cs typeface="Times New Roman" panose="02020603050405020304" pitchFamily="18" charset="0"/>
                  </a:rPr>
                  <a:t>12/1  </a:t>
                </a:r>
                <a:r>
                  <a:rPr lang="en-US" sz="1200" b="0" i="0">
                    <a:effectLst/>
                    <a:latin typeface="Cambria Math" panose="02040503050406030204" pitchFamily="18" charset="0"/>
                    <a:ea typeface="Cambria Math" panose="02040503050406030204" pitchFamily="18" charset="0"/>
                    <a:cs typeface="Times New Roman" panose="02020603050405020304" pitchFamily="18" charset="0"/>
                  </a:rPr>
                  <a:t>÷  2/3</a:t>
                </a: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i="0" dirty="0">
                    <a:effectLst/>
                    <a:latin typeface="+mn-lt"/>
                    <a:ea typeface="Calibri" panose="020F0502020204030204" pitchFamily="34" charset="0"/>
                    <a:cs typeface="Times New Roman" panose="02020603050405020304" pitchFamily="18" charset="0"/>
                  </a:rPr>
                  <a:t>Step 3</a:t>
                </a:r>
                <a:r>
                  <a:rPr lang="en-US" sz="1200" b="0" i="0" dirty="0">
                    <a:effectLst/>
                    <a:latin typeface="+mn-lt"/>
                    <a:ea typeface="Calibri" panose="020F0502020204030204" pitchFamily="34" charset="0"/>
                    <a:cs typeface="Times New Roman" panose="02020603050405020304" pitchFamily="18" charset="0"/>
                  </a:rPr>
                  <a:t>: </a:t>
                </a:r>
                <a:r>
                  <a:rPr lang="en-US" sz="1200" b="0" i="0">
                    <a:effectLst/>
                    <a:latin typeface="Cambria Math" panose="02040503050406030204" pitchFamily="18" charset="0"/>
                    <a:ea typeface="Calibri" panose="020F0502020204030204" pitchFamily="34" charset="0"/>
                    <a:cs typeface="Times New Roman" panose="02020603050405020304" pitchFamily="18" charset="0"/>
                  </a:rPr>
                  <a:t>24/3  </a:t>
                </a:r>
                <a:r>
                  <a:rPr lang="en-US" sz="1200" b="0" i="0">
                    <a:effectLst/>
                    <a:latin typeface="Cambria Math" panose="02040503050406030204" pitchFamily="18" charset="0"/>
                    <a:ea typeface="Cambria Math" panose="02040503050406030204" pitchFamily="18" charset="0"/>
                    <a:cs typeface="Times New Roman" panose="02020603050405020304" pitchFamily="18" charset="0"/>
                  </a:rPr>
                  <a:t>=8 𝑟𝑒𝑝𝑎𝑖𝑟𝑠 𝑓𝑜𝑟 𝑒𝑎𝑐ℎ 𝑤𝑜𝑟𝑘𝑒𝑟</a:t>
                </a:r>
                <a:endParaRPr lang="en-US" sz="1200" b="0" i="0" dirty="0">
                  <a:effectLst/>
                  <a:latin typeface="+mn-lt"/>
                  <a:ea typeface="Calibri" panose="020F0502020204030204" pitchFamily="34" charset="0"/>
                  <a:cs typeface="Times New Roman" panose="02020603050405020304" pitchFamily="18" charset="0"/>
                </a:endParaRPr>
              </a:p>
              <a:p>
                <a:endParaRPr lang="en-US" dirty="0"/>
              </a:p>
            </p:txBody>
          </p:sp>
        </mc:Fallback>
      </mc:AlternateContent>
      <p:sp>
        <p:nvSpPr>
          <p:cNvPr id="4" name="Slide Number Placeholder 3"/>
          <p:cNvSpPr>
            <a:spLocks noGrp="1"/>
          </p:cNvSpPr>
          <p:nvPr>
            <p:ph type="sldNum" sz="quarter" idx="5"/>
          </p:nvPr>
        </p:nvSpPr>
        <p:spPr/>
        <p:txBody>
          <a:bodyPr/>
          <a:lstStyle/>
          <a:p>
            <a:fld id="{C68FB58B-AACD-44F1-9CE2-B850C946C86F}" type="slidenum">
              <a:rPr lang="en-US" smtClean="0"/>
              <a:t>28</a:t>
            </a:fld>
            <a:endParaRPr lang="en-US" dirty="0"/>
          </a:p>
        </p:txBody>
      </p:sp>
    </p:spTree>
    <p:extLst>
      <p:ext uri="{BB962C8B-B14F-4D97-AF65-F5344CB8AC3E}">
        <p14:creationId xmlns:p14="http://schemas.microsoft.com/office/powerpoint/2010/main" val="2784688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1368E-91C2-4485-78EC-CAC77997F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2FA79-1168-5A7B-D36F-BFB5936B7D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C2576C-0068-173C-25E3-8BC2BAC2EDCF}"/>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3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dirty="0"/>
              <a:t>When multiplying fractions, we multiply straight across the top numbers and bottom numbers. Then simplify if possible.</a:t>
            </a:r>
          </a:p>
          <a:p>
            <a:pPr marL="171450" indent="-171450">
              <a:buFont typeface="Arial" panose="020B0604020202020204" pitchFamily="34" charset="0"/>
              <a:buChar char="•"/>
            </a:pPr>
            <a:r>
              <a:rPr lang="en-US" dirty="0"/>
              <a:t>When dividing fractions, we keep the first fraction as it is but change division to multiplication by using the reciprocal of the second fraction. Then we multiply and simplify.</a:t>
            </a:r>
          </a:p>
          <a:p>
            <a:pPr marL="628650" lvl="1" indent="-171450">
              <a:buFont typeface="Arial" panose="020B0604020202020204" pitchFamily="34" charset="0"/>
              <a:buChar char="•"/>
            </a:pPr>
            <a:r>
              <a:rPr lang="en-US" dirty="0"/>
              <a:t>Remember – reciprocal means </a:t>
            </a:r>
            <a:r>
              <a:rPr lang="en-US" i="1" dirty="0"/>
              <a:t>flip it</a:t>
            </a:r>
            <a:r>
              <a:rPr lang="en-US" dirty="0"/>
              <a:t>!</a:t>
            </a:r>
          </a:p>
          <a:p>
            <a:pPr marL="171450" indent="-171450">
              <a:buFont typeface="Arial" panose="020B0604020202020204" pitchFamily="34" charset="0"/>
              <a:buChar char="•"/>
            </a:pPr>
            <a:r>
              <a:rPr lang="en-US" dirty="0"/>
              <a:t>In both cases, it’s important to check your final answer and reduce it to simplest form when you can.</a:t>
            </a:r>
          </a:p>
          <a:p>
            <a:pPr marL="171450" indent="-171450">
              <a:buFont typeface="Arial" panose="020B0604020202020204" pitchFamily="34" charset="0"/>
              <a:buChar char="•"/>
            </a:pPr>
            <a:r>
              <a:rPr lang="en-US" dirty="0"/>
              <a:t>Now, we’re going to build on our new learning by looking at adding and subtracting fractions. </a:t>
            </a:r>
          </a:p>
          <a:p>
            <a:pPr marL="171450" indent="-171450">
              <a:buFont typeface="Arial" panose="020B0604020202020204" pitchFamily="34" charset="0"/>
              <a:buChar char="•"/>
            </a:pPr>
            <a:r>
              <a:rPr lang="en-US" dirty="0"/>
              <a:t>Unlike multiplying and dividing, we can’t just go straight across. We need to make sure the fractions have a common denominator first.</a:t>
            </a:r>
          </a:p>
          <a:p>
            <a:pPr marL="0" indent="0">
              <a:buFont typeface="Arial" panose="020B0604020202020204" pitchFamily="34" charset="0"/>
              <a:buNone/>
            </a:pP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4D135B0-684C-2E98-0C78-161E5C8D110B}"/>
              </a:ext>
            </a:extLst>
          </p:cNvPr>
          <p:cNvSpPr>
            <a:spLocks noGrp="1"/>
          </p:cNvSpPr>
          <p:nvPr>
            <p:ph type="sldNum" sz="quarter" idx="5"/>
          </p:nvPr>
        </p:nvSpPr>
        <p:spPr/>
        <p:txBody>
          <a:bodyPr/>
          <a:lstStyle/>
          <a:p>
            <a:fld id="{C68FB58B-AACD-44F1-9CE2-B850C946C86F}" type="slidenum">
              <a:rPr lang="en-US" smtClean="0"/>
              <a:t>29</a:t>
            </a:fld>
            <a:endParaRPr lang="en-US" dirty="0"/>
          </a:p>
        </p:txBody>
      </p:sp>
    </p:spTree>
    <p:extLst>
      <p:ext uri="{BB962C8B-B14F-4D97-AF65-F5344CB8AC3E}">
        <p14:creationId xmlns:p14="http://schemas.microsoft.com/office/powerpoint/2010/main" val="3062408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5941-B9F2-06A3-64D0-90BA5F2FF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E8AFD-6A77-8330-4A24-2C7AB634F4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5304FB-4550-5A2F-8C71-7AC1C4AE0677}"/>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spcBef>
                <a:spcPts val="0"/>
              </a:spcBef>
              <a:spcAft>
                <a:spcPts val="0"/>
              </a:spcAft>
              <a:buFont typeface="Courier New" panose="02070309020205020404" pitchFamily="49" charset="0"/>
              <a:buNone/>
            </a:pPr>
            <a:r>
              <a:rPr lang="en-US" b="1" dirty="0"/>
              <a:t>Talking Points</a:t>
            </a:r>
            <a:r>
              <a:rPr lang="en-US" dirty="0"/>
              <a:t>: In this section, we’ll learn how to cross multiply to add and subtract fractions. </a:t>
            </a:r>
          </a:p>
          <a:p>
            <a:pPr marL="0" marR="0" lvl="0" indent="0">
              <a:spcBef>
                <a:spcPts val="0"/>
              </a:spcBef>
              <a:spcAft>
                <a:spcPts val="0"/>
              </a:spcAft>
              <a:buFont typeface="Courier New" panose="02070309020205020404" pitchFamily="49" charset="0"/>
              <a:buNone/>
            </a:pPr>
            <a:endParaRPr lang="en-US" dirty="0"/>
          </a:p>
          <a:p>
            <a:pPr marL="0" marR="0" lvl="0" indent="0">
              <a:spcBef>
                <a:spcPts val="0"/>
              </a:spcBef>
              <a:spcAft>
                <a:spcPts val="0"/>
              </a:spcAft>
              <a:buFont typeface="Courier New" panose="02070309020205020404" pitchFamily="49" charset="0"/>
              <a:buNone/>
            </a:pPr>
            <a:endParaRPr lang="en-US" dirty="0"/>
          </a:p>
          <a:p>
            <a:endParaRPr lang="en-US" dirty="0"/>
          </a:p>
        </p:txBody>
      </p:sp>
      <p:sp>
        <p:nvSpPr>
          <p:cNvPr id="4" name="Slide Number Placeholder 3">
            <a:extLst>
              <a:ext uri="{FF2B5EF4-FFF2-40B4-BE49-F238E27FC236}">
                <a16:creationId xmlns:a16="http://schemas.microsoft.com/office/drawing/2014/main" id="{79FD215D-25C7-CB62-F874-34F00BB0C56F}"/>
              </a:ext>
            </a:extLst>
          </p:cNvPr>
          <p:cNvSpPr>
            <a:spLocks noGrp="1"/>
          </p:cNvSpPr>
          <p:nvPr>
            <p:ph type="sldNum" sz="quarter" idx="5"/>
          </p:nvPr>
        </p:nvSpPr>
        <p:spPr/>
        <p:txBody>
          <a:bodyPr/>
          <a:lstStyle/>
          <a:p>
            <a:fld id="{C68FB58B-AACD-44F1-9CE2-B850C946C86F}" type="slidenum">
              <a:rPr lang="en-US" smtClean="0"/>
              <a:t>30</a:t>
            </a:fld>
            <a:endParaRPr lang="en-US" dirty="0"/>
          </a:p>
        </p:txBody>
      </p:sp>
    </p:spTree>
    <p:extLst>
      <p:ext uri="{BB962C8B-B14F-4D97-AF65-F5344CB8AC3E}">
        <p14:creationId xmlns:p14="http://schemas.microsoft.com/office/powerpoint/2010/main" val="60802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517E8-CBAA-2D9F-A533-42AE57919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8560E-B6D1-7CD5-4574-D7F772C8EC3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0BF2CA-0FB2-FCAD-72AA-F1BBFC2D32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latin typeface="+mn-lt"/>
              </a:rPr>
              <a:t>Adding and subtracting fraction can be a little trickier than multiplying and dividing fractions.  </a:t>
            </a:r>
          </a:p>
          <a:p>
            <a:pPr marL="171450" indent="-171450">
              <a:buFont typeface="Arial" panose="020B0604020202020204" pitchFamily="34" charset="0"/>
              <a:buChar char="•"/>
            </a:pPr>
            <a:r>
              <a:rPr lang="en-US" dirty="0">
                <a:latin typeface="+mn-lt"/>
              </a:rPr>
              <a:t>However, </a:t>
            </a:r>
            <a:r>
              <a:rPr lang="en-US" dirty="0"/>
              <a:t>If the denominators are the same, the process is straightforward. We keep the denominator the same and just add or subtract the numerators. Keep the denominators the same. </a:t>
            </a:r>
          </a:p>
          <a:p>
            <a:pPr marL="628650" lvl="1" indent="-171450">
              <a:buFont typeface="Arial" panose="020B0604020202020204" pitchFamily="34" charset="0"/>
              <a:buChar char="•"/>
            </a:pPr>
            <a:r>
              <a:rPr lang="en-US" b="1" i="1" dirty="0"/>
              <a:t>CLICK</a:t>
            </a:r>
            <a:r>
              <a:rPr lang="en-US" dirty="0"/>
              <a:t> - For example, one-half plus one-half equals two-halves, which simplifies to one.</a:t>
            </a:r>
          </a:p>
          <a:p>
            <a:pPr marL="171450" indent="-171450">
              <a:buFont typeface="Arial" panose="020B0604020202020204" pitchFamily="34" charset="0"/>
              <a:buChar char="•"/>
            </a:pPr>
            <a:r>
              <a:rPr lang="en-US" dirty="0"/>
              <a:t>If the denominators are different, we need to create a </a:t>
            </a:r>
            <a:r>
              <a:rPr lang="en-US" b="1" dirty="0"/>
              <a:t>common denominator </a:t>
            </a:r>
            <a:r>
              <a:rPr lang="en-US" dirty="0"/>
              <a:t>before we can combine the fractions. </a:t>
            </a:r>
          </a:p>
          <a:p>
            <a:pPr marL="171450" indent="-171450">
              <a:buFont typeface="Arial" panose="020B0604020202020204" pitchFamily="34" charset="0"/>
              <a:buChar char="•"/>
            </a:pPr>
            <a:r>
              <a:rPr lang="en-US" dirty="0"/>
              <a:t>A common denominator is the smallest number that two or more denominators can all divide into evenly. </a:t>
            </a:r>
          </a:p>
          <a:p>
            <a:pPr marL="171450" indent="-171450">
              <a:buFont typeface="Arial" panose="020B0604020202020204" pitchFamily="34" charset="0"/>
              <a:buChar char="•"/>
            </a:pPr>
            <a:r>
              <a:rPr lang="en-US" dirty="0"/>
              <a:t>One way to do this is by </a:t>
            </a:r>
            <a:r>
              <a:rPr lang="en-US" b="1" dirty="0"/>
              <a:t>cross multiplying</a:t>
            </a:r>
            <a:r>
              <a:rPr lang="en-US" dirty="0"/>
              <a:t>. That means we multiply each numerator by the opposite denominator.</a:t>
            </a:r>
          </a:p>
          <a:p>
            <a:pPr marL="171450" indent="-171450">
              <a:buFont typeface="Arial" panose="020B0604020202020204" pitchFamily="34" charset="0"/>
              <a:buChar char="•"/>
            </a:pPr>
            <a:r>
              <a:rPr lang="en-US" dirty="0"/>
              <a:t>Once the denominators match, we can add or subtract the numerators.</a:t>
            </a:r>
          </a:p>
          <a:p>
            <a:pPr marL="628650" lvl="1" indent="-171450">
              <a:buFont typeface="Arial" panose="020B0604020202020204" pitchFamily="34" charset="0"/>
              <a:buChar char="•"/>
            </a:pPr>
            <a:r>
              <a:rPr lang="en-US" b="1" i="1" dirty="0"/>
              <a:t>CLICK</a:t>
            </a:r>
            <a:r>
              <a:rPr lang="en-US" dirty="0"/>
              <a:t> - For example, 5 x 6 gives us a common denominator of 30. </a:t>
            </a:r>
          </a:p>
          <a:p>
            <a:pPr marL="628650" lvl="1" indent="-171450">
              <a:buFont typeface="Arial" panose="020B0604020202020204" pitchFamily="34" charset="0"/>
              <a:buChar char="•"/>
            </a:pPr>
            <a:r>
              <a:rPr lang="en-US" dirty="0"/>
              <a:t>If we cross multiply 6 x 1 and 5 x 2 we get 6 + 10 as our numerator. </a:t>
            </a:r>
          </a:p>
          <a:p>
            <a:pPr marL="628650" lvl="1" indent="-171450">
              <a:buFont typeface="Arial" panose="020B0604020202020204" pitchFamily="34" charset="0"/>
              <a:buChar char="•"/>
            </a:pPr>
            <a:r>
              <a:rPr lang="en-US" dirty="0"/>
              <a:t>Adding 6 + 10 will give us our new fraction of 16/30.</a:t>
            </a:r>
          </a:p>
          <a:p>
            <a:pPr marL="171450" indent="-171450">
              <a:buFont typeface="Arial" panose="020B0604020202020204" pitchFamily="34" charset="0"/>
              <a:buChar char="•"/>
            </a:pPr>
            <a:r>
              <a:rPr lang="en-US" dirty="0"/>
              <a:t>Finally, just like before, we simplify the fraction if possible.</a:t>
            </a:r>
          </a:p>
          <a:p>
            <a:pPr marL="628650" lvl="1" indent="-171450">
              <a:buFont typeface="Arial" panose="020B0604020202020204" pitchFamily="34" charset="0"/>
              <a:buChar char="•"/>
            </a:pPr>
            <a:r>
              <a:rPr lang="en-US" b="1" i="1" dirty="0"/>
              <a:t>CLICK</a:t>
            </a:r>
            <a:r>
              <a:rPr lang="en-US" dirty="0"/>
              <a:t> – In this case, 16/30 can be reduced to 8/15. </a:t>
            </a:r>
          </a:p>
          <a:p>
            <a:pPr marL="171450" indent="-171450">
              <a:buFont typeface="Arial" panose="020B0604020202020204" pitchFamily="34" charset="0"/>
              <a:buChar char="•"/>
            </a:pPr>
            <a:r>
              <a:rPr lang="en-US" dirty="0"/>
              <a:t>This process is important because, unlike multiplying and dividing, we cannot combine fractions unless they represent equal-sized parts.</a:t>
            </a:r>
          </a:p>
          <a:p>
            <a:pPr marL="171450" indent="-171450">
              <a:buFont typeface="Arial" panose="020B0604020202020204" pitchFamily="34" charset="0"/>
              <a:buChar char="•"/>
            </a:pPr>
            <a:endParaRPr lang="en-US" dirty="0">
              <a:latin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mn-lt"/>
              </a:rPr>
              <a:t>Source: TabletClass Math. (2023, December 6). </a:t>
            </a:r>
            <a:r>
              <a:rPr lang="en-US" i="1" dirty="0">
                <a:latin typeface="+mn-lt"/>
              </a:rPr>
              <a:t>Learn fractions in 9 minutes!</a:t>
            </a:r>
            <a:r>
              <a:rPr lang="en-US" dirty="0">
                <a:latin typeface="+mn-lt"/>
              </a:rPr>
              <a:t> [Video]. YouTube. </a:t>
            </a:r>
            <a:r>
              <a:rPr lang="en-US" dirty="0">
                <a:latin typeface="+mn-lt"/>
                <a:hlinkClick r:id="rId3"/>
              </a:rPr>
              <a:t>https://www.youtube.com/watch?v=GvPB9B9fG04</a:t>
            </a:r>
            <a:endParaRPr lang="en-US" dirty="0">
              <a:latin typeface="+mn-lt"/>
            </a:endParaRPr>
          </a:p>
        </p:txBody>
      </p:sp>
      <p:sp>
        <p:nvSpPr>
          <p:cNvPr id="4" name="Slide Number Placeholder 3">
            <a:extLst>
              <a:ext uri="{FF2B5EF4-FFF2-40B4-BE49-F238E27FC236}">
                <a16:creationId xmlns:a16="http://schemas.microsoft.com/office/drawing/2014/main" id="{9A58E66E-094E-40D9-DEDD-FACBB201C0DD}"/>
              </a:ext>
            </a:extLst>
          </p:cNvPr>
          <p:cNvSpPr>
            <a:spLocks noGrp="1"/>
          </p:cNvSpPr>
          <p:nvPr>
            <p:ph type="sldNum" sz="quarter" idx="5"/>
          </p:nvPr>
        </p:nvSpPr>
        <p:spPr/>
        <p:txBody>
          <a:bodyPr/>
          <a:lstStyle/>
          <a:p>
            <a:fld id="{C68FB58B-AACD-44F1-9CE2-B850C946C86F}" type="slidenum">
              <a:rPr lang="en-US" smtClean="0"/>
              <a:t>31</a:t>
            </a:fld>
            <a:endParaRPr lang="en-US" dirty="0"/>
          </a:p>
        </p:txBody>
      </p:sp>
    </p:spTree>
    <p:extLst>
      <p:ext uri="{BB962C8B-B14F-4D97-AF65-F5344CB8AC3E}">
        <p14:creationId xmlns:p14="http://schemas.microsoft.com/office/powerpoint/2010/main" val="13812614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2B415-74B9-C802-8103-2D50B64FB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2F99F-5E2B-ABDF-5CAD-98D76C473E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2803EC-6184-4F6B-160A-D1371FD7F5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denominators are not the same, we so need to cross multiply.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Cross multiply to find a common denominator.</a:t>
            </a:r>
          </a:p>
          <a:p>
            <a:pPr marL="685800" marR="0" lvl="1"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Denominator: 6 X 3 = 18</a:t>
            </a:r>
          </a:p>
          <a:p>
            <a:pPr marL="685800" marR="0" lvl="1"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Numerator: 15 – 6</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fraction 9/18 can be reduced to 1/2.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latin typeface="+mn-lt"/>
            </a:endParaRPr>
          </a:p>
        </p:txBody>
      </p:sp>
      <p:sp>
        <p:nvSpPr>
          <p:cNvPr id="4" name="Slide Number Placeholder 3">
            <a:extLst>
              <a:ext uri="{FF2B5EF4-FFF2-40B4-BE49-F238E27FC236}">
                <a16:creationId xmlns:a16="http://schemas.microsoft.com/office/drawing/2014/main" id="{BFD45394-DB65-95A9-68E2-012ACEACFA17}"/>
              </a:ext>
            </a:extLst>
          </p:cNvPr>
          <p:cNvSpPr>
            <a:spLocks noGrp="1"/>
          </p:cNvSpPr>
          <p:nvPr>
            <p:ph type="sldNum" sz="quarter" idx="5"/>
          </p:nvPr>
        </p:nvSpPr>
        <p:spPr/>
        <p:txBody>
          <a:bodyPr/>
          <a:lstStyle/>
          <a:p>
            <a:fld id="{C68FB58B-AACD-44F1-9CE2-B850C946C86F}" type="slidenum">
              <a:rPr lang="en-US" smtClean="0"/>
              <a:t>32</a:t>
            </a:fld>
            <a:endParaRPr lang="en-US" dirty="0"/>
          </a:p>
        </p:txBody>
      </p:sp>
    </p:spTree>
    <p:extLst>
      <p:ext uri="{BB962C8B-B14F-4D97-AF65-F5344CB8AC3E}">
        <p14:creationId xmlns:p14="http://schemas.microsoft.com/office/powerpoint/2010/main" val="3464140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13947-9558-A13E-3A67-51D311581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B0065-2CCE-09D6-95AD-8570753644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D73271-3B86-4A17-4619-FC5F9957C4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denominators are not the same, we so need to cross multiply.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Cross multiply to find a common denominator.</a:t>
            </a:r>
          </a:p>
          <a:p>
            <a:pPr marL="685800" marR="0" lvl="1"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Denominator: 6 X 8 = 48</a:t>
            </a:r>
          </a:p>
          <a:p>
            <a:pPr marL="685800" marR="0" lvl="1"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Numerator: 18 + 8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fraction 26/48 can be reduced to 13/24.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latin typeface="+mn-lt"/>
            </a:endParaRPr>
          </a:p>
        </p:txBody>
      </p:sp>
      <p:sp>
        <p:nvSpPr>
          <p:cNvPr id="4" name="Slide Number Placeholder 3">
            <a:extLst>
              <a:ext uri="{FF2B5EF4-FFF2-40B4-BE49-F238E27FC236}">
                <a16:creationId xmlns:a16="http://schemas.microsoft.com/office/drawing/2014/main" id="{6734CC38-6899-C332-D387-FFB9FD62F3D7}"/>
              </a:ext>
            </a:extLst>
          </p:cNvPr>
          <p:cNvSpPr>
            <a:spLocks noGrp="1"/>
          </p:cNvSpPr>
          <p:nvPr>
            <p:ph type="sldNum" sz="quarter" idx="5"/>
          </p:nvPr>
        </p:nvSpPr>
        <p:spPr/>
        <p:txBody>
          <a:bodyPr/>
          <a:lstStyle/>
          <a:p>
            <a:fld id="{C68FB58B-AACD-44F1-9CE2-B850C946C86F}" type="slidenum">
              <a:rPr lang="en-US" smtClean="0"/>
              <a:t>33</a:t>
            </a:fld>
            <a:endParaRPr lang="en-US" dirty="0"/>
          </a:p>
        </p:txBody>
      </p:sp>
    </p:spTree>
    <p:extLst>
      <p:ext uri="{BB962C8B-B14F-4D97-AF65-F5344CB8AC3E}">
        <p14:creationId xmlns:p14="http://schemas.microsoft.com/office/powerpoint/2010/main" val="2391494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28FCD-1FD6-DF1B-8C4E-3B273464F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433D8-91E4-E445-570F-9422627C63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EC9700-A652-54D4-6DFF-17C63C4EF2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steps 1, 2, and 3 in order by calling on learners to share their response. </a:t>
            </a:r>
          </a:p>
          <a:p>
            <a:pPr marL="171450" marR="0" lvl="0" indent="-171450">
              <a:spcBef>
                <a:spcPts val="0"/>
              </a:spcBef>
              <a:spcAft>
                <a:spcPts val="0"/>
              </a:spcAft>
              <a:buFont typeface="Arial" panose="020B0604020202020204" pitchFamily="34" charset="0"/>
              <a:buChar char="•"/>
            </a:pP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to reveal the answer.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Answer questions and provide feedback as needed. </a:t>
            </a:r>
          </a:p>
          <a:p>
            <a:pPr marL="171450" marR="0" lvl="0" indent="-171450">
              <a:spcBef>
                <a:spcPts val="0"/>
              </a:spcBef>
              <a:spcAft>
                <a:spcPts val="0"/>
              </a:spcAft>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 </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denominators are the same, so we keep 16 as our denominator. Then we subtract 9 - 6.</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We don’t need to cross multiply to find a common denominator.</a:t>
            </a:r>
          </a:p>
          <a:p>
            <a:pPr marL="228600" marR="0" lvl="0" indent="-228600">
              <a:spcBef>
                <a:spcPts val="0"/>
              </a:spcBef>
              <a:spcAft>
                <a:spcPts val="0"/>
              </a:spcAft>
              <a:buFont typeface="+mj-lt"/>
              <a:buAutoNum type="arabicPeriod"/>
            </a:pPr>
            <a:r>
              <a:rPr lang="en-US" sz="1200" b="0" dirty="0">
                <a:effectLst/>
                <a:latin typeface="Calibri" panose="020F0502020204030204" pitchFamily="34" charset="0"/>
                <a:ea typeface="Calibri" panose="020F0502020204030204" pitchFamily="34" charset="0"/>
                <a:cs typeface="Times New Roman" panose="02020603050405020304" pitchFamily="18" charset="0"/>
              </a:rPr>
              <a:t>The final answer is 3/16. This fraction is already in its simplest form.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dirty="0">
              <a:latin typeface="+mn-lt"/>
            </a:endParaRPr>
          </a:p>
        </p:txBody>
      </p:sp>
      <p:sp>
        <p:nvSpPr>
          <p:cNvPr id="4" name="Slide Number Placeholder 3">
            <a:extLst>
              <a:ext uri="{FF2B5EF4-FFF2-40B4-BE49-F238E27FC236}">
                <a16:creationId xmlns:a16="http://schemas.microsoft.com/office/drawing/2014/main" id="{0B2822F4-FF77-CF73-4BFE-2C97CCD9BDCF}"/>
              </a:ext>
            </a:extLst>
          </p:cNvPr>
          <p:cNvSpPr>
            <a:spLocks noGrp="1"/>
          </p:cNvSpPr>
          <p:nvPr>
            <p:ph type="sldNum" sz="quarter" idx="5"/>
          </p:nvPr>
        </p:nvSpPr>
        <p:spPr/>
        <p:txBody>
          <a:bodyPr/>
          <a:lstStyle/>
          <a:p>
            <a:fld id="{C68FB58B-AACD-44F1-9CE2-B850C946C86F}" type="slidenum">
              <a:rPr lang="en-US" smtClean="0"/>
              <a:t>34</a:t>
            </a:fld>
            <a:endParaRPr lang="en-US" dirty="0"/>
          </a:p>
        </p:txBody>
      </p:sp>
    </p:spTree>
    <p:extLst>
      <p:ext uri="{BB962C8B-B14F-4D97-AF65-F5344CB8AC3E}">
        <p14:creationId xmlns:p14="http://schemas.microsoft.com/office/powerpoint/2010/main" val="3265631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3BB23-D24B-0286-FB21-D8750CB38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2882F-544D-B1EB-24D8-B66860B326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7824E9-6082-419D-1390-A389C55BCB3A}"/>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Adding and Subtracting Fractions_M2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Adding and Subtracting Fractions_Answer Key_M2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White board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“Adding and Subtracting Fractions”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15 min.</a:t>
            </a:r>
          </a:p>
          <a:p>
            <a:pPr marL="628650" lvl="1" indent="-171450">
              <a:buFont typeface="Arial" panose="020B0604020202020204" pitchFamily="34" charset="0"/>
              <a:buChar char="•"/>
            </a:pPr>
            <a:r>
              <a:rPr lang="en-US" dirty="0"/>
              <a:t>Give learners time to work. You may have them work with partners or groups if you choose.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13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a:p>
            <a:endParaRPr lang="en-US" dirty="0"/>
          </a:p>
        </p:txBody>
      </p:sp>
      <p:sp>
        <p:nvSpPr>
          <p:cNvPr id="4" name="Slide Number Placeholder 3">
            <a:extLst>
              <a:ext uri="{FF2B5EF4-FFF2-40B4-BE49-F238E27FC236}">
                <a16:creationId xmlns:a16="http://schemas.microsoft.com/office/drawing/2014/main" id="{807E061C-F4AA-B410-8DF8-BE3FE7D35F75}"/>
              </a:ext>
            </a:extLst>
          </p:cNvPr>
          <p:cNvSpPr>
            <a:spLocks noGrp="1"/>
          </p:cNvSpPr>
          <p:nvPr>
            <p:ph type="sldNum" sz="quarter" idx="5"/>
          </p:nvPr>
        </p:nvSpPr>
        <p:spPr/>
        <p:txBody>
          <a:bodyPr/>
          <a:lstStyle/>
          <a:p>
            <a:fld id="{C68FB58B-AACD-44F1-9CE2-B850C946C86F}" type="slidenum">
              <a:rPr lang="en-US" smtClean="0"/>
              <a:t>35</a:t>
            </a:fld>
            <a:endParaRPr lang="en-US" dirty="0"/>
          </a:p>
        </p:txBody>
      </p:sp>
    </p:spTree>
    <p:extLst>
      <p:ext uri="{BB962C8B-B14F-4D97-AF65-F5344CB8AC3E}">
        <p14:creationId xmlns:p14="http://schemas.microsoft.com/office/powerpoint/2010/main" val="2594565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F14E0-58B2-E0A8-B224-DC60BD845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6262A-D6D8-8EF9-2099-71A8562CDE0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05EB5F-DA8F-207C-E403-3C7DD316449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Solve addition and subtraction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We need to cross multiply when the denominators in an addition or subtraction problem are </a:t>
            </a:r>
            <a:r>
              <a:rPr lang="en-US" b="1" dirty="0"/>
              <a:t>not</a:t>
            </a:r>
            <a:r>
              <a:rPr lang="en-US" dirty="0"/>
              <a:t> the same. </a:t>
            </a:r>
          </a:p>
        </p:txBody>
      </p:sp>
      <p:sp>
        <p:nvSpPr>
          <p:cNvPr id="4" name="Slide Number Placeholder 3">
            <a:extLst>
              <a:ext uri="{FF2B5EF4-FFF2-40B4-BE49-F238E27FC236}">
                <a16:creationId xmlns:a16="http://schemas.microsoft.com/office/drawing/2014/main" id="{D5BAF1F2-61EA-D87F-46A9-745DCBF02BFD}"/>
              </a:ext>
            </a:extLst>
          </p:cNvPr>
          <p:cNvSpPr>
            <a:spLocks noGrp="1"/>
          </p:cNvSpPr>
          <p:nvPr>
            <p:ph type="sldNum" sz="quarter" idx="5"/>
          </p:nvPr>
        </p:nvSpPr>
        <p:spPr/>
        <p:txBody>
          <a:bodyPr/>
          <a:lstStyle/>
          <a:p>
            <a:fld id="{C68FB58B-AACD-44F1-9CE2-B850C946C86F}" type="slidenum">
              <a:rPr lang="en-US" smtClean="0"/>
              <a:t>36</a:t>
            </a:fld>
            <a:endParaRPr lang="en-US" dirty="0"/>
          </a:p>
        </p:txBody>
      </p:sp>
    </p:spTree>
    <p:extLst>
      <p:ext uri="{BB962C8B-B14F-4D97-AF65-F5344CB8AC3E}">
        <p14:creationId xmlns:p14="http://schemas.microsoft.com/office/powerpoint/2010/main" val="2045086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F42EC-6C9A-FE88-A676-2D07003A2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FC676-47B5-FF07-FF56-B9BB860B33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087D61-06A8-AA40-2413-3C0E5D30EB4E}"/>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3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dirty="0"/>
              <a:t>Let’s wrap up what we’ve learned about adding and subtracting fractions.</a:t>
            </a:r>
          </a:p>
          <a:p>
            <a:pPr marL="171450" indent="-171450">
              <a:buFont typeface="Arial" panose="020B0604020202020204" pitchFamily="34" charset="0"/>
              <a:buChar char="•"/>
            </a:pPr>
            <a:r>
              <a:rPr lang="en-US" dirty="0"/>
              <a:t>When the denominators are the same, we can simply add or subtract the numerators and keep the denominator the same.</a:t>
            </a:r>
          </a:p>
          <a:p>
            <a:pPr marL="171450" indent="-171450">
              <a:buFont typeface="Arial" panose="020B0604020202020204" pitchFamily="34" charset="0"/>
              <a:buChar char="•"/>
            </a:pPr>
            <a:r>
              <a:rPr lang="en-US" dirty="0"/>
              <a:t>When the denominators are different, we need to create a common denominator first. One way to do that is by cross multiplying so the fractions represent equal-sized parts.</a:t>
            </a:r>
          </a:p>
          <a:p>
            <a:pPr marL="171450" indent="-171450">
              <a:buFont typeface="Arial" panose="020B0604020202020204" pitchFamily="34" charset="0"/>
              <a:buChar char="•"/>
            </a:pPr>
            <a:r>
              <a:rPr lang="en-US" dirty="0"/>
              <a:t>We should always check our final answer and simplify it if possible.</a:t>
            </a:r>
          </a:p>
          <a:p>
            <a:pPr marL="171450" indent="-171450">
              <a:buFont typeface="Arial" panose="020B0604020202020204" pitchFamily="34" charset="0"/>
              <a:buChar char="•"/>
            </a:pPr>
            <a:r>
              <a:rPr lang="en-US" dirty="0"/>
              <a:t>Now that we can add and subtract fractions, we’re ready to take the next step.</a:t>
            </a:r>
          </a:p>
          <a:p>
            <a:pPr marL="171450" indent="-171450">
              <a:buFont typeface="Arial" panose="020B0604020202020204" pitchFamily="34" charset="0"/>
              <a:buChar char="•"/>
            </a:pPr>
            <a:r>
              <a:rPr lang="en-US" dirty="0"/>
              <a:t>Next, we’ll learn how to combine multiple operations with fractions, which brings together everything we’ve practiced so far.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31C5C83-362D-797B-ED8B-46D1470CC233}"/>
              </a:ext>
            </a:extLst>
          </p:cNvPr>
          <p:cNvSpPr>
            <a:spLocks noGrp="1"/>
          </p:cNvSpPr>
          <p:nvPr>
            <p:ph type="sldNum" sz="quarter" idx="5"/>
          </p:nvPr>
        </p:nvSpPr>
        <p:spPr/>
        <p:txBody>
          <a:bodyPr/>
          <a:lstStyle/>
          <a:p>
            <a:fld id="{C68FB58B-AACD-44F1-9CE2-B850C946C86F}" type="slidenum">
              <a:rPr lang="en-US" smtClean="0"/>
              <a:t>37</a:t>
            </a:fld>
            <a:endParaRPr lang="en-US" dirty="0"/>
          </a:p>
        </p:txBody>
      </p:sp>
    </p:spTree>
    <p:extLst>
      <p:ext uri="{BB962C8B-B14F-4D97-AF65-F5344CB8AC3E}">
        <p14:creationId xmlns:p14="http://schemas.microsoft.com/office/powerpoint/2010/main" val="590197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2C8A7-0CCD-3D04-CF36-0C5CD97A2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1CAE1-F436-812A-2DA9-CF5DAAE9C0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66FE40-685C-F055-D4B7-96343F44FBF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Talking Points: </a:t>
            </a:r>
            <a:r>
              <a:rPr lang="en-US" sz="1200" dirty="0"/>
              <a:t>Next, we’ll learn how to combine operations with fractions. </a:t>
            </a:r>
          </a:p>
          <a:p>
            <a:endParaRPr lang="en-US" dirty="0"/>
          </a:p>
        </p:txBody>
      </p:sp>
      <p:sp>
        <p:nvSpPr>
          <p:cNvPr id="4" name="Slide Number Placeholder 3">
            <a:extLst>
              <a:ext uri="{FF2B5EF4-FFF2-40B4-BE49-F238E27FC236}">
                <a16:creationId xmlns:a16="http://schemas.microsoft.com/office/drawing/2014/main" id="{70B2CFCE-E9B6-4464-83CD-E1E4550A5A58}"/>
              </a:ext>
            </a:extLst>
          </p:cNvPr>
          <p:cNvSpPr>
            <a:spLocks noGrp="1"/>
          </p:cNvSpPr>
          <p:nvPr>
            <p:ph type="sldNum" sz="quarter" idx="5"/>
          </p:nvPr>
        </p:nvSpPr>
        <p:spPr/>
        <p:txBody>
          <a:bodyPr/>
          <a:lstStyle/>
          <a:p>
            <a:fld id="{C68FB58B-AACD-44F1-9CE2-B850C946C86F}" type="slidenum">
              <a:rPr lang="en-US" smtClean="0"/>
              <a:t>38</a:t>
            </a:fld>
            <a:endParaRPr lang="en-US" dirty="0"/>
          </a:p>
        </p:txBody>
      </p:sp>
    </p:spTree>
    <p:extLst>
      <p:ext uri="{BB962C8B-B14F-4D97-AF65-F5344CB8AC3E}">
        <p14:creationId xmlns:p14="http://schemas.microsoft.com/office/powerpoint/2010/main" val="1625195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Materials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PEMDAS Order of Operations_M1</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Ask learners to take out the “PEMDAS Order of Operations_M1” resource from Module 1. This will be a useful resource for this part of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this section of our lesson, we’ll be building off what we learned about basic operations in Module 1.</a:t>
            </a:r>
          </a:p>
          <a:p>
            <a:pPr marL="171450" indent="-171450">
              <a:buFont typeface="Arial" panose="020B0604020202020204" pitchFamily="34" charset="0"/>
              <a:buChar char="•"/>
            </a:pPr>
            <a:r>
              <a:rPr lang="en-US" dirty="0"/>
              <a:t>You may want to have the “PEMDAS Order of Operations” handout from Module 1 in front of you. </a:t>
            </a:r>
          </a:p>
          <a:p>
            <a:pPr marL="171450" indent="-171450">
              <a:buFont typeface="Arial" panose="020B0604020202020204" pitchFamily="34" charset="0"/>
              <a:buChar char="•"/>
            </a:pPr>
            <a:r>
              <a:rPr lang="en-US" dirty="0"/>
              <a:t>It should be embedded in your Participant Resource Guide and will be a useful reference for this part of our lesson. </a:t>
            </a:r>
          </a:p>
        </p:txBody>
      </p:sp>
      <p:sp>
        <p:nvSpPr>
          <p:cNvPr id="4" name="Slide Number Placeholder 3"/>
          <p:cNvSpPr>
            <a:spLocks noGrp="1"/>
          </p:cNvSpPr>
          <p:nvPr>
            <p:ph type="sldNum" sz="quarter" idx="5"/>
          </p:nvPr>
        </p:nvSpPr>
        <p:spPr/>
        <p:txBody>
          <a:bodyPr/>
          <a:lstStyle/>
          <a:p>
            <a:fld id="{C68FB58B-AACD-44F1-9CE2-B850C946C86F}" type="slidenum">
              <a:rPr lang="en-US" smtClean="0"/>
              <a:t>39</a:t>
            </a:fld>
            <a:endParaRPr lang="en-US" dirty="0"/>
          </a:p>
        </p:txBody>
      </p:sp>
    </p:spTree>
    <p:extLst>
      <p:ext uri="{BB962C8B-B14F-4D97-AF65-F5344CB8AC3E}">
        <p14:creationId xmlns:p14="http://schemas.microsoft.com/office/powerpoint/2010/main" val="16250825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 Present Content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8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Materials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Video Link</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https://www.youtube.com/watch?v=hfVKWJxGYE8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Note taking space in Participant Resource Guide</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Play the video.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Use the note taking space in your Participant Resource Guide to follow along with the video. </a:t>
            </a:r>
          </a:p>
          <a:p>
            <a:pPr marL="171450" indent="-171450">
              <a:buFont typeface="Arial" panose="020B0604020202020204" pitchFamily="34" charset="0"/>
              <a:buChar char="•"/>
            </a:pPr>
            <a:r>
              <a:rPr lang="en-US" dirty="0"/>
              <a:t>Record the examples as the instructor in the video work through the equations. </a:t>
            </a:r>
          </a:p>
          <a:p>
            <a:pPr marL="0" indent="0">
              <a:buFont typeface="Arial" panose="020B0604020202020204" pitchFamily="34" charset="0"/>
              <a:buNone/>
            </a:pPr>
            <a:endParaRPr lang="en-US" dirty="0"/>
          </a:p>
          <a:p>
            <a:pPr marL="0" indent="0">
              <a:buFont typeface="Arial" panose="020B0604020202020204" pitchFamily="34" charset="0"/>
              <a:buNone/>
            </a:pPr>
            <a:r>
              <a:rPr lang="en-US" i="1" dirty="0"/>
              <a:t>Source</a:t>
            </a:r>
            <a:r>
              <a:rPr lang="en-US" dirty="0"/>
              <a:t>: Math with Mr. J. (2023, July 23). </a:t>
            </a:r>
            <a:r>
              <a:rPr lang="en-US" i="1" dirty="0"/>
              <a:t>Order of operations with fractions</a:t>
            </a:r>
            <a:r>
              <a:rPr lang="en-US" dirty="0"/>
              <a:t> [Video]. YouTube. </a:t>
            </a:r>
            <a:r>
              <a:rPr lang="en-US" dirty="0">
                <a:hlinkClick r:id="rId3"/>
              </a:rPr>
              <a:t>https://www.youtube.com/watch?v=hfVKWJxGYE8</a:t>
            </a: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40</a:t>
            </a:fld>
            <a:endParaRPr lang="en-US" dirty="0"/>
          </a:p>
        </p:txBody>
      </p:sp>
    </p:spTree>
    <p:extLst>
      <p:ext uri="{BB962C8B-B14F-4D97-AF65-F5344CB8AC3E}">
        <p14:creationId xmlns:p14="http://schemas.microsoft.com/office/powerpoint/2010/main" val="10872718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Review the method for solving equations that combine operations with fractions.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the example problem together as a group.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Call on learners to share their responses and provide feedback as needed.</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When it comes to combining operations with fractions, we’ll use the following steps to solve equations. </a:t>
                </a:r>
              </a:p>
              <a:p>
                <a:pPr marL="171450" indent="-171450">
                  <a:buFont typeface="Arial" panose="020B0604020202020204" pitchFamily="34" charset="0"/>
                  <a:buChar char="•"/>
                </a:pPr>
                <a:r>
                  <a:rPr lang="en-US" dirty="0"/>
                  <a:t>First, use PEMDAS to solve the equation on the top of the division bar.</a:t>
                </a:r>
              </a:p>
              <a:p>
                <a:pPr marL="171450" indent="-171450">
                  <a:buFont typeface="Arial" panose="020B0604020202020204" pitchFamily="34" charset="0"/>
                  <a:buChar char="•"/>
                </a:pPr>
                <a:r>
                  <a:rPr lang="en-US" dirty="0"/>
                  <a:t>Next, use PEMDAS to solve the equation on the bottom of the division bar.</a:t>
                </a:r>
              </a:p>
              <a:p>
                <a:pPr marL="628650" lvl="1" indent="-171450">
                  <a:buFont typeface="Arial" panose="020B0604020202020204" pitchFamily="34" charset="0"/>
                  <a:buChar char="•"/>
                </a:pPr>
                <a:r>
                  <a:rPr lang="en-US" dirty="0"/>
                  <a:t>Remember to always work from LEFT to RIGHT. </a:t>
                </a:r>
              </a:p>
              <a:p>
                <a:pPr marL="171450" lvl="0" indent="-171450">
                  <a:buFont typeface="Arial" panose="020B0604020202020204" pitchFamily="34" charset="0"/>
                  <a:buChar char="•"/>
                </a:pPr>
                <a:r>
                  <a:rPr lang="en-US" dirty="0"/>
                  <a:t>Lastly, we’ll reduce the fraction to simplest form, if possible. </a:t>
                </a:r>
              </a:p>
              <a:p>
                <a:pPr marL="171450" lvl="0" indent="-171450">
                  <a:buFont typeface="Arial" panose="020B0604020202020204" pitchFamily="34" charset="0"/>
                  <a:buChar char="•"/>
                </a:pPr>
                <a:r>
                  <a:rPr lang="en-US" dirty="0"/>
                  <a:t>Let’s work through a practice problem together. We’ll start with the equation on top of the division bar. </a:t>
                </a:r>
              </a:p>
              <a:p>
                <a:pPr marL="171450" lvl="0" indent="-171450">
                  <a:buFont typeface="Arial" panose="020B0604020202020204" pitchFamily="34" charset="0"/>
                  <a:buChar char="•"/>
                </a:pPr>
                <a:r>
                  <a:rPr lang="en-US" b="1" dirty="0"/>
                  <a:t>ASK</a:t>
                </a:r>
                <a:r>
                  <a:rPr lang="en-US" dirty="0"/>
                  <a:t>: What operation do we need to do first?</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the answer: Multiplication comes first, 4 x 3 = 12 so the top bar will be </a:t>
                </a:r>
                <a:r>
                  <a:rPr lang="en-US" b="1" i="1" dirty="0">
                    <a:sym typeface="Wingdings" panose="05000000000000000000" pitchFamily="2" charset="2"/>
                  </a:rPr>
                  <a:t>8+12</a:t>
                </a:r>
              </a:p>
              <a:p>
                <a:pPr marL="171450" lvl="0" indent="-171450">
                  <a:buFont typeface="Arial" panose="020B0604020202020204" pitchFamily="34" charset="0"/>
                  <a:buChar char="•"/>
                </a:pPr>
                <a:r>
                  <a:rPr lang="en-US" b="1" dirty="0">
                    <a:sym typeface="Wingdings" panose="05000000000000000000" pitchFamily="2" charset="2"/>
                  </a:rPr>
                  <a:t>ASK</a:t>
                </a:r>
                <a:r>
                  <a:rPr lang="en-US" dirty="0">
                    <a:sym typeface="Wingdings" panose="05000000000000000000" pitchFamily="2" charset="2"/>
                  </a:rPr>
                  <a:t>: Staying with the top of the division bar, what operation comes next?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the answer: Addition comes next, so the top bar will be 8 + 12 = </a:t>
                </a:r>
                <a:r>
                  <a:rPr lang="en-US" b="1" i="1" dirty="0">
                    <a:sym typeface="Wingdings" panose="05000000000000000000" pitchFamily="2" charset="2"/>
                  </a:rPr>
                  <a:t>20</a:t>
                </a:r>
                <a:r>
                  <a:rPr lang="en-US" i="1" dirty="0">
                    <a:sym typeface="Wingdings" panose="05000000000000000000" pitchFamily="2" charset="2"/>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Great! We’re ready to move onto the bottom bar. There is only one operation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ym typeface="Wingdings" panose="05000000000000000000" pitchFamily="2" charset="2"/>
                  </a:rPr>
                  <a:t>ASK</a:t>
                </a:r>
                <a:r>
                  <a:rPr lang="en-US" dirty="0">
                    <a:sym typeface="Wingdings" panose="05000000000000000000" pitchFamily="2" charset="2"/>
                  </a:rPr>
                  <a:t>: What is </a:t>
                </a:r>
                <a14:m>
                  <m:oMath xmlns:m="http://schemas.openxmlformats.org/officeDocument/2006/math">
                    <m:r>
                      <a:rPr lang="en-US" sz="1200" b="0" i="1" smtClean="0">
                        <a:latin typeface="Cambria Math" panose="02040503050406030204" pitchFamily="18" charset="0"/>
                      </a:rPr>
                      <m:t>10</m:t>
                    </m:r>
                    <m:r>
                      <a:rPr lang="en-US" sz="1200" b="0" i="1" smtClean="0">
                        <a:latin typeface="Cambria Math" panose="02040503050406030204" pitchFamily="18" charset="0"/>
                        <a:ea typeface="Cambria Math" panose="02040503050406030204" pitchFamily="18" charset="0"/>
                      </a:rPr>
                      <m:t>÷2?</m:t>
                    </m:r>
                  </m:oMath>
                </a14:m>
                <a:endParaRPr lang="en-US" sz="1200" b="0" dirty="0">
                  <a:ea typeface="Cambria Math" panose="020405030504060302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the answer: </a:t>
                </a:r>
                <a:r>
                  <a:rPr lang="en-US" b="1" i="1" dirty="0"/>
                  <a:t>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Ok, all we need to do now is reduce this fraction to its simplest form.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ym typeface="Wingdings" panose="05000000000000000000" pitchFamily="2" charset="2"/>
                  </a:rPr>
                  <a:t>ASK:</a:t>
                </a:r>
                <a:r>
                  <a:rPr lang="en-US" dirty="0">
                    <a:sym typeface="Wingdings" panose="05000000000000000000" pitchFamily="2" charset="2"/>
                  </a:rPr>
                  <a:t> What is the simplest form of 12/5?</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sym typeface="Wingdings" panose="05000000000000000000" pitchFamily="2" charset="2"/>
                  </a:rPr>
                  <a:t>Call on learners to respond. </a:t>
                </a:r>
                <a:r>
                  <a:rPr lang="en-US" b="1" i="1" dirty="0">
                    <a:sym typeface="Wingdings" panose="05000000000000000000" pitchFamily="2" charset="2"/>
                  </a:rPr>
                  <a:t>CLICK</a:t>
                </a:r>
                <a:r>
                  <a:rPr lang="en-US" i="1" dirty="0">
                    <a:sym typeface="Wingdings" panose="05000000000000000000" pitchFamily="2" charset="2"/>
                  </a:rPr>
                  <a:t> to reveal the answer: 4/1 = </a:t>
                </a:r>
                <a:r>
                  <a:rPr lang="en-US" b="1" i="1" dirty="0">
                    <a:sym typeface="Wingdings" panose="05000000000000000000" pitchFamily="2" charset="2"/>
                  </a:rPr>
                  <a:t>4</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ym typeface="Wingdings" panose="05000000000000000000" pitchFamily="2" charset="2"/>
                </a:endParaRPr>
              </a:p>
              <a:p>
                <a:pPr marL="628650" lvl="1" indent="-171450">
                  <a:buFont typeface="Arial" panose="020B0604020202020204" pitchFamily="34" charset="0"/>
                  <a:buChar char="•"/>
                </a:pPr>
                <a:endParaRPr lang="en-US" dirty="0">
                  <a:sym typeface="Wingdings" panose="05000000000000000000" pitchFamily="2" charset="2"/>
                </a:endParaRPr>
              </a:p>
              <a:p>
                <a:pPr marL="171450" lvl="0" indent="-171450">
                  <a:buFont typeface="Arial" panose="020B0604020202020204" pitchFamily="34" charset="0"/>
                  <a:buChar char="•"/>
                </a:pPr>
                <a:endParaRPr lang="en-US"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Review the method for solving equations that combine operations with fractions.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the example problem together as a group.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Call on learners to share their responses and provide feedback as needed.</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When it comes to combining operations with fractions, we’ll use the following steps to solve equations. </a:t>
                </a:r>
              </a:p>
              <a:p>
                <a:pPr marL="171450" indent="-171450">
                  <a:buFont typeface="Arial" panose="020B0604020202020204" pitchFamily="34" charset="0"/>
                  <a:buChar char="•"/>
                </a:pPr>
                <a:r>
                  <a:rPr lang="en-US" dirty="0"/>
                  <a:t>First, use PEMDAS to solve the equation on the top of the division bar.</a:t>
                </a:r>
              </a:p>
              <a:p>
                <a:pPr marL="171450" indent="-171450">
                  <a:buFont typeface="Arial" panose="020B0604020202020204" pitchFamily="34" charset="0"/>
                  <a:buChar char="•"/>
                </a:pPr>
                <a:r>
                  <a:rPr lang="en-US" dirty="0"/>
                  <a:t>Next, use PEMDAS to solve the equation on the bottom of the division bar.</a:t>
                </a:r>
              </a:p>
              <a:p>
                <a:pPr marL="628650" lvl="1" indent="-171450">
                  <a:buFont typeface="Arial" panose="020B0604020202020204" pitchFamily="34" charset="0"/>
                  <a:buChar char="•"/>
                </a:pPr>
                <a:r>
                  <a:rPr lang="en-US" dirty="0"/>
                  <a:t>Remember to always work from LEFT to RIGHT. </a:t>
                </a:r>
              </a:p>
              <a:p>
                <a:pPr marL="171450" lvl="0" indent="-171450">
                  <a:buFont typeface="Arial" panose="020B0604020202020204" pitchFamily="34" charset="0"/>
                  <a:buChar char="•"/>
                </a:pPr>
                <a:r>
                  <a:rPr lang="en-US" dirty="0"/>
                  <a:t>Lastly, we’ll reduce the fraction to simplest form, if possible. </a:t>
                </a:r>
              </a:p>
              <a:p>
                <a:pPr marL="171450" lvl="0" indent="-171450">
                  <a:buFont typeface="Arial" panose="020B0604020202020204" pitchFamily="34" charset="0"/>
                  <a:buChar char="•"/>
                </a:pPr>
                <a:r>
                  <a:rPr lang="en-US" dirty="0"/>
                  <a:t>Let’s work through a practice problem together. We’ll start with the equation on top of the division bar. </a:t>
                </a:r>
              </a:p>
              <a:p>
                <a:pPr marL="171450" lvl="0" indent="-171450">
                  <a:buFont typeface="Arial" panose="020B0604020202020204" pitchFamily="34" charset="0"/>
                  <a:buChar char="•"/>
                </a:pPr>
                <a:r>
                  <a:rPr lang="en-US" b="1" dirty="0"/>
                  <a:t>ASK</a:t>
                </a:r>
                <a:r>
                  <a:rPr lang="en-US" dirty="0"/>
                  <a:t>: What operation do we need to do first?</a:t>
                </a:r>
              </a:p>
              <a:p>
                <a:pPr marL="628650" lvl="1" indent="-171450">
                  <a:buFont typeface="Arial" panose="020B0604020202020204" pitchFamily="34" charset="0"/>
                  <a:buChar char="•"/>
                </a:pPr>
                <a:r>
                  <a:rPr lang="en-US" i="1" dirty="0"/>
                  <a:t>Call on learners to respond.  </a:t>
                </a:r>
                <a:r>
                  <a:rPr lang="en-US" b="1" i="1" dirty="0"/>
                  <a:t>CLICK</a:t>
                </a:r>
                <a:r>
                  <a:rPr lang="en-US" i="1" dirty="0"/>
                  <a:t> to reveal the answer: Multiplication comes first, 4 x 3 = 12 so the top bar will be </a:t>
                </a:r>
                <a:r>
                  <a:rPr lang="en-US" b="1" i="1" dirty="0">
                    <a:sym typeface="Wingdings" panose="05000000000000000000" pitchFamily="2" charset="2"/>
                  </a:rPr>
                  <a:t>8+12</a:t>
                </a:r>
              </a:p>
              <a:p>
                <a:pPr marL="171450" lvl="0" indent="-171450">
                  <a:buFont typeface="Arial" panose="020B0604020202020204" pitchFamily="34" charset="0"/>
                  <a:buChar char="•"/>
                </a:pPr>
                <a:r>
                  <a:rPr lang="en-US" b="1" dirty="0">
                    <a:sym typeface="Wingdings" panose="05000000000000000000" pitchFamily="2" charset="2"/>
                  </a:rPr>
                  <a:t>ASK</a:t>
                </a:r>
                <a:r>
                  <a:rPr lang="en-US" dirty="0">
                    <a:sym typeface="Wingdings" panose="05000000000000000000" pitchFamily="2" charset="2"/>
                  </a:rPr>
                  <a:t>: Staying with the top of the division bar, what operation comes next?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the answer: Addition comes next, so the top bar will be 8 + 12 = </a:t>
                </a:r>
                <a:r>
                  <a:rPr lang="en-US" b="1" i="1" dirty="0">
                    <a:sym typeface="Wingdings" panose="05000000000000000000" pitchFamily="2" charset="2"/>
                  </a:rPr>
                  <a:t>20</a:t>
                </a:r>
                <a:r>
                  <a:rPr lang="en-US" i="1" dirty="0">
                    <a:sym typeface="Wingdings" panose="05000000000000000000" pitchFamily="2" charset="2"/>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Great! We’re ready to move onto the bottom bar. There is only one operation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ym typeface="Wingdings" panose="05000000000000000000" pitchFamily="2" charset="2"/>
                  </a:rPr>
                  <a:t>ASK</a:t>
                </a:r>
                <a:r>
                  <a:rPr lang="en-US" dirty="0">
                    <a:sym typeface="Wingdings" panose="05000000000000000000" pitchFamily="2" charset="2"/>
                  </a:rPr>
                  <a:t>: What is </a:t>
                </a:r>
                <a:r>
                  <a:rPr lang="en-US" sz="1200" b="0" i="0">
                    <a:latin typeface="Cambria Math" panose="02040503050406030204" pitchFamily="18" charset="0"/>
                  </a:rPr>
                  <a:t>10</a:t>
                </a:r>
                <a:r>
                  <a:rPr lang="en-US" sz="1200" b="0" i="0">
                    <a:latin typeface="Cambria Math" panose="02040503050406030204" pitchFamily="18" charset="0"/>
                    <a:ea typeface="Cambria Math" panose="02040503050406030204" pitchFamily="18" charset="0"/>
                  </a:rPr>
                  <a:t>÷2?</a:t>
                </a:r>
                <a:endParaRPr lang="en-US" sz="1200" b="0" dirty="0">
                  <a:ea typeface="Cambria Math" panose="02040503050406030204" pitchFamily="18"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Call on learners to respond. </a:t>
                </a:r>
                <a:r>
                  <a:rPr lang="en-US" b="1" i="1" dirty="0"/>
                  <a:t>CLICK</a:t>
                </a:r>
                <a:r>
                  <a:rPr lang="en-US" i="1" dirty="0"/>
                  <a:t> to reveal the answer: </a:t>
                </a:r>
                <a:r>
                  <a:rPr lang="en-US" b="1" i="1" dirty="0"/>
                  <a:t>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Ok, all we need to do now is reduce this fraction to its simplest form.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ym typeface="Wingdings" panose="05000000000000000000" pitchFamily="2" charset="2"/>
                  </a:rPr>
                  <a:t>ASK:</a:t>
                </a:r>
                <a:r>
                  <a:rPr lang="en-US" dirty="0">
                    <a:sym typeface="Wingdings" panose="05000000000000000000" pitchFamily="2" charset="2"/>
                  </a:rPr>
                  <a:t> What is the simplest form of 12/5?</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sym typeface="Wingdings" panose="05000000000000000000" pitchFamily="2" charset="2"/>
                  </a:rPr>
                  <a:t>Call on learners to respond. </a:t>
                </a:r>
                <a:r>
                  <a:rPr lang="en-US" b="1" i="1" dirty="0">
                    <a:sym typeface="Wingdings" panose="05000000000000000000" pitchFamily="2" charset="2"/>
                  </a:rPr>
                  <a:t>CLICK</a:t>
                </a:r>
                <a:r>
                  <a:rPr lang="en-US" i="1" dirty="0">
                    <a:sym typeface="Wingdings" panose="05000000000000000000" pitchFamily="2" charset="2"/>
                  </a:rPr>
                  <a:t> to reveal the answer: 4/1 = </a:t>
                </a:r>
                <a:r>
                  <a:rPr lang="en-US" b="1" i="1" dirty="0">
                    <a:sym typeface="Wingdings" panose="05000000000000000000" pitchFamily="2" charset="2"/>
                  </a:rPr>
                  <a:t>4</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ym typeface="Wingdings" panose="05000000000000000000" pitchFamily="2" charset="2"/>
                </a:endParaRPr>
              </a:p>
              <a:p>
                <a:pPr marL="628650" lvl="1" indent="-171450">
                  <a:buFont typeface="Arial" panose="020B0604020202020204" pitchFamily="34" charset="0"/>
                  <a:buChar char="•"/>
                </a:pPr>
                <a:endParaRPr lang="en-US" dirty="0">
                  <a:sym typeface="Wingdings" panose="05000000000000000000" pitchFamily="2" charset="2"/>
                </a:endParaRPr>
              </a:p>
              <a:p>
                <a:pPr marL="171450" lvl="0" indent="-171450">
                  <a:buFont typeface="Arial" panose="020B0604020202020204" pitchFamily="34" charset="0"/>
                  <a:buChar char="•"/>
                </a:pP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C68FB58B-AACD-44F1-9CE2-B850C946C86F}" type="slidenum">
              <a:rPr lang="en-US" smtClean="0"/>
              <a:t>41</a:t>
            </a:fld>
            <a:endParaRPr lang="en-US" dirty="0"/>
          </a:p>
        </p:txBody>
      </p:sp>
    </p:spTree>
    <p:extLst>
      <p:ext uri="{BB962C8B-B14F-4D97-AF65-F5344CB8AC3E}">
        <p14:creationId xmlns:p14="http://schemas.microsoft.com/office/powerpoint/2010/main" val="37411574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2AD78-352A-6FD1-D89B-A9573F9669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9DD16-5FD4-7417-F0E4-CED1FC73039D}"/>
              </a:ext>
            </a:extLst>
          </p:cNvPr>
          <p:cNvSpPr>
            <a:spLocks noGrp="1" noRot="1" noChangeAspect="1"/>
          </p:cNvSpPr>
          <p:nvPr>
            <p:ph type="sldImg"/>
          </p:nvPr>
        </p:nvSpPr>
        <p:spPr/>
        <p:txBody>
          <a:bodyPr/>
          <a:lstStyle/>
          <a:p>
            <a:endParaRPr lang="en-US"/>
          </a:p>
        </p:txBody>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6E441DBB-BFFF-97B0-D1B4-5EB958106E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Review the method for solving equations that combine operations with fractions.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the example problem together as a group.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Call on learners to share their responses and provide feedback as needed.</a:t>
                </a:r>
              </a:p>
              <a:p>
                <a:pPr marL="0" marR="0" lvl="0" indent="0">
                  <a:spcBef>
                    <a:spcPts val="0"/>
                  </a:spcBef>
                  <a:spcAft>
                    <a:spcPts val="0"/>
                  </a:spcAft>
                  <a:buFont typeface="Arial" panose="020B0604020202020204" pitchFamily="34" charset="0"/>
                  <a:buNone/>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Original</a:t>
                </a:r>
                <a:r>
                  <a:rPr lang="en-US" baseline="0" dirty="0"/>
                  <a:t> Equation - </a:t>
                </a:r>
                <a:r>
                  <a:rPr lang="en-US" dirty="0"/>
                  <a:t>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24 −6+2 </m:t>
                        </m:r>
                        <m:r>
                          <a:rPr lang="en-US" sz="1200" b="0" i="1" smtClean="0">
                            <a:latin typeface="Cambria Math" panose="02040503050406030204" pitchFamily="18" charset="0"/>
                            <a:ea typeface="Cambria Math" panose="02040503050406030204" pitchFamily="18" charset="0"/>
                          </a:rPr>
                          <m:t>×5</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18 −6</m:t>
                            </m:r>
                          </m:e>
                        </m:d>
                        <m:r>
                          <a:rPr lang="en-US" sz="1200" b="0" i="1" smtClean="0">
                            <a:latin typeface="Cambria Math" panose="02040503050406030204" pitchFamily="18" charset="0"/>
                            <a:ea typeface="Cambria Math" panose="02040503050406030204" pitchFamily="18" charset="0"/>
                          </a:rPr>
                          <m:t>÷(2×3)</m:t>
                        </m:r>
                      </m:den>
                    </m:f>
                  </m:oMath>
                </a14:m>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r>
                  <a:rPr lang="en-US" b="1" i="1" dirty="0">
                    <a:sym typeface="Wingdings" panose="05000000000000000000" pitchFamily="2" charset="2"/>
                  </a:rPr>
                  <a:t>CLICK</a:t>
                </a:r>
                <a:r>
                  <a:rPr lang="en-US" dirty="0">
                    <a:sym typeface="Wingdings" panose="05000000000000000000" pitchFamily="2" charset="2"/>
                  </a:rPr>
                  <a:t> -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24 −6+</m:t>
                        </m:r>
                        <m:r>
                          <a:rPr lang="en-US" sz="1200" b="1" i="1" smtClean="0">
                            <a:solidFill>
                              <a:schemeClr val="accent4"/>
                            </a:solidFill>
                            <a:latin typeface="Cambria Math" panose="02040503050406030204" pitchFamily="18" charset="0"/>
                          </a:rPr>
                          <m:t>𝟏𝟎</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18 −6</m:t>
                            </m:r>
                          </m:e>
                        </m:d>
                        <m:r>
                          <a:rPr lang="en-US" sz="1200" b="0" i="1" smtClean="0">
                            <a:latin typeface="Cambria Math" panose="02040503050406030204" pitchFamily="18" charset="0"/>
                            <a:ea typeface="Cambria Math" panose="02040503050406030204" pitchFamily="18" charset="0"/>
                          </a:rPr>
                          <m:t>÷(2×3)</m:t>
                        </m:r>
                      </m:den>
                    </m:f>
                  </m:oMath>
                </a14:m>
                <a:endParaRPr lang="en-US" dirty="0">
                  <a:sym typeface="Wingdings" panose="05000000000000000000" pitchFamily="2" charset="2"/>
                </a:endParaRPr>
              </a:p>
              <a:p>
                <a:pPr marL="171450" lvl="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dirty="0"/>
                  <a:t> - </a:t>
                </a:r>
                <a14:m>
                  <m:oMath xmlns:m="http://schemas.openxmlformats.org/officeDocument/2006/math">
                    <m:f>
                      <m:fPr>
                        <m:ctrlPr>
                          <a:rPr lang="en-US" sz="1200" b="1" i="1" smtClean="0">
                            <a:solidFill>
                              <a:schemeClr val="accent4"/>
                            </a:solidFill>
                            <a:latin typeface="Cambria Math" panose="02040503050406030204" pitchFamily="18" charset="0"/>
                          </a:rPr>
                        </m:ctrlPr>
                      </m:fPr>
                      <m:num>
                        <m:r>
                          <a:rPr lang="en-US" sz="1200" b="1" i="1" smtClean="0">
                            <a:solidFill>
                              <a:schemeClr val="accent4"/>
                            </a:solidFill>
                            <a:latin typeface="Cambria Math" panose="02040503050406030204" pitchFamily="18" charset="0"/>
                          </a:rPr>
                          <m:t>𝟐𝟖</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18 −6</m:t>
                            </m:r>
                          </m:e>
                        </m:d>
                        <m:r>
                          <a:rPr lang="en-US" sz="1200" b="0" i="1" smtClean="0">
                            <a:latin typeface="Cambria Math" panose="02040503050406030204" pitchFamily="18" charset="0"/>
                            <a:ea typeface="Cambria Math" panose="02040503050406030204" pitchFamily="18" charset="0"/>
                          </a:rPr>
                          <m:t>÷(2×3)</m:t>
                        </m:r>
                      </m:den>
                    </m:f>
                  </m:oMath>
                </a14:m>
                <a:endParaRPr lang="en-US" sz="1200"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sz="1200" b="1" i="1" dirty="0"/>
                  <a:t>CLICK</a:t>
                </a:r>
                <a:r>
                  <a:rPr lang="en-US" sz="1200" dirty="0"/>
                  <a:t> - </a:t>
                </a:r>
                <a14:m>
                  <m:oMath xmlns:m="http://schemas.openxmlformats.org/officeDocument/2006/math">
                    <m:f>
                      <m:fPr>
                        <m:ctrlPr>
                          <a:rPr lang="en-US" sz="1200" b="0" i="1" smtClean="0">
                            <a:solidFill>
                              <a:schemeClr val="tx1"/>
                            </a:solidFill>
                            <a:latin typeface="Cambria Math" panose="02040503050406030204" pitchFamily="18" charset="0"/>
                          </a:rPr>
                        </m:ctrlPr>
                      </m:fPr>
                      <m:num>
                        <m:r>
                          <a:rPr lang="en-US" sz="1200" b="0" i="1" smtClean="0">
                            <a:solidFill>
                              <a:schemeClr val="tx1"/>
                            </a:solidFill>
                            <a:latin typeface="Cambria Math" panose="02040503050406030204" pitchFamily="18" charset="0"/>
                          </a:rPr>
                          <m:t>28</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18 −6</m:t>
                            </m:r>
                          </m:e>
                        </m:d>
                        <m:r>
                          <a:rPr lang="en-US" sz="1200" b="0" i="1" smtClean="0">
                            <a:latin typeface="Cambria Math" panose="02040503050406030204" pitchFamily="18" charset="0"/>
                            <a:ea typeface="Cambria Math" panose="02040503050406030204" pitchFamily="18" charset="0"/>
                          </a:rPr>
                          <m:t>÷</m:t>
                        </m:r>
                        <m:r>
                          <a:rPr lang="en-US" sz="1200" b="1" i="1" smtClean="0">
                            <a:solidFill>
                              <a:schemeClr val="accent4"/>
                            </a:solidFill>
                            <a:latin typeface="Cambria Math" panose="02040503050406030204" pitchFamily="18" charset="0"/>
                            <a:ea typeface="Cambria Math" panose="02040503050406030204" pitchFamily="18" charset="0"/>
                          </a:rPr>
                          <m:t>𝟔</m:t>
                        </m:r>
                      </m:den>
                    </m:f>
                  </m:oMath>
                </a14:m>
                <a:r>
                  <a:rPr lang="en-US" dirty="0"/>
                  <a: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14:m>
                  <m:oMath xmlns:m="http://schemas.openxmlformats.org/officeDocument/2006/math">
                    <m:f>
                      <m:fPr>
                        <m:ctrlPr>
                          <a:rPr lang="en-US" sz="1200" b="0" i="1" smtClean="0">
                            <a:solidFill>
                              <a:schemeClr val="tx1"/>
                            </a:solidFill>
                            <a:latin typeface="Cambria Math" panose="02040503050406030204" pitchFamily="18" charset="0"/>
                          </a:rPr>
                        </m:ctrlPr>
                      </m:fPr>
                      <m:num>
                        <m:r>
                          <a:rPr lang="en-US" sz="1200" b="0" i="1" smtClean="0">
                            <a:solidFill>
                              <a:schemeClr val="tx1"/>
                            </a:solidFill>
                            <a:latin typeface="Cambria Math" panose="02040503050406030204" pitchFamily="18" charset="0"/>
                          </a:rPr>
                          <m:t>28</m:t>
                        </m:r>
                      </m:num>
                      <m:den>
                        <m:r>
                          <a:rPr lang="en-US" sz="1200" b="1" i="1" smtClean="0">
                            <a:solidFill>
                              <a:schemeClr val="accent4"/>
                            </a:solidFill>
                            <a:latin typeface="Cambria Math" panose="02040503050406030204" pitchFamily="18" charset="0"/>
                          </a:rPr>
                          <m:t>𝟏𝟐</m:t>
                        </m:r>
                        <m:r>
                          <a:rPr lang="en-US" sz="1200" b="0" i="1" smtClean="0">
                            <a:latin typeface="Cambria Math" panose="02040503050406030204" pitchFamily="18" charset="0"/>
                            <a:ea typeface="Cambria Math" panose="02040503050406030204" pitchFamily="18" charset="0"/>
                          </a:rPr>
                          <m:t>÷</m:t>
                        </m:r>
                        <m:r>
                          <a:rPr lang="en-US" sz="1200" b="0" i="1" smtClean="0">
                            <a:solidFill>
                              <a:schemeClr val="tx1"/>
                            </a:solidFill>
                            <a:latin typeface="Cambria Math" panose="02040503050406030204" pitchFamily="18" charset="0"/>
                            <a:ea typeface="Cambria Math" panose="02040503050406030204" pitchFamily="18" charset="0"/>
                          </a:rPr>
                          <m:t>6</m:t>
                        </m:r>
                      </m:den>
                    </m:f>
                  </m:oMath>
                </a14:m>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14:m>
                  <m:oMath xmlns:m="http://schemas.openxmlformats.org/officeDocument/2006/math">
                    <m:f>
                      <m:fPr>
                        <m:ctrlPr>
                          <a:rPr lang="en-US" sz="1200" b="0" i="1" smtClean="0">
                            <a:solidFill>
                              <a:schemeClr val="tx1"/>
                            </a:solidFill>
                            <a:latin typeface="Cambria Math" panose="02040503050406030204" pitchFamily="18" charset="0"/>
                          </a:rPr>
                        </m:ctrlPr>
                      </m:fPr>
                      <m:num>
                        <m:r>
                          <a:rPr lang="en-US" sz="1200" b="0" i="1" smtClean="0">
                            <a:solidFill>
                              <a:schemeClr val="tx1"/>
                            </a:solidFill>
                            <a:latin typeface="Cambria Math" panose="02040503050406030204" pitchFamily="18" charset="0"/>
                          </a:rPr>
                          <m:t>28</m:t>
                        </m:r>
                      </m:num>
                      <m:den>
                        <m:r>
                          <a:rPr lang="en-US" sz="1200" b="1" i="1" smtClean="0">
                            <a:solidFill>
                              <a:schemeClr val="accent4"/>
                            </a:solidFill>
                            <a:latin typeface="Cambria Math" panose="02040503050406030204" pitchFamily="18" charset="0"/>
                          </a:rPr>
                          <m:t>𝟐</m:t>
                        </m:r>
                      </m:den>
                    </m:f>
                  </m:oMath>
                </a14:m>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14:m>
                  <m:oMath xmlns:m="http://schemas.openxmlformats.org/officeDocument/2006/math">
                    <m:f>
                      <m:fPr>
                        <m:ctrlPr>
                          <a:rPr lang="en-US" sz="1200" b="0" i="1" smtClean="0">
                            <a:solidFill>
                              <a:schemeClr val="tx1"/>
                            </a:solidFill>
                            <a:latin typeface="Cambria Math" panose="02040503050406030204" pitchFamily="18" charset="0"/>
                          </a:rPr>
                        </m:ctrlPr>
                      </m:fPr>
                      <m:num>
                        <m:r>
                          <a:rPr lang="en-US" sz="1200" b="0" i="1" smtClean="0">
                            <a:solidFill>
                              <a:schemeClr val="tx1"/>
                            </a:solidFill>
                            <a:latin typeface="Cambria Math" panose="02040503050406030204" pitchFamily="18" charset="0"/>
                          </a:rPr>
                          <m:t>14</m:t>
                        </m:r>
                      </m:num>
                      <m:den>
                        <m:r>
                          <a:rPr lang="en-US" sz="1200" b="0" i="1" smtClean="0">
                            <a:solidFill>
                              <a:schemeClr val="accent4"/>
                            </a:solidFill>
                            <a:latin typeface="Cambria Math" panose="02040503050406030204" pitchFamily="18" charset="0"/>
                          </a:rPr>
                          <m:t>1</m:t>
                        </m:r>
                      </m:den>
                    </m:f>
                  </m:oMath>
                </a14:m>
                <a:r>
                  <a:rPr lang="en-US" b="0" dirty="0"/>
                  <a:t> = </a:t>
                </a:r>
                <a:r>
                  <a:rPr lang="en-US" b="1" i="0" dirty="0"/>
                  <a:t>14</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mc:Choice>
        <mc:Fallback xmlns="">
          <p:sp>
            <p:nvSpPr>
              <p:cNvPr id="3" name="Notes Placeholder 2">
                <a:extLst>
                  <a:ext uri="{FF2B5EF4-FFF2-40B4-BE49-F238E27FC236}">
                    <a16:creationId xmlns:a16="http://schemas.microsoft.com/office/drawing/2014/main" id="{6E441DBB-BFFF-97B0-D1B4-5EB958106E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Provide Learning Guidance</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Review the method for solving equations that combine operations with fractions.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Work through the example problem together as a group. </a:t>
                </a:r>
              </a:p>
              <a:p>
                <a:pPr marL="171450" marR="0" lvl="0" indent="-171450">
                  <a:spcBef>
                    <a:spcPts val="0"/>
                  </a:spcBef>
                  <a:spcAft>
                    <a:spcPts val="0"/>
                  </a:spcAft>
                  <a:buFont typeface="Arial" panose="020B0604020202020204" pitchFamily="34" charset="0"/>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Call on learners to share their responses and provide feedback as needed.</a:t>
                </a:r>
              </a:p>
              <a:p>
                <a:pPr marL="0" marR="0" lvl="0" indent="0">
                  <a:spcBef>
                    <a:spcPts val="0"/>
                  </a:spcBef>
                  <a:spcAft>
                    <a:spcPts val="0"/>
                  </a:spcAft>
                  <a:buFont typeface="Arial" panose="020B0604020202020204" pitchFamily="34" charset="0"/>
                  <a:buNone/>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Answer Key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Original</a:t>
                </a:r>
                <a:r>
                  <a:rPr lang="en-US" baseline="0" dirty="0"/>
                  <a:t> Equation - </a:t>
                </a:r>
                <a:r>
                  <a:rPr lang="en-US" dirty="0"/>
                  <a:t> </a:t>
                </a:r>
                <a:r>
                  <a:rPr lang="en-US" sz="1200" i="0">
                    <a:latin typeface="Cambria Math" panose="02040503050406030204" pitchFamily="18" charset="0"/>
                  </a:rPr>
                  <a:t>(</a:t>
                </a:r>
                <a:r>
                  <a:rPr lang="en-US" sz="1200" b="0" i="0">
                    <a:latin typeface="Cambria Math" panose="02040503050406030204" pitchFamily="18" charset="0"/>
                  </a:rPr>
                  <a:t>24 −6+2 </a:t>
                </a:r>
                <a:r>
                  <a:rPr lang="en-US" sz="1200" b="0" i="0">
                    <a:latin typeface="Cambria Math" panose="02040503050406030204" pitchFamily="18" charset="0"/>
                    <a:ea typeface="Cambria Math" panose="02040503050406030204" pitchFamily="18" charset="0"/>
                  </a:rPr>
                  <a:t>×5)/((</a:t>
                </a:r>
                <a:r>
                  <a:rPr lang="en-US" sz="1200" b="0" i="0">
                    <a:latin typeface="Cambria Math" panose="02040503050406030204" pitchFamily="18" charset="0"/>
                  </a:rPr>
                  <a:t>18 −6)</a:t>
                </a:r>
                <a:r>
                  <a:rPr lang="en-US" sz="1200" b="0" i="0">
                    <a:latin typeface="Cambria Math" panose="02040503050406030204" pitchFamily="18" charset="0"/>
                    <a:ea typeface="Cambria Math" panose="02040503050406030204" pitchFamily="18" charset="0"/>
                  </a:rPr>
                  <a:t>÷(2×3))</a:t>
                </a: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indent="-171450">
                  <a:buFont typeface="Arial" panose="020B0604020202020204" pitchFamily="34" charset="0"/>
                  <a:buChar char="•"/>
                </a:pPr>
                <a:r>
                  <a:rPr lang="en-US" b="1" i="1" dirty="0">
                    <a:sym typeface="Wingdings" panose="05000000000000000000" pitchFamily="2" charset="2"/>
                  </a:rPr>
                  <a:t>CLICK</a:t>
                </a:r>
                <a:r>
                  <a:rPr lang="en-US" dirty="0">
                    <a:sym typeface="Wingdings" panose="05000000000000000000" pitchFamily="2" charset="2"/>
                  </a:rPr>
                  <a:t> - </a:t>
                </a:r>
                <a:r>
                  <a:rPr lang="en-US" sz="1200" i="0">
                    <a:latin typeface="Cambria Math" panose="02040503050406030204" pitchFamily="18" charset="0"/>
                  </a:rPr>
                  <a:t>(</a:t>
                </a:r>
                <a:r>
                  <a:rPr lang="en-US" sz="1200" b="0" i="0">
                    <a:latin typeface="Cambria Math" panose="02040503050406030204" pitchFamily="18" charset="0"/>
                  </a:rPr>
                  <a:t>24 −6+</a:t>
                </a:r>
                <a:r>
                  <a:rPr lang="en-US" sz="1200" b="1" i="0">
                    <a:solidFill>
                      <a:schemeClr val="accent4"/>
                    </a:solidFill>
                    <a:latin typeface="Cambria Math" panose="02040503050406030204" pitchFamily="18" charset="0"/>
                  </a:rPr>
                  <a:t>𝟏𝟎)/(</a:t>
                </a:r>
                <a:r>
                  <a:rPr lang="en-US" sz="1200" b="0" i="0">
                    <a:solidFill>
                      <a:schemeClr val="accent4"/>
                    </a:solidFill>
                    <a:latin typeface="Cambria Math" panose="02040503050406030204" pitchFamily="18" charset="0"/>
                  </a:rPr>
                  <a:t>(</a:t>
                </a:r>
                <a:r>
                  <a:rPr lang="en-US" sz="1200" b="0" i="0">
                    <a:latin typeface="Cambria Math" panose="02040503050406030204" pitchFamily="18" charset="0"/>
                  </a:rPr>
                  <a:t>18 −6)</a:t>
                </a:r>
                <a:r>
                  <a:rPr lang="en-US" sz="1200" b="0" i="0">
                    <a:latin typeface="Cambria Math" panose="02040503050406030204" pitchFamily="18" charset="0"/>
                    <a:ea typeface="Cambria Math" panose="02040503050406030204" pitchFamily="18" charset="0"/>
                  </a:rPr>
                  <a:t>÷(2×3))</a:t>
                </a:r>
                <a:endParaRPr lang="en-US" dirty="0">
                  <a:sym typeface="Wingdings" panose="05000000000000000000" pitchFamily="2" charset="2"/>
                </a:endParaRPr>
              </a:p>
              <a:p>
                <a:pPr marL="171450" lvl="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dirty="0"/>
                  <a:t> - </a:t>
                </a:r>
                <a:r>
                  <a:rPr lang="en-US" sz="1200" b="1" i="0">
                    <a:solidFill>
                      <a:schemeClr val="accent4"/>
                    </a:solidFill>
                    <a:latin typeface="Cambria Math" panose="02040503050406030204" pitchFamily="18" charset="0"/>
                  </a:rPr>
                  <a:t>𝟐𝟖/(</a:t>
                </a:r>
                <a:r>
                  <a:rPr lang="en-US" sz="1200" b="0" i="0">
                    <a:solidFill>
                      <a:schemeClr val="accent4"/>
                    </a:solidFill>
                    <a:latin typeface="Cambria Math" panose="02040503050406030204" pitchFamily="18" charset="0"/>
                  </a:rPr>
                  <a:t>(</a:t>
                </a:r>
                <a:r>
                  <a:rPr lang="en-US" sz="1200" b="0" i="0">
                    <a:latin typeface="Cambria Math" panose="02040503050406030204" pitchFamily="18" charset="0"/>
                  </a:rPr>
                  <a:t>18 −6)</a:t>
                </a:r>
                <a:r>
                  <a:rPr lang="en-US" sz="1200" b="0" i="0">
                    <a:latin typeface="Cambria Math" panose="02040503050406030204" pitchFamily="18" charset="0"/>
                    <a:ea typeface="Cambria Math" panose="02040503050406030204" pitchFamily="18" charset="0"/>
                  </a:rPr>
                  <a:t>÷(2×3))</a:t>
                </a:r>
                <a:endParaRPr lang="en-US" sz="1200"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sz="1200" b="1" i="1" dirty="0"/>
                  <a:t>CLICK</a:t>
                </a:r>
                <a:r>
                  <a:rPr lang="en-US" sz="1200" dirty="0"/>
                  <a:t> - </a:t>
                </a:r>
                <a:r>
                  <a:rPr lang="en-US" sz="1200" b="0" i="0">
                    <a:solidFill>
                      <a:schemeClr val="tx1"/>
                    </a:solidFill>
                    <a:latin typeface="Cambria Math" panose="02040503050406030204" pitchFamily="18" charset="0"/>
                  </a:rPr>
                  <a:t>28/((</a:t>
                </a:r>
                <a:r>
                  <a:rPr lang="en-US" sz="1200" b="0" i="0">
                    <a:latin typeface="Cambria Math" panose="02040503050406030204" pitchFamily="18" charset="0"/>
                  </a:rPr>
                  <a:t>18 −6)</a:t>
                </a:r>
                <a:r>
                  <a:rPr lang="en-US" sz="1200" b="0" i="0">
                    <a:latin typeface="Cambria Math" panose="02040503050406030204" pitchFamily="18" charset="0"/>
                    <a:ea typeface="Cambria Math" panose="02040503050406030204" pitchFamily="18" charset="0"/>
                  </a:rPr>
                  <a:t>÷</a:t>
                </a:r>
                <a:r>
                  <a:rPr lang="en-US" sz="1200" b="1" i="0">
                    <a:solidFill>
                      <a:schemeClr val="accent4"/>
                    </a:solidFill>
                    <a:latin typeface="Cambria Math" panose="02040503050406030204" pitchFamily="18" charset="0"/>
                    <a:ea typeface="Cambria Math" panose="02040503050406030204" pitchFamily="18" charset="0"/>
                  </a:rPr>
                  <a:t>𝟔)</a:t>
                </a:r>
                <a:r>
                  <a:rPr lang="en-US" dirty="0"/>
                  <a: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r>
                  <a:rPr lang="en-US" sz="1200" b="0" i="0">
                    <a:solidFill>
                      <a:schemeClr val="tx1"/>
                    </a:solidFill>
                    <a:latin typeface="Cambria Math" panose="02040503050406030204" pitchFamily="18" charset="0"/>
                  </a:rPr>
                  <a:t>28/(</a:t>
                </a:r>
                <a:r>
                  <a:rPr lang="en-US" sz="1200" b="1" i="0">
                    <a:solidFill>
                      <a:schemeClr val="accent4"/>
                    </a:solidFill>
                    <a:latin typeface="Cambria Math" panose="02040503050406030204" pitchFamily="18" charset="0"/>
                  </a:rPr>
                  <a:t>𝟏𝟐</a:t>
                </a:r>
                <a:r>
                  <a:rPr lang="en-US" sz="1200" b="0" i="0">
                    <a:latin typeface="Cambria Math" panose="02040503050406030204" pitchFamily="18" charset="0"/>
                    <a:ea typeface="Cambria Math" panose="02040503050406030204" pitchFamily="18" charset="0"/>
                  </a:rPr>
                  <a:t>÷</a:t>
                </a:r>
                <a:r>
                  <a:rPr lang="en-US" sz="1200" b="0" i="0">
                    <a:solidFill>
                      <a:schemeClr val="tx1"/>
                    </a:solidFill>
                    <a:latin typeface="Cambria Math" panose="02040503050406030204" pitchFamily="18" charset="0"/>
                    <a:ea typeface="Cambria Math" panose="02040503050406030204" pitchFamily="18" charset="0"/>
                  </a:rPr>
                  <a:t>6)</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r>
                  <a:rPr lang="en-US" sz="1200" b="0" i="0">
                    <a:solidFill>
                      <a:schemeClr val="tx1"/>
                    </a:solidFill>
                    <a:latin typeface="Cambria Math" panose="02040503050406030204" pitchFamily="18" charset="0"/>
                  </a:rPr>
                  <a:t>28/</a:t>
                </a:r>
                <a:r>
                  <a:rPr lang="en-US" sz="1200" b="1" i="0">
                    <a:solidFill>
                      <a:schemeClr val="accent4"/>
                    </a:solidFill>
                    <a:latin typeface="Cambria Math" panose="02040503050406030204" pitchFamily="18" charset="0"/>
                  </a:rPr>
                  <a:t>𝟐</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b="1" i="1" dirty="0"/>
                  <a:t>CLICK</a:t>
                </a:r>
                <a:r>
                  <a:rPr lang="en-US" dirty="0"/>
                  <a:t> - </a:t>
                </a:r>
                <a:r>
                  <a:rPr lang="en-US" sz="1200" b="0" i="0">
                    <a:solidFill>
                      <a:schemeClr val="tx1"/>
                    </a:solidFill>
                    <a:latin typeface="Cambria Math" panose="02040503050406030204" pitchFamily="18" charset="0"/>
                  </a:rPr>
                  <a:t>14/</a:t>
                </a:r>
                <a:r>
                  <a:rPr lang="en-US" sz="1200" b="0" i="0">
                    <a:solidFill>
                      <a:schemeClr val="accent4"/>
                    </a:solidFill>
                    <a:latin typeface="Cambria Math" panose="02040503050406030204" pitchFamily="18" charset="0"/>
                  </a:rPr>
                  <a:t>1</a:t>
                </a:r>
                <a:r>
                  <a:rPr lang="en-US" b="0" dirty="0"/>
                  <a:t> = </a:t>
                </a:r>
                <a:r>
                  <a:rPr lang="en-US" b="1" i="0" dirty="0"/>
                  <a:t>14</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mc:Fallback>
      </mc:AlternateContent>
      <p:sp>
        <p:nvSpPr>
          <p:cNvPr id="4" name="Slide Number Placeholder 3">
            <a:extLst>
              <a:ext uri="{FF2B5EF4-FFF2-40B4-BE49-F238E27FC236}">
                <a16:creationId xmlns:a16="http://schemas.microsoft.com/office/drawing/2014/main" id="{9D5FB03D-2C6E-81A0-539A-937EDA4C2009}"/>
              </a:ext>
            </a:extLst>
          </p:cNvPr>
          <p:cNvSpPr>
            <a:spLocks noGrp="1"/>
          </p:cNvSpPr>
          <p:nvPr>
            <p:ph type="sldNum" sz="quarter" idx="5"/>
          </p:nvPr>
        </p:nvSpPr>
        <p:spPr/>
        <p:txBody>
          <a:bodyPr/>
          <a:lstStyle/>
          <a:p>
            <a:fld id="{C68FB58B-AACD-44F1-9CE2-B850C946C86F}" type="slidenum">
              <a:rPr lang="en-US" smtClean="0"/>
              <a:t>42</a:t>
            </a:fld>
            <a:endParaRPr lang="en-US" dirty="0"/>
          </a:p>
        </p:txBody>
      </p:sp>
    </p:spTree>
    <p:extLst>
      <p:ext uri="{BB962C8B-B14F-4D97-AF65-F5344CB8AC3E}">
        <p14:creationId xmlns:p14="http://schemas.microsoft.com/office/powerpoint/2010/main" val="1900668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B7057-798F-AEE9-935B-B381F502B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4B325-B678-8221-AFB1-044BC68F11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98CE46-438C-8F81-AA0D-00129F581A4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Combining Operations with Fractions_M2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Combining Operations with Fractions_Answer Key_M2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White board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Markers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“Combining Operations with Fractions ”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15 min.</a:t>
            </a:r>
          </a:p>
          <a:p>
            <a:pPr marL="628650" lvl="1" indent="-171450">
              <a:buFont typeface="Arial" panose="020B0604020202020204" pitchFamily="34" charset="0"/>
              <a:buChar char="•"/>
            </a:pPr>
            <a:r>
              <a:rPr lang="en-US" dirty="0"/>
              <a:t>Give learners time to work. You may have them work with partners or groups if you choose.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13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a:p>
            <a:endParaRPr lang="en-US" dirty="0"/>
          </a:p>
        </p:txBody>
      </p:sp>
      <p:sp>
        <p:nvSpPr>
          <p:cNvPr id="4" name="Slide Number Placeholder 3">
            <a:extLst>
              <a:ext uri="{FF2B5EF4-FFF2-40B4-BE49-F238E27FC236}">
                <a16:creationId xmlns:a16="http://schemas.microsoft.com/office/drawing/2014/main" id="{60DF1597-39E0-3334-204D-9AF3FA7906A3}"/>
              </a:ext>
            </a:extLst>
          </p:cNvPr>
          <p:cNvSpPr>
            <a:spLocks noGrp="1"/>
          </p:cNvSpPr>
          <p:nvPr>
            <p:ph type="sldNum" sz="quarter" idx="5"/>
          </p:nvPr>
        </p:nvSpPr>
        <p:spPr/>
        <p:txBody>
          <a:bodyPr/>
          <a:lstStyle/>
          <a:p>
            <a:fld id="{C68FB58B-AACD-44F1-9CE2-B850C946C86F}" type="slidenum">
              <a:rPr lang="en-US" smtClean="0"/>
              <a:t>43</a:t>
            </a:fld>
            <a:endParaRPr lang="en-US" dirty="0"/>
          </a:p>
        </p:txBody>
      </p:sp>
    </p:spTree>
    <p:extLst>
      <p:ext uri="{BB962C8B-B14F-4D97-AF65-F5344CB8AC3E}">
        <p14:creationId xmlns:p14="http://schemas.microsoft.com/office/powerpoint/2010/main" val="42108557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5C891-C770-071D-F760-EA7C8D6D3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EFFE7-9E75-9D28-0C6E-9C4161136C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5D228E9-C1DE-8DC6-5A34-BF4B534FDB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Demonstrate the ability to solve mathematics problems involving fractions.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False – always solve from LEFT to RIGHT</a:t>
            </a:r>
          </a:p>
        </p:txBody>
      </p:sp>
      <p:sp>
        <p:nvSpPr>
          <p:cNvPr id="4" name="Slide Number Placeholder 3">
            <a:extLst>
              <a:ext uri="{FF2B5EF4-FFF2-40B4-BE49-F238E27FC236}">
                <a16:creationId xmlns:a16="http://schemas.microsoft.com/office/drawing/2014/main" id="{BEDF5F65-374E-3BF6-5985-A1F2F5A962DE}"/>
              </a:ext>
            </a:extLst>
          </p:cNvPr>
          <p:cNvSpPr>
            <a:spLocks noGrp="1"/>
          </p:cNvSpPr>
          <p:nvPr>
            <p:ph type="sldNum" sz="quarter" idx="5"/>
          </p:nvPr>
        </p:nvSpPr>
        <p:spPr/>
        <p:txBody>
          <a:bodyPr/>
          <a:lstStyle/>
          <a:p>
            <a:fld id="{C68FB58B-AACD-44F1-9CE2-B850C946C86F}" type="slidenum">
              <a:rPr lang="en-US" smtClean="0"/>
              <a:t>44</a:t>
            </a:fld>
            <a:endParaRPr lang="en-US" dirty="0"/>
          </a:p>
        </p:txBody>
      </p:sp>
    </p:spTree>
    <p:extLst>
      <p:ext uri="{BB962C8B-B14F-4D97-AF65-F5344CB8AC3E}">
        <p14:creationId xmlns:p14="http://schemas.microsoft.com/office/powerpoint/2010/main" val="28073007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B0F2-B7CB-9727-19A9-869189179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668A2-1706-6BC1-670A-93DE03251109}"/>
              </a:ext>
            </a:extLst>
          </p:cNvPr>
          <p:cNvSpPr>
            <a:spLocks noGrp="1" noRot="1" noChangeAspect="1"/>
          </p:cNvSpPr>
          <p:nvPr>
            <p:ph type="sldImg"/>
          </p:nvPr>
        </p:nvSpPr>
        <p:spPr/>
        <p:txBody>
          <a:bodyPr/>
          <a:lstStyle/>
          <a:p>
            <a:endParaRPr lang="en-US"/>
          </a:p>
        </p:txBody>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6FF5C684-5719-2040-706B-6FAA51B27B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Use the order of operations to solve problems involving fractions accurately.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sz="1200" i="0" dirty="0">
                    <a:latin typeface="+mn-lt"/>
                  </a:rPr>
                  <a:t>D.)</a:t>
                </a:r>
                <a:r>
                  <a:rPr lang="en-US" sz="1200" i="0" baseline="0" dirty="0">
                    <a:latin typeface="+mn-lt"/>
                  </a:rPr>
                  <a:t>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2</m:t>
                        </m:r>
                      </m:den>
                    </m:f>
                  </m:oMath>
                </a14:m>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12+</m:t>
                        </m:r>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3</m:t>
                            </m:r>
                          </m:e>
                          <m:sup>
                            <m:r>
                              <a:rPr lang="en-US" sz="1200" b="0" i="1" smtClean="0">
                                <a:latin typeface="Cambria Math" panose="02040503050406030204" pitchFamily="18" charset="0"/>
                              </a:rPr>
                              <m:t>2 </m:t>
                            </m:r>
                          </m:sup>
                        </m:sSup>
                        <m:r>
                          <a:rPr lang="en-US" sz="1200" b="0" i="1" smtClean="0">
                            <a:latin typeface="Cambria Math" panose="02040503050406030204" pitchFamily="18" charset="0"/>
                          </a:rPr>
                          <m:t>−1</m:t>
                        </m:r>
                      </m:num>
                      <m:den>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8</m:t>
                            </m:r>
                          </m:e>
                          <m:sup>
                            <m:r>
                              <a:rPr lang="en-US" sz="1200" b="0" i="1" smtClean="0">
                                <a:latin typeface="Cambria Math" panose="02040503050406030204" pitchFamily="18" charset="0"/>
                              </a:rPr>
                              <m:t>2</m:t>
                            </m:r>
                          </m:sup>
                        </m:sSup>
                        <m:r>
                          <a:rPr lang="en-US" sz="1200" b="0" i="1" smtClean="0">
                            <a:latin typeface="Cambria Math" panose="02040503050406030204" pitchFamily="18" charset="0"/>
                          </a:rPr>
                          <m:t> −24</m:t>
                        </m:r>
                      </m:den>
                    </m:f>
                  </m:oMath>
                </a14:m>
                <a:r>
                  <a:rPr lang="en-US" dirty="0"/>
                  <a:t> =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12+</m:t>
                        </m:r>
                        <m:r>
                          <a:rPr lang="en-US" sz="1200" b="1" i="1" smtClean="0">
                            <a:latin typeface="Cambria Math" panose="02040503050406030204" pitchFamily="18" charset="0"/>
                          </a:rPr>
                          <m:t>𝟗</m:t>
                        </m:r>
                        <m:r>
                          <a:rPr lang="en-US" sz="1200" b="0" i="1" smtClean="0">
                            <a:latin typeface="Cambria Math" panose="02040503050406030204" pitchFamily="18" charset="0"/>
                          </a:rPr>
                          <m:t>−1</m:t>
                        </m:r>
                      </m:num>
                      <m:den>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8</m:t>
                            </m:r>
                          </m:e>
                          <m:sup>
                            <m:r>
                              <a:rPr lang="en-US" sz="1200" b="0" i="1" smtClean="0">
                                <a:latin typeface="Cambria Math" panose="02040503050406030204" pitchFamily="18" charset="0"/>
                              </a:rPr>
                              <m:t>2</m:t>
                            </m:r>
                          </m:sup>
                        </m:sSup>
                        <m:r>
                          <a:rPr lang="en-US" sz="1200" b="0" i="1" smtClean="0">
                            <a:latin typeface="Cambria Math" panose="02040503050406030204" pitchFamily="18" charset="0"/>
                          </a:rPr>
                          <m:t> −24</m:t>
                        </m:r>
                      </m:den>
                    </m:f>
                  </m:oMath>
                </a14:m>
                <a:r>
                  <a:rPr lang="en-US" sz="1200" b="0" dirty="0"/>
                  <a:t> = </a:t>
                </a:r>
                <a14:m>
                  <m:oMath xmlns:m="http://schemas.openxmlformats.org/officeDocument/2006/math">
                    <m:f>
                      <m:fPr>
                        <m:ctrlPr>
                          <a:rPr lang="en-US" sz="1200" b="1" i="1" smtClean="0">
                            <a:latin typeface="Cambria Math" panose="02040503050406030204" pitchFamily="18" charset="0"/>
                          </a:rPr>
                        </m:ctrlPr>
                      </m:fPr>
                      <m:num>
                        <m:r>
                          <a:rPr lang="en-US" sz="1200" b="1" i="1" smtClean="0">
                            <a:latin typeface="Cambria Math" panose="02040503050406030204" pitchFamily="18" charset="0"/>
                          </a:rPr>
                          <m:t>𝟐𝟎</m:t>
                        </m:r>
                      </m:num>
                      <m:den>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8</m:t>
                            </m:r>
                          </m:e>
                          <m:sup>
                            <m:r>
                              <a:rPr lang="en-US" sz="1200" b="0" i="1" smtClean="0">
                                <a:latin typeface="Cambria Math" panose="02040503050406030204" pitchFamily="18" charset="0"/>
                              </a:rPr>
                              <m:t>2</m:t>
                            </m:r>
                          </m:sup>
                        </m:sSup>
                        <m:r>
                          <a:rPr lang="en-US" sz="1200" b="0" i="1" smtClean="0">
                            <a:latin typeface="Cambria Math" panose="02040503050406030204" pitchFamily="18" charset="0"/>
                          </a:rPr>
                          <m:t> −24</m:t>
                        </m:r>
                      </m:den>
                    </m:f>
                  </m:oMath>
                </a14:m>
                <a:r>
                  <a:rPr lang="en-US" dirty="0"/>
                  <a:t> =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20</m:t>
                        </m:r>
                      </m:num>
                      <m:den>
                        <m:r>
                          <a:rPr lang="en-US" sz="1200" b="1" i="1" smtClean="0">
                            <a:latin typeface="Cambria Math" panose="02040503050406030204" pitchFamily="18" charset="0"/>
                          </a:rPr>
                          <m:t>𝟔𝟒</m:t>
                        </m:r>
                        <m:r>
                          <a:rPr lang="en-US" sz="1200" b="0" i="1" smtClean="0">
                            <a:latin typeface="Cambria Math" panose="02040503050406030204" pitchFamily="18" charset="0"/>
                          </a:rPr>
                          <m:t> −24</m:t>
                        </m:r>
                      </m:den>
                    </m:f>
                  </m:oMath>
                </a14:m>
                <a:r>
                  <a:rPr lang="en-US" dirty="0"/>
                  <a:t> =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20</m:t>
                        </m:r>
                      </m:num>
                      <m:den>
                        <m:r>
                          <a:rPr lang="en-US" sz="1200" b="1" i="1" smtClean="0">
                            <a:latin typeface="Cambria Math" panose="02040503050406030204" pitchFamily="18" charset="0"/>
                          </a:rPr>
                          <m:t>𝟒𝟎</m:t>
                        </m:r>
                      </m:den>
                    </m:f>
                  </m:oMath>
                </a14:m>
                <a:r>
                  <a:rPr lang="en-US" dirty="0"/>
                  <a:t> = </a:t>
                </a:r>
                <a14:m>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2</m:t>
                        </m:r>
                      </m:den>
                    </m:f>
                  </m:oMath>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Choice>
        <mc:Fallback xmlns="">
          <p:sp>
            <p:nvSpPr>
              <p:cNvPr id="3" name="Notes Placeholder 2">
                <a:extLst>
                  <a:ext uri="{FF2B5EF4-FFF2-40B4-BE49-F238E27FC236}">
                    <a16:creationId xmlns:a16="http://schemas.microsoft.com/office/drawing/2014/main" id="{6FF5C684-5719-2040-706B-6FAA51B27B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Use the order of operations to solve problems involving fractions accurately.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sz="1200" i="0" dirty="0">
                    <a:latin typeface="+mn-lt"/>
                  </a:rPr>
                  <a:t>D.)</a:t>
                </a:r>
                <a:r>
                  <a:rPr lang="en-US" sz="1200" i="0" baseline="0" dirty="0">
                    <a:latin typeface="+mn-lt"/>
                  </a:rPr>
                  <a:t> </a:t>
                </a:r>
                <a:r>
                  <a:rPr lang="en-US" sz="1200" b="0" i="0">
                    <a:latin typeface="Cambria Math" panose="02040503050406030204" pitchFamily="18" charset="0"/>
                  </a:rPr>
                  <a:t>1/2</a:t>
                </a:r>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a:latin typeface="Cambria Math" panose="02040503050406030204" pitchFamily="18" charset="0"/>
                  </a:rPr>
                  <a:t>(</a:t>
                </a:r>
                <a:r>
                  <a:rPr lang="en-US" sz="1200" b="0" i="0">
                    <a:latin typeface="Cambria Math" panose="02040503050406030204" pitchFamily="18" charset="0"/>
                  </a:rPr>
                  <a:t>12+3^(2 )−1)/(8^2  −24)</a:t>
                </a:r>
                <a:r>
                  <a:rPr lang="en-US" dirty="0"/>
                  <a:t> = </a:t>
                </a:r>
                <a:r>
                  <a:rPr lang="en-US" sz="1200" i="0">
                    <a:latin typeface="Cambria Math" panose="02040503050406030204" pitchFamily="18" charset="0"/>
                  </a:rPr>
                  <a:t>(</a:t>
                </a:r>
                <a:r>
                  <a:rPr lang="en-US" sz="1200" b="0" i="0">
                    <a:latin typeface="Cambria Math" panose="02040503050406030204" pitchFamily="18" charset="0"/>
                  </a:rPr>
                  <a:t>12+9−1)/(8^2  −24)</a:t>
                </a:r>
                <a:r>
                  <a:rPr lang="en-US" sz="1200" b="0" dirty="0"/>
                  <a:t> = </a:t>
                </a:r>
                <a:r>
                  <a:rPr lang="en-US" sz="1200" b="0" i="0">
                    <a:latin typeface="Cambria Math" panose="02040503050406030204" pitchFamily="18" charset="0"/>
                  </a:rPr>
                  <a:t>20/(8^2  −24)</a:t>
                </a:r>
                <a:r>
                  <a:rPr lang="en-US" dirty="0"/>
                  <a:t> = </a:t>
                </a:r>
                <a:r>
                  <a:rPr lang="en-US" sz="1200" b="0" i="0">
                    <a:latin typeface="Cambria Math" panose="02040503050406030204" pitchFamily="18" charset="0"/>
                  </a:rPr>
                  <a:t>20/(64 −24)</a:t>
                </a:r>
                <a:r>
                  <a:rPr lang="en-US" dirty="0"/>
                  <a:t> = </a:t>
                </a:r>
                <a:r>
                  <a:rPr lang="en-US" sz="1200" b="0" i="0">
                    <a:latin typeface="Cambria Math" panose="02040503050406030204" pitchFamily="18" charset="0"/>
                  </a:rPr>
                  <a:t>20/40</a:t>
                </a:r>
                <a:r>
                  <a:rPr lang="en-US" dirty="0"/>
                  <a:t> = </a:t>
                </a:r>
                <a:r>
                  <a:rPr lang="en-US" sz="1200" b="0" i="0">
                    <a:latin typeface="Cambria Math" panose="02040503050406030204" pitchFamily="18" charset="0"/>
                  </a:rPr>
                  <a:t>1/2</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Fallback>
      </mc:AlternateContent>
      <p:sp>
        <p:nvSpPr>
          <p:cNvPr id="4" name="Slide Number Placeholder 3">
            <a:extLst>
              <a:ext uri="{FF2B5EF4-FFF2-40B4-BE49-F238E27FC236}">
                <a16:creationId xmlns:a16="http://schemas.microsoft.com/office/drawing/2014/main" id="{ADCAE445-583E-5D1E-948E-3762DB373FD7}"/>
              </a:ext>
            </a:extLst>
          </p:cNvPr>
          <p:cNvSpPr>
            <a:spLocks noGrp="1"/>
          </p:cNvSpPr>
          <p:nvPr>
            <p:ph type="sldNum" sz="quarter" idx="5"/>
          </p:nvPr>
        </p:nvSpPr>
        <p:spPr/>
        <p:txBody>
          <a:bodyPr/>
          <a:lstStyle/>
          <a:p>
            <a:fld id="{C68FB58B-AACD-44F1-9CE2-B850C946C86F}" type="slidenum">
              <a:rPr lang="en-US" smtClean="0"/>
              <a:t>45</a:t>
            </a:fld>
            <a:endParaRPr lang="en-US" dirty="0"/>
          </a:p>
        </p:txBody>
      </p:sp>
    </p:spTree>
    <p:extLst>
      <p:ext uri="{BB962C8B-B14F-4D97-AF65-F5344CB8AC3E}">
        <p14:creationId xmlns:p14="http://schemas.microsoft.com/office/powerpoint/2010/main" val="11896575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Quiz_M2</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46</a:t>
            </a:fld>
            <a:endParaRPr lang="en-US" dirty="0"/>
          </a:p>
        </p:txBody>
      </p:sp>
    </p:spTree>
    <p:extLst>
      <p:ext uri="{BB962C8B-B14F-4D97-AF65-F5344CB8AC3E}">
        <p14:creationId xmlns:p14="http://schemas.microsoft.com/office/powerpoint/2010/main" val="4047461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47</a:t>
            </a:fld>
            <a:endParaRPr lang="en-US" dirty="0"/>
          </a:p>
        </p:txBody>
      </p:sp>
    </p:spTree>
    <p:extLst>
      <p:ext uri="{BB962C8B-B14F-4D97-AF65-F5344CB8AC3E}">
        <p14:creationId xmlns:p14="http://schemas.microsoft.com/office/powerpoint/2010/main" val="19493565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48</a:t>
            </a:fld>
            <a:endParaRPr lang="en-US" dirty="0"/>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dirty="0"/>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C Opener">
    <p:spTree>
      <p:nvGrpSpPr>
        <p:cNvPr id="1" name=""/>
        <p:cNvGrpSpPr/>
        <p:nvPr/>
      </p:nvGrpSpPr>
      <p:grpSpPr>
        <a:xfrm>
          <a:off x="0" y="0"/>
          <a:ext cx="0" cy="0"/>
          <a:chOff x="0" y="0"/>
          <a:chExt cx="0" cy="0"/>
        </a:xfrm>
      </p:grpSpPr>
      <p:pic>
        <p:nvPicPr>
          <p:cNvPr id="6" name="Picture 5" descr="Transit Workforce Center">
            <a:extLst>
              <a:ext uri="{FF2B5EF4-FFF2-40B4-BE49-F238E27FC236}">
                <a16:creationId xmlns:a16="http://schemas.microsoft.com/office/drawing/2014/main" id="{19392289-8B1A-F06A-596E-E0B7179473E3}"/>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1074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2"/>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400" dirty="0">
                  <a:solidFill>
                    <a:schemeClr val="tx1"/>
                  </a:solidFill>
                </a:rPr>
                <a:t>A program of the </a:t>
              </a:r>
              <a:r>
                <a:rPr lang="en-US" sz="1400" b="1" dirty="0">
                  <a:solidFill>
                    <a:schemeClr val="accent6"/>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4"/>
            <a:srcRect l="53528" b="39079"/>
            <a:stretch>
              <a:fillRect/>
            </a:stretch>
          </p:blipFill>
          <p:spPr>
            <a:xfrm>
              <a:off x="3759642" y="5217785"/>
              <a:ext cx="4672714" cy="793562"/>
            </a:xfrm>
            <a:prstGeom prst="rect">
              <a:avLst/>
            </a:prstGeom>
          </p:spPr>
        </p:pic>
      </p:grpSp>
    </p:spTree>
    <p:extLst>
      <p:ext uri="{BB962C8B-B14F-4D97-AF65-F5344CB8AC3E}">
        <p14:creationId xmlns:p14="http://schemas.microsoft.com/office/powerpoint/2010/main" val="3312374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C Opener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8D56D-7F0A-6A43-17E9-F7110B8B61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297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15DEC0-F3C2-433D-1BE7-7F020C0379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1524000"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1524000"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985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2">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FD14B1-C403-FFB3-9739-0B59322325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E17500A0-31D2-22F3-FDFB-104B421C39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594836" y="6112475"/>
            <a:ext cx="2203450" cy="738437"/>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594836"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594836"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3140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D1E199B-828C-1360-C9C5-838639AE8DE4}"/>
              </a:ext>
            </a:extLst>
          </p:cNvPr>
          <p:cNvSpPr>
            <a:spLocks noGrp="1"/>
          </p:cNvSpPr>
          <p:nvPr>
            <p:ph idx="1"/>
          </p:nvPr>
        </p:nvSpPr>
        <p:spPr>
          <a:xfrm>
            <a:off x="838200" y="1463039"/>
            <a:ext cx="10515600" cy="4713924"/>
          </a:xfrm>
        </p:spPr>
        <p:txBody>
          <a:bodyPr lIns="0" tIns="0" rIns="0" bIns="0"/>
          <a:lstStyle>
            <a:lvl1pPr marL="0" indent="0">
              <a:buNone/>
              <a:defRPr sz="2200">
                <a:solidFill>
                  <a:schemeClr val="accent4">
                    <a:lumMod val="75000"/>
                  </a:schemeClr>
                </a:solidFill>
              </a:defRPr>
            </a:lvl1pPr>
            <a:lvl2pPr marL="457200" indent="0">
              <a:buNone/>
              <a:defRPr>
                <a:solidFill>
                  <a:schemeClr val="accent4">
                    <a:lumMod val="75000"/>
                  </a:schemeClr>
                </a:solidFill>
              </a:defRPr>
            </a:lvl2pPr>
            <a:lvl3pPr marL="914400" indent="0">
              <a:buNone/>
              <a:defRPr>
                <a:solidFill>
                  <a:schemeClr val="accent4">
                    <a:lumMod val="75000"/>
                  </a:schemeClr>
                </a:solidFill>
              </a:defRPr>
            </a:lvl3pPr>
            <a:lvl4pPr marL="1371600" indent="0">
              <a:buNone/>
              <a:defRPr>
                <a:solidFill>
                  <a:schemeClr val="accent4">
                    <a:lumMod val="75000"/>
                  </a:schemeClr>
                </a:solidFill>
              </a:defRPr>
            </a:lvl4pPr>
            <a:lvl5pPr marL="1828800" indent="0">
              <a:buNone/>
              <a:defRPr>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EFB2949D-3F46-0447-B67E-7C1922E44B1D}"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1812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9C153832-09ED-D64B-B470-2277EAE587CB}"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20937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17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2"/>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BAF6-7DD0-0848-9DDB-FC6F15CDBF0A}" type="datetime1">
              <a:rPr lang="en-US" smtClean="0"/>
              <a:t>9/18/2026</a:t>
            </a:fld>
            <a:endParaRPr lang="en-US"/>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51E2F-26AA-D046-94E8-30BD9E591FE6}" type="slidenum">
              <a:rPr lang="en-US" smtClean="0"/>
              <a:t>‹#›</a:t>
            </a:fld>
            <a:endParaRPr lang="en-US"/>
          </a:p>
        </p:txBody>
      </p:sp>
    </p:spTree>
    <p:extLst>
      <p:ext uri="{BB962C8B-B14F-4D97-AF65-F5344CB8AC3E}">
        <p14:creationId xmlns:p14="http://schemas.microsoft.com/office/powerpoint/2010/main" val="129039808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tags" Target="../tags/tag24.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160.png"/><Relationship Id="rId4" Type="http://schemas.openxmlformats.org/officeDocument/2006/relationships/image" Target="../media/image150.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5.xml"/><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9.sv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notesSlide" Target="../notesSlides/notesSlide8.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5.xml"/><Relationship Id="rId12" Type="http://schemas.openxmlformats.org/officeDocument/2006/relationships/image" Target="../media/image28.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21.png"/><Relationship Id="rId11" Type="http://schemas.openxmlformats.org/officeDocument/2006/relationships/image" Target="../media/image27.pn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notesSlide" Target="../notesSlides/notesSlide9.xml"/><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3.png"/><Relationship Id="rId5" Type="http://schemas.openxmlformats.org/officeDocument/2006/relationships/image" Target="../media/image290.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4.png"/><Relationship Id="rId2" Type="http://schemas.openxmlformats.org/officeDocument/2006/relationships/video" Target="https://www.youtube.com/embed/8XLJyK1ztYs?feature=oembed" TargetMode="External"/><Relationship Id="rId1" Type="http://schemas.openxmlformats.org/officeDocument/2006/relationships/tags" Target="../tags/tag38.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39.xml"/><Relationship Id="rId5" Type="http://schemas.openxmlformats.org/officeDocument/2006/relationships/image" Target="../media/image35.png"/><Relationship Id="rId4" Type="http://schemas.openxmlformats.org/officeDocument/2006/relationships/image" Target="../media/image34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40.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18.xml"/><Relationship Id="rId7"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30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20.xml"/><Relationship Id="rId7" Type="http://schemas.openxmlformats.org/officeDocument/2006/relationships/image" Target="../media/image48.png"/><Relationship Id="rId2" Type="http://schemas.openxmlformats.org/officeDocument/2006/relationships/slideLayout" Target="../slideLayouts/slideLayout5.xml"/><Relationship Id="rId1" Type="http://schemas.openxmlformats.org/officeDocument/2006/relationships/tags" Target="../tags/tag44.xml"/><Relationship Id="rId6" Type="http://schemas.openxmlformats.org/officeDocument/2006/relationships/image" Target="../media/image47.png"/><Relationship Id="rId5" Type="http://schemas.openxmlformats.org/officeDocument/2006/relationships/image" Target="../media/image46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53.png"/><Relationship Id="rId2" Type="http://schemas.openxmlformats.org/officeDocument/2006/relationships/slideLayout" Target="../slideLayouts/slideLayout5.xml"/><Relationship Id="rId1" Type="http://schemas.openxmlformats.org/officeDocument/2006/relationships/tags" Target="../tags/tag4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4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notesSlide" Target="../notesSlides/notesSlide23.xml"/><Relationship Id="rId7" Type="http://schemas.openxmlformats.org/officeDocument/2006/relationships/image" Target="../media/image59.png"/><Relationship Id="rId2" Type="http://schemas.openxmlformats.org/officeDocument/2006/relationships/slideLayout" Target="../slideLayouts/slideLayout5.xml"/><Relationship Id="rId1" Type="http://schemas.openxmlformats.org/officeDocument/2006/relationships/tags" Target="../tags/tag47.xml"/><Relationship Id="rId6" Type="http://schemas.openxmlformats.org/officeDocument/2006/relationships/image" Target="../media/image58.png"/><Relationship Id="rId5"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48.xml"/><Relationship Id="rId5" Type="http://schemas.openxmlformats.org/officeDocument/2006/relationships/image" Target="../media/image16.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tags" Target="../tags/tag49.xml"/><Relationship Id="rId4" Type="http://schemas.openxmlformats.org/officeDocument/2006/relationships/image" Target="../media/image14.sv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tags" Target="../tags/tag50.xml"/><Relationship Id="rId4" Type="http://schemas.openxmlformats.org/officeDocument/2006/relationships/image" Target="../media/image14.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5.xml"/><Relationship Id="rId1" Type="http://schemas.openxmlformats.org/officeDocument/2006/relationships/tags" Target="../tags/tag51.xml"/><Relationship Id="rId5" Type="http://schemas.openxmlformats.org/officeDocument/2006/relationships/image" Target="../media/image14.sv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notesSlide" Target="../notesSlides/notesSlide28.xml"/><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slideLayout" Target="../slideLayouts/slideLayout15.xml"/><Relationship Id="rId1" Type="http://schemas.openxmlformats.org/officeDocument/2006/relationships/tags" Target="../tags/tag5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14.svg"/><Relationship Id="rId9"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tags" Target="../tags/tag5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54.xml"/><Relationship Id="rId4" Type="http://schemas.openxmlformats.org/officeDocument/2006/relationships/image" Target="../media/image62.jpeg"/></Relationships>
</file>

<file path=ppt/slides/_rels/slide3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notesSlide" Target="../notesSlides/notesSlide31.xml"/><Relationship Id="rId7"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image" Target="../media/image700.png"/><Relationship Id="rId11" Type="http://schemas.openxmlformats.org/officeDocument/2006/relationships/image" Target="../media/image75.png"/><Relationship Id="rId5" Type="http://schemas.openxmlformats.org/officeDocument/2006/relationships/image" Target="../media/image690.png"/><Relationship Id="rId10" Type="http://schemas.openxmlformats.org/officeDocument/2006/relationships/image" Target="../media/image74.png"/><Relationship Id="rId4" Type="http://schemas.openxmlformats.org/officeDocument/2006/relationships/image" Target="../media/image680.png"/><Relationship Id="rId9" Type="http://schemas.openxmlformats.org/officeDocument/2006/relationships/image" Target="../media/image73.png"/></Relationships>
</file>

<file path=ppt/slides/_rels/slide32.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notesSlide" Target="../notesSlides/notesSlide32.xml"/><Relationship Id="rId7" Type="http://schemas.openxmlformats.org/officeDocument/2006/relationships/image" Target="../media/image79.png"/><Relationship Id="rId2" Type="http://schemas.openxmlformats.org/officeDocument/2006/relationships/slideLayout" Target="../slideLayouts/slideLayout5.xml"/><Relationship Id="rId1" Type="http://schemas.openxmlformats.org/officeDocument/2006/relationships/tags" Target="../tags/tag56.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notesSlide" Target="../notesSlides/notesSlide33.xml"/><Relationship Id="rId7" Type="http://schemas.openxmlformats.org/officeDocument/2006/relationships/image" Target="../media/image660.png"/><Relationship Id="rId2" Type="http://schemas.openxmlformats.org/officeDocument/2006/relationships/slideLayout" Target="../slideLayouts/slideLayout5.xml"/><Relationship Id="rId1" Type="http://schemas.openxmlformats.org/officeDocument/2006/relationships/tags" Target="../tags/tag5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58.xml"/><Relationship Id="rId5" Type="http://schemas.openxmlformats.org/officeDocument/2006/relationships/image" Target="../media/image87.png"/><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59.xml"/><Relationship Id="rId5" Type="http://schemas.openxmlformats.org/officeDocument/2006/relationships/image" Target="../media/image16.png"/><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5.xml"/><Relationship Id="rId1" Type="http://schemas.openxmlformats.org/officeDocument/2006/relationships/tags" Target="../tags/tag60.xml"/><Relationship Id="rId4" Type="http://schemas.openxmlformats.org/officeDocument/2006/relationships/image" Target="../media/image14.sv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8.xml"/><Relationship Id="rId1" Type="http://schemas.openxmlformats.org/officeDocument/2006/relationships/tags" Target="../tags/tag6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62.xml"/><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63.xml"/><Relationship Id="rId4" Type="http://schemas.openxmlformats.org/officeDocument/2006/relationships/image" Target="../media/image8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3.svg"/><Relationship Id="rId2" Type="http://schemas.openxmlformats.org/officeDocument/2006/relationships/video" Target="https://www.youtube.com/embed/hfVKWJxGYE8?feature=oembed" TargetMode="External"/><Relationship Id="rId1" Type="http://schemas.openxmlformats.org/officeDocument/2006/relationships/tags" Target="../tags/tag64.xml"/><Relationship Id="rId6" Type="http://schemas.openxmlformats.org/officeDocument/2006/relationships/hyperlink" Target="https://www.youtube.com/watch?v=hfVKWJxGYE8" TargetMode="External"/><Relationship Id="rId5" Type="http://schemas.openxmlformats.org/officeDocument/2006/relationships/image" Target="../media/image90.jpe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notesSlide" Target="../notesSlides/notesSlide41.xml"/><Relationship Id="rId7" Type="http://schemas.openxmlformats.org/officeDocument/2006/relationships/image" Target="../media/image93.png"/><Relationship Id="rId2" Type="http://schemas.openxmlformats.org/officeDocument/2006/relationships/slideLayout" Target="../slideLayouts/slideLayout2.xml"/><Relationship Id="rId1" Type="http://schemas.openxmlformats.org/officeDocument/2006/relationships/tags" Target="../tags/tag6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notesSlide" Target="../notesSlides/notesSlide42.xml"/><Relationship Id="rId7" Type="http://schemas.openxmlformats.org/officeDocument/2006/relationships/image" Target="../media/image98.png"/><Relationship Id="rId2" Type="http://schemas.openxmlformats.org/officeDocument/2006/relationships/slideLayout" Target="../slideLayouts/slideLayout19.xml"/><Relationship Id="rId1" Type="http://schemas.openxmlformats.org/officeDocument/2006/relationships/tags" Target="../tags/tag66.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67.xml"/><Relationship Id="rId5" Type="http://schemas.openxmlformats.org/officeDocument/2006/relationships/image" Target="../media/image16.png"/><Relationship Id="rId4" Type="http://schemas.openxmlformats.org/officeDocument/2006/relationships/image" Target="../media/image10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5.xml"/><Relationship Id="rId1" Type="http://schemas.openxmlformats.org/officeDocument/2006/relationships/tags" Target="../tags/tag68.xml"/><Relationship Id="rId4" Type="http://schemas.openxmlformats.org/officeDocument/2006/relationships/image" Target="../media/image14.sv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5.xml"/><Relationship Id="rId1" Type="http://schemas.openxmlformats.org/officeDocument/2006/relationships/tags" Target="../tags/tag69.xml"/><Relationship Id="rId5" Type="http://schemas.openxmlformats.org/officeDocument/2006/relationships/image" Target="../media/image14.svg"/><Relationship Id="rId4" Type="http://schemas.openxmlformats.org/officeDocument/2006/relationships/image" Target="../media/image10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70.xml"/><Relationship Id="rId4" Type="http://schemas.openxmlformats.org/officeDocument/2006/relationships/image" Target="../media/image10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0.xml"/><Relationship Id="rId1" Type="http://schemas.openxmlformats.org/officeDocument/2006/relationships/tags" Target="../tags/tag7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714500" y="1471464"/>
            <a:ext cx="9639300" cy="4838846"/>
          </a:xfrm>
        </p:spPr>
        <p:txBody>
          <a:bodyPr>
            <a:normAutofit fontScale="92500" lnSpcReduction="10000"/>
          </a:bodyPr>
          <a:lstStyle/>
          <a:p>
            <a:r>
              <a:rPr lang="en-US" sz="2000" b="1" dirty="0">
                <a:solidFill>
                  <a:schemeClr val="accent1"/>
                </a:solidFill>
              </a:rPr>
              <a:t>Preparation before class:</a:t>
            </a:r>
          </a:p>
          <a:p>
            <a:pPr marL="800100" lvl="1" indent="-342900">
              <a:buFont typeface="Arial" panose="020B0604020202020204" pitchFamily="34" charset="0"/>
              <a:buChar char="•"/>
            </a:pPr>
            <a:r>
              <a:rPr lang="en-US" b="1" dirty="0"/>
              <a:t>Review all materials </a:t>
            </a:r>
            <a:r>
              <a:rPr lang="en-US" dirty="0"/>
              <a:t>- Review all slides, talking points, and handouts before class to understand the structure and flow of the lesson. Pay special attention to animations within the slides. </a:t>
            </a:r>
          </a:p>
          <a:p>
            <a:r>
              <a:rPr lang="en-US" sz="2000" b="1" dirty="0">
                <a:solidFill>
                  <a:schemeClr val="accent1"/>
                </a:solidFill>
              </a:rPr>
              <a:t>Provided Course Materials:</a:t>
            </a:r>
          </a:p>
          <a:p>
            <a:pPr marL="800100" lvl="1" indent="-342900">
              <a:buFont typeface="Arial" panose="020B0604020202020204" pitchFamily="34" charset="0"/>
              <a:buChar char="•"/>
            </a:pPr>
            <a:r>
              <a:rPr lang="en-US" dirty="0"/>
              <a:t>+Common Fractions_M2</a:t>
            </a:r>
          </a:p>
          <a:p>
            <a:pPr marL="800100" lvl="1" indent="-342900">
              <a:buFont typeface="Arial" panose="020B0604020202020204" pitchFamily="34" charset="0"/>
              <a:buChar char="•"/>
            </a:pPr>
            <a:r>
              <a:rPr lang="en-US" dirty="0"/>
              <a:t>Multiplying and Dividing Fractions_M2</a:t>
            </a:r>
          </a:p>
          <a:p>
            <a:pPr marL="800100" lvl="1" indent="-342900">
              <a:buFont typeface="Arial" panose="020B0604020202020204" pitchFamily="34" charset="0"/>
              <a:buChar char="•"/>
            </a:pPr>
            <a:r>
              <a:rPr lang="en-US" dirty="0"/>
              <a:t>Multiplying and Dividing Fractions_Answer Key_M2</a:t>
            </a:r>
          </a:p>
          <a:p>
            <a:pPr marL="800100" lvl="1" indent="-342900">
              <a:buFont typeface="Arial" panose="020B0604020202020204" pitchFamily="34" charset="0"/>
              <a:buChar char="•"/>
            </a:pPr>
            <a:r>
              <a:rPr lang="en-US" dirty="0"/>
              <a:t>Adding and Subtracting Fractions_M2</a:t>
            </a:r>
          </a:p>
          <a:p>
            <a:pPr marL="800100" lvl="1" indent="-342900">
              <a:buFont typeface="Arial" panose="020B0604020202020204" pitchFamily="34" charset="0"/>
              <a:buChar char="•"/>
            </a:pPr>
            <a:r>
              <a:rPr lang="en-US" dirty="0"/>
              <a:t>Adding and Subtracting Fractions_Answer Key_M2</a:t>
            </a:r>
          </a:p>
          <a:p>
            <a:pPr marL="800100" lvl="1" indent="-342900">
              <a:buFont typeface="Arial" panose="020B0604020202020204" pitchFamily="34" charset="0"/>
              <a:buChar char="•"/>
            </a:pPr>
            <a:r>
              <a:rPr lang="en-US" dirty="0"/>
              <a:t>Combining Operations with Fractions_M2</a:t>
            </a:r>
          </a:p>
          <a:p>
            <a:pPr marL="800100" lvl="1" indent="-342900">
              <a:buFont typeface="Arial" panose="020B0604020202020204" pitchFamily="34" charset="0"/>
              <a:buChar char="•"/>
            </a:pPr>
            <a:r>
              <a:rPr lang="en-US" dirty="0"/>
              <a:t>Combining Operations with Fractions_Answer Key_M2</a:t>
            </a:r>
          </a:p>
          <a:p>
            <a:pPr marL="800100" lvl="1" indent="-342900">
              <a:buFont typeface="Arial" panose="020B0604020202020204" pitchFamily="34" charset="0"/>
              <a:buChar char="•"/>
            </a:pPr>
            <a:r>
              <a:rPr lang="en-US" dirty="0"/>
              <a:t>Quiz_M2</a:t>
            </a:r>
          </a:p>
          <a:p>
            <a:pPr marL="800100" lvl="1" indent="-342900">
              <a:buFont typeface="Arial" panose="020B0604020202020204" pitchFamily="34" charset="0"/>
              <a:buChar char="•"/>
            </a:pPr>
            <a:r>
              <a:rPr lang="en-US" dirty="0"/>
              <a:t>Quiz_Answer Key_M2</a:t>
            </a:r>
          </a:p>
          <a:p>
            <a:pPr marL="800100" lvl="1" indent="-342900">
              <a:buFont typeface="Arial" panose="020B0604020202020204" pitchFamily="34" charset="0"/>
              <a:buChar char="•"/>
            </a:pPr>
            <a:endParaRPr lang="en-US" dirty="0"/>
          </a:p>
          <a:p>
            <a:endParaRPr lang="en-US" dirty="0"/>
          </a:p>
        </p:txBody>
      </p:sp>
      <p:sp>
        <p:nvSpPr>
          <p:cNvPr id="6" name="Rectangle 5">
            <a:extLst>
              <a:ext uri="{FF2B5EF4-FFF2-40B4-BE49-F238E27FC236}">
                <a16:creationId xmlns:a16="http://schemas.microsoft.com/office/drawing/2014/main" id="{C35D2CFF-8EB2-4F01-B644-642599E6B505}"/>
              </a:ext>
            </a:extLst>
          </p:cNvPr>
          <p:cNvSpPr/>
          <p:nvPr/>
        </p:nvSpPr>
        <p:spPr>
          <a:xfrm>
            <a:off x="9601200" y="301079"/>
            <a:ext cx="2139950" cy="1001855"/>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b="1" dirty="0">
                <a:solidFill>
                  <a:schemeClr val="accent1"/>
                </a:solidFill>
              </a:rPr>
              <a:t>Instructional Time: 4.25</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Tree>
    <p:custDataLst>
      <p:tags r:id="rId1"/>
    </p:custDataLst>
    <p:extLst>
      <p:ext uri="{BB962C8B-B14F-4D97-AF65-F5344CB8AC3E}">
        <p14:creationId xmlns:p14="http://schemas.microsoft.com/office/powerpoint/2010/main" val="312041245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vert="horz" lIns="0" tIns="0" rIns="0" bIns="0" rtlCol="0" anchor="t">
            <a:normAutofit/>
          </a:bodyPr>
          <a:lstStyle/>
          <a:p>
            <a:r>
              <a:rPr lang="en-US" i="1" dirty="0">
                <a:solidFill>
                  <a:schemeClr val="accent1"/>
                </a:solidFill>
              </a:rPr>
              <a:t>Times have been rounded to the nearest .25 hours. </a:t>
            </a:r>
          </a:p>
          <a:p>
            <a:endParaRPr lang="en-US" i="1" dirty="0">
              <a:solidFill>
                <a:schemeClr val="accent1"/>
              </a:solidFill>
            </a:endParaRPr>
          </a:p>
          <a:p>
            <a:r>
              <a:rPr lang="en-US" sz="2800" b="1" i="1" dirty="0"/>
              <a:t>Total Time: 4.25 Hours </a:t>
            </a:r>
          </a:p>
          <a:p>
            <a:pPr marL="914400" lvl="1" indent="-457200">
              <a:buFont typeface="Arial" panose="020B0604020202020204" pitchFamily="34" charset="0"/>
              <a:buChar char="•"/>
            </a:pPr>
            <a:r>
              <a:rPr lang="en-US" sz="2800" dirty="0"/>
              <a:t>( .5 Hrs.) Warm Up and Introduction</a:t>
            </a:r>
          </a:p>
          <a:p>
            <a:pPr marL="914400" lvl="1" indent="-457200">
              <a:buFont typeface="Arial" panose="020B0604020202020204" pitchFamily="34" charset="0"/>
              <a:buChar char="•"/>
            </a:pPr>
            <a:r>
              <a:rPr lang="en-US" sz="2800" dirty="0"/>
              <a:t>( 1.5 Hrs.) 2.1 - Multiplying and Dividing Fractions</a:t>
            </a:r>
          </a:p>
          <a:p>
            <a:pPr marL="914400" lvl="1" indent="-457200">
              <a:buFont typeface="Arial" panose="020B0604020202020204" pitchFamily="34" charset="0"/>
              <a:buChar char="•"/>
            </a:pPr>
            <a:r>
              <a:rPr lang="en-US" sz="2800" dirty="0"/>
              <a:t>( .75 Hrs.) 2.2 - Adding and Subtracting Fractions</a:t>
            </a:r>
          </a:p>
          <a:p>
            <a:pPr marL="914400" lvl="1" indent="-457200">
              <a:buFont typeface="Arial" panose="020B0604020202020204" pitchFamily="34" charset="0"/>
              <a:buChar char="•"/>
            </a:pPr>
            <a:r>
              <a:rPr lang="en-US" sz="2800" dirty="0">
                <a:cs typeface="Arial"/>
              </a:rPr>
              <a:t>(  1 Hr. </a:t>
            </a:r>
            <a:r>
              <a:rPr lang="en-US" sz="2800" dirty="0" err="1">
                <a:cs typeface="Arial"/>
              </a:rPr>
              <a:t>Hrs</a:t>
            </a:r>
            <a:r>
              <a:rPr lang="en-US" sz="2800" dirty="0">
                <a:cs typeface="Arial"/>
              </a:rPr>
              <a:t>) 2.3 - Combining Operations with Fractions </a:t>
            </a:r>
            <a:endParaRPr lang="en-US" sz="2800" dirty="0">
              <a:ea typeface="Calibri"/>
              <a:cs typeface="Arial"/>
            </a:endParaRPr>
          </a:p>
          <a:p>
            <a:pPr marL="914400" lvl="1" indent="-457200">
              <a:buFont typeface="Arial" panose="020B0604020202020204" pitchFamily="34" charset="0"/>
              <a:buChar char="•"/>
            </a:pPr>
            <a:r>
              <a:rPr lang="en-US" sz="2800" dirty="0"/>
              <a:t>( .5 Hrs.)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4E7D-0D93-B3A0-BEE2-2C04AB157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8F03B1-C147-8684-5784-D33855D14D4B}"/>
              </a:ext>
            </a:extLst>
          </p:cNvPr>
          <p:cNvSpPr txBox="1">
            <a:spLocks noGrp="1"/>
          </p:cNvSpPr>
          <p:nvPr>
            <p:ph type="title" idx="4294967295"/>
          </p:nvPr>
        </p:nvSpPr>
        <p:spPr>
          <a:xfrm>
            <a:off x="0" y="2690336"/>
            <a:ext cx="12192000" cy="147732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US" sz="3400" dirty="0">
                <a:solidFill>
                  <a:schemeClr val="accent1">
                    <a:lumMod val="75000"/>
                  </a:schemeClr>
                </a:solidFill>
                <a:ea typeface="+mn-ea"/>
                <a:cs typeface="+mn-cs"/>
              </a:rPr>
              <a:t>Common Fractions</a:t>
            </a:r>
            <a:endParaRPr kumimoji="0" lang="en-US" sz="3400" b="0" i="0" u="none" strike="noStrike" kern="1200" cap="none" spc="0" normalizeH="0" baseline="0" noProof="0" dirty="0">
              <a:ln>
                <a:noFill/>
              </a:ln>
              <a:solidFill>
                <a:schemeClr val="accent1">
                  <a:lumMod val="75000"/>
                </a:schemeClr>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lang="en-US" b="1" dirty="0">
                <a:solidFill>
                  <a:schemeClr val="accent1">
                    <a:lumMod val="75000"/>
                  </a:schemeClr>
                </a:solidFill>
                <a:latin typeface="+mn-lt"/>
                <a:ea typeface="+mn-ea"/>
                <a:cs typeface="+mn-cs"/>
              </a:rPr>
              <a:t>Shop Math</a:t>
            </a:r>
            <a:endParaRPr kumimoji="0" lang="en-US" b="1" i="0" u="none" strike="noStrike" kern="1200" cap="none" spc="0" normalizeH="0" baseline="0" noProof="0" dirty="0">
              <a:ln>
                <a:noFill/>
              </a:ln>
              <a:solidFill>
                <a:schemeClr val="accent1">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schemeClr val="tx2">
                    <a:lumMod val="75000"/>
                  </a:schemeClr>
                </a:solidFill>
                <a:latin typeface="+mn-lt"/>
                <a:ea typeface="+mn-ea"/>
                <a:cs typeface="+mn-cs"/>
              </a:rPr>
              <a:t>Transit Core Competencies Curriculum (TC3)</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extLst>
      <p:ext uri="{BB962C8B-B14F-4D97-AF65-F5344CB8AC3E}">
        <p14:creationId xmlns:p14="http://schemas.microsoft.com/office/powerpoint/2010/main" val="38676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lstStyle/>
          <a:p>
            <a:pPr marL="342900" indent="-342900">
              <a:buFont typeface="Arial" panose="020B0604020202020204" pitchFamily="34" charset="0"/>
              <a:buChar char="•"/>
            </a:pPr>
            <a:r>
              <a:rPr lang="en-US" sz="3200" dirty="0"/>
              <a:t>Demonstrate the ability to solve mathematics problems involving fractions.</a:t>
            </a:r>
          </a:p>
          <a:p>
            <a:pPr marL="800100" lvl="1" indent="-342900">
              <a:buFont typeface="Arial" panose="020B0604020202020204" pitchFamily="34" charset="0"/>
              <a:buChar char="•"/>
            </a:pPr>
            <a:r>
              <a:rPr lang="en-US" sz="2800" dirty="0"/>
              <a:t>Solve multiplication and division problems involving fractions. </a:t>
            </a:r>
          </a:p>
          <a:p>
            <a:pPr marL="800100" lvl="1" indent="-342900">
              <a:buFont typeface="Arial" panose="020B0604020202020204" pitchFamily="34" charset="0"/>
              <a:buChar char="•"/>
            </a:pPr>
            <a:endParaRPr lang="en-US" sz="2800" dirty="0"/>
          </a:p>
          <a:p>
            <a:pPr marL="800100" lvl="1" indent="-342900">
              <a:buFont typeface="Arial" panose="020B0604020202020204" pitchFamily="34" charset="0"/>
              <a:buChar char="•"/>
            </a:pPr>
            <a:r>
              <a:rPr lang="en-US" sz="2800" dirty="0"/>
              <a:t>Solve addition and subtraction problems involving fractions. </a:t>
            </a:r>
          </a:p>
          <a:p>
            <a:pPr marL="800100" lvl="1" indent="-342900">
              <a:buFont typeface="Arial" panose="020B0604020202020204" pitchFamily="34" charset="0"/>
              <a:buChar char="•"/>
            </a:pPr>
            <a:endParaRPr lang="en-US" sz="2800" dirty="0"/>
          </a:p>
          <a:p>
            <a:pPr marL="800100" lvl="1" indent="-342900">
              <a:buFont typeface="Arial" panose="020B0604020202020204" pitchFamily="34" charset="0"/>
              <a:buChar char="•"/>
            </a:pPr>
            <a:r>
              <a:rPr lang="en-US" sz="2800" dirty="0"/>
              <a:t>Use the order of operations to solve problems involving fractions accurately.</a:t>
            </a:r>
          </a:p>
          <a:p>
            <a:endParaRPr lang="en-US"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6245773" cy="4572000"/>
          </a:xfrm>
        </p:spPr>
        <p:txBody>
          <a:bodyPr>
            <a:normAutofit/>
          </a:bodyPr>
          <a:lstStyle/>
          <a:p>
            <a:pPr marL="342900" indent="-342900">
              <a:lnSpc>
                <a:spcPct val="145357"/>
              </a:lnSpc>
              <a:buFont typeface="Arial" panose="020B0604020202020204" pitchFamily="34" charset="0"/>
              <a:buChar char="•"/>
            </a:pPr>
            <a:r>
              <a:rPr lang="en-US" sz="2800" dirty="0"/>
              <a:t>Warm Up and Introduction</a:t>
            </a:r>
          </a:p>
          <a:p>
            <a:pPr marL="342900" indent="-342900">
              <a:lnSpc>
                <a:spcPct val="145357"/>
              </a:lnSpc>
              <a:buFont typeface="Arial" panose="020B0604020202020204" pitchFamily="34" charset="0"/>
              <a:buChar char="•"/>
            </a:pPr>
            <a:r>
              <a:rPr lang="en-US" sz="2800" dirty="0"/>
              <a:t>2.1 - Multiplying and Dividing Fractions</a:t>
            </a:r>
          </a:p>
          <a:p>
            <a:pPr marL="342900" indent="-342900">
              <a:lnSpc>
                <a:spcPct val="145357"/>
              </a:lnSpc>
              <a:buFont typeface="Arial" panose="020B0604020202020204" pitchFamily="34" charset="0"/>
              <a:buChar char="•"/>
            </a:pPr>
            <a:r>
              <a:rPr lang="en-US" sz="2800" dirty="0"/>
              <a:t>2.2 - Adding and Subtracting Fractions</a:t>
            </a:r>
          </a:p>
          <a:p>
            <a:pPr marL="342900" indent="-342900">
              <a:lnSpc>
                <a:spcPct val="145357"/>
              </a:lnSpc>
              <a:buFont typeface="Arial" panose="020B0604020202020204" pitchFamily="34" charset="0"/>
              <a:buChar char="•"/>
            </a:pPr>
            <a:r>
              <a:rPr lang="en-US" sz="2800" dirty="0"/>
              <a:t>2.3 - Combing Operations with Fractions </a:t>
            </a:r>
          </a:p>
          <a:p>
            <a:pPr marL="342900" indent="-342900">
              <a:lnSpc>
                <a:spcPct val="145357"/>
              </a:lnSpc>
              <a:buFont typeface="Arial" panose="020B0604020202020204" pitchFamily="34" charset="0"/>
              <a:buChar char="•"/>
            </a:pPr>
            <a:r>
              <a:rPr lang="en-US" sz="2800" dirty="0"/>
              <a:t>Quiz and Wrap Up </a:t>
            </a:r>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0438" y="214448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DC1A-D0F2-7354-04E1-8A45C711555B}"/>
              </a:ext>
            </a:extLst>
          </p:cNvPr>
          <p:cNvSpPr>
            <a:spLocks noGrp="1"/>
          </p:cNvSpPr>
          <p:nvPr>
            <p:ph type="title"/>
          </p:nvPr>
        </p:nvSpPr>
        <p:spPr/>
        <p:txBody>
          <a:bodyPr/>
          <a:lstStyle/>
          <a:p>
            <a:r>
              <a:rPr lang="en-US" dirty="0"/>
              <a:t>Warm Up </a:t>
            </a:r>
          </a:p>
        </p:txBody>
      </p:sp>
      <p:sp>
        <p:nvSpPr>
          <p:cNvPr id="3" name="Content Placeholder 2">
            <a:extLst>
              <a:ext uri="{FF2B5EF4-FFF2-40B4-BE49-F238E27FC236}">
                <a16:creationId xmlns:a16="http://schemas.microsoft.com/office/drawing/2014/main" id="{0A5A843F-A7C6-27CC-850D-79BF180CD931}"/>
              </a:ext>
            </a:extLst>
          </p:cNvPr>
          <p:cNvSpPr>
            <a:spLocks noGrp="1"/>
          </p:cNvSpPr>
          <p:nvPr>
            <p:ph idx="1"/>
          </p:nvPr>
        </p:nvSpPr>
        <p:spPr>
          <a:xfrm>
            <a:off x="838200" y="1513823"/>
            <a:ext cx="10515600" cy="664797"/>
          </a:xfrm>
        </p:spPr>
        <p:txBody>
          <a:bodyPr>
            <a:normAutofit/>
          </a:bodyPr>
          <a:lstStyle/>
          <a:p>
            <a:r>
              <a:rPr lang="en-US" sz="3200" i="1" dirty="0">
                <a:solidFill>
                  <a:schemeClr val="accent1"/>
                </a:solidFill>
              </a:rPr>
              <a:t>Let’s see what you recall from Module 1 – Basic Operations.</a:t>
            </a:r>
          </a:p>
        </p:txBody>
      </p:sp>
      <p:sp>
        <p:nvSpPr>
          <p:cNvPr id="4" name="Rectangle: Rounded Corners 3">
            <a:extLst>
              <a:ext uri="{FF2B5EF4-FFF2-40B4-BE49-F238E27FC236}">
                <a16:creationId xmlns:a16="http://schemas.microsoft.com/office/drawing/2014/main" id="{211D5509-3C68-84AC-9E28-B0DD4769C479}"/>
              </a:ext>
            </a:extLst>
          </p:cNvPr>
          <p:cNvSpPr/>
          <p:nvPr/>
        </p:nvSpPr>
        <p:spPr>
          <a:xfrm>
            <a:off x="838199" y="2381250"/>
            <a:ext cx="3435456" cy="3716054"/>
          </a:xfrm>
          <a:prstGeom prst="roundRect">
            <a:avLst/>
          </a:prstGeom>
          <a:solidFill>
            <a:schemeClr val="bg2"/>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lang="en-US" sz="2800" dirty="0"/>
              <a:t>Addition, subtraction, multiplication, and division</a:t>
            </a:r>
          </a:p>
        </p:txBody>
      </p:sp>
      <p:sp>
        <p:nvSpPr>
          <p:cNvPr id="5" name="Rectangle: Rounded Corners 4">
            <a:extLst>
              <a:ext uri="{FF2B5EF4-FFF2-40B4-BE49-F238E27FC236}">
                <a16:creationId xmlns:a16="http://schemas.microsoft.com/office/drawing/2014/main" id="{E50D0B0C-4540-E326-F230-EAFF4B8C193F}"/>
              </a:ext>
            </a:extLst>
          </p:cNvPr>
          <p:cNvSpPr/>
          <p:nvPr/>
        </p:nvSpPr>
        <p:spPr>
          <a:xfrm>
            <a:off x="4571998" y="2381250"/>
            <a:ext cx="3435456" cy="3716054"/>
          </a:xfrm>
          <a:prstGeom prst="roundRect">
            <a:avLst/>
          </a:prstGeom>
          <a:solidFill>
            <a:schemeClr val="bg2"/>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lang="en-US" sz="2800" b="1" dirty="0"/>
              <a:t>P</a:t>
            </a:r>
            <a:r>
              <a:rPr lang="en-US" sz="2800" dirty="0"/>
              <a:t>arentheses, </a:t>
            </a:r>
            <a:r>
              <a:rPr lang="en-US" sz="2800" b="1" dirty="0"/>
              <a:t>E</a:t>
            </a:r>
            <a:r>
              <a:rPr lang="en-US" sz="2800" dirty="0"/>
              <a:t>xponents, </a:t>
            </a:r>
            <a:r>
              <a:rPr lang="en-US" sz="2800" b="1" dirty="0"/>
              <a:t>M</a:t>
            </a:r>
            <a:r>
              <a:rPr lang="en-US" sz="2800" dirty="0"/>
              <a:t>ultiplication, </a:t>
            </a:r>
            <a:r>
              <a:rPr lang="en-US" sz="2800" b="1" dirty="0"/>
              <a:t>D</a:t>
            </a:r>
            <a:r>
              <a:rPr lang="en-US" sz="2800" dirty="0"/>
              <a:t>ivision, </a:t>
            </a:r>
          </a:p>
          <a:p>
            <a:r>
              <a:rPr lang="en-US" sz="2800" b="1" dirty="0"/>
              <a:t>A</a:t>
            </a:r>
            <a:r>
              <a:rPr lang="en-US" sz="2800" dirty="0"/>
              <a:t>ddition, </a:t>
            </a:r>
            <a:r>
              <a:rPr lang="en-US" sz="2800" b="1" dirty="0"/>
              <a:t>S</a:t>
            </a:r>
            <a:r>
              <a:rPr lang="en-US" sz="2800" dirty="0"/>
              <a:t>ubtraction</a:t>
            </a:r>
          </a:p>
        </p:txBody>
      </p:sp>
      <p:sp>
        <p:nvSpPr>
          <p:cNvPr id="6" name="Rectangle: Rounded Corners 5">
            <a:extLst>
              <a:ext uri="{FF2B5EF4-FFF2-40B4-BE49-F238E27FC236}">
                <a16:creationId xmlns:a16="http://schemas.microsoft.com/office/drawing/2014/main" id="{95AE0F65-6EAB-1065-6DEF-2F13CC24EF6B}"/>
              </a:ext>
            </a:extLst>
          </p:cNvPr>
          <p:cNvSpPr/>
          <p:nvPr/>
        </p:nvSpPr>
        <p:spPr>
          <a:xfrm>
            <a:off x="8305797" y="2381250"/>
            <a:ext cx="3435456" cy="3716054"/>
          </a:xfrm>
          <a:prstGeom prst="roundRect">
            <a:avLst/>
          </a:prstGeom>
          <a:solidFill>
            <a:schemeClr val="bg2"/>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lang="en-US" sz="2800" dirty="0"/>
              <a:t>Doing steps out of order can lead to incorrect measurements, wasted materials, or even safety issues.</a:t>
            </a:r>
          </a:p>
        </p:txBody>
      </p:sp>
      <p:sp>
        <p:nvSpPr>
          <p:cNvPr id="7" name="Rectangle: Rounded Corners 6">
            <a:extLst>
              <a:ext uri="{FF2B5EF4-FFF2-40B4-BE49-F238E27FC236}">
                <a16:creationId xmlns:a16="http://schemas.microsoft.com/office/drawing/2014/main" id="{A5F9A788-60C5-E7C1-2A93-6D03358CBCD3}"/>
              </a:ext>
            </a:extLst>
          </p:cNvPr>
          <p:cNvSpPr/>
          <p:nvPr/>
        </p:nvSpPr>
        <p:spPr>
          <a:xfrm>
            <a:off x="838197" y="2381250"/>
            <a:ext cx="3435457" cy="3716054"/>
          </a:xfrm>
          <a:prstGeom prst="roundRect">
            <a:avLst/>
          </a:prstGeom>
          <a:solidFill>
            <a:schemeClr val="accent6">
              <a:lumMod val="90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What are the 4 basic operations?</a:t>
            </a:r>
          </a:p>
        </p:txBody>
      </p:sp>
      <p:sp>
        <p:nvSpPr>
          <p:cNvPr id="8" name="Rectangle: Rounded Corners 7">
            <a:extLst>
              <a:ext uri="{FF2B5EF4-FFF2-40B4-BE49-F238E27FC236}">
                <a16:creationId xmlns:a16="http://schemas.microsoft.com/office/drawing/2014/main" id="{9C47BB03-1899-F696-E13A-1CF8B64D64D6}"/>
              </a:ext>
            </a:extLst>
          </p:cNvPr>
          <p:cNvSpPr/>
          <p:nvPr/>
        </p:nvSpPr>
        <p:spPr>
          <a:xfrm>
            <a:off x="4571995" y="2381250"/>
            <a:ext cx="3435458" cy="3716054"/>
          </a:xfrm>
          <a:prstGeom prst="roundRect">
            <a:avLst/>
          </a:prstGeom>
          <a:solidFill>
            <a:schemeClr val="accent6">
              <a:lumMod val="90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What does PEMDAS stand for?</a:t>
            </a:r>
          </a:p>
        </p:txBody>
      </p:sp>
      <p:sp>
        <p:nvSpPr>
          <p:cNvPr id="9" name="Rectangle: Rounded Corners 8">
            <a:extLst>
              <a:ext uri="{FF2B5EF4-FFF2-40B4-BE49-F238E27FC236}">
                <a16:creationId xmlns:a16="http://schemas.microsoft.com/office/drawing/2014/main" id="{91D8EE3C-74F8-C990-7170-591C15680712}"/>
              </a:ext>
            </a:extLst>
          </p:cNvPr>
          <p:cNvSpPr/>
          <p:nvPr/>
        </p:nvSpPr>
        <p:spPr>
          <a:xfrm>
            <a:off x="8305796" y="2381250"/>
            <a:ext cx="3435457" cy="3716054"/>
          </a:xfrm>
          <a:prstGeom prst="roundRect">
            <a:avLst/>
          </a:prstGeom>
          <a:solidFill>
            <a:schemeClr val="accent6">
              <a:lumMod val="90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3600" b="1" dirty="0"/>
              <a:t>Why does order matter when solving a math problems on the job?</a:t>
            </a:r>
          </a:p>
        </p:txBody>
      </p:sp>
    </p:spTree>
    <p:custDataLst>
      <p:tags r:id="rId1"/>
    </p:custDataLst>
    <p:extLst>
      <p:ext uri="{BB962C8B-B14F-4D97-AF65-F5344CB8AC3E}">
        <p14:creationId xmlns:p14="http://schemas.microsoft.com/office/powerpoint/2010/main" val="3155587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1000"/>
                                        <p:tgtEl>
                                          <p:spTgt spid="7"/>
                                        </p:tgtEl>
                                      </p:cBhvr>
                                    </p:animEffect>
                                    <p:anim calcmode="lin" valueType="num">
                                      <p:cBhvr>
                                        <p:cTn id="7" dur="1000"/>
                                        <p:tgtEl>
                                          <p:spTgt spid="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1000"/>
                                        <p:tgtEl>
                                          <p:spTgt spid="7"/>
                                        </p:tgtEl>
                                        <p:attrNameLst>
                                          <p:attrName>ppt_h</p:attrName>
                                        </p:attrNameLst>
                                      </p:cBhvr>
                                      <p:tavLst>
                                        <p:tav tm="0">
                                          <p:val>
                                            <p:strVal val="ppt_h"/>
                                          </p:val>
                                        </p:tav>
                                        <p:tav tm="100000">
                                          <p:val>
                                            <p:strVal val="ppt_h"/>
                                          </p:val>
                                        </p:tav>
                                      </p:tavLst>
                                    </p:anim>
                                    <p:set>
                                      <p:cBhvr>
                                        <p:cTn id="9" dur="1" fill="hold">
                                          <p:stCondLst>
                                            <p:cond delay="999"/>
                                          </p:stCondLst>
                                        </p:cTn>
                                        <p:tgtEl>
                                          <p:spTgt spid="7"/>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5" presetClass="exit" presetSubtype="0" fill="hold" grpId="0" nodeType="clickEffect">
                                  <p:stCondLst>
                                    <p:cond delay="0"/>
                                  </p:stCondLst>
                                  <p:childTnLst>
                                    <p:animEffect transition="out" filter="fade">
                                      <p:cBhvr>
                                        <p:cTn id="13" dur="1000"/>
                                        <p:tgtEl>
                                          <p:spTgt spid="8"/>
                                        </p:tgtEl>
                                      </p:cBhvr>
                                    </p:animEffect>
                                    <p:anim calcmode="lin" valueType="num">
                                      <p:cBhvr>
                                        <p:cTn id="14" dur="10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5" dur="1000"/>
                                        <p:tgtEl>
                                          <p:spTgt spid="8"/>
                                        </p:tgtEl>
                                        <p:attrNameLst>
                                          <p:attrName>ppt_h</p:attrName>
                                        </p:attrNameLst>
                                      </p:cBhvr>
                                      <p:tavLst>
                                        <p:tav tm="0">
                                          <p:val>
                                            <p:strVal val="ppt_h"/>
                                          </p:val>
                                        </p:tav>
                                        <p:tav tm="100000">
                                          <p:val>
                                            <p:strVal val="ppt_h"/>
                                          </p:val>
                                        </p:tav>
                                      </p:tavLst>
                                    </p:anim>
                                    <p:set>
                                      <p:cBhvr>
                                        <p:cTn id="16" dur="1" fill="hold">
                                          <p:stCondLst>
                                            <p:cond delay="999"/>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5" presetClass="exit" presetSubtype="0" fill="hold" grpId="0" nodeType="clickEffect">
                                  <p:stCondLst>
                                    <p:cond delay="0"/>
                                  </p:stCondLst>
                                  <p:childTnLst>
                                    <p:animEffect transition="out" filter="fade">
                                      <p:cBhvr>
                                        <p:cTn id="20" dur="1000"/>
                                        <p:tgtEl>
                                          <p:spTgt spid="9"/>
                                        </p:tgtEl>
                                      </p:cBhvr>
                                    </p:animEffect>
                                    <p:anim calcmode="lin" valueType="num">
                                      <p:cBhvr>
                                        <p:cTn id="21" dur="1000"/>
                                        <p:tgtEl>
                                          <p:spTgt spid="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2" dur="1000"/>
                                        <p:tgtEl>
                                          <p:spTgt spid="9"/>
                                        </p:tgtEl>
                                        <p:attrNameLst>
                                          <p:attrName>ppt_h</p:attrName>
                                        </p:attrNameLst>
                                      </p:cBhvr>
                                      <p:tavLst>
                                        <p:tav tm="0">
                                          <p:val>
                                            <p:strVal val="ppt_h"/>
                                          </p:val>
                                        </p:tav>
                                        <p:tav tm="100000">
                                          <p:val>
                                            <p:strVal val="ppt_h"/>
                                          </p:val>
                                        </p:tav>
                                      </p:tavLst>
                                    </p:anim>
                                    <p:set>
                                      <p:cBhvr>
                                        <p:cTn id="23"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809F-1691-E3D0-19CD-417C0EE17672}"/>
              </a:ext>
            </a:extLst>
          </p:cNvPr>
          <p:cNvSpPr>
            <a:spLocks noGrp="1"/>
          </p:cNvSpPr>
          <p:nvPr>
            <p:ph type="title"/>
          </p:nvPr>
        </p:nvSpPr>
        <p:spPr/>
        <p:txBody>
          <a:bodyPr/>
          <a:lstStyle/>
          <a:p>
            <a:r>
              <a:rPr lang="en-US" dirty="0"/>
              <a:t>What is a common fraction?</a:t>
            </a:r>
          </a:p>
        </p:txBody>
      </p:sp>
      <p:sp>
        <p:nvSpPr>
          <p:cNvPr id="3" name="Content Placeholder 2">
            <a:extLst>
              <a:ext uri="{FF2B5EF4-FFF2-40B4-BE49-F238E27FC236}">
                <a16:creationId xmlns:a16="http://schemas.microsoft.com/office/drawing/2014/main" id="{A25A4FB6-8180-9871-5F8F-D5F92DF23C99}"/>
              </a:ext>
            </a:extLst>
          </p:cNvPr>
          <p:cNvSpPr>
            <a:spLocks noGrp="1"/>
          </p:cNvSpPr>
          <p:nvPr>
            <p:ph idx="1"/>
          </p:nvPr>
        </p:nvSpPr>
        <p:spPr>
          <a:xfrm>
            <a:off x="838199" y="1645920"/>
            <a:ext cx="5848351" cy="4572000"/>
          </a:xfrm>
        </p:spPr>
        <p:txBody>
          <a:bodyPr>
            <a:noAutofit/>
          </a:bodyPr>
          <a:lstStyle/>
          <a:p>
            <a:pPr marL="457200" indent="-457200">
              <a:lnSpc>
                <a:spcPct val="84643"/>
              </a:lnSpc>
              <a:spcBef>
                <a:spcPts val="0"/>
              </a:spcBef>
              <a:buFont typeface="Arial" panose="020B0604020202020204" pitchFamily="34" charset="0"/>
              <a:buChar char="•"/>
            </a:pPr>
            <a:r>
              <a:rPr lang="en-US" sz="2600" dirty="0"/>
              <a:t>A </a:t>
            </a:r>
            <a:r>
              <a:rPr lang="en-US" sz="2600" b="1" dirty="0"/>
              <a:t>common</a:t>
            </a:r>
            <a:r>
              <a:rPr lang="en-US" sz="2600" dirty="0"/>
              <a:t> </a:t>
            </a:r>
            <a:r>
              <a:rPr lang="en-US" sz="2600" b="1" dirty="0"/>
              <a:t>fraction</a:t>
            </a:r>
            <a:r>
              <a:rPr lang="en-US" sz="2600" dirty="0"/>
              <a:t> is number that represents a part of a whole.</a:t>
            </a:r>
          </a:p>
          <a:p>
            <a:pPr marL="457200" indent="-457200">
              <a:lnSpc>
                <a:spcPct val="84643"/>
              </a:lnSpc>
              <a:spcBef>
                <a:spcPts val="0"/>
              </a:spcBef>
              <a:buFont typeface="Arial" panose="020B0604020202020204" pitchFamily="34" charset="0"/>
              <a:buChar char="•"/>
            </a:pPr>
            <a:endParaRPr lang="en-US" sz="1800" dirty="0"/>
          </a:p>
          <a:p>
            <a:pPr marL="457200" indent="-457200">
              <a:lnSpc>
                <a:spcPct val="84643"/>
              </a:lnSpc>
              <a:spcBef>
                <a:spcPts val="0"/>
              </a:spcBef>
              <a:buFont typeface="Arial" panose="020B0604020202020204" pitchFamily="34" charset="0"/>
              <a:buChar char="•"/>
            </a:pPr>
            <a:r>
              <a:rPr lang="en-US" sz="2600" dirty="0"/>
              <a:t>They are written with one number over another, separated by a line called a fraction bar.</a:t>
            </a:r>
          </a:p>
          <a:p>
            <a:pPr marL="457200" indent="-457200">
              <a:lnSpc>
                <a:spcPct val="84643"/>
              </a:lnSpc>
              <a:spcBef>
                <a:spcPts val="0"/>
              </a:spcBef>
              <a:buFont typeface="Arial" panose="020B0604020202020204" pitchFamily="34" charset="0"/>
              <a:buChar char="•"/>
            </a:pPr>
            <a:endParaRPr lang="en-US" sz="2600" dirty="0"/>
          </a:p>
          <a:p>
            <a:pPr marL="914400" lvl="1" indent="-457200">
              <a:lnSpc>
                <a:spcPct val="84643"/>
              </a:lnSpc>
              <a:spcBef>
                <a:spcPts val="0"/>
              </a:spcBef>
              <a:buFont typeface="Arial" panose="020B0604020202020204" pitchFamily="34" charset="0"/>
              <a:buChar char="•"/>
            </a:pPr>
            <a:r>
              <a:rPr lang="en-US" sz="2600" b="1" dirty="0"/>
              <a:t>Numerator</a:t>
            </a:r>
            <a:r>
              <a:rPr lang="en-US" sz="2600" dirty="0"/>
              <a:t> (Top) – the number of equal parts being counted.</a:t>
            </a:r>
          </a:p>
          <a:p>
            <a:pPr lvl="1">
              <a:lnSpc>
                <a:spcPct val="84643"/>
              </a:lnSpc>
              <a:spcBef>
                <a:spcPts val="0"/>
              </a:spcBef>
            </a:pPr>
            <a:endParaRPr lang="en-US" sz="2600" dirty="0"/>
          </a:p>
          <a:p>
            <a:pPr marL="914400" lvl="1" indent="-457200">
              <a:lnSpc>
                <a:spcPct val="84643"/>
              </a:lnSpc>
              <a:spcBef>
                <a:spcPts val="0"/>
              </a:spcBef>
              <a:buFont typeface="Arial" panose="020B0604020202020204" pitchFamily="34" charset="0"/>
              <a:buChar char="•"/>
            </a:pPr>
            <a:r>
              <a:rPr lang="en-US" sz="2600" b="1" dirty="0"/>
              <a:t>Denominator</a:t>
            </a:r>
            <a:r>
              <a:rPr lang="en-US" sz="2600" dirty="0"/>
              <a:t> (Bottom) – The number of equal parts in one whole.</a:t>
            </a:r>
          </a:p>
          <a:p>
            <a:pPr marL="457200" indent="-457200">
              <a:buFont typeface="Arial" panose="020B0604020202020204" pitchFamily="34" charset="0"/>
              <a:buChar char="•"/>
            </a:pPr>
            <a:endParaRPr lang="en-US" sz="2600" dirty="0"/>
          </a:p>
        </p:txBody>
      </p:sp>
      <p:graphicFrame>
        <p:nvGraphicFramePr>
          <p:cNvPr id="7" name="Table 6">
            <a:extLst>
              <a:ext uri="{FF2B5EF4-FFF2-40B4-BE49-F238E27FC236}">
                <a16:creationId xmlns:a16="http://schemas.microsoft.com/office/drawing/2014/main" id="{04FB6D81-2F04-E827-C571-2A93907EE5CE}"/>
              </a:ext>
            </a:extLst>
          </p:cNvPr>
          <p:cNvGraphicFramePr>
            <a:graphicFrameLocks noGrp="1"/>
          </p:cNvGraphicFramePr>
          <p:nvPr>
            <p:extLst>
              <p:ext uri="{D42A27DB-BD31-4B8C-83A1-F6EECF244321}">
                <p14:modId xmlns:p14="http://schemas.microsoft.com/office/powerpoint/2010/main" val="1323960283"/>
              </p:ext>
            </p:extLst>
          </p:nvPr>
        </p:nvGraphicFramePr>
        <p:xfrm>
          <a:off x="8039099" y="1645920"/>
          <a:ext cx="2876550" cy="2106930"/>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1438275">
                  <a:extLst>
                    <a:ext uri="{9D8B030D-6E8A-4147-A177-3AD203B41FA5}">
                      <a16:colId xmlns:a16="http://schemas.microsoft.com/office/drawing/2014/main" val="1825444078"/>
                    </a:ext>
                  </a:extLst>
                </a:gridCol>
                <a:gridCol w="1438275">
                  <a:extLst>
                    <a:ext uri="{9D8B030D-6E8A-4147-A177-3AD203B41FA5}">
                      <a16:colId xmlns:a16="http://schemas.microsoft.com/office/drawing/2014/main" val="3271436892"/>
                    </a:ext>
                  </a:extLst>
                </a:gridCol>
              </a:tblGrid>
              <a:tr h="702310">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bg2"/>
                    </a:solidFill>
                  </a:tcPr>
                </a:tc>
                <a:extLst>
                  <a:ext uri="{0D108BD9-81ED-4DB2-BD59-A6C34878D82A}">
                    <a16:rowId xmlns:a16="http://schemas.microsoft.com/office/drawing/2014/main" val="3663146556"/>
                  </a:ext>
                </a:extLst>
              </a:tr>
              <a:tr h="702310">
                <a:tc>
                  <a:txBody>
                    <a:bodyPr/>
                    <a:lstStyle/>
                    <a:p>
                      <a:endParaRPr lang="en-US" dirty="0"/>
                    </a:p>
                  </a:txBody>
                  <a:tcPr>
                    <a:solidFill>
                      <a:schemeClr val="accent5">
                        <a:lumMod val="20000"/>
                        <a:lumOff val="80000"/>
                      </a:schemeClr>
                    </a:solidFill>
                  </a:tcPr>
                </a:tc>
                <a:tc>
                  <a:txBody>
                    <a:bodyPr/>
                    <a:lstStyle/>
                    <a:p>
                      <a:endParaRPr lang="en-US" dirty="0"/>
                    </a:p>
                  </a:txBody>
                  <a:tcPr>
                    <a:solidFill>
                      <a:schemeClr val="bg2"/>
                    </a:solidFill>
                  </a:tcPr>
                </a:tc>
                <a:extLst>
                  <a:ext uri="{0D108BD9-81ED-4DB2-BD59-A6C34878D82A}">
                    <a16:rowId xmlns:a16="http://schemas.microsoft.com/office/drawing/2014/main" val="4019919812"/>
                  </a:ext>
                </a:extLst>
              </a:tr>
              <a:tr h="702310">
                <a:tc>
                  <a:txBody>
                    <a:bodyPr/>
                    <a:lstStyle/>
                    <a:p>
                      <a:endParaRPr lang="en-US" dirty="0"/>
                    </a:p>
                  </a:txBody>
                  <a:tcPr>
                    <a:solidFill>
                      <a:schemeClr val="bg2"/>
                    </a:solidFill>
                  </a:tcPr>
                </a:tc>
                <a:tc>
                  <a:txBody>
                    <a:bodyPr/>
                    <a:lstStyle/>
                    <a:p>
                      <a:endParaRPr lang="en-US" dirty="0"/>
                    </a:p>
                  </a:txBody>
                  <a:tcPr>
                    <a:solidFill>
                      <a:schemeClr val="bg2"/>
                    </a:solidFill>
                  </a:tcPr>
                </a:tc>
                <a:extLst>
                  <a:ext uri="{0D108BD9-81ED-4DB2-BD59-A6C34878D82A}">
                    <a16:rowId xmlns:a16="http://schemas.microsoft.com/office/drawing/2014/main" val="1643236777"/>
                  </a:ext>
                </a:extLst>
              </a:tr>
            </a:tbl>
          </a:graphicData>
        </a:graphic>
      </p:graphicFrame>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BE1E689B-8C41-C480-205E-AD379499D127}"/>
                  </a:ext>
                </a:extLst>
              </p:cNvPr>
              <p:cNvSpPr/>
              <p:nvPr/>
            </p:nvSpPr>
            <p:spPr>
              <a:xfrm>
                <a:off x="9046367" y="3931920"/>
                <a:ext cx="862014" cy="210693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
                      <m:f>
                        <m:fPr>
                          <m:ctrlPr>
                            <a:rPr lang="en-US" sz="6600" b="1" i="1" dirty="0" smtClean="0">
                              <a:latin typeface="Cambria Math" panose="02040503050406030204" pitchFamily="18" charset="0"/>
                            </a:rPr>
                          </m:ctrlPr>
                        </m:fPr>
                        <m:num>
                          <m:r>
                            <a:rPr lang="en-US" sz="6600" b="1" i="1" dirty="0" smtClean="0">
                              <a:latin typeface="Cambria Math" panose="02040503050406030204" pitchFamily="18" charset="0"/>
                            </a:rPr>
                            <m:t>𝟐</m:t>
                          </m:r>
                        </m:num>
                        <m:den>
                          <m:r>
                            <a:rPr lang="en-US" sz="6600" b="1" i="1" dirty="0" smtClean="0">
                              <a:latin typeface="Cambria Math" panose="02040503050406030204" pitchFamily="18" charset="0"/>
                            </a:rPr>
                            <m:t>𝟔</m:t>
                          </m:r>
                        </m:den>
                      </m:f>
                    </m:oMath>
                  </m:oMathPara>
                </a14:m>
                <a:endParaRPr dirty="0"/>
              </a:p>
            </p:txBody>
          </p:sp>
        </mc:Choice>
        <mc:Fallback xmlns="">
          <p:sp>
            <p:nvSpPr>
              <p:cNvPr id="8" name="Rectangle 7">
                <a:extLst>
                  <a:ext uri="{FF2B5EF4-FFF2-40B4-BE49-F238E27FC236}">
                    <a16:creationId xmlns:a16="http://schemas.microsoft.com/office/drawing/2014/main" id="{BE1E689B-8C41-C480-205E-AD379499D127}"/>
                  </a:ext>
                </a:extLst>
              </p:cNvPr>
              <p:cNvSpPr>
                <a:spLocks noRot="1" noChangeAspect="1" noMove="1" noResize="1" noEditPoints="1" noAdjustHandles="1" noChangeArrowheads="1" noChangeShapeType="1" noTextEdit="1"/>
              </p:cNvSpPr>
              <p:nvPr/>
            </p:nvSpPr>
            <p:spPr>
              <a:xfrm>
                <a:off x="9046367" y="3931920"/>
                <a:ext cx="862014" cy="2106930"/>
              </a:xfrm>
              <a:prstGeom prst="rect">
                <a:avLst/>
              </a:prstGeom>
              <a:blipFill>
                <a:blip r:embed="rId4"/>
                <a:stretch>
                  <a:fillRect/>
                </a:stretch>
              </a:blipFill>
              <a:ln>
                <a:noFill/>
              </a:ln>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70C4F2E9-6A59-24A9-F850-122D744A126A}"/>
              </a:ext>
            </a:extLst>
          </p:cNvPr>
          <p:cNvGrpSpPr/>
          <p:nvPr/>
        </p:nvGrpSpPr>
        <p:grpSpPr>
          <a:xfrm>
            <a:off x="1638300" y="3752850"/>
            <a:ext cx="7181850" cy="876300"/>
            <a:chOff x="1638300" y="3752850"/>
            <a:chExt cx="7181850" cy="876300"/>
          </a:xfrm>
        </p:grpSpPr>
        <p:sp>
          <p:nvSpPr>
            <p:cNvPr id="9" name="Rectangle 8">
              <a:extLst>
                <a:ext uri="{FF2B5EF4-FFF2-40B4-BE49-F238E27FC236}">
                  <a16:creationId xmlns:a16="http://schemas.microsoft.com/office/drawing/2014/main" id="{0A709D81-E2F7-C4F6-E4F9-8E55AFBFD198}"/>
                </a:ext>
              </a:extLst>
            </p:cNvPr>
            <p:cNvSpPr/>
            <p:nvPr/>
          </p:nvSpPr>
          <p:spPr>
            <a:xfrm>
              <a:off x="1638300" y="3752850"/>
              <a:ext cx="5048250" cy="876300"/>
            </a:xfrm>
            <a:prstGeom prst="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BD2AD10F-4443-06A2-C478-D378A24F7D11}"/>
                </a:ext>
              </a:extLst>
            </p:cNvPr>
            <p:cNvCxnSpPr/>
            <p:nvPr/>
          </p:nvCxnSpPr>
          <p:spPr>
            <a:xfrm>
              <a:off x="6686550" y="4476750"/>
              <a:ext cx="2133600" cy="0"/>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grpSp>
      <p:grpSp>
        <p:nvGrpSpPr>
          <p:cNvPr id="13" name="Group 12">
            <a:extLst>
              <a:ext uri="{FF2B5EF4-FFF2-40B4-BE49-F238E27FC236}">
                <a16:creationId xmlns:a16="http://schemas.microsoft.com/office/drawing/2014/main" id="{03890601-9C9D-81F1-E106-ECE07618D7BA}"/>
              </a:ext>
            </a:extLst>
          </p:cNvPr>
          <p:cNvGrpSpPr/>
          <p:nvPr/>
        </p:nvGrpSpPr>
        <p:grpSpPr>
          <a:xfrm>
            <a:off x="1638300" y="4783275"/>
            <a:ext cx="7181850" cy="876300"/>
            <a:chOff x="1638300" y="3752849"/>
            <a:chExt cx="7181850" cy="1125855"/>
          </a:xfrm>
        </p:grpSpPr>
        <p:sp>
          <p:nvSpPr>
            <p:cNvPr id="14" name="Rectangle 13">
              <a:extLst>
                <a:ext uri="{FF2B5EF4-FFF2-40B4-BE49-F238E27FC236}">
                  <a16:creationId xmlns:a16="http://schemas.microsoft.com/office/drawing/2014/main" id="{FD9D7ACD-C884-EDB5-937E-0EC6AF932E8E}"/>
                </a:ext>
              </a:extLst>
            </p:cNvPr>
            <p:cNvSpPr/>
            <p:nvPr/>
          </p:nvSpPr>
          <p:spPr>
            <a:xfrm>
              <a:off x="1638300" y="3752849"/>
              <a:ext cx="5048250" cy="1125855"/>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7D78D82F-1533-14C4-3D6C-50928412A432}"/>
                </a:ext>
              </a:extLst>
            </p:cNvPr>
            <p:cNvCxnSpPr/>
            <p:nvPr/>
          </p:nvCxnSpPr>
          <p:spPr>
            <a:xfrm>
              <a:off x="6686550" y="4726304"/>
              <a:ext cx="2133600" cy="0"/>
            </a:xfrm>
            <a:prstGeom prst="straightConnector1">
              <a:avLst/>
            </a:prstGeom>
            <a:ln w="57150">
              <a:solidFill>
                <a:schemeClr val="accent4"/>
              </a:solidFill>
              <a:tailEnd type="triangle"/>
            </a:ln>
          </p:spPr>
          <p:style>
            <a:lnRef idx="1">
              <a:schemeClr val="accent5"/>
            </a:lnRef>
            <a:fillRef idx="0">
              <a:schemeClr val="accent5"/>
            </a:fillRef>
            <a:effectRef idx="0">
              <a:schemeClr val="accent5"/>
            </a:effectRef>
            <a:fontRef idx="minor">
              <a:schemeClr val="tx1"/>
            </a:fontRef>
          </p:style>
        </p:cxnSp>
      </p:grpSp>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13E0CE1B-3849-9292-C3E3-8AA4D56696E6}"/>
                  </a:ext>
                </a:extLst>
              </p:cNvPr>
              <p:cNvGraphicFramePr>
                <a:graphicFrameLocks noGrp="1"/>
              </p:cNvGraphicFramePr>
              <p:nvPr>
                <p:extLst>
                  <p:ext uri="{D42A27DB-BD31-4B8C-83A1-F6EECF244321}">
                    <p14:modId xmlns:p14="http://schemas.microsoft.com/office/powerpoint/2010/main" val="589676220"/>
                  </p:ext>
                </p:extLst>
              </p:nvPr>
            </p:nvGraphicFramePr>
            <p:xfrm>
              <a:off x="8039099" y="1634487"/>
              <a:ext cx="2876550" cy="2164080"/>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1438275">
                      <a:extLst>
                        <a:ext uri="{9D8B030D-6E8A-4147-A177-3AD203B41FA5}">
                          <a16:colId xmlns:a16="http://schemas.microsoft.com/office/drawing/2014/main" val="1825444078"/>
                        </a:ext>
                      </a:extLst>
                    </a:gridCol>
                    <a:gridCol w="1438275">
                      <a:extLst>
                        <a:ext uri="{9D8B030D-6E8A-4147-A177-3AD203B41FA5}">
                          <a16:colId xmlns:a16="http://schemas.microsoft.com/office/drawing/2014/main" val="3271436892"/>
                        </a:ext>
                      </a:extLst>
                    </a:gridCol>
                  </a:tblGrid>
                  <a:tr h="721360">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accent5">
                            <a:lumMod val="20000"/>
                            <a:lumOff val="80000"/>
                          </a:schemeClr>
                        </a:solidFill>
                      </a:tcPr>
                    </a:tc>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bg2"/>
                        </a:solidFill>
                      </a:tcPr>
                    </a:tc>
                    <a:extLst>
                      <a:ext uri="{0D108BD9-81ED-4DB2-BD59-A6C34878D82A}">
                        <a16:rowId xmlns:a16="http://schemas.microsoft.com/office/drawing/2014/main" val="3663146556"/>
                      </a:ext>
                    </a:extLst>
                  </a:tr>
                  <a:tr h="721360">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accent5">
                            <a:lumMod val="20000"/>
                            <a:lumOff val="80000"/>
                          </a:schemeClr>
                        </a:solidFill>
                      </a:tcPr>
                    </a:tc>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bg2"/>
                        </a:solidFill>
                      </a:tcPr>
                    </a:tc>
                    <a:extLst>
                      <a:ext uri="{0D108BD9-81ED-4DB2-BD59-A6C34878D82A}">
                        <a16:rowId xmlns:a16="http://schemas.microsoft.com/office/drawing/2014/main" val="4019919812"/>
                      </a:ext>
                    </a:extLst>
                  </a:tr>
                  <a:tr h="721360">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bg2"/>
                        </a:solidFill>
                      </a:tcPr>
                    </a:tc>
                    <a:tc>
                      <a:txBody>
                        <a:bodyPr/>
                        <a:lstStyle/>
                        <a:p>
                          <a:pPr/>
                          <a14:m>
                            <m:oMathPara xmlns:m="http://schemas.openxmlformats.org/officeDocument/2006/math">
                              <m:oMath>
                                <m:f>
                                  <m:fPr>
                                    <m:ctrlPr>
                                      <a:rPr lang="en-US" sz="1800" b="1" i="1" dirty="0" smtClean="0">
                                        <a:latin typeface="Cambria Math" panose="02040503050406030204" pitchFamily="18" charset="0"/>
                                      </a:rPr>
                                    </m:ctrlPr>
                                  </m:fPr>
                                  <m:num>
                                    <m:r>
                                      <a:rPr lang="en-US" sz="1800" b="1" i="1" dirty="0" smtClean="0">
                                        <a:latin typeface="Cambria Math" panose="02040503050406030204" pitchFamily="18" charset="0"/>
                                      </a:rPr>
                                      <m:t>𝟏</m:t>
                                    </m:r>
                                  </m:num>
                                  <m:den>
                                    <m:r>
                                      <a:rPr lang="en-US" sz="1800" b="1" i="1" dirty="0" smtClean="0">
                                        <a:latin typeface="Cambria Math" panose="02040503050406030204" pitchFamily="18" charset="0"/>
                                      </a:rPr>
                                      <m:t>𝟔</m:t>
                                    </m:r>
                                  </m:den>
                                </m:f>
                              </m:oMath>
                            </m:oMathPara>
                          </a14:m>
                          <a:endParaRPr lang="en-US" dirty="0"/>
                        </a:p>
                      </a:txBody>
                      <a:tcPr>
                        <a:solidFill>
                          <a:schemeClr val="bg2"/>
                        </a:solidFill>
                      </a:tcPr>
                    </a:tc>
                    <a:extLst>
                      <a:ext uri="{0D108BD9-81ED-4DB2-BD59-A6C34878D82A}">
                        <a16:rowId xmlns:a16="http://schemas.microsoft.com/office/drawing/2014/main" val="1643236777"/>
                      </a:ext>
                    </a:extLst>
                  </a:tr>
                </a:tbl>
              </a:graphicData>
            </a:graphic>
          </p:graphicFrame>
        </mc:Choice>
        <mc:Fallback xmlns="">
          <p:graphicFrame>
            <p:nvGraphicFramePr>
              <p:cNvPr id="16" name="Table 15">
                <a:extLst>
                  <a:ext uri="{FF2B5EF4-FFF2-40B4-BE49-F238E27FC236}">
                    <a16:creationId xmlns:a16="http://schemas.microsoft.com/office/drawing/2014/main" id="{13E0CE1B-3849-9292-C3E3-8AA4D56696E6}"/>
                  </a:ext>
                </a:extLst>
              </p:cNvPr>
              <p:cNvGraphicFramePr>
                <a:graphicFrameLocks noGrp="1"/>
              </p:cNvGraphicFramePr>
              <p:nvPr>
                <p:extLst>
                  <p:ext uri="{D42A27DB-BD31-4B8C-83A1-F6EECF244321}">
                    <p14:modId xmlns:p14="http://schemas.microsoft.com/office/powerpoint/2010/main" val="589676220"/>
                  </p:ext>
                </p:extLst>
              </p:nvPr>
            </p:nvGraphicFramePr>
            <p:xfrm>
              <a:off x="8039099" y="1634487"/>
              <a:ext cx="2876550" cy="2164080"/>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1438275">
                      <a:extLst>
                        <a:ext uri="{9D8B030D-6E8A-4147-A177-3AD203B41FA5}">
                          <a16:colId xmlns:a16="http://schemas.microsoft.com/office/drawing/2014/main" val="1825444078"/>
                        </a:ext>
                      </a:extLst>
                    </a:gridCol>
                    <a:gridCol w="1438275">
                      <a:extLst>
                        <a:ext uri="{9D8B030D-6E8A-4147-A177-3AD203B41FA5}">
                          <a16:colId xmlns:a16="http://schemas.microsoft.com/office/drawing/2014/main" val="3271436892"/>
                        </a:ext>
                      </a:extLst>
                    </a:gridCol>
                  </a:tblGrid>
                  <a:tr h="721360">
                    <a:tc>
                      <a:txBody>
                        <a:bodyPr/>
                        <a:lstStyle/>
                        <a:p>
                          <a:endParaRPr lang="en-US"/>
                        </a:p>
                      </a:txBody>
                      <a:tcPr>
                        <a:blipFill>
                          <a:blip r:embed="rId5"/>
                          <a:stretch>
                            <a:fillRect l="-2110" t="-4202" r="-105907" b="-210924"/>
                          </a:stretch>
                        </a:blipFill>
                      </a:tcPr>
                    </a:tc>
                    <a:tc>
                      <a:txBody>
                        <a:bodyPr/>
                        <a:lstStyle/>
                        <a:p>
                          <a:endParaRPr lang="en-US"/>
                        </a:p>
                      </a:txBody>
                      <a:tcPr>
                        <a:blipFill>
                          <a:blip r:embed="rId5"/>
                          <a:stretch>
                            <a:fillRect l="-102542" t="-4202" r="-6356" b="-210924"/>
                          </a:stretch>
                        </a:blipFill>
                      </a:tcPr>
                    </a:tc>
                    <a:extLst>
                      <a:ext uri="{0D108BD9-81ED-4DB2-BD59-A6C34878D82A}">
                        <a16:rowId xmlns:a16="http://schemas.microsoft.com/office/drawing/2014/main" val="3663146556"/>
                      </a:ext>
                    </a:extLst>
                  </a:tr>
                  <a:tr h="721360">
                    <a:tc>
                      <a:txBody>
                        <a:bodyPr/>
                        <a:lstStyle/>
                        <a:p>
                          <a:endParaRPr lang="en-US"/>
                        </a:p>
                      </a:txBody>
                      <a:tcPr>
                        <a:blipFill>
                          <a:blip r:embed="rId5"/>
                          <a:stretch>
                            <a:fillRect l="-2110" t="-105085" r="-105907" b="-112712"/>
                          </a:stretch>
                        </a:blipFill>
                      </a:tcPr>
                    </a:tc>
                    <a:tc>
                      <a:txBody>
                        <a:bodyPr/>
                        <a:lstStyle/>
                        <a:p>
                          <a:endParaRPr lang="en-US"/>
                        </a:p>
                      </a:txBody>
                      <a:tcPr>
                        <a:blipFill>
                          <a:blip r:embed="rId5"/>
                          <a:stretch>
                            <a:fillRect l="-102542" t="-105085" r="-6356" b="-112712"/>
                          </a:stretch>
                        </a:blipFill>
                      </a:tcPr>
                    </a:tc>
                    <a:extLst>
                      <a:ext uri="{0D108BD9-81ED-4DB2-BD59-A6C34878D82A}">
                        <a16:rowId xmlns:a16="http://schemas.microsoft.com/office/drawing/2014/main" val="4019919812"/>
                      </a:ext>
                    </a:extLst>
                  </a:tr>
                  <a:tr h="721360">
                    <a:tc>
                      <a:txBody>
                        <a:bodyPr/>
                        <a:lstStyle/>
                        <a:p>
                          <a:endParaRPr lang="en-US"/>
                        </a:p>
                      </a:txBody>
                      <a:tcPr>
                        <a:blipFill>
                          <a:blip r:embed="rId5"/>
                          <a:stretch>
                            <a:fillRect l="-2110" t="-203361" r="-105907" b="-11765"/>
                          </a:stretch>
                        </a:blipFill>
                      </a:tcPr>
                    </a:tc>
                    <a:tc>
                      <a:txBody>
                        <a:bodyPr/>
                        <a:lstStyle/>
                        <a:p>
                          <a:endParaRPr lang="en-US"/>
                        </a:p>
                      </a:txBody>
                      <a:tcPr>
                        <a:blipFill>
                          <a:blip r:embed="rId5"/>
                          <a:stretch>
                            <a:fillRect l="-102542" t="-203361" r="-6356" b="-11765"/>
                          </a:stretch>
                        </a:blipFill>
                      </a:tcPr>
                    </a:tc>
                    <a:extLst>
                      <a:ext uri="{0D108BD9-81ED-4DB2-BD59-A6C34878D82A}">
                        <a16:rowId xmlns:a16="http://schemas.microsoft.com/office/drawing/2014/main" val="1643236777"/>
                      </a:ext>
                    </a:extLst>
                  </a:tr>
                </a:tbl>
              </a:graphicData>
            </a:graphic>
          </p:graphicFrame>
        </mc:Fallback>
      </mc:AlternateContent>
      <p:sp>
        <p:nvSpPr>
          <p:cNvPr id="17" name="Rectangle 16">
            <a:extLst>
              <a:ext uri="{FF2B5EF4-FFF2-40B4-BE49-F238E27FC236}">
                <a16:creationId xmlns:a16="http://schemas.microsoft.com/office/drawing/2014/main" id="{300BDB19-BA7D-4AE6-1D8C-812EAF075F5F}"/>
              </a:ext>
            </a:extLst>
          </p:cNvPr>
          <p:cNvSpPr/>
          <p:nvPr/>
        </p:nvSpPr>
        <p:spPr>
          <a:xfrm>
            <a:off x="9046367" y="5274946"/>
            <a:ext cx="862014" cy="7619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8F62C31-FE52-B944-A0B9-9DAEC0841284}"/>
              </a:ext>
            </a:extLst>
          </p:cNvPr>
          <p:cNvSpPr/>
          <p:nvPr/>
        </p:nvSpPr>
        <p:spPr>
          <a:xfrm>
            <a:off x="9046367" y="4029074"/>
            <a:ext cx="862014" cy="1261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4188290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750"/>
                                        <p:tgtEl>
                                          <p:spTgt spid="13"/>
                                        </p:tgtEl>
                                      </p:cBhvr>
                                    </p:animEffect>
                                  </p:childTnLst>
                                </p:cTn>
                              </p:par>
                            </p:childTnLst>
                          </p:cTn>
                        </p:par>
                        <p:par>
                          <p:cTn id="16" fill="hold">
                            <p:stCondLst>
                              <p:cond delay="750"/>
                            </p:stCondLst>
                            <p:childTnLst>
                              <p:par>
                                <p:cTn id="17" presetID="10" presetClass="exit" presetSubtype="0" fill="hold" grpId="0" nodeType="afterEffect">
                                  <p:stCondLst>
                                    <p:cond delay="0"/>
                                  </p:stCondLst>
                                  <p:childTnLst>
                                    <p:animEffect transition="out" filter="fade">
                                      <p:cBhvr>
                                        <p:cTn id="18" dur="750"/>
                                        <p:tgtEl>
                                          <p:spTgt spid="17"/>
                                        </p:tgtEl>
                                      </p:cBhvr>
                                    </p:animEffect>
                                    <p:set>
                                      <p:cBhvr>
                                        <p:cTn id="19" dur="1" fill="hold">
                                          <p:stCondLst>
                                            <p:cond delay="749"/>
                                          </p:stCondLst>
                                        </p:cTn>
                                        <p:tgtEl>
                                          <p:spTgt spid="1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750"/>
                                        <p:tgtEl>
                                          <p:spTgt spid="12"/>
                                        </p:tgtEl>
                                      </p:cBhvr>
                                    </p:animEffect>
                                  </p:childTnLst>
                                </p:cTn>
                              </p:par>
                            </p:childTnLst>
                          </p:cTn>
                        </p:par>
                        <p:par>
                          <p:cTn id="25" fill="hold">
                            <p:stCondLst>
                              <p:cond delay="750"/>
                            </p:stCondLst>
                            <p:childTnLst>
                              <p:par>
                                <p:cTn id="26" presetID="10" presetClass="exit" presetSubtype="0" fill="hold" grpId="0" nodeType="afterEffect">
                                  <p:stCondLst>
                                    <p:cond delay="0"/>
                                  </p:stCondLst>
                                  <p:childTnLst>
                                    <p:animEffect transition="out" filter="fade">
                                      <p:cBhvr>
                                        <p:cTn id="27" dur="750"/>
                                        <p:tgtEl>
                                          <p:spTgt spid="18"/>
                                        </p:tgtEl>
                                      </p:cBhvr>
                                    </p:animEffect>
                                    <p:set>
                                      <p:cBhvr>
                                        <p:cTn id="28" dur="1" fill="hold">
                                          <p:stCondLst>
                                            <p:cond delay="749"/>
                                          </p:stCondLst>
                                        </p:cTn>
                                        <p:tgtEl>
                                          <p:spTgt spid="1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7287-998D-87F0-EA2E-1C772072B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273B9-A629-8D49-8187-047B8A142991}"/>
              </a:ext>
            </a:extLst>
          </p:cNvPr>
          <p:cNvSpPr>
            <a:spLocks noGrp="1"/>
          </p:cNvSpPr>
          <p:nvPr>
            <p:ph type="title"/>
          </p:nvPr>
        </p:nvSpPr>
        <p:spPr>
          <a:xfrm>
            <a:off x="841248" y="808248"/>
            <a:ext cx="10515600" cy="664797"/>
          </a:xfrm>
        </p:spPr>
        <p:txBody>
          <a:bodyPr/>
          <a:lstStyle/>
          <a:p>
            <a:r>
              <a:rPr lang="en-US" dirty="0"/>
              <a:t>How are fractions represented?</a:t>
            </a:r>
          </a:p>
        </p:txBody>
      </p:sp>
      <p:sp>
        <p:nvSpPr>
          <p:cNvPr id="24" name="Rectangle 23">
            <a:extLst>
              <a:ext uri="{FF2B5EF4-FFF2-40B4-BE49-F238E27FC236}">
                <a16:creationId xmlns:a16="http://schemas.microsoft.com/office/drawing/2014/main" id="{6193D97F-672F-7EE3-0EE1-9AFAB0D73D65}"/>
              </a:ext>
            </a:extLst>
          </p:cNvPr>
          <p:cNvSpPr/>
          <p:nvPr>
            <p:custDataLst>
              <p:tags r:id="rId2"/>
            </p:custDataLst>
          </p:nvPr>
        </p:nvSpPr>
        <p:spPr>
          <a:xfrm>
            <a:off x="9796145" y="4171949"/>
            <a:ext cx="2400299" cy="2686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4791C0B7-0B36-72CA-754E-F8F77CBABD2D}"/>
              </a:ext>
            </a:extLst>
          </p:cNvPr>
          <p:cNvPicPr>
            <a:picLocks noChangeAspect="1"/>
          </p:cNvPicPr>
          <p:nvPr/>
        </p:nvPicPr>
        <p:blipFill>
          <a:blip r:embed="rId5">
            <a:extLst>
              <a:ext uri="{28A0092B-C50C-407E-A947-70E740481C1C}">
                <a14:useLocalDpi xmlns:a14="http://schemas.microsoft.com/office/drawing/2010/main" val="0"/>
              </a:ext>
            </a:extLst>
          </a:blip>
          <a:srcRect l="35034" t="8175" r="35034" b="45921"/>
          <a:stretch>
            <a:fillRect/>
          </a:stretch>
        </p:blipFill>
        <p:spPr>
          <a:xfrm>
            <a:off x="2013409" y="1769658"/>
            <a:ext cx="3027900" cy="2611980"/>
          </a:xfrm>
          <a:prstGeom prst="rect">
            <a:avLst/>
          </a:prstGeom>
        </p:spPr>
      </p:pic>
      <p:pic>
        <p:nvPicPr>
          <p:cNvPr id="29" name="Picture 28">
            <a:extLst>
              <a:ext uri="{FF2B5EF4-FFF2-40B4-BE49-F238E27FC236}">
                <a16:creationId xmlns:a16="http://schemas.microsoft.com/office/drawing/2014/main" id="{D66F7945-39C3-7321-10B6-28F277799E2D}"/>
              </a:ext>
            </a:extLst>
          </p:cNvPr>
          <p:cNvPicPr>
            <a:picLocks noChangeAspect="1"/>
          </p:cNvPicPr>
          <p:nvPr/>
        </p:nvPicPr>
        <p:blipFill>
          <a:blip r:embed="rId5">
            <a:extLst>
              <a:ext uri="{28A0092B-C50C-407E-A947-70E740481C1C}">
                <a14:useLocalDpi xmlns:a14="http://schemas.microsoft.com/office/drawing/2010/main" val="0"/>
              </a:ext>
            </a:extLst>
          </a:blip>
          <a:srcRect l="67268" t="8175" r="5024" b="45921"/>
          <a:stretch>
            <a:fillRect/>
          </a:stretch>
        </p:blipFill>
        <p:spPr>
          <a:xfrm>
            <a:off x="6467761" y="1812774"/>
            <a:ext cx="2882314" cy="2686050"/>
          </a:xfrm>
          <a:prstGeom prst="rect">
            <a:avLst/>
          </a:prstGeom>
        </p:spPr>
      </p:pic>
      <p:pic>
        <p:nvPicPr>
          <p:cNvPr id="31" name="Graphic 30" descr="Marker with solid fill">
            <a:extLst>
              <a:ext uri="{FF2B5EF4-FFF2-40B4-BE49-F238E27FC236}">
                <a16:creationId xmlns:a16="http://schemas.microsoft.com/office/drawing/2014/main" id="{68A4AB93-F8EF-6BCD-9004-C8824EC5967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43595" y="4630414"/>
            <a:ext cx="914400" cy="914400"/>
          </a:xfrm>
          <a:prstGeom prst="rect">
            <a:avLst/>
          </a:prstGeom>
        </p:spPr>
      </p:pic>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C01033CE-9A85-0769-8D51-60D8E5B7D31E}"/>
                  </a:ext>
                </a:extLst>
              </p:cNvPr>
              <p:cNvSpPr/>
              <p:nvPr/>
            </p:nvSpPr>
            <p:spPr>
              <a:xfrm>
                <a:off x="841248" y="2265842"/>
                <a:ext cx="1049463"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1.)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1</m:t>
                        </m:r>
                      </m:num>
                      <m:den>
                        <m:r>
                          <a:rPr lang="en-US" sz="4800" b="0" i="1" smtClean="0">
                            <a:solidFill>
                              <a:schemeClr val="tx1"/>
                            </a:solidFill>
                            <a:latin typeface="Cambria Math" panose="02040503050406030204" pitchFamily="18" charset="0"/>
                          </a:rPr>
                          <m:t>4</m:t>
                        </m:r>
                      </m:den>
                    </m:f>
                  </m:oMath>
                </a14:m>
                <a:endParaRPr lang="en-US" sz="2500" dirty="0">
                  <a:solidFill>
                    <a:schemeClr val="tx1"/>
                  </a:solidFill>
                </a:endParaRPr>
              </a:p>
            </p:txBody>
          </p:sp>
        </mc:Choice>
        <mc:Fallback xmlns="">
          <p:sp>
            <p:nvSpPr>
              <p:cNvPr id="32" name="Rectangle 31">
                <a:extLst>
                  <a:ext uri="{FF2B5EF4-FFF2-40B4-BE49-F238E27FC236}">
                    <a16:creationId xmlns:a16="http://schemas.microsoft.com/office/drawing/2014/main" id="{C01033CE-9A85-0769-8D51-60D8E5B7D31E}"/>
                  </a:ext>
                </a:extLst>
              </p:cNvPr>
              <p:cNvSpPr>
                <a:spLocks noRot="1" noChangeAspect="1" noMove="1" noResize="1" noEditPoints="1" noAdjustHandles="1" noChangeArrowheads="1" noChangeShapeType="1" noTextEdit="1"/>
              </p:cNvSpPr>
              <p:nvPr/>
            </p:nvSpPr>
            <p:spPr>
              <a:xfrm>
                <a:off x="841248" y="2265842"/>
                <a:ext cx="1049463" cy="1322673"/>
              </a:xfrm>
              <a:prstGeom prst="rect">
                <a:avLst/>
              </a:prstGeom>
              <a:blipFill>
                <a:blip r:embed="rId7"/>
                <a:stretch>
                  <a:fillRect l="-8621"/>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7B94A7AD-0DF9-B7E0-58E8-8EC41C08B06C}"/>
                  </a:ext>
                </a:extLst>
              </p:cNvPr>
              <p:cNvSpPr/>
              <p:nvPr/>
            </p:nvSpPr>
            <p:spPr>
              <a:xfrm>
                <a:off x="5376769" y="2265842"/>
                <a:ext cx="1040038"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2.)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1</m:t>
                        </m:r>
                      </m:num>
                      <m:den>
                        <m:r>
                          <a:rPr lang="en-US" sz="4800" b="0" i="1" smtClean="0">
                            <a:solidFill>
                              <a:schemeClr val="tx1"/>
                            </a:solidFill>
                            <a:latin typeface="Cambria Math" panose="02040503050406030204" pitchFamily="18" charset="0"/>
                          </a:rPr>
                          <m:t>8</m:t>
                        </m:r>
                      </m:den>
                    </m:f>
                  </m:oMath>
                </a14:m>
                <a:endParaRPr lang="en-US" sz="2500" dirty="0">
                  <a:solidFill>
                    <a:schemeClr val="tx1"/>
                  </a:solidFill>
                </a:endParaRPr>
              </a:p>
            </p:txBody>
          </p:sp>
        </mc:Choice>
        <mc:Fallback xmlns="">
          <p:sp>
            <p:nvSpPr>
              <p:cNvPr id="33" name="Rectangle 32">
                <a:extLst>
                  <a:ext uri="{FF2B5EF4-FFF2-40B4-BE49-F238E27FC236}">
                    <a16:creationId xmlns:a16="http://schemas.microsoft.com/office/drawing/2014/main" id="{7B94A7AD-0DF9-B7E0-58E8-8EC41C08B06C}"/>
                  </a:ext>
                </a:extLst>
              </p:cNvPr>
              <p:cNvSpPr>
                <a:spLocks noRot="1" noChangeAspect="1" noMove="1" noResize="1" noEditPoints="1" noAdjustHandles="1" noChangeArrowheads="1" noChangeShapeType="1" noTextEdit="1"/>
              </p:cNvSpPr>
              <p:nvPr/>
            </p:nvSpPr>
            <p:spPr>
              <a:xfrm>
                <a:off x="5376769" y="2265842"/>
                <a:ext cx="1040038" cy="1322673"/>
              </a:xfrm>
              <a:prstGeom prst="rect">
                <a:avLst/>
              </a:prstGeom>
              <a:blipFill>
                <a:blip r:embed="rId8"/>
                <a:stretch>
                  <a:fillRect l="-8671"/>
                </a:stretch>
              </a:blipFill>
              <a:ln/>
            </p:spPr>
            <p:txBody>
              <a:bodyPr/>
              <a:lstStyle/>
              <a:p>
                <a:r>
                  <a:rPr lang="en-US">
                    <a:noFill/>
                  </a:rPr>
                  <a:t> </a:t>
                </a:r>
              </a:p>
            </p:txBody>
          </p:sp>
        </mc:Fallback>
      </mc:AlternateContent>
      <p:pic>
        <p:nvPicPr>
          <p:cNvPr id="35" name="Picture 34">
            <a:extLst>
              <a:ext uri="{FF2B5EF4-FFF2-40B4-BE49-F238E27FC236}">
                <a16:creationId xmlns:a16="http://schemas.microsoft.com/office/drawing/2014/main" id="{8625D105-15B9-4798-5CBF-E990C23DC282}"/>
              </a:ext>
            </a:extLst>
          </p:cNvPr>
          <p:cNvPicPr>
            <a:picLocks noChangeAspect="1"/>
          </p:cNvPicPr>
          <p:nvPr/>
        </p:nvPicPr>
        <p:blipFill>
          <a:blip r:embed="rId9">
            <a:extLst>
              <a:ext uri="{28A0092B-C50C-407E-A947-70E740481C1C}">
                <a14:useLocalDpi xmlns:a14="http://schemas.microsoft.com/office/drawing/2010/main" val="0"/>
              </a:ext>
            </a:extLst>
          </a:blip>
          <a:srcRect l="5131" t="29474" r="71710" b="9426"/>
          <a:stretch>
            <a:fillRect/>
          </a:stretch>
        </p:blipFill>
        <p:spPr>
          <a:xfrm rot="16200000">
            <a:off x="2443491" y="4067510"/>
            <a:ext cx="2297918" cy="2894929"/>
          </a:xfrm>
          <a:prstGeom prst="rect">
            <a:avLst/>
          </a:prstGeom>
        </p:spPr>
      </p:pic>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A13F8FCF-1B1E-9E88-30DD-61A58A2D5EDC}"/>
                  </a:ext>
                </a:extLst>
              </p:cNvPr>
              <p:cNvSpPr/>
              <p:nvPr/>
            </p:nvSpPr>
            <p:spPr>
              <a:xfrm>
                <a:off x="841248" y="4969241"/>
                <a:ext cx="1303735"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3.)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10</m:t>
                        </m:r>
                      </m:num>
                      <m:den>
                        <m:r>
                          <a:rPr lang="en-US" sz="4800" b="0" i="1" smtClean="0">
                            <a:solidFill>
                              <a:schemeClr val="tx1"/>
                            </a:solidFill>
                            <a:latin typeface="Cambria Math" panose="02040503050406030204" pitchFamily="18" charset="0"/>
                          </a:rPr>
                          <m:t>24</m:t>
                        </m:r>
                      </m:den>
                    </m:f>
                  </m:oMath>
                </a14:m>
                <a:endParaRPr lang="en-US" sz="2500" dirty="0">
                  <a:solidFill>
                    <a:schemeClr val="tx1"/>
                  </a:solidFill>
                </a:endParaRPr>
              </a:p>
            </p:txBody>
          </p:sp>
        </mc:Choice>
        <mc:Fallback xmlns="">
          <p:sp>
            <p:nvSpPr>
              <p:cNvPr id="36" name="Rectangle 35">
                <a:extLst>
                  <a:ext uri="{FF2B5EF4-FFF2-40B4-BE49-F238E27FC236}">
                    <a16:creationId xmlns:a16="http://schemas.microsoft.com/office/drawing/2014/main" id="{A13F8FCF-1B1E-9E88-30DD-61A58A2D5EDC}"/>
                  </a:ext>
                </a:extLst>
              </p:cNvPr>
              <p:cNvSpPr>
                <a:spLocks noRot="1" noChangeAspect="1" noMove="1" noResize="1" noEditPoints="1" noAdjustHandles="1" noChangeArrowheads="1" noChangeShapeType="1" noTextEdit="1"/>
              </p:cNvSpPr>
              <p:nvPr/>
            </p:nvSpPr>
            <p:spPr>
              <a:xfrm>
                <a:off x="841248" y="4969241"/>
                <a:ext cx="1303735" cy="1322673"/>
              </a:xfrm>
              <a:prstGeom prst="rect">
                <a:avLst/>
              </a:prstGeom>
              <a:blipFill>
                <a:blip r:embed="rId10"/>
                <a:stretch>
                  <a:fillRect l="-6944"/>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353C790D-EE2E-52BE-42C9-0CEAC8DBB7C3}"/>
                  </a:ext>
                </a:extLst>
              </p:cNvPr>
              <p:cNvSpPr/>
              <p:nvPr/>
            </p:nvSpPr>
            <p:spPr>
              <a:xfrm>
                <a:off x="5376769" y="4969241"/>
                <a:ext cx="1040038"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4.)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2</m:t>
                        </m:r>
                      </m:num>
                      <m:den>
                        <m:r>
                          <a:rPr lang="en-US" sz="4800" b="0" i="1" smtClean="0">
                            <a:solidFill>
                              <a:schemeClr val="tx1"/>
                            </a:solidFill>
                            <a:latin typeface="Cambria Math" panose="02040503050406030204" pitchFamily="18" charset="0"/>
                          </a:rPr>
                          <m:t>4</m:t>
                        </m:r>
                      </m:den>
                    </m:f>
                  </m:oMath>
                </a14:m>
                <a:endParaRPr lang="en-US" sz="2500" dirty="0">
                  <a:solidFill>
                    <a:schemeClr val="tx1"/>
                  </a:solidFill>
                </a:endParaRPr>
              </a:p>
            </p:txBody>
          </p:sp>
        </mc:Choice>
        <mc:Fallback xmlns="">
          <p:sp>
            <p:nvSpPr>
              <p:cNvPr id="37" name="Rectangle 36">
                <a:extLst>
                  <a:ext uri="{FF2B5EF4-FFF2-40B4-BE49-F238E27FC236}">
                    <a16:creationId xmlns:a16="http://schemas.microsoft.com/office/drawing/2014/main" id="{353C790D-EE2E-52BE-42C9-0CEAC8DBB7C3}"/>
                  </a:ext>
                </a:extLst>
              </p:cNvPr>
              <p:cNvSpPr>
                <a:spLocks noRot="1" noChangeAspect="1" noMove="1" noResize="1" noEditPoints="1" noAdjustHandles="1" noChangeArrowheads="1" noChangeShapeType="1" noTextEdit="1"/>
              </p:cNvSpPr>
              <p:nvPr/>
            </p:nvSpPr>
            <p:spPr>
              <a:xfrm>
                <a:off x="5376769" y="4969241"/>
                <a:ext cx="1040038" cy="1322673"/>
              </a:xfrm>
              <a:prstGeom prst="rect">
                <a:avLst/>
              </a:prstGeom>
              <a:blipFill>
                <a:blip r:embed="rId11"/>
                <a:stretch>
                  <a:fillRect l="-8671"/>
                </a:stretch>
              </a:blipFill>
              <a:ln/>
            </p:spPr>
            <p:txBody>
              <a:bodyPr/>
              <a:lstStyle/>
              <a:p>
                <a:r>
                  <a:rPr lang="en-US">
                    <a:noFill/>
                  </a:rPr>
                  <a:t> </a:t>
                </a:r>
              </a:p>
            </p:txBody>
          </p:sp>
        </mc:Fallback>
      </mc:AlternateContent>
      <p:grpSp>
        <p:nvGrpSpPr>
          <p:cNvPr id="39" name="Google Shape;250;p31">
            <a:extLst>
              <a:ext uri="{FF2B5EF4-FFF2-40B4-BE49-F238E27FC236}">
                <a16:creationId xmlns:a16="http://schemas.microsoft.com/office/drawing/2014/main" id="{3F04A6F4-B740-25AD-0CB5-084D488261B6}"/>
              </a:ext>
              <a:ext uri="{C183D7F6-B498-43B3-948B-1728B52AA6E4}">
                <adec:decorative xmlns:adec="http://schemas.microsoft.com/office/drawing/2017/decorative" val="1"/>
              </a:ext>
            </a:extLst>
          </p:cNvPr>
          <p:cNvGrpSpPr/>
          <p:nvPr/>
        </p:nvGrpSpPr>
        <p:grpSpPr>
          <a:xfrm>
            <a:off x="9298418" y="603058"/>
            <a:ext cx="2400298" cy="1390844"/>
            <a:chOff x="0" y="0"/>
            <a:chExt cx="3922609" cy="3916200"/>
          </a:xfrm>
        </p:grpSpPr>
        <p:sp>
          <p:nvSpPr>
            <p:cNvPr id="40" name="Google Shape;251;p31">
              <a:extLst>
                <a:ext uri="{FF2B5EF4-FFF2-40B4-BE49-F238E27FC236}">
                  <a16:creationId xmlns:a16="http://schemas.microsoft.com/office/drawing/2014/main" id="{15275B51-B6BE-3F59-22EF-30D7B44D0B44}"/>
                </a:ext>
              </a:extLst>
            </p:cNvPr>
            <p:cNvSpPr/>
            <p:nvPr/>
          </p:nvSpPr>
          <p:spPr>
            <a:xfrm>
              <a:off x="6409" y="0"/>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41" name="Google Shape;252;p31">
              <a:extLst>
                <a:ext uri="{FF2B5EF4-FFF2-40B4-BE49-F238E27FC236}">
                  <a16:creationId xmlns:a16="http://schemas.microsoft.com/office/drawing/2014/main" id="{83B79ED5-9B97-EBF0-C01D-F30E77CE11CB}"/>
                </a:ext>
              </a:extLst>
            </p:cNvPr>
            <p:cNvSpPr/>
            <p:nvPr/>
          </p:nvSpPr>
          <p:spPr>
            <a:xfrm>
              <a:off x="0" y="5809"/>
              <a:ext cx="3916200" cy="78300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38" name="Rectangle 37">
            <a:extLst>
              <a:ext uri="{FF2B5EF4-FFF2-40B4-BE49-F238E27FC236}">
                <a16:creationId xmlns:a16="http://schemas.microsoft.com/office/drawing/2014/main" id="{7E7BD81A-E06A-C630-8018-658A35D1631E}"/>
              </a:ext>
            </a:extLst>
          </p:cNvPr>
          <p:cNvSpPr/>
          <p:nvPr/>
        </p:nvSpPr>
        <p:spPr>
          <a:xfrm>
            <a:off x="9321991" y="808248"/>
            <a:ext cx="2400299" cy="10960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lnSpc>
                <a:spcPct val="64286"/>
              </a:lnSpc>
            </a:pPr>
            <a:r>
              <a:rPr lang="en-US" sz="2800" b="1" u="sng" dirty="0"/>
              <a:t>parts counted</a:t>
            </a:r>
          </a:p>
          <a:p>
            <a:pPr algn="ctr">
              <a:lnSpc>
                <a:spcPct val="64286"/>
              </a:lnSpc>
            </a:pPr>
            <a:r>
              <a:rPr lang="en-US" sz="2800" b="1" dirty="0"/>
              <a:t>whole</a:t>
            </a:r>
          </a:p>
        </p:txBody>
      </p:sp>
      <p:sp>
        <p:nvSpPr>
          <p:cNvPr id="42" name="Rectangle 41">
            <a:extLst>
              <a:ext uri="{FF2B5EF4-FFF2-40B4-BE49-F238E27FC236}">
                <a16:creationId xmlns:a16="http://schemas.microsoft.com/office/drawing/2014/main" id="{BA4C8C7B-E427-89F6-BB6E-B717CAC3A0F1}"/>
              </a:ext>
            </a:extLst>
          </p:cNvPr>
          <p:cNvSpPr/>
          <p:nvPr/>
        </p:nvSpPr>
        <p:spPr>
          <a:xfrm>
            <a:off x="1319250" y="2300471"/>
            <a:ext cx="511986"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163FEA72-8E71-CF34-4E9A-19DCA6D4F418}"/>
              </a:ext>
            </a:extLst>
          </p:cNvPr>
          <p:cNvSpPr/>
          <p:nvPr/>
        </p:nvSpPr>
        <p:spPr>
          <a:xfrm>
            <a:off x="5845937" y="2300470"/>
            <a:ext cx="511986"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C83DA74-A725-C61A-2578-99CCC53CF14F}"/>
              </a:ext>
            </a:extLst>
          </p:cNvPr>
          <p:cNvSpPr/>
          <p:nvPr/>
        </p:nvSpPr>
        <p:spPr>
          <a:xfrm>
            <a:off x="1296246" y="5005990"/>
            <a:ext cx="692762"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7BD6234B-C53C-8B4C-885D-E22C968D7AFC}"/>
              </a:ext>
            </a:extLst>
          </p:cNvPr>
          <p:cNvSpPr/>
          <p:nvPr/>
        </p:nvSpPr>
        <p:spPr>
          <a:xfrm>
            <a:off x="5842971" y="4995403"/>
            <a:ext cx="511986"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Picture 46">
            <a:extLst>
              <a:ext uri="{FF2B5EF4-FFF2-40B4-BE49-F238E27FC236}">
                <a16:creationId xmlns:a16="http://schemas.microsoft.com/office/drawing/2014/main" id="{77CBDB58-3E08-5FB8-584B-3880C8DC3702}"/>
              </a:ext>
            </a:extLst>
          </p:cNvPr>
          <p:cNvPicPr>
            <a:picLocks noChangeAspect="1"/>
          </p:cNvPicPr>
          <p:nvPr/>
        </p:nvPicPr>
        <p:blipFill>
          <a:blip r:embed="rId12">
            <a:extLst>
              <a:ext uri="{28A0092B-C50C-407E-A947-70E740481C1C}">
                <a14:useLocalDpi xmlns:a14="http://schemas.microsoft.com/office/drawing/2010/main" val="0"/>
              </a:ext>
            </a:extLst>
          </a:blip>
          <a:srcRect l="36842" t="70726" b="9426"/>
          <a:stretch>
            <a:fillRect/>
          </a:stretch>
        </p:blipFill>
        <p:spPr>
          <a:xfrm>
            <a:off x="6446907" y="5276324"/>
            <a:ext cx="5745092" cy="1015590"/>
          </a:xfrm>
          <a:prstGeom prst="rect">
            <a:avLst/>
          </a:prstGeom>
        </p:spPr>
      </p:pic>
    </p:spTree>
    <p:custDataLst>
      <p:tags r:id="rId1"/>
    </p:custDataLst>
    <p:extLst>
      <p:ext uri="{BB962C8B-B14F-4D97-AF65-F5344CB8AC3E}">
        <p14:creationId xmlns:p14="http://schemas.microsoft.com/office/powerpoint/2010/main" val="6431663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heel(1)">
                                      <p:cBhvr>
                                        <p:cTn id="11" dur="1000"/>
                                        <p:tgtEl>
                                          <p:spTgt spid="29"/>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right)">
                                      <p:cBhvr>
                                        <p:cTn id="19" dur="500"/>
                                        <p:tgtEl>
                                          <p:spTgt spid="4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42"/>
                                        </p:tgtEl>
                                      </p:cBhvr>
                                    </p:animEffect>
                                    <p:set>
                                      <p:cBhvr>
                                        <p:cTn id="28" dur="1" fill="hold">
                                          <p:stCondLst>
                                            <p:cond delay="499"/>
                                          </p:stCondLst>
                                        </p:cTn>
                                        <p:tgtEl>
                                          <p:spTgt spid="4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43"/>
                                        </p:tgtEl>
                                      </p:cBhvr>
                                    </p:animEffect>
                                    <p:set>
                                      <p:cBhvr>
                                        <p:cTn id="33" dur="1" fill="hold">
                                          <p:stCondLst>
                                            <p:cond delay="499"/>
                                          </p:stCondLst>
                                        </p:cTn>
                                        <p:tgtEl>
                                          <p:spTgt spid="4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44"/>
                                        </p:tgtEl>
                                      </p:cBhvr>
                                    </p:animEffect>
                                    <p:set>
                                      <p:cBhvr>
                                        <p:cTn id="38" dur="1" fill="hold">
                                          <p:stCondLst>
                                            <p:cond delay="499"/>
                                          </p:stCondLst>
                                        </p:cTn>
                                        <p:tgtEl>
                                          <p:spTgt spid="4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5"/>
                                        </p:tgtEl>
                                      </p:cBhvr>
                                    </p:animEffect>
                                    <p:set>
                                      <p:cBhvr>
                                        <p:cTn id="43"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00F1-6E0C-3297-FDCB-0CEE792B0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BAEA8-B840-799B-E108-2F34B42E6480}"/>
              </a:ext>
            </a:extLst>
          </p:cNvPr>
          <p:cNvSpPr>
            <a:spLocks noGrp="1"/>
          </p:cNvSpPr>
          <p:nvPr>
            <p:ph type="title"/>
          </p:nvPr>
        </p:nvSpPr>
        <p:spPr>
          <a:xfrm>
            <a:off x="841248" y="808248"/>
            <a:ext cx="10515600" cy="664797"/>
          </a:xfrm>
        </p:spPr>
        <p:txBody>
          <a:bodyPr/>
          <a:lstStyle/>
          <a:p>
            <a:r>
              <a:rPr lang="en-US" dirty="0"/>
              <a:t>What does “Simplest Form” mean?</a:t>
            </a:r>
          </a:p>
        </p:txBody>
      </p:sp>
      <p:sp>
        <p:nvSpPr>
          <p:cNvPr id="24" name="Rectangle 23">
            <a:extLst>
              <a:ext uri="{FF2B5EF4-FFF2-40B4-BE49-F238E27FC236}">
                <a16:creationId xmlns:a16="http://schemas.microsoft.com/office/drawing/2014/main" id="{D1830B1A-77D4-C891-581F-381AA97F285C}"/>
              </a:ext>
            </a:extLst>
          </p:cNvPr>
          <p:cNvSpPr/>
          <p:nvPr>
            <p:custDataLst>
              <p:tags r:id="rId2"/>
            </p:custDataLst>
          </p:nvPr>
        </p:nvSpPr>
        <p:spPr>
          <a:xfrm>
            <a:off x="9796145" y="4171949"/>
            <a:ext cx="2400299" cy="2686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descr="Marker with solid fill">
            <a:extLst>
              <a:ext uri="{FF2B5EF4-FFF2-40B4-BE49-F238E27FC236}">
                <a16:creationId xmlns:a16="http://schemas.microsoft.com/office/drawing/2014/main" id="{A0871715-759C-C924-20B5-441BEAFEBA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83338" y="3564897"/>
            <a:ext cx="914400" cy="914400"/>
          </a:xfrm>
          <a:prstGeom prst="rect">
            <a:avLst/>
          </a:prstGeom>
        </p:spPr>
      </p:pic>
      <p:pic>
        <p:nvPicPr>
          <p:cNvPr id="35" name="Picture 34">
            <a:extLst>
              <a:ext uri="{FF2B5EF4-FFF2-40B4-BE49-F238E27FC236}">
                <a16:creationId xmlns:a16="http://schemas.microsoft.com/office/drawing/2014/main" id="{654B9392-2B3E-82EF-3354-9DD9387ABFB8}"/>
              </a:ext>
            </a:extLst>
          </p:cNvPr>
          <p:cNvPicPr>
            <a:picLocks noChangeAspect="1"/>
          </p:cNvPicPr>
          <p:nvPr/>
        </p:nvPicPr>
        <p:blipFill>
          <a:blip r:embed="rId6">
            <a:extLst>
              <a:ext uri="{28A0092B-C50C-407E-A947-70E740481C1C}">
                <a14:useLocalDpi xmlns:a14="http://schemas.microsoft.com/office/drawing/2010/main" val="0"/>
              </a:ext>
            </a:extLst>
          </a:blip>
          <a:srcRect l="5131" t="29474" r="71710" b="9426"/>
          <a:stretch>
            <a:fillRect/>
          </a:stretch>
        </p:blipFill>
        <p:spPr>
          <a:xfrm rot="16200000">
            <a:off x="2560469" y="3360868"/>
            <a:ext cx="2105526" cy="2652553"/>
          </a:xfrm>
          <a:prstGeom prst="rect">
            <a:avLst/>
          </a:prstGeom>
        </p:spPr>
      </p:pic>
      <mc:AlternateContent xmlns:mc="http://schemas.openxmlformats.org/markup-compatibility/2006" xmlns:a14="http://schemas.microsoft.com/office/drawing/2010/main">
        <mc:Choice Requires="a14">
          <p:sp>
            <p:nvSpPr>
              <p:cNvPr id="36" name="Rectangle 35">
                <a:extLst>
                  <a:ext uri="{FF2B5EF4-FFF2-40B4-BE49-F238E27FC236}">
                    <a16:creationId xmlns:a16="http://schemas.microsoft.com/office/drawing/2014/main" id="{CDF6B794-2884-E799-AC30-4549938F5DCA}"/>
                  </a:ext>
                </a:extLst>
              </p:cNvPr>
              <p:cNvSpPr/>
              <p:nvPr/>
            </p:nvSpPr>
            <p:spPr>
              <a:xfrm>
                <a:off x="806856" y="4032225"/>
                <a:ext cx="1480098"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10</m:t>
                        </m:r>
                      </m:num>
                      <m:den>
                        <m:r>
                          <a:rPr lang="en-US" sz="4800" b="0" i="1" smtClean="0">
                            <a:solidFill>
                              <a:schemeClr val="tx1"/>
                            </a:solidFill>
                            <a:latin typeface="Cambria Math" panose="02040503050406030204" pitchFamily="18" charset="0"/>
                          </a:rPr>
                          <m:t>24</m:t>
                        </m:r>
                      </m:den>
                    </m:f>
                  </m:oMath>
                </a14:m>
                <a:endParaRPr lang="en-US" sz="2500" dirty="0">
                  <a:solidFill>
                    <a:schemeClr val="tx1"/>
                  </a:solidFill>
                </a:endParaRPr>
              </a:p>
            </p:txBody>
          </p:sp>
        </mc:Choice>
        <mc:Fallback xmlns="">
          <p:sp>
            <p:nvSpPr>
              <p:cNvPr id="36" name="Rectangle 35">
                <a:extLst>
                  <a:ext uri="{FF2B5EF4-FFF2-40B4-BE49-F238E27FC236}">
                    <a16:creationId xmlns:a16="http://schemas.microsoft.com/office/drawing/2014/main" id="{CDF6B794-2884-E799-AC30-4549938F5DCA}"/>
                  </a:ext>
                </a:extLst>
              </p:cNvPr>
              <p:cNvSpPr>
                <a:spLocks noRot="1" noChangeAspect="1" noMove="1" noResize="1" noEditPoints="1" noAdjustHandles="1" noChangeArrowheads="1" noChangeShapeType="1" noTextEdit="1"/>
              </p:cNvSpPr>
              <p:nvPr/>
            </p:nvSpPr>
            <p:spPr>
              <a:xfrm>
                <a:off x="806856" y="4032225"/>
                <a:ext cx="1480098" cy="1322673"/>
              </a:xfrm>
              <a:prstGeom prst="rect">
                <a:avLst/>
              </a:prstGeom>
              <a:blipFill>
                <a:blip r:embed="rId8"/>
                <a:stretch>
                  <a:fillRect/>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1E7B15CF-4CB1-8DA6-8445-53FA522EF054}"/>
                  </a:ext>
                </a:extLst>
              </p:cNvPr>
              <p:cNvSpPr/>
              <p:nvPr/>
            </p:nvSpPr>
            <p:spPr>
              <a:xfrm>
                <a:off x="5396968" y="4032225"/>
                <a:ext cx="1180729" cy="132267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1"/>
                    </a:solidFill>
                  </a:rPr>
                  <a:t> </a:t>
                </a:r>
                <a14:m>
                  <m:oMath xmlns:m="http://schemas.openxmlformats.org/officeDocument/2006/math">
                    <m:f>
                      <m:fPr>
                        <m:ctrlPr>
                          <a:rPr lang="en-US" sz="4800" b="0" i="1" smtClean="0">
                            <a:solidFill>
                              <a:schemeClr val="tx1"/>
                            </a:solidFill>
                            <a:latin typeface="Cambria Math" panose="02040503050406030204" pitchFamily="18" charset="0"/>
                          </a:rPr>
                        </m:ctrlPr>
                      </m:fPr>
                      <m:num>
                        <m:r>
                          <a:rPr lang="en-US" sz="4800" b="0" i="1" smtClean="0">
                            <a:solidFill>
                              <a:schemeClr val="tx1"/>
                            </a:solidFill>
                            <a:latin typeface="Cambria Math" panose="02040503050406030204" pitchFamily="18" charset="0"/>
                          </a:rPr>
                          <m:t>2</m:t>
                        </m:r>
                      </m:num>
                      <m:den>
                        <m:r>
                          <a:rPr lang="en-US" sz="4800" b="0" i="1" smtClean="0">
                            <a:solidFill>
                              <a:schemeClr val="tx1"/>
                            </a:solidFill>
                            <a:latin typeface="Cambria Math" panose="02040503050406030204" pitchFamily="18" charset="0"/>
                          </a:rPr>
                          <m:t>4</m:t>
                        </m:r>
                      </m:den>
                    </m:f>
                  </m:oMath>
                </a14:m>
                <a:endParaRPr lang="en-US" sz="2500" dirty="0">
                  <a:solidFill>
                    <a:schemeClr val="tx1"/>
                  </a:solidFill>
                </a:endParaRPr>
              </a:p>
            </p:txBody>
          </p:sp>
        </mc:Choice>
        <mc:Fallback xmlns="">
          <p:sp>
            <p:nvSpPr>
              <p:cNvPr id="37" name="Rectangle 36">
                <a:extLst>
                  <a:ext uri="{FF2B5EF4-FFF2-40B4-BE49-F238E27FC236}">
                    <a16:creationId xmlns:a16="http://schemas.microsoft.com/office/drawing/2014/main" id="{1E7B15CF-4CB1-8DA6-8445-53FA522EF054}"/>
                  </a:ext>
                </a:extLst>
              </p:cNvPr>
              <p:cNvSpPr>
                <a:spLocks noRot="1" noChangeAspect="1" noMove="1" noResize="1" noEditPoints="1" noAdjustHandles="1" noChangeArrowheads="1" noChangeShapeType="1" noTextEdit="1"/>
              </p:cNvSpPr>
              <p:nvPr/>
            </p:nvSpPr>
            <p:spPr>
              <a:xfrm>
                <a:off x="5396968" y="4032225"/>
                <a:ext cx="1180729" cy="1322673"/>
              </a:xfrm>
              <a:prstGeom prst="rect">
                <a:avLst/>
              </a:prstGeom>
              <a:blipFill>
                <a:blip r:embed="rId9"/>
                <a:stretch>
                  <a:fillRect/>
                </a:stretch>
              </a:blipFill>
              <a:ln/>
            </p:spPr>
            <p:txBody>
              <a:bodyPr/>
              <a:lstStyle/>
              <a:p>
                <a:r>
                  <a:rPr lang="en-US">
                    <a:noFill/>
                  </a:rPr>
                  <a:t> </a:t>
                </a:r>
              </a:p>
            </p:txBody>
          </p:sp>
        </mc:Fallback>
      </mc:AlternateContent>
      <p:sp>
        <p:nvSpPr>
          <p:cNvPr id="42" name="Rectangle 41">
            <a:extLst>
              <a:ext uri="{FF2B5EF4-FFF2-40B4-BE49-F238E27FC236}">
                <a16:creationId xmlns:a16="http://schemas.microsoft.com/office/drawing/2014/main" id="{49938358-D22F-18D9-D4FE-CBEDFF9C2F7C}"/>
              </a:ext>
            </a:extLst>
          </p:cNvPr>
          <p:cNvSpPr/>
          <p:nvPr/>
        </p:nvSpPr>
        <p:spPr>
          <a:xfrm>
            <a:off x="1319250" y="2300471"/>
            <a:ext cx="511986"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981574E4-8179-0455-5196-369D94D9D378}"/>
              </a:ext>
            </a:extLst>
          </p:cNvPr>
          <p:cNvSpPr/>
          <p:nvPr/>
        </p:nvSpPr>
        <p:spPr>
          <a:xfrm>
            <a:off x="5900529" y="2300470"/>
            <a:ext cx="511986" cy="12644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Picture 46">
            <a:extLst>
              <a:ext uri="{FF2B5EF4-FFF2-40B4-BE49-F238E27FC236}">
                <a16:creationId xmlns:a16="http://schemas.microsoft.com/office/drawing/2014/main" id="{BFEAAA8D-D504-DD8D-53C8-01C62C83233E}"/>
              </a:ext>
            </a:extLst>
          </p:cNvPr>
          <p:cNvPicPr>
            <a:picLocks noChangeAspect="1"/>
          </p:cNvPicPr>
          <p:nvPr/>
        </p:nvPicPr>
        <p:blipFill>
          <a:blip r:embed="rId10">
            <a:extLst>
              <a:ext uri="{28A0092B-C50C-407E-A947-70E740481C1C}">
                <a14:useLocalDpi xmlns:a14="http://schemas.microsoft.com/office/drawing/2010/main" val="0"/>
              </a:ext>
            </a:extLst>
          </a:blip>
          <a:srcRect l="36842" t="70726" b="9426"/>
          <a:stretch>
            <a:fillRect/>
          </a:stretch>
        </p:blipFill>
        <p:spPr>
          <a:xfrm>
            <a:off x="6730965" y="4210873"/>
            <a:ext cx="5461035" cy="965376"/>
          </a:xfrm>
          <a:prstGeom prst="rect">
            <a:avLst/>
          </a:prstGeom>
        </p:spPr>
      </p:pic>
      <p:sp>
        <p:nvSpPr>
          <p:cNvPr id="4" name="TextBox 3">
            <a:extLst>
              <a:ext uri="{FF2B5EF4-FFF2-40B4-BE49-F238E27FC236}">
                <a16:creationId xmlns:a16="http://schemas.microsoft.com/office/drawing/2014/main" id="{BE31116E-26B6-64D0-D5B2-F48C0CB48147}"/>
              </a:ext>
            </a:extLst>
          </p:cNvPr>
          <p:cNvSpPr txBox="1"/>
          <p:nvPr/>
        </p:nvSpPr>
        <p:spPr>
          <a:xfrm>
            <a:off x="806856" y="1688856"/>
            <a:ext cx="10515599" cy="1631216"/>
          </a:xfrm>
          <a:prstGeom prst="rect">
            <a:avLst/>
          </a:prstGeom>
          <a:noFill/>
        </p:spPr>
        <p:txBody>
          <a:bodyPr wrap="square">
            <a:spAutoFit/>
          </a:bodyPr>
          <a:lstStyle/>
          <a:p>
            <a:r>
              <a:rPr lang="en-US" sz="2500" dirty="0">
                <a:solidFill>
                  <a:schemeClr val="tx1">
                    <a:lumMod val="75000"/>
                    <a:lumOff val="25000"/>
                  </a:schemeClr>
                </a:solidFill>
              </a:rPr>
              <a:t>A fraction in </a:t>
            </a:r>
            <a:r>
              <a:rPr lang="en-US" sz="2500" b="1" dirty="0">
                <a:solidFill>
                  <a:schemeClr val="tx1">
                    <a:lumMod val="75000"/>
                    <a:lumOff val="25000"/>
                  </a:schemeClr>
                </a:solidFill>
              </a:rPr>
              <a:t>simplest form </a:t>
            </a:r>
            <a:r>
              <a:rPr lang="en-US" sz="2500" dirty="0">
                <a:solidFill>
                  <a:schemeClr val="tx1">
                    <a:lumMod val="75000"/>
                    <a:lumOff val="25000"/>
                  </a:schemeClr>
                </a:solidFill>
              </a:rPr>
              <a:t>cannot be reduced further. The numerator and denominator have no common factors (except 1).</a:t>
            </a:r>
          </a:p>
          <a:p>
            <a:endParaRPr lang="en-US" sz="2500" dirty="0">
              <a:solidFill>
                <a:schemeClr val="tx1">
                  <a:lumMod val="75000"/>
                  <a:lumOff val="25000"/>
                </a:schemeClr>
              </a:solidFill>
            </a:endParaRPr>
          </a:p>
          <a:p>
            <a:r>
              <a:rPr lang="en-US" sz="2500" i="1" dirty="0">
                <a:solidFill>
                  <a:schemeClr val="tx1">
                    <a:lumMod val="75000"/>
                    <a:lumOff val="25000"/>
                  </a:schemeClr>
                </a:solidFill>
              </a:rPr>
              <a:t>How can these fractions be reduced to simplest form?</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8DF6FF0-8352-D6C1-57FD-F2080AA1FEFD}"/>
                  </a:ext>
                </a:extLst>
              </p:cNvPr>
              <p:cNvSpPr/>
              <p:nvPr/>
            </p:nvSpPr>
            <p:spPr>
              <a:xfrm>
                <a:off x="1471377" y="3989255"/>
                <a:ext cx="815578" cy="13957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4"/>
                    </a:solidFill>
                  </a:rPr>
                  <a:t> </a:t>
                </a:r>
                <a14:m>
                  <m:oMath xmlns:m="http://schemas.openxmlformats.org/officeDocument/2006/math">
                    <m:f>
                      <m:fPr>
                        <m:ctrlPr>
                          <a:rPr lang="en-US" sz="4800" b="0" i="1" smtClean="0">
                            <a:solidFill>
                              <a:schemeClr val="accent4"/>
                            </a:solidFill>
                            <a:latin typeface="Cambria Math" panose="02040503050406030204" pitchFamily="18" charset="0"/>
                          </a:rPr>
                        </m:ctrlPr>
                      </m:fPr>
                      <m:num>
                        <m:r>
                          <a:rPr lang="en-US" sz="4800" b="0" i="1" smtClean="0">
                            <a:solidFill>
                              <a:schemeClr val="accent4"/>
                            </a:solidFill>
                            <a:latin typeface="Cambria Math" panose="02040503050406030204" pitchFamily="18" charset="0"/>
                          </a:rPr>
                          <m:t>5</m:t>
                        </m:r>
                      </m:num>
                      <m:den>
                        <m:r>
                          <a:rPr lang="en-US" sz="4800" b="0" i="1" smtClean="0">
                            <a:solidFill>
                              <a:schemeClr val="accent4"/>
                            </a:solidFill>
                            <a:latin typeface="Cambria Math" panose="02040503050406030204" pitchFamily="18" charset="0"/>
                          </a:rPr>
                          <m:t>12</m:t>
                        </m:r>
                      </m:den>
                    </m:f>
                  </m:oMath>
                </a14:m>
                <a:endParaRPr lang="en-US" sz="2500" dirty="0">
                  <a:solidFill>
                    <a:schemeClr val="accent4"/>
                  </a:solidFill>
                </a:endParaRPr>
              </a:p>
            </p:txBody>
          </p:sp>
        </mc:Choice>
        <mc:Fallback xmlns="">
          <p:sp>
            <p:nvSpPr>
              <p:cNvPr id="5" name="Rectangle 4">
                <a:extLst>
                  <a:ext uri="{FF2B5EF4-FFF2-40B4-BE49-F238E27FC236}">
                    <a16:creationId xmlns:a16="http://schemas.microsoft.com/office/drawing/2014/main" id="{68DF6FF0-8352-D6C1-57FD-F2080AA1FEFD}"/>
                  </a:ext>
                </a:extLst>
              </p:cNvPr>
              <p:cNvSpPr>
                <a:spLocks noRot="1" noChangeAspect="1" noMove="1" noResize="1" noEditPoints="1" noAdjustHandles="1" noChangeArrowheads="1" noChangeShapeType="1" noTextEdit="1"/>
              </p:cNvSpPr>
              <p:nvPr/>
            </p:nvSpPr>
            <p:spPr>
              <a:xfrm>
                <a:off x="1471377" y="3989255"/>
                <a:ext cx="815578" cy="1395777"/>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F47EF1B-9312-9E71-637A-2CE1FD8F5F8A}"/>
                  </a:ext>
                </a:extLst>
              </p:cNvPr>
              <p:cNvSpPr/>
              <p:nvPr/>
            </p:nvSpPr>
            <p:spPr>
              <a:xfrm>
                <a:off x="5999748" y="3989255"/>
                <a:ext cx="545177" cy="13957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2500" b="1" dirty="0">
                    <a:solidFill>
                      <a:schemeClr val="accent4"/>
                    </a:solidFill>
                  </a:rPr>
                  <a:t> </a:t>
                </a:r>
                <a14:m>
                  <m:oMath xmlns:m="http://schemas.openxmlformats.org/officeDocument/2006/math">
                    <m:f>
                      <m:fPr>
                        <m:ctrlPr>
                          <a:rPr lang="en-US" sz="4800" b="0" i="1" smtClean="0">
                            <a:solidFill>
                              <a:schemeClr val="accent4"/>
                            </a:solidFill>
                            <a:latin typeface="Cambria Math" panose="02040503050406030204" pitchFamily="18" charset="0"/>
                          </a:rPr>
                        </m:ctrlPr>
                      </m:fPr>
                      <m:num>
                        <m:r>
                          <a:rPr lang="en-US" sz="4800" b="0" i="1" smtClean="0">
                            <a:solidFill>
                              <a:schemeClr val="accent4"/>
                            </a:solidFill>
                            <a:latin typeface="Cambria Math" panose="02040503050406030204" pitchFamily="18" charset="0"/>
                          </a:rPr>
                          <m:t>1</m:t>
                        </m:r>
                      </m:num>
                      <m:den>
                        <m:r>
                          <a:rPr lang="en-US" sz="4800" b="0" i="1" smtClean="0">
                            <a:solidFill>
                              <a:schemeClr val="accent4"/>
                            </a:solidFill>
                            <a:latin typeface="Cambria Math" panose="02040503050406030204" pitchFamily="18" charset="0"/>
                          </a:rPr>
                          <m:t>2</m:t>
                        </m:r>
                      </m:den>
                    </m:f>
                  </m:oMath>
                </a14:m>
                <a:endParaRPr lang="en-US" sz="2500" dirty="0">
                  <a:solidFill>
                    <a:schemeClr val="accent4"/>
                  </a:solidFill>
                </a:endParaRPr>
              </a:p>
            </p:txBody>
          </p:sp>
        </mc:Choice>
        <mc:Fallback xmlns="">
          <p:sp>
            <p:nvSpPr>
              <p:cNvPr id="6" name="Rectangle 5">
                <a:extLst>
                  <a:ext uri="{FF2B5EF4-FFF2-40B4-BE49-F238E27FC236}">
                    <a16:creationId xmlns:a16="http://schemas.microsoft.com/office/drawing/2014/main" id="{9F47EF1B-9312-9E71-637A-2CE1FD8F5F8A}"/>
                  </a:ext>
                </a:extLst>
              </p:cNvPr>
              <p:cNvSpPr>
                <a:spLocks noRot="1" noChangeAspect="1" noMove="1" noResize="1" noEditPoints="1" noAdjustHandles="1" noChangeArrowheads="1" noChangeShapeType="1" noTextEdit="1"/>
              </p:cNvSpPr>
              <p:nvPr/>
            </p:nvSpPr>
            <p:spPr>
              <a:xfrm>
                <a:off x="5999748" y="3989255"/>
                <a:ext cx="545177" cy="1395777"/>
              </a:xfrm>
              <a:prstGeom prst="rect">
                <a:avLst/>
              </a:prstGeom>
              <a:blipFill>
                <a:blip r:embed="rId12"/>
                <a:stretch>
                  <a:fillRect/>
                </a:stretch>
              </a:blipFill>
              <a:ln>
                <a:noFill/>
              </a:ln>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DC6D0B19-897A-2D88-2E44-D323A07A3456}"/>
              </a:ext>
            </a:extLst>
          </p:cNvPr>
          <p:cNvCxnSpPr>
            <a:cxnSpLocks/>
          </p:cNvCxnSpPr>
          <p:nvPr/>
        </p:nvCxnSpPr>
        <p:spPr>
          <a:xfrm flipH="1">
            <a:off x="1026695" y="4171949"/>
            <a:ext cx="444682" cy="1004300"/>
          </a:xfrm>
          <a:prstGeom prst="line">
            <a:avLst/>
          </a:prstGeom>
          <a:ln w="57150"/>
        </p:spPr>
        <p:style>
          <a:lnRef idx="1">
            <a:schemeClr val="accent4"/>
          </a:lnRef>
          <a:fillRef idx="0">
            <a:schemeClr val="accent4"/>
          </a:fillRef>
          <a:effectRef idx="0">
            <a:schemeClr val="accent4"/>
          </a:effectRef>
          <a:fontRef idx="minor">
            <a:schemeClr val="tx1"/>
          </a:fontRef>
        </p:style>
      </p:cxnSp>
      <p:cxnSp>
        <p:nvCxnSpPr>
          <p:cNvPr id="9" name="Straight Connector 8">
            <a:extLst>
              <a:ext uri="{FF2B5EF4-FFF2-40B4-BE49-F238E27FC236}">
                <a16:creationId xmlns:a16="http://schemas.microsoft.com/office/drawing/2014/main" id="{57060106-2F69-6DEA-8569-684A72ADCEE4}"/>
              </a:ext>
            </a:extLst>
          </p:cNvPr>
          <p:cNvCxnSpPr>
            <a:cxnSpLocks/>
          </p:cNvCxnSpPr>
          <p:nvPr/>
        </p:nvCxnSpPr>
        <p:spPr>
          <a:xfrm flipH="1">
            <a:off x="5505402" y="4210873"/>
            <a:ext cx="444682" cy="1004300"/>
          </a:xfrm>
          <a:prstGeom prst="line">
            <a:avLst/>
          </a:prstGeom>
          <a:ln w="57150"/>
        </p:spPr>
        <p:style>
          <a:lnRef idx="1">
            <a:schemeClr val="accent4"/>
          </a:lnRef>
          <a:fillRef idx="0">
            <a:schemeClr val="accent4"/>
          </a:fillRef>
          <a:effectRef idx="0">
            <a:schemeClr val="accent4"/>
          </a:effectRef>
          <a:fontRef idx="minor">
            <a:schemeClr val="tx1"/>
          </a:fontRef>
        </p:style>
      </p:cxnSp>
    </p:spTree>
    <p:custDataLst>
      <p:tags r:id="rId1"/>
    </p:custDataLst>
    <p:extLst>
      <p:ext uri="{BB962C8B-B14F-4D97-AF65-F5344CB8AC3E}">
        <p14:creationId xmlns:p14="http://schemas.microsoft.com/office/powerpoint/2010/main" val="3126082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339A3-4B44-81EB-04B3-2ACD8BEAE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32C95-F370-2FE7-5BC0-DC7659A0BC49}"/>
              </a:ext>
            </a:extLst>
          </p:cNvPr>
          <p:cNvSpPr>
            <a:spLocks noGrp="1"/>
          </p:cNvSpPr>
          <p:nvPr>
            <p:ph type="title"/>
          </p:nvPr>
        </p:nvSpPr>
        <p:spPr>
          <a:xfrm>
            <a:off x="693820" y="646396"/>
            <a:ext cx="10515600" cy="664797"/>
          </a:xfrm>
        </p:spPr>
        <p:txBody>
          <a:bodyPr/>
          <a:lstStyle/>
          <a:p>
            <a:r>
              <a:rPr lang="en-US" dirty="0"/>
              <a:t>Why do fractions matter on the job?</a:t>
            </a:r>
          </a:p>
        </p:txBody>
      </p:sp>
      <p:sp>
        <p:nvSpPr>
          <p:cNvPr id="3" name="Content Placeholder 2">
            <a:extLst>
              <a:ext uri="{FF2B5EF4-FFF2-40B4-BE49-F238E27FC236}">
                <a16:creationId xmlns:a16="http://schemas.microsoft.com/office/drawing/2014/main" id="{AE73EB08-3C39-55DD-77E9-364DC4D5B164}"/>
              </a:ext>
            </a:extLst>
          </p:cNvPr>
          <p:cNvSpPr>
            <a:spLocks noGrp="1"/>
          </p:cNvSpPr>
          <p:nvPr>
            <p:ph idx="1"/>
          </p:nvPr>
        </p:nvSpPr>
        <p:spPr>
          <a:xfrm>
            <a:off x="693820" y="1639604"/>
            <a:ext cx="6493043" cy="4572000"/>
          </a:xfrm>
        </p:spPr>
        <p:txBody>
          <a:bodyPr>
            <a:normAutofit/>
          </a:bodyPr>
          <a:lstStyle/>
          <a:p>
            <a:pPr marL="457200" indent="-457200">
              <a:lnSpc>
                <a:spcPct val="134643"/>
              </a:lnSpc>
              <a:buFont typeface="Arial" panose="020B0604020202020204" pitchFamily="34" charset="0"/>
              <a:buChar char="•"/>
            </a:pPr>
            <a:r>
              <a:rPr lang="en-US" sz="3200" dirty="0"/>
              <a:t>Measure materials accurately</a:t>
            </a:r>
          </a:p>
          <a:p>
            <a:pPr marL="457200" indent="-457200">
              <a:lnSpc>
                <a:spcPct val="134643"/>
              </a:lnSpc>
              <a:buFont typeface="Arial" panose="020B0604020202020204" pitchFamily="34" charset="0"/>
              <a:buChar char="•"/>
            </a:pPr>
            <a:r>
              <a:rPr lang="en-US" sz="3200" dirty="0"/>
              <a:t>Cut and fit parts correctly</a:t>
            </a:r>
          </a:p>
          <a:p>
            <a:pPr marL="457200" indent="-457200">
              <a:lnSpc>
                <a:spcPct val="134643"/>
              </a:lnSpc>
              <a:buFont typeface="Arial" panose="020B0604020202020204" pitchFamily="34" charset="0"/>
              <a:buChar char="•"/>
            </a:pPr>
            <a:r>
              <a:rPr lang="en-US" sz="3200" dirty="0"/>
              <a:t>Follow specifications and diagrams</a:t>
            </a:r>
          </a:p>
          <a:p>
            <a:pPr marL="457200" indent="-457200">
              <a:lnSpc>
                <a:spcPct val="134643"/>
              </a:lnSpc>
              <a:buFont typeface="Arial" panose="020B0604020202020204" pitchFamily="34" charset="0"/>
              <a:buChar char="•"/>
            </a:pPr>
            <a:r>
              <a:rPr lang="en-US" sz="3200" dirty="0"/>
              <a:t>Reduce waste and rework</a:t>
            </a:r>
          </a:p>
          <a:p>
            <a:pPr marL="457200" indent="-457200">
              <a:lnSpc>
                <a:spcPct val="134643"/>
              </a:lnSpc>
              <a:buFont typeface="Arial" panose="020B0604020202020204" pitchFamily="34" charset="0"/>
              <a:buChar char="•"/>
            </a:pPr>
            <a:r>
              <a:rPr lang="en-US" sz="3200" dirty="0"/>
              <a:t>Support safe and efficient work</a:t>
            </a:r>
          </a:p>
        </p:txBody>
      </p:sp>
      <p:pic>
        <p:nvPicPr>
          <p:cNvPr id="5" name="Picture 4">
            <a:extLst>
              <a:ext uri="{FF2B5EF4-FFF2-40B4-BE49-F238E27FC236}">
                <a16:creationId xmlns:a16="http://schemas.microsoft.com/office/drawing/2014/main" id="{577CE8F4-C0F9-A106-926B-571D19FB2BBD}"/>
              </a:ext>
            </a:extLst>
          </p:cNvPr>
          <p:cNvPicPr>
            <a:picLocks noChangeAspect="1"/>
          </p:cNvPicPr>
          <p:nvPr/>
        </p:nvPicPr>
        <p:blipFill>
          <a:blip r:embed="rId4">
            <a:extLst>
              <a:ext uri="{28A0092B-C50C-407E-A947-70E740481C1C}">
                <a14:useLocalDpi xmlns:a14="http://schemas.microsoft.com/office/drawing/2010/main" val="0"/>
              </a:ext>
            </a:extLst>
          </a:blip>
          <a:srcRect l="5935" r="15947"/>
          <a:stretch>
            <a:fillRect/>
          </a:stretch>
        </p:blipFill>
        <p:spPr>
          <a:xfrm>
            <a:off x="7380235" y="2127890"/>
            <a:ext cx="3829186" cy="2861206"/>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35553083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9C90E-DC97-3EF7-0C0C-BEE7609DAEBA}"/>
              </a:ext>
            </a:extLst>
          </p:cNvPr>
          <p:cNvSpPr>
            <a:spLocks noGrp="1"/>
          </p:cNvSpPr>
          <p:nvPr>
            <p:ph type="title"/>
          </p:nvPr>
        </p:nvSpPr>
        <p:spPr>
          <a:xfrm>
            <a:off x="838200" y="342040"/>
            <a:ext cx="10515600" cy="664797"/>
          </a:xfrm>
        </p:spPr>
        <p:txBody>
          <a:bodyPr/>
          <a:lstStyle/>
          <a:p>
            <a:r>
              <a:rPr lang="en-US" dirty="0"/>
              <a:t>Key Terms</a:t>
            </a:r>
          </a:p>
        </p:txBody>
      </p:sp>
      <p:sp>
        <p:nvSpPr>
          <p:cNvPr id="3" name="Content Placeholder 2">
            <a:extLst>
              <a:ext uri="{FF2B5EF4-FFF2-40B4-BE49-F238E27FC236}">
                <a16:creationId xmlns:a16="http://schemas.microsoft.com/office/drawing/2014/main" id="{CE0224A0-0252-FF27-39E4-0A39AD8A948A}"/>
              </a:ext>
            </a:extLst>
          </p:cNvPr>
          <p:cNvSpPr>
            <a:spLocks noGrp="1"/>
          </p:cNvSpPr>
          <p:nvPr>
            <p:ph idx="1"/>
          </p:nvPr>
        </p:nvSpPr>
        <p:spPr>
          <a:xfrm>
            <a:off x="838200" y="1006837"/>
            <a:ext cx="10712116" cy="5345837"/>
          </a:xfrm>
        </p:spPr>
        <p:txBody>
          <a:bodyPr>
            <a:noAutofit/>
          </a:bodyPr>
          <a:lstStyle/>
          <a:p>
            <a:pPr>
              <a:lnSpc>
                <a:spcPct val="78571"/>
              </a:lnSpc>
            </a:pPr>
            <a:r>
              <a:rPr lang="en-US" sz="2500" b="1" dirty="0"/>
              <a:t>Common Fraction</a:t>
            </a:r>
            <a:r>
              <a:rPr lang="en-US" sz="2500" dirty="0"/>
              <a:t> - A number that represents a part of a whole. The numerator is the number on top, and the denominator is the number on the bottom.</a:t>
            </a:r>
          </a:p>
          <a:p>
            <a:pPr>
              <a:lnSpc>
                <a:spcPct val="78571"/>
              </a:lnSpc>
            </a:pPr>
            <a:endParaRPr lang="en-US" sz="300" dirty="0"/>
          </a:p>
          <a:p>
            <a:pPr>
              <a:lnSpc>
                <a:spcPct val="78571"/>
              </a:lnSpc>
            </a:pPr>
            <a:r>
              <a:rPr lang="en-US" sz="2500" b="1" dirty="0"/>
              <a:t>Simplest Form </a:t>
            </a:r>
            <a:r>
              <a:rPr lang="en-US" sz="2500" dirty="0"/>
              <a:t>– The process of reducing the fraction so the numerator and denominator have no common factors except 1.</a:t>
            </a:r>
          </a:p>
          <a:p>
            <a:pPr>
              <a:lnSpc>
                <a:spcPct val="78571"/>
              </a:lnSpc>
            </a:pPr>
            <a:endParaRPr lang="en-US" sz="300" b="1" dirty="0"/>
          </a:p>
          <a:p>
            <a:pPr>
              <a:lnSpc>
                <a:spcPct val="78571"/>
              </a:lnSpc>
            </a:pPr>
            <a:r>
              <a:rPr lang="en-US" sz="2500" b="1" dirty="0"/>
              <a:t>Reciprocal</a:t>
            </a:r>
            <a:r>
              <a:rPr lang="en-US" sz="2500" dirty="0"/>
              <a:t> – A fraction created by flipping the numerator and denominator of another fraction (Ex: 2/3 is 3/2). Reciprocals are used when dividing fractions.</a:t>
            </a:r>
          </a:p>
          <a:p>
            <a:pPr>
              <a:lnSpc>
                <a:spcPct val="78571"/>
              </a:lnSpc>
            </a:pPr>
            <a:endParaRPr lang="en-US" sz="300" dirty="0"/>
          </a:p>
          <a:p>
            <a:pPr>
              <a:lnSpc>
                <a:spcPct val="78571"/>
              </a:lnSpc>
            </a:pPr>
            <a:r>
              <a:rPr lang="en-US" sz="2500" b="1" dirty="0"/>
              <a:t>Least Common Denominator </a:t>
            </a:r>
            <a:r>
              <a:rPr lang="en-US" sz="2500" dirty="0"/>
              <a:t>(LCD) – The smallest number that two or more denominators can all divide into evenly. It is used to rewrite fractions so they have the same denominator, which makes them easier to add or subtract.</a:t>
            </a:r>
          </a:p>
          <a:p>
            <a:pPr>
              <a:lnSpc>
                <a:spcPct val="78571"/>
              </a:lnSpc>
            </a:pPr>
            <a:endParaRPr lang="en-US" sz="300" dirty="0"/>
          </a:p>
          <a:p>
            <a:pPr>
              <a:lnSpc>
                <a:spcPct val="78571"/>
              </a:lnSpc>
            </a:pPr>
            <a:r>
              <a:rPr lang="en-US" sz="2500" b="1" dirty="0"/>
              <a:t>Improper fraction </a:t>
            </a:r>
            <a:r>
              <a:rPr lang="en-US" sz="2500" dirty="0"/>
              <a:t>- A number greater than one whole. The numerator of the fraction (top number) is, therefore, greater than the denominator of the fraction (bottom number).</a:t>
            </a:r>
          </a:p>
          <a:p>
            <a:pPr>
              <a:lnSpc>
                <a:spcPct val="78571"/>
              </a:lnSpc>
            </a:pPr>
            <a:endParaRPr lang="en-US" sz="300" dirty="0"/>
          </a:p>
          <a:p>
            <a:pPr>
              <a:lnSpc>
                <a:spcPct val="78571"/>
              </a:lnSpc>
            </a:pPr>
            <a:r>
              <a:rPr lang="en-US" sz="2500" b="1" dirty="0"/>
              <a:t>Mixed Number </a:t>
            </a:r>
            <a:r>
              <a:rPr lang="en-US" sz="2500" dirty="0"/>
              <a:t>– A whole number and a fraction (Ex: 1 ½ )</a:t>
            </a:r>
          </a:p>
        </p:txBody>
      </p:sp>
    </p:spTree>
    <p:custDataLst>
      <p:tags r:id="rId1"/>
    </p:custDataLst>
    <p:extLst>
      <p:ext uri="{BB962C8B-B14F-4D97-AF65-F5344CB8AC3E}">
        <p14:creationId xmlns:p14="http://schemas.microsoft.com/office/powerpoint/2010/main" val="245888444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38497-60F9-FB63-ECE7-D57967F713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5459D61-6C45-24E1-B15E-8F7295CB088B}"/>
              </a:ext>
            </a:extLst>
          </p:cNvPr>
          <p:cNvSpPr>
            <a:spLocks noGrp="1"/>
          </p:cNvSpPr>
          <p:nvPr>
            <p:ph type="title"/>
          </p:nvPr>
        </p:nvSpPr>
        <p:spPr/>
        <p:txBody>
          <a:bodyPr/>
          <a:lstStyle/>
          <a:p>
            <a:r>
              <a:rPr lang="en-US" dirty="0"/>
              <a:t>2</a:t>
            </a:r>
            <a:r>
              <a:rPr lang="en-US" sz="3600" dirty="0"/>
              <a:t>.1 – Multiplying and Dividing Fractions</a:t>
            </a:r>
          </a:p>
        </p:txBody>
      </p:sp>
      <p:sp>
        <p:nvSpPr>
          <p:cNvPr id="5" name="Text Placeholder 4">
            <a:extLst>
              <a:ext uri="{FF2B5EF4-FFF2-40B4-BE49-F238E27FC236}">
                <a16:creationId xmlns:a16="http://schemas.microsoft.com/office/drawing/2014/main" id="{F4BD7E21-DA86-2F39-F256-06DB14C1F5FE}"/>
              </a:ext>
            </a:extLst>
          </p:cNvPr>
          <p:cNvSpPr>
            <a:spLocks noGrp="1"/>
          </p:cNvSpPr>
          <p:nvPr>
            <p:ph type="body" sz="quarter" idx="10"/>
          </p:nvPr>
        </p:nvSpPr>
        <p:spPr>
          <a:xfrm>
            <a:off x="1616075" y="3657600"/>
            <a:ext cx="4860925" cy="2438399"/>
          </a:xfrm>
        </p:spPr>
        <p:txBody>
          <a:bodyPr/>
          <a:lstStyle/>
          <a:p>
            <a:pPr marL="0" indent="0">
              <a:buNone/>
            </a:pPr>
            <a:r>
              <a:rPr lang="en-US" sz="2500" dirty="0"/>
              <a:t>In this section, we’ll learn how to accurately multiply and divide fractions.</a:t>
            </a:r>
          </a:p>
          <a:p>
            <a:endParaRPr lang="en-US" dirty="0"/>
          </a:p>
        </p:txBody>
      </p:sp>
      <p:pic>
        <p:nvPicPr>
          <p:cNvPr id="12" name="Picture Placeholder 11">
            <a:extLst>
              <a:ext uri="{FF2B5EF4-FFF2-40B4-BE49-F238E27FC236}">
                <a16:creationId xmlns:a16="http://schemas.microsoft.com/office/drawing/2014/main" id="{D235F76B-364C-DE5C-9634-E957B88BACBE}"/>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10700" r="28400"/>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387629186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885E6-6CF2-BD4C-42FD-CB8B792A4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024FF-7DB4-CEE4-B0F8-9F351AD5E2D2}"/>
              </a:ext>
            </a:extLst>
          </p:cNvPr>
          <p:cNvSpPr>
            <a:spLocks noGrp="1"/>
          </p:cNvSpPr>
          <p:nvPr>
            <p:ph type="title"/>
          </p:nvPr>
        </p:nvSpPr>
        <p:spPr/>
        <p:txBody>
          <a:bodyPr/>
          <a:lstStyle/>
          <a:p>
            <a:pPr algn="ctr"/>
            <a:r>
              <a:rPr lang="en-US" sz="4000" dirty="0">
                <a:solidFill>
                  <a:schemeClr val="tx1"/>
                </a:solidFill>
              </a:rPr>
              <a:t>Multiplying Fractions </a:t>
            </a:r>
          </a:p>
        </p:txBody>
      </p:sp>
      <p:sp>
        <p:nvSpPr>
          <p:cNvPr id="3" name="Content Placeholder 2">
            <a:extLst>
              <a:ext uri="{FF2B5EF4-FFF2-40B4-BE49-F238E27FC236}">
                <a16:creationId xmlns:a16="http://schemas.microsoft.com/office/drawing/2014/main" id="{F2A32541-207C-3695-D3EC-8A5670BEA096}"/>
              </a:ext>
            </a:extLst>
          </p:cNvPr>
          <p:cNvSpPr>
            <a:spLocks noGrp="1"/>
          </p:cNvSpPr>
          <p:nvPr>
            <p:ph idx="1"/>
          </p:nvPr>
        </p:nvSpPr>
        <p:spPr/>
        <p:txBody>
          <a:bodyPr>
            <a:normAutofit/>
          </a:bodyPr>
          <a:lstStyle/>
          <a:p>
            <a:pPr marL="514350" indent="-514350">
              <a:buFont typeface="+mj-lt"/>
              <a:buAutoNum type="arabicPeriod"/>
            </a:pPr>
            <a:r>
              <a:rPr lang="en-US" sz="3600" dirty="0">
                <a:solidFill>
                  <a:schemeClr val="tx1"/>
                </a:solidFill>
              </a:rPr>
              <a:t>Multiply the </a:t>
            </a:r>
            <a:r>
              <a:rPr lang="en-US" sz="3600" dirty="0">
                <a:solidFill>
                  <a:schemeClr val="accent5"/>
                </a:solidFill>
              </a:rPr>
              <a:t>numerators.</a:t>
            </a:r>
          </a:p>
          <a:p>
            <a:pPr marL="514350" indent="-514350">
              <a:buFont typeface="+mj-lt"/>
              <a:buAutoNum type="arabicPeriod"/>
            </a:pPr>
            <a:r>
              <a:rPr lang="en-US" sz="3600" dirty="0">
                <a:solidFill>
                  <a:schemeClr val="tx1"/>
                </a:solidFill>
              </a:rPr>
              <a:t>Multiply the </a:t>
            </a:r>
            <a:r>
              <a:rPr lang="en-US" sz="3600" dirty="0">
                <a:solidFill>
                  <a:schemeClr val="accent4"/>
                </a:solidFill>
              </a:rPr>
              <a:t>denominators.</a:t>
            </a:r>
          </a:p>
          <a:p>
            <a:pPr marL="514350" indent="-514350">
              <a:buFont typeface="+mj-lt"/>
              <a:buAutoNum type="arabicPeriod"/>
            </a:pPr>
            <a:r>
              <a:rPr lang="en-US" sz="3600" dirty="0">
                <a:solidFill>
                  <a:schemeClr val="tx1"/>
                </a:solidFill>
              </a:rPr>
              <a:t>Reduce the fraction to </a:t>
            </a:r>
            <a:r>
              <a:rPr lang="en-US" sz="3600" dirty="0">
                <a:solidFill>
                  <a:schemeClr val="accent2"/>
                </a:solidFill>
              </a:rPr>
              <a:t>simplest form</a:t>
            </a:r>
            <a:r>
              <a:rPr lang="en-US" sz="3600" dirty="0">
                <a:solidFill>
                  <a:schemeClr val="tx1"/>
                </a:solidFill>
              </a:rPr>
              <a:t>, if possible.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B583116-8A6E-E8AB-CB01-285DE3D34E3E}"/>
                  </a:ext>
                </a:extLst>
              </p:cNvPr>
              <p:cNvSpPr txBox="1"/>
              <p:nvPr/>
            </p:nvSpPr>
            <p:spPr>
              <a:xfrm>
                <a:off x="2322094" y="3806592"/>
                <a:ext cx="3773906" cy="1928733"/>
              </a:xfrm>
              <a:prstGeom prst="rect">
                <a:avLst/>
              </a:prstGeom>
              <a:noFill/>
            </p:spPr>
            <p:txBody>
              <a:bodyPr wrap="square" lIns="0" tIns="0" rIns="0" bIns="0" rtlCol="0">
                <a:spAutoFit/>
              </a:bodyPr>
              <a:lstStyle/>
              <a:p>
                <a:pPr/>
                <a14:m>
                  <m:oMathPara xmlns:m="http://schemas.openxmlformats.org/officeDocument/2006/math">
                    <m:oMathParaPr>
                      <m:jc m:val="left"/>
                    </m:oMathParaPr>
                    <m:oMath>
                      <m:f>
                        <m:fPr>
                          <m:ctrlPr>
                            <a:rPr lang="en-US" sz="6600" b="0" i="1" smtClean="0">
                              <a:solidFill>
                                <a:schemeClr val="accent5"/>
                              </a:solidFill>
                              <a:latin typeface="Cambria Math" panose="02040503050406030204" pitchFamily="18" charset="0"/>
                            </a:rPr>
                          </m:ctrlPr>
                        </m:fPr>
                        <m:num>
                          <m:r>
                            <a:rPr lang="en-US" sz="6600" b="0" i="1" smtClean="0">
                              <a:solidFill>
                                <a:schemeClr val="accent5"/>
                              </a:solidFill>
                              <a:latin typeface="Cambria Math" panose="02040503050406030204" pitchFamily="18" charset="0"/>
                            </a:rPr>
                            <m:t>2</m:t>
                          </m:r>
                        </m:num>
                        <m:den>
                          <m:r>
                            <a:rPr lang="en-US" sz="6600" b="0" i="1" smtClean="0">
                              <a:solidFill>
                                <a:schemeClr val="accent4"/>
                              </a:solidFill>
                              <a:latin typeface="Cambria Math" panose="02040503050406030204" pitchFamily="18" charset="0"/>
                            </a:rPr>
                            <m:t>3</m:t>
                          </m:r>
                        </m:den>
                      </m:f>
                      <m:r>
                        <a:rPr lang="en-US" sz="6600" b="0" i="1" smtClean="0">
                          <a:latin typeface="Cambria Math" panose="02040503050406030204" pitchFamily="18" charset="0"/>
                        </a:rPr>
                        <m:t>  </m:t>
                      </m:r>
                      <m:r>
                        <a:rPr lang="en-US" sz="6600" i="1" smtClean="0">
                          <a:latin typeface="Cambria Math" panose="02040503050406030204" pitchFamily="18" charset="0"/>
                          <a:ea typeface="Cambria Math" panose="02040503050406030204" pitchFamily="18" charset="0"/>
                        </a:rPr>
                        <m:t>×</m:t>
                      </m:r>
                      <m:r>
                        <a:rPr lang="en-US" sz="6600" b="0" i="1" smtClean="0">
                          <a:latin typeface="Cambria Math" panose="02040503050406030204" pitchFamily="18" charset="0"/>
                          <a:ea typeface="Cambria Math" panose="02040503050406030204" pitchFamily="18" charset="0"/>
                        </a:rPr>
                        <m:t>  </m:t>
                      </m:r>
                      <m:f>
                        <m:fPr>
                          <m:ctrlPr>
                            <a:rPr lang="en-US" sz="6600" b="0" i="1" smtClean="0">
                              <a:solidFill>
                                <a:schemeClr val="accent5"/>
                              </a:solidFill>
                              <a:latin typeface="Cambria Math" panose="02040503050406030204" pitchFamily="18" charset="0"/>
                              <a:ea typeface="Cambria Math" panose="02040503050406030204" pitchFamily="18" charset="0"/>
                            </a:rPr>
                          </m:ctrlPr>
                        </m:fPr>
                        <m:num>
                          <m:r>
                            <a:rPr lang="en-US" sz="6600" b="0" i="1" smtClean="0">
                              <a:solidFill>
                                <a:schemeClr val="accent5"/>
                              </a:solidFill>
                              <a:latin typeface="Cambria Math" panose="02040503050406030204" pitchFamily="18" charset="0"/>
                              <a:ea typeface="Cambria Math" panose="02040503050406030204" pitchFamily="18" charset="0"/>
                            </a:rPr>
                            <m:t>5</m:t>
                          </m:r>
                        </m:num>
                        <m:den>
                          <m:r>
                            <a:rPr lang="en-US" sz="6600" b="0" i="1" smtClean="0">
                              <a:solidFill>
                                <a:schemeClr val="accent4"/>
                              </a:solidFill>
                              <a:latin typeface="Cambria Math" panose="02040503050406030204" pitchFamily="18" charset="0"/>
                              <a:ea typeface="Cambria Math" panose="02040503050406030204" pitchFamily="18" charset="0"/>
                            </a:rPr>
                            <m:t>6</m:t>
                          </m:r>
                        </m:den>
                      </m:f>
                      <m:r>
                        <a:rPr lang="en-US" sz="6600" i="1" smtClean="0">
                          <a:latin typeface="Cambria Math" panose="02040503050406030204" pitchFamily="18" charset="0"/>
                          <a:ea typeface="Cambria Math" panose="02040503050406030204" pitchFamily="18" charset="0"/>
                        </a:rPr>
                        <m:t>=</m:t>
                      </m:r>
                    </m:oMath>
                  </m:oMathPara>
                </a14:m>
                <a:endParaRPr lang="en-US" sz="6600" dirty="0"/>
              </a:p>
            </p:txBody>
          </p:sp>
        </mc:Choice>
        <mc:Fallback xmlns="">
          <p:sp>
            <p:nvSpPr>
              <p:cNvPr id="6" name="TextBox 5">
                <a:extLst>
                  <a:ext uri="{FF2B5EF4-FFF2-40B4-BE49-F238E27FC236}">
                    <a16:creationId xmlns:a16="http://schemas.microsoft.com/office/drawing/2014/main" id="{5B583116-8A6E-E8AB-CB01-285DE3D34E3E}"/>
                  </a:ext>
                </a:extLst>
              </p:cNvPr>
              <p:cNvSpPr txBox="1">
                <a:spLocks noRot="1" noChangeAspect="1" noMove="1" noResize="1" noEditPoints="1" noAdjustHandles="1" noChangeArrowheads="1" noChangeShapeType="1" noTextEdit="1"/>
              </p:cNvSpPr>
              <p:nvPr/>
            </p:nvSpPr>
            <p:spPr>
              <a:xfrm>
                <a:off x="2322094" y="3806592"/>
                <a:ext cx="3773906" cy="1928733"/>
              </a:xfrm>
              <a:prstGeom prst="rect">
                <a:avLst/>
              </a:prstGeom>
              <a:blipFill>
                <a:blip r:embed="rId4"/>
                <a:stretch>
                  <a:fillRect l="-1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B2AE3FA-813E-A832-19CF-9C1B6EC48F43}"/>
                  </a:ext>
                </a:extLst>
              </p:cNvPr>
              <p:cNvSpPr txBox="1"/>
              <p:nvPr/>
            </p:nvSpPr>
            <p:spPr>
              <a:xfrm>
                <a:off x="6272462" y="3827239"/>
                <a:ext cx="1307432" cy="1908086"/>
              </a:xfrm>
              <a:prstGeom prst="rect">
                <a:avLst/>
              </a:prstGeom>
              <a:noFill/>
            </p:spPr>
            <p:txBody>
              <a:bodyPr wrap="square" lIns="0" tIns="0" rIns="0" bIns="0" rtlCol="0">
                <a:spAutoFit/>
              </a:bodyPr>
              <a:lstStyle/>
              <a:p>
                <a:pPr/>
                <a14:m>
                  <m:oMathPara xmlns:m="http://schemas.openxmlformats.org/officeDocument/2006/math">
                    <m:oMath>
                      <m:f>
                        <m:fPr>
                          <m:ctrlPr>
                            <a:rPr lang="en-US" sz="6600" b="0" i="1" smtClean="0">
                              <a:solidFill>
                                <a:schemeClr val="accent5"/>
                              </a:solidFill>
                              <a:latin typeface="Cambria Math" panose="02040503050406030204" pitchFamily="18" charset="0"/>
                            </a:rPr>
                          </m:ctrlPr>
                        </m:fPr>
                        <m:num>
                          <m:r>
                            <a:rPr lang="en-US" sz="6600" b="0" i="1" smtClean="0">
                              <a:solidFill>
                                <a:schemeClr val="accent5"/>
                              </a:solidFill>
                              <a:latin typeface="Cambria Math" panose="02040503050406030204" pitchFamily="18" charset="0"/>
                            </a:rPr>
                            <m:t>10</m:t>
                          </m:r>
                        </m:num>
                        <m:den>
                          <m:r>
                            <a:rPr lang="en-US" sz="6600" b="0" i="1" smtClean="0">
                              <a:solidFill>
                                <a:schemeClr val="accent4"/>
                              </a:solidFill>
                              <a:latin typeface="Cambria Math" panose="02040503050406030204" pitchFamily="18" charset="0"/>
                            </a:rPr>
                            <m:t>18</m:t>
                          </m:r>
                        </m:den>
                      </m:f>
                    </m:oMath>
                  </m:oMathPara>
                </a14:m>
                <a:endParaRPr lang="en-US" sz="6600" dirty="0"/>
              </a:p>
            </p:txBody>
          </p:sp>
        </mc:Choice>
        <mc:Fallback xmlns="">
          <p:sp>
            <p:nvSpPr>
              <p:cNvPr id="9" name="TextBox 8">
                <a:extLst>
                  <a:ext uri="{FF2B5EF4-FFF2-40B4-BE49-F238E27FC236}">
                    <a16:creationId xmlns:a16="http://schemas.microsoft.com/office/drawing/2014/main" id="{2B2AE3FA-813E-A832-19CF-9C1B6EC48F43}"/>
                  </a:ext>
                </a:extLst>
              </p:cNvPr>
              <p:cNvSpPr txBox="1">
                <a:spLocks noRot="1" noChangeAspect="1" noMove="1" noResize="1" noEditPoints="1" noAdjustHandles="1" noChangeArrowheads="1" noChangeShapeType="1" noTextEdit="1"/>
              </p:cNvSpPr>
              <p:nvPr/>
            </p:nvSpPr>
            <p:spPr>
              <a:xfrm>
                <a:off x="6272462" y="3827239"/>
                <a:ext cx="1307432" cy="19080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4B8C5CB-3F51-47F9-A830-EC79CA428822}"/>
                  </a:ext>
                </a:extLst>
              </p:cNvPr>
              <p:cNvSpPr txBox="1"/>
              <p:nvPr/>
            </p:nvSpPr>
            <p:spPr>
              <a:xfrm>
                <a:off x="7756356" y="3827239"/>
                <a:ext cx="1307432" cy="1995675"/>
              </a:xfrm>
              <a:prstGeom prst="rect">
                <a:avLst/>
              </a:prstGeom>
              <a:noFill/>
            </p:spPr>
            <p:txBody>
              <a:bodyPr wrap="square" lIns="0" tIns="0" rIns="0" bIns="0" rtlCol="0">
                <a:spAutoFit/>
              </a:bodyPr>
              <a:lstStyle/>
              <a:p>
                <a:pPr/>
                <a14:m>
                  <m:oMathPara xmlns:m="http://schemas.openxmlformats.org/officeDocument/2006/math">
                    <m:oMath>
                      <m:f>
                        <m:fPr>
                          <m:ctrlPr>
                            <a:rPr lang="en-US" sz="6600" b="0" i="1" smtClean="0">
                              <a:solidFill>
                                <a:schemeClr val="accent2"/>
                              </a:solidFill>
                              <a:latin typeface="Cambria Math" panose="02040503050406030204" pitchFamily="18" charset="0"/>
                            </a:rPr>
                          </m:ctrlPr>
                        </m:fPr>
                        <m:num>
                          <m:r>
                            <a:rPr lang="en-US" sz="6600" b="0" i="1" smtClean="0">
                              <a:solidFill>
                                <a:schemeClr val="accent2"/>
                              </a:solidFill>
                              <a:latin typeface="Cambria Math" panose="02040503050406030204" pitchFamily="18" charset="0"/>
                            </a:rPr>
                            <m:t>5</m:t>
                          </m:r>
                        </m:num>
                        <m:den>
                          <m:r>
                            <a:rPr lang="en-US" sz="6600" b="0" i="1" smtClean="0">
                              <a:solidFill>
                                <a:schemeClr val="accent2"/>
                              </a:solidFill>
                              <a:latin typeface="Cambria Math" panose="02040503050406030204" pitchFamily="18" charset="0"/>
                            </a:rPr>
                            <m:t>9</m:t>
                          </m:r>
                        </m:den>
                      </m:f>
                    </m:oMath>
                  </m:oMathPara>
                </a14:m>
                <a:endParaRPr lang="en-US" sz="6600" dirty="0"/>
              </a:p>
            </p:txBody>
          </p:sp>
        </mc:Choice>
        <mc:Fallback xmlns="">
          <p:sp>
            <p:nvSpPr>
              <p:cNvPr id="10" name="TextBox 9">
                <a:extLst>
                  <a:ext uri="{FF2B5EF4-FFF2-40B4-BE49-F238E27FC236}">
                    <a16:creationId xmlns:a16="http://schemas.microsoft.com/office/drawing/2014/main" id="{04B8C5CB-3F51-47F9-A830-EC79CA428822}"/>
                  </a:ext>
                </a:extLst>
              </p:cNvPr>
              <p:cNvSpPr txBox="1">
                <a:spLocks noRot="1" noChangeAspect="1" noMove="1" noResize="1" noEditPoints="1" noAdjustHandles="1" noChangeArrowheads="1" noChangeShapeType="1" noTextEdit="1"/>
              </p:cNvSpPr>
              <p:nvPr/>
            </p:nvSpPr>
            <p:spPr>
              <a:xfrm>
                <a:off x="7756356" y="3827239"/>
                <a:ext cx="1307432" cy="1995675"/>
              </a:xfrm>
              <a:prstGeom prst="rect">
                <a:avLst/>
              </a:prstGeom>
              <a:blipFill>
                <a:blip r:embed="rId6"/>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C8821DE3-DECB-6BE3-4B47-9ECA34196A80}"/>
              </a:ext>
            </a:extLst>
          </p:cNvPr>
          <p:cNvSpPr/>
          <p:nvPr/>
        </p:nvSpPr>
        <p:spPr>
          <a:xfrm>
            <a:off x="6469730" y="3806591"/>
            <a:ext cx="1030706" cy="878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1CDF98C-6254-71E9-D55E-A1A363A1B3B4}"/>
              </a:ext>
            </a:extLst>
          </p:cNvPr>
          <p:cNvSpPr/>
          <p:nvPr/>
        </p:nvSpPr>
        <p:spPr>
          <a:xfrm>
            <a:off x="6513845" y="5075319"/>
            <a:ext cx="1030706" cy="878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6510E3B9-C9A3-D784-D789-1288D97867D8}"/>
              </a:ext>
            </a:extLst>
          </p:cNvPr>
          <p:cNvCxnSpPr>
            <a:cxnSpLocks/>
          </p:cNvCxnSpPr>
          <p:nvPr/>
        </p:nvCxnSpPr>
        <p:spPr>
          <a:xfrm flipV="1">
            <a:off x="6390271" y="4095750"/>
            <a:ext cx="1030706" cy="609600"/>
          </a:xfrm>
          <a:prstGeom prst="line">
            <a:avLst/>
          </a:prstGeom>
          <a:ln w="571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7202915D-BAE5-F813-C239-D22668CE533D}"/>
              </a:ext>
            </a:extLst>
          </p:cNvPr>
          <p:cNvCxnSpPr>
            <a:cxnSpLocks/>
          </p:cNvCxnSpPr>
          <p:nvPr/>
        </p:nvCxnSpPr>
        <p:spPr>
          <a:xfrm flipV="1">
            <a:off x="6478502" y="5209575"/>
            <a:ext cx="1030706" cy="609600"/>
          </a:xfrm>
          <a:prstGeom prst="line">
            <a:avLst/>
          </a:prstGeom>
          <a:ln w="57150">
            <a:solidFill>
              <a:schemeClr val="tx1"/>
            </a:solidFill>
          </a:ln>
        </p:spPr>
        <p:style>
          <a:lnRef idx="1">
            <a:schemeClr val="accent2"/>
          </a:lnRef>
          <a:fillRef idx="0">
            <a:schemeClr val="accent2"/>
          </a:fillRef>
          <a:effectRef idx="0">
            <a:schemeClr val="accent2"/>
          </a:effectRef>
          <a:fontRef idx="minor">
            <a:schemeClr val="tx1"/>
          </a:fontRef>
        </p:style>
      </p:cxnSp>
      <p:sp>
        <p:nvSpPr>
          <p:cNvPr id="19" name="Rectangle 18">
            <a:extLst>
              <a:ext uri="{FF2B5EF4-FFF2-40B4-BE49-F238E27FC236}">
                <a16:creationId xmlns:a16="http://schemas.microsoft.com/office/drawing/2014/main" id="{C343D20A-955A-8611-A5A6-BE0E1CBE875A}"/>
              </a:ext>
            </a:extLst>
          </p:cNvPr>
          <p:cNvSpPr/>
          <p:nvPr/>
        </p:nvSpPr>
        <p:spPr>
          <a:xfrm>
            <a:off x="7801599" y="3900667"/>
            <a:ext cx="1030706" cy="878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C1F26F5-DD36-5367-DD67-1370E25CE0E3}"/>
              </a:ext>
            </a:extLst>
          </p:cNvPr>
          <p:cNvSpPr/>
          <p:nvPr/>
        </p:nvSpPr>
        <p:spPr>
          <a:xfrm>
            <a:off x="7894719" y="5099041"/>
            <a:ext cx="1030706" cy="878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868581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500"/>
                            </p:stCondLst>
                            <p:childTnLst>
                              <p:par>
                                <p:cTn id="19" presetID="10" presetClass="exit" presetSubtype="0" fill="hold" grpId="0" nodeType="afterEffect">
                                  <p:stCondLst>
                                    <p:cond delay="0"/>
                                  </p:stCondLst>
                                  <p:childTnLst>
                                    <p:animEffect transition="out" filter="fad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childTnLst>
                          </p:cTn>
                        </p:par>
                        <p:par>
                          <p:cTn id="27" fill="hold">
                            <p:stCondLst>
                              <p:cond delay="500"/>
                            </p:stCondLst>
                            <p:childTnLst>
                              <p:par>
                                <p:cTn id="28" presetID="10" presetClass="exit" presetSubtype="0" fill="hold" grpId="0" nodeType="afterEffect">
                                  <p:stCondLst>
                                    <p:cond delay="0"/>
                                  </p:stCondLst>
                                  <p:childTnLst>
                                    <p:animEffect transition="out" filter="fade">
                                      <p:cBhvr>
                                        <p:cTn id="29" dur="500"/>
                                        <p:tgtEl>
                                          <p:spTgt spid="20"/>
                                        </p:tgtEl>
                                      </p:cBhvr>
                                    </p:animEffect>
                                    <p:set>
                                      <p:cBhvr>
                                        <p:cTn id="30"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5DD7-0DF9-0B3E-2FE8-08B6E8318A22}"/>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01EACDD1-74D8-3836-5505-7C1668BEE202}"/>
              </a:ext>
            </a:extLst>
          </p:cNvPr>
          <p:cNvGrpSpPr/>
          <p:nvPr/>
        </p:nvGrpSpPr>
        <p:grpSpPr>
          <a:xfrm>
            <a:off x="4163785" y="3751977"/>
            <a:ext cx="7180469" cy="2459627"/>
            <a:chOff x="4163785" y="3751977"/>
            <a:chExt cx="7180469" cy="2459627"/>
          </a:xfrm>
        </p:grpSpPr>
        <p:grpSp>
          <p:nvGrpSpPr>
            <p:cNvPr id="6" name="Google Shape;250;p31">
              <a:extLst>
                <a:ext uri="{FF2B5EF4-FFF2-40B4-BE49-F238E27FC236}">
                  <a16:creationId xmlns:a16="http://schemas.microsoft.com/office/drawing/2014/main" id="{05809D8E-CE09-4560-9138-3EE9C1BB760D}"/>
                </a:ext>
                <a:ext uri="{C183D7F6-B498-43B3-948B-1728B52AA6E4}">
                  <adec:decorative xmlns:adec="http://schemas.microsoft.com/office/drawing/2017/decorative" val="1"/>
                </a:ext>
              </a:extLst>
            </p:cNvPr>
            <p:cNvGrpSpPr/>
            <p:nvPr/>
          </p:nvGrpSpPr>
          <p:grpSpPr>
            <a:xfrm>
              <a:off x="4163785" y="3751977"/>
              <a:ext cx="7180469" cy="2459627"/>
              <a:chOff x="0" y="5809"/>
              <a:chExt cx="3922609" cy="3916200"/>
            </a:xfrm>
          </p:grpSpPr>
          <p:sp>
            <p:nvSpPr>
              <p:cNvPr id="7" name="Google Shape;251;p31">
                <a:extLst>
                  <a:ext uri="{FF2B5EF4-FFF2-40B4-BE49-F238E27FC236}">
                    <a16:creationId xmlns:a16="http://schemas.microsoft.com/office/drawing/2014/main" id="{9A9B0B2D-F1F6-C3BC-C703-3BB084B3EE54}"/>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8" name="Google Shape;252;p31">
                <a:extLst>
                  <a:ext uri="{FF2B5EF4-FFF2-40B4-BE49-F238E27FC236}">
                    <a16:creationId xmlns:a16="http://schemas.microsoft.com/office/drawing/2014/main" id="{CC9A59A0-B705-E7E1-D7B9-DEA41BB2CAA2}"/>
                  </a:ext>
                </a:extLst>
              </p:cNvPr>
              <p:cNvSpPr/>
              <p:nvPr/>
            </p:nvSpPr>
            <p:spPr>
              <a:xfrm>
                <a:off x="0" y="5809"/>
                <a:ext cx="3916200" cy="759562"/>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11" name="TextBox 10">
              <a:extLst>
                <a:ext uri="{FF2B5EF4-FFF2-40B4-BE49-F238E27FC236}">
                  <a16:creationId xmlns:a16="http://schemas.microsoft.com/office/drawing/2014/main" id="{8498E8C9-6FB1-121B-0EB5-118C1347E2A3}"/>
                </a:ext>
              </a:extLst>
            </p:cNvPr>
            <p:cNvSpPr txBox="1"/>
            <p:nvPr/>
          </p:nvSpPr>
          <p:spPr>
            <a:xfrm>
              <a:off x="4338807" y="3756224"/>
              <a:ext cx="2554221" cy="477054"/>
            </a:xfrm>
            <a:prstGeom prst="rect">
              <a:avLst/>
            </a:prstGeom>
            <a:noFill/>
          </p:spPr>
          <p:txBody>
            <a:bodyPr wrap="square" rtlCol="0">
              <a:spAutoFit/>
            </a:bodyPr>
            <a:lstStyle/>
            <a:p>
              <a:r>
                <a:rPr lang="en-US" sz="2500" b="1" i="1" dirty="0"/>
                <a:t>Example</a:t>
              </a:r>
            </a:p>
          </p:txBody>
        </p:sp>
      </p:grpSp>
      <p:sp>
        <p:nvSpPr>
          <p:cNvPr id="2" name="Title 1">
            <a:extLst>
              <a:ext uri="{FF2B5EF4-FFF2-40B4-BE49-F238E27FC236}">
                <a16:creationId xmlns:a16="http://schemas.microsoft.com/office/drawing/2014/main" id="{3764491F-51B0-66C6-878C-F0053ADF46EB}"/>
              </a:ext>
            </a:extLst>
          </p:cNvPr>
          <p:cNvSpPr>
            <a:spLocks noGrp="1"/>
          </p:cNvSpPr>
          <p:nvPr>
            <p:ph type="title"/>
          </p:nvPr>
        </p:nvSpPr>
        <p:spPr/>
        <p:txBody>
          <a:bodyPr anchor="t">
            <a:normAutofit/>
          </a:bodyPr>
          <a:lstStyle/>
          <a:p>
            <a:pPr algn="ctr"/>
            <a:r>
              <a:rPr lang="en-US" dirty="0">
                <a:solidFill>
                  <a:schemeClr val="tx1"/>
                </a:solidFill>
              </a:rPr>
              <a:t>Converting Improper Fractions </a:t>
            </a:r>
          </a:p>
        </p:txBody>
      </p:sp>
      <p:sp>
        <p:nvSpPr>
          <p:cNvPr id="3" name="Content Placeholder 2">
            <a:extLst>
              <a:ext uri="{FF2B5EF4-FFF2-40B4-BE49-F238E27FC236}">
                <a16:creationId xmlns:a16="http://schemas.microsoft.com/office/drawing/2014/main" id="{DBF3C186-4AA9-0FAF-BFA6-6D4FD7BB6BB5}"/>
              </a:ext>
            </a:extLst>
          </p:cNvPr>
          <p:cNvSpPr>
            <a:spLocks noGrp="1"/>
          </p:cNvSpPr>
          <p:nvPr>
            <p:ph idx="1"/>
          </p:nvPr>
        </p:nvSpPr>
        <p:spPr>
          <a:xfrm>
            <a:off x="3837214" y="1645920"/>
            <a:ext cx="7495308" cy="4572000"/>
          </a:xfrm>
        </p:spPr>
        <p:txBody>
          <a:bodyPr>
            <a:normAutofit/>
          </a:bodyPr>
          <a:lstStyle/>
          <a:p>
            <a:r>
              <a:rPr lang="en-US" b="1" dirty="0"/>
              <a:t>Improper fraction: </a:t>
            </a:r>
            <a:r>
              <a:rPr lang="en-US" dirty="0"/>
              <a:t>The numerator is larger than the denominator. </a:t>
            </a:r>
          </a:p>
          <a:p>
            <a:endParaRPr lang="en-US" dirty="0"/>
          </a:p>
          <a:p>
            <a:r>
              <a:rPr lang="en-US" b="1" dirty="0"/>
              <a:t>Mixed number</a:t>
            </a:r>
            <a:r>
              <a:rPr lang="en-US" dirty="0"/>
              <a:t>: A whole number and a fraction.</a:t>
            </a:r>
          </a:p>
        </p:txBody>
      </p:sp>
      <p:pic>
        <p:nvPicPr>
          <p:cNvPr id="4" name="Online Media 3" title="Improper Fractions to Mixed Numbers | Math with Mr. J #Shorts">
            <a:hlinkClick r:id="" action="ppaction://media"/>
            <a:extLst>
              <a:ext uri="{FF2B5EF4-FFF2-40B4-BE49-F238E27FC236}">
                <a16:creationId xmlns:a16="http://schemas.microsoft.com/office/drawing/2014/main" id="{1AB6C36A-2E76-E9CB-C249-15DE4025D1C9}"/>
              </a:ext>
            </a:extLst>
          </p:cNvPr>
          <p:cNvPicPr>
            <a:picLocks noRot="1" noChangeAspect="1"/>
          </p:cNvPicPr>
          <p:nvPr>
            <a:videoFile r:link="rId2"/>
          </p:nvPr>
        </p:nvPicPr>
        <p:blipFill>
          <a:blip r:embed="rId5"/>
          <a:stretch>
            <a:fillRect/>
          </a:stretch>
        </p:blipFill>
        <p:spPr>
          <a:xfrm>
            <a:off x="997127" y="1507490"/>
            <a:ext cx="2583180" cy="4572000"/>
          </a:xfrm>
          <a:prstGeom prst="rect">
            <a:avLst/>
          </a:prstGeom>
          <a:noFill/>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AE86011-BE27-880C-A6A6-A231B939DDF5}"/>
                  </a:ext>
                </a:extLst>
              </p:cNvPr>
              <p:cNvSpPr txBox="1"/>
              <p:nvPr/>
            </p:nvSpPr>
            <p:spPr>
              <a:xfrm>
                <a:off x="4744182" y="4527464"/>
                <a:ext cx="399147" cy="1152431"/>
              </a:xfrm>
              <a:prstGeom prst="rect">
                <a:avLst/>
              </a:prstGeom>
              <a:noFill/>
            </p:spPr>
            <p:txBody>
              <a:bodyPr wrap="none" lIns="0" tIns="0" rIns="0" bIns="0" rtlCol="0">
                <a:spAutoFit/>
              </a:bodyPr>
              <a:lstStyle/>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7</m:t>
                          </m:r>
                        </m:num>
                        <m:den>
                          <m:r>
                            <a:rPr lang="en-US" sz="4000" b="0" i="1" smtClean="0">
                              <a:latin typeface="Cambria Math" panose="02040503050406030204" pitchFamily="18" charset="0"/>
                            </a:rPr>
                            <m:t>3</m:t>
                          </m:r>
                        </m:den>
                      </m:f>
                    </m:oMath>
                  </m:oMathPara>
                </a14:m>
                <a:endParaRPr lang="en-US" dirty="0"/>
              </a:p>
            </p:txBody>
          </p:sp>
        </mc:Choice>
        <mc:Fallback xmlns="">
          <p:sp>
            <p:nvSpPr>
              <p:cNvPr id="10" name="TextBox 9">
                <a:extLst>
                  <a:ext uri="{FF2B5EF4-FFF2-40B4-BE49-F238E27FC236}">
                    <a16:creationId xmlns:a16="http://schemas.microsoft.com/office/drawing/2014/main" id="{7AE86011-BE27-880C-A6A6-A231B939DDF5}"/>
                  </a:ext>
                </a:extLst>
              </p:cNvPr>
              <p:cNvSpPr txBox="1">
                <a:spLocks noRot="1" noChangeAspect="1" noMove="1" noResize="1" noEditPoints="1" noAdjustHandles="1" noChangeArrowheads="1" noChangeShapeType="1" noTextEdit="1"/>
              </p:cNvSpPr>
              <p:nvPr/>
            </p:nvSpPr>
            <p:spPr>
              <a:xfrm>
                <a:off x="4744182" y="4527464"/>
                <a:ext cx="399147" cy="1152431"/>
              </a:xfrm>
              <a:prstGeom prst="rect">
                <a:avLst/>
              </a:prstGeom>
              <a:blipFill>
                <a:blip r:embed="rId6"/>
                <a:stretch>
                  <a:fillRect/>
                </a:stretch>
              </a:blipFill>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80DAA783-EC22-1C51-2B51-6EDB0C69BE83}"/>
              </a:ext>
            </a:extLst>
          </p:cNvPr>
          <p:cNvGrpSpPr/>
          <p:nvPr/>
        </p:nvGrpSpPr>
        <p:grpSpPr>
          <a:xfrm>
            <a:off x="5485479" y="4381656"/>
            <a:ext cx="3327228" cy="1622148"/>
            <a:chOff x="5485479" y="4381656"/>
            <a:chExt cx="3327228" cy="1622148"/>
          </a:xfrm>
        </p:grpSpPr>
        <p:sp>
          <p:nvSpPr>
            <p:cNvPr id="13" name="Rectangle 12">
              <a:extLst>
                <a:ext uri="{FF2B5EF4-FFF2-40B4-BE49-F238E27FC236}">
                  <a16:creationId xmlns:a16="http://schemas.microsoft.com/office/drawing/2014/main" id="{5828536A-CF75-E7F7-1E56-5EA2AA6B43A9}"/>
                </a:ext>
              </a:extLst>
            </p:cNvPr>
            <p:cNvSpPr/>
            <p:nvPr/>
          </p:nvSpPr>
          <p:spPr>
            <a:xfrm>
              <a:off x="6308331" y="4381656"/>
              <a:ext cx="2504376" cy="16221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t>How many times does 3 go into 7? How much is left over?</a:t>
              </a:r>
            </a:p>
          </p:txBody>
        </p:sp>
        <p:cxnSp>
          <p:nvCxnSpPr>
            <p:cNvPr id="18" name="Straight Arrow Connector 17">
              <a:extLst>
                <a:ext uri="{FF2B5EF4-FFF2-40B4-BE49-F238E27FC236}">
                  <a16:creationId xmlns:a16="http://schemas.microsoft.com/office/drawing/2014/main" id="{1B73BEFB-FB8F-877A-02FA-201FA68886FC}"/>
                </a:ext>
              </a:extLst>
            </p:cNvPr>
            <p:cNvCxnSpPr>
              <a:cxnSpLocks/>
            </p:cNvCxnSpPr>
            <p:nvPr/>
          </p:nvCxnSpPr>
          <p:spPr>
            <a:xfrm>
              <a:off x="5485479" y="5192730"/>
              <a:ext cx="696823" cy="11489"/>
            </a:xfrm>
            <a:prstGeom prst="straightConnector1">
              <a:avLst/>
            </a:prstGeom>
            <a:ln w="76200">
              <a:solidFill>
                <a:schemeClr val="accent1"/>
              </a:solidFill>
              <a:tailEnd type="triangle"/>
            </a:ln>
          </p:spPr>
          <p:style>
            <a:lnRef idx="1">
              <a:schemeClr val="dk1"/>
            </a:lnRef>
            <a:fillRef idx="0">
              <a:schemeClr val="dk1"/>
            </a:fillRef>
            <a:effectRef idx="0">
              <a:schemeClr val="dk1"/>
            </a:effectRef>
            <a:fontRef idx="minor">
              <a:schemeClr val="tx1"/>
            </a:fontRef>
          </p:style>
        </p:cxnSp>
      </p:grpSp>
      <p:grpSp>
        <p:nvGrpSpPr>
          <p:cNvPr id="21" name="Group 20">
            <a:extLst>
              <a:ext uri="{FF2B5EF4-FFF2-40B4-BE49-F238E27FC236}">
                <a16:creationId xmlns:a16="http://schemas.microsoft.com/office/drawing/2014/main" id="{19E9FD5A-CAEA-E91E-B99D-2FFC57EB5746}"/>
              </a:ext>
            </a:extLst>
          </p:cNvPr>
          <p:cNvGrpSpPr/>
          <p:nvPr/>
        </p:nvGrpSpPr>
        <p:grpSpPr>
          <a:xfrm>
            <a:off x="8824439" y="4527464"/>
            <a:ext cx="1961875" cy="1156470"/>
            <a:chOff x="8824439" y="4527464"/>
            <a:chExt cx="1961875" cy="1156470"/>
          </a:xfrm>
        </p:grpSpPr>
        <p:grpSp>
          <p:nvGrpSpPr>
            <p:cNvPr id="16" name="Group 15">
              <a:extLst>
                <a:ext uri="{FF2B5EF4-FFF2-40B4-BE49-F238E27FC236}">
                  <a16:creationId xmlns:a16="http://schemas.microsoft.com/office/drawing/2014/main" id="{5C0844ED-DF4E-8DD0-E5EC-49A032F0DA0F}"/>
                </a:ext>
              </a:extLst>
            </p:cNvPr>
            <p:cNvGrpSpPr/>
            <p:nvPr/>
          </p:nvGrpSpPr>
          <p:grpSpPr>
            <a:xfrm>
              <a:off x="9859565" y="4527464"/>
              <a:ext cx="926749" cy="1156470"/>
              <a:chOff x="9200843" y="4635864"/>
              <a:chExt cx="926749" cy="1156470"/>
            </a:xfrm>
          </p:grpSpPr>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27F2762-B460-3F97-85C0-D19BD1BCADBB}"/>
                      </a:ext>
                    </a:extLst>
                  </p:cNvPr>
                  <p:cNvSpPr txBox="1"/>
                  <p:nvPr/>
                </p:nvSpPr>
                <p:spPr>
                  <a:xfrm>
                    <a:off x="9728444" y="4635864"/>
                    <a:ext cx="399148" cy="1156470"/>
                  </a:xfrm>
                  <a:prstGeom prst="rect">
                    <a:avLst/>
                  </a:prstGeom>
                  <a:noFill/>
                </p:spPr>
                <p:txBody>
                  <a:bodyPr wrap="none" lIns="0" tIns="0" rIns="0" bIns="0" rtlCol="0">
                    <a:spAutoFit/>
                  </a:bodyPr>
                  <a:lstStyle/>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1</m:t>
                              </m:r>
                            </m:num>
                            <m:den>
                              <m:r>
                                <a:rPr lang="en-US" sz="4000" b="0" i="1" smtClean="0">
                                  <a:latin typeface="Cambria Math" panose="02040503050406030204" pitchFamily="18" charset="0"/>
                                </a:rPr>
                                <m:t>3</m:t>
                              </m:r>
                            </m:den>
                          </m:f>
                        </m:oMath>
                      </m:oMathPara>
                    </a14:m>
                    <a:endParaRPr lang="en-US" dirty="0"/>
                  </a:p>
                </p:txBody>
              </p:sp>
            </mc:Choice>
            <mc:Fallback xmlns="">
              <p:sp>
                <p:nvSpPr>
                  <p:cNvPr id="14" name="TextBox 13">
                    <a:extLst>
                      <a:ext uri="{FF2B5EF4-FFF2-40B4-BE49-F238E27FC236}">
                        <a16:creationId xmlns:a16="http://schemas.microsoft.com/office/drawing/2014/main" id="{A27F2762-B460-3F97-85C0-D19BD1BCADBB}"/>
                      </a:ext>
                    </a:extLst>
                  </p:cNvPr>
                  <p:cNvSpPr txBox="1">
                    <a:spLocks noRot="1" noChangeAspect="1" noMove="1" noResize="1" noEditPoints="1" noAdjustHandles="1" noChangeArrowheads="1" noChangeShapeType="1" noTextEdit="1"/>
                  </p:cNvSpPr>
                  <p:nvPr/>
                </p:nvSpPr>
                <p:spPr>
                  <a:xfrm>
                    <a:off x="9728444" y="4635864"/>
                    <a:ext cx="399148" cy="1156470"/>
                  </a:xfrm>
                  <a:prstGeom prst="rect">
                    <a:avLst/>
                  </a:prstGeom>
                  <a:blipFill>
                    <a:blip r:embed="rId7"/>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48F1B4FE-1BDC-4613-553F-027C09196DB8}"/>
                  </a:ext>
                </a:extLst>
              </p:cNvPr>
              <p:cNvSpPr/>
              <p:nvPr/>
            </p:nvSpPr>
            <p:spPr>
              <a:xfrm>
                <a:off x="9200843" y="4822244"/>
                <a:ext cx="399148" cy="96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Cambria Math" panose="02040503050406030204" pitchFamily="18" charset="0"/>
                    <a:ea typeface="Cambria Math" panose="02040503050406030204" pitchFamily="18" charset="0"/>
                  </a:rPr>
                  <a:t>2</a:t>
                </a:r>
              </a:p>
            </p:txBody>
          </p:sp>
        </p:grpSp>
        <p:cxnSp>
          <p:nvCxnSpPr>
            <p:cNvPr id="19" name="Straight Arrow Connector 18">
              <a:extLst>
                <a:ext uri="{FF2B5EF4-FFF2-40B4-BE49-F238E27FC236}">
                  <a16:creationId xmlns:a16="http://schemas.microsoft.com/office/drawing/2014/main" id="{0076E5AA-0B3E-6B1F-0281-95D911BAB774}"/>
                </a:ext>
              </a:extLst>
            </p:cNvPr>
            <p:cNvCxnSpPr>
              <a:cxnSpLocks/>
            </p:cNvCxnSpPr>
            <p:nvPr/>
          </p:nvCxnSpPr>
          <p:spPr>
            <a:xfrm>
              <a:off x="8824439" y="5212080"/>
              <a:ext cx="696823" cy="11489"/>
            </a:xfrm>
            <a:prstGeom prst="straightConnector1">
              <a:avLst/>
            </a:prstGeom>
            <a:ln w="76200">
              <a:solidFill>
                <a:schemeClr val="accent1"/>
              </a:solidFill>
              <a:tailEnd type="triangle"/>
            </a:ln>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831017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4"/>
                </p:tgtEl>
              </p:cMediaNode>
            </p:video>
            <p:seq concurrent="1" nextAc="seek">
              <p:cTn id="27" restart="whenNotActive" fill="hold" evtFilter="cancelBubble" nodeType="interactiveSeq">
                <p:stCondLst>
                  <p:cond evt="onClick" delay="0">
                    <p:tgtEl>
                      <p:spTgt spid="4"/>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4"/>
                                        </p:tgtEl>
                                      </p:cBhvr>
                                    </p:cmd>
                                  </p:childTnLst>
                                </p:cTn>
                              </p:par>
                            </p:childTnLst>
                          </p:cTn>
                        </p:par>
                      </p:childTnLst>
                    </p:cTn>
                  </p:par>
                </p:childTnLst>
              </p:cTn>
              <p:nextCondLst>
                <p:cond evt="onClick" delay="0">
                  <p:tgtEl>
                    <p:spTgt spid="4"/>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CA34-0BD3-2187-9D5A-C5382F2FF8C0}"/>
              </a:ext>
            </a:extLst>
          </p:cNvPr>
          <p:cNvSpPr>
            <a:spLocks noGrp="1"/>
          </p:cNvSpPr>
          <p:nvPr>
            <p:ph type="title"/>
          </p:nvPr>
        </p:nvSpPr>
        <p:spPr/>
        <p:txBody>
          <a:bodyPr/>
          <a:lstStyle/>
          <a:p>
            <a:r>
              <a:rPr lang="en-US" dirty="0"/>
              <a:t>Multiplying Fractions – Group Practice 1 </a:t>
            </a:r>
          </a:p>
        </p:txBody>
      </p:sp>
      <p:sp>
        <p:nvSpPr>
          <p:cNvPr id="8" name="Content Placeholder 2">
            <a:extLst>
              <a:ext uri="{FF2B5EF4-FFF2-40B4-BE49-F238E27FC236}">
                <a16:creationId xmlns:a16="http://schemas.microsoft.com/office/drawing/2014/main" id="{7AE7EDAA-CC2E-3FDC-65DE-D1B366E67D18}"/>
              </a:ext>
            </a:extLst>
          </p:cNvPr>
          <p:cNvSpPr>
            <a:spLocks noGrp="1"/>
          </p:cNvSpPr>
          <p:nvPr>
            <p:ph idx="1"/>
          </p:nvPr>
        </p:nvSpPr>
        <p:spPr>
          <a:xfrm>
            <a:off x="838198" y="1645920"/>
            <a:ext cx="4646199" cy="4487636"/>
          </a:xfrm>
        </p:spPr>
        <p:txBody>
          <a:bodyPr>
            <a:normAutofit/>
          </a:bodyPr>
          <a:lstStyle/>
          <a:p>
            <a:r>
              <a:rPr lang="en-US" b="1" dirty="0"/>
              <a:t>Method:</a:t>
            </a:r>
          </a:p>
          <a:p>
            <a:pPr marL="514350" indent="-514350">
              <a:buFont typeface="+mj-lt"/>
              <a:buAutoNum type="arabicPeriod"/>
            </a:pPr>
            <a:r>
              <a:rPr lang="en-US" dirty="0"/>
              <a:t>Multiply the </a:t>
            </a:r>
            <a:r>
              <a:rPr lang="en-US" dirty="0">
                <a:solidFill>
                  <a:schemeClr val="accent5"/>
                </a:solidFill>
              </a:rPr>
              <a:t>numerators</a:t>
            </a:r>
            <a:r>
              <a:rPr lang="en-US" dirty="0">
                <a:solidFill>
                  <a:schemeClr val="tx1"/>
                </a:solidFill>
              </a:rPr>
              <a:t>.</a:t>
            </a:r>
          </a:p>
          <a:p>
            <a:pPr marL="514350" indent="-514350">
              <a:buFont typeface="+mj-lt"/>
              <a:buAutoNum type="arabicPeriod"/>
            </a:pPr>
            <a:endParaRPr lang="en-US" dirty="0">
              <a:solidFill>
                <a:schemeClr val="accent5"/>
              </a:solidFill>
            </a:endParaRPr>
          </a:p>
          <a:p>
            <a:pPr marL="514350" indent="-514350">
              <a:buFont typeface="+mj-lt"/>
              <a:buAutoNum type="arabicPeriod"/>
            </a:pPr>
            <a:r>
              <a:rPr lang="en-US" dirty="0"/>
              <a:t>Multiply the </a:t>
            </a:r>
            <a:r>
              <a:rPr lang="en-US" dirty="0">
                <a:solidFill>
                  <a:schemeClr val="accent4"/>
                </a:solidFill>
              </a:rPr>
              <a:t>denominators</a:t>
            </a:r>
            <a:r>
              <a:rPr lang="en-US" dirty="0">
                <a:solidFill>
                  <a:schemeClr val="tx1"/>
                </a:solidFill>
              </a:rPr>
              <a:t> .</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404A9BF4-9609-4197-B1C2-944899D7A767}"/>
              </a:ext>
              <a:ext uri="{C183D7F6-B498-43B3-948B-1728B52AA6E4}">
                <adec:decorative xmlns:adec="http://schemas.microsoft.com/office/drawing/2017/decorative" val="1"/>
              </a:ext>
            </a:extLst>
          </p:cNvPr>
          <p:cNvGrpSpPr/>
          <p:nvPr/>
        </p:nvGrpSpPr>
        <p:grpSpPr>
          <a:xfrm>
            <a:off x="6096000" y="1645920"/>
            <a:ext cx="4716670" cy="4487636"/>
            <a:chOff x="0" y="5809"/>
            <a:chExt cx="3922609" cy="3916200"/>
          </a:xfrm>
        </p:grpSpPr>
        <p:sp>
          <p:nvSpPr>
            <p:cNvPr id="10" name="Google Shape;251;p31">
              <a:extLst>
                <a:ext uri="{FF2B5EF4-FFF2-40B4-BE49-F238E27FC236}">
                  <a16:creationId xmlns:a16="http://schemas.microsoft.com/office/drawing/2014/main" id="{22936B52-1599-FCA5-0FD4-A1ED237BB500}"/>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D8A95427-813E-D1BB-0527-6F54696C3335}"/>
                </a:ext>
              </a:extLst>
            </p:cNvPr>
            <p:cNvSpPr/>
            <p:nvPr/>
          </p:nvSpPr>
          <p:spPr>
            <a:xfrm>
              <a:off x="0" y="5809"/>
              <a:ext cx="3916200" cy="546036"/>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EDCCED0-924F-5EFE-D8CA-6620D31C4B0B}"/>
                  </a:ext>
                </a:extLst>
              </p:cNvPr>
              <p:cNvSpPr txBox="1"/>
              <p:nvPr/>
            </p:nvSpPr>
            <p:spPr>
              <a:xfrm>
                <a:off x="6606107" y="2474367"/>
                <a:ext cx="3807132" cy="1156470"/>
              </a:xfrm>
              <a:prstGeom prst="rect">
                <a:avLst/>
              </a:prstGeom>
              <a:noFill/>
            </p:spPr>
            <p:txBody>
              <a:bodyPr wrap="none" lIns="0" tIns="0" rIns="0" bIns="0" rtlCol="0">
                <a:spAutoFit/>
              </a:bodyPr>
              <a:lstStyle/>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7</m:t>
                          </m:r>
                        </m:num>
                        <m:den>
                          <m:r>
                            <a:rPr lang="en-US" sz="4000" b="0" i="1" smtClean="0">
                              <a:latin typeface="Cambria Math" panose="02040503050406030204" pitchFamily="18" charset="0"/>
                            </a:rPr>
                            <m:t>10</m:t>
                          </m:r>
                        </m:den>
                      </m:f>
                      <m:r>
                        <a:rPr lang="en-US" sz="4000" b="0" i="1" smtClean="0">
                          <a:latin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2</m:t>
                          </m:r>
                        </m:num>
                        <m:den>
                          <m:r>
                            <a:rPr lang="en-US" sz="4000" b="0" i="1" smtClean="0">
                              <a:latin typeface="Cambria Math" panose="02040503050406030204" pitchFamily="18" charset="0"/>
                              <a:ea typeface="Cambria Math" panose="02040503050406030204" pitchFamily="18" charset="0"/>
                            </a:rPr>
                            <m:t>3</m:t>
                          </m:r>
                        </m:den>
                      </m:f>
                      <m:r>
                        <a:rPr lang="en-US" sz="4000" b="0" i="1" smtClean="0">
                          <a:latin typeface="Cambria Math" panose="02040503050406030204" pitchFamily="18" charset="0"/>
                          <a:ea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solidFill>
                                <a:schemeClr val="accent5"/>
                              </a:solidFill>
                              <a:latin typeface="Cambria Math" panose="02040503050406030204" pitchFamily="18" charset="0"/>
                              <a:ea typeface="Cambria Math" panose="02040503050406030204" pitchFamily="18" charset="0"/>
                            </a:rPr>
                          </m:ctrlPr>
                        </m:fPr>
                        <m:num>
                          <m:r>
                            <a:rPr lang="en-US" sz="4000" b="0" i="1" smtClean="0">
                              <a:solidFill>
                                <a:schemeClr val="accent5"/>
                              </a:solidFill>
                              <a:latin typeface="Cambria Math" panose="02040503050406030204" pitchFamily="18" charset="0"/>
                              <a:ea typeface="Cambria Math" panose="02040503050406030204" pitchFamily="18" charset="0"/>
                            </a:rPr>
                            <m:t>14</m:t>
                          </m:r>
                        </m:num>
                        <m:den>
                          <m:r>
                            <a:rPr lang="en-US" sz="4000" b="0" i="1" smtClean="0">
                              <a:solidFill>
                                <a:schemeClr val="accent4"/>
                              </a:solidFill>
                              <a:latin typeface="Cambria Math" panose="02040503050406030204" pitchFamily="18" charset="0"/>
                              <a:ea typeface="Cambria Math" panose="02040503050406030204" pitchFamily="18" charset="0"/>
                            </a:rPr>
                            <m:t>30</m:t>
                          </m:r>
                        </m:den>
                      </m:f>
                      <m:r>
                        <a:rPr lang="en-US" sz="40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5" name="TextBox 4">
                <a:extLst>
                  <a:ext uri="{FF2B5EF4-FFF2-40B4-BE49-F238E27FC236}">
                    <a16:creationId xmlns:a16="http://schemas.microsoft.com/office/drawing/2014/main" id="{CEDCCED0-924F-5EFE-D8CA-6620D31C4B0B}"/>
                  </a:ext>
                </a:extLst>
              </p:cNvPr>
              <p:cNvSpPr txBox="1">
                <a:spLocks noRot="1" noChangeAspect="1" noMove="1" noResize="1" noEditPoints="1" noAdjustHandles="1" noChangeArrowheads="1" noChangeShapeType="1" noTextEdit="1"/>
              </p:cNvSpPr>
              <p:nvPr/>
            </p:nvSpPr>
            <p:spPr>
              <a:xfrm>
                <a:off x="6606107" y="2474367"/>
                <a:ext cx="3807132" cy="115647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1B699E8-3D12-FEA7-5DDC-6E2AAE02254B}"/>
                  </a:ext>
                </a:extLst>
              </p:cNvPr>
              <p:cNvSpPr txBox="1"/>
              <p:nvPr/>
            </p:nvSpPr>
            <p:spPr>
              <a:xfrm>
                <a:off x="8601322" y="4219981"/>
                <a:ext cx="1479379" cy="1152431"/>
              </a:xfrm>
              <a:prstGeom prst="rect">
                <a:avLst/>
              </a:prstGeom>
              <a:noFill/>
            </p:spPr>
            <p:txBody>
              <a:bodyPr wrap="square" lIns="0" tIns="0" rIns="0" bIns="0" rtlCol="0">
                <a:spAutoFit/>
              </a:bodyPr>
              <a:lstStyle/>
              <a:p>
                <a:pPr/>
                <a14:m>
                  <m:oMathPara xmlns:m="http://schemas.openxmlformats.org/officeDocument/2006/math">
                    <m:oMath>
                      <m:r>
                        <a:rPr lang="en-US" sz="4000" i="1" smtClean="0">
                          <a:solidFill>
                            <a:schemeClr val="accent2"/>
                          </a:solidFill>
                          <a:latin typeface="Cambria Math" panose="02040503050406030204" pitchFamily="18" charset="0"/>
                          <a:ea typeface="Cambria Math" panose="02040503050406030204" pitchFamily="18" charset="0"/>
                        </a:rPr>
                        <m:t>→</m:t>
                      </m:r>
                      <m:r>
                        <a:rPr lang="en-US" sz="4000" b="0" i="1" smtClean="0">
                          <a:solidFill>
                            <a:schemeClr val="accent4"/>
                          </a:solidFill>
                          <a:latin typeface="Cambria Math" panose="02040503050406030204" pitchFamily="18" charset="0"/>
                          <a:ea typeface="Cambria Math" panose="02040503050406030204" pitchFamily="18" charset="0"/>
                        </a:rPr>
                        <m:t>  </m:t>
                      </m:r>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7</m:t>
                          </m:r>
                        </m:num>
                        <m:den>
                          <m:r>
                            <a:rPr lang="en-US" sz="4000" b="0" i="1" smtClean="0">
                              <a:latin typeface="Cambria Math" panose="02040503050406030204" pitchFamily="18" charset="0"/>
                              <a:ea typeface="Cambria Math" panose="02040503050406030204" pitchFamily="18" charset="0"/>
                            </a:rPr>
                            <m:t>15</m:t>
                          </m:r>
                        </m:den>
                      </m:f>
                    </m:oMath>
                  </m:oMathPara>
                </a14:m>
                <a:endParaRPr lang="en-US" dirty="0"/>
              </a:p>
            </p:txBody>
          </p:sp>
        </mc:Choice>
        <mc:Fallback xmlns="">
          <p:sp>
            <p:nvSpPr>
              <p:cNvPr id="12" name="TextBox 11">
                <a:extLst>
                  <a:ext uri="{FF2B5EF4-FFF2-40B4-BE49-F238E27FC236}">
                    <a16:creationId xmlns:a16="http://schemas.microsoft.com/office/drawing/2014/main" id="{81B699E8-3D12-FEA7-5DDC-6E2AAE02254B}"/>
                  </a:ext>
                </a:extLst>
              </p:cNvPr>
              <p:cNvSpPr txBox="1">
                <a:spLocks noRot="1" noChangeAspect="1" noMove="1" noResize="1" noEditPoints="1" noAdjustHandles="1" noChangeArrowheads="1" noChangeShapeType="1" noTextEdit="1"/>
              </p:cNvSpPr>
              <p:nvPr/>
            </p:nvSpPr>
            <p:spPr>
              <a:xfrm>
                <a:off x="8601322" y="4219981"/>
                <a:ext cx="1479379" cy="1152431"/>
              </a:xfrm>
              <a:prstGeom prst="rect">
                <a:avLst/>
              </a:prstGeom>
              <a:blipFill>
                <a:blip r:embed="rId5"/>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D5A9B75F-208B-4AA0-2F97-B02797F7A09D}"/>
              </a:ext>
            </a:extLst>
          </p:cNvPr>
          <p:cNvSpPr/>
          <p:nvPr/>
        </p:nvSpPr>
        <p:spPr>
          <a:xfrm>
            <a:off x="6606107" y="4219981"/>
            <a:ext cx="2156232" cy="14019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rPr>
              <a:t>Divide each by </a:t>
            </a:r>
            <a:r>
              <a:rPr lang="en-US" sz="3200" b="1" dirty="0">
                <a:solidFill>
                  <a:schemeClr val="accent2"/>
                </a:solidFill>
              </a:rPr>
              <a:t>2</a:t>
            </a:r>
            <a:r>
              <a:rPr lang="en-US" sz="3200" b="1" dirty="0">
                <a:solidFill>
                  <a:schemeClr val="tx1"/>
                </a:solidFill>
              </a:rPr>
              <a:t> </a:t>
            </a:r>
            <a:r>
              <a:rPr lang="en-US" sz="3200" dirty="0">
                <a:solidFill>
                  <a:schemeClr val="tx1"/>
                </a:solidFill>
              </a:rPr>
              <a:t>to simplify </a:t>
            </a:r>
          </a:p>
        </p:txBody>
      </p:sp>
      <p:sp>
        <p:nvSpPr>
          <p:cNvPr id="14" name="Rectangle 13">
            <a:extLst>
              <a:ext uri="{FF2B5EF4-FFF2-40B4-BE49-F238E27FC236}">
                <a16:creationId xmlns:a16="http://schemas.microsoft.com/office/drawing/2014/main" id="{A4D1A5EB-D4A1-CD3E-6154-676868F97955}"/>
              </a:ext>
            </a:extLst>
          </p:cNvPr>
          <p:cNvSpPr/>
          <p:nvPr/>
        </p:nvSpPr>
        <p:spPr>
          <a:xfrm>
            <a:off x="9545525" y="2438562"/>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C85316-0FCB-0439-4963-A04C48F61F89}"/>
              </a:ext>
            </a:extLst>
          </p:cNvPr>
          <p:cNvSpPr/>
          <p:nvPr/>
        </p:nvSpPr>
        <p:spPr>
          <a:xfrm>
            <a:off x="9504946" y="3178864"/>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25B6ACA-3BDF-4383-2760-21F0A2D26339}"/>
              </a:ext>
            </a:extLst>
          </p:cNvPr>
          <p:cNvSpPr/>
          <p:nvPr/>
        </p:nvSpPr>
        <p:spPr>
          <a:xfrm>
            <a:off x="6550991" y="4081904"/>
            <a:ext cx="2532851" cy="181357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32B2E371-126D-27C3-9F14-21EF67080EF8}"/>
              </a:ext>
            </a:extLst>
          </p:cNvPr>
          <p:cNvSpPr/>
          <p:nvPr/>
        </p:nvSpPr>
        <p:spPr>
          <a:xfrm>
            <a:off x="9453672" y="4219981"/>
            <a:ext cx="739690" cy="130746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257387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6"/>
                                        </p:tgtEl>
                                      </p:cBhvr>
                                    </p:animEffect>
                                    <p:set>
                                      <p:cBhvr>
                                        <p:cTn id="17" dur="1" fill="hold">
                                          <p:stCondLst>
                                            <p:cond delay="499"/>
                                          </p:stCondLst>
                                        </p:cTn>
                                        <p:tgtEl>
                                          <p:spTgt spid="1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1FD2-73DD-EBEA-B275-4C9AE836F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706630-F4C7-A66B-06F2-2242B1559E50}"/>
              </a:ext>
            </a:extLst>
          </p:cNvPr>
          <p:cNvSpPr>
            <a:spLocks noGrp="1"/>
          </p:cNvSpPr>
          <p:nvPr>
            <p:ph type="title"/>
          </p:nvPr>
        </p:nvSpPr>
        <p:spPr/>
        <p:txBody>
          <a:bodyPr/>
          <a:lstStyle/>
          <a:p>
            <a:r>
              <a:rPr lang="en-US" dirty="0"/>
              <a:t>Multiplying Fractions – Group Practice 2 </a:t>
            </a:r>
          </a:p>
        </p:txBody>
      </p:sp>
      <p:sp>
        <p:nvSpPr>
          <p:cNvPr id="8" name="Content Placeholder 2">
            <a:extLst>
              <a:ext uri="{FF2B5EF4-FFF2-40B4-BE49-F238E27FC236}">
                <a16:creationId xmlns:a16="http://schemas.microsoft.com/office/drawing/2014/main" id="{F70730E5-51C2-44A7-1EA5-6FD3042DBF25}"/>
              </a:ext>
            </a:extLst>
          </p:cNvPr>
          <p:cNvSpPr>
            <a:spLocks noGrp="1"/>
          </p:cNvSpPr>
          <p:nvPr>
            <p:ph idx="1"/>
          </p:nvPr>
        </p:nvSpPr>
        <p:spPr>
          <a:xfrm>
            <a:off x="838198" y="1645920"/>
            <a:ext cx="4686849" cy="4487636"/>
          </a:xfrm>
        </p:spPr>
        <p:txBody>
          <a:bodyPr>
            <a:normAutofit/>
          </a:bodyPr>
          <a:lstStyle/>
          <a:p>
            <a:r>
              <a:rPr lang="en-US" b="1" dirty="0"/>
              <a:t>Method:</a:t>
            </a:r>
          </a:p>
          <a:p>
            <a:pPr marL="514350" indent="-514350">
              <a:buFont typeface="+mj-lt"/>
              <a:buAutoNum type="arabicPeriod"/>
            </a:pPr>
            <a:r>
              <a:rPr lang="en-US" dirty="0"/>
              <a:t>Multiply the </a:t>
            </a:r>
            <a:r>
              <a:rPr lang="en-US" dirty="0">
                <a:solidFill>
                  <a:schemeClr val="accent5"/>
                </a:solidFill>
              </a:rPr>
              <a:t>numerators</a:t>
            </a:r>
            <a:r>
              <a:rPr lang="en-US" dirty="0">
                <a:solidFill>
                  <a:schemeClr val="tx1"/>
                </a:solidFill>
              </a:rPr>
              <a:t>.</a:t>
            </a:r>
          </a:p>
          <a:p>
            <a:pPr marL="514350" indent="-514350">
              <a:buFont typeface="+mj-lt"/>
              <a:buAutoNum type="arabicPeriod"/>
            </a:pPr>
            <a:endParaRPr lang="en-US" dirty="0">
              <a:solidFill>
                <a:schemeClr val="accent5"/>
              </a:solidFill>
            </a:endParaRPr>
          </a:p>
          <a:p>
            <a:pPr marL="514350" indent="-514350">
              <a:buFont typeface="+mj-lt"/>
              <a:buAutoNum type="arabicPeriod"/>
            </a:pPr>
            <a:r>
              <a:rPr lang="en-US" dirty="0"/>
              <a:t>Multiply the </a:t>
            </a:r>
            <a:r>
              <a:rPr lang="en-US" dirty="0">
                <a:solidFill>
                  <a:schemeClr val="accent4"/>
                </a:solidFill>
              </a:rPr>
              <a:t>denominators</a:t>
            </a:r>
            <a:r>
              <a:rPr lang="en-US" dirty="0">
                <a:solidFill>
                  <a:schemeClr val="tx1"/>
                </a:solidFill>
              </a:rPr>
              <a:t>.</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631932D7-F2F6-9D80-2BEB-42656393D2AC}"/>
              </a:ext>
              <a:ext uri="{C183D7F6-B498-43B3-948B-1728B52AA6E4}">
                <adec:decorative xmlns:adec="http://schemas.microsoft.com/office/drawing/2017/decorative" val="1"/>
              </a:ext>
            </a:extLst>
          </p:cNvPr>
          <p:cNvGrpSpPr/>
          <p:nvPr/>
        </p:nvGrpSpPr>
        <p:grpSpPr>
          <a:xfrm>
            <a:off x="6096000" y="1645920"/>
            <a:ext cx="4716670" cy="4487636"/>
            <a:chOff x="0" y="5809"/>
            <a:chExt cx="3922609" cy="3916200"/>
          </a:xfrm>
        </p:grpSpPr>
        <p:sp>
          <p:nvSpPr>
            <p:cNvPr id="10" name="Google Shape;251;p31">
              <a:extLst>
                <a:ext uri="{FF2B5EF4-FFF2-40B4-BE49-F238E27FC236}">
                  <a16:creationId xmlns:a16="http://schemas.microsoft.com/office/drawing/2014/main" id="{8745FDD9-527B-0596-0282-85AA635D0BFD}"/>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98738CBC-3393-C8D6-70C0-181CC6B922AF}"/>
                </a:ext>
              </a:extLst>
            </p:cNvPr>
            <p:cNvSpPr/>
            <p:nvPr/>
          </p:nvSpPr>
          <p:spPr>
            <a:xfrm>
              <a:off x="0" y="5809"/>
              <a:ext cx="3916200" cy="546036"/>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263A157-C71B-B597-BDCD-BF0A050DC887}"/>
                  </a:ext>
                </a:extLst>
              </p:cNvPr>
              <p:cNvSpPr txBox="1"/>
              <p:nvPr/>
            </p:nvSpPr>
            <p:spPr>
              <a:xfrm>
                <a:off x="6606107" y="2474367"/>
                <a:ext cx="3635611" cy="1156470"/>
              </a:xfrm>
              <a:prstGeom prst="rect">
                <a:avLst/>
              </a:prstGeom>
              <a:noFill/>
            </p:spPr>
            <p:txBody>
              <a:bodyPr wrap="none" lIns="0" tIns="0" rIns="0" bIns="0" rtlCol="0">
                <a:spAutoFit/>
              </a:bodyPr>
              <a:lstStyle/>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4</m:t>
                          </m:r>
                        </m:num>
                        <m:den>
                          <m:r>
                            <a:rPr lang="en-US" sz="4000" b="0" i="1" smtClean="0">
                              <a:latin typeface="Cambria Math" panose="02040503050406030204" pitchFamily="18" charset="0"/>
                            </a:rPr>
                            <m:t>5</m:t>
                          </m:r>
                        </m:den>
                      </m:f>
                      <m:r>
                        <a:rPr lang="en-US" sz="4000" b="0" i="1" smtClean="0">
                          <a:latin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m:t>
                          </m:r>
                        </m:num>
                        <m:den>
                          <m:r>
                            <a:rPr lang="en-US" sz="4000" b="0" i="1" smtClean="0">
                              <a:latin typeface="Cambria Math" panose="02040503050406030204" pitchFamily="18" charset="0"/>
                              <a:ea typeface="Cambria Math" panose="02040503050406030204" pitchFamily="18" charset="0"/>
                            </a:rPr>
                            <m:t>8</m:t>
                          </m:r>
                        </m:den>
                      </m:f>
                      <m:r>
                        <a:rPr lang="en-US" sz="4000" b="0" i="1" smtClean="0">
                          <a:latin typeface="Cambria Math" panose="02040503050406030204" pitchFamily="18" charset="0"/>
                          <a:ea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solidFill>
                                <a:schemeClr val="accent5"/>
                              </a:solidFill>
                              <a:latin typeface="Cambria Math" panose="02040503050406030204" pitchFamily="18" charset="0"/>
                              <a:ea typeface="Cambria Math" panose="02040503050406030204" pitchFamily="18" charset="0"/>
                            </a:rPr>
                          </m:ctrlPr>
                        </m:fPr>
                        <m:num>
                          <m:r>
                            <a:rPr lang="en-US" sz="4000" b="0" i="1" smtClean="0">
                              <a:solidFill>
                                <a:schemeClr val="accent5"/>
                              </a:solidFill>
                              <a:latin typeface="Cambria Math" panose="02040503050406030204" pitchFamily="18" charset="0"/>
                              <a:ea typeface="Cambria Math" panose="02040503050406030204" pitchFamily="18" charset="0"/>
                            </a:rPr>
                            <m:t>12</m:t>
                          </m:r>
                        </m:num>
                        <m:den>
                          <m:r>
                            <a:rPr lang="en-US" sz="4000" b="0" i="1" smtClean="0">
                              <a:solidFill>
                                <a:schemeClr val="accent4"/>
                              </a:solidFill>
                              <a:latin typeface="Cambria Math" panose="02040503050406030204" pitchFamily="18" charset="0"/>
                              <a:ea typeface="Cambria Math" panose="02040503050406030204" pitchFamily="18" charset="0"/>
                            </a:rPr>
                            <m:t>40</m:t>
                          </m:r>
                        </m:den>
                      </m:f>
                      <m:r>
                        <a:rPr lang="en-US" sz="40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5" name="TextBox 4">
                <a:extLst>
                  <a:ext uri="{FF2B5EF4-FFF2-40B4-BE49-F238E27FC236}">
                    <a16:creationId xmlns:a16="http://schemas.microsoft.com/office/drawing/2014/main" id="{A263A157-C71B-B597-BDCD-BF0A050DC887}"/>
                  </a:ext>
                </a:extLst>
              </p:cNvPr>
              <p:cNvSpPr txBox="1">
                <a:spLocks noRot="1" noChangeAspect="1" noMove="1" noResize="1" noEditPoints="1" noAdjustHandles="1" noChangeArrowheads="1" noChangeShapeType="1" noTextEdit="1"/>
              </p:cNvSpPr>
              <p:nvPr/>
            </p:nvSpPr>
            <p:spPr>
              <a:xfrm>
                <a:off x="6606107" y="2474367"/>
                <a:ext cx="3635611" cy="115647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73073B4-D6F3-FF8E-6323-A7EA742766D0}"/>
                  </a:ext>
                </a:extLst>
              </p:cNvPr>
              <p:cNvSpPr txBox="1"/>
              <p:nvPr/>
            </p:nvSpPr>
            <p:spPr>
              <a:xfrm>
                <a:off x="8601322" y="4219981"/>
                <a:ext cx="1479379" cy="1156470"/>
              </a:xfrm>
              <a:prstGeom prst="rect">
                <a:avLst/>
              </a:prstGeom>
              <a:noFill/>
            </p:spPr>
            <p:txBody>
              <a:bodyPr wrap="square" lIns="0" tIns="0" rIns="0" bIns="0" rtlCol="0">
                <a:spAutoFit/>
              </a:bodyPr>
              <a:lstStyle/>
              <a:p>
                <a:pPr/>
                <a14:m>
                  <m:oMathPara xmlns:m="http://schemas.openxmlformats.org/officeDocument/2006/math">
                    <m:oMath>
                      <m:r>
                        <a:rPr lang="en-US" sz="4000" i="1" smtClean="0">
                          <a:solidFill>
                            <a:schemeClr val="accent2"/>
                          </a:solidFill>
                          <a:latin typeface="Cambria Math" panose="02040503050406030204" pitchFamily="18" charset="0"/>
                          <a:ea typeface="Cambria Math" panose="02040503050406030204" pitchFamily="18" charset="0"/>
                        </a:rPr>
                        <m:t>→</m:t>
                      </m:r>
                      <m:r>
                        <a:rPr lang="en-US" sz="4000" b="0" i="1" smtClean="0">
                          <a:solidFill>
                            <a:schemeClr val="accent4"/>
                          </a:solidFill>
                          <a:latin typeface="Cambria Math" panose="02040503050406030204" pitchFamily="18" charset="0"/>
                          <a:ea typeface="Cambria Math" panose="02040503050406030204" pitchFamily="18" charset="0"/>
                        </a:rPr>
                        <m:t>  </m:t>
                      </m:r>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m:t>
                          </m:r>
                        </m:num>
                        <m:den>
                          <m:r>
                            <a:rPr lang="en-US" sz="4000" b="0" i="1" smtClean="0">
                              <a:latin typeface="Cambria Math" panose="02040503050406030204" pitchFamily="18" charset="0"/>
                              <a:ea typeface="Cambria Math" panose="02040503050406030204" pitchFamily="18" charset="0"/>
                            </a:rPr>
                            <m:t>10</m:t>
                          </m:r>
                        </m:den>
                      </m:f>
                    </m:oMath>
                  </m:oMathPara>
                </a14:m>
                <a:endParaRPr lang="en-US" dirty="0"/>
              </a:p>
            </p:txBody>
          </p:sp>
        </mc:Choice>
        <mc:Fallback xmlns="">
          <p:sp>
            <p:nvSpPr>
              <p:cNvPr id="12" name="TextBox 11">
                <a:extLst>
                  <a:ext uri="{FF2B5EF4-FFF2-40B4-BE49-F238E27FC236}">
                    <a16:creationId xmlns:a16="http://schemas.microsoft.com/office/drawing/2014/main" id="{E73073B4-D6F3-FF8E-6323-A7EA742766D0}"/>
                  </a:ext>
                </a:extLst>
              </p:cNvPr>
              <p:cNvSpPr txBox="1">
                <a:spLocks noRot="1" noChangeAspect="1" noMove="1" noResize="1" noEditPoints="1" noAdjustHandles="1" noChangeArrowheads="1" noChangeShapeType="1" noTextEdit="1"/>
              </p:cNvSpPr>
              <p:nvPr/>
            </p:nvSpPr>
            <p:spPr>
              <a:xfrm>
                <a:off x="8601322" y="4219981"/>
                <a:ext cx="1479379" cy="1156470"/>
              </a:xfrm>
              <a:prstGeom prst="rect">
                <a:avLst/>
              </a:prstGeom>
              <a:blipFill>
                <a:blip r:embed="rId5"/>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A56366D0-1A52-BA7D-1703-693F681B2582}"/>
              </a:ext>
            </a:extLst>
          </p:cNvPr>
          <p:cNvSpPr/>
          <p:nvPr/>
        </p:nvSpPr>
        <p:spPr>
          <a:xfrm>
            <a:off x="6606107" y="4219981"/>
            <a:ext cx="2156232" cy="14019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rPr>
              <a:t>Divide each by </a:t>
            </a:r>
            <a:r>
              <a:rPr lang="en-US" sz="3200" b="1" dirty="0">
                <a:solidFill>
                  <a:schemeClr val="accent2"/>
                </a:solidFill>
              </a:rPr>
              <a:t>4</a:t>
            </a:r>
            <a:r>
              <a:rPr lang="en-US" sz="3200" b="1" dirty="0">
                <a:solidFill>
                  <a:schemeClr val="tx1"/>
                </a:solidFill>
              </a:rPr>
              <a:t> </a:t>
            </a:r>
            <a:r>
              <a:rPr lang="en-US" sz="3200" dirty="0">
                <a:solidFill>
                  <a:schemeClr val="tx1"/>
                </a:solidFill>
              </a:rPr>
              <a:t>to simplify </a:t>
            </a:r>
          </a:p>
        </p:txBody>
      </p:sp>
      <p:sp>
        <p:nvSpPr>
          <p:cNvPr id="3" name="Rectangle 2">
            <a:extLst>
              <a:ext uri="{FF2B5EF4-FFF2-40B4-BE49-F238E27FC236}">
                <a16:creationId xmlns:a16="http://schemas.microsoft.com/office/drawing/2014/main" id="{F75F1A36-3BD6-EEC7-ACA3-4ADAA46CE57B}"/>
              </a:ext>
            </a:extLst>
          </p:cNvPr>
          <p:cNvSpPr/>
          <p:nvPr/>
        </p:nvSpPr>
        <p:spPr>
          <a:xfrm>
            <a:off x="9148572" y="2459848"/>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8247F75-ECDF-F25A-6821-EEE94510DC3F}"/>
              </a:ext>
            </a:extLst>
          </p:cNvPr>
          <p:cNvSpPr/>
          <p:nvPr/>
        </p:nvSpPr>
        <p:spPr>
          <a:xfrm>
            <a:off x="9183942" y="3196112"/>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E4E2FA8-7723-685D-4D9F-6B613A274E2D}"/>
              </a:ext>
            </a:extLst>
          </p:cNvPr>
          <p:cNvSpPr/>
          <p:nvPr/>
        </p:nvSpPr>
        <p:spPr>
          <a:xfrm>
            <a:off x="6699990" y="4014169"/>
            <a:ext cx="2532851" cy="181357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DA1A65C-5537-1025-02D8-16375E56F4F1}"/>
              </a:ext>
            </a:extLst>
          </p:cNvPr>
          <p:cNvSpPr/>
          <p:nvPr/>
        </p:nvSpPr>
        <p:spPr>
          <a:xfrm>
            <a:off x="9352545" y="4267222"/>
            <a:ext cx="739690" cy="130746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2569488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ADF4A-3928-94DE-00F7-3AAC54E1F2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DB79B-E818-1E9C-0D99-9A119FCAA0B0}"/>
              </a:ext>
            </a:extLst>
          </p:cNvPr>
          <p:cNvSpPr>
            <a:spLocks noGrp="1"/>
          </p:cNvSpPr>
          <p:nvPr>
            <p:ph type="title"/>
          </p:nvPr>
        </p:nvSpPr>
        <p:spPr/>
        <p:txBody>
          <a:bodyPr/>
          <a:lstStyle/>
          <a:p>
            <a:r>
              <a:rPr lang="en-US" dirty="0"/>
              <a:t>Multiplying Fractions – Group Practice 3 </a:t>
            </a:r>
          </a:p>
        </p:txBody>
      </p:sp>
      <p:sp>
        <p:nvSpPr>
          <p:cNvPr id="8" name="Content Placeholder 2">
            <a:extLst>
              <a:ext uri="{FF2B5EF4-FFF2-40B4-BE49-F238E27FC236}">
                <a16:creationId xmlns:a16="http://schemas.microsoft.com/office/drawing/2014/main" id="{27166E0E-7DAD-3F41-2E76-BCF01DAD07B0}"/>
              </a:ext>
            </a:extLst>
          </p:cNvPr>
          <p:cNvSpPr>
            <a:spLocks noGrp="1"/>
          </p:cNvSpPr>
          <p:nvPr>
            <p:ph idx="1"/>
          </p:nvPr>
        </p:nvSpPr>
        <p:spPr>
          <a:xfrm>
            <a:off x="838198" y="1645920"/>
            <a:ext cx="4572001" cy="4487636"/>
          </a:xfrm>
        </p:spPr>
        <p:txBody>
          <a:bodyPr>
            <a:normAutofit/>
          </a:bodyPr>
          <a:lstStyle/>
          <a:p>
            <a:r>
              <a:rPr lang="en-US" b="1" dirty="0"/>
              <a:t>Method:</a:t>
            </a:r>
          </a:p>
          <a:p>
            <a:pPr marL="514350" indent="-514350">
              <a:buFont typeface="+mj-lt"/>
              <a:buAutoNum type="arabicPeriod"/>
            </a:pPr>
            <a:r>
              <a:rPr lang="en-US" dirty="0"/>
              <a:t>Multiply the </a:t>
            </a:r>
            <a:r>
              <a:rPr lang="en-US" dirty="0">
                <a:solidFill>
                  <a:schemeClr val="accent5"/>
                </a:solidFill>
              </a:rPr>
              <a:t>numerators</a:t>
            </a:r>
            <a:r>
              <a:rPr lang="en-US" dirty="0">
                <a:solidFill>
                  <a:schemeClr val="tx1"/>
                </a:solidFill>
              </a:rPr>
              <a:t>.</a:t>
            </a:r>
          </a:p>
          <a:p>
            <a:pPr marL="514350" indent="-514350">
              <a:buFont typeface="+mj-lt"/>
              <a:buAutoNum type="arabicPeriod"/>
            </a:pPr>
            <a:endParaRPr lang="en-US" dirty="0">
              <a:solidFill>
                <a:schemeClr val="accent5"/>
              </a:solidFill>
            </a:endParaRPr>
          </a:p>
          <a:p>
            <a:pPr marL="514350" indent="-514350">
              <a:buFont typeface="+mj-lt"/>
              <a:buAutoNum type="arabicPeriod"/>
            </a:pPr>
            <a:r>
              <a:rPr lang="en-US" dirty="0"/>
              <a:t>Multiply the </a:t>
            </a:r>
            <a:r>
              <a:rPr lang="en-US" dirty="0">
                <a:solidFill>
                  <a:schemeClr val="accent4"/>
                </a:solidFill>
              </a:rPr>
              <a:t>denominators</a:t>
            </a:r>
            <a:r>
              <a:rPr lang="en-US" dirty="0">
                <a:solidFill>
                  <a:schemeClr val="tx1"/>
                </a:solidFill>
              </a:rPr>
              <a:t>.</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BF857AF2-A8FB-F9E1-27E9-31B5B9EC0165}"/>
              </a:ext>
              <a:ext uri="{C183D7F6-B498-43B3-948B-1728B52AA6E4}">
                <adec:decorative xmlns:adec="http://schemas.microsoft.com/office/drawing/2017/decorative" val="1"/>
              </a:ext>
            </a:extLst>
          </p:cNvPr>
          <p:cNvGrpSpPr/>
          <p:nvPr/>
        </p:nvGrpSpPr>
        <p:grpSpPr>
          <a:xfrm>
            <a:off x="6096000" y="1645920"/>
            <a:ext cx="4716670" cy="4487636"/>
            <a:chOff x="0" y="5809"/>
            <a:chExt cx="3922609" cy="3916200"/>
          </a:xfrm>
        </p:grpSpPr>
        <p:sp>
          <p:nvSpPr>
            <p:cNvPr id="10" name="Google Shape;251;p31">
              <a:extLst>
                <a:ext uri="{FF2B5EF4-FFF2-40B4-BE49-F238E27FC236}">
                  <a16:creationId xmlns:a16="http://schemas.microsoft.com/office/drawing/2014/main" id="{67F6CB7B-0E6D-4705-8CE7-FFE20D3C47D1}"/>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D2EBC0F7-C41A-387F-F434-69AAB533BD71}"/>
                </a:ext>
              </a:extLst>
            </p:cNvPr>
            <p:cNvSpPr/>
            <p:nvPr/>
          </p:nvSpPr>
          <p:spPr>
            <a:xfrm>
              <a:off x="0" y="5809"/>
              <a:ext cx="3916200" cy="546036"/>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76F7962-9537-183F-95FF-828ABB478789}"/>
                  </a:ext>
                </a:extLst>
              </p:cNvPr>
              <p:cNvSpPr txBox="1"/>
              <p:nvPr/>
            </p:nvSpPr>
            <p:spPr>
              <a:xfrm>
                <a:off x="6606107" y="2474367"/>
                <a:ext cx="3239669" cy="1156470"/>
              </a:xfrm>
              <a:prstGeom prst="rect">
                <a:avLst/>
              </a:prstGeom>
              <a:noFill/>
            </p:spPr>
            <p:txBody>
              <a:bodyPr wrap="none" lIns="0" tIns="0" rIns="0" bIns="0" rtlCol="0">
                <a:spAutoFit/>
              </a:bodyPr>
              <a:lstStyle/>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1</m:t>
                          </m:r>
                        </m:num>
                        <m:den>
                          <m:r>
                            <a:rPr lang="en-US" sz="4000" b="0" i="1" smtClean="0">
                              <a:latin typeface="Cambria Math" panose="02040503050406030204" pitchFamily="18" charset="0"/>
                            </a:rPr>
                            <m:t>2</m:t>
                          </m:r>
                        </m:den>
                      </m:f>
                      <m:r>
                        <a:rPr lang="en-US" sz="4000" b="0" i="1" smtClean="0">
                          <a:latin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latin typeface="Cambria Math" panose="02040503050406030204" pitchFamily="18" charset="0"/>
                              <a:ea typeface="Cambria Math" panose="02040503050406030204" pitchFamily="18" charset="0"/>
                            </a:rPr>
                          </m:ctrlPr>
                        </m:fPr>
                        <m:num>
                          <m:r>
                            <a:rPr lang="en-US" sz="4000" b="0" i="1" smtClean="0">
                              <a:latin typeface="Cambria Math" panose="02040503050406030204" pitchFamily="18" charset="0"/>
                              <a:ea typeface="Cambria Math" panose="02040503050406030204" pitchFamily="18" charset="0"/>
                            </a:rPr>
                            <m:t>3</m:t>
                          </m:r>
                        </m:num>
                        <m:den>
                          <m:r>
                            <a:rPr lang="en-US" sz="4000" b="0" i="1" smtClean="0">
                              <a:latin typeface="Cambria Math" panose="02040503050406030204" pitchFamily="18" charset="0"/>
                              <a:ea typeface="Cambria Math" panose="02040503050406030204" pitchFamily="18" charset="0"/>
                            </a:rPr>
                            <m:t>4</m:t>
                          </m:r>
                        </m:den>
                      </m:f>
                      <m:r>
                        <a:rPr lang="en-US" sz="4000" b="0" i="1" smtClean="0">
                          <a:latin typeface="Cambria Math" panose="02040503050406030204" pitchFamily="18" charset="0"/>
                          <a:ea typeface="Cambria Math" panose="02040503050406030204" pitchFamily="18" charset="0"/>
                        </a:rPr>
                        <m:t>  </m:t>
                      </m:r>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  </m:t>
                      </m:r>
                      <m:f>
                        <m:fPr>
                          <m:ctrlPr>
                            <a:rPr lang="en-US" sz="4000" b="0" i="1" smtClean="0">
                              <a:solidFill>
                                <a:schemeClr val="accent5"/>
                              </a:solidFill>
                              <a:latin typeface="Cambria Math" panose="02040503050406030204" pitchFamily="18" charset="0"/>
                              <a:ea typeface="Cambria Math" panose="02040503050406030204" pitchFamily="18" charset="0"/>
                            </a:rPr>
                          </m:ctrlPr>
                        </m:fPr>
                        <m:num>
                          <m:r>
                            <a:rPr lang="en-US" sz="4000" b="0" i="1" smtClean="0">
                              <a:solidFill>
                                <a:schemeClr val="accent5"/>
                              </a:solidFill>
                              <a:latin typeface="Cambria Math" panose="02040503050406030204" pitchFamily="18" charset="0"/>
                              <a:ea typeface="Cambria Math" panose="02040503050406030204" pitchFamily="18" charset="0"/>
                            </a:rPr>
                            <m:t>3</m:t>
                          </m:r>
                        </m:num>
                        <m:den>
                          <m:r>
                            <a:rPr lang="en-US" sz="4000" b="0" i="1" smtClean="0">
                              <a:solidFill>
                                <a:schemeClr val="accent4"/>
                              </a:solidFill>
                              <a:latin typeface="Cambria Math" panose="02040503050406030204" pitchFamily="18" charset="0"/>
                              <a:ea typeface="Cambria Math" panose="02040503050406030204" pitchFamily="18" charset="0"/>
                            </a:rPr>
                            <m:t>8</m:t>
                          </m:r>
                        </m:den>
                      </m:f>
                      <m:r>
                        <a:rPr lang="en-US" sz="4000"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5" name="TextBox 4">
                <a:extLst>
                  <a:ext uri="{FF2B5EF4-FFF2-40B4-BE49-F238E27FC236}">
                    <a16:creationId xmlns:a16="http://schemas.microsoft.com/office/drawing/2014/main" id="{A76F7962-9537-183F-95FF-828ABB478789}"/>
                  </a:ext>
                </a:extLst>
              </p:cNvPr>
              <p:cNvSpPr txBox="1">
                <a:spLocks noRot="1" noChangeAspect="1" noMove="1" noResize="1" noEditPoints="1" noAdjustHandles="1" noChangeArrowheads="1" noChangeShapeType="1" noTextEdit="1"/>
              </p:cNvSpPr>
              <p:nvPr/>
            </p:nvSpPr>
            <p:spPr>
              <a:xfrm>
                <a:off x="6606107" y="2474367"/>
                <a:ext cx="3239669" cy="1156470"/>
              </a:xfrm>
              <a:prstGeom prst="rect">
                <a:avLst/>
              </a:prstGeom>
              <a:blipFill>
                <a:blip r:embed="rId4"/>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AA932C24-91F7-1323-74A3-B4B978C5F777}"/>
              </a:ext>
            </a:extLst>
          </p:cNvPr>
          <p:cNvSpPr/>
          <p:nvPr/>
        </p:nvSpPr>
        <p:spPr>
          <a:xfrm>
            <a:off x="6606106" y="4219981"/>
            <a:ext cx="3871393" cy="14019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rPr>
              <a:t>This fraction is </a:t>
            </a:r>
            <a:r>
              <a:rPr lang="en-US" sz="3200" dirty="0">
                <a:solidFill>
                  <a:schemeClr val="accent2"/>
                </a:solidFill>
              </a:rPr>
              <a:t>already</a:t>
            </a:r>
            <a:r>
              <a:rPr lang="en-US" sz="3200" dirty="0">
                <a:solidFill>
                  <a:schemeClr val="tx1"/>
                </a:solidFill>
              </a:rPr>
              <a:t> </a:t>
            </a:r>
            <a:r>
              <a:rPr lang="en-US" sz="3200" dirty="0">
                <a:solidFill>
                  <a:schemeClr val="accent2"/>
                </a:solidFill>
              </a:rPr>
              <a:t>in</a:t>
            </a:r>
            <a:r>
              <a:rPr lang="en-US" sz="3200" dirty="0">
                <a:solidFill>
                  <a:schemeClr val="tx1"/>
                </a:solidFill>
              </a:rPr>
              <a:t> simplest  form.</a:t>
            </a:r>
          </a:p>
        </p:txBody>
      </p:sp>
      <p:sp>
        <p:nvSpPr>
          <p:cNvPr id="3" name="Rectangle 2">
            <a:extLst>
              <a:ext uri="{FF2B5EF4-FFF2-40B4-BE49-F238E27FC236}">
                <a16:creationId xmlns:a16="http://schemas.microsoft.com/office/drawing/2014/main" id="{E665D14F-5442-5F5B-3644-A795182F8EA1}"/>
              </a:ext>
            </a:extLst>
          </p:cNvPr>
          <p:cNvSpPr/>
          <p:nvPr/>
        </p:nvSpPr>
        <p:spPr>
          <a:xfrm>
            <a:off x="9127248" y="2542636"/>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D9630B7-D288-D20D-4F52-CBEBE54C9707}"/>
              </a:ext>
            </a:extLst>
          </p:cNvPr>
          <p:cNvSpPr/>
          <p:nvPr/>
        </p:nvSpPr>
        <p:spPr>
          <a:xfrm>
            <a:off x="9080328" y="3192732"/>
            <a:ext cx="908293" cy="53352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9DE33AB-97FD-D3F2-4DBE-8DFFEBDCC813}"/>
              </a:ext>
            </a:extLst>
          </p:cNvPr>
          <p:cNvSpPr/>
          <p:nvPr/>
        </p:nvSpPr>
        <p:spPr>
          <a:xfrm>
            <a:off x="6463260" y="4014169"/>
            <a:ext cx="3525361" cy="181357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287032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CE8D-1D41-EC47-BC95-625B573750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DB507-E517-3250-A7A3-87810C452539}"/>
              </a:ext>
            </a:extLst>
          </p:cNvPr>
          <p:cNvSpPr>
            <a:spLocks noGrp="1"/>
          </p:cNvSpPr>
          <p:nvPr>
            <p:ph type="title"/>
          </p:nvPr>
        </p:nvSpPr>
        <p:spPr/>
        <p:txBody>
          <a:bodyPr/>
          <a:lstStyle/>
          <a:p>
            <a:pPr algn="ctr"/>
            <a:r>
              <a:rPr lang="en-US" sz="4000" dirty="0">
                <a:solidFill>
                  <a:schemeClr val="tx1"/>
                </a:solidFill>
              </a:rPr>
              <a:t>Dividing Fractions </a:t>
            </a:r>
          </a:p>
        </p:txBody>
      </p:sp>
      <p:sp>
        <p:nvSpPr>
          <p:cNvPr id="3" name="Content Placeholder 2">
            <a:extLst>
              <a:ext uri="{FF2B5EF4-FFF2-40B4-BE49-F238E27FC236}">
                <a16:creationId xmlns:a16="http://schemas.microsoft.com/office/drawing/2014/main" id="{9ACCE86B-CE89-AE89-8AD9-3CD4704CCB8D}"/>
              </a:ext>
            </a:extLst>
          </p:cNvPr>
          <p:cNvSpPr>
            <a:spLocks noGrp="1"/>
          </p:cNvSpPr>
          <p:nvPr>
            <p:ph idx="1"/>
          </p:nvPr>
        </p:nvSpPr>
        <p:spPr>
          <a:xfrm>
            <a:off x="838200" y="1645920"/>
            <a:ext cx="4861136" cy="4565684"/>
          </a:xfrm>
        </p:spPr>
        <p:txBody>
          <a:bodyPr>
            <a:normAutofit fontScale="92500" lnSpcReduction="20000"/>
          </a:bodyPr>
          <a:lstStyle/>
          <a:p>
            <a:r>
              <a:rPr lang="en-US" sz="3200" b="1" dirty="0"/>
              <a:t>Method</a:t>
            </a:r>
          </a:p>
          <a:p>
            <a:pPr marL="514350" indent="-514350">
              <a:buFont typeface="+mj-lt"/>
              <a:buAutoNum type="arabicPeriod"/>
            </a:pPr>
            <a:r>
              <a:rPr lang="en-US" sz="3200" dirty="0"/>
              <a:t>Rewrite the problem with multiplication using the </a:t>
            </a:r>
            <a:r>
              <a:rPr lang="en-US" sz="3200" dirty="0">
                <a:solidFill>
                  <a:srgbClr val="7030A0"/>
                </a:solidFill>
              </a:rPr>
              <a:t>reciprocal </a:t>
            </a:r>
            <a:r>
              <a:rPr lang="en-US" sz="3200" dirty="0">
                <a:solidFill>
                  <a:schemeClr val="tx1"/>
                </a:solidFill>
              </a:rPr>
              <a:t>of the second fraction. </a:t>
            </a:r>
          </a:p>
          <a:p>
            <a:pPr marL="514350" indent="-514350">
              <a:buFont typeface="+mj-lt"/>
              <a:buAutoNum type="arabicPeriod"/>
            </a:pPr>
            <a:endParaRPr lang="en-US" sz="3200" dirty="0"/>
          </a:p>
          <a:p>
            <a:pPr marL="514350" indent="-514350">
              <a:buFont typeface="+mj-lt"/>
              <a:buAutoNum type="arabicPeriod"/>
            </a:pPr>
            <a:r>
              <a:rPr lang="en-US" sz="3200" dirty="0"/>
              <a:t>Multiply the </a:t>
            </a:r>
            <a:r>
              <a:rPr lang="en-US" sz="3200" dirty="0">
                <a:solidFill>
                  <a:schemeClr val="accent5"/>
                </a:solidFill>
              </a:rPr>
              <a:t>numerators</a:t>
            </a:r>
            <a:r>
              <a:rPr lang="en-US" sz="3200" dirty="0"/>
              <a:t> and </a:t>
            </a:r>
            <a:r>
              <a:rPr lang="en-US" sz="3200" dirty="0">
                <a:solidFill>
                  <a:schemeClr val="accent4"/>
                </a:solidFill>
              </a:rPr>
              <a:t>denominators</a:t>
            </a:r>
            <a:r>
              <a:rPr lang="en-US" sz="3200" dirty="0">
                <a:solidFill>
                  <a:schemeClr val="tx1"/>
                </a:solidFill>
              </a:rPr>
              <a:t>.</a:t>
            </a:r>
            <a:endParaRPr lang="en-US" sz="3200" dirty="0">
              <a:solidFill>
                <a:schemeClr val="accent4"/>
              </a:solidFill>
            </a:endParaRPr>
          </a:p>
          <a:p>
            <a:pPr marL="514350" indent="-514350">
              <a:buFont typeface="+mj-lt"/>
              <a:buAutoNum type="arabicPeriod"/>
            </a:pPr>
            <a:endParaRPr lang="en-US" sz="3200" dirty="0">
              <a:solidFill>
                <a:schemeClr val="accent4"/>
              </a:solidFill>
            </a:endParaRPr>
          </a:p>
          <a:p>
            <a:pPr marL="514350" indent="-514350">
              <a:buFont typeface="+mj-lt"/>
              <a:buAutoNum type="arabicPeriod"/>
            </a:pPr>
            <a:r>
              <a:rPr lang="en-US" sz="3200" dirty="0"/>
              <a:t>Reduce the fraction to </a:t>
            </a:r>
            <a:r>
              <a:rPr lang="en-US" sz="3200" dirty="0">
                <a:solidFill>
                  <a:schemeClr val="accent2"/>
                </a:solidFill>
              </a:rPr>
              <a:t>simplest form</a:t>
            </a:r>
            <a:r>
              <a:rPr lang="en-US" sz="3200" dirty="0"/>
              <a:t>, if possible.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88BFF73-CB99-A2B2-40A8-EBDA57B4FF6C}"/>
                  </a:ext>
                </a:extLst>
              </p:cNvPr>
              <p:cNvSpPr txBox="1"/>
              <p:nvPr/>
            </p:nvSpPr>
            <p:spPr>
              <a:xfrm>
                <a:off x="6457401" y="1590074"/>
                <a:ext cx="1960472"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3</m:t>
                          </m:r>
                        </m:num>
                        <m:den>
                          <m:r>
                            <a:rPr lang="en-US" sz="3600" b="0" i="1" smtClean="0">
                              <a:latin typeface="Cambria Math" panose="02040503050406030204" pitchFamily="18" charset="0"/>
                            </a:rPr>
                            <m:t>4</m:t>
                          </m:r>
                        </m:den>
                      </m:f>
                      <m:r>
                        <a:rPr lang="en-US" sz="3600" b="0" i="1" smtClean="0">
                          <a:latin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1</m:t>
                          </m:r>
                        </m:num>
                        <m:den>
                          <m:r>
                            <a:rPr lang="en-US" sz="3600" b="0" i="1" smtClean="0">
                              <a:solidFill>
                                <a:schemeClr val="tx1"/>
                              </a:solidFill>
                              <a:latin typeface="Cambria Math" panose="02040503050406030204" pitchFamily="18" charset="0"/>
                              <a:ea typeface="Cambria Math" panose="02040503050406030204" pitchFamily="18" charset="0"/>
                            </a:rPr>
                            <m:t>2</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4" name="TextBox 3">
                <a:extLst>
                  <a:ext uri="{FF2B5EF4-FFF2-40B4-BE49-F238E27FC236}">
                    <a16:creationId xmlns:a16="http://schemas.microsoft.com/office/drawing/2014/main" id="{088BFF73-CB99-A2B2-40A8-EBDA57B4FF6C}"/>
                  </a:ext>
                </a:extLst>
              </p:cNvPr>
              <p:cNvSpPr txBox="1">
                <a:spLocks noRot="1" noChangeAspect="1" noMove="1" noResize="1" noEditPoints="1" noAdjustHandles="1" noChangeArrowheads="1" noChangeShapeType="1" noTextEdit="1"/>
              </p:cNvSpPr>
              <p:nvPr/>
            </p:nvSpPr>
            <p:spPr>
              <a:xfrm>
                <a:off x="6457401" y="1590074"/>
                <a:ext cx="1960472" cy="103714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59495EB-82BC-7C21-6325-DEF5F1D00848}"/>
                  </a:ext>
                </a:extLst>
              </p:cNvPr>
              <p:cNvSpPr txBox="1"/>
              <p:nvPr/>
            </p:nvSpPr>
            <p:spPr>
              <a:xfrm>
                <a:off x="6492666" y="3238793"/>
                <a:ext cx="1925207"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3</m:t>
                          </m:r>
                        </m:num>
                        <m:den>
                          <m:r>
                            <a:rPr lang="en-US" sz="3600" b="0" i="1" smtClean="0">
                              <a:solidFill>
                                <a:schemeClr val="tx1"/>
                              </a:solidFill>
                              <a:latin typeface="Cambria Math" panose="02040503050406030204" pitchFamily="18" charset="0"/>
                            </a:rPr>
                            <m:t>4</m:t>
                          </m:r>
                        </m:den>
                      </m:f>
                      <m:r>
                        <a:rPr lang="en-US" sz="3600" b="0" i="1" smtClean="0">
                          <a:solidFill>
                            <a:schemeClr val="tx1"/>
                          </a:solidFill>
                          <a:latin typeface="Cambria Math" panose="02040503050406030204" pitchFamily="18" charset="0"/>
                        </a:rPr>
                        <m:t> </m:t>
                      </m:r>
                      <m:r>
                        <a:rPr lang="en-US" sz="3600" b="0" i="1" smtClean="0">
                          <a:solidFill>
                            <a:schemeClr val="tx1"/>
                          </a:solidFill>
                          <a:highlight>
                            <a:srgbClr val="FFFF00"/>
                          </a:highlight>
                          <a:latin typeface="Cambria Math" panose="02040503050406030204" pitchFamily="18" charset="0"/>
                          <a:ea typeface="Cambria Math" panose="02040503050406030204" pitchFamily="18" charset="0"/>
                        </a:rPr>
                        <m:t>×</m:t>
                      </m:r>
                      <m:r>
                        <a:rPr lang="en-US" sz="3600" b="0" i="1" smtClean="0">
                          <a:solidFill>
                            <a:schemeClr val="tx1"/>
                          </a:solidFill>
                          <a:latin typeface="Cambria Math" panose="02040503050406030204" pitchFamily="18" charset="0"/>
                          <a:ea typeface="Cambria Math" panose="02040503050406030204" pitchFamily="18" charset="0"/>
                        </a:rPr>
                        <m:t> </m:t>
                      </m:r>
                      <m:f>
                        <m:fPr>
                          <m:ctrlPr>
                            <a:rPr lang="en-US" sz="3600" b="0" i="1" smtClean="0">
                              <a:solidFill>
                                <a:srgbClr val="7030A0"/>
                              </a:solidFill>
                              <a:latin typeface="Cambria Math" panose="02040503050406030204" pitchFamily="18" charset="0"/>
                              <a:ea typeface="Cambria Math" panose="02040503050406030204" pitchFamily="18" charset="0"/>
                            </a:rPr>
                          </m:ctrlPr>
                        </m:fPr>
                        <m:num>
                          <m:r>
                            <a:rPr lang="en-US" sz="3600" b="0" i="1" smtClean="0">
                              <a:solidFill>
                                <a:srgbClr val="7030A0"/>
                              </a:solidFill>
                              <a:latin typeface="Cambria Math" panose="02040503050406030204" pitchFamily="18" charset="0"/>
                              <a:ea typeface="Cambria Math" panose="02040503050406030204" pitchFamily="18" charset="0"/>
                            </a:rPr>
                            <m:t>2</m:t>
                          </m:r>
                        </m:num>
                        <m:den>
                          <m:r>
                            <a:rPr lang="en-US" sz="3600" b="0" i="1" smtClean="0">
                              <a:solidFill>
                                <a:srgbClr val="7030A0"/>
                              </a:solidFill>
                              <a:latin typeface="Cambria Math" panose="02040503050406030204" pitchFamily="18" charset="0"/>
                              <a:ea typeface="Cambria Math" panose="02040503050406030204" pitchFamily="18" charset="0"/>
                            </a:rPr>
                            <m:t>1</m:t>
                          </m:r>
                        </m:den>
                      </m:f>
                      <m:r>
                        <a:rPr lang="en-US" sz="3600" b="0" i="1" smtClean="0">
                          <a:solidFill>
                            <a:srgbClr val="7030A0"/>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7" name="TextBox 6">
                <a:extLst>
                  <a:ext uri="{FF2B5EF4-FFF2-40B4-BE49-F238E27FC236}">
                    <a16:creationId xmlns:a16="http://schemas.microsoft.com/office/drawing/2014/main" id="{959495EB-82BC-7C21-6325-DEF5F1D00848}"/>
                  </a:ext>
                </a:extLst>
              </p:cNvPr>
              <p:cNvSpPr txBox="1">
                <a:spLocks noRot="1" noChangeAspect="1" noMove="1" noResize="1" noEditPoints="1" noAdjustHandles="1" noChangeArrowheads="1" noChangeShapeType="1" noTextEdit="1"/>
              </p:cNvSpPr>
              <p:nvPr/>
            </p:nvSpPr>
            <p:spPr>
              <a:xfrm>
                <a:off x="6492666" y="3238793"/>
                <a:ext cx="1925207" cy="103714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17E36EB-EF20-8BC8-5B6A-61F84DE5090F}"/>
                  </a:ext>
                </a:extLst>
              </p:cNvPr>
              <p:cNvSpPr txBox="1"/>
              <p:nvPr/>
            </p:nvSpPr>
            <p:spPr>
              <a:xfrm>
                <a:off x="8514345" y="3237189"/>
                <a:ext cx="359073"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6</m:t>
                          </m:r>
                        </m:num>
                        <m:den>
                          <m:r>
                            <a:rPr lang="en-US" sz="3600" b="0" i="1" smtClean="0">
                              <a:solidFill>
                                <a:schemeClr val="accent4"/>
                              </a:solidFill>
                              <a:latin typeface="Cambria Math" panose="02040503050406030204" pitchFamily="18" charset="0"/>
                            </a:rPr>
                            <m:t>4</m:t>
                          </m:r>
                        </m:den>
                      </m:f>
                    </m:oMath>
                  </m:oMathPara>
                </a14:m>
                <a:endParaRPr lang="en-US" dirty="0"/>
              </a:p>
            </p:txBody>
          </p:sp>
        </mc:Choice>
        <mc:Fallback xmlns="">
          <p:sp>
            <p:nvSpPr>
              <p:cNvPr id="28" name="TextBox 27">
                <a:extLst>
                  <a:ext uri="{FF2B5EF4-FFF2-40B4-BE49-F238E27FC236}">
                    <a16:creationId xmlns:a16="http://schemas.microsoft.com/office/drawing/2014/main" id="{F17E36EB-EF20-8BC8-5B6A-61F84DE5090F}"/>
                  </a:ext>
                </a:extLst>
              </p:cNvPr>
              <p:cNvSpPr txBox="1">
                <a:spLocks noRot="1" noChangeAspect="1" noMove="1" noResize="1" noEditPoints="1" noAdjustHandles="1" noChangeArrowheads="1" noChangeShapeType="1" noTextEdit="1"/>
              </p:cNvSpPr>
              <p:nvPr/>
            </p:nvSpPr>
            <p:spPr>
              <a:xfrm>
                <a:off x="8514345" y="3237189"/>
                <a:ext cx="359073" cy="103714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DAD0368-4662-1A8F-4239-27D3BCCE6D5A}"/>
                  </a:ext>
                </a:extLst>
              </p:cNvPr>
              <p:cNvSpPr txBox="1"/>
              <p:nvPr/>
            </p:nvSpPr>
            <p:spPr>
              <a:xfrm>
                <a:off x="8479079" y="5105983"/>
                <a:ext cx="359073"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2"/>
                              </a:solidFill>
                              <a:latin typeface="Cambria Math" panose="02040503050406030204" pitchFamily="18" charset="0"/>
                            </a:rPr>
                          </m:ctrlPr>
                        </m:fPr>
                        <m:num>
                          <m:r>
                            <a:rPr lang="en-US" sz="3600" b="0" i="1" smtClean="0">
                              <a:solidFill>
                                <a:schemeClr val="accent2"/>
                              </a:solidFill>
                              <a:latin typeface="Cambria Math" panose="02040503050406030204" pitchFamily="18" charset="0"/>
                            </a:rPr>
                            <m:t>3</m:t>
                          </m:r>
                        </m:num>
                        <m:den>
                          <m:r>
                            <a:rPr lang="en-US" sz="3600" b="0" i="1" smtClean="0">
                              <a:solidFill>
                                <a:schemeClr val="accent2"/>
                              </a:solidFill>
                              <a:latin typeface="Cambria Math" panose="02040503050406030204" pitchFamily="18" charset="0"/>
                            </a:rPr>
                            <m:t>2</m:t>
                          </m:r>
                        </m:den>
                      </m:f>
                    </m:oMath>
                  </m:oMathPara>
                </a14:m>
                <a:endParaRPr lang="en-US" dirty="0"/>
              </a:p>
            </p:txBody>
          </p:sp>
        </mc:Choice>
        <mc:Fallback xmlns="">
          <p:sp>
            <p:nvSpPr>
              <p:cNvPr id="29" name="TextBox 28">
                <a:extLst>
                  <a:ext uri="{FF2B5EF4-FFF2-40B4-BE49-F238E27FC236}">
                    <a16:creationId xmlns:a16="http://schemas.microsoft.com/office/drawing/2014/main" id="{1DAD0368-4662-1A8F-4239-27D3BCCE6D5A}"/>
                  </a:ext>
                </a:extLst>
              </p:cNvPr>
              <p:cNvSpPr txBox="1">
                <a:spLocks noRot="1" noChangeAspect="1" noMove="1" noResize="1" noEditPoints="1" noAdjustHandles="1" noChangeArrowheads="1" noChangeShapeType="1" noTextEdit="1"/>
              </p:cNvSpPr>
              <p:nvPr/>
            </p:nvSpPr>
            <p:spPr>
              <a:xfrm>
                <a:off x="8479079" y="5105983"/>
                <a:ext cx="359073" cy="1037143"/>
              </a:xfrm>
              <a:prstGeom prst="rect">
                <a:avLst/>
              </a:prstGeom>
              <a:blipFill>
                <a:blip r:embed="rId7"/>
                <a:stretch>
                  <a:fillRect/>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EC33F338-FD84-6225-569A-E505E1D32A76}"/>
              </a:ext>
            </a:extLst>
          </p:cNvPr>
          <p:cNvSpPr/>
          <p:nvPr/>
        </p:nvSpPr>
        <p:spPr>
          <a:xfrm>
            <a:off x="6157032" y="4962109"/>
            <a:ext cx="2156232" cy="14019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rPr>
              <a:t>Divide each by </a:t>
            </a:r>
            <a:r>
              <a:rPr lang="en-US" sz="3200" b="1" dirty="0">
                <a:solidFill>
                  <a:schemeClr val="accent2"/>
                </a:solidFill>
              </a:rPr>
              <a:t>2</a:t>
            </a:r>
            <a:r>
              <a:rPr lang="en-US" sz="3200" b="1" dirty="0">
                <a:solidFill>
                  <a:schemeClr val="tx1"/>
                </a:solidFill>
              </a:rPr>
              <a:t> </a:t>
            </a:r>
            <a:r>
              <a:rPr lang="en-US" sz="3200" dirty="0">
                <a:solidFill>
                  <a:schemeClr val="tx1"/>
                </a:solidFill>
              </a:rPr>
              <a:t>to simplify </a:t>
            </a:r>
          </a:p>
        </p:txBody>
      </p:sp>
      <p:grpSp>
        <p:nvGrpSpPr>
          <p:cNvPr id="43" name="Group 42">
            <a:extLst>
              <a:ext uri="{FF2B5EF4-FFF2-40B4-BE49-F238E27FC236}">
                <a16:creationId xmlns:a16="http://schemas.microsoft.com/office/drawing/2014/main" id="{961CDCCC-92A7-3583-39FE-D6215237D95A}"/>
              </a:ext>
            </a:extLst>
          </p:cNvPr>
          <p:cNvGrpSpPr/>
          <p:nvPr/>
        </p:nvGrpSpPr>
        <p:grpSpPr>
          <a:xfrm>
            <a:off x="6157032" y="1590074"/>
            <a:ext cx="5762294" cy="1619508"/>
            <a:chOff x="6157032" y="1590074"/>
            <a:chExt cx="5762294" cy="1619508"/>
          </a:xfrm>
        </p:grpSpPr>
        <p:grpSp>
          <p:nvGrpSpPr>
            <p:cNvPr id="35" name="Group 34">
              <a:extLst>
                <a:ext uri="{FF2B5EF4-FFF2-40B4-BE49-F238E27FC236}">
                  <a16:creationId xmlns:a16="http://schemas.microsoft.com/office/drawing/2014/main" id="{0EFAF82E-E48E-E5CD-301E-B6A401C2D4E4}"/>
                </a:ext>
              </a:extLst>
            </p:cNvPr>
            <p:cNvGrpSpPr/>
            <p:nvPr/>
          </p:nvGrpSpPr>
          <p:grpSpPr>
            <a:xfrm>
              <a:off x="6157032" y="1590074"/>
              <a:ext cx="5762294" cy="1401946"/>
              <a:chOff x="6157032" y="1590074"/>
              <a:chExt cx="5762294" cy="1401946"/>
            </a:xfrm>
          </p:grpSpPr>
          <p:sp>
            <p:nvSpPr>
              <p:cNvPr id="32" name="Rectangle 31">
                <a:extLst>
                  <a:ext uri="{FF2B5EF4-FFF2-40B4-BE49-F238E27FC236}">
                    <a16:creationId xmlns:a16="http://schemas.microsoft.com/office/drawing/2014/main" id="{71FD5459-C088-FE7B-C2CB-EB86986E3908}"/>
                  </a:ext>
                </a:extLst>
              </p:cNvPr>
              <p:cNvSpPr/>
              <p:nvPr/>
            </p:nvSpPr>
            <p:spPr>
              <a:xfrm>
                <a:off x="6157032" y="1590074"/>
                <a:ext cx="5762294" cy="14019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E9A984B-B9C1-E640-6593-EF45097977DA}"/>
                      </a:ext>
                    </a:extLst>
                  </p:cNvPr>
                  <p:cNvSpPr txBox="1"/>
                  <p:nvPr/>
                </p:nvSpPr>
                <p:spPr>
                  <a:xfrm>
                    <a:off x="6457401" y="1590074"/>
                    <a:ext cx="1960472"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3</m:t>
                              </m:r>
                            </m:num>
                            <m:den>
                              <m:r>
                                <a:rPr lang="en-US" sz="3600" b="0" i="1" smtClean="0">
                                  <a:latin typeface="Cambria Math" panose="02040503050406030204" pitchFamily="18" charset="0"/>
                                </a:rPr>
                                <m:t>4</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rgbClr val="7030A0"/>
                                  </a:solidFill>
                                  <a:latin typeface="Cambria Math" panose="02040503050406030204" pitchFamily="18" charset="0"/>
                                  <a:ea typeface="Cambria Math" panose="02040503050406030204" pitchFamily="18" charset="0"/>
                                </a:rPr>
                              </m:ctrlPr>
                            </m:fPr>
                            <m:num>
                              <m:r>
                                <a:rPr lang="en-US" sz="3600" b="0" i="1" smtClean="0">
                                  <a:solidFill>
                                    <a:srgbClr val="7030A0"/>
                                  </a:solidFill>
                                  <a:latin typeface="Cambria Math" panose="02040503050406030204" pitchFamily="18" charset="0"/>
                                  <a:ea typeface="Cambria Math" panose="02040503050406030204" pitchFamily="18" charset="0"/>
                                </a:rPr>
                                <m:t>1</m:t>
                              </m:r>
                            </m:num>
                            <m:den>
                              <m:r>
                                <a:rPr lang="en-US" sz="3600" b="0" i="1" smtClean="0">
                                  <a:solidFill>
                                    <a:srgbClr val="7030A0"/>
                                  </a:solidFill>
                                  <a:latin typeface="Cambria Math" panose="02040503050406030204" pitchFamily="18" charset="0"/>
                                  <a:ea typeface="Cambria Math" panose="02040503050406030204" pitchFamily="18" charset="0"/>
                                </a:rPr>
                                <m:t>2</m:t>
                              </m:r>
                            </m:den>
                          </m:f>
                          <m:r>
                            <a:rPr lang="en-US" sz="3600" b="0" i="1" smtClean="0">
                              <a:solidFill>
                                <a:srgbClr val="7030A0"/>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33" name="TextBox 32">
                    <a:extLst>
                      <a:ext uri="{FF2B5EF4-FFF2-40B4-BE49-F238E27FC236}">
                        <a16:creationId xmlns:a16="http://schemas.microsoft.com/office/drawing/2014/main" id="{4E9A984B-B9C1-E640-6593-EF45097977DA}"/>
                      </a:ext>
                    </a:extLst>
                  </p:cNvPr>
                  <p:cNvSpPr txBox="1">
                    <a:spLocks noRot="1" noChangeAspect="1" noMove="1" noResize="1" noEditPoints="1" noAdjustHandles="1" noChangeArrowheads="1" noChangeShapeType="1" noTextEdit="1"/>
                  </p:cNvSpPr>
                  <p:nvPr/>
                </p:nvSpPr>
                <p:spPr>
                  <a:xfrm>
                    <a:off x="6457401" y="1590074"/>
                    <a:ext cx="1960472" cy="103714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296144A2-58D2-D502-B89B-BCBFE592F646}"/>
                      </a:ext>
                    </a:extLst>
                  </p:cNvPr>
                  <p:cNvSpPr/>
                  <p:nvPr/>
                </p:nvSpPr>
                <p:spPr>
                  <a:xfrm>
                    <a:off x="8514346" y="1590075"/>
                    <a:ext cx="3404980" cy="1401945"/>
                  </a:xfrm>
                  <a:prstGeom prst="rect">
                    <a:avLst/>
                  </a:prstGeom>
                  <a:solidFill>
                    <a:srgbClr val="7030A0"/>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t>Flip this fraction to get the reciprocal and c</a:t>
                    </a:r>
                    <a:r>
                      <a:rPr lang="en-US" sz="2600" dirty="0">
                        <a:solidFill>
                          <a:schemeClr val="bg1"/>
                        </a:solidFill>
                      </a:rPr>
                      <a:t>hange the </a:t>
                    </a:r>
                    <a14:m>
                      <m:oMath xmlns:m="http://schemas.openxmlformats.org/officeDocument/2006/math">
                        <m:r>
                          <a:rPr lang="en-US" sz="2600" b="0" i="0">
                            <a:solidFill>
                              <a:schemeClr val="bg1"/>
                            </a:solidFill>
                            <a:latin typeface="Cambria Math" panose="02040503050406030204" pitchFamily="18" charset="0"/>
                            <a:ea typeface="Cambria Math" panose="02040503050406030204" pitchFamily="18" charset="0"/>
                          </a:rPr>
                          <m:t>÷</m:t>
                        </m:r>
                      </m:oMath>
                    </a14:m>
                    <a:r>
                      <a:rPr lang="en-US" sz="2600" dirty="0">
                        <a:solidFill>
                          <a:schemeClr val="bg1"/>
                        </a:solidFill>
                      </a:rPr>
                      <a:t> to </a:t>
                    </a:r>
                    <a14:m>
                      <m:oMath xmlns:m="http://schemas.openxmlformats.org/officeDocument/2006/math">
                        <m:r>
                          <a:rPr lang="en-US" sz="2600" b="0" i="0">
                            <a:solidFill>
                              <a:schemeClr val="bg1"/>
                            </a:solidFill>
                            <a:latin typeface="Cambria Math" panose="02040503050406030204" pitchFamily="18" charset="0"/>
                            <a:ea typeface="Cambria Math" panose="02040503050406030204" pitchFamily="18" charset="0"/>
                          </a:rPr>
                          <m:t>×</m:t>
                        </m:r>
                      </m:oMath>
                    </a14:m>
                    <a:r>
                      <a:rPr lang="en-US" sz="2600" dirty="0"/>
                      <a:t>  </a:t>
                    </a:r>
                  </a:p>
                </p:txBody>
              </p:sp>
            </mc:Choice>
            <mc:Fallback xmlns="">
              <p:sp>
                <p:nvSpPr>
                  <p:cNvPr id="34" name="Rectangle 33">
                    <a:extLst>
                      <a:ext uri="{FF2B5EF4-FFF2-40B4-BE49-F238E27FC236}">
                        <a16:creationId xmlns:a16="http://schemas.microsoft.com/office/drawing/2014/main" id="{296144A2-58D2-D502-B89B-BCBFE592F646}"/>
                      </a:ext>
                    </a:extLst>
                  </p:cNvPr>
                  <p:cNvSpPr>
                    <a:spLocks noRot="1" noChangeAspect="1" noMove="1" noResize="1" noEditPoints="1" noAdjustHandles="1" noChangeArrowheads="1" noChangeShapeType="1" noTextEdit="1"/>
                  </p:cNvSpPr>
                  <p:nvPr/>
                </p:nvSpPr>
                <p:spPr>
                  <a:xfrm>
                    <a:off x="8514346" y="1590075"/>
                    <a:ext cx="3404980" cy="1401945"/>
                  </a:xfrm>
                  <a:prstGeom prst="rect">
                    <a:avLst/>
                  </a:prstGeom>
                  <a:blipFill>
                    <a:blip r:embed="rId9"/>
                    <a:stretch>
                      <a:fillRect/>
                    </a:stretch>
                  </a:blipFill>
                  <a:ln>
                    <a:solidFill>
                      <a:schemeClr val="bg1">
                        <a:lumMod val="50000"/>
                      </a:schemeClr>
                    </a:solidFill>
                  </a:ln>
                  <a:effectLst>
                    <a:outerShdw blurRad="50800" dist="38100" dir="2700000" algn="tl" rotWithShape="0">
                      <a:prstClr val="black">
                        <a:alpha val="40000"/>
                      </a:prstClr>
                    </a:outerShdw>
                  </a:effectLst>
                </p:spPr>
                <p:txBody>
                  <a:bodyPr/>
                  <a:lstStyle/>
                  <a:p>
                    <a:r>
                      <a:rPr lang="en-US">
                        <a:noFill/>
                      </a:rPr>
                      <a:t> </a:t>
                    </a:r>
                  </a:p>
                </p:txBody>
              </p:sp>
            </mc:Fallback>
          </mc:AlternateContent>
        </p:grpSp>
        <p:pic>
          <p:nvPicPr>
            <p:cNvPr id="37" name="Picture 36">
              <a:extLst>
                <a:ext uri="{FF2B5EF4-FFF2-40B4-BE49-F238E27FC236}">
                  <a16:creationId xmlns:a16="http://schemas.microsoft.com/office/drawing/2014/main" id="{78F587CF-73DD-7E48-8B97-19E3621C26F0}"/>
                </a:ext>
              </a:extLst>
            </p:cNvPr>
            <p:cNvPicPr>
              <a:picLocks noChangeAspect="1"/>
            </p:cNvPicPr>
            <p:nvPr/>
          </p:nvPicPr>
          <p:blipFill>
            <a:blip r:embed="rId10">
              <a:extLst>
                <a:ext uri="{28A0092B-C50C-407E-A947-70E740481C1C}">
                  <a14:useLocalDpi xmlns:a14="http://schemas.microsoft.com/office/drawing/2010/main" val="0"/>
                </a:ext>
              </a:extLst>
            </a:blip>
            <a:srcRect l="15841" t="23431" r="17822" b="21599"/>
            <a:stretch>
              <a:fillRect/>
            </a:stretch>
          </p:blipFill>
          <p:spPr>
            <a:xfrm rot="5932580">
              <a:off x="7642333" y="2537775"/>
              <a:ext cx="828633" cy="514982"/>
            </a:xfrm>
            <a:prstGeom prst="rect">
              <a:avLst/>
            </a:prstGeom>
          </p:spPr>
        </p:pic>
      </p:grpSp>
      <p:sp>
        <p:nvSpPr>
          <p:cNvPr id="38" name="Rectangle 37">
            <a:extLst>
              <a:ext uri="{FF2B5EF4-FFF2-40B4-BE49-F238E27FC236}">
                <a16:creationId xmlns:a16="http://schemas.microsoft.com/office/drawing/2014/main" id="{9221625D-2C5F-9161-5230-1459CA1356C0}"/>
              </a:ext>
            </a:extLst>
          </p:cNvPr>
          <p:cNvSpPr/>
          <p:nvPr/>
        </p:nvSpPr>
        <p:spPr>
          <a:xfrm>
            <a:off x="5803427" y="3275994"/>
            <a:ext cx="2675651" cy="14019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24941237-2FB3-F7B0-B2FF-6FB9F4663DD7}"/>
              </a:ext>
            </a:extLst>
          </p:cNvPr>
          <p:cNvSpPr/>
          <p:nvPr/>
        </p:nvSpPr>
        <p:spPr>
          <a:xfrm>
            <a:off x="8479079" y="3227789"/>
            <a:ext cx="394339" cy="4488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B14491E-4AAC-962B-6928-409622F92087}"/>
              </a:ext>
            </a:extLst>
          </p:cNvPr>
          <p:cNvSpPr/>
          <p:nvPr/>
        </p:nvSpPr>
        <p:spPr>
          <a:xfrm>
            <a:off x="8479079" y="3747562"/>
            <a:ext cx="490811" cy="6547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A8DF4423-1FBC-5353-F969-237E19DC5123}"/>
              </a:ext>
            </a:extLst>
          </p:cNvPr>
          <p:cNvSpPr/>
          <p:nvPr/>
        </p:nvSpPr>
        <p:spPr>
          <a:xfrm>
            <a:off x="5789698" y="5033021"/>
            <a:ext cx="3716251" cy="1376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172926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10" presetClass="exit" presetSubtype="0" fill="hold" grpId="0" nodeType="afterEffect">
                                  <p:stCondLst>
                                    <p:cond delay="500"/>
                                  </p:stCondLst>
                                  <p:childTnLst>
                                    <p:animEffect transition="out" filter="fade">
                                      <p:cBhvr>
                                        <p:cTn id="10" dur="500"/>
                                        <p:tgtEl>
                                          <p:spTgt spid="38"/>
                                        </p:tgtEl>
                                      </p:cBhvr>
                                    </p:animEffect>
                                    <p:set>
                                      <p:cBhvr>
                                        <p:cTn id="11" dur="1" fill="hold">
                                          <p:stCondLst>
                                            <p:cond delay="499"/>
                                          </p:stCondLst>
                                        </p:cTn>
                                        <p:tgtEl>
                                          <p:spTgt spid="3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39"/>
                                        </p:tgtEl>
                                      </p:cBhvr>
                                    </p:animEffect>
                                    <p:set>
                                      <p:cBhvr>
                                        <p:cTn id="16" dur="1" fill="hold">
                                          <p:stCondLst>
                                            <p:cond delay="499"/>
                                          </p:stCondLst>
                                        </p:cTn>
                                        <p:tgtEl>
                                          <p:spTgt spid="3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40"/>
                                        </p:tgtEl>
                                      </p:cBhvr>
                                    </p:animEffect>
                                    <p:set>
                                      <p:cBhvr>
                                        <p:cTn id="21" dur="1" fill="hold">
                                          <p:stCondLst>
                                            <p:cond delay="499"/>
                                          </p:stCondLst>
                                        </p:cTn>
                                        <p:tgtEl>
                                          <p:spTgt spid="4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41"/>
                                        </p:tgtEl>
                                      </p:cBhvr>
                                    </p:animEffect>
                                    <p:set>
                                      <p:cBhvr>
                                        <p:cTn id="26"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94B49-ED37-B0CE-B067-5296F12D4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2284A-2FF6-D332-CE3A-77BEA25464FA}"/>
              </a:ext>
            </a:extLst>
          </p:cNvPr>
          <p:cNvSpPr>
            <a:spLocks noGrp="1"/>
          </p:cNvSpPr>
          <p:nvPr>
            <p:ph type="title"/>
          </p:nvPr>
        </p:nvSpPr>
        <p:spPr>
          <a:xfrm>
            <a:off x="599716" y="569196"/>
            <a:ext cx="10992568" cy="602249"/>
          </a:xfrm>
        </p:spPr>
        <p:txBody>
          <a:bodyPr/>
          <a:lstStyle/>
          <a:p>
            <a:pPr algn="ctr"/>
            <a:r>
              <a:rPr lang="en-US" sz="3200" dirty="0">
                <a:solidFill>
                  <a:schemeClr val="tx1"/>
                </a:solidFill>
              </a:rPr>
              <a:t>Converting Improper Fractions to Mixed Numbers  </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4F0074A-7F5F-439C-437B-5F551F866B73}"/>
                  </a:ext>
                </a:extLst>
              </p:cNvPr>
              <p:cNvSpPr txBox="1"/>
              <p:nvPr/>
            </p:nvSpPr>
            <p:spPr>
              <a:xfrm>
                <a:off x="1159857" y="3160157"/>
                <a:ext cx="1751552" cy="1728615"/>
              </a:xfrm>
              <a:prstGeom prst="rect">
                <a:avLst/>
              </a:prstGeom>
              <a:noFill/>
            </p:spPr>
            <p:txBody>
              <a:bodyPr wrap="square" lIns="0" tIns="0" rIns="0" bIns="0" rtlCol="0">
                <a:spAutoFit/>
              </a:bodyPr>
              <a:lstStyle/>
              <a:p>
                <a:pPr/>
                <a14:m>
                  <m:oMathPara xmlns:m="http://schemas.openxmlformats.org/officeDocument/2006/math">
                    <m:oMath>
                      <m:f>
                        <m:fPr>
                          <m:ctrlPr>
                            <a:rPr lang="en-US" sz="6000" b="0" i="1" smtClean="0">
                              <a:solidFill>
                                <a:schemeClr val="accent2"/>
                              </a:solidFill>
                              <a:latin typeface="Cambria Math" panose="02040503050406030204" pitchFamily="18" charset="0"/>
                            </a:rPr>
                          </m:ctrlPr>
                        </m:fPr>
                        <m:num>
                          <m:r>
                            <a:rPr lang="en-US" sz="6000" b="0" i="1" smtClean="0">
                              <a:solidFill>
                                <a:schemeClr val="accent2"/>
                              </a:solidFill>
                              <a:latin typeface="Cambria Math" panose="02040503050406030204" pitchFamily="18" charset="0"/>
                            </a:rPr>
                            <m:t>3</m:t>
                          </m:r>
                        </m:num>
                        <m:den>
                          <m:r>
                            <a:rPr lang="en-US" sz="6000" b="0" i="1" smtClean="0">
                              <a:solidFill>
                                <a:schemeClr val="accent2"/>
                              </a:solidFill>
                              <a:latin typeface="Cambria Math" panose="02040503050406030204" pitchFamily="18" charset="0"/>
                            </a:rPr>
                            <m:t>2</m:t>
                          </m:r>
                        </m:den>
                      </m:f>
                    </m:oMath>
                  </m:oMathPara>
                </a14:m>
                <a:endParaRPr lang="en-US" dirty="0"/>
              </a:p>
            </p:txBody>
          </p:sp>
        </mc:Choice>
        <mc:Fallback xmlns="">
          <p:sp>
            <p:nvSpPr>
              <p:cNvPr id="29" name="TextBox 28">
                <a:extLst>
                  <a:ext uri="{FF2B5EF4-FFF2-40B4-BE49-F238E27FC236}">
                    <a16:creationId xmlns:a16="http://schemas.microsoft.com/office/drawing/2014/main" id="{14F0074A-7F5F-439C-437B-5F551F866B73}"/>
                  </a:ext>
                </a:extLst>
              </p:cNvPr>
              <p:cNvSpPr txBox="1">
                <a:spLocks noRot="1" noChangeAspect="1" noMove="1" noResize="1" noEditPoints="1" noAdjustHandles="1" noChangeArrowheads="1" noChangeShapeType="1" noTextEdit="1"/>
              </p:cNvSpPr>
              <p:nvPr/>
            </p:nvSpPr>
            <p:spPr>
              <a:xfrm>
                <a:off x="1159857" y="3160157"/>
                <a:ext cx="1751552" cy="1728615"/>
              </a:xfrm>
              <a:prstGeom prst="rect">
                <a:avLst/>
              </a:prstGeom>
              <a:blipFill>
                <a:blip r:embed="rId4"/>
                <a:stretch>
                  <a:fillRect/>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5660C23D-D68E-E473-5C69-81AF47DAE1A9}"/>
              </a:ext>
            </a:extLst>
          </p:cNvPr>
          <p:cNvGrpSpPr/>
          <p:nvPr/>
        </p:nvGrpSpPr>
        <p:grpSpPr>
          <a:xfrm>
            <a:off x="3070841" y="3259512"/>
            <a:ext cx="5084273" cy="1622148"/>
            <a:chOff x="5485479" y="4344963"/>
            <a:chExt cx="5084273" cy="1622148"/>
          </a:xfrm>
        </p:grpSpPr>
        <p:sp>
          <p:nvSpPr>
            <p:cNvPr id="9" name="Rectangle 8">
              <a:extLst>
                <a:ext uri="{FF2B5EF4-FFF2-40B4-BE49-F238E27FC236}">
                  <a16:creationId xmlns:a16="http://schemas.microsoft.com/office/drawing/2014/main" id="{F9710372-649A-13B5-F668-0A4E97D07C99}"/>
                </a:ext>
              </a:extLst>
            </p:cNvPr>
            <p:cNvSpPr/>
            <p:nvPr/>
          </p:nvSpPr>
          <p:spPr>
            <a:xfrm>
              <a:off x="6272097" y="4344963"/>
              <a:ext cx="4297655" cy="16221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600" dirty="0"/>
                <a:t>How many times does 2 go into 3? How much is left over?</a:t>
              </a:r>
            </a:p>
          </p:txBody>
        </p:sp>
        <p:cxnSp>
          <p:nvCxnSpPr>
            <p:cNvPr id="10" name="Straight Arrow Connector 9">
              <a:extLst>
                <a:ext uri="{FF2B5EF4-FFF2-40B4-BE49-F238E27FC236}">
                  <a16:creationId xmlns:a16="http://schemas.microsoft.com/office/drawing/2014/main" id="{53CD8B65-1132-C982-C9F1-D894B920C04E}"/>
                </a:ext>
              </a:extLst>
            </p:cNvPr>
            <p:cNvCxnSpPr>
              <a:cxnSpLocks/>
            </p:cNvCxnSpPr>
            <p:nvPr/>
          </p:nvCxnSpPr>
          <p:spPr>
            <a:xfrm>
              <a:off x="5485479" y="5192730"/>
              <a:ext cx="696823" cy="11489"/>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grpSp>
      <p:grpSp>
        <p:nvGrpSpPr>
          <p:cNvPr id="11" name="Group 10">
            <a:extLst>
              <a:ext uri="{FF2B5EF4-FFF2-40B4-BE49-F238E27FC236}">
                <a16:creationId xmlns:a16="http://schemas.microsoft.com/office/drawing/2014/main" id="{9A468CD1-BBD6-378A-B4E8-5027764F9AC1}"/>
              </a:ext>
            </a:extLst>
          </p:cNvPr>
          <p:cNvGrpSpPr/>
          <p:nvPr/>
        </p:nvGrpSpPr>
        <p:grpSpPr>
          <a:xfrm>
            <a:off x="8290128" y="3206278"/>
            <a:ext cx="2167526" cy="1728615"/>
            <a:chOff x="8824439" y="4304742"/>
            <a:chExt cx="2167526" cy="1728615"/>
          </a:xfrm>
        </p:grpSpPr>
        <p:grpSp>
          <p:nvGrpSpPr>
            <p:cNvPr id="12" name="Group 11">
              <a:extLst>
                <a:ext uri="{FF2B5EF4-FFF2-40B4-BE49-F238E27FC236}">
                  <a16:creationId xmlns:a16="http://schemas.microsoft.com/office/drawing/2014/main" id="{77179802-8875-6301-4FF0-02C92B7D9F1E}"/>
                </a:ext>
              </a:extLst>
            </p:cNvPr>
            <p:cNvGrpSpPr/>
            <p:nvPr/>
          </p:nvGrpSpPr>
          <p:grpSpPr>
            <a:xfrm>
              <a:off x="9859565" y="4304742"/>
              <a:ext cx="1132400" cy="1728615"/>
              <a:chOff x="9200843" y="4413142"/>
              <a:chExt cx="1132400" cy="1728615"/>
            </a:xfrm>
          </p:grpSpPr>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DFCDFA7-6103-726F-F62A-73AF08EFDD7C}"/>
                      </a:ext>
                    </a:extLst>
                  </p:cNvPr>
                  <p:cNvSpPr txBox="1"/>
                  <p:nvPr/>
                </p:nvSpPr>
                <p:spPr>
                  <a:xfrm>
                    <a:off x="9732116" y="4413142"/>
                    <a:ext cx="601127" cy="1728615"/>
                  </a:xfrm>
                  <a:prstGeom prst="rect">
                    <a:avLst/>
                  </a:prstGeom>
                  <a:noFill/>
                </p:spPr>
                <p:txBody>
                  <a:bodyPr wrap="none" lIns="0" tIns="0" rIns="0" bIns="0" rtlCol="0">
                    <a:spAutoFit/>
                  </a:bodyPr>
                  <a:lstStyle/>
                  <a:p>
                    <a:pPr/>
                    <a14:m>
                      <m:oMathPara xmlns:m="http://schemas.openxmlformats.org/officeDocument/2006/math">
                        <m:oMath>
                          <m:f>
                            <m:fPr>
                              <m:ctrlPr>
                                <a:rPr lang="en-US" sz="6000" b="0" i="1" smtClean="0">
                                  <a:solidFill>
                                    <a:schemeClr val="accent4"/>
                                  </a:solidFill>
                                  <a:latin typeface="Cambria Math" panose="02040503050406030204" pitchFamily="18" charset="0"/>
                                </a:rPr>
                              </m:ctrlPr>
                            </m:fPr>
                            <m:num>
                              <m:r>
                                <a:rPr lang="en-US" sz="6000" b="0" i="1" smtClean="0">
                                  <a:solidFill>
                                    <a:schemeClr val="accent4"/>
                                  </a:solidFill>
                                  <a:latin typeface="Cambria Math" panose="02040503050406030204" pitchFamily="18" charset="0"/>
                                </a:rPr>
                                <m:t>1</m:t>
                              </m:r>
                            </m:num>
                            <m:den>
                              <m:r>
                                <a:rPr lang="en-US" sz="6000" b="0" i="1" smtClean="0">
                                  <a:solidFill>
                                    <a:schemeClr val="accent4"/>
                                  </a:solidFill>
                                  <a:latin typeface="Cambria Math" panose="02040503050406030204" pitchFamily="18" charset="0"/>
                                </a:rPr>
                                <m:t>2</m:t>
                              </m:r>
                            </m:den>
                          </m:f>
                        </m:oMath>
                      </m:oMathPara>
                    </a14:m>
                    <a:endParaRPr lang="en-US" sz="6000" dirty="0"/>
                  </a:p>
                </p:txBody>
              </p:sp>
            </mc:Choice>
            <mc:Fallback xmlns="">
              <p:sp>
                <p:nvSpPr>
                  <p:cNvPr id="14" name="TextBox 13">
                    <a:extLst>
                      <a:ext uri="{FF2B5EF4-FFF2-40B4-BE49-F238E27FC236}">
                        <a16:creationId xmlns:a16="http://schemas.microsoft.com/office/drawing/2014/main" id="{3DFCDFA7-6103-726F-F62A-73AF08EFDD7C}"/>
                      </a:ext>
                    </a:extLst>
                  </p:cNvPr>
                  <p:cNvSpPr txBox="1">
                    <a:spLocks noRot="1" noChangeAspect="1" noMove="1" noResize="1" noEditPoints="1" noAdjustHandles="1" noChangeArrowheads="1" noChangeShapeType="1" noTextEdit="1"/>
                  </p:cNvSpPr>
                  <p:nvPr/>
                </p:nvSpPr>
                <p:spPr>
                  <a:xfrm>
                    <a:off x="9732116" y="4413142"/>
                    <a:ext cx="601127" cy="1728615"/>
                  </a:xfrm>
                  <a:prstGeom prst="rect">
                    <a:avLst/>
                  </a:prstGeom>
                  <a:blipFill>
                    <a:blip r:embed="rId5"/>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878812F8-3BC5-80CF-6553-D5FDFE7A8D4E}"/>
                  </a:ext>
                </a:extLst>
              </p:cNvPr>
              <p:cNvSpPr/>
              <p:nvPr/>
            </p:nvSpPr>
            <p:spPr>
              <a:xfrm>
                <a:off x="9200843" y="4822244"/>
                <a:ext cx="399148" cy="96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dirty="0">
                    <a:solidFill>
                      <a:schemeClr val="accent4"/>
                    </a:solidFill>
                    <a:latin typeface="Cambria Math" panose="02040503050406030204" pitchFamily="18" charset="0"/>
                    <a:ea typeface="Cambria Math" panose="02040503050406030204" pitchFamily="18" charset="0"/>
                  </a:rPr>
                  <a:t>1</a:t>
                </a:r>
              </a:p>
            </p:txBody>
          </p:sp>
        </p:grpSp>
        <p:cxnSp>
          <p:nvCxnSpPr>
            <p:cNvPr id="13" name="Straight Arrow Connector 12">
              <a:extLst>
                <a:ext uri="{FF2B5EF4-FFF2-40B4-BE49-F238E27FC236}">
                  <a16:creationId xmlns:a16="http://schemas.microsoft.com/office/drawing/2014/main" id="{7DE53739-4BD9-4674-667B-34DDC84AF8B5}"/>
                </a:ext>
              </a:extLst>
            </p:cNvPr>
            <p:cNvCxnSpPr>
              <a:cxnSpLocks/>
            </p:cNvCxnSpPr>
            <p:nvPr/>
          </p:nvCxnSpPr>
          <p:spPr>
            <a:xfrm>
              <a:off x="8824439" y="5212080"/>
              <a:ext cx="696823" cy="11489"/>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6" name="Rectangle 15">
            <a:extLst>
              <a:ext uri="{FF2B5EF4-FFF2-40B4-BE49-F238E27FC236}">
                <a16:creationId xmlns:a16="http://schemas.microsoft.com/office/drawing/2014/main" id="{0125D1C9-D6B6-ED7F-D570-49746A9510CB}"/>
              </a:ext>
            </a:extLst>
          </p:cNvPr>
          <p:cNvSpPr/>
          <p:nvPr/>
        </p:nvSpPr>
        <p:spPr>
          <a:xfrm>
            <a:off x="669472" y="1998943"/>
            <a:ext cx="3347357" cy="97971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solidFill>
                  <a:srgbClr val="00A34B"/>
                </a:solidFill>
              </a:rPr>
              <a:t>Improper Fraction </a:t>
            </a:r>
          </a:p>
        </p:txBody>
      </p:sp>
      <p:sp>
        <p:nvSpPr>
          <p:cNvPr id="18" name="Rectangle 17">
            <a:extLst>
              <a:ext uri="{FF2B5EF4-FFF2-40B4-BE49-F238E27FC236}">
                <a16:creationId xmlns:a16="http://schemas.microsoft.com/office/drawing/2014/main" id="{40D603CA-81B4-A57D-29FE-EC4434CA9944}"/>
              </a:ext>
            </a:extLst>
          </p:cNvPr>
          <p:cNvSpPr/>
          <p:nvPr/>
        </p:nvSpPr>
        <p:spPr>
          <a:xfrm>
            <a:off x="8483411" y="2056671"/>
            <a:ext cx="3347357" cy="97971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solidFill>
                  <a:schemeClr val="accent4"/>
                </a:solidFill>
              </a:rPr>
              <a:t>Mixed Number</a:t>
            </a:r>
          </a:p>
        </p:txBody>
      </p:sp>
    </p:spTree>
    <p:custDataLst>
      <p:tags r:id="rId1"/>
    </p:custDataLst>
    <p:extLst>
      <p:ext uri="{BB962C8B-B14F-4D97-AF65-F5344CB8AC3E}">
        <p14:creationId xmlns:p14="http://schemas.microsoft.com/office/powerpoint/2010/main" val="398526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ED9E2-95DE-8556-B446-B521FC5E7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F02D9-C3EC-4B37-A3FC-57B0D47C6952}"/>
              </a:ext>
            </a:extLst>
          </p:cNvPr>
          <p:cNvSpPr>
            <a:spLocks noGrp="1"/>
          </p:cNvSpPr>
          <p:nvPr>
            <p:ph type="title"/>
          </p:nvPr>
        </p:nvSpPr>
        <p:spPr/>
        <p:txBody>
          <a:bodyPr/>
          <a:lstStyle/>
          <a:p>
            <a:r>
              <a:rPr lang="en-US" dirty="0"/>
              <a:t>Dividing  Fractions – Group Practice 1 </a:t>
            </a:r>
          </a:p>
        </p:txBody>
      </p:sp>
      <p:sp>
        <p:nvSpPr>
          <p:cNvPr id="8" name="Content Placeholder 2">
            <a:extLst>
              <a:ext uri="{FF2B5EF4-FFF2-40B4-BE49-F238E27FC236}">
                <a16:creationId xmlns:a16="http://schemas.microsoft.com/office/drawing/2014/main" id="{8E7C0A26-BDBB-C1BD-2954-4914E49FCFDD}"/>
              </a:ext>
            </a:extLst>
          </p:cNvPr>
          <p:cNvSpPr>
            <a:spLocks noGrp="1"/>
          </p:cNvSpPr>
          <p:nvPr>
            <p:ph idx="1"/>
          </p:nvPr>
        </p:nvSpPr>
        <p:spPr>
          <a:xfrm>
            <a:off x="838198" y="1645920"/>
            <a:ext cx="5201381" cy="4487636"/>
          </a:xfrm>
        </p:spPr>
        <p:txBody>
          <a:bodyPr>
            <a:normAutofit lnSpcReduction="10000"/>
          </a:bodyPr>
          <a:lstStyle/>
          <a:p>
            <a:r>
              <a:rPr lang="en-US" b="1" dirty="0"/>
              <a:t>Method</a:t>
            </a:r>
          </a:p>
          <a:p>
            <a:pPr marL="514350" indent="-514350">
              <a:buFont typeface="+mj-lt"/>
              <a:buAutoNum type="arabicPeriod"/>
            </a:pPr>
            <a:r>
              <a:rPr lang="en-US" dirty="0"/>
              <a:t>Rewrite the problem with multiplication using the </a:t>
            </a:r>
            <a:r>
              <a:rPr lang="en-US" dirty="0">
                <a:solidFill>
                  <a:srgbClr val="7030A0"/>
                </a:solidFill>
              </a:rPr>
              <a:t>reciprocal </a:t>
            </a:r>
            <a:r>
              <a:rPr lang="en-US" dirty="0">
                <a:solidFill>
                  <a:schemeClr val="tx1"/>
                </a:solidFill>
              </a:rPr>
              <a:t>of the second fraction. </a:t>
            </a:r>
          </a:p>
          <a:p>
            <a:pPr marL="514350" indent="-514350">
              <a:buFont typeface="+mj-lt"/>
              <a:buAutoNum type="arabicPeriod"/>
            </a:pPr>
            <a:endParaRPr lang="en-US" dirty="0"/>
          </a:p>
          <a:p>
            <a:pPr marL="514350" indent="-514350">
              <a:buFont typeface="+mj-lt"/>
              <a:buAutoNum type="arabicPeriod"/>
            </a:pPr>
            <a:r>
              <a:rPr lang="en-US" dirty="0"/>
              <a:t>Multiply the </a:t>
            </a:r>
            <a:r>
              <a:rPr lang="en-US" dirty="0">
                <a:solidFill>
                  <a:schemeClr val="accent5"/>
                </a:solidFill>
              </a:rPr>
              <a:t>numerators</a:t>
            </a:r>
            <a:r>
              <a:rPr lang="en-US" dirty="0"/>
              <a:t> and </a:t>
            </a:r>
            <a:r>
              <a:rPr lang="en-US" dirty="0">
                <a:solidFill>
                  <a:schemeClr val="accent4"/>
                </a:solidFill>
              </a:rPr>
              <a:t>denominators</a:t>
            </a:r>
            <a:r>
              <a:rPr lang="en-US" dirty="0">
                <a:solidFill>
                  <a:schemeClr val="tx1"/>
                </a:solidFill>
              </a:rPr>
              <a:t>.</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1F03703C-8E92-AB5B-510A-E008238EB7C4}"/>
              </a:ext>
              <a:ext uri="{C183D7F6-B498-43B3-948B-1728B52AA6E4}">
                <adec:decorative xmlns:adec="http://schemas.microsoft.com/office/drawing/2017/decorative" val="1"/>
              </a:ext>
            </a:extLst>
          </p:cNvPr>
          <p:cNvGrpSpPr/>
          <p:nvPr/>
        </p:nvGrpSpPr>
        <p:grpSpPr>
          <a:xfrm>
            <a:off x="6665432" y="1483723"/>
            <a:ext cx="4316282" cy="4812030"/>
            <a:chOff x="0" y="5809"/>
            <a:chExt cx="3922609" cy="3916200"/>
          </a:xfrm>
        </p:grpSpPr>
        <p:sp>
          <p:nvSpPr>
            <p:cNvPr id="10" name="Google Shape;251;p31">
              <a:extLst>
                <a:ext uri="{FF2B5EF4-FFF2-40B4-BE49-F238E27FC236}">
                  <a16:creationId xmlns:a16="http://schemas.microsoft.com/office/drawing/2014/main" id="{AEFA4E0B-F694-946C-3C11-45401ECBB701}"/>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8D27F9BD-68EF-73FD-2DD8-6991ED232ADF}"/>
                </a:ext>
              </a:extLst>
            </p:cNvPr>
            <p:cNvSpPr/>
            <p:nvPr/>
          </p:nvSpPr>
          <p:spPr>
            <a:xfrm>
              <a:off x="0" y="5810"/>
              <a:ext cx="3916200" cy="49333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6A5E146-16BD-FAFD-F69D-E3E07B6557E2}"/>
                  </a:ext>
                </a:extLst>
              </p:cNvPr>
              <p:cNvSpPr txBox="1"/>
              <p:nvPr/>
            </p:nvSpPr>
            <p:spPr>
              <a:xfrm>
                <a:off x="7280554" y="2071311"/>
                <a:ext cx="1939634"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4</m:t>
                          </m:r>
                        </m:num>
                        <m:den>
                          <m:r>
                            <a:rPr lang="en-US" sz="3600" b="0" i="1" smtClean="0">
                              <a:latin typeface="Cambria Math" panose="02040503050406030204" pitchFamily="18" charset="0"/>
                            </a:rPr>
                            <m:t>9</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2</m:t>
                          </m:r>
                        </m:num>
                        <m:den>
                          <m:r>
                            <a:rPr lang="en-US" sz="3600" b="0" i="1" smtClean="0">
                              <a:solidFill>
                                <a:schemeClr val="tx1"/>
                              </a:solidFill>
                              <a:latin typeface="Cambria Math" panose="02040503050406030204" pitchFamily="18" charset="0"/>
                              <a:ea typeface="Cambria Math" panose="02040503050406030204" pitchFamily="18" charset="0"/>
                            </a:rPr>
                            <m:t>3</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3" name="TextBox 2">
                <a:extLst>
                  <a:ext uri="{FF2B5EF4-FFF2-40B4-BE49-F238E27FC236}">
                    <a16:creationId xmlns:a16="http://schemas.microsoft.com/office/drawing/2014/main" id="{26A5E146-16BD-FAFD-F69D-E3E07B6557E2}"/>
                  </a:ext>
                </a:extLst>
              </p:cNvPr>
              <p:cNvSpPr txBox="1">
                <a:spLocks noRot="1" noChangeAspect="1" noMove="1" noResize="1" noEditPoints="1" noAdjustHandles="1" noChangeArrowheads="1" noChangeShapeType="1" noTextEdit="1"/>
              </p:cNvSpPr>
              <p:nvPr/>
            </p:nvSpPr>
            <p:spPr>
              <a:xfrm>
                <a:off x="7280554" y="2071311"/>
                <a:ext cx="1939634" cy="104073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7ABE1F3-4301-51C3-60F9-150994FB9342}"/>
                  </a:ext>
                </a:extLst>
              </p:cNvPr>
              <p:cNvSpPr txBox="1"/>
              <p:nvPr/>
            </p:nvSpPr>
            <p:spPr>
              <a:xfrm>
                <a:off x="7280554" y="3491726"/>
                <a:ext cx="1925206"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4</m:t>
                          </m:r>
                        </m:num>
                        <m:den>
                          <m:r>
                            <a:rPr lang="en-US" sz="3600" b="0" i="1" smtClean="0">
                              <a:latin typeface="Cambria Math" panose="02040503050406030204" pitchFamily="18" charset="0"/>
                            </a:rPr>
                            <m:t>9</m:t>
                          </m:r>
                        </m:den>
                      </m:f>
                      <m:r>
                        <a:rPr lang="en-US" sz="3600" b="0" i="1" smtClean="0">
                          <a:latin typeface="Cambria Math" panose="02040503050406030204" pitchFamily="18" charset="0"/>
                        </a:rPr>
                        <m:t> </m:t>
                      </m:r>
                      <m:r>
                        <a:rPr lang="en-US" sz="3600" b="1" i="1" smtClean="0">
                          <a:solidFill>
                            <a:srgbClr val="7030A0"/>
                          </a:solidFill>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 </m:t>
                      </m:r>
                      <m:f>
                        <m:fPr>
                          <m:ctrlPr>
                            <a:rPr lang="en-US" sz="3600" b="0" i="1" smtClean="0">
                              <a:solidFill>
                                <a:srgbClr val="7030A0"/>
                              </a:solidFill>
                              <a:latin typeface="Cambria Math" panose="02040503050406030204" pitchFamily="18" charset="0"/>
                              <a:ea typeface="Cambria Math" panose="02040503050406030204" pitchFamily="18" charset="0"/>
                            </a:rPr>
                          </m:ctrlPr>
                        </m:fPr>
                        <m:num>
                          <m:r>
                            <a:rPr lang="en-US" sz="3600" b="0" i="1" smtClean="0">
                              <a:solidFill>
                                <a:srgbClr val="7030A0"/>
                              </a:solidFill>
                              <a:latin typeface="Cambria Math" panose="02040503050406030204" pitchFamily="18" charset="0"/>
                              <a:ea typeface="Cambria Math" panose="02040503050406030204" pitchFamily="18" charset="0"/>
                            </a:rPr>
                            <m:t>3</m:t>
                          </m:r>
                        </m:num>
                        <m:den>
                          <m:r>
                            <a:rPr lang="en-US" sz="3600" b="0" i="1" smtClean="0">
                              <a:solidFill>
                                <a:srgbClr val="7030A0"/>
                              </a:solidFill>
                              <a:latin typeface="Cambria Math" panose="02040503050406030204" pitchFamily="18" charset="0"/>
                              <a:ea typeface="Cambria Math" panose="02040503050406030204" pitchFamily="18" charset="0"/>
                            </a:rPr>
                            <m:t>2</m:t>
                          </m:r>
                        </m:den>
                      </m:f>
                      <m:r>
                        <a:rPr lang="en-US" sz="3600" b="0" i="1" smtClean="0">
                          <a:solidFill>
                            <a:srgbClr val="7030A0"/>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4" name="TextBox 3">
                <a:extLst>
                  <a:ext uri="{FF2B5EF4-FFF2-40B4-BE49-F238E27FC236}">
                    <a16:creationId xmlns:a16="http://schemas.microsoft.com/office/drawing/2014/main" id="{E7ABE1F3-4301-51C3-60F9-150994FB9342}"/>
                  </a:ext>
                </a:extLst>
              </p:cNvPr>
              <p:cNvSpPr txBox="1">
                <a:spLocks noRot="1" noChangeAspect="1" noMove="1" noResize="1" noEditPoints="1" noAdjustHandles="1" noChangeArrowheads="1" noChangeShapeType="1" noTextEdit="1"/>
              </p:cNvSpPr>
              <p:nvPr/>
            </p:nvSpPr>
            <p:spPr>
              <a:xfrm>
                <a:off x="7280554" y="3491726"/>
                <a:ext cx="1925206" cy="104073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8F735B7-2F90-FFF4-2974-21E5DA8494A7}"/>
                  </a:ext>
                </a:extLst>
              </p:cNvPr>
              <p:cNvSpPr txBox="1"/>
              <p:nvPr/>
            </p:nvSpPr>
            <p:spPr>
              <a:xfrm>
                <a:off x="9275963" y="3495317"/>
                <a:ext cx="683900" cy="1040734"/>
              </a:xfrm>
              <a:prstGeom prst="rect">
                <a:avLst/>
              </a:prstGeom>
              <a:noFill/>
            </p:spPr>
            <p:txBody>
              <a:bodyPr wrap="squar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12</m:t>
                          </m:r>
                        </m:num>
                        <m:den>
                          <m:r>
                            <a:rPr lang="en-US" sz="3600" b="0" i="1" smtClean="0">
                              <a:solidFill>
                                <a:schemeClr val="accent4"/>
                              </a:solidFill>
                              <a:latin typeface="Cambria Math" panose="02040503050406030204" pitchFamily="18" charset="0"/>
                            </a:rPr>
                            <m:t>18</m:t>
                          </m:r>
                        </m:den>
                      </m:f>
                    </m:oMath>
                  </m:oMathPara>
                </a14:m>
                <a:endParaRPr lang="en-US" dirty="0"/>
              </a:p>
            </p:txBody>
          </p:sp>
        </mc:Choice>
        <mc:Fallback xmlns="">
          <p:sp>
            <p:nvSpPr>
              <p:cNvPr id="6" name="TextBox 5">
                <a:extLst>
                  <a:ext uri="{FF2B5EF4-FFF2-40B4-BE49-F238E27FC236}">
                    <a16:creationId xmlns:a16="http://schemas.microsoft.com/office/drawing/2014/main" id="{88F735B7-2F90-FFF4-2974-21E5DA8494A7}"/>
                  </a:ext>
                </a:extLst>
              </p:cNvPr>
              <p:cNvSpPr txBox="1">
                <a:spLocks noRot="1" noChangeAspect="1" noMove="1" noResize="1" noEditPoints="1" noAdjustHandles="1" noChangeArrowheads="1" noChangeShapeType="1" noTextEdit="1"/>
              </p:cNvSpPr>
              <p:nvPr/>
            </p:nvSpPr>
            <p:spPr>
              <a:xfrm>
                <a:off x="9275963" y="3495317"/>
                <a:ext cx="683900" cy="104073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861CBCA-35D7-0934-7FDB-F52F2FC1560C}"/>
                  </a:ext>
                </a:extLst>
              </p:cNvPr>
              <p:cNvSpPr txBox="1"/>
              <p:nvPr/>
            </p:nvSpPr>
            <p:spPr>
              <a:xfrm>
                <a:off x="8533476" y="4837370"/>
                <a:ext cx="1479379" cy="1040734"/>
              </a:xfrm>
              <a:prstGeom prst="rect">
                <a:avLst/>
              </a:prstGeom>
              <a:noFill/>
            </p:spPr>
            <p:txBody>
              <a:bodyPr wrap="square" lIns="0" tIns="0" rIns="0" bIns="0" rtlCol="0">
                <a:spAutoFit/>
              </a:bodyPr>
              <a:lstStyle/>
              <a:p>
                <a:pPr/>
                <a14:m>
                  <m:oMathPara xmlns:m="http://schemas.openxmlformats.org/officeDocument/2006/math">
                    <m:oMath>
                      <m:r>
                        <a:rPr lang="en-US" sz="3600" i="1" smtClean="0">
                          <a:solidFill>
                            <a:schemeClr val="accent2"/>
                          </a:solidFill>
                          <a:latin typeface="Cambria Math" panose="02040503050406030204" pitchFamily="18" charset="0"/>
                          <a:ea typeface="Cambria Math" panose="02040503050406030204" pitchFamily="18" charset="0"/>
                        </a:rPr>
                        <m:t>→</m:t>
                      </m:r>
                      <m:r>
                        <a:rPr lang="en-US" sz="3600" b="0" i="1" smtClean="0">
                          <a:solidFill>
                            <a:schemeClr val="accent4"/>
                          </a:solidFill>
                          <a:latin typeface="Cambria Math" panose="02040503050406030204" pitchFamily="18" charset="0"/>
                          <a:ea typeface="Cambria Math" panose="02040503050406030204" pitchFamily="18" charset="0"/>
                        </a:rPr>
                        <m:t>  </m:t>
                      </m:r>
                      <m:f>
                        <m:fPr>
                          <m:ctrlPr>
                            <a:rPr lang="en-US" sz="3600" b="0" i="1" smtClean="0">
                              <a:solidFill>
                                <a:schemeClr val="accent2"/>
                              </a:solidFill>
                              <a:latin typeface="Cambria Math" panose="02040503050406030204" pitchFamily="18" charset="0"/>
                              <a:ea typeface="Cambria Math" panose="02040503050406030204" pitchFamily="18" charset="0"/>
                            </a:rPr>
                          </m:ctrlPr>
                        </m:fPr>
                        <m:num>
                          <m:r>
                            <a:rPr lang="en-US" sz="3600" b="0" i="1" smtClean="0">
                              <a:solidFill>
                                <a:schemeClr val="accent2"/>
                              </a:solidFill>
                              <a:latin typeface="Cambria Math" panose="02040503050406030204" pitchFamily="18" charset="0"/>
                              <a:ea typeface="Cambria Math" panose="02040503050406030204" pitchFamily="18" charset="0"/>
                            </a:rPr>
                            <m:t>2</m:t>
                          </m:r>
                        </m:num>
                        <m:den>
                          <m:r>
                            <a:rPr lang="en-US" sz="3600" b="0" i="1" smtClean="0">
                              <a:solidFill>
                                <a:schemeClr val="accent2"/>
                              </a:solidFill>
                              <a:latin typeface="Cambria Math" panose="02040503050406030204" pitchFamily="18" charset="0"/>
                              <a:ea typeface="Cambria Math" panose="02040503050406030204" pitchFamily="18" charset="0"/>
                            </a:rPr>
                            <m:t>3</m:t>
                          </m:r>
                        </m:den>
                      </m:f>
                    </m:oMath>
                  </m:oMathPara>
                </a14:m>
                <a:endParaRPr lang="en-US" sz="1400" dirty="0"/>
              </a:p>
            </p:txBody>
          </p:sp>
        </mc:Choice>
        <mc:Fallback xmlns="">
          <p:sp>
            <p:nvSpPr>
              <p:cNvPr id="18" name="TextBox 17">
                <a:extLst>
                  <a:ext uri="{FF2B5EF4-FFF2-40B4-BE49-F238E27FC236}">
                    <a16:creationId xmlns:a16="http://schemas.microsoft.com/office/drawing/2014/main" id="{F861CBCA-35D7-0934-7FDB-F52F2FC1560C}"/>
                  </a:ext>
                </a:extLst>
              </p:cNvPr>
              <p:cNvSpPr txBox="1">
                <a:spLocks noRot="1" noChangeAspect="1" noMove="1" noResize="1" noEditPoints="1" noAdjustHandles="1" noChangeArrowheads="1" noChangeShapeType="1" noTextEdit="1"/>
              </p:cNvSpPr>
              <p:nvPr/>
            </p:nvSpPr>
            <p:spPr>
              <a:xfrm>
                <a:off x="8533476" y="4837370"/>
                <a:ext cx="1479379" cy="1040734"/>
              </a:xfrm>
              <a:prstGeom prst="rect">
                <a:avLst/>
              </a:prstGeom>
              <a:blipFill>
                <a:blip r:embed="rId8"/>
                <a:stretch>
                  <a:fillRect/>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id="{52187AF3-8ECD-A877-7590-AD9AB34154A6}"/>
              </a:ext>
            </a:extLst>
          </p:cNvPr>
          <p:cNvSpPr/>
          <p:nvPr/>
        </p:nvSpPr>
        <p:spPr>
          <a:xfrm>
            <a:off x="7010222" y="4810191"/>
            <a:ext cx="1925206" cy="1040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solidFill>
                  <a:schemeClr val="tx1"/>
                </a:solidFill>
              </a:rPr>
              <a:t>Divide each by </a:t>
            </a:r>
            <a:r>
              <a:rPr lang="en-US" sz="2600" b="1" dirty="0">
                <a:solidFill>
                  <a:schemeClr val="accent2"/>
                </a:solidFill>
              </a:rPr>
              <a:t>6</a:t>
            </a:r>
            <a:r>
              <a:rPr lang="en-US" sz="2600" b="1" dirty="0">
                <a:solidFill>
                  <a:schemeClr val="tx1"/>
                </a:solidFill>
              </a:rPr>
              <a:t> </a:t>
            </a:r>
            <a:r>
              <a:rPr lang="en-US" sz="2600" dirty="0">
                <a:solidFill>
                  <a:schemeClr val="tx1"/>
                </a:solidFill>
              </a:rPr>
              <a:t>to simplify </a:t>
            </a:r>
          </a:p>
        </p:txBody>
      </p:sp>
      <p:sp>
        <p:nvSpPr>
          <p:cNvPr id="20" name="Rectangle 19">
            <a:extLst>
              <a:ext uri="{FF2B5EF4-FFF2-40B4-BE49-F238E27FC236}">
                <a16:creationId xmlns:a16="http://schemas.microsoft.com/office/drawing/2014/main" id="{D1DBF02A-3A8F-BB47-2F69-BA66420F7B4D}"/>
              </a:ext>
            </a:extLst>
          </p:cNvPr>
          <p:cNvSpPr/>
          <p:nvPr/>
        </p:nvSpPr>
        <p:spPr>
          <a:xfrm>
            <a:off x="7217539" y="3339396"/>
            <a:ext cx="2002649" cy="119306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4813CE33-B30F-74B8-5BE3-7828ADEEE1E1}"/>
              </a:ext>
            </a:extLst>
          </p:cNvPr>
          <p:cNvSpPr/>
          <p:nvPr/>
        </p:nvSpPr>
        <p:spPr>
          <a:xfrm>
            <a:off x="9275964" y="3193998"/>
            <a:ext cx="736892" cy="74539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D98E523-986F-A39D-2802-7687CA276F75}"/>
              </a:ext>
            </a:extLst>
          </p:cNvPr>
          <p:cNvSpPr/>
          <p:nvPr/>
        </p:nvSpPr>
        <p:spPr>
          <a:xfrm>
            <a:off x="9348239" y="3963186"/>
            <a:ext cx="736892" cy="745395"/>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BC5F098-9602-658A-0C7C-2C607BF34CDC}"/>
              </a:ext>
            </a:extLst>
          </p:cNvPr>
          <p:cNvSpPr/>
          <p:nvPr/>
        </p:nvSpPr>
        <p:spPr>
          <a:xfrm>
            <a:off x="7087603" y="4659942"/>
            <a:ext cx="2260636" cy="147361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880CED6-ADD5-A581-BD1B-B7D62FDEACAE}"/>
              </a:ext>
            </a:extLst>
          </p:cNvPr>
          <p:cNvSpPr/>
          <p:nvPr/>
        </p:nvSpPr>
        <p:spPr>
          <a:xfrm>
            <a:off x="9353983" y="4810191"/>
            <a:ext cx="731148" cy="106791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120596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23"/>
                                        </p:tgtEl>
                                      </p:cBhvr>
                                    </p:animEffect>
                                    <p:set>
                                      <p:cBhvr>
                                        <p:cTn id="22" dur="1" fill="hold">
                                          <p:stCondLst>
                                            <p:cond delay="499"/>
                                          </p:stCondLst>
                                        </p:cTn>
                                        <p:tgtEl>
                                          <p:spTgt spid="2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24"/>
                                        </p:tgtEl>
                                      </p:cBhvr>
                                    </p:animEffect>
                                    <p:set>
                                      <p:cBhvr>
                                        <p:cTn id="2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75A08-B5B6-704D-4360-BE8FD8B3A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13178-EA80-A2F2-8CD5-BE768A14B15F}"/>
              </a:ext>
            </a:extLst>
          </p:cNvPr>
          <p:cNvSpPr>
            <a:spLocks noGrp="1"/>
          </p:cNvSpPr>
          <p:nvPr>
            <p:ph type="title"/>
          </p:nvPr>
        </p:nvSpPr>
        <p:spPr/>
        <p:txBody>
          <a:bodyPr/>
          <a:lstStyle/>
          <a:p>
            <a:r>
              <a:rPr lang="en-US" dirty="0"/>
              <a:t>Dividing  Fractions – Group Practice 2 </a:t>
            </a:r>
          </a:p>
        </p:txBody>
      </p:sp>
      <p:sp>
        <p:nvSpPr>
          <p:cNvPr id="8" name="Content Placeholder 2">
            <a:extLst>
              <a:ext uri="{FF2B5EF4-FFF2-40B4-BE49-F238E27FC236}">
                <a16:creationId xmlns:a16="http://schemas.microsoft.com/office/drawing/2014/main" id="{5155B524-2A3D-5B8D-45D6-FAF339012808}"/>
              </a:ext>
            </a:extLst>
          </p:cNvPr>
          <p:cNvSpPr>
            <a:spLocks noGrp="1"/>
          </p:cNvSpPr>
          <p:nvPr>
            <p:ph idx="1"/>
          </p:nvPr>
        </p:nvSpPr>
        <p:spPr>
          <a:xfrm>
            <a:off x="838198" y="1645920"/>
            <a:ext cx="5201381" cy="4487636"/>
          </a:xfrm>
        </p:spPr>
        <p:txBody>
          <a:bodyPr>
            <a:normAutofit lnSpcReduction="10000"/>
          </a:bodyPr>
          <a:lstStyle/>
          <a:p>
            <a:r>
              <a:rPr lang="en-US" b="1" dirty="0"/>
              <a:t>Method</a:t>
            </a:r>
          </a:p>
          <a:p>
            <a:pPr marL="514350" indent="-514350">
              <a:buFont typeface="+mj-lt"/>
              <a:buAutoNum type="arabicPeriod"/>
            </a:pPr>
            <a:r>
              <a:rPr lang="en-US" dirty="0"/>
              <a:t>Rewrite the problem with multiplication using the </a:t>
            </a:r>
            <a:r>
              <a:rPr lang="en-US" dirty="0">
                <a:solidFill>
                  <a:srgbClr val="7030A0"/>
                </a:solidFill>
              </a:rPr>
              <a:t>reciprocal </a:t>
            </a:r>
            <a:r>
              <a:rPr lang="en-US" dirty="0">
                <a:solidFill>
                  <a:schemeClr val="tx1"/>
                </a:solidFill>
              </a:rPr>
              <a:t>of the second fraction. </a:t>
            </a:r>
            <a:r>
              <a:rPr lang="en-US" dirty="0"/>
              <a:t> </a:t>
            </a:r>
          </a:p>
          <a:p>
            <a:pPr marL="514350" indent="-514350">
              <a:buFont typeface="+mj-lt"/>
              <a:buAutoNum type="arabicPeriod"/>
            </a:pPr>
            <a:endParaRPr lang="en-US" dirty="0"/>
          </a:p>
          <a:p>
            <a:pPr marL="514350" indent="-514350">
              <a:buFont typeface="+mj-lt"/>
              <a:buAutoNum type="arabicPeriod"/>
            </a:pPr>
            <a:r>
              <a:rPr lang="en-US" dirty="0"/>
              <a:t>Multiply the </a:t>
            </a:r>
            <a:r>
              <a:rPr lang="en-US" dirty="0">
                <a:solidFill>
                  <a:schemeClr val="accent5"/>
                </a:solidFill>
              </a:rPr>
              <a:t>numerators</a:t>
            </a:r>
            <a:r>
              <a:rPr lang="en-US" dirty="0"/>
              <a:t> and </a:t>
            </a:r>
            <a:r>
              <a:rPr lang="en-US" dirty="0">
                <a:solidFill>
                  <a:schemeClr val="accent4"/>
                </a:solidFill>
              </a:rPr>
              <a:t>denominators</a:t>
            </a:r>
            <a:r>
              <a:rPr lang="en-US" dirty="0">
                <a:solidFill>
                  <a:schemeClr val="tx1"/>
                </a:solidFill>
              </a:rPr>
              <a:t>.</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960F6008-FD15-D5F9-2021-360E8426620B}"/>
              </a:ext>
              <a:ext uri="{C183D7F6-B498-43B3-948B-1728B52AA6E4}">
                <adec:decorative xmlns:adec="http://schemas.microsoft.com/office/drawing/2017/decorative" val="1"/>
              </a:ext>
            </a:extLst>
          </p:cNvPr>
          <p:cNvGrpSpPr/>
          <p:nvPr/>
        </p:nvGrpSpPr>
        <p:grpSpPr>
          <a:xfrm>
            <a:off x="6665432" y="1483723"/>
            <a:ext cx="4316282" cy="4812030"/>
            <a:chOff x="0" y="5809"/>
            <a:chExt cx="3922609" cy="3916200"/>
          </a:xfrm>
        </p:grpSpPr>
        <p:sp>
          <p:nvSpPr>
            <p:cNvPr id="10" name="Google Shape;251;p31">
              <a:extLst>
                <a:ext uri="{FF2B5EF4-FFF2-40B4-BE49-F238E27FC236}">
                  <a16:creationId xmlns:a16="http://schemas.microsoft.com/office/drawing/2014/main" id="{2F1D35BA-4C9F-4EB3-8C38-EE985D8C7D72}"/>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57128AE7-5189-CBAB-9D93-9E32E2BAA9DF}"/>
                </a:ext>
              </a:extLst>
            </p:cNvPr>
            <p:cNvSpPr/>
            <p:nvPr/>
          </p:nvSpPr>
          <p:spPr>
            <a:xfrm>
              <a:off x="0" y="5810"/>
              <a:ext cx="3916200" cy="49333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C8CB500-84B8-AED1-5182-0AFC9601E9B6}"/>
                  </a:ext>
                </a:extLst>
              </p:cNvPr>
              <p:cNvSpPr txBox="1"/>
              <p:nvPr/>
            </p:nvSpPr>
            <p:spPr>
              <a:xfrm>
                <a:off x="7280554" y="2071311"/>
                <a:ext cx="1939634" cy="1052019"/>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5</m:t>
                          </m:r>
                        </m:num>
                        <m:den>
                          <m:r>
                            <a:rPr lang="en-US" sz="3600" b="0" i="1" smtClean="0">
                              <a:latin typeface="Cambria Math" panose="02040503050406030204" pitchFamily="18" charset="0"/>
                            </a:rPr>
                            <m:t>6</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1</m:t>
                          </m:r>
                        </m:num>
                        <m:den>
                          <m:r>
                            <a:rPr lang="en-US" sz="3600" b="0" i="1" smtClean="0">
                              <a:solidFill>
                                <a:schemeClr val="tx1"/>
                              </a:solidFill>
                              <a:latin typeface="Cambria Math" panose="02040503050406030204" pitchFamily="18" charset="0"/>
                              <a:ea typeface="Cambria Math" panose="02040503050406030204" pitchFamily="18" charset="0"/>
                            </a:rPr>
                            <m:t>3</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3" name="TextBox 2">
                <a:extLst>
                  <a:ext uri="{FF2B5EF4-FFF2-40B4-BE49-F238E27FC236}">
                    <a16:creationId xmlns:a16="http://schemas.microsoft.com/office/drawing/2014/main" id="{9C8CB500-84B8-AED1-5182-0AFC9601E9B6}"/>
                  </a:ext>
                </a:extLst>
              </p:cNvPr>
              <p:cNvSpPr txBox="1">
                <a:spLocks noRot="1" noChangeAspect="1" noMove="1" noResize="1" noEditPoints="1" noAdjustHandles="1" noChangeArrowheads="1" noChangeShapeType="1" noTextEdit="1"/>
              </p:cNvSpPr>
              <p:nvPr/>
            </p:nvSpPr>
            <p:spPr>
              <a:xfrm>
                <a:off x="7280554" y="2071311"/>
                <a:ext cx="1939634" cy="105201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25D80C8-FF69-D885-5589-A109CF825806}"/>
                  </a:ext>
                </a:extLst>
              </p:cNvPr>
              <p:cNvSpPr txBox="1"/>
              <p:nvPr/>
            </p:nvSpPr>
            <p:spPr>
              <a:xfrm>
                <a:off x="7280554" y="3491726"/>
                <a:ext cx="1925206" cy="1052019"/>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5</m:t>
                          </m:r>
                        </m:num>
                        <m:den>
                          <m:r>
                            <a:rPr lang="en-US" sz="3600" b="0" i="1" smtClean="0">
                              <a:latin typeface="Cambria Math" panose="02040503050406030204" pitchFamily="18" charset="0"/>
                            </a:rPr>
                            <m:t>6</m:t>
                          </m:r>
                        </m:den>
                      </m:f>
                      <m:r>
                        <a:rPr lang="en-US" sz="3600" b="0" i="1" smtClean="0">
                          <a:latin typeface="Cambria Math" panose="02040503050406030204" pitchFamily="18" charset="0"/>
                        </a:rPr>
                        <m:t> </m:t>
                      </m:r>
                      <m:r>
                        <a:rPr lang="en-US" sz="3600" b="1" i="1" smtClean="0">
                          <a:solidFill>
                            <a:srgbClr val="7030A0"/>
                          </a:solidFill>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 </m:t>
                      </m:r>
                      <m:f>
                        <m:fPr>
                          <m:ctrlPr>
                            <a:rPr lang="en-US" sz="3600" b="0" i="1" smtClean="0">
                              <a:solidFill>
                                <a:srgbClr val="7030A0"/>
                              </a:solidFill>
                              <a:latin typeface="Cambria Math" panose="02040503050406030204" pitchFamily="18" charset="0"/>
                              <a:ea typeface="Cambria Math" panose="02040503050406030204" pitchFamily="18" charset="0"/>
                            </a:rPr>
                          </m:ctrlPr>
                        </m:fPr>
                        <m:num>
                          <m:r>
                            <a:rPr lang="en-US" sz="3600" b="0" i="1" smtClean="0">
                              <a:solidFill>
                                <a:srgbClr val="7030A0"/>
                              </a:solidFill>
                              <a:latin typeface="Cambria Math" panose="02040503050406030204" pitchFamily="18" charset="0"/>
                              <a:ea typeface="Cambria Math" panose="02040503050406030204" pitchFamily="18" charset="0"/>
                            </a:rPr>
                            <m:t>3</m:t>
                          </m:r>
                        </m:num>
                        <m:den>
                          <m:r>
                            <a:rPr lang="en-US" sz="3600" b="0" i="1" smtClean="0">
                              <a:solidFill>
                                <a:srgbClr val="7030A0"/>
                              </a:solidFill>
                              <a:latin typeface="Cambria Math" panose="02040503050406030204" pitchFamily="18" charset="0"/>
                              <a:ea typeface="Cambria Math" panose="02040503050406030204" pitchFamily="18" charset="0"/>
                            </a:rPr>
                            <m:t>1</m:t>
                          </m:r>
                        </m:den>
                      </m:f>
                      <m:r>
                        <a:rPr lang="en-US" sz="3600" b="0" i="1" smtClean="0">
                          <a:solidFill>
                            <a:srgbClr val="7030A0"/>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4" name="TextBox 3">
                <a:extLst>
                  <a:ext uri="{FF2B5EF4-FFF2-40B4-BE49-F238E27FC236}">
                    <a16:creationId xmlns:a16="http://schemas.microsoft.com/office/drawing/2014/main" id="{F25D80C8-FF69-D885-5589-A109CF825806}"/>
                  </a:ext>
                </a:extLst>
              </p:cNvPr>
              <p:cNvSpPr txBox="1">
                <a:spLocks noRot="1" noChangeAspect="1" noMove="1" noResize="1" noEditPoints="1" noAdjustHandles="1" noChangeArrowheads="1" noChangeShapeType="1" noTextEdit="1"/>
              </p:cNvSpPr>
              <p:nvPr/>
            </p:nvSpPr>
            <p:spPr>
              <a:xfrm>
                <a:off x="7280554" y="3491726"/>
                <a:ext cx="1925206" cy="105201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C6E979B-D469-FD14-278E-8F1EE6BC0C18}"/>
                  </a:ext>
                </a:extLst>
              </p:cNvPr>
              <p:cNvSpPr txBox="1"/>
              <p:nvPr/>
            </p:nvSpPr>
            <p:spPr>
              <a:xfrm>
                <a:off x="9275963" y="3495317"/>
                <a:ext cx="683900" cy="1052019"/>
              </a:xfrm>
              <a:prstGeom prst="rect">
                <a:avLst/>
              </a:prstGeom>
              <a:noFill/>
            </p:spPr>
            <p:txBody>
              <a:bodyPr wrap="squar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15</m:t>
                          </m:r>
                        </m:num>
                        <m:den>
                          <m:r>
                            <a:rPr lang="en-US" sz="3600" b="0" i="1" smtClean="0">
                              <a:solidFill>
                                <a:schemeClr val="accent4"/>
                              </a:solidFill>
                              <a:latin typeface="Cambria Math" panose="02040503050406030204" pitchFamily="18" charset="0"/>
                            </a:rPr>
                            <m:t>6</m:t>
                          </m:r>
                        </m:den>
                      </m:f>
                    </m:oMath>
                  </m:oMathPara>
                </a14:m>
                <a:endParaRPr lang="en-US" dirty="0"/>
              </a:p>
            </p:txBody>
          </p:sp>
        </mc:Choice>
        <mc:Fallback xmlns="">
          <p:sp>
            <p:nvSpPr>
              <p:cNvPr id="6" name="TextBox 5">
                <a:extLst>
                  <a:ext uri="{FF2B5EF4-FFF2-40B4-BE49-F238E27FC236}">
                    <a16:creationId xmlns:a16="http://schemas.microsoft.com/office/drawing/2014/main" id="{FC6E979B-D469-FD14-278E-8F1EE6BC0C18}"/>
                  </a:ext>
                </a:extLst>
              </p:cNvPr>
              <p:cNvSpPr txBox="1">
                <a:spLocks noRot="1" noChangeAspect="1" noMove="1" noResize="1" noEditPoints="1" noAdjustHandles="1" noChangeArrowheads="1" noChangeShapeType="1" noTextEdit="1"/>
              </p:cNvSpPr>
              <p:nvPr/>
            </p:nvSpPr>
            <p:spPr>
              <a:xfrm>
                <a:off x="9275963" y="3495317"/>
                <a:ext cx="683900" cy="10520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DB0216B-9608-808E-2F51-E3E35B9DB415}"/>
                  </a:ext>
                </a:extLst>
              </p:cNvPr>
              <p:cNvSpPr txBox="1"/>
              <p:nvPr/>
            </p:nvSpPr>
            <p:spPr>
              <a:xfrm>
                <a:off x="8533476" y="4837370"/>
                <a:ext cx="1479379" cy="1040734"/>
              </a:xfrm>
              <a:prstGeom prst="rect">
                <a:avLst/>
              </a:prstGeom>
              <a:noFill/>
            </p:spPr>
            <p:txBody>
              <a:bodyPr wrap="square" lIns="0" tIns="0" rIns="0" bIns="0" rtlCol="0">
                <a:spAutoFit/>
              </a:bodyPr>
              <a:lstStyle/>
              <a:p>
                <a:pPr/>
                <a14:m>
                  <m:oMathPara xmlns:m="http://schemas.openxmlformats.org/officeDocument/2006/math">
                    <m:oMath>
                      <m:r>
                        <a:rPr lang="en-US" sz="3600" i="1" smtClean="0">
                          <a:solidFill>
                            <a:schemeClr val="accent2"/>
                          </a:solidFill>
                          <a:latin typeface="Cambria Math" panose="02040503050406030204" pitchFamily="18" charset="0"/>
                          <a:ea typeface="Cambria Math" panose="02040503050406030204" pitchFamily="18" charset="0"/>
                        </a:rPr>
                        <m:t>→</m:t>
                      </m:r>
                      <m:r>
                        <a:rPr lang="en-US" sz="3600" b="0" i="1" smtClean="0">
                          <a:solidFill>
                            <a:schemeClr val="accent4"/>
                          </a:solidFill>
                          <a:latin typeface="Cambria Math" panose="02040503050406030204" pitchFamily="18" charset="0"/>
                          <a:ea typeface="Cambria Math" panose="02040503050406030204" pitchFamily="18" charset="0"/>
                        </a:rPr>
                        <m:t>  </m:t>
                      </m:r>
                      <m:f>
                        <m:fPr>
                          <m:ctrlPr>
                            <a:rPr lang="en-US" sz="3600" b="0" i="1" smtClean="0">
                              <a:solidFill>
                                <a:schemeClr val="accent2"/>
                              </a:solidFill>
                              <a:latin typeface="Cambria Math" panose="02040503050406030204" pitchFamily="18" charset="0"/>
                              <a:ea typeface="Cambria Math" panose="02040503050406030204" pitchFamily="18" charset="0"/>
                            </a:rPr>
                          </m:ctrlPr>
                        </m:fPr>
                        <m:num>
                          <m:r>
                            <a:rPr lang="en-US" sz="3600" b="0" i="1" smtClean="0">
                              <a:solidFill>
                                <a:schemeClr val="accent2"/>
                              </a:solidFill>
                              <a:latin typeface="Cambria Math" panose="02040503050406030204" pitchFamily="18" charset="0"/>
                              <a:ea typeface="Cambria Math" panose="02040503050406030204" pitchFamily="18" charset="0"/>
                            </a:rPr>
                            <m:t>5</m:t>
                          </m:r>
                        </m:num>
                        <m:den>
                          <m:r>
                            <a:rPr lang="en-US" sz="3600" b="0" i="1" smtClean="0">
                              <a:solidFill>
                                <a:schemeClr val="accent2"/>
                              </a:solidFill>
                              <a:latin typeface="Cambria Math" panose="02040503050406030204" pitchFamily="18" charset="0"/>
                              <a:ea typeface="Cambria Math" panose="02040503050406030204" pitchFamily="18" charset="0"/>
                            </a:rPr>
                            <m:t>2</m:t>
                          </m:r>
                        </m:den>
                      </m:f>
                    </m:oMath>
                  </m:oMathPara>
                </a14:m>
                <a:endParaRPr lang="en-US" sz="1400" dirty="0"/>
              </a:p>
            </p:txBody>
          </p:sp>
        </mc:Choice>
        <mc:Fallback xmlns="">
          <p:sp>
            <p:nvSpPr>
              <p:cNvPr id="18" name="TextBox 17">
                <a:extLst>
                  <a:ext uri="{FF2B5EF4-FFF2-40B4-BE49-F238E27FC236}">
                    <a16:creationId xmlns:a16="http://schemas.microsoft.com/office/drawing/2014/main" id="{2DB0216B-9608-808E-2F51-E3E35B9DB415}"/>
                  </a:ext>
                </a:extLst>
              </p:cNvPr>
              <p:cNvSpPr txBox="1">
                <a:spLocks noRot="1" noChangeAspect="1" noMove="1" noResize="1" noEditPoints="1" noAdjustHandles="1" noChangeArrowheads="1" noChangeShapeType="1" noTextEdit="1"/>
              </p:cNvSpPr>
              <p:nvPr/>
            </p:nvSpPr>
            <p:spPr>
              <a:xfrm>
                <a:off x="8533476" y="4837370"/>
                <a:ext cx="1479379" cy="1040734"/>
              </a:xfrm>
              <a:prstGeom prst="rect">
                <a:avLst/>
              </a:prstGeom>
              <a:blipFill>
                <a:blip r:embed="rId7"/>
                <a:stretch>
                  <a:fillRect/>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id="{2E126E97-D78B-063C-0208-72CC6388253A}"/>
              </a:ext>
            </a:extLst>
          </p:cNvPr>
          <p:cNvSpPr/>
          <p:nvPr/>
        </p:nvSpPr>
        <p:spPr>
          <a:xfrm>
            <a:off x="7010222" y="4810191"/>
            <a:ext cx="1925206" cy="1040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600" dirty="0">
                <a:solidFill>
                  <a:schemeClr val="tx1"/>
                </a:solidFill>
              </a:rPr>
              <a:t>Divide each by </a:t>
            </a:r>
            <a:r>
              <a:rPr lang="en-US" sz="2600" b="1" dirty="0">
                <a:solidFill>
                  <a:schemeClr val="accent2"/>
                </a:solidFill>
              </a:rPr>
              <a:t>3</a:t>
            </a:r>
            <a:r>
              <a:rPr lang="en-US" sz="2600" b="1" dirty="0">
                <a:solidFill>
                  <a:schemeClr val="tx1"/>
                </a:solidFill>
              </a:rPr>
              <a:t> </a:t>
            </a:r>
            <a:r>
              <a:rPr lang="en-US" sz="2600" dirty="0">
                <a:solidFill>
                  <a:schemeClr val="tx1"/>
                </a:solidFill>
              </a:rPr>
              <a:t>to simplify </a:t>
            </a:r>
          </a:p>
        </p:txBody>
      </p:sp>
      <p:sp>
        <p:nvSpPr>
          <p:cNvPr id="5" name="Rectangle 4">
            <a:extLst>
              <a:ext uri="{FF2B5EF4-FFF2-40B4-BE49-F238E27FC236}">
                <a16:creationId xmlns:a16="http://schemas.microsoft.com/office/drawing/2014/main" id="{C0987631-8C6A-424B-F839-BB27312CE476}"/>
              </a:ext>
            </a:extLst>
          </p:cNvPr>
          <p:cNvSpPr/>
          <p:nvPr/>
        </p:nvSpPr>
        <p:spPr>
          <a:xfrm>
            <a:off x="7217539" y="3339396"/>
            <a:ext cx="2002649" cy="126495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FB97406-288C-D435-C3E8-1E1AF0CCCEC0}"/>
              </a:ext>
            </a:extLst>
          </p:cNvPr>
          <p:cNvSpPr/>
          <p:nvPr/>
        </p:nvSpPr>
        <p:spPr>
          <a:xfrm>
            <a:off x="9275964" y="3193998"/>
            <a:ext cx="736892" cy="74539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6F3841E-17CC-4999-A88B-DE94D699284E}"/>
              </a:ext>
            </a:extLst>
          </p:cNvPr>
          <p:cNvSpPr/>
          <p:nvPr/>
        </p:nvSpPr>
        <p:spPr>
          <a:xfrm>
            <a:off x="9348239" y="3881226"/>
            <a:ext cx="736892" cy="82735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008D7B-7C01-CF9E-A69D-4FE4B62F8D24}"/>
              </a:ext>
            </a:extLst>
          </p:cNvPr>
          <p:cNvSpPr/>
          <p:nvPr/>
        </p:nvSpPr>
        <p:spPr>
          <a:xfrm>
            <a:off x="7087603" y="4657790"/>
            <a:ext cx="2260636" cy="1380515"/>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C2FB17F-BE09-A3E5-95C6-C5CF8D6FCF13}"/>
              </a:ext>
            </a:extLst>
          </p:cNvPr>
          <p:cNvSpPr/>
          <p:nvPr/>
        </p:nvSpPr>
        <p:spPr>
          <a:xfrm>
            <a:off x="9353983" y="4657791"/>
            <a:ext cx="731148" cy="1273757"/>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28600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2" grpId="0" animBg="1"/>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20785-CD39-2B59-700B-98D59784B1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B3DB8-E9F3-6B2A-FBA0-88344513F751}"/>
              </a:ext>
            </a:extLst>
          </p:cNvPr>
          <p:cNvSpPr>
            <a:spLocks noGrp="1"/>
          </p:cNvSpPr>
          <p:nvPr>
            <p:ph type="title"/>
          </p:nvPr>
        </p:nvSpPr>
        <p:spPr/>
        <p:txBody>
          <a:bodyPr/>
          <a:lstStyle/>
          <a:p>
            <a:r>
              <a:rPr lang="en-US" dirty="0"/>
              <a:t>Dividing  Fractions – Group Practice 3 </a:t>
            </a:r>
          </a:p>
        </p:txBody>
      </p:sp>
      <p:sp>
        <p:nvSpPr>
          <p:cNvPr id="8" name="Content Placeholder 2">
            <a:extLst>
              <a:ext uri="{FF2B5EF4-FFF2-40B4-BE49-F238E27FC236}">
                <a16:creationId xmlns:a16="http://schemas.microsoft.com/office/drawing/2014/main" id="{206703A9-BADB-9228-E956-78DDAFD82DB9}"/>
              </a:ext>
            </a:extLst>
          </p:cNvPr>
          <p:cNvSpPr>
            <a:spLocks noGrp="1"/>
          </p:cNvSpPr>
          <p:nvPr>
            <p:ph idx="1"/>
          </p:nvPr>
        </p:nvSpPr>
        <p:spPr>
          <a:xfrm>
            <a:off x="838198" y="1645920"/>
            <a:ext cx="5201381" cy="4487636"/>
          </a:xfrm>
        </p:spPr>
        <p:txBody>
          <a:bodyPr>
            <a:normAutofit lnSpcReduction="10000"/>
          </a:bodyPr>
          <a:lstStyle/>
          <a:p>
            <a:r>
              <a:rPr lang="en-US" b="1" dirty="0"/>
              <a:t>Method</a:t>
            </a:r>
          </a:p>
          <a:p>
            <a:pPr marL="514350" indent="-514350">
              <a:buFont typeface="+mj-lt"/>
              <a:buAutoNum type="arabicPeriod"/>
            </a:pPr>
            <a:r>
              <a:rPr lang="en-US" dirty="0"/>
              <a:t>Rewrite the problem with multiplication using the </a:t>
            </a:r>
            <a:r>
              <a:rPr lang="en-US" dirty="0">
                <a:solidFill>
                  <a:srgbClr val="7030A0"/>
                </a:solidFill>
              </a:rPr>
              <a:t>reciprocal </a:t>
            </a:r>
            <a:r>
              <a:rPr lang="en-US" dirty="0">
                <a:solidFill>
                  <a:schemeClr val="tx1"/>
                </a:solidFill>
              </a:rPr>
              <a:t>of the second fraction. </a:t>
            </a:r>
          </a:p>
          <a:p>
            <a:pPr marL="514350" indent="-514350">
              <a:buFont typeface="+mj-lt"/>
              <a:buAutoNum type="arabicPeriod"/>
            </a:pPr>
            <a:endParaRPr lang="en-US" dirty="0"/>
          </a:p>
          <a:p>
            <a:pPr marL="514350" indent="-514350">
              <a:buFont typeface="+mj-lt"/>
              <a:buAutoNum type="arabicPeriod"/>
            </a:pPr>
            <a:r>
              <a:rPr lang="en-US" dirty="0"/>
              <a:t>Multiply the </a:t>
            </a:r>
            <a:r>
              <a:rPr lang="en-US" dirty="0">
                <a:solidFill>
                  <a:schemeClr val="accent5"/>
                </a:solidFill>
              </a:rPr>
              <a:t>numerators</a:t>
            </a:r>
            <a:r>
              <a:rPr lang="en-US" dirty="0"/>
              <a:t> and </a:t>
            </a:r>
            <a:r>
              <a:rPr lang="en-US" dirty="0">
                <a:solidFill>
                  <a:schemeClr val="accent4"/>
                </a:solidFill>
              </a:rPr>
              <a:t>denominators</a:t>
            </a:r>
            <a:r>
              <a:rPr lang="en-US" dirty="0">
                <a:solidFill>
                  <a:schemeClr val="tx1"/>
                </a:solidFill>
              </a:rPr>
              <a:t>.</a:t>
            </a:r>
            <a:endParaRPr lang="en-US" dirty="0">
              <a:solidFill>
                <a:schemeClr val="accent4"/>
              </a:solidFill>
            </a:endParaRPr>
          </a:p>
          <a:p>
            <a:pPr marL="514350" indent="-514350">
              <a:buFont typeface="+mj-lt"/>
              <a:buAutoNum type="arabicPeriod"/>
            </a:pPr>
            <a:endParaRPr lang="en-US" dirty="0">
              <a:solidFill>
                <a:schemeClr val="accent4"/>
              </a:solidFill>
            </a:endParaRPr>
          </a:p>
          <a:p>
            <a:pPr marL="514350" indent="-514350">
              <a:buFont typeface="+mj-lt"/>
              <a:buAutoNum type="arabicPeriod"/>
            </a:pPr>
            <a:r>
              <a:rPr lang="en-US" dirty="0"/>
              <a:t>Reduce the fraction to </a:t>
            </a:r>
            <a:r>
              <a:rPr lang="en-US" dirty="0">
                <a:solidFill>
                  <a:schemeClr val="accent2"/>
                </a:solidFill>
              </a:rPr>
              <a:t>simplest form</a:t>
            </a:r>
            <a:r>
              <a:rPr lang="en-US" dirty="0"/>
              <a:t>, if possible.</a:t>
            </a:r>
          </a:p>
        </p:txBody>
      </p:sp>
      <p:grpSp>
        <p:nvGrpSpPr>
          <p:cNvPr id="9" name="Google Shape;250;p31">
            <a:extLst>
              <a:ext uri="{FF2B5EF4-FFF2-40B4-BE49-F238E27FC236}">
                <a16:creationId xmlns:a16="http://schemas.microsoft.com/office/drawing/2014/main" id="{2AA98823-E020-7FF3-BFFD-6BA5B119FDF3}"/>
              </a:ext>
              <a:ext uri="{C183D7F6-B498-43B3-948B-1728B52AA6E4}">
                <adec:decorative xmlns:adec="http://schemas.microsoft.com/office/drawing/2017/decorative" val="1"/>
              </a:ext>
            </a:extLst>
          </p:cNvPr>
          <p:cNvGrpSpPr/>
          <p:nvPr/>
        </p:nvGrpSpPr>
        <p:grpSpPr>
          <a:xfrm>
            <a:off x="6665432" y="1483723"/>
            <a:ext cx="4316282" cy="4812030"/>
            <a:chOff x="0" y="5809"/>
            <a:chExt cx="3922609" cy="3916200"/>
          </a:xfrm>
        </p:grpSpPr>
        <p:sp>
          <p:nvSpPr>
            <p:cNvPr id="10" name="Google Shape;251;p31">
              <a:extLst>
                <a:ext uri="{FF2B5EF4-FFF2-40B4-BE49-F238E27FC236}">
                  <a16:creationId xmlns:a16="http://schemas.microsoft.com/office/drawing/2014/main" id="{F6EB8AF6-168D-FEF9-98C2-5DA50F35378E}"/>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1" name="Google Shape;252;p31">
              <a:extLst>
                <a:ext uri="{FF2B5EF4-FFF2-40B4-BE49-F238E27FC236}">
                  <a16:creationId xmlns:a16="http://schemas.microsoft.com/office/drawing/2014/main" id="{26A3298C-EE5A-835B-E004-2C872C1F1868}"/>
                </a:ext>
              </a:extLst>
            </p:cNvPr>
            <p:cNvSpPr/>
            <p:nvPr/>
          </p:nvSpPr>
          <p:spPr>
            <a:xfrm>
              <a:off x="0" y="5810"/>
              <a:ext cx="3916200" cy="49333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FFED113-0BB2-71B2-2680-DB7B2C413CB3}"/>
                  </a:ext>
                </a:extLst>
              </p:cNvPr>
              <p:cNvSpPr txBox="1"/>
              <p:nvPr/>
            </p:nvSpPr>
            <p:spPr>
              <a:xfrm>
                <a:off x="7280554" y="2185611"/>
                <a:ext cx="1939634"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3</m:t>
                          </m:r>
                        </m:num>
                        <m:den>
                          <m:r>
                            <a:rPr lang="en-US" sz="3600" b="0" i="1" smtClean="0">
                              <a:latin typeface="Cambria Math" panose="02040503050406030204" pitchFamily="18" charset="0"/>
                            </a:rPr>
                            <m:t>5</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2</m:t>
                          </m:r>
                        </m:num>
                        <m:den>
                          <m:r>
                            <a:rPr lang="en-US" sz="3600" b="0" i="1" smtClean="0">
                              <a:solidFill>
                                <a:schemeClr val="tx1"/>
                              </a:solidFill>
                              <a:latin typeface="Cambria Math" panose="02040503050406030204" pitchFamily="18" charset="0"/>
                              <a:ea typeface="Cambria Math" panose="02040503050406030204" pitchFamily="18" charset="0"/>
                            </a:rPr>
                            <m:t>7</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3" name="TextBox 2">
                <a:extLst>
                  <a:ext uri="{FF2B5EF4-FFF2-40B4-BE49-F238E27FC236}">
                    <a16:creationId xmlns:a16="http://schemas.microsoft.com/office/drawing/2014/main" id="{BFFED113-0BB2-71B2-2680-DB7B2C413CB3}"/>
                  </a:ext>
                </a:extLst>
              </p:cNvPr>
              <p:cNvSpPr txBox="1">
                <a:spLocks noRot="1" noChangeAspect="1" noMove="1" noResize="1" noEditPoints="1" noAdjustHandles="1" noChangeArrowheads="1" noChangeShapeType="1" noTextEdit="1"/>
              </p:cNvSpPr>
              <p:nvPr/>
            </p:nvSpPr>
            <p:spPr>
              <a:xfrm>
                <a:off x="7280554" y="2185611"/>
                <a:ext cx="1939634" cy="104073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2028A86-906D-8870-CE50-427F97716FA8}"/>
                  </a:ext>
                </a:extLst>
              </p:cNvPr>
              <p:cNvSpPr txBox="1"/>
              <p:nvPr/>
            </p:nvSpPr>
            <p:spPr>
              <a:xfrm>
                <a:off x="7280554" y="3606026"/>
                <a:ext cx="1939634"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3</m:t>
                          </m:r>
                        </m:num>
                        <m:den>
                          <m:r>
                            <a:rPr lang="en-US" sz="3600" b="0" i="1" smtClean="0">
                              <a:latin typeface="Cambria Math" panose="02040503050406030204" pitchFamily="18" charset="0"/>
                            </a:rPr>
                            <m:t>5</m:t>
                          </m:r>
                        </m:den>
                      </m:f>
                      <m:r>
                        <a:rPr lang="en-US" sz="3600" b="0" i="1" smtClean="0">
                          <a:latin typeface="Cambria Math" panose="02040503050406030204" pitchFamily="18" charset="0"/>
                        </a:rPr>
                        <m:t> </m:t>
                      </m:r>
                      <m:r>
                        <a:rPr lang="en-US" sz="3600" b="1" i="1" smtClean="0">
                          <a:solidFill>
                            <a:srgbClr val="7030A0"/>
                          </a:solidFill>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 </m:t>
                      </m:r>
                      <m:f>
                        <m:fPr>
                          <m:ctrlPr>
                            <a:rPr lang="en-US" sz="3600" b="0" i="1" smtClean="0">
                              <a:solidFill>
                                <a:srgbClr val="7030A0"/>
                              </a:solidFill>
                              <a:latin typeface="Cambria Math" panose="02040503050406030204" pitchFamily="18" charset="0"/>
                              <a:ea typeface="Cambria Math" panose="02040503050406030204" pitchFamily="18" charset="0"/>
                            </a:rPr>
                          </m:ctrlPr>
                        </m:fPr>
                        <m:num>
                          <m:r>
                            <a:rPr lang="en-US" sz="3600" b="0" i="1" smtClean="0">
                              <a:solidFill>
                                <a:srgbClr val="7030A0"/>
                              </a:solidFill>
                              <a:latin typeface="Cambria Math" panose="02040503050406030204" pitchFamily="18" charset="0"/>
                              <a:ea typeface="Cambria Math" panose="02040503050406030204" pitchFamily="18" charset="0"/>
                            </a:rPr>
                            <m:t>7</m:t>
                          </m:r>
                        </m:num>
                        <m:den>
                          <m:r>
                            <a:rPr lang="en-US" sz="3600" b="0" i="1" smtClean="0">
                              <a:solidFill>
                                <a:srgbClr val="7030A0"/>
                              </a:solidFill>
                              <a:latin typeface="Cambria Math" panose="02040503050406030204" pitchFamily="18" charset="0"/>
                              <a:ea typeface="Cambria Math" panose="02040503050406030204" pitchFamily="18" charset="0"/>
                            </a:rPr>
                            <m:t>2</m:t>
                          </m:r>
                        </m:den>
                      </m:f>
                      <m:r>
                        <a:rPr lang="en-US" sz="3600" b="0" i="1" smtClean="0">
                          <a:solidFill>
                            <a:srgbClr val="7030A0"/>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4" name="TextBox 3">
                <a:extLst>
                  <a:ext uri="{FF2B5EF4-FFF2-40B4-BE49-F238E27FC236}">
                    <a16:creationId xmlns:a16="http://schemas.microsoft.com/office/drawing/2014/main" id="{22028A86-906D-8870-CE50-427F97716FA8}"/>
                  </a:ext>
                </a:extLst>
              </p:cNvPr>
              <p:cNvSpPr txBox="1">
                <a:spLocks noRot="1" noChangeAspect="1" noMove="1" noResize="1" noEditPoints="1" noAdjustHandles="1" noChangeArrowheads="1" noChangeShapeType="1" noTextEdit="1"/>
              </p:cNvSpPr>
              <p:nvPr/>
            </p:nvSpPr>
            <p:spPr>
              <a:xfrm>
                <a:off x="7280554" y="3606026"/>
                <a:ext cx="1939634" cy="104073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B09C500-8F4A-6E3C-E5BD-FED078CFDBF6}"/>
                  </a:ext>
                </a:extLst>
              </p:cNvPr>
              <p:cNvSpPr txBox="1"/>
              <p:nvPr/>
            </p:nvSpPr>
            <p:spPr>
              <a:xfrm>
                <a:off x="9275963" y="3609617"/>
                <a:ext cx="683900" cy="1040734"/>
              </a:xfrm>
              <a:prstGeom prst="rect">
                <a:avLst/>
              </a:prstGeom>
              <a:noFill/>
            </p:spPr>
            <p:txBody>
              <a:bodyPr wrap="squar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21</m:t>
                          </m:r>
                        </m:num>
                        <m:den>
                          <m:r>
                            <a:rPr lang="en-US" sz="3600" b="0" i="1" smtClean="0">
                              <a:solidFill>
                                <a:schemeClr val="accent4"/>
                              </a:solidFill>
                              <a:latin typeface="Cambria Math" panose="02040503050406030204" pitchFamily="18" charset="0"/>
                            </a:rPr>
                            <m:t>10</m:t>
                          </m:r>
                        </m:den>
                      </m:f>
                    </m:oMath>
                  </m:oMathPara>
                </a14:m>
                <a:endParaRPr lang="en-US" dirty="0"/>
              </a:p>
            </p:txBody>
          </p:sp>
        </mc:Choice>
        <mc:Fallback xmlns="">
          <p:sp>
            <p:nvSpPr>
              <p:cNvPr id="6" name="TextBox 5">
                <a:extLst>
                  <a:ext uri="{FF2B5EF4-FFF2-40B4-BE49-F238E27FC236}">
                    <a16:creationId xmlns:a16="http://schemas.microsoft.com/office/drawing/2014/main" id="{0B09C500-8F4A-6E3C-E5BD-FED078CFDBF6}"/>
                  </a:ext>
                </a:extLst>
              </p:cNvPr>
              <p:cNvSpPr txBox="1">
                <a:spLocks noRot="1" noChangeAspect="1" noMove="1" noResize="1" noEditPoints="1" noAdjustHandles="1" noChangeArrowheads="1" noChangeShapeType="1" noTextEdit="1"/>
              </p:cNvSpPr>
              <p:nvPr/>
            </p:nvSpPr>
            <p:spPr>
              <a:xfrm>
                <a:off x="9275963" y="3609617"/>
                <a:ext cx="683900" cy="1040734"/>
              </a:xfrm>
              <a:prstGeom prst="rect">
                <a:avLst/>
              </a:prstGeom>
              <a:blipFill>
                <a:blip r:embed="rId6"/>
                <a:stretch>
                  <a:fillRect/>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55F7E294-F635-2AE6-3E2C-9FA859B31773}"/>
              </a:ext>
            </a:extLst>
          </p:cNvPr>
          <p:cNvSpPr/>
          <p:nvPr/>
        </p:nvSpPr>
        <p:spPr>
          <a:xfrm>
            <a:off x="7061431" y="4886733"/>
            <a:ext cx="3524285" cy="10032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This fraction is </a:t>
            </a:r>
            <a:r>
              <a:rPr lang="en-US" sz="2800" dirty="0">
                <a:solidFill>
                  <a:schemeClr val="accent2"/>
                </a:solidFill>
              </a:rPr>
              <a:t>already</a:t>
            </a:r>
            <a:r>
              <a:rPr lang="en-US" sz="2800" dirty="0">
                <a:solidFill>
                  <a:schemeClr val="tx1"/>
                </a:solidFill>
              </a:rPr>
              <a:t> </a:t>
            </a:r>
            <a:r>
              <a:rPr lang="en-US" sz="2800" dirty="0">
                <a:solidFill>
                  <a:schemeClr val="accent2"/>
                </a:solidFill>
              </a:rPr>
              <a:t>in</a:t>
            </a:r>
            <a:r>
              <a:rPr lang="en-US" sz="2800" dirty="0">
                <a:solidFill>
                  <a:schemeClr val="tx1"/>
                </a:solidFill>
              </a:rPr>
              <a:t> simplest  form.</a:t>
            </a:r>
          </a:p>
        </p:txBody>
      </p:sp>
      <p:sp>
        <p:nvSpPr>
          <p:cNvPr id="5" name="Rectangle 4">
            <a:extLst>
              <a:ext uri="{FF2B5EF4-FFF2-40B4-BE49-F238E27FC236}">
                <a16:creationId xmlns:a16="http://schemas.microsoft.com/office/drawing/2014/main" id="{B9D50C04-788A-118E-3105-C1A372DAD5E5}"/>
              </a:ext>
            </a:extLst>
          </p:cNvPr>
          <p:cNvSpPr/>
          <p:nvPr/>
        </p:nvSpPr>
        <p:spPr>
          <a:xfrm>
            <a:off x="7217539" y="3472746"/>
            <a:ext cx="2058423" cy="119306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765E7C4-955E-CC44-41AD-AF0B1D7B85D3}"/>
              </a:ext>
            </a:extLst>
          </p:cNvPr>
          <p:cNvSpPr/>
          <p:nvPr/>
        </p:nvSpPr>
        <p:spPr>
          <a:xfrm>
            <a:off x="9195153" y="3377516"/>
            <a:ext cx="736892" cy="74539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AAD4E3D-CDAD-A318-3BDE-60FC0A7F7034}"/>
              </a:ext>
            </a:extLst>
          </p:cNvPr>
          <p:cNvSpPr/>
          <p:nvPr/>
        </p:nvSpPr>
        <p:spPr>
          <a:xfrm>
            <a:off x="9116201" y="4150313"/>
            <a:ext cx="843662" cy="893068"/>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AFB51ED-8D27-9BCF-CA69-120583BCDA79}"/>
              </a:ext>
            </a:extLst>
          </p:cNvPr>
          <p:cNvSpPr/>
          <p:nvPr/>
        </p:nvSpPr>
        <p:spPr>
          <a:xfrm>
            <a:off x="6987042" y="4929029"/>
            <a:ext cx="3498113" cy="119306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747580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4E0C-7B79-0FCA-C814-5BE70BDB5B9F}"/>
              </a:ext>
            </a:extLst>
          </p:cNvPr>
          <p:cNvSpPr>
            <a:spLocks noGrp="1"/>
          </p:cNvSpPr>
          <p:nvPr>
            <p:ph type="title"/>
          </p:nvPr>
        </p:nvSpPr>
        <p:spPr/>
        <p:txBody>
          <a:bodyPr/>
          <a:lstStyle/>
          <a:p>
            <a:r>
              <a:rPr lang="en-US" dirty="0"/>
              <a:t>Real-World Word Example </a:t>
            </a:r>
          </a:p>
        </p:txBody>
      </p:sp>
      <p:sp>
        <p:nvSpPr>
          <p:cNvPr id="3" name="Content Placeholder 2">
            <a:extLst>
              <a:ext uri="{FF2B5EF4-FFF2-40B4-BE49-F238E27FC236}">
                <a16:creationId xmlns:a16="http://schemas.microsoft.com/office/drawing/2014/main" id="{4268E7A4-4008-5BAD-D52C-83AB6B7E4479}"/>
              </a:ext>
            </a:extLst>
          </p:cNvPr>
          <p:cNvSpPr>
            <a:spLocks noGrp="1"/>
          </p:cNvSpPr>
          <p:nvPr>
            <p:ph idx="1"/>
          </p:nvPr>
        </p:nvSpPr>
        <p:spPr>
          <a:xfrm>
            <a:off x="838199" y="1645920"/>
            <a:ext cx="5434264" cy="4572000"/>
          </a:xfrm>
        </p:spPr>
        <p:txBody>
          <a:bodyPr>
            <a:normAutofit lnSpcReduction="10000"/>
          </a:bodyPr>
          <a:lstStyle/>
          <a:p>
            <a:r>
              <a:rPr lang="en-US" dirty="0"/>
              <a:t>A technician has 6 feet of tubing and needs to cut it into pieces that are each 1/2 foot long.</a:t>
            </a:r>
          </a:p>
          <a:p>
            <a:endParaRPr lang="en-US" dirty="0"/>
          </a:p>
          <a:p>
            <a:r>
              <a:rPr lang="en-US" dirty="0"/>
              <a:t>What operation do we need?</a:t>
            </a:r>
          </a:p>
          <a:p>
            <a:endParaRPr lang="en-US" dirty="0"/>
          </a:p>
          <a:p>
            <a:r>
              <a:rPr lang="en-US" dirty="0"/>
              <a:t>What is the equation?</a:t>
            </a:r>
          </a:p>
          <a:p>
            <a:endParaRPr lang="en-US" dirty="0"/>
          </a:p>
          <a:p>
            <a:r>
              <a:rPr lang="en-US" dirty="0"/>
              <a:t>How many pieces of tubing will the technician get from the 6 feet of tubing?</a:t>
            </a:r>
          </a:p>
        </p:txBody>
      </p:sp>
      <p:grpSp>
        <p:nvGrpSpPr>
          <p:cNvPr id="4" name="Google Shape;250;p31">
            <a:extLst>
              <a:ext uri="{FF2B5EF4-FFF2-40B4-BE49-F238E27FC236}">
                <a16:creationId xmlns:a16="http://schemas.microsoft.com/office/drawing/2014/main" id="{B6A634E9-7D6D-E6B5-3690-76E488918DC4}"/>
              </a:ext>
              <a:ext uri="{C183D7F6-B498-43B3-948B-1728B52AA6E4}">
                <adec:decorative xmlns:adec="http://schemas.microsoft.com/office/drawing/2017/decorative" val="1"/>
              </a:ext>
            </a:extLst>
          </p:cNvPr>
          <p:cNvGrpSpPr/>
          <p:nvPr/>
        </p:nvGrpSpPr>
        <p:grpSpPr>
          <a:xfrm>
            <a:off x="6665431" y="1311194"/>
            <a:ext cx="4211835" cy="5076690"/>
            <a:chOff x="0" y="5809"/>
            <a:chExt cx="3922609" cy="3916200"/>
          </a:xfrm>
        </p:grpSpPr>
        <p:sp>
          <p:nvSpPr>
            <p:cNvPr id="5" name="Google Shape;251;p31">
              <a:extLst>
                <a:ext uri="{FF2B5EF4-FFF2-40B4-BE49-F238E27FC236}">
                  <a16:creationId xmlns:a16="http://schemas.microsoft.com/office/drawing/2014/main" id="{0EC9E1BC-6D01-F9EB-EB97-71FB2E4EF217}"/>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6" name="Google Shape;252;p31">
              <a:extLst>
                <a:ext uri="{FF2B5EF4-FFF2-40B4-BE49-F238E27FC236}">
                  <a16:creationId xmlns:a16="http://schemas.microsoft.com/office/drawing/2014/main" id="{9D7ABCF5-B1EF-0870-B561-E654CF3ECC99}"/>
                </a:ext>
              </a:extLst>
            </p:cNvPr>
            <p:cNvSpPr/>
            <p:nvPr/>
          </p:nvSpPr>
          <p:spPr>
            <a:xfrm>
              <a:off x="0" y="5810"/>
              <a:ext cx="3916200" cy="493335"/>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5F1133D-D522-7A3B-1433-58199AB277A6}"/>
                  </a:ext>
                </a:extLst>
              </p:cNvPr>
              <p:cNvSpPr txBox="1"/>
              <p:nvPr/>
            </p:nvSpPr>
            <p:spPr>
              <a:xfrm>
                <a:off x="6990824" y="3029520"/>
                <a:ext cx="1726242" cy="921984"/>
              </a:xfrm>
              <a:prstGeom prst="rect">
                <a:avLst/>
              </a:prstGeom>
              <a:noFill/>
            </p:spPr>
            <p:txBody>
              <a:bodyPr wrap="none" lIns="0" tIns="0" rIns="0" bIns="0" rtlCol="0">
                <a:spAutoFit/>
              </a:bodyPr>
              <a:lstStyle/>
              <a:p>
                <a:pPr/>
                <a14:m>
                  <m:oMathPara xmlns:m="http://schemas.openxmlformats.org/officeDocument/2006/math">
                    <m:oMath>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6</m:t>
                          </m:r>
                        </m:num>
                        <m:den>
                          <m:r>
                            <a:rPr lang="en-US" sz="3200" b="0" i="1" smtClean="0">
                              <a:latin typeface="Cambria Math" panose="02040503050406030204" pitchFamily="18" charset="0"/>
                            </a:rPr>
                            <m:t>1</m:t>
                          </m:r>
                        </m:den>
                      </m:f>
                      <m:r>
                        <a:rPr lang="en-US" sz="3200" b="0" i="1" smtClean="0">
                          <a:latin typeface="Cambria Math" panose="02040503050406030204" pitchFamily="18" charset="0"/>
                        </a:rPr>
                        <m:t> </m:t>
                      </m:r>
                      <m:r>
                        <a:rPr lang="en-US" sz="3200" b="0" i="1" smtClean="0">
                          <a:latin typeface="Cambria Math" panose="02040503050406030204" pitchFamily="18" charset="0"/>
                          <a:ea typeface="Cambria Math" panose="02040503050406030204" pitchFamily="18" charset="0"/>
                        </a:rPr>
                        <m:t>÷ </m:t>
                      </m:r>
                      <m:f>
                        <m:fPr>
                          <m:ctrlPr>
                            <a:rPr lang="en-US" sz="3200" b="0" i="1" smtClean="0">
                              <a:solidFill>
                                <a:schemeClr val="tx1"/>
                              </a:solidFill>
                              <a:latin typeface="Cambria Math" panose="02040503050406030204" pitchFamily="18" charset="0"/>
                              <a:ea typeface="Cambria Math" panose="02040503050406030204" pitchFamily="18" charset="0"/>
                            </a:rPr>
                          </m:ctrlPr>
                        </m:fPr>
                        <m:num>
                          <m:r>
                            <a:rPr lang="en-US" sz="3200" b="0" i="1" smtClean="0">
                              <a:solidFill>
                                <a:schemeClr val="tx1"/>
                              </a:solidFill>
                              <a:latin typeface="Cambria Math" panose="02040503050406030204" pitchFamily="18" charset="0"/>
                              <a:ea typeface="Cambria Math" panose="02040503050406030204" pitchFamily="18" charset="0"/>
                            </a:rPr>
                            <m:t>1</m:t>
                          </m:r>
                        </m:num>
                        <m:den>
                          <m:r>
                            <a:rPr lang="en-US" sz="3200" b="0" i="1" smtClean="0">
                              <a:solidFill>
                                <a:schemeClr val="tx1"/>
                              </a:solidFill>
                              <a:latin typeface="Cambria Math" panose="02040503050406030204" pitchFamily="18" charset="0"/>
                              <a:ea typeface="Cambria Math" panose="02040503050406030204" pitchFamily="18" charset="0"/>
                            </a:rPr>
                            <m:t>2</m:t>
                          </m:r>
                        </m:den>
                      </m:f>
                      <m:r>
                        <a:rPr lang="en-US" sz="3200" b="0" i="1" smtClean="0">
                          <a:solidFill>
                            <a:schemeClr val="tx1"/>
                          </a:solidFill>
                          <a:latin typeface="Cambria Math" panose="02040503050406030204" pitchFamily="18" charset="0"/>
                          <a:ea typeface="Cambria Math" panose="02040503050406030204" pitchFamily="18" charset="0"/>
                        </a:rPr>
                        <m:t> </m:t>
                      </m:r>
                      <m:r>
                        <a:rPr lang="en-US" sz="3200" i="1"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E5F1133D-D522-7A3B-1433-58199AB277A6}"/>
                  </a:ext>
                </a:extLst>
              </p:cNvPr>
              <p:cNvSpPr txBox="1">
                <a:spLocks noRot="1" noChangeAspect="1" noMove="1" noResize="1" noEditPoints="1" noAdjustHandles="1" noChangeArrowheads="1" noChangeShapeType="1" noTextEdit="1"/>
              </p:cNvSpPr>
              <p:nvPr/>
            </p:nvSpPr>
            <p:spPr>
              <a:xfrm>
                <a:off x="6990824" y="3029520"/>
                <a:ext cx="1726242" cy="92198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C35C3EF-00DA-91DB-7E25-4BBEAE8EBB0A}"/>
                  </a:ext>
                </a:extLst>
              </p:cNvPr>
              <p:cNvSpPr txBox="1"/>
              <p:nvPr/>
            </p:nvSpPr>
            <p:spPr>
              <a:xfrm>
                <a:off x="7004472" y="4237449"/>
                <a:ext cx="1713418" cy="921984"/>
              </a:xfrm>
              <a:prstGeom prst="rect">
                <a:avLst/>
              </a:prstGeom>
              <a:noFill/>
            </p:spPr>
            <p:txBody>
              <a:bodyPr wrap="none" lIns="0" tIns="0" rIns="0" bIns="0" rtlCol="0">
                <a:spAutoFit/>
              </a:bodyPr>
              <a:lstStyle/>
              <a:p>
                <a:pPr/>
                <a14:m>
                  <m:oMathPara xmlns:m="http://schemas.openxmlformats.org/officeDocument/2006/math">
                    <m:oMath>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6</m:t>
                          </m:r>
                        </m:num>
                        <m:den>
                          <m:r>
                            <a:rPr lang="en-US" sz="3200" b="0" i="1" smtClean="0">
                              <a:latin typeface="Cambria Math" panose="02040503050406030204" pitchFamily="18" charset="0"/>
                            </a:rPr>
                            <m:t>1</m:t>
                          </m:r>
                        </m:den>
                      </m:f>
                      <m:r>
                        <a:rPr lang="en-US" sz="3200" b="0" i="1" smtClean="0">
                          <a:latin typeface="Cambria Math" panose="02040503050406030204" pitchFamily="18" charset="0"/>
                        </a:rPr>
                        <m:t> </m:t>
                      </m:r>
                      <m:r>
                        <a:rPr lang="en-US" sz="3200" b="0" i="1" smtClean="0">
                          <a:latin typeface="Cambria Math" panose="02040503050406030204" pitchFamily="18" charset="0"/>
                          <a:ea typeface="Cambria Math" panose="02040503050406030204" pitchFamily="18" charset="0"/>
                        </a:rPr>
                        <m:t>× </m:t>
                      </m:r>
                      <m:f>
                        <m:fPr>
                          <m:ctrlPr>
                            <a:rPr lang="en-US" sz="3200" b="0" i="1" smtClean="0">
                              <a:solidFill>
                                <a:schemeClr val="tx1"/>
                              </a:solidFill>
                              <a:latin typeface="Cambria Math" panose="02040503050406030204" pitchFamily="18" charset="0"/>
                              <a:ea typeface="Cambria Math" panose="02040503050406030204" pitchFamily="18" charset="0"/>
                            </a:rPr>
                          </m:ctrlPr>
                        </m:fPr>
                        <m:num>
                          <m:r>
                            <a:rPr lang="en-US" sz="3200" b="0" i="1" smtClean="0">
                              <a:solidFill>
                                <a:schemeClr val="tx1"/>
                              </a:solidFill>
                              <a:latin typeface="Cambria Math" panose="02040503050406030204" pitchFamily="18" charset="0"/>
                              <a:ea typeface="Cambria Math" panose="02040503050406030204" pitchFamily="18" charset="0"/>
                            </a:rPr>
                            <m:t>2</m:t>
                          </m:r>
                        </m:num>
                        <m:den>
                          <m:r>
                            <a:rPr lang="en-US" sz="3200" b="0" i="1" smtClean="0">
                              <a:solidFill>
                                <a:schemeClr val="tx1"/>
                              </a:solidFill>
                              <a:latin typeface="Cambria Math" panose="02040503050406030204" pitchFamily="18" charset="0"/>
                              <a:ea typeface="Cambria Math" panose="02040503050406030204" pitchFamily="18" charset="0"/>
                            </a:rPr>
                            <m:t>1</m:t>
                          </m:r>
                        </m:den>
                      </m:f>
                      <m:r>
                        <a:rPr lang="en-US" sz="3200" b="0" i="1" smtClean="0">
                          <a:solidFill>
                            <a:schemeClr val="tx1"/>
                          </a:solidFill>
                          <a:latin typeface="Cambria Math" panose="02040503050406030204" pitchFamily="18" charset="0"/>
                          <a:ea typeface="Cambria Math" panose="02040503050406030204" pitchFamily="18" charset="0"/>
                        </a:rPr>
                        <m:t> </m:t>
                      </m:r>
                      <m:r>
                        <a:rPr lang="en-US" sz="3200" i="1"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8" name="TextBox 7">
                <a:extLst>
                  <a:ext uri="{FF2B5EF4-FFF2-40B4-BE49-F238E27FC236}">
                    <a16:creationId xmlns:a16="http://schemas.microsoft.com/office/drawing/2014/main" id="{6C35C3EF-00DA-91DB-7E25-4BBEAE8EBB0A}"/>
                  </a:ext>
                </a:extLst>
              </p:cNvPr>
              <p:cNvSpPr txBox="1">
                <a:spLocks noRot="1" noChangeAspect="1" noMove="1" noResize="1" noEditPoints="1" noAdjustHandles="1" noChangeArrowheads="1" noChangeShapeType="1" noTextEdit="1"/>
              </p:cNvSpPr>
              <p:nvPr/>
            </p:nvSpPr>
            <p:spPr>
              <a:xfrm>
                <a:off x="7004472" y="4237449"/>
                <a:ext cx="1713418" cy="92198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27545A8-4557-A255-62AA-ECAFD38BCD05}"/>
                  </a:ext>
                </a:extLst>
              </p:cNvPr>
              <p:cNvSpPr txBox="1"/>
              <p:nvPr/>
            </p:nvSpPr>
            <p:spPr>
              <a:xfrm>
                <a:off x="8735224" y="4237449"/>
                <a:ext cx="683900" cy="921984"/>
              </a:xfrm>
              <a:prstGeom prst="rect">
                <a:avLst/>
              </a:prstGeom>
              <a:noFill/>
            </p:spPr>
            <p:txBody>
              <a:bodyPr wrap="square" lIns="0" tIns="0" rIns="0" bIns="0" rtlCol="0">
                <a:spAutoFit/>
              </a:bodyPr>
              <a:lstStyle/>
              <a:p>
                <a:pPr/>
                <a14:m>
                  <m:oMathPara xmlns:m="http://schemas.openxmlformats.org/officeDocument/2006/math">
                    <m:oMath>
                      <m:f>
                        <m:fPr>
                          <m:ctrlPr>
                            <a:rPr lang="en-US" sz="3200" b="0" i="1" smtClean="0">
                              <a:solidFill>
                                <a:schemeClr val="accent5"/>
                              </a:solidFill>
                              <a:latin typeface="Cambria Math" panose="02040503050406030204" pitchFamily="18" charset="0"/>
                            </a:rPr>
                          </m:ctrlPr>
                        </m:fPr>
                        <m:num>
                          <m:r>
                            <a:rPr lang="en-US" sz="3200" b="0" i="1" smtClean="0">
                              <a:solidFill>
                                <a:schemeClr val="accent5"/>
                              </a:solidFill>
                              <a:latin typeface="Cambria Math" panose="02040503050406030204" pitchFamily="18" charset="0"/>
                            </a:rPr>
                            <m:t>12</m:t>
                          </m:r>
                        </m:num>
                        <m:den>
                          <m:r>
                            <a:rPr lang="en-US" sz="3200" b="0" i="1" smtClean="0">
                              <a:solidFill>
                                <a:schemeClr val="accent4"/>
                              </a:solidFill>
                              <a:latin typeface="Cambria Math" panose="02040503050406030204" pitchFamily="18" charset="0"/>
                            </a:rPr>
                            <m:t>1</m:t>
                          </m:r>
                        </m:den>
                      </m:f>
                    </m:oMath>
                  </m:oMathPara>
                </a14:m>
                <a:endParaRPr lang="en-US" sz="1600" dirty="0"/>
              </a:p>
            </p:txBody>
          </p:sp>
        </mc:Choice>
        <mc:Fallback xmlns="">
          <p:sp>
            <p:nvSpPr>
              <p:cNvPr id="10" name="TextBox 9">
                <a:extLst>
                  <a:ext uri="{FF2B5EF4-FFF2-40B4-BE49-F238E27FC236}">
                    <a16:creationId xmlns:a16="http://schemas.microsoft.com/office/drawing/2014/main" id="{427545A8-4557-A255-62AA-ECAFD38BCD05}"/>
                  </a:ext>
                </a:extLst>
              </p:cNvPr>
              <p:cNvSpPr txBox="1">
                <a:spLocks noRot="1" noChangeAspect="1" noMove="1" noResize="1" noEditPoints="1" noAdjustHandles="1" noChangeArrowheads="1" noChangeShapeType="1" noTextEdit="1"/>
              </p:cNvSpPr>
              <p:nvPr/>
            </p:nvSpPr>
            <p:spPr>
              <a:xfrm>
                <a:off x="8735224" y="4237449"/>
                <a:ext cx="683900" cy="921984"/>
              </a:xfrm>
              <a:prstGeom prst="rect">
                <a:avLst/>
              </a:prstGeom>
              <a:blipFill>
                <a:blip r:embed="rId7"/>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94EDA352-0ECD-C8A0-C528-487CDE99A172}"/>
              </a:ext>
            </a:extLst>
          </p:cNvPr>
          <p:cNvSpPr/>
          <p:nvPr/>
        </p:nvSpPr>
        <p:spPr>
          <a:xfrm>
            <a:off x="6816693" y="5434896"/>
            <a:ext cx="3837065"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Times New Roman" panose="02020603050405020304" pitchFamily="18" charset="0"/>
                <a:cs typeface="Times New Roman" panose="02020603050405020304" pitchFamily="18" charset="0"/>
              </a:rPr>
              <a:t>12 pieces of tubing. </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59BA661D-A1EE-8C59-A813-136A80474AE1}"/>
                  </a:ext>
                </a:extLst>
              </p:cNvPr>
              <p:cNvSpPr/>
              <p:nvPr/>
            </p:nvSpPr>
            <p:spPr>
              <a:xfrm>
                <a:off x="6816692" y="2019007"/>
                <a:ext cx="3837065" cy="7350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latin typeface="Times New Roman" panose="02020603050405020304" pitchFamily="18" charset="0"/>
                    <a:cs typeface="Times New Roman" panose="02020603050405020304" pitchFamily="18" charset="0"/>
                  </a:rPr>
                  <a:t>6 feet of tubing = </a:t>
                </a:r>
                <a14:m>
                  <m:oMath xmlns:m="http://schemas.openxmlformats.org/officeDocument/2006/math">
                    <m:f>
                      <m:fPr>
                        <m:ctrlPr>
                          <a:rPr lang="en-US" sz="4000" b="0" i="1" smtClean="0">
                            <a:solidFill>
                              <a:schemeClr val="tx1"/>
                            </a:solidFill>
                            <a:latin typeface="Cambria Math" panose="02040503050406030204" pitchFamily="18" charset="0"/>
                            <a:cs typeface="Times New Roman" panose="02020603050405020304" pitchFamily="18" charset="0"/>
                          </a:rPr>
                        </m:ctrlPr>
                      </m:fPr>
                      <m:num>
                        <m:r>
                          <a:rPr lang="en-US" sz="4000" b="0" i="1" smtClean="0">
                            <a:solidFill>
                              <a:schemeClr val="tx1"/>
                            </a:solidFill>
                            <a:latin typeface="Cambria Math" panose="02040503050406030204" pitchFamily="18" charset="0"/>
                            <a:cs typeface="Times New Roman" panose="02020603050405020304" pitchFamily="18" charset="0"/>
                          </a:rPr>
                          <m:t>6</m:t>
                        </m:r>
                      </m:num>
                      <m:den>
                        <m:r>
                          <a:rPr lang="en-US" sz="4000" b="0" i="1" smtClean="0">
                            <a:solidFill>
                              <a:schemeClr val="tx1"/>
                            </a:solidFill>
                            <a:latin typeface="Cambria Math" panose="02040503050406030204" pitchFamily="18" charset="0"/>
                            <a:cs typeface="Times New Roman" panose="02020603050405020304" pitchFamily="18" charset="0"/>
                          </a:rPr>
                          <m:t>1</m:t>
                        </m:r>
                      </m:den>
                    </m:f>
                  </m:oMath>
                </a14:m>
                <a:endParaRPr lang="en-US" sz="32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18" name="Rectangle 17">
                <a:extLst>
                  <a:ext uri="{FF2B5EF4-FFF2-40B4-BE49-F238E27FC236}">
                    <a16:creationId xmlns:a16="http://schemas.microsoft.com/office/drawing/2014/main" id="{59BA661D-A1EE-8C59-A813-136A80474AE1}"/>
                  </a:ext>
                </a:extLst>
              </p:cNvPr>
              <p:cNvSpPr>
                <a:spLocks noRot="1" noChangeAspect="1" noMove="1" noResize="1" noEditPoints="1" noAdjustHandles="1" noChangeArrowheads="1" noChangeShapeType="1" noTextEdit="1"/>
              </p:cNvSpPr>
              <p:nvPr/>
            </p:nvSpPr>
            <p:spPr>
              <a:xfrm>
                <a:off x="6816692" y="2019007"/>
                <a:ext cx="3837065" cy="735050"/>
              </a:xfrm>
              <a:prstGeom prst="rect">
                <a:avLst/>
              </a:prstGeom>
              <a:blipFill>
                <a:blip r:embed="rId8"/>
                <a:stretch>
                  <a:fillRect l="-3968" b="-19835"/>
                </a:stretch>
              </a:blipFill>
              <a:ln>
                <a:noFill/>
              </a:ln>
            </p:spPr>
            <p:txBody>
              <a:bodyPr/>
              <a:lstStyle/>
              <a:p>
                <a:r>
                  <a:rPr lang="en-US">
                    <a:noFill/>
                  </a:rPr>
                  <a:t> </a:t>
                </a:r>
              </a:p>
            </p:txBody>
          </p:sp>
        </mc:Fallback>
      </mc:AlternateContent>
      <p:sp>
        <p:nvSpPr>
          <p:cNvPr id="19" name="Rectangle 18">
            <a:extLst>
              <a:ext uri="{FF2B5EF4-FFF2-40B4-BE49-F238E27FC236}">
                <a16:creationId xmlns:a16="http://schemas.microsoft.com/office/drawing/2014/main" id="{26A08C2D-0498-01A5-0998-8E1F74CE4C94}"/>
              </a:ext>
            </a:extLst>
          </p:cNvPr>
          <p:cNvSpPr/>
          <p:nvPr/>
        </p:nvSpPr>
        <p:spPr>
          <a:xfrm>
            <a:off x="6990824" y="3029519"/>
            <a:ext cx="3517952" cy="96251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664A48DD-CB43-1205-6ED0-8962601B32BA}"/>
              </a:ext>
            </a:extLst>
          </p:cNvPr>
          <p:cNvSpPr/>
          <p:nvPr/>
        </p:nvSpPr>
        <p:spPr>
          <a:xfrm>
            <a:off x="6990824" y="4145028"/>
            <a:ext cx="3517952" cy="193619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504087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19"/>
                                        </p:tgtEl>
                                      </p:cBhvr>
                                    </p:animEffect>
                                    <p:set>
                                      <p:cBhvr>
                                        <p:cTn id="11" dur="1" fill="hold">
                                          <p:stCondLst>
                                            <p:cond delay="499"/>
                                          </p:stCondLst>
                                        </p:cTn>
                                        <p:tgtEl>
                                          <p:spTgt spid="1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20"/>
                                        </p:tgtEl>
                                      </p:cBhvr>
                                    </p:animEffect>
                                    <p:set>
                                      <p:cBhvr>
                                        <p:cTn id="1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82C02B-22C4-34DD-1080-D38BDFE66557}"/>
              </a:ext>
            </a:extLst>
          </p:cNvPr>
          <p:cNvSpPr>
            <a:spLocks noGrp="1"/>
          </p:cNvSpPr>
          <p:nvPr>
            <p:ph type="title"/>
          </p:nvPr>
        </p:nvSpPr>
        <p:spPr>
          <a:xfrm>
            <a:off x="838200" y="213588"/>
            <a:ext cx="10523219" cy="523195"/>
          </a:xfrm>
        </p:spPr>
        <p:txBody>
          <a:bodyPr/>
          <a:lstStyle/>
          <a:p>
            <a:r>
              <a:rPr lang="en-US" dirty="0"/>
              <a:t>Multiplying and Dividing Fractions </a:t>
            </a:r>
          </a:p>
        </p:txBody>
      </p:sp>
      <p:sp>
        <p:nvSpPr>
          <p:cNvPr id="5" name="Content Placeholder 4">
            <a:extLst>
              <a:ext uri="{FF2B5EF4-FFF2-40B4-BE49-F238E27FC236}">
                <a16:creationId xmlns:a16="http://schemas.microsoft.com/office/drawing/2014/main" id="{9C20D20F-A222-63D1-6FAE-BFEA2A2708F8}"/>
              </a:ext>
            </a:extLst>
          </p:cNvPr>
          <p:cNvSpPr>
            <a:spLocks noGrp="1"/>
          </p:cNvSpPr>
          <p:nvPr>
            <p:ph idx="1"/>
          </p:nvPr>
        </p:nvSpPr>
        <p:spPr>
          <a:xfrm>
            <a:off x="838200" y="1381991"/>
            <a:ext cx="6380748" cy="4835929"/>
          </a:xfrm>
        </p:spPr>
        <p:txBody>
          <a:bodyPr>
            <a:normAutofit/>
          </a:bodyPr>
          <a:lstStyle/>
          <a:p>
            <a:r>
              <a:rPr lang="en-US" b="1" dirty="0"/>
              <a:t>Part 1 – Multiplying Fractions </a:t>
            </a:r>
            <a:endParaRPr lang="en-US" dirty="0"/>
          </a:p>
          <a:p>
            <a:r>
              <a:rPr lang="en-US" dirty="0"/>
              <a:t>Use the multiplying fractions method the solve the equations. </a:t>
            </a:r>
          </a:p>
          <a:p>
            <a:endParaRPr lang="en-US" dirty="0"/>
          </a:p>
          <a:p>
            <a:r>
              <a:rPr lang="en-US" b="1" dirty="0"/>
              <a:t>Part 2 – Dividing Fractions </a:t>
            </a:r>
            <a:endParaRPr lang="en-US" dirty="0"/>
          </a:p>
          <a:p>
            <a:r>
              <a:rPr lang="en-US" dirty="0"/>
              <a:t>Use the dividing fractions method the solve the equations.</a:t>
            </a:r>
          </a:p>
          <a:p>
            <a:endParaRPr lang="en-US" b="1" dirty="0"/>
          </a:p>
          <a:p>
            <a:endParaRPr lang="en-US" dirty="0"/>
          </a:p>
          <a:p>
            <a:endParaRPr lang="en-US" dirty="0"/>
          </a:p>
        </p:txBody>
      </p:sp>
      <p:pic>
        <p:nvPicPr>
          <p:cNvPr id="3" name="Picture 2">
            <a:extLst>
              <a:ext uri="{FF2B5EF4-FFF2-40B4-BE49-F238E27FC236}">
                <a16:creationId xmlns:a16="http://schemas.microsoft.com/office/drawing/2014/main" id="{897B6D12-FC96-B068-BF71-5F990151333C}"/>
              </a:ext>
            </a:extLst>
          </p:cNvPr>
          <p:cNvPicPr>
            <a:picLocks noChangeAspect="1"/>
          </p:cNvPicPr>
          <p:nvPr/>
        </p:nvPicPr>
        <p:blipFill>
          <a:blip r:embed="rId4"/>
          <a:stretch>
            <a:fillRect/>
          </a:stretch>
        </p:blipFill>
        <p:spPr>
          <a:xfrm>
            <a:off x="7819696" y="1381991"/>
            <a:ext cx="3659773" cy="4768996"/>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2" name="Picture 1" descr="Running man icon indicating the slide has an ACTIVITY.">
            <a:extLst>
              <a:ext uri="{FF2B5EF4-FFF2-40B4-BE49-F238E27FC236}">
                <a16:creationId xmlns:a16="http://schemas.microsoft.com/office/drawing/2014/main" id="{18F11711-8422-FA54-C784-3411245B07BF}"/>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988040" y="96974"/>
            <a:ext cx="731520" cy="756422"/>
          </a:xfrm>
          <a:prstGeom prst="rect">
            <a:avLst/>
          </a:prstGeom>
        </p:spPr>
      </p:pic>
    </p:spTree>
    <p:custDataLst>
      <p:tags r:id="rId1"/>
    </p:custDataLst>
    <p:extLst>
      <p:ext uri="{BB962C8B-B14F-4D97-AF65-F5344CB8AC3E}">
        <p14:creationId xmlns:p14="http://schemas.microsoft.com/office/powerpoint/2010/main" val="61268345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F4F04-D16E-A3B3-9C6D-4F5CA777081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D598D9-A1DA-B707-C851-E48862DE6ABF}"/>
              </a:ext>
            </a:extLst>
          </p:cNvPr>
          <p:cNvSpPr>
            <a:spLocks noGrp="1"/>
          </p:cNvSpPr>
          <p:nvPr>
            <p:ph idx="1"/>
          </p:nvPr>
        </p:nvSpPr>
        <p:spPr>
          <a:xfrm>
            <a:off x="838199" y="1604211"/>
            <a:ext cx="10515599" cy="4613709"/>
          </a:xfrm>
        </p:spPr>
        <p:txBody>
          <a:bodyPr>
            <a:normAutofit/>
          </a:bodyPr>
          <a:lstStyle/>
          <a:p>
            <a:r>
              <a:rPr lang="en-US" sz="4000" b="1" dirty="0"/>
              <a:t>Q: </a:t>
            </a:r>
            <a:r>
              <a:rPr lang="en-US" sz="4000" dirty="0"/>
              <a:t>Define numerator and denominator.</a:t>
            </a:r>
          </a:p>
          <a:p>
            <a:endParaRPr lang="en-US" sz="4000" dirty="0"/>
          </a:p>
          <a:p>
            <a:r>
              <a:rPr lang="en-US" sz="4000" b="1" dirty="0">
                <a:solidFill>
                  <a:schemeClr val="accent5"/>
                </a:solidFill>
              </a:rPr>
              <a:t>A: </a:t>
            </a:r>
            <a:r>
              <a:rPr lang="en-US" sz="4000" dirty="0">
                <a:solidFill>
                  <a:schemeClr val="accent5"/>
                </a:solidFill>
              </a:rPr>
              <a:t>The </a:t>
            </a:r>
            <a:r>
              <a:rPr lang="en-US" sz="4000" b="1" dirty="0">
                <a:solidFill>
                  <a:schemeClr val="accent5"/>
                </a:solidFill>
              </a:rPr>
              <a:t>numerator</a:t>
            </a:r>
            <a:r>
              <a:rPr lang="en-US" sz="4000" dirty="0">
                <a:solidFill>
                  <a:schemeClr val="accent5"/>
                </a:solidFill>
              </a:rPr>
              <a:t> is the top number on the fraction that represents the parts being counted while the </a:t>
            </a:r>
            <a:r>
              <a:rPr lang="en-US" sz="4000" b="1" dirty="0">
                <a:solidFill>
                  <a:schemeClr val="accent5"/>
                </a:solidFill>
              </a:rPr>
              <a:t>denominator</a:t>
            </a:r>
            <a:r>
              <a:rPr lang="en-US" sz="4000" dirty="0">
                <a:solidFill>
                  <a:schemeClr val="accent5"/>
                </a:solidFill>
              </a:rPr>
              <a:t> is the bottom number that represents the whole. </a:t>
            </a:r>
          </a:p>
          <a:p>
            <a:endParaRPr lang="en-US" sz="4000" dirty="0">
              <a:solidFill>
                <a:schemeClr val="accent5"/>
              </a:solidFill>
            </a:endParaRPr>
          </a:p>
        </p:txBody>
      </p:sp>
      <p:sp>
        <p:nvSpPr>
          <p:cNvPr id="4" name="Title 3">
            <a:extLst>
              <a:ext uri="{FF2B5EF4-FFF2-40B4-BE49-F238E27FC236}">
                <a16:creationId xmlns:a16="http://schemas.microsoft.com/office/drawing/2014/main" id="{66C578FC-D0E4-2806-D757-5A723D2E51F3}"/>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60A70C7B-0FAF-3016-F258-70F02710B6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37CA7DF7-6BF8-6CA8-3FEE-5F92AB82F5D5}"/>
              </a:ext>
            </a:extLst>
          </p:cNvPr>
          <p:cNvSpPr/>
          <p:nvPr/>
        </p:nvSpPr>
        <p:spPr>
          <a:xfrm>
            <a:off x="570937" y="2922104"/>
            <a:ext cx="11050121" cy="24772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3979502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E683-11DF-61DE-1002-330816C9350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CD30745-0564-A238-A621-32A21CF09DB5}"/>
              </a:ext>
            </a:extLst>
          </p:cNvPr>
          <p:cNvSpPr>
            <a:spLocks noGrp="1"/>
          </p:cNvSpPr>
          <p:nvPr>
            <p:ph idx="1"/>
          </p:nvPr>
        </p:nvSpPr>
        <p:spPr>
          <a:xfrm>
            <a:off x="838199" y="1604211"/>
            <a:ext cx="10515599" cy="4613709"/>
          </a:xfrm>
        </p:spPr>
        <p:txBody>
          <a:bodyPr>
            <a:normAutofit/>
          </a:bodyPr>
          <a:lstStyle/>
          <a:p>
            <a:r>
              <a:rPr lang="en-US" sz="4000" b="1" dirty="0"/>
              <a:t>Q: </a:t>
            </a:r>
            <a:r>
              <a:rPr lang="en-US" sz="4000" dirty="0"/>
              <a:t>What does it mean to put a fraction in simplest form?</a:t>
            </a:r>
          </a:p>
          <a:p>
            <a:endParaRPr lang="en-US" sz="4000" dirty="0"/>
          </a:p>
          <a:p>
            <a:r>
              <a:rPr lang="en-US" sz="4000" b="1" dirty="0">
                <a:solidFill>
                  <a:schemeClr val="accent5"/>
                </a:solidFill>
              </a:rPr>
              <a:t>A: </a:t>
            </a:r>
            <a:r>
              <a:rPr lang="en-US" sz="4000" dirty="0">
                <a:solidFill>
                  <a:schemeClr val="accent5"/>
                </a:solidFill>
              </a:rPr>
              <a:t>A fraction is in simplest form when it cannot be reduced any further. This means the numerator and denominator have no common factors other than 1</a:t>
            </a:r>
            <a:r>
              <a:rPr lang="en-US" sz="4000" b="1" dirty="0">
                <a:solidFill>
                  <a:schemeClr val="accent5"/>
                </a:solidFill>
              </a:rPr>
              <a:t>.</a:t>
            </a:r>
            <a:endParaRPr lang="en-US" sz="4000" dirty="0">
              <a:solidFill>
                <a:schemeClr val="accent5"/>
              </a:solidFill>
            </a:endParaRPr>
          </a:p>
        </p:txBody>
      </p:sp>
      <p:sp>
        <p:nvSpPr>
          <p:cNvPr id="4" name="Title 3">
            <a:extLst>
              <a:ext uri="{FF2B5EF4-FFF2-40B4-BE49-F238E27FC236}">
                <a16:creationId xmlns:a16="http://schemas.microsoft.com/office/drawing/2014/main" id="{051B630E-C976-842D-CD14-04626D976F4F}"/>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35031A04-91EE-EC02-27E1-D9FFCD8A37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DBC2C87A-3B22-A8BA-27B3-23ACA46FC894}"/>
              </a:ext>
            </a:extLst>
          </p:cNvPr>
          <p:cNvSpPr/>
          <p:nvPr/>
        </p:nvSpPr>
        <p:spPr>
          <a:xfrm>
            <a:off x="737134" y="3429000"/>
            <a:ext cx="11050121" cy="2373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568958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B0A4FC69-A885-3528-BA9A-85C8AEDE2A0A}"/>
                  </a:ext>
                </a:extLst>
              </p:cNvPr>
              <p:cNvSpPr>
                <a:spLocks noGrp="1"/>
              </p:cNvSpPr>
              <p:nvPr>
                <p:ph idx="1"/>
              </p:nvPr>
            </p:nvSpPr>
            <p:spPr/>
            <p:txBody>
              <a:bodyPr/>
              <a:lstStyle/>
              <a:p>
                <a:r>
                  <a:rPr lang="en-US" sz="3200" dirty="0"/>
                  <a:t>Convert the </a:t>
                </a:r>
                <a:r>
                  <a:rPr lang="en-US" sz="3200" b="1" dirty="0"/>
                  <a:t>improper fraction </a:t>
                </a:r>
                <a14:m>
                  <m:oMath xmlns:m="http://schemas.openxmlformats.org/officeDocument/2006/math">
                    <m:f>
                      <m:fPr>
                        <m:ctrlPr>
                          <a:rPr lang="en-US" sz="5400" b="0" i="1" dirty="0" smtClean="0">
                            <a:latin typeface="Cambria Math" panose="02040503050406030204" pitchFamily="18" charset="0"/>
                          </a:rPr>
                        </m:ctrlPr>
                      </m:fPr>
                      <m:num>
                        <m:r>
                          <a:rPr lang="en-US" sz="5400" b="0" i="1" dirty="0" smtClean="0">
                            <a:latin typeface="Cambria Math" panose="02040503050406030204" pitchFamily="18" charset="0"/>
                          </a:rPr>
                          <m:t>15</m:t>
                        </m:r>
                      </m:num>
                      <m:den>
                        <m:r>
                          <a:rPr lang="en-US" sz="5400" b="0" i="1" dirty="0" smtClean="0">
                            <a:latin typeface="Cambria Math" panose="02040503050406030204" pitchFamily="18" charset="0"/>
                          </a:rPr>
                          <m:t>4</m:t>
                        </m:r>
                      </m:den>
                    </m:f>
                  </m:oMath>
                </a14:m>
                <a:r>
                  <a:rPr lang="en-US" sz="5400" dirty="0"/>
                  <a:t> </a:t>
                </a:r>
                <a:r>
                  <a:rPr lang="en-US" sz="3200" dirty="0"/>
                  <a:t>into a </a:t>
                </a:r>
                <a:r>
                  <a:rPr lang="en-US" sz="3200" b="1" dirty="0"/>
                  <a:t>mixed number</a:t>
                </a:r>
                <a:r>
                  <a:rPr lang="en-US" sz="3200" dirty="0"/>
                  <a:t>. </a:t>
                </a:r>
              </a:p>
              <a:p>
                <a:endParaRPr lang="en-US" dirty="0"/>
              </a:p>
              <a:p>
                <a:endParaRPr lang="en-US" dirty="0"/>
              </a:p>
              <a:p>
                <a:pPr/>
                <a14:m>
                  <m:oMathPara xmlns:m="http://schemas.openxmlformats.org/officeDocument/2006/math">
                    <m:oMathParaPr>
                      <m:jc m:val="left"/>
                    </m:oMathParaPr>
                    <m:oMath>
                      <m:r>
                        <a:rPr lang="en-US" sz="4400" b="0" i="1" smtClean="0">
                          <a:solidFill>
                            <a:schemeClr val="accent5"/>
                          </a:solidFill>
                          <a:latin typeface="Cambria Math" panose="02040503050406030204" pitchFamily="18" charset="0"/>
                        </a:rPr>
                        <m:t>3</m:t>
                      </m:r>
                      <m:f>
                        <m:fPr>
                          <m:ctrlPr>
                            <a:rPr lang="en-US" sz="4400" b="0" i="1" smtClean="0">
                              <a:solidFill>
                                <a:schemeClr val="accent5"/>
                              </a:solidFill>
                              <a:latin typeface="Cambria Math" panose="02040503050406030204" pitchFamily="18" charset="0"/>
                            </a:rPr>
                          </m:ctrlPr>
                        </m:fPr>
                        <m:num>
                          <m:r>
                            <a:rPr lang="en-US" sz="4400" b="0" i="1" smtClean="0">
                              <a:solidFill>
                                <a:schemeClr val="accent5"/>
                              </a:solidFill>
                              <a:latin typeface="Cambria Math" panose="02040503050406030204" pitchFamily="18" charset="0"/>
                            </a:rPr>
                            <m:t>3</m:t>
                          </m:r>
                        </m:num>
                        <m:den>
                          <m:r>
                            <a:rPr lang="en-US" sz="4400" b="0" i="1" smtClean="0">
                              <a:solidFill>
                                <a:schemeClr val="accent5"/>
                              </a:solidFill>
                              <a:latin typeface="Cambria Math" panose="02040503050406030204" pitchFamily="18" charset="0"/>
                            </a:rPr>
                            <m:t>4</m:t>
                          </m:r>
                        </m:den>
                      </m:f>
                    </m:oMath>
                  </m:oMathPara>
                </a14:m>
                <a:endParaRPr lang="en-US" dirty="0">
                  <a:solidFill>
                    <a:schemeClr val="accent5"/>
                  </a:solidFill>
                </a:endParaRPr>
              </a:p>
            </p:txBody>
          </p:sp>
        </mc:Choice>
        <mc:Fallback xmlns="">
          <p:sp>
            <p:nvSpPr>
              <p:cNvPr id="2" name="Content Placeholder 1">
                <a:extLst>
                  <a:ext uri="{FF2B5EF4-FFF2-40B4-BE49-F238E27FC236}">
                    <a16:creationId xmlns:a16="http://schemas.microsoft.com/office/drawing/2014/main" id="{B0A4FC69-A885-3528-BA9A-85C8AEDE2A0A}"/>
                  </a:ext>
                </a:extLst>
              </p:cNvPr>
              <p:cNvSpPr>
                <a:spLocks noGrp="1" noRot="1" noChangeAspect="1" noMove="1" noResize="1" noEditPoints="1" noAdjustHandles="1" noChangeArrowheads="1" noChangeShapeType="1" noTextEdit="1"/>
              </p:cNvSpPr>
              <p:nvPr>
                <p:ph idx="1"/>
              </p:nvPr>
            </p:nvSpPr>
            <p:spPr>
              <a:blipFill>
                <a:blip r:embed="rId4"/>
                <a:stretch>
                  <a:fillRect l="-2319"/>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FBB3679B-012B-9043-2520-D71C4C48E258}"/>
              </a:ext>
            </a:extLst>
          </p:cNvPr>
          <p:cNvSpPr>
            <a:spLocks noGrp="1"/>
          </p:cNvSpPr>
          <p:nvPr>
            <p:ph type="title"/>
          </p:nvPr>
        </p:nvSpPr>
        <p:spPr>
          <a:xfrm>
            <a:off x="838200" y="203198"/>
            <a:ext cx="10523219" cy="523195"/>
          </a:xfrm>
        </p:spPr>
        <p:txBody>
          <a:bodyPr/>
          <a:lstStyle/>
          <a:p>
            <a:r>
              <a:rPr lang="en-US" dirty="0"/>
              <a:t>Knowledge Check </a:t>
            </a:r>
          </a:p>
        </p:txBody>
      </p:sp>
      <p:pic>
        <p:nvPicPr>
          <p:cNvPr id="5" name="Graphic 4" descr="Lights On with solid fill">
            <a:extLst>
              <a:ext uri="{FF2B5EF4-FFF2-40B4-BE49-F238E27FC236}">
                <a16:creationId xmlns:a16="http://schemas.microsoft.com/office/drawing/2014/main" id="{F2223940-2413-A638-9AEF-844CBC5012A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35583" y="11249"/>
            <a:ext cx="851672" cy="851672"/>
          </a:xfrm>
          <a:prstGeom prst="rect">
            <a:avLst/>
          </a:prstGeom>
        </p:spPr>
      </p:pic>
      <p:sp>
        <p:nvSpPr>
          <p:cNvPr id="6" name="Rectangle 5">
            <a:extLst>
              <a:ext uri="{FF2B5EF4-FFF2-40B4-BE49-F238E27FC236}">
                <a16:creationId xmlns:a16="http://schemas.microsoft.com/office/drawing/2014/main" id="{89CA0EBF-3B84-42B0-FCEC-A9CD271E1A8B}"/>
              </a:ext>
            </a:extLst>
          </p:cNvPr>
          <p:cNvSpPr/>
          <p:nvPr/>
        </p:nvSpPr>
        <p:spPr>
          <a:xfrm>
            <a:off x="590177" y="3102753"/>
            <a:ext cx="3312352" cy="2373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750245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6E88D7-AEEE-76D4-1091-4A2F5C2A8036}"/>
              </a:ext>
            </a:extLst>
          </p:cNvPr>
          <p:cNvSpPr>
            <a:spLocks noGrp="1"/>
          </p:cNvSpPr>
          <p:nvPr>
            <p:ph idx="1"/>
          </p:nvPr>
        </p:nvSpPr>
        <p:spPr>
          <a:xfrm>
            <a:off x="838201" y="1166460"/>
            <a:ext cx="5596520" cy="5285966"/>
          </a:xfrm>
        </p:spPr>
        <p:txBody>
          <a:bodyPr>
            <a:normAutofit/>
          </a:bodyPr>
          <a:lstStyle/>
          <a:p>
            <a:r>
              <a:rPr lang="en-US" sz="2500" dirty="0"/>
              <a:t>A maintenance worker has 4 sheets of insulation that are 3 feet long.  The worker needs strips that are 1 ½ feet long for repairs.  Using all the sheets how many repairs can be made?</a:t>
            </a:r>
          </a:p>
          <a:p>
            <a:endParaRPr lang="en-US" sz="900" dirty="0"/>
          </a:p>
          <a:p>
            <a:r>
              <a:rPr lang="en-US" sz="2500" dirty="0"/>
              <a:t>(1.) What is the total amount of insulation?</a:t>
            </a:r>
          </a:p>
          <a:p>
            <a:pPr marL="457200" indent="-457200">
              <a:buFont typeface="Arial" panose="020B0604020202020204" pitchFamily="34" charset="0"/>
              <a:buChar char="•"/>
            </a:pPr>
            <a:r>
              <a:rPr lang="en-US" sz="2500" dirty="0">
                <a:solidFill>
                  <a:schemeClr val="accent5"/>
                </a:solidFill>
                <a:latin typeface="Cambria Math" panose="02040503050406030204" pitchFamily="18" charset="0"/>
                <a:ea typeface="Cambria Math" panose="02040503050406030204" pitchFamily="18" charset="0"/>
              </a:rPr>
              <a:t>4 sheets </a:t>
            </a:r>
            <a:r>
              <a:rPr lang="en-US" sz="2500" dirty="0">
                <a:latin typeface="Cambria Math" panose="02040503050406030204" pitchFamily="18" charset="0"/>
                <a:ea typeface="Cambria Math" panose="02040503050406030204" pitchFamily="18" charset="0"/>
              </a:rPr>
              <a:t>x </a:t>
            </a:r>
            <a:r>
              <a:rPr lang="en-US" sz="2500" dirty="0">
                <a:solidFill>
                  <a:schemeClr val="accent5"/>
                </a:solidFill>
                <a:latin typeface="Cambria Math" panose="02040503050406030204" pitchFamily="18" charset="0"/>
                <a:ea typeface="Cambria Math" panose="02040503050406030204" pitchFamily="18" charset="0"/>
              </a:rPr>
              <a:t>3 feet long </a:t>
            </a:r>
            <a:r>
              <a:rPr lang="en-US" sz="2500" dirty="0">
                <a:latin typeface="Cambria Math" panose="02040503050406030204" pitchFamily="18" charset="0"/>
                <a:ea typeface="Cambria Math" panose="02040503050406030204" pitchFamily="18" charset="0"/>
              </a:rPr>
              <a:t>= </a:t>
            </a:r>
            <a:r>
              <a:rPr lang="en-US" sz="2500" dirty="0">
                <a:solidFill>
                  <a:schemeClr val="accent5"/>
                </a:solidFill>
                <a:latin typeface="Cambria Math" panose="02040503050406030204" pitchFamily="18" charset="0"/>
                <a:ea typeface="Cambria Math" panose="02040503050406030204" pitchFamily="18" charset="0"/>
              </a:rPr>
              <a:t>12 feet</a:t>
            </a:r>
          </a:p>
          <a:p>
            <a:pPr marL="457200" indent="-457200">
              <a:buFont typeface="Arial" panose="020B0604020202020204" pitchFamily="34" charset="0"/>
              <a:buChar char="•"/>
            </a:pPr>
            <a:endParaRPr lang="en-US" sz="900" dirty="0">
              <a:solidFill>
                <a:schemeClr val="accent5"/>
              </a:solidFill>
              <a:latin typeface="Cambria Math" panose="02040503050406030204" pitchFamily="18" charset="0"/>
              <a:ea typeface="Cambria Math" panose="02040503050406030204" pitchFamily="18" charset="0"/>
            </a:endParaRPr>
          </a:p>
          <a:p>
            <a:r>
              <a:rPr lang="en-US" sz="2500" dirty="0"/>
              <a:t>(2.) What is the equation?</a:t>
            </a:r>
          </a:p>
          <a:p>
            <a:r>
              <a:rPr lang="en-US" sz="2500" dirty="0"/>
              <a:t> </a:t>
            </a:r>
          </a:p>
          <a:p>
            <a:r>
              <a:rPr lang="en-US" sz="2500" dirty="0"/>
              <a:t>(3.) What is the solution?</a:t>
            </a:r>
          </a:p>
        </p:txBody>
      </p:sp>
      <p:sp>
        <p:nvSpPr>
          <p:cNvPr id="4" name="Title 1">
            <a:extLst>
              <a:ext uri="{FF2B5EF4-FFF2-40B4-BE49-F238E27FC236}">
                <a16:creationId xmlns:a16="http://schemas.microsoft.com/office/drawing/2014/main" id="{35BE77CF-E582-3CA1-42DA-53C30A78BAF6}"/>
              </a:ext>
            </a:extLst>
          </p:cNvPr>
          <p:cNvSpPr>
            <a:spLocks noGrp="1"/>
          </p:cNvSpPr>
          <p:nvPr>
            <p:ph type="title"/>
          </p:nvPr>
        </p:nvSpPr>
        <p:spPr>
          <a:xfrm>
            <a:off x="838200" y="203198"/>
            <a:ext cx="10523219" cy="523195"/>
          </a:xfrm>
        </p:spPr>
        <p:txBody>
          <a:bodyPr/>
          <a:lstStyle/>
          <a:p>
            <a:r>
              <a:rPr lang="en-US" dirty="0"/>
              <a:t>Knowledge Check </a:t>
            </a:r>
          </a:p>
        </p:txBody>
      </p:sp>
      <p:pic>
        <p:nvPicPr>
          <p:cNvPr id="5" name="Graphic 4" descr="Lights On with solid fill">
            <a:extLst>
              <a:ext uri="{FF2B5EF4-FFF2-40B4-BE49-F238E27FC236}">
                <a16:creationId xmlns:a16="http://schemas.microsoft.com/office/drawing/2014/main" id="{684EE7BC-0B1D-A7DF-D9E2-D51C45EA81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grpSp>
        <p:nvGrpSpPr>
          <p:cNvPr id="6" name="Google Shape;250;p31">
            <a:extLst>
              <a:ext uri="{FF2B5EF4-FFF2-40B4-BE49-F238E27FC236}">
                <a16:creationId xmlns:a16="http://schemas.microsoft.com/office/drawing/2014/main" id="{35BE5E95-46B8-CF41-3643-EE479C247553}"/>
              </a:ext>
              <a:ext uri="{C183D7F6-B498-43B3-948B-1728B52AA6E4}">
                <adec:decorative xmlns:adec="http://schemas.microsoft.com/office/drawing/2017/decorative" val="1"/>
              </a:ext>
            </a:extLst>
          </p:cNvPr>
          <p:cNvGrpSpPr/>
          <p:nvPr/>
        </p:nvGrpSpPr>
        <p:grpSpPr>
          <a:xfrm>
            <a:off x="6652058" y="1145704"/>
            <a:ext cx="5135198" cy="5124467"/>
            <a:chOff x="0" y="5809"/>
            <a:chExt cx="3922609" cy="3916200"/>
          </a:xfrm>
        </p:grpSpPr>
        <p:sp>
          <p:nvSpPr>
            <p:cNvPr id="7" name="Google Shape;251;p31">
              <a:extLst>
                <a:ext uri="{FF2B5EF4-FFF2-40B4-BE49-F238E27FC236}">
                  <a16:creationId xmlns:a16="http://schemas.microsoft.com/office/drawing/2014/main" id="{3CB787B7-20A4-E957-1623-8C1B420FC3B8}"/>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8" name="Google Shape;252;p31">
              <a:extLst>
                <a:ext uri="{FF2B5EF4-FFF2-40B4-BE49-F238E27FC236}">
                  <a16:creationId xmlns:a16="http://schemas.microsoft.com/office/drawing/2014/main" id="{F9AAACCC-E62E-E624-030E-43933938B096}"/>
                </a:ext>
              </a:extLst>
            </p:cNvPr>
            <p:cNvSpPr/>
            <p:nvPr/>
          </p:nvSpPr>
          <p:spPr>
            <a:xfrm>
              <a:off x="0" y="5811"/>
              <a:ext cx="3916200" cy="256239"/>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grpSp>
        <p:nvGrpSpPr>
          <p:cNvPr id="40" name="Group 39">
            <a:extLst>
              <a:ext uri="{FF2B5EF4-FFF2-40B4-BE49-F238E27FC236}">
                <a16:creationId xmlns:a16="http://schemas.microsoft.com/office/drawing/2014/main" id="{3D55907C-4701-4356-DB6B-6287D4F43A86}"/>
              </a:ext>
            </a:extLst>
          </p:cNvPr>
          <p:cNvGrpSpPr/>
          <p:nvPr/>
        </p:nvGrpSpPr>
        <p:grpSpPr>
          <a:xfrm>
            <a:off x="8147918" y="1496392"/>
            <a:ext cx="1860821" cy="806631"/>
            <a:chOff x="7264273" y="2259706"/>
            <a:chExt cx="1860821" cy="806631"/>
          </a:xfrm>
        </p:grpSpPr>
        <p:grpSp>
          <p:nvGrpSpPr>
            <p:cNvPr id="14" name="Group 13">
              <a:extLst>
                <a:ext uri="{FF2B5EF4-FFF2-40B4-BE49-F238E27FC236}">
                  <a16:creationId xmlns:a16="http://schemas.microsoft.com/office/drawing/2014/main" id="{2CE3900F-A364-A3B4-53EC-0631F41EC29A}"/>
                </a:ext>
              </a:extLst>
            </p:cNvPr>
            <p:cNvGrpSpPr/>
            <p:nvPr/>
          </p:nvGrpSpPr>
          <p:grpSpPr>
            <a:xfrm>
              <a:off x="8424677" y="2259706"/>
              <a:ext cx="700417" cy="806631"/>
              <a:chOff x="6640059" y="2313864"/>
              <a:chExt cx="700417" cy="806631"/>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FEAC8AD-68F1-8C49-72B9-77F6CA7B336C}"/>
                      </a:ext>
                    </a:extLst>
                  </p:cNvPr>
                  <p:cNvSpPr txBox="1"/>
                  <p:nvPr/>
                </p:nvSpPr>
                <p:spPr>
                  <a:xfrm>
                    <a:off x="6956753" y="2313864"/>
                    <a:ext cx="383723" cy="806631"/>
                  </a:xfrm>
                  <a:prstGeom prst="rect">
                    <a:avLst/>
                  </a:prstGeom>
                  <a:noFill/>
                </p:spPr>
                <p:txBody>
                  <a:bodyPr wrap="square" lIns="0" tIns="0" rIns="0" bIns="0" rtlCol="0">
                    <a:spAutoFit/>
                  </a:bodyPr>
                  <a:lstStyle/>
                  <a:p>
                    <a:pPr/>
                    <a14:m>
                      <m:oMathPara xmlns:m="http://schemas.openxmlformats.org/officeDocument/2006/math">
                        <m:o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oMath>
                      </m:oMathPara>
                    </a14:m>
                    <a:endParaRPr lang="en-US" sz="1400" dirty="0"/>
                  </a:p>
                </p:txBody>
              </p:sp>
            </mc:Choice>
            <mc:Fallback xmlns="">
              <p:sp>
                <p:nvSpPr>
                  <p:cNvPr id="12" name="TextBox 11">
                    <a:extLst>
                      <a:ext uri="{FF2B5EF4-FFF2-40B4-BE49-F238E27FC236}">
                        <a16:creationId xmlns:a16="http://schemas.microsoft.com/office/drawing/2014/main" id="{2FEAC8AD-68F1-8C49-72B9-77F6CA7B336C}"/>
                      </a:ext>
                    </a:extLst>
                  </p:cNvPr>
                  <p:cNvSpPr txBox="1">
                    <a:spLocks noRot="1" noChangeAspect="1" noMove="1" noResize="1" noEditPoints="1" noAdjustHandles="1" noChangeArrowheads="1" noChangeShapeType="1" noTextEdit="1"/>
                  </p:cNvSpPr>
                  <p:nvPr/>
                </p:nvSpPr>
                <p:spPr>
                  <a:xfrm>
                    <a:off x="6956753" y="2313864"/>
                    <a:ext cx="383723" cy="806631"/>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B2FE7350-DC3D-E422-D327-BB62BFF4A4A3}"/>
                  </a:ext>
                </a:extLst>
              </p:cNvPr>
              <p:cNvSpPr txBox="1"/>
              <p:nvPr/>
            </p:nvSpPr>
            <p:spPr>
              <a:xfrm>
                <a:off x="6640059" y="2394015"/>
                <a:ext cx="383723" cy="646331"/>
              </a:xfrm>
              <a:prstGeom prst="rect">
                <a:avLst/>
              </a:prstGeom>
              <a:noFill/>
            </p:spPr>
            <p:txBody>
              <a:bodyPr wrap="square" rtlCol="0">
                <a:spAutoFit/>
              </a:bodyPr>
              <a:lstStyle/>
              <a:p>
                <a:r>
                  <a:rPr lang="en-US" sz="3600" dirty="0">
                    <a:latin typeface="Cambria Math" panose="02040503050406030204" pitchFamily="18" charset="0"/>
                    <a:ea typeface="Cambria Math" panose="02040503050406030204" pitchFamily="18" charset="0"/>
                  </a:rPr>
                  <a:t>1</a:t>
                </a:r>
              </a:p>
            </p:txBody>
          </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D2D9C41-42B0-4EC7-D28F-9F00F297F97D}"/>
                    </a:ext>
                  </a:extLst>
                </p:cNvPr>
                <p:cNvSpPr txBox="1"/>
                <p:nvPr/>
              </p:nvSpPr>
              <p:spPr>
                <a:xfrm>
                  <a:off x="7840737" y="2314789"/>
                  <a:ext cx="549830" cy="677108"/>
                </a:xfrm>
                <a:prstGeom prst="rect">
                  <a:avLst/>
                </a:prstGeom>
                <a:noFill/>
              </p:spPr>
              <p:txBody>
                <a:bodyPr wrap="square" lIns="0" tIns="0" rIns="0" bIns="0" rtlCol="0">
                  <a:spAutoFit/>
                </a:bodyPr>
                <a:lstStyle/>
                <a:p>
                  <a:pPr/>
                  <a14:m>
                    <m:oMathPara xmlns:m="http://schemas.openxmlformats.org/officeDocument/2006/math">
                      <m:oMath>
                        <m:r>
                          <a:rPr lang="en-US" sz="4400" b="1" i="1" smtClean="0">
                            <a:latin typeface="Cambria Math" panose="02040503050406030204" pitchFamily="18" charset="0"/>
                            <a:ea typeface="Cambria Math" panose="02040503050406030204" pitchFamily="18" charset="0"/>
                          </a:rPr>
                          <m:t>÷</m:t>
                        </m:r>
                      </m:oMath>
                    </m:oMathPara>
                  </a14:m>
                  <a:endParaRPr lang="en-US" sz="4400" b="1" dirty="0"/>
                </a:p>
              </p:txBody>
            </p:sp>
          </mc:Choice>
          <mc:Fallback xmlns="">
            <p:sp>
              <p:nvSpPr>
                <p:cNvPr id="15" name="TextBox 14">
                  <a:extLst>
                    <a:ext uri="{FF2B5EF4-FFF2-40B4-BE49-F238E27FC236}">
                      <a16:creationId xmlns:a16="http://schemas.microsoft.com/office/drawing/2014/main" id="{4D2D9C41-42B0-4EC7-D28F-9F00F297F97D}"/>
                    </a:ext>
                  </a:extLst>
                </p:cNvPr>
                <p:cNvSpPr txBox="1">
                  <a:spLocks noRot="1" noChangeAspect="1" noMove="1" noResize="1" noEditPoints="1" noAdjustHandles="1" noChangeArrowheads="1" noChangeShapeType="1" noTextEdit="1"/>
                </p:cNvSpPr>
                <p:nvPr/>
              </p:nvSpPr>
              <p:spPr>
                <a:xfrm>
                  <a:off x="7840737" y="2314789"/>
                  <a:ext cx="549830" cy="677108"/>
                </a:xfrm>
                <a:prstGeom prst="rect">
                  <a:avLst/>
                </a:prstGeom>
                <a:blipFill>
                  <a:blip r:embed="rId6"/>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ACE42644-0019-1745-BD56-C8813A9B90AD}"/>
                </a:ext>
              </a:extLst>
            </p:cNvPr>
            <p:cNvSpPr txBox="1"/>
            <p:nvPr/>
          </p:nvSpPr>
          <p:spPr>
            <a:xfrm>
              <a:off x="7264273" y="2330178"/>
              <a:ext cx="807839" cy="646331"/>
            </a:xfrm>
            <a:prstGeom prst="rect">
              <a:avLst/>
            </a:prstGeom>
            <a:noFill/>
          </p:spPr>
          <p:txBody>
            <a:bodyPr wrap="square" rtlCol="0">
              <a:spAutoFit/>
            </a:bodyPr>
            <a:lstStyle/>
            <a:p>
              <a:r>
                <a:rPr lang="en-US" sz="3600" dirty="0">
                  <a:latin typeface="Cambria Math" panose="02040503050406030204" pitchFamily="18" charset="0"/>
                  <a:ea typeface="Cambria Math" panose="02040503050406030204" pitchFamily="18" charset="0"/>
                </a:rPr>
                <a:t>12</a:t>
              </a:r>
            </a:p>
          </p:txBody>
        </p:sp>
      </p:grpSp>
      <p:grpSp>
        <p:nvGrpSpPr>
          <p:cNvPr id="41" name="Group 40">
            <a:extLst>
              <a:ext uri="{FF2B5EF4-FFF2-40B4-BE49-F238E27FC236}">
                <a16:creationId xmlns:a16="http://schemas.microsoft.com/office/drawing/2014/main" id="{D39D7E0F-5FF4-9764-5854-34B2269C2C10}"/>
              </a:ext>
            </a:extLst>
          </p:cNvPr>
          <p:cNvGrpSpPr/>
          <p:nvPr/>
        </p:nvGrpSpPr>
        <p:grpSpPr>
          <a:xfrm>
            <a:off x="9651850" y="2663606"/>
            <a:ext cx="1510017" cy="806631"/>
            <a:chOff x="7264273" y="3207440"/>
            <a:chExt cx="1510017" cy="806631"/>
          </a:xfrm>
        </p:grpSpPr>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18651F5-F6D2-CF37-B459-11F100280088}"/>
                    </a:ext>
                  </a:extLst>
                </p:cNvPr>
                <p:cNvSpPr txBox="1"/>
                <p:nvPr/>
              </p:nvSpPr>
              <p:spPr>
                <a:xfrm>
                  <a:off x="8390567" y="3207440"/>
                  <a:ext cx="383723" cy="806631"/>
                </a:xfrm>
                <a:prstGeom prst="rect">
                  <a:avLst/>
                </a:prstGeom>
                <a:noFill/>
              </p:spPr>
              <p:txBody>
                <a:bodyPr wrap="square" lIns="0" tIns="0" rIns="0" bIns="0" rtlCol="0">
                  <a:spAutoFit/>
                </a:bodyPr>
                <a:lstStyle/>
                <a:p>
                  <a:pPr/>
                  <a14:m>
                    <m:oMathPara xmlns:m="http://schemas.openxmlformats.org/officeDocument/2006/math">
                      <m:o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3</m:t>
                            </m:r>
                          </m:num>
                          <m:den>
                            <m:r>
                              <a:rPr lang="en-US" sz="2800" b="0" i="1" smtClean="0">
                                <a:latin typeface="Cambria Math" panose="02040503050406030204" pitchFamily="18" charset="0"/>
                              </a:rPr>
                              <m:t>2</m:t>
                            </m:r>
                          </m:den>
                        </m:f>
                      </m:oMath>
                    </m:oMathPara>
                  </a14:m>
                  <a:endParaRPr lang="en-US" sz="1400" dirty="0"/>
                </a:p>
              </p:txBody>
            </p:sp>
          </mc:Choice>
          <mc:Fallback xmlns="">
            <p:sp>
              <p:nvSpPr>
                <p:cNvPr id="26" name="TextBox 25">
                  <a:extLst>
                    <a:ext uri="{FF2B5EF4-FFF2-40B4-BE49-F238E27FC236}">
                      <a16:creationId xmlns:a16="http://schemas.microsoft.com/office/drawing/2014/main" id="{318651F5-F6D2-CF37-B459-11F100280088}"/>
                    </a:ext>
                  </a:extLst>
                </p:cNvPr>
                <p:cNvSpPr txBox="1">
                  <a:spLocks noRot="1" noChangeAspect="1" noMove="1" noResize="1" noEditPoints="1" noAdjustHandles="1" noChangeArrowheads="1" noChangeShapeType="1" noTextEdit="1"/>
                </p:cNvSpPr>
                <p:nvPr/>
              </p:nvSpPr>
              <p:spPr>
                <a:xfrm>
                  <a:off x="8390567" y="3207440"/>
                  <a:ext cx="383723" cy="80663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0156902-B13F-8ECB-2E34-8626539DA3A2}"/>
                    </a:ext>
                  </a:extLst>
                </p:cNvPr>
                <p:cNvSpPr txBox="1"/>
                <p:nvPr/>
              </p:nvSpPr>
              <p:spPr>
                <a:xfrm>
                  <a:off x="7840737" y="3272202"/>
                  <a:ext cx="549830" cy="677108"/>
                </a:xfrm>
                <a:prstGeom prst="rect">
                  <a:avLst/>
                </a:prstGeom>
                <a:noFill/>
              </p:spPr>
              <p:txBody>
                <a:bodyPr wrap="square" lIns="0" tIns="0" rIns="0" bIns="0" rtlCol="0">
                  <a:spAutoFit/>
                </a:bodyPr>
                <a:lstStyle/>
                <a:p>
                  <a:pPr/>
                  <a14:m>
                    <m:oMathPara xmlns:m="http://schemas.openxmlformats.org/officeDocument/2006/math">
                      <m:oMath>
                        <m:r>
                          <a:rPr lang="en-US" sz="4400" b="1" i="1" smtClean="0">
                            <a:latin typeface="Cambria Math" panose="02040503050406030204" pitchFamily="18" charset="0"/>
                            <a:ea typeface="Cambria Math" panose="02040503050406030204" pitchFamily="18" charset="0"/>
                          </a:rPr>
                          <m:t>÷</m:t>
                        </m:r>
                      </m:oMath>
                    </m:oMathPara>
                  </a14:m>
                  <a:endParaRPr lang="en-US" sz="4400" b="1" dirty="0"/>
                </a:p>
              </p:txBody>
            </p:sp>
          </mc:Choice>
          <mc:Fallback xmlns="">
            <p:sp>
              <p:nvSpPr>
                <p:cNvPr id="28" name="TextBox 27">
                  <a:extLst>
                    <a:ext uri="{FF2B5EF4-FFF2-40B4-BE49-F238E27FC236}">
                      <a16:creationId xmlns:a16="http://schemas.microsoft.com/office/drawing/2014/main" id="{B0156902-B13F-8ECB-2E34-8626539DA3A2}"/>
                    </a:ext>
                  </a:extLst>
                </p:cNvPr>
                <p:cNvSpPr txBox="1">
                  <a:spLocks noRot="1" noChangeAspect="1" noMove="1" noResize="1" noEditPoints="1" noAdjustHandles="1" noChangeArrowheads="1" noChangeShapeType="1" noTextEdit="1"/>
                </p:cNvSpPr>
                <p:nvPr/>
              </p:nvSpPr>
              <p:spPr>
                <a:xfrm>
                  <a:off x="7840737" y="3272202"/>
                  <a:ext cx="549830" cy="677108"/>
                </a:xfrm>
                <a:prstGeom prst="rect">
                  <a:avLst/>
                </a:prstGeom>
                <a:blipFill>
                  <a:blip r:embed="rId8"/>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E6096C46-573C-4888-C143-D173932398E6}"/>
                </a:ext>
              </a:extLst>
            </p:cNvPr>
            <p:cNvSpPr txBox="1"/>
            <p:nvPr/>
          </p:nvSpPr>
          <p:spPr>
            <a:xfrm>
              <a:off x="7264273" y="3287591"/>
              <a:ext cx="807839" cy="646331"/>
            </a:xfrm>
            <a:prstGeom prst="rect">
              <a:avLst/>
            </a:prstGeom>
            <a:noFill/>
          </p:spPr>
          <p:txBody>
            <a:bodyPr wrap="square" rtlCol="0">
              <a:spAutoFit/>
            </a:bodyPr>
            <a:lstStyle/>
            <a:p>
              <a:r>
                <a:rPr lang="en-US" sz="3600" dirty="0">
                  <a:latin typeface="Cambria Math" panose="02040503050406030204" pitchFamily="18" charset="0"/>
                  <a:ea typeface="Cambria Math" panose="02040503050406030204" pitchFamily="18" charset="0"/>
                </a:rPr>
                <a:t>12</a:t>
              </a:r>
            </a:p>
          </p:txBody>
        </p:sp>
      </p:grpSp>
      <p:grpSp>
        <p:nvGrpSpPr>
          <p:cNvPr id="42" name="Group 41">
            <a:extLst>
              <a:ext uri="{FF2B5EF4-FFF2-40B4-BE49-F238E27FC236}">
                <a16:creationId xmlns:a16="http://schemas.microsoft.com/office/drawing/2014/main" id="{FAA01603-12F5-0142-2ADB-5AA74C33401D}"/>
              </a:ext>
            </a:extLst>
          </p:cNvPr>
          <p:cNvGrpSpPr/>
          <p:nvPr/>
        </p:nvGrpSpPr>
        <p:grpSpPr>
          <a:xfrm>
            <a:off x="9816878" y="4073505"/>
            <a:ext cx="1338164" cy="809452"/>
            <a:chOff x="7436126" y="4341744"/>
            <a:chExt cx="1338164" cy="809452"/>
          </a:xfrm>
        </p:grpSpPr>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B6D780D4-CA3D-F5B4-3197-AF1A08578DD9}"/>
                    </a:ext>
                  </a:extLst>
                </p:cNvPr>
                <p:cNvSpPr txBox="1"/>
                <p:nvPr/>
              </p:nvSpPr>
              <p:spPr>
                <a:xfrm>
                  <a:off x="8390567" y="4341744"/>
                  <a:ext cx="383723" cy="809452"/>
                </a:xfrm>
                <a:prstGeom prst="rect">
                  <a:avLst/>
                </a:prstGeom>
                <a:noFill/>
              </p:spPr>
              <p:txBody>
                <a:bodyPr wrap="square" lIns="0" tIns="0" rIns="0" bIns="0" rtlCol="0">
                  <a:spAutoFit/>
                </a:bodyPr>
                <a:lstStyle/>
                <a:p>
                  <a:pPr/>
                  <a14:m>
                    <m:oMathPara xmlns:m="http://schemas.openxmlformats.org/officeDocument/2006/math">
                      <m:o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m:t>
                            </m:r>
                          </m:num>
                          <m:den>
                            <m:r>
                              <a:rPr lang="en-US" sz="2800" b="0" i="1" smtClean="0">
                                <a:latin typeface="Cambria Math" panose="02040503050406030204" pitchFamily="18" charset="0"/>
                              </a:rPr>
                              <m:t>3</m:t>
                            </m:r>
                          </m:den>
                        </m:f>
                      </m:oMath>
                    </m:oMathPara>
                  </a14:m>
                  <a:endParaRPr lang="en-US" sz="1400" dirty="0"/>
                </a:p>
              </p:txBody>
            </p:sp>
          </mc:Choice>
          <mc:Fallback xmlns="">
            <p:sp>
              <p:nvSpPr>
                <p:cNvPr id="33" name="TextBox 32">
                  <a:extLst>
                    <a:ext uri="{FF2B5EF4-FFF2-40B4-BE49-F238E27FC236}">
                      <a16:creationId xmlns:a16="http://schemas.microsoft.com/office/drawing/2014/main" id="{B6D780D4-CA3D-F5B4-3197-AF1A08578DD9}"/>
                    </a:ext>
                  </a:extLst>
                </p:cNvPr>
                <p:cNvSpPr txBox="1">
                  <a:spLocks noRot="1" noChangeAspect="1" noMove="1" noResize="1" noEditPoints="1" noAdjustHandles="1" noChangeArrowheads="1" noChangeShapeType="1" noTextEdit="1"/>
                </p:cNvSpPr>
                <p:nvPr/>
              </p:nvSpPr>
              <p:spPr>
                <a:xfrm>
                  <a:off x="8390567" y="4341744"/>
                  <a:ext cx="383723" cy="80945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BA6786BF-2D71-42CA-0C15-FF0417A45BA3}"/>
                    </a:ext>
                  </a:extLst>
                </p:cNvPr>
                <p:cNvSpPr txBox="1"/>
                <p:nvPr/>
              </p:nvSpPr>
              <p:spPr>
                <a:xfrm>
                  <a:off x="7436126" y="4341744"/>
                  <a:ext cx="383723" cy="806631"/>
                </a:xfrm>
                <a:prstGeom prst="rect">
                  <a:avLst/>
                </a:prstGeom>
                <a:noFill/>
              </p:spPr>
              <p:txBody>
                <a:bodyPr wrap="square" lIns="0" tIns="0" rIns="0" bIns="0" rtlCol="0">
                  <a:spAutoFit/>
                </a:bodyPr>
                <a:lstStyle/>
                <a:p>
                  <a:pPr/>
                  <a14:m>
                    <m:oMathPara xmlns:m="http://schemas.openxmlformats.org/officeDocument/2006/math">
                      <m:o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12</m:t>
                            </m:r>
                          </m:num>
                          <m:den>
                            <m:r>
                              <a:rPr lang="en-US" sz="2800" b="0" i="1" smtClean="0">
                                <a:latin typeface="Cambria Math" panose="02040503050406030204" pitchFamily="18" charset="0"/>
                              </a:rPr>
                              <m:t>1</m:t>
                            </m:r>
                          </m:den>
                        </m:f>
                      </m:oMath>
                    </m:oMathPara>
                  </a14:m>
                  <a:endParaRPr lang="en-US" sz="1400" dirty="0"/>
                </a:p>
              </p:txBody>
            </p:sp>
          </mc:Choice>
          <mc:Fallback xmlns="">
            <p:sp>
              <p:nvSpPr>
                <p:cNvPr id="36" name="TextBox 35">
                  <a:extLst>
                    <a:ext uri="{FF2B5EF4-FFF2-40B4-BE49-F238E27FC236}">
                      <a16:creationId xmlns:a16="http://schemas.microsoft.com/office/drawing/2014/main" id="{BA6786BF-2D71-42CA-0C15-FF0417A45BA3}"/>
                    </a:ext>
                  </a:extLst>
                </p:cNvPr>
                <p:cNvSpPr txBox="1">
                  <a:spLocks noRot="1" noChangeAspect="1" noMove="1" noResize="1" noEditPoints="1" noAdjustHandles="1" noChangeArrowheads="1" noChangeShapeType="1" noTextEdit="1"/>
                </p:cNvSpPr>
                <p:nvPr/>
              </p:nvSpPr>
              <p:spPr>
                <a:xfrm>
                  <a:off x="7436126" y="4341744"/>
                  <a:ext cx="383723" cy="806631"/>
                </a:xfrm>
                <a:prstGeom prst="rect">
                  <a:avLst/>
                </a:prstGeom>
                <a:blipFill>
                  <a:blip r:embed="rId10"/>
                  <a:stretch>
                    <a:fillRect r="-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632CA36-7F2E-06CE-8C70-2FA526F621B9}"/>
                    </a:ext>
                  </a:extLst>
                </p:cNvPr>
                <p:cNvSpPr txBox="1"/>
                <p:nvPr/>
              </p:nvSpPr>
              <p:spPr>
                <a:xfrm>
                  <a:off x="7847955" y="4414200"/>
                  <a:ext cx="530594" cy="677108"/>
                </a:xfrm>
                <a:prstGeom prst="rect">
                  <a:avLst/>
                </a:prstGeom>
                <a:noFill/>
              </p:spPr>
              <p:txBody>
                <a:bodyPr wrap="none" lIns="0" tIns="0" rIns="0" bIns="0" rtlCol="0">
                  <a:spAutoFit/>
                </a:bodyPr>
                <a:lstStyle/>
                <a:p>
                  <a:pPr/>
                  <a14:m>
                    <m:oMathPara xmlns:m="http://schemas.openxmlformats.org/officeDocument/2006/math">
                      <m:oMath>
                        <m:r>
                          <a:rPr lang="en-US" sz="44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39" name="TextBox 38">
                  <a:extLst>
                    <a:ext uri="{FF2B5EF4-FFF2-40B4-BE49-F238E27FC236}">
                      <a16:creationId xmlns:a16="http://schemas.microsoft.com/office/drawing/2014/main" id="{6632CA36-7F2E-06CE-8C70-2FA526F621B9}"/>
                    </a:ext>
                  </a:extLst>
                </p:cNvPr>
                <p:cNvSpPr txBox="1">
                  <a:spLocks noRot="1" noChangeAspect="1" noMove="1" noResize="1" noEditPoints="1" noAdjustHandles="1" noChangeArrowheads="1" noChangeShapeType="1" noTextEdit="1"/>
                </p:cNvSpPr>
                <p:nvPr/>
              </p:nvSpPr>
              <p:spPr>
                <a:xfrm>
                  <a:off x="7847955" y="4414200"/>
                  <a:ext cx="530594" cy="677108"/>
                </a:xfrm>
                <a:prstGeom prst="rect">
                  <a:avLst/>
                </a:prstGeom>
                <a:blipFill>
                  <a:blip r:embed="rId11"/>
                  <a:stretch>
                    <a:fillRect/>
                  </a:stretch>
                </a:blipFill>
              </p:spPr>
              <p:txBody>
                <a:bodyPr/>
                <a:lstStyle/>
                <a:p>
                  <a:r>
                    <a:rPr lang="en-US">
                      <a:noFill/>
                    </a:rPr>
                    <a:t> </a:t>
                  </a:r>
                </a:p>
              </p:txBody>
            </p:sp>
          </mc:Fallback>
        </mc:AlternateContent>
      </p:grpSp>
      <p:grpSp>
        <p:nvGrpSpPr>
          <p:cNvPr id="56" name="Group 55">
            <a:extLst>
              <a:ext uri="{FF2B5EF4-FFF2-40B4-BE49-F238E27FC236}">
                <a16:creationId xmlns:a16="http://schemas.microsoft.com/office/drawing/2014/main" id="{8924A8DB-C5A7-7B13-7AA8-32A0E1026F96}"/>
              </a:ext>
            </a:extLst>
          </p:cNvPr>
          <p:cNvGrpSpPr/>
          <p:nvPr/>
        </p:nvGrpSpPr>
        <p:grpSpPr>
          <a:xfrm>
            <a:off x="9867968" y="5299447"/>
            <a:ext cx="1548333" cy="809452"/>
            <a:chOff x="7512072" y="5145527"/>
            <a:chExt cx="1548333" cy="809452"/>
          </a:xfrm>
        </p:grpSpPr>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400B6CFD-951F-CA51-E986-8869E850CD91}"/>
                    </a:ext>
                  </a:extLst>
                </p:cNvPr>
                <p:cNvSpPr txBox="1"/>
                <p:nvPr/>
              </p:nvSpPr>
              <p:spPr>
                <a:xfrm>
                  <a:off x="7512072" y="5145527"/>
                  <a:ext cx="383723" cy="809452"/>
                </a:xfrm>
                <a:prstGeom prst="rect">
                  <a:avLst/>
                </a:prstGeom>
                <a:noFill/>
              </p:spPr>
              <p:txBody>
                <a:bodyPr wrap="square" lIns="0" tIns="0" rIns="0" bIns="0" rtlCol="0">
                  <a:spAutoFit/>
                </a:bodyPr>
                <a:lstStyle/>
                <a:p>
                  <a:pPr/>
                  <a14:m>
                    <m:oMathPara xmlns:m="http://schemas.openxmlformats.org/officeDocument/2006/math">
                      <m:o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24</m:t>
                            </m:r>
                          </m:num>
                          <m:den>
                            <m:r>
                              <a:rPr lang="en-US" sz="2800" b="0" i="1" smtClean="0">
                                <a:latin typeface="Cambria Math" panose="02040503050406030204" pitchFamily="18" charset="0"/>
                              </a:rPr>
                              <m:t>3</m:t>
                            </m:r>
                          </m:den>
                        </m:f>
                      </m:oMath>
                    </m:oMathPara>
                  </a14:m>
                  <a:endParaRPr lang="en-US" sz="1400" dirty="0"/>
                </a:p>
              </p:txBody>
            </p:sp>
          </mc:Choice>
          <mc:Fallback xmlns="">
            <p:sp>
              <p:nvSpPr>
                <p:cNvPr id="44" name="TextBox 43">
                  <a:extLst>
                    <a:ext uri="{FF2B5EF4-FFF2-40B4-BE49-F238E27FC236}">
                      <a16:creationId xmlns:a16="http://schemas.microsoft.com/office/drawing/2014/main" id="{400B6CFD-951F-CA51-E986-8869E850CD91}"/>
                    </a:ext>
                  </a:extLst>
                </p:cNvPr>
                <p:cNvSpPr txBox="1">
                  <a:spLocks noRot="1" noChangeAspect="1" noMove="1" noResize="1" noEditPoints="1" noAdjustHandles="1" noChangeArrowheads="1" noChangeShapeType="1" noTextEdit="1"/>
                </p:cNvSpPr>
                <p:nvPr/>
              </p:nvSpPr>
              <p:spPr>
                <a:xfrm>
                  <a:off x="7512072" y="5145527"/>
                  <a:ext cx="383723" cy="809452"/>
                </a:xfrm>
                <a:prstGeom prst="rect">
                  <a:avLst/>
                </a:prstGeom>
                <a:blipFill>
                  <a:blip r:embed="rId12"/>
                  <a:stretch>
                    <a:fillRect l="-1587" r="-3175"/>
                  </a:stretch>
                </a:blipFill>
              </p:spPr>
              <p:txBody>
                <a:bodyPr/>
                <a:lstStyle/>
                <a:p>
                  <a:r>
                    <a:rPr lang="en-US">
                      <a:noFill/>
                    </a:rPr>
                    <a:t> </a:t>
                  </a:r>
                </a:p>
              </p:txBody>
            </p:sp>
          </mc:Fallback>
        </mc:AlternateContent>
        <p:sp>
          <p:nvSpPr>
            <p:cNvPr id="45" name="Rectangle 44">
              <a:extLst>
                <a:ext uri="{FF2B5EF4-FFF2-40B4-BE49-F238E27FC236}">
                  <a16:creationId xmlns:a16="http://schemas.microsoft.com/office/drawing/2014/main" id="{DA10E6F5-5261-2E2F-61C7-07BA34E866AE}"/>
                </a:ext>
              </a:extLst>
            </p:cNvPr>
            <p:cNvSpPr/>
            <p:nvPr/>
          </p:nvSpPr>
          <p:spPr>
            <a:xfrm>
              <a:off x="7947380" y="5145527"/>
              <a:ext cx="1113025" cy="8066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Cambria Math" panose="02040503050406030204" pitchFamily="18" charset="0"/>
                  <a:ea typeface="Cambria Math" panose="02040503050406030204" pitchFamily="18" charset="0"/>
                </a:rPr>
                <a:t>=  8</a:t>
              </a:r>
            </a:p>
          </p:txBody>
        </p:sp>
      </p:grpSp>
      <p:sp>
        <p:nvSpPr>
          <p:cNvPr id="47" name="Rectangle 46">
            <a:extLst>
              <a:ext uri="{FF2B5EF4-FFF2-40B4-BE49-F238E27FC236}">
                <a16:creationId xmlns:a16="http://schemas.microsoft.com/office/drawing/2014/main" id="{C2F184D6-5AA1-384A-2074-EADE356F4EDE}"/>
              </a:ext>
            </a:extLst>
          </p:cNvPr>
          <p:cNvSpPr/>
          <p:nvPr/>
        </p:nvSpPr>
        <p:spPr>
          <a:xfrm>
            <a:off x="6786307" y="5162595"/>
            <a:ext cx="2769173" cy="8066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500" dirty="0">
                <a:solidFill>
                  <a:schemeClr val="tx1"/>
                </a:solidFill>
                <a:latin typeface="Cambria Math" panose="02040503050406030204" pitchFamily="18" charset="0"/>
                <a:ea typeface="Cambria Math" panose="02040503050406030204" pitchFamily="18" charset="0"/>
              </a:rPr>
              <a:t>Solve and simplify</a:t>
            </a:r>
          </a:p>
        </p:txBody>
      </p:sp>
      <p:sp>
        <p:nvSpPr>
          <p:cNvPr id="53" name="Rectangle 52">
            <a:extLst>
              <a:ext uri="{FF2B5EF4-FFF2-40B4-BE49-F238E27FC236}">
                <a16:creationId xmlns:a16="http://schemas.microsoft.com/office/drawing/2014/main" id="{7A5F90BD-E17D-2105-06AB-CEA12FC35ED6}"/>
              </a:ext>
            </a:extLst>
          </p:cNvPr>
          <p:cNvSpPr/>
          <p:nvPr/>
        </p:nvSpPr>
        <p:spPr>
          <a:xfrm>
            <a:off x="6760394" y="2603968"/>
            <a:ext cx="2865086" cy="11861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500" dirty="0">
                <a:solidFill>
                  <a:schemeClr val="tx1"/>
                </a:solidFill>
                <a:latin typeface="Cambria Math" panose="02040503050406030204" pitchFamily="18" charset="0"/>
                <a:ea typeface="Cambria Math" panose="02040503050406030204" pitchFamily="18" charset="0"/>
              </a:rPr>
              <a:t>Convert the mixed number to an improper fraction</a:t>
            </a:r>
          </a:p>
        </p:txBody>
      </p:sp>
      <p:sp>
        <p:nvSpPr>
          <p:cNvPr id="55" name="Rectangle 54">
            <a:extLst>
              <a:ext uri="{FF2B5EF4-FFF2-40B4-BE49-F238E27FC236}">
                <a16:creationId xmlns:a16="http://schemas.microsoft.com/office/drawing/2014/main" id="{0F5CD5CF-7F02-C847-8B45-E59E17A224B4}"/>
              </a:ext>
            </a:extLst>
          </p:cNvPr>
          <p:cNvSpPr/>
          <p:nvPr/>
        </p:nvSpPr>
        <p:spPr>
          <a:xfrm>
            <a:off x="6760394" y="4142601"/>
            <a:ext cx="2865086" cy="6463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500" dirty="0">
                <a:solidFill>
                  <a:schemeClr val="tx1"/>
                </a:solidFill>
                <a:latin typeface="Cambria Math" panose="02040503050406030204" pitchFamily="18" charset="0"/>
                <a:ea typeface="Cambria Math" panose="02040503050406030204" pitchFamily="18" charset="0"/>
              </a:rPr>
              <a:t>Rewrite division as multiplication </a:t>
            </a:r>
          </a:p>
        </p:txBody>
      </p:sp>
      <p:sp>
        <p:nvSpPr>
          <p:cNvPr id="57" name="Rectangle 56">
            <a:extLst>
              <a:ext uri="{FF2B5EF4-FFF2-40B4-BE49-F238E27FC236}">
                <a16:creationId xmlns:a16="http://schemas.microsoft.com/office/drawing/2014/main" id="{0A47E7BD-7370-C9AF-B908-0140A16D4ADC}"/>
              </a:ext>
            </a:extLst>
          </p:cNvPr>
          <p:cNvSpPr/>
          <p:nvPr/>
        </p:nvSpPr>
        <p:spPr>
          <a:xfrm>
            <a:off x="838200" y="3658950"/>
            <a:ext cx="5596520" cy="700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09C5773A-DE7F-2A63-6CC5-CDA2E25BCBF5}"/>
              </a:ext>
            </a:extLst>
          </p:cNvPr>
          <p:cNvSpPr/>
          <p:nvPr/>
        </p:nvSpPr>
        <p:spPr>
          <a:xfrm>
            <a:off x="7709897" y="1514060"/>
            <a:ext cx="2865086" cy="806631"/>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A897586-23F4-E499-1907-2A4D7209271C}"/>
              </a:ext>
            </a:extLst>
          </p:cNvPr>
          <p:cNvSpPr/>
          <p:nvPr/>
        </p:nvSpPr>
        <p:spPr>
          <a:xfrm>
            <a:off x="6786307" y="2658633"/>
            <a:ext cx="4678462" cy="112797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11E2161B-6AD1-C747-4D40-C9B7EAE4258F}"/>
              </a:ext>
            </a:extLst>
          </p:cNvPr>
          <p:cNvSpPr/>
          <p:nvPr/>
        </p:nvSpPr>
        <p:spPr>
          <a:xfrm>
            <a:off x="6786307" y="3987874"/>
            <a:ext cx="4678462" cy="112797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8B7F13C-8670-4A8D-0097-24F88FEFE073}"/>
              </a:ext>
            </a:extLst>
          </p:cNvPr>
          <p:cNvSpPr/>
          <p:nvPr/>
        </p:nvSpPr>
        <p:spPr>
          <a:xfrm>
            <a:off x="6807586" y="5021153"/>
            <a:ext cx="4678462" cy="1127973"/>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512013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7"/>
                                        </p:tgtEl>
                                      </p:cBhvr>
                                    </p:animEffect>
                                    <p:set>
                                      <p:cBhvr>
                                        <p:cTn id="7" dur="1" fill="hold">
                                          <p:stCondLst>
                                            <p:cond delay="499"/>
                                          </p:stCondLst>
                                        </p:cTn>
                                        <p:tgtEl>
                                          <p:spTgt spid="5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8"/>
                                        </p:tgtEl>
                                      </p:cBhvr>
                                    </p:animEffect>
                                    <p:set>
                                      <p:cBhvr>
                                        <p:cTn id="12" dur="1" fill="hold">
                                          <p:stCondLst>
                                            <p:cond delay="499"/>
                                          </p:stCondLst>
                                        </p:cTn>
                                        <p:tgtEl>
                                          <p:spTgt spid="5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9"/>
                                        </p:tgtEl>
                                      </p:cBhvr>
                                    </p:animEffect>
                                    <p:set>
                                      <p:cBhvr>
                                        <p:cTn id="17" dur="1" fill="hold">
                                          <p:stCondLst>
                                            <p:cond delay="499"/>
                                          </p:stCondLst>
                                        </p:cTn>
                                        <p:tgtEl>
                                          <p:spTgt spid="5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60"/>
                                        </p:tgtEl>
                                      </p:cBhvr>
                                    </p:animEffect>
                                    <p:set>
                                      <p:cBhvr>
                                        <p:cTn id="22" dur="1" fill="hold">
                                          <p:stCondLst>
                                            <p:cond delay="499"/>
                                          </p:stCondLst>
                                        </p:cTn>
                                        <p:tgtEl>
                                          <p:spTgt spid="6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61"/>
                                        </p:tgtEl>
                                      </p:cBhvr>
                                    </p:animEffect>
                                    <p:set>
                                      <p:cBhvr>
                                        <p:cTn id="27" dur="1" fill="hold">
                                          <p:stCondLst>
                                            <p:cond delay="499"/>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0D8C4-7797-A47A-160C-DC03D36CE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7A303E-D6EE-469C-800F-41B7A033E62B}"/>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D6FF3E77-863D-23E8-BBB1-8914407DB3E2}"/>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b="1" dirty="0">
                <a:solidFill>
                  <a:schemeClr val="accent1"/>
                </a:solidFill>
              </a:rPr>
              <a:t>Multiply</a:t>
            </a:r>
            <a:r>
              <a:rPr lang="en-US" dirty="0"/>
              <a:t>: Multiply across, then simplify</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solidFill>
                  <a:schemeClr val="accent1"/>
                </a:solidFill>
              </a:rPr>
              <a:t>Divide</a:t>
            </a:r>
            <a:r>
              <a:rPr lang="en-US" dirty="0"/>
              <a:t>: Flip the fraction to get the reciprocal, then multiply</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Always check if your answer can be simplified</a:t>
            </a:r>
          </a:p>
          <a:p>
            <a:endParaRPr lang="en-US" dirty="0"/>
          </a:p>
          <a:p>
            <a:r>
              <a:rPr lang="en-US" dirty="0"/>
              <a:t>Next, we’ll learn about adding and subtracting fractions. </a:t>
            </a:r>
          </a:p>
          <a:p>
            <a:endParaRPr lang="en-US" sz="2500" dirty="0"/>
          </a:p>
          <a:p>
            <a:endParaRPr lang="en-US" sz="2500" dirty="0"/>
          </a:p>
        </p:txBody>
      </p:sp>
    </p:spTree>
    <p:custDataLst>
      <p:tags r:id="rId1"/>
    </p:custDataLst>
    <p:extLst>
      <p:ext uri="{BB962C8B-B14F-4D97-AF65-F5344CB8AC3E}">
        <p14:creationId xmlns:p14="http://schemas.microsoft.com/office/powerpoint/2010/main" val="161111940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A6C8-7936-D694-1747-A9375422EC42}"/>
            </a:ext>
          </a:extLst>
        </p:cNvPr>
        <p:cNvGrpSpPr/>
        <p:nvPr/>
      </p:nvGrpSpPr>
      <p:grpSpPr>
        <a:xfrm>
          <a:off x="0" y="0"/>
          <a:ext cx="0" cy="0"/>
          <a:chOff x="0" y="0"/>
          <a:chExt cx="0" cy="0"/>
        </a:xfrm>
      </p:grpSpPr>
      <p:pic>
        <p:nvPicPr>
          <p:cNvPr id="8" name="Picture Placeholder 7" descr="Close up of hand writing on chalkboard">
            <a:extLst>
              <a:ext uri="{FF2B5EF4-FFF2-40B4-BE49-F238E27FC236}">
                <a16:creationId xmlns:a16="http://schemas.microsoft.com/office/drawing/2014/main" id="{132B0C00-F33A-9886-96D6-A1FC03116855}"/>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51913" r="775" b="-1"/>
          <a:stretch>
            <a:fillRect/>
          </a:stretch>
        </p:blipFill>
        <p:spPr>
          <a:xfrm>
            <a:off x="7331075" y="10"/>
            <a:ext cx="4860925" cy="6857990"/>
          </a:xfrm>
          <a:noFill/>
        </p:spPr>
      </p:pic>
      <p:sp>
        <p:nvSpPr>
          <p:cNvPr id="4" name="Title 3">
            <a:extLst>
              <a:ext uri="{FF2B5EF4-FFF2-40B4-BE49-F238E27FC236}">
                <a16:creationId xmlns:a16="http://schemas.microsoft.com/office/drawing/2014/main" id="{9A8BFDB9-EB8F-6DCF-008A-D8EBCA0A876C}"/>
              </a:ext>
            </a:extLst>
          </p:cNvPr>
          <p:cNvSpPr>
            <a:spLocks noGrp="1"/>
          </p:cNvSpPr>
          <p:nvPr>
            <p:ph type="title"/>
          </p:nvPr>
        </p:nvSpPr>
        <p:spPr>
          <a:xfrm>
            <a:off x="1615440" y="1812338"/>
            <a:ext cx="4861614" cy="1388062"/>
          </a:xfrm>
        </p:spPr>
        <p:txBody>
          <a:bodyPr anchor="t">
            <a:normAutofit/>
          </a:bodyPr>
          <a:lstStyle/>
          <a:p>
            <a:r>
              <a:rPr lang="en-US" sz="3300" dirty="0"/>
              <a:t>2.2 – Adding and Subtracting fractions</a:t>
            </a:r>
          </a:p>
        </p:txBody>
      </p:sp>
      <p:sp>
        <p:nvSpPr>
          <p:cNvPr id="5" name="Text Placeholder 4">
            <a:extLst>
              <a:ext uri="{FF2B5EF4-FFF2-40B4-BE49-F238E27FC236}">
                <a16:creationId xmlns:a16="http://schemas.microsoft.com/office/drawing/2014/main" id="{A86C50E8-9E36-9E86-449F-72B261013356}"/>
              </a:ext>
            </a:extLst>
          </p:cNvPr>
          <p:cNvSpPr>
            <a:spLocks noGrp="1"/>
          </p:cNvSpPr>
          <p:nvPr>
            <p:ph type="body" sz="quarter" idx="10"/>
          </p:nvPr>
        </p:nvSpPr>
        <p:spPr>
          <a:xfrm>
            <a:off x="1616075" y="3429000"/>
            <a:ext cx="4860925" cy="2667000"/>
          </a:xfrm>
        </p:spPr>
        <p:txBody>
          <a:bodyPr>
            <a:normAutofit/>
          </a:bodyPr>
          <a:lstStyle/>
          <a:p>
            <a:pPr marL="0" indent="0">
              <a:buNone/>
            </a:pPr>
            <a:r>
              <a:rPr lang="en-US" dirty="0"/>
              <a:t>In this section, we’ll learn how to cross multiply to add and subtract fractions. </a:t>
            </a:r>
          </a:p>
          <a:p>
            <a:endParaRPr lang="en-US" dirty="0"/>
          </a:p>
        </p:txBody>
      </p:sp>
    </p:spTree>
    <p:custDataLst>
      <p:tags r:id="rId1"/>
    </p:custDataLst>
    <p:extLst>
      <p:ext uri="{BB962C8B-B14F-4D97-AF65-F5344CB8AC3E}">
        <p14:creationId xmlns:p14="http://schemas.microsoft.com/office/powerpoint/2010/main" val="364440470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B35A-F09B-CEBC-2215-A860018D7423}"/>
            </a:ext>
          </a:extLst>
        </p:cNvPr>
        <p:cNvGrpSpPr/>
        <p:nvPr/>
      </p:nvGrpSpPr>
      <p:grpSpPr>
        <a:xfrm>
          <a:off x="0" y="0"/>
          <a:ext cx="0" cy="0"/>
          <a:chOff x="0" y="0"/>
          <a:chExt cx="0" cy="0"/>
        </a:xfrm>
      </p:grpSpPr>
      <p:grpSp>
        <p:nvGrpSpPr>
          <p:cNvPr id="12" name="Google Shape;250;p31">
            <a:extLst>
              <a:ext uri="{FF2B5EF4-FFF2-40B4-BE49-F238E27FC236}">
                <a16:creationId xmlns:a16="http://schemas.microsoft.com/office/drawing/2014/main" id="{7E81ACD1-28EB-47B0-F036-E02482D66DA3}"/>
              </a:ext>
              <a:ext uri="{C183D7F6-B498-43B3-948B-1728B52AA6E4}">
                <adec:decorative xmlns:adec="http://schemas.microsoft.com/office/drawing/2017/decorative" val="1"/>
              </a:ext>
            </a:extLst>
          </p:cNvPr>
          <p:cNvGrpSpPr/>
          <p:nvPr/>
        </p:nvGrpSpPr>
        <p:grpSpPr>
          <a:xfrm>
            <a:off x="7366344" y="1714328"/>
            <a:ext cx="4162568" cy="1534393"/>
            <a:chOff x="0" y="5809"/>
            <a:chExt cx="3922609" cy="3916200"/>
          </a:xfrm>
        </p:grpSpPr>
        <p:sp>
          <p:nvSpPr>
            <p:cNvPr id="13" name="Google Shape;251;p31">
              <a:extLst>
                <a:ext uri="{FF2B5EF4-FFF2-40B4-BE49-F238E27FC236}">
                  <a16:creationId xmlns:a16="http://schemas.microsoft.com/office/drawing/2014/main" id="{777122ED-165C-84F9-4C56-EAF479A58E4B}"/>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4" name="Google Shape;252;p31">
              <a:extLst>
                <a:ext uri="{FF2B5EF4-FFF2-40B4-BE49-F238E27FC236}">
                  <a16:creationId xmlns:a16="http://schemas.microsoft.com/office/drawing/2014/main" id="{7B351B42-3C64-C4F3-0701-20CF8507C675}"/>
                </a:ext>
              </a:extLst>
            </p:cNvPr>
            <p:cNvSpPr/>
            <p:nvPr/>
          </p:nvSpPr>
          <p:spPr>
            <a:xfrm>
              <a:off x="0" y="5809"/>
              <a:ext cx="3916200" cy="719298"/>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2" name="Title 1">
            <a:extLst>
              <a:ext uri="{FF2B5EF4-FFF2-40B4-BE49-F238E27FC236}">
                <a16:creationId xmlns:a16="http://schemas.microsoft.com/office/drawing/2014/main" id="{9C9D88BC-F1C7-49AB-7B3A-A7BCEBF4FD8A}"/>
              </a:ext>
            </a:extLst>
          </p:cNvPr>
          <p:cNvSpPr>
            <a:spLocks noGrp="1"/>
          </p:cNvSpPr>
          <p:nvPr>
            <p:ph type="title"/>
          </p:nvPr>
        </p:nvSpPr>
        <p:spPr/>
        <p:txBody>
          <a:bodyPr/>
          <a:lstStyle/>
          <a:p>
            <a:pPr algn="ctr"/>
            <a:r>
              <a:rPr lang="en-US" sz="4000" dirty="0">
                <a:solidFill>
                  <a:schemeClr val="tx1"/>
                </a:solidFill>
              </a:rPr>
              <a:t>Adding and Subtracting Fractions </a:t>
            </a:r>
          </a:p>
        </p:txBody>
      </p:sp>
      <p:sp>
        <p:nvSpPr>
          <p:cNvPr id="3" name="Content Placeholder 2">
            <a:extLst>
              <a:ext uri="{FF2B5EF4-FFF2-40B4-BE49-F238E27FC236}">
                <a16:creationId xmlns:a16="http://schemas.microsoft.com/office/drawing/2014/main" id="{FE32F699-BA6A-6683-DF57-DF000EAB7957}"/>
              </a:ext>
            </a:extLst>
          </p:cNvPr>
          <p:cNvSpPr>
            <a:spLocks noGrp="1"/>
          </p:cNvSpPr>
          <p:nvPr>
            <p:ph idx="1"/>
          </p:nvPr>
        </p:nvSpPr>
        <p:spPr>
          <a:xfrm>
            <a:off x="838199" y="1645919"/>
            <a:ext cx="6031173" cy="4700289"/>
          </a:xfrm>
        </p:spPr>
        <p:txBody>
          <a:bodyPr>
            <a:normAutofit fontScale="85000" lnSpcReduction="10000"/>
          </a:bodyPr>
          <a:lstStyle/>
          <a:p>
            <a:r>
              <a:rPr lang="en-US" sz="3200" b="1" dirty="0"/>
              <a:t>Method</a:t>
            </a:r>
          </a:p>
          <a:p>
            <a:pPr marL="514350" indent="-514350">
              <a:buFont typeface="+mj-lt"/>
              <a:buAutoNum type="arabicPeriod"/>
            </a:pPr>
            <a:r>
              <a:rPr lang="en-US" sz="3200" dirty="0"/>
              <a:t>If the denominators are the same, add/subtract the </a:t>
            </a:r>
            <a:r>
              <a:rPr lang="en-US" sz="3200" b="1" dirty="0"/>
              <a:t>numerators</a:t>
            </a:r>
            <a:r>
              <a:rPr lang="en-US" sz="3200" dirty="0"/>
              <a:t>. </a:t>
            </a:r>
          </a:p>
          <a:p>
            <a:pPr marL="514350" indent="-514350">
              <a:buFont typeface="+mj-lt"/>
              <a:buAutoNum type="arabicPeriod"/>
            </a:pPr>
            <a:endParaRPr lang="en-US" sz="3200" dirty="0"/>
          </a:p>
          <a:p>
            <a:pPr marL="514350" indent="-514350">
              <a:buFont typeface="+mj-lt"/>
              <a:buAutoNum type="arabicPeriod"/>
            </a:pPr>
            <a:r>
              <a:rPr lang="en-US" sz="3200" dirty="0"/>
              <a:t>If the denominators are </a:t>
            </a:r>
            <a:r>
              <a:rPr lang="en-US" sz="3200" u="sng" dirty="0"/>
              <a:t>not</a:t>
            </a:r>
            <a:r>
              <a:rPr lang="en-US" sz="3200" dirty="0"/>
              <a:t> the same, create a common denominator by </a:t>
            </a:r>
            <a:r>
              <a:rPr lang="en-US" sz="3200" b="1" dirty="0"/>
              <a:t>cross multiplying</a:t>
            </a:r>
            <a:r>
              <a:rPr lang="en-US" sz="3200" dirty="0"/>
              <a:t>.</a:t>
            </a:r>
            <a:r>
              <a:rPr lang="en-US" sz="3200" b="1" dirty="0"/>
              <a:t> </a:t>
            </a:r>
            <a:r>
              <a:rPr lang="en-US" sz="3200" dirty="0"/>
              <a:t>Then</a:t>
            </a:r>
            <a:r>
              <a:rPr lang="en-US" sz="3200" b="1" dirty="0"/>
              <a:t> </a:t>
            </a:r>
            <a:r>
              <a:rPr lang="en-US" sz="3200" dirty="0"/>
              <a:t>and add/subtract the numerators.</a:t>
            </a:r>
          </a:p>
          <a:p>
            <a:pPr marL="514350" indent="-514350">
              <a:buFont typeface="+mj-lt"/>
              <a:buAutoNum type="arabicPeriod"/>
            </a:pPr>
            <a:endParaRPr lang="en-US" sz="3200" dirty="0"/>
          </a:p>
          <a:p>
            <a:pPr marL="514350" indent="-514350">
              <a:buFont typeface="+mj-lt"/>
              <a:buAutoNum type="arabicPeriod"/>
            </a:pPr>
            <a:r>
              <a:rPr lang="en-US" sz="3200" dirty="0"/>
              <a:t>Solve the equation and reduce the fraction to simplest form, if possible.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47E4B35-DFF1-FF82-B27E-94E60F8EF1CA}"/>
                  </a:ext>
                </a:extLst>
              </p:cNvPr>
              <p:cNvSpPr txBox="1"/>
              <p:nvPr/>
            </p:nvSpPr>
            <p:spPr>
              <a:xfrm>
                <a:off x="7844810" y="2013654"/>
                <a:ext cx="1939634"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2</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1</m:t>
                          </m:r>
                        </m:num>
                        <m:den>
                          <m:r>
                            <a:rPr lang="en-US" sz="3600" b="0" i="1" smtClean="0">
                              <a:solidFill>
                                <a:schemeClr val="tx1"/>
                              </a:solidFill>
                              <a:latin typeface="Cambria Math" panose="02040503050406030204" pitchFamily="18" charset="0"/>
                              <a:ea typeface="Cambria Math" panose="02040503050406030204" pitchFamily="18" charset="0"/>
                            </a:rPr>
                            <m:t>2</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4" name="TextBox 3">
                <a:extLst>
                  <a:ext uri="{FF2B5EF4-FFF2-40B4-BE49-F238E27FC236}">
                    <a16:creationId xmlns:a16="http://schemas.microsoft.com/office/drawing/2014/main" id="{447E4B35-DFF1-FF82-B27E-94E60F8EF1CA}"/>
                  </a:ext>
                </a:extLst>
              </p:cNvPr>
              <p:cNvSpPr txBox="1">
                <a:spLocks noRot="1" noChangeAspect="1" noMove="1" noResize="1" noEditPoints="1" noAdjustHandles="1" noChangeArrowheads="1" noChangeShapeType="1" noTextEdit="1"/>
              </p:cNvSpPr>
              <p:nvPr/>
            </p:nvSpPr>
            <p:spPr>
              <a:xfrm>
                <a:off x="7844810" y="2013654"/>
                <a:ext cx="1939634" cy="103714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A281885-7123-66A8-EAC1-C6389BFF07F4}"/>
                  </a:ext>
                </a:extLst>
              </p:cNvPr>
              <p:cNvSpPr txBox="1"/>
              <p:nvPr/>
            </p:nvSpPr>
            <p:spPr>
              <a:xfrm>
                <a:off x="9848855" y="2013653"/>
                <a:ext cx="359073"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2</m:t>
                          </m:r>
                        </m:num>
                        <m:den>
                          <m:r>
                            <a:rPr lang="en-US" sz="3600" b="0" i="1" smtClean="0">
                              <a:solidFill>
                                <a:schemeClr val="tx1"/>
                              </a:solidFill>
                              <a:latin typeface="Cambria Math" panose="02040503050406030204" pitchFamily="18" charset="0"/>
                            </a:rPr>
                            <m:t>2</m:t>
                          </m:r>
                        </m:den>
                      </m:f>
                    </m:oMath>
                  </m:oMathPara>
                </a14:m>
                <a:endParaRPr lang="en-US" dirty="0"/>
              </a:p>
            </p:txBody>
          </p:sp>
        </mc:Choice>
        <mc:Fallback xmlns="">
          <p:sp>
            <p:nvSpPr>
              <p:cNvPr id="29" name="TextBox 28">
                <a:extLst>
                  <a:ext uri="{FF2B5EF4-FFF2-40B4-BE49-F238E27FC236}">
                    <a16:creationId xmlns:a16="http://schemas.microsoft.com/office/drawing/2014/main" id="{1A281885-7123-66A8-EAC1-C6389BFF07F4}"/>
                  </a:ext>
                </a:extLst>
              </p:cNvPr>
              <p:cNvSpPr txBox="1">
                <a:spLocks noRot="1" noChangeAspect="1" noMove="1" noResize="1" noEditPoints="1" noAdjustHandles="1" noChangeArrowheads="1" noChangeShapeType="1" noTextEdit="1"/>
              </p:cNvSpPr>
              <p:nvPr/>
            </p:nvSpPr>
            <p:spPr>
              <a:xfrm>
                <a:off x="9848855" y="2013653"/>
                <a:ext cx="359073" cy="103714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0F87B71-5429-EC9A-20ED-1D0D5AFBDF0B}"/>
                  </a:ext>
                </a:extLst>
              </p:cNvPr>
              <p:cNvSpPr txBox="1"/>
              <p:nvPr/>
            </p:nvSpPr>
            <p:spPr>
              <a:xfrm>
                <a:off x="10346032" y="2277298"/>
                <a:ext cx="1017970" cy="646331"/>
              </a:xfrm>
              <a:prstGeom prst="rect">
                <a:avLst/>
              </a:prstGeom>
              <a:noFill/>
            </p:spPr>
            <p:txBody>
              <a:bodyPr wrap="square">
                <a:spAutoFit/>
              </a:bodyPr>
              <a:lstStyle/>
              <a:p>
                <a:pPr/>
                <a14:m>
                  <m:oMathPara xmlns:m="http://schemas.openxmlformats.org/officeDocument/2006/math">
                    <m:oMath>
                      <m:r>
                        <a:rPr lang="en-US" sz="3600" i="1" smtClean="0">
                          <a:latin typeface="Cambria Math" panose="02040503050406030204" pitchFamily="18" charset="0"/>
                          <a:ea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1</m:t>
                      </m:r>
                    </m:oMath>
                  </m:oMathPara>
                </a14:m>
                <a:endParaRPr lang="en-US" sz="3600" dirty="0"/>
              </a:p>
            </p:txBody>
          </p:sp>
        </mc:Choice>
        <mc:Fallback xmlns="">
          <p:sp>
            <p:nvSpPr>
              <p:cNvPr id="8" name="TextBox 7">
                <a:extLst>
                  <a:ext uri="{FF2B5EF4-FFF2-40B4-BE49-F238E27FC236}">
                    <a16:creationId xmlns:a16="http://schemas.microsoft.com/office/drawing/2014/main" id="{80F87B71-5429-EC9A-20ED-1D0D5AFBDF0B}"/>
                  </a:ext>
                </a:extLst>
              </p:cNvPr>
              <p:cNvSpPr txBox="1">
                <a:spLocks noRot="1" noChangeAspect="1" noMove="1" noResize="1" noEditPoints="1" noAdjustHandles="1" noChangeArrowheads="1" noChangeShapeType="1" noTextEdit="1"/>
              </p:cNvSpPr>
              <p:nvPr/>
            </p:nvSpPr>
            <p:spPr>
              <a:xfrm>
                <a:off x="10346032" y="2277298"/>
                <a:ext cx="1017970" cy="646331"/>
              </a:xfrm>
              <a:prstGeom prst="rect">
                <a:avLst/>
              </a:prstGeom>
              <a:blipFill>
                <a:blip r:embed="rId6"/>
                <a:stretch>
                  <a:fillRect/>
                </a:stretch>
              </a:blipFill>
            </p:spPr>
            <p:txBody>
              <a:bodyPr/>
              <a:lstStyle/>
              <a:p>
                <a:r>
                  <a:rPr lang="en-US">
                    <a:noFill/>
                  </a:rPr>
                  <a:t> </a:t>
                </a:r>
              </a:p>
            </p:txBody>
          </p:sp>
        </mc:Fallback>
      </mc:AlternateContent>
      <p:grpSp>
        <p:nvGrpSpPr>
          <p:cNvPr id="15" name="Google Shape;250;p31">
            <a:extLst>
              <a:ext uri="{FF2B5EF4-FFF2-40B4-BE49-F238E27FC236}">
                <a16:creationId xmlns:a16="http://schemas.microsoft.com/office/drawing/2014/main" id="{74A1608F-C342-1B13-A4BD-5AD55936AF02}"/>
              </a:ext>
              <a:ext uri="{C183D7F6-B498-43B3-948B-1728B52AA6E4}">
                <adec:decorative xmlns:adec="http://schemas.microsoft.com/office/drawing/2017/decorative" val="1"/>
              </a:ext>
            </a:extLst>
          </p:cNvPr>
          <p:cNvGrpSpPr/>
          <p:nvPr/>
        </p:nvGrpSpPr>
        <p:grpSpPr>
          <a:xfrm>
            <a:off x="7359543" y="3512399"/>
            <a:ext cx="4162568" cy="2833809"/>
            <a:chOff x="0" y="5809"/>
            <a:chExt cx="3922609" cy="3916200"/>
          </a:xfrm>
        </p:grpSpPr>
        <p:sp>
          <p:nvSpPr>
            <p:cNvPr id="16" name="Google Shape;251;p31">
              <a:extLst>
                <a:ext uri="{FF2B5EF4-FFF2-40B4-BE49-F238E27FC236}">
                  <a16:creationId xmlns:a16="http://schemas.microsoft.com/office/drawing/2014/main" id="{EAF80C41-C96B-7C79-ADA8-2047E02F42BB}"/>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7" name="Google Shape;252;p31">
              <a:extLst>
                <a:ext uri="{FF2B5EF4-FFF2-40B4-BE49-F238E27FC236}">
                  <a16:creationId xmlns:a16="http://schemas.microsoft.com/office/drawing/2014/main" id="{94E51853-ACB2-D324-6E68-B62042844CFB}"/>
                </a:ext>
              </a:extLst>
            </p:cNvPr>
            <p:cNvSpPr/>
            <p:nvPr/>
          </p:nvSpPr>
          <p:spPr>
            <a:xfrm>
              <a:off x="0" y="5809"/>
              <a:ext cx="3916200" cy="48618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732F2CA-90EB-C11A-9449-99FC01063C37}"/>
                  </a:ext>
                </a:extLst>
              </p:cNvPr>
              <p:cNvSpPr txBox="1"/>
              <p:nvPr/>
            </p:nvSpPr>
            <p:spPr>
              <a:xfrm>
                <a:off x="7834608" y="3880915"/>
                <a:ext cx="1939634"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5</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2</m:t>
                          </m:r>
                        </m:num>
                        <m:den>
                          <m:r>
                            <a:rPr lang="en-US" sz="3600" b="0" i="1" smtClean="0">
                              <a:solidFill>
                                <a:schemeClr val="tx1"/>
                              </a:solidFill>
                              <a:latin typeface="Cambria Math" panose="02040503050406030204" pitchFamily="18" charset="0"/>
                              <a:ea typeface="Cambria Math" panose="02040503050406030204" pitchFamily="18" charset="0"/>
                            </a:rPr>
                            <m:t>6</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18" name="TextBox 17">
                <a:extLst>
                  <a:ext uri="{FF2B5EF4-FFF2-40B4-BE49-F238E27FC236}">
                    <a16:creationId xmlns:a16="http://schemas.microsoft.com/office/drawing/2014/main" id="{0732F2CA-90EB-C11A-9449-99FC01063C37}"/>
                  </a:ext>
                </a:extLst>
              </p:cNvPr>
              <p:cNvSpPr txBox="1">
                <a:spLocks noRot="1" noChangeAspect="1" noMove="1" noResize="1" noEditPoints="1" noAdjustHandles="1" noChangeArrowheads="1" noChangeShapeType="1" noTextEdit="1"/>
              </p:cNvSpPr>
              <p:nvPr/>
            </p:nvSpPr>
            <p:spPr>
              <a:xfrm>
                <a:off x="7834608" y="3880915"/>
                <a:ext cx="1939634" cy="1040734"/>
              </a:xfrm>
              <a:prstGeom prst="rect">
                <a:avLst/>
              </a:prstGeom>
              <a:blipFill>
                <a:blip r:embed="rId7"/>
                <a:stretch>
                  <a:fillRect/>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C2BA29BF-348C-59BE-2B29-A485D2028455}"/>
              </a:ext>
            </a:extLst>
          </p:cNvPr>
          <p:cNvCxnSpPr>
            <a:cxnSpLocks/>
          </p:cNvCxnSpPr>
          <p:nvPr/>
        </p:nvCxnSpPr>
        <p:spPr>
          <a:xfrm flipV="1">
            <a:off x="8181975" y="4201284"/>
            <a:ext cx="663875" cy="47674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A5AFFE8-DB0F-1EB3-C5C9-64F8DEE06537}"/>
              </a:ext>
            </a:extLst>
          </p:cNvPr>
          <p:cNvCxnSpPr>
            <a:cxnSpLocks/>
          </p:cNvCxnSpPr>
          <p:nvPr/>
        </p:nvCxnSpPr>
        <p:spPr>
          <a:xfrm>
            <a:off x="8223399" y="4795562"/>
            <a:ext cx="622450"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D569228-B515-6E17-DAAE-E87F012ECDBE}"/>
              </a:ext>
            </a:extLst>
          </p:cNvPr>
          <p:cNvCxnSpPr>
            <a:cxnSpLocks/>
          </p:cNvCxnSpPr>
          <p:nvPr/>
        </p:nvCxnSpPr>
        <p:spPr>
          <a:xfrm flipH="1" flipV="1">
            <a:off x="8181974" y="4211781"/>
            <a:ext cx="663875" cy="476745"/>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E7BC461-8BCC-C6DA-8C54-D8E0D4ED0AA6}"/>
                  </a:ext>
                </a:extLst>
              </p:cNvPr>
              <p:cNvSpPr txBox="1"/>
              <p:nvPr/>
            </p:nvSpPr>
            <p:spPr>
              <a:xfrm>
                <a:off x="9858320" y="3919289"/>
                <a:ext cx="1418658"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6</m:t>
                          </m:r>
                          <m:r>
                            <a:rPr lang="en-US" sz="3600" b="0" i="1" smtClean="0">
                              <a:latin typeface="Cambria Math" panose="02040503050406030204" pitchFamily="18" charset="0"/>
                            </a:rPr>
                            <m:t>+</m:t>
                          </m:r>
                          <m:r>
                            <a:rPr lang="en-US" sz="3600" b="0" i="1" smtClean="0">
                              <a:solidFill>
                                <a:srgbClr val="7030A0"/>
                              </a:solidFill>
                              <a:latin typeface="Cambria Math" panose="02040503050406030204" pitchFamily="18" charset="0"/>
                            </a:rPr>
                            <m:t>10</m:t>
                          </m:r>
                        </m:num>
                        <m:den>
                          <m:r>
                            <a:rPr lang="en-US" sz="3600" b="0" i="1" smtClean="0">
                              <a:solidFill>
                                <a:schemeClr val="accent4"/>
                              </a:solidFill>
                              <a:latin typeface="Cambria Math" panose="02040503050406030204" pitchFamily="18" charset="0"/>
                            </a:rPr>
                            <m:t>30</m:t>
                          </m:r>
                        </m:den>
                      </m:f>
                    </m:oMath>
                  </m:oMathPara>
                </a14:m>
                <a:endParaRPr lang="en-US" sz="3600" dirty="0"/>
              </a:p>
            </p:txBody>
          </p:sp>
        </mc:Choice>
        <mc:Fallback xmlns="">
          <p:sp>
            <p:nvSpPr>
              <p:cNvPr id="31" name="TextBox 30">
                <a:extLst>
                  <a:ext uri="{FF2B5EF4-FFF2-40B4-BE49-F238E27FC236}">
                    <a16:creationId xmlns:a16="http://schemas.microsoft.com/office/drawing/2014/main" id="{2E7BC461-8BCC-C6DA-8C54-D8E0D4ED0AA6}"/>
                  </a:ext>
                </a:extLst>
              </p:cNvPr>
              <p:cNvSpPr txBox="1">
                <a:spLocks noRot="1" noChangeAspect="1" noMove="1" noResize="1" noEditPoints="1" noAdjustHandles="1" noChangeArrowheads="1" noChangeShapeType="1" noTextEdit="1"/>
              </p:cNvSpPr>
              <p:nvPr/>
            </p:nvSpPr>
            <p:spPr>
              <a:xfrm>
                <a:off x="9858320" y="3919289"/>
                <a:ext cx="1418658" cy="104073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640931D-3AF3-B46F-9D99-3A7ED647AC9D}"/>
                  </a:ext>
                </a:extLst>
              </p:cNvPr>
              <p:cNvSpPr txBox="1"/>
              <p:nvPr/>
            </p:nvSpPr>
            <p:spPr>
              <a:xfrm>
                <a:off x="8701383" y="5079897"/>
                <a:ext cx="613951"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16</m:t>
                          </m:r>
                        </m:num>
                        <m:den>
                          <m:r>
                            <a:rPr lang="en-US" sz="3600" b="0" i="1" smtClean="0">
                              <a:solidFill>
                                <a:schemeClr val="tx1"/>
                              </a:solidFill>
                              <a:latin typeface="Cambria Math" panose="02040503050406030204" pitchFamily="18" charset="0"/>
                            </a:rPr>
                            <m:t>30</m:t>
                          </m:r>
                        </m:den>
                      </m:f>
                    </m:oMath>
                  </m:oMathPara>
                </a14:m>
                <a:endParaRPr lang="en-US" sz="3600" dirty="0"/>
              </a:p>
            </p:txBody>
          </p:sp>
        </mc:Choice>
        <mc:Fallback xmlns="">
          <p:sp>
            <p:nvSpPr>
              <p:cNvPr id="36" name="TextBox 35">
                <a:extLst>
                  <a:ext uri="{FF2B5EF4-FFF2-40B4-BE49-F238E27FC236}">
                    <a16:creationId xmlns:a16="http://schemas.microsoft.com/office/drawing/2014/main" id="{3640931D-3AF3-B46F-9D99-3A7ED647AC9D}"/>
                  </a:ext>
                </a:extLst>
              </p:cNvPr>
              <p:cNvSpPr txBox="1">
                <a:spLocks noRot="1" noChangeAspect="1" noMove="1" noResize="1" noEditPoints="1" noAdjustHandles="1" noChangeArrowheads="1" noChangeShapeType="1" noTextEdit="1"/>
              </p:cNvSpPr>
              <p:nvPr/>
            </p:nvSpPr>
            <p:spPr>
              <a:xfrm>
                <a:off x="8701383" y="5079897"/>
                <a:ext cx="613951" cy="104073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6535881-343B-0CCB-118C-D21944AE43E1}"/>
                  </a:ext>
                </a:extLst>
              </p:cNvPr>
              <p:cNvSpPr txBox="1"/>
              <p:nvPr/>
            </p:nvSpPr>
            <p:spPr>
              <a:xfrm>
                <a:off x="9858320" y="5079897"/>
                <a:ext cx="613951"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8</m:t>
                          </m:r>
                        </m:num>
                        <m:den>
                          <m:r>
                            <a:rPr lang="en-US" sz="3600" b="0" i="1" smtClean="0">
                              <a:solidFill>
                                <a:schemeClr val="tx1"/>
                              </a:solidFill>
                              <a:latin typeface="Cambria Math" panose="02040503050406030204" pitchFamily="18" charset="0"/>
                            </a:rPr>
                            <m:t>15</m:t>
                          </m:r>
                        </m:den>
                      </m:f>
                    </m:oMath>
                  </m:oMathPara>
                </a14:m>
                <a:endParaRPr lang="en-US" sz="3600" dirty="0"/>
              </a:p>
            </p:txBody>
          </p:sp>
        </mc:Choice>
        <mc:Fallback xmlns="">
          <p:sp>
            <p:nvSpPr>
              <p:cNvPr id="42" name="TextBox 41">
                <a:extLst>
                  <a:ext uri="{FF2B5EF4-FFF2-40B4-BE49-F238E27FC236}">
                    <a16:creationId xmlns:a16="http://schemas.microsoft.com/office/drawing/2014/main" id="{F6535881-343B-0CCB-118C-D21944AE43E1}"/>
                  </a:ext>
                </a:extLst>
              </p:cNvPr>
              <p:cNvSpPr txBox="1">
                <a:spLocks noRot="1" noChangeAspect="1" noMove="1" noResize="1" noEditPoints="1" noAdjustHandles="1" noChangeArrowheads="1" noChangeShapeType="1" noTextEdit="1"/>
              </p:cNvSpPr>
              <p:nvPr/>
            </p:nvSpPr>
            <p:spPr>
              <a:xfrm>
                <a:off x="9858320" y="5079897"/>
                <a:ext cx="613951" cy="104073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B56EB078-F1BC-F1B2-EAAC-D58B64AF6A2B}"/>
                  </a:ext>
                </a:extLst>
              </p:cNvPr>
              <p:cNvSpPr txBox="1"/>
              <p:nvPr/>
            </p:nvSpPr>
            <p:spPr>
              <a:xfrm>
                <a:off x="9315334" y="5378065"/>
                <a:ext cx="496972" cy="646331"/>
              </a:xfrm>
              <a:prstGeom prst="rect">
                <a:avLst/>
              </a:prstGeom>
              <a:noFill/>
            </p:spPr>
            <p:txBody>
              <a:bodyPr wrap="square">
                <a:spAutoFit/>
              </a:bodyPr>
              <a:lstStyle/>
              <a:p>
                <a:pPr/>
                <a14:m>
                  <m:oMathPara xmlns:m="http://schemas.openxmlformats.org/officeDocument/2006/math">
                    <m:oMath>
                      <m:r>
                        <a:rPr lang="en-US" sz="3600" i="1" smtClean="0">
                          <a:latin typeface="Cambria Math" panose="02040503050406030204" pitchFamily="18" charset="0"/>
                          <a:ea typeface="Cambria Math" panose="02040503050406030204" pitchFamily="18" charset="0"/>
                        </a:rPr>
                        <m:t>=</m:t>
                      </m:r>
                    </m:oMath>
                  </m:oMathPara>
                </a14:m>
                <a:endParaRPr lang="en-US" sz="3600" dirty="0"/>
              </a:p>
            </p:txBody>
          </p:sp>
        </mc:Choice>
        <mc:Fallback xmlns="">
          <p:sp>
            <p:nvSpPr>
              <p:cNvPr id="45" name="TextBox 44">
                <a:extLst>
                  <a:ext uri="{FF2B5EF4-FFF2-40B4-BE49-F238E27FC236}">
                    <a16:creationId xmlns:a16="http://schemas.microsoft.com/office/drawing/2014/main" id="{B56EB078-F1BC-F1B2-EAAC-D58B64AF6A2B}"/>
                  </a:ext>
                </a:extLst>
              </p:cNvPr>
              <p:cNvSpPr txBox="1">
                <a:spLocks noRot="1" noChangeAspect="1" noMove="1" noResize="1" noEditPoints="1" noAdjustHandles="1" noChangeArrowheads="1" noChangeShapeType="1" noTextEdit="1"/>
              </p:cNvSpPr>
              <p:nvPr/>
            </p:nvSpPr>
            <p:spPr>
              <a:xfrm>
                <a:off x="9315334" y="5378065"/>
                <a:ext cx="496972" cy="646331"/>
              </a:xfrm>
              <a:prstGeom prst="rect">
                <a:avLst/>
              </a:prstGeom>
              <a:blipFill>
                <a:blip r:embed="rId11"/>
                <a:stretch>
                  <a:fillRect/>
                </a:stretch>
              </a:blipFill>
            </p:spPr>
            <p:txBody>
              <a:bodyPr/>
              <a:lstStyle/>
              <a:p>
                <a:r>
                  <a:rPr lang="en-US">
                    <a:noFill/>
                  </a:rPr>
                  <a:t> </a:t>
                </a:r>
              </a:p>
            </p:txBody>
          </p:sp>
        </mc:Fallback>
      </mc:AlternateContent>
      <p:sp>
        <p:nvSpPr>
          <p:cNvPr id="46" name="Rectangle 45">
            <a:extLst>
              <a:ext uri="{FF2B5EF4-FFF2-40B4-BE49-F238E27FC236}">
                <a16:creationId xmlns:a16="http://schemas.microsoft.com/office/drawing/2014/main" id="{1A0F61D2-489B-4027-F2CD-7A98BDF46BCD}"/>
              </a:ext>
            </a:extLst>
          </p:cNvPr>
          <p:cNvSpPr/>
          <p:nvPr/>
        </p:nvSpPr>
        <p:spPr>
          <a:xfrm>
            <a:off x="9861286" y="4433775"/>
            <a:ext cx="1422493" cy="646122"/>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F4524770-26AA-4345-2284-584A935ACCC6}"/>
              </a:ext>
            </a:extLst>
          </p:cNvPr>
          <p:cNvSpPr/>
          <p:nvPr/>
        </p:nvSpPr>
        <p:spPr>
          <a:xfrm>
            <a:off x="9848855" y="2037098"/>
            <a:ext cx="1515147" cy="115348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AA01D078-1FCF-8FC9-A02C-D3E24DF18B26}"/>
              </a:ext>
            </a:extLst>
          </p:cNvPr>
          <p:cNvSpPr/>
          <p:nvPr/>
        </p:nvSpPr>
        <p:spPr>
          <a:xfrm>
            <a:off x="9915332" y="3907534"/>
            <a:ext cx="1422493" cy="4545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BA24C52E-4231-E9C2-EA72-EB009BD13EC7}"/>
              </a:ext>
            </a:extLst>
          </p:cNvPr>
          <p:cNvSpPr/>
          <p:nvPr/>
        </p:nvSpPr>
        <p:spPr>
          <a:xfrm>
            <a:off x="8723889" y="5106168"/>
            <a:ext cx="545432" cy="120564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86CEDD00-962C-920F-FEF9-6ADB24D06081}"/>
              </a:ext>
            </a:extLst>
          </p:cNvPr>
          <p:cNvSpPr/>
          <p:nvPr/>
        </p:nvSpPr>
        <p:spPr>
          <a:xfrm flipH="1">
            <a:off x="9393858" y="5106167"/>
            <a:ext cx="1279020" cy="114415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6718435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7"/>
                                        </p:tgtEl>
                                      </p:cBhvr>
                                    </p:animEffect>
                                    <p:set>
                                      <p:cBhvr>
                                        <p:cTn id="7" dur="1" fill="hold">
                                          <p:stCondLst>
                                            <p:cond delay="499"/>
                                          </p:stCondLst>
                                        </p:cTn>
                                        <p:tgtEl>
                                          <p:spTgt spid="4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500"/>
                            </p:stCondLst>
                            <p:childTnLst>
                              <p:par>
                                <p:cTn id="14" presetID="10" presetClass="exit" presetSubtype="0" fill="hold" grpId="0" nodeType="afterEffect">
                                  <p:stCondLst>
                                    <p:cond delay="0"/>
                                  </p:stCondLst>
                                  <p:childTnLst>
                                    <p:animEffect transition="out" filter="fade">
                                      <p:cBhvr>
                                        <p:cTn id="15" dur="500"/>
                                        <p:tgtEl>
                                          <p:spTgt spid="46"/>
                                        </p:tgtEl>
                                      </p:cBhvr>
                                    </p:animEffect>
                                    <p:set>
                                      <p:cBhvr>
                                        <p:cTn id="16" dur="1" fill="hold">
                                          <p:stCondLst>
                                            <p:cond delay="499"/>
                                          </p:stCondLst>
                                        </p:cTn>
                                        <p:tgtEl>
                                          <p:spTgt spid="46"/>
                                        </p:tgtEl>
                                        <p:attrNameLst>
                                          <p:attrName>style.visibility</p:attrName>
                                        </p:attrNameLst>
                                      </p:cBhvr>
                                      <p:to>
                                        <p:strVal val="hidden"/>
                                      </p:to>
                                    </p:se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childTnLst>
                          </p:cTn>
                        </p:par>
                        <p:par>
                          <p:cTn id="25" fill="hold">
                            <p:stCondLst>
                              <p:cond delay="2000"/>
                            </p:stCondLst>
                            <p:childTnLst>
                              <p:par>
                                <p:cTn id="26" presetID="10" presetClass="exit" presetSubtype="0" fill="hold" grpId="0" nodeType="afterEffect">
                                  <p:stCondLst>
                                    <p:cond delay="0"/>
                                  </p:stCondLst>
                                  <p:childTnLst>
                                    <p:animEffect transition="out" filter="fade">
                                      <p:cBhvr>
                                        <p:cTn id="27" dur="500"/>
                                        <p:tgtEl>
                                          <p:spTgt spid="48"/>
                                        </p:tgtEl>
                                      </p:cBhvr>
                                    </p:animEffect>
                                    <p:set>
                                      <p:cBhvr>
                                        <p:cTn id="28" dur="1" fill="hold">
                                          <p:stCondLst>
                                            <p:cond delay="499"/>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49"/>
                                        </p:tgtEl>
                                      </p:cBhvr>
                                    </p:animEffect>
                                    <p:set>
                                      <p:cBhvr>
                                        <p:cTn id="33" dur="1" fill="hold">
                                          <p:stCondLst>
                                            <p:cond delay="499"/>
                                          </p:stCondLst>
                                        </p:cTn>
                                        <p:tgtEl>
                                          <p:spTgt spid="49"/>
                                        </p:tgtEl>
                                        <p:attrNameLst>
                                          <p:attrName>style.visibility</p:attrName>
                                        </p:attrNameLst>
                                      </p:cBhvr>
                                      <p:to>
                                        <p:strVal val="hidden"/>
                                      </p:to>
                                    </p:set>
                                  </p:childTnLst>
                                </p:cTn>
                              </p:par>
                            </p:childTnLst>
                          </p:cTn>
                        </p:par>
                        <p:par>
                          <p:cTn id="34" fill="hold">
                            <p:stCondLst>
                              <p:cond delay="500"/>
                            </p:stCondLst>
                            <p:childTnLst>
                              <p:par>
                                <p:cTn id="35" presetID="10" presetClass="exit" presetSubtype="0" fill="hold" grpId="0" nodeType="afterEffect">
                                  <p:stCondLst>
                                    <p:cond delay="0"/>
                                  </p:stCondLst>
                                  <p:childTnLst>
                                    <p:animEffect transition="out" filter="fade">
                                      <p:cBhvr>
                                        <p:cTn id="36" dur="500"/>
                                        <p:tgtEl>
                                          <p:spTgt spid="50"/>
                                        </p:tgtEl>
                                      </p:cBhvr>
                                    </p:animEffect>
                                    <p:set>
                                      <p:cBhvr>
                                        <p:cTn id="37"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44121-6522-F5C6-0FDA-6BAEBC883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E31A5B-6127-A873-7A4E-C1CD07B772A9}"/>
              </a:ext>
            </a:extLst>
          </p:cNvPr>
          <p:cNvSpPr>
            <a:spLocks noGrp="1"/>
          </p:cNvSpPr>
          <p:nvPr>
            <p:ph type="title"/>
          </p:nvPr>
        </p:nvSpPr>
        <p:spPr>
          <a:xfrm>
            <a:off x="841248" y="758816"/>
            <a:ext cx="10515600" cy="552377"/>
          </a:xfrm>
        </p:spPr>
        <p:txBody>
          <a:bodyPr/>
          <a:lstStyle/>
          <a:p>
            <a:r>
              <a:rPr lang="en-US" sz="3200" dirty="0"/>
              <a:t>Adding and Subtracting Fractions –Practice 1 </a:t>
            </a:r>
            <a:endParaRPr lang="en-US" sz="3200" dirty="0">
              <a:solidFill>
                <a:schemeClr val="tx1"/>
              </a:solidFill>
            </a:endParaRPr>
          </a:p>
        </p:txBody>
      </p:sp>
      <p:sp>
        <p:nvSpPr>
          <p:cNvPr id="3" name="Content Placeholder 2">
            <a:extLst>
              <a:ext uri="{FF2B5EF4-FFF2-40B4-BE49-F238E27FC236}">
                <a16:creationId xmlns:a16="http://schemas.microsoft.com/office/drawing/2014/main" id="{A315B083-970F-0DFE-7936-5A3E86164962}"/>
              </a:ext>
            </a:extLst>
          </p:cNvPr>
          <p:cNvSpPr>
            <a:spLocks noGrp="1"/>
          </p:cNvSpPr>
          <p:nvPr>
            <p:ph idx="1"/>
          </p:nvPr>
        </p:nvSpPr>
        <p:spPr>
          <a:xfrm>
            <a:off x="838199" y="1542197"/>
            <a:ext cx="5463429" cy="4804011"/>
          </a:xfrm>
        </p:spPr>
        <p:txBody>
          <a:bodyPr>
            <a:noAutofit/>
          </a:bodyPr>
          <a:lstStyle/>
          <a:p>
            <a:r>
              <a:rPr lang="en-US" sz="2600" b="1" dirty="0"/>
              <a:t>Method</a:t>
            </a:r>
          </a:p>
          <a:p>
            <a:pPr marL="514350" indent="-514350">
              <a:buFont typeface="+mj-lt"/>
              <a:buAutoNum type="arabicPeriod"/>
            </a:pPr>
            <a:r>
              <a:rPr lang="en-US" sz="2600" dirty="0"/>
              <a:t>If the denominators are the same, add/subtract the </a:t>
            </a:r>
            <a:r>
              <a:rPr lang="en-US" sz="2600" b="1" dirty="0"/>
              <a:t>numerators</a:t>
            </a:r>
            <a:r>
              <a:rPr lang="en-US" sz="2600" dirty="0"/>
              <a:t>.</a:t>
            </a:r>
          </a:p>
          <a:p>
            <a:pPr marL="514350" indent="-514350">
              <a:buFont typeface="+mj-lt"/>
              <a:buAutoNum type="arabicPeriod"/>
            </a:pPr>
            <a:endParaRPr lang="en-US" sz="1100" dirty="0"/>
          </a:p>
          <a:p>
            <a:pPr marL="514350" indent="-514350">
              <a:buFont typeface="+mj-lt"/>
              <a:buAutoNum type="arabicPeriod"/>
            </a:pPr>
            <a:r>
              <a:rPr lang="en-US" sz="2600" dirty="0"/>
              <a:t>If the denominators are </a:t>
            </a:r>
            <a:r>
              <a:rPr lang="en-US" sz="2600" u="sng" dirty="0"/>
              <a:t>not</a:t>
            </a:r>
            <a:r>
              <a:rPr lang="en-US" sz="2600" dirty="0"/>
              <a:t> the same, create a common denominator by </a:t>
            </a:r>
            <a:r>
              <a:rPr lang="en-US" sz="2600" b="1" dirty="0"/>
              <a:t>cross multiplying</a:t>
            </a:r>
            <a:r>
              <a:rPr lang="en-US" sz="2600" dirty="0"/>
              <a:t>.</a:t>
            </a:r>
            <a:r>
              <a:rPr lang="en-US" sz="2600" b="1" dirty="0"/>
              <a:t> </a:t>
            </a:r>
            <a:r>
              <a:rPr lang="en-US" sz="2600" dirty="0"/>
              <a:t>Then</a:t>
            </a:r>
            <a:r>
              <a:rPr lang="en-US" sz="2600" b="1" dirty="0"/>
              <a:t> </a:t>
            </a:r>
            <a:r>
              <a:rPr lang="en-US" sz="2600" dirty="0"/>
              <a:t>and add/subtract the numerators.</a:t>
            </a:r>
          </a:p>
          <a:p>
            <a:pPr marL="514350" indent="-514350">
              <a:buFont typeface="+mj-lt"/>
              <a:buAutoNum type="arabicPeriod"/>
            </a:pPr>
            <a:endParaRPr lang="en-US" sz="1100" dirty="0"/>
          </a:p>
          <a:p>
            <a:pPr marL="514350" indent="-514350">
              <a:buFont typeface="+mj-lt"/>
              <a:buAutoNum type="arabicPeriod"/>
            </a:pPr>
            <a:r>
              <a:rPr lang="en-US" sz="2600" dirty="0"/>
              <a:t>Solve the equation and reduce the fraction to simplest form, if possible. </a:t>
            </a:r>
          </a:p>
        </p:txBody>
      </p:sp>
      <p:grpSp>
        <p:nvGrpSpPr>
          <p:cNvPr id="15" name="Google Shape;250;p31">
            <a:extLst>
              <a:ext uri="{FF2B5EF4-FFF2-40B4-BE49-F238E27FC236}">
                <a16:creationId xmlns:a16="http://schemas.microsoft.com/office/drawing/2014/main" id="{3ADA7EB1-CFA0-DF42-D7F4-D06221021FC4}"/>
              </a:ext>
              <a:ext uri="{C183D7F6-B498-43B3-948B-1728B52AA6E4}">
                <adec:decorative xmlns:adec="http://schemas.microsoft.com/office/drawing/2017/decorative" val="1"/>
              </a:ext>
            </a:extLst>
          </p:cNvPr>
          <p:cNvGrpSpPr/>
          <p:nvPr/>
        </p:nvGrpSpPr>
        <p:grpSpPr>
          <a:xfrm>
            <a:off x="6591869" y="2019869"/>
            <a:ext cx="4930242" cy="4326339"/>
            <a:chOff x="0" y="5809"/>
            <a:chExt cx="3922609" cy="3916200"/>
          </a:xfrm>
        </p:grpSpPr>
        <p:sp>
          <p:nvSpPr>
            <p:cNvPr id="16" name="Google Shape;251;p31">
              <a:extLst>
                <a:ext uri="{FF2B5EF4-FFF2-40B4-BE49-F238E27FC236}">
                  <a16:creationId xmlns:a16="http://schemas.microsoft.com/office/drawing/2014/main" id="{EF604CDC-AD78-170A-1862-9F057C2D1752}"/>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7" name="Google Shape;252;p31">
              <a:extLst>
                <a:ext uri="{FF2B5EF4-FFF2-40B4-BE49-F238E27FC236}">
                  <a16:creationId xmlns:a16="http://schemas.microsoft.com/office/drawing/2014/main" id="{6691F772-2380-D8D3-B03F-09BE75066FBF}"/>
                </a:ext>
              </a:extLst>
            </p:cNvPr>
            <p:cNvSpPr/>
            <p:nvPr/>
          </p:nvSpPr>
          <p:spPr>
            <a:xfrm>
              <a:off x="0" y="5809"/>
              <a:ext cx="3916200" cy="48618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F3EBEF3-02CF-4F31-3BD9-FD933FBC6275}"/>
                  </a:ext>
                </a:extLst>
              </p:cNvPr>
              <p:cNvSpPr txBox="1"/>
              <p:nvPr/>
            </p:nvSpPr>
            <p:spPr>
              <a:xfrm>
                <a:off x="7291622" y="2767950"/>
                <a:ext cx="1939634" cy="1052019"/>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5</m:t>
                          </m:r>
                        </m:num>
                        <m:den>
                          <m:r>
                            <a:rPr lang="en-US" sz="3600" b="0" i="1" smtClean="0">
                              <a:latin typeface="Cambria Math" panose="02040503050406030204" pitchFamily="18" charset="0"/>
                            </a:rPr>
                            <m:t>6</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1</m:t>
                          </m:r>
                        </m:num>
                        <m:den>
                          <m:r>
                            <a:rPr lang="en-US" sz="3600" b="0" i="1" smtClean="0">
                              <a:solidFill>
                                <a:schemeClr val="tx1"/>
                              </a:solidFill>
                              <a:latin typeface="Cambria Math" panose="02040503050406030204" pitchFamily="18" charset="0"/>
                              <a:ea typeface="Cambria Math" panose="02040503050406030204" pitchFamily="18" charset="0"/>
                            </a:rPr>
                            <m:t>3</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18" name="TextBox 17">
                <a:extLst>
                  <a:ext uri="{FF2B5EF4-FFF2-40B4-BE49-F238E27FC236}">
                    <a16:creationId xmlns:a16="http://schemas.microsoft.com/office/drawing/2014/main" id="{6F3EBEF3-02CF-4F31-3BD9-FD933FBC6275}"/>
                  </a:ext>
                </a:extLst>
              </p:cNvPr>
              <p:cNvSpPr txBox="1">
                <a:spLocks noRot="1" noChangeAspect="1" noMove="1" noResize="1" noEditPoints="1" noAdjustHandles="1" noChangeArrowheads="1" noChangeShapeType="1" noTextEdit="1"/>
              </p:cNvSpPr>
              <p:nvPr/>
            </p:nvSpPr>
            <p:spPr>
              <a:xfrm>
                <a:off x="7291622" y="2767950"/>
                <a:ext cx="1939634" cy="1052019"/>
              </a:xfrm>
              <a:prstGeom prst="rect">
                <a:avLst/>
              </a:prstGeom>
              <a:blipFill>
                <a:blip r:embed="rId4"/>
                <a:stretch>
                  <a:fillRect/>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F2180F91-4165-0163-2721-AB39A1962372}"/>
              </a:ext>
            </a:extLst>
          </p:cNvPr>
          <p:cNvCxnSpPr>
            <a:cxnSpLocks/>
          </p:cNvCxnSpPr>
          <p:nvPr/>
        </p:nvCxnSpPr>
        <p:spPr>
          <a:xfrm flipV="1">
            <a:off x="7638989" y="3088319"/>
            <a:ext cx="663875" cy="47674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0F5166D-DCDD-D5B3-57C7-E659131921D7}"/>
              </a:ext>
            </a:extLst>
          </p:cNvPr>
          <p:cNvCxnSpPr>
            <a:cxnSpLocks/>
          </p:cNvCxnSpPr>
          <p:nvPr/>
        </p:nvCxnSpPr>
        <p:spPr>
          <a:xfrm>
            <a:off x="7680413" y="3682597"/>
            <a:ext cx="622450"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9F1B848-29C3-9EF5-ABE2-B5E8E8D8D2A7}"/>
              </a:ext>
            </a:extLst>
          </p:cNvPr>
          <p:cNvCxnSpPr>
            <a:cxnSpLocks/>
          </p:cNvCxnSpPr>
          <p:nvPr/>
        </p:nvCxnSpPr>
        <p:spPr>
          <a:xfrm flipH="1" flipV="1">
            <a:off x="7638988" y="3098816"/>
            <a:ext cx="663875" cy="476745"/>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A214B75-4FF1-3854-C24F-47903D386827}"/>
                  </a:ext>
                </a:extLst>
              </p:cNvPr>
              <p:cNvSpPr txBox="1"/>
              <p:nvPr/>
            </p:nvSpPr>
            <p:spPr>
              <a:xfrm>
                <a:off x="9315334" y="2806324"/>
                <a:ext cx="1418658" cy="1052019"/>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15−6</m:t>
                          </m:r>
                        </m:num>
                        <m:den>
                          <m:r>
                            <a:rPr lang="en-US" sz="3600" b="0" i="1" smtClean="0">
                              <a:solidFill>
                                <a:schemeClr val="accent4"/>
                              </a:solidFill>
                              <a:latin typeface="Cambria Math" panose="02040503050406030204" pitchFamily="18" charset="0"/>
                            </a:rPr>
                            <m:t>18</m:t>
                          </m:r>
                        </m:den>
                      </m:f>
                    </m:oMath>
                  </m:oMathPara>
                </a14:m>
                <a:endParaRPr lang="en-US" sz="3600" dirty="0"/>
              </a:p>
            </p:txBody>
          </p:sp>
        </mc:Choice>
        <mc:Fallback xmlns="">
          <p:sp>
            <p:nvSpPr>
              <p:cNvPr id="31" name="TextBox 30">
                <a:extLst>
                  <a:ext uri="{FF2B5EF4-FFF2-40B4-BE49-F238E27FC236}">
                    <a16:creationId xmlns:a16="http://schemas.microsoft.com/office/drawing/2014/main" id="{DA214B75-4FF1-3854-C24F-47903D386827}"/>
                  </a:ext>
                </a:extLst>
              </p:cNvPr>
              <p:cNvSpPr txBox="1">
                <a:spLocks noRot="1" noChangeAspect="1" noMove="1" noResize="1" noEditPoints="1" noAdjustHandles="1" noChangeArrowheads="1" noChangeShapeType="1" noTextEdit="1"/>
              </p:cNvSpPr>
              <p:nvPr/>
            </p:nvSpPr>
            <p:spPr>
              <a:xfrm>
                <a:off x="9315334" y="2806324"/>
                <a:ext cx="1418658" cy="105201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8F3235B-8749-F0EB-2583-53319953F9F2}"/>
                  </a:ext>
                </a:extLst>
              </p:cNvPr>
              <p:cNvSpPr txBox="1"/>
              <p:nvPr/>
            </p:nvSpPr>
            <p:spPr>
              <a:xfrm>
                <a:off x="8161198" y="4155834"/>
                <a:ext cx="613951"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9</m:t>
                          </m:r>
                        </m:num>
                        <m:den>
                          <m:r>
                            <a:rPr lang="en-US" sz="3600" b="0" i="1" smtClean="0">
                              <a:solidFill>
                                <a:schemeClr val="tx1"/>
                              </a:solidFill>
                              <a:latin typeface="Cambria Math" panose="02040503050406030204" pitchFamily="18" charset="0"/>
                            </a:rPr>
                            <m:t>18</m:t>
                          </m:r>
                        </m:den>
                      </m:f>
                    </m:oMath>
                  </m:oMathPara>
                </a14:m>
                <a:endParaRPr lang="en-US" sz="3600" dirty="0"/>
              </a:p>
            </p:txBody>
          </p:sp>
        </mc:Choice>
        <mc:Fallback xmlns="">
          <p:sp>
            <p:nvSpPr>
              <p:cNvPr id="36" name="TextBox 35">
                <a:extLst>
                  <a:ext uri="{FF2B5EF4-FFF2-40B4-BE49-F238E27FC236}">
                    <a16:creationId xmlns:a16="http://schemas.microsoft.com/office/drawing/2014/main" id="{58F3235B-8749-F0EB-2583-53319953F9F2}"/>
                  </a:ext>
                </a:extLst>
              </p:cNvPr>
              <p:cNvSpPr txBox="1">
                <a:spLocks noRot="1" noChangeAspect="1" noMove="1" noResize="1" noEditPoints="1" noAdjustHandles="1" noChangeArrowheads="1" noChangeShapeType="1" noTextEdit="1"/>
              </p:cNvSpPr>
              <p:nvPr/>
            </p:nvSpPr>
            <p:spPr>
              <a:xfrm>
                <a:off x="8161198" y="4155834"/>
                <a:ext cx="613951" cy="104073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BCFC6E2-2E18-C8CB-5DF2-EF2918FCA92E}"/>
                  </a:ext>
                </a:extLst>
              </p:cNvPr>
              <p:cNvSpPr txBox="1"/>
              <p:nvPr/>
            </p:nvSpPr>
            <p:spPr>
              <a:xfrm>
                <a:off x="9318135" y="4155834"/>
                <a:ext cx="359073" cy="1037143"/>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1</m:t>
                          </m:r>
                        </m:num>
                        <m:den>
                          <m:r>
                            <a:rPr lang="en-US" sz="3600" b="0" i="1" smtClean="0">
                              <a:solidFill>
                                <a:schemeClr val="tx1"/>
                              </a:solidFill>
                              <a:latin typeface="Cambria Math" panose="02040503050406030204" pitchFamily="18" charset="0"/>
                            </a:rPr>
                            <m:t>2</m:t>
                          </m:r>
                        </m:den>
                      </m:f>
                    </m:oMath>
                  </m:oMathPara>
                </a14:m>
                <a:endParaRPr lang="en-US" sz="3600" dirty="0"/>
              </a:p>
            </p:txBody>
          </p:sp>
        </mc:Choice>
        <mc:Fallback xmlns="">
          <p:sp>
            <p:nvSpPr>
              <p:cNvPr id="42" name="TextBox 41">
                <a:extLst>
                  <a:ext uri="{FF2B5EF4-FFF2-40B4-BE49-F238E27FC236}">
                    <a16:creationId xmlns:a16="http://schemas.microsoft.com/office/drawing/2014/main" id="{FBCFC6E2-2E18-C8CB-5DF2-EF2918FCA92E}"/>
                  </a:ext>
                </a:extLst>
              </p:cNvPr>
              <p:cNvSpPr txBox="1">
                <a:spLocks noRot="1" noChangeAspect="1" noMove="1" noResize="1" noEditPoints="1" noAdjustHandles="1" noChangeArrowheads="1" noChangeShapeType="1" noTextEdit="1"/>
              </p:cNvSpPr>
              <p:nvPr/>
            </p:nvSpPr>
            <p:spPr>
              <a:xfrm>
                <a:off x="9318135" y="4155834"/>
                <a:ext cx="359073" cy="103714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90E837E-B3A0-F059-4E6A-864D5FE7A08B}"/>
                  </a:ext>
                </a:extLst>
              </p:cNvPr>
              <p:cNvSpPr txBox="1"/>
              <p:nvPr/>
            </p:nvSpPr>
            <p:spPr>
              <a:xfrm>
                <a:off x="8775149" y="4454002"/>
                <a:ext cx="496972" cy="646331"/>
              </a:xfrm>
              <a:prstGeom prst="rect">
                <a:avLst/>
              </a:prstGeom>
              <a:noFill/>
            </p:spPr>
            <p:txBody>
              <a:bodyPr wrap="square">
                <a:spAutoFit/>
              </a:bodyPr>
              <a:lstStyle/>
              <a:p>
                <a:pPr/>
                <a14:m>
                  <m:oMathPara xmlns:m="http://schemas.openxmlformats.org/officeDocument/2006/math">
                    <m:oMath>
                      <m:r>
                        <a:rPr lang="en-US" sz="3600" i="1" smtClean="0">
                          <a:latin typeface="Cambria Math" panose="02040503050406030204" pitchFamily="18" charset="0"/>
                          <a:ea typeface="Cambria Math" panose="02040503050406030204" pitchFamily="18" charset="0"/>
                        </a:rPr>
                        <m:t>=</m:t>
                      </m:r>
                    </m:oMath>
                  </m:oMathPara>
                </a14:m>
                <a:endParaRPr lang="en-US" sz="3600" dirty="0"/>
              </a:p>
            </p:txBody>
          </p:sp>
        </mc:Choice>
        <mc:Fallback xmlns="">
          <p:sp>
            <p:nvSpPr>
              <p:cNvPr id="45" name="TextBox 44">
                <a:extLst>
                  <a:ext uri="{FF2B5EF4-FFF2-40B4-BE49-F238E27FC236}">
                    <a16:creationId xmlns:a16="http://schemas.microsoft.com/office/drawing/2014/main" id="{990E837E-B3A0-F059-4E6A-864D5FE7A08B}"/>
                  </a:ext>
                </a:extLst>
              </p:cNvPr>
              <p:cNvSpPr txBox="1">
                <a:spLocks noRot="1" noChangeAspect="1" noMove="1" noResize="1" noEditPoints="1" noAdjustHandles="1" noChangeArrowheads="1" noChangeShapeType="1" noTextEdit="1"/>
              </p:cNvSpPr>
              <p:nvPr/>
            </p:nvSpPr>
            <p:spPr>
              <a:xfrm>
                <a:off x="8775149" y="4454002"/>
                <a:ext cx="496972" cy="646331"/>
              </a:xfrm>
              <a:prstGeom prst="rect">
                <a:avLst/>
              </a:prstGeom>
              <a:blipFill>
                <a:blip r:embed="rId8"/>
                <a:stretch>
                  <a:fillRect/>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EB36A38A-688D-98B7-101A-ACACB0FEB19D}"/>
              </a:ext>
            </a:extLst>
          </p:cNvPr>
          <p:cNvSpPr/>
          <p:nvPr/>
        </p:nvSpPr>
        <p:spPr>
          <a:xfrm>
            <a:off x="9915332" y="3907534"/>
            <a:ext cx="1422493" cy="4545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D612D94-6CEE-C0CE-CB14-4CBE5661C0FD}"/>
              </a:ext>
            </a:extLst>
          </p:cNvPr>
          <p:cNvSpPr/>
          <p:nvPr/>
        </p:nvSpPr>
        <p:spPr>
          <a:xfrm>
            <a:off x="9424934" y="3510887"/>
            <a:ext cx="1152081" cy="396647"/>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DBB6C16-5F0B-3B17-272C-71BBCFBB94B3}"/>
              </a:ext>
            </a:extLst>
          </p:cNvPr>
          <p:cNvSpPr/>
          <p:nvPr/>
        </p:nvSpPr>
        <p:spPr>
          <a:xfrm>
            <a:off x="9346913" y="2761352"/>
            <a:ext cx="1418658" cy="709100"/>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DAD3BE5-FB38-27C1-D9CF-EDA4EBCFB052}"/>
              </a:ext>
            </a:extLst>
          </p:cNvPr>
          <p:cNvSpPr/>
          <p:nvPr/>
        </p:nvSpPr>
        <p:spPr>
          <a:xfrm>
            <a:off x="7830588" y="4130988"/>
            <a:ext cx="2323346" cy="132811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0602347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childTnLst>
                          </p:cTn>
                        </p:par>
                        <p:par>
                          <p:cTn id="21" fill="hold">
                            <p:stCondLst>
                              <p:cond delay="1000"/>
                            </p:stCondLst>
                            <p:childTnLst>
                              <p:par>
                                <p:cTn id="22" presetID="10" presetClass="exit" presetSubtype="0" fill="hold" grpId="0" nodeType="after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441A6-60C4-FF06-4AE1-DC580611C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D31FD-94DF-4E3A-7E4C-88FE09B12BFC}"/>
              </a:ext>
            </a:extLst>
          </p:cNvPr>
          <p:cNvSpPr>
            <a:spLocks noGrp="1"/>
          </p:cNvSpPr>
          <p:nvPr>
            <p:ph type="title"/>
          </p:nvPr>
        </p:nvSpPr>
        <p:spPr>
          <a:xfrm>
            <a:off x="841248" y="758816"/>
            <a:ext cx="10515600" cy="552377"/>
          </a:xfrm>
        </p:spPr>
        <p:txBody>
          <a:bodyPr/>
          <a:lstStyle/>
          <a:p>
            <a:r>
              <a:rPr lang="en-US" sz="3200" dirty="0"/>
              <a:t>Adding and Subtracting Fractions –Practice 2 </a:t>
            </a:r>
            <a:endParaRPr lang="en-US" sz="3200" dirty="0">
              <a:solidFill>
                <a:schemeClr val="tx1"/>
              </a:solidFill>
            </a:endParaRPr>
          </a:p>
        </p:txBody>
      </p:sp>
      <p:sp>
        <p:nvSpPr>
          <p:cNvPr id="3" name="Content Placeholder 2">
            <a:extLst>
              <a:ext uri="{FF2B5EF4-FFF2-40B4-BE49-F238E27FC236}">
                <a16:creationId xmlns:a16="http://schemas.microsoft.com/office/drawing/2014/main" id="{7E2A76DD-5A64-9098-1F8A-18CA557C6753}"/>
              </a:ext>
            </a:extLst>
          </p:cNvPr>
          <p:cNvSpPr>
            <a:spLocks noGrp="1"/>
          </p:cNvSpPr>
          <p:nvPr>
            <p:ph idx="1"/>
          </p:nvPr>
        </p:nvSpPr>
        <p:spPr>
          <a:xfrm>
            <a:off x="838199" y="1542197"/>
            <a:ext cx="5463429" cy="4804011"/>
          </a:xfrm>
        </p:spPr>
        <p:txBody>
          <a:bodyPr>
            <a:noAutofit/>
          </a:bodyPr>
          <a:lstStyle/>
          <a:p>
            <a:r>
              <a:rPr lang="en-US" sz="2600" b="1" dirty="0"/>
              <a:t>Method</a:t>
            </a:r>
          </a:p>
          <a:p>
            <a:pPr marL="514350" indent="-514350">
              <a:buFont typeface="+mj-lt"/>
              <a:buAutoNum type="arabicPeriod"/>
            </a:pPr>
            <a:r>
              <a:rPr lang="en-US" sz="2600" dirty="0"/>
              <a:t>If the denominators are the same, add/subtract the </a:t>
            </a:r>
            <a:r>
              <a:rPr lang="en-US" sz="2600" b="1" dirty="0"/>
              <a:t>numerators</a:t>
            </a:r>
            <a:r>
              <a:rPr lang="en-US" sz="2600" dirty="0"/>
              <a:t>.</a:t>
            </a:r>
          </a:p>
          <a:p>
            <a:pPr marL="514350" indent="-514350">
              <a:buFont typeface="+mj-lt"/>
              <a:buAutoNum type="arabicPeriod"/>
            </a:pPr>
            <a:endParaRPr lang="en-US" sz="1100" dirty="0"/>
          </a:p>
          <a:p>
            <a:pPr marL="514350" indent="-514350">
              <a:buFont typeface="+mj-lt"/>
              <a:buAutoNum type="arabicPeriod"/>
            </a:pPr>
            <a:r>
              <a:rPr lang="en-US" sz="2600" dirty="0"/>
              <a:t>If the denominators are </a:t>
            </a:r>
            <a:r>
              <a:rPr lang="en-US" sz="2600" u="sng" dirty="0"/>
              <a:t>not</a:t>
            </a:r>
            <a:r>
              <a:rPr lang="en-US" sz="2600" dirty="0"/>
              <a:t> the same, create a common denominator by </a:t>
            </a:r>
            <a:r>
              <a:rPr lang="en-US" sz="2600" b="1" dirty="0"/>
              <a:t>cross multiplying</a:t>
            </a:r>
            <a:r>
              <a:rPr lang="en-US" sz="2600" dirty="0"/>
              <a:t>.</a:t>
            </a:r>
            <a:r>
              <a:rPr lang="en-US" sz="2600" b="1" dirty="0"/>
              <a:t> </a:t>
            </a:r>
            <a:r>
              <a:rPr lang="en-US" sz="2600" dirty="0"/>
              <a:t>Then</a:t>
            </a:r>
            <a:r>
              <a:rPr lang="en-US" sz="2600" b="1" dirty="0"/>
              <a:t> </a:t>
            </a:r>
            <a:r>
              <a:rPr lang="en-US" sz="2600" dirty="0"/>
              <a:t>and add/subtract the numerators.</a:t>
            </a:r>
          </a:p>
          <a:p>
            <a:pPr marL="514350" indent="-514350">
              <a:buFont typeface="+mj-lt"/>
              <a:buAutoNum type="arabicPeriod"/>
            </a:pPr>
            <a:endParaRPr lang="en-US" sz="1100" dirty="0"/>
          </a:p>
          <a:p>
            <a:pPr marL="514350" indent="-514350">
              <a:buFont typeface="+mj-lt"/>
              <a:buAutoNum type="arabicPeriod"/>
            </a:pPr>
            <a:r>
              <a:rPr lang="en-US" sz="2600" dirty="0"/>
              <a:t>Solve the equation and reduce the fraction to simplest form, if possible. </a:t>
            </a:r>
          </a:p>
        </p:txBody>
      </p:sp>
      <p:grpSp>
        <p:nvGrpSpPr>
          <p:cNvPr id="15" name="Google Shape;250;p31">
            <a:extLst>
              <a:ext uri="{FF2B5EF4-FFF2-40B4-BE49-F238E27FC236}">
                <a16:creationId xmlns:a16="http://schemas.microsoft.com/office/drawing/2014/main" id="{5C2529DF-F664-9B51-E875-A46D53659115}"/>
              </a:ext>
              <a:ext uri="{C183D7F6-B498-43B3-948B-1728B52AA6E4}">
                <adec:decorative xmlns:adec="http://schemas.microsoft.com/office/drawing/2017/decorative" val="1"/>
              </a:ext>
            </a:extLst>
          </p:cNvPr>
          <p:cNvGrpSpPr/>
          <p:nvPr/>
        </p:nvGrpSpPr>
        <p:grpSpPr>
          <a:xfrm>
            <a:off x="6591869" y="2019869"/>
            <a:ext cx="4930242" cy="4326339"/>
            <a:chOff x="0" y="5809"/>
            <a:chExt cx="3922609" cy="3916200"/>
          </a:xfrm>
        </p:grpSpPr>
        <p:sp>
          <p:nvSpPr>
            <p:cNvPr id="16" name="Google Shape;251;p31">
              <a:extLst>
                <a:ext uri="{FF2B5EF4-FFF2-40B4-BE49-F238E27FC236}">
                  <a16:creationId xmlns:a16="http://schemas.microsoft.com/office/drawing/2014/main" id="{33780983-41ED-6120-9101-25758F736CA2}"/>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7" name="Google Shape;252;p31">
              <a:extLst>
                <a:ext uri="{FF2B5EF4-FFF2-40B4-BE49-F238E27FC236}">
                  <a16:creationId xmlns:a16="http://schemas.microsoft.com/office/drawing/2014/main" id="{58BD8CD7-AD9E-D54F-997B-D6977F26B504}"/>
                </a:ext>
              </a:extLst>
            </p:cNvPr>
            <p:cNvSpPr/>
            <p:nvPr/>
          </p:nvSpPr>
          <p:spPr>
            <a:xfrm>
              <a:off x="0" y="5809"/>
              <a:ext cx="3916200" cy="48618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89B3C65-9E0C-2582-5DAE-C71E5FBD76F4}"/>
                  </a:ext>
                </a:extLst>
              </p:cNvPr>
              <p:cNvSpPr txBox="1"/>
              <p:nvPr/>
            </p:nvSpPr>
            <p:spPr>
              <a:xfrm>
                <a:off x="7291622" y="2767950"/>
                <a:ext cx="1838645"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6</m:t>
                          </m:r>
                        </m:den>
                      </m:f>
                      <m:r>
                        <a:rPr lang="en-US" sz="3600" b="0" i="1" smtClean="0">
                          <a:latin typeface="Cambria Math" panose="02040503050406030204" pitchFamily="18" charset="0"/>
                        </a:rPr>
                        <m:t>+</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3</m:t>
                          </m:r>
                        </m:num>
                        <m:den>
                          <m:r>
                            <a:rPr lang="en-US" sz="3600" b="0" i="1" smtClean="0">
                              <a:solidFill>
                                <a:schemeClr val="tx1"/>
                              </a:solidFill>
                              <a:latin typeface="Cambria Math" panose="02040503050406030204" pitchFamily="18" charset="0"/>
                              <a:ea typeface="Cambria Math" panose="02040503050406030204" pitchFamily="18" charset="0"/>
                            </a:rPr>
                            <m:t>8</m:t>
                          </m:r>
                        </m:den>
                      </m:f>
                      <m:r>
                        <a:rPr lang="en-US" sz="3600" b="0" i="1" smtClean="0">
                          <a:solidFill>
                            <a:schemeClr val="tx1"/>
                          </a:solidFill>
                          <a:latin typeface="Cambria Math" panose="02040503050406030204" pitchFamily="18" charset="0"/>
                          <a:ea typeface="Cambria Math" panose="02040503050406030204" pitchFamily="18" charset="0"/>
                        </a:rPr>
                        <m:t> </m:t>
                      </m:r>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18" name="TextBox 17">
                <a:extLst>
                  <a:ext uri="{FF2B5EF4-FFF2-40B4-BE49-F238E27FC236}">
                    <a16:creationId xmlns:a16="http://schemas.microsoft.com/office/drawing/2014/main" id="{789B3C65-9E0C-2582-5DAE-C71E5FBD76F4}"/>
                  </a:ext>
                </a:extLst>
              </p:cNvPr>
              <p:cNvSpPr txBox="1">
                <a:spLocks noRot="1" noChangeAspect="1" noMove="1" noResize="1" noEditPoints="1" noAdjustHandles="1" noChangeArrowheads="1" noChangeShapeType="1" noTextEdit="1"/>
              </p:cNvSpPr>
              <p:nvPr/>
            </p:nvSpPr>
            <p:spPr>
              <a:xfrm>
                <a:off x="7291622" y="2767950"/>
                <a:ext cx="1838645" cy="1040734"/>
              </a:xfrm>
              <a:prstGeom prst="rect">
                <a:avLst/>
              </a:prstGeom>
              <a:blipFill>
                <a:blip r:embed="rId4"/>
                <a:stretch>
                  <a:fillRect/>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2AEDB92D-473C-DED6-9785-532D2AF56F4A}"/>
              </a:ext>
            </a:extLst>
          </p:cNvPr>
          <p:cNvCxnSpPr>
            <a:cxnSpLocks/>
          </p:cNvCxnSpPr>
          <p:nvPr/>
        </p:nvCxnSpPr>
        <p:spPr>
          <a:xfrm flipV="1">
            <a:off x="7570754" y="3088319"/>
            <a:ext cx="663875" cy="47674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CD1F0E0-98F7-054F-FA8E-4055635C922D}"/>
              </a:ext>
            </a:extLst>
          </p:cNvPr>
          <p:cNvCxnSpPr>
            <a:cxnSpLocks/>
          </p:cNvCxnSpPr>
          <p:nvPr/>
        </p:nvCxnSpPr>
        <p:spPr>
          <a:xfrm>
            <a:off x="7612178" y="3682597"/>
            <a:ext cx="622450" cy="0"/>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8FD280D-9C53-3CFA-ED11-D4238B9EEB81}"/>
              </a:ext>
            </a:extLst>
          </p:cNvPr>
          <p:cNvCxnSpPr>
            <a:cxnSpLocks/>
          </p:cNvCxnSpPr>
          <p:nvPr/>
        </p:nvCxnSpPr>
        <p:spPr>
          <a:xfrm flipH="1" flipV="1">
            <a:off x="7570753" y="3098816"/>
            <a:ext cx="663875" cy="476745"/>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AB4DF73-FC79-3B09-A2D3-040D0889CC90}"/>
                  </a:ext>
                </a:extLst>
              </p:cNvPr>
              <p:cNvSpPr txBox="1"/>
              <p:nvPr/>
            </p:nvSpPr>
            <p:spPr>
              <a:xfrm>
                <a:off x="9371017" y="2816821"/>
                <a:ext cx="1418657"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18+8</m:t>
                          </m:r>
                        </m:num>
                        <m:den>
                          <m:r>
                            <a:rPr lang="en-US" sz="3600" b="0" i="1" smtClean="0">
                              <a:solidFill>
                                <a:schemeClr val="accent4"/>
                              </a:solidFill>
                              <a:latin typeface="Cambria Math" panose="02040503050406030204" pitchFamily="18" charset="0"/>
                            </a:rPr>
                            <m:t>48</m:t>
                          </m:r>
                        </m:den>
                      </m:f>
                    </m:oMath>
                  </m:oMathPara>
                </a14:m>
                <a:endParaRPr lang="en-US" sz="3600" dirty="0"/>
              </a:p>
            </p:txBody>
          </p:sp>
        </mc:Choice>
        <mc:Fallback xmlns="">
          <p:sp>
            <p:nvSpPr>
              <p:cNvPr id="31" name="TextBox 30">
                <a:extLst>
                  <a:ext uri="{FF2B5EF4-FFF2-40B4-BE49-F238E27FC236}">
                    <a16:creationId xmlns:a16="http://schemas.microsoft.com/office/drawing/2014/main" id="{CAB4DF73-FC79-3B09-A2D3-040D0889CC90}"/>
                  </a:ext>
                </a:extLst>
              </p:cNvPr>
              <p:cNvSpPr txBox="1">
                <a:spLocks noRot="1" noChangeAspect="1" noMove="1" noResize="1" noEditPoints="1" noAdjustHandles="1" noChangeArrowheads="1" noChangeShapeType="1" noTextEdit="1"/>
              </p:cNvSpPr>
              <p:nvPr/>
            </p:nvSpPr>
            <p:spPr>
              <a:xfrm>
                <a:off x="9371017" y="2816821"/>
                <a:ext cx="1418657" cy="104073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C8B4758-77BE-C816-2476-B15077F6350B}"/>
                  </a:ext>
                </a:extLst>
              </p:cNvPr>
              <p:cNvSpPr txBox="1"/>
              <p:nvPr/>
            </p:nvSpPr>
            <p:spPr>
              <a:xfrm>
                <a:off x="8067787" y="4183038"/>
                <a:ext cx="613951"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26</m:t>
                          </m:r>
                        </m:num>
                        <m:den>
                          <m:r>
                            <a:rPr lang="en-US" sz="3600" b="0" i="1" smtClean="0">
                              <a:solidFill>
                                <a:schemeClr val="tx1"/>
                              </a:solidFill>
                              <a:latin typeface="Cambria Math" panose="02040503050406030204" pitchFamily="18" charset="0"/>
                            </a:rPr>
                            <m:t>48</m:t>
                          </m:r>
                        </m:den>
                      </m:f>
                    </m:oMath>
                  </m:oMathPara>
                </a14:m>
                <a:endParaRPr lang="en-US" sz="3600" dirty="0"/>
              </a:p>
            </p:txBody>
          </p:sp>
        </mc:Choice>
        <mc:Fallback xmlns="">
          <p:sp>
            <p:nvSpPr>
              <p:cNvPr id="36" name="TextBox 35">
                <a:extLst>
                  <a:ext uri="{FF2B5EF4-FFF2-40B4-BE49-F238E27FC236}">
                    <a16:creationId xmlns:a16="http://schemas.microsoft.com/office/drawing/2014/main" id="{DC8B4758-77BE-C816-2476-B15077F6350B}"/>
                  </a:ext>
                </a:extLst>
              </p:cNvPr>
              <p:cNvSpPr txBox="1">
                <a:spLocks noRot="1" noChangeAspect="1" noMove="1" noResize="1" noEditPoints="1" noAdjustHandles="1" noChangeArrowheads="1" noChangeShapeType="1" noTextEdit="1"/>
              </p:cNvSpPr>
              <p:nvPr/>
            </p:nvSpPr>
            <p:spPr>
              <a:xfrm>
                <a:off x="8067787" y="4183038"/>
                <a:ext cx="613951" cy="104073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4E84C13C-7D39-6787-C7FE-7538AA440109}"/>
                  </a:ext>
                </a:extLst>
              </p:cNvPr>
              <p:cNvSpPr txBox="1"/>
              <p:nvPr/>
            </p:nvSpPr>
            <p:spPr>
              <a:xfrm>
                <a:off x="9318135" y="4155834"/>
                <a:ext cx="613951"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tx1"/>
                              </a:solidFill>
                              <a:latin typeface="Cambria Math" panose="02040503050406030204" pitchFamily="18" charset="0"/>
                            </a:rPr>
                          </m:ctrlPr>
                        </m:fPr>
                        <m:num>
                          <m:r>
                            <a:rPr lang="en-US" sz="3600" b="0" i="1" smtClean="0">
                              <a:solidFill>
                                <a:schemeClr val="tx1"/>
                              </a:solidFill>
                              <a:latin typeface="Cambria Math" panose="02040503050406030204" pitchFamily="18" charset="0"/>
                            </a:rPr>
                            <m:t>13</m:t>
                          </m:r>
                        </m:num>
                        <m:den>
                          <m:r>
                            <a:rPr lang="en-US" sz="3600" b="0" i="1" smtClean="0">
                              <a:solidFill>
                                <a:schemeClr val="tx1"/>
                              </a:solidFill>
                              <a:latin typeface="Cambria Math" panose="02040503050406030204" pitchFamily="18" charset="0"/>
                            </a:rPr>
                            <m:t>24</m:t>
                          </m:r>
                        </m:den>
                      </m:f>
                    </m:oMath>
                  </m:oMathPara>
                </a14:m>
                <a:endParaRPr lang="en-US" sz="3600" dirty="0"/>
              </a:p>
            </p:txBody>
          </p:sp>
        </mc:Choice>
        <mc:Fallback xmlns="">
          <p:sp>
            <p:nvSpPr>
              <p:cNvPr id="42" name="TextBox 41">
                <a:extLst>
                  <a:ext uri="{FF2B5EF4-FFF2-40B4-BE49-F238E27FC236}">
                    <a16:creationId xmlns:a16="http://schemas.microsoft.com/office/drawing/2014/main" id="{4E84C13C-7D39-6787-C7FE-7538AA440109}"/>
                  </a:ext>
                </a:extLst>
              </p:cNvPr>
              <p:cNvSpPr txBox="1">
                <a:spLocks noRot="1" noChangeAspect="1" noMove="1" noResize="1" noEditPoints="1" noAdjustHandles="1" noChangeArrowheads="1" noChangeShapeType="1" noTextEdit="1"/>
              </p:cNvSpPr>
              <p:nvPr/>
            </p:nvSpPr>
            <p:spPr>
              <a:xfrm>
                <a:off x="9318135" y="4155834"/>
                <a:ext cx="613951" cy="104073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68B083C-E7FB-63E1-2ECC-7326AC9A655B}"/>
                  </a:ext>
                </a:extLst>
              </p:cNvPr>
              <p:cNvSpPr txBox="1"/>
              <p:nvPr/>
            </p:nvSpPr>
            <p:spPr>
              <a:xfrm>
                <a:off x="8724069" y="4450797"/>
                <a:ext cx="496972" cy="646331"/>
              </a:xfrm>
              <a:prstGeom prst="rect">
                <a:avLst/>
              </a:prstGeom>
              <a:noFill/>
            </p:spPr>
            <p:txBody>
              <a:bodyPr wrap="square">
                <a:spAutoFit/>
              </a:bodyPr>
              <a:lstStyle/>
              <a:p>
                <a:pPr/>
                <a14:m>
                  <m:oMathPara xmlns:m="http://schemas.openxmlformats.org/officeDocument/2006/math">
                    <m:oMath>
                      <m:r>
                        <a:rPr lang="en-US" sz="3600" i="1" smtClean="0">
                          <a:latin typeface="Cambria Math" panose="02040503050406030204" pitchFamily="18" charset="0"/>
                          <a:ea typeface="Cambria Math" panose="02040503050406030204" pitchFamily="18" charset="0"/>
                        </a:rPr>
                        <m:t>=</m:t>
                      </m:r>
                    </m:oMath>
                  </m:oMathPara>
                </a14:m>
                <a:endParaRPr lang="en-US" sz="3600" dirty="0"/>
              </a:p>
            </p:txBody>
          </p:sp>
        </mc:Choice>
        <mc:Fallback xmlns="">
          <p:sp>
            <p:nvSpPr>
              <p:cNvPr id="45" name="TextBox 44">
                <a:extLst>
                  <a:ext uri="{FF2B5EF4-FFF2-40B4-BE49-F238E27FC236}">
                    <a16:creationId xmlns:a16="http://schemas.microsoft.com/office/drawing/2014/main" id="{068B083C-E7FB-63E1-2ECC-7326AC9A655B}"/>
                  </a:ext>
                </a:extLst>
              </p:cNvPr>
              <p:cNvSpPr txBox="1">
                <a:spLocks noRot="1" noChangeAspect="1" noMove="1" noResize="1" noEditPoints="1" noAdjustHandles="1" noChangeArrowheads="1" noChangeShapeType="1" noTextEdit="1"/>
              </p:cNvSpPr>
              <p:nvPr/>
            </p:nvSpPr>
            <p:spPr>
              <a:xfrm>
                <a:off x="8724069" y="4450797"/>
                <a:ext cx="496972" cy="646331"/>
              </a:xfrm>
              <a:prstGeom prst="rect">
                <a:avLst/>
              </a:prstGeom>
              <a:blipFill>
                <a:blip r:embed="rId8"/>
                <a:stretch>
                  <a:fillRect/>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A8CBCC38-30A0-4D9F-1C3D-B2C00B945B98}"/>
              </a:ext>
            </a:extLst>
          </p:cNvPr>
          <p:cNvSpPr/>
          <p:nvPr/>
        </p:nvSpPr>
        <p:spPr>
          <a:xfrm>
            <a:off x="9915332" y="3907534"/>
            <a:ext cx="1422493" cy="4545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32DACA6-C9C4-052D-B48C-3C37473CED6C}"/>
              </a:ext>
            </a:extLst>
          </p:cNvPr>
          <p:cNvSpPr/>
          <p:nvPr/>
        </p:nvSpPr>
        <p:spPr>
          <a:xfrm>
            <a:off x="9558187" y="3507342"/>
            <a:ext cx="1152081" cy="465031"/>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FF59649-3735-B660-32F6-D7BDB794E15B}"/>
              </a:ext>
            </a:extLst>
          </p:cNvPr>
          <p:cNvSpPr/>
          <p:nvPr/>
        </p:nvSpPr>
        <p:spPr>
          <a:xfrm>
            <a:off x="9208929" y="2643038"/>
            <a:ext cx="1838645" cy="785962"/>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5E0C735-F7B0-2276-5577-4C85190F6460}"/>
              </a:ext>
            </a:extLst>
          </p:cNvPr>
          <p:cNvSpPr/>
          <p:nvPr/>
        </p:nvSpPr>
        <p:spPr>
          <a:xfrm>
            <a:off x="7688198" y="3949251"/>
            <a:ext cx="2323346" cy="1328116"/>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746729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childTnLst>
                          </p:cTn>
                        </p:par>
                        <p:par>
                          <p:cTn id="21" fill="hold">
                            <p:stCondLst>
                              <p:cond delay="1000"/>
                            </p:stCondLst>
                            <p:childTnLst>
                              <p:par>
                                <p:cTn id="22" presetID="10" presetClass="exit" presetSubtype="0" fill="hold" grpId="0" nodeType="after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7D09C-C765-325B-7AB1-0A9178766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457B5-CB0A-39D6-C13F-5C8C6D5E7F4A}"/>
              </a:ext>
            </a:extLst>
          </p:cNvPr>
          <p:cNvSpPr>
            <a:spLocks noGrp="1"/>
          </p:cNvSpPr>
          <p:nvPr>
            <p:ph type="title"/>
          </p:nvPr>
        </p:nvSpPr>
        <p:spPr>
          <a:xfrm>
            <a:off x="841248" y="758816"/>
            <a:ext cx="10515600" cy="552377"/>
          </a:xfrm>
        </p:spPr>
        <p:txBody>
          <a:bodyPr/>
          <a:lstStyle/>
          <a:p>
            <a:r>
              <a:rPr lang="en-US" sz="3200" dirty="0"/>
              <a:t>Adding and Subtracting Fractions –Practice 3 </a:t>
            </a:r>
            <a:endParaRPr lang="en-US" sz="3200" dirty="0">
              <a:solidFill>
                <a:schemeClr val="tx1"/>
              </a:solidFill>
            </a:endParaRPr>
          </a:p>
        </p:txBody>
      </p:sp>
      <p:sp>
        <p:nvSpPr>
          <p:cNvPr id="3" name="Content Placeholder 2">
            <a:extLst>
              <a:ext uri="{FF2B5EF4-FFF2-40B4-BE49-F238E27FC236}">
                <a16:creationId xmlns:a16="http://schemas.microsoft.com/office/drawing/2014/main" id="{3A8BB38C-934C-D7D2-2D99-AE5E5EAEF90D}"/>
              </a:ext>
            </a:extLst>
          </p:cNvPr>
          <p:cNvSpPr>
            <a:spLocks noGrp="1"/>
          </p:cNvSpPr>
          <p:nvPr>
            <p:ph idx="1"/>
          </p:nvPr>
        </p:nvSpPr>
        <p:spPr>
          <a:xfrm>
            <a:off x="838199" y="1542197"/>
            <a:ext cx="5463429" cy="4804011"/>
          </a:xfrm>
        </p:spPr>
        <p:txBody>
          <a:bodyPr>
            <a:noAutofit/>
          </a:bodyPr>
          <a:lstStyle/>
          <a:p>
            <a:r>
              <a:rPr lang="en-US" sz="2600" b="1" dirty="0"/>
              <a:t>Method</a:t>
            </a:r>
          </a:p>
          <a:p>
            <a:pPr marL="514350" indent="-514350">
              <a:buFont typeface="+mj-lt"/>
              <a:buAutoNum type="arabicPeriod"/>
            </a:pPr>
            <a:r>
              <a:rPr lang="en-US" sz="2600" dirty="0"/>
              <a:t>If the denominators are the same, add/subtract the </a:t>
            </a:r>
            <a:r>
              <a:rPr lang="en-US" sz="2600" b="1" dirty="0"/>
              <a:t>numerators</a:t>
            </a:r>
            <a:r>
              <a:rPr lang="en-US" sz="2600" dirty="0"/>
              <a:t>.</a:t>
            </a:r>
          </a:p>
          <a:p>
            <a:pPr marL="514350" indent="-514350">
              <a:buFont typeface="+mj-lt"/>
              <a:buAutoNum type="arabicPeriod"/>
            </a:pPr>
            <a:endParaRPr lang="en-US" sz="1100" dirty="0"/>
          </a:p>
          <a:p>
            <a:pPr marL="514350" indent="-514350">
              <a:buFont typeface="+mj-lt"/>
              <a:buAutoNum type="arabicPeriod"/>
            </a:pPr>
            <a:r>
              <a:rPr lang="en-US" sz="2600" dirty="0"/>
              <a:t>If the denominators are </a:t>
            </a:r>
            <a:r>
              <a:rPr lang="en-US" sz="2600" u="sng" dirty="0"/>
              <a:t>not</a:t>
            </a:r>
            <a:r>
              <a:rPr lang="en-US" sz="2600" dirty="0"/>
              <a:t> the same, create a common denominator by </a:t>
            </a:r>
            <a:r>
              <a:rPr lang="en-US" sz="2600" b="1" dirty="0"/>
              <a:t>cross multiplying</a:t>
            </a:r>
            <a:r>
              <a:rPr lang="en-US" sz="2600" dirty="0"/>
              <a:t>.</a:t>
            </a:r>
            <a:r>
              <a:rPr lang="en-US" sz="2600" b="1" dirty="0"/>
              <a:t> </a:t>
            </a:r>
            <a:r>
              <a:rPr lang="en-US" sz="2600" dirty="0"/>
              <a:t>Then</a:t>
            </a:r>
            <a:r>
              <a:rPr lang="en-US" sz="2600" b="1" dirty="0"/>
              <a:t> </a:t>
            </a:r>
            <a:r>
              <a:rPr lang="en-US" sz="2600" dirty="0"/>
              <a:t>and add/subtract the numerators.</a:t>
            </a:r>
          </a:p>
          <a:p>
            <a:pPr marL="514350" indent="-514350">
              <a:buFont typeface="+mj-lt"/>
              <a:buAutoNum type="arabicPeriod"/>
            </a:pPr>
            <a:endParaRPr lang="en-US" sz="1100" dirty="0"/>
          </a:p>
          <a:p>
            <a:pPr marL="514350" indent="-514350">
              <a:buFont typeface="+mj-lt"/>
              <a:buAutoNum type="arabicPeriod"/>
            </a:pPr>
            <a:r>
              <a:rPr lang="en-US" sz="2600" dirty="0"/>
              <a:t>Solve the equation and reduce the fraction to simplest form, if possible. </a:t>
            </a:r>
          </a:p>
        </p:txBody>
      </p:sp>
      <p:grpSp>
        <p:nvGrpSpPr>
          <p:cNvPr id="15" name="Google Shape;250;p31">
            <a:extLst>
              <a:ext uri="{FF2B5EF4-FFF2-40B4-BE49-F238E27FC236}">
                <a16:creationId xmlns:a16="http://schemas.microsoft.com/office/drawing/2014/main" id="{3D030EDB-D381-8E02-A56A-CED2ED21C014}"/>
              </a:ext>
              <a:ext uri="{C183D7F6-B498-43B3-948B-1728B52AA6E4}">
                <adec:decorative xmlns:adec="http://schemas.microsoft.com/office/drawing/2017/decorative" val="1"/>
              </a:ext>
            </a:extLst>
          </p:cNvPr>
          <p:cNvGrpSpPr/>
          <p:nvPr/>
        </p:nvGrpSpPr>
        <p:grpSpPr>
          <a:xfrm>
            <a:off x="6591869" y="2019869"/>
            <a:ext cx="4930242" cy="4326339"/>
            <a:chOff x="0" y="5809"/>
            <a:chExt cx="3922609" cy="3916200"/>
          </a:xfrm>
        </p:grpSpPr>
        <p:sp>
          <p:nvSpPr>
            <p:cNvPr id="16" name="Google Shape;251;p31">
              <a:extLst>
                <a:ext uri="{FF2B5EF4-FFF2-40B4-BE49-F238E27FC236}">
                  <a16:creationId xmlns:a16="http://schemas.microsoft.com/office/drawing/2014/main" id="{EA02BDD2-0111-22FA-20B2-551CE69A0FBA}"/>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17" name="Google Shape;252;p31">
              <a:extLst>
                <a:ext uri="{FF2B5EF4-FFF2-40B4-BE49-F238E27FC236}">
                  <a16:creationId xmlns:a16="http://schemas.microsoft.com/office/drawing/2014/main" id="{AB7BA3A7-782F-CD8F-CF6C-1220B3CF0E90}"/>
                </a:ext>
              </a:extLst>
            </p:cNvPr>
            <p:cNvSpPr/>
            <p:nvPr/>
          </p:nvSpPr>
          <p:spPr>
            <a:xfrm>
              <a:off x="0" y="5809"/>
              <a:ext cx="3916200" cy="486180"/>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F39A3A5-4413-C1C9-9DD7-E42327B3312E}"/>
                  </a:ext>
                </a:extLst>
              </p:cNvPr>
              <p:cNvSpPr txBox="1"/>
              <p:nvPr/>
            </p:nvSpPr>
            <p:spPr>
              <a:xfrm>
                <a:off x="7291622" y="2767950"/>
                <a:ext cx="2348399"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9</m:t>
                          </m:r>
                        </m:num>
                        <m:den>
                          <m:r>
                            <a:rPr lang="en-US" sz="3600" b="0" i="1" smtClean="0">
                              <a:latin typeface="Cambria Math" panose="02040503050406030204" pitchFamily="18" charset="0"/>
                            </a:rPr>
                            <m:t>16</m:t>
                          </m:r>
                        </m:den>
                      </m:f>
                      <m:r>
                        <a:rPr lang="en-US" sz="3600" b="0" i="1" smtClean="0">
                          <a:latin typeface="Cambria Math" panose="02040503050406030204" pitchFamily="18" charset="0"/>
                        </a:rPr>
                        <m:t> −</m:t>
                      </m:r>
                      <m:r>
                        <a:rPr lang="en-US" sz="3600" b="0" i="1" smtClean="0">
                          <a:latin typeface="Cambria Math" panose="02040503050406030204" pitchFamily="18" charset="0"/>
                          <a:ea typeface="Cambria Math" panose="02040503050406030204" pitchFamily="18" charset="0"/>
                        </a:rPr>
                        <m:t> </m:t>
                      </m:r>
                      <m:f>
                        <m:fPr>
                          <m:ctrlPr>
                            <a:rPr lang="en-US" sz="3600" b="0" i="1" smtClean="0">
                              <a:solidFill>
                                <a:schemeClr val="tx1"/>
                              </a:solidFill>
                              <a:latin typeface="Cambria Math" panose="02040503050406030204" pitchFamily="18" charset="0"/>
                              <a:ea typeface="Cambria Math" panose="02040503050406030204" pitchFamily="18" charset="0"/>
                            </a:rPr>
                          </m:ctrlPr>
                        </m:fPr>
                        <m:num>
                          <m:r>
                            <a:rPr lang="en-US" sz="3600" b="0" i="1" smtClean="0">
                              <a:solidFill>
                                <a:schemeClr val="tx1"/>
                              </a:solidFill>
                              <a:latin typeface="Cambria Math" panose="02040503050406030204" pitchFamily="18" charset="0"/>
                              <a:ea typeface="Cambria Math" panose="02040503050406030204" pitchFamily="18" charset="0"/>
                            </a:rPr>
                            <m:t>6</m:t>
                          </m:r>
                        </m:num>
                        <m:den>
                          <m:r>
                            <a:rPr lang="en-US" sz="3600" b="0" i="1" smtClean="0">
                              <a:solidFill>
                                <a:schemeClr val="tx1"/>
                              </a:solidFill>
                              <a:latin typeface="Cambria Math" panose="02040503050406030204" pitchFamily="18" charset="0"/>
                              <a:ea typeface="Cambria Math" panose="02040503050406030204" pitchFamily="18" charset="0"/>
                            </a:rPr>
                            <m:t>16</m:t>
                          </m:r>
                        </m:den>
                      </m:f>
                      <m:r>
                        <a:rPr lang="en-US" sz="3600" i="1" smtClean="0">
                          <a:latin typeface="Cambria Math" panose="02040503050406030204" pitchFamily="18" charset="0"/>
                          <a:ea typeface="Cambria Math" panose="02040503050406030204" pitchFamily="18" charset="0"/>
                        </a:rPr>
                        <m:t>=</m:t>
                      </m:r>
                    </m:oMath>
                  </m:oMathPara>
                </a14:m>
                <a:endParaRPr lang="en-US" sz="4400" dirty="0"/>
              </a:p>
            </p:txBody>
          </p:sp>
        </mc:Choice>
        <mc:Fallback xmlns="">
          <p:sp>
            <p:nvSpPr>
              <p:cNvPr id="18" name="TextBox 17">
                <a:extLst>
                  <a:ext uri="{FF2B5EF4-FFF2-40B4-BE49-F238E27FC236}">
                    <a16:creationId xmlns:a16="http://schemas.microsoft.com/office/drawing/2014/main" id="{AF39A3A5-4413-C1C9-9DD7-E42327B3312E}"/>
                  </a:ext>
                </a:extLst>
              </p:cNvPr>
              <p:cNvSpPr txBox="1">
                <a:spLocks noRot="1" noChangeAspect="1" noMove="1" noResize="1" noEditPoints="1" noAdjustHandles="1" noChangeArrowheads="1" noChangeShapeType="1" noTextEdit="1"/>
              </p:cNvSpPr>
              <p:nvPr/>
            </p:nvSpPr>
            <p:spPr>
              <a:xfrm>
                <a:off x="7291622" y="2767950"/>
                <a:ext cx="2348399" cy="104073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A3CD11F-640D-6D00-CAAC-C49EB4F37221}"/>
                  </a:ext>
                </a:extLst>
              </p:cNvPr>
              <p:cNvSpPr txBox="1"/>
              <p:nvPr/>
            </p:nvSpPr>
            <p:spPr>
              <a:xfrm>
                <a:off x="9622390" y="2789464"/>
                <a:ext cx="613950" cy="1040734"/>
              </a:xfrm>
              <a:prstGeom prst="rect">
                <a:avLst/>
              </a:prstGeom>
              <a:noFill/>
            </p:spPr>
            <p:txBody>
              <a:bodyPr wrap="none" lIns="0" tIns="0" rIns="0" bIns="0" rtlCol="0">
                <a:spAutoFit/>
              </a:bodyPr>
              <a:lstStyle/>
              <a:p>
                <a:pPr/>
                <a14:m>
                  <m:oMathPara xmlns:m="http://schemas.openxmlformats.org/officeDocument/2006/math">
                    <m:oMath>
                      <m:f>
                        <m:fPr>
                          <m:ctrlPr>
                            <a:rPr lang="en-US" sz="3600" b="0" i="1" smtClean="0">
                              <a:solidFill>
                                <a:schemeClr val="accent5"/>
                              </a:solidFill>
                              <a:latin typeface="Cambria Math" panose="02040503050406030204" pitchFamily="18" charset="0"/>
                            </a:rPr>
                          </m:ctrlPr>
                        </m:fPr>
                        <m:num>
                          <m:r>
                            <a:rPr lang="en-US" sz="3600" b="0" i="1" smtClean="0">
                              <a:solidFill>
                                <a:schemeClr val="accent5"/>
                              </a:solidFill>
                              <a:latin typeface="Cambria Math" panose="02040503050406030204" pitchFamily="18" charset="0"/>
                            </a:rPr>
                            <m:t>3</m:t>
                          </m:r>
                        </m:num>
                        <m:den>
                          <m:r>
                            <a:rPr lang="en-US" sz="3600" b="0" i="1" smtClean="0">
                              <a:solidFill>
                                <a:schemeClr val="accent4"/>
                              </a:solidFill>
                              <a:latin typeface="Cambria Math" panose="02040503050406030204" pitchFamily="18" charset="0"/>
                            </a:rPr>
                            <m:t>16</m:t>
                          </m:r>
                        </m:den>
                      </m:f>
                    </m:oMath>
                  </m:oMathPara>
                </a14:m>
                <a:endParaRPr lang="en-US" sz="3600" dirty="0"/>
              </a:p>
            </p:txBody>
          </p:sp>
        </mc:Choice>
        <mc:Fallback xmlns="">
          <p:sp>
            <p:nvSpPr>
              <p:cNvPr id="31" name="TextBox 30">
                <a:extLst>
                  <a:ext uri="{FF2B5EF4-FFF2-40B4-BE49-F238E27FC236}">
                    <a16:creationId xmlns:a16="http://schemas.microsoft.com/office/drawing/2014/main" id="{AA3CD11F-640D-6D00-CAAC-C49EB4F37221}"/>
                  </a:ext>
                </a:extLst>
              </p:cNvPr>
              <p:cNvSpPr txBox="1">
                <a:spLocks noRot="1" noChangeAspect="1" noMove="1" noResize="1" noEditPoints="1" noAdjustHandles="1" noChangeArrowheads="1" noChangeShapeType="1" noTextEdit="1"/>
              </p:cNvSpPr>
              <p:nvPr/>
            </p:nvSpPr>
            <p:spPr>
              <a:xfrm>
                <a:off x="9622390" y="2789464"/>
                <a:ext cx="613950" cy="1040734"/>
              </a:xfrm>
              <a:prstGeom prst="rect">
                <a:avLst/>
              </a:prstGeom>
              <a:blipFill>
                <a:blip r:embed="rId5"/>
                <a:stretch>
                  <a:fillRect/>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B1988489-89AE-C6C9-D6FC-86B0832632A0}"/>
              </a:ext>
            </a:extLst>
          </p:cNvPr>
          <p:cNvSpPr/>
          <p:nvPr/>
        </p:nvSpPr>
        <p:spPr>
          <a:xfrm>
            <a:off x="9915332" y="3907534"/>
            <a:ext cx="1422493" cy="4545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A5B7B70-F9A7-7318-3C14-246F23FFE7D2}"/>
              </a:ext>
            </a:extLst>
          </p:cNvPr>
          <p:cNvSpPr/>
          <p:nvPr/>
        </p:nvSpPr>
        <p:spPr>
          <a:xfrm>
            <a:off x="9617036" y="3479171"/>
            <a:ext cx="1152081" cy="465031"/>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08C41FB-2279-B215-2D5D-116F0DF6C949}"/>
              </a:ext>
            </a:extLst>
          </p:cNvPr>
          <p:cNvSpPr/>
          <p:nvPr/>
        </p:nvSpPr>
        <p:spPr>
          <a:xfrm>
            <a:off x="9633424" y="2640498"/>
            <a:ext cx="1135693" cy="785962"/>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385087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9487C-F370-7FA1-D94F-58EF876BA4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5064FA-DE2E-1962-CD3D-3D9C07B3FF28}"/>
              </a:ext>
            </a:extLst>
          </p:cNvPr>
          <p:cNvSpPr>
            <a:spLocks noGrp="1"/>
          </p:cNvSpPr>
          <p:nvPr>
            <p:ph type="title"/>
          </p:nvPr>
        </p:nvSpPr>
        <p:spPr>
          <a:xfrm>
            <a:off x="838200" y="213588"/>
            <a:ext cx="10523219" cy="523195"/>
          </a:xfrm>
        </p:spPr>
        <p:txBody>
          <a:bodyPr/>
          <a:lstStyle/>
          <a:p>
            <a:r>
              <a:rPr lang="en-US" dirty="0"/>
              <a:t>Adding and Subtracting Fractions </a:t>
            </a:r>
          </a:p>
        </p:txBody>
      </p:sp>
      <p:sp>
        <p:nvSpPr>
          <p:cNvPr id="5" name="Content Placeholder 4">
            <a:extLst>
              <a:ext uri="{FF2B5EF4-FFF2-40B4-BE49-F238E27FC236}">
                <a16:creationId xmlns:a16="http://schemas.microsoft.com/office/drawing/2014/main" id="{D011417B-8605-7A45-5FB0-A93CE747521C}"/>
              </a:ext>
            </a:extLst>
          </p:cNvPr>
          <p:cNvSpPr>
            <a:spLocks noGrp="1"/>
          </p:cNvSpPr>
          <p:nvPr>
            <p:ph idx="1"/>
          </p:nvPr>
        </p:nvSpPr>
        <p:spPr>
          <a:xfrm>
            <a:off x="838200" y="1381991"/>
            <a:ext cx="6517943" cy="4964218"/>
          </a:xfrm>
        </p:spPr>
        <p:txBody>
          <a:bodyPr>
            <a:noAutofit/>
          </a:bodyPr>
          <a:lstStyle/>
          <a:p>
            <a:pPr>
              <a:lnSpc>
                <a:spcPct val="100000"/>
              </a:lnSpc>
            </a:pPr>
            <a:r>
              <a:rPr lang="en-US" sz="2500" b="1" dirty="0"/>
              <a:t>Directions: </a:t>
            </a:r>
            <a:r>
              <a:rPr lang="en-US" sz="2500" dirty="0"/>
              <a:t>Use the method below the solve the equations. </a:t>
            </a:r>
          </a:p>
          <a:p>
            <a:pPr>
              <a:lnSpc>
                <a:spcPct val="100000"/>
              </a:lnSpc>
            </a:pPr>
            <a:endParaRPr lang="en-US" sz="1200" dirty="0"/>
          </a:p>
          <a:p>
            <a:pPr>
              <a:lnSpc>
                <a:spcPct val="100000"/>
              </a:lnSpc>
            </a:pPr>
            <a:r>
              <a:rPr lang="en-US" sz="2500" b="1" dirty="0"/>
              <a:t>Method:</a:t>
            </a:r>
          </a:p>
          <a:p>
            <a:pPr marL="514350" lvl="0" indent="-514350">
              <a:lnSpc>
                <a:spcPct val="100000"/>
              </a:lnSpc>
              <a:buFont typeface="+mj-lt"/>
              <a:buAutoNum type="arabicPeriod"/>
            </a:pPr>
            <a:r>
              <a:rPr lang="en-US" sz="2500" dirty="0"/>
              <a:t>If the denominators are the same, add/subtract the numerators.</a:t>
            </a:r>
          </a:p>
          <a:p>
            <a:pPr marL="514350" indent="-514350">
              <a:lnSpc>
                <a:spcPct val="100000"/>
              </a:lnSpc>
              <a:buFont typeface="+mj-lt"/>
              <a:buAutoNum type="arabicPeriod"/>
            </a:pPr>
            <a:endParaRPr lang="en-US" sz="100" dirty="0"/>
          </a:p>
          <a:p>
            <a:pPr marL="514350" lvl="0" indent="-514350">
              <a:lnSpc>
                <a:spcPct val="100000"/>
              </a:lnSpc>
              <a:buFont typeface="+mj-lt"/>
              <a:buAutoNum type="arabicPeriod"/>
            </a:pPr>
            <a:r>
              <a:rPr lang="en-US" sz="2500" dirty="0"/>
              <a:t>If the denominators are not the same, create a </a:t>
            </a:r>
            <a:r>
              <a:rPr lang="en-US" sz="2500" b="1" dirty="0"/>
              <a:t>common denominator</a:t>
            </a:r>
            <a:r>
              <a:rPr lang="en-US" sz="2500" dirty="0"/>
              <a:t> by </a:t>
            </a:r>
            <a:r>
              <a:rPr lang="en-US" sz="2500" b="1" dirty="0"/>
              <a:t>cross multiplying</a:t>
            </a:r>
            <a:r>
              <a:rPr lang="en-US" sz="2500" dirty="0"/>
              <a:t>. Then and add/subtract the numerators.</a:t>
            </a:r>
          </a:p>
          <a:p>
            <a:pPr marL="514350" indent="-514350">
              <a:lnSpc>
                <a:spcPct val="100000"/>
              </a:lnSpc>
              <a:buFont typeface="+mj-lt"/>
              <a:buAutoNum type="arabicPeriod"/>
            </a:pPr>
            <a:endParaRPr lang="en-US" sz="100" dirty="0"/>
          </a:p>
          <a:p>
            <a:pPr marL="514350" indent="-514350">
              <a:lnSpc>
                <a:spcPct val="100000"/>
              </a:lnSpc>
              <a:buFont typeface="+mj-lt"/>
              <a:buAutoNum type="arabicPeriod"/>
            </a:pPr>
            <a:r>
              <a:rPr lang="en-US" sz="2500" dirty="0"/>
              <a:t>Solve the equation and reduce the fraction to simplest form, if possible</a:t>
            </a:r>
          </a:p>
        </p:txBody>
      </p:sp>
      <p:pic>
        <p:nvPicPr>
          <p:cNvPr id="6" name="Picture 5">
            <a:extLst>
              <a:ext uri="{FF2B5EF4-FFF2-40B4-BE49-F238E27FC236}">
                <a16:creationId xmlns:a16="http://schemas.microsoft.com/office/drawing/2014/main" id="{8C7A872E-62F9-FDBF-E684-2C620C072394}"/>
              </a:ext>
            </a:extLst>
          </p:cNvPr>
          <p:cNvPicPr>
            <a:picLocks noChangeAspect="1"/>
          </p:cNvPicPr>
          <p:nvPr/>
        </p:nvPicPr>
        <p:blipFill>
          <a:blip r:embed="rId4"/>
          <a:stretch>
            <a:fillRect/>
          </a:stretch>
        </p:blipFill>
        <p:spPr>
          <a:xfrm>
            <a:off x="7716947" y="1381991"/>
            <a:ext cx="3644472" cy="4827740"/>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2" name="Picture 1" descr="Running man icon indicating the slide has an ACTIVITY.">
            <a:extLst>
              <a:ext uri="{FF2B5EF4-FFF2-40B4-BE49-F238E27FC236}">
                <a16:creationId xmlns:a16="http://schemas.microsoft.com/office/drawing/2014/main" id="{26A9A2E5-9499-F7FE-F309-30C6877C0FBE}"/>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818457" y="96974"/>
            <a:ext cx="731520" cy="756422"/>
          </a:xfrm>
          <a:prstGeom prst="rect">
            <a:avLst/>
          </a:prstGeom>
        </p:spPr>
      </p:pic>
    </p:spTree>
    <p:custDataLst>
      <p:tags r:id="rId1"/>
    </p:custDataLst>
    <p:extLst>
      <p:ext uri="{BB962C8B-B14F-4D97-AF65-F5344CB8AC3E}">
        <p14:creationId xmlns:p14="http://schemas.microsoft.com/office/powerpoint/2010/main" val="376583291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0B86-55B6-4524-D829-F2B874A9BCB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F91E9D6-1D02-BE6E-6F58-794C0AC74CA2}"/>
              </a:ext>
            </a:extLst>
          </p:cNvPr>
          <p:cNvSpPr>
            <a:spLocks noGrp="1"/>
          </p:cNvSpPr>
          <p:nvPr>
            <p:ph idx="1"/>
          </p:nvPr>
        </p:nvSpPr>
        <p:spPr>
          <a:xfrm>
            <a:off x="838199" y="1604211"/>
            <a:ext cx="10515599" cy="4613709"/>
          </a:xfrm>
        </p:spPr>
        <p:txBody>
          <a:bodyPr>
            <a:normAutofit/>
          </a:bodyPr>
          <a:lstStyle/>
          <a:p>
            <a:r>
              <a:rPr lang="en-US" sz="4000" b="1" dirty="0"/>
              <a:t>Q: </a:t>
            </a:r>
            <a:r>
              <a:rPr lang="en-US" sz="4000" dirty="0"/>
              <a:t>When is cross multiplication needed?</a:t>
            </a:r>
          </a:p>
          <a:p>
            <a:endParaRPr lang="en-US" sz="4000" dirty="0"/>
          </a:p>
          <a:p>
            <a:r>
              <a:rPr lang="en-US" sz="4000" b="1" dirty="0">
                <a:solidFill>
                  <a:schemeClr val="accent5"/>
                </a:solidFill>
              </a:rPr>
              <a:t>A: </a:t>
            </a:r>
            <a:r>
              <a:rPr lang="en-US" sz="4000" dirty="0">
                <a:solidFill>
                  <a:schemeClr val="accent5"/>
                </a:solidFill>
              </a:rPr>
              <a:t>We need to cross multiply when the denominators in an addition or subtraction problem are </a:t>
            </a:r>
            <a:r>
              <a:rPr lang="en-US" sz="4000" b="1" u="sng" dirty="0">
                <a:solidFill>
                  <a:schemeClr val="accent5"/>
                </a:solidFill>
              </a:rPr>
              <a:t>not</a:t>
            </a:r>
            <a:r>
              <a:rPr lang="en-US" sz="4000" dirty="0">
                <a:solidFill>
                  <a:schemeClr val="accent5"/>
                </a:solidFill>
              </a:rPr>
              <a:t> the same. </a:t>
            </a:r>
          </a:p>
        </p:txBody>
      </p:sp>
      <p:sp>
        <p:nvSpPr>
          <p:cNvPr id="4" name="Title 3">
            <a:extLst>
              <a:ext uri="{FF2B5EF4-FFF2-40B4-BE49-F238E27FC236}">
                <a16:creationId xmlns:a16="http://schemas.microsoft.com/office/drawing/2014/main" id="{EC92DC5F-4404-E101-CE68-2CAB150A6C96}"/>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494EDCE9-05E8-E26D-4A2D-7C6707B17D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7" name="Rectangle 6">
            <a:extLst>
              <a:ext uri="{FF2B5EF4-FFF2-40B4-BE49-F238E27FC236}">
                <a16:creationId xmlns:a16="http://schemas.microsoft.com/office/drawing/2014/main" id="{1D7D403F-26BF-C7B0-5FFD-1B60DFFC161D}"/>
              </a:ext>
            </a:extLst>
          </p:cNvPr>
          <p:cNvSpPr/>
          <p:nvPr/>
        </p:nvSpPr>
        <p:spPr>
          <a:xfrm>
            <a:off x="570937" y="2425045"/>
            <a:ext cx="11050121" cy="23732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1807271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871D2-5E9E-EEDE-92BE-469F0A5B1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2CA3A8-68E1-9D53-5D51-CFBE8EADF49A}"/>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5D304839-546E-0575-A982-42BD539F8918}"/>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sz="2500" b="1" dirty="0">
                <a:solidFill>
                  <a:schemeClr val="accent1"/>
                </a:solidFill>
              </a:rPr>
              <a:t>When the denominators are the same </a:t>
            </a:r>
            <a:r>
              <a:rPr lang="en-US" sz="2500" dirty="0"/>
              <a:t>- add/subtract the numerators </a:t>
            </a:r>
          </a:p>
          <a:p>
            <a:pPr marL="457200" indent="-457200">
              <a:buFont typeface="Arial" panose="020B0604020202020204" pitchFamily="34" charset="0"/>
              <a:buChar char="•"/>
            </a:pPr>
            <a:endParaRPr lang="en-US" sz="2500" dirty="0"/>
          </a:p>
          <a:p>
            <a:pPr marL="457200" indent="-457200">
              <a:buFont typeface="Arial" panose="020B0604020202020204" pitchFamily="34" charset="0"/>
              <a:buChar char="•"/>
            </a:pPr>
            <a:r>
              <a:rPr lang="en-US" sz="2500" b="1" dirty="0">
                <a:solidFill>
                  <a:schemeClr val="accent1"/>
                </a:solidFill>
              </a:rPr>
              <a:t>When the denominators are different </a:t>
            </a:r>
            <a:r>
              <a:rPr lang="en-US" sz="2500" dirty="0"/>
              <a:t>– cross multiply to find a common denominator </a:t>
            </a:r>
          </a:p>
          <a:p>
            <a:pPr marL="457200" indent="-457200">
              <a:buFont typeface="Arial" panose="020B0604020202020204" pitchFamily="34" charset="0"/>
              <a:buChar char="•"/>
            </a:pPr>
            <a:endParaRPr lang="en-US" sz="2500" dirty="0"/>
          </a:p>
          <a:p>
            <a:pPr marL="457200" indent="-457200">
              <a:buFont typeface="Arial" panose="020B0604020202020204" pitchFamily="34" charset="0"/>
              <a:buChar char="•"/>
            </a:pPr>
            <a:r>
              <a:rPr lang="en-US" sz="2500" dirty="0"/>
              <a:t>Always simply your final answer </a:t>
            </a:r>
          </a:p>
          <a:p>
            <a:pPr marL="457200" indent="-457200">
              <a:buFont typeface="Arial" panose="020B0604020202020204" pitchFamily="34" charset="0"/>
              <a:buChar char="•"/>
            </a:pPr>
            <a:endParaRPr lang="en-US" sz="2500" dirty="0"/>
          </a:p>
          <a:p>
            <a:r>
              <a:rPr lang="en-US" sz="2500" dirty="0"/>
              <a:t>Next, we’ll learn about combining operations with fractions. </a:t>
            </a:r>
          </a:p>
          <a:p>
            <a:endParaRPr lang="en-US" sz="2500" dirty="0"/>
          </a:p>
        </p:txBody>
      </p:sp>
    </p:spTree>
    <p:custDataLst>
      <p:tags r:id="rId1"/>
    </p:custDataLst>
    <p:extLst>
      <p:ext uri="{BB962C8B-B14F-4D97-AF65-F5344CB8AC3E}">
        <p14:creationId xmlns:p14="http://schemas.microsoft.com/office/powerpoint/2010/main" val="75800050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E423B-BF28-7AF9-DBA1-2A9F4E2DA1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A93A7D-EBAE-9C1E-E568-3EE214BE5B04}"/>
              </a:ext>
            </a:extLst>
          </p:cNvPr>
          <p:cNvSpPr>
            <a:spLocks noGrp="1"/>
          </p:cNvSpPr>
          <p:nvPr>
            <p:ph type="title"/>
          </p:nvPr>
        </p:nvSpPr>
        <p:spPr/>
        <p:txBody>
          <a:bodyPr/>
          <a:lstStyle/>
          <a:p>
            <a:r>
              <a:rPr lang="en-US" sz="3600" dirty="0"/>
              <a:t>2.3 – Combining Operations with Fractions </a:t>
            </a:r>
          </a:p>
        </p:txBody>
      </p:sp>
      <p:sp>
        <p:nvSpPr>
          <p:cNvPr id="5" name="Text Placeholder 4">
            <a:extLst>
              <a:ext uri="{FF2B5EF4-FFF2-40B4-BE49-F238E27FC236}">
                <a16:creationId xmlns:a16="http://schemas.microsoft.com/office/drawing/2014/main" id="{0243EA40-B779-E3CC-1F0D-1A7B03F5AA84}"/>
              </a:ext>
            </a:extLst>
          </p:cNvPr>
          <p:cNvSpPr>
            <a:spLocks noGrp="1"/>
          </p:cNvSpPr>
          <p:nvPr>
            <p:ph type="body" sz="quarter" idx="10"/>
          </p:nvPr>
        </p:nvSpPr>
        <p:spPr>
          <a:xfrm>
            <a:off x="1616075" y="3657600"/>
            <a:ext cx="4860925" cy="2438399"/>
          </a:xfrm>
        </p:spPr>
        <p:txBody>
          <a:bodyPr/>
          <a:lstStyle/>
          <a:p>
            <a:pPr marL="0" indent="0">
              <a:buNone/>
            </a:pPr>
            <a:r>
              <a:rPr lang="en-US" sz="2500" dirty="0"/>
              <a:t>Next, we’ll learn how to combine operations with fractions. </a:t>
            </a:r>
          </a:p>
          <a:p>
            <a:endParaRPr lang="en-US" dirty="0"/>
          </a:p>
        </p:txBody>
      </p:sp>
      <p:pic>
        <p:nvPicPr>
          <p:cNvPr id="8" name="Picture Placeholder 7">
            <a:extLst>
              <a:ext uri="{FF2B5EF4-FFF2-40B4-BE49-F238E27FC236}">
                <a16:creationId xmlns:a16="http://schemas.microsoft.com/office/drawing/2014/main" id="{BEDFA7B9-EE30-76C8-455D-4EE6047D81A7}"/>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43701" r="16429"/>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230449600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F00A8EA-F340-EF9E-26F0-31EBEEC2F131}"/>
              </a:ext>
            </a:extLst>
          </p:cNvPr>
          <p:cNvSpPr>
            <a:spLocks noGrp="1"/>
          </p:cNvSpPr>
          <p:nvPr>
            <p:ph type="title"/>
          </p:nvPr>
        </p:nvSpPr>
        <p:spPr/>
        <p:txBody>
          <a:bodyPr/>
          <a:lstStyle/>
          <a:p>
            <a:r>
              <a:rPr lang="en-US" dirty="0"/>
              <a:t>PEMDAS: Order of Operations </a:t>
            </a:r>
          </a:p>
        </p:txBody>
      </p:sp>
      <p:sp>
        <p:nvSpPr>
          <p:cNvPr id="10" name="Content Placeholder 9">
            <a:extLst>
              <a:ext uri="{FF2B5EF4-FFF2-40B4-BE49-F238E27FC236}">
                <a16:creationId xmlns:a16="http://schemas.microsoft.com/office/drawing/2014/main" id="{5FBEA220-675B-8725-D5D2-23F576272BB1}"/>
              </a:ext>
            </a:extLst>
          </p:cNvPr>
          <p:cNvSpPr>
            <a:spLocks noGrp="1"/>
          </p:cNvSpPr>
          <p:nvPr>
            <p:ph idx="1"/>
          </p:nvPr>
        </p:nvSpPr>
        <p:spPr>
          <a:xfrm>
            <a:off x="838199" y="1645920"/>
            <a:ext cx="5257801" cy="4572000"/>
          </a:xfrm>
        </p:spPr>
        <p:txBody>
          <a:bodyPr>
            <a:normAutofit/>
          </a:bodyPr>
          <a:lstStyle/>
          <a:p>
            <a:r>
              <a:rPr lang="en-US" sz="3200" dirty="0"/>
              <a:t>This resource from </a:t>
            </a:r>
            <a:r>
              <a:rPr lang="en-US" sz="3200" b="1" dirty="0"/>
              <a:t>Module 1 – Basic Operations </a:t>
            </a:r>
            <a:r>
              <a:rPr lang="en-US" sz="3200" dirty="0"/>
              <a:t>will be useful in this part of our lesson. </a:t>
            </a:r>
          </a:p>
        </p:txBody>
      </p:sp>
      <p:pic>
        <p:nvPicPr>
          <p:cNvPr id="8" name="Picture 7">
            <a:extLst>
              <a:ext uri="{FF2B5EF4-FFF2-40B4-BE49-F238E27FC236}">
                <a16:creationId xmlns:a16="http://schemas.microsoft.com/office/drawing/2014/main" id="{32D9ACA7-2F1C-9349-6951-86D04DABB73C}"/>
              </a:ext>
            </a:extLst>
          </p:cNvPr>
          <p:cNvPicPr>
            <a:picLocks noChangeAspect="1"/>
          </p:cNvPicPr>
          <p:nvPr/>
        </p:nvPicPr>
        <p:blipFill>
          <a:blip r:embed="rId4"/>
          <a:stretch>
            <a:fillRect/>
          </a:stretch>
        </p:blipFill>
        <p:spPr>
          <a:xfrm>
            <a:off x="7051964" y="1591176"/>
            <a:ext cx="3631371" cy="4681488"/>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099034050"/>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Order of Operations with a Fraction Bar | Math with Mr. J">
            <a:hlinkClick r:id="" action="ppaction://media"/>
            <a:extLst>
              <a:ext uri="{FF2B5EF4-FFF2-40B4-BE49-F238E27FC236}">
                <a16:creationId xmlns:a16="http://schemas.microsoft.com/office/drawing/2014/main" id="{F3751FED-629C-F70D-824C-B51FEB13FED1}"/>
              </a:ext>
            </a:extLst>
          </p:cNvPr>
          <p:cNvPicPr>
            <a:picLocks noRot="1" noChangeAspect="1"/>
          </p:cNvPicPr>
          <p:nvPr>
            <a:videoFile r:link="rId2"/>
          </p:nvPr>
        </p:nvPicPr>
        <p:blipFill>
          <a:blip r:embed="rId5"/>
          <a:stretch>
            <a:fillRect/>
          </a:stretch>
        </p:blipFill>
        <p:spPr>
          <a:xfrm>
            <a:off x="1130834" y="623675"/>
            <a:ext cx="9930331" cy="5610650"/>
          </a:xfrm>
          <a:prstGeom prst="rect">
            <a:avLst/>
          </a:prstGeom>
        </p:spPr>
      </p:pic>
      <p:sp>
        <p:nvSpPr>
          <p:cNvPr id="7" name="Rectangle 6">
            <a:extLst>
              <a:ext uri="{FF2B5EF4-FFF2-40B4-BE49-F238E27FC236}">
                <a16:creationId xmlns:a16="http://schemas.microsoft.com/office/drawing/2014/main" id="{1B4C3E4C-1650-3677-C5FE-E02011367AC7}"/>
              </a:ext>
            </a:extLst>
          </p:cNvPr>
          <p:cNvSpPr/>
          <p:nvPr/>
        </p:nvSpPr>
        <p:spPr>
          <a:xfrm>
            <a:off x="2701636" y="6345382"/>
            <a:ext cx="6968837" cy="33250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t>Video Link</a:t>
            </a:r>
            <a:r>
              <a:rPr lang="en-US" dirty="0"/>
              <a:t>: </a:t>
            </a:r>
            <a:r>
              <a:rPr lang="en-US" dirty="0">
                <a:hlinkClick r:id="rId6"/>
              </a:rPr>
              <a:t>https://www.youtube.com/watch?v=hfVKWJxGYE8</a:t>
            </a:r>
            <a:r>
              <a:rPr lang="en-US" dirty="0"/>
              <a:t>  </a:t>
            </a:r>
          </a:p>
        </p:txBody>
      </p:sp>
      <p:pic>
        <p:nvPicPr>
          <p:cNvPr id="2" name="Graphic 30" descr="Flim icon indicating the slide has a VIDEO.">
            <a:extLst>
              <a:ext uri="{FF2B5EF4-FFF2-40B4-BE49-F238E27FC236}">
                <a16:creationId xmlns:a16="http://schemas.microsoft.com/office/drawing/2014/main" id="{17EB325A-976A-9DA9-95A6-BAC2D25E0F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65025" y="85060"/>
            <a:ext cx="731520" cy="731520"/>
          </a:xfrm>
          <a:prstGeom prst="rect">
            <a:avLst/>
          </a:prstGeom>
        </p:spPr>
      </p:pic>
    </p:spTree>
    <p:custDataLst>
      <p:tags r:id="rId1"/>
    </p:custDataLst>
    <p:extLst>
      <p:ext uri="{BB962C8B-B14F-4D97-AF65-F5344CB8AC3E}">
        <p14:creationId xmlns:p14="http://schemas.microsoft.com/office/powerpoint/2010/main" val="1814279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8737F-1D84-9BA2-88D1-68F8E10AD799}"/>
              </a:ext>
            </a:extLst>
          </p:cNvPr>
          <p:cNvSpPr>
            <a:spLocks noGrp="1"/>
          </p:cNvSpPr>
          <p:nvPr>
            <p:ph type="title"/>
          </p:nvPr>
        </p:nvSpPr>
        <p:spPr/>
        <p:txBody>
          <a:bodyPr/>
          <a:lstStyle/>
          <a:p>
            <a:pPr algn="ctr"/>
            <a:r>
              <a:rPr lang="en-US" dirty="0">
                <a:solidFill>
                  <a:schemeClr val="tx1"/>
                </a:solidFill>
              </a:rPr>
              <a:t>Combining Operations with Fractions </a:t>
            </a:r>
          </a:p>
        </p:txBody>
      </p:sp>
      <p:sp>
        <p:nvSpPr>
          <p:cNvPr id="5" name="Content Placeholder 4">
            <a:extLst>
              <a:ext uri="{FF2B5EF4-FFF2-40B4-BE49-F238E27FC236}">
                <a16:creationId xmlns:a16="http://schemas.microsoft.com/office/drawing/2014/main" id="{64F31E51-9F11-5BBB-F025-3B2D8927219E}"/>
              </a:ext>
            </a:extLst>
          </p:cNvPr>
          <p:cNvSpPr>
            <a:spLocks noGrp="1"/>
          </p:cNvSpPr>
          <p:nvPr>
            <p:ph idx="1"/>
          </p:nvPr>
        </p:nvSpPr>
        <p:spPr>
          <a:xfrm>
            <a:off x="815167" y="1645920"/>
            <a:ext cx="4200179" cy="4572000"/>
          </a:xfrm>
        </p:spPr>
        <p:txBody>
          <a:bodyPr>
            <a:normAutofit lnSpcReduction="10000"/>
          </a:bodyPr>
          <a:lstStyle/>
          <a:p>
            <a:r>
              <a:rPr lang="en-US" dirty="0"/>
              <a:t>Method:</a:t>
            </a:r>
          </a:p>
          <a:p>
            <a:pPr marL="514350" indent="-514350">
              <a:buFont typeface="+mj-lt"/>
              <a:buAutoNum type="arabicPeriod"/>
            </a:pPr>
            <a:r>
              <a:rPr lang="en-US" dirty="0"/>
              <a:t>Use PEMDAS to solve the equation on the </a:t>
            </a:r>
            <a:r>
              <a:rPr lang="en-US" b="1" dirty="0"/>
              <a:t>top</a:t>
            </a:r>
            <a:r>
              <a:rPr lang="en-US" dirty="0"/>
              <a:t> of the division bar.</a:t>
            </a:r>
          </a:p>
          <a:p>
            <a:pPr marL="514350" indent="-514350">
              <a:buFont typeface="+mj-lt"/>
              <a:buAutoNum type="arabicPeriod"/>
            </a:pPr>
            <a:endParaRPr lang="en-US" sz="1600" dirty="0"/>
          </a:p>
          <a:p>
            <a:pPr marL="514350" indent="-514350">
              <a:buFont typeface="+mj-lt"/>
              <a:buAutoNum type="arabicPeriod"/>
            </a:pPr>
            <a:r>
              <a:rPr lang="en-US" dirty="0"/>
              <a:t>Use PEMDAS to solve the equation on the </a:t>
            </a:r>
            <a:r>
              <a:rPr lang="en-US" b="1" dirty="0"/>
              <a:t>bottom</a:t>
            </a:r>
            <a:r>
              <a:rPr lang="en-US" dirty="0"/>
              <a:t> of the division bar.</a:t>
            </a:r>
          </a:p>
          <a:p>
            <a:pPr marL="514350" indent="-514350">
              <a:buFont typeface="+mj-lt"/>
              <a:buAutoNum type="arabicPeriod"/>
            </a:pPr>
            <a:endParaRPr lang="en-US" sz="1600" dirty="0"/>
          </a:p>
          <a:p>
            <a:pPr marL="514350" indent="-514350">
              <a:buFont typeface="+mj-lt"/>
              <a:buAutoNum type="arabicPeriod"/>
            </a:pPr>
            <a:r>
              <a:rPr lang="en-US" dirty="0"/>
              <a:t>Reduce the fraction to simplest form, if possible. </a:t>
            </a:r>
          </a:p>
          <a:p>
            <a:pPr marL="514350" indent="-514350">
              <a:buFont typeface="+mj-lt"/>
              <a:buAutoNum type="arabicPeriod"/>
            </a:pPr>
            <a:endParaRPr lang="en-US" dirty="0"/>
          </a:p>
          <a:p>
            <a:pPr marL="514350" indent="-514350">
              <a:buFont typeface="+mj-lt"/>
              <a:buAutoNum type="arabicPeriod"/>
            </a:pPr>
            <a:endParaRPr lang="en-US" dirty="0"/>
          </a:p>
        </p:txBody>
      </p:sp>
      <p:grpSp>
        <p:nvGrpSpPr>
          <p:cNvPr id="6" name="Google Shape;250;p31">
            <a:extLst>
              <a:ext uri="{FF2B5EF4-FFF2-40B4-BE49-F238E27FC236}">
                <a16:creationId xmlns:a16="http://schemas.microsoft.com/office/drawing/2014/main" id="{E2906C07-5AE1-D135-9206-8A9CB7FF0F88}"/>
              </a:ext>
              <a:ext uri="{C183D7F6-B498-43B3-948B-1728B52AA6E4}">
                <adec:decorative xmlns:adec="http://schemas.microsoft.com/office/drawing/2017/decorative" val="1"/>
              </a:ext>
            </a:extLst>
          </p:cNvPr>
          <p:cNvGrpSpPr/>
          <p:nvPr/>
        </p:nvGrpSpPr>
        <p:grpSpPr>
          <a:xfrm>
            <a:off x="7382220" y="1405404"/>
            <a:ext cx="4200179" cy="5160804"/>
            <a:chOff x="0" y="5809"/>
            <a:chExt cx="3922609" cy="3916200"/>
          </a:xfrm>
        </p:grpSpPr>
        <p:sp>
          <p:nvSpPr>
            <p:cNvPr id="7" name="Google Shape;251;p31">
              <a:extLst>
                <a:ext uri="{FF2B5EF4-FFF2-40B4-BE49-F238E27FC236}">
                  <a16:creationId xmlns:a16="http://schemas.microsoft.com/office/drawing/2014/main" id="{57D48405-7537-B0BD-4A04-E132BEFA8DB2}"/>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8" name="Google Shape;252;p31">
              <a:extLst>
                <a:ext uri="{FF2B5EF4-FFF2-40B4-BE49-F238E27FC236}">
                  <a16:creationId xmlns:a16="http://schemas.microsoft.com/office/drawing/2014/main" id="{CB28CFE8-B0C3-CF3B-F88D-FE89242480A6}"/>
                </a:ext>
              </a:extLst>
            </p:cNvPr>
            <p:cNvSpPr/>
            <p:nvPr/>
          </p:nvSpPr>
          <p:spPr>
            <a:xfrm>
              <a:off x="0" y="5809"/>
              <a:ext cx="3916200" cy="221159"/>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p:sp>
        <p:nvSpPr>
          <p:cNvPr id="9" name="Right Brace 8">
            <a:extLst>
              <a:ext uri="{FF2B5EF4-FFF2-40B4-BE49-F238E27FC236}">
                <a16:creationId xmlns:a16="http://schemas.microsoft.com/office/drawing/2014/main" id="{B53EB863-1EC6-5056-D3B2-8161FE4E652F}"/>
              </a:ext>
            </a:extLst>
          </p:cNvPr>
          <p:cNvSpPr/>
          <p:nvPr/>
        </p:nvSpPr>
        <p:spPr>
          <a:xfrm>
            <a:off x="5021903" y="2050473"/>
            <a:ext cx="506061" cy="2625536"/>
          </a:xfrm>
          <a:prstGeom prst="righ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863BC7F9-8578-BC11-C665-049F68498088}"/>
              </a:ext>
            </a:extLst>
          </p:cNvPr>
          <p:cNvSpPr txBox="1"/>
          <p:nvPr/>
        </p:nvSpPr>
        <p:spPr>
          <a:xfrm>
            <a:off x="5534521" y="2355273"/>
            <a:ext cx="1300272" cy="2015936"/>
          </a:xfrm>
          <a:prstGeom prst="rect">
            <a:avLst/>
          </a:prstGeom>
          <a:noFill/>
        </p:spPr>
        <p:txBody>
          <a:bodyPr wrap="square" rtlCol="0">
            <a:spAutoFit/>
          </a:bodyPr>
          <a:lstStyle/>
          <a:p>
            <a:r>
              <a:rPr lang="en-US" sz="2500" i="1" dirty="0">
                <a:solidFill>
                  <a:schemeClr val="accent4"/>
                </a:solidFill>
              </a:rPr>
              <a:t>Always work from LEFT to RIGHT</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805AA3C-33CD-7C1E-D767-7B75D44E3634}"/>
                  </a:ext>
                </a:extLst>
              </p:cNvPr>
              <p:cNvSpPr txBox="1"/>
              <p:nvPr/>
            </p:nvSpPr>
            <p:spPr>
              <a:xfrm>
                <a:off x="7949099" y="1696850"/>
                <a:ext cx="1714059" cy="867353"/>
              </a:xfrm>
              <a:prstGeom prst="rect">
                <a:avLst/>
              </a:prstGeom>
              <a:noFill/>
            </p:spPr>
            <p:txBody>
              <a:bodyPr wrap="none" lIns="0" tIns="0" rIns="0" bIns="0" rtlCol="0">
                <a:spAutoFit/>
              </a:bodyPr>
              <a:lstStyle/>
              <a:p>
                <a:pPr/>
                <a14:m>
                  <m:oMathPara xmlns:m="http://schemas.openxmlformats.org/officeDocument/2006/math">
                    <m:oMath>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8+4 </m:t>
                          </m:r>
                          <m:r>
                            <a:rPr lang="en-US" sz="3000" b="0" i="1" smtClean="0">
                              <a:latin typeface="Cambria Math" panose="02040503050406030204" pitchFamily="18" charset="0"/>
                              <a:ea typeface="Cambria Math" panose="02040503050406030204" pitchFamily="18" charset="0"/>
                            </a:rPr>
                            <m:t>×3</m:t>
                          </m:r>
                        </m:num>
                        <m:den>
                          <m:r>
                            <a:rPr lang="en-US" sz="3000" b="0" i="1" smtClean="0">
                              <a:latin typeface="Cambria Math" panose="02040503050406030204" pitchFamily="18" charset="0"/>
                            </a:rPr>
                            <m:t>10</m:t>
                          </m:r>
                          <m:r>
                            <a:rPr lang="en-US" sz="3000" b="0" i="1" smtClean="0">
                              <a:latin typeface="Cambria Math" panose="02040503050406030204" pitchFamily="18" charset="0"/>
                              <a:ea typeface="Cambria Math" panose="02040503050406030204" pitchFamily="18" charset="0"/>
                            </a:rPr>
                            <m:t>÷2</m:t>
                          </m:r>
                        </m:den>
                      </m:f>
                    </m:oMath>
                  </m:oMathPara>
                </a14:m>
                <a:endParaRPr lang="en-US" sz="3000" dirty="0"/>
              </a:p>
            </p:txBody>
          </p:sp>
        </mc:Choice>
        <mc:Fallback xmlns="">
          <p:sp>
            <p:nvSpPr>
              <p:cNvPr id="13" name="TextBox 12">
                <a:extLst>
                  <a:ext uri="{FF2B5EF4-FFF2-40B4-BE49-F238E27FC236}">
                    <a16:creationId xmlns:a16="http://schemas.microsoft.com/office/drawing/2014/main" id="{4805AA3C-33CD-7C1E-D767-7B75D44E3634}"/>
                  </a:ext>
                </a:extLst>
              </p:cNvPr>
              <p:cNvSpPr txBox="1">
                <a:spLocks noRot="1" noChangeAspect="1" noMove="1" noResize="1" noEditPoints="1" noAdjustHandles="1" noChangeArrowheads="1" noChangeShapeType="1" noTextEdit="1"/>
              </p:cNvSpPr>
              <p:nvPr/>
            </p:nvSpPr>
            <p:spPr>
              <a:xfrm>
                <a:off x="7949099" y="1696850"/>
                <a:ext cx="1714059" cy="86735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D1F4E1D-1344-4D87-CDCB-A1DA5DAFEC07}"/>
                  </a:ext>
                </a:extLst>
              </p:cNvPr>
              <p:cNvSpPr txBox="1"/>
              <p:nvPr/>
            </p:nvSpPr>
            <p:spPr>
              <a:xfrm>
                <a:off x="7949099" y="3005341"/>
                <a:ext cx="1184042" cy="867353"/>
              </a:xfrm>
              <a:prstGeom prst="rect">
                <a:avLst/>
              </a:prstGeom>
              <a:noFill/>
            </p:spPr>
            <p:txBody>
              <a:bodyPr wrap="none" lIns="0" tIns="0" rIns="0" bIns="0" rtlCol="0">
                <a:spAutoFit/>
              </a:bodyPr>
              <a:lstStyle/>
              <a:p>
                <a:pPr/>
                <a14:m>
                  <m:oMathPara xmlns:m="http://schemas.openxmlformats.org/officeDocument/2006/math">
                    <m:oMath>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8+12</m:t>
                          </m:r>
                        </m:num>
                        <m:den>
                          <m:r>
                            <a:rPr lang="en-US" sz="3000" b="0" i="1" smtClean="0">
                              <a:latin typeface="Cambria Math" panose="02040503050406030204" pitchFamily="18" charset="0"/>
                            </a:rPr>
                            <m:t>10</m:t>
                          </m:r>
                          <m:r>
                            <a:rPr lang="en-US" sz="3000" b="0" i="1" smtClean="0">
                              <a:latin typeface="Cambria Math" panose="02040503050406030204" pitchFamily="18" charset="0"/>
                              <a:ea typeface="Cambria Math" panose="02040503050406030204" pitchFamily="18" charset="0"/>
                            </a:rPr>
                            <m:t>÷2</m:t>
                          </m:r>
                        </m:den>
                      </m:f>
                    </m:oMath>
                  </m:oMathPara>
                </a14:m>
                <a:endParaRPr lang="en-US" sz="3000" dirty="0"/>
              </a:p>
            </p:txBody>
          </p:sp>
        </mc:Choice>
        <mc:Fallback xmlns="">
          <p:sp>
            <p:nvSpPr>
              <p:cNvPr id="14" name="TextBox 13">
                <a:extLst>
                  <a:ext uri="{FF2B5EF4-FFF2-40B4-BE49-F238E27FC236}">
                    <a16:creationId xmlns:a16="http://schemas.microsoft.com/office/drawing/2014/main" id="{3D1F4E1D-1344-4D87-CDCB-A1DA5DAFEC07}"/>
                  </a:ext>
                </a:extLst>
              </p:cNvPr>
              <p:cNvSpPr txBox="1">
                <a:spLocks noRot="1" noChangeAspect="1" noMove="1" noResize="1" noEditPoints="1" noAdjustHandles="1" noChangeArrowheads="1" noChangeShapeType="1" noTextEdit="1"/>
              </p:cNvSpPr>
              <p:nvPr/>
            </p:nvSpPr>
            <p:spPr>
              <a:xfrm>
                <a:off x="7949099" y="3005341"/>
                <a:ext cx="1184042" cy="86735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39743CB-E28D-FC2A-11D2-52B60D47D8ED}"/>
                  </a:ext>
                </a:extLst>
              </p:cNvPr>
              <p:cNvSpPr txBox="1"/>
              <p:nvPr/>
            </p:nvSpPr>
            <p:spPr>
              <a:xfrm>
                <a:off x="7949099" y="4245777"/>
                <a:ext cx="1184042" cy="867353"/>
              </a:xfrm>
              <a:prstGeom prst="rect">
                <a:avLst/>
              </a:prstGeom>
              <a:noFill/>
            </p:spPr>
            <p:txBody>
              <a:bodyPr wrap="none" lIns="0" tIns="0" rIns="0" bIns="0" rtlCol="0">
                <a:spAutoFit/>
              </a:bodyPr>
              <a:lstStyle/>
              <a:p>
                <a:pPr/>
                <a14:m>
                  <m:oMathPara xmlns:m="http://schemas.openxmlformats.org/officeDocument/2006/math">
                    <m:oMath>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20</m:t>
                          </m:r>
                        </m:num>
                        <m:den>
                          <m:r>
                            <a:rPr lang="en-US" sz="3000" b="0" i="1" smtClean="0">
                              <a:latin typeface="Cambria Math" panose="02040503050406030204" pitchFamily="18" charset="0"/>
                            </a:rPr>
                            <m:t>10</m:t>
                          </m:r>
                          <m:r>
                            <a:rPr lang="en-US" sz="3000" b="0" i="1" smtClean="0">
                              <a:latin typeface="Cambria Math" panose="02040503050406030204" pitchFamily="18" charset="0"/>
                              <a:ea typeface="Cambria Math" panose="02040503050406030204" pitchFamily="18" charset="0"/>
                            </a:rPr>
                            <m:t>÷2</m:t>
                          </m:r>
                        </m:den>
                      </m:f>
                    </m:oMath>
                  </m:oMathPara>
                </a14:m>
                <a:endParaRPr lang="en-US" sz="3000" dirty="0"/>
              </a:p>
            </p:txBody>
          </p:sp>
        </mc:Choice>
        <mc:Fallback xmlns="">
          <p:sp>
            <p:nvSpPr>
              <p:cNvPr id="16" name="TextBox 15">
                <a:extLst>
                  <a:ext uri="{FF2B5EF4-FFF2-40B4-BE49-F238E27FC236}">
                    <a16:creationId xmlns:a16="http://schemas.microsoft.com/office/drawing/2014/main" id="{739743CB-E28D-FC2A-11D2-52B60D47D8ED}"/>
                  </a:ext>
                </a:extLst>
              </p:cNvPr>
              <p:cNvSpPr txBox="1">
                <a:spLocks noRot="1" noChangeAspect="1" noMove="1" noResize="1" noEditPoints="1" noAdjustHandles="1" noChangeArrowheads="1" noChangeShapeType="1" noTextEdit="1"/>
              </p:cNvSpPr>
              <p:nvPr/>
            </p:nvSpPr>
            <p:spPr>
              <a:xfrm>
                <a:off x="7949099" y="4245777"/>
                <a:ext cx="1184042" cy="8673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239026B-F3B0-0D9A-EF2D-7B032B9B4879}"/>
                  </a:ext>
                </a:extLst>
              </p:cNvPr>
              <p:cNvSpPr txBox="1"/>
              <p:nvPr/>
            </p:nvSpPr>
            <p:spPr>
              <a:xfrm>
                <a:off x="8028159" y="5485748"/>
                <a:ext cx="512961" cy="867353"/>
              </a:xfrm>
              <a:prstGeom prst="rect">
                <a:avLst/>
              </a:prstGeom>
              <a:noFill/>
            </p:spPr>
            <p:txBody>
              <a:bodyPr wrap="none" lIns="0" tIns="0" rIns="0" bIns="0" rtlCol="0">
                <a:spAutoFit/>
              </a:bodyPr>
              <a:lstStyle/>
              <a:p>
                <a:pPr/>
                <a14:m>
                  <m:oMathPara xmlns:m="http://schemas.openxmlformats.org/officeDocument/2006/math">
                    <m:oMath>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20</m:t>
                          </m:r>
                        </m:num>
                        <m:den>
                          <m:r>
                            <a:rPr lang="en-US" sz="3000" b="0" i="1" smtClean="0">
                              <a:latin typeface="Cambria Math" panose="02040503050406030204" pitchFamily="18" charset="0"/>
                            </a:rPr>
                            <m:t>5</m:t>
                          </m:r>
                        </m:den>
                      </m:f>
                    </m:oMath>
                  </m:oMathPara>
                </a14:m>
                <a:endParaRPr lang="en-US" sz="3000" dirty="0"/>
              </a:p>
            </p:txBody>
          </p:sp>
        </mc:Choice>
        <mc:Fallback xmlns="">
          <p:sp>
            <p:nvSpPr>
              <p:cNvPr id="17" name="TextBox 16">
                <a:extLst>
                  <a:ext uri="{FF2B5EF4-FFF2-40B4-BE49-F238E27FC236}">
                    <a16:creationId xmlns:a16="http://schemas.microsoft.com/office/drawing/2014/main" id="{4239026B-F3B0-0D9A-EF2D-7B032B9B4879}"/>
                  </a:ext>
                </a:extLst>
              </p:cNvPr>
              <p:cNvSpPr txBox="1">
                <a:spLocks noRot="1" noChangeAspect="1" noMove="1" noResize="1" noEditPoints="1" noAdjustHandles="1" noChangeArrowheads="1" noChangeShapeType="1" noTextEdit="1"/>
              </p:cNvSpPr>
              <p:nvPr/>
            </p:nvSpPr>
            <p:spPr>
              <a:xfrm>
                <a:off x="8028159" y="5485748"/>
                <a:ext cx="512961" cy="867353"/>
              </a:xfrm>
              <a:prstGeom prst="rect">
                <a:avLst/>
              </a:prstGeom>
              <a:blipFill>
                <a:blip r:embed="rId7"/>
                <a:stretch>
                  <a:fillRect/>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FDDA71DA-E489-B090-9858-16B25238A884}"/>
              </a:ext>
            </a:extLst>
          </p:cNvPr>
          <p:cNvCxnSpPr>
            <a:stCxn id="17" idx="1"/>
          </p:cNvCxnSpPr>
          <p:nvPr/>
        </p:nvCxnSpPr>
        <p:spPr>
          <a:xfrm flipV="1">
            <a:off x="8028159" y="5485748"/>
            <a:ext cx="512961" cy="433677"/>
          </a:xfrm>
          <a:prstGeom prst="line">
            <a:avLst/>
          </a:prstGeom>
          <a:ln w="28575">
            <a:solidFill>
              <a:schemeClr val="accent4"/>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CA4F9FA-9DDF-B989-E737-E4F868F1A2C2}"/>
              </a:ext>
            </a:extLst>
          </p:cNvPr>
          <p:cNvCxnSpPr/>
          <p:nvPr/>
        </p:nvCxnSpPr>
        <p:spPr>
          <a:xfrm flipV="1">
            <a:off x="8028159" y="5994765"/>
            <a:ext cx="512961" cy="433677"/>
          </a:xfrm>
          <a:prstGeom prst="line">
            <a:avLst/>
          </a:prstGeom>
          <a:ln w="28575">
            <a:solidFill>
              <a:schemeClr val="accent4"/>
            </a:solidFill>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3F97DE9D-311A-9374-801B-EA966E718E76}"/>
              </a:ext>
            </a:extLst>
          </p:cNvPr>
          <p:cNvSpPr/>
          <p:nvPr/>
        </p:nvSpPr>
        <p:spPr>
          <a:xfrm>
            <a:off x="8806128" y="5702586"/>
            <a:ext cx="512961" cy="4336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t>=</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8C9E389-B872-5CC9-B524-A2472326DF48}"/>
                  </a:ext>
                </a:extLst>
              </p:cNvPr>
              <p:cNvSpPr txBox="1"/>
              <p:nvPr/>
            </p:nvSpPr>
            <p:spPr>
              <a:xfrm>
                <a:off x="9431697" y="5485747"/>
                <a:ext cx="299761" cy="862672"/>
              </a:xfrm>
              <a:prstGeom prst="rect">
                <a:avLst/>
              </a:prstGeom>
              <a:noFill/>
            </p:spPr>
            <p:txBody>
              <a:bodyPr wrap="none" lIns="0" tIns="0" rIns="0" bIns="0" rtlCol="0">
                <a:spAutoFit/>
              </a:bodyPr>
              <a:lstStyle/>
              <a:p>
                <a:pPr/>
                <a14:m>
                  <m:oMathPara xmlns:m="http://schemas.openxmlformats.org/officeDocument/2006/math">
                    <m:oMath>
                      <m:f>
                        <m:fPr>
                          <m:ctrlPr>
                            <a:rPr lang="en-US" sz="3000" b="0" i="1" smtClean="0">
                              <a:latin typeface="Cambria Math" panose="02040503050406030204" pitchFamily="18" charset="0"/>
                            </a:rPr>
                          </m:ctrlPr>
                        </m:fPr>
                        <m:num>
                          <m:r>
                            <a:rPr lang="en-US" sz="3000" b="0" i="1" smtClean="0">
                              <a:latin typeface="Cambria Math" panose="02040503050406030204" pitchFamily="18" charset="0"/>
                            </a:rPr>
                            <m:t>4</m:t>
                          </m:r>
                        </m:num>
                        <m:den>
                          <m:r>
                            <a:rPr lang="en-US" sz="3000" b="0" i="1" smtClean="0">
                              <a:latin typeface="Cambria Math" panose="02040503050406030204" pitchFamily="18" charset="0"/>
                            </a:rPr>
                            <m:t>1</m:t>
                          </m:r>
                        </m:den>
                      </m:f>
                    </m:oMath>
                  </m:oMathPara>
                </a14:m>
                <a:endParaRPr lang="en-US" sz="3000" dirty="0"/>
              </a:p>
            </p:txBody>
          </p:sp>
        </mc:Choice>
        <mc:Fallback xmlns="">
          <p:sp>
            <p:nvSpPr>
              <p:cNvPr id="22" name="TextBox 21">
                <a:extLst>
                  <a:ext uri="{FF2B5EF4-FFF2-40B4-BE49-F238E27FC236}">
                    <a16:creationId xmlns:a16="http://schemas.microsoft.com/office/drawing/2014/main" id="{C8C9E389-B872-5CC9-B524-A2472326DF48}"/>
                  </a:ext>
                </a:extLst>
              </p:cNvPr>
              <p:cNvSpPr txBox="1">
                <a:spLocks noRot="1" noChangeAspect="1" noMove="1" noResize="1" noEditPoints="1" noAdjustHandles="1" noChangeArrowheads="1" noChangeShapeType="1" noTextEdit="1"/>
              </p:cNvSpPr>
              <p:nvPr/>
            </p:nvSpPr>
            <p:spPr>
              <a:xfrm>
                <a:off x="9431697" y="5485747"/>
                <a:ext cx="299761" cy="862672"/>
              </a:xfrm>
              <a:prstGeom prst="rect">
                <a:avLst/>
              </a:prstGeom>
              <a:blipFill>
                <a:blip r:embed="rId8"/>
                <a:stretch>
                  <a:fillRect/>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715E9BF4-C48D-14BD-24D7-038169D344A0}"/>
              </a:ext>
            </a:extLst>
          </p:cNvPr>
          <p:cNvSpPr/>
          <p:nvPr/>
        </p:nvSpPr>
        <p:spPr>
          <a:xfrm>
            <a:off x="9922259" y="5700244"/>
            <a:ext cx="959960" cy="4336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t>=  4</a:t>
            </a:r>
          </a:p>
        </p:txBody>
      </p:sp>
      <p:sp>
        <p:nvSpPr>
          <p:cNvPr id="25" name="Rectangle 24">
            <a:extLst>
              <a:ext uri="{FF2B5EF4-FFF2-40B4-BE49-F238E27FC236}">
                <a16:creationId xmlns:a16="http://schemas.microsoft.com/office/drawing/2014/main" id="{5DDD825A-4262-763F-750E-79DB87A8DA07}"/>
              </a:ext>
            </a:extLst>
          </p:cNvPr>
          <p:cNvSpPr/>
          <p:nvPr/>
        </p:nvSpPr>
        <p:spPr>
          <a:xfrm>
            <a:off x="7727822" y="3012268"/>
            <a:ext cx="3407749" cy="88205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1DBAE5A3-3E0F-39CD-712F-A1D5DBC2ACE0}"/>
              </a:ext>
            </a:extLst>
          </p:cNvPr>
          <p:cNvSpPr/>
          <p:nvPr/>
        </p:nvSpPr>
        <p:spPr>
          <a:xfrm>
            <a:off x="7935606" y="4216381"/>
            <a:ext cx="3407749" cy="1053917"/>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739350B-9C86-2F48-DB0E-EC53442F0DD2}"/>
              </a:ext>
            </a:extLst>
          </p:cNvPr>
          <p:cNvSpPr/>
          <p:nvPr/>
        </p:nvSpPr>
        <p:spPr>
          <a:xfrm>
            <a:off x="7949099" y="5218868"/>
            <a:ext cx="857029" cy="1214642"/>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C1067D4B-B169-333E-2810-2C8BF29F8C3F}"/>
              </a:ext>
            </a:extLst>
          </p:cNvPr>
          <p:cNvSpPr/>
          <p:nvPr/>
        </p:nvSpPr>
        <p:spPr>
          <a:xfrm>
            <a:off x="8885189" y="5525623"/>
            <a:ext cx="2295020" cy="98091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95295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25"/>
                                        </p:tgtEl>
                                      </p:cBhvr>
                                    </p:animEffect>
                                    <p:set>
                                      <p:cBhvr>
                                        <p:cTn id="20" dur="1" fill="hold">
                                          <p:stCondLst>
                                            <p:cond delay="499"/>
                                          </p:stCondLst>
                                        </p:cTn>
                                        <p:tgtEl>
                                          <p:spTgt spid="2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27"/>
                                        </p:tgtEl>
                                      </p:cBhvr>
                                    </p:animEffect>
                                    <p:set>
                                      <p:cBhvr>
                                        <p:cTn id="30" dur="1" fill="hold">
                                          <p:stCondLst>
                                            <p:cond delay="499"/>
                                          </p:stCondLst>
                                        </p:cTn>
                                        <p:tgtEl>
                                          <p:spTgt spid="27"/>
                                        </p:tgtEl>
                                        <p:attrNameLst>
                                          <p:attrName>style.visibility</p:attrName>
                                        </p:attrNameLst>
                                      </p:cBhvr>
                                      <p:to>
                                        <p:strVal val="hidden"/>
                                      </p:to>
                                    </p:set>
                                  </p:childTnLst>
                                </p:cTn>
                              </p:par>
                            </p:childTnLst>
                          </p:cTn>
                        </p:par>
                        <p:par>
                          <p:cTn id="31" fill="hold">
                            <p:stCondLst>
                              <p:cond delay="500"/>
                            </p:stCondLst>
                            <p:childTnLst>
                              <p:par>
                                <p:cTn id="32" presetID="22" presetClass="entr" presetSubtype="4"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2"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par>
                          <p:cTn id="38" fill="hold">
                            <p:stCondLst>
                              <p:cond delay="1000"/>
                            </p:stCondLst>
                            <p:childTnLst>
                              <p:par>
                                <p:cTn id="39" presetID="10" presetClass="exit" presetSubtype="0" fill="hold" grpId="0" nodeType="afterEffect">
                                  <p:stCondLst>
                                    <p:cond delay="0"/>
                                  </p:stCondLst>
                                  <p:childTnLst>
                                    <p:animEffect transition="out" filter="fade">
                                      <p:cBhvr>
                                        <p:cTn id="40" dur="500"/>
                                        <p:tgtEl>
                                          <p:spTgt spid="28"/>
                                        </p:tgtEl>
                                      </p:cBhvr>
                                    </p:animEffect>
                                    <p:set>
                                      <p:cBhvr>
                                        <p:cTn id="41"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5" grpId="0" animBg="1"/>
      <p:bldP spid="26" grpId="0" animBg="1"/>
      <p:bldP spid="27" grpId="0" animBg="1"/>
      <p:bldP spid="2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BB430-15B0-1DF5-DA1D-C23EF8661DE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47E624-4BEA-2DBF-9538-604164B8CD3A}"/>
              </a:ext>
            </a:extLst>
          </p:cNvPr>
          <p:cNvSpPr>
            <a:spLocks noGrp="1"/>
          </p:cNvSpPr>
          <p:nvPr>
            <p:ph idx="4294967295"/>
          </p:nvPr>
        </p:nvSpPr>
        <p:spPr>
          <a:xfrm>
            <a:off x="626364" y="565866"/>
            <a:ext cx="4705227" cy="5803363"/>
          </a:xfrm>
        </p:spPr>
        <p:txBody>
          <a:bodyPr>
            <a:normAutofit/>
          </a:bodyPr>
          <a:lstStyle/>
          <a:p>
            <a:pPr marL="0" indent="0">
              <a:buNone/>
            </a:pPr>
            <a:r>
              <a:rPr lang="en-US" dirty="0">
                <a:solidFill>
                  <a:schemeClr val="tx1"/>
                </a:solidFill>
                <a:latin typeface="+mj-lt"/>
              </a:rPr>
              <a:t>Combining Operations with Fractions </a:t>
            </a:r>
          </a:p>
          <a:p>
            <a:pPr marL="0" indent="0">
              <a:buNone/>
            </a:pPr>
            <a:endParaRPr lang="en-US" sz="1000" dirty="0"/>
          </a:p>
          <a:p>
            <a:pPr marL="0" indent="0">
              <a:buNone/>
            </a:pPr>
            <a:r>
              <a:rPr lang="en-US" sz="2400" dirty="0"/>
              <a:t>Method:</a:t>
            </a:r>
          </a:p>
          <a:p>
            <a:pPr marL="514350" indent="-514350">
              <a:buFont typeface="+mj-lt"/>
              <a:buAutoNum type="arabicPeriod"/>
            </a:pPr>
            <a:r>
              <a:rPr lang="en-US" sz="2400" dirty="0"/>
              <a:t>Use PEMDAS to solve the equation on the </a:t>
            </a:r>
            <a:r>
              <a:rPr lang="en-US" sz="2400" b="1" dirty="0"/>
              <a:t>top</a:t>
            </a:r>
            <a:r>
              <a:rPr lang="en-US" sz="2400" dirty="0"/>
              <a:t> of the division bar.</a:t>
            </a:r>
          </a:p>
          <a:p>
            <a:pPr marL="514350" indent="-514350">
              <a:buFont typeface="+mj-lt"/>
              <a:buAutoNum type="arabicPeriod"/>
            </a:pPr>
            <a:endParaRPr lang="en-US" sz="1400" dirty="0"/>
          </a:p>
          <a:p>
            <a:pPr marL="514350" indent="-514350">
              <a:buFont typeface="+mj-lt"/>
              <a:buAutoNum type="arabicPeriod"/>
            </a:pPr>
            <a:r>
              <a:rPr lang="en-US" sz="2400" dirty="0"/>
              <a:t>Use PEMDAS to solve the equation on the </a:t>
            </a:r>
            <a:r>
              <a:rPr lang="en-US" sz="2400" b="1" dirty="0"/>
              <a:t>bottom</a:t>
            </a:r>
            <a:r>
              <a:rPr lang="en-US" sz="2400" dirty="0"/>
              <a:t> of the division bar.</a:t>
            </a:r>
          </a:p>
          <a:p>
            <a:pPr marL="514350" indent="-514350">
              <a:buFont typeface="+mj-lt"/>
              <a:buAutoNum type="arabicPeriod"/>
            </a:pPr>
            <a:endParaRPr lang="en-US" sz="1400" dirty="0"/>
          </a:p>
          <a:p>
            <a:pPr marL="514350" indent="-514350">
              <a:buFont typeface="+mj-lt"/>
              <a:buAutoNum type="arabicPeriod"/>
            </a:pPr>
            <a:r>
              <a:rPr lang="en-US" sz="2400" dirty="0"/>
              <a:t>Reduce the fraction to simplest form, if possible. </a:t>
            </a:r>
          </a:p>
          <a:p>
            <a:pPr marL="514350" indent="-514350">
              <a:buFont typeface="+mj-lt"/>
              <a:buAutoNum type="arabicPeriod"/>
            </a:pPr>
            <a:endParaRPr lang="en-US" dirty="0"/>
          </a:p>
          <a:p>
            <a:pPr marL="514350" indent="-514350">
              <a:buFont typeface="+mj-lt"/>
              <a:buAutoNum type="arabicPeriod"/>
            </a:pPr>
            <a:endParaRPr lang="en-US" dirty="0"/>
          </a:p>
        </p:txBody>
      </p:sp>
      <p:grpSp>
        <p:nvGrpSpPr>
          <p:cNvPr id="6" name="Google Shape;250;p31">
            <a:extLst>
              <a:ext uri="{FF2B5EF4-FFF2-40B4-BE49-F238E27FC236}">
                <a16:creationId xmlns:a16="http://schemas.microsoft.com/office/drawing/2014/main" id="{E9B8B723-9C81-F9CB-C689-9A27E6E8F2AF}"/>
              </a:ext>
              <a:ext uri="{C183D7F6-B498-43B3-948B-1728B52AA6E4}">
                <adec:decorative xmlns:adec="http://schemas.microsoft.com/office/drawing/2017/decorative" val="1"/>
              </a:ext>
            </a:extLst>
          </p:cNvPr>
          <p:cNvGrpSpPr/>
          <p:nvPr/>
        </p:nvGrpSpPr>
        <p:grpSpPr>
          <a:xfrm>
            <a:off x="6049697" y="201314"/>
            <a:ext cx="5489740" cy="6455372"/>
            <a:chOff x="0" y="5809"/>
            <a:chExt cx="3922609" cy="3916200"/>
          </a:xfrm>
        </p:grpSpPr>
        <p:sp>
          <p:nvSpPr>
            <p:cNvPr id="7" name="Google Shape;251;p31">
              <a:extLst>
                <a:ext uri="{FF2B5EF4-FFF2-40B4-BE49-F238E27FC236}">
                  <a16:creationId xmlns:a16="http://schemas.microsoft.com/office/drawing/2014/main" id="{99AC2DB2-C07B-266B-EA28-A542EB0323E4}"/>
                </a:ext>
              </a:extLst>
            </p:cNvPr>
            <p:cNvSpPr/>
            <p:nvPr/>
          </p:nvSpPr>
          <p:spPr>
            <a:xfrm>
              <a:off x="6409" y="5809"/>
              <a:ext cx="3916200" cy="3916200"/>
            </a:xfrm>
            <a:prstGeom prst="rect">
              <a:avLst/>
            </a:prstGeom>
            <a:solidFill>
              <a:srgbClr val="FFFF99"/>
            </a:solidFill>
            <a:ln>
              <a:noFill/>
            </a:ln>
            <a:effectLst>
              <a:outerShdw blurRad="50800" dist="38100" dir="5400000" algn="t" rotWithShape="0">
                <a:srgbClr val="000000">
                  <a:alpha val="29409"/>
                </a:srgbClr>
              </a:outerShdw>
            </a:effectLst>
          </p:spPr>
          <p:txBody>
            <a:bodyPr spcFirstLastPara="1" wrap="square" lIns="91425" tIns="45700" rIns="91425" bIns="45700" anchor="ctr" anchorCtr="0">
              <a:noAutofit/>
            </a:bodyPr>
            <a:lstStyle/>
            <a:p>
              <a:endParaRPr lang="en-US" dirty="0"/>
            </a:p>
          </p:txBody>
        </p:sp>
        <p:sp>
          <p:nvSpPr>
            <p:cNvPr id="8" name="Google Shape;252;p31">
              <a:extLst>
                <a:ext uri="{FF2B5EF4-FFF2-40B4-BE49-F238E27FC236}">
                  <a16:creationId xmlns:a16="http://schemas.microsoft.com/office/drawing/2014/main" id="{70C32D2F-5F01-F7C6-2290-5BB6786EE379}"/>
                </a:ext>
              </a:extLst>
            </p:cNvPr>
            <p:cNvSpPr/>
            <p:nvPr/>
          </p:nvSpPr>
          <p:spPr>
            <a:xfrm>
              <a:off x="0" y="5809"/>
              <a:ext cx="3916200" cy="221159"/>
            </a:xfrm>
            <a:prstGeom prst="rect">
              <a:avLst/>
            </a:prstGeom>
            <a:solidFill>
              <a:srgbClr val="000000">
                <a:alpha val="4310"/>
              </a:srgbClr>
            </a:solidFill>
            <a:ln>
              <a:noFill/>
            </a:ln>
          </p:spPr>
          <p:txBody>
            <a:bodyPr spcFirstLastPara="1" wrap="square" lIns="91425" tIns="45700" rIns="91425" bIns="45700" anchor="ctr" anchorCtr="0">
              <a:noAutofit/>
            </a:bodyPr>
            <a:lstStyle/>
            <a:p>
              <a:endParaRPr lang="en-US" dirty="0"/>
            </a:p>
          </p:txBody>
        </p: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B09BF76-BA6A-77E7-0BD6-AAFAEBA0A1F3}"/>
                  </a:ext>
                </a:extLst>
              </p:cNvPr>
              <p:cNvSpPr txBox="1"/>
              <p:nvPr/>
            </p:nvSpPr>
            <p:spPr>
              <a:xfrm>
                <a:off x="6374454" y="642130"/>
                <a:ext cx="2698880" cy="798808"/>
              </a:xfrm>
              <a:prstGeom prst="rect">
                <a:avLst/>
              </a:prstGeom>
              <a:noFill/>
            </p:spPr>
            <p:txBody>
              <a:bodyPr wrap="none" lIns="0" tIns="0" rIns="0" bIns="0" rtlCol="0">
                <a:spAutoFit/>
              </a:bodyPr>
              <a:lstStyle/>
              <a:p>
                <a:pPr/>
                <a14:m>
                  <m:oMathPara xmlns:m="http://schemas.openxmlformats.org/officeDocument/2006/math">
                    <m:oMathParaPr>
                      <m:jc m:val="left"/>
                    </m:oMathParaPr>
                    <m:oMath>
                      <m:f>
                        <m:fPr>
                          <m:ctrlPr>
                            <a:rPr lang="en-US" sz="2500" b="0" i="1" smtClean="0">
                              <a:latin typeface="Cambria Math" panose="02040503050406030204" pitchFamily="18" charset="0"/>
                            </a:rPr>
                          </m:ctrlPr>
                        </m:fPr>
                        <m:num>
                          <m:r>
                            <a:rPr lang="en-US" sz="2500" b="0" i="1" smtClean="0">
                              <a:latin typeface="Cambria Math" panose="02040503050406030204" pitchFamily="18" charset="0"/>
                            </a:rPr>
                            <m:t>24 −6+2 </m:t>
                          </m:r>
                          <m:r>
                            <a:rPr lang="en-US" sz="2500" b="0" i="1" smtClean="0">
                              <a:latin typeface="Cambria Math" panose="02040503050406030204" pitchFamily="18" charset="0"/>
                              <a:ea typeface="Cambria Math" panose="02040503050406030204" pitchFamily="18" charset="0"/>
                            </a:rPr>
                            <m:t>×5</m:t>
                          </m:r>
                        </m:num>
                        <m:den>
                          <m:d>
                            <m:dPr>
                              <m:ctrlPr>
                                <a:rPr lang="en-US" sz="2500" b="0" i="1" smtClean="0">
                                  <a:latin typeface="Cambria Math" panose="02040503050406030204" pitchFamily="18" charset="0"/>
                                </a:rPr>
                              </m:ctrlPr>
                            </m:dPr>
                            <m:e>
                              <m:r>
                                <a:rPr lang="en-US" sz="2500" b="0" i="1" smtClean="0">
                                  <a:latin typeface="Cambria Math" panose="02040503050406030204" pitchFamily="18" charset="0"/>
                                </a:rPr>
                                <m:t>18 −6</m:t>
                              </m:r>
                            </m:e>
                          </m:d>
                          <m:r>
                            <a:rPr lang="en-US" sz="2500" b="0" i="1" smtClean="0">
                              <a:latin typeface="Cambria Math" panose="02040503050406030204" pitchFamily="18" charset="0"/>
                              <a:ea typeface="Cambria Math" panose="02040503050406030204" pitchFamily="18" charset="0"/>
                            </a:rPr>
                            <m:t>÷(2×3)</m:t>
                          </m:r>
                        </m:den>
                      </m:f>
                    </m:oMath>
                  </m:oMathPara>
                </a14:m>
                <a:endParaRPr lang="en-US" sz="2500" dirty="0"/>
              </a:p>
            </p:txBody>
          </p:sp>
        </mc:Choice>
        <mc:Fallback xmlns="">
          <p:sp>
            <p:nvSpPr>
              <p:cNvPr id="13" name="TextBox 12">
                <a:extLst>
                  <a:ext uri="{FF2B5EF4-FFF2-40B4-BE49-F238E27FC236}">
                    <a16:creationId xmlns:a16="http://schemas.microsoft.com/office/drawing/2014/main" id="{1B09BF76-BA6A-77E7-0BD6-AAFAEBA0A1F3}"/>
                  </a:ext>
                </a:extLst>
              </p:cNvPr>
              <p:cNvSpPr txBox="1">
                <a:spLocks noRot="1" noChangeAspect="1" noMove="1" noResize="1" noEditPoints="1" noAdjustHandles="1" noChangeArrowheads="1" noChangeShapeType="1" noTextEdit="1"/>
              </p:cNvSpPr>
              <p:nvPr/>
            </p:nvSpPr>
            <p:spPr>
              <a:xfrm>
                <a:off x="6374454" y="642130"/>
                <a:ext cx="2698880" cy="798808"/>
              </a:xfrm>
              <a:prstGeom prst="rect">
                <a:avLst/>
              </a:prstGeom>
              <a:blipFill>
                <a:blip r:embed="rId4"/>
                <a:stretch>
                  <a:fillRect l="-226"/>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80407CE0-FE7F-B8BD-872A-BD68A8EF7102}"/>
              </a:ext>
            </a:extLst>
          </p:cNvPr>
          <p:cNvCxnSpPr>
            <a:cxnSpLocks/>
          </p:cNvCxnSpPr>
          <p:nvPr/>
        </p:nvCxnSpPr>
        <p:spPr>
          <a:xfrm flipV="1">
            <a:off x="9800407" y="642331"/>
            <a:ext cx="512961" cy="433677"/>
          </a:xfrm>
          <a:prstGeom prst="line">
            <a:avLst/>
          </a:prstGeom>
          <a:ln w="28575">
            <a:solidFill>
              <a:schemeClr val="accent4"/>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688060E9-96D7-958C-E22E-D6256AA24377}"/>
              </a:ext>
            </a:extLst>
          </p:cNvPr>
          <p:cNvCxnSpPr/>
          <p:nvPr/>
        </p:nvCxnSpPr>
        <p:spPr>
          <a:xfrm flipV="1">
            <a:off x="9800407" y="1151348"/>
            <a:ext cx="512961" cy="433677"/>
          </a:xfrm>
          <a:prstGeom prst="line">
            <a:avLst/>
          </a:prstGeom>
          <a:ln w="28575">
            <a:solidFill>
              <a:schemeClr val="accent4"/>
            </a:solidFill>
          </a:ln>
        </p:spPr>
        <p:style>
          <a:lnRef idx="1">
            <a:schemeClr val="dk1"/>
          </a:lnRef>
          <a:fillRef idx="0">
            <a:schemeClr val="dk1"/>
          </a:fillRef>
          <a:effectRef idx="0">
            <a:schemeClr val="dk1"/>
          </a:effectRef>
          <a:fontRef idx="minor">
            <a:schemeClr val="tx1"/>
          </a:fontRef>
        </p:style>
      </p:cxnSp>
      <p:sp>
        <p:nvSpPr>
          <p:cNvPr id="23" name="Rectangle 22">
            <a:extLst>
              <a:ext uri="{FF2B5EF4-FFF2-40B4-BE49-F238E27FC236}">
                <a16:creationId xmlns:a16="http://schemas.microsoft.com/office/drawing/2014/main" id="{1A55BE3F-9D16-EABE-3BC2-8036E8AEC7A8}"/>
              </a:ext>
            </a:extLst>
          </p:cNvPr>
          <p:cNvSpPr/>
          <p:nvPr/>
        </p:nvSpPr>
        <p:spPr>
          <a:xfrm>
            <a:off x="9833387" y="2034081"/>
            <a:ext cx="1330167" cy="4336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t>=  14</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B2EC2A6-9A3A-8926-72A4-220D6A01CCE4}"/>
                  </a:ext>
                </a:extLst>
              </p:cNvPr>
              <p:cNvSpPr txBox="1"/>
              <p:nvPr/>
            </p:nvSpPr>
            <p:spPr>
              <a:xfrm>
                <a:off x="6374454" y="1860994"/>
                <a:ext cx="2698880" cy="790986"/>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latin typeface="Cambria Math" panose="02040503050406030204" pitchFamily="18" charset="0"/>
                            </a:rPr>
                          </m:ctrlPr>
                        </m:fPr>
                        <m:num>
                          <m:r>
                            <a:rPr lang="en-US" sz="2500" b="0" i="1" smtClean="0">
                              <a:latin typeface="Cambria Math" panose="02040503050406030204" pitchFamily="18" charset="0"/>
                            </a:rPr>
                            <m:t>24 −6+</m:t>
                          </m:r>
                          <m:r>
                            <a:rPr lang="en-US" sz="2500" b="0" i="1" smtClean="0">
                              <a:solidFill>
                                <a:schemeClr val="accent4"/>
                              </a:solidFill>
                              <a:latin typeface="Cambria Math" panose="02040503050406030204" pitchFamily="18" charset="0"/>
                            </a:rPr>
                            <m:t>10</m:t>
                          </m:r>
                        </m:num>
                        <m:den>
                          <m:d>
                            <m:dPr>
                              <m:ctrlPr>
                                <a:rPr lang="en-US" sz="2500" b="0" i="1" smtClean="0">
                                  <a:latin typeface="Cambria Math" panose="02040503050406030204" pitchFamily="18" charset="0"/>
                                </a:rPr>
                              </m:ctrlPr>
                            </m:dPr>
                            <m:e>
                              <m:r>
                                <a:rPr lang="en-US" sz="2500" b="0" i="1" smtClean="0">
                                  <a:latin typeface="Cambria Math" panose="02040503050406030204" pitchFamily="18" charset="0"/>
                                </a:rPr>
                                <m:t>18 −6</m:t>
                              </m:r>
                            </m:e>
                          </m:d>
                          <m:r>
                            <a:rPr lang="en-US" sz="2500" b="0" i="1" smtClean="0">
                              <a:latin typeface="Cambria Math" panose="02040503050406030204" pitchFamily="18" charset="0"/>
                              <a:ea typeface="Cambria Math" panose="02040503050406030204" pitchFamily="18" charset="0"/>
                            </a:rPr>
                            <m:t>÷(2×3)</m:t>
                          </m:r>
                        </m:den>
                      </m:f>
                    </m:oMath>
                  </m:oMathPara>
                </a14:m>
                <a:endParaRPr lang="en-US" sz="2500" dirty="0"/>
              </a:p>
            </p:txBody>
          </p:sp>
        </mc:Choice>
        <mc:Fallback xmlns="">
          <p:sp>
            <p:nvSpPr>
              <p:cNvPr id="2" name="TextBox 1">
                <a:extLst>
                  <a:ext uri="{FF2B5EF4-FFF2-40B4-BE49-F238E27FC236}">
                    <a16:creationId xmlns:a16="http://schemas.microsoft.com/office/drawing/2014/main" id="{DB2EC2A6-9A3A-8926-72A4-220D6A01CCE4}"/>
                  </a:ext>
                </a:extLst>
              </p:cNvPr>
              <p:cNvSpPr txBox="1">
                <a:spLocks noRot="1" noChangeAspect="1" noMove="1" noResize="1" noEditPoints="1" noAdjustHandles="1" noChangeArrowheads="1" noChangeShapeType="1" noTextEdit="1"/>
              </p:cNvSpPr>
              <p:nvPr/>
            </p:nvSpPr>
            <p:spPr>
              <a:xfrm>
                <a:off x="6374454" y="1860994"/>
                <a:ext cx="2698880" cy="7909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8157406-4392-68B9-C82E-CE2A4A277561}"/>
                  </a:ext>
                </a:extLst>
              </p:cNvPr>
              <p:cNvSpPr txBox="1"/>
              <p:nvPr/>
            </p:nvSpPr>
            <p:spPr>
              <a:xfrm>
                <a:off x="6386664" y="2948920"/>
                <a:ext cx="2698880" cy="790986"/>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solidFill>
                                <a:schemeClr val="accent4"/>
                              </a:solidFill>
                              <a:latin typeface="Cambria Math" panose="02040503050406030204" pitchFamily="18" charset="0"/>
                            </a:rPr>
                          </m:ctrlPr>
                        </m:fPr>
                        <m:num>
                          <m:r>
                            <a:rPr lang="en-US" sz="2500" b="0" i="1" smtClean="0">
                              <a:solidFill>
                                <a:schemeClr val="accent4"/>
                              </a:solidFill>
                              <a:latin typeface="Cambria Math" panose="02040503050406030204" pitchFamily="18" charset="0"/>
                            </a:rPr>
                            <m:t>28</m:t>
                          </m:r>
                        </m:num>
                        <m:den>
                          <m:d>
                            <m:dPr>
                              <m:ctrlPr>
                                <a:rPr lang="en-US" sz="2500" b="0" i="1" smtClean="0">
                                  <a:latin typeface="Cambria Math" panose="02040503050406030204" pitchFamily="18" charset="0"/>
                                </a:rPr>
                              </m:ctrlPr>
                            </m:dPr>
                            <m:e>
                              <m:r>
                                <a:rPr lang="en-US" sz="2500" b="0" i="1" smtClean="0">
                                  <a:latin typeface="Cambria Math" panose="02040503050406030204" pitchFamily="18" charset="0"/>
                                </a:rPr>
                                <m:t>18 −6</m:t>
                              </m:r>
                            </m:e>
                          </m:d>
                          <m:r>
                            <a:rPr lang="en-US" sz="2500" b="0" i="1" smtClean="0">
                              <a:latin typeface="Cambria Math" panose="02040503050406030204" pitchFamily="18" charset="0"/>
                              <a:ea typeface="Cambria Math" panose="02040503050406030204" pitchFamily="18" charset="0"/>
                            </a:rPr>
                            <m:t>÷(2×3)</m:t>
                          </m:r>
                        </m:den>
                      </m:f>
                    </m:oMath>
                  </m:oMathPara>
                </a14:m>
                <a:endParaRPr lang="en-US" sz="2500" dirty="0"/>
              </a:p>
            </p:txBody>
          </p:sp>
        </mc:Choice>
        <mc:Fallback xmlns="">
          <p:sp>
            <p:nvSpPr>
              <p:cNvPr id="11" name="TextBox 10">
                <a:extLst>
                  <a:ext uri="{FF2B5EF4-FFF2-40B4-BE49-F238E27FC236}">
                    <a16:creationId xmlns:a16="http://schemas.microsoft.com/office/drawing/2014/main" id="{68157406-4392-68B9-C82E-CE2A4A277561}"/>
                  </a:ext>
                </a:extLst>
              </p:cNvPr>
              <p:cNvSpPr txBox="1">
                <a:spLocks noRot="1" noChangeAspect="1" noMove="1" noResize="1" noEditPoints="1" noAdjustHandles="1" noChangeArrowheads="1" noChangeShapeType="1" noTextEdit="1"/>
              </p:cNvSpPr>
              <p:nvPr/>
            </p:nvSpPr>
            <p:spPr>
              <a:xfrm>
                <a:off x="6386664" y="2948920"/>
                <a:ext cx="2698880" cy="79098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B846103-F224-B1FC-86EE-4576350C3F57}"/>
                  </a:ext>
                </a:extLst>
              </p:cNvPr>
              <p:cNvSpPr txBox="1"/>
              <p:nvPr/>
            </p:nvSpPr>
            <p:spPr>
              <a:xfrm>
                <a:off x="6483357" y="4106754"/>
                <a:ext cx="1883144" cy="777200"/>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solidFill>
                                <a:schemeClr val="tx1"/>
                              </a:solidFill>
                              <a:latin typeface="Cambria Math" panose="02040503050406030204" pitchFamily="18" charset="0"/>
                            </a:rPr>
                          </m:ctrlPr>
                        </m:fPr>
                        <m:num>
                          <m:r>
                            <a:rPr lang="en-US" sz="2500" b="0" i="1" smtClean="0">
                              <a:solidFill>
                                <a:schemeClr val="tx1"/>
                              </a:solidFill>
                              <a:latin typeface="Cambria Math" panose="02040503050406030204" pitchFamily="18" charset="0"/>
                            </a:rPr>
                            <m:t>28</m:t>
                          </m:r>
                        </m:num>
                        <m:den>
                          <m:d>
                            <m:dPr>
                              <m:ctrlPr>
                                <a:rPr lang="en-US" sz="2500" b="0" i="1" smtClean="0">
                                  <a:latin typeface="Cambria Math" panose="02040503050406030204" pitchFamily="18" charset="0"/>
                                </a:rPr>
                              </m:ctrlPr>
                            </m:dPr>
                            <m:e>
                              <m:r>
                                <a:rPr lang="en-US" sz="2500" b="0" i="1" smtClean="0">
                                  <a:latin typeface="Cambria Math" panose="02040503050406030204" pitchFamily="18" charset="0"/>
                                </a:rPr>
                                <m:t>18 −6</m:t>
                              </m:r>
                            </m:e>
                          </m:d>
                          <m:r>
                            <a:rPr lang="en-US" sz="2500" b="0" i="1" smtClean="0">
                              <a:latin typeface="Cambria Math" panose="02040503050406030204" pitchFamily="18" charset="0"/>
                              <a:ea typeface="Cambria Math" panose="02040503050406030204" pitchFamily="18" charset="0"/>
                            </a:rPr>
                            <m:t>÷</m:t>
                          </m:r>
                          <m:r>
                            <a:rPr lang="en-US" sz="2500" b="0" i="1" smtClean="0">
                              <a:solidFill>
                                <a:schemeClr val="accent4"/>
                              </a:solidFill>
                              <a:latin typeface="Cambria Math" panose="02040503050406030204" pitchFamily="18" charset="0"/>
                              <a:ea typeface="Cambria Math" panose="02040503050406030204" pitchFamily="18" charset="0"/>
                            </a:rPr>
                            <m:t>6</m:t>
                          </m:r>
                        </m:den>
                      </m:f>
                    </m:oMath>
                  </m:oMathPara>
                </a14:m>
                <a:endParaRPr lang="en-US" sz="2500" dirty="0"/>
              </a:p>
            </p:txBody>
          </p:sp>
        </mc:Choice>
        <mc:Fallback xmlns="">
          <p:sp>
            <p:nvSpPr>
              <p:cNvPr id="18" name="TextBox 17">
                <a:extLst>
                  <a:ext uri="{FF2B5EF4-FFF2-40B4-BE49-F238E27FC236}">
                    <a16:creationId xmlns:a16="http://schemas.microsoft.com/office/drawing/2014/main" id="{2B846103-F224-B1FC-86EE-4576350C3F57}"/>
                  </a:ext>
                </a:extLst>
              </p:cNvPr>
              <p:cNvSpPr txBox="1">
                <a:spLocks noRot="1" noChangeAspect="1" noMove="1" noResize="1" noEditPoints="1" noAdjustHandles="1" noChangeArrowheads="1" noChangeShapeType="1" noTextEdit="1"/>
              </p:cNvSpPr>
              <p:nvPr/>
            </p:nvSpPr>
            <p:spPr>
              <a:xfrm>
                <a:off x="6483357" y="4106754"/>
                <a:ext cx="1883144" cy="77720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60FACEF-BF03-80B6-9A5C-F7EDC2BB2334}"/>
                  </a:ext>
                </a:extLst>
              </p:cNvPr>
              <p:cNvSpPr txBox="1"/>
              <p:nvPr/>
            </p:nvSpPr>
            <p:spPr>
              <a:xfrm>
                <a:off x="6483357" y="5247888"/>
                <a:ext cx="987258" cy="722762"/>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solidFill>
                                <a:schemeClr val="tx1"/>
                              </a:solidFill>
                              <a:latin typeface="Cambria Math" panose="02040503050406030204" pitchFamily="18" charset="0"/>
                            </a:rPr>
                          </m:ctrlPr>
                        </m:fPr>
                        <m:num>
                          <m:r>
                            <a:rPr lang="en-US" sz="2500" b="0" i="1" smtClean="0">
                              <a:solidFill>
                                <a:schemeClr val="tx1"/>
                              </a:solidFill>
                              <a:latin typeface="Cambria Math" panose="02040503050406030204" pitchFamily="18" charset="0"/>
                            </a:rPr>
                            <m:t>28</m:t>
                          </m:r>
                        </m:num>
                        <m:den>
                          <m:r>
                            <a:rPr lang="en-US" sz="2500" b="0" i="1" smtClean="0">
                              <a:solidFill>
                                <a:schemeClr val="accent4"/>
                              </a:solidFill>
                              <a:latin typeface="Cambria Math" panose="02040503050406030204" pitchFamily="18" charset="0"/>
                            </a:rPr>
                            <m:t>12</m:t>
                          </m:r>
                          <m:r>
                            <a:rPr lang="en-US" sz="2500" b="0" i="1" smtClean="0">
                              <a:latin typeface="Cambria Math" panose="02040503050406030204" pitchFamily="18" charset="0"/>
                              <a:ea typeface="Cambria Math" panose="02040503050406030204" pitchFamily="18" charset="0"/>
                            </a:rPr>
                            <m:t>÷</m:t>
                          </m:r>
                          <m:r>
                            <a:rPr lang="en-US" sz="2500" b="0" i="1" smtClean="0">
                              <a:solidFill>
                                <a:schemeClr val="tx1"/>
                              </a:solidFill>
                              <a:latin typeface="Cambria Math" panose="02040503050406030204" pitchFamily="18" charset="0"/>
                              <a:ea typeface="Cambria Math" panose="02040503050406030204" pitchFamily="18" charset="0"/>
                            </a:rPr>
                            <m:t>6</m:t>
                          </m:r>
                        </m:den>
                      </m:f>
                    </m:oMath>
                  </m:oMathPara>
                </a14:m>
                <a:endParaRPr lang="en-US" sz="2500" dirty="0"/>
              </a:p>
            </p:txBody>
          </p:sp>
        </mc:Choice>
        <mc:Fallback xmlns="">
          <p:sp>
            <p:nvSpPr>
              <p:cNvPr id="24" name="TextBox 23">
                <a:extLst>
                  <a:ext uri="{FF2B5EF4-FFF2-40B4-BE49-F238E27FC236}">
                    <a16:creationId xmlns:a16="http://schemas.microsoft.com/office/drawing/2014/main" id="{960FACEF-BF03-80B6-9A5C-F7EDC2BB2334}"/>
                  </a:ext>
                </a:extLst>
              </p:cNvPr>
              <p:cNvSpPr txBox="1">
                <a:spLocks noRot="1" noChangeAspect="1" noMove="1" noResize="1" noEditPoints="1" noAdjustHandles="1" noChangeArrowheads="1" noChangeShapeType="1" noTextEdit="1"/>
              </p:cNvSpPr>
              <p:nvPr/>
            </p:nvSpPr>
            <p:spPr>
              <a:xfrm>
                <a:off x="6483357" y="5247888"/>
                <a:ext cx="987258" cy="72276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29953D6-749C-C779-F5D8-4ED0FBD0001D}"/>
                  </a:ext>
                </a:extLst>
              </p:cNvPr>
              <p:cNvSpPr txBox="1"/>
              <p:nvPr/>
            </p:nvSpPr>
            <p:spPr>
              <a:xfrm>
                <a:off x="9800407" y="680153"/>
                <a:ext cx="428001" cy="722762"/>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solidFill>
                                <a:schemeClr val="tx1"/>
                              </a:solidFill>
                              <a:latin typeface="Cambria Math" panose="02040503050406030204" pitchFamily="18" charset="0"/>
                            </a:rPr>
                          </m:ctrlPr>
                        </m:fPr>
                        <m:num>
                          <m:r>
                            <a:rPr lang="en-US" sz="2500" b="0" i="1" smtClean="0">
                              <a:solidFill>
                                <a:schemeClr val="tx1"/>
                              </a:solidFill>
                              <a:latin typeface="Cambria Math" panose="02040503050406030204" pitchFamily="18" charset="0"/>
                            </a:rPr>
                            <m:t>28</m:t>
                          </m:r>
                        </m:num>
                        <m:den>
                          <m:r>
                            <a:rPr lang="en-US" sz="2500" b="0" i="1" smtClean="0">
                              <a:solidFill>
                                <a:schemeClr val="accent4"/>
                              </a:solidFill>
                              <a:latin typeface="Cambria Math" panose="02040503050406030204" pitchFamily="18" charset="0"/>
                            </a:rPr>
                            <m:t>2</m:t>
                          </m:r>
                        </m:den>
                      </m:f>
                    </m:oMath>
                  </m:oMathPara>
                </a14:m>
                <a:endParaRPr lang="en-US" sz="2500" dirty="0"/>
              </a:p>
            </p:txBody>
          </p:sp>
        </mc:Choice>
        <mc:Fallback xmlns="">
          <p:sp>
            <p:nvSpPr>
              <p:cNvPr id="29" name="TextBox 28">
                <a:extLst>
                  <a:ext uri="{FF2B5EF4-FFF2-40B4-BE49-F238E27FC236}">
                    <a16:creationId xmlns:a16="http://schemas.microsoft.com/office/drawing/2014/main" id="{929953D6-749C-C779-F5D8-4ED0FBD0001D}"/>
                  </a:ext>
                </a:extLst>
              </p:cNvPr>
              <p:cNvSpPr txBox="1">
                <a:spLocks noRot="1" noChangeAspect="1" noMove="1" noResize="1" noEditPoints="1" noAdjustHandles="1" noChangeArrowheads="1" noChangeShapeType="1" noTextEdit="1"/>
              </p:cNvSpPr>
              <p:nvPr/>
            </p:nvSpPr>
            <p:spPr>
              <a:xfrm>
                <a:off x="9800407" y="680153"/>
                <a:ext cx="428001" cy="72276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4CB5ECD-86F4-A70B-3080-B66A22C5883C}"/>
                  </a:ext>
                </a:extLst>
              </p:cNvPr>
              <p:cNvSpPr txBox="1"/>
              <p:nvPr/>
            </p:nvSpPr>
            <p:spPr>
              <a:xfrm>
                <a:off x="10735553" y="653542"/>
                <a:ext cx="428002" cy="720262"/>
              </a:xfrm>
              <a:prstGeom prst="rect">
                <a:avLst/>
              </a:prstGeom>
              <a:noFill/>
            </p:spPr>
            <p:txBody>
              <a:bodyPr wrap="none" lIns="0" tIns="0" rIns="0" bIns="0" rtlCol="0">
                <a:spAutoFit/>
              </a:bodyPr>
              <a:lstStyle/>
              <a:p>
                <a:pPr/>
                <a14:m>
                  <m:oMathPara xmlns:m="http://schemas.openxmlformats.org/officeDocument/2006/math">
                    <m:oMath>
                      <m:f>
                        <m:fPr>
                          <m:ctrlPr>
                            <a:rPr lang="en-US" sz="2500" b="0" i="1" smtClean="0">
                              <a:solidFill>
                                <a:schemeClr val="tx1"/>
                              </a:solidFill>
                              <a:latin typeface="Cambria Math" panose="02040503050406030204" pitchFamily="18" charset="0"/>
                            </a:rPr>
                          </m:ctrlPr>
                        </m:fPr>
                        <m:num>
                          <m:r>
                            <a:rPr lang="en-US" sz="2500" b="0" i="1" smtClean="0">
                              <a:solidFill>
                                <a:schemeClr val="tx1"/>
                              </a:solidFill>
                              <a:latin typeface="Cambria Math" panose="02040503050406030204" pitchFamily="18" charset="0"/>
                            </a:rPr>
                            <m:t>14</m:t>
                          </m:r>
                        </m:num>
                        <m:den>
                          <m:r>
                            <a:rPr lang="en-US" sz="2500" b="0" i="1" smtClean="0">
                              <a:solidFill>
                                <a:schemeClr val="tx1"/>
                              </a:solidFill>
                              <a:latin typeface="Cambria Math" panose="02040503050406030204" pitchFamily="18" charset="0"/>
                            </a:rPr>
                            <m:t>1</m:t>
                          </m:r>
                        </m:den>
                      </m:f>
                    </m:oMath>
                  </m:oMathPara>
                </a14:m>
                <a:endParaRPr lang="en-US" sz="2500" dirty="0"/>
              </a:p>
            </p:txBody>
          </p:sp>
        </mc:Choice>
        <mc:Fallback xmlns="">
          <p:sp>
            <p:nvSpPr>
              <p:cNvPr id="30" name="TextBox 29">
                <a:extLst>
                  <a:ext uri="{FF2B5EF4-FFF2-40B4-BE49-F238E27FC236}">
                    <a16:creationId xmlns:a16="http://schemas.microsoft.com/office/drawing/2014/main" id="{B4CB5ECD-86F4-A70B-3080-B66A22C5883C}"/>
                  </a:ext>
                </a:extLst>
              </p:cNvPr>
              <p:cNvSpPr txBox="1">
                <a:spLocks noRot="1" noChangeAspect="1" noMove="1" noResize="1" noEditPoints="1" noAdjustHandles="1" noChangeArrowheads="1" noChangeShapeType="1" noTextEdit="1"/>
              </p:cNvSpPr>
              <p:nvPr/>
            </p:nvSpPr>
            <p:spPr>
              <a:xfrm>
                <a:off x="10735553" y="653542"/>
                <a:ext cx="428002" cy="720262"/>
              </a:xfrm>
              <a:prstGeom prst="rect">
                <a:avLst/>
              </a:prstGeom>
              <a:blipFill>
                <a:blip r:embed="rId10"/>
                <a:stretch>
                  <a:fillRect/>
                </a:stretch>
              </a:blipFill>
            </p:spPr>
            <p:txBody>
              <a:bodyPr/>
              <a:lstStyle/>
              <a:p>
                <a:r>
                  <a:rPr lang="en-US">
                    <a:noFill/>
                  </a:rPr>
                  <a:t> </a:t>
                </a:r>
              </a:p>
            </p:txBody>
          </p:sp>
        </mc:Fallback>
      </mc:AlternateContent>
      <p:sp>
        <p:nvSpPr>
          <p:cNvPr id="31" name="Rectangle 30">
            <a:extLst>
              <a:ext uri="{FF2B5EF4-FFF2-40B4-BE49-F238E27FC236}">
                <a16:creationId xmlns:a16="http://schemas.microsoft.com/office/drawing/2014/main" id="{06D31FCA-AB84-D3C5-610E-1C35D021ACE9}"/>
              </a:ext>
            </a:extLst>
          </p:cNvPr>
          <p:cNvSpPr/>
          <p:nvPr/>
        </p:nvSpPr>
        <p:spPr>
          <a:xfrm>
            <a:off x="10287719" y="824695"/>
            <a:ext cx="473484" cy="43367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a:t>=</a:t>
            </a:r>
          </a:p>
        </p:txBody>
      </p:sp>
      <p:cxnSp>
        <p:nvCxnSpPr>
          <p:cNvPr id="38" name="Connector: Elbow 37">
            <a:extLst>
              <a:ext uri="{FF2B5EF4-FFF2-40B4-BE49-F238E27FC236}">
                <a16:creationId xmlns:a16="http://schemas.microsoft.com/office/drawing/2014/main" id="{05EE2D71-CB7B-82BC-408E-E2CA90C08238}"/>
              </a:ext>
            </a:extLst>
          </p:cNvPr>
          <p:cNvCxnSpPr>
            <a:cxnSpLocks/>
            <a:stCxn id="24" idx="3"/>
            <a:endCxn id="29" idx="1"/>
          </p:cNvCxnSpPr>
          <p:nvPr/>
        </p:nvCxnSpPr>
        <p:spPr>
          <a:xfrm flipV="1">
            <a:off x="7470615" y="1041534"/>
            <a:ext cx="2329792" cy="4567735"/>
          </a:xfrm>
          <a:prstGeom prst="bentConnector3">
            <a:avLst>
              <a:gd name="adj1" fmla="val 77355"/>
            </a:avLst>
          </a:prstGeom>
          <a:ln w="38100">
            <a:solidFill>
              <a:schemeClr val="accent4"/>
            </a:solidFill>
            <a:tailEnd type="triangle"/>
          </a:ln>
        </p:spPr>
        <p:style>
          <a:lnRef idx="1">
            <a:schemeClr val="accent5"/>
          </a:lnRef>
          <a:fillRef idx="0">
            <a:schemeClr val="accent5"/>
          </a:fillRef>
          <a:effectRef idx="0">
            <a:schemeClr val="accent5"/>
          </a:effectRef>
          <a:fontRef idx="minor">
            <a:schemeClr val="tx1"/>
          </a:fontRef>
        </p:style>
      </p:cxnSp>
      <p:sp>
        <p:nvSpPr>
          <p:cNvPr id="44" name="Rectangle 43">
            <a:extLst>
              <a:ext uri="{FF2B5EF4-FFF2-40B4-BE49-F238E27FC236}">
                <a16:creationId xmlns:a16="http://schemas.microsoft.com/office/drawing/2014/main" id="{A1F7C9FA-E02D-8D0F-0846-BD3F4FD5F5B7}"/>
              </a:ext>
            </a:extLst>
          </p:cNvPr>
          <p:cNvSpPr/>
          <p:nvPr/>
        </p:nvSpPr>
        <p:spPr>
          <a:xfrm>
            <a:off x="6386664" y="1860994"/>
            <a:ext cx="2686670" cy="93762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65170E79-1533-A468-6CF1-D702365E9FE0}"/>
              </a:ext>
            </a:extLst>
          </p:cNvPr>
          <p:cNvSpPr/>
          <p:nvPr/>
        </p:nvSpPr>
        <p:spPr>
          <a:xfrm>
            <a:off x="6286392" y="2957873"/>
            <a:ext cx="2786941" cy="932335"/>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9B820065-80BF-ED71-9E21-CACFB7B0CC35}"/>
              </a:ext>
            </a:extLst>
          </p:cNvPr>
          <p:cNvSpPr/>
          <p:nvPr/>
        </p:nvSpPr>
        <p:spPr>
          <a:xfrm>
            <a:off x="6286391" y="4065741"/>
            <a:ext cx="2786941" cy="932335"/>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10D31BB6-BF52-E8F1-4DFD-AD68E7199BB9}"/>
              </a:ext>
            </a:extLst>
          </p:cNvPr>
          <p:cNvSpPr/>
          <p:nvPr/>
        </p:nvSpPr>
        <p:spPr>
          <a:xfrm>
            <a:off x="6342634" y="5039090"/>
            <a:ext cx="1095002" cy="1189294"/>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871F04C3-37FD-0C87-A98F-E3461856AF94}"/>
              </a:ext>
            </a:extLst>
          </p:cNvPr>
          <p:cNvSpPr/>
          <p:nvPr/>
        </p:nvSpPr>
        <p:spPr>
          <a:xfrm>
            <a:off x="9789356" y="565867"/>
            <a:ext cx="570315" cy="10338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44A6D588-C490-E2F5-480F-718659A4355C}"/>
              </a:ext>
            </a:extLst>
          </p:cNvPr>
          <p:cNvSpPr/>
          <p:nvPr/>
        </p:nvSpPr>
        <p:spPr>
          <a:xfrm>
            <a:off x="10384764" y="653542"/>
            <a:ext cx="823486" cy="10338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15DB9250-F7B5-E194-4D14-ECC4F93A35CE}"/>
              </a:ext>
            </a:extLst>
          </p:cNvPr>
          <p:cNvSpPr/>
          <p:nvPr/>
        </p:nvSpPr>
        <p:spPr>
          <a:xfrm>
            <a:off x="9913824" y="2023618"/>
            <a:ext cx="1249730" cy="1033849"/>
          </a:xfrm>
          <a:prstGeom prst="rect">
            <a:avLst/>
          </a:prstGeom>
          <a:solidFill>
            <a:srgbClr val="FFFF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363962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4"/>
                                        </p:tgtEl>
                                      </p:cBhvr>
                                    </p:animEffect>
                                    <p:set>
                                      <p:cBhvr>
                                        <p:cTn id="7" dur="1" fill="hold">
                                          <p:stCondLst>
                                            <p:cond delay="499"/>
                                          </p:stCondLst>
                                        </p:cTn>
                                        <p:tgtEl>
                                          <p:spTgt spid="4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5"/>
                                        </p:tgtEl>
                                      </p:cBhvr>
                                    </p:animEffect>
                                    <p:set>
                                      <p:cBhvr>
                                        <p:cTn id="12" dur="1" fill="hold">
                                          <p:stCondLst>
                                            <p:cond delay="499"/>
                                          </p:stCondLst>
                                        </p:cTn>
                                        <p:tgtEl>
                                          <p:spTgt spid="4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46"/>
                                        </p:tgtEl>
                                      </p:cBhvr>
                                    </p:animEffect>
                                    <p:set>
                                      <p:cBhvr>
                                        <p:cTn id="17" dur="1" fill="hold">
                                          <p:stCondLst>
                                            <p:cond delay="499"/>
                                          </p:stCondLst>
                                        </p:cTn>
                                        <p:tgtEl>
                                          <p:spTgt spid="4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7"/>
                                        </p:tgtEl>
                                      </p:cBhvr>
                                    </p:animEffect>
                                    <p:set>
                                      <p:cBhvr>
                                        <p:cTn id="22" dur="1" fill="hold">
                                          <p:stCondLst>
                                            <p:cond delay="499"/>
                                          </p:stCondLst>
                                        </p:cTn>
                                        <p:tgtEl>
                                          <p:spTgt spid="4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childTnLst>
                          </p:cTn>
                        </p:par>
                        <p:par>
                          <p:cTn id="28" fill="hold">
                            <p:stCondLst>
                              <p:cond delay="500"/>
                            </p:stCondLst>
                            <p:childTnLst>
                              <p:par>
                                <p:cTn id="29" presetID="10" presetClass="exit" presetSubtype="0" fill="hold" grpId="0" nodeType="afterEffect">
                                  <p:stCondLst>
                                    <p:cond delay="0"/>
                                  </p:stCondLst>
                                  <p:childTnLst>
                                    <p:animEffect transition="out" filter="fade">
                                      <p:cBhvr>
                                        <p:cTn id="30" dur="500"/>
                                        <p:tgtEl>
                                          <p:spTgt spid="48"/>
                                        </p:tgtEl>
                                      </p:cBhvr>
                                    </p:animEffect>
                                    <p:set>
                                      <p:cBhvr>
                                        <p:cTn id="31" dur="1" fill="hold">
                                          <p:stCondLst>
                                            <p:cond delay="499"/>
                                          </p:stCondLst>
                                        </p:cTn>
                                        <p:tgtEl>
                                          <p:spTgt spid="4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par>
                          <p:cTn id="40" fill="hold">
                            <p:stCondLst>
                              <p:cond delay="500"/>
                            </p:stCondLst>
                            <p:childTnLst>
                              <p:par>
                                <p:cTn id="41" presetID="10" presetClass="exit" presetSubtype="0" fill="hold" grpId="0" nodeType="afterEffect">
                                  <p:stCondLst>
                                    <p:cond delay="0"/>
                                  </p:stCondLst>
                                  <p:childTnLst>
                                    <p:animEffect transition="out" filter="fade">
                                      <p:cBhvr>
                                        <p:cTn id="42" dur="500"/>
                                        <p:tgtEl>
                                          <p:spTgt spid="49"/>
                                        </p:tgtEl>
                                      </p:cBhvr>
                                    </p:animEffect>
                                    <p:set>
                                      <p:cBhvr>
                                        <p:cTn id="43" dur="1" fill="hold">
                                          <p:stCondLst>
                                            <p:cond delay="499"/>
                                          </p:stCondLst>
                                        </p:cTn>
                                        <p:tgtEl>
                                          <p:spTgt spid="49"/>
                                        </p:tgtEl>
                                        <p:attrNameLst>
                                          <p:attrName>style.visibility</p:attrName>
                                        </p:attrNameLst>
                                      </p:cBhvr>
                                      <p:to>
                                        <p:strVal val="hidden"/>
                                      </p:to>
                                    </p:set>
                                  </p:childTnLst>
                                </p:cTn>
                              </p:par>
                            </p:childTnLst>
                          </p:cTn>
                        </p:par>
                        <p:par>
                          <p:cTn id="44" fill="hold">
                            <p:stCondLst>
                              <p:cond delay="1000"/>
                            </p:stCondLst>
                            <p:childTnLst>
                              <p:par>
                                <p:cTn id="45" presetID="10" presetClass="exit" presetSubtype="0" fill="hold" grpId="0" nodeType="afterEffect">
                                  <p:stCondLst>
                                    <p:cond delay="0"/>
                                  </p:stCondLst>
                                  <p:childTnLst>
                                    <p:animEffect transition="out" filter="fade">
                                      <p:cBhvr>
                                        <p:cTn id="46" dur="500"/>
                                        <p:tgtEl>
                                          <p:spTgt spid="50"/>
                                        </p:tgtEl>
                                      </p:cBhvr>
                                    </p:animEffect>
                                    <p:set>
                                      <p:cBhvr>
                                        <p:cTn id="47"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340B-0275-E05C-5E72-96E2A92F74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865471-7D57-9F4D-8D91-15D18C02DE6A}"/>
              </a:ext>
            </a:extLst>
          </p:cNvPr>
          <p:cNvSpPr>
            <a:spLocks noGrp="1"/>
          </p:cNvSpPr>
          <p:nvPr>
            <p:ph type="title"/>
          </p:nvPr>
        </p:nvSpPr>
        <p:spPr>
          <a:xfrm>
            <a:off x="838200" y="213588"/>
            <a:ext cx="10523219" cy="523195"/>
          </a:xfrm>
        </p:spPr>
        <p:txBody>
          <a:bodyPr/>
          <a:lstStyle/>
          <a:p>
            <a:r>
              <a:rPr lang="en-US" dirty="0"/>
              <a:t>Combining Operations with Fractions </a:t>
            </a:r>
          </a:p>
        </p:txBody>
      </p:sp>
      <p:sp>
        <p:nvSpPr>
          <p:cNvPr id="5" name="Content Placeholder 4">
            <a:extLst>
              <a:ext uri="{FF2B5EF4-FFF2-40B4-BE49-F238E27FC236}">
                <a16:creationId xmlns:a16="http://schemas.microsoft.com/office/drawing/2014/main" id="{BD919E34-D7FF-974F-D2F3-F0FCA5755C8B}"/>
              </a:ext>
            </a:extLst>
          </p:cNvPr>
          <p:cNvSpPr>
            <a:spLocks noGrp="1"/>
          </p:cNvSpPr>
          <p:nvPr>
            <p:ph idx="1"/>
          </p:nvPr>
        </p:nvSpPr>
        <p:spPr>
          <a:xfrm>
            <a:off x="838201" y="1381991"/>
            <a:ext cx="5257799" cy="4964218"/>
          </a:xfrm>
        </p:spPr>
        <p:txBody>
          <a:bodyPr>
            <a:noAutofit/>
          </a:bodyPr>
          <a:lstStyle/>
          <a:p>
            <a:pPr>
              <a:lnSpc>
                <a:spcPct val="100000"/>
              </a:lnSpc>
            </a:pPr>
            <a:r>
              <a:rPr lang="en-US" sz="2500" b="1" dirty="0"/>
              <a:t>Directions: </a:t>
            </a:r>
            <a:r>
              <a:rPr lang="en-US" sz="2500" dirty="0"/>
              <a:t>Use the method below the solve the equations. </a:t>
            </a:r>
          </a:p>
          <a:p>
            <a:pPr>
              <a:lnSpc>
                <a:spcPct val="100000"/>
              </a:lnSpc>
            </a:pPr>
            <a:endParaRPr lang="en-US" sz="1200" dirty="0"/>
          </a:p>
          <a:p>
            <a:pPr>
              <a:lnSpc>
                <a:spcPct val="100000"/>
              </a:lnSpc>
            </a:pPr>
            <a:r>
              <a:rPr lang="en-US" sz="2500" b="1" dirty="0"/>
              <a:t>Method:</a:t>
            </a:r>
          </a:p>
          <a:p>
            <a:pPr marL="514350" lvl="0" indent="-514350">
              <a:lnSpc>
                <a:spcPct val="100000"/>
              </a:lnSpc>
              <a:buFont typeface="+mj-lt"/>
              <a:buAutoNum type="arabicPeriod"/>
            </a:pPr>
            <a:r>
              <a:rPr lang="en-US" sz="2500" dirty="0"/>
              <a:t>Use PEMDAS to solve the equation on the top of the division bar.</a:t>
            </a:r>
          </a:p>
          <a:p>
            <a:pPr marL="514350" lvl="0" indent="-514350">
              <a:lnSpc>
                <a:spcPct val="100000"/>
              </a:lnSpc>
              <a:buFont typeface="+mj-lt"/>
              <a:buAutoNum type="arabicPeriod"/>
            </a:pPr>
            <a:endParaRPr lang="en-US" sz="900" dirty="0"/>
          </a:p>
          <a:p>
            <a:pPr marL="514350" lvl="0" indent="-514350">
              <a:lnSpc>
                <a:spcPct val="100000"/>
              </a:lnSpc>
              <a:buFont typeface="+mj-lt"/>
              <a:buAutoNum type="arabicPeriod"/>
            </a:pPr>
            <a:r>
              <a:rPr lang="en-US" sz="2500" dirty="0"/>
              <a:t>Use PEMDAS to solve the equation on the bottom of the division bar.</a:t>
            </a:r>
          </a:p>
          <a:p>
            <a:pPr marL="514350" lvl="0" indent="-514350">
              <a:lnSpc>
                <a:spcPct val="100000"/>
              </a:lnSpc>
              <a:buFont typeface="+mj-lt"/>
              <a:buAutoNum type="arabicPeriod"/>
            </a:pPr>
            <a:endParaRPr lang="en-US" sz="900" dirty="0"/>
          </a:p>
          <a:p>
            <a:pPr marL="514350" lvl="0" indent="-514350">
              <a:lnSpc>
                <a:spcPct val="100000"/>
              </a:lnSpc>
              <a:buFont typeface="+mj-lt"/>
              <a:buAutoNum type="arabicPeriod"/>
            </a:pPr>
            <a:r>
              <a:rPr lang="en-US" sz="2500" dirty="0"/>
              <a:t>Reduce the fraction to simplest form, if possible. </a:t>
            </a:r>
          </a:p>
        </p:txBody>
      </p:sp>
      <p:sp>
        <p:nvSpPr>
          <p:cNvPr id="2" name="Right Brace 1">
            <a:extLst>
              <a:ext uri="{FF2B5EF4-FFF2-40B4-BE49-F238E27FC236}">
                <a16:creationId xmlns:a16="http://schemas.microsoft.com/office/drawing/2014/main" id="{37EDF670-5FC7-10F7-273E-B38CF613158C}"/>
              </a:ext>
            </a:extLst>
          </p:cNvPr>
          <p:cNvSpPr/>
          <p:nvPr/>
        </p:nvSpPr>
        <p:spPr>
          <a:xfrm>
            <a:off x="5745984" y="3103419"/>
            <a:ext cx="506061" cy="2015936"/>
          </a:xfrm>
          <a:prstGeom prst="rightBrace">
            <a:avLst/>
          </a:prstGeom>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7B350E60-5F89-B9EA-C6C1-8A659D676334}"/>
              </a:ext>
            </a:extLst>
          </p:cNvPr>
          <p:cNvSpPr txBox="1"/>
          <p:nvPr/>
        </p:nvSpPr>
        <p:spPr>
          <a:xfrm>
            <a:off x="6252045" y="3103419"/>
            <a:ext cx="1114887" cy="2015936"/>
          </a:xfrm>
          <a:prstGeom prst="rect">
            <a:avLst/>
          </a:prstGeom>
          <a:noFill/>
        </p:spPr>
        <p:txBody>
          <a:bodyPr wrap="square" rtlCol="0">
            <a:spAutoFit/>
          </a:bodyPr>
          <a:lstStyle/>
          <a:p>
            <a:r>
              <a:rPr lang="en-US" sz="2500" i="1" dirty="0">
                <a:solidFill>
                  <a:schemeClr val="accent4"/>
                </a:solidFill>
              </a:rPr>
              <a:t>Always work from LEFT to RIGHT</a:t>
            </a:r>
          </a:p>
        </p:txBody>
      </p:sp>
      <p:pic>
        <p:nvPicPr>
          <p:cNvPr id="8" name="Picture 7">
            <a:extLst>
              <a:ext uri="{FF2B5EF4-FFF2-40B4-BE49-F238E27FC236}">
                <a16:creationId xmlns:a16="http://schemas.microsoft.com/office/drawing/2014/main" id="{E30CA8FA-A0CA-28BC-EAA4-3952C88614F9}"/>
              </a:ext>
            </a:extLst>
          </p:cNvPr>
          <p:cNvPicPr>
            <a:picLocks noChangeAspect="1"/>
          </p:cNvPicPr>
          <p:nvPr/>
        </p:nvPicPr>
        <p:blipFill>
          <a:blip r:embed="rId4"/>
          <a:stretch>
            <a:fillRect/>
          </a:stretch>
        </p:blipFill>
        <p:spPr>
          <a:xfrm>
            <a:off x="7714941" y="1381990"/>
            <a:ext cx="3646478" cy="4739081"/>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6" name="Picture 5" descr="Running man icon indicating the slide has an ACTIVITY.">
            <a:extLst>
              <a:ext uri="{FF2B5EF4-FFF2-40B4-BE49-F238E27FC236}">
                <a16:creationId xmlns:a16="http://schemas.microsoft.com/office/drawing/2014/main" id="{513CD221-31DA-AE57-461F-DBE1223A4382}"/>
              </a:ext>
            </a:extLst>
          </p:cNvPr>
          <p:cNvPicPr>
            <a:picLocks noChangeAspect="1"/>
          </p:cNvPicPr>
          <p:nvPr/>
        </p:nvPicPr>
        <p:blipFill>
          <a:blip r:embed="rId5" cstate="print">
            <a:extLst>
              <a:ext uri="{28A0092B-C50C-407E-A947-70E740481C1C}">
                <a14:useLocalDpi xmlns:a14="http://schemas.microsoft.com/office/drawing/2010/main" val="0"/>
              </a:ext>
            </a:extLst>
          </a:blip>
          <a:srcRect l="63000" t="31047" r="3465" b="7314"/>
          <a:stretch>
            <a:fillRect/>
          </a:stretch>
        </p:blipFill>
        <p:spPr>
          <a:xfrm>
            <a:off x="10818457" y="96974"/>
            <a:ext cx="731520" cy="756422"/>
          </a:xfrm>
          <a:prstGeom prst="rect">
            <a:avLst/>
          </a:prstGeom>
        </p:spPr>
      </p:pic>
    </p:spTree>
    <p:custDataLst>
      <p:tags r:id="rId1"/>
    </p:custDataLst>
    <p:extLst>
      <p:ext uri="{BB962C8B-B14F-4D97-AF65-F5344CB8AC3E}">
        <p14:creationId xmlns:p14="http://schemas.microsoft.com/office/powerpoint/2010/main" val="175877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CCB85-CC16-6C4C-559B-860F19C80A7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2B56FB3-D33B-FB13-1661-9FC3DB43954A}"/>
              </a:ext>
            </a:extLst>
          </p:cNvPr>
          <p:cNvSpPr>
            <a:spLocks noGrp="1"/>
          </p:cNvSpPr>
          <p:nvPr>
            <p:ph idx="1"/>
          </p:nvPr>
        </p:nvSpPr>
        <p:spPr>
          <a:xfrm>
            <a:off x="838199" y="1604211"/>
            <a:ext cx="10515599" cy="1158039"/>
          </a:xfrm>
        </p:spPr>
        <p:txBody>
          <a:bodyPr>
            <a:normAutofit/>
          </a:bodyPr>
          <a:lstStyle/>
          <a:p>
            <a:r>
              <a:rPr lang="en-US" sz="4000" b="1" dirty="0"/>
              <a:t>Q: </a:t>
            </a:r>
            <a:r>
              <a:rPr lang="en-US" sz="4000" dirty="0"/>
              <a:t>True or False: Always solve equations using PEMDAS from right to left. </a:t>
            </a:r>
          </a:p>
        </p:txBody>
      </p:sp>
      <p:sp>
        <p:nvSpPr>
          <p:cNvPr id="4" name="Title 3">
            <a:extLst>
              <a:ext uri="{FF2B5EF4-FFF2-40B4-BE49-F238E27FC236}">
                <a16:creationId xmlns:a16="http://schemas.microsoft.com/office/drawing/2014/main" id="{FD3DB920-DECE-DFF1-5788-27B43028E072}"/>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E293EDDA-7E63-3DEE-A961-4551A8D61D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2" name="Rectangle 1">
            <a:extLst>
              <a:ext uri="{FF2B5EF4-FFF2-40B4-BE49-F238E27FC236}">
                <a16:creationId xmlns:a16="http://schemas.microsoft.com/office/drawing/2014/main" id="{945BB3D8-3B6E-B027-542E-73919A5C9758}"/>
              </a:ext>
            </a:extLst>
          </p:cNvPr>
          <p:cNvSpPr/>
          <p:nvPr/>
        </p:nvSpPr>
        <p:spPr>
          <a:xfrm>
            <a:off x="1352991" y="3786939"/>
            <a:ext cx="4229100" cy="1158039"/>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b="1" dirty="0"/>
              <a:t>True</a:t>
            </a:r>
          </a:p>
        </p:txBody>
      </p:sp>
      <p:sp>
        <p:nvSpPr>
          <p:cNvPr id="3" name="Rectangle 2">
            <a:extLst>
              <a:ext uri="{FF2B5EF4-FFF2-40B4-BE49-F238E27FC236}">
                <a16:creationId xmlns:a16="http://schemas.microsoft.com/office/drawing/2014/main" id="{03099FE6-8429-F575-D471-CC6F8355CFEB}"/>
              </a:ext>
            </a:extLst>
          </p:cNvPr>
          <p:cNvSpPr/>
          <p:nvPr/>
        </p:nvSpPr>
        <p:spPr>
          <a:xfrm>
            <a:off x="6305109" y="3786939"/>
            <a:ext cx="4229100" cy="1158039"/>
          </a:xfrm>
          <a:prstGeom prst="rect">
            <a:avLst/>
          </a:prstGeom>
          <a:solidFill>
            <a:schemeClr val="accent6"/>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b="1" dirty="0"/>
              <a:t>False</a:t>
            </a:r>
          </a:p>
        </p:txBody>
      </p:sp>
      <p:sp>
        <p:nvSpPr>
          <p:cNvPr id="8" name="Rectangle 7">
            <a:extLst>
              <a:ext uri="{FF2B5EF4-FFF2-40B4-BE49-F238E27FC236}">
                <a16:creationId xmlns:a16="http://schemas.microsoft.com/office/drawing/2014/main" id="{220470C3-BEB5-7070-E8A5-5823BF873486}"/>
              </a:ext>
            </a:extLst>
          </p:cNvPr>
          <p:cNvSpPr/>
          <p:nvPr/>
        </p:nvSpPr>
        <p:spPr>
          <a:xfrm>
            <a:off x="6305109" y="3786939"/>
            <a:ext cx="4229100" cy="1158039"/>
          </a:xfrm>
          <a:prstGeom prst="rect">
            <a:avLst/>
          </a:prstGeom>
          <a:solidFill>
            <a:schemeClr val="accent4">
              <a:lumMod val="20000"/>
              <a:lumOff val="80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b="1" dirty="0"/>
              <a:t>False</a:t>
            </a:r>
          </a:p>
        </p:txBody>
      </p:sp>
    </p:spTree>
    <p:custDataLst>
      <p:tags r:id="rId1"/>
    </p:custDataLst>
    <p:extLst>
      <p:ext uri="{BB962C8B-B14F-4D97-AF65-F5344CB8AC3E}">
        <p14:creationId xmlns:p14="http://schemas.microsoft.com/office/powerpoint/2010/main" val="1228096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F516-5D18-A134-6ABB-8F05368FF96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F4B72794-975D-0573-6333-32A30EA34615}"/>
                  </a:ext>
                </a:extLst>
              </p:cNvPr>
              <p:cNvSpPr>
                <a:spLocks noGrp="1"/>
              </p:cNvSpPr>
              <p:nvPr>
                <p:ph idx="1"/>
              </p:nvPr>
            </p:nvSpPr>
            <p:spPr>
              <a:xfrm>
                <a:off x="838199" y="1604211"/>
                <a:ext cx="10515599" cy="1824789"/>
              </a:xfrm>
            </p:spPr>
            <p:txBody>
              <a:bodyPr>
                <a:normAutofit/>
              </a:bodyPr>
              <a:lstStyle/>
              <a:p>
                <a:r>
                  <a:rPr lang="en-US" sz="4000" b="1" dirty="0"/>
                  <a:t>Q: </a:t>
                </a:r>
                <a:r>
                  <a:rPr lang="en-US" sz="4000" dirty="0"/>
                  <a:t>What is the solution to this equation? </a:t>
                </a:r>
              </a:p>
              <a:p>
                <a:pPr/>
                <a14:m>
                  <m:oMathPara xmlns:m="http://schemas.openxmlformats.org/officeDocument/2006/math">
                    <m:o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12+</m:t>
                          </m:r>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3</m:t>
                              </m:r>
                            </m:e>
                            <m:sup>
                              <m:r>
                                <a:rPr lang="en-US" sz="4000" b="0" i="1" smtClean="0">
                                  <a:latin typeface="Cambria Math" panose="02040503050406030204" pitchFamily="18" charset="0"/>
                                </a:rPr>
                                <m:t>2 </m:t>
                              </m:r>
                            </m:sup>
                          </m:sSup>
                          <m:r>
                            <a:rPr lang="en-US" sz="4000" b="0" i="1" smtClean="0">
                              <a:latin typeface="Cambria Math" panose="02040503050406030204" pitchFamily="18" charset="0"/>
                            </a:rPr>
                            <m:t>−1</m:t>
                          </m:r>
                        </m:num>
                        <m:den>
                          <m:sSup>
                            <m:sSupPr>
                              <m:ctrlPr>
                                <a:rPr lang="en-US" sz="4000" b="0" i="1" smtClean="0">
                                  <a:latin typeface="Cambria Math" panose="02040503050406030204" pitchFamily="18" charset="0"/>
                                </a:rPr>
                              </m:ctrlPr>
                            </m:sSupPr>
                            <m:e>
                              <m:r>
                                <a:rPr lang="en-US" sz="4000" b="0" i="1" smtClean="0">
                                  <a:latin typeface="Cambria Math" panose="02040503050406030204" pitchFamily="18" charset="0"/>
                                </a:rPr>
                                <m:t>8</m:t>
                              </m:r>
                            </m:e>
                            <m:sup>
                              <m:r>
                                <a:rPr lang="en-US" sz="4000" b="0" i="1" smtClean="0">
                                  <a:latin typeface="Cambria Math" panose="02040503050406030204" pitchFamily="18" charset="0"/>
                                </a:rPr>
                                <m:t>2</m:t>
                              </m:r>
                            </m:sup>
                          </m:sSup>
                          <m:r>
                            <a:rPr lang="en-US" sz="4000" b="0" i="1" smtClean="0">
                              <a:latin typeface="Cambria Math" panose="02040503050406030204" pitchFamily="18" charset="0"/>
                            </a:rPr>
                            <m:t> −24</m:t>
                          </m:r>
                        </m:den>
                      </m:f>
                    </m:oMath>
                  </m:oMathPara>
                </a14:m>
                <a:endParaRPr lang="en-US" sz="700" dirty="0"/>
              </a:p>
            </p:txBody>
          </p:sp>
        </mc:Choice>
        <mc:Fallback xmlns="">
          <p:sp>
            <p:nvSpPr>
              <p:cNvPr id="5" name="Content Placeholder 4">
                <a:extLst>
                  <a:ext uri="{FF2B5EF4-FFF2-40B4-BE49-F238E27FC236}">
                    <a16:creationId xmlns:a16="http://schemas.microsoft.com/office/drawing/2014/main" id="{F4B72794-975D-0573-6333-32A30EA34615}"/>
                  </a:ext>
                </a:extLst>
              </p:cNvPr>
              <p:cNvSpPr>
                <a:spLocks noGrp="1" noRot="1" noChangeAspect="1" noMove="1" noResize="1" noEditPoints="1" noAdjustHandles="1" noChangeArrowheads="1" noChangeShapeType="1" noTextEdit="1"/>
              </p:cNvSpPr>
              <p:nvPr>
                <p:ph idx="1"/>
              </p:nvPr>
            </p:nvSpPr>
            <p:spPr>
              <a:xfrm>
                <a:off x="838199" y="1604211"/>
                <a:ext cx="10515599" cy="1824789"/>
              </a:xfrm>
              <a:blipFill>
                <a:blip r:embed="rId4"/>
                <a:stretch>
                  <a:fillRect l="-2899" t="-11667"/>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1CF5442C-02BC-C37C-DD25-1CBD0DDD8639}"/>
              </a:ext>
            </a:extLst>
          </p:cNvPr>
          <p:cNvSpPr>
            <a:spLocks noGrp="1"/>
          </p:cNvSpPr>
          <p:nvPr>
            <p:ph type="title"/>
          </p:nvPr>
        </p:nvSpPr>
        <p:spPr>
          <a:xfrm>
            <a:off x="838200" y="175488"/>
            <a:ext cx="10097383" cy="523195"/>
          </a:xfrm>
        </p:spPr>
        <p:txBody>
          <a:bodyPr/>
          <a:lstStyle/>
          <a:p>
            <a:r>
              <a:rPr lang="en-US" dirty="0"/>
              <a:t>Knowledge Check </a:t>
            </a:r>
          </a:p>
        </p:txBody>
      </p:sp>
      <p:pic>
        <p:nvPicPr>
          <p:cNvPr id="6" name="Graphic 5" descr="Lights On with solid fill">
            <a:extLst>
              <a:ext uri="{FF2B5EF4-FFF2-40B4-BE49-F238E27FC236}">
                <a16:creationId xmlns:a16="http://schemas.microsoft.com/office/drawing/2014/main" id="{2E17DAD4-DB12-061D-0BEC-0D7C80F9F6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35583" y="11249"/>
            <a:ext cx="851672" cy="851672"/>
          </a:xfrm>
          <a:prstGeom prst="rect">
            <a:avLst/>
          </a:prstGeom>
        </p:spPr>
      </p:pic>
      <p:sp>
        <p:nvSpPr>
          <p:cNvPr id="3" name="Rectangle 2">
            <a:extLst>
              <a:ext uri="{FF2B5EF4-FFF2-40B4-BE49-F238E27FC236}">
                <a16:creationId xmlns:a16="http://schemas.microsoft.com/office/drawing/2014/main" id="{858E5E98-4D90-32A6-D7BB-9F0C8CDDE1DD}"/>
              </a:ext>
            </a:extLst>
          </p:cNvPr>
          <p:cNvSpPr/>
          <p:nvPr/>
        </p:nvSpPr>
        <p:spPr>
          <a:xfrm>
            <a:off x="6647597" y="4170290"/>
            <a:ext cx="4706201" cy="72964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(B). 1/20 </a:t>
            </a:r>
          </a:p>
        </p:txBody>
      </p:sp>
      <p:sp>
        <p:nvSpPr>
          <p:cNvPr id="8" name="Rectangle 7">
            <a:extLst>
              <a:ext uri="{FF2B5EF4-FFF2-40B4-BE49-F238E27FC236}">
                <a16:creationId xmlns:a16="http://schemas.microsoft.com/office/drawing/2014/main" id="{FAD052D1-7705-BB5B-0A0A-156BF593D0F4}"/>
              </a:ext>
            </a:extLst>
          </p:cNvPr>
          <p:cNvSpPr/>
          <p:nvPr/>
        </p:nvSpPr>
        <p:spPr>
          <a:xfrm>
            <a:off x="6647597" y="5253789"/>
            <a:ext cx="4706201" cy="729645"/>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(D). 1/2 </a:t>
            </a:r>
          </a:p>
        </p:txBody>
      </p:sp>
      <p:sp>
        <p:nvSpPr>
          <p:cNvPr id="9" name="Rectangle 8">
            <a:extLst>
              <a:ext uri="{FF2B5EF4-FFF2-40B4-BE49-F238E27FC236}">
                <a16:creationId xmlns:a16="http://schemas.microsoft.com/office/drawing/2014/main" id="{CFE22546-FF6D-DACA-8C0F-A90C41DFFD15}"/>
              </a:ext>
            </a:extLst>
          </p:cNvPr>
          <p:cNvSpPr/>
          <p:nvPr/>
        </p:nvSpPr>
        <p:spPr>
          <a:xfrm>
            <a:off x="838199" y="5243160"/>
            <a:ext cx="4706201" cy="74027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(C). 9/20</a:t>
            </a:r>
          </a:p>
        </p:txBody>
      </p:sp>
      <p:sp>
        <p:nvSpPr>
          <p:cNvPr id="10" name="Rectangle 9">
            <a:extLst>
              <a:ext uri="{FF2B5EF4-FFF2-40B4-BE49-F238E27FC236}">
                <a16:creationId xmlns:a16="http://schemas.microsoft.com/office/drawing/2014/main" id="{5A21A1FD-319E-5900-3889-DA2BEB9B4205}"/>
              </a:ext>
            </a:extLst>
          </p:cNvPr>
          <p:cNvSpPr/>
          <p:nvPr/>
        </p:nvSpPr>
        <p:spPr>
          <a:xfrm>
            <a:off x="838199" y="4170290"/>
            <a:ext cx="4706201" cy="740273"/>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(A). 17/8  </a:t>
            </a:r>
          </a:p>
        </p:txBody>
      </p:sp>
      <p:sp>
        <p:nvSpPr>
          <p:cNvPr id="7" name="Rectangle 6">
            <a:extLst>
              <a:ext uri="{FF2B5EF4-FFF2-40B4-BE49-F238E27FC236}">
                <a16:creationId xmlns:a16="http://schemas.microsoft.com/office/drawing/2014/main" id="{FE633DE0-8E40-4616-1DC4-E7B5670BB9BE}"/>
              </a:ext>
            </a:extLst>
          </p:cNvPr>
          <p:cNvSpPr/>
          <p:nvPr/>
        </p:nvSpPr>
        <p:spPr>
          <a:xfrm>
            <a:off x="6647596" y="5255192"/>
            <a:ext cx="4706201" cy="72964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3600" dirty="0"/>
              <a:t>(D). 1/2 </a:t>
            </a:r>
          </a:p>
        </p:txBody>
      </p:sp>
    </p:spTree>
    <p:custDataLst>
      <p:tags r:id="rId1"/>
    </p:custDataLst>
    <p:extLst>
      <p:ext uri="{BB962C8B-B14F-4D97-AF65-F5344CB8AC3E}">
        <p14:creationId xmlns:p14="http://schemas.microsoft.com/office/powerpoint/2010/main" val="3531819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43042422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342900" indent="-342900">
              <a:buFont typeface="Arial" panose="020B0604020202020204" pitchFamily="34" charset="0"/>
              <a:buChar char="•"/>
            </a:pPr>
            <a:r>
              <a:rPr lang="en-US" sz="3200" dirty="0"/>
              <a:t>Demonstrate the ability to solve mathematics problems involving fractions.</a:t>
            </a:r>
          </a:p>
          <a:p>
            <a:pPr marL="800100" lvl="1" indent="-342900">
              <a:buFont typeface="Arial" panose="020B0604020202020204" pitchFamily="34" charset="0"/>
              <a:buChar char="•"/>
            </a:pPr>
            <a:r>
              <a:rPr lang="en-US" sz="2800" dirty="0"/>
              <a:t>Solve multiplication and division problems involving fractions. </a:t>
            </a:r>
          </a:p>
          <a:p>
            <a:pPr marL="800100" lvl="1" indent="-342900">
              <a:buFont typeface="Arial" panose="020B0604020202020204" pitchFamily="34" charset="0"/>
              <a:buChar char="•"/>
            </a:pPr>
            <a:endParaRPr lang="en-US" sz="2800" dirty="0"/>
          </a:p>
          <a:p>
            <a:pPr marL="800100" lvl="1" indent="-342900">
              <a:buFont typeface="Arial" panose="020B0604020202020204" pitchFamily="34" charset="0"/>
              <a:buChar char="•"/>
            </a:pPr>
            <a:r>
              <a:rPr lang="en-US" sz="2800" dirty="0"/>
              <a:t>Solve addition and subtraction problems involving fractions. </a:t>
            </a:r>
          </a:p>
          <a:p>
            <a:pPr marL="800100" lvl="1" indent="-342900">
              <a:buFont typeface="Arial" panose="020B0604020202020204" pitchFamily="34" charset="0"/>
              <a:buChar char="•"/>
            </a:pPr>
            <a:endParaRPr lang="en-US" sz="2800" dirty="0"/>
          </a:p>
          <a:p>
            <a:pPr marL="800100" lvl="1" indent="-342900">
              <a:buFont typeface="Arial" panose="020B0604020202020204" pitchFamily="34" charset="0"/>
              <a:buChar char="•"/>
            </a:pPr>
            <a:r>
              <a:rPr lang="en-US" sz="2800" dirty="0"/>
              <a:t>Use the order of operations to solve problems involving fractions accurately.</a:t>
            </a:r>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SLIDE_THUMBNAIL_REFRESH" val="1"/>
  <p:tag name="ARTICULATE_SLIDE_COUNT" val="4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BS_SHAPE_LOCK" val="TRUE"/>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BS_SHAPE_LOCK" val="TRUE"/>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17899</TotalTime>
  <Words>8146</Words>
  <Application>Microsoft Office PowerPoint</Application>
  <PresentationFormat>Widescreen</PresentationFormat>
  <Paragraphs>1035</Paragraphs>
  <Slides>48</Slides>
  <Notes>48</Notes>
  <HiddenSlides>2</HiddenSlides>
  <MMClips>2</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48</vt:i4>
      </vt:variant>
    </vt:vector>
  </HeadingPairs>
  <TitlesOfParts>
    <vt:vector size="58" baseType="lpstr">
      <vt:lpstr>Calibri</vt:lpstr>
      <vt:lpstr>Times New Roman</vt:lpstr>
      <vt:lpstr>Montserrat ExtraBold</vt:lpstr>
      <vt:lpstr>Courier New</vt:lpstr>
      <vt:lpstr>Wingdings</vt:lpstr>
      <vt:lpstr>Arial</vt:lpstr>
      <vt:lpstr>Cambria Math</vt:lpstr>
      <vt:lpstr>Montserrat</vt:lpstr>
      <vt:lpstr>5_Office Theme</vt:lpstr>
      <vt:lpstr>TWC Theme</vt:lpstr>
      <vt:lpstr>Instructor Guide Snapshot </vt:lpstr>
      <vt:lpstr>Pacing Guide </vt:lpstr>
      <vt:lpstr>Common Fractions Shop Math Transit Core Competencies Curriculum (TC3)</vt:lpstr>
      <vt:lpstr>Objectives</vt:lpstr>
      <vt:lpstr>Agenda</vt:lpstr>
      <vt:lpstr>Warm Up </vt:lpstr>
      <vt:lpstr>What is a common fraction?</vt:lpstr>
      <vt:lpstr>How are fractions represented?</vt:lpstr>
      <vt:lpstr>What does “Simplest Form” mean?</vt:lpstr>
      <vt:lpstr>Why do fractions matter on the job?</vt:lpstr>
      <vt:lpstr>Key Terms</vt:lpstr>
      <vt:lpstr>2.1 – Multiplying and Dividing Fractions</vt:lpstr>
      <vt:lpstr>Multiplying Fractions </vt:lpstr>
      <vt:lpstr>Converting Improper Fractions </vt:lpstr>
      <vt:lpstr>Multiplying Fractions – Group Practice 1 </vt:lpstr>
      <vt:lpstr>Multiplying Fractions – Group Practice 2 </vt:lpstr>
      <vt:lpstr>Multiplying Fractions – Group Practice 3 </vt:lpstr>
      <vt:lpstr>Dividing Fractions </vt:lpstr>
      <vt:lpstr>Converting Improper Fractions to Mixed Numbers  </vt:lpstr>
      <vt:lpstr>Dividing  Fractions – Group Practice 1 </vt:lpstr>
      <vt:lpstr>Dividing  Fractions – Group Practice 2 </vt:lpstr>
      <vt:lpstr>Dividing  Fractions – Group Practice 3 </vt:lpstr>
      <vt:lpstr>Real-World Word Example </vt:lpstr>
      <vt:lpstr>Multiplying and Dividing Fractions </vt:lpstr>
      <vt:lpstr>Knowledge Check </vt:lpstr>
      <vt:lpstr>Knowledge Check </vt:lpstr>
      <vt:lpstr>Knowledge Check </vt:lpstr>
      <vt:lpstr>Knowledge Check </vt:lpstr>
      <vt:lpstr>Summary and What’s Next</vt:lpstr>
      <vt:lpstr>2.2 – Adding and Subtracting fractions</vt:lpstr>
      <vt:lpstr>Adding and Subtracting Fractions </vt:lpstr>
      <vt:lpstr>Adding and Subtracting Fractions –Practice 1 </vt:lpstr>
      <vt:lpstr>Adding and Subtracting Fractions –Practice 2 </vt:lpstr>
      <vt:lpstr>Adding and Subtracting Fractions –Practice 3 </vt:lpstr>
      <vt:lpstr>Adding and Subtracting Fractions </vt:lpstr>
      <vt:lpstr>Knowledge Check </vt:lpstr>
      <vt:lpstr>Summary and What’s Next</vt:lpstr>
      <vt:lpstr>2.3 – Combining Operations with Fractions </vt:lpstr>
      <vt:lpstr>PEMDAS: Order of Operations </vt:lpstr>
      <vt:lpstr>PowerPoint Presentation</vt:lpstr>
      <vt:lpstr>Combining Operations with Fractions </vt:lpstr>
      <vt:lpstr>PowerPoint Presentation</vt:lpstr>
      <vt:lpstr>Combining Operations with Fractions </vt:lpstr>
      <vt:lpstr>Knowledge Check </vt:lpstr>
      <vt:lpstr>Knowledge Check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368</cp:revision>
  <dcterms:created xsi:type="dcterms:W3CDTF">2025-01-21T17:59:23Z</dcterms:created>
  <dcterms:modified xsi:type="dcterms:W3CDTF">2026-09-18T19:55:11Z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