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4.xml" ContentType="application/vnd.openxmlformats-officedocument.presentationml.tags+xml"/>
  <Override PartName="/ppt/tags/tag25.xml" ContentType="application/vnd.openxmlformats-officedocument.presentationml.tags+xml"/>
  <Override PartName="/ppt/notesSlides/notesSlide1.xml" ContentType="application/vnd.openxmlformats-officedocument.presentationml.notesSlide+xml"/>
  <Override PartName="/ppt/tags/tag26.xml" ContentType="application/vnd.openxmlformats-officedocument.presentationml.tags+xml"/>
  <Override PartName="/ppt/notesSlides/notesSlide2.xml" ContentType="application/vnd.openxmlformats-officedocument.presentationml.notesSlide+xml"/>
  <Override PartName="/ppt/tags/tag27.xml" ContentType="application/vnd.openxmlformats-officedocument.presentationml.tags+xml"/>
  <Override PartName="/ppt/notesSlides/notesSlide3.xml" ContentType="application/vnd.openxmlformats-officedocument.presentationml.notesSlide+xml"/>
  <Override PartName="/ppt/tags/tag28.xml" ContentType="application/vnd.openxmlformats-officedocument.presentationml.tags+xml"/>
  <Override PartName="/ppt/notesSlides/notesSlide4.xml" ContentType="application/vnd.openxmlformats-officedocument.presentationml.notesSlide+xml"/>
  <Override PartName="/ppt/tags/tag29.xml" ContentType="application/vnd.openxmlformats-officedocument.presentationml.tags+xml"/>
  <Override PartName="/ppt/notesSlides/notesSlide5.xml" ContentType="application/vnd.openxmlformats-officedocument.presentationml.notesSlide+xml"/>
  <Override PartName="/ppt/tags/tag30.xml" ContentType="application/vnd.openxmlformats-officedocument.presentationml.tags+xml"/>
  <Override PartName="/ppt/notesSlides/notesSlide6.xml" ContentType="application/vnd.openxmlformats-officedocument.presentationml.notesSlide+xml"/>
  <Override PartName="/ppt/tags/tag31.xml" ContentType="application/vnd.openxmlformats-officedocument.presentationml.tags+xml"/>
  <Override PartName="/ppt/notesSlides/notesSlide7.xml" ContentType="application/vnd.openxmlformats-officedocument.presentationml.notesSlide+xml"/>
  <Override PartName="/ppt/tags/tag32.xml" ContentType="application/vnd.openxmlformats-officedocument.presentationml.tags+xml"/>
  <Override PartName="/ppt/notesSlides/notesSlide8.xml" ContentType="application/vnd.openxmlformats-officedocument.presentationml.notesSlide+xml"/>
  <Override PartName="/ppt/tags/tag33.xml" ContentType="application/vnd.openxmlformats-officedocument.presentationml.tags+xml"/>
  <Override PartName="/ppt/notesSlides/notesSlide9.xml" ContentType="application/vnd.openxmlformats-officedocument.presentationml.notesSlide+xml"/>
  <Override PartName="/ppt/tags/tag34.xml" ContentType="application/vnd.openxmlformats-officedocument.presentationml.tags+xml"/>
  <Override PartName="/ppt/notesSlides/notesSlide10.xml" ContentType="application/vnd.openxmlformats-officedocument.presentationml.notesSlide+xml"/>
  <Override PartName="/ppt/tags/tag35.xml" ContentType="application/vnd.openxmlformats-officedocument.presentationml.tags+xml"/>
  <Override PartName="/ppt/notesSlides/notesSlide11.xml" ContentType="application/vnd.openxmlformats-officedocument.presentationml.notesSlide+xml"/>
  <Override PartName="/ppt/tags/tag36.xml" ContentType="application/vnd.openxmlformats-officedocument.presentationml.tags+xml"/>
  <Override PartName="/ppt/notesSlides/notesSlide12.xml" ContentType="application/vnd.openxmlformats-officedocument.presentationml.notesSlide+xml"/>
  <Override PartName="/ppt/tags/tag37.xml" ContentType="application/vnd.openxmlformats-officedocument.presentationml.tags+xml"/>
  <Override PartName="/ppt/notesSlides/notesSlide13.xml" ContentType="application/vnd.openxmlformats-officedocument.presentationml.notesSlide+xml"/>
  <Override PartName="/ppt/tags/tag38.xml" ContentType="application/vnd.openxmlformats-officedocument.presentationml.tags+xml"/>
  <Override PartName="/ppt/notesSlides/notesSlide14.xml" ContentType="application/vnd.openxmlformats-officedocument.presentationml.notesSlide+xml"/>
  <Override PartName="/ppt/tags/tag39.xml" ContentType="application/vnd.openxmlformats-officedocument.presentationml.tags+xml"/>
  <Override PartName="/ppt/notesSlides/notesSlide15.xml" ContentType="application/vnd.openxmlformats-officedocument.presentationml.notesSlide+xml"/>
  <Override PartName="/ppt/tags/tag40.xml" ContentType="application/vnd.openxmlformats-officedocument.presentationml.tags+xml"/>
  <Override PartName="/ppt/notesSlides/notesSlide16.xml" ContentType="application/vnd.openxmlformats-officedocument.presentationml.notesSlide+xml"/>
  <Override PartName="/ppt/tags/tag41.xml" ContentType="application/vnd.openxmlformats-officedocument.presentationml.tags+xml"/>
  <Override PartName="/ppt/notesSlides/notesSlide17.xml" ContentType="application/vnd.openxmlformats-officedocument.presentationml.notesSlide+xml"/>
  <Override PartName="/ppt/tags/tag42.xml" ContentType="application/vnd.openxmlformats-officedocument.presentationml.tags+xml"/>
  <Override PartName="/ppt/notesSlides/notesSlide18.xml" ContentType="application/vnd.openxmlformats-officedocument.presentationml.notesSlide+xml"/>
  <Override PartName="/ppt/tags/tag43.xml" ContentType="application/vnd.openxmlformats-officedocument.presentationml.tags+xml"/>
  <Override PartName="/ppt/notesSlides/notesSlide19.xml" ContentType="application/vnd.openxmlformats-officedocument.presentationml.notesSlide+xml"/>
  <Override PartName="/ppt/tags/tag44.xml" ContentType="application/vnd.openxmlformats-officedocument.presentationml.tags+xml"/>
  <Override PartName="/ppt/notesSlides/notesSlide20.xml" ContentType="application/vnd.openxmlformats-officedocument.presentationml.notesSlide+xml"/>
  <Override PartName="/ppt/tags/tag45.xml" ContentType="application/vnd.openxmlformats-officedocument.presentationml.tags+xml"/>
  <Override PartName="/ppt/notesSlides/notesSlide21.xml" ContentType="application/vnd.openxmlformats-officedocument.presentationml.notesSlide+xml"/>
  <Override PartName="/ppt/tags/tag46.xml" ContentType="application/vnd.openxmlformats-officedocument.presentationml.tags+xml"/>
  <Override PartName="/ppt/notesSlides/notesSlide22.xml" ContentType="application/vnd.openxmlformats-officedocument.presentationml.notesSlide+xml"/>
  <Override PartName="/ppt/tags/tag47.xml" ContentType="application/vnd.openxmlformats-officedocument.presentationml.tags+xml"/>
  <Override PartName="/ppt/notesSlides/notesSlide23.xml" ContentType="application/vnd.openxmlformats-officedocument.presentationml.notesSlide+xml"/>
  <Override PartName="/ppt/tags/tag48.xml" ContentType="application/vnd.openxmlformats-officedocument.presentationml.tags+xml"/>
  <Override PartName="/ppt/notesSlides/notesSlide24.xml" ContentType="application/vnd.openxmlformats-officedocument.presentationml.notesSlide+xml"/>
  <Override PartName="/ppt/tags/tag49.xml" ContentType="application/vnd.openxmlformats-officedocument.presentationml.tags+xml"/>
  <Override PartName="/ppt/notesSlides/notesSlide25.xml" ContentType="application/vnd.openxmlformats-officedocument.presentationml.notesSlide+xml"/>
  <Override PartName="/ppt/tags/tag50.xml" ContentType="application/vnd.openxmlformats-officedocument.presentationml.tags+xml"/>
  <Override PartName="/ppt/notesSlides/notesSlide26.xml" ContentType="application/vnd.openxmlformats-officedocument.presentationml.notesSlide+xml"/>
  <Override PartName="/ppt/tags/tag51.xml" ContentType="application/vnd.openxmlformats-officedocument.presentationml.tags+xml"/>
  <Override PartName="/ppt/notesSlides/notesSlide27.xml" ContentType="application/vnd.openxmlformats-officedocument.presentationml.notesSlide+xml"/>
  <Override PartName="/ppt/tags/tag52.xml" ContentType="application/vnd.openxmlformats-officedocument.presentationml.tags+xml"/>
  <Override PartName="/ppt/notesSlides/notesSlide28.xml" ContentType="application/vnd.openxmlformats-officedocument.presentationml.notesSlide+xml"/>
  <Override PartName="/ppt/tags/tag53.xml" ContentType="application/vnd.openxmlformats-officedocument.presentationml.tags+xml"/>
  <Override PartName="/ppt/notesSlides/notesSlide29.xml" ContentType="application/vnd.openxmlformats-officedocument.presentationml.notesSlide+xml"/>
  <Override PartName="/ppt/tags/tag54.xml" ContentType="application/vnd.openxmlformats-officedocument.presentationml.tags+xml"/>
  <Override PartName="/ppt/notesSlides/notesSlide30.xml" ContentType="application/vnd.openxmlformats-officedocument.presentationml.notesSlide+xml"/>
  <Override PartName="/ppt/tags/tag55.xml" ContentType="application/vnd.openxmlformats-officedocument.presentationml.tags+xml"/>
  <Override PartName="/ppt/notesSlides/notesSlide31.xml" ContentType="application/vnd.openxmlformats-officedocument.presentationml.notesSlide+xml"/>
  <Override PartName="/ppt/tags/tag56.xml" ContentType="application/vnd.openxmlformats-officedocument.presentationml.tags+xml"/>
  <Override PartName="/ppt/notesSlides/notesSlide32.xml" ContentType="application/vnd.openxmlformats-officedocument.presentationml.notesSlide+xml"/>
  <Override PartName="/ppt/tags/tag57.xml" ContentType="application/vnd.openxmlformats-officedocument.presentationml.tags+xml"/>
  <Override PartName="/ppt/notesSlides/notesSlide33.xml" ContentType="application/vnd.openxmlformats-officedocument.presentationml.notesSlide+xml"/>
  <Override PartName="/ppt/tags/tag58.xml" ContentType="application/vnd.openxmlformats-officedocument.presentationml.tags+xml"/>
  <Override PartName="/ppt/notesSlides/notesSlide34.xml" ContentType="application/vnd.openxmlformats-officedocument.presentationml.notesSlide+xml"/>
  <Override PartName="/ppt/tags/tag59.xml" ContentType="application/vnd.openxmlformats-officedocument.presentationml.tags+xml"/>
  <Override PartName="/ppt/notesSlides/notesSlide35.xml" ContentType="application/vnd.openxmlformats-officedocument.presentationml.notesSlide+xml"/>
  <Override PartName="/ppt/tags/tag60.xml" ContentType="application/vnd.openxmlformats-officedocument.presentationml.tags+xml"/>
  <Override PartName="/ppt/notesSlides/notesSlide36.xml" ContentType="application/vnd.openxmlformats-officedocument.presentationml.notesSlide+xml"/>
  <Override PartName="/ppt/tags/tag61.xml" ContentType="application/vnd.openxmlformats-officedocument.presentationml.tags+xml"/>
  <Override PartName="/ppt/notesSlides/notesSlide37.xml" ContentType="application/vnd.openxmlformats-officedocument.presentationml.notesSlide+xml"/>
  <Override PartName="/ppt/tags/tag62.xml" ContentType="application/vnd.openxmlformats-officedocument.presentationml.tags+xml"/>
  <Override PartName="/ppt/notesSlides/notesSlide38.xml" ContentType="application/vnd.openxmlformats-officedocument.presentationml.notesSlide+xml"/>
  <Override PartName="/ppt/tags/tag63.xml" ContentType="application/vnd.openxmlformats-officedocument.presentationml.tags+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92" r:id="rId2"/>
  </p:sldMasterIdLst>
  <p:notesMasterIdLst>
    <p:notesMasterId r:id="rId42"/>
  </p:notesMasterIdLst>
  <p:handoutMasterIdLst>
    <p:handoutMasterId r:id="rId43"/>
  </p:handoutMasterIdLst>
  <p:sldIdLst>
    <p:sldId id="277" r:id="rId3"/>
    <p:sldId id="2425" r:id="rId4"/>
    <p:sldId id="2256" r:id="rId5"/>
    <p:sldId id="2412" r:id="rId6"/>
    <p:sldId id="2413" r:id="rId7"/>
    <p:sldId id="2436" r:id="rId8"/>
    <p:sldId id="2457" r:id="rId9"/>
    <p:sldId id="2440" r:id="rId10"/>
    <p:sldId id="2443" r:id="rId11"/>
    <p:sldId id="2444" r:id="rId12"/>
    <p:sldId id="2445" r:id="rId13"/>
    <p:sldId id="2446" r:id="rId14"/>
    <p:sldId id="2447" r:id="rId15"/>
    <p:sldId id="2448" r:id="rId16"/>
    <p:sldId id="2449" r:id="rId17"/>
    <p:sldId id="2450" r:id="rId18"/>
    <p:sldId id="2451" r:id="rId19"/>
    <p:sldId id="2452" r:id="rId20"/>
    <p:sldId id="2453" r:id="rId21"/>
    <p:sldId id="2432" r:id="rId22"/>
    <p:sldId id="2454" r:id="rId23"/>
    <p:sldId id="2455" r:id="rId24"/>
    <p:sldId id="2459" r:id="rId25"/>
    <p:sldId id="1240" r:id="rId26"/>
    <p:sldId id="2460" r:id="rId27"/>
    <p:sldId id="2461" r:id="rId28"/>
    <p:sldId id="2462" r:id="rId29"/>
    <p:sldId id="2463" r:id="rId30"/>
    <p:sldId id="2464" r:id="rId31"/>
    <p:sldId id="2466" r:id="rId32"/>
    <p:sldId id="2467" r:id="rId33"/>
    <p:sldId id="2468" r:id="rId34"/>
    <p:sldId id="2473" r:id="rId35"/>
    <p:sldId id="2470" r:id="rId36"/>
    <p:sldId id="2472" r:id="rId37"/>
    <p:sldId id="2471" r:id="rId38"/>
    <p:sldId id="2426" r:id="rId39"/>
    <p:sldId id="2431" r:id="rId40"/>
    <p:sldId id="2423" r:id="rId41"/>
  </p:sldIdLst>
  <p:sldSz cx="12192000" cy="6858000"/>
  <p:notesSz cx="6858000" cy="9144000"/>
  <p:embeddedFontLst>
    <p:embeddedFont>
      <p:font typeface="Articulate Extrabold" panose="02000503050000020004" pitchFamily="2" charset="0"/>
      <p:regular r:id="rId44"/>
      <p:italic r:id="rId45"/>
    </p:embeddedFont>
    <p:embeddedFont>
      <p:font typeface="Cambria Math" panose="02040503050406030204" pitchFamily="18" charset="0"/>
      <p:regular r:id="rId46"/>
    </p:embeddedFont>
    <p:embeddedFont>
      <p:font typeface="Montserrat" pitchFamily="2" charset="0"/>
      <p:regular r:id="rId47"/>
      <p:bold r:id="rId48"/>
      <p:italic r:id="rId49"/>
      <p:boldItalic r:id="rId50"/>
    </p:embeddedFont>
    <p:embeddedFont>
      <p:font typeface="Montserrat ExtraBold" panose="00000900000000000000" pitchFamily="2" charset="0"/>
      <p:bold r:id="rId51"/>
      <p:boldItalic r:id="rId52"/>
    </p:embeddedFont>
    <p:embeddedFont>
      <p:font typeface="MV Boli" panose="02000500030200090000" pitchFamily="2" charset="0"/>
      <p:regular r:id="rId53"/>
    </p:embeddedFont>
  </p:embeddedFontLst>
  <p:custDataLst>
    <p:tags r:id="rId5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8219F3-BE97-CEC9-7252-84E817F8DCC8}" name="Allie Franklyn" initials="AF" userId="S::afranklyn@transportcenter.org::2e006465-fe6a-4244-a2e5-a65a0565e14a" providerId="AD"/>
  <p188:author id="{7FA1E7F8-FC1F-CDD6-B032-6237257B15C2}" name="Kristen Ribaudo" initials="KR" userId="7a61d3ca7dda6d5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8FEAE"/>
    <a:srgbClr val="8B8F46"/>
    <a:srgbClr val="00A34B"/>
    <a:srgbClr val="0F6235"/>
    <a:srgbClr val="E99873"/>
    <a:srgbClr val="D7E023"/>
    <a:srgbClr val="2AA748"/>
    <a:srgbClr val="E6E6E6"/>
    <a:srgbClr val="FAFB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1007AF-AD84-4984-8228-C4526CD2EF3A}" v="10" dt="2026-03-02T14:13:37.3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28" autoAdjust="0"/>
    <p:restoredTop sz="49605" autoAdjust="0"/>
  </p:normalViewPr>
  <p:slideViewPr>
    <p:cSldViewPr snapToGrid="0">
      <p:cViewPr varScale="1">
        <p:scale>
          <a:sx n="47" d="100"/>
          <a:sy n="47" d="100"/>
        </p:scale>
        <p:origin x="1814" y="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4" d="100"/>
          <a:sy n="74" d="100"/>
        </p:scale>
        <p:origin x="2122"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tableStyles" Target="tableStyles.xml"/><Relationship Id="rId5" Type="http://schemas.openxmlformats.org/officeDocument/2006/relationships/slide" Target="slides/slide3.xml"/><Relationship Id="rId61" Type="http://schemas.microsoft.com/office/2018/10/relationships/authors" Target="author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 Id="rId48" Type="http://schemas.openxmlformats.org/officeDocument/2006/relationships/font" Target="fonts/font5.fntdata"/><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font" Target="fonts/font8.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3.fntdata"/><Relationship Id="rId59" Type="http://schemas.microsoft.com/office/2016/11/relationships/changesInfo" Target="changesInfos/changesInfo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6.fntdata"/><Relationship Id="rId5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1.fntdata"/><Relationship Id="rId52" Type="http://schemas.openxmlformats.org/officeDocument/2006/relationships/font" Target="fonts/font9.fntdata"/><Relationship Id="rId60"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die Khanu" userId="cx/jwx/9okW6g1gbgXL8LDfUc01DkQxoSMV+0s+T6XA=" providerId="None" clId="Web-{731007AF-AD84-4984-8228-C4526CD2EF3A}"/>
    <pc:docChg chg="modSld">
      <pc:chgData name="Addie Khanu" userId="cx/jwx/9okW6g1gbgXL8LDfUc01DkQxoSMV+0s+T6XA=" providerId="None" clId="Web-{731007AF-AD84-4984-8228-C4526CD2EF3A}" dt="2026-03-02T14:13:37.150" v="8" actId="20577"/>
      <pc:docMkLst>
        <pc:docMk/>
      </pc:docMkLst>
      <pc:sldChg chg="modSp">
        <pc:chgData name="Addie Khanu" userId="cx/jwx/9okW6g1gbgXL8LDfUc01DkQxoSMV+0s+T6XA=" providerId="None" clId="Web-{731007AF-AD84-4984-8228-C4526CD2EF3A}" dt="2026-03-02T14:13:37.150" v="8" actId="20577"/>
        <pc:sldMkLst>
          <pc:docMk/>
          <pc:sldMk cId="2328965073" sldId="2420"/>
        </pc:sldMkLst>
        <pc:spChg chg="mod">
          <ac:chgData name="Addie Khanu" userId="cx/jwx/9okW6g1gbgXL8LDfUc01DkQxoSMV+0s+T6XA=" providerId="None" clId="Web-{731007AF-AD84-4984-8228-C4526CD2EF3A}" dt="2026-03-02T14:13:37.150" v="8" actId="20577"/>
          <ac:spMkLst>
            <pc:docMk/>
            <pc:sldMk cId="2328965073" sldId="2420"/>
            <ac:spMk id="5" creationId="{6E365C04-9672-4EAD-B267-8CA3C4F1CA90}"/>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tags" Target="../tags/tag24.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426396-F8F3-4943-886C-06334676821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B8A4C79-1A49-4098-B5D7-165FB4042A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A14E4B3-A97E-4246-9676-415BEA7FBF27}" type="datetimeFigureOut">
              <a:rPr lang="en-US" smtClean="0"/>
              <a:t>9/18/2026</a:t>
            </a:fld>
            <a:endParaRPr lang="en-US"/>
          </a:p>
        </p:txBody>
      </p:sp>
      <p:sp>
        <p:nvSpPr>
          <p:cNvPr id="4" name="Footer Placeholder 3">
            <a:extLst>
              <a:ext uri="{FF2B5EF4-FFF2-40B4-BE49-F238E27FC236}">
                <a16:creationId xmlns:a16="http://schemas.microsoft.com/office/drawing/2014/main" id="{CC11F5FF-63F5-4A15-A81C-A51F748374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73F861F-BD4B-4150-A7EE-99226F3EC73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F0C234-9151-4C67-8EF0-3133E2C963A6}" type="slidenum">
              <a:rPr lang="en-US" smtClean="0"/>
              <a:t>‹#›</a:t>
            </a:fld>
            <a:endParaRPr lang="en-US"/>
          </a:p>
        </p:txBody>
      </p:sp>
    </p:spTree>
    <p:custDataLst>
      <p:tags r:id="rId2"/>
    </p:custDataLst>
    <p:extLst>
      <p:ext uri="{BB962C8B-B14F-4D97-AF65-F5344CB8AC3E}">
        <p14:creationId xmlns:p14="http://schemas.microsoft.com/office/powerpoint/2010/main" val="4131028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CCC76-AB5D-4D11-A0BF-4B69EC6E2B08}"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8FB58B-AACD-44F1-9CE2-B850C946C86F}" type="slidenum">
              <a:rPr lang="en-US" smtClean="0"/>
              <a:t>‹#›</a:t>
            </a:fld>
            <a:endParaRPr lang="en-US"/>
          </a:p>
        </p:txBody>
      </p:sp>
    </p:spTree>
    <p:extLst>
      <p:ext uri="{BB962C8B-B14F-4D97-AF65-F5344CB8AC3E}">
        <p14:creationId xmlns:p14="http://schemas.microsoft.com/office/powerpoint/2010/main" val="1264413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mathnasium.com/blog/order-of-operations-in-math"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mathnasium.com/blog/order-of-operations-in-math"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mathnasium.com/blog/order-of-operations-in-math"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www.mathnasium.com/blog/order-of-operations-in-math"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mathnasium.com/blog/order-of-operations-in-math"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www.mathnasium.com/blog/order-of-operations-in-math"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mathnasium.com/blog/order-of-operations-in-math"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mathnasium.com/blog/order-of-operations-in-math"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a:t>
            </a:fld>
            <a:endParaRPr lang="en-US"/>
          </a:p>
        </p:txBody>
      </p:sp>
    </p:spTree>
    <p:extLst>
      <p:ext uri="{BB962C8B-B14F-4D97-AF65-F5344CB8AC3E}">
        <p14:creationId xmlns:p14="http://schemas.microsoft.com/office/powerpoint/2010/main" val="711430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a:t>
            </a:fld>
            <a:endParaRPr lang="en-US"/>
          </a:p>
        </p:txBody>
      </p:sp>
    </p:spTree>
    <p:extLst>
      <p:ext uri="{BB962C8B-B14F-4D97-AF65-F5344CB8AC3E}">
        <p14:creationId xmlns:p14="http://schemas.microsoft.com/office/powerpoint/2010/main" val="2265962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Welcome learners to class. Introduce the course and module.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a:t>
            </a:fld>
            <a:endParaRPr lang="en-US"/>
          </a:p>
        </p:txBody>
      </p:sp>
    </p:spTree>
    <p:extLst>
      <p:ext uri="{BB962C8B-B14F-4D97-AF65-F5344CB8AC3E}">
        <p14:creationId xmlns:p14="http://schemas.microsoft.com/office/powerpoint/2010/main" val="2970705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Review the module objectives.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4</a:t>
            </a:fld>
            <a:endParaRPr lang="en-US"/>
          </a:p>
        </p:txBody>
      </p:sp>
    </p:spTree>
    <p:extLst>
      <p:ext uri="{BB962C8B-B14F-4D97-AF65-F5344CB8AC3E}">
        <p14:creationId xmlns:p14="http://schemas.microsoft.com/office/powerpoint/2010/main" val="3934906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dirty="0"/>
              <a:t>Review the module agenda. </a:t>
            </a:r>
          </a:p>
          <a:p>
            <a:pPr marL="171450" marR="0" lvl="0" indent="-171450">
              <a:spcBef>
                <a:spcPts val="0"/>
              </a:spcBef>
              <a:spcAft>
                <a:spcPts val="0"/>
              </a:spcAft>
              <a:buFont typeface="Arial" panose="020B0604020202020204" pitchFamily="34" charset="0"/>
              <a:buChar char="•"/>
            </a:pPr>
            <a:r>
              <a:rPr lang="en-US" dirty="0"/>
              <a:t>Remind learners that they have a Participant Guide Resource which they can use for optional notetaking. </a:t>
            </a:r>
          </a:p>
          <a:p>
            <a:pPr marL="0" marR="0" lvl="0" indent="0">
              <a:spcBef>
                <a:spcPts val="0"/>
              </a:spcBef>
              <a:spcAft>
                <a:spcPts val="0"/>
              </a:spcAft>
              <a:buFont typeface="Courier New" panose="02070309020205020404" pitchFamily="49" charset="0"/>
              <a:buNone/>
            </a:pP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5</a:t>
            </a:fld>
            <a:endParaRPr lang="en-US"/>
          </a:p>
        </p:txBody>
      </p:sp>
    </p:spTree>
    <p:extLst>
      <p:ext uri="{BB962C8B-B14F-4D97-AF65-F5344CB8AC3E}">
        <p14:creationId xmlns:p14="http://schemas.microsoft.com/office/powerpoint/2010/main" val="4086096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Gain Attention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10 mins.</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sz="1200" dirty="0"/>
              <a:t>We’ll kick off today’s lesson with a brief scenario discussion. </a:t>
            </a:r>
          </a:p>
          <a:p>
            <a:pPr marL="171450" indent="-171450">
              <a:buFont typeface="Arial" panose="020B0604020202020204" pitchFamily="34" charset="0"/>
              <a:buChar char="•"/>
            </a:pPr>
            <a:r>
              <a:rPr lang="en-US" sz="1200" dirty="0"/>
              <a:t>Here is our scenario:</a:t>
            </a:r>
          </a:p>
          <a:p>
            <a:pPr marL="628650" lvl="1" indent="-171450">
              <a:buFont typeface="Arial" panose="020B0604020202020204" pitchFamily="34" charset="0"/>
              <a:buChar char="•"/>
            </a:pPr>
            <a:r>
              <a:rPr lang="en-US" sz="1200" dirty="0"/>
              <a:t>During a busy shift, two technicians, Chris and Elena, need to estimate how long a job will take before the next train arrives. The job requires 5 minutes of prep time, and each component takes 4 minutes to install. There are 6 components total. The next train arrives in 30 minutes. </a:t>
            </a:r>
          </a:p>
          <a:p>
            <a:pPr marL="171450" indent="-171450">
              <a:buFont typeface="Arial" panose="020B0604020202020204" pitchFamily="34" charset="0"/>
              <a:buChar char="•"/>
            </a:pPr>
            <a:r>
              <a:rPr lang="en-US" sz="1200" b="1" dirty="0"/>
              <a:t>ASK</a:t>
            </a:r>
            <a:r>
              <a:rPr lang="en-US" sz="1200" dirty="0"/>
              <a:t>: How could the wrong estimate impact service or safety?</a:t>
            </a:r>
          </a:p>
          <a:p>
            <a:pPr marL="628650" lvl="1" indent="-171450">
              <a:buFont typeface="Arial" panose="020B0604020202020204" pitchFamily="34" charset="0"/>
              <a:buChar char="•"/>
            </a:pPr>
            <a:r>
              <a:rPr lang="en-US" sz="1200" i="1" dirty="0"/>
              <a:t>Call on learners to respond. Answers may include delayed service, customer frustration, supervisor accountability, safety risks if rushed,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dirty="0"/>
              <a:t>ASK: </a:t>
            </a:r>
            <a:r>
              <a:rPr lang="en-US" sz="1200" b="0" i="0" dirty="0"/>
              <a:t>Which math operation are needed for this equation? Do they need to add, subtract, multiply, or divide?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dirty="0"/>
              <a:t>Call on learners to respond. Answer: addition and multiplication </a:t>
            </a:r>
            <a:endParaRPr lang="en-US" sz="1200" b="0" i="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1" dirty="0"/>
              <a:t>CLICK</a:t>
            </a:r>
            <a:r>
              <a:rPr lang="en-US" sz="1200" dirty="0"/>
              <a:t>: Let’s see their work.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ASK</a:t>
            </a:r>
            <a:r>
              <a:rPr lang="en-US" sz="1200" dirty="0"/>
              <a:t>: Why did they get different answers?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dirty="0"/>
              <a:t>Call on learners to respond. Answer: Elena multiplied 4 x 6 and then added 5. Chris added 5 + 4 and then multiplied by 6.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dirty="0"/>
              <a:t>As you can see, simple mistakes can have real-world consequences.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dirty="0"/>
              <a:t>In our lesson today, we’ll review basic math operations and the correct order of operations for solving equations.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dirty="0"/>
              <a:t>We will return to Elena and Chris shortly.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algn="r"/>
            <a:endParaRPr lang="en-US" sz="1200" dirty="0"/>
          </a:p>
        </p:txBody>
      </p:sp>
      <p:sp>
        <p:nvSpPr>
          <p:cNvPr id="4" name="Slide Number Placeholder 3"/>
          <p:cNvSpPr>
            <a:spLocks noGrp="1"/>
          </p:cNvSpPr>
          <p:nvPr>
            <p:ph type="sldNum" sz="quarter" idx="5"/>
          </p:nvPr>
        </p:nvSpPr>
        <p:spPr/>
        <p:txBody>
          <a:bodyPr/>
          <a:lstStyle/>
          <a:p>
            <a:fld id="{C68FB58B-AACD-44F1-9CE2-B850C946C86F}" type="slidenum">
              <a:rPr lang="en-US" smtClean="0"/>
              <a:t>6</a:t>
            </a:fld>
            <a:endParaRPr lang="en-US"/>
          </a:p>
        </p:txBody>
      </p:sp>
    </p:spTree>
    <p:extLst>
      <p:ext uri="{BB962C8B-B14F-4D97-AF65-F5344CB8AC3E}">
        <p14:creationId xmlns:p14="http://schemas.microsoft.com/office/powerpoint/2010/main" val="3653642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r>
              <a:rPr lang="en-US" b="1" dirty="0"/>
              <a:t>Talking Points: </a:t>
            </a:r>
          </a:p>
          <a:p>
            <a:pPr marL="171450" indent="-171450">
              <a:buFont typeface="Arial" panose="020B0604020202020204" pitchFamily="34" charset="0"/>
              <a:buChar char="•"/>
            </a:pPr>
            <a:r>
              <a:rPr lang="en-US" dirty="0"/>
              <a:t>As we dive deeper into our lesson topic, you will hear the following terms frequently. </a:t>
            </a:r>
          </a:p>
          <a:p>
            <a:pPr marL="171450" indent="-171450">
              <a:buFont typeface="Arial" panose="020B0604020202020204" pitchFamily="34" charset="0"/>
              <a:buChar char="•"/>
            </a:pPr>
            <a:r>
              <a:rPr lang="en-US" b="1" i="1" dirty="0"/>
              <a:t>CLICK</a:t>
            </a:r>
            <a:r>
              <a:rPr lang="en-US" dirty="0"/>
              <a:t> - An </a:t>
            </a:r>
            <a:r>
              <a:rPr lang="en-US" b="1" dirty="0"/>
              <a:t>equation</a:t>
            </a:r>
            <a:r>
              <a:rPr lang="en-US" dirty="0"/>
              <a:t> is a mathematical statement that shows two values are equal, using an equal sign (=). Both sides of the equation have the same value. We have 12 on the left and 12 on the right of the equal sign. </a:t>
            </a:r>
          </a:p>
          <a:p>
            <a:pPr marL="171450" indent="-171450">
              <a:buFont typeface="Arial" panose="020B0604020202020204" pitchFamily="34" charset="0"/>
              <a:buChar char="•"/>
            </a:pPr>
            <a:r>
              <a:rPr lang="en-US" b="1" i="1" dirty="0"/>
              <a:t>CLICK</a:t>
            </a:r>
            <a:r>
              <a:rPr lang="en-US" dirty="0"/>
              <a:t> - A </a:t>
            </a:r>
            <a:r>
              <a:rPr lang="en-US" b="1" dirty="0"/>
              <a:t>solution</a:t>
            </a:r>
            <a:r>
              <a:rPr lang="en-US" dirty="0"/>
              <a:t> is the correct answer to an equation. A solution is the value that makes the equation true. In this case, 12.</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7</a:t>
            </a:fld>
            <a:endParaRPr lang="en-US"/>
          </a:p>
        </p:txBody>
      </p:sp>
    </p:spTree>
    <p:extLst>
      <p:ext uri="{BB962C8B-B14F-4D97-AF65-F5344CB8AC3E}">
        <p14:creationId xmlns:p14="http://schemas.microsoft.com/office/powerpoint/2010/main" val="3634927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553FA-AD10-AF2D-3822-B648C27793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4C2C6B-4C9A-084B-45D4-912B9F89FE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0A34A9-D667-22BF-5C6C-664D704E7D48}"/>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Introduce the section. </a:t>
            </a:r>
          </a:p>
          <a:p>
            <a:r>
              <a:rPr lang="en-US" b="1" dirty="0"/>
              <a:t>Talking Points: </a:t>
            </a:r>
          </a:p>
          <a:p>
            <a:pPr marL="171450" indent="-171450">
              <a:buFont typeface="Arial" panose="020B0604020202020204" pitchFamily="34" charset="0"/>
              <a:buChar char="•"/>
            </a:pPr>
            <a:r>
              <a:rPr lang="en-US" dirty="0"/>
              <a:t>In this section we’ll review the purpose and function of the four major math operations.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Note for instructors: If this section is not needed for your learners, please skip and move to the next. </a:t>
            </a:r>
          </a:p>
          <a:p>
            <a:endParaRPr lang="en-US" sz="1400" dirty="0"/>
          </a:p>
          <a:p>
            <a:endParaRPr lang="en-US" dirty="0"/>
          </a:p>
        </p:txBody>
      </p:sp>
      <p:sp>
        <p:nvSpPr>
          <p:cNvPr id="4" name="Slide Number Placeholder 3">
            <a:extLst>
              <a:ext uri="{FF2B5EF4-FFF2-40B4-BE49-F238E27FC236}">
                <a16:creationId xmlns:a16="http://schemas.microsoft.com/office/drawing/2014/main" id="{A4B966F6-BE42-E808-9655-69FF70E9F43E}"/>
              </a:ext>
            </a:extLst>
          </p:cNvPr>
          <p:cNvSpPr>
            <a:spLocks noGrp="1"/>
          </p:cNvSpPr>
          <p:nvPr>
            <p:ph type="sldNum" sz="quarter" idx="5"/>
          </p:nvPr>
        </p:nvSpPr>
        <p:spPr/>
        <p:txBody>
          <a:bodyPr/>
          <a:lstStyle/>
          <a:p>
            <a:fld id="{C68FB58B-AACD-44F1-9CE2-B850C946C86F}" type="slidenum">
              <a:rPr lang="en-US" smtClean="0"/>
              <a:t>8</a:t>
            </a:fld>
            <a:endParaRPr lang="en-US"/>
          </a:p>
        </p:txBody>
      </p:sp>
    </p:spTree>
    <p:extLst>
      <p:ext uri="{BB962C8B-B14F-4D97-AF65-F5344CB8AC3E}">
        <p14:creationId xmlns:p14="http://schemas.microsoft.com/office/powerpoint/2010/main" val="2297757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r>
              <a:rPr lang="en-US" b="1" dirty="0"/>
              <a:t>Talking Points: </a:t>
            </a:r>
          </a:p>
          <a:p>
            <a:pPr marL="171450" indent="-171450">
              <a:buFont typeface="Arial" panose="020B0604020202020204" pitchFamily="34" charset="0"/>
              <a:buChar char="•"/>
            </a:pPr>
            <a:r>
              <a:rPr lang="en-US" dirty="0"/>
              <a:t>Basic operations are the four fundamental ways we work with numbers. </a:t>
            </a:r>
          </a:p>
          <a:p>
            <a:pPr marL="171450" indent="-171450">
              <a:buFont typeface="Arial" panose="020B0604020202020204" pitchFamily="34" charset="0"/>
              <a:buChar char="•"/>
            </a:pPr>
            <a:r>
              <a:rPr lang="en-US" dirty="0"/>
              <a:t>There are four basic operations in math: addition, subtraction, multiplication, and division. </a:t>
            </a:r>
          </a:p>
          <a:p>
            <a:pPr marL="171450" indent="-171450">
              <a:buFont typeface="Arial" panose="020B0604020202020204" pitchFamily="34" charset="0"/>
              <a:buChar char="•"/>
            </a:pPr>
            <a:r>
              <a:rPr lang="en-US" dirty="0"/>
              <a:t>Think of these as the foundational building blocks of math.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9</a:t>
            </a:fld>
            <a:endParaRPr lang="en-US"/>
          </a:p>
        </p:txBody>
      </p:sp>
    </p:spTree>
    <p:extLst>
      <p:ext uri="{BB962C8B-B14F-4D97-AF65-F5344CB8AC3E}">
        <p14:creationId xmlns:p14="http://schemas.microsoft.com/office/powerpoint/2010/main" val="1499392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r>
              <a:rPr lang="en-US" b="1" dirty="0"/>
              <a:t>Talking Points: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Addition</a:t>
            </a:r>
            <a:r>
              <a:rPr lang="en-US" sz="1200" kern="1200" dirty="0">
                <a:solidFill>
                  <a:schemeClr val="tx1"/>
                </a:solidFill>
                <a:effectLst/>
                <a:latin typeface="+mn-lt"/>
                <a:ea typeface="+mn-ea"/>
                <a:cs typeface="+mn-cs"/>
              </a:rPr>
              <a:t> (+): Addition is combining values to find a total.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For example, you add the number of steps you walked in the morning and the evening to get your total for the day.</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10</a:t>
            </a:fld>
            <a:endParaRPr lang="en-US"/>
          </a:p>
        </p:txBody>
      </p:sp>
    </p:spTree>
    <p:extLst>
      <p:ext uri="{BB962C8B-B14F-4D97-AF65-F5344CB8AC3E}">
        <p14:creationId xmlns:p14="http://schemas.microsoft.com/office/powerpoint/2010/main" val="34490891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r>
              <a:rPr lang="en-US" b="1" dirty="0"/>
              <a:t>Talking Points: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Subtraction</a:t>
            </a:r>
            <a:r>
              <a:rPr lang="en-US" sz="1200" kern="1200" dirty="0">
                <a:solidFill>
                  <a:schemeClr val="tx1"/>
                </a:solidFill>
                <a:effectLst/>
                <a:latin typeface="+mn-lt"/>
                <a:ea typeface="+mn-ea"/>
                <a:cs typeface="+mn-cs"/>
              </a:rPr>
              <a:t> (-): Subtraction is finding the difference between values or what's left over.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 common example is checking how much money you have left after buying groceries.</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11</a:t>
            </a:fld>
            <a:endParaRPr lang="en-US"/>
          </a:p>
        </p:txBody>
      </p:sp>
    </p:spTree>
    <p:extLst>
      <p:ext uri="{BB962C8B-B14F-4D97-AF65-F5344CB8AC3E}">
        <p14:creationId xmlns:p14="http://schemas.microsoft.com/office/powerpoint/2010/main" val="1727429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r>
              <a:rPr lang="en-US" b="1" dirty="0"/>
              <a:t>Talking Points: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Multiplication</a:t>
            </a:r>
            <a:r>
              <a:rPr lang="en-US" sz="1200" kern="1200" dirty="0">
                <a:solidFill>
                  <a:schemeClr val="tx1"/>
                </a:solidFill>
                <a:effectLst/>
                <a:latin typeface="+mn-lt"/>
                <a:ea typeface="+mn-ea"/>
                <a:cs typeface="+mn-cs"/>
              </a:rPr>
              <a:t> (x): Multiplication is a shortcut for repeated addition.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Instead of adding $5 for lunch each day over 7 days, you multiply 5 × 7 to find the total cost for the week.</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12</a:t>
            </a:fld>
            <a:endParaRPr lang="en-US"/>
          </a:p>
        </p:txBody>
      </p:sp>
    </p:spTree>
    <p:extLst>
      <p:ext uri="{BB962C8B-B14F-4D97-AF65-F5344CB8AC3E}">
        <p14:creationId xmlns:p14="http://schemas.microsoft.com/office/powerpoint/2010/main" val="17075781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F06D5-31AB-8C75-E29E-395CF8EE0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B3580D-B7F0-5025-EA37-609488197A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38EE3D-B957-C8B6-5DC3-0B654DE83C29}"/>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r>
              <a:rPr lang="en-US" b="1" dirty="0"/>
              <a:t>Talking Points: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Division</a:t>
            </a:r>
            <a:r>
              <a:rPr lang="en-US" sz="1200" kern="1200" dirty="0">
                <a:solidFill>
                  <a:schemeClr val="tx1"/>
                </a:solidFill>
                <a:effectLst/>
                <a:latin typeface="+mn-lt"/>
                <a:ea typeface="+mn-ea"/>
                <a:cs typeface="+mn-cs"/>
              </a:rPr>
              <a:t> is used for splitting a value into equal parts or groups.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For instance, you divide one pizza into 8 slices, so everyone gets an equal share.</a:t>
            </a:r>
          </a:p>
          <a:p>
            <a:endParaRPr lang="en-US" dirty="0"/>
          </a:p>
        </p:txBody>
      </p:sp>
      <p:sp>
        <p:nvSpPr>
          <p:cNvPr id="4" name="Slide Number Placeholder 3">
            <a:extLst>
              <a:ext uri="{FF2B5EF4-FFF2-40B4-BE49-F238E27FC236}">
                <a16:creationId xmlns:a16="http://schemas.microsoft.com/office/drawing/2014/main" id="{61B3693F-EDB2-4698-0E8A-345FA2AD8AD2}"/>
              </a:ext>
            </a:extLst>
          </p:cNvPr>
          <p:cNvSpPr>
            <a:spLocks noGrp="1"/>
          </p:cNvSpPr>
          <p:nvPr>
            <p:ph type="sldNum" sz="quarter" idx="5"/>
          </p:nvPr>
        </p:nvSpPr>
        <p:spPr/>
        <p:txBody>
          <a:bodyPr/>
          <a:lstStyle/>
          <a:p>
            <a:fld id="{C68FB58B-AACD-44F1-9CE2-B850C946C86F}" type="slidenum">
              <a:rPr lang="en-US" smtClean="0"/>
              <a:t>13</a:t>
            </a:fld>
            <a:endParaRPr lang="en-US"/>
          </a:p>
        </p:txBody>
      </p:sp>
    </p:spTree>
    <p:extLst>
      <p:ext uri="{BB962C8B-B14F-4D97-AF65-F5344CB8AC3E}">
        <p14:creationId xmlns:p14="http://schemas.microsoft.com/office/powerpoint/2010/main" val="1548554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r>
              <a:rPr lang="en-US" b="1" dirty="0"/>
              <a:t>Talking Points: </a:t>
            </a:r>
          </a:p>
          <a:p>
            <a:pPr marL="171450" indent="-171450">
              <a:buFont typeface="Arial" panose="020B0604020202020204" pitchFamily="34" charset="0"/>
              <a:buChar char="•"/>
            </a:pPr>
            <a:r>
              <a:rPr lang="en-US" dirty="0"/>
              <a:t>In real-world work environments, problems don’t come labeled as addition, subtraction, multiplication, or division. </a:t>
            </a:r>
          </a:p>
          <a:p>
            <a:pPr marL="171450" indent="-171450">
              <a:buFont typeface="Arial" panose="020B0604020202020204" pitchFamily="34" charset="0"/>
              <a:buChar char="•"/>
            </a:pPr>
            <a:r>
              <a:rPr lang="en-US" dirty="0"/>
              <a:t>It’s up to you to figure out which operation makes sense based on the situation. </a:t>
            </a:r>
          </a:p>
          <a:p>
            <a:pPr marL="171450" indent="-171450">
              <a:buFont typeface="Arial" panose="020B0604020202020204" pitchFamily="34" charset="0"/>
              <a:buChar char="•"/>
            </a:pPr>
            <a:r>
              <a:rPr lang="en-US" dirty="0"/>
              <a:t>A good starting point is to ask yourself: </a:t>
            </a:r>
          </a:p>
          <a:p>
            <a:pPr marL="628650" lvl="1" indent="-171450">
              <a:buFont typeface="Arial" panose="020B0604020202020204" pitchFamily="34" charset="0"/>
              <a:buChar char="•"/>
            </a:pPr>
            <a:r>
              <a:rPr lang="en-US" dirty="0"/>
              <a:t>What am I trying to find? </a:t>
            </a:r>
          </a:p>
          <a:p>
            <a:pPr marL="628650" lvl="1" indent="-171450">
              <a:buFont typeface="Arial" panose="020B0604020202020204" pitchFamily="34" charset="0"/>
              <a:buChar char="•"/>
            </a:pPr>
            <a:r>
              <a:rPr lang="en-US" dirty="0"/>
              <a:t>Am I combining amounts, finding a difference, working with equal groups, or splitting something evenly? </a:t>
            </a:r>
          </a:p>
          <a:p>
            <a:pPr marL="171450" indent="-171450">
              <a:buFont typeface="Arial" panose="020B0604020202020204" pitchFamily="34" charset="0"/>
              <a:buChar char="•"/>
            </a:pPr>
            <a:r>
              <a:rPr lang="en-US" dirty="0"/>
              <a:t>The math itself may be simple, but choosing the correct operation is where mistakes often happen. </a:t>
            </a:r>
          </a:p>
          <a:p>
            <a:pPr marL="171450" indent="-171450">
              <a:buFont typeface="Arial" panose="020B0604020202020204" pitchFamily="34" charset="0"/>
              <a:buChar char="•"/>
            </a:pPr>
            <a:r>
              <a:rPr lang="en-US" dirty="0"/>
              <a:t>If the wrong operation is used, the final answer will be incorrect—even if the math is done correctly. </a:t>
            </a:r>
          </a:p>
          <a:p>
            <a:pPr marL="171450" indent="-171450">
              <a:buFont typeface="Arial" panose="020B0604020202020204" pitchFamily="34" charset="0"/>
              <a:buChar char="•"/>
            </a:pPr>
            <a:r>
              <a:rPr lang="en-US" dirty="0"/>
              <a:t>This is why understanding the situation is just as important as knowing how to calculate. </a:t>
            </a:r>
          </a:p>
          <a:p>
            <a:pPr marL="171450" indent="-171450">
              <a:buFont typeface="Arial" panose="020B0604020202020204" pitchFamily="34" charset="0"/>
              <a:buChar char="•"/>
            </a:pPr>
            <a:r>
              <a:rPr lang="en-US" dirty="0"/>
              <a:t>Let’s do some practice problems to get a feel for choosing the correct operation.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14</a:t>
            </a:fld>
            <a:endParaRPr lang="en-US"/>
          </a:p>
        </p:txBody>
      </p:sp>
    </p:spTree>
    <p:extLst>
      <p:ext uri="{BB962C8B-B14F-4D97-AF65-F5344CB8AC3E}">
        <p14:creationId xmlns:p14="http://schemas.microsoft.com/office/powerpoint/2010/main" val="14252204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 min.</a:t>
            </a:r>
          </a:p>
          <a:p>
            <a:r>
              <a:rPr lang="en-US" b="1" dirty="0"/>
              <a:t>Do: </a:t>
            </a:r>
          </a:p>
          <a:p>
            <a:pPr marL="171450" indent="-171450">
              <a:buFont typeface="Arial" panose="020B0604020202020204" pitchFamily="34" charset="0"/>
              <a:buChar char="•"/>
            </a:pPr>
            <a:r>
              <a:rPr lang="en-US" dirty="0"/>
              <a:t>Review the scenario. </a:t>
            </a:r>
          </a:p>
          <a:p>
            <a:pPr marL="171450" indent="-171450">
              <a:buFont typeface="Arial" panose="020B0604020202020204" pitchFamily="34" charset="0"/>
              <a:buChar char="•"/>
            </a:pPr>
            <a:r>
              <a:rPr lang="en-US" dirty="0"/>
              <a:t>Call on learners to complete questions 1-3. </a:t>
            </a:r>
          </a:p>
          <a:p>
            <a:pPr marL="171450" indent="-171450">
              <a:buFont typeface="Arial" panose="020B0604020202020204" pitchFamily="34" charset="0"/>
              <a:buChar char="•"/>
            </a:pPr>
            <a:r>
              <a:rPr lang="en-US" b="1" i="1" dirty="0"/>
              <a:t>CLICK</a:t>
            </a:r>
            <a:r>
              <a:rPr lang="en-US" dirty="0"/>
              <a:t> to reveal the answer. </a:t>
            </a:r>
          </a:p>
        </p:txBody>
      </p:sp>
      <p:sp>
        <p:nvSpPr>
          <p:cNvPr id="4" name="Slide Number Placeholder 3"/>
          <p:cNvSpPr>
            <a:spLocks noGrp="1"/>
          </p:cNvSpPr>
          <p:nvPr>
            <p:ph type="sldNum" sz="quarter" idx="5"/>
          </p:nvPr>
        </p:nvSpPr>
        <p:spPr/>
        <p:txBody>
          <a:bodyPr/>
          <a:lstStyle/>
          <a:p>
            <a:fld id="{C68FB58B-AACD-44F1-9CE2-B850C946C86F}" type="slidenum">
              <a:rPr lang="en-US" smtClean="0"/>
              <a:t>15</a:t>
            </a:fld>
            <a:endParaRPr lang="en-US"/>
          </a:p>
        </p:txBody>
      </p:sp>
    </p:spTree>
    <p:extLst>
      <p:ext uri="{BB962C8B-B14F-4D97-AF65-F5344CB8AC3E}">
        <p14:creationId xmlns:p14="http://schemas.microsoft.com/office/powerpoint/2010/main" val="35472007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E31D0-0C67-900C-FB98-12EE9826C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10A7F4-E092-70BF-1BDA-FC390AA571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68E60F-5EBC-EF1B-BBAF-420A47953E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 min.</a:t>
            </a:r>
          </a:p>
          <a:p>
            <a:r>
              <a:rPr lang="en-US" b="1" dirty="0"/>
              <a:t>Do: </a:t>
            </a:r>
          </a:p>
          <a:p>
            <a:pPr marL="171450" indent="-171450">
              <a:buFont typeface="Arial" panose="020B0604020202020204" pitchFamily="34" charset="0"/>
              <a:buChar char="•"/>
            </a:pPr>
            <a:r>
              <a:rPr lang="en-US" dirty="0"/>
              <a:t>Review the scenario. </a:t>
            </a:r>
          </a:p>
          <a:p>
            <a:pPr marL="171450" indent="-171450">
              <a:buFont typeface="Arial" panose="020B0604020202020204" pitchFamily="34" charset="0"/>
              <a:buChar char="•"/>
            </a:pPr>
            <a:r>
              <a:rPr lang="en-US" dirty="0"/>
              <a:t>Call on learners to complete questions 1-3. </a:t>
            </a:r>
          </a:p>
          <a:p>
            <a:pPr marL="171450" indent="-171450">
              <a:buFont typeface="Arial" panose="020B0604020202020204" pitchFamily="34" charset="0"/>
              <a:buChar char="•"/>
            </a:pPr>
            <a:r>
              <a:rPr lang="en-US" b="1" i="1" dirty="0"/>
              <a:t>CLICK</a:t>
            </a:r>
            <a:r>
              <a:rPr lang="en-US" dirty="0"/>
              <a:t> to reveal the answer. </a:t>
            </a:r>
          </a:p>
        </p:txBody>
      </p:sp>
      <p:sp>
        <p:nvSpPr>
          <p:cNvPr id="4" name="Slide Number Placeholder 3">
            <a:extLst>
              <a:ext uri="{FF2B5EF4-FFF2-40B4-BE49-F238E27FC236}">
                <a16:creationId xmlns:a16="http://schemas.microsoft.com/office/drawing/2014/main" id="{A1039B6E-F1F6-7EE7-4568-9464146E4E72}"/>
              </a:ext>
            </a:extLst>
          </p:cNvPr>
          <p:cNvSpPr>
            <a:spLocks noGrp="1"/>
          </p:cNvSpPr>
          <p:nvPr>
            <p:ph type="sldNum" sz="quarter" idx="5"/>
          </p:nvPr>
        </p:nvSpPr>
        <p:spPr/>
        <p:txBody>
          <a:bodyPr/>
          <a:lstStyle/>
          <a:p>
            <a:fld id="{C68FB58B-AACD-44F1-9CE2-B850C946C86F}" type="slidenum">
              <a:rPr lang="en-US" smtClean="0"/>
              <a:t>16</a:t>
            </a:fld>
            <a:endParaRPr lang="en-US"/>
          </a:p>
        </p:txBody>
      </p:sp>
    </p:spTree>
    <p:extLst>
      <p:ext uri="{BB962C8B-B14F-4D97-AF65-F5344CB8AC3E}">
        <p14:creationId xmlns:p14="http://schemas.microsoft.com/office/powerpoint/2010/main" val="854642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BD425-7DBE-A5DB-5E33-3983CADA8A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5A818F-07FC-980E-0EDE-FB96E687C5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2E4BA4-CE60-AA74-E4F9-8B5310E57B5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 min.</a:t>
            </a:r>
          </a:p>
          <a:p>
            <a:r>
              <a:rPr lang="en-US" b="1" dirty="0"/>
              <a:t>Do: </a:t>
            </a:r>
          </a:p>
          <a:p>
            <a:pPr marL="171450" indent="-171450">
              <a:buFont typeface="Arial" panose="020B0604020202020204" pitchFamily="34" charset="0"/>
              <a:buChar char="•"/>
            </a:pPr>
            <a:r>
              <a:rPr lang="en-US" dirty="0"/>
              <a:t>Review the scenario. </a:t>
            </a:r>
          </a:p>
          <a:p>
            <a:pPr marL="171450" indent="-171450">
              <a:buFont typeface="Arial" panose="020B0604020202020204" pitchFamily="34" charset="0"/>
              <a:buChar char="•"/>
            </a:pPr>
            <a:r>
              <a:rPr lang="en-US" dirty="0"/>
              <a:t>Call on learners to complete questions 1-3. </a:t>
            </a:r>
          </a:p>
          <a:p>
            <a:pPr marL="171450" indent="-171450">
              <a:buFont typeface="Arial" panose="020B0604020202020204" pitchFamily="34" charset="0"/>
              <a:buChar char="•"/>
            </a:pPr>
            <a:r>
              <a:rPr lang="en-US" b="1" i="1" dirty="0"/>
              <a:t>CLICK</a:t>
            </a:r>
            <a:r>
              <a:rPr lang="en-US" dirty="0"/>
              <a:t> to reveal the answer. </a:t>
            </a:r>
          </a:p>
          <a:p>
            <a:pPr marL="0" indent="0">
              <a:buFont typeface="Arial" panose="020B0604020202020204" pitchFamily="34" charset="0"/>
              <a:buNone/>
            </a:pPr>
            <a:r>
              <a:rPr lang="en-US" b="1" dirty="0"/>
              <a:t>Talking Points:</a:t>
            </a:r>
          </a:p>
          <a:p>
            <a:pPr marL="171450" indent="-171450">
              <a:buFont typeface="Arial" panose="020B0604020202020204" pitchFamily="34" charset="0"/>
              <a:buChar char="•"/>
            </a:pPr>
            <a:r>
              <a:rPr lang="en-US" dirty="0"/>
              <a:t>Let’s make things a little more challenging. </a:t>
            </a:r>
          </a:p>
          <a:p>
            <a:pPr marL="171450" indent="-171450">
              <a:buFont typeface="Arial" panose="020B0604020202020204" pitchFamily="34" charset="0"/>
              <a:buChar char="•"/>
            </a:pPr>
            <a:r>
              <a:rPr lang="en-US" dirty="0"/>
              <a:t>In this scenario, you will need to use TWO operations. </a:t>
            </a:r>
          </a:p>
        </p:txBody>
      </p:sp>
      <p:sp>
        <p:nvSpPr>
          <p:cNvPr id="4" name="Slide Number Placeholder 3">
            <a:extLst>
              <a:ext uri="{FF2B5EF4-FFF2-40B4-BE49-F238E27FC236}">
                <a16:creationId xmlns:a16="http://schemas.microsoft.com/office/drawing/2014/main" id="{7C299335-633C-A773-8704-7EF9D6F9D369}"/>
              </a:ext>
            </a:extLst>
          </p:cNvPr>
          <p:cNvSpPr>
            <a:spLocks noGrp="1"/>
          </p:cNvSpPr>
          <p:nvPr>
            <p:ph type="sldNum" sz="quarter" idx="5"/>
          </p:nvPr>
        </p:nvSpPr>
        <p:spPr/>
        <p:txBody>
          <a:bodyPr/>
          <a:lstStyle/>
          <a:p>
            <a:fld id="{C68FB58B-AACD-44F1-9CE2-B850C946C86F}" type="slidenum">
              <a:rPr lang="en-US" smtClean="0"/>
              <a:t>17</a:t>
            </a:fld>
            <a:endParaRPr lang="en-US"/>
          </a:p>
        </p:txBody>
      </p:sp>
    </p:spTree>
    <p:extLst>
      <p:ext uri="{BB962C8B-B14F-4D97-AF65-F5344CB8AC3E}">
        <p14:creationId xmlns:p14="http://schemas.microsoft.com/office/powerpoint/2010/main" val="29262889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12AF3-9FB8-EA92-7F25-E6588D39E7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40BBE0-33BA-3DCE-75F4-4226A4CB6D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1CAA94-9331-6571-870C-3BAAB7FB68D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 min.</a:t>
            </a:r>
          </a:p>
          <a:p>
            <a:r>
              <a:rPr lang="en-US" b="1" dirty="0"/>
              <a:t>Do: </a:t>
            </a:r>
          </a:p>
          <a:p>
            <a:pPr marL="171450" indent="-171450">
              <a:buFont typeface="Arial" panose="020B0604020202020204" pitchFamily="34" charset="0"/>
              <a:buChar char="•"/>
            </a:pPr>
            <a:r>
              <a:rPr lang="en-US" dirty="0"/>
              <a:t>Review the scenario. </a:t>
            </a:r>
          </a:p>
          <a:p>
            <a:pPr marL="171450" indent="-171450">
              <a:buFont typeface="Arial" panose="020B0604020202020204" pitchFamily="34" charset="0"/>
              <a:buChar char="•"/>
            </a:pPr>
            <a:r>
              <a:rPr lang="en-US" dirty="0"/>
              <a:t>Call on learners to complete questions 1-3. </a:t>
            </a:r>
          </a:p>
          <a:p>
            <a:pPr marL="171450" indent="-171450">
              <a:buFont typeface="Arial" panose="020B0604020202020204" pitchFamily="34" charset="0"/>
              <a:buChar char="•"/>
            </a:pPr>
            <a:r>
              <a:rPr lang="en-US" b="1" i="1" dirty="0"/>
              <a:t>CLICK</a:t>
            </a:r>
            <a:r>
              <a:rPr lang="en-US" dirty="0"/>
              <a:t> to reveal the answer. </a:t>
            </a:r>
          </a:p>
          <a:p>
            <a:pPr marL="0" indent="0">
              <a:buFont typeface="Arial" panose="020B0604020202020204" pitchFamily="34" charset="0"/>
              <a:buNone/>
            </a:pPr>
            <a:r>
              <a:rPr lang="en-US" b="1" dirty="0"/>
              <a:t>Talking Points:</a:t>
            </a:r>
          </a:p>
          <a:p>
            <a:pPr marL="171450" indent="-171450">
              <a:buFont typeface="Arial" panose="020B0604020202020204" pitchFamily="34" charset="0"/>
              <a:buChar char="•"/>
            </a:pPr>
            <a:r>
              <a:rPr lang="en-US" dirty="0"/>
              <a:t>Let’s make things a little more challenging. </a:t>
            </a:r>
          </a:p>
          <a:p>
            <a:pPr marL="171450" indent="-171450">
              <a:buFont typeface="Arial" panose="020B0604020202020204" pitchFamily="34" charset="0"/>
              <a:buChar char="•"/>
            </a:pPr>
            <a:r>
              <a:rPr lang="en-US" dirty="0"/>
              <a:t>In this scenario, you will need to use TWO operations. </a:t>
            </a:r>
          </a:p>
        </p:txBody>
      </p:sp>
      <p:sp>
        <p:nvSpPr>
          <p:cNvPr id="4" name="Slide Number Placeholder 3">
            <a:extLst>
              <a:ext uri="{FF2B5EF4-FFF2-40B4-BE49-F238E27FC236}">
                <a16:creationId xmlns:a16="http://schemas.microsoft.com/office/drawing/2014/main" id="{C151D10D-CE3B-44BA-51EB-B127A72CDCBA}"/>
              </a:ext>
            </a:extLst>
          </p:cNvPr>
          <p:cNvSpPr>
            <a:spLocks noGrp="1"/>
          </p:cNvSpPr>
          <p:nvPr>
            <p:ph type="sldNum" sz="quarter" idx="5"/>
          </p:nvPr>
        </p:nvSpPr>
        <p:spPr/>
        <p:txBody>
          <a:bodyPr/>
          <a:lstStyle/>
          <a:p>
            <a:fld id="{C68FB58B-AACD-44F1-9CE2-B850C946C86F}" type="slidenum">
              <a:rPr lang="en-US" smtClean="0"/>
              <a:t>18</a:t>
            </a:fld>
            <a:endParaRPr lang="en-US"/>
          </a:p>
        </p:txBody>
      </p:sp>
    </p:spTree>
    <p:extLst>
      <p:ext uri="{BB962C8B-B14F-4D97-AF65-F5344CB8AC3E}">
        <p14:creationId xmlns:p14="http://schemas.microsoft.com/office/powerpoint/2010/main" val="40832333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Guided Learning, Elicit Performance, Provide Feedback</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22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Instructor Note: Skip activity if it is too simple for your learners.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Materials: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Choosing the Right Operation_M1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Choosing the Right </a:t>
            </a:r>
            <a:r>
              <a:rPr lang="en-US" sz="1200" b="0" dirty="0" err="1">
                <a:effectLst/>
                <a:latin typeface="+mn-lt"/>
                <a:ea typeface="Calibri" panose="020F0502020204030204" pitchFamily="34" charset="0"/>
                <a:cs typeface="Times New Roman" panose="02020603050405020304" pitchFamily="18" charset="0"/>
              </a:rPr>
              <a:t>Operation_Answer</a:t>
            </a:r>
            <a:r>
              <a:rPr lang="en-US" sz="1200" b="0" dirty="0">
                <a:effectLst/>
                <a:latin typeface="+mn-lt"/>
                <a:ea typeface="Calibri" panose="020F0502020204030204" pitchFamily="34" charset="0"/>
                <a:cs typeface="Times New Roman" panose="02020603050405020304" pitchFamily="18" charset="0"/>
              </a:rPr>
              <a:t> Key_M1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White board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Markers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2 min.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Refer learners to the </a:t>
            </a:r>
            <a:r>
              <a:rPr lang="en-US" sz="1200" b="1" kern="1200" dirty="0">
                <a:solidFill>
                  <a:schemeClr val="tx1"/>
                </a:solidFill>
                <a:effectLst/>
                <a:latin typeface="+mn-lt"/>
                <a:ea typeface="+mn-ea"/>
                <a:cs typeface="+mn-cs"/>
              </a:rPr>
              <a:t>“Choosing the Right Operation” handout </a:t>
            </a:r>
            <a:r>
              <a:rPr lang="en-US" sz="1200" kern="1200" dirty="0">
                <a:solidFill>
                  <a:schemeClr val="tx1"/>
                </a:solidFill>
                <a:effectLst/>
                <a:latin typeface="+mn-lt"/>
                <a:ea typeface="+mn-ea"/>
                <a:cs typeface="+mn-cs"/>
              </a:rPr>
              <a:t>embedded in the Participant Resource Guide.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Review the directions and answer any questions learners may have. </a:t>
            </a:r>
          </a:p>
          <a:p>
            <a:pPr marL="171450" indent="-171450">
              <a:buFont typeface="Arial" panose="020B0604020202020204" pitchFamily="34" charset="0"/>
              <a:buChar char="•"/>
            </a:pPr>
            <a:r>
              <a:rPr lang="en-US" dirty="0"/>
              <a:t>10 min.</a:t>
            </a:r>
          </a:p>
          <a:p>
            <a:pPr marL="628650" lvl="1" indent="-171450">
              <a:buFont typeface="Arial" panose="020B0604020202020204" pitchFamily="34" charset="0"/>
              <a:buChar char="•"/>
            </a:pPr>
            <a:r>
              <a:rPr lang="en-US" dirty="0"/>
              <a:t>Give learners time to work. You may have them work with partners or groups if you choose. </a:t>
            </a:r>
          </a:p>
          <a:p>
            <a:pPr marL="628650" lvl="1" indent="-171450">
              <a:buFont typeface="Arial" panose="020B0604020202020204" pitchFamily="34" charset="0"/>
              <a:buChar char="•"/>
            </a:pPr>
            <a:r>
              <a:rPr lang="en-US" dirty="0"/>
              <a:t>Circulate the room answering questions and providing feedback as needed. </a:t>
            </a:r>
          </a:p>
          <a:p>
            <a:pPr marL="171450" lvl="0" indent="-171450">
              <a:buFont typeface="Arial" panose="020B0604020202020204" pitchFamily="34" charset="0"/>
              <a:buChar char="•"/>
            </a:pPr>
            <a:r>
              <a:rPr lang="en-US" dirty="0"/>
              <a:t>10 min. </a:t>
            </a:r>
          </a:p>
          <a:p>
            <a:pPr marL="628650" lvl="1" indent="-171450">
              <a:buFont typeface="Arial" panose="020B0604020202020204" pitchFamily="34" charset="0"/>
              <a:buChar char="•"/>
            </a:pPr>
            <a:r>
              <a:rPr lang="en-US" dirty="0"/>
              <a:t>Review answers together and ask volunteers to explain their reasoning.</a:t>
            </a:r>
          </a:p>
          <a:p>
            <a:pPr marL="628650" lvl="1" indent="-171450">
              <a:buFont typeface="Arial" panose="020B0604020202020204" pitchFamily="34" charset="0"/>
              <a:buChar char="•"/>
            </a:pPr>
            <a:r>
              <a:rPr lang="en-US" dirty="0"/>
              <a:t>Consider having leaners write their answers and equations on the white board. They can then review the answer and explain their work to the class. </a:t>
            </a:r>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19</a:t>
            </a:fld>
            <a:endParaRPr lang="en-US"/>
          </a:p>
        </p:txBody>
      </p:sp>
    </p:spTree>
    <p:extLst>
      <p:ext uri="{BB962C8B-B14F-4D97-AF65-F5344CB8AC3E}">
        <p14:creationId xmlns:p14="http://schemas.microsoft.com/office/powerpoint/2010/main" val="31867569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Enhance Retention and Transfer, Recall</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3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Do: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Review the key takeaways from this section of the module.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Clearly explain how to connects to the next section of the module. </a:t>
            </a:r>
          </a:p>
          <a:p>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Solving equations accurately is important for working safely and efficiently on the job.</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Even small mistakes in math can lead to bigger problems like delays, incorrect materials, or safety risks.</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We reviewed the four basic operations: addition, subtraction, multiplication, and division. These are the main ways we work with numbers in everyday tasks.</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It’s not just about knowing how to do the math. It’s also about knowing which operation to use based on the situation.</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On the job, no one tells you which operation to use—you have to figure that out.</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Being comfortable with these operations helps you make better decisions and avoid mistakes.</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Next, we’ll build on this by learning how to solve more complex equations using the correct order of operations.</a:t>
            </a:r>
          </a:p>
        </p:txBody>
      </p:sp>
      <p:sp>
        <p:nvSpPr>
          <p:cNvPr id="4" name="Slide Number Placeholder 3"/>
          <p:cNvSpPr>
            <a:spLocks noGrp="1"/>
          </p:cNvSpPr>
          <p:nvPr>
            <p:ph type="sldNum" sz="quarter" idx="5"/>
          </p:nvPr>
        </p:nvSpPr>
        <p:spPr/>
        <p:txBody>
          <a:bodyPr/>
          <a:lstStyle/>
          <a:p>
            <a:fld id="{C68FB58B-AACD-44F1-9CE2-B850C946C86F}" type="slidenum">
              <a:rPr lang="en-US" smtClean="0"/>
              <a:t>20</a:t>
            </a:fld>
            <a:endParaRPr lang="en-US"/>
          </a:p>
        </p:txBody>
      </p:sp>
    </p:spTree>
    <p:extLst>
      <p:ext uri="{BB962C8B-B14F-4D97-AF65-F5344CB8AC3E}">
        <p14:creationId xmlns:p14="http://schemas.microsoft.com/office/powerpoint/2010/main" val="270907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B34DE-AC98-B788-0ECC-7EFBA36C8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8D1A1B-AAB4-825F-3E00-62ADAB02BE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DC17D4-9148-B4C2-82E7-92D470DFE558}"/>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Introduce the section. </a:t>
            </a:r>
          </a:p>
          <a:p>
            <a:r>
              <a:rPr lang="en-US" b="1" dirty="0"/>
              <a:t>Talking Points: </a:t>
            </a:r>
          </a:p>
          <a:p>
            <a:pPr marL="171450" indent="-171450">
              <a:buFont typeface="Arial" panose="020B0604020202020204" pitchFamily="34" charset="0"/>
              <a:buChar char="•"/>
            </a:pPr>
            <a:r>
              <a:rPr lang="en-US" dirty="0"/>
              <a:t>In this section we’ll review how to solve an equation in the correct order to calculate the correct solution. </a:t>
            </a:r>
          </a:p>
        </p:txBody>
      </p:sp>
      <p:sp>
        <p:nvSpPr>
          <p:cNvPr id="4" name="Slide Number Placeholder 3">
            <a:extLst>
              <a:ext uri="{FF2B5EF4-FFF2-40B4-BE49-F238E27FC236}">
                <a16:creationId xmlns:a16="http://schemas.microsoft.com/office/drawing/2014/main" id="{B67B78D3-FE9B-52CE-0C6F-9B429A98CFED}"/>
              </a:ext>
            </a:extLst>
          </p:cNvPr>
          <p:cNvSpPr>
            <a:spLocks noGrp="1"/>
          </p:cNvSpPr>
          <p:nvPr>
            <p:ph type="sldNum" sz="quarter" idx="5"/>
          </p:nvPr>
        </p:nvSpPr>
        <p:spPr/>
        <p:txBody>
          <a:bodyPr/>
          <a:lstStyle/>
          <a:p>
            <a:fld id="{C68FB58B-AACD-44F1-9CE2-B850C946C86F}" type="slidenum">
              <a:rPr lang="en-US" smtClean="0"/>
              <a:t>21</a:t>
            </a:fld>
            <a:endParaRPr lang="en-US"/>
          </a:p>
        </p:txBody>
      </p:sp>
    </p:spTree>
    <p:extLst>
      <p:ext uri="{BB962C8B-B14F-4D97-AF65-F5344CB8AC3E}">
        <p14:creationId xmlns:p14="http://schemas.microsoft.com/office/powerpoint/2010/main" val="42251934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Have you ever tried to solve a math problem, where you didn't know where to start or what to do next?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Think back to Elena and Chris from our warm up. They both solved the same equation, but they solved it in a different order and got different answers.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a:t>
            </a:r>
            <a:r>
              <a:rPr lang="en-US" sz="1200" b="1" dirty="0">
                <a:effectLst/>
                <a:latin typeface="+mn-lt"/>
                <a:ea typeface="Calibri" panose="020F0502020204030204" pitchFamily="34" charset="0"/>
                <a:cs typeface="Times New Roman" panose="02020603050405020304" pitchFamily="18" charset="0"/>
              </a:rPr>
              <a:t>order of operations </a:t>
            </a:r>
            <a:r>
              <a:rPr lang="en-US" sz="1200" b="0" dirty="0">
                <a:effectLst/>
                <a:latin typeface="+mn-lt"/>
                <a:ea typeface="Calibri" panose="020F0502020204030204" pitchFamily="34" charset="0"/>
                <a:cs typeface="Times New Roman" panose="02020603050405020304" pitchFamily="18" charset="0"/>
              </a:rPr>
              <a:t>is a set of rules that tells us what math operation to do first in an expression with multiple operations like addition, subtraction, multiplication, and division.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Let’s take a closer look at the order of operations so we can determine whether Elena or Chris solved the equation correctly. </a:t>
            </a:r>
          </a:p>
          <a:p>
            <a:pPr marL="171450" marR="0" lvl="0" indent="-171450">
              <a:spcBef>
                <a:spcPts val="0"/>
              </a:spcBef>
              <a:spcAft>
                <a:spcPts val="0"/>
              </a:spcAft>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a:p>
            <a:pPr marL="171450" marR="0" lvl="0" indent="-171450">
              <a:spcBef>
                <a:spcPts val="0"/>
              </a:spcBef>
              <a:spcAft>
                <a:spcPts val="0"/>
              </a:spcAft>
              <a:buFont typeface="Arial" panose="020B0604020202020204" pitchFamily="34" charset="0"/>
              <a:buChar char="•"/>
            </a:pPr>
            <a:endParaRPr lang="en-US"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mn-lt"/>
              </a:rPr>
              <a:t>Source</a:t>
            </a:r>
            <a:r>
              <a:rPr lang="en-US" sz="1200" i="0" dirty="0">
                <a:latin typeface="+mn-lt"/>
              </a:rPr>
              <a:t>: </a:t>
            </a:r>
            <a:r>
              <a:rPr lang="en-US" dirty="0"/>
              <a:t>Mathnasium. (n.d.). </a:t>
            </a:r>
            <a:r>
              <a:rPr lang="en-US" i="1" dirty="0"/>
              <a:t>Order of operations in math</a:t>
            </a:r>
            <a:r>
              <a:rPr lang="en-US" dirty="0"/>
              <a:t>. </a:t>
            </a:r>
            <a:r>
              <a:rPr lang="en-US" dirty="0">
                <a:hlinkClick r:id="rId3"/>
              </a:rPr>
              <a:t>https://www.mathnasium.com/blog/order-of-operations-in-math</a:t>
            </a:r>
            <a:r>
              <a:rPr lang="en-US" dirty="0"/>
              <a:t> </a:t>
            </a:r>
            <a:endParaRPr lang="en-US" sz="1200" dirty="0">
              <a:latin typeface="+mn-lt"/>
            </a:endParaRP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22</a:t>
            </a:fld>
            <a:endParaRPr lang="en-US"/>
          </a:p>
        </p:txBody>
      </p:sp>
    </p:spTree>
    <p:extLst>
      <p:ext uri="{BB962C8B-B14F-4D97-AF65-F5344CB8AC3E}">
        <p14:creationId xmlns:p14="http://schemas.microsoft.com/office/powerpoint/2010/main" val="17823095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64A3E-F0E3-0C67-6B5D-5C703F4E52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75DF1D-CF55-E48A-A2DB-3EF4BAD8C1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C66E26-5477-FEBA-FA97-56978603E622}"/>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PEMDAS is an acronym that reminds us of the sequence of steps to follow when solving mathematical expressions with multiple operations.</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It stands for parentheses, exponents, division, addition, and subtraction.</a:t>
            </a:r>
          </a:p>
        </p:txBody>
      </p:sp>
      <p:sp>
        <p:nvSpPr>
          <p:cNvPr id="4" name="Slide Number Placeholder 3">
            <a:extLst>
              <a:ext uri="{FF2B5EF4-FFF2-40B4-BE49-F238E27FC236}">
                <a16:creationId xmlns:a16="http://schemas.microsoft.com/office/drawing/2014/main" id="{418F6D05-0918-89FC-4ED7-20BD277494E2}"/>
              </a:ext>
            </a:extLst>
          </p:cNvPr>
          <p:cNvSpPr>
            <a:spLocks noGrp="1"/>
          </p:cNvSpPr>
          <p:nvPr>
            <p:ph type="sldNum" sz="quarter" idx="5"/>
          </p:nvPr>
        </p:nvSpPr>
        <p:spPr/>
        <p:txBody>
          <a:bodyPr/>
          <a:lstStyle/>
          <a:p>
            <a:fld id="{C68FB58B-AACD-44F1-9CE2-B850C946C86F}" type="slidenum">
              <a:rPr lang="en-US" smtClean="0"/>
              <a:t>23</a:t>
            </a:fld>
            <a:endParaRPr lang="en-US"/>
          </a:p>
        </p:txBody>
      </p:sp>
    </p:spTree>
    <p:extLst>
      <p:ext uri="{BB962C8B-B14F-4D97-AF65-F5344CB8AC3E}">
        <p14:creationId xmlns:p14="http://schemas.microsoft.com/office/powerpoint/2010/main" val="20672038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Parentheses is the first step to the order of operations, so we have to solve anything in (  ) before moving to the next step.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Sometimes people call these “brackets” instead of parentheses – they mean the same thing.</a:t>
            </a:r>
          </a:p>
          <a:p>
            <a:pPr marL="171450" marR="0" lvl="0"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ASK</a:t>
            </a:r>
            <a:r>
              <a:rPr lang="en-US" sz="1200" b="0" dirty="0">
                <a:effectLst/>
                <a:latin typeface="+mn-lt"/>
                <a:ea typeface="Calibri" panose="020F0502020204030204" pitchFamily="34" charset="0"/>
                <a:cs typeface="Times New Roman" panose="02020603050405020304" pitchFamily="18" charset="0"/>
              </a:rPr>
              <a:t>: Take a look at the example equation. What do we need to do first?</a:t>
            </a:r>
          </a:p>
          <a:p>
            <a:pPr marL="628650" marR="0" lvl="1" indent="-171450">
              <a:spcBef>
                <a:spcPts val="0"/>
              </a:spcBef>
              <a:spcAft>
                <a:spcPts val="0"/>
              </a:spcAft>
              <a:buFont typeface="Arial" panose="020B0604020202020204" pitchFamily="34" charset="0"/>
              <a:buChar char="•"/>
            </a:pPr>
            <a:r>
              <a:rPr lang="en-US" sz="1200" b="0" i="1" dirty="0">
                <a:effectLst/>
                <a:latin typeface="+mn-lt"/>
                <a:ea typeface="Calibri" panose="020F0502020204030204" pitchFamily="34" charset="0"/>
                <a:cs typeface="Times New Roman" panose="02020603050405020304" pitchFamily="18" charset="0"/>
              </a:rPr>
              <a:t>Call on learners to respond. </a:t>
            </a:r>
          </a:p>
          <a:p>
            <a:pPr marL="628650" marR="0" lvl="1" indent="-171450">
              <a:spcBef>
                <a:spcPts val="0"/>
              </a:spcBef>
              <a:spcAft>
                <a:spcPts val="0"/>
              </a:spcAft>
              <a:buFont typeface="Arial" panose="020B0604020202020204" pitchFamily="34" charset="0"/>
              <a:buChar char="•"/>
            </a:pP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answer: (8 - 4) = 4  </a:t>
            </a:r>
          </a:p>
          <a:p>
            <a:pPr marL="0" marR="0" lvl="0" indent="0">
              <a:spcBef>
                <a:spcPts val="0"/>
              </a:spcBef>
              <a:spcAft>
                <a:spcPts val="0"/>
              </a:spcAft>
              <a:buFont typeface="Arial" panose="020B0604020202020204" pitchFamily="34" charset="0"/>
              <a:buNone/>
            </a:pPr>
            <a:endParaRPr lang="en-US" sz="1200" b="0" i="1"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1" dirty="0">
                <a:latin typeface="+mn-lt"/>
              </a:rPr>
              <a:t>Source</a:t>
            </a:r>
            <a:r>
              <a:rPr lang="en-US" sz="1200" i="0" dirty="0">
                <a:latin typeface="+mn-lt"/>
              </a:rPr>
              <a:t>: </a:t>
            </a:r>
            <a:r>
              <a:rPr lang="en-US" dirty="0"/>
              <a:t>Mathnasium. (n.d.). </a:t>
            </a:r>
            <a:r>
              <a:rPr lang="en-US" i="1" dirty="0"/>
              <a:t>Order of operations in math</a:t>
            </a:r>
            <a:r>
              <a:rPr lang="en-US" dirty="0"/>
              <a:t>. </a:t>
            </a:r>
            <a:r>
              <a:rPr lang="en-US" dirty="0">
                <a:hlinkClick r:id="rId3"/>
              </a:rPr>
              <a:t>https://www.mathnasium.com/blog/order-of-operations-in-math</a:t>
            </a:r>
            <a:r>
              <a:rPr lang="en-US" dirty="0"/>
              <a:t> </a:t>
            </a:r>
            <a:endParaRPr lang="en-US" sz="1200" dirty="0">
              <a:latin typeface="+mn-lt"/>
            </a:endParaRPr>
          </a:p>
          <a:p>
            <a:pPr marL="0" marR="0" lvl="0" indent="0">
              <a:spcBef>
                <a:spcPts val="0"/>
              </a:spcBef>
              <a:spcAft>
                <a:spcPts val="0"/>
              </a:spcAft>
              <a:buFont typeface="Arial" panose="020B0604020202020204" pitchFamily="34" charset="0"/>
              <a:buNone/>
            </a:pPr>
            <a:endParaRPr lang="en-US" sz="1200" b="0" i="1"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17354DC-5B43-4357-B3A2-FC61F366D8DF}" type="slidenum">
              <a:rPr lang="en-US" smtClean="0"/>
              <a:t>24</a:t>
            </a:fld>
            <a:endParaRPr lang="en-US"/>
          </a:p>
        </p:txBody>
      </p:sp>
    </p:spTree>
    <p:extLst>
      <p:ext uri="{BB962C8B-B14F-4D97-AF65-F5344CB8AC3E}">
        <p14:creationId xmlns:p14="http://schemas.microsoft.com/office/powerpoint/2010/main" val="41321501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9768F-EAB0-43D4-37D7-A8FF62BA1E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54CCCD-E0CA-AE58-9A98-D6902E83055C}"/>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588B4671-E6C8-096B-8D16-FA8137E6CC3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second step in the order of operations is </a:t>
                </a:r>
                <a:r>
                  <a:rPr lang="en-US" sz="1200" b="1" dirty="0">
                    <a:effectLst/>
                    <a:latin typeface="+mn-lt"/>
                    <a:ea typeface="Calibri" panose="020F0502020204030204" pitchFamily="34" charset="0"/>
                    <a:cs typeface="Times New Roman" panose="02020603050405020304" pitchFamily="18" charset="0"/>
                  </a:rPr>
                  <a:t>exponents</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Exponents show how many times a number is multiplied by itself.</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For instance, </a:t>
                </a:r>
                <a14:m>
                  <m:oMath xmlns:m="http://schemas.openxmlformats.org/officeDocument/2006/math">
                    <m:sSup>
                      <m:sSupPr>
                        <m:ctrlP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t>5</m:t>
                        </m:r>
                      </m:e>
                      <m:sup>
                        <m:r>
                          <a:rPr lang="en-US" sz="1200" i="1" kern="100" dirty="0">
                            <a:latin typeface="Cambria Math" panose="02040503050406030204" pitchFamily="18" charset="0"/>
                            <a:ea typeface="Calibri" panose="020F0502020204030204" pitchFamily="34" charset="0"/>
                            <a:cs typeface="Times New Roman" panose="02020603050405020304" pitchFamily="18" charset="0"/>
                          </a:rPr>
                          <m:t>2</m:t>
                        </m:r>
                      </m:sup>
                    </m:sSup>
                  </m:oMath>
                </a14:m>
                <a:r>
                  <a:rPr lang="en-US" sz="1200" kern="100" dirty="0">
                    <a:latin typeface="Calibri" panose="020F0502020204030204" pitchFamily="34" charset="0"/>
                    <a:ea typeface="Calibri" panose="020F0502020204030204" pitchFamily="34" charset="0"/>
                    <a:cs typeface="Times New Roman" panose="02020603050405020304" pitchFamily="18" charset="0"/>
                  </a:rPr>
                  <a:t> is 5 x 5.</a:t>
                </a:r>
                <a:r>
                  <a:rPr lang="en-US" sz="1200" kern="100" baseline="0" dirty="0">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00" baseline="0" dirty="0">
                    <a:effectLst/>
                    <a:latin typeface="Calibri" panose="020F0502020204030204" pitchFamily="34" charset="0"/>
                    <a:ea typeface="Calibri" panose="020F0502020204030204" pitchFamily="34" charset="0"/>
                    <a:cs typeface="Times New Roman" panose="02020603050405020304" pitchFamily="18" charset="0"/>
                  </a:rPr>
                  <a:t>ASK</a:t>
                </a:r>
                <a:r>
                  <a:rPr lang="en-US" sz="1200" b="0" kern="100" baseline="0" dirty="0">
                    <a:effectLst/>
                    <a:latin typeface="Calibri" panose="020F0502020204030204" pitchFamily="34" charset="0"/>
                    <a:ea typeface="Calibri" panose="020F0502020204030204" pitchFamily="34" charset="0"/>
                    <a:cs typeface="Times New Roman" panose="02020603050405020304" pitchFamily="18" charset="0"/>
                  </a:rPr>
                  <a:t>: What does 5 x 5 equal?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dirty="0">
                    <a:effectLst/>
                    <a:latin typeface="+mn-lt"/>
                    <a:ea typeface="Calibri" panose="020F0502020204030204" pitchFamily="34" charset="0"/>
                    <a:cs typeface="Times New Roman" panose="02020603050405020304" pitchFamily="18" charset="0"/>
                  </a:rPr>
                  <a:t>Call on learners to respond.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answer: </a:t>
                </a:r>
                <a14:m>
                  <m:oMath xmlns:m="http://schemas.openxmlformats.org/officeDocument/2006/math">
                    <m:sSup>
                      <m:sSupPr>
                        <m:ctrlP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t>5</m:t>
                        </m:r>
                      </m:e>
                      <m:sup>
                        <m:r>
                          <a:rPr lang="en-US" sz="1200" i="1" kern="100" dirty="0" smtClean="0">
                            <a:latin typeface="Cambria Math" panose="02040503050406030204" pitchFamily="18" charset="0"/>
                            <a:ea typeface="Calibri" panose="020F0502020204030204" pitchFamily="34" charset="0"/>
                            <a:cs typeface="Times New Roman" panose="02020603050405020304" pitchFamily="18" charset="0"/>
                          </a:rPr>
                          <m:t>2</m:t>
                        </m:r>
                      </m:sup>
                    </m:sSup>
                  </m:oMath>
                </a14:m>
                <a:r>
                  <a:rPr lang="en-US" sz="1200" kern="100" dirty="0">
                    <a:latin typeface="Calibri" panose="020F0502020204030204" pitchFamily="34" charset="0"/>
                    <a:ea typeface="Calibri" panose="020F0502020204030204" pitchFamily="34" charset="0"/>
                    <a:cs typeface="Times New Roman" panose="02020603050405020304" pitchFamily="18" charset="0"/>
                  </a:rPr>
                  <a:t> = 25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00" baseline="0" dirty="0">
                    <a:effectLst/>
                    <a:latin typeface="Calibri" panose="020F0502020204030204" pitchFamily="34" charset="0"/>
                    <a:ea typeface="Calibri" panose="020F0502020204030204" pitchFamily="34" charset="0"/>
                    <a:cs typeface="Times New Roman" panose="02020603050405020304" pitchFamily="18" charset="0"/>
                  </a:rPr>
                  <a:t>ASK</a:t>
                </a:r>
                <a:r>
                  <a:rPr lang="en-US" sz="1200" b="0" kern="100" baseline="0" dirty="0">
                    <a:effectLst/>
                    <a:latin typeface="Calibri" panose="020F0502020204030204" pitchFamily="34" charset="0"/>
                    <a:ea typeface="Calibri" panose="020F0502020204030204" pitchFamily="34" charset="0"/>
                    <a:cs typeface="Times New Roman" panose="02020603050405020304" pitchFamily="18" charset="0"/>
                  </a:rPr>
                  <a:t>: Take a look at </a:t>
                </a:r>
                <a14:m>
                  <m:oMath xmlns:m="http://schemas.openxmlformats.org/officeDocument/2006/math">
                    <m:sSup>
                      <m:sSupPr>
                        <m:ctrlP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t>4</m:t>
                        </m:r>
                      </m:e>
                      <m:sup>
                        <m: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t>3</m:t>
                        </m:r>
                      </m:sup>
                    </m:sSup>
                  </m:oMath>
                </a14:m>
                <a:r>
                  <a:rPr lang="en-US" sz="1200" kern="100" dirty="0">
                    <a:latin typeface="Calibri" panose="020F0502020204030204" pitchFamily="34" charset="0"/>
                    <a:ea typeface="Calibri" panose="020F0502020204030204" pitchFamily="34" charset="0"/>
                    <a:cs typeface="Times New Roman" panose="02020603050405020304" pitchFamily="18" charset="0"/>
                  </a:rPr>
                  <a:t> which would represent 4 x 4 x 4.  </a:t>
                </a:r>
                <a:r>
                  <a:rPr lang="en-US" sz="1200" b="0" kern="100" baseline="0" dirty="0">
                    <a:effectLst/>
                    <a:latin typeface="Calibri" panose="020F0502020204030204" pitchFamily="34" charset="0"/>
                    <a:ea typeface="Calibri" panose="020F0502020204030204" pitchFamily="34" charset="0"/>
                    <a:cs typeface="Times New Roman" panose="02020603050405020304" pitchFamily="18" charset="0"/>
                  </a:rPr>
                  <a:t>What does </a:t>
                </a:r>
                <a14:m>
                  <m:oMath xmlns:m="http://schemas.openxmlformats.org/officeDocument/2006/math">
                    <m:sSup>
                      <m:sSupPr>
                        <m:ctrlP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t>4</m:t>
                        </m:r>
                      </m:e>
                      <m:sup>
                        <m: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t>3</m:t>
                        </m:r>
                      </m:sup>
                    </m:sSup>
                  </m:oMath>
                </a14:m>
                <a:r>
                  <a:rPr lang="en-US" sz="1200" kern="100" dirty="0">
                    <a:latin typeface="Calibri" panose="020F0502020204030204" pitchFamily="34" charset="0"/>
                    <a:ea typeface="Calibri" panose="020F0502020204030204" pitchFamily="34" charset="0"/>
                    <a:cs typeface="Times New Roman" panose="02020603050405020304" pitchFamily="18" charset="0"/>
                  </a:rPr>
                  <a:t> </a:t>
                </a:r>
                <a:r>
                  <a:rPr lang="en-US" sz="1200" b="0" kern="100" baseline="0" dirty="0">
                    <a:effectLst/>
                    <a:latin typeface="Calibri" panose="020F0502020204030204" pitchFamily="34" charset="0"/>
                    <a:ea typeface="Calibri" panose="020F0502020204030204" pitchFamily="34" charset="0"/>
                    <a:cs typeface="Times New Roman" panose="02020603050405020304" pitchFamily="18" charset="0"/>
                  </a:rPr>
                  <a:t>equal?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dirty="0">
                    <a:effectLst/>
                    <a:latin typeface="+mn-lt"/>
                    <a:ea typeface="Calibri" panose="020F0502020204030204" pitchFamily="34" charset="0"/>
                    <a:cs typeface="Times New Roman" panose="02020603050405020304" pitchFamily="18" charset="0"/>
                  </a:rPr>
                  <a:t>Call on learners to respond.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answer: </a:t>
                </a:r>
                <a14:m>
                  <m:oMath xmlns:m="http://schemas.openxmlformats.org/officeDocument/2006/math">
                    <m:sSup>
                      <m:sSupPr>
                        <m:ctrlP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t>4</m:t>
                        </m:r>
                      </m:e>
                      <m:sup>
                        <m: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t>3</m:t>
                        </m:r>
                      </m:sup>
                    </m:sSup>
                  </m:oMath>
                </a14:m>
                <a:r>
                  <a:rPr lang="en-US" sz="1200" kern="100" dirty="0">
                    <a:latin typeface="Calibri" panose="020F0502020204030204" pitchFamily="34" charset="0"/>
                    <a:ea typeface="Calibri" panose="020F0502020204030204" pitchFamily="34" charset="0"/>
                    <a:cs typeface="Times New Roman" panose="02020603050405020304" pitchFamily="18" charset="0"/>
                  </a:rPr>
                  <a:t> = 64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00" baseline="0" dirty="0">
                    <a:effectLst/>
                    <a:latin typeface="Calibri" panose="020F0502020204030204" pitchFamily="34" charset="0"/>
                    <a:ea typeface="Calibri" panose="020F0502020204030204" pitchFamily="34" charset="0"/>
                    <a:cs typeface="Times New Roman" panose="02020603050405020304" pitchFamily="18" charset="0"/>
                  </a:rPr>
                  <a:t>ASK</a:t>
                </a:r>
                <a:r>
                  <a:rPr lang="en-US" sz="1200" b="0" kern="100" baseline="0" dirty="0">
                    <a:effectLst/>
                    <a:latin typeface="Calibri" panose="020F0502020204030204" pitchFamily="34" charset="0"/>
                    <a:ea typeface="Calibri" panose="020F0502020204030204" pitchFamily="34" charset="0"/>
                    <a:cs typeface="Times New Roman" panose="02020603050405020304" pitchFamily="18" charset="0"/>
                  </a:rPr>
                  <a:t>:  What equation does </a:t>
                </a:r>
                <a14:m>
                  <m:oMath xmlns:m="http://schemas.openxmlformats.org/officeDocument/2006/math">
                    <m:sSup>
                      <m:sSupPr>
                        <m:ctrlP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t>2</m:t>
                        </m:r>
                      </m:e>
                      <m:sup>
                        <m: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t>4</m:t>
                        </m:r>
                      </m:sup>
                    </m:sSup>
                  </m:oMath>
                </a14:m>
                <a:r>
                  <a:rPr lang="en-US" sz="1200" kern="100" dirty="0">
                    <a:latin typeface="Calibri" panose="020F0502020204030204" pitchFamily="34" charset="0"/>
                    <a:ea typeface="Calibri" panose="020F0502020204030204" pitchFamily="34" charset="0"/>
                    <a:cs typeface="Times New Roman" panose="02020603050405020304" pitchFamily="18" charset="0"/>
                  </a:rPr>
                  <a:t> represent? What is</a:t>
                </a:r>
                <a:r>
                  <a:rPr lang="en-US" sz="1200" kern="100" baseline="0" dirty="0">
                    <a:latin typeface="Calibri" panose="020F0502020204030204" pitchFamily="34" charset="0"/>
                    <a:ea typeface="Calibri" panose="020F0502020204030204" pitchFamily="34" charset="0"/>
                    <a:cs typeface="Times New Roman" panose="02020603050405020304" pitchFamily="18" charset="0"/>
                  </a:rPr>
                  <a:t> the solution to </a:t>
                </a:r>
                <a:r>
                  <a:rPr lang="en-US" sz="1200" b="0" kern="100" baseline="0" dirty="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sSup>
                      <m:sSupPr>
                        <m:ctrlP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t>2</m:t>
                        </m:r>
                      </m:e>
                      <m:sup>
                        <m: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t>4</m:t>
                        </m:r>
                      </m:sup>
                    </m:sSup>
                  </m:oMath>
                </a14:m>
                <a:r>
                  <a:rPr lang="en-US" sz="1200" kern="100" dirty="0">
                    <a:latin typeface="Calibri" panose="020F0502020204030204" pitchFamily="34" charset="0"/>
                    <a:ea typeface="Calibri" panose="020F0502020204030204" pitchFamily="34" charset="0"/>
                    <a:cs typeface="Times New Roman" panose="02020603050405020304" pitchFamily="18" charset="0"/>
                  </a:rPr>
                  <a:t>?</a:t>
                </a:r>
                <a:endParaRPr lang="en-US" sz="1200" b="0" kern="100" baseline="0" dirty="0">
                  <a:effectLst/>
                  <a:latin typeface="Calibri" panose="020F0502020204030204" pitchFamily="34" charset="0"/>
                  <a:ea typeface="Calibri" panose="020F0502020204030204" pitchFamily="34" charset="0"/>
                  <a:cs typeface="Times New Roman" panose="02020603050405020304" pitchFamily="18"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dirty="0">
                    <a:effectLst/>
                    <a:latin typeface="+mn-lt"/>
                    <a:ea typeface="Calibri" panose="020F0502020204030204" pitchFamily="34" charset="0"/>
                    <a:cs typeface="Times New Roman" panose="02020603050405020304" pitchFamily="18" charset="0"/>
                  </a:rPr>
                  <a:t>Call on learners to respond.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answer: 2 x 2 x 2 x 2</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answer: </a:t>
                </a:r>
                <a14:m>
                  <m:oMath xmlns:m="http://schemas.openxmlformats.org/officeDocument/2006/math">
                    <m:sSup>
                      <m:sSupPr>
                        <m:ctrlP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t>2</m:t>
                        </m:r>
                      </m:e>
                      <m:sup>
                        <m: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t>4</m:t>
                        </m:r>
                      </m:sup>
                    </m:sSup>
                  </m:oMath>
                </a14:m>
                <a:r>
                  <a:rPr lang="en-US" sz="1200" b="0" kern="100" baseline="0" dirty="0">
                    <a:effectLst/>
                    <a:latin typeface="Calibri" panose="020F0502020204030204" pitchFamily="34" charset="0"/>
                    <a:ea typeface="Calibri" panose="020F0502020204030204" pitchFamily="34" charset="0"/>
                    <a:cs typeface="Times New Roman" panose="02020603050405020304" pitchFamily="18" charset="0"/>
                  </a:rPr>
                  <a:t> = 16</a:t>
                </a:r>
              </a:p>
              <a:p>
                <a:pPr marL="171450" marR="0" lvl="0" indent="-171450">
                  <a:spcBef>
                    <a:spcPts val="0"/>
                  </a:spcBef>
                  <a:spcAft>
                    <a:spcPts val="0"/>
                  </a:spcAft>
                  <a:buFont typeface="Arial" panose="020B0604020202020204" pitchFamily="34" charset="0"/>
                  <a:buChar char="•"/>
                </a:pP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 </a:t>
                </a:r>
                <a:r>
                  <a:rPr lang="en-US" sz="1200" b="1" dirty="0">
                    <a:effectLst/>
                    <a:latin typeface="+mn-lt"/>
                    <a:ea typeface="Calibri" panose="020F0502020204030204" pitchFamily="34" charset="0"/>
                    <a:cs typeface="Times New Roman" panose="02020603050405020304" pitchFamily="18" charset="0"/>
                  </a:rPr>
                  <a:t>ASK</a:t>
                </a:r>
                <a:r>
                  <a:rPr lang="en-US" sz="1200" b="0" dirty="0">
                    <a:effectLst/>
                    <a:latin typeface="+mn-lt"/>
                    <a:ea typeface="Calibri" panose="020F0502020204030204" pitchFamily="34" charset="0"/>
                    <a:cs typeface="Times New Roman" panose="02020603050405020304" pitchFamily="18" charset="0"/>
                  </a:rPr>
                  <a:t>: Take a look at the example equation. What do we need to do second?</a:t>
                </a:r>
              </a:p>
              <a:p>
                <a:pPr marL="628650" marR="0" lvl="1" indent="-171450">
                  <a:spcBef>
                    <a:spcPts val="0"/>
                  </a:spcBef>
                  <a:spcAft>
                    <a:spcPts val="0"/>
                  </a:spcAft>
                  <a:buFont typeface="Arial" panose="020B0604020202020204" pitchFamily="34" charset="0"/>
                  <a:buChar char="•"/>
                </a:pPr>
                <a:r>
                  <a:rPr lang="en-US" sz="1200" b="0" i="1" dirty="0">
                    <a:effectLst/>
                    <a:latin typeface="+mn-lt"/>
                    <a:ea typeface="Calibri" panose="020F0502020204030204" pitchFamily="34" charset="0"/>
                    <a:cs typeface="Times New Roman" panose="02020603050405020304" pitchFamily="18" charset="0"/>
                  </a:rPr>
                  <a:t>Call on learners to respond. </a:t>
                </a:r>
              </a:p>
              <a:p>
                <a:pPr marL="628650" marR="0" lvl="1" indent="-171450">
                  <a:spcBef>
                    <a:spcPts val="0"/>
                  </a:spcBef>
                  <a:spcAft>
                    <a:spcPts val="0"/>
                  </a:spcAft>
                  <a:buFont typeface="Arial" panose="020B0604020202020204" pitchFamily="34" charset="0"/>
                  <a:buChar char="•"/>
                </a:pP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answer: </a:t>
                </a:r>
                <a14:m>
                  <m:oMath xmlns:m="http://schemas.openxmlformats.org/officeDocument/2006/math">
                    <m:sSup>
                      <m:sSupPr>
                        <m:ctrlP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1200" b="0" i="1" kern="100" dirty="0" smtClean="0">
                            <a:latin typeface="Cambria Math" panose="02040503050406030204" pitchFamily="18" charset="0"/>
                            <a:ea typeface="Calibri" panose="020F0502020204030204" pitchFamily="34" charset="0"/>
                            <a:cs typeface="Times New Roman" panose="02020603050405020304" pitchFamily="18" charset="0"/>
                          </a:rPr>
                          <m:t>6</m:t>
                        </m:r>
                      </m:e>
                      <m:sup>
                        <m:r>
                          <a:rPr lang="en-US" sz="1200" i="1" kern="100" dirty="0" smtClean="0">
                            <a:latin typeface="Cambria Math" panose="02040503050406030204" pitchFamily="18" charset="0"/>
                            <a:ea typeface="Calibri" panose="020F0502020204030204" pitchFamily="34" charset="0"/>
                            <a:cs typeface="Times New Roman" panose="02020603050405020304" pitchFamily="18" charset="0"/>
                          </a:rPr>
                          <m:t>2</m:t>
                        </m:r>
                      </m:sup>
                    </m:sSup>
                  </m:oMath>
                </a14:m>
                <a:r>
                  <a:rPr lang="en-US" sz="1200" kern="100" dirty="0">
                    <a:latin typeface="Calibri" panose="020F0502020204030204" pitchFamily="34" charset="0"/>
                    <a:ea typeface="Calibri" panose="020F0502020204030204" pitchFamily="34" charset="0"/>
                    <a:cs typeface="Times New Roman" panose="02020603050405020304" pitchFamily="18" charset="0"/>
                  </a:rPr>
                  <a:t> = 36 </a:t>
                </a:r>
              </a:p>
              <a:p>
                <a:pPr marL="0" marR="0" lvl="0" indent="0">
                  <a:spcBef>
                    <a:spcPts val="0"/>
                  </a:spcBef>
                  <a:spcAft>
                    <a:spcPts val="0"/>
                  </a:spcAft>
                  <a:buFont typeface="Arial" panose="020B0604020202020204" pitchFamily="34" charset="0"/>
                  <a:buNone/>
                </a:pPr>
                <a:endParaRPr lang="en-US" i="1" kern="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endParaRPr lang="en-US" i="1" kern="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1" dirty="0">
                    <a:latin typeface="+mn-lt"/>
                  </a:rPr>
                  <a:t>Source</a:t>
                </a:r>
                <a:r>
                  <a:rPr lang="en-US" sz="1200" i="0" dirty="0">
                    <a:latin typeface="+mn-lt"/>
                  </a:rPr>
                  <a:t>: </a:t>
                </a:r>
                <a:r>
                  <a:rPr lang="en-US" dirty="0"/>
                  <a:t>Mathnasium. (n.d.). </a:t>
                </a:r>
                <a:r>
                  <a:rPr lang="en-US" i="1" dirty="0"/>
                  <a:t>Order of operations in math</a:t>
                </a:r>
                <a:r>
                  <a:rPr lang="en-US" dirty="0"/>
                  <a:t>. </a:t>
                </a:r>
                <a:r>
                  <a:rPr lang="en-US" dirty="0">
                    <a:hlinkClick r:id="rId3"/>
                  </a:rPr>
                  <a:t>https://www.mathnasium.com/blog/order-of-operations-in-math</a:t>
                </a:r>
                <a:r>
                  <a:rPr lang="en-US" dirty="0"/>
                  <a:t> </a:t>
                </a:r>
                <a:endParaRPr lang="en-US" sz="1200" dirty="0">
                  <a:latin typeface="+mn-lt"/>
                </a:endParaRPr>
              </a:p>
              <a:p>
                <a:pPr marL="0" marR="0" lvl="0" indent="0">
                  <a:spcBef>
                    <a:spcPts val="0"/>
                  </a:spcBef>
                  <a:spcAft>
                    <a:spcPts val="0"/>
                  </a:spcAft>
                  <a:buFont typeface="Arial" panose="020B0604020202020204" pitchFamily="34" charset="0"/>
                  <a:buNone/>
                </a:pPr>
                <a:endParaRPr lang="en-US" i="1" dirty="0"/>
              </a:p>
            </p:txBody>
          </p:sp>
        </mc:Choice>
        <mc:Fallback xmlns="">
          <p:sp>
            <p:nvSpPr>
              <p:cNvPr id="3" name="Notes Placeholder 2">
                <a:extLst>
                  <a:ext uri="{FF2B5EF4-FFF2-40B4-BE49-F238E27FC236}">
                    <a16:creationId xmlns:a16="http://schemas.microsoft.com/office/drawing/2014/main" id="{588B4671-E6C8-096B-8D16-FA8137E6CC3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second step in the order of operations is </a:t>
                </a:r>
                <a:r>
                  <a:rPr lang="en-US" sz="1200" b="1" dirty="0">
                    <a:effectLst/>
                    <a:latin typeface="+mn-lt"/>
                    <a:ea typeface="Calibri" panose="020F0502020204030204" pitchFamily="34" charset="0"/>
                    <a:cs typeface="Times New Roman" panose="02020603050405020304" pitchFamily="18" charset="0"/>
                  </a:rPr>
                  <a:t>exponents</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Exponents show how many times a number is multiplied by itself.</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For instance, </a:t>
                </a:r>
                <a:r>
                  <a:rPr lang="en-US" sz="1200" b="0" i="0" kern="100" dirty="0">
                    <a:latin typeface="Cambria Math" panose="02040503050406030204" pitchFamily="18" charset="0"/>
                    <a:ea typeface="Calibri" panose="020F0502020204030204" pitchFamily="34" charset="0"/>
                    <a:cs typeface="Times New Roman" panose="02020603050405020304" pitchFamily="18" charset="0"/>
                  </a:rPr>
                  <a:t>5^</a:t>
                </a:r>
                <a:r>
                  <a:rPr lang="en-US" sz="1200" i="0" kern="100" dirty="0">
                    <a:latin typeface="Cambria Math" panose="02040503050406030204" pitchFamily="18" charset="0"/>
                    <a:ea typeface="Calibri" panose="020F0502020204030204" pitchFamily="34" charset="0"/>
                    <a:cs typeface="Times New Roman" panose="02020603050405020304" pitchFamily="18" charset="0"/>
                  </a:rPr>
                  <a:t>2</a:t>
                </a:r>
                <a:r>
                  <a:rPr lang="en-US" sz="1200" kern="100" dirty="0">
                    <a:latin typeface="Calibri" panose="020F0502020204030204" pitchFamily="34" charset="0"/>
                    <a:ea typeface="Calibri" panose="020F0502020204030204" pitchFamily="34" charset="0"/>
                    <a:cs typeface="Times New Roman" panose="02020603050405020304" pitchFamily="18" charset="0"/>
                  </a:rPr>
                  <a:t> is 5 x 5.</a:t>
                </a:r>
                <a:r>
                  <a:rPr lang="en-US" sz="1200" kern="100" baseline="0" dirty="0">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00" baseline="0" dirty="0">
                    <a:effectLst/>
                    <a:latin typeface="Calibri" panose="020F0502020204030204" pitchFamily="34" charset="0"/>
                    <a:ea typeface="Calibri" panose="020F0502020204030204" pitchFamily="34" charset="0"/>
                    <a:cs typeface="Times New Roman" panose="02020603050405020304" pitchFamily="18" charset="0"/>
                  </a:rPr>
                  <a:t>ASK</a:t>
                </a:r>
                <a:r>
                  <a:rPr lang="en-US" sz="1200" b="0" kern="100" baseline="0" dirty="0">
                    <a:effectLst/>
                    <a:latin typeface="Calibri" panose="020F0502020204030204" pitchFamily="34" charset="0"/>
                    <a:ea typeface="Calibri" panose="020F0502020204030204" pitchFamily="34" charset="0"/>
                    <a:cs typeface="Times New Roman" panose="02020603050405020304" pitchFamily="18" charset="0"/>
                  </a:rPr>
                  <a:t>: What does 5 x 5 equal?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dirty="0">
                    <a:effectLst/>
                    <a:latin typeface="+mn-lt"/>
                    <a:ea typeface="Calibri" panose="020F0502020204030204" pitchFamily="34" charset="0"/>
                    <a:cs typeface="Times New Roman" panose="02020603050405020304" pitchFamily="18" charset="0"/>
                  </a:rPr>
                  <a:t>Call on learners to respond.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answer: </a:t>
                </a:r>
                <a:r>
                  <a:rPr lang="en-US" sz="1200" b="0" i="0" kern="100" dirty="0">
                    <a:latin typeface="Cambria Math" panose="02040503050406030204" pitchFamily="18" charset="0"/>
                    <a:ea typeface="Calibri" panose="020F0502020204030204" pitchFamily="34" charset="0"/>
                    <a:cs typeface="Times New Roman" panose="02020603050405020304" pitchFamily="18" charset="0"/>
                  </a:rPr>
                  <a:t>5^</a:t>
                </a:r>
                <a:r>
                  <a:rPr lang="en-US" sz="1200" i="0" kern="100" dirty="0">
                    <a:latin typeface="Cambria Math" panose="02040503050406030204" pitchFamily="18" charset="0"/>
                    <a:ea typeface="Calibri" panose="020F0502020204030204" pitchFamily="34" charset="0"/>
                    <a:cs typeface="Times New Roman" panose="02020603050405020304" pitchFamily="18" charset="0"/>
                  </a:rPr>
                  <a:t>2</a:t>
                </a:r>
                <a:r>
                  <a:rPr lang="en-US" sz="1200" kern="100" dirty="0">
                    <a:latin typeface="Calibri" panose="020F0502020204030204" pitchFamily="34" charset="0"/>
                    <a:ea typeface="Calibri" panose="020F0502020204030204" pitchFamily="34" charset="0"/>
                    <a:cs typeface="Times New Roman" panose="02020603050405020304" pitchFamily="18" charset="0"/>
                  </a:rPr>
                  <a:t> = 25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00" baseline="0" dirty="0">
                    <a:effectLst/>
                    <a:latin typeface="Calibri" panose="020F0502020204030204" pitchFamily="34" charset="0"/>
                    <a:ea typeface="Calibri" panose="020F0502020204030204" pitchFamily="34" charset="0"/>
                    <a:cs typeface="Times New Roman" panose="02020603050405020304" pitchFamily="18" charset="0"/>
                  </a:rPr>
                  <a:t>ASK</a:t>
                </a:r>
                <a:r>
                  <a:rPr lang="en-US" sz="1200" b="0" kern="100" baseline="0" dirty="0">
                    <a:effectLst/>
                    <a:latin typeface="Calibri" panose="020F0502020204030204" pitchFamily="34" charset="0"/>
                    <a:ea typeface="Calibri" panose="020F0502020204030204" pitchFamily="34" charset="0"/>
                    <a:cs typeface="Times New Roman" panose="02020603050405020304" pitchFamily="18" charset="0"/>
                  </a:rPr>
                  <a:t>: Take a look at </a:t>
                </a:r>
                <a:r>
                  <a:rPr lang="en-US" sz="1200" b="0" i="0" kern="100" dirty="0">
                    <a:latin typeface="Cambria Math" panose="02040503050406030204" pitchFamily="18" charset="0"/>
                    <a:ea typeface="Calibri" panose="020F0502020204030204" pitchFamily="34" charset="0"/>
                    <a:cs typeface="Times New Roman" panose="02020603050405020304" pitchFamily="18" charset="0"/>
                  </a:rPr>
                  <a:t>4^3</a:t>
                </a:r>
                <a:r>
                  <a:rPr lang="en-US" sz="1200" kern="100" dirty="0">
                    <a:latin typeface="Calibri" panose="020F0502020204030204" pitchFamily="34" charset="0"/>
                    <a:ea typeface="Calibri" panose="020F0502020204030204" pitchFamily="34" charset="0"/>
                    <a:cs typeface="Times New Roman" panose="02020603050405020304" pitchFamily="18" charset="0"/>
                  </a:rPr>
                  <a:t> which would represent 4 x 4 x 4.  </a:t>
                </a:r>
                <a:r>
                  <a:rPr lang="en-US" sz="1200" b="0" kern="100" baseline="0" dirty="0">
                    <a:effectLst/>
                    <a:latin typeface="Calibri" panose="020F0502020204030204" pitchFamily="34" charset="0"/>
                    <a:ea typeface="Calibri" panose="020F0502020204030204" pitchFamily="34" charset="0"/>
                    <a:cs typeface="Times New Roman" panose="02020603050405020304" pitchFamily="18" charset="0"/>
                  </a:rPr>
                  <a:t>What does </a:t>
                </a:r>
                <a:r>
                  <a:rPr lang="en-US" sz="1200" b="0" i="0" kern="100" dirty="0">
                    <a:latin typeface="Cambria Math" panose="02040503050406030204" pitchFamily="18" charset="0"/>
                    <a:ea typeface="Calibri" panose="020F0502020204030204" pitchFamily="34" charset="0"/>
                    <a:cs typeface="Times New Roman" panose="02020603050405020304" pitchFamily="18" charset="0"/>
                  </a:rPr>
                  <a:t>4^3</a:t>
                </a:r>
                <a:r>
                  <a:rPr lang="en-US" sz="1200" kern="100" dirty="0">
                    <a:latin typeface="Calibri" panose="020F0502020204030204" pitchFamily="34" charset="0"/>
                    <a:ea typeface="Calibri" panose="020F0502020204030204" pitchFamily="34" charset="0"/>
                    <a:cs typeface="Times New Roman" panose="02020603050405020304" pitchFamily="18" charset="0"/>
                  </a:rPr>
                  <a:t> </a:t>
                </a:r>
                <a:r>
                  <a:rPr lang="en-US" sz="1200" b="0" kern="100" baseline="0" dirty="0">
                    <a:effectLst/>
                    <a:latin typeface="Calibri" panose="020F0502020204030204" pitchFamily="34" charset="0"/>
                    <a:ea typeface="Calibri" panose="020F0502020204030204" pitchFamily="34" charset="0"/>
                    <a:cs typeface="Times New Roman" panose="02020603050405020304" pitchFamily="18" charset="0"/>
                  </a:rPr>
                  <a:t>equal?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dirty="0">
                    <a:effectLst/>
                    <a:latin typeface="+mn-lt"/>
                    <a:ea typeface="Calibri" panose="020F0502020204030204" pitchFamily="34" charset="0"/>
                    <a:cs typeface="Times New Roman" panose="02020603050405020304" pitchFamily="18" charset="0"/>
                  </a:rPr>
                  <a:t>Call on learners to respond.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answer: </a:t>
                </a:r>
                <a:r>
                  <a:rPr lang="en-US" sz="1200" b="0" i="0" kern="100" dirty="0">
                    <a:latin typeface="Cambria Math" panose="02040503050406030204" pitchFamily="18" charset="0"/>
                    <a:ea typeface="Calibri" panose="020F0502020204030204" pitchFamily="34" charset="0"/>
                    <a:cs typeface="Times New Roman" panose="02020603050405020304" pitchFamily="18" charset="0"/>
                  </a:rPr>
                  <a:t>4^3</a:t>
                </a:r>
                <a:r>
                  <a:rPr lang="en-US" sz="1200" kern="100" dirty="0">
                    <a:latin typeface="Calibri" panose="020F0502020204030204" pitchFamily="34" charset="0"/>
                    <a:ea typeface="Calibri" panose="020F0502020204030204" pitchFamily="34" charset="0"/>
                    <a:cs typeface="Times New Roman" panose="02020603050405020304" pitchFamily="18" charset="0"/>
                  </a:rPr>
                  <a:t> = 64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00" baseline="0" dirty="0">
                    <a:effectLst/>
                    <a:latin typeface="Calibri" panose="020F0502020204030204" pitchFamily="34" charset="0"/>
                    <a:ea typeface="Calibri" panose="020F0502020204030204" pitchFamily="34" charset="0"/>
                    <a:cs typeface="Times New Roman" panose="02020603050405020304" pitchFamily="18" charset="0"/>
                  </a:rPr>
                  <a:t>ASK</a:t>
                </a:r>
                <a:r>
                  <a:rPr lang="en-US" sz="1200" b="0" kern="100" baseline="0" dirty="0">
                    <a:effectLst/>
                    <a:latin typeface="Calibri" panose="020F0502020204030204" pitchFamily="34" charset="0"/>
                    <a:ea typeface="Calibri" panose="020F0502020204030204" pitchFamily="34" charset="0"/>
                    <a:cs typeface="Times New Roman" panose="02020603050405020304" pitchFamily="18" charset="0"/>
                  </a:rPr>
                  <a:t>:  What equation does </a:t>
                </a:r>
                <a:r>
                  <a:rPr lang="en-US" sz="1200" b="0" i="0" kern="100" dirty="0">
                    <a:latin typeface="Cambria Math" panose="02040503050406030204" pitchFamily="18" charset="0"/>
                    <a:ea typeface="Calibri" panose="020F0502020204030204" pitchFamily="34" charset="0"/>
                    <a:cs typeface="Times New Roman" panose="02020603050405020304" pitchFamily="18" charset="0"/>
                  </a:rPr>
                  <a:t>2^4</a:t>
                </a:r>
                <a:r>
                  <a:rPr lang="en-US" sz="1200" kern="100" dirty="0">
                    <a:latin typeface="Calibri" panose="020F0502020204030204" pitchFamily="34" charset="0"/>
                    <a:ea typeface="Calibri" panose="020F0502020204030204" pitchFamily="34" charset="0"/>
                    <a:cs typeface="Times New Roman" panose="02020603050405020304" pitchFamily="18" charset="0"/>
                  </a:rPr>
                  <a:t> represent? What is</a:t>
                </a:r>
                <a:r>
                  <a:rPr lang="en-US" sz="1200" kern="100" baseline="0" dirty="0">
                    <a:latin typeface="Calibri" panose="020F0502020204030204" pitchFamily="34" charset="0"/>
                    <a:ea typeface="Calibri" panose="020F0502020204030204" pitchFamily="34" charset="0"/>
                    <a:cs typeface="Times New Roman" panose="02020603050405020304" pitchFamily="18" charset="0"/>
                  </a:rPr>
                  <a:t> the solution to </a:t>
                </a:r>
                <a:r>
                  <a:rPr lang="en-US" sz="1200" b="0" kern="1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200" b="0" i="0" kern="100" dirty="0">
                    <a:latin typeface="Cambria Math" panose="02040503050406030204" pitchFamily="18" charset="0"/>
                    <a:ea typeface="Calibri" panose="020F0502020204030204" pitchFamily="34" charset="0"/>
                    <a:cs typeface="Times New Roman" panose="02020603050405020304" pitchFamily="18" charset="0"/>
                  </a:rPr>
                  <a:t>2^4</a:t>
                </a:r>
                <a:r>
                  <a:rPr lang="en-US" sz="1200" kern="100" dirty="0">
                    <a:latin typeface="Calibri" panose="020F0502020204030204" pitchFamily="34" charset="0"/>
                    <a:ea typeface="Calibri" panose="020F0502020204030204" pitchFamily="34" charset="0"/>
                    <a:cs typeface="Times New Roman" panose="02020603050405020304" pitchFamily="18" charset="0"/>
                  </a:rPr>
                  <a:t>?</a:t>
                </a:r>
                <a:endParaRPr lang="en-US" sz="1200" b="0" kern="100" baseline="0" dirty="0">
                  <a:effectLst/>
                  <a:latin typeface="Calibri" panose="020F0502020204030204" pitchFamily="34" charset="0"/>
                  <a:ea typeface="Calibri" panose="020F0502020204030204" pitchFamily="34" charset="0"/>
                  <a:cs typeface="Times New Roman" panose="02020603050405020304" pitchFamily="18"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dirty="0">
                    <a:effectLst/>
                    <a:latin typeface="+mn-lt"/>
                    <a:ea typeface="Calibri" panose="020F0502020204030204" pitchFamily="34" charset="0"/>
                    <a:cs typeface="Times New Roman" panose="02020603050405020304" pitchFamily="18" charset="0"/>
                  </a:rPr>
                  <a:t>Call on learners to respond.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answer: 2 x 2 x 2 x 2</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answer: </a:t>
                </a:r>
                <a:r>
                  <a:rPr lang="en-US" sz="1200" b="0" i="0" kern="100" dirty="0">
                    <a:latin typeface="Cambria Math" panose="02040503050406030204" pitchFamily="18" charset="0"/>
                    <a:ea typeface="Calibri" panose="020F0502020204030204" pitchFamily="34" charset="0"/>
                    <a:cs typeface="Times New Roman" panose="02020603050405020304" pitchFamily="18" charset="0"/>
                  </a:rPr>
                  <a:t>2^4</a:t>
                </a:r>
                <a:r>
                  <a:rPr lang="en-US" sz="1200" b="0" kern="100" baseline="0" dirty="0">
                    <a:effectLst/>
                    <a:latin typeface="Calibri" panose="020F0502020204030204" pitchFamily="34" charset="0"/>
                    <a:ea typeface="Calibri" panose="020F0502020204030204" pitchFamily="34" charset="0"/>
                    <a:cs typeface="Times New Roman" panose="02020603050405020304" pitchFamily="18" charset="0"/>
                  </a:rPr>
                  <a:t> = 16</a:t>
                </a:r>
              </a:p>
              <a:p>
                <a:pPr marL="171450" marR="0" lvl="0" indent="-171450">
                  <a:spcBef>
                    <a:spcPts val="0"/>
                  </a:spcBef>
                  <a:spcAft>
                    <a:spcPts val="0"/>
                  </a:spcAft>
                  <a:buFont typeface="Arial" panose="020B0604020202020204" pitchFamily="34" charset="0"/>
                  <a:buChar char="•"/>
                </a:pP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 </a:t>
                </a:r>
                <a:r>
                  <a:rPr lang="en-US" sz="1200" b="1" dirty="0">
                    <a:effectLst/>
                    <a:latin typeface="+mn-lt"/>
                    <a:ea typeface="Calibri" panose="020F0502020204030204" pitchFamily="34" charset="0"/>
                    <a:cs typeface="Times New Roman" panose="02020603050405020304" pitchFamily="18" charset="0"/>
                  </a:rPr>
                  <a:t>ASK</a:t>
                </a:r>
                <a:r>
                  <a:rPr lang="en-US" sz="1200" b="0" dirty="0">
                    <a:effectLst/>
                    <a:latin typeface="+mn-lt"/>
                    <a:ea typeface="Calibri" panose="020F0502020204030204" pitchFamily="34" charset="0"/>
                    <a:cs typeface="Times New Roman" panose="02020603050405020304" pitchFamily="18" charset="0"/>
                  </a:rPr>
                  <a:t>: Take a look at the example equation. What do we need to do second?</a:t>
                </a:r>
              </a:p>
              <a:p>
                <a:pPr marL="628650" marR="0" lvl="1" indent="-171450">
                  <a:spcBef>
                    <a:spcPts val="0"/>
                  </a:spcBef>
                  <a:spcAft>
                    <a:spcPts val="0"/>
                  </a:spcAft>
                  <a:buFont typeface="Arial" panose="020B0604020202020204" pitchFamily="34" charset="0"/>
                  <a:buChar char="•"/>
                </a:pPr>
                <a:r>
                  <a:rPr lang="en-US" sz="1200" b="0" i="1" dirty="0">
                    <a:effectLst/>
                    <a:latin typeface="+mn-lt"/>
                    <a:ea typeface="Calibri" panose="020F0502020204030204" pitchFamily="34" charset="0"/>
                    <a:cs typeface="Times New Roman" panose="02020603050405020304" pitchFamily="18" charset="0"/>
                  </a:rPr>
                  <a:t>Call on learners to respond. </a:t>
                </a:r>
              </a:p>
              <a:p>
                <a:pPr marL="628650" marR="0" lvl="1" indent="-171450">
                  <a:spcBef>
                    <a:spcPts val="0"/>
                  </a:spcBef>
                  <a:spcAft>
                    <a:spcPts val="0"/>
                  </a:spcAft>
                  <a:buFont typeface="Arial" panose="020B0604020202020204" pitchFamily="34" charset="0"/>
                  <a:buChar char="•"/>
                </a:pP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answer: </a:t>
                </a:r>
                <a:r>
                  <a:rPr lang="en-US" sz="1200" b="0" i="0" kern="100" dirty="0">
                    <a:latin typeface="Cambria Math" panose="02040503050406030204" pitchFamily="18" charset="0"/>
                    <a:ea typeface="Calibri" panose="020F0502020204030204" pitchFamily="34" charset="0"/>
                    <a:cs typeface="Times New Roman" panose="02020603050405020304" pitchFamily="18" charset="0"/>
                  </a:rPr>
                  <a:t>6^</a:t>
                </a:r>
                <a:r>
                  <a:rPr lang="en-US" sz="1200" i="0" kern="100" dirty="0">
                    <a:latin typeface="Cambria Math" panose="02040503050406030204" pitchFamily="18" charset="0"/>
                    <a:ea typeface="Calibri" panose="020F0502020204030204" pitchFamily="34" charset="0"/>
                    <a:cs typeface="Times New Roman" panose="02020603050405020304" pitchFamily="18" charset="0"/>
                  </a:rPr>
                  <a:t>2</a:t>
                </a:r>
                <a:r>
                  <a:rPr lang="en-US" sz="1200" kern="100" dirty="0">
                    <a:latin typeface="Calibri" panose="020F0502020204030204" pitchFamily="34" charset="0"/>
                    <a:ea typeface="Calibri" panose="020F0502020204030204" pitchFamily="34" charset="0"/>
                    <a:cs typeface="Times New Roman" panose="02020603050405020304" pitchFamily="18" charset="0"/>
                  </a:rPr>
                  <a:t> = 36 </a:t>
                </a:r>
              </a:p>
              <a:p>
                <a:pPr marL="0" marR="0" lvl="0" indent="0">
                  <a:spcBef>
                    <a:spcPts val="0"/>
                  </a:spcBef>
                  <a:spcAft>
                    <a:spcPts val="0"/>
                  </a:spcAft>
                  <a:buFont typeface="Arial" panose="020B0604020202020204" pitchFamily="34" charset="0"/>
                  <a:buNone/>
                </a:pPr>
                <a:endParaRPr lang="en-US" i="1" kern="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endParaRPr lang="en-US" i="1" kern="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1" dirty="0">
                    <a:latin typeface="+mn-lt"/>
                  </a:rPr>
                  <a:t>Source</a:t>
                </a:r>
                <a:r>
                  <a:rPr lang="en-US" sz="1200" i="0" dirty="0">
                    <a:latin typeface="+mn-lt"/>
                  </a:rPr>
                  <a:t>: </a:t>
                </a:r>
                <a:r>
                  <a:rPr lang="en-US" dirty="0"/>
                  <a:t>Mathnasium. (n.d.). </a:t>
                </a:r>
                <a:r>
                  <a:rPr lang="en-US" i="1" dirty="0"/>
                  <a:t>Order of operations in math</a:t>
                </a:r>
                <a:r>
                  <a:rPr lang="en-US" dirty="0"/>
                  <a:t>. </a:t>
                </a:r>
                <a:r>
                  <a:rPr lang="en-US" dirty="0">
                    <a:hlinkClick r:id="rId4"/>
                  </a:rPr>
                  <a:t>https://www.mathnasium.com/blog/order-of-operations-in-math</a:t>
                </a:r>
                <a:r>
                  <a:rPr lang="en-US" dirty="0"/>
                  <a:t> </a:t>
                </a:r>
                <a:endParaRPr lang="en-US" sz="1200" dirty="0">
                  <a:latin typeface="+mn-lt"/>
                </a:endParaRPr>
              </a:p>
              <a:p>
                <a:pPr marL="0" marR="0" lvl="0" indent="0">
                  <a:spcBef>
                    <a:spcPts val="0"/>
                  </a:spcBef>
                  <a:spcAft>
                    <a:spcPts val="0"/>
                  </a:spcAft>
                  <a:buFont typeface="Arial" panose="020B0604020202020204" pitchFamily="34" charset="0"/>
                  <a:buNone/>
                </a:pPr>
                <a:endParaRPr lang="en-US" i="1" dirty="0"/>
              </a:p>
            </p:txBody>
          </p:sp>
        </mc:Fallback>
      </mc:AlternateContent>
      <p:sp>
        <p:nvSpPr>
          <p:cNvPr id="4" name="Slide Number Placeholder 3">
            <a:extLst>
              <a:ext uri="{FF2B5EF4-FFF2-40B4-BE49-F238E27FC236}">
                <a16:creationId xmlns:a16="http://schemas.microsoft.com/office/drawing/2014/main" id="{0AC59889-1BDC-6139-23E0-C8DCF5BEB871}"/>
              </a:ext>
            </a:extLst>
          </p:cNvPr>
          <p:cNvSpPr>
            <a:spLocks noGrp="1"/>
          </p:cNvSpPr>
          <p:nvPr>
            <p:ph type="sldNum" sz="quarter" idx="5"/>
          </p:nvPr>
        </p:nvSpPr>
        <p:spPr/>
        <p:txBody>
          <a:bodyPr/>
          <a:lstStyle/>
          <a:p>
            <a:fld id="{117354DC-5B43-4357-B3A2-FC61F366D8DF}" type="slidenum">
              <a:rPr lang="en-US" smtClean="0"/>
              <a:t>25</a:t>
            </a:fld>
            <a:endParaRPr lang="en-US"/>
          </a:p>
        </p:txBody>
      </p:sp>
    </p:spTree>
    <p:extLst>
      <p:ext uri="{BB962C8B-B14F-4D97-AF65-F5344CB8AC3E}">
        <p14:creationId xmlns:p14="http://schemas.microsoft.com/office/powerpoint/2010/main" val="23989308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A841D-182B-AE81-96FC-AD83713E23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000EF8-A247-D4BE-0F06-6B93F3BB8435}"/>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269502D8-8274-ADB1-D144-B02C9876292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third step in the order of operations is </a:t>
                </a:r>
                <a:r>
                  <a:rPr lang="en-US" sz="1200" b="1" dirty="0">
                    <a:effectLst/>
                    <a:latin typeface="+mn-lt"/>
                    <a:ea typeface="Calibri" panose="020F0502020204030204" pitchFamily="34" charset="0"/>
                    <a:cs typeface="Times New Roman" panose="02020603050405020304" pitchFamily="18" charset="0"/>
                  </a:rPr>
                  <a:t>multiplication </a:t>
                </a:r>
                <a:r>
                  <a:rPr lang="en-US" sz="1200" b="1" u="sng" dirty="0">
                    <a:effectLst/>
                    <a:latin typeface="+mn-lt"/>
                    <a:ea typeface="Calibri" panose="020F0502020204030204" pitchFamily="34" charset="0"/>
                    <a:cs typeface="Times New Roman" panose="02020603050405020304" pitchFamily="18" charset="0"/>
                  </a:rPr>
                  <a:t>OR</a:t>
                </a:r>
                <a:r>
                  <a:rPr lang="en-US" sz="1200" b="1" dirty="0">
                    <a:effectLst/>
                    <a:latin typeface="+mn-lt"/>
                    <a:ea typeface="Calibri" panose="020F0502020204030204" pitchFamily="34" charset="0"/>
                    <a:cs typeface="Times New Roman" panose="02020603050405020304" pitchFamily="18" charset="0"/>
                  </a:rPr>
                  <a:t> division</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Depending on the equitation, you may have EITHER or BOTH of these operations.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00" dirty="0">
                    <a:latin typeface="+mn-lt"/>
                    <a:ea typeface="Calibri" panose="020F0502020204030204" pitchFamily="34" charset="0"/>
                    <a:cs typeface="Times New Roman" panose="02020603050405020304" pitchFamily="18" charset="0"/>
                  </a:rPr>
                  <a:t>They are prioritized equally and are performed from </a:t>
                </a:r>
                <a:r>
                  <a:rPr lang="en-US" sz="1200" b="1" kern="100" dirty="0">
                    <a:latin typeface="+mn-lt"/>
                    <a:ea typeface="Calibri" panose="020F0502020204030204" pitchFamily="34" charset="0"/>
                    <a:cs typeface="Times New Roman" panose="02020603050405020304" pitchFamily="18" charset="0"/>
                  </a:rPr>
                  <a:t>left to right.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Take a look at the example equation. </a:t>
                </a:r>
              </a:p>
              <a:p>
                <a:pPr marL="171450" marR="0" lvl="0"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ASK</a:t>
                </a:r>
                <a:r>
                  <a:rPr lang="en-US" sz="1200" b="0" dirty="0">
                    <a:effectLst/>
                    <a:latin typeface="+mn-lt"/>
                    <a:ea typeface="Calibri" panose="020F0502020204030204" pitchFamily="34" charset="0"/>
                    <a:cs typeface="Times New Roman" panose="02020603050405020304" pitchFamily="18" charset="0"/>
                  </a:rPr>
                  <a:t>: If we are reading from left to right, what equation do we need to solve first? What is the solution?</a:t>
                </a:r>
              </a:p>
              <a:p>
                <a:pPr marL="628650" marR="0" lvl="1" indent="-171450">
                  <a:spcBef>
                    <a:spcPts val="0"/>
                  </a:spcBef>
                  <a:spcAft>
                    <a:spcPts val="0"/>
                  </a:spcAft>
                  <a:buFont typeface="Arial" panose="020B0604020202020204" pitchFamily="34" charset="0"/>
                  <a:buChar char="•"/>
                </a:pPr>
                <a:r>
                  <a:rPr lang="en-US" sz="1200" b="0" i="1" dirty="0">
                    <a:effectLst/>
                    <a:latin typeface="+mn-lt"/>
                    <a:ea typeface="Calibri" panose="020F0502020204030204" pitchFamily="34" charset="0"/>
                    <a:cs typeface="Times New Roman" panose="02020603050405020304" pitchFamily="18" charset="0"/>
                  </a:rPr>
                  <a:t>Call on learners to respond. </a:t>
                </a:r>
              </a:p>
              <a:p>
                <a:pPr marL="628650" marR="0" lvl="1" indent="-171450">
                  <a:spcBef>
                    <a:spcPts val="0"/>
                  </a:spcBef>
                  <a:spcAft>
                    <a:spcPts val="0"/>
                  </a:spcAft>
                  <a:buFont typeface="Arial" panose="020B0604020202020204" pitchFamily="34" charset="0"/>
                  <a:buChar char="•"/>
                </a:pP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answer: </a:t>
                </a:r>
                <a14:m>
                  <m:oMath xmlns:m="http://schemas.openxmlformats.org/officeDocument/2006/math">
                    <m:r>
                      <a:rPr lang="en-US" sz="1200" b="0" i="1" kern="100" dirty="0" smtClean="0">
                        <a:solidFill>
                          <a:schemeClr val="tx1"/>
                        </a:solidFill>
                        <a:latin typeface="Cambria Math" panose="02040503050406030204" pitchFamily="18" charset="0"/>
                        <a:ea typeface="Calibri" panose="020F0502020204030204" pitchFamily="34" charset="0"/>
                        <a:cs typeface="Times New Roman" panose="02020603050405020304" pitchFamily="18" charset="0"/>
                      </a:rPr>
                      <m:t>36</m:t>
                    </m:r>
                  </m:oMath>
                </a14:m>
                <a:r>
                  <a:rPr lang="en-US" sz="1200" kern="100" dirty="0">
                    <a:latin typeface="+mn-lt"/>
                    <a:ea typeface="Calibri" panose="020F0502020204030204" pitchFamily="34" charset="0"/>
                    <a:cs typeface="Times New Roman" panose="02020603050405020304" pitchFamily="18" charset="0"/>
                  </a:rPr>
                  <a:t> ÷ 3 = 12</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Remember that multiplication and division go together, so were not done yet. </a:t>
                </a:r>
              </a:p>
              <a:p>
                <a:pPr marL="171450" marR="0" lvl="0"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ASK</a:t>
                </a:r>
                <a:r>
                  <a:rPr lang="en-US" sz="1200" b="0" dirty="0">
                    <a:effectLst/>
                    <a:latin typeface="+mn-lt"/>
                    <a:ea typeface="Calibri" panose="020F0502020204030204" pitchFamily="34" charset="0"/>
                    <a:cs typeface="Times New Roman" panose="02020603050405020304" pitchFamily="18" charset="0"/>
                  </a:rPr>
                  <a:t>: What do we need to solve next? What is the solution?</a:t>
                </a:r>
              </a:p>
              <a:p>
                <a:pPr marL="628650" marR="0" lvl="1" indent="-171450">
                  <a:spcBef>
                    <a:spcPts val="0"/>
                  </a:spcBef>
                  <a:spcAft>
                    <a:spcPts val="0"/>
                  </a:spcAft>
                  <a:buFont typeface="Arial" panose="020B0604020202020204" pitchFamily="34" charset="0"/>
                  <a:buChar char="•"/>
                </a:pPr>
                <a:r>
                  <a:rPr lang="en-US" sz="1200" b="0" i="1" dirty="0">
                    <a:effectLst/>
                    <a:latin typeface="+mn-lt"/>
                    <a:ea typeface="Calibri" panose="020F0502020204030204" pitchFamily="34" charset="0"/>
                    <a:cs typeface="Times New Roman" panose="02020603050405020304" pitchFamily="18" charset="0"/>
                  </a:rPr>
                  <a:t>Call on learners to respond. </a:t>
                </a:r>
              </a:p>
              <a:p>
                <a:pPr marL="628650" marR="0" lvl="1" indent="-171450">
                  <a:spcBef>
                    <a:spcPts val="0"/>
                  </a:spcBef>
                  <a:spcAft>
                    <a:spcPts val="0"/>
                  </a:spcAft>
                  <a:buFont typeface="Arial" panose="020B0604020202020204" pitchFamily="34" charset="0"/>
                  <a:buChar char="•"/>
                </a:pP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answer: 12 x 4</a:t>
                </a:r>
                <a:r>
                  <a:rPr lang="en-US" sz="1200" i="1" kern="100" dirty="0">
                    <a:latin typeface="+mn-lt"/>
                    <a:ea typeface="Calibri" panose="020F0502020204030204" pitchFamily="34" charset="0"/>
                    <a:cs typeface="Times New Roman" panose="02020603050405020304" pitchFamily="18" charset="0"/>
                  </a:rPr>
                  <a:t>= 48</a:t>
                </a:r>
              </a:p>
              <a:p>
                <a:pPr marL="0" marR="0" lvl="0" indent="0">
                  <a:spcBef>
                    <a:spcPts val="0"/>
                  </a:spcBef>
                  <a:spcAft>
                    <a:spcPts val="0"/>
                  </a:spcAft>
                  <a:buFont typeface="Arial" panose="020B0604020202020204" pitchFamily="34" charset="0"/>
                  <a:buNone/>
                </a:pPr>
                <a:endParaRPr lang="en-US" i="1" kern="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endParaRPr lang="en-US" i="1" kern="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1" dirty="0">
                    <a:latin typeface="+mn-lt"/>
                  </a:rPr>
                  <a:t>Source</a:t>
                </a:r>
                <a:r>
                  <a:rPr lang="en-US" sz="1200" i="0" dirty="0">
                    <a:latin typeface="+mn-lt"/>
                  </a:rPr>
                  <a:t>: </a:t>
                </a:r>
                <a:r>
                  <a:rPr lang="en-US" dirty="0"/>
                  <a:t>Mathnasium. (n.d.). </a:t>
                </a:r>
                <a:r>
                  <a:rPr lang="en-US" i="1" dirty="0"/>
                  <a:t>Order of operations in math</a:t>
                </a:r>
                <a:r>
                  <a:rPr lang="en-US" dirty="0"/>
                  <a:t>. </a:t>
                </a:r>
                <a:r>
                  <a:rPr lang="en-US" dirty="0">
                    <a:hlinkClick r:id="rId3"/>
                  </a:rPr>
                  <a:t>https://www.mathnasium.com/blog/order-of-operations-in-math</a:t>
                </a:r>
                <a:r>
                  <a:rPr lang="en-US" dirty="0"/>
                  <a:t> </a:t>
                </a:r>
                <a:endParaRPr lang="en-US" sz="1200" dirty="0">
                  <a:latin typeface="+mn-lt"/>
                </a:endParaRPr>
              </a:p>
              <a:p>
                <a:pPr marL="0" marR="0" lvl="0" indent="0">
                  <a:spcBef>
                    <a:spcPts val="0"/>
                  </a:spcBef>
                  <a:spcAft>
                    <a:spcPts val="0"/>
                  </a:spcAft>
                  <a:buFont typeface="Arial" panose="020B0604020202020204" pitchFamily="34" charset="0"/>
                  <a:buNone/>
                </a:pPr>
                <a:endParaRPr lang="en-US" i="1" dirty="0"/>
              </a:p>
            </p:txBody>
          </p:sp>
        </mc:Choice>
        <mc:Fallback xmlns="">
          <p:sp>
            <p:nvSpPr>
              <p:cNvPr id="3" name="Notes Placeholder 2">
                <a:extLst>
                  <a:ext uri="{FF2B5EF4-FFF2-40B4-BE49-F238E27FC236}">
                    <a16:creationId xmlns:a16="http://schemas.microsoft.com/office/drawing/2014/main" id="{269502D8-8274-ADB1-D144-B02C9876292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third step in the order of operations is </a:t>
                </a:r>
                <a:r>
                  <a:rPr lang="en-US" sz="1200" b="1" dirty="0">
                    <a:effectLst/>
                    <a:latin typeface="+mn-lt"/>
                    <a:ea typeface="Calibri" panose="020F0502020204030204" pitchFamily="34" charset="0"/>
                    <a:cs typeface="Times New Roman" panose="02020603050405020304" pitchFamily="18" charset="0"/>
                  </a:rPr>
                  <a:t>multiplication </a:t>
                </a:r>
                <a:r>
                  <a:rPr lang="en-US" sz="1200" b="1" u="sng" dirty="0">
                    <a:effectLst/>
                    <a:latin typeface="+mn-lt"/>
                    <a:ea typeface="Calibri" panose="020F0502020204030204" pitchFamily="34" charset="0"/>
                    <a:cs typeface="Times New Roman" panose="02020603050405020304" pitchFamily="18" charset="0"/>
                  </a:rPr>
                  <a:t>OR</a:t>
                </a:r>
                <a:r>
                  <a:rPr lang="en-US" sz="1200" b="1" dirty="0">
                    <a:effectLst/>
                    <a:latin typeface="+mn-lt"/>
                    <a:ea typeface="Calibri" panose="020F0502020204030204" pitchFamily="34" charset="0"/>
                    <a:cs typeface="Times New Roman" panose="02020603050405020304" pitchFamily="18" charset="0"/>
                  </a:rPr>
                  <a:t> division</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Depending on the equitation, you may have EITHER or BOTH of these operations.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00" dirty="0">
                    <a:latin typeface="+mn-lt"/>
                    <a:ea typeface="Calibri" panose="020F0502020204030204" pitchFamily="34" charset="0"/>
                    <a:cs typeface="Times New Roman" panose="02020603050405020304" pitchFamily="18" charset="0"/>
                  </a:rPr>
                  <a:t>They are prioritized equally and are performed from </a:t>
                </a:r>
                <a:r>
                  <a:rPr lang="en-US" sz="1200" b="1" kern="100" dirty="0">
                    <a:latin typeface="+mn-lt"/>
                    <a:ea typeface="Calibri" panose="020F0502020204030204" pitchFamily="34" charset="0"/>
                    <a:cs typeface="Times New Roman" panose="02020603050405020304" pitchFamily="18" charset="0"/>
                  </a:rPr>
                  <a:t>left to right.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Take a look at the example equation. </a:t>
                </a:r>
              </a:p>
              <a:p>
                <a:pPr marL="171450" marR="0" lvl="0"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ASK</a:t>
                </a:r>
                <a:r>
                  <a:rPr lang="en-US" sz="1200" b="0" dirty="0">
                    <a:effectLst/>
                    <a:latin typeface="+mn-lt"/>
                    <a:ea typeface="Calibri" panose="020F0502020204030204" pitchFamily="34" charset="0"/>
                    <a:cs typeface="Times New Roman" panose="02020603050405020304" pitchFamily="18" charset="0"/>
                  </a:rPr>
                  <a:t>: If we are reading from left to right, what equation do we need to solve first? What is the solution?</a:t>
                </a:r>
              </a:p>
              <a:p>
                <a:pPr marL="628650" marR="0" lvl="1" indent="-171450">
                  <a:spcBef>
                    <a:spcPts val="0"/>
                  </a:spcBef>
                  <a:spcAft>
                    <a:spcPts val="0"/>
                  </a:spcAft>
                  <a:buFont typeface="Arial" panose="020B0604020202020204" pitchFamily="34" charset="0"/>
                  <a:buChar char="•"/>
                </a:pPr>
                <a:r>
                  <a:rPr lang="en-US" sz="1200" b="0" i="1" dirty="0">
                    <a:effectLst/>
                    <a:latin typeface="+mn-lt"/>
                    <a:ea typeface="Calibri" panose="020F0502020204030204" pitchFamily="34" charset="0"/>
                    <a:cs typeface="Times New Roman" panose="02020603050405020304" pitchFamily="18" charset="0"/>
                  </a:rPr>
                  <a:t>Call on learners to respond. </a:t>
                </a:r>
              </a:p>
              <a:p>
                <a:pPr marL="628650" marR="0" lvl="1" indent="-171450">
                  <a:spcBef>
                    <a:spcPts val="0"/>
                  </a:spcBef>
                  <a:spcAft>
                    <a:spcPts val="0"/>
                  </a:spcAft>
                  <a:buFont typeface="Arial" panose="020B0604020202020204" pitchFamily="34" charset="0"/>
                  <a:buChar char="•"/>
                </a:pP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answer: </a:t>
                </a:r>
                <a:r>
                  <a:rPr lang="en-US" sz="1200" b="0" i="0" kern="100" dirty="0">
                    <a:solidFill>
                      <a:schemeClr val="tx1"/>
                    </a:solidFill>
                    <a:latin typeface="+mn-lt"/>
                    <a:ea typeface="Calibri" panose="020F0502020204030204" pitchFamily="34" charset="0"/>
                    <a:cs typeface="Times New Roman" panose="02020603050405020304" pitchFamily="18" charset="0"/>
                  </a:rPr>
                  <a:t>36</a:t>
                </a:r>
                <a:r>
                  <a:rPr lang="en-US" sz="1200" kern="100" dirty="0">
                    <a:latin typeface="+mn-lt"/>
                    <a:ea typeface="Calibri" panose="020F0502020204030204" pitchFamily="34" charset="0"/>
                    <a:cs typeface="Times New Roman" panose="02020603050405020304" pitchFamily="18" charset="0"/>
                  </a:rPr>
                  <a:t> ÷ 3 = 12</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Remember that multiplication and division go together, so were not done yet. </a:t>
                </a:r>
              </a:p>
              <a:p>
                <a:pPr marL="171450" marR="0" lvl="0"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ASK</a:t>
                </a:r>
                <a:r>
                  <a:rPr lang="en-US" sz="1200" b="0" dirty="0">
                    <a:effectLst/>
                    <a:latin typeface="+mn-lt"/>
                    <a:ea typeface="Calibri" panose="020F0502020204030204" pitchFamily="34" charset="0"/>
                    <a:cs typeface="Times New Roman" panose="02020603050405020304" pitchFamily="18" charset="0"/>
                  </a:rPr>
                  <a:t>: What do we need to solve next? What is the solution?</a:t>
                </a:r>
              </a:p>
              <a:p>
                <a:pPr marL="628650" marR="0" lvl="1" indent="-171450">
                  <a:spcBef>
                    <a:spcPts val="0"/>
                  </a:spcBef>
                  <a:spcAft>
                    <a:spcPts val="0"/>
                  </a:spcAft>
                  <a:buFont typeface="Arial" panose="020B0604020202020204" pitchFamily="34" charset="0"/>
                  <a:buChar char="•"/>
                </a:pPr>
                <a:r>
                  <a:rPr lang="en-US" sz="1200" b="0" i="1" dirty="0">
                    <a:effectLst/>
                    <a:latin typeface="+mn-lt"/>
                    <a:ea typeface="Calibri" panose="020F0502020204030204" pitchFamily="34" charset="0"/>
                    <a:cs typeface="Times New Roman" panose="02020603050405020304" pitchFamily="18" charset="0"/>
                  </a:rPr>
                  <a:t>Call on learners to respond. </a:t>
                </a:r>
              </a:p>
              <a:p>
                <a:pPr marL="628650" marR="0" lvl="1" indent="-171450">
                  <a:spcBef>
                    <a:spcPts val="0"/>
                  </a:spcBef>
                  <a:spcAft>
                    <a:spcPts val="0"/>
                  </a:spcAft>
                  <a:buFont typeface="Arial" panose="020B0604020202020204" pitchFamily="34" charset="0"/>
                  <a:buChar char="•"/>
                </a:pP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answer: 12 x 4</a:t>
                </a:r>
                <a:r>
                  <a:rPr lang="en-US" sz="1200" i="1" kern="100" dirty="0">
                    <a:latin typeface="+mn-lt"/>
                    <a:ea typeface="Calibri" panose="020F0502020204030204" pitchFamily="34" charset="0"/>
                    <a:cs typeface="Times New Roman" panose="02020603050405020304" pitchFamily="18" charset="0"/>
                  </a:rPr>
                  <a:t>= 48</a:t>
                </a:r>
              </a:p>
              <a:p>
                <a:pPr marL="0" marR="0" lvl="0" indent="0">
                  <a:spcBef>
                    <a:spcPts val="0"/>
                  </a:spcBef>
                  <a:spcAft>
                    <a:spcPts val="0"/>
                  </a:spcAft>
                  <a:buFont typeface="Arial" panose="020B0604020202020204" pitchFamily="34" charset="0"/>
                  <a:buNone/>
                </a:pPr>
                <a:endParaRPr lang="en-US" i="1" kern="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endParaRPr lang="en-US" i="1" kern="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1" dirty="0">
                    <a:latin typeface="+mn-lt"/>
                  </a:rPr>
                  <a:t>Source</a:t>
                </a:r>
                <a:r>
                  <a:rPr lang="en-US" sz="1200" i="0" dirty="0">
                    <a:latin typeface="+mn-lt"/>
                  </a:rPr>
                  <a:t>: </a:t>
                </a:r>
                <a:r>
                  <a:rPr lang="en-US" dirty="0"/>
                  <a:t>Mathnasium. (n.d.). </a:t>
                </a:r>
                <a:r>
                  <a:rPr lang="en-US" i="1" dirty="0"/>
                  <a:t>Order of operations in math</a:t>
                </a:r>
                <a:r>
                  <a:rPr lang="en-US" dirty="0"/>
                  <a:t>. </a:t>
                </a:r>
                <a:r>
                  <a:rPr lang="en-US" dirty="0">
                    <a:hlinkClick r:id="rId4"/>
                  </a:rPr>
                  <a:t>https://www.mathnasium.com/blog/order-of-operations-in-math</a:t>
                </a:r>
                <a:r>
                  <a:rPr lang="en-US" dirty="0"/>
                  <a:t> </a:t>
                </a:r>
                <a:endParaRPr lang="en-US" sz="1200" dirty="0">
                  <a:latin typeface="+mn-lt"/>
                </a:endParaRPr>
              </a:p>
              <a:p>
                <a:pPr marL="0" marR="0" lvl="0" indent="0">
                  <a:spcBef>
                    <a:spcPts val="0"/>
                  </a:spcBef>
                  <a:spcAft>
                    <a:spcPts val="0"/>
                  </a:spcAft>
                  <a:buFont typeface="Arial" panose="020B0604020202020204" pitchFamily="34" charset="0"/>
                  <a:buNone/>
                </a:pPr>
                <a:endParaRPr lang="en-US" i="1" dirty="0"/>
              </a:p>
            </p:txBody>
          </p:sp>
        </mc:Fallback>
      </mc:AlternateContent>
      <p:sp>
        <p:nvSpPr>
          <p:cNvPr id="4" name="Slide Number Placeholder 3">
            <a:extLst>
              <a:ext uri="{FF2B5EF4-FFF2-40B4-BE49-F238E27FC236}">
                <a16:creationId xmlns:a16="http://schemas.microsoft.com/office/drawing/2014/main" id="{5EAF322A-2B3A-ED35-72CE-46934F39C0DD}"/>
              </a:ext>
            </a:extLst>
          </p:cNvPr>
          <p:cNvSpPr>
            <a:spLocks noGrp="1"/>
          </p:cNvSpPr>
          <p:nvPr>
            <p:ph type="sldNum" sz="quarter" idx="5"/>
          </p:nvPr>
        </p:nvSpPr>
        <p:spPr/>
        <p:txBody>
          <a:bodyPr/>
          <a:lstStyle/>
          <a:p>
            <a:fld id="{117354DC-5B43-4357-B3A2-FC61F366D8DF}" type="slidenum">
              <a:rPr lang="en-US" smtClean="0"/>
              <a:t>26</a:t>
            </a:fld>
            <a:endParaRPr lang="en-US"/>
          </a:p>
        </p:txBody>
      </p:sp>
    </p:spTree>
    <p:extLst>
      <p:ext uri="{BB962C8B-B14F-4D97-AF65-F5344CB8AC3E}">
        <p14:creationId xmlns:p14="http://schemas.microsoft.com/office/powerpoint/2010/main" val="3995872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017F2-A84E-1B48-5DCD-392BFAC38B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466D1B-868B-2085-7953-A01B65E486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459D29-7F38-CCCC-5D39-741AB7ADCC5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fourth step in the order of operations is </a:t>
            </a:r>
            <a:r>
              <a:rPr lang="en-US" sz="1200" b="1" dirty="0">
                <a:effectLst/>
                <a:latin typeface="+mn-lt"/>
                <a:ea typeface="Calibri" panose="020F0502020204030204" pitchFamily="34" charset="0"/>
                <a:cs typeface="Times New Roman" panose="02020603050405020304" pitchFamily="18" charset="0"/>
              </a:rPr>
              <a:t>addition OR subtraction</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Depending on the equitation, you may have EITHER or BOTH of these operations.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00" dirty="0">
                <a:latin typeface="Calibri" panose="020F0502020204030204" pitchFamily="34" charset="0"/>
                <a:ea typeface="Calibri" panose="020F0502020204030204" pitchFamily="34" charset="0"/>
                <a:cs typeface="Times New Roman" panose="02020603050405020304" pitchFamily="18" charset="0"/>
              </a:rPr>
              <a:t>They are prioritized equally and are performed from </a:t>
            </a:r>
            <a:r>
              <a:rPr lang="en-US" sz="1200" b="1" kern="100" dirty="0">
                <a:latin typeface="Calibri" panose="020F0502020204030204" pitchFamily="34" charset="0"/>
                <a:ea typeface="Calibri" panose="020F0502020204030204" pitchFamily="34" charset="0"/>
                <a:cs typeface="Times New Roman" panose="02020603050405020304" pitchFamily="18" charset="0"/>
              </a:rPr>
              <a:t>left to right.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Take a look at the example equation. </a:t>
            </a:r>
          </a:p>
          <a:p>
            <a:pPr marL="171450" marR="0" lvl="0"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ASK</a:t>
            </a:r>
            <a:r>
              <a:rPr lang="en-US" sz="1200" b="0" dirty="0">
                <a:effectLst/>
                <a:latin typeface="+mn-lt"/>
                <a:ea typeface="Calibri" panose="020F0502020204030204" pitchFamily="34" charset="0"/>
                <a:cs typeface="Times New Roman" panose="02020603050405020304" pitchFamily="18" charset="0"/>
              </a:rPr>
              <a:t>: If we are reading from left to right, what equation do we need to solve next? What is the solution?</a:t>
            </a:r>
          </a:p>
          <a:p>
            <a:pPr marL="628650" marR="0" lvl="1" indent="-171450">
              <a:spcBef>
                <a:spcPts val="0"/>
              </a:spcBef>
              <a:spcAft>
                <a:spcPts val="0"/>
              </a:spcAft>
              <a:buFont typeface="Arial" panose="020B0604020202020204" pitchFamily="34" charset="0"/>
              <a:buChar char="•"/>
            </a:pPr>
            <a:r>
              <a:rPr lang="en-US" sz="1200" b="0" i="1" dirty="0">
                <a:effectLst/>
                <a:latin typeface="+mn-lt"/>
                <a:ea typeface="Calibri" panose="020F0502020204030204" pitchFamily="34" charset="0"/>
                <a:cs typeface="Times New Roman" panose="02020603050405020304" pitchFamily="18" charset="0"/>
              </a:rPr>
              <a:t>Call on learners to respond. </a:t>
            </a:r>
          </a:p>
          <a:p>
            <a:pPr marL="628650" marR="0" lvl="1" indent="-171450">
              <a:spcBef>
                <a:spcPts val="0"/>
              </a:spcBef>
              <a:spcAft>
                <a:spcPts val="0"/>
              </a:spcAft>
              <a:buFont typeface="Arial" panose="020B0604020202020204" pitchFamily="34" charset="0"/>
              <a:buChar char="•"/>
            </a:pP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answer: 10 + 48 = 58</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Remember that addition and subtraction go together.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We don’t have any subtraction left in this equation which means we have found the solution. </a:t>
            </a:r>
          </a:p>
          <a:p>
            <a:pPr marL="0" marR="0" lvl="0" indent="0">
              <a:spcBef>
                <a:spcPts val="0"/>
              </a:spcBef>
              <a:spcAft>
                <a:spcPts val="0"/>
              </a:spcAft>
              <a:buFont typeface="Arial" panose="020B0604020202020204" pitchFamily="34" charset="0"/>
              <a:buNone/>
            </a:pPr>
            <a:endParaRPr lang="en-US" i="1" kern="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endParaRPr lang="en-US" i="1" kern="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1" dirty="0">
                <a:latin typeface="+mn-lt"/>
              </a:rPr>
              <a:t>Source</a:t>
            </a:r>
            <a:r>
              <a:rPr lang="en-US" sz="1200" i="0" dirty="0">
                <a:latin typeface="+mn-lt"/>
              </a:rPr>
              <a:t>: </a:t>
            </a:r>
            <a:r>
              <a:rPr lang="en-US" dirty="0"/>
              <a:t>Mathnasium. (n.d.). </a:t>
            </a:r>
            <a:r>
              <a:rPr lang="en-US" i="1" dirty="0"/>
              <a:t>Order of operations in math</a:t>
            </a:r>
            <a:r>
              <a:rPr lang="en-US" dirty="0"/>
              <a:t>. </a:t>
            </a:r>
            <a:r>
              <a:rPr lang="en-US" dirty="0">
                <a:hlinkClick r:id="rId3"/>
              </a:rPr>
              <a:t>https://www.mathnasium.com/blog/order-of-operations-in-math</a:t>
            </a:r>
            <a:r>
              <a:rPr lang="en-US" dirty="0"/>
              <a:t> </a:t>
            </a:r>
            <a:endParaRPr lang="en-US" sz="1200" dirty="0">
              <a:latin typeface="+mn-lt"/>
            </a:endParaRPr>
          </a:p>
          <a:p>
            <a:pPr marL="0" marR="0" lvl="0" indent="0">
              <a:spcBef>
                <a:spcPts val="0"/>
              </a:spcBef>
              <a:spcAft>
                <a:spcPts val="0"/>
              </a:spcAft>
              <a:buFont typeface="Arial" panose="020B0604020202020204" pitchFamily="34" charset="0"/>
              <a:buNone/>
            </a:pPr>
            <a:endParaRPr lang="en-US" i="1" dirty="0"/>
          </a:p>
        </p:txBody>
      </p:sp>
      <p:sp>
        <p:nvSpPr>
          <p:cNvPr id="4" name="Slide Number Placeholder 3">
            <a:extLst>
              <a:ext uri="{FF2B5EF4-FFF2-40B4-BE49-F238E27FC236}">
                <a16:creationId xmlns:a16="http://schemas.microsoft.com/office/drawing/2014/main" id="{8CF923AE-0DCD-7453-4899-2BC33A666A69}"/>
              </a:ext>
            </a:extLst>
          </p:cNvPr>
          <p:cNvSpPr>
            <a:spLocks noGrp="1"/>
          </p:cNvSpPr>
          <p:nvPr>
            <p:ph type="sldNum" sz="quarter" idx="5"/>
          </p:nvPr>
        </p:nvSpPr>
        <p:spPr/>
        <p:txBody>
          <a:bodyPr/>
          <a:lstStyle/>
          <a:p>
            <a:fld id="{117354DC-5B43-4357-B3A2-FC61F366D8DF}" type="slidenum">
              <a:rPr lang="en-US" smtClean="0"/>
              <a:t>27</a:t>
            </a:fld>
            <a:endParaRPr lang="en-US"/>
          </a:p>
        </p:txBody>
      </p:sp>
    </p:spTree>
    <p:extLst>
      <p:ext uri="{BB962C8B-B14F-4D97-AF65-F5344CB8AC3E}">
        <p14:creationId xmlns:p14="http://schemas.microsoft.com/office/powerpoint/2010/main" val="39842809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When it comes to the order of operations, there are a few common mistakes we need to watch out for.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One common mistake is not following the correct order.</a:t>
            </a:r>
          </a:p>
          <a:p>
            <a:pPr marL="628650" marR="0" lvl="1" indent="-171450">
              <a:spcBef>
                <a:spcPts val="0"/>
              </a:spcBef>
              <a:spcAft>
                <a:spcPts val="0"/>
              </a:spcAft>
              <a:buFont typeface="Arial" panose="020B0604020202020204" pitchFamily="34" charset="0"/>
              <a:buChar char="•"/>
            </a:pPr>
            <a:r>
              <a:rPr lang="en-US" sz="1200" b="1" i="1" dirty="0">
                <a:effectLst/>
                <a:latin typeface="+mn-lt"/>
                <a:ea typeface="Calibri" panose="020F0502020204030204" pitchFamily="34" charset="0"/>
                <a:cs typeface="Times New Roman" panose="02020603050405020304" pitchFamily="18" charset="0"/>
              </a:rPr>
              <a:t>CLICK</a:t>
            </a:r>
            <a:r>
              <a:rPr lang="en-US" sz="1200" b="0" dirty="0">
                <a:effectLst/>
                <a:latin typeface="+mn-lt"/>
                <a:ea typeface="Calibri" panose="020F0502020204030204" pitchFamily="34" charset="0"/>
                <a:cs typeface="Times New Roman" panose="02020603050405020304" pitchFamily="18" charset="0"/>
              </a:rPr>
              <a:t> – Always follow this order: parentheses, exponents, multiplication/division, and addition/subtraction.</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This next one is a critical mistake. People often forget to </a:t>
            </a:r>
            <a:r>
              <a:rPr lang="en-US" sz="1200" b="1" dirty="0">
                <a:effectLst/>
                <a:latin typeface="+mn-lt"/>
                <a:ea typeface="Calibri" panose="020F0502020204030204" pitchFamily="34" charset="0"/>
                <a:cs typeface="Times New Roman" panose="02020603050405020304" pitchFamily="18" charset="0"/>
              </a:rPr>
              <a:t>read the equation from LEFT to RIGHT</a:t>
            </a:r>
            <a:r>
              <a:rPr lang="en-US" sz="1200" b="0" dirty="0">
                <a:effectLst/>
                <a:latin typeface="+mn-lt"/>
                <a:ea typeface="Calibri" panose="020F0502020204030204" pitchFamily="34" charset="0"/>
                <a:cs typeface="Times New Roman" panose="02020603050405020304" pitchFamily="18" charset="0"/>
              </a:rPr>
              <a:t>, like you're reading a book.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1" dirty="0">
                <a:effectLst/>
                <a:latin typeface="+mn-lt"/>
                <a:ea typeface="Calibri" panose="020F0502020204030204" pitchFamily="34" charset="0"/>
                <a:cs typeface="Times New Roman" panose="02020603050405020304" pitchFamily="18" charset="0"/>
              </a:rPr>
              <a:t>CLICK</a:t>
            </a:r>
            <a:r>
              <a:rPr lang="en-US" sz="1200" b="0" dirty="0">
                <a:effectLst/>
                <a:latin typeface="+mn-lt"/>
                <a:ea typeface="Calibri" panose="020F0502020204030204" pitchFamily="34" charset="0"/>
                <a:cs typeface="Times New Roman" panose="02020603050405020304" pitchFamily="18" charset="0"/>
              </a:rPr>
              <a:t> - This matters most when it comes to multiplication/division and addition/subtraction because they occur at the same time.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dirty="0">
                <a:effectLst/>
                <a:latin typeface="+mn-lt"/>
                <a:ea typeface="Calibri" panose="020F0502020204030204" pitchFamily="34" charset="0"/>
                <a:cs typeface="Times New Roman" panose="02020603050405020304" pitchFamily="18" charset="0"/>
              </a:rPr>
              <a:t>Take a look at these examples.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dirty="0">
                <a:effectLst/>
                <a:latin typeface="+mn-lt"/>
                <a:ea typeface="Calibri" panose="020F0502020204030204" pitchFamily="34" charset="0"/>
                <a:cs typeface="Times New Roman" panose="02020603050405020304" pitchFamily="18" charset="0"/>
              </a:rPr>
              <a:t>ASK</a:t>
            </a:r>
            <a:r>
              <a:rPr lang="en-US" sz="1200" b="0" i="0" dirty="0">
                <a:effectLst/>
                <a:latin typeface="+mn-lt"/>
                <a:ea typeface="Calibri" panose="020F0502020204030204" pitchFamily="34" charset="0"/>
                <a:cs typeface="Times New Roman" panose="02020603050405020304" pitchFamily="18" charset="0"/>
              </a:rPr>
              <a:t>: If we read from left to right in the first example, what comes first – addition or subtraction?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dirty="0">
                <a:effectLst/>
                <a:latin typeface="+mn-lt"/>
                <a:ea typeface="Calibri" panose="020F0502020204030204" pitchFamily="34" charset="0"/>
                <a:cs typeface="Times New Roman" panose="02020603050405020304" pitchFamily="18" charset="0"/>
              </a:rPr>
              <a:t>Call on learners to respond. Answer: subtraction.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dirty="0">
                <a:effectLst/>
                <a:latin typeface="+mn-lt"/>
                <a:ea typeface="Calibri" panose="020F0502020204030204" pitchFamily="34" charset="0"/>
                <a:cs typeface="Times New Roman" panose="02020603050405020304" pitchFamily="18" charset="0"/>
              </a:rPr>
              <a:t>ASK</a:t>
            </a:r>
            <a:r>
              <a:rPr lang="en-US" sz="1200" b="0" i="0" dirty="0">
                <a:effectLst/>
                <a:latin typeface="+mn-lt"/>
                <a:ea typeface="Calibri" panose="020F0502020204030204" pitchFamily="34" charset="0"/>
                <a:cs typeface="Times New Roman" panose="02020603050405020304" pitchFamily="18" charset="0"/>
              </a:rPr>
              <a:t>: If we read from left to right in the second example, what comes first – </a:t>
            </a:r>
            <a:r>
              <a:rPr lang="en-US" sz="1200" b="0" dirty="0">
                <a:effectLst/>
                <a:latin typeface="+mn-lt"/>
                <a:ea typeface="Calibri" panose="020F0502020204030204" pitchFamily="34" charset="0"/>
                <a:cs typeface="Times New Roman" panose="02020603050405020304" pitchFamily="18" charset="0"/>
              </a:rPr>
              <a:t>multiplication or division</a:t>
            </a:r>
            <a:r>
              <a:rPr lang="en-US" sz="1200" b="0" i="0" dirty="0">
                <a:effectLst/>
                <a:latin typeface="+mn-lt"/>
                <a:ea typeface="Calibri" panose="020F0502020204030204" pitchFamily="34" charset="0"/>
                <a:cs typeface="Times New Roman" panose="02020603050405020304" pitchFamily="18" charset="0"/>
              </a:rPr>
              <a: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dirty="0">
                <a:effectLst/>
                <a:latin typeface="+mn-lt"/>
                <a:ea typeface="Calibri" panose="020F0502020204030204" pitchFamily="34" charset="0"/>
                <a:cs typeface="Times New Roman" panose="02020603050405020304" pitchFamily="18" charset="0"/>
              </a:rPr>
              <a:t>Call on learners to respond. Answer: division.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dirty="0">
                <a:effectLst/>
                <a:latin typeface="+mn-lt"/>
                <a:ea typeface="Calibri" panose="020F0502020204030204" pitchFamily="34" charset="0"/>
                <a:cs typeface="Times New Roman" panose="02020603050405020304" pitchFamily="18" charset="0"/>
              </a:rPr>
              <a:t>If we don’t read from left to right, we will not get the right solution. </a:t>
            </a:r>
          </a:p>
          <a:p>
            <a:pPr marL="171450" marR="0" lvl="0" indent="-171450">
              <a:spcBef>
                <a:spcPts val="0"/>
              </a:spcBef>
              <a:spcAft>
                <a:spcPts val="0"/>
              </a:spcAft>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a:p>
            <a:pPr marL="171450" marR="0" lvl="0" indent="-171450">
              <a:spcBef>
                <a:spcPts val="0"/>
              </a:spcBef>
              <a:spcAft>
                <a:spcPts val="0"/>
              </a:spcAft>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28</a:t>
            </a:fld>
            <a:endParaRPr lang="en-US"/>
          </a:p>
        </p:txBody>
      </p:sp>
    </p:spTree>
    <p:extLst>
      <p:ext uri="{BB962C8B-B14F-4D97-AF65-F5344CB8AC3E}">
        <p14:creationId xmlns:p14="http://schemas.microsoft.com/office/powerpoint/2010/main" val="1490504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53429-BD76-777C-C8C1-47235E37D2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08A32D-CDD2-D64D-9409-FFB524EEC6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B6A770-5D37-797C-0088-62FEB6873E6D}"/>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Recall,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Once again, we’ll return Elena and Chris. </a:t>
            </a:r>
          </a:p>
          <a:p>
            <a:pPr marL="171450" marR="0" lvl="0"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ASK</a:t>
            </a:r>
            <a:r>
              <a:rPr lang="en-US" sz="1200" b="0" dirty="0">
                <a:effectLst/>
                <a:latin typeface="+mn-lt"/>
                <a:ea typeface="Calibri" panose="020F0502020204030204" pitchFamily="34" charset="0"/>
                <a:cs typeface="Times New Roman" panose="02020603050405020304" pitchFamily="18" charset="0"/>
              </a:rPr>
              <a:t>: Which workers has the correct answer? </a:t>
            </a:r>
          </a:p>
          <a:p>
            <a:pPr marL="628650" marR="0" lvl="1" indent="-171450">
              <a:spcBef>
                <a:spcPts val="0"/>
              </a:spcBef>
              <a:spcAft>
                <a:spcPts val="0"/>
              </a:spcAft>
              <a:buFont typeface="Arial" panose="020B0604020202020204" pitchFamily="34" charset="0"/>
              <a:buChar char="•"/>
            </a:pPr>
            <a:r>
              <a:rPr lang="en-US" b="0" i="1" dirty="0">
                <a:effectLst/>
                <a:latin typeface="+mn-lt"/>
                <a:ea typeface="Calibri" panose="020F0502020204030204" pitchFamily="34" charset="0"/>
                <a:cs typeface="Times New Roman" panose="02020603050405020304" pitchFamily="18" charset="0"/>
              </a:rPr>
              <a:t>Call on learners to respond. The answer is on the next slide. </a:t>
            </a:r>
            <a:endParaRPr lang="en-US" i="1" dirty="0"/>
          </a:p>
        </p:txBody>
      </p:sp>
      <p:sp>
        <p:nvSpPr>
          <p:cNvPr id="4" name="Slide Number Placeholder 3">
            <a:extLst>
              <a:ext uri="{FF2B5EF4-FFF2-40B4-BE49-F238E27FC236}">
                <a16:creationId xmlns:a16="http://schemas.microsoft.com/office/drawing/2014/main" id="{9FFFD927-1E43-CC3C-0009-28FAF026CBC5}"/>
              </a:ext>
            </a:extLst>
          </p:cNvPr>
          <p:cNvSpPr>
            <a:spLocks noGrp="1"/>
          </p:cNvSpPr>
          <p:nvPr>
            <p:ph type="sldNum" sz="quarter" idx="5"/>
          </p:nvPr>
        </p:nvSpPr>
        <p:spPr/>
        <p:txBody>
          <a:bodyPr/>
          <a:lstStyle/>
          <a:p>
            <a:fld id="{C68FB58B-AACD-44F1-9CE2-B850C946C86F}" type="slidenum">
              <a:rPr lang="en-US" smtClean="0"/>
              <a:t>29</a:t>
            </a:fld>
            <a:endParaRPr lang="en-US"/>
          </a:p>
        </p:txBody>
      </p:sp>
    </p:spTree>
    <p:extLst>
      <p:ext uri="{BB962C8B-B14F-4D97-AF65-F5344CB8AC3E}">
        <p14:creationId xmlns:p14="http://schemas.microsoft.com/office/powerpoint/2010/main" val="16389262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B62BB-5D6F-7BC5-2F65-0E54197E5B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B8C615-F0A7-F1F7-9BB3-27144F9E12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A1F717-A14B-AC2D-6D77-1484A719A00F}"/>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Recall,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Have you ever tried to solve a math problem, where you didn't know where to start or what to do next?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Think back to Elena and Chris from our warm up. They both solved the same equation, but they solved it in a different order, so they got different answers.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 </a:t>
            </a:r>
            <a:r>
              <a:rPr lang="en-US" sz="1200" b="1" dirty="0">
                <a:effectLst/>
                <a:latin typeface="+mn-lt"/>
                <a:ea typeface="Calibri" panose="020F0502020204030204" pitchFamily="34" charset="0"/>
                <a:cs typeface="Times New Roman" panose="02020603050405020304" pitchFamily="18" charset="0"/>
              </a:rPr>
              <a:t>order of operations </a:t>
            </a:r>
            <a:r>
              <a:rPr lang="en-US" sz="1200" b="0" dirty="0">
                <a:effectLst/>
                <a:latin typeface="+mn-lt"/>
                <a:ea typeface="Calibri" panose="020F0502020204030204" pitchFamily="34" charset="0"/>
                <a:cs typeface="Times New Roman" panose="02020603050405020304" pitchFamily="18" charset="0"/>
              </a:rPr>
              <a:t>is a set of rules that tells us what math operation to do first in an expression with multiple operations like addition, subtraction, multiplication, and division.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Let’s take a closer look at the order of operations so we can determine whether Elena or Chris solved the equation correctly. </a:t>
            </a:r>
          </a:p>
          <a:p>
            <a:pPr marL="171450" marR="0" lvl="0" indent="-171450">
              <a:spcBef>
                <a:spcPts val="0"/>
              </a:spcBef>
              <a:spcAft>
                <a:spcPts val="0"/>
              </a:spcAft>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a:p>
            <a:pPr marL="171450" marR="0" lvl="0" indent="-171450">
              <a:spcBef>
                <a:spcPts val="0"/>
              </a:spcBef>
              <a:spcAft>
                <a:spcPts val="0"/>
              </a:spcAft>
              <a:buFont typeface="Arial" panose="020B0604020202020204" pitchFamily="34" charset="0"/>
              <a:buChar char="•"/>
            </a:pPr>
            <a:endParaRPr lang="en-US"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mn-lt"/>
              </a:rPr>
              <a:t>Source</a:t>
            </a:r>
            <a:r>
              <a:rPr lang="en-US" sz="1200" i="0" dirty="0">
                <a:latin typeface="+mn-lt"/>
              </a:rPr>
              <a:t>: </a:t>
            </a:r>
            <a:r>
              <a:rPr lang="en-US" dirty="0"/>
              <a:t>Mathnasium. (n.d.). </a:t>
            </a:r>
            <a:r>
              <a:rPr lang="en-US" i="1" dirty="0"/>
              <a:t>Order of operations in math</a:t>
            </a:r>
            <a:r>
              <a:rPr lang="en-US" dirty="0"/>
              <a:t>. </a:t>
            </a:r>
            <a:r>
              <a:rPr lang="en-US" dirty="0">
                <a:hlinkClick r:id="rId3"/>
              </a:rPr>
              <a:t>https://www.mathnasium.com/blog/order-of-operations-in-math</a:t>
            </a:r>
            <a:r>
              <a:rPr lang="en-US" dirty="0"/>
              <a:t> </a:t>
            </a:r>
            <a:endParaRPr lang="en-US" sz="1200" dirty="0">
              <a:latin typeface="+mn-lt"/>
            </a:endParaRPr>
          </a:p>
          <a:p>
            <a:endParaRPr lang="en-US" dirty="0"/>
          </a:p>
        </p:txBody>
      </p:sp>
      <p:sp>
        <p:nvSpPr>
          <p:cNvPr id="4" name="Slide Number Placeholder 3">
            <a:extLst>
              <a:ext uri="{FF2B5EF4-FFF2-40B4-BE49-F238E27FC236}">
                <a16:creationId xmlns:a16="http://schemas.microsoft.com/office/drawing/2014/main" id="{E5583E4C-77AB-E081-417C-972E1353B35E}"/>
              </a:ext>
            </a:extLst>
          </p:cNvPr>
          <p:cNvSpPr>
            <a:spLocks noGrp="1"/>
          </p:cNvSpPr>
          <p:nvPr>
            <p:ph type="sldNum" sz="quarter" idx="5"/>
          </p:nvPr>
        </p:nvSpPr>
        <p:spPr/>
        <p:txBody>
          <a:bodyPr/>
          <a:lstStyle/>
          <a:p>
            <a:fld id="{C68FB58B-AACD-44F1-9CE2-B850C946C86F}" type="slidenum">
              <a:rPr lang="en-US" smtClean="0"/>
              <a:t>30</a:t>
            </a:fld>
            <a:endParaRPr lang="en-US"/>
          </a:p>
        </p:txBody>
      </p:sp>
    </p:spTree>
    <p:extLst>
      <p:ext uri="{BB962C8B-B14F-4D97-AF65-F5344CB8AC3E}">
        <p14:creationId xmlns:p14="http://schemas.microsoft.com/office/powerpoint/2010/main" val="39647774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Guided Learning, Elicit Performance, Provide Feedback</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22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Materials: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Order of Operation Practice_M1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Order of Operation </a:t>
            </a:r>
            <a:r>
              <a:rPr lang="en-US" sz="1200" b="0" dirty="0" err="1">
                <a:effectLst/>
                <a:latin typeface="+mn-lt"/>
                <a:ea typeface="Calibri" panose="020F0502020204030204" pitchFamily="34" charset="0"/>
                <a:cs typeface="Times New Roman" panose="02020603050405020304" pitchFamily="18" charset="0"/>
              </a:rPr>
              <a:t>Practice_Answer</a:t>
            </a:r>
            <a:r>
              <a:rPr lang="en-US" sz="1200" b="0" dirty="0">
                <a:effectLst/>
                <a:latin typeface="+mn-lt"/>
                <a:ea typeface="Calibri" panose="020F0502020204030204" pitchFamily="34" charset="0"/>
                <a:cs typeface="Times New Roman" panose="02020603050405020304" pitchFamily="18" charset="0"/>
              </a:rPr>
              <a:t> Key_M1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PEMDAS Order of Operations_M1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White board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Markers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Optional engagement strategy:</a:t>
            </a:r>
            <a:r>
              <a:rPr lang="en-US" dirty="0"/>
              <a:t> Assign each learner one or more problems to solve. Place flip charts around the room and have learners work through their assigned problem(s) on the chart, then explain their process and solution to the group. This can also be done in pairs/small groups.</a:t>
            </a:r>
            <a:endParaRPr lang="en-US" sz="1200" b="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2 min.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Refer learners to the </a:t>
            </a:r>
            <a:r>
              <a:rPr lang="en-US" sz="1200" b="1" kern="1200" dirty="0">
                <a:solidFill>
                  <a:schemeClr val="tx1"/>
                </a:solidFill>
                <a:effectLst/>
                <a:latin typeface="+mn-lt"/>
                <a:ea typeface="+mn-ea"/>
                <a:cs typeface="+mn-cs"/>
              </a:rPr>
              <a:t>“Order of Operation Practice” handout </a:t>
            </a:r>
            <a:r>
              <a:rPr lang="en-US" sz="1200" kern="1200" dirty="0">
                <a:solidFill>
                  <a:schemeClr val="tx1"/>
                </a:solidFill>
                <a:effectLst/>
                <a:latin typeface="+mn-lt"/>
                <a:ea typeface="+mn-ea"/>
                <a:cs typeface="+mn-cs"/>
              </a:rPr>
              <a:t>embedded in the Participant Resource Guide. The </a:t>
            </a:r>
            <a:r>
              <a:rPr lang="en-US" sz="1200" b="1" kern="1200" dirty="0">
                <a:solidFill>
                  <a:schemeClr val="tx1"/>
                </a:solidFill>
                <a:effectLst/>
                <a:latin typeface="+mn-lt"/>
                <a:ea typeface="+mn-ea"/>
                <a:cs typeface="+mn-cs"/>
              </a:rPr>
              <a:t>“PEMDAS Order of Operations” handout </a:t>
            </a:r>
            <a:r>
              <a:rPr lang="en-US" sz="1200" kern="1200" dirty="0">
                <a:solidFill>
                  <a:schemeClr val="tx1"/>
                </a:solidFill>
                <a:effectLst/>
                <a:latin typeface="+mn-lt"/>
                <a:ea typeface="+mn-ea"/>
                <a:cs typeface="+mn-cs"/>
              </a:rPr>
              <a:t>will also be a useful reference for this activity.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Review the directions and answer any questions learners may have. </a:t>
            </a:r>
          </a:p>
          <a:p>
            <a:pPr marL="171450" indent="-171450">
              <a:buFont typeface="Arial" panose="020B0604020202020204" pitchFamily="34" charset="0"/>
              <a:buChar char="•"/>
            </a:pPr>
            <a:r>
              <a:rPr lang="en-US" dirty="0"/>
              <a:t>10 min.</a:t>
            </a:r>
          </a:p>
          <a:p>
            <a:pPr marL="628650" lvl="1" indent="-171450">
              <a:buFont typeface="Arial" panose="020B0604020202020204" pitchFamily="34" charset="0"/>
              <a:buChar char="•"/>
            </a:pPr>
            <a:r>
              <a:rPr lang="en-US" dirty="0"/>
              <a:t>Give learners time to work. You may have them work with partners or groups if you choose. </a:t>
            </a:r>
          </a:p>
          <a:p>
            <a:pPr marL="628650" lvl="1" indent="-171450">
              <a:buFont typeface="Arial" panose="020B0604020202020204" pitchFamily="34" charset="0"/>
              <a:buChar char="•"/>
            </a:pPr>
            <a:r>
              <a:rPr lang="en-US" dirty="0"/>
              <a:t>Circulate the room answering questions and providing feedback as needed. </a:t>
            </a:r>
          </a:p>
          <a:p>
            <a:pPr marL="171450" lvl="0" indent="-171450">
              <a:buFont typeface="Arial" panose="020B0604020202020204" pitchFamily="34" charset="0"/>
              <a:buChar char="•"/>
            </a:pPr>
            <a:r>
              <a:rPr lang="en-US" dirty="0"/>
              <a:t>10 min. </a:t>
            </a:r>
          </a:p>
          <a:p>
            <a:pPr marL="628650" lvl="1" indent="-171450">
              <a:buFont typeface="Arial" panose="020B0604020202020204" pitchFamily="34" charset="0"/>
              <a:buChar char="•"/>
            </a:pPr>
            <a:r>
              <a:rPr lang="en-US" dirty="0"/>
              <a:t>Review answers together and ask volunteers to explain their reasoning.</a:t>
            </a:r>
          </a:p>
          <a:p>
            <a:pPr marL="628650" lvl="1" indent="-171450">
              <a:buFont typeface="Arial" panose="020B0604020202020204" pitchFamily="34" charset="0"/>
              <a:buChar char="•"/>
            </a:pPr>
            <a:r>
              <a:rPr lang="en-US" dirty="0"/>
              <a:t>Consider having leaners write their answers and equations on the white board. They can then review the answer and explain their work to the class.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31</a:t>
            </a:fld>
            <a:endParaRPr lang="en-US"/>
          </a:p>
        </p:txBody>
      </p:sp>
    </p:spTree>
    <p:extLst>
      <p:ext uri="{BB962C8B-B14F-4D97-AF65-F5344CB8AC3E}">
        <p14:creationId xmlns:p14="http://schemas.microsoft.com/office/powerpoint/2010/main" val="40377051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Choose the correct operation based on a given problem.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dirty="0"/>
              <a:t>Addition, subtraction, multiplication, and division</a:t>
            </a:r>
          </a:p>
        </p:txBody>
      </p:sp>
      <p:sp>
        <p:nvSpPr>
          <p:cNvPr id="4" name="Slide Number Placeholder 3"/>
          <p:cNvSpPr>
            <a:spLocks noGrp="1"/>
          </p:cNvSpPr>
          <p:nvPr>
            <p:ph type="sldNum" sz="quarter" idx="5"/>
          </p:nvPr>
        </p:nvSpPr>
        <p:spPr/>
        <p:txBody>
          <a:bodyPr/>
          <a:lstStyle/>
          <a:p>
            <a:fld id="{C68FB58B-AACD-44F1-9CE2-B850C946C86F}" type="slidenum">
              <a:rPr lang="en-US" smtClean="0"/>
              <a:t>32</a:t>
            </a:fld>
            <a:endParaRPr lang="en-US"/>
          </a:p>
        </p:txBody>
      </p:sp>
    </p:spTree>
    <p:extLst>
      <p:ext uri="{BB962C8B-B14F-4D97-AF65-F5344CB8AC3E}">
        <p14:creationId xmlns:p14="http://schemas.microsoft.com/office/powerpoint/2010/main" val="21378384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2D8EB-4A21-D0A5-AC1E-507A23E578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989B6B-8E0B-9E74-240D-D793D1AF34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5E99E5-F2C5-9042-052B-97BF9ABF748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dirty="0"/>
              <a:t>The order of operations exists to make sure everyone solves math problems the same way and gets the same answer.</a:t>
            </a:r>
          </a:p>
        </p:txBody>
      </p:sp>
      <p:sp>
        <p:nvSpPr>
          <p:cNvPr id="4" name="Slide Number Placeholder 3">
            <a:extLst>
              <a:ext uri="{FF2B5EF4-FFF2-40B4-BE49-F238E27FC236}">
                <a16:creationId xmlns:a16="http://schemas.microsoft.com/office/drawing/2014/main" id="{31CB2939-F58A-EB9C-4028-26D06AEC2205}"/>
              </a:ext>
            </a:extLst>
          </p:cNvPr>
          <p:cNvSpPr>
            <a:spLocks noGrp="1"/>
          </p:cNvSpPr>
          <p:nvPr>
            <p:ph type="sldNum" sz="quarter" idx="5"/>
          </p:nvPr>
        </p:nvSpPr>
        <p:spPr/>
        <p:txBody>
          <a:bodyPr/>
          <a:lstStyle/>
          <a:p>
            <a:fld id="{C68FB58B-AACD-44F1-9CE2-B850C946C86F}" type="slidenum">
              <a:rPr lang="en-US" smtClean="0"/>
              <a:t>33</a:t>
            </a:fld>
            <a:endParaRPr lang="en-US"/>
          </a:p>
        </p:txBody>
      </p:sp>
    </p:spTree>
    <p:extLst>
      <p:ext uri="{BB962C8B-B14F-4D97-AF65-F5344CB8AC3E}">
        <p14:creationId xmlns:p14="http://schemas.microsoft.com/office/powerpoint/2010/main" val="39136025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E088C-32BD-A1E8-B3D8-1BC6B171D3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944240-5211-9DAA-9176-38849E451B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75CA62-DC96-5506-EE02-30B600A3C4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Use the order of operations to solve problems accurately.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dirty="0"/>
              <a:t>The order of operations exists to make sure everyone solves math problems the same way and gets the same answer.</a:t>
            </a:r>
          </a:p>
        </p:txBody>
      </p:sp>
      <p:sp>
        <p:nvSpPr>
          <p:cNvPr id="4" name="Slide Number Placeholder 3">
            <a:extLst>
              <a:ext uri="{FF2B5EF4-FFF2-40B4-BE49-F238E27FC236}">
                <a16:creationId xmlns:a16="http://schemas.microsoft.com/office/drawing/2014/main" id="{A0BE1D2E-7D2D-ED6E-CADA-37FF684D417E}"/>
              </a:ext>
            </a:extLst>
          </p:cNvPr>
          <p:cNvSpPr>
            <a:spLocks noGrp="1"/>
          </p:cNvSpPr>
          <p:nvPr>
            <p:ph type="sldNum" sz="quarter" idx="5"/>
          </p:nvPr>
        </p:nvSpPr>
        <p:spPr/>
        <p:txBody>
          <a:bodyPr/>
          <a:lstStyle/>
          <a:p>
            <a:fld id="{C68FB58B-AACD-44F1-9CE2-B850C946C86F}" type="slidenum">
              <a:rPr lang="en-US" smtClean="0"/>
              <a:t>34</a:t>
            </a:fld>
            <a:endParaRPr lang="en-US"/>
          </a:p>
        </p:txBody>
      </p:sp>
    </p:spTree>
    <p:extLst>
      <p:ext uri="{BB962C8B-B14F-4D97-AF65-F5344CB8AC3E}">
        <p14:creationId xmlns:p14="http://schemas.microsoft.com/office/powerpoint/2010/main" val="1315017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1B0F2-B7CB-9727-19A9-8691891799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E668A2-1706-6BC1-670A-93DE032511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F5C684-5719-2040-706B-6FAA51B27BA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Use the order of operations to solve problems accurately.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dirty="0"/>
              <a:t>A.) 6</a:t>
            </a:r>
          </a:p>
        </p:txBody>
      </p:sp>
      <p:sp>
        <p:nvSpPr>
          <p:cNvPr id="4" name="Slide Number Placeholder 3">
            <a:extLst>
              <a:ext uri="{FF2B5EF4-FFF2-40B4-BE49-F238E27FC236}">
                <a16:creationId xmlns:a16="http://schemas.microsoft.com/office/drawing/2014/main" id="{ADCAE445-583E-5D1E-948E-3762DB373FD7}"/>
              </a:ext>
            </a:extLst>
          </p:cNvPr>
          <p:cNvSpPr>
            <a:spLocks noGrp="1"/>
          </p:cNvSpPr>
          <p:nvPr>
            <p:ph type="sldNum" sz="quarter" idx="5"/>
          </p:nvPr>
        </p:nvSpPr>
        <p:spPr/>
        <p:txBody>
          <a:bodyPr/>
          <a:lstStyle/>
          <a:p>
            <a:fld id="{C68FB58B-AACD-44F1-9CE2-B850C946C86F}" type="slidenum">
              <a:rPr lang="en-US" smtClean="0"/>
              <a:t>35</a:t>
            </a:fld>
            <a:endParaRPr lang="en-US"/>
          </a:p>
        </p:txBody>
      </p:sp>
    </p:spTree>
    <p:extLst>
      <p:ext uri="{BB962C8B-B14F-4D97-AF65-F5344CB8AC3E}">
        <p14:creationId xmlns:p14="http://schemas.microsoft.com/office/powerpoint/2010/main" val="11896575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59714-6A2C-196E-CD0F-C97B937FD8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1D5D6B-7DE0-5D4D-1938-83F024B3D9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FFB547-A33B-C692-DAE6-C5654D801B6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Use the order of operations to solve problems accurately.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dirty="0"/>
              <a:t>They multiplied before dividing instead of working from left to right</a:t>
            </a:r>
          </a:p>
        </p:txBody>
      </p:sp>
      <p:sp>
        <p:nvSpPr>
          <p:cNvPr id="4" name="Slide Number Placeholder 3">
            <a:extLst>
              <a:ext uri="{FF2B5EF4-FFF2-40B4-BE49-F238E27FC236}">
                <a16:creationId xmlns:a16="http://schemas.microsoft.com/office/drawing/2014/main" id="{2676F2D0-A94B-02C8-4EB4-12D8A65DF19D}"/>
              </a:ext>
            </a:extLst>
          </p:cNvPr>
          <p:cNvSpPr>
            <a:spLocks noGrp="1"/>
          </p:cNvSpPr>
          <p:nvPr>
            <p:ph type="sldNum" sz="quarter" idx="5"/>
          </p:nvPr>
        </p:nvSpPr>
        <p:spPr/>
        <p:txBody>
          <a:bodyPr/>
          <a:lstStyle/>
          <a:p>
            <a:fld id="{C68FB58B-AACD-44F1-9CE2-B850C946C86F}" type="slidenum">
              <a:rPr lang="en-US" smtClean="0"/>
              <a:t>36</a:t>
            </a:fld>
            <a:endParaRPr lang="en-US"/>
          </a:p>
        </p:txBody>
      </p:sp>
    </p:spTree>
    <p:extLst>
      <p:ext uri="{BB962C8B-B14F-4D97-AF65-F5344CB8AC3E}">
        <p14:creationId xmlns:p14="http://schemas.microsoft.com/office/powerpoint/2010/main" val="12301964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Evaluate/Assess Performance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20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Materials</a:t>
            </a:r>
            <a:r>
              <a:rPr lang="en-US" sz="1200" b="0" dirty="0">
                <a:effectLst/>
                <a:latin typeface="+mn-lt"/>
                <a:ea typeface="Calibri" panose="020F0502020204030204" pitchFamily="34" charset="0"/>
                <a:cs typeface="Times New Roman" panose="02020603050405020304" pitchFamily="18" charset="0"/>
              </a:rPr>
              <a:t>: Quiz_M1</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Ask learners if they have any lingering questions. Address them before distributing the quiz.</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Pass out the quiz and review the directions.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dirty="0"/>
              <a:t>Time for a quiz! Let’s see what you have retained from today’s lesson.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37</a:t>
            </a:fld>
            <a:endParaRPr lang="en-US"/>
          </a:p>
        </p:txBody>
      </p:sp>
    </p:spTree>
    <p:extLst>
      <p:ext uri="{BB962C8B-B14F-4D97-AF65-F5344CB8AC3E}">
        <p14:creationId xmlns:p14="http://schemas.microsoft.com/office/powerpoint/2010/main" val="4047461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DD2E0-A2F3-F9E6-227E-60B3980F5B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489920-12FE-4000-B356-7C710C12AC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2F5E77-5691-7004-A19C-95255F59002C}"/>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dirty="0">
                <a:effectLst/>
                <a:latin typeface="Calibri" panose="020F0502020204030204" pitchFamily="34" charset="0"/>
                <a:ea typeface="Calibri" panose="020F0502020204030204" pitchFamily="34" charset="0"/>
                <a:cs typeface="Times New Roman" panose="02020603050405020304" pitchFamily="18" charset="0"/>
              </a:rPr>
              <a:t> Enhance Transfer and Retention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5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Facilitate a short discussion to review the key topics in the lesson.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Talking Points</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If you were explaining today’s objectives to someone else, how would you summarize what they mean and why they matter?</a:t>
            </a:r>
          </a:p>
          <a:p>
            <a:pPr marL="171450" marR="0" lvl="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Which of today’s objectives do you feel most confident about? Which were most challenging? Explain your reasoning. </a:t>
            </a:r>
          </a:p>
          <a:p>
            <a:pPr marL="171450" marR="0" lvl="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Can you give an example of how you could apply one of today’s objectives in a real-world situation?</a:t>
            </a:r>
          </a:p>
          <a:p>
            <a:pPr marL="171450" marR="0" lvl="0" indent="-171450">
              <a:spcBef>
                <a:spcPts val="0"/>
              </a:spcBef>
              <a:spcAft>
                <a:spcPts val="0"/>
              </a:spcAft>
              <a:buFont typeface="Arial" panose="020B0604020202020204" pitchFamily="34" charset="0"/>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After Discussion:</a:t>
            </a:r>
          </a:p>
          <a:p>
            <a:pPr marL="628650" marR="0" lvl="1"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conclude this section of the module. Thank you for your participation.</a:t>
            </a:r>
          </a:p>
          <a:p>
            <a:endParaRPr lang="en-US" dirty="0"/>
          </a:p>
          <a:p>
            <a:endParaRPr lang="en-US" dirty="0"/>
          </a:p>
        </p:txBody>
      </p:sp>
      <p:sp>
        <p:nvSpPr>
          <p:cNvPr id="4" name="Slide Number Placeholder 3">
            <a:extLst>
              <a:ext uri="{FF2B5EF4-FFF2-40B4-BE49-F238E27FC236}">
                <a16:creationId xmlns:a16="http://schemas.microsoft.com/office/drawing/2014/main" id="{6337EFF0-A8E4-F41F-8939-2E7E0B851591}"/>
              </a:ext>
            </a:extLst>
          </p:cNvPr>
          <p:cNvSpPr>
            <a:spLocks noGrp="1"/>
          </p:cNvSpPr>
          <p:nvPr>
            <p:ph type="sldNum" sz="quarter" idx="5"/>
          </p:nvPr>
        </p:nvSpPr>
        <p:spPr/>
        <p:txBody>
          <a:bodyPr/>
          <a:lstStyle/>
          <a:p>
            <a:fld id="{C68FB58B-AACD-44F1-9CE2-B850C946C86F}" type="slidenum">
              <a:rPr lang="en-US" smtClean="0"/>
              <a:t>38</a:t>
            </a:fld>
            <a:endParaRPr lang="en-US"/>
          </a:p>
        </p:txBody>
      </p:sp>
    </p:spTree>
    <p:extLst>
      <p:ext uri="{BB962C8B-B14F-4D97-AF65-F5344CB8AC3E}">
        <p14:creationId xmlns:p14="http://schemas.microsoft.com/office/powerpoint/2010/main" val="19493565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Enhance Transfer and Retention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dirty="0"/>
              <a:t>Thank learners for their participation. </a:t>
            </a:r>
          </a:p>
          <a:p>
            <a:pPr marL="171450" marR="0" lvl="0" indent="-171450">
              <a:spcBef>
                <a:spcPts val="0"/>
              </a:spcBef>
              <a:spcAft>
                <a:spcPts val="0"/>
              </a:spcAft>
              <a:buFont typeface="Arial" panose="020B0604020202020204" pitchFamily="34" charset="0"/>
              <a:buChar char="•"/>
            </a:pPr>
            <a:r>
              <a:rPr lang="en-US" dirty="0"/>
              <a:t>If possible, stay after class to answer any lingering questions learners may have.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39</a:t>
            </a:fld>
            <a:endParaRPr lang="en-US"/>
          </a:p>
        </p:txBody>
      </p:sp>
    </p:spTree>
    <p:extLst>
      <p:ext uri="{BB962C8B-B14F-4D97-AF65-F5344CB8AC3E}">
        <p14:creationId xmlns:p14="http://schemas.microsoft.com/office/powerpoint/2010/main" val="33201329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2.xml"/><Relationship Id="rId5" Type="http://schemas.openxmlformats.org/officeDocument/2006/relationships/image" Target="../media/image1.png"/><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TC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82B5203-1E28-8B45-AE41-C5107348E015}"/>
              </a:ext>
            </a:extLst>
          </p:cNvPr>
          <p:cNvPicPr>
            <a:picLocks noChangeAspect="1"/>
          </p:cNvPicPr>
          <p:nvPr userDrawn="1"/>
        </p:nvPicPr>
        <p:blipFill rotWithShape="1">
          <a:blip r:embed="rId3"/>
          <a:srcRect r="69863"/>
          <a:stretch/>
        </p:blipFill>
        <p:spPr>
          <a:xfrm>
            <a:off x="0" y="0"/>
            <a:ext cx="3674378" cy="6858000"/>
          </a:xfrm>
          <a:prstGeom prst="rect">
            <a:avLst/>
          </a:prstGeom>
        </p:spPr>
      </p:pic>
      <p:sp>
        <p:nvSpPr>
          <p:cNvPr id="9" name="Title 1">
            <a:extLst>
              <a:ext uri="{FF2B5EF4-FFF2-40B4-BE49-F238E27FC236}">
                <a16:creationId xmlns:a16="http://schemas.microsoft.com/office/drawing/2014/main" id="{1633B285-C26E-48AB-B23F-F2F0764F0024}"/>
              </a:ext>
            </a:extLst>
          </p:cNvPr>
          <p:cNvSpPr>
            <a:spLocks noGrp="1"/>
          </p:cNvSpPr>
          <p:nvPr>
            <p:ph type="ctrTitle"/>
          </p:nvPr>
        </p:nvSpPr>
        <p:spPr>
          <a:xfrm>
            <a:off x="1936376" y="2308221"/>
            <a:ext cx="8787954" cy="1120779"/>
          </a:xfrm>
        </p:spPr>
        <p:txBody>
          <a:bodyPr/>
          <a:lstStyle>
            <a:lvl1pPr>
              <a:defRPr sz="6000">
                <a:latin typeface="+mj-lt"/>
              </a:defRPr>
            </a:lvl1pPr>
          </a:lstStyle>
          <a:p>
            <a:endParaRPr lang="en-US" sz="6600" dirty="0"/>
          </a:p>
        </p:txBody>
      </p:sp>
      <p:pic>
        <p:nvPicPr>
          <p:cNvPr id="12" name="Picture 11">
            <a:extLst>
              <a:ext uri="{FF2B5EF4-FFF2-40B4-BE49-F238E27FC236}">
                <a16:creationId xmlns:a16="http://schemas.microsoft.com/office/drawing/2014/main" id="{A4A2F706-0DF5-4936-9D4F-92560FE641D5}"/>
              </a:ext>
            </a:extLst>
          </p:cNvPr>
          <p:cNvPicPr>
            <a:picLocks noChangeAspect="1"/>
          </p:cNvPicPr>
          <p:nvPr userDrawn="1"/>
        </p:nvPicPr>
        <p:blipFill rotWithShape="1">
          <a:blip r:embed="rId4"/>
          <a:srcRect l="59468"/>
          <a:stretch/>
        </p:blipFill>
        <p:spPr>
          <a:xfrm>
            <a:off x="9001387" y="2430049"/>
            <a:ext cx="3190612" cy="4427950"/>
          </a:xfrm>
          <a:prstGeom prst="rect">
            <a:avLst/>
          </a:prstGeom>
        </p:spPr>
      </p:pic>
      <p:sp>
        <p:nvSpPr>
          <p:cNvPr id="13" name="Subtitle 2">
            <a:extLst>
              <a:ext uri="{FF2B5EF4-FFF2-40B4-BE49-F238E27FC236}">
                <a16:creationId xmlns:a16="http://schemas.microsoft.com/office/drawing/2014/main" id="{17B51EE4-957F-4A56-BE59-EF7838D195F4}"/>
              </a:ext>
            </a:extLst>
          </p:cNvPr>
          <p:cNvSpPr txBox="1">
            <a:spLocks/>
          </p:cNvSpPr>
          <p:nvPr userDrawn="1"/>
        </p:nvSpPr>
        <p:spPr>
          <a:xfrm>
            <a:off x="1943906" y="3859785"/>
            <a:ext cx="8787954" cy="914496"/>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800" b="0" i="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000" b="0" i="0" kern="1200">
                <a:solidFill>
                  <a:schemeClr val="tx2"/>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600" b="0" i="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400" b="0" i="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3200" b="1" i="1" dirty="0"/>
          </a:p>
        </p:txBody>
      </p:sp>
      <p:sp>
        <p:nvSpPr>
          <p:cNvPr id="2" name="TextBox 1">
            <a:extLst>
              <a:ext uri="{FF2B5EF4-FFF2-40B4-BE49-F238E27FC236}">
                <a16:creationId xmlns:a16="http://schemas.microsoft.com/office/drawing/2014/main" id="{EDECABC8-3803-4C79-8968-8F9EBD9F445C}"/>
              </a:ext>
            </a:extLst>
          </p:cNvPr>
          <p:cNvSpPr txBox="1"/>
          <p:nvPr userDrawn="1"/>
        </p:nvSpPr>
        <p:spPr>
          <a:xfrm>
            <a:off x="1943906" y="3859785"/>
            <a:ext cx="8787954" cy="523220"/>
          </a:xfrm>
          <a:prstGeom prst="rect">
            <a:avLst/>
          </a:prstGeom>
          <a:noFill/>
        </p:spPr>
        <p:txBody>
          <a:bodyPr wrap="square" rtlCol="0">
            <a:spAutoFit/>
          </a:bodyPr>
          <a:lstStyle/>
          <a:p>
            <a:endParaRPr lang="en-US" sz="2800" i="1" dirty="0">
              <a:solidFill>
                <a:schemeClr val="tx2"/>
              </a:solidFill>
              <a:latin typeface="+mj-lt"/>
            </a:endParaRPr>
          </a:p>
        </p:txBody>
      </p:sp>
      <p:sp>
        <p:nvSpPr>
          <p:cNvPr id="5" name="Content Placeholder 4">
            <a:extLst>
              <a:ext uri="{FF2B5EF4-FFF2-40B4-BE49-F238E27FC236}">
                <a16:creationId xmlns:a16="http://schemas.microsoft.com/office/drawing/2014/main" id="{3C7DEBB4-9C91-4073-B850-FEA0640DBE0E}"/>
              </a:ext>
            </a:extLst>
          </p:cNvPr>
          <p:cNvSpPr>
            <a:spLocks noGrp="1"/>
          </p:cNvSpPr>
          <p:nvPr>
            <p:ph sz="quarter" idx="10"/>
          </p:nvPr>
        </p:nvSpPr>
        <p:spPr>
          <a:xfrm>
            <a:off x="1943906" y="3751697"/>
            <a:ext cx="8787954" cy="914400"/>
          </a:xfrm>
        </p:spPr>
        <p:txBody>
          <a:bodyPr/>
          <a:lstStyle>
            <a:lvl1pPr marL="0" indent="0">
              <a:buNone/>
              <a:defRPr sz="2800" b="1" i="1"/>
            </a:lvl1pPr>
          </a:lstStyle>
          <a:p>
            <a:pPr lvl="0"/>
            <a:r>
              <a:rPr lang="en-US" dirty="0"/>
              <a:t>Click to edit Master text styles</a:t>
            </a:r>
          </a:p>
          <a:p>
            <a:pPr lvl="1"/>
            <a:endParaRPr lang="en-US" dirty="0"/>
          </a:p>
        </p:txBody>
      </p:sp>
      <p:sp>
        <p:nvSpPr>
          <p:cNvPr id="4" name="TextBox 3">
            <a:extLst>
              <a:ext uri="{FF2B5EF4-FFF2-40B4-BE49-F238E27FC236}">
                <a16:creationId xmlns:a16="http://schemas.microsoft.com/office/drawing/2014/main" id="{A903E5B0-F589-022B-D081-64A5837DEFAC}"/>
              </a:ext>
            </a:extLst>
          </p:cNvPr>
          <p:cNvSpPr txBox="1"/>
          <p:nvPr userDrawn="1"/>
        </p:nvSpPr>
        <p:spPr>
          <a:xfrm>
            <a:off x="3048000" y="6279634"/>
            <a:ext cx="6096000" cy="338554"/>
          </a:xfrm>
          <a:prstGeom prst="rect">
            <a:avLst/>
          </a:prstGeom>
          <a:noFill/>
        </p:spPr>
        <p:txBody>
          <a:bodyPr wrap="square">
            <a:spAutoFit/>
          </a:bodyPr>
          <a:lstStyle/>
          <a:p>
            <a:pPr algn="ctr"/>
            <a:r>
              <a:rPr lang="en-US" sz="1600" b="0" i="1" dirty="0">
                <a:solidFill>
                  <a:schemeClr val="tx1">
                    <a:lumMod val="75000"/>
                    <a:lumOff val="25000"/>
                  </a:schemeClr>
                </a:solidFill>
              </a:rPr>
              <a:t>© 2026 Transit Workforce Center</a:t>
            </a:r>
          </a:p>
        </p:txBody>
      </p:sp>
    </p:spTree>
    <p:custDataLst>
      <p:tags r:id="rId1"/>
    </p:custDataLst>
    <p:extLst>
      <p:ext uri="{BB962C8B-B14F-4D97-AF65-F5344CB8AC3E}">
        <p14:creationId xmlns:p14="http://schemas.microsoft.com/office/powerpoint/2010/main" val="196997516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bjectives and Agenda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0BBFC2-BCA2-42DB-B689-79CD6F77250F}"/>
              </a:ext>
            </a:extLst>
          </p:cNvPr>
          <p:cNvSpPr>
            <a:spLocks noGrp="1"/>
          </p:cNvSpPr>
          <p:nvPr>
            <p:ph type="title"/>
          </p:nvPr>
        </p:nvSpPr>
        <p:spPr>
          <a:xfrm>
            <a:off x="841248" y="646396"/>
            <a:ext cx="10515600" cy="664797"/>
          </a:xfrm>
        </p:spPr>
        <p:txBody>
          <a:bodyPr anchor="t" anchorCtr="0">
            <a:noAutofit/>
          </a:bodyPr>
          <a:lstStyle>
            <a:lvl1pPr>
              <a:defRPr sz="3600">
                <a:latin typeface="+mj-lt"/>
              </a:defRPr>
            </a:lvl1pPr>
          </a:lstStyle>
          <a:p>
            <a:r>
              <a:rPr lang="en-US" dirty="0"/>
              <a:t>Click to edit Master title style</a:t>
            </a:r>
          </a:p>
        </p:txBody>
      </p:sp>
      <p:sp>
        <p:nvSpPr>
          <p:cNvPr id="5" name="Content Placeholder 2">
            <a:extLst>
              <a:ext uri="{FF2B5EF4-FFF2-40B4-BE49-F238E27FC236}">
                <a16:creationId xmlns:a16="http://schemas.microsoft.com/office/drawing/2014/main" id="{B8762E67-B794-4C5B-82A2-AFA08B414037}"/>
              </a:ext>
            </a:extLst>
          </p:cNvPr>
          <p:cNvSpPr>
            <a:spLocks noGrp="1"/>
          </p:cNvSpPr>
          <p:nvPr>
            <p:ph idx="1" hasCustomPrompt="1"/>
          </p:nvPr>
        </p:nvSpPr>
        <p:spPr>
          <a:xfrm>
            <a:off x="838199" y="1645920"/>
            <a:ext cx="10515599" cy="4572000"/>
          </a:xfrm>
        </p:spPr>
        <p:txBody>
          <a:bodyPr>
            <a:normAutofit/>
          </a:bodyPr>
          <a:lstStyle>
            <a:lvl1pPr marL="0" indent="0">
              <a:buNone/>
              <a:defRPr sz="2800">
                <a:latin typeface="+mn-lt"/>
              </a:defRPr>
            </a:lvl1pPr>
            <a:lvl2pPr marL="457200" indent="0">
              <a:buNone/>
              <a:defRPr sz="2400">
                <a:solidFill>
                  <a:schemeClr val="tx1">
                    <a:lumMod val="75000"/>
                    <a:lumOff val="25000"/>
                  </a:schemeClr>
                </a:solidFill>
                <a:latin typeface="+mn-lt"/>
              </a:defRPr>
            </a:lvl2pPr>
            <a:lvl3pPr marL="914400" indent="0">
              <a:buNone/>
              <a:defRPr sz="2400">
                <a:solidFill>
                  <a:schemeClr val="tx1">
                    <a:lumMod val="75000"/>
                    <a:lumOff val="25000"/>
                  </a:schemeClr>
                </a:solidFill>
                <a:latin typeface="+mn-lt"/>
              </a:defRPr>
            </a:lvl3pPr>
            <a:lvl4pPr marL="1371600" indent="0">
              <a:buNone/>
              <a:defRPr sz="2000">
                <a:solidFill>
                  <a:schemeClr val="tx1">
                    <a:lumMod val="75000"/>
                    <a:lumOff val="25000"/>
                  </a:schemeClr>
                </a:solidFill>
                <a:latin typeface="+mn-lt"/>
              </a:defRPr>
            </a:lvl4pPr>
            <a:lvl5pPr marL="1828800" indent="0">
              <a:buNone/>
              <a:defRPr sz="1800">
                <a:solidFill>
                  <a:schemeClr val="tx1">
                    <a:lumMod val="75000"/>
                    <a:lumOff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B2369033-F6F9-4085-9143-7445C87B6A19}"/>
              </a:ext>
            </a:extLst>
          </p:cNvPr>
          <p:cNvCxnSpPr>
            <a:cxnSpLocks/>
          </p:cNvCxnSpPr>
          <p:nvPr userDrawn="1"/>
        </p:nvCxnSpPr>
        <p:spPr>
          <a:xfrm>
            <a:off x="-85165" y="1296997"/>
            <a:ext cx="1236232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215532178"/>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t Agenda_TC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136FF-294D-894C-A744-82A47C950F60}"/>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
        <p:nvSpPr>
          <p:cNvPr id="4" name="Title 1">
            <a:extLst>
              <a:ext uri="{FF2B5EF4-FFF2-40B4-BE49-F238E27FC236}">
                <a16:creationId xmlns:a16="http://schemas.microsoft.com/office/drawing/2014/main" id="{F18DFDCB-A912-4E83-9DDC-372B0E651685}"/>
              </a:ext>
            </a:extLst>
          </p:cNvPr>
          <p:cNvSpPr>
            <a:spLocks noGrp="1"/>
          </p:cNvSpPr>
          <p:nvPr>
            <p:ph type="title"/>
          </p:nvPr>
        </p:nvSpPr>
        <p:spPr>
          <a:xfrm>
            <a:off x="841248" y="646396"/>
            <a:ext cx="8713570"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16BD9011-12FC-4B10-BFC5-5D11FD2466A5}"/>
              </a:ext>
            </a:extLst>
          </p:cNvPr>
          <p:cNvSpPr>
            <a:spLocks noGrp="1"/>
          </p:cNvSpPr>
          <p:nvPr>
            <p:ph idx="1" hasCustomPrompt="1"/>
          </p:nvPr>
        </p:nvSpPr>
        <p:spPr>
          <a:xfrm>
            <a:off x="838200" y="1645920"/>
            <a:ext cx="8716618"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89282151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ew Section_TC3">
    <p:bg>
      <p:bgPr>
        <a:solidFill>
          <a:srgbClr val="00A34B"/>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CA850AEB-5B05-476C-B9FC-C03D0ECFF012}"/>
              </a:ext>
            </a:extLst>
          </p:cNvPr>
          <p:cNvSpPr>
            <a:spLocks noGrp="1"/>
          </p:cNvSpPr>
          <p:nvPr>
            <p:ph type="pic" sz="quarter" idx="12"/>
          </p:nvPr>
        </p:nvSpPr>
        <p:spPr>
          <a:xfrm>
            <a:off x="7331075" y="0"/>
            <a:ext cx="4860925" cy="6858000"/>
          </a:xfrm>
          <a:solidFill>
            <a:schemeClr val="bg2"/>
          </a:solidFill>
        </p:spPr>
        <p:txBody>
          <a:bodyPr/>
          <a:lstStyle/>
          <a:p>
            <a:endParaRPr lang="en-US" dirty="0"/>
          </a:p>
        </p:txBody>
      </p:sp>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1615440" y="1812338"/>
            <a:ext cx="4861614" cy="1388062"/>
          </a:xfrm>
        </p:spPr>
        <p:txBody>
          <a:bodyPr anchor="t" anchorCtr="0">
            <a:noAutofit/>
          </a:bodyPr>
          <a:lstStyle>
            <a:lvl1pPr algn="l">
              <a:defRPr sz="3600">
                <a:solidFill>
                  <a:schemeClr val="bg1"/>
                </a:solidFill>
              </a:defRPr>
            </a:lvl1pPr>
          </a:lstStyle>
          <a:p>
            <a:r>
              <a:rPr lang="en-US" dirty="0"/>
              <a:t>Click to edit Master title style</a:t>
            </a:r>
          </a:p>
        </p:txBody>
      </p:sp>
      <p:pic>
        <p:nvPicPr>
          <p:cNvPr id="6" name="Picture 5">
            <a:extLst>
              <a:ext uri="{FF2B5EF4-FFF2-40B4-BE49-F238E27FC236}">
                <a16:creationId xmlns:a16="http://schemas.microsoft.com/office/drawing/2014/main" id="{26E47FC9-845E-42E7-BA96-0280D710B58E}"/>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l="72795" t="41146"/>
          <a:stretch/>
        </p:blipFill>
        <p:spPr>
          <a:xfrm rot="10800000">
            <a:off x="0" y="0"/>
            <a:ext cx="3118397" cy="3794759"/>
          </a:xfrm>
          <a:prstGeom prst="rect">
            <a:avLst/>
          </a:prstGeom>
        </p:spPr>
      </p:pic>
      <p:sp>
        <p:nvSpPr>
          <p:cNvPr id="9" name="Text Placeholder 8">
            <a:extLst>
              <a:ext uri="{FF2B5EF4-FFF2-40B4-BE49-F238E27FC236}">
                <a16:creationId xmlns:a16="http://schemas.microsoft.com/office/drawing/2014/main" id="{34F813A6-9E41-488F-93E5-636C79366C9B}"/>
              </a:ext>
            </a:extLst>
          </p:cNvPr>
          <p:cNvSpPr>
            <a:spLocks noGrp="1"/>
          </p:cNvSpPr>
          <p:nvPr>
            <p:ph type="body" sz="quarter" idx="10"/>
          </p:nvPr>
        </p:nvSpPr>
        <p:spPr>
          <a:xfrm>
            <a:off x="1616075" y="3429000"/>
            <a:ext cx="4860925" cy="2667000"/>
          </a:xfr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179281529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1_TC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C7646D-7FA6-12D9-A15F-DD61CAE525CB}"/>
              </a:ext>
            </a:extLst>
          </p:cNvPr>
          <p:cNvPicPr>
            <a:picLocks noChangeAspect="1"/>
          </p:cNvPicPr>
          <p:nvPr userDrawn="1"/>
        </p:nvPicPr>
        <p:blipFill rotWithShape="1">
          <a:blip r:embed="rId3"/>
          <a:srcRect l="21630"/>
          <a:stretch/>
        </p:blipFill>
        <p:spPr>
          <a:xfrm>
            <a:off x="8029764" y="3870541"/>
            <a:ext cx="4162234" cy="2987457"/>
          </a:xfrm>
          <a:prstGeom prst="rect">
            <a:avLst/>
          </a:prstGeom>
        </p:spPr>
      </p:pic>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199" y="1645920"/>
            <a:ext cx="10515600" cy="4572000"/>
          </a:xfrm>
        </p:spPr>
        <p:txBody>
          <a:bodyPr>
            <a:normAutofit/>
          </a:bodyPr>
          <a:lstStyle>
            <a:lvl1pPr marL="0" indent="0">
              <a:buNone/>
              <a:defRPr sz="2800">
                <a:latin typeface="+mn-lt"/>
              </a:defRPr>
            </a:lvl1pPr>
            <a:lvl2pPr marL="457200" indent="0">
              <a:buNone/>
              <a:defRPr sz="2400">
                <a:solidFill>
                  <a:schemeClr val="tx1">
                    <a:lumMod val="75000"/>
                    <a:lumOff val="25000"/>
                  </a:schemeClr>
                </a:solidFill>
                <a:latin typeface="+mn-lt"/>
              </a:defRPr>
            </a:lvl2pPr>
            <a:lvl3pPr marL="914400" indent="0">
              <a:buNone/>
              <a:defRPr sz="2400">
                <a:solidFill>
                  <a:schemeClr val="tx1">
                    <a:lumMod val="75000"/>
                    <a:lumOff val="25000"/>
                  </a:schemeClr>
                </a:solidFill>
                <a:latin typeface="+mn-lt"/>
              </a:defRPr>
            </a:lvl3pPr>
            <a:lvl4pPr marL="1371600" indent="0">
              <a:buNone/>
              <a:defRPr sz="2000">
                <a:solidFill>
                  <a:schemeClr val="tx1">
                    <a:lumMod val="75000"/>
                    <a:lumOff val="25000"/>
                  </a:schemeClr>
                </a:solidFill>
                <a:latin typeface="+mn-lt"/>
              </a:defRPr>
            </a:lvl4pPr>
            <a:lvl5pPr marL="1828800" indent="0">
              <a:buNone/>
              <a:defRPr sz="1800">
                <a:solidFill>
                  <a:schemeClr val="tx1">
                    <a:lumMod val="75000"/>
                    <a:lumOff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413485249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ontent 2_TC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0C969E-42CF-A548-AE1D-055195400071}"/>
              </a:ext>
            </a:extLst>
          </p:cNvPr>
          <p:cNvPicPr>
            <a:picLocks noChangeAspect="1"/>
          </p:cNvPicPr>
          <p:nvPr userDrawn="1"/>
        </p:nvPicPr>
        <p:blipFill rotWithShape="1">
          <a:blip r:embed="rId3"/>
          <a:srcRect r="93552" b="78008"/>
          <a:stretch/>
        </p:blipFill>
        <p:spPr>
          <a:xfrm>
            <a:off x="1" y="-83890"/>
            <a:ext cx="835152" cy="1602297"/>
          </a:xfrm>
          <a:prstGeom prst="rect">
            <a:avLst/>
          </a:prstGeom>
        </p:spPr>
      </p:pic>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200" y="1645920"/>
            <a:ext cx="10515600" cy="4572000"/>
          </a:xfrm>
        </p:spPr>
        <p:txBody>
          <a:bodyPr>
            <a:normAutofit/>
          </a:bodyPr>
          <a:lstStyle>
            <a:lvl1pPr marL="0" indent="0">
              <a:buNone/>
              <a:defRPr sz="2800"/>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EF46F7E2-7761-4F06-BA04-F369D30ABD82}"/>
              </a:ext>
            </a:extLst>
          </p:cNvPr>
          <p:cNvPicPr>
            <a:picLocks noChangeAspect="1"/>
          </p:cNvPicPr>
          <p:nvPr userDrawn="1"/>
        </p:nvPicPr>
        <p:blipFill rotWithShape="1">
          <a:blip r:embed="rId3"/>
          <a:srcRect l="85544" t="79531"/>
          <a:stretch/>
        </p:blipFill>
        <p:spPr>
          <a:xfrm>
            <a:off x="10332990" y="5377342"/>
            <a:ext cx="1859010" cy="1480657"/>
          </a:xfrm>
          <a:prstGeom prst="rect">
            <a:avLst/>
          </a:prstGeom>
        </p:spPr>
      </p:pic>
    </p:spTree>
    <p:custDataLst>
      <p:tags r:id="rId1"/>
    </p:custDataLst>
    <p:extLst>
      <p:ext uri="{BB962C8B-B14F-4D97-AF65-F5344CB8AC3E}">
        <p14:creationId xmlns:p14="http://schemas.microsoft.com/office/powerpoint/2010/main" val="292681009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3 - Split Boxes_TC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199" y="2128902"/>
            <a:ext cx="4975371" cy="4089017"/>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79799E67-C7F5-487A-B06D-0963F6F2BBC5}"/>
              </a:ext>
            </a:extLst>
          </p:cNvPr>
          <p:cNvSpPr>
            <a:spLocks noGrp="1"/>
          </p:cNvSpPr>
          <p:nvPr>
            <p:ph idx="10" hasCustomPrompt="1"/>
          </p:nvPr>
        </p:nvSpPr>
        <p:spPr>
          <a:xfrm>
            <a:off x="6378431" y="2128902"/>
            <a:ext cx="4975370" cy="4094912"/>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C22A4182-F12E-4C67-A8BE-EE0BA26B9F53}"/>
              </a:ext>
            </a:extLst>
          </p:cNvPr>
          <p:cNvPicPr>
            <a:picLocks noChangeAspect="1"/>
          </p:cNvPicPr>
          <p:nvPr userDrawn="1"/>
        </p:nvPicPr>
        <p:blipFill rotWithShape="1">
          <a:blip r:embed="rId3"/>
          <a:srcRect r="83421" b="19746"/>
          <a:stretch/>
        </p:blipFill>
        <p:spPr>
          <a:xfrm>
            <a:off x="0" y="0"/>
            <a:ext cx="2518611" cy="6858000"/>
          </a:xfrm>
          <a:prstGeom prst="rect">
            <a:avLst/>
          </a:prstGeom>
        </p:spPr>
      </p:pic>
      <p:pic>
        <p:nvPicPr>
          <p:cNvPr id="12" name="Picture 11">
            <a:extLst>
              <a:ext uri="{FF2B5EF4-FFF2-40B4-BE49-F238E27FC236}">
                <a16:creationId xmlns:a16="http://schemas.microsoft.com/office/drawing/2014/main" id="{7D988EA2-FF1A-43C8-B82E-B573F155A2CD}"/>
              </a:ext>
            </a:extLst>
          </p:cNvPr>
          <p:cNvPicPr>
            <a:picLocks noChangeAspect="1"/>
          </p:cNvPicPr>
          <p:nvPr userDrawn="1"/>
        </p:nvPicPr>
        <p:blipFill rotWithShape="1">
          <a:blip r:embed="rId3"/>
          <a:srcRect l="86159" t="23416"/>
          <a:stretch/>
        </p:blipFill>
        <p:spPr>
          <a:xfrm>
            <a:off x="9988548" y="-1"/>
            <a:ext cx="2203451" cy="6858001"/>
          </a:xfrm>
          <a:prstGeom prst="rect">
            <a:avLst/>
          </a:prstGeom>
        </p:spPr>
      </p:pic>
      <p:sp>
        <p:nvSpPr>
          <p:cNvPr id="9" name="Title 1">
            <a:extLst>
              <a:ext uri="{FF2B5EF4-FFF2-40B4-BE49-F238E27FC236}">
                <a16:creationId xmlns:a16="http://schemas.microsoft.com/office/drawing/2014/main" id="{26F9F474-703D-4065-9165-92384DB4BBCD}"/>
              </a:ext>
            </a:extLst>
          </p:cNvPr>
          <p:cNvSpPr txBox="1">
            <a:spLocks/>
          </p:cNvSpPr>
          <p:nvPr userDrawn="1"/>
        </p:nvSpPr>
        <p:spPr>
          <a:xfrm>
            <a:off x="838199" y="1701277"/>
            <a:ext cx="4975371" cy="4276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r>
              <a:rPr lang="en-US" sz="2400" dirty="0">
                <a:solidFill>
                  <a:schemeClr val="tx1"/>
                </a:solidFill>
              </a:rPr>
              <a:t>Click to edit Master title style</a:t>
            </a:r>
          </a:p>
        </p:txBody>
      </p:sp>
      <p:sp>
        <p:nvSpPr>
          <p:cNvPr id="13" name="Title 1">
            <a:extLst>
              <a:ext uri="{FF2B5EF4-FFF2-40B4-BE49-F238E27FC236}">
                <a16:creationId xmlns:a16="http://schemas.microsoft.com/office/drawing/2014/main" id="{A812E4E7-D916-43B2-A6C9-D63B372C843F}"/>
              </a:ext>
            </a:extLst>
          </p:cNvPr>
          <p:cNvSpPr txBox="1">
            <a:spLocks/>
          </p:cNvSpPr>
          <p:nvPr userDrawn="1"/>
        </p:nvSpPr>
        <p:spPr>
          <a:xfrm>
            <a:off x="6378429" y="1701276"/>
            <a:ext cx="4975371" cy="4276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r>
              <a:rPr lang="en-US" sz="2400" dirty="0">
                <a:solidFill>
                  <a:schemeClr val="tx1"/>
                </a:solidFill>
              </a:rPr>
              <a:t>Click to edit Master title style</a:t>
            </a:r>
          </a:p>
        </p:txBody>
      </p:sp>
    </p:spTree>
    <p:custDataLst>
      <p:tags r:id="rId1"/>
    </p:custDataLst>
    <p:extLst>
      <p:ext uri="{BB962C8B-B14F-4D97-AF65-F5344CB8AC3E}">
        <p14:creationId xmlns:p14="http://schemas.microsoft.com/office/powerpoint/2010/main" val="32811737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4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0BBFC2-BCA2-42DB-B689-79CD6F77250F}"/>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B8762E67-B794-4C5B-82A2-AFA08B414037}"/>
              </a:ext>
            </a:extLst>
          </p:cNvPr>
          <p:cNvSpPr>
            <a:spLocks noGrp="1"/>
          </p:cNvSpPr>
          <p:nvPr>
            <p:ph idx="1" hasCustomPrompt="1"/>
          </p:nvPr>
        </p:nvSpPr>
        <p:spPr>
          <a:xfrm>
            <a:off x="838200" y="1645920"/>
            <a:ext cx="8716618" cy="457200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B2369033-F6F9-4085-9143-7445C87B6A19}"/>
              </a:ext>
            </a:extLst>
          </p:cNvPr>
          <p:cNvCxnSpPr>
            <a:cxnSpLocks/>
          </p:cNvCxnSpPr>
          <p:nvPr userDrawn="1"/>
        </p:nvCxnSpPr>
        <p:spPr>
          <a:xfrm>
            <a:off x="-170329" y="1289474"/>
            <a:ext cx="1236232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90292818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5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41248" y="646396"/>
            <a:ext cx="10512550" cy="664797"/>
          </a:xfrm>
        </p:spPr>
        <p:txBody>
          <a:bodyPr anchor="t" anchorCtr="0">
            <a:noAutofit/>
          </a:bodyPr>
          <a:lstStyle>
            <a:lvl1pPr>
              <a:defRPr sz="3600"/>
            </a:lvl1pPr>
          </a:lstStyle>
          <a:p>
            <a:r>
              <a:rPr lang="en-US" dirty="0"/>
              <a:t>Click to edit Master title style</a:t>
            </a:r>
          </a:p>
        </p:txBody>
      </p:sp>
      <p:sp>
        <p:nvSpPr>
          <p:cNvPr id="9" name="Content Placeholder 2">
            <a:extLst>
              <a:ext uri="{FF2B5EF4-FFF2-40B4-BE49-F238E27FC236}">
                <a16:creationId xmlns:a16="http://schemas.microsoft.com/office/drawing/2014/main" id="{0939B5CF-C9F0-4174-89F9-7260EB98E2CC}"/>
              </a:ext>
            </a:extLst>
          </p:cNvPr>
          <p:cNvSpPr>
            <a:spLocks noGrp="1"/>
          </p:cNvSpPr>
          <p:nvPr>
            <p:ph idx="1" hasCustomPrompt="1"/>
          </p:nvPr>
        </p:nvSpPr>
        <p:spPr>
          <a:xfrm>
            <a:off x="838199" y="1645920"/>
            <a:ext cx="10515599"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42060250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6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38200" y="842693"/>
            <a:ext cx="5760719"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5F1DE6FB-9338-42EB-86E5-EFD39FCDD0A0}"/>
              </a:ext>
            </a:extLst>
          </p:cNvPr>
          <p:cNvSpPr>
            <a:spLocks noGrp="1"/>
          </p:cNvSpPr>
          <p:nvPr>
            <p:ph idx="10" hasCustomPrompt="1"/>
          </p:nvPr>
        </p:nvSpPr>
        <p:spPr>
          <a:xfrm>
            <a:off x="847746" y="1652236"/>
            <a:ext cx="5751173" cy="457200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BF5B535C-AAC5-442E-B44E-F17CB9FA655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20840" y="-551658"/>
            <a:ext cx="6207403" cy="7090570"/>
          </a:xfrm>
          <a:prstGeom prst="rect">
            <a:avLst/>
          </a:prstGeom>
        </p:spPr>
      </p:pic>
    </p:spTree>
    <p:custDataLst>
      <p:tags r:id="rId1"/>
    </p:custDataLst>
    <p:extLst>
      <p:ext uri="{BB962C8B-B14F-4D97-AF65-F5344CB8AC3E}">
        <p14:creationId xmlns:p14="http://schemas.microsoft.com/office/powerpoint/2010/main" val="153675350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7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38200" y="842693"/>
            <a:ext cx="10506055" cy="664797"/>
          </a:xfrm>
        </p:spPr>
        <p:txBody>
          <a:bodyPr anchor="t" anchorCtr="0">
            <a:noAutofit/>
          </a:bodyPr>
          <a:lstStyle>
            <a:lvl1pPr>
              <a:defRPr sz="3600"/>
            </a:lvl1pPr>
          </a:lstStyle>
          <a:p>
            <a:r>
              <a:rPr lang="en-US" dirty="0"/>
              <a:t>Click to edit Master title style</a:t>
            </a:r>
          </a:p>
        </p:txBody>
      </p:sp>
      <p:sp>
        <p:nvSpPr>
          <p:cNvPr id="9" name="Content Placeholder 2">
            <a:extLst>
              <a:ext uri="{FF2B5EF4-FFF2-40B4-BE49-F238E27FC236}">
                <a16:creationId xmlns:a16="http://schemas.microsoft.com/office/drawing/2014/main" id="{0939B5CF-C9F0-4174-89F9-7260EB98E2CC}"/>
              </a:ext>
            </a:extLst>
          </p:cNvPr>
          <p:cNvSpPr>
            <a:spLocks noGrp="1"/>
          </p:cNvSpPr>
          <p:nvPr>
            <p:ph idx="1" hasCustomPrompt="1"/>
          </p:nvPr>
        </p:nvSpPr>
        <p:spPr>
          <a:xfrm>
            <a:off x="838200" y="1639604"/>
            <a:ext cx="5807520"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5F1DE6FB-9338-42EB-86E5-EFD39FCDD0A0}"/>
              </a:ext>
            </a:extLst>
          </p:cNvPr>
          <p:cNvSpPr>
            <a:spLocks noGrp="1"/>
          </p:cNvSpPr>
          <p:nvPr>
            <p:ph idx="10" hasCustomPrompt="1"/>
          </p:nvPr>
        </p:nvSpPr>
        <p:spPr>
          <a:xfrm>
            <a:off x="6966816" y="1639604"/>
            <a:ext cx="4386984"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67506830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PTIONAL - Media Slide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838200" y="410258"/>
            <a:ext cx="10515600" cy="584354"/>
          </a:xfrm>
        </p:spPr>
        <p:txBody>
          <a:bodyPr anchor="t" anchorCtr="0">
            <a:noAutofit/>
          </a:bodyPr>
          <a:lstStyle>
            <a:lvl1pPr algn="ctr">
              <a:defRPr sz="3600">
                <a:solidFill>
                  <a:schemeClr val="bg2">
                    <a:lumMod val="25000"/>
                  </a:schemeClr>
                </a:solidFill>
              </a:defRPr>
            </a:lvl1pPr>
          </a:lstStyle>
          <a:p>
            <a:r>
              <a:rPr lang="en-US" dirty="0"/>
              <a:t>Click to edit Master title style</a:t>
            </a:r>
          </a:p>
        </p:txBody>
      </p:sp>
      <p:pic>
        <p:nvPicPr>
          <p:cNvPr id="5" name="Graphic 4">
            <a:extLst>
              <a:ext uri="{FF2B5EF4-FFF2-40B4-BE49-F238E27FC236}">
                <a16:creationId xmlns:a16="http://schemas.microsoft.com/office/drawing/2014/main" id="{902B6895-ADE8-4BF9-928C-453C82A89858}"/>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11148" t="21891" r="11939" b="33527"/>
          <a:stretch/>
        </p:blipFill>
        <p:spPr>
          <a:xfrm>
            <a:off x="1380565" y="821094"/>
            <a:ext cx="9430870" cy="6176865"/>
          </a:xfrm>
          <a:prstGeom prst="rect">
            <a:avLst/>
          </a:prstGeom>
        </p:spPr>
      </p:pic>
      <p:pic>
        <p:nvPicPr>
          <p:cNvPr id="6" name="Picture 5">
            <a:extLst>
              <a:ext uri="{FF2B5EF4-FFF2-40B4-BE49-F238E27FC236}">
                <a16:creationId xmlns:a16="http://schemas.microsoft.com/office/drawing/2014/main" id="{26E47FC9-845E-42E7-BA96-0280D710B58E}"/>
              </a:ext>
            </a:extLst>
          </p:cNvPr>
          <p:cNvPicPr>
            <a:picLocks noChangeAspect="1"/>
          </p:cNvPicPr>
          <p:nvPr userDrawn="1"/>
        </p:nvPicPr>
        <p:blipFill rotWithShape="1">
          <a:blip r:embed="rId4"/>
          <a:srcRect l="56974"/>
          <a:stretch/>
        </p:blipFill>
        <p:spPr>
          <a:xfrm>
            <a:off x="7260042" y="410256"/>
            <a:ext cx="4931957" cy="6447743"/>
          </a:xfrm>
          <a:prstGeom prst="rect">
            <a:avLst/>
          </a:prstGeom>
        </p:spPr>
      </p:pic>
    </p:spTree>
    <p:custDataLst>
      <p:tags r:id="rId1"/>
    </p:custDataLst>
    <p:extLst>
      <p:ext uri="{BB962C8B-B14F-4D97-AF65-F5344CB8AC3E}">
        <p14:creationId xmlns:p14="http://schemas.microsoft.com/office/powerpoint/2010/main" val="331706923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ctivity_TC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75C210-AF81-4BB1-A243-E9E1D9B33329}"/>
              </a:ext>
            </a:extLst>
          </p:cNvPr>
          <p:cNvSpPr/>
          <p:nvPr userDrawn="1"/>
        </p:nvSpPr>
        <p:spPr>
          <a:xfrm>
            <a:off x="0" y="0"/>
            <a:ext cx="12192000" cy="914400"/>
          </a:xfrm>
          <a:prstGeom prst="rect">
            <a:avLst/>
          </a:prstGeom>
          <a:gradFill flip="none" rotWithShape="1">
            <a:gsLst>
              <a:gs pos="0">
                <a:schemeClr val="accent5">
                  <a:lumMod val="50000"/>
                </a:schemeClr>
              </a:gs>
              <a:gs pos="66000">
                <a:schemeClr val="accent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A31376BC-AFE2-4546-B95E-156548E064E9}"/>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
        <p:nvSpPr>
          <p:cNvPr id="4" name="Content Placeholder 2">
            <a:extLst>
              <a:ext uri="{FF2B5EF4-FFF2-40B4-BE49-F238E27FC236}">
                <a16:creationId xmlns:a16="http://schemas.microsoft.com/office/drawing/2014/main" id="{74B925FF-9736-6C75-9B1C-CAC46B6D6E57}"/>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0327120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structor Demo_TC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75C210-AF81-4BB1-A243-E9E1D9B33329}"/>
              </a:ext>
            </a:extLst>
          </p:cNvPr>
          <p:cNvSpPr/>
          <p:nvPr userDrawn="1"/>
        </p:nvSpPr>
        <p:spPr>
          <a:xfrm>
            <a:off x="0" y="-1"/>
            <a:ext cx="12161520" cy="914400"/>
          </a:xfrm>
          <a:prstGeom prst="rect">
            <a:avLst/>
          </a:prstGeom>
          <a:gradFill flip="none" rotWithShape="1">
            <a:gsLst>
              <a:gs pos="0">
                <a:srgbClr val="0F6235"/>
              </a:gs>
              <a:gs pos="58000">
                <a:srgbClr val="2AA748"/>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6AB20661-D1D6-618C-2DB0-057DDEFB603F}"/>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5FDFC69A-B9EC-AFF9-4C58-CCED9B26FEEC}"/>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05937054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nowledge Check_TC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EEB4C2-CA03-E5CE-9CA9-1E7D9490FC3F}"/>
              </a:ext>
            </a:extLst>
          </p:cNvPr>
          <p:cNvSpPr/>
          <p:nvPr userDrawn="1"/>
        </p:nvSpPr>
        <p:spPr>
          <a:xfrm>
            <a:off x="0" y="-1176"/>
            <a:ext cx="12192000" cy="914400"/>
          </a:xfrm>
          <a:prstGeom prst="rect">
            <a:avLst/>
          </a:prstGeom>
          <a:gradFill flip="none" rotWithShape="1">
            <a:gsLst>
              <a:gs pos="0">
                <a:schemeClr val="accent4"/>
              </a:gs>
              <a:gs pos="58000">
                <a:schemeClr val="accent4"/>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a:extLst>
              <a:ext uri="{FF2B5EF4-FFF2-40B4-BE49-F238E27FC236}">
                <a16:creationId xmlns:a16="http://schemas.microsoft.com/office/drawing/2014/main" id="{1799EE8F-088F-A2ED-809A-43DF4579D88B}"/>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BE9FF346-9704-87EB-0F3E-9B56533D2758}"/>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59672837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nowledge Check w/Media_TC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BC235C-43E4-0A1C-E787-B47ABBC353EE}"/>
              </a:ext>
            </a:extLst>
          </p:cNvPr>
          <p:cNvSpPr/>
          <p:nvPr userDrawn="1"/>
        </p:nvSpPr>
        <p:spPr>
          <a:xfrm>
            <a:off x="0" y="-1176"/>
            <a:ext cx="12192000" cy="914400"/>
          </a:xfrm>
          <a:prstGeom prst="rect">
            <a:avLst/>
          </a:prstGeom>
          <a:gradFill flip="none" rotWithShape="1">
            <a:gsLst>
              <a:gs pos="0">
                <a:schemeClr val="accent4"/>
              </a:gs>
              <a:gs pos="58000">
                <a:schemeClr val="accent4"/>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0D21FA8E-C60F-4C38-B3AB-70F74134A904}"/>
              </a:ext>
            </a:extLst>
          </p:cNvPr>
          <p:cNvSpPr>
            <a:spLocks noGrp="1"/>
          </p:cNvSpPr>
          <p:nvPr>
            <p:ph idx="1" hasCustomPrompt="1"/>
          </p:nvPr>
        </p:nvSpPr>
        <p:spPr>
          <a:xfrm>
            <a:off x="838200" y="1401796"/>
            <a:ext cx="5928360" cy="479768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Media Placeholder 7">
            <a:extLst>
              <a:ext uri="{FF2B5EF4-FFF2-40B4-BE49-F238E27FC236}">
                <a16:creationId xmlns:a16="http://schemas.microsoft.com/office/drawing/2014/main" id="{86E117B5-6689-4D6E-80F7-67519BEA5920}"/>
              </a:ext>
            </a:extLst>
          </p:cNvPr>
          <p:cNvSpPr>
            <a:spLocks noGrp="1"/>
          </p:cNvSpPr>
          <p:nvPr>
            <p:ph type="media" sz="quarter" idx="10"/>
          </p:nvPr>
        </p:nvSpPr>
        <p:spPr>
          <a:xfrm>
            <a:off x="7239000" y="1401795"/>
            <a:ext cx="4114800" cy="4721194"/>
          </a:xfrm>
        </p:spPr>
        <p:txBody>
          <a:bodyPr/>
          <a:lstStyle/>
          <a:p>
            <a:endParaRPr lang="en-US"/>
          </a:p>
        </p:txBody>
      </p:sp>
      <p:sp>
        <p:nvSpPr>
          <p:cNvPr id="3" name="Title 1">
            <a:extLst>
              <a:ext uri="{FF2B5EF4-FFF2-40B4-BE49-F238E27FC236}">
                <a16:creationId xmlns:a16="http://schemas.microsoft.com/office/drawing/2014/main" id="{A34F2F57-E9FA-C828-49EB-2B4A8AAD070E}"/>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23969984"/>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1_TC3">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EE8D6024-688A-40F2-A005-6ECACAF0EA57}"/>
              </a:ext>
            </a:extLst>
          </p:cNvPr>
          <p:cNvCxnSpPr>
            <a:cxnSpLocks/>
          </p:cNvCxnSpPr>
          <p:nvPr userDrawn="1"/>
        </p:nvCxnSpPr>
        <p:spPr>
          <a:xfrm>
            <a:off x="-94130" y="1210968"/>
            <a:ext cx="1238025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838200" y="502695"/>
            <a:ext cx="10515600" cy="747897"/>
          </a:xfrm>
        </p:spPr>
        <p:txBody>
          <a:bodyPr anchor="t" anchorCtr="0">
            <a:noAutofit/>
          </a:bodyPr>
          <a:lstStyle>
            <a:lvl1pPr algn="ctr">
              <a:defRPr sz="3600">
                <a:solidFill>
                  <a:schemeClr val="bg2">
                    <a:lumMod val="25000"/>
                  </a:schemeClr>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73747563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2_TC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136FF-294D-894C-A744-82A47C950F60}"/>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Tree>
    <p:custDataLst>
      <p:tags r:id="rId1"/>
    </p:custDataLst>
    <p:extLst>
      <p:ext uri="{BB962C8B-B14F-4D97-AF65-F5344CB8AC3E}">
        <p14:creationId xmlns:p14="http://schemas.microsoft.com/office/powerpoint/2010/main" val="54478486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3_TC3">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411060" y="169494"/>
            <a:ext cx="11459361" cy="958266"/>
          </a:xfrm>
        </p:spPr>
        <p:txBody>
          <a:bodyPr anchor="t" anchorCtr="0">
            <a:noAutofit/>
          </a:bodyPr>
          <a:lstStyle>
            <a:lvl1pPr algn="ctr">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47703301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_TC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982503-DB72-16F9-4F73-938C93FFCA7D}"/>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
        <p:nvSpPr>
          <p:cNvPr id="5" name="Title 1">
            <a:extLst>
              <a:ext uri="{FF2B5EF4-FFF2-40B4-BE49-F238E27FC236}">
                <a16:creationId xmlns:a16="http://schemas.microsoft.com/office/drawing/2014/main" id="{5527EC74-9733-4617-ECB3-3DDA17D792FC}"/>
              </a:ext>
            </a:extLst>
          </p:cNvPr>
          <p:cNvSpPr>
            <a:spLocks noGrp="1"/>
          </p:cNvSpPr>
          <p:nvPr>
            <p:ph type="title" hasCustomPrompt="1"/>
          </p:nvPr>
        </p:nvSpPr>
        <p:spPr>
          <a:xfrm>
            <a:off x="1225317" y="1873950"/>
            <a:ext cx="8713570" cy="1345974"/>
          </a:xfrm>
        </p:spPr>
        <p:txBody>
          <a:bodyPr anchor="t" anchorCtr="0">
            <a:noAutofit/>
          </a:bodyPr>
          <a:lstStyle>
            <a:lvl1pPr>
              <a:defRPr sz="8800"/>
            </a:lvl1pPr>
          </a:lstStyle>
          <a:p>
            <a:r>
              <a:rPr lang="en-US" dirty="0"/>
              <a:t>Thank you!</a:t>
            </a:r>
          </a:p>
        </p:txBody>
      </p:sp>
      <p:pic>
        <p:nvPicPr>
          <p:cNvPr id="8" name="Picture 7">
            <a:extLst>
              <a:ext uri="{FF2B5EF4-FFF2-40B4-BE49-F238E27FC236}">
                <a16:creationId xmlns:a16="http://schemas.microsoft.com/office/drawing/2014/main" id="{EC3BA06A-8B3F-22A9-7D61-9A9704B18C66}"/>
              </a:ext>
            </a:extLst>
          </p:cNvPr>
          <p:cNvPicPr>
            <a:picLocks noChangeAspect="1"/>
          </p:cNvPicPr>
          <p:nvPr userDrawn="1"/>
        </p:nvPicPr>
        <p:blipFill>
          <a:blip r:embed="rId4">
            <a:extLst>
              <a:ext uri="{28A0092B-C50C-407E-A947-70E740481C1C}">
                <a14:useLocalDpi xmlns:a14="http://schemas.microsoft.com/office/drawing/2010/main" val="0"/>
              </a:ext>
            </a:extLst>
          </a:blip>
          <a:srcRect l="6873"/>
          <a:stretch>
            <a:fillRect/>
          </a:stretch>
        </p:blipFill>
        <p:spPr>
          <a:xfrm>
            <a:off x="1225317" y="3397292"/>
            <a:ext cx="6991583" cy="1748592"/>
          </a:xfrm>
          <a:prstGeom prst="rect">
            <a:avLst/>
          </a:prstGeom>
        </p:spPr>
      </p:pic>
      <p:sp>
        <p:nvSpPr>
          <p:cNvPr id="9" name="TextBox 8">
            <a:extLst>
              <a:ext uri="{FF2B5EF4-FFF2-40B4-BE49-F238E27FC236}">
                <a16:creationId xmlns:a16="http://schemas.microsoft.com/office/drawing/2014/main" id="{0E7F1A2A-8C9E-CE16-2FE4-897B57D45C6B}"/>
              </a:ext>
            </a:extLst>
          </p:cNvPr>
          <p:cNvSpPr txBox="1"/>
          <p:nvPr userDrawn="1"/>
        </p:nvSpPr>
        <p:spPr>
          <a:xfrm>
            <a:off x="3048000" y="6279634"/>
            <a:ext cx="6096000" cy="338554"/>
          </a:xfrm>
          <a:prstGeom prst="rect">
            <a:avLst/>
          </a:prstGeom>
          <a:noFill/>
        </p:spPr>
        <p:txBody>
          <a:bodyPr wrap="square">
            <a:spAutoFit/>
          </a:bodyPr>
          <a:lstStyle/>
          <a:p>
            <a:pPr algn="ctr"/>
            <a:r>
              <a:rPr lang="en-US" sz="1600" b="0" i="1" dirty="0">
                <a:solidFill>
                  <a:schemeClr val="tx1">
                    <a:lumMod val="75000"/>
                    <a:lumOff val="25000"/>
                  </a:schemeClr>
                </a:solidFill>
              </a:rPr>
              <a:t>© 2026 Transit Workforce Center</a:t>
            </a:r>
          </a:p>
        </p:txBody>
      </p:sp>
      <p:pic>
        <p:nvPicPr>
          <p:cNvPr id="10" name="Picture 9">
            <a:extLst>
              <a:ext uri="{FF2B5EF4-FFF2-40B4-BE49-F238E27FC236}">
                <a16:creationId xmlns:a16="http://schemas.microsoft.com/office/drawing/2014/main" id="{BF030C39-6AFB-5438-6E6F-7CE2EE7EB7C3}"/>
              </a:ext>
            </a:extLst>
          </p:cNvPr>
          <p:cNvPicPr>
            <a:picLocks noChangeAspect="1"/>
          </p:cNvPicPr>
          <p:nvPr userDrawn="1"/>
        </p:nvPicPr>
        <p:blipFill>
          <a:blip r:embed="rId5"/>
          <a:srcRect l="73229" t="44259"/>
          <a:stretch>
            <a:fillRect/>
          </a:stretch>
        </p:blipFill>
        <p:spPr>
          <a:xfrm rot="10800000">
            <a:off x="0" y="0"/>
            <a:ext cx="2450636" cy="2870200"/>
          </a:xfrm>
          <a:prstGeom prst="rect">
            <a:avLst/>
          </a:prstGeom>
        </p:spPr>
      </p:pic>
    </p:spTree>
    <p:custDataLst>
      <p:tags r:id="rId1"/>
    </p:custDataLst>
    <p:extLst>
      <p:ext uri="{BB962C8B-B14F-4D97-AF65-F5344CB8AC3E}">
        <p14:creationId xmlns:p14="http://schemas.microsoft.com/office/powerpoint/2010/main" val="354432702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3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40E6071-2C84-4364-9988-316F7C9652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906E4D-C61D-4E4A-978F-E482087B403D}"/>
              </a:ext>
            </a:extLst>
          </p:cNvPr>
          <p:cNvSpPr>
            <a:spLocks noGrp="1"/>
          </p:cNvSpPr>
          <p:nvPr>
            <p:ph type="sldNum" sz="quarter" idx="12"/>
          </p:nvPr>
        </p:nvSpPr>
        <p:spPr/>
        <p:txBody>
          <a:bodyPr/>
          <a:lstStyle/>
          <a:p>
            <a:fld id="{F1A07B7E-2012-4D3D-8D1E-B9612FA777B4}" type="slidenum">
              <a:rPr lang="en-US" smtClean="0"/>
              <a:t>‹#›</a:t>
            </a:fld>
            <a:endParaRPr lang="en-US"/>
          </a:p>
        </p:txBody>
      </p:sp>
      <p:pic>
        <p:nvPicPr>
          <p:cNvPr id="10" name="Graphic 9">
            <a:extLst>
              <a:ext uri="{FF2B5EF4-FFF2-40B4-BE49-F238E27FC236}">
                <a16:creationId xmlns:a16="http://schemas.microsoft.com/office/drawing/2014/main" id="{C51170C6-4CC4-41C3-8167-68097969AAC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67656" t="13719" r="22187" b="57747"/>
          <a:stretch/>
        </p:blipFill>
        <p:spPr>
          <a:xfrm>
            <a:off x="-404650" y="365125"/>
            <a:ext cx="838815" cy="1325563"/>
          </a:xfrm>
          <a:prstGeom prst="rect">
            <a:avLst/>
          </a:prstGeom>
        </p:spPr>
      </p:pic>
      <p:sp>
        <p:nvSpPr>
          <p:cNvPr id="4" name="Date Placeholder 3">
            <a:extLst>
              <a:ext uri="{FF2B5EF4-FFF2-40B4-BE49-F238E27FC236}">
                <a16:creationId xmlns:a16="http://schemas.microsoft.com/office/drawing/2014/main" id="{657F171F-4B6F-44E9-9273-0FA9C2C47693}"/>
              </a:ext>
            </a:extLst>
          </p:cNvPr>
          <p:cNvSpPr>
            <a:spLocks noGrp="1"/>
          </p:cNvSpPr>
          <p:nvPr>
            <p:ph type="dt" sz="half" idx="10"/>
          </p:nvPr>
        </p:nvSpPr>
        <p:spPr/>
        <p:txBody>
          <a:bodyPr/>
          <a:lstStyle/>
          <a:p>
            <a:fld id="{7AD62839-6E5C-4AE3-8B16-928FD614C6ED}" type="datetimeFigureOut">
              <a:rPr lang="en-US" smtClean="0"/>
              <a:t>9/18/2026</a:t>
            </a:fld>
            <a:endParaRPr lang="en-US"/>
          </a:p>
        </p:txBody>
      </p:sp>
    </p:spTree>
    <p:custDataLst>
      <p:tags r:id="rId1"/>
    </p:custDataLst>
    <p:extLst>
      <p:ext uri="{BB962C8B-B14F-4D97-AF65-F5344CB8AC3E}">
        <p14:creationId xmlns:p14="http://schemas.microsoft.com/office/powerpoint/2010/main" val="17313180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C Opener">
    <p:spTree>
      <p:nvGrpSpPr>
        <p:cNvPr id="1" name=""/>
        <p:cNvGrpSpPr/>
        <p:nvPr/>
      </p:nvGrpSpPr>
      <p:grpSpPr>
        <a:xfrm>
          <a:off x="0" y="0"/>
          <a:ext cx="0" cy="0"/>
          <a:chOff x="0" y="0"/>
          <a:chExt cx="0" cy="0"/>
        </a:xfrm>
      </p:grpSpPr>
      <p:pic>
        <p:nvPicPr>
          <p:cNvPr id="6" name="Picture 5" descr="Transit Workforce Center">
            <a:extLst>
              <a:ext uri="{FF2B5EF4-FFF2-40B4-BE49-F238E27FC236}">
                <a16:creationId xmlns:a16="http://schemas.microsoft.com/office/drawing/2014/main" id="{19392289-8B1A-F06A-596E-E0B7179473E3}"/>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91017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C Event Title Opener NEW">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5630FA-2B06-54B6-0E27-BDC485A1467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rotWithShape="1">
          <a:blip r:embed="rId2"/>
          <a:srcRect l="27825" t="42692" b="3048"/>
          <a:stretch>
            <a:fillRect/>
          </a:stretch>
        </p:blipFill>
        <p:spPr>
          <a:xfrm>
            <a:off x="0" y="1702190"/>
            <a:ext cx="12192000" cy="5155810"/>
          </a:xfrm>
          <a:prstGeom prst="rect">
            <a:avLst/>
          </a:prstGeom>
        </p:spPr>
      </p:pic>
      <p:pic>
        <p:nvPicPr>
          <p:cNvPr id="2" name="Picture 1" descr="Transit Workforce Center">
            <a:extLst>
              <a:ext uri="{FF2B5EF4-FFF2-40B4-BE49-F238E27FC236}">
                <a16:creationId xmlns:a16="http://schemas.microsoft.com/office/drawing/2014/main" id="{A8D075D5-AA1D-CAC5-37BC-4925CB7E55AE}"/>
              </a:ext>
              <a:ext uri="{C183D7F6-B498-43B3-948B-1728B52AA6E4}">
                <adec:decorative xmlns:adec="http://schemas.microsoft.com/office/drawing/2017/decorative" val="0"/>
              </a:ext>
            </a:extLst>
          </p:cNvPr>
          <p:cNvPicPr>
            <a:picLocks noGrp="1" noRo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3154680" y="385992"/>
            <a:ext cx="5882640" cy="1012762"/>
          </a:xfrm>
          <a:prstGeom prst="rect">
            <a:avLst/>
          </a:prstGeom>
        </p:spPr>
      </p:pic>
      <p:cxnSp>
        <p:nvCxnSpPr>
          <p:cNvPr id="3" name="Straight Connector 2">
            <a:extLst>
              <a:ext uri="{FF2B5EF4-FFF2-40B4-BE49-F238E27FC236}">
                <a16:creationId xmlns:a16="http://schemas.microsoft.com/office/drawing/2014/main" id="{8260899A-74A6-12D0-89B4-1CB890872FC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655093" y="1702190"/>
            <a:ext cx="10901907" cy="0"/>
          </a:xfrm>
          <a:prstGeom prst="line">
            <a:avLst/>
          </a:prstGeom>
          <a:ln w="254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B51484D2-FD1E-C784-DB99-C2D4518766E1}"/>
              </a:ext>
            </a:extLst>
          </p:cNvPr>
          <p:cNvGrpSpPr>
            <a:grpSpLocks noGrp="1" noUngrp="1" noRot="1" noMove="1" noResize="1"/>
          </p:cNvGrpSpPr>
          <p:nvPr userDrawn="1"/>
        </p:nvGrpSpPr>
        <p:grpSpPr>
          <a:xfrm>
            <a:off x="655093" y="5103734"/>
            <a:ext cx="10901907" cy="1274095"/>
            <a:chOff x="655093" y="5103734"/>
            <a:chExt cx="10901907" cy="1274095"/>
          </a:xfrm>
        </p:grpSpPr>
        <p:sp>
          <p:nvSpPr>
            <p:cNvPr id="14" name="Rounded Rectangle 13">
              <a:extLst>
                <a:ext uri="{FF2B5EF4-FFF2-40B4-BE49-F238E27FC236}">
                  <a16:creationId xmlns:a16="http://schemas.microsoft.com/office/drawing/2014/main" id="{660F228C-3C2A-8C37-F600-742344EDC87D}"/>
                </a:ext>
              </a:extLst>
            </p:cNvPr>
            <p:cNvSpPr>
              <a:spLocks noGrp="1" noRot="1" noMove="1" noResize="1" noEditPoints="1" noAdjustHandles="1" noChangeArrowheads="1" noChangeShapeType="1"/>
            </p:cNvSpPr>
            <p:nvPr/>
          </p:nvSpPr>
          <p:spPr>
            <a:xfrm>
              <a:off x="655093" y="5103734"/>
              <a:ext cx="10901907" cy="1274095"/>
            </a:xfrm>
            <a:prstGeom prst="roundRect">
              <a:avLst>
                <a:gd name="adj" fmla="val 20259"/>
              </a:avLst>
            </a:prstGeom>
            <a:solidFill>
              <a:schemeClr val="bg1"/>
            </a:solidFill>
            <a:ln w="63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nchorCtr="0"/>
            <a:lstStyle/>
            <a:p>
              <a:pPr algn="ctr"/>
              <a:r>
                <a:rPr lang="en-US" sz="1400" dirty="0">
                  <a:solidFill>
                    <a:schemeClr val="tx1"/>
                  </a:solidFill>
                </a:rPr>
                <a:t>A program of the </a:t>
              </a:r>
              <a:r>
                <a:rPr lang="en-US" sz="1400" b="1" dirty="0">
                  <a:solidFill>
                    <a:schemeClr val="accent6"/>
                  </a:solidFill>
                </a:rPr>
                <a:t>Federal Transit Administration </a:t>
              </a:r>
              <a:r>
                <a:rPr lang="en-US" sz="1400" dirty="0">
                  <a:solidFill>
                    <a:schemeClr val="tx1"/>
                  </a:solidFill>
                </a:rPr>
                <a:t>administered by the International Transportation Learning Center </a:t>
              </a:r>
            </a:p>
          </p:txBody>
        </p:sp>
        <p:pic>
          <p:nvPicPr>
            <p:cNvPr id="15" name="Picture 14" descr="FTA logo">
              <a:extLst>
                <a:ext uri="{FF2B5EF4-FFF2-40B4-BE49-F238E27FC236}">
                  <a16:creationId xmlns:a16="http://schemas.microsoft.com/office/drawing/2014/main" id="{B22FA683-B553-2046-8C82-37512F7CFADB}"/>
                </a:ext>
              </a:extLst>
            </p:cNvPr>
            <p:cNvPicPr>
              <a:picLocks noGrp="1" noRot="1" noMove="1" noResize="1" noEditPoints="1" noAdjustHandles="1" noChangeArrowheads="1" noChangeShapeType="1" noCrop="1"/>
            </p:cNvPicPr>
            <p:nvPr/>
          </p:nvPicPr>
          <p:blipFill>
            <a:blip r:embed="rId4"/>
            <a:srcRect l="53528" b="39079"/>
            <a:stretch>
              <a:fillRect/>
            </a:stretch>
          </p:blipFill>
          <p:spPr>
            <a:xfrm>
              <a:off x="3759642" y="5217785"/>
              <a:ext cx="4672714" cy="793562"/>
            </a:xfrm>
            <a:prstGeom prst="rect">
              <a:avLst/>
            </a:prstGeom>
          </p:spPr>
        </p:pic>
      </p:grpSp>
    </p:spTree>
    <p:extLst>
      <p:ext uri="{BB962C8B-B14F-4D97-AF65-F5344CB8AC3E}">
        <p14:creationId xmlns:p14="http://schemas.microsoft.com/office/powerpoint/2010/main" val="1407916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C Opener 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68D56D-7F0A-6A43-17E9-F7110B8B617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98617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D15DEC0-F3C2-433D-1BE7-7F020C0379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9AE598-3A36-6943-DD21-83304FB979F0}"/>
              </a:ext>
            </a:extLst>
          </p:cNvPr>
          <p:cNvSpPr>
            <a:spLocks noGrp="1"/>
          </p:cNvSpPr>
          <p:nvPr>
            <p:ph type="ctrTitle"/>
          </p:nvPr>
        </p:nvSpPr>
        <p:spPr>
          <a:xfrm>
            <a:off x="1524000" y="1122363"/>
            <a:ext cx="9144000" cy="2387600"/>
          </a:xfrm>
        </p:spPr>
        <p:txBody>
          <a:bodyPr anchor="b">
            <a:normAutofit/>
          </a:bodyPr>
          <a:lstStyle>
            <a:lvl1pPr algn="ctr">
              <a:lnSpc>
                <a:spcPct val="100000"/>
              </a:lnSpc>
              <a:defRPr sz="4400">
                <a:solidFill>
                  <a:schemeClr val="accent1"/>
                </a:solidFill>
              </a:defRPr>
            </a:lvl1pPr>
          </a:lstStyle>
          <a:p>
            <a:r>
              <a:rPr lang="en-US" dirty="0"/>
              <a:t>Click to edit Master title style</a:t>
            </a:r>
          </a:p>
        </p:txBody>
      </p:sp>
      <p:sp>
        <p:nvSpPr>
          <p:cNvPr id="3" name="Subtitle 2">
            <a:extLst>
              <a:ext uri="{FF2B5EF4-FFF2-40B4-BE49-F238E27FC236}">
                <a16:creationId xmlns:a16="http://schemas.microsoft.com/office/drawing/2014/main" id="{6B5E5561-1C99-9398-AFF4-EC732F7B49A5}"/>
              </a:ext>
            </a:extLst>
          </p:cNvPr>
          <p:cNvSpPr>
            <a:spLocks noGrp="1"/>
          </p:cNvSpPr>
          <p:nvPr>
            <p:ph type="subTitle" idx="1"/>
          </p:nvPr>
        </p:nvSpPr>
        <p:spPr>
          <a:xfrm>
            <a:off x="1524000" y="3602038"/>
            <a:ext cx="9144000" cy="1655762"/>
          </a:xfrm>
        </p:spPr>
        <p:txBody>
          <a:bodyPr/>
          <a:lstStyle>
            <a:lvl1pPr marL="0" indent="0" algn="ctr">
              <a:lnSpc>
                <a:spcPct val="100000"/>
              </a:lnSpc>
              <a:buNone/>
              <a:defRPr sz="2400">
                <a:solidFill>
                  <a:schemeClr val="accent4">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63453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2">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FD14B1-C403-FFB3-9739-0B593223257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E17500A0-31D2-22F3-FDFB-104B421C39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594836" y="6112475"/>
            <a:ext cx="2203450" cy="738437"/>
          </a:xfrm>
          <a:prstGeom prst="rect">
            <a:avLst/>
          </a:prstGeom>
        </p:spPr>
      </p:pic>
      <p:sp>
        <p:nvSpPr>
          <p:cNvPr id="2" name="Title 1">
            <a:extLst>
              <a:ext uri="{FF2B5EF4-FFF2-40B4-BE49-F238E27FC236}">
                <a16:creationId xmlns:a16="http://schemas.microsoft.com/office/drawing/2014/main" id="{3B9AE598-3A36-6943-DD21-83304FB979F0}"/>
              </a:ext>
            </a:extLst>
          </p:cNvPr>
          <p:cNvSpPr>
            <a:spLocks noGrp="1"/>
          </p:cNvSpPr>
          <p:nvPr>
            <p:ph type="ctrTitle"/>
          </p:nvPr>
        </p:nvSpPr>
        <p:spPr>
          <a:xfrm>
            <a:off x="594836" y="1122363"/>
            <a:ext cx="9144000" cy="2387600"/>
          </a:xfrm>
        </p:spPr>
        <p:txBody>
          <a:bodyPr anchor="b">
            <a:normAutofit/>
          </a:bodyPr>
          <a:lstStyle>
            <a:lvl1pPr algn="ctr">
              <a:lnSpc>
                <a:spcPct val="100000"/>
              </a:lnSpc>
              <a:defRPr sz="4400">
                <a:solidFill>
                  <a:schemeClr val="accent1"/>
                </a:solidFill>
              </a:defRPr>
            </a:lvl1pPr>
          </a:lstStyle>
          <a:p>
            <a:r>
              <a:rPr lang="en-US" dirty="0"/>
              <a:t>Click to edit Master title style</a:t>
            </a:r>
          </a:p>
        </p:txBody>
      </p:sp>
      <p:sp>
        <p:nvSpPr>
          <p:cNvPr id="3" name="Subtitle 2">
            <a:extLst>
              <a:ext uri="{FF2B5EF4-FFF2-40B4-BE49-F238E27FC236}">
                <a16:creationId xmlns:a16="http://schemas.microsoft.com/office/drawing/2014/main" id="{6B5E5561-1C99-9398-AFF4-EC732F7B49A5}"/>
              </a:ext>
            </a:extLst>
          </p:cNvPr>
          <p:cNvSpPr>
            <a:spLocks noGrp="1"/>
          </p:cNvSpPr>
          <p:nvPr>
            <p:ph type="subTitle" idx="1"/>
          </p:nvPr>
        </p:nvSpPr>
        <p:spPr>
          <a:xfrm>
            <a:off x="594836" y="3602038"/>
            <a:ext cx="9144000" cy="1655762"/>
          </a:xfrm>
        </p:spPr>
        <p:txBody>
          <a:bodyPr/>
          <a:lstStyle>
            <a:lvl1pPr marL="0" indent="0" algn="ctr">
              <a:lnSpc>
                <a:spcPct val="100000"/>
              </a:lnSpc>
              <a:buNone/>
              <a:defRPr sz="2400">
                <a:solidFill>
                  <a:schemeClr val="accent4">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763421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BCA8A23-87F6-E732-97C2-D2B09E037B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7088"/>
            <a:ext cx="12192000" cy="6858000"/>
          </a:xfrm>
          <a:prstGeom prst="rect">
            <a:avLst/>
          </a:prstGeom>
        </p:spPr>
      </p:pic>
      <p:sp>
        <p:nvSpPr>
          <p:cNvPr id="2" name="Title 1">
            <a:extLst>
              <a:ext uri="{FF2B5EF4-FFF2-40B4-BE49-F238E27FC236}">
                <a16:creationId xmlns:a16="http://schemas.microsoft.com/office/drawing/2014/main" id="{0C909644-1EAE-7371-4FF1-26B88EAAB62C}"/>
              </a:ext>
            </a:extLst>
          </p:cNvPr>
          <p:cNvSpPr>
            <a:spLocks noGrp="1"/>
          </p:cNvSpPr>
          <p:nvPr>
            <p:ph type="title"/>
          </p:nvPr>
        </p:nvSpPr>
        <p:spPr>
          <a:xfrm>
            <a:off x="838200" y="548640"/>
            <a:ext cx="10515600" cy="731520"/>
          </a:xfrm>
        </p:spPr>
        <p:txBody>
          <a:bodyPr lIns="0" tIns="0" rIns="0" bIns="0"/>
          <a:lstStyle>
            <a:lvl1pPr>
              <a:defRPr>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D1E199B-828C-1360-C9C5-838639AE8DE4}"/>
              </a:ext>
            </a:extLst>
          </p:cNvPr>
          <p:cNvSpPr>
            <a:spLocks noGrp="1"/>
          </p:cNvSpPr>
          <p:nvPr>
            <p:ph idx="1"/>
          </p:nvPr>
        </p:nvSpPr>
        <p:spPr>
          <a:xfrm>
            <a:off x="838200" y="1463039"/>
            <a:ext cx="10515600" cy="4713924"/>
          </a:xfrm>
        </p:spPr>
        <p:txBody>
          <a:bodyPr lIns="0" tIns="0" rIns="0" bIns="0"/>
          <a:lstStyle>
            <a:lvl1pPr marL="0" indent="0">
              <a:buNone/>
              <a:defRPr sz="2200">
                <a:solidFill>
                  <a:schemeClr val="accent4">
                    <a:lumMod val="75000"/>
                  </a:schemeClr>
                </a:solidFill>
              </a:defRPr>
            </a:lvl1pPr>
            <a:lvl2pPr marL="457200" indent="0">
              <a:buNone/>
              <a:defRPr>
                <a:solidFill>
                  <a:schemeClr val="accent4">
                    <a:lumMod val="75000"/>
                  </a:schemeClr>
                </a:solidFill>
              </a:defRPr>
            </a:lvl2pPr>
            <a:lvl3pPr marL="914400" indent="0">
              <a:buNone/>
              <a:defRPr>
                <a:solidFill>
                  <a:schemeClr val="accent4">
                    <a:lumMod val="75000"/>
                  </a:schemeClr>
                </a:solidFill>
              </a:defRPr>
            </a:lvl3pPr>
            <a:lvl4pPr marL="1371600" indent="0">
              <a:buNone/>
              <a:defRPr>
                <a:solidFill>
                  <a:schemeClr val="accent4">
                    <a:lumMod val="75000"/>
                  </a:schemeClr>
                </a:solidFill>
              </a:defRPr>
            </a:lvl4pPr>
            <a:lvl5pPr marL="1828800" indent="0">
              <a:buNone/>
              <a:defRPr>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8BBB6AD-DA55-E2EC-8699-4A5E2EC1BC8D}"/>
              </a:ext>
            </a:extLst>
          </p:cNvPr>
          <p:cNvSpPr>
            <a:spLocks noGrp="1"/>
          </p:cNvSpPr>
          <p:nvPr>
            <p:ph type="sldNum" sz="quarter" idx="12"/>
          </p:nvPr>
        </p:nvSpPr>
        <p:spPr>
          <a:xfrm>
            <a:off x="838201" y="6356350"/>
            <a:ext cx="10515600" cy="365125"/>
          </a:xfrm>
        </p:spPr>
        <p:txBody>
          <a:bodyPr/>
          <a:lstStyle>
            <a:lvl1pPr algn="ctr">
              <a:defRPr b="1">
                <a:solidFill>
                  <a:schemeClr val="accent1"/>
                </a:solidFill>
              </a:defRPr>
            </a:lvl1pPr>
          </a:lstStyle>
          <a:p>
            <a:fld id="{EFB2949D-3F46-0447-B67E-7C1922E44B1D}" type="slidenum">
              <a:rPr lang="en-US" smtClean="0"/>
              <a:pPr/>
              <a:t>‹#›</a:t>
            </a:fld>
            <a:endParaRPr lang="en-US" dirty="0"/>
          </a:p>
        </p:txBody>
      </p:sp>
      <p:pic>
        <p:nvPicPr>
          <p:cNvPr id="8" name="Picture 7">
            <a:extLst>
              <a:ext uri="{FF2B5EF4-FFF2-40B4-BE49-F238E27FC236}">
                <a16:creationId xmlns:a16="http://schemas.microsoft.com/office/drawing/2014/main" id="{76272C2B-4E22-2ECC-8CA3-01CAE76A18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9462913" y="6176963"/>
            <a:ext cx="2011022" cy="673949"/>
          </a:xfrm>
          <a:prstGeom prst="rect">
            <a:avLst/>
          </a:prstGeom>
        </p:spPr>
      </p:pic>
    </p:spTree>
    <p:extLst>
      <p:ext uri="{BB962C8B-B14F-4D97-AF65-F5344CB8AC3E}">
        <p14:creationId xmlns:p14="http://schemas.microsoft.com/office/powerpoint/2010/main" val="2399606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BCA8A23-87F6-E732-97C2-D2B09E037B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7088"/>
            <a:ext cx="12192000" cy="6858000"/>
          </a:xfrm>
          <a:prstGeom prst="rect">
            <a:avLst/>
          </a:prstGeom>
        </p:spPr>
      </p:pic>
      <p:sp>
        <p:nvSpPr>
          <p:cNvPr id="2" name="Title 1">
            <a:extLst>
              <a:ext uri="{FF2B5EF4-FFF2-40B4-BE49-F238E27FC236}">
                <a16:creationId xmlns:a16="http://schemas.microsoft.com/office/drawing/2014/main" id="{0C909644-1EAE-7371-4FF1-26B88EAAB62C}"/>
              </a:ext>
            </a:extLst>
          </p:cNvPr>
          <p:cNvSpPr>
            <a:spLocks noGrp="1"/>
          </p:cNvSpPr>
          <p:nvPr>
            <p:ph type="title"/>
          </p:nvPr>
        </p:nvSpPr>
        <p:spPr>
          <a:xfrm>
            <a:off x="838200" y="548640"/>
            <a:ext cx="10515600" cy="731520"/>
          </a:xfrm>
        </p:spPr>
        <p:txBody>
          <a:bodyPr lIns="0" tIns="0" rIns="0" bIns="0"/>
          <a:lstStyle>
            <a:lvl1pPr>
              <a:defRPr>
                <a:solidFill>
                  <a:schemeClr val="accent1"/>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58BBB6AD-DA55-E2EC-8699-4A5E2EC1BC8D}"/>
              </a:ext>
            </a:extLst>
          </p:cNvPr>
          <p:cNvSpPr>
            <a:spLocks noGrp="1"/>
          </p:cNvSpPr>
          <p:nvPr>
            <p:ph type="sldNum" sz="quarter" idx="12"/>
          </p:nvPr>
        </p:nvSpPr>
        <p:spPr>
          <a:xfrm>
            <a:off x="838201" y="6356350"/>
            <a:ext cx="10515600" cy="365125"/>
          </a:xfrm>
        </p:spPr>
        <p:txBody>
          <a:bodyPr/>
          <a:lstStyle>
            <a:lvl1pPr algn="ctr">
              <a:defRPr b="1">
                <a:solidFill>
                  <a:schemeClr val="accent1"/>
                </a:solidFill>
              </a:defRPr>
            </a:lvl1pPr>
          </a:lstStyle>
          <a:p>
            <a:fld id="{9C153832-09ED-D64B-B470-2277EAE587CB}" type="slidenum">
              <a:rPr lang="en-US" smtClean="0"/>
              <a:pPr/>
              <a:t>‹#›</a:t>
            </a:fld>
            <a:endParaRPr lang="en-US" dirty="0"/>
          </a:p>
        </p:txBody>
      </p:sp>
      <p:pic>
        <p:nvPicPr>
          <p:cNvPr id="8" name="Picture 7">
            <a:extLst>
              <a:ext uri="{FF2B5EF4-FFF2-40B4-BE49-F238E27FC236}">
                <a16:creationId xmlns:a16="http://schemas.microsoft.com/office/drawing/2014/main" id="{76272C2B-4E22-2ECC-8CA3-01CAE76A18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9462913" y="6176963"/>
            <a:ext cx="2011022" cy="673949"/>
          </a:xfrm>
          <a:prstGeom prst="rect">
            <a:avLst/>
          </a:prstGeom>
        </p:spPr>
      </p:pic>
    </p:spTree>
    <p:extLst>
      <p:ext uri="{BB962C8B-B14F-4D97-AF65-F5344CB8AC3E}">
        <p14:creationId xmlns:p14="http://schemas.microsoft.com/office/powerpoint/2010/main" val="3250479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4442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3FA8EF-ABC5-944A-A3B0-DB04A54EA133}"/>
              </a:ext>
            </a:extLst>
          </p:cNvPr>
          <p:cNvSpPr>
            <a:spLocks noGrp="1"/>
          </p:cNvSpPr>
          <p:nvPr>
            <p:ph type="title"/>
          </p:nvPr>
        </p:nvSpPr>
        <p:spPr>
          <a:xfrm>
            <a:off x="841248" y="539815"/>
            <a:ext cx="10515600" cy="747897"/>
          </a:xfrm>
          <a:prstGeom prst="rect">
            <a:avLst/>
          </a:prstGeom>
        </p:spPr>
        <p:txBody>
          <a:bodyPr vert="horz" lIns="0" tIns="0" rIns="0" bIns="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DF019D1C-C6B7-CC47-A677-A8C2C9E67E95}"/>
              </a:ext>
            </a:extLst>
          </p:cNvPr>
          <p:cNvSpPr>
            <a:spLocks noGrp="1"/>
          </p:cNvSpPr>
          <p:nvPr>
            <p:ph type="body" idx="1"/>
          </p:nvPr>
        </p:nvSpPr>
        <p:spPr>
          <a:xfrm>
            <a:off x="838200" y="1645920"/>
            <a:ext cx="10515600" cy="4572000"/>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C46203AA-AB07-4D78-9BCB-B00DDA7D5C07}"/>
              </a:ext>
            </a:extLst>
          </p:cNvPr>
          <p:cNvSpPr txBox="1">
            <a:spLocks/>
          </p:cNvSpPr>
          <p:nvPr userDrawn="1"/>
        </p:nvSpPr>
        <p:spPr>
          <a:xfrm>
            <a:off x="838200" y="6318185"/>
            <a:ext cx="10515600" cy="365125"/>
          </a:xfrm>
          <a:prstGeom prst="rect">
            <a:avLst/>
          </a:prstGeom>
        </p:spPr>
        <p:txBody>
          <a:bodyPr vert="horz" lIns="0" tIns="0" rIns="0" bIns="0" rtlCol="0" anchor="t" anchorCtr="0"/>
          <a:lstStyle>
            <a:defPPr>
              <a:defRPr lang="en-US"/>
            </a:defPPr>
            <a:lvl1pPr marL="0" algn="r" defTabSz="914400" rtl="0" eaLnBrk="1" latinLnBrk="0" hangingPunct="1">
              <a:defRPr sz="16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DC2CEE-C89B-6D4C-8A2C-B626C37EB60D}" type="slidenum">
              <a:rPr lang="en-US" smtClean="0">
                <a:solidFill>
                  <a:srgbClr val="0F6235"/>
                </a:solidFill>
              </a:rPr>
              <a:pPr/>
              <a:t>‹#›</a:t>
            </a:fld>
            <a:endParaRPr lang="en-US" dirty="0">
              <a:solidFill>
                <a:srgbClr val="0F6235"/>
              </a:solidFill>
            </a:endParaRPr>
          </a:p>
        </p:txBody>
      </p:sp>
    </p:spTree>
    <p:custDataLst>
      <p:tags r:id="rId23"/>
    </p:custDataLst>
    <p:extLst>
      <p:ext uri="{BB962C8B-B14F-4D97-AF65-F5344CB8AC3E}">
        <p14:creationId xmlns:p14="http://schemas.microsoft.com/office/powerpoint/2010/main" val="744393602"/>
      </p:ext>
    </p:extLst>
  </p:cSld>
  <p:clrMap bg1="lt1" tx1="dk1" bg2="lt2" tx2="dk2" accent1="accent1" accent2="accent2" accent3="accent3" accent4="accent4" accent5="accent5" accent6="accent6" hlink="hlink" folHlink="folHlink"/>
  <p:sldLayoutIdLst>
    <p:sldLayoutId id="2147483683" r:id="rId1"/>
    <p:sldLayoutId id="2147483663" r:id="rId2"/>
    <p:sldLayoutId id="2147483675" r:id="rId3"/>
    <p:sldLayoutId id="2147483688" r:id="rId4"/>
    <p:sldLayoutId id="2147483670" r:id="rId5"/>
    <p:sldLayoutId id="2147483667" r:id="rId6"/>
    <p:sldLayoutId id="2147483671" r:id="rId7"/>
    <p:sldLayoutId id="2147483676" r:id="rId8"/>
    <p:sldLayoutId id="2147483680" r:id="rId9"/>
    <p:sldLayoutId id="2147483681" r:id="rId10"/>
    <p:sldLayoutId id="2147483684" r:id="rId11"/>
    <p:sldLayoutId id="2147483674" r:id="rId12"/>
    <p:sldLayoutId id="2147483689" r:id="rId13"/>
    <p:sldLayoutId id="2147483690" r:id="rId14"/>
    <p:sldLayoutId id="2147483678" r:id="rId15"/>
    <p:sldLayoutId id="2147483685" r:id="rId16"/>
    <p:sldLayoutId id="2147483677" r:id="rId17"/>
    <p:sldLayoutId id="2147483664" r:id="rId18"/>
    <p:sldLayoutId id="2147483679" r:id="rId19"/>
    <p:sldLayoutId id="2147483666" r:id="rId20"/>
    <p:sldLayoutId id="2147483691" r:id="rId21"/>
  </p:sldLayoutIdLst>
  <p:transition>
    <p:fade/>
  </p:transition>
  <p:hf hdr="0" ftr="0" dt="0"/>
  <p:txStyles>
    <p:titleStyle>
      <a:lvl1pPr algn="l" defTabSz="914400" rtl="0" eaLnBrk="1" latinLnBrk="0" hangingPunct="1">
        <a:lnSpc>
          <a:spcPct val="90000"/>
        </a:lnSpc>
        <a:spcBef>
          <a:spcPct val="0"/>
        </a:spcBef>
        <a:buNone/>
        <a:defRPr sz="4000" b="1" i="0" kern="1200">
          <a:solidFill>
            <a:schemeClr val="accent1"/>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b="0" i="0" kern="1200">
          <a:solidFill>
            <a:schemeClr val="tx1">
              <a:lumMod val="75000"/>
              <a:lumOff val="25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b="0" i="0" kern="1200">
          <a:solidFill>
            <a:schemeClr val="tx1">
              <a:lumMod val="75000"/>
              <a:lumOff val="25000"/>
            </a:schemeClr>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2000" b="0" i="0" kern="1200">
          <a:solidFill>
            <a:schemeClr val="tx1">
              <a:lumMod val="75000"/>
              <a:lumOff val="25000"/>
            </a:schemeClr>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1">
              <a:lumMod val="75000"/>
              <a:lumOff val="25000"/>
            </a:schemeClr>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600" b="0" i="0" kern="1200">
          <a:solidFill>
            <a:schemeClr val="tx1">
              <a:lumMod val="75000"/>
              <a:lumOff val="2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6250A8-4308-F940-2BBD-5E57D30E07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AC1EAEA-4238-FE15-AE8F-6705963B70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9D9A681-D50A-E9E2-D692-18F0A30412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9BAF6-7DD0-0848-9DDB-FC6F15CDBF0A}" type="datetime1">
              <a:rPr lang="en-US" smtClean="0"/>
              <a:t>9/18/2026</a:t>
            </a:fld>
            <a:endParaRPr lang="en-US"/>
          </a:p>
        </p:txBody>
      </p:sp>
      <p:sp>
        <p:nvSpPr>
          <p:cNvPr id="5" name="Footer Placeholder 4">
            <a:extLst>
              <a:ext uri="{FF2B5EF4-FFF2-40B4-BE49-F238E27FC236}">
                <a16:creationId xmlns:a16="http://schemas.microsoft.com/office/drawing/2014/main" id="{10667BBD-8B42-2EC8-F607-CE34961A70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E4DF9BC-7CB8-7E54-1C61-6064417574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E51E2F-26AA-D046-94E8-30BD9E591FE6}" type="slidenum">
              <a:rPr lang="en-US" smtClean="0"/>
              <a:t>‹#›</a:t>
            </a:fld>
            <a:endParaRPr lang="en-US"/>
          </a:p>
        </p:txBody>
      </p:sp>
    </p:spTree>
    <p:extLst>
      <p:ext uri="{BB962C8B-B14F-4D97-AF65-F5344CB8AC3E}">
        <p14:creationId xmlns:p14="http://schemas.microsoft.com/office/powerpoint/2010/main" val="18016113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17.png"/><Relationship Id="rId2" Type="http://schemas.openxmlformats.org/officeDocument/2006/relationships/slideLayout" Target="../slideLayouts/slideLayout6.xml"/><Relationship Id="rId1" Type="http://schemas.openxmlformats.org/officeDocument/2006/relationships/tags" Target="../tags/tag25.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2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3.xml"/><Relationship Id="rId1" Type="http://schemas.openxmlformats.org/officeDocument/2006/relationships/tags" Target="../tags/tag2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30.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3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32.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25.svg"/><Relationship Id="rId2" Type="http://schemas.openxmlformats.org/officeDocument/2006/relationships/slideLayout" Target="../slideLayouts/slideLayout9.xml"/><Relationship Id="rId1" Type="http://schemas.openxmlformats.org/officeDocument/2006/relationships/tags" Target="../tags/tag33.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8.svg"/><Relationship Id="rId2" Type="http://schemas.openxmlformats.org/officeDocument/2006/relationships/slideLayout" Target="../slideLayouts/slideLayout9.xml"/><Relationship Id="rId1" Type="http://schemas.openxmlformats.org/officeDocument/2006/relationships/tags" Target="../tags/tag34.xml"/><Relationship Id="rId6" Type="http://schemas.openxmlformats.org/officeDocument/2006/relationships/image" Target="../media/image27.svg"/><Relationship Id="rId5" Type="http://schemas.openxmlformats.org/officeDocument/2006/relationships/image" Target="../media/image23.svg"/><Relationship Id="rId4" Type="http://schemas.openxmlformats.org/officeDocument/2006/relationships/image" Target="../media/image26.sv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31.svg"/><Relationship Id="rId2" Type="http://schemas.openxmlformats.org/officeDocument/2006/relationships/slideLayout" Target="../slideLayouts/slideLayout9.xml"/><Relationship Id="rId1" Type="http://schemas.openxmlformats.org/officeDocument/2006/relationships/tags" Target="../tags/tag35.xml"/><Relationship Id="rId6" Type="http://schemas.openxmlformats.org/officeDocument/2006/relationships/image" Target="../media/image30.svg"/><Relationship Id="rId5" Type="http://schemas.openxmlformats.org/officeDocument/2006/relationships/image" Target="../media/image23.svg"/><Relationship Id="rId4" Type="http://schemas.openxmlformats.org/officeDocument/2006/relationships/image" Target="../media/image29.svg"/></Relationships>
</file>

<file path=ppt/slides/_rels/slide12.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notesSlide" Target="../notesSlides/notesSlide12.xml"/><Relationship Id="rId7" Type="http://schemas.openxmlformats.org/officeDocument/2006/relationships/image" Target="../media/image33.svg"/><Relationship Id="rId2" Type="http://schemas.openxmlformats.org/officeDocument/2006/relationships/slideLayout" Target="../slideLayouts/slideLayout9.xml"/><Relationship Id="rId1" Type="http://schemas.openxmlformats.org/officeDocument/2006/relationships/tags" Target="../tags/tag36.xml"/><Relationship Id="rId6" Type="http://schemas.openxmlformats.org/officeDocument/2006/relationships/image" Target="../media/image32.svg"/><Relationship Id="rId5" Type="http://schemas.openxmlformats.org/officeDocument/2006/relationships/image" Target="../media/image25.svg"/><Relationship Id="rId4" Type="http://schemas.openxmlformats.org/officeDocument/2006/relationships/image" Target="../media/image29.sv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37.png"/><Relationship Id="rId2" Type="http://schemas.openxmlformats.org/officeDocument/2006/relationships/slideLayout" Target="../slideLayouts/slideLayout9.xml"/><Relationship Id="rId1" Type="http://schemas.openxmlformats.org/officeDocument/2006/relationships/tags" Target="../tags/tag37.xm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29.sv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9.xml"/><Relationship Id="rId1" Type="http://schemas.openxmlformats.org/officeDocument/2006/relationships/tags" Target="../tags/tag38.xml"/><Relationship Id="rId5" Type="http://schemas.openxmlformats.org/officeDocument/2006/relationships/image" Target="../media/image39.svg"/><Relationship Id="rId4" Type="http://schemas.openxmlformats.org/officeDocument/2006/relationships/image" Target="../media/image38.sv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xml"/><Relationship Id="rId1" Type="http://schemas.openxmlformats.org/officeDocument/2006/relationships/tags" Target="../tags/tag39.xml"/><Relationship Id="rId5" Type="http://schemas.openxmlformats.org/officeDocument/2006/relationships/image" Target="../media/image39.svg"/><Relationship Id="rId4" Type="http://schemas.openxmlformats.org/officeDocument/2006/relationships/image" Target="../media/image38.sv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9.xml"/><Relationship Id="rId1" Type="http://schemas.openxmlformats.org/officeDocument/2006/relationships/tags" Target="../tags/tag40.xml"/><Relationship Id="rId5" Type="http://schemas.openxmlformats.org/officeDocument/2006/relationships/image" Target="../media/image39.svg"/><Relationship Id="rId4" Type="http://schemas.openxmlformats.org/officeDocument/2006/relationships/image" Target="../media/image38.sv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9.xml"/><Relationship Id="rId1" Type="http://schemas.openxmlformats.org/officeDocument/2006/relationships/tags" Target="../tags/tag41.xml"/><Relationship Id="rId5" Type="http://schemas.openxmlformats.org/officeDocument/2006/relationships/image" Target="../media/image39.svg"/><Relationship Id="rId4" Type="http://schemas.openxmlformats.org/officeDocument/2006/relationships/image" Target="../media/image38.sv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9.xml"/><Relationship Id="rId1" Type="http://schemas.openxmlformats.org/officeDocument/2006/relationships/tags" Target="../tags/tag42.xml"/><Relationship Id="rId5" Type="http://schemas.openxmlformats.org/officeDocument/2006/relationships/image" Target="../media/image39.svg"/><Relationship Id="rId4" Type="http://schemas.openxmlformats.org/officeDocument/2006/relationships/image" Target="../media/image38.sv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43.xml"/><Relationship Id="rId5" Type="http://schemas.openxmlformats.org/officeDocument/2006/relationships/image" Target="../media/image17.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8.xml"/><Relationship Id="rId1" Type="http://schemas.openxmlformats.org/officeDocument/2006/relationships/tags" Target="../tags/tag44.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45.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46.xml"/><Relationship Id="rId5" Type="http://schemas.openxmlformats.org/officeDocument/2006/relationships/image" Target="../media/image19.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47.xml"/><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8" Type="http://schemas.openxmlformats.org/officeDocument/2006/relationships/image" Target="../media/image420.png"/><Relationship Id="rId3" Type="http://schemas.openxmlformats.org/officeDocument/2006/relationships/notesSlide" Target="../notesSlides/notesSlide24.xml"/><Relationship Id="rId7" Type="http://schemas.openxmlformats.org/officeDocument/2006/relationships/image" Target="../media/image410.png"/><Relationship Id="rId2" Type="http://schemas.openxmlformats.org/officeDocument/2006/relationships/slideLayout" Target="../slideLayouts/slideLayout21.xml"/><Relationship Id="rId1" Type="http://schemas.openxmlformats.org/officeDocument/2006/relationships/tags" Target="../tags/tag48.xml"/><Relationship Id="rId6" Type="http://schemas.openxmlformats.org/officeDocument/2006/relationships/image" Target="../media/image400.png"/><Relationship Id="rId5" Type="http://schemas.microsoft.com/office/2007/relationships/hdphoto" Target="../media/hdphoto2.wdp"/><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25.xml"/><Relationship Id="rId7" Type="http://schemas.openxmlformats.org/officeDocument/2006/relationships/image" Target="../media/image400.png"/><Relationship Id="rId2" Type="http://schemas.openxmlformats.org/officeDocument/2006/relationships/slideLayout" Target="../slideLayouts/slideLayout21.xml"/><Relationship Id="rId1" Type="http://schemas.openxmlformats.org/officeDocument/2006/relationships/tags" Target="../tags/tag49.xml"/><Relationship Id="rId6" Type="http://schemas.openxmlformats.org/officeDocument/2006/relationships/image" Target="../media/image430.png"/><Relationship Id="rId5" Type="http://schemas.microsoft.com/office/2007/relationships/hdphoto" Target="../media/hdphoto2.wdp"/><Relationship Id="rId10" Type="http://schemas.openxmlformats.org/officeDocument/2006/relationships/image" Target="../media/image46.png"/><Relationship Id="rId4" Type="http://schemas.openxmlformats.org/officeDocument/2006/relationships/image" Target="../media/image43.png"/><Relationship Id="rId9" Type="http://schemas.openxmlformats.org/officeDocument/2006/relationships/image" Target="../media/image45.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notesSlide" Target="../notesSlides/notesSlide26.xml"/><Relationship Id="rId7" Type="http://schemas.openxmlformats.org/officeDocument/2006/relationships/image" Target="../media/image44.png"/><Relationship Id="rId2" Type="http://schemas.openxmlformats.org/officeDocument/2006/relationships/slideLayout" Target="../slideLayouts/slideLayout21.xml"/><Relationship Id="rId1" Type="http://schemas.openxmlformats.org/officeDocument/2006/relationships/tags" Target="../tags/tag50.xml"/><Relationship Id="rId6" Type="http://schemas.openxmlformats.org/officeDocument/2006/relationships/image" Target="../media/image400.png"/><Relationship Id="rId5" Type="http://schemas.microsoft.com/office/2007/relationships/hdphoto" Target="../media/hdphoto2.wdp"/><Relationship Id="rId4" Type="http://schemas.openxmlformats.org/officeDocument/2006/relationships/image" Target="../media/image43.png"/><Relationship Id="rId9" Type="http://schemas.openxmlformats.org/officeDocument/2006/relationships/image" Target="../media/image48.png"/></Relationships>
</file>

<file path=ppt/slides/_rels/slide2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notesSlide" Target="../notesSlides/notesSlide27.xml"/><Relationship Id="rId7" Type="http://schemas.openxmlformats.org/officeDocument/2006/relationships/image" Target="../media/image49.png"/><Relationship Id="rId2" Type="http://schemas.openxmlformats.org/officeDocument/2006/relationships/slideLayout" Target="../slideLayouts/slideLayout21.xml"/><Relationship Id="rId1" Type="http://schemas.openxmlformats.org/officeDocument/2006/relationships/tags" Target="../tags/tag51.xml"/><Relationship Id="rId6" Type="http://schemas.openxmlformats.org/officeDocument/2006/relationships/image" Target="../media/image400.png"/><Relationship Id="rId5" Type="http://schemas.microsoft.com/office/2007/relationships/hdphoto" Target="../media/hdphoto2.wdp"/><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5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19.png"/><Relationship Id="rId2" Type="http://schemas.openxmlformats.org/officeDocument/2006/relationships/slideLayout" Target="../slideLayouts/slideLayout5.xml"/><Relationship Id="rId1" Type="http://schemas.openxmlformats.org/officeDocument/2006/relationships/tags" Target="../tags/tag53.xml"/><Relationship Id="rId6" Type="http://schemas.openxmlformats.org/officeDocument/2006/relationships/image" Target="../media/image42.png"/><Relationship Id="rId5" Type="http://schemas.openxmlformats.org/officeDocument/2006/relationships/image" Target="../media/image51.png"/><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54.xml"/><Relationship Id="rId6" Type="http://schemas.openxmlformats.org/officeDocument/2006/relationships/image" Target="../media/image42.png"/><Relationship Id="rId5" Type="http://schemas.openxmlformats.org/officeDocument/2006/relationships/image" Target="../media/image51.pn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tags" Target="../tags/tag55.xml"/><Relationship Id="rId5" Type="http://schemas.openxmlformats.org/officeDocument/2006/relationships/image" Target="../media/image52.png"/><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5.xml"/><Relationship Id="rId1" Type="http://schemas.openxmlformats.org/officeDocument/2006/relationships/tags" Target="../tags/tag56.xml"/><Relationship Id="rId4" Type="http://schemas.openxmlformats.org/officeDocument/2006/relationships/image" Target="../media/image15.sv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5.xml"/><Relationship Id="rId1" Type="http://schemas.openxmlformats.org/officeDocument/2006/relationships/tags" Target="../tags/tag57.xml"/><Relationship Id="rId4" Type="http://schemas.openxmlformats.org/officeDocument/2006/relationships/image" Target="../media/image15.sv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5.xml"/><Relationship Id="rId1" Type="http://schemas.openxmlformats.org/officeDocument/2006/relationships/tags" Target="../tags/tag58.xml"/><Relationship Id="rId4" Type="http://schemas.openxmlformats.org/officeDocument/2006/relationships/image" Target="../media/image15.sv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5.xml"/><Relationship Id="rId1" Type="http://schemas.openxmlformats.org/officeDocument/2006/relationships/tags" Target="../tags/tag59.xml"/><Relationship Id="rId4" Type="http://schemas.openxmlformats.org/officeDocument/2006/relationships/image" Target="../media/image15.sv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5.xml"/><Relationship Id="rId1" Type="http://schemas.openxmlformats.org/officeDocument/2006/relationships/tags" Target="../tags/tag60.xml"/><Relationship Id="rId4" Type="http://schemas.openxmlformats.org/officeDocument/2006/relationships/image" Target="../media/image15.sv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tags" Target="../tags/tag61.xml"/><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6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0.xml"/><Relationship Id="rId1" Type="http://schemas.openxmlformats.org/officeDocument/2006/relationships/tags" Target="../tags/tag63.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7CA073-4FA1-4767-B864-D2E08F0CB561}"/>
              </a:ext>
            </a:extLst>
          </p:cNvPr>
          <p:cNvSpPr>
            <a:spLocks noGrp="1"/>
          </p:cNvSpPr>
          <p:nvPr>
            <p:ph type="title"/>
          </p:nvPr>
        </p:nvSpPr>
        <p:spPr>
          <a:xfrm>
            <a:off x="1863852" y="469609"/>
            <a:ext cx="6835648" cy="664797"/>
          </a:xfrm>
        </p:spPr>
        <p:txBody>
          <a:bodyPr/>
          <a:lstStyle/>
          <a:p>
            <a:r>
              <a:rPr lang="en-US" dirty="0"/>
              <a:t>Instructor Guide Snapshot </a:t>
            </a:r>
          </a:p>
        </p:txBody>
      </p:sp>
      <p:sp>
        <p:nvSpPr>
          <p:cNvPr id="5" name="Content Placeholder 4">
            <a:extLst>
              <a:ext uri="{FF2B5EF4-FFF2-40B4-BE49-F238E27FC236}">
                <a16:creationId xmlns:a16="http://schemas.microsoft.com/office/drawing/2014/main" id="{2CA5F84E-E324-46C9-B3A5-78D106832594}"/>
              </a:ext>
            </a:extLst>
          </p:cNvPr>
          <p:cNvSpPr>
            <a:spLocks noGrp="1"/>
          </p:cNvSpPr>
          <p:nvPr>
            <p:ph idx="1"/>
          </p:nvPr>
        </p:nvSpPr>
        <p:spPr>
          <a:xfrm>
            <a:off x="1863852" y="1294345"/>
            <a:ext cx="9858248" cy="5218094"/>
          </a:xfrm>
        </p:spPr>
        <p:txBody>
          <a:bodyPr>
            <a:normAutofit lnSpcReduction="10000"/>
          </a:bodyPr>
          <a:lstStyle/>
          <a:p>
            <a:r>
              <a:rPr lang="en-US" sz="2200" b="1" dirty="0">
                <a:solidFill>
                  <a:schemeClr val="accent1"/>
                </a:solidFill>
              </a:rPr>
              <a:t>Preparation before class:</a:t>
            </a:r>
          </a:p>
          <a:p>
            <a:pPr marL="800100" lvl="1" indent="-342900">
              <a:buFont typeface="Arial" panose="020B0604020202020204" pitchFamily="34" charset="0"/>
              <a:buChar char="•"/>
            </a:pPr>
            <a:r>
              <a:rPr lang="en-US" sz="2200" b="1" dirty="0"/>
              <a:t>Review all materials </a:t>
            </a:r>
            <a:r>
              <a:rPr lang="en-US" sz="2200" dirty="0"/>
              <a:t>- Review all slides, talking points, and handouts before class to understand the structure and flow of the lesson. Pay special attention to animations within the slides. </a:t>
            </a:r>
          </a:p>
          <a:p>
            <a:pPr marL="800100" lvl="1" indent="-342900">
              <a:buFont typeface="Arial" panose="020B0604020202020204" pitchFamily="34" charset="0"/>
              <a:buChar char="•"/>
            </a:pPr>
            <a:r>
              <a:rPr lang="en-US" sz="2200" b="1" dirty="0"/>
              <a:t>Slide 8 </a:t>
            </a:r>
            <a:r>
              <a:rPr lang="en-US" sz="2200" dirty="0"/>
              <a:t>– Add notes about the policies and procedures around using calculators or a personal device that contains a calculator while on the job at your facility. </a:t>
            </a:r>
          </a:p>
          <a:p>
            <a:pPr lvl="1"/>
            <a:endParaRPr lang="en-US" sz="900" dirty="0"/>
          </a:p>
          <a:p>
            <a:r>
              <a:rPr lang="en-US" sz="2200" b="1" dirty="0">
                <a:solidFill>
                  <a:schemeClr val="accent1"/>
                </a:solidFill>
              </a:rPr>
              <a:t>Provided Course Materials:</a:t>
            </a:r>
          </a:p>
          <a:p>
            <a:pPr marL="800100" lvl="1" indent="-342900">
              <a:buFont typeface="Arial" panose="020B0604020202020204" pitchFamily="34" charset="0"/>
              <a:buChar char="•"/>
            </a:pPr>
            <a:r>
              <a:rPr lang="en-US" sz="2200" dirty="0"/>
              <a:t>+Basic Operations_M1</a:t>
            </a:r>
          </a:p>
          <a:p>
            <a:pPr marL="800100" lvl="1" indent="-342900">
              <a:buFont typeface="Arial" panose="020B0604020202020204" pitchFamily="34" charset="0"/>
              <a:buChar char="•"/>
            </a:pPr>
            <a:r>
              <a:rPr lang="en-US" sz="2200" dirty="0"/>
              <a:t>Choosing the Right Operation_M1</a:t>
            </a:r>
          </a:p>
          <a:p>
            <a:pPr marL="800100" lvl="1" indent="-342900">
              <a:buFont typeface="Arial" panose="020B0604020202020204" pitchFamily="34" charset="0"/>
              <a:buChar char="•"/>
            </a:pPr>
            <a:r>
              <a:rPr lang="en-US" sz="2200" dirty="0"/>
              <a:t>Choosing the Right </a:t>
            </a:r>
            <a:r>
              <a:rPr lang="en-US" sz="2200" dirty="0" err="1"/>
              <a:t>Operation_Answer</a:t>
            </a:r>
            <a:r>
              <a:rPr lang="en-US" sz="2200" dirty="0"/>
              <a:t> Key_M1</a:t>
            </a:r>
          </a:p>
          <a:p>
            <a:pPr marL="800100" lvl="1" indent="-342900">
              <a:buFont typeface="Arial" panose="020B0604020202020204" pitchFamily="34" charset="0"/>
              <a:buChar char="•"/>
            </a:pPr>
            <a:r>
              <a:rPr lang="en-US" sz="2200" dirty="0"/>
              <a:t>Order of Operation Practice_M1</a:t>
            </a:r>
          </a:p>
          <a:p>
            <a:pPr marL="800100" lvl="1" indent="-342900">
              <a:buFont typeface="Arial" panose="020B0604020202020204" pitchFamily="34" charset="0"/>
              <a:buChar char="•"/>
            </a:pPr>
            <a:r>
              <a:rPr lang="en-US" sz="2200" dirty="0"/>
              <a:t>Order of Operation </a:t>
            </a:r>
            <a:r>
              <a:rPr lang="en-US" sz="2200" dirty="0" err="1"/>
              <a:t>Practice_Answer</a:t>
            </a:r>
            <a:r>
              <a:rPr lang="en-US" sz="2200" dirty="0"/>
              <a:t> Key_M1</a:t>
            </a:r>
          </a:p>
          <a:p>
            <a:pPr marL="800100" lvl="1" indent="-342900">
              <a:buFont typeface="Arial" panose="020B0604020202020204" pitchFamily="34" charset="0"/>
              <a:buChar char="•"/>
            </a:pPr>
            <a:r>
              <a:rPr lang="en-US" sz="2200" dirty="0"/>
              <a:t>PEMDAS Order of Operations_M1</a:t>
            </a:r>
          </a:p>
          <a:p>
            <a:pPr marL="800100" lvl="1" indent="-342900">
              <a:buFont typeface="Arial" panose="020B0604020202020204" pitchFamily="34" charset="0"/>
              <a:buChar char="•"/>
            </a:pPr>
            <a:r>
              <a:rPr lang="en-US" sz="2200" dirty="0"/>
              <a:t>Quiz_Answer Key_M1</a:t>
            </a:r>
          </a:p>
          <a:p>
            <a:pPr marL="800100" lvl="1" indent="-342900">
              <a:buFont typeface="Arial" panose="020B0604020202020204" pitchFamily="34" charset="0"/>
              <a:buChar char="•"/>
            </a:pPr>
            <a:r>
              <a:rPr lang="en-US" sz="2200" dirty="0"/>
              <a:t>Quiz_M1</a:t>
            </a:r>
          </a:p>
          <a:p>
            <a:pPr marL="800100" lvl="1" indent="-342900">
              <a:buFont typeface="Arial" panose="020B0604020202020204" pitchFamily="34" charset="0"/>
              <a:buChar char="•"/>
            </a:pPr>
            <a:endParaRPr lang="en-US" dirty="0"/>
          </a:p>
        </p:txBody>
      </p:sp>
      <p:sp>
        <p:nvSpPr>
          <p:cNvPr id="6" name="Rectangle 5">
            <a:extLst>
              <a:ext uri="{FF2B5EF4-FFF2-40B4-BE49-F238E27FC236}">
                <a16:creationId xmlns:a16="http://schemas.microsoft.com/office/drawing/2014/main" id="{C35D2CFF-8EB2-4F01-B644-642599E6B505}"/>
              </a:ext>
            </a:extLst>
          </p:cNvPr>
          <p:cNvSpPr/>
          <p:nvPr/>
        </p:nvSpPr>
        <p:spPr>
          <a:xfrm>
            <a:off x="9817768" y="469609"/>
            <a:ext cx="1904332" cy="664797"/>
          </a:xfrm>
          <a:prstGeom prst="rect">
            <a:avLst/>
          </a:prstGeom>
          <a:ln w="19050"/>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solidFill>
                  <a:schemeClr val="accent1"/>
                </a:solidFill>
              </a:rPr>
              <a:t>Instructional Time: 2.5 Hrs</a:t>
            </a:r>
          </a:p>
        </p:txBody>
      </p:sp>
      <p:sp>
        <p:nvSpPr>
          <p:cNvPr id="3" name="Rectangle 2">
            <a:extLst>
              <a:ext uri="{FF2B5EF4-FFF2-40B4-BE49-F238E27FC236}">
                <a16:creationId xmlns:a16="http://schemas.microsoft.com/office/drawing/2014/main" id="{6BDC86AF-1551-8A3E-E07D-6BCF449969F7}"/>
              </a:ext>
            </a:extLst>
          </p:cNvPr>
          <p:cNvSpPr/>
          <p:nvPr/>
        </p:nvSpPr>
        <p:spPr>
          <a:xfrm>
            <a:off x="0" y="0"/>
            <a:ext cx="1384300" cy="6858000"/>
          </a:xfrm>
          <a:prstGeom prst="rect">
            <a:avLst/>
          </a:prstGeom>
          <a:solidFill>
            <a:schemeClr val="accent6"/>
          </a:solidFill>
          <a:ln>
            <a:solidFill>
              <a:schemeClr val="accent1"/>
            </a:solidFill>
          </a:ln>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t>Icon Key</a:t>
            </a:r>
          </a:p>
          <a:p>
            <a:pPr algn="ctr"/>
            <a:endParaRPr lang="en-US" sz="1000" dirty="0"/>
          </a:p>
          <a:p>
            <a:pPr algn="ctr"/>
            <a:r>
              <a:rPr lang="en-US" sz="2000" b="1" dirty="0"/>
              <a:t>Activity</a:t>
            </a:r>
            <a:r>
              <a:rPr lang="en-US" sz="2000" dirty="0"/>
              <a:t>:</a:t>
            </a:r>
          </a:p>
          <a:p>
            <a:pPr algn="ctr"/>
            <a:endParaRPr lang="en-US" sz="2000" b="1" dirty="0"/>
          </a:p>
          <a:p>
            <a:pPr algn="ctr"/>
            <a:endParaRPr lang="en-US" sz="2000" b="1" dirty="0"/>
          </a:p>
          <a:p>
            <a:pPr algn="ctr"/>
            <a:endParaRPr lang="en-US" sz="2000" b="1" dirty="0"/>
          </a:p>
          <a:p>
            <a:pPr algn="ctr"/>
            <a:r>
              <a:rPr lang="en-US" sz="2000" b="1" dirty="0"/>
              <a:t>Video</a:t>
            </a:r>
            <a:r>
              <a:rPr lang="en-US" sz="2000" dirty="0"/>
              <a:t>:</a:t>
            </a:r>
          </a:p>
          <a:p>
            <a:pPr algn="ctr"/>
            <a:endParaRPr lang="en-US" sz="2000" dirty="0"/>
          </a:p>
          <a:p>
            <a:pPr algn="ctr"/>
            <a:endParaRPr lang="en-US" sz="2000" dirty="0"/>
          </a:p>
          <a:p>
            <a:pPr algn="ctr"/>
            <a:endParaRPr lang="en-US" sz="2000" dirty="0"/>
          </a:p>
          <a:p>
            <a:pPr algn="ctr"/>
            <a:r>
              <a:rPr lang="en-US" sz="2000" b="1" dirty="0"/>
              <a:t>Instructor Demo:</a:t>
            </a:r>
          </a:p>
          <a:p>
            <a:pPr algn="ctr"/>
            <a:endParaRPr lang="en-US" sz="2000" b="1" dirty="0"/>
          </a:p>
          <a:p>
            <a:pPr algn="ctr"/>
            <a:endParaRPr lang="en-US" sz="2000" b="1" dirty="0"/>
          </a:p>
          <a:p>
            <a:pPr algn="ctr"/>
            <a:endParaRPr lang="en-US" sz="2000" b="1" dirty="0"/>
          </a:p>
          <a:p>
            <a:pPr algn="ctr"/>
            <a:endParaRPr lang="en-US" sz="2000" b="1" dirty="0"/>
          </a:p>
          <a:p>
            <a:pPr algn="ctr"/>
            <a:r>
              <a:rPr lang="en-US" sz="2000" b="1" dirty="0"/>
              <a:t>Knowledge Check: </a:t>
            </a:r>
          </a:p>
          <a:p>
            <a:endParaRPr lang="en-US" sz="2000" dirty="0"/>
          </a:p>
          <a:p>
            <a:endParaRPr lang="en-US" sz="2000" dirty="0"/>
          </a:p>
          <a:p>
            <a:pPr algn="ctr"/>
            <a:endParaRPr lang="en-US" dirty="0"/>
          </a:p>
        </p:txBody>
      </p:sp>
      <p:pic>
        <p:nvPicPr>
          <p:cNvPr id="9" name="Graphic 30" descr="Flim icon indicating the slide has a VIDEO.">
            <a:extLst>
              <a:ext uri="{FF2B5EF4-FFF2-40B4-BE49-F238E27FC236}">
                <a16:creationId xmlns:a16="http://schemas.microsoft.com/office/drawing/2014/main" id="{B2290CF9-D2DC-8DAA-D627-87E419530D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9694" y="2365191"/>
            <a:ext cx="731520" cy="731520"/>
          </a:xfrm>
          <a:prstGeom prst="rect">
            <a:avLst/>
          </a:prstGeom>
        </p:spPr>
      </p:pic>
      <p:pic>
        <p:nvPicPr>
          <p:cNvPr id="10" name="Graphic 9" descr="Lights On with solid fill">
            <a:extLst>
              <a:ext uri="{FF2B5EF4-FFF2-40B4-BE49-F238E27FC236}">
                <a16:creationId xmlns:a16="http://schemas.microsoft.com/office/drawing/2014/main" id="{0FDA9015-CC63-67CA-B45A-7016186E85A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49694" y="5636355"/>
            <a:ext cx="851672" cy="851672"/>
          </a:xfrm>
          <a:prstGeom prst="rect">
            <a:avLst/>
          </a:prstGeom>
        </p:spPr>
      </p:pic>
      <p:pic>
        <p:nvPicPr>
          <p:cNvPr id="19" name="Content Placeholder 10">
            <a:extLst>
              <a:ext uri="{FF2B5EF4-FFF2-40B4-BE49-F238E27FC236}">
                <a16:creationId xmlns:a16="http://schemas.microsoft.com/office/drawing/2014/main" id="{111F69E1-42A9-90D2-9C56-5180115FF351}"/>
              </a:ext>
            </a:extLst>
          </p:cNvPr>
          <p:cNvPicPr>
            <a:picLocks noChangeAspect="1"/>
          </p:cNvPicPr>
          <p:nvPr/>
        </p:nvPicPr>
        <p:blipFill>
          <a:blip r:embed="rId6">
            <a:extLst>
              <a:ext uri="{28A0092B-C50C-407E-A947-70E740481C1C}">
                <a14:useLocalDpi xmlns:a14="http://schemas.microsoft.com/office/drawing/2010/main" val="0"/>
              </a:ext>
            </a:extLst>
          </a:blip>
          <a:srcRect b="15327"/>
          <a:stretch>
            <a:fillRect/>
          </a:stretch>
        </p:blipFill>
        <p:spPr>
          <a:xfrm>
            <a:off x="146062" y="3903392"/>
            <a:ext cx="1005840" cy="851672"/>
          </a:xfrm>
          <a:prstGeom prst="rect">
            <a:avLst/>
          </a:prstGeom>
        </p:spPr>
      </p:pic>
      <p:pic>
        <p:nvPicPr>
          <p:cNvPr id="20" name="Picture 19" descr="Running man icon indicating the slide has an ACTIVITY.">
            <a:extLst>
              <a:ext uri="{FF2B5EF4-FFF2-40B4-BE49-F238E27FC236}">
                <a16:creationId xmlns:a16="http://schemas.microsoft.com/office/drawing/2014/main" id="{7D225859-B2AC-F123-B8B4-7D1F1C24A280}"/>
              </a:ext>
            </a:extLst>
          </p:cNvPr>
          <p:cNvPicPr>
            <a:picLocks noChangeAspect="1"/>
          </p:cNvPicPr>
          <p:nvPr/>
        </p:nvPicPr>
        <p:blipFill>
          <a:blip r:embed="rId7" cstate="print">
            <a:extLst>
              <a:ext uri="{28A0092B-C50C-407E-A947-70E740481C1C}">
                <a14:useLocalDpi xmlns:a14="http://schemas.microsoft.com/office/drawing/2010/main" val="0"/>
              </a:ext>
            </a:extLst>
          </a:blip>
          <a:srcRect l="63000" t="31047" r="3465" b="7314"/>
          <a:stretch>
            <a:fillRect/>
          </a:stretch>
        </p:blipFill>
        <p:spPr>
          <a:xfrm>
            <a:off x="249694" y="1134406"/>
            <a:ext cx="731520" cy="756422"/>
          </a:xfrm>
          <a:prstGeom prst="rect">
            <a:avLst/>
          </a:prstGeom>
        </p:spPr>
      </p:pic>
    </p:spTree>
    <p:custDataLst>
      <p:tags r:id="rId1"/>
    </p:custDataLst>
    <p:extLst>
      <p:ext uri="{BB962C8B-B14F-4D97-AF65-F5344CB8AC3E}">
        <p14:creationId xmlns:p14="http://schemas.microsoft.com/office/powerpoint/2010/main" val="312041245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08C1A4-5DEF-476D-2D5E-4318AE567E7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1A15B73-D647-D5CD-E8CE-A37FFAA437BF}"/>
              </a:ext>
            </a:extLst>
          </p:cNvPr>
          <p:cNvSpPr>
            <a:spLocks noGrp="1"/>
          </p:cNvSpPr>
          <p:nvPr>
            <p:ph type="title"/>
          </p:nvPr>
        </p:nvSpPr>
        <p:spPr>
          <a:xfrm>
            <a:off x="971550" y="646396"/>
            <a:ext cx="10385298" cy="664797"/>
          </a:xfrm>
        </p:spPr>
        <p:txBody>
          <a:bodyPr/>
          <a:lstStyle/>
          <a:p>
            <a:r>
              <a:rPr lang="en-US" dirty="0"/>
              <a:t>Pacing Guide </a:t>
            </a:r>
          </a:p>
        </p:txBody>
      </p:sp>
      <p:sp>
        <p:nvSpPr>
          <p:cNvPr id="5" name="Content Placeholder 4">
            <a:extLst>
              <a:ext uri="{FF2B5EF4-FFF2-40B4-BE49-F238E27FC236}">
                <a16:creationId xmlns:a16="http://schemas.microsoft.com/office/drawing/2014/main" id="{5C93E851-F823-5FB1-01E1-1F997CA034ED}"/>
              </a:ext>
            </a:extLst>
          </p:cNvPr>
          <p:cNvSpPr>
            <a:spLocks noGrp="1"/>
          </p:cNvSpPr>
          <p:nvPr>
            <p:ph idx="1"/>
          </p:nvPr>
        </p:nvSpPr>
        <p:spPr>
          <a:xfrm>
            <a:off x="968502" y="1553030"/>
            <a:ext cx="10385298" cy="4757280"/>
          </a:xfrm>
        </p:spPr>
        <p:txBody>
          <a:bodyPr>
            <a:normAutofit/>
          </a:bodyPr>
          <a:lstStyle/>
          <a:p>
            <a:pPr>
              <a:lnSpc>
                <a:spcPct val="140714"/>
              </a:lnSpc>
              <a:spcBef>
                <a:spcPts val="0"/>
              </a:spcBef>
            </a:pPr>
            <a:r>
              <a:rPr lang="en-US" sz="3000" i="1" dirty="0">
                <a:solidFill>
                  <a:schemeClr val="accent1"/>
                </a:solidFill>
              </a:rPr>
              <a:t>Times have been rounded to the nearest .25 hours. </a:t>
            </a:r>
          </a:p>
          <a:p>
            <a:pPr>
              <a:lnSpc>
                <a:spcPct val="140714"/>
              </a:lnSpc>
              <a:spcBef>
                <a:spcPts val="0"/>
              </a:spcBef>
            </a:pPr>
            <a:endParaRPr lang="en-US" sz="800" i="1" dirty="0">
              <a:solidFill>
                <a:schemeClr val="accent1"/>
              </a:solidFill>
            </a:endParaRPr>
          </a:p>
          <a:p>
            <a:pPr>
              <a:lnSpc>
                <a:spcPct val="140714"/>
              </a:lnSpc>
              <a:spcBef>
                <a:spcPts val="0"/>
              </a:spcBef>
            </a:pPr>
            <a:r>
              <a:rPr lang="en-US" sz="3000" b="1" i="1" dirty="0"/>
              <a:t>Total Time: 2.5 Hours </a:t>
            </a:r>
          </a:p>
          <a:p>
            <a:pPr marL="914400" lvl="1" indent="-457200">
              <a:lnSpc>
                <a:spcPct val="140714"/>
              </a:lnSpc>
              <a:spcBef>
                <a:spcPts val="0"/>
              </a:spcBef>
              <a:buFont typeface="Arial" panose="020B0604020202020204" pitchFamily="34" charset="0"/>
              <a:buChar char="•"/>
            </a:pPr>
            <a:r>
              <a:rPr lang="en-US" sz="3000" dirty="0"/>
              <a:t>(.25 Hr) Welcome and Warm Up </a:t>
            </a:r>
          </a:p>
          <a:p>
            <a:pPr marL="914400" lvl="1" indent="-457200">
              <a:lnSpc>
                <a:spcPct val="140714"/>
              </a:lnSpc>
              <a:spcBef>
                <a:spcPts val="0"/>
              </a:spcBef>
              <a:buFont typeface="Arial" panose="020B0604020202020204" pitchFamily="34" charset="0"/>
              <a:buChar char="•"/>
            </a:pPr>
            <a:r>
              <a:rPr lang="en-US" sz="3000" dirty="0"/>
              <a:t>(.75 Hr) 1.1 – Basic Operations </a:t>
            </a:r>
          </a:p>
          <a:p>
            <a:pPr marL="914400" lvl="1" indent="-457200">
              <a:lnSpc>
                <a:spcPct val="140714"/>
              </a:lnSpc>
              <a:spcBef>
                <a:spcPts val="0"/>
              </a:spcBef>
              <a:buFont typeface="Arial" panose="020B0604020202020204" pitchFamily="34" charset="0"/>
              <a:buChar char="•"/>
            </a:pPr>
            <a:r>
              <a:rPr lang="en-US" sz="3000" dirty="0"/>
              <a:t>(1 Hr) 1.2 – Order of Operations </a:t>
            </a:r>
          </a:p>
          <a:p>
            <a:pPr marL="914400" lvl="1" indent="-457200">
              <a:lnSpc>
                <a:spcPct val="140714"/>
              </a:lnSpc>
              <a:spcBef>
                <a:spcPts val="0"/>
              </a:spcBef>
              <a:buFont typeface="Arial" panose="020B0604020202020204" pitchFamily="34" charset="0"/>
              <a:buChar char="•"/>
            </a:pPr>
            <a:r>
              <a:rPr lang="en-US" sz="3000" dirty="0"/>
              <a:t>(.5 Hr) Quiz and Wrap Up </a:t>
            </a:r>
          </a:p>
          <a:p>
            <a:endParaRPr lang="en-US" dirty="0"/>
          </a:p>
        </p:txBody>
      </p:sp>
    </p:spTree>
    <p:custDataLst>
      <p:tags r:id="rId1"/>
    </p:custDataLst>
    <p:extLst>
      <p:ext uri="{BB962C8B-B14F-4D97-AF65-F5344CB8AC3E}">
        <p14:creationId xmlns:p14="http://schemas.microsoft.com/office/powerpoint/2010/main" val="28983002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A4E7D-0D93-B3A0-BEE2-2C04AB157E1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8F03B1-C147-8684-5784-D33855D14D4B}"/>
              </a:ext>
            </a:extLst>
          </p:cNvPr>
          <p:cNvSpPr txBox="1">
            <a:spLocks noGrp="1"/>
          </p:cNvSpPr>
          <p:nvPr>
            <p:ph type="title" idx="4294967295"/>
          </p:nvPr>
        </p:nvSpPr>
        <p:spPr>
          <a:xfrm>
            <a:off x="0" y="2690336"/>
            <a:ext cx="12192000" cy="1477328"/>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400" b="0" i="0" u="none" strike="noStrike" kern="1200" cap="none" spc="0" normalizeH="0" baseline="0" noProof="0" dirty="0">
                <a:ln>
                  <a:noFill/>
                </a:ln>
                <a:solidFill>
                  <a:schemeClr val="accent1">
                    <a:lumMod val="75000"/>
                  </a:schemeClr>
                </a:solidFill>
                <a:effectLst/>
                <a:uLnTx/>
                <a:uFillTx/>
                <a:latin typeface="+mj-lt"/>
                <a:ea typeface="+mn-ea"/>
                <a:cs typeface="+mn-cs"/>
              </a:rPr>
              <a:t>Basic Operations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b="1" i="0" u="none" strike="noStrike" kern="1200" cap="none" spc="0" normalizeH="0" baseline="0" noProof="0" dirty="0">
                <a:ln>
                  <a:noFill/>
                </a:ln>
                <a:solidFill>
                  <a:schemeClr val="accent1">
                    <a:lumMod val="75000"/>
                  </a:schemeClr>
                </a:solidFill>
                <a:effectLst/>
                <a:uLnTx/>
                <a:uFillTx/>
                <a:latin typeface="+mn-lt"/>
                <a:ea typeface="+mn-ea"/>
                <a:cs typeface="+mn-cs"/>
              </a:rPr>
              <a:t>Shop Math</a:t>
            </a:r>
          </a:p>
          <a:p>
            <a:pPr marL="0" marR="0" lvl="0" indent="0" algn="ctr" defTabSz="914400" rtl="0" eaLnBrk="1" fontAlgn="auto" latinLnBrk="0" hangingPunct="1">
              <a:lnSpc>
                <a:spcPct val="100000"/>
              </a:lnSpc>
              <a:spcBef>
                <a:spcPts val="0"/>
              </a:spcBef>
              <a:spcAft>
                <a:spcPts val="600"/>
              </a:spcAft>
              <a:buClrTx/>
              <a:buSzTx/>
              <a:buFontTx/>
              <a:buNone/>
              <a:tabLst/>
              <a:defRPr/>
            </a:pPr>
            <a:r>
              <a:rPr lang="en-US" sz="2400" dirty="0">
                <a:solidFill>
                  <a:schemeClr val="tx2">
                    <a:lumMod val="75000"/>
                  </a:schemeClr>
                </a:solidFill>
                <a:latin typeface="+mn-lt"/>
                <a:ea typeface="+mn-ea"/>
                <a:cs typeface="+mn-cs"/>
              </a:rPr>
              <a:t>Transit Core Competencies Curriculum (TC3)</a:t>
            </a:r>
            <a:endParaRPr kumimoji="0" lang="en-US" sz="2400" b="0"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Tree>
    <p:custDataLst>
      <p:tags r:id="rId1"/>
    </p:custDataLst>
    <p:extLst>
      <p:ext uri="{BB962C8B-B14F-4D97-AF65-F5344CB8AC3E}">
        <p14:creationId xmlns:p14="http://schemas.microsoft.com/office/powerpoint/2010/main" val="3867650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A8A209-5504-494A-B86D-73715015FD32}"/>
              </a:ext>
            </a:extLst>
          </p:cNvPr>
          <p:cNvSpPr>
            <a:spLocks noGrp="1"/>
          </p:cNvSpPr>
          <p:nvPr>
            <p:ph type="title"/>
          </p:nvPr>
        </p:nvSpPr>
        <p:spPr/>
        <p:txBody>
          <a:bodyPr/>
          <a:lstStyle/>
          <a:p>
            <a:r>
              <a:rPr lang="en-US" dirty="0"/>
              <a:t>Objectives</a:t>
            </a:r>
          </a:p>
        </p:txBody>
      </p:sp>
      <p:sp>
        <p:nvSpPr>
          <p:cNvPr id="5" name="Content Placeholder 4">
            <a:extLst>
              <a:ext uri="{FF2B5EF4-FFF2-40B4-BE49-F238E27FC236}">
                <a16:creationId xmlns:a16="http://schemas.microsoft.com/office/drawing/2014/main" id="{F4B9B15E-6736-4138-A392-6CF75A784C31}"/>
              </a:ext>
            </a:extLst>
          </p:cNvPr>
          <p:cNvSpPr>
            <a:spLocks noGrp="1"/>
          </p:cNvSpPr>
          <p:nvPr>
            <p:ph idx="1"/>
          </p:nvPr>
        </p:nvSpPr>
        <p:spPr/>
        <p:txBody>
          <a:bodyPr/>
          <a:lstStyle/>
          <a:p>
            <a:pPr marL="342900" indent="-342900">
              <a:buFont typeface="Arial" panose="020B0604020202020204" pitchFamily="34" charset="0"/>
              <a:buChar char="•"/>
            </a:pPr>
            <a:r>
              <a:rPr lang="en-US" dirty="0">
                <a:solidFill>
                  <a:schemeClr val="tx1"/>
                </a:solidFill>
              </a:rPr>
              <a:t>Demonstrate the ability to solve mathematics problems involving whole numbers.</a:t>
            </a:r>
          </a:p>
          <a:p>
            <a:endParaRPr lang="en-US" dirty="0">
              <a:solidFill>
                <a:schemeClr val="tx1"/>
              </a:solidFill>
            </a:endParaRPr>
          </a:p>
          <a:p>
            <a:pPr marL="800100" lvl="1" indent="-342900">
              <a:buFont typeface="Arial" panose="020B0604020202020204" pitchFamily="34" charset="0"/>
              <a:buChar char="•"/>
            </a:pPr>
            <a:r>
              <a:rPr lang="en-US" sz="2800" dirty="0">
                <a:solidFill>
                  <a:schemeClr val="tx1"/>
                </a:solidFill>
              </a:rPr>
              <a:t>Choose the correct operation based on a given problem.</a:t>
            </a:r>
          </a:p>
          <a:p>
            <a:pPr lvl="1"/>
            <a:endParaRPr lang="en-US" sz="2800" dirty="0">
              <a:solidFill>
                <a:schemeClr val="tx1"/>
              </a:solidFill>
            </a:endParaRPr>
          </a:p>
          <a:p>
            <a:pPr marL="800100" lvl="1" indent="-342900">
              <a:buFont typeface="Arial" panose="020B0604020202020204" pitchFamily="34" charset="0"/>
              <a:buChar char="•"/>
            </a:pPr>
            <a:r>
              <a:rPr lang="en-US" sz="2800" dirty="0">
                <a:solidFill>
                  <a:schemeClr val="tx1"/>
                </a:solidFill>
              </a:rPr>
              <a:t>Use the order of operations to solve problems accurately.</a:t>
            </a:r>
            <a:endParaRPr lang="en-US" sz="2800" dirty="0"/>
          </a:p>
        </p:txBody>
      </p:sp>
    </p:spTree>
    <p:custDataLst>
      <p:tags r:id="rId1"/>
    </p:custDataLst>
    <p:extLst>
      <p:ext uri="{BB962C8B-B14F-4D97-AF65-F5344CB8AC3E}">
        <p14:creationId xmlns:p14="http://schemas.microsoft.com/office/powerpoint/2010/main" val="398609957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F846CE-9893-48A0-BB44-477F0C10EE33}"/>
              </a:ext>
            </a:extLst>
          </p:cNvPr>
          <p:cNvSpPr>
            <a:spLocks noGrp="1"/>
          </p:cNvSpPr>
          <p:nvPr>
            <p:ph type="title"/>
          </p:nvPr>
        </p:nvSpPr>
        <p:spPr/>
        <p:txBody>
          <a:bodyPr/>
          <a:lstStyle/>
          <a:p>
            <a:r>
              <a:rPr lang="en-US" dirty="0"/>
              <a:t>Agenda</a:t>
            </a:r>
          </a:p>
        </p:txBody>
      </p:sp>
      <p:sp>
        <p:nvSpPr>
          <p:cNvPr id="5" name="Content Placeholder 4">
            <a:extLst>
              <a:ext uri="{FF2B5EF4-FFF2-40B4-BE49-F238E27FC236}">
                <a16:creationId xmlns:a16="http://schemas.microsoft.com/office/drawing/2014/main" id="{D0E1F003-638E-410B-B653-382D9FEFADAA}"/>
              </a:ext>
            </a:extLst>
          </p:cNvPr>
          <p:cNvSpPr>
            <a:spLocks noGrp="1"/>
          </p:cNvSpPr>
          <p:nvPr>
            <p:ph idx="1"/>
          </p:nvPr>
        </p:nvSpPr>
        <p:spPr>
          <a:xfrm>
            <a:off x="838199" y="1645920"/>
            <a:ext cx="6771969" cy="4572000"/>
          </a:xfrm>
        </p:spPr>
        <p:txBody>
          <a:bodyPr>
            <a:normAutofit/>
          </a:bodyPr>
          <a:lstStyle/>
          <a:p>
            <a:pPr marL="342900" indent="-342900">
              <a:lnSpc>
                <a:spcPct val="175000"/>
              </a:lnSpc>
              <a:buFont typeface="Arial" panose="020B0604020202020204" pitchFamily="34" charset="0"/>
              <a:buChar char="•"/>
            </a:pPr>
            <a:r>
              <a:rPr lang="en-US" sz="3200" dirty="0"/>
              <a:t>Welcome and Warm Up</a:t>
            </a:r>
          </a:p>
          <a:p>
            <a:pPr marL="342900" indent="-342900">
              <a:lnSpc>
                <a:spcPct val="175000"/>
              </a:lnSpc>
              <a:buFont typeface="Arial" panose="020B0604020202020204" pitchFamily="34" charset="0"/>
              <a:buChar char="•"/>
            </a:pPr>
            <a:r>
              <a:rPr lang="en-US" sz="3200" dirty="0"/>
              <a:t>1.1 – Basic Operations </a:t>
            </a:r>
          </a:p>
          <a:p>
            <a:pPr marL="342900" indent="-342900">
              <a:lnSpc>
                <a:spcPct val="175000"/>
              </a:lnSpc>
              <a:buFont typeface="Arial" panose="020B0604020202020204" pitchFamily="34" charset="0"/>
              <a:buChar char="•"/>
            </a:pPr>
            <a:r>
              <a:rPr lang="en-US" sz="3200" dirty="0"/>
              <a:t>1.2 – Order of Operations </a:t>
            </a:r>
          </a:p>
          <a:p>
            <a:pPr marL="342900" indent="-342900">
              <a:lnSpc>
                <a:spcPct val="175000"/>
              </a:lnSpc>
              <a:buFont typeface="Arial" panose="020B0604020202020204" pitchFamily="34" charset="0"/>
              <a:buChar char="•"/>
            </a:pPr>
            <a:r>
              <a:rPr lang="en-US" sz="3200" dirty="0"/>
              <a:t>Quiz and Wrap Up </a:t>
            </a:r>
          </a:p>
        </p:txBody>
      </p:sp>
      <p:pic>
        <p:nvPicPr>
          <p:cNvPr id="2" name="Picture 1">
            <a:extLst>
              <a:ext uri="{FF2B5EF4-FFF2-40B4-BE49-F238E27FC236}">
                <a16:creationId xmlns:a16="http://schemas.microsoft.com/office/drawing/2014/main" id="{F4DC25B9-4177-1219-B444-540DB3658C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0438" y="2144482"/>
            <a:ext cx="2893065" cy="3719655"/>
          </a:xfrm>
          <a:prstGeom prst="rect">
            <a:avLst/>
          </a:prstGeom>
          <a:ln>
            <a:solidFill>
              <a:schemeClr val="tx2">
                <a:lumMod val="60000"/>
                <a:lumOff val="4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223299985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172B43-1214-073A-2448-B6DEE65B464F}"/>
              </a:ext>
            </a:extLst>
          </p:cNvPr>
          <p:cNvSpPr>
            <a:spLocks noGrp="1"/>
          </p:cNvSpPr>
          <p:nvPr>
            <p:ph type="title"/>
          </p:nvPr>
        </p:nvSpPr>
        <p:spPr>
          <a:xfrm>
            <a:off x="838199" y="522021"/>
            <a:ext cx="10515600" cy="664797"/>
          </a:xfrm>
        </p:spPr>
        <p:txBody>
          <a:bodyPr/>
          <a:lstStyle/>
          <a:p>
            <a:r>
              <a:rPr lang="en-US" dirty="0"/>
              <a:t>Warm Up</a:t>
            </a:r>
          </a:p>
        </p:txBody>
      </p:sp>
      <p:pic>
        <p:nvPicPr>
          <p:cNvPr id="6" name="Picture 5">
            <a:extLst>
              <a:ext uri="{FF2B5EF4-FFF2-40B4-BE49-F238E27FC236}">
                <a16:creationId xmlns:a16="http://schemas.microsoft.com/office/drawing/2014/main" id="{15FA45DB-4CB1-9A1D-A9DD-ED372EF07A7A}"/>
              </a:ext>
            </a:extLst>
          </p:cNvPr>
          <p:cNvPicPr>
            <a:picLocks noChangeAspect="1"/>
          </p:cNvPicPr>
          <p:nvPr/>
        </p:nvPicPr>
        <p:blipFill>
          <a:blip r:embed="rId4">
            <a:extLst>
              <a:ext uri="{28A0092B-C50C-407E-A947-70E740481C1C}">
                <a14:useLocalDpi xmlns:a14="http://schemas.microsoft.com/office/drawing/2010/main" val="0"/>
              </a:ext>
            </a:extLst>
          </a:blip>
          <a:srcRect l="4219" t="25417" r="63324"/>
          <a:stretch>
            <a:fillRect/>
          </a:stretch>
        </p:blipFill>
        <p:spPr>
          <a:xfrm>
            <a:off x="3616614" y="4009457"/>
            <a:ext cx="2307022" cy="2982040"/>
          </a:xfrm>
          <a:prstGeom prst="rect">
            <a:avLst/>
          </a:prstGeom>
        </p:spPr>
      </p:pic>
      <p:pic>
        <p:nvPicPr>
          <p:cNvPr id="10" name="Picture 9">
            <a:extLst>
              <a:ext uri="{FF2B5EF4-FFF2-40B4-BE49-F238E27FC236}">
                <a16:creationId xmlns:a16="http://schemas.microsoft.com/office/drawing/2014/main" id="{DC85FD36-B246-0F78-C346-BE35A73B2FA4}"/>
              </a:ext>
            </a:extLst>
          </p:cNvPr>
          <p:cNvPicPr>
            <a:picLocks noChangeAspect="1"/>
          </p:cNvPicPr>
          <p:nvPr/>
        </p:nvPicPr>
        <p:blipFill>
          <a:blip r:embed="rId4">
            <a:extLst>
              <a:ext uri="{28A0092B-C50C-407E-A947-70E740481C1C}">
                <a14:useLocalDpi xmlns:a14="http://schemas.microsoft.com/office/drawing/2010/main" val="0"/>
              </a:ext>
            </a:extLst>
          </a:blip>
          <a:srcRect l="59334" t="25417" r="4842"/>
          <a:stretch>
            <a:fillRect/>
          </a:stretch>
        </p:blipFill>
        <p:spPr>
          <a:xfrm>
            <a:off x="5575914" y="4009457"/>
            <a:ext cx="2546318" cy="2982040"/>
          </a:xfrm>
          <a:prstGeom prst="rect">
            <a:avLst/>
          </a:prstGeom>
        </p:spPr>
      </p:pic>
      <p:grpSp>
        <p:nvGrpSpPr>
          <p:cNvPr id="7" name="Google Shape;250;p31">
            <a:extLst>
              <a:ext uri="{FF2B5EF4-FFF2-40B4-BE49-F238E27FC236}">
                <a16:creationId xmlns:a16="http://schemas.microsoft.com/office/drawing/2014/main" id="{A982E134-327E-A293-C6B6-A6B3ACF0E23A}"/>
              </a:ext>
              <a:ext uri="{C183D7F6-B498-43B3-948B-1728B52AA6E4}">
                <adec:decorative xmlns:adec="http://schemas.microsoft.com/office/drawing/2017/decorative" val="1"/>
              </a:ext>
            </a:extLst>
          </p:cNvPr>
          <p:cNvGrpSpPr/>
          <p:nvPr/>
        </p:nvGrpSpPr>
        <p:grpSpPr>
          <a:xfrm>
            <a:off x="915812" y="4267767"/>
            <a:ext cx="2896347" cy="2271772"/>
            <a:chOff x="0" y="0"/>
            <a:chExt cx="3922609" cy="3916200"/>
          </a:xfrm>
        </p:grpSpPr>
        <p:sp>
          <p:nvSpPr>
            <p:cNvPr id="8" name="Google Shape;251;p31">
              <a:extLst>
                <a:ext uri="{FF2B5EF4-FFF2-40B4-BE49-F238E27FC236}">
                  <a16:creationId xmlns:a16="http://schemas.microsoft.com/office/drawing/2014/main" id="{4FAA036F-917D-03E0-7140-182D754955C0}"/>
                </a:ext>
              </a:extLst>
            </p:cNvPr>
            <p:cNvSpPr/>
            <p:nvPr/>
          </p:nvSpPr>
          <p:spPr>
            <a:xfrm>
              <a:off x="6409" y="0"/>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9" name="Google Shape;252;p31">
              <a:extLst>
                <a:ext uri="{FF2B5EF4-FFF2-40B4-BE49-F238E27FC236}">
                  <a16:creationId xmlns:a16="http://schemas.microsoft.com/office/drawing/2014/main" id="{D0DD0087-63A0-1EBC-1E10-369BF824477F}"/>
                </a:ext>
              </a:extLst>
            </p:cNvPr>
            <p:cNvSpPr/>
            <p:nvPr/>
          </p:nvSpPr>
          <p:spPr>
            <a:xfrm>
              <a:off x="0" y="5809"/>
              <a:ext cx="3916200" cy="783000"/>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p:sp>
        <p:nvSpPr>
          <p:cNvPr id="20" name="TextBox 19">
            <a:extLst>
              <a:ext uri="{FF2B5EF4-FFF2-40B4-BE49-F238E27FC236}">
                <a16:creationId xmlns:a16="http://schemas.microsoft.com/office/drawing/2014/main" id="{46E965D8-B617-52AE-0CCD-4E3CCACC59E3}"/>
              </a:ext>
            </a:extLst>
          </p:cNvPr>
          <p:cNvSpPr txBox="1"/>
          <p:nvPr/>
        </p:nvSpPr>
        <p:spPr>
          <a:xfrm>
            <a:off x="908108" y="4628802"/>
            <a:ext cx="2881382" cy="492443"/>
          </a:xfrm>
          <a:prstGeom prst="rect">
            <a:avLst/>
          </a:prstGeom>
          <a:noFill/>
        </p:spPr>
        <p:txBody>
          <a:bodyPr wrap="square">
            <a:spAutoFit/>
          </a:bodyPr>
          <a:lstStyle/>
          <a:p>
            <a:pPr marR="0" lvl="0" algn="ctr">
              <a:spcAft>
                <a:spcPts val="800"/>
              </a:spcAft>
            </a:pPr>
            <a:r>
              <a:rPr lang="en-US" sz="2600" b="1" kern="100" dirty="0">
                <a:effectLst/>
                <a:latin typeface="MV Boli" panose="02000500030200090000" pitchFamily="2" charset="0"/>
                <a:ea typeface="Calibri" panose="020F0502020204030204" pitchFamily="34" charset="0"/>
                <a:cs typeface="MV Boli" panose="02000500030200090000" pitchFamily="2" charset="0"/>
              </a:rPr>
              <a:t>Elena</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29 minutes</a:t>
            </a:r>
          </a:p>
        </p:txBody>
      </p:sp>
      <p:grpSp>
        <p:nvGrpSpPr>
          <p:cNvPr id="16" name="Google Shape;250;p31">
            <a:extLst>
              <a:ext uri="{FF2B5EF4-FFF2-40B4-BE49-F238E27FC236}">
                <a16:creationId xmlns:a16="http://schemas.microsoft.com/office/drawing/2014/main" id="{57A9F3EE-85FA-1E43-AF7E-A63D866B179A}"/>
              </a:ext>
              <a:ext uri="{C183D7F6-B498-43B3-948B-1728B52AA6E4}">
                <adec:decorative xmlns:adec="http://schemas.microsoft.com/office/drawing/2017/decorative" val="1"/>
              </a:ext>
            </a:extLst>
          </p:cNvPr>
          <p:cNvGrpSpPr/>
          <p:nvPr/>
        </p:nvGrpSpPr>
        <p:grpSpPr>
          <a:xfrm>
            <a:off x="8122232" y="4267767"/>
            <a:ext cx="2795596" cy="2238127"/>
            <a:chOff x="148788" y="0"/>
            <a:chExt cx="3783277" cy="3663246"/>
          </a:xfrm>
        </p:grpSpPr>
        <p:sp>
          <p:nvSpPr>
            <p:cNvPr id="17" name="Google Shape;251;p31">
              <a:extLst>
                <a:ext uri="{FF2B5EF4-FFF2-40B4-BE49-F238E27FC236}">
                  <a16:creationId xmlns:a16="http://schemas.microsoft.com/office/drawing/2014/main" id="{5CFEF130-04DB-623D-8268-8AEF3F06857E}"/>
                </a:ext>
              </a:extLst>
            </p:cNvPr>
            <p:cNvSpPr/>
            <p:nvPr/>
          </p:nvSpPr>
          <p:spPr>
            <a:xfrm>
              <a:off x="148788" y="0"/>
              <a:ext cx="3773820" cy="3663246"/>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a:p>
          </p:txBody>
        </p:sp>
        <p:sp>
          <p:nvSpPr>
            <p:cNvPr id="18" name="Google Shape;252;p31">
              <a:extLst>
                <a:ext uri="{FF2B5EF4-FFF2-40B4-BE49-F238E27FC236}">
                  <a16:creationId xmlns:a16="http://schemas.microsoft.com/office/drawing/2014/main" id="{69B49A03-5936-1D39-5EB9-EB92BF48EE18}"/>
                </a:ext>
              </a:extLst>
            </p:cNvPr>
            <p:cNvSpPr/>
            <p:nvPr/>
          </p:nvSpPr>
          <p:spPr>
            <a:xfrm>
              <a:off x="148788" y="5809"/>
              <a:ext cx="3783277" cy="783000"/>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p:sp>
        <p:nvSpPr>
          <p:cNvPr id="30" name="Rectangle 29">
            <a:extLst>
              <a:ext uri="{FF2B5EF4-FFF2-40B4-BE49-F238E27FC236}">
                <a16:creationId xmlns:a16="http://schemas.microsoft.com/office/drawing/2014/main" id="{DD654EAD-7255-4FF2-96B9-AA7E6C185FAB}"/>
              </a:ext>
            </a:extLst>
          </p:cNvPr>
          <p:cNvSpPr/>
          <p:nvPr/>
        </p:nvSpPr>
        <p:spPr>
          <a:xfrm>
            <a:off x="1523227" y="5043568"/>
            <a:ext cx="1979846" cy="129241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600" kern="100" dirty="0">
                <a:latin typeface="Calibri" panose="020F0502020204030204" pitchFamily="34" charset="0"/>
                <a:ea typeface="Calibri" panose="020F0502020204030204" pitchFamily="34" charset="0"/>
                <a:cs typeface="Times New Roman" panose="02020603050405020304" pitchFamily="18" charset="0"/>
              </a:rPr>
              <a:t>5 + (4 × 6)</a:t>
            </a:r>
            <a:endParaRPr lang="en-US" sz="2600" dirty="0"/>
          </a:p>
          <a:p>
            <a:r>
              <a:rPr lang="en-US" sz="2600" dirty="0"/>
              <a:t>5 + 24 </a:t>
            </a:r>
          </a:p>
          <a:p>
            <a:r>
              <a:rPr lang="en-US" sz="2600" dirty="0"/>
              <a:t>29 min.</a:t>
            </a:r>
            <a:endParaRPr lang="en-US" dirty="0"/>
          </a:p>
        </p:txBody>
      </p:sp>
      <p:sp>
        <p:nvSpPr>
          <p:cNvPr id="33" name="TextBox 32">
            <a:extLst>
              <a:ext uri="{FF2B5EF4-FFF2-40B4-BE49-F238E27FC236}">
                <a16:creationId xmlns:a16="http://schemas.microsoft.com/office/drawing/2014/main" id="{47BF2F63-D09A-7753-2000-FEC79F88C39D}"/>
              </a:ext>
            </a:extLst>
          </p:cNvPr>
          <p:cNvSpPr txBox="1"/>
          <p:nvPr/>
        </p:nvSpPr>
        <p:spPr>
          <a:xfrm>
            <a:off x="8012287" y="4690769"/>
            <a:ext cx="2881382" cy="492443"/>
          </a:xfrm>
          <a:prstGeom prst="rect">
            <a:avLst/>
          </a:prstGeom>
          <a:noFill/>
        </p:spPr>
        <p:txBody>
          <a:bodyPr wrap="square">
            <a:spAutoFit/>
          </a:bodyPr>
          <a:lstStyle/>
          <a:p>
            <a:pPr marR="0" lvl="0" algn="ctr">
              <a:spcAft>
                <a:spcPts val="800"/>
              </a:spcAft>
            </a:pPr>
            <a:r>
              <a:rPr lang="en-US" sz="2600" b="1" kern="100" dirty="0">
                <a:effectLst/>
                <a:latin typeface="MV Boli" panose="02000500030200090000" pitchFamily="2" charset="0"/>
                <a:ea typeface="Calibri" panose="020F0502020204030204" pitchFamily="34" charset="0"/>
                <a:cs typeface="MV Boli" panose="02000500030200090000" pitchFamily="2" charset="0"/>
              </a:rPr>
              <a:t>Chris</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600" kern="100" dirty="0">
                <a:latin typeface="Calibri" panose="020F0502020204030204" pitchFamily="34" charset="0"/>
                <a:ea typeface="Calibri" panose="020F0502020204030204" pitchFamily="34" charset="0"/>
                <a:cs typeface="Times New Roman" panose="02020603050405020304" pitchFamily="18" charset="0"/>
              </a:rPr>
              <a:t>54</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minutes</a:t>
            </a:r>
          </a:p>
        </p:txBody>
      </p:sp>
      <p:sp>
        <p:nvSpPr>
          <p:cNvPr id="34" name="Rectangle 33">
            <a:extLst>
              <a:ext uri="{FF2B5EF4-FFF2-40B4-BE49-F238E27FC236}">
                <a16:creationId xmlns:a16="http://schemas.microsoft.com/office/drawing/2014/main" id="{946A3C84-56A1-EEEF-04DA-FD48E64B5DC6}"/>
              </a:ext>
            </a:extLst>
          </p:cNvPr>
          <p:cNvSpPr/>
          <p:nvPr/>
        </p:nvSpPr>
        <p:spPr>
          <a:xfrm>
            <a:off x="8626786" y="5113906"/>
            <a:ext cx="1979846" cy="129241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600" kern="100" dirty="0">
                <a:latin typeface="Calibri" panose="020F0502020204030204" pitchFamily="34" charset="0"/>
                <a:ea typeface="Calibri" panose="020F0502020204030204" pitchFamily="34" charset="0"/>
                <a:cs typeface="Times New Roman" panose="02020603050405020304" pitchFamily="18" charset="0"/>
              </a:rPr>
              <a:t>5 + (4 × 6)</a:t>
            </a:r>
            <a:endParaRPr lang="en-US" sz="2600" dirty="0"/>
          </a:p>
          <a:p>
            <a:r>
              <a:rPr lang="en-US" sz="2600" dirty="0"/>
              <a:t>9 x 6 </a:t>
            </a:r>
          </a:p>
          <a:p>
            <a:r>
              <a:rPr lang="en-US" sz="2600" dirty="0"/>
              <a:t>54 min.</a:t>
            </a:r>
            <a:endParaRPr lang="en-US" dirty="0"/>
          </a:p>
        </p:txBody>
      </p:sp>
      <p:pic>
        <p:nvPicPr>
          <p:cNvPr id="36" name="Picture 35">
            <a:extLst>
              <a:ext uri="{FF2B5EF4-FFF2-40B4-BE49-F238E27FC236}">
                <a16:creationId xmlns:a16="http://schemas.microsoft.com/office/drawing/2014/main" id="{E5719B4A-4C91-BD9D-9C0A-6D1F818C19A3}"/>
              </a:ext>
            </a:extLst>
          </p:cNvPr>
          <p:cNvPicPr>
            <a:picLocks noChangeAspect="1"/>
          </p:cNvPicPr>
          <p:nvPr/>
        </p:nvPicPr>
        <p:blipFill>
          <a:blip r:embed="rId5">
            <a:extLst>
              <a:ext uri="{28A0092B-C50C-407E-A947-70E740481C1C}">
                <a14:useLocalDpi xmlns:a14="http://schemas.microsoft.com/office/drawing/2010/main" val="0"/>
              </a:ext>
            </a:extLst>
          </a:blip>
          <a:srcRect l="22258" t="17850" r="17984" b="16990"/>
          <a:stretch>
            <a:fillRect/>
          </a:stretch>
        </p:blipFill>
        <p:spPr>
          <a:xfrm rot="20580747">
            <a:off x="1101546" y="4063585"/>
            <a:ext cx="1034951" cy="634798"/>
          </a:xfrm>
          <a:prstGeom prst="rect">
            <a:avLst/>
          </a:prstGeom>
        </p:spPr>
      </p:pic>
      <p:pic>
        <p:nvPicPr>
          <p:cNvPr id="37" name="Picture 36">
            <a:extLst>
              <a:ext uri="{FF2B5EF4-FFF2-40B4-BE49-F238E27FC236}">
                <a16:creationId xmlns:a16="http://schemas.microsoft.com/office/drawing/2014/main" id="{CCE83450-D868-545E-A512-C3D6707DED09}"/>
              </a:ext>
            </a:extLst>
          </p:cNvPr>
          <p:cNvPicPr>
            <a:picLocks noChangeAspect="1"/>
          </p:cNvPicPr>
          <p:nvPr/>
        </p:nvPicPr>
        <p:blipFill>
          <a:blip r:embed="rId5">
            <a:extLst>
              <a:ext uri="{28A0092B-C50C-407E-A947-70E740481C1C}">
                <a14:useLocalDpi xmlns:a14="http://schemas.microsoft.com/office/drawing/2010/main" val="0"/>
              </a:ext>
            </a:extLst>
          </a:blip>
          <a:srcRect l="22258" t="17850" r="17984" b="16990"/>
          <a:stretch>
            <a:fillRect/>
          </a:stretch>
        </p:blipFill>
        <p:spPr>
          <a:xfrm rot="20580747">
            <a:off x="8231745" y="4083087"/>
            <a:ext cx="1034951" cy="634798"/>
          </a:xfrm>
          <a:prstGeom prst="rect">
            <a:avLst/>
          </a:prstGeom>
        </p:spPr>
      </p:pic>
      <p:sp>
        <p:nvSpPr>
          <p:cNvPr id="38" name="Rectangle 37">
            <a:extLst>
              <a:ext uri="{FF2B5EF4-FFF2-40B4-BE49-F238E27FC236}">
                <a16:creationId xmlns:a16="http://schemas.microsoft.com/office/drawing/2014/main" id="{55DD800E-A064-E5E0-4F76-2C3D036D745C}"/>
              </a:ext>
            </a:extLst>
          </p:cNvPr>
          <p:cNvSpPr/>
          <p:nvPr/>
        </p:nvSpPr>
        <p:spPr>
          <a:xfrm>
            <a:off x="838199" y="1106412"/>
            <a:ext cx="5257801" cy="2730266"/>
          </a:xfrm>
          <a:prstGeom prst="rect">
            <a:avLst/>
          </a:prstGeom>
          <a:solidFill>
            <a:schemeClr val="bg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US" sz="2400" b="1" dirty="0">
                <a:solidFill>
                  <a:schemeClr val="tx1"/>
                </a:solidFill>
              </a:rPr>
              <a:t>Scenario</a:t>
            </a:r>
            <a:r>
              <a:rPr lang="en-US" sz="2400" dirty="0">
                <a:solidFill>
                  <a:schemeClr val="tx1"/>
                </a:solidFill>
              </a:rPr>
              <a:t>: During a busy shift, Chris and Elena need to estimate how long a job will take before the next train arrives. The job requires 5 minutes of prep time, and each component takes 4 minutes to install. There are 6 components total. </a:t>
            </a:r>
            <a:r>
              <a:rPr lang="en-US" sz="2400" i="1" dirty="0">
                <a:solidFill>
                  <a:schemeClr val="tx1"/>
                </a:solidFill>
              </a:rPr>
              <a:t>The next train arrives in 30 minutes. </a:t>
            </a:r>
          </a:p>
        </p:txBody>
      </p:sp>
      <p:sp>
        <p:nvSpPr>
          <p:cNvPr id="41" name="Rectangle 40">
            <a:extLst>
              <a:ext uri="{FF2B5EF4-FFF2-40B4-BE49-F238E27FC236}">
                <a16:creationId xmlns:a16="http://schemas.microsoft.com/office/drawing/2014/main" id="{A84FE00B-2B33-30FF-8ABE-2F9582F05F4B}"/>
              </a:ext>
            </a:extLst>
          </p:cNvPr>
          <p:cNvSpPr/>
          <p:nvPr/>
        </p:nvSpPr>
        <p:spPr>
          <a:xfrm>
            <a:off x="6096000" y="1106411"/>
            <a:ext cx="5392993" cy="2730267"/>
          </a:xfrm>
          <a:prstGeom prst="rect">
            <a:avLst/>
          </a:prstGeom>
          <a:solidFill>
            <a:schemeClr val="bg1">
              <a:lumMod val="95000"/>
            </a:schemeClr>
          </a:solidFill>
          <a:ln>
            <a:solidFill>
              <a:schemeClr val="bg2"/>
            </a:solidFill>
          </a:ln>
        </p:spPr>
        <p:style>
          <a:lnRef idx="2">
            <a:schemeClr val="dk1"/>
          </a:lnRef>
          <a:fillRef idx="1">
            <a:schemeClr val="lt1"/>
          </a:fillRef>
          <a:effectRef idx="0">
            <a:schemeClr val="dk1"/>
          </a:effectRef>
          <a:fontRef idx="minor">
            <a:schemeClr val="dk1"/>
          </a:fontRef>
        </p:style>
        <p:txBody>
          <a:bodyPr rtlCol="0" anchor="ctr"/>
          <a:lstStyle/>
          <a:p>
            <a:r>
              <a:rPr lang="en-US" sz="2400" b="1" dirty="0">
                <a:solidFill>
                  <a:schemeClr val="tx1"/>
                </a:solidFill>
              </a:rPr>
              <a:t>Discuss</a:t>
            </a:r>
            <a:r>
              <a:rPr lang="en-US" sz="2400" dirty="0">
                <a:solidFill>
                  <a:schemeClr val="tx1"/>
                </a:solidFill>
              </a:rPr>
              <a:t>:</a:t>
            </a:r>
          </a:p>
          <a:p>
            <a:pPr marL="342900" indent="-342900">
              <a:buFont typeface="Arial" panose="020B0604020202020204" pitchFamily="34" charset="0"/>
              <a:buChar char="•"/>
            </a:pPr>
            <a:r>
              <a:rPr lang="en-US" sz="2400" dirty="0">
                <a:solidFill>
                  <a:schemeClr val="tx1"/>
                </a:solidFill>
              </a:rPr>
              <a:t>How could the wrong estimate impact service or safety?</a:t>
            </a:r>
          </a:p>
          <a:p>
            <a:pPr marL="342900" indent="-342900">
              <a:buFont typeface="Arial" panose="020B0604020202020204" pitchFamily="34" charset="0"/>
              <a:buChar char="•"/>
            </a:pPr>
            <a:r>
              <a:rPr lang="en-US" sz="2400" dirty="0">
                <a:solidFill>
                  <a:schemeClr val="tx1"/>
                </a:solidFill>
              </a:rPr>
              <a:t>Which math operations do they need?</a:t>
            </a:r>
          </a:p>
          <a:p>
            <a:pPr marL="342900" indent="-342900">
              <a:buFont typeface="Arial" panose="020B0604020202020204" pitchFamily="34" charset="0"/>
              <a:buChar char="•"/>
            </a:pPr>
            <a:r>
              <a:rPr lang="en-US" sz="2400" dirty="0">
                <a:solidFill>
                  <a:schemeClr val="tx1"/>
                </a:solidFill>
              </a:rPr>
              <a:t>Why did they get different answers?</a:t>
            </a:r>
          </a:p>
          <a:p>
            <a:pPr marL="342900" indent="-342900">
              <a:buFont typeface="Arial" panose="020B0604020202020204" pitchFamily="34" charset="0"/>
              <a:buChar char="•"/>
            </a:pPr>
            <a:endParaRPr lang="en-US" sz="2400" dirty="0">
              <a:solidFill>
                <a:schemeClr val="tx1"/>
              </a:solidFill>
            </a:endParaRPr>
          </a:p>
          <a:p>
            <a:endParaRPr lang="en-US" sz="2400" dirty="0">
              <a:solidFill>
                <a:schemeClr val="tx1"/>
              </a:solidFill>
            </a:endParaRPr>
          </a:p>
        </p:txBody>
      </p:sp>
    </p:spTree>
    <p:custDataLst>
      <p:tags r:id="rId1"/>
    </p:custDataLst>
    <p:extLst>
      <p:ext uri="{BB962C8B-B14F-4D97-AF65-F5344CB8AC3E}">
        <p14:creationId xmlns:p14="http://schemas.microsoft.com/office/powerpoint/2010/main" val="33340320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750"/>
                                        <p:tgtEl>
                                          <p:spTgt spid="20"/>
                                        </p:tgtEl>
                                      </p:cBhvr>
                                    </p:animEffect>
                                  </p:childTnLst>
                                </p:cTn>
                              </p:par>
                              <p:par>
                                <p:cTn id="19" presetID="42" presetClass="path" presetSubtype="0" accel="50000" decel="50000" fill="hold" nodeType="withEffect">
                                  <p:stCondLst>
                                    <p:cond delay="0"/>
                                  </p:stCondLst>
                                  <p:childTnLst>
                                    <p:animMotion origin="layout" path="M -2.5E-6 1.11111E-6 L 0.1892 0.01134 " pathEditMode="relative" rAng="0" ptsTypes="AA">
                                      <p:cBhvr>
                                        <p:cTn id="20" dur="1000" fill="hold"/>
                                        <p:tgtEl>
                                          <p:spTgt spid="36"/>
                                        </p:tgtEl>
                                        <p:attrNameLst>
                                          <p:attrName>ppt_x</p:attrName>
                                          <p:attrName>ppt_y</p:attrName>
                                        </p:attrNameLst>
                                      </p:cBhvr>
                                      <p:rCtr x="9453" y="556"/>
                                    </p:animMotion>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left)">
                                      <p:cBhvr>
                                        <p:cTn id="24" dur="750"/>
                                        <p:tgtEl>
                                          <p:spTgt spid="33"/>
                                        </p:tgtEl>
                                      </p:cBhvr>
                                    </p:animEffect>
                                  </p:childTnLst>
                                </p:cTn>
                              </p:par>
                              <p:par>
                                <p:cTn id="25" presetID="42" presetClass="path" presetSubtype="0" accel="50000" decel="50000" fill="hold" nodeType="withEffect">
                                  <p:stCondLst>
                                    <p:cond delay="0"/>
                                  </p:stCondLst>
                                  <p:childTnLst>
                                    <p:animMotion origin="layout" path="M 1.875E-6 3.33333E-6 L 0.18151 0.01458 " pathEditMode="relative" rAng="0" ptsTypes="AA">
                                      <p:cBhvr>
                                        <p:cTn id="26" dur="1000" fill="hold"/>
                                        <p:tgtEl>
                                          <p:spTgt spid="37"/>
                                        </p:tgtEl>
                                        <p:attrNameLst>
                                          <p:attrName>ppt_x</p:attrName>
                                          <p:attrName>ppt_y</p:attrName>
                                        </p:attrNameLst>
                                      </p:cBhvr>
                                      <p:rCtr x="9076" y="718"/>
                                    </p:animMotion>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0"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B4AAA-9BA0-05FC-71B4-286B43443B45}"/>
              </a:ext>
            </a:extLst>
          </p:cNvPr>
          <p:cNvSpPr>
            <a:spLocks noGrp="1"/>
          </p:cNvSpPr>
          <p:nvPr>
            <p:ph type="title"/>
          </p:nvPr>
        </p:nvSpPr>
        <p:spPr/>
        <p:txBody>
          <a:bodyPr/>
          <a:lstStyle/>
          <a:p>
            <a:r>
              <a:rPr lang="en-US" dirty="0"/>
              <a:t>Key Terms </a:t>
            </a:r>
          </a:p>
        </p:txBody>
      </p:sp>
      <p:sp>
        <p:nvSpPr>
          <p:cNvPr id="3" name="Content Placeholder 2">
            <a:extLst>
              <a:ext uri="{FF2B5EF4-FFF2-40B4-BE49-F238E27FC236}">
                <a16:creationId xmlns:a16="http://schemas.microsoft.com/office/drawing/2014/main" id="{78722386-B4E5-C436-1A2F-6ACA4D67E577}"/>
              </a:ext>
            </a:extLst>
          </p:cNvPr>
          <p:cNvSpPr>
            <a:spLocks noGrp="1"/>
          </p:cNvSpPr>
          <p:nvPr>
            <p:ph idx="1"/>
          </p:nvPr>
        </p:nvSpPr>
        <p:spPr>
          <a:xfrm>
            <a:off x="838199" y="1645919"/>
            <a:ext cx="4441167" cy="4858397"/>
          </a:xfrm>
        </p:spPr>
        <p:txBody>
          <a:bodyPr/>
          <a:lstStyle/>
          <a:p>
            <a:r>
              <a:rPr lang="en-US" b="1" dirty="0">
                <a:solidFill>
                  <a:schemeClr val="accent4"/>
                </a:solidFill>
              </a:rPr>
              <a:t>Equation</a:t>
            </a:r>
            <a:r>
              <a:rPr lang="en-US" dirty="0">
                <a:solidFill>
                  <a:schemeClr val="tx1"/>
                </a:solidFill>
              </a:rPr>
              <a:t>  - An equation is a mathematical statement that shows two values are equal, using an equals sign (=). </a:t>
            </a:r>
          </a:p>
          <a:p>
            <a:endParaRPr lang="en-US" dirty="0">
              <a:solidFill>
                <a:schemeClr val="tx1"/>
              </a:solidFill>
            </a:endParaRPr>
          </a:p>
          <a:p>
            <a:r>
              <a:rPr lang="en-US" b="1" dirty="0">
                <a:solidFill>
                  <a:schemeClr val="accent5"/>
                </a:solidFill>
              </a:rPr>
              <a:t>Solution</a:t>
            </a:r>
            <a:r>
              <a:rPr lang="en-US" dirty="0">
                <a:solidFill>
                  <a:schemeClr val="tx1"/>
                </a:solidFill>
              </a:rPr>
              <a:t> - A solution is the correct answer to an equation.</a:t>
            </a:r>
          </a:p>
        </p:txBody>
      </p:sp>
      <p:sp>
        <p:nvSpPr>
          <p:cNvPr id="5" name="TextBox 4">
            <a:extLst>
              <a:ext uri="{FF2B5EF4-FFF2-40B4-BE49-F238E27FC236}">
                <a16:creationId xmlns:a16="http://schemas.microsoft.com/office/drawing/2014/main" id="{F9E4B58D-17BB-A12B-48F4-EB4F26BAE1FC}"/>
              </a:ext>
            </a:extLst>
          </p:cNvPr>
          <p:cNvSpPr txBox="1"/>
          <p:nvPr/>
        </p:nvSpPr>
        <p:spPr>
          <a:xfrm>
            <a:off x="7203237" y="3428999"/>
            <a:ext cx="3066330" cy="769441"/>
          </a:xfrm>
          <a:prstGeom prst="rect">
            <a:avLst/>
          </a:prstGeom>
          <a:noFill/>
        </p:spPr>
        <p:txBody>
          <a:bodyPr wrap="square">
            <a:spAutoFit/>
          </a:bodyPr>
          <a:lstStyle/>
          <a:p>
            <a:pPr algn="ctr"/>
            <a:r>
              <a:rPr lang="en-US" sz="4400" b="1" dirty="0"/>
              <a:t>8 + 4 = 12</a:t>
            </a:r>
          </a:p>
        </p:txBody>
      </p:sp>
      <p:sp>
        <p:nvSpPr>
          <p:cNvPr id="7" name="TextBox 6">
            <a:extLst>
              <a:ext uri="{FF2B5EF4-FFF2-40B4-BE49-F238E27FC236}">
                <a16:creationId xmlns:a16="http://schemas.microsoft.com/office/drawing/2014/main" id="{D7F5B22F-5DAC-7979-B784-A421BADBB9E9}"/>
              </a:ext>
            </a:extLst>
          </p:cNvPr>
          <p:cNvSpPr txBox="1"/>
          <p:nvPr/>
        </p:nvSpPr>
        <p:spPr>
          <a:xfrm>
            <a:off x="6096000" y="2028163"/>
            <a:ext cx="5093009" cy="954107"/>
          </a:xfrm>
          <a:prstGeom prst="rect">
            <a:avLst/>
          </a:prstGeom>
          <a:noFill/>
        </p:spPr>
        <p:txBody>
          <a:bodyPr wrap="square">
            <a:spAutoFit/>
          </a:bodyPr>
          <a:lstStyle/>
          <a:p>
            <a:pPr algn="ctr"/>
            <a:r>
              <a:rPr lang="en-US" sz="2800" dirty="0">
                <a:solidFill>
                  <a:schemeClr val="accent4"/>
                </a:solidFill>
                <a:latin typeface="MV Boli" panose="02000500030200090000" pitchFamily="2" charset="0"/>
                <a:cs typeface="MV Boli" panose="02000500030200090000" pitchFamily="2" charset="0"/>
              </a:rPr>
              <a:t>Both sides of the equation have the same value</a:t>
            </a:r>
          </a:p>
        </p:txBody>
      </p:sp>
      <p:sp>
        <p:nvSpPr>
          <p:cNvPr id="9" name="TextBox 8">
            <a:extLst>
              <a:ext uri="{FF2B5EF4-FFF2-40B4-BE49-F238E27FC236}">
                <a16:creationId xmlns:a16="http://schemas.microsoft.com/office/drawing/2014/main" id="{28DF6011-2996-1FD2-72FC-F254C2237220}"/>
              </a:ext>
            </a:extLst>
          </p:cNvPr>
          <p:cNvSpPr txBox="1"/>
          <p:nvPr/>
        </p:nvSpPr>
        <p:spPr>
          <a:xfrm>
            <a:off x="6096001" y="4645169"/>
            <a:ext cx="5093008" cy="954107"/>
          </a:xfrm>
          <a:prstGeom prst="rect">
            <a:avLst/>
          </a:prstGeom>
          <a:noFill/>
        </p:spPr>
        <p:txBody>
          <a:bodyPr wrap="square">
            <a:spAutoFit/>
          </a:bodyPr>
          <a:lstStyle/>
          <a:p>
            <a:pPr algn="ctr"/>
            <a:r>
              <a:rPr lang="en-US" sz="2800" dirty="0">
                <a:solidFill>
                  <a:schemeClr val="accent5"/>
                </a:solidFill>
                <a:latin typeface="MV Boli" panose="02000500030200090000" pitchFamily="2" charset="0"/>
                <a:cs typeface="MV Boli" panose="02000500030200090000" pitchFamily="2" charset="0"/>
              </a:rPr>
              <a:t>The value that makes the equation true</a:t>
            </a:r>
          </a:p>
        </p:txBody>
      </p:sp>
      <p:sp>
        <p:nvSpPr>
          <p:cNvPr id="10" name="Left Brace 9">
            <a:extLst>
              <a:ext uri="{FF2B5EF4-FFF2-40B4-BE49-F238E27FC236}">
                <a16:creationId xmlns:a16="http://schemas.microsoft.com/office/drawing/2014/main" id="{385CD945-2FFC-C23F-0109-54ECAEAEBD4F}"/>
              </a:ext>
            </a:extLst>
          </p:cNvPr>
          <p:cNvSpPr/>
          <p:nvPr/>
        </p:nvSpPr>
        <p:spPr>
          <a:xfrm rot="5400000">
            <a:off x="7911610" y="2661905"/>
            <a:ext cx="563594" cy="1204325"/>
          </a:xfrm>
          <a:prstGeom prst="leftBrace">
            <a:avLst/>
          </a:prstGeom>
          <a:ln w="28575"/>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
        <p:nvSpPr>
          <p:cNvPr id="11" name="Left Brace 10">
            <a:extLst>
              <a:ext uri="{FF2B5EF4-FFF2-40B4-BE49-F238E27FC236}">
                <a16:creationId xmlns:a16="http://schemas.microsoft.com/office/drawing/2014/main" id="{03DA202F-1CD9-B44B-16B1-48224846FA63}"/>
              </a:ext>
            </a:extLst>
          </p:cNvPr>
          <p:cNvSpPr/>
          <p:nvPr/>
        </p:nvSpPr>
        <p:spPr>
          <a:xfrm rot="5400000">
            <a:off x="9209419" y="2972929"/>
            <a:ext cx="563594" cy="582277"/>
          </a:xfrm>
          <a:prstGeom prst="leftBrace">
            <a:avLst/>
          </a:prstGeom>
          <a:ln w="28575"/>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7BE87449-5938-BBF9-BA48-056CEAB57295}"/>
              </a:ext>
            </a:extLst>
          </p:cNvPr>
          <p:cNvCxnSpPr>
            <a:cxnSpLocks/>
          </p:cNvCxnSpPr>
          <p:nvPr/>
        </p:nvCxnSpPr>
        <p:spPr>
          <a:xfrm flipV="1">
            <a:off x="9575321" y="4075117"/>
            <a:ext cx="0" cy="570052"/>
          </a:xfrm>
          <a:prstGeom prst="straightConnector1">
            <a:avLst/>
          </a:prstGeom>
          <a:ln w="57150">
            <a:tailEnd type="triangle"/>
          </a:ln>
        </p:spPr>
        <p:style>
          <a:lnRef idx="1">
            <a:schemeClr val="accent5"/>
          </a:lnRef>
          <a:fillRef idx="0">
            <a:schemeClr val="accent5"/>
          </a:fillRef>
          <a:effectRef idx="0">
            <a:schemeClr val="accent5"/>
          </a:effectRef>
          <a:fontRef idx="minor">
            <a:schemeClr val="tx1"/>
          </a:fontRef>
        </p:style>
      </p:cxnSp>
    </p:spTree>
    <p:custDataLst>
      <p:tags r:id="rId1"/>
    </p:custDataLst>
    <p:extLst>
      <p:ext uri="{BB962C8B-B14F-4D97-AF65-F5344CB8AC3E}">
        <p14:creationId xmlns:p14="http://schemas.microsoft.com/office/powerpoint/2010/main" val="24078457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22" presetClass="entr" presetSubtype="4"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50571-97A0-5BC7-B8FB-67FAD478689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D8A9D3B-D796-32BC-4CD7-9204697AE175}"/>
              </a:ext>
            </a:extLst>
          </p:cNvPr>
          <p:cNvSpPr>
            <a:spLocks noGrp="1"/>
          </p:cNvSpPr>
          <p:nvPr>
            <p:ph type="title"/>
          </p:nvPr>
        </p:nvSpPr>
        <p:spPr/>
        <p:txBody>
          <a:bodyPr/>
          <a:lstStyle/>
          <a:p>
            <a:r>
              <a:rPr lang="en-US" sz="3600" dirty="0"/>
              <a:t>1.1 – Basic Operations </a:t>
            </a:r>
          </a:p>
        </p:txBody>
      </p:sp>
      <p:sp>
        <p:nvSpPr>
          <p:cNvPr id="5" name="Text Placeholder 4">
            <a:extLst>
              <a:ext uri="{FF2B5EF4-FFF2-40B4-BE49-F238E27FC236}">
                <a16:creationId xmlns:a16="http://schemas.microsoft.com/office/drawing/2014/main" id="{C1689C75-804C-4D46-8893-48D3C4D44CAE}"/>
              </a:ext>
            </a:extLst>
          </p:cNvPr>
          <p:cNvSpPr>
            <a:spLocks noGrp="1"/>
          </p:cNvSpPr>
          <p:nvPr>
            <p:ph type="body" sz="quarter" idx="10"/>
          </p:nvPr>
        </p:nvSpPr>
        <p:spPr>
          <a:xfrm>
            <a:off x="1616075" y="3657600"/>
            <a:ext cx="4860925" cy="2438399"/>
          </a:xfrm>
        </p:spPr>
        <p:txBody>
          <a:bodyPr>
            <a:normAutofit/>
          </a:bodyPr>
          <a:lstStyle/>
          <a:p>
            <a:pPr marL="0" indent="0">
              <a:buNone/>
            </a:pPr>
            <a:r>
              <a:rPr lang="en-US" dirty="0"/>
              <a:t>In this section we’ll review the purpose and function of the four major math operations. </a:t>
            </a:r>
          </a:p>
          <a:p>
            <a:endParaRPr lang="en-US" sz="3200" dirty="0"/>
          </a:p>
        </p:txBody>
      </p:sp>
      <p:pic>
        <p:nvPicPr>
          <p:cNvPr id="8" name="Picture Placeholder 7">
            <a:extLst>
              <a:ext uri="{FF2B5EF4-FFF2-40B4-BE49-F238E27FC236}">
                <a16:creationId xmlns:a16="http://schemas.microsoft.com/office/drawing/2014/main" id="{7A8DCA22-5314-8094-AA75-9F86FBB69CB0}"/>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3429" b="3429"/>
          <a:stretch>
            <a:fillRect/>
          </a:stretch>
        </p:blipFill>
        <p:spPr>
          <a:prstGeom prst="rect">
            <a:avLst/>
          </a:prstGeom>
          <a:solidFill>
            <a:srgbClr val="E7E6E6"/>
          </a:solidFill>
        </p:spPr>
      </p:pic>
    </p:spTree>
    <p:custDataLst>
      <p:tags r:id="rId1"/>
    </p:custDataLst>
    <p:extLst>
      <p:ext uri="{BB962C8B-B14F-4D97-AF65-F5344CB8AC3E}">
        <p14:creationId xmlns:p14="http://schemas.microsoft.com/office/powerpoint/2010/main" val="178161908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DE15D87-4362-78D2-0627-60B7216D1542}"/>
              </a:ext>
            </a:extLst>
          </p:cNvPr>
          <p:cNvSpPr/>
          <p:nvPr/>
        </p:nvSpPr>
        <p:spPr>
          <a:xfrm>
            <a:off x="0" y="5088194"/>
            <a:ext cx="12192000" cy="1769806"/>
          </a:xfrm>
          <a:prstGeom prst="rect">
            <a:avLst/>
          </a:prstGeom>
          <a:solidFill>
            <a:schemeClr val="tx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A4F59E-A33B-30D5-EACB-530006DADABA}"/>
              </a:ext>
            </a:extLst>
          </p:cNvPr>
          <p:cNvSpPr>
            <a:spLocks noGrp="1"/>
          </p:cNvSpPr>
          <p:nvPr>
            <p:ph type="title"/>
          </p:nvPr>
        </p:nvSpPr>
        <p:spPr>
          <a:xfrm>
            <a:off x="841248" y="-694289"/>
            <a:ext cx="10512550" cy="664797"/>
          </a:xfrm>
        </p:spPr>
        <p:txBody>
          <a:bodyPr/>
          <a:lstStyle/>
          <a:p>
            <a:r>
              <a:rPr lang="en-US" dirty="0">
                <a:solidFill>
                  <a:schemeClr val="tx1"/>
                </a:solidFill>
              </a:rPr>
              <a:t>Basic Operations </a:t>
            </a:r>
            <a:endParaRPr lang="en-US" dirty="0"/>
          </a:p>
        </p:txBody>
      </p:sp>
      <p:sp>
        <p:nvSpPr>
          <p:cNvPr id="3" name="Content Placeholder 2">
            <a:extLst>
              <a:ext uri="{FF2B5EF4-FFF2-40B4-BE49-F238E27FC236}">
                <a16:creationId xmlns:a16="http://schemas.microsoft.com/office/drawing/2014/main" id="{95C00D80-337B-66B3-39F3-0E1B46435DF9}"/>
              </a:ext>
            </a:extLst>
          </p:cNvPr>
          <p:cNvSpPr>
            <a:spLocks noGrp="1"/>
          </p:cNvSpPr>
          <p:nvPr>
            <p:ph idx="1"/>
          </p:nvPr>
        </p:nvSpPr>
        <p:spPr>
          <a:xfrm>
            <a:off x="985052" y="1769806"/>
            <a:ext cx="10057445" cy="1769806"/>
          </a:xfrm>
        </p:spPr>
        <p:txBody>
          <a:bodyPr>
            <a:normAutofit/>
          </a:bodyPr>
          <a:lstStyle/>
          <a:p>
            <a:pPr algn="ctr"/>
            <a:r>
              <a:rPr lang="en-US" sz="4000" b="1" dirty="0">
                <a:solidFill>
                  <a:schemeClr val="tx1"/>
                </a:solidFill>
              </a:rPr>
              <a:t>Basic operations </a:t>
            </a:r>
            <a:r>
              <a:rPr lang="en-US" sz="4000" dirty="0">
                <a:solidFill>
                  <a:schemeClr val="tx1"/>
                </a:solidFill>
              </a:rPr>
              <a:t>are the four fundamental ways we work with numbers. They include </a:t>
            </a:r>
            <a:r>
              <a:rPr lang="en-US" sz="4000" b="1" dirty="0">
                <a:solidFill>
                  <a:schemeClr val="accent2"/>
                </a:solidFill>
              </a:rPr>
              <a:t>addition</a:t>
            </a:r>
            <a:r>
              <a:rPr lang="en-US" sz="4000" dirty="0">
                <a:solidFill>
                  <a:schemeClr val="tx1"/>
                </a:solidFill>
              </a:rPr>
              <a:t>, </a:t>
            </a:r>
            <a:r>
              <a:rPr lang="en-US" sz="4000" b="1" dirty="0">
                <a:solidFill>
                  <a:schemeClr val="accent5"/>
                </a:solidFill>
              </a:rPr>
              <a:t>subtraction</a:t>
            </a:r>
            <a:r>
              <a:rPr lang="en-US" sz="4000" dirty="0">
                <a:solidFill>
                  <a:schemeClr val="tx1"/>
                </a:solidFill>
              </a:rPr>
              <a:t>, </a:t>
            </a:r>
            <a:r>
              <a:rPr lang="en-US" sz="4000" b="1" dirty="0">
                <a:solidFill>
                  <a:schemeClr val="accent4"/>
                </a:solidFill>
              </a:rPr>
              <a:t>multiplication</a:t>
            </a:r>
            <a:r>
              <a:rPr lang="en-US" sz="4000" dirty="0">
                <a:solidFill>
                  <a:schemeClr val="tx1"/>
                </a:solidFill>
              </a:rPr>
              <a:t>, and </a:t>
            </a:r>
            <a:r>
              <a:rPr lang="en-US" sz="4000" b="1" dirty="0">
                <a:solidFill>
                  <a:srgbClr val="7030A0"/>
                </a:solidFill>
              </a:rPr>
              <a:t>division</a:t>
            </a:r>
            <a:r>
              <a:rPr lang="en-US" sz="4000" dirty="0">
                <a:solidFill>
                  <a:schemeClr val="tx1"/>
                </a:solidFill>
              </a:rPr>
              <a:t>. </a:t>
            </a:r>
          </a:p>
        </p:txBody>
      </p:sp>
      <p:grpSp>
        <p:nvGrpSpPr>
          <p:cNvPr id="4" name="Group 3">
            <a:extLst>
              <a:ext uri="{FF2B5EF4-FFF2-40B4-BE49-F238E27FC236}">
                <a16:creationId xmlns:a16="http://schemas.microsoft.com/office/drawing/2014/main" id="{3F4297CF-52AC-1B2C-3721-F9C0CD8A9F1E}"/>
              </a:ext>
            </a:extLst>
          </p:cNvPr>
          <p:cNvGrpSpPr/>
          <p:nvPr/>
        </p:nvGrpSpPr>
        <p:grpSpPr>
          <a:xfrm>
            <a:off x="838199" y="5436397"/>
            <a:ext cx="1385802" cy="1148417"/>
            <a:chOff x="841248" y="1609384"/>
            <a:chExt cx="1253023" cy="1121171"/>
          </a:xfrm>
        </p:grpSpPr>
        <p:sp>
          <p:nvSpPr>
            <p:cNvPr id="5" name="Rectangle: Rounded Corners 4">
              <a:extLst>
                <a:ext uri="{FF2B5EF4-FFF2-40B4-BE49-F238E27FC236}">
                  <a16:creationId xmlns:a16="http://schemas.microsoft.com/office/drawing/2014/main" id="{6F965992-AFF6-5239-86CB-74527858A190}"/>
                </a:ext>
              </a:extLst>
            </p:cNvPr>
            <p:cNvSpPr/>
            <p:nvPr/>
          </p:nvSpPr>
          <p:spPr>
            <a:xfrm>
              <a:off x="841248" y="1609384"/>
              <a:ext cx="1253023" cy="1121171"/>
            </a:xfrm>
            <a:prstGeom prst="roundRect">
              <a:avLst/>
            </a:prstGeom>
            <a:solidFill>
              <a:schemeClr val="bg1">
                <a:lumMod val="95000"/>
              </a:schemeClr>
            </a:solidFill>
            <a:ln w="28575">
              <a:solidFill>
                <a:schemeClr val="bg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6" name="Graphic 5" descr="Add with solid fill">
              <a:extLst>
                <a:ext uri="{FF2B5EF4-FFF2-40B4-BE49-F238E27FC236}">
                  <a16:creationId xmlns:a16="http://schemas.microsoft.com/office/drawing/2014/main" id="{4EC1607B-577B-FB29-EA20-A976201F225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030" y="1712769"/>
              <a:ext cx="1005840" cy="914400"/>
            </a:xfrm>
            <a:prstGeom prst="rect">
              <a:avLst/>
            </a:prstGeom>
          </p:spPr>
        </p:pic>
      </p:grpSp>
      <p:grpSp>
        <p:nvGrpSpPr>
          <p:cNvPr id="7" name="Group 6">
            <a:extLst>
              <a:ext uri="{FF2B5EF4-FFF2-40B4-BE49-F238E27FC236}">
                <a16:creationId xmlns:a16="http://schemas.microsoft.com/office/drawing/2014/main" id="{1E7E5959-62D9-9284-702E-0B191754EBEA}"/>
              </a:ext>
            </a:extLst>
          </p:cNvPr>
          <p:cNvGrpSpPr/>
          <p:nvPr/>
        </p:nvGrpSpPr>
        <p:grpSpPr>
          <a:xfrm>
            <a:off x="3881465" y="5450305"/>
            <a:ext cx="1385802" cy="1148417"/>
            <a:chOff x="850440" y="2833940"/>
            <a:chExt cx="1253023" cy="1121171"/>
          </a:xfrm>
        </p:grpSpPr>
        <p:sp>
          <p:nvSpPr>
            <p:cNvPr id="8" name="Rectangle: Rounded Corners 7">
              <a:extLst>
                <a:ext uri="{FF2B5EF4-FFF2-40B4-BE49-F238E27FC236}">
                  <a16:creationId xmlns:a16="http://schemas.microsoft.com/office/drawing/2014/main" id="{A7280EA0-33BF-C212-EAC8-A85B28D96BA5}"/>
                </a:ext>
              </a:extLst>
            </p:cNvPr>
            <p:cNvSpPr/>
            <p:nvPr/>
          </p:nvSpPr>
          <p:spPr>
            <a:xfrm>
              <a:off x="850440" y="2833940"/>
              <a:ext cx="1253023" cy="1121171"/>
            </a:xfrm>
            <a:prstGeom prst="roundRect">
              <a:avLst/>
            </a:prstGeom>
            <a:solidFill>
              <a:schemeClr val="bg1">
                <a:lumMod val="95000"/>
              </a:schemeClr>
            </a:solidFill>
            <a:ln w="28575">
              <a:solidFill>
                <a:schemeClr val="bg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9" name="Minus Sign 8">
              <a:extLst>
                <a:ext uri="{FF2B5EF4-FFF2-40B4-BE49-F238E27FC236}">
                  <a16:creationId xmlns:a16="http://schemas.microsoft.com/office/drawing/2014/main" id="{ABD7DAB5-FF78-6BBD-B29E-E373FB659FB6}"/>
                </a:ext>
              </a:extLst>
            </p:cNvPr>
            <p:cNvSpPr>
              <a:spLocks noChangeAspect="1"/>
            </p:cNvSpPr>
            <p:nvPr/>
          </p:nvSpPr>
          <p:spPr>
            <a:xfrm>
              <a:off x="928311" y="3046228"/>
              <a:ext cx="1097280" cy="696594"/>
            </a:xfrm>
            <a:prstGeom prst="mathMinus">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259780F9-38C2-0719-8180-589CB8244415}"/>
              </a:ext>
            </a:extLst>
          </p:cNvPr>
          <p:cNvGrpSpPr/>
          <p:nvPr/>
        </p:nvGrpSpPr>
        <p:grpSpPr>
          <a:xfrm>
            <a:off x="6924731" y="5419693"/>
            <a:ext cx="1385802" cy="1148417"/>
            <a:chOff x="841247" y="4058496"/>
            <a:chExt cx="1253023" cy="1121171"/>
          </a:xfrm>
        </p:grpSpPr>
        <p:sp>
          <p:nvSpPr>
            <p:cNvPr id="11" name="Rectangle: Rounded Corners 10">
              <a:extLst>
                <a:ext uri="{FF2B5EF4-FFF2-40B4-BE49-F238E27FC236}">
                  <a16:creationId xmlns:a16="http://schemas.microsoft.com/office/drawing/2014/main" id="{576648A0-3144-4DEC-558F-6F0830764B1A}"/>
                </a:ext>
              </a:extLst>
            </p:cNvPr>
            <p:cNvSpPr/>
            <p:nvPr/>
          </p:nvSpPr>
          <p:spPr>
            <a:xfrm>
              <a:off x="841247" y="4058496"/>
              <a:ext cx="1253023" cy="1121171"/>
            </a:xfrm>
            <a:prstGeom prst="roundRect">
              <a:avLst/>
            </a:prstGeom>
            <a:solidFill>
              <a:schemeClr val="bg1">
                <a:lumMod val="95000"/>
              </a:schemeClr>
            </a:solidFill>
            <a:ln w="28575">
              <a:solidFill>
                <a:schemeClr val="bg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12" name="Graphic 11" descr="Close with solid fill">
              <a:extLst>
                <a:ext uri="{FF2B5EF4-FFF2-40B4-BE49-F238E27FC236}">
                  <a16:creationId xmlns:a16="http://schemas.microsoft.com/office/drawing/2014/main" id="{D9A6E8F7-47DE-5239-362C-BBEDA02EFD5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4838" y="4149916"/>
              <a:ext cx="1005840" cy="914400"/>
            </a:xfrm>
            <a:prstGeom prst="rect">
              <a:avLst/>
            </a:prstGeom>
          </p:spPr>
        </p:pic>
      </p:grpSp>
      <p:grpSp>
        <p:nvGrpSpPr>
          <p:cNvPr id="13" name="Group 12">
            <a:extLst>
              <a:ext uri="{FF2B5EF4-FFF2-40B4-BE49-F238E27FC236}">
                <a16:creationId xmlns:a16="http://schemas.microsoft.com/office/drawing/2014/main" id="{6255C67F-517D-8DA7-6593-F6E77251FC89}"/>
              </a:ext>
            </a:extLst>
          </p:cNvPr>
          <p:cNvGrpSpPr/>
          <p:nvPr/>
        </p:nvGrpSpPr>
        <p:grpSpPr>
          <a:xfrm>
            <a:off x="9967996" y="5426559"/>
            <a:ext cx="1385802" cy="1148417"/>
            <a:chOff x="850439" y="5283052"/>
            <a:chExt cx="1253023" cy="1121171"/>
          </a:xfrm>
        </p:grpSpPr>
        <p:sp>
          <p:nvSpPr>
            <p:cNvPr id="14" name="Rectangle: Rounded Corners 13">
              <a:extLst>
                <a:ext uri="{FF2B5EF4-FFF2-40B4-BE49-F238E27FC236}">
                  <a16:creationId xmlns:a16="http://schemas.microsoft.com/office/drawing/2014/main" id="{A189BAD9-63D7-1F94-BC39-E9DD1530272A}"/>
                </a:ext>
              </a:extLst>
            </p:cNvPr>
            <p:cNvSpPr/>
            <p:nvPr/>
          </p:nvSpPr>
          <p:spPr>
            <a:xfrm>
              <a:off x="850439" y="5283052"/>
              <a:ext cx="1253023" cy="1121171"/>
            </a:xfrm>
            <a:prstGeom prst="roundRect">
              <a:avLst/>
            </a:prstGeom>
            <a:solidFill>
              <a:schemeClr val="bg1">
                <a:lumMod val="95000"/>
              </a:schemeClr>
            </a:solidFill>
            <a:ln w="28575">
              <a:solidFill>
                <a:schemeClr val="bg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15" name="Division Sign 14">
              <a:extLst>
                <a:ext uri="{FF2B5EF4-FFF2-40B4-BE49-F238E27FC236}">
                  <a16:creationId xmlns:a16="http://schemas.microsoft.com/office/drawing/2014/main" id="{DBE3191C-6488-8E90-46E4-6259F71D3DB1}"/>
                </a:ext>
              </a:extLst>
            </p:cNvPr>
            <p:cNvSpPr>
              <a:spLocks noChangeAspect="1"/>
            </p:cNvSpPr>
            <p:nvPr/>
          </p:nvSpPr>
          <p:spPr>
            <a:xfrm>
              <a:off x="928311" y="5432157"/>
              <a:ext cx="1097280" cy="822960"/>
            </a:xfrm>
            <a:prstGeom prst="mathDivide">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2" name="Group 31">
            <a:extLst>
              <a:ext uri="{FF2B5EF4-FFF2-40B4-BE49-F238E27FC236}">
                <a16:creationId xmlns:a16="http://schemas.microsoft.com/office/drawing/2014/main" id="{369B355F-7916-F439-9426-6BB9DF9CFEAC}"/>
              </a:ext>
            </a:extLst>
          </p:cNvPr>
          <p:cNvGrpSpPr/>
          <p:nvPr/>
        </p:nvGrpSpPr>
        <p:grpSpPr>
          <a:xfrm>
            <a:off x="838199" y="5409855"/>
            <a:ext cx="10515599" cy="1179029"/>
            <a:chOff x="838199" y="5409855"/>
            <a:chExt cx="10515599" cy="1179029"/>
          </a:xfrm>
        </p:grpSpPr>
        <p:grpSp>
          <p:nvGrpSpPr>
            <p:cNvPr id="20" name="Group 19">
              <a:extLst>
                <a:ext uri="{FF2B5EF4-FFF2-40B4-BE49-F238E27FC236}">
                  <a16:creationId xmlns:a16="http://schemas.microsoft.com/office/drawing/2014/main" id="{F15C5F16-CC2C-1048-56C1-59CD955DDD50}"/>
                </a:ext>
              </a:extLst>
            </p:cNvPr>
            <p:cNvGrpSpPr/>
            <p:nvPr/>
          </p:nvGrpSpPr>
          <p:grpSpPr>
            <a:xfrm>
              <a:off x="838199" y="5426559"/>
              <a:ext cx="1385802" cy="1148417"/>
              <a:chOff x="841248" y="1609384"/>
              <a:chExt cx="1253023" cy="1121171"/>
            </a:xfrm>
          </p:grpSpPr>
          <p:sp>
            <p:nvSpPr>
              <p:cNvPr id="21" name="Rectangle: Rounded Corners 20">
                <a:extLst>
                  <a:ext uri="{FF2B5EF4-FFF2-40B4-BE49-F238E27FC236}">
                    <a16:creationId xmlns:a16="http://schemas.microsoft.com/office/drawing/2014/main" id="{9BF09891-E887-6139-BAE3-D81E930E1AB4}"/>
                  </a:ext>
                </a:extLst>
              </p:cNvPr>
              <p:cNvSpPr/>
              <p:nvPr/>
            </p:nvSpPr>
            <p:spPr>
              <a:xfrm>
                <a:off x="841248" y="1609384"/>
                <a:ext cx="1253023" cy="1121171"/>
              </a:xfrm>
              <a:prstGeom prst="roundRect">
                <a:avLst/>
              </a:prstGeom>
              <a:solidFill>
                <a:schemeClr val="bg1">
                  <a:lumMod val="95000"/>
                </a:schemeClr>
              </a:solidFill>
              <a:ln w="28575">
                <a:solidFill>
                  <a:schemeClr val="accent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22" name="Graphic 21" descr="Add with solid fill">
                <a:extLst>
                  <a:ext uri="{FF2B5EF4-FFF2-40B4-BE49-F238E27FC236}">
                    <a16:creationId xmlns:a16="http://schemas.microsoft.com/office/drawing/2014/main" id="{0D17D70A-92D4-12FB-5DA3-5CDD2965B0F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74030" y="1712769"/>
                <a:ext cx="1005840" cy="914400"/>
              </a:xfrm>
              <a:prstGeom prst="rect">
                <a:avLst/>
              </a:prstGeom>
            </p:spPr>
          </p:pic>
        </p:grpSp>
        <p:grpSp>
          <p:nvGrpSpPr>
            <p:cNvPr id="23" name="Group 22">
              <a:extLst>
                <a:ext uri="{FF2B5EF4-FFF2-40B4-BE49-F238E27FC236}">
                  <a16:creationId xmlns:a16="http://schemas.microsoft.com/office/drawing/2014/main" id="{C175B92F-58B2-AD1B-0FBB-4E7D4200F41E}"/>
                </a:ext>
              </a:extLst>
            </p:cNvPr>
            <p:cNvGrpSpPr/>
            <p:nvPr/>
          </p:nvGrpSpPr>
          <p:grpSpPr>
            <a:xfrm>
              <a:off x="3881465" y="5440467"/>
              <a:ext cx="1385802" cy="1148417"/>
              <a:chOff x="850440" y="2833940"/>
              <a:chExt cx="1253023" cy="1121171"/>
            </a:xfrm>
          </p:grpSpPr>
          <p:sp>
            <p:nvSpPr>
              <p:cNvPr id="24" name="Rectangle: Rounded Corners 23">
                <a:extLst>
                  <a:ext uri="{FF2B5EF4-FFF2-40B4-BE49-F238E27FC236}">
                    <a16:creationId xmlns:a16="http://schemas.microsoft.com/office/drawing/2014/main" id="{25C5BBE7-D4D8-B478-63D3-D8C1E600722B}"/>
                  </a:ext>
                </a:extLst>
              </p:cNvPr>
              <p:cNvSpPr/>
              <p:nvPr/>
            </p:nvSpPr>
            <p:spPr>
              <a:xfrm>
                <a:off x="850440" y="2833940"/>
                <a:ext cx="1253023" cy="1121171"/>
              </a:xfrm>
              <a:prstGeom prst="roundRect">
                <a:avLst/>
              </a:prstGeom>
              <a:solidFill>
                <a:schemeClr val="bg1">
                  <a:lumMod val="95000"/>
                </a:schemeClr>
              </a:solidFill>
              <a:ln w="28575">
                <a:solidFill>
                  <a:schemeClr val="accent5"/>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25" name="Minus Sign 24">
                <a:extLst>
                  <a:ext uri="{FF2B5EF4-FFF2-40B4-BE49-F238E27FC236}">
                    <a16:creationId xmlns:a16="http://schemas.microsoft.com/office/drawing/2014/main" id="{DE0B6412-A942-6B21-4959-1AD6754EEB28}"/>
                  </a:ext>
                </a:extLst>
              </p:cNvPr>
              <p:cNvSpPr>
                <a:spLocks noChangeAspect="1"/>
              </p:cNvSpPr>
              <p:nvPr/>
            </p:nvSpPr>
            <p:spPr>
              <a:xfrm>
                <a:off x="928311" y="3046228"/>
                <a:ext cx="1097280" cy="696594"/>
              </a:xfrm>
              <a:prstGeom prst="mathMinus">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0E54EFDA-35D2-0453-953B-1F4E124F8D09}"/>
                </a:ext>
              </a:extLst>
            </p:cNvPr>
            <p:cNvGrpSpPr/>
            <p:nvPr/>
          </p:nvGrpSpPr>
          <p:grpSpPr>
            <a:xfrm>
              <a:off x="6924731" y="5409855"/>
              <a:ext cx="1385802" cy="1148417"/>
              <a:chOff x="841247" y="4058496"/>
              <a:chExt cx="1253023" cy="1121171"/>
            </a:xfrm>
          </p:grpSpPr>
          <p:sp>
            <p:nvSpPr>
              <p:cNvPr id="27" name="Rectangle: Rounded Corners 26">
                <a:extLst>
                  <a:ext uri="{FF2B5EF4-FFF2-40B4-BE49-F238E27FC236}">
                    <a16:creationId xmlns:a16="http://schemas.microsoft.com/office/drawing/2014/main" id="{C09D1802-736D-55EB-D4DA-3821D16321B6}"/>
                  </a:ext>
                </a:extLst>
              </p:cNvPr>
              <p:cNvSpPr/>
              <p:nvPr/>
            </p:nvSpPr>
            <p:spPr>
              <a:xfrm>
                <a:off x="841247" y="4058496"/>
                <a:ext cx="1253023" cy="1121171"/>
              </a:xfrm>
              <a:prstGeom prst="roundRect">
                <a:avLst/>
              </a:prstGeom>
              <a:solidFill>
                <a:schemeClr val="bg1">
                  <a:lumMod val="95000"/>
                </a:schemeClr>
              </a:solidFill>
              <a:ln w="28575">
                <a:solidFill>
                  <a:schemeClr val="accent4"/>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28" name="Graphic 27" descr="Close with solid fill">
                <a:extLst>
                  <a:ext uri="{FF2B5EF4-FFF2-40B4-BE49-F238E27FC236}">
                    <a16:creationId xmlns:a16="http://schemas.microsoft.com/office/drawing/2014/main" id="{EA14D940-E60A-56E0-9AAD-CC0992A2CDC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64838" y="4149916"/>
                <a:ext cx="1005840" cy="914400"/>
              </a:xfrm>
              <a:prstGeom prst="rect">
                <a:avLst/>
              </a:prstGeom>
            </p:spPr>
          </p:pic>
        </p:grpSp>
        <p:grpSp>
          <p:nvGrpSpPr>
            <p:cNvPr id="29" name="Group 28">
              <a:extLst>
                <a:ext uri="{FF2B5EF4-FFF2-40B4-BE49-F238E27FC236}">
                  <a16:creationId xmlns:a16="http://schemas.microsoft.com/office/drawing/2014/main" id="{7278FAC2-1C46-3649-0E50-11BEFC97B185}"/>
                </a:ext>
              </a:extLst>
            </p:cNvPr>
            <p:cNvGrpSpPr/>
            <p:nvPr/>
          </p:nvGrpSpPr>
          <p:grpSpPr>
            <a:xfrm>
              <a:off x="9967996" y="5416721"/>
              <a:ext cx="1385802" cy="1148417"/>
              <a:chOff x="850439" y="5283052"/>
              <a:chExt cx="1253023" cy="1121171"/>
            </a:xfrm>
          </p:grpSpPr>
          <p:sp>
            <p:nvSpPr>
              <p:cNvPr id="30" name="Rectangle: Rounded Corners 29">
                <a:extLst>
                  <a:ext uri="{FF2B5EF4-FFF2-40B4-BE49-F238E27FC236}">
                    <a16:creationId xmlns:a16="http://schemas.microsoft.com/office/drawing/2014/main" id="{0FEB7CA4-52B5-75A5-D2D1-6D583A037BF8}"/>
                  </a:ext>
                </a:extLst>
              </p:cNvPr>
              <p:cNvSpPr/>
              <p:nvPr/>
            </p:nvSpPr>
            <p:spPr>
              <a:xfrm>
                <a:off x="850439" y="5283052"/>
                <a:ext cx="1253023" cy="1121171"/>
              </a:xfrm>
              <a:prstGeom prst="roundRect">
                <a:avLst/>
              </a:prstGeom>
              <a:solidFill>
                <a:schemeClr val="bg1">
                  <a:lumMod val="95000"/>
                </a:schemeClr>
              </a:solidFill>
              <a:ln w="28575">
                <a:solidFill>
                  <a:srgbClr val="7030A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31" name="Division Sign 30">
                <a:extLst>
                  <a:ext uri="{FF2B5EF4-FFF2-40B4-BE49-F238E27FC236}">
                    <a16:creationId xmlns:a16="http://schemas.microsoft.com/office/drawing/2014/main" id="{262B22C6-8573-C1AC-1DC1-4CF8A878B238}"/>
                  </a:ext>
                </a:extLst>
              </p:cNvPr>
              <p:cNvSpPr>
                <a:spLocks noChangeAspect="1"/>
              </p:cNvSpPr>
              <p:nvPr/>
            </p:nvSpPr>
            <p:spPr>
              <a:xfrm>
                <a:off x="928311" y="5432157"/>
                <a:ext cx="1097280" cy="822960"/>
              </a:xfrm>
              <a:prstGeom prst="mathDivid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custDataLst>
      <p:tags r:id="rId1"/>
    </p:custDataLst>
    <p:extLst>
      <p:ext uri="{BB962C8B-B14F-4D97-AF65-F5344CB8AC3E}">
        <p14:creationId xmlns:p14="http://schemas.microsoft.com/office/powerpoint/2010/main" val="8635336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86662-CF93-FEA4-3B1B-AEC3946A8C1A}"/>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1E758253-FE1B-0FCC-820D-D615D4C77A21}"/>
              </a:ext>
            </a:extLst>
          </p:cNvPr>
          <p:cNvSpPr/>
          <p:nvPr/>
        </p:nvSpPr>
        <p:spPr>
          <a:xfrm>
            <a:off x="0" y="5088194"/>
            <a:ext cx="12192000" cy="1769806"/>
          </a:xfrm>
          <a:prstGeom prst="rect">
            <a:avLst/>
          </a:prstGeom>
          <a:solidFill>
            <a:schemeClr val="tx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B0E70B-0892-0EFA-DF41-5436325A01D1}"/>
              </a:ext>
            </a:extLst>
          </p:cNvPr>
          <p:cNvSpPr>
            <a:spLocks noGrp="1"/>
          </p:cNvSpPr>
          <p:nvPr>
            <p:ph type="title"/>
          </p:nvPr>
        </p:nvSpPr>
        <p:spPr/>
        <p:txBody>
          <a:bodyPr/>
          <a:lstStyle/>
          <a:p>
            <a:r>
              <a:rPr lang="en-US" dirty="0">
                <a:solidFill>
                  <a:schemeClr val="tx1"/>
                </a:solidFill>
              </a:rPr>
              <a:t>Basic Operations </a:t>
            </a:r>
            <a:endParaRPr lang="en-US" dirty="0"/>
          </a:p>
        </p:txBody>
      </p:sp>
      <p:grpSp>
        <p:nvGrpSpPr>
          <p:cNvPr id="4" name="Group 3">
            <a:extLst>
              <a:ext uri="{FF2B5EF4-FFF2-40B4-BE49-F238E27FC236}">
                <a16:creationId xmlns:a16="http://schemas.microsoft.com/office/drawing/2014/main" id="{05AE8702-A483-0D42-88E1-BAE7F1D6BE96}"/>
              </a:ext>
            </a:extLst>
          </p:cNvPr>
          <p:cNvGrpSpPr/>
          <p:nvPr/>
        </p:nvGrpSpPr>
        <p:grpSpPr>
          <a:xfrm>
            <a:off x="838202" y="1769806"/>
            <a:ext cx="3024326" cy="2506264"/>
            <a:chOff x="841248" y="1609384"/>
            <a:chExt cx="1253023" cy="1121171"/>
          </a:xfrm>
        </p:grpSpPr>
        <p:sp>
          <p:nvSpPr>
            <p:cNvPr id="5" name="Rectangle: Rounded Corners 4">
              <a:extLst>
                <a:ext uri="{FF2B5EF4-FFF2-40B4-BE49-F238E27FC236}">
                  <a16:creationId xmlns:a16="http://schemas.microsoft.com/office/drawing/2014/main" id="{FB37B54F-68F2-55A5-5CA5-A8E95C770372}"/>
                </a:ext>
              </a:extLst>
            </p:cNvPr>
            <p:cNvSpPr/>
            <p:nvPr/>
          </p:nvSpPr>
          <p:spPr>
            <a:xfrm>
              <a:off x="841248" y="1609384"/>
              <a:ext cx="1253023" cy="1121171"/>
            </a:xfrm>
            <a:prstGeom prst="roundRect">
              <a:avLst/>
            </a:prstGeom>
            <a:solidFill>
              <a:schemeClr val="bg1">
                <a:lumMod val="95000"/>
              </a:schemeClr>
            </a:solidFill>
            <a:ln w="28575">
              <a:solidFill>
                <a:schemeClr val="accent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6" name="Graphic 5" descr="Add with solid fill">
              <a:extLst>
                <a:ext uri="{FF2B5EF4-FFF2-40B4-BE49-F238E27FC236}">
                  <a16:creationId xmlns:a16="http://schemas.microsoft.com/office/drawing/2014/main" id="{5EEBFE5A-E2B4-5CDF-0506-9D9FC2B7E08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030" y="1712769"/>
              <a:ext cx="1005840" cy="914400"/>
            </a:xfrm>
            <a:prstGeom prst="rect">
              <a:avLst/>
            </a:prstGeom>
          </p:spPr>
        </p:pic>
      </p:grpSp>
      <p:grpSp>
        <p:nvGrpSpPr>
          <p:cNvPr id="7" name="Group 6">
            <a:extLst>
              <a:ext uri="{FF2B5EF4-FFF2-40B4-BE49-F238E27FC236}">
                <a16:creationId xmlns:a16="http://schemas.microsoft.com/office/drawing/2014/main" id="{3DBE704F-6A98-06D9-91E5-3A5024CC4CD5}"/>
              </a:ext>
            </a:extLst>
          </p:cNvPr>
          <p:cNvGrpSpPr/>
          <p:nvPr/>
        </p:nvGrpSpPr>
        <p:grpSpPr>
          <a:xfrm>
            <a:off x="3881465" y="5450305"/>
            <a:ext cx="1385802" cy="1148417"/>
            <a:chOff x="850440" y="2833940"/>
            <a:chExt cx="1253023" cy="1121171"/>
          </a:xfrm>
        </p:grpSpPr>
        <p:sp>
          <p:nvSpPr>
            <p:cNvPr id="8" name="Rectangle: Rounded Corners 7">
              <a:extLst>
                <a:ext uri="{FF2B5EF4-FFF2-40B4-BE49-F238E27FC236}">
                  <a16:creationId xmlns:a16="http://schemas.microsoft.com/office/drawing/2014/main" id="{0547E9B7-8764-F4D3-1880-CE2FF00D877B}"/>
                </a:ext>
              </a:extLst>
            </p:cNvPr>
            <p:cNvSpPr/>
            <p:nvPr/>
          </p:nvSpPr>
          <p:spPr>
            <a:xfrm>
              <a:off x="850440" y="2833940"/>
              <a:ext cx="1253023" cy="1121171"/>
            </a:xfrm>
            <a:prstGeom prst="roundRect">
              <a:avLst/>
            </a:prstGeom>
            <a:solidFill>
              <a:schemeClr val="bg1">
                <a:lumMod val="95000"/>
              </a:schemeClr>
            </a:solidFill>
            <a:ln w="28575">
              <a:solidFill>
                <a:schemeClr val="bg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9" name="Minus Sign 8">
              <a:extLst>
                <a:ext uri="{FF2B5EF4-FFF2-40B4-BE49-F238E27FC236}">
                  <a16:creationId xmlns:a16="http://schemas.microsoft.com/office/drawing/2014/main" id="{DCE37971-FA59-306C-6704-508864F83FDE}"/>
                </a:ext>
              </a:extLst>
            </p:cNvPr>
            <p:cNvSpPr>
              <a:spLocks noChangeAspect="1"/>
            </p:cNvSpPr>
            <p:nvPr/>
          </p:nvSpPr>
          <p:spPr>
            <a:xfrm>
              <a:off x="928311" y="3046228"/>
              <a:ext cx="1097280" cy="696594"/>
            </a:xfrm>
            <a:prstGeom prst="mathMinus">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A0A819AE-5824-8CC1-5C0E-7B60A67C6777}"/>
              </a:ext>
            </a:extLst>
          </p:cNvPr>
          <p:cNvGrpSpPr/>
          <p:nvPr/>
        </p:nvGrpSpPr>
        <p:grpSpPr>
          <a:xfrm>
            <a:off x="6924731" y="5419693"/>
            <a:ext cx="1385802" cy="1148417"/>
            <a:chOff x="841247" y="4058496"/>
            <a:chExt cx="1253023" cy="1121171"/>
          </a:xfrm>
        </p:grpSpPr>
        <p:sp>
          <p:nvSpPr>
            <p:cNvPr id="11" name="Rectangle: Rounded Corners 10">
              <a:extLst>
                <a:ext uri="{FF2B5EF4-FFF2-40B4-BE49-F238E27FC236}">
                  <a16:creationId xmlns:a16="http://schemas.microsoft.com/office/drawing/2014/main" id="{54C55A6D-0FA9-8615-9D58-F0DB2F2AE6B5}"/>
                </a:ext>
              </a:extLst>
            </p:cNvPr>
            <p:cNvSpPr/>
            <p:nvPr/>
          </p:nvSpPr>
          <p:spPr>
            <a:xfrm>
              <a:off x="841247" y="4058496"/>
              <a:ext cx="1253023" cy="1121171"/>
            </a:xfrm>
            <a:prstGeom prst="roundRect">
              <a:avLst/>
            </a:prstGeom>
            <a:solidFill>
              <a:schemeClr val="bg1">
                <a:lumMod val="95000"/>
              </a:schemeClr>
            </a:solidFill>
            <a:ln w="28575">
              <a:solidFill>
                <a:schemeClr val="bg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12" name="Graphic 11" descr="Close with solid fill">
              <a:extLst>
                <a:ext uri="{FF2B5EF4-FFF2-40B4-BE49-F238E27FC236}">
                  <a16:creationId xmlns:a16="http://schemas.microsoft.com/office/drawing/2014/main" id="{A3378C85-EE58-5BF3-3D52-6090F912050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4838" y="4149916"/>
              <a:ext cx="1005840" cy="914400"/>
            </a:xfrm>
            <a:prstGeom prst="rect">
              <a:avLst/>
            </a:prstGeom>
          </p:spPr>
        </p:pic>
      </p:grpSp>
      <p:grpSp>
        <p:nvGrpSpPr>
          <p:cNvPr id="13" name="Group 12">
            <a:extLst>
              <a:ext uri="{FF2B5EF4-FFF2-40B4-BE49-F238E27FC236}">
                <a16:creationId xmlns:a16="http://schemas.microsoft.com/office/drawing/2014/main" id="{509AAC39-D9BB-7473-E906-26DCA2E5E9FD}"/>
              </a:ext>
            </a:extLst>
          </p:cNvPr>
          <p:cNvGrpSpPr/>
          <p:nvPr/>
        </p:nvGrpSpPr>
        <p:grpSpPr>
          <a:xfrm>
            <a:off x="9967996" y="5426559"/>
            <a:ext cx="1385802" cy="1148417"/>
            <a:chOff x="850439" y="5283052"/>
            <a:chExt cx="1253023" cy="1121171"/>
          </a:xfrm>
        </p:grpSpPr>
        <p:sp>
          <p:nvSpPr>
            <p:cNvPr id="14" name="Rectangle: Rounded Corners 13">
              <a:extLst>
                <a:ext uri="{FF2B5EF4-FFF2-40B4-BE49-F238E27FC236}">
                  <a16:creationId xmlns:a16="http://schemas.microsoft.com/office/drawing/2014/main" id="{C3591D30-AFED-ED76-4370-62FF4890FFC9}"/>
                </a:ext>
              </a:extLst>
            </p:cNvPr>
            <p:cNvSpPr/>
            <p:nvPr/>
          </p:nvSpPr>
          <p:spPr>
            <a:xfrm>
              <a:off x="850439" y="5283052"/>
              <a:ext cx="1253023" cy="1121171"/>
            </a:xfrm>
            <a:prstGeom prst="roundRect">
              <a:avLst/>
            </a:prstGeom>
            <a:solidFill>
              <a:schemeClr val="bg1">
                <a:lumMod val="95000"/>
              </a:schemeClr>
            </a:solidFill>
            <a:ln w="28575">
              <a:solidFill>
                <a:schemeClr val="bg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15" name="Division Sign 14">
              <a:extLst>
                <a:ext uri="{FF2B5EF4-FFF2-40B4-BE49-F238E27FC236}">
                  <a16:creationId xmlns:a16="http://schemas.microsoft.com/office/drawing/2014/main" id="{79FCA1A2-1BD2-5B36-D794-A8B0A81C1067}"/>
                </a:ext>
              </a:extLst>
            </p:cNvPr>
            <p:cNvSpPr>
              <a:spLocks noChangeAspect="1"/>
            </p:cNvSpPr>
            <p:nvPr/>
          </p:nvSpPr>
          <p:spPr>
            <a:xfrm>
              <a:off x="928311" y="5432157"/>
              <a:ext cx="1097280" cy="822960"/>
            </a:xfrm>
            <a:prstGeom prst="mathDivide">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 name="Content Placeholder 17">
            <a:extLst>
              <a:ext uri="{FF2B5EF4-FFF2-40B4-BE49-F238E27FC236}">
                <a16:creationId xmlns:a16="http://schemas.microsoft.com/office/drawing/2014/main" id="{CE440739-B924-FD98-7E6F-F543CE332F3F}"/>
              </a:ext>
            </a:extLst>
          </p:cNvPr>
          <p:cNvSpPr>
            <a:spLocks noGrp="1"/>
          </p:cNvSpPr>
          <p:nvPr>
            <p:ph idx="1"/>
          </p:nvPr>
        </p:nvSpPr>
        <p:spPr>
          <a:xfrm>
            <a:off x="4616245" y="1887794"/>
            <a:ext cx="6737553" cy="1238583"/>
          </a:xfrm>
        </p:spPr>
        <p:txBody>
          <a:bodyPr>
            <a:normAutofit/>
          </a:bodyPr>
          <a:lstStyle/>
          <a:p>
            <a:pPr algn="ctr"/>
            <a:r>
              <a:rPr lang="en-US" sz="4000" b="1" dirty="0">
                <a:solidFill>
                  <a:schemeClr val="accent2"/>
                </a:solidFill>
              </a:rPr>
              <a:t>Addition</a:t>
            </a:r>
            <a:r>
              <a:rPr lang="en-US" sz="4000" dirty="0">
                <a:solidFill>
                  <a:schemeClr val="accent2"/>
                </a:solidFill>
              </a:rPr>
              <a:t> is combining values to find a total. </a:t>
            </a:r>
          </a:p>
        </p:txBody>
      </p:sp>
      <p:grpSp>
        <p:nvGrpSpPr>
          <p:cNvPr id="32" name="Group 31">
            <a:extLst>
              <a:ext uri="{FF2B5EF4-FFF2-40B4-BE49-F238E27FC236}">
                <a16:creationId xmlns:a16="http://schemas.microsoft.com/office/drawing/2014/main" id="{0712C9CF-2062-9852-2AB0-C4B0377C5140}"/>
              </a:ext>
            </a:extLst>
          </p:cNvPr>
          <p:cNvGrpSpPr/>
          <p:nvPr/>
        </p:nvGrpSpPr>
        <p:grpSpPr>
          <a:xfrm>
            <a:off x="4646586" y="3319209"/>
            <a:ext cx="6707212" cy="1256430"/>
            <a:chOff x="4646586" y="3319209"/>
            <a:chExt cx="6707212" cy="1256430"/>
          </a:xfrm>
        </p:grpSpPr>
        <p:sp>
          <p:nvSpPr>
            <p:cNvPr id="25" name="Rectangle 24">
              <a:extLst>
                <a:ext uri="{FF2B5EF4-FFF2-40B4-BE49-F238E27FC236}">
                  <a16:creationId xmlns:a16="http://schemas.microsoft.com/office/drawing/2014/main" id="{3D09552B-8789-9EC9-1B36-40CB930EF974}"/>
                </a:ext>
              </a:extLst>
            </p:cNvPr>
            <p:cNvSpPr/>
            <p:nvPr/>
          </p:nvSpPr>
          <p:spPr>
            <a:xfrm>
              <a:off x="5321922" y="3319209"/>
              <a:ext cx="1757359" cy="123858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dirty="0"/>
                <a:t>5,000</a:t>
              </a:r>
              <a:r>
                <a:rPr lang="en-US" sz="2800" dirty="0"/>
                <a:t> </a:t>
              </a:r>
              <a:r>
                <a:rPr lang="en-US" sz="2400" i="1" dirty="0"/>
                <a:t>Morning steps </a:t>
              </a:r>
              <a:endParaRPr lang="en-US" sz="2800" i="1" dirty="0"/>
            </a:p>
          </p:txBody>
        </p:sp>
        <p:pic>
          <p:nvPicPr>
            <p:cNvPr id="24" name="Graphic 23" descr="Shoe footprints with solid fill">
              <a:extLst>
                <a:ext uri="{FF2B5EF4-FFF2-40B4-BE49-F238E27FC236}">
                  <a16:creationId xmlns:a16="http://schemas.microsoft.com/office/drawing/2014/main" id="{07376443-930A-EE83-F6B1-07AC94A5D97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46586" y="3343824"/>
              <a:ext cx="914400" cy="914400"/>
            </a:xfrm>
            <a:prstGeom prst="rect">
              <a:avLst/>
            </a:prstGeom>
          </p:spPr>
        </p:pic>
        <p:sp>
          <p:nvSpPr>
            <p:cNvPr id="26" name="Rectangle 25">
              <a:extLst>
                <a:ext uri="{FF2B5EF4-FFF2-40B4-BE49-F238E27FC236}">
                  <a16:creationId xmlns:a16="http://schemas.microsoft.com/office/drawing/2014/main" id="{CD5E3555-526A-63A3-83DA-666B0860CDC9}"/>
                </a:ext>
              </a:extLst>
            </p:cNvPr>
            <p:cNvSpPr/>
            <p:nvPr/>
          </p:nvSpPr>
          <p:spPr>
            <a:xfrm>
              <a:off x="7431853" y="3337055"/>
              <a:ext cx="1757359" cy="123858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dirty="0"/>
                <a:t>3,500</a:t>
              </a:r>
              <a:r>
                <a:rPr lang="en-US" sz="2800" dirty="0"/>
                <a:t> </a:t>
              </a:r>
              <a:r>
                <a:rPr lang="en-US" sz="2400" i="1" dirty="0"/>
                <a:t>Afternoon</a:t>
              </a:r>
            </a:p>
            <a:p>
              <a:pPr algn="ctr"/>
              <a:r>
                <a:rPr lang="en-US" sz="2400" i="1" dirty="0"/>
                <a:t>steps </a:t>
              </a:r>
              <a:endParaRPr lang="en-US" sz="2800" i="1" dirty="0"/>
            </a:p>
          </p:txBody>
        </p:sp>
        <p:pic>
          <p:nvPicPr>
            <p:cNvPr id="28" name="Graphic 27" descr="Add with solid fill">
              <a:extLst>
                <a:ext uri="{FF2B5EF4-FFF2-40B4-BE49-F238E27FC236}">
                  <a16:creationId xmlns:a16="http://schemas.microsoft.com/office/drawing/2014/main" id="{C7EE74C6-F774-DD25-EC6E-11E11BA0FB0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960006" y="3382941"/>
              <a:ext cx="526502" cy="443296"/>
            </a:xfrm>
            <a:prstGeom prst="rect">
              <a:avLst/>
            </a:prstGeom>
          </p:spPr>
        </p:pic>
        <p:sp>
          <p:nvSpPr>
            <p:cNvPr id="29" name="Rectangle 28">
              <a:extLst>
                <a:ext uri="{FF2B5EF4-FFF2-40B4-BE49-F238E27FC236}">
                  <a16:creationId xmlns:a16="http://schemas.microsoft.com/office/drawing/2014/main" id="{517D0B04-DFD8-C66C-C44C-9A97AE4D3D55}"/>
                </a:ext>
              </a:extLst>
            </p:cNvPr>
            <p:cNvSpPr/>
            <p:nvPr/>
          </p:nvSpPr>
          <p:spPr>
            <a:xfrm>
              <a:off x="9596439" y="3337055"/>
              <a:ext cx="1757359" cy="123858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dirty="0"/>
                <a:t>8,500</a:t>
              </a:r>
              <a:r>
                <a:rPr lang="en-US" sz="2800" dirty="0"/>
                <a:t> </a:t>
              </a:r>
              <a:r>
                <a:rPr lang="en-US" sz="2400" i="1" dirty="0"/>
                <a:t>Total</a:t>
              </a:r>
            </a:p>
            <a:p>
              <a:pPr algn="ctr"/>
              <a:r>
                <a:rPr lang="en-US" sz="2400" i="1" dirty="0"/>
                <a:t> steps </a:t>
              </a:r>
              <a:endParaRPr lang="en-US" sz="2800" i="1" dirty="0"/>
            </a:p>
          </p:txBody>
        </p:sp>
        <p:sp>
          <p:nvSpPr>
            <p:cNvPr id="30" name="Rectangle 29">
              <a:extLst>
                <a:ext uri="{FF2B5EF4-FFF2-40B4-BE49-F238E27FC236}">
                  <a16:creationId xmlns:a16="http://schemas.microsoft.com/office/drawing/2014/main" id="{FEDF6E8F-F6A1-FC0B-DEA0-FDA01F2825B5}"/>
                </a:ext>
              </a:extLst>
            </p:cNvPr>
            <p:cNvSpPr/>
            <p:nvPr/>
          </p:nvSpPr>
          <p:spPr>
            <a:xfrm>
              <a:off x="8997195" y="3337055"/>
              <a:ext cx="882443" cy="451659"/>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4800" b="1" dirty="0"/>
                <a:t>=</a:t>
              </a:r>
              <a:endParaRPr lang="en-US" sz="4000" i="1" dirty="0"/>
            </a:p>
          </p:txBody>
        </p:sp>
      </p:grpSp>
    </p:spTree>
    <p:custDataLst>
      <p:tags r:id="rId1"/>
    </p:custDataLst>
    <p:extLst>
      <p:ext uri="{BB962C8B-B14F-4D97-AF65-F5344CB8AC3E}">
        <p14:creationId xmlns:p14="http://schemas.microsoft.com/office/powerpoint/2010/main" val="14656884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9F0EB-7E48-A92F-B3DC-23BA63276FA5}"/>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EBBB24AE-E227-E6DD-4568-11E10BD75490}"/>
              </a:ext>
            </a:extLst>
          </p:cNvPr>
          <p:cNvSpPr/>
          <p:nvPr/>
        </p:nvSpPr>
        <p:spPr>
          <a:xfrm>
            <a:off x="0" y="5088194"/>
            <a:ext cx="12192000" cy="1769806"/>
          </a:xfrm>
          <a:prstGeom prst="rect">
            <a:avLst/>
          </a:prstGeom>
          <a:solidFill>
            <a:schemeClr val="tx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DC06A9-05D5-DF11-8F48-64263CECA09D}"/>
              </a:ext>
            </a:extLst>
          </p:cNvPr>
          <p:cNvSpPr>
            <a:spLocks noGrp="1"/>
          </p:cNvSpPr>
          <p:nvPr>
            <p:ph type="title"/>
          </p:nvPr>
        </p:nvSpPr>
        <p:spPr/>
        <p:txBody>
          <a:bodyPr/>
          <a:lstStyle/>
          <a:p>
            <a:r>
              <a:rPr lang="en-US" dirty="0">
                <a:solidFill>
                  <a:schemeClr val="tx1"/>
                </a:solidFill>
              </a:rPr>
              <a:t>Basic Operations </a:t>
            </a:r>
            <a:endParaRPr lang="en-US" dirty="0"/>
          </a:p>
        </p:txBody>
      </p:sp>
      <p:grpSp>
        <p:nvGrpSpPr>
          <p:cNvPr id="4" name="Group 3">
            <a:extLst>
              <a:ext uri="{FF2B5EF4-FFF2-40B4-BE49-F238E27FC236}">
                <a16:creationId xmlns:a16="http://schemas.microsoft.com/office/drawing/2014/main" id="{17846386-228D-8FE1-5A2F-0CE4BD5A663E}"/>
              </a:ext>
            </a:extLst>
          </p:cNvPr>
          <p:cNvGrpSpPr/>
          <p:nvPr/>
        </p:nvGrpSpPr>
        <p:grpSpPr>
          <a:xfrm>
            <a:off x="838201" y="5419693"/>
            <a:ext cx="1471923" cy="1152721"/>
            <a:chOff x="841248" y="1609384"/>
            <a:chExt cx="1253023" cy="1121171"/>
          </a:xfrm>
        </p:grpSpPr>
        <p:sp>
          <p:nvSpPr>
            <p:cNvPr id="5" name="Rectangle: Rounded Corners 4">
              <a:extLst>
                <a:ext uri="{FF2B5EF4-FFF2-40B4-BE49-F238E27FC236}">
                  <a16:creationId xmlns:a16="http://schemas.microsoft.com/office/drawing/2014/main" id="{153E73B0-5607-EAFD-844D-8CC18064732D}"/>
                </a:ext>
              </a:extLst>
            </p:cNvPr>
            <p:cNvSpPr/>
            <p:nvPr/>
          </p:nvSpPr>
          <p:spPr>
            <a:xfrm>
              <a:off x="841248" y="1609384"/>
              <a:ext cx="1253023" cy="1121171"/>
            </a:xfrm>
            <a:prstGeom prst="roundRect">
              <a:avLst/>
            </a:prstGeom>
            <a:solidFill>
              <a:schemeClr val="bg1">
                <a:lumMod val="95000"/>
              </a:schemeClr>
            </a:solidFill>
            <a:ln w="28575">
              <a:solidFill>
                <a:schemeClr val="bg1">
                  <a:lumMod val="6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6" name="Graphic 5" descr="Add with solid fill">
              <a:extLst>
                <a:ext uri="{FF2B5EF4-FFF2-40B4-BE49-F238E27FC236}">
                  <a16:creationId xmlns:a16="http://schemas.microsoft.com/office/drawing/2014/main" id="{31A05DDC-23AB-F595-1904-71F7AD97E20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030" y="1712769"/>
              <a:ext cx="1005840" cy="914400"/>
            </a:xfrm>
            <a:prstGeom prst="rect">
              <a:avLst/>
            </a:prstGeom>
          </p:spPr>
        </p:pic>
      </p:grpSp>
      <p:grpSp>
        <p:nvGrpSpPr>
          <p:cNvPr id="7" name="Group 6">
            <a:extLst>
              <a:ext uri="{FF2B5EF4-FFF2-40B4-BE49-F238E27FC236}">
                <a16:creationId xmlns:a16="http://schemas.microsoft.com/office/drawing/2014/main" id="{017BEBC4-1FDA-DADA-9BA4-5A34E0E4AC85}"/>
              </a:ext>
            </a:extLst>
          </p:cNvPr>
          <p:cNvGrpSpPr/>
          <p:nvPr/>
        </p:nvGrpSpPr>
        <p:grpSpPr>
          <a:xfrm>
            <a:off x="825803" y="1770408"/>
            <a:ext cx="3024326" cy="2506265"/>
            <a:chOff x="850440" y="2833940"/>
            <a:chExt cx="1253023" cy="1121171"/>
          </a:xfrm>
        </p:grpSpPr>
        <p:sp>
          <p:nvSpPr>
            <p:cNvPr id="8" name="Rectangle: Rounded Corners 7">
              <a:extLst>
                <a:ext uri="{FF2B5EF4-FFF2-40B4-BE49-F238E27FC236}">
                  <a16:creationId xmlns:a16="http://schemas.microsoft.com/office/drawing/2014/main" id="{E74E2524-E419-C25B-F41F-BE7509ECF82B}"/>
                </a:ext>
              </a:extLst>
            </p:cNvPr>
            <p:cNvSpPr/>
            <p:nvPr/>
          </p:nvSpPr>
          <p:spPr>
            <a:xfrm>
              <a:off x="850440" y="2833940"/>
              <a:ext cx="1253023" cy="1121171"/>
            </a:xfrm>
            <a:prstGeom prst="roundRect">
              <a:avLst/>
            </a:prstGeom>
            <a:solidFill>
              <a:schemeClr val="bg1">
                <a:lumMod val="95000"/>
              </a:schemeClr>
            </a:solidFill>
            <a:ln w="28575">
              <a:solidFill>
                <a:schemeClr val="accent5"/>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9" name="Minus Sign 8">
              <a:extLst>
                <a:ext uri="{FF2B5EF4-FFF2-40B4-BE49-F238E27FC236}">
                  <a16:creationId xmlns:a16="http://schemas.microsoft.com/office/drawing/2014/main" id="{C45ADF4A-77A2-58CC-E5B2-7308E4E995E4}"/>
                </a:ext>
              </a:extLst>
            </p:cNvPr>
            <p:cNvSpPr>
              <a:spLocks noChangeAspect="1"/>
            </p:cNvSpPr>
            <p:nvPr/>
          </p:nvSpPr>
          <p:spPr>
            <a:xfrm>
              <a:off x="928311" y="3046228"/>
              <a:ext cx="1097280" cy="696594"/>
            </a:xfrm>
            <a:prstGeom prst="mathMinus">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 name="Group 9">
            <a:extLst>
              <a:ext uri="{FF2B5EF4-FFF2-40B4-BE49-F238E27FC236}">
                <a16:creationId xmlns:a16="http://schemas.microsoft.com/office/drawing/2014/main" id="{7E2C9252-E57E-D73C-F7CB-49B566B6F6B6}"/>
              </a:ext>
            </a:extLst>
          </p:cNvPr>
          <p:cNvGrpSpPr/>
          <p:nvPr/>
        </p:nvGrpSpPr>
        <p:grpSpPr>
          <a:xfrm>
            <a:off x="6924731" y="5419693"/>
            <a:ext cx="1385802" cy="1148417"/>
            <a:chOff x="841247" y="4058496"/>
            <a:chExt cx="1253023" cy="1121171"/>
          </a:xfrm>
        </p:grpSpPr>
        <p:sp>
          <p:nvSpPr>
            <p:cNvPr id="11" name="Rectangle: Rounded Corners 10">
              <a:extLst>
                <a:ext uri="{FF2B5EF4-FFF2-40B4-BE49-F238E27FC236}">
                  <a16:creationId xmlns:a16="http://schemas.microsoft.com/office/drawing/2014/main" id="{23B9051D-680E-7201-800A-2B4028266857}"/>
                </a:ext>
              </a:extLst>
            </p:cNvPr>
            <p:cNvSpPr/>
            <p:nvPr/>
          </p:nvSpPr>
          <p:spPr>
            <a:xfrm>
              <a:off x="841247" y="4058496"/>
              <a:ext cx="1253023" cy="1121171"/>
            </a:xfrm>
            <a:prstGeom prst="roundRect">
              <a:avLst/>
            </a:prstGeom>
            <a:solidFill>
              <a:schemeClr val="bg1">
                <a:lumMod val="95000"/>
              </a:schemeClr>
            </a:solidFill>
            <a:ln w="28575">
              <a:solidFill>
                <a:schemeClr val="bg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12" name="Graphic 11" descr="Close with solid fill">
              <a:extLst>
                <a:ext uri="{FF2B5EF4-FFF2-40B4-BE49-F238E27FC236}">
                  <a16:creationId xmlns:a16="http://schemas.microsoft.com/office/drawing/2014/main" id="{BC91AFE5-B6FF-552F-981B-6E5912476F7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4838" y="4149916"/>
              <a:ext cx="1005840" cy="914400"/>
            </a:xfrm>
            <a:prstGeom prst="rect">
              <a:avLst/>
            </a:prstGeom>
          </p:spPr>
        </p:pic>
      </p:grpSp>
      <p:grpSp>
        <p:nvGrpSpPr>
          <p:cNvPr id="13" name="Group 12">
            <a:extLst>
              <a:ext uri="{FF2B5EF4-FFF2-40B4-BE49-F238E27FC236}">
                <a16:creationId xmlns:a16="http://schemas.microsoft.com/office/drawing/2014/main" id="{EF8675C8-9AA9-DEBD-5CE6-762A9E4A46E4}"/>
              </a:ext>
            </a:extLst>
          </p:cNvPr>
          <p:cNvGrpSpPr/>
          <p:nvPr/>
        </p:nvGrpSpPr>
        <p:grpSpPr>
          <a:xfrm>
            <a:off x="9967996" y="5426559"/>
            <a:ext cx="1385802" cy="1148417"/>
            <a:chOff x="850439" y="5283052"/>
            <a:chExt cx="1253023" cy="1121171"/>
          </a:xfrm>
        </p:grpSpPr>
        <p:sp>
          <p:nvSpPr>
            <p:cNvPr id="14" name="Rectangle: Rounded Corners 13">
              <a:extLst>
                <a:ext uri="{FF2B5EF4-FFF2-40B4-BE49-F238E27FC236}">
                  <a16:creationId xmlns:a16="http://schemas.microsoft.com/office/drawing/2014/main" id="{0922CABD-B20E-D899-4D5F-8261C5BD2169}"/>
                </a:ext>
              </a:extLst>
            </p:cNvPr>
            <p:cNvSpPr/>
            <p:nvPr/>
          </p:nvSpPr>
          <p:spPr>
            <a:xfrm>
              <a:off x="850439" y="5283052"/>
              <a:ext cx="1253023" cy="1121171"/>
            </a:xfrm>
            <a:prstGeom prst="roundRect">
              <a:avLst/>
            </a:prstGeom>
            <a:solidFill>
              <a:schemeClr val="bg1">
                <a:lumMod val="95000"/>
              </a:schemeClr>
            </a:solidFill>
            <a:ln w="28575">
              <a:solidFill>
                <a:schemeClr val="bg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15" name="Division Sign 14">
              <a:extLst>
                <a:ext uri="{FF2B5EF4-FFF2-40B4-BE49-F238E27FC236}">
                  <a16:creationId xmlns:a16="http://schemas.microsoft.com/office/drawing/2014/main" id="{4421A057-85C9-442C-0392-8F37076ED227}"/>
                </a:ext>
              </a:extLst>
            </p:cNvPr>
            <p:cNvSpPr>
              <a:spLocks noChangeAspect="1"/>
            </p:cNvSpPr>
            <p:nvPr/>
          </p:nvSpPr>
          <p:spPr>
            <a:xfrm>
              <a:off x="928311" y="5432157"/>
              <a:ext cx="1097280" cy="822960"/>
            </a:xfrm>
            <a:prstGeom prst="mathDivide">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 name="Content Placeholder 17">
            <a:extLst>
              <a:ext uri="{FF2B5EF4-FFF2-40B4-BE49-F238E27FC236}">
                <a16:creationId xmlns:a16="http://schemas.microsoft.com/office/drawing/2014/main" id="{46B3C195-651E-B252-5DA4-3AC35F89A284}"/>
              </a:ext>
            </a:extLst>
          </p:cNvPr>
          <p:cNvSpPr>
            <a:spLocks noGrp="1"/>
          </p:cNvSpPr>
          <p:nvPr>
            <p:ph idx="1"/>
          </p:nvPr>
        </p:nvSpPr>
        <p:spPr>
          <a:xfrm>
            <a:off x="4616245" y="1887794"/>
            <a:ext cx="6737553" cy="2388276"/>
          </a:xfrm>
        </p:spPr>
        <p:txBody>
          <a:bodyPr>
            <a:normAutofit/>
          </a:bodyPr>
          <a:lstStyle/>
          <a:p>
            <a:pPr algn="ctr"/>
            <a:r>
              <a:rPr lang="en-US" sz="4000" b="1" dirty="0">
                <a:solidFill>
                  <a:schemeClr val="accent5"/>
                </a:solidFill>
              </a:rPr>
              <a:t>Subtraction </a:t>
            </a:r>
            <a:r>
              <a:rPr lang="en-US" sz="4000" dirty="0">
                <a:solidFill>
                  <a:schemeClr val="accent5"/>
                </a:solidFill>
              </a:rPr>
              <a:t>is finding the difference between values.  </a:t>
            </a:r>
          </a:p>
        </p:txBody>
      </p:sp>
      <p:grpSp>
        <p:nvGrpSpPr>
          <p:cNvPr id="37" name="Group 36">
            <a:extLst>
              <a:ext uri="{FF2B5EF4-FFF2-40B4-BE49-F238E27FC236}">
                <a16:creationId xmlns:a16="http://schemas.microsoft.com/office/drawing/2014/main" id="{5C960998-2A61-228A-99D2-EAA79AC5E959}"/>
              </a:ext>
            </a:extLst>
          </p:cNvPr>
          <p:cNvGrpSpPr/>
          <p:nvPr/>
        </p:nvGrpSpPr>
        <p:grpSpPr>
          <a:xfrm>
            <a:off x="4498963" y="3198607"/>
            <a:ext cx="6833748" cy="1468977"/>
            <a:chOff x="4498963" y="3198607"/>
            <a:chExt cx="6833748" cy="1468977"/>
          </a:xfrm>
        </p:grpSpPr>
        <p:sp>
          <p:nvSpPr>
            <p:cNvPr id="24" name="Rectangle 23">
              <a:extLst>
                <a:ext uri="{FF2B5EF4-FFF2-40B4-BE49-F238E27FC236}">
                  <a16:creationId xmlns:a16="http://schemas.microsoft.com/office/drawing/2014/main" id="{7A0DBA4E-90D1-7FFC-379D-C20F32436718}"/>
                </a:ext>
              </a:extLst>
            </p:cNvPr>
            <p:cNvSpPr/>
            <p:nvPr/>
          </p:nvSpPr>
          <p:spPr>
            <a:xfrm>
              <a:off x="4919150" y="3337055"/>
              <a:ext cx="1757359" cy="123858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dirty="0"/>
                <a:t>$475</a:t>
              </a:r>
              <a:r>
                <a:rPr lang="en-US" sz="2800" dirty="0"/>
                <a:t> </a:t>
              </a:r>
              <a:r>
                <a:rPr lang="en-US" sz="2400" i="1" dirty="0"/>
                <a:t>Before groceries</a:t>
              </a:r>
              <a:endParaRPr lang="en-US" sz="2800" i="1" dirty="0"/>
            </a:p>
          </p:txBody>
        </p:sp>
        <p:sp>
          <p:nvSpPr>
            <p:cNvPr id="26" name="Rectangle 25">
              <a:extLst>
                <a:ext uri="{FF2B5EF4-FFF2-40B4-BE49-F238E27FC236}">
                  <a16:creationId xmlns:a16="http://schemas.microsoft.com/office/drawing/2014/main" id="{E9A2409D-48B0-A193-DFDA-4696E7D15AAD}"/>
                </a:ext>
              </a:extLst>
            </p:cNvPr>
            <p:cNvSpPr/>
            <p:nvPr/>
          </p:nvSpPr>
          <p:spPr>
            <a:xfrm>
              <a:off x="7599176" y="3396068"/>
              <a:ext cx="1757359" cy="123858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dirty="0"/>
                <a:t>$150</a:t>
              </a:r>
            </a:p>
            <a:p>
              <a:pPr algn="ctr"/>
              <a:r>
                <a:rPr lang="en-US" sz="2800" dirty="0"/>
                <a:t> </a:t>
              </a:r>
              <a:r>
                <a:rPr lang="en-US" sz="2400" i="1" dirty="0"/>
                <a:t>After groceries</a:t>
              </a:r>
              <a:endParaRPr lang="en-US" sz="2800" i="1" dirty="0"/>
            </a:p>
          </p:txBody>
        </p:sp>
        <p:sp>
          <p:nvSpPr>
            <p:cNvPr id="28" name="Rectangle 27">
              <a:extLst>
                <a:ext uri="{FF2B5EF4-FFF2-40B4-BE49-F238E27FC236}">
                  <a16:creationId xmlns:a16="http://schemas.microsoft.com/office/drawing/2014/main" id="{FC846730-D07A-F675-4997-028B44123EE1}"/>
                </a:ext>
              </a:extLst>
            </p:cNvPr>
            <p:cNvSpPr/>
            <p:nvPr/>
          </p:nvSpPr>
          <p:spPr>
            <a:xfrm>
              <a:off x="9575352" y="3429000"/>
              <a:ext cx="1757359" cy="123858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dirty="0"/>
                <a:t>$325</a:t>
              </a:r>
              <a:r>
                <a:rPr lang="en-US" sz="2800" dirty="0"/>
                <a:t> </a:t>
              </a:r>
              <a:r>
                <a:rPr lang="en-US" sz="2400" i="1" dirty="0"/>
                <a:t>Remaining money</a:t>
              </a:r>
              <a:endParaRPr lang="en-US" sz="2800" i="1" dirty="0"/>
            </a:p>
          </p:txBody>
        </p:sp>
        <p:sp>
          <p:nvSpPr>
            <p:cNvPr id="29" name="Rectangle 28">
              <a:extLst>
                <a:ext uri="{FF2B5EF4-FFF2-40B4-BE49-F238E27FC236}">
                  <a16:creationId xmlns:a16="http://schemas.microsoft.com/office/drawing/2014/main" id="{312C1FBA-2676-41FD-56F6-C09BA5B1D38C}"/>
                </a:ext>
              </a:extLst>
            </p:cNvPr>
            <p:cNvSpPr/>
            <p:nvPr/>
          </p:nvSpPr>
          <p:spPr>
            <a:xfrm>
              <a:off x="8997195" y="3337055"/>
              <a:ext cx="882443" cy="451659"/>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4800" b="1" dirty="0"/>
                <a:t>=</a:t>
              </a:r>
              <a:endParaRPr lang="en-US" sz="4000" i="1" dirty="0"/>
            </a:p>
          </p:txBody>
        </p:sp>
        <p:sp>
          <p:nvSpPr>
            <p:cNvPr id="32" name="Minus Sign 31">
              <a:extLst>
                <a:ext uri="{FF2B5EF4-FFF2-40B4-BE49-F238E27FC236}">
                  <a16:creationId xmlns:a16="http://schemas.microsoft.com/office/drawing/2014/main" id="{A1FE61ED-CDFB-C69A-4D50-D5F7751437C8}"/>
                </a:ext>
              </a:extLst>
            </p:cNvPr>
            <p:cNvSpPr>
              <a:spLocks noChangeAspect="1"/>
            </p:cNvSpPr>
            <p:nvPr/>
          </p:nvSpPr>
          <p:spPr>
            <a:xfrm>
              <a:off x="6439510" y="3429000"/>
              <a:ext cx="689227" cy="405238"/>
            </a:xfrm>
            <a:prstGeom prst="mathMinus">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4" name="Graphic 33" descr="Money with solid fill">
              <a:extLst>
                <a:ext uri="{FF2B5EF4-FFF2-40B4-BE49-F238E27FC236}">
                  <a16:creationId xmlns:a16="http://schemas.microsoft.com/office/drawing/2014/main" id="{EA01AD52-6FEC-080B-DAF2-AC89BF23165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8963" y="3198607"/>
              <a:ext cx="728554" cy="728554"/>
            </a:xfrm>
            <a:prstGeom prst="rect">
              <a:avLst/>
            </a:prstGeom>
          </p:spPr>
        </p:pic>
        <p:pic>
          <p:nvPicPr>
            <p:cNvPr id="36" name="Graphic 35" descr="Grocery bag with solid fill">
              <a:extLst>
                <a:ext uri="{FF2B5EF4-FFF2-40B4-BE49-F238E27FC236}">
                  <a16:creationId xmlns:a16="http://schemas.microsoft.com/office/drawing/2014/main" id="{FD40740E-AD46-5AEF-26F1-5CE5AD4A71E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02553" y="3277914"/>
              <a:ext cx="728554" cy="728554"/>
            </a:xfrm>
            <a:prstGeom prst="rect">
              <a:avLst/>
            </a:prstGeom>
          </p:spPr>
        </p:pic>
      </p:grpSp>
    </p:spTree>
    <p:custDataLst>
      <p:tags r:id="rId1"/>
    </p:custDataLst>
    <p:extLst>
      <p:ext uri="{BB962C8B-B14F-4D97-AF65-F5344CB8AC3E}">
        <p14:creationId xmlns:p14="http://schemas.microsoft.com/office/powerpoint/2010/main" val="19998406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51414-3444-41F1-DC51-C471325F2245}"/>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AE660DE1-716B-5C78-3AC8-A2ECEB98A2E4}"/>
              </a:ext>
            </a:extLst>
          </p:cNvPr>
          <p:cNvSpPr/>
          <p:nvPr/>
        </p:nvSpPr>
        <p:spPr>
          <a:xfrm>
            <a:off x="0" y="5088194"/>
            <a:ext cx="12192000" cy="1769806"/>
          </a:xfrm>
          <a:prstGeom prst="rect">
            <a:avLst/>
          </a:prstGeom>
          <a:solidFill>
            <a:schemeClr val="tx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EF5306-5860-0F77-06D4-617D69CE0D87}"/>
              </a:ext>
            </a:extLst>
          </p:cNvPr>
          <p:cNvSpPr>
            <a:spLocks noGrp="1"/>
          </p:cNvSpPr>
          <p:nvPr>
            <p:ph type="title"/>
          </p:nvPr>
        </p:nvSpPr>
        <p:spPr/>
        <p:txBody>
          <a:bodyPr/>
          <a:lstStyle/>
          <a:p>
            <a:r>
              <a:rPr lang="en-US" dirty="0">
                <a:solidFill>
                  <a:schemeClr val="tx1"/>
                </a:solidFill>
              </a:rPr>
              <a:t>Basic Operations </a:t>
            </a:r>
            <a:endParaRPr lang="en-US" dirty="0"/>
          </a:p>
        </p:txBody>
      </p:sp>
      <p:grpSp>
        <p:nvGrpSpPr>
          <p:cNvPr id="4" name="Group 3">
            <a:extLst>
              <a:ext uri="{FF2B5EF4-FFF2-40B4-BE49-F238E27FC236}">
                <a16:creationId xmlns:a16="http://schemas.microsoft.com/office/drawing/2014/main" id="{465B089E-23B3-C29F-D5C3-169978815E6D}"/>
              </a:ext>
            </a:extLst>
          </p:cNvPr>
          <p:cNvGrpSpPr/>
          <p:nvPr/>
        </p:nvGrpSpPr>
        <p:grpSpPr>
          <a:xfrm>
            <a:off x="838201" y="5419693"/>
            <a:ext cx="1471923" cy="1152721"/>
            <a:chOff x="841248" y="1609384"/>
            <a:chExt cx="1253023" cy="1121171"/>
          </a:xfrm>
        </p:grpSpPr>
        <p:sp>
          <p:nvSpPr>
            <p:cNvPr id="5" name="Rectangle: Rounded Corners 4">
              <a:extLst>
                <a:ext uri="{FF2B5EF4-FFF2-40B4-BE49-F238E27FC236}">
                  <a16:creationId xmlns:a16="http://schemas.microsoft.com/office/drawing/2014/main" id="{2C3E116F-45CA-A30A-5902-A7F09ACF8206}"/>
                </a:ext>
              </a:extLst>
            </p:cNvPr>
            <p:cNvSpPr/>
            <p:nvPr/>
          </p:nvSpPr>
          <p:spPr>
            <a:xfrm>
              <a:off x="841248" y="1609384"/>
              <a:ext cx="1253023" cy="1121171"/>
            </a:xfrm>
            <a:prstGeom prst="roundRect">
              <a:avLst/>
            </a:prstGeom>
            <a:solidFill>
              <a:schemeClr val="bg1">
                <a:lumMod val="95000"/>
              </a:schemeClr>
            </a:solidFill>
            <a:ln w="28575">
              <a:solidFill>
                <a:schemeClr val="bg1">
                  <a:lumMod val="6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6" name="Graphic 5" descr="Add with solid fill">
              <a:extLst>
                <a:ext uri="{FF2B5EF4-FFF2-40B4-BE49-F238E27FC236}">
                  <a16:creationId xmlns:a16="http://schemas.microsoft.com/office/drawing/2014/main" id="{6A9ECEF4-0115-E2C8-FA29-990039CAF1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030" y="1712769"/>
              <a:ext cx="1005840" cy="914400"/>
            </a:xfrm>
            <a:prstGeom prst="rect">
              <a:avLst/>
            </a:prstGeom>
          </p:spPr>
        </p:pic>
      </p:grpSp>
      <p:grpSp>
        <p:nvGrpSpPr>
          <p:cNvPr id="7" name="Group 6">
            <a:extLst>
              <a:ext uri="{FF2B5EF4-FFF2-40B4-BE49-F238E27FC236}">
                <a16:creationId xmlns:a16="http://schemas.microsoft.com/office/drawing/2014/main" id="{A4E8FE39-97D3-D523-5A12-0796B0F930B0}"/>
              </a:ext>
            </a:extLst>
          </p:cNvPr>
          <p:cNvGrpSpPr/>
          <p:nvPr/>
        </p:nvGrpSpPr>
        <p:grpSpPr>
          <a:xfrm>
            <a:off x="3765784" y="5431470"/>
            <a:ext cx="1501484" cy="1155283"/>
            <a:chOff x="850440" y="2833940"/>
            <a:chExt cx="1253023" cy="1121171"/>
          </a:xfrm>
        </p:grpSpPr>
        <p:sp>
          <p:nvSpPr>
            <p:cNvPr id="8" name="Rectangle: Rounded Corners 7">
              <a:extLst>
                <a:ext uri="{FF2B5EF4-FFF2-40B4-BE49-F238E27FC236}">
                  <a16:creationId xmlns:a16="http://schemas.microsoft.com/office/drawing/2014/main" id="{097C7B27-8CB6-1061-9AEB-FBF350354217}"/>
                </a:ext>
              </a:extLst>
            </p:cNvPr>
            <p:cNvSpPr/>
            <p:nvPr/>
          </p:nvSpPr>
          <p:spPr>
            <a:xfrm>
              <a:off x="850440" y="2833940"/>
              <a:ext cx="1253023" cy="1121171"/>
            </a:xfrm>
            <a:prstGeom prst="roundRect">
              <a:avLst/>
            </a:prstGeom>
            <a:solidFill>
              <a:schemeClr val="bg1">
                <a:lumMod val="95000"/>
              </a:schemeClr>
            </a:solidFill>
            <a:ln w="28575">
              <a:solidFill>
                <a:schemeClr val="bg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9" name="Minus Sign 8">
              <a:extLst>
                <a:ext uri="{FF2B5EF4-FFF2-40B4-BE49-F238E27FC236}">
                  <a16:creationId xmlns:a16="http://schemas.microsoft.com/office/drawing/2014/main" id="{28F8E13A-8D21-D0A4-2FB3-849DEACA0D66}"/>
                </a:ext>
              </a:extLst>
            </p:cNvPr>
            <p:cNvSpPr>
              <a:spLocks noChangeAspect="1"/>
            </p:cNvSpPr>
            <p:nvPr/>
          </p:nvSpPr>
          <p:spPr>
            <a:xfrm>
              <a:off x="928311" y="3046228"/>
              <a:ext cx="1097280" cy="696594"/>
            </a:xfrm>
            <a:prstGeom prst="mathMinus">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CCB50B10-B156-5297-2C85-E69BA19763BC}"/>
              </a:ext>
            </a:extLst>
          </p:cNvPr>
          <p:cNvGrpSpPr/>
          <p:nvPr/>
        </p:nvGrpSpPr>
        <p:grpSpPr>
          <a:xfrm>
            <a:off x="838271" y="1769804"/>
            <a:ext cx="3011858" cy="2506266"/>
            <a:chOff x="841247" y="4058496"/>
            <a:chExt cx="1253023" cy="1121171"/>
          </a:xfrm>
        </p:grpSpPr>
        <p:sp>
          <p:nvSpPr>
            <p:cNvPr id="11" name="Rectangle: Rounded Corners 10">
              <a:extLst>
                <a:ext uri="{FF2B5EF4-FFF2-40B4-BE49-F238E27FC236}">
                  <a16:creationId xmlns:a16="http://schemas.microsoft.com/office/drawing/2014/main" id="{CFB3D339-E087-6D33-8685-52964440EC9F}"/>
                </a:ext>
              </a:extLst>
            </p:cNvPr>
            <p:cNvSpPr/>
            <p:nvPr/>
          </p:nvSpPr>
          <p:spPr>
            <a:xfrm>
              <a:off x="841247" y="4058496"/>
              <a:ext cx="1253023" cy="1121171"/>
            </a:xfrm>
            <a:prstGeom prst="roundRect">
              <a:avLst/>
            </a:prstGeom>
            <a:solidFill>
              <a:schemeClr val="bg1">
                <a:lumMod val="95000"/>
              </a:schemeClr>
            </a:solidFill>
            <a:ln w="28575">
              <a:solidFill>
                <a:schemeClr val="accent4"/>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12" name="Graphic 11" descr="Close with solid fill">
              <a:extLst>
                <a:ext uri="{FF2B5EF4-FFF2-40B4-BE49-F238E27FC236}">
                  <a16:creationId xmlns:a16="http://schemas.microsoft.com/office/drawing/2014/main" id="{06C250AE-7048-C932-BBD9-819733135C4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4838" y="4149916"/>
              <a:ext cx="1005840" cy="914400"/>
            </a:xfrm>
            <a:prstGeom prst="rect">
              <a:avLst/>
            </a:prstGeom>
          </p:spPr>
        </p:pic>
      </p:grpSp>
      <p:grpSp>
        <p:nvGrpSpPr>
          <p:cNvPr id="13" name="Group 12">
            <a:extLst>
              <a:ext uri="{FF2B5EF4-FFF2-40B4-BE49-F238E27FC236}">
                <a16:creationId xmlns:a16="http://schemas.microsoft.com/office/drawing/2014/main" id="{619477F2-664B-14D2-50E0-04779ACF88BF}"/>
              </a:ext>
            </a:extLst>
          </p:cNvPr>
          <p:cNvGrpSpPr/>
          <p:nvPr/>
        </p:nvGrpSpPr>
        <p:grpSpPr>
          <a:xfrm>
            <a:off x="9967996" y="5426559"/>
            <a:ext cx="1385802" cy="1148417"/>
            <a:chOff x="850439" y="5283052"/>
            <a:chExt cx="1253023" cy="1121171"/>
          </a:xfrm>
        </p:grpSpPr>
        <p:sp>
          <p:nvSpPr>
            <p:cNvPr id="14" name="Rectangle: Rounded Corners 13">
              <a:extLst>
                <a:ext uri="{FF2B5EF4-FFF2-40B4-BE49-F238E27FC236}">
                  <a16:creationId xmlns:a16="http://schemas.microsoft.com/office/drawing/2014/main" id="{3B5F066B-A2E3-7D13-DA18-7896B768E94B}"/>
                </a:ext>
              </a:extLst>
            </p:cNvPr>
            <p:cNvSpPr/>
            <p:nvPr/>
          </p:nvSpPr>
          <p:spPr>
            <a:xfrm>
              <a:off x="850439" y="5283052"/>
              <a:ext cx="1253023" cy="1121171"/>
            </a:xfrm>
            <a:prstGeom prst="roundRect">
              <a:avLst/>
            </a:prstGeom>
            <a:solidFill>
              <a:schemeClr val="bg1">
                <a:lumMod val="95000"/>
              </a:schemeClr>
            </a:solidFill>
            <a:ln w="28575">
              <a:solidFill>
                <a:schemeClr val="bg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15" name="Division Sign 14">
              <a:extLst>
                <a:ext uri="{FF2B5EF4-FFF2-40B4-BE49-F238E27FC236}">
                  <a16:creationId xmlns:a16="http://schemas.microsoft.com/office/drawing/2014/main" id="{F33EA0E2-2B7E-D57C-44CB-D0EE77C7E3F4}"/>
                </a:ext>
              </a:extLst>
            </p:cNvPr>
            <p:cNvSpPr>
              <a:spLocks noChangeAspect="1"/>
            </p:cNvSpPr>
            <p:nvPr/>
          </p:nvSpPr>
          <p:spPr>
            <a:xfrm>
              <a:off x="928311" y="5432157"/>
              <a:ext cx="1097280" cy="822960"/>
            </a:xfrm>
            <a:prstGeom prst="mathDivide">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 name="Content Placeholder 17">
            <a:extLst>
              <a:ext uri="{FF2B5EF4-FFF2-40B4-BE49-F238E27FC236}">
                <a16:creationId xmlns:a16="http://schemas.microsoft.com/office/drawing/2014/main" id="{9E8147A9-6701-9287-2F37-41706E28B502}"/>
              </a:ext>
            </a:extLst>
          </p:cNvPr>
          <p:cNvSpPr>
            <a:spLocks noGrp="1"/>
          </p:cNvSpPr>
          <p:nvPr>
            <p:ph idx="1"/>
          </p:nvPr>
        </p:nvSpPr>
        <p:spPr>
          <a:xfrm>
            <a:off x="4616245" y="1887794"/>
            <a:ext cx="6737553" cy="2388276"/>
          </a:xfrm>
        </p:spPr>
        <p:txBody>
          <a:bodyPr>
            <a:normAutofit/>
          </a:bodyPr>
          <a:lstStyle/>
          <a:p>
            <a:pPr algn="ctr"/>
            <a:r>
              <a:rPr lang="en-US" sz="4000" b="1" dirty="0">
                <a:solidFill>
                  <a:schemeClr val="accent4"/>
                </a:solidFill>
              </a:rPr>
              <a:t>Multiplication </a:t>
            </a:r>
            <a:r>
              <a:rPr lang="en-US" sz="4000" dirty="0">
                <a:solidFill>
                  <a:schemeClr val="accent4"/>
                </a:solidFill>
              </a:rPr>
              <a:t>is a shortcut for repeated addition. </a:t>
            </a:r>
          </a:p>
        </p:txBody>
      </p:sp>
      <p:grpSp>
        <p:nvGrpSpPr>
          <p:cNvPr id="33" name="Group 32">
            <a:extLst>
              <a:ext uri="{FF2B5EF4-FFF2-40B4-BE49-F238E27FC236}">
                <a16:creationId xmlns:a16="http://schemas.microsoft.com/office/drawing/2014/main" id="{BE3003ED-3CA9-185C-F626-1C4DCB5DC329}"/>
              </a:ext>
            </a:extLst>
          </p:cNvPr>
          <p:cNvGrpSpPr/>
          <p:nvPr/>
        </p:nvGrpSpPr>
        <p:grpSpPr>
          <a:xfrm>
            <a:off x="4761559" y="3344730"/>
            <a:ext cx="6295098" cy="1346968"/>
            <a:chOff x="4930808" y="3421398"/>
            <a:chExt cx="5899338" cy="1346968"/>
          </a:xfrm>
        </p:grpSpPr>
        <p:sp>
          <p:nvSpPr>
            <p:cNvPr id="21" name="Rectangle 20">
              <a:extLst>
                <a:ext uri="{FF2B5EF4-FFF2-40B4-BE49-F238E27FC236}">
                  <a16:creationId xmlns:a16="http://schemas.microsoft.com/office/drawing/2014/main" id="{9799B679-4AD1-5BCB-BBB1-9B9F5AA6BFB7}"/>
                </a:ext>
              </a:extLst>
            </p:cNvPr>
            <p:cNvSpPr/>
            <p:nvPr/>
          </p:nvSpPr>
          <p:spPr>
            <a:xfrm>
              <a:off x="5286596" y="3529782"/>
              <a:ext cx="1089318" cy="81296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dirty="0"/>
                <a:t>$5</a:t>
              </a:r>
              <a:r>
                <a:rPr lang="en-US" sz="2800" dirty="0"/>
                <a:t> </a:t>
              </a:r>
            </a:p>
            <a:p>
              <a:pPr algn="ctr"/>
              <a:r>
                <a:rPr lang="en-US" sz="2800" i="1" dirty="0"/>
                <a:t>Lunch</a:t>
              </a:r>
            </a:p>
          </p:txBody>
        </p:sp>
        <p:sp>
          <p:nvSpPr>
            <p:cNvPr id="22" name="Rectangle 21">
              <a:extLst>
                <a:ext uri="{FF2B5EF4-FFF2-40B4-BE49-F238E27FC236}">
                  <a16:creationId xmlns:a16="http://schemas.microsoft.com/office/drawing/2014/main" id="{41677737-1DED-A329-2608-835B11C2AF46}"/>
                </a:ext>
              </a:extLst>
            </p:cNvPr>
            <p:cNvSpPr/>
            <p:nvPr/>
          </p:nvSpPr>
          <p:spPr>
            <a:xfrm>
              <a:off x="7542094" y="3502288"/>
              <a:ext cx="1181640" cy="123858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dirty="0"/>
                <a:t>7</a:t>
              </a:r>
            </a:p>
            <a:p>
              <a:pPr algn="ctr"/>
              <a:r>
                <a:rPr lang="en-US" sz="2800" dirty="0"/>
                <a:t> </a:t>
              </a:r>
              <a:r>
                <a:rPr lang="en-US" sz="2400" i="1" dirty="0"/>
                <a:t>Days a week</a:t>
              </a:r>
              <a:endParaRPr lang="en-US" sz="2800" i="1" dirty="0"/>
            </a:p>
          </p:txBody>
        </p:sp>
        <p:sp>
          <p:nvSpPr>
            <p:cNvPr id="23" name="Rectangle 22">
              <a:extLst>
                <a:ext uri="{FF2B5EF4-FFF2-40B4-BE49-F238E27FC236}">
                  <a16:creationId xmlns:a16="http://schemas.microsoft.com/office/drawing/2014/main" id="{EB13DF21-C567-EB4E-374D-ECE155A385A1}"/>
                </a:ext>
              </a:extLst>
            </p:cNvPr>
            <p:cNvSpPr/>
            <p:nvPr/>
          </p:nvSpPr>
          <p:spPr>
            <a:xfrm>
              <a:off x="9072787" y="3529782"/>
              <a:ext cx="1757359" cy="123858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dirty="0"/>
                <a:t>$35</a:t>
              </a:r>
              <a:r>
                <a:rPr lang="en-US" sz="2800" dirty="0"/>
                <a:t> </a:t>
              </a:r>
            </a:p>
            <a:p>
              <a:pPr algn="ctr"/>
              <a:r>
                <a:rPr lang="en-US" sz="2400" i="1" dirty="0"/>
                <a:t>Cost per week</a:t>
              </a:r>
              <a:endParaRPr lang="en-US" sz="2800" i="1" dirty="0"/>
            </a:p>
          </p:txBody>
        </p:sp>
        <p:sp>
          <p:nvSpPr>
            <p:cNvPr id="24" name="Rectangle 23">
              <a:extLst>
                <a:ext uri="{FF2B5EF4-FFF2-40B4-BE49-F238E27FC236}">
                  <a16:creationId xmlns:a16="http://schemas.microsoft.com/office/drawing/2014/main" id="{CEBAEF00-5E2B-9477-4413-99A0E52E5698}"/>
                </a:ext>
              </a:extLst>
            </p:cNvPr>
            <p:cNvSpPr/>
            <p:nvPr/>
          </p:nvSpPr>
          <p:spPr>
            <a:xfrm>
              <a:off x="8607407" y="3533561"/>
              <a:ext cx="882443" cy="451659"/>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4800" b="1" dirty="0"/>
                <a:t>=</a:t>
              </a:r>
              <a:endParaRPr lang="en-US" sz="4000" i="1" dirty="0"/>
            </a:p>
          </p:txBody>
        </p:sp>
        <p:pic>
          <p:nvPicPr>
            <p:cNvPr id="29" name="Graphic 28" descr="Burger and drink with solid fill">
              <a:extLst>
                <a:ext uri="{FF2B5EF4-FFF2-40B4-BE49-F238E27FC236}">
                  <a16:creationId xmlns:a16="http://schemas.microsoft.com/office/drawing/2014/main" id="{2F410AF6-A4E4-831D-D682-74274A5E5A0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30808" y="3421398"/>
              <a:ext cx="638621" cy="638621"/>
            </a:xfrm>
            <a:prstGeom prst="rect">
              <a:avLst/>
            </a:prstGeom>
          </p:spPr>
        </p:pic>
        <p:pic>
          <p:nvPicPr>
            <p:cNvPr id="30" name="Graphic 29" descr="Close with solid fill">
              <a:extLst>
                <a:ext uri="{FF2B5EF4-FFF2-40B4-BE49-F238E27FC236}">
                  <a16:creationId xmlns:a16="http://schemas.microsoft.com/office/drawing/2014/main" id="{51242368-37AC-43A8-2701-A9CECBF82F4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75555" y="3529782"/>
              <a:ext cx="610690" cy="516307"/>
            </a:xfrm>
            <a:prstGeom prst="rect">
              <a:avLst/>
            </a:prstGeom>
          </p:spPr>
        </p:pic>
        <p:pic>
          <p:nvPicPr>
            <p:cNvPr id="32" name="Graphic 31" descr="Daily calendar outline">
              <a:extLst>
                <a:ext uri="{FF2B5EF4-FFF2-40B4-BE49-F238E27FC236}">
                  <a16:creationId xmlns:a16="http://schemas.microsoft.com/office/drawing/2014/main" id="{2A97A6A9-2447-5416-F8D6-931B82F76B5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321143" y="3423798"/>
              <a:ext cx="663878" cy="663878"/>
            </a:xfrm>
            <a:prstGeom prst="rect">
              <a:avLst/>
            </a:prstGeom>
          </p:spPr>
        </p:pic>
      </p:grpSp>
    </p:spTree>
    <p:custDataLst>
      <p:tags r:id="rId1"/>
    </p:custDataLst>
    <p:extLst>
      <p:ext uri="{BB962C8B-B14F-4D97-AF65-F5344CB8AC3E}">
        <p14:creationId xmlns:p14="http://schemas.microsoft.com/office/powerpoint/2010/main" val="5814609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27795-61BC-BB4D-F2B4-DECC65CD4048}"/>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978E8CBD-B78E-7031-0C64-A775D0F31BE9}"/>
              </a:ext>
            </a:extLst>
          </p:cNvPr>
          <p:cNvSpPr/>
          <p:nvPr/>
        </p:nvSpPr>
        <p:spPr>
          <a:xfrm>
            <a:off x="0" y="5088194"/>
            <a:ext cx="12192000" cy="1769806"/>
          </a:xfrm>
          <a:prstGeom prst="rect">
            <a:avLst/>
          </a:prstGeom>
          <a:solidFill>
            <a:schemeClr val="tx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B7FD55-3F75-61BF-8098-B49F0110BD2F}"/>
              </a:ext>
            </a:extLst>
          </p:cNvPr>
          <p:cNvSpPr>
            <a:spLocks noGrp="1"/>
          </p:cNvSpPr>
          <p:nvPr>
            <p:ph type="title"/>
          </p:nvPr>
        </p:nvSpPr>
        <p:spPr/>
        <p:txBody>
          <a:bodyPr/>
          <a:lstStyle/>
          <a:p>
            <a:r>
              <a:rPr lang="en-US" dirty="0">
                <a:solidFill>
                  <a:schemeClr val="tx1"/>
                </a:solidFill>
              </a:rPr>
              <a:t>Basic Operations </a:t>
            </a:r>
            <a:endParaRPr lang="en-US" dirty="0"/>
          </a:p>
        </p:txBody>
      </p:sp>
      <p:grpSp>
        <p:nvGrpSpPr>
          <p:cNvPr id="4" name="Group 3">
            <a:extLst>
              <a:ext uri="{FF2B5EF4-FFF2-40B4-BE49-F238E27FC236}">
                <a16:creationId xmlns:a16="http://schemas.microsoft.com/office/drawing/2014/main" id="{E2D9A078-955B-E01A-EAE7-EEC4F0414B26}"/>
              </a:ext>
            </a:extLst>
          </p:cNvPr>
          <p:cNvGrpSpPr/>
          <p:nvPr/>
        </p:nvGrpSpPr>
        <p:grpSpPr>
          <a:xfrm>
            <a:off x="838201" y="5419693"/>
            <a:ext cx="1471923" cy="1152721"/>
            <a:chOff x="841248" y="1609384"/>
            <a:chExt cx="1253023" cy="1121171"/>
          </a:xfrm>
        </p:grpSpPr>
        <p:sp>
          <p:nvSpPr>
            <p:cNvPr id="5" name="Rectangle: Rounded Corners 4">
              <a:extLst>
                <a:ext uri="{FF2B5EF4-FFF2-40B4-BE49-F238E27FC236}">
                  <a16:creationId xmlns:a16="http://schemas.microsoft.com/office/drawing/2014/main" id="{0AA2C40F-D128-1627-76CF-F5E36DB6B69A}"/>
                </a:ext>
              </a:extLst>
            </p:cNvPr>
            <p:cNvSpPr/>
            <p:nvPr/>
          </p:nvSpPr>
          <p:spPr>
            <a:xfrm>
              <a:off x="841248" y="1609384"/>
              <a:ext cx="1253023" cy="1121171"/>
            </a:xfrm>
            <a:prstGeom prst="roundRect">
              <a:avLst/>
            </a:prstGeom>
            <a:solidFill>
              <a:schemeClr val="bg1">
                <a:lumMod val="95000"/>
              </a:schemeClr>
            </a:solidFill>
            <a:ln w="28575">
              <a:solidFill>
                <a:schemeClr val="bg1">
                  <a:lumMod val="6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6" name="Graphic 5" descr="Add with solid fill">
              <a:extLst>
                <a:ext uri="{FF2B5EF4-FFF2-40B4-BE49-F238E27FC236}">
                  <a16:creationId xmlns:a16="http://schemas.microsoft.com/office/drawing/2014/main" id="{87BFF908-1605-ECB4-BE71-3515F7644CA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030" y="1712769"/>
              <a:ext cx="1005840" cy="914400"/>
            </a:xfrm>
            <a:prstGeom prst="rect">
              <a:avLst/>
            </a:prstGeom>
          </p:spPr>
        </p:pic>
      </p:grpSp>
      <p:grpSp>
        <p:nvGrpSpPr>
          <p:cNvPr id="7" name="Group 6">
            <a:extLst>
              <a:ext uri="{FF2B5EF4-FFF2-40B4-BE49-F238E27FC236}">
                <a16:creationId xmlns:a16="http://schemas.microsoft.com/office/drawing/2014/main" id="{34708F3E-48A4-CCDE-EBB5-CD63B1155D80}"/>
              </a:ext>
            </a:extLst>
          </p:cNvPr>
          <p:cNvGrpSpPr/>
          <p:nvPr/>
        </p:nvGrpSpPr>
        <p:grpSpPr>
          <a:xfrm>
            <a:off x="3765784" y="5431470"/>
            <a:ext cx="1501484" cy="1155283"/>
            <a:chOff x="850440" y="2833940"/>
            <a:chExt cx="1253023" cy="1121171"/>
          </a:xfrm>
        </p:grpSpPr>
        <p:sp>
          <p:nvSpPr>
            <p:cNvPr id="8" name="Rectangle: Rounded Corners 7">
              <a:extLst>
                <a:ext uri="{FF2B5EF4-FFF2-40B4-BE49-F238E27FC236}">
                  <a16:creationId xmlns:a16="http://schemas.microsoft.com/office/drawing/2014/main" id="{E086E079-1BEC-E23C-5CA4-948253F084FB}"/>
                </a:ext>
              </a:extLst>
            </p:cNvPr>
            <p:cNvSpPr/>
            <p:nvPr/>
          </p:nvSpPr>
          <p:spPr>
            <a:xfrm>
              <a:off x="850440" y="2833940"/>
              <a:ext cx="1253023" cy="1121171"/>
            </a:xfrm>
            <a:prstGeom prst="roundRect">
              <a:avLst/>
            </a:prstGeom>
            <a:solidFill>
              <a:schemeClr val="bg1">
                <a:lumMod val="95000"/>
              </a:schemeClr>
            </a:solidFill>
            <a:ln w="28575">
              <a:solidFill>
                <a:schemeClr val="bg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9" name="Minus Sign 8">
              <a:extLst>
                <a:ext uri="{FF2B5EF4-FFF2-40B4-BE49-F238E27FC236}">
                  <a16:creationId xmlns:a16="http://schemas.microsoft.com/office/drawing/2014/main" id="{0B4C41D3-0DCF-DD83-F3CE-4DEE2A92C0C9}"/>
                </a:ext>
              </a:extLst>
            </p:cNvPr>
            <p:cNvSpPr>
              <a:spLocks noChangeAspect="1"/>
            </p:cNvSpPr>
            <p:nvPr/>
          </p:nvSpPr>
          <p:spPr>
            <a:xfrm>
              <a:off x="928311" y="3046228"/>
              <a:ext cx="1097280" cy="696594"/>
            </a:xfrm>
            <a:prstGeom prst="mathMinus">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D5B9E9DF-752B-FAE1-B8AF-44B54190D4DF}"/>
              </a:ext>
            </a:extLst>
          </p:cNvPr>
          <p:cNvGrpSpPr/>
          <p:nvPr/>
        </p:nvGrpSpPr>
        <p:grpSpPr>
          <a:xfrm>
            <a:off x="6722928" y="5433257"/>
            <a:ext cx="1527674" cy="1191489"/>
            <a:chOff x="841247" y="4058496"/>
            <a:chExt cx="1253023" cy="1121171"/>
          </a:xfrm>
        </p:grpSpPr>
        <p:sp>
          <p:nvSpPr>
            <p:cNvPr id="11" name="Rectangle: Rounded Corners 10">
              <a:extLst>
                <a:ext uri="{FF2B5EF4-FFF2-40B4-BE49-F238E27FC236}">
                  <a16:creationId xmlns:a16="http://schemas.microsoft.com/office/drawing/2014/main" id="{8BC3CE29-8CE2-BB53-32FE-7CA422892E66}"/>
                </a:ext>
              </a:extLst>
            </p:cNvPr>
            <p:cNvSpPr/>
            <p:nvPr/>
          </p:nvSpPr>
          <p:spPr>
            <a:xfrm>
              <a:off x="841247" y="4058496"/>
              <a:ext cx="1253023" cy="1121171"/>
            </a:xfrm>
            <a:prstGeom prst="roundRect">
              <a:avLst/>
            </a:prstGeom>
            <a:solidFill>
              <a:schemeClr val="bg1">
                <a:lumMod val="95000"/>
              </a:schemeClr>
            </a:solidFill>
            <a:ln w="28575">
              <a:solidFill>
                <a:schemeClr val="bg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12" name="Graphic 11" descr="Close with solid fill">
              <a:extLst>
                <a:ext uri="{FF2B5EF4-FFF2-40B4-BE49-F238E27FC236}">
                  <a16:creationId xmlns:a16="http://schemas.microsoft.com/office/drawing/2014/main" id="{67AC2594-2728-011B-D366-57301FC1095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4838" y="4149916"/>
              <a:ext cx="1005840" cy="914400"/>
            </a:xfrm>
            <a:prstGeom prst="rect">
              <a:avLst/>
            </a:prstGeom>
          </p:spPr>
        </p:pic>
      </p:grpSp>
      <p:grpSp>
        <p:nvGrpSpPr>
          <p:cNvPr id="13" name="Group 12">
            <a:extLst>
              <a:ext uri="{FF2B5EF4-FFF2-40B4-BE49-F238E27FC236}">
                <a16:creationId xmlns:a16="http://schemas.microsoft.com/office/drawing/2014/main" id="{9EA5D41D-B21C-32AD-503F-ADF6EC11BDD8}"/>
              </a:ext>
            </a:extLst>
          </p:cNvPr>
          <p:cNvGrpSpPr/>
          <p:nvPr/>
        </p:nvGrpSpPr>
        <p:grpSpPr>
          <a:xfrm>
            <a:off x="838201" y="1769802"/>
            <a:ext cx="3020895" cy="2506267"/>
            <a:chOff x="850439" y="5283052"/>
            <a:chExt cx="1253023" cy="1121171"/>
          </a:xfrm>
        </p:grpSpPr>
        <p:sp>
          <p:nvSpPr>
            <p:cNvPr id="14" name="Rectangle: Rounded Corners 13">
              <a:extLst>
                <a:ext uri="{FF2B5EF4-FFF2-40B4-BE49-F238E27FC236}">
                  <a16:creationId xmlns:a16="http://schemas.microsoft.com/office/drawing/2014/main" id="{14F3969B-3F36-70A6-5D5A-E001E79AF7DD}"/>
                </a:ext>
              </a:extLst>
            </p:cNvPr>
            <p:cNvSpPr/>
            <p:nvPr/>
          </p:nvSpPr>
          <p:spPr>
            <a:xfrm>
              <a:off x="850439" y="5283052"/>
              <a:ext cx="1253023" cy="1121171"/>
            </a:xfrm>
            <a:prstGeom prst="roundRect">
              <a:avLst/>
            </a:prstGeom>
            <a:solidFill>
              <a:schemeClr val="bg1">
                <a:lumMod val="95000"/>
              </a:schemeClr>
            </a:solidFill>
            <a:ln w="28575">
              <a:solidFill>
                <a:srgbClr val="7030A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15" name="Division Sign 14">
              <a:extLst>
                <a:ext uri="{FF2B5EF4-FFF2-40B4-BE49-F238E27FC236}">
                  <a16:creationId xmlns:a16="http://schemas.microsoft.com/office/drawing/2014/main" id="{2836998A-F538-8856-BD3C-550607DDBC4D}"/>
                </a:ext>
              </a:extLst>
            </p:cNvPr>
            <p:cNvSpPr>
              <a:spLocks noChangeAspect="1"/>
            </p:cNvSpPr>
            <p:nvPr/>
          </p:nvSpPr>
          <p:spPr>
            <a:xfrm>
              <a:off x="928311" y="5432157"/>
              <a:ext cx="1097280" cy="822960"/>
            </a:xfrm>
            <a:prstGeom prst="mathDivid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 name="Content Placeholder 17">
            <a:extLst>
              <a:ext uri="{FF2B5EF4-FFF2-40B4-BE49-F238E27FC236}">
                <a16:creationId xmlns:a16="http://schemas.microsoft.com/office/drawing/2014/main" id="{BC87360D-514A-E35E-3CA4-3F942397A37E}"/>
              </a:ext>
            </a:extLst>
          </p:cNvPr>
          <p:cNvSpPr>
            <a:spLocks noGrp="1"/>
          </p:cNvSpPr>
          <p:nvPr>
            <p:ph idx="1"/>
          </p:nvPr>
        </p:nvSpPr>
        <p:spPr>
          <a:xfrm>
            <a:off x="4616246" y="1887794"/>
            <a:ext cx="3557070" cy="2388276"/>
          </a:xfrm>
        </p:spPr>
        <p:txBody>
          <a:bodyPr>
            <a:normAutofit/>
          </a:bodyPr>
          <a:lstStyle/>
          <a:p>
            <a:pPr algn="ctr"/>
            <a:r>
              <a:rPr lang="en-US" sz="4000" b="1" dirty="0">
                <a:solidFill>
                  <a:srgbClr val="7030A0"/>
                </a:solidFill>
              </a:rPr>
              <a:t>Division </a:t>
            </a:r>
            <a:r>
              <a:rPr lang="en-US" sz="4000" dirty="0">
                <a:solidFill>
                  <a:srgbClr val="7030A0"/>
                </a:solidFill>
              </a:rPr>
              <a:t>is used for splitting a value into equal parts or groups. </a:t>
            </a:r>
          </a:p>
        </p:txBody>
      </p:sp>
      <p:pic>
        <p:nvPicPr>
          <p:cNvPr id="31" name="Picture 30">
            <a:extLst>
              <a:ext uri="{FF2B5EF4-FFF2-40B4-BE49-F238E27FC236}">
                <a16:creationId xmlns:a16="http://schemas.microsoft.com/office/drawing/2014/main" id="{BF2265A0-D0C9-F48B-47B1-C79236FB8474}"/>
              </a:ext>
            </a:extLst>
          </p:cNvPr>
          <p:cNvPicPr>
            <a:picLocks noChangeAspect="1"/>
          </p:cNvPicPr>
          <p:nvPr/>
        </p:nvPicPr>
        <p:blipFill>
          <a:blip r:embed="rId6">
            <a:extLst>
              <a:ext uri="{28A0092B-C50C-407E-A947-70E740481C1C}">
                <a14:useLocalDpi xmlns:a14="http://schemas.microsoft.com/office/drawing/2010/main" val="0"/>
              </a:ext>
            </a:extLst>
          </a:blip>
          <a:srcRect l="6875" t="14839" r="55142" b="19423"/>
          <a:stretch>
            <a:fillRect/>
          </a:stretch>
        </p:blipFill>
        <p:spPr>
          <a:xfrm>
            <a:off x="8932856" y="1713172"/>
            <a:ext cx="2233203" cy="2174119"/>
          </a:xfrm>
          <a:prstGeom prst="rect">
            <a:avLst/>
          </a:prstGeom>
        </p:spPr>
      </p:pic>
      <p:cxnSp>
        <p:nvCxnSpPr>
          <p:cNvPr id="33" name="Straight Connector 32">
            <a:extLst>
              <a:ext uri="{FF2B5EF4-FFF2-40B4-BE49-F238E27FC236}">
                <a16:creationId xmlns:a16="http://schemas.microsoft.com/office/drawing/2014/main" id="{F570C15C-F2DF-10B8-5303-F7909D919110}"/>
              </a:ext>
            </a:extLst>
          </p:cNvPr>
          <p:cNvCxnSpPr>
            <a:stCxn id="31" idx="0"/>
            <a:endCxn id="31" idx="2"/>
          </p:cNvCxnSpPr>
          <p:nvPr/>
        </p:nvCxnSpPr>
        <p:spPr>
          <a:xfrm>
            <a:off x="10049458" y="1713172"/>
            <a:ext cx="0" cy="2174119"/>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B549FD5-48FA-58AB-FD6E-D8C684104FAF}"/>
              </a:ext>
            </a:extLst>
          </p:cNvPr>
          <p:cNvCxnSpPr>
            <a:cxnSpLocks/>
            <a:stCxn id="31" idx="1"/>
            <a:endCxn id="31" idx="3"/>
          </p:cNvCxnSpPr>
          <p:nvPr/>
        </p:nvCxnSpPr>
        <p:spPr>
          <a:xfrm>
            <a:off x="8932856" y="2800232"/>
            <a:ext cx="2233203"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FC4E21F-0321-F6ED-FFA4-FEC01FD3C0E2}"/>
              </a:ext>
            </a:extLst>
          </p:cNvPr>
          <p:cNvCxnSpPr>
            <a:cxnSpLocks/>
          </p:cNvCxnSpPr>
          <p:nvPr/>
        </p:nvCxnSpPr>
        <p:spPr>
          <a:xfrm flipV="1">
            <a:off x="9289915" y="1987374"/>
            <a:ext cx="1519084" cy="162571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2DEE021-AC2C-E1DF-75C5-C87EFFB643CA}"/>
              </a:ext>
            </a:extLst>
          </p:cNvPr>
          <p:cNvCxnSpPr>
            <a:cxnSpLocks/>
          </p:cNvCxnSpPr>
          <p:nvPr/>
        </p:nvCxnSpPr>
        <p:spPr>
          <a:xfrm>
            <a:off x="9172018" y="2026421"/>
            <a:ext cx="1771336" cy="1547618"/>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6C3910B1-8684-899E-2392-E802A2551955}"/>
              </a:ext>
            </a:extLst>
          </p:cNvPr>
          <p:cNvSpPr/>
          <p:nvPr/>
        </p:nvSpPr>
        <p:spPr>
          <a:xfrm>
            <a:off x="8627806" y="3887291"/>
            <a:ext cx="2725992" cy="403197"/>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r>
              <a:rPr lang="en-US" sz="2400" b="1" dirty="0"/>
              <a:t>1            8     </a:t>
            </a:r>
            <a:r>
              <a:rPr lang="en-US" sz="2400" i="1" dirty="0"/>
              <a:t>= 1/8</a:t>
            </a:r>
          </a:p>
        </p:txBody>
      </p:sp>
      <p:sp>
        <p:nvSpPr>
          <p:cNvPr id="47" name="Rectangle 46">
            <a:extLst>
              <a:ext uri="{FF2B5EF4-FFF2-40B4-BE49-F238E27FC236}">
                <a16:creationId xmlns:a16="http://schemas.microsoft.com/office/drawing/2014/main" id="{9E45A67D-5FB3-4481-D4B6-3CA8F52E2385}"/>
              </a:ext>
            </a:extLst>
          </p:cNvPr>
          <p:cNvSpPr/>
          <p:nvPr/>
        </p:nvSpPr>
        <p:spPr>
          <a:xfrm>
            <a:off x="10171917" y="4276069"/>
            <a:ext cx="1542874" cy="690660"/>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400" i="1" dirty="0"/>
              <a:t>of a pizza per person</a:t>
            </a:r>
          </a:p>
        </p:txBody>
      </p:sp>
      <p:pic>
        <p:nvPicPr>
          <p:cNvPr id="53" name="Picture 52">
            <a:extLst>
              <a:ext uri="{FF2B5EF4-FFF2-40B4-BE49-F238E27FC236}">
                <a16:creationId xmlns:a16="http://schemas.microsoft.com/office/drawing/2014/main" id="{B6B39282-E4A0-1CDE-6407-C683FE4D8FD2}"/>
              </a:ext>
            </a:extLst>
          </p:cNvPr>
          <p:cNvPicPr>
            <a:picLocks noChangeAspect="1"/>
          </p:cNvPicPr>
          <p:nvPr/>
        </p:nvPicPr>
        <p:blipFill>
          <a:blip r:embed="rId7">
            <a:biLevel thresh="50000"/>
          </a:blip>
          <a:stretch>
            <a:fillRect/>
          </a:stretch>
        </p:blipFill>
        <p:spPr>
          <a:xfrm>
            <a:off x="9145827" y="4008756"/>
            <a:ext cx="288176" cy="209420"/>
          </a:xfrm>
          <a:prstGeom prst="rect">
            <a:avLst/>
          </a:prstGeom>
        </p:spPr>
      </p:pic>
    </p:spTree>
    <p:custDataLst>
      <p:tags r:id="rId1"/>
    </p:custDataLst>
    <p:extLst>
      <p:ext uri="{BB962C8B-B14F-4D97-AF65-F5344CB8AC3E}">
        <p14:creationId xmlns:p14="http://schemas.microsoft.com/office/powerpoint/2010/main" val="741424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500"/>
                                        <p:tgtEl>
                                          <p:spTgt spid="4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par>
                                <p:cTn id="26" presetID="10" presetClass="entr" presetSubtype="0" fill="hold"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93590-910B-8364-CB06-5E566A3AAE43}"/>
              </a:ext>
            </a:extLst>
          </p:cNvPr>
          <p:cNvSpPr>
            <a:spLocks noGrp="1"/>
          </p:cNvSpPr>
          <p:nvPr>
            <p:ph type="title"/>
          </p:nvPr>
        </p:nvSpPr>
        <p:spPr/>
        <p:txBody>
          <a:bodyPr/>
          <a:lstStyle/>
          <a:p>
            <a:r>
              <a:rPr lang="en-US" dirty="0"/>
              <a:t>Choosing the Right Operation</a:t>
            </a:r>
          </a:p>
        </p:txBody>
      </p:sp>
      <p:sp>
        <p:nvSpPr>
          <p:cNvPr id="3" name="Content Placeholder 2">
            <a:extLst>
              <a:ext uri="{FF2B5EF4-FFF2-40B4-BE49-F238E27FC236}">
                <a16:creationId xmlns:a16="http://schemas.microsoft.com/office/drawing/2014/main" id="{AFD0C523-5B07-A39E-19BE-C0CBF7721A7A}"/>
              </a:ext>
            </a:extLst>
          </p:cNvPr>
          <p:cNvSpPr>
            <a:spLocks noGrp="1"/>
          </p:cNvSpPr>
          <p:nvPr>
            <p:ph idx="1"/>
          </p:nvPr>
        </p:nvSpPr>
        <p:spPr>
          <a:xfrm>
            <a:off x="838199" y="1645920"/>
            <a:ext cx="5734051" cy="4572000"/>
          </a:xfrm>
        </p:spPr>
        <p:txBody>
          <a:bodyPr>
            <a:normAutofit/>
          </a:bodyPr>
          <a:lstStyle/>
          <a:p>
            <a:pPr marL="457200" indent="-457200">
              <a:buFont typeface="Arial" panose="020B0604020202020204" pitchFamily="34" charset="0"/>
              <a:buChar char="•"/>
            </a:pPr>
            <a:r>
              <a:rPr lang="en-US" dirty="0"/>
              <a:t>Problems won’t always tell you which operation to use</a:t>
            </a:r>
          </a:p>
          <a:p>
            <a:endParaRPr lang="en-US" sz="1400" dirty="0"/>
          </a:p>
          <a:p>
            <a:pPr marL="457200" indent="-457200">
              <a:buFont typeface="Arial" panose="020B0604020202020204" pitchFamily="34" charset="0"/>
              <a:buChar char="•"/>
            </a:pPr>
            <a:r>
              <a:rPr lang="en-US" dirty="0"/>
              <a:t>Workers must decide based on the situation</a:t>
            </a:r>
          </a:p>
          <a:p>
            <a:endParaRPr lang="en-US" sz="1200" dirty="0"/>
          </a:p>
          <a:p>
            <a:pPr marL="457200" indent="-457200">
              <a:buFont typeface="Arial" panose="020B0604020202020204" pitchFamily="34" charset="0"/>
              <a:buChar char="•"/>
            </a:pPr>
            <a:r>
              <a:rPr lang="en-US" b="1" dirty="0"/>
              <a:t>Ask Yourself:</a:t>
            </a:r>
          </a:p>
          <a:p>
            <a:pPr marL="914400" lvl="1" indent="-457200">
              <a:buFont typeface="Arial" panose="020B0604020202020204" pitchFamily="34" charset="0"/>
              <a:buChar char="•"/>
            </a:pPr>
            <a:r>
              <a:rPr lang="en-US" sz="2800" dirty="0">
                <a:solidFill>
                  <a:schemeClr val="tx1">
                    <a:lumMod val="75000"/>
                    <a:lumOff val="25000"/>
                  </a:schemeClr>
                </a:solidFill>
              </a:rPr>
              <a:t>What am I trying to find?</a:t>
            </a:r>
          </a:p>
          <a:p>
            <a:pPr marL="914400" lvl="1" indent="-457200">
              <a:buFont typeface="Arial" panose="020B0604020202020204" pitchFamily="34" charset="0"/>
              <a:buChar char="•"/>
            </a:pPr>
            <a:r>
              <a:rPr lang="en-US" sz="2800" dirty="0">
                <a:solidFill>
                  <a:schemeClr val="tx1">
                    <a:lumMod val="75000"/>
                    <a:lumOff val="25000"/>
                  </a:schemeClr>
                </a:solidFill>
              </a:rPr>
              <a:t>Am I combining, comparing, grouping, or splitting?</a:t>
            </a:r>
          </a:p>
        </p:txBody>
      </p:sp>
      <p:grpSp>
        <p:nvGrpSpPr>
          <p:cNvPr id="17" name="Group 16">
            <a:extLst>
              <a:ext uri="{FF2B5EF4-FFF2-40B4-BE49-F238E27FC236}">
                <a16:creationId xmlns:a16="http://schemas.microsoft.com/office/drawing/2014/main" id="{D67AEC4A-0DEE-C578-D573-DE7D998DEBB5}"/>
              </a:ext>
            </a:extLst>
          </p:cNvPr>
          <p:cNvGrpSpPr/>
          <p:nvPr/>
        </p:nvGrpSpPr>
        <p:grpSpPr>
          <a:xfrm>
            <a:off x="7471515" y="1804405"/>
            <a:ext cx="1870058" cy="1624595"/>
            <a:chOff x="841248" y="1609384"/>
            <a:chExt cx="1253023" cy="1121171"/>
          </a:xfrm>
        </p:grpSpPr>
        <p:sp>
          <p:nvSpPr>
            <p:cNvPr id="18" name="Rectangle: Rounded Corners 17">
              <a:extLst>
                <a:ext uri="{FF2B5EF4-FFF2-40B4-BE49-F238E27FC236}">
                  <a16:creationId xmlns:a16="http://schemas.microsoft.com/office/drawing/2014/main" id="{DAFEAD62-0E36-2945-DA1F-F77A77F3ED7B}"/>
                </a:ext>
              </a:extLst>
            </p:cNvPr>
            <p:cNvSpPr/>
            <p:nvPr/>
          </p:nvSpPr>
          <p:spPr>
            <a:xfrm>
              <a:off x="841248" y="1609384"/>
              <a:ext cx="1253023" cy="1121171"/>
            </a:xfrm>
            <a:prstGeom prst="roundRect">
              <a:avLst/>
            </a:prstGeom>
            <a:solidFill>
              <a:schemeClr val="bg1">
                <a:lumMod val="95000"/>
              </a:schemeClr>
            </a:solidFill>
            <a:ln w="28575">
              <a:solidFill>
                <a:schemeClr val="accent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19" name="Graphic 18" descr="Add with solid fill">
              <a:extLst>
                <a:ext uri="{FF2B5EF4-FFF2-40B4-BE49-F238E27FC236}">
                  <a16:creationId xmlns:a16="http://schemas.microsoft.com/office/drawing/2014/main" id="{44A5FB79-A6B3-ECDF-20D5-75A5BB3057C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030" y="1712769"/>
              <a:ext cx="1005840" cy="914400"/>
            </a:xfrm>
            <a:prstGeom prst="rect">
              <a:avLst/>
            </a:prstGeom>
          </p:spPr>
        </p:pic>
      </p:grpSp>
      <p:grpSp>
        <p:nvGrpSpPr>
          <p:cNvPr id="20" name="Group 19">
            <a:extLst>
              <a:ext uri="{FF2B5EF4-FFF2-40B4-BE49-F238E27FC236}">
                <a16:creationId xmlns:a16="http://schemas.microsoft.com/office/drawing/2014/main" id="{2867B37F-ED0F-AC3D-9539-8BBE41287FCA}"/>
              </a:ext>
            </a:extLst>
          </p:cNvPr>
          <p:cNvGrpSpPr/>
          <p:nvPr/>
        </p:nvGrpSpPr>
        <p:grpSpPr>
          <a:xfrm>
            <a:off x="9547502" y="1810383"/>
            <a:ext cx="1870058" cy="1624595"/>
            <a:chOff x="850440" y="2833940"/>
            <a:chExt cx="1253023" cy="1121171"/>
          </a:xfrm>
        </p:grpSpPr>
        <p:sp>
          <p:nvSpPr>
            <p:cNvPr id="21" name="Rectangle: Rounded Corners 20">
              <a:extLst>
                <a:ext uri="{FF2B5EF4-FFF2-40B4-BE49-F238E27FC236}">
                  <a16:creationId xmlns:a16="http://schemas.microsoft.com/office/drawing/2014/main" id="{DF2BB34F-2DAF-E06C-AA15-683618FA15E0}"/>
                </a:ext>
              </a:extLst>
            </p:cNvPr>
            <p:cNvSpPr/>
            <p:nvPr/>
          </p:nvSpPr>
          <p:spPr>
            <a:xfrm>
              <a:off x="850440" y="2833940"/>
              <a:ext cx="1253023" cy="1121171"/>
            </a:xfrm>
            <a:prstGeom prst="roundRect">
              <a:avLst/>
            </a:prstGeom>
            <a:solidFill>
              <a:schemeClr val="bg1">
                <a:lumMod val="95000"/>
              </a:schemeClr>
            </a:solidFill>
            <a:ln w="28575">
              <a:solidFill>
                <a:schemeClr val="accent5"/>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22" name="Minus Sign 21">
              <a:extLst>
                <a:ext uri="{FF2B5EF4-FFF2-40B4-BE49-F238E27FC236}">
                  <a16:creationId xmlns:a16="http://schemas.microsoft.com/office/drawing/2014/main" id="{264DEC29-7F0F-6549-0227-13BEEB7B50DD}"/>
                </a:ext>
              </a:extLst>
            </p:cNvPr>
            <p:cNvSpPr>
              <a:spLocks noChangeAspect="1"/>
            </p:cNvSpPr>
            <p:nvPr/>
          </p:nvSpPr>
          <p:spPr>
            <a:xfrm>
              <a:off x="928311" y="3046228"/>
              <a:ext cx="1097280" cy="696594"/>
            </a:xfrm>
            <a:prstGeom prst="mathMinus">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58FD7349-897F-BCB7-EDC2-2E6C05287444}"/>
              </a:ext>
            </a:extLst>
          </p:cNvPr>
          <p:cNvGrpSpPr/>
          <p:nvPr/>
        </p:nvGrpSpPr>
        <p:grpSpPr>
          <a:xfrm>
            <a:off x="7488576" y="3618363"/>
            <a:ext cx="1870058" cy="1624595"/>
            <a:chOff x="841247" y="4058496"/>
            <a:chExt cx="1253023" cy="1121171"/>
          </a:xfrm>
        </p:grpSpPr>
        <p:sp>
          <p:nvSpPr>
            <p:cNvPr id="24" name="Rectangle: Rounded Corners 23">
              <a:extLst>
                <a:ext uri="{FF2B5EF4-FFF2-40B4-BE49-F238E27FC236}">
                  <a16:creationId xmlns:a16="http://schemas.microsoft.com/office/drawing/2014/main" id="{2527495C-B683-FED4-F9D7-EED92EAE167C}"/>
                </a:ext>
              </a:extLst>
            </p:cNvPr>
            <p:cNvSpPr/>
            <p:nvPr/>
          </p:nvSpPr>
          <p:spPr>
            <a:xfrm>
              <a:off x="841247" y="4058496"/>
              <a:ext cx="1253023" cy="1121171"/>
            </a:xfrm>
            <a:prstGeom prst="roundRect">
              <a:avLst/>
            </a:prstGeom>
            <a:solidFill>
              <a:schemeClr val="bg1">
                <a:lumMod val="95000"/>
              </a:schemeClr>
            </a:solidFill>
            <a:ln w="28575">
              <a:solidFill>
                <a:schemeClr val="accent4"/>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25" name="Graphic 24" descr="Close with solid fill">
              <a:extLst>
                <a:ext uri="{FF2B5EF4-FFF2-40B4-BE49-F238E27FC236}">
                  <a16:creationId xmlns:a16="http://schemas.microsoft.com/office/drawing/2014/main" id="{2B8A1BD1-F0B1-D871-7690-3329C4A3FA6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4838" y="4149916"/>
              <a:ext cx="1005840" cy="914400"/>
            </a:xfrm>
            <a:prstGeom prst="rect">
              <a:avLst/>
            </a:prstGeom>
          </p:spPr>
        </p:pic>
      </p:grpSp>
      <p:grpSp>
        <p:nvGrpSpPr>
          <p:cNvPr id="26" name="Group 25">
            <a:extLst>
              <a:ext uri="{FF2B5EF4-FFF2-40B4-BE49-F238E27FC236}">
                <a16:creationId xmlns:a16="http://schemas.microsoft.com/office/drawing/2014/main" id="{967D66E1-22D5-E389-B834-AFC467448DEA}"/>
              </a:ext>
            </a:extLst>
          </p:cNvPr>
          <p:cNvGrpSpPr/>
          <p:nvPr/>
        </p:nvGrpSpPr>
        <p:grpSpPr>
          <a:xfrm>
            <a:off x="9547502" y="3618363"/>
            <a:ext cx="1870058" cy="1624595"/>
            <a:chOff x="850439" y="5283052"/>
            <a:chExt cx="1253023" cy="1121171"/>
          </a:xfrm>
        </p:grpSpPr>
        <p:sp>
          <p:nvSpPr>
            <p:cNvPr id="27" name="Rectangle: Rounded Corners 26">
              <a:extLst>
                <a:ext uri="{FF2B5EF4-FFF2-40B4-BE49-F238E27FC236}">
                  <a16:creationId xmlns:a16="http://schemas.microsoft.com/office/drawing/2014/main" id="{2EDC6AB4-6496-F0F4-0204-78F0DC5567FD}"/>
                </a:ext>
              </a:extLst>
            </p:cNvPr>
            <p:cNvSpPr/>
            <p:nvPr/>
          </p:nvSpPr>
          <p:spPr>
            <a:xfrm>
              <a:off x="850439" y="5283052"/>
              <a:ext cx="1253023" cy="1121171"/>
            </a:xfrm>
            <a:prstGeom prst="roundRect">
              <a:avLst/>
            </a:prstGeom>
            <a:solidFill>
              <a:schemeClr val="bg1">
                <a:lumMod val="95000"/>
              </a:schemeClr>
            </a:solidFill>
            <a:ln w="28575">
              <a:solidFill>
                <a:srgbClr val="7030A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28" name="Division Sign 27">
              <a:extLst>
                <a:ext uri="{FF2B5EF4-FFF2-40B4-BE49-F238E27FC236}">
                  <a16:creationId xmlns:a16="http://schemas.microsoft.com/office/drawing/2014/main" id="{6DEE7B8E-B0D2-97DE-0F0A-A75ABA2E1510}"/>
                </a:ext>
              </a:extLst>
            </p:cNvPr>
            <p:cNvSpPr>
              <a:spLocks noChangeAspect="1"/>
            </p:cNvSpPr>
            <p:nvPr/>
          </p:nvSpPr>
          <p:spPr>
            <a:xfrm>
              <a:off x="928311" y="5432157"/>
              <a:ext cx="1097280" cy="822960"/>
            </a:xfrm>
            <a:prstGeom prst="mathDivid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ustDataLst>
      <p:tags r:id="rId1"/>
    </p:custDataLst>
    <p:extLst>
      <p:ext uri="{BB962C8B-B14F-4D97-AF65-F5344CB8AC3E}">
        <p14:creationId xmlns:p14="http://schemas.microsoft.com/office/powerpoint/2010/main" val="51143745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578EA-18B3-E9D4-6907-6B348E8B5BD1}"/>
              </a:ext>
            </a:extLst>
          </p:cNvPr>
          <p:cNvSpPr>
            <a:spLocks noGrp="1"/>
          </p:cNvSpPr>
          <p:nvPr>
            <p:ph type="title"/>
          </p:nvPr>
        </p:nvSpPr>
        <p:spPr/>
        <p:txBody>
          <a:bodyPr/>
          <a:lstStyle/>
          <a:p>
            <a:r>
              <a:rPr lang="en-US" dirty="0"/>
              <a:t>Choose, Solve, Explain</a:t>
            </a:r>
          </a:p>
        </p:txBody>
      </p:sp>
      <p:sp>
        <p:nvSpPr>
          <p:cNvPr id="3" name="Content Placeholder 2">
            <a:extLst>
              <a:ext uri="{FF2B5EF4-FFF2-40B4-BE49-F238E27FC236}">
                <a16:creationId xmlns:a16="http://schemas.microsoft.com/office/drawing/2014/main" id="{03F8B386-D722-3358-627B-815C94B67A5C}"/>
              </a:ext>
            </a:extLst>
          </p:cNvPr>
          <p:cNvSpPr>
            <a:spLocks noGrp="1"/>
          </p:cNvSpPr>
          <p:nvPr>
            <p:ph idx="1"/>
          </p:nvPr>
        </p:nvSpPr>
        <p:spPr>
          <a:xfrm>
            <a:off x="838199" y="1645920"/>
            <a:ext cx="6229351" cy="4572000"/>
          </a:xfrm>
        </p:spPr>
        <p:txBody>
          <a:bodyPr>
            <a:normAutofit/>
          </a:bodyPr>
          <a:lstStyle/>
          <a:p>
            <a:pPr>
              <a:lnSpc>
                <a:spcPct val="119286"/>
              </a:lnSpc>
            </a:pPr>
            <a:r>
              <a:rPr lang="en-US" dirty="0"/>
              <a:t>A technician installs 6 sensors in the morning and 9 sensors in the afternoon. How many sensors were installed in total?</a:t>
            </a:r>
          </a:p>
          <a:p>
            <a:pPr>
              <a:lnSpc>
                <a:spcPct val="119286"/>
              </a:lnSpc>
            </a:pPr>
            <a:endParaRPr lang="en-US" dirty="0"/>
          </a:p>
          <a:p>
            <a:pPr marL="514350" indent="-514350">
              <a:lnSpc>
                <a:spcPct val="119286"/>
              </a:lnSpc>
              <a:buFont typeface="+mj-lt"/>
              <a:buAutoNum type="arabicPeriod"/>
            </a:pPr>
            <a:r>
              <a:rPr lang="en-US" dirty="0"/>
              <a:t>Which operation do we need to use?</a:t>
            </a:r>
          </a:p>
          <a:p>
            <a:pPr marL="514350" indent="-514350">
              <a:lnSpc>
                <a:spcPct val="119286"/>
              </a:lnSpc>
              <a:buFont typeface="+mj-lt"/>
              <a:buAutoNum type="arabicPeriod"/>
            </a:pPr>
            <a:r>
              <a:rPr lang="en-US" dirty="0"/>
              <a:t>Explain your choice.</a:t>
            </a:r>
          </a:p>
          <a:p>
            <a:pPr marL="514350" indent="-514350">
              <a:lnSpc>
                <a:spcPct val="119286"/>
              </a:lnSpc>
              <a:buFont typeface="+mj-lt"/>
              <a:buAutoNum type="arabicPeriod"/>
            </a:pPr>
            <a:r>
              <a:rPr lang="en-US" dirty="0"/>
              <a:t>What is the solution?</a:t>
            </a:r>
          </a:p>
          <a:p>
            <a:pPr marL="514350" indent="-514350">
              <a:lnSpc>
                <a:spcPct val="119286"/>
              </a:lnSpc>
              <a:buFont typeface="+mj-lt"/>
              <a:buAutoNum type="arabicPeriod"/>
            </a:pPr>
            <a:endParaRPr lang="en-US" dirty="0"/>
          </a:p>
        </p:txBody>
      </p:sp>
      <p:grpSp>
        <p:nvGrpSpPr>
          <p:cNvPr id="4" name="Group 3">
            <a:extLst>
              <a:ext uri="{FF2B5EF4-FFF2-40B4-BE49-F238E27FC236}">
                <a16:creationId xmlns:a16="http://schemas.microsoft.com/office/drawing/2014/main" id="{87F425BA-C8B6-2224-04C1-F9C4CAF5F9C7}"/>
              </a:ext>
            </a:extLst>
          </p:cNvPr>
          <p:cNvGrpSpPr/>
          <p:nvPr/>
        </p:nvGrpSpPr>
        <p:grpSpPr>
          <a:xfrm>
            <a:off x="7471515" y="1804405"/>
            <a:ext cx="1870058" cy="1624595"/>
            <a:chOff x="841248" y="1609384"/>
            <a:chExt cx="1253023" cy="1121171"/>
          </a:xfrm>
        </p:grpSpPr>
        <p:sp>
          <p:nvSpPr>
            <p:cNvPr id="5" name="Rectangle: Rounded Corners 4">
              <a:extLst>
                <a:ext uri="{FF2B5EF4-FFF2-40B4-BE49-F238E27FC236}">
                  <a16:creationId xmlns:a16="http://schemas.microsoft.com/office/drawing/2014/main" id="{DE98139E-810F-92DC-9ED3-709D4DF6782A}"/>
                </a:ext>
              </a:extLst>
            </p:cNvPr>
            <p:cNvSpPr/>
            <p:nvPr/>
          </p:nvSpPr>
          <p:spPr>
            <a:xfrm>
              <a:off x="841248" y="1609384"/>
              <a:ext cx="1253023" cy="1121171"/>
            </a:xfrm>
            <a:prstGeom prst="roundRect">
              <a:avLst/>
            </a:prstGeom>
            <a:solidFill>
              <a:schemeClr val="bg1">
                <a:lumMod val="95000"/>
              </a:schemeClr>
            </a:solidFill>
            <a:ln w="28575">
              <a:solidFill>
                <a:schemeClr val="accent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6" name="Graphic 5" descr="Add with solid fill">
              <a:extLst>
                <a:ext uri="{FF2B5EF4-FFF2-40B4-BE49-F238E27FC236}">
                  <a16:creationId xmlns:a16="http://schemas.microsoft.com/office/drawing/2014/main" id="{EF5BB39D-BECA-C6CA-8790-55D1233BB3E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030" y="1712769"/>
              <a:ext cx="1005840" cy="914400"/>
            </a:xfrm>
            <a:prstGeom prst="rect">
              <a:avLst/>
            </a:prstGeom>
          </p:spPr>
        </p:pic>
      </p:grpSp>
      <p:grpSp>
        <p:nvGrpSpPr>
          <p:cNvPr id="7" name="Group 6">
            <a:extLst>
              <a:ext uri="{FF2B5EF4-FFF2-40B4-BE49-F238E27FC236}">
                <a16:creationId xmlns:a16="http://schemas.microsoft.com/office/drawing/2014/main" id="{33505C06-B65E-F065-DB89-C7AB46DF286D}"/>
              </a:ext>
            </a:extLst>
          </p:cNvPr>
          <p:cNvGrpSpPr/>
          <p:nvPr/>
        </p:nvGrpSpPr>
        <p:grpSpPr>
          <a:xfrm>
            <a:off x="9547502" y="1810383"/>
            <a:ext cx="1870058" cy="1624595"/>
            <a:chOff x="850440" y="2833940"/>
            <a:chExt cx="1253023" cy="1121171"/>
          </a:xfrm>
        </p:grpSpPr>
        <p:sp>
          <p:nvSpPr>
            <p:cNvPr id="8" name="Rectangle: Rounded Corners 7">
              <a:extLst>
                <a:ext uri="{FF2B5EF4-FFF2-40B4-BE49-F238E27FC236}">
                  <a16:creationId xmlns:a16="http://schemas.microsoft.com/office/drawing/2014/main" id="{4335DD81-2DD7-D63D-D5EE-3F0F57E7A010}"/>
                </a:ext>
              </a:extLst>
            </p:cNvPr>
            <p:cNvSpPr/>
            <p:nvPr/>
          </p:nvSpPr>
          <p:spPr>
            <a:xfrm>
              <a:off x="850440" y="2833940"/>
              <a:ext cx="1253023" cy="1121171"/>
            </a:xfrm>
            <a:prstGeom prst="roundRect">
              <a:avLst/>
            </a:prstGeom>
            <a:solidFill>
              <a:schemeClr val="bg1">
                <a:lumMod val="95000"/>
              </a:schemeClr>
            </a:solidFill>
            <a:ln w="28575">
              <a:solidFill>
                <a:schemeClr val="accent5"/>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9" name="Minus Sign 8">
              <a:extLst>
                <a:ext uri="{FF2B5EF4-FFF2-40B4-BE49-F238E27FC236}">
                  <a16:creationId xmlns:a16="http://schemas.microsoft.com/office/drawing/2014/main" id="{DFCA9533-AFC9-405D-F2F2-B102F9092FA8}"/>
                </a:ext>
              </a:extLst>
            </p:cNvPr>
            <p:cNvSpPr>
              <a:spLocks noChangeAspect="1"/>
            </p:cNvSpPr>
            <p:nvPr/>
          </p:nvSpPr>
          <p:spPr>
            <a:xfrm>
              <a:off x="928311" y="3046228"/>
              <a:ext cx="1097280" cy="696594"/>
            </a:xfrm>
            <a:prstGeom prst="mathMinus">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88E7920F-7E91-144C-4DA8-5AE7822BA1F7}"/>
              </a:ext>
            </a:extLst>
          </p:cNvPr>
          <p:cNvGrpSpPr/>
          <p:nvPr/>
        </p:nvGrpSpPr>
        <p:grpSpPr>
          <a:xfrm>
            <a:off x="7488576" y="3618363"/>
            <a:ext cx="1870058" cy="1624595"/>
            <a:chOff x="841247" y="4058496"/>
            <a:chExt cx="1253023" cy="1121171"/>
          </a:xfrm>
        </p:grpSpPr>
        <p:sp>
          <p:nvSpPr>
            <p:cNvPr id="11" name="Rectangle: Rounded Corners 10">
              <a:extLst>
                <a:ext uri="{FF2B5EF4-FFF2-40B4-BE49-F238E27FC236}">
                  <a16:creationId xmlns:a16="http://schemas.microsoft.com/office/drawing/2014/main" id="{F6429FD2-F9B6-B609-2FAD-86E895B0294B}"/>
                </a:ext>
              </a:extLst>
            </p:cNvPr>
            <p:cNvSpPr/>
            <p:nvPr/>
          </p:nvSpPr>
          <p:spPr>
            <a:xfrm>
              <a:off x="841247" y="4058496"/>
              <a:ext cx="1253023" cy="1121171"/>
            </a:xfrm>
            <a:prstGeom prst="roundRect">
              <a:avLst/>
            </a:prstGeom>
            <a:solidFill>
              <a:schemeClr val="bg1">
                <a:lumMod val="95000"/>
              </a:schemeClr>
            </a:solidFill>
            <a:ln w="28575">
              <a:solidFill>
                <a:schemeClr val="accent4"/>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12" name="Graphic 11" descr="Close with solid fill">
              <a:extLst>
                <a:ext uri="{FF2B5EF4-FFF2-40B4-BE49-F238E27FC236}">
                  <a16:creationId xmlns:a16="http://schemas.microsoft.com/office/drawing/2014/main" id="{529F8055-CE8A-F824-1FB2-D13610476D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4838" y="4149916"/>
              <a:ext cx="1005840" cy="914400"/>
            </a:xfrm>
            <a:prstGeom prst="rect">
              <a:avLst/>
            </a:prstGeom>
          </p:spPr>
        </p:pic>
      </p:grpSp>
      <p:grpSp>
        <p:nvGrpSpPr>
          <p:cNvPr id="13" name="Group 12">
            <a:extLst>
              <a:ext uri="{FF2B5EF4-FFF2-40B4-BE49-F238E27FC236}">
                <a16:creationId xmlns:a16="http://schemas.microsoft.com/office/drawing/2014/main" id="{1BAF255D-0B31-5F98-9007-92F7D8D2AFE2}"/>
              </a:ext>
            </a:extLst>
          </p:cNvPr>
          <p:cNvGrpSpPr/>
          <p:nvPr/>
        </p:nvGrpSpPr>
        <p:grpSpPr>
          <a:xfrm>
            <a:off x="9547502" y="3618363"/>
            <a:ext cx="1870058" cy="1624595"/>
            <a:chOff x="850439" y="5283052"/>
            <a:chExt cx="1253023" cy="1121171"/>
          </a:xfrm>
        </p:grpSpPr>
        <p:sp>
          <p:nvSpPr>
            <p:cNvPr id="14" name="Rectangle: Rounded Corners 13">
              <a:extLst>
                <a:ext uri="{FF2B5EF4-FFF2-40B4-BE49-F238E27FC236}">
                  <a16:creationId xmlns:a16="http://schemas.microsoft.com/office/drawing/2014/main" id="{970379EA-8B3A-7224-E9E4-2BD759445C66}"/>
                </a:ext>
              </a:extLst>
            </p:cNvPr>
            <p:cNvSpPr/>
            <p:nvPr/>
          </p:nvSpPr>
          <p:spPr>
            <a:xfrm>
              <a:off x="850439" y="5283052"/>
              <a:ext cx="1253023" cy="1121171"/>
            </a:xfrm>
            <a:prstGeom prst="roundRect">
              <a:avLst/>
            </a:prstGeom>
            <a:solidFill>
              <a:schemeClr val="bg1">
                <a:lumMod val="95000"/>
              </a:schemeClr>
            </a:solidFill>
            <a:ln w="28575">
              <a:solidFill>
                <a:srgbClr val="7030A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15" name="Division Sign 14">
              <a:extLst>
                <a:ext uri="{FF2B5EF4-FFF2-40B4-BE49-F238E27FC236}">
                  <a16:creationId xmlns:a16="http://schemas.microsoft.com/office/drawing/2014/main" id="{E553A08A-40D3-3DCD-3A8B-73771A60860D}"/>
                </a:ext>
              </a:extLst>
            </p:cNvPr>
            <p:cNvSpPr>
              <a:spLocks noChangeAspect="1"/>
            </p:cNvSpPr>
            <p:nvPr/>
          </p:nvSpPr>
          <p:spPr>
            <a:xfrm>
              <a:off x="928311" y="5432157"/>
              <a:ext cx="1097280" cy="822960"/>
            </a:xfrm>
            <a:prstGeom prst="mathDivid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3" name="Group 32">
            <a:extLst>
              <a:ext uri="{FF2B5EF4-FFF2-40B4-BE49-F238E27FC236}">
                <a16:creationId xmlns:a16="http://schemas.microsoft.com/office/drawing/2014/main" id="{852C42DF-5A9B-BC23-856D-1475C55A1895}"/>
              </a:ext>
            </a:extLst>
          </p:cNvPr>
          <p:cNvGrpSpPr/>
          <p:nvPr/>
        </p:nvGrpSpPr>
        <p:grpSpPr>
          <a:xfrm>
            <a:off x="7196940" y="1248119"/>
            <a:ext cx="4328564" cy="4212068"/>
            <a:chOff x="7196940" y="1248119"/>
            <a:chExt cx="4328564" cy="4212068"/>
          </a:xfrm>
        </p:grpSpPr>
        <p:grpSp>
          <p:nvGrpSpPr>
            <p:cNvPr id="25" name="Google Shape;250;p31">
              <a:extLst>
                <a:ext uri="{FF2B5EF4-FFF2-40B4-BE49-F238E27FC236}">
                  <a16:creationId xmlns:a16="http://schemas.microsoft.com/office/drawing/2014/main" id="{840E85AA-0946-87FC-C789-C19DD1C0A893}"/>
                </a:ext>
                <a:ext uri="{C183D7F6-B498-43B3-948B-1728B52AA6E4}">
                  <adec:decorative xmlns:adec="http://schemas.microsoft.com/office/drawing/2017/decorative" val="1"/>
                </a:ext>
              </a:extLst>
            </p:cNvPr>
            <p:cNvGrpSpPr/>
            <p:nvPr/>
          </p:nvGrpSpPr>
          <p:grpSpPr>
            <a:xfrm>
              <a:off x="7196940" y="1248119"/>
              <a:ext cx="4328564" cy="4212068"/>
              <a:chOff x="0" y="0"/>
              <a:chExt cx="3922609" cy="3916200"/>
            </a:xfrm>
          </p:grpSpPr>
          <p:sp>
            <p:nvSpPr>
              <p:cNvPr id="26" name="Google Shape;251;p31">
                <a:extLst>
                  <a:ext uri="{FF2B5EF4-FFF2-40B4-BE49-F238E27FC236}">
                    <a16:creationId xmlns:a16="http://schemas.microsoft.com/office/drawing/2014/main" id="{A6CE88E3-371E-9431-B76B-4CA752E75D05}"/>
                  </a:ext>
                </a:extLst>
              </p:cNvPr>
              <p:cNvSpPr/>
              <p:nvPr/>
            </p:nvSpPr>
            <p:spPr>
              <a:xfrm>
                <a:off x="6409" y="0"/>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a:p>
            </p:txBody>
          </p:sp>
          <p:sp>
            <p:nvSpPr>
              <p:cNvPr id="27" name="Google Shape;252;p31">
                <a:extLst>
                  <a:ext uri="{FF2B5EF4-FFF2-40B4-BE49-F238E27FC236}">
                    <a16:creationId xmlns:a16="http://schemas.microsoft.com/office/drawing/2014/main" id="{B122C9D4-04A0-ADC3-83C4-03744131C33A}"/>
                  </a:ext>
                </a:extLst>
              </p:cNvPr>
              <p:cNvSpPr/>
              <p:nvPr/>
            </p:nvSpPr>
            <p:spPr>
              <a:xfrm>
                <a:off x="0" y="5809"/>
                <a:ext cx="3916200" cy="783000"/>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a:p>
            </p:txBody>
          </p:sp>
        </p:grpSp>
        <p:grpSp>
          <p:nvGrpSpPr>
            <p:cNvPr id="28" name="Group 27">
              <a:extLst>
                <a:ext uri="{FF2B5EF4-FFF2-40B4-BE49-F238E27FC236}">
                  <a16:creationId xmlns:a16="http://schemas.microsoft.com/office/drawing/2014/main" id="{8F75F8B5-9605-8638-7693-B1E5280A33D3}"/>
                </a:ext>
              </a:extLst>
            </p:cNvPr>
            <p:cNvGrpSpPr/>
            <p:nvPr/>
          </p:nvGrpSpPr>
          <p:grpSpPr>
            <a:xfrm>
              <a:off x="7764505" y="2415372"/>
              <a:ext cx="856550" cy="744120"/>
              <a:chOff x="841248" y="1609384"/>
              <a:chExt cx="1253023" cy="1121171"/>
            </a:xfrm>
          </p:grpSpPr>
          <p:sp>
            <p:nvSpPr>
              <p:cNvPr id="29" name="Rectangle: Rounded Corners 28">
                <a:extLst>
                  <a:ext uri="{FF2B5EF4-FFF2-40B4-BE49-F238E27FC236}">
                    <a16:creationId xmlns:a16="http://schemas.microsoft.com/office/drawing/2014/main" id="{7FE72E84-BFB6-B305-28B2-3BEF8424B714}"/>
                  </a:ext>
                </a:extLst>
              </p:cNvPr>
              <p:cNvSpPr/>
              <p:nvPr/>
            </p:nvSpPr>
            <p:spPr>
              <a:xfrm>
                <a:off x="841248" y="1609384"/>
                <a:ext cx="1253023" cy="1121171"/>
              </a:xfrm>
              <a:prstGeom prst="roundRect">
                <a:avLst/>
              </a:prstGeom>
              <a:solidFill>
                <a:schemeClr val="bg1">
                  <a:lumMod val="95000"/>
                </a:schemeClr>
              </a:solidFill>
              <a:ln w="28575">
                <a:solidFill>
                  <a:schemeClr val="accent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30" name="Graphic 29" descr="Add with solid fill">
                <a:extLst>
                  <a:ext uri="{FF2B5EF4-FFF2-40B4-BE49-F238E27FC236}">
                    <a16:creationId xmlns:a16="http://schemas.microsoft.com/office/drawing/2014/main" id="{E8D407A0-F878-CD6A-139A-8CFE9147636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030" y="1712769"/>
                <a:ext cx="1005840" cy="914400"/>
              </a:xfrm>
              <a:prstGeom prst="rect">
                <a:avLst/>
              </a:prstGeom>
            </p:spPr>
          </p:pic>
        </p:grpSp>
        <p:sp>
          <p:nvSpPr>
            <p:cNvPr id="31" name="Rectangle 30">
              <a:extLst>
                <a:ext uri="{FF2B5EF4-FFF2-40B4-BE49-F238E27FC236}">
                  <a16:creationId xmlns:a16="http://schemas.microsoft.com/office/drawing/2014/main" id="{CB148EAC-D3C8-4E44-3C88-3A7DD29C21F4}"/>
                </a:ext>
              </a:extLst>
            </p:cNvPr>
            <p:cNvSpPr/>
            <p:nvPr/>
          </p:nvSpPr>
          <p:spPr>
            <a:xfrm>
              <a:off x="8750445" y="2415372"/>
              <a:ext cx="2331655" cy="6755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dirty="0">
                  <a:solidFill>
                    <a:schemeClr val="accent2"/>
                  </a:solidFill>
                </a:rPr>
                <a:t>Addition</a:t>
              </a:r>
              <a:endParaRPr lang="en-US" sz="3600" b="1" dirty="0">
                <a:solidFill>
                  <a:schemeClr val="accent2"/>
                </a:solidFill>
              </a:endParaRPr>
            </a:p>
          </p:txBody>
        </p:sp>
        <p:sp>
          <p:nvSpPr>
            <p:cNvPr id="32" name="Rectangle 31">
              <a:extLst>
                <a:ext uri="{FF2B5EF4-FFF2-40B4-BE49-F238E27FC236}">
                  <a16:creationId xmlns:a16="http://schemas.microsoft.com/office/drawing/2014/main" id="{E77E80A6-08C8-297D-3E73-8545A434E16C}"/>
                </a:ext>
              </a:extLst>
            </p:cNvPr>
            <p:cNvSpPr/>
            <p:nvPr/>
          </p:nvSpPr>
          <p:spPr>
            <a:xfrm>
              <a:off x="7776302" y="3409725"/>
              <a:ext cx="3362979" cy="124861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rPr>
                <a:t>6 + 9 = </a:t>
              </a:r>
            </a:p>
            <a:p>
              <a:pPr algn="ctr"/>
              <a:r>
                <a:rPr lang="en-US" sz="4000" dirty="0">
                  <a:solidFill>
                    <a:schemeClr val="tx1"/>
                  </a:solidFill>
                </a:rPr>
                <a:t>15 sensors </a:t>
              </a:r>
            </a:p>
          </p:txBody>
        </p:sp>
      </p:grpSp>
    </p:spTree>
    <p:custDataLst>
      <p:tags r:id="rId1"/>
    </p:custDataLst>
    <p:extLst>
      <p:ext uri="{BB962C8B-B14F-4D97-AF65-F5344CB8AC3E}">
        <p14:creationId xmlns:p14="http://schemas.microsoft.com/office/powerpoint/2010/main" val="5819160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8E10C-D7AF-78DC-91BC-B8495CBFA5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F0E6E8-89AF-BBDF-9497-35C97F6BBCAC}"/>
              </a:ext>
            </a:extLst>
          </p:cNvPr>
          <p:cNvSpPr>
            <a:spLocks noGrp="1"/>
          </p:cNvSpPr>
          <p:nvPr>
            <p:ph type="title"/>
          </p:nvPr>
        </p:nvSpPr>
        <p:spPr/>
        <p:txBody>
          <a:bodyPr/>
          <a:lstStyle/>
          <a:p>
            <a:r>
              <a:rPr lang="en-US" dirty="0"/>
              <a:t>Choose, Solve, Explain</a:t>
            </a:r>
          </a:p>
        </p:txBody>
      </p:sp>
      <p:sp>
        <p:nvSpPr>
          <p:cNvPr id="3" name="Content Placeholder 2">
            <a:extLst>
              <a:ext uri="{FF2B5EF4-FFF2-40B4-BE49-F238E27FC236}">
                <a16:creationId xmlns:a16="http://schemas.microsoft.com/office/drawing/2014/main" id="{677E6002-8AF3-1EDE-D225-A9973460CB3D}"/>
              </a:ext>
            </a:extLst>
          </p:cNvPr>
          <p:cNvSpPr>
            <a:spLocks noGrp="1"/>
          </p:cNvSpPr>
          <p:nvPr>
            <p:ph idx="1"/>
          </p:nvPr>
        </p:nvSpPr>
        <p:spPr>
          <a:xfrm>
            <a:off x="838199" y="1645920"/>
            <a:ext cx="6229351" cy="4572000"/>
          </a:xfrm>
        </p:spPr>
        <p:txBody>
          <a:bodyPr>
            <a:normAutofit/>
          </a:bodyPr>
          <a:lstStyle/>
          <a:p>
            <a:pPr>
              <a:lnSpc>
                <a:spcPct val="119286"/>
              </a:lnSpc>
            </a:pPr>
            <a:r>
              <a:rPr lang="en-US" dirty="0"/>
              <a:t>A crew has 36 inspection tasks to complete. There are 6 technicians on the team. How many tasks should each worker have to distribute work evenly?</a:t>
            </a:r>
          </a:p>
          <a:p>
            <a:pPr>
              <a:lnSpc>
                <a:spcPct val="119286"/>
              </a:lnSpc>
            </a:pPr>
            <a:endParaRPr lang="en-US" dirty="0"/>
          </a:p>
          <a:p>
            <a:pPr marL="514350" indent="-514350">
              <a:lnSpc>
                <a:spcPct val="119286"/>
              </a:lnSpc>
              <a:buFont typeface="+mj-lt"/>
              <a:buAutoNum type="arabicPeriod"/>
            </a:pPr>
            <a:r>
              <a:rPr lang="en-US" dirty="0"/>
              <a:t>Which operation do we need to use?</a:t>
            </a:r>
          </a:p>
          <a:p>
            <a:pPr marL="514350" indent="-514350">
              <a:lnSpc>
                <a:spcPct val="119286"/>
              </a:lnSpc>
              <a:buFont typeface="+mj-lt"/>
              <a:buAutoNum type="arabicPeriod"/>
            </a:pPr>
            <a:r>
              <a:rPr lang="en-US" dirty="0"/>
              <a:t>Explain your choice.</a:t>
            </a:r>
          </a:p>
          <a:p>
            <a:pPr marL="514350" indent="-514350">
              <a:lnSpc>
                <a:spcPct val="119286"/>
              </a:lnSpc>
              <a:buFont typeface="+mj-lt"/>
              <a:buAutoNum type="arabicPeriod"/>
            </a:pPr>
            <a:r>
              <a:rPr lang="en-US" dirty="0"/>
              <a:t>What is the solution?</a:t>
            </a:r>
          </a:p>
          <a:p>
            <a:pPr marL="514350" indent="-514350">
              <a:lnSpc>
                <a:spcPct val="119286"/>
              </a:lnSpc>
              <a:buFont typeface="+mj-lt"/>
              <a:buAutoNum type="arabicPeriod"/>
            </a:pPr>
            <a:endParaRPr lang="en-US" dirty="0"/>
          </a:p>
        </p:txBody>
      </p:sp>
      <p:grpSp>
        <p:nvGrpSpPr>
          <p:cNvPr id="4" name="Group 3">
            <a:extLst>
              <a:ext uri="{FF2B5EF4-FFF2-40B4-BE49-F238E27FC236}">
                <a16:creationId xmlns:a16="http://schemas.microsoft.com/office/drawing/2014/main" id="{0E61DCDE-CB7C-0AAE-33F7-2E5B04B162A2}"/>
              </a:ext>
            </a:extLst>
          </p:cNvPr>
          <p:cNvGrpSpPr/>
          <p:nvPr/>
        </p:nvGrpSpPr>
        <p:grpSpPr>
          <a:xfrm>
            <a:off x="7471515" y="1804405"/>
            <a:ext cx="1870058" cy="1624595"/>
            <a:chOff x="841248" y="1609384"/>
            <a:chExt cx="1253023" cy="1121171"/>
          </a:xfrm>
        </p:grpSpPr>
        <p:sp>
          <p:nvSpPr>
            <p:cNvPr id="5" name="Rectangle: Rounded Corners 4">
              <a:extLst>
                <a:ext uri="{FF2B5EF4-FFF2-40B4-BE49-F238E27FC236}">
                  <a16:creationId xmlns:a16="http://schemas.microsoft.com/office/drawing/2014/main" id="{B14F5CC1-9606-4E53-C9CA-C6E3A1B3DD62}"/>
                </a:ext>
              </a:extLst>
            </p:cNvPr>
            <p:cNvSpPr/>
            <p:nvPr/>
          </p:nvSpPr>
          <p:spPr>
            <a:xfrm>
              <a:off x="841248" y="1609384"/>
              <a:ext cx="1253023" cy="1121171"/>
            </a:xfrm>
            <a:prstGeom prst="roundRect">
              <a:avLst/>
            </a:prstGeom>
            <a:solidFill>
              <a:schemeClr val="bg1">
                <a:lumMod val="95000"/>
              </a:schemeClr>
            </a:solidFill>
            <a:ln w="28575">
              <a:solidFill>
                <a:schemeClr val="accent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6" name="Graphic 5" descr="Add with solid fill">
              <a:extLst>
                <a:ext uri="{FF2B5EF4-FFF2-40B4-BE49-F238E27FC236}">
                  <a16:creationId xmlns:a16="http://schemas.microsoft.com/office/drawing/2014/main" id="{45F13166-20A3-D16C-A5F6-E2ACCE265E5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030" y="1712769"/>
              <a:ext cx="1005840" cy="914400"/>
            </a:xfrm>
            <a:prstGeom prst="rect">
              <a:avLst/>
            </a:prstGeom>
          </p:spPr>
        </p:pic>
      </p:grpSp>
      <p:grpSp>
        <p:nvGrpSpPr>
          <p:cNvPr id="7" name="Group 6">
            <a:extLst>
              <a:ext uri="{FF2B5EF4-FFF2-40B4-BE49-F238E27FC236}">
                <a16:creationId xmlns:a16="http://schemas.microsoft.com/office/drawing/2014/main" id="{D58D78A5-216A-C378-44AC-D6631E814F88}"/>
              </a:ext>
            </a:extLst>
          </p:cNvPr>
          <p:cNvGrpSpPr/>
          <p:nvPr/>
        </p:nvGrpSpPr>
        <p:grpSpPr>
          <a:xfrm>
            <a:off x="9547502" y="1810383"/>
            <a:ext cx="1870058" cy="1624595"/>
            <a:chOff x="850440" y="2833940"/>
            <a:chExt cx="1253023" cy="1121171"/>
          </a:xfrm>
        </p:grpSpPr>
        <p:sp>
          <p:nvSpPr>
            <p:cNvPr id="8" name="Rectangle: Rounded Corners 7">
              <a:extLst>
                <a:ext uri="{FF2B5EF4-FFF2-40B4-BE49-F238E27FC236}">
                  <a16:creationId xmlns:a16="http://schemas.microsoft.com/office/drawing/2014/main" id="{F189EB3E-E7F8-D579-AF5D-A08F01EEB12A}"/>
                </a:ext>
              </a:extLst>
            </p:cNvPr>
            <p:cNvSpPr/>
            <p:nvPr/>
          </p:nvSpPr>
          <p:spPr>
            <a:xfrm>
              <a:off x="850440" y="2833940"/>
              <a:ext cx="1253023" cy="1121171"/>
            </a:xfrm>
            <a:prstGeom prst="roundRect">
              <a:avLst/>
            </a:prstGeom>
            <a:solidFill>
              <a:schemeClr val="bg1">
                <a:lumMod val="95000"/>
              </a:schemeClr>
            </a:solidFill>
            <a:ln w="28575">
              <a:solidFill>
                <a:schemeClr val="accent5"/>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9" name="Minus Sign 8">
              <a:extLst>
                <a:ext uri="{FF2B5EF4-FFF2-40B4-BE49-F238E27FC236}">
                  <a16:creationId xmlns:a16="http://schemas.microsoft.com/office/drawing/2014/main" id="{92857EF9-8360-063D-8449-DA335A66C01F}"/>
                </a:ext>
              </a:extLst>
            </p:cNvPr>
            <p:cNvSpPr>
              <a:spLocks noChangeAspect="1"/>
            </p:cNvSpPr>
            <p:nvPr/>
          </p:nvSpPr>
          <p:spPr>
            <a:xfrm>
              <a:off x="928311" y="3046228"/>
              <a:ext cx="1097280" cy="696594"/>
            </a:xfrm>
            <a:prstGeom prst="mathMinus">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3BE7E572-4454-3CB8-F3C8-0AB611C475F2}"/>
              </a:ext>
            </a:extLst>
          </p:cNvPr>
          <p:cNvGrpSpPr/>
          <p:nvPr/>
        </p:nvGrpSpPr>
        <p:grpSpPr>
          <a:xfrm>
            <a:off x="7488576" y="3618363"/>
            <a:ext cx="1870058" cy="1624595"/>
            <a:chOff x="841247" y="4058496"/>
            <a:chExt cx="1253023" cy="1121171"/>
          </a:xfrm>
        </p:grpSpPr>
        <p:sp>
          <p:nvSpPr>
            <p:cNvPr id="11" name="Rectangle: Rounded Corners 10">
              <a:extLst>
                <a:ext uri="{FF2B5EF4-FFF2-40B4-BE49-F238E27FC236}">
                  <a16:creationId xmlns:a16="http://schemas.microsoft.com/office/drawing/2014/main" id="{0CF4F2EE-3C6C-5D9E-66A1-22BA73E7C2D2}"/>
                </a:ext>
              </a:extLst>
            </p:cNvPr>
            <p:cNvSpPr/>
            <p:nvPr/>
          </p:nvSpPr>
          <p:spPr>
            <a:xfrm>
              <a:off x="841247" y="4058496"/>
              <a:ext cx="1253023" cy="1121171"/>
            </a:xfrm>
            <a:prstGeom prst="roundRect">
              <a:avLst/>
            </a:prstGeom>
            <a:solidFill>
              <a:schemeClr val="bg1">
                <a:lumMod val="95000"/>
              </a:schemeClr>
            </a:solidFill>
            <a:ln w="28575">
              <a:solidFill>
                <a:schemeClr val="accent4"/>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12" name="Graphic 11" descr="Close with solid fill">
              <a:extLst>
                <a:ext uri="{FF2B5EF4-FFF2-40B4-BE49-F238E27FC236}">
                  <a16:creationId xmlns:a16="http://schemas.microsoft.com/office/drawing/2014/main" id="{2DDD2F3B-11D7-1F59-8683-4EBF6181820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4838" y="4149916"/>
              <a:ext cx="1005840" cy="914400"/>
            </a:xfrm>
            <a:prstGeom prst="rect">
              <a:avLst/>
            </a:prstGeom>
          </p:spPr>
        </p:pic>
      </p:grpSp>
      <p:grpSp>
        <p:nvGrpSpPr>
          <p:cNvPr id="13" name="Group 12">
            <a:extLst>
              <a:ext uri="{FF2B5EF4-FFF2-40B4-BE49-F238E27FC236}">
                <a16:creationId xmlns:a16="http://schemas.microsoft.com/office/drawing/2014/main" id="{A4F3DA90-A60B-630A-2BC6-84546D7D3599}"/>
              </a:ext>
            </a:extLst>
          </p:cNvPr>
          <p:cNvGrpSpPr/>
          <p:nvPr/>
        </p:nvGrpSpPr>
        <p:grpSpPr>
          <a:xfrm>
            <a:off x="9547502" y="3618363"/>
            <a:ext cx="1870058" cy="1624595"/>
            <a:chOff x="850439" y="5283052"/>
            <a:chExt cx="1253023" cy="1121171"/>
          </a:xfrm>
        </p:grpSpPr>
        <p:sp>
          <p:nvSpPr>
            <p:cNvPr id="14" name="Rectangle: Rounded Corners 13">
              <a:extLst>
                <a:ext uri="{FF2B5EF4-FFF2-40B4-BE49-F238E27FC236}">
                  <a16:creationId xmlns:a16="http://schemas.microsoft.com/office/drawing/2014/main" id="{0F134A26-5040-DFBE-E251-40F114CA60CF}"/>
                </a:ext>
              </a:extLst>
            </p:cNvPr>
            <p:cNvSpPr/>
            <p:nvPr/>
          </p:nvSpPr>
          <p:spPr>
            <a:xfrm>
              <a:off x="850439" y="5283052"/>
              <a:ext cx="1253023" cy="1121171"/>
            </a:xfrm>
            <a:prstGeom prst="roundRect">
              <a:avLst/>
            </a:prstGeom>
            <a:solidFill>
              <a:schemeClr val="bg1">
                <a:lumMod val="95000"/>
              </a:schemeClr>
            </a:solidFill>
            <a:ln w="28575">
              <a:solidFill>
                <a:srgbClr val="7030A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15" name="Division Sign 14">
              <a:extLst>
                <a:ext uri="{FF2B5EF4-FFF2-40B4-BE49-F238E27FC236}">
                  <a16:creationId xmlns:a16="http://schemas.microsoft.com/office/drawing/2014/main" id="{AC90D815-9E7C-4B6D-AE9D-19E3FDB5C0FA}"/>
                </a:ext>
              </a:extLst>
            </p:cNvPr>
            <p:cNvSpPr>
              <a:spLocks noChangeAspect="1"/>
            </p:cNvSpPr>
            <p:nvPr/>
          </p:nvSpPr>
          <p:spPr>
            <a:xfrm>
              <a:off x="928311" y="5432157"/>
              <a:ext cx="1097280" cy="822960"/>
            </a:xfrm>
            <a:prstGeom prst="mathDivid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2" name="Group 51">
            <a:extLst>
              <a:ext uri="{FF2B5EF4-FFF2-40B4-BE49-F238E27FC236}">
                <a16:creationId xmlns:a16="http://schemas.microsoft.com/office/drawing/2014/main" id="{ACC7AC1A-1E91-F0CE-27F6-9718A0DE9AF3}"/>
              </a:ext>
            </a:extLst>
          </p:cNvPr>
          <p:cNvGrpSpPr/>
          <p:nvPr/>
        </p:nvGrpSpPr>
        <p:grpSpPr>
          <a:xfrm>
            <a:off x="7177291" y="1551845"/>
            <a:ext cx="4328564" cy="4212068"/>
            <a:chOff x="12625797" y="1325558"/>
            <a:chExt cx="4328564" cy="4212068"/>
          </a:xfrm>
        </p:grpSpPr>
        <p:grpSp>
          <p:nvGrpSpPr>
            <p:cNvPr id="43" name="Google Shape;250;p31">
              <a:extLst>
                <a:ext uri="{FF2B5EF4-FFF2-40B4-BE49-F238E27FC236}">
                  <a16:creationId xmlns:a16="http://schemas.microsoft.com/office/drawing/2014/main" id="{B784BFDA-9802-B51C-C75F-83AB7A6CED0B}"/>
                </a:ext>
                <a:ext uri="{C183D7F6-B498-43B3-948B-1728B52AA6E4}">
                  <adec:decorative xmlns:adec="http://schemas.microsoft.com/office/drawing/2017/decorative" val="1"/>
                </a:ext>
              </a:extLst>
            </p:cNvPr>
            <p:cNvGrpSpPr/>
            <p:nvPr/>
          </p:nvGrpSpPr>
          <p:grpSpPr>
            <a:xfrm>
              <a:off x="12625797" y="1325558"/>
              <a:ext cx="4328564" cy="4212068"/>
              <a:chOff x="0" y="0"/>
              <a:chExt cx="3922609" cy="3916200"/>
            </a:xfrm>
          </p:grpSpPr>
          <p:sp>
            <p:nvSpPr>
              <p:cNvPr id="44" name="Google Shape;251;p31">
                <a:extLst>
                  <a:ext uri="{FF2B5EF4-FFF2-40B4-BE49-F238E27FC236}">
                    <a16:creationId xmlns:a16="http://schemas.microsoft.com/office/drawing/2014/main" id="{AD810954-740F-85CC-C6DC-6847ABB06D1F}"/>
                  </a:ext>
                </a:extLst>
              </p:cNvPr>
              <p:cNvSpPr/>
              <p:nvPr/>
            </p:nvSpPr>
            <p:spPr>
              <a:xfrm>
                <a:off x="6409" y="0"/>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a:p>
            </p:txBody>
          </p:sp>
          <p:sp>
            <p:nvSpPr>
              <p:cNvPr id="45" name="Google Shape;252;p31">
                <a:extLst>
                  <a:ext uri="{FF2B5EF4-FFF2-40B4-BE49-F238E27FC236}">
                    <a16:creationId xmlns:a16="http://schemas.microsoft.com/office/drawing/2014/main" id="{350FDF56-F8B7-B1A8-F4CA-CA998ABB5682}"/>
                  </a:ext>
                </a:extLst>
              </p:cNvPr>
              <p:cNvSpPr/>
              <p:nvPr/>
            </p:nvSpPr>
            <p:spPr>
              <a:xfrm>
                <a:off x="0" y="5809"/>
                <a:ext cx="3916200" cy="783000"/>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a:p>
            </p:txBody>
          </p:sp>
        </p:grpSp>
        <p:sp>
          <p:nvSpPr>
            <p:cNvPr id="46" name="Rectangle 45">
              <a:extLst>
                <a:ext uri="{FF2B5EF4-FFF2-40B4-BE49-F238E27FC236}">
                  <a16:creationId xmlns:a16="http://schemas.microsoft.com/office/drawing/2014/main" id="{64DC059F-06B3-620E-F2B8-69423BEAF430}"/>
                </a:ext>
              </a:extLst>
            </p:cNvPr>
            <p:cNvSpPr/>
            <p:nvPr/>
          </p:nvSpPr>
          <p:spPr>
            <a:xfrm>
              <a:off x="13147977" y="3431592"/>
              <a:ext cx="3362979" cy="124861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rPr>
                <a:t>36       6 = </a:t>
              </a:r>
            </a:p>
            <a:p>
              <a:pPr algn="ctr"/>
              <a:r>
                <a:rPr lang="en-US" sz="4000" dirty="0">
                  <a:solidFill>
                    <a:schemeClr val="tx1"/>
                  </a:solidFill>
                </a:rPr>
                <a:t>6 tasks each </a:t>
              </a:r>
            </a:p>
          </p:txBody>
        </p:sp>
        <p:sp>
          <p:nvSpPr>
            <p:cNvPr id="47" name="Rectangle 46">
              <a:extLst>
                <a:ext uri="{FF2B5EF4-FFF2-40B4-BE49-F238E27FC236}">
                  <a16:creationId xmlns:a16="http://schemas.microsoft.com/office/drawing/2014/main" id="{25185DCC-5CDF-1643-05B1-9AAC5EB2179D}"/>
                </a:ext>
              </a:extLst>
            </p:cNvPr>
            <p:cNvSpPr/>
            <p:nvPr/>
          </p:nvSpPr>
          <p:spPr>
            <a:xfrm>
              <a:off x="14179302" y="2492811"/>
              <a:ext cx="2331655" cy="6755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dirty="0">
                  <a:solidFill>
                    <a:srgbClr val="7030A0"/>
                  </a:solidFill>
                </a:rPr>
                <a:t>Division</a:t>
              </a:r>
              <a:endParaRPr lang="en-US" sz="3600" b="1" dirty="0">
                <a:solidFill>
                  <a:srgbClr val="7030A0"/>
                </a:solidFill>
              </a:endParaRPr>
            </a:p>
          </p:txBody>
        </p:sp>
        <p:grpSp>
          <p:nvGrpSpPr>
            <p:cNvPr id="48" name="Group 47">
              <a:extLst>
                <a:ext uri="{FF2B5EF4-FFF2-40B4-BE49-F238E27FC236}">
                  <a16:creationId xmlns:a16="http://schemas.microsoft.com/office/drawing/2014/main" id="{6C0F42BD-510D-9513-1E57-3D7EA4F836F4}"/>
                </a:ext>
              </a:extLst>
            </p:cNvPr>
            <p:cNvGrpSpPr/>
            <p:nvPr/>
          </p:nvGrpSpPr>
          <p:grpSpPr>
            <a:xfrm>
              <a:off x="13063074" y="2492811"/>
              <a:ext cx="900826" cy="782584"/>
              <a:chOff x="850439" y="5283052"/>
              <a:chExt cx="1253023" cy="1121171"/>
            </a:xfrm>
          </p:grpSpPr>
          <p:sp>
            <p:nvSpPr>
              <p:cNvPr id="49" name="Rectangle: Rounded Corners 48">
                <a:extLst>
                  <a:ext uri="{FF2B5EF4-FFF2-40B4-BE49-F238E27FC236}">
                    <a16:creationId xmlns:a16="http://schemas.microsoft.com/office/drawing/2014/main" id="{689E4CB3-0C2C-D26D-F6B5-252BDF8D4E65}"/>
                  </a:ext>
                </a:extLst>
              </p:cNvPr>
              <p:cNvSpPr/>
              <p:nvPr/>
            </p:nvSpPr>
            <p:spPr>
              <a:xfrm>
                <a:off x="850439" y="5283052"/>
                <a:ext cx="1253023" cy="1121171"/>
              </a:xfrm>
              <a:prstGeom prst="roundRect">
                <a:avLst/>
              </a:prstGeom>
              <a:solidFill>
                <a:schemeClr val="bg1">
                  <a:lumMod val="95000"/>
                </a:schemeClr>
              </a:solidFill>
              <a:ln w="28575">
                <a:solidFill>
                  <a:srgbClr val="7030A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50" name="Division Sign 49">
                <a:extLst>
                  <a:ext uri="{FF2B5EF4-FFF2-40B4-BE49-F238E27FC236}">
                    <a16:creationId xmlns:a16="http://schemas.microsoft.com/office/drawing/2014/main" id="{69A4C0ED-9262-B329-EE4F-8EE62B33FC00}"/>
                  </a:ext>
                </a:extLst>
              </p:cNvPr>
              <p:cNvSpPr>
                <a:spLocks noChangeAspect="1"/>
              </p:cNvSpPr>
              <p:nvPr/>
            </p:nvSpPr>
            <p:spPr>
              <a:xfrm>
                <a:off x="928311" y="5432157"/>
                <a:ext cx="1097280" cy="822960"/>
              </a:xfrm>
              <a:prstGeom prst="mathDivid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1" name="Division Sign 50">
              <a:extLst>
                <a:ext uri="{FF2B5EF4-FFF2-40B4-BE49-F238E27FC236}">
                  <a16:creationId xmlns:a16="http://schemas.microsoft.com/office/drawing/2014/main" id="{858EA861-E63F-ECA3-47FC-38A1DCA2FFF2}"/>
                </a:ext>
              </a:extLst>
            </p:cNvPr>
            <p:cNvSpPr>
              <a:spLocks noChangeAspect="1"/>
            </p:cNvSpPr>
            <p:nvPr/>
          </p:nvSpPr>
          <p:spPr>
            <a:xfrm>
              <a:off x="14479580" y="3547384"/>
              <a:ext cx="628070" cy="457348"/>
            </a:xfrm>
            <a:prstGeom prst="mathDivid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ustDataLst>
      <p:tags r:id="rId1"/>
    </p:custDataLst>
    <p:extLst>
      <p:ext uri="{BB962C8B-B14F-4D97-AF65-F5344CB8AC3E}">
        <p14:creationId xmlns:p14="http://schemas.microsoft.com/office/powerpoint/2010/main" val="31936133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9CF23-B71D-08CB-6296-B03ADDD7AC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F7503C-FE61-7A6E-23B7-D4529A861A72}"/>
              </a:ext>
            </a:extLst>
          </p:cNvPr>
          <p:cNvSpPr>
            <a:spLocks noGrp="1"/>
          </p:cNvSpPr>
          <p:nvPr>
            <p:ph type="title"/>
          </p:nvPr>
        </p:nvSpPr>
        <p:spPr/>
        <p:txBody>
          <a:bodyPr/>
          <a:lstStyle/>
          <a:p>
            <a:r>
              <a:rPr lang="en-US" dirty="0"/>
              <a:t>Choose, Solve, Explain</a:t>
            </a:r>
          </a:p>
        </p:txBody>
      </p:sp>
      <p:sp>
        <p:nvSpPr>
          <p:cNvPr id="3" name="Content Placeholder 2">
            <a:extLst>
              <a:ext uri="{FF2B5EF4-FFF2-40B4-BE49-F238E27FC236}">
                <a16:creationId xmlns:a16="http://schemas.microsoft.com/office/drawing/2014/main" id="{8A93CC3B-BD52-855D-CAED-DAD4EA7DB2DC}"/>
              </a:ext>
            </a:extLst>
          </p:cNvPr>
          <p:cNvSpPr>
            <a:spLocks noGrp="1"/>
          </p:cNvSpPr>
          <p:nvPr>
            <p:ph idx="1"/>
          </p:nvPr>
        </p:nvSpPr>
        <p:spPr>
          <a:xfrm>
            <a:off x="838199" y="1645920"/>
            <a:ext cx="6229351" cy="4572000"/>
          </a:xfrm>
        </p:spPr>
        <p:txBody>
          <a:bodyPr>
            <a:normAutofit/>
          </a:bodyPr>
          <a:lstStyle/>
          <a:p>
            <a:pPr>
              <a:lnSpc>
                <a:spcPct val="119286"/>
              </a:lnSpc>
            </a:pPr>
            <a:r>
              <a:rPr lang="en-US" dirty="0"/>
              <a:t>A technician starts with 30 bolts. They use 4 bolts per panel on 5 panels. How many bolts are left on the job?</a:t>
            </a:r>
          </a:p>
          <a:p>
            <a:pPr>
              <a:lnSpc>
                <a:spcPct val="119286"/>
              </a:lnSpc>
            </a:pPr>
            <a:endParaRPr lang="en-US" dirty="0"/>
          </a:p>
          <a:p>
            <a:pPr marL="514350" indent="-514350">
              <a:lnSpc>
                <a:spcPct val="119286"/>
              </a:lnSpc>
              <a:buFont typeface="+mj-lt"/>
              <a:buAutoNum type="arabicPeriod"/>
            </a:pPr>
            <a:r>
              <a:rPr lang="en-US" dirty="0"/>
              <a:t>Which operation</a:t>
            </a:r>
            <a:r>
              <a:rPr lang="en-US" b="1" u="sng" dirty="0">
                <a:solidFill>
                  <a:srgbClr val="FF0000"/>
                </a:solidFill>
              </a:rPr>
              <a:t>s</a:t>
            </a:r>
            <a:r>
              <a:rPr lang="en-US" dirty="0"/>
              <a:t> do we need to use?</a:t>
            </a:r>
          </a:p>
          <a:p>
            <a:pPr marL="514350" indent="-514350">
              <a:lnSpc>
                <a:spcPct val="119286"/>
              </a:lnSpc>
              <a:buFont typeface="+mj-lt"/>
              <a:buAutoNum type="arabicPeriod"/>
            </a:pPr>
            <a:r>
              <a:rPr lang="en-US" dirty="0"/>
              <a:t>Explain your choice.</a:t>
            </a:r>
          </a:p>
          <a:p>
            <a:pPr marL="514350" indent="-514350">
              <a:lnSpc>
                <a:spcPct val="119286"/>
              </a:lnSpc>
              <a:buFont typeface="+mj-lt"/>
              <a:buAutoNum type="arabicPeriod"/>
            </a:pPr>
            <a:r>
              <a:rPr lang="en-US" dirty="0"/>
              <a:t>What is the solution?</a:t>
            </a:r>
          </a:p>
          <a:p>
            <a:pPr marL="514350" indent="-514350">
              <a:lnSpc>
                <a:spcPct val="119286"/>
              </a:lnSpc>
              <a:buFont typeface="+mj-lt"/>
              <a:buAutoNum type="arabicPeriod"/>
            </a:pPr>
            <a:endParaRPr lang="en-US" dirty="0"/>
          </a:p>
        </p:txBody>
      </p:sp>
      <p:grpSp>
        <p:nvGrpSpPr>
          <p:cNvPr id="4" name="Group 3">
            <a:extLst>
              <a:ext uri="{FF2B5EF4-FFF2-40B4-BE49-F238E27FC236}">
                <a16:creationId xmlns:a16="http://schemas.microsoft.com/office/drawing/2014/main" id="{F9C02555-A188-020D-2A07-0ACC6EC75291}"/>
              </a:ext>
            </a:extLst>
          </p:cNvPr>
          <p:cNvGrpSpPr/>
          <p:nvPr/>
        </p:nvGrpSpPr>
        <p:grpSpPr>
          <a:xfrm>
            <a:off x="7471515" y="1804405"/>
            <a:ext cx="1870058" cy="1624595"/>
            <a:chOff x="841248" y="1609384"/>
            <a:chExt cx="1253023" cy="1121171"/>
          </a:xfrm>
        </p:grpSpPr>
        <p:sp>
          <p:nvSpPr>
            <p:cNvPr id="5" name="Rectangle: Rounded Corners 4">
              <a:extLst>
                <a:ext uri="{FF2B5EF4-FFF2-40B4-BE49-F238E27FC236}">
                  <a16:creationId xmlns:a16="http://schemas.microsoft.com/office/drawing/2014/main" id="{89C09008-114C-3CC8-7367-6603DC16E010}"/>
                </a:ext>
              </a:extLst>
            </p:cNvPr>
            <p:cNvSpPr/>
            <p:nvPr/>
          </p:nvSpPr>
          <p:spPr>
            <a:xfrm>
              <a:off x="841248" y="1609384"/>
              <a:ext cx="1253023" cy="1121171"/>
            </a:xfrm>
            <a:prstGeom prst="roundRect">
              <a:avLst/>
            </a:prstGeom>
            <a:solidFill>
              <a:schemeClr val="bg1">
                <a:lumMod val="95000"/>
              </a:schemeClr>
            </a:solidFill>
            <a:ln w="28575">
              <a:solidFill>
                <a:schemeClr val="accent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6" name="Graphic 5" descr="Add with solid fill">
              <a:extLst>
                <a:ext uri="{FF2B5EF4-FFF2-40B4-BE49-F238E27FC236}">
                  <a16:creationId xmlns:a16="http://schemas.microsoft.com/office/drawing/2014/main" id="{0A5434AF-8D6B-BC18-9AB0-DA0842EA4CB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030" y="1712769"/>
              <a:ext cx="1005840" cy="914400"/>
            </a:xfrm>
            <a:prstGeom prst="rect">
              <a:avLst/>
            </a:prstGeom>
          </p:spPr>
        </p:pic>
      </p:grpSp>
      <p:grpSp>
        <p:nvGrpSpPr>
          <p:cNvPr id="7" name="Group 6">
            <a:extLst>
              <a:ext uri="{FF2B5EF4-FFF2-40B4-BE49-F238E27FC236}">
                <a16:creationId xmlns:a16="http://schemas.microsoft.com/office/drawing/2014/main" id="{6957F026-5371-8C54-8766-2A42F1242E09}"/>
              </a:ext>
            </a:extLst>
          </p:cNvPr>
          <p:cNvGrpSpPr/>
          <p:nvPr/>
        </p:nvGrpSpPr>
        <p:grpSpPr>
          <a:xfrm>
            <a:off x="9547502" y="1810383"/>
            <a:ext cx="1870058" cy="1624595"/>
            <a:chOff x="850440" y="2833940"/>
            <a:chExt cx="1253023" cy="1121171"/>
          </a:xfrm>
        </p:grpSpPr>
        <p:sp>
          <p:nvSpPr>
            <p:cNvPr id="8" name="Rectangle: Rounded Corners 7">
              <a:extLst>
                <a:ext uri="{FF2B5EF4-FFF2-40B4-BE49-F238E27FC236}">
                  <a16:creationId xmlns:a16="http://schemas.microsoft.com/office/drawing/2014/main" id="{F6B470DB-EAD6-70EE-C381-C9A145B2E7C2}"/>
                </a:ext>
              </a:extLst>
            </p:cNvPr>
            <p:cNvSpPr/>
            <p:nvPr/>
          </p:nvSpPr>
          <p:spPr>
            <a:xfrm>
              <a:off x="850440" y="2833940"/>
              <a:ext cx="1253023" cy="1121171"/>
            </a:xfrm>
            <a:prstGeom prst="roundRect">
              <a:avLst/>
            </a:prstGeom>
            <a:solidFill>
              <a:schemeClr val="bg1">
                <a:lumMod val="95000"/>
              </a:schemeClr>
            </a:solidFill>
            <a:ln w="28575">
              <a:solidFill>
                <a:schemeClr val="accent5"/>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9" name="Minus Sign 8">
              <a:extLst>
                <a:ext uri="{FF2B5EF4-FFF2-40B4-BE49-F238E27FC236}">
                  <a16:creationId xmlns:a16="http://schemas.microsoft.com/office/drawing/2014/main" id="{79A05828-680D-78CE-3283-156F6550F522}"/>
                </a:ext>
              </a:extLst>
            </p:cNvPr>
            <p:cNvSpPr>
              <a:spLocks noChangeAspect="1"/>
            </p:cNvSpPr>
            <p:nvPr/>
          </p:nvSpPr>
          <p:spPr>
            <a:xfrm>
              <a:off x="928311" y="3046228"/>
              <a:ext cx="1097280" cy="696594"/>
            </a:xfrm>
            <a:prstGeom prst="mathMinus">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D633CAAB-D838-0910-1F78-BB603DDD7E40}"/>
              </a:ext>
            </a:extLst>
          </p:cNvPr>
          <p:cNvGrpSpPr/>
          <p:nvPr/>
        </p:nvGrpSpPr>
        <p:grpSpPr>
          <a:xfrm>
            <a:off x="7488576" y="3618363"/>
            <a:ext cx="1870058" cy="1624595"/>
            <a:chOff x="841247" y="4058496"/>
            <a:chExt cx="1253023" cy="1121171"/>
          </a:xfrm>
        </p:grpSpPr>
        <p:sp>
          <p:nvSpPr>
            <p:cNvPr id="11" name="Rectangle: Rounded Corners 10">
              <a:extLst>
                <a:ext uri="{FF2B5EF4-FFF2-40B4-BE49-F238E27FC236}">
                  <a16:creationId xmlns:a16="http://schemas.microsoft.com/office/drawing/2014/main" id="{CFFBF657-AAF5-5D25-B694-5D04186BD9F9}"/>
                </a:ext>
              </a:extLst>
            </p:cNvPr>
            <p:cNvSpPr/>
            <p:nvPr/>
          </p:nvSpPr>
          <p:spPr>
            <a:xfrm>
              <a:off x="841247" y="4058496"/>
              <a:ext cx="1253023" cy="1121171"/>
            </a:xfrm>
            <a:prstGeom prst="roundRect">
              <a:avLst/>
            </a:prstGeom>
            <a:solidFill>
              <a:schemeClr val="bg1">
                <a:lumMod val="95000"/>
              </a:schemeClr>
            </a:solidFill>
            <a:ln w="28575">
              <a:solidFill>
                <a:schemeClr val="accent4"/>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12" name="Graphic 11" descr="Close with solid fill">
              <a:extLst>
                <a:ext uri="{FF2B5EF4-FFF2-40B4-BE49-F238E27FC236}">
                  <a16:creationId xmlns:a16="http://schemas.microsoft.com/office/drawing/2014/main" id="{6FC135F1-C16F-97D5-8D0A-B833F4CF85C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4838" y="4149916"/>
              <a:ext cx="1005840" cy="914400"/>
            </a:xfrm>
            <a:prstGeom prst="rect">
              <a:avLst/>
            </a:prstGeom>
          </p:spPr>
        </p:pic>
      </p:grpSp>
      <p:grpSp>
        <p:nvGrpSpPr>
          <p:cNvPr id="13" name="Group 12">
            <a:extLst>
              <a:ext uri="{FF2B5EF4-FFF2-40B4-BE49-F238E27FC236}">
                <a16:creationId xmlns:a16="http://schemas.microsoft.com/office/drawing/2014/main" id="{2FE99D75-523E-5D21-7EA8-953ABC4230FF}"/>
              </a:ext>
            </a:extLst>
          </p:cNvPr>
          <p:cNvGrpSpPr/>
          <p:nvPr/>
        </p:nvGrpSpPr>
        <p:grpSpPr>
          <a:xfrm>
            <a:off x="9547502" y="3618363"/>
            <a:ext cx="1870058" cy="1624595"/>
            <a:chOff x="850439" y="5283052"/>
            <a:chExt cx="1253023" cy="1121171"/>
          </a:xfrm>
        </p:grpSpPr>
        <p:sp>
          <p:nvSpPr>
            <p:cNvPr id="14" name="Rectangle: Rounded Corners 13">
              <a:extLst>
                <a:ext uri="{FF2B5EF4-FFF2-40B4-BE49-F238E27FC236}">
                  <a16:creationId xmlns:a16="http://schemas.microsoft.com/office/drawing/2014/main" id="{8DD14481-2090-8B9B-170D-7B7EC5F73D85}"/>
                </a:ext>
              </a:extLst>
            </p:cNvPr>
            <p:cNvSpPr/>
            <p:nvPr/>
          </p:nvSpPr>
          <p:spPr>
            <a:xfrm>
              <a:off x="850439" y="5283052"/>
              <a:ext cx="1253023" cy="1121171"/>
            </a:xfrm>
            <a:prstGeom prst="roundRect">
              <a:avLst/>
            </a:prstGeom>
            <a:solidFill>
              <a:schemeClr val="bg1">
                <a:lumMod val="95000"/>
              </a:schemeClr>
            </a:solidFill>
            <a:ln w="28575">
              <a:solidFill>
                <a:srgbClr val="7030A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15" name="Division Sign 14">
              <a:extLst>
                <a:ext uri="{FF2B5EF4-FFF2-40B4-BE49-F238E27FC236}">
                  <a16:creationId xmlns:a16="http://schemas.microsoft.com/office/drawing/2014/main" id="{7DCC9E71-8837-218F-19F4-44CA1391F798}"/>
                </a:ext>
              </a:extLst>
            </p:cNvPr>
            <p:cNvSpPr>
              <a:spLocks noChangeAspect="1"/>
            </p:cNvSpPr>
            <p:nvPr/>
          </p:nvSpPr>
          <p:spPr>
            <a:xfrm>
              <a:off x="928311" y="5432157"/>
              <a:ext cx="1097280" cy="822960"/>
            </a:xfrm>
            <a:prstGeom prst="mathDivid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4" name="Group 53">
            <a:extLst>
              <a:ext uri="{FF2B5EF4-FFF2-40B4-BE49-F238E27FC236}">
                <a16:creationId xmlns:a16="http://schemas.microsoft.com/office/drawing/2014/main" id="{1AF9288F-CBF9-A10D-CD74-04B41E03DB30}"/>
              </a:ext>
            </a:extLst>
          </p:cNvPr>
          <p:cNvGrpSpPr/>
          <p:nvPr/>
        </p:nvGrpSpPr>
        <p:grpSpPr>
          <a:xfrm>
            <a:off x="7220738" y="1512329"/>
            <a:ext cx="4328564" cy="4212068"/>
            <a:chOff x="7220738" y="1512329"/>
            <a:chExt cx="4328564" cy="4212068"/>
          </a:xfrm>
        </p:grpSpPr>
        <p:grpSp>
          <p:nvGrpSpPr>
            <p:cNvPr id="29" name="Google Shape;250;p31">
              <a:extLst>
                <a:ext uri="{FF2B5EF4-FFF2-40B4-BE49-F238E27FC236}">
                  <a16:creationId xmlns:a16="http://schemas.microsoft.com/office/drawing/2014/main" id="{35184A92-5289-C6DA-F835-CC9F39AA840E}"/>
                </a:ext>
                <a:ext uri="{C183D7F6-B498-43B3-948B-1728B52AA6E4}">
                  <adec:decorative xmlns:adec="http://schemas.microsoft.com/office/drawing/2017/decorative" val="1"/>
                </a:ext>
              </a:extLst>
            </p:cNvPr>
            <p:cNvGrpSpPr/>
            <p:nvPr/>
          </p:nvGrpSpPr>
          <p:grpSpPr>
            <a:xfrm>
              <a:off x="7220738" y="1512329"/>
              <a:ext cx="4328564" cy="4212068"/>
              <a:chOff x="0" y="0"/>
              <a:chExt cx="3922609" cy="3916200"/>
            </a:xfrm>
          </p:grpSpPr>
          <p:sp>
            <p:nvSpPr>
              <p:cNvPr id="30" name="Google Shape;251;p31">
                <a:extLst>
                  <a:ext uri="{FF2B5EF4-FFF2-40B4-BE49-F238E27FC236}">
                    <a16:creationId xmlns:a16="http://schemas.microsoft.com/office/drawing/2014/main" id="{8B6F7ADC-8C67-3FD9-28A6-245ACE3C45DB}"/>
                  </a:ext>
                </a:extLst>
              </p:cNvPr>
              <p:cNvSpPr/>
              <p:nvPr/>
            </p:nvSpPr>
            <p:spPr>
              <a:xfrm>
                <a:off x="6409" y="0"/>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a:p>
            </p:txBody>
          </p:sp>
          <p:sp>
            <p:nvSpPr>
              <p:cNvPr id="31" name="Google Shape;252;p31">
                <a:extLst>
                  <a:ext uri="{FF2B5EF4-FFF2-40B4-BE49-F238E27FC236}">
                    <a16:creationId xmlns:a16="http://schemas.microsoft.com/office/drawing/2014/main" id="{27AD918F-6C36-0413-9A80-65E631297605}"/>
                  </a:ext>
                </a:extLst>
              </p:cNvPr>
              <p:cNvSpPr/>
              <p:nvPr/>
            </p:nvSpPr>
            <p:spPr>
              <a:xfrm>
                <a:off x="0" y="5809"/>
                <a:ext cx="3916200" cy="783000"/>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a:p>
            </p:txBody>
          </p:sp>
        </p:grpSp>
        <p:sp>
          <p:nvSpPr>
            <p:cNvPr id="32" name="Rectangle 31">
              <a:extLst>
                <a:ext uri="{FF2B5EF4-FFF2-40B4-BE49-F238E27FC236}">
                  <a16:creationId xmlns:a16="http://schemas.microsoft.com/office/drawing/2014/main" id="{6DA76AD7-4936-A9D5-8DEB-A0BAD38B232F}"/>
                </a:ext>
              </a:extLst>
            </p:cNvPr>
            <p:cNvSpPr/>
            <p:nvPr/>
          </p:nvSpPr>
          <p:spPr>
            <a:xfrm>
              <a:off x="7853694" y="3593634"/>
              <a:ext cx="3362979" cy="19310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dirty="0">
                  <a:solidFill>
                    <a:schemeClr val="tx1"/>
                  </a:solidFill>
                </a:rPr>
                <a:t>    </a:t>
              </a:r>
              <a:r>
                <a:rPr lang="en-US" sz="2400" dirty="0">
                  <a:solidFill>
                    <a:schemeClr val="tx1"/>
                  </a:solidFill>
                </a:rPr>
                <a:t> </a:t>
              </a:r>
              <a:r>
                <a:rPr lang="en-US" sz="4000" dirty="0">
                  <a:solidFill>
                    <a:schemeClr val="tx1"/>
                  </a:solidFill>
                </a:rPr>
                <a:t>4 x 5 = 20</a:t>
              </a:r>
            </a:p>
            <a:p>
              <a:r>
                <a:rPr lang="en-US" sz="4000" dirty="0">
                  <a:solidFill>
                    <a:schemeClr val="tx1"/>
                  </a:solidFill>
                </a:rPr>
                <a:t>30 – 20 = </a:t>
              </a:r>
            </a:p>
            <a:p>
              <a:r>
                <a:rPr lang="en-US" sz="4000" dirty="0">
                  <a:solidFill>
                    <a:schemeClr val="tx1"/>
                  </a:solidFill>
                </a:rPr>
                <a:t>       10 bolts</a:t>
              </a:r>
            </a:p>
          </p:txBody>
        </p:sp>
        <p:sp>
          <p:nvSpPr>
            <p:cNvPr id="33" name="Rectangle 32">
              <a:extLst>
                <a:ext uri="{FF2B5EF4-FFF2-40B4-BE49-F238E27FC236}">
                  <a16:creationId xmlns:a16="http://schemas.microsoft.com/office/drawing/2014/main" id="{FB36973C-DB04-7E06-FA39-4FF7FE4112ED}"/>
                </a:ext>
              </a:extLst>
            </p:cNvPr>
            <p:cNvSpPr/>
            <p:nvPr/>
          </p:nvSpPr>
          <p:spPr>
            <a:xfrm>
              <a:off x="8529315" y="2831816"/>
              <a:ext cx="2687358" cy="6755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600" b="1" dirty="0">
                  <a:solidFill>
                    <a:schemeClr val="accent5"/>
                  </a:solidFill>
                </a:rPr>
                <a:t>Subtraction</a:t>
              </a:r>
              <a:r>
                <a:rPr lang="en-US" sz="4000" b="1" dirty="0">
                  <a:solidFill>
                    <a:srgbClr val="7030A0"/>
                  </a:solidFill>
                </a:rPr>
                <a:t> </a:t>
              </a:r>
              <a:endParaRPr lang="en-US" sz="3600" b="1" dirty="0">
                <a:solidFill>
                  <a:srgbClr val="7030A0"/>
                </a:solidFill>
              </a:endParaRPr>
            </a:p>
          </p:txBody>
        </p:sp>
        <p:grpSp>
          <p:nvGrpSpPr>
            <p:cNvPr id="37" name="Group 36">
              <a:extLst>
                <a:ext uri="{FF2B5EF4-FFF2-40B4-BE49-F238E27FC236}">
                  <a16:creationId xmlns:a16="http://schemas.microsoft.com/office/drawing/2014/main" id="{F643A2E1-9605-0FA8-FE0D-BB381515FE7B}"/>
                </a:ext>
              </a:extLst>
            </p:cNvPr>
            <p:cNvGrpSpPr/>
            <p:nvPr/>
          </p:nvGrpSpPr>
          <p:grpSpPr>
            <a:xfrm>
              <a:off x="7625737" y="1952690"/>
              <a:ext cx="832772" cy="723465"/>
              <a:chOff x="841247" y="4058496"/>
              <a:chExt cx="1253023" cy="1121171"/>
            </a:xfrm>
          </p:grpSpPr>
          <p:sp>
            <p:nvSpPr>
              <p:cNvPr id="38" name="Rectangle: Rounded Corners 37">
                <a:extLst>
                  <a:ext uri="{FF2B5EF4-FFF2-40B4-BE49-F238E27FC236}">
                    <a16:creationId xmlns:a16="http://schemas.microsoft.com/office/drawing/2014/main" id="{9CDDF790-C28A-B368-41A7-F0A008D693F7}"/>
                  </a:ext>
                </a:extLst>
              </p:cNvPr>
              <p:cNvSpPr/>
              <p:nvPr/>
            </p:nvSpPr>
            <p:spPr>
              <a:xfrm>
                <a:off x="841247" y="4058496"/>
                <a:ext cx="1253023" cy="1121171"/>
              </a:xfrm>
              <a:prstGeom prst="roundRect">
                <a:avLst/>
              </a:prstGeom>
              <a:solidFill>
                <a:schemeClr val="bg1">
                  <a:lumMod val="95000"/>
                </a:schemeClr>
              </a:solidFill>
              <a:ln w="28575">
                <a:solidFill>
                  <a:schemeClr val="accent4"/>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39" name="Graphic 38" descr="Close with solid fill">
                <a:extLst>
                  <a:ext uri="{FF2B5EF4-FFF2-40B4-BE49-F238E27FC236}">
                    <a16:creationId xmlns:a16="http://schemas.microsoft.com/office/drawing/2014/main" id="{EF3DE97E-18B7-342E-B37C-24620C04894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4838" y="4149916"/>
                <a:ext cx="1005840" cy="914400"/>
              </a:xfrm>
              <a:prstGeom prst="rect">
                <a:avLst/>
              </a:prstGeom>
            </p:spPr>
          </p:pic>
        </p:grpSp>
        <p:grpSp>
          <p:nvGrpSpPr>
            <p:cNvPr id="40" name="Group 39">
              <a:extLst>
                <a:ext uri="{FF2B5EF4-FFF2-40B4-BE49-F238E27FC236}">
                  <a16:creationId xmlns:a16="http://schemas.microsoft.com/office/drawing/2014/main" id="{88817FC0-7AA4-E412-75DE-B1A56665F683}"/>
                </a:ext>
              </a:extLst>
            </p:cNvPr>
            <p:cNvGrpSpPr/>
            <p:nvPr/>
          </p:nvGrpSpPr>
          <p:grpSpPr>
            <a:xfrm>
              <a:off x="7628153" y="2813141"/>
              <a:ext cx="832772" cy="723464"/>
              <a:chOff x="850440" y="2833940"/>
              <a:chExt cx="1253023" cy="1121171"/>
            </a:xfrm>
          </p:grpSpPr>
          <p:sp>
            <p:nvSpPr>
              <p:cNvPr id="41" name="Rectangle: Rounded Corners 40">
                <a:extLst>
                  <a:ext uri="{FF2B5EF4-FFF2-40B4-BE49-F238E27FC236}">
                    <a16:creationId xmlns:a16="http://schemas.microsoft.com/office/drawing/2014/main" id="{A45823D1-E3FC-53C4-B9D5-0FBA024BEF09}"/>
                  </a:ext>
                </a:extLst>
              </p:cNvPr>
              <p:cNvSpPr/>
              <p:nvPr/>
            </p:nvSpPr>
            <p:spPr>
              <a:xfrm>
                <a:off x="850440" y="2833940"/>
                <a:ext cx="1253023" cy="1121171"/>
              </a:xfrm>
              <a:prstGeom prst="roundRect">
                <a:avLst/>
              </a:prstGeom>
              <a:solidFill>
                <a:schemeClr val="bg1">
                  <a:lumMod val="95000"/>
                </a:schemeClr>
              </a:solidFill>
              <a:ln w="28575">
                <a:solidFill>
                  <a:schemeClr val="accent5"/>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42" name="Minus Sign 41">
                <a:extLst>
                  <a:ext uri="{FF2B5EF4-FFF2-40B4-BE49-F238E27FC236}">
                    <a16:creationId xmlns:a16="http://schemas.microsoft.com/office/drawing/2014/main" id="{108C5163-7C60-CC74-C6DF-115D90BB0682}"/>
                  </a:ext>
                </a:extLst>
              </p:cNvPr>
              <p:cNvSpPr>
                <a:spLocks noChangeAspect="1"/>
              </p:cNvSpPr>
              <p:nvPr/>
            </p:nvSpPr>
            <p:spPr>
              <a:xfrm>
                <a:off x="928311" y="3046228"/>
                <a:ext cx="1097280" cy="696594"/>
              </a:xfrm>
              <a:prstGeom prst="mathMinus">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 name="Rectangle 52">
              <a:extLst>
                <a:ext uri="{FF2B5EF4-FFF2-40B4-BE49-F238E27FC236}">
                  <a16:creationId xmlns:a16="http://schemas.microsoft.com/office/drawing/2014/main" id="{14BD5220-B46F-D26C-1D11-C8A1D691061B}"/>
                </a:ext>
              </a:extLst>
            </p:cNvPr>
            <p:cNvSpPr/>
            <p:nvPr/>
          </p:nvSpPr>
          <p:spPr>
            <a:xfrm>
              <a:off x="8540649" y="2011681"/>
              <a:ext cx="2920952" cy="6755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600" b="1" dirty="0">
                  <a:solidFill>
                    <a:schemeClr val="accent4"/>
                  </a:solidFill>
                </a:rPr>
                <a:t>Multiplication</a:t>
              </a:r>
              <a:r>
                <a:rPr lang="en-US" sz="3600" b="1" dirty="0">
                  <a:solidFill>
                    <a:srgbClr val="7030A0"/>
                  </a:solidFill>
                </a:rPr>
                <a:t> </a:t>
              </a:r>
            </a:p>
          </p:txBody>
        </p:sp>
      </p:grpSp>
    </p:spTree>
    <p:custDataLst>
      <p:tags r:id="rId1"/>
    </p:custDataLst>
    <p:extLst>
      <p:ext uri="{BB962C8B-B14F-4D97-AF65-F5344CB8AC3E}">
        <p14:creationId xmlns:p14="http://schemas.microsoft.com/office/powerpoint/2010/main" val="23711728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B30D4-78FD-C37C-C57E-BD364D11CB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667577-E06E-681F-288F-9C3CEEA293B6}"/>
              </a:ext>
            </a:extLst>
          </p:cNvPr>
          <p:cNvSpPr>
            <a:spLocks noGrp="1"/>
          </p:cNvSpPr>
          <p:nvPr>
            <p:ph type="title"/>
          </p:nvPr>
        </p:nvSpPr>
        <p:spPr/>
        <p:txBody>
          <a:bodyPr/>
          <a:lstStyle/>
          <a:p>
            <a:r>
              <a:rPr lang="en-US" dirty="0"/>
              <a:t>Choose, Solve, Explain</a:t>
            </a:r>
          </a:p>
        </p:txBody>
      </p:sp>
      <p:sp>
        <p:nvSpPr>
          <p:cNvPr id="3" name="Content Placeholder 2">
            <a:extLst>
              <a:ext uri="{FF2B5EF4-FFF2-40B4-BE49-F238E27FC236}">
                <a16:creationId xmlns:a16="http://schemas.microsoft.com/office/drawing/2014/main" id="{3CD1C8FF-551E-13AB-1DCE-6098CB95330A}"/>
              </a:ext>
            </a:extLst>
          </p:cNvPr>
          <p:cNvSpPr>
            <a:spLocks noGrp="1"/>
          </p:cNvSpPr>
          <p:nvPr>
            <p:ph idx="1"/>
          </p:nvPr>
        </p:nvSpPr>
        <p:spPr>
          <a:xfrm>
            <a:off x="838199" y="1645920"/>
            <a:ext cx="6229351" cy="4572000"/>
          </a:xfrm>
        </p:spPr>
        <p:txBody>
          <a:bodyPr>
            <a:normAutofit fontScale="92500"/>
          </a:bodyPr>
          <a:lstStyle/>
          <a:p>
            <a:pPr>
              <a:lnSpc>
                <a:spcPct val="119286"/>
              </a:lnSpc>
            </a:pPr>
            <a:r>
              <a:rPr lang="en-US" dirty="0"/>
              <a:t>A technician is working on 4 vehicles. Each vehicle needs 3 filters. The technician wants to bring 5 extra filters just in case. How many filters does the technician need?</a:t>
            </a:r>
          </a:p>
          <a:p>
            <a:pPr>
              <a:lnSpc>
                <a:spcPct val="119286"/>
              </a:lnSpc>
            </a:pPr>
            <a:endParaRPr lang="en-US" dirty="0"/>
          </a:p>
          <a:p>
            <a:pPr marL="514350" indent="-514350">
              <a:lnSpc>
                <a:spcPct val="119286"/>
              </a:lnSpc>
              <a:buFont typeface="+mj-lt"/>
              <a:buAutoNum type="arabicPeriod"/>
            </a:pPr>
            <a:r>
              <a:rPr lang="en-US" dirty="0"/>
              <a:t>Which operation</a:t>
            </a:r>
            <a:r>
              <a:rPr lang="en-US" b="1" u="sng" dirty="0">
                <a:solidFill>
                  <a:srgbClr val="FF0000"/>
                </a:solidFill>
              </a:rPr>
              <a:t>s</a:t>
            </a:r>
            <a:r>
              <a:rPr lang="en-US" dirty="0"/>
              <a:t> do we need to use?</a:t>
            </a:r>
          </a:p>
          <a:p>
            <a:pPr marL="514350" indent="-514350">
              <a:lnSpc>
                <a:spcPct val="119286"/>
              </a:lnSpc>
              <a:buFont typeface="+mj-lt"/>
              <a:buAutoNum type="arabicPeriod"/>
            </a:pPr>
            <a:r>
              <a:rPr lang="en-US" dirty="0"/>
              <a:t>Explain your choice.</a:t>
            </a:r>
          </a:p>
          <a:p>
            <a:pPr marL="514350" indent="-514350">
              <a:lnSpc>
                <a:spcPct val="119286"/>
              </a:lnSpc>
              <a:buFont typeface="+mj-lt"/>
              <a:buAutoNum type="arabicPeriod"/>
            </a:pPr>
            <a:r>
              <a:rPr lang="en-US" dirty="0"/>
              <a:t>What is the solution?</a:t>
            </a:r>
          </a:p>
          <a:p>
            <a:pPr marL="514350" indent="-514350">
              <a:lnSpc>
                <a:spcPct val="119286"/>
              </a:lnSpc>
              <a:buFont typeface="+mj-lt"/>
              <a:buAutoNum type="arabicPeriod"/>
            </a:pPr>
            <a:endParaRPr lang="en-US" dirty="0"/>
          </a:p>
        </p:txBody>
      </p:sp>
      <p:grpSp>
        <p:nvGrpSpPr>
          <p:cNvPr id="4" name="Group 3">
            <a:extLst>
              <a:ext uri="{FF2B5EF4-FFF2-40B4-BE49-F238E27FC236}">
                <a16:creationId xmlns:a16="http://schemas.microsoft.com/office/drawing/2014/main" id="{B4A602D3-32B2-F454-F627-4DD188B05939}"/>
              </a:ext>
            </a:extLst>
          </p:cNvPr>
          <p:cNvGrpSpPr/>
          <p:nvPr/>
        </p:nvGrpSpPr>
        <p:grpSpPr>
          <a:xfrm>
            <a:off x="7471515" y="1804405"/>
            <a:ext cx="1870058" cy="1624595"/>
            <a:chOff x="841248" y="1609384"/>
            <a:chExt cx="1253023" cy="1121171"/>
          </a:xfrm>
        </p:grpSpPr>
        <p:sp>
          <p:nvSpPr>
            <p:cNvPr id="5" name="Rectangle: Rounded Corners 4">
              <a:extLst>
                <a:ext uri="{FF2B5EF4-FFF2-40B4-BE49-F238E27FC236}">
                  <a16:creationId xmlns:a16="http://schemas.microsoft.com/office/drawing/2014/main" id="{347C0A5C-F130-092E-D0B3-CC87F8F792EE}"/>
                </a:ext>
              </a:extLst>
            </p:cNvPr>
            <p:cNvSpPr/>
            <p:nvPr/>
          </p:nvSpPr>
          <p:spPr>
            <a:xfrm>
              <a:off x="841248" y="1609384"/>
              <a:ext cx="1253023" cy="1121171"/>
            </a:xfrm>
            <a:prstGeom prst="roundRect">
              <a:avLst/>
            </a:prstGeom>
            <a:solidFill>
              <a:schemeClr val="bg1">
                <a:lumMod val="95000"/>
              </a:schemeClr>
            </a:solidFill>
            <a:ln w="28575">
              <a:solidFill>
                <a:schemeClr val="accent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6" name="Graphic 5" descr="Add with solid fill">
              <a:extLst>
                <a:ext uri="{FF2B5EF4-FFF2-40B4-BE49-F238E27FC236}">
                  <a16:creationId xmlns:a16="http://schemas.microsoft.com/office/drawing/2014/main" id="{FB85309E-032B-F77B-A734-54CAEA8ECA4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030" y="1712769"/>
              <a:ext cx="1005840" cy="914400"/>
            </a:xfrm>
            <a:prstGeom prst="rect">
              <a:avLst/>
            </a:prstGeom>
          </p:spPr>
        </p:pic>
      </p:grpSp>
      <p:grpSp>
        <p:nvGrpSpPr>
          <p:cNvPr id="7" name="Group 6">
            <a:extLst>
              <a:ext uri="{FF2B5EF4-FFF2-40B4-BE49-F238E27FC236}">
                <a16:creationId xmlns:a16="http://schemas.microsoft.com/office/drawing/2014/main" id="{6C022028-B81D-4E57-FD50-5BAC1DB8902B}"/>
              </a:ext>
            </a:extLst>
          </p:cNvPr>
          <p:cNvGrpSpPr/>
          <p:nvPr/>
        </p:nvGrpSpPr>
        <p:grpSpPr>
          <a:xfrm>
            <a:off x="9547502" y="1810383"/>
            <a:ext cx="1870058" cy="1624595"/>
            <a:chOff x="850440" y="2833940"/>
            <a:chExt cx="1253023" cy="1121171"/>
          </a:xfrm>
        </p:grpSpPr>
        <p:sp>
          <p:nvSpPr>
            <p:cNvPr id="8" name="Rectangle: Rounded Corners 7">
              <a:extLst>
                <a:ext uri="{FF2B5EF4-FFF2-40B4-BE49-F238E27FC236}">
                  <a16:creationId xmlns:a16="http://schemas.microsoft.com/office/drawing/2014/main" id="{706E1AA4-499F-9647-AEB1-93943AAC7AE5}"/>
                </a:ext>
              </a:extLst>
            </p:cNvPr>
            <p:cNvSpPr/>
            <p:nvPr/>
          </p:nvSpPr>
          <p:spPr>
            <a:xfrm>
              <a:off x="850440" y="2833940"/>
              <a:ext cx="1253023" cy="1121171"/>
            </a:xfrm>
            <a:prstGeom prst="roundRect">
              <a:avLst/>
            </a:prstGeom>
            <a:solidFill>
              <a:schemeClr val="bg1">
                <a:lumMod val="95000"/>
              </a:schemeClr>
            </a:solidFill>
            <a:ln w="28575">
              <a:solidFill>
                <a:schemeClr val="accent5"/>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9" name="Minus Sign 8">
              <a:extLst>
                <a:ext uri="{FF2B5EF4-FFF2-40B4-BE49-F238E27FC236}">
                  <a16:creationId xmlns:a16="http://schemas.microsoft.com/office/drawing/2014/main" id="{AD52681E-A7A0-2EB7-36D2-044FC2E94BC2}"/>
                </a:ext>
              </a:extLst>
            </p:cNvPr>
            <p:cNvSpPr>
              <a:spLocks noChangeAspect="1"/>
            </p:cNvSpPr>
            <p:nvPr/>
          </p:nvSpPr>
          <p:spPr>
            <a:xfrm>
              <a:off x="928311" y="3046228"/>
              <a:ext cx="1097280" cy="696594"/>
            </a:xfrm>
            <a:prstGeom prst="mathMinus">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48A9D670-1B3A-B07E-D6F8-0E9F2D43AF6C}"/>
              </a:ext>
            </a:extLst>
          </p:cNvPr>
          <p:cNvGrpSpPr/>
          <p:nvPr/>
        </p:nvGrpSpPr>
        <p:grpSpPr>
          <a:xfrm>
            <a:off x="7488576" y="3618363"/>
            <a:ext cx="1870058" cy="1624595"/>
            <a:chOff x="841247" y="4058496"/>
            <a:chExt cx="1253023" cy="1121171"/>
          </a:xfrm>
        </p:grpSpPr>
        <p:sp>
          <p:nvSpPr>
            <p:cNvPr id="11" name="Rectangle: Rounded Corners 10">
              <a:extLst>
                <a:ext uri="{FF2B5EF4-FFF2-40B4-BE49-F238E27FC236}">
                  <a16:creationId xmlns:a16="http://schemas.microsoft.com/office/drawing/2014/main" id="{0D0950F4-1250-2401-ABF6-7CC0CA1607EA}"/>
                </a:ext>
              </a:extLst>
            </p:cNvPr>
            <p:cNvSpPr/>
            <p:nvPr/>
          </p:nvSpPr>
          <p:spPr>
            <a:xfrm>
              <a:off x="841247" y="4058496"/>
              <a:ext cx="1253023" cy="1121171"/>
            </a:xfrm>
            <a:prstGeom prst="roundRect">
              <a:avLst/>
            </a:prstGeom>
            <a:solidFill>
              <a:schemeClr val="bg1">
                <a:lumMod val="95000"/>
              </a:schemeClr>
            </a:solidFill>
            <a:ln w="28575">
              <a:solidFill>
                <a:schemeClr val="accent4"/>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12" name="Graphic 11" descr="Close with solid fill">
              <a:extLst>
                <a:ext uri="{FF2B5EF4-FFF2-40B4-BE49-F238E27FC236}">
                  <a16:creationId xmlns:a16="http://schemas.microsoft.com/office/drawing/2014/main" id="{507E39DC-E797-E0C0-0E82-D08DD2230B1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4838" y="4149916"/>
              <a:ext cx="1005840" cy="914400"/>
            </a:xfrm>
            <a:prstGeom prst="rect">
              <a:avLst/>
            </a:prstGeom>
          </p:spPr>
        </p:pic>
      </p:grpSp>
      <p:grpSp>
        <p:nvGrpSpPr>
          <p:cNvPr id="13" name="Group 12">
            <a:extLst>
              <a:ext uri="{FF2B5EF4-FFF2-40B4-BE49-F238E27FC236}">
                <a16:creationId xmlns:a16="http://schemas.microsoft.com/office/drawing/2014/main" id="{C9406FB1-261C-0D40-FCC1-79364A3EB594}"/>
              </a:ext>
            </a:extLst>
          </p:cNvPr>
          <p:cNvGrpSpPr/>
          <p:nvPr/>
        </p:nvGrpSpPr>
        <p:grpSpPr>
          <a:xfrm>
            <a:off x="9547502" y="3618363"/>
            <a:ext cx="1870058" cy="1624595"/>
            <a:chOff x="850439" y="5283052"/>
            <a:chExt cx="1253023" cy="1121171"/>
          </a:xfrm>
        </p:grpSpPr>
        <p:sp>
          <p:nvSpPr>
            <p:cNvPr id="14" name="Rectangle: Rounded Corners 13">
              <a:extLst>
                <a:ext uri="{FF2B5EF4-FFF2-40B4-BE49-F238E27FC236}">
                  <a16:creationId xmlns:a16="http://schemas.microsoft.com/office/drawing/2014/main" id="{DD618228-2B16-AB97-49D4-D12C7C15C7E3}"/>
                </a:ext>
              </a:extLst>
            </p:cNvPr>
            <p:cNvSpPr/>
            <p:nvPr/>
          </p:nvSpPr>
          <p:spPr>
            <a:xfrm>
              <a:off x="850439" y="5283052"/>
              <a:ext cx="1253023" cy="1121171"/>
            </a:xfrm>
            <a:prstGeom prst="roundRect">
              <a:avLst/>
            </a:prstGeom>
            <a:solidFill>
              <a:schemeClr val="bg1">
                <a:lumMod val="95000"/>
              </a:schemeClr>
            </a:solidFill>
            <a:ln w="28575">
              <a:solidFill>
                <a:srgbClr val="7030A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sp>
          <p:nvSpPr>
            <p:cNvPr id="15" name="Division Sign 14">
              <a:extLst>
                <a:ext uri="{FF2B5EF4-FFF2-40B4-BE49-F238E27FC236}">
                  <a16:creationId xmlns:a16="http://schemas.microsoft.com/office/drawing/2014/main" id="{F09AE4D1-480C-4A46-5388-4283A2AF4B40}"/>
                </a:ext>
              </a:extLst>
            </p:cNvPr>
            <p:cNvSpPr>
              <a:spLocks noChangeAspect="1"/>
            </p:cNvSpPr>
            <p:nvPr/>
          </p:nvSpPr>
          <p:spPr>
            <a:xfrm>
              <a:off x="928311" y="5432157"/>
              <a:ext cx="1097280" cy="822960"/>
            </a:xfrm>
            <a:prstGeom prst="mathDivid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6" name="Group 35">
            <a:extLst>
              <a:ext uri="{FF2B5EF4-FFF2-40B4-BE49-F238E27FC236}">
                <a16:creationId xmlns:a16="http://schemas.microsoft.com/office/drawing/2014/main" id="{A1AE9B58-FC88-FBC9-33C5-14771A25A365}"/>
              </a:ext>
            </a:extLst>
          </p:cNvPr>
          <p:cNvGrpSpPr/>
          <p:nvPr/>
        </p:nvGrpSpPr>
        <p:grpSpPr>
          <a:xfrm>
            <a:off x="7383220" y="1615042"/>
            <a:ext cx="4328564" cy="4212068"/>
            <a:chOff x="12473397" y="1173158"/>
            <a:chExt cx="4328564" cy="4212068"/>
          </a:xfrm>
        </p:grpSpPr>
        <p:grpSp>
          <p:nvGrpSpPr>
            <p:cNvPr id="17" name="Google Shape;250;p31">
              <a:extLst>
                <a:ext uri="{FF2B5EF4-FFF2-40B4-BE49-F238E27FC236}">
                  <a16:creationId xmlns:a16="http://schemas.microsoft.com/office/drawing/2014/main" id="{0193C580-685E-CEE8-95B9-B0CA77CDC99A}"/>
                </a:ext>
                <a:ext uri="{C183D7F6-B498-43B3-948B-1728B52AA6E4}">
                  <adec:decorative xmlns:adec="http://schemas.microsoft.com/office/drawing/2017/decorative" val="1"/>
                </a:ext>
              </a:extLst>
            </p:cNvPr>
            <p:cNvGrpSpPr/>
            <p:nvPr/>
          </p:nvGrpSpPr>
          <p:grpSpPr>
            <a:xfrm>
              <a:off x="12473397" y="1173158"/>
              <a:ext cx="4328564" cy="4212068"/>
              <a:chOff x="0" y="0"/>
              <a:chExt cx="3922609" cy="3916200"/>
            </a:xfrm>
          </p:grpSpPr>
          <p:sp>
            <p:nvSpPr>
              <p:cNvPr id="18" name="Google Shape;251;p31">
                <a:extLst>
                  <a:ext uri="{FF2B5EF4-FFF2-40B4-BE49-F238E27FC236}">
                    <a16:creationId xmlns:a16="http://schemas.microsoft.com/office/drawing/2014/main" id="{BB94B62B-0953-C3C9-4726-FEE714869039}"/>
                  </a:ext>
                </a:extLst>
              </p:cNvPr>
              <p:cNvSpPr/>
              <p:nvPr/>
            </p:nvSpPr>
            <p:spPr>
              <a:xfrm>
                <a:off x="6409" y="0"/>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a:p>
            </p:txBody>
          </p:sp>
          <p:sp>
            <p:nvSpPr>
              <p:cNvPr id="19" name="Google Shape;252;p31">
                <a:extLst>
                  <a:ext uri="{FF2B5EF4-FFF2-40B4-BE49-F238E27FC236}">
                    <a16:creationId xmlns:a16="http://schemas.microsoft.com/office/drawing/2014/main" id="{2C466AD6-0646-547C-EDD8-679EB87A42F6}"/>
                  </a:ext>
                </a:extLst>
              </p:cNvPr>
              <p:cNvSpPr/>
              <p:nvPr/>
            </p:nvSpPr>
            <p:spPr>
              <a:xfrm>
                <a:off x="0" y="5809"/>
                <a:ext cx="3916200" cy="783000"/>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a:p>
            </p:txBody>
          </p:sp>
        </p:grpSp>
        <p:sp>
          <p:nvSpPr>
            <p:cNvPr id="23" name="Rectangle 22">
              <a:extLst>
                <a:ext uri="{FF2B5EF4-FFF2-40B4-BE49-F238E27FC236}">
                  <a16:creationId xmlns:a16="http://schemas.microsoft.com/office/drawing/2014/main" id="{31FF0533-FF45-2DF9-79CA-78A4DA65CA5A}"/>
                </a:ext>
              </a:extLst>
            </p:cNvPr>
            <p:cNvSpPr/>
            <p:nvPr/>
          </p:nvSpPr>
          <p:spPr>
            <a:xfrm>
              <a:off x="13106353" y="3254463"/>
              <a:ext cx="3362979" cy="19310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dirty="0">
                  <a:solidFill>
                    <a:schemeClr val="tx1"/>
                  </a:solidFill>
                </a:rPr>
                <a:t>  </a:t>
              </a:r>
              <a:r>
                <a:rPr lang="en-US" sz="3200" dirty="0">
                  <a:solidFill>
                    <a:schemeClr val="tx1"/>
                  </a:solidFill>
                </a:rPr>
                <a:t>  </a:t>
              </a:r>
              <a:r>
                <a:rPr lang="en-US" sz="2400" dirty="0">
                  <a:solidFill>
                    <a:schemeClr val="tx1"/>
                  </a:solidFill>
                </a:rPr>
                <a:t> </a:t>
              </a:r>
              <a:r>
                <a:rPr lang="en-US" sz="4000" dirty="0">
                  <a:solidFill>
                    <a:schemeClr val="tx1"/>
                  </a:solidFill>
                </a:rPr>
                <a:t>4 x 3 = 12</a:t>
              </a:r>
            </a:p>
            <a:p>
              <a:r>
                <a:rPr lang="en-US" sz="4000" dirty="0">
                  <a:solidFill>
                    <a:schemeClr val="tx1"/>
                  </a:solidFill>
                </a:rPr>
                <a:t>  12 + 5 = </a:t>
              </a:r>
            </a:p>
            <a:p>
              <a:r>
                <a:rPr lang="en-US" sz="4000" dirty="0">
                  <a:solidFill>
                    <a:schemeClr val="tx1"/>
                  </a:solidFill>
                </a:rPr>
                <a:t>       17 filters</a:t>
              </a:r>
            </a:p>
          </p:txBody>
        </p:sp>
        <p:sp>
          <p:nvSpPr>
            <p:cNvPr id="24" name="Rectangle 23">
              <a:extLst>
                <a:ext uri="{FF2B5EF4-FFF2-40B4-BE49-F238E27FC236}">
                  <a16:creationId xmlns:a16="http://schemas.microsoft.com/office/drawing/2014/main" id="{475B4332-8804-694E-618D-DD20D19E7D74}"/>
                </a:ext>
              </a:extLst>
            </p:cNvPr>
            <p:cNvSpPr/>
            <p:nvPr/>
          </p:nvSpPr>
          <p:spPr>
            <a:xfrm>
              <a:off x="13853584" y="2514665"/>
              <a:ext cx="2687358" cy="6755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600" b="1" dirty="0">
                  <a:solidFill>
                    <a:schemeClr val="accent2"/>
                  </a:solidFill>
                </a:rPr>
                <a:t>Addition</a:t>
              </a:r>
              <a:r>
                <a:rPr lang="en-US" sz="4000" b="1" dirty="0">
                  <a:solidFill>
                    <a:srgbClr val="7030A0"/>
                  </a:solidFill>
                </a:rPr>
                <a:t> </a:t>
              </a:r>
              <a:endParaRPr lang="en-US" sz="3600" b="1" dirty="0">
                <a:solidFill>
                  <a:srgbClr val="7030A0"/>
                </a:solidFill>
              </a:endParaRPr>
            </a:p>
          </p:txBody>
        </p:sp>
        <p:grpSp>
          <p:nvGrpSpPr>
            <p:cNvPr id="20" name="Group 19">
              <a:extLst>
                <a:ext uri="{FF2B5EF4-FFF2-40B4-BE49-F238E27FC236}">
                  <a16:creationId xmlns:a16="http://schemas.microsoft.com/office/drawing/2014/main" id="{46B44473-B548-170B-B13F-B0FCF035B798}"/>
                </a:ext>
              </a:extLst>
            </p:cNvPr>
            <p:cNvGrpSpPr/>
            <p:nvPr/>
          </p:nvGrpSpPr>
          <p:grpSpPr>
            <a:xfrm>
              <a:off x="12878396" y="1613519"/>
              <a:ext cx="832772" cy="723465"/>
              <a:chOff x="841247" y="4058496"/>
              <a:chExt cx="1253023" cy="1121171"/>
            </a:xfrm>
          </p:grpSpPr>
          <p:sp>
            <p:nvSpPr>
              <p:cNvPr id="21" name="Rectangle: Rounded Corners 20">
                <a:extLst>
                  <a:ext uri="{FF2B5EF4-FFF2-40B4-BE49-F238E27FC236}">
                    <a16:creationId xmlns:a16="http://schemas.microsoft.com/office/drawing/2014/main" id="{9FF25A01-2AA7-7400-730D-231D54847C95}"/>
                  </a:ext>
                </a:extLst>
              </p:cNvPr>
              <p:cNvSpPr/>
              <p:nvPr/>
            </p:nvSpPr>
            <p:spPr>
              <a:xfrm>
                <a:off x="841247" y="4058496"/>
                <a:ext cx="1253023" cy="1121171"/>
              </a:xfrm>
              <a:prstGeom prst="roundRect">
                <a:avLst/>
              </a:prstGeom>
              <a:solidFill>
                <a:schemeClr val="bg1">
                  <a:lumMod val="95000"/>
                </a:schemeClr>
              </a:solidFill>
              <a:ln w="28575">
                <a:solidFill>
                  <a:schemeClr val="accent4"/>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22" name="Graphic 21" descr="Close with solid fill">
                <a:extLst>
                  <a:ext uri="{FF2B5EF4-FFF2-40B4-BE49-F238E27FC236}">
                    <a16:creationId xmlns:a16="http://schemas.microsoft.com/office/drawing/2014/main" id="{F7C38184-F438-9BCE-9106-95DA9891FAB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4838" y="4149916"/>
                <a:ext cx="1005840" cy="914400"/>
              </a:xfrm>
              <a:prstGeom prst="rect">
                <a:avLst/>
              </a:prstGeom>
            </p:spPr>
          </p:pic>
        </p:grpSp>
        <p:sp>
          <p:nvSpPr>
            <p:cNvPr id="28" name="Rectangle 27">
              <a:extLst>
                <a:ext uri="{FF2B5EF4-FFF2-40B4-BE49-F238E27FC236}">
                  <a16:creationId xmlns:a16="http://schemas.microsoft.com/office/drawing/2014/main" id="{A178C19F-C528-7CBC-1F20-3504BC30F8B8}"/>
                </a:ext>
              </a:extLst>
            </p:cNvPr>
            <p:cNvSpPr/>
            <p:nvPr/>
          </p:nvSpPr>
          <p:spPr>
            <a:xfrm>
              <a:off x="13793308" y="1672510"/>
              <a:ext cx="2920952" cy="6755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600" b="1" dirty="0">
                  <a:solidFill>
                    <a:schemeClr val="accent4"/>
                  </a:solidFill>
                </a:rPr>
                <a:t>Multiplication</a:t>
              </a:r>
              <a:r>
                <a:rPr lang="en-US" sz="3600" b="1" dirty="0">
                  <a:solidFill>
                    <a:srgbClr val="7030A0"/>
                  </a:solidFill>
                </a:rPr>
                <a:t> </a:t>
              </a:r>
            </a:p>
          </p:txBody>
        </p:sp>
        <p:grpSp>
          <p:nvGrpSpPr>
            <p:cNvPr id="16" name="Group 15">
              <a:extLst>
                <a:ext uri="{FF2B5EF4-FFF2-40B4-BE49-F238E27FC236}">
                  <a16:creationId xmlns:a16="http://schemas.microsoft.com/office/drawing/2014/main" id="{EEE5E07D-9B41-1266-3228-39C7D37117D5}"/>
                </a:ext>
              </a:extLst>
            </p:cNvPr>
            <p:cNvGrpSpPr/>
            <p:nvPr/>
          </p:nvGrpSpPr>
          <p:grpSpPr>
            <a:xfrm>
              <a:off x="12878396" y="2536252"/>
              <a:ext cx="881750" cy="766010"/>
              <a:chOff x="841248" y="1609384"/>
              <a:chExt cx="1253023" cy="1121171"/>
            </a:xfrm>
          </p:grpSpPr>
          <p:sp>
            <p:nvSpPr>
              <p:cNvPr id="34" name="Rectangle: Rounded Corners 33">
                <a:extLst>
                  <a:ext uri="{FF2B5EF4-FFF2-40B4-BE49-F238E27FC236}">
                    <a16:creationId xmlns:a16="http://schemas.microsoft.com/office/drawing/2014/main" id="{B1485884-3798-EE82-9A28-BE9C59CBC49C}"/>
                  </a:ext>
                </a:extLst>
              </p:cNvPr>
              <p:cNvSpPr/>
              <p:nvPr/>
            </p:nvSpPr>
            <p:spPr>
              <a:xfrm>
                <a:off x="841248" y="1609384"/>
                <a:ext cx="1253023" cy="1121171"/>
              </a:xfrm>
              <a:prstGeom prst="roundRect">
                <a:avLst/>
              </a:prstGeom>
              <a:solidFill>
                <a:schemeClr val="bg1">
                  <a:lumMod val="95000"/>
                </a:schemeClr>
              </a:solidFill>
              <a:ln w="28575">
                <a:solidFill>
                  <a:schemeClr val="accent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00" dirty="0"/>
              </a:p>
            </p:txBody>
          </p:sp>
          <p:pic>
            <p:nvPicPr>
              <p:cNvPr id="35" name="Graphic 34" descr="Add with solid fill">
                <a:extLst>
                  <a:ext uri="{FF2B5EF4-FFF2-40B4-BE49-F238E27FC236}">
                    <a16:creationId xmlns:a16="http://schemas.microsoft.com/office/drawing/2014/main" id="{7D8D7D3F-3343-8450-4031-2B8A508DE2F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030" y="1712769"/>
                <a:ext cx="1005840" cy="914400"/>
              </a:xfrm>
              <a:prstGeom prst="rect">
                <a:avLst/>
              </a:prstGeom>
            </p:spPr>
          </p:pic>
        </p:grpSp>
      </p:grpSp>
    </p:spTree>
    <p:custDataLst>
      <p:tags r:id="rId1"/>
    </p:custDataLst>
    <p:extLst>
      <p:ext uri="{BB962C8B-B14F-4D97-AF65-F5344CB8AC3E}">
        <p14:creationId xmlns:p14="http://schemas.microsoft.com/office/powerpoint/2010/main" val="17376608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D9437E-8CB1-5715-87B4-2CF9F3054787}"/>
              </a:ext>
            </a:extLst>
          </p:cNvPr>
          <p:cNvSpPr>
            <a:spLocks noGrp="1"/>
          </p:cNvSpPr>
          <p:nvPr>
            <p:ph type="title"/>
          </p:nvPr>
        </p:nvSpPr>
        <p:spPr>
          <a:xfrm>
            <a:off x="838200" y="232638"/>
            <a:ext cx="10523219" cy="523195"/>
          </a:xfrm>
        </p:spPr>
        <p:txBody>
          <a:bodyPr/>
          <a:lstStyle/>
          <a:p>
            <a:r>
              <a:rPr lang="en-US" sz="3400" dirty="0"/>
              <a:t>Activity: Choosing the Right Operation </a:t>
            </a:r>
          </a:p>
        </p:txBody>
      </p:sp>
      <p:sp>
        <p:nvSpPr>
          <p:cNvPr id="5" name="Content Placeholder 4">
            <a:extLst>
              <a:ext uri="{FF2B5EF4-FFF2-40B4-BE49-F238E27FC236}">
                <a16:creationId xmlns:a16="http://schemas.microsoft.com/office/drawing/2014/main" id="{893675AB-54BC-8E36-A5EC-1BC5EFB26F68}"/>
              </a:ext>
            </a:extLst>
          </p:cNvPr>
          <p:cNvSpPr>
            <a:spLocks noGrp="1"/>
          </p:cNvSpPr>
          <p:nvPr>
            <p:ph idx="1"/>
          </p:nvPr>
        </p:nvSpPr>
        <p:spPr>
          <a:xfrm>
            <a:off x="838199" y="1381991"/>
            <a:ext cx="6115051" cy="4710691"/>
          </a:xfrm>
        </p:spPr>
        <p:txBody>
          <a:bodyPr>
            <a:normAutofit/>
          </a:bodyPr>
          <a:lstStyle/>
          <a:p>
            <a:r>
              <a:rPr lang="en-US" sz="3200" b="1" dirty="0"/>
              <a:t>Directions</a:t>
            </a:r>
            <a:r>
              <a:rPr lang="en-US" sz="3200" dirty="0"/>
              <a:t>: For each problem, </a:t>
            </a:r>
            <a:r>
              <a:rPr lang="en-US" sz="3200" b="1" dirty="0">
                <a:solidFill>
                  <a:schemeClr val="accent5"/>
                </a:solidFill>
              </a:rPr>
              <a:t>(1)</a:t>
            </a:r>
            <a:r>
              <a:rPr lang="en-US" sz="3200" dirty="0"/>
              <a:t> identify which operation(s) should be used and </a:t>
            </a:r>
            <a:r>
              <a:rPr lang="en-US" sz="3200" b="1" dirty="0">
                <a:solidFill>
                  <a:schemeClr val="accent5"/>
                </a:solidFill>
              </a:rPr>
              <a:t>(2) </a:t>
            </a:r>
            <a:r>
              <a:rPr lang="en-US" sz="3200" dirty="0"/>
              <a:t>solve the problem. </a:t>
            </a:r>
          </a:p>
          <a:p>
            <a:endParaRPr lang="en-US" sz="3200" dirty="0"/>
          </a:p>
          <a:p>
            <a:r>
              <a:rPr lang="en-US" sz="3200" dirty="0"/>
              <a:t>Use the words addition, subtraction, multiplication, or division to help you choose the correct operation.</a:t>
            </a:r>
          </a:p>
        </p:txBody>
      </p:sp>
      <p:pic>
        <p:nvPicPr>
          <p:cNvPr id="7" name="Picture 6">
            <a:extLst>
              <a:ext uri="{FF2B5EF4-FFF2-40B4-BE49-F238E27FC236}">
                <a16:creationId xmlns:a16="http://schemas.microsoft.com/office/drawing/2014/main" id="{9CD19749-CB9D-E4D3-B16F-7232AA5FF893}"/>
              </a:ext>
            </a:extLst>
          </p:cNvPr>
          <p:cNvPicPr>
            <a:picLocks noChangeAspect="1"/>
          </p:cNvPicPr>
          <p:nvPr/>
        </p:nvPicPr>
        <p:blipFill>
          <a:blip r:embed="rId4"/>
          <a:stretch>
            <a:fillRect/>
          </a:stretch>
        </p:blipFill>
        <p:spPr>
          <a:xfrm>
            <a:off x="7353300" y="1381991"/>
            <a:ext cx="3537418" cy="4710691"/>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6" name="Picture 5" descr="Running man icon indicating the slide has an ACTIVITY.">
            <a:extLst>
              <a:ext uri="{FF2B5EF4-FFF2-40B4-BE49-F238E27FC236}">
                <a16:creationId xmlns:a16="http://schemas.microsoft.com/office/drawing/2014/main" id="{9B8DDB19-94D8-21A8-E9DC-83162EDFA80B}"/>
              </a:ext>
            </a:extLst>
          </p:cNvPr>
          <p:cNvPicPr>
            <a:picLocks noChangeAspect="1"/>
          </p:cNvPicPr>
          <p:nvPr/>
        </p:nvPicPr>
        <p:blipFill>
          <a:blip r:embed="rId5" cstate="print">
            <a:extLst>
              <a:ext uri="{28A0092B-C50C-407E-A947-70E740481C1C}">
                <a14:useLocalDpi xmlns:a14="http://schemas.microsoft.com/office/drawing/2010/main" val="0"/>
              </a:ext>
            </a:extLst>
          </a:blip>
          <a:srcRect l="63000" t="31047" r="3465" b="7314"/>
          <a:stretch>
            <a:fillRect/>
          </a:stretch>
        </p:blipFill>
        <p:spPr>
          <a:xfrm>
            <a:off x="10890718" y="116024"/>
            <a:ext cx="731520" cy="756422"/>
          </a:xfrm>
          <a:prstGeom prst="rect">
            <a:avLst/>
          </a:prstGeom>
        </p:spPr>
      </p:pic>
    </p:spTree>
    <p:custDataLst>
      <p:tags r:id="rId1"/>
    </p:custDataLst>
    <p:extLst>
      <p:ext uri="{BB962C8B-B14F-4D97-AF65-F5344CB8AC3E}">
        <p14:creationId xmlns:p14="http://schemas.microsoft.com/office/powerpoint/2010/main" val="58172186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0D6D1-C8DE-887C-CCD7-9675EDB97014}"/>
              </a:ext>
            </a:extLst>
          </p:cNvPr>
          <p:cNvSpPr>
            <a:spLocks noGrp="1"/>
          </p:cNvSpPr>
          <p:nvPr>
            <p:ph type="title"/>
          </p:nvPr>
        </p:nvSpPr>
        <p:spPr/>
        <p:txBody>
          <a:bodyPr/>
          <a:lstStyle/>
          <a:p>
            <a:r>
              <a:rPr lang="en-US" dirty="0"/>
              <a:t>Summary and What’s Next</a:t>
            </a:r>
          </a:p>
        </p:txBody>
      </p:sp>
      <p:sp>
        <p:nvSpPr>
          <p:cNvPr id="3" name="Content Placeholder 2">
            <a:extLst>
              <a:ext uri="{FF2B5EF4-FFF2-40B4-BE49-F238E27FC236}">
                <a16:creationId xmlns:a16="http://schemas.microsoft.com/office/drawing/2014/main" id="{0659503C-E006-EFF1-2402-1CDF43BDBFB1}"/>
              </a:ext>
            </a:extLst>
          </p:cNvPr>
          <p:cNvSpPr>
            <a:spLocks noGrp="1"/>
          </p:cNvSpPr>
          <p:nvPr>
            <p:ph idx="1"/>
          </p:nvPr>
        </p:nvSpPr>
        <p:spPr>
          <a:xfrm>
            <a:off x="838200" y="1645920"/>
            <a:ext cx="10515600" cy="4572000"/>
          </a:xfrm>
        </p:spPr>
        <p:txBody>
          <a:bodyPr>
            <a:normAutofit/>
          </a:bodyPr>
          <a:lstStyle/>
          <a:p>
            <a:pPr marL="457200" indent="-457200">
              <a:buFont typeface="Arial" panose="020B0604020202020204" pitchFamily="34" charset="0"/>
              <a:buChar char="•"/>
            </a:pPr>
            <a:r>
              <a:rPr lang="en-US" sz="2500" dirty="0">
                <a:solidFill>
                  <a:schemeClr val="tx1"/>
                </a:solidFill>
              </a:rPr>
              <a:t>Solving equations accurately is essential for a safe and efficient workplace. </a:t>
            </a:r>
          </a:p>
          <a:p>
            <a:pPr marL="457200" indent="-457200">
              <a:buFont typeface="Arial" panose="020B0604020202020204" pitchFamily="34" charset="0"/>
              <a:buChar char="•"/>
            </a:pPr>
            <a:endParaRPr lang="en-US" sz="2500" dirty="0">
              <a:solidFill>
                <a:schemeClr val="tx1"/>
              </a:solidFill>
            </a:endParaRPr>
          </a:p>
          <a:p>
            <a:pPr marL="457200" indent="-457200">
              <a:buFont typeface="Arial" panose="020B0604020202020204" pitchFamily="34" charset="0"/>
              <a:buChar char="•"/>
            </a:pPr>
            <a:r>
              <a:rPr lang="en-US" sz="2500" dirty="0">
                <a:solidFill>
                  <a:schemeClr val="tx1"/>
                </a:solidFill>
              </a:rPr>
              <a:t>Addition, subtraction, multiplication, and division are the four fundamental ways we work with numbers.</a:t>
            </a:r>
          </a:p>
          <a:p>
            <a:pPr marL="457200" indent="-457200">
              <a:buFont typeface="Arial" panose="020B0604020202020204" pitchFamily="34" charset="0"/>
              <a:buChar char="•"/>
            </a:pPr>
            <a:endParaRPr lang="en-US" sz="2500" dirty="0">
              <a:solidFill>
                <a:schemeClr val="tx1"/>
              </a:solidFill>
            </a:endParaRPr>
          </a:p>
          <a:p>
            <a:pPr marL="457200" indent="-457200">
              <a:buFont typeface="Arial" panose="020B0604020202020204" pitchFamily="34" charset="0"/>
              <a:buChar char="•"/>
            </a:pPr>
            <a:r>
              <a:rPr lang="en-US" sz="2500" dirty="0">
                <a:solidFill>
                  <a:schemeClr val="tx1"/>
                </a:solidFill>
              </a:rPr>
              <a:t>Workers must be familiar with these operations so they can choose which operations they need in real-work scenarios.   </a:t>
            </a:r>
          </a:p>
          <a:p>
            <a:pPr marL="457200" indent="-457200">
              <a:buFont typeface="Arial" panose="020B0604020202020204" pitchFamily="34" charset="0"/>
              <a:buChar char="•"/>
            </a:pPr>
            <a:endParaRPr lang="en-US" sz="2500" dirty="0">
              <a:solidFill>
                <a:schemeClr val="tx1"/>
              </a:solidFill>
            </a:endParaRPr>
          </a:p>
          <a:p>
            <a:r>
              <a:rPr lang="en-US" sz="2500" dirty="0">
                <a:solidFill>
                  <a:schemeClr val="accent1"/>
                </a:solidFill>
              </a:rPr>
              <a:t>Next, we’ll learn about how to solve more complex equations in the correct order. </a:t>
            </a:r>
          </a:p>
          <a:p>
            <a:endParaRPr lang="en-US" sz="2500" dirty="0"/>
          </a:p>
          <a:p>
            <a:endParaRPr lang="en-US" sz="2500" dirty="0"/>
          </a:p>
        </p:txBody>
      </p:sp>
    </p:spTree>
    <p:custDataLst>
      <p:tags r:id="rId1"/>
    </p:custDataLst>
    <p:extLst>
      <p:ext uri="{BB962C8B-B14F-4D97-AF65-F5344CB8AC3E}">
        <p14:creationId xmlns:p14="http://schemas.microsoft.com/office/powerpoint/2010/main" val="213378779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C7CDB-C15B-BB09-8B16-C9DBBC88A2A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A8F7157-2C58-C3D3-393F-6155043890E0}"/>
              </a:ext>
            </a:extLst>
          </p:cNvPr>
          <p:cNvSpPr>
            <a:spLocks noGrp="1"/>
          </p:cNvSpPr>
          <p:nvPr>
            <p:ph type="title"/>
          </p:nvPr>
        </p:nvSpPr>
        <p:spPr/>
        <p:txBody>
          <a:bodyPr/>
          <a:lstStyle/>
          <a:p>
            <a:r>
              <a:rPr lang="en-US" sz="3600" dirty="0"/>
              <a:t>1.2 – Order of Operations </a:t>
            </a:r>
          </a:p>
        </p:txBody>
      </p:sp>
      <p:sp>
        <p:nvSpPr>
          <p:cNvPr id="5" name="Text Placeholder 4">
            <a:extLst>
              <a:ext uri="{FF2B5EF4-FFF2-40B4-BE49-F238E27FC236}">
                <a16:creationId xmlns:a16="http://schemas.microsoft.com/office/drawing/2014/main" id="{96E8AA4E-7142-E86D-6E75-8593C09A3B4B}"/>
              </a:ext>
            </a:extLst>
          </p:cNvPr>
          <p:cNvSpPr>
            <a:spLocks noGrp="1"/>
          </p:cNvSpPr>
          <p:nvPr>
            <p:ph type="body" sz="quarter" idx="10"/>
          </p:nvPr>
        </p:nvSpPr>
        <p:spPr>
          <a:xfrm>
            <a:off x="1616075" y="3657600"/>
            <a:ext cx="4860925" cy="2438399"/>
          </a:xfrm>
        </p:spPr>
        <p:txBody>
          <a:bodyPr/>
          <a:lstStyle/>
          <a:p>
            <a:pPr marL="0" indent="0">
              <a:buNone/>
            </a:pPr>
            <a:r>
              <a:rPr lang="en-US" sz="2500" dirty="0"/>
              <a:t>In this section we’ll review how to solve an equation in the correct order to calculate the correct solution. </a:t>
            </a:r>
          </a:p>
          <a:p>
            <a:endParaRPr lang="en-US" dirty="0"/>
          </a:p>
        </p:txBody>
      </p:sp>
      <p:pic>
        <p:nvPicPr>
          <p:cNvPr id="8" name="Picture Placeholder 7">
            <a:extLst>
              <a:ext uri="{FF2B5EF4-FFF2-40B4-BE49-F238E27FC236}">
                <a16:creationId xmlns:a16="http://schemas.microsoft.com/office/drawing/2014/main" id="{E8927DA1-7860-E654-F4D7-B7CC715D578F}"/>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31853" r="21011"/>
          <a:stretch>
            <a:fillRect/>
          </a:stretch>
        </p:blipFill>
        <p:spPr>
          <a:xfrm>
            <a:off x="7331075" y="0"/>
            <a:ext cx="4860925" cy="6858000"/>
          </a:xfrm>
          <a:prstGeom prst="rect">
            <a:avLst/>
          </a:prstGeom>
          <a:solidFill>
            <a:srgbClr val="E7E6E6"/>
          </a:solidFill>
        </p:spPr>
      </p:pic>
    </p:spTree>
    <p:custDataLst>
      <p:tags r:id="rId1"/>
    </p:custDataLst>
    <p:extLst>
      <p:ext uri="{BB962C8B-B14F-4D97-AF65-F5344CB8AC3E}">
        <p14:creationId xmlns:p14="http://schemas.microsoft.com/office/powerpoint/2010/main" val="310183586"/>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2">
            <a:extLst>
              <a:ext uri="{FF2B5EF4-FFF2-40B4-BE49-F238E27FC236}">
                <a16:creationId xmlns:a16="http://schemas.microsoft.com/office/drawing/2014/main" id="{3D6AAD75-9480-CF9F-6C85-4C66C5A2C9CE}"/>
              </a:ext>
            </a:extLst>
          </p:cNvPr>
          <p:cNvSpPr txBox="1">
            <a:spLocks/>
          </p:cNvSpPr>
          <p:nvPr/>
        </p:nvSpPr>
        <p:spPr>
          <a:xfrm>
            <a:off x="954126" y="1610937"/>
            <a:ext cx="10283748" cy="3636125"/>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800" b="0" i="0" kern="1200">
                <a:solidFill>
                  <a:schemeClr val="tx1">
                    <a:lumMod val="75000"/>
                    <a:lumOff val="25000"/>
                  </a:schemeClr>
                </a:solidFill>
                <a:latin typeface="+mn-lt"/>
                <a:ea typeface="+mn-ea"/>
                <a:cs typeface="Arial" panose="020B0604020202020204" pitchFamily="34" charset="0"/>
              </a:defRPr>
            </a:lvl1pPr>
            <a:lvl2pPr marL="457200" indent="0" algn="l" defTabSz="914400" rtl="0" eaLnBrk="1" latinLnBrk="0" hangingPunct="1">
              <a:lnSpc>
                <a:spcPct val="90000"/>
              </a:lnSpc>
              <a:spcBef>
                <a:spcPts val="500"/>
              </a:spcBef>
              <a:buClr>
                <a:schemeClr val="tx2"/>
              </a:buClr>
              <a:buFont typeface="Arial" panose="020B0604020202020204" pitchFamily="34" charset="0"/>
              <a:buNone/>
              <a:defRPr sz="2400" b="0" i="0" kern="1200">
                <a:solidFill>
                  <a:schemeClr val="tx1">
                    <a:lumMod val="75000"/>
                    <a:lumOff val="25000"/>
                  </a:schemeClr>
                </a:solidFill>
                <a:latin typeface="+mn-lt"/>
                <a:ea typeface="+mn-ea"/>
                <a:cs typeface="Arial" panose="020B0604020202020204" pitchFamily="34" charset="0"/>
              </a:defRPr>
            </a:lvl2pPr>
            <a:lvl3pPr marL="914400" indent="0" algn="l" defTabSz="914400" rtl="0" eaLnBrk="1" latinLnBrk="0" hangingPunct="1">
              <a:lnSpc>
                <a:spcPct val="90000"/>
              </a:lnSpc>
              <a:spcBef>
                <a:spcPts val="500"/>
              </a:spcBef>
              <a:buClr>
                <a:schemeClr val="tx2"/>
              </a:buClr>
              <a:buFont typeface="Arial" panose="020B0604020202020204" pitchFamily="34" charset="0"/>
              <a:buNone/>
              <a:defRPr sz="2400" b="0" i="0" kern="1200">
                <a:solidFill>
                  <a:schemeClr val="tx1">
                    <a:lumMod val="75000"/>
                    <a:lumOff val="25000"/>
                  </a:schemeClr>
                </a:solidFill>
                <a:latin typeface="+mn-lt"/>
                <a:ea typeface="+mn-ea"/>
                <a:cs typeface="Arial" panose="020B0604020202020204" pitchFamily="34" charset="0"/>
              </a:defRPr>
            </a:lvl3pPr>
            <a:lvl4pPr marL="1371600" indent="0" algn="l" defTabSz="914400" rtl="0" eaLnBrk="1" latinLnBrk="0" hangingPunct="1">
              <a:lnSpc>
                <a:spcPct val="90000"/>
              </a:lnSpc>
              <a:spcBef>
                <a:spcPts val="500"/>
              </a:spcBef>
              <a:buClr>
                <a:schemeClr val="tx2"/>
              </a:buClr>
              <a:buFont typeface="Arial" panose="020B0604020202020204" pitchFamily="34" charset="0"/>
              <a:buNone/>
              <a:defRPr sz="2000" b="0" i="0" kern="1200">
                <a:solidFill>
                  <a:schemeClr val="tx1">
                    <a:lumMod val="75000"/>
                    <a:lumOff val="25000"/>
                  </a:schemeClr>
                </a:solidFill>
                <a:latin typeface="+mn-lt"/>
                <a:ea typeface="+mn-ea"/>
                <a:cs typeface="Arial" panose="020B0604020202020204" pitchFamily="34" charset="0"/>
              </a:defRPr>
            </a:lvl4pPr>
            <a:lvl5pPr marL="1828800" indent="0" algn="l" defTabSz="914400" rtl="0" eaLnBrk="1" latinLnBrk="0" hangingPunct="1">
              <a:lnSpc>
                <a:spcPct val="90000"/>
              </a:lnSpc>
              <a:spcBef>
                <a:spcPts val="500"/>
              </a:spcBef>
              <a:buClr>
                <a:schemeClr val="tx2"/>
              </a:buClr>
              <a:buFont typeface="Arial" panose="020B0604020202020204" pitchFamily="34" charset="0"/>
              <a:buNone/>
              <a:defRPr sz="1800" b="0" i="0" kern="1200">
                <a:solidFill>
                  <a:schemeClr val="tx1">
                    <a:lumMod val="75000"/>
                    <a:lumOff val="2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800" b="1" dirty="0">
                <a:solidFill>
                  <a:schemeClr val="tx1"/>
                </a:solidFill>
              </a:rPr>
              <a:t>PEMDAS </a:t>
            </a:r>
            <a:r>
              <a:rPr lang="en-US" sz="3800" dirty="0">
                <a:solidFill>
                  <a:schemeClr val="tx1"/>
                </a:solidFill>
              </a:rPr>
              <a:t>is an acronym that reminds us of the sequence of steps to follow when solving mathematical expressions with multiple operations.</a:t>
            </a:r>
          </a:p>
          <a:p>
            <a:pPr algn="ctr"/>
            <a:endParaRPr lang="en-US" sz="3800" dirty="0">
              <a:solidFill>
                <a:schemeClr val="tx1"/>
              </a:solidFill>
            </a:endParaRPr>
          </a:p>
          <a:p>
            <a:pPr algn="ctr"/>
            <a:r>
              <a:rPr lang="en-US" sz="3800" dirty="0">
                <a:solidFill>
                  <a:schemeClr val="tx1"/>
                </a:solidFill>
              </a:rPr>
              <a:t>It stands for </a:t>
            </a:r>
            <a:r>
              <a:rPr lang="en-US" sz="3800" b="1" dirty="0">
                <a:solidFill>
                  <a:schemeClr val="accent2"/>
                </a:solidFill>
              </a:rPr>
              <a:t>parentheses</a:t>
            </a:r>
            <a:r>
              <a:rPr lang="en-US" sz="3800" dirty="0">
                <a:solidFill>
                  <a:schemeClr val="tx1"/>
                </a:solidFill>
              </a:rPr>
              <a:t>, </a:t>
            </a:r>
            <a:r>
              <a:rPr lang="en-US" sz="3800" b="1" dirty="0">
                <a:solidFill>
                  <a:schemeClr val="accent3">
                    <a:lumMod val="50000"/>
                  </a:schemeClr>
                </a:solidFill>
              </a:rPr>
              <a:t>exponents</a:t>
            </a:r>
            <a:r>
              <a:rPr lang="en-US" sz="3800" dirty="0">
                <a:solidFill>
                  <a:schemeClr val="tx1"/>
                </a:solidFill>
              </a:rPr>
              <a:t>, </a:t>
            </a:r>
            <a:r>
              <a:rPr lang="en-US" sz="3800" b="1" dirty="0">
                <a:solidFill>
                  <a:schemeClr val="accent4"/>
                </a:solidFill>
              </a:rPr>
              <a:t>multiplication</a:t>
            </a:r>
            <a:r>
              <a:rPr lang="en-US" sz="3800" dirty="0">
                <a:solidFill>
                  <a:schemeClr val="tx1"/>
                </a:solidFill>
              </a:rPr>
              <a:t>, </a:t>
            </a:r>
            <a:r>
              <a:rPr lang="en-US" sz="3800" b="1" dirty="0">
                <a:solidFill>
                  <a:schemeClr val="accent5"/>
                </a:solidFill>
              </a:rPr>
              <a:t>division</a:t>
            </a:r>
            <a:r>
              <a:rPr lang="en-US" sz="3800" dirty="0">
                <a:solidFill>
                  <a:schemeClr val="tx1"/>
                </a:solidFill>
              </a:rPr>
              <a:t>, </a:t>
            </a:r>
            <a:r>
              <a:rPr lang="en-US" sz="3800" b="1" dirty="0">
                <a:solidFill>
                  <a:srgbClr val="7030A0"/>
                </a:solidFill>
              </a:rPr>
              <a:t>addition</a:t>
            </a:r>
            <a:r>
              <a:rPr lang="en-US" sz="3800" dirty="0">
                <a:solidFill>
                  <a:schemeClr val="tx1"/>
                </a:solidFill>
              </a:rPr>
              <a:t>, and </a:t>
            </a:r>
            <a:r>
              <a:rPr lang="en-US" sz="3800" b="1" dirty="0">
                <a:solidFill>
                  <a:schemeClr val="accent5">
                    <a:lumMod val="75000"/>
                  </a:schemeClr>
                </a:solidFill>
              </a:rPr>
              <a:t>subtraction</a:t>
            </a:r>
            <a:r>
              <a:rPr lang="en-US" sz="3800" dirty="0">
                <a:solidFill>
                  <a:schemeClr val="tx1"/>
                </a:solidFill>
              </a:rPr>
              <a:t>.</a:t>
            </a:r>
          </a:p>
        </p:txBody>
      </p:sp>
      <p:pic>
        <p:nvPicPr>
          <p:cNvPr id="27" name="Picture 26">
            <a:extLst>
              <a:ext uri="{FF2B5EF4-FFF2-40B4-BE49-F238E27FC236}">
                <a16:creationId xmlns:a16="http://schemas.microsoft.com/office/drawing/2014/main" id="{F163F9D3-536E-23C6-ED7F-52AC35A3C4A8}"/>
              </a:ext>
            </a:extLst>
          </p:cNvPr>
          <p:cNvPicPr>
            <a:picLocks noChangeAspect="1"/>
          </p:cNvPicPr>
          <p:nvPr/>
        </p:nvPicPr>
        <p:blipFill rotWithShape="1">
          <a:blip r:embed="rId4">
            <a:extLst>
              <a:ext uri="{28A0092B-C50C-407E-A947-70E740481C1C}">
                <a14:useLocalDpi xmlns:a14="http://schemas.microsoft.com/office/drawing/2010/main" val="0"/>
              </a:ext>
            </a:extLst>
          </a:blip>
          <a:srcRect r="50000"/>
          <a:stretch/>
        </p:blipFill>
        <p:spPr>
          <a:xfrm>
            <a:off x="-1" y="-1"/>
            <a:ext cx="6096000" cy="6858000"/>
          </a:xfrm>
          <a:prstGeom prst="rect">
            <a:avLst/>
          </a:prstGeom>
        </p:spPr>
      </p:pic>
      <p:pic>
        <p:nvPicPr>
          <p:cNvPr id="28" name="Picture 27">
            <a:extLst>
              <a:ext uri="{FF2B5EF4-FFF2-40B4-BE49-F238E27FC236}">
                <a16:creationId xmlns:a16="http://schemas.microsoft.com/office/drawing/2014/main" id="{36B77DE2-D88F-1BD0-3465-E75573833A55}"/>
              </a:ext>
            </a:extLst>
          </p:cNvPr>
          <p:cNvPicPr>
            <a:picLocks noChangeAspect="1"/>
          </p:cNvPicPr>
          <p:nvPr/>
        </p:nvPicPr>
        <p:blipFill rotWithShape="1">
          <a:blip r:embed="rId4">
            <a:extLst>
              <a:ext uri="{28A0092B-C50C-407E-A947-70E740481C1C}">
                <a14:useLocalDpi xmlns:a14="http://schemas.microsoft.com/office/drawing/2010/main" val="0"/>
              </a:ext>
            </a:extLst>
          </a:blip>
          <a:srcRect l="50000"/>
          <a:stretch/>
        </p:blipFill>
        <p:spPr>
          <a:xfrm>
            <a:off x="6096000" y="-1"/>
            <a:ext cx="6096001" cy="6858000"/>
          </a:xfrm>
          <a:prstGeom prst="rect">
            <a:avLst/>
          </a:prstGeom>
        </p:spPr>
      </p:pic>
      <p:sp>
        <p:nvSpPr>
          <p:cNvPr id="8" name="Content Placeholder 7">
            <a:extLst>
              <a:ext uri="{FF2B5EF4-FFF2-40B4-BE49-F238E27FC236}">
                <a16:creationId xmlns:a16="http://schemas.microsoft.com/office/drawing/2014/main" id="{EA685E6E-2C99-F641-FD01-B0508286D7B2}"/>
              </a:ext>
            </a:extLst>
          </p:cNvPr>
          <p:cNvSpPr>
            <a:spLocks noGrp="1"/>
          </p:cNvSpPr>
          <p:nvPr>
            <p:ph idx="1"/>
          </p:nvPr>
        </p:nvSpPr>
        <p:spPr>
          <a:xfrm>
            <a:off x="890669" y="2007616"/>
            <a:ext cx="10515600" cy="1977174"/>
          </a:xfrm>
        </p:spPr>
        <p:txBody>
          <a:bodyPr>
            <a:normAutofit/>
          </a:bodyPr>
          <a:lstStyle/>
          <a:p>
            <a:pPr algn="ctr"/>
            <a:r>
              <a:rPr lang="en-US" sz="3600" dirty="0">
                <a:solidFill>
                  <a:schemeClr val="tx1"/>
                </a:solidFill>
              </a:rPr>
              <a:t>The </a:t>
            </a:r>
            <a:r>
              <a:rPr lang="en-US" sz="3600" b="1" dirty="0">
                <a:solidFill>
                  <a:schemeClr val="tx1"/>
                </a:solidFill>
              </a:rPr>
              <a:t>order of operations </a:t>
            </a:r>
            <a:r>
              <a:rPr lang="en-US" sz="3600" dirty="0">
                <a:solidFill>
                  <a:schemeClr val="tx1"/>
                </a:solidFill>
              </a:rPr>
              <a:t>is a set of rules that tells us what math operation to do first in an expression with </a:t>
            </a:r>
            <a:r>
              <a:rPr lang="en-US" sz="3600" b="1" dirty="0">
                <a:solidFill>
                  <a:schemeClr val="tx1"/>
                </a:solidFill>
              </a:rPr>
              <a:t>multiple</a:t>
            </a:r>
            <a:r>
              <a:rPr lang="en-US" sz="3600" dirty="0">
                <a:solidFill>
                  <a:schemeClr val="tx1"/>
                </a:solidFill>
              </a:rPr>
              <a:t> operations.</a:t>
            </a:r>
          </a:p>
        </p:txBody>
      </p:sp>
      <p:grpSp>
        <p:nvGrpSpPr>
          <p:cNvPr id="21" name="Group 20">
            <a:extLst>
              <a:ext uri="{FF2B5EF4-FFF2-40B4-BE49-F238E27FC236}">
                <a16:creationId xmlns:a16="http://schemas.microsoft.com/office/drawing/2014/main" id="{70927A1C-4C23-1C06-19E1-9708A8CF924A}"/>
              </a:ext>
            </a:extLst>
          </p:cNvPr>
          <p:cNvGrpSpPr/>
          <p:nvPr/>
        </p:nvGrpSpPr>
        <p:grpSpPr>
          <a:xfrm>
            <a:off x="838199" y="3957821"/>
            <a:ext cx="10006849" cy="2982040"/>
            <a:chOff x="903992" y="4130228"/>
            <a:chExt cx="10006849" cy="2982040"/>
          </a:xfrm>
        </p:grpSpPr>
        <p:pic>
          <p:nvPicPr>
            <p:cNvPr id="9" name="Picture 8">
              <a:extLst>
                <a:ext uri="{FF2B5EF4-FFF2-40B4-BE49-F238E27FC236}">
                  <a16:creationId xmlns:a16="http://schemas.microsoft.com/office/drawing/2014/main" id="{06B26D9C-EE9D-2B38-204E-738293E347DF}"/>
                </a:ext>
              </a:extLst>
            </p:cNvPr>
            <p:cNvPicPr>
              <a:picLocks noChangeAspect="1"/>
            </p:cNvPicPr>
            <p:nvPr/>
          </p:nvPicPr>
          <p:blipFill>
            <a:blip r:embed="rId5">
              <a:extLst>
                <a:ext uri="{28A0092B-C50C-407E-A947-70E740481C1C}">
                  <a14:useLocalDpi xmlns:a14="http://schemas.microsoft.com/office/drawing/2010/main" val="0"/>
                </a:ext>
              </a:extLst>
            </a:blip>
            <a:srcRect l="4219" t="25417" r="63324"/>
            <a:stretch>
              <a:fillRect/>
            </a:stretch>
          </p:blipFill>
          <p:spPr>
            <a:xfrm>
              <a:off x="3616614" y="4130228"/>
              <a:ext cx="2307022" cy="2982040"/>
            </a:xfrm>
            <a:prstGeom prst="rect">
              <a:avLst/>
            </a:prstGeom>
          </p:spPr>
        </p:pic>
        <p:pic>
          <p:nvPicPr>
            <p:cNvPr id="10" name="Picture 9">
              <a:extLst>
                <a:ext uri="{FF2B5EF4-FFF2-40B4-BE49-F238E27FC236}">
                  <a16:creationId xmlns:a16="http://schemas.microsoft.com/office/drawing/2014/main" id="{CADFDE54-9224-1199-C54A-7570D1936B6F}"/>
                </a:ext>
              </a:extLst>
            </p:cNvPr>
            <p:cNvPicPr>
              <a:picLocks noChangeAspect="1"/>
            </p:cNvPicPr>
            <p:nvPr/>
          </p:nvPicPr>
          <p:blipFill>
            <a:blip r:embed="rId5">
              <a:extLst>
                <a:ext uri="{28A0092B-C50C-407E-A947-70E740481C1C}">
                  <a14:useLocalDpi xmlns:a14="http://schemas.microsoft.com/office/drawing/2010/main" val="0"/>
                </a:ext>
              </a:extLst>
            </a:blip>
            <a:srcRect l="59334" t="25417" r="4842"/>
            <a:stretch>
              <a:fillRect/>
            </a:stretch>
          </p:blipFill>
          <p:spPr>
            <a:xfrm>
              <a:off x="5575914" y="4130228"/>
              <a:ext cx="2546318" cy="2982040"/>
            </a:xfrm>
            <a:prstGeom prst="rect">
              <a:avLst/>
            </a:prstGeom>
          </p:spPr>
        </p:pic>
        <p:grpSp>
          <p:nvGrpSpPr>
            <p:cNvPr id="11" name="Google Shape;250;p31">
              <a:extLst>
                <a:ext uri="{FF2B5EF4-FFF2-40B4-BE49-F238E27FC236}">
                  <a16:creationId xmlns:a16="http://schemas.microsoft.com/office/drawing/2014/main" id="{03957F6B-77EF-173E-F7BF-9FBE958083B5}"/>
                </a:ext>
                <a:ext uri="{C183D7F6-B498-43B3-948B-1728B52AA6E4}">
                  <adec:decorative xmlns:adec="http://schemas.microsoft.com/office/drawing/2017/decorative" val="1"/>
                </a:ext>
              </a:extLst>
            </p:cNvPr>
            <p:cNvGrpSpPr/>
            <p:nvPr/>
          </p:nvGrpSpPr>
          <p:grpSpPr>
            <a:xfrm>
              <a:off x="915812" y="4606384"/>
              <a:ext cx="2896347" cy="2053926"/>
              <a:chOff x="0" y="375534"/>
              <a:chExt cx="3922609" cy="3540666"/>
            </a:xfrm>
          </p:grpSpPr>
          <p:sp>
            <p:nvSpPr>
              <p:cNvPr id="12" name="Google Shape;251;p31">
                <a:extLst>
                  <a:ext uri="{FF2B5EF4-FFF2-40B4-BE49-F238E27FC236}">
                    <a16:creationId xmlns:a16="http://schemas.microsoft.com/office/drawing/2014/main" id="{EE275D99-CA8A-A0AE-C200-9EDBC5FB5E0D}"/>
                  </a:ext>
                </a:extLst>
              </p:cNvPr>
              <p:cNvSpPr/>
              <p:nvPr/>
            </p:nvSpPr>
            <p:spPr>
              <a:xfrm>
                <a:off x="6409" y="375534"/>
                <a:ext cx="3916200" cy="3540666"/>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13" name="Google Shape;252;p31">
                <a:extLst>
                  <a:ext uri="{FF2B5EF4-FFF2-40B4-BE49-F238E27FC236}">
                    <a16:creationId xmlns:a16="http://schemas.microsoft.com/office/drawing/2014/main" id="{F1FEF607-9892-DD6E-9BEC-562D18DE40C3}"/>
                  </a:ext>
                </a:extLst>
              </p:cNvPr>
              <p:cNvSpPr/>
              <p:nvPr/>
            </p:nvSpPr>
            <p:spPr>
              <a:xfrm>
                <a:off x="0" y="375534"/>
                <a:ext cx="3916200" cy="413275"/>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p:sp>
          <p:nvSpPr>
            <p:cNvPr id="14" name="TextBox 13">
              <a:extLst>
                <a:ext uri="{FF2B5EF4-FFF2-40B4-BE49-F238E27FC236}">
                  <a16:creationId xmlns:a16="http://schemas.microsoft.com/office/drawing/2014/main" id="{31C2E664-167E-79F1-04F2-8D5CC026B4E0}"/>
                </a:ext>
              </a:extLst>
            </p:cNvPr>
            <p:cNvSpPr txBox="1"/>
            <p:nvPr/>
          </p:nvSpPr>
          <p:spPr>
            <a:xfrm>
              <a:off x="903992" y="4853287"/>
              <a:ext cx="2881382" cy="492443"/>
            </a:xfrm>
            <a:prstGeom prst="rect">
              <a:avLst/>
            </a:prstGeom>
            <a:noFill/>
          </p:spPr>
          <p:txBody>
            <a:bodyPr wrap="square">
              <a:spAutoFit/>
            </a:bodyPr>
            <a:lstStyle/>
            <a:p>
              <a:pPr marR="0" lvl="0" algn="ctr">
                <a:spcAft>
                  <a:spcPts val="800"/>
                </a:spcAft>
              </a:pPr>
              <a:r>
                <a:rPr lang="en-US" sz="2600" b="1" kern="100" dirty="0">
                  <a:effectLst/>
                  <a:latin typeface="MV Boli" panose="02000500030200090000" pitchFamily="2" charset="0"/>
                  <a:ea typeface="Calibri" panose="020F0502020204030204" pitchFamily="34" charset="0"/>
                  <a:cs typeface="MV Boli" panose="02000500030200090000" pitchFamily="2" charset="0"/>
                </a:rPr>
                <a:t>Elena</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29 minutes</a:t>
              </a:r>
            </a:p>
          </p:txBody>
        </p:sp>
        <p:grpSp>
          <p:nvGrpSpPr>
            <p:cNvPr id="15" name="Google Shape;250;p31">
              <a:extLst>
                <a:ext uri="{FF2B5EF4-FFF2-40B4-BE49-F238E27FC236}">
                  <a16:creationId xmlns:a16="http://schemas.microsoft.com/office/drawing/2014/main" id="{9D399862-2591-E070-A079-911FE0FEA334}"/>
                </a:ext>
                <a:ext uri="{C183D7F6-B498-43B3-948B-1728B52AA6E4}">
                  <adec:decorative xmlns:adec="http://schemas.microsoft.com/office/drawing/2017/decorative" val="1"/>
                </a:ext>
              </a:extLst>
            </p:cNvPr>
            <p:cNvGrpSpPr/>
            <p:nvPr/>
          </p:nvGrpSpPr>
          <p:grpSpPr>
            <a:xfrm>
              <a:off x="8012287" y="4606382"/>
              <a:ext cx="2898554" cy="2053927"/>
              <a:chOff x="0" y="554441"/>
              <a:chExt cx="3922609" cy="3361757"/>
            </a:xfrm>
          </p:grpSpPr>
          <p:sp>
            <p:nvSpPr>
              <p:cNvPr id="16" name="Google Shape;251;p31">
                <a:extLst>
                  <a:ext uri="{FF2B5EF4-FFF2-40B4-BE49-F238E27FC236}">
                    <a16:creationId xmlns:a16="http://schemas.microsoft.com/office/drawing/2014/main" id="{101F9438-350B-F1CF-F129-9B60CF0CC92A}"/>
                  </a:ext>
                </a:extLst>
              </p:cNvPr>
              <p:cNvSpPr/>
              <p:nvPr/>
            </p:nvSpPr>
            <p:spPr>
              <a:xfrm>
                <a:off x="6409" y="554441"/>
                <a:ext cx="3916200" cy="3361757"/>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a:p>
            </p:txBody>
          </p:sp>
          <p:sp>
            <p:nvSpPr>
              <p:cNvPr id="17" name="Google Shape;252;p31">
                <a:extLst>
                  <a:ext uri="{FF2B5EF4-FFF2-40B4-BE49-F238E27FC236}">
                    <a16:creationId xmlns:a16="http://schemas.microsoft.com/office/drawing/2014/main" id="{6F1246A8-755A-DAE5-F56C-316D8380A525}"/>
                  </a:ext>
                </a:extLst>
              </p:cNvPr>
              <p:cNvSpPr/>
              <p:nvPr/>
            </p:nvSpPr>
            <p:spPr>
              <a:xfrm>
                <a:off x="0" y="554443"/>
                <a:ext cx="3916200" cy="418336"/>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a:p>
            </p:txBody>
          </p:sp>
        </p:grpSp>
        <p:sp>
          <p:nvSpPr>
            <p:cNvPr id="18" name="Rectangle 17">
              <a:extLst>
                <a:ext uri="{FF2B5EF4-FFF2-40B4-BE49-F238E27FC236}">
                  <a16:creationId xmlns:a16="http://schemas.microsoft.com/office/drawing/2014/main" id="{542F2A7A-EE93-7E2D-9E7B-68909264C2E3}"/>
                </a:ext>
              </a:extLst>
            </p:cNvPr>
            <p:cNvSpPr/>
            <p:nvPr/>
          </p:nvSpPr>
          <p:spPr>
            <a:xfrm>
              <a:off x="1518491" y="5276424"/>
              <a:ext cx="1979846" cy="129241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600" kern="100" dirty="0">
                  <a:latin typeface="Calibri" panose="020F0502020204030204" pitchFamily="34" charset="0"/>
                  <a:ea typeface="Calibri" panose="020F0502020204030204" pitchFamily="34" charset="0"/>
                  <a:cs typeface="Times New Roman" panose="02020603050405020304" pitchFamily="18" charset="0"/>
                </a:rPr>
                <a:t>5 + (4 × 6)</a:t>
              </a:r>
              <a:endParaRPr lang="en-US" sz="2600" dirty="0"/>
            </a:p>
            <a:p>
              <a:r>
                <a:rPr lang="en-US" sz="2600" dirty="0"/>
                <a:t>5 + 24 </a:t>
              </a:r>
            </a:p>
            <a:p>
              <a:r>
                <a:rPr lang="en-US" sz="2600" dirty="0"/>
                <a:t>29 min.</a:t>
              </a:r>
              <a:endParaRPr lang="en-US" dirty="0"/>
            </a:p>
          </p:txBody>
        </p:sp>
        <p:sp>
          <p:nvSpPr>
            <p:cNvPr id="19" name="TextBox 18">
              <a:extLst>
                <a:ext uri="{FF2B5EF4-FFF2-40B4-BE49-F238E27FC236}">
                  <a16:creationId xmlns:a16="http://schemas.microsoft.com/office/drawing/2014/main" id="{3FEB7D15-C287-FFBA-8FEE-905179D8065E}"/>
                </a:ext>
              </a:extLst>
            </p:cNvPr>
            <p:cNvSpPr txBox="1"/>
            <p:nvPr/>
          </p:nvSpPr>
          <p:spPr>
            <a:xfrm>
              <a:off x="8012287" y="4861973"/>
              <a:ext cx="2881382" cy="492443"/>
            </a:xfrm>
            <a:prstGeom prst="rect">
              <a:avLst/>
            </a:prstGeom>
            <a:noFill/>
          </p:spPr>
          <p:txBody>
            <a:bodyPr wrap="square">
              <a:spAutoFit/>
            </a:bodyPr>
            <a:lstStyle/>
            <a:p>
              <a:pPr marR="0" lvl="0" algn="ctr">
                <a:spcAft>
                  <a:spcPts val="800"/>
                </a:spcAft>
              </a:pPr>
              <a:r>
                <a:rPr lang="en-US" sz="2600" b="1" kern="100" dirty="0">
                  <a:effectLst/>
                  <a:latin typeface="MV Boli" panose="02000500030200090000" pitchFamily="2" charset="0"/>
                  <a:ea typeface="Calibri" panose="020F0502020204030204" pitchFamily="34" charset="0"/>
                  <a:cs typeface="MV Boli" panose="02000500030200090000" pitchFamily="2" charset="0"/>
                </a:rPr>
                <a:t>Chris</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600" kern="100" dirty="0">
                  <a:latin typeface="Calibri" panose="020F0502020204030204" pitchFamily="34" charset="0"/>
                  <a:ea typeface="Calibri" panose="020F0502020204030204" pitchFamily="34" charset="0"/>
                  <a:cs typeface="Times New Roman" panose="02020603050405020304" pitchFamily="18" charset="0"/>
                </a:rPr>
                <a:t>54</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minutes</a:t>
              </a:r>
            </a:p>
          </p:txBody>
        </p:sp>
        <p:sp>
          <p:nvSpPr>
            <p:cNvPr id="20" name="Rectangle 19">
              <a:extLst>
                <a:ext uri="{FF2B5EF4-FFF2-40B4-BE49-F238E27FC236}">
                  <a16:creationId xmlns:a16="http://schemas.microsoft.com/office/drawing/2014/main" id="{0B7ACC21-1319-3620-7BA2-B3E9FBD6B083}"/>
                </a:ext>
              </a:extLst>
            </p:cNvPr>
            <p:cNvSpPr/>
            <p:nvPr/>
          </p:nvSpPr>
          <p:spPr>
            <a:xfrm>
              <a:off x="8626786" y="5285110"/>
              <a:ext cx="1979846" cy="129241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600" kern="100" dirty="0">
                  <a:latin typeface="Calibri" panose="020F0502020204030204" pitchFamily="34" charset="0"/>
                  <a:ea typeface="Calibri" panose="020F0502020204030204" pitchFamily="34" charset="0"/>
                  <a:cs typeface="Times New Roman" panose="02020603050405020304" pitchFamily="18" charset="0"/>
                </a:rPr>
                <a:t>5 + (4 × 6)</a:t>
              </a:r>
              <a:endParaRPr lang="en-US" sz="2600" dirty="0"/>
            </a:p>
            <a:p>
              <a:r>
                <a:rPr lang="en-US" sz="2600" dirty="0"/>
                <a:t>9 x 6 </a:t>
              </a:r>
            </a:p>
            <a:p>
              <a:r>
                <a:rPr lang="en-US" sz="2600" dirty="0"/>
                <a:t>54 min.</a:t>
              </a:r>
              <a:endParaRPr lang="en-US" dirty="0"/>
            </a:p>
          </p:txBody>
        </p:sp>
      </p:grpSp>
      <p:sp>
        <p:nvSpPr>
          <p:cNvPr id="24" name="Title 1">
            <a:extLst>
              <a:ext uri="{FF2B5EF4-FFF2-40B4-BE49-F238E27FC236}">
                <a16:creationId xmlns:a16="http://schemas.microsoft.com/office/drawing/2014/main" id="{BD58046D-F55B-B32B-B39C-1F17B2560838}"/>
              </a:ext>
            </a:extLst>
          </p:cNvPr>
          <p:cNvSpPr>
            <a:spLocks noGrp="1"/>
          </p:cNvSpPr>
          <p:nvPr>
            <p:ph type="title"/>
          </p:nvPr>
        </p:nvSpPr>
        <p:spPr>
          <a:xfrm>
            <a:off x="890669" y="818334"/>
            <a:ext cx="10515600" cy="635359"/>
          </a:xfrm>
        </p:spPr>
        <p:txBody>
          <a:bodyPr/>
          <a:lstStyle/>
          <a:p>
            <a:pPr algn="ctr"/>
            <a:r>
              <a:rPr lang="en-US" sz="4400" dirty="0">
                <a:solidFill>
                  <a:schemeClr val="tx1"/>
                </a:solidFill>
              </a:rPr>
              <a:t>Order of Operations </a:t>
            </a:r>
          </a:p>
        </p:txBody>
      </p:sp>
    </p:spTree>
    <p:custDataLst>
      <p:tags r:id="rId1"/>
    </p:custDataLst>
    <p:extLst>
      <p:ext uri="{BB962C8B-B14F-4D97-AF65-F5344CB8AC3E}">
        <p14:creationId xmlns:p14="http://schemas.microsoft.com/office/powerpoint/2010/main" val="10267890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100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F6C64-41B8-A4C4-E6B0-2E483D546EEA}"/>
            </a:ext>
          </a:extLst>
        </p:cNvPr>
        <p:cNvGrpSpPr/>
        <p:nvPr/>
      </p:nvGrpSpPr>
      <p:grpSpPr>
        <a:xfrm>
          <a:off x="0" y="0"/>
          <a:ext cx="0" cy="0"/>
          <a:chOff x="0" y="0"/>
          <a:chExt cx="0" cy="0"/>
        </a:xfrm>
      </p:grpSpPr>
      <p:sp>
        <p:nvSpPr>
          <p:cNvPr id="29" name="Content Placeholder 2">
            <a:extLst>
              <a:ext uri="{FF2B5EF4-FFF2-40B4-BE49-F238E27FC236}">
                <a16:creationId xmlns:a16="http://schemas.microsoft.com/office/drawing/2014/main" id="{F41372F8-1EF5-F27A-5685-7869F2E42783}"/>
              </a:ext>
            </a:extLst>
          </p:cNvPr>
          <p:cNvSpPr txBox="1">
            <a:spLocks/>
          </p:cNvSpPr>
          <p:nvPr/>
        </p:nvSpPr>
        <p:spPr>
          <a:xfrm>
            <a:off x="954126" y="1610937"/>
            <a:ext cx="10283748" cy="3636125"/>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800" b="0" i="0" kern="1200">
                <a:solidFill>
                  <a:schemeClr val="tx1">
                    <a:lumMod val="75000"/>
                    <a:lumOff val="25000"/>
                  </a:schemeClr>
                </a:solidFill>
                <a:latin typeface="+mn-lt"/>
                <a:ea typeface="+mn-ea"/>
                <a:cs typeface="Arial" panose="020B0604020202020204" pitchFamily="34" charset="0"/>
              </a:defRPr>
            </a:lvl1pPr>
            <a:lvl2pPr marL="457200" indent="0" algn="l" defTabSz="914400" rtl="0" eaLnBrk="1" latinLnBrk="0" hangingPunct="1">
              <a:lnSpc>
                <a:spcPct val="90000"/>
              </a:lnSpc>
              <a:spcBef>
                <a:spcPts val="500"/>
              </a:spcBef>
              <a:buClr>
                <a:schemeClr val="tx2"/>
              </a:buClr>
              <a:buFont typeface="Arial" panose="020B0604020202020204" pitchFamily="34" charset="0"/>
              <a:buNone/>
              <a:defRPr sz="2400" b="0" i="0" kern="1200">
                <a:solidFill>
                  <a:schemeClr val="tx1">
                    <a:lumMod val="75000"/>
                    <a:lumOff val="25000"/>
                  </a:schemeClr>
                </a:solidFill>
                <a:latin typeface="+mn-lt"/>
                <a:ea typeface="+mn-ea"/>
                <a:cs typeface="Arial" panose="020B0604020202020204" pitchFamily="34" charset="0"/>
              </a:defRPr>
            </a:lvl2pPr>
            <a:lvl3pPr marL="914400" indent="0" algn="l" defTabSz="914400" rtl="0" eaLnBrk="1" latinLnBrk="0" hangingPunct="1">
              <a:lnSpc>
                <a:spcPct val="90000"/>
              </a:lnSpc>
              <a:spcBef>
                <a:spcPts val="500"/>
              </a:spcBef>
              <a:buClr>
                <a:schemeClr val="tx2"/>
              </a:buClr>
              <a:buFont typeface="Arial" panose="020B0604020202020204" pitchFamily="34" charset="0"/>
              <a:buNone/>
              <a:defRPr sz="2400" b="0" i="0" kern="1200">
                <a:solidFill>
                  <a:schemeClr val="tx1">
                    <a:lumMod val="75000"/>
                    <a:lumOff val="25000"/>
                  </a:schemeClr>
                </a:solidFill>
                <a:latin typeface="+mn-lt"/>
                <a:ea typeface="+mn-ea"/>
                <a:cs typeface="Arial" panose="020B0604020202020204" pitchFamily="34" charset="0"/>
              </a:defRPr>
            </a:lvl3pPr>
            <a:lvl4pPr marL="1371600" indent="0" algn="l" defTabSz="914400" rtl="0" eaLnBrk="1" latinLnBrk="0" hangingPunct="1">
              <a:lnSpc>
                <a:spcPct val="90000"/>
              </a:lnSpc>
              <a:spcBef>
                <a:spcPts val="500"/>
              </a:spcBef>
              <a:buClr>
                <a:schemeClr val="tx2"/>
              </a:buClr>
              <a:buFont typeface="Arial" panose="020B0604020202020204" pitchFamily="34" charset="0"/>
              <a:buNone/>
              <a:defRPr sz="2000" b="0" i="0" kern="1200">
                <a:solidFill>
                  <a:schemeClr val="tx1">
                    <a:lumMod val="75000"/>
                    <a:lumOff val="25000"/>
                  </a:schemeClr>
                </a:solidFill>
                <a:latin typeface="+mn-lt"/>
                <a:ea typeface="+mn-ea"/>
                <a:cs typeface="Arial" panose="020B0604020202020204" pitchFamily="34" charset="0"/>
              </a:defRPr>
            </a:lvl4pPr>
            <a:lvl5pPr marL="1828800" indent="0" algn="l" defTabSz="914400" rtl="0" eaLnBrk="1" latinLnBrk="0" hangingPunct="1">
              <a:lnSpc>
                <a:spcPct val="90000"/>
              </a:lnSpc>
              <a:spcBef>
                <a:spcPts val="500"/>
              </a:spcBef>
              <a:buClr>
                <a:schemeClr val="tx2"/>
              </a:buClr>
              <a:buFont typeface="Arial" panose="020B0604020202020204" pitchFamily="34" charset="0"/>
              <a:buNone/>
              <a:defRPr sz="1800" b="0" i="0" kern="1200">
                <a:solidFill>
                  <a:schemeClr val="tx1">
                    <a:lumMod val="75000"/>
                    <a:lumOff val="2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800" b="1" dirty="0">
                <a:solidFill>
                  <a:schemeClr val="tx1"/>
                </a:solidFill>
              </a:rPr>
              <a:t>PEMDAS </a:t>
            </a:r>
            <a:r>
              <a:rPr lang="en-US" sz="3800" dirty="0">
                <a:solidFill>
                  <a:schemeClr val="tx1"/>
                </a:solidFill>
              </a:rPr>
              <a:t>is an acronym that reminds us of the sequence of steps to follow when solving mathematical expressions with multiple operations.</a:t>
            </a:r>
          </a:p>
          <a:p>
            <a:pPr algn="ctr"/>
            <a:endParaRPr lang="en-US" sz="3800" dirty="0">
              <a:solidFill>
                <a:schemeClr val="tx1"/>
              </a:solidFill>
            </a:endParaRPr>
          </a:p>
          <a:p>
            <a:pPr algn="ctr"/>
            <a:r>
              <a:rPr lang="en-US" sz="3800" dirty="0">
                <a:solidFill>
                  <a:schemeClr val="tx1"/>
                </a:solidFill>
              </a:rPr>
              <a:t>It stands for </a:t>
            </a:r>
            <a:r>
              <a:rPr lang="en-US" sz="3800" b="1" dirty="0">
                <a:solidFill>
                  <a:schemeClr val="accent2"/>
                </a:solidFill>
              </a:rPr>
              <a:t>parentheses</a:t>
            </a:r>
            <a:r>
              <a:rPr lang="en-US" sz="3800" dirty="0">
                <a:solidFill>
                  <a:schemeClr val="tx1"/>
                </a:solidFill>
              </a:rPr>
              <a:t>, </a:t>
            </a:r>
            <a:r>
              <a:rPr lang="en-US" sz="3800" b="1" dirty="0">
                <a:solidFill>
                  <a:schemeClr val="accent3">
                    <a:lumMod val="50000"/>
                  </a:schemeClr>
                </a:solidFill>
              </a:rPr>
              <a:t>exponents</a:t>
            </a:r>
            <a:r>
              <a:rPr lang="en-US" sz="3800" dirty="0">
                <a:solidFill>
                  <a:schemeClr val="tx1"/>
                </a:solidFill>
              </a:rPr>
              <a:t>, </a:t>
            </a:r>
            <a:r>
              <a:rPr lang="en-US" sz="3800" b="1" dirty="0">
                <a:solidFill>
                  <a:schemeClr val="accent4"/>
                </a:solidFill>
              </a:rPr>
              <a:t>multiplication</a:t>
            </a:r>
            <a:r>
              <a:rPr lang="en-US" sz="3800" dirty="0">
                <a:solidFill>
                  <a:schemeClr val="tx1"/>
                </a:solidFill>
              </a:rPr>
              <a:t>, </a:t>
            </a:r>
            <a:r>
              <a:rPr lang="en-US" sz="3800" b="1" dirty="0">
                <a:solidFill>
                  <a:schemeClr val="accent5"/>
                </a:solidFill>
              </a:rPr>
              <a:t>division</a:t>
            </a:r>
            <a:r>
              <a:rPr lang="en-US" sz="3800" dirty="0">
                <a:solidFill>
                  <a:schemeClr val="tx1"/>
                </a:solidFill>
              </a:rPr>
              <a:t>, </a:t>
            </a:r>
            <a:r>
              <a:rPr lang="en-US" sz="3800" b="1" dirty="0">
                <a:solidFill>
                  <a:srgbClr val="7030A0"/>
                </a:solidFill>
              </a:rPr>
              <a:t>addition</a:t>
            </a:r>
            <a:r>
              <a:rPr lang="en-US" sz="3800" dirty="0">
                <a:solidFill>
                  <a:schemeClr val="tx1"/>
                </a:solidFill>
              </a:rPr>
              <a:t>, and </a:t>
            </a:r>
            <a:r>
              <a:rPr lang="en-US" sz="3800" b="1" dirty="0">
                <a:solidFill>
                  <a:schemeClr val="accent5">
                    <a:lumMod val="75000"/>
                  </a:schemeClr>
                </a:solidFill>
              </a:rPr>
              <a:t>subtraction</a:t>
            </a:r>
            <a:r>
              <a:rPr lang="en-US" sz="3800" dirty="0">
                <a:solidFill>
                  <a:schemeClr val="tx1"/>
                </a:solidFill>
              </a:rPr>
              <a:t>.</a:t>
            </a:r>
          </a:p>
        </p:txBody>
      </p:sp>
      <p:pic>
        <p:nvPicPr>
          <p:cNvPr id="27" name="Picture 26">
            <a:extLst>
              <a:ext uri="{FF2B5EF4-FFF2-40B4-BE49-F238E27FC236}">
                <a16:creationId xmlns:a16="http://schemas.microsoft.com/office/drawing/2014/main" id="{D66F61AA-83D7-7D3A-644C-915D498D0B60}"/>
              </a:ext>
            </a:extLst>
          </p:cNvPr>
          <p:cNvPicPr>
            <a:picLocks noChangeAspect="1"/>
          </p:cNvPicPr>
          <p:nvPr/>
        </p:nvPicPr>
        <p:blipFill rotWithShape="1">
          <a:blip r:embed="rId4">
            <a:extLst>
              <a:ext uri="{28A0092B-C50C-407E-A947-70E740481C1C}">
                <a14:useLocalDpi xmlns:a14="http://schemas.microsoft.com/office/drawing/2010/main" val="0"/>
              </a:ext>
            </a:extLst>
          </a:blip>
          <a:srcRect r="50000"/>
          <a:stretch/>
        </p:blipFill>
        <p:spPr>
          <a:xfrm>
            <a:off x="-6537098" y="0"/>
            <a:ext cx="6096000" cy="6858000"/>
          </a:xfrm>
          <a:prstGeom prst="rect">
            <a:avLst/>
          </a:prstGeom>
        </p:spPr>
      </p:pic>
      <p:pic>
        <p:nvPicPr>
          <p:cNvPr id="28" name="Picture 27">
            <a:extLst>
              <a:ext uri="{FF2B5EF4-FFF2-40B4-BE49-F238E27FC236}">
                <a16:creationId xmlns:a16="http://schemas.microsoft.com/office/drawing/2014/main" id="{AF3024A1-34EA-44A3-85DE-C2776BA16ABE}"/>
              </a:ext>
            </a:extLst>
          </p:cNvPr>
          <p:cNvPicPr>
            <a:picLocks noChangeAspect="1"/>
          </p:cNvPicPr>
          <p:nvPr/>
        </p:nvPicPr>
        <p:blipFill rotWithShape="1">
          <a:blip r:embed="rId4">
            <a:extLst>
              <a:ext uri="{28A0092B-C50C-407E-A947-70E740481C1C}">
                <a14:useLocalDpi xmlns:a14="http://schemas.microsoft.com/office/drawing/2010/main" val="0"/>
              </a:ext>
            </a:extLst>
          </a:blip>
          <a:srcRect l="50000"/>
          <a:stretch/>
        </p:blipFill>
        <p:spPr>
          <a:xfrm>
            <a:off x="12633098" y="0"/>
            <a:ext cx="6096001" cy="6858000"/>
          </a:xfrm>
          <a:prstGeom prst="rect">
            <a:avLst/>
          </a:prstGeom>
        </p:spPr>
      </p:pic>
    </p:spTree>
    <p:custDataLst>
      <p:tags r:id="rId1"/>
    </p:custDataLst>
    <p:extLst>
      <p:ext uri="{BB962C8B-B14F-4D97-AF65-F5344CB8AC3E}">
        <p14:creationId xmlns:p14="http://schemas.microsoft.com/office/powerpoint/2010/main" val="38865301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0AF400FF-2C94-8B21-6100-33F38BABB697}"/>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48947" r="25790"/>
          <a:stretch>
            <a:fillRect/>
          </a:stretch>
        </p:blipFill>
        <p:spPr>
          <a:xfrm>
            <a:off x="-1" y="-47437"/>
            <a:ext cx="2470921" cy="6905437"/>
          </a:xfrm>
          <a:prstGeom prst="rect">
            <a:avLst/>
          </a:prstGeom>
        </p:spPr>
      </p:pic>
      <p:sp>
        <p:nvSpPr>
          <p:cNvPr id="16" name="Rectangle 15">
            <a:extLst>
              <a:ext uri="{FF2B5EF4-FFF2-40B4-BE49-F238E27FC236}">
                <a16:creationId xmlns:a16="http://schemas.microsoft.com/office/drawing/2014/main" id="{A6338E44-667A-4639-880B-C23E3818E380}"/>
              </a:ext>
            </a:extLst>
          </p:cNvPr>
          <p:cNvSpPr/>
          <p:nvPr/>
        </p:nvSpPr>
        <p:spPr>
          <a:xfrm>
            <a:off x="0" y="0"/>
            <a:ext cx="2470921"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47ED063C-2EF5-4C8A-B94F-DE0D85ED422B}"/>
              </a:ext>
            </a:extLst>
          </p:cNvPr>
          <p:cNvSpPr/>
          <p:nvPr/>
        </p:nvSpPr>
        <p:spPr>
          <a:xfrm>
            <a:off x="24491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7748EE50-D36D-426F-A511-A158FBC7284D}"/>
              </a:ext>
            </a:extLst>
          </p:cNvPr>
          <p:cNvSpPr/>
          <p:nvPr/>
        </p:nvSpPr>
        <p:spPr>
          <a:xfrm>
            <a:off x="2449197" y="544973"/>
            <a:ext cx="286053" cy="693965"/>
          </a:xfrm>
          <a:prstGeom prst="rect">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1A4AFD1-7CFB-4978-8A4D-30E79EAD5D8F}"/>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solidFill>
                  <a:schemeClr val="bg1"/>
                </a:solidFill>
                <a:latin typeface="Articulate Extrabold" panose="02000503050000020004" pitchFamily="2" charset="0"/>
              </a:rPr>
              <a:t>P</a:t>
            </a:r>
          </a:p>
        </p:txBody>
      </p:sp>
      <p:sp>
        <p:nvSpPr>
          <p:cNvPr id="9" name="Rectangle 8">
            <a:extLst>
              <a:ext uri="{FF2B5EF4-FFF2-40B4-BE49-F238E27FC236}">
                <a16:creationId xmlns:a16="http://schemas.microsoft.com/office/drawing/2014/main" id="{A67733D1-2427-4F64-923F-5D55E52A5417}"/>
              </a:ext>
            </a:extLst>
          </p:cNvPr>
          <p:cNvSpPr/>
          <p:nvPr/>
        </p:nvSpPr>
        <p:spPr>
          <a:xfrm>
            <a:off x="-2" y="1531329"/>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solidFill>
                  <a:schemeClr val="lt1">
                    <a:alpha val="60000"/>
                  </a:schemeClr>
                </a:solidFill>
                <a:latin typeface="Articulate Extrabold" panose="02000503050000020004" pitchFamily="2" charset="0"/>
              </a:rPr>
              <a:t>E</a:t>
            </a:r>
          </a:p>
        </p:txBody>
      </p:sp>
      <p:sp>
        <p:nvSpPr>
          <p:cNvPr id="10" name="Rectangle 9">
            <a:extLst>
              <a:ext uri="{FF2B5EF4-FFF2-40B4-BE49-F238E27FC236}">
                <a16:creationId xmlns:a16="http://schemas.microsoft.com/office/drawing/2014/main" id="{4FBEBE53-D53F-4FAB-A4C8-4C345D88F899}"/>
              </a:ext>
            </a:extLst>
          </p:cNvPr>
          <p:cNvSpPr/>
          <p:nvPr/>
        </p:nvSpPr>
        <p:spPr>
          <a:xfrm>
            <a:off x="1" y="256512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solidFill>
                  <a:schemeClr val="lt1">
                    <a:alpha val="60000"/>
                  </a:schemeClr>
                </a:solidFill>
                <a:latin typeface="Articulate Extrabold" panose="02000503050000020004" pitchFamily="2" charset="0"/>
              </a:rPr>
              <a:t>M</a:t>
            </a:r>
          </a:p>
        </p:txBody>
      </p:sp>
      <p:sp>
        <p:nvSpPr>
          <p:cNvPr id="11" name="Rectangle 10">
            <a:extLst>
              <a:ext uri="{FF2B5EF4-FFF2-40B4-BE49-F238E27FC236}">
                <a16:creationId xmlns:a16="http://schemas.microsoft.com/office/drawing/2014/main" id="{0BA3EF3B-9E00-4A2A-9EBE-61C921FF8983}"/>
              </a:ext>
            </a:extLst>
          </p:cNvPr>
          <p:cNvSpPr/>
          <p:nvPr/>
        </p:nvSpPr>
        <p:spPr>
          <a:xfrm>
            <a:off x="2" y="3598913"/>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solidFill>
                  <a:schemeClr val="lt1">
                    <a:alpha val="60000"/>
                  </a:schemeClr>
                </a:solidFill>
                <a:latin typeface="Articulate Extrabold" panose="02000503050000020004" pitchFamily="2" charset="0"/>
              </a:rPr>
              <a:t>D</a:t>
            </a:r>
          </a:p>
        </p:txBody>
      </p:sp>
      <p:sp>
        <p:nvSpPr>
          <p:cNvPr id="20" name="TextBox 19">
            <a:extLst>
              <a:ext uri="{FF2B5EF4-FFF2-40B4-BE49-F238E27FC236}">
                <a16:creationId xmlns:a16="http://schemas.microsoft.com/office/drawing/2014/main" id="{76F924F6-1EE5-4FA5-875A-22D3ECCC45A9}"/>
              </a:ext>
            </a:extLst>
          </p:cNvPr>
          <p:cNvSpPr txBox="1"/>
          <p:nvPr/>
        </p:nvSpPr>
        <p:spPr>
          <a:xfrm>
            <a:off x="3320282" y="1852100"/>
            <a:ext cx="4404354" cy="2246769"/>
          </a:xfrm>
          <a:prstGeom prst="rect">
            <a:avLst/>
          </a:prstGeom>
          <a:noFill/>
          <a:ln>
            <a:noFill/>
          </a:ln>
        </p:spPr>
        <p:txBody>
          <a:bodyPr wrap="square">
            <a:spAutoFit/>
          </a:bodyPr>
          <a:lstStyle/>
          <a:p>
            <a:pPr marL="457200" indent="-457200">
              <a:buFont typeface="Arial" panose="020B0604020202020204" pitchFamily="34" charset="0"/>
              <a:buChar char="•"/>
            </a:pPr>
            <a:r>
              <a:rPr lang="en-US" sz="2800" b="0" i="0" dirty="0">
                <a:solidFill>
                  <a:srgbClr val="000000"/>
                </a:solidFill>
                <a:effectLst/>
              </a:rPr>
              <a:t>The first step to the order of operations</a:t>
            </a:r>
          </a:p>
          <a:p>
            <a:endParaRPr lang="en-US" sz="2800" b="0" i="0" dirty="0">
              <a:solidFill>
                <a:srgbClr val="000000"/>
              </a:solidFill>
              <a:effectLst/>
            </a:endParaRPr>
          </a:p>
          <a:p>
            <a:pPr marL="457200" indent="-457200">
              <a:buFont typeface="Arial" panose="020B0604020202020204" pitchFamily="34" charset="0"/>
              <a:buChar char="•"/>
            </a:pPr>
            <a:r>
              <a:rPr lang="en-US" sz="2800" dirty="0">
                <a:solidFill>
                  <a:srgbClr val="000000"/>
                </a:solidFill>
              </a:rPr>
              <a:t>We must solve anything in </a:t>
            </a:r>
            <a:r>
              <a:rPr lang="en-US" sz="2800" b="0" i="0" dirty="0">
                <a:solidFill>
                  <a:srgbClr val="000000"/>
                </a:solidFill>
                <a:effectLst/>
              </a:rPr>
              <a:t>(   ) before moving on. </a:t>
            </a:r>
            <a:endParaRPr lang="en-US" sz="4000" dirty="0"/>
          </a:p>
        </p:txBody>
      </p:sp>
      <p:sp>
        <p:nvSpPr>
          <p:cNvPr id="21" name="TextBox 20">
            <a:extLst>
              <a:ext uri="{FF2B5EF4-FFF2-40B4-BE49-F238E27FC236}">
                <a16:creationId xmlns:a16="http://schemas.microsoft.com/office/drawing/2014/main" id="{5F2DBABC-3F11-4BB4-93D5-E2C149C5EB58}"/>
              </a:ext>
            </a:extLst>
          </p:cNvPr>
          <p:cNvSpPr txBox="1"/>
          <p:nvPr/>
        </p:nvSpPr>
        <p:spPr>
          <a:xfrm>
            <a:off x="3320282" y="800365"/>
            <a:ext cx="4326769" cy="707886"/>
          </a:xfrm>
          <a:prstGeom prst="rect">
            <a:avLst/>
          </a:prstGeom>
          <a:noFill/>
          <a:ln>
            <a:noFill/>
          </a:ln>
        </p:spPr>
        <p:txBody>
          <a:bodyPr wrap="square" rtlCol="0">
            <a:spAutoFit/>
          </a:bodyPr>
          <a:lstStyle/>
          <a:p>
            <a:r>
              <a:rPr lang="en-US" sz="4000" dirty="0">
                <a:solidFill>
                  <a:schemeClr val="accent2"/>
                </a:solidFill>
                <a:latin typeface="Articulate Extrabold" panose="02000503050000020004" pitchFamily="2" charset="0"/>
              </a:rPr>
              <a:t>Parentheses </a:t>
            </a:r>
          </a:p>
        </p:txBody>
      </p:sp>
      <p:sp>
        <p:nvSpPr>
          <p:cNvPr id="7" name="Rectangle 6">
            <a:extLst>
              <a:ext uri="{FF2B5EF4-FFF2-40B4-BE49-F238E27FC236}">
                <a16:creationId xmlns:a16="http://schemas.microsoft.com/office/drawing/2014/main" id="{35D99D6D-CCC0-0017-BB2F-A39524EF6D60}"/>
              </a:ext>
            </a:extLst>
          </p:cNvPr>
          <p:cNvSpPr/>
          <p:nvPr/>
        </p:nvSpPr>
        <p:spPr>
          <a:xfrm>
            <a:off x="3" y="463270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solidFill>
                  <a:schemeClr val="lt1">
                    <a:alpha val="60000"/>
                  </a:schemeClr>
                </a:solidFill>
                <a:latin typeface="Articulate Extrabold" panose="02000503050000020004" pitchFamily="2" charset="0"/>
              </a:rPr>
              <a:t>A</a:t>
            </a:r>
          </a:p>
        </p:txBody>
      </p:sp>
      <p:sp>
        <p:nvSpPr>
          <p:cNvPr id="12" name="Rectangle 11">
            <a:extLst>
              <a:ext uri="{FF2B5EF4-FFF2-40B4-BE49-F238E27FC236}">
                <a16:creationId xmlns:a16="http://schemas.microsoft.com/office/drawing/2014/main" id="{466108DA-FF31-1F6D-D0F9-C5C5FA1EF1CE}"/>
              </a:ext>
            </a:extLst>
          </p:cNvPr>
          <p:cNvSpPr/>
          <p:nvPr/>
        </p:nvSpPr>
        <p:spPr>
          <a:xfrm>
            <a:off x="2" y="5666499"/>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solidFill>
                  <a:schemeClr val="lt1">
                    <a:alpha val="60000"/>
                  </a:schemeClr>
                </a:solidFill>
                <a:latin typeface="Articulate Extrabold" panose="02000503050000020004" pitchFamily="2" charset="0"/>
              </a:rPr>
              <a:t>S</a:t>
            </a:r>
          </a:p>
        </p:txBody>
      </p:sp>
      <p:grpSp>
        <p:nvGrpSpPr>
          <p:cNvPr id="26" name="Group 25">
            <a:extLst>
              <a:ext uri="{FF2B5EF4-FFF2-40B4-BE49-F238E27FC236}">
                <a16:creationId xmlns:a16="http://schemas.microsoft.com/office/drawing/2014/main" id="{3EED7D3E-E297-617B-D594-D4E871EC0C71}"/>
              </a:ext>
            </a:extLst>
          </p:cNvPr>
          <p:cNvGrpSpPr/>
          <p:nvPr/>
        </p:nvGrpSpPr>
        <p:grpSpPr>
          <a:xfrm>
            <a:off x="8000314" y="800365"/>
            <a:ext cx="3557422" cy="4877097"/>
            <a:chOff x="4546246" y="4268582"/>
            <a:chExt cx="2891615" cy="2071058"/>
          </a:xfrm>
        </p:grpSpPr>
        <p:sp>
          <p:nvSpPr>
            <p:cNvPr id="19" name="Google Shape;251;p31">
              <a:extLst>
                <a:ext uri="{FF2B5EF4-FFF2-40B4-BE49-F238E27FC236}">
                  <a16:creationId xmlns:a16="http://schemas.microsoft.com/office/drawing/2014/main" id="{AE07ABF8-5CAB-6261-7F11-7962989FEB16}"/>
                </a:ext>
              </a:extLst>
            </p:cNvPr>
            <p:cNvSpPr/>
            <p:nvPr/>
          </p:nvSpPr>
          <p:spPr>
            <a:xfrm>
              <a:off x="4546246" y="4285714"/>
              <a:ext cx="2891615" cy="2053926"/>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22" name="Google Shape;252;p31">
              <a:extLst>
                <a:ext uri="{FF2B5EF4-FFF2-40B4-BE49-F238E27FC236}">
                  <a16:creationId xmlns:a16="http://schemas.microsoft.com/office/drawing/2014/main" id="{E3573B93-3B5E-152C-0C0E-D70F2DC0F2E1}"/>
                </a:ext>
              </a:extLst>
            </p:cNvPr>
            <p:cNvSpPr/>
            <p:nvPr/>
          </p:nvSpPr>
          <p:spPr>
            <a:xfrm>
              <a:off x="4546246" y="4268582"/>
              <a:ext cx="2891615" cy="330632"/>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814CCD82-2953-68A6-7176-15F2B973680A}"/>
                  </a:ext>
                </a:extLst>
              </p:cNvPr>
              <p:cNvSpPr/>
              <p:nvPr/>
            </p:nvSpPr>
            <p:spPr>
              <a:xfrm>
                <a:off x="8018107" y="1538618"/>
                <a:ext cx="3449390" cy="76402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kern="100" dirty="0">
                    <a:latin typeface="Calibri" panose="020F0502020204030204" pitchFamily="34" charset="0"/>
                    <a:ea typeface="Calibri" panose="020F0502020204030204" pitchFamily="34" charset="0"/>
                    <a:cs typeface="Times New Roman" panose="02020603050405020304" pitchFamily="18" charset="0"/>
                  </a:rPr>
                  <a:t>10 + </a:t>
                </a:r>
                <a14:m>
                  <m:oMath xmlns:m="http://schemas.openxmlformats.org/officeDocument/2006/math">
                    <m:sSup>
                      <m:sSupPr>
                        <m:ctrlPr>
                          <a:rPr lang="en-US" sz="32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3200" b="0" i="1" kern="100" dirty="0" smtClean="0">
                            <a:latin typeface="Cambria Math" panose="02040503050406030204" pitchFamily="18" charset="0"/>
                            <a:ea typeface="Calibri" panose="020F0502020204030204" pitchFamily="34" charset="0"/>
                            <a:cs typeface="Times New Roman" panose="02020603050405020304" pitchFamily="18" charset="0"/>
                          </a:rPr>
                          <m:t>6</m:t>
                        </m:r>
                      </m:e>
                      <m:sup>
                        <m:r>
                          <a:rPr lang="en-US" sz="3200" i="1" kern="100" dirty="0" smtClean="0">
                            <a:latin typeface="Cambria Math" panose="02040503050406030204" pitchFamily="18" charset="0"/>
                            <a:ea typeface="Calibri" panose="020F0502020204030204" pitchFamily="34" charset="0"/>
                            <a:cs typeface="Times New Roman" panose="02020603050405020304" pitchFamily="18" charset="0"/>
                          </a:rPr>
                          <m:t>2</m:t>
                        </m:r>
                      </m:sup>
                    </m:sSup>
                  </m:oMath>
                </a14:m>
                <a:r>
                  <a:rPr lang="en-US" sz="3200" kern="100" dirty="0">
                    <a:latin typeface="Calibri" panose="020F0502020204030204" pitchFamily="34" charset="0"/>
                    <a:ea typeface="Calibri" panose="020F0502020204030204" pitchFamily="34" charset="0"/>
                    <a:cs typeface="Times New Roman" panose="02020603050405020304" pitchFamily="18" charset="0"/>
                  </a:rPr>
                  <a:t> ÷ 3 × (8 – 4)</a:t>
                </a:r>
                <a:endParaRPr lang="en-US" dirty="0"/>
              </a:p>
            </p:txBody>
          </p:sp>
        </mc:Choice>
        <mc:Fallback xmlns="">
          <p:sp>
            <p:nvSpPr>
              <p:cNvPr id="23" name="Rectangle 22">
                <a:extLst>
                  <a:ext uri="{FF2B5EF4-FFF2-40B4-BE49-F238E27FC236}">
                    <a16:creationId xmlns:a16="http://schemas.microsoft.com/office/drawing/2014/main" id="{814CCD82-2953-68A6-7176-15F2B973680A}"/>
                  </a:ext>
                </a:extLst>
              </p:cNvPr>
              <p:cNvSpPr>
                <a:spLocks noRot="1" noChangeAspect="1" noMove="1" noResize="1" noEditPoints="1" noAdjustHandles="1" noChangeArrowheads="1" noChangeShapeType="1" noTextEdit="1"/>
              </p:cNvSpPr>
              <p:nvPr/>
            </p:nvSpPr>
            <p:spPr>
              <a:xfrm>
                <a:off x="8018107" y="1538618"/>
                <a:ext cx="3449390" cy="764029"/>
              </a:xfrm>
              <a:prstGeom prst="rect">
                <a:avLst/>
              </a:prstGeom>
              <a:blipFill>
                <a:blip r:embed="rId6"/>
                <a:stretch>
                  <a:fillRect l="-4417" r="-3887" b="-15079"/>
                </a:stretch>
              </a:blipFill>
              <a:ln>
                <a:noFill/>
              </a:ln>
            </p:spPr>
            <p:txBody>
              <a:bodyPr/>
              <a:lstStyle/>
              <a:p>
                <a:r>
                  <a:rPr lang="en-US">
                    <a:noFill/>
                  </a:rPr>
                  <a:t> </a:t>
                </a:r>
              </a:p>
            </p:txBody>
          </p:sp>
        </mc:Fallback>
      </mc:AlternateContent>
      <p:sp>
        <p:nvSpPr>
          <p:cNvPr id="24" name="Rectangle 23">
            <a:extLst>
              <a:ext uri="{FF2B5EF4-FFF2-40B4-BE49-F238E27FC236}">
                <a16:creationId xmlns:a16="http://schemas.microsoft.com/office/drawing/2014/main" id="{02B83A68-60C0-1581-13B5-3C475AE6E110}"/>
              </a:ext>
            </a:extLst>
          </p:cNvPr>
          <p:cNvSpPr/>
          <p:nvPr/>
        </p:nvSpPr>
        <p:spPr>
          <a:xfrm>
            <a:off x="1472302" y="3101374"/>
            <a:ext cx="665745"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i="1" dirty="0">
                <a:solidFill>
                  <a:schemeClr val="lt1">
                    <a:alpha val="60000"/>
                  </a:schemeClr>
                </a:solidFill>
                <a:latin typeface="Articulate Extrabold" panose="02000503050000020004" pitchFamily="2" charset="0"/>
              </a:rPr>
              <a:t>or</a:t>
            </a:r>
          </a:p>
        </p:txBody>
      </p:sp>
      <p:sp>
        <p:nvSpPr>
          <p:cNvPr id="25" name="Rectangle 24">
            <a:extLst>
              <a:ext uri="{FF2B5EF4-FFF2-40B4-BE49-F238E27FC236}">
                <a16:creationId xmlns:a16="http://schemas.microsoft.com/office/drawing/2014/main" id="{8857EC57-B8E6-82D2-3765-26FF2283296D}"/>
              </a:ext>
            </a:extLst>
          </p:cNvPr>
          <p:cNvSpPr/>
          <p:nvPr/>
        </p:nvSpPr>
        <p:spPr>
          <a:xfrm>
            <a:off x="1472302" y="5168958"/>
            <a:ext cx="665745"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i="1" dirty="0">
                <a:solidFill>
                  <a:schemeClr val="lt1">
                    <a:alpha val="60000"/>
                  </a:schemeClr>
                </a:solidFill>
                <a:latin typeface="Articulate Extrabold" panose="02000503050000020004" pitchFamily="2" charset="0"/>
              </a:rPr>
              <a:t>or</a:t>
            </a:r>
          </a:p>
        </p:txBody>
      </p:sp>
      <p:sp>
        <p:nvSpPr>
          <p:cNvPr id="27" name="Rectangle 26">
            <a:extLst>
              <a:ext uri="{FF2B5EF4-FFF2-40B4-BE49-F238E27FC236}">
                <a16:creationId xmlns:a16="http://schemas.microsoft.com/office/drawing/2014/main" id="{3F97D17D-31BA-CF93-DCF2-72102E20A65F}"/>
              </a:ext>
            </a:extLst>
          </p:cNvPr>
          <p:cNvSpPr/>
          <p:nvPr/>
        </p:nvSpPr>
        <p:spPr>
          <a:xfrm>
            <a:off x="8108346" y="1027191"/>
            <a:ext cx="3096127" cy="3249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400" i="1" kern="100" dirty="0">
                <a:latin typeface="Calibri" panose="020F0502020204030204" pitchFamily="34" charset="0"/>
                <a:ea typeface="Calibri" panose="020F0502020204030204" pitchFamily="34" charset="0"/>
                <a:cs typeface="Times New Roman" panose="02020603050405020304" pitchFamily="18" charset="0"/>
              </a:rPr>
              <a:t>Example: </a:t>
            </a:r>
            <a:endParaRPr lang="en-US" dirty="0"/>
          </a:p>
        </p:txBody>
      </p:sp>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AEC39CD9-E4EB-A723-9E2D-37EF9B498078}"/>
                  </a:ext>
                </a:extLst>
              </p:cNvPr>
              <p:cNvSpPr/>
              <p:nvPr/>
            </p:nvSpPr>
            <p:spPr>
              <a:xfrm>
                <a:off x="8035900" y="2302647"/>
                <a:ext cx="3449390" cy="76402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kern="100" dirty="0">
                    <a:latin typeface="Calibri" panose="020F0502020204030204" pitchFamily="34" charset="0"/>
                    <a:ea typeface="Calibri" panose="020F0502020204030204" pitchFamily="34" charset="0"/>
                    <a:cs typeface="Times New Roman" panose="02020603050405020304" pitchFamily="18" charset="0"/>
                  </a:rPr>
                  <a:t>10 + </a:t>
                </a:r>
                <a14:m>
                  <m:oMath xmlns:m="http://schemas.openxmlformats.org/officeDocument/2006/math">
                    <m:sSup>
                      <m:sSupPr>
                        <m:ctrlPr>
                          <a:rPr lang="en-US" sz="32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3200" b="0" i="1" kern="100" dirty="0" smtClean="0">
                            <a:latin typeface="Cambria Math" panose="02040503050406030204" pitchFamily="18" charset="0"/>
                            <a:ea typeface="Calibri" panose="020F0502020204030204" pitchFamily="34" charset="0"/>
                            <a:cs typeface="Times New Roman" panose="02020603050405020304" pitchFamily="18" charset="0"/>
                          </a:rPr>
                          <m:t>6</m:t>
                        </m:r>
                      </m:e>
                      <m:sup>
                        <m:r>
                          <a:rPr lang="en-US" sz="3200" i="1" kern="100" dirty="0" smtClean="0">
                            <a:latin typeface="Cambria Math" panose="02040503050406030204" pitchFamily="18" charset="0"/>
                            <a:ea typeface="Calibri" panose="020F0502020204030204" pitchFamily="34" charset="0"/>
                            <a:cs typeface="Times New Roman" panose="02020603050405020304" pitchFamily="18" charset="0"/>
                          </a:rPr>
                          <m:t>2</m:t>
                        </m:r>
                      </m:sup>
                    </m:sSup>
                  </m:oMath>
                </a14:m>
                <a:r>
                  <a:rPr lang="en-US" sz="3200" kern="100" dirty="0">
                    <a:latin typeface="Calibri" panose="020F0502020204030204" pitchFamily="34" charset="0"/>
                    <a:ea typeface="Calibri" panose="020F0502020204030204" pitchFamily="34" charset="0"/>
                    <a:cs typeface="Times New Roman" panose="02020603050405020304" pitchFamily="18" charset="0"/>
                  </a:rPr>
                  <a:t> ÷ 3 × </a:t>
                </a:r>
                <a:r>
                  <a:rPr lang="en-US" sz="3200" b="1" kern="100"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4</a:t>
                </a:r>
                <a:endParaRPr lang="en-US" b="1" dirty="0">
                  <a:solidFill>
                    <a:schemeClr val="accent2"/>
                  </a:solidFill>
                </a:endParaRPr>
              </a:p>
            </p:txBody>
          </p:sp>
        </mc:Choice>
        <mc:Fallback xmlns="">
          <p:sp>
            <p:nvSpPr>
              <p:cNvPr id="32" name="Rectangle 31">
                <a:extLst>
                  <a:ext uri="{FF2B5EF4-FFF2-40B4-BE49-F238E27FC236}">
                    <a16:creationId xmlns:a16="http://schemas.microsoft.com/office/drawing/2014/main" id="{AEC39CD9-E4EB-A723-9E2D-37EF9B498078}"/>
                  </a:ext>
                </a:extLst>
              </p:cNvPr>
              <p:cNvSpPr>
                <a:spLocks noRot="1" noChangeAspect="1" noMove="1" noResize="1" noEditPoints="1" noAdjustHandles="1" noChangeArrowheads="1" noChangeShapeType="1" noTextEdit="1"/>
              </p:cNvSpPr>
              <p:nvPr/>
            </p:nvSpPr>
            <p:spPr>
              <a:xfrm>
                <a:off x="8035900" y="2302647"/>
                <a:ext cx="3449390" cy="764029"/>
              </a:xfrm>
              <a:prstGeom prst="rect">
                <a:avLst/>
              </a:prstGeom>
              <a:blipFill>
                <a:blip r:embed="rId7"/>
                <a:stretch>
                  <a:fillRect l="-4417" b="-15200"/>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090005C1-AEF9-43D5-33B3-4F0E944E9D8D}"/>
                  </a:ext>
                </a:extLst>
              </p:cNvPr>
              <p:cNvSpPr/>
              <p:nvPr/>
            </p:nvSpPr>
            <p:spPr>
              <a:xfrm>
                <a:off x="8018107" y="1538618"/>
                <a:ext cx="3449390" cy="764029"/>
              </a:xfrm>
              <a:prstGeom prst="rect">
                <a:avLst/>
              </a:prstGeom>
              <a:solidFill>
                <a:srgbClr val="FFFF99"/>
              </a:solid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kern="100" dirty="0">
                    <a:latin typeface="Calibri" panose="020F0502020204030204" pitchFamily="34" charset="0"/>
                    <a:ea typeface="Calibri" panose="020F0502020204030204" pitchFamily="34" charset="0"/>
                    <a:cs typeface="Times New Roman" panose="02020603050405020304" pitchFamily="18" charset="0"/>
                  </a:rPr>
                  <a:t>10 + </a:t>
                </a:r>
                <a14:m>
                  <m:oMath xmlns:m="http://schemas.openxmlformats.org/officeDocument/2006/math">
                    <m:sSup>
                      <m:sSupPr>
                        <m:ctrlPr>
                          <a:rPr lang="en-US" sz="32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3200" b="0" i="1" kern="100" dirty="0" smtClean="0">
                            <a:latin typeface="Cambria Math" panose="02040503050406030204" pitchFamily="18" charset="0"/>
                            <a:ea typeface="Calibri" panose="020F0502020204030204" pitchFamily="34" charset="0"/>
                            <a:cs typeface="Times New Roman" panose="02020603050405020304" pitchFamily="18" charset="0"/>
                          </a:rPr>
                          <m:t>6</m:t>
                        </m:r>
                      </m:e>
                      <m:sup>
                        <m:r>
                          <a:rPr lang="en-US" sz="3200" i="1" kern="100" dirty="0" smtClean="0">
                            <a:latin typeface="Cambria Math" panose="02040503050406030204" pitchFamily="18" charset="0"/>
                            <a:ea typeface="Calibri" panose="020F0502020204030204" pitchFamily="34" charset="0"/>
                            <a:cs typeface="Times New Roman" panose="02020603050405020304" pitchFamily="18" charset="0"/>
                          </a:rPr>
                          <m:t>2</m:t>
                        </m:r>
                      </m:sup>
                    </m:sSup>
                  </m:oMath>
                </a14:m>
                <a:r>
                  <a:rPr lang="en-US" sz="3200" kern="100" dirty="0">
                    <a:latin typeface="Calibri" panose="020F0502020204030204" pitchFamily="34" charset="0"/>
                    <a:ea typeface="Calibri" panose="020F0502020204030204" pitchFamily="34" charset="0"/>
                    <a:cs typeface="Times New Roman" panose="02020603050405020304" pitchFamily="18" charset="0"/>
                  </a:rPr>
                  <a:t> ÷ 3 × </a:t>
                </a:r>
                <a:r>
                  <a:rPr lang="en-US" sz="3200" b="1" kern="100"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(8 – 4)</a:t>
                </a:r>
                <a:endParaRPr lang="en-US" b="1" dirty="0">
                  <a:solidFill>
                    <a:schemeClr val="accent2"/>
                  </a:solidFill>
                </a:endParaRPr>
              </a:p>
            </p:txBody>
          </p:sp>
        </mc:Choice>
        <mc:Fallback xmlns="">
          <p:sp>
            <p:nvSpPr>
              <p:cNvPr id="33" name="Rectangle 32">
                <a:extLst>
                  <a:ext uri="{FF2B5EF4-FFF2-40B4-BE49-F238E27FC236}">
                    <a16:creationId xmlns:a16="http://schemas.microsoft.com/office/drawing/2014/main" id="{090005C1-AEF9-43D5-33B3-4F0E944E9D8D}"/>
                  </a:ext>
                </a:extLst>
              </p:cNvPr>
              <p:cNvSpPr>
                <a:spLocks noRot="1" noChangeAspect="1" noMove="1" noResize="1" noEditPoints="1" noAdjustHandles="1" noChangeArrowheads="1" noChangeShapeType="1" noTextEdit="1"/>
              </p:cNvSpPr>
              <p:nvPr/>
            </p:nvSpPr>
            <p:spPr>
              <a:xfrm>
                <a:off x="8018107" y="1538618"/>
                <a:ext cx="3449390" cy="764029"/>
              </a:xfrm>
              <a:prstGeom prst="rect">
                <a:avLst/>
              </a:prstGeom>
              <a:blipFill>
                <a:blip r:embed="rId8"/>
                <a:stretch>
                  <a:fillRect l="-4417" r="-4064" b="-15079"/>
                </a:stretch>
              </a:blipFill>
              <a:ln>
                <a:noFill/>
              </a:ln>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3644086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alpha val="60000"/>
          </a:schemeClr>
        </a:solidFill>
        <a:effectLst/>
      </p:bgPr>
    </p:bg>
    <p:spTree>
      <p:nvGrpSpPr>
        <p:cNvPr id="1" name="">
          <a:extLst>
            <a:ext uri="{FF2B5EF4-FFF2-40B4-BE49-F238E27FC236}">
              <a16:creationId xmlns:a16="http://schemas.microsoft.com/office/drawing/2014/main" id="{6B2771E1-1F06-E738-181F-77EA6D02447B}"/>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F754988F-8140-FBC5-8B25-52BC348467CB}"/>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48947" r="25790"/>
          <a:stretch>
            <a:fillRect/>
          </a:stretch>
        </p:blipFill>
        <p:spPr>
          <a:xfrm>
            <a:off x="-1" y="-47437"/>
            <a:ext cx="2470921" cy="6905437"/>
          </a:xfrm>
          <a:prstGeom prst="rect">
            <a:avLst/>
          </a:prstGeom>
        </p:spPr>
      </p:pic>
      <p:sp>
        <p:nvSpPr>
          <p:cNvPr id="16" name="Rectangle 15">
            <a:extLst>
              <a:ext uri="{FF2B5EF4-FFF2-40B4-BE49-F238E27FC236}">
                <a16:creationId xmlns:a16="http://schemas.microsoft.com/office/drawing/2014/main" id="{CD25D8E2-8451-A0C2-4588-F653EFDEB9EE}"/>
              </a:ext>
            </a:extLst>
          </p:cNvPr>
          <p:cNvSpPr/>
          <p:nvPr/>
        </p:nvSpPr>
        <p:spPr>
          <a:xfrm>
            <a:off x="0" y="0"/>
            <a:ext cx="2470921"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4CE52E26-3C33-34C1-90F5-ECE9AE660616}"/>
              </a:ext>
            </a:extLst>
          </p:cNvPr>
          <p:cNvSpPr/>
          <p:nvPr/>
        </p:nvSpPr>
        <p:spPr>
          <a:xfrm>
            <a:off x="24491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ACA932A4-DB12-69A9-6B1D-0E4C9291E153}"/>
              </a:ext>
            </a:extLst>
          </p:cNvPr>
          <p:cNvSpPr/>
          <p:nvPr/>
        </p:nvSpPr>
        <p:spPr>
          <a:xfrm>
            <a:off x="2449197" y="1555046"/>
            <a:ext cx="286053" cy="693965"/>
          </a:xfrm>
          <a:prstGeom prst="rect">
            <a:avLst/>
          </a:prstGeom>
          <a:solidFill>
            <a:schemeClr val="accent3">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D535CB9-2C72-6233-9162-DF96BF0DD307}"/>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solidFill>
                  <a:schemeClr val="bg1">
                    <a:alpha val="60000"/>
                  </a:schemeClr>
                </a:solidFill>
                <a:latin typeface="Articulate Extrabold" panose="02000503050000020004" pitchFamily="2" charset="0"/>
              </a:rPr>
              <a:t>P</a:t>
            </a:r>
          </a:p>
        </p:txBody>
      </p:sp>
      <p:sp>
        <p:nvSpPr>
          <p:cNvPr id="9" name="Rectangle 8">
            <a:extLst>
              <a:ext uri="{FF2B5EF4-FFF2-40B4-BE49-F238E27FC236}">
                <a16:creationId xmlns:a16="http://schemas.microsoft.com/office/drawing/2014/main" id="{94AC2FA9-8D16-CA8D-AAF8-5098BFE8F23F}"/>
              </a:ext>
            </a:extLst>
          </p:cNvPr>
          <p:cNvSpPr/>
          <p:nvPr/>
        </p:nvSpPr>
        <p:spPr>
          <a:xfrm>
            <a:off x="-2" y="1531329"/>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latin typeface="Articulate Extrabold" panose="02000503050000020004" pitchFamily="2" charset="0"/>
              </a:rPr>
              <a:t>E</a:t>
            </a:r>
          </a:p>
        </p:txBody>
      </p:sp>
      <p:sp>
        <p:nvSpPr>
          <p:cNvPr id="10" name="Rectangle 9">
            <a:extLst>
              <a:ext uri="{FF2B5EF4-FFF2-40B4-BE49-F238E27FC236}">
                <a16:creationId xmlns:a16="http://schemas.microsoft.com/office/drawing/2014/main" id="{86641CD3-B9C0-FCC8-5BBF-91E7484A8A5A}"/>
              </a:ext>
            </a:extLst>
          </p:cNvPr>
          <p:cNvSpPr/>
          <p:nvPr/>
        </p:nvSpPr>
        <p:spPr>
          <a:xfrm>
            <a:off x="1" y="256512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solidFill>
                  <a:schemeClr val="lt1">
                    <a:alpha val="60000"/>
                  </a:schemeClr>
                </a:solidFill>
                <a:latin typeface="Articulate Extrabold" panose="02000503050000020004" pitchFamily="2" charset="0"/>
              </a:rPr>
              <a:t>M</a:t>
            </a:r>
          </a:p>
        </p:txBody>
      </p:sp>
      <p:sp>
        <p:nvSpPr>
          <p:cNvPr id="11" name="Rectangle 10">
            <a:extLst>
              <a:ext uri="{FF2B5EF4-FFF2-40B4-BE49-F238E27FC236}">
                <a16:creationId xmlns:a16="http://schemas.microsoft.com/office/drawing/2014/main" id="{6913C64C-696C-2484-DBDA-FA175D7175B4}"/>
              </a:ext>
            </a:extLst>
          </p:cNvPr>
          <p:cNvSpPr/>
          <p:nvPr/>
        </p:nvSpPr>
        <p:spPr>
          <a:xfrm>
            <a:off x="2" y="3598913"/>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solidFill>
                  <a:schemeClr val="lt1">
                    <a:alpha val="60000"/>
                  </a:schemeClr>
                </a:solidFill>
                <a:latin typeface="Articulate Extrabold" panose="02000503050000020004" pitchFamily="2" charset="0"/>
              </a:rPr>
              <a:t>D</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C06D3220-B765-7961-219D-8FEEF331ABE5}"/>
                  </a:ext>
                </a:extLst>
              </p:cNvPr>
              <p:cNvSpPr txBox="1"/>
              <p:nvPr/>
            </p:nvSpPr>
            <p:spPr>
              <a:xfrm>
                <a:off x="3320281" y="1852100"/>
                <a:ext cx="4662239" cy="3970318"/>
              </a:xfrm>
              <a:prstGeom prst="rect">
                <a:avLst/>
              </a:prstGeom>
              <a:noFill/>
              <a:ln>
                <a:noFill/>
              </a:ln>
            </p:spPr>
            <p:txBody>
              <a:bodyPr wrap="square">
                <a:spAutoFit/>
              </a:bodyPr>
              <a:lstStyle/>
              <a:p>
                <a:pPr marL="457200" indent="-457200">
                  <a:buFont typeface="Arial" panose="020B0604020202020204" pitchFamily="34" charset="0"/>
                  <a:buChar char="•"/>
                </a:pPr>
                <a:r>
                  <a:rPr lang="en-US" sz="2800" b="0" i="0" dirty="0">
                    <a:solidFill>
                      <a:srgbClr val="000000"/>
                    </a:solidFill>
                    <a:effectLst/>
                  </a:rPr>
                  <a:t>The second step to the order of operations</a:t>
                </a:r>
              </a:p>
              <a:p>
                <a:endParaRPr lang="en-US" sz="2800" b="0" i="0" dirty="0">
                  <a:solidFill>
                    <a:srgbClr val="000000"/>
                  </a:solidFill>
                  <a:effectLst/>
                </a:endParaRPr>
              </a:p>
              <a:p>
                <a:pPr marL="457200" indent="-457200">
                  <a:buFont typeface="Arial" panose="020B0604020202020204" pitchFamily="34" charset="0"/>
                  <a:buChar char="•"/>
                </a:pPr>
                <a:r>
                  <a:rPr lang="en-US" sz="2800" dirty="0">
                    <a:solidFill>
                      <a:srgbClr val="000000"/>
                    </a:solidFill>
                  </a:rPr>
                  <a:t>Shows how many times a number is multiplied by itself</a:t>
                </a:r>
              </a:p>
              <a:p>
                <a:pPr marL="914400" lvl="1" indent="-457200">
                  <a:buFont typeface="Arial" panose="020B0604020202020204" pitchFamily="34" charset="0"/>
                  <a:buChar char="•"/>
                </a:pPr>
                <a:r>
                  <a:rPr lang="en-US" sz="2800" kern="100" dirty="0">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sSup>
                      <m:sSupPr>
                        <m:ctrlPr>
                          <a:rPr lang="en-US" sz="28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2800" b="0" i="1" kern="100" dirty="0" smtClean="0">
                            <a:latin typeface="Cambria Math" panose="02040503050406030204" pitchFamily="18" charset="0"/>
                            <a:ea typeface="Calibri" panose="020F0502020204030204" pitchFamily="34" charset="0"/>
                            <a:cs typeface="Times New Roman" panose="02020603050405020304" pitchFamily="18" charset="0"/>
                          </a:rPr>
                          <m:t>5</m:t>
                        </m:r>
                      </m:e>
                      <m:sup>
                        <m:r>
                          <a:rPr lang="en-US" sz="2800" i="1" kern="100" dirty="0">
                            <a:latin typeface="Cambria Math" panose="02040503050406030204" pitchFamily="18" charset="0"/>
                            <a:ea typeface="Calibri" panose="020F0502020204030204" pitchFamily="34" charset="0"/>
                            <a:cs typeface="Times New Roman" panose="02020603050405020304" pitchFamily="18" charset="0"/>
                          </a:rPr>
                          <m:t>2</m:t>
                        </m:r>
                      </m:sup>
                    </m:sSup>
                  </m:oMath>
                </a14:m>
                <a:r>
                  <a:rPr lang="en-US" sz="2800" kern="100" dirty="0">
                    <a:latin typeface="Calibri" panose="020F0502020204030204" pitchFamily="34" charset="0"/>
                    <a:ea typeface="Calibri" panose="020F0502020204030204" pitchFamily="34" charset="0"/>
                    <a:cs typeface="Times New Roman" panose="02020603050405020304" pitchFamily="18" charset="0"/>
                  </a:rPr>
                  <a:t> is 5 x 5 = 25</a:t>
                </a:r>
              </a:p>
              <a:p>
                <a:pPr marL="914400" lvl="1" indent="-457200">
                  <a:buFont typeface="Arial" panose="020B0604020202020204" pitchFamily="34" charset="0"/>
                  <a:buChar char="•"/>
                </a:pPr>
                <a:r>
                  <a:rPr lang="en-US" sz="2800" kern="100" dirty="0">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sSup>
                      <m:sSupPr>
                        <m:ctrlPr>
                          <a:rPr lang="en-US" sz="28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2800" b="0" i="1" kern="100" dirty="0" smtClean="0">
                            <a:latin typeface="Cambria Math" panose="02040503050406030204" pitchFamily="18" charset="0"/>
                            <a:ea typeface="Calibri" panose="020F0502020204030204" pitchFamily="34" charset="0"/>
                            <a:cs typeface="Times New Roman" panose="02020603050405020304" pitchFamily="18" charset="0"/>
                          </a:rPr>
                          <m:t>4</m:t>
                        </m:r>
                      </m:e>
                      <m:sup>
                        <m:r>
                          <a:rPr lang="en-US" sz="2800" b="0" i="1" kern="100" dirty="0" smtClean="0">
                            <a:latin typeface="Cambria Math" panose="02040503050406030204" pitchFamily="18" charset="0"/>
                            <a:ea typeface="Calibri" panose="020F0502020204030204" pitchFamily="34" charset="0"/>
                            <a:cs typeface="Times New Roman" panose="02020603050405020304" pitchFamily="18" charset="0"/>
                          </a:rPr>
                          <m:t>3</m:t>
                        </m:r>
                      </m:sup>
                    </m:sSup>
                  </m:oMath>
                </a14:m>
                <a:r>
                  <a:rPr lang="en-US" sz="2800" kern="100" dirty="0">
                    <a:latin typeface="Calibri" panose="020F0502020204030204" pitchFamily="34" charset="0"/>
                    <a:ea typeface="Calibri" panose="020F0502020204030204" pitchFamily="34" charset="0"/>
                    <a:cs typeface="Times New Roman" panose="02020603050405020304" pitchFamily="18" charset="0"/>
                  </a:rPr>
                  <a:t> is 4 x 4 x 4 = 64 </a:t>
                </a:r>
              </a:p>
              <a:p>
                <a:pPr marL="914400" lvl="1" indent="-457200">
                  <a:buFont typeface="Arial" panose="020B0604020202020204" pitchFamily="34" charset="0"/>
                  <a:buChar char="•"/>
                </a:pPr>
                <a:r>
                  <a:rPr lang="en-US" sz="2800" kern="100" dirty="0">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sSup>
                      <m:sSupPr>
                        <m:ctrlPr>
                          <a:rPr lang="en-US" sz="28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2800" b="0" i="1" kern="100" dirty="0" smtClean="0">
                            <a:latin typeface="Cambria Math" panose="02040503050406030204" pitchFamily="18" charset="0"/>
                            <a:ea typeface="Calibri" panose="020F0502020204030204" pitchFamily="34" charset="0"/>
                            <a:cs typeface="Times New Roman" panose="02020603050405020304" pitchFamily="18" charset="0"/>
                          </a:rPr>
                          <m:t>2</m:t>
                        </m:r>
                      </m:e>
                      <m:sup>
                        <m:r>
                          <a:rPr lang="en-US" sz="2800" b="0" i="1" kern="100" dirty="0" smtClean="0">
                            <a:latin typeface="Cambria Math" panose="02040503050406030204" pitchFamily="18" charset="0"/>
                            <a:ea typeface="Calibri" panose="020F0502020204030204" pitchFamily="34" charset="0"/>
                            <a:cs typeface="Times New Roman" panose="02020603050405020304" pitchFamily="18" charset="0"/>
                          </a:rPr>
                          <m:t>4</m:t>
                        </m:r>
                      </m:sup>
                    </m:sSup>
                  </m:oMath>
                </a14:m>
                <a:r>
                  <a:rPr lang="en-US" sz="2800" kern="100" dirty="0">
                    <a:latin typeface="Calibri" panose="020F0502020204030204" pitchFamily="34" charset="0"/>
                    <a:ea typeface="Calibri" panose="020F0502020204030204" pitchFamily="34" charset="0"/>
                    <a:cs typeface="Times New Roman" panose="02020603050405020304" pitchFamily="18" charset="0"/>
                  </a:rPr>
                  <a:t> is 2 x 2 x 2 x 2= 16</a:t>
                </a:r>
              </a:p>
            </p:txBody>
          </p:sp>
        </mc:Choice>
        <mc:Fallback xmlns="">
          <p:sp>
            <p:nvSpPr>
              <p:cNvPr id="20" name="TextBox 19">
                <a:extLst>
                  <a:ext uri="{FF2B5EF4-FFF2-40B4-BE49-F238E27FC236}">
                    <a16:creationId xmlns:a16="http://schemas.microsoft.com/office/drawing/2014/main" id="{C06D3220-B765-7961-219D-8FEEF331ABE5}"/>
                  </a:ext>
                </a:extLst>
              </p:cNvPr>
              <p:cNvSpPr txBox="1">
                <a:spLocks noRot="1" noChangeAspect="1" noMove="1" noResize="1" noEditPoints="1" noAdjustHandles="1" noChangeArrowheads="1" noChangeShapeType="1" noTextEdit="1"/>
              </p:cNvSpPr>
              <p:nvPr/>
            </p:nvSpPr>
            <p:spPr>
              <a:xfrm>
                <a:off x="3320281" y="1852100"/>
                <a:ext cx="4662239" cy="3970318"/>
              </a:xfrm>
              <a:prstGeom prst="rect">
                <a:avLst/>
              </a:prstGeom>
              <a:blipFill>
                <a:blip r:embed="rId6"/>
                <a:stretch>
                  <a:fillRect l="-2356" t="-1536" b="-3533"/>
                </a:stretch>
              </a:blipFill>
              <a:ln>
                <a:noFill/>
              </a:ln>
            </p:spPr>
            <p:txBody>
              <a:bodyPr/>
              <a:lstStyle/>
              <a:p>
                <a:r>
                  <a:rPr lang="en-US">
                    <a:noFill/>
                  </a:rPr>
                  <a:t> </a:t>
                </a:r>
              </a:p>
            </p:txBody>
          </p:sp>
        </mc:Fallback>
      </mc:AlternateContent>
      <p:sp>
        <p:nvSpPr>
          <p:cNvPr id="21" name="TextBox 20">
            <a:extLst>
              <a:ext uri="{FF2B5EF4-FFF2-40B4-BE49-F238E27FC236}">
                <a16:creationId xmlns:a16="http://schemas.microsoft.com/office/drawing/2014/main" id="{8CEB6BB2-7F6C-9D46-4BC1-AEF8D50E020F}"/>
              </a:ext>
            </a:extLst>
          </p:cNvPr>
          <p:cNvSpPr txBox="1"/>
          <p:nvPr/>
        </p:nvSpPr>
        <p:spPr>
          <a:xfrm>
            <a:off x="3320282" y="800365"/>
            <a:ext cx="4326769" cy="707886"/>
          </a:xfrm>
          <a:prstGeom prst="rect">
            <a:avLst/>
          </a:prstGeom>
          <a:noFill/>
          <a:ln>
            <a:noFill/>
          </a:ln>
        </p:spPr>
        <p:txBody>
          <a:bodyPr wrap="square" rtlCol="0">
            <a:spAutoFit/>
          </a:bodyPr>
          <a:lstStyle/>
          <a:p>
            <a:r>
              <a:rPr lang="en-US" sz="4000" dirty="0">
                <a:solidFill>
                  <a:srgbClr val="8B8F46"/>
                </a:solidFill>
                <a:latin typeface="Articulate Extrabold" panose="02000503050000020004" pitchFamily="2" charset="0"/>
              </a:rPr>
              <a:t>Exponents</a:t>
            </a:r>
            <a:r>
              <a:rPr lang="en-US" sz="4000" dirty="0">
                <a:solidFill>
                  <a:schemeClr val="accent2"/>
                </a:solidFill>
                <a:latin typeface="Articulate Extrabold" panose="02000503050000020004" pitchFamily="2" charset="0"/>
              </a:rPr>
              <a:t> </a:t>
            </a:r>
          </a:p>
        </p:txBody>
      </p:sp>
      <p:sp>
        <p:nvSpPr>
          <p:cNvPr id="7" name="Rectangle 6">
            <a:extLst>
              <a:ext uri="{FF2B5EF4-FFF2-40B4-BE49-F238E27FC236}">
                <a16:creationId xmlns:a16="http://schemas.microsoft.com/office/drawing/2014/main" id="{49B40DA2-E160-4C8D-8730-EF4CD74E0693}"/>
              </a:ext>
            </a:extLst>
          </p:cNvPr>
          <p:cNvSpPr/>
          <p:nvPr/>
        </p:nvSpPr>
        <p:spPr>
          <a:xfrm>
            <a:off x="3" y="463270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solidFill>
                  <a:schemeClr val="lt1">
                    <a:alpha val="60000"/>
                  </a:schemeClr>
                </a:solidFill>
                <a:latin typeface="Articulate Extrabold" panose="02000503050000020004" pitchFamily="2" charset="0"/>
              </a:rPr>
              <a:t>A</a:t>
            </a:r>
          </a:p>
        </p:txBody>
      </p:sp>
      <p:sp>
        <p:nvSpPr>
          <p:cNvPr id="12" name="Rectangle 11">
            <a:extLst>
              <a:ext uri="{FF2B5EF4-FFF2-40B4-BE49-F238E27FC236}">
                <a16:creationId xmlns:a16="http://schemas.microsoft.com/office/drawing/2014/main" id="{4CAEA27E-62D8-FA99-FAD1-742FF241231D}"/>
              </a:ext>
            </a:extLst>
          </p:cNvPr>
          <p:cNvSpPr/>
          <p:nvPr/>
        </p:nvSpPr>
        <p:spPr>
          <a:xfrm>
            <a:off x="2" y="5666499"/>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solidFill>
                  <a:schemeClr val="lt1">
                    <a:alpha val="60000"/>
                  </a:schemeClr>
                </a:solidFill>
                <a:latin typeface="Articulate Extrabold" panose="02000503050000020004" pitchFamily="2" charset="0"/>
              </a:rPr>
              <a:t>S</a:t>
            </a:r>
          </a:p>
        </p:txBody>
      </p:sp>
      <p:grpSp>
        <p:nvGrpSpPr>
          <p:cNvPr id="26" name="Group 25">
            <a:extLst>
              <a:ext uri="{FF2B5EF4-FFF2-40B4-BE49-F238E27FC236}">
                <a16:creationId xmlns:a16="http://schemas.microsoft.com/office/drawing/2014/main" id="{B154D71F-DB86-8B7F-0AA2-1F3FBC27F49E}"/>
              </a:ext>
            </a:extLst>
          </p:cNvPr>
          <p:cNvGrpSpPr/>
          <p:nvPr/>
        </p:nvGrpSpPr>
        <p:grpSpPr>
          <a:xfrm>
            <a:off x="8000314" y="800365"/>
            <a:ext cx="3557422" cy="4877097"/>
            <a:chOff x="4546246" y="4268582"/>
            <a:chExt cx="2891615" cy="2071058"/>
          </a:xfrm>
        </p:grpSpPr>
        <p:sp>
          <p:nvSpPr>
            <p:cNvPr id="19" name="Google Shape;251;p31">
              <a:extLst>
                <a:ext uri="{FF2B5EF4-FFF2-40B4-BE49-F238E27FC236}">
                  <a16:creationId xmlns:a16="http://schemas.microsoft.com/office/drawing/2014/main" id="{92EAFE82-25F7-F9E8-13D9-9A01ED339460}"/>
                </a:ext>
              </a:extLst>
            </p:cNvPr>
            <p:cNvSpPr/>
            <p:nvPr/>
          </p:nvSpPr>
          <p:spPr>
            <a:xfrm>
              <a:off x="4546246" y="4285714"/>
              <a:ext cx="2891615" cy="2053926"/>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22" name="Google Shape;252;p31">
              <a:extLst>
                <a:ext uri="{FF2B5EF4-FFF2-40B4-BE49-F238E27FC236}">
                  <a16:creationId xmlns:a16="http://schemas.microsoft.com/office/drawing/2014/main" id="{7EA937DD-7078-7177-5B11-7B7CC4A66BD9}"/>
                </a:ext>
              </a:extLst>
            </p:cNvPr>
            <p:cNvSpPr/>
            <p:nvPr/>
          </p:nvSpPr>
          <p:spPr>
            <a:xfrm>
              <a:off x="4546246" y="4268582"/>
              <a:ext cx="2891615" cy="330632"/>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7BA31862-AA01-6010-2472-1BF2808DBCAA}"/>
                  </a:ext>
                </a:extLst>
              </p:cNvPr>
              <p:cNvSpPr/>
              <p:nvPr/>
            </p:nvSpPr>
            <p:spPr>
              <a:xfrm>
                <a:off x="8018107" y="1538618"/>
                <a:ext cx="3449390" cy="76402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kern="100" dirty="0">
                    <a:latin typeface="Calibri" panose="020F0502020204030204" pitchFamily="34" charset="0"/>
                    <a:ea typeface="Calibri" panose="020F0502020204030204" pitchFamily="34" charset="0"/>
                    <a:cs typeface="Times New Roman" panose="02020603050405020304" pitchFamily="18" charset="0"/>
                  </a:rPr>
                  <a:t>10 + </a:t>
                </a:r>
                <a14:m>
                  <m:oMath xmlns:m="http://schemas.openxmlformats.org/officeDocument/2006/math">
                    <m:sSup>
                      <m:sSupPr>
                        <m:ctrlPr>
                          <a:rPr lang="en-US" sz="32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3200" b="0" i="1" kern="100" dirty="0" smtClean="0">
                            <a:latin typeface="Cambria Math" panose="02040503050406030204" pitchFamily="18" charset="0"/>
                            <a:ea typeface="Calibri" panose="020F0502020204030204" pitchFamily="34" charset="0"/>
                            <a:cs typeface="Times New Roman" panose="02020603050405020304" pitchFamily="18" charset="0"/>
                          </a:rPr>
                          <m:t>6</m:t>
                        </m:r>
                      </m:e>
                      <m:sup>
                        <m:r>
                          <a:rPr lang="en-US" sz="3200" i="1" kern="100" dirty="0" smtClean="0">
                            <a:latin typeface="Cambria Math" panose="02040503050406030204" pitchFamily="18" charset="0"/>
                            <a:ea typeface="Calibri" panose="020F0502020204030204" pitchFamily="34" charset="0"/>
                            <a:cs typeface="Times New Roman" panose="02020603050405020304" pitchFamily="18" charset="0"/>
                          </a:rPr>
                          <m:t>2</m:t>
                        </m:r>
                      </m:sup>
                    </m:sSup>
                  </m:oMath>
                </a14:m>
                <a:r>
                  <a:rPr lang="en-US" sz="3200" kern="100" dirty="0">
                    <a:latin typeface="Calibri" panose="020F0502020204030204" pitchFamily="34" charset="0"/>
                    <a:ea typeface="Calibri" panose="020F0502020204030204" pitchFamily="34" charset="0"/>
                    <a:cs typeface="Times New Roman" panose="02020603050405020304" pitchFamily="18" charset="0"/>
                  </a:rPr>
                  <a:t> ÷ 3 × (8 – 4)</a:t>
                </a:r>
                <a:endParaRPr lang="en-US" dirty="0"/>
              </a:p>
            </p:txBody>
          </p:sp>
        </mc:Choice>
        <mc:Fallback xmlns="">
          <p:sp>
            <p:nvSpPr>
              <p:cNvPr id="23" name="Rectangle 22">
                <a:extLst>
                  <a:ext uri="{FF2B5EF4-FFF2-40B4-BE49-F238E27FC236}">
                    <a16:creationId xmlns:a16="http://schemas.microsoft.com/office/drawing/2014/main" id="{7BA31862-AA01-6010-2472-1BF2808DBCAA}"/>
                  </a:ext>
                </a:extLst>
              </p:cNvPr>
              <p:cNvSpPr>
                <a:spLocks noRot="1" noChangeAspect="1" noMove="1" noResize="1" noEditPoints="1" noAdjustHandles="1" noChangeArrowheads="1" noChangeShapeType="1" noTextEdit="1"/>
              </p:cNvSpPr>
              <p:nvPr/>
            </p:nvSpPr>
            <p:spPr>
              <a:xfrm>
                <a:off x="8018107" y="1538618"/>
                <a:ext cx="3449390" cy="764029"/>
              </a:xfrm>
              <a:prstGeom prst="rect">
                <a:avLst/>
              </a:prstGeom>
              <a:blipFill>
                <a:blip r:embed="rId7"/>
                <a:stretch>
                  <a:fillRect l="-4417" r="-3887" b="-15079"/>
                </a:stretch>
              </a:blipFill>
              <a:ln>
                <a:noFill/>
              </a:ln>
            </p:spPr>
            <p:txBody>
              <a:bodyPr/>
              <a:lstStyle/>
              <a:p>
                <a:r>
                  <a:rPr lang="en-US">
                    <a:noFill/>
                  </a:rPr>
                  <a:t> </a:t>
                </a:r>
              </a:p>
            </p:txBody>
          </p:sp>
        </mc:Fallback>
      </mc:AlternateContent>
      <p:sp>
        <p:nvSpPr>
          <p:cNvPr id="24" name="Rectangle 23">
            <a:extLst>
              <a:ext uri="{FF2B5EF4-FFF2-40B4-BE49-F238E27FC236}">
                <a16:creationId xmlns:a16="http://schemas.microsoft.com/office/drawing/2014/main" id="{CF571E01-0A03-2F88-211A-54ED2C702A10}"/>
              </a:ext>
            </a:extLst>
          </p:cNvPr>
          <p:cNvSpPr/>
          <p:nvPr/>
        </p:nvSpPr>
        <p:spPr>
          <a:xfrm>
            <a:off x="1472302" y="3101374"/>
            <a:ext cx="665745"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i="1" dirty="0">
                <a:solidFill>
                  <a:schemeClr val="lt1">
                    <a:alpha val="60000"/>
                  </a:schemeClr>
                </a:solidFill>
                <a:latin typeface="Articulate Extrabold" panose="02000503050000020004" pitchFamily="2" charset="0"/>
              </a:rPr>
              <a:t>or</a:t>
            </a:r>
          </a:p>
        </p:txBody>
      </p:sp>
      <p:sp>
        <p:nvSpPr>
          <p:cNvPr id="25" name="Rectangle 24">
            <a:extLst>
              <a:ext uri="{FF2B5EF4-FFF2-40B4-BE49-F238E27FC236}">
                <a16:creationId xmlns:a16="http://schemas.microsoft.com/office/drawing/2014/main" id="{B5FD8CA8-D7D3-D4CB-0781-B88B360B2C64}"/>
              </a:ext>
            </a:extLst>
          </p:cNvPr>
          <p:cNvSpPr/>
          <p:nvPr/>
        </p:nvSpPr>
        <p:spPr>
          <a:xfrm>
            <a:off x="1472302" y="5168958"/>
            <a:ext cx="665745"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i="1" dirty="0">
                <a:solidFill>
                  <a:schemeClr val="lt1">
                    <a:alpha val="60000"/>
                  </a:schemeClr>
                </a:solidFill>
                <a:latin typeface="Articulate Extrabold" panose="02000503050000020004" pitchFamily="2" charset="0"/>
              </a:rPr>
              <a:t>or</a:t>
            </a:r>
          </a:p>
        </p:txBody>
      </p:sp>
      <p:sp>
        <p:nvSpPr>
          <p:cNvPr id="27" name="Rectangle 26">
            <a:extLst>
              <a:ext uri="{FF2B5EF4-FFF2-40B4-BE49-F238E27FC236}">
                <a16:creationId xmlns:a16="http://schemas.microsoft.com/office/drawing/2014/main" id="{72B4E1A0-F5F9-60D1-F834-8EDCC6A8DFC3}"/>
              </a:ext>
            </a:extLst>
          </p:cNvPr>
          <p:cNvSpPr/>
          <p:nvPr/>
        </p:nvSpPr>
        <p:spPr>
          <a:xfrm>
            <a:off x="8108346" y="1027191"/>
            <a:ext cx="3096127" cy="3249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400" i="1" kern="100" dirty="0">
                <a:latin typeface="Calibri" panose="020F0502020204030204" pitchFamily="34" charset="0"/>
                <a:ea typeface="Calibri" panose="020F0502020204030204" pitchFamily="34" charset="0"/>
                <a:cs typeface="Times New Roman" panose="02020603050405020304" pitchFamily="18" charset="0"/>
              </a:rPr>
              <a:t>Example: </a:t>
            </a:r>
            <a:endParaRPr lang="en-US" dirty="0"/>
          </a:p>
        </p:txBody>
      </p:sp>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5DE61579-5AF6-AD04-89CA-C4890508DF45}"/>
                  </a:ext>
                </a:extLst>
              </p:cNvPr>
              <p:cNvSpPr/>
              <p:nvPr/>
            </p:nvSpPr>
            <p:spPr>
              <a:xfrm>
                <a:off x="8035900" y="2302647"/>
                <a:ext cx="3449390" cy="76402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kern="100" dirty="0">
                    <a:latin typeface="Calibri" panose="020F0502020204030204" pitchFamily="34" charset="0"/>
                    <a:ea typeface="Calibri" panose="020F0502020204030204" pitchFamily="34" charset="0"/>
                    <a:cs typeface="Times New Roman" panose="02020603050405020304" pitchFamily="18" charset="0"/>
                  </a:rPr>
                  <a:t>10 + </a:t>
                </a:r>
                <a14:m>
                  <m:oMath xmlns:m="http://schemas.openxmlformats.org/officeDocument/2006/math">
                    <m:sSup>
                      <m:sSupPr>
                        <m:ctrlPr>
                          <a:rPr lang="en-US" sz="32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3200" b="0" i="1" kern="100" dirty="0" smtClean="0">
                            <a:latin typeface="Cambria Math" panose="02040503050406030204" pitchFamily="18" charset="0"/>
                            <a:ea typeface="Calibri" panose="020F0502020204030204" pitchFamily="34" charset="0"/>
                            <a:cs typeface="Times New Roman" panose="02020603050405020304" pitchFamily="18" charset="0"/>
                          </a:rPr>
                          <m:t>6</m:t>
                        </m:r>
                      </m:e>
                      <m:sup>
                        <m:r>
                          <a:rPr lang="en-US" sz="3200" i="1" kern="100" dirty="0" smtClean="0">
                            <a:latin typeface="Cambria Math" panose="02040503050406030204" pitchFamily="18" charset="0"/>
                            <a:ea typeface="Calibri" panose="020F0502020204030204" pitchFamily="34" charset="0"/>
                            <a:cs typeface="Times New Roman" panose="02020603050405020304" pitchFamily="18" charset="0"/>
                          </a:rPr>
                          <m:t>2</m:t>
                        </m:r>
                      </m:sup>
                    </m:sSup>
                  </m:oMath>
                </a14:m>
                <a:r>
                  <a:rPr lang="en-US" sz="3200" kern="100" dirty="0">
                    <a:latin typeface="Calibri" panose="020F0502020204030204" pitchFamily="34" charset="0"/>
                    <a:ea typeface="Calibri" panose="020F0502020204030204" pitchFamily="34" charset="0"/>
                    <a:cs typeface="Times New Roman" panose="02020603050405020304" pitchFamily="18" charset="0"/>
                  </a:rPr>
                  <a:t> ÷ 3 × </a:t>
                </a:r>
                <a:r>
                  <a:rPr lang="en-US" sz="32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4</a:t>
                </a:r>
                <a:endParaRPr lang="en-US" dirty="0">
                  <a:solidFill>
                    <a:schemeClr val="tx1"/>
                  </a:solidFill>
                </a:endParaRPr>
              </a:p>
            </p:txBody>
          </p:sp>
        </mc:Choice>
        <mc:Fallback xmlns="">
          <p:sp>
            <p:nvSpPr>
              <p:cNvPr id="32" name="Rectangle 31">
                <a:extLst>
                  <a:ext uri="{FF2B5EF4-FFF2-40B4-BE49-F238E27FC236}">
                    <a16:creationId xmlns:a16="http://schemas.microsoft.com/office/drawing/2014/main" id="{5DE61579-5AF6-AD04-89CA-C4890508DF45}"/>
                  </a:ext>
                </a:extLst>
              </p:cNvPr>
              <p:cNvSpPr>
                <a:spLocks noRot="1" noChangeAspect="1" noMove="1" noResize="1" noEditPoints="1" noAdjustHandles="1" noChangeArrowheads="1" noChangeShapeType="1" noTextEdit="1"/>
              </p:cNvSpPr>
              <p:nvPr/>
            </p:nvSpPr>
            <p:spPr>
              <a:xfrm>
                <a:off x="8035900" y="2302647"/>
                <a:ext cx="3449390" cy="764029"/>
              </a:xfrm>
              <a:prstGeom prst="rect">
                <a:avLst/>
              </a:prstGeom>
              <a:blipFill>
                <a:blip r:embed="rId8"/>
                <a:stretch>
                  <a:fillRect l="-4417" b="-15200"/>
                </a:stretch>
              </a:blipFill>
              <a:ln>
                <a:noFill/>
              </a:ln>
            </p:spPr>
            <p:txBody>
              <a:bodyPr/>
              <a:lstStyle/>
              <a:p>
                <a:r>
                  <a:rPr lang="en-US">
                    <a:noFill/>
                  </a:rPr>
                  <a:t> </a:t>
                </a:r>
              </a:p>
            </p:txBody>
          </p:sp>
        </mc:Fallback>
      </mc:AlternateContent>
      <p:sp>
        <p:nvSpPr>
          <p:cNvPr id="2" name="Rectangle 1">
            <a:extLst>
              <a:ext uri="{FF2B5EF4-FFF2-40B4-BE49-F238E27FC236}">
                <a16:creationId xmlns:a16="http://schemas.microsoft.com/office/drawing/2014/main" id="{F30306A2-A0FA-90D7-998F-1799BD291EEC}"/>
              </a:ext>
            </a:extLst>
          </p:cNvPr>
          <p:cNvSpPr/>
          <p:nvPr/>
        </p:nvSpPr>
        <p:spPr>
          <a:xfrm>
            <a:off x="6128084" y="4472283"/>
            <a:ext cx="705853" cy="385011"/>
          </a:xfrm>
          <a:prstGeom prst="rect">
            <a:avLst/>
          </a:prstGeom>
          <a:solidFill>
            <a:schemeClr val="accent3">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 name="Rectangle 2">
            <a:extLst>
              <a:ext uri="{FF2B5EF4-FFF2-40B4-BE49-F238E27FC236}">
                <a16:creationId xmlns:a16="http://schemas.microsoft.com/office/drawing/2014/main" id="{4F654A0C-91FD-D237-7D53-89C7F7693BB8}"/>
              </a:ext>
            </a:extLst>
          </p:cNvPr>
          <p:cNvSpPr/>
          <p:nvPr/>
        </p:nvSpPr>
        <p:spPr>
          <a:xfrm>
            <a:off x="6649131" y="4901956"/>
            <a:ext cx="705853" cy="385011"/>
          </a:xfrm>
          <a:prstGeom prst="rect">
            <a:avLst/>
          </a:prstGeom>
          <a:solidFill>
            <a:schemeClr val="accent3">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Rectangle 5">
            <a:extLst>
              <a:ext uri="{FF2B5EF4-FFF2-40B4-BE49-F238E27FC236}">
                <a16:creationId xmlns:a16="http://schemas.microsoft.com/office/drawing/2014/main" id="{8C7E363B-1163-C6F6-215C-84C067A9FB2A}"/>
              </a:ext>
            </a:extLst>
          </p:cNvPr>
          <p:cNvSpPr/>
          <p:nvPr/>
        </p:nvSpPr>
        <p:spPr>
          <a:xfrm>
            <a:off x="5160078" y="5385989"/>
            <a:ext cx="1657835" cy="385011"/>
          </a:xfrm>
          <a:prstGeom prst="rect">
            <a:avLst/>
          </a:prstGeom>
          <a:solidFill>
            <a:schemeClr val="accent3">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F6B4D594-3B46-4125-0B20-AAA0FD01686D}"/>
                  </a:ext>
                </a:extLst>
              </p:cNvPr>
              <p:cNvSpPr/>
              <p:nvPr/>
            </p:nvSpPr>
            <p:spPr>
              <a:xfrm>
                <a:off x="8019858" y="2296923"/>
                <a:ext cx="3449390" cy="764029"/>
              </a:xfrm>
              <a:prstGeom prst="rect">
                <a:avLst/>
              </a:prstGeom>
              <a:solidFill>
                <a:srgbClr val="FFFF99"/>
              </a:solid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kern="100" dirty="0">
                    <a:latin typeface="Calibri" panose="020F0502020204030204" pitchFamily="34" charset="0"/>
                    <a:ea typeface="Calibri" panose="020F0502020204030204" pitchFamily="34" charset="0"/>
                    <a:cs typeface="Times New Roman" panose="02020603050405020304" pitchFamily="18" charset="0"/>
                  </a:rPr>
                  <a:t>10 + </a:t>
                </a:r>
                <a14:m>
                  <m:oMath xmlns:m="http://schemas.openxmlformats.org/officeDocument/2006/math">
                    <m:sSup>
                      <m:sSupPr>
                        <m:ctrlPr>
                          <a:rPr lang="en-US" sz="3200" b="1" i="1" kern="100" dirty="0" smtClean="0">
                            <a:solidFill>
                              <a:schemeClr val="accent3">
                                <a:lumMod val="50000"/>
                              </a:schemeClr>
                            </a:solidFill>
                            <a:latin typeface="Cambria Math" panose="02040503050406030204" pitchFamily="18" charset="0"/>
                            <a:ea typeface="Calibri" panose="020F0502020204030204" pitchFamily="34" charset="0"/>
                            <a:cs typeface="Times New Roman" panose="02020603050405020304" pitchFamily="18" charset="0"/>
                          </a:rPr>
                        </m:ctrlPr>
                      </m:sSupPr>
                      <m:e>
                        <m:r>
                          <a:rPr lang="en-US" sz="3200" b="1" i="1" kern="100" dirty="0" smtClean="0">
                            <a:solidFill>
                              <a:schemeClr val="accent3">
                                <a:lumMod val="50000"/>
                              </a:schemeClr>
                            </a:solidFill>
                            <a:latin typeface="Cambria Math" panose="02040503050406030204" pitchFamily="18" charset="0"/>
                            <a:ea typeface="Calibri" panose="020F0502020204030204" pitchFamily="34" charset="0"/>
                            <a:cs typeface="Times New Roman" panose="02020603050405020304" pitchFamily="18" charset="0"/>
                          </a:rPr>
                          <m:t>𝟔</m:t>
                        </m:r>
                      </m:e>
                      <m:sup>
                        <m:r>
                          <a:rPr lang="en-US" sz="3200" b="1" i="1" kern="100" dirty="0" smtClean="0">
                            <a:solidFill>
                              <a:schemeClr val="accent3">
                                <a:lumMod val="50000"/>
                              </a:schemeClr>
                            </a:solidFill>
                            <a:latin typeface="Cambria Math" panose="02040503050406030204" pitchFamily="18" charset="0"/>
                            <a:ea typeface="Calibri" panose="020F0502020204030204" pitchFamily="34" charset="0"/>
                            <a:cs typeface="Times New Roman" panose="02020603050405020304" pitchFamily="18" charset="0"/>
                          </a:rPr>
                          <m:t>𝟐</m:t>
                        </m:r>
                      </m:sup>
                    </m:sSup>
                  </m:oMath>
                </a14:m>
                <a:r>
                  <a:rPr lang="en-US" sz="3200" b="1" kern="100" dirty="0">
                    <a:solidFill>
                      <a:schemeClr val="accent3">
                        <a:lumMod val="50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3200" kern="100" dirty="0">
                    <a:latin typeface="Calibri" panose="020F0502020204030204" pitchFamily="34" charset="0"/>
                    <a:ea typeface="Calibri" panose="020F0502020204030204" pitchFamily="34" charset="0"/>
                    <a:cs typeface="Times New Roman" panose="02020603050405020304" pitchFamily="18" charset="0"/>
                  </a:rPr>
                  <a:t>÷ 3 × </a:t>
                </a:r>
                <a:r>
                  <a:rPr lang="en-US" sz="32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4</a:t>
                </a:r>
                <a:endParaRPr lang="en-US" dirty="0">
                  <a:solidFill>
                    <a:schemeClr val="tx1"/>
                  </a:solidFill>
                </a:endParaRPr>
              </a:p>
            </p:txBody>
          </p:sp>
        </mc:Choice>
        <mc:Fallback xmlns="">
          <p:sp>
            <p:nvSpPr>
              <p:cNvPr id="13" name="Rectangle 12">
                <a:extLst>
                  <a:ext uri="{FF2B5EF4-FFF2-40B4-BE49-F238E27FC236}">
                    <a16:creationId xmlns:a16="http://schemas.microsoft.com/office/drawing/2014/main" id="{F6B4D594-3B46-4125-0B20-AAA0FD01686D}"/>
                  </a:ext>
                </a:extLst>
              </p:cNvPr>
              <p:cNvSpPr>
                <a:spLocks noRot="1" noChangeAspect="1" noMove="1" noResize="1" noEditPoints="1" noAdjustHandles="1" noChangeArrowheads="1" noChangeShapeType="1" noTextEdit="1"/>
              </p:cNvSpPr>
              <p:nvPr/>
            </p:nvSpPr>
            <p:spPr>
              <a:xfrm>
                <a:off x="8019858" y="2296923"/>
                <a:ext cx="3449390" cy="764029"/>
              </a:xfrm>
              <a:prstGeom prst="rect">
                <a:avLst/>
              </a:prstGeom>
              <a:blipFill>
                <a:blip r:embed="rId9"/>
                <a:stretch>
                  <a:fillRect l="-4602" b="-16000"/>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480BE46F-198A-0563-740D-47A683E3516D}"/>
                  </a:ext>
                </a:extLst>
              </p:cNvPr>
              <p:cNvSpPr/>
              <p:nvPr/>
            </p:nvSpPr>
            <p:spPr>
              <a:xfrm>
                <a:off x="8000314" y="3000556"/>
                <a:ext cx="3449390" cy="764029"/>
              </a:xfrm>
              <a:prstGeom prst="rect">
                <a:avLst/>
              </a:prstGeom>
              <a:solidFill>
                <a:srgbClr val="FFFF99"/>
              </a:solid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kern="100" dirty="0">
                    <a:latin typeface="Calibri" panose="020F0502020204030204" pitchFamily="34" charset="0"/>
                    <a:ea typeface="Calibri" panose="020F0502020204030204" pitchFamily="34" charset="0"/>
                    <a:cs typeface="Times New Roman" panose="02020603050405020304" pitchFamily="18" charset="0"/>
                  </a:rPr>
                  <a:t>10 + </a:t>
                </a:r>
                <a14:m>
                  <m:oMath xmlns:m="http://schemas.openxmlformats.org/officeDocument/2006/math">
                    <m:r>
                      <a:rPr lang="en-US" sz="3200" b="1" i="1" kern="100" dirty="0" smtClean="0">
                        <a:solidFill>
                          <a:schemeClr val="accent3">
                            <a:lumMod val="50000"/>
                          </a:schemeClr>
                        </a:solidFill>
                        <a:latin typeface="Cambria Math" panose="02040503050406030204" pitchFamily="18" charset="0"/>
                        <a:ea typeface="Calibri" panose="020F0502020204030204" pitchFamily="34" charset="0"/>
                        <a:cs typeface="Times New Roman" panose="02020603050405020304" pitchFamily="18" charset="0"/>
                      </a:rPr>
                      <m:t>𝟑𝟔</m:t>
                    </m:r>
                  </m:oMath>
                </a14:m>
                <a:r>
                  <a:rPr lang="en-US" sz="3200" kern="100" dirty="0">
                    <a:latin typeface="Calibri" panose="020F0502020204030204" pitchFamily="34" charset="0"/>
                    <a:ea typeface="Calibri" panose="020F0502020204030204" pitchFamily="34" charset="0"/>
                    <a:cs typeface="Times New Roman" panose="02020603050405020304" pitchFamily="18" charset="0"/>
                  </a:rPr>
                  <a:t> ÷ 3 × </a:t>
                </a:r>
                <a:r>
                  <a:rPr lang="en-US" sz="32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4</a:t>
                </a:r>
                <a:endParaRPr lang="en-US" dirty="0">
                  <a:solidFill>
                    <a:schemeClr val="tx1"/>
                  </a:solidFill>
                </a:endParaRPr>
              </a:p>
            </p:txBody>
          </p:sp>
        </mc:Choice>
        <mc:Fallback xmlns="">
          <p:sp>
            <p:nvSpPr>
              <p:cNvPr id="14" name="Rectangle 13">
                <a:extLst>
                  <a:ext uri="{FF2B5EF4-FFF2-40B4-BE49-F238E27FC236}">
                    <a16:creationId xmlns:a16="http://schemas.microsoft.com/office/drawing/2014/main" id="{480BE46F-198A-0563-740D-47A683E3516D}"/>
                  </a:ext>
                </a:extLst>
              </p:cNvPr>
              <p:cNvSpPr>
                <a:spLocks noRot="1" noChangeAspect="1" noMove="1" noResize="1" noEditPoints="1" noAdjustHandles="1" noChangeArrowheads="1" noChangeShapeType="1" noTextEdit="1"/>
              </p:cNvSpPr>
              <p:nvPr/>
            </p:nvSpPr>
            <p:spPr>
              <a:xfrm>
                <a:off x="8000314" y="3000556"/>
                <a:ext cx="3449390" cy="764029"/>
              </a:xfrm>
              <a:prstGeom prst="rect">
                <a:avLst/>
              </a:prstGeom>
              <a:blipFill>
                <a:blip r:embed="rId10"/>
                <a:stretch>
                  <a:fillRect l="-4417" b="-14286"/>
                </a:stretch>
              </a:blipFill>
              <a:ln>
                <a:noFill/>
              </a:ln>
            </p:spPr>
            <p:txBody>
              <a:bodyPr/>
              <a:lstStyle/>
              <a:p>
                <a:r>
                  <a:rPr lang="en-US">
                    <a:noFill/>
                  </a:rPr>
                  <a:t> </a:t>
                </a:r>
              </a:p>
            </p:txBody>
          </p:sp>
        </mc:Fallback>
      </mc:AlternateContent>
      <p:sp>
        <p:nvSpPr>
          <p:cNvPr id="15" name="Rectangle 14">
            <a:extLst>
              <a:ext uri="{FF2B5EF4-FFF2-40B4-BE49-F238E27FC236}">
                <a16:creationId xmlns:a16="http://schemas.microsoft.com/office/drawing/2014/main" id="{247CEAA2-AF55-3F2D-1C24-BF25C3D98F71}"/>
              </a:ext>
            </a:extLst>
          </p:cNvPr>
          <p:cNvSpPr/>
          <p:nvPr/>
        </p:nvSpPr>
        <p:spPr>
          <a:xfrm>
            <a:off x="6994766" y="5384557"/>
            <a:ext cx="652286" cy="385011"/>
          </a:xfrm>
          <a:prstGeom prst="rect">
            <a:avLst/>
          </a:prstGeom>
          <a:solidFill>
            <a:schemeClr val="accent3">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7" name="Rectangle 16">
            <a:extLst>
              <a:ext uri="{FF2B5EF4-FFF2-40B4-BE49-F238E27FC236}">
                <a16:creationId xmlns:a16="http://schemas.microsoft.com/office/drawing/2014/main" id="{EC54865B-B65B-E619-D7D4-B0334A2BC732}"/>
              </a:ext>
            </a:extLst>
          </p:cNvPr>
          <p:cNvSpPr/>
          <p:nvPr/>
        </p:nvSpPr>
        <p:spPr>
          <a:xfrm>
            <a:off x="7823904" y="800365"/>
            <a:ext cx="4000933" cy="52169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12932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5"/>
                                        </p:tgtEl>
                                      </p:cBhvr>
                                    </p:animEffect>
                                    <p:set>
                                      <p:cBhvr>
                                        <p:cTn id="22" dur="1" fill="hold">
                                          <p:stCondLst>
                                            <p:cond delay="499"/>
                                          </p:stCondLst>
                                        </p:cTn>
                                        <p:tgtEl>
                                          <p:spTgt spid="1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7"/>
                                        </p:tgtEl>
                                      </p:cBhvr>
                                    </p:animEffect>
                                    <p:set>
                                      <p:cBhvr>
                                        <p:cTn id="27" dur="1" fill="hold">
                                          <p:stCondLst>
                                            <p:cond delay="499"/>
                                          </p:stCondLst>
                                        </p:cTn>
                                        <p:tgtEl>
                                          <p:spTgt spid="1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13" grpId="0" animBg="1"/>
      <p:bldP spid="14" grpId="0" animBg="1"/>
      <p:bldP spid="15" grpId="0" animBg="1"/>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042B4-8D18-02D9-FAF8-4A2AEB77A9AC}"/>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6500448C-5283-4EF5-71FA-8D36A94CF820}"/>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48947" r="25790"/>
          <a:stretch>
            <a:fillRect/>
          </a:stretch>
        </p:blipFill>
        <p:spPr>
          <a:xfrm>
            <a:off x="-1" y="-47437"/>
            <a:ext cx="2470921" cy="6905437"/>
          </a:xfrm>
          <a:prstGeom prst="rect">
            <a:avLst/>
          </a:prstGeom>
        </p:spPr>
      </p:pic>
      <p:sp>
        <p:nvSpPr>
          <p:cNvPr id="16" name="Rectangle 15">
            <a:extLst>
              <a:ext uri="{FF2B5EF4-FFF2-40B4-BE49-F238E27FC236}">
                <a16:creationId xmlns:a16="http://schemas.microsoft.com/office/drawing/2014/main" id="{1B925113-D956-7A8F-F4FF-9ADAFCDC186B}"/>
              </a:ext>
            </a:extLst>
          </p:cNvPr>
          <p:cNvSpPr/>
          <p:nvPr/>
        </p:nvSpPr>
        <p:spPr>
          <a:xfrm>
            <a:off x="0" y="0"/>
            <a:ext cx="2470921"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BD7D07F8-253B-BA59-3779-0660EEED20A8}"/>
              </a:ext>
            </a:extLst>
          </p:cNvPr>
          <p:cNvSpPr/>
          <p:nvPr/>
        </p:nvSpPr>
        <p:spPr>
          <a:xfrm>
            <a:off x="24491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6967203F-771A-6FA7-AAEA-83C2D97438F7}"/>
              </a:ext>
            </a:extLst>
          </p:cNvPr>
          <p:cNvSpPr/>
          <p:nvPr/>
        </p:nvSpPr>
        <p:spPr>
          <a:xfrm>
            <a:off x="2449197" y="3103055"/>
            <a:ext cx="286053" cy="693965"/>
          </a:xfrm>
          <a:prstGeom prst="rect">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446A1576-F297-1DA8-2D4F-1369CC8FB3A4}"/>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solidFill>
                  <a:schemeClr val="bg1">
                    <a:alpha val="60000"/>
                  </a:schemeClr>
                </a:solidFill>
                <a:latin typeface="Articulate Extrabold" panose="02000503050000020004" pitchFamily="2" charset="0"/>
              </a:rPr>
              <a:t>P</a:t>
            </a:r>
          </a:p>
        </p:txBody>
      </p:sp>
      <p:sp>
        <p:nvSpPr>
          <p:cNvPr id="9" name="Rectangle 8">
            <a:extLst>
              <a:ext uri="{FF2B5EF4-FFF2-40B4-BE49-F238E27FC236}">
                <a16:creationId xmlns:a16="http://schemas.microsoft.com/office/drawing/2014/main" id="{4CF6BC10-5110-37F2-2E0C-B62BA50F07BE}"/>
              </a:ext>
            </a:extLst>
          </p:cNvPr>
          <p:cNvSpPr/>
          <p:nvPr/>
        </p:nvSpPr>
        <p:spPr>
          <a:xfrm>
            <a:off x="-2" y="1531329"/>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solidFill>
                  <a:schemeClr val="lt1">
                    <a:alpha val="60000"/>
                  </a:schemeClr>
                </a:solidFill>
                <a:latin typeface="Articulate Extrabold" panose="02000503050000020004" pitchFamily="2" charset="0"/>
              </a:rPr>
              <a:t>E</a:t>
            </a:r>
          </a:p>
        </p:txBody>
      </p:sp>
      <p:sp>
        <p:nvSpPr>
          <p:cNvPr id="10" name="Rectangle 9">
            <a:extLst>
              <a:ext uri="{FF2B5EF4-FFF2-40B4-BE49-F238E27FC236}">
                <a16:creationId xmlns:a16="http://schemas.microsoft.com/office/drawing/2014/main" id="{0037C44F-9C45-CD48-224B-5635E286E5D1}"/>
              </a:ext>
            </a:extLst>
          </p:cNvPr>
          <p:cNvSpPr/>
          <p:nvPr/>
        </p:nvSpPr>
        <p:spPr>
          <a:xfrm>
            <a:off x="1" y="256512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latin typeface="Articulate Extrabold" panose="02000503050000020004" pitchFamily="2" charset="0"/>
              </a:rPr>
              <a:t>M</a:t>
            </a:r>
          </a:p>
        </p:txBody>
      </p:sp>
      <p:sp>
        <p:nvSpPr>
          <p:cNvPr id="11" name="Rectangle 10">
            <a:extLst>
              <a:ext uri="{FF2B5EF4-FFF2-40B4-BE49-F238E27FC236}">
                <a16:creationId xmlns:a16="http://schemas.microsoft.com/office/drawing/2014/main" id="{C5C98CD8-E67E-C073-16D8-6336746D52DF}"/>
              </a:ext>
            </a:extLst>
          </p:cNvPr>
          <p:cNvSpPr/>
          <p:nvPr/>
        </p:nvSpPr>
        <p:spPr>
          <a:xfrm>
            <a:off x="2" y="3598913"/>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latin typeface="Articulate Extrabold" panose="02000503050000020004" pitchFamily="2" charset="0"/>
              </a:rPr>
              <a:t>D</a:t>
            </a:r>
          </a:p>
        </p:txBody>
      </p:sp>
      <p:sp>
        <p:nvSpPr>
          <p:cNvPr id="20" name="TextBox 19">
            <a:extLst>
              <a:ext uri="{FF2B5EF4-FFF2-40B4-BE49-F238E27FC236}">
                <a16:creationId xmlns:a16="http://schemas.microsoft.com/office/drawing/2014/main" id="{85DB8C73-C440-425F-4EF3-4066826F5F52}"/>
              </a:ext>
            </a:extLst>
          </p:cNvPr>
          <p:cNvSpPr txBox="1"/>
          <p:nvPr/>
        </p:nvSpPr>
        <p:spPr>
          <a:xfrm>
            <a:off x="3320280" y="2483956"/>
            <a:ext cx="4415701" cy="2923877"/>
          </a:xfrm>
          <a:prstGeom prst="rect">
            <a:avLst/>
          </a:prstGeom>
          <a:noFill/>
          <a:ln>
            <a:noFill/>
          </a:ln>
        </p:spPr>
        <p:txBody>
          <a:bodyPr wrap="square">
            <a:spAutoFit/>
          </a:bodyPr>
          <a:lstStyle/>
          <a:p>
            <a:pPr marL="457200" indent="-457200">
              <a:buFont typeface="Arial" panose="020B0604020202020204" pitchFamily="34" charset="0"/>
              <a:buChar char="•"/>
            </a:pPr>
            <a:r>
              <a:rPr lang="en-US" sz="2800" b="0" i="0" dirty="0">
                <a:solidFill>
                  <a:srgbClr val="000000"/>
                </a:solidFill>
                <a:effectLst/>
              </a:rPr>
              <a:t>The third step to the order of operations</a:t>
            </a:r>
          </a:p>
          <a:p>
            <a:endParaRPr lang="en-US" sz="1600" b="0" i="0" dirty="0">
              <a:solidFill>
                <a:srgbClr val="000000"/>
              </a:solidFill>
              <a:effectLst/>
            </a:endParaRPr>
          </a:p>
          <a:p>
            <a:pPr marL="457200" indent="-457200">
              <a:buFont typeface="Arial" panose="020B0604020202020204" pitchFamily="34" charset="0"/>
              <a:buChar char="•"/>
            </a:pPr>
            <a:r>
              <a:rPr lang="en-US" sz="2800" kern="100" dirty="0">
                <a:latin typeface="Calibri" panose="020F0502020204030204" pitchFamily="34" charset="0"/>
                <a:ea typeface="Calibri" panose="020F0502020204030204" pitchFamily="34" charset="0"/>
                <a:cs typeface="Times New Roman" panose="02020603050405020304" pitchFamily="18" charset="0"/>
              </a:rPr>
              <a:t>They are prioritized equally and are performed from </a:t>
            </a:r>
            <a:r>
              <a:rPr lang="en-US" sz="2800" b="1" kern="100" dirty="0">
                <a:latin typeface="Calibri" panose="020F0502020204030204" pitchFamily="34" charset="0"/>
                <a:ea typeface="Calibri" panose="020F0502020204030204" pitchFamily="34" charset="0"/>
                <a:cs typeface="Times New Roman" panose="02020603050405020304" pitchFamily="18" charset="0"/>
              </a:rPr>
              <a:t>left to right</a:t>
            </a:r>
          </a:p>
        </p:txBody>
      </p:sp>
      <p:sp>
        <p:nvSpPr>
          <p:cNvPr id="21" name="TextBox 20">
            <a:extLst>
              <a:ext uri="{FF2B5EF4-FFF2-40B4-BE49-F238E27FC236}">
                <a16:creationId xmlns:a16="http://schemas.microsoft.com/office/drawing/2014/main" id="{40CBE6E8-E7BF-3F88-3378-0A0BD74C65D4}"/>
              </a:ext>
            </a:extLst>
          </p:cNvPr>
          <p:cNvSpPr txBox="1"/>
          <p:nvPr/>
        </p:nvSpPr>
        <p:spPr>
          <a:xfrm>
            <a:off x="3320282" y="800365"/>
            <a:ext cx="4326769" cy="1323439"/>
          </a:xfrm>
          <a:prstGeom prst="rect">
            <a:avLst/>
          </a:prstGeom>
          <a:noFill/>
          <a:ln>
            <a:noFill/>
          </a:ln>
        </p:spPr>
        <p:txBody>
          <a:bodyPr wrap="square" rtlCol="0">
            <a:spAutoFit/>
          </a:bodyPr>
          <a:lstStyle/>
          <a:p>
            <a:r>
              <a:rPr lang="en-US" sz="4000" dirty="0">
                <a:solidFill>
                  <a:schemeClr val="accent4"/>
                </a:solidFill>
                <a:latin typeface="Articulate Extrabold" panose="02000503050000020004" pitchFamily="2" charset="0"/>
              </a:rPr>
              <a:t>Multiplication</a:t>
            </a:r>
            <a:r>
              <a:rPr lang="en-US" sz="4000" dirty="0">
                <a:solidFill>
                  <a:srgbClr val="8B8F46"/>
                </a:solidFill>
                <a:latin typeface="Articulate Extrabold" panose="02000503050000020004" pitchFamily="2" charset="0"/>
              </a:rPr>
              <a:t> </a:t>
            </a:r>
            <a:r>
              <a:rPr lang="en-US" sz="4000" b="1" dirty="0">
                <a:latin typeface="Articulate Extrabold" panose="02000503050000020004" pitchFamily="2" charset="0"/>
              </a:rPr>
              <a:t>or</a:t>
            </a:r>
            <a:r>
              <a:rPr lang="en-US" sz="4000" dirty="0">
                <a:solidFill>
                  <a:srgbClr val="8B8F46"/>
                </a:solidFill>
                <a:latin typeface="Articulate Extrabold" panose="02000503050000020004" pitchFamily="2" charset="0"/>
              </a:rPr>
              <a:t> </a:t>
            </a:r>
            <a:r>
              <a:rPr lang="en-US" sz="4000" dirty="0">
                <a:solidFill>
                  <a:schemeClr val="accent5"/>
                </a:solidFill>
                <a:latin typeface="Articulate Extrabold" panose="02000503050000020004" pitchFamily="2" charset="0"/>
              </a:rPr>
              <a:t>Division</a:t>
            </a:r>
            <a:r>
              <a:rPr lang="en-US" sz="4000" dirty="0">
                <a:solidFill>
                  <a:srgbClr val="8B8F46"/>
                </a:solidFill>
                <a:latin typeface="Articulate Extrabold" panose="02000503050000020004" pitchFamily="2" charset="0"/>
              </a:rPr>
              <a:t> </a:t>
            </a:r>
            <a:r>
              <a:rPr lang="en-US" sz="4000" dirty="0">
                <a:solidFill>
                  <a:schemeClr val="accent2"/>
                </a:solidFill>
                <a:latin typeface="Articulate Extrabold" panose="02000503050000020004" pitchFamily="2" charset="0"/>
              </a:rPr>
              <a:t> </a:t>
            </a:r>
          </a:p>
        </p:txBody>
      </p:sp>
      <p:sp>
        <p:nvSpPr>
          <p:cNvPr id="7" name="Rectangle 6">
            <a:extLst>
              <a:ext uri="{FF2B5EF4-FFF2-40B4-BE49-F238E27FC236}">
                <a16:creationId xmlns:a16="http://schemas.microsoft.com/office/drawing/2014/main" id="{1779CB4E-76E9-58C4-798B-F8D4137BBFAA}"/>
              </a:ext>
            </a:extLst>
          </p:cNvPr>
          <p:cNvSpPr/>
          <p:nvPr/>
        </p:nvSpPr>
        <p:spPr>
          <a:xfrm>
            <a:off x="3" y="463270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solidFill>
                  <a:schemeClr val="lt1">
                    <a:alpha val="60000"/>
                  </a:schemeClr>
                </a:solidFill>
                <a:latin typeface="Articulate Extrabold" panose="02000503050000020004" pitchFamily="2" charset="0"/>
              </a:rPr>
              <a:t>A</a:t>
            </a:r>
          </a:p>
        </p:txBody>
      </p:sp>
      <p:sp>
        <p:nvSpPr>
          <p:cNvPr id="12" name="Rectangle 11">
            <a:extLst>
              <a:ext uri="{FF2B5EF4-FFF2-40B4-BE49-F238E27FC236}">
                <a16:creationId xmlns:a16="http://schemas.microsoft.com/office/drawing/2014/main" id="{667F89DD-49B8-D18E-D411-67D9157DA384}"/>
              </a:ext>
            </a:extLst>
          </p:cNvPr>
          <p:cNvSpPr/>
          <p:nvPr/>
        </p:nvSpPr>
        <p:spPr>
          <a:xfrm>
            <a:off x="2" y="5666499"/>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solidFill>
                  <a:schemeClr val="lt1">
                    <a:alpha val="60000"/>
                  </a:schemeClr>
                </a:solidFill>
                <a:latin typeface="Articulate Extrabold" panose="02000503050000020004" pitchFamily="2" charset="0"/>
              </a:rPr>
              <a:t>S</a:t>
            </a:r>
          </a:p>
        </p:txBody>
      </p:sp>
      <p:grpSp>
        <p:nvGrpSpPr>
          <p:cNvPr id="26" name="Group 25">
            <a:extLst>
              <a:ext uri="{FF2B5EF4-FFF2-40B4-BE49-F238E27FC236}">
                <a16:creationId xmlns:a16="http://schemas.microsoft.com/office/drawing/2014/main" id="{8FBB8041-80C8-549F-A243-113A4CFB1F67}"/>
              </a:ext>
            </a:extLst>
          </p:cNvPr>
          <p:cNvGrpSpPr/>
          <p:nvPr/>
        </p:nvGrpSpPr>
        <p:grpSpPr>
          <a:xfrm>
            <a:off x="8000314" y="800365"/>
            <a:ext cx="3557422" cy="4877097"/>
            <a:chOff x="4546246" y="4268582"/>
            <a:chExt cx="2891615" cy="2071058"/>
          </a:xfrm>
        </p:grpSpPr>
        <p:sp>
          <p:nvSpPr>
            <p:cNvPr id="19" name="Google Shape;251;p31">
              <a:extLst>
                <a:ext uri="{FF2B5EF4-FFF2-40B4-BE49-F238E27FC236}">
                  <a16:creationId xmlns:a16="http://schemas.microsoft.com/office/drawing/2014/main" id="{DD55DFD7-509F-9F1A-4F05-2801416C6E90}"/>
                </a:ext>
              </a:extLst>
            </p:cNvPr>
            <p:cNvSpPr/>
            <p:nvPr/>
          </p:nvSpPr>
          <p:spPr>
            <a:xfrm>
              <a:off x="4546246" y="4285714"/>
              <a:ext cx="2891615" cy="2053926"/>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22" name="Google Shape;252;p31">
              <a:extLst>
                <a:ext uri="{FF2B5EF4-FFF2-40B4-BE49-F238E27FC236}">
                  <a16:creationId xmlns:a16="http://schemas.microsoft.com/office/drawing/2014/main" id="{1DBE82B0-41F3-884E-EB9A-5E22D2BFD82A}"/>
                </a:ext>
              </a:extLst>
            </p:cNvPr>
            <p:cNvSpPr/>
            <p:nvPr/>
          </p:nvSpPr>
          <p:spPr>
            <a:xfrm>
              <a:off x="4546246" y="4268582"/>
              <a:ext cx="2891615" cy="330632"/>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623D162D-C626-4335-CCAF-7457075F7C13}"/>
                  </a:ext>
                </a:extLst>
              </p:cNvPr>
              <p:cNvSpPr/>
              <p:nvPr/>
            </p:nvSpPr>
            <p:spPr>
              <a:xfrm>
                <a:off x="8018107" y="1538618"/>
                <a:ext cx="3449390" cy="76402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kern="100" dirty="0">
                    <a:latin typeface="Calibri" panose="020F0502020204030204" pitchFamily="34" charset="0"/>
                    <a:ea typeface="Calibri" panose="020F0502020204030204" pitchFamily="34" charset="0"/>
                    <a:cs typeface="Times New Roman" panose="02020603050405020304" pitchFamily="18" charset="0"/>
                  </a:rPr>
                  <a:t>10 + </a:t>
                </a:r>
                <a14:m>
                  <m:oMath xmlns:m="http://schemas.openxmlformats.org/officeDocument/2006/math">
                    <m:sSup>
                      <m:sSupPr>
                        <m:ctrlPr>
                          <a:rPr lang="en-US" sz="32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3200" b="0" i="1" kern="100" dirty="0" smtClean="0">
                            <a:latin typeface="Cambria Math" panose="02040503050406030204" pitchFamily="18" charset="0"/>
                            <a:ea typeface="Calibri" panose="020F0502020204030204" pitchFamily="34" charset="0"/>
                            <a:cs typeface="Times New Roman" panose="02020603050405020304" pitchFamily="18" charset="0"/>
                          </a:rPr>
                          <m:t>6</m:t>
                        </m:r>
                      </m:e>
                      <m:sup>
                        <m:r>
                          <a:rPr lang="en-US" sz="3200" i="1" kern="100" dirty="0" smtClean="0">
                            <a:latin typeface="Cambria Math" panose="02040503050406030204" pitchFamily="18" charset="0"/>
                            <a:ea typeface="Calibri" panose="020F0502020204030204" pitchFamily="34" charset="0"/>
                            <a:cs typeface="Times New Roman" panose="02020603050405020304" pitchFamily="18" charset="0"/>
                          </a:rPr>
                          <m:t>2</m:t>
                        </m:r>
                      </m:sup>
                    </m:sSup>
                  </m:oMath>
                </a14:m>
                <a:r>
                  <a:rPr lang="en-US" sz="3200" kern="100" dirty="0">
                    <a:latin typeface="Calibri" panose="020F0502020204030204" pitchFamily="34" charset="0"/>
                    <a:ea typeface="Calibri" panose="020F0502020204030204" pitchFamily="34" charset="0"/>
                    <a:cs typeface="Times New Roman" panose="02020603050405020304" pitchFamily="18" charset="0"/>
                  </a:rPr>
                  <a:t> ÷ 3 × (8 – 4)</a:t>
                </a:r>
                <a:endParaRPr lang="en-US" dirty="0"/>
              </a:p>
            </p:txBody>
          </p:sp>
        </mc:Choice>
        <mc:Fallback xmlns="">
          <p:sp>
            <p:nvSpPr>
              <p:cNvPr id="23" name="Rectangle 22">
                <a:extLst>
                  <a:ext uri="{FF2B5EF4-FFF2-40B4-BE49-F238E27FC236}">
                    <a16:creationId xmlns:a16="http://schemas.microsoft.com/office/drawing/2014/main" id="{623D162D-C626-4335-CCAF-7457075F7C13}"/>
                  </a:ext>
                </a:extLst>
              </p:cNvPr>
              <p:cNvSpPr>
                <a:spLocks noRot="1" noChangeAspect="1" noMove="1" noResize="1" noEditPoints="1" noAdjustHandles="1" noChangeArrowheads="1" noChangeShapeType="1" noTextEdit="1"/>
              </p:cNvSpPr>
              <p:nvPr/>
            </p:nvSpPr>
            <p:spPr>
              <a:xfrm>
                <a:off x="8018107" y="1538618"/>
                <a:ext cx="3449390" cy="764029"/>
              </a:xfrm>
              <a:prstGeom prst="rect">
                <a:avLst/>
              </a:prstGeom>
              <a:blipFill>
                <a:blip r:embed="rId6"/>
                <a:stretch>
                  <a:fillRect l="-4417" r="-3887" b="-15079"/>
                </a:stretch>
              </a:blipFill>
              <a:ln>
                <a:noFill/>
              </a:ln>
            </p:spPr>
            <p:txBody>
              <a:bodyPr/>
              <a:lstStyle/>
              <a:p>
                <a:r>
                  <a:rPr lang="en-US">
                    <a:noFill/>
                  </a:rPr>
                  <a:t> </a:t>
                </a:r>
              </a:p>
            </p:txBody>
          </p:sp>
        </mc:Fallback>
      </mc:AlternateContent>
      <p:sp>
        <p:nvSpPr>
          <p:cNvPr id="24" name="Rectangle 23">
            <a:extLst>
              <a:ext uri="{FF2B5EF4-FFF2-40B4-BE49-F238E27FC236}">
                <a16:creationId xmlns:a16="http://schemas.microsoft.com/office/drawing/2014/main" id="{D7994159-9C81-5091-C9D8-3AA55A24FC52}"/>
              </a:ext>
            </a:extLst>
          </p:cNvPr>
          <p:cNvSpPr/>
          <p:nvPr/>
        </p:nvSpPr>
        <p:spPr>
          <a:xfrm>
            <a:off x="1472302" y="3101374"/>
            <a:ext cx="665745"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i="1" dirty="0">
                <a:latin typeface="Articulate Extrabold" panose="02000503050000020004" pitchFamily="2" charset="0"/>
              </a:rPr>
              <a:t>or</a:t>
            </a:r>
          </a:p>
        </p:txBody>
      </p:sp>
      <p:sp>
        <p:nvSpPr>
          <p:cNvPr id="25" name="Rectangle 24">
            <a:extLst>
              <a:ext uri="{FF2B5EF4-FFF2-40B4-BE49-F238E27FC236}">
                <a16:creationId xmlns:a16="http://schemas.microsoft.com/office/drawing/2014/main" id="{E2046A9C-B83F-C87B-0199-992776A435D0}"/>
              </a:ext>
            </a:extLst>
          </p:cNvPr>
          <p:cNvSpPr/>
          <p:nvPr/>
        </p:nvSpPr>
        <p:spPr>
          <a:xfrm>
            <a:off x="1472302" y="5168958"/>
            <a:ext cx="665745"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i="1" dirty="0">
                <a:solidFill>
                  <a:schemeClr val="lt1">
                    <a:alpha val="60000"/>
                  </a:schemeClr>
                </a:solidFill>
                <a:latin typeface="Articulate Extrabold" panose="02000503050000020004" pitchFamily="2" charset="0"/>
              </a:rPr>
              <a:t>or</a:t>
            </a:r>
          </a:p>
        </p:txBody>
      </p:sp>
      <p:sp>
        <p:nvSpPr>
          <p:cNvPr id="27" name="Rectangle 26">
            <a:extLst>
              <a:ext uri="{FF2B5EF4-FFF2-40B4-BE49-F238E27FC236}">
                <a16:creationId xmlns:a16="http://schemas.microsoft.com/office/drawing/2014/main" id="{B1D99FA7-0A0C-8B96-15A6-C0E754596F74}"/>
              </a:ext>
            </a:extLst>
          </p:cNvPr>
          <p:cNvSpPr/>
          <p:nvPr/>
        </p:nvSpPr>
        <p:spPr>
          <a:xfrm>
            <a:off x="8108346" y="1027191"/>
            <a:ext cx="3096127" cy="3249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400" i="1" kern="100" dirty="0">
                <a:latin typeface="Calibri" panose="020F0502020204030204" pitchFamily="34" charset="0"/>
                <a:ea typeface="Calibri" panose="020F0502020204030204" pitchFamily="34" charset="0"/>
                <a:cs typeface="Times New Roman" panose="02020603050405020304" pitchFamily="18" charset="0"/>
              </a:rPr>
              <a:t>Example: </a:t>
            </a:r>
            <a:endParaRPr lang="en-US" dirty="0"/>
          </a:p>
        </p:txBody>
      </p:sp>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08A06CF6-81D4-20EF-AE08-55A7ADC8F89E}"/>
                  </a:ext>
                </a:extLst>
              </p:cNvPr>
              <p:cNvSpPr/>
              <p:nvPr/>
            </p:nvSpPr>
            <p:spPr>
              <a:xfrm>
                <a:off x="8035900" y="2302647"/>
                <a:ext cx="3449390" cy="76402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kern="100" dirty="0">
                    <a:latin typeface="Calibri" panose="020F0502020204030204" pitchFamily="34" charset="0"/>
                    <a:ea typeface="Calibri" panose="020F0502020204030204" pitchFamily="34" charset="0"/>
                    <a:cs typeface="Times New Roman" panose="02020603050405020304" pitchFamily="18" charset="0"/>
                  </a:rPr>
                  <a:t>10 + </a:t>
                </a:r>
                <a14:m>
                  <m:oMath xmlns:m="http://schemas.openxmlformats.org/officeDocument/2006/math">
                    <m:sSup>
                      <m:sSupPr>
                        <m:ctrlPr>
                          <a:rPr lang="en-US" sz="32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3200" b="0" i="1" kern="100" dirty="0" smtClean="0">
                            <a:latin typeface="Cambria Math" panose="02040503050406030204" pitchFamily="18" charset="0"/>
                            <a:ea typeface="Calibri" panose="020F0502020204030204" pitchFamily="34" charset="0"/>
                            <a:cs typeface="Times New Roman" panose="02020603050405020304" pitchFamily="18" charset="0"/>
                          </a:rPr>
                          <m:t>6</m:t>
                        </m:r>
                      </m:e>
                      <m:sup>
                        <m:r>
                          <a:rPr lang="en-US" sz="3200" i="1" kern="100" dirty="0" smtClean="0">
                            <a:latin typeface="Cambria Math" panose="02040503050406030204" pitchFamily="18" charset="0"/>
                            <a:ea typeface="Calibri" panose="020F0502020204030204" pitchFamily="34" charset="0"/>
                            <a:cs typeface="Times New Roman" panose="02020603050405020304" pitchFamily="18" charset="0"/>
                          </a:rPr>
                          <m:t>2</m:t>
                        </m:r>
                      </m:sup>
                    </m:sSup>
                  </m:oMath>
                </a14:m>
                <a:r>
                  <a:rPr lang="en-US" sz="3200" kern="100" dirty="0">
                    <a:latin typeface="Calibri" panose="020F0502020204030204" pitchFamily="34" charset="0"/>
                    <a:ea typeface="Calibri" panose="020F0502020204030204" pitchFamily="34" charset="0"/>
                    <a:cs typeface="Times New Roman" panose="02020603050405020304" pitchFamily="18" charset="0"/>
                  </a:rPr>
                  <a:t> ÷ 3 × </a:t>
                </a:r>
                <a:r>
                  <a:rPr lang="en-US" sz="32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4</a:t>
                </a:r>
                <a:endParaRPr lang="en-US" dirty="0">
                  <a:solidFill>
                    <a:schemeClr val="tx1"/>
                  </a:solidFill>
                </a:endParaRPr>
              </a:p>
            </p:txBody>
          </p:sp>
        </mc:Choice>
        <mc:Fallback xmlns="">
          <p:sp>
            <p:nvSpPr>
              <p:cNvPr id="32" name="Rectangle 31">
                <a:extLst>
                  <a:ext uri="{FF2B5EF4-FFF2-40B4-BE49-F238E27FC236}">
                    <a16:creationId xmlns:a16="http://schemas.microsoft.com/office/drawing/2014/main" id="{08A06CF6-81D4-20EF-AE08-55A7ADC8F89E}"/>
                  </a:ext>
                </a:extLst>
              </p:cNvPr>
              <p:cNvSpPr>
                <a:spLocks noRot="1" noChangeAspect="1" noMove="1" noResize="1" noEditPoints="1" noAdjustHandles="1" noChangeArrowheads="1" noChangeShapeType="1" noTextEdit="1"/>
              </p:cNvSpPr>
              <p:nvPr/>
            </p:nvSpPr>
            <p:spPr>
              <a:xfrm>
                <a:off x="8035900" y="2302647"/>
                <a:ext cx="3449390" cy="764029"/>
              </a:xfrm>
              <a:prstGeom prst="rect">
                <a:avLst/>
              </a:prstGeom>
              <a:blipFill>
                <a:blip r:embed="rId7"/>
                <a:stretch>
                  <a:fillRect l="-4417" b="-15200"/>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2091CDAE-A4F9-519D-398C-EBADA7657B44}"/>
                  </a:ext>
                </a:extLst>
              </p:cNvPr>
              <p:cNvSpPr/>
              <p:nvPr/>
            </p:nvSpPr>
            <p:spPr>
              <a:xfrm>
                <a:off x="8000314" y="3000556"/>
                <a:ext cx="3449390" cy="764029"/>
              </a:xfrm>
              <a:prstGeom prst="rect">
                <a:avLst/>
              </a:prstGeom>
              <a:solidFill>
                <a:srgbClr val="FFFF99"/>
              </a:solid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kern="100" dirty="0">
                    <a:latin typeface="Calibri" panose="020F0502020204030204" pitchFamily="34" charset="0"/>
                    <a:ea typeface="Calibri" panose="020F0502020204030204" pitchFamily="34" charset="0"/>
                    <a:cs typeface="Times New Roman" panose="02020603050405020304" pitchFamily="18" charset="0"/>
                  </a:rPr>
                  <a:t>10 + </a:t>
                </a:r>
                <a14:m>
                  <m:oMath xmlns:m="http://schemas.openxmlformats.org/officeDocument/2006/math">
                    <m:r>
                      <a:rPr lang="en-US" sz="3200" b="0" i="1" kern="100" dirty="0" smtClean="0">
                        <a:solidFill>
                          <a:schemeClr val="tx1"/>
                        </a:solidFill>
                        <a:latin typeface="Cambria Math" panose="02040503050406030204" pitchFamily="18" charset="0"/>
                        <a:ea typeface="Calibri" panose="020F0502020204030204" pitchFamily="34" charset="0"/>
                        <a:cs typeface="Times New Roman" panose="02020603050405020304" pitchFamily="18" charset="0"/>
                      </a:rPr>
                      <m:t>36</m:t>
                    </m:r>
                  </m:oMath>
                </a14:m>
                <a:r>
                  <a:rPr lang="en-US" sz="3200" kern="100" dirty="0">
                    <a:latin typeface="Calibri" panose="020F0502020204030204" pitchFamily="34" charset="0"/>
                    <a:ea typeface="Calibri" panose="020F0502020204030204" pitchFamily="34" charset="0"/>
                    <a:cs typeface="Times New Roman" panose="02020603050405020304" pitchFamily="18" charset="0"/>
                  </a:rPr>
                  <a:t> ÷ 3 × </a:t>
                </a:r>
                <a:r>
                  <a:rPr lang="en-US" sz="32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4</a:t>
                </a:r>
                <a:endParaRPr lang="en-US" dirty="0">
                  <a:solidFill>
                    <a:schemeClr val="tx1"/>
                  </a:solidFill>
                </a:endParaRPr>
              </a:p>
            </p:txBody>
          </p:sp>
        </mc:Choice>
        <mc:Fallback xmlns="">
          <p:sp>
            <p:nvSpPr>
              <p:cNvPr id="14" name="Rectangle 13">
                <a:extLst>
                  <a:ext uri="{FF2B5EF4-FFF2-40B4-BE49-F238E27FC236}">
                    <a16:creationId xmlns:a16="http://schemas.microsoft.com/office/drawing/2014/main" id="{2091CDAE-A4F9-519D-398C-EBADA7657B44}"/>
                  </a:ext>
                </a:extLst>
              </p:cNvPr>
              <p:cNvSpPr>
                <a:spLocks noRot="1" noChangeAspect="1" noMove="1" noResize="1" noEditPoints="1" noAdjustHandles="1" noChangeArrowheads="1" noChangeShapeType="1" noTextEdit="1"/>
              </p:cNvSpPr>
              <p:nvPr/>
            </p:nvSpPr>
            <p:spPr>
              <a:xfrm>
                <a:off x="8000314" y="3000556"/>
                <a:ext cx="3449390" cy="764029"/>
              </a:xfrm>
              <a:prstGeom prst="rect">
                <a:avLst/>
              </a:prstGeom>
              <a:blipFill>
                <a:blip r:embed="rId8"/>
                <a:stretch>
                  <a:fillRect l="-4417" b="-14286"/>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712B81D0-A2E4-2392-175A-A7E0CE2E3E1E}"/>
                  </a:ext>
                </a:extLst>
              </p:cNvPr>
              <p:cNvSpPr/>
              <p:nvPr/>
            </p:nvSpPr>
            <p:spPr>
              <a:xfrm>
                <a:off x="8000314" y="3001815"/>
                <a:ext cx="3449390" cy="764029"/>
              </a:xfrm>
              <a:prstGeom prst="rect">
                <a:avLst/>
              </a:prstGeom>
              <a:solidFill>
                <a:srgbClr val="FFFF99"/>
              </a:solid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kern="100" dirty="0">
                    <a:latin typeface="Calibri" panose="020F0502020204030204" pitchFamily="34" charset="0"/>
                    <a:ea typeface="Calibri" panose="020F0502020204030204" pitchFamily="34" charset="0"/>
                    <a:cs typeface="Times New Roman" panose="02020603050405020304" pitchFamily="18" charset="0"/>
                  </a:rPr>
                  <a:t>10 + </a:t>
                </a:r>
                <a14:m>
                  <m:oMath xmlns:m="http://schemas.openxmlformats.org/officeDocument/2006/math">
                    <m:r>
                      <a:rPr lang="en-US" sz="3200" b="1" i="1" kern="100" dirty="0" smtClean="0">
                        <a:solidFill>
                          <a:schemeClr val="accent5"/>
                        </a:solidFill>
                        <a:latin typeface="Cambria Math" panose="02040503050406030204" pitchFamily="18" charset="0"/>
                        <a:ea typeface="Calibri" panose="020F0502020204030204" pitchFamily="34" charset="0"/>
                        <a:cs typeface="Times New Roman" panose="02020603050405020304" pitchFamily="18" charset="0"/>
                      </a:rPr>
                      <m:t>𝟑𝟔</m:t>
                    </m:r>
                  </m:oMath>
                </a14:m>
                <a:r>
                  <a:rPr lang="en-US" sz="3200" b="1" kern="100" dirty="0">
                    <a:solidFill>
                      <a:schemeClr val="accent5"/>
                    </a:solidFill>
                    <a:latin typeface="Calibri" panose="020F0502020204030204" pitchFamily="34" charset="0"/>
                    <a:ea typeface="Calibri" panose="020F0502020204030204" pitchFamily="34" charset="0"/>
                    <a:cs typeface="Times New Roman" panose="02020603050405020304" pitchFamily="18" charset="0"/>
                  </a:rPr>
                  <a:t> ÷ 3 </a:t>
                </a:r>
                <a:r>
                  <a:rPr lang="en-US" sz="3200" kern="100" dirty="0">
                    <a:latin typeface="Calibri" panose="020F0502020204030204" pitchFamily="34" charset="0"/>
                    <a:ea typeface="Calibri" panose="020F0502020204030204" pitchFamily="34" charset="0"/>
                    <a:cs typeface="Times New Roman" panose="02020603050405020304" pitchFamily="18" charset="0"/>
                  </a:rPr>
                  <a:t>× </a:t>
                </a:r>
                <a:r>
                  <a:rPr lang="en-US" sz="32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4</a:t>
                </a:r>
                <a:endParaRPr lang="en-US" dirty="0">
                  <a:solidFill>
                    <a:schemeClr val="tx1"/>
                  </a:solidFill>
                </a:endParaRPr>
              </a:p>
            </p:txBody>
          </p:sp>
        </mc:Choice>
        <mc:Fallback xmlns="">
          <p:sp>
            <p:nvSpPr>
              <p:cNvPr id="28" name="Rectangle 27">
                <a:extLst>
                  <a:ext uri="{FF2B5EF4-FFF2-40B4-BE49-F238E27FC236}">
                    <a16:creationId xmlns:a16="http://schemas.microsoft.com/office/drawing/2014/main" id="{712B81D0-A2E4-2392-175A-A7E0CE2E3E1E}"/>
                  </a:ext>
                </a:extLst>
              </p:cNvPr>
              <p:cNvSpPr>
                <a:spLocks noRot="1" noChangeAspect="1" noMove="1" noResize="1" noEditPoints="1" noAdjustHandles="1" noChangeArrowheads="1" noChangeShapeType="1" noTextEdit="1"/>
              </p:cNvSpPr>
              <p:nvPr/>
            </p:nvSpPr>
            <p:spPr>
              <a:xfrm>
                <a:off x="8000314" y="3001815"/>
                <a:ext cx="3449390" cy="764029"/>
              </a:xfrm>
              <a:prstGeom prst="rect">
                <a:avLst/>
              </a:prstGeom>
              <a:blipFill>
                <a:blip r:embed="rId9"/>
                <a:stretch>
                  <a:fillRect l="-4417" b="-15079"/>
                </a:stretch>
              </a:blipFill>
              <a:ln>
                <a:noFill/>
              </a:ln>
            </p:spPr>
            <p:txBody>
              <a:bodyPr/>
              <a:lstStyle/>
              <a:p>
                <a:r>
                  <a:rPr lang="en-US">
                    <a:noFill/>
                  </a:rPr>
                  <a:t> </a:t>
                </a:r>
              </a:p>
            </p:txBody>
          </p:sp>
        </mc:Fallback>
      </mc:AlternateContent>
      <p:sp>
        <p:nvSpPr>
          <p:cNvPr id="29" name="Rectangle 28">
            <a:extLst>
              <a:ext uri="{FF2B5EF4-FFF2-40B4-BE49-F238E27FC236}">
                <a16:creationId xmlns:a16="http://schemas.microsoft.com/office/drawing/2014/main" id="{A2708E57-D32A-858D-25D5-B4C41CCC0A41}"/>
              </a:ext>
            </a:extLst>
          </p:cNvPr>
          <p:cNvSpPr/>
          <p:nvPr/>
        </p:nvSpPr>
        <p:spPr>
          <a:xfrm>
            <a:off x="8035900" y="3637621"/>
            <a:ext cx="3449390" cy="764029"/>
          </a:xfrm>
          <a:prstGeom prst="rect">
            <a:avLst/>
          </a:prstGeom>
          <a:solidFill>
            <a:srgbClr val="FFFF99"/>
          </a:solid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kern="100" dirty="0">
                <a:latin typeface="Calibri" panose="020F0502020204030204" pitchFamily="34" charset="0"/>
                <a:ea typeface="Calibri" panose="020F0502020204030204" pitchFamily="34" charset="0"/>
                <a:cs typeface="Times New Roman" panose="02020603050405020304" pitchFamily="18" charset="0"/>
              </a:rPr>
              <a:t>10 + </a:t>
            </a:r>
            <a:r>
              <a:rPr lang="en-US" sz="3200" b="1" kern="100" dirty="0">
                <a:solidFill>
                  <a:schemeClr val="accent5"/>
                </a:solidFill>
                <a:latin typeface="Calibri" panose="020F0502020204030204" pitchFamily="34" charset="0"/>
                <a:ea typeface="Calibri" panose="020F0502020204030204" pitchFamily="34" charset="0"/>
                <a:cs typeface="Times New Roman" panose="02020603050405020304" pitchFamily="18" charset="0"/>
              </a:rPr>
              <a:t>12</a:t>
            </a:r>
            <a:r>
              <a:rPr lang="en-US" sz="3200" kern="100" dirty="0">
                <a:latin typeface="Calibri" panose="020F0502020204030204" pitchFamily="34" charset="0"/>
                <a:ea typeface="Calibri" panose="020F0502020204030204" pitchFamily="34" charset="0"/>
                <a:cs typeface="Times New Roman" panose="02020603050405020304" pitchFamily="18" charset="0"/>
              </a:rPr>
              <a:t> × </a:t>
            </a:r>
            <a:r>
              <a:rPr lang="en-US" sz="32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4</a:t>
            </a:r>
            <a:endParaRPr lang="en-US" dirty="0">
              <a:solidFill>
                <a:schemeClr val="tx1"/>
              </a:solidFill>
            </a:endParaRPr>
          </a:p>
        </p:txBody>
      </p:sp>
      <p:sp>
        <p:nvSpPr>
          <p:cNvPr id="30" name="Rectangle 29">
            <a:extLst>
              <a:ext uri="{FF2B5EF4-FFF2-40B4-BE49-F238E27FC236}">
                <a16:creationId xmlns:a16="http://schemas.microsoft.com/office/drawing/2014/main" id="{43CB4A0E-1583-5A9D-1895-DC5B55192E53}"/>
              </a:ext>
            </a:extLst>
          </p:cNvPr>
          <p:cNvSpPr/>
          <p:nvPr/>
        </p:nvSpPr>
        <p:spPr>
          <a:xfrm>
            <a:off x="8035900" y="3637620"/>
            <a:ext cx="3449390" cy="764029"/>
          </a:xfrm>
          <a:prstGeom prst="rect">
            <a:avLst/>
          </a:prstGeom>
          <a:solidFill>
            <a:srgbClr val="FFFF99"/>
          </a:solid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kern="100" dirty="0">
                <a:latin typeface="Calibri" panose="020F0502020204030204" pitchFamily="34" charset="0"/>
                <a:ea typeface="Calibri" panose="020F0502020204030204" pitchFamily="34" charset="0"/>
                <a:cs typeface="Times New Roman" panose="02020603050405020304" pitchFamily="18" charset="0"/>
              </a:rPr>
              <a:t>10 + </a:t>
            </a:r>
            <a:r>
              <a:rPr lang="en-US" sz="3200" b="1" kern="100" dirty="0">
                <a:solidFill>
                  <a:schemeClr val="accent4"/>
                </a:solidFill>
                <a:latin typeface="Calibri" panose="020F0502020204030204" pitchFamily="34" charset="0"/>
                <a:ea typeface="Calibri" panose="020F0502020204030204" pitchFamily="34" charset="0"/>
                <a:cs typeface="Times New Roman" panose="02020603050405020304" pitchFamily="18" charset="0"/>
              </a:rPr>
              <a:t>12 × 4</a:t>
            </a:r>
            <a:endParaRPr lang="en-US" b="1" dirty="0">
              <a:solidFill>
                <a:schemeClr val="accent4"/>
              </a:solidFill>
            </a:endParaRPr>
          </a:p>
        </p:txBody>
      </p:sp>
      <p:sp>
        <p:nvSpPr>
          <p:cNvPr id="31" name="Rectangle 30">
            <a:extLst>
              <a:ext uri="{FF2B5EF4-FFF2-40B4-BE49-F238E27FC236}">
                <a16:creationId xmlns:a16="http://schemas.microsoft.com/office/drawing/2014/main" id="{B618DB81-E8FB-BCDF-2185-8E04ED5F7CC8}"/>
              </a:ext>
            </a:extLst>
          </p:cNvPr>
          <p:cNvSpPr/>
          <p:nvPr/>
        </p:nvSpPr>
        <p:spPr>
          <a:xfrm>
            <a:off x="8035900" y="4215658"/>
            <a:ext cx="3449390" cy="764029"/>
          </a:xfrm>
          <a:prstGeom prst="rect">
            <a:avLst/>
          </a:prstGeom>
          <a:solidFill>
            <a:srgbClr val="FFFF99"/>
          </a:solid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kern="100" dirty="0">
                <a:latin typeface="Calibri" panose="020F0502020204030204" pitchFamily="34" charset="0"/>
                <a:ea typeface="Calibri" panose="020F0502020204030204" pitchFamily="34" charset="0"/>
                <a:cs typeface="Times New Roman" panose="02020603050405020304" pitchFamily="18" charset="0"/>
              </a:rPr>
              <a:t>10 + </a:t>
            </a:r>
            <a:r>
              <a:rPr lang="en-US" sz="3200" b="1" kern="100" dirty="0">
                <a:solidFill>
                  <a:schemeClr val="accent4"/>
                </a:solidFill>
                <a:latin typeface="Calibri" panose="020F0502020204030204" pitchFamily="34" charset="0"/>
                <a:ea typeface="Calibri" panose="020F0502020204030204" pitchFamily="34" charset="0"/>
                <a:cs typeface="Times New Roman" panose="02020603050405020304" pitchFamily="18" charset="0"/>
              </a:rPr>
              <a:t>48</a:t>
            </a:r>
            <a:endParaRPr lang="en-US" b="1" dirty="0">
              <a:solidFill>
                <a:schemeClr val="accent4"/>
              </a:solidFill>
            </a:endParaRPr>
          </a:p>
        </p:txBody>
      </p:sp>
    </p:spTree>
    <p:custDataLst>
      <p:tags r:id="rId1"/>
    </p:custDataLst>
    <p:extLst>
      <p:ext uri="{BB962C8B-B14F-4D97-AF65-F5344CB8AC3E}">
        <p14:creationId xmlns:p14="http://schemas.microsoft.com/office/powerpoint/2010/main" val="7474424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B6DC1-C796-FD54-FE97-25756B97E226}"/>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F357C8FE-8BF1-E03E-8982-227F78DB0EF9}"/>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48947" r="25790"/>
          <a:stretch>
            <a:fillRect/>
          </a:stretch>
        </p:blipFill>
        <p:spPr>
          <a:xfrm>
            <a:off x="-1" y="-47437"/>
            <a:ext cx="2470921" cy="6905437"/>
          </a:xfrm>
          <a:prstGeom prst="rect">
            <a:avLst/>
          </a:prstGeom>
        </p:spPr>
      </p:pic>
      <p:sp>
        <p:nvSpPr>
          <p:cNvPr id="16" name="Rectangle 15">
            <a:extLst>
              <a:ext uri="{FF2B5EF4-FFF2-40B4-BE49-F238E27FC236}">
                <a16:creationId xmlns:a16="http://schemas.microsoft.com/office/drawing/2014/main" id="{E8FC01EB-EEA8-FF39-76D2-FDD5C023935B}"/>
              </a:ext>
            </a:extLst>
          </p:cNvPr>
          <p:cNvSpPr/>
          <p:nvPr/>
        </p:nvSpPr>
        <p:spPr>
          <a:xfrm>
            <a:off x="0" y="0"/>
            <a:ext cx="2470921"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2CE66795-CC79-7EAC-D35F-8A6A233A680C}"/>
              </a:ext>
            </a:extLst>
          </p:cNvPr>
          <p:cNvSpPr/>
          <p:nvPr/>
        </p:nvSpPr>
        <p:spPr>
          <a:xfrm>
            <a:off x="24491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BC9FAAC-FBA6-FB09-E9AC-66F9D3422F8D}"/>
              </a:ext>
            </a:extLst>
          </p:cNvPr>
          <p:cNvSpPr/>
          <p:nvPr/>
        </p:nvSpPr>
        <p:spPr>
          <a:xfrm>
            <a:off x="2449197" y="5295798"/>
            <a:ext cx="286053" cy="693965"/>
          </a:xfrm>
          <a:prstGeom prst="rect">
            <a:avLst/>
          </a:prstGeom>
          <a:solidFill>
            <a:srgbClr val="7030A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2B083D0-8E66-A341-6D88-AE87D54C2B42}"/>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solidFill>
                  <a:schemeClr val="bg1">
                    <a:alpha val="60000"/>
                  </a:schemeClr>
                </a:solidFill>
                <a:latin typeface="Articulate Extrabold" panose="02000503050000020004" pitchFamily="2" charset="0"/>
              </a:rPr>
              <a:t>P</a:t>
            </a:r>
          </a:p>
        </p:txBody>
      </p:sp>
      <p:sp>
        <p:nvSpPr>
          <p:cNvPr id="9" name="Rectangle 8">
            <a:extLst>
              <a:ext uri="{FF2B5EF4-FFF2-40B4-BE49-F238E27FC236}">
                <a16:creationId xmlns:a16="http://schemas.microsoft.com/office/drawing/2014/main" id="{8E024B52-E0A8-0814-F2D9-ECBBFA3A5866}"/>
              </a:ext>
            </a:extLst>
          </p:cNvPr>
          <p:cNvSpPr/>
          <p:nvPr/>
        </p:nvSpPr>
        <p:spPr>
          <a:xfrm>
            <a:off x="-2" y="1531329"/>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solidFill>
                  <a:schemeClr val="lt1">
                    <a:alpha val="60000"/>
                  </a:schemeClr>
                </a:solidFill>
                <a:latin typeface="Articulate Extrabold" panose="02000503050000020004" pitchFamily="2" charset="0"/>
              </a:rPr>
              <a:t>E</a:t>
            </a:r>
          </a:p>
        </p:txBody>
      </p:sp>
      <p:sp>
        <p:nvSpPr>
          <p:cNvPr id="10" name="Rectangle 9">
            <a:extLst>
              <a:ext uri="{FF2B5EF4-FFF2-40B4-BE49-F238E27FC236}">
                <a16:creationId xmlns:a16="http://schemas.microsoft.com/office/drawing/2014/main" id="{2C433200-352A-6814-F221-80C0E4AFCBAE}"/>
              </a:ext>
            </a:extLst>
          </p:cNvPr>
          <p:cNvSpPr/>
          <p:nvPr/>
        </p:nvSpPr>
        <p:spPr>
          <a:xfrm>
            <a:off x="1" y="256512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solidFill>
                  <a:schemeClr val="lt1">
                    <a:alpha val="60000"/>
                  </a:schemeClr>
                </a:solidFill>
                <a:latin typeface="Articulate Extrabold" panose="02000503050000020004" pitchFamily="2" charset="0"/>
              </a:rPr>
              <a:t>M</a:t>
            </a:r>
          </a:p>
        </p:txBody>
      </p:sp>
      <p:sp>
        <p:nvSpPr>
          <p:cNvPr id="11" name="Rectangle 10">
            <a:extLst>
              <a:ext uri="{FF2B5EF4-FFF2-40B4-BE49-F238E27FC236}">
                <a16:creationId xmlns:a16="http://schemas.microsoft.com/office/drawing/2014/main" id="{C06DC26F-2FC6-6AAE-256A-E18E52CD0C08}"/>
              </a:ext>
            </a:extLst>
          </p:cNvPr>
          <p:cNvSpPr/>
          <p:nvPr/>
        </p:nvSpPr>
        <p:spPr>
          <a:xfrm>
            <a:off x="2" y="3598913"/>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solidFill>
                  <a:schemeClr val="lt1">
                    <a:alpha val="60000"/>
                  </a:schemeClr>
                </a:solidFill>
                <a:latin typeface="Articulate Extrabold" panose="02000503050000020004" pitchFamily="2" charset="0"/>
              </a:rPr>
              <a:t>D</a:t>
            </a:r>
          </a:p>
        </p:txBody>
      </p:sp>
      <p:sp>
        <p:nvSpPr>
          <p:cNvPr id="20" name="TextBox 19">
            <a:extLst>
              <a:ext uri="{FF2B5EF4-FFF2-40B4-BE49-F238E27FC236}">
                <a16:creationId xmlns:a16="http://schemas.microsoft.com/office/drawing/2014/main" id="{D5BEB853-6281-D06C-D333-05278C627BD1}"/>
              </a:ext>
            </a:extLst>
          </p:cNvPr>
          <p:cNvSpPr txBox="1"/>
          <p:nvPr/>
        </p:nvSpPr>
        <p:spPr>
          <a:xfrm>
            <a:off x="3320280" y="2483956"/>
            <a:ext cx="4415701" cy="2923877"/>
          </a:xfrm>
          <a:prstGeom prst="rect">
            <a:avLst/>
          </a:prstGeom>
          <a:noFill/>
          <a:ln>
            <a:noFill/>
          </a:ln>
        </p:spPr>
        <p:txBody>
          <a:bodyPr wrap="square">
            <a:spAutoFit/>
          </a:bodyPr>
          <a:lstStyle/>
          <a:p>
            <a:pPr marL="457200" indent="-457200">
              <a:buFont typeface="Arial" panose="020B0604020202020204" pitchFamily="34" charset="0"/>
              <a:buChar char="•"/>
            </a:pPr>
            <a:r>
              <a:rPr lang="en-US" sz="2800" b="0" i="0" dirty="0">
                <a:solidFill>
                  <a:srgbClr val="000000"/>
                </a:solidFill>
                <a:effectLst/>
              </a:rPr>
              <a:t>The fourth step to the order of operations</a:t>
            </a:r>
          </a:p>
          <a:p>
            <a:endParaRPr lang="en-US" sz="1600" b="0" i="0" dirty="0">
              <a:solidFill>
                <a:srgbClr val="000000"/>
              </a:solidFill>
              <a:effectLst/>
            </a:endParaRPr>
          </a:p>
          <a:p>
            <a:pPr marL="457200" indent="-457200">
              <a:buFont typeface="Arial" panose="020B0604020202020204" pitchFamily="34" charset="0"/>
              <a:buChar char="•"/>
            </a:pPr>
            <a:r>
              <a:rPr lang="en-US" sz="2800" kern="100" dirty="0">
                <a:latin typeface="Calibri" panose="020F0502020204030204" pitchFamily="34" charset="0"/>
                <a:ea typeface="Calibri" panose="020F0502020204030204" pitchFamily="34" charset="0"/>
                <a:cs typeface="Times New Roman" panose="02020603050405020304" pitchFamily="18" charset="0"/>
              </a:rPr>
              <a:t>They are prioritized equally and are performed from </a:t>
            </a:r>
            <a:r>
              <a:rPr lang="en-US" sz="2800" b="1" kern="100" dirty="0">
                <a:latin typeface="Calibri" panose="020F0502020204030204" pitchFamily="34" charset="0"/>
                <a:ea typeface="Calibri" panose="020F0502020204030204" pitchFamily="34" charset="0"/>
                <a:cs typeface="Times New Roman" panose="02020603050405020304" pitchFamily="18" charset="0"/>
              </a:rPr>
              <a:t>left to right</a:t>
            </a:r>
          </a:p>
        </p:txBody>
      </p:sp>
      <p:sp>
        <p:nvSpPr>
          <p:cNvPr id="21" name="TextBox 20">
            <a:extLst>
              <a:ext uri="{FF2B5EF4-FFF2-40B4-BE49-F238E27FC236}">
                <a16:creationId xmlns:a16="http://schemas.microsoft.com/office/drawing/2014/main" id="{DCEF078A-35F8-F483-1E1E-F558DAD1048F}"/>
              </a:ext>
            </a:extLst>
          </p:cNvPr>
          <p:cNvSpPr txBox="1"/>
          <p:nvPr/>
        </p:nvSpPr>
        <p:spPr>
          <a:xfrm>
            <a:off x="3320282" y="800365"/>
            <a:ext cx="4326769" cy="1323439"/>
          </a:xfrm>
          <a:prstGeom prst="rect">
            <a:avLst/>
          </a:prstGeom>
          <a:noFill/>
          <a:ln>
            <a:noFill/>
          </a:ln>
        </p:spPr>
        <p:txBody>
          <a:bodyPr wrap="square" rtlCol="0">
            <a:spAutoFit/>
          </a:bodyPr>
          <a:lstStyle/>
          <a:p>
            <a:r>
              <a:rPr lang="en-US" sz="4000" dirty="0">
                <a:solidFill>
                  <a:srgbClr val="7030A0"/>
                </a:solidFill>
                <a:latin typeface="Articulate Extrabold" panose="02000503050000020004" pitchFamily="2" charset="0"/>
              </a:rPr>
              <a:t>Addition</a:t>
            </a:r>
            <a:r>
              <a:rPr lang="en-US" sz="4000" dirty="0">
                <a:solidFill>
                  <a:srgbClr val="8B8F46"/>
                </a:solidFill>
                <a:latin typeface="Articulate Extrabold" panose="02000503050000020004" pitchFamily="2" charset="0"/>
              </a:rPr>
              <a:t> </a:t>
            </a:r>
            <a:r>
              <a:rPr lang="en-US" sz="4000" b="1" dirty="0">
                <a:latin typeface="Articulate Extrabold" panose="02000503050000020004" pitchFamily="2" charset="0"/>
              </a:rPr>
              <a:t>or</a:t>
            </a:r>
            <a:r>
              <a:rPr lang="en-US" sz="4000" dirty="0">
                <a:solidFill>
                  <a:srgbClr val="8B8F46"/>
                </a:solidFill>
                <a:latin typeface="Articulate Extrabold" panose="02000503050000020004" pitchFamily="2" charset="0"/>
              </a:rPr>
              <a:t> </a:t>
            </a:r>
            <a:r>
              <a:rPr lang="en-US" sz="4000" dirty="0">
                <a:solidFill>
                  <a:srgbClr val="0070C0"/>
                </a:solidFill>
                <a:latin typeface="Articulate Extrabold" panose="02000503050000020004" pitchFamily="2" charset="0"/>
              </a:rPr>
              <a:t>Subtraction</a:t>
            </a:r>
            <a:r>
              <a:rPr lang="en-US" sz="4000" dirty="0">
                <a:solidFill>
                  <a:srgbClr val="8B8F46"/>
                </a:solidFill>
                <a:latin typeface="Articulate Extrabold" panose="02000503050000020004" pitchFamily="2" charset="0"/>
              </a:rPr>
              <a:t> </a:t>
            </a:r>
            <a:r>
              <a:rPr lang="en-US" sz="4000" dirty="0">
                <a:solidFill>
                  <a:schemeClr val="accent2"/>
                </a:solidFill>
                <a:latin typeface="Articulate Extrabold" panose="02000503050000020004" pitchFamily="2" charset="0"/>
              </a:rPr>
              <a:t> </a:t>
            </a:r>
          </a:p>
        </p:txBody>
      </p:sp>
      <p:sp>
        <p:nvSpPr>
          <p:cNvPr id="7" name="Rectangle 6">
            <a:extLst>
              <a:ext uri="{FF2B5EF4-FFF2-40B4-BE49-F238E27FC236}">
                <a16:creationId xmlns:a16="http://schemas.microsoft.com/office/drawing/2014/main" id="{6AE81690-AC40-E105-ED0B-45EB8125C516}"/>
              </a:ext>
            </a:extLst>
          </p:cNvPr>
          <p:cNvSpPr/>
          <p:nvPr/>
        </p:nvSpPr>
        <p:spPr>
          <a:xfrm>
            <a:off x="3" y="463270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latin typeface="Articulate Extrabold" panose="02000503050000020004" pitchFamily="2" charset="0"/>
              </a:rPr>
              <a:t>A</a:t>
            </a:r>
          </a:p>
        </p:txBody>
      </p:sp>
      <p:sp>
        <p:nvSpPr>
          <p:cNvPr id="12" name="Rectangle 11">
            <a:extLst>
              <a:ext uri="{FF2B5EF4-FFF2-40B4-BE49-F238E27FC236}">
                <a16:creationId xmlns:a16="http://schemas.microsoft.com/office/drawing/2014/main" id="{AED8CAA9-057C-94F3-4C42-2D02CF665940}"/>
              </a:ext>
            </a:extLst>
          </p:cNvPr>
          <p:cNvSpPr/>
          <p:nvPr/>
        </p:nvSpPr>
        <p:spPr>
          <a:xfrm>
            <a:off x="2" y="5666499"/>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6000" dirty="0">
                <a:latin typeface="Articulate Extrabold" panose="02000503050000020004" pitchFamily="2" charset="0"/>
              </a:rPr>
              <a:t>S</a:t>
            </a:r>
          </a:p>
        </p:txBody>
      </p:sp>
      <p:grpSp>
        <p:nvGrpSpPr>
          <p:cNvPr id="26" name="Group 25">
            <a:extLst>
              <a:ext uri="{FF2B5EF4-FFF2-40B4-BE49-F238E27FC236}">
                <a16:creationId xmlns:a16="http://schemas.microsoft.com/office/drawing/2014/main" id="{217AC647-2DB3-FB77-2D76-18C150FE844D}"/>
              </a:ext>
            </a:extLst>
          </p:cNvPr>
          <p:cNvGrpSpPr/>
          <p:nvPr/>
        </p:nvGrpSpPr>
        <p:grpSpPr>
          <a:xfrm>
            <a:off x="8000314" y="800365"/>
            <a:ext cx="3557422" cy="4877097"/>
            <a:chOff x="4546246" y="4268582"/>
            <a:chExt cx="2891615" cy="2071058"/>
          </a:xfrm>
        </p:grpSpPr>
        <p:sp>
          <p:nvSpPr>
            <p:cNvPr id="19" name="Google Shape;251;p31">
              <a:extLst>
                <a:ext uri="{FF2B5EF4-FFF2-40B4-BE49-F238E27FC236}">
                  <a16:creationId xmlns:a16="http://schemas.microsoft.com/office/drawing/2014/main" id="{B6A221F6-201C-6D0C-B3EB-1D49EB33EE80}"/>
                </a:ext>
              </a:extLst>
            </p:cNvPr>
            <p:cNvSpPr/>
            <p:nvPr/>
          </p:nvSpPr>
          <p:spPr>
            <a:xfrm>
              <a:off x="4546246" y="4285714"/>
              <a:ext cx="2891615" cy="2053926"/>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22" name="Google Shape;252;p31">
              <a:extLst>
                <a:ext uri="{FF2B5EF4-FFF2-40B4-BE49-F238E27FC236}">
                  <a16:creationId xmlns:a16="http://schemas.microsoft.com/office/drawing/2014/main" id="{8C819068-BA69-2FC9-6A15-36A9282B0421}"/>
                </a:ext>
              </a:extLst>
            </p:cNvPr>
            <p:cNvSpPr/>
            <p:nvPr/>
          </p:nvSpPr>
          <p:spPr>
            <a:xfrm>
              <a:off x="4546246" y="4268582"/>
              <a:ext cx="2891615" cy="330632"/>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64177CD2-B9FD-7CF7-4ABA-90C40D6EF68B}"/>
                  </a:ext>
                </a:extLst>
              </p:cNvPr>
              <p:cNvSpPr/>
              <p:nvPr/>
            </p:nvSpPr>
            <p:spPr>
              <a:xfrm>
                <a:off x="8018107" y="1538618"/>
                <a:ext cx="3449390" cy="76402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kern="100" dirty="0">
                    <a:latin typeface="Calibri" panose="020F0502020204030204" pitchFamily="34" charset="0"/>
                    <a:ea typeface="Calibri" panose="020F0502020204030204" pitchFamily="34" charset="0"/>
                    <a:cs typeface="Times New Roman" panose="02020603050405020304" pitchFamily="18" charset="0"/>
                  </a:rPr>
                  <a:t>10 + </a:t>
                </a:r>
                <a14:m>
                  <m:oMath xmlns:m="http://schemas.openxmlformats.org/officeDocument/2006/math">
                    <m:sSup>
                      <m:sSupPr>
                        <m:ctrlPr>
                          <a:rPr lang="en-US" sz="32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3200" b="0" i="1" kern="100" dirty="0" smtClean="0">
                            <a:latin typeface="Cambria Math" panose="02040503050406030204" pitchFamily="18" charset="0"/>
                            <a:ea typeface="Calibri" panose="020F0502020204030204" pitchFamily="34" charset="0"/>
                            <a:cs typeface="Times New Roman" panose="02020603050405020304" pitchFamily="18" charset="0"/>
                          </a:rPr>
                          <m:t>6</m:t>
                        </m:r>
                      </m:e>
                      <m:sup>
                        <m:r>
                          <a:rPr lang="en-US" sz="3200" i="1" kern="100" dirty="0" smtClean="0">
                            <a:latin typeface="Cambria Math" panose="02040503050406030204" pitchFamily="18" charset="0"/>
                            <a:ea typeface="Calibri" panose="020F0502020204030204" pitchFamily="34" charset="0"/>
                            <a:cs typeface="Times New Roman" panose="02020603050405020304" pitchFamily="18" charset="0"/>
                          </a:rPr>
                          <m:t>2</m:t>
                        </m:r>
                      </m:sup>
                    </m:sSup>
                  </m:oMath>
                </a14:m>
                <a:r>
                  <a:rPr lang="en-US" sz="3200" kern="100" dirty="0">
                    <a:latin typeface="Calibri" panose="020F0502020204030204" pitchFamily="34" charset="0"/>
                    <a:ea typeface="Calibri" panose="020F0502020204030204" pitchFamily="34" charset="0"/>
                    <a:cs typeface="Times New Roman" panose="02020603050405020304" pitchFamily="18" charset="0"/>
                  </a:rPr>
                  <a:t> ÷ 3 × (8 – 4)</a:t>
                </a:r>
                <a:endParaRPr lang="en-US" dirty="0"/>
              </a:p>
            </p:txBody>
          </p:sp>
        </mc:Choice>
        <mc:Fallback xmlns="">
          <p:sp>
            <p:nvSpPr>
              <p:cNvPr id="23" name="Rectangle 22">
                <a:extLst>
                  <a:ext uri="{FF2B5EF4-FFF2-40B4-BE49-F238E27FC236}">
                    <a16:creationId xmlns:a16="http://schemas.microsoft.com/office/drawing/2014/main" id="{64177CD2-B9FD-7CF7-4ABA-90C40D6EF68B}"/>
                  </a:ext>
                </a:extLst>
              </p:cNvPr>
              <p:cNvSpPr>
                <a:spLocks noRot="1" noChangeAspect="1" noMove="1" noResize="1" noEditPoints="1" noAdjustHandles="1" noChangeArrowheads="1" noChangeShapeType="1" noTextEdit="1"/>
              </p:cNvSpPr>
              <p:nvPr/>
            </p:nvSpPr>
            <p:spPr>
              <a:xfrm>
                <a:off x="8018107" y="1538618"/>
                <a:ext cx="3449390" cy="764029"/>
              </a:xfrm>
              <a:prstGeom prst="rect">
                <a:avLst/>
              </a:prstGeom>
              <a:blipFill>
                <a:blip r:embed="rId6"/>
                <a:stretch>
                  <a:fillRect l="-4417" r="-3887" b="-15079"/>
                </a:stretch>
              </a:blipFill>
              <a:ln>
                <a:noFill/>
              </a:ln>
            </p:spPr>
            <p:txBody>
              <a:bodyPr/>
              <a:lstStyle/>
              <a:p>
                <a:r>
                  <a:rPr lang="en-US">
                    <a:noFill/>
                  </a:rPr>
                  <a:t> </a:t>
                </a:r>
              </a:p>
            </p:txBody>
          </p:sp>
        </mc:Fallback>
      </mc:AlternateContent>
      <p:sp>
        <p:nvSpPr>
          <p:cNvPr id="24" name="Rectangle 23">
            <a:extLst>
              <a:ext uri="{FF2B5EF4-FFF2-40B4-BE49-F238E27FC236}">
                <a16:creationId xmlns:a16="http://schemas.microsoft.com/office/drawing/2014/main" id="{1A779E0A-C607-007C-FAFE-96F4E5147C0F}"/>
              </a:ext>
            </a:extLst>
          </p:cNvPr>
          <p:cNvSpPr/>
          <p:nvPr/>
        </p:nvSpPr>
        <p:spPr>
          <a:xfrm>
            <a:off x="1472302" y="3101374"/>
            <a:ext cx="665745"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i="1" dirty="0">
                <a:solidFill>
                  <a:schemeClr val="lt1">
                    <a:alpha val="60000"/>
                  </a:schemeClr>
                </a:solidFill>
                <a:latin typeface="Articulate Extrabold" panose="02000503050000020004" pitchFamily="2" charset="0"/>
              </a:rPr>
              <a:t>or</a:t>
            </a:r>
          </a:p>
        </p:txBody>
      </p:sp>
      <p:sp>
        <p:nvSpPr>
          <p:cNvPr id="25" name="Rectangle 24">
            <a:extLst>
              <a:ext uri="{FF2B5EF4-FFF2-40B4-BE49-F238E27FC236}">
                <a16:creationId xmlns:a16="http://schemas.microsoft.com/office/drawing/2014/main" id="{AD7AC9DD-CE08-00F9-D512-0102C4D83558}"/>
              </a:ext>
            </a:extLst>
          </p:cNvPr>
          <p:cNvSpPr/>
          <p:nvPr/>
        </p:nvSpPr>
        <p:spPr>
          <a:xfrm>
            <a:off x="1472302" y="5168958"/>
            <a:ext cx="665745"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i="1" dirty="0">
                <a:latin typeface="Articulate Extrabold" panose="02000503050000020004" pitchFamily="2" charset="0"/>
              </a:rPr>
              <a:t>or</a:t>
            </a:r>
          </a:p>
        </p:txBody>
      </p:sp>
      <p:sp>
        <p:nvSpPr>
          <p:cNvPr id="27" name="Rectangle 26">
            <a:extLst>
              <a:ext uri="{FF2B5EF4-FFF2-40B4-BE49-F238E27FC236}">
                <a16:creationId xmlns:a16="http://schemas.microsoft.com/office/drawing/2014/main" id="{F6E5B870-7CC7-5AA1-B9C7-4868B614B3B5}"/>
              </a:ext>
            </a:extLst>
          </p:cNvPr>
          <p:cNvSpPr/>
          <p:nvPr/>
        </p:nvSpPr>
        <p:spPr>
          <a:xfrm>
            <a:off x="8108346" y="1027191"/>
            <a:ext cx="3096127" cy="3249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400" i="1" kern="100" dirty="0">
                <a:latin typeface="Calibri" panose="020F0502020204030204" pitchFamily="34" charset="0"/>
                <a:ea typeface="Calibri" panose="020F0502020204030204" pitchFamily="34" charset="0"/>
                <a:cs typeface="Times New Roman" panose="02020603050405020304" pitchFamily="18" charset="0"/>
              </a:rPr>
              <a:t>Example: </a:t>
            </a:r>
            <a:endParaRPr lang="en-US" dirty="0"/>
          </a:p>
        </p:txBody>
      </p:sp>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CEE17A24-1AAE-9094-8F00-1BA22E62ACE8}"/>
                  </a:ext>
                </a:extLst>
              </p:cNvPr>
              <p:cNvSpPr/>
              <p:nvPr/>
            </p:nvSpPr>
            <p:spPr>
              <a:xfrm>
                <a:off x="8035900" y="2302647"/>
                <a:ext cx="3449390" cy="76402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kern="100" dirty="0">
                    <a:ea typeface="Calibri" panose="020F0502020204030204" pitchFamily="34" charset="0"/>
                    <a:cs typeface="Times New Roman" panose="02020603050405020304" pitchFamily="18" charset="0"/>
                  </a:rPr>
                  <a:t>10 + </a:t>
                </a:r>
                <a14:m>
                  <m:oMath xmlns:m="http://schemas.openxmlformats.org/officeDocument/2006/math">
                    <m:sSup>
                      <m:sSupPr>
                        <m:ctrlPr>
                          <a:rPr lang="en-US" sz="3200" b="0" i="1" kern="100" dirty="0" smtClean="0">
                            <a:latin typeface="Cambria Math" panose="02040503050406030204" pitchFamily="18" charset="0"/>
                            <a:ea typeface="Calibri" panose="020F0502020204030204" pitchFamily="34" charset="0"/>
                            <a:cs typeface="Times New Roman" panose="02020603050405020304" pitchFamily="18" charset="0"/>
                          </a:rPr>
                        </m:ctrlPr>
                      </m:sSupPr>
                      <m:e>
                        <m:r>
                          <a:rPr lang="en-US" sz="3200" b="0" i="1" kern="100" dirty="0" smtClean="0">
                            <a:latin typeface="Cambria Math" panose="02040503050406030204" pitchFamily="18" charset="0"/>
                            <a:ea typeface="Calibri" panose="020F0502020204030204" pitchFamily="34" charset="0"/>
                            <a:cs typeface="Times New Roman" panose="02020603050405020304" pitchFamily="18" charset="0"/>
                          </a:rPr>
                          <m:t>6</m:t>
                        </m:r>
                      </m:e>
                      <m:sup>
                        <m:r>
                          <a:rPr lang="en-US" sz="3200" i="1" kern="100" dirty="0" smtClean="0">
                            <a:latin typeface="Cambria Math" panose="02040503050406030204" pitchFamily="18" charset="0"/>
                            <a:ea typeface="Calibri" panose="020F0502020204030204" pitchFamily="34" charset="0"/>
                            <a:cs typeface="Times New Roman" panose="02020603050405020304" pitchFamily="18" charset="0"/>
                          </a:rPr>
                          <m:t>2</m:t>
                        </m:r>
                      </m:sup>
                    </m:sSup>
                  </m:oMath>
                </a14:m>
                <a:r>
                  <a:rPr lang="en-US" sz="3200" kern="100" dirty="0">
                    <a:ea typeface="Calibri" panose="020F0502020204030204" pitchFamily="34" charset="0"/>
                    <a:cs typeface="Times New Roman" panose="02020603050405020304" pitchFamily="18" charset="0"/>
                  </a:rPr>
                  <a:t> ÷ 3 × </a:t>
                </a:r>
                <a:r>
                  <a:rPr lang="en-US" sz="3200" kern="100" dirty="0">
                    <a:solidFill>
                      <a:schemeClr val="tx1"/>
                    </a:solidFill>
                    <a:ea typeface="Calibri" panose="020F0502020204030204" pitchFamily="34" charset="0"/>
                    <a:cs typeface="Times New Roman" panose="02020603050405020304" pitchFamily="18" charset="0"/>
                  </a:rPr>
                  <a:t>4</a:t>
                </a:r>
                <a:endParaRPr lang="en-US" dirty="0">
                  <a:solidFill>
                    <a:schemeClr val="tx1"/>
                  </a:solidFill>
                </a:endParaRPr>
              </a:p>
            </p:txBody>
          </p:sp>
        </mc:Choice>
        <mc:Fallback xmlns="">
          <p:sp>
            <p:nvSpPr>
              <p:cNvPr id="32" name="Rectangle 31">
                <a:extLst>
                  <a:ext uri="{FF2B5EF4-FFF2-40B4-BE49-F238E27FC236}">
                    <a16:creationId xmlns:a16="http://schemas.microsoft.com/office/drawing/2014/main" id="{CEE17A24-1AAE-9094-8F00-1BA22E62ACE8}"/>
                  </a:ext>
                </a:extLst>
              </p:cNvPr>
              <p:cNvSpPr>
                <a:spLocks noRot="1" noChangeAspect="1" noMove="1" noResize="1" noEditPoints="1" noAdjustHandles="1" noChangeArrowheads="1" noChangeShapeType="1" noTextEdit="1"/>
              </p:cNvSpPr>
              <p:nvPr/>
            </p:nvSpPr>
            <p:spPr>
              <a:xfrm>
                <a:off x="8035900" y="2302647"/>
                <a:ext cx="3449390" cy="764029"/>
              </a:xfrm>
              <a:prstGeom prst="rect">
                <a:avLst/>
              </a:prstGeom>
              <a:blipFill>
                <a:blip r:embed="rId7"/>
                <a:stretch>
                  <a:fillRect l="-4417" b="-16000"/>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E8D3665C-B158-6621-9908-C6F99821B75E}"/>
                  </a:ext>
                </a:extLst>
              </p:cNvPr>
              <p:cNvSpPr/>
              <p:nvPr/>
            </p:nvSpPr>
            <p:spPr>
              <a:xfrm>
                <a:off x="8000314" y="3000556"/>
                <a:ext cx="3449390" cy="764029"/>
              </a:xfrm>
              <a:prstGeom prst="rect">
                <a:avLst/>
              </a:prstGeom>
              <a:solidFill>
                <a:srgbClr val="FFFF99"/>
              </a:solid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kern="100" dirty="0">
                    <a:latin typeface="Calibri" panose="020F0502020204030204" pitchFamily="34" charset="0"/>
                    <a:ea typeface="Calibri" panose="020F0502020204030204" pitchFamily="34" charset="0"/>
                    <a:cs typeface="Times New Roman" panose="02020603050405020304" pitchFamily="18" charset="0"/>
                  </a:rPr>
                  <a:t>10 + </a:t>
                </a:r>
                <a14:m>
                  <m:oMath xmlns:m="http://schemas.openxmlformats.org/officeDocument/2006/math">
                    <m:r>
                      <a:rPr lang="en-US" sz="3200" b="0" i="1" kern="100" dirty="0" smtClean="0">
                        <a:solidFill>
                          <a:schemeClr val="tx1"/>
                        </a:solidFill>
                        <a:latin typeface="Cambria Math" panose="02040503050406030204" pitchFamily="18" charset="0"/>
                        <a:ea typeface="Calibri" panose="020F0502020204030204" pitchFamily="34" charset="0"/>
                        <a:cs typeface="Times New Roman" panose="02020603050405020304" pitchFamily="18" charset="0"/>
                      </a:rPr>
                      <m:t>36</m:t>
                    </m:r>
                  </m:oMath>
                </a14:m>
                <a:r>
                  <a:rPr lang="en-US" sz="3200" kern="100" dirty="0">
                    <a:latin typeface="Calibri" panose="020F0502020204030204" pitchFamily="34" charset="0"/>
                    <a:ea typeface="Calibri" panose="020F0502020204030204" pitchFamily="34" charset="0"/>
                    <a:cs typeface="Times New Roman" panose="02020603050405020304" pitchFamily="18" charset="0"/>
                  </a:rPr>
                  <a:t> ÷ 3 × </a:t>
                </a:r>
                <a:r>
                  <a:rPr lang="en-US" sz="32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4</a:t>
                </a:r>
                <a:endParaRPr lang="en-US" dirty="0">
                  <a:solidFill>
                    <a:schemeClr val="tx1"/>
                  </a:solidFill>
                </a:endParaRPr>
              </a:p>
            </p:txBody>
          </p:sp>
        </mc:Choice>
        <mc:Fallback xmlns="">
          <p:sp>
            <p:nvSpPr>
              <p:cNvPr id="14" name="Rectangle 13">
                <a:extLst>
                  <a:ext uri="{FF2B5EF4-FFF2-40B4-BE49-F238E27FC236}">
                    <a16:creationId xmlns:a16="http://schemas.microsoft.com/office/drawing/2014/main" id="{E8D3665C-B158-6621-9908-C6F99821B75E}"/>
                  </a:ext>
                </a:extLst>
              </p:cNvPr>
              <p:cNvSpPr>
                <a:spLocks noRot="1" noChangeAspect="1" noMove="1" noResize="1" noEditPoints="1" noAdjustHandles="1" noChangeArrowheads="1" noChangeShapeType="1" noTextEdit="1"/>
              </p:cNvSpPr>
              <p:nvPr/>
            </p:nvSpPr>
            <p:spPr>
              <a:xfrm>
                <a:off x="8000314" y="3000556"/>
                <a:ext cx="3449390" cy="764029"/>
              </a:xfrm>
              <a:prstGeom prst="rect">
                <a:avLst/>
              </a:prstGeom>
              <a:blipFill>
                <a:blip r:embed="rId8"/>
                <a:stretch>
                  <a:fillRect l="-4417" b="-14286"/>
                </a:stretch>
              </a:blipFill>
              <a:ln>
                <a:noFill/>
              </a:ln>
            </p:spPr>
            <p:txBody>
              <a:bodyPr/>
              <a:lstStyle/>
              <a:p>
                <a:r>
                  <a:rPr lang="en-US">
                    <a:noFill/>
                  </a:rPr>
                  <a:t> </a:t>
                </a:r>
              </a:p>
            </p:txBody>
          </p:sp>
        </mc:Fallback>
      </mc:AlternateContent>
      <p:sp>
        <p:nvSpPr>
          <p:cNvPr id="29" name="Rectangle 28">
            <a:extLst>
              <a:ext uri="{FF2B5EF4-FFF2-40B4-BE49-F238E27FC236}">
                <a16:creationId xmlns:a16="http://schemas.microsoft.com/office/drawing/2014/main" id="{02321D4B-1CCC-344F-DCD3-318B0767C773}"/>
              </a:ext>
            </a:extLst>
          </p:cNvPr>
          <p:cNvSpPr/>
          <p:nvPr/>
        </p:nvSpPr>
        <p:spPr>
          <a:xfrm>
            <a:off x="8035900" y="3637621"/>
            <a:ext cx="3449390" cy="764029"/>
          </a:xfrm>
          <a:prstGeom prst="rect">
            <a:avLst/>
          </a:prstGeom>
          <a:solidFill>
            <a:srgbClr val="FFFF99"/>
          </a:solid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kern="100" dirty="0">
                <a:latin typeface="Calibri" panose="020F0502020204030204" pitchFamily="34" charset="0"/>
                <a:ea typeface="Calibri" panose="020F0502020204030204" pitchFamily="34" charset="0"/>
                <a:cs typeface="Times New Roman" panose="02020603050405020304" pitchFamily="18" charset="0"/>
              </a:rPr>
              <a:t>10 + </a:t>
            </a:r>
            <a:r>
              <a:rPr lang="en-US" sz="32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12</a:t>
            </a:r>
            <a:r>
              <a:rPr lang="en-US" sz="3200" kern="100" dirty="0">
                <a:latin typeface="Calibri" panose="020F0502020204030204" pitchFamily="34" charset="0"/>
                <a:ea typeface="Calibri" panose="020F0502020204030204" pitchFamily="34" charset="0"/>
                <a:cs typeface="Times New Roman" panose="02020603050405020304" pitchFamily="18" charset="0"/>
              </a:rPr>
              <a:t> × </a:t>
            </a:r>
            <a:r>
              <a:rPr lang="en-US" sz="32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4</a:t>
            </a:r>
            <a:endParaRPr lang="en-US" dirty="0">
              <a:solidFill>
                <a:schemeClr val="tx1"/>
              </a:solidFill>
            </a:endParaRPr>
          </a:p>
        </p:txBody>
      </p:sp>
      <p:sp>
        <p:nvSpPr>
          <p:cNvPr id="31" name="Rectangle 30">
            <a:extLst>
              <a:ext uri="{FF2B5EF4-FFF2-40B4-BE49-F238E27FC236}">
                <a16:creationId xmlns:a16="http://schemas.microsoft.com/office/drawing/2014/main" id="{229D77DB-1067-C839-8448-C4BD579A34E1}"/>
              </a:ext>
            </a:extLst>
          </p:cNvPr>
          <p:cNvSpPr/>
          <p:nvPr/>
        </p:nvSpPr>
        <p:spPr>
          <a:xfrm>
            <a:off x="8035900" y="4215658"/>
            <a:ext cx="3449390" cy="764029"/>
          </a:xfrm>
          <a:prstGeom prst="rect">
            <a:avLst/>
          </a:prstGeom>
          <a:solidFill>
            <a:srgbClr val="FFFF99"/>
          </a:solid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kern="100" dirty="0">
                <a:latin typeface="Calibri" panose="020F0502020204030204" pitchFamily="34" charset="0"/>
                <a:ea typeface="Calibri" panose="020F0502020204030204" pitchFamily="34" charset="0"/>
                <a:cs typeface="Times New Roman" panose="02020603050405020304" pitchFamily="18" charset="0"/>
              </a:rPr>
              <a:t>10 + </a:t>
            </a:r>
            <a:r>
              <a:rPr lang="en-US" sz="32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48</a:t>
            </a:r>
            <a:endParaRPr lang="en-US" dirty="0">
              <a:solidFill>
                <a:schemeClr val="tx1"/>
              </a:solidFill>
            </a:endParaRPr>
          </a:p>
        </p:txBody>
      </p:sp>
      <p:sp>
        <p:nvSpPr>
          <p:cNvPr id="2" name="Rectangle 1">
            <a:extLst>
              <a:ext uri="{FF2B5EF4-FFF2-40B4-BE49-F238E27FC236}">
                <a16:creationId xmlns:a16="http://schemas.microsoft.com/office/drawing/2014/main" id="{99DAEEA0-756F-2F88-9C4E-A03AFD5BC7E0}"/>
              </a:ext>
            </a:extLst>
          </p:cNvPr>
          <p:cNvSpPr/>
          <p:nvPr/>
        </p:nvSpPr>
        <p:spPr>
          <a:xfrm>
            <a:off x="8035900" y="4212667"/>
            <a:ext cx="3449390" cy="764029"/>
          </a:xfrm>
          <a:prstGeom prst="rect">
            <a:avLst/>
          </a:prstGeom>
          <a:solidFill>
            <a:srgbClr val="FFFF99"/>
          </a:solid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b="1" kern="100" dirty="0">
                <a:solidFill>
                  <a:srgbClr val="7030A0"/>
                </a:solidFill>
                <a:latin typeface="Calibri" panose="020F0502020204030204" pitchFamily="34" charset="0"/>
                <a:ea typeface="Calibri" panose="020F0502020204030204" pitchFamily="34" charset="0"/>
                <a:cs typeface="Times New Roman" panose="02020603050405020304" pitchFamily="18" charset="0"/>
              </a:rPr>
              <a:t>10 + 48</a:t>
            </a:r>
            <a:endParaRPr lang="en-US" b="1" dirty="0">
              <a:solidFill>
                <a:srgbClr val="7030A0"/>
              </a:solidFill>
            </a:endParaRPr>
          </a:p>
        </p:txBody>
      </p:sp>
      <p:sp>
        <p:nvSpPr>
          <p:cNvPr id="3" name="Rectangle 2">
            <a:extLst>
              <a:ext uri="{FF2B5EF4-FFF2-40B4-BE49-F238E27FC236}">
                <a16:creationId xmlns:a16="http://schemas.microsoft.com/office/drawing/2014/main" id="{B7597CF7-1A31-274F-C717-9312C9A379EF}"/>
              </a:ext>
            </a:extLst>
          </p:cNvPr>
          <p:cNvSpPr/>
          <p:nvPr/>
        </p:nvSpPr>
        <p:spPr>
          <a:xfrm>
            <a:off x="8035900" y="4835757"/>
            <a:ext cx="3449390" cy="764029"/>
          </a:xfrm>
          <a:prstGeom prst="rect">
            <a:avLst/>
          </a:prstGeom>
          <a:solidFill>
            <a:srgbClr val="FFFF99"/>
          </a:solid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b="1" kern="100" dirty="0">
                <a:solidFill>
                  <a:srgbClr val="7030A0"/>
                </a:solidFill>
                <a:latin typeface="Calibri" panose="020F0502020204030204" pitchFamily="34" charset="0"/>
                <a:ea typeface="Calibri" panose="020F0502020204030204" pitchFamily="34" charset="0"/>
                <a:cs typeface="Times New Roman" panose="02020603050405020304" pitchFamily="18" charset="0"/>
              </a:rPr>
              <a:t>58</a:t>
            </a:r>
            <a:endParaRPr lang="en-US" b="1" dirty="0">
              <a:solidFill>
                <a:srgbClr val="7030A0"/>
              </a:solidFill>
            </a:endParaRPr>
          </a:p>
        </p:txBody>
      </p:sp>
    </p:spTree>
    <p:custDataLst>
      <p:tags r:id="rId1"/>
    </p:custDataLst>
    <p:extLst>
      <p:ext uri="{BB962C8B-B14F-4D97-AF65-F5344CB8AC3E}">
        <p14:creationId xmlns:p14="http://schemas.microsoft.com/office/powerpoint/2010/main" val="9923784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 grpId="0" animBg="1"/>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C50E6A-48FE-9BF9-1F01-BEEB74C79831}"/>
              </a:ext>
            </a:extLst>
          </p:cNvPr>
          <p:cNvSpPr>
            <a:spLocks noGrp="1"/>
          </p:cNvSpPr>
          <p:nvPr>
            <p:ph type="title"/>
          </p:nvPr>
        </p:nvSpPr>
        <p:spPr/>
        <p:txBody>
          <a:bodyPr/>
          <a:lstStyle/>
          <a:p>
            <a:r>
              <a:rPr lang="en-US" dirty="0"/>
              <a:t>Common Mistakes </a:t>
            </a:r>
          </a:p>
        </p:txBody>
      </p:sp>
      <p:sp>
        <p:nvSpPr>
          <p:cNvPr id="5" name="Content Placeholder 4">
            <a:extLst>
              <a:ext uri="{FF2B5EF4-FFF2-40B4-BE49-F238E27FC236}">
                <a16:creationId xmlns:a16="http://schemas.microsoft.com/office/drawing/2014/main" id="{B0F7014A-79B9-7CCA-916E-45F5E207B47F}"/>
              </a:ext>
            </a:extLst>
          </p:cNvPr>
          <p:cNvSpPr>
            <a:spLocks noGrp="1"/>
          </p:cNvSpPr>
          <p:nvPr>
            <p:ph idx="1"/>
          </p:nvPr>
        </p:nvSpPr>
        <p:spPr>
          <a:xfrm>
            <a:off x="838199" y="1645920"/>
            <a:ext cx="6412833" cy="4572000"/>
          </a:xfrm>
        </p:spPr>
        <p:txBody>
          <a:bodyPr>
            <a:normAutofit/>
          </a:bodyPr>
          <a:lstStyle/>
          <a:p>
            <a:pPr marL="571500" indent="-571500">
              <a:buFont typeface="Arial" panose="020B0604020202020204" pitchFamily="34" charset="0"/>
              <a:buChar char="•"/>
            </a:pPr>
            <a:r>
              <a:rPr lang="en-US" sz="3600" dirty="0"/>
              <a:t>Not following the correct order</a:t>
            </a:r>
          </a:p>
          <a:p>
            <a:pPr marL="1028700" lvl="1" indent="-571500">
              <a:buFont typeface="Arial" panose="020B0604020202020204" pitchFamily="34" charset="0"/>
              <a:buChar char="•"/>
            </a:pPr>
            <a:r>
              <a:rPr lang="en-US" sz="3200" dirty="0">
                <a:solidFill>
                  <a:schemeClr val="accent4"/>
                </a:solidFill>
              </a:rPr>
              <a:t>Always follow P, E, M/D, A/S </a:t>
            </a:r>
          </a:p>
          <a:p>
            <a:pPr marL="571500" indent="-571500">
              <a:buFont typeface="Arial" panose="020B0604020202020204" pitchFamily="34" charset="0"/>
              <a:buChar char="•"/>
            </a:pPr>
            <a:endParaRPr lang="en-US" sz="3200" dirty="0"/>
          </a:p>
          <a:p>
            <a:pPr marL="571500" indent="-571500">
              <a:buFont typeface="Arial" panose="020B0604020202020204" pitchFamily="34" charset="0"/>
              <a:buChar char="•"/>
            </a:pPr>
            <a:r>
              <a:rPr lang="en-US" sz="3600" dirty="0"/>
              <a:t>Not reading from left to right </a:t>
            </a:r>
          </a:p>
          <a:p>
            <a:pPr marL="1028700" lvl="1" indent="-571500">
              <a:buFont typeface="Arial" panose="020B0604020202020204" pitchFamily="34" charset="0"/>
              <a:buChar char="•"/>
            </a:pPr>
            <a:r>
              <a:rPr lang="en-US" sz="2800" dirty="0">
                <a:solidFill>
                  <a:schemeClr val="accent4"/>
                </a:solidFill>
              </a:rPr>
              <a:t>When it comes to M/D and A/S, always do which ever operation comes first</a:t>
            </a:r>
            <a:endParaRPr lang="en-US" sz="3200" dirty="0"/>
          </a:p>
          <a:p>
            <a:pPr marL="971550" lvl="1" indent="-514350">
              <a:buFont typeface="+mj-lt"/>
              <a:buAutoNum type="arabicPeriod"/>
            </a:pPr>
            <a:endParaRPr lang="en-US" sz="3200" dirty="0"/>
          </a:p>
        </p:txBody>
      </p:sp>
      <p:grpSp>
        <p:nvGrpSpPr>
          <p:cNvPr id="14" name="Group 13">
            <a:extLst>
              <a:ext uri="{FF2B5EF4-FFF2-40B4-BE49-F238E27FC236}">
                <a16:creationId xmlns:a16="http://schemas.microsoft.com/office/drawing/2014/main" id="{1BD3B443-8BB3-12CB-D636-00953173076D}"/>
              </a:ext>
            </a:extLst>
          </p:cNvPr>
          <p:cNvGrpSpPr/>
          <p:nvPr/>
        </p:nvGrpSpPr>
        <p:grpSpPr>
          <a:xfrm>
            <a:off x="7816343" y="1645920"/>
            <a:ext cx="3241957" cy="3776312"/>
            <a:chOff x="7752174" y="1878146"/>
            <a:chExt cx="3241957" cy="3776312"/>
          </a:xfrm>
        </p:grpSpPr>
        <p:grpSp>
          <p:nvGrpSpPr>
            <p:cNvPr id="6" name="Google Shape;250;p31">
              <a:extLst>
                <a:ext uri="{FF2B5EF4-FFF2-40B4-BE49-F238E27FC236}">
                  <a16:creationId xmlns:a16="http://schemas.microsoft.com/office/drawing/2014/main" id="{F4753301-5880-DE8D-3620-920A4040C924}"/>
                </a:ext>
                <a:ext uri="{C183D7F6-B498-43B3-948B-1728B52AA6E4}">
                  <adec:decorative xmlns:adec="http://schemas.microsoft.com/office/drawing/2017/decorative" val="1"/>
                </a:ext>
              </a:extLst>
            </p:cNvPr>
            <p:cNvGrpSpPr/>
            <p:nvPr/>
          </p:nvGrpSpPr>
          <p:grpSpPr>
            <a:xfrm>
              <a:off x="7752174" y="1878146"/>
              <a:ext cx="3241956" cy="3776312"/>
              <a:chOff x="0" y="0"/>
              <a:chExt cx="3929017" cy="3546705"/>
            </a:xfrm>
          </p:grpSpPr>
          <p:sp>
            <p:nvSpPr>
              <p:cNvPr id="7" name="Google Shape;251;p31">
                <a:extLst>
                  <a:ext uri="{FF2B5EF4-FFF2-40B4-BE49-F238E27FC236}">
                    <a16:creationId xmlns:a16="http://schemas.microsoft.com/office/drawing/2014/main" id="{0E334A09-D134-EF4C-3028-D3F676C358FD}"/>
                  </a:ext>
                </a:extLst>
              </p:cNvPr>
              <p:cNvSpPr/>
              <p:nvPr/>
            </p:nvSpPr>
            <p:spPr>
              <a:xfrm>
                <a:off x="12817" y="0"/>
                <a:ext cx="3916200" cy="3546705"/>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a:p>
            </p:txBody>
          </p:sp>
          <p:sp>
            <p:nvSpPr>
              <p:cNvPr id="8" name="Google Shape;252;p31">
                <a:extLst>
                  <a:ext uri="{FF2B5EF4-FFF2-40B4-BE49-F238E27FC236}">
                    <a16:creationId xmlns:a16="http://schemas.microsoft.com/office/drawing/2014/main" id="{0BC296D5-32F7-A947-9DBA-228A6EB60010}"/>
                  </a:ext>
                </a:extLst>
              </p:cNvPr>
              <p:cNvSpPr/>
              <p:nvPr/>
            </p:nvSpPr>
            <p:spPr>
              <a:xfrm>
                <a:off x="0" y="5809"/>
                <a:ext cx="3916200" cy="549220"/>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a:p>
            </p:txBody>
          </p:sp>
        </p:grpSp>
        <p:sp>
          <p:nvSpPr>
            <p:cNvPr id="10" name="TextBox 9">
              <a:extLst>
                <a:ext uri="{FF2B5EF4-FFF2-40B4-BE49-F238E27FC236}">
                  <a16:creationId xmlns:a16="http://schemas.microsoft.com/office/drawing/2014/main" id="{6F69E031-1877-0D68-194F-BCAD484598AC}"/>
                </a:ext>
              </a:extLst>
            </p:cNvPr>
            <p:cNvSpPr txBox="1"/>
            <p:nvPr/>
          </p:nvSpPr>
          <p:spPr>
            <a:xfrm>
              <a:off x="8180748" y="3036059"/>
              <a:ext cx="2374232" cy="584775"/>
            </a:xfrm>
            <a:prstGeom prst="rect">
              <a:avLst/>
            </a:prstGeom>
            <a:noFill/>
          </p:spPr>
          <p:txBody>
            <a:bodyPr wrap="square">
              <a:spAutoFit/>
            </a:bodyPr>
            <a:lstStyle/>
            <a:p>
              <a:pPr algn="ctr"/>
              <a:r>
                <a:rPr lang="en-US" sz="3200" b="0" i="0" dirty="0">
                  <a:solidFill>
                    <a:srgbClr val="232C33"/>
                  </a:solidFill>
                  <a:effectLst/>
                </a:rPr>
                <a:t>8 – 2 + 3</a:t>
              </a:r>
              <a:endParaRPr lang="en-US" sz="3200" dirty="0"/>
            </a:p>
          </p:txBody>
        </p:sp>
        <p:sp>
          <p:nvSpPr>
            <p:cNvPr id="11" name="TextBox 10">
              <a:extLst>
                <a:ext uri="{FF2B5EF4-FFF2-40B4-BE49-F238E27FC236}">
                  <a16:creationId xmlns:a16="http://schemas.microsoft.com/office/drawing/2014/main" id="{4FEE9666-5FE8-F1C7-A23C-200C627AD8AF}"/>
                </a:ext>
              </a:extLst>
            </p:cNvPr>
            <p:cNvSpPr txBox="1"/>
            <p:nvPr/>
          </p:nvSpPr>
          <p:spPr>
            <a:xfrm>
              <a:off x="8191324" y="4541966"/>
              <a:ext cx="2374232" cy="584775"/>
            </a:xfrm>
            <a:prstGeom prst="rect">
              <a:avLst/>
            </a:prstGeom>
            <a:noFill/>
          </p:spPr>
          <p:txBody>
            <a:bodyPr wrap="square">
              <a:spAutoFit/>
            </a:bodyPr>
            <a:lstStyle/>
            <a:p>
              <a:pPr algn="ctr"/>
              <a:r>
                <a:rPr lang="en-US" sz="3200" b="0" i="0" dirty="0">
                  <a:solidFill>
                    <a:srgbClr val="232C33"/>
                  </a:solidFill>
                  <a:effectLst/>
                </a:rPr>
                <a:t>6 ÷ 2 x 3 </a:t>
              </a:r>
              <a:endParaRPr lang="en-US" sz="3200" dirty="0"/>
            </a:p>
          </p:txBody>
        </p:sp>
        <p:sp>
          <p:nvSpPr>
            <p:cNvPr id="12" name="TextBox 11">
              <a:extLst>
                <a:ext uri="{FF2B5EF4-FFF2-40B4-BE49-F238E27FC236}">
                  <a16:creationId xmlns:a16="http://schemas.microsoft.com/office/drawing/2014/main" id="{7D81F78D-7E15-08B9-5A16-92BD18331BD8}"/>
                </a:ext>
              </a:extLst>
            </p:cNvPr>
            <p:cNvSpPr txBox="1"/>
            <p:nvPr/>
          </p:nvSpPr>
          <p:spPr>
            <a:xfrm>
              <a:off x="7757462" y="2531050"/>
              <a:ext cx="3236669" cy="584775"/>
            </a:xfrm>
            <a:prstGeom prst="rect">
              <a:avLst/>
            </a:prstGeom>
            <a:noFill/>
          </p:spPr>
          <p:txBody>
            <a:bodyPr wrap="square">
              <a:spAutoFit/>
            </a:bodyPr>
            <a:lstStyle/>
            <a:p>
              <a:pPr algn="ctr"/>
              <a:r>
                <a:rPr lang="en-US" sz="3200" b="0" i="0" dirty="0">
                  <a:solidFill>
                    <a:srgbClr val="232C33"/>
                  </a:solidFill>
                  <a:effectLst/>
                </a:rPr>
                <a:t>What comes first?</a:t>
              </a:r>
              <a:endParaRPr lang="en-US" sz="3200" dirty="0"/>
            </a:p>
          </p:txBody>
        </p:sp>
        <p:sp>
          <p:nvSpPr>
            <p:cNvPr id="13" name="TextBox 12">
              <a:extLst>
                <a:ext uri="{FF2B5EF4-FFF2-40B4-BE49-F238E27FC236}">
                  <a16:creationId xmlns:a16="http://schemas.microsoft.com/office/drawing/2014/main" id="{5A63BA17-8808-AAB1-3EA9-DF336CED5A29}"/>
                </a:ext>
              </a:extLst>
            </p:cNvPr>
            <p:cNvSpPr txBox="1"/>
            <p:nvPr/>
          </p:nvSpPr>
          <p:spPr>
            <a:xfrm>
              <a:off x="7757462" y="4036957"/>
              <a:ext cx="3236669" cy="584775"/>
            </a:xfrm>
            <a:prstGeom prst="rect">
              <a:avLst/>
            </a:prstGeom>
            <a:noFill/>
          </p:spPr>
          <p:txBody>
            <a:bodyPr wrap="square">
              <a:spAutoFit/>
            </a:bodyPr>
            <a:lstStyle/>
            <a:p>
              <a:pPr algn="ctr"/>
              <a:r>
                <a:rPr lang="en-US" sz="3200" b="0" i="0" dirty="0">
                  <a:solidFill>
                    <a:srgbClr val="232C33"/>
                  </a:solidFill>
                  <a:effectLst/>
                </a:rPr>
                <a:t>What comes first?</a:t>
              </a:r>
              <a:endParaRPr lang="en-US" sz="3200" dirty="0"/>
            </a:p>
          </p:txBody>
        </p:sp>
      </p:grpSp>
    </p:spTree>
    <p:custDataLst>
      <p:tags r:id="rId1"/>
    </p:custDataLst>
    <p:extLst>
      <p:ext uri="{BB962C8B-B14F-4D97-AF65-F5344CB8AC3E}">
        <p14:creationId xmlns:p14="http://schemas.microsoft.com/office/powerpoint/2010/main" val="42024125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1000" fill="hold"/>
                                        <p:tgtEl>
                                          <p:spTgt spid="14"/>
                                        </p:tgtEl>
                                        <p:attrNameLst>
                                          <p:attrName>ppt_x</p:attrName>
                                        </p:attrNameLst>
                                      </p:cBhvr>
                                      <p:tavLst>
                                        <p:tav tm="0">
                                          <p:val>
                                            <p:strVal val="#ppt_x"/>
                                          </p:val>
                                        </p:tav>
                                        <p:tav tm="100000">
                                          <p:val>
                                            <p:strVal val="#ppt_x"/>
                                          </p:val>
                                        </p:tav>
                                      </p:tavLst>
                                    </p:anim>
                                    <p:anim calcmode="lin" valueType="num">
                                      <p:cBhvr additive="base">
                                        <p:cTn id="17"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D8DF0-33DE-BD44-C38E-82EF8408EC7D}"/>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4ED11E3-D0A3-FED9-A37B-73F9991C1DFC}"/>
              </a:ext>
            </a:extLst>
          </p:cNvPr>
          <p:cNvGrpSpPr/>
          <p:nvPr/>
        </p:nvGrpSpPr>
        <p:grpSpPr>
          <a:xfrm>
            <a:off x="2248441" y="2687284"/>
            <a:ext cx="5171275" cy="3437712"/>
            <a:chOff x="2248441" y="2687284"/>
            <a:chExt cx="5171275" cy="3437712"/>
          </a:xfrm>
        </p:grpSpPr>
        <p:grpSp>
          <p:nvGrpSpPr>
            <p:cNvPr id="3" name="Group 2">
              <a:extLst>
                <a:ext uri="{FF2B5EF4-FFF2-40B4-BE49-F238E27FC236}">
                  <a16:creationId xmlns:a16="http://schemas.microsoft.com/office/drawing/2014/main" id="{CEBD7DEC-74F0-1C75-51AB-33803189D8BB}"/>
                </a:ext>
              </a:extLst>
            </p:cNvPr>
            <p:cNvGrpSpPr/>
            <p:nvPr/>
          </p:nvGrpSpPr>
          <p:grpSpPr>
            <a:xfrm>
              <a:off x="2248441" y="2687284"/>
              <a:ext cx="5171275" cy="3437712"/>
              <a:chOff x="2248441" y="2687284"/>
              <a:chExt cx="5171275" cy="3437712"/>
            </a:xfrm>
          </p:grpSpPr>
          <p:sp>
            <p:nvSpPr>
              <p:cNvPr id="6" name="Google Shape;251;p31">
                <a:extLst>
                  <a:ext uri="{FF2B5EF4-FFF2-40B4-BE49-F238E27FC236}">
                    <a16:creationId xmlns:a16="http://schemas.microsoft.com/office/drawing/2014/main" id="{DD3F1B7A-1508-1074-C211-11E447D562E1}"/>
                  </a:ext>
                </a:extLst>
              </p:cNvPr>
              <p:cNvSpPr/>
              <p:nvPr/>
            </p:nvSpPr>
            <p:spPr>
              <a:xfrm>
                <a:off x="2256890" y="2687284"/>
                <a:ext cx="5162826" cy="3437712"/>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sz="2800" dirty="0"/>
              </a:p>
            </p:txBody>
          </p:sp>
          <p:sp>
            <p:nvSpPr>
              <p:cNvPr id="7" name="Google Shape;252;p31">
                <a:extLst>
                  <a:ext uri="{FF2B5EF4-FFF2-40B4-BE49-F238E27FC236}">
                    <a16:creationId xmlns:a16="http://schemas.microsoft.com/office/drawing/2014/main" id="{872B48DA-0F68-088B-AFCA-FB925FEE8F7F}"/>
                  </a:ext>
                </a:extLst>
              </p:cNvPr>
              <p:cNvSpPr/>
              <p:nvPr/>
            </p:nvSpPr>
            <p:spPr>
              <a:xfrm>
                <a:off x="2248441" y="2687284"/>
                <a:ext cx="5162826" cy="401258"/>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sz="2800" dirty="0"/>
              </a:p>
            </p:txBody>
          </p:sp>
        </p:grpSp>
        <p:sp>
          <p:nvSpPr>
            <p:cNvPr id="4" name="TextBox 3">
              <a:extLst>
                <a:ext uri="{FF2B5EF4-FFF2-40B4-BE49-F238E27FC236}">
                  <a16:creationId xmlns:a16="http://schemas.microsoft.com/office/drawing/2014/main" id="{68B382D6-FDF6-47E5-FD70-B1A7B87A468C}"/>
                </a:ext>
              </a:extLst>
            </p:cNvPr>
            <p:cNvSpPr txBox="1"/>
            <p:nvPr/>
          </p:nvSpPr>
          <p:spPr>
            <a:xfrm>
              <a:off x="2307981" y="3137199"/>
              <a:ext cx="5103286" cy="646331"/>
            </a:xfrm>
            <a:prstGeom prst="rect">
              <a:avLst/>
            </a:prstGeom>
            <a:noFill/>
          </p:spPr>
          <p:txBody>
            <a:bodyPr wrap="square">
              <a:spAutoFit/>
            </a:bodyPr>
            <a:lstStyle/>
            <a:p>
              <a:pPr marR="0" lvl="0" algn="ctr">
                <a:spcAft>
                  <a:spcPts val="800"/>
                </a:spcAft>
              </a:pPr>
              <a:r>
                <a:rPr lang="en-US" sz="3600" b="1" kern="100" dirty="0">
                  <a:effectLst/>
                  <a:latin typeface="MV Boli" panose="02000500030200090000" pitchFamily="2" charset="0"/>
                  <a:ea typeface="Calibri" panose="020F0502020204030204" pitchFamily="34" charset="0"/>
                  <a:cs typeface="MV Boli" panose="02000500030200090000" pitchFamily="2" charset="0"/>
                </a:rPr>
                <a:t>Elena</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 29 minutes</a:t>
              </a:r>
            </a:p>
          </p:txBody>
        </p:sp>
        <p:sp>
          <p:nvSpPr>
            <p:cNvPr id="5" name="Rectangle 4">
              <a:extLst>
                <a:ext uri="{FF2B5EF4-FFF2-40B4-BE49-F238E27FC236}">
                  <a16:creationId xmlns:a16="http://schemas.microsoft.com/office/drawing/2014/main" id="{4CA312CF-FD8E-B289-5A88-6DA78E615480}"/>
                </a:ext>
              </a:extLst>
            </p:cNvPr>
            <p:cNvSpPr/>
            <p:nvPr/>
          </p:nvSpPr>
          <p:spPr>
            <a:xfrm>
              <a:off x="2472732" y="3659171"/>
              <a:ext cx="3689924" cy="204304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3600" kern="100" dirty="0">
                  <a:latin typeface="Calibri" panose="020F0502020204030204" pitchFamily="34" charset="0"/>
                  <a:ea typeface="Calibri" panose="020F0502020204030204" pitchFamily="34" charset="0"/>
                  <a:cs typeface="Times New Roman" panose="02020603050405020304" pitchFamily="18" charset="0"/>
                </a:rPr>
                <a:t>5 + (4 × 6)</a:t>
              </a:r>
              <a:endParaRPr lang="en-US" sz="3600" dirty="0"/>
            </a:p>
            <a:p>
              <a:r>
                <a:rPr lang="en-US" sz="3600" dirty="0"/>
                <a:t>5 + 24 </a:t>
              </a:r>
            </a:p>
            <a:p>
              <a:r>
                <a:rPr lang="en-US" sz="3600" dirty="0"/>
                <a:t>29 min.</a:t>
              </a:r>
              <a:endParaRPr lang="en-US" sz="2800" dirty="0"/>
            </a:p>
          </p:txBody>
        </p:sp>
      </p:grpSp>
      <p:sp>
        <p:nvSpPr>
          <p:cNvPr id="22" name="Title 1">
            <a:extLst>
              <a:ext uri="{FF2B5EF4-FFF2-40B4-BE49-F238E27FC236}">
                <a16:creationId xmlns:a16="http://schemas.microsoft.com/office/drawing/2014/main" id="{BC887A9B-A8C7-6395-0D8F-569EAD513FA4}"/>
              </a:ext>
            </a:extLst>
          </p:cNvPr>
          <p:cNvSpPr txBox="1">
            <a:spLocks/>
          </p:cNvSpPr>
          <p:nvPr/>
        </p:nvSpPr>
        <p:spPr>
          <a:xfrm>
            <a:off x="1943693" y="1247991"/>
            <a:ext cx="8619843" cy="1389487"/>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pPr algn="ctr"/>
            <a:r>
              <a:rPr lang="en-US" sz="4400">
                <a:solidFill>
                  <a:schemeClr val="tx1"/>
                </a:solidFill>
              </a:rPr>
              <a:t>Elena has the correct answer. </a:t>
            </a:r>
            <a:endParaRPr lang="en-US" sz="4400" dirty="0">
              <a:solidFill>
                <a:schemeClr val="tx1"/>
              </a:solidFill>
            </a:endParaRPr>
          </a:p>
        </p:txBody>
      </p:sp>
      <p:sp>
        <p:nvSpPr>
          <p:cNvPr id="23" name="Rectangle 22">
            <a:extLst>
              <a:ext uri="{FF2B5EF4-FFF2-40B4-BE49-F238E27FC236}">
                <a16:creationId xmlns:a16="http://schemas.microsoft.com/office/drawing/2014/main" id="{706B93E1-315A-D1F6-ABFF-9E9FB8F14A19}"/>
              </a:ext>
            </a:extLst>
          </p:cNvPr>
          <p:cNvSpPr/>
          <p:nvPr/>
        </p:nvSpPr>
        <p:spPr>
          <a:xfrm>
            <a:off x="4620307" y="4180795"/>
            <a:ext cx="2671391" cy="154693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b="1" kern="100" dirty="0">
                <a:solidFill>
                  <a:schemeClr val="accent4"/>
                </a:solidFill>
                <a:latin typeface="MV Boli" panose="02000500030200090000" pitchFamily="2" charset="0"/>
                <a:ea typeface="Calibri" panose="020F0502020204030204" pitchFamily="34" charset="0"/>
                <a:cs typeface="MV Boli" panose="02000500030200090000" pitchFamily="2" charset="0"/>
              </a:rPr>
              <a:t>Parentheses come first in PEMDAS.</a:t>
            </a:r>
            <a:endParaRPr lang="en-US" sz="2400" b="1" dirty="0">
              <a:solidFill>
                <a:schemeClr val="accent4"/>
              </a:solidFill>
              <a:latin typeface="MV Boli" panose="02000500030200090000" pitchFamily="2" charset="0"/>
              <a:cs typeface="MV Boli" panose="02000500030200090000" pitchFamily="2" charset="0"/>
            </a:endParaRPr>
          </a:p>
        </p:txBody>
      </p:sp>
      <p:pic>
        <p:nvPicPr>
          <p:cNvPr id="25" name="Picture 24">
            <a:extLst>
              <a:ext uri="{FF2B5EF4-FFF2-40B4-BE49-F238E27FC236}">
                <a16:creationId xmlns:a16="http://schemas.microsoft.com/office/drawing/2014/main" id="{C13ED1C4-2E4A-8E35-F676-7C2376698865}"/>
              </a:ext>
            </a:extLst>
          </p:cNvPr>
          <p:cNvPicPr>
            <a:picLocks noChangeAspect="1"/>
          </p:cNvPicPr>
          <p:nvPr/>
        </p:nvPicPr>
        <p:blipFill>
          <a:blip r:embed="rId4">
            <a:extLst>
              <a:ext uri="{28A0092B-C50C-407E-A947-70E740481C1C}">
                <a14:useLocalDpi xmlns:a14="http://schemas.microsoft.com/office/drawing/2010/main" val="0"/>
              </a:ext>
            </a:extLst>
          </a:blip>
          <a:srcRect l="34342" t="16853" r="27369"/>
          <a:stretch>
            <a:fillRect/>
          </a:stretch>
        </p:blipFill>
        <p:spPr>
          <a:xfrm flipH="1">
            <a:off x="7584467" y="3219099"/>
            <a:ext cx="2979070" cy="3638901"/>
          </a:xfrm>
          <a:prstGeom prst="rect">
            <a:avLst/>
          </a:prstGeom>
        </p:spPr>
      </p:pic>
      <p:pic>
        <p:nvPicPr>
          <p:cNvPr id="26" name="Picture 25">
            <a:extLst>
              <a:ext uri="{FF2B5EF4-FFF2-40B4-BE49-F238E27FC236}">
                <a16:creationId xmlns:a16="http://schemas.microsoft.com/office/drawing/2014/main" id="{A10C0952-6DD3-48DD-A3D8-28B7AEF14F16}"/>
              </a:ext>
            </a:extLst>
          </p:cNvPr>
          <p:cNvPicPr>
            <a:picLocks noChangeAspect="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l="27270"/>
          <a:stretch>
            <a:fillRect/>
          </a:stretch>
        </p:blipFill>
        <p:spPr>
          <a:xfrm rot="13670333">
            <a:off x="3663849" y="4040816"/>
            <a:ext cx="1241035" cy="1279757"/>
          </a:xfrm>
          <a:prstGeom prst="rect">
            <a:avLst/>
          </a:prstGeom>
        </p:spPr>
      </p:pic>
      <p:pic>
        <p:nvPicPr>
          <p:cNvPr id="27" name="Picture 26">
            <a:extLst>
              <a:ext uri="{FF2B5EF4-FFF2-40B4-BE49-F238E27FC236}">
                <a16:creationId xmlns:a16="http://schemas.microsoft.com/office/drawing/2014/main" id="{9A7DE28D-C3A7-5C4D-FBD0-7EF492527024}"/>
              </a:ext>
            </a:extLst>
          </p:cNvPr>
          <p:cNvPicPr>
            <a:picLocks noChangeAspect="1"/>
          </p:cNvPicPr>
          <p:nvPr/>
        </p:nvPicPr>
        <p:blipFill rotWithShape="1">
          <a:blip r:embed="rId6">
            <a:extLst>
              <a:ext uri="{28A0092B-C50C-407E-A947-70E740481C1C}">
                <a14:useLocalDpi xmlns:a14="http://schemas.microsoft.com/office/drawing/2010/main" val="0"/>
              </a:ext>
            </a:extLst>
          </a:blip>
          <a:srcRect r="50000"/>
          <a:stretch/>
        </p:blipFill>
        <p:spPr>
          <a:xfrm>
            <a:off x="0" y="-1"/>
            <a:ext cx="6096000" cy="6858000"/>
          </a:xfrm>
          <a:prstGeom prst="rect">
            <a:avLst/>
          </a:prstGeom>
        </p:spPr>
      </p:pic>
      <p:pic>
        <p:nvPicPr>
          <p:cNvPr id="28" name="Picture 27">
            <a:extLst>
              <a:ext uri="{FF2B5EF4-FFF2-40B4-BE49-F238E27FC236}">
                <a16:creationId xmlns:a16="http://schemas.microsoft.com/office/drawing/2014/main" id="{893941BE-DF25-78FA-F730-9FDB324D8507}"/>
              </a:ext>
            </a:extLst>
          </p:cNvPr>
          <p:cNvPicPr>
            <a:picLocks noChangeAspect="1"/>
          </p:cNvPicPr>
          <p:nvPr/>
        </p:nvPicPr>
        <p:blipFill rotWithShape="1">
          <a:blip r:embed="rId6">
            <a:extLst>
              <a:ext uri="{28A0092B-C50C-407E-A947-70E740481C1C}">
                <a14:useLocalDpi xmlns:a14="http://schemas.microsoft.com/office/drawing/2010/main" val="0"/>
              </a:ext>
            </a:extLst>
          </a:blip>
          <a:srcRect l="50000"/>
          <a:stretch/>
        </p:blipFill>
        <p:spPr>
          <a:xfrm>
            <a:off x="6096000" y="-1"/>
            <a:ext cx="6096001" cy="6858000"/>
          </a:xfrm>
          <a:prstGeom prst="rect">
            <a:avLst/>
          </a:prstGeom>
        </p:spPr>
      </p:pic>
      <p:grpSp>
        <p:nvGrpSpPr>
          <p:cNvPr id="21" name="Group 20">
            <a:extLst>
              <a:ext uri="{FF2B5EF4-FFF2-40B4-BE49-F238E27FC236}">
                <a16:creationId xmlns:a16="http://schemas.microsoft.com/office/drawing/2014/main" id="{488159D2-23D1-1DB7-CD7F-70F008EE690C}"/>
              </a:ext>
            </a:extLst>
          </p:cNvPr>
          <p:cNvGrpSpPr/>
          <p:nvPr/>
        </p:nvGrpSpPr>
        <p:grpSpPr>
          <a:xfrm>
            <a:off x="838199" y="3957821"/>
            <a:ext cx="10006849" cy="2982040"/>
            <a:chOff x="903992" y="4130228"/>
            <a:chExt cx="10006849" cy="2982040"/>
          </a:xfrm>
        </p:grpSpPr>
        <p:pic>
          <p:nvPicPr>
            <p:cNvPr id="9" name="Picture 8">
              <a:extLst>
                <a:ext uri="{FF2B5EF4-FFF2-40B4-BE49-F238E27FC236}">
                  <a16:creationId xmlns:a16="http://schemas.microsoft.com/office/drawing/2014/main" id="{32FDAB3C-840A-A24E-D5D5-C41C67D40C31}"/>
                </a:ext>
              </a:extLst>
            </p:cNvPr>
            <p:cNvPicPr>
              <a:picLocks noChangeAspect="1"/>
            </p:cNvPicPr>
            <p:nvPr/>
          </p:nvPicPr>
          <p:blipFill>
            <a:blip r:embed="rId7">
              <a:extLst>
                <a:ext uri="{28A0092B-C50C-407E-A947-70E740481C1C}">
                  <a14:useLocalDpi xmlns:a14="http://schemas.microsoft.com/office/drawing/2010/main" val="0"/>
                </a:ext>
              </a:extLst>
            </a:blip>
            <a:srcRect l="4219" t="25417" r="63324"/>
            <a:stretch>
              <a:fillRect/>
            </a:stretch>
          </p:blipFill>
          <p:spPr>
            <a:xfrm>
              <a:off x="3616614" y="4130228"/>
              <a:ext cx="2307022" cy="2982040"/>
            </a:xfrm>
            <a:prstGeom prst="rect">
              <a:avLst/>
            </a:prstGeom>
          </p:spPr>
        </p:pic>
        <p:pic>
          <p:nvPicPr>
            <p:cNvPr id="10" name="Picture 9">
              <a:extLst>
                <a:ext uri="{FF2B5EF4-FFF2-40B4-BE49-F238E27FC236}">
                  <a16:creationId xmlns:a16="http://schemas.microsoft.com/office/drawing/2014/main" id="{3EA90DCD-488C-723B-CB1E-AACFBE9B89BF}"/>
                </a:ext>
              </a:extLst>
            </p:cNvPr>
            <p:cNvPicPr>
              <a:picLocks noChangeAspect="1"/>
            </p:cNvPicPr>
            <p:nvPr/>
          </p:nvPicPr>
          <p:blipFill>
            <a:blip r:embed="rId7">
              <a:extLst>
                <a:ext uri="{28A0092B-C50C-407E-A947-70E740481C1C}">
                  <a14:useLocalDpi xmlns:a14="http://schemas.microsoft.com/office/drawing/2010/main" val="0"/>
                </a:ext>
              </a:extLst>
            </a:blip>
            <a:srcRect l="59334" t="25417" r="4842"/>
            <a:stretch>
              <a:fillRect/>
            </a:stretch>
          </p:blipFill>
          <p:spPr>
            <a:xfrm>
              <a:off x="5575914" y="4130228"/>
              <a:ext cx="2546318" cy="2982040"/>
            </a:xfrm>
            <a:prstGeom prst="rect">
              <a:avLst/>
            </a:prstGeom>
          </p:spPr>
        </p:pic>
        <p:grpSp>
          <p:nvGrpSpPr>
            <p:cNvPr id="11" name="Google Shape;250;p31">
              <a:extLst>
                <a:ext uri="{FF2B5EF4-FFF2-40B4-BE49-F238E27FC236}">
                  <a16:creationId xmlns:a16="http://schemas.microsoft.com/office/drawing/2014/main" id="{08F4DA35-F7EC-6CFE-4AD1-87B3B7F19840}"/>
                </a:ext>
                <a:ext uri="{C183D7F6-B498-43B3-948B-1728B52AA6E4}">
                  <adec:decorative xmlns:adec="http://schemas.microsoft.com/office/drawing/2017/decorative" val="1"/>
                </a:ext>
              </a:extLst>
            </p:cNvPr>
            <p:cNvGrpSpPr/>
            <p:nvPr/>
          </p:nvGrpSpPr>
          <p:grpSpPr>
            <a:xfrm>
              <a:off x="915812" y="4606384"/>
              <a:ext cx="2896347" cy="2053926"/>
              <a:chOff x="0" y="375534"/>
              <a:chExt cx="3922609" cy="3540666"/>
            </a:xfrm>
          </p:grpSpPr>
          <p:sp>
            <p:nvSpPr>
              <p:cNvPr id="12" name="Google Shape;251;p31">
                <a:extLst>
                  <a:ext uri="{FF2B5EF4-FFF2-40B4-BE49-F238E27FC236}">
                    <a16:creationId xmlns:a16="http://schemas.microsoft.com/office/drawing/2014/main" id="{D715B6AD-0E2C-EC6C-3131-6E35C8CE293C}"/>
                  </a:ext>
                </a:extLst>
              </p:cNvPr>
              <p:cNvSpPr/>
              <p:nvPr/>
            </p:nvSpPr>
            <p:spPr>
              <a:xfrm>
                <a:off x="6409" y="375534"/>
                <a:ext cx="3916200" cy="3540666"/>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13" name="Google Shape;252;p31">
                <a:extLst>
                  <a:ext uri="{FF2B5EF4-FFF2-40B4-BE49-F238E27FC236}">
                    <a16:creationId xmlns:a16="http://schemas.microsoft.com/office/drawing/2014/main" id="{1DEF780A-1CEF-85D6-BB50-F70119FDE841}"/>
                  </a:ext>
                </a:extLst>
              </p:cNvPr>
              <p:cNvSpPr/>
              <p:nvPr/>
            </p:nvSpPr>
            <p:spPr>
              <a:xfrm>
                <a:off x="0" y="375534"/>
                <a:ext cx="3916200" cy="413275"/>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p:sp>
          <p:nvSpPr>
            <p:cNvPr id="14" name="TextBox 13">
              <a:extLst>
                <a:ext uri="{FF2B5EF4-FFF2-40B4-BE49-F238E27FC236}">
                  <a16:creationId xmlns:a16="http://schemas.microsoft.com/office/drawing/2014/main" id="{CB736190-F101-8AEF-8E42-D767A5208B59}"/>
                </a:ext>
              </a:extLst>
            </p:cNvPr>
            <p:cNvSpPr txBox="1"/>
            <p:nvPr/>
          </p:nvSpPr>
          <p:spPr>
            <a:xfrm>
              <a:off x="903992" y="4853287"/>
              <a:ext cx="2881382" cy="492443"/>
            </a:xfrm>
            <a:prstGeom prst="rect">
              <a:avLst/>
            </a:prstGeom>
            <a:noFill/>
          </p:spPr>
          <p:txBody>
            <a:bodyPr wrap="square">
              <a:spAutoFit/>
            </a:bodyPr>
            <a:lstStyle/>
            <a:p>
              <a:pPr marR="0" lvl="0" algn="ctr">
                <a:spcAft>
                  <a:spcPts val="800"/>
                </a:spcAft>
              </a:pPr>
              <a:r>
                <a:rPr lang="en-US" sz="2600" b="1" kern="100" dirty="0">
                  <a:effectLst/>
                  <a:latin typeface="MV Boli" panose="02000500030200090000" pitchFamily="2" charset="0"/>
                  <a:ea typeface="Calibri" panose="020F0502020204030204" pitchFamily="34" charset="0"/>
                  <a:cs typeface="MV Boli" panose="02000500030200090000" pitchFamily="2" charset="0"/>
                </a:rPr>
                <a:t>Elena</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29 minutes</a:t>
              </a:r>
            </a:p>
          </p:txBody>
        </p:sp>
        <p:grpSp>
          <p:nvGrpSpPr>
            <p:cNvPr id="15" name="Google Shape;250;p31">
              <a:extLst>
                <a:ext uri="{FF2B5EF4-FFF2-40B4-BE49-F238E27FC236}">
                  <a16:creationId xmlns:a16="http://schemas.microsoft.com/office/drawing/2014/main" id="{2E8CE0E4-FF5F-368F-AF80-CBC49FF8618C}"/>
                </a:ext>
                <a:ext uri="{C183D7F6-B498-43B3-948B-1728B52AA6E4}">
                  <adec:decorative xmlns:adec="http://schemas.microsoft.com/office/drawing/2017/decorative" val="1"/>
                </a:ext>
              </a:extLst>
            </p:cNvPr>
            <p:cNvGrpSpPr/>
            <p:nvPr/>
          </p:nvGrpSpPr>
          <p:grpSpPr>
            <a:xfrm>
              <a:off x="8012287" y="4606382"/>
              <a:ext cx="2898554" cy="2053927"/>
              <a:chOff x="0" y="554441"/>
              <a:chExt cx="3922609" cy="3361757"/>
            </a:xfrm>
          </p:grpSpPr>
          <p:sp>
            <p:nvSpPr>
              <p:cNvPr id="16" name="Google Shape;251;p31">
                <a:extLst>
                  <a:ext uri="{FF2B5EF4-FFF2-40B4-BE49-F238E27FC236}">
                    <a16:creationId xmlns:a16="http://schemas.microsoft.com/office/drawing/2014/main" id="{B640D4E1-6C19-0DE9-5574-D3C2CA767B8E}"/>
                  </a:ext>
                </a:extLst>
              </p:cNvPr>
              <p:cNvSpPr/>
              <p:nvPr/>
            </p:nvSpPr>
            <p:spPr>
              <a:xfrm>
                <a:off x="6409" y="554441"/>
                <a:ext cx="3916200" cy="3361757"/>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a:p>
            </p:txBody>
          </p:sp>
          <p:sp>
            <p:nvSpPr>
              <p:cNvPr id="17" name="Google Shape;252;p31">
                <a:extLst>
                  <a:ext uri="{FF2B5EF4-FFF2-40B4-BE49-F238E27FC236}">
                    <a16:creationId xmlns:a16="http://schemas.microsoft.com/office/drawing/2014/main" id="{C391619F-F6CD-B8E9-6B24-F4BD6E2E25DC}"/>
                  </a:ext>
                </a:extLst>
              </p:cNvPr>
              <p:cNvSpPr/>
              <p:nvPr/>
            </p:nvSpPr>
            <p:spPr>
              <a:xfrm>
                <a:off x="0" y="554443"/>
                <a:ext cx="3916200" cy="418336"/>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a:p>
            </p:txBody>
          </p:sp>
        </p:grpSp>
        <p:sp>
          <p:nvSpPr>
            <p:cNvPr id="18" name="Rectangle 17">
              <a:extLst>
                <a:ext uri="{FF2B5EF4-FFF2-40B4-BE49-F238E27FC236}">
                  <a16:creationId xmlns:a16="http://schemas.microsoft.com/office/drawing/2014/main" id="{A1665D4D-E5E4-8A89-C200-D77F50AFA938}"/>
                </a:ext>
              </a:extLst>
            </p:cNvPr>
            <p:cNvSpPr/>
            <p:nvPr/>
          </p:nvSpPr>
          <p:spPr>
            <a:xfrm>
              <a:off x="1518491" y="5276424"/>
              <a:ext cx="1979846" cy="129241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600" kern="100" dirty="0">
                  <a:latin typeface="Calibri" panose="020F0502020204030204" pitchFamily="34" charset="0"/>
                  <a:ea typeface="Calibri" panose="020F0502020204030204" pitchFamily="34" charset="0"/>
                  <a:cs typeface="Times New Roman" panose="02020603050405020304" pitchFamily="18" charset="0"/>
                </a:rPr>
                <a:t>5 + (4 × 6)</a:t>
              </a:r>
              <a:endParaRPr lang="en-US" sz="2600" dirty="0"/>
            </a:p>
            <a:p>
              <a:r>
                <a:rPr lang="en-US" sz="2600" dirty="0"/>
                <a:t>5 + 24 </a:t>
              </a:r>
            </a:p>
            <a:p>
              <a:r>
                <a:rPr lang="en-US" sz="2600" dirty="0"/>
                <a:t>29 min.</a:t>
              </a:r>
              <a:endParaRPr lang="en-US" dirty="0"/>
            </a:p>
          </p:txBody>
        </p:sp>
        <p:sp>
          <p:nvSpPr>
            <p:cNvPr id="19" name="TextBox 18">
              <a:extLst>
                <a:ext uri="{FF2B5EF4-FFF2-40B4-BE49-F238E27FC236}">
                  <a16:creationId xmlns:a16="http://schemas.microsoft.com/office/drawing/2014/main" id="{CC30AB50-9BDA-1873-CA6B-0F4C8F70C1BD}"/>
                </a:ext>
              </a:extLst>
            </p:cNvPr>
            <p:cNvSpPr txBox="1"/>
            <p:nvPr/>
          </p:nvSpPr>
          <p:spPr>
            <a:xfrm>
              <a:off x="8012287" y="4861973"/>
              <a:ext cx="2881382" cy="492443"/>
            </a:xfrm>
            <a:prstGeom prst="rect">
              <a:avLst/>
            </a:prstGeom>
            <a:noFill/>
          </p:spPr>
          <p:txBody>
            <a:bodyPr wrap="square">
              <a:spAutoFit/>
            </a:bodyPr>
            <a:lstStyle/>
            <a:p>
              <a:pPr marR="0" lvl="0" algn="ctr">
                <a:spcAft>
                  <a:spcPts val="800"/>
                </a:spcAft>
              </a:pPr>
              <a:r>
                <a:rPr lang="en-US" sz="2600" b="1" kern="100" dirty="0">
                  <a:effectLst/>
                  <a:latin typeface="MV Boli" panose="02000500030200090000" pitchFamily="2" charset="0"/>
                  <a:ea typeface="Calibri" panose="020F0502020204030204" pitchFamily="34" charset="0"/>
                  <a:cs typeface="MV Boli" panose="02000500030200090000" pitchFamily="2" charset="0"/>
                </a:rPr>
                <a:t>Chris</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600" kern="100" dirty="0">
                  <a:latin typeface="Calibri" panose="020F0502020204030204" pitchFamily="34" charset="0"/>
                  <a:ea typeface="Calibri" panose="020F0502020204030204" pitchFamily="34" charset="0"/>
                  <a:cs typeface="Times New Roman" panose="02020603050405020304" pitchFamily="18" charset="0"/>
                </a:rPr>
                <a:t>54</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minutes</a:t>
              </a:r>
            </a:p>
          </p:txBody>
        </p:sp>
        <p:sp>
          <p:nvSpPr>
            <p:cNvPr id="20" name="Rectangle 19">
              <a:extLst>
                <a:ext uri="{FF2B5EF4-FFF2-40B4-BE49-F238E27FC236}">
                  <a16:creationId xmlns:a16="http://schemas.microsoft.com/office/drawing/2014/main" id="{270FD475-57CC-8D9F-1712-DABF48FE4974}"/>
                </a:ext>
              </a:extLst>
            </p:cNvPr>
            <p:cNvSpPr/>
            <p:nvPr/>
          </p:nvSpPr>
          <p:spPr>
            <a:xfrm>
              <a:off x="8626786" y="5285110"/>
              <a:ext cx="1979846" cy="129241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600" kern="100" dirty="0">
                  <a:latin typeface="Calibri" panose="020F0502020204030204" pitchFamily="34" charset="0"/>
                  <a:ea typeface="Calibri" panose="020F0502020204030204" pitchFamily="34" charset="0"/>
                  <a:cs typeface="Times New Roman" panose="02020603050405020304" pitchFamily="18" charset="0"/>
                </a:rPr>
                <a:t>5 + (4 × 6)</a:t>
              </a:r>
              <a:endParaRPr lang="en-US" sz="2600" dirty="0"/>
            </a:p>
            <a:p>
              <a:r>
                <a:rPr lang="en-US" sz="2600" dirty="0"/>
                <a:t>9 x 6 </a:t>
              </a:r>
            </a:p>
            <a:p>
              <a:r>
                <a:rPr lang="en-US" sz="2600" dirty="0"/>
                <a:t>54 min.</a:t>
              </a:r>
              <a:endParaRPr lang="en-US" dirty="0"/>
            </a:p>
          </p:txBody>
        </p:sp>
      </p:grpSp>
      <p:sp>
        <p:nvSpPr>
          <p:cNvPr id="24" name="Title 1">
            <a:extLst>
              <a:ext uri="{FF2B5EF4-FFF2-40B4-BE49-F238E27FC236}">
                <a16:creationId xmlns:a16="http://schemas.microsoft.com/office/drawing/2014/main" id="{A1827EF0-ED1E-D0E7-31A8-F822F1D42736}"/>
              </a:ext>
            </a:extLst>
          </p:cNvPr>
          <p:cNvSpPr>
            <a:spLocks noGrp="1"/>
          </p:cNvSpPr>
          <p:nvPr>
            <p:ph type="title"/>
          </p:nvPr>
        </p:nvSpPr>
        <p:spPr>
          <a:xfrm>
            <a:off x="850019" y="2198238"/>
            <a:ext cx="10515600" cy="1267140"/>
          </a:xfrm>
        </p:spPr>
        <p:txBody>
          <a:bodyPr/>
          <a:lstStyle/>
          <a:p>
            <a:pPr algn="ctr"/>
            <a:r>
              <a:rPr lang="en-US" sz="4400" dirty="0">
                <a:solidFill>
                  <a:schemeClr val="tx1"/>
                </a:solidFill>
              </a:rPr>
              <a:t>Which worker has the correct answer? </a:t>
            </a:r>
          </a:p>
        </p:txBody>
      </p:sp>
    </p:spTree>
    <p:custDataLst>
      <p:tags r:id="rId1"/>
    </p:custDataLst>
    <p:extLst>
      <p:ext uri="{BB962C8B-B14F-4D97-AF65-F5344CB8AC3E}">
        <p14:creationId xmlns:p14="http://schemas.microsoft.com/office/powerpoint/2010/main" val="34817718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100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9FD42-DC97-840E-4176-0762C7BC9FC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F023B2AC-C414-58D0-1CD3-6C5E15BF6F97}"/>
              </a:ext>
            </a:extLst>
          </p:cNvPr>
          <p:cNvGrpSpPr/>
          <p:nvPr/>
        </p:nvGrpSpPr>
        <p:grpSpPr>
          <a:xfrm>
            <a:off x="2248441" y="2687284"/>
            <a:ext cx="5171275" cy="3437712"/>
            <a:chOff x="2248441" y="2687284"/>
            <a:chExt cx="5171275" cy="3437712"/>
          </a:xfrm>
        </p:grpSpPr>
        <p:grpSp>
          <p:nvGrpSpPr>
            <p:cNvPr id="3" name="Group 2">
              <a:extLst>
                <a:ext uri="{FF2B5EF4-FFF2-40B4-BE49-F238E27FC236}">
                  <a16:creationId xmlns:a16="http://schemas.microsoft.com/office/drawing/2014/main" id="{C5A3FE9D-5305-0533-82B4-CBBDC044571B}"/>
                </a:ext>
              </a:extLst>
            </p:cNvPr>
            <p:cNvGrpSpPr/>
            <p:nvPr/>
          </p:nvGrpSpPr>
          <p:grpSpPr>
            <a:xfrm>
              <a:off x="2248441" y="2687284"/>
              <a:ext cx="5171275" cy="3437712"/>
              <a:chOff x="2248441" y="2687284"/>
              <a:chExt cx="5171275" cy="3437712"/>
            </a:xfrm>
          </p:grpSpPr>
          <p:sp>
            <p:nvSpPr>
              <p:cNvPr id="6" name="Google Shape;251;p31">
                <a:extLst>
                  <a:ext uri="{FF2B5EF4-FFF2-40B4-BE49-F238E27FC236}">
                    <a16:creationId xmlns:a16="http://schemas.microsoft.com/office/drawing/2014/main" id="{99C48141-9405-0677-FFE6-5005CE8CE476}"/>
                  </a:ext>
                </a:extLst>
              </p:cNvPr>
              <p:cNvSpPr/>
              <p:nvPr/>
            </p:nvSpPr>
            <p:spPr>
              <a:xfrm>
                <a:off x="2256890" y="2687284"/>
                <a:ext cx="5162826" cy="3437712"/>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sz="2800" dirty="0"/>
              </a:p>
            </p:txBody>
          </p:sp>
          <p:sp>
            <p:nvSpPr>
              <p:cNvPr id="7" name="Google Shape;252;p31">
                <a:extLst>
                  <a:ext uri="{FF2B5EF4-FFF2-40B4-BE49-F238E27FC236}">
                    <a16:creationId xmlns:a16="http://schemas.microsoft.com/office/drawing/2014/main" id="{58A6FD1D-C24B-2A7F-FD7E-B2F5A02D931A}"/>
                  </a:ext>
                </a:extLst>
              </p:cNvPr>
              <p:cNvSpPr/>
              <p:nvPr/>
            </p:nvSpPr>
            <p:spPr>
              <a:xfrm>
                <a:off x="2248441" y="2687284"/>
                <a:ext cx="5162826" cy="401258"/>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sz="2800" dirty="0"/>
              </a:p>
            </p:txBody>
          </p:sp>
        </p:grpSp>
        <p:sp>
          <p:nvSpPr>
            <p:cNvPr id="4" name="TextBox 3">
              <a:extLst>
                <a:ext uri="{FF2B5EF4-FFF2-40B4-BE49-F238E27FC236}">
                  <a16:creationId xmlns:a16="http://schemas.microsoft.com/office/drawing/2014/main" id="{E142B14D-33BA-ECCD-08E3-F07275927AED}"/>
                </a:ext>
              </a:extLst>
            </p:cNvPr>
            <p:cNvSpPr txBox="1"/>
            <p:nvPr/>
          </p:nvSpPr>
          <p:spPr>
            <a:xfrm>
              <a:off x="2307981" y="3137199"/>
              <a:ext cx="5103286" cy="646331"/>
            </a:xfrm>
            <a:prstGeom prst="rect">
              <a:avLst/>
            </a:prstGeom>
            <a:noFill/>
          </p:spPr>
          <p:txBody>
            <a:bodyPr wrap="square">
              <a:spAutoFit/>
            </a:bodyPr>
            <a:lstStyle/>
            <a:p>
              <a:pPr marR="0" lvl="0" algn="ctr">
                <a:spcAft>
                  <a:spcPts val="800"/>
                </a:spcAft>
              </a:pPr>
              <a:r>
                <a:rPr lang="en-US" sz="3600" b="1" kern="100" dirty="0">
                  <a:effectLst/>
                  <a:latin typeface="MV Boli" panose="02000500030200090000" pitchFamily="2" charset="0"/>
                  <a:ea typeface="Calibri" panose="020F0502020204030204" pitchFamily="34" charset="0"/>
                  <a:cs typeface="MV Boli" panose="02000500030200090000" pitchFamily="2" charset="0"/>
                </a:rPr>
                <a:t>Elena</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 29 minutes</a:t>
              </a:r>
            </a:p>
          </p:txBody>
        </p:sp>
        <p:sp>
          <p:nvSpPr>
            <p:cNvPr id="5" name="Rectangle 4">
              <a:extLst>
                <a:ext uri="{FF2B5EF4-FFF2-40B4-BE49-F238E27FC236}">
                  <a16:creationId xmlns:a16="http://schemas.microsoft.com/office/drawing/2014/main" id="{35E1CA65-4239-F97E-C9C3-E58800979C97}"/>
                </a:ext>
              </a:extLst>
            </p:cNvPr>
            <p:cNvSpPr/>
            <p:nvPr/>
          </p:nvSpPr>
          <p:spPr>
            <a:xfrm>
              <a:off x="2472732" y="3659171"/>
              <a:ext cx="3689924" cy="204304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3600" kern="100" dirty="0">
                  <a:latin typeface="Calibri" panose="020F0502020204030204" pitchFamily="34" charset="0"/>
                  <a:ea typeface="Calibri" panose="020F0502020204030204" pitchFamily="34" charset="0"/>
                  <a:cs typeface="Times New Roman" panose="02020603050405020304" pitchFamily="18" charset="0"/>
                </a:rPr>
                <a:t>5 + (4 × 6)</a:t>
              </a:r>
              <a:endParaRPr lang="en-US" sz="3600" dirty="0"/>
            </a:p>
            <a:p>
              <a:r>
                <a:rPr lang="en-US" sz="3600" dirty="0"/>
                <a:t>5 + 24 </a:t>
              </a:r>
            </a:p>
            <a:p>
              <a:r>
                <a:rPr lang="en-US" sz="3600" dirty="0"/>
                <a:t>29 min.</a:t>
              </a:r>
              <a:endParaRPr lang="en-US" sz="2800" dirty="0"/>
            </a:p>
          </p:txBody>
        </p:sp>
      </p:grpSp>
      <p:sp>
        <p:nvSpPr>
          <p:cNvPr id="22" name="Title 1">
            <a:extLst>
              <a:ext uri="{FF2B5EF4-FFF2-40B4-BE49-F238E27FC236}">
                <a16:creationId xmlns:a16="http://schemas.microsoft.com/office/drawing/2014/main" id="{44FC45F5-2F42-8D8D-FC39-95A097CF65CF}"/>
              </a:ext>
            </a:extLst>
          </p:cNvPr>
          <p:cNvSpPr txBox="1">
            <a:spLocks/>
          </p:cNvSpPr>
          <p:nvPr/>
        </p:nvSpPr>
        <p:spPr>
          <a:xfrm>
            <a:off x="1943693" y="1247991"/>
            <a:ext cx="8619843" cy="1389487"/>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pPr algn="ctr"/>
            <a:r>
              <a:rPr lang="en-US" sz="4400">
                <a:solidFill>
                  <a:schemeClr val="tx1"/>
                </a:solidFill>
              </a:rPr>
              <a:t>Elena has the correct answer. </a:t>
            </a:r>
            <a:endParaRPr lang="en-US" sz="4400" dirty="0">
              <a:solidFill>
                <a:schemeClr val="tx1"/>
              </a:solidFill>
            </a:endParaRPr>
          </a:p>
        </p:txBody>
      </p:sp>
      <p:sp>
        <p:nvSpPr>
          <p:cNvPr id="23" name="Rectangle 22">
            <a:extLst>
              <a:ext uri="{FF2B5EF4-FFF2-40B4-BE49-F238E27FC236}">
                <a16:creationId xmlns:a16="http://schemas.microsoft.com/office/drawing/2014/main" id="{D58E684B-761A-3CE5-DC12-0F1FF98D1D0B}"/>
              </a:ext>
            </a:extLst>
          </p:cNvPr>
          <p:cNvSpPr/>
          <p:nvPr/>
        </p:nvSpPr>
        <p:spPr>
          <a:xfrm>
            <a:off x="4620307" y="4180795"/>
            <a:ext cx="2671391" cy="154693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b="1" kern="100" dirty="0">
                <a:solidFill>
                  <a:schemeClr val="accent4"/>
                </a:solidFill>
                <a:latin typeface="MV Boli" panose="02000500030200090000" pitchFamily="2" charset="0"/>
                <a:ea typeface="Calibri" panose="020F0502020204030204" pitchFamily="34" charset="0"/>
                <a:cs typeface="MV Boli" panose="02000500030200090000" pitchFamily="2" charset="0"/>
              </a:rPr>
              <a:t>Parentheses come first in PEMDAS.</a:t>
            </a:r>
            <a:endParaRPr lang="en-US" sz="2400" b="1" dirty="0">
              <a:solidFill>
                <a:schemeClr val="accent4"/>
              </a:solidFill>
              <a:latin typeface="MV Boli" panose="02000500030200090000" pitchFamily="2" charset="0"/>
              <a:cs typeface="MV Boli" panose="02000500030200090000" pitchFamily="2" charset="0"/>
            </a:endParaRPr>
          </a:p>
        </p:txBody>
      </p:sp>
      <p:pic>
        <p:nvPicPr>
          <p:cNvPr id="25" name="Picture 24">
            <a:extLst>
              <a:ext uri="{FF2B5EF4-FFF2-40B4-BE49-F238E27FC236}">
                <a16:creationId xmlns:a16="http://schemas.microsoft.com/office/drawing/2014/main" id="{ADF05BD0-B8B5-857C-4A9B-0F5CD2CA7F8C}"/>
              </a:ext>
            </a:extLst>
          </p:cNvPr>
          <p:cNvPicPr>
            <a:picLocks noChangeAspect="1"/>
          </p:cNvPicPr>
          <p:nvPr/>
        </p:nvPicPr>
        <p:blipFill>
          <a:blip r:embed="rId4">
            <a:extLst>
              <a:ext uri="{28A0092B-C50C-407E-A947-70E740481C1C}">
                <a14:useLocalDpi xmlns:a14="http://schemas.microsoft.com/office/drawing/2010/main" val="0"/>
              </a:ext>
            </a:extLst>
          </a:blip>
          <a:srcRect l="34342" t="16853" r="27369"/>
          <a:stretch>
            <a:fillRect/>
          </a:stretch>
        </p:blipFill>
        <p:spPr>
          <a:xfrm flipH="1">
            <a:off x="7584467" y="3219099"/>
            <a:ext cx="2979070" cy="3638901"/>
          </a:xfrm>
          <a:prstGeom prst="rect">
            <a:avLst/>
          </a:prstGeom>
        </p:spPr>
      </p:pic>
      <p:pic>
        <p:nvPicPr>
          <p:cNvPr id="26" name="Picture 25">
            <a:extLst>
              <a:ext uri="{FF2B5EF4-FFF2-40B4-BE49-F238E27FC236}">
                <a16:creationId xmlns:a16="http://schemas.microsoft.com/office/drawing/2014/main" id="{6285B1A5-A83C-4131-1FCB-C16EA805CB41}"/>
              </a:ext>
            </a:extLst>
          </p:cNvPr>
          <p:cNvPicPr>
            <a:picLocks noChangeAspect="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l="27270"/>
          <a:stretch>
            <a:fillRect/>
          </a:stretch>
        </p:blipFill>
        <p:spPr>
          <a:xfrm rot="13670333">
            <a:off x="3663849" y="4040816"/>
            <a:ext cx="1241035" cy="1279757"/>
          </a:xfrm>
          <a:prstGeom prst="rect">
            <a:avLst/>
          </a:prstGeom>
        </p:spPr>
      </p:pic>
      <p:pic>
        <p:nvPicPr>
          <p:cNvPr id="27" name="Picture 26">
            <a:extLst>
              <a:ext uri="{FF2B5EF4-FFF2-40B4-BE49-F238E27FC236}">
                <a16:creationId xmlns:a16="http://schemas.microsoft.com/office/drawing/2014/main" id="{F1E18D59-035E-0CD4-60A3-ECF8A0C7BCBB}"/>
              </a:ext>
            </a:extLst>
          </p:cNvPr>
          <p:cNvPicPr>
            <a:picLocks noChangeAspect="1"/>
          </p:cNvPicPr>
          <p:nvPr/>
        </p:nvPicPr>
        <p:blipFill rotWithShape="1">
          <a:blip r:embed="rId6">
            <a:extLst>
              <a:ext uri="{28A0092B-C50C-407E-A947-70E740481C1C}">
                <a14:useLocalDpi xmlns:a14="http://schemas.microsoft.com/office/drawing/2010/main" val="0"/>
              </a:ext>
            </a:extLst>
          </a:blip>
          <a:srcRect r="50000"/>
          <a:stretch/>
        </p:blipFill>
        <p:spPr>
          <a:xfrm>
            <a:off x="-6363833" y="31364"/>
            <a:ext cx="6096000" cy="6858000"/>
          </a:xfrm>
          <a:prstGeom prst="rect">
            <a:avLst/>
          </a:prstGeom>
        </p:spPr>
      </p:pic>
      <p:pic>
        <p:nvPicPr>
          <p:cNvPr id="28" name="Picture 27">
            <a:extLst>
              <a:ext uri="{FF2B5EF4-FFF2-40B4-BE49-F238E27FC236}">
                <a16:creationId xmlns:a16="http://schemas.microsoft.com/office/drawing/2014/main" id="{B84CB957-23A4-2A4B-704C-B04CBBE761D5}"/>
              </a:ext>
            </a:extLst>
          </p:cNvPr>
          <p:cNvPicPr>
            <a:picLocks noChangeAspect="1"/>
          </p:cNvPicPr>
          <p:nvPr/>
        </p:nvPicPr>
        <p:blipFill rotWithShape="1">
          <a:blip r:embed="rId6">
            <a:extLst>
              <a:ext uri="{28A0092B-C50C-407E-A947-70E740481C1C}">
                <a14:useLocalDpi xmlns:a14="http://schemas.microsoft.com/office/drawing/2010/main" val="0"/>
              </a:ext>
            </a:extLst>
          </a:blip>
          <a:srcRect l="50000"/>
          <a:stretch/>
        </p:blipFill>
        <p:spPr>
          <a:xfrm>
            <a:off x="12560968" y="0"/>
            <a:ext cx="6096001" cy="6858000"/>
          </a:xfrm>
          <a:prstGeom prst="rect">
            <a:avLst/>
          </a:prstGeom>
        </p:spPr>
      </p:pic>
    </p:spTree>
    <p:custDataLst>
      <p:tags r:id="rId1"/>
    </p:custDataLst>
    <p:extLst>
      <p:ext uri="{BB962C8B-B14F-4D97-AF65-F5344CB8AC3E}">
        <p14:creationId xmlns:p14="http://schemas.microsoft.com/office/powerpoint/2010/main" val="621418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A0C31C-0FA5-2925-96F3-94D44453E6FB}"/>
              </a:ext>
            </a:extLst>
          </p:cNvPr>
          <p:cNvSpPr>
            <a:spLocks noGrp="1"/>
          </p:cNvSpPr>
          <p:nvPr>
            <p:ph type="title"/>
          </p:nvPr>
        </p:nvSpPr>
        <p:spPr>
          <a:xfrm>
            <a:off x="830579" y="232637"/>
            <a:ext cx="10523219" cy="523195"/>
          </a:xfrm>
        </p:spPr>
        <p:txBody>
          <a:bodyPr/>
          <a:lstStyle/>
          <a:p>
            <a:r>
              <a:rPr lang="en-US" sz="3400" dirty="0"/>
              <a:t>Activity: Order of Operation Practice</a:t>
            </a:r>
          </a:p>
        </p:txBody>
      </p:sp>
      <p:sp>
        <p:nvSpPr>
          <p:cNvPr id="5" name="Content Placeholder 4">
            <a:extLst>
              <a:ext uri="{FF2B5EF4-FFF2-40B4-BE49-F238E27FC236}">
                <a16:creationId xmlns:a16="http://schemas.microsoft.com/office/drawing/2014/main" id="{DFE800F0-B725-23A4-422F-E88C0044ADC3}"/>
              </a:ext>
            </a:extLst>
          </p:cNvPr>
          <p:cNvSpPr>
            <a:spLocks noGrp="1"/>
          </p:cNvSpPr>
          <p:nvPr>
            <p:ph idx="1"/>
          </p:nvPr>
        </p:nvSpPr>
        <p:spPr>
          <a:xfrm>
            <a:off x="838199" y="1381991"/>
            <a:ext cx="5995738" cy="4835929"/>
          </a:xfrm>
        </p:spPr>
        <p:txBody>
          <a:bodyPr/>
          <a:lstStyle/>
          <a:p>
            <a:pPr>
              <a:lnSpc>
                <a:spcPct val="122857"/>
              </a:lnSpc>
            </a:pPr>
            <a:r>
              <a:rPr lang="en-US" sz="3200" b="1" dirty="0"/>
              <a:t>Directions</a:t>
            </a:r>
            <a:r>
              <a:rPr lang="en-US" sz="3200" dirty="0"/>
              <a:t>: Solve each problem using the correct order of operations. Show your work.</a:t>
            </a:r>
          </a:p>
          <a:p>
            <a:pPr marL="457200" indent="-457200">
              <a:lnSpc>
                <a:spcPct val="122857"/>
              </a:lnSpc>
              <a:buFont typeface="Arial" panose="020B0604020202020204" pitchFamily="34" charset="0"/>
              <a:buChar char="•"/>
            </a:pPr>
            <a:r>
              <a:rPr lang="en-US" sz="3200" b="1" dirty="0"/>
              <a:t>Part 1</a:t>
            </a:r>
            <a:r>
              <a:rPr lang="en-US" sz="3200" dirty="0"/>
              <a:t>: Equation Practice</a:t>
            </a:r>
          </a:p>
          <a:p>
            <a:pPr marL="457200" indent="-457200">
              <a:lnSpc>
                <a:spcPct val="122857"/>
              </a:lnSpc>
              <a:buFont typeface="Arial" panose="020B0604020202020204" pitchFamily="34" charset="0"/>
              <a:buChar char="•"/>
            </a:pPr>
            <a:r>
              <a:rPr lang="en-US" sz="3200" b="1" dirty="0"/>
              <a:t>Part 2: </a:t>
            </a:r>
            <a:r>
              <a:rPr lang="en-US" sz="3200" dirty="0"/>
              <a:t>Word Problem Practice </a:t>
            </a:r>
          </a:p>
          <a:p>
            <a:endParaRPr lang="en-US" dirty="0"/>
          </a:p>
        </p:txBody>
      </p:sp>
      <p:pic>
        <p:nvPicPr>
          <p:cNvPr id="6" name="Picture 5" descr="Running man icon indicating the slide has an ACTIVITY.">
            <a:extLst>
              <a:ext uri="{FF2B5EF4-FFF2-40B4-BE49-F238E27FC236}">
                <a16:creationId xmlns:a16="http://schemas.microsoft.com/office/drawing/2014/main" id="{781448E8-BF1E-0300-D720-925B7F621AEA}"/>
              </a:ext>
            </a:extLst>
          </p:cNvPr>
          <p:cNvPicPr>
            <a:picLocks noChangeAspect="1"/>
          </p:cNvPicPr>
          <p:nvPr/>
        </p:nvPicPr>
        <p:blipFill>
          <a:blip r:embed="rId4" cstate="print">
            <a:extLst>
              <a:ext uri="{28A0092B-C50C-407E-A947-70E740481C1C}">
                <a14:useLocalDpi xmlns:a14="http://schemas.microsoft.com/office/drawing/2010/main" val="0"/>
              </a:ext>
            </a:extLst>
          </a:blip>
          <a:srcRect l="63000" t="31047" r="3465" b="7314"/>
          <a:stretch>
            <a:fillRect/>
          </a:stretch>
        </p:blipFill>
        <p:spPr>
          <a:xfrm>
            <a:off x="10890718" y="116024"/>
            <a:ext cx="731520" cy="756422"/>
          </a:xfrm>
          <a:prstGeom prst="rect">
            <a:avLst/>
          </a:prstGeom>
        </p:spPr>
      </p:pic>
      <p:pic>
        <p:nvPicPr>
          <p:cNvPr id="8" name="Picture 7">
            <a:extLst>
              <a:ext uri="{FF2B5EF4-FFF2-40B4-BE49-F238E27FC236}">
                <a16:creationId xmlns:a16="http://schemas.microsoft.com/office/drawing/2014/main" id="{65F2FEE0-EAC6-36A4-786E-CE68F6629CAE}"/>
              </a:ext>
            </a:extLst>
          </p:cNvPr>
          <p:cNvPicPr>
            <a:picLocks noChangeAspect="1"/>
          </p:cNvPicPr>
          <p:nvPr/>
        </p:nvPicPr>
        <p:blipFill>
          <a:blip r:embed="rId5"/>
          <a:stretch>
            <a:fillRect/>
          </a:stretch>
        </p:blipFill>
        <p:spPr>
          <a:xfrm>
            <a:off x="7331830" y="1381991"/>
            <a:ext cx="3558888" cy="4702609"/>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4198084490"/>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5B1171C-6B9C-AA74-E4D3-E49A8916F720}"/>
              </a:ext>
            </a:extLst>
          </p:cNvPr>
          <p:cNvSpPr>
            <a:spLocks noGrp="1"/>
          </p:cNvSpPr>
          <p:nvPr>
            <p:ph idx="1"/>
          </p:nvPr>
        </p:nvSpPr>
        <p:spPr>
          <a:xfrm>
            <a:off x="838199" y="1604211"/>
            <a:ext cx="10515599" cy="4613709"/>
          </a:xfrm>
        </p:spPr>
        <p:txBody>
          <a:bodyPr>
            <a:normAutofit/>
          </a:bodyPr>
          <a:lstStyle/>
          <a:p>
            <a:r>
              <a:rPr lang="en-US" sz="4000" b="1" dirty="0"/>
              <a:t>Q: </a:t>
            </a:r>
            <a:r>
              <a:rPr lang="en-US" sz="4000" dirty="0"/>
              <a:t>What are the basic operations?</a:t>
            </a:r>
          </a:p>
          <a:p>
            <a:endParaRPr lang="en-US" sz="4000" dirty="0"/>
          </a:p>
          <a:p>
            <a:r>
              <a:rPr lang="en-US" sz="4000" b="1" dirty="0">
                <a:solidFill>
                  <a:schemeClr val="accent5"/>
                </a:solidFill>
              </a:rPr>
              <a:t>A: </a:t>
            </a:r>
            <a:r>
              <a:rPr lang="en-US" sz="4000" dirty="0">
                <a:solidFill>
                  <a:schemeClr val="accent5"/>
                </a:solidFill>
              </a:rPr>
              <a:t>Addition, subtraction, multiplication, and division</a:t>
            </a:r>
          </a:p>
        </p:txBody>
      </p:sp>
      <p:sp>
        <p:nvSpPr>
          <p:cNvPr id="4" name="Title 3">
            <a:extLst>
              <a:ext uri="{FF2B5EF4-FFF2-40B4-BE49-F238E27FC236}">
                <a16:creationId xmlns:a16="http://schemas.microsoft.com/office/drawing/2014/main" id="{FBDF61E9-46F7-E249-E8CA-3098A73630BD}"/>
              </a:ext>
            </a:extLst>
          </p:cNvPr>
          <p:cNvSpPr>
            <a:spLocks noGrp="1"/>
          </p:cNvSpPr>
          <p:nvPr>
            <p:ph type="title"/>
          </p:nvPr>
        </p:nvSpPr>
        <p:spPr>
          <a:xfrm>
            <a:off x="838200" y="175488"/>
            <a:ext cx="10097383" cy="523195"/>
          </a:xfrm>
        </p:spPr>
        <p:txBody>
          <a:bodyPr/>
          <a:lstStyle/>
          <a:p>
            <a:r>
              <a:rPr lang="en-US" dirty="0"/>
              <a:t>Knowledge Check </a:t>
            </a:r>
          </a:p>
        </p:txBody>
      </p:sp>
      <p:pic>
        <p:nvPicPr>
          <p:cNvPr id="6" name="Graphic 5" descr="Lights On with solid fill">
            <a:extLst>
              <a:ext uri="{FF2B5EF4-FFF2-40B4-BE49-F238E27FC236}">
                <a16:creationId xmlns:a16="http://schemas.microsoft.com/office/drawing/2014/main" id="{0E58D73A-3D8D-8542-1786-5AE183A0176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11249"/>
            <a:ext cx="851672" cy="851672"/>
          </a:xfrm>
          <a:prstGeom prst="rect">
            <a:avLst/>
          </a:prstGeom>
        </p:spPr>
      </p:pic>
      <p:sp>
        <p:nvSpPr>
          <p:cNvPr id="7" name="Rectangle 6">
            <a:extLst>
              <a:ext uri="{FF2B5EF4-FFF2-40B4-BE49-F238E27FC236}">
                <a16:creationId xmlns:a16="http://schemas.microsoft.com/office/drawing/2014/main" id="{31294DD4-DE56-3431-3DB8-15C1EB5B6638}"/>
              </a:ext>
            </a:extLst>
          </p:cNvPr>
          <p:cNvSpPr/>
          <p:nvPr/>
        </p:nvSpPr>
        <p:spPr>
          <a:xfrm>
            <a:off x="629091" y="2791327"/>
            <a:ext cx="10515599" cy="16362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125360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4C153-C178-A8AF-789C-CD8FEE71BD0C}"/>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E37EA4D-213D-7399-6DC5-459C3281B1C1}"/>
              </a:ext>
            </a:extLst>
          </p:cNvPr>
          <p:cNvSpPr>
            <a:spLocks noGrp="1"/>
          </p:cNvSpPr>
          <p:nvPr>
            <p:ph idx="1"/>
          </p:nvPr>
        </p:nvSpPr>
        <p:spPr>
          <a:xfrm>
            <a:off x="838199" y="1604211"/>
            <a:ext cx="10515599" cy="4613709"/>
          </a:xfrm>
        </p:spPr>
        <p:txBody>
          <a:bodyPr>
            <a:normAutofit/>
          </a:bodyPr>
          <a:lstStyle/>
          <a:p>
            <a:r>
              <a:rPr lang="en-US" sz="3600" b="1" dirty="0"/>
              <a:t>Q: </a:t>
            </a:r>
            <a:r>
              <a:rPr lang="en-US" sz="3600" dirty="0"/>
              <a:t>Which operations does the technician need to use in this scenario: A technician installs 3 sensors on each of 5 vehicles, then installs 4 additional sensors.</a:t>
            </a:r>
          </a:p>
          <a:p>
            <a:endParaRPr lang="en-US" sz="3600" dirty="0"/>
          </a:p>
          <a:p>
            <a:r>
              <a:rPr lang="en-US" sz="3600" b="1" dirty="0">
                <a:solidFill>
                  <a:schemeClr val="accent5"/>
                </a:solidFill>
              </a:rPr>
              <a:t>A: </a:t>
            </a:r>
            <a:r>
              <a:rPr lang="en-US" sz="3600" dirty="0">
                <a:solidFill>
                  <a:schemeClr val="accent5"/>
                </a:solidFill>
              </a:rPr>
              <a:t>Multiplication and Addition</a:t>
            </a:r>
          </a:p>
        </p:txBody>
      </p:sp>
      <p:sp>
        <p:nvSpPr>
          <p:cNvPr id="4" name="Title 3">
            <a:extLst>
              <a:ext uri="{FF2B5EF4-FFF2-40B4-BE49-F238E27FC236}">
                <a16:creationId xmlns:a16="http://schemas.microsoft.com/office/drawing/2014/main" id="{3CAB3276-B89C-B049-8704-80A093CB0203}"/>
              </a:ext>
            </a:extLst>
          </p:cNvPr>
          <p:cNvSpPr>
            <a:spLocks noGrp="1"/>
          </p:cNvSpPr>
          <p:nvPr>
            <p:ph type="title"/>
          </p:nvPr>
        </p:nvSpPr>
        <p:spPr>
          <a:xfrm>
            <a:off x="838200" y="175488"/>
            <a:ext cx="10097383" cy="523195"/>
          </a:xfrm>
        </p:spPr>
        <p:txBody>
          <a:bodyPr/>
          <a:lstStyle/>
          <a:p>
            <a:r>
              <a:rPr lang="en-US" dirty="0"/>
              <a:t>Knowledge Check </a:t>
            </a:r>
          </a:p>
        </p:txBody>
      </p:sp>
      <p:pic>
        <p:nvPicPr>
          <p:cNvPr id="6" name="Graphic 5" descr="Lights On with solid fill">
            <a:extLst>
              <a:ext uri="{FF2B5EF4-FFF2-40B4-BE49-F238E27FC236}">
                <a16:creationId xmlns:a16="http://schemas.microsoft.com/office/drawing/2014/main" id="{9BA4BEB3-8E6C-56E1-A7FA-415850B443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11249"/>
            <a:ext cx="851672" cy="851672"/>
          </a:xfrm>
          <a:prstGeom prst="rect">
            <a:avLst/>
          </a:prstGeom>
        </p:spPr>
      </p:pic>
      <p:sp>
        <p:nvSpPr>
          <p:cNvPr id="7" name="Rectangle 6">
            <a:extLst>
              <a:ext uri="{FF2B5EF4-FFF2-40B4-BE49-F238E27FC236}">
                <a16:creationId xmlns:a16="http://schemas.microsoft.com/office/drawing/2014/main" id="{D5B90905-6AEC-3CF9-B70B-1A94C5BA8591}"/>
              </a:ext>
            </a:extLst>
          </p:cNvPr>
          <p:cNvSpPr/>
          <p:nvPr/>
        </p:nvSpPr>
        <p:spPr>
          <a:xfrm>
            <a:off x="737134" y="3615857"/>
            <a:ext cx="11050121" cy="8516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868507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F4F04-D16E-A3B3-9C6D-4F5CA777081A}"/>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ED598D9-A1DA-B707-C851-E48862DE6ABF}"/>
              </a:ext>
            </a:extLst>
          </p:cNvPr>
          <p:cNvSpPr>
            <a:spLocks noGrp="1"/>
          </p:cNvSpPr>
          <p:nvPr>
            <p:ph idx="1"/>
          </p:nvPr>
        </p:nvSpPr>
        <p:spPr>
          <a:xfrm>
            <a:off x="838199" y="1604211"/>
            <a:ext cx="10515599" cy="4613709"/>
          </a:xfrm>
        </p:spPr>
        <p:txBody>
          <a:bodyPr>
            <a:normAutofit/>
          </a:bodyPr>
          <a:lstStyle/>
          <a:p>
            <a:r>
              <a:rPr lang="en-US" sz="4000" b="1" dirty="0"/>
              <a:t>Q: </a:t>
            </a:r>
            <a:r>
              <a:rPr lang="en-US" sz="4000" dirty="0"/>
              <a:t>Why does the order of operations exist?</a:t>
            </a:r>
          </a:p>
          <a:p>
            <a:endParaRPr lang="en-US" sz="4000" dirty="0"/>
          </a:p>
          <a:p>
            <a:r>
              <a:rPr lang="en-US" sz="4000" b="1" dirty="0">
                <a:solidFill>
                  <a:schemeClr val="accent5"/>
                </a:solidFill>
              </a:rPr>
              <a:t>A: </a:t>
            </a:r>
            <a:r>
              <a:rPr lang="en-US" sz="4000" dirty="0">
                <a:solidFill>
                  <a:schemeClr val="accent5"/>
                </a:solidFill>
              </a:rPr>
              <a:t>The order of operations exists to make sure everyone solves math problems the same way and gets the same answer.</a:t>
            </a:r>
          </a:p>
        </p:txBody>
      </p:sp>
      <p:sp>
        <p:nvSpPr>
          <p:cNvPr id="4" name="Title 3">
            <a:extLst>
              <a:ext uri="{FF2B5EF4-FFF2-40B4-BE49-F238E27FC236}">
                <a16:creationId xmlns:a16="http://schemas.microsoft.com/office/drawing/2014/main" id="{66C578FC-D0E4-2806-D757-5A723D2E51F3}"/>
              </a:ext>
            </a:extLst>
          </p:cNvPr>
          <p:cNvSpPr>
            <a:spLocks noGrp="1"/>
          </p:cNvSpPr>
          <p:nvPr>
            <p:ph type="title"/>
          </p:nvPr>
        </p:nvSpPr>
        <p:spPr>
          <a:xfrm>
            <a:off x="838200" y="175488"/>
            <a:ext cx="10097383" cy="523195"/>
          </a:xfrm>
        </p:spPr>
        <p:txBody>
          <a:bodyPr/>
          <a:lstStyle/>
          <a:p>
            <a:r>
              <a:rPr lang="en-US" dirty="0"/>
              <a:t>Knowledge Check </a:t>
            </a:r>
          </a:p>
        </p:txBody>
      </p:sp>
      <p:pic>
        <p:nvPicPr>
          <p:cNvPr id="6" name="Graphic 5" descr="Lights On with solid fill">
            <a:extLst>
              <a:ext uri="{FF2B5EF4-FFF2-40B4-BE49-F238E27FC236}">
                <a16:creationId xmlns:a16="http://schemas.microsoft.com/office/drawing/2014/main" id="{60A70C7B-0FAF-3016-F258-70F02710B68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11249"/>
            <a:ext cx="851672" cy="851672"/>
          </a:xfrm>
          <a:prstGeom prst="rect">
            <a:avLst/>
          </a:prstGeom>
        </p:spPr>
      </p:pic>
      <p:sp>
        <p:nvSpPr>
          <p:cNvPr id="7" name="Rectangle 6">
            <a:extLst>
              <a:ext uri="{FF2B5EF4-FFF2-40B4-BE49-F238E27FC236}">
                <a16:creationId xmlns:a16="http://schemas.microsoft.com/office/drawing/2014/main" id="{37CA7DF7-6BF8-6CA8-3FEE-5F92AB82F5D5}"/>
              </a:ext>
            </a:extLst>
          </p:cNvPr>
          <p:cNvSpPr/>
          <p:nvPr/>
        </p:nvSpPr>
        <p:spPr>
          <a:xfrm>
            <a:off x="570937" y="2242372"/>
            <a:ext cx="11050121" cy="23732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3979502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FF516-5D18-A134-6ABB-8F05368FF96D}"/>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4B72794-975D-0573-6333-32A30EA34615}"/>
              </a:ext>
            </a:extLst>
          </p:cNvPr>
          <p:cNvSpPr>
            <a:spLocks noGrp="1"/>
          </p:cNvSpPr>
          <p:nvPr>
            <p:ph idx="1"/>
          </p:nvPr>
        </p:nvSpPr>
        <p:spPr>
          <a:xfrm>
            <a:off x="838199" y="1604211"/>
            <a:ext cx="10515599" cy="1824789"/>
          </a:xfrm>
        </p:spPr>
        <p:txBody>
          <a:bodyPr>
            <a:normAutofit/>
          </a:bodyPr>
          <a:lstStyle/>
          <a:p>
            <a:r>
              <a:rPr lang="en-US" sz="4000" b="1" dirty="0"/>
              <a:t>Q: </a:t>
            </a:r>
            <a:r>
              <a:rPr lang="en-US" sz="4000" dirty="0"/>
              <a:t>What is the solution to this equation? </a:t>
            </a:r>
          </a:p>
          <a:p>
            <a:endParaRPr lang="en-US" sz="700" dirty="0"/>
          </a:p>
          <a:p>
            <a:pPr algn="ctr"/>
            <a:r>
              <a:rPr lang="en-US" sz="4000" dirty="0"/>
              <a:t>18 − 6 ÷ 3 × (2 + 4)</a:t>
            </a:r>
          </a:p>
        </p:txBody>
      </p:sp>
      <p:sp>
        <p:nvSpPr>
          <p:cNvPr id="4" name="Title 3">
            <a:extLst>
              <a:ext uri="{FF2B5EF4-FFF2-40B4-BE49-F238E27FC236}">
                <a16:creationId xmlns:a16="http://schemas.microsoft.com/office/drawing/2014/main" id="{1CF5442C-02BC-C37C-DD25-1CBD0DDD8639}"/>
              </a:ext>
            </a:extLst>
          </p:cNvPr>
          <p:cNvSpPr>
            <a:spLocks noGrp="1"/>
          </p:cNvSpPr>
          <p:nvPr>
            <p:ph type="title"/>
          </p:nvPr>
        </p:nvSpPr>
        <p:spPr>
          <a:xfrm>
            <a:off x="838200" y="175488"/>
            <a:ext cx="10097383" cy="523195"/>
          </a:xfrm>
        </p:spPr>
        <p:txBody>
          <a:bodyPr/>
          <a:lstStyle/>
          <a:p>
            <a:r>
              <a:rPr lang="en-US" dirty="0"/>
              <a:t>Knowledge Check </a:t>
            </a:r>
          </a:p>
        </p:txBody>
      </p:sp>
      <p:pic>
        <p:nvPicPr>
          <p:cNvPr id="6" name="Graphic 5" descr="Lights On with solid fill">
            <a:extLst>
              <a:ext uri="{FF2B5EF4-FFF2-40B4-BE49-F238E27FC236}">
                <a16:creationId xmlns:a16="http://schemas.microsoft.com/office/drawing/2014/main" id="{2E17DAD4-DB12-061D-0BEC-0D7C80F9F6D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11249"/>
            <a:ext cx="851672" cy="851672"/>
          </a:xfrm>
          <a:prstGeom prst="rect">
            <a:avLst/>
          </a:prstGeom>
        </p:spPr>
      </p:pic>
      <p:sp>
        <p:nvSpPr>
          <p:cNvPr id="2" name="Rectangle 1">
            <a:extLst>
              <a:ext uri="{FF2B5EF4-FFF2-40B4-BE49-F238E27FC236}">
                <a16:creationId xmlns:a16="http://schemas.microsoft.com/office/drawing/2014/main" id="{AF924919-1494-77C0-C4DE-A990823A700B}"/>
              </a:ext>
            </a:extLst>
          </p:cNvPr>
          <p:cNvSpPr/>
          <p:nvPr/>
        </p:nvSpPr>
        <p:spPr>
          <a:xfrm>
            <a:off x="838200" y="4170290"/>
            <a:ext cx="4706201" cy="729645"/>
          </a:xfrm>
          <a:prstGeom prst="rect">
            <a:avLst/>
          </a:prstGeom>
          <a:solidFill>
            <a:schemeClr val="accent6"/>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3600" dirty="0"/>
              <a:t>(A). 6 </a:t>
            </a:r>
          </a:p>
        </p:txBody>
      </p:sp>
      <p:sp>
        <p:nvSpPr>
          <p:cNvPr id="3" name="Rectangle 2">
            <a:extLst>
              <a:ext uri="{FF2B5EF4-FFF2-40B4-BE49-F238E27FC236}">
                <a16:creationId xmlns:a16="http://schemas.microsoft.com/office/drawing/2014/main" id="{858E5E98-4D90-32A6-D7BB-9F0C8CDDE1DD}"/>
              </a:ext>
            </a:extLst>
          </p:cNvPr>
          <p:cNvSpPr/>
          <p:nvPr/>
        </p:nvSpPr>
        <p:spPr>
          <a:xfrm>
            <a:off x="6647597" y="4170290"/>
            <a:ext cx="4706201" cy="729645"/>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3600" dirty="0"/>
              <a:t>(B). 12 </a:t>
            </a:r>
          </a:p>
        </p:txBody>
      </p:sp>
      <p:sp>
        <p:nvSpPr>
          <p:cNvPr id="8" name="Rectangle 7">
            <a:extLst>
              <a:ext uri="{FF2B5EF4-FFF2-40B4-BE49-F238E27FC236}">
                <a16:creationId xmlns:a16="http://schemas.microsoft.com/office/drawing/2014/main" id="{FAD052D1-7705-BB5B-0A0A-156BF593D0F4}"/>
              </a:ext>
            </a:extLst>
          </p:cNvPr>
          <p:cNvSpPr/>
          <p:nvPr/>
        </p:nvSpPr>
        <p:spPr>
          <a:xfrm>
            <a:off x="6647597" y="5253789"/>
            <a:ext cx="4706201" cy="729645"/>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3600" dirty="0"/>
              <a:t>(D). 24</a:t>
            </a:r>
          </a:p>
        </p:txBody>
      </p:sp>
      <p:sp>
        <p:nvSpPr>
          <p:cNvPr id="9" name="Rectangle 8">
            <a:extLst>
              <a:ext uri="{FF2B5EF4-FFF2-40B4-BE49-F238E27FC236}">
                <a16:creationId xmlns:a16="http://schemas.microsoft.com/office/drawing/2014/main" id="{CFE22546-FF6D-DACA-8C0F-A90C41DFFD15}"/>
              </a:ext>
            </a:extLst>
          </p:cNvPr>
          <p:cNvSpPr/>
          <p:nvPr/>
        </p:nvSpPr>
        <p:spPr>
          <a:xfrm>
            <a:off x="838199" y="5243160"/>
            <a:ext cx="4706201" cy="740274"/>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3600" dirty="0"/>
              <a:t>(C). 30</a:t>
            </a:r>
          </a:p>
        </p:txBody>
      </p:sp>
      <p:sp>
        <p:nvSpPr>
          <p:cNvPr id="10" name="Rectangle 9">
            <a:extLst>
              <a:ext uri="{FF2B5EF4-FFF2-40B4-BE49-F238E27FC236}">
                <a16:creationId xmlns:a16="http://schemas.microsoft.com/office/drawing/2014/main" id="{5A21A1FD-319E-5900-3889-DA2BEB9B4205}"/>
              </a:ext>
            </a:extLst>
          </p:cNvPr>
          <p:cNvSpPr/>
          <p:nvPr/>
        </p:nvSpPr>
        <p:spPr>
          <a:xfrm>
            <a:off x="838199" y="4158734"/>
            <a:ext cx="4706201" cy="740273"/>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3600" dirty="0"/>
              <a:t>(A). 6 </a:t>
            </a:r>
          </a:p>
        </p:txBody>
      </p:sp>
    </p:spTree>
    <p:custDataLst>
      <p:tags r:id="rId1"/>
    </p:custDataLst>
    <p:extLst>
      <p:ext uri="{BB962C8B-B14F-4D97-AF65-F5344CB8AC3E}">
        <p14:creationId xmlns:p14="http://schemas.microsoft.com/office/powerpoint/2010/main" val="35318190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1F735-EE8B-CA4A-5E53-3821B27A90B8}"/>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F4EC24B-1985-78C3-DB79-C016D2A9A5C8}"/>
              </a:ext>
            </a:extLst>
          </p:cNvPr>
          <p:cNvSpPr>
            <a:spLocks noGrp="1"/>
          </p:cNvSpPr>
          <p:nvPr>
            <p:ph idx="1"/>
          </p:nvPr>
        </p:nvSpPr>
        <p:spPr>
          <a:xfrm>
            <a:off x="838199" y="1604211"/>
            <a:ext cx="10515599" cy="4613709"/>
          </a:xfrm>
        </p:spPr>
        <p:txBody>
          <a:bodyPr>
            <a:normAutofit/>
          </a:bodyPr>
          <a:lstStyle/>
          <a:p>
            <a:r>
              <a:rPr lang="en-US" sz="4000" dirty="0"/>
              <a:t>A technician solves the following equation: 12 ÷ 3 × 2. They write their answer as 2.</a:t>
            </a:r>
          </a:p>
          <a:p>
            <a:endParaRPr lang="en-US" sz="4000" dirty="0"/>
          </a:p>
          <a:p>
            <a:r>
              <a:rPr lang="en-US" sz="4000" b="1" dirty="0"/>
              <a:t>Q: </a:t>
            </a:r>
            <a:r>
              <a:rPr lang="en-US" sz="4000" dirty="0"/>
              <a:t>Why did this person get the wrong answer?</a:t>
            </a:r>
          </a:p>
          <a:p>
            <a:endParaRPr lang="en-US" sz="4000" dirty="0"/>
          </a:p>
          <a:p>
            <a:r>
              <a:rPr lang="en-US" sz="4000" b="1" dirty="0">
                <a:solidFill>
                  <a:schemeClr val="accent5"/>
                </a:solidFill>
              </a:rPr>
              <a:t>A: </a:t>
            </a:r>
            <a:r>
              <a:rPr lang="en-US" sz="4000" dirty="0">
                <a:solidFill>
                  <a:schemeClr val="accent5"/>
                </a:solidFill>
              </a:rPr>
              <a:t>They multiplied before dividing instead of working from left to right</a:t>
            </a:r>
          </a:p>
        </p:txBody>
      </p:sp>
      <p:sp>
        <p:nvSpPr>
          <p:cNvPr id="4" name="Title 3">
            <a:extLst>
              <a:ext uri="{FF2B5EF4-FFF2-40B4-BE49-F238E27FC236}">
                <a16:creationId xmlns:a16="http://schemas.microsoft.com/office/drawing/2014/main" id="{EF567215-27F5-6EBF-3C0A-0E0F8A4B32E2}"/>
              </a:ext>
            </a:extLst>
          </p:cNvPr>
          <p:cNvSpPr>
            <a:spLocks noGrp="1"/>
          </p:cNvSpPr>
          <p:nvPr>
            <p:ph type="title"/>
          </p:nvPr>
        </p:nvSpPr>
        <p:spPr>
          <a:xfrm>
            <a:off x="838200" y="175488"/>
            <a:ext cx="10097383" cy="523195"/>
          </a:xfrm>
        </p:spPr>
        <p:txBody>
          <a:bodyPr/>
          <a:lstStyle/>
          <a:p>
            <a:r>
              <a:rPr lang="en-US" dirty="0"/>
              <a:t>Knowledge Check </a:t>
            </a:r>
          </a:p>
        </p:txBody>
      </p:sp>
      <p:pic>
        <p:nvPicPr>
          <p:cNvPr id="6" name="Graphic 5" descr="Lights On with solid fill">
            <a:extLst>
              <a:ext uri="{FF2B5EF4-FFF2-40B4-BE49-F238E27FC236}">
                <a16:creationId xmlns:a16="http://schemas.microsoft.com/office/drawing/2014/main" id="{4CDA3DF9-72FD-AA17-02A1-D6CBEFDAD05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11249"/>
            <a:ext cx="851672" cy="851672"/>
          </a:xfrm>
          <a:prstGeom prst="rect">
            <a:avLst/>
          </a:prstGeom>
        </p:spPr>
      </p:pic>
      <p:sp>
        <p:nvSpPr>
          <p:cNvPr id="7" name="Rectangle 6">
            <a:extLst>
              <a:ext uri="{FF2B5EF4-FFF2-40B4-BE49-F238E27FC236}">
                <a16:creationId xmlns:a16="http://schemas.microsoft.com/office/drawing/2014/main" id="{5269EE72-10C4-AB1C-8CE7-9902FDBBBDCD}"/>
              </a:ext>
            </a:extLst>
          </p:cNvPr>
          <p:cNvSpPr/>
          <p:nvPr/>
        </p:nvSpPr>
        <p:spPr>
          <a:xfrm>
            <a:off x="611042" y="4820797"/>
            <a:ext cx="10969912" cy="13971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9128081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5493DF07-0C95-1EEE-1FBB-5ABD486B13C0}"/>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5121" r="-2" b="-2"/>
          <a:stretch>
            <a:fillRect/>
          </a:stretch>
        </p:blipFill>
        <p:spPr>
          <a:xfrm>
            <a:off x="7381875" y="10"/>
            <a:ext cx="4860925" cy="6857990"/>
          </a:xfrm>
          <a:noFill/>
        </p:spPr>
      </p:pic>
      <p:sp>
        <p:nvSpPr>
          <p:cNvPr id="4" name="Title 3">
            <a:extLst>
              <a:ext uri="{FF2B5EF4-FFF2-40B4-BE49-F238E27FC236}">
                <a16:creationId xmlns:a16="http://schemas.microsoft.com/office/drawing/2014/main" id="{5FA062A0-888E-C0D0-8728-2EB99A816A6A}"/>
              </a:ext>
            </a:extLst>
          </p:cNvPr>
          <p:cNvSpPr>
            <a:spLocks noGrp="1"/>
          </p:cNvSpPr>
          <p:nvPr>
            <p:ph type="title"/>
          </p:nvPr>
        </p:nvSpPr>
        <p:spPr>
          <a:xfrm>
            <a:off x="1615440" y="1812338"/>
            <a:ext cx="4861614" cy="1388062"/>
          </a:xfrm>
        </p:spPr>
        <p:txBody>
          <a:bodyPr anchor="t">
            <a:normAutofit/>
          </a:bodyPr>
          <a:lstStyle/>
          <a:p>
            <a:r>
              <a:rPr lang="en-US" sz="6000" dirty="0"/>
              <a:t>Quiz</a:t>
            </a:r>
            <a:endParaRPr lang="en-US" dirty="0"/>
          </a:p>
        </p:txBody>
      </p:sp>
      <p:sp>
        <p:nvSpPr>
          <p:cNvPr id="20" name="Text Placeholder 3">
            <a:extLst>
              <a:ext uri="{FF2B5EF4-FFF2-40B4-BE49-F238E27FC236}">
                <a16:creationId xmlns:a16="http://schemas.microsoft.com/office/drawing/2014/main" id="{CBF60118-21C7-8296-4DDB-DF3D229C4EC7}"/>
              </a:ext>
            </a:extLst>
          </p:cNvPr>
          <p:cNvSpPr>
            <a:spLocks noGrp="1"/>
          </p:cNvSpPr>
          <p:nvPr>
            <p:ph type="body" sz="quarter" idx="10"/>
          </p:nvPr>
        </p:nvSpPr>
        <p:spPr>
          <a:xfrm>
            <a:off x="1615440" y="3429000"/>
            <a:ext cx="4861615" cy="2654300"/>
          </a:xfrm>
        </p:spPr>
        <p:txBody>
          <a:bodyPr/>
          <a:lstStyle/>
          <a:p>
            <a:pPr marL="0" indent="0">
              <a:buNone/>
            </a:pPr>
            <a:r>
              <a:rPr lang="en-US" dirty="0"/>
              <a:t>Time for a quiz! Let’s see what you have learned from today’s lesson. </a:t>
            </a:r>
          </a:p>
          <a:p>
            <a:endParaRPr lang="en-US" dirty="0"/>
          </a:p>
        </p:txBody>
      </p:sp>
    </p:spTree>
    <p:custDataLst>
      <p:tags r:id="rId1"/>
    </p:custDataLst>
    <p:extLst>
      <p:ext uri="{BB962C8B-B14F-4D97-AF65-F5344CB8AC3E}">
        <p14:creationId xmlns:p14="http://schemas.microsoft.com/office/powerpoint/2010/main" val="1877786258"/>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7C901-77AD-55C7-9FBD-94F97131BF5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340BF05-E2C5-23C4-3FA8-8DD577A9712C}"/>
              </a:ext>
            </a:extLst>
          </p:cNvPr>
          <p:cNvSpPr>
            <a:spLocks noGrp="1"/>
          </p:cNvSpPr>
          <p:nvPr>
            <p:ph type="title"/>
          </p:nvPr>
        </p:nvSpPr>
        <p:spPr/>
        <p:txBody>
          <a:bodyPr/>
          <a:lstStyle/>
          <a:p>
            <a:r>
              <a:rPr lang="en-US" dirty="0"/>
              <a:t>Revisiting Objectives</a:t>
            </a:r>
          </a:p>
        </p:txBody>
      </p:sp>
      <p:sp>
        <p:nvSpPr>
          <p:cNvPr id="5" name="Content Placeholder 4">
            <a:extLst>
              <a:ext uri="{FF2B5EF4-FFF2-40B4-BE49-F238E27FC236}">
                <a16:creationId xmlns:a16="http://schemas.microsoft.com/office/drawing/2014/main" id="{5ED3EBA6-4D50-5B19-9C73-ADB575DBA99B}"/>
              </a:ext>
            </a:extLst>
          </p:cNvPr>
          <p:cNvSpPr>
            <a:spLocks noGrp="1"/>
          </p:cNvSpPr>
          <p:nvPr>
            <p:ph idx="1"/>
          </p:nvPr>
        </p:nvSpPr>
        <p:spPr/>
        <p:txBody>
          <a:bodyPr/>
          <a:lstStyle/>
          <a:p>
            <a:pPr marL="342900" indent="-342900">
              <a:buFont typeface="Arial" panose="020B0604020202020204" pitchFamily="34" charset="0"/>
              <a:buChar char="•"/>
            </a:pPr>
            <a:r>
              <a:rPr lang="en-US" dirty="0">
                <a:solidFill>
                  <a:schemeClr val="tx1"/>
                </a:solidFill>
              </a:rPr>
              <a:t>Demonstrate the ability to solve mathematics problems involving whole numbers.</a:t>
            </a:r>
          </a:p>
          <a:p>
            <a:endParaRPr lang="en-US" dirty="0">
              <a:solidFill>
                <a:schemeClr val="tx1"/>
              </a:solidFill>
            </a:endParaRPr>
          </a:p>
          <a:p>
            <a:pPr marL="800100" lvl="1" indent="-342900">
              <a:buFont typeface="Arial" panose="020B0604020202020204" pitchFamily="34" charset="0"/>
              <a:buChar char="•"/>
            </a:pPr>
            <a:r>
              <a:rPr lang="en-US" sz="2800" dirty="0">
                <a:solidFill>
                  <a:schemeClr val="tx1"/>
                </a:solidFill>
              </a:rPr>
              <a:t>Choose the correct operation based on a given problem.</a:t>
            </a:r>
          </a:p>
          <a:p>
            <a:pPr lvl="1"/>
            <a:endParaRPr lang="en-US" sz="2800" dirty="0">
              <a:solidFill>
                <a:schemeClr val="tx1"/>
              </a:solidFill>
            </a:endParaRPr>
          </a:p>
          <a:p>
            <a:pPr marL="800100" lvl="1" indent="-342900">
              <a:buFont typeface="Arial" panose="020B0604020202020204" pitchFamily="34" charset="0"/>
              <a:buChar char="•"/>
            </a:pPr>
            <a:r>
              <a:rPr lang="en-US" sz="2800" dirty="0">
                <a:solidFill>
                  <a:schemeClr val="tx1"/>
                </a:solidFill>
              </a:rPr>
              <a:t>Use the order of operations to solve problems accurately.</a:t>
            </a:r>
            <a:endParaRPr lang="en-US" sz="2800" dirty="0"/>
          </a:p>
          <a:p>
            <a:endParaRPr lang="en-US" dirty="0"/>
          </a:p>
        </p:txBody>
      </p:sp>
    </p:spTree>
    <p:custDataLst>
      <p:tags r:id="rId1"/>
    </p:custDataLst>
    <p:extLst>
      <p:ext uri="{BB962C8B-B14F-4D97-AF65-F5344CB8AC3E}">
        <p14:creationId xmlns:p14="http://schemas.microsoft.com/office/powerpoint/2010/main" val="4021215100"/>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08F00B-DCFE-4AB0-9B65-5843EB254283}"/>
              </a:ext>
            </a:extLst>
          </p:cNvPr>
          <p:cNvSpPr>
            <a:spLocks noGrp="1"/>
          </p:cNvSpPr>
          <p:nvPr>
            <p:ph type="ctrTitle"/>
          </p:nvPr>
        </p:nvSpPr>
        <p:spPr>
          <a:xfrm>
            <a:off x="1478280" y="1879599"/>
            <a:ext cx="8671560" cy="1371601"/>
          </a:xfrm>
        </p:spPr>
        <p:txBody>
          <a:bodyPr/>
          <a:lstStyle/>
          <a:p>
            <a:r>
              <a:rPr lang="en-US" sz="8800" dirty="0"/>
              <a:t>Thank you!</a:t>
            </a:r>
          </a:p>
        </p:txBody>
      </p:sp>
    </p:spTree>
    <p:custDataLst>
      <p:tags r:id="rId1"/>
    </p:custDataLst>
    <p:extLst>
      <p:ext uri="{BB962C8B-B14F-4D97-AF65-F5344CB8AC3E}">
        <p14:creationId xmlns:p14="http://schemas.microsoft.com/office/powerpoint/2010/main" val="3219961775"/>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5_OFFICE THEME" val="NjpWBq9o"/>
  <p:tag name="ARTICULATE_SLIDE_THUMBNAIL_REFRESH" val="1"/>
  <p:tag name="ARTICULATE_SLIDE_COUNT" val="3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5_Office Theme">
  <a:themeElements>
    <a:clrScheme name="Foundational Skills">
      <a:dk1>
        <a:srgbClr val="000000"/>
      </a:dk1>
      <a:lt1>
        <a:srgbClr val="FFFFFF"/>
      </a:lt1>
      <a:dk2>
        <a:srgbClr val="615F67"/>
      </a:dk2>
      <a:lt2>
        <a:srgbClr val="E7E6E6"/>
      </a:lt2>
      <a:accent1>
        <a:srgbClr val="0F6235"/>
      </a:accent1>
      <a:accent2>
        <a:srgbClr val="00A34B"/>
      </a:accent2>
      <a:accent3>
        <a:srgbClr val="D7E023"/>
      </a:accent3>
      <a:accent4>
        <a:srgbClr val="DC5D22"/>
      </a:accent4>
      <a:accent5>
        <a:srgbClr val="01A5B6"/>
      </a:accent5>
      <a:accent6>
        <a:srgbClr val="EEFFDD"/>
      </a:accent6>
      <a:hlink>
        <a:srgbClr val="83298D"/>
      </a:hlink>
      <a:folHlink>
        <a:srgbClr val="175C98"/>
      </a:folHlink>
    </a:clrScheme>
    <a:fontScheme name="Foundational Skills">
      <a:majorFont>
        <a:latin typeface="Montserrat ExtraBold"/>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WC Theme">
  <a:themeElements>
    <a:clrScheme name="New TWC">
      <a:dk1>
        <a:srgbClr val="000000"/>
      </a:dk1>
      <a:lt1>
        <a:srgbClr val="FFFFFF"/>
      </a:lt1>
      <a:dk2>
        <a:srgbClr val="44546A"/>
      </a:dk2>
      <a:lt2>
        <a:srgbClr val="E7E6E6"/>
      </a:lt2>
      <a:accent1>
        <a:srgbClr val="0C6235"/>
      </a:accent1>
      <a:accent2>
        <a:srgbClr val="00A54A"/>
      </a:accent2>
      <a:accent3>
        <a:srgbClr val="D6DF2A"/>
      </a:accent3>
      <a:accent4>
        <a:srgbClr val="615F67"/>
      </a:accent4>
      <a:accent5>
        <a:srgbClr val="881E19"/>
      </a:accent5>
      <a:accent6>
        <a:srgbClr val="121F56"/>
      </a:accent6>
      <a:hlink>
        <a:srgbClr val="0C6235"/>
      </a:hlink>
      <a:folHlink>
        <a:srgbClr val="014D80"/>
      </a:folHlink>
    </a:clrScheme>
    <a:fontScheme name="Montserrat Theme">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17987</TotalTime>
  <Words>5496</Words>
  <Application>Microsoft Office PowerPoint</Application>
  <PresentationFormat>Widescreen</PresentationFormat>
  <Paragraphs>713</Paragraphs>
  <Slides>39</Slides>
  <Notes>39</Notes>
  <HiddenSlides>2</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39</vt:i4>
      </vt:variant>
    </vt:vector>
  </HeadingPairs>
  <TitlesOfParts>
    <vt:vector size="49" baseType="lpstr">
      <vt:lpstr>Montserrat ExtraBold</vt:lpstr>
      <vt:lpstr>Calibri</vt:lpstr>
      <vt:lpstr>Courier New</vt:lpstr>
      <vt:lpstr>Arial</vt:lpstr>
      <vt:lpstr>Cambria Math</vt:lpstr>
      <vt:lpstr>Articulate Extrabold</vt:lpstr>
      <vt:lpstr>MV Boli</vt:lpstr>
      <vt:lpstr>Montserrat</vt:lpstr>
      <vt:lpstr>5_Office Theme</vt:lpstr>
      <vt:lpstr>TWC Theme</vt:lpstr>
      <vt:lpstr>Instructor Guide Snapshot </vt:lpstr>
      <vt:lpstr>Pacing Guide </vt:lpstr>
      <vt:lpstr>Basic Operations Shop Math Transit Core Competencies Curriculum (TC3)</vt:lpstr>
      <vt:lpstr>Objectives</vt:lpstr>
      <vt:lpstr>Agenda</vt:lpstr>
      <vt:lpstr>Warm Up</vt:lpstr>
      <vt:lpstr>Key Terms </vt:lpstr>
      <vt:lpstr>1.1 – Basic Operations </vt:lpstr>
      <vt:lpstr>Basic Operations </vt:lpstr>
      <vt:lpstr>Basic Operations </vt:lpstr>
      <vt:lpstr>Basic Operations </vt:lpstr>
      <vt:lpstr>Basic Operations </vt:lpstr>
      <vt:lpstr>Basic Operations </vt:lpstr>
      <vt:lpstr>Choosing the Right Operation</vt:lpstr>
      <vt:lpstr>Choose, Solve, Explain</vt:lpstr>
      <vt:lpstr>Choose, Solve, Explain</vt:lpstr>
      <vt:lpstr>Choose, Solve, Explain</vt:lpstr>
      <vt:lpstr>Choose, Solve, Explain</vt:lpstr>
      <vt:lpstr>Activity: Choosing the Right Operation </vt:lpstr>
      <vt:lpstr>Summary and What’s Next</vt:lpstr>
      <vt:lpstr>1.2 – Order of Operations </vt:lpstr>
      <vt:lpstr>Order of Operations </vt:lpstr>
      <vt:lpstr>PowerPoint Presentation</vt:lpstr>
      <vt:lpstr>PowerPoint Presentation</vt:lpstr>
      <vt:lpstr>PowerPoint Presentation</vt:lpstr>
      <vt:lpstr>PowerPoint Presentation</vt:lpstr>
      <vt:lpstr>PowerPoint Presentation</vt:lpstr>
      <vt:lpstr>Common Mistakes </vt:lpstr>
      <vt:lpstr>Which worker has the correct answer? </vt:lpstr>
      <vt:lpstr>PowerPoint Presentation</vt:lpstr>
      <vt:lpstr>Activity: Order of Operation Practice</vt:lpstr>
      <vt:lpstr>Knowledge Check </vt:lpstr>
      <vt:lpstr>Knowledge Check </vt:lpstr>
      <vt:lpstr>Knowledge Check </vt:lpstr>
      <vt:lpstr>Knowledge Check </vt:lpstr>
      <vt:lpstr>Knowledge Check </vt:lpstr>
      <vt:lpstr>Quiz</vt:lpstr>
      <vt:lpstr>Revisiting Objectives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Mentor &amp; Apprenticeship Programs</dc:title>
  <dc:creator>Maurice Beard</dc:creator>
  <cp:lastModifiedBy>Allie Franklyn</cp:lastModifiedBy>
  <cp:revision>306</cp:revision>
  <dcterms:created xsi:type="dcterms:W3CDTF">2025-01-21T17:59:23Z</dcterms:created>
  <dcterms:modified xsi:type="dcterms:W3CDTF">2026-09-18T18:42:03Z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BEAEC871-48B9-4E68-B519-A98E1E2CE787</vt:lpwstr>
  </property>
  <property fmtid="{D5CDD505-2E9C-101B-9397-08002B2CF9AE}" pid="3" name="ArticulatePath">
    <vt:lpwstr>Developing Mentor &amp; Apprenticeship Programs</vt:lpwstr>
  </property>
</Properties>
</file>