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notesSlides/notesSlide1.xml" ContentType="application/vnd.openxmlformats-officedocument.presentationml.notesSlide+xml"/>
  <Override PartName="/ppt/tags/tag2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8.xml" ContentType="application/vnd.openxmlformats-officedocument.presentationml.tags+xml"/>
  <Override PartName="/ppt/notesSlides/notesSlide4.xml" ContentType="application/vnd.openxmlformats-officedocument.presentationml.notesSlide+xml"/>
  <Override PartName="/ppt/tags/tag29.xml" ContentType="application/vnd.openxmlformats-officedocument.presentationml.tags+xml"/>
  <Override PartName="/ppt/notesSlides/notesSlide5.xml" ContentType="application/vnd.openxmlformats-officedocument.presentationml.notesSlide+xml"/>
  <Override PartName="/ppt/tags/tag30.xml" ContentType="application/vnd.openxmlformats-officedocument.presentationml.tags+xml"/>
  <Override PartName="/ppt/notesSlides/notesSlide6.xml" ContentType="application/vnd.openxmlformats-officedocument.presentationml.notesSlide+xml"/>
  <Override PartName="/ppt/tags/tag31.xml" ContentType="application/vnd.openxmlformats-officedocument.presentationml.tags+xml"/>
  <Override PartName="/ppt/notesSlides/notesSlide7.xml" ContentType="application/vnd.openxmlformats-officedocument.presentationml.notesSlide+xml"/>
  <Override PartName="/ppt/tags/tag32.xml" ContentType="application/vnd.openxmlformats-officedocument.presentationml.tags+xml"/>
  <Override PartName="/ppt/notesSlides/notesSlide8.xml" ContentType="application/vnd.openxmlformats-officedocument.presentationml.notesSlide+xml"/>
  <Override PartName="/ppt/tags/tag33.xml" ContentType="application/vnd.openxmlformats-officedocument.presentationml.tags+xml"/>
  <Override PartName="/ppt/notesSlides/notesSlide9.xml" ContentType="application/vnd.openxmlformats-officedocument.presentationml.notesSlide+xml"/>
  <Override PartName="/ppt/tags/tag34.xml" ContentType="application/vnd.openxmlformats-officedocument.presentationml.tags+xml"/>
  <Override PartName="/ppt/notesSlides/notesSlide10.xml" ContentType="application/vnd.openxmlformats-officedocument.presentationml.notesSlide+xml"/>
  <Override PartName="/ppt/tags/tag35.xml" ContentType="application/vnd.openxmlformats-officedocument.presentationml.tags+xml"/>
  <Override PartName="/ppt/notesSlides/notesSlide11.xml" ContentType="application/vnd.openxmlformats-officedocument.presentationml.notesSlide+xml"/>
  <Override PartName="/ppt/tags/tag36.xml" ContentType="application/vnd.openxmlformats-officedocument.presentationml.tags+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tags/tag37.xml" ContentType="application/vnd.openxmlformats-officedocument.presentationml.tags+xml"/>
  <Override PartName="/ppt/notesSlides/notesSlide13.xml" ContentType="application/vnd.openxmlformats-officedocument.presentationml.notesSlide+xml"/>
  <Override PartName="/ppt/tags/tag38.xml" ContentType="application/vnd.openxmlformats-officedocument.presentationml.tags+xml"/>
  <Override PartName="/ppt/notesSlides/notesSlide14.xml" ContentType="application/vnd.openxmlformats-officedocument.presentationml.notesSlide+xml"/>
  <Override PartName="/ppt/tags/tag39.xml" ContentType="application/vnd.openxmlformats-officedocument.presentationml.tags+xml"/>
  <Override PartName="/ppt/notesSlides/notesSlide15.xml" ContentType="application/vnd.openxmlformats-officedocument.presentationml.notesSlide+xml"/>
  <Override PartName="/ppt/tags/tag40.xml" ContentType="application/vnd.openxmlformats-officedocument.presentationml.tags+xml"/>
  <Override PartName="/ppt/notesSlides/notesSlide16.xml" ContentType="application/vnd.openxmlformats-officedocument.presentationml.notesSlide+xml"/>
  <Override PartName="/ppt/tags/tag41.xml" ContentType="application/vnd.openxmlformats-officedocument.presentationml.tags+xml"/>
  <Override PartName="/ppt/notesSlides/notesSlide17.xml" ContentType="application/vnd.openxmlformats-officedocument.presentationml.notesSlide+xml"/>
  <Override PartName="/ppt/tags/tag42.xml" ContentType="application/vnd.openxmlformats-officedocument.presentationml.tags+xml"/>
  <Override PartName="/ppt/notesSlides/notesSlide18.xml" ContentType="application/vnd.openxmlformats-officedocument.presentationml.notesSlide+xml"/>
  <Override PartName="/ppt/tags/tag43.xml" ContentType="application/vnd.openxmlformats-officedocument.presentationml.tags+xml"/>
  <Override PartName="/ppt/notesSlides/notesSlide19.xml" ContentType="application/vnd.openxmlformats-officedocument.presentationml.notesSlide+xml"/>
  <Override PartName="/ppt/tags/tag44.xml" ContentType="application/vnd.openxmlformats-officedocument.presentationml.tags+xml"/>
  <Override PartName="/ppt/notesSlides/notesSlide20.xml" ContentType="application/vnd.openxmlformats-officedocument.presentationml.notesSlide+xml"/>
  <Override PartName="/ppt/tags/tag45.xml" ContentType="application/vnd.openxmlformats-officedocument.presentationml.tags+xml"/>
  <Override PartName="/ppt/notesSlides/notesSlide21.xml" ContentType="application/vnd.openxmlformats-officedocument.presentationml.notesSlide+xml"/>
  <Override PartName="/ppt/tags/tag46.xml" ContentType="application/vnd.openxmlformats-officedocument.presentationml.tags+xml"/>
  <Override PartName="/ppt/notesSlides/notesSlide22.xml" ContentType="application/vnd.openxmlformats-officedocument.presentationml.notesSlide+xml"/>
  <Override PartName="/ppt/tags/tag47.xml" ContentType="application/vnd.openxmlformats-officedocument.presentationml.tags+xml"/>
  <Override PartName="/ppt/notesSlides/notesSlide23.xml" ContentType="application/vnd.openxmlformats-officedocument.presentationml.notesSlide+xml"/>
  <Override PartName="/ppt/tags/tag48.xml" ContentType="application/vnd.openxmlformats-officedocument.presentationml.tags+xml"/>
  <Override PartName="/ppt/notesSlides/notesSlide24.xml" ContentType="application/vnd.openxmlformats-officedocument.presentationml.notesSlide+xml"/>
  <Override PartName="/ppt/tags/tag49.xml" ContentType="application/vnd.openxmlformats-officedocument.presentationml.tags+xml"/>
  <Override PartName="/ppt/notesSlides/notesSlide25.xml" ContentType="application/vnd.openxmlformats-officedocument.presentationml.notesSlide+xml"/>
  <Override PartName="/ppt/tags/tag50.xml" ContentType="application/vnd.openxmlformats-officedocument.presentationml.tags+xml"/>
  <Override PartName="/ppt/notesSlides/notesSlide26.xml" ContentType="application/vnd.openxmlformats-officedocument.presentationml.notesSlide+xml"/>
  <Override PartName="/ppt/tags/tag51.xml" ContentType="application/vnd.openxmlformats-officedocument.presentationml.tags+xml"/>
  <Override PartName="/ppt/notesSlides/notesSlide27.xml" ContentType="application/vnd.openxmlformats-officedocument.presentationml.notesSlide+xml"/>
  <Override PartName="/ppt/tags/tag52.xml" ContentType="application/vnd.openxmlformats-officedocument.presentationml.tags+xml"/>
  <Override PartName="/ppt/notesSlides/notesSlide28.xml" ContentType="application/vnd.openxmlformats-officedocument.presentationml.notesSlide+xml"/>
  <Override PartName="/ppt/tags/tag53.xml" ContentType="application/vnd.openxmlformats-officedocument.presentationml.tags+xml"/>
  <Override PartName="/ppt/notesSlides/notesSlide29.xml" ContentType="application/vnd.openxmlformats-officedocument.presentationml.notesSlide+xml"/>
  <Override PartName="/ppt/tags/tag54.xml" ContentType="application/vnd.openxmlformats-officedocument.presentationml.tags+xml"/>
  <Override PartName="/ppt/notesSlides/notesSlide30.xml" ContentType="application/vnd.openxmlformats-officedocument.presentationml.notesSlide+xml"/>
  <Override PartName="/ppt/tags/tag55.xml" ContentType="application/vnd.openxmlformats-officedocument.presentationml.tags+xml"/>
  <Override PartName="/ppt/notesSlides/notesSlide31.xml" ContentType="application/vnd.openxmlformats-officedocument.presentationml.notesSlide+xml"/>
  <Override PartName="/ppt/tags/tag56.xml" ContentType="application/vnd.openxmlformats-officedocument.presentationml.tags+xml"/>
  <Override PartName="/ppt/notesSlides/notesSlide32.xml" ContentType="application/vnd.openxmlformats-officedocument.presentationml.notesSlide+xml"/>
  <Override PartName="/ppt/tags/tag57.xml" ContentType="application/vnd.openxmlformats-officedocument.presentationml.tags+xml"/>
  <Override PartName="/ppt/notesSlides/notesSlide33.xml" ContentType="application/vnd.openxmlformats-officedocument.presentationml.notesSlide+xml"/>
  <Override PartName="/ppt/tags/tag58.xml" ContentType="application/vnd.openxmlformats-officedocument.presentationml.tags+xml"/>
  <Override PartName="/ppt/notesSlides/notesSlide34.xml" ContentType="application/vnd.openxmlformats-officedocument.presentationml.notesSlide+xml"/>
  <Override PartName="/ppt/tags/tag59.xml" ContentType="application/vnd.openxmlformats-officedocument.presentationml.tags+xml"/>
  <Override PartName="/ppt/notesSlides/notesSlide35.xml" ContentType="application/vnd.openxmlformats-officedocument.presentationml.notesSlide+xml"/>
  <Override PartName="/ppt/tags/tag60.xml" ContentType="application/vnd.openxmlformats-officedocument.presentationml.tags+xml"/>
  <Override PartName="/ppt/notesSlides/notesSlide36.xml" ContentType="application/vnd.openxmlformats-officedocument.presentationml.notesSlide+xml"/>
  <Override PartName="/ppt/tags/tag61.xml" ContentType="application/vnd.openxmlformats-officedocument.presentationml.tags+xml"/>
  <Override PartName="/ppt/notesSlides/notesSlide37.xml" ContentType="application/vnd.openxmlformats-officedocument.presentationml.notesSlide+xml"/>
  <Override PartName="/ppt/tags/tag62.xml" ContentType="application/vnd.openxmlformats-officedocument.presentationml.tags+xml"/>
  <Override PartName="/ppt/notesSlides/notesSlide38.xml" ContentType="application/vnd.openxmlformats-officedocument.presentationml.notesSlide+xml"/>
  <Override PartName="/ppt/tags/tag63.xml" ContentType="application/vnd.openxmlformats-officedocument.presentationml.tags+xml"/>
  <Override PartName="/ppt/notesSlides/notesSlide39.xml" ContentType="application/vnd.openxmlformats-officedocument.presentationml.notesSlide+xml"/>
  <Override PartName="/ppt/tags/tag64.xml" ContentType="application/vnd.openxmlformats-officedocument.presentationml.tags+xml"/>
  <Override PartName="/ppt/notesSlides/notesSlide40.xml" ContentType="application/vnd.openxmlformats-officedocument.presentationml.notesSlide+xml"/>
  <Override PartName="/ppt/tags/tag65.xml" ContentType="application/vnd.openxmlformats-officedocument.presentationml.tags+xml"/>
  <Override PartName="/ppt/notesSlides/notesSlide41.xml" ContentType="application/vnd.openxmlformats-officedocument.presentationml.notesSlide+xml"/>
  <Override PartName="/ppt/tags/tag66.xml" ContentType="application/vnd.openxmlformats-officedocument.presentationml.tags+xml"/>
  <Override PartName="/ppt/notesSlides/notesSlide42.xml" ContentType="application/vnd.openxmlformats-officedocument.presentationml.notesSlide+xml"/>
  <Override PartName="/ppt/tags/tag67.xml" ContentType="application/vnd.openxmlformats-officedocument.presentationml.tags+xml"/>
  <Override PartName="/ppt/notesSlides/notesSlide43.xml" ContentType="application/vnd.openxmlformats-officedocument.presentationml.notesSlide+xml"/>
  <Override PartName="/ppt/tags/tag68.xml" ContentType="application/vnd.openxmlformats-officedocument.presentationml.tags+xml"/>
  <Override PartName="/ppt/notesSlides/notesSlide44.xml" ContentType="application/vnd.openxmlformats-officedocument.presentationml.notesSlide+xml"/>
  <Override PartName="/ppt/tags/tag69.xml" ContentType="application/vnd.openxmlformats-officedocument.presentationml.tags+xml"/>
  <Override PartName="/ppt/notesSlides/notesSlide45.xml" ContentType="application/vnd.openxmlformats-officedocument.presentationml.notesSlide+xml"/>
  <Override PartName="/ppt/tags/tag70.xml" ContentType="application/vnd.openxmlformats-officedocument.presentationml.tags+xml"/>
  <Override PartName="/ppt/notesSlides/notesSlide46.xml" ContentType="application/vnd.openxmlformats-officedocument.presentationml.notesSlide+xml"/>
  <Override PartName="/ppt/tags/tag71.xml" ContentType="application/vnd.openxmlformats-officedocument.presentationml.tags+xml"/>
  <Override PartName="/ppt/notesSlides/notesSlide47.xml" ContentType="application/vnd.openxmlformats-officedocument.presentationml.notesSlide+xml"/>
  <Override PartName="/ppt/tags/tag72.xml" ContentType="application/vnd.openxmlformats-officedocument.presentationml.tags+xml"/>
  <Override PartName="/ppt/notesSlides/notesSlide48.xml" ContentType="application/vnd.openxmlformats-officedocument.presentationml.notesSlide+xml"/>
  <Override PartName="/ppt/tags/tag73.xml" ContentType="application/vnd.openxmlformats-officedocument.presentationml.tags+xml"/>
  <Override PartName="/ppt/notesSlides/notesSlide49.xml" ContentType="application/vnd.openxmlformats-officedocument.presentationml.notesSlide+xml"/>
  <Override PartName="/ppt/tags/tag74.xml" ContentType="application/vnd.openxmlformats-officedocument.presentationml.tags+xml"/>
  <Override PartName="/ppt/notesSlides/notesSlide50.xml" ContentType="application/vnd.openxmlformats-officedocument.presentationml.notesSlide+xml"/>
  <Override PartName="/ppt/tags/tag75.xml" ContentType="application/vnd.openxmlformats-officedocument.presentationml.tags+xml"/>
  <Override PartName="/ppt/notesSlides/notesSlide51.xml" ContentType="application/vnd.openxmlformats-officedocument.presentationml.notesSlide+xml"/>
  <Override PartName="/ppt/tags/tag76.xml" ContentType="application/vnd.openxmlformats-officedocument.presentationml.tags+xml"/>
  <Override PartName="/ppt/notesSlides/notesSlide52.xml" ContentType="application/vnd.openxmlformats-officedocument.presentationml.notesSlide+xml"/>
  <Override PartName="/ppt/tags/tag77.xml" ContentType="application/vnd.openxmlformats-officedocument.presentationml.tags+xml"/>
  <Override PartName="/ppt/notesSlides/notesSlide53.xml" ContentType="application/vnd.openxmlformats-officedocument.presentationml.notesSlide+xml"/>
  <Override PartName="/ppt/tags/tag78.xml" ContentType="application/vnd.openxmlformats-officedocument.presentationml.tags+xml"/>
  <Override PartName="/ppt/notesSlides/notesSlide54.xml" ContentType="application/vnd.openxmlformats-officedocument.presentationml.notesSlide+xml"/>
  <Override PartName="/ppt/tags/tag79.xml" ContentType="application/vnd.openxmlformats-officedocument.presentationml.tags+xml"/>
  <Override PartName="/ppt/notesSlides/notesSlide55.xml" ContentType="application/vnd.openxmlformats-officedocument.presentationml.notesSlide+xml"/>
  <Override PartName="/ppt/tags/tag80.xml" ContentType="application/vnd.openxmlformats-officedocument.presentationml.tags+xml"/>
  <Override PartName="/ppt/notesSlides/notesSlide56.xml" ContentType="application/vnd.openxmlformats-officedocument.presentationml.notesSlide+xml"/>
  <Override PartName="/ppt/tags/tag81.xml" ContentType="application/vnd.openxmlformats-officedocument.presentationml.tags+xml"/>
  <Override PartName="/ppt/notesSlides/notesSlide57.xml" ContentType="application/vnd.openxmlformats-officedocument.presentationml.notesSlide+xml"/>
  <Override PartName="/ppt/tags/tag82.xml" ContentType="application/vnd.openxmlformats-officedocument.presentationml.tags+xml"/>
  <Override PartName="/ppt/notesSlides/notesSlide58.xml" ContentType="application/vnd.openxmlformats-officedocument.presentationml.notesSlide+xml"/>
  <Override PartName="/ppt/tags/tag83.xml" ContentType="application/vnd.openxmlformats-officedocument.presentationml.tags+xml"/>
  <Override PartName="/ppt/notesSlides/notesSlide59.xml" ContentType="application/vnd.openxmlformats-officedocument.presentationml.notesSlide+xml"/>
  <Override PartName="/ppt/tags/tag84.xml" ContentType="application/vnd.openxmlformats-officedocument.presentationml.tags+xml"/>
  <Override PartName="/ppt/notesSlides/notesSlide60.xml" ContentType="application/vnd.openxmlformats-officedocument.presentationml.notesSlide+xml"/>
  <Override PartName="/ppt/tags/tag85.xml" ContentType="application/vnd.openxmlformats-officedocument.presentationml.tags+xml"/>
  <Override PartName="/ppt/notesSlides/notesSlide61.xml" ContentType="application/vnd.openxmlformats-officedocument.presentationml.notesSlide+xml"/>
  <Override PartName="/ppt/tags/tag86.xml" ContentType="application/vnd.openxmlformats-officedocument.presentationml.tags+xml"/>
  <Override PartName="/ppt/notesSlides/notesSlide62.xml" ContentType="application/vnd.openxmlformats-officedocument.presentationml.notesSlide+xml"/>
  <Override PartName="/ppt/tags/tag87.xml" ContentType="application/vnd.openxmlformats-officedocument.presentationml.tags+xml"/>
  <Override PartName="/ppt/notesSlides/notesSlide63.xml" ContentType="application/vnd.openxmlformats-officedocument.presentationml.notesSlide+xml"/>
  <Override PartName="/ppt/tags/tag88.xml" ContentType="application/vnd.openxmlformats-officedocument.presentationml.tags+xml"/>
  <Override PartName="/ppt/notesSlides/notesSlide64.xml" ContentType="application/vnd.openxmlformats-officedocument.presentationml.notesSlide+xml"/>
  <Override PartName="/ppt/tags/tag89.xml" ContentType="application/vnd.openxmlformats-officedocument.presentationml.tags+xml"/>
  <Override PartName="/ppt/notesSlides/notesSlide65.xml" ContentType="application/vnd.openxmlformats-officedocument.presentationml.notesSlide+xml"/>
  <Override PartName="/ppt/tags/tag90.xml" ContentType="application/vnd.openxmlformats-officedocument.presentationml.tags+xml"/>
  <Override PartName="/ppt/notesSlides/notesSlide66.xml" ContentType="application/vnd.openxmlformats-officedocument.presentationml.notesSlide+xml"/>
  <Override PartName="/ppt/tags/tag91.xml" ContentType="application/vnd.openxmlformats-officedocument.presentationml.tags+xml"/>
  <Override PartName="/ppt/notesSlides/notesSlide67.xml" ContentType="application/vnd.openxmlformats-officedocument.presentationml.notesSlide+xml"/>
  <Override PartName="/ppt/tags/tag92.xml" ContentType="application/vnd.openxmlformats-officedocument.presentationml.tags+xml"/>
  <Override PartName="/ppt/notesSlides/notesSlide68.xml" ContentType="application/vnd.openxmlformats-officedocument.presentationml.notesSlide+xml"/>
  <Override PartName="/ppt/tags/tag93.xml" ContentType="application/vnd.openxmlformats-officedocument.presentationml.tags+xml"/>
  <Override PartName="/ppt/notesSlides/notesSlide69.xml" ContentType="application/vnd.openxmlformats-officedocument.presentationml.notesSlide+xml"/>
  <Override PartName="/ppt/tags/tag94.xml" ContentType="application/vnd.openxmlformats-officedocument.presentationml.tags+xml"/>
  <Override PartName="/ppt/notesSlides/notesSlide70.xml" ContentType="application/vnd.openxmlformats-officedocument.presentationml.notesSlide+xml"/>
  <Override PartName="/ppt/tags/tag95.xml" ContentType="application/vnd.openxmlformats-officedocument.presentationml.tags+xml"/>
  <Override PartName="/ppt/notesSlides/notesSlide71.xml" ContentType="application/vnd.openxmlformats-officedocument.presentationml.notesSlide+xml"/>
  <Override PartName="/ppt/tags/tag96.xml" ContentType="application/vnd.openxmlformats-officedocument.presentationml.tags+xml"/>
  <Override PartName="/ppt/notesSlides/notesSlide72.xml" ContentType="application/vnd.openxmlformats-officedocument.presentationml.notesSlide+xml"/>
  <Override PartName="/ppt/tags/tag97.xml" ContentType="application/vnd.openxmlformats-officedocument.presentationml.tags+xml"/>
  <Override PartName="/ppt/notesSlides/notesSlide73.xml" ContentType="application/vnd.openxmlformats-officedocument.presentationml.notesSlide+xml"/>
  <Override PartName="/ppt/tags/tag98.xml" ContentType="application/vnd.openxmlformats-officedocument.presentationml.tags+xml"/>
  <Override PartName="/ppt/notesSlides/notesSlide74.xml" ContentType="application/vnd.openxmlformats-officedocument.presentationml.notesSlide+xml"/>
  <Override PartName="/ppt/tags/tag99.xml" ContentType="application/vnd.openxmlformats-officedocument.presentationml.tags+xml"/>
  <Override PartName="/ppt/notesSlides/notesSlide75.xml" ContentType="application/vnd.openxmlformats-officedocument.presentationml.notesSlide+xml"/>
  <Override PartName="/ppt/tags/tag100.xml" ContentType="application/vnd.openxmlformats-officedocument.presentationml.tags+xml"/>
  <Override PartName="/ppt/notesSlides/notesSlide76.xml" ContentType="application/vnd.openxmlformats-officedocument.presentationml.notesSlide+xml"/>
  <Override PartName="/ppt/tags/tag101.xml" ContentType="application/vnd.openxmlformats-officedocument.presentationml.tags+xml"/>
  <Override PartName="/ppt/notesSlides/notesSlide7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93" r:id="rId2"/>
  </p:sldMasterIdLst>
  <p:notesMasterIdLst>
    <p:notesMasterId r:id="rId80"/>
  </p:notesMasterIdLst>
  <p:handoutMasterIdLst>
    <p:handoutMasterId r:id="rId81"/>
  </p:handoutMasterIdLst>
  <p:sldIdLst>
    <p:sldId id="277" r:id="rId3"/>
    <p:sldId id="2425" r:id="rId4"/>
    <p:sldId id="2295" r:id="rId5"/>
    <p:sldId id="2412" r:id="rId6"/>
    <p:sldId id="2413" r:id="rId7"/>
    <p:sldId id="2436" r:id="rId8"/>
    <p:sldId id="2421" r:id="rId9"/>
    <p:sldId id="2415" r:id="rId10"/>
    <p:sldId id="2440" r:id="rId11"/>
    <p:sldId id="2442" r:id="rId12"/>
    <p:sldId id="2441" r:id="rId13"/>
    <p:sldId id="2443" r:id="rId14"/>
    <p:sldId id="2444" r:id="rId15"/>
    <p:sldId id="2445" r:id="rId16"/>
    <p:sldId id="2446" r:id="rId17"/>
    <p:sldId id="2447" r:id="rId18"/>
    <p:sldId id="2448" r:id="rId19"/>
    <p:sldId id="2449" r:id="rId20"/>
    <p:sldId id="2450" r:id="rId21"/>
    <p:sldId id="2451" r:id="rId22"/>
    <p:sldId id="2455" r:id="rId23"/>
    <p:sldId id="2456" r:id="rId24"/>
    <p:sldId id="2457" r:id="rId25"/>
    <p:sldId id="2453" r:id="rId26"/>
    <p:sldId id="2458" r:id="rId27"/>
    <p:sldId id="2459" r:id="rId28"/>
    <p:sldId id="2460" r:id="rId29"/>
    <p:sldId id="2461" r:id="rId30"/>
    <p:sldId id="2464" r:id="rId31"/>
    <p:sldId id="2463" r:id="rId32"/>
    <p:sldId id="2465" r:id="rId33"/>
    <p:sldId id="2466" r:id="rId34"/>
    <p:sldId id="2467" r:id="rId35"/>
    <p:sldId id="2468" r:id="rId36"/>
    <p:sldId id="2469" r:id="rId37"/>
    <p:sldId id="2470" r:id="rId38"/>
    <p:sldId id="2471" r:id="rId39"/>
    <p:sldId id="2472" r:id="rId40"/>
    <p:sldId id="2473" r:id="rId41"/>
    <p:sldId id="2474" r:id="rId42"/>
    <p:sldId id="2475" r:id="rId43"/>
    <p:sldId id="2476" r:id="rId44"/>
    <p:sldId id="2477" r:id="rId45"/>
    <p:sldId id="2478" r:id="rId46"/>
    <p:sldId id="2479" r:id="rId47"/>
    <p:sldId id="2480" r:id="rId48"/>
    <p:sldId id="2481" r:id="rId49"/>
    <p:sldId id="2482" r:id="rId50"/>
    <p:sldId id="2483" r:id="rId51"/>
    <p:sldId id="2485" r:id="rId52"/>
    <p:sldId id="2486" r:id="rId53"/>
    <p:sldId id="2484" r:id="rId54"/>
    <p:sldId id="2489" r:id="rId55"/>
    <p:sldId id="2487" r:id="rId56"/>
    <p:sldId id="2488" r:id="rId57"/>
    <p:sldId id="2490" r:id="rId58"/>
    <p:sldId id="2491" r:id="rId59"/>
    <p:sldId id="2492" r:id="rId60"/>
    <p:sldId id="2493" r:id="rId61"/>
    <p:sldId id="2494" r:id="rId62"/>
    <p:sldId id="2495" r:id="rId63"/>
    <p:sldId id="2496" r:id="rId64"/>
    <p:sldId id="2497" r:id="rId65"/>
    <p:sldId id="2553" r:id="rId66"/>
    <p:sldId id="2554" r:id="rId67"/>
    <p:sldId id="2555" r:id="rId68"/>
    <p:sldId id="2556" r:id="rId69"/>
    <p:sldId id="2557" r:id="rId70"/>
    <p:sldId id="2558" r:id="rId71"/>
    <p:sldId id="2559" r:id="rId72"/>
    <p:sldId id="2561" r:id="rId73"/>
    <p:sldId id="2560" r:id="rId74"/>
    <p:sldId id="2563" r:id="rId75"/>
    <p:sldId id="2562" r:id="rId76"/>
    <p:sldId id="2426" r:id="rId77"/>
    <p:sldId id="2431" r:id="rId78"/>
    <p:sldId id="2423" r:id="rId79"/>
  </p:sldIdLst>
  <p:sldSz cx="12192000" cy="6858000"/>
  <p:notesSz cx="6858000" cy="9144000"/>
  <p:embeddedFontLst>
    <p:embeddedFont>
      <p:font typeface="Abadi" panose="020B0604020104020204" pitchFamily="34" charset="0"/>
      <p:regular r:id="rId82"/>
      <p:bold r:id="rId83"/>
      <p:italic r:id="rId84"/>
      <p:boldItalic r:id="rId85"/>
    </p:embeddedFont>
    <p:embeddedFont>
      <p:font typeface="Architects Daughter" panose="020B0604020202020204" charset="0"/>
      <p:regular r:id="rId86"/>
    </p:embeddedFont>
    <p:embeddedFont>
      <p:font typeface="Montserrat" panose="02000505000000020004" pitchFamily="2" charset="0"/>
      <p:regular r:id="rId87"/>
      <p:bold r:id="rId88"/>
    </p:embeddedFont>
    <p:embeddedFont>
      <p:font typeface="Montserrat ExtraBold" panose="00000900000000000000" pitchFamily="2" charset="0"/>
      <p:bold r:id="rId89"/>
      <p:boldItalic r:id="rId90"/>
    </p:embeddedFont>
    <p:embeddedFont>
      <p:font typeface="Montserrat Medium" panose="00000600000000000000" pitchFamily="2" charset="0"/>
      <p:regular r:id="rId91"/>
      <p:italic r:id="rId92"/>
    </p:embeddedFont>
    <p:embeddedFont>
      <p:font typeface="Verdana" panose="020B0604030504040204" pitchFamily="34" charset="0"/>
      <p:regular r:id="rId93"/>
      <p:bold r:id="rId94"/>
      <p:italic r:id="rId95"/>
      <p:boldItalic r:id="rId96"/>
    </p:embeddedFont>
  </p:embeddedFontLst>
  <p:custDataLst>
    <p:tags r:id="rId9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4A18EB5-C002-45EC-83BD-4D00BA87636A}">
          <p14:sldIdLst>
            <p14:sldId id="277"/>
            <p14:sldId id="2425"/>
            <p14:sldId id="2295"/>
            <p14:sldId id="2412"/>
            <p14:sldId id="2413"/>
            <p14:sldId id="2436"/>
            <p14:sldId id="2421"/>
            <p14:sldId id="2415"/>
            <p14:sldId id="2440"/>
            <p14:sldId id="2442"/>
            <p14:sldId id="2441"/>
            <p14:sldId id="2443"/>
            <p14:sldId id="2444"/>
            <p14:sldId id="2445"/>
            <p14:sldId id="2446"/>
            <p14:sldId id="2447"/>
            <p14:sldId id="2448"/>
            <p14:sldId id="2449"/>
            <p14:sldId id="2450"/>
            <p14:sldId id="2451"/>
            <p14:sldId id="2455"/>
            <p14:sldId id="2456"/>
            <p14:sldId id="2457"/>
            <p14:sldId id="2453"/>
            <p14:sldId id="2458"/>
            <p14:sldId id="2459"/>
            <p14:sldId id="2460"/>
            <p14:sldId id="2461"/>
            <p14:sldId id="2464"/>
            <p14:sldId id="2463"/>
            <p14:sldId id="2465"/>
            <p14:sldId id="2466"/>
            <p14:sldId id="2467"/>
            <p14:sldId id="2468"/>
            <p14:sldId id="2469"/>
            <p14:sldId id="2470"/>
            <p14:sldId id="2471"/>
            <p14:sldId id="2472"/>
            <p14:sldId id="2473"/>
            <p14:sldId id="2474"/>
            <p14:sldId id="2475"/>
            <p14:sldId id="2476"/>
            <p14:sldId id="2477"/>
            <p14:sldId id="2478"/>
            <p14:sldId id="2479"/>
            <p14:sldId id="2480"/>
            <p14:sldId id="2481"/>
            <p14:sldId id="2482"/>
            <p14:sldId id="2483"/>
            <p14:sldId id="2485"/>
            <p14:sldId id="2486"/>
            <p14:sldId id="2484"/>
            <p14:sldId id="2489"/>
            <p14:sldId id="2487"/>
            <p14:sldId id="2488"/>
            <p14:sldId id="2490"/>
            <p14:sldId id="2491"/>
            <p14:sldId id="2492"/>
            <p14:sldId id="2493"/>
            <p14:sldId id="2494"/>
            <p14:sldId id="2495"/>
            <p14:sldId id="2496"/>
            <p14:sldId id="2497"/>
            <p14:sldId id="2553"/>
            <p14:sldId id="2554"/>
            <p14:sldId id="2555"/>
            <p14:sldId id="2556"/>
            <p14:sldId id="2557"/>
            <p14:sldId id="2558"/>
            <p14:sldId id="2559"/>
            <p14:sldId id="2561"/>
            <p14:sldId id="2560"/>
            <p14:sldId id="2563"/>
            <p14:sldId id="2562"/>
            <p14:sldId id="2426"/>
            <p14:sldId id="2431"/>
            <p14:sldId id="242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8219F3-BE97-CEC9-7252-84E817F8DCC8}" name="Allie Franklyn" initials="AF" userId="S::afranklyn@transportcenter.org::2e006465-fe6a-4244-a2e5-a65a0565e14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DFF"/>
    <a:srgbClr val="000000"/>
    <a:srgbClr val="EB1C24"/>
    <a:srgbClr val="00A34B"/>
    <a:srgbClr val="FDD906"/>
    <a:srgbClr val="CBD92C"/>
    <a:srgbClr val="0F6235"/>
    <a:srgbClr val="E99873"/>
    <a:srgbClr val="D7E023"/>
    <a:srgbClr val="2AA7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1007AF-AD84-4984-8228-C4526CD2EF3A}" v="10" dt="2026-03-02T14:13:37.3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64" autoAdjust="0"/>
    <p:restoredTop sz="59513" autoAdjust="0"/>
  </p:normalViewPr>
  <p:slideViewPr>
    <p:cSldViewPr snapToGrid="0">
      <p:cViewPr varScale="1">
        <p:scale>
          <a:sx n="35" d="100"/>
          <a:sy n="35" d="100"/>
        </p:scale>
        <p:origin x="1596" y="3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4" d="100"/>
          <a:sy n="74" d="100"/>
        </p:scale>
        <p:origin x="2122" y="7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microsoft.com/office/2016/11/relationships/changesInfo" Target="changesInfos/changesInfo1.xml"/><Relationship Id="rId5" Type="http://schemas.openxmlformats.org/officeDocument/2006/relationships/slide" Target="slides/slide3.xml"/><Relationship Id="rId90" Type="http://schemas.openxmlformats.org/officeDocument/2006/relationships/font" Target="fonts/font9.fntdata"/><Relationship Id="rId95" Type="http://schemas.openxmlformats.org/officeDocument/2006/relationships/font" Target="fonts/font14.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notesMaster" Target="notesMasters/notesMaster1.xml"/><Relationship Id="rId85" Type="http://schemas.openxmlformats.org/officeDocument/2006/relationships/font" Target="fonts/font4.fntdata"/><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handoutMaster" Target="handoutMasters/handout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gs" Target="tags/tag1.xml"/><Relationship Id="rId104" Type="http://schemas.microsoft.com/office/2018/10/relationships/authors" Targe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11.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6.fntdata"/><Relationship Id="rId61" Type="http://schemas.openxmlformats.org/officeDocument/2006/relationships/slide" Target="slides/slide59.xml"/><Relationship Id="rId82" Type="http://schemas.openxmlformats.org/officeDocument/2006/relationships/font" Target="fonts/font1.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12.fntdata"/><Relationship Id="rId98" Type="http://schemas.openxmlformats.org/officeDocument/2006/relationships/presProps" Target="presProps.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die Khanu" userId="cx/jwx/9okW6g1gbgXL8LDfUc01DkQxoSMV+0s+T6XA=" providerId="None" clId="Web-{731007AF-AD84-4984-8228-C4526CD2EF3A}"/>
    <pc:docChg chg="modSld">
      <pc:chgData name="Addie Khanu" userId="cx/jwx/9okW6g1gbgXL8LDfUc01DkQxoSMV+0s+T6XA=" providerId="None" clId="Web-{731007AF-AD84-4984-8228-C4526CD2EF3A}" dt="2026-03-02T14:13:37.150" v="8" actId="20577"/>
      <pc:docMkLst>
        <pc:docMk/>
      </pc:docMkLst>
      <pc:sldChg chg="modSp">
        <pc:chgData name="Addie Khanu" userId="cx/jwx/9okW6g1gbgXL8LDfUc01DkQxoSMV+0s+T6XA=" providerId="None" clId="Web-{731007AF-AD84-4984-8228-C4526CD2EF3A}" dt="2026-03-02T14:13:37.150" v="8" actId="20577"/>
        <pc:sldMkLst>
          <pc:docMk/>
          <pc:sldMk cId="2328965073" sldId="2420"/>
        </pc:sldMkLst>
        <pc:spChg chg="mod">
          <ac:chgData name="Addie Khanu" userId="cx/jwx/9okW6g1gbgXL8LDfUc01DkQxoSMV+0s+T6XA=" providerId="None" clId="Web-{731007AF-AD84-4984-8228-C4526CD2EF3A}" dt="2026-03-02T14:13:37.150" v="8" actId="20577"/>
          <ac:spMkLst>
            <pc:docMk/>
            <pc:sldMk cId="2328965073" sldId="2420"/>
            <ac:spMk id="5" creationId="{6E365C04-9672-4EAD-B267-8CA3C4F1CA90}"/>
          </ac:spMkLst>
        </pc:sp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tags" Target="../tags/tag25.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426396-F8F3-4943-886C-06334676821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8A4C79-1A49-4098-B5D7-165FB4042AA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14E4B3-A97E-4246-9676-415BEA7FBF27}" type="datetimeFigureOut">
              <a:rPr lang="en-US" smtClean="0"/>
              <a:t>6/1/2026</a:t>
            </a:fld>
            <a:endParaRPr lang="en-US"/>
          </a:p>
        </p:txBody>
      </p:sp>
      <p:sp>
        <p:nvSpPr>
          <p:cNvPr id="4" name="Footer Placeholder 3">
            <a:extLst>
              <a:ext uri="{FF2B5EF4-FFF2-40B4-BE49-F238E27FC236}">
                <a16:creationId xmlns:a16="http://schemas.microsoft.com/office/drawing/2014/main" id="{CC11F5FF-63F5-4A15-A81C-A51F748374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73F861F-BD4B-4150-A7EE-99226F3EC73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F0C234-9151-4C67-8EF0-3133E2C963A6}" type="slidenum">
              <a:rPr lang="en-US" smtClean="0"/>
              <a:t>‹#›</a:t>
            </a:fld>
            <a:endParaRPr lang="en-US"/>
          </a:p>
        </p:txBody>
      </p:sp>
    </p:spTree>
    <p:custDataLst>
      <p:tags r:id="rId2"/>
    </p:custDataLst>
    <p:extLst>
      <p:ext uri="{BB962C8B-B14F-4D97-AF65-F5344CB8AC3E}">
        <p14:creationId xmlns:p14="http://schemas.microsoft.com/office/powerpoint/2010/main" val="41310286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06T16:29:27.0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69,'5'-3,"0"-1,0 1,1 0,-1 0,1 0,-1 1,1-1,0 2,0-1,0 1,0-1,8 1,82-2,-68 3,39 0,-1 1,1-3,101-16,-125 11,1 2,0 2,74 4,130 26,-151-19,167-6,-121-5,4066 4,-4180-1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06T16:29:28.8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37,'43'-2,"72"-13,20-1,561 12,-357 7,216-3,-514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06T16:29:31.6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0 101 0,'4144'-101'0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4CCC76-AB5D-4D11-A0BF-4B69EC6E2B08}" type="datetimeFigureOut">
              <a:rPr lang="en-US" smtClean="0"/>
              <a:t>6/1/2026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8FB58B-AACD-44F1-9CE2-B850C946C86F}" type="slidenum">
              <a:rPr lang="en-US" smtClean="0"/>
              <a:t>‹#›</a:t>
            </a:fld>
            <a:endParaRPr lang="en-US"/>
          </a:p>
        </p:txBody>
      </p:sp>
    </p:spTree>
    <p:extLst>
      <p:ext uri="{BB962C8B-B14F-4D97-AF65-F5344CB8AC3E}">
        <p14:creationId xmlns:p14="http://schemas.microsoft.com/office/powerpoint/2010/main" val="1264413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fpa.org/news-blogs-and-articles/blogs/2024/05/01/what-is-arc-flash-and-how-can-you-stay-safer"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robotics247.com/article/robel_rail_automation_uses_fanuc_robots_repair_railway_line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osha.gov/laws-regs/regulations/standardnumber/1910/1910.333"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osha.gov/laws-regs/regulations/standardnumber/1910/1910.335"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youtube.com/watch?v=4mpksxHgCAA"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youtube.com/watch?v=AnfTcccmFS4"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youtube.com/watch?v=jP9HI8izPR8"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WoJBg6oEA3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1</a:t>
            </a:fld>
            <a:endParaRPr lang="en-US"/>
          </a:p>
        </p:txBody>
      </p:sp>
    </p:spTree>
    <p:extLst>
      <p:ext uri="{BB962C8B-B14F-4D97-AF65-F5344CB8AC3E}">
        <p14:creationId xmlns:p14="http://schemas.microsoft.com/office/powerpoint/2010/main" val="711430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a:t>
            </a:r>
            <a:r>
              <a:rPr lang="en-US" altLang="en-US" sz="1200" b="0" dirty="0">
                <a:latin typeface="Calibri" panose="020F0502020204030204" pitchFamily="34" charset="0"/>
                <a:ea typeface="Calibri" panose="020F0502020204030204" pitchFamily="34" charset="0"/>
                <a:cs typeface="Calibri" panose="020F0502020204030204" pitchFamily="34" charset="0"/>
              </a:rPr>
              <a:t>Provide Guided Learning, Elicit Performance, Provide Feedback</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10 min.</a:t>
            </a: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Electrical Safety Overview_M7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Electrical Safety </a:t>
            </a:r>
            <a:r>
              <a:rPr lang="en-US" sz="1200" b="0" dirty="0" err="1">
                <a:effectLst/>
                <a:latin typeface="+mn-lt"/>
                <a:ea typeface="Calibri" panose="020F0502020204030204" pitchFamily="34" charset="0"/>
                <a:cs typeface="Times New Roman" panose="02020603050405020304" pitchFamily="18" charset="0"/>
              </a:rPr>
              <a:t>Overview_Answer</a:t>
            </a:r>
            <a:r>
              <a:rPr lang="en-US" sz="1200" b="0" dirty="0">
                <a:effectLst/>
                <a:latin typeface="+mn-lt"/>
                <a:ea typeface="Calibri" panose="020F0502020204030204" pitchFamily="34" charset="0"/>
                <a:cs typeface="Times New Roman" panose="02020603050405020304" pitchFamily="18" charset="0"/>
              </a:rPr>
              <a:t> Key_M7</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Debrief from the discussion by reviewing the answers to the questions on the </a:t>
            </a:r>
            <a:r>
              <a:rPr lang="en-US" sz="1200" b="1" kern="1200" dirty="0">
                <a:solidFill>
                  <a:schemeClr val="tx1"/>
                </a:solidFill>
                <a:effectLst/>
                <a:latin typeface="+mn-lt"/>
                <a:ea typeface="+mn-ea"/>
                <a:cs typeface="+mn-cs"/>
              </a:rPr>
              <a:t>“Electrical Safety Overview and Discussion” handout. </a:t>
            </a:r>
            <a:r>
              <a:rPr lang="en-US" sz="1200" b="0" kern="1200" dirty="0">
                <a:solidFill>
                  <a:schemeClr val="tx1"/>
                </a:solidFill>
                <a:effectLst/>
                <a:latin typeface="+mn-lt"/>
                <a:ea typeface="+mn-ea"/>
                <a:cs typeface="+mn-cs"/>
              </a:rPr>
              <a:t>An answer key has been provided.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Questions 3-5 are on the next slide.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10</a:t>
            </a:fld>
            <a:endParaRPr lang="en-US"/>
          </a:p>
        </p:txBody>
      </p:sp>
    </p:spTree>
    <p:extLst>
      <p:ext uri="{BB962C8B-B14F-4D97-AF65-F5344CB8AC3E}">
        <p14:creationId xmlns:p14="http://schemas.microsoft.com/office/powerpoint/2010/main" val="2003766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a:t>
            </a:r>
            <a:r>
              <a:rPr lang="en-US" altLang="en-US" sz="1200" b="0" dirty="0">
                <a:latin typeface="Calibri" panose="020F0502020204030204" pitchFamily="34" charset="0"/>
                <a:ea typeface="Calibri" panose="020F0502020204030204" pitchFamily="34" charset="0"/>
                <a:cs typeface="Calibri" panose="020F0502020204030204" pitchFamily="34" charset="0"/>
              </a:rPr>
              <a:t>Provide Guided Learning, Elicit Performance, Provide Feedback</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10 min.</a:t>
            </a: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Electrical Safety Overview_M7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Electrical Safety </a:t>
            </a:r>
            <a:r>
              <a:rPr lang="en-US" sz="1200" b="0" dirty="0" err="1">
                <a:effectLst/>
                <a:latin typeface="+mn-lt"/>
                <a:ea typeface="Calibri" panose="020F0502020204030204" pitchFamily="34" charset="0"/>
                <a:cs typeface="Times New Roman" panose="02020603050405020304" pitchFamily="18" charset="0"/>
              </a:rPr>
              <a:t>Overview_Answer</a:t>
            </a:r>
            <a:r>
              <a:rPr lang="en-US" sz="1200" b="0" dirty="0">
                <a:effectLst/>
                <a:latin typeface="+mn-lt"/>
                <a:ea typeface="Calibri" panose="020F0502020204030204" pitchFamily="34" charset="0"/>
                <a:cs typeface="Times New Roman" panose="02020603050405020304" pitchFamily="18" charset="0"/>
              </a:rPr>
              <a:t> Key_M7</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Debrief from the discussion by reviewing the answers to the questions on the </a:t>
            </a:r>
            <a:r>
              <a:rPr lang="en-US" sz="1200" b="1" kern="1200" dirty="0">
                <a:solidFill>
                  <a:schemeClr val="tx1"/>
                </a:solidFill>
                <a:effectLst/>
                <a:latin typeface="+mn-lt"/>
                <a:ea typeface="+mn-ea"/>
                <a:cs typeface="+mn-cs"/>
              </a:rPr>
              <a:t>“Electrical Safety Overview and Discussion” handout. </a:t>
            </a:r>
            <a:r>
              <a:rPr lang="en-US" sz="1200" b="0" kern="1200" dirty="0">
                <a:solidFill>
                  <a:schemeClr val="tx1"/>
                </a:solidFill>
                <a:effectLst/>
                <a:latin typeface="+mn-lt"/>
                <a:ea typeface="+mn-ea"/>
                <a:cs typeface="+mn-cs"/>
              </a:rPr>
              <a:t>An answer key has been provided.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11</a:t>
            </a:fld>
            <a:endParaRPr lang="en-US"/>
          </a:p>
        </p:txBody>
      </p:sp>
    </p:spTree>
    <p:extLst>
      <p:ext uri="{BB962C8B-B14F-4D97-AF65-F5344CB8AC3E}">
        <p14:creationId xmlns:p14="http://schemas.microsoft.com/office/powerpoint/2010/main" val="3087594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a:t>
            </a:r>
            <a:r>
              <a:rPr lang="en-US" altLang="en-US" sz="1200" b="0" dirty="0">
                <a:latin typeface="Calibri" panose="020F0502020204030204" pitchFamily="34" charset="0"/>
                <a:ea typeface="Calibri" panose="020F0502020204030204" pitchFamily="34" charset="0"/>
                <a:cs typeface="Calibri" panose="020F0502020204030204" pitchFamily="34" charset="0"/>
              </a:rPr>
              <a:t>Provide Guided Learning, Elicit Performance, Provide Feedback</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1 min.</a:t>
            </a: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Electrical Safety Overview_M7</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Talking Points</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We’ll now shift from video notes to lecture notes.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Pay special attention to the suggested subtopic in each note category. </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12</a:t>
            </a:fld>
            <a:endParaRPr lang="en-US"/>
          </a:p>
        </p:txBody>
      </p:sp>
    </p:spTree>
    <p:extLst>
      <p:ext uri="{BB962C8B-B14F-4D97-AF65-F5344CB8AC3E}">
        <p14:creationId xmlns:p14="http://schemas.microsoft.com/office/powerpoint/2010/main" val="177171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effectLst/>
                <a:latin typeface="+mn-lt"/>
                <a:ea typeface="Calibri" panose="020F0502020204030204" pitchFamily="34" charset="0"/>
                <a:cs typeface="Times New Roman" panose="02020603050405020304" pitchFamily="18" charset="0"/>
              </a:rPr>
              <a:t>*This slide contains animations. </a:t>
            </a:r>
            <a:r>
              <a:rPr lang="en-US" sz="1200" b="1" i="1" dirty="0">
                <a:effectLst/>
                <a:latin typeface="+mn-lt"/>
                <a:ea typeface="Calibri" panose="020F0502020204030204" pitchFamily="34" charset="0"/>
                <a:cs typeface="Times New Roman" panose="02020603050405020304" pitchFamily="18" charset="0"/>
              </a:rPr>
              <a:t>CLICK</a:t>
            </a:r>
            <a:r>
              <a:rPr lang="en-US" sz="1200" b="0" i="1" dirty="0">
                <a:effectLst/>
                <a:latin typeface="+mn-lt"/>
                <a:ea typeface="Calibri" panose="020F0502020204030204" pitchFamily="34" charset="0"/>
                <a:cs typeface="Times New Roman" panose="02020603050405020304" pitchFamily="18" charset="0"/>
              </a:rPr>
              <a:t> to reveal content.</a:t>
            </a:r>
            <a:endParaRPr lang="en-US" sz="1200" b="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rPr>
              <a:t>Instructional Event: </a:t>
            </a:r>
            <a:r>
              <a:rPr lang="en-US" sz="1200" b="0" dirty="0">
                <a:solidFill>
                  <a:srgbClr val="000000"/>
                </a:solidFill>
                <a:effectLst/>
                <a:latin typeface="Calibri" panose="020F0502020204030204" pitchFamily="34" charset="0"/>
                <a:ea typeface="Times New Roman" panose="02020603050405020304" pitchFamily="18" charset="0"/>
              </a:rPr>
              <a:t>Present Content</a:t>
            </a:r>
            <a:endParaRPr lang="en-US" sz="1200" b="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rPr>
              <a:t>Time: </a:t>
            </a:r>
            <a:r>
              <a:rPr lang="en-US" sz="1200" b="0" dirty="0">
                <a:solidFill>
                  <a:srgbClr val="000000"/>
                </a:solidFill>
                <a:effectLst/>
                <a:latin typeface="Calibri" panose="020F0502020204030204" pitchFamily="34" charset="0"/>
                <a:ea typeface="Times New Roman" panose="02020603050405020304" pitchFamily="18" charset="0"/>
              </a:rPr>
              <a:t>2 min.</a:t>
            </a:r>
            <a:endParaRPr lang="en-US"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Electrical Safety Overview_M7</a:t>
            </a:r>
          </a:p>
          <a:p>
            <a:pPr marL="0" marR="0">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rPr>
              <a:t>Talking points:</a:t>
            </a:r>
            <a:endParaRPr lang="en-US" sz="1200" b="1" dirty="0">
              <a:effectLst/>
              <a:latin typeface="Calibri" panose="020F0502020204030204" pitchFamily="34" charset="0"/>
              <a:ea typeface="Calibri" panose="020F0502020204030204" pitchFamily="34" charset="0"/>
            </a:endParaRPr>
          </a:p>
          <a:p>
            <a:pPr marL="171450" indent="-171450">
              <a:buFont typeface="Arial" panose="020B0604020202020204" pitchFamily="34" charset="0"/>
              <a:buChar char="•"/>
            </a:pPr>
            <a:r>
              <a:rPr lang="en-US" dirty="0"/>
              <a:t>Electrical hazards are often placed in two categories: primary hazards and secondary hazards. </a:t>
            </a:r>
          </a:p>
          <a:p>
            <a:pPr marL="171450" indent="-171450">
              <a:buFont typeface="Arial" panose="020B0604020202020204" pitchFamily="34" charset="0"/>
              <a:buChar char="•"/>
            </a:pPr>
            <a:r>
              <a:rPr lang="en-US" b="1" dirty="0"/>
              <a:t>Primary hazards </a:t>
            </a:r>
            <a:r>
              <a:rPr lang="en-US" dirty="0"/>
              <a:t>are direct injuries caused by electrical energy itself. These occur when the body becomes part of an electrical circuit or is directly exposed to electrical energy.</a:t>
            </a:r>
          </a:p>
          <a:p>
            <a:pPr marL="171450" indent="-171450">
              <a:buFont typeface="Arial" panose="020B0604020202020204" pitchFamily="34" charset="0"/>
              <a:buChar char="•"/>
            </a:pPr>
            <a:r>
              <a:rPr lang="en-US" b="1" i="1" dirty="0"/>
              <a:t>CLICK</a:t>
            </a:r>
            <a:r>
              <a:rPr lang="en-US" dirty="0"/>
              <a:t> – </a:t>
            </a:r>
          </a:p>
          <a:p>
            <a:pPr marL="628650" lvl="1" indent="-171450">
              <a:buFont typeface="Arial" panose="020B0604020202020204" pitchFamily="34" charset="0"/>
              <a:buChar char="•"/>
            </a:pPr>
            <a:r>
              <a:rPr lang="en-US" dirty="0"/>
              <a:t>Primary electrical hazards include things like shocks, electrocution, and burns and they are are more common and more dangerous than many people realize. </a:t>
            </a:r>
          </a:p>
          <a:p>
            <a:pPr marL="628650" lvl="1" indent="-171450">
              <a:buFont typeface="Arial" panose="020B0604020202020204" pitchFamily="34" charset="0"/>
              <a:buChar char="•"/>
            </a:pPr>
            <a:r>
              <a:rPr lang="en-US" dirty="0"/>
              <a:t>Every year, over 1,000 people in the U.S. die from electrocution (across the board, not just the workplace), and around 30,000 more suffer non-fatal electric shocks that can still cause serious injuries. </a:t>
            </a:r>
          </a:p>
          <a:p>
            <a:pPr marL="628650" lvl="1" indent="-171450">
              <a:buFont typeface="Arial" panose="020B0604020202020204" pitchFamily="34" charset="0"/>
              <a:buChar char="•"/>
            </a:pPr>
            <a:r>
              <a:rPr lang="en-US" dirty="0"/>
              <a:t>Electrical burns are another major concern, accounting for 5% of all burn unit admissions in the country. </a:t>
            </a:r>
          </a:p>
          <a:p>
            <a:pPr marL="628650" lvl="1" indent="-171450">
              <a:buFont typeface="Arial" panose="020B0604020202020204" pitchFamily="34" charset="0"/>
              <a:buChar char="•"/>
            </a:pPr>
            <a:r>
              <a:rPr lang="en-US" dirty="0"/>
              <a:t>These risks highlight why electrical safety isn’t optional — it’s essential.</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13</a:t>
            </a:fld>
            <a:endParaRPr lang="en-US"/>
          </a:p>
        </p:txBody>
      </p:sp>
    </p:spTree>
    <p:extLst>
      <p:ext uri="{BB962C8B-B14F-4D97-AF65-F5344CB8AC3E}">
        <p14:creationId xmlns:p14="http://schemas.microsoft.com/office/powerpoint/2010/main" val="999380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rPr>
              <a:t>Instructional Event: </a:t>
            </a:r>
            <a:r>
              <a:rPr lang="en-US" sz="1200" b="0" dirty="0">
                <a:solidFill>
                  <a:srgbClr val="000000"/>
                </a:solidFill>
                <a:effectLst/>
                <a:latin typeface="Calibri" panose="020F0502020204030204" pitchFamily="34" charset="0"/>
                <a:ea typeface="Times New Roman" panose="02020603050405020304" pitchFamily="18" charset="0"/>
              </a:rPr>
              <a:t>Present Content</a:t>
            </a:r>
            <a:endParaRPr lang="en-US" sz="1200" b="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rPr>
              <a:t>Time: </a:t>
            </a:r>
            <a:r>
              <a:rPr lang="en-US" sz="1200" b="0" dirty="0">
                <a:solidFill>
                  <a:srgbClr val="000000"/>
                </a:solidFill>
                <a:effectLst/>
                <a:latin typeface="Calibri" panose="020F0502020204030204" pitchFamily="34" charset="0"/>
                <a:ea typeface="Times New Roman" panose="02020603050405020304" pitchFamily="18" charset="0"/>
              </a:rPr>
              <a:t>2 min.</a:t>
            </a:r>
            <a:endParaRPr lang="en-US"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Electrical Safety Overview_M7</a:t>
            </a:r>
          </a:p>
          <a:p>
            <a:pPr marL="0" marR="0">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rPr>
              <a:t>Talking points:</a:t>
            </a:r>
            <a:endParaRPr lang="en-US" sz="1200" b="1" dirty="0">
              <a:effectLst/>
              <a:latin typeface="Calibri" panose="020F0502020204030204" pitchFamily="34" charset="0"/>
              <a:ea typeface="Calibri" panose="020F0502020204030204" pitchFamily="34" charset="0"/>
            </a:endParaRPr>
          </a:p>
          <a:p>
            <a:pPr marL="171450" indent="-171450">
              <a:buFont typeface="Arial" panose="020B0604020202020204" pitchFamily="34" charset="0"/>
              <a:buChar char="•"/>
            </a:pPr>
            <a:r>
              <a:rPr lang="en-US" dirty="0"/>
              <a:t>And it doesn’t stop there - the damage can go much deeper.</a:t>
            </a:r>
          </a:p>
          <a:p>
            <a:pPr marL="171450" indent="-171450">
              <a:buFont typeface="Arial" panose="020B0604020202020204" pitchFamily="34" charset="0"/>
              <a:buChar char="•"/>
            </a:pPr>
            <a:r>
              <a:rPr lang="en-US" dirty="0"/>
              <a:t>Primary hazards can lead to </a:t>
            </a:r>
            <a:r>
              <a:rPr lang="en-US" b="1" dirty="0"/>
              <a:t>secondary hazards</a:t>
            </a:r>
            <a:r>
              <a:rPr lang="en-US" dirty="0"/>
              <a:t>, which are injuries that happen as a result of an electrical incident, but the injury itself is not caused directly by electricity.</a:t>
            </a:r>
          </a:p>
          <a:p>
            <a:pPr marL="171450" indent="-171450">
              <a:buFont typeface="Arial" panose="020B0604020202020204" pitchFamily="34" charset="0"/>
              <a:buChar char="•"/>
            </a:pPr>
            <a:r>
              <a:rPr lang="en-US" dirty="0"/>
              <a:t>In other words, electricity triggers </a:t>
            </a:r>
            <a:r>
              <a:rPr lang="en-US" i="1" dirty="0"/>
              <a:t>another</a:t>
            </a:r>
            <a:r>
              <a:rPr lang="en-US" dirty="0"/>
              <a:t> dangerous event. </a:t>
            </a:r>
          </a:p>
          <a:p>
            <a:pPr marL="171450" indent="-171450">
              <a:buFont typeface="Arial" panose="020B0604020202020204" pitchFamily="34" charset="0"/>
              <a:buChar char="•"/>
            </a:pPr>
            <a:r>
              <a:rPr lang="en-US" dirty="0"/>
              <a:t>Electrical incidents can lead to long-term or delayed health issues like seizures, memory loss, PTSD, and heart problems. </a:t>
            </a:r>
          </a:p>
          <a:p>
            <a:pPr marL="171450" indent="-171450">
              <a:buFont typeface="Arial" panose="020B0604020202020204" pitchFamily="34" charset="0"/>
              <a:buChar char="•"/>
            </a:pPr>
            <a:r>
              <a:rPr lang="en-US" dirty="0"/>
              <a:t>Victims may also experience muscle or eye damage, and many are seriously hurt by falls that happen during or after a shock. </a:t>
            </a:r>
          </a:p>
          <a:p>
            <a:pPr marL="171450" indent="-171450">
              <a:buFont typeface="Arial" panose="020B0604020202020204" pitchFamily="34" charset="0"/>
              <a:buChar char="•"/>
            </a:pPr>
            <a:r>
              <a:rPr lang="en-US" dirty="0"/>
              <a:t>These secondary risks make prevention and immediate medical attention just as important as avoiding the shock itself.</a:t>
            </a:r>
          </a:p>
        </p:txBody>
      </p:sp>
      <p:sp>
        <p:nvSpPr>
          <p:cNvPr id="4" name="Slide Number Placeholder 3"/>
          <p:cNvSpPr>
            <a:spLocks noGrp="1"/>
          </p:cNvSpPr>
          <p:nvPr>
            <p:ph type="sldNum" sz="quarter" idx="5"/>
          </p:nvPr>
        </p:nvSpPr>
        <p:spPr/>
        <p:txBody>
          <a:bodyPr/>
          <a:lstStyle/>
          <a:p>
            <a:fld id="{C68FB58B-AACD-44F1-9CE2-B850C946C86F}" type="slidenum">
              <a:rPr lang="en-US" smtClean="0"/>
              <a:t>14</a:t>
            </a:fld>
            <a:endParaRPr lang="en-US"/>
          </a:p>
        </p:txBody>
      </p:sp>
    </p:spTree>
    <p:extLst>
      <p:ext uri="{BB962C8B-B14F-4D97-AF65-F5344CB8AC3E}">
        <p14:creationId xmlns:p14="http://schemas.microsoft.com/office/powerpoint/2010/main" val="1976836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rPr>
              <a:t>Instructional Event: </a:t>
            </a:r>
            <a:r>
              <a:rPr lang="en-US" sz="1200" b="0" dirty="0">
                <a:solidFill>
                  <a:srgbClr val="000000"/>
                </a:solidFill>
                <a:effectLst/>
                <a:latin typeface="Calibri" panose="020F0502020204030204" pitchFamily="34" charset="0"/>
                <a:ea typeface="Times New Roman" panose="02020603050405020304" pitchFamily="18" charset="0"/>
              </a:rPr>
              <a:t>Present Content</a:t>
            </a:r>
            <a:endParaRPr lang="en-US" sz="1200" b="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rPr>
              <a:t>Time: </a:t>
            </a:r>
            <a:r>
              <a:rPr lang="en-US" sz="1200" b="0" dirty="0">
                <a:solidFill>
                  <a:srgbClr val="000000"/>
                </a:solidFill>
                <a:effectLst/>
                <a:latin typeface="Calibri" panose="020F0502020204030204" pitchFamily="34" charset="0"/>
                <a:ea typeface="Times New Roman" panose="02020603050405020304" pitchFamily="18" charset="0"/>
              </a:rPr>
              <a:t>2 min.</a:t>
            </a:r>
            <a:endParaRPr lang="en-US"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Electrical Safety Overview_M7</a:t>
            </a:r>
          </a:p>
          <a:p>
            <a:pPr marL="0" marR="0">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rPr>
              <a:t>Talking points:</a:t>
            </a:r>
            <a:endParaRPr lang="en-US" sz="1200" b="1" dirty="0">
              <a:effectLst/>
              <a:latin typeface="Calibri" panose="020F0502020204030204" pitchFamily="34" charset="0"/>
              <a:ea typeface="Calibri" panose="020F0502020204030204" pitchFamily="34" charset="0"/>
            </a:endParaRPr>
          </a:p>
          <a:p>
            <a:pPr marL="171450" indent="-171450">
              <a:buFont typeface="Arial" panose="020B0604020202020204" pitchFamily="34" charset="0"/>
              <a:buChar char="•"/>
            </a:pPr>
            <a:r>
              <a:rPr lang="en-US" b="0" dirty="0"/>
              <a:t>Electrical injuries can take several forms, and each one comes with serious consequences.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These injuries can happen instantly and often without warning. </a:t>
            </a:r>
          </a:p>
          <a:p>
            <a:pPr marL="171450" indent="-171450">
              <a:buFont typeface="Arial" panose="020B0604020202020204" pitchFamily="34" charset="0"/>
              <a:buChar char="•"/>
            </a:pPr>
            <a:r>
              <a:rPr lang="en-US" b="0" dirty="0"/>
              <a:t>Let’s take a deeper look at the most common types of electrical injuries - electrocution, electric shock, burns, and falls caused by contact with electrical energy. </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15</a:t>
            </a:fld>
            <a:endParaRPr lang="en-US"/>
          </a:p>
        </p:txBody>
      </p:sp>
    </p:spTree>
    <p:extLst>
      <p:ext uri="{BB962C8B-B14F-4D97-AF65-F5344CB8AC3E}">
        <p14:creationId xmlns:p14="http://schemas.microsoft.com/office/powerpoint/2010/main" val="2993933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0" i="1" dirty="0">
                <a:effectLst/>
                <a:latin typeface="+mn-lt"/>
                <a:ea typeface="Calibri" panose="020F0502020204030204" pitchFamily="34" charset="0"/>
                <a:cs typeface="Times New Roman" panose="02020603050405020304" pitchFamily="18" charset="0"/>
              </a:rPr>
              <a:t>*This slide contains animations. </a:t>
            </a:r>
            <a:r>
              <a:rPr lang="en-US" sz="1200" b="1" i="1" dirty="0">
                <a:effectLst/>
                <a:latin typeface="+mn-lt"/>
                <a:ea typeface="Calibri" panose="020F0502020204030204" pitchFamily="34" charset="0"/>
                <a:cs typeface="Times New Roman" panose="02020603050405020304" pitchFamily="18" charset="0"/>
              </a:rPr>
              <a:t>CLICK</a:t>
            </a:r>
            <a:r>
              <a:rPr lang="en-US" sz="1200" b="0" i="1" dirty="0">
                <a:effectLst/>
                <a:latin typeface="+mn-lt"/>
                <a:ea typeface="Calibri" panose="020F0502020204030204" pitchFamily="34" charset="0"/>
                <a:cs typeface="Times New Roman" panose="02020603050405020304" pitchFamily="18" charset="0"/>
              </a:rPr>
              <a:t> to reveal content</a:t>
            </a:r>
            <a:endParaRPr lang="en-US" sz="1200" b="1" dirty="0">
              <a:solidFill>
                <a:srgbClr val="000000"/>
              </a:solidFill>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rPr>
              <a:t>Instructional Event: </a:t>
            </a:r>
            <a:r>
              <a:rPr lang="en-US" sz="1200" b="0" dirty="0">
                <a:solidFill>
                  <a:srgbClr val="000000"/>
                </a:solidFill>
                <a:effectLst/>
                <a:latin typeface="Calibri" panose="020F0502020204030204" pitchFamily="34" charset="0"/>
                <a:ea typeface="Times New Roman" panose="02020603050405020304" pitchFamily="18" charset="0"/>
              </a:rPr>
              <a:t>Present Content, </a:t>
            </a:r>
            <a:r>
              <a:rPr lang="en-US" sz="1200" dirty="0">
                <a:effectLst/>
                <a:latin typeface="Calibri" panose="020F0502020204030204" pitchFamily="34" charset="0"/>
                <a:ea typeface="Calibri" panose="020F0502020204030204" pitchFamily="34" charset="0"/>
                <a:cs typeface="Times New Roman" panose="02020603050405020304" pitchFamily="18" charset="0"/>
              </a:rPr>
              <a:t>Provide Learning Guidance </a:t>
            </a:r>
            <a:endParaRPr lang="en-US" sz="1200" b="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rPr>
              <a:t>Time: </a:t>
            </a:r>
            <a:r>
              <a:rPr lang="en-US" sz="1200" b="0" dirty="0">
                <a:solidFill>
                  <a:srgbClr val="000000"/>
                </a:solidFill>
                <a:effectLst/>
                <a:latin typeface="Calibri" panose="020F0502020204030204" pitchFamily="34" charset="0"/>
                <a:ea typeface="Times New Roman" panose="02020603050405020304" pitchFamily="18" charset="0"/>
              </a:rPr>
              <a:t>4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Electrical Safety Overview_M7</a:t>
            </a:r>
          </a:p>
          <a:p>
            <a:r>
              <a:rPr lang="en-US" b="1" dirty="0"/>
              <a:t>DO:</a:t>
            </a:r>
          </a:p>
          <a:p>
            <a:pPr marL="171450" indent="-171450">
              <a:buFont typeface="Arial" panose="020B0604020202020204" pitchFamily="34" charset="0"/>
              <a:buChar char="•"/>
            </a:pPr>
            <a:r>
              <a:rPr lang="en-US" dirty="0"/>
              <a:t>Review the talking points below.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t>Click</a:t>
            </a:r>
            <a:r>
              <a:rPr lang="en-US" dirty="0"/>
              <a:t> to review examples of electrical pathways through the human body and discuss what kind of injuries may occur with each pathway. </a:t>
            </a:r>
          </a:p>
          <a:p>
            <a:pPr marL="628650" lvl="1" indent="-171450">
              <a:buFont typeface="Arial" panose="020B0604020202020204" pitchFamily="34" charset="0"/>
              <a:buChar char="•"/>
            </a:pPr>
            <a:r>
              <a:rPr lang="en-US" b="1" i="1" dirty="0"/>
              <a:t>CLICK</a:t>
            </a:r>
            <a:r>
              <a:rPr lang="en-US" dirty="0"/>
              <a:t> – Hand to hand </a:t>
            </a:r>
          </a:p>
          <a:p>
            <a:pPr marL="628650" lvl="1" indent="-171450">
              <a:buFont typeface="Arial" panose="020B0604020202020204" pitchFamily="34" charset="0"/>
              <a:buChar char="•"/>
            </a:pPr>
            <a:r>
              <a:rPr lang="en-US" b="1" i="1" dirty="0"/>
              <a:t>CLICK</a:t>
            </a:r>
            <a:r>
              <a:rPr lang="en-US" dirty="0"/>
              <a:t> – Hand to arm </a:t>
            </a:r>
          </a:p>
          <a:p>
            <a:pPr marL="628650" lvl="1" indent="-171450">
              <a:buFont typeface="Arial" panose="020B0604020202020204" pitchFamily="34" charset="0"/>
              <a:buChar char="•"/>
            </a:pPr>
            <a:r>
              <a:rPr lang="en-US" b="1" i="1" dirty="0"/>
              <a:t>CLICK</a:t>
            </a:r>
            <a:r>
              <a:rPr lang="en-US" dirty="0"/>
              <a:t> – Hand to foot </a:t>
            </a:r>
          </a:p>
          <a:p>
            <a:pPr marL="628650" lvl="1" indent="-171450">
              <a:buFont typeface="Arial" panose="020B0604020202020204" pitchFamily="34" charset="0"/>
              <a:buChar char="•"/>
            </a:pPr>
            <a:r>
              <a:rPr lang="en-US" b="1" i="1" dirty="0"/>
              <a:t>CLICK</a:t>
            </a:r>
            <a:r>
              <a:rPr lang="en-US" dirty="0"/>
              <a:t> – Hand to head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Calibri" panose="020F0502020204030204" pitchFamily="34" charset="0"/>
                <a:ea typeface="Times New Roman" panose="02020603050405020304" pitchFamily="18" charset="0"/>
              </a:rPr>
              <a:t>Talking points: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Electrocution results when a human is exposed to a lethal amount of electrical energy and is subsequently killed.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For death to occur, the human body must become part of an active electrical circuit having a current capable of over stimulating the nervous system or causing damage to internal organs.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extent of injuries received depends on the current’s magnitude, the pathway of the current through the body, and the duration of current flow through the body. </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16</a:t>
            </a:fld>
            <a:endParaRPr lang="en-US"/>
          </a:p>
        </p:txBody>
      </p:sp>
    </p:spTree>
    <p:extLst>
      <p:ext uri="{BB962C8B-B14F-4D97-AF65-F5344CB8AC3E}">
        <p14:creationId xmlns:p14="http://schemas.microsoft.com/office/powerpoint/2010/main" val="2592709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0" i="1" dirty="0">
                <a:effectLst/>
                <a:latin typeface="+mn-lt"/>
                <a:ea typeface="Calibri" panose="020F0502020204030204" pitchFamily="34" charset="0"/>
                <a:cs typeface="Times New Roman" panose="02020603050405020304" pitchFamily="18" charset="0"/>
              </a:rPr>
              <a:t>*This slide contains animations. </a:t>
            </a:r>
            <a:r>
              <a:rPr lang="en-US" sz="1200" b="1" i="1" dirty="0">
                <a:effectLst/>
                <a:latin typeface="+mn-lt"/>
                <a:ea typeface="Calibri" panose="020F0502020204030204" pitchFamily="34" charset="0"/>
                <a:cs typeface="Times New Roman" panose="02020603050405020304" pitchFamily="18" charset="0"/>
              </a:rPr>
              <a:t>CLICK</a:t>
            </a:r>
            <a:r>
              <a:rPr lang="en-US" sz="1200" b="0" i="1" dirty="0">
                <a:effectLst/>
                <a:latin typeface="+mn-lt"/>
                <a:ea typeface="Calibri" panose="020F0502020204030204" pitchFamily="34" charset="0"/>
                <a:cs typeface="Times New Roman" panose="02020603050405020304" pitchFamily="18" charset="0"/>
              </a:rPr>
              <a:t> to reveal content</a:t>
            </a:r>
            <a:endParaRPr lang="en-US" sz="1200" b="1" dirty="0">
              <a:solidFill>
                <a:srgbClr val="000000"/>
              </a:solidFill>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rPr>
              <a:t>Instructional Event: </a:t>
            </a:r>
            <a:r>
              <a:rPr lang="en-US" sz="1200" b="0" dirty="0">
                <a:solidFill>
                  <a:srgbClr val="000000"/>
                </a:solidFill>
                <a:effectLst/>
                <a:latin typeface="Calibri" panose="020F0502020204030204" pitchFamily="34" charset="0"/>
                <a:ea typeface="Times New Roman" panose="02020603050405020304" pitchFamily="18" charset="0"/>
              </a:rPr>
              <a:t>Present Content, </a:t>
            </a:r>
            <a:r>
              <a:rPr lang="en-US" sz="1200" dirty="0">
                <a:effectLst/>
                <a:latin typeface="Calibri" panose="020F0502020204030204" pitchFamily="34" charset="0"/>
                <a:ea typeface="Calibri" panose="020F0502020204030204" pitchFamily="34" charset="0"/>
                <a:cs typeface="Times New Roman" panose="02020603050405020304" pitchFamily="18" charset="0"/>
              </a:rPr>
              <a:t>Provide Learning Guidance </a:t>
            </a:r>
            <a:endParaRPr lang="en-US" sz="1200" b="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rPr>
              <a:t>Time: </a:t>
            </a:r>
            <a:r>
              <a:rPr lang="en-US" sz="1200" b="0" dirty="0">
                <a:solidFill>
                  <a:srgbClr val="000000"/>
                </a:solidFill>
                <a:effectLst/>
                <a:latin typeface="Calibri" panose="020F0502020204030204" pitchFamily="34" charset="0"/>
                <a:ea typeface="Times New Roman" panose="02020603050405020304" pitchFamily="18" charset="0"/>
              </a:rPr>
              <a:t>2 min.</a:t>
            </a:r>
            <a:endParaRPr lang="en-US" sz="1200" b="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rPr>
              <a:t>Video Link: </a:t>
            </a:r>
            <a:r>
              <a:rPr lang="en-US" sz="1200" b="0" dirty="0">
                <a:solidFill>
                  <a:srgbClr val="000000"/>
                </a:solidFill>
                <a:effectLst/>
                <a:latin typeface="Calibri" panose="020F0502020204030204" pitchFamily="34" charset="0"/>
                <a:ea typeface="Calibri" panose="020F0502020204030204" pitchFamily="34" charset="0"/>
              </a:rPr>
              <a:t>https://tinyurl.com/ycx7dua8   </a:t>
            </a:r>
          </a:p>
          <a:p>
            <a:pPr marL="0" marR="0">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Electrical Safety Overview_M7</a:t>
            </a:r>
          </a:p>
          <a:p>
            <a:r>
              <a:rPr lang="en-US" b="1" dirty="0"/>
              <a:t>DO:</a:t>
            </a:r>
          </a:p>
          <a:p>
            <a:pPr marL="171450" indent="-171450">
              <a:buFont typeface="Arial" panose="020B0604020202020204" pitchFamily="34" charset="0"/>
              <a:buChar char="•"/>
            </a:pPr>
            <a:r>
              <a:rPr lang="en-US" dirty="0"/>
              <a:t>Play the video for learner.</a:t>
            </a:r>
          </a:p>
          <a:p>
            <a:pPr marL="171450" indent="-171450">
              <a:buFont typeface="Arial" panose="020B0604020202020204" pitchFamily="34" charset="0"/>
              <a:buChar char="•"/>
            </a:pPr>
            <a:r>
              <a:rPr lang="en-US" dirty="0"/>
              <a:t>Emphasize how quickly and easily an electrocution can occur.  </a:t>
            </a:r>
          </a:p>
        </p:txBody>
      </p:sp>
      <p:sp>
        <p:nvSpPr>
          <p:cNvPr id="4" name="Slide Number Placeholder 3"/>
          <p:cNvSpPr>
            <a:spLocks noGrp="1"/>
          </p:cNvSpPr>
          <p:nvPr>
            <p:ph type="sldNum" sz="quarter" idx="5"/>
          </p:nvPr>
        </p:nvSpPr>
        <p:spPr/>
        <p:txBody>
          <a:bodyPr/>
          <a:lstStyle/>
          <a:p>
            <a:fld id="{C68FB58B-AACD-44F1-9CE2-B850C946C86F}" type="slidenum">
              <a:rPr lang="en-US" smtClean="0"/>
              <a:t>17</a:t>
            </a:fld>
            <a:endParaRPr lang="en-US"/>
          </a:p>
        </p:txBody>
      </p:sp>
    </p:spTree>
    <p:extLst>
      <p:ext uri="{BB962C8B-B14F-4D97-AF65-F5344CB8AC3E}">
        <p14:creationId xmlns:p14="http://schemas.microsoft.com/office/powerpoint/2010/main" val="3311259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rPr>
              <a:t>Instructional Event: </a:t>
            </a:r>
            <a:r>
              <a:rPr lang="en-US" sz="1200" b="0" dirty="0">
                <a:solidFill>
                  <a:srgbClr val="000000"/>
                </a:solidFill>
                <a:effectLst/>
                <a:latin typeface="Calibri" panose="020F0502020204030204" pitchFamily="34" charset="0"/>
                <a:ea typeface="Times New Roman" panose="02020603050405020304" pitchFamily="18" charset="0"/>
              </a:rPr>
              <a:t>Present Content</a:t>
            </a:r>
            <a:endParaRPr lang="en-US" sz="1200" b="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rPr>
              <a:t>Time: </a:t>
            </a:r>
            <a:r>
              <a:rPr lang="en-US" sz="1200" b="0" dirty="0">
                <a:solidFill>
                  <a:srgbClr val="000000"/>
                </a:solidFill>
                <a:effectLst/>
                <a:latin typeface="Calibri" panose="020F0502020204030204" pitchFamily="34" charset="0"/>
                <a:ea typeface="Times New Roman" panose="02020603050405020304" pitchFamily="18" charset="0"/>
              </a:rPr>
              <a:t>2 min.</a:t>
            </a:r>
            <a:endParaRPr lang="en-US"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Electrical Safety Overview_M7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Calibri" panose="020F0502020204030204" pitchFamily="34" charset="0"/>
                <a:ea typeface="Times New Roman" panose="02020603050405020304" pitchFamily="18" charset="0"/>
              </a:rPr>
              <a:t>Talking points: </a:t>
            </a:r>
          </a:p>
          <a:p>
            <a:pPr marL="171450" indent="-171450">
              <a:buFont typeface="Arial" panose="020B0604020202020204" pitchFamily="34" charset="0"/>
              <a:buChar char="•"/>
            </a:pPr>
            <a:r>
              <a:rPr lang="en-US" b="1" dirty="0"/>
              <a:t>Electric shock </a:t>
            </a:r>
            <a:r>
              <a:rPr lang="en-US" dirty="0"/>
              <a:t>happens when a worker touches live electrical parts and becomes part of the circuit, allowing current to pass through the body. This can cause serious internal injuries, even if there's no visible damage. </a:t>
            </a:r>
          </a:p>
          <a:p>
            <a:pPr marL="171450" indent="-171450">
              <a:buFont typeface="Arial" panose="020B0604020202020204" pitchFamily="34" charset="0"/>
              <a:buChar char="•"/>
            </a:pPr>
            <a:r>
              <a:rPr lang="en-US" b="1" dirty="0"/>
              <a:t>Arcing</a:t>
            </a:r>
            <a:r>
              <a:rPr lang="en-US" dirty="0"/>
              <a:t>, on the other hand, occurs when electricity jumps through the air causing what's known as an arc flash. Arc flashes are extremely dangerous and can result in both severe burns and electric shock injuries. More on this later.</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18</a:t>
            </a:fld>
            <a:endParaRPr lang="en-US"/>
          </a:p>
        </p:txBody>
      </p:sp>
    </p:spTree>
    <p:extLst>
      <p:ext uri="{BB962C8B-B14F-4D97-AF65-F5344CB8AC3E}">
        <p14:creationId xmlns:p14="http://schemas.microsoft.com/office/powerpoint/2010/main" val="3626974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rPr>
              <a:t>Instructional Event: </a:t>
            </a:r>
            <a:r>
              <a:rPr lang="en-US" sz="1200" b="0" dirty="0">
                <a:solidFill>
                  <a:srgbClr val="000000"/>
                </a:solidFill>
                <a:effectLst/>
                <a:latin typeface="Calibri" panose="020F0502020204030204" pitchFamily="34" charset="0"/>
                <a:ea typeface="Times New Roman" panose="02020603050405020304" pitchFamily="18" charset="0"/>
              </a:rPr>
              <a:t>Present Content</a:t>
            </a:r>
            <a:endParaRPr lang="en-US" sz="1200" b="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rPr>
              <a:t>Time: </a:t>
            </a:r>
            <a:r>
              <a:rPr lang="en-US" sz="1200" b="0" dirty="0">
                <a:solidFill>
                  <a:srgbClr val="000000"/>
                </a:solidFill>
                <a:effectLst/>
                <a:latin typeface="Calibri" panose="020F0502020204030204" pitchFamily="34" charset="0"/>
                <a:ea typeface="Times New Roman" panose="02020603050405020304" pitchFamily="18" charset="0"/>
              </a:rPr>
              <a:t>2 min.</a:t>
            </a:r>
            <a:endParaRPr lang="en-US"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Electrical Safety Overview_M7</a:t>
            </a:r>
          </a:p>
          <a:p>
            <a:pPr marL="0" marR="0">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rPr>
              <a:t>Talking points:</a:t>
            </a:r>
            <a:endParaRPr lang="en-US" sz="1200" b="1" dirty="0">
              <a:effectLst/>
              <a:latin typeface="Calibri" panose="020F0502020204030204" pitchFamily="34" charset="0"/>
              <a:ea typeface="Calibri" panose="020F0502020204030204" pitchFamily="34" charset="0"/>
            </a:endParaRPr>
          </a:p>
          <a:p>
            <a:pPr marL="171450" marR="0" indent="-171450">
              <a:spcBef>
                <a:spcPts val="0"/>
              </a:spcBef>
              <a:spcAft>
                <a:spcPts val="0"/>
              </a:spcAft>
              <a:buFont typeface="Arial" panose="020B0604020202020204" pitchFamily="34" charset="0"/>
              <a:buChar char="•"/>
            </a:pPr>
            <a:r>
              <a:rPr lang="en-US" sz="1200" b="1" dirty="0">
                <a:solidFill>
                  <a:srgbClr val="000000"/>
                </a:solidFill>
                <a:effectLst/>
                <a:latin typeface="Calibri" panose="020F0502020204030204" pitchFamily="34" charset="0"/>
                <a:ea typeface="Times New Roman" panose="02020603050405020304" pitchFamily="18" charset="0"/>
              </a:rPr>
              <a:t>Electrical burns </a:t>
            </a:r>
            <a:r>
              <a:rPr lang="en-US" sz="1200" b="0" dirty="0">
                <a:solidFill>
                  <a:srgbClr val="000000"/>
                </a:solidFill>
                <a:effectLst/>
                <a:latin typeface="Calibri" panose="020F0502020204030204" pitchFamily="34" charset="0"/>
                <a:ea typeface="Times New Roman" panose="02020603050405020304" pitchFamily="18" charset="0"/>
              </a:rPr>
              <a:t>happen when electricity makes contact with your body or arcs close enough to create heat at the point of contact.</a:t>
            </a:r>
          </a:p>
          <a:p>
            <a:pPr marL="171450" marR="0" indent="-171450">
              <a:spcBef>
                <a:spcPts val="0"/>
              </a:spcBef>
              <a:spcAft>
                <a:spcPts val="0"/>
              </a:spcAft>
              <a:buFont typeface="Arial" panose="020B0604020202020204" pitchFamily="34" charset="0"/>
              <a:buChar char="•"/>
            </a:pPr>
            <a:r>
              <a:rPr lang="en-US" sz="1200" b="0" dirty="0">
                <a:solidFill>
                  <a:srgbClr val="000000"/>
                </a:solidFill>
                <a:effectLst/>
                <a:latin typeface="Calibri" panose="020F0502020204030204" pitchFamily="34" charset="0"/>
                <a:ea typeface="Times New Roman" panose="02020603050405020304" pitchFamily="18" charset="0"/>
              </a:rPr>
              <a:t>These burns can affect not just the skin, but also deep tissues, muscles, and organs which makes them especially dangerous.</a:t>
            </a:r>
          </a:p>
          <a:p>
            <a:pPr marL="171450" marR="0" indent="-171450">
              <a:spcBef>
                <a:spcPts val="0"/>
              </a:spcBef>
              <a:spcAft>
                <a:spcPts val="0"/>
              </a:spcAft>
              <a:buFont typeface="Arial" panose="020B0604020202020204" pitchFamily="34" charset="0"/>
              <a:buChar char="•"/>
            </a:pPr>
            <a:r>
              <a:rPr lang="en-US" sz="1200" b="0" dirty="0">
                <a:solidFill>
                  <a:srgbClr val="000000"/>
                </a:solidFill>
                <a:effectLst/>
                <a:latin typeface="Calibri" panose="020F0502020204030204" pitchFamily="34" charset="0"/>
                <a:ea typeface="Times New Roman" panose="02020603050405020304" pitchFamily="18" charset="0"/>
              </a:rPr>
              <a:t>With high-voltage incidents, you might see an entry and exit wound, showing where the current traveled through the body.</a:t>
            </a:r>
          </a:p>
          <a:p>
            <a:pPr marL="171450" marR="0" indent="-171450">
              <a:spcBef>
                <a:spcPts val="0"/>
              </a:spcBef>
              <a:spcAft>
                <a:spcPts val="0"/>
              </a:spcAft>
              <a:buFont typeface="Arial" panose="020B0604020202020204" pitchFamily="34" charset="0"/>
              <a:buChar char="•"/>
            </a:pPr>
            <a:r>
              <a:rPr lang="en-US" sz="1200" b="0" dirty="0">
                <a:solidFill>
                  <a:srgbClr val="000000"/>
                </a:solidFill>
                <a:effectLst/>
                <a:latin typeface="Calibri" panose="020F0502020204030204" pitchFamily="34" charset="0"/>
                <a:ea typeface="Times New Roman" panose="02020603050405020304" pitchFamily="18" charset="0"/>
              </a:rPr>
              <a:t>The damage isn’t always visible on the surface. Internally, electricity can cause clotting, nerve damage, and even break bones, especially if there’s violent muscle contraction or a fall during the shock.</a:t>
            </a:r>
          </a:p>
          <a:p>
            <a:pPr marL="171450" marR="0" indent="-171450">
              <a:spcBef>
                <a:spcPts val="0"/>
              </a:spcBef>
              <a:spcAft>
                <a:spcPts val="0"/>
              </a:spcAft>
              <a:buFont typeface="Arial" panose="020B0604020202020204" pitchFamily="34" charset="0"/>
              <a:buChar char="•"/>
            </a:pPr>
            <a:r>
              <a:rPr lang="en-US" sz="1200" b="0" dirty="0">
                <a:solidFill>
                  <a:srgbClr val="000000"/>
                </a:solidFill>
                <a:effectLst/>
                <a:latin typeface="Calibri" panose="020F0502020204030204" pitchFamily="34" charset="0"/>
                <a:ea typeface="Times New Roman" panose="02020603050405020304" pitchFamily="18" charset="0"/>
              </a:rPr>
              <a:t>That’s why any electrical burn, no matter how small it looks, should be treated seriously and evaluated by a medical professional.</a:t>
            </a:r>
            <a:endParaRPr lang="en-US" b="0" dirty="0"/>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19</a:t>
            </a:fld>
            <a:endParaRPr lang="en-US"/>
          </a:p>
        </p:txBody>
      </p:sp>
    </p:spTree>
    <p:extLst>
      <p:ext uri="{BB962C8B-B14F-4D97-AF65-F5344CB8AC3E}">
        <p14:creationId xmlns:p14="http://schemas.microsoft.com/office/powerpoint/2010/main" val="3492048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2</a:t>
            </a:fld>
            <a:endParaRPr lang="en-US"/>
          </a:p>
        </p:txBody>
      </p:sp>
    </p:spTree>
    <p:extLst>
      <p:ext uri="{BB962C8B-B14F-4D97-AF65-F5344CB8AC3E}">
        <p14:creationId xmlns:p14="http://schemas.microsoft.com/office/powerpoint/2010/main" val="2265962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rPr>
              <a:t>Instructional Event: </a:t>
            </a:r>
            <a:r>
              <a:rPr lang="en-US" sz="1200" b="0" dirty="0">
                <a:solidFill>
                  <a:srgbClr val="000000"/>
                </a:solidFill>
                <a:effectLst/>
                <a:latin typeface="Calibri" panose="020F0502020204030204" pitchFamily="34" charset="0"/>
                <a:ea typeface="Times New Roman" panose="02020603050405020304" pitchFamily="18" charset="0"/>
              </a:rPr>
              <a:t>Present Content</a:t>
            </a:r>
            <a:endParaRPr lang="en-US" sz="1200" b="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rPr>
              <a:t>Time: </a:t>
            </a:r>
            <a:r>
              <a:rPr lang="en-US" sz="1200" b="0" dirty="0">
                <a:solidFill>
                  <a:srgbClr val="000000"/>
                </a:solidFill>
                <a:effectLst/>
                <a:latin typeface="Calibri" panose="020F0502020204030204" pitchFamily="34" charset="0"/>
                <a:ea typeface="Times New Roman" panose="02020603050405020304" pitchFamily="18" charset="0"/>
              </a:rPr>
              <a:t>2 min.</a:t>
            </a:r>
            <a:endParaRPr lang="en-US"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Electrical Safety Overview_M7</a:t>
            </a:r>
          </a:p>
          <a:p>
            <a:pPr marL="0" marR="0">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rPr>
              <a:t>Talking Points:</a:t>
            </a:r>
            <a:r>
              <a:rPr lang="en-US" sz="1200" b="0" dirty="0">
                <a:solidFill>
                  <a:srgbClr val="000000"/>
                </a:solidFill>
                <a:effectLst/>
                <a:latin typeface="Calibri" panose="020F0502020204030204" pitchFamily="34" charset="0"/>
                <a:ea typeface="Times New Roman" panose="02020603050405020304" pitchFamily="18" charset="0"/>
              </a:rPr>
              <a:t>           </a:t>
            </a:r>
            <a:r>
              <a:rPr lang="en-US" sz="1200" b="1" dirty="0">
                <a:solidFill>
                  <a:srgbClr val="000000"/>
                </a:solidFill>
                <a:effectLst/>
                <a:latin typeface="Calibri" panose="020F0502020204030204" pitchFamily="34" charset="0"/>
                <a:ea typeface="Times New Roman" panose="02020603050405020304" pitchFamily="18" charset="0"/>
              </a:rPr>
              <a:t>   </a:t>
            </a:r>
          </a:p>
          <a:p>
            <a:pPr marL="171450" indent="-171450">
              <a:buFont typeface="Arial" panose="020B0604020202020204" pitchFamily="34" charset="0"/>
              <a:buChar char="•"/>
            </a:pPr>
            <a:r>
              <a:rPr lang="en-US" dirty="0"/>
              <a:t>When we talk about electrical hazards, we often focus on shock or electrocution. However, </a:t>
            </a:r>
            <a:r>
              <a:rPr lang="en-US" b="1" dirty="0"/>
              <a:t>falls</a:t>
            </a:r>
            <a:r>
              <a:rPr lang="en-US" dirty="0"/>
              <a:t> are one of the most serious secondary hazards associated with electricity.</a:t>
            </a:r>
          </a:p>
          <a:p>
            <a:pPr marL="171450" indent="-171450">
              <a:buFont typeface="Arial" panose="020B0604020202020204" pitchFamily="34" charset="0"/>
              <a:buChar char="•"/>
            </a:pPr>
            <a:r>
              <a:rPr lang="en-US" dirty="0"/>
              <a:t>An electric shock can cause sudden, involuntary muscle contractions. This can cause a worker to lose their grip, balance, or control of tools.</a:t>
            </a:r>
          </a:p>
          <a:p>
            <a:pPr marL="171450" indent="-171450">
              <a:buFont typeface="Arial" panose="020B0604020202020204" pitchFamily="34" charset="0"/>
              <a:buChar char="•"/>
            </a:pPr>
            <a:r>
              <a:rPr lang="en-US" dirty="0"/>
              <a:t>If a worker is on a ladder, lift, or elevated platform, even a relatively small shock can lead to a dangerous fall.</a:t>
            </a:r>
          </a:p>
          <a:p>
            <a:pPr marL="171450" indent="-171450">
              <a:buFont typeface="Arial" panose="020B0604020202020204" pitchFamily="34" charset="0"/>
              <a:buChar char="•"/>
            </a:pPr>
            <a:r>
              <a:rPr lang="en-US" dirty="0"/>
              <a:t>These falls can cause serious injuries such as broken bones, head trauma, or spinal injuries. In some cases, the fall may be more dangerous than the electrical shock itself.</a:t>
            </a:r>
          </a:p>
          <a:p>
            <a:pPr marL="171450" indent="-171450">
              <a:buFont typeface="Arial" panose="020B0604020202020204" pitchFamily="34" charset="0"/>
              <a:buChar char="•"/>
            </a:pPr>
            <a:r>
              <a:rPr lang="en-US" dirty="0"/>
              <a:t>That’s why it’s important to think about the entire work environment, not just the electrical source.</a:t>
            </a:r>
          </a:p>
          <a:p>
            <a:pPr marL="171450" indent="-171450">
              <a:buFont typeface="Arial" panose="020B0604020202020204" pitchFamily="34" charset="0"/>
              <a:buChar char="•"/>
            </a:pPr>
            <a:r>
              <a:rPr lang="en-US" dirty="0"/>
              <a:t>When working at height, workers should always use the appropriate fall protection, such as a properly fitted safety harness.</a:t>
            </a:r>
          </a:p>
          <a:p>
            <a:pPr marL="171450" indent="-171450">
              <a:buFont typeface="Arial" panose="020B0604020202020204" pitchFamily="34" charset="0"/>
              <a:buChar char="•"/>
            </a:pPr>
            <a:r>
              <a:rPr lang="en-US" dirty="0"/>
              <a:t>PPE should also be inspected every time it is used. Workers should check harnesses and other fall protection equipment for tears, worn straps, damaged stitching, or weak connection points.</a:t>
            </a:r>
          </a:p>
          <a:p>
            <a:pPr marL="171450" indent="-171450">
              <a:buFont typeface="Arial" panose="020B0604020202020204" pitchFamily="34" charset="0"/>
              <a:buChar char="•"/>
            </a:pPr>
            <a:r>
              <a:rPr lang="en-US" dirty="0"/>
              <a:t>Regular inspection and maintenance of PPE is just as important as wearing the PPE itself.</a:t>
            </a:r>
          </a:p>
          <a:p>
            <a:pPr marL="171450" indent="-171450">
              <a:buFont typeface="Arial" panose="020B0604020202020204" pitchFamily="34" charset="0"/>
              <a:buChar char="•"/>
            </a:pPr>
            <a:endParaRPr lang="en-US" dirty="0"/>
          </a:p>
          <a:p>
            <a:pPr marL="0" marR="0">
              <a:spcBef>
                <a:spcPts val="0"/>
              </a:spcBef>
              <a:spcAft>
                <a:spcPts val="0"/>
              </a:spcAft>
            </a:pPr>
            <a:endParaRPr lang="en-US" sz="1200" b="1" dirty="0">
              <a:effectLst/>
              <a:latin typeface="Calibri" panose="020F0502020204030204" pitchFamily="34" charset="0"/>
              <a:ea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20</a:t>
            </a:fld>
            <a:endParaRPr lang="en-US"/>
          </a:p>
        </p:txBody>
      </p:sp>
    </p:spTree>
    <p:extLst>
      <p:ext uri="{BB962C8B-B14F-4D97-AF65-F5344CB8AC3E}">
        <p14:creationId xmlns:p14="http://schemas.microsoft.com/office/powerpoint/2010/main" val="3928686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C7AEC-4A06-1C08-9F98-7F7186277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470F7E-3754-53B7-8022-4D9DB26F00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E40D7B-9E47-5ED7-531A-44FFCEF25470}"/>
              </a:ext>
            </a:extLst>
          </p:cNvPr>
          <p:cNvSpPr>
            <a:spLocks noGrp="1"/>
          </p:cNvSpPr>
          <p:nvPr>
            <p:ph type="body" idx="1"/>
          </p:nvPr>
        </p:nvSpPr>
        <p:spPr/>
        <p:txBody>
          <a:bodyPr/>
          <a:lstStyle/>
          <a:p>
            <a:pPr marL="0" marR="0">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rPr>
              <a:t>Instructional Event: </a:t>
            </a:r>
            <a:r>
              <a:rPr lang="en-US" sz="1200" b="0" dirty="0">
                <a:solidFill>
                  <a:srgbClr val="000000"/>
                </a:solidFill>
                <a:effectLst/>
                <a:latin typeface="Calibri" panose="020F0502020204030204" pitchFamily="34" charset="0"/>
                <a:ea typeface="Times New Roman" panose="02020603050405020304" pitchFamily="18" charset="0"/>
              </a:rPr>
              <a:t>Present Content</a:t>
            </a:r>
            <a:endParaRPr lang="en-US" sz="1200" b="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rPr>
              <a:t>Time: </a:t>
            </a:r>
            <a:r>
              <a:rPr lang="en-US" sz="1200" b="0" dirty="0">
                <a:solidFill>
                  <a:srgbClr val="000000"/>
                </a:solidFill>
                <a:effectLst/>
                <a:latin typeface="Calibri" panose="020F0502020204030204" pitchFamily="34" charset="0"/>
                <a:ea typeface="Times New Roman" panose="02020603050405020304" pitchFamily="18" charset="0"/>
              </a:rPr>
              <a:t>2 min.</a:t>
            </a:r>
            <a:endParaRPr lang="en-US"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Electrical Safety Overview_M7</a:t>
            </a:r>
          </a:p>
          <a:p>
            <a:pPr marL="0" marR="0">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rPr>
              <a:t>Talking Points:</a:t>
            </a:r>
            <a:r>
              <a:rPr lang="en-US" sz="1200" b="0" dirty="0">
                <a:solidFill>
                  <a:srgbClr val="000000"/>
                </a:solidFill>
                <a:effectLst/>
                <a:latin typeface="Calibri" panose="020F0502020204030204" pitchFamily="34" charset="0"/>
                <a:ea typeface="Times New Roman" panose="02020603050405020304" pitchFamily="18" charset="0"/>
              </a:rPr>
              <a:t>           </a:t>
            </a:r>
            <a:r>
              <a:rPr lang="en-US" sz="1200" b="1" dirty="0">
                <a:solidFill>
                  <a:srgbClr val="000000"/>
                </a:solidFill>
                <a:effectLst/>
                <a:latin typeface="Calibri" panose="020F0502020204030204" pitchFamily="34" charset="0"/>
                <a:ea typeface="Times New Roman" panose="02020603050405020304" pitchFamily="18" charset="0"/>
              </a:rPr>
              <a:t>   </a:t>
            </a:r>
          </a:p>
          <a:p>
            <a:pPr marL="171450" indent="-171450">
              <a:buFont typeface="Arial" panose="020B0604020202020204" pitchFamily="34" charset="0"/>
              <a:buChar char="•"/>
            </a:pPr>
            <a:r>
              <a:rPr lang="en-US" b="0" dirty="0"/>
              <a:t>Low voltage refers to electrical systems operating at </a:t>
            </a:r>
            <a:r>
              <a:rPr lang="en-US" b="1" dirty="0"/>
              <a:t>50 volts or less</a:t>
            </a:r>
            <a:r>
              <a:rPr lang="en-US" b="0" dirty="0"/>
              <a:t>, either AC or DC.</a:t>
            </a:r>
          </a:p>
          <a:p>
            <a:pPr marL="171450" indent="-171450">
              <a:buFont typeface="Arial" panose="020B0604020202020204" pitchFamily="34" charset="0"/>
              <a:buChar char="•"/>
            </a:pPr>
            <a:r>
              <a:rPr lang="en-US" b="0" dirty="0"/>
              <a:t>Many of the systems workers interact with every day fall into this category. Examples include car and bus batteries, communication systems, and some lighting systems.</a:t>
            </a:r>
          </a:p>
          <a:p>
            <a:pPr marL="171450" indent="-171450">
              <a:buFont typeface="Arial" panose="020B0604020202020204" pitchFamily="34" charset="0"/>
              <a:buChar char="•"/>
            </a:pPr>
            <a:r>
              <a:rPr lang="en-US" b="0" dirty="0"/>
              <a:t>For example, bus mechanics often work around 12-volt DC battery systems, which are considered low voltage.</a:t>
            </a:r>
          </a:p>
          <a:p>
            <a:pPr marL="171450" indent="-171450">
              <a:buFont typeface="Arial" panose="020B0604020202020204" pitchFamily="34" charset="0"/>
              <a:buChar char="•"/>
            </a:pPr>
            <a:r>
              <a:rPr lang="en-US" b="0" dirty="0"/>
              <a:t>Even though these systems operate at lower voltages, </a:t>
            </a:r>
            <a:r>
              <a:rPr lang="en-US" b="1" dirty="0"/>
              <a:t>low voltage does not mean low danger</a:t>
            </a:r>
            <a:r>
              <a:rPr lang="en-US" b="0" dirty="0"/>
              <a:t>. Under the right conditions, electrical current can still cause serious injury.</a:t>
            </a:r>
          </a:p>
          <a:p>
            <a:pPr marL="171450" indent="-171450">
              <a:buFont typeface="Arial" panose="020B0604020202020204" pitchFamily="34" charset="0"/>
              <a:buChar char="•"/>
            </a:pPr>
            <a:r>
              <a:rPr lang="en-US" b="0" dirty="0"/>
              <a:t>When working around batteries or other low-voltage systems, workers should avoid creating sparks and should wear appropriate PPE such as gloves and safety goggles. Batteries can release explosive gases, and a spark could cause a battery to explode.</a:t>
            </a:r>
          </a:p>
          <a:p>
            <a:pPr marL="171450" indent="-171450">
              <a:buFont typeface="Arial" panose="020B0604020202020204" pitchFamily="34" charset="0"/>
              <a:buChar char="•"/>
            </a:pPr>
            <a:r>
              <a:rPr lang="en-US" b="0" dirty="0"/>
              <a:t>Workers should also watch for hazards such as short circuits to ground, burning insulation, or overheating wires, which can lead to fires.</a:t>
            </a:r>
          </a:p>
          <a:p>
            <a:pPr marL="171450" indent="-171450">
              <a:buFont typeface="Arial" panose="020B0604020202020204" pitchFamily="34" charset="0"/>
              <a:buChar char="•"/>
            </a:pPr>
            <a:r>
              <a:rPr lang="en-US" b="0" dirty="0"/>
              <a:t>This course provides foundational electrical safety training, and many of the examples we discuss will focus on low-voltage DC systems commonly found in transportation equipment and facilities.</a:t>
            </a:r>
          </a:p>
          <a:p>
            <a:endParaRPr lang="en-US" dirty="0"/>
          </a:p>
        </p:txBody>
      </p:sp>
      <p:sp>
        <p:nvSpPr>
          <p:cNvPr id="4" name="Slide Number Placeholder 3">
            <a:extLst>
              <a:ext uri="{FF2B5EF4-FFF2-40B4-BE49-F238E27FC236}">
                <a16:creationId xmlns:a16="http://schemas.microsoft.com/office/drawing/2014/main" id="{CE82178C-5AE6-E5E6-83FA-7184685B36B5}"/>
              </a:ext>
            </a:extLst>
          </p:cNvPr>
          <p:cNvSpPr>
            <a:spLocks noGrp="1"/>
          </p:cNvSpPr>
          <p:nvPr>
            <p:ph type="sldNum" sz="quarter" idx="5"/>
          </p:nvPr>
        </p:nvSpPr>
        <p:spPr/>
        <p:txBody>
          <a:bodyPr/>
          <a:lstStyle/>
          <a:p>
            <a:fld id="{C68FB58B-AACD-44F1-9CE2-B850C946C86F}" type="slidenum">
              <a:rPr lang="en-US" smtClean="0"/>
              <a:t>21</a:t>
            </a:fld>
            <a:endParaRPr lang="en-US"/>
          </a:p>
        </p:txBody>
      </p:sp>
    </p:spTree>
    <p:extLst>
      <p:ext uri="{BB962C8B-B14F-4D97-AF65-F5344CB8AC3E}">
        <p14:creationId xmlns:p14="http://schemas.microsoft.com/office/powerpoint/2010/main" val="20587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89E5C-CC0E-8CE2-FAD3-61FAA4BB29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97B57C-F23E-6988-CB59-B166CA7F86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17246A-BE92-84BB-4EAF-CB5302727B16}"/>
              </a:ext>
            </a:extLst>
          </p:cNvPr>
          <p:cNvSpPr>
            <a:spLocks noGrp="1"/>
          </p:cNvSpPr>
          <p:nvPr>
            <p:ph type="body" idx="1"/>
          </p:nvPr>
        </p:nvSpPr>
        <p:spPr/>
        <p:txBody>
          <a:bodyPr/>
          <a:lstStyle/>
          <a:p>
            <a:pPr marL="0" marR="0">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rPr>
              <a:t>Instructional Event: </a:t>
            </a:r>
            <a:r>
              <a:rPr lang="en-US" sz="1200" b="0" dirty="0">
                <a:solidFill>
                  <a:srgbClr val="000000"/>
                </a:solidFill>
                <a:effectLst/>
                <a:latin typeface="Calibri" panose="020F0502020204030204" pitchFamily="34" charset="0"/>
                <a:ea typeface="Times New Roman" panose="02020603050405020304" pitchFamily="18" charset="0"/>
              </a:rPr>
              <a:t>Present Content</a:t>
            </a:r>
            <a:endParaRPr lang="en-US" sz="1200" b="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rPr>
              <a:t>Time: </a:t>
            </a:r>
            <a:r>
              <a:rPr lang="en-US" sz="1200" b="0" dirty="0">
                <a:solidFill>
                  <a:srgbClr val="000000"/>
                </a:solidFill>
                <a:effectLst/>
                <a:latin typeface="Calibri" panose="020F0502020204030204" pitchFamily="34" charset="0"/>
                <a:ea typeface="Times New Roman" panose="02020603050405020304" pitchFamily="18" charset="0"/>
              </a:rPr>
              <a:t>2 min.</a:t>
            </a:r>
            <a:endParaRPr lang="en-US"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Electrical Safety Overview_M7</a:t>
            </a:r>
          </a:p>
          <a:p>
            <a:pPr marL="0" marR="0">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rPr>
              <a:t>Talking Points:</a:t>
            </a:r>
            <a:r>
              <a:rPr lang="en-US" sz="1200" b="0" dirty="0">
                <a:solidFill>
                  <a:srgbClr val="000000"/>
                </a:solidFill>
                <a:effectLst/>
                <a:latin typeface="Calibri" panose="020F0502020204030204" pitchFamily="34" charset="0"/>
                <a:ea typeface="Times New Roman" panose="02020603050405020304" pitchFamily="18" charset="0"/>
              </a:rPr>
              <a:t>           </a:t>
            </a:r>
            <a:r>
              <a:rPr lang="en-US" sz="1200" b="1" dirty="0">
                <a:solidFill>
                  <a:srgbClr val="000000"/>
                </a:solidFill>
                <a:effectLst/>
                <a:latin typeface="Calibri" panose="020F0502020204030204" pitchFamily="34" charset="0"/>
                <a:ea typeface="Times New Roman" panose="02020603050405020304" pitchFamily="18" charset="0"/>
              </a:rPr>
              <a:t>   </a:t>
            </a:r>
          </a:p>
          <a:p>
            <a:pPr marL="171450" indent="-171450">
              <a:buFont typeface="Arial" panose="020B0604020202020204" pitchFamily="34" charset="0"/>
              <a:buChar char="•"/>
            </a:pPr>
            <a:r>
              <a:rPr lang="en-US" dirty="0"/>
              <a:t>Intermediate voltage refers to electrical systems that operate </a:t>
            </a:r>
            <a:r>
              <a:rPr lang="en-US" b="1" dirty="0"/>
              <a:t>above 50 volts and below 1,000 volts</a:t>
            </a:r>
            <a:r>
              <a:rPr lang="en-US" dirty="0"/>
              <a:t>, either AC or DC.</a:t>
            </a:r>
          </a:p>
          <a:p>
            <a:pPr marL="171450" indent="-171450">
              <a:buFont typeface="Arial" panose="020B0604020202020204" pitchFamily="34" charset="0"/>
              <a:buChar char="•"/>
            </a:pPr>
            <a:r>
              <a:rPr lang="en-US" b="0" dirty="0"/>
              <a:t>At this voltage level, electricity presents a significant shock hazard, so appropriate PPE and safety procedures are required when working on or near energized equipment.</a:t>
            </a:r>
          </a:p>
          <a:p>
            <a:pPr marL="171450" indent="-171450">
              <a:buFont typeface="Arial" panose="020B0604020202020204" pitchFamily="34" charset="0"/>
              <a:buChar char="•"/>
            </a:pPr>
            <a:r>
              <a:rPr lang="en-US" b="0" dirty="0"/>
              <a:t>Many transportation systems operate within this range. For example, trains and battery-electric buses often use electrical systems under 1,000 volts.</a:t>
            </a:r>
          </a:p>
          <a:p>
            <a:pPr marL="171450" indent="-171450">
              <a:buFont typeface="Arial" panose="020B0604020202020204" pitchFamily="34" charset="0"/>
              <a:buChar char="•"/>
            </a:pPr>
            <a:r>
              <a:rPr lang="en-US" b="0" dirty="0"/>
              <a:t>Because of this, rail mechanics and transit technicians frequently work around intermediate-voltage equipment, which makes understanding electrical safety especially important.</a:t>
            </a:r>
          </a:p>
          <a:p>
            <a:pPr marL="171450" indent="-171450">
              <a:buFont typeface="Arial" panose="020B0604020202020204" pitchFamily="34" charset="0"/>
              <a:buChar char="•"/>
            </a:pPr>
            <a:r>
              <a:rPr lang="en-US" b="0" dirty="0"/>
              <a:t>Even though these systems are not considered high voltage, they still have enough electrical energy to cause serious injury if proper safety practices are not followed.</a:t>
            </a:r>
          </a:p>
          <a:p>
            <a:pPr marL="0" indent="0">
              <a:buFont typeface="Arial" panose="020B0604020202020204" pitchFamily="34" charset="0"/>
              <a:buNone/>
            </a:pPr>
            <a:endParaRPr lang="en-US" b="0" dirty="0"/>
          </a:p>
        </p:txBody>
      </p:sp>
      <p:sp>
        <p:nvSpPr>
          <p:cNvPr id="4" name="Slide Number Placeholder 3">
            <a:extLst>
              <a:ext uri="{FF2B5EF4-FFF2-40B4-BE49-F238E27FC236}">
                <a16:creationId xmlns:a16="http://schemas.microsoft.com/office/drawing/2014/main" id="{EDC11B5F-63EE-5CCB-128C-41EE54B5B67A}"/>
              </a:ext>
            </a:extLst>
          </p:cNvPr>
          <p:cNvSpPr>
            <a:spLocks noGrp="1"/>
          </p:cNvSpPr>
          <p:nvPr>
            <p:ph type="sldNum" sz="quarter" idx="5"/>
          </p:nvPr>
        </p:nvSpPr>
        <p:spPr/>
        <p:txBody>
          <a:bodyPr/>
          <a:lstStyle/>
          <a:p>
            <a:fld id="{C68FB58B-AACD-44F1-9CE2-B850C946C86F}" type="slidenum">
              <a:rPr lang="en-US" smtClean="0"/>
              <a:t>22</a:t>
            </a:fld>
            <a:endParaRPr lang="en-US"/>
          </a:p>
        </p:txBody>
      </p:sp>
    </p:spTree>
    <p:extLst>
      <p:ext uri="{BB962C8B-B14F-4D97-AF65-F5344CB8AC3E}">
        <p14:creationId xmlns:p14="http://schemas.microsoft.com/office/powerpoint/2010/main" val="2554007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60555-CC7F-F74E-F4D0-89B64B6209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97A2E2-760E-2F95-ED66-DC87A88C76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CE62B5-3C5A-0236-F907-E37B42C9BA9B}"/>
              </a:ext>
            </a:extLst>
          </p:cNvPr>
          <p:cNvSpPr>
            <a:spLocks noGrp="1"/>
          </p:cNvSpPr>
          <p:nvPr>
            <p:ph type="body" idx="1"/>
          </p:nvPr>
        </p:nvSpPr>
        <p:spPr/>
        <p:txBody>
          <a:bodyPr/>
          <a:lstStyle/>
          <a:p>
            <a:pPr marL="0" marR="0">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rPr>
              <a:t>Instructional Event: </a:t>
            </a:r>
            <a:r>
              <a:rPr lang="en-US" sz="1200" b="0" dirty="0">
                <a:solidFill>
                  <a:srgbClr val="000000"/>
                </a:solidFill>
                <a:effectLst/>
                <a:latin typeface="Calibri" panose="020F0502020204030204" pitchFamily="34" charset="0"/>
                <a:ea typeface="Times New Roman" panose="02020603050405020304" pitchFamily="18" charset="0"/>
              </a:rPr>
              <a:t>Present Content</a:t>
            </a:r>
            <a:endParaRPr lang="en-US" sz="1200" b="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rPr>
              <a:t>Time: </a:t>
            </a:r>
            <a:r>
              <a:rPr lang="en-US" sz="1200" b="0" dirty="0">
                <a:solidFill>
                  <a:srgbClr val="000000"/>
                </a:solidFill>
                <a:effectLst/>
                <a:latin typeface="Calibri" panose="020F0502020204030204" pitchFamily="34" charset="0"/>
                <a:ea typeface="Times New Roman" panose="02020603050405020304" pitchFamily="18" charset="0"/>
              </a:rPr>
              <a:t>2 min.</a:t>
            </a:r>
            <a:endParaRPr lang="en-US"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Electrical Safety Overview_M7</a:t>
            </a:r>
          </a:p>
          <a:p>
            <a:pPr marL="0" marR="0">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rPr>
              <a:t>Talking Points:</a:t>
            </a:r>
            <a:r>
              <a:rPr lang="en-US" sz="1200" b="0" dirty="0">
                <a:solidFill>
                  <a:srgbClr val="000000"/>
                </a:solidFill>
                <a:effectLst/>
                <a:latin typeface="Calibri" panose="020F0502020204030204" pitchFamily="34" charset="0"/>
                <a:ea typeface="Times New Roman" panose="02020603050405020304" pitchFamily="18" charset="0"/>
              </a:rPr>
              <a:t>           </a:t>
            </a:r>
            <a:r>
              <a:rPr lang="en-US" sz="1200" b="1" dirty="0">
                <a:solidFill>
                  <a:srgbClr val="000000"/>
                </a:solidFill>
                <a:effectLst/>
                <a:latin typeface="Calibri" panose="020F0502020204030204" pitchFamily="34" charset="0"/>
                <a:ea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High voltage refers to systems above 1,000 volts (1 kV).</a:t>
            </a:r>
          </a:p>
          <a:p>
            <a:pPr marL="171450" indent="-171450">
              <a:buFont typeface="Arial" panose="020B0604020202020204" pitchFamily="34" charset="0"/>
              <a:buChar char="•"/>
            </a:pPr>
            <a:r>
              <a:rPr lang="en-US" sz="1200" dirty="0">
                <a:latin typeface="+mn-lt"/>
              </a:rPr>
              <a:t>It is used in power transmission, industrial equipment, grid connection, etc.</a:t>
            </a:r>
          </a:p>
          <a:p>
            <a:pPr marL="171450" indent="-171450">
              <a:buFont typeface="Arial" panose="020B0604020202020204" pitchFamily="34" charset="0"/>
              <a:buChar char="•"/>
            </a:pPr>
            <a:r>
              <a:rPr lang="en-US" sz="1200" dirty="0">
                <a:latin typeface="+mn-lt"/>
              </a:rPr>
              <a:t>Hazards include electric shock, burns, arc flash, and electrocution.</a:t>
            </a:r>
          </a:p>
          <a:p>
            <a:pPr marL="171450" indent="-171450">
              <a:buFont typeface="Arial" panose="020B0604020202020204" pitchFamily="34" charset="0"/>
              <a:buChar char="•"/>
            </a:pPr>
            <a:r>
              <a:rPr lang="en-US" sz="1200" dirty="0">
                <a:latin typeface="+mn-lt"/>
              </a:rPr>
              <a:t>At this point in training, high voltage training will be minimized. Much more training will happen if you work around high voltage equipment. </a:t>
            </a:r>
          </a:p>
          <a:p>
            <a:pPr marL="171450" indent="-171450">
              <a:buFont typeface="Arial" panose="020B0604020202020204" pitchFamily="34" charset="0"/>
              <a:buChar char="•"/>
            </a:pPr>
            <a:r>
              <a:rPr lang="en-US" sz="1200" dirty="0">
                <a:latin typeface="+mn-lt"/>
              </a:rPr>
              <a:t>For example, someone in a rail agency’s substation department would be common to work with voltage above 1000 volts. </a:t>
            </a:r>
            <a:endParaRPr lang="en-US" dirty="0"/>
          </a:p>
        </p:txBody>
      </p:sp>
      <p:sp>
        <p:nvSpPr>
          <p:cNvPr id="4" name="Slide Number Placeholder 3">
            <a:extLst>
              <a:ext uri="{FF2B5EF4-FFF2-40B4-BE49-F238E27FC236}">
                <a16:creationId xmlns:a16="http://schemas.microsoft.com/office/drawing/2014/main" id="{1DEC6D98-C037-77D8-AA72-118BD359D0FB}"/>
              </a:ext>
            </a:extLst>
          </p:cNvPr>
          <p:cNvSpPr>
            <a:spLocks noGrp="1"/>
          </p:cNvSpPr>
          <p:nvPr>
            <p:ph type="sldNum" sz="quarter" idx="5"/>
          </p:nvPr>
        </p:nvSpPr>
        <p:spPr/>
        <p:txBody>
          <a:bodyPr/>
          <a:lstStyle/>
          <a:p>
            <a:fld id="{C68FB58B-AACD-44F1-9CE2-B850C946C86F}" type="slidenum">
              <a:rPr lang="en-US" smtClean="0"/>
              <a:t>23</a:t>
            </a:fld>
            <a:endParaRPr lang="en-US"/>
          </a:p>
        </p:txBody>
      </p:sp>
    </p:spTree>
    <p:extLst>
      <p:ext uri="{BB962C8B-B14F-4D97-AF65-F5344CB8AC3E}">
        <p14:creationId xmlns:p14="http://schemas.microsoft.com/office/powerpoint/2010/main" val="451695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*This slide has animations.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to reveal content.”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Instructional Event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Present Content</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Time</a:t>
            </a:r>
            <a:r>
              <a:rPr lang="en-US" sz="1800" dirty="0">
                <a:effectLst/>
                <a:latin typeface="Calibri" panose="020F0502020204030204" pitchFamily="34" charset="0"/>
                <a:ea typeface="Calibri" panose="020F0502020204030204" pitchFamily="34" charset="0"/>
                <a:cs typeface="Times New Roman" panose="02020603050405020304" pitchFamily="18" charset="0"/>
              </a:rPr>
              <a:t>: 2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mn-lt"/>
                <a:ea typeface="Calibri" panose="020F0502020204030204" pitchFamily="34" charset="0"/>
                <a:cs typeface="Times New Roman" panose="02020603050405020304" pitchFamily="18" charset="0"/>
              </a:rPr>
              <a:t>Materials</a:t>
            </a:r>
            <a:r>
              <a:rPr lang="en-US" sz="1800" b="0" dirty="0">
                <a:effectLst/>
                <a:latin typeface="+mn-lt"/>
                <a:ea typeface="Calibri" panose="020F0502020204030204" pitchFamily="34" charset="0"/>
                <a:cs typeface="Times New Roman" panose="02020603050405020304" pitchFamily="18" charset="0"/>
              </a:rPr>
              <a:t>: Electrical Safety Overview_M7</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Talking Points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171450" indent="-171450">
              <a:buFont typeface="Arial" panose="020B0604020202020204" pitchFamily="34" charset="0"/>
              <a:buChar char="•"/>
            </a:pPr>
            <a:r>
              <a:rPr lang="en-US" sz="1100" b="0" dirty="0"/>
              <a:t>An arc flash is the result of a phenomenon known as electric arcing.</a:t>
            </a:r>
          </a:p>
          <a:p>
            <a:pPr marL="171450" indent="-171450">
              <a:buFont typeface="Arial" panose="020B0604020202020204" pitchFamily="34" charset="0"/>
              <a:buChar char="•"/>
            </a:pPr>
            <a:r>
              <a:rPr lang="en-US" sz="1100" b="1" i="1" dirty="0"/>
              <a:t>CLICK</a:t>
            </a:r>
            <a:r>
              <a:rPr lang="en-US" sz="1100" b="0" dirty="0"/>
              <a:t> — In simple terms, an </a:t>
            </a:r>
            <a:r>
              <a:rPr lang="en-US" sz="1100" b="1" dirty="0"/>
              <a:t>electric arc</a:t>
            </a:r>
            <a:r>
              <a:rPr lang="en-US" sz="1100" b="0" dirty="0"/>
              <a:t> forms when electrical current leaves its intended conductive path and travels through the air.</a:t>
            </a:r>
          </a:p>
          <a:p>
            <a:pPr marL="171450" indent="-171450">
              <a:buFont typeface="Arial" panose="020B0604020202020204" pitchFamily="34" charset="0"/>
              <a:buChar char="•"/>
            </a:pPr>
            <a:r>
              <a:rPr lang="en-US" sz="1100" b="1" i="1" dirty="0"/>
              <a:t>CLICK</a:t>
            </a:r>
            <a:r>
              <a:rPr lang="en-US" sz="1100" b="0" dirty="0"/>
              <a:t> — Normally, air acts as an insulator. However, when the air becomes ionized, its particles gain and lose electrons and it turns into a conductive gas called plasma. Electricity can then flow through this plasma, creating a powerful flash of heat and light.</a:t>
            </a:r>
          </a:p>
          <a:p>
            <a:pPr marL="171450" indent="-171450">
              <a:buFont typeface="Arial" panose="020B0604020202020204" pitchFamily="34" charset="0"/>
              <a:buChar char="•"/>
            </a:pPr>
            <a:r>
              <a:rPr lang="en-US" sz="1100" b="0" dirty="0"/>
              <a:t>Electric arcs can occur for several reasons, including high voltage or current, moisture, damaged insulation, or degraded electrical equipment.</a:t>
            </a:r>
          </a:p>
          <a:p>
            <a:pPr marL="171450" indent="-171450">
              <a:buFont typeface="Arial" panose="020B0604020202020204" pitchFamily="34" charset="0"/>
              <a:buChar char="•"/>
            </a:pPr>
            <a:r>
              <a:rPr lang="en-US" sz="1100" b="0" dirty="0"/>
              <a:t>Arc flashes can produce extreme heat, bright light, and pressure waves, which can cause serious burns and other injuries.</a:t>
            </a:r>
          </a:p>
          <a:p>
            <a:pPr marL="171450" indent="-171450">
              <a:buFont typeface="Arial" panose="020B0604020202020204" pitchFamily="34" charset="0"/>
              <a:buChar char="•"/>
            </a:pPr>
            <a:r>
              <a:rPr lang="en-US" sz="1100" b="0" dirty="0"/>
              <a:t>For this course, it is important to understand that arc flash hazards can occur in intermediate or high-voltage systems. Workers who operate around these systems receive additional training and protective equipment to ensure their safety.</a:t>
            </a:r>
          </a:p>
          <a:p>
            <a:pPr marL="0" lvl="0" indent="0">
              <a:buFont typeface="Arial" panose="020B0604020202020204" pitchFamily="34" charset="0"/>
              <a:buNone/>
            </a:pPr>
            <a:endParaRPr lang="en-US" dirty="0"/>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National Fire Protection Association. (2024, May 1). </a:t>
            </a:r>
            <a:r>
              <a:rPr lang="en-US" i="1" dirty="0"/>
              <a:t>What is arc flash and how can you stay safer?</a:t>
            </a:r>
            <a:r>
              <a:rPr lang="en-US" dirty="0"/>
              <a:t> </a:t>
            </a:r>
            <a:r>
              <a:rPr lang="en-US" dirty="0">
                <a:hlinkClick r:id="rId3"/>
              </a:rPr>
              <a:t>https://www.nfpa.org/news-blogs-and-articles/blogs/2024/05/01/what-is-arc-flash-and-how-can-you-stay-safer</a:t>
            </a: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24</a:t>
            </a:fld>
            <a:endParaRPr lang="en-US" dirty="0"/>
          </a:p>
        </p:txBody>
      </p:sp>
    </p:spTree>
    <p:extLst>
      <p:ext uri="{BB962C8B-B14F-4D97-AF65-F5344CB8AC3E}">
        <p14:creationId xmlns:p14="http://schemas.microsoft.com/office/powerpoint/2010/main" val="13133023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Event</a:t>
            </a:r>
            <a:r>
              <a:rPr lang="en-US" sz="1200" dirty="0">
                <a:effectLst/>
                <a:latin typeface="Calibri" panose="020F0502020204030204" pitchFamily="34" charset="0"/>
                <a:ea typeface="Calibri" panose="020F0502020204030204" pitchFamily="34" charset="0"/>
                <a:cs typeface="Times New Roman" panose="02020603050405020304" pitchFamily="18" charset="0"/>
              </a:rPr>
              <a:t>: Present Content, Provide Learning Guidance  </a:t>
            </a: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Time</a:t>
            </a:r>
            <a:r>
              <a:rPr lang="en-US" sz="1200" dirty="0">
                <a:effectLst/>
                <a:latin typeface="Calibri" panose="020F0502020204030204" pitchFamily="34" charset="0"/>
                <a:ea typeface="Calibri" panose="020F0502020204030204" pitchFamily="34" charset="0"/>
                <a:cs typeface="Times New Roman" panose="02020603050405020304" pitchFamily="18" charset="0"/>
              </a:rPr>
              <a:t>: 5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Video Link</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t>https://www.youtube.com/watch?v=DbqLDjXTsOM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Electrical Safety Overview_M7</a:t>
            </a:r>
          </a:p>
          <a:p>
            <a:pPr marL="0" indent="0">
              <a:buFont typeface="Arial" panose="020B0604020202020204" pitchFamily="34"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Do</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b="0" dirty="0">
                <a:latin typeface="+mn-lt"/>
              </a:rPr>
              <a:t>Use link to play the video.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latin typeface="+mn-lt"/>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latin typeface="+mn-lt"/>
              </a:rPr>
              <a:t>This video shows the dangers of arc flashes. Let’s take a look. </a:t>
            </a:r>
          </a:p>
        </p:txBody>
      </p:sp>
      <p:sp>
        <p:nvSpPr>
          <p:cNvPr id="4" name="Slide Number Placeholder 3"/>
          <p:cNvSpPr>
            <a:spLocks noGrp="1"/>
          </p:cNvSpPr>
          <p:nvPr>
            <p:ph type="sldNum" sz="quarter" idx="5"/>
          </p:nvPr>
        </p:nvSpPr>
        <p:spPr/>
        <p:txBody>
          <a:bodyPr/>
          <a:lstStyle/>
          <a:p>
            <a:fld id="{C68FB58B-AACD-44F1-9CE2-B850C946C86F}" type="slidenum">
              <a:rPr lang="en-US" smtClean="0"/>
              <a:t>25</a:t>
            </a:fld>
            <a:endParaRPr lang="en-US"/>
          </a:p>
        </p:txBody>
      </p:sp>
    </p:spTree>
    <p:extLst>
      <p:ext uri="{BB962C8B-B14F-4D97-AF65-F5344CB8AC3E}">
        <p14:creationId xmlns:p14="http://schemas.microsoft.com/office/powerpoint/2010/main" val="2545104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i="1" dirty="0">
                <a:effectLst/>
                <a:latin typeface="+mn-lt"/>
                <a:ea typeface="Calibri" panose="020F0502020204030204" pitchFamily="34" charset="0"/>
                <a:cs typeface="Times New Roman" panose="02020603050405020304" pitchFamily="18" charset="0"/>
              </a:rPr>
              <a:t>*This slide has animations. </a:t>
            </a:r>
            <a:r>
              <a:rPr lang="en-US" sz="1200" b="1" i="1" dirty="0">
                <a:effectLst/>
                <a:latin typeface="+mn-lt"/>
                <a:ea typeface="Calibri" panose="020F0502020204030204" pitchFamily="34" charset="0"/>
                <a:cs typeface="Times New Roman" panose="02020603050405020304" pitchFamily="18" charset="0"/>
              </a:rPr>
              <a:t>CLICK</a:t>
            </a:r>
            <a:r>
              <a:rPr lang="en-US" sz="1200" i="1" dirty="0">
                <a:effectLst/>
                <a:latin typeface="+mn-lt"/>
                <a:ea typeface="Calibri" panose="020F0502020204030204" pitchFamily="34" charset="0"/>
                <a:cs typeface="Times New Roman" panose="02020603050405020304" pitchFamily="18" charset="0"/>
              </a:rPr>
              <a:t> to reveal content.”</a:t>
            </a: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Instructional Event</a:t>
            </a:r>
            <a:r>
              <a:rPr lang="en-US" sz="1200" dirty="0">
                <a:effectLst/>
                <a:latin typeface="+mn-lt"/>
                <a:ea typeface="Calibri" panose="020F0502020204030204" pitchFamily="34" charset="0"/>
                <a:cs typeface="Times New Roman" panose="02020603050405020304" pitchFamily="18" charset="0"/>
              </a:rPr>
              <a:t>: Present Content, </a:t>
            </a:r>
            <a:r>
              <a:rPr lang="en-US" sz="1200" dirty="0">
                <a:effectLst/>
                <a:latin typeface="Calibri" panose="020F0502020204030204" pitchFamily="34" charset="0"/>
                <a:ea typeface="Calibri" panose="020F0502020204030204" pitchFamily="34" charset="0"/>
                <a:cs typeface="Times New Roman" panose="02020603050405020304" pitchFamily="18" charset="0"/>
              </a:rPr>
              <a:t>Provide Learning Guidance </a:t>
            </a:r>
            <a:r>
              <a:rPr lang="en-US" sz="1200" dirty="0">
                <a:effectLst/>
                <a:latin typeface="+mn-lt"/>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Electrical Safety Overview_M7</a:t>
            </a:r>
          </a:p>
          <a:p>
            <a:pPr marL="0" marR="0">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Time</a:t>
            </a:r>
            <a:r>
              <a:rPr lang="en-US" sz="1200" dirty="0">
                <a:effectLst/>
                <a:latin typeface="+mn-lt"/>
                <a:ea typeface="Calibri" panose="020F0502020204030204" pitchFamily="34" charset="0"/>
                <a:cs typeface="Times New Roman" panose="02020603050405020304" pitchFamily="18" charset="0"/>
              </a:rPr>
              <a:t>: 4 min</a:t>
            </a:r>
          </a:p>
          <a:p>
            <a:pPr marL="171450" indent="-171450">
              <a:buFont typeface="Arial" panose="020B0604020202020204" pitchFamily="34" charset="0"/>
              <a:buChar char="•"/>
            </a:pPr>
            <a:r>
              <a:rPr lang="en-US" dirty="0">
                <a:latin typeface="+mn-lt"/>
              </a:rPr>
              <a:t>Working with electricity can be dangerous, which is why workplaces use multiple layers of protection to keep workers safe.</a:t>
            </a:r>
          </a:p>
          <a:p>
            <a:pPr marL="171450" indent="-171450">
              <a:buFont typeface="Arial" panose="020B0604020202020204" pitchFamily="34" charset="0"/>
              <a:buChar char="•"/>
            </a:pPr>
            <a:r>
              <a:rPr lang="en-US" dirty="0">
                <a:latin typeface="+mn-lt"/>
              </a:rPr>
              <a:t>One important safety concept used across many industries is called the </a:t>
            </a:r>
            <a:r>
              <a:rPr lang="en-US" b="1" dirty="0">
                <a:latin typeface="+mn-lt"/>
              </a:rPr>
              <a:t>Hierarchy of Controls</a:t>
            </a:r>
            <a:r>
              <a:rPr lang="en-US" dirty="0">
                <a:latin typeface="+mn-lt"/>
              </a:rPr>
              <a:t>. This framework helps us think about the </a:t>
            </a:r>
            <a:r>
              <a:rPr lang="en-US" b="0" dirty="0">
                <a:latin typeface="+mn-lt"/>
              </a:rPr>
              <a:t>most effective ways to reduce hazards in the workplace.</a:t>
            </a:r>
          </a:p>
          <a:p>
            <a:pPr marL="171450" indent="-171450">
              <a:buFont typeface="Arial" panose="020B0604020202020204" pitchFamily="34" charset="0"/>
              <a:buChar char="•"/>
            </a:pPr>
            <a:r>
              <a:rPr lang="en-US" b="0" dirty="0">
                <a:latin typeface="+mn-lt"/>
              </a:rPr>
              <a:t>As we move down the hierarchy, the controls become less effective, which is why the goal is always to use the highest level of control possible</a:t>
            </a:r>
            <a:r>
              <a:rPr lang="en-US" dirty="0">
                <a:latin typeface="+mn-lt"/>
              </a:rPr>
              <a:t>.</a:t>
            </a:r>
          </a:p>
          <a:p>
            <a:pPr marL="171450" indent="-171450">
              <a:buFont typeface="Arial" panose="020B0604020202020204" pitchFamily="34" charset="0"/>
              <a:buChar char="•"/>
            </a:pPr>
            <a:r>
              <a:rPr lang="en-US" b="1" i="1" dirty="0">
                <a:latin typeface="+mn-lt"/>
              </a:rPr>
              <a:t>CLICK</a:t>
            </a:r>
            <a:r>
              <a:rPr lang="en-US" dirty="0">
                <a:latin typeface="+mn-lt"/>
              </a:rPr>
              <a:t> — At the top of the hierarchy is </a:t>
            </a:r>
            <a:r>
              <a:rPr lang="en-US" b="1" dirty="0">
                <a:latin typeface="+mn-lt"/>
              </a:rPr>
              <a:t>Elimination</a:t>
            </a:r>
            <a:r>
              <a:rPr lang="en-US" dirty="0">
                <a:latin typeface="+mn-lt"/>
              </a:rPr>
              <a:t>, which means physically removing the hazard entirely. If the hazard no longer exists, the risk is removed.</a:t>
            </a:r>
          </a:p>
          <a:p>
            <a:pPr marL="628650" lvl="1" indent="-171450">
              <a:buFont typeface="Arial" panose="020B0604020202020204" pitchFamily="34" charset="0"/>
              <a:buChar char="•"/>
            </a:pPr>
            <a:r>
              <a:rPr lang="en-US" dirty="0">
                <a:latin typeface="+mn-lt"/>
              </a:rPr>
              <a:t>One example of elimination is the use of </a:t>
            </a:r>
            <a:r>
              <a:rPr lang="en-US" b="1" dirty="0">
                <a:latin typeface="+mn-lt"/>
              </a:rPr>
              <a:t>automation</a:t>
            </a:r>
            <a:r>
              <a:rPr lang="en-US" dirty="0">
                <a:latin typeface="+mn-lt"/>
              </a:rPr>
              <a:t>. Some railway networks are beginning to use robotic systems that can detect defects and perform repairs such as welding or grinding. By automating these tasks, workers are removed from direct exposure to the hazard.</a:t>
            </a:r>
          </a:p>
          <a:p>
            <a:pPr marL="171450" indent="-171450">
              <a:buFont typeface="Arial" panose="020B0604020202020204" pitchFamily="34" charset="0"/>
              <a:buChar char="•"/>
            </a:pPr>
            <a:r>
              <a:rPr lang="en-US" b="1" i="1" dirty="0">
                <a:latin typeface="+mn-lt"/>
              </a:rPr>
              <a:t>CLICK</a:t>
            </a:r>
            <a:r>
              <a:rPr lang="en-US" dirty="0">
                <a:latin typeface="+mn-lt"/>
              </a:rPr>
              <a:t> — The next level is </a:t>
            </a:r>
            <a:r>
              <a:rPr lang="en-US" b="1" dirty="0">
                <a:latin typeface="+mn-lt"/>
              </a:rPr>
              <a:t>Substitution</a:t>
            </a:r>
            <a:r>
              <a:rPr lang="en-US" dirty="0">
                <a:latin typeface="+mn-lt"/>
              </a:rPr>
              <a:t>, which means replacing the hazard with a safer alternative.</a:t>
            </a:r>
          </a:p>
          <a:p>
            <a:pPr marL="628650" lvl="1" indent="-171450">
              <a:buFont typeface="Arial" panose="020B0604020202020204" pitchFamily="34" charset="0"/>
              <a:buChar char="•"/>
            </a:pPr>
            <a:r>
              <a:rPr lang="en-US" dirty="0">
                <a:latin typeface="+mn-lt"/>
              </a:rPr>
              <a:t>For example, </a:t>
            </a:r>
            <a:r>
              <a:rPr lang="en-US" b="0" dirty="0">
                <a:latin typeface="+mn-lt"/>
              </a:rPr>
              <a:t>replacing manual track switches with power-operated switch machines </a:t>
            </a:r>
            <a:r>
              <a:rPr lang="en-US" dirty="0">
                <a:latin typeface="+mn-lt"/>
              </a:rPr>
              <a:t>allows workers to control the switch remotely. The task still needs to be completed, but the worker can perform it from a safer location away from the tracks.</a:t>
            </a:r>
          </a:p>
          <a:p>
            <a:pPr marL="171450" indent="-171450">
              <a:buFont typeface="Arial" panose="020B0604020202020204" pitchFamily="34" charset="0"/>
              <a:buChar char="•"/>
            </a:pPr>
            <a:r>
              <a:rPr lang="en-US" b="1" i="1" dirty="0">
                <a:latin typeface="+mn-lt"/>
              </a:rPr>
              <a:t>CLICK</a:t>
            </a:r>
            <a:r>
              <a:rPr lang="en-US" dirty="0">
                <a:latin typeface="+mn-lt"/>
              </a:rPr>
              <a:t> — Next is </a:t>
            </a:r>
            <a:r>
              <a:rPr lang="en-US" b="1" dirty="0">
                <a:latin typeface="+mn-lt"/>
              </a:rPr>
              <a:t>Engineering Controls</a:t>
            </a:r>
            <a:r>
              <a:rPr lang="en-US" dirty="0">
                <a:latin typeface="+mn-lt"/>
              </a:rPr>
              <a:t>, which isolate people from the hazard through equipment or system design.</a:t>
            </a:r>
          </a:p>
          <a:p>
            <a:pPr marL="628650" lvl="1" indent="-171450">
              <a:buFont typeface="Arial" panose="020B0604020202020204" pitchFamily="34" charset="0"/>
              <a:buChar char="•"/>
            </a:pPr>
            <a:r>
              <a:rPr lang="en-US" dirty="0">
                <a:latin typeface="+mn-lt"/>
              </a:rPr>
              <a:t>An example of an engineering control </a:t>
            </a:r>
            <a:r>
              <a:rPr lang="en-US" b="0" dirty="0">
                <a:latin typeface="+mn-lt"/>
              </a:rPr>
              <a:t>is insulated tools</a:t>
            </a:r>
            <a:r>
              <a:rPr lang="en-US" dirty="0">
                <a:latin typeface="+mn-lt"/>
              </a:rPr>
              <a:t>. These tools are coated with rubber, nylon, or another insulating material that helps prevent electrical current from reaching the worker. The hazard still exists, but the design of the tool provides a layer of protection.</a:t>
            </a:r>
          </a:p>
          <a:p>
            <a:pPr marL="171450" indent="-171450">
              <a:buFont typeface="Arial" panose="020B0604020202020204" pitchFamily="34" charset="0"/>
              <a:buChar char="•"/>
            </a:pPr>
            <a:r>
              <a:rPr lang="en-US" b="1" i="1" dirty="0">
                <a:latin typeface="+mn-lt"/>
              </a:rPr>
              <a:t>CLICK</a:t>
            </a:r>
            <a:r>
              <a:rPr lang="en-US" dirty="0">
                <a:latin typeface="+mn-lt"/>
              </a:rPr>
              <a:t> — The next level is </a:t>
            </a:r>
            <a:r>
              <a:rPr lang="en-US" b="1" dirty="0">
                <a:latin typeface="+mn-lt"/>
              </a:rPr>
              <a:t>Administrative Controls</a:t>
            </a:r>
            <a:r>
              <a:rPr lang="en-US" dirty="0">
                <a:latin typeface="+mn-lt"/>
              </a:rPr>
              <a:t>, which change how people work through policies, procedures, training, or scheduling.</a:t>
            </a:r>
          </a:p>
          <a:p>
            <a:pPr marL="628650" lvl="1" indent="-171450">
              <a:buFont typeface="Arial" panose="020B0604020202020204" pitchFamily="34" charset="0"/>
              <a:buChar char="•"/>
            </a:pPr>
            <a:r>
              <a:rPr lang="en-US" dirty="0">
                <a:latin typeface="+mn-lt"/>
              </a:rPr>
              <a:t>A common example is a </a:t>
            </a:r>
            <a:r>
              <a:rPr lang="en-US" b="0" dirty="0">
                <a:latin typeface="+mn-lt"/>
              </a:rPr>
              <a:t>Lockout/Tagout procedure, often </a:t>
            </a:r>
            <a:r>
              <a:rPr lang="en-US" dirty="0">
                <a:latin typeface="+mn-lt"/>
              </a:rPr>
              <a:t>called LOTO. Before working on electrical equipment, workers must follow specific steps to ensure the equipment is properly shut off and cannot be accidentally re-energized.</a:t>
            </a:r>
          </a:p>
          <a:p>
            <a:pPr marL="171450" indent="-171450">
              <a:buFont typeface="Arial" panose="020B0604020202020204" pitchFamily="34" charset="0"/>
              <a:buChar char="•"/>
            </a:pPr>
            <a:r>
              <a:rPr lang="en-US" b="1" i="1" dirty="0">
                <a:latin typeface="+mn-lt"/>
              </a:rPr>
              <a:t>CLICK</a:t>
            </a:r>
            <a:r>
              <a:rPr lang="en-US" dirty="0">
                <a:latin typeface="+mn-lt"/>
              </a:rPr>
              <a:t> — At the bottom of the hierarchy is </a:t>
            </a:r>
            <a:r>
              <a:rPr lang="en-US" b="1" dirty="0">
                <a:latin typeface="+mn-lt"/>
              </a:rPr>
              <a:t>Personal Protective Equipment, </a:t>
            </a:r>
            <a:r>
              <a:rPr lang="en-US" b="0" dirty="0">
                <a:latin typeface="+mn-lt"/>
              </a:rPr>
              <a:t>or</a:t>
            </a:r>
            <a:r>
              <a:rPr lang="en-US" b="1" dirty="0">
                <a:latin typeface="+mn-lt"/>
              </a:rPr>
              <a:t> PPE</a:t>
            </a:r>
            <a:r>
              <a:rPr lang="en-US" dirty="0">
                <a:latin typeface="+mn-lt"/>
              </a:rPr>
              <a:t>.</a:t>
            </a:r>
          </a:p>
          <a:p>
            <a:pPr marL="628650" lvl="1" indent="-171450">
              <a:buFont typeface="Arial" panose="020B0604020202020204" pitchFamily="34" charset="0"/>
              <a:buChar char="•"/>
            </a:pPr>
            <a:r>
              <a:rPr lang="en-US" dirty="0">
                <a:latin typeface="+mn-lt"/>
              </a:rPr>
              <a:t>PPE includes items such</a:t>
            </a:r>
            <a:r>
              <a:rPr lang="en-US" b="0" dirty="0">
                <a:latin typeface="+mn-lt"/>
              </a:rPr>
              <a:t> as arc-rated clothing, insulated gloves, and protective face shields. PPE does not eliminate the hazard, but it helps reduce the severity of injury if an incident occurs.</a:t>
            </a:r>
          </a:p>
          <a:p>
            <a:pPr marL="628650" lvl="1" indent="-171450">
              <a:buFont typeface="Arial" panose="020B0604020202020204" pitchFamily="34" charset="0"/>
              <a:buChar char="•"/>
            </a:pPr>
            <a:r>
              <a:rPr lang="en-US" b="0" dirty="0">
                <a:latin typeface="+mn-lt"/>
              </a:rPr>
              <a:t>This is why PPE is considered the last line of defense, used after other safety controls have been applied.</a:t>
            </a:r>
          </a:p>
          <a:p>
            <a:pPr marL="628650" lvl="1" indent="-171450">
              <a:buFont typeface="Arial" panose="020B0604020202020204" pitchFamily="34" charset="0"/>
              <a:buChar char="•"/>
            </a:pPr>
            <a:r>
              <a:rPr lang="en-US" sz="1200" b="0" u="sng" dirty="0">
                <a:latin typeface="+mn-lt"/>
              </a:rPr>
              <a:t>PPT is the least effective because it is </a:t>
            </a:r>
            <a:r>
              <a:rPr lang="en-US" sz="1200" b="0" i="1" u="sng" dirty="0">
                <a:latin typeface="+mn-lt"/>
              </a:rPr>
              <a:t>subject to human </a:t>
            </a:r>
            <a:r>
              <a:rPr lang="en-US" sz="1200" b="0" u="sng" dirty="0">
                <a:latin typeface="+mn-lt"/>
              </a:rPr>
              <a:t>error and  </a:t>
            </a:r>
            <a:r>
              <a:rPr lang="en-US" sz="1200" b="0" i="1" u="sng" dirty="0">
                <a:latin typeface="+mn-lt"/>
              </a:rPr>
              <a:t>only effective if used</a:t>
            </a:r>
            <a:endParaRPr lang="en-US" b="0" u="sng" dirty="0"/>
          </a:p>
          <a:p>
            <a:pPr marL="457200" lvl="1" indent="0">
              <a:buFont typeface="Arial" panose="020B0604020202020204" pitchFamily="34" charset="0"/>
              <a:buNone/>
            </a:pPr>
            <a:endParaRPr lang="en-US" b="0" dirty="0">
              <a:latin typeface="+mn-lt"/>
            </a:endParaRPr>
          </a:p>
          <a:p>
            <a:pPr marL="0" lvl="0" indent="0">
              <a:buFont typeface="Arial" panose="020B0604020202020204" pitchFamily="34" charset="0"/>
              <a:buNone/>
            </a:pPr>
            <a:r>
              <a:rPr lang="en-US" b="0" i="1" dirty="0">
                <a:latin typeface="+mn-lt"/>
              </a:rPr>
              <a:t>Source</a:t>
            </a:r>
            <a:r>
              <a:rPr lang="en-US" b="0" dirty="0">
                <a:latin typeface="+mn-lt"/>
              </a:rPr>
              <a:t>: </a:t>
            </a:r>
            <a:r>
              <a:rPr lang="en-US" dirty="0">
                <a:latin typeface="+mn-lt"/>
              </a:rPr>
              <a:t>Robotics 24/7. (n.d.). </a:t>
            </a:r>
            <a:r>
              <a:rPr lang="en-US" i="1" dirty="0">
                <a:latin typeface="+mn-lt"/>
              </a:rPr>
              <a:t>Robel Rail Automation uses FANUC robots to repair railway lines.</a:t>
            </a:r>
            <a:r>
              <a:rPr lang="en-US" dirty="0">
                <a:latin typeface="+mn-lt"/>
              </a:rPr>
              <a:t> </a:t>
            </a:r>
            <a:r>
              <a:rPr lang="en-US" dirty="0">
                <a:latin typeface="+mn-lt"/>
                <a:hlinkClick r:id="rId3"/>
              </a:rPr>
              <a:t>https://www.robotics247.com/article/robel_rail_automation_uses_fanuc_robots_repair_railway_lines</a:t>
            </a:r>
            <a:endParaRPr lang="en-US" b="0"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C68FB58B-AACD-44F1-9CE2-B850C946C86F}" type="slidenum">
              <a:rPr lang="en-US" smtClean="0"/>
              <a:t>26</a:t>
            </a:fld>
            <a:endParaRPr lang="en-US"/>
          </a:p>
        </p:txBody>
      </p:sp>
    </p:spTree>
    <p:extLst>
      <p:ext uri="{BB962C8B-B14F-4D97-AF65-F5344CB8AC3E}">
        <p14:creationId xmlns:p14="http://schemas.microsoft.com/office/powerpoint/2010/main" val="4030944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*This slide has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to reveal content.”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Event</a:t>
            </a:r>
            <a:r>
              <a:rPr lang="en-US" sz="1200" dirty="0">
                <a:effectLst/>
                <a:latin typeface="Calibri" panose="020F0502020204030204" pitchFamily="34" charset="0"/>
                <a:ea typeface="Calibri" panose="020F0502020204030204" pitchFamily="34" charset="0"/>
                <a:cs typeface="Times New Roman" panose="02020603050405020304" pitchFamily="18" charset="0"/>
              </a:rPr>
              <a:t>: Present Content </a:t>
            </a: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Time</a:t>
            </a:r>
            <a:r>
              <a:rPr lang="en-US" sz="1200" dirty="0">
                <a:effectLst/>
                <a:latin typeface="Calibri" panose="020F0502020204030204" pitchFamily="34" charset="0"/>
                <a:ea typeface="Calibri" panose="020F0502020204030204" pitchFamily="34" charset="0"/>
                <a:cs typeface="Times New Roman" panose="02020603050405020304" pitchFamily="18" charset="0"/>
              </a:rPr>
              <a:t>: 3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Electrical Safety Overview_M7</a:t>
            </a: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Talking Points</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171450" lvl="0" indent="-171450">
              <a:buFont typeface="Arial" panose="020B0604020202020204" pitchFamily="34" charset="0"/>
              <a:buChar char="•"/>
            </a:pPr>
            <a:r>
              <a:rPr lang="en-US" sz="1200" dirty="0">
                <a:latin typeface="+mn-lt"/>
              </a:rPr>
              <a:t>For PPE to be effective, it requires both employer and employee responsibilities to be fulfilled. </a:t>
            </a:r>
          </a:p>
          <a:p>
            <a:pPr marL="171450" lvl="0" indent="-171450">
              <a:buFont typeface="Arial" panose="020B0604020202020204" pitchFamily="34" charset="0"/>
              <a:buChar char="•"/>
            </a:pP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 - </a:t>
            </a:r>
            <a:r>
              <a:rPr lang="en-US" sz="1200" dirty="0">
                <a:latin typeface="+mn-lt"/>
              </a:rPr>
              <a:t>Employer responsibilities </a:t>
            </a:r>
          </a:p>
          <a:p>
            <a:pPr marL="628650" lvl="1" indent="-171450">
              <a:buFont typeface="Arial" panose="020B0604020202020204" pitchFamily="34" charset="0"/>
              <a:buChar char="•"/>
            </a:pPr>
            <a:r>
              <a:rPr lang="en-US" sz="1200" dirty="0">
                <a:latin typeface="+mn-lt"/>
              </a:rPr>
              <a:t>You’ll be provided with the right PPE for the job at hand. It’s our job to keep it in good condition so you can count on it.</a:t>
            </a:r>
          </a:p>
          <a:p>
            <a:pPr marL="628650" lvl="1" indent="-171450">
              <a:buFont typeface="Arial" panose="020B0604020202020204" pitchFamily="34" charset="0"/>
              <a:buChar char="•"/>
            </a:pPr>
            <a:r>
              <a:rPr lang="en-US" sz="1200" dirty="0">
                <a:latin typeface="+mn-lt"/>
              </a:rPr>
              <a:t>We’ll also train you on how to use it properly, and your feedback matters—if the gear doesn’t work for you, let us know.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 - </a:t>
            </a:r>
            <a:r>
              <a:rPr lang="en-US" sz="1200" dirty="0">
                <a:latin typeface="+mn-lt"/>
              </a:rPr>
              <a:t>Employee responsibilities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Always use the PPE you’re given and follow the steps to check that it fits and isn’t damaged before each use.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something’s missing or broken, report it right away—and make sure to store your gear properly so it stays in good condition.</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27</a:t>
            </a:fld>
            <a:endParaRPr lang="en-US"/>
          </a:p>
        </p:txBody>
      </p:sp>
    </p:spTree>
    <p:extLst>
      <p:ext uri="{BB962C8B-B14F-4D97-AF65-F5344CB8AC3E}">
        <p14:creationId xmlns:p14="http://schemas.microsoft.com/office/powerpoint/2010/main" val="2535483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*This slide has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to reveal content.”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Event</a:t>
            </a:r>
            <a:r>
              <a:rPr lang="en-US" sz="1200" dirty="0">
                <a:effectLst/>
                <a:latin typeface="Calibri" panose="020F0502020204030204" pitchFamily="34" charset="0"/>
                <a:ea typeface="Calibri" panose="020F0502020204030204" pitchFamily="34" charset="0"/>
                <a:cs typeface="Times New Roman" panose="02020603050405020304" pitchFamily="18" charset="0"/>
              </a:rPr>
              <a:t>: Present Content </a:t>
            </a: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Time</a:t>
            </a:r>
            <a:r>
              <a:rPr lang="en-US" sz="1200" dirty="0">
                <a:effectLst/>
                <a:latin typeface="Calibri" panose="020F0502020204030204" pitchFamily="34" charset="0"/>
                <a:ea typeface="Calibri" panose="020F0502020204030204" pitchFamily="34" charset="0"/>
                <a:cs typeface="Times New Roman" panose="02020603050405020304" pitchFamily="18" charset="0"/>
              </a:rPr>
              <a:t>: 2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Electrical Safety Overview_M7</a:t>
            </a:r>
          </a:p>
          <a:p>
            <a:r>
              <a:rPr lang="en-US" altLang="en-US" sz="1200" b="1" dirty="0">
                <a:latin typeface="+mn-lt"/>
              </a:rPr>
              <a:t>Talking Points:</a:t>
            </a:r>
          </a:p>
          <a:p>
            <a:pPr marL="171450" lvl="0" indent="-171450">
              <a:buFont typeface="Arial" panose="020B0604020202020204" pitchFamily="34" charset="0"/>
              <a:buChar char="•"/>
            </a:pPr>
            <a:r>
              <a:rPr lang="en-US" sz="1200" dirty="0">
                <a:latin typeface="+mn-lt"/>
              </a:rPr>
              <a:t>Industry standards from OSHA and NFPA also protect workers from injuries related to electrical work. </a:t>
            </a:r>
          </a:p>
          <a:p>
            <a:pPr marL="171450" lvl="0" indent="-171450">
              <a:buFont typeface="Arial" panose="020B0604020202020204" pitchFamily="34" charset="0"/>
              <a:buChar char="•"/>
            </a:pPr>
            <a:r>
              <a:rPr lang="en-US" sz="1200" b="1" dirty="0">
                <a:latin typeface="+mn-lt"/>
              </a:rPr>
              <a:t>CLICK</a:t>
            </a:r>
            <a:r>
              <a:rPr lang="en-US" sz="1200" dirty="0">
                <a:latin typeface="+mn-lt"/>
              </a:rPr>
              <a:t> - OSHA developed 1910.333 and 1910.335 which is mandatory for all.</a:t>
            </a:r>
          </a:p>
          <a:p>
            <a:pPr marL="171450" lvl="0" indent="-171450">
              <a:buFont typeface="Arial" panose="020B0604020202020204" pitchFamily="34" charset="0"/>
              <a:buChar char="•"/>
            </a:pPr>
            <a:r>
              <a:rPr lang="en-US" sz="1200" b="1" dirty="0">
                <a:latin typeface="+mn-lt"/>
              </a:rPr>
              <a:t>CLICK</a:t>
            </a:r>
            <a:r>
              <a:rPr lang="en-US" sz="1200" dirty="0">
                <a:latin typeface="+mn-lt"/>
              </a:rPr>
              <a:t> - NFPA developed 70E which, while not mandatory, provides guidance on how to meet OSHA requirements. </a:t>
            </a:r>
          </a:p>
          <a:p>
            <a:pPr marL="171450" lvl="0" indent="-171450">
              <a:buFont typeface="Arial" panose="020B0604020202020204" pitchFamily="34" charset="0"/>
              <a:buChar char="•"/>
            </a:pPr>
            <a:r>
              <a:rPr lang="en-US" sz="1200" dirty="0">
                <a:latin typeface="+mn-lt"/>
              </a:rPr>
              <a:t>Let’s take a closer look at some of these standards. </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28</a:t>
            </a:fld>
            <a:endParaRPr lang="en-US"/>
          </a:p>
        </p:txBody>
      </p:sp>
    </p:spTree>
    <p:extLst>
      <p:ext uri="{BB962C8B-B14F-4D97-AF65-F5344CB8AC3E}">
        <p14:creationId xmlns:p14="http://schemas.microsoft.com/office/powerpoint/2010/main" val="3324777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E3061-53BB-40AA-AF83-19C7CA7CC8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A02515-86F3-53D9-DCBE-195B6D6E2F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EBB24F-7E61-4690-4AF1-55EA9D3A4510}"/>
              </a:ext>
            </a:extLst>
          </p:cNvPr>
          <p:cNvSpPr>
            <a:spLocks noGrp="1"/>
          </p:cNvSpPr>
          <p:nvPr>
            <p:ph type="body" idx="1"/>
          </p:nvPr>
        </p:nvSpPr>
        <p:spPr/>
        <p:txBody>
          <a:bodyPr/>
          <a:lstStyle/>
          <a:p>
            <a:pPr marL="0" marR="0">
              <a:spcBef>
                <a:spcPts val="0"/>
              </a:spcBef>
              <a:spcAft>
                <a:spcPts val="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*This slide has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to reveal content.”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Event</a:t>
            </a:r>
            <a:r>
              <a:rPr lang="en-US" sz="1200" dirty="0">
                <a:effectLst/>
                <a:latin typeface="Calibri" panose="020F0502020204030204" pitchFamily="34" charset="0"/>
                <a:ea typeface="Calibri" panose="020F0502020204030204" pitchFamily="34" charset="0"/>
                <a:cs typeface="Times New Roman" panose="02020603050405020304" pitchFamily="18" charset="0"/>
              </a:rPr>
              <a:t>: Present Content </a:t>
            </a: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Time</a:t>
            </a:r>
            <a:r>
              <a:rPr lang="en-US" sz="1200" dirty="0">
                <a:effectLst/>
                <a:latin typeface="Calibri" panose="020F0502020204030204" pitchFamily="34" charset="0"/>
                <a:ea typeface="Calibri" panose="020F0502020204030204" pitchFamily="34" charset="0"/>
                <a:cs typeface="Times New Roman" panose="02020603050405020304" pitchFamily="18" charset="0"/>
              </a:rPr>
              <a:t>: 3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Electrical Safety Overview_M7</a:t>
            </a:r>
          </a:p>
          <a:p>
            <a:r>
              <a:rPr lang="en-US" altLang="en-US" sz="1200" b="1" dirty="0">
                <a:latin typeface="+mn-lt"/>
              </a:rPr>
              <a:t>Talking Points:</a:t>
            </a:r>
          </a:p>
          <a:p>
            <a:pPr marL="171450" indent="-171450">
              <a:buFont typeface="Arial" panose="020B0604020202020204" pitchFamily="34" charset="0"/>
              <a:buChar char="•"/>
            </a:pPr>
            <a:r>
              <a:rPr lang="en-US" b="1" i="1" dirty="0"/>
              <a:t>CLICK</a:t>
            </a:r>
            <a:r>
              <a:rPr lang="en-US" b="1" dirty="0"/>
              <a:t> - OSHA 29 CFR 1910.333 – Selection and Use of Work Practices</a:t>
            </a:r>
          </a:p>
          <a:p>
            <a:pPr marL="628650" lvl="1" indent="-171450">
              <a:buFont typeface="Arial" panose="020B0604020202020204" pitchFamily="34" charset="0"/>
              <a:buChar char="•"/>
            </a:pPr>
            <a:r>
              <a:rPr lang="en-US" dirty="0"/>
              <a:t>This standard requires workers to follow safe work practices when working on or near electrical equipment. It emphasizes de-energizing equipment whenever possible, verifying power is off, and using safe procedures when energized work cannot be avoided.</a:t>
            </a:r>
          </a:p>
          <a:p>
            <a:pPr marL="171450" indent="-171450">
              <a:buFont typeface="Arial" panose="020B0604020202020204" pitchFamily="34" charset="0"/>
              <a:buChar char="•"/>
            </a:pPr>
            <a:r>
              <a:rPr lang="en-US" b="1" i="1" dirty="0"/>
              <a:t>CLICK</a:t>
            </a:r>
            <a:r>
              <a:rPr lang="en-US" b="1" dirty="0"/>
              <a:t> - OSHA 29 CFR 1910.335 – Safeguards for Personnel Protection</a:t>
            </a:r>
          </a:p>
          <a:p>
            <a:pPr marL="628650" lvl="1" indent="-171450">
              <a:buFont typeface="Arial" panose="020B0604020202020204" pitchFamily="34" charset="0"/>
              <a:buChar char="•"/>
            </a:pPr>
            <a:r>
              <a:rPr lang="en-US" dirty="0"/>
              <a:t>This standard requires the use of appropriate personal protective equipment and protective tools when workers may be exposed to electrical hazards. It also requires that protective equipment be properly maintained and used to reduce the risk of injury.</a:t>
            </a:r>
          </a:p>
          <a:p>
            <a:endParaRPr lang="en-US" dirty="0"/>
          </a:p>
          <a:p>
            <a:r>
              <a:rPr lang="en-US" i="1" dirty="0"/>
              <a:t>Sources</a:t>
            </a:r>
            <a:r>
              <a:rPr lang="en-US" dirty="0"/>
              <a:t>:</a:t>
            </a:r>
          </a:p>
          <a:p>
            <a:pPr marL="171450" indent="-171450">
              <a:buFont typeface="Arial" panose="020B0604020202020204" pitchFamily="34" charset="0"/>
              <a:buChar char="•"/>
            </a:pPr>
            <a:r>
              <a:rPr lang="en-US" dirty="0"/>
              <a:t>Occupational Safety and Health Administration. (n.d.). </a:t>
            </a:r>
            <a:r>
              <a:rPr lang="en-US" i="1" dirty="0"/>
              <a:t>29 CFR § 1910.333—Selection and use of work practices.</a:t>
            </a:r>
            <a:r>
              <a:rPr lang="en-US" dirty="0"/>
              <a:t> U.S. Department of Labor. </a:t>
            </a:r>
            <a:r>
              <a:rPr lang="en-US" dirty="0">
                <a:hlinkClick r:id="rId3"/>
              </a:rPr>
              <a:t>https://www.osha.gov/laws-regs/regulations/standardnumber/1910/1910.333</a:t>
            </a:r>
            <a:endParaRPr lang="en-US" dirty="0"/>
          </a:p>
          <a:p>
            <a:pPr marL="171450" indent="-171450">
              <a:buFont typeface="Arial" panose="020B0604020202020204" pitchFamily="34" charset="0"/>
              <a:buChar char="•"/>
            </a:pPr>
            <a:r>
              <a:rPr lang="en-US" dirty="0"/>
              <a:t>Occupational Safety and Health Administration. (n.d.). </a:t>
            </a:r>
            <a:r>
              <a:rPr lang="en-US" i="1" dirty="0"/>
              <a:t>29 CFR § 1910.335—Safeguards for personnel protection.</a:t>
            </a:r>
            <a:r>
              <a:rPr lang="en-US" dirty="0"/>
              <a:t> U.S. Department of Labor. </a:t>
            </a:r>
            <a:r>
              <a:rPr lang="en-US" dirty="0">
                <a:hlinkClick r:id="rId4"/>
              </a:rPr>
              <a:t>https://www.osha.gov/laws-regs/regulations/standardnumber/1910/1910.335</a:t>
            </a:r>
            <a:endParaRPr lang="en-US" dirty="0"/>
          </a:p>
          <a:p>
            <a:endParaRPr lang="en-US" dirty="0"/>
          </a:p>
        </p:txBody>
      </p:sp>
      <p:sp>
        <p:nvSpPr>
          <p:cNvPr id="4" name="Slide Number Placeholder 3">
            <a:extLst>
              <a:ext uri="{FF2B5EF4-FFF2-40B4-BE49-F238E27FC236}">
                <a16:creationId xmlns:a16="http://schemas.microsoft.com/office/drawing/2014/main" id="{4EF8258C-339D-A413-8E0E-CD17EB5CF2D9}"/>
              </a:ext>
            </a:extLst>
          </p:cNvPr>
          <p:cNvSpPr>
            <a:spLocks noGrp="1"/>
          </p:cNvSpPr>
          <p:nvPr>
            <p:ph type="sldNum" sz="quarter" idx="5"/>
          </p:nvPr>
        </p:nvSpPr>
        <p:spPr/>
        <p:txBody>
          <a:bodyPr/>
          <a:lstStyle/>
          <a:p>
            <a:fld id="{C68FB58B-AACD-44F1-9CE2-B850C946C86F}" type="slidenum">
              <a:rPr lang="en-US" smtClean="0"/>
              <a:t>29</a:t>
            </a:fld>
            <a:endParaRPr lang="en-US"/>
          </a:p>
        </p:txBody>
      </p:sp>
    </p:spTree>
    <p:extLst>
      <p:ext uri="{BB962C8B-B14F-4D97-AF65-F5344CB8AC3E}">
        <p14:creationId xmlns:p14="http://schemas.microsoft.com/office/powerpoint/2010/main" val="3452521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Direction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1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 </a:t>
            </a:r>
            <a:r>
              <a:rPr lang="en-US" dirty="0"/>
              <a:t>Welcome learners to class. Introduce the course and module. </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3</a:t>
            </a:fld>
            <a:endParaRPr lang="en-US"/>
          </a:p>
        </p:txBody>
      </p:sp>
    </p:spTree>
    <p:extLst>
      <p:ext uri="{BB962C8B-B14F-4D97-AF65-F5344CB8AC3E}">
        <p14:creationId xmlns:p14="http://schemas.microsoft.com/office/powerpoint/2010/main" val="3432830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i="1" dirty="0">
                <a:latin typeface="+mn-lt"/>
              </a:rPr>
              <a:t>*This slide has animations. Click to reveal content. </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Event</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b="0" dirty="0"/>
              <a:t>: Present Content </a:t>
            </a:r>
          </a:p>
          <a:p>
            <a:r>
              <a:rPr lang="en-US" b="1" dirty="0"/>
              <a:t>Time</a:t>
            </a:r>
            <a:r>
              <a:rPr lang="en-US" dirty="0"/>
              <a:t>: 4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Electrical Safety Overview_M7</a:t>
            </a:r>
          </a:p>
          <a:p>
            <a:r>
              <a:rPr lang="en-US" b="1" dirty="0"/>
              <a:t>Talking Points:</a:t>
            </a:r>
            <a:endParaRPr lang="en-US" sz="1200" dirty="0">
              <a:latin typeface="+mn-lt"/>
            </a:endParaRPr>
          </a:p>
          <a:p>
            <a:pPr marL="342900" indent="-342900">
              <a:buFont typeface="Arial" panose="020B0604020202020204" pitchFamily="34" charset="0"/>
              <a:buChar char="•"/>
            </a:pPr>
            <a:r>
              <a:rPr lang="en-US" b="1" i="1" dirty="0"/>
              <a:t>CLICK</a:t>
            </a:r>
            <a:r>
              <a:rPr lang="en-US" b="1" dirty="0"/>
              <a:t> - </a:t>
            </a:r>
            <a:r>
              <a:rPr lang="en-US" b="1" dirty="0">
                <a:solidFill>
                  <a:schemeClr val="tx1"/>
                </a:solidFill>
              </a:rPr>
              <a:t>Requires arc flash risk assessments </a:t>
            </a:r>
            <a:r>
              <a:rPr lang="en-US" dirty="0">
                <a:solidFill>
                  <a:schemeClr val="tx1"/>
                </a:solidFill>
              </a:rPr>
              <a:t>to identify hazards, determine energy levels, and set safety boundaries with appropriate PPE and labeling.</a:t>
            </a:r>
          </a:p>
          <a:p>
            <a:pPr marL="342900" indent="-342900">
              <a:buFont typeface="Arial" panose="020B0604020202020204" pitchFamily="34" charset="0"/>
              <a:buChar char="•"/>
            </a:pPr>
            <a:r>
              <a:rPr lang="en-US" b="1" i="1" dirty="0"/>
              <a:t>CLICK</a:t>
            </a:r>
            <a:r>
              <a:rPr lang="en-US" b="1" dirty="0"/>
              <a:t> - </a:t>
            </a:r>
            <a:r>
              <a:rPr lang="en-US" b="1" dirty="0">
                <a:solidFill>
                  <a:schemeClr val="tx1"/>
                </a:solidFill>
              </a:rPr>
              <a:t>Outlines electrically safe work conditions </a:t>
            </a:r>
            <a:r>
              <a:rPr lang="en-US" dirty="0">
                <a:solidFill>
                  <a:schemeClr val="tx1"/>
                </a:solidFill>
              </a:rPr>
              <a:t>including de-energizing equipment, Lockout/Tagout procedures, and verifying de-energization to protect workers.</a:t>
            </a:r>
          </a:p>
          <a:p>
            <a:pPr marL="342900" indent="-342900">
              <a:buFont typeface="Arial" panose="020B0604020202020204" pitchFamily="34" charset="0"/>
              <a:buChar char="•"/>
            </a:pPr>
            <a:r>
              <a:rPr lang="en-US" b="1" i="1" dirty="0"/>
              <a:t>CLICK</a:t>
            </a:r>
            <a:r>
              <a:rPr lang="en-US" b="1" dirty="0"/>
              <a:t> - </a:t>
            </a:r>
            <a:r>
              <a:rPr lang="en-US" b="1" dirty="0">
                <a:solidFill>
                  <a:schemeClr val="tx1"/>
                </a:solidFill>
              </a:rPr>
              <a:t>Defines boundaries for safe electrical work: </a:t>
            </a:r>
            <a:r>
              <a:rPr lang="en-US" dirty="0">
                <a:solidFill>
                  <a:schemeClr val="tx1"/>
                </a:solidFill>
              </a:rPr>
              <a:t>Limited Approach (unqualified), Restricted Approach (qualified with PPE), and Arc Flash Boundary (risk of second-degree burns).</a:t>
            </a:r>
          </a:p>
          <a:p>
            <a:pPr marL="342900" indent="-342900">
              <a:buFont typeface="Arial" panose="020B0604020202020204" pitchFamily="34" charset="0"/>
              <a:buChar char="•"/>
            </a:pPr>
            <a:r>
              <a:rPr lang="en-US" b="1" i="1" dirty="0"/>
              <a:t>CLICK</a:t>
            </a:r>
            <a:r>
              <a:rPr lang="en-US" b="1" dirty="0"/>
              <a:t> - </a:t>
            </a:r>
            <a:r>
              <a:rPr lang="en-US" b="1" dirty="0">
                <a:solidFill>
                  <a:schemeClr val="tx1"/>
                </a:solidFill>
              </a:rPr>
              <a:t>Mandates training on safe practices</a:t>
            </a:r>
            <a:r>
              <a:rPr lang="en-US" dirty="0">
                <a:solidFill>
                  <a:schemeClr val="tx1"/>
                </a:solidFill>
              </a:rPr>
              <a:t>, hazard identification, and PPE, updated every three years or when conditions change.</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30</a:t>
            </a:fld>
            <a:endParaRPr lang="en-US"/>
          </a:p>
        </p:txBody>
      </p:sp>
    </p:spTree>
    <p:extLst>
      <p:ext uri="{BB962C8B-B14F-4D97-AF65-F5344CB8AC3E}">
        <p14:creationId xmlns:p14="http://schemas.microsoft.com/office/powerpoint/2010/main" val="1731419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Event</a:t>
            </a:r>
            <a:r>
              <a:rPr lang="en-US" sz="1200" b="0" dirty="0"/>
              <a:t>: Present Content </a:t>
            </a:r>
          </a:p>
          <a:p>
            <a:r>
              <a:rPr lang="en-US" sz="1200" b="1" dirty="0"/>
              <a:t>TIME</a:t>
            </a:r>
            <a:r>
              <a:rPr lang="en-US" sz="1200" dirty="0"/>
              <a:t>: 4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Electrical Safety Overview_M7</a:t>
            </a:r>
          </a:p>
          <a:p>
            <a:r>
              <a:rPr lang="en-US" altLang="en-US" sz="1200" b="1" dirty="0">
                <a:latin typeface="+mn-lt"/>
              </a:rPr>
              <a:t>Talking Points:</a:t>
            </a:r>
          </a:p>
          <a:p>
            <a:pPr marL="171450" lvl="0" indent="-171450">
              <a:buFont typeface="Arial" panose="020B0604020202020204" pitchFamily="34" charset="0"/>
              <a:buChar char="•"/>
            </a:pPr>
            <a:r>
              <a:rPr lang="en-US" sz="1200" dirty="0">
                <a:latin typeface="+mn-lt"/>
              </a:rPr>
              <a:t>Explain that NFPA 70E helps electrical engineers or qualified persons calculate the arc flash boundary. </a:t>
            </a:r>
          </a:p>
          <a:p>
            <a:pPr marL="171450" lvl="0" indent="-171450">
              <a:buFont typeface="Arial" panose="020B0604020202020204" pitchFamily="34" charset="0"/>
              <a:buChar char="•"/>
            </a:pPr>
            <a:r>
              <a:rPr lang="en-US" sz="1200" dirty="0">
                <a:latin typeface="+mn-lt"/>
              </a:rPr>
              <a:t>Note that this calculation takes into account fault current, arc clearing time, voltage, and software.</a:t>
            </a:r>
          </a:p>
          <a:p>
            <a:pPr marL="171450" lvl="0" indent="-171450">
              <a:buFont typeface="Arial" panose="020B0604020202020204" pitchFamily="34" charset="0"/>
              <a:buChar char="•"/>
            </a:pPr>
            <a:r>
              <a:rPr lang="en-US" sz="1200" dirty="0">
                <a:latin typeface="+mn-lt"/>
              </a:rPr>
              <a:t>Review the meaning of each type of boundary (optional definitions below).</a:t>
            </a:r>
          </a:p>
          <a:p>
            <a:pPr marL="628650" lvl="1" indent="-171450">
              <a:buFont typeface="Arial" panose="020B0604020202020204" pitchFamily="34" charset="0"/>
              <a:buChar char="•"/>
            </a:pPr>
            <a:r>
              <a:rPr lang="en-US" sz="1200" b="1" dirty="0"/>
              <a:t>Arc Flash Boundary</a:t>
            </a:r>
            <a:r>
              <a:rPr lang="en-US" sz="1200" b="0" dirty="0"/>
              <a:t>: The distance from energized equipment where arc flash burns may occur; anyone crossing must wear arc-rated PPE matching the incident energy level.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Limited Approach Boundary: </a:t>
            </a:r>
            <a:r>
              <a:rPr lang="en-US" sz="1200" b="0" dirty="0"/>
              <a:t>The minimum distance an unqualified person can approach energized equipment without supervision, unless escorted by a qualified worker and additional precautions are taken.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Restricted Approach Boundary: </a:t>
            </a:r>
            <a:r>
              <a:rPr lang="en-US" sz="1200" b="0" dirty="0"/>
              <a:t>A shock protection zone closer to live parts that only qualified workers may enter using shock-rated PPE and insulated tools.</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31</a:t>
            </a:fld>
            <a:endParaRPr lang="en-US"/>
          </a:p>
        </p:txBody>
      </p:sp>
    </p:spTree>
    <p:extLst>
      <p:ext uri="{BB962C8B-B14F-4D97-AF65-F5344CB8AC3E}">
        <p14:creationId xmlns:p14="http://schemas.microsoft.com/office/powerpoint/2010/main" val="34965128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i="1" dirty="0">
                <a:latin typeface="+mn-lt"/>
              </a:rPr>
              <a:t>**This slide has animations. </a:t>
            </a:r>
            <a:r>
              <a:rPr lang="en-US" altLang="en-US" sz="1200" b="1" i="1" dirty="0">
                <a:latin typeface="+mn-lt"/>
              </a:rPr>
              <a:t>CLICK - </a:t>
            </a:r>
            <a:r>
              <a:rPr lang="en-US" altLang="en-US" sz="1200" b="0" i="1" dirty="0">
                <a:latin typeface="+mn-lt"/>
              </a:rPr>
              <a:t> to reveal content. </a:t>
            </a:r>
          </a:p>
          <a:p>
            <a:r>
              <a:rPr lang="en-US" b="1" dirty="0"/>
              <a:t>INSTRUCTIONAL ACTIVITY</a:t>
            </a:r>
            <a:r>
              <a:rPr lang="en-US" b="0" dirty="0"/>
              <a:t>: Present Content </a:t>
            </a:r>
          </a:p>
          <a:p>
            <a:r>
              <a:rPr lang="en-US" b="1" dirty="0"/>
              <a:t>TIME</a:t>
            </a:r>
            <a:r>
              <a:rPr lang="en-US" dirty="0"/>
              <a:t>: 4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Electrical Safety Overview_M7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Optional Video</a:t>
            </a:r>
            <a:r>
              <a:rPr lang="en-US" sz="1200" dirty="0">
                <a:latin typeface="+mn-lt"/>
              </a:rPr>
              <a:t>: “Questions From The Field: Explaining the Arc Flash Sticker” - https://www.youtube.com/watch?v=xRoNO2R6zlM </a:t>
            </a:r>
          </a:p>
          <a:p>
            <a:r>
              <a:rPr lang="en-US" altLang="en-US" sz="1200" b="1" dirty="0">
                <a:latin typeface="+mn-lt"/>
              </a:rPr>
              <a:t>Do:</a:t>
            </a:r>
          </a:p>
          <a:p>
            <a:pPr marL="171450" lvl="0" indent="-171450">
              <a:buFont typeface="Arial" panose="020B0604020202020204" pitchFamily="34" charset="0"/>
              <a:buChar char="•"/>
            </a:pPr>
            <a:r>
              <a:rPr lang="en-US" sz="1200" dirty="0">
                <a:latin typeface="+mn-lt"/>
              </a:rPr>
              <a:t>Use the animations to review the seven items on the label.</a:t>
            </a:r>
          </a:p>
          <a:p>
            <a:pPr marL="171450" lvl="0" indent="-171450">
              <a:buFont typeface="Arial" panose="020B0604020202020204" pitchFamily="34" charset="0"/>
              <a:buChar char="•"/>
            </a:pPr>
            <a:r>
              <a:rPr lang="en-US" sz="1200" dirty="0">
                <a:latin typeface="+mn-lt"/>
              </a:rPr>
              <a:t>Remind learners to add notes to the image on page two of their </a:t>
            </a:r>
            <a:r>
              <a:rPr lang="en-US" sz="1200" b="1" dirty="0">
                <a:latin typeface="+mn-lt"/>
              </a:rPr>
              <a:t>Electrical Safety Overview </a:t>
            </a:r>
            <a:r>
              <a:rPr lang="en-US" sz="1200" dirty="0">
                <a:latin typeface="+mn-lt"/>
              </a:rPr>
              <a:t>handout.</a:t>
            </a:r>
          </a:p>
          <a:p>
            <a:pPr marL="0" lvl="0" indent="0">
              <a:buFont typeface="Arial" panose="020B0604020202020204" pitchFamily="34" charset="0"/>
              <a:buNone/>
            </a:pPr>
            <a:r>
              <a:rPr lang="en-US" b="1" dirty="0"/>
              <a:t>Talking Points: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Arc flash protection also includes labels to help workers better understand the hazards and risks they are working with.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Labels may vary somewhat, but they generally contain the following: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1" dirty="0"/>
              <a:t>CLICK</a:t>
            </a:r>
            <a:r>
              <a:rPr lang="en-US" sz="1200" b="1" dirty="0"/>
              <a:t> - 1. </a:t>
            </a:r>
            <a:r>
              <a:rPr lang="en-US" sz="1200" b="1" dirty="0">
                <a:highlight>
                  <a:srgbClr val="FFFF00"/>
                </a:highlight>
              </a:rPr>
              <a:t>Warning header </a:t>
            </a:r>
            <a:r>
              <a:rPr lang="en-US" sz="1200" dirty="0"/>
              <a:t>when the voltage is over 600 or when the incident energy is over 40 cal/cm2.</a:t>
            </a: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1" dirty="0"/>
              <a:t>CLICK</a:t>
            </a:r>
            <a:r>
              <a:rPr lang="en-US" sz="1200" b="1" dirty="0"/>
              <a:t> - 2. </a:t>
            </a:r>
            <a:r>
              <a:rPr lang="en-US" sz="1200" b="1" dirty="0">
                <a:highlight>
                  <a:srgbClr val="FFFF00"/>
                </a:highlight>
              </a:rPr>
              <a:t>Incident Energy </a:t>
            </a:r>
            <a:r>
              <a:rPr lang="en-US" sz="1200" dirty="0"/>
              <a:t>  the amount of energy that a worker could be exposed to in the event of an arc flash.</a:t>
            </a:r>
            <a:endParaRPr lang="en-US" sz="1200" b="1" dirty="0">
              <a:highlight>
                <a:srgbClr val="FFFF00"/>
              </a:highligh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1" dirty="0">
                <a:highlight>
                  <a:srgbClr val="FFFF00"/>
                </a:highlight>
              </a:rPr>
              <a:t>CLICK</a:t>
            </a:r>
            <a:r>
              <a:rPr lang="en-US" sz="1200" b="1" dirty="0">
                <a:highlight>
                  <a:srgbClr val="FFFF00"/>
                </a:highlight>
              </a:rPr>
              <a:t> - 3. Minimum Arc Rating </a:t>
            </a:r>
            <a:r>
              <a:rPr lang="en-US" sz="1200" dirty="0"/>
              <a:t>refers to the minimum arc rating of the required PPE.</a:t>
            </a:r>
            <a:endParaRPr lang="en-US" sz="1200" b="1" dirty="0">
              <a:highlight>
                <a:srgbClr val="FFFF00"/>
              </a:highligh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1" dirty="0">
                <a:highlight>
                  <a:srgbClr val="FFFF00"/>
                </a:highlight>
              </a:rPr>
              <a:t>CLICK</a:t>
            </a:r>
            <a:r>
              <a:rPr lang="en-US" sz="1200" b="1" dirty="0">
                <a:highlight>
                  <a:srgbClr val="FFFF00"/>
                </a:highlight>
              </a:rPr>
              <a:t> - 4. Arc Flash Boundary: </a:t>
            </a:r>
            <a:r>
              <a:rPr lang="en-US" sz="1200" dirty="0">
                <a:highlight>
                  <a:srgbClr val="FFFF00"/>
                </a:highlight>
              </a:rPr>
              <a:t>The minimum safe distance from the electrical equipment where a person could potentially receive a second-degree burn if an arc flash occurs.</a:t>
            </a:r>
            <a:endParaRPr lang="en-US" sz="1200" b="1" dirty="0">
              <a:highlight>
                <a:srgbClr val="FFFF00"/>
              </a:highligh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1" dirty="0">
                <a:highlight>
                  <a:srgbClr val="FFFF00"/>
                </a:highlight>
              </a:rPr>
              <a:t>CLICK</a:t>
            </a:r>
            <a:r>
              <a:rPr lang="en-US" sz="1200" b="1" dirty="0">
                <a:highlight>
                  <a:srgbClr val="FFFF00"/>
                </a:highlight>
              </a:rPr>
              <a:t> - 5. Appropriate PPE: </a:t>
            </a:r>
            <a:r>
              <a:rPr lang="en-US" sz="1200" dirty="0">
                <a:highlight>
                  <a:srgbClr val="FFFF00"/>
                </a:highlight>
              </a:rPr>
              <a:t>Specific types of protective gear required to protect workers from the identified electrical hazards.</a:t>
            </a:r>
            <a:endParaRPr lang="en-US" sz="1200" b="1" dirty="0">
              <a:highlight>
                <a:srgbClr val="FFFF00"/>
              </a:highlight>
            </a:endParaRPr>
          </a:p>
          <a:p>
            <a:pPr marL="628650" lvl="1" indent="-171450">
              <a:buFont typeface="Arial" panose="020B0604020202020204" pitchFamily="34" charset="0"/>
              <a:buChar char="•"/>
            </a:pPr>
            <a:r>
              <a:rPr lang="en-US" sz="1200" b="1" i="1" dirty="0">
                <a:highlight>
                  <a:srgbClr val="FFFF00"/>
                </a:highlight>
              </a:rPr>
              <a:t>CLICK</a:t>
            </a:r>
            <a:r>
              <a:rPr lang="en-US" sz="1200" b="1" dirty="0">
                <a:highlight>
                  <a:srgbClr val="FFFF00"/>
                </a:highlight>
              </a:rPr>
              <a:t> - 6. Limited and Restricted approach: </a:t>
            </a:r>
            <a:r>
              <a:rPr lang="en-US" sz="1200" dirty="0"/>
              <a:t> The minimum distance an unqualified person can approach energized equipment without supervision, unless escorted by a qualified worker and additional precautions are taken.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1" dirty="0"/>
              <a:t>CLICK</a:t>
            </a:r>
            <a:r>
              <a:rPr lang="en-US" sz="1200" b="1" dirty="0"/>
              <a:t> - </a:t>
            </a:r>
            <a:r>
              <a:rPr lang="en-US" sz="1200" b="1" dirty="0">
                <a:highlight>
                  <a:srgbClr val="FFFF00"/>
                </a:highlight>
              </a:rPr>
              <a:t>7. Shock Risk</a:t>
            </a:r>
            <a:r>
              <a:rPr lang="en-US" sz="1200" b="1" dirty="0"/>
              <a:t>: </a:t>
            </a:r>
            <a:r>
              <a:rPr lang="en-US" sz="1200" dirty="0"/>
              <a:t>The voltage of the equipment.</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32</a:t>
            </a:fld>
            <a:endParaRPr lang="en-US"/>
          </a:p>
        </p:txBody>
      </p:sp>
    </p:spTree>
    <p:extLst>
      <p:ext uri="{BB962C8B-B14F-4D97-AF65-F5344CB8AC3E}">
        <p14:creationId xmlns:p14="http://schemas.microsoft.com/office/powerpoint/2010/main" val="30439815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INSTRUCTIONAL ACTIVITY</a:t>
            </a:r>
            <a:r>
              <a:rPr lang="en-US" b="0" dirty="0"/>
              <a:t>: Direction</a:t>
            </a:r>
          </a:p>
          <a:p>
            <a:r>
              <a:rPr lang="en-US" b="1" dirty="0"/>
              <a:t>TIME</a:t>
            </a:r>
            <a:r>
              <a:rPr lang="en-US" dirty="0"/>
              <a:t>: 1 min</a:t>
            </a:r>
          </a:p>
          <a:p>
            <a:r>
              <a:rPr lang="en-US" b="1" dirty="0"/>
              <a:t>Materials</a:t>
            </a:r>
            <a:r>
              <a:rPr lang="en-US" dirty="0"/>
              <a:t>: OSHA Arc Flash PPE Chart_M7</a:t>
            </a:r>
          </a:p>
          <a:p>
            <a:r>
              <a:rPr lang="en-US" b="1" dirty="0"/>
              <a:t>Talking</a:t>
            </a:r>
            <a:r>
              <a:rPr lang="en-US" dirty="0"/>
              <a:t> </a:t>
            </a:r>
            <a:r>
              <a:rPr lang="en-US" b="1" dirty="0"/>
              <a:t>Points</a:t>
            </a:r>
            <a:r>
              <a:rPr lang="en-US" dirty="0"/>
              <a:t>:</a:t>
            </a:r>
          </a:p>
          <a:p>
            <a:pPr marL="171450" indent="-171450">
              <a:buFont typeface="Arial" panose="020B0604020202020204" pitchFamily="34" charset="0"/>
              <a:buChar char="•"/>
            </a:pPr>
            <a:r>
              <a:rPr lang="en-US" dirty="0"/>
              <a:t>There is a lot to remember when it comes to arc flash PPE. </a:t>
            </a:r>
          </a:p>
          <a:p>
            <a:pPr marL="171450" indent="-171450">
              <a:buFont typeface="Arial" panose="020B0604020202020204" pitchFamily="34" charset="0"/>
              <a:buChar char="•"/>
            </a:pPr>
            <a:r>
              <a:rPr lang="en-US" dirty="0"/>
              <a:t>In your Participant Resource Guide, you will find a handout titled OSHA Arc Flash PPE Chart.</a:t>
            </a:r>
          </a:p>
          <a:p>
            <a:pPr marL="171450" indent="-171450">
              <a:buFont typeface="Arial" panose="020B0604020202020204" pitchFamily="34" charset="0"/>
              <a:buChar char="•"/>
            </a:pPr>
            <a:r>
              <a:rPr lang="en-US" dirty="0"/>
              <a:t>This handout outlines each arc flash PPE category and the arc-rather clothing and protective equipment associated with each. </a:t>
            </a:r>
          </a:p>
          <a:p>
            <a:pPr marL="171450" indent="-171450">
              <a:buFont typeface="Arial" panose="020B0604020202020204" pitchFamily="34" charset="0"/>
              <a:buChar char="•"/>
            </a:pPr>
            <a:r>
              <a:rPr lang="en-US" dirty="0"/>
              <a:t>We’ll briefly go through each category on the next slide.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33</a:t>
            </a:fld>
            <a:endParaRPr lang="en-US"/>
          </a:p>
        </p:txBody>
      </p:sp>
    </p:spTree>
    <p:extLst>
      <p:ext uri="{BB962C8B-B14F-4D97-AF65-F5344CB8AC3E}">
        <p14:creationId xmlns:p14="http://schemas.microsoft.com/office/powerpoint/2010/main" val="9308814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i="1" dirty="0">
                <a:latin typeface="+mn-lt"/>
              </a:rPr>
              <a:t>*This slide has animations. </a:t>
            </a:r>
            <a:r>
              <a:rPr lang="en-US" altLang="en-US" sz="1200" b="1" i="1" dirty="0">
                <a:latin typeface="+mn-lt"/>
              </a:rPr>
              <a:t>Click</a:t>
            </a:r>
            <a:r>
              <a:rPr lang="en-US" altLang="en-US" sz="1200" b="0" i="1" dirty="0">
                <a:latin typeface="+mn-lt"/>
              </a:rPr>
              <a:t> to reveal content. </a:t>
            </a:r>
          </a:p>
          <a:p>
            <a:r>
              <a:rPr lang="en-US" b="1" dirty="0"/>
              <a:t>INSTRUCTIONAL ACTIVITY</a:t>
            </a:r>
            <a:r>
              <a:rPr lang="en-US" b="0" dirty="0"/>
              <a:t>: Present Content </a:t>
            </a:r>
          </a:p>
          <a:p>
            <a:r>
              <a:rPr lang="en-US" b="1" dirty="0"/>
              <a:t>TIME</a:t>
            </a:r>
            <a:r>
              <a:rPr lang="en-US" dirty="0"/>
              <a:t>: 4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Electrical Safety Overview_M7</a:t>
            </a:r>
          </a:p>
          <a:p>
            <a:r>
              <a:rPr lang="en-US" altLang="en-US" sz="1200" b="1" dirty="0">
                <a:latin typeface="+mn-lt"/>
              </a:rPr>
              <a:t>Do:</a:t>
            </a:r>
          </a:p>
          <a:p>
            <a:pPr marL="171450" indent="-171450">
              <a:buFont typeface="Arial" panose="020B0604020202020204" pitchFamily="34" charset="0"/>
              <a:buChar char="•"/>
            </a:pPr>
            <a:r>
              <a:rPr lang="en-US" sz="1200" b="1" i="1" dirty="0">
                <a:latin typeface="+mn-lt"/>
              </a:rPr>
              <a:t>CLICK</a:t>
            </a:r>
            <a:r>
              <a:rPr lang="en-US" sz="1200" dirty="0">
                <a:latin typeface="+mn-lt"/>
              </a:rPr>
              <a:t> to review each category and the requires arc flash clothing and protective equipment.</a:t>
            </a:r>
          </a:p>
          <a:p>
            <a:pPr marL="171450" lvl="0" indent="-171450">
              <a:buFont typeface="Arial" panose="020B0604020202020204" pitchFamily="34" charset="0"/>
              <a:buChar char="•"/>
            </a:pPr>
            <a:r>
              <a:rPr lang="en-US" sz="1200" dirty="0">
                <a:latin typeface="+mn-lt"/>
              </a:rPr>
              <a:t>Provide examples of work tasks from your line of work that fall into these categories.  </a:t>
            </a:r>
            <a:endParaRPr lang="en-US" dirty="0"/>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34</a:t>
            </a:fld>
            <a:endParaRPr lang="en-US"/>
          </a:p>
        </p:txBody>
      </p:sp>
    </p:spTree>
    <p:extLst>
      <p:ext uri="{BB962C8B-B14F-4D97-AF65-F5344CB8AC3E}">
        <p14:creationId xmlns:p14="http://schemas.microsoft.com/office/powerpoint/2010/main" val="16279829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INSTRUCTIONAL ACTIVITY</a:t>
            </a:r>
            <a:r>
              <a:rPr lang="en-US" b="0" dirty="0"/>
              <a:t>: </a:t>
            </a:r>
            <a:r>
              <a:rPr lang="en-US" dirty="0"/>
              <a:t>Provide Guided Learning, Elicit Performance</a:t>
            </a:r>
          </a:p>
          <a:p>
            <a:r>
              <a:rPr lang="en-US" b="1" dirty="0"/>
              <a:t>TIME</a:t>
            </a:r>
            <a:r>
              <a:rPr lang="en-US" dirty="0"/>
              <a:t>: 15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mn-lt"/>
              </a:rPr>
              <a:t>Link to Video </a:t>
            </a:r>
            <a:r>
              <a:rPr lang="en-US" sz="1200" i="0" dirty="0">
                <a:latin typeface="+mn-lt"/>
              </a:rPr>
              <a:t>(</a:t>
            </a:r>
            <a:r>
              <a:rPr lang="en-US" sz="1200" b="0" i="0" dirty="0">
                <a:latin typeface="+mn-lt"/>
              </a:rPr>
              <a:t>Time: 7:40</a:t>
            </a:r>
            <a:r>
              <a:rPr lang="en-US" sz="1200" i="0" dirty="0">
                <a:latin typeface="+mn-lt"/>
              </a:rPr>
              <a:t>): </a:t>
            </a:r>
            <a:r>
              <a:rPr lang="en-US" dirty="0"/>
              <a:t>https://www.youtube.com/watch?v=W-d7x-S6HXs </a:t>
            </a:r>
          </a:p>
          <a:p>
            <a:r>
              <a:rPr lang="en-US" altLang="en-US" sz="1200" b="1" dirty="0">
                <a:latin typeface="+mn-lt"/>
              </a:rPr>
              <a:t>Do: </a:t>
            </a:r>
            <a:r>
              <a:rPr lang="en-US" sz="1200" dirty="0">
                <a:latin typeface="+mn-lt"/>
              </a:rPr>
              <a:t> </a:t>
            </a:r>
          </a:p>
          <a:p>
            <a:pPr marL="171450" indent="-171450">
              <a:buFont typeface="Arial" panose="020B0604020202020204" pitchFamily="34" charset="0"/>
              <a:buChar char="•"/>
            </a:pPr>
            <a:r>
              <a:rPr lang="en-US" sz="1200" dirty="0">
                <a:latin typeface="+mn-lt"/>
              </a:rPr>
              <a:t>Play the video.</a:t>
            </a:r>
          </a:p>
          <a:p>
            <a:pPr marL="171450" indent="-171450">
              <a:buFont typeface="Arial" panose="020B0604020202020204" pitchFamily="34" charset="0"/>
              <a:buChar char="•"/>
            </a:pPr>
            <a:r>
              <a:rPr lang="en-US" sz="1200" dirty="0">
                <a:latin typeface="+mn-lt"/>
              </a:rPr>
              <a:t>Facilitate a discussion using the questions on the slide. </a:t>
            </a:r>
            <a:endParaRPr lang="en-US" altLang="en-US" sz="1200" b="1" dirty="0">
              <a:latin typeface="+mn-lt"/>
            </a:endParaRPr>
          </a:p>
          <a:p>
            <a:pPr marL="0" indent="0">
              <a:buFont typeface="Arial" panose="020B0604020202020204" pitchFamily="34" charset="0"/>
              <a:buNone/>
            </a:pPr>
            <a:r>
              <a:rPr lang="en-US" altLang="en-US" sz="1200" b="1" dirty="0">
                <a:latin typeface="+mn-lt"/>
              </a:rPr>
              <a:t>Talking Points:</a:t>
            </a:r>
          </a:p>
          <a:p>
            <a:pPr marL="171450" lvl="0" indent="-171450">
              <a:buFont typeface="Arial" panose="020B0604020202020204" pitchFamily="34" charset="0"/>
              <a:buChar char="•"/>
            </a:pPr>
            <a:r>
              <a:rPr lang="en-US" sz="1200" dirty="0">
                <a:latin typeface="+mn-lt"/>
              </a:rPr>
              <a:t>Work through the discussion questions with the class. Call on learners to share their ideas and experiences. </a:t>
            </a:r>
          </a:p>
          <a:p>
            <a:pPr marL="171450" lvl="0" indent="-171450">
              <a:buFont typeface="Arial" panose="020B0604020202020204" pitchFamily="34" charset="0"/>
              <a:buChar char="•"/>
            </a:pPr>
            <a:r>
              <a:rPr lang="en-US" sz="1200" dirty="0">
                <a:latin typeface="+mn-lt"/>
              </a:rPr>
              <a:t>Emphasize that this is the BEST case scenario. Stephan easily could have died.  </a:t>
            </a: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35</a:t>
            </a:fld>
            <a:endParaRPr lang="en-US"/>
          </a:p>
        </p:txBody>
      </p:sp>
    </p:spTree>
    <p:extLst>
      <p:ext uri="{BB962C8B-B14F-4D97-AF65-F5344CB8AC3E}">
        <p14:creationId xmlns:p14="http://schemas.microsoft.com/office/powerpoint/2010/main" val="18398806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3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Learning Objective: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Apply workplace safety policies and procedures to mitigate electrical hazards.</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endParaRPr lang="en-US" sz="1200" dirty="0"/>
          </a:p>
          <a:p>
            <a:r>
              <a:rPr lang="en-US" sz="1200" b="1" dirty="0"/>
              <a:t>Answer Key</a:t>
            </a:r>
            <a:r>
              <a:rPr lang="en-US" sz="1200" dirty="0"/>
              <a:t>:</a:t>
            </a:r>
          </a:p>
          <a:p>
            <a:pPr marL="228600" indent="-228600">
              <a:buFont typeface="+mj-lt"/>
              <a:buAutoNum type="arabicPeriod"/>
            </a:pPr>
            <a:r>
              <a:rPr lang="en-US" sz="1200" b="0" u="none" dirty="0">
                <a:latin typeface="Calibri" panose="020F0502020204030204" pitchFamily="34" charset="0"/>
                <a:ea typeface="Calibri" panose="020F0502020204030204" pitchFamily="34" charset="0"/>
                <a:cs typeface="Calibri" panose="020F0502020204030204" pitchFamily="34" charset="0"/>
              </a:rPr>
              <a:t>Why is PPE the least effective item on the Hierarchy of Controls?</a:t>
            </a:r>
          </a:p>
          <a:p>
            <a:pPr marL="685800" lvl="1" indent="-228600">
              <a:buFont typeface="+mj-lt"/>
              <a:buAutoNum type="arabicPeriod"/>
            </a:pPr>
            <a:r>
              <a:rPr lang="en-US" sz="1200" b="1" i="1" u="none" dirty="0">
                <a:latin typeface="Calibri" panose="020F0502020204030204" pitchFamily="34" charset="0"/>
                <a:ea typeface="Calibri" panose="020F0502020204030204" pitchFamily="34" charset="0"/>
                <a:cs typeface="Calibri" panose="020F0502020204030204" pitchFamily="34" charset="0"/>
              </a:rPr>
              <a:t>Answer</a:t>
            </a:r>
            <a:r>
              <a:rPr lang="en-US" sz="1200" b="0" i="1" u="none" dirty="0">
                <a:latin typeface="Calibri" panose="020F0502020204030204" pitchFamily="34" charset="0"/>
                <a:ea typeface="Calibri" panose="020F0502020204030204" pitchFamily="34" charset="0"/>
                <a:cs typeface="Calibri" panose="020F0502020204030204" pitchFamily="34" charset="0"/>
              </a:rPr>
              <a:t>: PPT is the least effective because it is subject to human error and  only effective if used</a:t>
            </a:r>
            <a:endParaRPr lang="en-US" sz="1200" b="0" u="none" dirty="0">
              <a:latin typeface="Calibri" panose="020F0502020204030204" pitchFamily="34" charset="0"/>
              <a:ea typeface="Calibri" panose="020F0502020204030204" pitchFamily="34" charset="0"/>
              <a:cs typeface="Calibri" panose="020F0502020204030204" pitchFamily="34" charset="0"/>
            </a:endParaRPr>
          </a:p>
          <a:p>
            <a:pPr marL="228600" indent="-228600">
              <a:buFont typeface="+mj-lt"/>
              <a:buAutoNum type="arabicPeriod"/>
            </a:pPr>
            <a:r>
              <a:rPr lang="en-US" sz="1200" b="0" u="none" dirty="0">
                <a:latin typeface="Calibri" panose="020F0502020204030204" pitchFamily="34" charset="0"/>
                <a:ea typeface="Calibri" panose="020F0502020204030204" pitchFamily="34" charset="0"/>
                <a:cs typeface="Calibri" panose="020F0502020204030204" pitchFamily="34" charset="0"/>
              </a:rPr>
              <a:t>Name two administrative controls we have discussed today.</a:t>
            </a:r>
          </a:p>
          <a:p>
            <a:pPr marL="685800" lvl="1" indent="-228600">
              <a:buFont typeface="+mj-lt"/>
              <a:buAutoNum type="arabicPeriod"/>
            </a:pPr>
            <a:r>
              <a:rPr lang="en-US" sz="1200" b="1" i="1" u="none" dirty="0">
                <a:latin typeface="Calibri" panose="020F0502020204030204" pitchFamily="34" charset="0"/>
                <a:ea typeface="Calibri" panose="020F0502020204030204" pitchFamily="34" charset="0"/>
                <a:cs typeface="Calibri" panose="020F0502020204030204" pitchFamily="34" charset="0"/>
              </a:rPr>
              <a:t>Answer</a:t>
            </a:r>
            <a:r>
              <a:rPr lang="en-US" sz="1200" b="0" i="1" u="none" dirty="0">
                <a:latin typeface="Calibri" panose="020F0502020204030204" pitchFamily="34" charset="0"/>
                <a:ea typeface="Calibri" panose="020F0502020204030204" pitchFamily="34" charset="0"/>
                <a:cs typeface="Calibri" panose="020F0502020204030204" pitchFamily="34" charset="0"/>
              </a:rPr>
              <a:t>:  policies, procedures, training, Lockout/Tagout, etc.</a:t>
            </a:r>
            <a:endParaRPr lang="en-US" b="0" i="1" u="none"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36</a:t>
            </a:fld>
            <a:endParaRPr lang="en-US"/>
          </a:p>
        </p:txBody>
      </p:sp>
    </p:spTree>
    <p:extLst>
      <p:ext uri="{BB962C8B-B14F-4D97-AF65-F5344CB8AC3E}">
        <p14:creationId xmlns:p14="http://schemas.microsoft.com/office/powerpoint/2010/main" val="24467645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F614B-6830-3299-F011-354EAC2654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6FC09E-BC10-E5CE-6858-35D39F07AE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17D9D9-E371-9DAD-AA4D-8E952FA13AC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3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Learning Objective: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Identify and assess electrical hazards in the workplace.</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endParaRPr lang="en-US" sz="1200" dirty="0"/>
          </a:p>
          <a:p>
            <a:r>
              <a:rPr lang="en-US" sz="1200" b="1" dirty="0"/>
              <a:t>Answer Key</a:t>
            </a:r>
            <a:r>
              <a:rPr lang="en-US" sz="1200" dirty="0"/>
              <a:t>:</a:t>
            </a:r>
          </a:p>
          <a:p>
            <a:pPr marL="228600" indent="-228600">
              <a:buFont typeface="+mj-lt"/>
              <a:buAutoNum type="arabicPeriod"/>
            </a:pPr>
            <a:r>
              <a:rPr lang="en-US" sz="1200" b="0" u="none" dirty="0">
                <a:latin typeface="Calibri" panose="020F0502020204030204" pitchFamily="34" charset="0"/>
                <a:ea typeface="Calibri" panose="020F0502020204030204" pitchFamily="34" charset="0"/>
                <a:cs typeface="Calibri" panose="020F0502020204030204" pitchFamily="34" charset="0"/>
              </a:rPr>
              <a:t>C – Remind learners that metal is a conductor. </a:t>
            </a:r>
            <a:endParaRPr lang="en-US" dirty="0"/>
          </a:p>
        </p:txBody>
      </p:sp>
      <p:sp>
        <p:nvSpPr>
          <p:cNvPr id="4" name="Slide Number Placeholder 3">
            <a:extLst>
              <a:ext uri="{FF2B5EF4-FFF2-40B4-BE49-F238E27FC236}">
                <a16:creationId xmlns:a16="http://schemas.microsoft.com/office/drawing/2014/main" id="{C9690835-6C81-7968-24D2-C859F38C5535}"/>
              </a:ext>
            </a:extLst>
          </p:cNvPr>
          <p:cNvSpPr>
            <a:spLocks noGrp="1"/>
          </p:cNvSpPr>
          <p:nvPr>
            <p:ph type="sldNum" sz="quarter" idx="5"/>
          </p:nvPr>
        </p:nvSpPr>
        <p:spPr/>
        <p:txBody>
          <a:bodyPr/>
          <a:lstStyle/>
          <a:p>
            <a:fld id="{C68FB58B-AACD-44F1-9CE2-B850C946C86F}" type="slidenum">
              <a:rPr lang="en-US" smtClean="0"/>
              <a:t>37</a:t>
            </a:fld>
            <a:endParaRPr lang="en-US"/>
          </a:p>
        </p:txBody>
      </p:sp>
    </p:spTree>
    <p:extLst>
      <p:ext uri="{BB962C8B-B14F-4D97-AF65-F5344CB8AC3E}">
        <p14:creationId xmlns:p14="http://schemas.microsoft.com/office/powerpoint/2010/main" val="17919606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3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Learning Objective: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Select and utilize appropriate PPE for high voltage, low voltage, and arc flash environments.</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endParaRPr lang="en-US" sz="1200" dirty="0"/>
          </a:p>
          <a:p>
            <a:r>
              <a:rPr lang="en-US" sz="1200" b="1" dirty="0"/>
              <a:t>Answer Key</a:t>
            </a:r>
            <a:r>
              <a:rPr lang="en-US" sz="1200" dirty="0"/>
              <a:t>:</a:t>
            </a:r>
          </a:p>
          <a:p>
            <a:pPr marL="228600" indent="-228600">
              <a:buFont typeface="+mj-lt"/>
              <a:buAutoNum type="arabicPeriod"/>
            </a:pPr>
            <a:r>
              <a:rPr lang="en-US" sz="1200" b="0" u="none" dirty="0">
                <a:latin typeface="Calibri" panose="020F0502020204030204" pitchFamily="34" charset="0"/>
                <a:ea typeface="Calibri" panose="020F0502020204030204" pitchFamily="34" charset="0"/>
                <a:cs typeface="Calibri" panose="020F0502020204030204" pitchFamily="34" charset="0"/>
              </a:rPr>
              <a:t>Category 1 arc-rated clothing and protective equipment  </a:t>
            </a: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38</a:t>
            </a:fld>
            <a:endParaRPr lang="en-US"/>
          </a:p>
        </p:txBody>
      </p:sp>
    </p:spTree>
    <p:extLst>
      <p:ext uri="{BB962C8B-B14F-4D97-AF65-F5344CB8AC3E}">
        <p14:creationId xmlns:p14="http://schemas.microsoft.com/office/powerpoint/2010/main" val="32928627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Direction</a:t>
            </a:r>
          </a:p>
          <a:p>
            <a:r>
              <a:rPr lang="en-US" altLang="en-US" sz="1200" b="1" dirty="0">
                <a:latin typeface="+mn-lt"/>
              </a:rPr>
              <a:t>TIME</a:t>
            </a:r>
            <a:r>
              <a:rPr lang="en-US" altLang="en-US" sz="1200" dirty="0">
                <a:latin typeface="+mn-lt"/>
              </a:rPr>
              <a:t>: 1 min</a:t>
            </a:r>
          </a:p>
          <a:p>
            <a:r>
              <a:rPr lang="en-US" b="1" dirty="0"/>
              <a:t>DO: </a:t>
            </a:r>
            <a:r>
              <a:rPr lang="en-US" dirty="0"/>
              <a:t>Introduce section.</a:t>
            </a:r>
          </a:p>
          <a:p>
            <a:r>
              <a:rPr lang="en-US" sz="1200" b="1" dirty="0">
                <a:solidFill>
                  <a:schemeClr val="tx1"/>
                </a:solidFill>
                <a:latin typeface="Arial" panose="020B0604020202020204" pitchFamily="34" charset="0"/>
              </a:rPr>
              <a:t>Talking Points</a:t>
            </a:r>
            <a:r>
              <a:rPr lang="en-US" sz="1200" dirty="0">
                <a:solidFill>
                  <a:schemeClr val="tx1"/>
                </a:solidFill>
                <a:latin typeface="Arial" panose="020B0604020202020204" pitchFamily="34" charset="0"/>
              </a:rPr>
              <a:t>: </a:t>
            </a:r>
          </a:p>
          <a:p>
            <a:pPr marL="171450" indent="-171450">
              <a:buFont typeface="Arial" panose="020B0604020202020204" pitchFamily="34" charset="0"/>
              <a:buChar char="•"/>
            </a:pPr>
            <a:r>
              <a:rPr lang="en-US" sz="1200" dirty="0">
                <a:solidFill>
                  <a:schemeClr val="tx1"/>
                </a:solidFill>
                <a:latin typeface="Arial" panose="020B0604020202020204" pitchFamily="34" charset="0"/>
              </a:rPr>
              <a:t>In this section we’ll review types of PPE used in electrical work.</a:t>
            </a:r>
          </a:p>
          <a:p>
            <a:pPr marL="171450" indent="-171450">
              <a:buFont typeface="Arial" panose="020B0604020202020204" pitchFamily="34" charset="0"/>
              <a:buChar char="•"/>
            </a:pPr>
            <a:r>
              <a:rPr lang="en-US" sz="1200" dirty="0">
                <a:solidFill>
                  <a:schemeClr val="tx1"/>
                </a:solidFill>
                <a:latin typeface="Arial" panose="020B0604020202020204" pitchFamily="34" charset="0"/>
              </a:rPr>
              <a:t>Important note before we begin – All PPE is used at intermediate and high voltages, not just select pieces. </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39</a:t>
            </a:fld>
            <a:endParaRPr lang="en-US"/>
          </a:p>
        </p:txBody>
      </p:sp>
    </p:spTree>
    <p:extLst>
      <p:ext uri="{BB962C8B-B14F-4D97-AF65-F5344CB8AC3E}">
        <p14:creationId xmlns:p14="http://schemas.microsoft.com/office/powerpoint/2010/main" val="4239749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Direction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 </a:t>
            </a:r>
            <a:r>
              <a:rPr lang="en-US" dirty="0"/>
              <a:t>Review the module objectives. </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4</a:t>
            </a:fld>
            <a:endParaRPr lang="en-US"/>
          </a:p>
        </p:txBody>
      </p:sp>
    </p:spTree>
    <p:extLst>
      <p:ext uri="{BB962C8B-B14F-4D97-AF65-F5344CB8AC3E}">
        <p14:creationId xmlns:p14="http://schemas.microsoft.com/office/powerpoint/2010/main" val="39349069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Instructional Event</a:t>
            </a:r>
            <a:r>
              <a:rPr lang="en-US" sz="1200" dirty="0"/>
              <a:t>: Present Content, Provide Guided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Materials</a:t>
            </a:r>
            <a:r>
              <a:rPr lang="en-US" sz="1200" dirty="0"/>
              <a:t>: Safety Glasses/Goggles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Time</a:t>
            </a:r>
            <a:r>
              <a:rPr lang="en-US" sz="1200" dirty="0"/>
              <a:t>: 2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Do: </a:t>
            </a:r>
            <a:r>
              <a:rPr lang="en-US" dirty="0"/>
              <a:t>Model procedures for inspection, ensuring a proper, putting on, and taking off the PPE.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Talking Points: </a:t>
            </a:r>
          </a:p>
          <a:p>
            <a:pPr marL="171450" indent="-171450">
              <a:buFont typeface="Arial" panose="020B0604020202020204" pitchFamily="34" charset="0"/>
              <a:buChar char="•"/>
            </a:pPr>
            <a:r>
              <a:rPr lang="en-US" b="1" dirty="0"/>
              <a:t>Purpose and Hazard Protection:</a:t>
            </a:r>
          </a:p>
          <a:p>
            <a:pPr marL="628650" lvl="1" indent="-171450">
              <a:buFont typeface="Arial" panose="020B0604020202020204" pitchFamily="34" charset="0"/>
              <a:buChar char="•"/>
            </a:pPr>
            <a:r>
              <a:rPr lang="en-US" b="0" dirty="0"/>
              <a:t>Safety glasses and goggles help protect the eyes from hazards such as sparks, flying debris, and flashes of intense light that may occur during electrical work.</a:t>
            </a:r>
          </a:p>
          <a:p>
            <a:pPr marL="628650" lvl="1" indent="-171450">
              <a:buFont typeface="Arial" panose="020B0604020202020204" pitchFamily="34" charset="0"/>
              <a:buChar char="•"/>
            </a:pPr>
            <a:r>
              <a:rPr lang="en-US" b="0" dirty="0"/>
              <a:t>Many safety glasses are marked Z87+, which refers to the ANSI Z87.1 standard for eye protection. When glasses carry the Z87+ marking, it means they are impact-rated and tested to withstand high-energy impacts, not just minor hazards.</a:t>
            </a:r>
          </a:p>
          <a:p>
            <a:pPr marL="628650" lvl="1" indent="-171450">
              <a:buFont typeface="Arial" panose="020B0604020202020204" pitchFamily="34" charset="0"/>
              <a:buChar char="•"/>
            </a:pPr>
            <a:r>
              <a:rPr lang="en-US" b="0" dirty="0"/>
              <a:t>Workers can usually find the Z87+ marking on the lens, the frame, or the temple of the glasses.</a:t>
            </a:r>
          </a:p>
          <a:p>
            <a:pPr marL="171450" indent="-171450">
              <a:buFont typeface="Arial" panose="020B0604020202020204" pitchFamily="34" charset="0"/>
              <a:buChar char="•"/>
            </a:pPr>
            <a:r>
              <a:rPr lang="en-US" b="1" dirty="0"/>
              <a:t>Inspection</a:t>
            </a:r>
          </a:p>
          <a:p>
            <a:pPr marL="628650" lvl="1" indent="-171450">
              <a:buFont typeface="Arial" panose="020B0604020202020204" pitchFamily="34" charset="0"/>
              <a:buChar char="•"/>
            </a:pPr>
            <a:r>
              <a:rPr lang="en-US" b="0" dirty="0"/>
              <a:t>Before using eye protection, it is important to inspect the equipment. Workers should check for cracked lenses, scratches, broken parts, or anything that reduces visibility or protection.</a:t>
            </a:r>
          </a:p>
          <a:p>
            <a:pPr marL="171450" indent="-171450">
              <a:buFont typeface="Arial" panose="020B0604020202020204" pitchFamily="34" charset="0"/>
              <a:buChar char="•"/>
            </a:pPr>
            <a:r>
              <a:rPr lang="en-US" b="1" dirty="0"/>
              <a:t>Proper Fit and Use</a:t>
            </a:r>
          </a:p>
          <a:p>
            <a:pPr marL="628650" lvl="1" indent="-171450">
              <a:buFont typeface="Arial" panose="020B0604020202020204" pitchFamily="34" charset="0"/>
              <a:buChar char="•"/>
            </a:pPr>
            <a:r>
              <a:rPr lang="en-US" b="0" dirty="0"/>
              <a:t>Proper fit is also important. Safety glasses or goggles should fit securely and allow clear vision while staying comfortably in place.</a:t>
            </a:r>
          </a:p>
          <a:p>
            <a:pPr marL="628650" lvl="1" indent="-171450">
              <a:buFont typeface="Arial" panose="020B0604020202020204" pitchFamily="34" charset="0"/>
              <a:buChar char="•"/>
            </a:pPr>
            <a:r>
              <a:rPr lang="en-US" b="0" dirty="0"/>
              <a:t>If a worker wears prescription glasses, the safety glasses or goggles should fit properly over them without interfering with vision or protection.</a:t>
            </a:r>
          </a:p>
          <a:p>
            <a:pPr marL="628650" lvl="1" indent="-171450">
              <a:buFont typeface="Arial" panose="020B0604020202020204" pitchFamily="34" charset="0"/>
              <a:buChar char="•"/>
            </a:pPr>
            <a:r>
              <a:rPr lang="en-US" b="0" dirty="0"/>
              <a:t>For example, mechanics or technicians performing maintenance on electrical cabinets, battery systems, or equipment that may produce sparks or debris should wear approved eye protection to reduce the risk of eye injury.</a:t>
            </a:r>
          </a:p>
          <a:p>
            <a:pPr marL="628650" lvl="1" indent="-171450">
              <a:buFont typeface="Arial" panose="020B0604020202020204" pitchFamily="34" charset="0"/>
              <a:buChar char="•"/>
            </a:pPr>
            <a:r>
              <a:rPr lang="en-US" b="0" dirty="0"/>
              <a:t>Proper inspection, fit, and use of eye protection helps ensure the equipment provides the protection it was designed to deliver.</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40</a:t>
            </a:fld>
            <a:endParaRPr lang="en-US"/>
          </a:p>
        </p:txBody>
      </p:sp>
    </p:spTree>
    <p:extLst>
      <p:ext uri="{BB962C8B-B14F-4D97-AF65-F5344CB8AC3E}">
        <p14:creationId xmlns:p14="http://schemas.microsoft.com/office/powerpoint/2010/main" val="11206479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Instructional Event</a:t>
            </a:r>
            <a:r>
              <a:rPr lang="en-US" sz="1200" dirty="0"/>
              <a:t>: Present Content, Provide Guided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Materials</a:t>
            </a:r>
            <a:r>
              <a:rPr lang="en-US" sz="1200" dirty="0"/>
              <a:t>: Hearing Protection/Earmuffs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Time</a:t>
            </a:r>
            <a:r>
              <a:rPr lang="en-US" sz="1200" dirty="0"/>
              <a:t>: 2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Do: </a:t>
            </a:r>
            <a:r>
              <a:rPr lang="en-US" dirty="0"/>
              <a:t>Model procedures for inspection, ensuring a proper, putting on, and taking off the PPE.</a:t>
            </a:r>
          </a:p>
          <a:p>
            <a:r>
              <a:rPr lang="en-US" b="1" dirty="0"/>
              <a:t>Talking Points:</a:t>
            </a:r>
          </a:p>
          <a:p>
            <a:pPr marL="171450" indent="-171450">
              <a:buFont typeface="Arial" panose="020B0604020202020204" pitchFamily="34" charset="0"/>
              <a:buChar char="•"/>
            </a:pPr>
            <a:r>
              <a:rPr lang="en-US" b="0" dirty="0"/>
              <a:t>Hearing protection such as earmuffs helps protect workers from high-decibel noise in the workplace, including loud equipment or the sudden pressure wave created by an arc blast.</a:t>
            </a:r>
          </a:p>
          <a:p>
            <a:pPr marL="171450" indent="-171450">
              <a:buFont typeface="Arial" panose="020B0604020202020204" pitchFamily="34" charset="0"/>
              <a:buChar char="•"/>
            </a:pPr>
            <a:r>
              <a:rPr lang="en-US" b="0" dirty="0"/>
              <a:t>Exposure to very loud noise can damage hearing, sometimes permanently, so proper hearing protection is important in high-noise environments.</a:t>
            </a:r>
          </a:p>
          <a:p>
            <a:pPr marL="171450" indent="-171450">
              <a:buFont typeface="Arial" panose="020B0604020202020204" pitchFamily="34" charset="0"/>
              <a:buChar char="•"/>
            </a:pPr>
            <a:r>
              <a:rPr lang="en-US" b="0" dirty="0"/>
              <a:t>Before using earmuffs, workers should inspect them for damage, such as missing parts, cracks, or worn padding that could reduce protection.</a:t>
            </a:r>
          </a:p>
          <a:p>
            <a:pPr marL="171450" indent="-171450">
              <a:buFont typeface="Arial" panose="020B0604020202020204" pitchFamily="34" charset="0"/>
              <a:buChar char="•"/>
            </a:pPr>
            <a:r>
              <a:rPr lang="en-US" b="0" dirty="0"/>
              <a:t>When wearing earmuffs, they must fully cover the ears and form a tight seal around them to provide effective noise reduction.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41</a:t>
            </a:fld>
            <a:endParaRPr lang="en-US"/>
          </a:p>
        </p:txBody>
      </p:sp>
    </p:spTree>
    <p:extLst>
      <p:ext uri="{BB962C8B-B14F-4D97-AF65-F5344CB8AC3E}">
        <p14:creationId xmlns:p14="http://schemas.microsoft.com/office/powerpoint/2010/main" val="24253076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Instructional Event</a:t>
            </a:r>
            <a:r>
              <a:rPr lang="en-US" sz="1200" dirty="0"/>
              <a:t>: Present Content, Provide Guided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Materials</a:t>
            </a:r>
            <a:r>
              <a:rPr lang="en-US" sz="1200" dirty="0"/>
              <a:t>: EH-Rated Leather Footwear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Time</a:t>
            </a:r>
            <a:r>
              <a:rPr lang="en-US" sz="1200" dirty="0"/>
              <a:t>: 2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Do: </a:t>
            </a:r>
            <a:r>
              <a:rPr lang="en-US" dirty="0"/>
              <a:t>Model procedures for inspection, ensuring a proper, putting on, and taking off the PPE.</a:t>
            </a:r>
          </a:p>
          <a:p>
            <a:r>
              <a:rPr lang="en-US" b="1" dirty="0"/>
              <a:t>Talking Points:</a:t>
            </a:r>
          </a:p>
          <a:p>
            <a:pPr marL="171450" indent="-171450">
              <a:buFont typeface="Arial" panose="020B0604020202020204" pitchFamily="34" charset="0"/>
              <a:buChar char="•"/>
            </a:pPr>
            <a:r>
              <a:rPr lang="en-US" b="0" dirty="0"/>
              <a:t>Leather safety boots that are EH-rated are designed to provide secondary protection against electrical shock.</a:t>
            </a:r>
          </a:p>
          <a:p>
            <a:pPr marL="171450" indent="-171450">
              <a:buFont typeface="Arial" panose="020B0604020202020204" pitchFamily="34" charset="0"/>
              <a:buChar char="•"/>
            </a:pPr>
            <a:r>
              <a:rPr lang="en-US" b="0" dirty="0"/>
              <a:t>EH stands for Electrical Hazard. These boots are constructed with insulating materials that help reduce the amount of electricity that can pass through the body to the ground during an electrical fault.</a:t>
            </a:r>
          </a:p>
          <a:p>
            <a:pPr marL="171450" indent="-171450">
              <a:buFont typeface="Arial" panose="020B0604020202020204" pitchFamily="34" charset="0"/>
              <a:buChar char="•"/>
            </a:pPr>
            <a:r>
              <a:rPr lang="en-US" b="0" dirty="0"/>
              <a:t>For example, if a worker accidentally steps on or touches something energized, EH-rated boots can help reduce the chance of electricity traveling through the feet to the ground.</a:t>
            </a:r>
          </a:p>
          <a:p>
            <a:pPr marL="171450" indent="-171450">
              <a:buFont typeface="Arial" panose="020B0604020202020204" pitchFamily="34" charset="0"/>
              <a:buChar char="•"/>
            </a:pPr>
            <a:r>
              <a:rPr lang="en-US" b="0" dirty="0"/>
              <a:t>However, it is important to remember that EH-rated footwear does not make a worker shock-proof. It provides an added layer of protection but must be used along with other safety controls and PPE.</a:t>
            </a:r>
          </a:p>
          <a:p>
            <a:pPr marL="171450" indent="-171450">
              <a:buFont typeface="Arial" panose="020B0604020202020204" pitchFamily="34" charset="0"/>
              <a:buChar char="•"/>
            </a:pPr>
            <a:r>
              <a:rPr lang="en-US" b="0" dirty="0"/>
              <a:t>Before use, workers should inspect their boots for damage, especially to the sole or leather. Cracks, holes, or excessive wear can reduce the protective qualities of the footwear. </a:t>
            </a:r>
          </a:p>
          <a:p>
            <a:pPr marL="171450" indent="-171450">
              <a:buFont typeface="Arial" panose="020B0604020202020204" pitchFamily="34" charset="0"/>
              <a:buChar char="•"/>
            </a:pPr>
            <a:r>
              <a:rPr lang="en-US" dirty="0"/>
              <a:t>Boots should also fit properly and be securely laced. A proper fit helps maintain stability, prevents slips or trips, and ensures the footwear provides the protection it was designed to deliver.</a:t>
            </a:r>
          </a:p>
        </p:txBody>
      </p:sp>
      <p:sp>
        <p:nvSpPr>
          <p:cNvPr id="4" name="Slide Number Placeholder 3"/>
          <p:cNvSpPr>
            <a:spLocks noGrp="1"/>
          </p:cNvSpPr>
          <p:nvPr>
            <p:ph type="sldNum" sz="quarter" idx="5"/>
          </p:nvPr>
        </p:nvSpPr>
        <p:spPr/>
        <p:txBody>
          <a:bodyPr/>
          <a:lstStyle/>
          <a:p>
            <a:fld id="{C68FB58B-AACD-44F1-9CE2-B850C946C86F}" type="slidenum">
              <a:rPr lang="en-US" smtClean="0"/>
              <a:t>42</a:t>
            </a:fld>
            <a:endParaRPr lang="en-US"/>
          </a:p>
        </p:txBody>
      </p:sp>
    </p:spTree>
    <p:extLst>
      <p:ext uri="{BB962C8B-B14F-4D97-AF65-F5344CB8AC3E}">
        <p14:creationId xmlns:p14="http://schemas.microsoft.com/office/powerpoint/2010/main" val="37533727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Instructional Event</a:t>
            </a:r>
            <a:r>
              <a:rPr lang="en-US" sz="1200" dirty="0"/>
              <a:t>: Present Content, Provide Guided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Materials</a:t>
            </a:r>
            <a:r>
              <a:rPr lang="en-US" sz="1200" dirty="0"/>
              <a:t>: Insulating Gloves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Time</a:t>
            </a:r>
            <a:r>
              <a:rPr lang="en-US" sz="1200" dirty="0"/>
              <a:t>: 2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Do: </a:t>
            </a:r>
            <a:r>
              <a:rPr lang="en-US" dirty="0"/>
              <a:t>Model procedures for inspection, ensuring a proper, putting on, and taking off the PPE.</a:t>
            </a:r>
          </a:p>
          <a:p>
            <a:r>
              <a:rPr lang="en-US" b="1" dirty="0"/>
              <a:t>Talking Points:</a:t>
            </a:r>
          </a:p>
          <a:p>
            <a:pPr marL="171450" indent="-171450">
              <a:buFont typeface="Arial" panose="020B0604020202020204" pitchFamily="34" charset="0"/>
              <a:buChar char="•"/>
            </a:pPr>
            <a:r>
              <a:rPr lang="en-US" b="0" dirty="0"/>
              <a:t>Insulating gloves are designed to protect workers’ hands from electrical shock when working on or near energized electrical equipment.</a:t>
            </a:r>
          </a:p>
          <a:p>
            <a:pPr marL="171450" indent="-171450">
              <a:buFont typeface="Arial" panose="020B0604020202020204" pitchFamily="34" charset="0"/>
              <a:buChar char="•"/>
            </a:pPr>
            <a:r>
              <a:rPr lang="en-US" b="0" dirty="0"/>
              <a:t>These gloves are typically made from specialized rubber materials that resist the flow of electricity, helping prevent electrical current from passing through the hands.</a:t>
            </a:r>
          </a:p>
          <a:p>
            <a:pPr marL="171450" indent="-171450">
              <a:buFont typeface="Arial" panose="020B0604020202020204" pitchFamily="34" charset="0"/>
              <a:buChar char="•"/>
            </a:pPr>
            <a:r>
              <a:rPr lang="en-US" b="0" dirty="0"/>
              <a:t>Before use, insulating gloves must be carefully inspected. Workers should check the rubber for cracks, holes, pinholes, or other signs of damage that could reduce protection.</a:t>
            </a:r>
          </a:p>
          <a:p>
            <a:pPr marL="171450" indent="-171450">
              <a:buFont typeface="Arial" panose="020B0604020202020204" pitchFamily="34" charset="0"/>
              <a:buChar char="•"/>
            </a:pPr>
            <a:r>
              <a:rPr lang="en-US" b="0" dirty="0"/>
              <a:t>It is also important to check for contamination from grease, oil, or petroleum products, which can degrade the rubber and weaken the insulating properties.</a:t>
            </a:r>
          </a:p>
          <a:p>
            <a:pPr marL="171450" indent="-171450">
              <a:buFont typeface="Arial" panose="020B0604020202020204" pitchFamily="34" charset="0"/>
              <a:buChar char="•"/>
            </a:pPr>
            <a:r>
              <a:rPr lang="en-US" b="0" dirty="0"/>
              <a:t>Workers should also verify the inspection or test date stamp on the gloves. In many workplaces, insulating gloves are approved for six months of service after testing, and they must be retested or replaced after that period.</a:t>
            </a:r>
          </a:p>
          <a:p>
            <a:pPr marL="171450" indent="-171450">
              <a:buFont typeface="Arial" panose="020B0604020202020204" pitchFamily="34" charset="0"/>
              <a:buChar char="•"/>
            </a:pPr>
            <a:r>
              <a:rPr lang="en-US" b="0" dirty="0"/>
              <a:t>Because sunlight and ultraviolet light can degrade rubber, gloves should be stored properly and not left exposed to direct sunlight for long periods.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43</a:t>
            </a:fld>
            <a:endParaRPr lang="en-US"/>
          </a:p>
        </p:txBody>
      </p:sp>
    </p:spTree>
    <p:extLst>
      <p:ext uri="{BB962C8B-B14F-4D97-AF65-F5344CB8AC3E}">
        <p14:creationId xmlns:p14="http://schemas.microsoft.com/office/powerpoint/2010/main" val="25098594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C4F9E-D5E2-DEA7-4F6A-F5E9401422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25842B-953D-8F6B-98CB-AC1A79359D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11125C-A9E9-E2E9-D1A7-9029D2AB5B8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Instructional Event</a:t>
            </a:r>
            <a:r>
              <a:rPr lang="en-US" sz="1200" dirty="0"/>
              <a:t>: Present Content, Provide Guided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Materials</a:t>
            </a:r>
            <a:r>
              <a:rPr lang="en-US" sz="1200" dirty="0"/>
              <a:t>: Insulating Gloves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Time</a:t>
            </a:r>
            <a:r>
              <a:rPr lang="en-US" sz="1200" dirty="0"/>
              <a:t>: 2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Do: </a:t>
            </a:r>
            <a:r>
              <a:rPr lang="en-US" dirty="0"/>
              <a:t>Model procedures for inspection, ensuring a proper, putting on, and taking off the PPE.</a:t>
            </a:r>
          </a:p>
          <a:p>
            <a:r>
              <a:rPr lang="en-US" b="1" dirty="0"/>
              <a:t>Talking Points:</a:t>
            </a:r>
          </a:p>
          <a:p>
            <a:pPr marL="171450" indent="-171450">
              <a:buFont typeface="Arial" panose="020B0604020202020204" pitchFamily="34" charset="0"/>
              <a:buChar char="•"/>
            </a:pPr>
            <a:r>
              <a:rPr lang="en-US" b="0" dirty="0"/>
              <a:t>Insulating gloves must also be properly sized for the worker. A correct fit allows workers to safely handle tools while maintaining the protection the gloves are designed to provide.</a:t>
            </a:r>
          </a:p>
          <a:p>
            <a:pPr marL="171450" indent="-171450">
              <a:buFont typeface="Arial" panose="020B0604020202020204" pitchFamily="34" charset="0"/>
              <a:buChar char="•"/>
            </a:pPr>
            <a:r>
              <a:rPr lang="en-US" b="0" dirty="0"/>
              <a:t>Another important consideration is the voltage class of the glove. Insulating gloves are manufactured in different classes, and each class is rated to protect against a specific voltage range. Workers must always select gloves that match the voltage level of the task.</a:t>
            </a:r>
          </a:p>
          <a:p>
            <a:pPr marL="171450" indent="-171450">
              <a:buFont typeface="Arial" panose="020B0604020202020204" pitchFamily="34" charset="0"/>
              <a:buChar char="•"/>
            </a:pPr>
            <a:r>
              <a:rPr lang="en-US" b="0" dirty="0"/>
              <a:t>When using rubber insulating gloves, workers should also wear leather protector gloves over them. These protect the rubber from cuts, punctures, and abrasion that could damage the insulating material.</a:t>
            </a:r>
          </a:p>
          <a:p>
            <a:pPr marL="171450" indent="-171450">
              <a:buFont typeface="Arial" panose="020B0604020202020204" pitchFamily="34" charset="0"/>
              <a:buChar char="•"/>
            </a:pPr>
            <a:r>
              <a:rPr lang="en-US" b="0" dirty="0"/>
              <a:t>When the gloves are not in use, they should be stored in an approved glove bag or protective container. Proper storage helps prevent damage and keeps the gloves clean and ready for use.</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BA3637AC-2776-0A65-0027-C252EB9B1D17}"/>
              </a:ext>
            </a:extLst>
          </p:cNvPr>
          <p:cNvSpPr>
            <a:spLocks noGrp="1"/>
          </p:cNvSpPr>
          <p:nvPr>
            <p:ph type="sldNum" sz="quarter" idx="5"/>
          </p:nvPr>
        </p:nvSpPr>
        <p:spPr/>
        <p:txBody>
          <a:bodyPr/>
          <a:lstStyle/>
          <a:p>
            <a:fld id="{C68FB58B-AACD-44F1-9CE2-B850C946C86F}" type="slidenum">
              <a:rPr lang="en-US" smtClean="0"/>
              <a:t>44</a:t>
            </a:fld>
            <a:endParaRPr lang="en-US"/>
          </a:p>
        </p:txBody>
      </p:sp>
    </p:spTree>
    <p:extLst>
      <p:ext uri="{BB962C8B-B14F-4D97-AF65-F5344CB8AC3E}">
        <p14:creationId xmlns:p14="http://schemas.microsoft.com/office/powerpoint/2010/main" val="26065343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Instructional Event</a:t>
            </a:r>
            <a:r>
              <a:rPr lang="en-US" sz="1200" dirty="0"/>
              <a:t>: Present Content, Provide Guided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Materials</a:t>
            </a:r>
            <a:r>
              <a:rPr lang="en-US" sz="1200" dirty="0"/>
              <a:t>: Insulating Gloves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Time</a:t>
            </a:r>
            <a:r>
              <a:rPr lang="en-US" sz="1200" dirty="0"/>
              <a:t>: 2 min</a:t>
            </a:r>
          </a:p>
          <a:p>
            <a:r>
              <a:rPr lang="en-US" b="1" dirty="0"/>
              <a:t>Talking Points:</a:t>
            </a:r>
          </a:p>
          <a:p>
            <a:pPr marL="171450" indent="-171450">
              <a:buFont typeface="Arial" panose="020B0604020202020204" pitchFamily="34" charset="0"/>
              <a:buChar char="•"/>
            </a:pPr>
            <a:r>
              <a:rPr lang="en-US" b="0" dirty="0"/>
              <a:t>Insulating gloves are manufactured in different classes, and each class is rated to protect against a specific voltage level.</a:t>
            </a:r>
          </a:p>
          <a:p>
            <a:pPr marL="171450" indent="-171450">
              <a:buFont typeface="Arial" panose="020B0604020202020204" pitchFamily="34" charset="0"/>
              <a:buChar char="•"/>
            </a:pPr>
            <a:r>
              <a:rPr lang="en-US" b="0" dirty="0"/>
              <a:t>The class number tells you the maximum voltage the glove can safely protect against. As the class number increases, the glove is designed to protect against higher voltages.</a:t>
            </a:r>
          </a:p>
          <a:p>
            <a:pPr marL="171450" indent="-171450">
              <a:buFont typeface="Arial" panose="020B0604020202020204" pitchFamily="34" charset="0"/>
              <a:buChar char="•"/>
            </a:pPr>
            <a:r>
              <a:rPr lang="en-US" b="0" dirty="0"/>
              <a:t>These voltage ratings come from the ASTM D120 standard, which sets requirements for rubber insulating gloves used in electrical work.</a:t>
            </a:r>
          </a:p>
          <a:p>
            <a:pPr marL="171450" indent="-171450">
              <a:buFont typeface="Arial" panose="020B0604020202020204" pitchFamily="34" charset="0"/>
              <a:buChar char="•"/>
            </a:pPr>
            <a:r>
              <a:rPr lang="en-US" b="0" dirty="0"/>
              <a:t>In most transit environments, workers will typically use Class 00, Class 0, or sometimes Class 1 or Class 2 gloves, depending on the voltage of the system they are working on.</a:t>
            </a:r>
          </a:p>
          <a:p>
            <a:pPr marL="171450" indent="-171450">
              <a:buFont typeface="Arial" panose="020B0604020202020204" pitchFamily="34" charset="0"/>
              <a:buChar char="•"/>
            </a:pPr>
            <a:r>
              <a:rPr lang="en-US" b="0" dirty="0"/>
              <a:t>Choosing the correct glove class is important because the glove must be rated for the voltage level of the task.</a:t>
            </a:r>
          </a:p>
          <a:p>
            <a:pPr marL="171450" indent="-171450">
              <a:buFont typeface="Arial" panose="020B0604020202020204" pitchFamily="34" charset="0"/>
              <a:buChar char="•"/>
            </a:pPr>
            <a:r>
              <a:rPr lang="en-US" b="1" dirty="0"/>
              <a:t>ASK</a:t>
            </a:r>
            <a:r>
              <a:rPr lang="en-US" b="0" i="0" dirty="0"/>
              <a:t>: If you’re not sure what voltage you’re working on, what should you do before selecting your gloves?</a:t>
            </a:r>
          </a:p>
          <a:p>
            <a:pPr marL="628650" lvl="1" indent="-171450">
              <a:buFont typeface="Arial" panose="020B0604020202020204" pitchFamily="34" charset="0"/>
              <a:buChar char="•"/>
            </a:pPr>
            <a:r>
              <a:rPr lang="en-US" b="0" i="1" dirty="0"/>
              <a:t>Call on learners to respond. Guide discussion toward the importance of verifying the voltage and following workplace procedures.</a:t>
            </a:r>
          </a:p>
          <a:p>
            <a:pPr marL="171450" indent="-171450">
              <a:buFont typeface="Arial" panose="020B0604020202020204" pitchFamily="34" charset="0"/>
              <a:buChar char="•"/>
            </a:pPr>
            <a:r>
              <a:rPr lang="en-US" b="1" i="0" dirty="0"/>
              <a:t>ASK</a:t>
            </a:r>
            <a:r>
              <a:rPr lang="en-US" b="0" i="0" dirty="0"/>
              <a:t>: What might happen if someone chooses gloves that are rated for a much higher voltage than necessary?</a:t>
            </a:r>
          </a:p>
          <a:p>
            <a:pPr marL="628650" lvl="1" indent="-171450">
              <a:buFont typeface="Arial" panose="020B0604020202020204" pitchFamily="34" charset="0"/>
              <a:buChar char="•"/>
            </a:pPr>
            <a:r>
              <a:rPr lang="en-US" b="0" i="1" dirty="0"/>
              <a:t>Call on learners to respond. Higher-class gloves provide more protection, but they are thicker and less flexible, which can reduce dexterity and make it harder to safely handle tools and equipment.</a:t>
            </a:r>
          </a:p>
          <a:p>
            <a:pPr marL="171450" indent="-171450">
              <a:buFont typeface="Arial" panose="020B0604020202020204" pitchFamily="34" charset="0"/>
              <a:buChar char="•"/>
            </a:pPr>
            <a:r>
              <a:rPr lang="en-US" b="0" dirty="0"/>
              <a:t>The key takeaway is that workers should always select gloves that match the voltage level of the job while still allowing them to work safely and effectively.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45</a:t>
            </a:fld>
            <a:endParaRPr lang="en-US"/>
          </a:p>
        </p:txBody>
      </p:sp>
    </p:spTree>
    <p:extLst>
      <p:ext uri="{BB962C8B-B14F-4D97-AF65-F5344CB8AC3E}">
        <p14:creationId xmlns:p14="http://schemas.microsoft.com/office/powerpoint/2010/main" val="34846170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Event</a:t>
            </a:r>
            <a:r>
              <a:rPr lang="en-US" sz="1200" dirty="0">
                <a:effectLst/>
                <a:latin typeface="Calibri" panose="020F0502020204030204" pitchFamily="34" charset="0"/>
                <a:ea typeface="Calibri" panose="020F0502020204030204" pitchFamily="34" charset="0"/>
                <a:cs typeface="Times New Roman" panose="02020603050405020304" pitchFamily="18" charset="0"/>
              </a:rPr>
              <a:t>: Present Content, Provide Learning Guidance  </a:t>
            </a: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Time</a:t>
            </a:r>
            <a:r>
              <a:rPr lang="en-US" sz="1200" dirty="0">
                <a:effectLst/>
                <a:latin typeface="Calibri" panose="020F0502020204030204" pitchFamily="34" charset="0"/>
                <a:ea typeface="Calibri" panose="020F0502020204030204" pitchFamily="34" charset="0"/>
                <a:cs typeface="Times New Roman" panose="02020603050405020304" pitchFamily="18" charset="0"/>
              </a:rPr>
              <a:t>: 16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Video Link</a:t>
            </a:r>
            <a:r>
              <a:rPr lang="en-US" sz="1200" dirty="0">
                <a:effectLst/>
                <a:latin typeface="Calibri" panose="020F0502020204030204" pitchFamily="34" charset="0"/>
                <a:ea typeface="Calibri" panose="020F0502020204030204" pitchFamily="34" charset="0"/>
                <a:cs typeface="Times New Roman" panose="02020603050405020304" pitchFamily="18" charset="0"/>
              </a:rPr>
              <a:t>: https://www.youtube.com/watch?v=4mpksxHgCAA </a:t>
            </a:r>
            <a:endParaRPr lang="en-US" sz="1200" dirty="0"/>
          </a:p>
          <a:p>
            <a:pPr marL="0" indent="0">
              <a:buFont typeface="Arial" panose="020B0604020202020204" pitchFamily="34"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Do</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b="0" dirty="0">
                <a:latin typeface="+mn-lt"/>
              </a:rPr>
              <a:t>Use link to play the video.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latin typeface="+mn-lt"/>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latin typeface="+mn-lt"/>
              </a:rPr>
              <a:t>This video provides an overview of the purpose, use, and inspection of insulated gloves. Let’s take a look.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Source</a:t>
            </a:r>
            <a:r>
              <a:rPr lang="en-US" dirty="0"/>
              <a:t>: Summit Electric Supply. (2018). </a:t>
            </a:r>
            <a:r>
              <a:rPr lang="en-US" i="1" dirty="0"/>
              <a:t>Salisbury's arc flash and rubber glove safety training</a:t>
            </a:r>
            <a:r>
              <a:rPr lang="en-US" dirty="0"/>
              <a:t> [Video]. YouTube. </a:t>
            </a:r>
            <a:r>
              <a:rPr lang="en-US" dirty="0">
                <a:hlinkClick r:id="rId3"/>
              </a:rPr>
              <a:t>https://www.youtube.com/watch?v=4mpksxHgCAA</a:t>
            </a:r>
            <a:endParaRPr lang="en-US" dirty="0"/>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46</a:t>
            </a:fld>
            <a:endParaRPr lang="en-US"/>
          </a:p>
        </p:txBody>
      </p:sp>
    </p:spTree>
    <p:extLst>
      <p:ext uri="{BB962C8B-B14F-4D97-AF65-F5344CB8AC3E}">
        <p14:creationId xmlns:p14="http://schemas.microsoft.com/office/powerpoint/2010/main" val="35500303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Instructional Event</a:t>
            </a:r>
            <a:r>
              <a:rPr lang="en-US" sz="1200" dirty="0">
                <a:effectLst/>
                <a:latin typeface="+mn-lt"/>
                <a:ea typeface="Calibri" panose="020F0502020204030204" pitchFamily="34" charset="0"/>
                <a:cs typeface="Times New Roman" panose="02020603050405020304" pitchFamily="18" charset="0"/>
              </a:rPr>
              <a:t>: Present Content, Provide Learning Guidance  </a:t>
            </a:r>
          </a:p>
          <a:p>
            <a:pPr marL="0" marR="0">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Time</a:t>
            </a:r>
            <a:r>
              <a:rPr lang="en-US" sz="1200" dirty="0">
                <a:effectLst/>
                <a:latin typeface="+mn-lt"/>
                <a:ea typeface="Calibri" panose="020F0502020204030204" pitchFamily="34" charset="0"/>
                <a:cs typeface="Times New Roman" panose="02020603050405020304" pitchFamily="18" charset="0"/>
              </a:rPr>
              <a:t>: 3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Video Link</a:t>
            </a:r>
            <a:r>
              <a:rPr lang="en-US" sz="1200" dirty="0">
                <a:effectLst/>
                <a:latin typeface="+mn-lt"/>
                <a:ea typeface="Calibri" panose="020F0502020204030204" pitchFamily="34" charset="0"/>
                <a:cs typeface="Times New Roman" panose="02020603050405020304" pitchFamily="18" charset="0"/>
              </a:rPr>
              <a:t>: https://www.youtube.com/watch?v=AnfTcccmFS4&amp;t=142s</a:t>
            </a:r>
            <a:endParaRPr lang="en-US" sz="1200" dirty="0">
              <a:latin typeface="+mn-lt"/>
            </a:endParaRPr>
          </a:p>
          <a:p>
            <a:pPr marL="0" indent="0">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Do</a:t>
            </a:r>
            <a:r>
              <a:rPr lang="en-US" sz="1200" dirty="0">
                <a:effectLst/>
                <a:latin typeface="+mn-lt"/>
                <a:ea typeface="Calibri" panose="020F0502020204030204" pitchFamily="34" charset="0"/>
                <a:cs typeface="Times New Roman" panose="02020603050405020304" pitchFamily="18" charset="0"/>
              </a:rPr>
              <a:t>: </a:t>
            </a:r>
            <a:r>
              <a:rPr lang="en-US" sz="1200" b="0" dirty="0">
                <a:latin typeface="+mn-lt"/>
              </a:rPr>
              <a:t>Use link to play the video.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latin typeface="+mn-lt"/>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latin typeface="+mn-lt"/>
              </a:rPr>
              <a:t>This video dives a little deeper into inspection. </a:t>
            </a:r>
          </a:p>
          <a:p>
            <a:endParaRPr lang="en-US" dirty="0">
              <a:latin typeface="+mn-lt"/>
            </a:endParaRPr>
          </a:p>
          <a:p>
            <a:r>
              <a:rPr lang="en-US" i="1" dirty="0">
                <a:latin typeface="+mn-lt"/>
              </a:rPr>
              <a:t>Source</a:t>
            </a:r>
            <a:r>
              <a:rPr lang="en-US" dirty="0">
                <a:latin typeface="+mn-lt"/>
              </a:rPr>
              <a:t>: Northwest Lineman College. (2018). </a:t>
            </a:r>
            <a:r>
              <a:rPr lang="en-US" i="1" dirty="0">
                <a:latin typeface="+mn-lt"/>
              </a:rPr>
              <a:t>Rubber glove inspection</a:t>
            </a:r>
            <a:r>
              <a:rPr lang="en-US" dirty="0">
                <a:latin typeface="+mn-lt"/>
              </a:rPr>
              <a:t> [Video]. YouTube. </a:t>
            </a:r>
            <a:r>
              <a:rPr lang="en-US" dirty="0">
                <a:latin typeface="+mn-lt"/>
                <a:hlinkClick r:id="rId3"/>
              </a:rPr>
              <a:t>https://www.youtube.com/watch?v=AnfTcccmFS4</a:t>
            </a:r>
            <a:r>
              <a:rPr lang="en-US" dirty="0">
                <a:latin typeface="+mn-lt"/>
              </a:rPr>
              <a:t> </a:t>
            </a:r>
          </a:p>
        </p:txBody>
      </p:sp>
      <p:sp>
        <p:nvSpPr>
          <p:cNvPr id="4" name="Slide Number Placeholder 3"/>
          <p:cNvSpPr>
            <a:spLocks noGrp="1"/>
          </p:cNvSpPr>
          <p:nvPr>
            <p:ph type="sldNum" sz="quarter" idx="5"/>
          </p:nvPr>
        </p:nvSpPr>
        <p:spPr/>
        <p:txBody>
          <a:bodyPr/>
          <a:lstStyle/>
          <a:p>
            <a:fld id="{C68FB58B-AACD-44F1-9CE2-B850C946C86F}" type="slidenum">
              <a:rPr lang="en-US" smtClean="0"/>
              <a:t>47</a:t>
            </a:fld>
            <a:endParaRPr lang="en-US"/>
          </a:p>
        </p:txBody>
      </p:sp>
    </p:spTree>
    <p:extLst>
      <p:ext uri="{BB962C8B-B14F-4D97-AF65-F5344CB8AC3E}">
        <p14:creationId xmlns:p14="http://schemas.microsoft.com/office/powerpoint/2010/main" val="42446931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Instructional Event</a:t>
            </a:r>
            <a:r>
              <a:rPr lang="en-US" sz="1200" dirty="0">
                <a:effectLst/>
                <a:latin typeface="+mn-lt"/>
                <a:ea typeface="Calibri" panose="020F0502020204030204" pitchFamily="34" charset="0"/>
                <a:cs typeface="Times New Roman" panose="02020603050405020304" pitchFamily="18" charset="0"/>
              </a:rPr>
              <a:t>: Present Content, Provide Learning Guidance  </a:t>
            </a:r>
          </a:p>
          <a:p>
            <a:pPr marL="0" marR="0">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Time</a:t>
            </a:r>
            <a:r>
              <a:rPr lang="en-US" sz="1200" dirty="0">
                <a:effectLst/>
                <a:latin typeface="+mn-lt"/>
                <a:ea typeface="Calibri" panose="020F0502020204030204" pitchFamily="34" charset="0"/>
                <a:cs typeface="Times New Roman" panose="02020603050405020304" pitchFamily="18" charset="0"/>
              </a:rPr>
              <a:t>: 5 min.</a:t>
            </a:r>
          </a:p>
          <a:p>
            <a:pPr marL="0" marR="0">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Materials</a:t>
            </a:r>
            <a:r>
              <a:rPr lang="en-US" sz="1200" dirty="0">
                <a:effectLst/>
                <a:latin typeface="+mn-lt"/>
                <a:ea typeface="Calibri" panose="020F0502020204030204" pitchFamily="34" charset="0"/>
                <a:cs typeface="Times New Roman" panose="02020603050405020304" pitchFamily="18" charset="0"/>
              </a:rPr>
              <a:t>: Insulated glove in </a:t>
            </a:r>
            <a:r>
              <a:rPr lang="en-US" sz="1200" b="1" dirty="0">
                <a:effectLst/>
                <a:latin typeface="+mn-lt"/>
                <a:ea typeface="Calibri" panose="020F0502020204030204" pitchFamily="34" charset="0"/>
                <a:cs typeface="Times New Roman" panose="02020603050405020304" pitchFamily="18" charset="0"/>
              </a:rPr>
              <a:t>good</a:t>
            </a:r>
            <a:r>
              <a:rPr lang="en-US" sz="1200" dirty="0">
                <a:effectLst/>
                <a:latin typeface="+mn-lt"/>
                <a:ea typeface="Calibri" panose="020F0502020204030204" pitchFamily="34" charset="0"/>
                <a:cs typeface="Times New Roman" panose="02020603050405020304" pitchFamily="18" charset="0"/>
              </a:rPr>
              <a:t> condition and Insulated glove in </a:t>
            </a:r>
            <a:r>
              <a:rPr lang="en-US" sz="1200" b="1" dirty="0">
                <a:effectLst/>
                <a:latin typeface="+mn-lt"/>
                <a:ea typeface="Calibri" panose="020F0502020204030204" pitchFamily="34" charset="0"/>
                <a:cs typeface="Times New Roman" panose="02020603050405020304" pitchFamily="18" charset="0"/>
              </a:rPr>
              <a:t>poor</a:t>
            </a:r>
            <a:r>
              <a:rPr lang="en-US" sz="1200" dirty="0">
                <a:effectLst/>
                <a:latin typeface="+mn-lt"/>
                <a:ea typeface="Calibri" panose="020F0502020204030204" pitchFamily="34" charset="0"/>
                <a:cs typeface="Times New Roman" panose="02020603050405020304" pitchFamily="18" charset="0"/>
              </a:rPr>
              <a:t> condition </a:t>
            </a:r>
          </a:p>
          <a:p>
            <a:pPr marL="0" indent="0">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Do</a:t>
            </a:r>
            <a:r>
              <a:rPr lang="en-US" sz="1200" dirty="0">
                <a:effectLst/>
                <a:latin typeface="+mn-lt"/>
                <a:ea typeface="Calibri" panose="020F0502020204030204" pitchFamily="34" charset="0"/>
                <a:cs typeface="Times New Roman" panose="02020603050405020304" pitchFamily="18" charset="0"/>
              </a:rPr>
              <a:t>: </a:t>
            </a:r>
          </a:p>
          <a:p>
            <a:pPr marL="171450" indent="-171450">
              <a:buFont typeface="Arial" panose="020B0604020202020204" pitchFamily="34" charset="0"/>
              <a:buChar char="•"/>
            </a:pPr>
            <a:r>
              <a:rPr lang="en-US" sz="1200" b="0" dirty="0">
                <a:latin typeface="+mn-lt"/>
              </a:rPr>
              <a:t>Conduct a glove inspection and a glove inflation test. </a:t>
            </a:r>
          </a:p>
          <a:p>
            <a:pPr marL="171450" indent="-171450">
              <a:buFont typeface="Arial" panose="020B0604020202020204" pitchFamily="34" charset="0"/>
              <a:buChar char="•"/>
            </a:pPr>
            <a:r>
              <a:rPr lang="en-US" sz="1200" b="0" dirty="0">
                <a:latin typeface="+mn-lt"/>
              </a:rPr>
              <a:t>Make sure you have a “bad” glove – with tiny crack, hole, oil stain or expired test date so learners know what to look for.</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48</a:t>
            </a:fld>
            <a:endParaRPr lang="en-US"/>
          </a:p>
        </p:txBody>
      </p:sp>
    </p:spTree>
    <p:extLst>
      <p:ext uri="{BB962C8B-B14F-4D97-AF65-F5344CB8AC3E}">
        <p14:creationId xmlns:p14="http://schemas.microsoft.com/office/powerpoint/2010/main" val="8075908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CF948-E119-73E5-0F6F-F3E188F8E7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4E23BA-5B78-9DC5-FF8D-D4919DF9BD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F3B40-894E-AAED-D04C-16DC32A38D7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Instructional Event</a:t>
            </a:r>
            <a:r>
              <a:rPr lang="en-US" sz="1200" dirty="0"/>
              <a:t>: Present Content, Provide Guided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Materials</a:t>
            </a:r>
            <a:r>
              <a:rPr lang="en-US" sz="1200" dirty="0"/>
              <a:t>: Arc Rated Uniform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Time</a:t>
            </a:r>
            <a:r>
              <a:rPr lang="en-US" sz="1200" dirty="0"/>
              <a:t>: 2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Do: </a:t>
            </a:r>
            <a:r>
              <a:rPr lang="en-US" dirty="0"/>
              <a:t>Model procedures for inspection, ensuring a proper, putting on, and taking off the PPE.</a:t>
            </a:r>
          </a:p>
          <a:p>
            <a:r>
              <a:rPr lang="en-US" b="1" dirty="0"/>
              <a:t>Talking Points:</a:t>
            </a:r>
          </a:p>
          <a:p>
            <a:pPr marL="171450" indent="-171450">
              <a:buFont typeface="Arial" panose="020B0604020202020204" pitchFamily="34" charset="0"/>
              <a:buChar char="•"/>
            </a:pPr>
            <a:r>
              <a:rPr lang="en-US" b="0" dirty="0"/>
              <a:t>Arc-rated uniforms are designed to protect the body from the intense heat and flames produced during an arc flash event.</a:t>
            </a:r>
          </a:p>
          <a:p>
            <a:pPr marL="171450" indent="-171450">
              <a:buFont typeface="Arial" panose="020B0604020202020204" pitchFamily="34" charset="0"/>
              <a:buChar char="•"/>
            </a:pPr>
            <a:r>
              <a:rPr lang="en-US" b="0" dirty="0"/>
              <a:t>These garments are made from arc-rated materials that are tested to resist ignition and prevent the fabric from melting or continuing to burn when exposed to an electrical arc.</a:t>
            </a:r>
          </a:p>
          <a:p>
            <a:pPr marL="171450" indent="-171450">
              <a:buFont typeface="Arial" panose="020B0604020202020204" pitchFamily="34" charset="0"/>
              <a:buChar char="•"/>
            </a:pPr>
            <a:r>
              <a:rPr lang="en-US" b="0" dirty="0"/>
              <a:t>It is important to </a:t>
            </a:r>
            <a:r>
              <a:rPr lang="en-US" b="0" u="sng" dirty="0"/>
              <a:t>avoid wearing synthetic or man-made materials</a:t>
            </a:r>
            <a:r>
              <a:rPr lang="en-US" b="0" dirty="0"/>
              <a:t>, such as polyester or nylon, when working around intermediate or high voltage. These materials can melt onto the skin when exposed to extreme heat, which can significantly worsen burn injuries.</a:t>
            </a:r>
          </a:p>
          <a:p>
            <a:pPr marL="171450" indent="-171450">
              <a:buFont typeface="Arial" panose="020B0604020202020204" pitchFamily="34" charset="0"/>
              <a:buChar char="•"/>
            </a:pPr>
            <a:r>
              <a:rPr lang="en-US" b="0" dirty="0"/>
              <a:t>Workers should also remember that arc-rated protection works as a system. Wearing only one piece of the uniform does not provide full protection.</a:t>
            </a:r>
          </a:p>
          <a:p>
            <a:pPr marL="171450" indent="-171450">
              <a:buFont typeface="Arial" panose="020B0604020202020204" pitchFamily="34" charset="0"/>
              <a:buChar char="•"/>
            </a:pPr>
            <a:r>
              <a:rPr lang="en-US" b="0" dirty="0"/>
              <a:t>For example, wearing only an arc-rated shirt while leaving other areas exposed may still allow serious burns during an arc flash event.</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9C197436-BFA5-2619-2CE3-7E2536E12972}"/>
              </a:ext>
            </a:extLst>
          </p:cNvPr>
          <p:cNvSpPr>
            <a:spLocks noGrp="1"/>
          </p:cNvSpPr>
          <p:nvPr>
            <p:ph type="sldNum" sz="quarter" idx="5"/>
          </p:nvPr>
        </p:nvSpPr>
        <p:spPr/>
        <p:txBody>
          <a:bodyPr/>
          <a:lstStyle/>
          <a:p>
            <a:fld id="{C68FB58B-AACD-44F1-9CE2-B850C946C86F}" type="slidenum">
              <a:rPr lang="en-US" smtClean="0"/>
              <a:t>49</a:t>
            </a:fld>
            <a:endParaRPr lang="en-US"/>
          </a:p>
        </p:txBody>
      </p:sp>
    </p:spTree>
    <p:extLst>
      <p:ext uri="{BB962C8B-B14F-4D97-AF65-F5344CB8AC3E}">
        <p14:creationId xmlns:p14="http://schemas.microsoft.com/office/powerpoint/2010/main" val="3461391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Direction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 </a:t>
            </a:r>
            <a:r>
              <a:rPr lang="en-US" dirty="0"/>
              <a:t>Review the module agenda. </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5</a:t>
            </a:fld>
            <a:endParaRPr lang="en-US"/>
          </a:p>
        </p:txBody>
      </p:sp>
    </p:spTree>
    <p:extLst>
      <p:ext uri="{BB962C8B-B14F-4D97-AF65-F5344CB8AC3E}">
        <p14:creationId xmlns:p14="http://schemas.microsoft.com/office/powerpoint/2010/main" val="40860963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368EB-2CCF-ED42-C4C2-8F6683886B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71493-5CB1-2ECF-2ED6-64A7A676D8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A35A9A-88D2-6D21-6576-67734461F10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Instructional Event</a:t>
            </a:r>
            <a:r>
              <a:rPr lang="en-US" sz="1200" dirty="0"/>
              <a:t>: Present Content, Provide Guided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Materials</a:t>
            </a:r>
            <a:r>
              <a:rPr lang="en-US" sz="1200" dirty="0"/>
              <a:t>: Arc Rated Uniform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Time</a:t>
            </a:r>
            <a:r>
              <a:rPr lang="en-US" sz="1200" dirty="0"/>
              <a:t>: 2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Do: </a:t>
            </a:r>
            <a:r>
              <a:rPr lang="en-US" dirty="0"/>
              <a:t>Model procedures for inspection, ensuring a proper, putting on, and taking off the PPE.</a:t>
            </a:r>
          </a:p>
          <a:p>
            <a:r>
              <a:rPr lang="en-US" b="1" dirty="0"/>
              <a:t>Talking Points:</a:t>
            </a:r>
          </a:p>
          <a:p>
            <a:pPr marL="171450" indent="-171450">
              <a:buFont typeface="Arial" panose="020B0604020202020204" pitchFamily="34" charset="0"/>
              <a:buChar char="•"/>
            </a:pPr>
            <a:r>
              <a:rPr lang="en-US" b="0" dirty="0"/>
              <a:t>Before wearing an arc-rated uniform, workers should inspect the clothing for damage.</a:t>
            </a:r>
          </a:p>
          <a:p>
            <a:pPr marL="171450" indent="-171450">
              <a:buFont typeface="Arial" panose="020B0604020202020204" pitchFamily="34" charset="0"/>
              <a:buChar char="•"/>
            </a:pPr>
            <a:r>
              <a:rPr lang="en-US" b="0" dirty="0"/>
              <a:t>Look for cuts, tears, worn fabric, or other damage that could reduce the protective performance of the garment.</a:t>
            </a:r>
          </a:p>
          <a:p>
            <a:pPr marL="171450" indent="-171450">
              <a:buFont typeface="Arial" panose="020B0604020202020204" pitchFamily="34" charset="0"/>
              <a:buChar char="•"/>
            </a:pPr>
            <a:r>
              <a:rPr lang="en-US" b="0" dirty="0"/>
              <a:t>Workers should also check for grease, oil, or other contamination. Contaminants can make the material more flammable, which increases the risk of injury during an arc flash.</a:t>
            </a:r>
          </a:p>
          <a:p>
            <a:pPr marL="171450" indent="-171450">
              <a:buFont typeface="Arial" panose="020B0604020202020204" pitchFamily="34" charset="0"/>
              <a:buChar char="•"/>
            </a:pPr>
            <a:r>
              <a:rPr lang="en-US" b="0" dirty="0"/>
              <a:t>Proper fit and use are also important. The uniform should be worn correctly and fully fastened.</a:t>
            </a:r>
          </a:p>
          <a:p>
            <a:pPr marL="171450" indent="-171450">
              <a:buFont typeface="Arial" panose="020B0604020202020204" pitchFamily="34" charset="0"/>
              <a:buChar char="•"/>
            </a:pPr>
            <a:r>
              <a:rPr lang="en-US" b="0" dirty="0"/>
              <a:t>All buttons should be secured, and shirts should be tucked in. This helps ensure that the arc-rated clothing provides continuous protection across the body.</a:t>
            </a:r>
          </a:p>
          <a:p>
            <a:pPr marL="171450" indent="-171450">
              <a:buFont typeface="Arial" panose="020B0604020202020204" pitchFamily="34" charset="0"/>
              <a:buChar char="•"/>
            </a:pPr>
            <a:r>
              <a:rPr lang="en-US" b="0" dirty="0"/>
              <a:t>Wearing the uniform properly helps ensure it performs the way it was designed and tested to protect workers during an arc flash event.</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BE617663-3DC9-8CF1-59B2-E98247DCE921}"/>
              </a:ext>
            </a:extLst>
          </p:cNvPr>
          <p:cNvSpPr>
            <a:spLocks noGrp="1"/>
          </p:cNvSpPr>
          <p:nvPr>
            <p:ph type="sldNum" sz="quarter" idx="5"/>
          </p:nvPr>
        </p:nvSpPr>
        <p:spPr/>
        <p:txBody>
          <a:bodyPr/>
          <a:lstStyle/>
          <a:p>
            <a:fld id="{C68FB58B-AACD-44F1-9CE2-B850C946C86F}" type="slidenum">
              <a:rPr lang="en-US" smtClean="0"/>
              <a:t>50</a:t>
            </a:fld>
            <a:endParaRPr lang="en-US"/>
          </a:p>
        </p:txBody>
      </p:sp>
    </p:spTree>
    <p:extLst>
      <p:ext uri="{BB962C8B-B14F-4D97-AF65-F5344CB8AC3E}">
        <p14:creationId xmlns:p14="http://schemas.microsoft.com/office/powerpoint/2010/main" val="21253299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Instructional Event</a:t>
            </a:r>
            <a:r>
              <a:rPr lang="en-US" sz="1200" dirty="0"/>
              <a:t>: Present Content, Provide Guided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Materials</a:t>
            </a:r>
            <a:r>
              <a:rPr lang="en-US" sz="1200" dirty="0"/>
              <a:t>: Arc Rated Outerwear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Time</a:t>
            </a:r>
            <a:r>
              <a:rPr lang="en-US" sz="1200" dirty="0"/>
              <a:t>: 2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Do: </a:t>
            </a:r>
            <a:r>
              <a:rPr lang="en-US" dirty="0"/>
              <a:t>Model procedures for inspection, ensuring a proper, putting on, and taking off the PPE.</a:t>
            </a:r>
          </a:p>
          <a:p>
            <a:r>
              <a:rPr lang="en-US" b="1" dirty="0"/>
              <a:t>Talking Points:</a:t>
            </a:r>
          </a:p>
          <a:p>
            <a:pPr marL="171450" indent="-171450">
              <a:buFont typeface="Arial" panose="020B0604020202020204" pitchFamily="34" charset="0"/>
              <a:buChar char="•"/>
            </a:pPr>
            <a:r>
              <a:rPr lang="en-US" b="0" dirty="0"/>
              <a:t>Arc-rated outerwear provides additional protection from arc flash heat and flames, especially when working outdoors or in colder environments.</a:t>
            </a:r>
          </a:p>
          <a:p>
            <a:pPr marL="171450" indent="-171450">
              <a:buFont typeface="Arial" panose="020B0604020202020204" pitchFamily="34" charset="0"/>
              <a:buChar char="•"/>
            </a:pPr>
            <a:r>
              <a:rPr lang="en-US" b="0" dirty="0"/>
              <a:t>Examples include arc-rated jackets, bib overalls, and other protective outer garments that are worn over the standard arc-rated uniform.</a:t>
            </a:r>
          </a:p>
          <a:p>
            <a:pPr marL="171450" indent="-171450">
              <a:buFont typeface="Arial" panose="020B0604020202020204" pitchFamily="34" charset="0"/>
              <a:buChar char="•"/>
            </a:pPr>
            <a:r>
              <a:rPr lang="en-US" b="0" dirty="0"/>
              <a:t>One important rule is that anything worn over arc-rated clothing must also be arc rated. Wearing non-arc-rated jackets or sweatshirts over protective clothing can reduce the effectiveness of the protection.</a:t>
            </a:r>
          </a:p>
          <a:p>
            <a:pPr marL="171450" indent="-171450">
              <a:buFont typeface="Arial" panose="020B0604020202020204" pitchFamily="34" charset="0"/>
              <a:buChar char="•"/>
            </a:pPr>
            <a:r>
              <a:rPr lang="en-US" b="0" dirty="0"/>
              <a:t>Outerwear should be inspected the same way as the arc-rated uniform. Workers should check for cuts, tears, damaged fabric, or contamination such as grease or oil, which can increase flammability.</a:t>
            </a:r>
          </a:p>
          <a:p>
            <a:pPr marL="171450" indent="-171450">
              <a:buFont typeface="Arial" panose="020B0604020202020204" pitchFamily="34" charset="0"/>
              <a:buChar char="•"/>
            </a:pPr>
            <a:r>
              <a:rPr lang="en-US" b="0" dirty="0"/>
              <a:t>The fit and use requirements are also the same as the arc-rated uniform. Outerwear should be worn correctly and fully fastened so it continues to provide the protection it was designed to deliver.</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51</a:t>
            </a:fld>
            <a:endParaRPr lang="en-US"/>
          </a:p>
        </p:txBody>
      </p:sp>
    </p:spTree>
    <p:extLst>
      <p:ext uri="{BB962C8B-B14F-4D97-AF65-F5344CB8AC3E}">
        <p14:creationId xmlns:p14="http://schemas.microsoft.com/office/powerpoint/2010/main" val="22707635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Instructional Event</a:t>
            </a:r>
            <a:r>
              <a:rPr lang="en-US" sz="1200" dirty="0"/>
              <a:t>: Present Content, Provide Guided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Materials</a:t>
            </a:r>
            <a:r>
              <a:rPr lang="en-US" sz="1200" dirty="0"/>
              <a:t>: Arc Rated Face Sheild and Hood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Time</a:t>
            </a:r>
            <a:r>
              <a:rPr lang="en-US" sz="1200" dirty="0"/>
              <a:t>: 2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Do: </a:t>
            </a:r>
            <a:r>
              <a:rPr lang="en-US" dirty="0"/>
              <a:t>Model procedures for inspection, ensuring a proper, putting on, and taking off the PPE.</a:t>
            </a:r>
          </a:p>
          <a:p>
            <a:r>
              <a:rPr lang="en-US" b="1" dirty="0"/>
              <a:t>Talking Points:</a:t>
            </a:r>
          </a:p>
          <a:p>
            <a:pPr marL="171450" indent="-171450">
              <a:buFont typeface="Arial" panose="020B0604020202020204" pitchFamily="34" charset="0"/>
              <a:buChar char="•"/>
            </a:pPr>
            <a:r>
              <a:rPr lang="en-US" b="0" dirty="0"/>
              <a:t>Arc-rated face shields and hoods provide critical protection for the head and upper body during an arc flash event.</a:t>
            </a:r>
          </a:p>
          <a:p>
            <a:pPr marL="171450" indent="-171450">
              <a:buFont typeface="Arial" panose="020B0604020202020204" pitchFamily="34" charset="0"/>
              <a:buChar char="•"/>
            </a:pPr>
            <a:r>
              <a:rPr lang="en-US" b="0" dirty="0"/>
              <a:t>They are designed to protect the eyes, face, neck, head, and upper chest from extreme heat, sparks, and flying debris that may occur during an electrical arc.</a:t>
            </a:r>
          </a:p>
          <a:p>
            <a:pPr marL="171450" indent="-171450">
              <a:buFont typeface="Arial" panose="020B0604020202020204" pitchFamily="34" charset="0"/>
              <a:buChar char="•"/>
            </a:pPr>
            <a:r>
              <a:rPr lang="en-US" b="0" dirty="0"/>
              <a:t>Before use, workers should inspect the face shield or hood carefully. Look for cracks, scratches, or other damage to the visor, as this can reduce visibility or protection.</a:t>
            </a:r>
          </a:p>
          <a:p>
            <a:pPr marL="171450" indent="-171450">
              <a:buFont typeface="Arial" panose="020B0604020202020204" pitchFamily="34" charset="0"/>
              <a:buChar char="•"/>
            </a:pPr>
            <a:r>
              <a:rPr lang="en-US" b="0" dirty="0"/>
              <a:t>The internal suspension system and headgear should also be checked to make sure they are secure and functioning properly.</a:t>
            </a:r>
          </a:p>
          <a:p>
            <a:pPr marL="171450" indent="-171450">
              <a:buFont typeface="Arial" panose="020B0604020202020204" pitchFamily="34" charset="0"/>
              <a:buChar char="•"/>
            </a:pPr>
            <a:r>
              <a:rPr lang="en-US" b="0" dirty="0"/>
              <a:t>Workers should also verify the manufacture date, since many arc-rated face shields and hoods have a service life of about five years, depending on manufacturer guidance.</a:t>
            </a:r>
          </a:p>
          <a:p>
            <a:pPr marL="171450" indent="-171450">
              <a:buFont typeface="Arial" panose="020B0604020202020204" pitchFamily="34" charset="0"/>
              <a:buChar char="•"/>
            </a:pPr>
            <a:r>
              <a:rPr lang="en-US" b="0" dirty="0"/>
              <a:t>Another important step is confirming that the face shield or hood is rated for the electrical hazard level of the task, ensuring it provides adequate arc flash protection.</a:t>
            </a:r>
          </a:p>
          <a:p>
            <a:pPr marL="171450" indent="-171450">
              <a:buFont typeface="Arial" panose="020B0604020202020204" pitchFamily="34" charset="0"/>
              <a:buChar char="•"/>
            </a:pPr>
            <a:r>
              <a:rPr lang="en-US" b="0" dirty="0"/>
              <a:t>When worn, the shield or hood should fit securely and remain stable on the head, allowing the worker to maintain clear vision while staying protected.</a:t>
            </a:r>
          </a:p>
        </p:txBody>
      </p:sp>
      <p:sp>
        <p:nvSpPr>
          <p:cNvPr id="4" name="Slide Number Placeholder 3"/>
          <p:cNvSpPr>
            <a:spLocks noGrp="1"/>
          </p:cNvSpPr>
          <p:nvPr>
            <p:ph type="sldNum" sz="quarter" idx="5"/>
          </p:nvPr>
        </p:nvSpPr>
        <p:spPr/>
        <p:txBody>
          <a:bodyPr/>
          <a:lstStyle/>
          <a:p>
            <a:fld id="{C68FB58B-AACD-44F1-9CE2-B850C946C86F}" type="slidenum">
              <a:rPr lang="en-US" smtClean="0"/>
              <a:t>52</a:t>
            </a:fld>
            <a:endParaRPr lang="en-US"/>
          </a:p>
        </p:txBody>
      </p:sp>
    </p:spTree>
    <p:extLst>
      <p:ext uri="{BB962C8B-B14F-4D97-AF65-F5344CB8AC3E}">
        <p14:creationId xmlns:p14="http://schemas.microsoft.com/office/powerpoint/2010/main" val="8666817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Instructional Event</a:t>
            </a:r>
            <a:r>
              <a:rPr lang="en-US" sz="1200" dirty="0"/>
              <a:t>: Present Content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Time</a:t>
            </a:r>
            <a:r>
              <a:rPr lang="en-US" sz="1200" dirty="0"/>
              <a:t>: 2 min</a:t>
            </a:r>
          </a:p>
          <a:p>
            <a:r>
              <a:rPr lang="en-US" b="1" dirty="0"/>
              <a:t>Talking Points:</a:t>
            </a:r>
          </a:p>
          <a:p>
            <a:pPr marL="171450" indent="-171450">
              <a:buFont typeface="Arial" panose="020B0604020202020204" pitchFamily="34" charset="0"/>
              <a:buChar char="•"/>
            </a:pPr>
            <a:r>
              <a:rPr lang="en-US" dirty="0"/>
              <a:t>When working in colder environments, workers may need to wear additional layers to stay warm.</a:t>
            </a:r>
          </a:p>
          <a:p>
            <a:pPr marL="171450" indent="-171450">
              <a:buFont typeface="Arial" panose="020B0604020202020204" pitchFamily="34" charset="0"/>
              <a:buChar char="•"/>
            </a:pPr>
            <a:r>
              <a:rPr lang="en-US" dirty="0"/>
              <a:t>If layering is necessary, it is important to make sure that all layers worn during energized electrical work are arc-rated.</a:t>
            </a:r>
          </a:p>
          <a:p>
            <a:pPr marL="171450" indent="-171450">
              <a:buFont typeface="Arial" panose="020B0604020202020204" pitchFamily="34" charset="0"/>
              <a:buChar char="•"/>
            </a:pPr>
            <a:r>
              <a:rPr lang="en-US" dirty="0"/>
              <a:t>Wearing non–arc-rated clothing underneath or over arc-rated PPE can reduce the overall level of protection and increase the risk of injury during an arc flash event.</a:t>
            </a:r>
          </a:p>
          <a:p>
            <a:pPr marL="171450" indent="-171450">
              <a:buFont typeface="Arial" panose="020B0604020202020204" pitchFamily="34" charset="0"/>
              <a:buChar char="•"/>
            </a:pPr>
            <a:r>
              <a:rPr lang="en-US" dirty="0"/>
              <a:t>Remember that arc protection is only as strong as the weakest layer, so workers should always check that each layer of clothing meets the required arc-rating standards for the task.</a:t>
            </a:r>
          </a:p>
        </p:txBody>
      </p:sp>
      <p:sp>
        <p:nvSpPr>
          <p:cNvPr id="4" name="Slide Number Placeholder 3"/>
          <p:cNvSpPr>
            <a:spLocks noGrp="1"/>
          </p:cNvSpPr>
          <p:nvPr>
            <p:ph type="sldNum" sz="quarter" idx="5"/>
          </p:nvPr>
        </p:nvSpPr>
        <p:spPr/>
        <p:txBody>
          <a:bodyPr/>
          <a:lstStyle/>
          <a:p>
            <a:fld id="{C68FB58B-AACD-44F1-9CE2-B850C946C86F}" type="slidenum">
              <a:rPr lang="en-US" smtClean="0"/>
              <a:t>53</a:t>
            </a:fld>
            <a:endParaRPr lang="en-US"/>
          </a:p>
        </p:txBody>
      </p:sp>
    </p:spTree>
    <p:extLst>
      <p:ext uri="{BB962C8B-B14F-4D97-AF65-F5344CB8AC3E}">
        <p14:creationId xmlns:p14="http://schemas.microsoft.com/office/powerpoint/2010/main" val="15847830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Instructional Event</a:t>
            </a:r>
            <a:r>
              <a:rPr lang="en-US" sz="1200" dirty="0"/>
              <a:t>: Provide Guided Learning, Elicit Performance, Provide Feedback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Time</a:t>
            </a:r>
            <a:r>
              <a:rPr lang="en-US" sz="1200" dirty="0"/>
              <a:t>: 15 minutes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Materials</a:t>
            </a:r>
            <a:r>
              <a:rPr lang="en-US" sz="120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mn-lt"/>
                <a:ea typeface="Calibri" panose="020F0502020204030204" pitchFamily="34" charset="0"/>
                <a:cs typeface="Times New Roman" panose="02020603050405020304" pitchFamily="18" charset="0"/>
              </a:rPr>
              <a:t>One per group/pair: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mn-lt"/>
                <a:ea typeface="Calibri" panose="020F0502020204030204" pitchFamily="34" charset="0"/>
                <a:cs typeface="Times New Roman" panose="02020603050405020304" pitchFamily="18" charset="0"/>
              </a:rPr>
              <a:t>Insulated glove in </a:t>
            </a:r>
            <a:r>
              <a:rPr lang="en-US" sz="1200" b="1" dirty="0">
                <a:effectLst/>
                <a:latin typeface="+mn-lt"/>
                <a:ea typeface="Calibri" panose="020F0502020204030204" pitchFamily="34" charset="0"/>
                <a:cs typeface="Times New Roman" panose="02020603050405020304" pitchFamily="18" charset="0"/>
              </a:rPr>
              <a:t>good</a:t>
            </a:r>
            <a:r>
              <a:rPr lang="en-US" sz="1200" dirty="0">
                <a:effectLst/>
                <a:latin typeface="+mn-lt"/>
                <a:ea typeface="Calibri" panose="020F0502020204030204" pitchFamily="34" charset="0"/>
                <a:cs typeface="Times New Roman" panose="02020603050405020304" pitchFamily="18" charset="0"/>
              </a:rPr>
              <a:t> condition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mn-lt"/>
                <a:ea typeface="Calibri" panose="020F0502020204030204" pitchFamily="34" charset="0"/>
                <a:cs typeface="Times New Roman" panose="02020603050405020304" pitchFamily="18" charset="0"/>
              </a:rPr>
              <a:t>Insulated glove in </a:t>
            </a:r>
            <a:r>
              <a:rPr lang="en-US" sz="1200" b="1" dirty="0">
                <a:effectLst/>
                <a:latin typeface="+mn-lt"/>
                <a:ea typeface="Calibri" panose="020F0502020204030204" pitchFamily="34" charset="0"/>
                <a:cs typeface="Times New Roman" panose="02020603050405020304" pitchFamily="18" charset="0"/>
              </a:rPr>
              <a:t>poor</a:t>
            </a:r>
            <a:r>
              <a:rPr lang="en-US" sz="1200" dirty="0">
                <a:effectLst/>
                <a:latin typeface="+mn-lt"/>
                <a:ea typeface="Calibri" panose="020F0502020204030204" pitchFamily="34" charset="0"/>
                <a:cs typeface="Times New Roman" panose="02020603050405020304" pitchFamily="18" charset="0"/>
              </a:rPr>
              <a:t> condition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mn-lt"/>
                <a:ea typeface="Calibri" panose="020F0502020204030204" pitchFamily="34" charset="0"/>
                <a:cs typeface="Times New Roman" panose="02020603050405020304" pitchFamily="18" charset="0"/>
              </a:rPr>
              <a:t>Leather gloves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mn-lt"/>
                <a:ea typeface="Calibri" panose="020F0502020204030204" pitchFamily="34" charset="0"/>
                <a:cs typeface="Times New Roman" panose="02020603050405020304" pitchFamily="18" charset="0"/>
              </a:rPr>
              <a:t>Inspect, Test, Use_M7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(2 min.)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alibri" panose="020F0502020204030204" pitchFamily="34" charset="0"/>
                <a:ea typeface="Calibri" panose="020F0502020204030204" pitchFamily="34" charset="0"/>
                <a:cs typeface="Calibri" panose="020F0502020204030204" pitchFamily="34" charset="0"/>
              </a:rPr>
              <a:t>Refer learners to the </a:t>
            </a:r>
            <a:r>
              <a:rPr lang="en-US" sz="1200" b="1" dirty="0">
                <a:latin typeface="Calibri" panose="020F0502020204030204" pitchFamily="34" charset="0"/>
                <a:ea typeface="Calibri" panose="020F0502020204030204" pitchFamily="34" charset="0"/>
                <a:cs typeface="Calibri" panose="020F0502020204030204" pitchFamily="34" charset="0"/>
              </a:rPr>
              <a:t>“Inspect, Test, Use_M7” handout </a:t>
            </a:r>
            <a:r>
              <a:rPr lang="en-US" sz="1200" b="0" dirty="0">
                <a:latin typeface="Calibri" panose="020F0502020204030204" pitchFamily="34" charset="0"/>
                <a:ea typeface="Calibri" panose="020F0502020204030204" pitchFamily="34" charset="0"/>
                <a:cs typeface="Calibri" panose="020F0502020204030204" pitchFamily="34" charset="0"/>
              </a:rPr>
              <a:t>embedded in the Participant Resource Guide.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Review the directions and answer any questions learners may have.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Pass out the necessary materials.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(10 min.)</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Give learners time to complete the activity.</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Circulate the room answering questions and connecting the activity to the content taught thus far. Provide feedback as needed.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(3 min.) </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Debrief by discussing question #4 as a group. </a:t>
            </a:r>
            <a:endParaRPr lang="en-US" sz="1200" b="0" u="sng"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C68FB58B-AACD-44F1-9CE2-B850C946C86F}" type="slidenum">
              <a:rPr lang="en-US" smtClean="0"/>
              <a:t>54</a:t>
            </a:fld>
            <a:endParaRPr lang="en-US"/>
          </a:p>
        </p:txBody>
      </p:sp>
    </p:spTree>
    <p:extLst>
      <p:ext uri="{BB962C8B-B14F-4D97-AF65-F5344CB8AC3E}">
        <p14:creationId xmlns:p14="http://schemas.microsoft.com/office/powerpoint/2010/main" val="30852986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Instructional Event</a:t>
            </a:r>
            <a:r>
              <a:rPr lang="en-US" sz="1200" dirty="0"/>
              <a:t>: Provide Guided Learning, Elicit Performance, Provide Feedback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Time</a:t>
            </a:r>
            <a:r>
              <a:rPr lang="en-US" sz="1200" dirty="0"/>
              <a:t>: 20 minutes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Materials</a:t>
            </a:r>
            <a:r>
              <a:rPr lang="en-US" sz="120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mn-lt"/>
                <a:ea typeface="Calibri" panose="020F0502020204030204" pitchFamily="34" charset="0"/>
                <a:cs typeface="Times New Roman" panose="02020603050405020304" pitchFamily="18" charset="0"/>
              </a:rPr>
              <a:t>Reading Arc Labels_M7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mn-lt"/>
                <a:ea typeface="Calibri" panose="020F0502020204030204" pitchFamily="34" charset="0"/>
                <a:cs typeface="Times New Roman" panose="02020603050405020304" pitchFamily="18" charset="0"/>
              </a:rPr>
              <a:t>Reading Arc </a:t>
            </a:r>
            <a:r>
              <a:rPr lang="en-US" sz="1200" dirty="0" err="1">
                <a:effectLst/>
                <a:latin typeface="+mn-lt"/>
                <a:ea typeface="Calibri" panose="020F0502020204030204" pitchFamily="34" charset="0"/>
                <a:cs typeface="Times New Roman" panose="02020603050405020304" pitchFamily="18" charset="0"/>
              </a:rPr>
              <a:t>Labels_Answer</a:t>
            </a:r>
            <a:r>
              <a:rPr lang="en-US" sz="1200" dirty="0">
                <a:effectLst/>
                <a:latin typeface="+mn-lt"/>
                <a:ea typeface="Calibri" panose="020F0502020204030204" pitchFamily="34" charset="0"/>
                <a:cs typeface="Times New Roman" panose="02020603050405020304" pitchFamily="18" charset="0"/>
              </a:rPr>
              <a:t> Key_M7</a:t>
            </a:r>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(3 min.)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alibri" panose="020F0502020204030204" pitchFamily="34" charset="0"/>
                <a:ea typeface="Calibri" panose="020F0502020204030204" pitchFamily="34" charset="0"/>
                <a:cs typeface="Calibri" panose="020F0502020204030204" pitchFamily="34" charset="0"/>
              </a:rPr>
              <a:t>Refer learners to the </a:t>
            </a:r>
            <a:r>
              <a:rPr lang="en-US" sz="1200" b="1" dirty="0">
                <a:latin typeface="Calibri" panose="020F0502020204030204" pitchFamily="34" charset="0"/>
                <a:ea typeface="Calibri" panose="020F0502020204030204" pitchFamily="34" charset="0"/>
                <a:cs typeface="Calibri" panose="020F0502020204030204" pitchFamily="34" charset="0"/>
              </a:rPr>
              <a:t>“Reading Arc Labels_M7” handout </a:t>
            </a:r>
            <a:r>
              <a:rPr lang="en-US" sz="1200" b="0" dirty="0">
                <a:latin typeface="Calibri" panose="020F0502020204030204" pitchFamily="34" charset="0"/>
                <a:ea typeface="Calibri" panose="020F0502020204030204" pitchFamily="34" charset="0"/>
                <a:cs typeface="Calibri" panose="020F0502020204030204" pitchFamily="34" charset="0"/>
              </a:rPr>
              <a:t>embedded in the Participant Resource Guide.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Review the directions for </a:t>
            </a:r>
            <a:r>
              <a:rPr lang="en-US" sz="1200" b="1" dirty="0">
                <a:effectLst/>
                <a:latin typeface="+mn-lt"/>
                <a:ea typeface="Calibri" panose="020F0502020204030204" pitchFamily="34" charset="0"/>
                <a:cs typeface="Times New Roman" panose="02020603050405020304" pitchFamily="18" charset="0"/>
              </a:rPr>
              <a:t>Part 1 and 2 </a:t>
            </a:r>
            <a:r>
              <a:rPr lang="en-US" sz="1200" b="0" dirty="0">
                <a:effectLst/>
                <a:latin typeface="+mn-lt"/>
                <a:ea typeface="Calibri" panose="020F0502020204030204" pitchFamily="34" charset="0"/>
                <a:cs typeface="Times New Roman" panose="02020603050405020304" pitchFamily="18" charset="0"/>
              </a:rPr>
              <a:t>and answer any questions learners may have.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You may have learners complete this activity in small groups if you choose.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(10 min.)</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Give learners time to complete the activity.</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Circulate the room answering questions and connecting the activity to the content taught thus far. Provide feedback as needed.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(12 min.) </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Bring the class back together and review the answers to Part 2.</a:t>
            </a:r>
          </a:p>
          <a:p>
            <a:pPr marL="628650" marR="0" lvl="1" indent="-171450">
              <a:spcBef>
                <a:spcPts val="0"/>
              </a:spcBef>
              <a:spcAft>
                <a:spcPts val="0"/>
              </a:spcAft>
              <a:buFont typeface="Arial" panose="020B0604020202020204" pitchFamily="34" charset="0"/>
              <a:buChar char="•"/>
            </a:pPr>
            <a:r>
              <a:rPr lang="en-US" sz="1200" b="0" u="none" dirty="0">
                <a:effectLst/>
                <a:latin typeface="+mn-lt"/>
                <a:ea typeface="Calibri" panose="020F0502020204030204" pitchFamily="34" charset="0"/>
                <a:cs typeface="Times New Roman" panose="02020603050405020304" pitchFamily="18" charset="0"/>
              </a:rPr>
              <a:t>Facilitate a short discussion using the questions in </a:t>
            </a:r>
            <a:r>
              <a:rPr lang="en-US" sz="1200" b="1" u="none" dirty="0">
                <a:effectLst/>
                <a:latin typeface="+mn-lt"/>
                <a:ea typeface="Calibri" panose="020F0502020204030204" pitchFamily="34" charset="0"/>
                <a:cs typeface="Times New Roman" panose="02020603050405020304" pitchFamily="18" charset="0"/>
              </a:rPr>
              <a:t>Part 3</a:t>
            </a:r>
            <a:r>
              <a:rPr lang="en-US" sz="1200" b="0" u="none" dirty="0">
                <a:effectLst/>
                <a:latin typeface="+mn-lt"/>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55</a:t>
            </a:fld>
            <a:endParaRPr lang="en-US"/>
          </a:p>
        </p:txBody>
      </p:sp>
    </p:spTree>
    <p:extLst>
      <p:ext uri="{BB962C8B-B14F-4D97-AF65-F5344CB8AC3E}">
        <p14:creationId xmlns:p14="http://schemas.microsoft.com/office/powerpoint/2010/main" val="38964781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Direction</a:t>
            </a:r>
          </a:p>
          <a:p>
            <a:r>
              <a:rPr lang="en-US" altLang="en-US" sz="1200" b="1" dirty="0">
                <a:latin typeface="+mn-lt"/>
              </a:rPr>
              <a:t>TIME</a:t>
            </a:r>
            <a:r>
              <a:rPr lang="en-US" altLang="en-US" sz="1200" dirty="0">
                <a:latin typeface="+mn-lt"/>
              </a:rPr>
              <a:t>: 1 min</a:t>
            </a:r>
          </a:p>
          <a:p>
            <a:r>
              <a:rPr lang="en-US" b="1" dirty="0"/>
              <a:t>DO: </a:t>
            </a:r>
            <a:r>
              <a:rPr lang="en-US" dirty="0"/>
              <a:t>Introduce section.</a:t>
            </a:r>
          </a:p>
          <a:p>
            <a:r>
              <a:rPr lang="en-US" sz="1200" b="1" dirty="0">
                <a:solidFill>
                  <a:schemeClr val="tx1"/>
                </a:solidFill>
                <a:latin typeface="Arial" panose="020B0604020202020204" pitchFamily="34" charset="0"/>
              </a:rPr>
              <a:t>Talking Points</a:t>
            </a:r>
            <a:r>
              <a:rPr lang="en-US" sz="1200" dirty="0">
                <a:solidFill>
                  <a:schemeClr val="tx1"/>
                </a:solidFill>
                <a:latin typeface="Arial" panose="020B0604020202020204" pitchFamily="34" charset="0"/>
              </a:rPr>
              <a:t>: </a:t>
            </a:r>
          </a:p>
          <a:p>
            <a:pPr marL="171450" indent="-171450">
              <a:buFont typeface="Arial" panose="020B0604020202020204" pitchFamily="34" charset="0"/>
              <a:buChar char="•"/>
            </a:pPr>
            <a:r>
              <a:rPr lang="en-US" sz="1200" dirty="0">
                <a:solidFill>
                  <a:schemeClr val="tx1"/>
                </a:solidFill>
                <a:latin typeface="Arial" panose="020B0604020202020204" pitchFamily="34" charset="0"/>
              </a:rPr>
              <a:t>In this section, we’ll review ways to protect workers including Lock Out Tag Out.</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56</a:t>
            </a:fld>
            <a:endParaRPr lang="en-US"/>
          </a:p>
        </p:txBody>
      </p:sp>
    </p:spTree>
    <p:extLst>
      <p:ext uri="{BB962C8B-B14F-4D97-AF65-F5344CB8AC3E}">
        <p14:creationId xmlns:p14="http://schemas.microsoft.com/office/powerpoint/2010/main" val="1638742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i="1" dirty="0">
                <a:latin typeface="+mn-lt"/>
              </a:rPr>
              <a:t>*</a:t>
            </a:r>
            <a:r>
              <a:rPr lang="en-US" sz="1200" i="1" dirty="0">
                <a:effectLst/>
                <a:latin typeface="Calibri" panose="020F0502020204030204" pitchFamily="34" charset="0"/>
                <a:ea typeface="Calibri" panose="020F0502020204030204" pitchFamily="34" charset="0"/>
                <a:cs typeface="Times New Roman" panose="02020603050405020304" pitchFamily="18" charset="0"/>
              </a:rPr>
              <a:t>This slide has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to reveal content.”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Event</a:t>
            </a:r>
            <a:r>
              <a:rPr lang="en-US" sz="1200" dirty="0">
                <a:effectLst/>
                <a:latin typeface="Calibri" panose="020F0502020204030204" pitchFamily="34" charset="0"/>
                <a:ea typeface="Calibri" panose="020F0502020204030204" pitchFamily="34" charset="0"/>
                <a:cs typeface="Times New Roman" panose="02020603050405020304" pitchFamily="18" charset="0"/>
              </a:rPr>
              <a:t>: Present Content </a:t>
            </a: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Time</a:t>
            </a:r>
            <a:r>
              <a:rPr lang="en-US" sz="1200" dirty="0">
                <a:effectLst/>
                <a:latin typeface="Calibri" panose="020F0502020204030204" pitchFamily="34" charset="0"/>
                <a:ea typeface="Calibri" panose="020F0502020204030204" pitchFamily="34" charset="0"/>
                <a:cs typeface="Times New Roman" panose="02020603050405020304" pitchFamily="18" charset="0"/>
              </a:rPr>
              <a:t>: 2 min</a:t>
            </a: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Talking Points</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171450" indent="-171450">
              <a:buFont typeface="Arial" panose="020B0604020202020204" pitchFamily="34" charset="0"/>
              <a:buChar char="•"/>
            </a:pPr>
            <a:r>
              <a:rPr lang="en-US" sz="1200" b="1" i="1" dirty="0"/>
              <a:t>CLICK</a:t>
            </a:r>
            <a:r>
              <a:rPr lang="en-US" sz="1200" dirty="0"/>
              <a:t> - LOTO is a safety procedure used to isolate hazardous energy during maintenance of machines and equipment.</a:t>
            </a:r>
          </a:p>
          <a:p>
            <a:pPr marL="628650" lvl="1" indent="-171450">
              <a:buFont typeface="Arial" panose="020B0604020202020204" pitchFamily="34" charset="0"/>
              <a:buChar char="•"/>
            </a:pPr>
            <a:r>
              <a:rPr lang="en-US" sz="1200" dirty="0"/>
              <a:t>Process involves installing a </a:t>
            </a:r>
            <a:r>
              <a:rPr lang="en-US" sz="1200" b="1" dirty="0"/>
              <a:t>lockout device </a:t>
            </a:r>
            <a:r>
              <a:rPr lang="en-US" sz="1200" dirty="0"/>
              <a:t>to physically prevent operation and a </a:t>
            </a:r>
            <a:r>
              <a:rPr lang="en-US" sz="1200" b="1" dirty="0"/>
              <a:t>tagout device </a:t>
            </a:r>
            <a:r>
              <a:rPr lang="en-US" sz="1200" dirty="0"/>
              <a:t>to communicate that the equipment must not be used.</a:t>
            </a:r>
          </a:p>
          <a:p>
            <a:pPr marL="171450" indent="-171450">
              <a:buFont typeface="Arial" panose="020B0604020202020204" pitchFamily="34" charset="0"/>
              <a:buChar char="•"/>
            </a:pPr>
            <a:r>
              <a:rPr lang="en-US" sz="1200" b="1" i="1" dirty="0"/>
              <a:t>CLICK</a:t>
            </a:r>
            <a:r>
              <a:rPr lang="en-US" sz="1200" dirty="0"/>
              <a:t> - Employers must implement a LOTO program that includes written energy control procedures for each piece of equipment.</a:t>
            </a:r>
          </a:p>
          <a:p>
            <a:pPr marL="171450" indent="-171450">
              <a:buFont typeface="Arial" panose="020B0604020202020204" pitchFamily="34" charset="0"/>
              <a:buChar char="•"/>
            </a:pPr>
            <a:r>
              <a:rPr lang="en-US" sz="1200" dirty="0"/>
              <a:t>The program must also provide training and certification for employees, ensure training is current, and conduct periodic inspections to maintain compliance.</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57</a:t>
            </a:fld>
            <a:endParaRPr lang="en-US"/>
          </a:p>
        </p:txBody>
      </p:sp>
    </p:spTree>
    <p:extLst>
      <p:ext uri="{BB962C8B-B14F-4D97-AF65-F5344CB8AC3E}">
        <p14:creationId xmlns:p14="http://schemas.microsoft.com/office/powerpoint/2010/main" val="15672520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Instructional Event</a:t>
            </a:r>
            <a:r>
              <a:rPr lang="en-US" sz="1200" dirty="0">
                <a:effectLst/>
                <a:latin typeface="+mn-lt"/>
                <a:ea typeface="Calibri" panose="020F0502020204030204" pitchFamily="34" charset="0"/>
                <a:cs typeface="Times New Roman" panose="02020603050405020304" pitchFamily="18" charset="0"/>
              </a:rPr>
              <a:t>: Present Content, Provide Learning Guidance  </a:t>
            </a:r>
          </a:p>
          <a:p>
            <a:pPr marL="0" marR="0">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Time</a:t>
            </a:r>
            <a:r>
              <a:rPr lang="en-US" sz="1200" dirty="0">
                <a:effectLst/>
                <a:latin typeface="+mn-lt"/>
                <a:ea typeface="Calibri" panose="020F0502020204030204" pitchFamily="34" charset="0"/>
                <a:cs typeface="Times New Roman" panose="02020603050405020304" pitchFamily="18" charset="0"/>
              </a:rPr>
              <a:t>: 4 min. </a:t>
            </a:r>
          </a:p>
          <a:p>
            <a:pPr marL="0" marR="0">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Video Link</a:t>
            </a:r>
            <a:r>
              <a:rPr lang="en-US" sz="1200" dirty="0">
                <a:effectLst/>
                <a:latin typeface="+mn-lt"/>
                <a:ea typeface="Calibri" panose="020F0502020204030204" pitchFamily="34" charset="0"/>
                <a:cs typeface="Times New Roman" panose="02020603050405020304" pitchFamily="18" charset="0"/>
              </a:rPr>
              <a:t>: https://www.youtube.com/watch?v=jP9HI8izPR8</a:t>
            </a:r>
          </a:p>
          <a:p>
            <a:pPr marL="0" marR="0">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Talking Points</a:t>
            </a:r>
            <a:r>
              <a:rPr lang="en-US" sz="1200" dirty="0">
                <a:effectLst/>
                <a:latin typeface="+mn-lt"/>
                <a:ea typeface="Calibri" panose="020F0502020204030204" pitchFamily="34" charset="0"/>
                <a:cs typeface="Times New Roman" panose="02020603050405020304" pitchFamily="18" charset="0"/>
              </a:rPr>
              <a:t>:</a:t>
            </a:r>
          </a:p>
          <a:p>
            <a:pPr marL="171450" indent="-171450">
              <a:buFont typeface="Arial" panose="020B0604020202020204" pitchFamily="34" charset="0"/>
              <a:buChar char="•"/>
            </a:pPr>
            <a:r>
              <a:rPr lang="en-US" sz="1200" b="0" i="0" dirty="0">
                <a:latin typeface="+mn-lt"/>
              </a:rPr>
              <a:t>This video outlines the six steps in electrical lock out tag out. Let’s take a look. </a:t>
            </a:r>
          </a:p>
          <a:p>
            <a:pPr marL="171450" indent="-171450">
              <a:buFont typeface="Arial" panose="020B0604020202020204" pitchFamily="34" charset="0"/>
              <a:buChar char="•"/>
            </a:pPr>
            <a:endParaRPr lang="en-US" sz="1200" b="0" i="0" dirty="0">
              <a:latin typeface="+mn-lt"/>
            </a:endParaRPr>
          </a:p>
          <a:p>
            <a:pPr marL="0" indent="0">
              <a:buFont typeface="Arial" panose="020B0604020202020204" pitchFamily="34" charset="0"/>
              <a:buNone/>
            </a:pPr>
            <a:r>
              <a:rPr lang="en-US" sz="1200" b="0" i="1" dirty="0">
                <a:latin typeface="+mn-lt"/>
              </a:rPr>
              <a:t>Source</a:t>
            </a:r>
            <a:r>
              <a:rPr lang="en-US" sz="1200" b="0" i="0" dirty="0">
                <a:latin typeface="+mn-lt"/>
              </a:rPr>
              <a:t>: </a:t>
            </a:r>
            <a:r>
              <a:rPr lang="en-US" dirty="0">
                <a:latin typeface="+mn-lt"/>
              </a:rPr>
              <a:t>ASC Process Systems. (2019). </a:t>
            </a:r>
            <a:r>
              <a:rPr lang="en-US" i="1" dirty="0">
                <a:latin typeface="+mn-lt"/>
              </a:rPr>
              <a:t>Weekly safety discussion – Electrical lockout-tagout</a:t>
            </a:r>
            <a:r>
              <a:rPr lang="en-US" dirty="0">
                <a:latin typeface="+mn-lt"/>
              </a:rPr>
              <a:t> [Video]. YouTube. </a:t>
            </a:r>
            <a:r>
              <a:rPr lang="en-US" dirty="0">
                <a:latin typeface="+mn-lt"/>
                <a:hlinkClick r:id="rId3"/>
              </a:rPr>
              <a:t>https://www.youtube.com/watch?v=jP9HI8izPR8</a:t>
            </a:r>
            <a:endParaRPr lang="en-US" b="0" i="0" dirty="0">
              <a:latin typeface="+mn-lt"/>
            </a:endParaRPr>
          </a:p>
        </p:txBody>
      </p:sp>
      <p:sp>
        <p:nvSpPr>
          <p:cNvPr id="4" name="Slide Number Placeholder 3"/>
          <p:cNvSpPr>
            <a:spLocks noGrp="1"/>
          </p:cNvSpPr>
          <p:nvPr>
            <p:ph type="sldNum" sz="quarter" idx="5"/>
          </p:nvPr>
        </p:nvSpPr>
        <p:spPr/>
        <p:txBody>
          <a:bodyPr/>
          <a:lstStyle/>
          <a:p>
            <a:fld id="{C68FB58B-AACD-44F1-9CE2-B850C946C86F}" type="slidenum">
              <a:rPr lang="en-US" smtClean="0"/>
              <a:t>58</a:t>
            </a:fld>
            <a:endParaRPr lang="en-US"/>
          </a:p>
        </p:txBody>
      </p:sp>
    </p:spTree>
    <p:extLst>
      <p:ext uri="{BB962C8B-B14F-4D97-AF65-F5344CB8AC3E}">
        <p14:creationId xmlns:p14="http://schemas.microsoft.com/office/powerpoint/2010/main" val="36047526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*This slide has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to reveal content.”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Event</a:t>
            </a:r>
            <a:r>
              <a:rPr lang="en-US" sz="1200" dirty="0">
                <a:effectLst/>
                <a:latin typeface="Calibri" panose="020F0502020204030204" pitchFamily="34" charset="0"/>
                <a:ea typeface="Calibri" panose="020F0502020204030204" pitchFamily="34" charset="0"/>
                <a:cs typeface="Times New Roman" panose="02020603050405020304" pitchFamily="18" charset="0"/>
              </a:rPr>
              <a:t>: Present Content </a:t>
            </a: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Time</a:t>
            </a:r>
            <a:r>
              <a:rPr lang="en-US" sz="1200" dirty="0">
                <a:effectLst/>
                <a:latin typeface="Calibri" panose="020F0502020204030204" pitchFamily="34" charset="0"/>
                <a:ea typeface="Calibri" panose="020F0502020204030204" pitchFamily="34" charset="0"/>
                <a:cs typeface="Times New Roman" panose="02020603050405020304" pitchFamily="18" charset="0"/>
              </a:rPr>
              <a:t>: 2 min</a:t>
            </a: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Talking Points</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171450" indent="-171450">
              <a:buFont typeface="Arial" panose="020B0604020202020204" pitchFamily="34" charset="0"/>
              <a:buChar char="•"/>
            </a:pP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 - </a:t>
            </a:r>
            <a:r>
              <a:rPr lang="en-US" sz="1200" b="1" dirty="0"/>
              <a:t>Affected Employees </a:t>
            </a:r>
            <a:r>
              <a:rPr lang="en-US" sz="1200" b="0" dirty="0"/>
              <a:t>operate equipment that is being serviced under lockout/tagout or work in an area where that equipment is being serviced.</a:t>
            </a:r>
          </a:p>
          <a:p>
            <a:pPr marL="171450" indent="-171450">
              <a:buFont typeface="Arial" panose="020B0604020202020204" pitchFamily="34" charset="0"/>
              <a:buChar char="•"/>
            </a:pP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 - </a:t>
            </a:r>
            <a:r>
              <a:rPr lang="en-US" sz="1200" b="1" dirty="0"/>
              <a:t>Authorized Employees</a:t>
            </a:r>
            <a:r>
              <a:rPr lang="en-US" sz="1200" b="0" dirty="0"/>
              <a:t> lock out or tag out equipment to </a:t>
            </a:r>
            <a:r>
              <a:rPr lang="en-US" sz="1200" b="0" u="sng" dirty="0"/>
              <a:t>do</a:t>
            </a:r>
            <a:r>
              <a:rPr lang="en-US" sz="1200" b="0" dirty="0"/>
              <a:t> servicing or maintenance. An affected employee becomes authorized when their job includes doing that work.</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59</a:t>
            </a:fld>
            <a:endParaRPr lang="en-US"/>
          </a:p>
        </p:txBody>
      </p:sp>
    </p:spTree>
    <p:extLst>
      <p:ext uri="{BB962C8B-B14F-4D97-AF65-F5344CB8AC3E}">
        <p14:creationId xmlns:p14="http://schemas.microsoft.com/office/powerpoint/2010/main" val="464515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mn-lt"/>
                <a:ea typeface="Calibri" panose="020F0502020204030204" pitchFamily="34" charset="0"/>
                <a:cs typeface="Times New Roman" panose="02020603050405020304" pitchFamily="18" charset="0"/>
              </a:rPr>
              <a:t>*This slide contains animations. </a:t>
            </a:r>
            <a:r>
              <a:rPr lang="en-US" sz="1200" b="1" i="1" dirty="0">
                <a:effectLst/>
                <a:latin typeface="+mn-lt"/>
                <a:ea typeface="Calibri" panose="020F0502020204030204" pitchFamily="34" charset="0"/>
                <a:cs typeface="Times New Roman" panose="02020603050405020304" pitchFamily="18" charset="0"/>
              </a:rPr>
              <a:t>CLICK</a:t>
            </a:r>
            <a:r>
              <a:rPr lang="en-US" sz="1200" b="0" i="1" dirty="0">
                <a:effectLst/>
                <a:latin typeface="+mn-lt"/>
                <a:ea typeface="Calibri" panose="020F0502020204030204" pitchFamily="34" charset="0"/>
                <a:cs typeface="Times New Roman" panose="02020603050405020304" pitchFamily="18" charset="0"/>
              </a:rPr>
              <a:t> to reveal content.</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Gain Attention, Recall</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5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 Facilitate a short discussion to access prior knowledge.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Talking Points</a:t>
            </a:r>
            <a:r>
              <a:rPr lang="en-US" sz="1200" b="0" dirty="0">
                <a:effectLst/>
                <a:latin typeface="+mn-lt"/>
                <a:ea typeface="Calibri" panose="020F0502020204030204" pitchFamily="34" charset="0"/>
                <a:cs typeface="Times New Roman" panose="02020603050405020304" pitchFamily="18" charset="0"/>
              </a:rPr>
              <a:t>:</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The images on this slide all have something to do with the topics we’ll learn about in today’s lesson. </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Take a look at these items. </a:t>
            </a:r>
          </a:p>
          <a:p>
            <a:pPr marL="171450" marR="0" lvl="0" indent="-171450">
              <a:spcBef>
                <a:spcPts val="0"/>
              </a:spcBef>
              <a:spcAft>
                <a:spcPts val="0"/>
              </a:spcAft>
              <a:buFont typeface="Arial" panose="020B0604020202020204" pitchFamily="34" charset="0"/>
              <a:buChar char="•"/>
            </a:pPr>
            <a:r>
              <a:rPr lang="en-US" sz="1200" b="1" dirty="0">
                <a:effectLst/>
                <a:latin typeface="+mn-lt"/>
                <a:ea typeface="Calibri" panose="020F0502020204030204" pitchFamily="34" charset="0"/>
                <a:cs typeface="Times New Roman" panose="02020603050405020304" pitchFamily="18" charset="0"/>
              </a:rPr>
              <a:t>ASK:</a:t>
            </a:r>
            <a:r>
              <a:rPr lang="en-US" sz="1200" b="0" dirty="0">
                <a:effectLst/>
                <a:latin typeface="+mn-lt"/>
                <a:ea typeface="Calibri" panose="020F0502020204030204" pitchFamily="34" charset="0"/>
                <a:cs typeface="Times New Roman" panose="02020603050405020304" pitchFamily="18" charset="0"/>
              </a:rPr>
              <a:t> Does anyone recognize them? What are they used for?</a:t>
            </a:r>
          </a:p>
          <a:p>
            <a:pPr marL="628650" marR="0" lvl="1" indent="-171450">
              <a:spcBef>
                <a:spcPts val="0"/>
              </a:spcBef>
              <a:spcAft>
                <a:spcPts val="0"/>
              </a:spcAft>
              <a:buFont typeface="Arial" panose="020B0604020202020204" pitchFamily="34" charset="0"/>
              <a:buChar char="•"/>
            </a:pPr>
            <a:r>
              <a:rPr lang="en-US" sz="1200" b="0" i="1" dirty="0">
                <a:effectLst/>
                <a:latin typeface="+mn-lt"/>
                <a:ea typeface="Calibri" panose="020F0502020204030204" pitchFamily="34" charset="0"/>
                <a:cs typeface="Times New Roman" panose="02020603050405020304" pitchFamily="18" charset="0"/>
              </a:rPr>
              <a:t>Call on learners to share their responses. </a:t>
            </a:r>
          </a:p>
          <a:p>
            <a:endParaRPr lang="en-US" sz="1200" dirty="0"/>
          </a:p>
        </p:txBody>
      </p:sp>
      <p:sp>
        <p:nvSpPr>
          <p:cNvPr id="4" name="Slide Number Placeholder 3"/>
          <p:cNvSpPr>
            <a:spLocks noGrp="1"/>
          </p:cNvSpPr>
          <p:nvPr>
            <p:ph type="sldNum" sz="quarter" idx="5"/>
          </p:nvPr>
        </p:nvSpPr>
        <p:spPr/>
        <p:txBody>
          <a:bodyPr/>
          <a:lstStyle/>
          <a:p>
            <a:fld id="{C68FB58B-AACD-44F1-9CE2-B850C946C86F}" type="slidenum">
              <a:rPr lang="en-US" smtClean="0"/>
              <a:t>6</a:t>
            </a:fld>
            <a:endParaRPr lang="en-US"/>
          </a:p>
        </p:txBody>
      </p:sp>
    </p:spTree>
    <p:extLst>
      <p:ext uri="{BB962C8B-B14F-4D97-AF65-F5344CB8AC3E}">
        <p14:creationId xmlns:p14="http://schemas.microsoft.com/office/powerpoint/2010/main" val="36536422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Event</a:t>
            </a:r>
            <a:r>
              <a:rPr lang="en-US" sz="1200" dirty="0">
                <a:effectLst/>
                <a:latin typeface="Calibri" panose="020F0502020204030204" pitchFamily="34" charset="0"/>
                <a:ea typeface="Calibri" panose="020F0502020204030204" pitchFamily="34" charset="0"/>
                <a:cs typeface="Times New Roman" panose="02020603050405020304" pitchFamily="18" charset="0"/>
              </a:rPr>
              <a:t>: Present Content </a:t>
            </a: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Time</a:t>
            </a:r>
            <a:r>
              <a:rPr lang="en-US" sz="1200" dirty="0">
                <a:effectLst/>
                <a:latin typeface="Calibri" panose="020F0502020204030204" pitchFamily="34" charset="0"/>
                <a:ea typeface="Calibri" panose="020F0502020204030204" pitchFamily="34" charset="0"/>
                <a:cs typeface="Times New Roman" panose="02020603050405020304" pitchFamily="18" charset="0"/>
              </a:rPr>
              <a:t>: 2 min</a:t>
            </a: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Materials</a:t>
            </a:r>
            <a:r>
              <a:rPr lang="en-US" sz="1200" dirty="0">
                <a:effectLst/>
                <a:latin typeface="Calibri" panose="020F0502020204030204" pitchFamily="34" charset="0"/>
                <a:ea typeface="Calibri" panose="020F0502020204030204" pitchFamily="34" charset="0"/>
                <a:cs typeface="Times New Roman" panose="02020603050405020304" pitchFamily="18" charset="0"/>
              </a:rPr>
              <a:t>: Lock Out Devices </a:t>
            </a: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Do</a:t>
            </a:r>
            <a:r>
              <a:rPr lang="en-US" sz="1200" dirty="0">
                <a:effectLst/>
                <a:latin typeface="Calibri" panose="020F0502020204030204" pitchFamily="34" charset="0"/>
                <a:ea typeface="Calibri" panose="020F0502020204030204" pitchFamily="34" charset="0"/>
                <a:cs typeface="Times New Roman" panose="02020603050405020304" pitchFamily="18" charset="0"/>
              </a:rPr>
              <a:t>: Pass lock out devices around the room for learners to see and feel. </a:t>
            </a:r>
          </a:p>
          <a:p>
            <a:pPr marL="0" marR="0">
              <a:spcBef>
                <a:spcPts val="0"/>
              </a:spcBef>
              <a:spcAft>
                <a:spcPts val="0"/>
              </a:spcAft>
            </a:pPr>
            <a:r>
              <a:rPr lang="en-US" altLang="en-US" sz="1200" b="1" dirty="0">
                <a:latin typeface="+mn-lt"/>
              </a:rPr>
              <a:t>Talking Points:</a:t>
            </a:r>
          </a:p>
          <a:p>
            <a:pPr marL="171450" indent="-171450">
              <a:buFont typeface="Arial" panose="020B0604020202020204" pitchFamily="34" charset="0"/>
              <a:buChar char="•"/>
            </a:pPr>
            <a:r>
              <a:rPr lang="en-US" sz="1200" dirty="0">
                <a:latin typeface="+mn-lt"/>
              </a:rPr>
              <a:t>A lockout device is used to hold an energy isolating device in a safe position and prevent the energizing of a machine or equipment. </a:t>
            </a:r>
          </a:p>
          <a:p>
            <a:pPr marL="171450" indent="-171450">
              <a:buFont typeface="Arial" panose="020B0604020202020204" pitchFamily="34" charset="0"/>
              <a:buChar char="•"/>
            </a:pPr>
            <a:r>
              <a:rPr lang="en-US" sz="1200" dirty="0">
                <a:latin typeface="+mn-lt"/>
              </a:rPr>
              <a:t>A lock out device must be durable, substantial, identifiable, and are subject to inspect. </a:t>
            </a:r>
          </a:p>
          <a:p>
            <a:pPr marL="171450" indent="-171450">
              <a:buFont typeface="Arial" panose="020B0604020202020204" pitchFamily="34" charset="0"/>
              <a:buChar char="•"/>
            </a:pPr>
            <a:r>
              <a:rPr lang="en-US" sz="1200" dirty="0">
                <a:latin typeface="+mn-lt"/>
              </a:rPr>
              <a:t>Note that devices come in a variety of shapes and sizes and typically use a key or combination lock to secure the device.</a:t>
            </a:r>
            <a:endParaRPr lang="en-US" dirty="0"/>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60</a:t>
            </a:fld>
            <a:endParaRPr lang="en-US"/>
          </a:p>
        </p:txBody>
      </p:sp>
    </p:spTree>
    <p:extLst>
      <p:ext uri="{BB962C8B-B14F-4D97-AF65-F5344CB8AC3E}">
        <p14:creationId xmlns:p14="http://schemas.microsoft.com/office/powerpoint/2010/main" val="27230354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0" i="1" dirty="0">
                <a:effectLst/>
                <a:latin typeface="+mn-lt"/>
                <a:ea typeface="Calibri" panose="020F0502020204030204" pitchFamily="34" charset="0"/>
                <a:cs typeface="Times New Roman" panose="02020603050405020304" pitchFamily="18" charset="0"/>
              </a:rPr>
              <a:t>*T</a:t>
            </a:r>
            <a:r>
              <a:rPr lang="en-US" sz="1200" i="1" dirty="0">
                <a:effectLst/>
                <a:latin typeface="Calibri" panose="020F0502020204030204" pitchFamily="34" charset="0"/>
                <a:ea typeface="Calibri" panose="020F0502020204030204" pitchFamily="34" charset="0"/>
                <a:cs typeface="Times New Roman" panose="02020603050405020304" pitchFamily="18" charset="0"/>
              </a:rPr>
              <a:t>his slide has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to reveal content.”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Event</a:t>
            </a:r>
            <a:r>
              <a:rPr lang="en-US" sz="1200" dirty="0">
                <a:effectLst/>
                <a:latin typeface="Calibri" panose="020F0502020204030204" pitchFamily="34" charset="0"/>
                <a:ea typeface="Calibri" panose="020F0502020204030204" pitchFamily="34" charset="0"/>
                <a:cs typeface="Times New Roman" panose="02020603050405020304" pitchFamily="18" charset="0"/>
              </a:rPr>
              <a:t>: Present Content </a:t>
            </a: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Time</a:t>
            </a:r>
            <a:r>
              <a:rPr lang="en-US" sz="1200" dirty="0">
                <a:effectLst/>
                <a:latin typeface="Calibri" panose="020F0502020204030204" pitchFamily="34" charset="0"/>
                <a:ea typeface="Calibri" panose="020F0502020204030204" pitchFamily="34" charset="0"/>
                <a:cs typeface="Times New Roman" panose="02020603050405020304" pitchFamily="18" charset="0"/>
              </a:rPr>
              <a:t>: 2 min</a:t>
            </a: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Materials</a:t>
            </a:r>
            <a:r>
              <a:rPr lang="en-US" sz="1200" dirty="0">
                <a:effectLst/>
                <a:latin typeface="Calibri" panose="020F0502020204030204" pitchFamily="34" charset="0"/>
                <a:ea typeface="Calibri" panose="020F0502020204030204" pitchFamily="34" charset="0"/>
                <a:cs typeface="Times New Roman" panose="02020603050405020304" pitchFamily="18" charset="0"/>
              </a:rPr>
              <a:t>: Tag Out Devices </a:t>
            </a: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Do</a:t>
            </a:r>
            <a:r>
              <a:rPr lang="en-US" sz="1200" dirty="0">
                <a:effectLst/>
                <a:latin typeface="Calibri" panose="020F0502020204030204" pitchFamily="34" charset="0"/>
                <a:ea typeface="Calibri" panose="020F0502020204030204" pitchFamily="34" charset="0"/>
                <a:cs typeface="Times New Roman" panose="02020603050405020304" pitchFamily="18" charset="0"/>
              </a:rPr>
              <a:t>: Pass tag out devices around the room for learners to see and feel. </a:t>
            </a:r>
          </a:p>
          <a:p>
            <a:r>
              <a:rPr lang="en-US" altLang="en-US" sz="1200" b="1" dirty="0">
                <a:latin typeface="+mn-lt"/>
              </a:rPr>
              <a:t>Talking Points:</a:t>
            </a:r>
          </a:p>
          <a:p>
            <a:pPr marL="171450" indent="-171450">
              <a:buFont typeface="Arial" panose="020B0604020202020204" pitchFamily="34" charset="0"/>
              <a:buChar char="•"/>
            </a:pPr>
            <a:r>
              <a:rPr lang="en-US" sz="1200" b="1" i="1" dirty="0">
                <a:latin typeface="+mn-lt"/>
              </a:rPr>
              <a:t>CLICK</a:t>
            </a:r>
            <a:r>
              <a:rPr lang="en-US" sz="1200" dirty="0">
                <a:latin typeface="+mn-lt"/>
              </a:rPr>
              <a:t> - Tagout devices include both tag and attachment and must be clearly visible with a bright color, bold text, and pattern. </a:t>
            </a:r>
          </a:p>
          <a:p>
            <a:pPr marL="171450" indent="-171450">
              <a:buFont typeface="Arial" panose="020B0604020202020204" pitchFamily="34" charset="0"/>
              <a:buChar char="•"/>
            </a:pPr>
            <a:r>
              <a:rPr lang="en-US" sz="1200" dirty="0">
                <a:latin typeface="+mn-lt"/>
              </a:rPr>
              <a:t>They indicate that the energy isolating device and controlled equipment cannot be operated until the tagout device is removed.</a:t>
            </a:r>
          </a:p>
          <a:p>
            <a:pPr marL="171450" indent="-171450">
              <a:buFont typeface="Arial" panose="020B0604020202020204" pitchFamily="34" charset="0"/>
              <a:buChar char="•"/>
            </a:pPr>
            <a:r>
              <a:rPr lang="en-US" sz="1200" b="1" i="1" dirty="0">
                <a:latin typeface="+mn-lt"/>
              </a:rPr>
              <a:t>CLICK</a:t>
            </a:r>
            <a:r>
              <a:rPr lang="en-US" sz="1200" dirty="0">
                <a:latin typeface="+mn-lt"/>
              </a:rPr>
              <a:t> - Other information such as the date and name authorized personnel will also be included on the tagout device. </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61</a:t>
            </a:fld>
            <a:endParaRPr lang="en-US"/>
          </a:p>
        </p:txBody>
      </p:sp>
    </p:spTree>
    <p:extLst>
      <p:ext uri="{BB962C8B-B14F-4D97-AF65-F5344CB8AC3E}">
        <p14:creationId xmlns:p14="http://schemas.microsoft.com/office/powerpoint/2010/main" val="33482816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Event</a:t>
            </a:r>
            <a:r>
              <a:rPr lang="en-US" sz="1200" dirty="0">
                <a:effectLst/>
                <a:latin typeface="Calibri" panose="020F0502020204030204" pitchFamily="34" charset="0"/>
                <a:ea typeface="Calibri" panose="020F0502020204030204" pitchFamily="34" charset="0"/>
                <a:cs typeface="Times New Roman" panose="02020603050405020304" pitchFamily="18" charset="0"/>
              </a:rPr>
              <a:t>: Present Content </a:t>
            </a: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Time</a:t>
            </a:r>
            <a:r>
              <a:rPr lang="en-US" sz="1200" dirty="0">
                <a:effectLst/>
                <a:latin typeface="Calibri" panose="020F0502020204030204" pitchFamily="34" charset="0"/>
                <a:ea typeface="Calibri" panose="020F0502020204030204" pitchFamily="34" charset="0"/>
                <a:cs typeface="Times New Roman" panose="02020603050405020304" pitchFamily="18" charset="0"/>
              </a:rPr>
              <a:t>: 2 min</a:t>
            </a: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Materials</a:t>
            </a:r>
            <a:r>
              <a:rPr lang="en-US" sz="1200" dirty="0">
                <a:effectLst/>
                <a:latin typeface="Calibri" panose="020F0502020204030204" pitchFamily="34" charset="0"/>
                <a:ea typeface="Calibri" panose="020F0502020204030204" pitchFamily="34" charset="0"/>
                <a:cs typeface="Times New Roman" panose="02020603050405020304" pitchFamily="18" charset="0"/>
              </a:rPr>
              <a:t>: LOTO Placard</a:t>
            </a: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Do</a:t>
            </a:r>
            <a:r>
              <a:rPr lang="en-US" sz="1200" dirty="0">
                <a:effectLst/>
                <a:latin typeface="Calibri" panose="020F0502020204030204" pitchFamily="34" charset="0"/>
                <a:ea typeface="Calibri" panose="020F0502020204030204" pitchFamily="34" charset="0"/>
                <a:cs typeface="Times New Roman" panose="02020603050405020304" pitchFamily="18" charset="0"/>
              </a:rPr>
              <a:t>: Pass LOTO placard around the room for learners to see and feel. </a:t>
            </a:r>
          </a:p>
          <a:p>
            <a:r>
              <a:rPr lang="en-US" altLang="en-US" sz="1200" b="1" dirty="0">
                <a:latin typeface="+mn-lt"/>
              </a:rPr>
              <a:t>Talking Points:</a:t>
            </a:r>
          </a:p>
          <a:p>
            <a:pPr marL="171450" indent="-171450">
              <a:buFont typeface="Arial" panose="020B0604020202020204" pitchFamily="34" charset="0"/>
              <a:buChar char="•"/>
            </a:pPr>
            <a:r>
              <a:rPr lang="en-US" sz="1200" dirty="0">
                <a:latin typeface="+mn-lt"/>
              </a:rPr>
              <a:t>LOTO placards are made of durable material. </a:t>
            </a:r>
          </a:p>
          <a:p>
            <a:pPr marL="171450" indent="-171450">
              <a:buFont typeface="Arial" panose="020B0604020202020204" pitchFamily="34" charset="0"/>
              <a:buChar char="•"/>
            </a:pPr>
            <a:r>
              <a:rPr lang="en-US" sz="1200" dirty="0">
                <a:latin typeface="+mn-lt"/>
              </a:rPr>
              <a:t>They indicate the type of energy, location, description, method of operation, and a verification of the method.</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62</a:t>
            </a:fld>
            <a:endParaRPr lang="en-US"/>
          </a:p>
        </p:txBody>
      </p:sp>
    </p:spTree>
    <p:extLst>
      <p:ext uri="{BB962C8B-B14F-4D97-AF65-F5344CB8AC3E}">
        <p14:creationId xmlns:p14="http://schemas.microsoft.com/office/powerpoint/2010/main" val="35751043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Event</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b="0" dirty="0"/>
              <a:t>: Present Content </a:t>
            </a:r>
          </a:p>
          <a:p>
            <a:r>
              <a:rPr lang="en-US" b="1" dirty="0"/>
              <a:t>Time</a:t>
            </a:r>
            <a:r>
              <a:rPr lang="en-US" dirty="0"/>
              <a:t>: 1 min</a:t>
            </a:r>
          </a:p>
          <a:p>
            <a:r>
              <a:rPr lang="en-US" b="1" dirty="0"/>
              <a:t>Talking Points:</a:t>
            </a:r>
            <a:endParaRPr lang="en-US" sz="1200" dirty="0">
              <a:latin typeface="+mn-lt"/>
            </a:endParaRPr>
          </a:p>
          <a:p>
            <a:pPr marL="171450" indent="-171450">
              <a:buFont typeface="Arial" panose="020B0604020202020204" pitchFamily="34" charset="0"/>
              <a:buChar char="•"/>
            </a:pPr>
            <a:r>
              <a:rPr lang="en-US" dirty="0"/>
              <a:t>NFPA 70 E also establishes clear guidelines for Establishing an Electrically Safe Work Condition in Article 120. Let’s take a closer look.</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63</a:t>
            </a:fld>
            <a:endParaRPr lang="en-US"/>
          </a:p>
        </p:txBody>
      </p:sp>
    </p:spTree>
    <p:extLst>
      <p:ext uri="{BB962C8B-B14F-4D97-AF65-F5344CB8AC3E}">
        <p14:creationId xmlns:p14="http://schemas.microsoft.com/office/powerpoint/2010/main" val="4671985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DDAC7-7D5B-4BC9-D269-D0445A43F2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107F7B-E377-DB53-AED5-4BA21D8CDA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978BBF-812B-8624-0461-D2A39670E4BE}"/>
              </a:ext>
            </a:extLst>
          </p:cNvPr>
          <p:cNvSpPr>
            <a:spLocks noGrp="1"/>
          </p:cNvSpPr>
          <p:nvPr>
            <p:ph type="body" idx="1"/>
          </p:nvPr>
        </p:nvSpPr>
        <p:spPr/>
        <p:txBody>
          <a:bodyPr/>
          <a:lstStyle/>
          <a:p>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Event</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b="0" dirty="0"/>
              <a:t>: Present Content </a:t>
            </a:r>
          </a:p>
          <a:p>
            <a:r>
              <a:rPr lang="en-US" b="1" dirty="0"/>
              <a:t>Time</a:t>
            </a:r>
            <a:r>
              <a:rPr lang="en-US" dirty="0"/>
              <a:t>: 2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Do: </a:t>
            </a:r>
            <a:r>
              <a:rPr lang="en-US" dirty="0"/>
              <a:t>Provide a real-world example. </a:t>
            </a:r>
          </a:p>
          <a:p>
            <a:r>
              <a:rPr lang="en-US" b="1" dirty="0"/>
              <a:t>Talking Points:</a:t>
            </a:r>
            <a:endParaRPr lang="en-US" sz="1200" dirty="0">
              <a:latin typeface="+mn-lt"/>
            </a:endParaRPr>
          </a:p>
          <a:p>
            <a:pPr marL="171450" indent="-171450">
              <a:buFont typeface="Arial" panose="020B0604020202020204" pitchFamily="34" charset="0"/>
              <a:buChar char="•"/>
            </a:pPr>
            <a:r>
              <a:rPr lang="en-US" dirty="0"/>
              <a:t>(1) Determine all possible sources of electrical supply to the specific equipment. Check applicable up-to-date drawings, diagrams, and identification tags.</a:t>
            </a:r>
          </a:p>
        </p:txBody>
      </p:sp>
      <p:sp>
        <p:nvSpPr>
          <p:cNvPr id="4" name="Slide Number Placeholder 3">
            <a:extLst>
              <a:ext uri="{FF2B5EF4-FFF2-40B4-BE49-F238E27FC236}">
                <a16:creationId xmlns:a16="http://schemas.microsoft.com/office/drawing/2014/main" id="{ADA9E4B8-5C90-90AF-3D36-96EEA9C5EDF4}"/>
              </a:ext>
            </a:extLst>
          </p:cNvPr>
          <p:cNvSpPr>
            <a:spLocks noGrp="1"/>
          </p:cNvSpPr>
          <p:nvPr>
            <p:ph type="sldNum" sz="quarter" idx="5"/>
          </p:nvPr>
        </p:nvSpPr>
        <p:spPr/>
        <p:txBody>
          <a:bodyPr/>
          <a:lstStyle/>
          <a:p>
            <a:fld id="{C68FB58B-AACD-44F1-9CE2-B850C946C86F}" type="slidenum">
              <a:rPr lang="en-US" smtClean="0"/>
              <a:t>64</a:t>
            </a:fld>
            <a:endParaRPr lang="en-US" dirty="0"/>
          </a:p>
        </p:txBody>
      </p:sp>
    </p:spTree>
    <p:extLst>
      <p:ext uri="{BB962C8B-B14F-4D97-AF65-F5344CB8AC3E}">
        <p14:creationId xmlns:p14="http://schemas.microsoft.com/office/powerpoint/2010/main" val="19254465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8F11A-900B-79CC-DAEB-EB6E58CC1D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D0FFE-B8EE-448D-C7C0-EE2E43875A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90E41F-A0B2-C417-72E2-2A3A7E30098D}"/>
              </a:ext>
            </a:extLst>
          </p:cNvPr>
          <p:cNvSpPr>
            <a:spLocks noGrp="1"/>
          </p:cNvSpPr>
          <p:nvPr>
            <p:ph type="body" idx="1"/>
          </p:nvPr>
        </p:nvSpPr>
        <p:spPr/>
        <p:txBody>
          <a:bodyPr/>
          <a:lstStyle/>
          <a:p>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Event</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b="0" dirty="0"/>
              <a:t>: Present Content </a:t>
            </a:r>
          </a:p>
          <a:p>
            <a:r>
              <a:rPr lang="en-US" b="1" dirty="0"/>
              <a:t>Time</a:t>
            </a:r>
            <a:r>
              <a:rPr lang="en-US" dirty="0"/>
              <a:t>: 2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Do: </a:t>
            </a:r>
            <a:r>
              <a:rPr lang="en-US" dirty="0"/>
              <a:t>Provide a real-world example. </a:t>
            </a:r>
          </a:p>
          <a:p>
            <a:r>
              <a:rPr lang="en-US" b="1" dirty="0"/>
              <a:t>Talking Points:</a:t>
            </a:r>
            <a:endParaRPr lang="en-US" sz="1200" dirty="0">
              <a:latin typeface="+mn-lt"/>
            </a:endParaRPr>
          </a:p>
          <a:p>
            <a:pPr marL="171450" indent="-171450">
              <a:buFont typeface="Arial" panose="020B0604020202020204" pitchFamily="34" charset="0"/>
              <a:buChar char="•"/>
            </a:pPr>
            <a:r>
              <a:rPr lang="en-US" dirty="0"/>
              <a:t>(2) After properly interrupting the load current, open the disconnecting device(s) for each source. </a:t>
            </a:r>
          </a:p>
          <a:p>
            <a:endParaRPr lang="en-US" dirty="0"/>
          </a:p>
        </p:txBody>
      </p:sp>
      <p:sp>
        <p:nvSpPr>
          <p:cNvPr id="4" name="Slide Number Placeholder 3">
            <a:extLst>
              <a:ext uri="{FF2B5EF4-FFF2-40B4-BE49-F238E27FC236}">
                <a16:creationId xmlns:a16="http://schemas.microsoft.com/office/drawing/2014/main" id="{3C3F6AC9-1B17-9C07-2FF4-265A1F17FA20}"/>
              </a:ext>
            </a:extLst>
          </p:cNvPr>
          <p:cNvSpPr>
            <a:spLocks noGrp="1"/>
          </p:cNvSpPr>
          <p:nvPr>
            <p:ph type="sldNum" sz="quarter" idx="5"/>
          </p:nvPr>
        </p:nvSpPr>
        <p:spPr/>
        <p:txBody>
          <a:bodyPr/>
          <a:lstStyle/>
          <a:p>
            <a:fld id="{C68FB58B-AACD-44F1-9CE2-B850C946C86F}" type="slidenum">
              <a:rPr lang="en-US" smtClean="0"/>
              <a:t>65</a:t>
            </a:fld>
            <a:endParaRPr lang="en-US" dirty="0"/>
          </a:p>
        </p:txBody>
      </p:sp>
    </p:spTree>
    <p:extLst>
      <p:ext uri="{BB962C8B-B14F-4D97-AF65-F5344CB8AC3E}">
        <p14:creationId xmlns:p14="http://schemas.microsoft.com/office/powerpoint/2010/main" val="42379705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AA91E-532E-4CC5-26A8-C0D865B6C4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7A994E-BF5C-7E7E-D9C0-3F2236E8C3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92504E-68A4-5C68-B450-811D3E2D9B20}"/>
              </a:ext>
            </a:extLst>
          </p:cNvPr>
          <p:cNvSpPr>
            <a:spLocks noGrp="1"/>
          </p:cNvSpPr>
          <p:nvPr>
            <p:ph type="body" idx="1"/>
          </p:nvPr>
        </p:nvSpPr>
        <p:spPr/>
        <p:txBody>
          <a:bodyPr/>
          <a:lstStyle/>
          <a:p>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Event</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b="0" dirty="0"/>
              <a:t>: Present Content </a:t>
            </a:r>
          </a:p>
          <a:p>
            <a:r>
              <a:rPr lang="en-US" b="1" dirty="0"/>
              <a:t>Time</a:t>
            </a:r>
            <a:r>
              <a:rPr lang="en-US" dirty="0"/>
              <a:t>: 2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Do: </a:t>
            </a:r>
            <a:r>
              <a:rPr lang="en-US" dirty="0"/>
              <a:t>Provide a real-world example. </a:t>
            </a:r>
          </a:p>
          <a:p>
            <a:r>
              <a:rPr lang="en-US" b="1" dirty="0"/>
              <a:t>Talking Points:</a:t>
            </a:r>
            <a:endParaRPr lang="en-US" sz="1200" dirty="0">
              <a:latin typeface="+mn-lt"/>
            </a:endParaRPr>
          </a:p>
          <a:p>
            <a:pPr marL="171450" indent="-171450">
              <a:buFont typeface="Arial" panose="020B0604020202020204" pitchFamily="34" charset="0"/>
              <a:buChar char="•"/>
            </a:pPr>
            <a:r>
              <a:rPr lang="en-US" dirty="0"/>
              <a:t>(3) Wherever possible, visually verify that all blades of the disconnecting devices are fully open or that </a:t>
            </a:r>
            <a:r>
              <a:rPr lang="en-US" dirty="0" err="1"/>
              <a:t>drawout</a:t>
            </a:r>
            <a:r>
              <a:rPr lang="en-US" dirty="0"/>
              <a:t>-type circuit breakers are withdrawn to the fully disconnected position. </a:t>
            </a:r>
          </a:p>
          <a:p>
            <a:endParaRPr lang="en-US" dirty="0"/>
          </a:p>
        </p:txBody>
      </p:sp>
      <p:sp>
        <p:nvSpPr>
          <p:cNvPr id="4" name="Slide Number Placeholder 3">
            <a:extLst>
              <a:ext uri="{FF2B5EF4-FFF2-40B4-BE49-F238E27FC236}">
                <a16:creationId xmlns:a16="http://schemas.microsoft.com/office/drawing/2014/main" id="{A9345409-74DA-EE99-16B8-838CEA3A40CA}"/>
              </a:ext>
            </a:extLst>
          </p:cNvPr>
          <p:cNvSpPr>
            <a:spLocks noGrp="1"/>
          </p:cNvSpPr>
          <p:nvPr>
            <p:ph type="sldNum" sz="quarter" idx="5"/>
          </p:nvPr>
        </p:nvSpPr>
        <p:spPr/>
        <p:txBody>
          <a:bodyPr/>
          <a:lstStyle/>
          <a:p>
            <a:fld id="{C68FB58B-AACD-44F1-9CE2-B850C946C86F}" type="slidenum">
              <a:rPr lang="en-US" smtClean="0"/>
              <a:t>66</a:t>
            </a:fld>
            <a:endParaRPr lang="en-US" dirty="0"/>
          </a:p>
        </p:txBody>
      </p:sp>
    </p:spTree>
    <p:extLst>
      <p:ext uri="{BB962C8B-B14F-4D97-AF65-F5344CB8AC3E}">
        <p14:creationId xmlns:p14="http://schemas.microsoft.com/office/powerpoint/2010/main" val="10793996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38400-0EC9-D6C8-6FAC-9AE50B0183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2E5195-4002-E251-8D71-478D208AC4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B8591A-A350-83AF-0EB3-8EEB176B28C6}"/>
              </a:ext>
            </a:extLst>
          </p:cNvPr>
          <p:cNvSpPr>
            <a:spLocks noGrp="1"/>
          </p:cNvSpPr>
          <p:nvPr>
            <p:ph type="body" idx="1"/>
          </p:nvPr>
        </p:nvSpPr>
        <p:spPr/>
        <p:txBody>
          <a:bodyPr/>
          <a:lstStyle/>
          <a:p>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Event</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b="0" dirty="0"/>
              <a:t>: Present Content </a:t>
            </a:r>
          </a:p>
          <a:p>
            <a:r>
              <a:rPr lang="en-US" b="1" dirty="0"/>
              <a:t>Time</a:t>
            </a:r>
            <a:r>
              <a:rPr lang="en-US" dirty="0"/>
              <a:t>: 2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Do: </a:t>
            </a:r>
            <a:r>
              <a:rPr lang="en-US" dirty="0"/>
              <a:t>Provide a real-world example. </a:t>
            </a:r>
          </a:p>
          <a:p>
            <a:r>
              <a:rPr lang="en-US" b="1" dirty="0"/>
              <a:t>Talking Points:</a:t>
            </a:r>
            <a:endParaRPr lang="en-US" sz="1200" dirty="0">
              <a:latin typeface="+mn-lt"/>
            </a:endParaRPr>
          </a:p>
          <a:p>
            <a:pPr marL="171450" indent="-171450">
              <a:buFont typeface="Arial" panose="020B0604020202020204" pitchFamily="34" charset="0"/>
              <a:buChar char="•"/>
            </a:pPr>
            <a:r>
              <a:rPr lang="en-US" dirty="0"/>
              <a:t>(4) Apply lockout/tagout devices in accordance with a documented and established policy. </a:t>
            </a:r>
          </a:p>
          <a:p>
            <a:pPr marL="171450" indent="-171450">
              <a:buFont typeface="Arial" panose="020B0604020202020204" pitchFamily="34" charset="0"/>
              <a:buChar char="•"/>
            </a:pPr>
            <a:r>
              <a:rPr lang="en-US" dirty="0"/>
              <a:t>We’ll talk more about LOTO later in this lesson.</a:t>
            </a:r>
          </a:p>
          <a:p>
            <a:endParaRPr lang="en-US" dirty="0"/>
          </a:p>
        </p:txBody>
      </p:sp>
      <p:sp>
        <p:nvSpPr>
          <p:cNvPr id="4" name="Slide Number Placeholder 3">
            <a:extLst>
              <a:ext uri="{FF2B5EF4-FFF2-40B4-BE49-F238E27FC236}">
                <a16:creationId xmlns:a16="http://schemas.microsoft.com/office/drawing/2014/main" id="{45B5BEC1-286F-433B-642E-CE6FD04B8058}"/>
              </a:ext>
            </a:extLst>
          </p:cNvPr>
          <p:cNvSpPr>
            <a:spLocks noGrp="1"/>
          </p:cNvSpPr>
          <p:nvPr>
            <p:ph type="sldNum" sz="quarter" idx="5"/>
          </p:nvPr>
        </p:nvSpPr>
        <p:spPr/>
        <p:txBody>
          <a:bodyPr/>
          <a:lstStyle/>
          <a:p>
            <a:fld id="{C68FB58B-AACD-44F1-9CE2-B850C946C86F}" type="slidenum">
              <a:rPr lang="en-US" smtClean="0"/>
              <a:t>67</a:t>
            </a:fld>
            <a:endParaRPr lang="en-US" dirty="0"/>
          </a:p>
        </p:txBody>
      </p:sp>
    </p:spTree>
    <p:extLst>
      <p:ext uri="{BB962C8B-B14F-4D97-AF65-F5344CB8AC3E}">
        <p14:creationId xmlns:p14="http://schemas.microsoft.com/office/powerpoint/2010/main" val="9250565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22323-5ACC-88B9-00BA-A926900026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4842A0-5A6A-5703-3F76-AB370DD425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0A5271-C1E0-F367-CDC4-7C5883E0A3DF}"/>
              </a:ext>
            </a:extLst>
          </p:cNvPr>
          <p:cNvSpPr>
            <a:spLocks noGrp="1"/>
          </p:cNvSpPr>
          <p:nvPr>
            <p:ph type="body" idx="1"/>
          </p:nvPr>
        </p:nvSpPr>
        <p:spPr/>
        <p:txBody>
          <a:bodyPr/>
          <a:lstStyle/>
          <a:p>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Event</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b="0" dirty="0"/>
              <a:t>: Present Content </a:t>
            </a:r>
          </a:p>
          <a:p>
            <a:r>
              <a:rPr lang="en-US" b="1" dirty="0"/>
              <a:t>Time</a:t>
            </a:r>
            <a:r>
              <a:rPr lang="en-US" dirty="0"/>
              <a:t>: 2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Do: </a:t>
            </a:r>
            <a:r>
              <a:rPr lang="en-US" dirty="0"/>
              <a:t>Provide a real-world example. </a:t>
            </a:r>
          </a:p>
          <a:p>
            <a:r>
              <a:rPr lang="en-US" b="1" dirty="0"/>
              <a:t>Talking Points:</a:t>
            </a:r>
            <a:endParaRPr lang="en-US" sz="1200" dirty="0">
              <a:latin typeface="+mn-lt"/>
            </a:endParaRPr>
          </a:p>
          <a:p>
            <a:pPr marL="171450" indent="-171450">
              <a:buFont typeface="Arial" panose="020B0604020202020204" pitchFamily="34" charset="0"/>
              <a:buChar char="•"/>
            </a:pPr>
            <a:r>
              <a:rPr lang="en-US" dirty="0"/>
              <a:t>(5) Use an adequately rated test instrument to test each phase conductor or circuit part to verify it is deenergized. Test each phase conductor or circuit part both phase-to-phase and phase-to-ground. Before and after each test, determine that the test instrument is operating satisfactorily through verification on a known voltage source.</a:t>
            </a:r>
          </a:p>
          <a:p>
            <a:endParaRPr lang="en-US" dirty="0"/>
          </a:p>
        </p:txBody>
      </p:sp>
      <p:sp>
        <p:nvSpPr>
          <p:cNvPr id="4" name="Slide Number Placeholder 3">
            <a:extLst>
              <a:ext uri="{FF2B5EF4-FFF2-40B4-BE49-F238E27FC236}">
                <a16:creationId xmlns:a16="http://schemas.microsoft.com/office/drawing/2014/main" id="{E48C8E80-BDC0-3F62-19AB-CCDF43FB86E2}"/>
              </a:ext>
            </a:extLst>
          </p:cNvPr>
          <p:cNvSpPr>
            <a:spLocks noGrp="1"/>
          </p:cNvSpPr>
          <p:nvPr>
            <p:ph type="sldNum" sz="quarter" idx="5"/>
          </p:nvPr>
        </p:nvSpPr>
        <p:spPr/>
        <p:txBody>
          <a:bodyPr/>
          <a:lstStyle/>
          <a:p>
            <a:fld id="{C68FB58B-AACD-44F1-9CE2-B850C946C86F}" type="slidenum">
              <a:rPr lang="en-US" smtClean="0"/>
              <a:t>68</a:t>
            </a:fld>
            <a:endParaRPr lang="en-US" dirty="0"/>
          </a:p>
        </p:txBody>
      </p:sp>
    </p:spTree>
    <p:extLst>
      <p:ext uri="{BB962C8B-B14F-4D97-AF65-F5344CB8AC3E}">
        <p14:creationId xmlns:p14="http://schemas.microsoft.com/office/powerpoint/2010/main" val="13740656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C1E7F-B2C0-ED2E-E407-87CCF0190A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7AA3AE-A30C-B7B0-2933-C314A14511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1C82CF-6710-B9C0-ACCF-ABCF3E38678F}"/>
              </a:ext>
            </a:extLst>
          </p:cNvPr>
          <p:cNvSpPr>
            <a:spLocks noGrp="1"/>
          </p:cNvSpPr>
          <p:nvPr>
            <p:ph type="body" idx="1"/>
          </p:nvPr>
        </p:nvSpPr>
        <p:spPr/>
        <p:txBody>
          <a:bodyPr/>
          <a:lstStyle/>
          <a:p>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Event</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b="0" dirty="0"/>
              <a:t>: Present Content </a:t>
            </a:r>
          </a:p>
          <a:p>
            <a:r>
              <a:rPr lang="en-US" b="1" dirty="0"/>
              <a:t>Time</a:t>
            </a:r>
            <a:r>
              <a:rPr lang="en-US" dirty="0"/>
              <a:t>: 2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Do: </a:t>
            </a:r>
            <a:r>
              <a:rPr lang="en-US" dirty="0"/>
              <a:t>Provide a real-world example. </a:t>
            </a:r>
          </a:p>
          <a:p>
            <a:r>
              <a:rPr lang="en-US" b="1" dirty="0"/>
              <a:t>Talking Points:</a:t>
            </a:r>
            <a:endParaRPr lang="en-US" sz="1200" dirty="0">
              <a:latin typeface="+mn-lt"/>
            </a:endParaRPr>
          </a:p>
          <a:p>
            <a:pPr marL="171450" indent="-171450">
              <a:buFont typeface="Arial" panose="020B0604020202020204" pitchFamily="34" charset="0"/>
              <a:buChar char="•"/>
            </a:pPr>
            <a:r>
              <a:rPr lang="en-US" dirty="0"/>
              <a:t>(6) Where the possibility of induced voltages or stored electrical energy exists, ground the phase conductors or circuit parts before touching them. Where it could be reasonably anticipated that the conductors or circuit parts being de-energized could contact other exposed energized conductors or circuit parts, apply ground connecting devices rated for the available fault duty.</a:t>
            </a:r>
          </a:p>
          <a:p>
            <a:endParaRPr lang="en-US" dirty="0"/>
          </a:p>
        </p:txBody>
      </p:sp>
      <p:sp>
        <p:nvSpPr>
          <p:cNvPr id="4" name="Slide Number Placeholder 3">
            <a:extLst>
              <a:ext uri="{FF2B5EF4-FFF2-40B4-BE49-F238E27FC236}">
                <a16:creationId xmlns:a16="http://schemas.microsoft.com/office/drawing/2014/main" id="{6FEF0EEF-C086-1AB2-AEC4-C65BC2D02E7D}"/>
              </a:ext>
            </a:extLst>
          </p:cNvPr>
          <p:cNvSpPr>
            <a:spLocks noGrp="1"/>
          </p:cNvSpPr>
          <p:nvPr>
            <p:ph type="sldNum" sz="quarter" idx="5"/>
          </p:nvPr>
        </p:nvSpPr>
        <p:spPr/>
        <p:txBody>
          <a:bodyPr/>
          <a:lstStyle/>
          <a:p>
            <a:fld id="{C68FB58B-AACD-44F1-9CE2-B850C946C86F}" type="slidenum">
              <a:rPr lang="en-US" smtClean="0"/>
              <a:t>69</a:t>
            </a:fld>
            <a:endParaRPr lang="en-US" dirty="0"/>
          </a:p>
        </p:txBody>
      </p:sp>
    </p:spTree>
    <p:extLst>
      <p:ext uri="{BB962C8B-B14F-4D97-AF65-F5344CB8AC3E}">
        <p14:creationId xmlns:p14="http://schemas.microsoft.com/office/powerpoint/2010/main" val="1905277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Direction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 </a:t>
            </a:r>
            <a:r>
              <a:rPr lang="en-US" dirty="0"/>
              <a:t>Introduce the section. </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7</a:t>
            </a:fld>
            <a:endParaRPr lang="en-US"/>
          </a:p>
        </p:txBody>
      </p:sp>
    </p:spTree>
    <p:extLst>
      <p:ext uri="{BB962C8B-B14F-4D97-AF65-F5344CB8AC3E}">
        <p14:creationId xmlns:p14="http://schemas.microsoft.com/office/powerpoint/2010/main" val="15074547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Instructional Event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Present Content </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Time</a:t>
            </a:r>
            <a:r>
              <a:rPr lang="en-US" sz="1800" dirty="0">
                <a:effectLst/>
                <a:latin typeface="Calibri" panose="020F0502020204030204" pitchFamily="34" charset="0"/>
                <a:ea typeface="Calibri" panose="020F0502020204030204" pitchFamily="34" charset="0"/>
                <a:cs typeface="Times New Roman" panose="02020603050405020304" pitchFamily="18" charset="0"/>
              </a:rPr>
              <a:t>: 10 min.</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Materials</a:t>
            </a:r>
            <a:r>
              <a:rPr lang="en-US" sz="1800" dirty="0">
                <a:effectLst/>
                <a:latin typeface="Calibri" panose="020F0502020204030204" pitchFamily="34" charset="0"/>
                <a:ea typeface="Calibri" panose="020F0502020204030204" pitchFamily="34" charset="0"/>
                <a:cs typeface="Times New Roman" panose="02020603050405020304" pitchFamily="18" charset="0"/>
              </a:rPr>
              <a:t>: One per learner - LOTO SOPs used at your facility</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Do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171450" indent="-171450">
              <a:buFont typeface="Arial" panose="020B0604020202020204" pitchFamily="34" charset="0"/>
              <a:buChar char="•"/>
            </a:pPr>
            <a:r>
              <a:rPr lang="en-US" dirty="0"/>
              <a:t>Pass out a copy of the LOTO procedures used at your facility. </a:t>
            </a:r>
          </a:p>
          <a:p>
            <a:pPr marL="171450" indent="-171450">
              <a:buFont typeface="Arial" panose="020B0604020202020204" pitchFamily="34" charset="0"/>
              <a:buChar char="•"/>
            </a:pPr>
            <a:r>
              <a:rPr lang="en-US" dirty="0"/>
              <a:t>Review any policies or procedures related to LOTO at your facility.  </a:t>
            </a:r>
            <a:r>
              <a:rPr lang="en-US" b="1" dirty="0"/>
              <a:t> </a:t>
            </a:r>
          </a:p>
          <a:p>
            <a:pPr marL="171450" indent="-171450">
              <a:buFont typeface="Arial" panose="020B0604020202020204" pitchFamily="34" charset="0"/>
              <a:buChar char="•"/>
            </a:pPr>
            <a:r>
              <a:rPr lang="en-US" dirty="0"/>
              <a:t>Consider providing leaners with a copy of any relevant SOPs.</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70</a:t>
            </a:fld>
            <a:endParaRPr lang="en-US"/>
          </a:p>
        </p:txBody>
      </p:sp>
    </p:spTree>
    <p:extLst>
      <p:ext uri="{BB962C8B-B14F-4D97-AF65-F5344CB8AC3E}">
        <p14:creationId xmlns:p14="http://schemas.microsoft.com/office/powerpoint/2010/main" val="4166800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D022A-4F53-A500-6CCF-29CBE209C8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3F61BE-0C28-3E14-73DB-A34EFFDECE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1A4BA7-443D-1AF7-D01A-1C95ACC25390}"/>
              </a:ext>
            </a:extLst>
          </p:cNvPr>
          <p:cNvSpPr>
            <a:spLocks noGrp="1"/>
          </p:cNvSpPr>
          <p:nvPr>
            <p:ph type="body" idx="1"/>
          </p:nvPr>
        </p:nvSpPr>
        <p:spPr/>
        <p: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Instructional Event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Present Content </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Time</a:t>
            </a:r>
            <a:r>
              <a:rPr lang="en-US" sz="1800" dirty="0">
                <a:effectLst/>
                <a:latin typeface="Calibri" panose="020F0502020204030204" pitchFamily="34" charset="0"/>
                <a:ea typeface="Calibri" panose="020F0502020204030204" pitchFamily="34" charset="0"/>
                <a:cs typeface="Times New Roman" panose="02020603050405020304" pitchFamily="18" charset="0"/>
              </a:rPr>
              <a:t>: 5 min</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Do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171450" indent="-171450">
              <a:buFont typeface="Arial" panose="020B0604020202020204" pitchFamily="34" charset="0"/>
              <a:buChar char="•"/>
            </a:pPr>
            <a:r>
              <a:rPr lang="en-US" sz="1800" dirty="0"/>
              <a:t>Add some photos showing examples of lock out devices and tags used in your facility.</a:t>
            </a:r>
          </a:p>
          <a:p>
            <a:pPr marL="171450" indent="-171450">
              <a:buFont typeface="Arial" panose="020B0604020202020204" pitchFamily="34" charset="0"/>
              <a:buChar char="•"/>
            </a:pPr>
            <a:r>
              <a:rPr lang="en-US" sz="1800" dirty="0"/>
              <a:t>Describe how/why they are used.</a:t>
            </a:r>
          </a:p>
          <a:p>
            <a:endParaRPr lang="en-US" dirty="0"/>
          </a:p>
        </p:txBody>
      </p:sp>
      <p:sp>
        <p:nvSpPr>
          <p:cNvPr id="4" name="Slide Number Placeholder 3">
            <a:extLst>
              <a:ext uri="{FF2B5EF4-FFF2-40B4-BE49-F238E27FC236}">
                <a16:creationId xmlns:a16="http://schemas.microsoft.com/office/drawing/2014/main" id="{36754B83-C694-09B2-C77B-0E8213700567}"/>
              </a:ext>
            </a:extLst>
          </p:cNvPr>
          <p:cNvSpPr>
            <a:spLocks noGrp="1"/>
          </p:cNvSpPr>
          <p:nvPr>
            <p:ph type="sldNum" sz="quarter" idx="5"/>
          </p:nvPr>
        </p:nvSpPr>
        <p:spPr/>
        <p:txBody>
          <a:bodyPr/>
          <a:lstStyle/>
          <a:p>
            <a:fld id="{C68FB58B-AACD-44F1-9CE2-B850C946C86F}" type="slidenum">
              <a:rPr lang="en-US" smtClean="0"/>
              <a:t>71</a:t>
            </a:fld>
            <a:endParaRPr lang="en-US"/>
          </a:p>
        </p:txBody>
      </p:sp>
    </p:spTree>
    <p:extLst>
      <p:ext uri="{BB962C8B-B14F-4D97-AF65-F5344CB8AC3E}">
        <p14:creationId xmlns:p14="http://schemas.microsoft.com/office/powerpoint/2010/main" val="12379155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Instructional Event</a:t>
            </a:r>
            <a:r>
              <a:rPr lang="en-US" dirty="0"/>
              <a:t>: Provide Guided Learning, Elicit Performance, Provide Feedback </a:t>
            </a:r>
          </a:p>
          <a:p>
            <a:pPr marL="0" indent="0">
              <a:buNone/>
            </a:pPr>
            <a:r>
              <a:rPr lang="en-US" b="1" dirty="0"/>
              <a:t>Time</a:t>
            </a:r>
            <a:r>
              <a:rPr lang="en-US" dirty="0"/>
              <a:t>: 45 min</a:t>
            </a:r>
          </a:p>
          <a:p>
            <a:pPr marL="0" indent="0">
              <a:buNone/>
            </a:pPr>
            <a:r>
              <a:rPr lang="en-US" b="1" dirty="0"/>
              <a:t>Do</a:t>
            </a:r>
            <a:r>
              <a:rPr lang="en-US" dirty="0"/>
              <a:t>: Engage learners in a hands-on learning activity by p</a:t>
            </a:r>
            <a:r>
              <a:rPr lang="en-US" sz="1800" i="0" dirty="0">
                <a:solidFill>
                  <a:schemeClr val="accent4"/>
                </a:solidFill>
              </a:rPr>
              <a:t>ractice implementing lock out tag out procedures in your facility. </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72</a:t>
            </a:fld>
            <a:endParaRPr lang="en-US"/>
          </a:p>
        </p:txBody>
      </p:sp>
    </p:spTree>
    <p:extLst>
      <p:ext uri="{BB962C8B-B14F-4D97-AF65-F5344CB8AC3E}">
        <p14:creationId xmlns:p14="http://schemas.microsoft.com/office/powerpoint/2010/main" val="22598694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91450-2317-ED53-B287-AD7F227DA9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61DF28-48AD-D680-49F4-0C72F8F0FE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42194A-B267-16A1-C1B6-7BD1D99774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3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Learning Objective: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Apply workplace safety policies and procedures to mitigate electrical hazards.</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endParaRPr lang="en-US" sz="1200" dirty="0"/>
          </a:p>
          <a:p>
            <a:r>
              <a:rPr lang="en-US" sz="1200" b="1" dirty="0"/>
              <a:t>Answer Key</a:t>
            </a:r>
            <a:r>
              <a:rPr lang="en-US" sz="1200" dirty="0"/>
              <a:t>:</a:t>
            </a:r>
          </a:p>
          <a:p>
            <a:pPr marL="228600" indent="-228600">
              <a:buFont typeface="+mj-lt"/>
              <a:buAutoNum type="arabicPeriod"/>
            </a:pPr>
            <a:r>
              <a:rPr lang="en-US" sz="1200" b="0" u="none" dirty="0">
                <a:latin typeface="Calibri" panose="020F0502020204030204" pitchFamily="34" charset="0"/>
                <a:ea typeface="Calibri" panose="020F0502020204030204" pitchFamily="34" charset="0"/>
                <a:cs typeface="Calibri" panose="020F0502020204030204" pitchFamily="34" charset="0"/>
              </a:rPr>
              <a:t>A</a:t>
            </a:r>
            <a:endParaRPr lang="en-US" sz="1200" b="0" i="0" u="none" strike="noStrike" kern="1200" dirty="0">
              <a:solidFill>
                <a:schemeClr val="tx1"/>
              </a:solidFill>
              <a:effectLst/>
              <a:latin typeface="+mn-lt"/>
              <a:ea typeface="+mn-ea"/>
              <a:cs typeface="+mn-cs"/>
            </a:endParaRPr>
          </a:p>
          <a:p>
            <a:pPr marL="0" indent="0">
              <a:buFont typeface="+mj-lt"/>
              <a:buNone/>
            </a:pPr>
            <a:endParaRPr lang="en-US" dirty="0"/>
          </a:p>
          <a:p>
            <a:pPr marL="0" indent="0">
              <a:buFont typeface="+mj-lt"/>
              <a:buNone/>
            </a:pPr>
            <a:r>
              <a:rPr lang="en-US" b="1" dirty="0"/>
              <a:t>BONUS Question </a:t>
            </a:r>
            <a:r>
              <a:rPr lang="en-US" dirty="0"/>
              <a:t>– Can you describe the purpose of the other items in this question (OSHA 1910, NFPA 70E, etc.)?</a:t>
            </a:r>
          </a:p>
        </p:txBody>
      </p:sp>
      <p:sp>
        <p:nvSpPr>
          <p:cNvPr id="4" name="Slide Number Placeholder 3">
            <a:extLst>
              <a:ext uri="{FF2B5EF4-FFF2-40B4-BE49-F238E27FC236}">
                <a16:creationId xmlns:a16="http://schemas.microsoft.com/office/drawing/2014/main" id="{7EA26149-E91A-6099-F269-363C5321BC7A}"/>
              </a:ext>
            </a:extLst>
          </p:cNvPr>
          <p:cNvSpPr>
            <a:spLocks noGrp="1"/>
          </p:cNvSpPr>
          <p:nvPr>
            <p:ph type="sldNum" sz="quarter" idx="5"/>
          </p:nvPr>
        </p:nvSpPr>
        <p:spPr/>
        <p:txBody>
          <a:bodyPr/>
          <a:lstStyle/>
          <a:p>
            <a:fld id="{C68FB58B-AACD-44F1-9CE2-B850C946C86F}" type="slidenum">
              <a:rPr lang="en-US" smtClean="0"/>
              <a:t>73</a:t>
            </a:fld>
            <a:endParaRPr lang="en-US"/>
          </a:p>
        </p:txBody>
      </p:sp>
    </p:spTree>
    <p:extLst>
      <p:ext uri="{BB962C8B-B14F-4D97-AF65-F5344CB8AC3E}">
        <p14:creationId xmlns:p14="http://schemas.microsoft.com/office/powerpoint/2010/main" val="34708105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6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Learning Objectives: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Select and utilize appropriate PPE for high voltage, low voltage, and arc flash environments.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endParaRPr lang="en-US" sz="1200" dirty="0"/>
          </a:p>
          <a:p>
            <a:r>
              <a:rPr lang="en-US" sz="1200" b="1" dirty="0"/>
              <a:t>Answer Key</a:t>
            </a:r>
            <a:r>
              <a:rPr lang="en-US" sz="1200" dirty="0"/>
              <a:t>:</a:t>
            </a:r>
          </a:p>
          <a:p>
            <a:pPr marL="228600" lvl="0" indent="-228600">
              <a:buFont typeface="+mj-lt"/>
              <a:buAutoNum type="arabicPeriod"/>
            </a:pPr>
            <a:r>
              <a:rPr lang="en-US" dirty="0"/>
              <a:t>To perform a glove inflation test, trap air inside the rubber glove by rolling or folding the cuff, then gently squeeze or manually inflate it to check for leaks, cuts, or weak spots. Inspect both sides thoroughly for any signs of air escaping or damage.</a:t>
            </a:r>
          </a:p>
          <a:p>
            <a:pPr marL="228600" lvl="0" indent="-228600">
              <a:buFont typeface="+mj-lt"/>
              <a:buAutoNum type="arabicPeriod"/>
            </a:pPr>
            <a:r>
              <a:rPr lang="en-US" dirty="0"/>
              <a:t>Protect eyes, face, neck, and chest from arc flashes, sparks, and flying debris.</a:t>
            </a:r>
          </a:p>
          <a:p>
            <a:pPr marL="0" lvl="0" indent="0">
              <a:buFont typeface="+mj-lt"/>
              <a:buNone/>
            </a:pP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74</a:t>
            </a:fld>
            <a:endParaRPr lang="en-US"/>
          </a:p>
        </p:txBody>
      </p:sp>
    </p:spTree>
    <p:extLst>
      <p:ext uri="{BB962C8B-B14F-4D97-AF65-F5344CB8AC3E}">
        <p14:creationId xmlns:p14="http://schemas.microsoft.com/office/powerpoint/2010/main" val="17271616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Direction, Evaluate/Assess Performance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20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Quiz_M7</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Ask learners if they have any lingering questions. Address them before distributing the quiz.</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Pass out the quiz and review the directions.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Talking Points</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dirty="0"/>
              <a:t>Time for a quiz! Let’s see what you have retained from today’s lesson. </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75</a:t>
            </a:fld>
            <a:endParaRPr lang="en-US"/>
          </a:p>
        </p:txBody>
      </p:sp>
    </p:spTree>
    <p:extLst>
      <p:ext uri="{BB962C8B-B14F-4D97-AF65-F5344CB8AC3E}">
        <p14:creationId xmlns:p14="http://schemas.microsoft.com/office/powerpoint/2010/main" val="4047461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DD2E0-A2F3-F9E6-227E-60B3980F5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89920-12FE-4000-B356-7C710C12AC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2F5E77-5691-7004-A19C-95255F59002C}"/>
              </a:ext>
            </a:extLst>
          </p:cNvPr>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dirty="0">
                <a:effectLst/>
                <a:latin typeface="Calibri" panose="020F0502020204030204" pitchFamily="34" charset="0"/>
                <a:ea typeface="Calibri" panose="020F0502020204030204" pitchFamily="34" charset="0"/>
                <a:cs typeface="Times New Roman" panose="02020603050405020304" pitchFamily="18" charset="0"/>
              </a:rPr>
              <a:t> Enhance Transfer and Retention</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5 min.</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Do</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Facilitate a short discussion to review the key topics in the lesson.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Talking Points</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were explaining today’s objectives to someone else, how would you summarize what they mean and why they matter?</a:t>
            </a:r>
          </a:p>
          <a:p>
            <a:pPr marL="171450" marR="0" lvl="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Which of today’s objectives do you feel most confident about? Which were most challenging? Explain your reasoning. </a:t>
            </a:r>
          </a:p>
          <a:p>
            <a:pPr marL="171450" marR="0" lvl="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Can you give an example of how you could apply one of today’s objectives in a real-world situation?</a:t>
            </a:r>
          </a:p>
          <a:p>
            <a:pPr marL="171450" marR="0" lvl="0" indent="-171450">
              <a:spcBef>
                <a:spcPts val="0"/>
              </a:spcBef>
              <a:spcAft>
                <a:spcPts val="0"/>
              </a:spcAft>
              <a:buFont typeface="Arial" panose="020B0604020202020204" pitchFamily="34" charset="0"/>
              <a:buChar char="•"/>
            </a:pPr>
            <a:r>
              <a:rPr lang="en-US" sz="1200" i="1" dirty="0">
                <a:effectLst/>
                <a:latin typeface="Calibri" panose="020F0502020204030204" pitchFamily="34" charset="0"/>
                <a:ea typeface="Calibri" panose="020F0502020204030204" pitchFamily="34" charset="0"/>
                <a:cs typeface="Times New Roman" panose="02020603050405020304" pitchFamily="18" charset="0"/>
              </a:rPr>
              <a:t>After Discussion:</a:t>
            </a:r>
          </a:p>
          <a:p>
            <a:pPr marL="628650" marR="0" lvl="1"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conclude this section of the module. Thank you for your participation.</a:t>
            </a:r>
          </a:p>
          <a:p>
            <a:endParaRPr lang="en-US" dirty="0"/>
          </a:p>
          <a:p>
            <a:endParaRPr lang="en-US" dirty="0"/>
          </a:p>
        </p:txBody>
      </p:sp>
      <p:sp>
        <p:nvSpPr>
          <p:cNvPr id="4" name="Slide Number Placeholder 3">
            <a:extLst>
              <a:ext uri="{FF2B5EF4-FFF2-40B4-BE49-F238E27FC236}">
                <a16:creationId xmlns:a16="http://schemas.microsoft.com/office/drawing/2014/main" id="{6337EFF0-A8E4-F41F-8939-2E7E0B851591}"/>
              </a:ext>
            </a:extLst>
          </p:cNvPr>
          <p:cNvSpPr>
            <a:spLocks noGrp="1"/>
          </p:cNvSpPr>
          <p:nvPr>
            <p:ph type="sldNum" sz="quarter" idx="5"/>
          </p:nvPr>
        </p:nvSpPr>
        <p:spPr/>
        <p:txBody>
          <a:bodyPr/>
          <a:lstStyle/>
          <a:p>
            <a:fld id="{C68FB58B-AACD-44F1-9CE2-B850C946C86F}" type="slidenum">
              <a:rPr lang="en-US" smtClean="0"/>
              <a:t>76</a:t>
            </a:fld>
            <a:endParaRPr lang="en-US"/>
          </a:p>
        </p:txBody>
      </p:sp>
    </p:spTree>
    <p:extLst>
      <p:ext uri="{BB962C8B-B14F-4D97-AF65-F5344CB8AC3E}">
        <p14:creationId xmlns:p14="http://schemas.microsoft.com/office/powerpoint/2010/main" val="19493565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Enhance Transfer and Retention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dirty="0"/>
              <a:t>Thank learners for their participation. </a:t>
            </a:r>
          </a:p>
          <a:p>
            <a:pPr marL="171450" marR="0" lvl="0" indent="-171450">
              <a:spcBef>
                <a:spcPts val="0"/>
              </a:spcBef>
              <a:spcAft>
                <a:spcPts val="0"/>
              </a:spcAft>
              <a:buFont typeface="Arial" panose="020B0604020202020204" pitchFamily="34" charset="0"/>
              <a:buChar char="•"/>
            </a:pPr>
            <a:r>
              <a:rPr lang="en-US" dirty="0"/>
              <a:t>If possible, stay after class to answer any lingering questions learners may have. </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77</a:t>
            </a:fld>
            <a:endParaRPr lang="en-US"/>
          </a:p>
        </p:txBody>
      </p:sp>
    </p:spTree>
    <p:extLst>
      <p:ext uri="{BB962C8B-B14F-4D97-AF65-F5344CB8AC3E}">
        <p14:creationId xmlns:p14="http://schemas.microsoft.com/office/powerpoint/2010/main" val="3320132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a:t>
            </a:r>
            <a:r>
              <a:rPr lang="en-US" altLang="en-US" sz="1200" b="0" dirty="0">
                <a:latin typeface="Calibri" panose="020F0502020204030204" pitchFamily="34" charset="0"/>
                <a:ea typeface="Calibri" panose="020F0502020204030204" pitchFamily="34" charset="0"/>
                <a:cs typeface="Calibri" panose="020F0502020204030204" pitchFamily="34" charset="0"/>
              </a:rPr>
              <a:t>Provide Guided Learning, Elicit Performance, Provide Feedback</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5 min.</a:t>
            </a: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Electrical Safety Overview_M7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Electrical Safety </a:t>
            </a:r>
            <a:r>
              <a:rPr lang="en-US" sz="1200" b="0" dirty="0" err="1">
                <a:effectLst/>
                <a:latin typeface="+mn-lt"/>
                <a:ea typeface="Calibri" panose="020F0502020204030204" pitchFamily="34" charset="0"/>
                <a:cs typeface="Times New Roman" panose="02020603050405020304" pitchFamily="18" charset="0"/>
              </a:rPr>
              <a:t>Overview_Answer</a:t>
            </a:r>
            <a:r>
              <a:rPr lang="en-US" sz="1200" b="0" dirty="0">
                <a:effectLst/>
                <a:latin typeface="+mn-lt"/>
                <a:ea typeface="Calibri" panose="020F0502020204030204" pitchFamily="34" charset="0"/>
                <a:cs typeface="Times New Roman" panose="02020603050405020304" pitchFamily="18" charset="0"/>
              </a:rPr>
              <a:t> Key_M7</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Refer learners to the </a:t>
            </a:r>
            <a:r>
              <a:rPr lang="en-US" sz="1200" b="1" kern="1200" dirty="0">
                <a:solidFill>
                  <a:schemeClr val="tx1"/>
                </a:solidFill>
                <a:effectLst/>
                <a:latin typeface="+mn-lt"/>
                <a:ea typeface="+mn-ea"/>
                <a:cs typeface="+mn-cs"/>
              </a:rPr>
              <a:t>“Electrical Safety Overview and Discussion” handout </a:t>
            </a:r>
            <a:r>
              <a:rPr lang="en-US" sz="1200" kern="1200" dirty="0">
                <a:solidFill>
                  <a:schemeClr val="tx1"/>
                </a:solidFill>
                <a:effectLst/>
                <a:latin typeface="+mn-lt"/>
                <a:ea typeface="+mn-ea"/>
                <a:cs typeface="+mn-cs"/>
              </a:rPr>
              <a:t>embedded in the Participant Resource Guide. An answer key has also been provided for instructor use only.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Review the directions. </a:t>
            </a:r>
            <a:endParaRPr lang="en-US" dirty="0"/>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Talking Points</a:t>
            </a:r>
            <a:r>
              <a:rPr lang="en-US" sz="1200" b="0" dirty="0">
                <a:effectLst/>
                <a:latin typeface="+mn-lt"/>
                <a:ea typeface="Calibri" panose="020F0502020204030204" pitchFamily="34" charset="0"/>
                <a:cs typeface="Times New Roman" panose="02020603050405020304" pitchFamily="18" charset="0"/>
              </a:rPr>
              <a:t>:</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Today we’ll start with a video, lecture, and discussion activity. </a:t>
            </a:r>
          </a:p>
          <a:p>
            <a:pPr marL="171450" marR="0" lvl="0" indent="-171450">
              <a:spcBef>
                <a:spcPts val="0"/>
              </a:spcBef>
              <a:spcAft>
                <a:spcPts val="0"/>
              </a:spcAft>
              <a:buFont typeface="Arial" panose="020B0604020202020204" pitchFamily="34" charset="0"/>
              <a:buChar char="•"/>
            </a:pPr>
            <a:r>
              <a:rPr lang="en-US" sz="1200" kern="1200" dirty="0">
                <a:solidFill>
                  <a:schemeClr val="tx1"/>
                </a:solidFill>
                <a:effectLst/>
                <a:latin typeface="+mn-lt"/>
                <a:ea typeface="+mn-ea"/>
                <a:cs typeface="+mn-cs"/>
              </a:rPr>
              <a:t>Take a look at the </a:t>
            </a:r>
            <a:r>
              <a:rPr lang="en-US" sz="1200" b="1" kern="1200" dirty="0">
                <a:solidFill>
                  <a:schemeClr val="tx1"/>
                </a:solidFill>
                <a:effectLst/>
                <a:latin typeface="+mn-lt"/>
                <a:ea typeface="+mn-ea"/>
                <a:cs typeface="+mn-cs"/>
              </a:rPr>
              <a:t>“Electrical Safety Overview and Discussion” handout </a:t>
            </a:r>
            <a:r>
              <a:rPr lang="en-US" sz="1200" kern="1200" dirty="0">
                <a:solidFill>
                  <a:schemeClr val="tx1"/>
                </a:solidFill>
                <a:effectLst/>
                <a:latin typeface="+mn-lt"/>
                <a:ea typeface="+mn-ea"/>
                <a:cs typeface="+mn-cs"/>
              </a:rPr>
              <a:t>embedded in the Participant Resource Guide. </a:t>
            </a:r>
            <a:endParaRPr lang="en-US" sz="1200" b="0" dirty="0">
              <a:effectLst/>
              <a:latin typeface="+mn-lt"/>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We’ll start with a video that provides a solid overview of electrical safety.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As you watch, take notes on the questions and key topics in the left column of your note sheet while we review electrical safety. </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We’ll complete the remainder of the activity with a lecture. </a:t>
            </a:r>
          </a:p>
          <a:p>
            <a:pPr marL="171450" marR="0" lvl="0" indent="-171450">
              <a:spcBef>
                <a:spcPts val="0"/>
              </a:spcBef>
              <a:spcAft>
                <a:spcPts val="0"/>
              </a:spcAft>
              <a:buFont typeface="Arial" panose="020B0604020202020204" pitchFamily="34" charset="0"/>
              <a:buChar char="•"/>
            </a:pPr>
            <a:endParaRPr lang="en-US" sz="1200" b="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68FB58B-AACD-44F1-9CE2-B850C946C86F}" type="slidenum">
              <a:rPr lang="en-US" smtClean="0"/>
              <a:t>8</a:t>
            </a:fld>
            <a:endParaRPr lang="en-US"/>
          </a:p>
        </p:txBody>
      </p:sp>
    </p:spTree>
    <p:extLst>
      <p:ext uri="{BB962C8B-B14F-4D97-AF65-F5344CB8AC3E}">
        <p14:creationId xmlns:p14="http://schemas.microsoft.com/office/powerpoint/2010/main" val="4019659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a:t>
            </a:r>
            <a:r>
              <a:rPr lang="en-US" altLang="en-US" sz="1200" b="0" dirty="0">
                <a:latin typeface="Calibri" panose="020F0502020204030204" pitchFamily="34" charset="0"/>
                <a:ea typeface="Calibri" panose="020F0502020204030204" pitchFamily="34" charset="0"/>
                <a:cs typeface="Calibri" panose="020F0502020204030204" pitchFamily="34" charset="0"/>
              </a:rPr>
              <a:t>Provide Guided Learning, Elicit Performance, Provide Feedback</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17 min.</a:t>
            </a: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Electrical Safety Overview_M7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Electrical Safety </a:t>
            </a:r>
            <a:r>
              <a:rPr lang="en-US" sz="1200" b="0" dirty="0" err="1">
                <a:effectLst/>
                <a:latin typeface="+mn-lt"/>
                <a:ea typeface="Calibri" panose="020F0502020204030204" pitchFamily="34" charset="0"/>
                <a:cs typeface="Times New Roman" panose="02020603050405020304" pitchFamily="18" charset="0"/>
              </a:rPr>
              <a:t>Overview_Answer</a:t>
            </a:r>
            <a:r>
              <a:rPr lang="en-US" sz="1200" b="0" dirty="0">
                <a:effectLst/>
                <a:latin typeface="+mn-lt"/>
                <a:ea typeface="Calibri" panose="020F0502020204030204" pitchFamily="34" charset="0"/>
                <a:cs typeface="Times New Roman" panose="02020603050405020304" pitchFamily="18" charset="0"/>
              </a:rPr>
              <a:t> Key_M7</a:t>
            </a: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mn-lt"/>
                <a:ea typeface="Calibri" panose="020F0502020204030204" pitchFamily="34" charset="0"/>
                <a:cs typeface="Times New Roman" panose="02020603050405020304" pitchFamily="18" charset="0"/>
              </a:rPr>
              <a:t>Video Link</a:t>
            </a:r>
            <a:r>
              <a:rPr lang="en-US" sz="1200" b="0" dirty="0">
                <a:effectLst/>
                <a:latin typeface="+mn-lt"/>
                <a:ea typeface="Calibri" panose="020F0502020204030204" pitchFamily="34" charset="0"/>
                <a:cs typeface="Times New Roman" panose="02020603050405020304" pitchFamily="18" charset="0"/>
              </a:rPr>
              <a:t>: </a:t>
            </a:r>
            <a:r>
              <a:rPr lang="en-US" dirty="0">
                <a:hlinkClick r:id="rId3"/>
              </a:rPr>
              <a:t>https://www.youtube.com/watch?v=WoJBg6oEA3k</a:t>
            </a:r>
            <a:r>
              <a:rPr lang="en-US" dirty="0"/>
              <a:t> – This video could not be embedded into the slide deck because of </a:t>
            </a:r>
            <a:r>
              <a:rPr lang="en-US"/>
              <a:t>it’s size.</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Play the video for learners.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You may choose to pause the video at 5 minutes to give learners time to complete questions 1 and 2.</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9</a:t>
            </a:fld>
            <a:endParaRPr lang="en-US"/>
          </a:p>
        </p:txBody>
      </p:sp>
    </p:spTree>
    <p:extLst>
      <p:ext uri="{BB962C8B-B14F-4D97-AF65-F5344CB8AC3E}">
        <p14:creationId xmlns:p14="http://schemas.microsoft.com/office/powerpoint/2010/main" val="23067396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png"/><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6.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TC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2B5203-1E28-8B45-AE41-C5107348E015}"/>
              </a:ext>
            </a:extLst>
          </p:cNvPr>
          <p:cNvPicPr>
            <a:picLocks noChangeAspect="1"/>
          </p:cNvPicPr>
          <p:nvPr userDrawn="1"/>
        </p:nvPicPr>
        <p:blipFill rotWithShape="1">
          <a:blip r:embed="rId3"/>
          <a:srcRect r="69863"/>
          <a:stretch/>
        </p:blipFill>
        <p:spPr>
          <a:xfrm>
            <a:off x="0" y="0"/>
            <a:ext cx="3674378" cy="6858000"/>
          </a:xfrm>
          <a:prstGeom prst="rect">
            <a:avLst/>
          </a:prstGeom>
        </p:spPr>
      </p:pic>
      <p:sp>
        <p:nvSpPr>
          <p:cNvPr id="9" name="Title 1">
            <a:extLst>
              <a:ext uri="{FF2B5EF4-FFF2-40B4-BE49-F238E27FC236}">
                <a16:creationId xmlns:a16="http://schemas.microsoft.com/office/drawing/2014/main" id="{1633B285-C26E-48AB-B23F-F2F0764F0024}"/>
              </a:ext>
            </a:extLst>
          </p:cNvPr>
          <p:cNvSpPr>
            <a:spLocks noGrp="1"/>
          </p:cNvSpPr>
          <p:nvPr>
            <p:ph type="ctrTitle"/>
          </p:nvPr>
        </p:nvSpPr>
        <p:spPr>
          <a:xfrm>
            <a:off x="1936376" y="2308221"/>
            <a:ext cx="8787954" cy="1120779"/>
          </a:xfrm>
        </p:spPr>
        <p:txBody>
          <a:bodyPr/>
          <a:lstStyle>
            <a:lvl1pPr>
              <a:defRPr sz="6000">
                <a:latin typeface="+mj-lt"/>
              </a:defRPr>
            </a:lvl1pPr>
          </a:lstStyle>
          <a:p>
            <a:endParaRPr lang="en-US" sz="6600" dirty="0"/>
          </a:p>
        </p:txBody>
      </p:sp>
      <p:pic>
        <p:nvPicPr>
          <p:cNvPr id="12" name="Picture 11">
            <a:extLst>
              <a:ext uri="{FF2B5EF4-FFF2-40B4-BE49-F238E27FC236}">
                <a16:creationId xmlns:a16="http://schemas.microsoft.com/office/drawing/2014/main" id="{A4A2F706-0DF5-4936-9D4F-92560FE641D5}"/>
              </a:ext>
            </a:extLst>
          </p:cNvPr>
          <p:cNvPicPr>
            <a:picLocks noChangeAspect="1"/>
          </p:cNvPicPr>
          <p:nvPr userDrawn="1"/>
        </p:nvPicPr>
        <p:blipFill rotWithShape="1">
          <a:blip r:embed="rId4"/>
          <a:srcRect l="59468"/>
          <a:stretch/>
        </p:blipFill>
        <p:spPr>
          <a:xfrm>
            <a:off x="9001387" y="2430049"/>
            <a:ext cx="3190612" cy="4427950"/>
          </a:xfrm>
          <a:prstGeom prst="rect">
            <a:avLst/>
          </a:prstGeom>
        </p:spPr>
      </p:pic>
      <p:sp>
        <p:nvSpPr>
          <p:cNvPr id="13" name="Subtitle 2">
            <a:extLst>
              <a:ext uri="{FF2B5EF4-FFF2-40B4-BE49-F238E27FC236}">
                <a16:creationId xmlns:a16="http://schemas.microsoft.com/office/drawing/2014/main" id="{17B51EE4-957F-4A56-BE59-EF7838D195F4}"/>
              </a:ext>
            </a:extLst>
          </p:cNvPr>
          <p:cNvSpPr txBox="1">
            <a:spLocks/>
          </p:cNvSpPr>
          <p:nvPr userDrawn="1"/>
        </p:nvSpPr>
        <p:spPr>
          <a:xfrm>
            <a:off x="1943906" y="3859785"/>
            <a:ext cx="8787954" cy="91449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8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b="1" i="1" dirty="0"/>
          </a:p>
        </p:txBody>
      </p:sp>
      <p:sp>
        <p:nvSpPr>
          <p:cNvPr id="2" name="TextBox 1">
            <a:extLst>
              <a:ext uri="{FF2B5EF4-FFF2-40B4-BE49-F238E27FC236}">
                <a16:creationId xmlns:a16="http://schemas.microsoft.com/office/drawing/2014/main" id="{EDECABC8-3803-4C79-8968-8F9EBD9F445C}"/>
              </a:ext>
            </a:extLst>
          </p:cNvPr>
          <p:cNvSpPr txBox="1"/>
          <p:nvPr userDrawn="1"/>
        </p:nvSpPr>
        <p:spPr>
          <a:xfrm>
            <a:off x="1943906" y="3859785"/>
            <a:ext cx="8787954" cy="523220"/>
          </a:xfrm>
          <a:prstGeom prst="rect">
            <a:avLst/>
          </a:prstGeom>
          <a:noFill/>
        </p:spPr>
        <p:txBody>
          <a:bodyPr wrap="square" rtlCol="0">
            <a:spAutoFit/>
          </a:bodyPr>
          <a:lstStyle/>
          <a:p>
            <a:endParaRPr lang="en-US" sz="2800" i="1" dirty="0">
              <a:solidFill>
                <a:schemeClr val="tx2"/>
              </a:solidFill>
              <a:latin typeface="+mj-lt"/>
            </a:endParaRPr>
          </a:p>
        </p:txBody>
      </p:sp>
      <p:sp>
        <p:nvSpPr>
          <p:cNvPr id="5" name="Content Placeholder 4">
            <a:extLst>
              <a:ext uri="{FF2B5EF4-FFF2-40B4-BE49-F238E27FC236}">
                <a16:creationId xmlns:a16="http://schemas.microsoft.com/office/drawing/2014/main" id="{3C7DEBB4-9C91-4073-B850-FEA0640DBE0E}"/>
              </a:ext>
            </a:extLst>
          </p:cNvPr>
          <p:cNvSpPr>
            <a:spLocks noGrp="1"/>
          </p:cNvSpPr>
          <p:nvPr>
            <p:ph sz="quarter" idx="10"/>
          </p:nvPr>
        </p:nvSpPr>
        <p:spPr>
          <a:xfrm>
            <a:off x="1943906" y="3751697"/>
            <a:ext cx="8787954" cy="914400"/>
          </a:xfrm>
        </p:spPr>
        <p:txBody>
          <a:bodyPr/>
          <a:lstStyle>
            <a:lvl1pPr marL="0" indent="0">
              <a:buNone/>
              <a:defRPr sz="2800" b="1" i="1"/>
            </a:lvl1pPr>
          </a:lstStyle>
          <a:p>
            <a:pPr lvl="0"/>
            <a:r>
              <a:rPr lang="en-US" dirty="0"/>
              <a:t>Click to edit Master text styles</a:t>
            </a:r>
          </a:p>
          <a:p>
            <a:pPr lvl="1"/>
            <a:endParaRPr lang="en-US" dirty="0"/>
          </a:p>
        </p:txBody>
      </p:sp>
      <p:sp>
        <p:nvSpPr>
          <p:cNvPr id="4" name="TextBox 3">
            <a:extLst>
              <a:ext uri="{FF2B5EF4-FFF2-40B4-BE49-F238E27FC236}">
                <a16:creationId xmlns:a16="http://schemas.microsoft.com/office/drawing/2014/main" id="{A903E5B0-F589-022B-D081-64A5837DEFAC}"/>
              </a:ext>
            </a:extLst>
          </p:cNvPr>
          <p:cNvSpPr txBox="1"/>
          <p:nvPr userDrawn="1"/>
        </p:nvSpPr>
        <p:spPr>
          <a:xfrm>
            <a:off x="3048000" y="6279634"/>
            <a:ext cx="6096000" cy="338554"/>
          </a:xfrm>
          <a:prstGeom prst="rect">
            <a:avLst/>
          </a:prstGeom>
          <a:noFill/>
        </p:spPr>
        <p:txBody>
          <a:bodyPr wrap="square">
            <a:spAutoFit/>
          </a:bodyPr>
          <a:lstStyle/>
          <a:p>
            <a:pPr algn="ctr"/>
            <a:r>
              <a:rPr lang="en-US" sz="1600" b="0" i="1" dirty="0">
                <a:solidFill>
                  <a:schemeClr val="tx1">
                    <a:lumMod val="75000"/>
                    <a:lumOff val="25000"/>
                  </a:schemeClr>
                </a:solidFill>
              </a:rPr>
              <a:t>© 2026 Transit Workforce Center</a:t>
            </a:r>
          </a:p>
        </p:txBody>
      </p:sp>
    </p:spTree>
    <p:custDataLst>
      <p:tags r:id="rId1"/>
    </p:custDataLst>
    <p:extLst>
      <p:ext uri="{BB962C8B-B14F-4D97-AF65-F5344CB8AC3E}">
        <p14:creationId xmlns:p14="http://schemas.microsoft.com/office/powerpoint/2010/main" val="196997516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6_TC3">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0803A1-65C7-4DEF-8E6B-066F34306918}"/>
              </a:ext>
            </a:extLst>
          </p:cNvPr>
          <p:cNvSpPr>
            <a:spLocks noGrp="1"/>
          </p:cNvSpPr>
          <p:nvPr>
            <p:ph type="title"/>
          </p:nvPr>
        </p:nvSpPr>
        <p:spPr>
          <a:xfrm>
            <a:off x="838200" y="842693"/>
            <a:ext cx="5760719" cy="664797"/>
          </a:xfrm>
        </p:spPr>
        <p:txBody>
          <a:bodyPr anchor="t" anchorCtr="0">
            <a:noAutofit/>
          </a:bodyPr>
          <a:lstStyle>
            <a:lvl1pPr>
              <a:defRPr sz="3600"/>
            </a:lvl1pPr>
          </a:lstStyle>
          <a:p>
            <a:r>
              <a:rPr lang="en-US" dirty="0"/>
              <a:t>Click to edit Master title style</a:t>
            </a:r>
          </a:p>
        </p:txBody>
      </p:sp>
      <p:sp>
        <p:nvSpPr>
          <p:cNvPr id="5" name="Content Placeholder 2">
            <a:extLst>
              <a:ext uri="{FF2B5EF4-FFF2-40B4-BE49-F238E27FC236}">
                <a16:creationId xmlns:a16="http://schemas.microsoft.com/office/drawing/2014/main" id="{5F1DE6FB-9338-42EB-86E5-EFD39FCDD0A0}"/>
              </a:ext>
            </a:extLst>
          </p:cNvPr>
          <p:cNvSpPr>
            <a:spLocks noGrp="1"/>
          </p:cNvSpPr>
          <p:nvPr>
            <p:ph idx="10" hasCustomPrompt="1"/>
          </p:nvPr>
        </p:nvSpPr>
        <p:spPr>
          <a:xfrm>
            <a:off x="847746" y="1652236"/>
            <a:ext cx="5751173" cy="4572000"/>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BF5B535C-AAC5-442E-B44E-F17CB9FA65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20840" y="-551658"/>
            <a:ext cx="6207403" cy="7090570"/>
          </a:xfrm>
          <a:prstGeom prst="rect">
            <a:avLst/>
          </a:prstGeom>
        </p:spPr>
      </p:pic>
    </p:spTree>
    <p:custDataLst>
      <p:tags r:id="rId1"/>
    </p:custDataLst>
    <p:extLst>
      <p:ext uri="{BB962C8B-B14F-4D97-AF65-F5344CB8AC3E}">
        <p14:creationId xmlns:p14="http://schemas.microsoft.com/office/powerpoint/2010/main" val="153675350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7_TC3">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0803A1-65C7-4DEF-8E6B-066F34306918}"/>
              </a:ext>
            </a:extLst>
          </p:cNvPr>
          <p:cNvSpPr>
            <a:spLocks noGrp="1"/>
          </p:cNvSpPr>
          <p:nvPr>
            <p:ph type="title"/>
          </p:nvPr>
        </p:nvSpPr>
        <p:spPr>
          <a:xfrm>
            <a:off x="838200" y="842693"/>
            <a:ext cx="10506055" cy="664797"/>
          </a:xfrm>
        </p:spPr>
        <p:txBody>
          <a:bodyPr anchor="t" anchorCtr="0">
            <a:noAutofit/>
          </a:bodyPr>
          <a:lstStyle>
            <a:lvl1pPr>
              <a:defRPr sz="3600"/>
            </a:lvl1pPr>
          </a:lstStyle>
          <a:p>
            <a:r>
              <a:rPr lang="en-US" dirty="0"/>
              <a:t>Click to edit Master title style</a:t>
            </a:r>
          </a:p>
        </p:txBody>
      </p:sp>
      <p:sp>
        <p:nvSpPr>
          <p:cNvPr id="9" name="Content Placeholder 2">
            <a:extLst>
              <a:ext uri="{FF2B5EF4-FFF2-40B4-BE49-F238E27FC236}">
                <a16:creationId xmlns:a16="http://schemas.microsoft.com/office/drawing/2014/main" id="{0939B5CF-C9F0-4174-89F9-7260EB98E2CC}"/>
              </a:ext>
            </a:extLst>
          </p:cNvPr>
          <p:cNvSpPr>
            <a:spLocks noGrp="1"/>
          </p:cNvSpPr>
          <p:nvPr>
            <p:ph idx="1" hasCustomPrompt="1"/>
          </p:nvPr>
        </p:nvSpPr>
        <p:spPr>
          <a:xfrm>
            <a:off x="838200" y="1639604"/>
            <a:ext cx="5807520" cy="4572000"/>
          </a:xfrm>
        </p:spPr>
        <p:txBody>
          <a:bodyPr>
            <a:normAutofit/>
          </a:bodyPr>
          <a:lstStyle>
            <a:lvl1pPr marL="0" indent="0">
              <a:buNone/>
              <a:defRPr sz="2800"/>
            </a:lvl1pPr>
            <a:lvl2pPr marL="457200" indent="0">
              <a:buNone/>
              <a:defRPr sz="2400">
                <a:solidFill>
                  <a:schemeClr val="tx2"/>
                </a:solidFill>
              </a:defRPr>
            </a:lvl2pPr>
            <a:lvl3pPr marL="914400" indent="0">
              <a:buNone/>
              <a:defRPr sz="2400">
                <a:solidFill>
                  <a:schemeClr val="tx2"/>
                </a:solidFill>
              </a:defRPr>
            </a:lvl3pPr>
            <a:lvl4pPr marL="1371600" indent="0">
              <a:buNone/>
              <a:defRPr sz="2000">
                <a:solidFill>
                  <a:schemeClr val="tx2"/>
                </a:solidFill>
              </a:defRPr>
            </a:lvl4pPr>
            <a:lvl5pPr marL="1828800" indent="0">
              <a:buNone/>
              <a:defRPr sz="18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5F1DE6FB-9338-42EB-86E5-EFD39FCDD0A0}"/>
              </a:ext>
            </a:extLst>
          </p:cNvPr>
          <p:cNvSpPr>
            <a:spLocks noGrp="1"/>
          </p:cNvSpPr>
          <p:nvPr>
            <p:ph idx="10" hasCustomPrompt="1"/>
          </p:nvPr>
        </p:nvSpPr>
        <p:spPr>
          <a:xfrm>
            <a:off x="6966816" y="1639604"/>
            <a:ext cx="4386984" cy="4572000"/>
          </a:xfrm>
        </p:spPr>
        <p:txBody>
          <a:bodyPr>
            <a:normAutofit/>
          </a:bodyPr>
          <a:lstStyle>
            <a:lvl1pPr marL="0" indent="0">
              <a:buNone/>
              <a:defRPr sz="2800"/>
            </a:lvl1pPr>
            <a:lvl2pPr marL="457200" indent="0">
              <a:buNone/>
              <a:defRPr sz="2400">
                <a:solidFill>
                  <a:schemeClr val="tx2"/>
                </a:solidFill>
              </a:defRPr>
            </a:lvl2pPr>
            <a:lvl3pPr marL="914400" indent="0">
              <a:buNone/>
              <a:defRPr sz="2400">
                <a:solidFill>
                  <a:schemeClr val="tx2"/>
                </a:solidFill>
              </a:defRPr>
            </a:lvl3pPr>
            <a:lvl4pPr marL="1371600" indent="0">
              <a:buNone/>
              <a:defRPr sz="2000">
                <a:solidFill>
                  <a:schemeClr val="tx2"/>
                </a:solidFill>
              </a:defRPr>
            </a:lvl4pPr>
            <a:lvl5pPr marL="1828800" indent="0">
              <a:buNone/>
              <a:defRPr sz="18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67506830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PTIONAL - Media Slide_TC3">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EECBCB-7280-44C4-B33B-9BE2A139BC48}"/>
              </a:ext>
            </a:extLst>
          </p:cNvPr>
          <p:cNvSpPr>
            <a:spLocks noGrp="1"/>
          </p:cNvSpPr>
          <p:nvPr>
            <p:ph type="title"/>
          </p:nvPr>
        </p:nvSpPr>
        <p:spPr>
          <a:xfrm>
            <a:off x="838200" y="410258"/>
            <a:ext cx="10515600" cy="584354"/>
          </a:xfrm>
        </p:spPr>
        <p:txBody>
          <a:bodyPr anchor="t" anchorCtr="0">
            <a:noAutofit/>
          </a:bodyPr>
          <a:lstStyle>
            <a:lvl1pPr algn="ctr">
              <a:defRPr sz="3600">
                <a:solidFill>
                  <a:schemeClr val="bg2">
                    <a:lumMod val="25000"/>
                  </a:schemeClr>
                </a:solidFill>
              </a:defRPr>
            </a:lvl1pPr>
          </a:lstStyle>
          <a:p>
            <a:r>
              <a:rPr lang="en-US" dirty="0"/>
              <a:t>Click to edit Master title style</a:t>
            </a:r>
          </a:p>
        </p:txBody>
      </p:sp>
      <p:pic>
        <p:nvPicPr>
          <p:cNvPr id="5" name="Graphic 4">
            <a:extLst>
              <a:ext uri="{FF2B5EF4-FFF2-40B4-BE49-F238E27FC236}">
                <a16:creationId xmlns:a16="http://schemas.microsoft.com/office/drawing/2014/main" id="{902B6895-ADE8-4BF9-928C-453C82A89858}"/>
              </a:ext>
            </a:extLst>
          </p:cNvPr>
          <p:cNvPicPr>
            <a:picLocks noChangeAspect="1"/>
          </p:cNvPicPr>
          <p:nvPr userDrawn="1"/>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148" t="21891" r="11939" b="33527"/>
          <a:stretch/>
        </p:blipFill>
        <p:spPr>
          <a:xfrm>
            <a:off x="1380565" y="821094"/>
            <a:ext cx="9430870" cy="6176865"/>
          </a:xfrm>
          <a:prstGeom prst="rect">
            <a:avLst/>
          </a:prstGeom>
        </p:spPr>
      </p:pic>
      <p:pic>
        <p:nvPicPr>
          <p:cNvPr id="6" name="Picture 5">
            <a:extLst>
              <a:ext uri="{FF2B5EF4-FFF2-40B4-BE49-F238E27FC236}">
                <a16:creationId xmlns:a16="http://schemas.microsoft.com/office/drawing/2014/main" id="{26E47FC9-845E-42E7-BA96-0280D710B58E}"/>
              </a:ext>
            </a:extLst>
          </p:cNvPr>
          <p:cNvPicPr>
            <a:picLocks noChangeAspect="1"/>
          </p:cNvPicPr>
          <p:nvPr userDrawn="1"/>
        </p:nvPicPr>
        <p:blipFill rotWithShape="1">
          <a:blip r:embed="rId4"/>
          <a:srcRect l="56974"/>
          <a:stretch/>
        </p:blipFill>
        <p:spPr>
          <a:xfrm>
            <a:off x="7260042" y="410256"/>
            <a:ext cx="4931957" cy="6447743"/>
          </a:xfrm>
          <a:prstGeom prst="rect">
            <a:avLst/>
          </a:prstGeom>
        </p:spPr>
      </p:pic>
    </p:spTree>
    <p:custDataLst>
      <p:tags r:id="rId1"/>
    </p:custDataLst>
    <p:extLst>
      <p:ext uri="{BB962C8B-B14F-4D97-AF65-F5344CB8AC3E}">
        <p14:creationId xmlns:p14="http://schemas.microsoft.com/office/powerpoint/2010/main" val="331706923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ctivity_TC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75C210-AF81-4BB1-A243-E9E1D9B33329}"/>
              </a:ext>
            </a:extLst>
          </p:cNvPr>
          <p:cNvSpPr/>
          <p:nvPr userDrawn="1"/>
        </p:nvSpPr>
        <p:spPr>
          <a:xfrm>
            <a:off x="0" y="0"/>
            <a:ext cx="12192000" cy="914400"/>
          </a:xfrm>
          <a:prstGeom prst="rect">
            <a:avLst/>
          </a:prstGeom>
          <a:gradFill flip="none" rotWithShape="1">
            <a:gsLst>
              <a:gs pos="0">
                <a:schemeClr val="accent5">
                  <a:lumMod val="50000"/>
                </a:schemeClr>
              </a:gs>
              <a:gs pos="66000">
                <a:schemeClr val="accent5"/>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A31376BC-AFE2-4546-B95E-156548E064E9}"/>
              </a:ext>
            </a:extLst>
          </p:cNvPr>
          <p:cNvSpPr>
            <a:spLocks noGrp="1"/>
          </p:cNvSpPr>
          <p:nvPr>
            <p:ph type="title"/>
          </p:nvPr>
        </p:nvSpPr>
        <p:spPr>
          <a:xfrm>
            <a:off x="838200" y="175488"/>
            <a:ext cx="10523219" cy="523195"/>
          </a:xfrm>
        </p:spPr>
        <p:txBody>
          <a:bodyPr anchor="t" anchorCtr="0">
            <a:noAutofit/>
          </a:bodyPr>
          <a:lstStyle>
            <a:lvl1pPr algn="l">
              <a:defRPr sz="3600">
                <a:solidFill>
                  <a:schemeClr val="bg1"/>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74B925FF-9736-6C75-9B1C-CAC46B6D6E57}"/>
              </a:ext>
            </a:extLst>
          </p:cNvPr>
          <p:cNvSpPr>
            <a:spLocks noGrp="1"/>
          </p:cNvSpPr>
          <p:nvPr>
            <p:ph idx="1" hasCustomPrompt="1"/>
          </p:nvPr>
        </p:nvSpPr>
        <p:spPr>
          <a:xfrm>
            <a:off x="838199" y="1381991"/>
            <a:ext cx="10515599" cy="4835929"/>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03271202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structor Demo_TC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75C210-AF81-4BB1-A243-E9E1D9B33329}"/>
              </a:ext>
            </a:extLst>
          </p:cNvPr>
          <p:cNvSpPr/>
          <p:nvPr userDrawn="1"/>
        </p:nvSpPr>
        <p:spPr>
          <a:xfrm>
            <a:off x="0" y="-1"/>
            <a:ext cx="12161520" cy="914400"/>
          </a:xfrm>
          <a:prstGeom prst="rect">
            <a:avLst/>
          </a:prstGeom>
          <a:gradFill flip="none" rotWithShape="1">
            <a:gsLst>
              <a:gs pos="0">
                <a:srgbClr val="0F6235"/>
              </a:gs>
              <a:gs pos="58000">
                <a:srgbClr val="2AA748"/>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AB20661-D1D6-618C-2DB0-057DDEFB603F}"/>
              </a:ext>
            </a:extLst>
          </p:cNvPr>
          <p:cNvSpPr>
            <a:spLocks noGrp="1"/>
          </p:cNvSpPr>
          <p:nvPr>
            <p:ph type="title"/>
          </p:nvPr>
        </p:nvSpPr>
        <p:spPr>
          <a:xfrm>
            <a:off x="838200" y="175488"/>
            <a:ext cx="10523219" cy="523195"/>
          </a:xfrm>
        </p:spPr>
        <p:txBody>
          <a:bodyPr anchor="t" anchorCtr="0">
            <a:noAutofit/>
          </a:bodyPr>
          <a:lstStyle>
            <a:lvl1pPr algn="l">
              <a:defRPr sz="3600">
                <a:solidFill>
                  <a:schemeClr val="bg1"/>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5FDFC69A-B9EC-AFF9-4C58-CCED9B26FEEC}"/>
              </a:ext>
            </a:extLst>
          </p:cNvPr>
          <p:cNvSpPr>
            <a:spLocks noGrp="1"/>
          </p:cNvSpPr>
          <p:nvPr>
            <p:ph idx="1" hasCustomPrompt="1"/>
          </p:nvPr>
        </p:nvSpPr>
        <p:spPr>
          <a:xfrm>
            <a:off x="838199" y="1381991"/>
            <a:ext cx="10515599" cy="4835929"/>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05937054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nowledge Check_TC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EEB4C2-CA03-E5CE-9CA9-1E7D9490FC3F}"/>
              </a:ext>
            </a:extLst>
          </p:cNvPr>
          <p:cNvSpPr/>
          <p:nvPr userDrawn="1"/>
        </p:nvSpPr>
        <p:spPr>
          <a:xfrm>
            <a:off x="0" y="-1176"/>
            <a:ext cx="12192000" cy="914400"/>
          </a:xfrm>
          <a:prstGeom prst="rect">
            <a:avLst/>
          </a:prstGeom>
          <a:gradFill flip="none" rotWithShape="1">
            <a:gsLst>
              <a:gs pos="0">
                <a:schemeClr val="accent4"/>
              </a:gs>
              <a:gs pos="58000">
                <a:schemeClr val="accent4"/>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1799EE8F-088F-A2ED-809A-43DF4579D88B}"/>
              </a:ext>
            </a:extLst>
          </p:cNvPr>
          <p:cNvSpPr>
            <a:spLocks noGrp="1"/>
          </p:cNvSpPr>
          <p:nvPr>
            <p:ph idx="1" hasCustomPrompt="1"/>
          </p:nvPr>
        </p:nvSpPr>
        <p:spPr>
          <a:xfrm>
            <a:off x="838199" y="1381991"/>
            <a:ext cx="10515599" cy="4835929"/>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BE9FF346-9704-87EB-0F3E-9B56533D2758}"/>
              </a:ext>
            </a:extLst>
          </p:cNvPr>
          <p:cNvSpPr>
            <a:spLocks noGrp="1"/>
          </p:cNvSpPr>
          <p:nvPr>
            <p:ph type="title"/>
          </p:nvPr>
        </p:nvSpPr>
        <p:spPr>
          <a:xfrm>
            <a:off x="838200" y="175488"/>
            <a:ext cx="10523219" cy="523195"/>
          </a:xfrm>
        </p:spPr>
        <p:txBody>
          <a:bodyPr anchor="t" anchorCtr="0">
            <a:noAutofit/>
          </a:bodyPr>
          <a:lstStyle>
            <a:lvl1pPr algn="l">
              <a:defRPr sz="3600">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59672837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nowledge Check w/Media_TC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BC235C-43E4-0A1C-E787-B47ABBC353EE}"/>
              </a:ext>
            </a:extLst>
          </p:cNvPr>
          <p:cNvSpPr/>
          <p:nvPr userDrawn="1"/>
        </p:nvSpPr>
        <p:spPr>
          <a:xfrm>
            <a:off x="0" y="-1176"/>
            <a:ext cx="12192000" cy="914400"/>
          </a:xfrm>
          <a:prstGeom prst="rect">
            <a:avLst/>
          </a:prstGeom>
          <a:gradFill flip="none" rotWithShape="1">
            <a:gsLst>
              <a:gs pos="0">
                <a:schemeClr val="accent4"/>
              </a:gs>
              <a:gs pos="58000">
                <a:schemeClr val="accent4"/>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0D21FA8E-C60F-4C38-B3AB-70F74134A904}"/>
              </a:ext>
            </a:extLst>
          </p:cNvPr>
          <p:cNvSpPr>
            <a:spLocks noGrp="1"/>
          </p:cNvSpPr>
          <p:nvPr>
            <p:ph idx="1" hasCustomPrompt="1"/>
          </p:nvPr>
        </p:nvSpPr>
        <p:spPr>
          <a:xfrm>
            <a:off x="838200" y="1401796"/>
            <a:ext cx="5928360" cy="4797680"/>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Media Placeholder 7">
            <a:extLst>
              <a:ext uri="{FF2B5EF4-FFF2-40B4-BE49-F238E27FC236}">
                <a16:creationId xmlns:a16="http://schemas.microsoft.com/office/drawing/2014/main" id="{86E117B5-6689-4D6E-80F7-67519BEA5920}"/>
              </a:ext>
            </a:extLst>
          </p:cNvPr>
          <p:cNvSpPr>
            <a:spLocks noGrp="1"/>
          </p:cNvSpPr>
          <p:nvPr>
            <p:ph type="media" sz="quarter" idx="10"/>
          </p:nvPr>
        </p:nvSpPr>
        <p:spPr>
          <a:xfrm>
            <a:off x="7239000" y="1401795"/>
            <a:ext cx="4114800" cy="4721194"/>
          </a:xfrm>
        </p:spPr>
        <p:txBody>
          <a:bodyPr/>
          <a:lstStyle/>
          <a:p>
            <a:endParaRPr lang="en-US"/>
          </a:p>
        </p:txBody>
      </p:sp>
      <p:sp>
        <p:nvSpPr>
          <p:cNvPr id="3" name="Title 1">
            <a:extLst>
              <a:ext uri="{FF2B5EF4-FFF2-40B4-BE49-F238E27FC236}">
                <a16:creationId xmlns:a16="http://schemas.microsoft.com/office/drawing/2014/main" id="{A34F2F57-E9FA-C828-49EB-2B4A8AAD070E}"/>
              </a:ext>
            </a:extLst>
          </p:cNvPr>
          <p:cNvSpPr>
            <a:spLocks noGrp="1"/>
          </p:cNvSpPr>
          <p:nvPr>
            <p:ph type="title"/>
          </p:nvPr>
        </p:nvSpPr>
        <p:spPr>
          <a:xfrm>
            <a:off x="838200" y="175488"/>
            <a:ext cx="10523219" cy="523195"/>
          </a:xfrm>
        </p:spPr>
        <p:txBody>
          <a:bodyPr anchor="t" anchorCtr="0">
            <a:noAutofit/>
          </a:bodyPr>
          <a:lstStyle>
            <a:lvl1pPr algn="l">
              <a:defRPr sz="3600">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2396998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1_TC3">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E8D6024-688A-40F2-A005-6ECACAF0EA57}"/>
              </a:ext>
            </a:extLst>
          </p:cNvPr>
          <p:cNvCxnSpPr>
            <a:cxnSpLocks/>
          </p:cNvCxnSpPr>
          <p:nvPr userDrawn="1"/>
        </p:nvCxnSpPr>
        <p:spPr>
          <a:xfrm>
            <a:off x="-94130" y="1210968"/>
            <a:ext cx="12380259" cy="0"/>
          </a:xfrm>
          <a:prstGeom prst="line">
            <a:avLst/>
          </a:prstGeom>
          <a:ln w="76200" cap="rnd">
            <a:gradFill>
              <a:gsLst>
                <a:gs pos="0">
                  <a:schemeClr val="accent3"/>
                </a:gs>
                <a:gs pos="50000">
                  <a:schemeClr val="accent2"/>
                </a:gs>
                <a:gs pos="63000">
                  <a:schemeClr val="accent2"/>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E3EECBCB-7280-44C4-B33B-9BE2A139BC48}"/>
              </a:ext>
            </a:extLst>
          </p:cNvPr>
          <p:cNvSpPr>
            <a:spLocks noGrp="1"/>
          </p:cNvSpPr>
          <p:nvPr>
            <p:ph type="title"/>
          </p:nvPr>
        </p:nvSpPr>
        <p:spPr>
          <a:xfrm>
            <a:off x="838200" y="502695"/>
            <a:ext cx="10515600" cy="747897"/>
          </a:xfrm>
        </p:spPr>
        <p:txBody>
          <a:bodyPr anchor="t" anchorCtr="0">
            <a:noAutofit/>
          </a:bodyPr>
          <a:lstStyle>
            <a:lvl1pPr algn="ctr">
              <a:defRPr sz="3600">
                <a:solidFill>
                  <a:schemeClr val="bg2">
                    <a:lumMod val="25000"/>
                  </a:schemeClr>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73747563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2_TC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A136FF-294D-894C-A744-82A47C950F60}"/>
              </a:ext>
            </a:extLst>
          </p:cNvPr>
          <p:cNvPicPr>
            <a:picLocks noChangeAspect="1"/>
          </p:cNvPicPr>
          <p:nvPr userDrawn="1"/>
        </p:nvPicPr>
        <p:blipFill rotWithShape="1">
          <a:blip r:embed="rId3"/>
          <a:srcRect l="18658" t="41767"/>
          <a:stretch/>
        </p:blipFill>
        <p:spPr>
          <a:xfrm>
            <a:off x="918742" y="2318300"/>
            <a:ext cx="11273257" cy="4539700"/>
          </a:xfrm>
          <a:prstGeom prst="rect">
            <a:avLst/>
          </a:prstGeom>
        </p:spPr>
      </p:pic>
    </p:spTree>
    <p:custDataLst>
      <p:tags r:id="rId1"/>
    </p:custDataLst>
    <p:extLst>
      <p:ext uri="{BB962C8B-B14F-4D97-AF65-F5344CB8AC3E}">
        <p14:creationId xmlns:p14="http://schemas.microsoft.com/office/powerpoint/2010/main" val="54478486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3_TC3">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EECBCB-7280-44C4-B33B-9BE2A139BC48}"/>
              </a:ext>
            </a:extLst>
          </p:cNvPr>
          <p:cNvSpPr>
            <a:spLocks noGrp="1"/>
          </p:cNvSpPr>
          <p:nvPr>
            <p:ph type="title"/>
          </p:nvPr>
        </p:nvSpPr>
        <p:spPr>
          <a:xfrm>
            <a:off x="411060" y="169494"/>
            <a:ext cx="11459361" cy="958266"/>
          </a:xfrm>
        </p:spPr>
        <p:txBody>
          <a:bodyPr anchor="t" anchorCtr="0">
            <a:noAutofit/>
          </a:bodyPr>
          <a:lstStyle>
            <a:lvl1pPr algn="ctr">
              <a:defRPr sz="3600">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47703301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and Agenda_TC3">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0BBFC2-BCA2-42DB-B689-79CD6F77250F}"/>
              </a:ext>
            </a:extLst>
          </p:cNvPr>
          <p:cNvSpPr>
            <a:spLocks noGrp="1"/>
          </p:cNvSpPr>
          <p:nvPr>
            <p:ph type="title"/>
          </p:nvPr>
        </p:nvSpPr>
        <p:spPr>
          <a:xfrm>
            <a:off x="841248" y="646396"/>
            <a:ext cx="10515600" cy="664797"/>
          </a:xfrm>
        </p:spPr>
        <p:txBody>
          <a:bodyPr anchor="t" anchorCtr="0">
            <a:noAutofit/>
          </a:bodyPr>
          <a:lstStyle>
            <a:lvl1pPr>
              <a:defRPr sz="3600">
                <a:latin typeface="+mj-lt"/>
              </a:defRPr>
            </a:lvl1pPr>
          </a:lstStyle>
          <a:p>
            <a:r>
              <a:rPr lang="en-US" dirty="0"/>
              <a:t>Click to edit Master title style</a:t>
            </a:r>
          </a:p>
        </p:txBody>
      </p:sp>
      <p:sp>
        <p:nvSpPr>
          <p:cNvPr id="5" name="Content Placeholder 2">
            <a:extLst>
              <a:ext uri="{FF2B5EF4-FFF2-40B4-BE49-F238E27FC236}">
                <a16:creationId xmlns:a16="http://schemas.microsoft.com/office/drawing/2014/main" id="{B8762E67-B794-4C5B-82A2-AFA08B414037}"/>
              </a:ext>
            </a:extLst>
          </p:cNvPr>
          <p:cNvSpPr>
            <a:spLocks noGrp="1"/>
          </p:cNvSpPr>
          <p:nvPr>
            <p:ph idx="1" hasCustomPrompt="1"/>
          </p:nvPr>
        </p:nvSpPr>
        <p:spPr>
          <a:xfrm>
            <a:off x="838199" y="1645920"/>
            <a:ext cx="10515599" cy="4572000"/>
          </a:xfrm>
        </p:spPr>
        <p:txBody>
          <a:bodyPr>
            <a:normAutofit/>
          </a:bodyPr>
          <a:lstStyle>
            <a:lvl1pPr marL="0" indent="0">
              <a:buNone/>
              <a:defRPr sz="2800">
                <a:latin typeface="+mn-lt"/>
              </a:defRPr>
            </a:lvl1pPr>
            <a:lvl2pPr marL="457200" indent="0">
              <a:buNone/>
              <a:defRPr sz="2400">
                <a:solidFill>
                  <a:schemeClr val="tx1">
                    <a:lumMod val="75000"/>
                    <a:lumOff val="25000"/>
                  </a:schemeClr>
                </a:solidFill>
                <a:latin typeface="+mn-lt"/>
              </a:defRPr>
            </a:lvl2pPr>
            <a:lvl3pPr marL="914400" indent="0">
              <a:buNone/>
              <a:defRPr sz="2400">
                <a:solidFill>
                  <a:schemeClr val="tx1">
                    <a:lumMod val="75000"/>
                    <a:lumOff val="25000"/>
                  </a:schemeClr>
                </a:solidFill>
                <a:latin typeface="+mn-lt"/>
              </a:defRPr>
            </a:lvl3pPr>
            <a:lvl4pPr marL="1371600" indent="0">
              <a:buNone/>
              <a:defRPr sz="2000">
                <a:solidFill>
                  <a:schemeClr val="tx1">
                    <a:lumMod val="75000"/>
                    <a:lumOff val="25000"/>
                  </a:schemeClr>
                </a:solidFill>
                <a:latin typeface="+mn-lt"/>
              </a:defRPr>
            </a:lvl4pPr>
            <a:lvl5pPr marL="1828800" indent="0">
              <a:buNone/>
              <a:defRPr sz="1800">
                <a:solidFill>
                  <a:schemeClr val="tx1">
                    <a:lumMod val="75000"/>
                    <a:lumOff val="25000"/>
                  </a:schemeClr>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B2369033-F6F9-4085-9143-7445C87B6A19}"/>
              </a:ext>
            </a:extLst>
          </p:cNvPr>
          <p:cNvCxnSpPr>
            <a:cxnSpLocks/>
          </p:cNvCxnSpPr>
          <p:nvPr userDrawn="1"/>
        </p:nvCxnSpPr>
        <p:spPr>
          <a:xfrm>
            <a:off x="-85165" y="1296997"/>
            <a:ext cx="12362329" cy="0"/>
          </a:xfrm>
          <a:prstGeom prst="line">
            <a:avLst/>
          </a:prstGeom>
          <a:ln w="76200" cap="rnd">
            <a:gradFill>
              <a:gsLst>
                <a:gs pos="0">
                  <a:schemeClr val="accent3"/>
                </a:gs>
                <a:gs pos="50000">
                  <a:schemeClr val="accent2"/>
                </a:gs>
                <a:gs pos="63000">
                  <a:schemeClr val="accent2"/>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1553217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_TC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982503-DB72-16F9-4F73-938C93FFCA7D}"/>
              </a:ext>
            </a:extLst>
          </p:cNvPr>
          <p:cNvPicPr>
            <a:picLocks noChangeAspect="1"/>
          </p:cNvPicPr>
          <p:nvPr userDrawn="1"/>
        </p:nvPicPr>
        <p:blipFill rotWithShape="1">
          <a:blip r:embed="rId3"/>
          <a:srcRect l="18658" t="41767"/>
          <a:stretch/>
        </p:blipFill>
        <p:spPr>
          <a:xfrm>
            <a:off x="918742" y="2318300"/>
            <a:ext cx="11273257" cy="4539700"/>
          </a:xfrm>
          <a:prstGeom prst="rect">
            <a:avLst/>
          </a:prstGeom>
        </p:spPr>
      </p:pic>
      <p:sp>
        <p:nvSpPr>
          <p:cNvPr id="5" name="Title 1">
            <a:extLst>
              <a:ext uri="{FF2B5EF4-FFF2-40B4-BE49-F238E27FC236}">
                <a16:creationId xmlns:a16="http://schemas.microsoft.com/office/drawing/2014/main" id="{5527EC74-9733-4617-ECB3-3DDA17D792FC}"/>
              </a:ext>
            </a:extLst>
          </p:cNvPr>
          <p:cNvSpPr>
            <a:spLocks noGrp="1"/>
          </p:cNvSpPr>
          <p:nvPr>
            <p:ph type="title" hasCustomPrompt="1"/>
          </p:nvPr>
        </p:nvSpPr>
        <p:spPr>
          <a:xfrm>
            <a:off x="1225317" y="1873950"/>
            <a:ext cx="8713570" cy="1345974"/>
          </a:xfrm>
        </p:spPr>
        <p:txBody>
          <a:bodyPr anchor="t" anchorCtr="0">
            <a:noAutofit/>
          </a:bodyPr>
          <a:lstStyle>
            <a:lvl1pPr>
              <a:defRPr sz="8800"/>
            </a:lvl1pPr>
          </a:lstStyle>
          <a:p>
            <a:r>
              <a:rPr lang="en-US" dirty="0"/>
              <a:t>Thank you!</a:t>
            </a:r>
          </a:p>
        </p:txBody>
      </p:sp>
      <p:pic>
        <p:nvPicPr>
          <p:cNvPr id="8" name="Picture 7">
            <a:extLst>
              <a:ext uri="{FF2B5EF4-FFF2-40B4-BE49-F238E27FC236}">
                <a16:creationId xmlns:a16="http://schemas.microsoft.com/office/drawing/2014/main" id="{EC3BA06A-8B3F-22A9-7D61-9A9704B18C66}"/>
              </a:ext>
            </a:extLst>
          </p:cNvPr>
          <p:cNvPicPr>
            <a:picLocks noChangeAspect="1"/>
          </p:cNvPicPr>
          <p:nvPr userDrawn="1"/>
        </p:nvPicPr>
        <p:blipFill>
          <a:blip r:embed="rId4">
            <a:extLst>
              <a:ext uri="{28A0092B-C50C-407E-A947-70E740481C1C}">
                <a14:useLocalDpi xmlns:a14="http://schemas.microsoft.com/office/drawing/2010/main" val="0"/>
              </a:ext>
            </a:extLst>
          </a:blip>
          <a:srcRect l="6873"/>
          <a:stretch>
            <a:fillRect/>
          </a:stretch>
        </p:blipFill>
        <p:spPr>
          <a:xfrm>
            <a:off x="1225317" y="3397292"/>
            <a:ext cx="6991583" cy="1748592"/>
          </a:xfrm>
          <a:prstGeom prst="rect">
            <a:avLst/>
          </a:prstGeom>
        </p:spPr>
      </p:pic>
      <p:sp>
        <p:nvSpPr>
          <p:cNvPr id="9" name="TextBox 8">
            <a:extLst>
              <a:ext uri="{FF2B5EF4-FFF2-40B4-BE49-F238E27FC236}">
                <a16:creationId xmlns:a16="http://schemas.microsoft.com/office/drawing/2014/main" id="{0E7F1A2A-8C9E-CE16-2FE4-897B57D45C6B}"/>
              </a:ext>
            </a:extLst>
          </p:cNvPr>
          <p:cNvSpPr txBox="1"/>
          <p:nvPr userDrawn="1"/>
        </p:nvSpPr>
        <p:spPr>
          <a:xfrm>
            <a:off x="3048000" y="6279634"/>
            <a:ext cx="6096000" cy="338554"/>
          </a:xfrm>
          <a:prstGeom prst="rect">
            <a:avLst/>
          </a:prstGeom>
          <a:noFill/>
        </p:spPr>
        <p:txBody>
          <a:bodyPr wrap="square">
            <a:spAutoFit/>
          </a:bodyPr>
          <a:lstStyle/>
          <a:p>
            <a:pPr algn="ctr"/>
            <a:r>
              <a:rPr lang="en-US" sz="1600" b="0" i="1" dirty="0">
                <a:solidFill>
                  <a:schemeClr val="tx1">
                    <a:lumMod val="75000"/>
                    <a:lumOff val="25000"/>
                  </a:schemeClr>
                </a:solidFill>
              </a:rPr>
              <a:t>© 2026 Transit Workforce Center</a:t>
            </a:r>
          </a:p>
        </p:txBody>
      </p:sp>
      <p:pic>
        <p:nvPicPr>
          <p:cNvPr id="10" name="Picture 9">
            <a:extLst>
              <a:ext uri="{FF2B5EF4-FFF2-40B4-BE49-F238E27FC236}">
                <a16:creationId xmlns:a16="http://schemas.microsoft.com/office/drawing/2014/main" id="{BF030C39-6AFB-5438-6E6F-7CE2EE7EB7C3}"/>
              </a:ext>
            </a:extLst>
          </p:cNvPr>
          <p:cNvPicPr>
            <a:picLocks noChangeAspect="1"/>
          </p:cNvPicPr>
          <p:nvPr userDrawn="1"/>
        </p:nvPicPr>
        <p:blipFill>
          <a:blip r:embed="rId5"/>
          <a:srcRect l="73229" t="44259"/>
          <a:stretch>
            <a:fillRect/>
          </a:stretch>
        </p:blipFill>
        <p:spPr>
          <a:xfrm rot="10800000">
            <a:off x="0" y="0"/>
            <a:ext cx="2450636" cy="2870200"/>
          </a:xfrm>
          <a:prstGeom prst="rect">
            <a:avLst/>
          </a:prstGeom>
        </p:spPr>
      </p:pic>
    </p:spTree>
    <p:custDataLst>
      <p:tags r:id="rId1"/>
    </p:custDataLst>
    <p:extLst>
      <p:ext uri="{BB962C8B-B14F-4D97-AF65-F5344CB8AC3E}">
        <p14:creationId xmlns:p14="http://schemas.microsoft.com/office/powerpoint/2010/main" val="354432702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Content 7 - Image on RIGH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0803A1-65C7-4DEF-8E6B-066F34306918}"/>
              </a:ext>
            </a:extLst>
          </p:cNvPr>
          <p:cNvSpPr>
            <a:spLocks noGrp="1"/>
          </p:cNvSpPr>
          <p:nvPr>
            <p:ph type="title"/>
          </p:nvPr>
        </p:nvSpPr>
        <p:spPr>
          <a:xfrm>
            <a:off x="838200" y="842693"/>
            <a:ext cx="10506055" cy="664797"/>
          </a:xfrm>
        </p:spPr>
        <p:txBody>
          <a:bodyPr anchor="t" anchorCtr="0">
            <a:noAutofit/>
          </a:bodyPr>
          <a:lstStyle>
            <a:lvl1pPr>
              <a:defRPr sz="3600"/>
            </a:lvl1pPr>
          </a:lstStyle>
          <a:p>
            <a:r>
              <a:rPr lang="en-US" dirty="0"/>
              <a:t>Click to edit Master title style</a:t>
            </a:r>
          </a:p>
        </p:txBody>
      </p:sp>
      <p:sp>
        <p:nvSpPr>
          <p:cNvPr id="9" name="Content Placeholder 2">
            <a:extLst>
              <a:ext uri="{FF2B5EF4-FFF2-40B4-BE49-F238E27FC236}">
                <a16:creationId xmlns:a16="http://schemas.microsoft.com/office/drawing/2014/main" id="{0939B5CF-C9F0-4174-89F9-7260EB98E2CC}"/>
              </a:ext>
            </a:extLst>
          </p:cNvPr>
          <p:cNvSpPr>
            <a:spLocks noGrp="1"/>
          </p:cNvSpPr>
          <p:nvPr>
            <p:ph idx="1"/>
          </p:nvPr>
        </p:nvSpPr>
        <p:spPr>
          <a:xfrm>
            <a:off x="838200" y="1639604"/>
            <a:ext cx="5807520" cy="4572000"/>
          </a:xfrm>
        </p:spPr>
        <p:txBody>
          <a:bodyPr>
            <a:normAutofit/>
          </a:bodyPr>
          <a:lstStyle>
            <a:lvl1pPr marL="0" indent="0">
              <a:buNone/>
              <a:defRPr sz="2400"/>
            </a:lvl1pPr>
            <a:lvl2pPr marL="457200" indent="0">
              <a:buNone/>
              <a:defRPr sz="2000">
                <a:solidFill>
                  <a:schemeClr val="tx2"/>
                </a:solidFill>
              </a:defRPr>
            </a:lvl2pPr>
            <a:lvl3pPr marL="914400" indent="0">
              <a:buNone/>
              <a:defRPr sz="2000">
                <a:solidFill>
                  <a:schemeClr val="tx2"/>
                </a:solidFill>
              </a:defRPr>
            </a:lvl3pPr>
            <a:lvl4pPr marL="1371600" indent="0">
              <a:buNone/>
              <a:defRPr sz="1800">
                <a:solidFill>
                  <a:schemeClr val="tx2"/>
                </a:solidFill>
              </a:defRPr>
            </a:lvl4pPr>
            <a:lvl5pPr marL="1828800" indent="0">
              <a:buNone/>
              <a:defRPr sz="16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5F1DE6FB-9338-42EB-86E5-EFD39FCDD0A0}"/>
              </a:ext>
            </a:extLst>
          </p:cNvPr>
          <p:cNvSpPr>
            <a:spLocks noGrp="1"/>
          </p:cNvSpPr>
          <p:nvPr>
            <p:ph idx="10"/>
          </p:nvPr>
        </p:nvSpPr>
        <p:spPr>
          <a:xfrm>
            <a:off x="6966816" y="1639604"/>
            <a:ext cx="4386984" cy="4572000"/>
          </a:xfrm>
        </p:spPr>
        <p:txBody>
          <a:bodyPr>
            <a:normAutofit/>
          </a:bodyPr>
          <a:lstStyle>
            <a:lvl1pPr marL="0" indent="0">
              <a:buNone/>
              <a:defRPr sz="2400"/>
            </a:lvl1pPr>
            <a:lvl2pPr marL="457200" indent="0">
              <a:buNone/>
              <a:defRPr sz="2000">
                <a:solidFill>
                  <a:schemeClr val="tx2"/>
                </a:solidFill>
              </a:defRPr>
            </a:lvl2pPr>
            <a:lvl3pPr marL="914400" indent="0">
              <a:buNone/>
              <a:defRPr sz="2000">
                <a:solidFill>
                  <a:schemeClr val="tx2"/>
                </a:solidFill>
              </a:defRPr>
            </a:lvl3pPr>
            <a:lvl4pPr marL="1371600" indent="0">
              <a:buNone/>
              <a:defRPr sz="1800">
                <a:solidFill>
                  <a:schemeClr val="tx2"/>
                </a:solidFill>
              </a:defRPr>
            </a:lvl4pPr>
            <a:lvl5pPr marL="1828800" indent="0">
              <a:buNone/>
              <a:defRPr sz="16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23256328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lank">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EECBCB-7280-44C4-B33B-9BE2A139BC48}"/>
              </a:ext>
            </a:extLst>
          </p:cNvPr>
          <p:cNvSpPr>
            <a:spLocks noGrp="1"/>
          </p:cNvSpPr>
          <p:nvPr>
            <p:ph type="title"/>
          </p:nvPr>
        </p:nvSpPr>
        <p:spPr>
          <a:xfrm>
            <a:off x="411060" y="169494"/>
            <a:ext cx="11459361" cy="958266"/>
          </a:xfrm>
        </p:spPr>
        <p:txBody>
          <a:bodyPr anchor="t" anchorCtr="0">
            <a:noAutofit/>
          </a:bodyPr>
          <a:lstStyle>
            <a:lvl1pPr algn="ctr">
              <a:defRPr sz="3600">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60861634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C Opener">
    <p:spTree>
      <p:nvGrpSpPr>
        <p:cNvPr id="1" name=""/>
        <p:cNvGrpSpPr/>
        <p:nvPr/>
      </p:nvGrpSpPr>
      <p:grpSpPr>
        <a:xfrm>
          <a:off x="0" y="0"/>
          <a:ext cx="0" cy="0"/>
          <a:chOff x="0" y="0"/>
          <a:chExt cx="0" cy="0"/>
        </a:xfrm>
      </p:grpSpPr>
      <p:pic>
        <p:nvPicPr>
          <p:cNvPr id="6" name="Picture 5" descr="Transit Workforce Center">
            <a:extLst>
              <a:ext uri="{FF2B5EF4-FFF2-40B4-BE49-F238E27FC236}">
                <a16:creationId xmlns:a16="http://schemas.microsoft.com/office/drawing/2014/main" id="{19392289-8B1A-F06A-596E-E0B7179473E3}"/>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4302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C Event Title Open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5630FA-2B06-54B6-0E27-BDC485A1467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rotWithShape="1">
          <a:blip r:embed="rId2"/>
          <a:srcRect l="27825" t="42692" b="3048"/>
          <a:stretch>
            <a:fillRect/>
          </a:stretch>
        </p:blipFill>
        <p:spPr>
          <a:xfrm>
            <a:off x="0" y="1702190"/>
            <a:ext cx="12192000" cy="5155810"/>
          </a:xfrm>
          <a:prstGeom prst="rect">
            <a:avLst/>
          </a:prstGeom>
        </p:spPr>
      </p:pic>
      <p:pic>
        <p:nvPicPr>
          <p:cNvPr id="2" name="Picture 1" descr="Transit Workforce Center">
            <a:extLst>
              <a:ext uri="{FF2B5EF4-FFF2-40B4-BE49-F238E27FC236}">
                <a16:creationId xmlns:a16="http://schemas.microsoft.com/office/drawing/2014/main" id="{A8D075D5-AA1D-CAC5-37BC-4925CB7E55AE}"/>
              </a:ext>
              <a:ext uri="{C183D7F6-B498-43B3-948B-1728B52AA6E4}">
                <adec:decorative xmlns:adec="http://schemas.microsoft.com/office/drawing/2017/decorative" val="0"/>
              </a:ext>
            </a:extLst>
          </p:cNvPr>
          <p:cNvPicPr>
            <a:picLocks noGrp="1" noRo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3154680" y="385992"/>
            <a:ext cx="5882640" cy="1012762"/>
          </a:xfrm>
          <a:prstGeom prst="rect">
            <a:avLst/>
          </a:prstGeom>
        </p:spPr>
      </p:pic>
      <p:cxnSp>
        <p:nvCxnSpPr>
          <p:cNvPr id="3" name="Straight Connector 2">
            <a:extLst>
              <a:ext uri="{FF2B5EF4-FFF2-40B4-BE49-F238E27FC236}">
                <a16:creationId xmlns:a16="http://schemas.microsoft.com/office/drawing/2014/main" id="{8260899A-74A6-12D0-89B4-1CB890872FC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655093" y="1702190"/>
            <a:ext cx="10901907" cy="0"/>
          </a:xfrm>
          <a:prstGeom prst="line">
            <a:avLst/>
          </a:prstGeom>
          <a:ln w="25400" cap="rnd">
            <a:gradFill>
              <a:gsLst>
                <a:gs pos="0">
                  <a:schemeClr val="accent3"/>
                </a:gs>
                <a:gs pos="50000">
                  <a:schemeClr val="accent2"/>
                </a:gs>
                <a:gs pos="63000">
                  <a:schemeClr val="accent2"/>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B51484D2-FD1E-C784-DB99-C2D4518766E1}"/>
              </a:ext>
            </a:extLst>
          </p:cNvPr>
          <p:cNvGrpSpPr>
            <a:grpSpLocks noGrp="1" noUngrp="1" noRot="1" noMove="1" noResize="1"/>
          </p:cNvGrpSpPr>
          <p:nvPr userDrawn="1"/>
        </p:nvGrpSpPr>
        <p:grpSpPr>
          <a:xfrm>
            <a:off x="655093" y="5103734"/>
            <a:ext cx="10901907" cy="1274095"/>
            <a:chOff x="655093" y="5103734"/>
            <a:chExt cx="10901907" cy="1274095"/>
          </a:xfrm>
        </p:grpSpPr>
        <p:sp>
          <p:nvSpPr>
            <p:cNvPr id="14" name="Rounded Rectangle 13">
              <a:extLst>
                <a:ext uri="{FF2B5EF4-FFF2-40B4-BE49-F238E27FC236}">
                  <a16:creationId xmlns:a16="http://schemas.microsoft.com/office/drawing/2014/main" id="{660F228C-3C2A-8C37-F600-742344EDC87D}"/>
                </a:ext>
              </a:extLst>
            </p:cNvPr>
            <p:cNvSpPr>
              <a:spLocks noGrp="1" noRot="1" noMove="1" noResize="1" noEditPoints="1" noAdjustHandles="1" noChangeArrowheads="1" noChangeShapeType="1"/>
            </p:cNvSpPr>
            <p:nvPr/>
          </p:nvSpPr>
          <p:spPr>
            <a:xfrm>
              <a:off x="655093" y="5103734"/>
              <a:ext cx="10901907" cy="1274095"/>
            </a:xfrm>
            <a:prstGeom prst="roundRect">
              <a:avLst>
                <a:gd name="adj" fmla="val 20259"/>
              </a:avLst>
            </a:prstGeom>
            <a:solidFill>
              <a:schemeClr val="bg1"/>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b" anchorCtr="0"/>
            <a:lstStyle/>
            <a:p>
              <a:pPr algn="ctr"/>
              <a:r>
                <a:rPr lang="en-US" sz="1400" dirty="0">
                  <a:solidFill>
                    <a:schemeClr val="tx1"/>
                  </a:solidFill>
                </a:rPr>
                <a:t>A program of the </a:t>
              </a:r>
              <a:r>
                <a:rPr lang="en-US" sz="1400" b="1" dirty="0">
                  <a:solidFill>
                    <a:schemeClr val="accent6"/>
                  </a:solidFill>
                </a:rPr>
                <a:t>Federal Transit Administration </a:t>
              </a:r>
              <a:r>
                <a:rPr lang="en-US" sz="1400" dirty="0">
                  <a:solidFill>
                    <a:schemeClr val="tx1"/>
                  </a:solidFill>
                </a:rPr>
                <a:t>administered by the International Transportation Learning Center </a:t>
              </a:r>
            </a:p>
          </p:txBody>
        </p:sp>
        <p:pic>
          <p:nvPicPr>
            <p:cNvPr id="15" name="Picture 14" descr="FTA logo">
              <a:extLst>
                <a:ext uri="{FF2B5EF4-FFF2-40B4-BE49-F238E27FC236}">
                  <a16:creationId xmlns:a16="http://schemas.microsoft.com/office/drawing/2014/main" id="{B22FA683-B553-2046-8C82-37512F7CFADB}"/>
                </a:ext>
              </a:extLst>
            </p:cNvPr>
            <p:cNvPicPr>
              <a:picLocks noGrp="1" noRot="1" noMove="1" noResize="1" noEditPoints="1" noAdjustHandles="1" noChangeArrowheads="1" noChangeShapeType="1" noCrop="1"/>
            </p:cNvPicPr>
            <p:nvPr/>
          </p:nvPicPr>
          <p:blipFill>
            <a:blip r:embed="rId4"/>
            <a:srcRect l="53528" b="39079"/>
            <a:stretch>
              <a:fillRect/>
            </a:stretch>
          </p:blipFill>
          <p:spPr>
            <a:xfrm>
              <a:off x="3759642" y="5217785"/>
              <a:ext cx="4672714" cy="793562"/>
            </a:xfrm>
            <a:prstGeom prst="rect">
              <a:avLst/>
            </a:prstGeom>
          </p:spPr>
        </p:pic>
      </p:grpSp>
    </p:spTree>
    <p:extLst>
      <p:ext uri="{BB962C8B-B14F-4D97-AF65-F5344CB8AC3E}">
        <p14:creationId xmlns:p14="http://schemas.microsoft.com/office/powerpoint/2010/main" val="317288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C Opener 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68D56D-7F0A-6A43-17E9-F7110B8B617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7516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15DEC0-F3C2-433D-1BE7-7F020C0379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9AE598-3A36-6943-DD21-83304FB979F0}"/>
              </a:ext>
            </a:extLst>
          </p:cNvPr>
          <p:cNvSpPr>
            <a:spLocks noGrp="1"/>
          </p:cNvSpPr>
          <p:nvPr>
            <p:ph type="ctrTitle"/>
          </p:nvPr>
        </p:nvSpPr>
        <p:spPr>
          <a:xfrm>
            <a:off x="1524000" y="1122363"/>
            <a:ext cx="9144000" cy="2387600"/>
          </a:xfrm>
        </p:spPr>
        <p:txBody>
          <a:bodyPr anchor="b">
            <a:normAutofit/>
          </a:bodyPr>
          <a:lstStyle>
            <a:lvl1pPr algn="ctr">
              <a:lnSpc>
                <a:spcPct val="100000"/>
              </a:lnSpc>
              <a:defRPr sz="440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6B5E5561-1C99-9398-AFF4-EC732F7B49A5}"/>
              </a:ext>
            </a:extLst>
          </p:cNvPr>
          <p:cNvSpPr>
            <a:spLocks noGrp="1"/>
          </p:cNvSpPr>
          <p:nvPr>
            <p:ph type="subTitle" idx="1"/>
          </p:nvPr>
        </p:nvSpPr>
        <p:spPr>
          <a:xfrm>
            <a:off x="1524000" y="3602038"/>
            <a:ext cx="9144000" cy="1655762"/>
          </a:xfrm>
        </p:spPr>
        <p:txBody>
          <a:bodyPr/>
          <a:lstStyle>
            <a:lvl1pPr marL="0" indent="0" algn="ctr">
              <a:lnSpc>
                <a:spcPct val="100000"/>
              </a:lnSpc>
              <a:buNone/>
              <a:defRPr sz="2400">
                <a:solidFill>
                  <a:schemeClr val="accent4">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0853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FD14B1-C403-FFB3-9739-0B59322325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17500A0-31D2-22F3-FDFB-104B421C39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594836" y="6112475"/>
            <a:ext cx="2203450" cy="738437"/>
          </a:xfrm>
          <a:prstGeom prst="rect">
            <a:avLst/>
          </a:prstGeom>
        </p:spPr>
      </p:pic>
      <p:sp>
        <p:nvSpPr>
          <p:cNvPr id="2" name="Title 1">
            <a:extLst>
              <a:ext uri="{FF2B5EF4-FFF2-40B4-BE49-F238E27FC236}">
                <a16:creationId xmlns:a16="http://schemas.microsoft.com/office/drawing/2014/main" id="{3B9AE598-3A36-6943-DD21-83304FB979F0}"/>
              </a:ext>
            </a:extLst>
          </p:cNvPr>
          <p:cNvSpPr>
            <a:spLocks noGrp="1"/>
          </p:cNvSpPr>
          <p:nvPr>
            <p:ph type="ctrTitle"/>
          </p:nvPr>
        </p:nvSpPr>
        <p:spPr>
          <a:xfrm>
            <a:off x="594836" y="1122363"/>
            <a:ext cx="9144000" cy="2387600"/>
          </a:xfrm>
        </p:spPr>
        <p:txBody>
          <a:bodyPr anchor="b">
            <a:normAutofit/>
          </a:bodyPr>
          <a:lstStyle>
            <a:lvl1pPr algn="ctr">
              <a:lnSpc>
                <a:spcPct val="100000"/>
              </a:lnSpc>
              <a:defRPr sz="440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6B5E5561-1C99-9398-AFF4-EC732F7B49A5}"/>
              </a:ext>
            </a:extLst>
          </p:cNvPr>
          <p:cNvSpPr>
            <a:spLocks noGrp="1"/>
          </p:cNvSpPr>
          <p:nvPr>
            <p:ph type="subTitle" idx="1"/>
          </p:nvPr>
        </p:nvSpPr>
        <p:spPr>
          <a:xfrm>
            <a:off x="594836" y="3602038"/>
            <a:ext cx="9144000" cy="1655762"/>
          </a:xfrm>
        </p:spPr>
        <p:txBody>
          <a:bodyPr/>
          <a:lstStyle>
            <a:lvl1pPr marL="0" indent="0" algn="ctr">
              <a:lnSpc>
                <a:spcPct val="100000"/>
              </a:lnSpc>
              <a:buNone/>
              <a:defRPr sz="2400">
                <a:solidFill>
                  <a:schemeClr val="accent4">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355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CA8A23-87F6-E732-97C2-D2B09E037B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7088"/>
            <a:ext cx="12192000" cy="6858000"/>
          </a:xfrm>
          <a:prstGeom prst="rect">
            <a:avLst/>
          </a:prstGeom>
        </p:spPr>
      </p:pic>
      <p:sp>
        <p:nvSpPr>
          <p:cNvPr id="2" name="Title 1">
            <a:extLst>
              <a:ext uri="{FF2B5EF4-FFF2-40B4-BE49-F238E27FC236}">
                <a16:creationId xmlns:a16="http://schemas.microsoft.com/office/drawing/2014/main" id="{0C909644-1EAE-7371-4FF1-26B88EAAB62C}"/>
              </a:ext>
            </a:extLst>
          </p:cNvPr>
          <p:cNvSpPr>
            <a:spLocks noGrp="1"/>
          </p:cNvSpPr>
          <p:nvPr>
            <p:ph type="title"/>
          </p:nvPr>
        </p:nvSpPr>
        <p:spPr>
          <a:xfrm>
            <a:off x="838200" y="548640"/>
            <a:ext cx="10515600" cy="731520"/>
          </a:xfrm>
        </p:spPr>
        <p:txBody>
          <a:bodyPr lIns="0" tIns="0" rIns="0" bIns="0"/>
          <a:lstStyle>
            <a:lvl1pPr>
              <a:defRPr>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D1E199B-828C-1360-C9C5-838639AE8DE4}"/>
              </a:ext>
            </a:extLst>
          </p:cNvPr>
          <p:cNvSpPr>
            <a:spLocks noGrp="1"/>
          </p:cNvSpPr>
          <p:nvPr>
            <p:ph idx="1"/>
          </p:nvPr>
        </p:nvSpPr>
        <p:spPr>
          <a:xfrm>
            <a:off x="838200" y="1463039"/>
            <a:ext cx="10515600" cy="4713924"/>
          </a:xfrm>
        </p:spPr>
        <p:txBody>
          <a:bodyPr lIns="0" tIns="0" rIns="0" bIns="0"/>
          <a:lstStyle>
            <a:lvl1pPr marL="0" indent="0">
              <a:buNone/>
              <a:defRPr sz="2200">
                <a:solidFill>
                  <a:schemeClr val="accent4">
                    <a:lumMod val="75000"/>
                  </a:schemeClr>
                </a:solidFill>
              </a:defRPr>
            </a:lvl1pPr>
            <a:lvl2pPr marL="457200" indent="0">
              <a:buNone/>
              <a:defRPr>
                <a:solidFill>
                  <a:schemeClr val="accent4">
                    <a:lumMod val="75000"/>
                  </a:schemeClr>
                </a:solidFill>
              </a:defRPr>
            </a:lvl2pPr>
            <a:lvl3pPr marL="914400" indent="0">
              <a:buNone/>
              <a:defRPr>
                <a:solidFill>
                  <a:schemeClr val="accent4">
                    <a:lumMod val="75000"/>
                  </a:schemeClr>
                </a:solidFill>
              </a:defRPr>
            </a:lvl3pPr>
            <a:lvl4pPr marL="1371600" indent="0">
              <a:buNone/>
              <a:defRPr>
                <a:solidFill>
                  <a:schemeClr val="accent4">
                    <a:lumMod val="75000"/>
                  </a:schemeClr>
                </a:solidFill>
              </a:defRPr>
            </a:lvl4pPr>
            <a:lvl5pPr marL="1828800" indent="0">
              <a:buNone/>
              <a:defRPr>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8BBB6AD-DA55-E2EC-8699-4A5E2EC1BC8D}"/>
              </a:ext>
            </a:extLst>
          </p:cNvPr>
          <p:cNvSpPr>
            <a:spLocks noGrp="1"/>
          </p:cNvSpPr>
          <p:nvPr>
            <p:ph type="sldNum" sz="quarter" idx="12"/>
          </p:nvPr>
        </p:nvSpPr>
        <p:spPr>
          <a:xfrm>
            <a:off x="838201" y="6356350"/>
            <a:ext cx="10515600" cy="365125"/>
          </a:xfrm>
        </p:spPr>
        <p:txBody>
          <a:bodyPr/>
          <a:lstStyle>
            <a:lvl1pPr algn="ctr">
              <a:defRPr b="1">
                <a:solidFill>
                  <a:schemeClr val="accent1"/>
                </a:solidFill>
              </a:defRPr>
            </a:lvl1pPr>
          </a:lstStyle>
          <a:p>
            <a:fld id="{EFB2949D-3F46-0447-B67E-7C1922E44B1D}" type="slidenum">
              <a:rPr lang="en-US" smtClean="0"/>
              <a:pPr/>
              <a:t>‹#›</a:t>
            </a:fld>
            <a:endParaRPr lang="en-US" dirty="0"/>
          </a:p>
        </p:txBody>
      </p:sp>
      <p:pic>
        <p:nvPicPr>
          <p:cNvPr id="8" name="Picture 7">
            <a:extLst>
              <a:ext uri="{FF2B5EF4-FFF2-40B4-BE49-F238E27FC236}">
                <a16:creationId xmlns:a16="http://schemas.microsoft.com/office/drawing/2014/main" id="{76272C2B-4E22-2ECC-8CA3-01CAE76A18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9462913" y="6176963"/>
            <a:ext cx="2011022" cy="673949"/>
          </a:xfrm>
          <a:prstGeom prst="rect">
            <a:avLst/>
          </a:prstGeom>
        </p:spPr>
      </p:pic>
    </p:spTree>
    <p:extLst>
      <p:ext uri="{BB962C8B-B14F-4D97-AF65-F5344CB8AC3E}">
        <p14:creationId xmlns:p14="http://schemas.microsoft.com/office/powerpoint/2010/main" val="305543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CA8A23-87F6-E732-97C2-D2B09E037B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7088"/>
            <a:ext cx="12192000" cy="6858000"/>
          </a:xfrm>
          <a:prstGeom prst="rect">
            <a:avLst/>
          </a:prstGeom>
        </p:spPr>
      </p:pic>
      <p:sp>
        <p:nvSpPr>
          <p:cNvPr id="2" name="Title 1">
            <a:extLst>
              <a:ext uri="{FF2B5EF4-FFF2-40B4-BE49-F238E27FC236}">
                <a16:creationId xmlns:a16="http://schemas.microsoft.com/office/drawing/2014/main" id="{0C909644-1EAE-7371-4FF1-26B88EAAB62C}"/>
              </a:ext>
            </a:extLst>
          </p:cNvPr>
          <p:cNvSpPr>
            <a:spLocks noGrp="1"/>
          </p:cNvSpPr>
          <p:nvPr>
            <p:ph type="title"/>
          </p:nvPr>
        </p:nvSpPr>
        <p:spPr>
          <a:xfrm>
            <a:off x="838200" y="548640"/>
            <a:ext cx="10515600" cy="731520"/>
          </a:xfrm>
        </p:spPr>
        <p:txBody>
          <a:bodyPr lIns="0" tIns="0" rIns="0" bIns="0"/>
          <a:lstStyle>
            <a:lvl1pPr>
              <a:defRPr>
                <a:solidFill>
                  <a:schemeClr val="accent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8BBB6AD-DA55-E2EC-8699-4A5E2EC1BC8D}"/>
              </a:ext>
            </a:extLst>
          </p:cNvPr>
          <p:cNvSpPr>
            <a:spLocks noGrp="1"/>
          </p:cNvSpPr>
          <p:nvPr>
            <p:ph type="sldNum" sz="quarter" idx="12"/>
          </p:nvPr>
        </p:nvSpPr>
        <p:spPr>
          <a:xfrm>
            <a:off x="838201" y="6356350"/>
            <a:ext cx="10515600" cy="365125"/>
          </a:xfrm>
        </p:spPr>
        <p:txBody>
          <a:bodyPr/>
          <a:lstStyle>
            <a:lvl1pPr algn="ctr">
              <a:defRPr b="1">
                <a:solidFill>
                  <a:schemeClr val="accent1"/>
                </a:solidFill>
              </a:defRPr>
            </a:lvl1pPr>
          </a:lstStyle>
          <a:p>
            <a:fld id="{9C153832-09ED-D64B-B470-2277EAE587CB}" type="slidenum">
              <a:rPr lang="en-US" smtClean="0"/>
              <a:pPr/>
              <a:t>‹#›</a:t>
            </a:fld>
            <a:endParaRPr lang="en-US" dirty="0"/>
          </a:p>
        </p:txBody>
      </p:sp>
      <p:pic>
        <p:nvPicPr>
          <p:cNvPr id="8" name="Picture 7">
            <a:extLst>
              <a:ext uri="{FF2B5EF4-FFF2-40B4-BE49-F238E27FC236}">
                <a16:creationId xmlns:a16="http://schemas.microsoft.com/office/drawing/2014/main" id="{76272C2B-4E22-2ECC-8CA3-01CAE76A18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9462913" y="6176963"/>
            <a:ext cx="2011022" cy="673949"/>
          </a:xfrm>
          <a:prstGeom prst="rect">
            <a:avLst/>
          </a:prstGeom>
        </p:spPr>
      </p:pic>
    </p:spTree>
    <p:extLst>
      <p:ext uri="{BB962C8B-B14F-4D97-AF65-F5344CB8AC3E}">
        <p14:creationId xmlns:p14="http://schemas.microsoft.com/office/powerpoint/2010/main" val="204936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t Agenda_TC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A136FF-294D-894C-A744-82A47C950F60}"/>
              </a:ext>
            </a:extLst>
          </p:cNvPr>
          <p:cNvPicPr>
            <a:picLocks noChangeAspect="1"/>
          </p:cNvPicPr>
          <p:nvPr userDrawn="1"/>
        </p:nvPicPr>
        <p:blipFill rotWithShape="1">
          <a:blip r:embed="rId3"/>
          <a:srcRect l="18658" t="41767"/>
          <a:stretch/>
        </p:blipFill>
        <p:spPr>
          <a:xfrm>
            <a:off x="918742" y="2318300"/>
            <a:ext cx="11273257" cy="4539700"/>
          </a:xfrm>
          <a:prstGeom prst="rect">
            <a:avLst/>
          </a:prstGeom>
        </p:spPr>
      </p:pic>
      <p:sp>
        <p:nvSpPr>
          <p:cNvPr id="4" name="Title 1">
            <a:extLst>
              <a:ext uri="{FF2B5EF4-FFF2-40B4-BE49-F238E27FC236}">
                <a16:creationId xmlns:a16="http://schemas.microsoft.com/office/drawing/2014/main" id="{F18DFDCB-A912-4E83-9DDC-372B0E651685}"/>
              </a:ext>
            </a:extLst>
          </p:cNvPr>
          <p:cNvSpPr>
            <a:spLocks noGrp="1"/>
          </p:cNvSpPr>
          <p:nvPr>
            <p:ph type="title"/>
          </p:nvPr>
        </p:nvSpPr>
        <p:spPr>
          <a:xfrm>
            <a:off x="841248" y="646396"/>
            <a:ext cx="8713570" cy="664797"/>
          </a:xfrm>
        </p:spPr>
        <p:txBody>
          <a:bodyPr anchor="t" anchorCtr="0">
            <a:noAutofit/>
          </a:bodyPr>
          <a:lstStyle>
            <a:lvl1pPr>
              <a:defRPr sz="3600"/>
            </a:lvl1pPr>
          </a:lstStyle>
          <a:p>
            <a:r>
              <a:rPr lang="en-US" dirty="0"/>
              <a:t>Click to edit Master title style</a:t>
            </a:r>
          </a:p>
        </p:txBody>
      </p:sp>
      <p:sp>
        <p:nvSpPr>
          <p:cNvPr id="5" name="Content Placeholder 2">
            <a:extLst>
              <a:ext uri="{FF2B5EF4-FFF2-40B4-BE49-F238E27FC236}">
                <a16:creationId xmlns:a16="http://schemas.microsoft.com/office/drawing/2014/main" id="{16BD9011-12FC-4B10-BFC5-5D11FD2466A5}"/>
              </a:ext>
            </a:extLst>
          </p:cNvPr>
          <p:cNvSpPr>
            <a:spLocks noGrp="1"/>
          </p:cNvSpPr>
          <p:nvPr>
            <p:ph idx="1" hasCustomPrompt="1"/>
          </p:nvPr>
        </p:nvSpPr>
        <p:spPr>
          <a:xfrm>
            <a:off x="838200" y="1645920"/>
            <a:ext cx="8716618" cy="4572000"/>
          </a:xfrm>
        </p:spPr>
        <p:txBody>
          <a:bodyPr>
            <a:normAutofit/>
          </a:bodyPr>
          <a:lstStyle>
            <a:lvl1pPr marL="0" indent="0">
              <a:buNone/>
              <a:defRPr sz="2800"/>
            </a:lvl1pPr>
            <a:lvl2pPr marL="457200" indent="0">
              <a:buNone/>
              <a:defRPr sz="2400">
                <a:solidFill>
                  <a:schemeClr val="tx2"/>
                </a:solidFill>
              </a:defRPr>
            </a:lvl2pPr>
            <a:lvl3pPr marL="914400" indent="0">
              <a:buNone/>
              <a:defRPr sz="2400">
                <a:solidFill>
                  <a:schemeClr val="tx2"/>
                </a:solidFill>
              </a:defRPr>
            </a:lvl3pPr>
            <a:lvl4pPr marL="1371600" indent="0">
              <a:buNone/>
              <a:defRPr sz="2000">
                <a:solidFill>
                  <a:schemeClr val="tx2"/>
                </a:solidFill>
              </a:defRPr>
            </a:lvl4pPr>
            <a:lvl5pPr marL="1828800" indent="0">
              <a:buNone/>
              <a:defRPr sz="18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89282151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31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_TC3">
    <p:bg>
      <p:bgPr>
        <a:solidFill>
          <a:srgbClr val="00A34B"/>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A850AEB-5B05-476C-B9FC-C03D0ECFF012}"/>
              </a:ext>
            </a:extLst>
          </p:cNvPr>
          <p:cNvSpPr>
            <a:spLocks noGrp="1"/>
          </p:cNvSpPr>
          <p:nvPr>
            <p:ph type="pic" sz="quarter" idx="12"/>
          </p:nvPr>
        </p:nvSpPr>
        <p:spPr>
          <a:xfrm>
            <a:off x="7331075" y="0"/>
            <a:ext cx="4860925" cy="6858000"/>
          </a:xfrm>
          <a:solidFill>
            <a:schemeClr val="bg2"/>
          </a:solidFill>
        </p:spPr>
        <p:txBody>
          <a:bodyPr/>
          <a:lstStyle/>
          <a:p>
            <a:endParaRPr lang="en-US" dirty="0"/>
          </a:p>
        </p:txBody>
      </p:sp>
      <p:sp>
        <p:nvSpPr>
          <p:cNvPr id="4" name="Title 1">
            <a:extLst>
              <a:ext uri="{FF2B5EF4-FFF2-40B4-BE49-F238E27FC236}">
                <a16:creationId xmlns:a16="http://schemas.microsoft.com/office/drawing/2014/main" id="{E3EECBCB-7280-44C4-B33B-9BE2A139BC48}"/>
              </a:ext>
            </a:extLst>
          </p:cNvPr>
          <p:cNvSpPr>
            <a:spLocks noGrp="1"/>
          </p:cNvSpPr>
          <p:nvPr>
            <p:ph type="title"/>
          </p:nvPr>
        </p:nvSpPr>
        <p:spPr>
          <a:xfrm>
            <a:off x="1615440" y="1812338"/>
            <a:ext cx="4861614" cy="1388062"/>
          </a:xfrm>
        </p:spPr>
        <p:txBody>
          <a:bodyPr anchor="t" anchorCtr="0">
            <a:noAutofit/>
          </a:bodyPr>
          <a:lstStyle>
            <a:lvl1pPr algn="l">
              <a:defRPr sz="360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26E47FC9-845E-42E7-BA96-0280D710B58E}"/>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72795" t="41146"/>
          <a:stretch/>
        </p:blipFill>
        <p:spPr>
          <a:xfrm rot="10800000">
            <a:off x="0" y="0"/>
            <a:ext cx="3118397" cy="3794759"/>
          </a:xfrm>
          <a:prstGeom prst="rect">
            <a:avLst/>
          </a:prstGeom>
        </p:spPr>
      </p:pic>
      <p:sp>
        <p:nvSpPr>
          <p:cNvPr id="9" name="Text Placeholder 8">
            <a:extLst>
              <a:ext uri="{FF2B5EF4-FFF2-40B4-BE49-F238E27FC236}">
                <a16:creationId xmlns:a16="http://schemas.microsoft.com/office/drawing/2014/main" id="{34F813A6-9E41-488F-93E5-636C79366C9B}"/>
              </a:ext>
            </a:extLst>
          </p:cNvPr>
          <p:cNvSpPr>
            <a:spLocks noGrp="1"/>
          </p:cNvSpPr>
          <p:nvPr>
            <p:ph type="body" sz="quarter" idx="10"/>
          </p:nvPr>
        </p:nvSpPr>
        <p:spPr>
          <a:xfrm>
            <a:off x="1616075" y="3429000"/>
            <a:ext cx="4860925" cy="2667000"/>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79281529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_TC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C7646D-7FA6-12D9-A15F-DD61CAE525CB}"/>
              </a:ext>
            </a:extLst>
          </p:cNvPr>
          <p:cNvPicPr>
            <a:picLocks noChangeAspect="1"/>
          </p:cNvPicPr>
          <p:nvPr userDrawn="1"/>
        </p:nvPicPr>
        <p:blipFill rotWithShape="1">
          <a:blip r:embed="rId3"/>
          <a:srcRect l="21630"/>
          <a:stretch/>
        </p:blipFill>
        <p:spPr>
          <a:xfrm>
            <a:off x="8029764" y="3870541"/>
            <a:ext cx="4162234" cy="2987457"/>
          </a:xfrm>
          <a:prstGeom prst="rect">
            <a:avLst/>
          </a:prstGeom>
        </p:spPr>
      </p:pic>
      <p:sp>
        <p:nvSpPr>
          <p:cNvPr id="2" name="Title 1">
            <a:extLst>
              <a:ext uri="{FF2B5EF4-FFF2-40B4-BE49-F238E27FC236}">
                <a16:creationId xmlns:a16="http://schemas.microsoft.com/office/drawing/2014/main" id="{9005B033-D348-654C-8CAE-C86EC5429316}"/>
              </a:ext>
            </a:extLst>
          </p:cNvPr>
          <p:cNvSpPr>
            <a:spLocks noGrp="1"/>
          </p:cNvSpPr>
          <p:nvPr>
            <p:ph type="title"/>
          </p:nvPr>
        </p:nvSpPr>
        <p:spPr>
          <a:xfrm>
            <a:off x="841248" y="646396"/>
            <a:ext cx="10515600" cy="664797"/>
          </a:xfrm>
        </p:spPr>
        <p:txBody>
          <a:bodyPr anchor="t" anchorCtr="0">
            <a:no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7EB9B61B-4046-5F47-A663-237DEFBB2B48}"/>
              </a:ext>
            </a:extLst>
          </p:cNvPr>
          <p:cNvSpPr>
            <a:spLocks noGrp="1"/>
          </p:cNvSpPr>
          <p:nvPr>
            <p:ph idx="1" hasCustomPrompt="1"/>
          </p:nvPr>
        </p:nvSpPr>
        <p:spPr>
          <a:xfrm>
            <a:off x="838199" y="1645920"/>
            <a:ext cx="10515600" cy="4572000"/>
          </a:xfrm>
        </p:spPr>
        <p:txBody>
          <a:bodyPr>
            <a:normAutofit/>
          </a:bodyPr>
          <a:lstStyle>
            <a:lvl1pPr marL="0" indent="0">
              <a:buNone/>
              <a:defRPr sz="2800">
                <a:latin typeface="+mn-lt"/>
              </a:defRPr>
            </a:lvl1pPr>
            <a:lvl2pPr marL="457200" indent="0">
              <a:buNone/>
              <a:defRPr sz="2400">
                <a:solidFill>
                  <a:schemeClr val="tx1">
                    <a:lumMod val="75000"/>
                    <a:lumOff val="25000"/>
                  </a:schemeClr>
                </a:solidFill>
                <a:latin typeface="+mn-lt"/>
              </a:defRPr>
            </a:lvl2pPr>
            <a:lvl3pPr marL="914400" indent="0">
              <a:buNone/>
              <a:defRPr sz="2400">
                <a:solidFill>
                  <a:schemeClr val="tx1">
                    <a:lumMod val="75000"/>
                    <a:lumOff val="25000"/>
                  </a:schemeClr>
                </a:solidFill>
                <a:latin typeface="+mn-lt"/>
              </a:defRPr>
            </a:lvl3pPr>
            <a:lvl4pPr marL="1371600" indent="0">
              <a:buNone/>
              <a:defRPr sz="2000">
                <a:solidFill>
                  <a:schemeClr val="tx1">
                    <a:lumMod val="75000"/>
                    <a:lumOff val="25000"/>
                  </a:schemeClr>
                </a:solidFill>
                <a:latin typeface="+mn-lt"/>
              </a:defRPr>
            </a:lvl4pPr>
            <a:lvl5pPr marL="1828800" indent="0">
              <a:buNone/>
              <a:defRPr sz="1800">
                <a:solidFill>
                  <a:schemeClr val="tx1">
                    <a:lumMod val="75000"/>
                    <a:lumOff val="25000"/>
                  </a:schemeClr>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413485249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2_TC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0C969E-42CF-A548-AE1D-055195400071}"/>
              </a:ext>
            </a:extLst>
          </p:cNvPr>
          <p:cNvPicPr>
            <a:picLocks noChangeAspect="1"/>
          </p:cNvPicPr>
          <p:nvPr userDrawn="1"/>
        </p:nvPicPr>
        <p:blipFill rotWithShape="1">
          <a:blip r:embed="rId3"/>
          <a:srcRect r="93552" b="78008"/>
          <a:stretch/>
        </p:blipFill>
        <p:spPr>
          <a:xfrm>
            <a:off x="1" y="-83890"/>
            <a:ext cx="835152" cy="1602297"/>
          </a:xfrm>
          <a:prstGeom prst="rect">
            <a:avLst/>
          </a:prstGeom>
        </p:spPr>
      </p:pic>
      <p:sp>
        <p:nvSpPr>
          <p:cNvPr id="2" name="Title 1">
            <a:extLst>
              <a:ext uri="{FF2B5EF4-FFF2-40B4-BE49-F238E27FC236}">
                <a16:creationId xmlns:a16="http://schemas.microsoft.com/office/drawing/2014/main" id="{9005B033-D348-654C-8CAE-C86EC5429316}"/>
              </a:ext>
            </a:extLst>
          </p:cNvPr>
          <p:cNvSpPr>
            <a:spLocks noGrp="1"/>
          </p:cNvSpPr>
          <p:nvPr>
            <p:ph type="title"/>
          </p:nvPr>
        </p:nvSpPr>
        <p:spPr>
          <a:xfrm>
            <a:off x="841248" y="646396"/>
            <a:ext cx="10515600" cy="664797"/>
          </a:xfrm>
        </p:spPr>
        <p:txBody>
          <a:bodyPr anchor="t" anchorCtr="0">
            <a:no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7EB9B61B-4046-5F47-A663-237DEFBB2B48}"/>
              </a:ext>
            </a:extLst>
          </p:cNvPr>
          <p:cNvSpPr>
            <a:spLocks noGrp="1"/>
          </p:cNvSpPr>
          <p:nvPr>
            <p:ph idx="1" hasCustomPrompt="1"/>
          </p:nvPr>
        </p:nvSpPr>
        <p:spPr>
          <a:xfrm>
            <a:off x="838200" y="1645920"/>
            <a:ext cx="10515600" cy="4572000"/>
          </a:xfrm>
        </p:spPr>
        <p:txBody>
          <a:bodyPr>
            <a:normAutofit/>
          </a:bodyPr>
          <a:lstStyle>
            <a:lvl1pPr marL="0" indent="0">
              <a:buNone/>
              <a:defRPr sz="2800"/>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EF46F7E2-7761-4F06-BA04-F369D30ABD82}"/>
              </a:ext>
            </a:extLst>
          </p:cNvPr>
          <p:cNvPicPr>
            <a:picLocks noChangeAspect="1"/>
          </p:cNvPicPr>
          <p:nvPr userDrawn="1"/>
        </p:nvPicPr>
        <p:blipFill rotWithShape="1">
          <a:blip r:embed="rId3"/>
          <a:srcRect l="85544" t="79531"/>
          <a:stretch/>
        </p:blipFill>
        <p:spPr>
          <a:xfrm>
            <a:off x="10332990" y="5377342"/>
            <a:ext cx="1859010" cy="1480657"/>
          </a:xfrm>
          <a:prstGeom prst="rect">
            <a:avLst/>
          </a:prstGeom>
        </p:spPr>
      </p:pic>
    </p:spTree>
    <p:custDataLst>
      <p:tags r:id="rId1"/>
    </p:custDataLst>
    <p:extLst>
      <p:ext uri="{BB962C8B-B14F-4D97-AF65-F5344CB8AC3E}">
        <p14:creationId xmlns:p14="http://schemas.microsoft.com/office/powerpoint/2010/main" val="292681009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 - Split Boxes_TC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5B033-D348-654C-8CAE-C86EC5429316}"/>
              </a:ext>
            </a:extLst>
          </p:cNvPr>
          <p:cNvSpPr>
            <a:spLocks noGrp="1"/>
          </p:cNvSpPr>
          <p:nvPr>
            <p:ph type="title"/>
          </p:nvPr>
        </p:nvSpPr>
        <p:spPr>
          <a:xfrm>
            <a:off x="841248" y="646396"/>
            <a:ext cx="10515600" cy="664797"/>
          </a:xfrm>
        </p:spPr>
        <p:txBody>
          <a:bodyPr anchor="t" anchorCtr="0">
            <a:no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7EB9B61B-4046-5F47-A663-237DEFBB2B48}"/>
              </a:ext>
            </a:extLst>
          </p:cNvPr>
          <p:cNvSpPr>
            <a:spLocks noGrp="1"/>
          </p:cNvSpPr>
          <p:nvPr>
            <p:ph idx="1" hasCustomPrompt="1"/>
          </p:nvPr>
        </p:nvSpPr>
        <p:spPr>
          <a:xfrm>
            <a:off x="838199" y="2128902"/>
            <a:ext cx="4975371" cy="4089017"/>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79799E67-C7F5-487A-B06D-0963F6F2BBC5}"/>
              </a:ext>
            </a:extLst>
          </p:cNvPr>
          <p:cNvSpPr>
            <a:spLocks noGrp="1"/>
          </p:cNvSpPr>
          <p:nvPr>
            <p:ph idx="10" hasCustomPrompt="1"/>
          </p:nvPr>
        </p:nvSpPr>
        <p:spPr>
          <a:xfrm>
            <a:off x="6378431" y="2128902"/>
            <a:ext cx="4975370" cy="4094912"/>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C22A4182-F12E-4C67-A8BE-EE0BA26B9F53}"/>
              </a:ext>
            </a:extLst>
          </p:cNvPr>
          <p:cNvPicPr>
            <a:picLocks noChangeAspect="1"/>
          </p:cNvPicPr>
          <p:nvPr userDrawn="1"/>
        </p:nvPicPr>
        <p:blipFill rotWithShape="1">
          <a:blip r:embed="rId3"/>
          <a:srcRect r="83421" b="19746"/>
          <a:stretch/>
        </p:blipFill>
        <p:spPr>
          <a:xfrm>
            <a:off x="0" y="0"/>
            <a:ext cx="2518611" cy="6858000"/>
          </a:xfrm>
          <a:prstGeom prst="rect">
            <a:avLst/>
          </a:prstGeom>
        </p:spPr>
      </p:pic>
      <p:pic>
        <p:nvPicPr>
          <p:cNvPr id="12" name="Picture 11">
            <a:extLst>
              <a:ext uri="{FF2B5EF4-FFF2-40B4-BE49-F238E27FC236}">
                <a16:creationId xmlns:a16="http://schemas.microsoft.com/office/drawing/2014/main" id="{7D988EA2-FF1A-43C8-B82E-B573F155A2CD}"/>
              </a:ext>
            </a:extLst>
          </p:cNvPr>
          <p:cNvPicPr>
            <a:picLocks noChangeAspect="1"/>
          </p:cNvPicPr>
          <p:nvPr userDrawn="1"/>
        </p:nvPicPr>
        <p:blipFill rotWithShape="1">
          <a:blip r:embed="rId3"/>
          <a:srcRect l="86159" t="23416"/>
          <a:stretch/>
        </p:blipFill>
        <p:spPr>
          <a:xfrm>
            <a:off x="9988548" y="-1"/>
            <a:ext cx="2203451" cy="6858001"/>
          </a:xfrm>
          <a:prstGeom prst="rect">
            <a:avLst/>
          </a:prstGeom>
        </p:spPr>
      </p:pic>
      <p:sp>
        <p:nvSpPr>
          <p:cNvPr id="9" name="Title 1">
            <a:extLst>
              <a:ext uri="{FF2B5EF4-FFF2-40B4-BE49-F238E27FC236}">
                <a16:creationId xmlns:a16="http://schemas.microsoft.com/office/drawing/2014/main" id="{26F9F474-703D-4065-9165-92384DB4BBCD}"/>
              </a:ext>
            </a:extLst>
          </p:cNvPr>
          <p:cNvSpPr txBox="1">
            <a:spLocks/>
          </p:cNvSpPr>
          <p:nvPr userDrawn="1"/>
        </p:nvSpPr>
        <p:spPr>
          <a:xfrm>
            <a:off x="838199" y="1701277"/>
            <a:ext cx="4975371" cy="42762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accent1"/>
                </a:solidFill>
                <a:latin typeface="+mj-lt"/>
                <a:ea typeface="+mj-ea"/>
                <a:cs typeface="Arial" panose="020B0604020202020204" pitchFamily="34" charset="0"/>
              </a:defRPr>
            </a:lvl1pPr>
          </a:lstStyle>
          <a:p>
            <a:r>
              <a:rPr lang="en-US" sz="2400" dirty="0">
                <a:solidFill>
                  <a:schemeClr val="tx1"/>
                </a:solidFill>
              </a:rPr>
              <a:t>Click to edit Master title style</a:t>
            </a:r>
          </a:p>
        </p:txBody>
      </p:sp>
      <p:sp>
        <p:nvSpPr>
          <p:cNvPr id="13" name="Title 1">
            <a:extLst>
              <a:ext uri="{FF2B5EF4-FFF2-40B4-BE49-F238E27FC236}">
                <a16:creationId xmlns:a16="http://schemas.microsoft.com/office/drawing/2014/main" id="{A812E4E7-D916-43B2-A6C9-D63B372C843F}"/>
              </a:ext>
            </a:extLst>
          </p:cNvPr>
          <p:cNvSpPr txBox="1">
            <a:spLocks/>
          </p:cNvSpPr>
          <p:nvPr userDrawn="1"/>
        </p:nvSpPr>
        <p:spPr>
          <a:xfrm>
            <a:off x="6378429" y="1701276"/>
            <a:ext cx="4975371" cy="42762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accent1"/>
                </a:solidFill>
                <a:latin typeface="+mj-lt"/>
                <a:ea typeface="+mj-ea"/>
                <a:cs typeface="Arial" panose="020B0604020202020204" pitchFamily="34" charset="0"/>
              </a:defRPr>
            </a:lvl1pPr>
          </a:lstStyle>
          <a:p>
            <a:r>
              <a:rPr lang="en-US" sz="2400" dirty="0">
                <a:solidFill>
                  <a:schemeClr val="tx1"/>
                </a:solidFill>
              </a:rPr>
              <a:t>Click to edit Master title style</a:t>
            </a:r>
          </a:p>
        </p:txBody>
      </p:sp>
    </p:spTree>
    <p:custDataLst>
      <p:tags r:id="rId1"/>
    </p:custDataLst>
    <p:extLst>
      <p:ext uri="{BB962C8B-B14F-4D97-AF65-F5344CB8AC3E}">
        <p14:creationId xmlns:p14="http://schemas.microsoft.com/office/powerpoint/2010/main" val="32811737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4_TC3">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0BBFC2-BCA2-42DB-B689-79CD6F77250F}"/>
              </a:ext>
            </a:extLst>
          </p:cNvPr>
          <p:cNvSpPr>
            <a:spLocks noGrp="1"/>
          </p:cNvSpPr>
          <p:nvPr>
            <p:ph type="title"/>
          </p:nvPr>
        </p:nvSpPr>
        <p:spPr>
          <a:xfrm>
            <a:off x="841248" y="646396"/>
            <a:ext cx="10515600" cy="664797"/>
          </a:xfrm>
        </p:spPr>
        <p:txBody>
          <a:bodyPr anchor="t" anchorCtr="0">
            <a:noAutofit/>
          </a:bodyPr>
          <a:lstStyle>
            <a:lvl1pPr>
              <a:defRPr sz="3600"/>
            </a:lvl1pPr>
          </a:lstStyle>
          <a:p>
            <a:r>
              <a:rPr lang="en-US" dirty="0"/>
              <a:t>Click to edit Master title style</a:t>
            </a:r>
          </a:p>
        </p:txBody>
      </p:sp>
      <p:sp>
        <p:nvSpPr>
          <p:cNvPr id="5" name="Content Placeholder 2">
            <a:extLst>
              <a:ext uri="{FF2B5EF4-FFF2-40B4-BE49-F238E27FC236}">
                <a16:creationId xmlns:a16="http://schemas.microsoft.com/office/drawing/2014/main" id="{B8762E67-B794-4C5B-82A2-AFA08B414037}"/>
              </a:ext>
            </a:extLst>
          </p:cNvPr>
          <p:cNvSpPr>
            <a:spLocks noGrp="1"/>
          </p:cNvSpPr>
          <p:nvPr>
            <p:ph idx="1" hasCustomPrompt="1"/>
          </p:nvPr>
        </p:nvSpPr>
        <p:spPr>
          <a:xfrm>
            <a:off x="838200" y="1645920"/>
            <a:ext cx="8716618" cy="4572000"/>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B2369033-F6F9-4085-9143-7445C87B6A19}"/>
              </a:ext>
            </a:extLst>
          </p:cNvPr>
          <p:cNvCxnSpPr>
            <a:cxnSpLocks/>
          </p:cNvCxnSpPr>
          <p:nvPr userDrawn="1"/>
        </p:nvCxnSpPr>
        <p:spPr>
          <a:xfrm>
            <a:off x="-170329" y="1289474"/>
            <a:ext cx="12362329" cy="0"/>
          </a:xfrm>
          <a:prstGeom prst="line">
            <a:avLst/>
          </a:prstGeom>
          <a:ln w="76200" cap="rnd">
            <a:gradFill>
              <a:gsLst>
                <a:gs pos="0">
                  <a:schemeClr val="accent3"/>
                </a:gs>
                <a:gs pos="50000">
                  <a:schemeClr val="accent2"/>
                </a:gs>
                <a:gs pos="63000">
                  <a:schemeClr val="accent2"/>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0292818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5_TC3">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0803A1-65C7-4DEF-8E6B-066F34306918}"/>
              </a:ext>
            </a:extLst>
          </p:cNvPr>
          <p:cNvSpPr>
            <a:spLocks noGrp="1"/>
          </p:cNvSpPr>
          <p:nvPr>
            <p:ph type="title"/>
          </p:nvPr>
        </p:nvSpPr>
        <p:spPr>
          <a:xfrm>
            <a:off x="841248" y="646396"/>
            <a:ext cx="10512550" cy="664797"/>
          </a:xfrm>
        </p:spPr>
        <p:txBody>
          <a:bodyPr anchor="t" anchorCtr="0">
            <a:noAutofit/>
          </a:bodyPr>
          <a:lstStyle>
            <a:lvl1pPr>
              <a:defRPr sz="3600"/>
            </a:lvl1pPr>
          </a:lstStyle>
          <a:p>
            <a:r>
              <a:rPr lang="en-US" dirty="0"/>
              <a:t>Click to edit Master title style</a:t>
            </a:r>
          </a:p>
        </p:txBody>
      </p:sp>
      <p:sp>
        <p:nvSpPr>
          <p:cNvPr id="9" name="Content Placeholder 2">
            <a:extLst>
              <a:ext uri="{FF2B5EF4-FFF2-40B4-BE49-F238E27FC236}">
                <a16:creationId xmlns:a16="http://schemas.microsoft.com/office/drawing/2014/main" id="{0939B5CF-C9F0-4174-89F9-7260EB98E2CC}"/>
              </a:ext>
            </a:extLst>
          </p:cNvPr>
          <p:cNvSpPr>
            <a:spLocks noGrp="1"/>
          </p:cNvSpPr>
          <p:nvPr>
            <p:ph idx="1" hasCustomPrompt="1"/>
          </p:nvPr>
        </p:nvSpPr>
        <p:spPr>
          <a:xfrm>
            <a:off x="838199" y="1645920"/>
            <a:ext cx="10515599" cy="4572000"/>
          </a:xfrm>
        </p:spPr>
        <p:txBody>
          <a:bodyPr>
            <a:normAutofit/>
          </a:bodyPr>
          <a:lstStyle>
            <a:lvl1pPr marL="0" indent="0">
              <a:buNone/>
              <a:defRPr sz="2800"/>
            </a:lvl1pPr>
            <a:lvl2pPr marL="457200" indent="0">
              <a:buNone/>
              <a:defRPr sz="2400">
                <a:solidFill>
                  <a:schemeClr val="tx2"/>
                </a:solidFill>
              </a:defRPr>
            </a:lvl2pPr>
            <a:lvl3pPr marL="914400" indent="0">
              <a:buNone/>
              <a:defRPr sz="2400">
                <a:solidFill>
                  <a:schemeClr val="tx2"/>
                </a:solidFill>
              </a:defRPr>
            </a:lvl3pPr>
            <a:lvl4pPr marL="1371600" indent="0">
              <a:buNone/>
              <a:defRPr sz="2000">
                <a:solidFill>
                  <a:schemeClr val="tx2"/>
                </a:solidFill>
              </a:defRPr>
            </a:lvl4pPr>
            <a:lvl5pPr marL="1828800" indent="0">
              <a:buNone/>
              <a:defRPr sz="18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42060250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3FA8EF-ABC5-944A-A3B0-DB04A54EA133}"/>
              </a:ext>
            </a:extLst>
          </p:cNvPr>
          <p:cNvSpPr>
            <a:spLocks noGrp="1"/>
          </p:cNvSpPr>
          <p:nvPr>
            <p:ph type="title"/>
          </p:nvPr>
        </p:nvSpPr>
        <p:spPr>
          <a:xfrm>
            <a:off x="841248" y="539815"/>
            <a:ext cx="10515600" cy="747897"/>
          </a:xfrm>
          <a:prstGeom prst="rect">
            <a:avLst/>
          </a:prstGeom>
        </p:spPr>
        <p:txBody>
          <a:bodyPr vert="horz" lIns="0" tIns="0" rIns="0" bIns="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DF019D1C-C6B7-CC47-A677-A8C2C9E67E95}"/>
              </a:ext>
            </a:extLst>
          </p:cNvPr>
          <p:cNvSpPr>
            <a:spLocks noGrp="1"/>
          </p:cNvSpPr>
          <p:nvPr>
            <p:ph type="body" idx="1"/>
          </p:nvPr>
        </p:nvSpPr>
        <p:spPr>
          <a:xfrm>
            <a:off x="838200" y="1645920"/>
            <a:ext cx="10515600" cy="4572000"/>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C46203AA-AB07-4D78-9BCB-B00DDA7D5C07}"/>
              </a:ext>
            </a:extLst>
          </p:cNvPr>
          <p:cNvSpPr txBox="1">
            <a:spLocks/>
          </p:cNvSpPr>
          <p:nvPr userDrawn="1"/>
        </p:nvSpPr>
        <p:spPr>
          <a:xfrm>
            <a:off x="838200" y="6318185"/>
            <a:ext cx="10515600" cy="365125"/>
          </a:xfrm>
          <a:prstGeom prst="rect">
            <a:avLst/>
          </a:prstGeom>
        </p:spPr>
        <p:txBody>
          <a:bodyPr vert="horz" lIns="0" tIns="0" rIns="0" bIns="0" rtlCol="0" anchor="t" anchorCtr="0"/>
          <a:lstStyle>
            <a:defPPr>
              <a:defRPr lang="en-US"/>
            </a:defPPr>
            <a:lvl1pPr marL="0" algn="r" defTabSz="914400" rtl="0" eaLnBrk="1" latinLnBrk="0" hangingPunct="1">
              <a:defRPr sz="16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DC2CEE-C89B-6D4C-8A2C-B626C37EB60D}" type="slidenum">
              <a:rPr lang="en-US" smtClean="0">
                <a:solidFill>
                  <a:srgbClr val="0F6235"/>
                </a:solidFill>
              </a:rPr>
              <a:pPr/>
              <a:t>‹#›</a:t>
            </a:fld>
            <a:endParaRPr lang="en-US" dirty="0">
              <a:solidFill>
                <a:srgbClr val="0F6235"/>
              </a:solidFill>
            </a:endParaRPr>
          </a:p>
        </p:txBody>
      </p:sp>
    </p:spTree>
    <p:custDataLst>
      <p:tags r:id="rId24"/>
    </p:custDataLst>
    <p:extLst>
      <p:ext uri="{BB962C8B-B14F-4D97-AF65-F5344CB8AC3E}">
        <p14:creationId xmlns:p14="http://schemas.microsoft.com/office/powerpoint/2010/main" val="744393602"/>
      </p:ext>
    </p:extLst>
  </p:cSld>
  <p:clrMap bg1="lt1" tx1="dk1" bg2="lt2" tx2="dk2" accent1="accent1" accent2="accent2" accent3="accent3" accent4="accent4" accent5="accent5" accent6="accent6" hlink="hlink" folHlink="folHlink"/>
  <p:sldLayoutIdLst>
    <p:sldLayoutId id="2147483683" r:id="rId1"/>
    <p:sldLayoutId id="2147483663" r:id="rId2"/>
    <p:sldLayoutId id="2147483675" r:id="rId3"/>
    <p:sldLayoutId id="2147483688" r:id="rId4"/>
    <p:sldLayoutId id="2147483670" r:id="rId5"/>
    <p:sldLayoutId id="2147483667" r:id="rId6"/>
    <p:sldLayoutId id="2147483671" r:id="rId7"/>
    <p:sldLayoutId id="2147483676" r:id="rId8"/>
    <p:sldLayoutId id="2147483680" r:id="rId9"/>
    <p:sldLayoutId id="2147483681" r:id="rId10"/>
    <p:sldLayoutId id="2147483684" r:id="rId11"/>
    <p:sldLayoutId id="2147483674" r:id="rId12"/>
    <p:sldLayoutId id="2147483689" r:id="rId13"/>
    <p:sldLayoutId id="2147483690" r:id="rId14"/>
    <p:sldLayoutId id="2147483678" r:id="rId15"/>
    <p:sldLayoutId id="2147483685" r:id="rId16"/>
    <p:sldLayoutId id="2147483677" r:id="rId17"/>
    <p:sldLayoutId id="2147483664" r:id="rId18"/>
    <p:sldLayoutId id="2147483679" r:id="rId19"/>
    <p:sldLayoutId id="2147483666" r:id="rId20"/>
    <p:sldLayoutId id="2147483691" r:id="rId21"/>
    <p:sldLayoutId id="2147483692" r:id="rId22"/>
  </p:sldLayoutIdLst>
  <p:transition>
    <p:fade/>
  </p:transition>
  <p:hf hdr="0" ftr="0" dt="0"/>
  <p:txStyles>
    <p:titleStyle>
      <a:lvl1pPr algn="l" defTabSz="914400" rtl="0" eaLnBrk="1" latinLnBrk="0" hangingPunct="1">
        <a:lnSpc>
          <a:spcPct val="90000"/>
        </a:lnSpc>
        <a:spcBef>
          <a:spcPct val="0"/>
        </a:spcBef>
        <a:buNone/>
        <a:defRPr sz="4000" b="1" i="0" kern="1200">
          <a:solidFill>
            <a:schemeClr val="accent1"/>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lumMod val="75000"/>
              <a:lumOff val="25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lumMod val="75000"/>
              <a:lumOff val="25000"/>
            </a:schemeClr>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lumMod val="75000"/>
              <a:lumOff val="25000"/>
            </a:schemeClr>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lumMod val="75000"/>
              <a:lumOff val="25000"/>
            </a:schemeClr>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6250A8-4308-F940-2BBD-5E57D30E07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AC1EAEA-4238-FE15-AE8F-6705963B70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9D9A681-D50A-E9E2-D692-18F0A30412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09BAF6-7DD0-0848-9DDB-FC6F15CDBF0A}" type="datetime1">
              <a:rPr lang="en-US" smtClean="0"/>
              <a:t>6/1/2026</a:t>
            </a:fld>
            <a:endParaRPr lang="en-US"/>
          </a:p>
        </p:txBody>
      </p:sp>
      <p:sp>
        <p:nvSpPr>
          <p:cNvPr id="5" name="Footer Placeholder 4">
            <a:extLst>
              <a:ext uri="{FF2B5EF4-FFF2-40B4-BE49-F238E27FC236}">
                <a16:creationId xmlns:a16="http://schemas.microsoft.com/office/drawing/2014/main" id="{10667BBD-8B42-2EC8-F607-CE34961A70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4DF9BC-7CB8-7E54-1C61-6064417574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E51E2F-26AA-D046-94E8-30BD9E591FE6}" type="slidenum">
              <a:rPr lang="en-US" smtClean="0"/>
              <a:t>‹#›</a:t>
            </a:fld>
            <a:endParaRPr lang="en-US"/>
          </a:p>
        </p:txBody>
      </p:sp>
    </p:spTree>
    <p:extLst>
      <p:ext uri="{BB962C8B-B14F-4D97-AF65-F5344CB8AC3E}">
        <p14:creationId xmlns:p14="http://schemas.microsoft.com/office/powerpoint/2010/main" val="254970851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xml"/><Relationship Id="rId7"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tags" Target="../tags/tag26.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sv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3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35.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notesSlide" Target="../notesSlides/notesSlide12.xml"/><Relationship Id="rId7" Type="http://schemas.openxmlformats.org/officeDocument/2006/relationships/customXml" Target="../ink/ink1.xml"/><Relationship Id="rId12" Type="http://schemas.openxmlformats.org/officeDocument/2006/relationships/image" Target="../media/image240.png"/><Relationship Id="rId2" Type="http://schemas.openxmlformats.org/officeDocument/2006/relationships/slideLayout" Target="../slideLayouts/slideLayout13.xml"/><Relationship Id="rId1" Type="http://schemas.openxmlformats.org/officeDocument/2006/relationships/tags" Target="../tags/tag36.xml"/><Relationship Id="rId6" Type="http://schemas.openxmlformats.org/officeDocument/2006/relationships/image" Target="../media/image32.png"/><Relationship Id="rId11" Type="http://schemas.openxmlformats.org/officeDocument/2006/relationships/customXml" Target="../ink/ink3.xml"/><Relationship Id="rId5" Type="http://schemas.openxmlformats.org/officeDocument/2006/relationships/image" Target="../media/image16.png"/><Relationship Id="rId10" Type="http://schemas.openxmlformats.org/officeDocument/2006/relationships/image" Target="../media/image230.png"/><Relationship Id="rId4" Type="http://schemas.openxmlformats.org/officeDocument/2006/relationships/image" Target="../media/image29.png"/><Relationship Id="rId9" Type="http://schemas.openxmlformats.org/officeDocument/2006/relationships/customXml" Target="../ink/ink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9.xml"/><Relationship Id="rId1" Type="http://schemas.openxmlformats.org/officeDocument/2006/relationships/tags" Target="../tags/tag3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9.xml"/><Relationship Id="rId1" Type="http://schemas.openxmlformats.org/officeDocument/2006/relationships/tags" Target="../tags/tag38.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39.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40.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1.png"/><Relationship Id="rId2" Type="http://schemas.openxmlformats.org/officeDocument/2006/relationships/slideLayout" Target="../slideLayouts/slideLayout5.xml"/><Relationship Id="rId1" Type="http://schemas.openxmlformats.org/officeDocument/2006/relationships/tags" Target="../tags/tag41.xml"/><Relationship Id="rId6" Type="http://schemas.openxmlformats.org/officeDocument/2006/relationships/image" Target="../media/image40.png"/><Relationship Id="rId5" Type="http://schemas.openxmlformats.org/officeDocument/2006/relationships/image" Target="../media/image13.svg"/><Relationship Id="rId4" Type="http://schemas.openxmlformats.org/officeDocument/2006/relationships/hyperlink" Target="https://www.bing.com/videos/riverview/relatedvideo?q=car+wash+electrocution&amp;mid=6F69343F653A69DAA8F36F69343F653A69DAA8F3&amp;FORM=VIRE"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42.xml"/><Relationship Id="rId5" Type="http://schemas.openxmlformats.org/officeDocument/2006/relationships/image" Target="../media/image43.jpe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43.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44.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45.xml"/><Relationship Id="rId6" Type="http://schemas.openxmlformats.org/officeDocument/2006/relationships/image" Target="../media/image48.jpeg"/><Relationship Id="rId5" Type="http://schemas.openxmlformats.org/officeDocument/2006/relationships/image" Target="../media/image35.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50.png"/><Relationship Id="rId2" Type="http://schemas.openxmlformats.org/officeDocument/2006/relationships/slideLayout" Target="../slideLayouts/slideLayout5.xml"/><Relationship Id="rId1" Type="http://schemas.openxmlformats.org/officeDocument/2006/relationships/tags" Target="../tags/tag46.xml"/><Relationship Id="rId6" Type="http://schemas.openxmlformats.org/officeDocument/2006/relationships/image" Target="../media/image49.png"/><Relationship Id="rId5" Type="http://schemas.openxmlformats.org/officeDocument/2006/relationships/image" Target="../media/image35.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23.xml"/><Relationship Id="rId7" Type="http://schemas.openxmlformats.org/officeDocument/2006/relationships/image" Target="../media/image52.jpeg"/><Relationship Id="rId2" Type="http://schemas.openxmlformats.org/officeDocument/2006/relationships/slideLayout" Target="../slideLayouts/slideLayout5.xml"/><Relationship Id="rId1" Type="http://schemas.openxmlformats.org/officeDocument/2006/relationships/tags" Target="../tags/tag47.xml"/><Relationship Id="rId6" Type="http://schemas.openxmlformats.org/officeDocument/2006/relationships/image" Target="../media/image51.jpeg"/><Relationship Id="rId5" Type="http://schemas.openxmlformats.org/officeDocument/2006/relationships/image" Target="../media/image35.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57.png"/><Relationship Id="rId2" Type="http://schemas.openxmlformats.org/officeDocument/2006/relationships/slideLayout" Target="../slideLayouts/slideLayout21.xml"/><Relationship Id="rId1" Type="http://schemas.openxmlformats.org/officeDocument/2006/relationships/tags" Target="../tags/tag48.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https://www.youtube.com/embed/4sjZJGnuSjA?feature=oembed" TargetMode="External"/><Relationship Id="rId1" Type="http://schemas.openxmlformats.org/officeDocument/2006/relationships/tags" Target="../tags/tag49.xml"/><Relationship Id="rId5" Type="http://schemas.openxmlformats.org/officeDocument/2006/relationships/image" Target="../media/image58.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50.xml"/><Relationship Id="rId5" Type="http://schemas.openxmlformats.org/officeDocument/2006/relationships/image" Target="../media/image60.sv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ags" Target="../tags/tag5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ags" Target="../tags/tag52.xml"/><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ags" Target="../tags/tag53.xml"/><Relationship Id="rId5" Type="http://schemas.openxmlformats.org/officeDocument/2006/relationships/image" Target="../media/image21.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54.xml"/><Relationship Id="rId5" Type="http://schemas.openxmlformats.org/officeDocument/2006/relationships/image" Target="../media/image2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57.xml"/><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5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https://www.youtube.com/embed/W-d7x-S6HXs?feature=oembed" TargetMode="External"/><Relationship Id="rId1" Type="http://schemas.openxmlformats.org/officeDocument/2006/relationships/tags" Target="../tags/tag59.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xml"/><Relationship Id="rId1" Type="http://schemas.openxmlformats.org/officeDocument/2006/relationships/tags" Target="../tags/tag60.xml"/><Relationship Id="rId5" Type="http://schemas.openxmlformats.org/officeDocument/2006/relationships/image" Target="../media/image14.sv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5.xml"/><Relationship Id="rId1" Type="http://schemas.openxmlformats.org/officeDocument/2006/relationships/tags" Target="../tags/tag61.xml"/><Relationship Id="rId4" Type="http://schemas.openxmlformats.org/officeDocument/2006/relationships/image" Target="../media/image14.sv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5.xml"/><Relationship Id="rId1" Type="http://schemas.openxmlformats.org/officeDocument/2006/relationships/tags" Target="../tags/tag62.xml"/><Relationship Id="rId5" Type="http://schemas.openxmlformats.org/officeDocument/2006/relationships/image" Target="../media/image14.svg"/><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63.xml"/><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xml"/><Relationship Id="rId1" Type="http://schemas.openxmlformats.org/officeDocument/2006/relationships/tags" Target="../tags/tag64.xml"/><Relationship Id="rId5" Type="http://schemas.openxmlformats.org/officeDocument/2006/relationships/image" Target="../media/image72.jpeg"/><Relationship Id="rId4" Type="http://schemas.openxmlformats.org/officeDocument/2006/relationships/image" Target="../media/image71.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xml"/><Relationship Id="rId1" Type="http://schemas.openxmlformats.org/officeDocument/2006/relationships/tags" Target="../tags/tag65.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xml"/><Relationship Id="rId1" Type="http://schemas.openxmlformats.org/officeDocument/2006/relationships/tags" Target="../tags/tag66.xml"/><Relationship Id="rId4" Type="http://schemas.openxmlformats.org/officeDocument/2006/relationships/image" Target="../media/image73.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xml"/><Relationship Id="rId1" Type="http://schemas.openxmlformats.org/officeDocument/2006/relationships/tags" Target="../tags/tag67.xml"/><Relationship Id="rId4" Type="http://schemas.openxmlformats.org/officeDocument/2006/relationships/image" Target="../media/image26.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xml"/><Relationship Id="rId1" Type="http://schemas.openxmlformats.org/officeDocument/2006/relationships/tags" Target="../tags/tag68.xml"/><Relationship Id="rId4" Type="http://schemas.openxmlformats.org/officeDocument/2006/relationships/image" Target="../media/image26.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5.xml"/><Relationship Id="rId1" Type="http://schemas.openxmlformats.org/officeDocument/2006/relationships/tags" Target="../tags/tag69.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4mpksxHgCAA?feature=oembed" TargetMode="External"/><Relationship Id="rId1" Type="http://schemas.openxmlformats.org/officeDocument/2006/relationships/tags" Target="../tags/tag70.xml"/><Relationship Id="rId6" Type="http://schemas.openxmlformats.org/officeDocument/2006/relationships/hyperlink" Target="https://www.youtube.com/watch?v=4mpksxHgCAA" TargetMode="External"/><Relationship Id="rId5" Type="http://schemas.openxmlformats.org/officeDocument/2006/relationships/image" Target="../media/image74.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AnfTcccmFS4?start=142&amp;feature=oembed" TargetMode="External"/><Relationship Id="rId1" Type="http://schemas.openxmlformats.org/officeDocument/2006/relationships/tags" Target="../tags/tag71.xml"/><Relationship Id="rId6" Type="http://schemas.openxmlformats.org/officeDocument/2006/relationships/image" Target="../media/image75.jpeg"/><Relationship Id="rId5" Type="http://schemas.openxmlformats.org/officeDocument/2006/relationships/hyperlink" Target="https://www.youtube.com/watch?v=AnfTcccmFS4&amp;t=142s" TargetMode="External"/><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48.xml"/><Relationship Id="rId7" Type="http://schemas.openxmlformats.org/officeDocument/2006/relationships/image" Target="../media/image78.png"/><Relationship Id="rId2" Type="http://schemas.openxmlformats.org/officeDocument/2006/relationships/slideLayout" Target="../slideLayouts/slideLayout14.xml"/><Relationship Id="rId1" Type="http://schemas.openxmlformats.org/officeDocument/2006/relationships/tags" Target="../tags/tag7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xml"/><Relationship Id="rId1" Type="http://schemas.openxmlformats.org/officeDocument/2006/relationships/tags" Target="../tags/tag73.xml"/><Relationship Id="rId5" Type="http://schemas.openxmlformats.org/officeDocument/2006/relationships/image" Target="../media/image81.jpeg"/><Relationship Id="rId4" Type="http://schemas.openxmlformats.org/officeDocument/2006/relationships/image" Target="../media/image80.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xml"/><Relationship Id="rId1" Type="http://schemas.openxmlformats.org/officeDocument/2006/relationships/tags" Target="../tags/tag74.xml"/><Relationship Id="rId5" Type="http://schemas.openxmlformats.org/officeDocument/2006/relationships/image" Target="../media/image81.jpeg"/><Relationship Id="rId4" Type="http://schemas.openxmlformats.org/officeDocument/2006/relationships/image" Target="../media/image80.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xml"/><Relationship Id="rId1" Type="http://schemas.openxmlformats.org/officeDocument/2006/relationships/tags" Target="../tags/tag75.xml"/><Relationship Id="rId5" Type="http://schemas.openxmlformats.org/officeDocument/2006/relationships/image" Target="../media/image24.jpeg"/><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xml"/><Relationship Id="rId1" Type="http://schemas.openxmlformats.org/officeDocument/2006/relationships/tags" Target="../tags/tag76.xml"/><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5.xml"/><Relationship Id="rId1" Type="http://schemas.openxmlformats.org/officeDocument/2006/relationships/tags" Target="../tags/tag77.xml"/><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3.xml"/><Relationship Id="rId1" Type="http://schemas.openxmlformats.org/officeDocument/2006/relationships/tags" Target="../tags/tag78.xml"/><Relationship Id="rId5" Type="http://schemas.openxmlformats.org/officeDocument/2006/relationships/image" Target="../media/image16.png"/><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3.xml"/><Relationship Id="rId1" Type="http://schemas.openxmlformats.org/officeDocument/2006/relationships/tags" Target="../tags/tag79.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6.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xml"/><Relationship Id="rId1" Type="http://schemas.openxmlformats.org/officeDocument/2006/relationships/tags" Target="../tags/tag80.xml"/><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xml"/><Relationship Id="rId1" Type="http://schemas.openxmlformats.org/officeDocument/2006/relationships/tags" Target="../tags/tag81.xml"/><Relationship Id="rId5" Type="http://schemas.openxmlformats.org/officeDocument/2006/relationships/image" Target="../media/image89.png"/><Relationship Id="rId4" Type="http://schemas.openxmlformats.org/officeDocument/2006/relationships/image" Target="../media/image88.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jP9HI8izPR8?feature=oembed" TargetMode="External"/><Relationship Id="rId1" Type="http://schemas.openxmlformats.org/officeDocument/2006/relationships/tags" Target="../tags/tag82.xml"/><Relationship Id="rId6" Type="http://schemas.openxmlformats.org/officeDocument/2006/relationships/image" Target="../media/image90.jpeg"/><Relationship Id="rId5" Type="http://schemas.openxmlformats.org/officeDocument/2006/relationships/hyperlink" Target="https://www.youtube.com/watch?v=jP9HI8izPR8" TargetMode="External"/><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6.xml"/><Relationship Id="rId1" Type="http://schemas.openxmlformats.org/officeDocument/2006/relationships/tags" Target="../tags/tag83.xml"/><Relationship Id="rId5" Type="http://schemas.openxmlformats.org/officeDocument/2006/relationships/image" Target="../media/image92.png"/><Relationship Id="rId4" Type="http://schemas.openxmlformats.org/officeDocument/2006/relationships/image" Target="../media/image91.jpe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6.xml"/><Relationship Id="rId7" Type="http://schemas.openxmlformats.org/officeDocument/2006/relationships/image" Target="../media/image23.png"/><Relationship Id="rId2" Type="http://schemas.openxmlformats.org/officeDocument/2006/relationships/slideLayout" Target="../slideLayouts/slideLayout5.xml"/><Relationship Id="rId1" Type="http://schemas.openxmlformats.org/officeDocument/2006/relationships/tags" Target="../tags/tag30.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tags" Target="../tags/tag84.xml"/><Relationship Id="rId5" Type="http://schemas.openxmlformats.org/officeDocument/2006/relationships/image" Target="../media/image20.png"/><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6.xml"/><Relationship Id="rId1" Type="http://schemas.openxmlformats.org/officeDocument/2006/relationships/tags" Target="../tags/tag85.xml"/><Relationship Id="rId5" Type="http://schemas.openxmlformats.org/officeDocument/2006/relationships/image" Target="../media/image93.jpeg"/><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6.xml"/><Relationship Id="rId1" Type="http://schemas.openxmlformats.org/officeDocument/2006/relationships/tags" Target="../tags/tag86.xml"/><Relationship Id="rId4" Type="http://schemas.openxmlformats.org/officeDocument/2006/relationships/image" Target="../media/image94.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xml"/><Relationship Id="rId1" Type="http://schemas.openxmlformats.org/officeDocument/2006/relationships/tags" Target="../tags/tag87.xml"/><Relationship Id="rId5" Type="http://schemas.openxmlformats.org/officeDocument/2006/relationships/image" Target="../media/image96.png"/><Relationship Id="rId4" Type="http://schemas.openxmlformats.org/officeDocument/2006/relationships/image" Target="../media/image95.png"/></Relationships>
</file>

<file path=ppt/slides/_rels/slide6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notesSlide" Target="../notesSlides/notesSlide64.xml"/><Relationship Id="rId7" Type="http://schemas.openxmlformats.org/officeDocument/2006/relationships/image" Target="../media/image22.png"/><Relationship Id="rId2" Type="http://schemas.openxmlformats.org/officeDocument/2006/relationships/slideLayout" Target="../slideLayouts/slideLayout5.xml"/><Relationship Id="rId1" Type="http://schemas.openxmlformats.org/officeDocument/2006/relationships/tags" Target="../tags/tag88.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notesSlide" Target="../notesSlides/notesSlide65.xml"/><Relationship Id="rId7" Type="http://schemas.openxmlformats.org/officeDocument/2006/relationships/image" Target="../media/image22.png"/><Relationship Id="rId2" Type="http://schemas.openxmlformats.org/officeDocument/2006/relationships/slideLayout" Target="../slideLayouts/slideLayout5.xml"/><Relationship Id="rId1" Type="http://schemas.openxmlformats.org/officeDocument/2006/relationships/tags" Target="../tags/tag89.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notesSlide" Target="../notesSlides/notesSlide66.xml"/><Relationship Id="rId7" Type="http://schemas.openxmlformats.org/officeDocument/2006/relationships/image" Target="../media/image22.png"/><Relationship Id="rId2" Type="http://schemas.openxmlformats.org/officeDocument/2006/relationships/slideLayout" Target="../slideLayouts/slideLayout5.xml"/><Relationship Id="rId1" Type="http://schemas.openxmlformats.org/officeDocument/2006/relationships/tags" Target="../tags/tag90.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notesSlide" Target="../notesSlides/notesSlide67.xml"/><Relationship Id="rId7" Type="http://schemas.openxmlformats.org/officeDocument/2006/relationships/image" Target="../media/image22.png"/><Relationship Id="rId2" Type="http://schemas.openxmlformats.org/officeDocument/2006/relationships/slideLayout" Target="../slideLayouts/slideLayout5.xml"/><Relationship Id="rId1" Type="http://schemas.openxmlformats.org/officeDocument/2006/relationships/tags" Target="../tags/tag9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notesSlide" Target="../notesSlides/notesSlide68.xml"/><Relationship Id="rId7" Type="http://schemas.openxmlformats.org/officeDocument/2006/relationships/image" Target="../media/image22.png"/><Relationship Id="rId2" Type="http://schemas.openxmlformats.org/officeDocument/2006/relationships/slideLayout" Target="../slideLayouts/slideLayout5.xml"/><Relationship Id="rId1" Type="http://schemas.openxmlformats.org/officeDocument/2006/relationships/tags" Target="../tags/tag9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notesSlide" Target="../notesSlides/notesSlide69.xml"/><Relationship Id="rId7" Type="http://schemas.openxmlformats.org/officeDocument/2006/relationships/image" Target="../media/image22.png"/><Relationship Id="rId2" Type="http://schemas.openxmlformats.org/officeDocument/2006/relationships/slideLayout" Target="../slideLayouts/slideLayout5.xml"/><Relationship Id="rId1" Type="http://schemas.openxmlformats.org/officeDocument/2006/relationships/tags" Target="../tags/tag9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31.xml"/><Relationship Id="rId4" Type="http://schemas.openxmlformats.org/officeDocument/2006/relationships/image" Target="../media/image28.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5.xml"/><Relationship Id="rId1" Type="http://schemas.openxmlformats.org/officeDocument/2006/relationships/tags" Target="../tags/tag94.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5.xml"/><Relationship Id="rId1" Type="http://schemas.openxmlformats.org/officeDocument/2006/relationships/tags" Target="../tags/tag95.xml"/><Relationship Id="rId4" Type="http://schemas.openxmlformats.org/officeDocument/2006/relationships/image" Target="../media/image99.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3.xml"/><Relationship Id="rId1" Type="http://schemas.openxmlformats.org/officeDocument/2006/relationships/tags" Target="../tags/tag96.xml"/><Relationship Id="rId5" Type="http://schemas.openxmlformats.org/officeDocument/2006/relationships/image" Target="../media/image16.png"/><Relationship Id="rId4" Type="http://schemas.openxmlformats.org/officeDocument/2006/relationships/image" Target="../media/image100.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5.xml"/><Relationship Id="rId1" Type="http://schemas.openxmlformats.org/officeDocument/2006/relationships/tags" Target="../tags/tag97.xml"/><Relationship Id="rId4" Type="http://schemas.openxmlformats.org/officeDocument/2006/relationships/image" Target="../media/image14.sv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5.xml"/><Relationship Id="rId1" Type="http://schemas.openxmlformats.org/officeDocument/2006/relationships/tags" Target="../tags/tag98.xml"/><Relationship Id="rId4" Type="http://schemas.openxmlformats.org/officeDocument/2006/relationships/image" Target="../media/image14.sv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4.xml"/><Relationship Id="rId1" Type="http://schemas.openxmlformats.org/officeDocument/2006/relationships/tags" Target="../tags/tag99.xml"/><Relationship Id="rId4" Type="http://schemas.openxmlformats.org/officeDocument/2006/relationships/image" Target="../media/image101.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100.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0.xml"/><Relationship Id="rId1" Type="http://schemas.openxmlformats.org/officeDocument/2006/relationships/tags" Target="../tags/tag10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32.xml"/><Relationship Id="rId5" Type="http://schemas.openxmlformats.org/officeDocument/2006/relationships/image" Target="../media/image29.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9.xml"/><Relationship Id="rId7" Type="http://schemas.openxmlformats.org/officeDocument/2006/relationships/image" Target="../media/image13.svg"/><Relationship Id="rId2" Type="http://schemas.openxmlformats.org/officeDocument/2006/relationships/slideLayout" Target="../slideLayouts/slideLayout13.xml"/><Relationship Id="rId1" Type="http://schemas.openxmlformats.org/officeDocument/2006/relationships/tags" Target="../tags/tag33.xml"/><Relationship Id="rId6" Type="http://schemas.openxmlformats.org/officeDocument/2006/relationships/image" Target="../media/image16.png"/><Relationship Id="rId5" Type="http://schemas.openxmlformats.org/officeDocument/2006/relationships/hyperlink" Target="https://www.youtube.com/watch?v=WoJBg6oEA3k" TargetMode="Externa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7CA073-4FA1-4767-B864-D2E08F0CB561}"/>
              </a:ext>
            </a:extLst>
          </p:cNvPr>
          <p:cNvSpPr>
            <a:spLocks noGrp="1"/>
          </p:cNvSpPr>
          <p:nvPr>
            <p:ph type="title"/>
          </p:nvPr>
        </p:nvSpPr>
        <p:spPr>
          <a:xfrm>
            <a:off x="1863852" y="469609"/>
            <a:ext cx="6835648" cy="664797"/>
          </a:xfrm>
        </p:spPr>
        <p:txBody>
          <a:bodyPr/>
          <a:lstStyle/>
          <a:p>
            <a:r>
              <a:rPr lang="en-US" dirty="0"/>
              <a:t>Instructor Guide Snapshot </a:t>
            </a:r>
          </a:p>
        </p:txBody>
      </p:sp>
      <p:sp>
        <p:nvSpPr>
          <p:cNvPr id="5" name="Content Placeholder 4">
            <a:extLst>
              <a:ext uri="{FF2B5EF4-FFF2-40B4-BE49-F238E27FC236}">
                <a16:creationId xmlns:a16="http://schemas.microsoft.com/office/drawing/2014/main" id="{2CA5F84E-E324-46C9-B3A5-78D106832594}"/>
              </a:ext>
            </a:extLst>
          </p:cNvPr>
          <p:cNvSpPr>
            <a:spLocks noGrp="1"/>
          </p:cNvSpPr>
          <p:nvPr>
            <p:ph idx="1"/>
          </p:nvPr>
        </p:nvSpPr>
        <p:spPr>
          <a:xfrm>
            <a:off x="1863852" y="1371828"/>
            <a:ext cx="9776915" cy="5016563"/>
          </a:xfrm>
        </p:spPr>
        <p:txBody>
          <a:bodyPr>
            <a:noAutofit/>
          </a:bodyPr>
          <a:lstStyle/>
          <a:p>
            <a:pPr>
              <a:lnSpc>
                <a:spcPct val="100000"/>
              </a:lnSpc>
            </a:pPr>
            <a:r>
              <a:rPr lang="en-US" sz="1700" b="1" dirty="0">
                <a:solidFill>
                  <a:schemeClr val="accent1"/>
                </a:solidFill>
              </a:rPr>
              <a:t>Preparation before class:</a:t>
            </a:r>
          </a:p>
          <a:p>
            <a:pPr marL="800100" lvl="1" indent="-342900">
              <a:lnSpc>
                <a:spcPct val="100000"/>
              </a:lnSpc>
              <a:buFont typeface="Arial" panose="020B0604020202020204" pitchFamily="34" charset="0"/>
              <a:buChar char="•"/>
            </a:pPr>
            <a:r>
              <a:rPr lang="en-US" sz="1700" b="1" dirty="0"/>
              <a:t>Review all materials </a:t>
            </a:r>
            <a:r>
              <a:rPr lang="en-US" sz="1700" dirty="0"/>
              <a:t>- Review all slides, talking points, and handouts before class to understand the structure and flow of the lesson. Pay special attention to animations within the slides. </a:t>
            </a:r>
          </a:p>
          <a:p>
            <a:pPr marL="800100" lvl="1" indent="-342900">
              <a:lnSpc>
                <a:spcPct val="100000"/>
              </a:lnSpc>
              <a:buFont typeface="Arial" panose="020B0604020202020204" pitchFamily="34" charset="0"/>
              <a:buChar char="•"/>
            </a:pPr>
            <a:r>
              <a:rPr lang="en-US" sz="1700" b="1" dirty="0"/>
              <a:t>Slides 70-71 </a:t>
            </a:r>
            <a:r>
              <a:rPr lang="en-US" sz="1700" dirty="0"/>
              <a:t>– Add PPT slide notes, talking points, and images focusing on LOTO procedures are your facility. </a:t>
            </a:r>
          </a:p>
          <a:p>
            <a:pPr marL="800100" lvl="1" indent="-342900">
              <a:lnSpc>
                <a:spcPct val="100000"/>
              </a:lnSpc>
              <a:buFont typeface="Arial" panose="020B0604020202020204" pitchFamily="34" charset="0"/>
              <a:buChar char="•"/>
            </a:pPr>
            <a:r>
              <a:rPr lang="en-US" sz="1700" b="1" dirty="0"/>
              <a:t>LOTO at Our Facility Activity </a:t>
            </a:r>
            <a:r>
              <a:rPr lang="en-US" sz="1700" dirty="0"/>
              <a:t>– Make arrangements and gather materials needed  to practice implementing lock out tag out procedures in your facility. See slides 72. </a:t>
            </a:r>
          </a:p>
          <a:p>
            <a:pPr>
              <a:lnSpc>
                <a:spcPct val="100000"/>
              </a:lnSpc>
            </a:pPr>
            <a:r>
              <a:rPr lang="en-US" sz="1700" b="1" dirty="0">
                <a:solidFill>
                  <a:schemeClr val="accent1"/>
                </a:solidFill>
              </a:rPr>
              <a:t>Provided Course Materials:</a:t>
            </a:r>
          </a:p>
          <a:p>
            <a:pPr marL="742950" lvl="1" indent="-285750">
              <a:lnSpc>
                <a:spcPct val="100000"/>
              </a:lnSpc>
              <a:buFont typeface="Arial" panose="020B0604020202020204" pitchFamily="34" charset="0"/>
              <a:buChar char="•"/>
            </a:pPr>
            <a:r>
              <a:rPr lang="en-US" sz="1700" dirty="0"/>
              <a:t>Electrical Safety Overview_M7</a:t>
            </a:r>
          </a:p>
          <a:p>
            <a:pPr marL="742950" lvl="1" indent="-285750">
              <a:lnSpc>
                <a:spcPct val="100000"/>
              </a:lnSpc>
              <a:buFont typeface="Arial" panose="020B0604020202020204" pitchFamily="34" charset="0"/>
              <a:buChar char="•"/>
            </a:pPr>
            <a:r>
              <a:rPr lang="en-US" sz="1700" dirty="0"/>
              <a:t>Electrical Safety </a:t>
            </a:r>
            <a:r>
              <a:rPr lang="en-US" sz="1700" dirty="0" err="1"/>
              <a:t>Overview_Answer</a:t>
            </a:r>
            <a:r>
              <a:rPr lang="en-US" sz="1700" dirty="0"/>
              <a:t> Key_M7</a:t>
            </a:r>
          </a:p>
          <a:p>
            <a:pPr marL="742950" lvl="1" indent="-285750">
              <a:lnSpc>
                <a:spcPct val="100000"/>
              </a:lnSpc>
              <a:buFont typeface="Arial" panose="020B0604020202020204" pitchFamily="34" charset="0"/>
              <a:buChar char="•"/>
            </a:pPr>
            <a:r>
              <a:rPr lang="en-US" sz="1700" dirty="0"/>
              <a:t>OSHA Arc Flash PPE Chart_M7</a:t>
            </a:r>
          </a:p>
          <a:p>
            <a:pPr marL="742950" lvl="1" indent="-285750">
              <a:lnSpc>
                <a:spcPct val="100000"/>
              </a:lnSpc>
              <a:buFont typeface="Arial" panose="020B0604020202020204" pitchFamily="34" charset="0"/>
              <a:buChar char="•"/>
            </a:pPr>
            <a:r>
              <a:rPr lang="en-US" sz="1700" dirty="0"/>
              <a:t>Inspect, Test, Use_M7</a:t>
            </a:r>
          </a:p>
          <a:p>
            <a:pPr marL="742950" lvl="1" indent="-285750">
              <a:buFont typeface="Arial" panose="020B0604020202020204" pitchFamily="34" charset="0"/>
              <a:buChar char="•"/>
            </a:pPr>
            <a:r>
              <a:rPr lang="en-US" sz="1700" dirty="0"/>
              <a:t>Reading Arc Labels_M7</a:t>
            </a:r>
          </a:p>
          <a:p>
            <a:pPr marL="742950" lvl="1" indent="-285750">
              <a:buFont typeface="Arial" panose="020B0604020202020204" pitchFamily="34" charset="0"/>
              <a:buChar char="•"/>
            </a:pPr>
            <a:r>
              <a:rPr lang="en-US" sz="1700" dirty="0"/>
              <a:t>Reading Arc </a:t>
            </a:r>
            <a:r>
              <a:rPr lang="en-US" sz="1700" dirty="0" err="1"/>
              <a:t>Labels_Answer</a:t>
            </a:r>
            <a:r>
              <a:rPr lang="en-US" sz="1700" dirty="0"/>
              <a:t> Key_M7</a:t>
            </a:r>
          </a:p>
          <a:p>
            <a:pPr marL="742950" lvl="1" indent="-285750">
              <a:buFont typeface="Arial" panose="020B0604020202020204" pitchFamily="34" charset="0"/>
              <a:buChar char="•"/>
            </a:pPr>
            <a:r>
              <a:rPr lang="en-US" sz="1700" dirty="0"/>
              <a:t>Quiz_M7</a:t>
            </a:r>
          </a:p>
          <a:p>
            <a:pPr marL="742950" lvl="1" indent="-285750">
              <a:buFont typeface="Arial" panose="020B0604020202020204" pitchFamily="34" charset="0"/>
              <a:buChar char="•"/>
            </a:pPr>
            <a:r>
              <a:rPr lang="en-US" sz="1700" dirty="0"/>
              <a:t>Quiz_Answer Key_M7</a:t>
            </a:r>
          </a:p>
        </p:txBody>
      </p:sp>
      <p:sp>
        <p:nvSpPr>
          <p:cNvPr id="6" name="Rectangle 5">
            <a:extLst>
              <a:ext uri="{FF2B5EF4-FFF2-40B4-BE49-F238E27FC236}">
                <a16:creationId xmlns:a16="http://schemas.microsoft.com/office/drawing/2014/main" id="{C35D2CFF-8EB2-4F01-B644-642599E6B505}"/>
              </a:ext>
            </a:extLst>
          </p:cNvPr>
          <p:cNvSpPr/>
          <p:nvPr/>
        </p:nvSpPr>
        <p:spPr>
          <a:xfrm>
            <a:off x="8818857" y="469609"/>
            <a:ext cx="2903243" cy="664797"/>
          </a:xfrm>
          <a:prstGeom prst="rect">
            <a:avLst/>
          </a:prstGeom>
          <a:ln w="19050"/>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solidFill>
                  <a:schemeClr val="accent1"/>
                </a:solidFill>
              </a:rPr>
              <a:t>Instructional Time: 6 Hrs</a:t>
            </a:r>
          </a:p>
        </p:txBody>
      </p:sp>
      <p:sp>
        <p:nvSpPr>
          <p:cNvPr id="3" name="Rectangle 2">
            <a:extLst>
              <a:ext uri="{FF2B5EF4-FFF2-40B4-BE49-F238E27FC236}">
                <a16:creationId xmlns:a16="http://schemas.microsoft.com/office/drawing/2014/main" id="{6BDC86AF-1551-8A3E-E07D-6BCF449969F7}"/>
              </a:ext>
            </a:extLst>
          </p:cNvPr>
          <p:cNvSpPr/>
          <p:nvPr/>
        </p:nvSpPr>
        <p:spPr>
          <a:xfrm>
            <a:off x="0" y="0"/>
            <a:ext cx="1384300" cy="6858000"/>
          </a:xfrm>
          <a:prstGeom prst="rect">
            <a:avLst/>
          </a:prstGeom>
          <a:solidFill>
            <a:schemeClr val="accent6"/>
          </a:solidFill>
          <a:ln>
            <a:solidFill>
              <a:schemeClr val="accent1"/>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Icon Key</a:t>
            </a:r>
          </a:p>
          <a:p>
            <a:pPr algn="ctr"/>
            <a:endParaRPr lang="en-US" sz="1000" dirty="0"/>
          </a:p>
          <a:p>
            <a:pPr algn="ctr"/>
            <a:r>
              <a:rPr lang="en-US" sz="2000" b="1" dirty="0"/>
              <a:t>Activity</a:t>
            </a:r>
            <a:r>
              <a:rPr lang="en-US" sz="2000" dirty="0"/>
              <a:t>:</a:t>
            </a:r>
          </a:p>
          <a:p>
            <a:pPr algn="ctr"/>
            <a:endParaRPr lang="en-US" sz="2000" b="1" dirty="0"/>
          </a:p>
          <a:p>
            <a:pPr algn="ctr"/>
            <a:endParaRPr lang="en-US" sz="2000" b="1" dirty="0"/>
          </a:p>
          <a:p>
            <a:pPr algn="ctr"/>
            <a:endParaRPr lang="en-US" sz="2000" b="1" dirty="0"/>
          </a:p>
          <a:p>
            <a:pPr algn="ctr"/>
            <a:r>
              <a:rPr lang="en-US" sz="2000" b="1" dirty="0"/>
              <a:t>Video</a:t>
            </a:r>
            <a:r>
              <a:rPr lang="en-US" sz="2000" dirty="0"/>
              <a:t>:</a:t>
            </a:r>
          </a:p>
          <a:p>
            <a:pPr algn="ctr"/>
            <a:endParaRPr lang="en-US" sz="2000" dirty="0"/>
          </a:p>
          <a:p>
            <a:pPr algn="ctr"/>
            <a:endParaRPr lang="en-US" sz="2000" dirty="0"/>
          </a:p>
          <a:p>
            <a:pPr algn="ctr"/>
            <a:endParaRPr lang="en-US" sz="2000" dirty="0"/>
          </a:p>
          <a:p>
            <a:pPr algn="ctr"/>
            <a:r>
              <a:rPr lang="en-US" sz="2000" b="1" dirty="0"/>
              <a:t>Instructor Demo:</a:t>
            </a:r>
          </a:p>
          <a:p>
            <a:pPr algn="ctr"/>
            <a:endParaRPr lang="en-US" sz="2000" b="1" dirty="0"/>
          </a:p>
          <a:p>
            <a:pPr algn="ctr"/>
            <a:endParaRPr lang="en-US" sz="2000" b="1" dirty="0"/>
          </a:p>
          <a:p>
            <a:pPr algn="ctr"/>
            <a:endParaRPr lang="en-US" sz="2000" b="1" dirty="0"/>
          </a:p>
          <a:p>
            <a:pPr algn="ctr"/>
            <a:endParaRPr lang="en-US" sz="2000" b="1" dirty="0"/>
          </a:p>
          <a:p>
            <a:pPr algn="ctr"/>
            <a:r>
              <a:rPr lang="en-US" sz="2000" b="1" dirty="0"/>
              <a:t>Knowledge Check: </a:t>
            </a:r>
          </a:p>
          <a:p>
            <a:endParaRPr lang="en-US" sz="2000" dirty="0"/>
          </a:p>
          <a:p>
            <a:endParaRPr lang="en-US" sz="2000" dirty="0"/>
          </a:p>
          <a:p>
            <a:pPr algn="ctr"/>
            <a:endParaRPr lang="en-US" dirty="0"/>
          </a:p>
        </p:txBody>
      </p:sp>
      <p:pic>
        <p:nvPicPr>
          <p:cNvPr id="9" name="Graphic 30" descr="Flim icon indicating the slide has a VIDEO.">
            <a:extLst>
              <a:ext uri="{FF2B5EF4-FFF2-40B4-BE49-F238E27FC236}">
                <a16:creationId xmlns:a16="http://schemas.microsoft.com/office/drawing/2014/main" id="{B2290CF9-D2DC-8DAA-D627-87E419530DA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9694" y="2365191"/>
            <a:ext cx="731520" cy="731520"/>
          </a:xfrm>
          <a:prstGeom prst="rect">
            <a:avLst/>
          </a:prstGeom>
        </p:spPr>
      </p:pic>
      <p:pic>
        <p:nvPicPr>
          <p:cNvPr id="10" name="Graphic 9" descr="Lights On with solid fill">
            <a:extLst>
              <a:ext uri="{FF2B5EF4-FFF2-40B4-BE49-F238E27FC236}">
                <a16:creationId xmlns:a16="http://schemas.microsoft.com/office/drawing/2014/main" id="{0FDA9015-CC63-67CA-B45A-7016186E85A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9694" y="5636355"/>
            <a:ext cx="851672" cy="851672"/>
          </a:xfrm>
          <a:prstGeom prst="rect">
            <a:avLst/>
          </a:prstGeom>
        </p:spPr>
      </p:pic>
      <p:pic>
        <p:nvPicPr>
          <p:cNvPr id="19" name="Content Placeholder 10">
            <a:extLst>
              <a:ext uri="{FF2B5EF4-FFF2-40B4-BE49-F238E27FC236}">
                <a16:creationId xmlns:a16="http://schemas.microsoft.com/office/drawing/2014/main" id="{111F69E1-42A9-90D2-9C56-5180115FF351}"/>
              </a:ext>
            </a:extLst>
          </p:cNvPr>
          <p:cNvPicPr>
            <a:picLocks noChangeAspect="1"/>
          </p:cNvPicPr>
          <p:nvPr/>
        </p:nvPicPr>
        <p:blipFill>
          <a:blip r:embed="rId6">
            <a:extLst>
              <a:ext uri="{28A0092B-C50C-407E-A947-70E740481C1C}">
                <a14:useLocalDpi xmlns:a14="http://schemas.microsoft.com/office/drawing/2010/main" val="0"/>
              </a:ext>
            </a:extLst>
          </a:blip>
          <a:srcRect b="15327"/>
          <a:stretch>
            <a:fillRect/>
          </a:stretch>
        </p:blipFill>
        <p:spPr>
          <a:xfrm>
            <a:off x="146062" y="3903392"/>
            <a:ext cx="1005840" cy="851672"/>
          </a:xfrm>
          <a:prstGeom prst="rect">
            <a:avLst/>
          </a:prstGeom>
        </p:spPr>
      </p:pic>
      <p:pic>
        <p:nvPicPr>
          <p:cNvPr id="20" name="Picture 19" descr="Running man icon indicating the slide has an ACTIVITY.">
            <a:extLst>
              <a:ext uri="{FF2B5EF4-FFF2-40B4-BE49-F238E27FC236}">
                <a16:creationId xmlns:a16="http://schemas.microsoft.com/office/drawing/2014/main" id="{7D225859-B2AC-F123-B8B4-7D1F1C24A280}"/>
              </a:ext>
            </a:extLst>
          </p:cNvPr>
          <p:cNvPicPr>
            <a:picLocks noChangeAspect="1"/>
          </p:cNvPicPr>
          <p:nvPr/>
        </p:nvPicPr>
        <p:blipFill>
          <a:blip r:embed="rId7" cstate="print">
            <a:extLst>
              <a:ext uri="{28A0092B-C50C-407E-A947-70E740481C1C}">
                <a14:useLocalDpi xmlns:a14="http://schemas.microsoft.com/office/drawing/2010/main" val="0"/>
              </a:ext>
            </a:extLst>
          </a:blip>
          <a:srcRect l="63000" t="31047" r="3465" b="7314"/>
          <a:stretch>
            <a:fillRect/>
          </a:stretch>
        </p:blipFill>
        <p:spPr>
          <a:xfrm>
            <a:off x="249694" y="1134406"/>
            <a:ext cx="731520" cy="756422"/>
          </a:xfrm>
          <a:prstGeom prst="rect">
            <a:avLst/>
          </a:prstGeom>
        </p:spPr>
      </p:pic>
      <p:sp>
        <p:nvSpPr>
          <p:cNvPr id="8" name="TextBox 7">
            <a:extLst>
              <a:ext uri="{FF2B5EF4-FFF2-40B4-BE49-F238E27FC236}">
                <a16:creationId xmlns:a16="http://schemas.microsoft.com/office/drawing/2014/main" id="{A80A0599-D14F-6869-DBA9-BCC34CD65281}"/>
              </a:ext>
            </a:extLst>
          </p:cNvPr>
          <p:cNvSpPr txBox="1"/>
          <p:nvPr/>
        </p:nvSpPr>
        <p:spPr>
          <a:xfrm>
            <a:off x="6470626" y="3647429"/>
            <a:ext cx="5575312" cy="1138773"/>
          </a:xfrm>
          <a:prstGeom prst="rect">
            <a:avLst/>
          </a:prstGeom>
          <a:noFill/>
        </p:spPr>
        <p:txBody>
          <a:bodyPr wrap="square">
            <a:spAutoFit/>
          </a:bodyPr>
          <a:lstStyle/>
          <a:p>
            <a:pPr>
              <a:lnSpc>
                <a:spcPct val="100000"/>
              </a:lnSpc>
            </a:pPr>
            <a:r>
              <a:rPr lang="en-US" sz="1700" b="1" dirty="0">
                <a:solidFill>
                  <a:schemeClr val="accent1"/>
                </a:solidFill>
              </a:rPr>
              <a:t>Additional Materials:</a:t>
            </a:r>
          </a:p>
          <a:p>
            <a:pPr marL="342900" indent="-342900">
              <a:lnSpc>
                <a:spcPct val="100000"/>
              </a:lnSpc>
              <a:buFont typeface="Arial" panose="020B0604020202020204" pitchFamily="34" charset="0"/>
              <a:buChar char="•"/>
            </a:pPr>
            <a:r>
              <a:rPr lang="en-US" sz="1700" dirty="0">
                <a:solidFill>
                  <a:schemeClr val="tx1">
                    <a:lumMod val="75000"/>
                    <a:lumOff val="25000"/>
                  </a:schemeClr>
                </a:solidFill>
              </a:rPr>
              <a:t>A list of additional materials needed for demonstrations and activities can be found in the Instructor Facilitation Toolkit on </a:t>
            </a:r>
            <a:r>
              <a:rPr lang="en-US" sz="1700" dirty="0">
                <a:solidFill>
                  <a:schemeClr val="tx1">
                    <a:lumMod val="75000"/>
                    <a:lumOff val="25000"/>
                  </a:schemeClr>
                </a:solidFill>
                <a:highlight>
                  <a:srgbClr val="FFFF00"/>
                </a:highlight>
              </a:rPr>
              <a:t>page _. </a:t>
            </a:r>
          </a:p>
        </p:txBody>
      </p:sp>
      <p:pic>
        <p:nvPicPr>
          <p:cNvPr id="11" name="Picture 10">
            <a:extLst>
              <a:ext uri="{FF2B5EF4-FFF2-40B4-BE49-F238E27FC236}">
                <a16:creationId xmlns:a16="http://schemas.microsoft.com/office/drawing/2014/main" id="{AAB1B6D2-55F2-3E88-B93C-5130FC28FD13}"/>
              </a:ext>
            </a:extLst>
          </p:cNvPr>
          <p:cNvPicPr>
            <a:picLocks noChangeAspect="1"/>
          </p:cNvPicPr>
          <p:nvPr/>
        </p:nvPicPr>
        <p:blipFill>
          <a:blip r:embed="rId8">
            <a:extLst>
              <a:ext uri="{28A0092B-C50C-407E-A947-70E740481C1C}">
                <a14:useLocalDpi xmlns:a14="http://schemas.microsoft.com/office/drawing/2010/main" val="0"/>
              </a:ext>
            </a:extLst>
          </a:blip>
          <a:srcRect l="8333" t="18172" r="8751" b="43083"/>
          <a:stretch>
            <a:fillRect/>
          </a:stretch>
        </p:blipFill>
        <p:spPr>
          <a:xfrm rot="1749130">
            <a:off x="7313483" y="5054658"/>
            <a:ext cx="1091397" cy="508973"/>
          </a:xfrm>
          <a:prstGeom prst="rect">
            <a:avLst/>
          </a:prstGeom>
        </p:spPr>
      </p:pic>
      <p:pic>
        <p:nvPicPr>
          <p:cNvPr id="12" name="Picture 11">
            <a:extLst>
              <a:ext uri="{FF2B5EF4-FFF2-40B4-BE49-F238E27FC236}">
                <a16:creationId xmlns:a16="http://schemas.microsoft.com/office/drawing/2014/main" id="{511D338A-9CD8-1B81-448A-C97E6CD08062}"/>
              </a:ext>
            </a:extLst>
          </p:cNvPr>
          <p:cNvPicPr>
            <a:picLocks noChangeAspect="1"/>
          </p:cNvPicPr>
          <p:nvPr/>
        </p:nvPicPr>
        <p:blipFill>
          <a:blip r:embed="rId9"/>
          <a:stretch>
            <a:fillRect/>
          </a:stretch>
        </p:blipFill>
        <p:spPr>
          <a:xfrm>
            <a:off x="8699500" y="4701200"/>
            <a:ext cx="1384300" cy="1786827"/>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12041245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FFBB7-5D4D-2B17-90B6-0553F3CD7BB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CC7AE3-25D1-FCBB-24FA-68832CF70282}"/>
              </a:ext>
            </a:extLst>
          </p:cNvPr>
          <p:cNvSpPr>
            <a:spLocks noGrp="1"/>
          </p:cNvSpPr>
          <p:nvPr>
            <p:ph idx="1"/>
          </p:nvPr>
        </p:nvSpPr>
        <p:spPr/>
        <p:txBody>
          <a:bodyPr>
            <a:normAutofit/>
          </a:bodyPr>
          <a:lstStyle/>
          <a:p>
            <a:pPr marL="514350" indent="-514350">
              <a:buFont typeface="+mj-lt"/>
              <a:buAutoNum type="arabicPeriod"/>
            </a:pPr>
            <a:r>
              <a:rPr lang="en-US" sz="3200" dirty="0"/>
              <a:t>Why is it important to be cautious of damp/wet conditions and the ground?</a:t>
            </a:r>
          </a:p>
          <a:p>
            <a:pPr marL="971550" lvl="1" indent="-514350">
              <a:buFont typeface="Arial" panose="020B0604020202020204" pitchFamily="34" charset="0"/>
              <a:buChar char="•"/>
            </a:pPr>
            <a:r>
              <a:rPr lang="en-US" sz="2800" dirty="0"/>
              <a:t>Voltage - </a:t>
            </a:r>
          </a:p>
          <a:p>
            <a:pPr marL="971550" lvl="1" indent="-514350">
              <a:buFont typeface="Arial" panose="020B0604020202020204" pitchFamily="34" charset="0"/>
              <a:buChar char="•"/>
            </a:pPr>
            <a:r>
              <a:rPr lang="en-US" sz="2800" dirty="0"/>
              <a:t>Current - </a:t>
            </a:r>
          </a:p>
          <a:p>
            <a:pPr marL="971550" lvl="1" indent="-514350">
              <a:buFont typeface="Arial" panose="020B0604020202020204" pitchFamily="34" charset="0"/>
              <a:buChar char="•"/>
            </a:pPr>
            <a:r>
              <a:rPr lang="en-US" sz="2800" dirty="0"/>
              <a:t>Resistance - </a:t>
            </a:r>
          </a:p>
          <a:p>
            <a:pPr marL="971550" lvl="1" indent="-514350">
              <a:buFont typeface="Arial" panose="020B0604020202020204" pitchFamily="34" charset="0"/>
              <a:buChar char="•"/>
            </a:pPr>
            <a:r>
              <a:rPr lang="en-US" sz="2800" dirty="0"/>
              <a:t>Conductor (+examples) - </a:t>
            </a:r>
          </a:p>
          <a:p>
            <a:pPr marL="971550" lvl="1" indent="-514350">
              <a:buFont typeface="Arial" panose="020B0604020202020204" pitchFamily="34" charset="0"/>
              <a:buChar char="•"/>
            </a:pPr>
            <a:r>
              <a:rPr lang="en-US" sz="2800" dirty="0"/>
              <a:t>Insulator (+examples) -</a:t>
            </a:r>
          </a:p>
          <a:p>
            <a:pPr marL="514350" indent="-514350">
              <a:buFont typeface="+mj-lt"/>
              <a:buAutoNum type="arabicPeriod"/>
            </a:pPr>
            <a:endParaRPr lang="en-US" sz="3200" dirty="0"/>
          </a:p>
          <a:p>
            <a:pPr marL="514350" indent="-514350">
              <a:buFont typeface="+mj-lt"/>
              <a:buAutoNum type="arabicPeriod"/>
            </a:pPr>
            <a:r>
              <a:rPr lang="en-US" sz="3200" dirty="0"/>
              <a:t>How can insulation and grounding protect workers?</a:t>
            </a:r>
          </a:p>
          <a:p>
            <a:pPr marL="914400" lvl="1" indent="-457200">
              <a:buFont typeface="Arial" panose="020B0604020202020204" pitchFamily="34" charset="0"/>
              <a:buChar char="•"/>
            </a:pPr>
            <a:endParaRPr lang="en-US" dirty="0"/>
          </a:p>
        </p:txBody>
      </p:sp>
      <p:sp>
        <p:nvSpPr>
          <p:cNvPr id="4" name="Title 1">
            <a:extLst>
              <a:ext uri="{FF2B5EF4-FFF2-40B4-BE49-F238E27FC236}">
                <a16:creationId xmlns:a16="http://schemas.microsoft.com/office/drawing/2014/main" id="{3C054024-6DAF-B1A6-7983-5B18048E5012}"/>
              </a:ext>
            </a:extLst>
          </p:cNvPr>
          <p:cNvSpPr>
            <a:spLocks noGrp="1"/>
          </p:cNvSpPr>
          <p:nvPr>
            <p:ph type="title"/>
          </p:nvPr>
        </p:nvSpPr>
        <p:spPr>
          <a:xfrm>
            <a:off x="838200" y="223614"/>
            <a:ext cx="10523219" cy="523195"/>
          </a:xfrm>
        </p:spPr>
        <p:txBody>
          <a:bodyPr/>
          <a:lstStyle/>
          <a:p>
            <a:r>
              <a:rPr lang="en-US" sz="3000" dirty="0"/>
              <a:t>Electrical Safety Overview and Discussion </a:t>
            </a:r>
          </a:p>
        </p:txBody>
      </p:sp>
      <p:pic>
        <p:nvPicPr>
          <p:cNvPr id="5" name="Picture 4" descr="Running man icon indicating the slide has an ACTIVITY.">
            <a:extLst>
              <a:ext uri="{FF2B5EF4-FFF2-40B4-BE49-F238E27FC236}">
                <a16:creationId xmlns:a16="http://schemas.microsoft.com/office/drawing/2014/main" id="{8E4A7354-B159-214A-BFB4-10CC8733A55A}"/>
              </a:ext>
            </a:extLst>
          </p:cNvPr>
          <p:cNvPicPr>
            <a:picLocks noChangeAspect="1"/>
          </p:cNvPicPr>
          <p:nvPr/>
        </p:nvPicPr>
        <p:blipFill>
          <a:blip r:embed="rId4" cstate="print">
            <a:extLst>
              <a:ext uri="{28A0092B-C50C-407E-A947-70E740481C1C}">
                <a14:useLocalDpi xmlns:a14="http://schemas.microsoft.com/office/drawing/2010/main" val="0"/>
              </a:ext>
            </a:extLst>
          </a:blip>
          <a:srcRect l="63000" t="31047" r="3465" b="7314"/>
          <a:stretch>
            <a:fillRect/>
          </a:stretch>
        </p:blipFill>
        <p:spPr>
          <a:xfrm>
            <a:off x="10622280" y="89108"/>
            <a:ext cx="731520" cy="756422"/>
          </a:xfrm>
          <a:prstGeom prst="rect">
            <a:avLst/>
          </a:prstGeom>
        </p:spPr>
      </p:pic>
    </p:spTree>
    <p:custDataLst>
      <p:tags r:id="rId1"/>
    </p:custDataLst>
    <p:extLst>
      <p:ext uri="{BB962C8B-B14F-4D97-AF65-F5344CB8AC3E}">
        <p14:creationId xmlns:p14="http://schemas.microsoft.com/office/powerpoint/2010/main" val="143385931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E780F4-97AD-85CD-7D27-4D3731133316}"/>
              </a:ext>
            </a:extLst>
          </p:cNvPr>
          <p:cNvSpPr>
            <a:spLocks noGrp="1"/>
          </p:cNvSpPr>
          <p:nvPr>
            <p:ph idx="1"/>
          </p:nvPr>
        </p:nvSpPr>
        <p:spPr>
          <a:xfrm>
            <a:off x="838199" y="1381991"/>
            <a:ext cx="10523219" cy="4835929"/>
          </a:xfrm>
        </p:spPr>
        <p:txBody>
          <a:bodyPr>
            <a:normAutofit lnSpcReduction="10000"/>
          </a:bodyPr>
          <a:lstStyle/>
          <a:p>
            <a:r>
              <a:rPr lang="en-US" sz="3200" dirty="0"/>
              <a:t>3. What are some serious health effects of electric shock? What are some secondary risks?</a:t>
            </a:r>
          </a:p>
          <a:p>
            <a:endParaRPr lang="en-US" sz="3200" dirty="0"/>
          </a:p>
          <a:p>
            <a:r>
              <a:rPr lang="en-US" sz="3200" dirty="0"/>
              <a:t>4. Provide a real-world example of the following items.</a:t>
            </a:r>
          </a:p>
          <a:p>
            <a:pPr marL="914400" lvl="1" indent="-457200">
              <a:buFont typeface="Arial" panose="020B0604020202020204" pitchFamily="34" charset="0"/>
              <a:buChar char="•"/>
            </a:pPr>
            <a:r>
              <a:rPr lang="en-US" sz="2800" dirty="0"/>
              <a:t>Unsafe equipment installation -</a:t>
            </a:r>
          </a:p>
          <a:p>
            <a:pPr marL="914400" lvl="1" indent="-457200">
              <a:buFont typeface="Arial" panose="020B0604020202020204" pitchFamily="34" charset="0"/>
              <a:buChar char="•"/>
            </a:pPr>
            <a:r>
              <a:rPr lang="en-US" sz="2800" dirty="0"/>
              <a:t>Unsafe environments -</a:t>
            </a:r>
          </a:p>
          <a:p>
            <a:pPr marL="914400" lvl="1" indent="-457200">
              <a:buFont typeface="Arial" panose="020B0604020202020204" pitchFamily="34" charset="0"/>
              <a:buChar char="•"/>
            </a:pPr>
            <a:r>
              <a:rPr lang="en-US" sz="2800" dirty="0"/>
              <a:t>Unsafe work practices -</a:t>
            </a:r>
          </a:p>
          <a:p>
            <a:endParaRPr lang="en-US" sz="3200" dirty="0"/>
          </a:p>
          <a:p>
            <a:r>
              <a:rPr lang="en-US" sz="3200" dirty="0"/>
              <a:t>5. What are some examples of safety procedures and PPE for electrical work? </a:t>
            </a:r>
          </a:p>
        </p:txBody>
      </p:sp>
      <p:sp>
        <p:nvSpPr>
          <p:cNvPr id="5" name="Title 1">
            <a:extLst>
              <a:ext uri="{FF2B5EF4-FFF2-40B4-BE49-F238E27FC236}">
                <a16:creationId xmlns:a16="http://schemas.microsoft.com/office/drawing/2014/main" id="{2BA79E4A-74B8-C454-3ECE-BDA6AB56B374}"/>
              </a:ext>
            </a:extLst>
          </p:cNvPr>
          <p:cNvSpPr>
            <a:spLocks noGrp="1"/>
          </p:cNvSpPr>
          <p:nvPr>
            <p:ph type="title"/>
          </p:nvPr>
        </p:nvSpPr>
        <p:spPr>
          <a:xfrm>
            <a:off x="838200" y="223614"/>
            <a:ext cx="10523219" cy="523195"/>
          </a:xfrm>
        </p:spPr>
        <p:txBody>
          <a:bodyPr/>
          <a:lstStyle/>
          <a:p>
            <a:r>
              <a:rPr lang="en-US" sz="3000" dirty="0"/>
              <a:t>Electrical Safety Overview and Discussion </a:t>
            </a:r>
          </a:p>
        </p:txBody>
      </p:sp>
      <p:pic>
        <p:nvPicPr>
          <p:cNvPr id="6" name="Picture 5" descr="Running man icon indicating the slide has an ACTIVITY.">
            <a:extLst>
              <a:ext uri="{FF2B5EF4-FFF2-40B4-BE49-F238E27FC236}">
                <a16:creationId xmlns:a16="http://schemas.microsoft.com/office/drawing/2014/main" id="{418E8F8D-1B72-860F-A248-BEA1AB178F92}"/>
              </a:ext>
            </a:extLst>
          </p:cNvPr>
          <p:cNvPicPr>
            <a:picLocks noChangeAspect="1"/>
          </p:cNvPicPr>
          <p:nvPr/>
        </p:nvPicPr>
        <p:blipFill>
          <a:blip r:embed="rId4" cstate="print">
            <a:extLst>
              <a:ext uri="{28A0092B-C50C-407E-A947-70E740481C1C}">
                <a14:useLocalDpi xmlns:a14="http://schemas.microsoft.com/office/drawing/2010/main" val="0"/>
              </a:ext>
            </a:extLst>
          </a:blip>
          <a:srcRect l="63000" t="31047" r="3465" b="7314"/>
          <a:stretch>
            <a:fillRect/>
          </a:stretch>
        </p:blipFill>
        <p:spPr>
          <a:xfrm>
            <a:off x="10622280" y="89108"/>
            <a:ext cx="731520" cy="756422"/>
          </a:xfrm>
          <a:prstGeom prst="rect">
            <a:avLst/>
          </a:prstGeom>
        </p:spPr>
      </p:pic>
    </p:spTree>
    <p:custDataLst>
      <p:tags r:id="rId1"/>
    </p:custDataLst>
    <p:extLst>
      <p:ext uri="{BB962C8B-B14F-4D97-AF65-F5344CB8AC3E}">
        <p14:creationId xmlns:p14="http://schemas.microsoft.com/office/powerpoint/2010/main" val="82204289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0644B47-BD1D-97B3-5800-07CD3F8A3ABD}"/>
              </a:ext>
            </a:extLst>
          </p:cNvPr>
          <p:cNvPicPr>
            <a:picLocks noChangeAspect="1"/>
          </p:cNvPicPr>
          <p:nvPr/>
        </p:nvPicPr>
        <p:blipFill>
          <a:blip r:embed="rId4"/>
          <a:stretch>
            <a:fillRect/>
          </a:stretch>
        </p:blipFill>
        <p:spPr>
          <a:xfrm>
            <a:off x="7670042" y="1317823"/>
            <a:ext cx="3683758" cy="4718321"/>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3" name="Content Placeholder 2">
            <a:extLst>
              <a:ext uri="{FF2B5EF4-FFF2-40B4-BE49-F238E27FC236}">
                <a16:creationId xmlns:a16="http://schemas.microsoft.com/office/drawing/2014/main" id="{7B94C2CA-E089-8B3E-C849-923C6741D17C}"/>
              </a:ext>
            </a:extLst>
          </p:cNvPr>
          <p:cNvSpPr>
            <a:spLocks noGrp="1"/>
          </p:cNvSpPr>
          <p:nvPr>
            <p:ph idx="1"/>
          </p:nvPr>
        </p:nvSpPr>
        <p:spPr>
          <a:xfrm>
            <a:off x="838200" y="1381991"/>
            <a:ext cx="5959416" cy="4835929"/>
          </a:xfrm>
        </p:spPr>
        <p:txBody>
          <a:bodyPr/>
          <a:lstStyle/>
          <a:p>
            <a:r>
              <a:rPr lang="en-US" b="1" dirty="0"/>
              <a:t>Lecture Notes</a:t>
            </a:r>
          </a:p>
          <a:p>
            <a:pPr marL="457200" indent="-457200">
              <a:buFont typeface="Arial" panose="020B0604020202020204" pitchFamily="34" charset="0"/>
              <a:buChar char="•"/>
            </a:pPr>
            <a:r>
              <a:rPr lang="en-US" dirty="0"/>
              <a:t>We’ll now shift from video notes to lecture notes. </a:t>
            </a:r>
          </a:p>
          <a:p>
            <a:pPr marL="457200" indent="-457200">
              <a:buFont typeface="Arial" panose="020B0604020202020204" pitchFamily="34" charset="0"/>
              <a:buChar char="•"/>
            </a:pPr>
            <a:r>
              <a:rPr lang="en-US" dirty="0"/>
              <a:t>Pay special attention to the suggested subtopic in each note category. </a:t>
            </a:r>
          </a:p>
        </p:txBody>
      </p:sp>
      <p:sp>
        <p:nvSpPr>
          <p:cNvPr id="7" name="Title 1">
            <a:extLst>
              <a:ext uri="{FF2B5EF4-FFF2-40B4-BE49-F238E27FC236}">
                <a16:creationId xmlns:a16="http://schemas.microsoft.com/office/drawing/2014/main" id="{9BB0D135-8D2F-2B0F-AFAD-DB8A44541B2A}"/>
              </a:ext>
            </a:extLst>
          </p:cNvPr>
          <p:cNvSpPr>
            <a:spLocks noGrp="1"/>
          </p:cNvSpPr>
          <p:nvPr>
            <p:ph type="title"/>
          </p:nvPr>
        </p:nvSpPr>
        <p:spPr>
          <a:xfrm>
            <a:off x="838200" y="223614"/>
            <a:ext cx="10523219" cy="523195"/>
          </a:xfrm>
        </p:spPr>
        <p:txBody>
          <a:bodyPr/>
          <a:lstStyle/>
          <a:p>
            <a:r>
              <a:rPr lang="en-US" sz="3000" dirty="0"/>
              <a:t>Electrical Safety Overview and Discussion </a:t>
            </a:r>
          </a:p>
        </p:txBody>
      </p:sp>
      <p:pic>
        <p:nvPicPr>
          <p:cNvPr id="8" name="Picture 7" descr="Running man icon indicating the slide has an ACTIVITY.">
            <a:extLst>
              <a:ext uri="{FF2B5EF4-FFF2-40B4-BE49-F238E27FC236}">
                <a16:creationId xmlns:a16="http://schemas.microsoft.com/office/drawing/2014/main" id="{2522FEF7-49AD-48DB-1CF2-A894FC638418}"/>
              </a:ext>
            </a:extLst>
          </p:cNvPr>
          <p:cNvPicPr>
            <a:picLocks noChangeAspect="1"/>
          </p:cNvPicPr>
          <p:nvPr/>
        </p:nvPicPr>
        <p:blipFill>
          <a:blip r:embed="rId5" cstate="print">
            <a:extLst>
              <a:ext uri="{28A0092B-C50C-407E-A947-70E740481C1C}">
                <a14:useLocalDpi xmlns:a14="http://schemas.microsoft.com/office/drawing/2010/main" val="0"/>
              </a:ext>
            </a:extLst>
          </a:blip>
          <a:srcRect l="63000" t="31047" r="3465" b="7314"/>
          <a:stretch>
            <a:fillRect/>
          </a:stretch>
        </p:blipFill>
        <p:spPr>
          <a:xfrm>
            <a:off x="10622280" y="89108"/>
            <a:ext cx="731520" cy="756422"/>
          </a:xfrm>
          <a:prstGeom prst="rect">
            <a:avLst/>
          </a:prstGeom>
        </p:spPr>
      </p:pic>
      <p:grpSp>
        <p:nvGrpSpPr>
          <p:cNvPr id="22" name="Group 21">
            <a:extLst>
              <a:ext uri="{FF2B5EF4-FFF2-40B4-BE49-F238E27FC236}">
                <a16:creationId xmlns:a16="http://schemas.microsoft.com/office/drawing/2014/main" id="{5AFDA79C-370D-FFE2-BEC5-D5C50859F990}"/>
              </a:ext>
            </a:extLst>
          </p:cNvPr>
          <p:cNvGrpSpPr/>
          <p:nvPr/>
        </p:nvGrpSpPr>
        <p:grpSpPr>
          <a:xfrm>
            <a:off x="4199021" y="3572731"/>
            <a:ext cx="3561241" cy="2935706"/>
            <a:chOff x="4042610" y="3609474"/>
            <a:chExt cx="3561241" cy="2935706"/>
          </a:xfrm>
        </p:grpSpPr>
        <p:sp>
          <p:nvSpPr>
            <p:cNvPr id="9" name="Oval 8">
              <a:extLst>
                <a:ext uri="{FF2B5EF4-FFF2-40B4-BE49-F238E27FC236}">
                  <a16:creationId xmlns:a16="http://schemas.microsoft.com/office/drawing/2014/main" id="{AA0689E3-9DC2-5A91-038F-C0320E0002AB}"/>
                </a:ext>
              </a:extLst>
            </p:cNvPr>
            <p:cNvSpPr/>
            <p:nvPr/>
          </p:nvSpPr>
          <p:spPr>
            <a:xfrm>
              <a:off x="4042610" y="3609474"/>
              <a:ext cx="2935706" cy="2935706"/>
            </a:xfrm>
            <a:prstGeom prst="ellipse">
              <a:avLst/>
            </a:prstGeom>
            <a:blipFill>
              <a:blip r:embed="rId6"/>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BFBEADC7-1ED4-CB98-9DD4-210DB35A031B}"/>
                    </a:ext>
                  </a:extLst>
                </p14:cNvPr>
                <p14:cNvContentPartPr/>
                <p14:nvPr/>
              </p14:nvContentPartPr>
              <p14:xfrm>
                <a:off x="4451514" y="4607053"/>
                <a:ext cx="2092680" cy="25200"/>
              </p14:xfrm>
            </p:contentPart>
          </mc:Choice>
          <mc:Fallback xmlns="">
            <p:pic>
              <p:nvPicPr>
                <p:cNvPr id="10" name="Ink 9">
                  <a:extLst>
                    <a:ext uri="{FF2B5EF4-FFF2-40B4-BE49-F238E27FC236}">
                      <a16:creationId xmlns:a16="http://schemas.microsoft.com/office/drawing/2014/main" id="{BFBEADC7-1ED4-CB98-9DD4-210DB35A031B}"/>
                    </a:ext>
                  </a:extLst>
                </p:cNvPr>
                <p:cNvPicPr/>
                <p:nvPr/>
              </p:nvPicPr>
              <p:blipFill>
                <a:blip r:embed="rId8"/>
                <a:stretch>
                  <a:fillRect/>
                </a:stretch>
              </p:blipFill>
              <p:spPr>
                <a:xfrm>
                  <a:off x="4397514" y="4499413"/>
                  <a:ext cx="2200320" cy="240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BAF08750-BB4E-990F-7971-DCB228D53CC1}"/>
                    </a:ext>
                  </a:extLst>
                </p14:cNvPr>
                <p14:cNvContentPartPr/>
                <p14:nvPr/>
              </p14:nvContentPartPr>
              <p14:xfrm>
                <a:off x="4503594" y="5742883"/>
                <a:ext cx="693000" cy="13680"/>
              </p14:xfrm>
            </p:contentPart>
          </mc:Choice>
          <mc:Fallback xmlns="">
            <p:pic>
              <p:nvPicPr>
                <p:cNvPr id="11" name="Ink 10">
                  <a:extLst>
                    <a:ext uri="{FF2B5EF4-FFF2-40B4-BE49-F238E27FC236}">
                      <a16:creationId xmlns:a16="http://schemas.microsoft.com/office/drawing/2014/main" id="{BAF08750-BB4E-990F-7971-DCB228D53CC1}"/>
                    </a:ext>
                  </a:extLst>
                </p:cNvPr>
                <p:cNvPicPr/>
                <p:nvPr/>
              </p:nvPicPr>
              <p:blipFill>
                <a:blip r:embed="rId10"/>
                <a:stretch>
                  <a:fillRect/>
                </a:stretch>
              </p:blipFill>
              <p:spPr>
                <a:xfrm>
                  <a:off x="4449594" y="5634883"/>
                  <a:ext cx="80064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9E7DE8D9-F0DD-134E-8C8B-87EE38A64BBF}"/>
                    </a:ext>
                  </a:extLst>
                </p14:cNvPr>
                <p14:cNvContentPartPr/>
                <p14:nvPr/>
              </p14:nvContentPartPr>
              <p14:xfrm>
                <a:off x="4505694" y="5905273"/>
                <a:ext cx="1492200" cy="36720"/>
              </p14:xfrm>
            </p:contentPart>
          </mc:Choice>
          <mc:Fallback xmlns="">
            <p:pic>
              <p:nvPicPr>
                <p:cNvPr id="13" name="Ink 12">
                  <a:extLst>
                    <a:ext uri="{FF2B5EF4-FFF2-40B4-BE49-F238E27FC236}">
                      <a16:creationId xmlns:a16="http://schemas.microsoft.com/office/drawing/2014/main" id="{9E7DE8D9-F0DD-134E-8C8B-87EE38A64BBF}"/>
                    </a:ext>
                  </a:extLst>
                </p:cNvPr>
                <p:cNvPicPr/>
                <p:nvPr/>
              </p:nvPicPr>
              <p:blipFill>
                <a:blip r:embed="rId12"/>
                <a:stretch>
                  <a:fillRect/>
                </a:stretch>
              </p:blipFill>
              <p:spPr>
                <a:xfrm>
                  <a:off x="4451694" y="5797273"/>
                  <a:ext cx="1599840" cy="252360"/>
                </a:xfrm>
                <a:prstGeom prst="rect">
                  <a:avLst/>
                </a:prstGeom>
              </p:spPr>
            </p:pic>
          </mc:Fallback>
        </mc:AlternateContent>
        <p:cxnSp>
          <p:nvCxnSpPr>
            <p:cNvPr id="15" name="Straight Connector 14">
              <a:extLst>
                <a:ext uri="{FF2B5EF4-FFF2-40B4-BE49-F238E27FC236}">
                  <a16:creationId xmlns:a16="http://schemas.microsoft.com/office/drawing/2014/main" id="{9083F4E8-66DF-7DCE-5095-9EE5DD2C54D7}"/>
                </a:ext>
              </a:extLst>
            </p:cNvPr>
            <p:cNvCxnSpPr>
              <a:cxnSpLocks/>
              <a:stCxn id="9" idx="7"/>
            </p:cNvCxnSpPr>
            <p:nvPr/>
          </p:nvCxnSpPr>
          <p:spPr>
            <a:xfrm>
              <a:off x="6548392" y="4039398"/>
              <a:ext cx="1055459" cy="1173982"/>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34A0D068-FE02-91E5-8F7B-631CB9C63307}"/>
                </a:ext>
              </a:extLst>
            </p:cNvPr>
            <p:cNvCxnSpPr>
              <a:cxnSpLocks/>
              <a:stCxn id="9" idx="5"/>
            </p:cNvCxnSpPr>
            <p:nvPr/>
          </p:nvCxnSpPr>
          <p:spPr>
            <a:xfrm flipV="1">
              <a:off x="6548392" y="5213380"/>
              <a:ext cx="1055459" cy="90187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spTree>
    <p:custDataLst>
      <p:tags r:id="rId1"/>
    </p:custDataLst>
    <p:extLst>
      <p:ext uri="{BB962C8B-B14F-4D97-AF65-F5344CB8AC3E}">
        <p14:creationId xmlns:p14="http://schemas.microsoft.com/office/powerpoint/2010/main" val="2144413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2446B74-54B6-F26F-471B-95AE4428A4BC}"/>
              </a:ext>
            </a:extLst>
          </p:cNvPr>
          <p:cNvGrpSpPr/>
          <p:nvPr/>
        </p:nvGrpSpPr>
        <p:grpSpPr>
          <a:xfrm>
            <a:off x="366319" y="2593537"/>
            <a:ext cx="3610851" cy="3026256"/>
            <a:chOff x="4068417" y="1848497"/>
            <a:chExt cx="3870158" cy="3161005"/>
          </a:xfrm>
        </p:grpSpPr>
        <p:pic>
          <p:nvPicPr>
            <p:cNvPr id="6" name="Picture 5">
              <a:extLst>
                <a:ext uri="{FF2B5EF4-FFF2-40B4-BE49-F238E27FC236}">
                  <a16:creationId xmlns:a16="http://schemas.microsoft.com/office/drawing/2014/main" id="{A778F7A1-BC6D-F0A9-B43C-D350D797F8C3}"/>
                </a:ext>
              </a:extLst>
            </p:cNvPr>
            <p:cNvPicPr>
              <a:picLocks noChangeAspect="1"/>
            </p:cNvPicPr>
            <p:nvPr/>
          </p:nvPicPr>
          <p:blipFill rotWithShape="1">
            <a:blip r:embed="rId4">
              <a:extLst>
                <a:ext uri="{28A0092B-C50C-407E-A947-70E740481C1C}">
                  <a14:useLocalDpi xmlns:a14="http://schemas.microsoft.com/office/drawing/2010/main" val="0"/>
                </a:ext>
              </a:extLst>
            </a:blip>
            <a:srcRect l="25109" t="8116" r="25217" b="16136"/>
            <a:stretch/>
          </p:blipFill>
          <p:spPr>
            <a:xfrm>
              <a:off x="4253424" y="1848497"/>
              <a:ext cx="3685151" cy="3161005"/>
            </a:xfrm>
            <a:prstGeom prst="rect">
              <a:avLst/>
            </a:prstGeom>
          </p:spPr>
        </p:pic>
        <p:sp>
          <p:nvSpPr>
            <p:cNvPr id="7" name="Rectangle 6">
              <a:extLst>
                <a:ext uri="{FF2B5EF4-FFF2-40B4-BE49-F238E27FC236}">
                  <a16:creationId xmlns:a16="http://schemas.microsoft.com/office/drawing/2014/main" id="{83221EAA-1104-C631-CC86-878088348D3A}"/>
                </a:ext>
              </a:extLst>
            </p:cNvPr>
            <p:cNvSpPr/>
            <p:nvPr/>
          </p:nvSpPr>
          <p:spPr>
            <a:xfrm>
              <a:off x="4068417" y="2597426"/>
              <a:ext cx="662609" cy="107342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7" name="TextBox 16">
            <a:extLst>
              <a:ext uri="{FF2B5EF4-FFF2-40B4-BE49-F238E27FC236}">
                <a16:creationId xmlns:a16="http://schemas.microsoft.com/office/drawing/2014/main" id="{4E6E61B4-8D7F-3E4D-6ED4-154274F5922E}"/>
              </a:ext>
            </a:extLst>
          </p:cNvPr>
          <p:cNvSpPr txBox="1"/>
          <p:nvPr/>
        </p:nvSpPr>
        <p:spPr>
          <a:xfrm>
            <a:off x="2715878" y="5906842"/>
            <a:ext cx="8959287" cy="430887"/>
          </a:xfrm>
          <a:prstGeom prst="rect">
            <a:avLst/>
          </a:prstGeom>
          <a:noFill/>
        </p:spPr>
        <p:txBody>
          <a:bodyPr wrap="square">
            <a:spAutoFit/>
          </a:bodyPr>
          <a:lstStyle/>
          <a:p>
            <a:r>
              <a:rPr lang="en-US" sz="1100" b="0" i="0" dirty="0" err="1">
                <a:solidFill>
                  <a:srgbClr val="222222"/>
                </a:solidFill>
                <a:effectLst/>
              </a:rPr>
              <a:t>Zemaitis</a:t>
            </a:r>
            <a:r>
              <a:rPr lang="en-US" sz="1100" b="0" i="0" dirty="0">
                <a:solidFill>
                  <a:srgbClr val="222222"/>
                </a:solidFill>
                <a:effectLst/>
              </a:rPr>
              <a:t> MR, </a:t>
            </a:r>
            <a:r>
              <a:rPr lang="en-US" sz="1100" b="0" i="0" dirty="0" err="1">
                <a:solidFill>
                  <a:srgbClr val="222222"/>
                </a:solidFill>
                <a:effectLst/>
              </a:rPr>
              <a:t>Cindass</a:t>
            </a:r>
            <a:r>
              <a:rPr lang="en-US" sz="1100" b="0" i="0" dirty="0">
                <a:solidFill>
                  <a:srgbClr val="222222"/>
                </a:solidFill>
                <a:effectLst/>
              </a:rPr>
              <a:t> R, Lopez RA, et al. Electrical Injuries. [Updated 2025 Jan 20]. In: </a:t>
            </a:r>
            <a:r>
              <a:rPr lang="en-US" sz="1100" b="0" i="0" dirty="0" err="1">
                <a:solidFill>
                  <a:srgbClr val="222222"/>
                </a:solidFill>
                <a:effectLst/>
              </a:rPr>
              <a:t>StatPearls</a:t>
            </a:r>
            <a:r>
              <a:rPr lang="en-US" sz="1100" b="0" i="0" dirty="0">
                <a:solidFill>
                  <a:srgbClr val="222222"/>
                </a:solidFill>
                <a:effectLst/>
              </a:rPr>
              <a:t> [Internet]. Treasure Island (FL): </a:t>
            </a:r>
            <a:r>
              <a:rPr lang="en-US" sz="1100" b="0" i="0" dirty="0" err="1">
                <a:solidFill>
                  <a:srgbClr val="222222"/>
                </a:solidFill>
                <a:effectLst/>
              </a:rPr>
              <a:t>StatPearls</a:t>
            </a:r>
            <a:r>
              <a:rPr lang="en-US" sz="1100" b="0" i="0" dirty="0">
                <a:solidFill>
                  <a:srgbClr val="222222"/>
                </a:solidFill>
                <a:effectLst/>
              </a:rPr>
              <a:t> Publishing; 2025 Jan-. Available from: https://www.ncbi.nlm.nih.gov/books/NBK448087/</a:t>
            </a:r>
            <a:endParaRPr lang="en-US" sz="1100" dirty="0"/>
          </a:p>
        </p:txBody>
      </p:sp>
      <p:sp>
        <p:nvSpPr>
          <p:cNvPr id="18" name="Title 4">
            <a:extLst>
              <a:ext uri="{FF2B5EF4-FFF2-40B4-BE49-F238E27FC236}">
                <a16:creationId xmlns:a16="http://schemas.microsoft.com/office/drawing/2014/main" id="{A3341D44-2BDA-D5B6-A62E-BBA8C47D05D7}"/>
              </a:ext>
            </a:extLst>
          </p:cNvPr>
          <p:cNvSpPr>
            <a:spLocks noGrp="1"/>
          </p:cNvSpPr>
          <p:nvPr>
            <p:ph type="title"/>
          </p:nvPr>
        </p:nvSpPr>
        <p:spPr>
          <a:xfrm>
            <a:off x="367726" y="660161"/>
            <a:ext cx="11459361" cy="554266"/>
          </a:xfrm>
        </p:spPr>
        <p:txBody>
          <a:bodyPr/>
          <a:lstStyle/>
          <a:p>
            <a:r>
              <a:rPr lang="en-US" dirty="0">
                <a:solidFill>
                  <a:schemeClr val="accent1"/>
                </a:solidFill>
              </a:rPr>
              <a:t>Primary Electrical Hazards </a:t>
            </a:r>
          </a:p>
        </p:txBody>
      </p:sp>
      <p:pic>
        <p:nvPicPr>
          <p:cNvPr id="19" name="Picture 18">
            <a:extLst>
              <a:ext uri="{FF2B5EF4-FFF2-40B4-BE49-F238E27FC236}">
                <a16:creationId xmlns:a16="http://schemas.microsoft.com/office/drawing/2014/main" id="{7A3A7926-8B2A-A7D3-FFFA-98E4E7A141CC}"/>
              </a:ext>
            </a:extLst>
          </p:cNvPr>
          <p:cNvPicPr>
            <a:picLocks noChangeAspect="1"/>
          </p:cNvPicPr>
          <p:nvPr/>
        </p:nvPicPr>
        <p:blipFill>
          <a:blip r:embed="rId5"/>
          <a:stretch>
            <a:fillRect/>
          </a:stretch>
        </p:blipFill>
        <p:spPr>
          <a:xfrm>
            <a:off x="701842" y="5906842"/>
            <a:ext cx="2014036" cy="390289"/>
          </a:xfrm>
          <a:prstGeom prst="rect">
            <a:avLst/>
          </a:prstGeom>
        </p:spPr>
      </p:pic>
      <p:grpSp>
        <p:nvGrpSpPr>
          <p:cNvPr id="26" name="Group 25">
            <a:extLst>
              <a:ext uri="{FF2B5EF4-FFF2-40B4-BE49-F238E27FC236}">
                <a16:creationId xmlns:a16="http://schemas.microsoft.com/office/drawing/2014/main" id="{28D7EDAE-D268-70CF-40F8-2A0D863F8C67}"/>
              </a:ext>
            </a:extLst>
          </p:cNvPr>
          <p:cNvGrpSpPr/>
          <p:nvPr/>
        </p:nvGrpSpPr>
        <p:grpSpPr>
          <a:xfrm>
            <a:off x="4149781" y="1427362"/>
            <a:ext cx="7675899" cy="1155304"/>
            <a:chOff x="4149781" y="1427362"/>
            <a:chExt cx="7675899" cy="1155304"/>
          </a:xfrm>
        </p:grpSpPr>
        <p:sp>
          <p:nvSpPr>
            <p:cNvPr id="9" name="Rectangle 8">
              <a:extLst>
                <a:ext uri="{FF2B5EF4-FFF2-40B4-BE49-F238E27FC236}">
                  <a16:creationId xmlns:a16="http://schemas.microsoft.com/office/drawing/2014/main" id="{56977A4A-3CE7-6BA0-F929-E47461D13A91}"/>
                </a:ext>
              </a:extLst>
            </p:cNvPr>
            <p:cNvSpPr/>
            <p:nvPr/>
          </p:nvSpPr>
          <p:spPr>
            <a:xfrm>
              <a:off x="4149781" y="1427362"/>
              <a:ext cx="7675899" cy="1155304"/>
            </a:xfrm>
            <a:prstGeom prst="rect">
              <a:avLst/>
            </a:prstGeom>
            <a:solidFill>
              <a:schemeClr val="bg1"/>
            </a:solidFill>
            <a:ln>
              <a:solidFill>
                <a:srgbClr val="FDD906"/>
              </a:solidFill>
            </a:ln>
          </p:spPr>
          <p:style>
            <a:lnRef idx="2">
              <a:schemeClr val="dk1"/>
            </a:lnRef>
            <a:fillRef idx="1">
              <a:schemeClr val="lt1"/>
            </a:fillRef>
            <a:effectRef idx="0">
              <a:schemeClr val="dk1"/>
            </a:effectRef>
            <a:fontRef idx="minor">
              <a:schemeClr val="dk1"/>
            </a:fontRef>
          </p:style>
          <p:txBody>
            <a:bodyPr rtlCol="0" anchor="ctr"/>
            <a:lstStyle/>
            <a:p>
              <a:r>
                <a:rPr lang="en-US" sz="2400" dirty="0">
                  <a:latin typeface="+mj-lt"/>
                </a:rPr>
                <a:t>       Electric Shock</a:t>
              </a:r>
            </a:p>
            <a:p>
              <a:endParaRPr lang="en-US" sz="400" dirty="0"/>
            </a:p>
            <a:p>
              <a:r>
                <a:rPr lang="en-US" sz="2800" dirty="0">
                  <a:solidFill>
                    <a:schemeClr val="tx1"/>
                  </a:solidFill>
                </a:rPr>
                <a:t>About 30,000 non-fatal shocks per year</a:t>
              </a:r>
            </a:p>
          </p:txBody>
        </p:sp>
        <p:pic>
          <p:nvPicPr>
            <p:cNvPr id="23" name="Picture 22">
              <a:extLst>
                <a:ext uri="{FF2B5EF4-FFF2-40B4-BE49-F238E27FC236}">
                  <a16:creationId xmlns:a16="http://schemas.microsoft.com/office/drawing/2014/main" id="{1F3D8759-BE31-C399-D9B0-5C075F6062AB}"/>
                </a:ext>
              </a:extLst>
            </p:cNvPr>
            <p:cNvPicPr>
              <a:picLocks noChangeAspect="1"/>
            </p:cNvPicPr>
            <p:nvPr/>
          </p:nvPicPr>
          <p:blipFill>
            <a:blip r:embed="rId6">
              <a:extLst>
                <a:ext uri="{28A0092B-C50C-407E-A947-70E740481C1C}">
                  <a14:useLocalDpi xmlns:a14="http://schemas.microsoft.com/office/drawing/2010/main" val="0"/>
                </a:ext>
              </a:extLst>
            </a:blip>
            <a:srcRect l="23377" t="8424" r="20937" b="8130"/>
            <a:stretch>
              <a:fillRect/>
            </a:stretch>
          </p:blipFill>
          <p:spPr>
            <a:xfrm>
              <a:off x="4163429" y="1479709"/>
              <a:ext cx="640811" cy="540160"/>
            </a:xfrm>
            <a:prstGeom prst="rect">
              <a:avLst/>
            </a:prstGeom>
          </p:spPr>
        </p:pic>
      </p:grpSp>
      <p:grpSp>
        <p:nvGrpSpPr>
          <p:cNvPr id="27" name="Group 26">
            <a:extLst>
              <a:ext uri="{FF2B5EF4-FFF2-40B4-BE49-F238E27FC236}">
                <a16:creationId xmlns:a16="http://schemas.microsoft.com/office/drawing/2014/main" id="{5B8867A2-10BE-F2B5-7A65-9FE43C1A7498}"/>
              </a:ext>
            </a:extLst>
          </p:cNvPr>
          <p:cNvGrpSpPr/>
          <p:nvPr/>
        </p:nvGrpSpPr>
        <p:grpSpPr>
          <a:xfrm>
            <a:off x="4149781" y="2826181"/>
            <a:ext cx="7675899" cy="1155304"/>
            <a:chOff x="4149781" y="2826181"/>
            <a:chExt cx="7675899" cy="1155304"/>
          </a:xfrm>
        </p:grpSpPr>
        <p:sp>
          <p:nvSpPr>
            <p:cNvPr id="12" name="Rectangle 11">
              <a:extLst>
                <a:ext uri="{FF2B5EF4-FFF2-40B4-BE49-F238E27FC236}">
                  <a16:creationId xmlns:a16="http://schemas.microsoft.com/office/drawing/2014/main" id="{56F26DEB-1566-9657-2C09-82F0D8B76983}"/>
                </a:ext>
              </a:extLst>
            </p:cNvPr>
            <p:cNvSpPr/>
            <p:nvPr/>
          </p:nvSpPr>
          <p:spPr>
            <a:xfrm>
              <a:off x="4149781" y="2826181"/>
              <a:ext cx="7675899" cy="1155304"/>
            </a:xfrm>
            <a:prstGeom prst="rect">
              <a:avLst/>
            </a:prstGeom>
            <a:solidFill>
              <a:schemeClr val="bg1"/>
            </a:solidFill>
            <a:ln>
              <a:solidFill>
                <a:srgbClr val="FDD906"/>
              </a:solidFill>
            </a:ln>
          </p:spPr>
          <p:style>
            <a:lnRef idx="2">
              <a:schemeClr val="dk1"/>
            </a:lnRef>
            <a:fillRef idx="1">
              <a:schemeClr val="lt1"/>
            </a:fillRef>
            <a:effectRef idx="0">
              <a:schemeClr val="dk1"/>
            </a:effectRef>
            <a:fontRef idx="minor">
              <a:schemeClr val="dk1"/>
            </a:fontRef>
          </p:style>
          <p:txBody>
            <a:bodyPr rtlCol="0" anchor="ctr"/>
            <a:lstStyle/>
            <a:p>
              <a:r>
                <a:rPr lang="en-US" sz="2400" dirty="0">
                  <a:latin typeface="+mj-lt"/>
                </a:rPr>
                <a:t>       Electrocution</a:t>
              </a:r>
            </a:p>
            <a:p>
              <a:r>
                <a:rPr lang="en-US" sz="2800" dirty="0">
                  <a:solidFill>
                    <a:schemeClr val="tx1"/>
                  </a:solidFill>
                </a:rPr>
                <a:t>Over 1,000 deaths per year due to electrical injuries</a:t>
              </a:r>
            </a:p>
          </p:txBody>
        </p:sp>
        <p:pic>
          <p:nvPicPr>
            <p:cNvPr id="24" name="Picture 23">
              <a:extLst>
                <a:ext uri="{FF2B5EF4-FFF2-40B4-BE49-F238E27FC236}">
                  <a16:creationId xmlns:a16="http://schemas.microsoft.com/office/drawing/2014/main" id="{20E9AC00-3F3C-ED93-4E37-249963D173DE}"/>
                </a:ext>
              </a:extLst>
            </p:cNvPr>
            <p:cNvPicPr>
              <a:picLocks noChangeAspect="1"/>
            </p:cNvPicPr>
            <p:nvPr/>
          </p:nvPicPr>
          <p:blipFill>
            <a:blip r:embed="rId6">
              <a:extLst>
                <a:ext uri="{28A0092B-C50C-407E-A947-70E740481C1C}">
                  <a14:useLocalDpi xmlns:a14="http://schemas.microsoft.com/office/drawing/2010/main" val="0"/>
                </a:ext>
              </a:extLst>
            </a:blip>
            <a:srcRect l="23377" t="8424" r="20937" b="8130"/>
            <a:stretch>
              <a:fillRect/>
            </a:stretch>
          </p:blipFill>
          <p:spPr>
            <a:xfrm>
              <a:off x="4163429" y="2876515"/>
              <a:ext cx="640811" cy="540160"/>
            </a:xfrm>
            <a:prstGeom prst="rect">
              <a:avLst/>
            </a:prstGeom>
          </p:spPr>
        </p:pic>
      </p:grpSp>
      <p:grpSp>
        <p:nvGrpSpPr>
          <p:cNvPr id="28" name="Group 27">
            <a:extLst>
              <a:ext uri="{FF2B5EF4-FFF2-40B4-BE49-F238E27FC236}">
                <a16:creationId xmlns:a16="http://schemas.microsoft.com/office/drawing/2014/main" id="{985DF9F7-E614-EAD1-CCF0-476377088EE4}"/>
              </a:ext>
            </a:extLst>
          </p:cNvPr>
          <p:cNvGrpSpPr/>
          <p:nvPr/>
        </p:nvGrpSpPr>
        <p:grpSpPr>
          <a:xfrm>
            <a:off x="4149781" y="4222987"/>
            <a:ext cx="7675899" cy="1155304"/>
            <a:chOff x="4149781" y="4222987"/>
            <a:chExt cx="7675899" cy="1155304"/>
          </a:xfrm>
        </p:grpSpPr>
        <p:sp>
          <p:nvSpPr>
            <p:cNvPr id="15" name="Rectangle 14">
              <a:extLst>
                <a:ext uri="{FF2B5EF4-FFF2-40B4-BE49-F238E27FC236}">
                  <a16:creationId xmlns:a16="http://schemas.microsoft.com/office/drawing/2014/main" id="{05A691AA-BA0B-C406-6FF7-F2DFC6A12B3B}"/>
                </a:ext>
              </a:extLst>
            </p:cNvPr>
            <p:cNvSpPr/>
            <p:nvPr/>
          </p:nvSpPr>
          <p:spPr>
            <a:xfrm>
              <a:off x="4149781" y="4222987"/>
              <a:ext cx="7675899" cy="1155304"/>
            </a:xfrm>
            <a:prstGeom prst="rect">
              <a:avLst/>
            </a:prstGeom>
            <a:solidFill>
              <a:schemeClr val="bg1"/>
            </a:solidFill>
            <a:ln>
              <a:solidFill>
                <a:srgbClr val="FDD906"/>
              </a:solidFill>
            </a:ln>
          </p:spPr>
          <p:style>
            <a:lnRef idx="2">
              <a:schemeClr val="dk1"/>
            </a:lnRef>
            <a:fillRef idx="1">
              <a:schemeClr val="lt1"/>
            </a:fillRef>
            <a:effectRef idx="0">
              <a:schemeClr val="dk1"/>
            </a:effectRef>
            <a:fontRef idx="minor">
              <a:schemeClr val="dk1"/>
            </a:fontRef>
          </p:style>
          <p:txBody>
            <a:bodyPr rtlCol="0" anchor="ctr"/>
            <a:lstStyle/>
            <a:p>
              <a:r>
                <a:rPr lang="en-US" sz="2400" dirty="0">
                  <a:latin typeface="+mj-lt"/>
                </a:rPr>
                <a:t>      Burns</a:t>
              </a:r>
              <a:endParaRPr lang="en-US" dirty="0">
                <a:latin typeface="+mj-lt"/>
              </a:endParaRPr>
            </a:p>
            <a:p>
              <a:endParaRPr lang="en-US" sz="400" dirty="0"/>
            </a:p>
            <a:p>
              <a:r>
                <a:rPr lang="en-US" sz="2800" dirty="0">
                  <a:solidFill>
                    <a:schemeClr val="tx1"/>
                  </a:solidFill>
                </a:rPr>
                <a:t>5% of </a:t>
              </a:r>
              <a:r>
                <a:rPr lang="en-US" sz="2800" u="sng" dirty="0">
                  <a:solidFill>
                    <a:schemeClr val="tx1"/>
                  </a:solidFill>
                </a:rPr>
                <a:t>all</a:t>
              </a:r>
              <a:r>
                <a:rPr lang="en-US" sz="2800" dirty="0">
                  <a:solidFill>
                    <a:schemeClr val="tx1"/>
                  </a:solidFill>
                </a:rPr>
                <a:t> burn unit admissions are electrical injuries</a:t>
              </a:r>
            </a:p>
          </p:txBody>
        </p:sp>
        <p:pic>
          <p:nvPicPr>
            <p:cNvPr id="25" name="Picture 24">
              <a:extLst>
                <a:ext uri="{FF2B5EF4-FFF2-40B4-BE49-F238E27FC236}">
                  <a16:creationId xmlns:a16="http://schemas.microsoft.com/office/drawing/2014/main" id="{707ACBC7-0292-9248-7FD7-D7BE7034F533}"/>
                </a:ext>
              </a:extLst>
            </p:cNvPr>
            <p:cNvPicPr>
              <a:picLocks noChangeAspect="1"/>
            </p:cNvPicPr>
            <p:nvPr/>
          </p:nvPicPr>
          <p:blipFill>
            <a:blip r:embed="rId6">
              <a:extLst>
                <a:ext uri="{28A0092B-C50C-407E-A947-70E740481C1C}">
                  <a14:useLocalDpi xmlns:a14="http://schemas.microsoft.com/office/drawing/2010/main" val="0"/>
                </a:ext>
              </a:extLst>
            </a:blip>
            <a:srcRect l="23377" t="8424" r="20937" b="8130"/>
            <a:stretch>
              <a:fillRect/>
            </a:stretch>
          </p:blipFill>
          <p:spPr>
            <a:xfrm>
              <a:off x="4163429" y="4234622"/>
              <a:ext cx="640811" cy="540160"/>
            </a:xfrm>
            <a:prstGeom prst="rect">
              <a:avLst/>
            </a:prstGeom>
          </p:spPr>
        </p:pic>
      </p:grpSp>
      <p:grpSp>
        <p:nvGrpSpPr>
          <p:cNvPr id="31" name="Group 30">
            <a:extLst>
              <a:ext uri="{FF2B5EF4-FFF2-40B4-BE49-F238E27FC236}">
                <a16:creationId xmlns:a16="http://schemas.microsoft.com/office/drawing/2014/main" id="{260DE882-496A-E140-FC7A-DD00EDEBA4DE}"/>
              </a:ext>
            </a:extLst>
          </p:cNvPr>
          <p:cNvGrpSpPr/>
          <p:nvPr/>
        </p:nvGrpSpPr>
        <p:grpSpPr>
          <a:xfrm>
            <a:off x="3977170" y="1238207"/>
            <a:ext cx="8214830" cy="4531827"/>
            <a:chOff x="3977170" y="1427362"/>
            <a:chExt cx="8214830" cy="4531827"/>
          </a:xfrm>
        </p:grpSpPr>
        <p:sp>
          <p:nvSpPr>
            <p:cNvPr id="30" name="Rectangle 29">
              <a:extLst>
                <a:ext uri="{FF2B5EF4-FFF2-40B4-BE49-F238E27FC236}">
                  <a16:creationId xmlns:a16="http://schemas.microsoft.com/office/drawing/2014/main" id="{5616024E-D007-1AF6-6175-BDCBB1636306}"/>
                </a:ext>
              </a:extLst>
            </p:cNvPr>
            <p:cNvSpPr/>
            <p:nvPr/>
          </p:nvSpPr>
          <p:spPr>
            <a:xfrm>
              <a:off x="3977170" y="1427362"/>
              <a:ext cx="8214830" cy="453182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endParaRPr lang="en-US" sz="3600" dirty="0"/>
            </a:p>
          </p:txBody>
        </p:sp>
        <p:sp>
          <p:nvSpPr>
            <p:cNvPr id="29" name="Rectangle 28">
              <a:extLst>
                <a:ext uri="{FF2B5EF4-FFF2-40B4-BE49-F238E27FC236}">
                  <a16:creationId xmlns:a16="http://schemas.microsoft.com/office/drawing/2014/main" id="{748BB3B6-A511-685B-A6C0-60C412B9F526}"/>
                </a:ext>
              </a:extLst>
            </p:cNvPr>
            <p:cNvSpPr/>
            <p:nvPr/>
          </p:nvSpPr>
          <p:spPr>
            <a:xfrm>
              <a:off x="4149781" y="1795324"/>
              <a:ext cx="6971567" cy="376009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457200" indent="-457200">
                <a:buFont typeface="Arial" panose="020B0604020202020204" pitchFamily="34" charset="0"/>
                <a:buChar char="•"/>
              </a:pPr>
              <a:r>
                <a:rPr lang="en-US" sz="3200" dirty="0"/>
                <a:t>Direct injuries caused by electrical energy itself</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Occur when the body becomes part of an electrical circuit or is directly exposed to electrical energy</a:t>
              </a:r>
            </a:p>
            <a:p>
              <a:pPr marL="457200" indent="-457200">
                <a:buFont typeface="Arial" panose="020B0604020202020204" pitchFamily="34" charset="0"/>
                <a:buChar char="•"/>
              </a:pPr>
              <a:endParaRPr lang="en-US" sz="3200" dirty="0"/>
            </a:p>
          </p:txBody>
        </p:sp>
      </p:grpSp>
    </p:spTree>
    <p:custDataLst>
      <p:tags r:id="rId1"/>
    </p:custDataLst>
    <p:extLst>
      <p:ext uri="{BB962C8B-B14F-4D97-AF65-F5344CB8AC3E}">
        <p14:creationId xmlns:p14="http://schemas.microsoft.com/office/powerpoint/2010/main" val="445911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847A33-CCF2-6950-750B-EF83233FE748}"/>
              </a:ext>
            </a:extLst>
          </p:cNvPr>
          <p:cNvPicPr>
            <a:picLocks noChangeAspect="1"/>
          </p:cNvPicPr>
          <p:nvPr/>
        </p:nvPicPr>
        <p:blipFill rotWithShape="1">
          <a:blip r:embed="rId4">
            <a:extLst>
              <a:ext uri="{28A0092B-C50C-407E-A947-70E740481C1C}">
                <a14:useLocalDpi xmlns:a14="http://schemas.microsoft.com/office/drawing/2010/main" val="0"/>
              </a:ext>
            </a:extLst>
          </a:blip>
          <a:srcRect l="26535" t="4445" r="28696" b="11883"/>
          <a:stretch/>
        </p:blipFill>
        <p:spPr>
          <a:xfrm>
            <a:off x="737937" y="2042514"/>
            <a:ext cx="4026568" cy="4293812"/>
          </a:xfrm>
          <a:prstGeom prst="rect">
            <a:avLst/>
          </a:prstGeom>
        </p:spPr>
      </p:pic>
      <p:sp>
        <p:nvSpPr>
          <p:cNvPr id="4" name="Rectangle 3">
            <a:extLst>
              <a:ext uri="{FF2B5EF4-FFF2-40B4-BE49-F238E27FC236}">
                <a16:creationId xmlns:a16="http://schemas.microsoft.com/office/drawing/2014/main" id="{0817BCF8-2AA2-352C-9D38-BCA074FBD8C6}"/>
              </a:ext>
            </a:extLst>
          </p:cNvPr>
          <p:cNvSpPr/>
          <p:nvPr/>
        </p:nvSpPr>
        <p:spPr>
          <a:xfrm>
            <a:off x="4572000" y="1515979"/>
            <a:ext cx="6882063" cy="494367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285750" indent="-285750">
              <a:lnSpc>
                <a:spcPct val="119643"/>
              </a:lnSpc>
              <a:buFont typeface="Arial" panose="020B0604020202020204" pitchFamily="34" charset="0"/>
              <a:buChar char="•"/>
            </a:pPr>
            <a:r>
              <a:rPr lang="en-US" sz="3200" dirty="0">
                <a:solidFill>
                  <a:schemeClr val="tx1"/>
                </a:solidFill>
              </a:rPr>
              <a:t>Injuries that happen as a result of an electrical incident, but the injury itself is not caused directly by electricity</a:t>
            </a:r>
          </a:p>
          <a:p>
            <a:pPr marL="285750" indent="-285750">
              <a:lnSpc>
                <a:spcPct val="119643"/>
              </a:lnSpc>
              <a:buFont typeface="Arial" panose="020B0604020202020204" pitchFamily="34" charset="0"/>
              <a:buChar char="•"/>
            </a:pPr>
            <a:endParaRPr lang="en-US" sz="3200" dirty="0">
              <a:solidFill>
                <a:schemeClr val="tx1"/>
              </a:solidFill>
            </a:endParaRPr>
          </a:p>
          <a:p>
            <a:pPr marL="285750" indent="-285750">
              <a:lnSpc>
                <a:spcPct val="119643"/>
              </a:lnSpc>
              <a:buFont typeface="Arial" panose="020B0604020202020204" pitchFamily="34" charset="0"/>
              <a:buChar char="•"/>
            </a:pPr>
            <a:r>
              <a:rPr lang="en-US" sz="3200" i="1" dirty="0">
                <a:solidFill>
                  <a:schemeClr val="tx1"/>
                </a:solidFill>
              </a:rPr>
              <a:t>Ex: </a:t>
            </a:r>
            <a:r>
              <a:rPr lang="en-US" sz="3200" dirty="0">
                <a:solidFill>
                  <a:schemeClr val="tx1"/>
                </a:solidFill>
              </a:rPr>
              <a:t>Seizures, falls, muscle damage, heart problems, psychiatric disorders (memory loss, PTSD, etc.) </a:t>
            </a:r>
          </a:p>
          <a:p>
            <a:pPr marL="742950" lvl="1" indent="-285750">
              <a:lnSpc>
                <a:spcPct val="119643"/>
              </a:lnSpc>
              <a:buFont typeface="Arial" panose="020B0604020202020204" pitchFamily="34" charset="0"/>
              <a:buChar char="•"/>
            </a:pPr>
            <a:endParaRPr lang="en-US" sz="3200" dirty="0">
              <a:solidFill>
                <a:schemeClr val="tx1"/>
              </a:solidFill>
            </a:endParaRPr>
          </a:p>
          <a:p>
            <a:pPr marL="742950" lvl="1" indent="-285750">
              <a:buFont typeface="Arial" panose="020B0604020202020204" pitchFamily="34" charset="0"/>
              <a:buChar char="•"/>
            </a:pPr>
            <a:endParaRPr lang="en-US" sz="2800" dirty="0">
              <a:solidFill>
                <a:schemeClr val="tx1"/>
              </a:solidFill>
            </a:endParaRPr>
          </a:p>
        </p:txBody>
      </p:sp>
      <p:sp>
        <p:nvSpPr>
          <p:cNvPr id="5" name="Title 4">
            <a:extLst>
              <a:ext uri="{FF2B5EF4-FFF2-40B4-BE49-F238E27FC236}">
                <a16:creationId xmlns:a16="http://schemas.microsoft.com/office/drawing/2014/main" id="{47C24A89-17BF-5116-8CAB-C6B6707D34FC}"/>
              </a:ext>
            </a:extLst>
          </p:cNvPr>
          <p:cNvSpPr>
            <a:spLocks noGrp="1"/>
          </p:cNvSpPr>
          <p:nvPr>
            <p:ph type="title"/>
          </p:nvPr>
        </p:nvSpPr>
        <p:spPr>
          <a:xfrm>
            <a:off x="366319" y="521674"/>
            <a:ext cx="11459361" cy="554266"/>
          </a:xfrm>
        </p:spPr>
        <p:txBody>
          <a:bodyPr/>
          <a:lstStyle/>
          <a:p>
            <a:r>
              <a:rPr lang="en-US" dirty="0">
                <a:solidFill>
                  <a:schemeClr val="accent1"/>
                </a:solidFill>
              </a:rPr>
              <a:t>Secondary Electrical Hazards </a:t>
            </a:r>
          </a:p>
        </p:txBody>
      </p:sp>
    </p:spTree>
    <p:custDataLst>
      <p:tags r:id="rId1"/>
    </p:custDataLst>
    <p:extLst>
      <p:ext uri="{BB962C8B-B14F-4D97-AF65-F5344CB8AC3E}">
        <p14:creationId xmlns:p14="http://schemas.microsoft.com/office/powerpoint/2010/main" val="150052445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092E04-64DB-3DFE-145F-C2500A8826AE}"/>
              </a:ext>
            </a:extLst>
          </p:cNvPr>
          <p:cNvSpPr>
            <a:spLocks noGrp="1"/>
          </p:cNvSpPr>
          <p:nvPr>
            <p:ph type="title"/>
          </p:nvPr>
        </p:nvSpPr>
        <p:spPr/>
        <p:txBody>
          <a:bodyPr/>
          <a:lstStyle/>
          <a:p>
            <a:r>
              <a:rPr lang="en-US" dirty="0"/>
              <a:t>Electrical Injuries </a:t>
            </a:r>
          </a:p>
        </p:txBody>
      </p:sp>
      <p:sp>
        <p:nvSpPr>
          <p:cNvPr id="4" name="Content Placeholder 3">
            <a:extLst>
              <a:ext uri="{FF2B5EF4-FFF2-40B4-BE49-F238E27FC236}">
                <a16:creationId xmlns:a16="http://schemas.microsoft.com/office/drawing/2014/main" id="{1B9B5470-54D3-7295-57CA-A2432BE3B5D2}"/>
              </a:ext>
            </a:extLst>
          </p:cNvPr>
          <p:cNvSpPr>
            <a:spLocks noGrp="1"/>
          </p:cNvSpPr>
          <p:nvPr>
            <p:ph idx="1"/>
          </p:nvPr>
        </p:nvSpPr>
        <p:spPr>
          <a:xfrm>
            <a:off x="838199" y="1645920"/>
            <a:ext cx="5803233" cy="4572000"/>
          </a:xfrm>
        </p:spPr>
        <p:txBody>
          <a:bodyPr>
            <a:normAutofit/>
          </a:bodyPr>
          <a:lstStyle/>
          <a:p>
            <a:pPr>
              <a:lnSpc>
                <a:spcPct val="122143"/>
              </a:lnSpc>
              <a:spcBef>
                <a:spcPts val="0"/>
              </a:spcBef>
            </a:pPr>
            <a:r>
              <a:rPr lang="en-US" sz="3000" dirty="0"/>
              <a:t>Typical electrical injuries consist of the following:</a:t>
            </a:r>
          </a:p>
          <a:p>
            <a:pPr marL="914400" lvl="1" indent="-457200">
              <a:lnSpc>
                <a:spcPct val="122143"/>
              </a:lnSpc>
              <a:spcBef>
                <a:spcPts val="0"/>
              </a:spcBef>
              <a:buFont typeface="Arial" panose="020B0604020202020204" pitchFamily="34" charset="0"/>
              <a:buChar char="•"/>
            </a:pPr>
            <a:r>
              <a:rPr lang="en-US" sz="3000" dirty="0"/>
              <a:t>Electric Shock</a:t>
            </a:r>
          </a:p>
          <a:p>
            <a:pPr marL="914400" lvl="1" indent="-457200">
              <a:lnSpc>
                <a:spcPct val="122143"/>
              </a:lnSpc>
              <a:spcBef>
                <a:spcPts val="0"/>
              </a:spcBef>
              <a:buFont typeface="Arial" panose="020B0604020202020204" pitchFamily="34" charset="0"/>
              <a:buChar char="•"/>
            </a:pPr>
            <a:r>
              <a:rPr lang="en-US" sz="3000" dirty="0"/>
              <a:t>Electrocution</a:t>
            </a:r>
          </a:p>
          <a:p>
            <a:pPr marL="914400" lvl="1" indent="-457200">
              <a:lnSpc>
                <a:spcPct val="122143"/>
              </a:lnSpc>
              <a:spcBef>
                <a:spcPts val="0"/>
              </a:spcBef>
              <a:buFont typeface="Arial" panose="020B0604020202020204" pitchFamily="34" charset="0"/>
              <a:buChar char="•"/>
            </a:pPr>
            <a:r>
              <a:rPr lang="en-US" sz="3000" dirty="0"/>
              <a:t>Burns</a:t>
            </a:r>
          </a:p>
          <a:p>
            <a:pPr marL="914400" lvl="1" indent="-457200">
              <a:lnSpc>
                <a:spcPct val="122143"/>
              </a:lnSpc>
              <a:spcBef>
                <a:spcPts val="0"/>
              </a:spcBef>
              <a:buFont typeface="Arial" panose="020B0604020202020204" pitchFamily="34" charset="0"/>
              <a:buChar char="•"/>
            </a:pPr>
            <a:r>
              <a:rPr lang="en-US" sz="3000" dirty="0"/>
              <a:t>Falls</a:t>
            </a:r>
          </a:p>
        </p:txBody>
      </p:sp>
      <p:pic>
        <p:nvPicPr>
          <p:cNvPr id="6" name="Picture 5">
            <a:extLst>
              <a:ext uri="{FF2B5EF4-FFF2-40B4-BE49-F238E27FC236}">
                <a16:creationId xmlns:a16="http://schemas.microsoft.com/office/drawing/2014/main" id="{8CA48293-59F3-C58E-0473-CA90B8F7BF37}"/>
              </a:ext>
            </a:extLst>
          </p:cNvPr>
          <p:cNvPicPr>
            <a:picLocks noChangeAspect="1"/>
          </p:cNvPicPr>
          <p:nvPr/>
        </p:nvPicPr>
        <p:blipFill>
          <a:blip r:embed="rId4"/>
          <a:stretch>
            <a:fillRect/>
          </a:stretch>
        </p:blipFill>
        <p:spPr>
          <a:xfrm>
            <a:off x="7123318" y="1725213"/>
            <a:ext cx="3306113" cy="2610393"/>
          </a:xfrm>
          <a:prstGeom prst="rect">
            <a:avLst/>
          </a:prstGeom>
        </p:spPr>
      </p:pic>
      <p:pic>
        <p:nvPicPr>
          <p:cNvPr id="7" name="Picture 6">
            <a:extLst>
              <a:ext uri="{FF2B5EF4-FFF2-40B4-BE49-F238E27FC236}">
                <a16:creationId xmlns:a16="http://schemas.microsoft.com/office/drawing/2014/main" id="{883ACE2E-81E4-08EC-8420-CFDB99FD1FFA}"/>
              </a:ext>
            </a:extLst>
          </p:cNvPr>
          <p:cNvPicPr>
            <a:picLocks noChangeAspect="1"/>
          </p:cNvPicPr>
          <p:nvPr/>
        </p:nvPicPr>
        <p:blipFill>
          <a:blip r:embed="rId5"/>
          <a:srcRect l="3144" t="3736" r="2907" b="4211"/>
          <a:stretch>
            <a:fillRect/>
          </a:stretch>
        </p:blipFill>
        <p:spPr>
          <a:xfrm>
            <a:off x="9400374" y="3495230"/>
            <a:ext cx="1700614" cy="1632247"/>
          </a:xfrm>
          <a:prstGeom prst="rect">
            <a:avLst/>
          </a:prstGeom>
        </p:spPr>
      </p:pic>
    </p:spTree>
    <p:custDataLst>
      <p:tags r:id="rId1"/>
    </p:custDataLst>
    <p:extLst>
      <p:ext uri="{BB962C8B-B14F-4D97-AF65-F5344CB8AC3E}">
        <p14:creationId xmlns:p14="http://schemas.microsoft.com/office/powerpoint/2010/main" val="234566590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26881-E41C-5CB6-E406-F0EA3A0407E2}"/>
              </a:ext>
            </a:extLst>
          </p:cNvPr>
          <p:cNvSpPr>
            <a:spLocks noGrp="1"/>
          </p:cNvSpPr>
          <p:nvPr>
            <p:ph type="title"/>
          </p:nvPr>
        </p:nvSpPr>
        <p:spPr/>
        <p:txBody>
          <a:bodyPr/>
          <a:lstStyle/>
          <a:p>
            <a:r>
              <a:rPr lang="en-US" dirty="0"/>
              <a:t>Electrocution </a:t>
            </a:r>
          </a:p>
        </p:txBody>
      </p:sp>
      <p:sp>
        <p:nvSpPr>
          <p:cNvPr id="3" name="Content Placeholder 2">
            <a:extLst>
              <a:ext uri="{FF2B5EF4-FFF2-40B4-BE49-F238E27FC236}">
                <a16:creationId xmlns:a16="http://schemas.microsoft.com/office/drawing/2014/main" id="{947094DA-0F5D-9683-1488-CAC735F4271D}"/>
              </a:ext>
            </a:extLst>
          </p:cNvPr>
          <p:cNvSpPr>
            <a:spLocks noGrp="1"/>
          </p:cNvSpPr>
          <p:nvPr>
            <p:ph idx="1"/>
          </p:nvPr>
        </p:nvSpPr>
        <p:spPr>
          <a:xfrm>
            <a:off x="841248" y="1422151"/>
            <a:ext cx="3569990" cy="4841632"/>
          </a:xfrm>
        </p:spPr>
        <p:txBody>
          <a:bodyPr>
            <a:normAutofit/>
          </a:bodyPr>
          <a:lstStyle/>
          <a:p>
            <a:pPr marL="457200" indent="-457200">
              <a:buFont typeface="Arial" panose="020B0604020202020204" pitchFamily="34" charset="0"/>
              <a:buChar char="•"/>
            </a:pPr>
            <a:r>
              <a:rPr lang="en-US" sz="2500" dirty="0"/>
              <a:t>Exposure to a hazardous amount of electrical energy </a:t>
            </a:r>
          </a:p>
          <a:p>
            <a:pPr marL="457200" indent="-457200">
              <a:buFont typeface="Arial" panose="020B0604020202020204" pitchFamily="34" charset="0"/>
              <a:buChar char="•"/>
            </a:pPr>
            <a:endParaRPr lang="en-US" sz="400" dirty="0"/>
          </a:p>
          <a:p>
            <a:pPr marL="457200" indent="-457200">
              <a:buFont typeface="Arial" panose="020B0604020202020204" pitchFamily="34" charset="0"/>
              <a:buChar char="•"/>
            </a:pPr>
            <a:r>
              <a:rPr lang="en-US" sz="2500" dirty="0"/>
              <a:t>Occurs when body becomes a part of an active electrical circuit.</a:t>
            </a:r>
          </a:p>
          <a:p>
            <a:pPr marL="457200" indent="-457200">
              <a:buFont typeface="Arial" panose="020B0604020202020204" pitchFamily="34" charset="0"/>
              <a:buChar char="•"/>
            </a:pPr>
            <a:endParaRPr lang="en-US" sz="400" dirty="0"/>
          </a:p>
          <a:p>
            <a:pPr marL="457200" indent="-457200">
              <a:buFont typeface="Arial" panose="020B0604020202020204" pitchFamily="34" charset="0"/>
              <a:buChar char="•"/>
            </a:pPr>
            <a:r>
              <a:rPr lang="en-US" sz="2500" dirty="0"/>
              <a:t>Extent of injuries depends on</a:t>
            </a:r>
          </a:p>
          <a:p>
            <a:pPr marL="914400" lvl="1" indent="-457200">
              <a:buFont typeface="Arial" panose="020B0604020202020204" pitchFamily="34" charset="0"/>
              <a:buChar char="•"/>
            </a:pPr>
            <a:r>
              <a:rPr lang="en-US" sz="2500" dirty="0"/>
              <a:t>Magnitude</a:t>
            </a:r>
          </a:p>
          <a:p>
            <a:pPr marL="914400" lvl="1" indent="-457200">
              <a:buFont typeface="Arial" panose="020B0604020202020204" pitchFamily="34" charset="0"/>
              <a:buChar char="•"/>
            </a:pPr>
            <a:r>
              <a:rPr lang="en-US" sz="2500" dirty="0"/>
              <a:t>Pathway</a:t>
            </a:r>
          </a:p>
          <a:p>
            <a:pPr marL="914400" lvl="1" indent="-457200">
              <a:buFont typeface="Arial" panose="020B0604020202020204" pitchFamily="34" charset="0"/>
              <a:buChar char="•"/>
            </a:pPr>
            <a:r>
              <a:rPr lang="en-US" sz="2500" dirty="0"/>
              <a:t>Duration of current</a:t>
            </a:r>
          </a:p>
          <a:p>
            <a:endParaRPr lang="en-US" dirty="0"/>
          </a:p>
        </p:txBody>
      </p:sp>
      <p:pic>
        <p:nvPicPr>
          <p:cNvPr id="5" name="Picture 4">
            <a:extLst>
              <a:ext uri="{FF2B5EF4-FFF2-40B4-BE49-F238E27FC236}">
                <a16:creationId xmlns:a16="http://schemas.microsoft.com/office/drawing/2014/main" id="{8A4A81F8-78CB-789C-FEDB-AD4948E2D5CA}"/>
              </a:ext>
            </a:extLst>
          </p:cNvPr>
          <p:cNvPicPr>
            <a:picLocks noChangeAspect="1"/>
          </p:cNvPicPr>
          <p:nvPr/>
        </p:nvPicPr>
        <p:blipFill rotWithShape="1">
          <a:blip r:embed="rId4">
            <a:extLst>
              <a:ext uri="{28A0092B-C50C-407E-A947-70E740481C1C}">
                <a14:useLocalDpi xmlns:a14="http://schemas.microsoft.com/office/drawing/2010/main" val="0"/>
              </a:ext>
            </a:extLst>
          </a:blip>
          <a:srcRect t="12141" b="4772"/>
          <a:stretch/>
        </p:blipFill>
        <p:spPr>
          <a:xfrm>
            <a:off x="4374639" y="2178449"/>
            <a:ext cx="7503689" cy="3506942"/>
          </a:xfrm>
          <a:prstGeom prst="rect">
            <a:avLst/>
          </a:prstGeom>
        </p:spPr>
      </p:pic>
      <p:sp>
        <p:nvSpPr>
          <p:cNvPr id="6" name="Freeform: Shape 5">
            <a:extLst>
              <a:ext uri="{FF2B5EF4-FFF2-40B4-BE49-F238E27FC236}">
                <a16:creationId xmlns:a16="http://schemas.microsoft.com/office/drawing/2014/main" id="{D92BB1F6-3F4C-DB1B-B993-99396AC82168}"/>
              </a:ext>
            </a:extLst>
          </p:cNvPr>
          <p:cNvSpPr/>
          <p:nvPr/>
        </p:nvSpPr>
        <p:spPr>
          <a:xfrm>
            <a:off x="4799335" y="3072809"/>
            <a:ext cx="1006043" cy="886336"/>
          </a:xfrm>
          <a:custGeom>
            <a:avLst/>
            <a:gdLst>
              <a:gd name="connsiteX0" fmla="*/ 0 w 1149532"/>
              <a:gd name="connsiteY0" fmla="*/ 1060291 h 1060291"/>
              <a:gd name="connsiteX1" fmla="*/ 235132 w 1149532"/>
              <a:gd name="connsiteY1" fmla="*/ 119765 h 1060291"/>
              <a:gd name="connsiteX2" fmla="*/ 949235 w 1149532"/>
              <a:gd name="connsiteY2" fmla="*/ 111057 h 1060291"/>
              <a:gd name="connsiteX3" fmla="*/ 1149532 w 1149532"/>
              <a:gd name="connsiteY3" fmla="*/ 1016748 h 1060291"/>
            </a:gdLst>
            <a:ahLst/>
            <a:cxnLst>
              <a:cxn ang="0">
                <a:pos x="connsiteX0" y="connsiteY0"/>
              </a:cxn>
              <a:cxn ang="0">
                <a:pos x="connsiteX1" y="connsiteY1"/>
              </a:cxn>
              <a:cxn ang="0">
                <a:pos x="connsiteX2" y="connsiteY2"/>
              </a:cxn>
              <a:cxn ang="0">
                <a:pos x="connsiteX3" y="connsiteY3"/>
              </a:cxn>
            </a:cxnLst>
            <a:rect l="l" t="t" r="r" b="b"/>
            <a:pathLst>
              <a:path w="1149532" h="1060291">
                <a:moveTo>
                  <a:pt x="0" y="1060291"/>
                </a:moveTo>
                <a:cubicBezTo>
                  <a:pt x="38463" y="669131"/>
                  <a:pt x="76926" y="277971"/>
                  <a:pt x="235132" y="119765"/>
                </a:cubicBezTo>
                <a:cubicBezTo>
                  <a:pt x="393338" y="-38441"/>
                  <a:pt x="796835" y="-38440"/>
                  <a:pt x="949235" y="111057"/>
                </a:cubicBezTo>
                <a:cubicBezTo>
                  <a:pt x="1101635" y="260554"/>
                  <a:pt x="1125583" y="638651"/>
                  <a:pt x="1149532" y="1016748"/>
                </a:cubicBezTo>
              </a:path>
            </a:pathLst>
          </a:custGeom>
          <a:ln w="38100"/>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FC3BF3B8-DFAB-85A2-9D12-CC84BA1A3AC2}"/>
              </a:ext>
            </a:extLst>
          </p:cNvPr>
          <p:cNvSpPr/>
          <p:nvPr/>
        </p:nvSpPr>
        <p:spPr>
          <a:xfrm rot="1359059">
            <a:off x="6407052" y="3304578"/>
            <a:ext cx="201768" cy="1076779"/>
          </a:xfrm>
          <a:prstGeom prst="arc">
            <a:avLst/>
          </a:prstGeom>
          <a:ln w="28575"/>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8" name="Freeform: Shape 7">
            <a:extLst>
              <a:ext uri="{FF2B5EF4-FFF2-40B4-BE49-F238E27FC236}">
                <a16:creationId xmlns:a16="http://schemas.microsoft.com/office/drawing/2014/main" id="{76E27B11-6CB5-6D94-95B6-738FB892800F}"/>
              </a:ext>
            </a:extLst>
          </p:cNvPr>
          <p:cNvSpPr/>
          <p:nvPr/>
        </p:nvSpPr>
        <p:spPr>
          <a:xfrm>
            <a:off x="9013319" y="2977116"/>
            <a:ext cx="486875" cy="2478804"/>
          </a:xfrm>
          <a:custGeom>
            <a:avLst/>
            <a:gdLst>
              <a:gd name="connsiteX0" fmla="*/ 486875 w 486875"/>
              <a:gd name="connsiteY0" fmla="*/ 1002799 h 2692262"/>
              <a:gd name="connsiteX1" fmla="*/ 42737 w 486875"/>
              <a:gd name="connsiteY1" fmla="*/ 70982 h 2692262"/>
              <a:gd name="connsiteX2" fmla="*/ 42737 w 486875"/>
              <a:gd name="connsiteY2" fmla="*/ 2692262 h 2692262"/>
            </a:gdLst>
            <a:ahLst/>
            <a:cxnLst>
              <a:cxn ang="0">
                <a:pos x="connsiteX0" y="connsiteY0"/>
              </a:cxn>
              <a:cxn ang="0">
                <a:pos x="connsiteX1" y="connsiteY1"/>
              </a:cxn>
              <a:cxn ang="0">
                <a:pos x="connsiteX2" y="connsiteY2"/>
              </a:cxn>
            </a:cxnLst>
            <a:rect l="l" t="t" r="r" b="b"/>
            <a:pathLst>
              <a:path w="486875" h="2692262">
                <a:moveTo>
                  <a:pt x="486875" y="1002799"/>
                </a:moveTo>
                <a:cubicBezTo>
                  <a:pt x="301817" y="396102"/>
                  <a:pt x="116760" y="-210595"/>
                  <a:pt x="42737" y="70982"/>
                </a:cubicBezTo>
                <a:cubicBezTo>
                  <a:pt x="-31286" y="352559"/>
                  <a:pt x="5725" y="1522410"/>
                  <a:pt x="42737" y="2692262"/>
                </a:cubicBezTo>
              </a:path>
            </a:pathLst>
          </a:custGeom>
          <a:ln w="28575"/>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9" name="Freeform: Shape 8">
            <a:extLst>
              <a:ext uri="{FF2B5EF4-FFF2-40B4-BE49-F238E27FC236}">
                <a16:creationId xmlns:a16="http://schemas.microsoft.com/office/drawing/2014/main" id="{04A3EE32-C3CE-4420-0BCE-09348C348717}"/>
              </a:ext>
            </a:extLst>
          </p:cNvPr>
          <p:cNvSpPr/>
          <p:nvPr/>
        </p:nvSpPr>
        <p:spPr>
          <a:xfrm flipH="1">
            <a:off x="8370478" y="2977116"/>
            <a:ext cx="486874" cy="2478804"/>
          </a:xfrm>
          <a:custGeom>
            <a:avLst/>
            <a:gdLst>
              <a:gd name="connsiteX0" fmla="*/ 486875 w 486875"/>
              <a:gd name="connsiteY0" fmla="*/ 1002799 h 2692262"/>
              <a:gd name="connsiteX1" fmla="*/ 42737 w 486875"/>
              <a:gd name="connsiteY1" fmla="*/ 70982 h 2692262"/>
              <a:gd name="connsiteX2" fmla="*/ 42737 w 486875"/>
              <a:gd name="connsiteY2" fmla="*/ 2692262 h 2692262"/>
            </a:gdLst>
            <a:ahLst/>
            <a:cxnLst>
              <a:cxn ang="0">
                <a:pos x="connsiteX0" y="connsiteY0"/>
              </a:cxn>
              <a:cxn ang="0">
                <a:pos x="connsiteX1" y="connsiteY1"/>
              </a:cxn>
              <a:cxn ang="0">
                <a:pos x="connsiteX2" y="connsiteY2"/>
              </a:cxn>
            </a:cxnLst>
            <a:rect l="l" t="t" r="r" b="b"/>
            <a:pathLst>
              <a:path w="486875" h="2692262">
                <a:moveTo>
                  <a:pt x="486875" y="1002799"/>
                </a:moveTo>
                <a:cubicBezTo>
                  <a:pt x="301817" y="396102"/>
                  <a:pt x="116760" y="-210595"/>
                  <a:pt x="42737" y="70982"/>
                </a:cubicBezTo>
                <a:cubicBezTo>
                  <a:pt x="-31286" y="352559"/>
                  <a:pt x="5725" y="1522410"/>
                  <a:pt x="42737" y="2692262"/>
                </a:cubicBezTo>
              </a:path>
            </a:pathLst>
          </a:custGeom>
          <a:ln w="28575"/>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0" name="Freeform: Shape 9">
            <a:extLst>
              <a:ext uri="{FF2B5EF4-FFF2-40B4-BE49-F238E27FC236}">
                <a16:creationId xmlns:a16="http://schemas.microsoft.com/office/drawing/2014/main" id="{76ED08DF-5DDE-DEED-6E89-6AF3958D8F7A}"/>
              </a:ext>
            </a:extLst>
          </p:cNvPr>
          <p:cNvSpPr/>
          <p:nvPr/>
        </p:nvSpPr>
        <p:spPr>
          <a:xfrm>
            <a:off x="10753966" y="2392324"/>
            <a:ext cx="486875" cy="1524289"/>
          </a:xfrm>
          <a:custGeom>
            <a:avLst/>
            <a:gdLst>
              <a:gd name="connsiteX0" fmla="*/ 600891 w 600891"/>
              <a:gd name="connsiteY0" fmla="*/ 1619795 h 1619795"/>
              <a:gd name="connsiteX1" fmla="*/ 357051 w 600891"/>
              <a:gd name="connsiteY1" fmla="*/ 731520 h 1619795"/>
              <a:gd name="connsiteX2" fmla="*/ 121920 w 600891"/>
              <a:gd name="connsiteY2" fmla="*/ 748937 h 1619795"/>
              <a:gd name="connsiteX3" fmla="*/ 0 w 600891"/>
              <a:gd name="connsiteY3" fmla="*/ 0 h 1619795"/>
            </a:gdLst>
            <a:ahLst/>
            <a:cxnLst>
              <a:cxn ang="0">
                <a:pos x="connsiteX0" y="connsiteY0"/>
              </a:cxn>
              <a:cxn ang="0">
                <a:pos x="connsiteX1" y="connsiteY1"/>
              </a:cxn>
              <a:cxn ang="0">
                <a:pos x="connsiteX2" y="connsiteY2"/>
              </a:cxn>
              <a:cxn ang="0">
                <a:pos x="connsiteX3" y="connsiteY3"/>
              </a:cxn>
            </a:cxnLst>
            <a:rect l="l" t="t" r="r" b="b"/>
            <a:pathLst>
              <a:path w="600891" h="1619795">
                <a:moveTo>
                  <a:pt x="600891" y="1619795"/>
                </a:moveTo>
                <a:cubicBezTo>
                  <a:pt x="518885" y="1248229"/>
                  <a:pt x="436879" y="876663"/>
                  <a:pt x="357051" y="731520"/>
                </a:cubicBezTo>
                <a:cubicBezTo>
                  <a:pt x="277222" y="586377"/>
                  <a:pt x="181428" y="870857"/>
                  <a:pt x="121920" y="748937"/>
                </a:cubicBezTo>
                <a:cubicBezTo>
                  <a:pt x="62412" y="627017"/>
                  <a:pt x="31206" y="313508"/>
                  <a:pt x="0" y="0"/>
                </a:cubicBezTo>
              </a:path>
            </a:pathLst>
          </a:custGeom>
          <a:ln w="28575"/>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F514E14-9752-866B-3727-0269345B4485}"/>
              </a:ext>
            </a:extLst>
          </p:cNvPr>
          <p:cNvSpPr/>
          <p:nvPr/>
        </p:nvSpPr>
        <p:spPr>
          <a:xfrm>
            <a:off x="4567205" y="1489684"/>
            <a:ext cx="1346466" cy="664797"/>
          </a:xfrm>
          <a:prstGeom prst="rect">
            <a:avLst/>
          </a:prstGeom>
          <a:ln>
            <a:solidFill>
              <a:schemeClr val="accent5"/>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a:solidFill>
                  <a:schemeClr val="accent5"/>
                </a:solidFill>
              </a:rPr>
              <a:t>Hand to Hand</a:t>
            </a:r>
          </a:p>
        </p:txBody>
      </p:sp>
      <p:sp>
        <p:nvSpPr>
          <p:cNvPr id="12" name="Rectangle 11">
            <a:extLst>
              <a:ext uri="{FF2B5EF4-FFF2-40B4-BE49-F238E27FC236}">
                <a16:creationId xmlns:a16="http://schemas.microsoft.com/office/drawing/2014/main" id="{559C317E-7D57-BB43-A73B-4385561AA3DD}"/>
              </a:ext>
            </a:extLst>
          </p:cNvPr>
          <p:cNvSpPr/>
          <p:nvPr/>
        </p:nvSpPr>
        <p:spPr>
          <a:xfrm>
            <a:off x="6388512" y="1489684"/>
            <a:ext cx="1346466" cy="664797"/>
          </a:xfrm>
          <a:prstGeom prst="rect">
            <a:avLst/>
          </a:prstGeom>
          <a:ln>
            <a:solidFill>
              <a:schemeClr val="accent5"/>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a:solidFill>
                  <a:schemeClr val="accent5"/>
                </a:solidFill>
              </a:rPr>
              <a:t>Hand to Arm</a:t>
            </a:r>
          </a:p>
        </p:txBody>
      </p:sp>
      <p:sp>
        <p:nvSpPr>
          <p:cNvPr id="13" name="Rectangle 12">
            <a:extLst>
              <a:ext uri="{FF2B5EF4-FFF2-40B4-BE49-F238E27FC236}">
                <a16:creationId xmlns:a16="http://schemas.microsoft.com/office/drawing/2014/main" id="{697DB18E-6637-30D8-CE8C-69953FBFEAA2}"/>
              </a:ext>
            </a:extLst>
          </p:cNvPr>
          <p:cNvSpPr/>
          <p:nvPr/>
        </p:nvSpPr>
        <p:spPr>
          <a:xfrm>
            <a:off x="8211362" y="1485711"/>
            <a:ext cx="1346466" cy="664797"/>
          </a:xfrm>
          <a:prstGeom prst="rect">
            <a:avLst/>
          </a:prstGeom>
          <a:ln>
            <a:solidFill>
              <a:schemeClr val="accent5"/>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a:solidFill>
                  <a:schemeClr val="accent5"/>
                </a:solidFill>
              </a:rPr>
              <a:t>Hand to Foot</a:t>
            </a:r>
          </a:p>
        </p:txBody>
      </p:sp>
      <p:sp>
        <p:nvSpPr>
          <p:cNvPr id="14" name="Rectangle 13">
            <a:extLst>
              <a:ext uri="{FF2B5EF4-FFF2-40B4-BE49-F238E27FC236}">
                <a16:creationId xmlns:a16="http://schemas.microsoft.com/office/drawing/2014/main" id="{FFF864BD-7029-FF49-40F6-6688C8C3F29B}"/>
              </a:ext>
            </a:extLst>
          </p:cNvPr>
          <p:cNvSpPr/>
          <p:nvPr/>
        </p:nvSpPr>
        <p:spPr>
          <a:xfrm>
            <a:off x="10004286" y="1513651"/>
            <a:ext cx="1346466" cy="664797"/>
          </a:xfrm>
          <a:prstGeom prst="rect">
            <a:avLst/>
          </a:prstGeom>
          <a:ln>
            <a:solidFill>
              <a:schemeClr val="accent5"/>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a:solidFill>
                  <a:schemeClr val="accent5"/>
                </a:solidFill>
              </a:rPr>
              <a:t>Hand to Head</a:t>
            </a:r>
          </a:p>
        </p:txBody>
      </p:sp>
    </p:spTree>
    <p:custDataLst>
      <p:tags r:id="rId1"/>
    </p:custDataLst>
    <p:extLst>
      <p:ext uri="{BB962C8B-B14F-4D97-AF65-F5344CB8AC3E}">
        <p14:creationId xmlns:p14="http://schemas.microsoft.com/office/powerpoint/2010/main" val="3991726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2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1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2" presetClass="entr" presetSubtype="4"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1500"/>
                                        <p:tgtEl>
                                          <p:spTgt spid="8"/>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1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22" presetClass="entr" presetSubtype="4"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D936-8DD7-5337-5FEA-46DC1016842A}"/>
              </a:ext>
            </a:extLst>
          </p:cNvPr>
          <p:cNvSpPr>
            <a:spLocks noGrp="1"/>
          </p:cNvSpPr>
          <p:nvPr>
            <p:ph type="title"/>
          </p:nvPr>
        </p:nvSpPr>
        <p:spPr/>
        <p:txBody>
          <a:bodyPr/>
          <a:lstStyle/>
          <a:p>
            <a:r>
              <a:rPr lang="en-US" dirty="0">
                <a:hlinkClick r:id="rId4"/>
              </a:rPr>
              <a:t>Electrocution Example </a:t>
            </a:r>
            <a:endParaRPr lang="en-US" dirty="0"/>
          </a:p>
        </p:txBody>
      </p:sp>
      <p:pic>
        <p:nvPicPr>
          <p:cNvPr id="9" name="Graphic 30" descr="Flim icon indicating the slide has a VIDEO.">
            <a:extLst>
              <a:ext uri="{FF2B5EF4-FFF2-40B4-BE49-F238E27FC236}">
                <a16:creationId xmlns:a16="http://schemas.microsoft.com/office/drawing/2014/main" id="{188D0AFD-8520-8DF1-0267-A9343B802C3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88040" y="263092"/>
            <a:ext cx="731520" cy="731520"/>
          </a:xfrm>
          <a:prstGeom prst="rect">
            <a:avLst/>
          </a:prstGeom>
        </p:spPr>
      </p:pic>
      <p:pic>
        <p:nvPicPr>
          <p:cNvPr id="11" name="Picture 10">
            <a:extLst>
              <a:ext uri="{FF2B5EF4-FFF2-40B4-BE49-F238E27FC236}">
                <a16:creationId xmlns:a16="http://schemas.microsoft.com/office/drawing/2014/main" id="{46A165DB-731C-BD89-504E-0FABE71F1B3F}"/>
              </a:ext>
            </a:extLst>
          </p:cNvPr>
          <p:cNvPicPr>
            <a:picLocks noChangeAspect="1"/>
          </p:cNvPicPr>
          <p:nvPr/>
        </p:nvPicPr>
        <p:blipFill>
          <a:blip r:embed="rId6">
            <a:extLst>
              <a:ext uri="{28A0092B-C50C-407E-A947-70E740481C1C}">
                <a14:useLocalDpi xmlns:a14="http://schemas.microsoft.com/office/drawing/2010/main" val="0"/>
              </a:ext>
            </a:extLst>
          </a:blip>
          <a:srcRect t="6601" b="6759"/>
          <a:stretch>
            <a:fillRect/>
          </a:stretch>
        </p:blipFill>
        <p:spPr>
          <a:xfrm>
            <a:off x="1857016" y="1524001"/>
            <a:ext cx="8117915" cy="4687604"/>
          </a:xfrm>
          <a:prstGeom prst="rect">
            <a:avLst/>
          </a:prstGeom>
        </p:spPr>
      </p:pic>
      <p:pic>
        <p:nvPicPr>
          <p:cNvPr id="7" name="Picture 6">
            <a:hlinkClick r:id="rId4"/>
            <a:extLst>
              <a:ext uri="{FF2B5EF4-FFF2-40B4-BE49-F238E27FC236}">
                <a16:creationId xmlns:a16="http://schemas.microsoft.com/office/drawing/2014/main" id="{15BF758E-652A-080B-74D7-0C5F91DC7268}"/>
              </a:ext>
            </a:extLst>
          </p:cNvPr>
          <p:cNvPicPr>
            <a:picLocks noChangeAspect="1"/>
          </p:cNvPicPr>
          <p:nvPr/>
        </p:nvPicPr>
        <p:blipFill>
          <a:blip r:embed="rId7"/>
          <a:stretch>
            <a:fillRect/>
          </a:stretch>
        </p:blipFill>
        <p:spPr>
          <a:xfrm>
            <a:off x="2854601" y="1877580"/>
            <a:ext cx="6090660" cy="3884193"/>
          </a:xfrm>
          <a:prstGeom prst="rect">
            <a:avLst/>
          </a:prstGeom>
        </p:spPr>
      </p:pic>
    </p:spTree>
    <p:custDataLst>
      <p:tags r:id="rId1"/>
    </p:custDataLst>
    <p:extLst>
      <p:ext uri="{BB962C8B-B14F-4D97-AF65-F5344CB8AC3E}">
        <p14:creationId xmlns:p14="http://schemas.microsoft.com/office/powerpoint/2010/main" val="41941326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3C83EB-3F8C-6B51-1A86-A7A473C44E1E}"/>
              </a:ext>
            </a:extLst>
          </p:cNvPr>
          <p:cNvSpPr>
            <a:spLocks noGrp="1"/>
          </p:cNvSpPr>
          <p:nvPr>
            <p:ph type="title"/>
          </p:nvPr>
        </p:nvSpPr>
        <p:spPr/>
        <p:txBody>
          <a:bodyPr/>
          <a:lstStyle/>
          <a:p>
            <a:r>
              <a:rPr lang="en-US" dirty="0"/>
              <a:t>Electric Shock</a:t>
            </a:r>
          </a:p>
        </p:txBody>
      </p:sp>
      <p:sp>
        <p:nvSpPr>
          <p:cNvPr id="4" name="Content Placeholder 3">
            <a:extLst>
              <a:ext uri="{FF2B5EF4-FFF2-40B4-BE49-F238E27FC236}">
                <a16:creationId xmlns:a16="http://schemas.microsoft.com/office/drawing/2014/main" id="{122E2D5D-F691-BEE0-5142-CBA28906DE95}"/>
              </a:ext>
            </a:extLst>
          </p:cNvPr>
          <p:cNvSpPr>
            <a:spLocks noGrp="1"/>
          </p:cNvSpPr>
          <p:nvPr>
            <p:ph idx="1"/>
          </p:nvPr>
        </p:nvSpPr>
        <p:spPr>
          <a:xfrm>
            <a:off x="838199" y="1571596"/>
            <a:ext cx="5081338" cy="1514375"/>
          </a:xfrm>
        </p:spPr>
        <p:txBody>
          <a:bodyPr>
            <a:normAutofit/>
          </a:bodyPr>
          <a:lstStyle/>
          <a:p>
            <a:r>
              <a:rPr lang="en-US" sz="2600" b="1" dirty="0"/>
              <a:t>Electric shock </a:t>
            </a:r>
            <a:r>
              <a:rPr lang="en-US" sz="2600" dirty="0"/>
              <a:t>occurs when a worker makes direct contact with electrical energy and becomes part of the circuit.</a:t>
            </a:r>
          </a:p>
          <a:p>
            <a:endParaRPr lang="en-US" sz="2600" dirty="0"/>
          </a:p>
        </p:txBody>
      </p:sp>
      <p:pic>
        <p:nvPicPr>
          <p:cNvPr id="5" name="Picture 4">
            <a:extLst>
              <a:ext uri="{FF2B5EF4-FFF2-40B4-BE49-F238E27FC236}">
                <a16:creationId xmlns:a16="http://schemas.microsoft.com/office/drawing/2014/main" id="{F7F73F68-7AFE-826B-9622-E059DDAD796E}"/>
              </a:ext>
            </a:extLst>
          </p:cNvPr>
          <p:cNvPicPr>
            <a:picLocks noChangeAspect="1"/>
          </p:cNvPicPr>
          <p:nvPr/>
        </p:nvPicPr>
        <p:blipFill rotWithShape="1">
          <a:blip r:embed="rId4"/>
          <a:srcRect l="4096" t="48333" r="3133" b="1611"/>
          <a:stretch/>
        </p:blipFill>
        <p:spPr>
          <a:xfrm>
            <a:off x="7375362" y="3155218"/>
            <a:ext cx="4160920" cy="2631434"/>
          </a:xfrm>
          <a:prstGeom prst="rect">
            <a:avLst/>
          </a:prstGeom>
          <a:ln>
            <a:solidFill>
              <a:schemeClr val="tx2"/>
            </a:solidFill>
          </a:ln>
        </p:spPr>
      </p:pic>
      <p:pic>
        <p:nvPicPr>
          <p:cNvPr id="6" name="Picture 5">
            <a:extLst>
              <a:ext uri="{FF2B5EF4-FFF2-40B4-BE49-F238E27FC236}">
                <a16:creationId xmlns:a16="http://schemas.microsoft.com/office/drawing/2014/main" id="{D6DC71F1-E305-4BDA-EC5E-1F8500A9C3F0}"/>
              </a:ext>
            </a:extLst>
          </p:cNvPr>
          <p:cNvPicPr>
            <a:picLocks noChangeAspect="1"/>
          </p:cNvPicPr>
          <p:nvPr/>
        </p:nvPicPr>
        <p:blipFill rotWithShape="1">
          <a:blip r:embed="rId4"/>
          <a:srcRect l="6182" t="3412" r="5382" b="58126"/>
          <a:stretch/>
        </p:blipFill>
        <p:spPr>
          <a:xfrm>
            <a:off x="6272463" y="4587232"/>
            <a:ext cx="2743200" cy="1398343"/>
          </a:xfrm>
          <a:prstGeom prst="rect">
            <a:avLst/>
          </a:prstGeom>
          <a:ln>
            <a:solidFill>
              <a:schemeClr val="tx2"/>
            </a:solidFill>
          </a:ln>
        </p:spPr>
      </p:pic>
      <p:pic>
        <p:nvPicPr>
          <p:cNvPr id="7" name="Picture 2" descr="Electric Shock: Causes, Treatment, and Effects">
            <a:extLst>
              <a:ext uri="{FF2B5EF4-FFF2-40B4-BE49-F238E27FC236}">
                <a16:creationId xmlns:a16="http://schemas.microsoft.com/office/drawing/2014/main" id="{C4E7B68B-DD8A-3516-0DE0-70EE55172B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199" y="3155217"/>
            <a:ext cx="4160922" cy="2402457"/>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99A28570-6CB2-9017-711A-6389FDCA8F0D}"/>
              </a:ext>
            </a:extLst>
          </p:cNvPr>
          <p:cNvSpPr txBox="1">
            <a:spLocks/>
          </p:cNvSpPr>
          <p:nvPr/>
        </p:nvSpPr>
        <p:spPr>
          <a:xfrm>
            <a:off x="6454944" y="1571596"/>
            <a:ext cx="5081338" cy="151437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800" b="0" i="0" kern="1200">
                <a:solidFill>
                  <a:schemeClr val="tx1">
                    <a:lumMod val="75000"/>
                    <a:lumOff val="25000"/>
                  </a:schemeClr>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2400" b="0" i="0" kern="1200">
                <a:solidFill>
                  <a:schemeClr val="tx1">
                    <a:lumMod val="75000"/>
                    <a:lumOff val="25000"/>
                  </a:schemeClr>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Clr>
                <a:schemeClr val="tx2"/>
              </a:buClr>
              <a:buFont typeface="Arial" panose="020B0604020202020204" pitchFamily="34" charset="0"/>
              <a:buNone/>
              <a:defRPr sz="2400" b="0" i="0" kern="1200">
                <a:solidFill>
                  <a:schemeClr val="tx1">
                    <a:lumMod val="75000"/>
                    <a:lumOff val="25000"/>
                  </a:schemeClr>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1">
                    <a:lumMod val="75000"/>
                    <a:lumOff val="25000"/>
                  </a:schemeClr>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Clr>
                <a:schemeClr val="tx2"/>
              </a:buClr>
              <a:buFont typeface="Arial" panose="020B0604020202020204" pitchFamily="34" charset="0"/>
              <a:buNone/>
              <a:defRPr sz="1800" b="0" i="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9" name="Content Placeholder 3">
            <a:extLst>
              <a:ext uri="{FF2B5EF4-FFF2-40B4-BE49-F238E27FC236}">
                <a16:creationId xmlns:a16="http://schemas.microsoft.com/office/drawing/2014/main" id="{FFFD6E36-DE76-FFC7-6FDD-6143E513AB0B}"/>
              </a:ext>
            </a:extLst>
          </p:cNvPr>
          <p:cNvSpPr txBox="1">
            <a:spLocks/>
          </p:cNvSpPr>
          <p:nvPr/>
        </p:nvSpPr>
        <p:spPr>
          <a:xfrm>
            <a:off x="6272463" y="1571595"/>
            <a:ext cx="5081338" cy="151437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800" b="0" i="0" kern="1200">
                <a:solidFill>
                  <a:schemeClr val="tx1">
                    <a:lumMod val="75000"/>
                    <a:lumOff val="25000"/>
                  </a:schemeClr>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2400" b="0" i="0" kern="1200">
                <a:solidFill>
                  <a:schemeClr val="tx1">
                    <a:lumMod val="75000"/>
                    <a:lumOff val="25000"/>
                  </a:schemeClr>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Clr>
                <a:schemeClr val="tx2"/>
              </a:buClr>
              <a:buFont typeface="Arial" panose="020B0604020202020204" pitchFamily="34" charset="0"/>
              <a:buNone/>
              <a:defRPr sz="2400" b="0" i="0" kern="1200">
                <a:solidFill>
                  <a:schemeClr val="tx1">
                    <a:lumMod val="75000"/>
                    <a:lumOff val="25000"/>
                  </a:schemeClr>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1">
                    <a:lumMod val="75000"/>
                    <a:lumOff val="25000"/>
                  </a:schemeClr>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Clr>
                <a:schemeClr val="tx2"/>
              </a:buClr>
              <a:buFont typeface="Arial" panose="020B0604020202020204" pitchFamily="34" charset="0"/>
              <a:buNone/>
              <a:defRPr sz="1800" b="0" i="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t>Arcing</a:t>
            </a:r>
            <a:r>
              <a:rPr lang="en-US" sz="2600" dirty="0"/>
              <a:t> happens when current jumps through the air, causing an arc flash that can lead to burns and shock injuries.</a:t>
            </a:r>
          </a:p>
        </p:txBody>
      </p:sp>
    </p:spTree>
    <p:custDataLst>
      <p:tags r:id="rId1"/>
    </p:custDataLst>
    <p:extLst>
      <p:ext uri="{BB962C8B-B14F-4D97-AF65-F5344CB8AC3E}">
        <p14:creationId xmlns:p14="http://schemas.microsoft.com/office/powerpoint/2010/main" val="163869223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43692-D2A3-2080-0C92-1E43A26DFE52}"/>
              </a:ext>
            </a:extLst>
          </p:cNvPr>
          <p:cNvSpPr>
            <a:spLocks noGrp="1"/>
          </p:cNvSpPr>
          <p:nvPr>
            <p:ph type="title"/>
          </p:nvPr>
        </p:nvSpPr>
        <p:spPr/>
        <p:txBody>
          <a:bodyPr/>
          <a:lstStyle/>
          <a:p>
            <a:r>
              <a:rPr lang="en-US" dirty="0"/>
              <a:t>Burns </a:t>
            </a:r>
          </a:p>
        </p:txBody>
      </p:sp>
      <p:sp>
        <p:nvSpPr>
          <p:cNvPr id="3" name="Content Placeholder 2">
            <a:extLst>
              <a:ext uri="{FF2B5EF4-FFF2-40B4-BE49-F238E27FC236}">
                <a16:creationId xmlns:a16="http://schemas.microsoft.com/office/drawing/2014/main" id="{A242C836-B2E4-6636-358B-92E2154B95F9}"/>
              </a:ext>
            </a:extLst>
          </p:cNvPr>
          <p:cNvSpPr>
            <a:spLocks noGrp="1"/>
          </p:cNvSpPr>
          <p:nvPr>
            <p:ph idx="1"/>
          </p:nvPr>
        </p:nvSpPr>
        <p:spPr>
          <a:xfrm>
            <a:off x="838199" y="1513673"/>
            <a:ext cx="5594685" cy="4517457"/>
          </a:xfrm>
        </p:spPr>
        <p:txBody>
          <a:bodyPr>
            <a:normAutofit/>
          </a:bodyPr>
          <a:lstStyle/>
          <a:p>
            <a:pPr marL="457200" indent="-457200">
              <a:buFont typeface="Arial" panose="020B0604020202020204" pitchFamily="34" charset="0"/>
              <a:buChar char="•"/>
            </a:pPr>
            <a:r>
              <a:rPr lang="en-US" sz="2500" dirty="0"/>
              <a:t>Caused when electricity touches or arcs to the body, generating intense heat</a:t>
            </a:r>
          </a:p>
          <a:p>
            <a:endParaRPr lang="en-US" sz="1050" dirty="0"/>
          </a:p>
          <a:p>
            <a:pPr marL="457200" indent="-457200">
              <a:buFont typeface="Arial" panose="020B0604020202020204" pitchFamily="34" charset="0"/>
              <a:buChar char="•"/>
            </a:pPr>
            <a:r>
              <a:rPr lang="en-US" sz="2500" dirty="0"/>
              <a:t>Can damage skin, internal tissues, and show entry and exit points</a:t>
            </a:r>
          </a:p>
          <a:p>
            <a:endParaRPr lang="en-US" sz="1000" dirty="0"/>
          </a:p>
          <a:p>
            <a:pPr marL="457200" indent="-457200">
              <a:buFont typeface="Arial" panose="020B0604020202020204" pitchFamily="34" charset="0"/>
              <a:buChar char="•"/>
            </a:pPr>
            <a:r>
              <a:rPr lang="en-US" sz="2500" dirty="0"/>
              <a:t>Ignition of flammable clothing due to arc flash</a:t>
            </a:r>
          </a:p>
          <a:p>
            <a:endParaRPr lang="en-US" sz="1000" dirty="0"/>
          </a:p>
          <a:p>
            <a:pPr marL="457200" indent="-457200">
              <a:buFont typeface="Arial" panose="020B0604020202020204" pitchFamily="34" charset="0"/>
              <a:buChar char="•"/>
            </a:pPr>
            <a:r>
              <a:rPr lang="en-US" sz="2500" dirty="0"/>
              <a:t>May result in deep burns, blood clots, or bone fractures</a:t>
            </a:r>
          </a:p>
          <a:p>
            <a:pPr marL="457200" indent="-457200">
              <a:buFont typeface="Arial" panose="020B0604020202020204" pitchFamily="34" charset="0"/>
              <a:buChar char="•"/>
            </a:pPr>
            <a:endParaRPr lang="en-US" sz="2600" dirty="0"/>
          </a:p>
        </p:txBody>
      </p:sp>
      <p:pic>
        <p:nvPicPr>
          <p:cNvPr id="4" name="Picture 3">
            <a:extLst>
              <a:ext uri="{FF2B5EF4-FFF2-40B4-BE49-F238E27FC236}">
                <a16:creationId xmlns:a16="http://schemas.microsoft.com/office/drawing/2014/main" id="{32B1972A-E8E1-1C9E-99AF-09245909AA9D}"/>
              </a:ext>
            </a:extLst>
          </p:cNvPr>
          <p:cNvPicPr>
            <a:picLocks noChangeAspect="1"/>
          </p:cNvPicPr>
          <p:nvPr/>
        </p:nvPicPr>
        <p:blipFill>
          <a:blip r:embed="rId4"/>
          <a:stretch>
            <a:fillRect/>
          </a:stretch>
        </p:blipFill>
        <p:spPr>
          <a:xfrm>
            <a:off x="7260220" y="1468554"/>
            <a:ext cx="4093581" cy="3068302"/>
          </a:xfrm>
          <a:prstGeom prst="rect">
            <a:avLst/>
          </a:prstGeom>
        </p:spPr>
      </p:pic>
      <p:pic>
        <p:nvPicPr>
          <p:cNvPr id="5" name="Picture 2" descr="Burns and Electrical Injuries (Chapter 21) - The Emergency Medicine Trauma  Handbook">
            <a:extLst>
              <a:ext uri="{FF2B5EF4-FFF2-40B4-BE49-F238E27FC236}">
                <a16:creationId xmlns:a16="http://schemas.microsoft.com/office/drawing/2014/main" id="{CCC2A9CB-E62A-F1DB-B946-73C54A9402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5420" y="3749842"/>
            <a:ext cx="3035139" cy="22812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1530015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708C1A4-5DEF-476D-2D5E-4318AE567E7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1A15B73-D647-D5CD-E8CE-A37FFAA437BF}"/>
              </a:ext>
            </a:extLst>
          </p:cNvPr>
          <p:cNvSpPr>
            <a:spLocks noGrp="1"/>
          </p:cNvSpPr>
          <p:nvPr>
            <p:ph type="title"/>
          </p:nvPr>
        </p:nvSpPr>
        <p:spPr>
          <a:xfrm>
            <a:off x="971550" y="646396"/>
            <a:ext cx="10385298" cy="664797"/>
          </a:xfrm>
        </p:spPr>
        <p:txBody>
          <a:bodyPr/>
          <a:lstStyle/>
          <a:p>
            <a:r>
              <a:rPr lang="en-US" dirty="0"/>
              <a:t>Pacing Guide </a:t>
            </a:r>
          </a:p>
        </p:txBody>
      </p:sp>
      <p:sp>
        <p:nvSpPr>
          <p:cNvPr id="5" name="Content Placeholder 4">
            <a:extLst>
              <a:ext uri="{FF2B5EF4-FFF2-40B4-BE49-F238E27FC236}">
                <a16:creationId xmlns:a16="http://schemas.microsoft.com/office/drawing/2014/main" id="{5C93E851-F823-5FB1-01E1-1F997CA034ED}"/>
              </a:ext>
            </a:extLst>
          </p:cNvPr>
          <p:cNvSpPr>
            <a:spLocks noGrp="1"/>
          </p:cNvSpPr>
          <p:nvPr>
            <p:ph idx="1"/>
          </p:nvPr>
        </p:nvSpPr>
        <p:spPr>
          <a:xfrm>
            <a:off x="968502" y="1553030"/>
            <a:ext cx="10385298" cy="4757280"/>
          </a:xfrm>
        </p:spPr>
        <p:txBody>
          <a:bodyPr/>
          <a:lstStyle/>
          <a:p>
            <a:r>
              <a:rPr lang="en-US" i="1" dirty="0">
                <a:solidFill>
                  <a:schemeClr val="accent1"/>
                </a:solidFill>
              </a:rPr>
              <a:t>Times have been rounded to the nearest .25 hours. </a:t>
            </a:r>
          </a:p>
          <a:p>
            <a:endParaRPr lang="en-US" i="1" dirty="0">
              <a:solidFill>
                <a:schemeClr val="accent1"/>
              </a:solidFill>
            </a:endParaRPr>
          </a:p>
          <a:p>
            <a:r>
              <a:rPr lang="en-US" b="1" i="1" dirty="0"/>
              <a:t>Total Time: 6 Hours </a:t>
            </a:r>
          </a:p>
          <a:p>
            <a:pPr marL="914400" lvl="1" indent="-457200">
              <a:buFont typeface="Arial" panose="020B0604020202020204" pitchFamily="34" charset="0"/>
              <a:buChar char="•"/>
            </a:pPr>
            <a:r>
              <a:rPr lang="en-US" sz="2800" dirty="0"/>
              <a:t>(.25 Hrs) Welcome and Warm Up </a:t>
            </a:r>
          </a:p>
          <a:p>
            <a:pPr marL="914400" lvl="1" indent="-457200">
              <a:buFont typeface="Arial" panose="020B0604020202020204" pitchFamily="34" charset="0"/>
              <a:buChar char="•"/>
            </a:pPr>
            <a:r>
              <a:rPr lang="en-US" sz="2800" dirty="0"/>
              <a:t>(2.25 Hrs) 7.1 - Electrical Hazards in the Workplace</a:t>
            </a:r>
          </a:p>
          <a:p>
            <a:pPr marL="914400" lvl="1" indent="-457200">
              <a:buFont typeface="Arial" panose="020B0604020202020204" pitchFamily="34" charset="0"/>
              <a:buChar char="•"/>
            </a:pPr>
            <a:r>
              <a:rPr lang="en-US" sz="2800" dirty="0"/>
              <a:t>(1.5 Hrs) 7.2 - PPE for Electrical Safety  </a:t>
            </a:r>
          </a:p>
          <a:p>
            <a:pPr marL="914400" lvl="1" indent="-457200">
              <a:buFont typeface="Arial" panose="020B0604020202020204" pitchFamily="34" charset="0"/>
              <a:buChar char="•"/>
            </a:pPr>
            <a:r>
              <a:rPr lang="en-US" sz="2800" dirty="0"/>
              <a:t>(1.5 Hrs) 7.3 - Procedures to Protect Workers  </a:t>
            </a:r>
          </a:p>
          <a:p>
            <a:pPr marL="914400" lvl="1" indent="-457200">
              <a:buFont typeface="Arial" panose="020B0604020202020204" pitchFamily="34" charset="0"/>
              <a:buChar char="•"/>
            </a:pPr>
            <a:r>
              <a:rPr lang="en-US" sz="2800" dirty="0"/>
              <a:t>(.5 Hrs) – Quiz and Wrap Up </a:t>
            </a:r>
          </a:p>
          <a:p>
            <a:endParaRPr lang="en-US" dirty="0"/>
          </a:p>
        </p:txBody>
      </p:sp>
    </p:spTree>
    <p:custDataLst>
      <p:tags r:id="rId1"/>
    </p:custDataLst>
    <p:extLst>
      <p:ext uri="{BB962C8B-B14F-4D97-AF65-F5344CB8AC3E}">
        <p14:creationId xmlns:p14="http://schemas.microsoft.com/office/powerpoint/2010/main" val="28983002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D8DB1-3A16-6FE6-CB59-DF9189BEF3FA}"/>
              </a:ext>
            </a:extLst>
          </p:cNvPr>
          <p:cNvSpPr>
            <a:spLocks noGrp="1"/>
          </p:cNvSpPr>
          <p:nvPr>
            <p:ph type="title"/>
          </p:nvPr>
        </p:nvSpPr>
        <p:spPr/>
        <p:txBody>
          <a:bodyPr/>
          <a:lstStyle/>
          <a:p>
            <a:r>
              <a:rPr lang="en-US" dirty="0"/>
              <a:t>Falls</a:t>
            </a:r>
          </a:p>
        </p:txBody>
      </p:sp>
      <p:sp>
        <p:nvSpPr>
          <p:cNvPr id="3" name="Content Placeholder 2">
            <a:extLst>
              <a:ext uri="{FF2B5EF4-FFF2-40B4-BE49-F238E27FC236}">
                <a16:creationId xmlns:a16="http://schemas.microsoft.com/office/drawing/2014/main" id="{57B8CE5E-B926-ADE4-CE68-453B0B63EC2E}"/>
              </a:ext>
            </a:extLst>
          </p:cNvPr>
          <p:cNvSpPr>
            <a:spLocks noGrp="1"/>
          </p:cNvSpPr>
          <p:nvPr>
            <p:ph idx="1"/>
          </p:nvPr>
        </p:nvSpPr>
        <p:spPr>
          <a:xfrm>
            <a:off x="841248" y="1485499"/>
            <a:ext cx="6008731" cy="4572000"/>
          </a:xfrm>
        </p:spPr>
        <p:txBody>
          <a:bodyPr>
            <a:normAutofit lnSpcReduction="10000"/>
          </a:bodyPr>
          <a:lstStyle/>
          <a:p>
            <a:pPr marL="457200" indent="-457200">
              <a:buFont typeface="Arial" panose="020B0604020202020204" pitchFamily="34" charset="0"/>
              <a:buChar char="•"/>
            </a:pPr>
            <a:r>
              <a:rPr lang="en-US" sz="2500" dirty="0"/>
              <a:t>Electrical shock can cause involuntary muscle contractions, leading to loss of balance</a:t>
            </a:r>
          </a:p>
          <a:p>
            <a:pPr marL="457200" indent="-457200">
              <a:buFont typeface="Arial" panose="020B0604020202020204" pitchFamily="34" charset="0"/>
              <a:buChar char="•"/>
            </a:pPr>
            <a:endParaRPr lang="en-US" sz="1100" dirty="0"/>
          </a:p>
          <a:p>
            <a:pPr marL="457200" indent="-457200">
              <a:buFont typeface="Arial" panose="020B0604020202020204" pitchFamily="34" charset="0"/>
              <a:buChar char="•"/>
            </a:pPr>
            <a:r>
              <a:rPr lang="en-US" sz="2500" dirty="0"/>
              <a:t>Workers may fall from ladders, platforms, scaffolding, or other elevated work areas</a:t>
            </a:r>
          </a:p>
          <a:p>
            <a:pPr marL="457200" indent="-457200">
              <a:buFont typeface="Arial" panose="020B0604020202020204" pitchFamily="34" charset="0"/>
              <a:buChar char="•"/>
            </a:pPr>
            <a:endParaRPr lang="en-US" sz="1050" dirty="0"/>
          </a:p>
          <a:p>
            <a:pPr marL="457200" indent="-457200">
              <a:buFont typeface="Arial" panose="020B0604020202020204" pitchFamily="34" charset="0"/>
              <a:buChar char="•"/>
            </a:pPr>
            <a:r>
              <a:rPr lang="en-US" sz="2500" dirty="0"/>
              <a:t>Falls can cause serious injuries such as fractures, head trauma, or spinal damage</a:t>
            </a:r>
          </a:p>
          <a:p>
            <a:pPr marL="457200" indent="-457200">
              <a:buFont typeface="Arial" panose="020B0604020202020204" pitchFamily="34" charset="0"/>
              <a:buChar char="•"/>
            </a:pPr>
            <a:endParaRPr lang="en-US" sz="1100" dirty="0"/>
          </a:p>
          <a:p>
            <a:pPr marL="457200" indent="-457200">
              <a:buFont typeface="Arial" panose="020B0604020202020204" pitchFamily="34" charset="0"/>
              <a:buChar char="•"/>
            </a:pPr>
            <a:r>
              <a:rPr lang="en-US" sz="2500" dirty="0"/>
              <a:t>Wearing proper fall protection, such as a safety harness, can help prevent serious injury</a:t>
            </a:r>
          </a:p>
        </p:txBody>
      </p:sp>
      <p:pic>
        <p:nvPicPr>
          <p:cNvPr id="4" name="Picture 4" descr="No photo description available.">
            <a:extLst>
              <a:ext uri="{FF2B5EF4-FFF2-40B4-BE49-F238E27FC236}">
                <a16:creationId xmlns:a16="http://schemas.microsoft.com/office/drawing/2014/main" id="{94531BB0-EF7E-947B-2A1F-F13CAA194D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035"/>
          <a:stretch/>
        </p:blipFill>
        <p:spPr bwMode="auto">
          <a:xfrm>
            <a:off x="6986649" y="1485499"/>
            <a:ext cx="3957324" cy="42511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2320391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E047D-A9EA-43C7-9BDB-9203680FE60C}"/>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632D62D9-45F4-D7F3-5CD2-6965361FEFA2}"/>
              </a:ext>
            </a:extLst>
          </p:cNvPr>
          <p:cNvGrpSpPr/>
          <p:nvPr/>
        </p:nvGrpSpPr>
        <p:grpSpPr>
          <a:xfrm>
            <a:off x="609600" y="456779"/>
            <a:ext cx="3737811" cy="5982521"/>
            <a:chOff x="481263" y="1311193"/>
            <a:chExt cx="2662989" cy="4793379"/>
          </a:xfrm>
        </p:grpSpPr>
        <p:pic>
          <p:nvPicPr>
            <p:cNvPr id="8" name="Picture 7">
              <a:extLst>
                <a:ext uri="{FF2B5EF4-FFF2-40B4-BE49-F238E27FC236}">
                  <a16:creationId xmlns:a16="http://schemas.microsoft.com/office/drawing/2014/main" id="{94EC8F65-8C8C-0D98-E900-CC44E7232C01}"/>
                </a:ext>
              </a:extLst>
            </p:cNvPr>
            <p:cNvPicPr>
              <a:picLocks noChangeAspect="1"/>
            </p:cNvPicPr>
            <p:nvPr/>
          </p:nvPicPr>
          <p:blipFill>
            <a:blip r:embed="rId4">
              <a:extLst>
                <a:ext uri="{28A0092B-C50C-407E-A947-70E740481C1C}">
                  <a14:useLocalDpi xmlns:a14="http://schemas.microsoft.com/office/drawing/2010/main" val="0"/>
                </a:ext>
              </a:extLst>
            </a:blip>
            <a:srcRect l="44461" t="454" r="25135" b="2256"/>
            <a:stretch>
              <a:fillRect/>
            </a:stretch>
          </p:blipFill>
          <p:spPr>
            <a:xfrm>
              <a:off x="481263" y="1311193"/>
              <a:ext cx="2662989" cy="4793379"/>
            </a:xfrm>
            <a:prstGeom prst="rect">
              <a:avLst/>
            </a:prstGeom>
          </p:spPr>
        </p:pic>
        <p:sp>
          <p:nvSpPr>
            <p:cNvPr id="12" name="Rectangle: Rounded Corners 11">
              <a:extLst>
                <a:ext uri="{FF2B5EF4-FFF2-40B4-BE49-F238E27FC236}">
                  <a16:creationId xmlns:a16="http://schemas.microsoft.com/office/drawing/2014/main" id="{66F2B634-F388-7146-89D3-2B683ABCAA55}"/>
                </a:ext>
              </a:extLst>
            </p:cNvPr>
            <p:cNvSpPr/>
            <p:nvPr/>
          </p:nvSpPr>
          <p:spPr>
            <a:xfrm>
              <a:off x="817687" y="1943905"/>
              <a:ext cx="2069892" cy="4007715"/>
            </a:xfrm>
            <a:prstGeom prst="roundRect">
              <a:avLst>
                <a:gd name="adj" fmla="val 949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1E57714A-C946-012B-51BC-7F62411E11C5}"/>
              </a:ext>
            </a:extLst>
          </p:cNvPr>
          <p:cNvPicPr>
            <a:picLocks noChangeAspect="1"/>
          </p:cNvPicPr>
          <p:nvPr/>
        </p:nvPicPr>
        <p:blipFill>
          <a:blip r:embed="rId5">
            <a:extLst>
              <a:ext uri="{28A0092B-C50C-407E-A947-70E740481C1C}">
                <a14:useLocalDpi xmlns:a14="http://schemas.microsoft.com/office/drawing/2010/main" val="0"/>
              </a:ext>
            </a:extLst>
          </a:blip>
          <a:srcRect l="23377" t="8424" r="20937" b="8130"/>
          <a:stretch>
            <a:fillRect/>
          </a:stretch>
        </p:blipFill>
        <p:spPr>
          <a:xfrm>
            <a:off x="408941" y="351874"/>
            <a:ext cx="1450893" cy="1223004"/>
          </a:xfrm>
          <a:prstGeom prst="rect">
            <a:avLst/>
          </a:prstGeom>
        </p:spPr>
      </p:pic>
      <p:sp>
        <p:nvSpPr>
          <p:cNvPr id="15" name="Rectangle: Rounded Corners 14">
            <a:extLst>
              <a:ext uri="{FF2B5EF4-FFF2-40B4-BE49-F238E27FC236}">
                <a16:creationId xmlns:a16="http://schemas.microsoft.com/office/drawing/2014/main" id="{1A277AE7-D7C7-9572-A269-6FD991AC0136}"/>
              </a:ext>
            </a:extLst>
          </p:cNvPr>
          <p:cNvSpPr/>
          <p:nvPr/>
        </p:nvSpPr>
        <p:spPr>
          <a:xfrm>
            <a:off x="1195355" y="4670475"/>
            <a:ext cx="2704747" cy="142002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Low</a:t>
            </a:r>
          </a:p>
          <a:p>
            <a:pPr algn="ctr"/>
            <a:r>
              <a:rPr lang="en-US" sz="2800" i="1" dirty="0"/>
              <a:t>50 Volts or less</a:t>
            </a:r>
          </a:p>
        </p:txBody>
      </p:sp>
      <p:sp>
        <p:nvSpPr>
          <p:cNvPr id="3" name="Content Placeholder 2">
            <a:extLst>
              <a:ext uri="{FF2B5EF4-FFF2-40B4-BE49-F238E27FC236}">
                <a16:creationId xmlns:a16="http://schemas.microsoft.com/office/drawing/2014/main" id="{958A356A-C19A-A103-3956-133B8AF8E160}"/>
              </a:ext>
            </a:extLst>
          </p:cNvPr>
          <p:cNvSpPr>
            <a:spLocks noGrp="1"/>
          </p:cNvSpPr>
          <p:nvPr>
            <p:ph idx="1"/>
          </p:nvPr>
        </p:nvSpPr>
        <p:spPr>
          <a:xfrm>
            <a:off x="4548069" y="1246454"/>
            <a:ext cx="6448575" cy="4971466"/>
          </a:xfrm>
          <a:ln>
            <a:solidFill>
              <a:schemeClr val="accent2"/>
            </a:solidFill>
          </a:ln>
        </p:spPr>
        <p:txBody>
          <a:bodyPr/>
          <a:lstStyle/>
          <a:p>
            <a:pPr lvl="1"/>
            <a:endParaRPr lang="en-US" sz="700" dirty="0"/>
          </a:p>
          <a:p>
            <a:pPr marL="914400" lvl="1" indent="-457200">
              <a:buFont typeface="Arial" panose="020B0604020202020204" pitchFamily="34" charset="0"/>
              <a:buChar char="•"/>
            </a:pPr>
            <a:r>
              <a:rPr lang="en-US" sz="2800" dirty="0"/>
              <a:t>Cars, bus batteries, communication systems, lighting systems</a:t>
            </a:r>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r>
              <a:rPr lang="en-US" sz="2800" dirty="0"/>
              <a:t>Low voltage </a:t>
            </a:r>
            <a:r>
              <a:rPr lang="en-US" sz="2800" b="1" i="1" dirty="0"/>
              <a:t>does not mean low danger</a:t>
            </a:r>
          </a:p>
          <a:p>
            <a:endParaRPr lang="en-US" dirty="0"/>
          </a:p>
        </p:txBody>
      </p:sp>
      <p:pic>
        <p:nvPicPr>
          <p:cNvPr id="5" name="Picture 2" descr="Duracell Ultra | Heavy Duty | Flooded Battery | 950CCA | Group 31 | M6 Stud Terminal - Main Image">
            <a:extLst>
              <a:ext uri="{FF2B5EF4-FFF2-40B4-BE49-F238E27FC236}">
                <a16:creationId xmlns:a16="http://schemas.microsoft.com/office/drawing/2014/main" id="{0E12B527-D071-9251-EEF3-613B34B062C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275" t="11384" r="8681" b="15810"/>
          <a:stretch>
            <a:fillRect/>
          </a:stretch>
        </p:blipFill>
        <p:spPr bwMode="auto">
          <a:xfrm>
            <a:off x="6445625" y="3561346"/>
            <a:ext cx="2906922" cy="257955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11721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500"/>
                                        <p:tgtEl>
                                          <p:spTgt spid="3">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uiExpand="1"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2EDB2-5272-201C-B61C-4167564573D5}"/>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CCC4735F-7A52-36C3-E290-F8C62B7AEFB2}"/>
              </a:ext>
            </a:extLst>
          </p:cNvPr>
          <p:cNvGrpSpPr/>
          <p:nvPr/>
        </p:nvGrpSpPr>
        <p:grpSpPr>
          <a:xfrm>
            <a:off x="609600" y="456779"/>
            <a:ext cx="3737811" cy="5982521"/>
            <a:chOff x="481263" y="1311193"/>
            <a:chExt cx="2662989" cy="4793379"/>
          </a:xfrm>
        </p:grpSpPr>
        <p:pic>
          <p:nvPicPr>
            <p:cNvPr id="8" name="Picture 7">
              <a:extLst>
                <a:ext uri="{FF2B5EF4-FFF2-40B4-BE49-F238E27FC236}">
                  <a16:creationId xmlns:a16="http://schemas.microsoft.com/office/drawing/2014/main" id="{B949EB8A-3210-C9B6-F329-C7180464FE7C}"/>
                </a:ext>
              </a:extLst>
            </p:cNvPr>
            <p:cNvPicPr>
              <a:picLocks noChangeAspect="1"/>
            </p:cNvPicPr>
            <p:nvPr/>
          </p:nvPicPr>
          <p:blipFill>
            <a:blip r:embed="rId4">
              <a:extLst>
                <a:ext uri="{28A0092B-C50C-407E-A947-70E740481C1C}">
                  <a14:useLocalDpi xmlns:a14="http://schemas.microsoft.com/office/drawing/2010/main" val="0"/>
                </a:ext>
              </a:extLst>
            </a:blip>
            <a:srcRect l="44461" t="454" r="25135" b="2256"/>
            <a:stretch>
              <a:fillRect/>
            </a:stretch>
          </p:blipFill>
          <p:spPr>
            <a:xfrm>
              <a:off x="481263" y="1311193"/>
              <a:ext cx="2662989" cy="4793379"/>
            </a:xfrm>
            <a:prstGeom prst="rect">
              <a:avLst/>
            </a:prstGeom>
          </p:spPr>
        </p:pic>
        <p:sp>
          <p:nvSpPr>
            <p:cNvPr id="12" name="Rectangle: Rounded Corners 11">
              <a:extLst>
                <a:ext uri="{FF2B5EF4-FFF2-40B4-BE49-F238E27FC236}">
                  <a16:creationId xmlns:a16="http://schemas.microsoft.com/office/drawing/2014/main" id="{87CC2765-ED0A-103F-89F8-0B0664CDA2E5}"/>
                </a:ext>
              </a:extLst>
            </p:cNvPr>
            <p:cNvSpPr/>
            <p:nvPr/>
          </p:nvSpPr>
          <p:spPr>
            <a:xfrm>
              <a:off x="817687" y="1943905"/>
              <a:ext cx="2069892" cy="4007715"/>
            </a:xfrm>
            <a:prstGeom prst="roundRect">
              <a:avLst>
                <a:gd name="adj" fmla="val 949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B9DD9704-36DE-DD17-4335-4AD5AB0AACC7}"/>
              </a:ext>
            </a:extLst>
          </p:cNvPr>
          <p:cNvPicPr>
            <a:picLocks noChangeAspect="1"/>
          </p:cNvPicPr>
          <p:nvPr/>
        </p:nvPicPr>
        <p:blipFill>
          <a:blip r:embed="rId5">
            <a:extLst>
              <a:ext uri="{28A0092B-C50C-407E-A947-70E740481C1C}">
                <a14:useLocalDpi xmlns:a14="http://schemas.microsoft.com/office/drawing/2010/main" val="0"/>
              </a:ext>
            </a:extLst>
          </a:blip>
          <a:srcRect l="23377" t="8424" r="20937" b="8130"/>
          <a:stretch>
            <a:fillRect/>
          </a:stretch>
        </p:blipFill>
        <p:spPr>
          <a:xfrm>
            <a:off x="408941" y="351874"/>
            <a:ext cx="1450893" cy="1223004"/>
          </a:xfrm>
          <a:prstGeom prst="rect">
            <a:avLst/>
          </a:prstGeom>
        </p:spPr>
      </p:pic>
      <p:sp>
        <p:nvSpPr>
          <p:cNvPr id="15" name="Rectangle: Rounded Corners 14">
            <a:extLst>
              <a:ext uri="{FF2B5EF4-FFF2-40B4-BE49-F238E27FC236}">
                <a16:creationId xmlns:a16="http://schemas.microsoft.com/office/drawing/2014/main" id="{6CE5FC34-BBE7-8C6D-7309-34DA87683548}"/>
              </a:ext>
            </a:extLst>
          </p:cNvPr>
          <p:cNvSpPr/>
          <p:nvPr/>
        </p:nvSpPr>
        <p:spPr>
          <a:xfrm>
            <a:off x="1195355" y="4670475"/>
            <a:ext cx="2704747" cy="142002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Low</a:t>
            </a:r>
          </a:p>
          <a:p>
            <a:pPr algn="ctr"/>
            <a:r>
              <a:rPr lang="en-US" sz="2800" i="1" dirty="0"/>
              <a:t>50 Volts or less</a:t>
            </a:r>
          </a:p>
        </p:txBody>
      </p:sp>
      <p:sp>
        <p:nvSpPr>
          <p:cNvPr id="3" name="Content Placeholder 2">
            <a:extLst>
              <a:ext uri="{FF2B5EF4-FFF2-40B4-BE49-F238E27FC236}">
                <a16:creationId xmlns:a16="http://schemas.microsoft.com/office/drawing/2014/main" id="{F7619ADE-76D0-C308-FC77-F62B56342521}"/>
              </a:ext>
            </a:extLst>
          </p:cNvPr>
          <p:cNvSpPr>
            <a:spLocks noGrp="1"/>
          </p:cNvSpPr>
          <p:nvPr>
            <p:ph idx="1"/>
          </p:nvPr>
        </p:nvSpPr>
        <p:spPr>
          <a:xfrm>
            <a:off x="4548069" y="1246454"/>
            <a:ext cx="6448575" cy="4971466"/>
          </a:xfrm>
          <a:ln>
            <a:solidFill>
              <a:schemeClr val="accent5">
                <a:lumMod val="75000"/>
              </a:schemeClr>
            </a:solidFill>
          </a:ln>
        </p:spPr>
        <p:txBody>
          <a:bodyPr/>
          <a:lstStyle/>
          <a:p>
            <a:endParaRPr lang="en-US" sz="1000" dirty="0"/>
          </a:p>
          <a:p>
            <a:pPr marL="914400" lvl="1" indent="-457200">
              <a:buFont typeface="Arial" panose="020B0604020202020204" pitchFamily="34" charset="0"/>
              <a:buChar char="•"/>
            </a:pPr>
            <a:r>
              <a:rPr lang="en-US" sz="2800" dirty="0"/>
              <a:t>Household appliances, lighting, computers, some electric buses and trains</a:t>
            </a:r>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r>
              <a:rPr lang="en-US" sz="2800" dirty="0"/>
              <a:t>50 volts and above, PPE required</a:t>
            </a:r>
          </a:p>
          <a:p>
            <a:endParaRPr lang="en-US" dirty="0"/>
          </a:p>
        </p:txBody>
      </p:sp>
      <p:sp>
        <p:nvSpPr>
          <p:cNvPr id="2" name="Rectangle: Rounded Corners 1">
            <a:extLst>
              <a:ext uri="{FF2B5EF4-FFF2-40B4-BE49-F238E27FC236}">
                <a16:creationId xmlns:a16="http://schemas.microsoft.com/office/drawing/2014/main" id="{D88C52E4-226A-FDDB-DFB1-B600D25CE510}"/>
              </a:ext>
            </a:extLst>
          </p:cNvPr>
          <p:cNvSpPr/>
          <p:nvPr/>
        </p:nvSpPr>
        <p:spPr>
          <a:xfrm>
            <a:off x="1195355" y="3126306"/>
            <a:ext cx="2704747" cy="1420026"/>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Intermediate</a:t>
            </a:r>
          </a:p>
          <a:p>
            <a:pPr algn="ctr"/>
            <a:r>
              <a:rPr lang="en-US" sz="2800" i="1" dirty="0"/>
              <a:t>50-1,000 Volts</a:t>
            </a:r>
          </a:p>
        </p:txBody>
      </p:sp>
      <p:pic>
        <p:nvPicPr>
          <p:cNvPr id="6" name="Picture 5">
            <a:extLst>
              <a:ext uri="{FF2B5EF4-FFF2-40B4-BE49-F238E27FC236}">
                <a16:creationId xmlns:a16="http://schemas.microsoft.com/office/drawing/2014/main" id="{848A227A-AD2E-AE3C-7F8A-945FFBEFEB6C}"/>
              </a:ext>
            </a:extLst>
          </p:cNvPr>
          <p:cNvPicPr>
            <a:picLocks noChangeAspect="1"/>
          </p:cNvPicPr>
          <p:nvPr/>
        </p:nvPicPr>
        <p:blipFill>
          <a:blip r:embed="rId6"/>
          <a:stretch>
            <a:fillRect/>
          </a:stretch>
        </p:blipFill>
        <p:spPr>
          <a:xfrm>
            <a:off x="7266623" y="4225490"/>
            <a:ext cx="3730021" cy="1865011"/>
          </a:xfrm>
          <a:prstGeom prst="rect">
            <a:avLst/>
          </a:prstGeom>
        </p:spPr>
      </p:pic>
      <p:pic>
        <p:nvPicPr>
          <p:cNvPr id="7" name="Picture 6">
            <a:extLst>
              <a:ext uri="{FF2B5EF4-FFF2-40B4-BE49-F238E27FC236}">
                <a16:creationId xmlns:a16="http://schemas.microsoft.com/office/drawing/2014/main" id="{132A552C-4603-E65B-1C64-5CDE063228AB}"/>
              </a:ext>
            </a:extLst>
          </p:cNvPr>
          <p:cNvPicPr>
            <a:picLocks noChangeAspect="1"/>
          </p:cNvPicPr>
          <p:nvPr/>
        </p:nvPicPr>
        <p:blipFill>
          <a:blip r:embed="rId7"/>
          <a:stretch>
            <a:fillRect/>
          </a:stretch>
        </p:blipFill>
        <p:spPr>
          <a:xfrm>
            <a:off x="4775153" y="3836319"/>
            <a:ext cx="2385083" cy="2385083"/>
          </a:xfrm>
          <a:prstGeom prst="rect">
            <a:avLst/>
          </a:prstGeom>
        </p:spPr>
      </p:pic>
    </p:spTree>
    <p:custDataLst>
      <p:tags r:id="rId1"/>
    </p:custDataLst>
    <p:extLst>
      <p:ext uri="{BB962C8B-B14F-4D97-AF65-F5344CB8AC3E}">
        <p14:creationId xmlns:p14="http://schemas.microsoft.com/office/powerpoint/2010/main" val="3055924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500"/>
                                        <p:tgtEl>
                                          <p:spTgt spid="3">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8D659-A3C0-91D4-A238-6F751FB7333C}"/>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AAC042D4-373E-3548-94B5-63A81B3090D5}"/>
              </a:ext>
            </a:extLst>
          </p:cNvPr>
          <p:cNvGrpSpPr/>
          <p:nvPr/>
        </p:nvGrpSpPr>
        <p:grpSpPr>
          <a:xfrm>
            <a:off x="609600" y="456779"/>
            <a:ext cx="3737811" cy="5982521"/>
            <a:chOff x="481263" y="1311193"/>
            <a:chExt cx="2662989" cy="4793379"/>
          </a:xfrm>
        </p:grpSpPr>
        <p:pic>
          <p:nvPicPr>
            <p:cNvPr id="8" name="Picture 7">
              <a:extLst>
                <a:ext uri="{FF2B5EF4-FFF2-40B4-BE49-F238E27FC236}">
                  <a16:creationId xmlns:a16="http://schemas.microsoft.com/office/drawing/2014/main" id="{634265F1-F536-6753-3303-091B52F612F0}"/>
                </a:ext>
              </a:extLst>
            </p:cNvPr>
            <p:cNvPicPr>
              <a:picLocks noChangeAspect="1"/>
            </p:cNvPicPr>
            <p:nvPr/>
          </p:nvPicPr>
          <p:blipFill>
            <a:blip r:embed="rId4">
              <a:extLst>
                <a:ext uri="{28A0092B-C50C-407E-A947-70E740481C1C}">
                  <a14:useLocalDpi xmlns:a14="http://schemas.microsoft.com/office/drawing/2010/main" val="0"/>
                </a:ext>
              </a:extLst>
            </a:blip>
            <a:srcRect l="44461" t="454" r="25135" b="2256"/>
            <a:stretch>
              <a:fillRect/>
            </a:stretch>
          </p:blipFill>
          <p:spPr>
            <a:xfrm>
              <a:off x="481263" y="1311193"/>
              <a:ext cx="2662989" cy="4793379"/>
            </a:xfrm>
            <a:prstGeom prst="rect">
              <a:avLst/>
            </a:prstGeom>
          </p:spPr>
        </p:pic>
        <p:sp>
          <p:nvSpPr>
            <p:cNvPr id="12" name="Rectangle: Rounded Corners 11">
              <a:extLst>
                <a:ext uri="{FF2B5EF4-FFF2-40B4-BE49-F238E27FC236}">
                  <a16:creationId xmlns:a16="http://schemas.microsoft.com/office/drawing/2014/main" id="{29CF4A1F-8060-55A8-C4AA-00FEFA2CF38E}"/>
                </a:ext>
              </a:extLst>
            </p:cNvPr>
            <p:cNvSpPr/>
            <p:nvPr/>
          </p:nvSpPr>
          <p:spPr>
            <a:xfrm>
              <a:off x="817687" y="1943905"/>
              <a:ext cx="2069892" cy="4007715"/>
            </a:xfrm>
            <a:prstGeom prst="roundRect">
              <a:avLst>
                <a:gd name="adj" fmla="val 949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16997AF4-13FF-18C6-9867-E8008FBCC334}"/>
              </a:ext>
            </a:extLst>
          </p:cNvPr>
          <p:cNvPicPr>
            <a:picLocks noChangeAspect="1"/>
          </p:cNvPicPr>
          <p:nvPr/>
        </p:nvPicPr>
        <p:blipFill>
          <a:blip r:embed="rId5">
            <a:extLst>
              <a:ext uri="{28A0092B-C50C-407E-A947-70E740481C1C}">
                <a14:useLocalDpi xmlns:a14="http://schemas.microsoft.com/office/drawing/2010/main" val="0"/>
              </a:ext>
            </a:extLst>
          </a:blip>
          <a:srcRect l="23377" t="8424" r="20937" b="8130"/>
          <a:stretch>
            <a:fillRect/>
          </a:stretch>
        </p:blipFill>
        <p:spPr>
          <a:xfrm>
            <a:off x="408941" y="351874"/>
            <a:ext cx="1450893" cy="1223004"/>
          </a:xfrm>
          <a:prstGeom prst="rect">
            <a:avLst/>
          </a:prstGeom>
        </p:spPr>
      </p:pic>
      <p:sp>
        <p:nvSpPr>
          <p:cNvPr id="15" name="Rectangle: Rounded Corners 14">
            <a:extLst>
              <a:ext uri="{FF2B5EF4-FFF2-40B4-BE49-F238E27FC236}">
                <a16:creationId xmlns:a16="http://schemas.microsoft.com/office/drawing/2014/main" id="{13B0E4EF-11FD-60EE-4444-64592A66C596}"/>
              </a:ext>
            </a:extLst>
          </p:cNvPr>
          <p:cNvSpPr/>
          <p:nvPr/>
        </p:nvSpPr>
        <p:spPr>
          <a:xfrm>
            <a:off x="1195355" y="4670475"/>
            <a:ext cx="2704747" cy="142002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Low</a:t>
            </a:r>
          </a:p>
          <a:p>
            <a:pPr algn="ctr"/>
            <a:r>
              <a:rPr lang="en-US" sz="2800" i="1" dirty="0"/>
              <a:t>50 Volts or less</a:t>
            </a:r>
          </a:p>
        </p:txBody>
      </p:sp>
      <p:sp>
        <p:nvSpPr>
          <p:cNvPr id="3" name="Content Placeholder 2">
            <a:extLst>
              <a:ext uri="{FF2B5EF4-FFF2-40B4-BE49-F238E27FC236}">
                <a16:creationId xmlns:a16="http://schemas.microsoft.com/office/drawing/2014/main" id="{78BD53D9-B931-8510-F50B-0C32095C90D9}"/>
              </a:ext>
            </a:extLst>
          </p:cNvPr>
          <p:cNvSpPr>
            <a:spLocks noGrp="1"/>
          </p:cNvSpPr>
          <p:nvPr>
            <p:ph idx="1"/>
          </p:nvPr>
        </p:nvSpPr>
        <p:spPr>
          <a:xfrm>
            <a:off x="4548069" y="1246454"/>
            <a:ext cx="6448575" cy="4971466"/>
          </a:xfrm>
          <a:ln>
            <a:solidFill>
              <a:schemeClr val="accent5">
                <a:lumMod val="75000"/>
              </a:schemeClr>
            </a:solidFill>
          </a:ln>
        </p:spPr>
        <p:txBody>
          <a:bodyPr/>
          <a:lstStyle/>
          <a:p>
            <a:endParaRPr lang="en-US" sz="1000" dirty="0"/>
          </a:p>
          <a:p>
            <a:pPr marL="914400" lvl="1" indent="-457200">
              <a:buFont typeface="Arial" panose="020B0604020202020204" pitchFamily="34" charset="0"/>
              <a:buChar char="•"/>
            </a:pPr>
            <a:r>
              <a:rPr lang="en-US" sz="2800" dirty="0"/>
              <a:t>Used in power transmission, industrial equipment, grid connection, etc.</a:t>
            </a:r>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r>
              <a:rPr lang="en-US" sz="2800" dirty="0"/>
              <a:t>Electric shock, burns, arc flash incidents, and electrocution</a:t>
            </a:r>
          </a:p>
          <a:p>
            <a:endParaRPr lang="en-US" dirty="0"/>
          </a:p>
        </p:txBody>
      </p:sp>
      <p:sp>
        <p:nvSpPr>
          <p:cNvPr id="2" name="Rectangle: Rounded Corners 1">
            <a:extLst>
              <a:ext uri="{FF2B5EF4-FFF2-40B4-BE49-F238E27FC236}">
                <a16:creationId xmlns:a16="http://schemas.microsoft.com/office/drawing/2014/main" id="{CF93A2A1-803E-569F-87C2-12EA470D0A04}"/>
              </a:ext>
            </a:extLst>
          </p:cNvPr>
          <p:cNvSpPr/>
          <p:nvPr/>
        </p:nvSpPr>
        <p:spPr>
          <a:xfrm>
            <a:off x="1195355" y="3126306"/>
            <a:ext cx="2704747" cy="1420026"/>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Intermediate</a:t>
            </a:r>
          </a:p>
          <a:p>
            <a:pPr algn="ctr"/>
            <a:r>
              <a:rPr lang="en-US" sz="2800" i="1" dirty="0"/>
              <a:t>50-1,000 Volts</a:t>
            </a:r>
          </a:p>
        </p:txBody>
      </p:sp>
      <p:sp>
        <p:nvSpPr>
          <p:cNvPr id="5" name="Rectangle: Rounded Corners 4">
            <a:extLst>
              <a:ext uri="{FF2B5EF4-FFF2-40B4-BE49-F238E27FC236}">
                <a16:creationId xmlns:a16="http://schemas.microsoft.com/office/drawing/2014/main" id="{8922220F-37DB-DCB4-D594-236EB2CAE5C7}"/>
              </a:ext>
            </a:extLst>
          </p:cNvPr>
          <p:cNvSpPr/>
          <p:nvPr/>
        </p:nvSpPr>
        <p:spPr>
          <a:xfrm>
            <a:off x="1208391" y="1629878"/>
            <a:ext cx="2704747" cy="1420026"/>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High</a:t>
            </a:r>
          </a:p>
          <a:p>
            <a:pPr algn="ctr"/>
            <a:r>
              <a:rPr lang="en-US" sz="2800" i="1" dirty="0"/>
              <a:t>50 Volts or more</a:t>
            </a:r>
          </a:p>
        </p:txBody>
      </p:sp>
      <p:pic>
        <p:nvPicPr>
          <p:cNvPr id="7" name="Picture 2" descr="New transmission tech can easily double clean energy… | Canary Media">
            <a:extLst>
              <a:ext uri="{FF2B5EF4-FFF2-40B4-BE49-F238E27FC236}">
                <a16:creationId xmlns:a16="http://schemas.microsoft.com/office/drawing/2014/main" id="{0E28225B-C406-685B-B791-719FEF62DAD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1742"/>
          <a:stretch/>
        </p:blipFill>
        <p:spPr bwMode="auto">
          <a:xfrm>
            <a:off x="7819484" y="3836319"/>
            <a:ext cx="2826269" cy="1940907"/>
          </a:xfrm>
          <a:prstGeom prst="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6" descr="Electric Shock, Electrocution, and You: A Complete Guide">
            <a:extLst>
              <a:ext uri="{FF2B5EF4-FFF2-40B4-BE49-F238E27FC236}">
                <a16:creationId xmlns:a16="http://schemas.microsoft.com/office/drawing/2014/main" id="{AA919756-7065-DF89-63C0-611A3BB2009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993" r="268"/>
          <a:stretch/>
        </p:blipFill>
        <p:spPr bwMode="auto">
          <a:xfrm>
            <a:off x="6549153" y="4338591"/>
            <a:ext cx="2139345" cy="1658982"/>
          </a:xfrm>
          <a:prstGeom prst="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32BB1C4-8B31-A7A9-9D89-B7E156D39E31}"/>
              </a:ext>
            </a:extLst>
          </p:cNvPr>
          <p:cNvPicPr>
            <a:picLocks noChangeAspect="1"/>
          </p:cNvPicPr>
          <p:nvPr/>
        </p:nvPicPr>
        <p:blipFill rotWithShape="1">
          <a:blip r:embed="rId8"/>
          <a:srcRect l="9254" t="21902" r="9162" b="21876"/>
          <a:stretch/>
        </p:blipFill>
        <p:spPr>
          <a:xfrm>
            <a:off x="4772782" y="3836319"/>
            <a:ext cx="2139345" cy="1474305"/>
          </a:xfrm>
          <a:prstGeom prst="rect">
            <a:avLst/>
          </a:prstGeom>
          <a:ln>
            <a:solidFill>
              <a:schemeClr val="tx2"/>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9589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500"/>
                                        <p:tgtEl>
                                          <p:spTgt spid="3">
                                            <p:txEl>
                                              <p:pRg st="3" end="3"/>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25A3A-9BED-45AE-AC53-A1CDD1A62048}"/>
              </a:ext>
            </a:extLst>
          </p:cNvPr>
          <p:cNvSpPr>
            <a:spLocks noGrp="1"/>
          </p:cNvSpPr>
          <p:nvPr>
            <p:ph type="title"/>
          </p:nvPr>
        </p:nvSpPr>
        <p:spPr>
          <a:xfrm>
            <a:off x="838200" y="646396"/>
            <a:ext cx="10506055" cy="570128"/>
          </a:xfrm>
        </p:spPr>
        <p:txBody>
          <a:bodyPr/>
          <a:lstStyle/>
          <a:p>
            <a:r>
              <a:rPr lang="en-US" dirty="0"/>
              <a:t>Arc Flash </a:t>
            </a:r>
          </a:p>
        </p:txBody>
      </p:sp>
      <p:grpSp>
        <p:nvGrpSpPr>
          <p:cNvPr id="24" name="Group 23">
            <a:extLst>
              <a:ext uri="{FF2B5EF4-FFF2-40B4-BE49-F238E27FC236}">
                <a16:creationId xmlns:a16="http://schemas.microsoft.com/office/drawing/2014/main" id="{B1E7BB54-4E10-476B-9906-5ABBCE3921F8}"/>
              </a:ext>
            </a:extLst>
          </p:cNvPr>
          <p:cNvGrpSpPr/>
          <p:nvPr/>
        </p:nvGrpSpPr>
        <p:grpSpPr>
          <a:xfrm>
            <a:off x="804277" y="1043355"/>
            <a:ext cx="5291723" cy="5355819"/>
            <a:chOff x="810903" y="1243819"/>
            <a:chExt cx="5972033" cy="4967785"/>
          </a:xfrm>
        </p:grpSpPr>
        <p:sp>
          <p:nvSpPr>
            <p:cNvPr id="11" name="Rectangle 10">
              <a:extLst>
                <a:ext uri="{FF2B5EF4-FFF2-40B4-BE49-F238E27FC236}">
                  <a16:creationId xmlns:a16="http://schemas.microsoft.com/office/drawing/2014/main" id="{B510C03D-4EC3-4A85-8DFC-834BAE70E723}"/>
                </a:ext>
              </a:extLst>
            </p:cNvPr>
            <p:cNvSpPr/>
            <p:nvPr/>
          </p:nvSpPr>
          <p:spPr>
            <a:xfrm>
              <a:off x="838200" y="1639604"/>
              <a:ext cx="5807520" cy="4572000"/>
            </a:xfrm>
            <a:prstGeom prst="rect">
              <a:avLst/>
            </a:prstGeom>
            <a:solidFill>
              <a:schemeClr val="accent3">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dirty="0"/>
            </a:p>
          </p:txBody>
        </p:sp>
        <p:pic>
          <p:nvPicPr>
            <p:cNvPr id="23" name="Picture 22">
              <a:extLst>
                <a:ext uri="{FF2B5EF4-FFF2-40B4-BE49-F238E27FC236}">
                  <a16:creationId xmlns:a16="http://schemas.microsoft.com/office/drawing/2014/main" id="{8818B0D3-0240-4427-A3B3-8172752EB9A6}"/>
                </a:ext>
              </a:extLst>
            </p:cNvPr>
            <p:cNvPicPr>
              <a:picLocks noChangeAspect="1"/>
            </p:cNvPicPr>
            <p:nvPr/>
          </p:nvPicPr>
          <p:blipFill rotWithShape="1">
            <a:blip r:embed="rId4">
              <a:extLst>
                <a:ext uri="{28A0092B-C50C-407E-A947-70E740481C1C}">
                  <a14:useLocalDpi xmlns:a14="http://schemas.microsoft.com/office/drawing/2010/main" val="0"/>
                </a:ext>
              </a:extLst>
            </a:blip>
            <a:srcRect l="10842" t="68180" r="24838" b="19325"/>
            <a:stretch/>
          </p:blipFill>
          <p:spPr>
            <a:xfrm>
              <a:off x="810903" y="1243819"/>
              <a:ext cx="5972033" cy="846161"/>
            </a:xfrm>
            <a:prstGeom prst="rect">
              <a:avLst/>
            </a:prstGeom>
          </p:spPr>
        </p:pic>
      </p:grpSp>
      <p:sp>
        <p:nvSpPr>
          <p:cNvPr id="3" name="Rectangle 2">
            <a:extLst>
              <a:ext uri="{FF2B5EF4-FFF2-40B4-BE49-F238E27FC236}">
                <a16:creationId xmlns:a16="http://schemas.microsoft.com/office/drawing/2014/main" id="{B8C16AF3-BAF8-40EF-A007-07892EA5FEA3}"/>
              </a:ext>
            </a:extLst>
          </p:cNvPr>
          <p:cNvSpPr/>
          <p:nvPr/>
        </p:nvSpPr>
        <p:spPr>
          <a:xfrm>
            <a:off x="915910" y="2068786"/>
            <a:ext cx="4976250" cy="11696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600" dirty="0">
                <a:solidFill>
                  <a:schemeClr val="tx1"/>
                </a:solidFill>
              </a:rPr>
              <a:t>Occurs when the air becomes  ionized transforming it into a conductive plasma</a:t>
            </a:r>
          </a:p>
        </p:txBody>
      </p:sp>
      <p:pic>
        <p:nvPicPr>
          <p:cNvPr id="1026" name="Picture 2" descr="6 Causes of Arc Flash in Homes and Tips to Stay Safe | Waypoint Inspection">
            <a:extLst>
              <a:ext uri="{FF2B5EF4-FFF2-40B4-BE49-F238E27FC236}">
                <a16:creationId xmlns:a16="http://schemas.microsoft.com/office/drawing/2014/main" id="{66279CBF-5E85-49B0-AE4A-CB5B8F47CC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061" r="12411"/>
          <a:stretch/>
        </p:blipFill>
        <p:spPr bwMode="auto">
          <a:xfrm>
            <a:off x="6883546" y="2023789"/>
            <a:ext cx="4478216" cy="312676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4EB1C4E-9768-4F2A-B7D2-BB71919CC0DE}"/>
              </a:ext>
            </a:extLst>
          </p:cNvPr>
          <p:cNvSpPr/>
          <p:nvPr/>
        </p:nvSpPr>
        <p:spPr>
          <a:xfrm>
            <a:off x="915910" y="3587171"/>
            <a:ext cx="4976250" cy="11696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600" dirty="0">
                <a:solidFill>
                  <a:schemeClr val="tx1"/>
                </a:solidFill>
              </a:rPr>
              <a:t>Allows current to “arc” through the air which can produce a harmful flash and blast </a:t>
            </a:r>
          </a:p>
        </p:txBody>
      </p:sp>
      <p:sp>
        <p:nvSpPr>
          <p:cNvPr id="9" name="Rectangle 8">
            <a:extLst>
              <a:ext uri="{FF2B5EF4-FFF2-40B4-BE49-F238E27FC236}">
                <a16:creationId xmlns:a16="http://schemas.microsoft.com/office/drawing/2014/main" id="{3C428316-C3D4-45E7-B12C-B6D143861203}"/>
              </a:ext>
            </a:extLst>
          </p:cNvPr>
          <p:cNvSpPr/>
          <p:nvPr/>
        </p:nvSpPr>
        <p:spPr>
          <a:xfrm>
            <a:off x="915910" y="5105556"/>
            <a:ext cx="4976250" cy="11696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600" dirty="0">
                <a:solidFill>
                  <a:schemeClr val="tx1"/>
                </a:solidFill>
              </a:rPr>
              <a:t>OSHA and NFP provide safety guidance specifically related to arc flash</a:t>
            </a:r>
          </a:p>
        </p:txBody>
      </p:sp>
      <p:grpSp>
        <p:nvGrpSpPr>
          <p:cNvPr id="7" name="Group 6">
            <a:extLst>
              <a:ext uri="{FF2B5EF4-FFF2-40B4-BE49-F238E27FC236}">
                <a16:creationId xmlns:a16="http://schemas.microsoft.com/office/drawing/2014/main" id="{BAE2AA60-BA13-4AE4-B88E-E4BDE599B47A}"/>
              </a:ext>
            </a:extLst>
          </p:cNvPr>
          <p:cNvGrpSpPr/>
          <p:nvPr/>
        </p:nvGrpSpPr>
        <p:grpSpPr>
          <a:xfrm>
            <a:off x="6674206" y="1476398"/>
            <a:ext cx="5199775" cy="4779848"/>
            <a:chOff x="6603799" y="1345579"/>
            <a:chExt cx="5199775" cy="4779848"/>
          </a:xfrm>
        </p:grpSpPr>
        <p:grpSp>
          <p:nvGrpSpPr>
            <p:cNvPr id="6" name="Group 5">
              <a:extLst>
                <a:ext uri="{FF2B5EF4-FFF2-40B4-BE49-F238E27FC236}">
                  <a16:creationId xmlns:a16="http://schemas.microsoft.com/office/drawing/2014/main" id="{3FC410B2-4E4B-41AC-9E6D-0CECE5B9CEF0}"/>
                </a:ext>
              </a:extLst>
            </p:cNvPr>
            <p:cNvGrpSpPr/>
            <p:nvPr/>
          </p:nvGrpSpPr>
          <p:grpSpPr>
            <a:xfrm>
              <a:off x="6718394" y="1499482"/>
              <a:ext cx="5085180" cy="4625945"/>
              <a:chOff x="6705600" y="1470055"/>
              <a:chExt cx="5085180" cy="4625945"/>
            </a:xfrm>
          </p:grpSpPr>
          <p:sp>
            <p:nvSpPr>
              <p:cNvPr id="4" name="Rectangle 3">
                <a:extLst>
                  <a:ext uri="{FF2B5EF4-FFF2-40B4-BE49-F238E27FC236}">
                    <a16:creationId xmlns:a16="http://schemas.microsoft.com/office/drawing/2014/main" id="{75CE9B27-07A4-4098-999A-BC1413F8B894}"/>
                  </a:ext>
                </a:extLst>
              </p:cNvPr>
              <p:cNvSpPr/>
              <p:nvPr/>
            </p:nvSpPr>
            <p:spPr>
              <a:xfrm>
                <a:off x="6705600" y="1470055"/>
                <a:ext cx="4970585" cy="4625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6" descr="Electrical arc flash | WorkSafe.qld.gov.au">
                <a:extLst>
                  <a:ext uri="{FF2B5EF4-FFF2-40B4-BE49-F238E27FC236}">
                    <a16:creationId xmlns:a16="http://schemas.microsoft.com/office/drawing/2014/main" id="{D3CD7C23-5FC3-4DF6-9F2B-22935C707BE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99" r="17709"/>
              <a:stretch/>
            </p:blipFill>
            <p:spPr bwMode="auto">
              <a:xfrm>
                <a:off x="6754960" y="1883719"/>
                <a:ext cx="4732941" cy="36648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9439DD3-D4FF-43BE-BB32-AA6751638B93}"/>
                  </a:ext>
                </a:extLst>
              </p:cNvPr>
              <p:cNvSpPr/>
              <p:nvPr/>
            </p:nvSpPr>
            <p:spPr>
              <a:xfrm>
                <a:off x="9392168" y="4150389"/>
                <a:ext cx="2398612" cy="1114611"/>
              </a:xfrm>
              <a:prstGeom prst="rect">
                <a:avLst/>
              </a:prstGeom>
              <a:ln>
                <a:solidFill>
                  <a:srgbClr val="FF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sz="2600" dirty="0">
                    <a:solidFill>
                      <a:srgbClr val="FF0000"/>
                    </a:solidFill>
                  </a:rPr>
                  <a:t>Blast </a:t>
                </a:r>
                <a:r>
                  <a:rPr lang="en-US" sz="2600" dirty="0">
                    <a:solidFill>
                      <a:schemeClr val="tx1"/>
                    </a:solidFill>
                  </a:rPr>
                  <a:t>equivalent to a grenade</a:t>
                </a:r>
              </a:p>
            </p:txBody>
          </p:sp>
        </p:grpSp>
        <p:sp>
          <p:nvSpPr>
            <p:cNvPr id="16" name="Rectangle 15">
              <a:extLst>
                <a:ext uri="{FF2B5EF4-FFF2-40B4-BE49-F238E27FC236}">
                  <a16:creationId xmlns:a16="http://schemas.microsoft.com/office/drawing/2014/main" id="{BADCDE86-8F18-4CA9-BC82-30B4C90AFA33}"/>
                </a:ext>
              </a:extLst>
            </p:cNvPr>
            <p:cNvSpPr/>
            <p:nvPr/>
          </p:nvSpPr>
          <p:spPr>
            <a:xfrm>
              <a:off x="9371536" y="1345579"/>
              <a:ext cx="2337508" cy="936205"/>
            </a:xfrm>
            <a:prstGeom prst="rect">
              <a:avLst/>
            </a:prstGeom>
            <a:ln>
              <a:solidFill>
                <a:srgbClr val="FF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sz="2600" dirty="0">
                  <a:solidFill>
                    <a:srgbClr val="FF0000"/>
                  </a:solidFill>
                </a:rPr>
                <a:t>Heat </a:t>
              </a:r>
              <a:r>
                <a:rPr lang="en-US" sz="2600" dirty="0">
                  <a:solidFill>
                    <a:schemeClr val="tx1"/>
                  </a:solidFill>
                </a:rPr>
                <a:t>is 3X hotter than sun</a:t>
              </a:r>
            </a:p>
          </p:txBody>
        </p:sp>
        <p:sp>
          <p:nvSpPr>
            <p:cNvPr id="17" name="Rectangle 16">
              <a:extLst>
                <a:ext uri="{FF2B5EF4-FFF2-40B4-BE49-F238E27FC236}">
                  <a16:creationId xmlns:a16="http://schemas.microsoft.com/office/drawing/2014/main" id="{00CB15EA-CAE5-42F3-AB4B-958418DEB321}"/>
                </a:ext>
              </a:extLst>
            </p:cNvPr>
            <p:cNvSpPr/>
            <p:nvPr/>
          </p:nvSpPr>
          <p:spPr>
            <a:xfrm>
              <a:off x="6603799" y="5070430"/>
              <a:ext cx="2398612" cy="907147"/>
            </a:xfrm>
            <a:prstGeom prst="rect">
              <a:avLst/>
            </a:prstGeom>
            <a:ln>
              <a:solidFill>
                <a:srgbClr val="FF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sz="2600" dirty="0">
                  <a:solidFill>
                    <a:srgbClr val="FF0000"/>
                  </a:solidFill>
                </a:rPr>
                <a:t>Flash </a:t>
              </a:r>
              <a:r>
                <a:rPr lang="en-US" sz="2600" dirty="0">
                  <a:solidFill>
                    <a:schemeClr val="tx1"/>
                  </a:solidFill>
                </a:rPr>
                <a:t>brighter than the sun</a:t>
              </a:r>
            </a:p>
          </p:txBody>
        </p:sp>
      </p:grpSp>
      <p:grpSp>
        <p:nvGrpSpPr>
          <p:cNvPr id="14" name="Group 13">
            <a:extLst>
              <a:ext uri="{FF2B5EF4-FFF2-40B4-BE49-F238E27FC236}">
                <a16:creationId xmlns:a16="http://schemas.microsoft.com/office/drawing/2014/main" id="{615A4CD0-2DBB-45D8-BF9C-346C6271B252}"/>
              </a:ext>
            </a:extLst>
          </p:cNvPr>
          <p:cNvGrpSpPr/>
          <p:nvPr/>
        </p:nvGrpSpPr>
        <p:grpSpPr>
          <a:xfrm>
            <a:off x="6183446" y="766684"/>
            <a:ext cx="5970456" cy="5489561"/>
            <a:chOff x="6148996" y="339969"/>
            <a:chExt cx="5970456" cy="5489561"/>
          </a:xfrm>
        </p:grpSpPr>
        <p:sp>
          <p:nvSpPr>
            <p:cNvPr id="10" name="Rectangle 9">
              <a:extLst>
                <a:ext uri="{FF2B5EF4-FFF2-40B4-BE49-F238E27FC236}">
                  <a16:creationId xmlns:a16="http://schemas.microsoft.com/office/drawing/2014/main" id="{44476C9D-361D-4B99-BD60-5DE05F56CDC1}"/>
                </a:ext>
              </a:extLst>
            </p:cNvPr>
            <p:cNvSpPr/>
            <p:nvPr/>
          </p:nvSpPr>
          <p:spPr>
            <a:xfrm>
              <a:off x="6489700" y="339969"/>
              <a:ext cx="5456115" cy="5489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049478DF-3CC5-482F-A329-3E6C38B86DCC}"/>
                </a:ext>
              </a:extLst>
            </p:cNvPr>
            <p:cNvPicPr>
              <a:picLocks noChangeAspect="1"/>
            </p:cNvPicPr>
            <p:nvPr/>
          </p:nvPicPr>
          <p:blipFill>
            <a:blip r:embed="rId7"/>
            <a:stretch>
              <a:fillRect/>
            </a:stretch>
          </p:blipFill>
          <p:spPr>
            <a:xfrm>
              <a:off x="6148996" y="1611176"/>
              <a:ext cx="5970456" cy="3089711"/>
            </a:xfrm>
            <a:prstGeom prst="rect">
              <a:avLst/>
            </a:prstGeom>
          </p:spPr>
        </p:pic>
      </p:grpSp>
    </p:spTree>
    <p:custDataLst>
      <p:tags r:id="rId1"/>
    </p:custDataLst>
    <p:extLst>
      <p:ext uri="{BB962C8B-B14F-4D97-AF65-F5344CB8AC3E}">
        <p14:creationId xmlns:p14="http://schemas.microsoft.com/office/powerpoint/2010/main" val="1378565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BAD64E-FEC7-86B4-4DFB-FD59002C4185}"/>
              </a:ext>
            </a:extLst>
          </p:cNvPr>
          <p:cNvSpPr>
            <a:spLocks noGrp="1"/>
          </p:cNvSpPr>
          <p:nvPr>
            <p:ph type="title"/>
          </p:nvPr>
        </p:nvSpPr>
        <p:spPr/>
        <p:txBody>
          <a:bodyPr/>
          <a:lstStyle/>
          <a:p>
            <a:r>
              <a:rPr lang="en-US" dirty="0"/>
              <a:t>The Dangers of Arc Flash</a:t>
            </a:r>
          </a:p>
        </p:txBody>
      </p:sp>
      <p:pic>
        <p:nvPicPr>
          <p:cNvPr id="6" name="Online Media 5" title="2 Minute Toolbox Talk: Arc Flash Injuries">
            <a:hlinkClick r:id="" action="ppaction://media"/>
            <a:extLst>
              <a:ext uri="{FF2B5EF4-FFF2-40B4-BE49-F238E27FC236}">
                <a16:creationId xmlns:a16="http://schemas.microsoft.com/office/drawing/2014/main" id="{B6F04129-A7B1-9CA6-97A2-4C9330E439CA}"/>
              </a:ext>
            </a:extLst>
          </p:cNvPr>
          <p:cNvPicPr>
            <a:picLocks noRot="1" noChangeAspect="1"/>
          </p:cNvPicPr>
          <p:nvPr>
            <a:videoFile r:link="rId2"/>
          </p:nvPr>
        </p:nvPicPr>
        <p:blipFill>
          <a:blip r:embed="rId5"/>
          <a:stretch>
            <a:fillRect/>
          </a:stretch>
        </p:blipFill>
        <p:spPr>
          <a:xfrm>
            <a:off x="1801140" y="1109092"/>
            <a:ext cx="8674355" cy="4744427"/>
          </a:xfrm>
          <a:prstGeom prst="rect">
            <a:avLst/>
          </a:prstGeom>
        </p:spPr>
      </p:pic>
    </p:spTree>
    <p:custDataLst>
      <p:tags r:id="rId1"/>
    </p:custDataLst>
    <p:extLst>
      <p:ext uri="{BB962C8B-B14F-4D97-AF65-F5344CB8AC3E}">
        <p14:creationId xmlns:p14="http://schemas.microsoft.com/office/powerpoint/2010/main" val="1107921552"/>
      </p:ext>
    </p:extLst>
  </p:cSld>
  <p:clrMapOvr>
    <a:masterClrMapping/>
  </p:clrMapOvr>
  <p:transition>
    <p:fade/>
  </p:transition>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A1FFE2-56C3-3F1D-9671-9E50167AE844}"/>
              </a:ext>
            </a:extLst>
          </p:cNvPr>
          <p:cNvSpPr>
            <a:spLocks noGrp="1"/>
          </p:cNvSpPr>
          <p:nvPr>
            <p:ph type="title"/>
          </p:nvPr>
        </p:nvSpPr>
        <p:spPr/>
        <p:txBody>
          <a:bodyPr/>
          <a:lstStyle/>
          <a:p>
            <a:r>
              <a:rPr lang="en-US" dirty="0"/>
              <a:t>Personal Protective Equipment </a:t>
            </a:r>
          </a:p>
        </p:txBody>
      </p:sp>
      <p:pic>
        <p:nvPicPr>
          <p:cNvPr id="6" name="Picture 2" descr="undefined">
            <a:extLst>
              <a:ext uri="{FF2B5EF4-FFF2-40B4-BE49-F238E27FC236}">
                <a16:creationId xmlns:a16="http://schemas.microsoft.com/office/drawing/2014/main" id="{B94B4450-5EA7-21E4-B53A-1DBADBEEF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943" y="1264181"/>
            <a:ext cx="8399780" cy="540571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DCB5D85-3EDD-07F1-019E-87D46443CD09}"/>
              </a:ext>
            </a:extLst>
          </p:cNvPr>
          <p:cNvSpPr/>
          <p:nvPr/>
        </p:nvSpPr>
        <p:spPr>
          <a:xfrm>
            <a:off x="4744578" y="2078480"/>
            <a:ext cx="2369172" cy="482937"/>
          </a:xfrm>
          <a:prstGeom prst="rect">
            <a:avLst/>
          </a:prstGeom>
          <a:solidFill>
            <a:srgbClr val="4E84B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4BDC133-53AB-D64A-86C6-A22A6352C56A}"/>
              </a:ext>
            </a:extLst>
          </p:cNvPr>
          <p:cNvSpPr/>
          <p:nvPr/>
        </p:nvSpPr>
        <p:spPr>
          <a:xfrm>
            <a:off x="4787355" y="2969059"/>
            <a:ext cx="2369172" cy="482937"/>
          </a:xfrm>
          <a:prstGeom prst="rect">
            <a:avLst/>
          </a:prstGeom>
          <a:solidFill>
            <a:srgbClr val="85BF4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FF3CB60-CF00-3C93-4FC1-1626ABDA2F1A}"/>
              </a:ext>
            </a:extLst>
          </p:cNvPr>
          <p:cNvSpPr/>
          <p:nvPr/>
        </p:nvSpPr>
        <p:spPr>
          <a:xfrm>
            <a:off x="5030609" y="3828608"/>
            <a:ext cx="2117578" cy="643903"/>
          </a:xfrm>
          <a:prstGeom prst="rect">
            <a:avLst/>
          </a:prstGeom>
          <a:solidFill>
            <a:srgbClr val="FCCF0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200DE35-199F-33E9-F933-7880E9A15088}"/>
              </a:ext>
            </a:extLst>
          </p:cNvPr>
          <p:cNvSpPr/>
          <p:nvPr/>
        </p:nvSpPr>
        <p:spPr>
          <a:xfrm>
            <a:off x="5795872" y="5567151"/>
            <a:ext cx="513670" cy="343488"/>
          </a:xfrm>
          <a:prstGeom prst="rect">
            <a:avLst/>
          </a:prstGeom>
          <a:solidFill>
            <a:srgbClr val="EC161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6EA12D01-F85B-F13A-64EB-C58FB7313CD3}"/>
              </a:ext>
            </a:extLst>
          </p:cNvPr>
          <p:cNvGrpSpPr/>
          <p:nvPr/>
        </p:nvGrpSpPr>
        <p:grpSpPr>
          <a:xfrm>
            <a:off x="5311441" y="4804858"/>
            <a:ext cx="1537975" cy="482937"/>
            <a:chOff x="5251032" y="4203029"/>
            <a:chExt cx="1397418" cy="466725"/>
          </a:xfrm>
        </p:grpSpPr>
        <p:sp>
          <p:nvSpPr>
            <p:cNvPr id="12" name="Rectangle 11">
              <a:extLst>
                <a:ext uri="{FF2B5EF4-FFF2-40B4-BE49-F238E27FC236}">
                  <a16:creationId xmlns:a16="http://schemas.microsoft.com/office/drawing/2014/main" id="{3ED0DAAE-363B-DEB2-16BA-8788B41B8289}"/>
                </a:ext>
              </a:extLst>
            </p:cNvPr>
            <p:cNvSpPr/>
            <p:nvPr/>
          </p:nvSpPr>
          <p:spPr>
            <a:xfrm>
              <a:off x="5429250" y="4203029"/>
              <a:ext cx="990600" cy="466725"/>
            </a:xfrm>
            <a:prstGeom prst="rect">
              <a:avLst/>
            </a:prstGeom>
            <a:solidFill>
              <a:srgbClr val="EE63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A35806B-410E-FBFF-4651-A7E003750C2A}"/>
                </a:ext>
              </a:extLst>
            </p:cNvPr>
            <p:cNvSpPr/>
            <p:nvPr/>
          </p:nvSpPr>
          <p:spPr>
            <a:xfrm>
              <a:off x="5251032" y="4203029"/>
              <a:ext cx="323571" cy="197521"/>
            </a:xfrm>
            <a:prstGeom prst="rect">
              <a:avLst/>
            </a:prstGeom>
            <a:solidFill>
              <a:srgbClr val="EE63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81E611E-B557-FEBD-7A88-5074F44583D9}"/>
                </a:ext>
              </a:extLst>
            </p:cNvPr>
            <p:cNvSpPr/>
            <p:nvPr/>
          </p:nvSpPr>
          <p:spPr>
            <a:xfrm>
              <a:off x="6353176" y="4203029"/>
              <a:ext cx="295274" cy="197521"/>
            </a:xfrm>
            <a:prstGeom prst="rect">
              <a:avLst/>
            </a:prstGeom>
            <a:solidFill>
              <a:srgbClr val="EE63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15" name="Freeform 20" descr="Hand-drawn oval">
            <a:extLst>
              <a:ext uri="{FF2B5EF4-FFF2-40B4-BE49-F238E27FC236}">
                <a16:creationId xmlns:a16="http://schemas.microsoft.com/office/drawing/2014/main" id="{83055906-DCC0-D37F-F161-450118018EDB}"/>
              </a:ext>
            </a:extLst>
          </p:cNvPr>
          <p:cNvSpPr/>
          <p:nvPr/>
        </p:nvSpPr>
        <p:spPr>
          <a:xfrm>
            <a:off x="1856609" y="5753039"/>
            <a:ext cx="1709727" cy="917129"/>
          </a:xfrm>
          <a:custGeom>
            <a:avLst/>
            <a:gdLst/>
            <a:ahLst/>
            <a:cxnLst/>
            <a:rect l="l" t="t" r="r" b="b"/>
            <a:pathLst>
              <a:path w="1919401" h="561861">
                <a:moveTo>
                  <a:pt x="0" y="0"/>
                </a:moveTo>
                <a:lnTo>
                  <a:pt x="1919401" y="0"/>
                </a:lnTo>
                <a:lnTo>
                  <a:pt x="1919401" y="561862"/>
                </a:lnTo>
                <a:lnTo>
                  <a:pt x="0" y="56186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6" name="Arrow: Right 15">
            <a:extLst>
              <a:ext uri="{FF2B5EF4-FFF2-40B4-BE49-F238E27FC236}">
                <a16:creationId xmlns:a16="http://schemas.microsoft.com/office/drawing/2014/main" id="{8F37618B-7BB7-2524-0272-C2E84304DC4F}"/>
              </a:ext>
            </a:extLst>
          </p:cNvPr>
          <p:cNvSpPr/>
          <p:nvPr/>
        </p:nvSpPr>
        <p:spPr>
          <a:xfrm rot="10800000">
            <a:off x="3805827" y="5905580"/>
            <a:ext cx="1750554" cy="664797"/>
          </a:xfrm>
          <a:prstGeom prst="rightArrow">
            <a:avLst/>
          </a:prstGeom>
          <a:solidFill>
            <a:srgbClr val="EB1C2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41582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par>
                          <p:cTn id="28" fill="hold">
                            <p:stCondLst>
                              <p:cond delay="500"/>
                            </p:stCondLst>
                            <p:childTnLst>
                              <p:par>
                                <p:cTn id="29" presetID="22" presetClass="entr" presetSubtype="2"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right)">
                                      <p:cBhvr>
                                        <p:cTn id="31" dur="500"/>
                                        <p:tgtEl>
                                          <p:spTgt spid="16"/>
                                        </p:tgtEl>
                                      </p:cBhvr>
                                    </p:animEffect>
                                  </p:childTnLst>
                                </p:cTn>
                              </p:par>
                            </p:childTnLst>
                          </p:cTn>
                        </p:par>
                        <p:par>
                          <p:cTn id="32" fill="hold">
                            <p:stCondLst>
                              <p:cond delay="1000"/>
                            </p:stCondLst>
                            <p:childTnLst>
                              <p:par>
                                <p:cTn id="33" presetID="21" presetClass="entr" presetSubtype="1"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heel(1)">
                                      <p:cBhvr>
                                        <p:cTn id="3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48F4-847A-1762-4F36-243A4C46B525}"/>
              </a:ext>
            </a:extLst>
          </p:cNvPr>
          <p:cNvSpPr>
            <a:spLocks noGrp="1"/>
          </p:cNvSpPr>
          <p:nvPr>
            <p:ph type="title"/>
          </p:nvPr>
        </p:nvSpPr>
        <p:spPr/>
        <p:txBody>
          <a:bodyPr/>
          <a:lstStyle/>
          <a:p>
            <a:r>
              <a:rPr lang="en-US" dirty="0"/>
              <a:t>Personal Protective Equipment </a:t>
            </a:r>
          </a:p>
        </p:txBody>
      </p:sp>
      <p:graphicFrame>
        <p:nvGraphicFramePr>
          <p:cNvPr id="4" name="Table 4">
            <a:extLst>
              <a:ext uri="{FF2B5EF4-FFF2-40B4-BE49-F238E27FC236}">
                <a16:creationId xmlns:a16="http://schemas.microsoft.com/office/drawing/2014/main" id="{41E9720B-6ADC-547F-D343-09B53294B8BC}"/>
              </a:ext>
            </a:extLst>
          </p:cNvPr>
          <p:cNvGraphicFramePr>
            <a:graphicFrameLocks noGrp="1"/>
          </p:cNvGraphicFramePr>
          <p:nvPr>
            <p:ph idx="1"/>
            <p:extLst>
              <p:ext uri="{D42A27DB-BD31-4B8C-83A1-F6EECF244321}">
                <p14:modId xmlns:p14="http://schemas.microsoft.com/office/powerpoint/2010/main" val="2211646059"/>
              </p:ext>
            </p:extLst>
          </p:nvPr>
        </p:nvGraphicFramePr>
        <p:xfrm>
          <a:off x="1340885" y="1599345"/>
          <a:ext cx="9510230" cy="4406117"/>
        </p:xfrm>
        <a:graphic>
          <a:graphicData uri="http://schemas.openxmlformats.org/drawingml/2006/table">
            <a:tbl>
              <a:tblPr firstRow="1" bandRow="1">
                <a:tableStyleId>{5940675A-B579-460E-94D1-54222C63F5DA}</a:tableStyleId>
              </a:tblPr>
              <a:tblGrid>
                <a:gridCol w="4755115">
                  <a:extLst>
                    <a:ext uri="{9D8B030D-6E8A-4147-A177-3AD203B41FA5}">
                      <a16:colId xmlns:a16="http://schemas.microsoft.com/office/drawing/2014/main" val="2182355729"/>
                    </a:ext>
                  </a:extLst>
                </a:gridCol>
                <a:gridCol w="4755115">
                  <a:extLst>
                    <a:ext uri="{9D8B030D-6E8A-4147-A177-3AD203B41FA5}">
                      <a16:colId xmlns:a16="http://schemas.microsoft.com/office/drawing/2014/main" val="254218626"/>
                    </a:ext>
                  </a:extLst>
                </a:gridCol>
              </a:tblGrid>
              <a:tr h="662038">
                <a:tc>
                  <a:txBody>
                    <a:bodyPr/>
                    <a:lstStyle/>
                    <a:p>
                      <a:pPr algn="ctr"/>
                      <a:r>
                        <a:rPr lang="en-US" sz="2800" b="1" dirty="0">
                          <a:solidFill>
                            <a:schemeClr val="bg1"/>
                          </a:solidFill>
                        </a:rPr>
                        <a:t>Employer Responsibilities </a:t>
                      </a:r>
                    </a:p>
                  </a:txBody>
                  <a:tcPr>
                    <a:solidFill>
                      <a:schemeClr val="accent2"/>
                    </a:solidFill>
                  </a:tcPr>
                </a:tc>
                <a:tc>
                  <a:txBody>
                    <a:bodyPr/>
                    <a:lstStyle/>
                    <a:p>
                      <a:pPr algn="ctr"/>
                      <a:r>
                        <a:rPr lang="en-US" sz="2800" b="1" dirty="0">
                          <a:solidFill>
                            <a:schemeClr val="bg1"/>
                          </a:solidFill>
                        </a:rPr>
                        <a:t>Employee Responsibilities</a:t>
                      </a:r>
                    </a:p>
                    <a:p>
                      <a:pPr algn="ctr"/>
                      <a:endParaRPr lang="en-US" sz="1050" b="1" dirty="0">
                        <a:solidFill>
                          <a:schemeClr val="bg1"/>
                        </a:solidFill>
                      </a:endParaRPr>
                    </a:p>
                  </a:txBody>
                  <a:tcPr>
                    <a:solidFill>
                      <a:schemeClr val="accent5"/>
                    </a:solidFill>
                  </a:tcPr>
                </a:tc>
                <a:extLst>
                  <a:ext uri="{0D108BD9-81ED-4DB2-BD59-A6C34878D82A}">
                    <a16:rowId xmlns:a16="http://schemas.microsoft.com/office/drawing/2014/main" val="4039817859"/>
                  </a:ext>
                </a:extLst>
              </a:tr>
              <a:tr h="3727937">
                <a:tc>
                  <a:txBody>
                    <a:bodyPr/>
                    <a:lstStyle/>
                    <a:p>
                      <a:pPr marL="0" indent="0">
                        <a:buFont typeface="Arial" panose="020B0604020202020204" pitchFamily="34" charset="0"/>
                        <a:buNone/>
                      </a:pPr>
                      <a:endParaRPr lang="en-US" sz="2400" dirty="0"/>
                    </a:p>
                  </a:txBody>
                  <a:tcPr>
                    <a:solidFill>
                      <a:srgbClr val="E7FFE7"/>
                    </a:solidFill>
                  </a:tcPr>
                </a:tc>
                <a:tc>
                  <a:txBody>
                    <a:bodyPr/>
                    <a:lstStyle/>
                    <a:p>
                      <a:pPr marL="0" indent="0">
                        <a:buFont typeface="Arial" panose="020B0604020202020204" pitchFamily="34" charset="0"/>
                        <a:buNone/>
                      </a:pPr>
                      <a:endParaRPr lang="en-US" sz="2400" dirty="0"/>
                    </a:p>
                  </a:txBody>
                  <a:tcPr>
                    <a:solidFill>
                      <a:srgbClr val="E1FCFF"/>
                    </a:solidFill>
                  </a:tcPr>
                </a:tc>
                <a:extLst>
                  <a:ext uri="{0D108BD9-81ED-4DB2-BD59-A6C34878D82A}">
                    <a16:rowId xmlns:a16="http://schemas.microsoft.com/office/drawing/2014/main" val="4100016996"/>
                  </a:ext>
                </a:extLst>
              </a:tr>
            </a:tbl>
          </a:graphicData>
        </a:graphic>
      </p:graphicFrame>
      <p:sp>
        <p:nvSpPr>
          <p:cNvPr id="5" name="TextBox 4">
            <a:extLst>
              <a:ext uri="{FF2B5EF4-FFF2-40B4-BE49-F238E27FC236}">
                <a16:creationId xmlns:a16="http://schemas.microsoft.com/office/drawing/2014/main" id="{F346E107-390C-ECAC-38A5-433B54BF1DDA}"/>
              </a:ext>
            </a:extLst>
          </p:cNvPr>
          <p:cNvSpPr txBox="1"/>
          <p:nvPr/>
        </p:nvSpPr>
        <p:spPr>
          <a:xfrm>
            <a:off x="1369807" y="2345636"/>
            <a:ext cx="4744278" cy="3600986"/>
          </a:xfrm>
          <a:prstGeom prst="rect">
            <a:avLst/>
          </a:prstGeom>
          <a:noFill/>
        </p:spPr>
        <p:txBody>
          <a:bodyPr wrap="square" rtlCol="0">
            <a:spAutoFit/>
          </a:bodyPr>
          <a:lstStyle/>
          <a:p>
            <a:pPr marL="285750" indent="-285750">
              <a:buFont typeface="Arial" panose="020B0604020202020204" pitchFamily="34" charset="0"/>
              <a:buChar char="•"/>
            </a:pPr>
            <a:r>
              <a:rPr lang="en-US" sz="2400" dirty="0"/>
              <a:t>Provide free, suitable protective equipment</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2400" dirty="0"/>
              <a:t>Keep PPE in a good and working condition</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2400" dirty="0"/>
              <a:t>Provide suitable training on how to use PPE</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2400" dirty="0"/>
              <a:t>Consult with employees on if the PPE is suitable</a:t>
            </a:r>
            <a:endParaRPr lang="en-US" dirty="0"/>
          </a:p>
        </p:txBody>
      </p:sp>
      <p:sp>
        <p:nvSpPr>
          <p:cNvPr id="6" name="TextBox 5">
            <a:extLst>
              <a:ext uri="{FF2B5EF4-FFF2-40B4-BE49-F238E27FC236}">
                <a16:creationId xmlns:a16="http://schemas.microsoft.com/office/drawing/2014/main" id="{E9A5B415-22D0-EEEB-0B2E-DBA2B64A3044}"/>
              </a:ext>
            </a:extLst>
          </p:cNvPr>
          <p:cNvSpPr txBox="1"/>
          <p:nvPr/>
        </p:nvSpPr>
        <p:spPr>
          <a:xfrm>
            <a:off x="6230938" y="2345636"/>
            <a:ext cx="4503324" cy="3262432"/>
          </a:xfrm>
          <a:prstGeom prst="rect">
            <a:avLst/>
          </a:prstGeom>
          <a:noFill/>
        </p:spPr>
        <p:txBody>
          <a:bodyPr wrap="square" rtlCol="0">
            <a:spAutoFit/>
          </a:bodyPr>
          <a:lstStyle/>
          <a:p>
            <a:pPr marL="285750" indent="-285750">
              <a:buFont typeface="Arial" panose="020B0604020202020204" pitchFamily="34" charset="0"/>
              <a:buChar char="•"/>
            </a:pPr>
            <a:r>
              <a:rPr lang="en-US" sz="2400" dirty="0"/>
              <a:t>Use all PPE provided</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2400" dirty="0"/>
              <a:t>Follow SOPs to assess fit and inspect for damage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2400" dirty="0"/>
              <a:t>Report any loss or damage to the PPE</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2400" dirty="0"/>
              <a:t>Store the PPE properly when not in use</a:t>
            </a:r>
          </a:p>
        </p:txBody>
      </p:sp>
    </p:spTree>
    <p:custDataLst>
      <p:tags r:id="rId1"/>
    </p:custDataLst>
    <p:extLst>
      <p:ext uri="{BB962C8B-B14F-4D97-AF65-F5344CB8AC3E}">
        <p14:creationId xmlns:p14="http://schemas.microsoft.com/office/powerpoint/2010/main" val="472282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wipe(up)">
                                      <p:cBhvr>
                                        <p:cTn id="11" dur="500"/>
                                        <p:tgtEl>
                                          <p:spTgt spid="5">
                                            <p:txEl>
                                              <p:pRg st="2" end="2"/>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wipe(up)">
                                      <p:cBhvr>
                                        <p:cTn id="15" dur="500"/>
                                        <p:tgtEl>
                                          <p:spTgt spid="5">
                                            <p:txEl>
                                              <p:pRg st="4" end="4"/>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wipe(up)">
                                      <p:cBhvr>
                                        <p:cTn id="19" dur="500"/>
                                        <p:tgtEl>
                                          <p:spTgt spid="5">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up)">
                                      <p:cBhvr>
                                        <p:cTn id="24" dur="500"/>
                                        <p:tgtEl>
                                          <p:spTgt spid="6">
                                            <p:txEl>
                                              <p:pRg st="0" end="0"/>
                                            </p:txEl>
                                          </p:spTgt>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wipe(up)">
                                      <p:cBhvr>
                                        <p:cTn id="28" dur="500"/>
                                        <p:tgtEl>
                                          <p:spTgt spid="6">
                                            <p:txEl>
                                              <p:pRg st="2" end="2"/>
                                            </p:txEl>
                                          </p:spTgt>
                                        </p:tgtEl>
                                      </p:cBhvr>
                                    </p:animEffec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ipe(up)">
                                      <p:cBhvr>
                                        <p:cTn id="32" dur="500"/>
                                        <p:tgtEl>
                                          <p:spTgt spid="6">
                                            <p:txEl>
                                              <p:pRg st="4" end="4"/>
                                            </p:txEl>
                                          </p:spTgt>
                                        </p:tgtEl>
                                      </p:cBhvr>
                                    </p:animEffect>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6">
                                            <p:txEl>
                                              <p:pRg st="6" end="6"/>
                                            </p:txEl>
                                          </p:spTgt>
                                        </p:tgtEl>
                                        <p:attrNameLst>
                                          <p:attrName>style.visibility</p:attrName>
                                        </p:attrNameLst>
                                      </p:cBhvr>
                                      <p:to>
                                        <p:strVal val="visible"/>
                                      </p:to>
                                    </p:set>
                                    <p:animEffect transition="in" filter="wipe(up)">
                                      <p:cBhvr>
                                        <p:cTn id="36"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02936B-6BB6-2D8B-F04D-116A92C5A7BE}"/>
              </a:ext>
            </a:extLst>
          </p:cNvPr>
          <p:cNvPicPr>
            <a:picLocks noChangeAspect="1"/>
          </p:cNvPicPr>
          <p:nvPr/>
        </p:nvPicPr>
        <p:blipFill>
          <a:blip r:embed="rId4"/>
          <a:stretch>
            <a:fillRect/>
          </a:stretch>
        </p:blipFill>
        <p:spPr>
          <a:xfrm>
            <a:off x="1103535" y="2303207"/>
            <a:ext cx="3688646" cy="1065609"/>
          </a:xfrm>
          <a:prstGeom prst="rect">
            <a:avLst/>
          </a:prstGeom>
        </p:spPr>
      </p:pic>
      <p:pic>
        <p:nvPicPr>
          <p:cNvPr id="5" name="Picture 4" descr="National Fire Protection Association - Wikipedia">
            <a:extLst>
              <a:ext uri="{FF2B5EF4-FFF2-40B4-BE49-F238E27FC236}">
                <a16:creationId xmlns:a16="http://schemas.microsoft.com/office/drawing/2014/main" id="{486C82F0-FEA8-E3C3-BA32-9257ED3FFE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7393" y="2304022"/>
            <a:ext cx="1557055" cy="17673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6D4F99A-25F6-9D96-0F9A-1BEC04317D76}"/>
              </a:ext>
            </a:extLst>
          </p:cNvPr>
          <p:cNvSpPr txBox="1"/>
          <p:nvPr/>
        </p:nvSpPr>
        <p:spPr>
          <a:xfrm>
            <a:off x="1103534" y="3924817"/>
            <a:ext cx="4992464" cy="584775"/>
          </a:xfrm>
          <a:prstGeom prst="rect">
            <a:avLst/>
          </a:prstGeom>
          <a:noFill/>
        </p:spPr>
        <p:txBody>
          <a:bodyPr wrap="square">
            <a:spAutoFit/>
          </a:bodyPr>
          <a:lstStyle/>
          <a:p>
            <a:pPr marL="457200" indent="-457200">
              <a:buFont typeface="Arial" panose="020B0604020202020204" pitchFamily="34" charset="0"/>
              <a:buChar char="•"/>
            </a:pPr>
            <a:r>
              <a:rPr lang="en-US" sz="3200" i="0" dirty="0">
                <a:effectLst/>
              </a:rPr>
              <a:t>CFR 1910.333, .335</a:t>
            </a:r>
            <a:endParaRPr lang="en-US" sz="3200" dirty="0"/>
          </a:p>
        </p:txBody>
      </p:sp>
      <p:sp>
        <p:nvSpPr>
          <p:cNvPr id="7" name="TextBox 6">
            <a:extLst>
              <a:ext uri="{FF2B5EF4-FFF2-40B4-BE49-F238E27FC236}">
                <a16:creationId xmlns:a16="http://schemas.microsoft.com/office/drawing/2014/main" id="{E9C772DF-56CF-10B1-9D3C-8270048F166A}"/>
              </a:ext>
            </a:extLst>
          </p:cNvPr>
          <p:cNvSpPr txBox="1"/>
          <p:nvPr/>
        </p:nvSpPr>
        <p:spPr>
          <a:xfrm>
            <a:off x="6712159" y="3892915"/>
            <a:ext cx="3294133" cy="584775"/>
          </a:xfrm>
          <a:prstGeom prst="rect">
            <a:avLst/>
          </a:prstGeom>
          <a:noFill/>
        </p:spPr>
        <p:txBody>
          <a:bodyPr wrap="square">
            <a:spAutoFit/>
          </a:bodyPr>
          <a:lstStyle/>
          <a:p>
            <a:pPr marL="457200" indent="-457200">
              <a:buFont typeface="Arial" panose="020B0604020202020204" pitchFamily="34" charset="0"/>
              <a:buChar char="•"/>
            </a:pPr>
            <a:r>
              <a:rPr lang="en-US" sz="3200" i="0" dirty="0">
                <a:effectLst/>
              </a:rPr>
              <a:t>NFPA 70E</a:t>
            </a:r>
            <a:endParaRPr lang="en-US" sz="3200" dirty="0"/>
          </a:p>
        </p:txBody>
      </p:sp>
      <p:sp>
        <p:nvSpPr>
          <p:cNvPr id="8" name="TextBox 7">
            <a:extLst>
              <a:ext uri="{FF2B5EF4-FFF2-40B4-BE49-F238E27FC236}">
                <a16:creationId xmlns:a16="http://schemas.microsoft.com/office/drawing/2014/main" id="{9C59CA0A-0253-5DCD-7301-32DB2AF6B235}"/>
              </a:ext>
            </a:extLst>
          </p:cNvPr>
          <p:cNvSpPr txBox="1"/>
          <p:nvPr/>
        </p:nvSpPr>
        <p:spPr>
          <a:xfrm>
            <a:off x="1103534" y="4547681"/>
            <a:ext cx="5144864" cy="646331"/>
          </a:xfrm>
          <a:prstGeom prst="rect">
            <a:avLst/>
          </a:prstGeom>
          <a:noFill/>
        </p:spPr>
        <p:txBody>
          <a:bodyPr wrap="square">
            <a:spAutoFit/>
          </a:bodyPr>
          <a:lstStyle/>
          <a:p>
            <a:pPr marL="457200" indent="-457200">
              <a:buFont typeface="Arial" panose="020B0604020202020204" pitchFamily="34" charset="0"/>
              <a:buChar char="•"/>
            </a:pPr>
            <a:r>
              <a:rPr lang="en-US" sz="3200" i="0" u="sng" dirty="0">
                <a:effectLst/>
              </a:rPr>
              <a:t>Mandatory</a:t>
            </a:r>
            <a:r>
              <a:rPr lang="en-US" sz="3200" i="0" dirty="0">
                <a:effectLst/>
              </a:rPr>
              <a:t> for all</a:t>
            </a:r>
            <a:r>
              <a:rPr lang="en-US" sz="3600" i="0" dirty="0">
                <a:effectLst/>
              </a:rPr>
              <a:t> </a:t>
            </a:r>
            <a:endParaRPr lang="en-US" sz="3600" dirty="0"/>
          </a:p>
        </p:txBody>
      </p:sp>
      <p:sp>
        <p:nvSpPr>
          <p:cNvPr id="9" name="TextBox 8">
            <a:extLst>
              <a:ext uri="{FF2B5EF4-FFF2-40B4-BE49-F238E27FC236}">
                <a16:creationId xmlns:a16="http://schemas.microsoft.com/office/drawing/2014/main" id="{D437BC4C-B3B2-1FBB-EB84-35D99B450BAE}"/>
              </a:ext>
            </a:extLst>
          </p:cNvPr>
          <p:cNvSpPr txBox="1"/>
          <p:nvPr/>
        </p:nvSpPr>
        <p:spPr>
          <a:xfrm>
            <a:off x="6712159" y="4581309"/>
            <a:ext cx="4641640" cy="1569660"/>
          </a:xfrm>
          <a:prstGeom prst="rect">
            <a:avLst/>
          </a:prstGeom>
          <a:noFill/>
        </p:spPr>
        <p:txBody>
          <a:bodyPr wrap="square">
            <a:spAutoFit/>
          </a:bodyPr>
          <a:lstStyle/>
          <a:p>
            <a:pPr marL="457200" indent="-457200">
              <a:buFont typeface="Arial" panose="020B0604020202020204" pitchFamily="34" charset="0"/>
              <a:buChar char="•"/>
            </a:pPr>
            <a:r>
              <a:rPr lang="en-US" sz="3200" i="0" dirty="0">
                <a:effectLst/>
              </a:rPr>
              <a:t>Not mandatory, but helps facilities meet OSHA requirements  </a:t>
            </a:r>
            <a:endParaRPr lang="en-US" sz="3200" dirty="0"/>
          </a:p>
        </p:txBody>
      </p:sp>
      <p:sp>
        <p:nvSpPr>
          <p:cNvPr id="10" name="Title 25">
            <a:extLst>
              <a:ext uri="{FF2B5EF4-FFF2-40B4-BE49-F238E27FC236}">
                <a16:creationId xmlns:a16="http://schemas.microsoft.com/office/drawing/2014/main" id="{23AEFA75-7FCE-53E3-D6E9-0B2A525AAAA0}"/>
              </a:ext>
            </a:extLst>
          </p:cNvPr>
          <p:cNvSpPr txBox="1">
            <a:spLocks/>
          </p:cNvSpPr>
          <p:nvPr/>
        </p:nvSpPr>
        <p:spPr>
          <a:xfrm>
            <a:off x="838199" y="713149"/>
            <a:ext cx="10515600" cy="66479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accent1"/>
                </a:solidFill>
                <a:latin typeface="+mj-lt"/>
                <a:ea typeface="+mj-ea"/>
                <a:cs typeface="Arial" panose="020B0604020202020204" pitchFamily="34" charset="0"/>
              </a:defRPr>
            </a:lvl1pPr>
          </a:lstStyle>
          <a:p>
            <a:pPr algn="ctr"/>
            <a:r>
              <a:rPr lang="en-US" sz="4400" dirty="0"/>
              <a:t>Industry Standards</a:t>
            </a:r>
          </a:p>
        </p:txBody>
      </p:sp>
      <p:sp>
        <p:nvSpPr>
          <p:cNvPr id="11" name="Right Brace 10">
            <a:extLst>
              <a:ext uri="{FF2B5EF4-FFF2-40B4-BE49-F238E27FC236}">
                <a16:creationId xmlns:a16="http://schemas.microsoft.com/office/drawing/2014/main" id="{E50BA1FA-48A6-F799-E64C-1541CC3C0052}"/>
              </a:ext>
            </a:extLst>
          </p:cNvPr>
          <p:cNvSpPr/>
          <p:nvPr/>
        </p:nvSpPr>
        <p:spPr>
          <a:xfrm rot="16200000">
            <a:off x="5698864" y="-2038333"/>
            <a:ext cx="794270" cy="7626829"/>
          </a:xfrm>
          <a:prstGeom prst="rightBrac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86702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1D2C5-8007-4A04-0898-D31DE3A0774E}"/>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6973C4F-1E21-E5DA-8035-3B5E420B5A7B}"/>
              </a:ext>
            </a:extLst>
          </p:cNvPr>
          <p:cNvSpPr>
            <a:spLocks noGrp="1"/>
          </p:cNvSpPr>
          <p:nvPr>
            <p:ph idx="1"/>
          </p:nvPr>
        </p:nvSpPr>
        <p:spPr>
          <a:xfrm>
            <a:off x="4517421" y="951501"/>
            <a:ext cx="6847692" cy="2477499"/>
          </a:xfrm>
        </p:spPr>
        <p:txBody>
          <a:bodyPr>
            <a:noAutofit/>
          </a:bodyPr>
          <a:lstStyle/>
          <a:p>
            <a:pPr marL="342900" indent="-342900">
              <a:buFont typeface="Arial" panose="020B0604020202020204" pitchFamily="34" charset="0"/>
              <a:buChar char="•"/>
            </a:pPr>
            <a:r>
              <a:rPr lang="en-US" sz="2500" b="1" dirty="0">
                <a:latin typeface="+mj-lt"/>
              </a:rPr>
              <a:t>CFR 1910.333 </a:t>
            </a:r>
            <a:r>
              <a:rPr lang="en-US" sz="2500" dirty="0"/>
              <a:t>– </a:t>
            </a:r>
          </a:p>
          <a:p>
            <a:pPr marL="800100" lvl="1" indent="-342900">
              <a:buFont typeface="Arial" panose="020B0604020202020204" pitchFamily="34" charset="0"/>
              <a:buChar char="•"/>
            </a:pPr>
            <a:r>
              <a:rPr lang="en-US" sz="2500" dirty="0"/>
              <a:t>Follow safe work practices when working on or near electrical equipment</a:t>
            </a:r>
          </a:p>
          <a:p>
            <a:pPr marL="800100" lvl="1" indent="-342900">
              <a:buFont typeface="Arial" panose="020B0604020202020204" pitchFamily="34" charset="0"/>
              <a:buChar char="•"/>
            </a:pPr>
            <a:r>
              <a:rPr lang="en-US" sz="2500" dirty="0"/>
              <a:t>Emphasizes de-energizing equipment, verifying power is off, and using safe procedures when energized work cannot be </a:t>
            </a:r>
            <a:r>
              <a:rPr lang="en-US" sz="2500" dirty="0">
                <a:solidFill>
                  <a:schemeClr val="tx1"/>
                </a:solidFill>
              </a:rPr>
              <a:t>avoided</a:t>
            </a:r>
          </a:p>
          <a:p>
            <a:pPr marL="342900" indent="-342900">
              <a:buFont typeface="Arial" panose="020B0604020202020204" pitchFamily="34" charset="0"/>
              <a:buChar char="•"/>
            </a:pPr>
            <a:endParaRPr lang="en-US" sz="2500" i="1" dirty="0">
              <a:solidFill>
                <a:schemeClr val="tx1"/>
              </a:solidFill>
            </a:endParaRPr>
          </a:p>
        </p:txBody>
      </p:sp>
      <p:pic>
        <p:nvPicPr>
          <p:cNvPr id="5" name="Picture 4">
            <a:extLst>
              <a:ext uri="{FF2B5EF4-FFF2-40B4-BE49-F238E27FC236}">
                <a16:creationId xmlns:a16="http://schemas.microsoft.com/office/drawing/2014/main" id="{E8A7D2F6-9FA8-4F61-BA28-FDD73243FDE3}"/>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34483" r="27088" b="2616"/>
          <a:stretch/>
        </p:blipFill>
        <p:spPr>
          <a:xfrm>
            <a:off x="690248" y="420673"/>
            <a:ext cx="3760293" cy="5360162"/>
          </a:xfrm>
          <a:prstGeom prst="rect">
            <a:avLst/>
          </a:prstGeom>
        </p:spPr>
      </p:pic>
      <p:pic>
        <p:nvPicPr>
          <p:cNvPr id="6" name="Picture 5">
            <a:extLst>
              <a:ext uri="{FF2B5EF4-FFF2-40B4-BE49-F238E27FC236}">
                <a16:creationId xmlns:a16="http://schemas.microsoft.com/office/drawing/2014/main" id="{6C44A86B-D5D8-013A-447A-9EA538391382}"/>
              </a:ext>
            </a:extLst>
          </p:cNvPr>
          <p:cNvPicPr>
            <a:picLocks noChangeAspect="1"/>
          </p:cNvPicPr>
          <p:nvPr/>
        </p:nvPicPr>
        <p:blipFill>
          <a:blip r:embed="rId5"/>
          <a:stretch>
            <a:fillRect/>
          </a:stretch>
        </p:blipFill>
        <p:spPr>
          <a:xfrm>
            <a:off x="1339053" y="1991465"/>
            <a:ext cx="2529563" cy="730763"/>
          </a:xfrm>
          <a:prstGeom prst="rect">
            <a:avLst/>
          </a:prstGeom>
        </p:spPr>
      </p:pic>
      <p:sp>
        <p:nvSpPr>
          <p:cNvPr id="7" name="TextBox 6">
            <a:extLst>
              <a:ext uri="{FF2B5EF4-FFF2-40B4-BE49-F238E27FC236}">
                <a16:creationId xmlns:a16="http://schemas.microsoft.com/office/drawing/2014/main" id="{8ABD5D94-927E-B552-892F-48681A703E88}"/>
              </a:ext>
            </a:extLst>
          </p:cNvPr>
          <p:cNvSpPr txBox="1"/>
          <p:nvPr/>
        </p:nvSpPr>
        <p:spPr>
          <a:xfrm>
            <a:off x="1081145" y="3156348"/>
            <a:ext cx="2978500" cy="584775"/>
          </a:xfrm>
          <a:prstGeom prst="rect">
            <a:avLst/>
          </a:prstGeom>
          <a:noFill/>
        </p:spPr>
        <p:txBody>
          <a:bodyPr wrap="square">
            <a:spAutoFit/>
          </a:bodyPr>
          <a:lstStyle/>
          <a:p>
            <a:pPr marL="457200" indent="-457200">
              <a:buFont typeface="Wingdings" panose="05000000000000000000" pitchFamily="2" charset="2"/>
              <a:buChar char="ü"/>
            </a:pPr>
            <a:r>
              <a:rPr lang="en-US" sz="3200" b="1" dirty="0">
                <a:solidFill>
                  <a:schemeClr val="tx1"/>
                </a:solidFill>
                <a:latin typeface="Architects Daughter" pitchFamily="2" charset="0"/>
              </a:rPr>
              <a:t>CFR 1910.333</a:t>
            </a:r>
          </a:p>
        </p:txBody>
      </p:sp>
      <p:sp>
        <p:nvSpPr>
          <p:cNvPr id="8" name="TextBox 7">
            <a:extLst>
              <a:ext uri="{FF2B5EF4-FFF2-40B4-BE49-F238E27FC236}">
                <a16:creationId xmlns:a16="http://schemas.microsoft.com/office/drawing/2014/main" id="{AF6FB12A-1B0B-FF89-10F6-63C4A866B4E6}"/>
              </a:ext>
            </a:extLst>
          </p:cNvPr>
          <p:cNvSpPr txBox="1"/>
          <p:nvPr/>
        </p:nvSpPr>
        <p:spPr>
          <a:xfrm>
            <a:off x="1081145" y="4031177"/>
            <a:ext cx="3349761" cy="584775"/>
          </a:xfrm>
          <a:prstGeom prst="rect">
            <a:avLst/>
          </a:prstGeom>
          <a:noFill/>
        </p:spPr>
        <p:txBody>
          <a:bodyPr wrap="square">
            <a:spAutoFit/>
          </a:bodyPr>
          <a:lstStyle/>
          <a:p>
            <a:pPr marL="457200" indent="-457200">
              <a:buFont typeface="Wingdings" panose="05000000000000000000" pitchFamily="2" charset="2"/>
              <a:buChar char="ü"/>
            </a:pPr>
            <a:r>
              <a:rPr lang="en-US" sz="3200" b="1" dirty="0">
                <a:solidFill>
                  <a:schemeClr val="tx1"/>
                </a:solidFill>
                <a:latin typeface="Architects Daughter" pitchFamily="2" charset="0"/>
              </a:rPr>
              <a:t>CFR 1910.335</a:t>
            </a:r>
          </a:p>
        </p:txBody>
      </p:sp>
      <p:sp>
        <p:nvSpPr>
          <p:cNvPr id="9" name="Content Placeholder 2">
            <a:extLst>
              <a:ext uri="{FF2B5EF4-FFF2-40B4-BE49-F238E27FC236}">
                <a16:creationId xmlns:a16="http://schemas.microsoft.com/office/drawing/2014/main" id="{3810DDB9-CBDD-AE28-044C-5F76439EAA37}"/>
              </a:ext>
            </a:extLst>
          </p:cNvPr>
          <p:cNvSpPr txBox="1">
            <a:spLocks/>
          </p:cNvSpPr>
          <p:nvPr/>
        </p:nvSpPr>
        <p:spPr>
          <a:xfrm>
            <a:off x="4517421" y="3919523"/>
            <a:ext cx="6847691" cy="2039711"/>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400" b="0" i="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2"/>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2"/>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Clr>
                <a:schemeClr val="tx2"/>
              </a:buClr>
              <a:buFont typeface="Arial" panose="020B0604020202020204" pitchFamily="34" charset="0"/>
              <a:buNone/>
              <a:defRPr sz="1800" b="0" i="0" kern="1200">
                <a:solidFill>
                  <a:schemeClr val="tx2"/>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Clr>
                <a:schemeClr val="tx2"/>
              </a:buClr>
              <a:buFont typeface="Arial" panose="020B0604020202020204" pitchFamily="34" charset="0"/>
              <a:buNone/>
              <a:defRPr sz="16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500" b="1" dirty="0">
                <a:solidFill>
                  <a:schemeClr val="tx1">
                    <a:lumMod val="75000"/>
                    <a:lumOff val="25000"/>
                  </a:schemeClr>
                </a:solidFill>
                <a:latin typeface="+mj-lt"/>
              </a:rPr>
              <a:t>CFR 1910.335 </a:t>
            </a:r>
            <a:r>
              <a:rPr lang="en-US" sz="2500" dirty="0">
                <a:solidFill>
                  <a:schemeClr val="tx1">
                    <a:lumMod val="75000"/>
                    <a:lumOff val="25000"/>
                  </a:schemeClr>
                </a:solidFill>
              </a:rPr>
              <a:t>–</a:t>
            </a:r>
            <a:r>
              <a:rPr lang="en-US" sz="2500" b="1" dirty="0">
                <a:solidFill>
                  <a:schemeClr val="tx1">
                    <a:lumMod val="75000"/>
                    <a:lumOff val="25000"/>
                  </a:schemeClr>
                </a:solidFill>
              </a:rPr>
              <a:t> </a:t>
            </a:r>
          </a:p>
          <a:p>
            <a:pPr marL="800100" lvl="1" indent="-342900">
              <a:buFont typeface="Arial" panose="020B0604020202020204" pitchFamily="34" charset="0"/>
              <a:buChar char="•"/>
            </a:pPr>
            <a:r>
              <a:rPr lang="en-US" sz="2500" dirty="0">
                <a:solidFill>
                  <a:schemeClr val="tx1">
                    <a:lumMod val="75000"/>
                    <a:lumOff val="25000"/>
                  </a:schemeClr>
                </a:solidFill>
              </a:rPr>
              <a:t>Requires the use of appropriate PPE and protective tools when workers may be exposed to electrical hazards</a:t>
            </a:r>
          </a:p>
          <a:p>
            <a:pPr marL="800100" lvl="1" indent="-342900">
              <a:buFont typeface="Arial" panose="020B0604020202020204" pitchFamily="34" charset="0"/>
              <a:buChar char="•"/>
            </a:pPr>
            <a:r>
              <a:rPr lang="en-US" sz="2500" dirty="0">
                <a:solidFill>
                  <a:schemeClr val="tx1">
                    <a:lumMod val="75000"/>
                    <a:lumOff val="25000"/>
                  </a:schemeClr>
                </a:solidFill>
              </a:rPr>
              <a:t>Protective equipment must be properly maintained </a:t>
            </a:r>
          </a:p>
        </p:txBody>
      </p:sp>
    </p:spTree>
    <p:custDataLst>
      <p:tags r:id="rId1"/>
    </p:custDataLst>
    <p:extLst>
      <p:ext uri="{BB962C8B-B14F-4D97-AF65-F5344CB8AC3E}">
        <p14:creationId xmlns:p14="http://schemas.microsoft.com/office/powerpoint/2010/main" val="3708192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FE42716-0A48-44FC-D52B-9CC6ED5A0C86}"/>
              </a:ext>
            </a:extLst>
          </p:cNvPr>
          <p:cNvSpPr txBox="1">
            <a:spLocks/>
          </p:cNvSpPr>
          <p:nvPr/>
        </p:nvSpPr>
        <p:spPr>
          <a:xfrm>
            <a:off x="1936376" y="2197036"/>
            <a:ext cx="8787954" cy="163315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6000" b="1" i="0" kern="1200">
                <a:solidFill>
                  <a:schemeClr val="accent1"/>
                </a:solidFill>
                <a:latin typeface="+mj-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0F6235"/>
                </a:solidFill>
                <a:effectLst/>
                <a:uLnTx/>
                <a:uFillTx/>
                <a:latin typeface="Montserrat ExtraBold"/>
                <a:ea typeface="+mj-ea"/>
                <a:cs typeface="Arial" panose="020B0604020202020204" pitchFamily="34" charset="0"/>
              </a:rPr>
              <a:t>Module 7 – Safety and PPE </a:t>
            </a:r>
          </a:p>
        </p:txBody>
      </p:sp>
      <p:sp>
        <p:nvSpPr>
          <p:cNvPr id="3" name="Content Placeholder 4">
            <a:extLst>
              <a:ext uri="{FF2B5EF4-FFF2-40B4-BE49-F238E27FC236}">
                <a16:creationId xmlns:a16="http://schemas.microsoft.com/office/drawing/2014/main" id="{D2DF1E91-D617-65DF-98E7-C388FFC77CD1}"/>
              </a:ext>
            </a:extLst>
          </p:cNvPr>
          <p:cNvSpPr txBox="1">
            <a:spLocks/>
          </p:cNvSpPr>
          <p:nvPr/>
        </p:nvSpPr>
        <p:spPr>
          <a:xfrm>
            <a:off x="1936376" y="3830194"/>
            <a:ext cx="8787954" cy="914400"/>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800" b="1" i="1" kern="1200">
                <a:solidFill>
                  <a:schemeClr val="tx1">
                    <a:lumMod val="75000"/>
                    <a:lumOff val="25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lumMod val="75000"/>
                    <a:lumOff val="25000"/>
                  </a:schemeClr>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lumMod val="75000"/>
                    <a:lumOff val="25000"/>
                  </a:schemeClr>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lumMod val="75000"/>
                    <a:lumOff val="25000"/>
                  </a:schemeClr>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615F67"/>
              </a:buClr>
              <a:buSzTx/>
              <a:buFont typeface="Arial" panose="020B0604020202020204" pitchFamily="34" charset="0"/>
              <a:buNone/>
              <a:tabLst/>
              <a:defRPr/>
            </a:pPr>
            <a:r>
              <a:rPr kumimoji="0" lang="en-US" sz="2800" b="1" i="1" u="none" strike="noStrike" kern="1200" cap="none" spc="0" normalizeH="0" baseline="0" noProof="0" dirty="0">
                <a:ln>
                  <a:noFill/>
                </a:ln>
                <a:solidFill>
                  <a:srgbClr val="000000">
                    <a:lumMod val="75000"/>
                    <a:lumOff val="25000"/>
                  </a:srgbClr>
                </a:solidFill>
                <a:effectLst/>
                <a:uLnTx/>
                <a:uFillTx/>
                <a:latin typeface="Calibri"/>
                <a:ea typeface="Calibri"/>
                <a:cs typeface="Arial"/>
              </a:rPr>
              <a:t>Transit Core Competencies Curriculum (TC3)</a:t>
            </a:r>
            <a:endParaRPr kumimoji="0" lang="en-US" sz="2800" b="1" i="1" u="none" strike="noStrike" kern="1200" cap="none" spc="0" normalizeH="0" baseline="0" noProof="0" dirty="0">
              <a:ln>
                <a:noFill/>
              </a:ln>
              <a:solidFill>
                <a:srgbClr val="000000">
                  <a:lumMod val="75000"/>
                  <a:lumOff val="25000"/>
                </a:srgbClr>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615F67"/>
              </a:buClr>
              <a:buSzTx/>
              <a:buFont typeface="Arial" panose="020B0604020202020204" pitchFamily="34" charset="0"/>
              <a:buNone/>
              <a:tabLst/>
              <a:defRPr/>
            </a:pPr>
            <a:r>
              <a:rPr kumimoji="0" lang="en-US" sz="2800" b="1" i="1" u="none" strike="noStrike" kern="1200" cap="none" spc="0" normalizeH="0" baseline="0" noProof="0" dirty="0">
                <a:ln>
                  <a:noFill/>
                </a:ln>
                <a:solidFill>
                  <a:srgbClr val="000000">
                    <a:lumMod val="75000"/>
                    <a:lumOff val="25000"/>
                  </a:srgbClr>
                </a:solidFill>
                <a:effectLst/>
                <a:uLnTx/>
                <a:uFillTx/>
                <a:latin typeface="Calibri"/>
                <a:ea typeface="+mn-ea"/>
                <a:cs typeface="Arial" panose="020B0604020202020204" pitchFamily="34" charset="0"/>
              </a:rPr>
              <a:t>Electrical Foundations </a:t>
            </a:r>
          </a:p>
        </p:txBody>
      </p:sp>
    </p:spTree>
    <p:extLst>
      <p:ext uri="{BB962C8B-B14F-4D97-AF65-F5344CB8AC3E}">
        <p14:creationId xmlns:p14="http://schemas.microsoft.com/office/powerpoint/2010/main" val="384447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271856F-6D25-1D1F-CAE6-51252495F7CF}"/>
              </a:ext>
            </a:extLst>
          </p:cNvPr>
          <p:cNvSpPr>
            <a:spLocks noGrp="1"/>
          </p:cNvSpPr>
          <p:nvPr>
            <p:ph idx="1"/>
          </p:nvPr>
        </p:nvSpPr>
        <p:spPr>
          <a:xfrm>
            <a:off x="4348415" y="825452"/>
            <a:ext cx="6974878" cy="5207095"/>
          </a:xfrm>
        </p:spPr>
        <p:txBody>
          <a:bodyPr>
            <a:noAutofit/>
          </a:bodyPr>
          <a:lstStyle/>
          <a:p>
            <a:pPr marL="342900" indent="-342900">
              <a:buFont typeface="Arial" panose="020B0604020202020204" pitchFamily="34" charset="0"/>
              <a:buChar char="•"/>
            </a:pPr>
            <a:r>
              <a:rPr lang="en-US" sz="2800" b="1" dirty="0"/>
              <a:t>Arc Flash Assessment: </a:t>
            </a:r>
            <a:r>
              <a:rPr lang="en-US" sz="2800" dirty="0"/>
              <a:t>Identify hazards, energy levels, PPE, and labels</a:t>
            </a:r>
          </a:p>
          <a:p>
            <a:endParaRPr lang="en-US" sz="2800" dirty="0"/>
          </a:p>
          <a:p>
            <a:pPr marL="342900" indent="-342900">
              <a:buFont typeface="Arial" panose="020B0604020202020204" pitchFamily="34" charset="0"/>
              <a:buChar char="•"/>
            </a:pPr>
            <a:r>
              <a:rPr lang="en-US" sz="2800" b="1" dirty="0"/>
              <a:t>Safe Work Conditions: </a:t>
            </a:r>
            <a:r>
              <a:rPr lang="en-US" sz="2800" dirty="0"/>
              <a:t>De-energize, Lockout/Tagout, verify zero energy</a:t>
            </a:r>
          </a:p>
          <a:p>
            <a:endParaRPr lang="en-US" sz="2800" dirty="0"/>
          </a:p>
          <a:p>
            <a:pPr marL="342900" indent="-342900">
              <a:buFont typeface="Arial" panose="020B0604020202020204" pitchFamily="34" charset="0"/>
              <a:buChar char="•"/>
            </a:pPr>
            <a:r>
              <a:rPr lang="en-US" sz="2800" b="1" dirty="0"/>
              <a:t>Work Boundaries:</a:t>
            </a:r>
            <a:r>
              <a:rPr lang="en-US" sz="2800" dirty="0"/>
              <a:t> Know Limited, Restricted, and Arc Flash Boundaries</a:t>
            </a:r>
          </a:p>
          <a:p>
            <a:endParaRPr lang="en-US" sz="2800" dirty="0"/>
          </a:p>
          <a:p>
            <a:pPr marL="342900" indent="-342900">
              <a:buFont typeface="Arial" panose="020B0604020202020204" pitchFamily="34" charset="0"/>
              <a:buChar char="•"/>
            </a:pPr>
            <a:r>
              <a:rPr lang="en-US" sz="2800" b="1" dirty="0"/>
              <a:t>Training: </a:t>
            </a:r>
            <a:r>
              <a:rPr lang="en-US" sz="2800" dirty="0"/>
              <a:t>Required every 3 years or when conditions change</a:t>
            </a:r>
          </a:p>
        </p:txBody>
      </p:sp>
      <p:pic>
        <p:nvPicPr>
          <p:cNvPr id="5" name="Picture 4">
            <a:extLst>
              <a:ext uri="{FF2B5EF4-FFF2-40B4-BE49-F238E27FC236}">
                <a16:creationId xmlns:a16="http://schemas.microsoft.com/office/drawing/2014/main" id="{BE51EB3B-62E7-F55B-371E-60603C7F8CA5}"/>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34483" r="27088" b="2616"/>
          <a:stretch/>
        </p:blipFill>
        <p:spPr>
          <a:xfrm>
            <a:off x="690249" y="420673"/>
            <a:ext cx="3317871" cy="4935098"/>
          </a:xfrm>
          <a:prstGeom prst="rect">
            <a:avLst/>
          </a:prstGeom>
        </p:spPr>
      </p:pic>
      <p:sp>
        <p:nvSpPr>
          <p:cNvPr id="6" name="TextBox 5">
            <a:extLst>
              <a:ext uri="{FF2B5EF4-FFF2-40B4-BE49-F238E27FC236}">
                <a16:creationId xmlns:a16="http://schemas.microsoft.com/office/drawing/2014/main" id="{DB12F017-11EF-3E6B-5885-06686AE94C09}"/>
              </a:ext>
            </a:extLst>
          </p:cNvPr>
          <p:cNvSpPr txBox="1"/>
          <p:nvPr/>
        </p:nvSpPr>
        <p:spPr>
          <a:xfrm>
            <a:off x="1081143" y="4105805"/>
            <a:ext cx="2515497" cy="584775"/>
          </a:xfrm>
          <a:prstGeom prst="rect">
            <a:avLst/>
          </a:prstGeom>
          <a:noFill/>
        </p:spPr>
        <p:txBody>
          <a:bodyPr wrap="square">
            <a:spAutoFit/>
          </a:bodyPr>
          <a:lstStyle/>
          <a:p>
            <a:pPr marL="457200" indent="-457200">
              <a:buFont typeface="Wingdings" panose="05000000000000000000" pitchFamily="2" charset="2"/>
              <a:buChar char="ü"/>
            </a:pPr>
            <a:r>
              <a:rPr lang="en-US" sz="3200" b="1" dirty="0">
                <a:solidFill>
                  <a:schemeClr val="tx1"/>
                </a:solidFill>
                <a:latin typeface="Architects Daughter" pitchFamily="2" charset="0"/>
              </a:rPr>
              <a:t>70E</a:t>
            </a:r>
          </a:p>
        </p:txBody>
      </p:sp>
      <p:pic>
        <p:nvPicPr>
          <p:cNvPr id="7" name="Picture 4" descr="National Fire Protection Association - Wikipedia">
            <a:extLst>
              <a:ext uri="{FF2B5EF4-FFF2-40B4-BE49-F238E27FC236}">
                <a16:creationId xmlns:a16="http://schemas.microsoft.com/office/drawing/2014/main" id="{89927132-F005-B9F3-2B5B-D62D44254B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2024" y="1701000"/>
            <a:ext cx="1852245" cy="210239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44986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500"/>
                                        <p:tgtEl>
                                          <p:spTgt spid="4">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fade">
                                      <p:cBhvr>
                                        <p:cTn id="15" dur="500"/>
                                        <p:tgtEl>
                                          <p:spTgt spid="4">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fade">
                                      <p:cBhvr>
                                        <p:cTn id="19"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AD8234CD-F793-A2A0-AE49-764C887445A6}"/>
              </a:ext>
            </a:extLst>
          </p:cNvPr>
          <p:cNvSpPr>
            <a:spLocks noGrp="1"/>
          </p:cNvSpPr>
          <p:nvPr>
            <p:ph type="title"/>
          </p:nvPr>
        </p:nvSpPr>
        <p:spPr/>
        <p:txBody>
          <a:bodyPr/>
          <a:lstStyle/>
          <a:p>
            <a:pPr algn="ctr"/>
            <a:r>
              <a:rPr lang="en-US" dirty="0">
                <a:solidFill>
                  <a:srgbClr val="000000"/>
                </a:solidFill>
              </a:rPr>
              <a:t>NFPA 70E and Arc Flash Boundary </a:t>
            </a:r>
          </a:p>
        </p:txBody>
      </p:sp>
      <p:pic>
        <p:nvPicPr>
          <p:cNvPr id="6" name="Picture 5">
            <a:extLst>
              <a:ext uri="{FF2B5EF4-FFF2-40B4-BE49-F238E27FC236}">
                <a16:creationId xmlns:a16="http://schemas.microsoft.com/office/drawing/2014/main" id="{9D5F7018-A3F6-3455-347F-F02EF0763799}"/>
              </a:ext>
            </a:extLst>
          </p:cNvPr>
          <p:cNvPicPr>
            <a:picLocks noChangeAspect="1"/>
          </p:cNvPicPr>
          <p:nvPr/>
        </p:nvPicPr>
        <p:blipFill>
          <a:blip r:embed="rId4"/>
          <a:stretch>
            <a:fillRect/>
          </a:stretch>
        </p:blipFill>
        <p:spPr>
          <a:xfrm>
            <a:off x="1603273" y="1525823"/>
            <a:ext cx="8985454" cy="4991033"/>
          </a:xfrm>
          <a:prstGeom prst="rect">
            <a:avLst/>
          </a:prstGeom>
        </p:spPr>
      </p:pic>
    </p:spTree>
    <p:custDataLst>
      <p:tags r:id="rId1"/>
    </p:custDataLst>
    <p:extLst>
      <p:ext uri="{BB962C8B-B14F-4D97-AF65-F5344CB8AC3E}">
        <p14:creationId xmlns:p14="http://schemas.microsoft.com/office/powerpoint/2010/main" val="76865333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BD24141F-C6F1-5838-5646-EDA3B846B0A6}"/>
              </a:ext>
            </a:extLst>
          </p:cNvPr>
          <p:cNvSpPr txBox="1">
            <a:spLocks/>
          </p:cNvSpPr>
          <p:nvPr/>
        </p:nvSpPr>
        <p:spPr>
          <a:xfrm>
            <a:off x="841248" y="646396"/>
            <a:ext cx="10512550" cy="664797"/>
          </a:xfrm>
          <a:prstGeom prst="rect">
            <a:avLst/>
          </a:prstGeom>
        </p:spPr>
        <p:txBody>
          <a:bodyPr vert="horz" lIns="0" tIns="0" rIns="0" bIns="0" rtlCol="0" anchor="t" anchorCtr="0">
            <a:normAutofit/>
          </a:bodyPr>
          <a:lstStyle>
            <a:lvl1pPr algn="ctr" defTabSz="914400" rtl="0" eaLnBrk="1" latinLnBrk="0" hangingPunct="1">
              <a:lnSpc>
                <a:spcPct val="90000"/>
              </a:lnSpc>
              <a:spcBef>
                <a:spcPct val="0"/>
              </a:spcBef>
              <a:buNone/>
              <a:defRPr sz="3600" b="1" i="0" kern="1200">
                <a:solidFill>
                  <a:schemeClr val="bg1"/>
                </a:solidFill>
                <a:latin typeface="+mj-lt"/>
                <a:ea typeface="+mj-ea"/>
                <a:cs typeface="Arial" panose="020B0604020202020204" pitchFamily="34" charset="0"/>
              </a:defRPr>
            </a:lvl1pPr>
          </a:lstStyle>
          <a:p>
            <a:pPr>
              <a:spcAft>
                <a:spcPts val="600"/>
              </a:spcAft>
            </a:pPr>
            <a:r>
              <a:rPr lang="en-US" b="1" i="0" kern="1200" dirty="0">
                <a:solidFill>
                  <a:srgbClr val="000000"/>
                </a:solidFill>
                <a:latin typeface="+mj-lt"/>
                <a:ea typeface="+mj-ea"/>
                <a:cs typeface="Arial" panose="020B0604020202020204" pitchFamily="34" charset="0"/>
              </a:rPr>
              <a:t>NFPA 70E and Equipment Labels</a:t>
            </a:r>
          </a:p>
        </p:txBody>
      </p:sp>
      <p:pic>
        <p:nvPicPr>
          <p:cNvPr id="4" name="Picture 3">
            <a:extLst>
              <a:ext uri="{FF2B5EF4-FFF2-40B4-BE49-F238E27FC236}">
                <a16:creationId xmlns:a16="http://schemas.microsoft.com/office/drawing/2014/main" id="{E52B13FD-9937-BE7F-1DBE-4B6844F818C6}"/>
              </a:ext>
            </a:extLst>
          </p:cNvPr>
          <p:cNvPicPr>
            <a:picLocks noChangeAspect="1"/>
          </p:cNvPicPr>
          <p:nvPr/>
        </p:nvPicPr>
        <p:blipFill>
          <a:blip r:embed="rId4"/>
          <a:stretch>
            <a:fillRect/>
          </a:stretch>
        </p:blipFill>
        <p:spPr>
          <a:xfrm>
            <a:off x="3165229" y="1645920"/>
            <a:ext cx="5861538" cy="4572000"/>
          </a:xfrm>
          <a:prstGeom prst="rect">
            <a:avLst/>
          </a:prstGeom>
          <a:noFill/>
        </p:spPr>
      </p:pic>
      <p:sp>
        <p:nvSpPr>
          <p:cNvPr id="7" name="Rectangle 6">
            <a:extLst>
              <a:ext uri="{FF2B5EF4-FFF2-40B4-BE49-F238E27FC236}">
                <a16:creationId xmlns:a16="http://schemas.microsoft.com/office/drawing/2014/main" id="{F0201F91-E902-DA3A-C2C3-4E8F6B28FAEB}"/>
              </a:ext>
            </a:extLst>
          </p:cNvPr>
          <p:cNvSpPr/>
          <p:nvPr/>
        </p:nvSpPr>
        <p:spPr>
          <a:xfrm>
            <a:off x="5582653" y="1669983"/>
            <a:ext cx="3657600" cy="53179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sz="2500" dirty="0">
                <a:solidFill>
                  <a:srgbClr val="000000"/>
                </a:solidFill>
                <a:latin typeface="+mj-lt"/>
              </a:rPr>
              <a:t>Warning Header</a:t>
            </a:r>
          </a:p>
        </p:txBody>
      </p:sp>
      <p:sp>
        <p:nvSpPr>
          <p:cNvPr id="8" name="Rectangle 7">
            <a:extLst>
              <a:ext uri="{FF2B5EF4-FFF2-40B4-BE49-F238E27FC236}">
                <a16:creationId xmlns:a16="http://schemas.microsoft.com/office/drawing/2014/main" id="{04356D73-A516-8E92-03D9-103A78DCEE63}"/>
              </a:ext>
            </a:extLst>
          </p:cNvPr>
          <p:cNvSpPr/>
          <p:nvPr/>
        </p:nvSpPr>
        <p:spPr>
          <a:xfrm>
            <a:off x="841248" y="2899611"/>
            <a:ext cx="2323980" cy="79528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2500" dirty="0">
                <a:solidFill>
                  <a:srgbClr val="000000"/>
                </a:solidFill>
                <a:latin typeface="+mj-lt"/>
              </a:rPr>
              <a:t>Incident Energy</a:t>
            </a:r>
          </a:p>
        </p:txBody>
      </p:sp>
      <p:sp>
        <p:nvSpPr>
          <p:cNvPr id="9" name="Rectangle 8">
            <a:extLst>
              <a:ext uri="{FF2B5EF4-FFF2-40B4-BE49-F238E27FC236}">
                <a16:creationId xmlns:a16="http://schemas.microsoft.com/office/drawing/2014/main" id="{A44A77A6-320C-47EC-8E9A-81D94307C48D}"/>
              </a:ext>
            </a:extLst>
          </p:cNvPr>
          <p:cNvSpPr/>
          <p:nvPr/>
        </p:nvSpPr>
        <p:spPr>
          <a:xfrm>
            <a:off x="841248" y="4688306"/>
            <a:ext cx="2323980" cy="79528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2500" dirty="0">
                <a:solidFill>
                  <a:srgbClr val="000000"/>
                </a:solidFill>
                <a:latin typeface="+mj-lt"/>
              </a:rPr>
              <a:t>Minimum Arc Rating </a:t>
            </a:r>
          </a:p>
        </p:txBody>
      </p:sp>
      <p:sp>
        <p:nvSpPr>
          <p:cNvPr id="10" name="Rectangle 9">
            <a:extLst>
              <a:ext uri="{FF2B5EF4-FFF2-40B4-BE49-F238E27FC236}">
                <a16:creationId xmlns:a16="http://schemas.microsoft.com/office/drawing/2014/main" id="{A1737DF3-6A64-B45D-5A67-66E17C3F9734}"/>
              </a:ext>
            </a:extLst>
          </p:cNvPr>
          <p:cNvSpPr/>
          <p:nvPr/>
        </p:nvSpPr>
        <p:spPr>
          <a:xfrm>
            <a:off x="2268995" y="5681714"/>
            <a:ext cx="2323980" cy="79528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2500" dirty="0">
                <a:solidFill>
                  <a:srgbClr val="000000"/>
                </a:solidFill>
                <a:latin typeface="+mj-lt"/>
              </a:rPr>
              <a:t>Arc Flash Boundary</a:t>
            </a:r>
          </a:p>
        </p:txBody>
      </p:sp>
      <p:sp>
        <p:nvSpPr>
          <p:cNvPr id="11" name="Rectangle 10">
            <a:extLst>
              <a:ext uri="{FF2B5EF4-FFF2-40B4-BE49-F238E27FC236}">
                <a16:creationId xmlns:a16="http://schemas.microsoft.com/office/drawing/2014/main" id="{EC6D0A29-9F6C-BD3B-C905-476E570A2078}"/>
              </a:ext>
            </a:extLst>
          </p:cNvPr>
          <p:cNvSpPr/>
          <p:nvPr/>
        </p:nvSpPr>
        <p:spPr>
          <a:xfrm>
            <a:off x="6558408" y="5681714"/>
            <a:ext cx="2323980" cy="79528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sz="2500" dirty="0">
                <a:solidFill>
                  <a:srgbClr val="000000"/>
                </a:solidFill>
                <a:latin typeface="+mj-lt"/>
              </a:rPr>
              <a:t>Appropriate PPE</a:t>
            </a:r>
          </a:p>
        </p:txBody>
      </p:sp>
      <p:sp>
        <p:nvSpPr>
          <p:cNvPr id="12" name="Rectangle 11">
            <a:extLst>
              <a:ext uri="{FF2B5EF4-FFF2-40B4-BE49-F238E27FC236}">
                <a16:creationId xmlns:a16="http://schemas.microsoft.com/office/drawing/2014/main" id="{20D43CDC-E661-2240-4946-CBD4405922E5}"/>
              </a:ext>
            </a:extLst>
          </p:cNvPr>
          <p:cNvSpPr/>
          <p:nvPr/>
        </p:nvSpPr>
        <p:spPr>
          <a:xfrm>
            <a:off x="9026766" y="4396741"/>
            <a:ext cx="2848401" cy="10868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sz="2500" dirty="0">
                <a:solidFill>
                  <a:srgbClr val="000000"/>
                </a:solidFill>
                <a:latin typeface="+mj-lt"/>
              </a:rPr>
              <a:t>Limited and Restricted Approach </a:t>
            </a:r>
          </a:p>
        </p:txBody>
      </p:sp>
      <p:sp>
        <p:nvSpPr>
          <p:cNvPr id="13" name="Rectangle 12">
            <a:extLst>
              <a:ext uri="{FF2B5EF4-FFF2-40B4-BE49-F238E27FC236}">
                <a16:creationId xmlns:a16="http://schemas.microsoft.com/office/drawing/2014/main" id="{464E67ED-2CB9-1707-7244-B3C3B4912729}"/>
              </a:ext>
            </a:extLst>
          </p:cNvPr>
          <p:cNvSpPr/>
          <p:nvPr/>
        </p:nvSpPr>
        <p:spPr>
          <a:xfrm>
            <a:off x="9026765" y="3605864"/>
            <a:ext cx="2848401" cy="53179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sz="2500" dirty="0">
                <a:solidFill>
                  <a:srgbClr val="000000"/>
                </a:solidFill>
                <a:latin typeface="+mj-lt"/>
              </a:rPr>
              <a:t>Shock Risk</a:t>
            </a:r>
          </a:p>
        </p:txBody>
      </p:sp>
    </p:spTree>
    <p:custDataLst>
      <p:tags r:id="rId1"/>
    </p:custDataLst>
    <p:extLst>
      <p:ext uri="{BB962C8B-B14F-4D97-AF65-F5344CB8AC3E}">
        <p14:creationId xmlns:p14="http://schemas.microsoft.com/office/powerpoint/2010/main" val="2475055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fade">
                                      <p:cBhvr>
                                        <p:cTn id="32" dur="500"/>
                                        <p:tgtEl>
                                          <p:spTgt spid="1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fade">
                                      <p:cBhvr>
                                        <p:cTn id="3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D4E2E7-FB55-BCB2-8F5E-9B7F3BF78F64}"/>
              </a:ext>
            </a:extLst>
          </p:cNvPr>
          <p:cNvSpPr>
            <a:spLocks noGrp="1"/>
          </p:cNvSpPr>
          <p:nvPr>
            <p:ph type="title"/>
          </p:nvPr>
        </p:nvSpPr>
        <p:spPr/>
        <p:txBody>
          <a:bodyPr/>
          <a:lstStyle/>
          <a:p>
            <a:r>
              <a:rPr lang="en-US" dirty="0"/>
              <a:t>NFPA 70E and Arc Rating</a:t>
            </a:r>
          </a:p>
        </p:txBody>
      </p:sp>
      <p:sp>
        <p:nvSpPr>
          <p:cNvPr id="5" name="Content Placeholder 4">
            <a:extLst>
              <a:ext uri="{FF2B5EF4-FFF2-40B4-BE49-F238E27FC236}">
                <a16:creationId xmlns:a16="http://schemas.microsoft.com/office/drawing/2014/main" id="{B0730C13-18EE-D3B2-CA94-C167965B5A2E}"/>
              </a:ext>
            </a:extLst>
          </p:cNvPr>
          <p:cNvSpPr>
            <a:spLocks noGrp="1"/>
          </p:cNvSpPr>
          <p:nvPr>
            <p:ph idx="1"/>
          </p:nvPr>
        </p:nvSpPr>
        <p:spPr>
          <a:xfrm>
            <a:off x="841248" y="1311193"/>
            <a:ext cx="5821908" cy="495575"/>
          </a:xfrm>
        </p:spPr>
        <p:txBody>
          <a:bodyPr/>
          <a:lstStyle/>
          <a:p>
            <a:r>
              <a:rPr lang="en-US" dirty="0"/>
              <a:t>Useful reference handout:</a:t>
            </a:r>
          </a:p>
        </p:txBody>
      </p:sp>
      <p:pic>
        <p:nvPicPr>
          <p:cNvPr id="6" name="Picture 5">
            <a:extLst>
              <a:ext uri="{FF2B5EF4-FFF2-40B4-BE49-F238E27FC236}">
                <a16:creationId xmlns:a16="http://schemas.microsoft.com/office/drawing/2014/main" id="{14FC7AB4-8A98-807F-5F34-117230AF420E}"/>
              </a:ext>
            </a:extLst>
          </p:cNvPr>
          <p:cNvPicPr>
            <a:picLocks noChangeAspect="1"/>
          </p:cNvPicPr>
          <p:nvPr/>
        </p:nvPicPr>
        <p:blipFill>
          <a:blip r:embed="rId4"/>
          <a:stretch>
            <a:fillRect/>
          </a:stretch>
        </p:blipFill>
        <p:spPr>
          <a:xfrm>
            <a:off x="6096000" y="1957422"/>
            <a:ext cx="4270019" cy="3280313"/>
          </a:xfrm>
          <a:prstGeom prst="rect">
            <a:avLst/>
          </a:prstGeom>
          <a:ln w="19050">
            <a:solidFill>
              <a:schemeClr val="tx2"/>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E63F7791-FDE6-8291-5472-45F9337377FF}"/>
              </a:ext>
            </a:extLst>
          </p:cNvPr>
          <p:cNvPicPr>
            <a:picLocks noChangeAspect="1"/>
          </p:cNvPicPr>
          <p:nvPr/>
        </p:nvPicPr>
        <p:blipFill>
          <a:blip r:embed="rId5"/>
          <a:stretch>
            <a:fillRect/>
          </a:stretch>
        </p:blipFill>
        <p:spPr>
          <a:xfrm>
            <a:off x="2461602" y="1957422"/>
            <a:ext cx="3334163" cy="4272370"/>
          </a:xfrm>
          <a:prstGeom prst="rect">
            <a:avLst/>
          </a:prstGeom>
          <a:ln>
            <a:solidFill>
              <a:schemeClr val="tx2"/>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86263008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A0C2B-9FF2-5E0F-45E9-8F0FC8AA2ADB}"/>
              </a:ext>
            </a:extLst>
          </p:cNvPr>
          <p:cNvSpPr>
            <a:spLocks noGrp="1"/>
          </p:cNvSpPr>
          <p:nvPr>
            <p:ph type="title"/>
          </p:nvPr>
        </p:nvSpPr>
        <p:spPr/>
        <p:txBody>
          <a:bodyPr/>
          <a:lstStyle/>
          <a:p>
            <a:r>
              <a:rPr lang="en-US" dirty="0"/>
              <a:t>NFPA 70E and Arc Rating </a:t>
            </a:r>
          </a:p>
        </p:txBody>
      </p:sp>
      <p:graphicFrame>
        <p:nvGraphicFramePr>
          <p:cNvPr id="4" name="Table 3">
            <a:extLst>
              <a:ext uri="{FF2B5EF4-FFF2-40B4-BE49-F238E27FC236}">
                <a16:creationId xmlns:a16="http://schemas.microsoft.com/office/drawing/2014/main" id="{EECDEDC9-AA25-D5EE-E78E-03BC8054FC0C}"/>
              </a:ext>
            </a:extLst>
          </p:cNvPr>
          <p:cNvGraphicFramePr>
            <a:graphicFrameLocks noGrp="1"/>
          </p:cNvGraphicFramePr>
          <p:nvPr>
            <p:extLst>
              <p:ext uri="{D42A27DB-BD31-4B8C-83A1-F6EECF244321}">
                <p14:modId xmlns:p14="http://schemas.microsoft.com/office/powerpoint/2010/main" val="3772122344"/>
              </p:ext>
            </p:extLst>
          </p:nvPr>
        </p:nvGraphicFramePr>
        <p:xfrm>
          <a:off x="552001" y="1541328"/>
          <a:ext cx="11087998" cy="4117350"/>
        </p:xfrm>
        <a:graphic>
          <a:graphicData uri="http://schemas.openxmlformats.org/drawingml/2006/table">
            <a:tbl>
              <a:tblPr firstRow="1" firstCol="1" bandRow="1">
                <a:tableStyleId>{5940675A-B579-460E-94D1-54222C63F5DA}</a:tableStyleId>
              </a:tblPr>
              <a:tblGrid>
                <a:gridCol w="2416486">
                  <a:extLst>
                    <a:ext uri="{9D8B030D-6E8A-4147-A177-3AD203B41FA5}">
                      <a16:colId xmlns:a16="http://schemas.microsoft.com/office/drawing/2014/main" val="1747196318"/>
                    </a:ext>
                  </a:extLst>
                </a:gridCol>
                <a:gridCol w="4333461">
                  <a:extLst>
                    <a:ext uri="{9D8B030D-6E8A-4147-A177-3AD203B41FA5}">
                      <a16:colId xmlns:a16="http://schemas.microsoft.com/office/drawing/2014/main" val="3515484674"/>
                    </a:ext>
                  </a:extLst>
                </a:gridCol>
                <a:gridCol w="4338051">
                  <a:extLst>
                    <a:ext uri="{9D8B030D-6E8A-4147-A177-3AD203B41FA5}">
                      <a16:colId xmlns:a16="http://schemas.microsoft.com/office/drawing/2014/main" val="3447187692"/>
                    </a:ext>
                  </a:extLst>
                </a:gridCol>
              </a:tblGrid>
              <a:tr h="397215">
                <a:tc rowSpan="2">
                  <a:txBody>
                    <a:bodyPr/>
                    <a:lstStyle/>
                    <a:p>
                      <a:pPr marL="0" marR="0">
                        <a:lnSpc>
                          <a:spcPct val="107000"/>
                        </a:lnSpc>
                        <a:spcBef>
                          <a:spcPts val="0"/>
                        </a:spcBef>
                        <a:spcAft>
                          <a:spcPts val="0"/>
                        </a:spcAft>
                      </a:pPr>
                      <a:r>
                        <a:rPr lang="en-US" sz="2400" dirty="0">
                          <a:solidFill>
                            <a:schemeClr val="bg1"/>
                          </a:solidFill>
                          <a:effectLst/>
                          <a:latin typeface="+mj-lt"/>
                        </a:rPr>
                        <a:t>Arc Flash </a:t>
                      </a:r>
                      <a:endParaRPr lang="en-US" sz="2000" dirty="0">
                        <a:solidFill>
                          <a:schemeClr val="bg1"/>
                        </a:solidFill>
                        <a:effectLst/>
                        <a:latin typeface="+mj-lt"/>
                      </a:endParaRPr>
                    </a:p>
                    <a:p>
                      <a:pPr marL="0" marR="0">
                        <a:lnSpc>
                          <a:spcPct val="107000"/>
                        </a:lnSpc>
                        <a:spcBef>
                          <a:spcPts val="0"/>
                        </a:spcBef>
                        <a:spcAft>
                          <a:spcPts val="0"/>
                        </a:spcAft>
                      </a:pPr>
                      <a:r>
                        <a:rPr lang="en-US" sz="2400" dirty="0">
                          <a:solidFill>
                            <a:schemeClr val="bg1"/>
                          </a:solidFill>
                          <a:effectLst/>
                          <a:latin typeface="+mj-lt"/>
                        </a:rPr>
                        <a:t>PPE Category</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1"/>
                    </a:solidFill>
                  </a:tcPr>
                </a:tc>
                <a:tc gridSpan="2">
                  <a:txBody>
                    <a:bodyPr/>
                    <a:lstStyle/>
                    <a:p>
                      <a:pPr marL="0" marR="0" algn="ctr">
                        <a:lnSpc>
                          <a:spcPct val="107000"/>
                        </a:lnSpc>
                        <a:spcBef>
                          <a:spcPts val="0"/>
                        </a:spcBef>
                        <a:spcAft>
                          <a:spcPts val="0"/>
                        </a:spcAft>
                      </a:pPr>
                      <a:r>
                        <a:rPr lang="en-US" sz="2400" dirty="0">
                          <a:solidFill>
                            <a:schemeClr val="bg1"/>
                          </a:solidFill>
                          <a:effectLst/>
                          <a:latin typeface="+mj-lt"/>
                        </a:rPr>
                        <a:t>Personal</a:t>
                      </a:r>
                      <a:r>
                        <a:rPr lang="en-US" sz="2400" spc="-45" dirty="0">
                          <a:solidFill>
                            <a:schemeClr val="bg1"/>
                          </a:solidFill>
                          <a:effectLst/>
                          <a:latin typeface="+mj-lt"/>
                        </a:rPr>
                        <a:t> </a:t>
                      </a:r>
                      <a:r>
                        <a:rPr lang="en-US" sz="2400" dirty="0">
                          <a:solidFill>
                            <a:schemeClr val="bg1"/>
                          </a:solidFill>
                          <a:effectLst/>
                          <a:latin typeface="+mj-lt"/>
                        </a:rPr>
                        <a:t>Protective</a:t>
                      </a:r>
                      <a:r>
                        <a:rPr lang="en-US" sz="2400" spc="-45" dirty="0">
                          <a:solidFill>
                            <a:schemeClr val="bg1"/>
                          </a:solidFill>
                          <a:effectLst/>
                          <a:latin typeface="+mj-lt"/>
                        </a:rPr>
                        <a:t> </a:t>
                      </a:r>
                      <a:r>
                        <a:rPr lang="en-US" sz="2400" spc="-10" dirty="0">
                          <a:solidFill>
                            <a:schemeClr val="bg1"/>
                          </a:solidFill>
                          <a:effectLst/>
                          <a:latin typeface="+mj-lt"/>
                        </a:rPr>
                        <a:t>Equipment</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solidFill>
                      <a:schemeClr val="tx1"/>
                    </a:solidFill>
                  </a:tcPr>
                </a:tc>
                <a:tc hMerge="1">
                  <a:txBody>
                    <a:bodyPr/>
                    <a:lstStyle/>
                    <a:p>
                      <a:endParaRPr lang="en-US"/>
                    </a:p>
                  </a:txBody>
                  <a:tcPr/>
                </a:tc>
                <a:extLst>
                  <a:ext uri="{0D108BD9-81ED-4DB2-BD59-A6C34878D82A}">
                    <a16:rowId xmlns:a16="http://schemas.microsoft.com/office/drawing/2014/main" val="1301925754"/>
                  </a:ext>
                </a:extLst>
              </a:tr>
              <a:tr h="415627">
                <a:tc vMerge="1">
                  <a:txBody>
                    <a:bodyPr/>
                    <a:lstStyle/>
                    <a:p>
                      <a:endParaRPr lang="en-US"/>
                    </a:p>
                  </a:txBody>
                  <a:tcPr/>
                </a:tc>
                <a:tc>
                  <a:txBody>
                    <a:bodyPr/>
                    <a:lstStyle/>
                    <a:p>
                      <a:pPr marL="0" marR="0" algn="ctr">
                        <a:lnSpc>
                          <a:spcPct val="107000"/>
                        </a:lnSpc>
                        <a:spcBef>
                          <a:spcPts val="0"/>
                        </a:spcBef>
                        <a:spcAft>
                          <a:spcPts val="0"/>
                        </a:spcAft>
                      </a:pPr>
                      <a:r>
                        <a:rPr lang="en-US" sz="2400" dirty="0">
                          <a:effectLst/>
                          <a:latin typeface="+mn-lt"/>
                        </a:rPr>
                        <a:t>Arc-Rated</a:t>
                      </a:r>
                      <a:r>
                        <a:rPr lang="en-US" sz="2400" spc="-60" dirty="0">
                          <a:effectLst/>
                          <a:latin typeface="+mn-lt"/>
                        </a:rPr>
                        <a:t> </a:t>
                      </a:r>
                      <a:r>
                        <a:rPr lang="en-US" sz="2400" dirty="0">
                          <a:effectLst/>
                          <a:latin typeface="+mn-lt"/>
                        </a:rPr>
                        <a:t>(AR)</a:t>
                      </a:r>
                      <a:r>
                        <a:rPr lang="en-US" sz="2400" spc="-45" dirty="0">
                          <a:effectLst/>
                          <a:latin typeface="+mn-lt"/>
                        </a:rPr>
                        <a:t> </a:t>
                      </a:r>
                      <a:r>
                        <a:rPr lang="en-US" sz="2400" spc="-10" dirty="0">
                          <a:effectLst/>
                          <a:latin typeface="+mn-lt"/>
                        </a:rPr>
                        <a:t>Clothing</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lnSpc>
                          <a:spcPct val="107000"/>
                        </a:lnSpc>
                        <a:spcBef>
                          <a:spcPts val="0"/>
                        </a:spcBef>
                        <a:spcAft>
                          <a:spcPts val="0"/>
                        </a:spcAft>
                      </a:pPr>
                      <a:r>
                        <a:rPr lang="en-US" sz="2400" dirty="0">
                          <a:effectLst/>
                          <a:latin typeface="+mn-lt"/>
                        </a:rPr>
                        <a:t>Protective Equipment</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6255277"/>
                  </a:ext>
                </a:extLst>
              </a:tr>
              <a:tr h="3304508">
                <a:tc>
                  <a:txBody>
                    <a:bodyPr/>
                    <a:lstStyle/>
                    <a:p>
                      <a:pPr marL="0" marR="0">
                        <a:lnSpc>
                          <a:spcPct val="107000"/>
                        </a:lnSpc>
                        <a:spcBef>
                          <a:spcPts val="0"/>
                        </a:spcBef>
                        <a:spcAft>
                          <a:spcPts val="0"/>
                        </a:spcAft>
                      </a:pPr>
                      <a:r>
                        <a:rPr lang="en-US" sz="2400" dirty="0">
                          <a:effectLst/>
                        </a:rPr>
                        <a:t> </a:t>
                      </a:r>
                      <a:endParaRPr lang="en-US" sz="2000" dirty="0">
                        <a:effectLst/>
                      </a:endParaRPr>
                    </a:p>
                    <a:p>
                      <a:pPr marL="0" marR="0">
                        <a:lnSpc>
                          <a:spcPct val="107000"/>
                        </a:lnSpc>
                        <a:spcBef>
                          <a:spcPts val="0"/>
                        </a:spcBef>
                        <a:spcAft>
                          <a:spcPts val="0"/>
                        </a:spcAft>
                      </a:pPr>
                      <a:r>
                        <a:rPr lang="en-US" sz="2400" dirty="0">
                          <a:effectLst/>
                        </a:rPr>
                        <a:t> </a:t>
                      </a:r>
                      <a:endParaRPr lang="en-US" sz="2000" dirty="0">
                        <a:effectLst/>
                      </a:endParaRPr>
                    </a:p>
                    <a:p>
                      <a:pPr marL="0" marR="0">
                        <a:lnSpc>
                          <a:spcPct val="107000"/>
                        </a:lnSpc>
                        <a:spcBef>
                          <a:spcPts val="0"/>
                        </a:spcBef>
                        <a:spcAft>
                          <a:spcPts val="0"/>
                        </a:spcAft>
                      </a:pPr>
                      <a:r>
                        <a:rPr lang="en-US" sz="2400" dirty="0">
                          <a:effectLst/>
                          <a:latin typeface="+mj-lt"/>
                        </a:rPr>
                        <a:t>Category 1 </a:t>
                      </a:r>
                      <a:r>
                        <a:rPr lang="en-US" sz="2400" dirty="0">
                          <a:effectLst/>
                        </a:rPr>
                        <a:t>Minimum arc rating</a:t>
                      </a:r>
                      <a:r>
                        <a:rPr lang="en-US" sz="2400" spc="-55" dirty="0">
                          <a:effectLst/>
                        </a:rPr>
                        <a:t> </a:t>
                      </a:r>
                      <a:r>
                        <a:rPr lang="en-US" sz="2400" dirty="0">
                          <a:effectLst/>
                        </a:rPr>
                        <a:t>of</a:t>
                      </a:r>
                      <a:r>
                        <a:rPr lang="en-US" sz="2400" spc="-55" dirty="0">
                          <a:effectLst/>
                        </a:rPr>
                        <a:t> </a:t>
                      </a:r>
                      <a:r>
                        <a:rPr lang="en-US" sz="2400" dirty="0">
                          <a:effectLst/>
                        </a:rPr>
                        <a:t>4</a:t>
                      </a:r>
                      <a:r>
                        <a:rPr lang="en-US" sz="2400" spc="-55" dirty="0">
                          <a:effectLst/>
                        </a:rPr>
                        <a:t> </a:t>
                      </a:r>
                      <a:r>
                        <a:rPr lang="en-US" sz="2400" dirty="0">
                          <a:effectLst/>
                        </a:rPr>
                        <a:t>cal/cm2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7FFE7"/>
                    </a:solidFill>
                  </a:tcPr>
                </a:tc>
                <a:tc>
                  <a:txBody>
                    <a:bodyPr/>
                    <a:lstStyle/>
                    <a:p>
                      <a:pPr marL="342900" marR="427355" lvl="0" indent="-342900">
                        <a:lnSpc>
                          <a:spcPct val="88000"/>
                        </a:lnSpc>
                        <a:spcBef>
                          <a:spcPts val="220"/>
                        </a:spcBef>
                        <a:spcAft>
                          <a:spcPts val="0"/>
                        </a:spcAft>
                        <a:buClr>
                          <a:srgbClr val="DB6528"/>
                        </a:buClr>
                        <a:buSzPts val="1100"/>
                        <a:buFont typeface="Verdana" panose="020B0604030504040204" pitchFamily="34" charset="0"/>
                        <a:buChar char="*"/>
                        <a:tabLst>
                          <a:tab pos="279400" algn="l"/>
                        </a:tabLst>
                      </a:pPr>
                      <a:r>
                        <a:rPr lang="en-US" sz="2000" spc="0" dirty="0">
                          <a:effectLst/>
                          <a:latin typeface="+mn-lt"/>
                        </a:rPr>
                        <a:t>AR</a:t>
                      </a:r>
                      <a:r>
                        <a:rPr lang="en-US" sz="2000" spc="-40" dirty="0">
                          <a:effectLst/>
                          <a:latin typeface="+mn-lt"/>
                        </a:rPr>
                        <a:t> </a:t>
                      </a:r>
                      <a:r>
                        <a:rPr lang="en-US" sz="2000" spc="0" dirty="0">
                          <a:effectLst/>
                          <a:latin typeface="+mn-lt"/>
                        </a:rPr>
                        <a:t>long-sleeve</a:t>
                      </a:r>
                      <a:r>
                        <a:rPr lang="en-US" sz="2000" spc="-40" dirty="0">
                          <a:effectLst/>
                          <a:latin typeface="+mn-lt"/>
                        </a:rPr>
                        <a:t> </a:t>
                      </a:r>
                      <a:r>
                        <a:rPr lang="en-US" sz="2000" spc="0" dirty="0">
                          <a:effectLst/>
                          <a:latin typeface="+mn-lt"/>
                        </a:rPr>
                        <a:t>shirt</a:t>
                      </a:r>
                      <a:r>
                        <a:rPr lang="en-US" sz="2000" spc="-40" dirty="0">
                          <a:effectLst/>
                          <a:latin typeface="+mn-lt"/>
                        </a:rPr>
                        <a:t> </a:t>
                      </a:r>
                      <a:r>
                        <a:rPr lang="en-US" sz="2000" spc="0" dirty="0">
                          <a:effectLst/>
                          <a:latin typeface="+mn-lt"/>
                        </a:rPr>
                        <a:t>and</a:t>
                      </a:r>
                      <a:r>
                        <a:rPr lang="en-US" sz="2000" spc="-40" dirty="0">
                          <a:effectLst/>
                          <a:latin typeface="+mn-lt"/>
                        </a:rPr>
                        <a:t> </a:t>
                      </a:r>
                      <a:r>
                        <a:rPr lang="en-US" sz="2000" spc="0" dirty="0">
                          <a:effectLst/>
                          <a:latin typeface="+mn-lt"/>
                        </a:rPr>
                        <a:t>pants</a:t>
                      </a:r>
                      <a:r>
                        <a:rPr lang="en-US" sz="2000" spc="-40" dirty="0">
                          <a:effectLst/>
                          <a:latin typeface="+mn-lt"/>
                        </a:rPr>
                        <a:t> </a:t>
                      </a:r>
                      <a:r>
                        <a:rPr lang="en-US" sz="2000" spc="0" dirty="0">
                          <a:effectLst/>
                          <a:latin typeface="+mn-lt"/>
                        </a:rPr>
                        <a:t>or</a:t>
                      </a:r>
                      <a:r>
                        <a:rPr lang="en-US" sz="2000" spc="-40" dirty="0">
                          <a:effectLst/>
                          <a:latin typeface="+mn-lt"/>
                        </a:rPr>
                        <a:t> </a:t>
                      </a:r>
                      <a:r>
                        <a:rPr lang="en-US" sz="2000" spc="0" dirty="0">
                          <a:effectLst/>
                          <a:latin typeface="+mn-lt"/>
                        </a:rPr>
                        <a:t>AR </a:t>
                      </a:r>
                      <a:r>
                        <a:rPr lang="en-US" sz="2000" spc="-10" dirty="0">
                          <a:effectLst/>
                          <a:latin typeface="+mn-lt"/>
                        </a:rPr>
                        <a:t>overalls</a:t>
                      </a:r>
                      <a:endParaRPr lang="en-US" sz="2000" spc="0" dirty="0">
                        <a:effectLst/>
                        <a:latin typeface="+mn-lt"/>
                      </a:endParaRPr>
                    </a:p>
                    <a:p>
                      <a:pPr marL="342900" marR="0" lvl="0" indent="-342900">
                        <a:spcBef>
                          <a:spcPts val="175"/>
                        </a:spcBef>
                        <a:spcAft>
                          <a:spcPts val="0"/>
                        </a:spcAft>
                        <a:buClr>
                          <a:srgbClr val="DB6528"/>
                        </a:buClr>
                        <a:buSzPts val="1100"/>
                        <a:buFont typeface="Verdana" panose="020B0604030504040204" pitchFamily="34" charset="0"/>
                        <a:buChar char="*"/>
                        <a:tabLst>
                          <a:tab pos="278765" algn="l"/>
                        </a:tabLst>
                      </a:pPr>
                      <a:r>
                        <a:rPr lang="en-US" sz="2000" spc="0" dirty="0">
                          <a:effectLst/>
                          <a:latin typeface="+mn-lt"/>
                        </a:rPr>
                        <a:t>AR</a:t>
                      </a:r>
                      <a:r>
                        <a:rPr lang="en-US" sz="2000" spc="-10" dirty="0">
                          <a:effectLst/>
                          <a:latin typeface="+mn-lt"/>
                        </a:rPr>
                        <a:t> </a:t>
                      </a:r>
                      <a:r>
                        <a:rPr lang="en-US" sz="2000" spc="0" dirty="0">
                          <a:effectLst/>
                          <a:latin typeface="+mn-lt"/>
                        </a:rPr>
                        <a:t>face</a:t>
                      </a:r>
                      <a:r>
                        <a:rPr lang="en-US" sz="2000" spc="-5" dirty="0">
                          <a:effectLst/>
                          <a:latin typeface="+mn-lt"/>
                        </a:rPr>
                        <a:t> </a:t>
                      </a:r>
                      <a:r>
                        <a:rPr lang="en-US" sz="2000" spc="0" dirty="0">
                          <a:effectLst/>
                          <a:latin typeface="+mn-lt"/>
                        </a:rPr>
                        <a:t>shield</a:t>
                      </a:r>
                      <a:r>
                        <a:rPr lang="en-US" sz="2000" spc="-10" dirty="0">
                          <a:effectLst/>
                          <a:latin typeface="+mn-lt"/>
                        </a:rPr>
                        <a:t> </a:t>
                      </a:r>
                      <a:r>
                        <a:rPr lang="en-US" sz="2000" spc="0" dirty="0">
                          <a:effectLst/>
                          <a:latin typeface="+mn-lt"/>
                        </a:rPr>
                        <a:t>or</a:t>
                      </a:r>
                      <a:r>
                        <a:rPr lang="en-US" sz="2000" spc="-5" dirty="0">
                          <a:effectLst/>
                          <a:latin typeface="+mn-lt"/>
                        </a:rPr>
                        <a:t> </a:t>
                      </a:r>
                      <a:r>
                        <a:rPr lang="en-US" sz="2000" spc="0" dirty="0">
                          <a:effectLst/>
                          <a:latin typeface="+mn-lt"/>
                        </a:rPr>
                        <a:t>AR</a:t>
                      </a:r>
                      <a:r>
                        <a:rPr lang="en-US" sz="2000" spc="-10" dirty="0">
                          <a:effectLst/>
                          <a:latin typeface="+mn-lt"/>
                        </a:rPr>
                        <a:t> </a:t>
                      </a:r>
                      <a:r>
                        <a:rPr lang="en-US" sz="2000" spc="0" dirty="0">
                          <a:effectLst/>
                          <a:latin typeface="+mn-lt"/>
                        </a:rPr>
                        <a:t>flash</a:t>
                      </a:r>
                      <a:r>
                        <a:rPr lang="en-US" sz="2000" spc="-5" dirty="0">
                          <a:effectLst/>
                          <a:latin typeface="+mn-lt"/>
                        </a:rPr>
                        <a:t> </a:t>
                      </a:r>
                      <a:r>
                        <a:rPr lang="en-US" sz="2000" spc="0" dirty="0">
                          <a:effectLst/>
                          <a:latin typeface="+mn-lt"/>
                        </a:rPr>
                        <a:t>suit</a:t>
                      </a:r>
                      <a:r>
                        <a:rPr lang="en-US" sz="2000" spc="-5" dirty="0">
                          <a:effectLst/>
                          <a:latin typeface="+mn-lt"/>
                        </a:rPr>
                        <a:t> </a:t>
                      </a:r>
                      <a:r>
                        <a:rPr lang="en-US" sz="2000" spc="-20" dirty="0">
                          <a:effectLst/>
                          <a:latin typeface="+mn-lt"/>
                        </a:rPr>
                        <a:t>hood</a:t>
                      </a:r>
                      <a:endParaRPr lang="en-US" sz="2000" spc="0" dirty="0">
                        <a:effectLst/>
                        <a:latin typeface="+mn-lt"/>
                      </a:endParaRPr>
                    </a:p>
                    <a:p>
                      <a:pPr marL="342900" marR="0" lvl="0" indent="-342900">
                        <a:spcBef>
                          <a:spcPts val="175"/>
                        </a:spcBef>
                        <a:spcAft>
                          <a:spcPts val="0"/>
                        </a:spcAft>
                        <a:buClr>
                          <a:srgbClr val="DB6528"/>
                        </a:buClr>
                        <a:buSzPts val="1100"/>
                        <a:buFont typeface="Verdana" panose="020B0604030504040204" pitchFamily="34" charset="0"/>
                        <a:buChar char="*"/>
                        <a:tabLst>
                          <a:tab pos="278765" algn="l"/>
                        </a:tabLst>
                      </a:pPr>
                      <a:r>
                        <a:rPr lang="en-US" sz="2000" spc="0" dirty="0">
                          <a:effectLst/>
                          <a:latin typeface="+mn-lt"/>
                        </a:rPr>
                        <a:t>AR</a:t>
                      </a:r>
                      <a:r>
                        <a:rPr lang="en-US" sz="2000" spc="-65" dirty="0">
                          <a:effectLst/>
                          <a:latin typeface="+mn-lt"/>
                        </a:rPr>
                        <a:t> </a:t>
                      </a:r>
                      <a:r>
                        <a:rPr lang="en-US" sz="2000" spc="0" dirty="0">
                          <a:effectLst/>
                          <a:latin typeface="+mn-lt"/>
                        </a:rPr>
                        <a:t>jacket,</a:t>
                      </a:r>
                      <a:r>
                        <a:rPr lang="en-US" sz="2000" spc="-55" dirty="0">
                          <a:effectLst/>
                          <a:latin typeface="+mn-lt"/>
                        </a:rPr>
                        <a:t> </a:t>
                      </a:r>
                      <a:r>
                        <a:rPr lang="en-US" sz="2000" spc="0" dirty="0">
                          <a:effectLst/>
                          <a:latin typeface="+mn-lt"/>
                        </a:rPr>
                        <a:t>parka,</a:t>
                      </a:r>
                      <a:r>
                        <a:rPr lang="en-US" sz="2000" spc="-55" dirty="0">
                          <a:effectLst/>
                          <a:latin typeface="+mn-lt"/>
                        </a:rPr>
                        <a:t> </a:t>
                      </a:r>
                      <a:r>
                        <a:rPr lang="en-US" sz="2000" spc="0" dirty="0">
                          <a:effectLst/>
                          <a:latin typeface="+mn-lt"/>
                        </a:rPr>
                        <a:t>high-visibility</a:t>
                      </a:r>
                      <a:r>
                        <a:rPr lang="en-US" sz="2000" spc="-55" dirty="0">
                          <a:effectLst/>
                          <a:latin typeface="+mn-lt"/>
                        </a:rPr>
                        <a:t> </a:t>
                      </a:r>
                      <a:r>
                        <a:rPr lang="en-US" sz="2000" spc="0" dirty="0">
                          <a:effectLst/>
                          <a:latin typeface="+mn-lt"/>
                        </a:rPr>
                        <a:t>apparel, rainwear, or hard hat liner (AN)</a:t>
                      </a:r>
                      <a:endParaRPr lang="en-US" sz="2000" spc="0" dirty="0">
                        <a:effectLst/>
                        <a:latin typeface="+mn-lt"/>
                        <a:ea typeface="Verdana" panose="020B0604030504040204" pitchFamily="34" charset="0"/>
                        <a:cs typeface="Verdana" panose="020B0604030504040204" pitchFamily="34" charset="0"/>
                      </a:endParaRPr>
                    </a:p>
                  </a:txBody>
                  <a:tcPr marL="68580" marR="68580" marT="0" marB="0"/>
                </a:tc>
                <a:tc>
                  <a:txBody>
                    <a:bodyPr/>
                    <a:lstStyle/>
                    <a:p>
                      <a:pPr marL="342900" marR="0" lvl="0" indent="-342900">
                        <a:spcBef>
                          <a:spcPts val="95"/>
                        </a:spcBef>
                        <a:spcAft>
                          <a:spcPts val="0"/>
                        </a:spcAft>
                        <a:buClr>
                          <a:srgbClr val="DB6528"/>
                        </a:buClr>
                        <a:buSzPts val="1100"/>
                        <a:buFont typeface="Verdana" panose="020B0604030504040204" pitchFamily="34" charset="0"/>
                        <a:buChar char="*"/>
                        <a:tabLst>
                          <a:tab pos="278765" algn="l"/>
                        </a:tabLst>
                      </a:pPr>
                      <a:r>
                        <a:rPr lang="en-US" sz="2000" spc="0" dirty="0">
                          <a:effectLst/>
                          <a:latin typeface="+mn-lt"/>
                        </a:rPr>
                        <a:t>Hard</a:t>
                      </a:r>
                      <a:r>
                        <a:rPr lang="en-US" sz="2000" spc="-15" dirty="0">
                          <a:effectLst/>
                          <a:latin typeface="+mn-lt"/>
                        </a:rPr>
                        <a:t> </a:t>
                      </a:r>
                      <a:r>
                        <a:rPr lang="en-US" sz="2000" spc="-25" dirty="0">
                          <a:effectLst/>
                          <a:latin typeface="+mn-lt"/>
                        </a:rPr>
                        <a:t>hat</a:t>
                      </a:r>
                      <a:endParaRPr lang="en-US" sz="2000" spc="0" dirty="0">
                        <a:effectLst/>
                        <a:latin typeface="+mn-lt"/>
                      </a:endParaRPr>
                    </a:p>
                    <a:p>
                      <a:pPr marL="342900" marR="0" lvl="0" indent="-342900">
                        <a:spcBef>
                          <a:spcPts val="125"/>
                        </a:spcBef>
                        <a:spcAft>
                          <a:spcPts val="0"/>
                        </a:spcAft>
                        <a:buClr>
                          <a:srgbClr val="DB6528"/>
                        </a:buClr>
                        <a:buSzPts val="1100"/>
                        <a:buFont typeface="Verdana" panose="020B0604030504040204" pitchFamily="34" charset="0"/>
                        <a:buChar char="*"/>
                        <a:tabLst>
                          <a:tab pos="278765" algn="l"/>
                        </a:tabLst>
                      </a:pPr>
                      <a:r>
                        <a:rPr lang="en-US" sz="2000" spc="0" dirty="0">
                          <a:effectLst/>
                          <a:latin typeface="+mn-lt"/>
                        </a:rPr>
                        <a:t>Safety</a:t>
                      </a:r>
                      <a:r>
                        <a:rPr lang="en-US" sz="2000" spc="-15" dirty="0">
                          <a:effectLst/>
                          <a:latin typeface="+mn-lt"/>
                        </a:rPr>
                        <a:t> </a:t>
                      </a:r>
                      <a:r>
                        <a:rPr lang="en-US" sz="2000" spc="0" dirty="0">
                          <a:effectLst/>
                          <a:latin typeface="+mn-lt"/>
                        </a:rPr>
                        <a:t>glasses</a:t>
                      </a:r>
                      <a:r>
                        <a:rPr lang="en-US" sz="2000" spc="-15" dirty="0">
                          <a:effectLst/>
                          <a:latin typeface="+mn-lt"/>
                        </a:rPr>
                        <a:t> </a:t>
                      </a:r>
                      <a:r>
                        <a:rPr lang="en-US" sz="2000" spc="0" dirty="0">
                          <a:effectLst/>
                          <a:latin typeface="+mn-lt"/>
                        </a:rPr>
                        <a:t>or</a:t>
                      </a:r>
                      <a:r>
                        <a:rPr lang="en-US" sz="2000" spc="-15" dirty="0">
                          <a:effectLst/>
                          <a:latin typeface="+mn-lt"/>
                        </a:rPr>
                        <a:t> </a:t>
                      </a:r>
                      <a:r>
                        <a:rPr lang="en-US" sz="2000" spc="0" dirty="0">
                          <a:effectLst/>
                          <a:latin typeface="+mn-lt"/>
                        </a:rPr>
                        <a:t>safety</a:t>
                      </a:r>
                      <a:r>
                        <a:rPr lang="en-US" sz="2000" spc="-15" dirty="0">
                          <a:effectLst/>
                          <a:latin typeface="+mn-lt"/>
                        </a:rPr>
                        <a:t> </a:t>
                      </a:r>
                      <a:r>
                        <a:rPr lang="en-US" sz="2000" spc="-10" dirty="0">
                          <a:effectLst/>
                          <a:latin typeface="+mn-lt"/>
                        </a:rPr>
                        <a:t>goggles</a:t>
                      </a:r>
                      <a:endParaRPr lang="en-US" sz="2000" spc="0" dirty="0">
                        <a:effectLst/>
                        <a:latin typeface="+mn-lt"/>
                      </a:endParaRPr>
                    </a:p>
                    <a:p>
                      <a:pPr marL="342900" marR="0" lvl="0" indent="-342900">
                        <a:spcBef>
                          <a:spcPts val="120"/>
                        </a:spcBef>
                        <a:spcAft>
                          <a:spcPts val="0"/>
                        </a:spcAft>
                        <a:buClr>
                          <a:srgbClr val="DB6528"/>
                        </a:buClr>
                        <a:buSzPts val="1100"/>
                        <a:buFont typeface="Verdana" panose="020B0604030504040204" pitchFamily="34" charset="0"/>
                        <a:buChar char="*"/>
                        <a:tabLst>
                          <a:tab pos="278765" algn="l"/>
                        </a:tabLst>
                      </a:pPr>
                      <a:r>
                        <a:rPr lang="en-US" sz="2000" spc="0" dirty="0">
                          <a:effectLst/>
                          <a:latin typeface="+mn-lt"/>
                        </a:rPr>
                        <a:t>Hearing</a:t>
                      </a:r>
                      <a:r>
                        <a:rPr lang="en-US" sz="2000" spc="-20" dirty="0">
                          <a:effectLst/>
                          <a:latin typeface="+mn-lt"/>
                        </a:rPr>
                        <a:t> </a:t>
                      </a:r>
                      <a:r>
                        <a:rPr lang="en-US" sz="2000" spc="-10" dirty="0">
                          <a:effectLst/>
                          <a:latin typeface="+mn-lt"/>
                        </a:rPr>
                        <a:t>protection</a:t>
                      </a:r>
                      <a:endParaRPr lang="en-US" sz="2000" spc="0" dirty="0">
                        <a:effectLst/>
                        <a:latin typeface="+mn-lt"/>
                      </a:endParaRPr>
                    </a:p>
                    <a:p>
                      <a:pPr marL="342900" marR="0" lvl="0" indent="-342900">
                        <a:spcBef>
                          <a:spcPts val="120"/>
                        </a:spcBef>
                        <a:spcAft>
                          <a:spcPts val="0"/>
                        </a:spcAft>
                        <a:buClr>
                          <a:srgbClr val="DB6528"/>
                        </a:buClr>
                        <a:buSzPts val="1100"/>
                        <a:buFont typeface="Verdana" panose="020B0604030504040204" pitchFamily="34" charset="0"/>
                        <a:buChar char="*"/>
                        <a:tabLst>
                          <a:tab pos="278765" algn="l"/>
                        </a:tabLst>
                      </a:pPr>
                      <a:r>
                        <a:rPr lang="en-US" sz="2000" spc="-10" dirty="0">
                          <a:effectLst/>
                          <a:latin typeface="+mn-lt"/>
                        </a:rPr>
                        <a:t>Leather</a:t>
                      </a:r>
                      <a:r>
                        <a:rPr lang="en-US" sz="2000" spc="10" dirty="0">
                          <a:effectLst/>
                          <a:latin typeface="+mn-lt"/>
                        </a:rPr>
                        <a:t> </a:t>
                      </a:r>
                      <a:r>
                        <a:rPr lang="en-US" sz="2000" spc="-10" dirty="0">
                          <a:effectLst/>
                          <a:latin typeface="+mn-lt"/>
                        </a:rPr>
                        <a:t>footwear</a:t>
                      </a:r>
                      <a:r>
                        <a:rPr lang="en-US" sz="2000" spc="10" dirty="0">
                          <a:effectLst/>
                          <a:latin typeface="+mn-lt"/>
                        </a:rPr>
                        <a:t> </a:t>
                      </a:r>
                      <a:r>
                        <a:rPr lang="en-US" sz="2000" spc="-20" dirty="0">
                          <a:effectLst/>
                          <a:latin typeface="+mn-lt"/>
                        </a:rPr>
                        <a:t>(AN)</a:t>
                      </a:r>
                      <a:endParaRPr lang="en-US" sz="2000" spc="0" dirty="0">
                        <a:effectLst/>
                        <a:latin typeface="+mn-lt"/>
                      </a:endParaRPr>
                    </a:p>
                    <a:p>
                      <a:pPr marL="342900" marR="0" lvl="0" indent="-342900">
                        <a:spcBef>
                          <a:spcPts val="120"/>
                        </a:spcBef>
                        <a:spcAft>
                          <a:spcPts val="0"/>
                        </a:spcAft>
                        <a:buClr>
                          <a:srgbClr val="DB6528"/>
                        </a:buClr>
                        <a:buSzPts val="1100"/>
                        <a:buFont typeface="Verdana" panose="020B0604030504040204" pitchFamily="34" charset="0"/>
                        <a:buChar char="*"/>
                        <a:tabLst>
                          <a:tab pos="278765" algn="l"/>
                        </a:tabLst>
                      </a:pPr>
                      <a:r>
                        <a:rPr lang="en-US" sz="2000" spc="0" dirty="0">
                          <a:effectLst/>
                          <a:latin typeface="+mn-lt"/>
                        </a:rPr>
                        <a:t>Heavy-duty leather gloves, AR gloves, or</a:t>
                      </a:r>
                      <a:r>
                        <a:rPr lang="en-US" sz="2000" spc="-50" dirty="0">
                          <a:effectLst/>
                          <a:latin typeface="+mn-lt"/>
                        </a:rPr>
                        <a:t> </a:t>
                      </a:r>
                      <a:r>
                        <a:rPr lang="en-US" sz="2000" spc="0" dirty="0">
                          <a:effectLst/>
                          <a:latin typeface="+mn-lt"/>
                        </a:rPr>
                        <a:t>rubber</a:t>
                      </a:r>
                      <a:r>
                        <a:rPr lang="en-US" sz="2000" spc="-50" dirty="0">
                          <a:effectLst/>
                          <a:latin typeface="+mn-lt"/>
                        </a:rPr>
                        <a:t> </a:t>
                      </a:r>
                      <a:r>
                        <a:rPr lang="en-US" sz="2000" spc="0" dirty="0">
                          <a:effectLst/>
                          <a:latin typeface="+mn-lt"/>
                        </a:rPr>
                        <a:t>insulating</a:t>
                      </a:r>
                      <a:r>
                        <a:rPr lang="en-US" sz="2000" spc="-50" dirty="0">
                          <a:effectLst/>
                          <a:latin typeface="+mn-lt"/>
                        </a:rPr>
                        <a:t> </a:t>
                      </a:r>
                      <a:r>
                        <a:rPr lang="en-US" sz="2000" spc="0" dirty="0">
                          <a:effectLst/>
                          <a:latin typeface="+mn-lt"/>
                        </a:rPr>
                        <a:t>gloves</a:t>
                      </a:r>
                      <a:r>
                        <a:rPr lang="en-US" sz="2000" spc="-50" dirty="0">
                          <a:effectLst/>
                          <a:latin typeface="+mn-lt"/>
                        </a:rPr>
                        <a:t> </a:t>
                      </a:r>
                      <a:r>
                        <a:rPr lang="en-US" sz="2000" spc="0" dirty="0">
                          <a:effectLst/>
                          <a:latin typeface="+mn-lt"/>
                        </a:rPr>
                        <a:t>with</a:t>
                      </a:r>
                      <a:r>
                        <a:rPr lang="en-US" sz="2000" spc="-50" dirty="0">
                          <a:effectLst/>
                          <a:latin typeface="+mn-lt"/>
                        </a:rPr>
                        <a:t> </a:t>
                      </a:r>
                      <a:r>
                        <a:rPr lang="en-US" sz="2000" spc="0" dirty="0">
                          <a:effectLst/>
                          <a:latin typeface="+mn-lt"/>
                        </a:rPr>
                        <a:t>leather </a:t>
                      </a:r>
                      <a:r>
                        <a:rPr lang="en-US" sz="2000" spc="-10" dirty="0">
                          <a:effectLst/>
                          <a:latin typeface="+mn-lt"/>
                        </a:rPr>
                        <a:t>protectors</a:t>
                      </a:r>
                      <a:endParaRPr lang="en-US" sz="2000" spc="0" dirty="0">
                        <a:effectLst/>
                        <a:latin typeface="+mn-lt"/>
                      </a:endParaRPr>
                    </a:p>
                    <a:p>
                      <a:pPr marL="278765" marR="0" indent="0">
                        <a:spcBef>
                          <a:spcPts val="120"/>
                        </a:spcBef>
                        <a:spcAft>
                          <a:spcPts val="0"/>
                        </a:spcAft>
                        <a:tabLst>
                          <a:tab pos="278765" algn="l"/>
                        </a:tabLst>
                      </a:pPr>
                      <a:r>
                        <a:rPr lang="en-US" sz="2000" dirty="0">
                          <a:effectLst/>
                          <a:latin typeface="+mn-lt"/>
                        </a:rPr>
                        <a:t> </a:t>
                      </a:r>
                      <a:endParaRPr lang="en-US" sz="2000" dirty="0">
                        <a:effectLst/>
                        <a:latin typeface="+mn-lt"/>
                        <a:ea typeface="Source Sans 3"/>
                        <a:cs typeface="Source Sans 3"/>
                      </a:endParaRPr>
                    </a:p>
                  </a:txBody>
                  <a:tcPr marL="68580" marR="68580" marT="0" marB="0"/>
                </a:tc>
                <a:extLst>
                  <a:ext uri="{0D108BD9-81ED-4DB2-BD59-A6C34878D82A}">
                    <a16:rowId xmlns:a16="http://schemas.microsoft.com/office/drawing/2014/main" val="1856863527"/>
                  </a:ext>
                </a:extLst>
              </a:tr>
            </a:tbl>
          </a:graphicData>
        </a:graphic>
      </p:graphicFrame>
      <p:graphicFrame>
        <p:nvGraphicFramePr>
          <p:cNvPr id="5" name="Table 4">
            <a:extLst>
              <a:ext uri="{FF2B5EF4-FFF2-40B4-BE49-F238E27FC236}">
                <a16:creationId xmlns:a16="http://schemas.microsoft.com/office/drawing/2014/main" id="{6A55049D-5B60-9ED8-0367-541C21FF557B}"/>
              </a:ext>
            </a:extLst>
          </p:cNvPr>
          <p:cNvGraphicFramePr>
            <a:graphicFrameLocks noGrp="1"/>
          </p:cNvGraphicFramePr>
          <p:nvPr>
            <p:extLst>
              <p:ext uri="{D42A27DB-BD31-4B8C-83A1-F6EECF244321}">
                <p14:modId xmlns:p14="http://schemas.microsoft.com/office/powerpoint/2010/main" val="1334026015"/>
              </p:ext>
            </p:extLst>
          </p:nvPr>
        </p:nvGraphicFramePr>
        <p:xfrm>
          <a:off x="552001" y="1541328"/>
          <a:ext cx="11087998" cy="4117350"/>
        </p:xfrm>
        <a:graphic>
          <a:graphicData uri="http://schemas.openxmlformats.org/drawingml/2006/table">
            <a:tbl>
              <a:tblPr firstRow="1" firstCol="1" bandRow="1">
                <a:tableStyleId>{5940675A-B579-460E-94D1-54222C63F5DA}</a:tableStyleId>
              </a:tblPr>
              <a:tblGrid>
                <a:gridCol w="2416486">
                  <a:extLst>
                    <a:ext uri="{9D8B030D-6E8A-4147-A177-3AD203B41FA5}">
                      <a16:colId xmlns:a16="http://schemas.microsoft.com/office/drawing/2014/main" val="1747196318"/>
                    </a:ext>
                  </a:extLst>
                </a:gridCol>
                <a:gridCol w="4333461">
                  <a:extLst>
                    <a:ext uri="{9D8B030D-6E8A-4147-A177-3AD203B41FA5}">
                      <a16:colId xmlns:a16="http://schemas.microsoft.com/office/drawing/2014/main" val="3515484674"/>
                    </a:ext>
                  </a:extLst>
                </a:gridCol>
                <a:gridCol w="4338051">
                  <a:extLst>
                    <a:ext uri="{9D8B030D-6E8A-4147-A177-3AD203B41FA5}">
                      <a16:colId xmlns:a16="http://schemas.microsoft.com/office/drawing/2014/main" val="3447187692"/>
                    </a:ext>
                  </a:extLst>
                </a:gridCol>
              </a:tblGrid>
              <a:tr h="397215">
                <a:tc rowSpan="2">
                  <a:txBody>
                    <a:bodyPr/>
                    <a:lstStyle/>
                    <a:p>
                      <a:pPr marL="0" marR="0">
                        <a:lnSpc>
                          <a:spcPct val="107000"/>
                        </a:lnSpc>
                        <a:spcBef>
                          <a:spcPts val="0"/>
                        </a:spcBef>
                        <a:spcAft>
                          <a:spcPts val="0"/>
                        </a:spcAft>
                      </a:pPr>
                      <a:r>
                        <a:rPr lang="en-US" sz="2400" dirty="0">
                          <a:solidFill>
                            <a:schemeClr val="bg1"/>
                          </a:solidFill>
                          <a:effectLst/>
                          <a:latin typeface="+mj-lt"/>
                        </a:rPr>
                        <a:t>Arc Flash </a:t>
                      </a:r>
                      <a:endParaRPr lang="en-US" sz="2000" dirty="0">
                        <a:solidFill>
                          <a:schemeClr val="bg1"/>
                        </a:solidFill>
                        <a:effectLst/>
                        <a:latin typeface="+mj-lt"/>
                      </a:endParaRPr>
                    </a:p>
                    <a:p>
                      <a:pPr marL="0" marR="0">
                        <a:lnSpc>
                          <a:spcPct val="107000"/>
                        </a:lnSpc>
                        <a:spcBef>
                          <a:spcPts val="0"/>
                        </a:spcBef>
                        <a:spcAft>
                          <a:spcPts val="0"/>
                        </a:spcAft>
                      </a:pPr>
                      <a:r>
                        <a:rPr lang="en-US" sz="2400" dirty="0">
                          <a:solidFill>
                            <a:schemeClr val="bg1"/>
                          </a:solidFill>
                          <a:effectLst/>
                          <a:latin typeface="+mj-lt"/>
                        </a:rPr>
                        <a:t>PPE Category</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5">
                        <a:lumMod val="75000"/>
                      </a:schemeClr>
                    </a:solidFill>
                  </a:tcPr>
                </a:tc>
                <a:tc gridSpan="2">
                  <a:txBody>
                    <a:bodyPr/>
                    <a:lstStyle/>
                    <a:p>
                      <a:pPr marL="0" marR="0" algn="ctr">
                        <a:lnSpc>
                          <a:spcPct val="107000"/>
                        </a:lnSpc>
                        <a:spcBef>
                          <a:spcPts val="0"/>
                        </a:spcBef>
                        <a:spcAft>
                          <a:spcPts val="0"/>
                        </a:spcAft>
                      </a:pPr>
                      <a:r>
                        <a:rPr lang="en-US" sz="2400" dirty="0">
                          <a:solidFill>
                            <a:schemeClr val="bg1"/>
                          </a:solidFill>
                          <a:effectLst/>
                          <a:latin typeface="+mj-lt"/>
                        </a:rPr>
                        <a:t>Personal</a:t>
                      </a:r>
                      <a:r>
                        <a:rPr lang="en-US" sz="2400" spc="-45" dirty="0">
                          <a:solidFill>
                            <a:schemeClr val="bg1"/>
                          </a:solidFill>
                          <a:effectLst/>
                          <a:latin typeface="+mj-lt"/>
                        </a:rPr>
                        <a:t> </a:t>
                      </a:r>
                      <a:r>
                        <a:rPr lang="en-US" sz="2400" dirty="0">
                          <a:solidFill>
                            <a:schemeClr val="bg1"/>
                          </a:solidFill>
                          <a:effectLst/>
                          <a:latin typeface="+mj-lt"/>
                        </a:rPr>
                        <a:t>Protective</a:t>
                      </a:r>
                      <a:r>
                        <a:rPr lang="en-US" sz="2400" spc="-45" dirty="0">
                          <a:solidFill>
                            <a:schemeClr val="bg1"/>
                          </a:solidFill>
                          <a:effectLst/>
                          <a:latin typeface="+mj-lt"/>
                        </a:rPr>
                        <a:t> </a:t>
                      </a:r>
                      <a:r>
                        <a:rPr lang="en-US" sz="2400" spc="-10" dirty="0">
                          <a:solidFill>
                            <a:schemeClr val="bg1"/>
                          </a:solidFill>
                          <a:effectLst/>
                          <a:latin typeface="+mj-lt"/>
                        </a:rPr>
                        <a:t>Equipment</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solidFill>
                      <a:schemeClr val="tx1"/>
                    </a:solidFill>
                  </a:tcPr>
                </a:tc>
                <a:tc hMerge="1">
                  <a:txBody>
                    <a:bodyPr/>
                    <a:lstStyle/>
                    <a:p>
                      <a:endParaRPr lang="en-US"/>
                    </a:p>
                  </a:txBody>
                  <a:tcPr/>
                </a:tc>
                <a:extLst>
                  <a:ext uri="{0D108BD9-81ED-4DB2-BD59-A6C34878D82A}">
                    <a16:rowId xmlns:a16="http://schemas.microsoft.com/office/drawing/2014/main" val="1301925754"/>
                  </a:ext>
                </a:extLst>
              </a:tr>
              <a:tr h="415627">
                <a:tc vMerge="1">
                  <a:txBody>
                    <a:bodyPr/>
                    <a:lstStyle/>
                    <a:p>
                      <a:endParaRPr lang="en-US"/>
                    </a:p>
                  </a:txBody>
                  <a:tcPr/>
                </a:tc>
                <a:tc>
                  <a:txBody>
                    <a:bodyPr/>
                    <a:lstStyle/>
                    <a:p>
                      <a:pPr marL="0" marR="0" algn="ctr">
                        <a:lnSpc>
                          <a:spcPct val="107000"/>
                        </a:lnSpc>
                        <a:spcBef>
                          <a:spcPts val="0"/>
                        </a:spcBef>
                        <a:spcAft>
                          <a:spcPts val="0"/>
                        </a:spcAft>
                      </a:pPr>
                      <a:r>
                        <a:rPr lang="en-US" sz="2400" dirty="0">
                          <a:effectLst/>
                        </a:rPr>
                        <a:t>Arc-Rated</a:t>
                      </a:r>
                      <a:r>
                        <a:rPr lang="en-US" sz="2400" spc="-60" dirty="0">
                          <a:effectLst/>
                        </a:rPr>
                        <a:t> </a:t>
                      </a:r>
                      <a:r>
                        <a:rPr lang="en-US" sz="2400" dirty="0">
                          <a:effectLst/>
                        </a:rPr>
                        <a:t>(AR)</a:t>
                      </a:r>
                      <a:r>
                        <a:rPr lang="en-US" sz="2400" spc="-45" dirty="0">
                          <a:effectLst/>
                        </a:rPr>
                        <a:t> </a:t>
                      </a:r>
                      <a:r>
                        <a:rPr lang="en-US" sz="2400" spc="-10" dirty="0">
                          <a:effectLst/>
                        </a:rPr>
                        <a:t>Clothing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lnSpc>
                          <a:spcPct val="107000"/>
                        </a:lnSpc>
                        <a:spcBef>
                          <a:spcPts val="0"/>
                        </a:spcBef>
                        <a:spcAft>
                          <a:spcPts val="0"/>
                        </a:spcAft>
                      </a:pPr>
                      <a:r>
                        <a:rPr lang="en-US" sz="2400" dirty="0">
                          <a:effectLst/>
                        </a:rPr>
                        <a:t>Protective Equipment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6255277"/>
                  </a:ext>
                </a:extLst>
              </a:tr>
              <a:tr h="3304508">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b="1" dirty="0">
                          <a:solidFill>
                            <a:srgbClr val="16191F"/>
                          </a:solidFill>
                          <a:effectLst/>
                          <a:latin typeface="Montserrat ExtraBold" panose="00000900000000000000" pitchFamily="2" charset="0"/>
                          <a:ea typeface="Calibri" panose="020F0502020204030204" pitchFamily="34" charset="0"/>
                          <a:cs typeface="Times New Roman" panose="02020603050405020304" pitchFamily="18" charset="0"/>
                        </a:rPr>
                        <a:t>Category 2</a:t>
                      </a:r>
                      <a:r>
                        <a:rPr lang="en-US" sz="2400" b="1"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Minimum arc rating</a:t>
                      </a:r>
                      <a:r>
                        <a:rPr lang="en-US" sz="2400" spc="-55"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of</a:t>
                      </a:r>
                      <a:r>
                        <a:rPr lang="en-US" sz="2400" spc="-55"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8</a:t>
                      </a:r>
                      <a:r>
                        <a:rPr lang="en-US" sz="2400" spc="-55"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cal/cm2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5FDFF"/>
                    </a:solidFill>
                  </a:tcPr>
                </a:tc>
                <a:tc>
                  <a:txBody>
                    <a:bodyPr/>
                    <a:lstStyle/>
                    <a:p>
                      <a:pPr marL="342900" marR="427355" lvl="0" indent="-342900">
                        <a:lnSpc>
                          <a:spcPct val="88000"/>
                        </a:lnSpc>
                        <a:spcBef>
                          <a:spcPts val="220"/>
                        </a:spcBef>
                        <a:spcAft>
                          <a:spcPts val="0"/>
                        </a:spcAft>
                        <a:buClr>
                          <a:srgbClr val="DB6528"/>
                        </a:buClr>
                        <a:buSzPts val="1100"/>
                        <a:buFont typeface="Verdana" panose="020B0604030504040204" pitchFamily="34" charset="0"/>
                        <a:buChar char="*"/>
                        <a:tabLst>
                          <a:tab pos="279400" algn="l"/>
                        </a:tabLst>
                      </a:pPr>
                      <a:r>
                        <a:rPr lang="en-US" sz="2000" spc="0" dirty="0">
                          <a:solidFill>
                            <a:srgbClr val="16191F"/>
                          </a:solidFill>
                          <a:effectLst/>
                          <a:latin typeface="+mn-lt"/>
                          <a:ea typeface="Verdana" panose="020B0604030504040204" pitchFamily="34" charset="0"/>
                          <a:cs typeface="Verdana" panose="020B0604030504040204" pitchFamily="34" charset="0"/>
                        </a:rPr>
                        <a:t>AR</a:t>
                      </a:r>
                      <a:r>
                        <a:rPr lang="en-US" sz="2000" spc="-4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long-sleeve</a:t>
                      </a:r>
                      <a:r>
                        <a:rPr lang="en-US" sz="2000" spc="-4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shirt</a:t>
                      </a:r>
                      <a:r>
                        <a:rPr lang="en-US" sz="2000" spc="-4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and</a:t>
                      </a:r>
                      <a:r>
                        <a:rPr lang="en-US" sz="2000" spc="-4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pants</a:t>
                      </a:r>
                      <a:r>
                        <a:rPr lang="en-US" sz="2000" spc="-4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or</a:t>
                      </a:r>
                      <a:r>
                        <a:rPr lang="en-US" sz="2000" spc="-4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AR </a:t>
                      </a:r>
                      <a:r>
                        <a:rPr lang="en-US" sz="2000" spc="-10" dirty="0">
                          <a:solidFill>
                            <a:srgbClr val="16191F"/>
                          </a:solidFill>
                          <a:effectLst/>
                          <a:latin typeface="+mn-lt"/>
                          <a:ea typeface="Verdana" panose="020B0604030504040204" pitchFamily="34" charset="0"/>
                          <a:cs typeface="Verdana" panose="020B0604030504040204" pitchFamily="34" charset="0"/>
                        </a:rPr>
                        <a:t>overalls</a:t>
                      </a:r>
                      <a:endParaRPr lang="en-US" sz="2000" spc="0" dirty="0">
                        <a:effectLst/>
                        <a:latin typeface="+mn-lt"/>
                        <a:ea typeface="Verdana" panose="020B0604030504040204" pitchFamily="34" charset="0"/>
                        <a:cs typeface="Verdana" panose="020B0604030504040204" pitchFamily="34" charset="0"/>
                      </a:endParaRPr>
                    </a:p>
                    <a:p>
                      <a:pPr marL="342900" marR="56515" lvl="0" indent="-342900">
                        <a:lnSpc>
                          <a:spcPct val="88000"/>
                        </a:lnSpc>
                        <a:spcBef>
                          <a:spcPts val="300"/>
                        </a:spcBef>
                        <a:spcAft>
                          <a:spcPts val="0"/>
                        </a:spcAft>
                        <a:buClr>
                          <a:srgbClr val="DB6528"/>
                        </a:buClr>
                        <a:buSzPts val="1100"/>
                        <a:buFont typeface="Verdana" panose="020B0604030504040204" pitchFamily="34" charset="0"/>
                        <a:buChar char="*"/>
                        <a:tabLst>
                          <a:tab pos="279400" algn="l"/>
                        </a:tabLst>
                      </a:pPr>
                      <a:r>
                        <a:rPr lang="en-US" sz="2000" spc="0" dirty="0">
                          <a:solidFill>
                            <a:srgbClr val="16191F"/>
                          </a:solidFill>
                          <a:effectLst/>
                          <a:latin typeface="+mn-lt"/>
                          <a:ea typeface="Verdana" panose="020B0604030504040204" pitchFamily="34" charset="0"/>
                          <a:cs typeface="Verdana" panose="020B0604030504040204" pitchFamily="34" charset="0"/>
                        </a:rPr>
                        <a:t>AR</a:t>
                      </a:r>
                      <a:r>
                        <a:rPr lang="en-US" sz="2000" spc="-3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flash</a:t>
                      </a:r>
                      <a:r>
                        <a:rPr lang="en-US" sz="2000" spc="-3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suit</a:t>
                      </a:r>
                      <a:r>
                        <a:rPr lang="en-US" sz="2000" spc="-3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hood</a:t>
                      </a:r>
                      <a:r>
                        <a:rPr lang="en-US" sz="2000" spc="-3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or</a:t>
                      </a:r>
                      <a:r>
                        <a:rPr lang="en-US" sz="2000" spc="-3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AR</a:t>
                      </a:r>
                      <a:r>
                        <a:rPr lang="en-US" sz="2000" spc="-3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face</a:t>
                      </a:r>
                      <a:r>
                        <a:rPr lang="en-US" sz="2000" spc="-3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shield</a:t>
                      </a:r>
                      <a:r>
                        <a:rPr lang="en-US" sz="2000" spc="-3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and</a:t>
                      </a:r>
                      <a:r>
                        <a:rPr lang="en-US" sz="2000" spc="-3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AR </a:t>
                      </a:r>
                      <a:r>
                        <a:rPr lang="en-US" sz="2000" spc="-10" dirty="0">
                          <a:solidFill>
                            <a:srgbClr val="16191F"/>
                          </a:solidFill>
                          <a:effectLst/>
                          <a:latin typeface="+mn-lt"/>
                          <a:ea typeface="Verdana" panose="020B0604030504040204" pitchFamily="34" charset="0"/>
                          <a:cs typeface="Verdana" panose="020B0604030504040204" pitchFamily="34" charset="0"/>
                        </a:rPr>
                        <a:t>balaclava</a:t>
                      </a:r>
                      <a:endParaRPr lang="en-US" sz="2000" spc="0" dirty="0">
                        <a:effectLst/>
                        <a:latin typeface="+mn-lt"/>
                        <a:ea typeface="Verdana" panose="020B0604030504040204" pitchFamily="34" charset="0"/>
                        <a:cs typeface="Verdana" panose="020B0604030504040204" pitchFamily="34" charset="0"/>
                      </a:endParaRPr>
                    </a:p>
                    <a:p>
                      <a:pPr marL="342900" marR="56515" lvl="0" indent="-342900">
                        <a:lnSpc>
                          <a:spcPct val="88000"/>
                        </a:lnSpc>
                        <a:spcBef>
                          <a:spcPts val="300"/>
                        </a:spcBef>
                        <a:spcAft>
                          <a:spcPts val="0"/>
                        </a:spcAft>
                        <a:buClr>
                          <a:srgbClr val="DB6528"/>
                        </a:buClr>
                        <a:buSzPts val="1100"/>
                        <a:buFont typeface="Verdana" panose="020B0604030504040204" pitchFamily="34" charset="0"/>
                        <a:buChar char="*"/>
                        <a:tabLst>
                          <a:tab pos="279400" algn="l"/>
                        </a:tabLst>
                      </a:pPr>
                      <a:r>
                        <a:rPr lang="en-US" sz="2000" spc="0" dirty="0">
                          <a:solidFill>
                            <a:srgbClr val="16191F"/>
                          </a:solidFill>
                          <a:effectLst/>
                          <a:latin typeface="+mn-lt"/>
                          <a:ea typeface="Verdana" panose="020B0604030504040204" pitchFamily="34" charset="0"/>
                          <a:cs typeface="Verdana" panose="020B0604030504040204" pitchFamily="34" charset="0"/>
                        </a:rPr>
                        <a:t>AR</a:t>
                      </a:r>
                      <a:r>
                        <a:rPr lang="en-US" sz="2000" spc="-65"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jacket,</a:t>
                      </a:r>
                      <a:r>
                        <a:rPr lang="en-US" sz="2000" spc="-55"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parka,</a:t>
                      </a:r>
                      <a:r>
                        <a:rPr lang="en-US" sz="2000" spc="-55"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high-visibility</a:t>
                      </a:r>
                      <a:r>
                        <a:rPr lang="en-US" sz="2000" spc="-55"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apparel, rainwear, or hard hat liner (AN)</a:t>
                      </a:r>
                      <a:endParaRPr lang="en-US" sz="2000" spc="0" dirty="0">
                        <a:effectLst/>
                        <a:latin typeface="+mn-lt"/>
                        <a:ea typeface="Verdana" panose="020B0604030504040204" pitchFamily="34" charset="0"/>
                        <a:cs typeface="Verdana" panose="020B0604030504040204" pitchFamily="34" charset="0"/>
                      </a:endParaRPr>
                    </a:p>
                    <a:p>
                      <a:pPr marL="279400" marR="56515" indent="0">
                        <a:lnSpc>
                          <a:spcPct val="88000"/>
                        </a:lnSpc>
                        <a:spcBef>
                          <a:spcPts val="300"/>
                        </a:spcBef>
                        <a:spcAft>
                          <a:spcPts val="0"/>
                        </a:spcAft>
                        <a:tabLst>
                          <a:tab pos="279400" algn="l"/>
                        </a:tabLst>
                      </a:pPr>
                      <a:r>
                        <a:rPr lang="en-US" sz="2000" dirty="0">
                          <a:effectLst/>
                          <a:latin typeface="+mn-lt"/>
                          <a:ea typeface="Source Sans 3"/>
                          <a:cs typeface="Source Sans 3"/>
                        </a:rPr>
                        <a:t> </a:t>
                      </a:r>
                    </a:p>
                  </a:txBody>
                  <a:tcPr marL="68580" marR="68580" marT="0" marB="0">
                    <a:solidFill>
                      <a:schemeClr val="bg1"/>
                    </a:solidFill>
                  </a:tcPr>
                </a:tc>
                <a:tc>
                  <a:txBody>
                    <a:bodyPr/>
                    <a:lstStyle/>
                    <a:p>
                      <a:pPr marL="342900" marR="0" lvl="0" indent="-342900">
                        <a:spcBef>
                          <a:spcPts val="95"/>
                        </a:spcBef>
                        <a:spcAft>
                          <a:spcPts val="0"/>
                        </a:spcAft>
                        <a:buClr>
                          <a:srgbClr val="DB6528"/>
                        </a:buClr>
                        <a:buSzPts val="1100"/>
                        <a:buFont typeface="Verdana" panose="020B0604030504040204" pitchFamily="34" charset="0"/>
                        <a:buChar char="*"/>
                        <a:tabLst>
                          <a:tab pos="278765" algn="l"/>
                        </a:tabLst>
                      </a:pPr>
                      <a:r>
                        <a:rPr lang="en-US" sz="2000" spc="0" dirty="0">
                          <a:solidFill>
                            <a:srgbClr val="16191F"/>
                          </a:solidFill>
                          <a:effectLst/>
                          <a:latin typeface="+mn-lt"/>
                          <a:ea typeface="Verdana" panose="020B0604030504040204" pitchFamily="34" charset="0"/>
                          <a:cs typeface="Verdana" panose="020B0604030504040204" pitchFamily="34" charset="0"/>
                        </a:rPr>
                        <a:t>Hard</a:t>
                      </a:r>
                      <a:r>
                        <a:rPr lang="en-US" sz="2000" spc="-15" dirty="0">
                          <a:solidFill>
                            <a:srgbClr val="16191F"/>
                          </a:solidFill>
                          <a:effectLst/>
                          <a:latin typeface="+mn-lt"/>
                          <a:ea typeface="Verdana" panose="020B0604030504040204" pitchFamily="34" charset="0"/>
                          <a:cs typeface="Verdana" panose="020B0604030504040204" pitchFamily="34" charset="0"/>
                        </a:rPr>
                        <a:t> </a:t>
                      </a:r>
                      <a:r>
                        <a:rPr lang="en-US" sz="2000" spc="-25" dirty="0">
                          <a:solidFill>
                            <a:srgbClr val="16191F"/>
                          </a:solidFill>
                          <a:effectLst/>
                          <a:latin typeface="+mn-lt"/>
                          <a:ea typeface="Verdana" panose="020B0604030504040204" pitchFamily="34" charset="0"/>
                          <a:cs typeface="Verdana" panose="020B0604030504040204" pitchFamily="34" charset="0"/>
                        </a:rPr>
                        <a:t>hat</a:t>
                      </a:r>
                      <a:endParaRPr lang="en-US" sz="2000" spc="0" dirty="0">
                        <a:effectLst/>
                        <a:latin typeface="+mn-lt"/>
                        <a:ea typeface="Verdana" panose="020B0604030504040204" pitchFamily="34" charset="0"/>
                        <a:cs typeface="Verdana" panose="020B0604030504040204" pitchFamily="34" charset="0"/>
                      </a:endParaRPr>
                    </a:p>
                    <a:p>
                      <a:pPr marL="342900" marR="0" lvl="0" indent="-342900">
                        <a:spcBef>
                          <a:spcPts val="125"/>
                        </a:spcBef>
                        <a:spcAft>
                          <a:spcPts val="0"/>
                        </a:spcAft>
                        <a:buClr>
                          <a:srgbClr val="DB6528"/>
                        </a:buClr>
                        <a:buSzPts val="1100"/>
                        <a:buFont typeface="Verdana" panose="020B0604030504040204" pitchFamily="34" charset="0"/>
                        <a:buChar char="*"/>
                        <a:tabLst>
                          <a:tab pos="278765" algn="l"/>
                        </a:tabLst>
                      </a:pPr>
                      <a:r>
                        <a:rPr lang="en-US" sz="2000" spc="0" dirty="0">
                          <a:solidFill>
                            <a:srgbClr val="16191F"/>
                          </a:solidFill>
                          <a:effectLst/>
                          <a:latin typeface="+mn-lt"/>
                          <a:ea typeface="Verdana" panose="020B0604030504040204" pitchFamily="34" charset="0"/>
                          <a:cs typeface="Verdana" panose="020B0604030504040204" pitchFamily="34" charset="0"/>
                        </a:rPr>
                        <a:t>Safety</a:t>
                      </a:r>
                      <a:r>
                        <a:rPr lang="en-US" sz="2000" spc="-15"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glasses</a:t>
                      </a:r>
                      <a:r>
                        <a:rPr lang="en-US" sz="2000" spc="-15"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or</a:t>
                      </a:r>
                      <a:r>
                        <a:rPr lang="en-US" sz="2000" spc="-15"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safety</a:t>
                      </a:r>
                      <a:r>
                        <a:rPr lang="en-US" sz="2000" spc="-15" dirty="0">
                          <a:solidFill>
                            <a:srgbClr val="16191F"/>
                          </a:solidFill>
                          <a:effectLst/>
                          <a:latin typeface="+mn-lt"/>
                          <a:ea typeface="Verdana" panose="020B0604030504040204" pitchFamily="34" charset="0"/>
                          <a:cs typeface="Verdana" panose="020B0604030504040204" pitchFamily="34" charset="0"/>
                        </a:rPr>
                        <a:t> </a:t>
                      </a:r>
                      <a:r>
                        <a:rPr lang="en-US" sz="2000" spc="-10" dirty="0">
                          <a:solidFill>
                            <a:srgbClr val="16191F"/>
                          </a:solidFill>
                          <a:effectLst/>
                          <a:latin typeface="+mn-lt"/>
                          <a:ea typeface="Verdana" panose="020B0604030504040204" pitchFamily="34" charset="0"/>
                          <a:cs typeface="Verdana" panose="020B0604030504040204" pitchFamily="34" charset="0"/>
                        </a:rPr>
                        <a:t>goggles</a:t>
                      </a:r>
                      <a:endParaRPr lang="en-US" sz="2000" spc="0" dirty="0">
                        <a:effectLst/>
                        <a:latin typeface="+mn-lt"/>
                        <a:ea typeface="Verdana" panose="020B0604030504040204" pitchFamily="34" charset="0"/>
                        <a:cs typeface="Verdana" panose="020B0604030504040204" pitchFamily="34" charset="0"/>
                      </a:endParaRPr>
                    </a:p>
                    <a:p>
                      <a:pPr marL="342900" marR="0" lvl="0" indent="-342900">
                        <a:spcBef>
                          <a:spcPts val="120"/>
                        </a:spcBef>
                        <a:spcAft>
                          <a:spcPts val="0"/>
                        </a:spcAft>
                        <a:buClr>
                          <a:srgbClr val="DB6528"/>
                        </a:buClr>
                        <a:buSzPts val="1100"/>
                        <a:buFont typeface="Verdana" panose="020B0604030504040204" pitchFamily="34" charset="0"/>
                        <a:buChar char="*"/>
                        <a:tabLst>
                          <a:tab pos="278765" algn="l"/>
                        </a:tabLst>
                      </a:pPr>
                      <a:r>
                        <a:rPr lang="en-US" sz="2000" spc="0" dirty="0">
                          <a:solidFill>
                            <a:srgbClr val="16191F"/>
                          </a:solidFill>
                          <a:effectLst/>
                          <a:latin typeface="+mn-lt"/>
                          <a:ea typeface="Verdana" panose="020B0604030504040204" pitchFamily="34" charset="0"/>
                          <a:cs typeface="Verdana" panose="020B0604030504040204" pitchFamily="34" charset="0"/>
                        </a:rPr>
                        <a:t>Hearing</a:t>
                      </a:r>
                      <a:r>
                        <a:rPr lang="en-US" sz="2000" spc="-20" dirty="0">
                          <a:solidFill>
                            <a:srgbClr val="16191F"/>
                          </a:solidFill>
                          <a:effectLst/>
                          <a:latin typeface="+mn-lt"/>
                          <a:ea typeface="Verdana" panose="020B0604030504040204" pitchFamily="34" charset="0"/>
                          <a:cs typeface="Verdana" panose="020B0604030504040204" pitchFamily="34" charset="0"/>
                        </a:rPr>
                        <a:t> </a:t>
                      </a:r>
                      <a:r>
                        <a:rPr lang="en-US" sz="2000" spc="-10" dirty="0">
                          <a:solidFill>
                            <a:srgbClr val="16191F"/>
                          </a:solidFill>
                          <a:effectLst/>
                          <a:latin typeface="+mn-lt"/>
                          <a:ea typeface="Verdana" panose="020B0604030504040204" pitchFamily="34" charset="0"/>
                          <a:cs typeface="Verdana" panose="020B0604030504040204" pitchFamily="34" charset="0"/>
                        </a:rPr>
                        <a:t>protection</a:t>
                      </a:r>
                      <a:endParaRPr lang="en-US" sz="2000" spc="0" dirty="0">
                        <a:effectLst/>
                        <a:latin typeface="+mn-lt"/>
                        <a:ea typeface="Verdana" panose="020B0604030504040204" pitchFamily="34" charset="0"/>
                        <a:cs typeface="Verdana" panose="020B0604030504040204" pitchFamily="34" charset="0"/>
                      </a:endParaRPr>
                    </a:p>
                    <a:p>
                      <a:pPr marL="342900" marR="0" lvl="0" indent="-342900">
                        <a:spcBef>
                          <a:spcPts val="120"/>
                        </a:spcBef>
                        <a:spcAft>
                          <a:spcPts val="0"/>
                        </a:spcAft>
                        <a:buClr>
                          <a:srgbClr val="DB6528"/>
                        </a:buClr>
                        <a:buSzPts val="1100"/>
                        <a:buFont typeface="Verdana" panose="020B0604030504040204" pitchFamily="34" charset="0"/>
                        <a:buChar char="*"/>
                        <a:tabLst>
                          <a:tab pos="278765" algn="l"/>
                        </a:tabLst>
                      </a:pPr>
                      <a:r>
                        <a:rPr lang="en-US" sz="2000" spc="-10" dirty="0">
                          <a:solidFill>
                            <a:srgbClr val="16191F"/>
                          </a:solidFill>
                          <a:effectLst/>
                          <a:latin typeface="+mn-lt"/>
                          <a:ea typeface="Verdana" panose="020B0604030504040204" pitchFamily="34" charset="0"/>
                          <a:cs typeface="Verdana" panose="020B0604030504040204" pitchFamily="34" charset="0"/>
                        </a:rPr>
                        <a:t>Leather</a:t>
                      </a:r>
                      <a:r>
                        <a:rPr lang="en-US" sz="2000" spc="10" dirty="0">
                          <a:solidFill>
                            <a:srgbClr val="16191F"/>
                          </a:solidFill>
                          <a:effectLst/>
                          <a:latin typeface="+mn-lt"/>
                          <a:ea typeface="Verdana" panose="020B0604030504040204" pitchFamily="34" charset="0"/>
                          <a:cs typeface="Verdana" panose="020B0604030504040204" pitchFamily="34" charset="0"/>
                        </a:rPr>
                        <a:t> </a:t>
                      </a:r>
                      <a:r>
                        <a:rPr lang="en-US" sz="2000" spc="-10" dirty="0">
                          <a:solidFill>
                            <a:srgbClr val="16191F"/>
                          </a:solidFill>
                          <a:effectLst/>
                          <a:latin typeface="+mn-lt"/>
                          <a:ea typeface="Verdana" panose="020B0604030504040204" pitchFamily="34" charset="0"/>
                          <a:cs typeface="Verdana" panose="020B0604030504040204" pitchFamily="34" charset="0"/>
                        </a:rPr>
                        <a:t>footwear</a:t>
                      </a:r>
                      <a:r>
                        <a:rPr lang="en-US" sz="2000" spc="10" dirty="0">
                          <a:solidFill>
                            <a:srgbClr val="16191F"/>
                          </a:solidFill>
                          <a:effectLst/>
                          <a:latin typeface="+mn-lt"/>
                          <a:ea typeface="Verdana" panose="020B0604030504040204" pitchFamily="34" charset="0"/>
                          <a:cs typeface="Verdana" panose="020B0604030504040204" pitchFamily="34" charset="0"/>
                        </a:rPr>
                        <a:t> </a:t>
                      </a:r>
                      <a:r>
                        <a:rPr lang="en-US" sz="2000" spc="-20" dirty="0">
                          <a:solidFill>
                            <a:srgbClr val="16191F"/>
                          </a:solidFill>
                          <a:effectLst/>
                          <a:latin typeface="+mn-lt"/>
                          <a:ea typeface="Verdana" panose="020B0604030504040204" pitchFamily="34" charset="0"/>
                          <a:cs typeface="Verdana" panose="020B0604030504040204" pitchFamily="34" charset="0"/>
                        </a:rPr>
                        <a:t>(AN)</a:t>
                      </a:r>
                      <a:endParaRPr lang="en-US" sz="2000" spc="0" dirty="0">
                        <a:effectLst/>
                        <a:latin typeface="+mn-lt"/>
                        <a:ea typeface="Verdana" panose="020B0604030504040204" pitchFamily="34" charset="0"/>
                        <a:cs typeface="Verdana" panose="020B0604030504040204" pitchFamily="34" charset="0"/>
                      </a:endParaRPr>
                    </a:p>
                    <a:p>
                      <a:pPr marL="342900" marR="0" lvl="0" indent="-342900">
                        <a:spcBef>
                          <a:spcPts val="120"/>
                        </a:spcBef>
                        <a:spcAft>
                          <a:spcPts val="0"/>
                        </a:spcAft>
                        <a:buClr>
                          <a:srgbClr val="DB6528"/>
                        </a:buClr>
                        <a:buSzPts val="1100"/>
                        <a:buFont typeface="Verdana" panose="020B0604030504040204" pitchFamily="34" charset="0"/>
                        <a:buChar char="*"/>
                        <a:tabLst>
                          <a:tab pos="278765" algn="l"/>
                        </a:tabLst>
                      </a:pPr>
                      <a:r>
                        <a:rPr lang="en-US" sz="2000" spc="0" dirty="0">
                          <a:solidFill>
                            <a:srgbClr val="16191F"/>
                          </a:solidFill>
                          <a:effectLst/>
                          <a:latin typeface="+mn-lt"/>
                          <a:ea typeface="Verdana" panose="020B0604030504040204" pitchFamily="34" charset="0"/>
                          <a:cs typeface="Verdana" panose="020B0604030504040204" pitchFamily="34" charset="0"/>
                        </a:rPr>
                        <a:t>Heavy-duty leather gloves, AR gloves, or</a:t>
                      </a:r>
                      <a:r>
                        <a:rPr lang="en-US" sz="2000" spc="-5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rubber</a:t>
                      </a:r>
                      <a:r>
                        <a:rPr lang="en-US" sz="2000" spc="-5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insulating</a:t>
                      </a:r>
                      <a:r>
                        <a:rPr lang="en-US" sz="2000" spc="-5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gloves</a:t>
                      </a:r>
                      <a:r>
                        <a:rPr lang="en-US" sz="2000" spc="-5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with</a:t>
                      </a:r>
                      <a:r>
                        <a:rPr lang="en-US" sz="2000" spc="-5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leather </a:t>
                      </a:r>
                      <a:r>
                        <a:rPr lang="en-US" sz="2000" spc="-10" dirty="0">
                          <a:solidFill>
                            <a:srgbClr val="16191F"/>
                          </a:solidFill>
                          <a:effectLst/>
                          <a:latin typeface="+mn-lt"/>
                          <a:ea typeface="Verdana" panose="020B0604030504040204" pitchFamily="34" charset="0"/>
                          <a:cs typeface="Verdana" panose="020B0604030504040204" pitchFamily="34" charset="0"/>
                        </a:rPr>
                        <a:t>protectors</a:t>
                      </a:r>
                      <a:endParaRPr lang="en-US" sz="2000" spc="0" dirty="0">
                        <a:effectLst/>
                        <a:latin typeface="+mn-lt"/>
                        <a:ea typeface="Verdana" panose="020B0604030504040204" pitchFamily="34" charset="0"/>
                        <a:cs typeface="Verdana" panose="020B0604030504040204" pitchFamily="34" charset="0"/>
                      </a:endParaRPr>
                    </a:p>
                    <a:p>
                      <a:pPr marL="342900" marR="0" lvl="0" indent="-342900">
                        <a:spcBef>
                          <a:spcPts val="120"/>
                        </a:spcBef>
                        <a:spcAft>
                          <a:spcPts val="0"/>
                        </a:spcAft>
                        <a:buClr>
                          <a:srgbClr val="DB6528"/>
                        </a:buClr>
                        <a:buSzPts val="1100"/>
                        <a:buFont typeface="Verdana" panose="020B0604030504040204" pitchFamily="34" charset="0"/>
                        <a:buChar char="*"/>
                        <a:tabLst>
                          <a:tab pos="278765" algn="l"/>
                        </a:tabLst>
                      </a:pPr>
                      <a:r>
                        <a:rPr lang="en-US" sz="2000" spc="0" dirty="0">
                          <a:effectLst/>
                          <a:latin typeface="+mn-lt"/>
                          <a:ea typeface="Verdana" panose="020B0604030504040204" pitchFamily="34" charset="0"/>
                          <a:cs typeface="Verdana" panose="020B0604030504040204" pitchFamily="34" charset="0"/>
                        </a:rPr>
                        <a:t> </a:t>
                      </a:r>
                    </a:p>
                  </a:txBody>
                  <a:tcPr marL="68580" marR="68580" marT="0" marB="0">
                    <a:solidFill>
                      <a:schemeClr val="bg1"/>
                    </a:solidFill>
                  </a:tcPr>
                </a:tc>
                <a:extLst>
                  <a:ext uri="{0D108BD9-81ED-4DB2-BD59-A6C34878D82A}">
                    <a16:rowId xmlns:a16="http://schemas.microsoft.com/office/drawing/2014/main" val="1856863527"/>
                  </a:ext>
                </a:extLst>
              </a:tr>
            </a:tbl>
          </a:graphicData>
        </a:graphic>
      </p:graphicFrame>
      <p:graphicFrame>
        <p:nvGraphicFramePr>
          <p:cNvPr id="6" name="Table 5">
            <a:extLst>
              <a:ext uri="{FF2B5EF4-FFF2-40B4-BE49-F238E27FC236}">
                <a16:creationId xmlns:a16="http://schemas.microsoft.com/office/drawing/2014/main" id="{3CDBE560-61BB-E875-4ABD-9D8EA2C8B912}"/>
              </a:ext>
            </a:extLst>
          </p:cNvPr>
          <p:cNvGraphicFramePr>
            <a:graphicFrameLocks noGrp="1"/>
          </p:cNvGraphicFramePr>
          <p:nvPr>
            <p:extLst>
              <p:ext uri="{D42A27DB-BD31-4B8C-83A1-F6EECF244321}">
                <p14:modId xmlns:p14="http://schemas.microsoft.com/office/powerpoint/2010/main" val="3134141909"/>
              </p:ext>
            </p:extLst>
          </p:nvPr>
        </p:nvGraphicFramePr>
        <p:xfrm>
          <a:off x="552001" y="1541328"/>
          <a:ext cx="11087998" cy="4390686"/>
        </p:xfrm>
        <a:graphic>
          <a:graphicData uri="http://schemas.openxmlformats.org/drawingml/2006/table">
            <a:tbl>
              <a:tblPr firstRow="1" firstCol="1" bandRow="1">
                <a:tableStyleId>{5940675A-B579-460E-94D1-54222C63F5DA}</a:tableStyleId>
              </a:tblPr>
              <a:tblGrid>
                <a:gridCol w="2416486">
                  <a:extLst>
                    <a:ext uri="{9D8B030D-6E8A-4147-A177-3AD203B41FA5}">
                      <a16:colId xmlns:a16="http://schemas.microsoft.com/office/drawing/2014/main" val="1747196318"/>
                    </a:ext>
                  </a:extLst>
                </a:gridCol>
                <a:gridCol w="4333461">
                  <a:extLst>
                    <a:ext uri="{9D8B030D-6E8A-4147-A177-3AD203B41FA5}">
                      <a16:colId xmlns:a16="http://schemas.microsoft.com/office/drawing/2014/main" val="3515484674"/>
                    </a:ext>
                  </a:extLst>
                </a:gridCol>
                <a:gridCol w="4338051">
                  <a:extLst>
                    <a:ext uri="{9D8B030D-6E8A-4147-A177-3AD203B41FA5}">
                      <a16:colId xmlns:a16="http://schemas.microsoft.com/office/drawing/2014/main" val="3447187692"/>
                    </a:ext>
                  </a:extLst>
                </a:gridCol>
              </a:tblGrid>
              <a:tr h="397215">
                <a:tc rowSpan="2">
                  <a:txBody>
                    <a:bodyPr/>
                    <a:lstStyle/>
                    <a:p>
                      <a:pPr marL="0" marR="0">
                        <a:lnSpc>
                          <a:spcPct val="107000"/>
                        </a:lnSpc>
                        <a:spcBef>
                          <a:spcPts val="0"/>
                        </a:spcBef>
                        <a:spcAft>
                          <a:spcPts val="0"/>
                        </a:spcAft>
                      </a:pPr>
                      <a:r>
                        <a:rPr lang="en-US" sz="2400" dirty="0">
                          <a:solidFill>
                            <a:schemeClr val="bg1"/>
                          </a:solidFill>
                          <a:effectLst/>
                          <a:latin typeface="+mj-lt"/>
                        </a:rPr>
                        <a:t>Arc Flash </a:t>
                      </a:r>
                      <a:endParaRPr lang="en-US" sz="2000" dirty="0">
                        <a:solidFill>
                          <a:schemeClr val="bg1"/>
                        </a:solidFill>
                        <a:effectLst/>
                        <a:latin typeface="+mj-lt"/>
                      </a:endParaRPr>
                    </a:p>
                    <a:p>
                      <a:pPr marL="0" marR="0">
                        <a:lnSpc>
                          <a:spcPct val="107000"/>
                        </a:lnSpc>
                        <a:spcBef>
                          <a:spcPts val="0"/>
                        </a:spcBef>
                        <a:spcAft>
                          <a:spcPts val="0"/>
                        </a:spcAft>
                      </a:pPr>
                      <a:r>
                        <a:rPr lang="en-US" sz="2400" dirty="0">
                          <a:solidFill>
                            <a:schemeClr val="bg1"/>
                          </a:solidFill>
                          <a:effectLst/>
                          <a:latin typeface="+mj-lt"/>
                        </a:rPr>
                        <a:t>PPE Category</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3">
                        <a:lumMod val="50000"/>
                      </a:schemeClr>
                    </a:solidFill>
                  </a:tcPr>
                </a:tc>
                <a:tc gridSpan="2">
                  <a:txBody>
                    <a:bodyPr/>
                    <a:lstStyle/>
                    <a:p>
                      <a:pPr marL="0" marR="0" algn="ctr">
                        <a:lnSpc>
                          <a:spcPct val="107000"/>
                        </a:lnSpc>
                        <a:spcBef>
                          <a:spcPts val="0"/>
                        </a:spcBef>
                        <a:spcAft>
                          <a:spcPts val="0"/>
                        </a:spcAft>
                      </a:pPr>
                      <a:r>
                        <a:rPr lang="en-US" sz="2400" dirty="0">
                          <a:solidFill>
                            <a:schemeClr val="bg1"/>
                          </a:solidFill>
                          <a:effectLst/>
                          <a:latin typeface="+mj-lt"/>
                        </a:rPr>
                        <a:t>Personal</a:t>
                      </a:r>
                      <a:r>
                        <a:rPr lang="en-US" sz="2400" spc="-45" dirty="0">
                          <a:solidFill>
                            <a:schemeClr val="bg1"/>
                          </a:solidFill>
                          <a:effectLst/>
                          <a:latin typeface="+mj-lt"/>
                        </a:rPr>
                        <a:t> </a:t>
                      </a:r>
                      <a:r>
                        <a:rPr lang="en-US" sz="2400" dirty="0">
                          <a:solidFill>
                            <a:schemeClr val="bg1"/>
                          </a:solidFill>
                          <a:effectLst/>
                          <a:latin typeface="+mj-lt"/>
                        </a:rPr>
                        <a:t>Protective</a:t>
                      </a:r>
                      <a:r>
                        <a:rPr lang="en-US" sz="2400" spc="-45" dirty="0">
                          <a:solidFill>
                            <a:schemeClr val="bg1"/>
                          </a:solidFill>
                          <a:effectLst/>
                          <a:latin typeface="+mj-lt"/>
                        </a:rPr>
                        <a:t> </a:t>
                      </a:r>
                      <a:r>
                        <a:rPr lang="en-US" sz="2400" spc="-10" dirty="0">
                          <a:solidFill>
                            <a:schemeClr val="bg1"/>
                          </a:solidFill>
                          <a:effectLst/>
                          <a:latin typeface="+mj-lt"/>
                        </a:rPr>
                        <a:t>Equipment</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solidFill>
                      <a:schemeClr val="tx1"/>
                    </a:solidFill>
                  </a:tcPr>
                </a:tc>
                <a:tc hMerge="1">
                  <a:txBody>
                    <a:bodyPr/>
                    <a:lstStyle/>
                    <a:p>
                      <a:endParaRPr lang="en-US"/>
                    </a:p>
                  </a:txBody>
                  <a:tcPr/>
                </a:tc>
                <a:extLst>
                  <a:ext uri="{0D108BD9-81ED-4DB2-BD59-A6C34878D82A}">
                    <a16:rowId xmlns:a16="http://schemas.microsoft.com/office/drawing/2014/main" val="1301925754"/>
                  </a:ext>
                </a:extLst>
              </a:tr>
              <a:tr h="415627">
                <a:tc vMerge="1">
                  <a:txBody>
                    <a:bodyPr/>
                    <a:lstStyle/>
                    <a:p>
                      <a:endParaRPr lang="en-US"/>
                    </a:p>
                  </a:txBody>
                  <a:tcPr/>
                </a:tc>
                <a:tc>
                  <a:txBody>
                    <a:bodyPr/>
                    <a:lstStyle/>
                    <a:p>
                      <a:pPr marL="0" marR="0" algn="ctr">
                        <a:lnSpc>
                          <a:spcPct val="107000"/>
                        </a:lnSpc>
                        <a:spcBef>
                          <a:spcPts val="0"/>
                        </a:spcBef>
                        <a:spcAft>
                          <a:spcPts val="0"/>
                        </a:spcAft>
                      </a:pPr>
                      <a:r>
                        <a:rPr lang="en-US" sz="2400" dirty="0">
                          <a:effectLst/>
                          <a:latin typeface="+mn-lt"/>
                        </a:rPr>
                        <a:t>Arc-Rated</a:t>
                      </a:r>
                      <a:r>
                        <a:rPr lang="en-US" sz="2400" spc="-60" dirty="0">
                          <a:effectLst/>
                          <a:latin typeface="+mn-lt"/>
                        </a:rPr>
                        <a:t> </a:t>
                      </a:r>
                      <a:r>
                        <a:rPr lang="en-US" sz="2400" dirty="0">
                          <a:effectLst/>
                          <a:latin typeface="+mn-lt"/>
                        </a:rPr>
                        <a:t>(AR)</a:t>
                      </a:r>
                      <a:r>
                        <a:rPr lang="en-US" sz="2400" spc="-45" dirty="0">
                          <a:effectLst/>
                          <a:latin typeface="+mn-lt"/>
                        </a:rPr>
                        <a:t> </a:t>
                      </a:r>
                      <a:r>
                        <a:rPr lang="en-US" sz="2400" spc="-10" dirty="0">
                          <a:effectLst/>
                          <a:latin typeface="+mn-lt"/>
                        </a:rPr>
                        <a:t>Clothing</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lnSpc>
                          <a:spcPct val="107000"/>
                        </a:lnSpc>
                        <a:spcBef>
                          <a:spcPts val="0"/>
                        </a:spcBef>
                        <a:spcAft>
                          <a:spcPts val="0"/>
                        </a:spcAft>
                      </a:pPr>
                      <a:r>
                        <a:rPr lang="en-US" sz="2400" dirty="0">
                          <a:effectLst/>
                          <a:latin typeface="+mn-lt"/>
                        </a:rPr>
                        <a:t>Protective Equipment</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6255277"/>
                  </a:ext>
                </a:extLst>
              </a:tr>
              <a:tr h="3304508">
                <a:tc>
                  <a:txBody>
                    <a:bodyPr/>
                    <a:lstStyle/>
                    <a:p>
                      <a:pPr marL="0" marR="0">
                        <a:lnSpc>
                          <a:spcPct val="107000"/>
                        </a:lnSpc>
                        <a:spcBef>
                          <a:spcPts val="0"/>
                        </a:spcBef>
                        <a:spcAft>
                          <a:spcPts val="0"/>
                        </a:spcAft>
                      </a:pPr>
                      <a:r>
                        <a:rPr lang="en-US" sz="2400" b="1"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b="1"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b="1" dirty="0">
                          <a:solidFill>
                            <a:srgbClr val="16191F"/>
                          </a:solidFill>
                          <a:effectLst/>
                          <a:latin typeface="Montserrat ExtraBold" panose="00000900000000000000" pitchFamily="2" charset="0"/>
                          <a:ea typeface="Calibri" panose="020F0502020204030204" pitchFamily="34" charset="0"/>
                          <a:cs typeface="Times New Roman" panose="02020603050405020304" pitchFamily="18" charset="0"/>
                        </a:rPr>
                        <a:t>Category 3</a:t>
                      </a:r>
                      <a:r>
                        <a:rPr lang="en-US" sz="2400" b="1"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Minimum arc</a:t>
                      </a:r>
                      <a:r>
                        <a:rPr lang="en-US" sz="2400" spc="200"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rating</a:t>
                      </a:r>
                      <a:r>
                        <a:rPr lang="en-US" sz="2400" spc="-55"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of</a:t>
                      </a:r>
                      <a:r>
                        <a:rPr lang="en-US" sz="2400" spc="-55"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25</a:t>
                      </a:r>
                      <a:r>
                        <a:rPr lang="en-US" sz="2400" spc="-55"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cal/cm2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342900" marR="0" lvl="0" indent="-342900">
                        <a:spcBef>
                          <a:spcPts val="95"/>
                        </a:spcBef>
                        <a:spcAft>
                          <a:spcPts val="0"/>
                        </a:spcAft>
                        <a:buClr>
                          <a:srgbClr val="DB6528"/>
                        </a:buClr>
                        <a:buSzPts val="1100"/>
                        <a:buFont typeface="Verdana" panose="020B0604030504040204" pitchFamily="34" charset="0"/>
                        <a:buChar char="*"/>
                        <a:tabLst>
                          <a:tab pos="278765" algn="l"/>
                        </a:tabLst>
                      </a:pPr>
                      <a:r>
                        <a:rPr lang="en-US" sz="2000" spc="0" dirty="0">
                          <a:solidFill>
                            <a:srgbClr val="16191F"/>
                          </a:solidFill>
                          <a:effectLst/>
                          <a:latin typeface="+mn-lt"/>
                          <a:ea typeface="Verdana" panose="020B0604030504040204" pitchFamily="34" charset="0"/>
                          <a:cs typeface="Verdana" panose="020B0604030504040204" pitchFamily="34" charset="0"/>
                        </a:rPr>
                        <a:t>AR long sleeve </a:t>
                      </a:r>
                      <a:r>
                        <a:rPr lang="en-US" sz="2000" spc="-10" dirty="0">
                          <a:solidFill>
                            <a:srgbClr val="16191F"/>
                          </a:solidFill>
                          <a:effectLst/>
                          <a:latin typeface="+mn-lt"/>
                          <a:ea typeface="Verdana" panose="020B0604030504040204" pitchFamily="34" charset="0"/>
                          <a:cs typeface="Verdana" panose="020B0604030504040204" pitchFamily="34" charset="0"/>
                        </a:rPr>
                        <a:t>shirt</a:t>
                      </a:r>
                      <a:endParaRPr lang="en-US" sz="2000" spc="0" dirty="0">
                        <a:effectLst/>
                        <a:latin typeface="+mn-lt"/>
                        <a:ea typeface="Verdana" panose="020B0604030504040204" pitchFamily="34" charset="0"/>
                        <a:cs typeface="Verdana" panose="020B0604030504040204" pitchFamily="34" charset="0"/>
                      </a:endParaRPr>
                    </a:p>
                    <a:p>
                      <a:pPr marL="342900" marR="0" lvl="0" indent="-342900">
                        <a:spcBef>
                          <a:spcPts val="125"/>
                        </a:spcBef>
                        <a:spcAft>
                          <a:spcPts val="0"/>
                        </a:spcAft>
                        <a:buClr>
                          <a:srgbClr val="DB6528"/>
                        </a:buClr>
                        <a:buSzPts val="1100"/>
                        <a:buFont typeface="Verdana" panose="020B0604030504040204" pitchFamily="34" charset="0"/>
                        <a:buChar char="*"/>
                        <a:tabLst>
                          <a:tab pos="278765" algn="l"/>
                        </a:tabLst>
                      </a:pPr>
                      <a:r>
                        <a:rPr lang="en-US" sz="2000" spc="0" dirty="0">
                          <a:solidFill>
                            <a:srgbClr val="16191F"/>
                          </a:solidFill>
                          <a:effectLst/>
                          <a:latin typeface="+mn-lt"/>
                          <a:ea typeface="Verdana" panose="020B0604030504040204" pitchFamily="34" charset="0"/>
                          <a:cs typeface="Verdana" panose="020B0604030504040204" pitchFamily="34" charset="0"/>
                        </a:rPr>
                        <a:t>AR </a:t>
                      </a:r>
                      <a:r>
                        <a:rPr lang="en-US" sz="2000" spc="-10" dirty="0">
                          <a:solidFill>
                            <a:srgbClr val="16191F"/>
                          </a:solidFill>
                          <a:effectLst/>
                          <a:latin typeface="+mn-lt"/>
                          <a:ea typeface="Verdana" panose="020B0604030504040204" pitchFamily="34" charset="0"/>
                          <a:cs typeface="Verdana" panose="020B0604030504040204" pitchFamily="34" charset="0"/>
                        </a:rPr>
                        <a:t>pants</a:t>
                      </a:r>
                      <a:endParaRPr lang="en-US" sz="2000" spc="0" dirty="0">
                        <a:effectLst/>
                        <a:latin typeface="+mn-lt"/>
                        <a:ea typeface="Verdana" panose="020B0604030504040204" pitchFamily="34" charset="0"/>
                        <a:cs typeface="Verdana" panose="020B0604030504040204" pitchFamily="34" charset="0"/>
                      </a:endParaRPr>
                    </a:p>
                    <a:p>
                      <a:pPr marL="342900" marR="0" lvl="0" indent="-342900">
                        <a:spcBef>
                          <a:spcPts val="120"/>
                        </a:spcBef>
                        <a:spcAft>
                          <a:spcPts val="0"/>
                        </a:spcAft>
                        <a:buClr>
                          <a:srgbClr val="DB6528"/>
                        </a:buClr>
                        <a:buSzPts val="1100"/>
                        <a:buFont typeface="Verdana" panose="020B0604030504040204" pitchFamily="34" charset="0"/>
                        <a:buChar char="*"/>
                        <a:tabLst>
                          <a:tab pos="278765" algn="l"/>
                        </a:tabLst>
                      </a:pPr>
                      <a:r>
                        <a:rPr lang="en-US" sz="2000" spc="0" dirty="0">
                          <a:solidFill>
                            <a:srgbClr val="16191F"/>
                          </a:solidFill>
                          <a:effectLst/>
                          <a:latin typeface="+mn-lt"/>
                          <a:ea typeface="Verdana" panose="020B0604030504040204" pitchFamily="34" charset="0"/>
                          <a:cs typeface="Verdana" panose="020B0604030504040204" pitchFamily="34" charset="0"/>
                        </a:rPr>
                        <a:t>AR </a:t>
                      </a:r>
                      <a:r>
                        <a:rPr lang="en-US" sz="2000" spc="-10" dirty="0">
                          <a:solidFill>
                            <a:srgbClr val="16191F"/>
                          </a:solidFill>
                          <a:effectLst/>
                          <a:latin typeface="+mn-lt"/>
                          <a:ea typeface="Verdana" panose="020B0604030504040204" pitchFamily="34" charset="0"/>
                          <a:cs typeface="Verdana" panose="020B0604030504040204" pitchFamily="34" charset="0"/>
                        </a:rPr>
                        <a:t>overall</a:t>
                      </a:r>
                      <a:endParaRPr lang="en-US" sz="2000" spc="0" dirty="0">
                        <a:effectLst/>
                        <a:latin typeface="+mn-lt"/>
                        <a:ea typeface="Verdana" panose="020B0604030504040204" pitchFamily="34" charset="0"/>
                        <a:cs typeface="Verdana" panose="020B0604030504040204" pitchFamily="34" charset="0"/>
                      </a:endParaRPr>
                    </a:p>
                    <a:p>
                      <a:pPr marL="342900" marR="0" lvl="0" indent="-342900">
                        <a:spcBef>
                          <a:spcPts val="120"/>
                        </a:spcBef>
                        <a:spcAft>
                          <a:spcPts val="0"/>
                        </a:spcAft>
                        <a:buClr>
                          <a:srgbClr val="DB6528"/>
                        </a:buClr>
                        <a:buSzPts val="1100"/>
                        <a:buFont typeface="Verdana" panose="020B0604030504040204" pitchFamily="34" charset="0"/>
                        <a:buChar char="*"/>
                        <a:tabLst>
                          <a:tab pos="278765" algn="l"/>
                        </a:tabLst>
                      </a:pPr>
                      <a:r>
                        <a:rPr lang="en-US" sz="2000" spc="0" dirty="0">
                          <a:solidFill>
                            <a:srgbClr val="16191F"/>
                          </a:solidFill>
                          <a:effectLst/>
                          <a:latin typeface="+mn-lt"/>
                          <a:ea typeface="Verdana" panose="020B0604030504040204" pitchFamily="34" charset="0"/>
                          <a:cs typeface="Verdana" panose="020B0604030504040204" pitchFamily="34" charset="0"/>
                        </a:rPr>
                        <a:t>AR</a:t>
                      </a:r>
                      <a:r>
                        <a:rPr lang="en-US" sz="2000" spc="-1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flash suit </a:t>
                      </a:r>
                      <a:r>
                        <a:rPr lang="en-US" sz="2000" spc="-10" dirty="0">
                          <a:solidFill>
                            <a:srgbClr val="16191F"/>
                          </a:solidFill>
                          <a:effectLst/>
                          <a:latin typeface="+mn-lt"/>
                          <a:ea typeface="Verdana" panose="020B0604030504040204" pitchFamily="34" charset="0"/>
                          <a:cs typeface="Verdana" panose="020B0604030504040204" pitchFamily="34" charset="0"/>
                        </a:rPr>
                        <a:t>jacket</a:t>
                      </a:r>
                      <a:endParaRPr lang="en-US" sz="2000" spc="0" dirty="0">
                        <a:effectLst/>
                        <a:latin typeface="+mn-lt"/>
                        <a:ea typeface="Verdana" panose="020B0604030504040204" pitchFamily="34" charset="0"/>
                        <a:cs typeface="Verdana" panose="020B0604030504040204" pitchFamily="34" charset="0"/>
                      </a:endParaRPr>
                    </a:p>
                    <a:p>
                      <a:pPr marL="342900" marR="0" lvl="0" indent="-342900">
                        <a:spcBef>
                          <a:spcPts val="125"/>
                        </a:spcBef>
                        <a:spcAft>
                          <a:spcPts val="0"/>
                        </a:spcAft>
                        <a:buClr>
                          <a:srgbClr val="DB6528"/>
                        </a:buClr>
                        <a:buSzPts val="1100"/>
                        <a:buFont typeface="Verdana" panose="020B0604030504040204" pitchFamily="34" charset="0"/>
                        <a:buChar char="*"/>
                        <a:tabLst>
                          <a:tab pos="278765" algn="l"/>
                        </a:tabLst>
                      </a:pPr>
                      <a:r>
                        <a:rPr lang="en-US" sz="2000" spc="0" dirty="0">
                          <a:solidFill>
                            <a:srgbClr val="16191F"/>
                          </a:solidFill>
                          <a:effectLst/>
                          <a:latin typeface="+mn-lt"/>
                          <a:ea typeface="Verdana" panose="020B0604030504040204" pitchFamily="34" charset="0"/>
                          <a:cs typeface="Verdana" panose="020B0604030504040204" pitchFamily="34" charset="0"/>
                        </a:rPr>
                        <a:t>AR</a:t>
                      </a:r>
                      <a:r>
                        <a:rPr lang="en-US" sz="2000" spc="-1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flash suit </a:t>
                      </a:r>
                      <a:r>
                        <a:rPr lang="en-US" sz="2000" spc="-10" dirty="0">
                          <a:solidFill>
                            <a:srgbClr val="16191F"/>
                          </a:solidFill>
                          <a:effectLst/>
                          <a:latin typeface="+mn-lt"/>
                          <a:ea typeface="Verdana" panose="020B0604030504040204" pitchFamily="34" charset="0"/>
                          <a:cs typeface="Verdana" panose="020B0604030504040204" pitchFamily="34" charset="0"/>
                        </a:rPr>
                        <a:t>pants</a:t>
                      </a:r>
                      <a:endParaRPr lang="en-US" sz="2000" spc="0" dirty="0">
                        <a:effectLst/>
                        <a:latin typeface="+mn-lt"/>
                        <a:ea typeface="Verdana" panose="020B0604030504040204" pitchFamily="34" charset="0"/>
                        <a:cs typeface="Verdana" panose="020B0604030504040204" pitchFamily="34" charset="0"/>
                      </a:endParaRPr>
                    </a:p>
                    <a:p>
                      <a:pPr marL="342900" marR="0" lvl="0" indent="-342900">
                        <a:spcBef>
                          <a:spcPts val="120"/>
                        </a:spcBef>
                        <a:spcAft>
                          <a:spcPts val="0"/>
                        </a:spcAft>
                        <a:buClr>
                          <a:srgbClr val="DB6528"/>
                        </a:buClr>
                        <a:buSzPts val="1100"/>
                        <a:buFont typeface="Verdana" panose="020B0604030504040204" pitchFamily="34" charset="0"/>
                        <a:buChar char="*"/>
                        <a:tabLst>
                          <a:tab pos="278765" algn="l"/>
                        </a:tabLst>
                      </a:pPr>
                      <a:r>
                        <a:rPr lang="en-US" sz="2000" spc="0" dirty="0">
                          <a:solidFill>
                            <a:srgbClr val="16191F"/>
                          </a:solidFill>
                          <a:effectLst/>
                          <a:latin typeface="+mn-lt"/>
                          <a:ea typeface="Verdana" panose="020B0604030504040204" pitchFamily="34" charset="0"/>
                          <a:cs typeface="Verdana" panose="020B0604030504040204" pitchFamily="34" charset="0"/>
                        </a:rPr>
                        <a:t>AR flash suit </a:t>
                      </a:r>
                      <a:r>
                        <a:rPr lang="en-US" sz="2000" spc="-20" dirty="0">
                          <a:solidFill>
                            <a:srgbClr val="16191F"/>
                          </a:solidFill>
                          <a:effectLst/>
                          <a:latin typeface="+mn-lt"/>
                          <a:ea typeface="Verdana" panose="020B0604030504040204" pitchFamily="34" charset="0"/>
                          <a:cs typeface="Verdana" panose="020B0604030504040204" pitchFamily="34" charset="0"/>
                        </a:rPr>
                        <a:t>hood</a:t>
                      </a:r>
                      <a:endParaRPr lang="en-US" sz="2000" spc="0" dirty="0">
                        <a:effectLst/>
                        <a:latin typeface="+mn-lt"/>
                        <a:ea typeface="Verdana" panose="020B0604030504040204" pitchFamily="34" charset="0"/>
                        <a:cs typeface="Verdana" panose="020B0604030504040204" pitchFamily="34" charset="0"/>
                      </a:endParaRPr>
                    </a:p>
                    <a:p>
                      <a:pPr marL="342900" marR="53340" lvl="0" indent="-342900">
                        <a:lnSpc>
                          <a:spcPct val="88000"/>
                        </a:lnSpc>
                        <a:spcBef>
                          <a:spcPts val="245"/>
                        </a:spcBef>
                        <a:spcAft>
                          <a:spcPts val="0"/>
                        </a:spcAft>
                        <a:buClr>
                          <a:srgbClr val="DB6528"/>
                        </a:buClr>
                        <a:buSzPts val="1100"/>
                        <a:buFont typeface="Verdana" panose="020B0604030504040204" pitchFamily="34" charset="0"/>
                        <a:buChar char="*"/>
                        <a:tabLst>
                          <a:tab pos="279400" algn="l"/>
                        </a:tabLst>
                      </a:pPr>
                      <a:r>
                        <a:rPr lang="en-US" sz="2000" spc="0" dirty="0">
                          <a:solidFill>
                            <a:srgbClr val="16191F"/>
                          </a:solidFill>
                          <a:effectLst/>
                          <a:latin typeface="+mn-lt"/>
                          <a:ea typeface="Verdana" panose="020B0604030504040204" pitchFamily="34" charset="0"/>
                          <a:cs typeface="Verdana" panose="020B0604030504040204" pitchFamily="34" charset="0"/>
                        </a:rPr>
                        <a:t>AR</a:t>
                      </a:r>
                      <a:r>
                        <a:rPr lang="en-US" sz="2000" spc="-4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gloves,</a:t>
                      </a:r>
                      <a:r>
                        <a:rPr lang="en-US" sz="2000" spc="-4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or</a:t>
                      </a:r>
                      <a:r>
                        <a:rPr lang="en-US" sz="2000" spc="-4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rubber</a:t>
                      </a:r>
                      <a:r>
                        <a:rPr lang="en-US" sz="2000" spc="-4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insulating</a:t>
                      </a:r>
                      <a:r>
                        <a:rPr lang="en-US" sz="2000" spc="-4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gloves</a:t>
                      </a:r>
                      <a:r>
                        <a:rPr lang="en-US" sz="2000" spc="-4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with leather protectors</a:t>
                      </a:r>
                      <a:endParaRPr lang="en-US" sz="2000" spc="0" dirty="0">
                        <a:effectLst/>
                        <a:latin typeface="+mn-lt"/>
                        <a:ea typeface="Verdana" panose="020B0604030504040204" pitchFamily="34" charset="0"/>
                        <a:cs typeface="Verdana" panose="020B0604030504040204" pitchFamily="34" charset="0"/>
                      </a:endParaRPr>
                    </a:p>
                    <a:p>
                      <a:pPr marL="342900" marR="53340" lvl="0" indent="-342900">
                        <a:lnSpc>
                          <a:spcPct val="88000"/>
                        </a:lnSpc>
                        <a:spcBef>
                          <a:spcPts val="245"/>
                        </a:spcBef>
                        <a:spcAft>
                          <a:spcPts val="0"/>
                        </a:spcAft>
                        <a:buClr>
                          <a:srgbClr val="DB6528"/>
                        </a:buClr>
                        <a:buSzPts val="1100"/>
                        <a:buFont typeface="Verdana" panose="020B0604030504040204" pitchFamily="34" charset="0"/>
                        <a:buChar char="*"/>
                        <a:tabLst>
                          <a:tab pos="279400" algn="l"/>
                        </a:tabLst>
                      </a:pPr>
                      <a:r>
                        <a:rPr lang="en-US" sz="2000" spc="0" dirty="0">
                          <a:solidFill>
                            <a:srgbClr val="16191F"/>
                          </a:solidFill>
                          <a:effectLst/>
                          <a:latin typeface="+mn-lt"/>
                          <a:ea typeface="Verdana" panose="020B0604030504040204" pitchFamily="34" charset="0"/>
                          <a:cs typeface="Verdana" panose="020B0604030504040204" pitchFamily="34" charset="0"/>
                        </a:rPr>
                        <a:t>AR</a:t>
                      </a:r>
                      <a:r>
                        <a:rPr lang="en-US" sz="2000" spc="-65"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jacket,</a:t>
                      </a:r>
                      <a:r>
                        <a:rPr lang="en-US" sz="2000" spc="-55"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parka,</a:t>
                      </a:r>
                      <a:r>
                        <a:rPr lang="en-US" sz="2000" spc="-55"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high-visibility</a:t>
                      </a:r>
                      <a:r>
                        <a:rPr lang="en-US" sz="2000" spc="-55"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apparel, rainwear, or hard hat liner (AN)</a:t>
                      </a:r>
                      <a:endParaRPr lang="en-US" sz="2000" spc="0" dirty="0">
                        <a:effectLst/>
                        <a:latin typeface="+mn-lt"/>
                        <a:ea typeface="Verdana" panose="020B0604030504040204" pitchFamily="34" charset="0"/>
                        <a:cs typeface="Verdana" panose="020B0604030504040204" pitchFamily="34" charset="0"/>
                      </a:endParaRPr>
                    </a:p>
                    <a:p>
                      <a:pPr marL="279400" marR="53340" indent="0">
                        <a:lnSpc>
                          <a:spcPct val="88000"/>
                        </a:lnSpc>
                        <a:spcBef>
                          <a:spcPts val="245"/>
                        </a:spcBef>
                        <a:spcAft>
                          <a:spcPts val="0"/>
                        </a:spcAft>
                        <a:tabLst>
                          <a:tab pos="279400" algn="l"/>
                        </a:tabLst>
                      </a:pPr>
                      <a:r>
                        <a:rPr lang="en-US" sz="2000" dirty="0">
                          <a:effectLst/>
                          <a:latin typeface="+mn-lt"/>
                          <a:ea typeface="Source Sans 3"/>
                          <a:cs typeface="Source Sans 3"/>
                        </a:rPr>
                        <a:t> </a:t>
                      </a:r>
                    </a:p>
                  </a:txBody>
                  <a:tcPr marL="68580" marR="68580" marT="0" marB="0">
                    <a:solidFill>
                      <a:schemeClr val="bg1"/>
                    </a:solidFill>
                  </a:tcPr>
                </a:tc>
                <a:tc>
                  <a:txBody>
                    <a:bodyPr/>
                    <a:lstStyle/>
                    <a:p>
                      <a:pPr marL="342900" marR="0" lvl="0" indent="-342900">
                        <a:spcBef>
                          <a:spcPts val="95"/>
                        </a:spcBef>
                        <a:spcAft>
                          <a:spcPts val="0"/>
                        </a:spcAft>
                        <a:buClr>
                          <a:srgbClr val="DB6528"/>
                        </a:buClr>
                        <a:buSzPts val="1100"/>
                        <a:buFont typeface="Verdana" panose="020B0604030504040204" pitchFamily="34" charset="0"/>
                        <a:buChar char="*"/>
                        <a:tabLst>
                          <a:tab pos="278765" algn="l"/>
                        </a:tabLst>
                      </a:pPr>
                      <a:r>
                        <a:rPr lang="en-US" sz="2000" spc="0" dirty="0">
                          <a:solidFill>
                            <a:srgbClr val="16191F"/>
                          </a:solidFill>
                          <a:effectLst/>
                          <a:latin typeface="+mn-lt"/>
                          <a:ea typeface="Verdana" panose="020B0604030504040204" pitchFamily="34" charset="0"/>
                          <a:cs typeface="Verdana" panose="020B0604030504040204" pitchFamily="34" charset="0"/>
                        </a:rPr>
                        <a:t>Hard</a:t>
                      </a:r>
                      <a:r>
                        <a:rPr lang="en-US" sz="2000" spc="-15" dirty="0">
                          <a:solidFill>
                            <a:srgbClr val="16191F"/>
                          </a:solidFill>
                          <a:effectLst/>
                          <a:latin typeface="+mn-lt"/>
                          <a:ea typeface="Verdana" panose="020B0604030504040204" pitchFamily="34" charset="0"/>
                          <a:cs typeface="Verdana" panose="020B0604030504040204" pitchFamily="34" charset="0"/>
                        </a:rPr>
                        <a:t> </a:t>
                      </a:r>
                      <a:r>
                        <a:rPr lang="en-US" sz="2000" spc="-25" dirty="0">
                          <a:solidFill>
                            <a:srgbClr val="16191F"/>
                          </a:solidFill>
                          <a:effectLst/>
                          <a:latin typeface="+mn-lt"/>
                          <a:ea typeface="Verdana" panose="020B0604030504040204" pitchFamily="34" charset="0"/>
                          <a:cs typeface="Verdana" panose="020B0604030504040204" pitchFamily="34" charset="0"/>
                        </a:rPr>
                        <a:t>hat</a:t>
                      </a:r>
                      <a:endParaRPr lang="en-US" sz="2000" spc="0" dirty="0">
                        <a:effectLst/>
                        <a:latin typeface="+mn-lt"/>
                        <a:ea typeface="Verdana" panose="020B0604030504040204" pitchFamily="34" charset="0"/>
                        <a:cs typeface="Verdana" panose="020B0604030504040204" pitchFamily="34" charset="0"/>
                      </a:endParaRPr>
                    </a:p>
                    <a:p>
                      <a:pPr marL="342900" marR="0" lvl="0" indent="-342900">
                        <a:spcBef>
                          <a:spcPts val="125"/>
                        </a:spcBef>
                        <a:spcAft>
                          <a:spcPts val="0"/>
                        </a:spcAft>
                        <a:buClr>
                          <a:srgbClr val="DB6528"/>
                        </a:buClr>
                        <a:buSzPts val="1100"/>
                        <a:buFont typeface="Verdana" panose="020B0604030504040204" pitchFamily="34" charset="0"/>
                        <a:buChar char="*"/>
                        <a:tabLst>
                          <a:tab pos="278765" algn="l"/>
                        </a:tabLst>
                      </a:pPr>
                      <a:r>
                        <a:rPr lang="en-US" sz="2000" spc="0" dirty="0">
                          <a:solidFill>
                            <a:srgbClr val="16191F"/>
                          </a:solidFill>
                          <a:effectLst/>
                          <a:latin typeface="+mn-lt"/>
                          <a:ea typeface="Verdana" panose="020B0604030504040204" pitchFamily="34" charset="0"/>
                          <a:cs typeface="Verdana" panose="020B0604030504040204" pitchFamily="34" charset="0"/>
                        </a:rPr>
                        <a:t>Safety</a:t>
                      </a:r>
                      <a:r>
                        <a:rPr lang="en-US" sz="2000" spc="-15"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glasses</a:t>
                      </a:r>
                      <a:r>
                        <a:rPr lang="en-US" sz="2000" spc="-15"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or</a:t>
                      </a:r>
                      <a:r>
                        <a:rPr lang="en-US" sz="2000" spc="-15"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safety</a:t>
                      </a:r>
                      <a:r>
                        <a:rPr lang="en-US" sz="2000" spc="-15" dirty="0">
                          <a:solidFill>
                            <a:srgbClr val="16191F"/>
                          </a:solidFill>
                          <a:effectLst/>
                          <a:latin typeface="+mn-lt"/>
                          <a:ea typeface="Verdana" panose="020B0604030504040204" pitchFamily="34" charset="0"/>
                          <a:cs typeface="Verdana" panose="020B0604030504040204" pitchFamily="34" charset="0"/>
                        </a:rPr>
                        <a:t> </a:t>
                      </a:r>
                      <a:r>
                        <a:rPr lang="en-US" sz="2000" spc="-10" dirty="0">
                          <a:solidFill>
                            <a:srgbClr val="16191F"/>
                          </a:solidFill>
                          <a:effectLst/>
                          <a:latin typeface="+mn-lt"/>
                          <a:ea typeface="Verdana" panose="020B0604030504040204" pitchFamily="34" charset="0"/>
                          <a:cs typeface="Verdana" panose="020B0604030504040204" pitchFamily="34" charset="0"/>
                        </a:rPr>
                        <a:t>goggles</a:t>
                      </a:r>
                      <a:endParaRPr lang="en-US" sz="2000" spc="0" dirty="0">
                        <a:effectLst/>
                        <a:latin typeface="+mn-lt"/>
                        <a:ea typeface="Verdana" panose="020B0604030504040204" pitchFamily="34" charset="0"/>
                        <a:cs typeface="Verdana" panose="020B0604030504040204" pitchFamily="34" charset="0"/>
                      </a:endParaRPr>
                    </a:p>
                    <a:p>
                      <a:pPr marL="342900" marR="0" lvl="0" indent="-342900">
                        <a:spcBef>
                          <a:spcPts val="120"/>
                        </a:spcBef>
                        <a:spcAft>
                          <a:spcPts val="0"/>
                        </a:spcAft>
                        <a:buClr>
                          <a:srgbClr val="DB6528"/>
                        </a:buClr>
                        <a:buSzPts val="1100"/>
                        <a:buFont typeface="Verdana" panose="020B0604030504040204" pitchFamily="34" charset="0"/>
                        <a:buChar char="*"/>
                        <a:tabLst>
                          <a:tab pos="278765" algn="l"/>
                        </a:tabLst>
                      </a:pPr>
                      <a:r>
                        <a:rPr lang="en-US" sz="2000" spc="0" dirty="0">
                          <a:solidFill>
                            <a:srgbClr val="16191F"/>
                          </a:solidFill>
                          <a:effectLst/>
                          <a:latin typeface="+mn-lt"/>
                          <a:ea typeface="Verdana" panose="020B0604030504040204" pitchFamily="34" charset="0"/>
                          <a:cs typeface="Verdana" panose="020B0604030504040204" pitchFamily="34" charset="0"/>
                        </a:rPr>
                        <a:t>Hearing</a:t>
                      </a:r>
                      <a:r>
                        <a:rPr lang="en-US" sz="2000" spc="-20" dirty="0">
                          <a:solidFill>
                            <a:srgbClr val="16191F"/>
                          </a:solidFill>
                          <a:effectLst/>
                          <a:latin typeface="+mn-lt"/>
                          <a:ea typeface="Verdana" panose="020B0604030504040204" pitchFamily="34" charset="0"/>
                          <a:cs typeface="Verdana" panose="020B0604030504040204" pitchFamily="34" charset="0"/>
                        </a:rPr>
                        <a:t> </a:t>
                      </a:r>
                      <a:r>
                        <a:rPr lang="en-US" sz="2000" spc="-10" dirty="0">
                          <a:solidFill>
                            <a:srgbClr val="16191F"/>
                          </a:solidFill>
                          <a:effectLst/>
                          <a:latin typeface="+mn-lt"/>
                          <a:ea typeface="Verdana" panose="020B0604030504040204" pitchFamily="34" charset="0"/>
                          <a:cs typeface="Verdana" panose="020B0604030504040204" pitchFamily="34" charset="0"/>
                        </a:rPr>
                        <a:t>protection</a:t>
                      </a:r>
                      <a:endParaRPr lang="en-US" sz="2000" spc="0" dirty="0">
                        <a:effectLst/>
                        <a:latin typeface="+mn-lt"/>
                        <a:ea typeface="Verdana" panose="020B0604030504040204" pitchFamily="34" charset="0"/>
                        <a:cs typeface="Verdana" panose="020B0604030504040204" pitchFamily="34" charset="0"/>
                      </a:endParaRPr>
                    </a:p>
                    <a:p>
                      <a:pPr marL="342900" marR="0" lvl="0" indent="-342900">
                        <a:spcBef>
                          <a:spcPts val="120"/>
                        </a:spcBef>
                        <a:spcAft>
                          <a:spcPts val="0"/>
                        </a:spcAft>
                        <a:buClr>
                          <a:srgbClr val="DB6528"/>
                        </a:buClr>
                        <a:buSzPts val="1100"/>
                        <a:buFont typeface="Verdana" panose="020B0604030504040204" pitchFamily="34" charset="0"/>
                        <a:buChar char="*"/>
                        <a:tabLst>
                          <a:tab pos="278765" algn="l"/>
                        </a:tabLst>
                      </a:pPr>
                      <a:r>
                        <a:rPr lang="en-US" sz="2000" spc="0" dirty="0">
                          <a:solidFill>
                            <a:srgbClr val="16191F"/>
                          </a:solidFill>
                          <a:effectLst/>
                          <a:latin typeface="+mn-lt"/>
                          <a:ea typeface="Verdana" panose="020B0604030504040204" pitchFamily="34" charset="0"/>
                          <a:cs typeface="Verdana" panose="020B0604030504040204" pitchFamily="34" charset="0"/>
                        </a:rPr>
                        <a:t>Leather</a:t>
                      </a:r>
                      <a:r>
                        <a:rPr lang="en-US" sz="2000" spc="-55" dirty="0">
                          <a:solidFill>
                            <a:srgbClr val="16191F"/>
                          </a:solidFill>
                          <a:effectLst/>
                          <a:latin typeface="+mn-lt"/>
                          <a:ea typeface="Verdana" panose="020B0604030504040204" pitchFamily="34" charset="0"/>
                          <a:cs typeface="Verdana" panose="020B0604030504040204" pitchFamily="34" charset="0"/>
                        </a:rPr>
                        <a:t> </a:t>
                      </a:r>
                      <a:r>
                        <a:rPr lang="en-US" sz="2000" spc="-10" dirty="0">
                          <a:solidFill>
                            <a:srgbClr val="16191F"/>
                          </a:solidFill>
                          <a:effectLst/>
                          <a:latin typeface="+mn-lt"/>
                          <a:ea typeface="Verdana" panose="020B0604030504040204" pitchFamily="34" charset="0"/>
                          <a:cs typeface="Verdana" panose="020B0604030504040204" pitchFamily="34" charset="0"/>
                        </a:rPr>
                        <a:t>footwear</a:t>
                      </a:r>
                      <a:endParaRPr lang="en-US" sz="2000" spc="0" dirty="0">
                        <a:effectLst/>
                        <a:latin typeface="+mn-lt"/>
                        <a:ea typeface="Verdana" panose="020B0604030504040204" pitchFamily="34" charset="0"/>
                        <a:cs typeface="Verdana" panose="020B0604030504040204" pitchFamily="34" charset="0"/>
                      </a:endParaRPr>
                    </a:p>
                  </a:txBody>
                  <a:tcPr marL="68580" marR="68580" marT="0" marB="0">
                    <a:solidFill>
                      <a:schemeClr val="bg1"/>
                    </a:solidFill>
                  </a:tcPr>
                </a:tc>
                <a:extLst>
                  <a:ext uri="{0D108BD9-81ED-4DB2-BD59-A6C34878D82A}">
                    <a16:rowId xmlns:a16="http://schemas.microsoft.com/office/drawing/2014/main" val="1856863527"/>
                  </a:ext>
                </a:extLst>
              </a:tr>
            </a:tbl>
          </a:graphicData>
        </a:graphic>
      </p:graphicFrame>
      <p:graphicFrame>
        <p:nvGraphicFramePr>
          <p:cNvPr id="7" name="Table 6">
            <a:extLst>
              <a:ext uri="{FF2B5EF4-FFF2-40B4-BE49-F238E27FC236}">
                <a16:creationId xmlns:a16="http://schemas.microsoft.com/office/drawing/2014/main" id="{BB74DB5D-D233-2B7F-47FA-CDA4F3EE6B40}"/>
              </a:ext>
            </a:extLst>
          </p:cNvPr>
          <p:cNvGraphicFramePr>
            <a:graphicFrameLocks noGrp="1"/>
          </p:cNvGraphicFramePr>
          <p:nvPr>
            <p:extLst>
              <p:ext uri="{D42A27DB-BD31-4B8C-83A1-F6EECF244321}">
                <p14:modId xmlns:p14="http://schemas.microsoft.com/office/powerpoint/2010/main" val="494190973"/>
              </p:ext>
            </p:extLst>
          </p:nvPr>
        </p:nvGraphicFramePr>
        <p:xfrm>
          <a:off x="552001" y="1541328"/>
          <a:ext cx="11087998" cy="4390686"/>
        </p:xfrm>
        <a:graphic>
          <a:graphicData uri="http://schemas.openxmlformats.org/drawingml/2006/table">
            <a:tbl>
              <a:tblPr firstRow="1" firstCol="1" bandRow="1">
                <a:tableStyleId>{5940675A-B579-460E-94D1-54222C63F5DA}</a:tableStyleId>
              </a:tblPr>
              <a:tblGrid>
                <a:gridCol w="2416486">
                  <a:extLst>
                    <a:ext uri="{9D8B030D-6E8A-4147-A177-3AD203B41FA5}">
                      <a16:colId xmlns:a16="http://schemas.microsoft.com/office/drawing/2014/main" val="1747196318"/>
                    </a:ext>
                  </a:extLst>
                </a:gridCol>
                <a:gridCol w="4333461">
                  <a:extLst>
                    <a:ext uri="{9D8B030D-6E8A-4147-A177-3AD203B41FA5}">
                      <a16:colId xmlns:a16="http://schemas.microsoft.com/office/drawing/2014/main" val="3515484674"/>
                    </a:ext>
                  </a:extLst>
                </a:gridCol>
                <a:gridCol w="4338051">
                  <a:extLst>
                    <a:ext uri="{9D8B030D-6E8A-4147-A177-3AD203B41FA5}">
                      <a16:colId xmlns:a16="http://schemas.microsoft.com/office/drawing/2014/main" val="3447187692"/>
                    </a:ext>
                  </a:extLst>
                </a:gridCol>
              </a:tblGrid>
              <a:tr h="403933">
                <a:tc rowSpan="2">
                  <a:txBody>
                    <a:bodyPr/>
                    <a:lstStyle/>
                    <a:p>
                      <a:pPr marL="0" marR="0">
                        <a:lnSpc>
                          <a:spcPct val="107000"/>
                        </a:lnSpc>
                        <a:spcBef>
                          <a:spcPts val="0"/>
                        </a:spcBef>
                        <a:spcAft>
                          <a:spcPts val="0"/>
                        </a:spcAft>
                      </a:pPr>
                      <a:r>
                        <a:rPr lang="en-US" sz="2400" dirty="0">
                          <a:solidFill>
                            <a:schemeClr val="bg1"/>
                          </a:solidFill>
                          <a:effectLst/>
                          <a:latin typeface="+mj-lt"/>
                        </a:rPr>
                        <a:t>Arc Flash </a:t>
                      </a:r>
                      <a:endParaRPr lang="en-US" sz="2000" dirty="0">
                        <a:solidFill>
                          <a:schemeClr val="bg1"/>
                        </a:solidFill>
                        <a:effectLst/>
                        <a:latin typeface="+mj-lt"/>
                      </a:endParaRPr>
                    </a:p>
                    <a:p>
                      <a:pPr marL="0" marR="0">
                        <a:lnSpc>
                          <a:spcPct val="107000"/>
                        </a:lnSpc>
                        <a:spcBef>
                          <a:spcPts val="0"/>
                        </a:spcBef>
                        <a:spcAft>
                          <a:spcPts val="0"/>
                        </a:spcAft>
                      </a:pPr>
                      <a:r>
                        <a:rPr lang="en-US" sz="2400" dirty="0">
                          <a:solidFill>
                            <a:schemeClr val="bg1"/>
                          </a:solidFill>
                          <a:effectLst/>
                          <a:latin typeface="+mj-lt"/>
                        </a:rPr>
                        <a:t>PPE Category</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4"/>
                    </a:solidFill>
                  </a:tcPr>
                </a:tc>
                <a:tc gridSpan="2">
                  <a:txBody>
                    <a:bodyPr/>
                    <a:lstStyle/>
                    <a:p>
                      <a:pPr marL="0" marR="0" algn="ctr">
                        <a:lnSpc>
                          <a:spcPct val="107000"/>
                        </a:lnSpc>
                        <a:spcBef>
                          <a:spcPts val="0"/>
                        </a:spcBef>
                        <a:spcAft>
                          <a:spcPts val="0"/>
                        </a:spcAft>
                      </a:pPr>
                      <a:r>
                        <a:rPr lang="en-US" sz="2400" dirty="0">
                          <a:solidFill>
                            <a:schemeClr val="bg1"/>
                          </a:solidFill>
                          <a:effectLst/>
                          <a:latin typeface="+mj-lt"/>
                        </a:rPr>
                        <a:t>Personal</a:t>
                      </a:r>
                      <a:r>
                        <a:rPr lang="en-US" sz="2400" spc="-45" dirty="0">
                          <a:solidFill>
                            <a:schemeClr val="bg1"/>
                          </a:solidFill>
                          <a:effectLst/>
                          <a:latin typeface="+mj-lt"/>
                        </a:rPr>
                        <a:t> </a:t>
                      </a:r>
                      <a:r>
                        <a:rPr lang="en-US" sz="2400" dirty="0">
                          <a:solidFill>
                            <a:schemeClr val="bg1"/>
                          </a:solidFill>
                          <a:effectLst/>
                          <a:latin typeface="+mj-lt"/>
                        </a:rPr>
                        <a:t>Protective</a:t>
                      </a:r>
                      <a:r>
                        <a:rPr lang="en-US" sz="2400" spc="-45" dirty="0">
                          <a:solidFill>
                            <a:schemeClr val="bg1"/>
                          </a:solidFill>
                          <a:effectLst/>
                          <a:latin typeface="+mj-lt"/>
                        </a:rPr>
                        <a:t> </a:t>
                      </a:r>
                      <a:r>
                        <a:rPr lang="en-US" sz="2400" spc="-10" dirty="0">
                          <a:solidFill>
                            <a:schemeClr val="bg1"/>
                          </a:solidFill>
                          <a:effectLst/>
                          <a:latin typeface="+mj-lt"/>
                        </a:rPr>
                        <a:t>Equipment</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solidFill>
                      <a:schemeClr val="tx1"/>
                    </a:solidFill>
                  </a:tcPr>
                </a:tc>
                <a:tc hMerge="1">
                  <a:txBody>
                    <a:bodyPr/>
                    <a:lstStyle/>
                    <a:p>
                      <a:endParaRPr lang="en-US"/>
                    </a:p>
                  </a:txBody>
                  <a:tcPr/>
                </a:tc>
                <a:extLst>
                  <a:ext uri="{0D108BD9-81ED-4DB2-BD59-A6C34878D82A}">
                    <a16:rowId xmlns:a16="http://schemas.microsoft.com/office/drawing/2014/main" val="1301925754"/>
                  </a:ext>
                </a:extLst>
              </a:tr>
              <a:tr h="422657">
                <a:tc vMerge="1">
                  <a:txBody>
                    <a:bodyPr/>
                    <a:lstStyle/>
                    <a:p>
                      <a:endParaRPr lang="en-US"/>
                    </a:p>
                  </a:txBody>
                  <a:tcPr/>
                </a:tc>
                <a:tc>
                  <a:txBody>
                    <a:bodyPr/>
                    <a:lstStyle/>
                    <a:p>
                      <a:pPr marL="0" marR="0" algn="ctr">
                        <a:lnSpc>
                          <a:spcPct val="107000"/>
                        </a:lnSpc>
                        <a:spcBef>
                          <a:spcPts val="0"/>
                        </a:spcBef>
                        <a:spcAft>
                          <a:spcPts val="0"/>
                        </a:spcAft>
                      </a:pPr>
                      <a:r>
                        <a:rPr lang="en-US" sz="2400" dirty="0">
                          <a:effectLst/>
                        </a:rPr>
                        <a:t>Arc-Rated</a:t>
                      </a:r>
                      <a:r>
                        <a:rPr lang="en-US" sz="2400" spc="-60" dirty="0">
                          <a:effectLst/>
                        </a:rPr>
                        <a:t> </a:t>
                      </a:r>
                      <a:r>
                        <a:rPr lang="en-US" sz="2400" dirty="0">
                          <a:effectLst/>
                        </a:rPr>
                        <a:t>(AR)</a:t>
                      </a:r>
                      <a:r>
                        <a:rPr lang="en-US" sz="2400" spc="-45" dirty="0">
                          <a:effectLst/>
                        </a:rPr>
                        <a:t> </a:t>
                      </a:r>
                      <a:r>
                        <a:rPr lang="en-US" sz="2400" spc="-10" dirty="0">
                          <a:effectLst/>
                        </a:rPr>
                        <a:t>Clothing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lnSpc>
                          <a:spcPct val="107000"/>
                        </a:lnSpc>
                        <a:spcBef>
                          <a:spcPts val="0"/>
                        </a:spcBef>
                        <a:spcAft>
                          <a:spcPts val="0"/>
                        </a:spcAft>
                      </a:pPr>
                      <a:r>
                        <a:rPr lang="en-US" sz="2400" dirty="0">
                          <a:effectLst/>
                        </a:rPr>
                        <a:t>Protective Equipment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6255277"/>
                  </a:ext>
                </a:extLst>
              </a:tr>
              <a:tr h="3564096">
                <a:tc>
                  <a:txBody>
                    <a:bodyPr/>
                    <a:lstStyle/>
                    <a:p>
                      <a:pPr marL="0" marR="0">
                        <a:lnSpc>
                          <a:spcPct val="107000"/>
                        </a:lnSpc>
                        <a:spcBef>
                          <a:spcPts val="0"/>
                        </a:spcBef>
                        <a:spcAft>
                          <a:spcPts val="0"/>
                        </a:spcAft>
                      </a:pPr>
                      <a:r>
                        <a:rPr lang="en-US" sz="2400" b="1"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b="1"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b="1" dirty="0">
                          <a:solidFill>
                            <a:srgbClr val="16191F"/>
                          </a:solidFill>
                          <a:effectLst/>
                          <a:latin typeface="Montserrat ExtraBold" panose="00000900000000000000" pitchFamily="2" charset="0"/>
                          <a:ea typeface="Calibri" panose="020F0502020204030204" pitchFamily="34" charset="0"/>
                          <a:cs typeface="Times New Roman" panose="02020603050405020304" pitchFamily="18" charset="0"/>
                        </a:rPr>
                        <a:t>Category 4</a:t>
                      </a:r>
                      <a:r>
                        <a:rPr lang="en-US" sz="2400" b="1"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Minimum arc</a:t>
                      </a:r>
                      <a:r>
                        <a:rPr lang="en-US" sz="2400" spc="200"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rating</a:t>
                      </a:r>
                      <a:r>
                        <a:rPr lang="en-US" sz="2400" spc="-55"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of</a:t>
                      </a:r>
                      <a:r>
                        <a:rPr lang="en-US" sz="2400" spc="-55"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40</a:t>
                      </a:r>
                      <a:r>
                        <a:rPr lang="en-US" sz="2400" spc="-55"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cal/cm2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dirty="0">
                          <a:solidFill>
                            <a:srgbClr val="1619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342900" marR="0" lvl="0" indent="-342900">
                        <a:spcBef>
                          <a:spcPts val="95"/>
                        </a:spcBef>
                        <a:spcAft>
                          <a:spcPts val="0"/>
                        </a:spcAft>
                        <a:buClr>
                          <a:srgbClr val="DB6528"/>
                        </a:buClr>
                        <a:buSzPts val="1100"/>
                        <a:buFont typeface="Verdana" panose="020B0604030504040204" pitchFamily="34" charset="0"/>
                        <a:buChar char="*"/>
                        <a:tabLst>
                          <a:tab pos="278765" algn="l"/>
                        </a:tabLst>
                      </a:pPr>
                      <a:r>
                        <a:rPr lang="en-US" sz="2000" spc="0" dirty="0">
                          <a:solidFill>
                            <a:srgbClr val="16191F"/>
                          </a:solidFill>
                          <a:effectLst/>
                          <a:latin typeface="+mn-lt"/>
                          <a:ea typeface="Verdana" panose="020B0604030504040204" pitchFamily="34" charset="0"/>
                          <a:cs typeface="Verdana" panose="020B0604030504040204" pitchFamily="34" charset="0"/>
                        </a:rPr>
                        <a:t>AR long sleeve </a:t>
                      </a:r>
                      <a:r>
                        <a:rPr lang="en-US" sz="2000" spc="-10" dirty="0">
                          <a:solidFill>
                            <a:srgbClr val="16191F"/>
                          </a:solidFill>
                          <a:effectLst/>
                          <a:latin typeface="+mn-lt"/>
                          <a:ea typeface="Verdana" panose="020B0604030504040204" pitchFamily="34" charset="0"/>
                          <a:cs typeface="Verdana" panose="020B0604030504040204" pitchFamily="34" charset="0"/>
                        </a:rPr>
                        <a:t>shirt</a:t>
                      </a:r>
                      <a:endParaRPr lang="en-US" sz="2000" spc="0" dirty="0">
                        <a:effectLst/>
                        <a:latin typeface="+mn-lt"/>
                        <a:ea typeface="Verdana" panose="020B0604030504040204" pitchFamily="34" charset="0"/>
                        <a:cs typeface="Verdana" panose="020B0604030504040204" pitchFamily="34" charset="0"/>
                      </a:endParaRPr>
                    </a:p>
                    <a:p>
                      <a:pPr marL="342900" marR="0" lvl="0" indent="-342900">
                        <a:spcBef>
                          <a:spcPts val="125"/>
                        </a:spcBef>
                        <a:spcAft>
                          <a:spcPts val="0"/>
                        </a:spcAft>
                        <a:buClr>
                          <a:srgbClr val="DB6528"/>
                        </a:buClr>
                        <a:buSzPts val="1100"/>
                        <a:buFont typeface="Verdana" panose="020B0604030504040204" pitchFamily="34" charset="0"/>
                        <a:buChar char="*"/>
                        <a:tabLst>
                          <a:tab pos="278765" algn="l"/>
                        </a:tabLst>
                      </a:pPr>
                      <a:r>
                        <a:rPr lang="en-US" sz="2000" spc="0" dirty="0">
                          <a:solidFill>
                            <a:srgbClr val="16191F"/>
                          </a:solidFill>
                          <a:effectLst/>
                          <a:latin typeface="+mn-lt"/>
                          <a:ea typeface="Verdana" panose="020B0604030504040204" pitchFamily="34" charset="0"/>
                          <a:cs typeface="Verdana" panose="020B0604030504040204" pitchFamily="34" charset="0"/>
                        </a:rPr>
                        <a:t>AR </a:t>
                      </a:r>
                      <a:r>
                        <a:rPr lang="en-US" sz="2000" spc="-10" dirty="0">
                          <a:solidFill>
                            <a:srgbClr val="16191F"/>
                          </a:solidFill>
                          <a:effectLst/>
                          <a:latin typeface="+mn-lt"/>
                          <a:ea typeface="Verdana" panose="020B0604030504040204" pitchFamily="34" charset="0"/>
                          <a:cs typeface="Verdana" panose="020B0604030504040204" pitchFamily="34" charset="0"/>
                        </a:rPr>
                        <a:t>pants</a:t>
                      </a:r>
                      <a:endParaRPr lang="en-US" sz="2000" spc="0" dirty="0">
                        <a:effectLst/>
                        <a:latin typeface="+mn-lt"/>
                        <a:ea typeface="Verdana" panose="020B0604030504040204" pitchFamily="34" charset="0"/>
                        <a:cs typeface="Verdana" panose="020B0604030504040204" pitchFamily="34" charset="0"/>
                      </a:endParaRPr>
                    </a:p>
                    <a:p>
                      <a:pPr marL="342900" marR="0" lvl="0" indent="-342900">
                        <a:spcBef>
                          <a:spcPts val="120"/>
                        </a:spcBef>
                        <a:spcAft>
                          <a:spcPts val="0"/>
                        </a:spcAft>
                        <a:buClr>
                          <a:srgbClr val="DB6528"/>
                        </a:buClr>
                        <a:buSzPts val="1100"/>
                        <a:buFont typeface="Verdana" panose="020B0604030504040204" pitchFamily="34" charset="0"/>
                        <a:buChar char="*"/>
                        <a:tabLst>
                          <a:tab pos="278765" algn="l"/>
                        </a:tabLst>
                      </a:pPr>
                      <a:r>
                        <a:rPr lang="en-US" sz="2000" spc="0" dirty="0">
                          <a:solidFill>
                            <a:srgbClr val="16191F"/>
                          </a:solidFill>
                          <a:effectLst/>
                          <a:latin typeface="+mn-lt"/>
                          <a:ea typeface="Verdana" panose="020B0604030504040204" pitchFamily="34" charset="0"/>
                          <a:cs typeface="Verdana" panose="020B0604030504040204" pitchFamily="34" charset="0"/>
                        </a:rPr>
                        <a:t>AR </a:t>
                      </a:r>
                      <a:r>
                        <a:rPr lang="en-US" sz="2000" spc="-10" dirty="0">
                          <a:solidFill>
                            <a:srgbClr val="16191F"/>
                          </a:solidFill>
                          <a:effectLst/>
                          <a:latin typeface="+mn-lt"/>
                          <a:ea typeface="Verdana" panose="020B0604030504040204" pitchFamily="34" charset="0"/>
                          <a:cs typeface="Verdana" panose="020B0604030504040204" pitchFamily="34" charset="0"/>
                        </a:rPr>
                        <a:t>overall</a:t>
                      </a:r>
                      <a:endParaRPr lang="en-US" sz="2000" spc="0" dirty="0">
                        <a:effectLst/>
                        <a:latin typeface="+mn-lt"/>
                        <a:ea typeface="Verdana" panose="020B0604030504040204" pitchFamily="34" charset="0"/>
                        <a:cs typeface="Verdana" panose="020B0604030504040204" pitchFamily="34" charset="0"/>
                      </a:endParaRPr>
                    </a:p>
                    <a:p>
                      <a:pPr marL="342900" marR="0" lvl="0" indent="-342900">
                        <a:spcBef>
                          <a:spcPts val="120"/>
                        </a:spcBef>
                        <a:spcAft>
                          <a:spcPts val="0"/>
                        </a:spcAft>
                        <a:buClr>
                          <a:srgbClr val="DB6528"/>
                        </a:buClr>
                        <a:buSzPts val="1100"/>
                        <a:buFont typeface="Verdana" panose="020B0604030504040204" pitchFamily="34" charset="0"/>
                        <a:buChar char="*"/>
                        <a:tabLst>
                          <a:tab pos="278765" algn="l"/>
                        </a:tabLst>
                      </a:pPr>
                      <a:r>
                        <a:rPr lang="en-US" sz="2000" spc="0" dirty="0">
                          <a:solidFill>
                            <a:srgbClr val="16191F"/>
                          </a:solidFill>
                          <a:effectLst/>
                          <a:latin typeface="+mn-lt"/>
                          <a:ea typeface="Verdana" panose="020B0604030504040204" pitchFamily="34" charset="0"/>
                          <a:cs typeface="Verdana" panose="020B0604030504040204" pitchFamily="34" charset="0"/>
                        </a:rPr>
                        <a:t>AR</a:t>
                      </a:r>
                      <a:r>
                        <a:rPr lang="en-US" sz="2000" spc="-1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flash suit </a:t>
                      </a:r>
                      <a:r>
                        <a:rPr lang="en-US" sz="2000" spc="-10" dirty="0">
                          <a:solidFill>
                            <a:srgbClr val="16191F"/>
                          </a:solidFill>
                          <a:effectLst/>
                          <a:latin typeface="+mn-lt"/>
                          <a:ea typeface="Verdana" panose="020B0604030504040204" pitchFamily="34" charset="0"/>
                          <a:cs typeface="Verdana" panose="020B0604030504040204" pitchFamily="34" charset="0"/>
                        </a:rPr>
                        <a:t>jacket</a:t>
                      </a:r>
                      <a:endParaRPr lang="en-US" sz="2000" spc="0" dirty="0">
                        <a:effectLst/>
                        <a:latin typeface="+mn-lt"/>
                        <a:ea typeface="Verdana" panose="020B0604030504040204" pitchFamily="34" charset="0"/>
                        <a:cs typeface="Verdana" panose="020B0604030504040204" pitchFamily="34" charset="0"/>
                      </a:endParaRPr>
                    </a:p>
                    <a:p>
                      <a:pPr marL="342900" marR="0" lvl="0" indent="-342900">
                        <a:spcBef>
                          <a:spcPts val="125"/>
                        </a:spcBef>
                        <a:spcAft>
                          <a:spcPts val="0"/>
                        </a:spcAft>
                        <a:buClr>
                          <a:srgbClr val="DB6528"/>
                        </a:buClr>
                        <a:buSzPts val="1100"/>
                        <a:buFont typeface="Verdana" panose="020B0604030504040204" pitchFamily="34" charset="0"/>
                        <a:buChar char="*"/>
                        <a:tabLst>
                          <a:tab pos="278765" algn="l"/>
                        </a:tabLst>
                      </a:pPr>
                      <a:r>
                        <a:rPr lang="en-US" sz="2000" spc="0" dirty="0">
                          <a:solidFill>
                            <a:srgbClr val="16191F"/>
                          </a:solidFill>
                          <a:effectLst/>
                          <a:latin typeface="+mn-lt"/>
                          <a:ea typeface="Verdana" panose="020B0604030504040204" pitchFamily="34" charset="0"/>
                          <a:cs typeface="Verdana" panose="020B0604030504040204" pitchFamily="34" charset="0"/>
                        </a:rPr>
                        <a:t>AR</a:t>
                      </a:r>
                      <a:r>
                        <a:rPr lang="en-US" sz="2000" spc="-1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flash suit </a:t>
                      </a:r>
                      <a:r>
                        <a:rPr lang="en-US" sz="2000" spc="-10" dirty="0">
                          <a:solidFill>
                            <a:srgbClr val="16191F"/>
                          </a:solidFill>
                          <a:effectLst/>
                          <a:latin typeface="+mn-lt"/>
                          <a:ea typeface="Verdana" panose="020B0604030504040204" pitchFamily="34" charset="0"/>
                          <a:cs typeface="Verdana" panose="020B0604030504040204" pitchFamily="34" charset="0"/>
                        </a:rPr>
                        <a:t>pants</a:t>
                      </a:r>
                      <a:endParaRPr lang="en-US" sz="2000" spc="0" dirty="0">
                        <a:effectLst/>
                        <a:latin typeface="+mn-lt"/>
                        <a:ea typeface="Verdana" panose="020B0604030504040204" pitchFamily="34" charset="0"/>
                        <a:cs typeface="Verdana" panose="020B0604030504040204" pitchFamily="34" charset="0"/>
                      </a:endParaRPr>
                    </a:p>
                    <a:p>
                      <a:pPr marL="342900" marR="0" lvl="0" indent="-342900">
                        <a:spcBef>
                          <a:spcPts val="120"/>
                        </a:spcBef>
                        <a:spcAft>
                          <a:spcPts val="0"/>
                        </a:spcAft>
                        <a:buClr>
                          <a:srgbClr val="DB6528"/>
                        </a:buClr>
                        <a:buSzPts val="1100"/>
                        <a:buFont typeface="Verdana" panose="020B0604030504040204" pitchFamily="34" charset="0"/>
                        <a:buChar char="*"/>
                        <a:tabLst>
                          <a:tab pos="278765" algn="l"/>
                        </a:tabLst>
                      </a:pPr>
                      <a:r>
                        <a:rPr lang="en-US" sz="2000" spc="0" dirty="0">
                          <a:solidFill>
                            <a:srgbClr val="16191F"/>
                          </a:solidFill>
                          <a:effectLst/>
                          <a:latin typeface="+mn-lt"/>
                          <a:ea typeface="Verdana" panose="020B0604030504040204" pitchFamily="34" charset="0"/>
                          <a:cs typeface="Verdana" panose="020B0604030504040204" pitchFamily="34" charset="0"/>
                        </a:rPr>
                        <a:t>AR flash suit </a:t>
                      </a:r>
                      <a:r>
                        <a:rPr lang="en-US" sz="2000" spc="-20" dirty="0">
                          <a:solidFill>
                            <a:srgbClr val="16191F"/>
                          </a:solidFill>
                          <a:effectLst/>
                          <a:latin typeface="+mn-lt"/>
                          <a:ea typeface="Verdana" panose="020B0604030504040204" pitchFamily="34" charset="0"/>
                          <a:cs typeface="Verdana" panose="020B0604030504040204" pitchFamily="34" charset="0"/>
                        </a:rPr>
                        <a:t>hood</a:t>
                      </a:r>
                      <a:endParaRPr lang="en-US" sz="2000" spc="0" dirty="0">
                        <a:effectLst/>
                        <a:latin typeface="+mn-lt"/>
                        <a:ea typeface="Verdana" panose="020B0604030504040204" pitchFamily="34" charset="0"/>
                        <a:cs typeface="Verdana" panose="020B0604030504040204" pitchFamily="34" charset="0"/>
                      </a:endParaRPr>
                    </a:p>
                    <a:p>
                      <a:pPr marL="342900" marR="53340" lvl="0" indent="-342900">
                        <a:lnSpc>
                          <a:spcPct val="88000"/>
                        </a:lnSpc>
                        <a:spcBef>
                          <a:spcPts val="535"/>
                        </a:spcBef>
                        <a:spcAft>
                          <a:spcPts val="0"/>
                        </a:spcAft>
                        <a:buClr>
                          <a:srgbClr val="DB6528"/>
                        </a:buClr>
                        <a:buSzPts val="1100"/>
                        <a:buFont typeface="Verdana" panose="020B0604030504040204" pitchFamily="34" charset="0"/>
                        <a:buChar char="*"/>
                        <a:tabLst>
                          <a:tab pos="279400" algn="l"/>
                        </a:tabLst>
                      </a:pPr>
                      <a:r>
                        <a:rPr lang="en-US" sz="2000" spc="0" dirty="0">
                          <a:solidFill>
                            <a:srgbClr val="16191F"/>
                          </a:solidFill>
                          <a:effectLst/>
                          <a:latin typeface="+mn-lt"/>
                          <a:ea typeface="Verdana" panose="020B0604030504040204" pitchFamily="34" charset="0"/>
                          <a:cs typeface="Verdana" panose="020B0604030504040204" pitchFamily="34" charset="0"/>
                        </a:rPr>
                        <a:t>AR</a:t>
                      </a:r>
                      <a:r>
                        <a:rPr lang="en-US" sz="2000" spc="-4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gloves,</a:t>
                      </a:r>
                      <a:r>
                        <a:rPr lang="en-US" sz="2000" spc="-4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or</a:t>
                      </a:r>
                      <a:r>
                        <a:rPr lang="en-US" sz="2000" spc="-4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rubber</a:t>
                      </a:r>
                      <a:r>
                        <a:rPr lang="en-US" sz="2000" spc="-4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insulating</a:t>
                      </a:r>
                      <a:r>
                        <a:rPr lang="en-US" sz="2000" spc="-4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gloves</a:t>
                      </a:r>
                      <a:r>
                        <a:rPr lang="en-US" sz="2000" spc="-40"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with leather protectors</a:t>
                      </a:r>
                      <a:endParaRPr lang="en-US" sz="2000" spc="0" dirty="0">
                        <a:effectLst/>
                        <a:latin typeface="+mn-lt"/>
                        <a:ea typeface="Verdana" panose="020B0604030504040204" pitchFamily="34" charset="0"/>
                        <a:cs typeface="Verdana" panose="020B0604030504040204" pitchFamily="34" charset="0"/>
                      </a:endParaRPr>
                    </a:p>
                    <a:p>
                      <a:pPr marL="342900" marR="53340" lvl="0" indent="-342900">
                        <a:lnSpc>
                          <a:spcPct val="88000"/>
                        </a:lnSpc>
                        <a:spcBef>
                          <a:spcPts val="535"/>
                        </a:spcBef>
                        <a:spcAft>
                          <a:spcPts val="0"/>
                        </a:spcAft>
                        <a:buClr>
                          <a:srgbClr val="DB6528"/>
                        </a:buClr>
                        <a:buSzPts val="1100"/>
                        <a:buFont typeface="Verdana" panose="020B0604030504040204" pitchFamily="34" charset="0"/>
                        <a:buChar char="*"/>
                        <a:tabLst>
                          <a:tab pos="279400" algn="l"/>
                        </a:tabLst>
                      </a:pPr>
                      <a:r>
                        <a:rPr lang="en-US" sz="2000" spc="0" dirty="0">
                          <a:solidFill>
                            <a:srgbClr val="16191F"/>
                          </a:solidFill>
                          <a:effectLst/>
                          <a:latin typeface="+mn-lt"/>
                          <a:ea typeface="Verdana" panose="020B0604030504040204" pitchFamily="34" charset="0"/>
                          <a:cs typeface="Verdana" panose="020B0604030504040204" pitchFamily="34" charset="0"/>
                        </a:rPr>
                        <a:t>AR</a:t>
                      </a:r>
                      <a:r>
                        <a:rPr lang="en-US" sz="2000" spc="-65"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jacket,</a:t>
                      </a:r>
                      <a:r>
                        <a:rPr lang="en-US" sz="2000" spc="-55"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parka,</a:t>
                      </a:r>
                      <a:r>
                        <a:rPr lang="en-US" sz="2000" spc="-55"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high-visibility</a:t>
                      </a:r>
                      <a:r>
                        <a:rPr lang="en-US" sz="2000" spc="-55"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apparel, rainwear, or hard hat liner (AN)</a:t>
                      </a:r>
                      <a:endParaRPr lang="en-US" sz="2000" spc="0" dirty="0">
                        <a:effectLst/>
                        <a:latin typeface="+mn-lt"/>
                        <a:ea typeface="Verdana" panose="020B0604030504040204" pitchFamily="34" charset="0"/>
                        <a:cs typeface="Verdana" panose="020B0604030504040204" pitchFamily="34" charset="0"/>
                      </a:endParaRPr>
                    </a:p>
                  </a:txBody>
                  <a:tcPr marL="68580" marR="68580" marT="0" marB="0">
                    <a:solidFill>
                      <a:schemeClr val="bg1"/>
                    </a:solidFill>
                  </a:tcPr>
                </a:tc>
                <a:tc>
                  <a:txBody>
                    <a:bodyPr/>
                    <a:lstStyle/>
                    <a:p>
                      <a:pPr marL="342900" marR="0" lvl="0" indent="-342900">
                        <a:spcBef>
                          <a:spcPts val="95"/>
                        </a:spcBef>
                        <a:spcAft>
                          <a:spcPts val="0"/>
                        </a:spcAft>
                        <a:buClr>
                          <a:srgbClr val="DB6528"/>
                        </a:buClr>
                        <a:buSzPts val="1100"/>
                        <a:buFont typeface="Verdana" panose="020B0604030504040204" pitchFamily="34" charset="0"/>
                        <a:buChar char="*"/>
                        <a:tabLst>
                          <a:tab pos="278765" algn="l"/>
                        </a:tabLst>
                      </a:pPr>
                      <a:r>
                        <a:rPr lang="en-US" sz="2000" spc="0" dirty="0">
                          <a:solidFill>
                            <a:srgbClr val="16191F"/>
                          </a:solidFill>
                          <a:effectLst/>
                          <a:latin typeface="+mn-lt"/>
                          <a:ea typeface="Verdana" panose="020B0604030504040204" pitchFamily="34" charset="0"/>
                          <a:cs typeface="Verdana" panose="020B0604030504040204" pitchFamily="34" charset="0"/>
                        </a:rPr>
                        <a:t>Hard</a:t>
                      </a:r>
                      <a:r>
                        <a:rPr lang="en-US" sz="2000" spc="-15" dirty="0">
                          <a:solidFill>
                            <a:srgbClr val="16191F"/>
                          </a:solidFill>
                          <a:effectLst/>
                          <a:latin typeface="+mn-lt"/>
                          <a:ea typeface="Verdana" panose="020B0604030504040204" pitchFamily="34" charset="0"/>
                          <a:cs typeface="Verdana" panose="020B0604030504040204" pitchFamily="34" charset="0"/>
                        </a:rPr>
                        <a:t> </a:t>
                      </a:r>
                      <a:r>
                        <a:rPr lang="en-US" sz="2000" spc="-25" dirty="0">
                          <a:solidFill>
                            <a:srgbClr val="16191F"/>
                          </a:solidFill>
                          <a:effectLst/>
                          <a:latin typeface="+mn-lt"/>
                          <a:ea typeface="Verdana" panose="020B0604030504040204" pitchFamily="34" charset="0"/>
                          <a:cs typeface="Verdana" panose="020B0604030504040204" pitchFamily="34" charset="0"/>
                        </a:rPr>
                        <a:t>hat</a:t>
                      </a:r>
                      <a:endParaRPr lang="en-US" sz="2000" spc="0" dirty="0">
                        <a:effectLst/>
                        <a:latin typeface="+mn-lt"/>
                        <a:ea typeface="Verdana" panose="020B0604030504040204" pitchFamily="34" charset="0"/>
                        <a:cs typeface="Verdana" panose="020B0604030504040204" pitchFamily="34" charset="0"/>
                      </a:endParaRPr>
                    </a:p>
                    <a:p>
                      <a:pPr marL="342900" marR="0" lvl="0" indent="-342900">
                        <a:spcBef>
                          <a:spcPts val="125"/>
                        </a:spcBef>
                        <a:spcAft>
                          <a:spcPts val="0"/>
                        </a:spcAft>
                        <a:buClr>
                          <a:srgbClr val="DB6528"/>
                        </a:buClr>
                        <a:buSzPts val="1100"/>
                        <a:buFont typeface="Verdana" panose="020B0604030504040204" pitchFamily="34" charset="0"/>
                        <a:buChar char="*"/>
                        <a:tabLst>
                          <a:tab pos="278765" algn="l"/>
                        </a:tabLst>
                      </a:pPr>
                      <a:r>
                        <a:rPr lang="en-US" sz="2000" spc="0" dirty="0">
                          <a:solidFill>
                            <a:srgbClr val="16191F"/>
                          </a:solidFill>
                          <a:effectLst/>
                          <a:latin typeface="+mn-lt"/>
                          <a:ea typeface="Verdana" panose="020B0604030504040204" pitchFamily="34" charset="0"/>
                          <a:cs typeface="Verdana" panose="020B0604030504040204" pitchFamily="34" charset="0"/>
                        </a:rPr>
                        <a:t>Safety</a:t>
                      </a:r>
                      <a:r>
                        <a:rPr lang="en-US" sz="2000" spc="-15"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glasses</a:t>
                      </a:r>
                      <a:r>
                        <a:rPr lang="en-US" sz="2000" spc="-15"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or</a:t>
                      </a:r>
                      <a:r>
                        <a:rPr lang="en-US" sz="2000" spc="-15" dirty="0">
                          <a:solidFill>
                            <a:srgbClr val="16191F"/>
                          </a:solidFill>
                          <a:effectLst/>
                          <a:latin typeface="+mn-lt"/>
                          <a:ea typeface="Verdana" panose="020B0604030504040204" pitchFamily="34" charset="0"/>
                          <a:cs typeface="Verdana" panose="020B0604030504040204" pitchFamily="34" charset="0"/>
                        </a:rPr>
                        <a:t> </a:t>
                      </a:r>
                      <a:r>
                        <a:rPr lang="en-US" sz="2000" spc="0" dirty="0">
                          <a:solidFill>
                            <a:srgbClr val="16191F"/>
                          </a:solidFill>
                          <a:effectLst/>
                          <a:latin typeface="+mn-lt"/>
                          <a:ea typeface="Verdana" panose="020B0604030504040204" pitchFamily="34" charset="0"/>
                          <a:cs typeface="Verdana" panose="020B0604030504040204" pitchFamily="34" charset="0"/>
                        </a:rPr>
                        <a:t>safety</a:t>
                      </a:r>
                      <a:r>
                        <a:rPr lang="en-US" sz="2000" spc="-15" dirty="0">
                          <a:solidFill>
                            <a:srgbClr val="16191F"/>
                          </a:solidFill>
                          <a:effectLst/>
                          <a:latin typeface="+mn-lt"/>
                          <a:ea typeface="Verdana" panose="020B0604030504040204" pitchFamily="34" charset="0"/>
                          <a:cs typeface="Verdana" panose="020B0604030504040204" pitchFamily="34" charset="0"/>
                        </a:rPr>
                        <a:t> </a:t>
                      </a:r>
                      <a:r>
                        <a:rPr lang="en-US" sz="2000" spc="-10" dirty="0">
                          <a:solidFill>
                            <a:srgbClr val="16191F"/>
                          </a:solidFill>
                          <a:effectLst/>
                          <a:latin typeface="+mn-lt"/>
                          <a:ea typeface="Verdana" panose="020B0604030504040204" pitchFamily="34" charset="0"/>
                          <a:cs typeface="Verdana" panose="020B0604030504040204" pitchFamily="34" charset="0"/>
                        </a:rPr>
                        <a:t>goggles</a:t>
                      </a:r>
                      <a:endParaRPr lang="en-US" sz="2000" spc="0" dirty="0">
                        <a:effectLst/>
                        <a:latin typeface="+mn-lt"/>
                        <a:ea typeface="Verdana" panose="020B0604030504040204" pitchFamily="34" charset="0"/>
                        <a:cs typeface="Verdana" panose="020B0604030504040204" pitchFamily="34" charset="0"/>
                      </a:endParaRPr>
                    </a:p>
                    <a:p>
                      <a:pPr marL="342900" marR="0" lvl="0" indent="-342900">
                        <a:spcBef>
                          <a:spcPts val="120"/>
                        </a:spcBef>
                        <a:spcAft>
                          <a:spcPts val="0"/>
                        </a:spcAft>
                        <a:buClr>
                          <a:srgbClr val="DB6528"/>
                        </a:buClr>
                        <a:buSzPts val="1100"/>
                        <a:buFont typeface="Verdana" panose="020B0604030504040204" pitchFamily="34" charset="0"/>
                        <a:buChar char="*"/>
                        <a:tabLst>
                          <a:tab pos="278765" algn="l"/>
                        </a:tabLst>
                      </a:pPr>
                      <a:r>
                        <a:rPr lang="en-US" sz="2000" spc="0" dirty="0">
                          <a:solidFill>
                            <a:srgbClr val="16191F"/>
                          </a:solidFill>
                          <a:effectLst/>
                          <a:latin typeface="+mn-lt"/>
                          <a:ea typeface="Verdana" panose="020B0604030504040204" pitchFamily="34" charset="0"/>
                          <a:cs typeface="Verdana" panose="020B0604030504040204" pitchFamily="34" charset="0"/>
                        </a:rPr>
                        <a:t>Hearing</a:t>
                      </a:r>
                      <a:r>
                        <a:rPr lang="en-US" sz="2000" spc="-20" dirty="0">
                          <a:solidFill>
                            <a:srgbClr val="16191F"/>
                          </a:solidFill>
                          <a:effectLst/>
                          <a:latin typeface="+mn-lt"/>
                          <a:ea typeface="Verdana" panose="020B0604030504040204" pitchFamily="34" charset="0"/>
                          <a:cs typeface="Verdana" panose="020B0604030504040204" pitchFamily="34" charset="0"/>
                        </a:rPr>
                        <a:t> </a:t>
                      </a:r>
                      <a:r>
                        <a:rPr lang="en-US" sz="2000" spc="-10" dirty="0">
                          <a:solidFill>
                            <a:srgbClr val="16191F"/>
                          </a:solidFill>
                          <a:effectLst/>
                          <a:latin typeface="+mn-lt"/>
                          <a:ea typeface="Verdana" panose="020B0604030504040204" pitchFamily="34" charset="0"/>
                          <a:cs typeface="Verdana" panose="020B0604030504040204" pitchFamily="34" charset="0"/>
                        </a:rPr>
                        <a:t>protection</a:t>
                      </a:r>
                      <a:endParaRPr lang="en-US" sz="2000" spc="0" dirty="0">
                        <a:effectLst/>
                        <a:latin typeface="+mn-lt"/>
                        <a:ea typeface="Verdana" panose="020B0604030504040204" pitchFamily="34" charset="0"/>
                        <a:cs typeface="Verdana" panose="020B0604030504040204" pitchFamily="34" charset="0"/>
                      </a:endParaRPr>
                    </a:p>
                    <a:p>
                      <a:pPr marL="342900" marR="0" lvl="0" indent="-342900">
                        <a:spcBef>
                          <a:spcPts val="120"/>
                        </a:spcBef>
                        <a:spcAft>
                          <a:spcPts val="0"/>
                        </a:spcAft>
                        <a:buClr>
                          <a:srgbClr val="DB6528"/>
                        </a:buClr>
                        <a:buSzPts val="1100"/>
                        <a:buFont typeface="Verdana" panose="020B0604030504040204" pitchFamily="34" charset="0"/>
                        <a:buChar char="*"/>
                        <a:tabLst>
                          <a:tab pos="278765" algn="l"/>
                        </a:tabLst>
                      </a:pPr>
                      <a:r>
                        <a:rPr lang="en-US" sz="2000" spc="0" dirty="0">
                          <a:solidFill>
                            <a:srgbClr val="16191F"/>
                          </a:solidFill>
                          <a:effectLst/>
                          <a:latin typeface="+mn-lt"/>
                          <a:ea typeface="Verdana" panose="020B0604030504040204" pitchFamily="34" charset="0"/>
                          <a:cs typeface="Verdana" panose="020B0604030504040204" pitchFamily="34" charset="0"/>
                        </a:rPr>
                        <a:t>Leather</a:t>
                      </a:r>
                      <a:r>
                        <a:rPr lang="en-US" sz="2000" spc="-55" dirty="0">
                          <a:solidFill>
                            <a:srgbClr val="16191F"/>
                          </a:solidFill>
                          <a:effectLst/>
                          <a:latin typeface="+mn-lt"/>
                          <a:ea typeface="Verdana" panose="020B0604030504040204" pitchFamily="34" charset="0"/>
                          <a:cs typeface="Verdana" panose="020B0604030504040204" pitchFamily="34" charset="0"/>
                        </a:rPr>
                        <a:t> </a:t>
                      </a:r>
                      <a:r>
                        <a:rPr lang="en-US" sz="2000" spc="-10" dirty="0">
                          <a:solidFill>
                            <a:srgbClr val="16191F"/>
                          </a:solidFill>
                          <a:effectLst/>
                          <a:latin typeface="+mn-lt"/>
                          <a:ea typeface="Verdana" panose="020B0604030504040204" pitchFamily="34" charset="0"/>
                          <a:cs typeface="Verdana" panose="020B0604030504040204" pitchFamily="34" charset="0"/>
                        </a:rPr>
                        <a:t>footwear</a:t>
                      </a:r>
                      <a:endParaRPr lang="en-US" sz="2000" spc="0" dirty="0">
                        <a:effectLst/>
                        <a:latin typeface="+mn-lt"/>
                        <a:ea typeface="Verdana" panose="020B0604030504040204" pitchFamily="34" charset="0"/>
                        <a:cs typeface="Verdana" panose="020B0604030504040204" pitchFamily="34" charset="0"/>
                      </a:endParaRPr>
                    </a:p>
                  </a:txBody>
                  <a:tcPr marL="68580" marR="68580" marT="0" marB="0">
                    <a:solidFill>
                      <a:schemeClr val="bg1"/>
                    </a:solidFill>
                  </a:tcPr>
                </a:tc>
                <a:extLst>
                  <a:ext uri="{0D108BD9-81ED-4DB2-BD59-A6C34878D82A}">
                    <a16:rowId xmlns:a16="http://schemas.microsoft.com/office/drawing/2014/main" val="1856863527"/>
                  </a:ext>
                </a:extLst>
              </a:tr>
            </a:tbl>
          </a:graphicData>
        </a:graphic>
      </p:graphicFrame>
    </p:spTree>
    <p:custDataLst>
      <p:tags r:id="rId1"/>
    </p:custDataLst>
    <p:extLst>
      <p:ext uri="{BB962C8B-B14F-4D97-AF65-F5344CB8AC3E}">
        <p14:creationId xmlns:p14="http://schemas.microsoft.com/office/powerpoint/2010/main" val="2339349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8BFCF1-D909-D3A6-CB13-3D9279C07305}"/>
              </a:ext>
            </a:extLst>
          </p:cNvPr>
          <p:cNvSpPr>
            <a:spLocks noGrp="1"/>
          </p:cNvSpPr>
          <p:nvPr>
            <p:ph type="title"/>
          </p:nvPr>
        </p:nvSpPr>
        <p:spPr>
          <a:xfrm>
            <a:off x="838200" y="213588"/>
            <a:ext cx="10523219" cy="523195"/>
          </a:xfrm>
        </p:spPr>
        <p:txBody>
          <a:bodyPr/>
          <a:lstStyle/>
          <a:p>
            <a:r>
              <a:rPr lang="en-US" dirty="0"/>
              <a:t>Activity: Case Study Discussion </a:t>
            </a:r>
          </a:p>
        </p:txBody>
      </p:sp>
      <p:pic>
        <p:nvPicPr>
          <p:cNvPr id="8" name="Online Media 5" title="Electrical Panel Upgrade HIGH VOLTAGE ARC FLASH BLAST | How I BLEW UP MY HAND">
            <a:hlinkClick r:id="" action="ppaction://media"/>
            <a:extLst>
              <a:ext uri="{FF2B5EF4-FFF2-40B4-BE49-F238E27FC236}">
                <a16:creationId xmlns:a16="http://schemas.microsoft.com/office/drawing/2014/main" id="{E378A894-2850-0F27-09FA-E8DF8B133538}"/>
              </a:ext>
            </a:extLst>
          </p:cNvPr>
          <p:cNvPicPr>
            <a:picLocks noGrp="1" noRot="1" noChangeAspect="1"/>
          </p:cNvPicPr>
          <p:nvPr>
            <p:ph idx="1"/>
            <a:videoFile r:link="rId2"/>
          </p:nvPr>
        </p:nvPicPr>
        <p:blipFill>
          <a:blip r:embed="rId5"/>
          <a:stretch>
            <a:fillRect/>
          </a:stretch>
        </p:blipFill>
        <p:spPr>
          <a:xfrm>
            <a:off x="505313" y="2072177"/>
            <a:ext cx="6409942" cy="362062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Picture 8">
            <a:extLst>
              <a:ext uri="{FF2B5EF4-FFF2-40B4-BE49-F238E27FC236}">
                <a16:creationId xmlns:a16="http://schemas.microsoft.com/office/drawing/2014/main" id="{C2AD6535-75D6-AE70-EE2E-10847C309AD6}"/>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4661" t="7485" r="59204" b="10153"/>
          <a:stretch>
            <a:fillRect/>
          </a:stretch>
        </p:blipFill>
        <p:spPr>
          <a:xfrm>
            <a:off x="7162800" y="895351"/>
            <a:ext cx="4760566" cy="5749062"/>
          </a:xfrm>
          <a:prstGeom prst="rect">
            <a:avLst/>
          </a:prstGeom>
        </p:spPr>
      </p:pic>
      <p:sp>
        <p:nvSpPr>
          <p:cNvPr id="10" name="Rectangle 9">
            <a:extLst>
              <a:ext uri="{FF2B5EF4-FFF2-40B4-BE49-F238E27FC236}">
                <a16:creationId xmlns:a16="http://schemas.microsoft.com/office/drawing/2014/main" id="{8534DA28-CA11-2550-71CA-6F53A7B72025}"/>
              </a:ext>
            </a:extLst>
          </p:cNvPr>
          <p:cNvSpPr/>
          <p:nvPr/>
        </p:nvSpPr>
        <p:spPr>
          <a:xfrm>
            <a:off x="7818119" y="1248769"/>
            <a:ext cx="3569969" cy="507694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sz="2500" b="1" dirty="0">
                <a:solidFill>
                  <a:schemeClr val="tx1">
                    <a:lumMod val="75000"/>
                    <a:lumOff val="25000"/>
                  </a:schemeClr>
                </a:solidFill>
              </a:rPr>
              <a:t>-</a:t>
            </a:r>
            <a:r>
              <a:rPr lang="en-US" sz="2500" dirty="0">
                <a:solidFill>
                  <a:schemeClr val="tx1">
                    <a:lumMod val="75000"/>
                    <a:lumOff val="25000"/>
                  </a:schemeClr>
                </a:solidFill>
              </a:rPr>
              <a:t>Was Stephan working with high, intermediate, or low voltage?</a:t>
            </a:r>
          </a:p>
          <a:p>
            <a:endParaRPr lang="en-US" dirty="0">
              <a:solidFill>
                <a:schemeClr val="tx1">
                  <a:lumMod val="75000"/>
                  <a:lumOff val="25000"/>
                </a:schemeClr>
              </a:solidFill>
            </a:endParaRPr>
          </a:p>
          <a:p>
            <a:r>
              <a:rPr lang="en-US" sz="2500" b="1" dirty="0">
                <a:solidFill>
                  <a:schemeClr val="tx1">
                    <a:lumMod val="75000"/>
                    <a:lumOff val="25000"/>
                  </a:schemeClr>
                </a:solidFill>
              </a:rPr>
              <a:t>-</a:t>
            </a:r>
            <a:r>
              <a:rPr lang="en-US" sz="2500" dirty="0">
                <a:solidFill>
                  <a:schemeClr val="tx1">
                    <a:lumMod val="75000"/>
                    <a:lumOff val="25000"/>
                  </a:schemeClr>
                </a:solidFill>
              </a:rPr>
              <a:t>What mistakes did Stephan make? What were the consequences?</a:t>
            </a:r>
          </a:p>
          <a:p>
            <a:pPr marL="342900" indent="-342900">
              <a:buFont typeface="Arial" panose="020B0604020202020204" pitchFamily="34" charset="0"/>
              <a:buChar char="•"/>
            </a:pPr>
            <a:endParaRPr lang="en-US" dirty="0">
              <a:solidFill>
                <a:schemeClr val="tx1">
                  <a:lumMod val="75000"/>
                  <a:lumOff val="25000"/>
                </a:schemeClr>
              </a:solidFill>
            </a:endParaRPr>
          </a:p>
          <a:p>
            <a:r>
              <a:rPr lang="en-US" sz="2500" b="1" dirty="0">
                <a:solidFill>
                  <a:schemeClr val="tx1">
                    <a:lumMod val="75000"/>
                    <a:lumOff val="25000"/>
                  </a:schemeClr>
                </a:solidFill>
              </a:rPr>
              <a:t>-</a:t>
            </a:r>
            <a:r>
              <a:rPr lang="en-US" sz="2500" dirty="0">
                <a:solidFill>
                  <a:schemeClr val="tx1">
                    <a:lumMod val="75000"/>
                    <a:lumOff val="25000"/>
                  </a:schemeClr>
                </a:solidFill>
              </a:rPr>
              <a:t>What factors contributed to this mistake? </a:t>
            </a:r>
          </a:p>
          <a:p>
            <a:pPr marL="342900" indent="-342900">
              <a:buFont typeface="Arial" panose="020B0604020202020204" pitchFamily="34" charset="0"/>
              <a:buChar char="•"/>
            </a:pPr>
            <a:endParaRPr lang="en-US" dirty="0">
              <a:solidFill>
                <a:schemeClr val="tx1">
                  <a:lumMod val="75000"/>
                  <a:lumOff val="25000"/>
                </a:schemeClr>
              </a:solidFill>
            </a:endParaRPr>
          </a:p>
          <a:p>
            <a:r>
              <a:rPr lang="en-US" sz="2500" b="1" dirty="0">
                <a:solidFill>
                  <a:schemeClr val="tx1">
                    <a:lumMod val="75000"/>
                    <a:lumOff val="25000"/>
                  </a:schemeClr>
                </a:solidFill>
              </a:rPr>
              <a:t>-</a:t>
            </a:r>
            <a:r>
              <a:rPr lang="en-US" sz="2500" dirty="0">
                <a:solidFill>
                  <a:schemeClr val="tx1">
                    <a:lumMod val="75000"/>
                    <a:lumOff val="25000"/>
                  </a:schemeClr>
                </a:solidFill>
              </a:rPr>
              <a:t>What controls are in place to prevent this type of injury? </a:t>
            </a:r>
          </a:p>
        </p:txBody>
      </p:sp>
    </p:spTree>
    <p:custDataLst>
      <p:tags r:id="rId1"/>
    </p:custDataLst>
    <p:extLst>
      <p:ext uri="{BB962C8B-B14F-4D97-AF65-F5344CB8AC3E}">
        <p14:creationId xmlns:p14="http://schemas.microsoft.com/office/powerpoint/2010/main" val="85648626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E4F750D-E641-97A9-D202-F4C5BE02F02A}"/>
              </a:ext>
            </a:extLst>
          </p:cNvPr>
          <p:cNvSpPr>
            <a:spLocks noGrp="1"/>
          </p:cNvSpPr>
          <p:nvPr>
            <p:ph idx="1"/>
          </p:nvPr>
        </p:nvSpPr>
        <p:spPr>
          <a:xfrm>
            <a:off x="838199" y="1381991"/>
            <a:ext cx="5430254" cy="4835929"/>
          </a:xfrm>
        </p:spPr>
        <p:txBody>
          <a:bodyPr>
            <a:normAutofit/>
          </a:bodyPr>
          <a:lstStyle/>
          <a:p>
            <a:pPr marL="514350" indent="-514350">
              <a:buFont typeface="+mj-lt"/>
              <a:buAutoNum type="arabicPeriod"/>
            </a:pPr>
            <a:r>
              <a:rPr lang="en-US" dirty="0"/>
              <a:t>Why is PPE the least effective item on the Hierarchy of Controls? </a:t>
            </a:r>
          </a:p>
          <a:p>
            <a:pPr lvl="1"/>
            <a:endParaRPr lang="en-US" sz="1100" i="1" dirty="0">
              <a:solidFill>
                <a:schemeClr val="accent5">
                  <a:lumMod val="75000"/>
                </a:schemeClr>
              </a:solidFill>
            </a:endParaRPr>
          </a:p>
          <a:p>
            <a:pPr lvl="1"/>
            <a:r>
              <a:rPr lang="en-US" sz="2800" i="1" dirty="0">
                <a:solidFill>
                  <a:schemeClr val="accent5">
                    <a:lumMod val="75000"/>
                  </a:schemeClr>
                </a:solidFill>
              </a:rPr>
              <a:t>PPT is the least effective because it is subject to human error and  only effective if used</a:t>
            </a:r>
          </a:p>
          <a:p>
            <a:pPr marL="514350" indent="-514350">
              <a:buFont typeface="+mj-lt"/>
              <a:buAutoNum type="arabicPeriod"/>
            </a:pPr>
            <a:endParaRPr lang="en-US" dirty="0"/>
          </a:p>
          <a:p>
            <a:pPr marL="514350" indent="-514350">
              <a:buFont typeface="+mj-lt"/>
              <a:buAutoNum type="arabicPeriod"/>
            </a:pPr>
            <a:r>
              <a:rPr lang="en-US" dirty="0"/>
              <a:t>Name two administrative controls we have discussed today.</a:t>
            </a:r>
          </a:p>
          <a:p>
            <a:pPr lvl="1"/>
            <a:endParaRPr lang="en-US" sz="1100" i="1" dirty="0">
              <a:solidFill>
                <a:schemeClr val="accent5">
                  <a:lumMod val="75000"/>
                </a:schemeClr>
              </a:solidFill>
            </a:endParaRPr>
          </a:p>
          <a:p>
            <a:pPr lvl="1"/>
            <a:r>
              <a:rPr lang="en-US" sz="2800" i="1" dirty="0">
                <a:solidFill>
                  <a:schemeClr val="accent5">
                    <a:lumMod val="75000"/>
                  </a:schemeClr>
                </a:solidFill>
              </a:rPr>
              <a:t>Policies, procedures, training, etc.</a:t>
            </a:r>
          </a:p>
          <a:p>
            <a:pPr marL="514350" indent="-514350">
              <a:buFont typeface="+mj-lt"/>
              <a:buAutoNum type="arabicPeriod"/>
            </a:pPr>
            <a:endParaRPr lang="en-US" sz="2500" dirty="0"/>
          </a:p>
          <a:p>
            <a:endParaRPr lang="en-US" dirty="0"/>
          </a:p>
          <a:p>
            <a:endParaRPr lang="en-US" dirty="0"/>
          </a:p>
        </p:txBody>
      </p:sp>
      <p:sp>
        <p:nvSpPr>
          <p:cNvPr id="4" name="Title 3">
            <a:extLst>
              <a:ext uri="{FF2B5EF4-FFF2-40B4-BE49-F238E27FC236}">
                <a16:creationId xmlns:a16="http://schemas.microsoft.com/office/drawing/2014/main" id="{9884AEAA-DB7D-5667-907F-F6A0E0A99D10}"/>
              </a:ext>
            </a:extLst>
          </p:cNvPr>
          <p:cNvSpPr>
            <a:spLocks noGrp="1"/>
          </p:cNvSpPr>
          <p:nvPr>
            <p:ph type="title"/>
          </p:nvPr>
        </p:nvSpPr>
        <p:spPr>
          <a:xfrm>
            <a:off x="838200" y="232638"/>
            <a:ext cx="10523219" cy="523195"/>
          </a:xfrm>
        </p:spPr>
        <p:txBody>
          <a:bodyPr/>
          <a:lstStyle/>
          <a:p>
            <a:r>
              <a:rPr lang="en-US" dirty="0"/>
              <a:t>Knowledge Check </a:t>
            </a:r>
          </a:p>
        </p:txBody>
      </p:sp>
      <p:pic>
        <p:nvPicPr>
          <p:cNvPr id="8" name="Picture 7">
            <a:extLst>
              <a:ext uri="{FF2B5EF4-FFF2-40B4-BE49-F238E27FC236}">
                <a16:creationId xmlns:a16="http://schemas.microsoft.com/office/drawing/2014/main" id="{99E40682-8CD2-6358-B836-C236B35FEEE8}"/>
              </a:ext>
            </a:extLst>
          </p:cNvPr>
          <p:cNvPicPr>
            <a:picLocks noChangeAspect="1"/>
          </p:cNvPicPr>
          <p:nvPr/>
        </p:nvPicPr>
        <p:blipFill>
          <a:blip r:embed="rId4">
            <a:extLst>
              <a:ext uri="{28A0092B-C50C-407E-A947-70E740481C1C}">
                <a14:useLocalDpi xmlns:a14="http://schemas.microsoft.com/office/drawing/2010/main" val="0"/>
              </a:ext>
            </a:extLst>
          </a:blip>
          <a:srcRect r="22317"/>
          <a:stretch>
            <a:fillRect/>
          </a:stretch>
        </p:blipFill>
        <p:spPr>
          <a:xfrm>
            <a:off x="6541769" y="1604490"/>
            <a:ext cx="4819650" cy="4004869"/>
          </a:xfrm>
          <a:prstGeom prst="rect">
            <a:avLst/>
          </a:prstGeom>
        </p:spPr>
      </p:pic>
      <p:sp>
        <p:nvSpPr>
          <p:cNvPr id="9" name="Rectangle 8">
            <a:extLst>
              <a:ext uri="{FF2B5EF4-FFF2-40B4-BE49-F238E27FC236}">
                <a16:creationId xmlns:a16="http://schemas.microsoft.com/office/drawing/2014/main" id="{ACE79F5E-063C-0E47-6835-DCD9DFD9F83F}"/>
              </a:ext>
            </a:extLst>
          </p:cNvPr>
          <p:cNvSpPr/>
          <p:nvPr/>
        </p:nvSpPr>
        <p:spPr>
          <a:xfrm rot="1783420">
            <a:off x="10130082" y="1967798"/>
            <a:ext cx="1844892" cy="45000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Lights On with solid fill">
            <a:extLst>
              <a:ext uri="{FF2B5EF4-FFF2-40B4-BE49-F238E27FC236}">
                <a16:creationId xmlns:a16="http://schemas.microsoft.com/office/drawing/2014/main" id="{E1E47A46-5BB1-D631-937D-4CF38037F38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35583" y="5285"/>
            <a:ext cx="851672" cy="851672"/>
          </a:xfrm>
          <a:prstGeom prst="rect">
            <a:avLst/>
          </a:prstGeom>
        </p:spPr>
      </p:pic>
    </p:spTree>
    <p:custDataLst>
      <p:tags r:id="rId1"/>
    </p:custDataLst>
    <p:extLst>
      <p:ext uri="{BB962C8B-B14F-4D97-AF65-F5344CB8AC3E}">
        <p14:creationId xmlns:p14="http://schemas.microsoft.com/office/powerpoint/2010/main" val="16772522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6" end="6"/>
                                            </p:txEl>
                                          </p:spTgt>
                                        </p:tgtEl>
                                        <p:attrNameLst>
                                          <p:attrName>style.visibility</p:attrName>
                                        </p:attrNameLst>
                                      </p:cBhvr>
                                      <p:to>
                                        <p:strVal val="visible"/>
                                      </p:to>
                                    </p:set>
                                    <p:animEffect transition="in" filter="fade">
                                      <p:cBhvr>
                                        <p:cTn id="1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FBCEE-0062-4261-C604-0D8A81E65EE1}"/>
            </a:ext>
          </a:extLst>
        </p:cNvPr>
        <p:cNvGrpSpPr/>
        <p:nvPr/>
      </p:nvGrpSpPr>
      <p:grpSpPr>
        <a:xfrm>
          <a:off x="0" y="0"/>
          <a:ext cx="0" cy="0"/>
          <a:chOff x="0" y="0"/>
          <a:chExt cx="0" cy="0"/>
        </a:xfrm>
      </p:grpSpPr>
      <p:sp>
        <p:nvSpPr>
          <p:cNvPr id="3" name="Content Placeholder 6">
            <a:extLst>
              <a:ext uri="{FF2B5EF4-FFF2-40B4-BE49-F238E27FC236}">
                <a16:creationId xmlns:a16="http://schemas.microsoft.com/office/drawing/2014/main" id="{298822BE-9299-211D-4E6E-8273A6ED48DA}"/>
              </a:ext>
            </a:extLst>
          </p:cNvPr>
          <p:cNvSpPr>
            <a:spLocks noGrp="1"/>
          </p:cNvSpPr>
          <p:nvPr>
            <p:ph idx="1"/>
          </p:nvPr>
        </p:nvSpPr>
        <p:spPr>
          <a:xfrm>
            <a:off x="845820" y="1561714"/>
            <a:ext cx="10515599" cy="1189263"/>
          </a:xfrm>
        </p:spPr>
        <p:txBody>
          <a:bodyPr>
            <a:normAutofit/>
          </a:bodyPr>
          <a:lstStyle/>
          <a:p>
            <a:r>
              <a:rPr lang="en-US" dirty="0"/>
              <a:t>3. A technician needs to access electrical equipment while standing on a ladder. Which type of ladder should they choose to reduce the risk of electric shock?</a:t>
            </a:r>
            <a:endParaRPr lang="en-US" sz="2400" dirty="0"/>
          </a:p>
        </p:txBody>
      </p:sp>
      <p:sp>
        <p:nvSpPr>
          <p:cNvPr id="8" name="Title 7">
            <a:extLst>
              <a:ext uri="{FF2B5EF4-FFF2-40B4-BE49-F238E27FC236}">
                <a16:creationId xmlns:a16="http://schemas.microsoft.com/office/drawing/2014/main" id="{4FC6CA3C-0E52-C634-F3A5-BFD512CA5BC7}"/>
              </a:ext>
            </a:extLst>
          </p:cNvPr>
          <p:cNvSpPr>
            <a:spLocks noGrp="1"/>
          </p:cNvSpPr>
          <p:nvPr>
            <p:ph type="title"/>
          </p:nvPr>
        </p:nvSpPr>
        <p:spPr/>
        <p:txBody>
          <a:bodyPr/>
          <a:lstStyle/>
          <a:p>
            <a:r>
              <a:rPr lang="en-US" dirty="0"/>
              <a:t>Knowledge Check </a:t>
            </a:r>
          </a:p>
        </p:txBody>
      </p:sp>
      <p:sp>
        <p:nvSpPr>
          <p:cNvPr id="4" name="Rectangle 3">
            <a:extLst>
              <a:ext uri="{FF2B5EF4-FFF2-40B4-BE49-F238E27FC236}">
                <a16:creationId xmlns:a16="http://schemas.microsoft.com/office/drawing/2014/main" id="{A5C3E761-D538-35CC-65EF-7A8DDACA37BD}"/>
              </a:ext>
            </a:extLst>
          </p:cNvPr>
          <p:cNvSpPr/>
          <p:nvPr/>
        </p:nvSpPr>
        <p:spPr>
          <a:xfrm>
            <a:off x="845819" y="3614009"/>
            <a:ext cx="4706203" cy="733655"/>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t>(A). Metal  </a:t>
            </a:r>
          </a:p>
        </p:txBody>
      </p:sp>
      <p:sp>
        <p:nvSpPr>
          <p:cNvPr id="5" name="Rectangle 4">
            <a:extLst>
              <a:ext uri="{FF2B5EF4-FFF2-40B4-BE49-F238E27FC236}">
                <a16:creationId xmlns:a16="http://schemas.microsoft.com/office/drawing/2014/main" id="{DA1FB53D-7F21-644A-67EB-8EFA591E7625}"/>
              </a:ext>
            </a:extLst>
          </p:cNvPr>
          <p:cNvSpPr/>
          <p:nvPr/>
        </p:nvSpPr>
        <p:spPr>
          <a:xfrm>
            <a:off x="6655216" y="3614009"/>
            <a:ext cx="4706203" cy="733655"/>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t>(B). Aluminum  </a:t>
            </a:r>
          </a:p>
        </p:txBody>
      </p:sp>
      <p:sp>
        <p:nvSpPr>
          <p:cNvPr id="7" name="Rectangle 6">
            <a:extLst>
              <a:ext uri="{FF2B5EF4-FFF2-40B4-BE49-F238E27FC236}">
                <a16:creationId xmlns:a16="http://schemas.microsoft.com/office/drawing/2014/main" id="{36879F30-1B93-C62F-BA1D-02832357230D}"/>
              </a:ext>
            </a:extLst>
          </p:cNvPr>
          <p:cNvSpPr/>
          <p:nvPr/>
        </p:nvSpPr>
        <p:spPr>
          <a:xfrm>
            <a:off x="6647597" y="4731012"/>
            <a:ext cx="4706203" cy="733655"/>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t>(D). Extension </a:t>
            </a:r>
          </a:p>
        </p:txBody>
      </p:sp>
      <p:pic>
        <p:nvPicPr>
          <p:cNvPr id="2" name="Graphic 1" descr="Lights On with solid fill">
            <a:extLst>
              <a:ext uri="{FF2B5EF4-FFF2-40B4-BE49-F238E27FC236}">
                <a16:creationId xmlns:a16="http://schemas.microsoft.com/office/drawing/2014/main" id="{A769C87F-0513-612C-A08D-9CEF8083174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35583" y="5285"/>
            <a:ext cx="851672" cy="851672"/>
          </a:xfrm>
          <a:prstGeom prst="rect">
            <a:avLst/>
          </a:prstGeom>
        </p:spPr>
      </p:pic>
      <p:sp>
        <p:nvSpPr>
          <p:cNvPr id="10" name="Rectangle 9">
            <a:extLst>
              <a:ext uri="{FF2B5EF4-FFF2-40B4-BE49-F238E27FC236}">
                <a16:creationId xmlns:a16="http://schemas.microsoft.com/office/drawing/2014/main" id="{AD5F9CC7-AC6B-7F14-AC2A-7036AC372BDF}"/>
              </a:ext>
            </a:extLst>
          </p:cNvPr>
          <p:cNvSpPr/>
          <p:nvPr/>
        </p:nvSpPr>
        <p:spPr>
          <a:xfrm>
            <a:off x="838200" y="4720325"/>
            <a:ext cx="4706203" cy="744342"/>
          </a:xfrm>
          <a:prstGeom prst="rect">
            <a:avLst/>
          </a:prstGeom>
          <a:solidFill>
            <a:schemeClr val="accent6">
              <a:lumMod val="9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t>(C). Wooden</a:t>
            </a:r>
          </a:p>
        </p:txBody>
      </p:sp>
      <p:sp>
        <p:nvSpPr>
          <p:cNvPr id="11" name="Rectangle 10">
            <a:extLst>
              <a:ext uri="{FF2B5EF4-FFF2-40B4-BE49-F238E27FC236}">
                <a16:creationId xmlns:a16="http://schemas.microsoft.com/office/drawing/2014/main" id="{14AAFECB-E6E3-CB75-42B4-CC7DE8DBB57D}"/>
              </a:ext>
            </a:extLst>
          </p:cNvPr>
          <p:cNvSpPr/>
          <p:nvPr/>
        </p:nvSpPr>
        <p:spPr>
          <a:xfrm>
            <a:off x="837273" y="4720325"/>
            <a:ext cx="4706203" cy="744342"/>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t>(C). Wooden</a:t>
            </a:r>
          </a:p>
        </p:txBody>
      </p:sp>
    </p:spTree>
    <p:custDataLst>
      <p:tags r:id="rId1"/>
    </p:custDataLst>
    <p:extLst>
      <p:ext uri="{BB962C8B-B14F-4D97-AF65-F5344CB8AC3E}">
        <p14:creationId xmlns:p14="http://schemas.microsoft.com/office/powerpoint/2010/main" val="2210648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FFF80B-AE06-C73C-F3FE-261A3854C7C7}"/>
              </a:ext>
            </a:extLst>
          </p:cNvPr>
          <p:cNvSpPr>
            <a:spLocks noGrp="1"/>
          </p:cNvSpPr>
          <p:nvPr>
            <p:ph type="title"/>
          </p:nvPr>
        </p:nvSpPr>
        <p:spPr/>
        <p:txBody>
          <a:bodyPr/>
          <a:lstStyle/>
          <a:p>
            <a:r>
              <a:rPr lang="en-US" dirty="0"/>
              <a:t>Knowledge Check </a:t>
            </a:r>
          </a:p>
        </p:txBody>
      </p:sp>
      <p:sp>
        <p:nvSpPr>
          <p:cNvPr id="4" name="Content Placeholder 7">
            <a:extLst>
              <a:ext uri="{FF2B5EF4-FFF2-40B4-BE49-F238E27FC236}">
                <a16:creationId xmlns:a16="http://schemas.microsoft.com/office/drawing/2014/main" id="{15736D35-E3BC-FED6-7294-80563E9AD9D6}"/>
              </a:ext>
            </a:extLst>
          </p:cNvPr>
          <p:cNvSpPr>
            <a:spLocks noGrp="1"/>
          </p:cNvSpPr>
          <p:nvPr>
            <p:ph idx="1"/>
          </p:nvPr>
        </p:nvSpPr>
        <p:spPr>
          <a:xfrm>
            <a:off x="838200" y="1401796"/>
            <a:ext cx="3866322" cy="4797680"/>
          </a:xfrm>
        </p:spPr>
        <p:txBody>
          <a:bodyPr>
            <a:normAutofit/>
          </a:bodyPr>
          <a:lstStyle/>
          <a:p>
            <a:r>
              <a:rPr lang="en-US" sz="3200" dirty="0"/>
              <a:t>4. What kind of PPE is required when working on a device with this warning label?</a:t>
            </a:r>
          </a:p>
          <a:p>
            <a:endParaRPr lang="en-US" sz="1200" dirty="0"/>
          </a:p>
          <a:p>
            <a:r>
              <a:rPr lang="en-US" dirty="0">
                <a:solidFill>
                  <a:schemeClr val="accent5">
                    <a:lumMod val="75000"/>
                  </a:schemeClr>
                </a:solidFill>
              </a:rPr>
              <a:t>Category 1 arc-rated clothing and protective equipment </a:t>
            </a:r>
          </a:p>
        </p:txBody>
      </p:sp>
      <p:pic>
        <p:nvPicPr>
          <p:cNvPr id="5" name="Picture 4">
            <a:extLst>
              <a:ext uri="{FF2B5EF4-FFF2-40B4-BE49-F238E27FC236}">
                <a16:creationId xmlns:a16="http://schemas.microsoft.com/office/drawing/2014/main" id="{5BC649BE-7EC7-C12C-9735-7EBF8664675A}"/>
              </a:ext>
            </a:extLst>
          </p:cNvPr>
          <p:cNvPicPr>
            <a:picLocks noChangeAspect="1"/>
          </p:cNvPicPr>
          <p:nvPr/>
        </p:nvPicPr>
        <p:blipFill>
          <a:blip r:embed="rId4"/>
          <a:stretch>
            <a:fillRect/>
          </a:stretch>
        </p:blipFill>
        <p:spPr>
          <a:xfrm>
            <a:off x="5406887" y="1401796"/>
            <a:ext cx="5946913" cy="4739646"/>
          </a:xfrm>
          <a:prstGeom prst="rect">
            <a:avLst/>
          </a:prstGeom>
        </p:spPr>
      </p:pic>
      <p:pic>
        <p:nvPicPr>
          <p:cNvPr id="6" name="Graphic 5" descr="Lights On with solid fill">
            <a:extLst>
              <a:ext uri="{FF2B5EF4-FFF2-40B4-BE49-F238E27FC236}">
                <a16:creationId xmlns:a16="http://schemas.microsoft.com/office/drawing/2014/main" id="{CD097F5F-778C-165D-77E6-627464C37B6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35583" y="5285"/>
            <a:ext cx="851672" cy="851672"/>
          </a:xfrm>
          <a:prstGeom prst="rect">
            <a:avLst/>
          </a:prstGeom>
        </p:spPr>
      </p:pic>
    </p:spTree>
    <p:custDataLst>
      <p:tags r:id="rId1"/>
    </p:custDataLst>
    <p:extLst>
      <p:ext uri="{BB962C8B-B14F-4D97-AF65-F5344CB8AC3E}">
        <p14:creationId xmlns:p14="http://schemas.microsoft.com/office/powerpoint/2010/main" val="3210067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CB28DC-D6A4-E9F7-239D-11C60C522991}"/>
              </a:ext>
            </a:extLst>
          </p:cNvPr>
          <p:cNvSpPr>
            <a:spLocks noGrp="1"/>
          </p:cNvSpPr>
          <p:nvPr>
            <p:ph type="title"/>
          </p:nvPr>
        </p:nvSpPr>
        <p:spPr/>
        <p:txBody>
          <a:bodyPr/>
          <a:lstStyle/>
          <a:p>
            <a:r>
              <a:rPr lang="en-US" dirty="0"/>
              <a:t>7.2 - PPE for Electrical Safety </a:t>
            </a:r>
          </a:p>
        </p:txBody>
      </p:sp>
      <p:sp>
        <p:nvSpPr>
          <p:cNvPr id="5" name="Text Placeholder 4">
            <a:extLst>
              <a:ext uri="{FF2B5EF4-FFF2-40B4-BE49-F238E27FC236}">
                <a16:creationId xmlns:a16="http://schemas.microsoft.com/office/drawing/2014/main" id="{65020F40-A90D-41BA-7C75-666DD64D6FEA}"/>
              </a:ext>
            </a:extLst>
          </p:cNvPr>
          <p:cNvSpPr>
            <a:spLocks noGrp="1"/>
          </p:cNvSpPr>
          <p:nvPr>
            <p:ph type="body" sz="quarter" idx="10"/>
          </p:nvPr>
        </p:nvSpPr>
        <p:spPr/>
        <p:txBody>
          <a:bodyPr/>
          <a:lstStyle/>
          <a:p>
            <a:pPr marL="0" indent="0">
              <a:buNone/>
            </a:pPr>
            <a:r>
              <a:rPr lang="en-US" dirty="0"/>
              <a:t>In this section we’ll review types of PPE used in electrical work. Important note before we begin – All PPE is used at intermediate and high voltages, not just select pieces. </a:t>
            </a:r>
          </a:p>
          <a:p>
            <a:pPr marL="0" indent="0">
              <a:buNone/>
            </a:pPr>
            <a:endParaRPr lang="en-US" dirty="0"/>
          </a:p>
        </p:txBody>
      </p:sp>
      <p:pic>
        <p:nvPicPr>
          <p:cNvPr id="16" name="Picture Placeholder 15">
            <a:extLst>
              <a:ext uri="{FF2B5EF4-FFF2-40B4-BE49-F238E27FC236}">
                <a16:creationId xmlns:a16="http://schemas.microsoft.com/office/drawing/2014/main" id="{98B97386-F5F8-0906-3452-4F855A8C0BE3}"/>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747" r="2747"/>
          <a:stretch>
            <a:fillRect/>
          </a:stretch>
        </p:blipFill>
        <p:spPr>
          <a:prstGeom prst="rect">
            <a:avLst/>
          </a:prstGeom>
          <a:solidFill>
            <a:srgbClr val="E7E6E6"/>
          </a:solidFill>
        </p:spPr>
      </p:pic>
    </p:spTree>
    <p:custDataLst>
      <p:tags r:id="rId1"/>
    </p:custDataLst>
    <p:extLst>
      <p:ext uri="{BB962C8B-B14F-4D97-AF65-F5344CB8AC3E}">
        <p14:creationId xmlns:p14="http://schemas.microsoft.com/office/powerpoint/2010/main" val="112315186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A8A209-5504-494A-B86D-73715015FD32}"/>
              </a:ext>
            </a:extLst>
          </p:cNvPr>
          <p:cNvSpPr>
            <a:spLocks noGrp="1"/>
          </p:cNvSpPr>
          <p:nvPr>
            <p:ph type="title"/>
          </p:nvPr>
        </p:nvSpPr>
        <p:spPr/>
        <p:txBody>
          <a:bodyPr/>
          <a:lstStyle/>
          <a:p>
            <a:r>
              <a:rPr lang="en-US" dirty="0"/>
              <a:t>Objectives</a:t>
            </a:r>
          </a:p>
        </p:txBody>
      </p:sp>
      <p:sp>
        <p:nvSpPr>
          <p:cNvPr id="5" name="Content Placeholder 4">
            <a:extLst>
              <a:ext uri="{FF2B5EF4-FFF2-40B4-BE49-F238E27FC236}">
                <a16:creationId xmlns:a16="http://schemas.microsoft.com/office/drawing/2014/main" id="{F4B9B15E-6736-4138-A392-6CF75A784C31}"/>
              </a:ext>
            </a:extLst>
          </p:cNvPr>
          <p:cNvSpPr>
            <a:spLocks noGrp="1"/>
          </p:cNvSpPr>
          <p:nvPr>
            <p:ph idx="1"/>
          </p:nvPr>
        </p:nvSpPr>
        <p:spPr/>
        <p:txBody>
          <a:bodyPr/>
          <a:lstStyle/>
          <a:p>
            <a:pPr marL="342900" indent="-342900">
              <a:buFont typeface="Arial" panose="020B0604020202020204" pitchFamily="34" charset="0"/>
              <a:buChar char="•"/>
            </a:pPr>
            <a:r>
              <a:rPr lang="en-US" dirty="0"/>
              <a:t>Identify and assess electrical hazards in the workplace.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Select and utilize appropriate PPE for high voltage, low voltage, and arc flash environments.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Apply workplace safety policies and procedures to mitigate electrical hazards.</a:t>
            </a:r>
          </a:p>
          <a:p>
            <a:endParaRPr lang="en-US" dirty="0"/>
          </a:p>
        </p:txBody>
      </p:sp>
    </p:spTree>
    <p:custDataLst>
      <p:tags r:id="rId1"/>
    </p:custDataLst>
    <p:extLst>
      <p:ext uri="{BB962C8B-B14F-4D97-AF65-F5344CB8AC3E}">
        <p14:creationId xmlns:p14="http://schemas.microsoft.com/office/powerpoint/2010/main" val="398609957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8B8C1C-B3B3-99E0-82B8-537429D3CEC2}"/>
              </a:ext>
            </a:extLst>
          </p:cNvPr>
          <p:cNvSpPr>
            <a:spLocks noGrp="1"/>
          </p:cNvSpPr>
          <p:nvPr>
            <p:ph type="title"/>
          </p:nvPr>
        </p:nvSpPr>
        <p:spPr/>
        <p:txBody>
          <a:bodyPr/>
          <a:lstStyle/>
          <a:p>
            <a:r>
              <a:rPr lang="en-US" dirty="0"/>
              <a:t>Glasses/Goggles </a:t>
            </a:r>
          </a:p>
        </p:txBody>
      </p:sp>
      <p:sp>
        <p:nvSpPr>
          <p:cNvPr id="6" name="Content Placeholder 5">
            <a:extLst>
              <a:ext uri="{FF2B5EF4-FFF2-40B4-BE49-F238E27FC236}">
                <a16:creationId xmlns:a16="http://schemas.microsoft.com/office/drawing/2014/main" id="{63C6799C-0F7D-041C-0889-FD6E82547DBF}"/>
              </a:ext>
            </a:extLst>
          </p:cNvPr>
          <p:cNvSpPr>
            <a:spLocks noGrp="1"/>
          </p:cNvSpPr>
          <p:nvPr>
            <p:ph idx="1"/>
          </p:nvPr>
        </p:nvSpPr>
        <p:spPr>
          <a:xfrm>
            <a:off x="841248" y="1359728"/>
            <a:ext cx="6874002" cy="4851876"/>
          </a:xfrm>
        </p:spPr>
        <p:txBody>
          <a:bodyPr>
            <a:normAutofit lnSpcReduction="10000"/>
          </a:bodyPr>
          <a:lstStyle/>
          <a:p>
            <a:pPr>
              <a:lnSpc>
                <a:spcPct val="100000"/>
              </a:lnSpc>
            </a:pPr>
            <a:r>
              <a:rPr lang="en-US" b="1" dirty="0"/>
              <a:t>Purpose + Hazard Protection</a:t>
            </a:r>
          </a:p>
          <a:p>
            <a:pPr marL="457200" indent="-457200">
              <a:lnSpc>
                <a:spcPct val="100000"/>
              </a:lnSpc>
              <a:buFont typeface="Arial" panose="020B0604020202020204" pitchFamily="34" charset="0"/>
              <a:buChar char="•"/>
            </a:pPr>
            <a:r>
              <a:rPr lang="en-US" dirty="0"/>
              <a:t>ANSI Z87+ compliant eye protection</a:t>
            </a:r>
          </a:p>
          <a:p>
            <a:pPr marL="457200" indent="-457200">
              <a:lnSpc>
                <a:spcPct val="100000"/>
              </a:lnSpc>
              <a:buFont typeface="Arial" panose="020B0604020202020204" pitchFamily="34" charset="0"/>
              <a:buChar char="•"/>
            </a:pPr>
            <a:r>
              <a:rPr lang="en-US" dirty="0"/>
              <a:t>Protect eyes and face from arc flashes, sparks, and flying debris</a:t>
            </a:r>
          </a:p>
          <a:p>
            <a:pPr>
              <a:lnSpc>
                <a:spcPct val="100000"/>
              </a:lnSpc>
            </a:pPr>
            <a:r>
              <a:rPr lang="en-US" b="1" dirty="0"/>
              <a:t>Inspection</a:t>
            </a:r>
          </a:p>
          <a:p>
            <a:pPr marL="457200" indent="-457200">
              <a:lnSpc>
                <a:spcPct val="100000"/>
              </a:lnSpc>
              <a:buFont typeface="Arial" panose="020B0604020202020204" pitchFamily="34" charset="0"/>
              <a:buChar char="•"/>
            </a:pPr>
            <a:r>
              <a:rPr lang="en-US" dirty="0"/>
              <a:t>Check for cracks, scratches, broken parts, and lens clarity</a:t>
            </a:r>
          </a:p>
          <a:p>
            <a:pPr>
              <a:lnSpc>
                <a:spcPct val="100000"/>
              </a:lnSpc>
            </a:pPr>
            <a:r>
              <a:rPr lang="en-US" b="1" dirty="0"/>
              <a:t>Proper Fit and Use</a:t>
            </a:r>
          </a:p>
          <a:p>
            <a:pPr marL="457200" indent="-457200">
              <a:lnSpc>
                <a:spcPct val="100000"/>
              </a:lnSpc>
              <a:buFont typeface="Arial" panose="020B0604020202020204" pitchFamily="34" charset="0"/>
              <a:buChar char="•"/>
            </a:pPr>
            <a:r>
              <a:rPr lang="en-US" dirty="0"/>
              <a:t>Must fit securely without obstructing vision</a:t>
            </a:r>
          </a:p>
          <a:p>
            <a:pPr marL="457200" indent="-457200">
              <a:lnSpc>
                <a:spcPct val="100000"/>
              </a:lnSpc>
              <a:buFont typeface="Arial" panose="020B0604020202020204" pitchFamily="34" charset="0"/>
              <a:buChar char="•"/>
            </a:pPr>
            <a:r>
              <a:rPr lang="en-US" dirty="0"/>
              <a:t>Must fit over prescription glasses if required</a:t>
            </a:r>
          </a:p>
          <a:p>
            <a:pPr>
              <a:lnSpc>
                <a:spcPct val="100000"/>
              </a:lnSpc>
            </a:pPr>
            <a:endParaRPr lang="en-US" dirty="0"/>
          </a:p>
        </p:txBody>
      </p:sp>
      <p:pic>
        <p:nvPicPr>
          <p:cNvPr id="7" name="Picture 4" descr="PACIFIC PPE 2 Pack Safety Glasses, Anti-fog, Scratch Resistant Clear  Wraparound Lenses and No-Slip Grips, Adjustable, Lab Goggles - Amazon.com">
            <a:extLst>
              <a:ext uri="{FF2B5EF4-FFF2-40B4-BE49-F238E27FC236}">
                <a16:creationId xmlns:a16="http://schemas.microsoft.com/office/drawing/2014/main" id="{DF096DFE-CEBF-B471-2DBB-0683648A8B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4297" y="1587500"/>
            <a:ext cx="3142531" cy="25273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Lab goggles store">
            <a:extLst>
              <a:ext uri="{FF2B5EF4-FFF2-40B4-BE49-F238E27FC236}">
                <a16:creationId xmlns:a16="http://schemas.microsoft.com/office/drawing/2014/main" id="{CC37A924-F348-2C43-FD86-2948F15A82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4298" y="4618206"/>
            <a:ext cx="2445026" cy="129764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4401532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B2926-E52E-8C27-4826-30ED480FAF40}"/>
              </a:ext>
            </a:extLst>
          </p:cNvPr>
          <p:cNvSpPr>
            <a:spLocks noGrp="1"/>
          </p:cNvSpPr>
          <p:nvPr>
            <p:ph type="title"/>
          </p:nvPr>
        </p:nvSpPr>
        <p:spPr/>
        <p:txBody>
          <a:bodyPr/>
          <a:lstStyle/>
          <a:p>
            <a:r>
              <a:rPr lang="en-US" dirty="0"/>
              <a:t>Hearing Protection - Earmuffs</a:t>
            </a:r>
          </a:p>
        </p:txBody>
      </p:sp>
      <p:sp>
        <p:nvSpPr>
          <p:cNvPr id="3" name="Content Placeholder 2">
            <a:extLst>
              <a:ext uri="{FF2B5EF4-FFF2-40B4-BE49-F238E27FC236}">
                <a16:creationId xmlns:a16="http://schemas.microsoft.com/office/drawing/2014/main" id="{9437053F-15BA-5F7D-7DCC-60C4130EF647}"/>
              </a:ext>
            </a:extLst>
          </p:cNvPr>
          <p:cNvSpPr>
            <a:spLocks noGrp="1"/>
          </p:cNvSpPr>
          <p:nvPr>
            <p:ph idx="1"/>
          </p:nvPr>
        </p:nvSpPr>
        <p:spPr>
          <a:xfrm>
            <a:off x="838199" y="1645920"/>
            <a:ext cx="6364706" cy="4572000"/>
          </a:xfrm>
        </p:spPr>
        <p:txBody>
          <a:bodyPr>
            <a:normAutofit/>
          </a:bodyPr>
          <a:lstStyle/>
          <a:p>
            <a:r>
              <a:rPr lang="en-US" b="1" dirty="0"/>
              <a:t>Purpose + Hazard Protection </a:t>
            </a:r>
          </a:p>
          <a:p>
            <a:pPr marL="457200" indent="-457200">
              <a:buFont typeface="Arial" panose="020B0604020202020204" pitchFamily="34" charset="0"/>
              <a:buChar char="•"/>
            </a:pPr>
            <a:r>
              <a:rPr lang="en-US" sz="2800" dirty="0"/>
              <a:t>Protect against the high-decibel noise of arc blasts or loud environments.</a:t>
            </a:r>
          </a:p>
          <a:p>
            <a:pPr marL="457200" indent="-457200">
              <a:buFont typeface="Arial" panose="020B0604020202020204" pitchFamily="34" charset="0"/>
              <a:buChar char="•"/>
            </a:pPr>
            <a:endParaRPr lang="en-US" sz="1400" dirty="0"/>
          </a:p>
          <a:p>
            <a:r>
              <a:rPr lang="en-US" b="1" dirty="0"/>
              <a:t>Inspection </a:t>
            </a:r>
          </a:p>
          <a:p>
            <a:pPr marL="457200" indent="-457200">
              <a:buFont typeface="Arial" panose="020B0604020202020204" pitchFamily="34" charset="0"/>
              <a:buChar char="•"/>
            </a:pPr>
            <a:r>
              <a:rPr lang="en-US" sz="2800" dirty="0"/>
              <a:t>Missing or broken pieces</a:t>
            </a:r>
          </a:p>
          <a:p>
            <a:pPr marL="457200" indent="-457200">
              <a:buFont typeface="Arial" panose="020B0604020202020204" pitchFamily="34" charset="0"/>
              <a:buChar char="•"/>
            </a:pPr>
            <a:endParaRPr lang="en-US" sz="1400" dirty="0"/>
          </a:p>
          <a:p>
            <a:r>
              <a:rPr lang="en-US" b="1" dirty="0"/>
              <a:t>Proper Fit and Use </a:t>
            </a:r>
          </a:p>
          <a:p>
            <a:pPr marL="457200" indent="-457200">
              <a:buFont typeface="Arial" panose="020B0604020202020204" pitchFamily="34" charset="0"/>
              <a:buChar char="•"/>
            </a:pPr>
            <a:r>
              <a:rPr lang="en-US" sz="2800" dirty="0"/>
              <a:t>Full coverage over ears</a:t>
            </a:r>
          </a:p>
          <a:p>
            <a:endParaRPr lang="en-US" dirty="0"/>
          </a:p>
        </p:txBody>
      </p:sp>
      <p:pic>
        <p:nvPicPr>
          <p:cNvPr id="5" name="Picture 4">
            <a:extLst>
              <a:ext uri="{FF2B5EF4-FFF2-40B4-BE49-F238E27FC236}">
                <a16:creationId xmlns:a16="http://schemas.microsoft.com/office/drawing/2014/main" id="{BE3152EB-A0A3-CC01-248F-662F4C706D56}"/>
              </a:ext>
            </a:extLst>
          </p:cNvPr>
          <p:cNvPicPr>
            <a:picLocks noChangeAspect="1"/>
          </p:cNvPicPr>
          <p:nvPr/>
        </p:nvPicPr>
        <p:blipFill>
          <a:blip r:embed="rId4">
            <a:extLst>
              <a:ext uri="{28A0092B-C50C-407E-A947-70E740481C1C}">
                <a14:useLocalDpi xmlns:a14="http://schemas.microsoft.com/office/drawing/2010/main" val="0"/>
              </a:ext>
            </a:extLst>
          </a:blip>
          <a:srcRect l="29605" t="5614" r="29474" b="6667"/>
          <a:stretch>
            <a:fillRect/>
          </a:stretch>
        </p:blipFill>
        <p:spPr>
          <a:xfrm>
            <a:off x="7684169" y="1645920"/>
            <a:ext cx="3272034" cy="3945380"/>
          </a:xfrm>
          <a:prstGeom prst="rect">
            <a:avLst/>
          </a:prstGeom>
        </p:spPr>
      </p:pic>
    </p:spTree>
    <p:custDataLst>
      <p:tags r:id="rId1"/>
    </p:custDataLst>
    <p:extLst>
      <p:ext uri="{BB962C8B-B14F-4D97-AF65-F5344CB8AC3E}">
        <p14:creationId xmlns:p14="http://schemas.microsoft.com/office/powerpoint/2010/main" val="308826859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14651-91F3-338D-86E8-81D3BAC6FAAC}"/>
              </a:ext>
            </a:extLst>
          </p:cNvPr>
          <p:cNvSpPr>
            <a:spLocks noGrp="1"/>
          </p:cNvSpPr>
          <p:nvPr>
            <p:ph type="title"/>
          </p:nvPr>
        </p:nvSpPr>
        <p:spPr/>
        <p:txBody>
          <a:bodyPr/>
          <a:lstStyle/>
          <a:p>
            <a:r>
              <a:rPr lang="en-US" dirty="0"/>
              <a:t>Leather Footwear </a:t>
            </a:r>
          </a:p>
        </p:txBody>
      </p:sp>
      <p:sp>
        <p:nvSpPr>
          <p:cNvPr id="3" name="Content Placeholder 2">
            <a:extLst>
              <a:ext uri="{FF2B5EF4-FFF2-40B4-BE49-F238E27FC236}">
                <a16:creationId xmlns:a16="http://schemas.microsoft.com/office/drawing/2014/main" id="{71328F47-2E98-5039-ED51-71AD390D4750}"/>
              </a:ext>
            </a:extLst>
          </p:cNvPr>
          <p:cNvSpPr>
            <a:spLocks noGrp="1"/>
          </p:cNvSpPr>
          <p:nvPr>
            <p:ph idx="1"/>
          </p:nvPr>
        </p:nvSpPr>
        <p:spPr>
          <a:xfrm>
            <a:off x="838198" y="1645920"/>
            <a:ext cx="6365757" cy="4572000"/>
          </a:xfrm>
        </p:spPr>
        <p:txBody>
          <a:bodyPr>
            <a:normAutofit lnSpcReduction="10000"/>
          </a:bodyPr>
          <a:lstStyle/>
          <a:p>
            <a:r>
              <a:rPr lang="en-US" b="1" dirty="0"/>
              <a:t>Purpose + Hazard Protection </a:t>
            </a:r>
          </a:p>
          <a:p>
            <a:pPr marL="457200" indent="-457200">
              <a:buFont typeface="Arial" panose="020B0604020202020204" pitchFamily="34" charset="0"/>
              <a:buChar char="•"/>
            </a:pPr>
            <a:r>
              <a:rPr lang="en-US" dirty="0"/>
              <a:t>Reduce risk of ground contact during electrical faults.</a:t>
            </a:r>
          </a:p>
          <a:p>
            <a:pPr marL="457200" indent="-457200">
              <a:buFont typeface="Arial" panose="020B0604020202020204" pitchFamily="34" charset="0"/>
              <a:buChar char="•"/>
            </a:pPr>
            <a:r>
              <a:rPr lang="en-US" dirty="0"/>
              <a:t>Electrical Hazed (EH) rated</a:t>
            </a:r>
          </a:p>
          <a:p>
            <a:endParaRPr lang="en-US" dirty="0"/>
          </a:p>
          <a:p>
            <a:r>
              <a:rPr lang="en-US" b="1" dirty="0"/>
              <a:t>Inspection</a:t>
            </a:r>
            <a:r>
              <a:rPr lang="en-US" dirty="0"/>
              <a:t> </a:t>
            </a:r>
          </a:p>
          <a:p>
            <a:pPr marL="457200" indent="-457200">
              <a:buFont typeface="Arial" panose="020B0604020202020204" pitchFamily="34" charset="0"/>
              <a:buChar char="•"/>
            </a:pPr>
            <a:r>
              <a:rPr lang="en-US" dirty="0"/>
              <a:t> No damage to the sole, leather</a:t>
            </a:r>
          </a:p>
          <a:p>
            <a:pPr marL="457200" indent="-457200">
              <a:buFont typeface="Arial" panose="020B0604020202020204" pitchFamily="34" charset="0"/>
              <a:buChar char="•"/>
            </a:pPr>
            <a:endParaRPr lang="en-US" dirty="0"/>
          </a:p>
          <a:p>
            <a:r>
              <a:rPr lang="en-US" b="1" dirty="0"/>
              <a:t>Proper Fit and Use </a:t>
            </a:r>
          </a:p>
          <a:p>
            <a:pPr marL="457200" indent="-457200">
              <a:buFont typeface="Arial" panose="020B0604020202020204" pitchFamily="34" charset="0"/>
              <a:buChar char="•"/>
            </a:pPr>
            <a:r>
              <a:rPr lang="en-US" dirty="0"/>
              <a:t>Secure and tightly laced</a:t>
            </a:r>
          </a:p>
          <a:p>
            <a:endParaRPr lang="en-US" dirty="0"/>
          </a:p>
          <a:p>
            <a:endParaRPr lang="en-US" dirty="0"/>
          </a:p>
        </p:txBody>
      </p:sp>
      <p:grpSp>
        <p:nvGrpSpPr>
          <p:cNvPr id="4" name="Group 3">
            <a:extLst>
              <a:ext uri="{FF2B5EF4-FFF2-40B4-BE49-F238E27FC236}">
                <a16:creationId xmlns:a16="http://schemas.microsoft.com/office/drawing/2014/main" id="{F2F7A1C3-0FCA-41C6-EF75-8267189A0749}"/>
              </a:ext>
            </a:extLst>
          </p:cNvPr>
          <p:cNvGrpSpPr/>
          <p:nvPr/>
        </p:nvGrpSpPr>
        <p:grpSpPr>
          <a:xfrm>
            <a:off x="7122694" y="2149642"/>
            <a:ext cx="3717759" cy="3741120"/>
            <a:chOff x="5989983" y="1467326"/>
            <a:chExt cx="4850295" cy="4744278"/>
          </a:xfrm>
        </p:grpSpPr>
        <p:pic>
          <p:nvPicPr>
            <p:cNvPr id="5" name="Picture 4" descr="Insulated Rubber Waterproof Safety Toe Work Boots">
              <a:extLst>
                <a:ext uri="{FF2B5EF4-FFF2-40B4-BE49-F238E27FC236}">
                  <a16:creationId xmlns:a16="http://schemas.microsoft.com/office/drawing/2014/main" id="{07612625-F53B-1496-06E8-40AA18BA29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467326"/>
              <a:ext cx="4744278" cy="474427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C710FEF-E4C8-BE42-F0CE-9290DB2886A9}"/>
                </a:ext>
              </a:extLst>
            </p:cNvPr>
            <p:cNvSpPr/>
            <p:nvPr/>
          </p:nvSpPr>
          <p:spPr>
            <a:xfrm>
              <a:off x="5989983" y="1645920"/>
              <a:ext cx="1802295" cy="1388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28062253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0EF58-0A04-11C5-D49E-5F3945D9E2B2}"/>
              </a:ext>
            </a:extLst>
          </p:cNvPr>
          <p:cNvSpPr>
            <a:spLocks noGrp="1"/>
          </p:cNvSpPr>
          <p:nvPr>
            <p:ph type="title"/>
          </p:nvPr>
        </p:nvSpPr>
        <p:spPr/>
        <p:txBody>
          <a:bodyPr/>
          <a:lstStyle/>
          <a:p>
            <a:r>
              <a:rPr lang="en-US" dirty="0"/>
              <a:t>Insulating Gloves </a:t>
            </a:r>
          </a:p>
        </p:txBody>
      </p:sp>
      <p:sp>
        <p:nvSpPr>
          <p:cNvPr id="3" name="Content Placeholder 2">
            <a:extLst>
              <a:ext uri="{FF2B5EF4-FFF2-40B4-BE49-F238E27FC236}">
                <a16:creationId xmlns:a16="http://schemas.microsoft.com/office/drawing/2014/main" id="{94455F44-E4A2-9844-6F12-344F19EDEF26}"/>
              </a:ext>
            </a:extLst>
          </p:cNvPr>
          <p:cNvSpPr>
            <a:spLocks noGrp="1"/>
          </p:cNvSpPr>
          <p:nvPr>
            <p:ph idx="1"/>
          </p:nvPr>
        </p:nvSpPr>
        <p:spPr>
          <a:xfrm>
            <a:off x="841248" y="1415467"/>
            <a:ext cx="7519738" cy="5059680"/>
          </a:xfrm>
        </p:spPr>
        <p:txBody>
          <a:bodyPr>
            <a:noAutofit/>
          </a:bodyPr>
          <a:lstStyle/>
          <a:p>
            <a:pPr>
              <a:lnSpc>
                <a:spcPct val="82857"/>
              </a:lnSpc>
            </a:pPr>
            <a:r>
              <a:rPr lang="en-US" b="1" dirty="0"/>
              <a:t>Purpose + Hazard Protection </a:t>
            </a:r>
          </a:p>
          <a:p>
            <a:pPr marL="457200" indent="-457200">
              <a:lnSpc>
                <a:spcPct val="82857"/>
              </a:lnSpc>
              <a:buFont typeface="Arial" panose="020B0604020202020204" pitchFamily="34" charset="0"/>
              <a:buChar char="•"/>
            </a:pPr>
            <a:r>
              <a:rPr lang="en-US" dirty="0"/>
              <a:t>Protect hands from electric shock </a:t>
            </a:r>
          </a:p>
          <a:p>
            <a:pPr marL="457200" indent="-457200">
              <a:lnSpc>
                <a:spcPct val="82857"/>
              </a:lnSpc>
              <a:buFont typeface="Arial" panose="020B0604020202020204" pitchFamily="34" charset="0"/>
              <a:buChar char="•"/>
            </a:pPr>
            <a:endParaRPr lang="en-US" dirty="0"/>
          </a:p>
          <a:p>
            <a:pPr>
              <a:lnSpc>
                <a:spcPct val="82857"/>
              </a:lnSpc>
            </a:pPr>
            <a:r>
              <a:rPr lang="en-US" b="1" dirty="0"/>
              <a:t>Inspection </a:t>
            </a:r>
          </a:p>
          <a:p>
            <a:pPr marL="457200" indent="-457200">
              <a:lnSpc>
                <a:spcPct val="82857"/>
              </a:lnSpc>
              <a:buFont typeface="Arial" panose="020B0604020202020204" pitchFamily="34" charset="0"/>
              <a:buChar char="•"/>
            </a:pPr>
            <a:r>
              <a:rPr lang="en-US" dirty="0"/>
              <a:t>Inspect rubber for cracks, holes, pinholes, or other damage</a:t>
            </a:r>
          </a:p>
          <a:p>
            <a:pPr marL="457200" indent="-457200">
              <a:lnSpc>
                <a:spcPct val="82857"/>
              </a:lnSpc>
              <a:buFont typeface="Arial" panose="020B0604020202020204" pitchFamily="34" charset="0"/>
              <a:buChar char="•"/>
            </a:pPr>
            <a:r>
              <a:rPr lang="en-US" dirty="0"/>
              <a:t>Check for contamination from grease, oil, or petroleum products</a:t>
            </a:r>
          </a:p>
          <a:p>
            <a:pPr marL="457200" indent="-457200">
              <a:lnSpc>
                <a:spcPct val="82857"/>
              </a:lnSpc>
              <a:buFont typeface="Arial" panose="020B0604020202020204" pitchFamily="34" charset="0"/>
              <a:buChar char="•"/>
            </a:pPr>
            <a:r>
              <a:rPr lang="en-US" dirty="0"/>
              <a:t>Verify inspection date stamp </a:t>
            </a:r>
          </a:p>
          <a:p>
            <a:pPr marL="457200" indent="-457200">
              <a:lnSpc>
                <a:spcPct val="82857"/>
              </a:lnSpc>
              <a:buFont typeface="Arial" panose="020B0604020202020204" pitchFamily="34" charset="0"/>
              <a:buChar char="•"/>
            </a:pPr>
            <a:r>
              <a:rPr lang="en-US" dirty="0"/>
              <a:t>Limit exposure to sunlight - UV light can degrade rubber</a:t>
            </a:r>
          </a:p>
        </p:txBody>
      </p:sp>
      <p:pic>
        <p:nvPicPr>
          <p:cNvPr id="4" name="Picture 2" descr="image">
            <a:extLst>
              <a:ext uri="{FF2B5EF4-FFF2-40B4-BE49-F238E27FC236}">
                <a16:creationId xmlns:a16="http://schemas.microsoft.com/office/drawing/2014/main" id="{881A3BEC-D7B3-8E5D-B060-61FEABE49B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980" r="10977" b="5362"/>
          <a:stretch>
            <a:fillRect/>
          </a:stretch>
        </p:blipFill>
        <p:spPr bwMode="auto">
          <a:xfrm>
            <a:off x="8085222" y="1596189"/>
            <a:ext cx="3131261" cy="384634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5177671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E70E8-BEF1-241E-C75C-D521BFE72E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8A905D-89BA-E086-233C-045DC97BCB13}"/>
              </a:ext>
            </a:extLst>
          </p:cNvPr>
          <p:cNvSpPr>
            <a:spLocks noGrp="1"/>
          </p:cNvSpPr>
          <p:nvPr>
            <p:ph type="title"/>
          </p:nvPr>
        </p:nvSpPr>
        <p:spPr/>
        <p:txBody>
          <a:bodyPr/>
          <a:lstStyle/>
          <a:p>
            <a:r>
              <a:rPr lang="en-US" dirty="0"/>
              <a:t>Insulating Gloves (Continued) </a:t>
            </a:r>
          </a:p>
        </p:txBody>
      </p:sp>
      <p:sp>
        <p:nvSpPr>
          <p:cNvPr id="3" name="Content Placeholder 2">
            <a:extLst>
              <a:ext uri="{FF2B5EF4-FFF2-40B4-BE49-F238E27FC236}">
                <a16:creationId xmlns:a16="http://schemas.microsoft.com/office/drawing/2014/main" id="{00F1D4AD-C2A5-B52A-6982-FFA6CF06CF30}"/>
              </a:ext>
            </a:extLst>
          </p:cNvPr>
          <p:cNvSpPr>
            <a:spLocks noGrp="1"/>
          </p:cNvSpPr>
          <p:nvPr>
            <p:ph idx="1"/>
          </p:nvPr>
        </p:nvSpPr>
        <p:spPr>
          <a:xfrm>
            <a:off x="841248" y="1596189"/>
            <a:ext cx="6634373" cy="4878958"/>
          </a:xfrm>
        </p:spPr>
        <p:txBody>
          <a:bodyPr>
            <a:noAutofit/>
          </a:bodyPr>
          <a:lstStyle/>
          <a:p>
            <a:pPr>
              <a:lnSpc>
                <a:spcPct val="82857"/>
              </a:lnSpc>
            </a:pPr>
            <a:r>
              <a:rPr lang="en-US" b="1" dirty="0"/>
              <a:t>Purpose + Hazard Protection </a:t>
            </a:r>
          </a:p>
          <a:p>
            <a:pPr marL="457200" indent="-457200">
              <a:lnSpc>
                <a:spcPct val="82857"/>
              </a:lnSpc>
              <a:buFont typeface="Arial" panose="020B0604020202020204" pitchFamily="34" charset="0"/>
              <a:buChar char="•"/>
            </a:pPr>
            <a:r>
              <a:rPr lang="en-US" dirty="0"/>
              <a:t>Must be properly sized for the user</a:t>
            </a:r>
          </a:p>
          <a:p>
            <a:pPr marL="457200" indent="-457200">
              <a:lnSpc>
                <a:spcPct val="82857"/>
              </a:lnSpc>
              <a:buFont typeface="Arial" panose="020B0604020202020204" pitchFamily="34" charset="0"/>
              <a:buChar char="•"/>
            </a:pPr>
            <a:r>
              <a:rPr lang="en-US" dirty="0"/>
              <a:t>Select the correct voltage class for the task</a:t>
            </a:r>
          </a:p>
          <a:p>
            <a:pPr marL="457200" indent="-457200">
              <a:lnSpc>
                <a:spcPct val="82857"/>
              </a:lnSpc>
              <a:buFont typeface="Arial" panose="020B0604020202020204" pitchFamily="34" charset="0"/>
              <a:buChar char="•"/>
            </a:pPr>
            <a:r>
              <a:rPr lang="en-US" dirty="0"/>
              <a:t>Wear leather protector gloves over rubber insulating gloves</a:t>
            </a:r>
          </a:p>
          <a:p>
            <a:pPr marL="457200" indent="-457200">
              <a:lnSpc>
                <a:spcPct val="82857"/>
              </a:lnSpc>
              <a:buFont typeface="Arial" panose="020B0604020202020204" pitchFamily="34" charset="0"/>
              <a:buChar char="•"/>
            </a:pPr>
            <a:r>
              <a:rPr lang="en-US" dirty="0"/>
              <a:t>Store gloves in an approved glove bag when not in use</a:t>
            </a:r>
          </a:p>
        </p:txBody>
      </p:sp>
      <p:pic>
        <p:nvPicPr>
          <p:cNvPr id="4" name="Picture 2" descr="image">
            <a:extLst>
              <a:ext uri="{FF2B5EF4-FFF2-40B4-BE49-F238E27FC236}">
                <a16:creationId xmlns:a16="http://schemas.microsoft.com/office/drawing/2014/main" id="{E559006A-3592-8DA5-84DF-B41EC6AD48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980" r="10977" b="5362"/>
          <a:stretch>
            <a:fillRect/>
          </a:stretch>
        </p:blipFill>
        <p:spPr bwMode="auto">
          <a:xfrm>
            <a:off x="8085222" y="1596189"/>
            <a:ext cx="3131261" cy="384634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535162"/>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0BC59-A3EE-3E6B-040A-2CE0CE98E2CD}"/>
              </a:ext>
            </a:extLst>
          </p:cNvPr>
          <p:cNvSpPr>
            <a:spLocks noGrp="1"/>
          </p:cNvSpPr>
          <p:nvPr>
            <p:ph type="title"/>
          </p:nvPr>
        </p:nvSpPr>
        <p:spPr/>
        <p:txBody>
          <a:bodyPr/>
          <a:lstStyle/>
          <a:p>
            <a:r>
              <a:rPr lang="en-US" dirty="0"/>
              <a:t>Insulating Gloves (Continued) </a:t>
            </a:r>
          </a:p>
        </p:txBody>
      </p:sp>
      <p:graphicFrame>
        <p:nvGraphicFramePr>
          <p:cNvPr id="7" name="Table 6">
            <a:extLst>
              <a:ext uri="{FF2B5EF4-FFF2-40B4-BE49-F238E27FC236}">
                <a16:creationId xmlns:a16="http://schemas.microsoft.com/office/drawing/2014/main" id="{0886A340-F268-C0B0-8D5F-8F6ED4F49B1B}"/>
              </a:ext>
            </a:extLst>
          </p:cNvPr>
          <p:cNvGraphicFramePr>
            <a:graphicFrameLocks noGrp="1"/>
          </p:cNvGraphicFramePr>
          <p:nvPr>
            <p:extLst>
              <p:ext uri="{D42A27DB-BD31-4B8C-83A1-F6EECF244321}">
                <p14:modId xmlns:p14="http://schemas.microsoft.com/office/powerpoint/2010/main" val="443942700"/>
              </p:ext>
            </p:extLst>
          </p:nvPr>
        </p:nvGraphicFramePr>
        <p:xfrm>
          <a:off x="841248" y="1822221"/>
          <a:ext cx="10341102" cy="3627120"/>
        </p:xfrm>
        <a:graphic>
          <a:graphicData uri="http://schemas.openxmlformats.org/drawingml/2006/table">
            <a:tbl>
              <a:tblPr firstRow="1" bandRow="1">
                <a:tableStyleId>{5940675A-B579-460E-94D1-54222C63F5DA}</a:tableStyleId>
              </a:tblPr>
              <a:tblGrid>
                <a:gridCol w="3447034">
                  <a:extLst>
                    <a:ext uri="{9D8B030D-6E8A-4147-A177-3AD203B41FA5}">
                      <a16:colId xmlns:a16="http://schemas.microsoft.com/office/drawing/2014/main" val="4289743196"/>
                    </a:ext>
                  </a:extLst>
                </a:gridCol>
                <a:gridCol w="3447034">
                  <a:extLst>
                    <a:ext uri="{9D8B030D-6E8A-4147-A177-3AD203B41FA5}">
                      <a16:colId xmlns:a16="http://schemas.microsoft.com/office/drawing/2014/main" val="2788363346"/>
                    </a:ext>
                  </a:extLst>
                </a:gridCol>
                <a:gridCol w="3447034">
                  <a:extLst>
                    <a:ext uri="{9D8B030D-6E8A-4147-A177-3AD203B41FA5}">
                      <a16:colId xmlns:a16="http://schemas.microsoft.com/office/drawing/2014/main" val="1489379532"/>
                    </a:ext>
                  </a:extLst>
                </a:gridCol>
              </a:tblGrid>
              <a:tr h="370840">
                <a:tc>
                  <a:txBody>
                    <a:bodyPr/>
                    <a:lstStyle/>
                    <a:p>
                      <a:pPr algn="ctr"/>
                      <a:r>
                        <a:rPr lang="en-US" sz="2800" b="1" dirty="0">
                          <a:solidFill>
                            <a:schemeClr val="bg1"/>
                          </a:solidFill>
                        </a:rPr>
                        <a:t>Glove Class</a:t>
                      </a:r>
                    </a:p>
                  </a:txBody>
                  <a:tcPr>
                    <a:solidFill>
                      <a:schemeClr val="tx1"/>
                    </a:solidFill>
                  </a:tcPr>
                </a:tc>
                <a:tc>
                  <a:txBody>
                    <a:bodyPr/>
                    <a:lstStyle/>
                    <a:p>
                      <a:pPr algn="ctr"/>
                      <a:r>
                        <a:rPr lang="en-US" sz="2800" b="1" dirty="0">
                          <a:solidFill>
                            <a:schemeClr val="bg1"/>
                          </a:solidFill>
                        </a:rPr>
                        <a:t>Max AC Coverage </a:t>
                      </a:r>
                    </a:p>
                  </a:txBody>
                  <a:tcPr>
                    <a:solidFill>
                      <a:schemeClr val="tx1"/>
                    </a:solidFill>
                  </a:tcPr>
                </a:tc>
                <a:tc>
                  <a:txBody>
                    <a:bodyPr/>
                    <a:lstStyle/>
                    <a:p>
                      <a:pPr algn="ctr"/>
                      <a:r>
                        <a:rPr lang="en-US" sz="2800" b="1" dirty="0">
                          <a:solidFill>
                            <a:schemeClr val="bg1"/>
                          </a:solidFill>
                        </a:rPr>
                        <a:t>Max DC Coverage</a:t>
                      </a:r>
                    </a:p>
                  </a:txBody>
                  <a:tcPr>
                    <a:solidFill>
                      <a:schemeClr val="tx1"/>
                    </a:solidFill>
                  </a:tcPr>
                </a:tc>
                <a:extLst>
                  <a:ext uri="{0D108BD9-81ED-4DB2-BD59-A6C34878D82A}">
                    <a16:rowId xmlns:a16="http://schemas.microsoft.com/office/drawing/2014/main" val="1383117851"/>
                  </a:ext>
                </a:extLst>
              </a:tr>
              <a:tr h="370840">
                <a:tc>
                  <a:txBody>
                    <a:bodyPr/>
                    <a:lstStyle/>
                    <a:p>
                      <a:r>
                        <a:rPr lang="en-US" sz="2800" b="1" dirty="0"/>
                        <a:t>Class 00</a:t>
                      </a:r>
                    </a:p>
                  </a:txBody>
                  <a:tcPr>
                    <a:solidFill>
                      <a:schemeClr val="bg2"/>
                    </a:solidFill>
                  </a:tcPr>
                </a:tc>
                <a:tc>
                  <a:txBody>
                    <a:bodyPr/>
                    <a:lstStyle/>
                    <a:p>
                      <a:r>
                        <a:rPr lang="en-US" sz="2800" dirty="0"/>
                        <a:t>500 V</a:t>
                      </a:r>
                    </a:p>
                  </a:txBody>
                  <a:tcPr>
                    <a:solidFill>
                      <a:schemeClr val="bg2"/>
                    </a:solidFill>
                  </a:tcPr>
                </a:tc>
                <a:tc>
                  <a:txBody>
                    <a:bodyPr/>
                    <a:lstStyle/>
                    <a:p>
                      <a:r>
                        <a:rPr lang="en-US" sz="2800" dirty="0"/>
                        <a:t>750 V</a:t>
                      </a:r>
                    </a:p>
                  </a:txBody>
                  <a:tcPr>
                    <a:solidFill>
                      <a:schemeClr val="bg2"/>
                    </a:solidFill>
                  </a:tcPr>
                </a:tc>
                <a:extLst>
                  <a:ext uri="{0D108BD9-81ED-4DB2-BD59-A6C34878D82A}">
                    <a16:rowId xmlns:a16="http://schemas.microsoft.com/office/drawing/2014/main" val="1526961486"/>
                  </a:ext>
                </a:extLst>
              </a:tr>
              <a:tr h="370840">
                <a:tc>
                  <a:txBody>
                    <a:bodyPr/>
                    <a:lstStyle/>
                    <a:p>
                      <a:r>
                        <a:rPr lang="en-US" sz="2800" b="1" dirty="0"/>
                        <a:t>Class 0</a:t>
                      </a:r>
                      <a:endParaRPr lang="en-US" sz="2800" dirty="0"/>
                    </a:p>
                  </a:txBody>
                  <a:tcPr>
                    <a:solidFill>
                      <a:schemeClr val="bg2"/>
                    </a:solidFill>
                  </a:tcPr>
                </a:tc>
                <a:tc>
                  <a:txBody>
                    <a:bodyPr/>
                    <a:lstStyle/>
                    <a:p>
                      <a:r>
                        <a:rPr lang="en-US" sz="2800" dirty="0"/>
                        <a:t>1,000 V</a:t>
                      </a:r>
                    </a:p>
                  </a:txBody>
                  <a:tcPr>
                    <a:solidFill>
                      <a:schemeClr val="bg2"/>
                    </a:solidFill>
                  </a:tcPr>
                </a:tc>
                <a:tc>
                  <a:txBody>
                    <a:bodyPr/>
                    <a:lstStyle/>
                    <a:p>
                      <a:r>
                        <a:rPr lang="en-US" sz="2800" dirty="0"/>
                        <a:t>1,500 V</a:t>
                      </a:r>
                    </a:p>
                  </a:txBody>
                  <a:tcPr>
                    <a:solidFill>
                      <a:schemeClr val="bg2"/>
                    </a:solidFill>
                  </a:tcPr>
                </a:tc>
                <a:extLst>
                  <a:ext uri="{0D108BD9-81ED-4DB2-BD59-A6C34878D82A}">
                    <a16:rowId xmlns:a16="http://schemas.microsoft.com/office/drawing/2014/main" val="4199001249"/>
                  </a:ext>
                </a:extLst>
              </a:tr>
              <a:tr h="370840">
                <a:tc>
                  <a:txBody>
                    <a:bodyPr/>
                    <a:lstStyle/>
                    <a:p>
                      <a:r>
                        <a:rPr lang="en-US" sz="2800" b="1" dirty="0"/>
                        <a:t>Class 1</a:t>
                      </a:r>
                      <a:endParaRPr lang="en-US" sz="2800" dirty="0"/>
                    </a:p>
                  </a:txBody>
                  <a:tcPr>
                    <a:solidFill>
                      <a:schemeClr val="bg2"/>
                    </a:solidFill>
                  </a:tcPr>
                </a:tc>
                <a:tc>
                  <a:txBody>
                    <a:bodyPr/>
                    <a:lstStyle/>
                    <a:p>
                      <a:r>
                        <a:rPr lang="en-US" sz="2800" dirty="0"/>
                        <a:t>7,500 V</a:t>
                      </a:r>
                    </a:p>
                  </a:txBody>
                  <a:tcPr>
                    <a:solidFill>
                      <a:schemeClr val="bg2"/>
                    </a:solidFill>
                  </a:tcPr>
                </a:tc>
                <a:tc>
                  <a:txBody>
                    <a:bodyPr/>
                    <a:lstStyle/>
                    <a:p>
                      <a:r>
                        <a:rPr lang="en-US" sz="2800" dirty="0"/>
                        <a:t>11,250 V</a:t>
                      </a:r>
                    </a:p>
                  </a:txBody>
                  <a:tcPr>
                    <a:solidFill>
                      <a:schemeClr val="bg2"/>
                    </a:solidFill>
                  </a:tcPr>
                </a:tc>
                <a:extLst>
                  <a:ext uri="{0D108BD9-81ED-4DB2-BD59-A6C34878D82A}">
                    <a16:rowId xmlns:a16="http://schemas.microsoft.com/office/drawing/2014/main" val="3988516848"/>
                  </a:ext>
                </a:extLst>
              </a:tr>
              <a:tr h="370840">
                <a:tc>
                  <a:txBody>
                    <a:bodyPr/>
                    <a:lstStyle/>
                    <a:p>
                      <a:r>
                        <a:rPr lang="en-US" sz="2800" b="1" dirty="0"/>
                        <a:t>Class 2 </a:t>
                      </a:r>
                      <a:endParaRPr lang="en-US" sz="2800" dirty="0"/>
                    </a:p>
                  </a:txBody>
                  <a:tcPr>
                    <a:solidFill>
                      <a:schemeClr val="bg2"/>
                    </a:solidFill>
                  </a:tcPr>
                </a:tc>
                <a:tc>
                  <a:txBody>
                    <a:bodyPr/>
                    <a:lstStyle/>
                    <a:p>
                      <a:r>
                        <a:rPr lang="en-US" sz="2800" dirty="0"/>
                        <a:t>17,000 V</a:t>
                      </a:r>
                    </a:p>
                  </a:txBody>
                  <a:tcPr>
                    <a:solidFill>
                      <a:schemeClr val="bg2"/>
                    </a:solidFill>
                  </a:tcPr>
                </a:tc>
                <a:tc>
                  <a:txBody>
                    <a:bodyPr/>
                    <a:lstStyle/>
                    <a:p>
                      <a:r>
                        <a:rPr lang="en-US" sz="2800" dirty="0"/>
                        <a:t>25,500 V</a:t>
                      </a:r>
                    </a:p>
                  </a:txBody>
                  <a:tcPr>
                    <a:solidFill>
                      <a:schemeClr val="bg2"/>
                    </a:solidFill>
                  </a:tcPr>
                </a:tc>
                <a:extLst>
                  <a:ext uri="{0D108BD9-81ED-4DB2-BD59-A6C34878D82A}">
                    <a16:rowId xmlns:a16="http://schemas.microsoft.com/office/drawing/2014/main" val="3646686484"/>
                  </a:ext>
                </a:extLst>
              </a:tr>
              <a:tr h="459305">
                <a:tc>
                  <a:txBody>
                    <a:bodyPr/>
                    <a:lstStyle/>
                    <a:p>
                      <a:r>
                        <a:rPr lang="en-US" sz="2800" b="1" dirty="0"/>
                        <a:t>Class 3</a:t>
                      </a:r>
                      <a:endParaRPr lang="en-US" sz="2800" dirty="0"/>
                    </a:p>
                  </a:txBody>
                  <a:tcPr/>
                </a:tc>
                <a:tc>
                  <a:txBody>
                    <a:bodyPr/>
                    <a:lstStyle/>
                    <a:p>
                      <a:r>
                        <a:rPr lang="en-US" sz="2800" dirty="0"/>
                        <a:t>26,500 V</a:t>
                      </a:r>
                    </a:p>
                  </a:txBody>
                  <a:tcPr/>
                </a:tc>
                <a:tc>
                  <a:txBody>
                    <a:bodyPr/>
                    <a:lstStyle/>
                    <a:p>
                      <a:r>
                        <a:rPr lang="en-US" sz="2800" dirty="0"/>
                        <a:t>39,750 V</a:t>
                      </a:r>
                    </a:p>
                  </a:txBody>
                  <a:tcPr/>
                </a:tc>
                <a:extLst>
                  <a:ext uri="{0D108BD9-81ED-4DB2-BD59-A6C34878D82A}">
                    <a16:rowId xmlns:a16="http://schemas.microsoft.com/office/drawing/2014/main" val="3170675408"/>
                  </a:ext>
                </a:extLst>
              </a:tr>
              <a:tr h="370840">
                <a:tc>
                  <a:txBody>
                    <a:bodyPr/>
                    <a:lstStyle/>
                    <a:p>
                      <a:r>
                        <a:rPr lang="en-US" sz="2800" b="1" dirty="0"/>
                        <a:t>Class 4</a:t>
                      </a:r>
                      <a:endParaRPr lang="en-US" sz="2800" dirty="0"/>
                    </a:p>
                  </a:txBody>
                  <a:tcPr/>
                </a:tc>
                <a:tc>
                  <a:txBody>
                    <a:bodyPr/>
                    <a:lstStyle/>
                    <a:p>
                      <a:r>
                        <a:rPr lang="en-US" sz="2800" dirty="0"/>
                        <a:t>36,000 V</a:t>
                      </a:r>
                    </a:p>
                  </a:txBody>
                  <a:tcPr/>
                </a:tc>
                <a:tc>
                  <a:txBody>
                    <a:bodyPr/>
                    <a:lstStyle/>
                    <a:p>
                      <a:r>
                        <a:rPr lang="en-US" sz="2800" dirty="0"/>
                        <a:t>54,000 V</a:t>
                      </a:r>
                    </a:p>
                  </a:txBody>
                  <a:tcPr/>
                </a:tc>
                <a:extLst>
                  <a:ext uri="{0D108BD9-81ED-4DB2-BD59-A6C34878D82A}">
                    <a16:rowId xmlns:a16="http://schemas.microsoft.com/office/drawing/2014/main" val="2913792161"/>
                  </a:ext>
                </a:extLst>
              </a:tr>
            </a:tbl>
          </a:graphicData>
        </a:graphic>
      </p:graphicFrame>
    </p:spTree>
    <p:custDataLst>
      <p:tags r:id="rId1"/>
    </p:custDataLst>
    <p:extLst>
      <p:ext uri="{BB962C8B-B14F-4D97-AF65-F5344CB8AC3E}">
        <p14:creationId xmlns:p14="http://schemas.microsoft.com/office/powerpoint/2010/main" val="141282458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662696-C818-7C12-5325-FA2275F642F6}"/>
              </a:ext>
            </a:extLst>
          </p:cNvPr>
          <p:cNvSpPr>
            <a:spLocks noGrp="1"/>
          </p:cNvSpPr>
          <p:nvPr>
            <p:ph type="title"/>
          </p:nvPr>
        </p:nvSpPr>
        <p:spPr/>
        <p:txBody>
          <a:bodyPr/>
          <a:lstStyle/>
          <a:p>
            <a:pPr algn="ctr"/>
            <a:r>
              <a:rPr lang="en-US" dirty="0"/>
              <a:t>Insulated Gloves</a:t>
            </a:r>
          </a:p>
        </p:txBody>
      </p:sp>
      <p:pic>
        <p:nvPicPr>
          <p:cNvPr id="6" name="Online Media 5" title="Salisbury's Arc Flash and Rubber Glove Safety Training">
            <a:hlinkClick r:id="" action="ppaction://media"/>
            <a:extLst>
              <a:ext uri="{FF2B5EF4-FFF2-40B4-BE49-F238E27FC236}">
                <a16:creationId xmlns:a16="http://schemas.microsoft.com/office/drawing/2014/main" id="{88C227A8-C354-1A5C-3953-6C44637A07D2}"/>
              </a:ext>
            </a:extLst>
          </p:cNvPr>
          <p:cNvPicPr>
            <a:picLocks noRot="1" noChangeAspect="1"/>
          </p:cNvPicPr>
          <p:nvPr>
            <a:videoFile r:link="rId2"/>
          </p:nvPr>
        </p:nvPicPr>
        <p:blipFill>
          <a:blip r:embed="rId5"/>
          <a:stretch>
            <a:fillRect/>
          </a:stretch>
        </p:blipFill>
        <p:spPr>
          <a:xfrm>
            <a:off x="3320716" y="1572127"/>
            <a:ext cx="5871411" cy="4403558"/>
          </a:xfrm>
          <a:prstGeom prst="rect">
            <a:avLst/>
          </a:prstGeom>
        </p:spPr>
      </p:pic>
      <p:sp>
        <p:nvSpPr>
          <p:cNvPr id="8" name="TextBox 7">
            <a:extLst>
              <a:ext uri="{FF2B5EF4-FFF2-40B4-BE49-F238E27FC236}">
                <a16:creationId xmlns:a16="http://schemas.microsoft.com/office/drawing/2014/main" id="{01EA79C0-251C-49F7-83F3-DB7EC4DD427C}"/>
              </a:ext>
            </a:extLst>
          </p:cNvPr>
          <p:cNvSpPr txBox="1"/>
          <p:nvPr/>
        </p:nvSpPr>
        <p:spPr>
          <a:xfrm>
            <a:off x="3144253" y="6211604"/>
            <a:ext cx="6224336" cy="369332"/>
          </a:xfrm>
          <a:prstGeom prst="rect">
            <a:avLst/>
          </a:prstGeom>
          <a:noFill/>
        </p:spPr>
        <p:txBody>
          <a:bodyPr wrap="square">
            <a:spAutoFit/>
          </a:bodyPr>
          <a:lstStyle/>
          <a:p>
            <a:pPr lvl="0">
              <a:defRPr/>
            </a:pPr>
            <a:r>
              <a:rPr lang="en-US" sz="18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Video Link</a:t>
            </a:r>
            <a:r>
              <a:rPr lang="en-US" sz="18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a:t>
            </a:r>
            <a:r>
              <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hlinkClick r:id="rId6"/>
              </a:rPr>
              <a:t>https://www.youtube.com/watch?v=4mpksxHgCAA</a:t>
            </a:r>
            <a:r>
              <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endParaRPr lang="en-US" sz="1800"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3240030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5295B-BCD9-F7A0-9AC9-20357ED3AF9D}"/>
              </a:ext>
            </a:extLst>
          </p:cNvPr>
          <p:cNvSpPr>
            <a:spLocks noGrp="1"/>
          </p:cNvSpPr>
          <p:nvPr>
            <p:ph type="title"/>
          </p:nvPr>
        </p:nvSpPr>
        <p:spPr/>
        <p:txBody>
          <a:bodyPr/>
          <a:lstStyle/>
          <a:p>
            <a:pPr algn="ctr"/>
            <a:r>
              <a:rPr lang="en-US" dirty="0"/>
              <a:t>Inspecting Insulating Gloves</a:t>
            </a:r>
          </a:p>
        </p:txBody>
      </p:sp>
      <p:sp>
        <p:nvSpPr>
          <p:cNvPr id="5" name="TextBox 4">
            <a:extLst>
              <a:ext uri="{FF2B5EF4-FFF2-40B4-BE49-F238E27FC236}">
                <a16:creationId xmlns:a16="http://schemas.microsoft.com/office/drawing/2014/main" id="{7A4B7888-7D76-79E3-5770-EF7942DABE1F}"/>
              </a:ext>
            </a:extLst>
          </p:cNvPr>
          <p:cNvSpPr txBox="1"/>
          <p:nvPr/>
        </p:nvSpPr>
        <p:spPr>
          <a:xfrm>
            <a:off x="2695072" y="6211604"/>
            <a:ext cx="6801852" cy="3771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Video Link</a:t>
            </a:r>
            <a:r>
              <a:rPr lang="en-US" sz="18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hlinkClick r:id="rId5"/>
              </a:rPr>
              <a:t>https://www.youtube.com/watch?v=AnfTcccmFS4&amp;t=142s</a:t>
            </a:r>
            <a:r>
              <a:rPr lang="en-US" sz="18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solidFill>
                <a:schemeClr val="tx1">
                  <a:lumMod val="75000"/>
                  <a:lumOff val="25000"/>
                </a:schemeClr>
              </a:solidFill>
            </a:endParaRPr>
          </a:p>
        </p:txBody>
      </p:sp>
      <p:pic>
        <p:nvPicPr>
          <p:cNvPr id="6" name="Online Media 5" title="Rubber Glove Inspection">
            <a:hlinkClick r:id="" action="ppaction://media"/>
            <a:extLst>
              <a:ext uri="{FF2B5EF4-FFF2-40B4-BE49-F238E27FC236}">
                <a16:creationId xmlns:a16="http://schemas.microsoft.com/office/drawing/2014/main" id="{EB0789E6-BDDD-CC29-0016-0CC9A1A308B1}"/>
              </a:ext>
            </a:extLst>
          </p:cNvPr>
          <p:cNvPicPr>
            <a:picLocks noRot="1" noChangeAspect="1"/>
          </p:cNvPicPr>
          <p:nvPr>
            <a:videoFile r:link="rId2"/>
          </p:nvPr>
        </p:nvPicPr>
        <p:blipFill>
          <a:blip r:embed="rId6"/>
          <a:stretch>
            <a:fillRect/>
          </a:stretch>
        </p:blipFill>
        <p:spPr>
          <a:xfrm>
            <a:off x="2195995" y="1559619"/>
            <a:ext cx="7800006" cy="4403558"/>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660086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CCCB7B-8CEF-A3F2-12F7-FBD0D8A8DF7F}"/>
              </a:ext>
            </a:extLst>
          </p:cNvPr>
          <p:cNvSpPr>
            <a:spLocks noGrp="1"/>
          </p:cNvSpPr>
          <p:nvPr>
            <p:ph type="title"/>
          </p:nvPr>
        </p:nvSpPr>
        <p:spPr>
          <a:xfrm>
            <a:off x="838200" y="239656"/>
            <a:ext cx="10523219" cy="523195"/>
          </a:xfrm>
        </p:spPr>
        <p:txBody>
          <a:bodyPr/>
          <a:lstStyle/>
          <a:p>
            <a:r>
              <a:rPr lang="en-US" dirty="0"/>
              <a:t>Instructor Demo: Insulating Gloves</a:t>
            </a:r>
          </a:p>
        </p:txBody>
      </p:sp>
      <p:sp>
        <p:nvSpPr>
          <p:cNvPr id="5" name="Content Placeholder 4">
            <a:extLst>
              <a:ext uri="{FF2B5EF4-FFF2-40B4-BE49-F238E27FC236}">
                <a16:creationId xmlns:a16="http://schemas.microsoft.com/office/drawing/2014/main" id="{0B2B3EA6-ED32-046C-05F7-40341BFAB0A1}"/>
              </a:ext>
            </a:extLst>
          </p:cNvPr>
          <p:cNvSpPr>
            <a:spLocks noGrp="1"/>
          </p:cNvSpPr>
          <p:nvPr>
            <p:ph idx="1"/>
          </p:nvPr>
        </p:nvSpPr>
        <p:spPr>
          <a:xfrm>
            <a:off x="838199" y="1524000"/>
            <a:ext cx="4432301" cy="4693920"/>
          </a:xfrm>
        </p:spPr>
        <p:txBody>
          <a:bodyPr/>
          <a:lstStyle/>
          <a:p>
            <a:r>
              <a:rPr lang="en-US" sz="4000" b="1" dirty="0"/>
              <a:t>Glove Inspection </a:t>
            </a:r>
          </a:p>
          <a:p>
            <a:endParaRPr lang="en-US" sz="4000" b="1" dirty="0"/>
          </a:p>
          <a:p>
            <a:r>
              <a:rPr lang="en-US" sz="4000" b="1" dirty="0"/>
              <a:t>Glove Inflation Test</a:t>
            </a:r>
          </a:p>
          <a:p>
            <a:endParaRPr lang="en-US" dirty="0"/>
          </a:p>
        </p:txBody>
      </p:sp>
      <p:pic>
        <p:nvPicPr>
          <p:cNvPr id="6" name="Content Placeholder 10">
            <a:extLst>
              <a:ext uri="{FF2B5EF4-FFF2-40B4-BE49-F238E27FC236}">
                <a16:creationId xmlns:a16="http://schemas.microsoft.com/office/drawing/2014/main" id="{64189F1F-972D-AB94-F66A-B5F177117229}"/>
              </a:ext>
            </a:extLst>
          </p:cNvPr>
          <p:cNvPicPr>
            <a:picLocks noChangeAspect="1"/>
          </p:cNvPicPr>
          <p:nvPr/>
        </p:nvPicPr>
        <p:blipFill>
          <a:blip r:embed="rId4">
            <a:extLst>
              <a:ext uri="{28A0092B-C50C-407E-A947-70E740481C1C}">
                <a14:useLocalDpi xmlns:a14="http://schemas.microsoft.com/office/drawing/2010/main" val="0"/>
              </a:ext>
            </a:extLst>
          </a:blip>
          <a:srcRect b="15327"/>
          <a:stretch>
            <a:fillRect/>
          </a:stretch>
        </p:blipFill>
        <p:spPr>
          <a:xfrm>
            <a:off x="10524901" y="36032"/>
            <a:ext cx="944800" cy="799988"/>
          </a:xfrm>
          <a:prstGeom prst="rect">
            <a:avLst/>
          </a:prstGeom>
        </p:spPr>
      </p:pic>
      <p:pic>
        <p:nvPicPr>
          <p:cNvPr id="16" name="Picture 15">
            <a:extLst>
              <a:ext uri="{FF2B5EF4-FFF2-40B4-BE49-F238E27FC236}">
                <a16:creationId xmlns:a16="http://schemas.microsoft.com/office/drawing/2014/main" id="{7E0815F1-52D7-2CE8-9748-DFE9227321F2}"/>
              </a:ext>
            </a:extLst>
          </p:cNvPr>
          <p:cNvPicPr>
            <a:picLocks noChangeAspect="1"/>
          </p:cNvPicPr>
          <p:nvPr/>
        </p:nvPicPr>
        <p:blipFill>
          <a:blip r:embed="rId5"/>
          <a:stretch>
            <a:fillRect/>
          </a:stretch>
        </p:blipFill>
        <p:spPr>
          <a:xfrm>
            <a:off x="8616633" y="1506151"/>
            <a:ext cx="2355624" cy="2207565"/>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ADA46CC4-DE1D-F31B-A88B-1FC5D578E2BD}"/>
              </a:ext>
            </a:extLst>
          </p:cNvPr>
          <p:cNvPicPr>
            <a:picLocks noChangeAspect="1"/>
          </p:cNvPicPr>
          <p:nvPr/>
        </p:nvPicPr>
        <p:blipFill>
          <a:blip r:embed="rId6"/>
          <a:stretch>
            <a:fillRect/>
          </a:stretch>
        </p:blipFill>
        <p:spPr>
          <a:xfrm>
            <a:off x="8616633" y="3971225"/>
            <a:ext cx="2380668" cy="2270580"/>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26676584-EA62-A4DD-BC7F-034C8AFED473}"/>
              </a:ext>
            </a:extLst>
          </p:cNvPr>
          <p:cNvPicPr>
            <a:picLocks noChangeAspect="1"/>
          </p:cNvPicPr>
          <p:nvPr/>
        </p:nvPicPr>
        <p:blipFill>
          <a:blip r:embed="rId7"/>
          <a:srcRect l="4826" t="8115" r="11121"/>
          <a:stretch>
            <a:fillRect/>
          </a:stretch>
        </p:blipFill>
        <p:spPr>
          <a:xfrm>
            <a:off x="5987848" y="3971225"/>
            <a:ext cx="2380668" cy="2270580"/>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87CFBEAF-CEDB-B27E-388E-BAFB2F3F536F}"/>
              </a:ext>
            </a:extLst>
          </p:cNvPr>
          <p:cNvPicPr>
            <a:picLocks noChangeAspect="1"/>
          </p:cNvPicPr>
          <p:nvPr/>
        </p:nvPicPr>
        <p:blipFill>
          <a:blip r:embed="rId8"/>
          <a:srcRect l="1" t="6385" r="823" b="5690"/>
          <a:stretch>
            <a:fillRect/>
          </a:stretch>
        </p:blipFill>
        <p:spPr>
          <a:xfrm>
            <a:off x="5987848" y="1506153"/>
            <a:ext cx="2380667" cy="2207564"/>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873463176"/>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76855-A102-FC0F-D082-AB8199BCB2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DDDC36-5A7A-7DE4-A188-217DB78A14CA}"/>
              </a:ext>
            </a:extLst>
          </p:cNvPr>
          <p:cNvSpPr>
            <a:spLocks noGrp="1"/>
          </p:cNvSpPr>
          <p:nvPr>
            <p:ph type="title"/>
          </p:nvPr>
        </p:nvSpPr>
        <p:spPr/>
        <p:txBody>
          <a:bodyPr/>
          <a:lstStyle/>
          <a:p>
            <a:r>
              <a:rPr lang="en-US" dirty="0"/>
              <a:t>Arc Rated Uniform </a:t>
            </a:r>
          </a:p>
        </p:txBody>
      </p:sp>
      <p:sp>
        <p:nvSpPr>
          <p:cNvPr id="3" name="Content Placeholder 2">
            <a:extLst>
              <a:ext uri="{FF2B5EF4-FFF2-40B4-BE49-F238E27FC236}">
                <a16:creationId xmlns:a16="http://schemas.microsoft.com/office/drawing/2014/main" id="{4708CDD8-DB7C-2676-570E-0877F90BB412}"/>
              </a:ext>
            </a:extLst>
          </p:cNvPr>
          <p:cNvSpPr>
            <a:spLocks noGrp="1"/>
          </p:cNvSpPr>
          <p:nvPr>
            <p:ph idx="1"/>
          </p:nvPr>
        </p:nvSpPr>
        <p:spPr>
          <a:xfrm>
            <a:off x="841248" y="1577441"/>
            <a:ext cx="6698541" cy="4505827"/>
          </a:xfrm>
        </p:spPr>
        <p:txBody>
          <a:bodyPr>
            <a:noAutofit/>
          </a:bodyPr>
          <a:lstStyle/>
          <a:p>
            <a:pPr>
              <a:lnSpc>
                <a:spcPct val="82857"/>
              </a:lnSpc>
            </a:pPr>
            <a:r>
              <a:rPr lang="en-US" b="1" dirty="0"/>
              <a:t>Purpose + Hazard Protection</a:t>
            </a:r>
          </a:p>
          <a:p>
            <a:pPr marL="457200" indent="-457200">
              <a:lnSpc>
                <a:spcPct val="82857"/>
              </a:lnSpc>
              <a:buFont typeface="Arial" panose="020B0604020202020204" pitchFamily="34" charset="0"/>
              <a:buChar char="•"/>
            </a:pPr>
            <a:r>
              <a:rPr lang="en-US" dirty="0"/>
              <a:t>Protect the body from arc flash heat and flames</a:t>
            </a:r>
          </a:p>
          <a:p>
            <a:pPr marL="457200" indent="-457200">
              <a:lnSpc>
                <a:spcPct val="82857"/>
              </a:lnSpc>
              <a:buFont typeface="Arial" panose="020B0604020202020204" pitchFamily="34" charset="0"/>
              <a:buChar char="•"/>
            </a:pPr>
            <a:r>
              <a:rPr lang="en-US" dirty="0"/>
              <a:t>Arc-rated materials are designed not to ignite or melt during an electrical arc</a:t>
            </a:r>
          </a:p>
          <a:p>
            <a:pPr marL="457200" indent="-457200">
              <a:lnSpc>
                <a:spcPct val="82857"/>
              </a:lnSpc>
              <a:buFont typeface="Arial" panose="020B0604020202020204" pitchFamily="34" charset="0"/>
              <a:buChar char="•"/>
            </a:pPr>
            <a:r>
              <a:rPr lang="en-US" dirty="0"/>
              <a:t>Do not wear synthetic materials when working around intermediate or high voltage</a:t>
            </a:r>
          </a:p>
          <a:p>
            <a:pPr>
              <a:lnSpc>
                <a:spcPct val="82857"/>
              </a:lnSpc>
            </a:pPr>
            <a:r>
              <a:rPr lang="en-US" b="1" dirty="0"/>
              <a:t>Proper Use</a:t>
            </a:r>
          </a:p>
          <a:p>
            <a:pPr marL="457200" indent="-457200">
              <a:lnSpc>
                <a:spcPct val="82857"/>
              </a:lnSpc>
              <a:buFont typeface="Arial" panose="020B0604020202020204" pitchFamily="34" charset="0"/>
              <a:buChar char="•"/>
            </a:pPr>
            <a:r>
              <a:rPr lang="en-US" dirty="0"/>
              <a:t>Wear the full uniform, not just one piece</a:t>
            </a:r>
          </a:p>
        </p:txBody>
      </p:sp>
      <p:pic>
        <p:nvPicPr>
          <p:cNvPr id="8" name="Picture 2" descr="Oberon Button-Up FR Shirt">
            <a:extLst>
              <a:ext uri="{FF2B5EF4-FFF2-40B4-BE49-F238E27FC236}">
                <a16:creationId xmlns:a16="http://schemas.microsoft.com/office/drawing/2014/main" id="{9A68D612-B5C2-F0C2-9A3A-BCFF4D0ECB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56"/>
          <a:stretch>
            <a:fillRect/>
          </a:stretch>
        </p:blipFill>
        <p:spPr bwMode="auto">
          <a:xfrm>
            <a:off x="8581985" y="1311193"/>
            <a:ext cx="3061415" cy="29127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Flame Resistant Arc Rated Safety Pants">
            <a:extLst>
              <a:ext uri="{FF2B5EF4-FFF2-40B4-BE49-F238E27FC236}">
                <a16:creationId xmlns:a16="http://schemas.microsoft.com/office/drawing/2014/main" id="{86E431B4-932A-D50F-AF96-71DC63ACDC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69" r="32260"/>
          <a:stretch>
            <a:fillRect/>
          </a:stretch>
        </p:blipFill>
        <p:spPr bwMode="auto">
          <a:xfrm>
            <a:off x="7539789" y="3661434"/>
            <a:ext cx="1042197" cy="268808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8412602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F846CE-9893-48A0-BB44-477F0C10EE33}"/>
              </a:ext>
            </a:extLst>
          </p:cNvPr>
          <p:cNvSpPr>
            <a:spLocks noGrp="1"/>
          </p:cNvSpPr>
          <p:nvPr>
            <p:ph type="title"/>
          </p:nvPr>
        </p:nvSpPr>
        <p:spPr/>
        <p:txBody>
          <a:bodyPr anchor="t">
            <a:normAutofit/>
          </a:bodyPr>
          <a:lstStyle/>
          <a:p>
            <a:r>
              <a:rPr lang="en-US" dirty="0"/>
              <a:t>Agenda</a:t>
            </a:r>
          </a:p>
        </p:txBody>
      </p:sp>
      <p:sp>
        <p:nvSpPr>
          <p:cNvPr id="5" name="Content Placeholder 4">
            <a:extLst>
              <a:ext uri="{FF2B5EF4-FFF2-40B4-BE49-F238E27FC236}">
                <a16:creationId xmlns:a16="http://schemas.microsoft.com/office/drawing/2014/main" id="{D0E1F003-638E-410B-B653-382D9FEFADAA}"/>
              </a:ext>
            </a:extLst>
          </p:cNvPr>
          <p:cNvSpPr>
            <a:spLocks noGrp="1"/>
          </p:cNvSpPr>
          <p:nvPr>
            <p:ph idx="1"/>
          </p:nvPr>
        </p:nvSpPr>
        <p:spPr/>
        <p:txBody>
          <a:bodyPr>
            <a:normAutofit/>
          </a:bodyPr>
          <a:lstStyle/>
          <a:p>
            <a:pPr marL="342900" indent="-342900">
              <a:lnSpc>
                <a:spcPct val="150000"/>
              </a:lnSpc>
              <a:buFont typeface="Arial" panose="020B0604020202020204" pitchFamily="34" charset="0"/>
              <a:buChar char="•"/>
            </a:pPr>
            <a:r>
              <a:rPr lang="en-US" dirty="0"/>
              <a:t>Welcome and Warm Up </a:t>
            </a:r>
          </a:p>
          <a:p>
            <a:pPr marL="342900" indent="-342900">
              <a:lnSpc>
                <a:spcPct val="150000"/>
              </a:lnSpc>
              <a:buFont typeface="Arial" panose="020B0604020202020204" pitchFamily="34" charset="0"/>
              <a:buChar char="•"/>
            </a:pPr>
            <a:r>
              <a:rPr lang="en-US" b="1" dirty="0"/>
              <a:t>7.1</a:t>
            </a:r>
            <a:r>
              <a:rPr lang="en-US" dirty="0"/>
              <a:t> - Electrical Hazards in the Workplace</a:t>
            </a:r>
          </a:p>
          <a:p>
            <a:pPr marL="342900" indent="-342900">
              <a:lnSpc>
                <a:spcPct val="150000"/>
              </a:lnSpc>
              <a:buFont typeface="Arial" panose="020B0604020202020204" pitchFamily="34" charset="0"/>
              <a:buChar char="•"/>
            </a:pPr>
            <a:r>
              <a:rPr lang="en-US" b="1" dirty="0"/>
              <a:t>7.2</a:t>
            </a:r>
            <a:r>
              <a:rPr lang="en-US" dirty="0"/>
              <a:t> - PPE for Electrical Safety  </a:t>
            </a:r>
          </a:p>
          <a:p>
            <a:pPr marL="342900" indent="-342900">
              <a:lnSpc>
                <a:spcPct val="150000"/>
              </a:lnSpc>
              <a:buFont typeface="Arial" panose="020B0604020202020204" pitchFamily="34" charset="0"/>
              <a:buChar char="•"/>
            </a:pPr>
            <a:r>
              <a:rPr lang="en-US" b="1" dirty="0"/>
              <a:t>7.3</a:t>
            </a:r>
            <a:r>
              <a:rPr lang="en-US" dirty="0"/>
              <a:t> - Procedures to Protect Workers  </a:t>
            </a:r>
          </a:p>
          <a:p>
            <a:pPr marL="342900" indent="-342900">
              <a:lnSpc>
                <a:spcPct val="150000"/>
              </a:lnSpc>
              <a:buFont typeface="Arial" panose="020B0604020202020204" pitchFamily="34" charset="0"/>
              <a:buChar char="•"/>
            </a:pPr>
            <a:r>
              <a:rPr lang="en-US" dirty="0"/>
              <a:t>Quiz and Wrap Up </a:t>
            </a:r>
          </a:p>
        </p:txBody>
      </p:sp>
      <p:pic>
        <p:nvPicPr>
          <p:cNvPr id="7" name="Picture 6">
            <a:extLst>
              <a:ext uri="{FF2B5EF4-FFF2-40B4-BE49-F238E27FC236}">
                <a16:creationId xmlns:a16="http://schemas.microsoft.com/office/drawing/2014/main" id="{2C551FB0-5EEE-3840-51DC-8CF79452BD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2943" y="1639604"/>
            <a:ext cx="3554729" cy="4572000"/>
          </a:xfrm>
          <a:prstGeom prst="rect">
            <a:avLst/>
          </a:prstGeom>
          <a:noFill/>
          <a:ln>
            <a:solidFill>
              <a:schemeClr val="tx2">
                <a:lumMod val="60000"/>
                <a:lumOff val="40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232999851"/>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60104-1A18-B858-EE1C-E0C4D8E86B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4506FE-A21D-A5D9-1D21-5179E1FBED2C}"/>
              </a:ext>
            </a:extLst>
          </p:cNvPr>
          <p:cNvSpPr>
            <a:spLocks noGrp="1"/>
          </p:cNvSpPr>
          <p:nvPr>
            <p:ph type="title"/>
          </p:nvPr>
        </p:nvSpPr>
        <p:spPr/>
        <p:txBody>
          <a:bodyPr/>
          <a:lstStyle/>
          <a:p>
            <a:r>
              <a:rPr lang="en-US" dirty="0"/>
              <a:t>Arc Rated Uniform (Continued)</a:t>
            </a:r>
          </a:p>
        </p:txBody>
      </p:sp>
      <p:sp>
        <p:nvSpPr>
          <p:cNvPr id="3" name="Content Placeholder 2">
            <a:extLst>
              <a:ext uri="{FF2B5EF4-FFF2-40B4-BE49-F238E27FC236}">
                <a16:creationId xmlns:a16="http://schemas.microsoft.com/office/drawing/2014/main" id="{5DBDFB61-3163-D2A9-2658-8FED1C419784}"/>
              </a:ext>
            </a:extLst>
          </p:cNvPr>
          <p:cNvSpPr>
            <a:spLocks noGrp="1"/>
          </p:cNvSpPr>
          <p:nvPr>
            <p:ph idx="1"/>
          </p:nvPr>
        </p:nvSpPr>
        <p:spPr>
          <a:xfrm>
            <a:off x="841248" y="1577441"/>
            <a:ext cx="6698541" cy="4505827"/>
          </a:xfrm>
        </p:spPr>
        <p:txBody>
          <a:bodyPr>
            <a:noAutofit/>
          </a:bodyPr>
          <a:lstStyle/>
          <a:p>
            <a:pPr>
              <a:lnSpc>
                <a:spcPct val="82857"/>
              </a:lnSpc>
            </a:pPr>
            <a:r>
              <a:rPr lang="en-US" b="1" dirty="0"/>
              <a:t>Inspection</a:t>
            </a:r>
          </a:p>
          <a:p>
            <a:pPr marL="457200" indent="-457200">
              <a:lnSpc>
                <a:spcPct val="82857"/>
              </a:lnSpc>
              <a:buFont typeface="Arial" panose="020B0604020202020204" pitchFamily="34" charset="0"/>
              <a:buChar char="•"/>
            </a:pPr>
            <a:r>
              <a:rPr lang="en-US" dirty="0"/>
              <a:t>Check for cuts, tears, or damaged fabric</a:t>
            </a:r>
          </a:p>
          <a:p>
            <a:pPr marL="457200" indent="-457200">
              <a:lnSpc>
                <a:spcPct val="82857"/>
              </a:lnSpc>
              <a:buFont typeface="Arial" panose="020B0604020202020204" pitchFamily="34" charset="0"/>
              <a:buChar char="•"/>
            </a:pPr>
            <a:r>
              <a:rPr lang="en-US" dirty="0"/>
              <a:t>Inspect for grease, oil, or other contamination</a:t>
            </a:r>
          </a:p>
          <a:p>
            <a:pPr>
              <a:lnSpc>
                <a:spcPct val="82857"/>
              </a:lnSpc>
            </a:pPr>
            <a:endParaRPr lang="en-US" dirty="0"/>
          </a:p>
          <a:p>
            <a:pPr>
              <a:lnSpc>
                <a:spcPct val="82857"/>
              </a:lnSpc>
            </a:pPr>
            <a:r>
              <a:rPr lang="en-US" b="1" dirty="0"/>
              <a:t>Proper Fit and Use</a:t>
            </a:r>
          </a:p>
          <a:p>
            <a:pPr marL="457200" indent="-457200">
              <a:lnSpc>
                <a:spcPct val="82857"/>
              </a:lnSpc>
              <a:buFont typeface="Arial" panose="020B0604020202020204" pitchFamily="34" charset="0"/>
              <a:buChar char="•"/>
            </a:pPr>
            <a:r>
              <a:rPr lang="en-US" dirty="0"/>
              <a:t>All buttons must be fastened</a:t>
            </a:r>
          </a:p>
          <a:p>
            <a:pPr marL="457200" indent="-457200">
              <a:lnSpc>
                <a:spcPct val="82857"/>
              </a:lnSpc>
              <a:buFont typeface="Arial" panose="020B0604020202020204" pitchFamily="34" charset="0"/>
              <a:buChar char="•"/>
            </a:pPr>
            <a:r>
              <a:rPr lang="en-US" dirty="0"/>
              <a:t>Shirts should be tucked in</a:t>
            </a:r>
          </a:p>
          <a:p>
            <a:pPr marL="457200" indent="-457200">
              <a:lnSpc>
                <a:spcPct val="82857"/>
              </a:lnSpc>
              <a:buFont typeface="Arial" panose="020B0604020202020204" pitchFamily="34" charset="0"/>
              <a:buChar char="•"/>
            </a:pPr>
            <a:r>
              <a:rPr lang="en-US" dirty="0"/>
              <a:t>Uniform must be worn correctly to maintain protection</a:t>
            </a:r>
          </a:p>
        </p:txBody>
      </p:sp>
      <p:pic>
        <p:nvPicPr>
          <p:cNvPr id="8" name="Picture 2" descr="Oberon Button-Up FR Shirt">
            <a:extLst>
              <a:ext uri="{FF2B5EF4-FFF2-40B4-BE49-F238E27FC236}">
                <a16:creationId xmlns:a16="http://schemas.microsoft.com/office/drawing/2014/main" id="{41D3AA44-9DF0-61C0-1B5B-CD2A99604A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56"/>
          <a:stretch>
            <a:fillRect/>
          </a:stretch>
        </p:blipFill>
        <p:spPr bwMode="auto">
          <a:xfrm>
            <a:off x="8581985" y="1311193"/>
            <a:ext cx="3061415" cy="29127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Flame Resistant Arc Rated Safety Pants">
            <a:extLst>
              <a:ext uri="{FF2B5EF4-FFF2-40B4-BE49-F238E27FC236}">
                <a16:creationId xmlns:a16="http://schemas.microsoft.com/office/drawing/2014/main" id="{A32B6DBA-320F-3646-959D-30B85822D1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69" r="32260"/>
          <a:stretch>
            <a:fillRect/>
          </a:stretch>
        </p:blipFill>
        <p:spPr bwMode="auto">
          <a:xfrm>
            <a:off x="7539789" y="3661434"/>
            <a:ext cx="1042197" cy="268808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04965877"/>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291C0-289C-839A-9F7E-BCA354927432}"/>
              </a:ext>
            </a:extLst>
          </p:cNvPr>
          <p:cNvSpPr>
            <a:spLocks noGrp="1"/>
          </p:cNvSpPr>
          <p:nvPr>
            <p:ph type="title"/>
          </p:nvPr>
        </p:nvSpPr>
        <p:spPr/>
        <p:txBody>
          <a:bodyPr/>
          <a:lstStyle/>
          <a:p>
            <a:r>
              <a:rPr lang="en-US" dirty="0"/>
              <a:t>Arc-Rated Outerwear</a:t>
            </a:r>
          </a:p>
        </p:txBody>
      </p:sp>
      <p:sp>
        <p:nvSpPr>
          <p:cNvPr id="3" name="Content Placeholder 2">
            <a:extLst>
              <a:ext uri="{FF2B5EF4-FFF2-40B4-BE49-F238E27FC236}">
                <a16:creationId xmlns:a16="http://schemas.microsoft.com/office/drawing/2014/main" id="{171DF58D-FCFF-8722-5740-7CA53F8F1ACC}"/>
              </a:ext>
            </a:extLst>
          </p:cNvPr>
          <p:cNvSpPr>
            <a:spLocks noGrp="1"/>
          </p:cNvSpPr>
          <p:nvPr>
            <p:ph idx="1"/>
          </p:nvPr>
        </p:nvSpPr>
        <p:spPr>
          <a:xfrm>
            <a:off x="841248" y="1639604"/>
            <a:ext cx="5928042" cy="4572000"/>
          </a:xfrm>
        </p:spPr>
        <p:txBody>
          <a:bodyPr>
            <a:noAutofit/>
          </a:bodyPr>
          <a:lstStyle/>
          <a:p>
            <a:r>
              <a:rPr lang="en-US" b="1" dirty="0"/>
              <a:t>Purpose + Hazard Protection</a:t>
            </a:r>
          </a:p>
          <a:p>
            <a:pPr marL="457200" indent="-457200">
              <a:buFont typeface="Arial" panose="020B0604020202020204" pitchFamily="34" charset="0"/>
              <a:buChar char="•"/>
            </a:pPr>
            <a:r>
              <a:rPr lang="en-US" dirty="0"/>
              <a:t>Protect the body from arc flash heat and flames</a:t>
            </a:r>
          </a:p>
          <a:p>
            <a:pPr marL="457200" indent="-457200">
              <a:buFont typeface="Arial" panose="020B0604020202020204" pitchFamily="34" charset="0"/>
              <a:buChar char="•"/>
            </a:pPr>
            <a:r>
              <a:rPr lang="en-US" dirty="0"/>
              <a:t>Any clothing worn over arc-rated clothing must also be arc rated</a:t>
            </a:r>
          </a:p>
          <a:p>
            <a:pPr marL="457200" indent="-457200">
              <a:buFont typeface="Arial" panose="020B0604020202020204" pitchFamily="34" charset="0"/>
              <a:buChar char="•"/>
            </a:pPr>
            <a:endParaRPr lang="en-US" dirty="0"/>
          </a:p>
          <a:p>
            <a:r>
              <a:rPr lang="en-US" b="1" dirty="0"/>
              <a:t>Inspection, Proper Fit, and Use</a:t>
            </a:r>
          </a:p>
          <a:p>
            <a:pPr marL="457200" indent="-457200">
              <a:buFont typeface="Arial" panose="020B0604020202020204" pitchFamily="34" charset="0"/>
              <a:buChar char="•"/>
            </a:pPr>
            <a:r>
              <a:rPr lang="en-US" dirty="0"/>
              <a:t>Follow the same procedures as the arc-rated uniform</a:t>
            </a:r>
          </a:p>
        </p:txBody>
      </p:sp>
      <p:pic>
        <p:nvPicPr>
          <p:cNvPr id="6" name="Picture 2" descr="40 Cal">
            <a:extLst>
              <a:ext uri="{FF2B5EF4-FFF2-40B4-BE49-F238E27FC236}">
                <a16:creationId xmlns:a16="http://schemas.microsoft.com/office/drawing/2014/main" id="{778F22D3-EE87-3D1C-21DA-1A506BAE88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483" t="6956" r="34927" b="4348"/>
          <a:stretch/>
        </p:blipFill>
        <p:spPr bwMode="auto">
          <a:xfrm flipH="1">
            <a:off x="7019838" y="2728816"/>
            <a:ext cx="1517822" cy="37768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rc Flash Jacket 23 Cal Hi Vis Yellow">
            <a:extLst>
              <a:ext uri="{FF2B5EF4-FFF2-40B4-BE49-F238E27FC236}">
                <a16:creationId xmlns:a16="http://schemas.microsoft.com/office/drawing/2014/main" id="{40F8C90E-4BE6-1E34-9B65-5AFF5EB4E48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23" t="5138" r="4480" b="9561"/>
          <a:stretch>
            <a:fillRect/>
          </a:stretch>
        </p:blipFill>
        <p:spPr bwMode="auto">
          <a:xfrm>
            <a:off x="8543756" y="1256206"/>
            <a:ext cx="2806996" cy="294522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08090595"/>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8354F-FE0C-98B4-BF42-E8E7EEAE61E5}"/>
              </a:ext>
            </a:extLst>
          </p:cNvPr>
          <p:cNvSpPr>
            <a:spLocks noGrp="1"/>
          </p:cNvSpPr>
          <p:nvPr>
            <p:ph type="title"/>
          </p:nvPr>
        </p:nvSpPr>
        <p:spPr/>
        <p:txBody>
          <a:bodyPr/>
          <a:lstStyle/>
          <a:p>
            <a:r>
              <a:rPr lang="en-US" dirty="0"/>
              <a:t>Arc-Rated Face Shield and Hood</a:t>
            </a:r>
          </a:p>
        </p:txBody>
      </p:sp>
      <p:sp>
        <p:nvSpPr>
          <p:cNvPr id="3" name="Content Placeholder 2">
            <a:extLst>
              <a:ext uri="{FF2B5EF4-FFF2-40B4-BE49-F238E27FC236}">
                <a16:creationId xmlns:a16="http://schemas.microsoft.com/office/drawing/2014/main" id="{238B28D2-1F54-A96F-562E-4808644BF195}"/>
              </a:ext>
            </a:extLst>
          </p:cNvPr>
          <p:cNvSpPr>
            <a:spLocks noGrp="1"/>
          </p:cNvSpPr>
          <p:nvPr>
            <p:ph idx="1"/>
          </p:nvPr>
        </p:nvSpPr>
        <p:spPr>
          <a:xfrm>
            <a:off x="838198" y="1508077"/>
            <a:ext cx="8182972" cy="4891358"/>
          </a:xfrm>
        </p:spPr>
        <p:txBody>
          <a:bodyPr>
            <a:noAutofit/>
          </a:bodyPr>
          <a:lstStyle/>
          <a:p>
            <a:pPr>
              <a:lnSpc>
                <a:spcPct val="77143"/>
              </a:lnSpc>
            </a:pPr>
            <a:r>
              <a:rPr lang="en-US" sz="2500" b="1" dirty="0"/>
              <a:t>Purpose + Hazard Protection</a:t>
            </a:r>
          </a:p>
          <a:p>
            <a:pPr marL="457200" indent="-457200">
              <a:lnSpc>
                <a:spcPct val="77143"/>
              </a:lnSpc>
              <a:buFont typeface="Arial" panose="020B0604020202020204" pitchFamily="34" charset="0"/>
              <a:buChar char="•"/>
            </a:pPr>
            <a:r>
              <a:rPr lang="en-US" sz="2500" dirty="0"/>
              <a:t>Protect the eyes, face, neck, head, and upper chest from arc flash heat, sparks, and flying debris</a:t>
            </a:r>
          </a:p>
          <a:p>
            <a:pPr marL="457200" indent="-457200">
              <a:lnSpc>
                <a:spcPct val="77143"/>
              </a:lnSpc>
              <a:buFont typeface="Arial" panose="020B0604020202020204" pitchFamily="34" charset="0"/>
              <a:buChar char="•"/>
            </a:pPr>
            <a:endParaRPr lang="en-US" sz="900" dirty="0"/>
          </a:p>
          <a:p>
            <a:pPr>
              <a:lnSpc>
                <a:spcPct val="77143"/>
              </a:lnSpc>
            </a:pPr>
            <a:r>
              <a:rPr lang="en-US" sz="2500" b="1" dirty="0"/>
              <a:t>Inspection</a:t>
            </a:r>
          </a:p>
          <a:p>
            <a:pPr marL="457200" indent="-457200">
              <a:lnSpc>
                <a:spcPct val="77143"/>
              </a:lnSpc>
              <a:buFont typeface="Arial" panose="020B0604020202020204" pitchFamily="34" charset="0"/>
              <a:buChar char="•"/>
            </a:pPr>
            <a:r>
              <a:rPr lang="en-US" sz="2500" dirty="0"/>
              <a:t>Inspect for cracks, scratches, or damage</a:t>
            </a:r>
          </a:p>
          <a:p>
            <a:pPr marL="457200" indent="-457200">
              <a:lnSpc>
                <a:spcPct val="77143"/>
              </a:lnSpc>
              <a:buFont typeface="Arial" panose="020B0604020202020204" pitchFamily="34" charset="0"/>
              <a:buChar char="•"/>
            </a:pPr>
            <a:r>
              <a:rPr lang="en-US" sz="2500" dirty="0"/>
              <a:t>Ensure internal suspension and headgear are in good condition</a:t>
            </a:r>
          </a:p>
          <a:p>
            <a:pPr marL="457200" indent="-457200">
              <a:lnSpc>
                <a:spcPct val="77143"/>
              </a:lnSpc>
              <a:buFont typeface="Arial" panose="020B0604020202020204" pitchFamily="34" charset="0"/>
              <a:buChar char="•"/>
            </a:pPr>
            <a:r>
              <a:rPr lang="en-US" sz="2500" dirty="0"/>
              <a:t>Check manufacture date (typically a 5-year limit)</a:t>
            </a:r>
          </a:p>
          <a:p>
            <a:pPr marL="457200" indent="-457200">
              <a:lnSpc>
                <a:spcPct val="77143"/>
              </a:lnSpc>
              <a:buFont typeface="Arial" panose="020B0604020202020204" pitchFamily="34" charset="0"/>
              <a:buChar char="•"/>
            </a:pPr>
            <a:r>
              <a:rPr lang="en-US" sz="2500" dirty="0"/>
              <a:t>Verify the shield/hood is rated for electrical hazard level</a:t>
            </a:r>
          </a:p>
          <a:p>
            <a:pPr marL="457200" indent="-457200">
              <a:lnSpc>
                <a:spcPct val="77143"/>
              </a:lnSpc>
              <a:buFont typeface="Arial" panose="020B0604020202020204" pitchFamily="34" charset="0"/>
              <a:buChar char="•"/>
            </a:pPr>
            <a:endParaRPr lang="en-US" sz="900" dirty="0"/>
          </a:p>
          <a:p>
            <a:pPr>
              <a:lnSpc>
                <a:spcPct val="77143"/>
              </a:lnSpc>
            </a:pPr>
            <a:r>
              <a:rPr lang="en-US" sz="2500" b="1" dirty="0"/>
              <a:t>Proper Fit and Use</a:t>
            </a:r>
          </a:p>
          <a:p>
            <a:pPr marL="457200" indent="-457200">
              <a:lnSpc>
                <a:spcPct val="77143"/>
              </a:lnSpc>
              <a:buFont typeface="Arial" panose="020B0604020202020204" pitchFamily="34" charset="0"/>
              <a:buChar char="•"/>
            </a:pPr>
            <a:r>
              <a:rPr lang="en-US" sz="2500" dirty="0"/>
              <a:t>Must fit securely and remain stable during work</a:t>
            </a:r>
          </a:p>
        </p:txBody>
      </p:sp>
      <p:pic>
        <p:nvPicPr>
          <p:cNvPr id="4" name="Picture 4">
            <a:extLst>
              <a:ext uri="{FF2B5EF4-FFF2-40B4-BE49-F238E27FC236}">
                <a16:creationId xmlns:a16="http://schemas.microsoft.com/office/drawing/2014/main" id="{BC864F60-7A18-7491-9FC2-05B85C4566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852" t="7040" r="21974" b="3719"/>
          <a:stretch>
            <a:fillRect/>
          </a:stretch>
        </p:blipFill>
        <p:spPr bwMode="auto">
          <a:xfrm>
            <a:off x="9021170" y="1645920"/>
            <a:ext cx="2165509" cy="370400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33951635"/>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2C6F7-0323-3287-F513-ECF7DB024EC6}"/>
              </a:ext>
            </a:extLst>
          </p:cNvPr>
          <p:cNvSpPr>
            <a:spLocks noGrp="1"/>
          </p:cNvSpPr>
          <p:nvPr>
            <p:ph type="title"/>
          </p:nvPr>
        </p:nvSpPr>
        <p:spPr/>
        <p:txBody>
          <a:bodyPr/>
          <a:lstStyle/>
          <a:p>
            <a:r>
              <a:rPr lang="en-US" dirty="0"/>
              <a:t>Layering for Arc Protection </a:t>
            </a:r>
          </a:p>
        </p:txBody>
      </p:sp>
      <p:sp>
        <p:nvSpPr>
          <p:cNvPr id="3" name="Content Placeholder 2">
            <a:extLst>
              <a:ext uri="{FF2B5EF4-FFF2-40B4-BE49-F238E27FC236}">
                <a16:creationId xmlns:a16="http://schemas.microsoft.com/office/drawing/2014/main" id="{713DD754-0E1E-1D32-4F39-D6141419F5BF}"/>
              </a:ext>
            </a:extLst>
          </p:cNvPr>
          <p:cNvSpPr>
            <a:spLocks noGrp="1"/>
          </p:cNvSpPr>
          <p:nvPr>
            <p:ph idx="1"/>
          </p:nvPr>
        </p:nvSpPr>
        <p:spPr>
          <a:xfrm>
            <a:off x="838199" y="1645920"/>
            <a:ext cx="4800601" cy="4325389"/>
          </a:xfrm>
          <a:solidFill>
            <a:schemeClr val="accent4">
              <a:lumMod val="20000"/>
              <a:lumOff val="80000"/>
            </a:schemeClr>
          </a:solidFill>
          <a:effectLst>
            <a:outerShdw blurRad="50800" dist="38100" dir="2700000" algn="tl" rotWithShape="0">
              <a:prstClr val="black">
                <a:alpha val="40000"/>
              </a:prstClr>
            </a:outerShdw>
          </a:effectLst>
        </p:spPr>
        <p:txBody>
          <a:bodyPr>
            <a:normAutofit/>
          </a:bodyPr>
          <a:lstStyle/>
          <a:p>
            <a:r>
              <a:rPr lang="en-US" sz="3200" b="1" dirty="0"/>
              <a:t>WARNING</a:t>
            </a:r>
            <a:r>
              <a:rPr lang="en-US" sz="3200" dirty="0"/>
              <a:t>: </a:t>
            </a:r>
          </a:p>
          <a:p>
            <a:pPr marL="457200" indent="-457200">
              <a:buFont typeface="Arial" panose="020B0604020202020204" pitchFamily="34" charset="0"/>
              <a:buChar char="•"/>
            </a:pPr>
            <a:r>
              <a:rPr lang="en-US" sz="3000" dirty="0"/>
              <a:t>Arc protection is </a:t>
            </a:r>
            <a:r>
              <a:rPr lang="en-US" sz="3000" i="1" dirty="0"/>
              <a:t>only as strong as the weakest layer </a:t>
            </a:r>
            <a:r>
              <a:rPr lang="en-US" sz="3000" dirty="0"/>
              <a:t>of clothing</a:t>
            </a:r>
          </a:p>
          <a:p>
            <a:pPr marL="457200" indent="-457200">
              <a:buFont typeface="Arial" panose="020B0604020202020204" pitchFamily="34" charset="0"/>
              <a:buChar char="•"/>
            </a:pPr>
            <a:endParaRPr lang="en-US" sz="1600" dirty="0"/>
          </a:p>
          <a:p>
            <a:pPr marL="457200" indent="-457200">
              <a:buFont typeface="Arial" panose="020B0604020202020204" pitchFamily="34" charset="0"/>
              <a:buChar char="•"/>
            </a:pPr>
            <a:r>
              <a:rPr lang="en-US" sz="3000" dirty="0"/>
              <a:t>Wearing non–arc-rated clothing underneath can still allow burns during an arc flash event </a:t>
            </a:r>
          </a:p>
        </p:txBody>
      </p:sp>
      <p:pic>
        <p:nvPicPr>
          <p:cNvPr id="6" name="Picture 5">
            <a:extLst>
              <a:ext uri="{FF2B5EF4-FFF2-40B4-BE49-F238E27FC236}">
                <a16:creationId xmlns:a16="http://schemas.microsoft.com/office/drawing/2014/main" id="{E63417FD-DA13-C23D-B341-4EA949D0EF86}"/>
              </a:ext>
            </a:extLst>
          </p:cNvPr>
          <p:cNvPicPr>
            <a:picLocks noChangeAspect="1"/>
          </p:cNvPicPr>
          <p:nvPr/>
        </p:nvPicPr>
        <p:blipFill>
          <a:blip r:embed="rId4">
            <a:extLst>
              <a:ext uri="{28A0092B-C50C-407E-A947-70E740481C1C}">
                <a14:useLocalDpi xmlns:a14="http://schemas.microsoft.com/office/drawing/2010/main" val="0"/>
              </a:ext>
            </a:extLst>
          </a:blip>
          <a:srcRect l="14318" t="16768" r="55758" b="11515"/>
          <a:stretch>
            <a:fillRect/>
          </a:stretch>
        </p:blipFill>
        <p:spPr>
          <a:xfrm>
            <a:off x="6005850" y="1911927"/>
            <a:ext cx="2486986" cy="3352800"/>
          </a:xfrm>
          <a:prstGeom prst="rect">
            <a:avLst/>
          </a:prstGeom>
        </p:spPr>
      </p:pic>
      <p:pic>
        <p:nvPicPr>
          <p:cNvPr id="7" name="Picture 6">
            <a:extLst>
              <a:ext uri="{FF2B5EF4-FFF2-40B4-BE49-F238E27FC236}">
                <a16:creationId xmlns:a16="http://schemas.microsoft.com/office/drawing/2014/main" id="{1B37A46C-6856-5D3E-374E-F0D82FCF26C4}"/>
              </a:ext>
            </a:extLst>
          </p:cNvPr>
          <p:cNvPicPr>
            <a:picLocks noChangeAspect="1"/>
          </p:cNvPicPr>
          <p:nvPr/>
        </p:nvPicPr>
        <p:blipFill>
          <a:blip r:embed="rId4">
            <a:extLst>
              <a:ext uri="{28A0092B-C50C-407E-A947-70E740481C1C}">
                <a14:useLocalDpi xmlns:a14="http://schemas.microsoft.com/office/drawing/2010/main" val="0"/>
              </a:ext>
            </a:extLst>
          </a:blip>
          <a:srcRect l="52076" t="16768" r="15084" b="11515"/>
          <a:stretch>
            <a:fillRect/>
          </a:stretch>
        </p:blipFill>
        <p:spPr>
          <a:xfrm>
            <a:off x="8492836" y="1911927"/>
            <a:ext cx="2729346" cy="3352800"/>
          </a:xfrm>
          <a:prstGeom prst="rect">
            <a:avLst/>
          </a:prstGeom>
        </p:spPr>
      </p:pic>
    </p:spTree>
    <p:custDataLst>
      <p:tags r:id="rId1"/>
    </p:custDataLst>
    <p:extLst>
      <p:ext uri="{BB962C8B-B14F-4D97-AF65-F5344CB8AC3E}">
        <p14:creationId xmlns:p14="http://schemas.microsoft.com/office/powerpoint/2010/main" val="2867891207"/>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5A4847F-8F60-3D15-C71C-29D3BB3FE1A9}"/>
              </a:ext>
            </a:extLst>
          </p:cNvPr>
          <p:cNvSpPr>
            <a:spLocks noGrp="1"/>
          </p:cNvSpPr>
          <p:nvPr>
            <p:ph type="title"/>
          </p:nvPr>
        </p:nvSpPr>
        <p:spPr>
          <a:xfrm>
            <a:off x="810904" y="230080"/>
            <a:ext cx="10523219" cy="523195"/>
          </a:xfrm>
        </p:spPr>
        <p:txBody>
          <a:bodyPr/>
          <a:lstStyle/>
          <a:p>
            <a:r>
              <a:rPr lang="en-US" dirty="0"/>
              <a:t>Activity: Glove Inspection </a:t>
            </a:r>
          </a:p>
        </p:txBody>
      </p:sp>
      <p:sp>
        <p:nvSpPr>
          <p:cNvPr id="7" name="Content Placeholder 6">
            <a:extLst>
              <a:ext uri="{FF2B5EF4-FFF2-40B4-BE49-F238E27FC236}">
                <a16:creationId xmlns:a16="http://schemas.microsoft.com/office/drawing/2014/main" id="{9A8964E8-9401-AF2A-4D07-09F468EAB7AE}"/>
              </a:ext>
            </a:extLst>
          </p:cNvPr>
          <p:cNvSpPr>
            <a:spLocks noGrp="1"/>
          </p:cNvSpPr>
          <p:nvPr>
            <p:ph idx="1"/>
          </p:nvPr>
        </p:nvSpPr>
        <p:spPr>
          <a:xfrm>
            <a:off x="838199" y="1381991"/>
            <a:ext cx="6176749" cy="4835929"/>
          </a:xfrm>
        </p:spPr>
        <p:txBody>
          <a:bodyPr>
            <a:normAutofit/>
          </a:bodyPr>
          <a:lstStyle/>
          <a:p>
            <a:r>
              <a:rPr lang="en-US" sz="3200" dirty="0"/>
              <a:t>1. Inspect the gloves</a:t>
            </a:r>
          </a:p>
          <a:p>
            <a:endParaRPr lang="en-US" sz="3200" dirty="0"/>
          </a:p>
          <a:p>
            <a:r>
              <a:rPr lang="en-US" sz="3200" dirty="0"/>
              <a:t>2. Conduct an inflation test</a:t>
            </a:r>
          </a:p>
          <a:p>
            <a:endParaRPr lang="en-US" sz="3200" dirty="0"/>
          </a:p>
          <a:p>
            <a:r>
              <a:rPr lang="en-US" sz="3200" dirty="0"/>
              <a:t>3. Demonstrate putting on and taking off the glove</a:t>
            </a:r>
          </a:p>
        </p:txBody>
      </p:sp>
      <p:pic>
        <p:nvPicPr>
          <p:cNvPr id="10" name="Picture 9">
            <a:extLst>
              <a:ext uri="{FF2B5EF4-FFF2-40B4-BE49-F238E27FC236}">
                <a16:creationId xmlns:a16="http://schemas.microsoft.com/office/drawing/2014/main" id="{13296A0B-243C-85A6-EE36-6E3468C44984}"/>
              </a:ext>
            </a:extLst>
          </p:cNvPr>
          <p:cNvPicPr>
            <a:picLocks noChangeAspect="1"/>
          </p:cNvPicPr>
          <p:nvPr/>
        </p:nvPicPr>
        <p:blipFill>
          <a:blip r:embed="rId4"/>
          <a:stretch>
            <a:fillRect/>
          </a:stretch>
        </p:blipFill>
        <p:spPr>
          <a:xfrm>
            <a:off x="7415802" y="1381990"/>
            <a:ext cx="3692339" cy="4835929"/>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1" name="Picture 10" descr="Running man icon indicating the slide has an ACTIVITY.">
            <a:extLst>
              <a:ext uri="{FF2B5EF4-FFF2-40B4-BE49-F238E27FC236}">
                <a16:creationId xmlns:a16="http://schemas.microsoft.com/office/drawing/2014/main" id="{AC6D4E78-F929-939D-D2FD-FEE61E653A87}"/>
              </a:ext>
            </a:extLst>
          </p:cNvPr>
          <p:cNvPicPr>
            <a:picLocks noChangeAspect="1"/>
          </p:cNvPicPr>
          <p:nvPr/>
        </p:nvPicPr>
        <p:blipFill>
          <a:blip r:embed="rId5" cstate="print">
            <a:extLst>
              <a:ext uri="{28A0092B-C50C-407E-A947-70E740481C1C}">
                <a14:useLocalDpi xmlns:a14="http://schemas.microsoft.com/office/drawing/2010/main" val="0"/>
              </a:ext>
            </a:extLst>
          </a:blip>
          <a:srcRect l="63000" t="31047" r="3465" b="7314"/>
          <a:stretch>
            <a:fillRect/>
          </a:stretch>
        </p:blipFill>
        <p:spPr>
          <a:xfrm>
            <a:off x="10649576" y="58874"/>
            <a:ext cx="731520" cy="756422"/>
          </a:xfrm>
          <a:prstGeom prst="rect">
            <a:avLst/>
          </a:prstGeom>
        </p:spPr>
      </p:pic>
    </p:spTree>
    <p:custDataLst>
      <p:tags r:id="rId1"/>
    </p:custDataLst>
    <p:extLst>
      <p:ext uri="{BB962C8B-B14F-4D97-AF65-F5344CB8AC3E}">
        <p14:creationId xmlns:p14="http://schemas.microsoft.com/office/powerpoint/2010/main" val="195528415"/>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E50F3-27A9-C94F-54FC-701C9B6D152B}"/>
              </a:ext>
            </a:extLst>
          </p:cNvPr>
          <p:cNvSpPr>
            <a:spLocks noGrp="1"/>
          </p:cNvSpPr>
          <p:nvPr>
            <p:ph type="title"/>
          </p:nvPr>
        </p:nvSpPr>
        <p:spPr>
          <a:xfrm>
            <a:off x="838200" y="175488"/>
            <a:ext cx="9961213" cy="523195"/>
          </a:xfrm>
        </p:spPr>
        <p:txBody>
          <a:bodyPr/>
          <a:lstStyle/>
          <a:p>
            <a:r>
              <a:rPr lang="en-US" dirty="0"/>
              <a:t>Activity: Reading Arc Labels </a:t>
            </a:r>
          </a:p>
        </p:txBody>
      </p:sp>
      <p:sp>
        <p:nvSpPr>
          <p:cNvPr id="3" name="Content Placeholder 2">
            <a:extLst>
              <a:ext uri="{FF2B5EF4-FFF2-40B4-BE49-F238E27FC236}">
                <a16:creationId xmlns:a16="http://schemas.microsoft.com/office/drawing/2014/main" id="{A403CC0F-859B-E078-4082-317DB5FDB304}"/>
              </a:ext>
            </a:extLst>
          </p:cNvPr>
          <p:cNvSpPr>
            <a:spLocks noGrp="1"/>
          </p:cNvSpPr>
          <p:nvPr>
            <p:ph idx="1"/>
          </p:nvPr>
        </p:nvSpPr>
        <p:spPr>
          <a:xfrm>
            <a:off x="838199" y="1381991"/>
            <a:ext cx="6149455" cy="4835929"/>
          </a:xfrm>
        </p:spPr>
        <p:txBody>
          <a:bodyPr/>
          <a:lstStyle/>
          <a:p>
            <a:r>
              <a:rPr lang="en-US" sz="3200" b="1" dirty="0"/>
              <a:t>Goal</a:t>
            </a:r>
            <a:r>
              <a:rPr lang="en-US" sz="3200" dirty="0"/>
              <a:t>: Practice reading arc-rated clothing labels to determine whether it provides sufficient protection for various electrical maintenance scenarios. </a:t>
            </a:r>
          </a:p>
          <a:p>
            <a:endParaRPr lang="en-US" sz="3200" dirty="0"/>
          </a:p>
          <a:p>
            <a:r>
              <a:rPr lang="en-US" sz="3200" b="1" dirty="0"/>
              <a:t>Part 1</a:t>
            </a:r>
            <a:r>
              <a:rPr lang="en-US" sz="3200" dirty="0"/>
              <a:t>: Inspect the Clothing </a:t>
            </a:r>
          </a:p>
          <a:p>
            <a:r>
              <a:rPr lang="en-US" sz="3200" b="1" dirty="0"/>
              <a:t>Part 2</a:t>
            </a:r>
            <a:r>
              <a:rPr lang="en-US" sz="3200" dirty="0"/>
              <a:t>: Scenario Analysis </a:t>
            </a:r>
          </a:p>
          <a:p>
            <a:r>
              <a:rPr lang="en-US" sz="3200" b="1" dirty="0"/>
              <a:t>Part 3</a:t>
            </a:r>
            <a:r>
              <a:rPr lang="en-US" sz="3200" dirty="0"/>
              <a:t>: Discussion </a:t>
            </a:r>
            <a:endParaRPr lang="en-US" dirty="0"/>
          </a:p>
        </p:txBody>
      </p:sp>
      <p:pic>
        <p:nvPicPr>
          <p:cNvPr id="4" name="Picture 3" descr="Running man icon indicating the slide has an ACTIVITY.">
            <a:extLst>
              <a:ext uri="{FF2B5EF4-FFF2-40B4-BE49-F238E27FC236}">
                <a16:creationId xmlns:a16="http://schemas.microsoft.com/office/drawing/2014/main" id="{1C3261E7-DBAA-F5DF-129E-D991C5CE8BF4}"/>
              </a:ext>
            </a:extLst>
          </p:cNvPr>
          <p:cNvPicPr>
            <a:picLocks noChangeAspect="1"/>
          </p:cNvPicPr>
          <p:nvPr/>
        </p:nvPicPr>
        <p:blipFill>
          <a:blip r:embed="rId4" cstate="print">
            <a:extLst>
              <a:ext uri="{28A0092B-C50C-407E-A947-70E740481C1C}">
                <a14:useLocalDpi xmlns:a14="http://schemas.microsoft.com/office/drawing/2010/main" val="0"/>
              </a:ext>
            </a:extLst>
          </a:blip>
          <a:srcRect l="63000" t="31047" r="3465" b="7314"/>
          <a:stretch>
            <a:fillRect/>
          </a:stretch>
        </p:blipFill>
        <p:spPr>
          <a:xfrm>
            <a:off x="10799413" y="83521"/>
            <a:ext cx="731520" cy="756422"/>
          </a:xfrm>
          <a:prstGeom prst="rect">
            <a:avLst/>
          </a:prstGeom>
        </p:spPr>
      </p:pic>
      <p:pic>
        <p:nvPicPr>
          <p:cNvPr id="8" name="Picture 7">
            <a:extLst>
              <a:ext uri="{FF2B5EF4-FFF2-40B4-BE49-F238E27FC236}">
                <a16:creationId xmlns:a16="http://schemas.microsoft.com/office/drawing/2014/main" id="{B482DA7D-2FE3-A856-2622-2E35C00DA318}"/>
              </a:ext>
            </a:extLst>
          </p:cNvPr>
          <p:cNvPicPr>
            <a:picLocks noChangeAspect="1"/>
          </p:cNvPicPr>
          <p:nvPr/>
        </p:nvPicPr>
        <p:blipFill>
          <a:blip r:embed="rId5"/>
          <a:stretch>
            <a:fillRect/>
          </a:stretch>
        </p:blipFill>
        <p:spPr>
          <a:xfrm>
            <a:off x="8231763" y="1381991"/>
            <a:ext cx="3299170" cy="2498756"/>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96FDF2BD-9195-7201-FF22-E266337BD11C}"/>
              </a:ext>
            </a:extLst>
          </p:cNvPr>
          <p:cNvPicPr>
            <a:picLocks noChangeAspect="1"/>
          </p:cNvPicPr>
          <p:nvPr/>
        </p:nvPicPr>
        <p:blipFill>
          <a:blip r:embed="rId6"/>
          <a:stretch>
            <a:fillRect/>
          </a:stretch>
        </p:blipFill>
        <p:spPr>
          <a:xfrm>
            <a:off x="7355378" y="2292823"/>
            <a:ext cx="2683831" cy="3480180"/>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814423611"/>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B78B294-393F-85C9-92FB-6C451CD500A5}"/>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8733" b="8733"/>
          <a:stretch/>
        </p:blipFill>
        <p:spPr>
          <a:xfrm>
            <a:off x="7331075" y="0"/>
            <a:ext cx="4860925" cy="6881435"/>
          </a:xfrm>
          <a:prstGeom prst="rect">
            <a:avLst/>
          </a:prstGeom>
          <a:noFill/>
        </p:spPr>
      </p:pic>
      <p:sp>
        <p:nvSpPr>
          <p:cNvPr id="4" name="Title 3">
            <a:extLst>
              <a:ext uri="{FF2B5EF4-FFF2-40B4-BE49-F238E27FC236}">
                <a16:creationId xmlns:a16="http://schemas.microsoft.com/office/drawing/2014/main" id="{4BF203E8-46FF-0D11-16C0-2A36EADB4431}"/>
              </a:ext>
            </a:extLst>
          </p:cNvPr>
          <p:cNvSpPr>
            <a:spLocks noGrp="1"/>
          </p:cNvSpPr>
          <p:nvPr>
            <p:ph type="title"/>
          </p:nvPr>
        </p:nvSpPr>
        <p:spPr>
          <a:xfrm>
            <a:off x="1615440" y="1812338"/>
            <a:ext cx="4861614" cy="1388062"/>
          </a:xfrm>
        </p:spPr>
        <p:txBody>
          <a:bodyPr anchor="t">
            <a:normAutofit/>
          </a:bodyPr>
          <a:lstStyle/>
          <a:p>
            <a:r>
              <a:rPr lang="en-US" dirty="0"/>
              <a:t>7.3 - Procedures to Protect Workers </a:t>
            </a:r>
          </a:p>
        </p:txBody>
      </p:sp>
      <p:sp>
        <p:nvSpPr>
          <p:cNvPr id="5" name="Text Placeholder 4">
            <a:extLst>
              <a:ext uri="{FF2B5EF4-FFF2-40B4-BE49-F238E27FC236}">
                <a16:creationId xmlns:a16="http://schemas.microsoft.com/office/drawing/2014/main" id="{376F3ECD-FED6-097C-7106-F821B78F644D}"/>
              </a:ext>
            </a:extLst>
          </p:cNvPr>
          <p:cNvSpPr>
            <a:spLocks noGrp="1"/>
          </p:cNvSpPr>
          <p:nvPr>
            <p:ph type="body" sz="quarter" idx="10"/>
          </p:nvPr>
        </p:nvSpPr>
        <p:spPr>
          <a:xfrm>
            <a:off x="1616075" y="3429000"/>
            <a:ext cx="4860925" cy="2667000"/>
          </a:xfrm>
        </p:spPr>
        <p:txBody>
          <a:bodyPr>
            <a:normAutofit/>
          </a:bodyPr>
          <a:lstStyle/>
          <a:p>
            <a:pPr marL="0" indent="0">
              <a:buNone/>
            </a:pPr>
            <a:r>
              <a:rPr lang="en-US" dirty="0"/>
              <a:t>In this section, we’ll review ways to protect workers including Lock Out Tag Out.</a:t>
            </a:r>
          </a:p>
        </p:txBody>
      </p:sp>
    </p:spTree>
    <p:custDataLst>
      <p:tags r:id="rId1"/>
    </p:custDataLst>
    <p:extLst>
      <p:ext uri="{BB962C8B-B14F-4D97-AF65-F5344CB8AC3E}">
        <p14:creationId xmlns:p14="http://schemas.microsoft.com/office/powerpoint/2010/main" val="3131583255"/>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ED9104-5139-85B1-1263-5F1E7DB3EAC6}"/>
              </a:ext>
            </a:extLst>
          </p:cNvPr>
          <p:cNvSpPr>
            <a:spLocks noGrp="1"/>
          </p:cNvSpPr>
          <p:nvPr>
            <p:ph type="title"/>
          </p:nvPr>
        </p:nvSpPr>
        <p:spPr/>
        <p:txBody>
          <a:bodyPr/>
          <a:lstStyle/>
          <a:p>
            <a:r>
              <a:rPr lang="en-US" dirty="0"/>
              <a:t>Lock Out Tag Out</a:t>
            </a:r>
          </a:p>
        </p:txBody>
      </p:sp>
      <p:sp>
        <p:nvSpPr>
          <p:cNvPr id="7" name="Content Placeholder 2">
            <a:extLst>
              <a:ext uri="{FF2B5EF4-FFF2-40B4-BE49-F238E27FC236}">
                <a16:creationId xmlns:a16="http://schemas.microsoft.com/office/drawing/2014/main" id="{BC7829A0-9568-29FB-A9DC-3257A553B477}"/>
              </a:ext>
            </a:extLst>
          </p:cNvPr>
          <p:cNvSpPr>
            <a:spLocks noGrp="1"/>
          </p:cNvSpPr>
          <p:nvPr>
            <p:ph idx="1"/>
          </p:nvPr>
        </p:nvSpPr>
        <p:spPr>
          <a:xfrm>
            <a:off x="838200" y="1645920"/>
            <a:ext cx="6558887" cy="4572000"/>
          </a:xfrm>
        </p:spPr>
        <p:txBody>
          <a:bodyPr>
            <a:normAutofit lnSpcReduction="10000"/>
          </a:bodyPr>
          <a:lstStyle/>
          <a:p>
            <a:pPr marL="457200" indent="-457200">
              <a:buFont typeface="Arial" panose="020B0604020202020204" pitchFamily="34" charset="0"/>
              <a:buChar char="•"/>
            </a:pPr>
            <a:r>
              <a:rPr lang="en-US" sz="2800" dirty="0">
                <a:solidFill>
                  <a:schemeClr val="tx1">
                    <a:lumMod val="75000"/>
                    <a:lumOff val="25000"/>
                  </a:schemeClr>
                </a:solidFill>
              </a:rPr>
              <a:t>A process by which hazardous energy is isolated by installing the following items to a machine or piece of equipment:</a:t>
            </a:r>
          </a:p>
          <a:p>
            <a:pPr marL="914400" lvl="1" indent="-457200">
              <a:buFont typeface="Arial" panose="020B0604020202020204" pitchFamily="34" charset="0"/>
              <a:buChar char="•"/>
            </a:pPr>
            <a:r>
              <a:rPr lang="en-US" sz="2800" dirty="0">
                <a:solidFill>
                  <a:schemeClr val="tx1">
                    <a:lumMod val="75000"/>
                    <a:lumOff val="25000"/>
                  </a:schemeClr>
                </a:solidFill>
              </a:rPr>
              <a:t>lockout device</a:t>
            </a:r>
          </a:p>
          <a:p>
            <a:pPr marL="914400" lvl="1" indent="-457200">
              <a:buFont typeface="Arial" panose="020B0604020202020204" pitchFamily="34" charset="0"/>
              <a:buChar char="•"/>
            </a:pPr>
            <a:r>
              <a:rPr lang="en-US" sz="2800" dirty="0">
                <a:solidFill>
                  <a:schemeClr val="tx1">
                    <a:lumMod val="75000"/>
                    <a:lumOff val="25000"/>
                  </a:schemeClr>
                </a:solidFill>
              </a:rPr>
              <a:t>tag out device </a:t>
            </a:r>
          </a:p>
          <a:p>
            <a:endParaRPr lang="en-US" sz="2800" dirty="0">
              <a:solidFill>
                <a:schemeClr val="tx1">
                  <a:lumMod val="75000"/>
                  <a:lumOff val="25000"/>
                </a:schemeClr>
              </a:solidFill>
            </a:endParaRPr>
          </a:p>
          <a:p>
            <a:pPr marL="457200" indent="-457200">
              <a:buFont typeface="Arial" panose="020B0604020202020204" pitchFamily="34" charset="0"/>
              <a:buChar char="•"/>
            </a:pPr>
            <a:r>
              <a:rPr lang="en-US" sz="2800" dirty="0">
                <a:solidFill>
                  <a:schemeClr val="tx1">
                    <a:lumMod val="75000"/>
                    <a:lumOff val="25000"/>
                  </a:schemeClr>
                </a:solidFill>
              </a:rPr>
              <a:t>OSHA requires employers to have a LOTO program that includes energy control procedures, training, certification that training is up-to-date and periodic inspections</a:t>
            </a:r>
          </a:p>
          <a:p>
            <a:pPr marL="457200" indent="-457200">
              <a:buFont typeface="Arial" panose="020B0604020202020204" pitchFamily="34" charset="0"/>
              <a:buChar char="•"/>
            </a:pPr>
            <a:endParaRPr lang="en-US" sz="2800" dirty="0"/>
          </a:p>
          <a:p>
            <a:endParaRPr lang="en-US" sz="3200" dirty="0"/>
          </a:p>
          <a:p>
            <a:endParaRPr lang="en-US" dirty="0"/>
          </a:p>
        </p:txBody>
      </p:sp>
      <p:pic>
        <p:nvPicPr>
          <p:cNvPr id="8" name="Picture 7" descr="Lockout/Tagout - Weekly Safety Moment - Beard Construction Group">
            <a:extLst>
              <a:ext uri="{FF2B5EF4-FFF2-40B4-BE49-F238E27FC236}">
                <a16:creationId xmlns:a16="http://schemas.microsoft.com/office/drawing/2014/main" id="{D5D9731F-A490-915D-0DDF-757ABAB96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5576" y="1645920"/>
            <a:ext cx="3588224" cy="2422497"/>
          </a:xfrm>
          <a:prstGeom prst="rect">
            <a:avLst/>
          </a:prstGeom>
          <a:noFill/>
          <a:extLst>
            <a:ext uri="{909E8E84-426E-40DD-AFC4-6F175D3DCCD1}">
              <a14:hiddenFill xmlns:a14="http://schemas.microsoft.com/office/drawing/2010/main">
                <a:solidFill>
                  <a:srgbClr val="FFFFFF"/>
                </a:solidFill>
              </a14:hiddenFill>
            </a:ext>
          </a:extLst>
        </p:spPr>
      </p:pic>
      <p:sp>
        <p:nvSpPr>
          <p:cNvPr id="9" name="Arrow: Right 8">
            <a:extLst>
              <a:ext uri="{FF2B5EF4-FFF2-40B4-BE49-F238E27FC236}">
                <a16:creationId xmlns:a16="http://schemas.microsoft.com/office/drawing/2014/main" id="{8881A3E5-137F-2821-8FD8-03479DC8B2B6}"/>
              </a:ext>
            </a:extLst>
          </p:cNvPr>
          <p:cNvSpPr/>
          <p:nvPr/>
        </p:nvSpPr>
        <p:spPr>
          <a:xfrm>
            <a:off x="9559688" y="1989802"/>
            <a:ext cx="964325" cy="488376"/>
          </a:xfrm>
          <a:prstGeom prst="rightArrow">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69737C1F-874E-3834-BF35-860CC7BEC39F}"/>
              </a:ext>
            </a:extLst>
          </p:cNvPr>
          <p:cNvSpPr/>
          <p:nvPr/>
        </p:nvSpPr>
        <p:spPr>
          <a:xfrm rot="10800000">
            <a:off x="10606133" y="3305472"/>
            <a:ext cx="964325" cy="488376"/>
          </a:xfrm>
          <a:prstGeom prst="rightArrow">
            <a:avLst/>
          </a:prstGeom>
          <a:solidFill>
            <a:srgbClr val="00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2">
            <a:extLst>
              <a:ext uri="{FF2B5EF4-FFF2-40B4-BE49-F238E27FC236}">
                <a16:creationId xmlns:a16="http://schemas.microsoft.com/office/drawing/2014/main" id="{F005449E-CE67-0059-E542-19717F6CE0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7588" y="4765155"/>
            <a:ext cx="3051398" cy="88204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60111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 calcmode="lin" valueType="num">
                                      <p:cBhvr>
                                        <p:cTn id="18" dur="1000" fill="hold"/>
                                        <p:tgtEl>
                                          <p:spTgt spid="9"/>
                                        </p:tgtEl>
                                        <p:attrNameLst>
                                          <p:attrName>style.rotation</p:attrName>
                                        </p:attrNameLst>
                                      </p:cBhvr>
                                      <p:tavLst>
                                        <p:tav tm="0">
                                          <p:val>
                                            <p:fltVal val="90"/>
                                          </p:val>
                                        </p:tav>
                                        <p:tav tm="100000">
                                          <p:val>
                                            <p:fltVal val="0"/>
                                          </p:val>
                                        </p:tav>
                                      </p:tavLst>
                                    </p:anim>
                                    <p:animEffect transition="in" filter="fade">
                                      <p:cBhvr>
                                        <p:cTn id="19" dur="1000"/>
                                        <p:tgtEl>
                                          <p:spTgt spid="9"/>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90"/>
                                          </p:val>
                                        </p:tav>
                                        <p:tav tm="100000">
                                          <p:val>
                                            <p:fltVal val="0"/>
                                          </p:val>
                                        </p:tav>
                                      </p:tavLst>
                                    </p:anim>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fade">
                                      <p:cBhvr>
                                        <p:cTn id="30" dur="500"/>
                                        <p:tgtEl>
                                          <p:spTgt spid="7">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552F31-D2C2-671E-D216-C3D15B4E56A2}"/>
              </a:ext>
            </a:extLst>
          </p:cNvPr>
          <p:cNvSpPr>
            <a:spLocks noGrp="1"/>
          </p:cNvSpPr>
          <p:nvPr>
            <p:ph type="title"/>
          </p:nvPr>
        </p:nvSpPr>
        <p:spPr/>
        <p:txBody>
          <a:bodyPr/>
          <a:lstStyle/>
          <a:p>
            <a:pPr algn="ctr"/>
            <a:r>
              <a:rPr lang="en-US" dirty="0">
                <a:solidFill>
                  <a:schemeClr val="tx1">
                    <a:lumMod val="75000"/>
                    <a:lumOff val="25000"/>
                  </a:schemeClr>
                </a:solidFill>
                <a:hlinkClick r:id="rId5"/>
              </a:rPr>
              <a:t>Electrical Lock Out Tag Out </a:t>
            </a:r>
            <a:endParaRPr lang="en-US" dirty="0">
              <a:solidFill>
                <a:schemeClr val="tx1">
                  <a:lumMod val="75000"/>
                  <a:lumOff val="25000"/>
                </a:schemeClr>
              </a:solidFill>
            </a:endParaRPr>
          </a:p>
        </p:txBody>
      </p:sp>
      <p:pic>
        <p:nvPicPr>
          <p:cNvPr id="6" name="Online Media 5" title="Weekly Safety Discussion - Electrical Lockout-Tagout">
            <a:hlinkClick r:id="" action="ppaction://media"/>
            <a:extLst>
              <a:ext uri="{FF2B5EF4-FFF2-40B4-BE49-F238E27FC236}">
                <a16:creationId xmlns:a16="http://schemas.microsoft.com/office/drawing/2014/main" id="{EE88CF46-B26A-E812-E53A-F54F22EF70D2}"/>
              </a:ext>
            </a:extLst>
          </p:cNvPr>
          <p:cNvPicPr>
            <a:picLocks noRot="1" noChangeAspect="1"/>
          </p:cNvPicPr>
          <p:nvPr>
            <a:videoFile r:link="rId2"/>
          </p:nvPr>
        </p:nvPicPr>
        <p:blipFill>
          <a:blip r:embed="rId6"/>
          <a:stretch>
            <a:fillRect/>
          </a:stretch>
        </p:blipFill>
        <p:spPr>
          <a:xfrm>
            <a:off x="1971487" y="1550894"/>
            <a:ext cx="8249025" cy="4660710"/>
          </a:xfrm>
          <a:prstGeom prst="rect">
            <a:avLst/>
          </a:prstGeom>
        </p:spPr>
      </p:pic>
    </p:spTree>
    <p:custDataLst>
      <p:tags r:id="rId1"/>
    </p:custDataLst>
    <p:extLst>
      <p:ext uri="{BB962C8B-B14F-4D97-AF65-F5344CB8AC3E}">
        <p14:creationId xmlns:p14="http://schemas.microsoft.com/office/powerpoint/2010/main" val="2424509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DADA99-BA50-3A8F-5AAA-15763F32B318}"/>
              </a:ext>
            </a:extLst>
          </p:cNvPr>
          <p:cNvSpPr>
            <a:spLocks noGrp="1"/>
          </p:cNvSpPr>
          <p:nvPr>
            <p:ph type="title"/>
          </p:nvPr>
        </p:nvSpPr>
        <p:spPr/>
        <p:txBody>
          <a:bodyPr/>
          <a:lstStyle/>
          <a:p>
            <a:r>
              <a:rPr lang="en-US" dirty="0"/>
              <a:t>LOTO: Affected and Authorized Employees</a:t>
            </a:r>
          </a:p>
        </p:txBody>
      </p:sp>
      <p:pic>
        <p:nvPicPr>
          <p:cNvPr id="6" name="Picture 2" descr="Lockout Tagout Procedures Audit | BRADY">
            <a:extLst>
              <a:ext uri="{FF2B5EF4-FFF2-40B4-BE49-F238E27FC236}">
                <a16:creationId xmlns:a16="http://schemas.microsoft.com/office/drawing/2014/main" id="{53ED0761-EA0E-6AAC-8BB8-C6BF4C6472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221" r="20856"/>
          <a:stretch/>
        </p:blipFill>
        <p:spPr bwMode="auto">
          <a:xfrm>
            <a:off x="4255575" y="2295704"/>
            <a:ext cx="3939930" cy="331156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451B44D-347E-3B13-964B-167521211CC6}"/>
              </a:ext>
            </a:extLst>
          </p:cNvPr>
          <p:cNvGrpSpPr/>
          <p:nvPr/>
        </p:nvGrpSpPr>
        <p:grpSpPr>
          <a:xfrm>
            <a:off x="8270421" y="1311193"/>
            <a:ext cx="3702123" cy="4130335"/>
            <a:chOff x="8270421" y="978794"/>
            <a:chExt cx="3702123" cy="4130335"/>
          </a:xfrm>
        </p:grpSpPr>
        <p:sp>
          <p:nvSpPr>
            <p:cNvPr id="8" name="Rectangle 7">
              <a:extLst>
                <a:ext uri="{FF2B5EF4-FFF2-40B4-BE49-F238E27FC236}">
                  <a16:creationId xmlns:a16="http://schemas.microsoft.com/office/drawing/2014/main" id="{7EFB0639-9BD8-64F6-E2D0-1A7EDEDBB7BF}"/>
                </a:ext>
              </a:extLst>
            </p:cNvPr>
            <p:cNvSpPr/>
            <p:nvPr/>
          </p:nvSpPr>
          <p:spPr>
            <a:xfrm>
              <a:off x="8284943" y="978794"/>
              <a:ext cx="3687601" cy="401040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sz="3200" b="1" dirty="0">
                  <a:solidFill>
                    <a:schemeClr val="accent5"/>
                  </a:solidFill>
                  <a:latin typeface="Abadi" panose="020B0604020104020204" pitchFamily="34" charset="0"/>
                </a:rPr>
                <a:t>Authorized Employee </a:t>
              </a:r>
            </a:p>
            <a:p>
              <a:r>
                <a:rPr lang="en-US" sz="2400" dirty="0"/>
                <a:t>Locks out or tags out equipment to do servicing or maintenance. An affected employee becomes authorized when their job includes doing that work.</a:t>
              </a:r>
            </a:p>
          </p:txBody>
        </p:sp>
        <p:pic>
          <p:nvPicPr>
            <p:cNvPr id="9" name="Picture 8">
              <a:extLst>
                <a:ext uri="{FF2B5EF4-FFF2-40B4-BE49-F238E27FC236}">
                  <a16:creationId xmlns:a16="http://schemas.microsoft.com/office/drawing/2014/main" id="{4742AD28-851E-6F87-8D93-32264F9159E3}"/>
                </a:ext>
              </a:extLst>
            </p:cNvPr>
            <p:cNvPicPr>
              <a:picLocks noChangeAspect="1"/>
            </p:cNvPicPr>
            <p:nvPr/>
          </p:nvPicPr>
          <p:blipFill>
            <a:blip r:embed="rId5">
              <a:duotone>
                <a:schemeClr val="accent5">
                  <a:shade val="45000"/>
                  <a:satMod val="135000"/>
                </a:schemeClr>
                <a:prstClr val="white"/>
              </a:duotone>
            </a:blip>
            <a:stretch>
              <a:fillRect/>
            </a:stretch>
          </p:blipFill>
          <p:spPr>
            <a:xfrm rot="10032690" flipV="1">
              <a:off x="8270421" y="4264364"/>
              <a:ext cx="1497935" cy="844765"/>
            </a:xfrm>
            <a:prstGeom prst="rect">
              <a:avLst/>
            </a:prstGeom>
          </p:spPr>
        </p:pic>
      </p:grpSp>
      <p:grpSp>
        <p:nvGrpSpPr>
          <p:cNvPr id="10" name="Group 9">
            <a:extLst>
              <a:ext uri="{FF2B5EF4-FFF2-40B4-BE49-F238E27FC236}">
                <a16:creationId xmlns:a16="http://schemas.microsoft.com/office/drawing/2014/main" id="{FEF8D57A-D626-3E3F-B930-BCA61770483C}"/>
              </a:ext>
            </a:extLst>
          </p:cNvPr>
          <p:cNvGrpSpPr/>
          <p:nvPr/>
        </p:nvGrpSpPr>
        <p:grpSpPr>
          <a:xfrm>
            <a:off x="415707" y="1596861"/>
            <a:ext cx="3657727" cy="4010406"/>
            <a:chOff x="415707" y="1264462"/>
            <a:chExt cx="3657727" cy="4010406"/>
          </a:xfrm>
        </p:grpSpPr>
        <p:sp>
          <p:nvSpPr>
            <p:cNvPr id="11" name="Rectangle 10">
              <a:extLst>
                <a:ext uri="{FF2B5EF4-FFF2-40B4-BE49-F238E27FC236}">
                  <a16:creationId xmlns:a16="http://schemas.microsoft.com/office/drawing/2014/main" id="{DE5DC153-F7B5-7707-BEB9-8EB38878ADE8}"/>
                </a:ext>
              </a:extLst>
            </p:cNvPr>
            <p:cNvSpPr/>
            <p:nvPr/>
          </p:nvSpPr>
          <p:spPr>
            <a:xfrm>
              <a:off x="415707" y="1264462"/>
              <a:ext cx="3169920" cy="401040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r>
                <a:rPr lang="en-US" sz="3200" b="1" dirty="0">
                  <a:solidFill>
                    <a:schemeClr val="accent4"/>
                  </a:solidFill>
                  <a:latin typeface="Abadi" panose="020B0604020104020204" pitchFamily="34" charset="0"/>
                </a:rPr>
                <a:t>Affected Employee </a:t>
              </a:r>
            </a:p>
            <a:p>
              <a:r>
                <a:rPr lang="en-US" sz="2400" dirty="0"/>
                <a:t>A person who uses or operates equipment that is being serviced under lockout/tagout or works in an area where that equipment is being serviced.</a:t>
              </a:r>
            </a:p>
            <a:p>
              <a:endParaRPr lang="en-US" sz="2400" dirty="0"/>
            </a:p>
          </p:txBody>
        </p:sp>
        <p:pic>
          <p:nvPicPr>
            <p:cNvPr id="12" name="Picture 11">
              <a:extLst>
                <a:ext uri="{FF2B5EF4-FFF2-40B4-BE49-F238E27FC236}">
                  <a16:creationId xmlns:a16="http://schemas.microsoft.com/office/drawing/2014/main" id="{8B355D21-FF40-262F-E3A2-C40F4DB5C75E}"/>
                </a:ext>
              </a:extLst>
            </p:cNvPr>
            <p:cNvPicPr>
              <a:picLocks noChangeAspect="1"/>
            </p:cNvPicPr>
            <p:nvPr/>
          </p:nvPicPr>
          <p:blipFill>
            <a:blip r:embed="rId5">
              <a:duotone>
                <a:schemeClr val="accent4">
                  <a:shade val="45000"/>
                  <a:satMod val="135000"/>
                </a:schemeClr>
                <a:prstClr val="white"/>
              </a:duotone>
            </a:blip>
            <a:stretch>
              <a:fillRect/>
            </a:stretch>
          </p:blipFill>
          <p:spPr>
            <a:xfrm rot="14078213" flipH="1" flipV="1">
              <a:off x="2968675" y="2224010"/>
              <a:ext cx="1412778" cy="796741"/>
            </a:xfrm>
            <a:prstGeom prst="rect">
              <a:avLst/>
            </a:prstGeom>
          </p:spPr>
        </p:pic>
      </p:grpSp>
    </p:spTree>
    <p:custDataLst>
      <p:tags r:id="rId1"/>
    </p:custDataLst>
    <p:extLst>
      <p:ext uri="{BB962C8B-B14F-4D97-AF65-F5344CB8AC3E}">
        <p14:creationId xmlns:p14="http://schemas.microsoft.com/office/powerpoint/2010/main" val="682641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172B43-1214-073A-2448-B6DEE65B464F}"/>
              </a:ext>
            </a:extLst>
          </p:cNvPr>
          <p:cNvSpPr>
            <a:spLocks noGrp="1"/>
          </p:cNvSpPr>
          <p:nvPr>
            <p:ph type="title"/>
          </p:nvPr>
        </p:nvSpPr>
        <p:spPr/>
        <p:txBody>
          <a:bodyPr/>
          <a:lstStyle/>
          <a:p>
            <a:r>
              <a:rPr lang="en-US" dirty="0"/>
              <a:t>Warm Up </a:t>
            </a:r>
          </a:p>
        </p:txBody>
      </p:sp>
      <p:sp>
        <p:nvSpPr>
          <p:cNvPr id="5" name="Content Placeholder 4">
            <a:extLst>
              <a:ext uri="{FF2B5EF4-FFF2-40B4-BE49-F238E27FC236}">
                <a16:creationId xmlns:a16="http://schemas.microsoft.com/office/drawing/2014/main" id="{761858D9-A273-98C5-291F-E09FEEF72824}"/>
              </a:ext>
            </a:extLst>
          </p:cNvPr>
          <p:cNvSpPr>
            <a:spLocks noGrp="1"/>
          </p:cNvSpPr>
          <p:nvPr>
            <p:ph idx="1"/>
          </p:nvPr>
        </p:nvSpPr>
        <p:spPr>
          <a:xfrm>
            <a:off x="841248" y="1363257"/>
            <a:ext cx="10515600" cy="851620"/>
          </a:xfrm>
        </p:spPr>
        <p:txBody>
          <a:bodyPr>
            <a:normAutofit lnSpcReduction="10000"/>
          </a:bodyPr>
          <a:lstStyle/>
          <a:p>
            <a:r>
              <a:rPr lang="en-US" sz="3200" dirty="0"/>
              <a:t>Take a look at these items. Does anyone recognize them? What are they used for?</a:t>
            </a:r>
          </a:p>
        </p:txBody>
      </p:sp>
      <p:pic>
        <p:nvPicPr>
          <p:cNvPr id="7" name="Picture 6">
            <a:extLst>
              <a:ext uri="{FF2B5EF4-FFF2-40B4-BE49-F238E27FC236}">
                <a16:creationId xmlns:a16="http://schemas.microsoft.com/office/drawing/2014/main" id="{C9B08F83-543B-0CA8-F4BB-4DD857339BC6}"/>
              </a:ext>
            </a:extLst>
          </p:cNvPr>
          <p:cNvPicPr>
            <a:picLocks noChangeAspect="1"/>
          </p:cNvPicPr>
          <p:nvPr/>
        </p:nvPicPr>
        <p:blipFill>
          <a:blip r:embed="rId4"/>
          <a:srcRect l="58302" t="55698"/>
          <a:stretch>
            <a:fillRect/>
          </a:stretch>
        </p:blipFill>
        <p:spPr>
          <a:xfrm>
            <a:off x="492421" y="4530227"/>
            <a:ext cx="2367209" cy="1793031"/>
          </a:xfrm>
          <a:prstGeom prst="rect">
            <a:avLst/>
          </a:prstGeom>
        </p:spPr>
      </p:pic>
      <p:pic>
        <p:nvPicPr>
          <p:cNvPr id="9" name="Picture 8">
            <a:extLst>
              <a:ext uri="{FF2B5EF4-FFF2-40B4-BE49-F238E27FC236}">
                <a16:creationId xmlns:a16="http://schemas.microsoft.com/office/drawing/2014/main" id="{D6592EF8-307C-37E4-7C7C-9971E5A976FC}"/>
              </a:ext>
            </a:extLst>
          </p:cNvPr>
          <p:cNvPicPr>
            <a:picLocks noChangeAspect="1"/>
          </p:cNvPicPr>
          <p:nvPr/>
        </p:nvPicPr>
        <p:blipFill>
          <a:blip r:embed="rId5"/>
          <a:stretch>
            <a:fillRect/>
          </a:stretch>
        </p:blipFill>
        <p:spPr>
          <a:xfrm>
            <a:off x="6766399" y="5386558"/>
            <a:ext cx="2367209" cy="683861"/>
          </a:xfrm>
          <a:prstGeom prst="rect">
            <a:avLst/>
          </a:prstGeom>
        </p:spPr>
      </p:pic>
      <p:pic>
        <p:nvPicPr>
          <p:cNvPr id="10" name="Picture 9" descr="National Fire Protection Association - Wikipedia">
            <a:extLst>
              <a:ext uri="{FF2B5EF4-FFF2-40B4-BE49-F238E27FC236}">
                <a16:creationId xmlns:a16="http://schemas.microsoft.com/office/drawing/2014/main" id="{2B011C9C-F7ED-3278-B900-F5B4D585F0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749" y="2611515"/>
            <a:ext cx="1290455" cy="14647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5D551688-72BE-8AA1-48B8-08E26DDAA60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5852" t="7040" r="21974" b="3719"/>
          <a:stretch>
            <a:fillRect/>
          </a:stretch>
        </p:blipFill>
        <p:spPr bwMode="auto">
          <a:xfrm>
            <a:off x="4498961" y="2896590"/>
            <a:ext cx="1866650" cy="31928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Arc Flash Jacket 23 Cal Hi Vis Yellow">
            <a:extLst>
              <a:ext uri="{FF2B5EF4-FFF2-40B4-BE49-F238E27FC236}">
                <a16:creationId xmlns:a16="http://schemas.microsoft.com/office/drawing/2014/main" id="{E4CF8443-B762-4F67-E85E-B33443379D3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223" t="5138" r="4480" b="9561"/>
          <a:stretch>
            <a:fillRect/>
          </a:stretch>
        </p:blipFill>
        <p:spPr bwMode="auto">
          <a:xfrm>
            <a:off x="8855082" y="3039007"/>
            <a:ext cx="2033365" cy="21334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9053A2F-5282-D606-45EB-26B499270F67}"/>
              </a:ext>
            </a:extLst>
          </p:cNvPr>
          <p:cNvPicPr>
            <a:picLocks noChangeAspect="1"/>
          </p:cNvPicPr>
          <p:nvPr/>
        </p:nvPicPr>
        <p:blipFill>
          <a:blip r:embed="rId9">
            <a:extLst>
              <a:ext uri="{28A0092B-C50C-407E-A947-70E740481C1C}">
                <a14:useLocalDpi xmlns:a14="http://schemas.microsoft.com/office/drawing/2010/main" val="0"/>
              </a:ext>
            </a:extLst>
          </a:blip>
          <a:srcRect l="29605" t="5614" r="29474" b="6667"/>
          <a:stretch>
            <a:fillRect/>
          </a:stretch>
        </p:blipFill>
        <p:spPr>
          <a:xfrm>
            <a:off x="2807914" y="4747194"/>
            <a:ext cx="1290259" cy="1555779"/>
          </a:xfrm>
          <a:prstGeom prst="rect">
            <a:avLst/>
          </a:prstGeom>
        </p:spPr>
      </p:pic>
      <p:pic>
        <p:nvPicPr>
          <p:cNvPr id="15" name="Picture 2" descr="image">
            <a:extLst>
              <a:ext uri="{FF2B5EF4-FFF2-40B4-BE49-F238E27FC236}">
                <a16:creationId xmlns:a16="http://schemas.microsoft.com/office/drawing/2014/main" id="{4354710A-7238-0A0D-8BEE-307FF91D5EC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980" r="10977" b="5362"/>
          <a:stretch>
            <a:fillRect/>
          </a:stretch>
        </p:blipFill>
        <p:spPr bwMode="auto">
          <a:xfrm>
            <a:off x="2469747" y="2553232"/>
            <a:ext cx="1747538" cy="21466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3FC8624-F627-D097-2E51-464A0BDA895D}"/>
              </a:ext>
            </a:extLst>
          </p:cNvPr>
          <p:cNvPicPr>
            <a:picLocks noChangeAspect="1"/>
          </p:cNvPicPr>
          <p:nvPr/>
        </p:nvPicPr>
        <p:blipFill>
          <a:blip r:embed="rId11">
            <a:extLst>
              <a:ext uri="{28A0092B-C50C-407E-A947-70E740481C1C}">
                <a14:useLocalDpi xmlns:a14="http://schemas.microsoft.com/office/drawing/2010/main" val="0"/>
              </a:ext>
            </a:extLst>
          </a:blip>
          <a:srcRect l="10186" t="27463" r="58694" b="9891"/>
          <a:stretch>
            <a:fillRect/>
          </a:stretch>
        </p:blipFill>
        <p:spPr>
          <a:xfrm>
            <a:off x="6411675" y="2611515"/>
            <a:ext cx="2169613" cy="2456799"/>
          </a:xfrm>
          <a:prstGeom prst="rect">
            <a:avLst/>
          </a:prstGeom>
        </p:spPr>
      </p:pic>
    </p:spTree>
    <p:custDataLst>
      <p:tags r:id="rId1"/>
    </p:custDataLst>
    <p:extLst>
      <p:ext uri="{BB962C8B-B14F-4D97-AF65-F5344CB8AC3E}">
        <p14:creationId xmlns:p14="http://schemas.microsoft.com/office/powerpoint/2010/main" val="3334032062"/>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79E7673-D348-EF22-E08F-E9B100C79B32}"/>
              </a:ext>
            </a:extLst>
          </p:cNvPr>
          <p:cNvSpPr>
            <a:spLocks noGrp="1"/>
          </p:cNvSpPr>
          <p:nvPr>
            <p:ph type="title"/>
          </p:nvPr>
        </p:nvSpPr>
        <p:spPr/>
        <p:txBody>
          <a:bodyPr/>
          <a:lstStyle/>
          <a:p>
            <a:r>
              <a:rPr lang="en-US" dirty="0"/>
              <a:t>Lock Out Devices</a:t>
            </a:r>
          </a:p>
        </p:txBody>
      </p:sp>
      <p:grpSp>
        <p:nvGrpSpPr>
          <p:cNvPr id="4" name="Group 3">
            <a:extLst>
              <a:ext uri="{FF2B5EF4-FFF2-40B4-BE49-F238E27FC236}">
                <a16:creationId xmlns:a16="http://schemas.microsoft.com/office/drawing/2014/main" id="{C146A8C5-C76F-AA4D-A1E9-E72898432244}"/>
              </a:ext>
            </a:extLst>
          </p:cNvPr>
          <p:cNvGrpSpPr/>
          <p:nvPr/>
        </p:nvGrpSpPr>
        <p:grpSpPr>
          <a:xfrm>
            <a:off x="975361" y="1243819"/>
            <a:ext cx="5120640" cy="4967785"/>
            <a:chOff x="810903" y="1243819"/>
            <a:chExt cx="5972033" cy="4967785"/>
          </a:xfrm>
        </p:grpSpPr>
        <p:sp>
          <p:nvSpPr>
            <p:cNvPr id="5" name="Rectangle 4">
              <a:extLst>
                <a:ext uri="{FF2B5EF4-FFF2-40B4-BE49-F238E27FC236}">
                  <a16:creationId xmlns:a16="http://schemas.microsoft.com/office/drawing/2014/main" id="{36F4683F-90C1-399C-0C0E-F5A5071A1CE7}"/>
                </a:ext>
              </a:extLst>
            </p:cNvPr>
            <p:cNvSpPr/>
            <p:nvPr/>
          </p:nvSpPr>
          <p:spPr>
            <a:xfrm>
              <a:off x="838200" y="1639604"/>
              <a:ext cx="5807520" cy="4572000"/>
            </a:xfrm>
            <a:prstGeom prst="rect">
              <a:avLst/>
            </a:prstGeom>
            <a:solidFill>
              <a:schemeClr val="accent3">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E04FFB2-7995-D76B-5F9B-851DA0C5FD28}"/>
                </a:ext>
              </a:extLst>
            </p:cNvPr>
            <p:cNvPicPr>
              <a:picLocks noChangeAspect="1"/>
            </p:cNvPicPr>
            <p:nvPr/>
          </p:nvPicPr>
          <p:blipFill rotWithShape="1">
            <a:blip r:embed="rId4">
              <a:extLst>
                <a:ext uri="{28A0092B-C50C-407E-A947-70E740481C1C}">
                  <a14:useLocalDpi xmlns:a14="http://schemas.microsoft.com/office/drawing/2010/main" val="0"/>
                </a:ext>
              </a:extLst>
            </a:blip>
            <a:srcRect l="10842" t="68180" r="24838" b="19325"/>
            <a:stretch/>
          </p:blipFill>
          <p:spPr>
            <a:xfrm>
              <a:off x="810903" y="1243819"/>
              <a:ext cx="5972033" cy="846161"/>
            </a:xfrm>
            <a:prstGeom prst="rect">
              <a:avLst/>
            </a:prstGeom>
          </p:spPr>
        </p:pic>
      </p:grpSp>
      <p:sp>
        <p:nvSpPr>
          <p:cNvPr id="7" name="Rectangle 6">
            <a:extLst>
              <a:ext uri="{FF2B5EF4-FFF2-40B4-BE49-F238E27FC236}">
                <a16:creationId xmlns:a16="http://schemas.microsoft.com/office/drawing/2014/main" id="{EC89DAED-8ACB-E0D9-CED6-C9F30205EBFE}"/>
              </a:ext>
            </a:extLst>
          </p:cNvPr>
          <p:cNvSpPr/>
          <p:nvPr/>
        </p:nvSpPr>
        <p:spPr>
          <a:xfrm>
            <a:off x="1034679" y="2109593"/>
            <a:ext cx="4943668" cy="39500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400" dirty="0">
                <a:solidFill>
                  <a:schemeClr val="tx1"/>
                </a:solidFill>
              </a:rPr>
              <a:t>Used to hold an energy isolating device in a safe position and prevent the energizing of a machine or equipment</a:t>
            </a:r>
          </a:p>
          <a:p>
            <a:pPr marL="457200" indent="-457200">
              <a:buFont typeface="Arial" panose="020B0604020202020204" pitchFamily="34" charset="0"/>
              <a:buChar char="•"/>
            </a:pPr>
            <a:endParaRPr lang="en-US" sz="1600" dirty="0">
              <a:solidFill>
                <a:schemeClr val="tx1"/>
              </a:solidFill>
            </a:endParaRPr>
          </a:p>
          <a:p>
            <a:pPr marL="457200" indent="-457200">
              <a:buFont typeface="Arial" panose="020B0604020202020204" pitchFamily="34" charset="0"/>
              <a:buChar char="•"/>
            </a:pPr>
            <a:r>
              <a:rPr lang="en-US" sz="2400" dirty="0">
                <a:solidFill>
                  <a:schemeClr val="tx1"/>
                </a:solidFill>
              </a:rPr>
              <a:t>Must be durable, substantial, identifiable, and subject to inspection</a:t>
            </a:r>
          </a:p>
          <a:p>
            <a:pPr marL="457200" indent="-457200">
              <a:buFont typeface="Arial" panose="020B0604020202020204" pitchFamily="34" charset="0"/>
              <a:buChar char="•"/>
            </a:pPr>
            <a:endParaRPr lang="en-US" sz="1600" b="1" dirty="0">
              <a:solidFill>
                <a:schemeClr val="tx1"/>
              </a:solidFill>
            </a:endParaRPr>
          </a:p>
          <a:p>
            <a:pPr marL="457200" indent="-457200">
              <a:buFont typeface="Arial" panose="020B0604020202020204" pitchFamily="34" charset="0"/>
              <a:buChar char="•"/>
            </a:pPr>
            <a:r>
              <a:rPr lang="en-US" sz="2400" b="1" dirty="0">
                <a:solidFill>
                  <a:schemeClr val="tx1"/>
                </a:solidFill>
              </a:rPr>
              <a:t>One key, issued to a single authorized employee</a:t>
            </a:r>
            <a:endParaRPr lang="en-US" sz="2400" dirty="0">
              <a:solidFill>
                <a:schemeClr val="tx1"/>
              </a:solidFill>
            </a:endParaRPr>
          </a:p>
        </p:txBody>
      </p:sp>
      <p:grpSp>
        <p:nvGrpSpPr>
          <p:cNvPr id="8" name="Group 7">
            <a:extLst>
              <a:ext uri="{FF2B5EF4-FFF2-40B4-BE49-F238E27FC236}">
                <a16:creationId xmlns:a16="http://schemas.microsoft.com/office/drawing/2014/main" id="{9CC9B984-39F9-0F80-06E2-D4532C6ABE07}"/>
              </a:ext>
            </a:extLst>
          </p:cNvPr>
          <p:cNvGrpSpPr/>
          <p:nvPr/>
        </p:nvGrpSpPr>
        <p:grpSpPr>
          <a:xfrm>
            <a:off x="6331309" y="1243819"/>
            <a:ext cx="5515812" cy="5105223"/>
            <a:chOff x="6237058" y="1122681"/>
            <a:chExt cx="5515812" cy="4729409"/>
          </a:xfrm>
        </p:grpSpPr>
        <p:sp>
          <p:nvSpPr>
            <p:cNvPr id="9" name="Rectangle 8">
              <a:extLst>
                <a:ext uri="{FF2B5EF4-FFF2-40B4-BE49-F238E27FC236}">
                  <a16:creationId xmlns:a16="http://schemas.microsoft.com/office/drawing/2014/main" id="{9D928C50-5E2F-6100-EDD1-6D8A45A5B624}"/>
                </a:ext>
              </a:extLst>
            </p:cNvPr>
            <p:cNvSpPr/>
            <p:nvPr/>
          </p:nvSpPr>
          <p:spPr>
            <a:xfrm>
              <a:off x="6237058" y="1122681"/>
              <a:ext cx="5355098" cy="4729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72523D41-7197-D359-14BB-7EEA6A35B24F}"/>
                </a:ext>
              </a:extLst>
            </p:cNvPr>
            <p:cNvPicPr>
              <a:picLocks noChangeAspect="1"/>
            </p:cNvPicPr>
            <p:nvPr/>
          </p:nvPicPr>
          <p:blipFill>
            <a:blip r:embed="rId5"/>
            <a:stretch>
              <a:fillRect/>
            </a:stretch>
          </p:blipFill>
          <p:spPr>
            <a:xfrm>
              <a:off x="6403166" y="1554317"/>
              <a:ext cx="5349704" cy="3749365"/>
            </a:xfrm>
            <a:prstGeom prst="rect">
              <a:avLst/>
            </a:prstGeom>
          </p:spPr>
        </p:pic>
      </p:grpSp>
    </p:spTree>
    <p:custDataLst>
      <p:tags r:id="rId1"/>
    </p:custDataLst>
    <p:extLst>
      <p:ext uri="{BB962C8B-B14F-4D97-AF65-F5344CB8AC3E}">
        <p14:creationId xmlns:p14="http://schemas.microsoft.com/office/powerpoint/2010/main" val="3746886781"/>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5073B-1D51-ABC4-6C21-4A9BAEA5D2F8}"/>
              </a:ext>
            </a:extLst>
          </p:cNvPr>
          <p:cNvSpPr>
            <a:spLocks noGrp="1"/>
          </p:cNvSpPr>
          <p:nvPr>
            <p:ph type="title"/>
          </p:nvPr>
        </p:nvSpPr>
        <p:spPr/>
        <p:txBody>
          <a:bodyPr/>
          <a:lstStyle/>
          <a:p>
            <a:r>
              <a:rPr lang="en-US" dirty="0"/>
              <a:t>Tag Out Devices </a:t>
            </a:r>
          </a:p>
        </p:txBody>
      </p:sp>
      <p:grpSp>
        <p:nvGrpSpPr>
          <p:cNvPr id="4" name="Group 3">
            <a:extLst>
              <a:ext uri="{FF2B5EF4-FFF2-40B4-BE49-F238E27FC236}">
                <a16:creationId xmlns:a16="http://schemas.microsoft.com/office/drawing/2014/main" id="{60FA96FF-72C9-6451-36BB-DDEBCBD9E36F}"/>
              </a:ext>
            </a:extLst>
          </p:cNvPr>
          <p:cNvGrpSpPr/>
          <p:nvPr/>
        </p:nvGrpSpPr>
        <p:grpSpPr>
          <a:xfrm>
            <a:off x="975360" y="978795"/>
            <a:ext cx="5120640" cy="5080811"/>
            <a:chOff x="810903" y="1243819"/>
            <a:chExt cx="5972033" cy="4967785"/>
          </a:xfrm>
        </p:grpSpPr>
        <p:sp>
          <p:nvSpPr>
            <p:cNvPr id="5" name="Rectangle 4">
              <a:extLst>
                <a:ext uri="{FF2B5EF4-FFF2-40B4-BE49-F238E27FC236}">
                  <a16:creationId xmlns:a16="http://schemas.microsoft.com/office/drawing/2014/main" id="{ABFF3967-029B-99BD-1393-F8F566AB597E}"/>
                </a:ext>
              </a:extLst>
            </p:cNvPr>
            <p:cNvSpPr/>
            <p:nvPr/>
          </p:nvSpPr>
          <p:spPr>
            <a:xfrm>
              <a:off x="838200" y="1639604"/>
              <a:ext cx="5807520" cy="4572000"/>
            </a:xfrm>
            <a:prstGeom prst="rect">
              <a:avLst/>
            </a:prstGeom>
            <a:solidFill>
              <a:schemeClr val="accent3">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4EA69D0-2289-AF86-9018-98A29F07F4FF}"/>
                </a:ext>
              </a:extLst>
            </p:cNvPr>
            <p:cNvPicPr>
              <a:picLocks noChangeAspect="1"/>
            </p:cNvPicPr>
            <p:nvPr/>
          </p:nvPicPr>
          <p:blipFill rotWithShape="1">
            <a:blip r:embed="rId4">
              <a:extLst>
                <a:ext uri="{28A0092B-C50C-407E-A947-70E740481C1C}">
                  <a14:useLocalDpi xmlns:a14="http://schemas.microsoft.com/office/drawing/2010/main" val="0"/>
                </a:ext>
              </a:extLst>
            </a:blip>
            <a:srcRect l="10842" t="68180" r="24838" b="19325"/>
            <a:stretch/>
          </p:blipFill>
          <p:spPr>
            <a:xfrm>
              <a:off x="810903" y="1243819"/>
              <a:ext cx="5972033" cy="846161"/>
            </a:xfrm>
            <a:prstGeom prst="rect">
              <a:avLst/>
            </a:prstGeom>
          </p:spPr>
        </p:pic>
      </p:grpSp>
      <p:sp>
        <p:nvSpPr>
          <p:cNvPr id="7" name="Rectangle 6">
            <a:extLst>
              <a:ext uri="{FF2B5EF4-FFF2-40B4-BE49-F238E27FC236}">
                <a16:creationId xmlns:a16="http://schemas.microsoft.com/office/drawing/2014/main" id="{37076A3C-9094-29A0-7179-D9EC2A7DF62B}"/>
              </a:ext>
            </a:extLst>
          </p:cNvPr>
          <p:cNvSpPr/>
          <p:nvPr/>
        </p:nvSpPr>
        <p:spPr>
          <a:xfrm>
            <a:off x="1064523" y="1815080"/>
            <a:ext cx="4913823" cy="23889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400" dirty="0">
                <a:solidFill>
                  <a:schemeClr val="tx1"/>
                </a:solidFill>
              </a:rPr>
              <a:t>Must be tag + attachment – color, pattern, bold</a:t>
            </a:r>
          </a:p>
          <a:p>
            <a:pPr marL="457200" indent="-457200">
              <a:buFont typeface="Arial" panose="020B0604020202020204" pitchFamily="34" charset="0"/>
              <a:buChar char="•"/>
            </a:pPr>
            <a:endParaRPr lang="en-US" sz="1600" dirty="0">
              <a:solidFill>
                <a:schemeClr val="tx1"/>
              </a:solidFill>
            </a:endParaRPr>
          </a:p>
          <a:p>
            <a:pPr marL="457200" indent="-457200">
              <a:buFont typeface="Arial" panose="020B0604020202020204" pitchFamily="34" charset="0"/>
              <a:buChar char="•"/>
            </a:pPr>
            <a:r>
              <a:rPr lang="en-US" sz="2400" dirty="0">
                <a:solidFill>
                  <a:schemeClr val="tx1"/>
                </a:solidFill>
              </a:rPr>
              <a:t>Indicates that the energy isolating device and controlled equipment cannot be operated until the tagout device is removed.</a:t>
            </a:r>
          </a:p>
        </p:txBody>
      </p:sp>
      <p:sp>
        <p:nvSpPr>
          <p:cNvPr id="8" name="Rectangle 7">
            <a:extLst>
              <a:ext uri="{FF2B5EF4-FFF2-40B4-BE49-F238E27FC236}">
                <a16:creationId xmlns:a16="http://schemas.microsoft.com/office/drawing/2014/main" id="{AF6CEA96-05C9-5628-DFB8-48D047818D8B}"/>
              </a:ext>
            </a:extLst>
          </p:cNvPr>
          <p:cNvSpPr/>
          <p:nvPr/>
        </p:nvSpPr>
        <p:spPr>
          <a:xfrm>
            <a:off x="998765" y="4461402"/>
            <a:ext cx="4913823" cy="1104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400" dirty="0">
                <a:solidFill>
                  <a:schemeClr val="tx1"/>
                </a:solidFill>
              </a:rPr>
              <a:t>Includes other information such as the date and name authorized personnel</a:t>
            </a:r>
          </a:p>
        </p:txBody>
      </p:sp>
      <p:pic>
        <p:nvPicPr>
          <p:cNvPr id="9" name="Picture 2" descr="Key mistakes to avoid when implementing Lockout Tagout |  Lockout-Tagout-Shop - lockout-tagout-shop">
            <a:extLst>
              <a:ext uri="{FF2B5EF4-FFF2-40B4-BE49-F238E27FC236}">
                <a16:creationId xmlns:a16="http://schemas.microsoft.com/office/drawing/2014/main" id="{AA9DC6C8-CF21-C3B5-7F65-5EDAB2BC8A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523" t="4048" r="4771" b="8315"/>
          <a:stretch/>
        </p:blipFill>
        <p:spPr bwMode="auto">
          <a:xfrm>
            <a:off x="6857999" y="1832834"/>
            <a:ext cx="4842641" cy="34285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9A259E8-DCCB-EA2A-E72B-79E58C595768}"/>
              </a:ext>
            </a:extLst>
          </p:cNvPr>
          <p:cNvSpPr txBox="1"/>
          <p:nvPr/>
        </p:nvSpPr>
        <p:spPr>
          <a:xfrm>
            <a:off x="6438900" y="5261424"/>
            <a:ext cx="4105565" cy="477054"/>
          </a:xfrm>
          <a:prstGeom prst="rect">
            <a:avLst/>
          </a:prstGeom>
          <a:solidFill>
            <a:schemeClr val="bg1"/>
          </a:solidFill>
        </p:spPr>
        <p:txBody>
          <a:bodyPr wrap="square" rtlCol="0">
            <a:spAutoFit/>
          </a:bodyPr>
          <a:lstStyle/>
          <a:p>
            <a:r>
              <a:rPr lang="en-US" sz="2500" b="1" dirty="0">
                <a:solidFill>
                  <a:srgbClr val="FF0000"/>
                </a:solidFill>
                <a:latin typeface="Architects Daughter" pitchFamily="2" charset="0"/>
              </a:rPr>
              <a:t>Date/Name of personnel </a:t>
            </a:r>
          </a:p>
        </p:txBody>
      </p:sp>
      <p:sp>
        <p:nvSpPr>
          <p:cNvPr id="11" name="TextBox 10">
            <a:extLst>
              <a:ext uri="{FF2B5EF4-FFF2-40B4-BE49-F238E27FC236}">
                <a16:creationId xmlns:a16="http://schemas.microsoft.com/office/drawing/2014/main" id="{9709F8D9-F922-146F-C587-B04A1421A2A6}"/>
              </a:ext>
            </a:extLst>
          </p:cNvPr>
          <p:cNvSpPr txBox="1"/>
          <p:nvPr/>
        </p:nvSpPr>
        <p:spPr>
          <a:xfrm>
            <a:off x="6438900" y="1338026"/>
            <a:ext cx="5753100" cy="477054"/>
          </a:xfrm>
          <a:prstGeom prst="rect">
            <a:avLst/>
          </a:prstGeom>
          <a:noFill/>
        </p:spPr>
        <p:txBody>
          <a:bodyPr wrap="square" rtlCol="0">
            <a:spAutoFit/>
          </a:bodyPr>
          <a:lstStyle/>
          <a:p>
            <a:r>
              <a:rPr lang="en-US" sz="2500" b="1" dirty="0">
                <a:solidFill>
                  <a:srgbClr val="FF0000"/>
                </a:solidFill>
                <a:latin typeface="Architects Daughter" pitchFamily="2" charset="0"/>
              </a:rPr>
              <a:t>Bright color, pattern, and bold text</a:t>
            </a:r>
          </a:p>
        </p:txBody>
      </p:sp>
      <p:cxnSp>
        <p:nvCxnSpPr>
          <p:cNvPr id="12" name="Straight Arrow Connector 11">
            <a:extLst>
              <a:ext uri="{FF2B5EF4-FFF2-40B4-BE49-F238E27FC236}">
                <a16:creationId xmlns:a16="http://schemas.microsoft.com/office/drawing/2014/main" id="{218A4434-966D-8F4A-D775-F04E0D00FD2C}"/>
              </a:ext>
            </a:extLst>
          </p:cNvPr>
          <p:cNvCxnSpPr>
            <a:cxnSpLocks/>
          </p:cNvCxnSpPr>
          <p:nvPr/>
        </p:nvCxnSpPr>
        <p:spPr>
          <a:xfrm flipV="1">
            <a:off x="7930054" y="4319752"/>
            <a:ext cx="888774" cy="941672"/>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60F5635-A1BF-9CE3-3D42-F29D402CF4E1}"/>
              </a:ext>
            </a:extLst>
          </p:cNvPr>
          <p:cNvCxnSpPr>
            <a:cxnSpLocks/>
          </p:cNvCxnSpPr>
          <p:nvPr/>
        </p:nvCxnSpPr>
        <p:spPr>
          <a:xfrm>
            <a:off x="7930054" y="1832834"/>
            <a:ext cx="1213946" cy="1596166"/>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9341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2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79139-CDC4-E00E-AEE7-F8113C27E002}"/>
              </a:ext>
            </a:extLst>
          </p:cNvPr>
          <p:cNvSpPr>
            <a:spLocks noGrp="1"/>
          </p:cNvSpPr>
          <p:nvPr>
            <p:ph type="title"/>
          </p:nvPr>
        </p:nvSpPr>
        <p:spPr/>
        <p:txBody>
          <a:bodyPr/>
          <a:lstStyle/>
          <a:p>
            <a:r>
              <a:rPr lang="en-US" dirty="0"/>
              <a:t>Lock Out Tag Out Placards </a:t>
            </a:r>
          </a:p>
        </p:txBody>
      </p:sp>
      <p:sp>
        <p:nvSpPr>
          <p:cNvPr id="3" name="Content Placeholder 2">
            <a:extLst>
              <a:ext uri="{FF2B5EF4-FFF2-40B4-BE49-F238E27FC236}">
                <a16:creationId xmlns:a16="http://schemas.microsoft.com/office/drawing/2014/main" id="{21DF6F19-984F-123C-2BC0-2696AC47916E}"/>
              </a:ext>
            </a:extLst>
          </p:cNvPr>
          <p:cNvSpPr>
            <a:spLocks noGrp="1"/>
          </p:cNvSpPr>
          <p:nvPr>
            <p:ph idx="1"/>
          </p:nvPr>
        </p:nvSpPr>
        <p:spPr>
          <a:xfrm>
            <a:off x="838200" y="1645920"/>
            <a:ext cx="5972033" cy="4572000"/>
          </a:xfrm>
        </p:spPr>
        <p:txBody>
          <a:bodyPr/>
          <a:lstStyle/>
          <a:p>
            <a:r>
              <a:rPr lang="en-US" dirty="0"/>
              <a:t>LOTO placards are made of durable material and state information such as:</a:t>
            </a:r>
          </a:p>
          <a:p>
            <a:pPr marL="457200" indent="-457200">
              <a:buFont typeface="Wingdings" panose="05000000000000000000" pitchFamily="2" charset="2"/>
              <a:buChar char="ü"/>
            </a:pPr>
            <a:r>
              <a:rPr lang="en-US" dirty="0"/>
              <a:t>Types of energy to be locked out</a:t>
            </a:r>
          </a:p>
          <a:p>
            <a:pPr marL="457200" indent="-457200">
              <a:buFont typeface="Wingdings" panose="05000000000000000000" pitchFamily="2" charset="2"/>
              <a:buChar char="ü"/>
            </a:pPr>
            <a:r>
              <a:rPr lang="en-US" dirty="0"/>
              <a:t>Location</a:t>
            </a:r>
          </a:p>
          <a:p>
            <a:pPr marL="457200" indent="-457200">
              <a:buFont typeface="Wingdings" panose="05000000000000000000" pitchFamily="2" charset="2"/>
              <a:buChar char="ü"/>
            </a:pPr>
            <a:r>
              <a:rPr lang="en-US" dirty="0"/>
              <a:t>Description</a:t>
            </a:r>
          </a:p>
          <a:p>
            <a:pPr marL="457200" indent="-457200">
              <a:buFont typeface="Wingdings" panose="05000000000000000000" pitchFamily="2" charset="2"/>
              <a:buChar char="ü"/>
            </a:pPr>
            <a:r>
              <a:rPr lang="en-US" dirty="0"/>
              <a:t>Method of operation</a:t>
            </a:r>
          </a:p>
          <a:p>
            <a:pPr marL="457200" indent="-457200">
              <a:buFont typeface="Wingdings" panose="05000000000000000000" pitchFamily="2" charset="2"/>
              <a:buChar char="ü"/>
            </a:pPr>
            <a:r>
              <a:rPr lang="en-US" dirty="0"/>
              <a:t>Verification method</a:t>
            </a:r>
          </a:p>
          <a:p>
            <a:endParaRPr lang="en-US" dirty="0"/>
          </a:p>
        </p:txBody>
      </p:sp>
      <p:pic>
        <p:nvPicPr>
          <p:cNvPr id="4" name="Picture 3">
            <a:extLst>
              <a:ext uri="{FF2B5EF4-FFF2-40B4-BE49-F238E27FC236}">
                <a16:creationId xmlns:a16="http://schemas.microsoft.com/office/drawing/2014/main" id="{FF3E8D90-2D43-DBE6-609B-34AA993A9992}"/>
              </a:ext>
            </a:extLst>
          </p:cNvPr>
          <p:cNvPicPr>
            <a:picLocks noChangeAspect="1"/>
          </p:cNvPicPr>
          <p:nvPr/>
        </p:nvPicPr>
        <p:blipFill>
          <a:blip r:embed="rId4"/>
          <a:stretch>
            <a:fillRect/>
          </a:stretch>
        </p:blipFill>
        <p:spPr>
          <a:xfrm>
            <a:off x="6919414" y="2152551"/>
            <a:ext cx="4329753" cy="2874956"/>
          </a:xfrm>
          <a:prstGeom prst="rect">
            <a:avLst/>
          </a:prstGeom>
        </p:spPr>
      </p:pic>
    </p:spTree>
    <p:custDataLst>
      <p:tags r:id="rId1"/>
    </p:custDataLst>
    <p:extLst>
      <p:ext uri="{BB962C8B-B14F-4D97-AF65-F5344CB8AC3E}">
        <p14:creationId xmlns:p14="http://schemas.microsoft.com/office/powerpoint/2010/main" val="1338763200"/>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A6C2DC-24D3-F086-A2E4-651B62301FAB}"/>
              </a:ext>
            </a:extLst>
          </p:cNvPr>
          <p:cNvSpPr txBox="1">
            <a:spLocks/>
          </p:cNvSpPr>
          <p:nvPr/>
        </p:nvSpPr>
        <p:spPr>
          <a:xfrm>
            <a:off x="1028771" y="1928812"/>
            <a:ext cx="5212080" cy="254627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accent1"/>
                </a:solidFill>
                <a:latin typeface="+mj-lt"/>
                <a:ea typeface="+mj-ea"/>
                <a:cs typeface="Arial" panose="020B0604020202020204" pitchFamily="34" charset="0"/>
              </a:defRPr>
            </a:lvl1pPr>
          </a:lstStyle>
          <a:p>
            <a:r>
              <a:rPr lang="en-US" sz="4800" dirty="0"/>
              <a:t>6 Steps for Establishing an Electrically Safe Work Condition</a:t>
            </a:r>
          </a:p>
        </p:txBody>
      </p:sp>
      <p:grpSp>
        <p:nvGrpSpPr>
          <p:cNvPr id="5" name="Group 4">
            <a:extLst>
              <a:ext uri="{FF2B5EF4-FFF2-40B4-BE49-F238E27FC236}">
                <a16:creationId xmlns:a16="http://schemas.microsoft.com/office/drawing/2014/main" id="{0D3D30F3-1AEF-C4EB-979A-0EA57CD96974}"/>
              </a:ext>
            </a:extLst>
          </p:cNvPr>
          <p:cNvGrpSpPr/>
          <p:nvPr/>
        </p:nvGrpSpPr>
        <p:grpSpPr>
          <a:xfrm>
            <a:off x="7143750" y="741397"/>
            <a:ext cx="3357347" cy="5375205"/>
            <a:chOff x="1103921" y="1113869"/>
            <a:chExt cx="2562037" cy="4565505"/>
          </a:xfrm>
        </p:grpSpPr>
        <p:grpSp>
          <p:nvGrpSpPr>
            <p:cNvPr id="6" name="Group 5">
              <a:extLst>
                <a:ext uri="{FF2B5EF4-FFF2-40B4-BE49-F238E27FC236}">
                  <a16:creationId xmlns:a16="http://schemas.microsoft.com/office/drawing/2014/main" id="{F41572F6-39CC-CA08-3CB0-7D4EDA360981}"/>
                </a:ext>
              </a:extLst>
            </p:cNvPr>
            <p:cNvGrpSpPr/>
            <p:nvPr/>
          </p:nvGrpSpPr>
          <p:grpSpPr>
            <a:xfrm>
              <a:off x="1103921" y="1113869"/>
              <a:ext cx="2562037" cy="4565505"/>
              <a:chOff x="1230150" y="161102"/>
              <a:chExt cx="2562037" cy="4565505"/>
            </a:xfrm>
            <a:effectLst>
              <a:outerShdw blurRad="50800" dist="38100" dir="2700000" algn="tl" rotWithShape="0">
                <a:prstClr val="black">
                  <a:alpha val="40000"/>
                </a:prstClr>
              </a:outerShdw>
            </a:effectLst>
          </p:grpSpPr>
          <p:pic>
            <p:nvPicPr>
              <p:cNvPr id="8" name="Picture 7">
                <a:extLst>
                  <a:ext uri="{FF2B5EF4-FFF2-40B4-BE49-F238E27FC236}">
                    <a16:creationId xmlns:a16="http://schemas.microsoft.com/office/drawing/2014/main" id="{284B5372-4502-AB59-AC9F-993A8ED523B4}"/>
                  </a:ext>
                </a:extLst>
              </p:cNvPr>
              <p:cNvPicPr>
                <a:picLocks noChangeAspect="1"/>
              </p:cNvPicPr>
              <p:nvPr/>
            </p:nvPicPr>
            <p:blipFill>
              <a:blip r:embed="rId4"/>
              <a:stretch>
                <a:fillRect/>
              </a:stretch>
            </p:blipFill>
            <p:spPr>
              <a:xfrm>
                <a:off x="1230150" y="161102"/>
                <a:ext cx="2562037" cy="3633738"/>
              </a:xfrm>
              <a:prstGeom prst="rect">
                <a:avLst/>
              </a:prstGeom>
              <a:ln>
                <a:solidFill>
                  <a:schemeClr val="tx2"/>
                </a:solidFill>
              </a:ln>
              <a:effectLst/>
            </p:spPr>
          </p:pic>
          <p:pic>
            <p:nvPicPr>
              <p:cNvPr id="9" name="Picture 8">
                <a:extLst>
                  <a:ext uri="{FF2B5EF4-FFF2-40B4-BE49-F238E27FC236}">
                    <a16:creationId xmlns:a16="http://schemas.microsoft.com/office/drawing/2014/main" id="{3C1281F6-B3F3-B963-D963-AAD4FACB9871}"/>
                  </a:ext>
                </a:extLst>
              </p:cNvPr>
              <p:cNvPicPr>
                <a:picLocks noChangeAspect="1"/>
              </p:cNvPicPr>
              <p:nvPr/>
            </p:nvPicPr>
            <p:blipFill>
              <a:blip r:embed="rId5"/>
              <a:stretch>
                <a:fillRect/>
              </a:stretch>
            </p:blipFill>
            <p:spPr>
              <a:xfrm>
                <a:off x="1230150" y="3793692"/>
                <a:ext cx="2562037" cy="932915"/>
              </a:xfrm>
              <a:prstGeom prst="rect">
                <a:avLst/>
              </a:prstGeom>
              <a:ln>
                <a:solidFill>
                  <a:schemeClr val="tx2"/>
                </a:solidFill>
              </a:ln>
            </p:spPr>
          </p:pic>
        </p:grpSp>
        <p:sp>
          <p:nvSpPr>
            <p:cNvPr id="7" name="Rectangle 6">
              <a:extLst>
                <a:ext uri="{FF2B5EF4-FFF2-40B4-BE49-F238E27FC236}">
                  <a16:creationId xmlns:a16="http://schemas.microsoft.com/office/drawing/2014/main" id="{B7C9A6D8-54B5-9AF8-F8E4-C840D948A905}"/>
                </a:ext>
              </a:extLst>
            </p:cNvPr>
            <p:cNvSpPr/>
            <p:nvPr/>
          </p:nvSpPr>
          <p:spPr>
            <a:xfrm>
              <a:off x="1103921" y="4732638"/>
              <a:ext cx="256203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66182597-9A17-1B3C-66C3-8954D543C807}"/>
              </a:ext>
            </a:extLst>
          </p:cNvPr>
          <p:cNvSpPr/>
          <p:nvPr/>
        </p:nvSpPr>
        <p:spPr>
          <a:xfrm>
            <a:off x="1028771" y="1340502"/>
            <a:ext cx="5212080" cy="46543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chemeClr val="tx1"/>
                </a:solidFill>
                <a:latin typeface="Montserrat Medium" pitchFamily="2" charset="0"/>
              </a:rPr>
              <a:t>NFPA 70 E Article 120</a:t>
            </a:r>
          </a:p>
        </p:txBody>
      </p:sp>
    </p:spTree>
    <p:custDataLst>
      <p:tags r:id="rId1"/>
    </p:custDataLst>
    <p:extLst>
      <p:ext uri="{BB962C8B-B14F-4D97-AF65-F5344CB8AC3E}">
        <p14:creationId xmlns:p14="http://schemas.microsoft.com/office/powerpoint/2010/main" val="2639817231"/>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A554A-2B5A-71FF-EF58-EFACD895B552}"/>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23472D6-7717-3D41-0538-BB1B99D9DE3F}"/>
              </a:ext>
            </a:extLst>
          </p:cNvPr>
          <p:cNvGrpSpPr/>
          <p:nvPr/>
        </p:nvGrpSpPr>
        <p:grpSpPr>
          <a:xfrm>
            <a:off x="10092690" y="311221"/>
            <a:ext cx="1860017" cy="3117779"/>
            <a:chOff x="1103921" y="1113869"/>
            <a:chExt cx="2562037" cy="4565505"/>
          </a:xfrm>
        </p:grpSpPr>
        <p:grpSp>
          <p:nvGrpSpPr>
            <p:cNvPr id="5" name="Group 4">
              <a:extLst>
                <a:ext uri="{FF2B5EF4-FFF2-40B4-BE49-F238E27FC236}">
                  <a16:creationId xmlns:a16="http://schemas.microsoft.com/office/drawing/2014/main" id="{2E55422F-D434-38AB-1188-83E248867271}"/>
                </a:ext>
              </a:extLst>
            </p:cNvPr>
            <p:cNvGrpSpPr/>
            <p:nvPr/>
          </p:nvGrpSpPr>
          <p:grpSpPr>
            <a:xfrm>
              <a:off x="1103921" y="1113869"/>
              <a:ext cx="2562037" cy="4565505"/>
              <a:chOff x="1230150" y="161102"/>
              <a:chExt cx="2562037" cy="4565505"/>
            </a:xfrm>
            <a:effectLst>
              <a:outerShdw blurRad="50800" dist="38100" dir="2700000" algn="tl" rotWithShape="0">
                <a:prstClr val="black">
                  <a:alpha val="40000"/>
                </a:prstClr>
              </a:outerShdw>
            </a:effectLst>
          </p:grpSpPr>
          <p:pic>
            <p:nvPicPr>
              <p:cNvPr id="7" name="Picture 6">
                <a:extLst>
                  <a:ext uri="{FF2B5EF4-FFF2-40B4-BE49-F238E27FC236}">
                    <a16:creationId xmlns:a16="http://schemas.microsoft.com/office/drawing/2014/main" id="{3EA6BE2E-D352-6A99-27B8-7AA49D3EB97E}"/>
                  </a:ext>
                </a:extLst>
              </p:cNvPr>
              <p:cNvPicPr>
                <a:picLocks noChangeAspect="1"/>
              </p:cNvPicPr>
              <p:nvPr/>
            </p:nvPicPr>
            <p:blipFill>
              <a:blip r:embed="rId4"/>
              <a:stretch>
                <a:fillRect/>
              </a:stretch>
            </p:blipFill>
            <p:spPr>
              <a:xfrm>
                <a:off x="1230150" y="161102"/>
                <a:ext cx="2562037" cy="3633738"/>
              </a:xfrm>
              <a:prstGeom prst="rect">
                <a:avLst/>
              </a:prstGeom>
              <a:ln>
                <a:solidFill>
                  <a:schemeClr val="tx2"/>
                </a:solidFill>
              </a:ln>
              <a:effectLst/>
            </p:spPr>
          </p:pic>
          <p:pic>
            <p:nvPicPr>
              <p:cNvPr id="8" name="Picture 7">
                <a:extLst>
                  <a:ext uri="{FF2B5EF4-FFF2-40B4-BE49-F238E27FC236}">
                    <a16:creationId xmlns:a16="http://schemas.microsoft.com/office/drawing/2014/main" id="{74FECD3A-913D-7005-E863-0BF9F2DAD166}"/>
                  </a:ext>
                </a:extLst>
              </p:cNvPr>
              <p:cNvPicPr>
                <a:picLocks noChangeAspect="1"/>
              </p:cNvPicPr>
              <p:nvPr/>
            </p:nvPicPr>
            <p:blipFill>
              <a:blip r:embed="rId5"/>
              <a:stretch>
                <a:fillRect/>
              </a:stretch>
            </p:blipFill>
            <p:spPr>
              <a:xfrm>
                <a:off x="1230150" y="3793692"/>
                <a:ext cx="2562037" cy="932915"/>
              </a:xfrm>
              <a:prstGeom prst="rect">
                <a:avLst/>
              </a:prstGeom>
              <a:ln>
                <a:solidFill>
                  <a:schemeClr val="tx2"/>
                </a:solidFill>
              </a:ln>
            </p:spPr>
          </p:pic>
        </p:grpSp>
        <p:sp>
          <p:nvSpPr>
            <p:cNvPr id="6" name="Rectangle 5">
              <a:extLst>
                <a:ext uri="{FF2B5EF4-FFF2-40B4-BE49-F238E27FC236}">
                  <a16:creationId xmlns:a16="http://schemas.microsoft.com/office/drawing/2014/main" id="{FC9CE077-46F4-4AE0-1C6A-4E53849F9680}"/>
                </a:ext>
              </a:extLst>
            </p:cNvPr>
            <p:cNvSpPr/>
            <p:nvPr/>
          </p:nvSpPr>
          <p:spPr>
            <a:xfrm>
              <a:off x="1103921" y="4732638"/>
              <a:ext cx="256203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B7BE26E3-7C0F-E717-99D6-786DA83DAA42}"/>
              </a:ext>
            </a:extLst>
          </p:cNvPr>
          <p:cNvPicPr>
            <a:picLocks noChangeAspect="1"/>
          </p:cNvPicPr>
          <p:nvPr/>
        </p:nvPicPr>
        <p:blipFill rotWithShape="1">
          <a:blip r:embed="rId6">
            <a:extLst>
              <a:ext uri="{28A0092B-C50C-407E-A947-70E740481C1C}">
                <a14:useLocalDpi xmlns:a14="http://schemas.microsoft.com/office/drawing/2010/main" val="0"/>
              </a:ext>
            </a:extLst>
          </a:blip>
          <a:srcRect l="9121" t="20609" r="20083"/>
          <a:stretch/>
        </p:blipFill>
        <p:spPr>
          <a:xfrm>
            <a:off x="1049509" y="2782475"/>
            <a:ext cx="9043181" cy="4331567"/>
          </a:xfrm>
          <a:prstGeom prst="rect">
            <a:avLst/>
          </a:prstGeom>
        </p:spPr>
      </p:pic>
      <p:pic>
        <p:nvPicPr>
          <p:cNvPr id="12" name="Picture 4" descr="National Fire Protection Association - Wikipedia">
            <a:extLst>
              <a:ext uri="{FF2B5EF4-FFF2-40B4-BE49-F238E27FC236}">
                <a16:creationId xmlns:a16="http://schemas.microsoft.com/office/drawing/2014/main" id="{64D9F5F2-1478-6733-0515-C0C7EF2398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49741" y="172405"/>
            <a:ext cx="905592" cy="11088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DF3A975-AB28-0032-04E0-D595C587ABB7}"/>
              </a:ext>
            </a:extLst>
          </p:cNvPr>
          <p:cNvPicPr>
            <a:picLocks noChangeAspect="1"/>
          </p:cNvPicPr>
          <p:nvPr/>
        </p:nvPicPr>
        <p:blipFill rotWithShape="1">
          <a:blip r:embed="rId8">
            <a:extLst>
              <a:ext uri="{28A0092B-C50C-407E-A947-70E740481C1C}">
                <a14:useLocalDpi xmlns:a14="http://schemas.microsoft.com/office/drawing/2010/main" val="0"/>
              </a:ext>
            </a:extLst>
          </a:blip>
          <a:srcRect l="3417" t="2526" r="54680" b="12151"/>
          <a:stretch/>
        </p:blipFill>
        <p:spPr>
          <a:xfrm>
            <a:off x="947951" y="4962757"/>
            <a:ext cx="1314450" cy="1505558"/>
          </a:xfrm>
          <a:prstGeom prst="rect">
            <a:avLst/>
          </a:prstGeom>
        </p:spPr>
      </p:pic>
      <p:sp>
        <p:nvSpPr>
          <p:cNvPr id="17" name="Rectangle 16">
            <a:extLst>
              <a:ext uri="{FF2B5EF4-FFF2-40B4-BE49-F238E27FC236}">
                <a16:creationId xmlns:a16="http://schemas.microsoft.com/office/drawing/2014/main" id="{B207DF1E-64D7-FECA-E09B-67F842EEE418}"/>
              </a:ext>
            </a:extLst>
          </p:cNvPr>
          <p:cNvSpPr/>
          <p:nvPr/>
        </p:nvSpPr>
        <p:spPr>
          <a:xfrm>
            <a:off x="376237" y="617220"/>
            <a:ext cx="6652360" cy="2016798"/>
          </a:xfrm>
          <a:prstGeom prst="rect">
            <a:avLst/>
          </a:prstGeom>
          <a:ln/>
          <a:effectLst>
            <a:glow rad="635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r>
              <a:rPr lang="en-US" sz="2800" b="1" dirty="0">
                <a:solidFill>
                  <a:schemeClr val="tx1"/>
                </a:solidFill>
              </a:rPr>
              <a:t>(1) </a:t>
            </a:r>
            <a:r>
              <a:rPr lang="en-US" sz="2800" dirty="0">
                <a:solidFill>
                  <a:schemeClr val="tx1"/>
                </a:solidFill>
              </a:rPr>
              <a:t>Determine all possible sources of electrical supply to the specific equipment. Check applicable up-to-date drawings, diagrams, and identification tags</a:t>
            </a:r>
          </a:p>
        </p:txBody>
      </p:sp>
    </p:spTree>
    <p:custDataLst>
      <p:tags r:id="rId1"/>
    </p:custDataLst>
    <p:extLst>
      <p:ext uri="{BB962C8B-B14F-4D97-AF65-F5344CB8AC3E}">
        <p14:creationId xmlns:p14="http://schemas.microsoft.com/office/powerpoint/2010/main" val="2810513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63AFE-94A5-D567-FA6E-81C8763E192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27502B9A-602A-9B59-B663-0577C9C9C8C5}"/>
              </a:ext>
            </a:extLst>
          </p:cNvPr>
          <p:cNvGrpSpPr/>
          <p:nvPr/>
        </p:nvGrpSpPr>
        <p:grpSpPr>
          <a:xfrm>
            <a:off x="10092690" y="311221"/>
            <a:ext cx="1860017" cy="3117779"/>
            <a:chOff x="1103921" y="1113869"/>
            <a:chExt cx="2562037" cy="4565505"/>
          </a:xfrm>
        </p:grpSpPr>
        <p:grpSp>
          <p:nvGrpSpPr>
            <p:cNvPr id="5" name="Group 4">
              <a:extLst>
                <a:ext uri="{FF2B5EF4-FFF2-40B4-BE49-F238E27FC236}">
                  <a16:creationId xmlns:a16="http://schemas.microsoft.com/office/drawing/2014/main" id="{971BA443-767F-5AD0-23FC-80865D1463DA}"/>
                </a:ext>
              </a:extLst>
            </p:cNvPr>
            <p:cNvGrpSpPr/>
            <p:nvPr/>
          </p:nvGrpSpPr>
          <p:grpSpPr>
            <a:xfrm>
              <a:off x="1103921" y="1113869"/>
              <a:ext cx="2562037" cy="4565505"/>
              <a:chOff x="1230150" y="161102"/>
              <a:chExt cx="2562037" cy="4565505"/>
            </a:xfrm>
            <a:effectLst>
              <a:outerShdw blurRad="50800" dist="38100" dir="2700000" algn="tl" rotWithShape="0">
                <a:prstClr val="black">
                  <a:alpha val="40000"/>
                </a:prstClr>
              </a:outerShdw>
            </a:effectLst>
          </p:grpSpPr>
          <p:pic>
            <p:nvPicPr>
              <p:cNvPr id="7" name="Picture 6">
                <a:extLst>
                  <a:ext uri="{FF2B5EF4-FFF2-40B4-BE49-F238E27FC236}">
                    <a16:creationId xmlns:a16="http://schemas.microsoft.com/office/drawing/2014/main" id="{F6A825F7-8A09-AA92-CFCF-5751892C2986}"/>
                  </a:ext>
                </a:extLst>
              </p:cNvPr>
              <p:cNvPicPr>
                <a:picLocks noChangeAspect="1"/>
              </p:cNvPicPr>
              <p:nvPr/>
            </p:nvPicPr>
            <p:blipFill>
              <a:blip r:embed="rId4"/>
              <a:stretch>
                <a:fillRect/>
              </a:stretch>
            </p:blipFill>
            <p:spPr>
              <a:xfrm>
                <a:off x="1230150" y="161102"/>
                <a:ext cx="2562037" cy="3633738"/>
              </a:xfrm>
              <a:prstGeom prst="rect">
                <a:avLst/>
              </a:prstGeom>
              <a:ln>
                <a:solidFill>
                  <a:schemeClr val="tx2"/>
                </a:solidFill>
              </a:ln>
              <a:effectLst/>
            </p:spPr>
          </p:pic>
          <p:pic>
            <p:nvPicPr>
              <p:cNvPr id="8" name="Picture 7">
                <a:extLst>
                  <a:ext uri="{FF2B5EF4-FFF2-40B4-BE49-F238E27FC236}">
                    <a16:creationId xmlns:a16="http://schemas.microsoft.com/office/drawing/2014/main" id="{6D188C82-A678-DE5A-0FFF-EDCC02920B38}"/>
                  </a:ext>
                </a:extLst>
              </p:cNvPr>
              <p:cNvPicPr>
                <a:picLocks noChangeAspect="1"/>
              </p:cNvPicPr>
              <p:nvPr/>
            </p:nvPicPr>
            <p:blipFill>
              <a:blip r:embed="rId5"/>
              <a:stretch>
                <a:fillRect/>
              </a:stretch>
            </p:blipFill>
            <p:spPr>
              <a:xfrm>
                <a:off x="1230150" y="3793692"/>
                <a:ext cx="2562037" cy="932915"/>
              </a:xfrm>
              <a:prstGeom prst="rect">
                <a:avLst/>
              </a:prstGeom>
              <a:ln>
                <a:solidFill>
                  <a:schemeClr val="tx2"/>
                </a:solidFill>
              </a:ln>
            </p:spPr>
          </p:pic>
        </p:grpSp>
        <p:sp>
          <p:nvSpPr>
            <p:cNvPr id="6" name="Rectangle 5">
              <a:extLst>
                <a:ext uri="{FF2B5EF4-FFF2-40B4-BE49-F238E27FC236}">
                  <a16:creationId xmlns:a16="http://schemas.microsoft.com/office/drawing/2014/main" id="{D9E55969-E9EB-2479-7E01-B81D737D2CA7}"/>
                </a:ext>
              </a:extLst>
            </p:cNvPr>
            <p:cNvSpPr/>
            <p:nvPr/>
          </p:nvSpPr>
          <p:spPr>
            <a:xfrm>
              <a:off x="1103921" y="4732638"/>
              <a:ext cx="256203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7E0ED45E-3940-592B-6932-2D6DCE6FACE4}"/>
              </a:ext>
            </a:extLst>
          </p:cNvPr>
          <p:cNvPicPr>
            <a:picLocks noChangeAspect="1"/>
          </p:cNvPicPr>
          <p:nvPr/>
        </p:nvPicPr>
        <p:blipFill rotWithShape="1">
          <a:blip r:embed="rId6">
            <a:extLst>
              <a:ext uri="{28A0092B-C50C-407E-A947-70E740481C1C}">
                <a14:useLocalDpi xmlns:a14="http://schemas.microsoft.com/office/drawing/2010/main" val="0"/>
              </a:ext>
            </a:extLst>
          </a:blip>
          <a:srcRect l="9121" t="20609" r="20083"/>
          <a:stretch/>
        </p:blipFill>
        <p:spPr>
          <a:xfrm>
            <a:off x="1049509" y="2782475"/>
            <a:ext cx="9043181" cy="4331567"/>
          </a:xfrm>
          <a:prstGeom prst="rect">
            <a:avLst/>
          </a:prstGeom>
        </p:spPr>
      </p:pic>
      <p:pic>
        <p:nvPicPr>
          <p:cNvPr id="12" name="Picture 4" descr="National Fire Protection Association - Wikipedia">
            <a:extLst>
              <a:ext uri="{FF2B5EF4-FFF2-40B4-BE49-F238E27FC236}">
                <a16:creationId xmlns:a16="http://schemas.microsoft.com/office/drawing/2014/main" id="{97B2C2A3-EF84-057A-08E2-FFCA612D12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49741" y="172405"/>
            <a:ext cx="905592" cy="11088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B5F6B8D-EC70-3E98-10B0-BFE4680C5B65}"/>
              </a:ext>
            </a:extLst>
          </p:cNvPr>
          <p:cNvPicPr>
            <a:picLocks noChangeAspect="1"/>
          </p:cNvPicPr>
          <p:nvPr/>
        </p:nvPicPr>
        <p:blipFill rotWithShape="1">
          <a:blip r:embed="rId8">
            <a:extLst>
              <a:ext uri="{28A0092B-C50C-407E-A947-70E740481C1C}">
                <a14:useLocalDpi xmlns:a14="http://schemas.microsoft.com/office/drawing/2010/main" val="0"/>
              </a:ext>
            </a:extLst>
          </a:blip>
          <a:srcRect l="3417" t="2526" r="54680" b="12151"/>
          <a:stretch/>
        </p:blipFill>
        <p:spPr>
          <a:xfrm>
            <a:off x="2536721" y="4311247"/>
            <a:ext cx="1314450" cy="1505558"/>
          </a:xfrm>
          <a:prstGeom prst="rect">
            <a:avLst/>
          </a:prstGeom>
        </p:spPr>
      </p:pic>
      <p:sp>
        <p:nvSpPr>
          <p:cNvPr id="17" name="Rectangle 16">
            <a:extLst>
              <a:ext uri="{FF2B5EF4-FFF2-40B4-BE49-F238E27FC236}">
                <a16:creationId xmlns:a16="http://schemas.microsoft.com/office/drawing/2014/main" id="{5B069337-28F0-0F5D-7A68-284BAE0C4649}"/>
              </a:ext>
            </a:extLst>
          </p:cNvPr>
          <p:cNvSpPr/>
          <p:nvPr/>
        </p:nvSpPr>
        <p:spPr>
          <a:xfrm>
            <a:off x="376237" y="617220"/>
            <a:ext cx="6597769" cy="1853025"/>
          </a:xfrm>
          <a:prstGeom prst="rect">
            <a:avLst/>
          </a:prstGeom>
          <a:ln/>
          <a:effectLst>
            <a:glow rad="635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r>
              <a:rPr lang="en-US" sz="2800" b="1" dirty="0">
                <a:solidFill>
                  <a:schemeClr val="tx1"/>
                </a:solidFill>
              </a:rPr>
              <a:t>(2) </a:t>
            </a:r>
            <a:r>
              <a:rPr lang="en-US" sz="2800" dirty="0">
                <a:solidFill>
                  <a:schemeClr val="tx1"/>
                </a:solidFill>
              </a:rPr>
              <a:t>After properly interrupting the load current, open the disconnecting device(s) for each source. </a:t>
            </a:r>
          </a:p>
          <a:p>
            <a:endParaRPr lang="en-US" sz="2500" dirty="0">
              <a:solidFill>
                <a:schemeClr val="tx1"/>
              </a:solidFill>
            </a:endParaRPr>
          </a:p>
        </p:txBody>
      </p:sp>
    </p:spTree>
    <p:custDataLst>
      <p:tags r:id="rId1"/>
    </p:custDataLst>
    <p:extLst>
      <p:ext uri="{BB962C8B-B14F-4D97-AF65-F5344CB8AC3E}">
        <p14:creationId xmlns:p14="http://schemas.microsoft.com/office/powerpoint/2010/main" val="1869212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4CF88-287B-9EAE-B31B-0917B741BE5F}"/>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099B4A12-C719-99F9-D502-E556D696FFD1}"/>
              </a:ext>
            </a:extLst>
          </p:cNvPr>
          <p:cNvGrpSpPr/>
          <p:nvPr/>
        </p:nvGrpSpPr>
        <p:grpSpPr>
          <a:xfrm>
            <a:off x="10092690" y="311221"/>
            <a:ext cx="1860017" cy="3117779"/>
            <a:chOff x="1103921" y="1113869"/>
            <a:chExt cx="2562037" cy="4565505"/>
          </a:xfrm>
        </p:grpSpPr>
        <p:grpSp>
          <p:nvGrpSpPr>
            <p:cNvPr id="5" name="Group 4">
              <a:extLst>
                <a:ext uri="{FF2B5EF4-FFF2-40B4-BE49-F238E27FC236}">
                  <a16:creationId xmlns:a16="http://schemas.microsoft.com/office/drawing/2014/main" id="{9B3FC3BF-6C82-C4AD-EC83-2ABEC065B7F2}"/>
                </a:ext>
              </a:extLst>
            </p:cNvPr>
            <p:cNvGrpSpPr/>
            <p:nvPr/>
          </p:nvGrpSpPr>
          <p:grpSpPr>
            <a:xfrm>
              <a:off x="1103921" y="1113869"/>
              <a:ext cx="2562037" cy="4565505"/>
              <a:chOff x="1230150" y="161102"/>
              <a:chExt cx="2562037" cy="4565505"/>
            </a:xfrm>
            <a:effectLst>
              <a:outerShdw blurRad="50800" dist="38100" dir="2700000" algn="tl" rotWithShape="0">
                <a:prstClr val="black">
                  <a:alpha val="40000"/>
                </a:prstClr>
              </a:outerShdw>
            </a:effectLst>
          </p:grpSpPr>
          <p:pic>
            <p:nvPicPr>
              <p:cNvPr id="7" name="Picture 6">
                <a:extLst>
                  <a:ext uri="{FF2B5EF4-FFF2-40B4-BE49-F238E27FC236}">
                    <a16:creationId xmlns:a16="http://schemas.microsoft.com/office/drawing/2014/main" id="{E9351C3C-0FD1-C456-D8FE-C7412A2B90DB}"/>
                  </a:ext>
                </a:extLst>
              </p:cNvPr>
              <p:cNvPicPr>
                <a:picLocks noChangeAspect="1"/>
              </p:cNvPicPr>
              <p:nvPr/>
            </p:nvPicPr>
            <p:blipFill>
              <a:blip r:embed="rId4"/>
              <a:stretch>
                <a:fillRect/>
              </a:stretch>
            </p:blipFill>
            <p:spPr>
              <a:xfrm>
                <a:off x="1230150" y="161102"/>
                <a:ext cx="2562037" cy="3633738"/>
              </a:xfrm>
              <a:prstGeom prst="rect">
                <a:avLst/>
              </a:prstGeom>
              <a:ln>
                <a:solidFill>
                  <a:schemeClr val="tx2"/>
                </a:solidFill>
              </a:ln>
              <a:effectLst/>
            </p:spPr>
          </p:pic>
          <p:pic>
            <p:nvPicPr>
              <p:cNvPr id="8" name="Picture 7">
                <a:extLst>
                  <a:ext uri="{FF2B5EF4-FFF2-40B4-BE49-F238E27FC236}">
                    <a16:creationId xmlns:a16="http://schemas.microsoft.com/office/drawing/2014/main" id="{AB9D4435-4214-39D9-3BF5-2F8735E792DC}"/>
                  </a:ext>
                </a:extLst>
              </p:cNvPr>
              <p:cNvPicPr>
                <a:picLocks noChangeAspect="1"/>
              </p:cNvPicPr>
              <p:nvPr/>
            </p:nvPicPr>
            <p:blipFill>
              <a:blip r:embed="rId5"/>
              <a:stretch>
                <a:fillRect/>
              </a:stretch>
            </p:blipFill>
            <p:spPr>
              <a:xfrm>
                <a:off x="1230150" y="3793692"/>
                <a:ext cx="2562037" cy="932915"/>
              </a:xfrm>
              <a:prstGeom prst="rect">
                <a:avLst/>
              </a:prstGeom>
              <a:ln>
                <a:solidFill>
                  <a:schemeClr val="tx2"/>
                </a:solidFill>
              </a:ln>
            </p:spPr>
          </p:pic>
        </p:grpSp>
        <p:sp>
          <p:nvSpPr>
            <p:cNvPr id="6" name="Rectangle 5">
              <a:extLst>
                <a:ext uri="{FF2B5EF4-FFF2-40B4-BE49-F238E27FC236}">
                  <a16:creationId xmlns:a16="http://schemas.microsoft.com/office/drawing/2014/main" id="{381A394B-31D3-7C12-3EC4-793BF20DE7F4}"/>
                </a:ext>
              </a:extLst>
            </p:cNvPr>
            <p:cNvSpPr/>
            <p:nvPr/>
          </p:nvSpPr>
          <p:spPr>
            <a:xfrm>
              <a:off x="1103921" y="4732638"/>
              <a:ext cx="256203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10A08553-BBDB-BBF7-268B-78427EA0BF9A}"/>
              </a:ext>
            </a:extLst>
          </p:cNvPr>
          <p:cNvPicPr>
            <a:picLocks noChangeAspect="1"/>
          </p:cNvPicPr>
          <p:nvPr/>
        </p:nvPicPr>
        <p:blipFill rotWithShape="1">
          <a:blip r:embed="rId6">
            <a:extLst>
              <a:ext uri="{28A0092B-C50C-407E-A947-70E740481C1C}">
                <a14:useLocalDpi xmlns:a14="http://schemas.microsoft.com/office/drawing/2010/main" val="0"/>
              </a:ext>
            </a:extLst>
          </a:blip>
          <a:srcRect l="9121" t="20609" r="20083"/>
          <a:stretch/>
        </p:blipFill>
        <p:spPr>
          <a:xfrm>
            <a:off x="1049509" y="2782475"/>
            <a:ext cx="9043181" cy="4331567"/>
          </a:xfrm>
          <a:prstGeom prst="rect">
            <a:avLst/>
          </a:prstGeom>
        </p:spPr>
      </p:pic>
      <p:pic>
        <p:nvPicPr>
          <p:cNvPr id="12" name="Picture 4" descr="National Fire Protection Association - Wikipedia">
            <a:extLst>
              <a:ext uri="{FF2B5EF4-FFF2-40B4-BE49-F238E27FC236}">
                <a16:creationId xmlns:a16="http://schemas.microsoft.com/office/drawing/2014/main" id="{614E84B3-DFC2-C2B8-C254-6FE9229A9E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49741" y="172405"/>
            <a:ext cx="905592" cy="11088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CE07DA3-C133-3097-9D88-74D3B6337714}"/>
              </a:ext>
            </a:extLst>
          </p:cNvPr>
          <p:cNvPicPr>
            <a:picLocks noChangeAspect="1"/>
          </p:cNvPicPr>
          <p:nvPr/>
        </p:nvPicPr>
        <p:blipFill rotWithShape="1">
          <a:blip r:embed="rId8">
            <a:extLst>
              <a:ext uri="{28A0092B-C50C-407E-A947-70E740481C1C}">
                <a14:useLocalDpi xmlns:a14="http://schemas.microsoft.com/office/drawing/2010/main" val="0"/>
              </a:ext>
            </a:extLst>
          </a:blip>
          <a:srcRect l="3417" t="2526" r="54680" b="12151"/>
          <a:stretch/>
        </p:blipFill>
        <p:spPr>
          <a:xfrm>
            <a:off x="3874031" y="3648307"/>
            <a:ext cx="1314450" cy="1505558"/>
          </a:xfrm>
          <a:prstGeom prst="rect">
            <a:avLst/>
          </a:prstGeom>
        </p:spPr>
      </p:pic>
      <p:sp>
        <p:nvSpPr>
          <p:cNvPr id="17" name="Rectangle 16">
            <a:extLst>
              <a:ext uri="{FF2B5EF4-FFF2-40B4-BE49-F238E27FC236}">
                <a16:creationId xmlns:a16="http://schemas.microsoft.com/office/drawing/2014/main" id="{8B5047E5-6AAA-1AC2-581C-66B5445681A2}"/>
              </a:ext>
            </a:extLst>
          </p:cNvPr>
          <p:cNvSpPr/>
          <p:nvPr/>
        </p:nvSpPr>
        <p:spPr>
          <a:xfrm>
            <a:off x="376237" y="617219"/>
            <a:ext cx="6611417" cy="2165255"/>
          </a:xfrm>
          <a:prstGeom prst="rect">
            <a:avLst/>
          </a:prstGeom>
          <a:ln/>
          <a:effectLst>
            <a:glow rad="635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r>
              <a:rPr lang="en-US" sz="2800" b="1" dirty="0">
                <a:solidFill>
                  <a:schemeClr val="tx1"/>
                </a:solidFill>
              </a:rPr>
              <a:t>(3) </a:t>
            </a:r>
            <a:r>
              <a:rPr lang="en-US" sz="2800" dirty="0">
                <a:solidFill>
                  <a:schemeClr val="tx1"/>
                </a:solidFill>
              </a:rPr>
              <a:t>Wherever possible, visually verify that all blades of the disconnecting devices are fully open or that </a:t>
            </a:r>
            <a:r>
              <a:rPr lang="en-US" sz="2800" dirty="0" err="1">
                <a:solidFill>
                  <a:schemeClr val="tx1"/>
                </a:solidFill>
              </a:rPr>
              <a:t>drawout</a:t>
            </a:r>
            <a:r>
              <a:rPr lang="en-US" sz="2800" dirty="0">
                <a:solidFill>
                  <a:schemeClr val="tx1"/>
                </a:solidFill>
              </a:rPr>
              <a:t>-type circuit breakers are withdrawn to the fully disconnected position. </a:t>
            </a:r>
          </a:p>
        </p:txBody>
      </p:sp>
    </p:spTree>
    <p:custDataLst>
      <p:tags r:id="rId1"/>
    </p:custDataLst>
    <p:extLst>
      <p:ext uri="{BB962C8B-B14F-4D97-AF65-F5344CB8AC3E}">
        <p14:creationId xmlns:p14="http://schemas.microsoft.com/office/powerpoint/2010/main" val="2965465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CD54C-30E6-0BBE-68C0-56A96B5ED051}"/>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2BF5EFF2-9F3D-BCC9-2F58-48D6BCC4419A}"/>
              </a:ext>
            </a:extLst>
          </p:cNvPr>
          <p:cNvGrpSpPr/>
          <p:nvPr/>
        </p:nvGrpSpPr>
        <p:grpSpPr>
          <a:xfrm>
            <a:off x="10092690" y="311221"/>
            <a:ext cx="1860017" cy="3117779"/>
            <a:chOff x="1103921" y="1113869"/>
            <a:chExt cx="2562037" cy="4565505"/>
          </a:xfrm>
        </p:grpSpPr>
        <p:grpSp>
          <p:nvGrpSpPr>
            <p:cNvPr id="5" name="Group 4">
              <a:extLst>
                <a:ext uri="{FF2B5EF4-FFF2-40B4-BE49-F238E27FC236}">
                  <a16:creationId xmlns:a16="http://schemas.microsoft.com/office/drawing/2014/main" id="{5AFDF3D5-7A5A-3217-FAAB-0B28772C331C}"/>
                </a:ext>
              </a:extLst>
            </p:cNvPr>
            <p:cNvGrpSpPr/>
            <p:nvPr/>
          </p:nvGrpSpPr>
          <p:grpSpPr>
            <a:xfrm>
              <a:off x="1103921" y="1113869"/>
              <a:ext cx="2562037" cy="4565505"/>
              <a:chOff x="1230150" y="161102"/>
              <a:chExt cx="2562037" cy="4565505"/>
            </a:xfrm>
            <a:effectLst>
              <a:outerShdw blurRad="50800" dist="38100" dir="2700000" algn="tl" rotWithShape="0">
                <a:prstClr val="black">
                  <a:alpha val="40000"/>
                </a:prstClr>
              </a:outerShdw>
            </a:effectLst>
          </p:grpSpPr>
          <p:pic>
            <p:nvPicPr>
              <p:cNvPr id="7" name="Picture 6">
                <a:extLst>
                  <a:ext uri="{FF2B5EF4-FFF2-40B4-BE49-F238E27FC236}">
                    <a16:creationId xmlns:a16="http://schemas.microsoft.com/office/drawing/2014/main" id="{5F8CB3F8-997C-5908-099A-A895F677C62D}"/>
                  </a:ext>
                </a:extLst>
              </p:cNvPr>
              <p:cNvPicPr>
                <a:picLocks noChangeAspect="1"/>
              </p:cNvPicPr>
              <p:nvPr/>
            </p:nvPicPr>
            <p:blipFill>
              <a:blip r:embed="rId4"/>
              <a:stretch>
                <a:fillRect/>
              </a:stretch>
            </p:blipFill>
            <p:spPr>
              <a:xfrm>
                <a:off x="1230150" y="161102"/>
                <a:ext cx="2562037" cy="3633738"/>
              </a:xfrm>
              <a:prstGeom prst="rect">
                <a:avLst/>
              </a:prstGeom>
              <a:ln>
                <a:solidFill>
                  <a:schemeClr val="tx2"/>
                </a:solidFill>
              </a:ln>
              <a:effectLst/>
            </p:spPr>
          </p:pic>
          <p:pic>
            <p:nvPicPr>
              <p:cNvPr id="8" name="Picture 7">
                <a:extLst>
                  <a:ext uri="{FF2B5EF4-FFF2-40B4-BE49-F238E27FC236}">
                    <a16:creationId xmlns:a16="http://schemas.microsoft.com/office/drawing/2014/main" id="{FD76EB50-CADD-7053-9F0F-39739B7D7EDB}"/>
                  </a:ext>
                </a:extLst>
              </p:cNvPr>
              <p:cNvPicPr>
                <a:picLocks noChangeAspect="1"/>
              </p:cNvPicPr>
              <p:nvPr/>
            </p:nvPicPr>
            <p:blipFill>
              <a:blip r:embed="rId5"/>
              <a:stretch>
                <a:fillRect/>
              </a:stretch>
            </p:blipFill>
            <p:spPr>
              <a:xfrm>
                <a:off x="1230150" y="3793692"/>
                <a:ext cx="2562037" cy="932915"/>
              </a:xfrm>
              <a:prstGeom prst="rect">
                <a:avLst/>
              </a:prstGeom>
              <a:ln>
                <a:solidFill>
                  <a:schemeClr val="tx2"/>
                </a:solidFill>
              </a:ln>
            </p:spPr>
          </p:pic>
        </p:grpSp>
        <p:sp>
          <p:nvSpPr>
            <p:cNvPr id="6" name="Rectangle 5">
              <a:extLst>
                <a:ext uri="{FF2B5EF4-FFF2-40B4-BE49-F238E27FC236}">
                  <a16:creationId xmlns:a16="http://schemas.microsoft.com/office/drawing/2014/main" id="{8A986007-C6CA-6565-FA20-2CC92BC39340}"/>
                </a:ext>
              </a:extLst>
            </p:cNvPr>
            <p:cNvSpPr/>
            <p:nvPr/>
          </p:nvSpPr>
          <p:spPr>
            <a:xfrm>
              <a:off x="1103921" y="4732638"/>
              <a:ext cx="256203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371C3BC3-7E2F-1CC0-A640-32C0FE1C7AA8}"/>
              </a:ext>
            </a:extLst>
          </p:cNvPr>
          <p:cNvPicPr>
            <a:picLocks noChangeAspect="1"/>
          </p:cNvPicPr>
          <p:nvPr/>
        </p:nvPicPr>
        <p:blipFill rotWithShape="1">
          <a:blip r:embed="rId6">
            <a:extLst>
              <a:ext uri="{28A0092B-C50C-407E-A947-70E740481C1C}">
                <a14:useLocalDpi xmlns:a14="http://schemas.microsoft.com/office/drawing/2010/main" val="0"/>
              </a:ext>
            </a:extLst>
          </a:blip>
          <a:srcRect l="9121" t="20609" r="20083"/>
          <a:stretch/>
        </p:blipFill>
        <p:spPr>
          <a:xfrm>
            <a:off x="1049509" y="2782475"/>
            <a:ext cx="9043181" cy="4331567"/>
          </a:xfrm>
          <a:prstGeom prst="rect">
            <a:avLst/>
          </a:prstGeom>
        </p:spPr>
      </p:pic>
      <p:pic>
        <p:nvPicPr>
          <p:cNvPr id="12" name="Picture 4" descr="National Fire Protection Association - Wikipedia">
            <a:extLst>
              <a:ext uri="{FF2B5EF4-FFF2-40B4-BE49-F238E27FC236}">
                <a16:creationId xmlns:a16="http://schemas.microsoft.com/office/drawing/2014/main" id="{FAE74D0C-A61E-30E4-8FF7-4974396D81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49741" y="172405"/>
            <a:ext cx="905592" cy="11088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D692C1A4-9EB1-A7CD-4970-C786E082C192}"/>
              </a:ext>
            </a:extLst>
          </p:cNvPr>
          <p:cNvPicPr>
            <a:picLocks noChangeAspect="1"/>
          </p:cNvPicPr>
          <p:nvPr/>
        </p:nvPicPr>
        <p:blipFill rotWithShape="1">
          <a:blip r:embed="rId8">
            <a:extLst>
              <a:ext uri="{28A0092B-C50C-407E-A947-70E740481C1C}">
                <a14:useLocalDpi xmlns:a14="http://schemas.microsoft.com/office/drawing/2010/main" val="0"/>
              </a:ext>
            </a:extLst>
          </a:blip>
          <a:srcRect l="3417" t="2526" r="54680" b="12151"/>
          <a:stretch/>
        </p:blipFill>
        <p:spPr>
          <a:xfrm>
            <a:off x="5097041" y="2996797"/>
            <a:ext cx="1314450" cy="1505558"/>
          </a:xfrm>
          <a:prstGeom prst="rect">
            <a:avLst/>
          </a:prstGeom>
        </p:spPr>
      </p:pic>
      <p:sp>
        <p:nvSpPr>
          <p:cNvPr id="17" name="Rectangle 16">
            <a:extLst>
              <a:ext uri="{FF2B5EF4-FFF2-40B4-BE49-F238E27FC236}">
                <a16:creationId xmlns:a16="http://schemas.microsoft.com/office/drawing/2014/main" id="{07AFF155-5157-4084-9754-C3AD8A32ED6A}"/>
              </a:ext>
            </a:extLst>
          </p:cNvPr>
          <p:cNvSpPr/>
          <p:nvPr/>
        </p:nvSpPr>
        <p:spPr>
          <a:xfrm>
            <a:off x="376237" y="617220"/>
            <a:ext cx="6420348" cy="1863090"/>
          </a:xfrm>
          <a:prstGeom prst="rect">
            <a:avLst/>
          </a:prstGeom>
          <a:ln/>
          <a:effectLst>
            <a:glow rad="635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r>
              <a:rPr lang="en-US" sz="2800" b="1" dirty="0">
                <a:solidFill>
                  <a:schemeClr val="tx1"/>
                </a:solidFill>
              </a:rPr>
              <a:t>(4) </a:t>
            </a:r>
            <a:r>
              <a:rPr lang="en-US" sz="2800" dirty="0">
                <a:solidFill>
                  <a:schemeClr val="tx1"/>
                </a:solidFill>
              </a:rPr>
              <a:t>Apply lockout/tagout devices in accordance with a documented and established policy. </a:t>
            </a:r>
          </a:p>
          <a:p>
            <a:endParaRPr lang="en-US" sz="2500" dirty="0">
              <a:solidFill>
                <a:schemeClr val="tx1"/>
              </a:solidFill>
            </a:endParaRPr>
          </a:p>
        </p:txBody>
      </p:sp>
    </p:spTree>
    <p:custDataLst>
      <p:tags r:id="rId1"/>
    </p:custDataLst>
    <p:extLst>
      <p:ext uri="{BB962C8B-B14F-4D97-AF65-F5344CB8AC3E}">
        <p14:creationId xmlns:p14="http://schemas.microsoft.com/office/powerpoint/2010/main" val="3096392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599A6-1440-81ED-5165-F3FD229A73CD}"/>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C58FD43A-BFED-A06F-B503-1DEDF9CBFA5C}"/>
              </a:ext>
            </a:extLst>
          </p:cNvPr>
          <p:cNvGrpSpPr/>
          <p:nvPr/>
        </p:nvGrpSpPr>
        <p:grpSpPr>
          <a:xfrm>
            <a:off x="10092690" y="311221"/>
            <a:ext cx="1860017" cy="3117779"/>
            <a:chOff x="1103921" y="1113869"/>
            <a:chExt cx="2562037" cy="4565505"/>
          </a:xfrm>
        </p:grpSpPr>
        <p:grpSp>
          <p:nvGrpSpPr>
            <p:cNvPr id="5" name="Group 4">
              <a:extLst>
                <a:ext uri="{FF2B5EF4-FFF2-40B4-BE49-F238E27FC236}">
                  <a16:creationId xmlns:a16="http://schemas.microsoft.com/office/drawing/2014/main" id="{93356EFC-4BD0-81C0-AE03-2012CC4932CC}"/>
                </a:ext>
              </a:extLst>
            </p:cNvPr>
            <p:cNvGrpSpPr/>
            <p:nvPr/>
          </p:nvGrpSpPr>
          <p:grpSpPr>
            <a:xfrm>
              <a:off x="1103921" y="1113869"/>
              <a:ext cx="2562037" cy="4565505"/>
              <a:chOff x="1230150" y="161102"/>
              <a:chExt cx="2562037" cy="4565505"/>
            </a:xfrm>
            <a:effectLst>
              <a:outerShdw blurRad="50800" dist="38100" dir="2700000" algn="tl" rotWithShape="0">
                <a:prstClr val="black">
                  <a:alpha val="40000"/>
                </a:prstClr>
              </a:outerShdw>
            </a:effectLst>
          </p:grpSpPr>
          <p:pic>
            <p:nvPicPr>
              <p:cNvPr id="7" name="Picture 6">
                <a:extLst>
                  <a:ext uri="{FF2B5EF4-FFF2-40B4-BE49-F238E27FC236}">
                    <a16:creationId xmlns:a16="http://schemas.microsoft.com/office/drawing/2014/main" id="{8083D65C-DB02-16E6-F658-EB30C8339758}"/>
                  </a:ext>
                </a:extLst>
              </p:cNvPr>
              <p:cNvPicPr>
                <a:picLocks noChangeAspect="1"/>
              </p:cNvPicPr>
              <p:nvPr/>
            </p:nvPicPr>
            <p:blipFill>
              <a:blip r:embed="rId4"/>
              <a:stretch>
                <a:fillRect/>
              </a:stretch>
            </p:blipFill>
            <p:spPr>
              <a:xfrm>
                <a:off x="1230150" y="161102"/>
                <a:ext cx="2562037" cy="3633738"/>
              </a:xfrm>
              <a:prstGeom prst="rect">
                <a:avLst/>
              </a:prstGeom>
              <a:ln>
                <a:solidFill>
                  <a:schemeClr val="tx2"/>
                </a:solidFill>
              </a:ln>
              <a:effectLst/>
            </p:spPr>
          </p:pic>
          <p:pic>
            <p:nvPicPr>
              <p:cNvPr id="8" name="Picture 7">
                <a:extLst>
                  <a:ext uri="{FF2B5EF4-FFF2-40B4-BE49-F238E27FC236}">
                    <a16:creationId xmlns:a16="http://schemas.microsoft.com/office/drawing/2014/main" id="{70588372-4E6E-2A8D-A0D2-EFCCCA00521D}"/>
                  </a:ext>
                </a:extLst>
              </p:cNvPr>
              <p:cNvPicPr>
                <a:picLocks noChangeAspect="1"/>
              </p:cNvPicPr>
              <p:nvPr/>
            </p:nvPicPr>
            <p:blipFill>
              <a:blip r:embed="rId5"/>
              <a:stretch>
                <a:fillRect/>
              </a:stretch>
            </p:blipFill>
            <p:spPr>
              <a:xfrm>
                <a:off x="1230150" y="3793692"/>
                <a:ext cx="2562037" cy="932915"/>
              </a:xfrm>
              <a:prstGeom prst="rect">
                <a:avLst/>
              </a:prstGeom>
              <a:ln>
                <a:solidFill>
                  <a:schemeClr val="tx2"/>
                </a:solidFill>
              </a:ln>
            </p:spPr>
          </p:pic>
        </p:grpSp>
        <p:sp>
          <p:nvSpPr>
            <p:cNvPr id="6" name="Rectangle 5">
              <a:extLst>
                <a:ext uri="{FF2B5EF4-FFF2-40B4-BE49-F238E27FC236}">
                  <a16:creationId xmlns:a16="http://schemas.microsoft.com/office/drawing/2014/main" id="{1E4C4BB6-5AE4-E53D-2F44-16D55DB6CCD9}"/>
                </a:ext>
              </a:extLst>
            </p:cNvPr>
            <p:cNvSpPr/>
            <p:nvPr/>
          </p:nvSpPr>
          <p:spPr>
            <a:xfrm>
              <a:off x="1103921" y="4732638"/>
              <a:ext cx="256203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5FEAD5E3-4349-692E-A00A-4C64FD3DA37B}"/>
              </a:ext>
            </a:extLst>
          </p:cNvPr>
          <p:cNvPicPr>
            <a:picLocks noChangeAspect="1"/>
          </p:cNvPicPr>
          <p:nvPr/>
        </p:nvPicPr>
        <p:blipFill rotWithShape="1">
          <a:blip r:embed="rId6">
            <a:extLst>
              <a:ext uri="{28A0092B-C50C-407E-A947-70E740481C1C}">
                <a14:useLocalDpi xmlns:a14="http://schemas.microsoft.com/office/drawing/2010/main" val="0"/>
              </a:ext>
            </a:extLst>
          </a:blip>
          <a:srcRect l="9121" t="20609" r="20083"/>
          <a:stretch/>
        </p:blipFill>
        <p:spPr>
          <a:xfrm>
            <a:off x="1049509" y="2782475"/>
            <a:ext cx="9043181" cy="4331567"/>
          </a:xfrm>
          <a:prstGeom prst="rect">
            <a:avLst/>
          </a:prstGeom>
        </p:spPr>
      </p:pic>
      <p:pic>
        <p:nvPicPr>
          <p:cNvPr id="12" name="Picture 4" descr="National Fire Protection Association - Wikipedia">
            <a:extLst>
              <a:ext uri="{FF2B5EF4-FFF2-40B4-BE49-F238E27FC236}">
                <a16:creationId xmlns:a16="http://schemas.microsoft.com/office/drawing/2014/main" id="{8E35CCE8-B731-D593-0BD0-423D4B42E8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49741" y="172405"/>
            <a:ext cx="905592" cy="11088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88367165-340C-C26E-BDFD-7A316E549560}"/>
              </a:ext>
            </a:extLst>
          </p:cNvPr>
          <p:cNvPicPr>
            <a:picLocks noChangeAspect="1"/>
          </p:cNvPicPr>
          <p:nvPr/>
        </p:nvPicPr>
        <p:blipFill rotWithShape="1">
          <a:blip r:embed="rId8">
            <a:extLst>
              <a:ext uri="{28A0092B-C50C-407E-A947-70E740481C1C}">
                <a14:useLocalDpi xmlns:a14="http://schemas.microsoft.com/office/drawing/2010/main" val="0"/>
              </a:ext>
            </a:extLst>
          </a:blip>
          <a:srcRect l="3417" t="2526" r="54680" b="12151"/>
          <a:stretch/>
        </p:blipFill>
        <p:spPr>
          <a:xfrm>
            <a:off x="6484988" y="2357677"/>
            <a:ext cx="1314450" cy="1505558"/>
          </a:xfrm>
          <a:prstGeom prst="rect">
            <a:avLst/>
          </a:prstGeom>
        </p:spPr>
      </p:pic>
      <p:sp>
        <p:nvSpPr>
          <p:cNvPr id="17" name="Rectangle 16">
            <a:extLst>
              <a:ext uri="{FF2B5EF4-FFF2-40B4-BE49-F238E27FC236}">
                <a16:creationId xmlns:a16="http://schemas.microsoft.com/office/drawing/2014/main" id="{D7E16A2E-EC05-2FA9-4DDD-D3743037D936}"/>
              </a:ext>
            </a:extLst>
          </p:cNvPr>
          <p:cNvSpPr/>
          <p:nvPr/>
        </p:nvSpPr>
        <p:spPr>
          <a:xfrm>
            <a:off x="376237" y="617220"/>
            <a:ext cx="6229279" cy="2196476"/>
          </a:xfrm>
          <a:prstGeom prst="rect">
            <a:avLst/>
          </a:prstGeom>
          <a:ln/>
          <a:effectLst>
            <a:glow rad="635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r>
              <a:rPr lang="en-US" sz="2500" b="1" dirty="0">
                <a:solidFill>
                  <a:schemeClr val="tx1"/>
                </a:solidFill>
              </a:rPr>
              <a:t>(5) </a:t>
            </a:r>
            <a:r>
              <a:rPr lang="en-US" sz="2500" dirty="0">
                <a:solidFill>
                  <a:schemeClr val="tx1"/>
                </a:solidFill>
              </a:rPr>
              <a:t>Use a properly rated tester to check each phase conductor or circuit part for de-energization, both phase-to-phase and phase-to-ground. Verify the tester is working on a known voltage source before and after testing.</a:t>
            </a:r>
          </a:p>
        </p:txBody>
      </p:sp>
    </p:spTree>
    <p:custDataLst>
      <p:tags r:id="rId1"/>
    </p:custDataLst>
    <p:extLst>
      <p:ext uri="{BB962C8B-B14F-4D97-AF65-F5344CB8AC3E}">
        <p14:creationId xmlns:p14="http://schemas.microsoft.com/office/powerpoint/2010/main" val="434624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EB67E-9526-922D-9715-F45FE3785636}"/>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D22AFD2D-420C-03D6-55A4-88526B8FB6FB}"/>
              </a:ext>
            </a:extLst>
          </p:cNvPr>
          <p:cNvGrpSpPr/>
          <p:nvPr/>
        </p:nvGrpSpPr>
        <p:grpSpPr>
          <a:xfrm>
            <a:off x="10092690" y="311221"/>
            <a:ext cx="1860017" cy="3117779"/>
            <a:chOff x="1103921" y="1113869"/>
            <a:chExt cx="2562037" cy="4565505"/>
          </a:xfrm>
        </p:grpSpPr>
        <p:grpSp>
          <p:nvGrpSpPr>
            <p:cNvPr id="5" name="Group 4">
              <a:extLst>
                <a:ext uri="{FF2B5EF4-FFF2-40B4-BE49-F238E27FC236}">
                  <a16:creationId xmlns:a16="http://schemas.microsoft.com/office/drawing/2014/main" id="{000B080E-C110-4701-C866-80CDCF8C950D}"/>
                </a:ext>
              </a:extLst>
            </p:cNvPr>
            <p:cNvGrpSpPr/>
            <p:nvPr/>
          </p:nvGrpSpPr>
          <p:grpSpPr>
            <a:xfrm>
              <a:off x="1103921" y="1113869"/>
              <a:ext cx="2562037" cy="4565505"/>
              <a:chOff x="1230150" y="161102"/>
              <a:chExt cx="2562037" cy="4565505"/>
            </a:xfrm>
            <a:effectLst>
              <a:outerShdw blurRad="50800" dist="38100" dir="2700000" algn="tl" rotWithShape="0">
                <a:prstClr val="black">
                  <a:alpha val="40000"/>
                </a:prstClr>
              </a:outerShdw>
            </a:effectLst>
          </p:grpSpPr>
          <p:pic>
            <p:nvPicPr>
              <p:cNvPr id="7" name="Picture 6">
                <a:extLst>
                  <a:ext uri="{FF2B5EF4-FFF2-40B4-BE49-F238E27FC236}">
                    <a16:creationId xmlns:a16="http://schemas.microsoft.com/office/drawing/2014/main" id="{AC0E7379-C400-EC39-CA59-4B12A0CFAE8B}"/>
                  </a:ext>
                </a:extLst>
              </p:cNvPr>
              <p:cNvPicPr>
                <a:picLocks noChangeAspect="1"/>
              </p:cNvPicPr>
              <p:nvPr/>
            </p:nvPicPr>
            <p:blipFill>
              <a:blip r:embed="rId4"/>
              <a:stretch>
                <a:fillRect/>
              </a:stretch>
            </p:blipFill>
            <p:spPr>
              <a:xfrm>
                <a:off x="1230150" y="161102"/>
                <a:ext cx="2562037" cy="3633738"/>
              </a:xfrm>
              <a:prstGeom prst="rect">
                <a:avLst/>
              </a:prstGeom>
              <a:ln>
                <a:solidFill>
                  <a:schemeClr val="tx2"/>
                </a:solidFill>
              </a:ln>
              <a:effectLst/>
            </p:spPr>
          </p:pic>
          <p:pic>
            <p:nvPicPr>
              <p:cNvPr id="8" name="Picture 7">
                <a:extLst>
                  <a:ext uri="{FF2B5EF4-FFF2-40B4-BE49-F238E27FC236}">
                    <a16:creationId xmlns:a16="http://schemas.microsoft.com/office/drawing/2014/main" id="{6D1EA0C4-479E-7B92-77AE-D4AA367E5AC1}"/>
                  </a:ext>
                </a:extLst>
              </p:cNvPr>
              <p:cNvPicPr>
                <a:picLocks noChangeAspect="1"/>
              </p:cNvPicPr>
              <p:nvPr/>
            </p:nvPicPr>
            <p:blipFill>
              <a:blip r:embed="rId5"/>
              <a:stretch>
                <a:fillRect/>
              </a:stretch>
            </p:blipFill>
            <p:spPr>
              <a:xfrm>
                <a:off x="1230150" y="3793692"/>
                <a:ext cx="2562037" cy="932915"/>
              </a:xfrm>
              <a:prstGeom prst="rect">
                <a:avLst/>
              </a:prstGeom>
              <a:ln>
                <a:solidFill>
                  <a:schemeClr val="tx2"/>
                </a:solidFill>
              </a:ln>
            </p:spPr>
          </p:pic>
        </p:grpSp>
        <p:sp>
          <p:nvSpPr>
            <p:cNvPr id="6" name="Rectangle 5">
              <a:extLst>
                <a:ext uri="{FF2B5EF4-FFF2-40B4-BE49-F238E27FC236}">
                  <a16:creationId xmlns:a16="http://schemas.microsoft.com/office/drawing/2014/main" id="{E644EE4F-19E2-03A4-7BCA-D9D64C937C16}"/>
                </a:ext>
              </a:extLst>
            </p:cNvPr>
            <p:cNvSpPr/>
            <p:nvPr/>
          </p:nvSpPr>
          <p:spPr>
            <a:xfrm>
              <a:off x="1103921" y="4732638"/>
              <a:ext cx="256203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B22E6493-F714-1752-291A-550D9713991D}"/>
              </a:ext>
            </a:extLst>
          </p:cNvPr>
          <p:cNvPicPr>
            <a:picLocks noChangeAspect="1"/>
          </p:cNvPicPr>
          <p:nvPr/>
        </p:nvPicPr>
        <p:blipFill rotWithShape="1">
          <a:blip r:embed="rId6">
            <a:extLst>
              <a:ext uri="{28A0092B-C50C-407E-A947-70E740481C1C}">
                <a14:useLocalDpi xmlns:a14="http://schemas.microsoft.com/office/drawing/2010/main" val="0"/>
              </a:ext>
            </a:extLst>
          </a:blip>
          <a:srcRect l="9121" t="20609" r="20083"/>
          <a:stretch/>
        </p:blipFill>
        <p:spPr>
          <a:xfrm>
            <a:off x="1049509" y="2782475"/>
            <a:ext cx="9043181" cy="4331567"/>
          </a:xfrm>
          <a:prstGeom prst="rect">
            <a:avLst/>
          </a:prstGeom>
        </p:spPr>
      </p:pic>
      <p:pic>
        <p:nvPicPr>
          <p:cNvPr id="12" name="Picture 4" descr="National Fire Protection Association - Wikipedia">
            <a:extLst>
              <a:ext uri="{FF2B5EF4-FFF2-40B4-BE49-F238E27FC236}">
                <a16:creationId xmlns:a16="http://schemas.microsoft.com/office/drawing/2014/main" id="{8E67FC56-54A6-EA25-199E-EB61CF32C5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49741" y="172405"/>
            <a:ext cx="905592" cy="110887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BF0034D3-8AE4-64B9-C320-418370563396}"/>
              </a:ext>
            </a:extLst>
          </p:cNvPr>
          <p:cNvSpPr/>
          <p:nvPr/>
        </p:nvSpPr>
        <p:spPr>
          <a:xfrm>
            <a:off x="376237" y="617220"/>
            <a:ext cx="6493193" cy="2196476"/>
          </a:xfrm>
          <a:prstGeom prst="rect">
            <a:avLst/>
          </a:prstGeom>
          <a:ln/>
          <a:effectLst>
            <a:glow rad="635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r>
              <a:rPr lang="en-US" sz="2500" b="1" dirty="0">
                <a:solidFill>
                  <a:schemeClr val="tx1"/>
                </a:solidFill>
              </a:rPr>
              <a:t>(6) </a:t>
            </a:r>
            <a:r>
              <a:rPr lang="en-US" sz="2500" dirty="0">
                <a:solidFill>
                  <a:schemeClr val="tx1"/>
                </a:solidFill>
              </a:rPr>
              <a:t>If induced voltage or stored energy is possible, ground phase conductors or circuit parts before contact. If contact with exposed energized parts is likely, use grounding devices rated for the available fault current.</a:t>
            </a:r>
          </a:p>
        </p:txBody>
      </p:sp>
      <p:pic>
        <p:nvPicPr>
          <p:cNvPr id="13" name="Picture 12">
            <a:extLst>
              <a:ext uri="{FF2B5EF4-FFF2-40B4-BE49-F238E27FC236}">
                <a16:creationId xmlns:a16="http://schemas.microsoft.com/office/drawing/2014/main" id="{D7F5D739-EF79-8E6C-C482-0548DEBE2934}"/>
              </a:ext>
            </a:extLst>
          </p:cNvPr>
          <p:cNvPicPr>
            <a:picLocks noChangeAspect="1"/>
          </p:cNvPicPr>
          <p:nvPr/>
        </p:nvPicPr>
        <p:blipFill rotWithShape="1">
          <a:blip r:embed="rId8">
            <a:extLst>
              <a:ext uri="{28A0092B-C50C-407E-A947-70E740481C1C}">
                <a14:useLocalDpi xmlns:a14="http://schemas.microsoft.com/office/drawing/2010/main" val="0"/>
              </a:ext>
            </a:extLst>
          </a:blip>
          <a:srcRect l="59683" t="2526" r="17236" b="12151"/>
          <a:stretch/>
        </p:blipFill>
        <p:spPr>
          <a:xfrm>
            <a:off x="8123805" y="1408958"/>
            <a:ext cx="803223" cy="1670221"/>
          </a:xfrm>
          <a:prstGeom prst="rect">
            <a:avLst/>
          </a:prstGeom>
        </p:spPr>
      </p:pic>
    </p:spTree>
    <p:custDataLst>
      <p:tags r:id="rId1"/>
    </p:custDataLst>
    <p:extLst>
      <p:ext uri="{BB962C8B-B14F-4D97-AF65-F5344CB8AC3E}">
        <p14:creationId xmlns:p14="http://schemas.microsoft.com/office/powerpoint/2010/main" val="3932563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23AC46-C503-435B-9AA0-B946428F6ED2}"/>
              </a:ext>
            </a:extLst>
          </p:cNvPr>
          <p:cNvSpPr>
            <a:spLocks noGrp="1"/>
          </p:cNvSpPr>
          <p:nvPr>
            <p:ph type="title"/>
          </p:nvPr>
        </p:nvSpPr>
        <p:spPr>
          <a:xfrm>
            <a:off x="1615440" y="1812338"/>
            <a:ext cx="4861614" cy="1845262"/>
          </a:xfrm>
        </p:spPr>
        <p:txBody>
          <a:bodyPr/>
          <a:lstStyle/>
          <a:p>
            <a:r>
              <a:rPr lang="en-US" sz="3600" dirty="0"/>
              <a:t>7.1 - Electrical Hazards in the Workplace</a:t>
            </a:r>
          </a:p>
        </p:txBody>
      </p:sp>
      <p:sp>
        <p:nvSpPr>
          <p:cNvPr id="5" name="Text Placeholder 4">
            <a:extLst>
              <a:ext uri="{FF2B5EF4-FFF2-40B4-BE49-F238E27FC236}">
                <a16:creationId xmlns:a16="http://schemas.microsoft.com/office/drawing/2014/main" id="{ADAB55DE-E825-4C49-B5F8-1E690733CB2E}"/>
              </a:ext>
            </a:extLst>
          </p:cNvPr>
          <p:cNvSpPr>
            <a:spLocks noGrp="1"/>
          </p:cNvSpPr>
          <p:nvPr>
            <p:ph type="body" sz="quarter" idx="10"/>
          </p:nvPr>
        </p:nvSpPr>
        <p:spPr>
          <a:xfrm>
            <a:off x="1616075" y="3801979"/>
            <a:ext cx="4860925" cy="2294020"/>
          </a:xfrm>
        </p:spPr>
        <p:txBody>
          <a:bodyPr/>
          <a:lstStyle/>
          <a:p>
            <a:pPr marL="0" indent="0">
              <a:buNone/>
            </a:pPr>
            <a:r>
              <a:rPr lang="en-US" sz="2500" dirty="0"/>
              <a:t>In this section, we’ll explore electrical hazards, workplace responsibilities, and safety policy.</a:t>
            </a:r>
          </a:p>
          <a:p>
            <a:endParaRPr lang="en-US" dirty="0"/>
          </a:p>
        </p:txBody>
      </p:sp>
      <p:sp>
        <p:nvSpPr>
          <p:cNvPr id="3" name="Picture Placeholder 2">
            <a:extLst>
              <a:ext uri="{FF2B5EF4-FFF2-40B4-BE49-F238E27FC236}">
                <a16:creationId xmlns:a16="http://schemas.microsoft.com/office/drawing/2014/main" id="{36D38C51-E936-D661-A328-B21BA4C68D98}"/>
              </a:ext>
            </a:extLst>
          </p:cNvPr>
          <p:cNvSpPr>
            <a:spLocks noGrp="1"/>
          </p:cNvSpPr>
          <p:nvPr>
            <p:ph type="pic" sz="quarter" idx="12"/>
          </p:nvPr>
        </p:nvSpPr>
        <p:spPr/>
        <p:txBody>
          <a:bodyPr/>
          <a:lstStyle/>
          <a:p>
            <a:endParaRPr lang="en-US"/>
          </a:p>
        </p:txBody>
      </p:sp>
      <p:pic>
        <p:nvPicPr>
          <p:cNvPr id="6" name="Picture Placeholder 11">
            <a:extLst>
              <a:ext uri="{FF2B5EF4-FFF2-40B4-BE49-F238E27FC236}">
                <a16:creationId xmlns:a16="http://schemas.microsoft.com/office/drawing/2014/main" id="{20D31B04-61C1-C8AA-AF0F-4842F11ED873}"/>
              </a:ext>
            </a:extLst>
          </p:cNvPr>
          <p:cNvPicPr>
            <a:picLocks noChangeAspect="1"/>
          </p:cNvPicPr>
          <p:nvPr/>
        </p:nvPicPr>
        <p:blipFill>
          <a:blip r:embed="rId4">
            <a:extLst>
              <a:ext uri="{28A0092B-C50C-407E-A947-70E740481C1C}">
                <a14:useLocalDpi xmlns:a14="http://schemas.microsoft.com/office/drawing/2010/main" val="0"/>
              </a:ext>
            </a:extLst>
          </a:blip>
          <a:srcRect l="23420" r="23420"/>
          <a:stretch/>
        </p:blipFill>
        <p:spPr>
          <a:xfrm>
            <a:off x="7331075" y="0"/>
            <a:ext cx="4973220" cy="6858000"/>
          </a:xfrm>
          <a:prstGeom prst="rect">
            <a:avLst/>
          </a:prstGeom>
          <a:solidFill>
            <a:schemeClr val="bg2"/>
          </a:solidFill>
        </p:spPr>
      </p:pic>
    </p:spTree>
    <p:custDataLst>
      <p:tags r:id="rId1"/>
    </p:custDataLst>
    <p:extLst>
      <p:ext uri="{BB962C8B-B14F-4D97-AF65-F5344CB8AC3E}">
        <p14:creationId xmlns:p14="http://schemas.microsoft.com/office/powerpoint/2010/main" val="351117883"/>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19BDB-43DB-E1F7-8F37-D690A5579569}"/>
              </a:ext>
            </a:extLst>
          </p:cNvPr>
          <p:cNvSpPr>
            <a:spLocks noGrp="1"/>
          </p:cNvSpPr>
          <p:nvPr>
            <p:ph type="title"/>
          </p:nvPr>
        </p:nvSpPr>
        <p:spPr/>
        <p:txBody>
          <a:bodyPr/>
          <a:lstStyle/>
          <a:p>
            <a:r>
              <a:rPr lang="en-US" dirty="0"/>
              <a:t>LOTO at Our Facility</a:t>
            </a:r>
          </a:p>
        </p:txBody>
      </p:sp>
      <p:sp>
        <p:nvSpPr>
          <p:cNvPr id="3" name="Content Placeholder 2">
            <a:extLst>
              <a:ext uri="{FF2B5EF4-FFF2-40B4-BE49-F238E27FC236}">
                <a16:creationId xmlns:a16="http://schemas.microsoft.com/office/drawing/2014/main" id="{6B3BA3AC-90C8-EA2F-4A49-63D5E1760920}"/>
              </a:ext>
            </a:extLst>
          </p:cNvPr>
          <p:cNvSpPr>
            <a:spLocks noGrp="1"/>
          </p:cNvSpPr>
          <p:nvPr>
            <p:ph idx="1"/>
          </p:nvPr>
        </p:nvSpPr>
        <p:spPr/>
        <p:txBody>
          <a:bodyPr/>
          <a:lstStyle/>
          <a:p>
            <a:endParaRPr lang="en-US"/>
          </a:p>
        </p:txBody>
      </p:sp>
    </p:spTree>
    <p:custDataLst>
      <p:tags r:id="rId1"/>
    </p:custDataLst>
    <p:extLst>
      <p:ext uri="{BB962C8B-B14F-4D97-AF65-F5344CB8AC3E}">
        <p14:creationId xmlns:p14="http://schemas.microsoft.com/office/powerpoint/2010/main" val="2054571452"/>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4CC22-FD72-8C64-C26A-95A4F3A0D8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FD2B99-B8C3-1901-7522-08584AFDEEDD}"/>
              </a:ext>
            </a:extLst>
          </p:cNvPr>
          <p:cNvSpPr>
            <a:spLocks noGrp="1"/>
          </p:cNvSpPr>
          <p:nvPr>
            <p:ph type="title"/>
          </p:nvPr>
        </p:nvSpPr>
        <p:spPr/>
        <p:txBody>
          <a:bodyPr/>
          <a:lstStyle/>
          <a:p>
            <a:r>
              <a:rPr lang="en-US" dirty="0"/>
              <a:t>LOTO at Our Facility</a:t>
            </a:r>
          </a:p>
        </p:txBody>
      </p:sp>
      <p:pic>
        <p:nvPicPr>
          <p:cNvPr id="4" name="Picture 3">
            <a:extLst>
              <a:ext uri="{FF2B5EF4-FFF2-40B4-BE49-F238E27FC236}">
                <a16:creationId xmlns:a16="http://schemas.microsoft.com/office/drawing/2014/main" id="{1023D2FB-839B-E07D-9DD2-2B6A864D01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514" y="2185163"/>
            <a:ext cx="3312414" cy="2760345"/>
          </a:xfrm>
          <a:prstGeom prst="rect">
            <a:avLst/>
          </a:prstGeom>
        </p:spPr>
      </p:pic>
      <p:pic>
        <p:nvPicPr>
          <p:cNvPr id="5" name="Picture 4">
            <a:extLst>
              <a:ext uri="{FF2B5EF4-FFF2-40B4-BE49-F238E27FC236}">
                <a16:creationId xmlns:a16="http://schemas.microsoft.com/office/drawing/2014/main" id="{3D271F93-A080-DF98-96BC-91FC92BAD5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7974" y="2185162"/>
            <a:ext cx="3312414" cy="2760345"/>
          </a:xfrm>
          <a:prstGeom prst="rect">
            <a:avLst/>
          </a:prstGeom>
        </p:spPr>
      </p:pic>
      <p:pic>
        <p:nvPicPr>
          <p:cNvPr id="6" name="Picture 5">
            <a:extLst>
              <a:ext uri="{FF2B5EF4-FFF2-40B4-BE49-F238E27FC236}">
                <a16:creationId xmlns:a16="http://schemas.microsoft.com/office/drawing/2014/main" id="{4BF52C2D-9509-1DEC-272D-774854FB0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4434" y="2185161"/>
            <a:ext cx="3312414" cy="2760345"/>
          </a:xfrm>
          <a:prstGeom prst="rect">
            <a:avLst/>
          </a:prstGeom>
        </p:spPr>
      </p:pic>
    </p:spTree>
    <p:custDataLst>
      <p:tags r:id="rId1"/>
    </p:custDataLst>
    <p:extLst>
      <p:ext uri="{BB962C8B-B14F-4D97-AF65-F5344CB8AC3E}">
        <p14:creationId xmlns:p14="http://schemas.microsoft.com/office/powerpoint/2010/main" val="1712987941"/>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183C78-A658-3BEB-ABEF-65E748ECA9D0}"/>
              </a:ext>
            </a:extLst>
          </p:cNvPr>
          <p:cNvSpPr>
            <a:spLocks noGrp="1"/>
          </p:cNvSpPr>
          <p:nvPr>
            <p:ph type="title"/>
          </p:nvPr>
        </p:nvSpPr>
        <p:spPr>
          <a:xfrm>
            <a:off x="838200" y="245826"/>
            <a:ext cx="10523219" cy="523195"/>
          </a:xfrm>
        </p:spPr>
        <p:txBody>
          <a:bodyPr/>
          <a:lstStyle/>
          <a:p>
            <a:r>
              <a:rPr lang="en-US" dirty="0"/>
              <a:t>Activity: LOTO at Our Facility </a:t>
            </a:r>
          </a:p>
        </p:txBody>
      </p:sp>
      <p:sp>
        <p:nvSpPr>
          <p:cNvPr id="5" name="Content Placeholder 4">
            <a:extLst>
              <a:ext uri="{FF2B5EF4-FFF2-40B4-BE49-F238E27FC236}">
                <a16:creationId xmlns:a16="http://schemas.microsoft.com/office/drawing/2014/main" id="{DBF8EFA4-CD55-8C22-7E20-487AF8313B04}"/>
              </a:ext>
            </a:extLst>
          </p:cNvPr>
          <p:cNvSpPr>
            <a:spLocks noGrp="1"/>
          </p:cNvSpPr>
          <p:nvPr>
            <p:ph idx="1"/>
          </p:nvPr>
        </p:nvSpPr>
        <p:spPr>
          <a:xfrm>
            <a:off x="838200" y="1381991"/>
            <a:ext cx="4887370" cy="4835929"/>
          </a:xfrm>
        </p:spPr>
        <p:txBody>
          <a:bodyPr/>
          <a:lstStyle/>
          <a:p>
            <a:r>
              <a:rPr lang="en-US" sz="3600" dirty="0"/>
              <a:t>Practice implementing lock out tag out procedures in our facility. </a:t>
            </a:r>
          </a:p>
          <a:p>
            <a:endParaRPr lang="en-US" dirty="0"/>
          </a:p>
        </p:txBody>
      </p:sp>
      <p:pic>
        <p:nvPicPr>
          <p:cNvPr id="6" name="Picture 2" descr="What is a Lockout Tagout (LOTO) procedure? - REWO">
            <a:extLst>
              <a:ext uri="{FF2B5EF4-FFF2-40B4-BE49-F238E27FC236}">
                <a16:creationId xmlns:a16="http://schemas.microsoft.com/office/drawing/2014/main" id="{A33C05D3-2CDA-CB0E-CA03-30F2B554B7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41" t="-235" r="12340" b="235"/>
          <a:stretch/>
        </p:blipFill>
        <p:spPr bwMode="auto">
          <a:xfrm>
            <a:off x="6635262" y="1880181"/>
            <a:ext cx="4887370" cy="38395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unning man icon indicating the slide has an ACTIVITY.">
            <a:extLst>
              <a:ext uri="{FF2B5EF4-FFF2-40B4-BE49-F238E27FC236}">
                <a16:creationId xmlns:a16="http://schemas.microsoft.com/office/drawing/2014/main" id="{7D183FCB-AF0A-E918-1D51-6C45F2B6098D}"/>
              </a:ext>
            </a:extLst>
          </p:cNvPr>
          <p:cNvPicPr>
            <a:picLocks noChangeAspect="1"/>
          </p:cNvPicPr>
          <p:nvPr/>
        </p:nvPicPr>
        <p:blipFill>
          <a:blip r:embed="rId5" cstate="print">
            <a:extLst>
              <a:ext uri="{28A0092B-C50C-407E-A947-70E740481C1C}">
                <a14:useLocalDpi xmlns:a14="http://schemas.microsoft.com/office/drawing/2010/main" val="0"/>
              </a:ext>
            </a:extLst>
          </a:blip>
          <a:srcRect l="63000" t="31047" r="3465" b="7314"/>
          <a:stretch>
            <a:fillRect/>
          </a:stretch>
        </p:blipFill>
        <p:spPr>
          <a:xfrm>
            <a:off x="10813352" y="99818"/>
            <a:ext cx="731520" cy="756422"/>
          </a:xfrm>
          <a:prstGeom prst="rect">
            <a:avLst/>
          </a:prstGeom>
        </p:spPr>
      </p:pic>
    </p:spTree>
    <p:custDataLst>
      <p:tags r:id="rId1"/>
    </p:custDataLst>
    <p:extLst>
      <p:ext uri="{BB962C8B-B14F-4D97-AF65-F5344CB8AC3E}">
        <p14:creationId xmlns:p14="http://schemas.microsoft.com/office/powerpoint/2010/main" val="1962297053"/>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D004C-C777-41CB-6215-CDDDDDA4EED7}"/>
            </a:ext>
          </a:extLst>
        </p:cNvPr>
        <p:cNvGrpSpPr/>
        <p:nvPr/>
      </p:nvGrpSpPr>
      <p:grpSpPr>
        <a:xfrm>
          <a:off x="0" y="0"/>
          <a:ext cx="0" cy="0"/>
          <a:chOff x="0" y="0"/>
          <a:chExt cx="0" cy="0"/>
        </a:xfrm>
      </p:grpSpPr>
      <p:sp>
        <p:nvSpPr>
          <p:cNvPr id="3" name="Content Placeholder 6">
            <a:extLst>
              <a:ext uri="{FF2B5EF4-FFF2-40B4-BE49-F238E27FC236}">
                <a16:creationId xmlns:a16="http://schemas.microsoft.com/office/drawing/2014/main" id="{4AA17B7B-25A5-E1DF-74A6-C55DAF4791C9}"/>
              </a:ext>
            </a:extLst>
          </p:cNvPr>
          <p:cNvSpPr>
            <a:spLocks noGrp="1"/>
          </p:cNvSpPr>
          <p:nvPr>
            <p:ph idx="1"/>
          </p:nvPr>
        </p:nvSpPr>
        <p:spPr>
          <a:xfrm>
            <a:off x="845820" y="1561714"/>
            <a:ext cx="10515599" cy="1189263"/>
          </a:xfrm>
        </p:spPr>
        <p:txBody>
          <a:bodyPr>
            <a:normAutofit/>
          </a:bodyPr>
          <a:lstStyle/>
          <a:p>
            <a:r>
              <a:rPr lang="en-US" dirty="0"/>
              <a:t> ______________ is a process by which hazardous energy is isolated and controlled during maintenance.</a:t>
            </a:r>
          </a:p>
        </p:txBody>
      </p:sp>
      <p:sp>
        <p:nvSpPr>
          <p:cNvPr id="8" name="Title 7">
            <a:extLst>
              <a:ext uri="{FF2B5EF4-FFF2-40B4-BE49-F238E27FC236}">
                <a16:creationId xmlns:a16="http://schemas.microsoft.com/office/drawing/2014/main" id="{04FD1858-53DD-1AC5-577F-E0A5771ED0E8}"/>
              </a:ext>
            </a:extLst>
          </p:cNvPr>
          <p:cNvSpPr>
            <a:spLocks noGrp="1"/>
          </p:cNvSpPr>
          <p:nvPr>
            <p:ph type="title"/>
          </p:nvPr>
        </p:nvSpPr>
        <p:spPr/>
        <p:txBody>
          <a:bodyPr/>
          <a:lstStyle/>
          <a:p>
            <a:r>
              <a:rPr lang="en-US" dirty="0"/>
              <a:t>Knowledge Check </a:t>
            </a:r>
          </a:p>
        </p:txBody>
      </p:sp>
      <p:sp>
        <p:nvSpPr>
          <p:cNvPr id="4" name="Rectangle 3">
            <a:extLst>
              <a:ext uri="{FF2B5EF4-FFF2-40B4-BE49-F238E27FC236}">
                <a16:creationId xmlns:a16="http://schemas.microsoft.com/office/drawing/2014/main" id="{A9C0E3FE-6431-659B-8025-0F73464D2110}"/>
              </a:ext>
            </a:extLst>
          </p:cNvPr>
          <p:cNvSpPr/>
          <p:nvPr/>
        </p:nvSpPr>
        <p:spPr>
          <a:xfrm>
            <a:off x="845819" y="3614009"/>
            <a:ext cx="4706203" cy="733655"/>
          </a:xfrm>
          <a:prstGeom prst="rect">
            <a:avLst/>
          </a:prstGeom>
          <a:solidFill>
            <a:schemeClr val="accent6"/>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t>(A). LOTO  </a:t>
            </a:r>
          </a:p>
        </p:txBody>
      </p:sp>
      <p:sp>
        <p:nvSpPr>
          <p:cNvPr id="5" name="Rectangle 4">
            <a:extLst>
              <a:ext uri="{FF2B5EF4-FFF2-40B4-BE49-F238E27FC236}">
                <a16:creationId xmlns:a16="http://schemas.microsoft.com/office/drawing/2014/main" id="{36B60E5B-9D33-ED00-9800-FA3064CA1080}"/>
              </a:ext>
            </a:extLst>
          </p:cNvPr>
          <p:cNvSpPr/>
          <p:nvPr/>
        </p:nvSpPr>
        <p:spPr>
          <a:xfrm>
            <a:off x="6655216" y="3614009"/>
            <a:ext cx="4706203" cy="733655"/>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t>(B). OSHA 1910  </a:t>
            </a:r>
          </a:p>
        </p:txBody>
      </p:sp>
      <p:sp>
        <p:nvSpPr>
          <p:cNvPr id="7" name="Rectangle 6">
            <a:extLst>
              <a:ext uri="{FF2B5EF4-FFF2-40B4-BE49-F238E27FC236}">
                <a16:creationId xmlns:a16="http://schemas.microsoft.com/office/drawing/2014/main" id="{16247404-5721-72A9-971F-9D245F56724D}"/>
              </a:ext>
            </a:extLst>
          </p:cNvPr>
          <p:cNvSpPr/>
          <p:nvPr/>
        </p:nvSpPr>
        <p:spPr>
          <a:xfrm>
            <a:off x="6647597" y="4731012"/>
            <a:ext cx="4706203" cy="733655"/>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t>(D). Hierarchy of Controls </a:t>
            </a:r>
          </a:p>
        </p:txBody>
      </p:sp>
      <p:pic>
        <p:nvPicPr>
          <p:cNvPr id="2" name="Graphic 1" descr="Lights On with solid fill">
            <a:extLst>
              <a:ext uri="{FF2B5EF4-FFF2-40B4-BE49-F238E27FC236}">
                <a16:creationId xmlns:a16="http://schemas.microsoft.com/office/drawing/2014/main" id="{87FC3271-CF8E-05B6-8C35-64E510C6F0D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35583" y="5285"/>
            <a:ext cx="851672" cy="851672"/>
          </a:xfrm>
          <a:prstGeom prst="rect">
            <a:avLst/>
          </a:prstGeom>
        </p:spPr>
      </p:pic>
      <p:sp>
        <p:nvSpPr>
          <p:cNvPr id="11" name="Rectangle 10">
            <a:extLst>
              <a:ext uri="{FF2B5EF4-FFF2-40B4-BE49-F238E27FC236}">
                <a16:creationId xmlns:a16="http://schemas.microsoft.com/office/drawing/2014/main" id="{006585AD-099F-F562-D559-73B836E7AA17}"/>
              </a:ext>
            </a:extLst>
          </p:cNvPr>
          <p:cNvSpPr/>
          <p:nvPr/>
        </p:nvSpPr>
        <p:spPr>
          <a:xfrm>
            <a:off x="845819" y="4725668"/>
            <a:ext cx="4706203" cy="744342"/>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t>(C). NFPA 70E</a:t>
            </a:r>
          </a:p>
        </p:txBody>
      </p:sp>
      <p:sp>
        <p:nvSpPr>
          <p:cNvPr id="6" name="Rectangle 5">
            <a:extLst>
              <a:ext uri="{FF2B5EF4-FFF2-40B4-BE49-F238E27FC236}">
                <a16:creationId xmlns:a16="http://schemas.microsoft.com/office/drawing/2014/main" id="{1D0425DF-8CAC-C37C-8452-E0D03855C49E}"/>
              </a:ext>
            </a:extLst>
          </p:cNvPr>
          <p:cNvSpPr/>
          <p:nvPr/>
        </p:nvSpPr>
        <p:spPr>
          <a:xfrm>
            <a:off x="845819" y="3614009"/>
            <a:ext cx="4706203" cy="733655"/>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t>(A). LOTO  </a:t>
            </a:r>
          </a:p>
        </p:txBody>
      </p:sp>
    </p:spTree>
    <p:custDataLst>
      <p:tags r:id="rId1"/>
    </p:custDataLst>
    <p:extLst>
      <p:ext uri="{BB962C8B-B14F-4D97-AF65-F5344CB8AC3E}">
        <p14:creationId xmlns:p14="http://schemas.microsoft.com/office/powerpoint/2010/main" val="3962871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0203B34-80A6-04E9-7BCD-8B9171B93097}"/>
              </a:ext>
            </a:extLst>
          </p:cNvPr>
          <p:cNvSpPr>
            <a:spLocks noGrp="1"/>
          </p:cNvSpPr>
          <p:nvPr>
            <p:ph idx="1"/>
          </p:nvPr>
        </p:nvSpPr>
        <p:spPr>
          <a:xfrm>
            <a:off x="803738" y="1368343"/>
            <a:ext cx="10783211" cy="4835929"/>
          </a:xfrm>
        </p:spPr>
        <p:txBody>
          <a:bodyPr>
            <a:normAutofit/>
          </a:bodyPr>
          <a:lstStyle/>
          <a:p>
            <a:r>
              <a:rPr lang="en-US" b="1" dirty="0"/>
              <a:t>1. Describe how to complete a glove inflation test.  </a:t>
            </a:r>
          </a:p>
          <a:p>
            <a:pPr lvl="1"/>
            <a:r>
              <a:rPr lang="en-US" sz="2800" dirty="0">
                <a:solidFill>
                  <a:schemeClr val="accent5">
                    <a:lumMod val="75000"/>
                  </a:schemeClr>
                </a:solidFill>
              </a:rPr>
              <a:t>To perform a glove inflation test, trap air inside the rubber glove by rolling or folding the cuff, then gently squeeze or manually inflate it to check for leaks, cuts, or weak spots. Inspect both sides thoroughly for any signs of air escaping or damage.</a:t>
            </a:r>
          </a:p>
          <a:p>
            <a:pPr marL="971550" lvl="1" indent="-514350">
              <a:buAutoNum type="arabicPeriod"/>
            </a:pPr>
            <a:endParaRPr lang="en-US" sz="2800" dirty="0"/>
          </a:p>
          <a:p>
            <a:r>
              <a:rPr lang="en-US" b="1" dirty="0"/>
              <a:t>2. What is the purpose of arc flash face shield and hood</a:t>
            </a:r>
            <a:r>
              <a:rPr lang="en-US" dirty="0"/>
              <a:t>?</a:t>
            </a:r>
          </a:p>
          <a:p>
            <a:pPr lvl="1"/>
            <a:r>
              <a:rPr lang="en-US" sz="2800" dirty="0">
                <a:solidFill>
                  <a:schemeClr val="accent5">
                    <a:lumMod val="75000"/>
                  </a:schemeClr>
                </a:solidFill>
              </a:rPr>
              <a:t>Protect eyes, face, neck, and chest from arc flashes, sparks, and flying debris.</a:t>
            </a:r>
          </a:p>
          <a:p>
            <a:pPr marL="457200" indent="-457200">
              <a:buFont typeface="Arial" panose="020B0604020202020204" pitchFamily="34" charset="0"/>
              <a:buChar char="•"/>
            </a:pPr>
            <a:endParaRPr lang="en-US" dirty="0"/>
          </a:p>
          <a:p>
            <a:endParaRPr lang="en-US" dirty="0"/>
          </a:p>
        </p:txBody>
      </p:sp>
      <p:sp>
        <p:nvSpPr>
          <p:cNvPr id="4" name="Title 3">
            <a:extLst>
              <a:ext uri="{FF2B5EF4-FFF2-40B4-BE49-F238E27FC236}">
                <a16:creationId xmlns:a16="http://schemas.microsoft.com/office/drawing/2014/main" id="{9889439E-27E7-06EE-8DAA-C275E190F9BD}"/>
              </a:ext>
            </a:extLst>
          </p:cNvPr>
          <p:cNvSpPr>
            <a:spLocks noGrp="1"/>
          </p:cNvSpPr>
          <p:nvPr>
            <p:ph type="title"/>
          </p:nvPr>
        </p:nvSpPr>
        <p:spPr/>
        <p:txBody>
          <a:bodyPr/>
          <a:lstStyle/>
          <a:p>
            <a:r>
              <a:rPr lang="en-US" dirty="0"/>
              <a:t>Knowledge Check </a:t>
            </a:r>
          </a:p>
        </p:txBody>
      </p:sp>
      <p:pic>
        <p:nvPicPr>
          <p:cNvPr id="6" name="Graphic 5" descr="Lights On with solid fill">
            <a:extLst>
              <a:ext uri="{FF2B5EF4-FFF2-40B4-BE49-F238E27FC236}">
                <a16:creationId xmlns:a16="http://schemas.microsoft.com/office/drawing/2014/main" id="{F7FD4CC8-7974-0136-D088-F9A8F6DC69F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35583" y="5285"/>
            <a:ext cx="851672" cy="851672"/>
          </a:xfrm>
          <a:prstGeom prst="rect">
            <a:avLst/>
          </a:prstGeom>
        </p:spPr>
      </p:pic>
      <p:sp>
        <p:nvSpPr>
          <p:cNvPr id="8" name="Rectangle 7">
            <a:extLst>
              <a:ext uri="{FF2B5EF4-FFF2-40B4-BE49-F238E27FC236}">
                <a16:creationId xmlns:a16="http://schemas.microsoft.com/office/drawing/2014/main" id="{DF4D7749-AAD2-7967-BA2F-921BCA4D40EA}"/>
              </a:ext>
            </a:extLst>
          </p:cNvPr>
          <p:cNvSpPr/>
          <p:nvPr/>
        </p:nvSpPr>
        <p:spPr>
          <a:xfrm>
            <a:off x="1146412" y="1851397"/>
            <a:ext cx="10640843" cy="165479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4D7B9376-B44E-E91D-C174-225AFCBD1BFA}"/>
              </a:ext>
            </a:extLst>
          </p:cNvPr>
          <p:cNvSpPr/>
          <p:nvPr/>
        </p:nvSpPr>
        <p:spPr>
          <a:xfrm>
            <a:off x="1046259" y="4385025"/>
            <a:ext cx="10640843" cy="110463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09036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5493DF07-0C95-1EEE-1FBB-5ABD486B13C0}"/>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5121" r="-2" b="-2"/>
          <a:stretch>
            <a:fillRect/>
          </a:stretch>
        </p:blipFill>
        <p:spPr>
          <a:xfrm>
            <a:off x="7381875" y="10"/>
            <a:ext cx="4860925" cy="6857990"/>
          </a:xfrm>
          <a:noFill/>
        </p:spPr>
      </p:pic>
      <p:sp>
        <p:nvSpPr>
          <p:cNvPr id="4" name="Title 3">
            <a:extLst>
              <a:ext uri="{FF2B5EF4-FFF2-40B4-BE49-F238E27FC236}">
                <a16:creationId xmlns:a16="http://schemas.microsoft.com/office/drawing/2014/main" id="{5FA062A0-888E-C0D0-8728-2EB99A816A6A}"/>
              </a:ext>
            </a:extLst>
          </p:cNvPr>
          <p:cNvSpPr>
            <a:spLocks noGrp="1"/>
          </p:cNvSpPr>
          <p:nvPr>
            <p:ph type="title"/>
          </p:nvPr>
        </p:nvSpPr>
        <p:spPr>
          <a:xfrm>
            <a:off x="1615440" y="1812338"/>
            <a:ext cx="4861614" cy="1388062"/>
          </a:xfrm>
        </p:spPr>
        <p:txBody>
          <a:bodyPr anchor="t">
            <a:normAutofit/>
          </a:bodyPr>
          <a:lstStyle/>
          <a:p>
            <a:r>
              <a:rPr lang="en-US" sz="6000" dirty="0"/>
              <a:t>Quiz</a:t>
            </a:r>
            <a:endParaRPr lang="en-US" dirty="0"/>
          </a:p>
        </p:txBody>
      </p:sp>
      <p:sp>
        <p:nvSpPr>
          <p:cNvPr id="20" name="Text Placeholder 3">
            <a:extLst>
              <a:ext uri="{FF2B5EF4-FFF2-40B4-BE49-F238E27FC236}">
                <a16:creationId xmlns:a16="http://schemas.microsoft.com/office/drawing/2014/main" id="{CBF60118-21C7-8296-4DDB-DF3D229C4EC7}"/>
              </a:ext>
            </a:extLst>
          </p:cNvPr>
          <p:cNvSpPr>
            <a:spLocks noGrp="1"/>
          </p:cNvSpPr>
          <p:nvPr>
            <p:ph type="body" sz="quarter" idx="10"/>
          </p:nvPr>
        </p:nvSpPr>
        <p:spPr>
          <a:xfrm>
            <a:off x="1615440" y="3429000"/>
            <a:ext cx="4861615" cy="2654300"/>
          </a:xfrm>
        </p:spPr>
        <p:txBody>
          <a:bodyPr/>
          <a:lstStyle/>
          <a:p>
            <a:pPr marL="0" indent="0">
              <a:buNone/>
            </a:pPr>
            <a:r>
              <a:rPr lang="en-US" dirty="0"/>
              <a:t>Time for a quiz! Let’s see what you have learned from today’s lesson. </a:t>
            </a:r>
          </a:p>
          <a:p>
            <a:endParaRPr lang="en-US" dirty="0"/>
          </a:p>
        </p:txBody>
      </p:sp>
    </p:spTree>
    <p:custDataLst>
      <p:tags r:id="rId1"/>
    </p:custDataLst>
    <p:extLst>
      <p:ext uri="{BB962C8B-B14F-4D97-AF65-F5344CB8AC3E}">
        <p14:creationId xmlns:p14="http://schemas.microsoft.com/office/powerpoint/2010/main" val="1877786258"/>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7C901-77AD-55C7-9FBD-94F97131BF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40BF05-E2C5-23C4-3FA8-8DD577A9712C}"/>
              </a:ext>
            </a:extLst>
          </p:cNvPr>
          <p:cNvSpPr>
            <a:spLocks noGrp="1"/>
          </p:cNvSpPr>
          <p:nvPr>
            <p:ph type="title"/>
          </p:nvPr>
        </p:nvSpPr>
        <p:spPr/>
        <p:txBody>
          <a:bodyPr/>
          <a:lstStyle/>
          <a:p>
            <a:r>
              <a:rPr lang="en-US" dirty="0"/>
              <a:t>Revisiting Objectives</a:t>
            </a:r>
          </a:p>
        </p:txBody>
      </p:sp>
      <p:sp>
        <p:nvSpPr>
          <p:cNvPr id="5" name="Content Placeholder 4">
            <a:extLst>
              <a:ext uri="{FF2B5EF4-FFF2-40B4-BE49-F238E27FC236}">
                <a16:creationId xmlns:a16="http://schemas.microsoft.com/office/drawing/2014/main" id="{5ED3EBA6-4D50-5B19-9C73-ADB575DBA99B}"/>
              </a:ext>
            </a:extLst>
          </p:cNvPr>
          <p:cNvSpPr>
            <a:spLocks noGrp="1"/>
          </p:cNvSpPr>
          <p:nvPr>
            <p:ph idx="1"/>
          </p:nvPr>
        </p:nvSpPr>
        <p:spPr/>
        <p:txBody>
          <a:bodyPr/>
          <a:lstStyle/>
          <a:p>
            <a:pPr marL="342900" indent="-342900">
              <a:buFont typeface="Arial" panose="020B0604020202020204" pitchFamily="34" charset="0"/>
              <a:buChar char="•"/>
            </a:pPr>
            <a:r>
              <a:rPr lang="en-US" dirty="0"/>
              <a:t>Identify and assess electrical hazards in the workplace.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Select and utilize appropriate PPE for high voltage, low voltage, and arc flash environments.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Apply workplace safety policies and procedures to mitigate electrical hazards.</a:t>
            </a:r>
          </a:p>
          <a:p>
            <a:endParaRPr lang="en-US" dirty="0"/>
          </a:p>
        </p:txBody>
      </p:sp>
    </p:spTree>
    <p:custDataLst>
      <p:tags r:id="rId1"/>
    </p:custDataLst>
    <p:extLst>
      <p:ext uri="{BB962C8B-B14F-4D97-AF65-F5344CB8AC3E}">
        <p14:creationId xmlns:p14="http://schemas.microsoft.com/office/powerpoint/2010/main" val="4021215100"/>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08F00B-DCFE-4AB0-9B65-5843EB254283}"/>
              </a:ext>
            </a:extLst>
          </p:cNvPr>
          <p:cNvSpPr>
            <a:spLocks noGrp="1"/>
          </p:cNvSpPr>
          <p:nvPr>
            <p:ph type="ctrTitle"/>
          </p:nvPr>
        </p:nvSpPr>
        <p:spPr>
          <a:xfrm>
            <a:off x="1478280" y="1879599"/>
            <a:ext cx="8671560" cy="1371601"/>
          </a:xfrm>
        </p:spPr>
        <p:txBody>
          <a:bodyPr/>
          <a:lstStyle/>
          <a:p>
            <a:r>
              <a:rPr lang="en-US" sz="8800" dirty="0"/>
              <a:t>Thank you!</a:t>
            </a:r>
          </a:p>
        </p:txBody>
      </p:sp>
    </p:spTree>
    <p:custDataLst>
      <p:tags r:id="rId1"/>
    </p:custDataLst>
    <p:extLst>
      <p:ext uri="{BB962C8B-B14F-4D97-AF65-F5344CB8AC3E}">
        <p14:creationId xmlns:p14="http://schemas.microsoft.com/office/powerpoint/2010/main" val="321996177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67683D-A9DB-4B82-AA81-F63F0B140F8F}"/>
              </a:ext>
            </a:extLst>
          </p:cNvPr>
          <p:cNvSpPr>
            <a:spLocks noGrp="1"/>
          </p:cNvSpPr>
          <p:nvPr>
            <p:ph type="title"/>
          </p:nvPr>
        </p:nvSpPr>
        <p:spPr>
          <a:xfrm>
            <a:off x="838200" y="322335"/>
            <a:ext cx="10523219" cy="523195"/>
          </a:xfrm>
        </p:spPr>
        <p:txBody>
          <a:bodyPr/>
          <a:lstStyle/>
          <a:p>
            <a:r>
              <a:rPr lang="en-US" sz="3000" dirty="0"/>
              <a:t>Electrical Safety Overview and Discussion </a:t>
            </a:r>
          </a:p>
        </p:txBody>
      </p:sp>
      <p:sp>
        <p:nvSpPr>
          <p:cNvPr id="6" name="Content Placeholder 5">
            <a:extLst>
              <a:ext uri="{FF2B5EF4-FFF2-40B4-BE49-F238E27FC236}">
                <a16:creationId xmlns:a16="http://schemas.microsoft.com/office/drawing/2014/main" id="{A32277DC-AABC-4AE4-B03F-AAA36ED058C9}"/>
              </a:ext>
            </a:extLst>
          </p:cNvPr>
          <p:cNvSpPr>
            <a:spLocks noGrp="1"/>
          </p:cNvSpPr>
          <p:nvPr>
            <p:ph idx="1"/>
          </p:nvPr>
        </p:nvSpPr>
        <p:spPr>
          <a:xfrm>
            <a:off x="838200" y="1317823"/>
            <a:ext cx="5867400" cy="4835929"/>
          </a:xfrm>
        </p:spPr>
        <p:txBody>
          <a:bodyPr/>
          <a:lstStyle/>
          <a:p>
            <a:pPr>
              <a:lnSpc>
                <a:spcPct val="118571"/>
              </a:lnSpc>
            </a:pPr>
            <a:r>
              <a:rPr lang="en-US" b="1" dirty="0"/>
              <a:t>Directions</a:t>
            </a:r>
            <a:r>
              <a:rPr lang="en-US" dirty="0"/>
              <a:t>: Take notes on the questions and key topics in the left column of your note sheet while we review electrical safety. We will use videos, lecture, and discussion to learn about these topics.</a:t>
            </a:r>
          </a:p>
        </p:txBody>
      </p:sp>
      <p:pic>
        <p:nvPicPr>
          <p:cNvPr id="4" name="Picture 3" descr="Running man icon indicating the slide has an ACTIVITY.">
            <a:extLst>
              <a:ext uri="{FF2B5EF4-FFF2-40B4-BE49-F238E27FC236}">
                <a16:creationId xmlns:a16="http://schemas.microsoft.com/office/drawing/2014/main" id="{F01C2FB9-1ECA-77AC-FC64-052AE3269603}"/>
              </a:ext>
            </a:extLst>
          </p:cNvPr>
          <p:cNvPicPr>
            <a:picLocks noChangeAspect="1"/>
          </p:cNvPicPr>
          <p:nvPr/>
        </p:nvPicPr>
        <p:blipFill>
          <a:blip r:embed="rId4" cstate="print">
            <a:extLst>
              <a:ext uri="{28A0092B-C50C-407E-A947-70E740481C1C}">
                <a14:useLocalDpi xmlns:a14="http://schemas.microsoft.com/office/drawing/2010/main" val="0"/>
              </a:ext>
            </a:extLst>
          </a:blip>
          <a:srcRect l="63000" t="31047" r="3465" b="7314"/>
          <a:stretch>
            <a:fillRect/>
          </a:stretch>
        </p:blipFill>
        <p:spPr>
          <a:xfrm>
            <a:off x="10622280" y="89108"/>
            <a:ext cx="731520" cy="756422"/>
          </a:xfrm>
          <a:prstGeom prst="rect">
            <a:avLst/>
          </a:prstGeom>
        </p:spPr>
      </p:pic>
      <p:pic>
        <p:nvPicPr>
          <p:cNvPr id="8" name="Picture 7">
            <a:extLst>
              <a:ext uri="{FF2B5EF4-FFF2-40B4-BE49-F238E27FC236}">
                <a16:creationId xmlns:a16="http://schemas.microsoft.com/office/drawing/2014/main" id="{8FF9D779-CA1F-C2FE-9A45-BABB1F75C34F}"/>
              </a:ext>
            </a:extLst>
          </p:cNvPr>
          <p:cNvPicPr>
            <a:picLocks noChangeAspect="1"/>
          </p:cNvPicPr>
          <p:nvPr/>
        </p:nvPicPr>
        <p:blipFill>
          <a:blip r:embed="rId5"/>
          <a:stretch>
            <a:fillRect/>
          </a:stretch>
        </p:blipFill>
        <p:spPr>
          <a:xfrm>
            <a:off x="7670042" y="1317823"/>
            <a:ext cx="3683758" cy="4718321"/>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84404396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094A6-FC2F-E992-7697-DC2CA1A1921C}"/>
              </a:ext>
            </a:extLst>
          </p:cNvPr>
          <p:cNvSpPr>
            <a:spLocks noGrp="1"/>
          </p:cNvSpPr>
          <p:nvPr>
            <p:ph type="title"/>
          </p:nvPr>
        </p:nvSpPr>
        <p:spPr>
          <a:xfrm>
            <a:off x="838200" y="223614"/>
            <a:ext cx="10523219" cy="523195"/>
          </a:xfrm>
        </p:spPr>
        <p:txBody>
          <a:bodyPr/>
          <a:lstStyle/>
          <a:p>
            <a:r>
              <a:rPr lang="en-US" sz="3000" dirty="0"/>
              <a:t>Electrical Safety Overview and Discussion </a:t>
            </a:r>
          </a:p>
        </p:txBody>
      </p:sp>
      <p:pic>
        <p:nvPicPr>
          <p:cNvPr id="4" name="Picture 2" descr="Atlantic Training: Safety, Compliance, and Soft Skills Training">
            <a:extLst>
              <a:ext uri="{FF2B5EF4-FFF2-40B4-BE49-F238E27FC236}">
                <a16:creationId xmlns:a16="http://schemas.microsoft.com/office/drawing/2014/main" id="{E848CB3F-7945-9058-DD80-FFA1293F24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554" y="5516388"/>
            <a:ext cx="1071291" cy="10665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9CF726-6D61-3673-2987-6BCCB78EFDC0}"/>
              </a:ext>
            </a:extLst>
          </p:cNvPr>
          <p:cNvSpPr txBox="1"/>
          <p:nvPr/>
        </p:nvSpPr>
        <p:spPr>
          <a:xfrm>
            <a:off x="302554" y="5062330"/>
            <a:ext cx="1071291" cy="338554"/>
          </a:xfrm>
          <a:prstGeom prst="rect">
            <a:avLst/>
          </a:prstGeom>
          <a:noFill/>
        </p:spPr>
        <p:txBody>
          <a:bodyPr wrap="square" rtlCol="0">
            <a:spAutoFit/>
          </a:bodyPr>
          <a:lstStyle/>
          <a:p>
            <a:r>
              <a:rPr lang="en-US" sz="1600" b="1" i="1" dirty="0">
                <a:hlinkClick r:id="rId5"/>
              </a:rPr>
              <a:t>Video Link</a:t>
            </a:r>
            <a:endParaRPr lang="en-US" sz="1600" b="1" i="1" dirty="0"/>
          </a:p>
        </p:txBody>
      </p:sp>
      <p:pic>
        <p:nvPicPr>
          <p:cNvPr id="6" name="Picture 5" descr="Running man icon indicating the slide has an ACTIVITY.">
            <a:extLst>
              <a:ext uri="{FF2B5EF4-FFF2-40B4-BE49-F238E27FC236}">
                <a16:creationId xmlns:a16="http://schemas.microsoft.com/office/drawing/2014/main" id="{71096359-A094-9248-B2DB-0861367C2A10}"/>
              </a:ext>
            </a:extLst>
          </p:cNvPr>
          <p:cNvPicPr>
            <a:picLocks noChangeAspect="1"/>
          </p:cNvPicPr>
          <p:nvPr/>
        </p:nvPicPr>
        <p:blipFill>
          <a:blip r:embed="rId6" cstate="print">
            <a:extLst>
              <a:ext uri="{28A0092B-C50C-407E-A947-70E740481C1C}">
                <a14:useLocalDpi xmlns:a14="http://schemas.microsoft.com/office/drawing/2010/main" val="0"/>
              </a:ext>
            </a:extLst>
          </a:blip>
          <a:srcRect l="63000" t="31047" r="3465" b="7314"/>
          <a:stretch>
            <a:fillRect/>
          </a:stretch>
        </p:blipFill>
        <p:spPr>
          <a:xfrm>
            <a:off x="10136472" y="119451"/>
            <a:ext cx="731520" cy="756422"/>
          </a:xfrm>
          <a:prstGeom prst="rect">
            <a:avLst/>
          </a:prstGeom>
        </p:spPr>
      </p:pic>
      <p:pic>
        <p:nvPicPr>
          <p:cNvPr id="8" name="Graphic 30" descr="Flim icon indicating the slide has a VIDEO.">
            <a:extLst>
              <a:ext uri="{FF2B5EF4-FFF2-40B4-BE49-F238E27FC236}">
                <a16:creationId xmlns:a16="http://schemas.microsoft.com/office/drawing/2014/main" id="{0C1C9ECA-F44A-A14E-03EF-F5CC9350AB7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988040" y="119451"/>
            <a:ext cx="731520" cy="731520"/>
          </a:xfrm>
          <a:prstGeom prst="rect">
            <a:avLst/>
          </a:prstGeom>
        </p:spPr>
      </p:pic>
      <p:pic>
        <p:nvPicPr>
          <p:cNvPr id="9" name="Picture 8">
            <a:extLst>
              <a:ext uri="{FF2B5EF4-FFF2-40B4-BE49-F238E27FC236}">
                <a16:creationId xmlns:a16="http://schemas.microsoft.com/office/drawing/2014/main" id="{D75D87AE-3D0F-5CA9-107F-0DA85A6C46E5}"/>
              </a:ext>
            </a:extLst>
          </p:cNvPr>
          <p:cNvPicPr>
            <a:picLocks noChangeAspect="1"/>
          </p:cNvPicPr>
          <p:nvPr/>
        </p:nvPicPr>
        <p:blipFill>
          <a:blip r:embed="rId8"/>
          <a:stretch>
            <a:fillRect/>
          </a:stretch>
        </p:blipFill>
        <p:spPr>
          <a:xfrm>
            <a:off x="2019239" y="1423687"/>
            <a:ext cx="8153521" cy="4490976"/>
          </a:xfrm>
          <a:prstGeom prst="rect">
            <a:avLst/>
          </a:prstGeom>
        </p:spPr>
      </p:pic>
    </p:spTree>
    <p:custDataLst>
      <p:tags r:id="rId1"/>
    </p:custDataLst>
    <p:extLst>
      <p:ext uri="{BB962C8B-B14F-4D97-AF65-F5344CB8AC3E}">
        <p14:creationId xmlns:p14="http://schemas.microsoft.com/office/powerpoint/2010/main" val="166258504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DESIGN_ID_5_OFFICE THEME" val="NjpWBq9o"/>
  <p:tag name="ARTICULATE_SLIDE_THUMBNAIL_REFRESH" val="1"/>
  <p:tag name="ARTICULATE_PROJECT_OPEN" val="0"/>
  <p:tag name="ARTICULATE_SLIDE_COUNT" val="7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5_Office Theme">
  <a:themeElements>
    <a:clrScheme name="Foundational Skills">
      <a:dk1>
        <a:srgbClr val="000000"/>
      </a:dk1>
      <a:lt1>
        <a:srgbClr val="FFFFFF"/>
      </a:lt1>
      <a:dk2>
        <a:srgbClr val="615F67"/>
      </a:dk2>
      <a:lt2>
        <a:srgbClr val="E7E6E6"/>
      </a:lt2>
      <a:accent1>
        <a:srgbClr val="0F6235"/>
      </a:accent1>
      <a:accent2>
        <a:srgbClr val="00A34B"/>
      </a:accent2>
      <a:accent3>
        <a:srgbClr val="D7E023"/>
      </a:accent3>
      <a:accent4>
        <a:srgbClr val="DC5D22"/>
      </a:accent4>
      <a:accent5>
        <a:srgbClr val="01A5B6"/>
      </a:accent5>
      <a:accent6>
        <a:srgbClr val="EEFFDD"/>
      </a:accent6>
      <a:hlink>
        <a:srgbClr val="83298D"/>
      </a:hlink>
      <a:folHlink>
        <a:srgbClr val="175C98"/>
      </a:folHlink>
    </a:clrScheme>
    <a:fontScheme name="Foundational Skills">
      <a:majorFont>
        <a:latin typeface="Montserrat ExtraBol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WC Theme">
  <a:themeElements>
    <a:clrScheme name="New TWC">
      <a:dk1>
        <a:srgbClr val="000000"/>
      </a:dk1>
      <a:lt1>
        <a:srgbClr val="FFFFFF"/>
      </a:lt1>
      <a:dk2>
        <a:srgbClr val="44546A"/>
      </a:dk2>
      <a:lt2>
        <a:srgbClr val="E7E6E6"/>
      </a:lt2>
      <a:accent1>
        <a:srgbClr val="0C6235"/>
      </a:accent1>
      <a:accent2>
        <a:srgbClr val="00A54A"/>
      </a:accent2>
      <a:accent3>
        <a:srgbClr val="D6DF2A"/>
      </a:accent3>
      <a:accent4>
        <a:srgbClr val="615F67"/>
      </a:accent4>
      <a:accent5>
        <a:srgbClr val="881E19"/>
      </a:accent5>
      <a:accent6>
        <a:srgbClr val="121F56"/>
      </a:accent6>
      <a:hlink>
        <a:srgbClr val="0C6235"/>
      </a:hlink>
      <a:folHlink>
        <a:srgbClr val="014D80"/>
      </a:folHlink>
    </a:clrScheme>
    <a:fontScheme name="Montserrat Theme">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4456</TotalTime>
  <Words>12155</Words>
  <Application>Microsoft Office PowerPoint</Application>
  <PresentationFormat>Widescreen</PresentationFormat>
  <Paragraphs>1273</Paragraphs>
  <Slides>77</Slides>
  <Notes>77</Notes>
  <HiddenSlides>2</HiddenSlides>
  <MMClips>5</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77</vt:i4>
      </vt:variant>
    </vt:vector>
  </HeadingPairs>
  <TitlesOfParts>
    <vt:vector size="89" baseType="lpstr">
      <vt:lpstr>Architects Daughter</vt:lpstr>
      <vt:lpstr>Arial</vt:lpstr>
      <vt:lpstr>Wingdings</vt:lpstr>
      <vt:lpstr>Montserrat</vt:lpstr>
      <vt:lpstr>Montserrat ExtraBold</vt:lpstr>
      <vt:lpstr>Abadi</vt:lpstr>
      <vt:lpstr>Verdana</vt:lpstr>
      <vt:lpstr>Courier New</vt:lpstr>
      <vt:lpstr>Calibri</vt:lpstr>
      <vt:lpstr>Montserrat Medium</vt:lpstr>
      <vt:lpstr>5_Office Theme</vt:lpstr>
      <vt:lpstr>TWC Theme</vt:lpstr>
      <vt:lpstr>Instructor Guide Snapshot </vt:lpstr>
      <vt:lpstr>Pacing Guide </vt:lpstr>
      <vt:lpstr>PowerPoint Presentation</vt:lpstr>
      <vt:lpstr>Objectives</vt:lpstr>
      <vt:lpstr>Agenda</vt:lpstr>
      <vt:lpstr>Warm Up </vt:lpstr>
      <vt:lpstr>7.1 - Electrical Hazards in the Workplace</vt:lpstr>
      <vt:lpstr>Electrical Safety Overview and Discussion </vt:lpstr>
      <vt:lpstr>Electrical Safety Overview and Discussion </vt:lpstr>
      <vt:lpstr>Electrical Safety Overview and Discussion </vt:lpstr>
      <vt:lpstr>Electrical Safety Overview and Discussion </vt:lpstr>
      <vt:lpstr>Electrical Safety Overview and Discussion </vt:lpstr>
      <vt:lpstr>Primary Electrical Hazards </vt:lpstr>
      <vt:lpstr>Secondary Electrical Hazards </vt:lpstr>
      <vt:lpstr>Electrical Injuries </vt:lpstr>
      <vt:lpstr>Electrocution </vt:lpstr>
      <vt:lpstr>Electrocution Example </vt:lpstr>
      <vt:lpstr>Electric Shock</vt:lpstr>
      <vt:lpstr>Burns </vt:lpstr>
      <vt:lpstr>Falls</vt:lpstr>
      <vt:lpstr>PowerPoint Presentation</vt:lpstr>
      <vt:lpstr>PowerPoint Presentation</vt:lpstr>
      <vt:lpstr>PowerPoint Presentation</vt:lpstr>
      <vt:lpstr>Arc Flash </vt:lpstr>
      <vt:lpstr>The Dangers of Arc Flash</vt:lpstr>
      <vt:lpstr>Personal Protective Equipment </vt:lpstr>
      <vt:lpstr>Personal Protective Equipment </vt:lpstr>
      <vt:lpstr>PowerPoint Presentation</vt:lpstr>
      <vt:lpstr>PowerPoint Presentation</vt:lpstr>
      <vt:lpstr>PowerPoint Presentation</vt:lpstr>
      <vt:lpstr>NFPA 70E and Arc Flash Boundary </vt:lpstr>
      <vt:lpstr>PowerPoint Presentation</vt:lpstr>
      <vt:lpstr>NFPA 70E and Arc Rating</vt:lpstr>
      <vt:lpstr>NFPA 70E and Arc Rating </vt:lpstr>
      <vt:lpstr>Activity: Case Study Discussion </vt:lpstr>
      <vt:lpstr>Knowledge Check </vt:lpstr>
      <vt:lpstr>Knowledge Check </vt:lpstr>
      <vt:lpstr>Knowledge Check </vt:lpstr>
      <vt:lpstr>7.2 - PPE for Electrical Safety </vt:lpstr>
      <vt:lpstr>Glasses/Goggles </vt:lpstr>
      <vt:lpstr>Hearing Protection - Earmuffs</vt:lpstr>
      <vt:lpstr>Leather Footwear </vt:lpstr>
      <vt:lpstr>Insulating Gloves </vt:lpstr>
      <vt:lpstr>Insulating Gloves (Continued) </vt:lpstr>
      <vt:lpstr>Insulating Gloves (Continued) </vt:lpstr>
      <vt:lpstr>Insulated Gloves</vt:lpstr>
      <vt:lpstr>Inspecting Insulating Gloves</vt:lpstr>
      <vt:lpstr>Instructor Demo: Insulating Gloves</vt:lpstr>
      <vt:lpstr>Arc Rated Uniform </vt:lpstr>
      <vt:lpstr>Arc Rated Uniform (Continued)</vt:lpstr>
      <vt:lpstr>Arc-Rated Outerwear</vt:lpstr>
      <vt:lpstr>Arc-Rated Face Shield and Hood</vt:lpstr>
      <vt:lpstr>Layering for Arc Protection </vt:lpstr>
      <vt:lpstr>Activity: Glove Inspection </vt:lpstr>
      <vt:lpstr>Activity: Reading Arc Labels </vt:lpstr>
      <vt:lpstr>7.3 - Procedures to Protect Workers </vt:lpstr>
      <vt:lpstr>Lock Out Tag Out</vt:lpstr>
      <vt:lpstr>Electrical Lock Out Tag Out </vt:lpstr>
      <vt:lpstr>LOTO: Affected and Authorized Employees</vt:lpstr>
      <vt:lpstr>Lock Out Devices</vt:lpstr>
      <vt:lpstr>Tag Out Devices </vt:lpstr>
      <vt:lpstr>Lock Out Tag Out Placards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LOTO at Our Facility</vt:lpstr>
      <vt:lpstr>LOTO at Our Facility</vt:lpstr>
      <vt:lpstr>Activity: LOTO at Our Facility </vt:lpstr>
      <vt:lpstr>Knowledge Check </vt:lpstr>
      <vt:lpstr>Knowledge Check </vt:lpstr>
      <vt:lpstr>Quiz</vt:lpstr>
      <vt:lpstr>Revisiting Objectives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Mentor &amp; Apprenticeship Programs</dc:title>
  <dc:creator>Maurice Beard</dc:creator>
  <cp:lastModifiedBy>Kristen Ribaudo</cp:lastModifiedBy>
  <cp:revision>303</cp:revision>
  <dcterms:created xsi:type="dcterms:W3CDTF">2025-01-21T17:59:23Z</dcterms:created>
  <dcterms:modified xsi:type="dcterms:W3CDTF">2026-06-01T23:37:33Z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BEAEC871-48B9-4E68-B519-A98E1E2CE787</vt:lpwstr>
  </property>
  <property fmtid="{D5CDD505-2E9C-101B-9397-08002B2CF9AE}" pid="3" name="ArticulatePath">
    <vt:lpwstr>Developing Mentor &amp; Apprenticeship Programs</vt:lpwstr>
  </property>
</Properties>
</file>