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9.xml" ContentType="application/vnd.openxmlformats-officedocument.presentationml.tags+xml"/>
  <Override PartName="/ppt/tags/tag30.xml" ContentType="application/vnd.openxmlformats-officedocument.presentationml.tags+xml"/>
  <Override PartName="/ppt/notesSlides/notesSlide1.xml" ContentType="application/vnd.openxmlformats-officedocument.presentationml.notesSlide+xml"/>
  <Override PartName="/ppt/tags/tag3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2.xml" ContentType="application/vnd.openxmlformats-officedocument.presentationml.tags+xml"/>
  <Override PartName="/ppt/notesSlides/notesSlide4.xml" ContentType="application/vnd.openxmlformats-officedocument.presentationml.notesSlide+xml"/>
  <Override PartName="/ppt/tags/tag33.xml" ContentType="application/vnd.openxmlformats-officedocument.presentationml.tags+xml"/>
  <Override PartName="/ppt/notesSlides/notesSlide5.xml" ContentType="application/vnd.openxmlformats-officedocument.presentationml.notesSlide+xml"/>
  <Override PartName="/ppt/tags/tag34.xml" ContentType="application/vnd.openxmlformats-officedocument.presentationml.tags+xml"/>
  <Override PartName="/ppt/notesSlides/notesSlide6.xml" ContentType="application/vnd.openxmlformats-officedocument.presentationml.notesSlide+xml"/>
  <Override PartName="/ppt/tags/tag35.xml" ContentType="application/vnd.openxmlformats-officedocument.presentationml.tags+xml"/>
  <Override PartName="/ppt/notesSlides/notesSlide7.xml" ContentType="application/vnd.openxmlformats-officedocument.presentationml.notesSlide+xml"/>
  <Override PartName="/ppt/tags/tag36.xml" ContentType="application/vnd.openxmlformats-officedocument.presentationml.tags+xml"/>
  <Override PartName="/ppt/notesSlides/notesSlide8.xml" ContentType="application/vnd.openxmlformats-officedocument.presentationml.notesSlide+xml"/>
  <Override PartName="/ppt/tags/tag37.xml" ContentType="application/vnd.openxmlformats-officedocument.presentationml.tags+xml"/>
  <Override PartName="/ppt/notesSlides/notesSlide9.xml" ContentType="application/vnd.openxmlformats-officedocument.presentationml.notesSlide+xml"/>
  <Override PartName="/ppt/tags/tag38.xml" ContentType="application/vnd.openxmlformats-officedocument.presentationml.tags+xml"/>
  <Override PartName="/ppt/notesSlides/notesSlide10.xml" ContentType="application/vnd.openxmlformats-officedocument.presentationml.notesSlide+xml"/>
  <Override PartName="/ppt/tags/tag39.xml" ContentType="application/vnd.openxmlformats-officedocument.presentationml.tags+xml"/>
  <Override PartName="/ppt/notesSlides/notesSlide11.xml" ContentType="application/vnd.openxmlformats-officedocument.presentationml.notesSlide+xml"/>
  <Override PartName="/ppt/tags/tag40.xml" ContentType="application/vnd.openxmlformats-officedocument.presentationml.tags+xml"/>
  <Override PartName="/ppt/notesSlides/notesSlide12.xml" ContentType="application/vnd.openxmlformats-officedocument.presentationml.notesSlide+xml"/>
  <Override PartName="/ppt/tags/tag41.xml" ContentType="application/vnd.openxmlformats-officedocument.presentationml.tags+xml"/>
  <Override PartName="/ppt/notesSlides/notesSlide13.xml" ContentType="application/vnd.openxmlformats-officedocument.presentationml.notesSlide+xml"/>
  <Override PartName="/ppt/tags/tag4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3.xml" ContentType="application/vnd.openxmlformats-officedocument.presentationml.tags+xml"/>
  <Override PartName="/ppt/notesSlides/notesSlide16.xml" ContentType="application/vnd.openxmlformats-officedocument.presentationml.notesSlide+xml"/>
  <Override PartName="/ppt/tags/tag44.xml" ContentType="application/vnd.openxmlformats-officedocument.presentationml.tags+xml"/>
  <Override PartName="/ppt/notesSlides/notesSlide17.xml" ContentType="application/vnd.openxmlformats-officedocument.presentationml.notesSlide+xml"/>
  <Override PartName="/ppt/tags/tag45.xml" ContentType="application/vnd.openxmlformats-officedocument.presentationml.tags+xml"/>
  <Override PartName="/ppt/notesSlides/notesSlide18.xml" ContentType="application/vnd.openxmlformats-officedocument.presentationml.notesSlide+xml"/>
  <Override PartName="/ppt/tags/tag46.xml" ContentType="application/vnd.openxmlformats-officedocument.presentationml.tags+xml"/>
  <Override PartName="/ppt/notesSlides/notesSlide19.xml" ContentType="application/vnd.openxmlformats-officedocument.presentationml.notesSlide+xml"/>
  <Override PartName="/ppt/tags/tag47.xml" ContentType="application/vnd.openxmlformats-officedocument.presentationml.tags+xml"/>
  <Override PartName="/ppt/notesSlides/notesSlide20.xml" ContentType="application/vnd.openxmlformats-officedocument.presentationml.notesSlide+xml"/>
  <Override PartName="/ppt/tags/tag48.xml" ContentType="application/vnd.openxmlformats-officedocument.presentationml.tags+xml"/>
  <Override PartName="/ppt/notesSlides/notesSlide21.xml" ContentType="application/vnd.openxmlformats-officedocument.presentationml.notesSlide+xml"/>
  <Override PartName="/ppt/tags/tag49.xml" ContentType="application/vnd.openxmlformats-officedocument.presentationml.tags+xml"/>
  <Override PartName="/ppt/notesSlides/notesSlide22.xml" ContentType="application/vnd.openxmlformats-officedocument.presentationml.notesSlide+xml"/>
  <Override PartName="/ppt/tags/tag50.xml" ContentType="application/vnd.openxmlformats-officedocument.presentationml.tags+xml"/>
  <Override PartName="/ppt/notesSlides/notesSlide23.xml" ContentType="application/vnd.openxmlformats-officedocument.presentationml.notesSlide+xml"/>
  <Override PartName="/ppt/tags/tag51.xml" ContentType="application/vnd.openxmlformats-officedocument.presentationml.tags+xml"/>
  <Override PartName="/ppt/notesSlides/notesSlide24.xml" ContentType="application/vnd.openxmlformats-officedocument.presentationml.notesSlide+xml"/>
  <Override PartName="/ppt/tags/tag52.xml" ContentType="application/vnd.openxmlformats-officedocument.presentationml.tags+xml"/>
  <Override PartName="/ppt/notesSlides/notesSlide25.xml" ContentType="application/vnd.openxmlformats-officedocument.presentationml.notesSlide+xml"/>
  <Override PartName="/ppt/tags/tag53.xml" ContentType="application/vnd.openxmlformats-officedocument.presentationml.tags+xml"/>
  <Override PartName="/ppt/notesSlides/notesSlide26.xml" ContentType="application/vnd.openxmlformats-officedocument.presentationml.notesSlide+xml"/>
  <Override PartName="/ppt/tags/tag54.xml" ContentType="application/vnd.openxmlformats-officedocument.presentationml.tags+xml"/>
  <Override PartName="/ppt/notesSlides/notesSlide27.xml" ContentType="application/vnd.openxmlformats-officedocument.presentationml.notesSlide+xml"/>
  <Override PartName="/ppt/tags/tag55.xml" ContentType="application/vnd.openxmlformats-officedocument.presentationml.tags+xml"/>
  <Override PartName="/ppt/notesSlides/notesSlide28.xml" ContentType="application/vnd.openxmlformats-officedocument.presentationml.notesSlide+xml"/>
  <Override PartName="/ppt/tags/tag56.xml" ContentType="application/vnd.openxmlformats-officedocument.presentationml.tags+xml"/>
  <Override PartName="/ppt/notesSlides/notesSlide29.xml" ContentType="application/vnd.openxmlformats-officedocument.presentationml.notesSlide+xml"/>
  <Override PartName="/ppt/tags/tag57.xml" ContentType="application/vnd.openxmlformats-officedocument.presentationml.tags+xml"/>
  <Override PartName="/ppt/notesSlides/notesSlide30.xml" ContentType="application/vnd.openxmlformats-officedocument.presentationml.notesSlide+xml"/>
  <Override PartName="/ppt/tags/tag58.xml" ContentType="application/vnd.openxmlformats-officedocument.presentationml.tags+xml"/>
  <Override PartName="/ppt/notesSlides/notesSlide31.xml" ContentType="application/vnd.openxmlformats-officedocument.presentationml.notesSlide+xml"/>
  <Override PartName="/ppt/tags/tag59.xml" ContentType="application/vnd.openxmlformats-officedocument.presentationml.tags+xml"/>
  <Override PartName="/ppt/notesSlides/notesSlide32.xml" ContentType="application/vnd.openxmlformats-officedocument.presentationml.notesSlide+xml"/>
  <Override PartName="/ppt/tags/tag60.xml" ContentType="application/vnd.openxmlformats-officedocument.presentationml.tags+xml"/>
  <Override PartName="/ppt/notesSlides/notesSlide33.xml" ContentType="application/vnd.openxmlformats-officedocument.presentationml.notesSlide+xml"/>
  <Override PartName="/ppt/tags/tag61.xml" ContentType="application/vnd.openxmlformats-officedocument.presentationml.tags+xml"/>
  <Override PartName="/ppt/notesSlides/notesSlide34.xml" ContentType="application/vnd.openxmlformats-officedocument.presentationml.notesSlide+xml"/>
  <Override PartName="/ppt/tags/tag62.xml" ContentType="application/vnd.openxmlformats-officedocument.presentationml.tags+xml"/>
  <Override PartName="/ppt/notesSlides/notesSlide35.xml" ContentType="application/vnd.openxmlformats-officedocument.presentationml.notesSlide+xml"/>
  <Override PartName="/ppt/tags/tag63.xml" ContentType="application/vnd.openxmlformats-officedocument.presentationml.tags+xml"/>
  <Override PartName="/ppt/notesSlides/notesSlide36.xml" ContentType="application/vnd.openxmlformats-officedocument.presentationml.notesSlide+xml"/>
  <Override PartName="/ppt/tags/tag64.xml" ContentType="application/vnd.openxmlformats-officedocument.presentationml.tags+xml"/>
  <Override PartName="/ppt/notesSlides/notesSlide37.xml" ContentType="application/vnd.openxmlformats-officedocument.presentationml.notesSlide+xml"/>
  <Override PartName="/ppt/tags/tag65.xml" ContentType="application/vnd.openxmlformats-officedocument.presentationml.tags+xml"/>
  <Override PartName="/ppt/notesSlides/notesSlide38.xml" ContentType="application/vnd.openxmlformats-officedocument.presentationml.notesSlide+xml"/>
  <Override PartName="/ppt/tags/tag66.xml" ContentType="application/vnd.openxmlformats-officedocument.presentationml.tags+xml"/>
  <Override PartName="/ppt/notesSlides/notesSlide39.xml" ContentType="application/vnd.openxmlformats-officedocument.presentationml.notesSlide+xml"/>
  <Override PartName="/ppt/tags/tag67.xml" ContentType="application/vnd.openxmlformats-officedocument.presentationml.tags+xml"/>
  <Override PartName="/ppt/notesSlides/notesSlide40.xml" ContentType="application/vnd.openxmlformats-officedocument.presentationml.notesSlide+xml"/>
  <Override PartName="/ppt/tags/tag68.xml" ContentType="application/vnd.openxmlformats-officedocument.presentationml.tags+xml"/>
  <Override PartName="/ppt/notesSlides/notesSlide41.xml" ContentType="application/vnd.openxmlformats-officedocument.presentationml.notesSlide+xml"/>
  <Override PartName="/ppt/tags/tag69.xml" ContentType="application/vnd.openxmlformats-officedocument.presentationml.tags+xml"/>
  <Override PartName="/ppt/notesSlides/notesSlide42.xml" ContentType="application/vnd.openxmlformats-officedocument.presentationml.notesSlide+xml"/>
  <Override PartName="/ppt/tags/tag70.xml" ContentType="application/vnd.openxmlformats-officedocument.presentationml.tags+xml"/>
  <Override PartName="/ppt/notesSlides/notesSlide43.xml" ContentType="application/vnd.openxmlformats-officedocument.presentationml.notesSlide+xml"/>
  <Override PartName="/ppt/tags/tag71.xml" ContentType="application/vnd.openxmlformats-officedocument.presentationml.tags+xml"/>
  <Override PartName="/ppt/notesSlides/notesSlide44.xml" ContentType="application/vnd.openxmlformats-officedocument.presentationml.notesSlide+xml"/>
  <Override PartName="/ppt/tags/tag72.xml" ContentType="application/vnd.openxmlformats-officedocument.presentationml.tags+xml"/>
  <Override PartName="/ppt/notesSlides/notesSlide45.xml" ContentType="application/vnd.openxmlformats-officedocument.presentationml.notesSlide+xml"/>
  <Override PartName="/ppt/tags/tag73.xml" ContentType="application/vnd.openxmlformats-officedocument.presentationml.tags+xml"/>
  <Override PartName="/ppt/notesSlides/notesSlide46.xml" ContentType="application/vnd.openxmlformats-officedocument.presentationml.notesSlide+xml"/>
  <Override PartName="/ppt/tags/tag74.xml" ContentType="application/vnd.openxmlformats-officedocument.presentationml.tags+xml"/>
  <Override PartName="/ppt/notesSlides/notesSlide47.xml" ContentType="application/vnd.openxmlformats-officedocument.presentationml.notesSlide+xml"/>
  <Override PartName="/ppt/tags/tag75.xml" ContentType="application/vnd.openxmlformats-officedocument.presentationml.tags+xml"/>
  <Override PartName="/ppt/notesSlides/notesSlide48.xml" ContentType="application/vnd.openxmlformats-officedocument.presentationml.notesSlide+xml"/>
  <Override PartName="/ppt/tags/tag76.xml" ContentType="application/vnd.openxmlformats-officedocument.presentationml.tags+xml"/>
  <Override PartName="/ppt/notesSlides/notesSlide49.xml" ContentType="application/vnd.openxmlformats-officedocument.presentationml.notesSlide+xml"/>
  <Override PartName="/ppt/tags/tag77.xml" ContentType="application/vnd.openxmlformats-officedocument.presentationml.tags+xml"/>
  <Override PartName="/ppt/notesSlides/notesSlide50.xml" ContentType="application/vnd.openxmlformats-officedocument.presentationml.notesSlide+xml"/>
  <Override PartName="/ppt/tags/tag78.xml" ContentType="application/vnd.openxmlformats-officedocument.presentationml.tags+xml"/>
  <Override PartName="/ppt/notesSlides/notesSlide51.xml" ContentType="application/vnd.openxmlformats-officedocument.presentationml.notesSlide+xml"/>
  <Override PartName="/ppt/tags/tag79.xml" ContentType="application/vnd.openxmlformats-officedocument.presentationml.tags+xml"/>
  <Override PartName="/ppt/notesSlides/notesSlide52.xml" ContentType="application/vnd.openxmlformats-officedocument.presentationml.notesSlide+xml"/>
  <Override PartName="/ppt/tags/tag80.xml" ContentType="application/vnd.openxmlformats-officedocument.presentationml.tags+xml"/>
  <Override PartName="/ppt/notesSlides/notesSlide53.xml" ContentType="application/vnd.openxmlformats-officedocument.presentationml.notesSlide+xml"/>
  <Override PartName="/ppt/tags/tag81.xml" ContentType="application/vnd.openxmlformats-officedocument.presentationml.tags+xml"/>
  <Override PartName="/ppt/notesSlides/notesSlide54.xml" ContentType="application/vnd.openxmlformats-officedocument.presentationml.notesSlide+xml"/>
  <Override PartName="/ppt/tags/tag82.xml" ContentType="application/vnd.openxmlformats-officedocument.presentationml.tags+xml"/>
  <Override PartName="/ppt/notesSlides/notesSlide55.xml" ContentType="application/vnd.openxmlformats-officedocument.presentationml.notesSlide+xml"/>
  <Override PartName="/ppt/tags/tag83.xml" ContentType="application/vnd.openxmlformats-officedocument.presentationml.tags+xml"/>
  <Override PartName="/ppt/notesSlides/notesSlide56.xml" ContentType="application/vnd.openxmlformats-officedocument.presentationml.notesSlide+xml"/>
  <Override PartName="/ppt/tags/tag84.xml" ContentType="application/vnd.openxmlformats-officedocument.presentationml.tags+xml"/>
  <Override PartName="/ppt/notesSlides/notesSlide57.xml" ContentType="application/vnd.openxmlformats-officedocument.presentationml.notesSlide+xml"/>
  <Override PartName="/ppt/tags/tag85.xml" ContentType="application/vnd.openxmlformats-officedocument.presentationml.tags+xml"/>
  <Override PartName="/ppt/notesSlides/notesSlide58.xml" ContentType="application/vnd.openxmlformats-officedocument.presentationml.notesSlide+xml"/>
  <Override PartName="/ppt/tags/tag86.xml" ContentType="application/vnd.openxmlformats-officedocument.presentationml.tags+xml"/>
  <Override PartName="/ppt/notesSlides/notesSlide59.xml" ContentType="application/vnd.openxmlformats-officedocument.presentationml.notesSlide+xml"/>
  <Override PartName="/ppt/tags/tag87.xml" ContentType="application/vnd.openxmlformats-officedocument.presentationml.tags+xml"/>
  <Override PartName="/ppt/notesSlides/notesSlide60.xml" ContentType="application/vnd.openxmlformats-officedocument.presentationml.notesSlide+xml"/>
  <Override PartName="/ppt/tags/tag88.xml" ContentType="application/vnd.openxmlformats-officedocument.presentationml.tags+xml"/>
  <Override PartName="/ppt/notesSlides/notesSlide61.xml" ContentType="application/vnd.openxmlformats-officedocument.presentationml.notesSlide+xml"/>
  <Override PartName="/ppt/tags/tag89.xml" ContentType="application/vnd.openxmlformats-officedocument.presentationml.tags+xml"/>
  <Override PartName="/ppt/notesSlides/notesSlide62.xml" ContentType="application/vnd.openxmlformats-officedocument.presentationml.notesSlide+xml"/>
  <Override PartName="/ppt/tags/tag90.xml" ContentType="application/vnd.openxmlformats-officedocument.presentationml.tags+xml"/>
  <Override PartName="/ppt/notesSlides/notesSlide63.xml" ContentType="application/vnd.openxmlformats-officedocument.presentationml.notesSlide+xml"/>
  <Override PartName="/ppt/tags/tag91.xml" ContentType="application/vnd.openxmlformats-officedocument.presentationml.tags+xml"/>
  <Override PartName="/ppt/notesSlides/notesSlide64.xml" ContentType="application/vnd.openxmlformats-officedocument.presentationml.notesSlide+xml"/>
  <Override PartName="/ppt/tags/tag92.xml" ContentType="application/vnd.openxmlformats-officedocument.presentationml.tags+xml"/>
  <Override PartName="/ppt/notesSlides/notesSlide65.xml" ContentType="application/vnd.openxmlformats-officedocument.presentationml.notesSlide+xml"/>
  <Override PartName="/ppt/tags/tag93.xml" ContentType="application/vnd.openxmlformats-officedocument.presentationml.tags+xml"/>
  <Override PartName="/ppt/notesSlides/notesSlide66.xml" ContentType="application/vnd.openxmlformats-officedocument.presentationml.notesSlide+xml"/>
  <Override PartName="/ppt/tags/tag94.xml" ContentType="application/vnd.openxmlformats-officedocument.presentationml.tags+xml"/>
  <Override PartName="/ppt/notesSlides/notesSlide67.xml" ContentType="application/vnd.openxmlformats-officedocument.presentationml.notesSlide+xml"/>
  <Override PartName="/ppt/tags/tag95.xml" ContentType="application/vnd.openxmlformats-officedocument.presentationml.tags+xml"/>
  <Override PartName="/ppt/notesSlides/notesSlide68.xml" ContentType="application/vnd.openxmlformats-officedocument.presentationml.notesSlide+xml"/>
  <Override PartName="/ppt/tags/tag96.xml" ContentType="application/vnd.openxmlformats-officedocument.presentationml.tags+xml"/>
  <Override PartName="/ppt/notesSlides/notesSlide69.xml" ContentType="application/vnd.openxmlformats-officedocument.presentationml.notesSlide+xml"/>
  <Override PartName="/ppt/tags/tag97.xml" ContentType="application/vnd.openxmlformats-officedocument.presentationml.tags+xml"/>
  <Override PartName="/ppt/notesSlides/notesSlide70.xml" ContentType="application/vnd.openxmlformats-officedocument.presentationml.notesSlide+xml"/>
  <Override PartName="/ppt/tags/tag98.xml" ContentType="application/vnd.openxmlformats-officedocument.presentationml.tags+xml"/>
  <Override PartName="/ppt/notesSlides/notesSlide71.xml" ContentType="application/vnd.openxmlformats-officedocument.presentationml.notesSlide+xml"/>
  <Override PartName="/ppt/tags/tag99.xml" ContentType="application/vnd.openxmlformats-officedocument.presentationml.tags+xml"/>
  <Override PartName="/ppt/notesSlides/notesSlide72.xml" ContentType="application/vnd.openxmlformats-officedocument.presentationml.notesSlide+xml"/>
  <Override PartName="/ppt/tags/tag100.xml" ContentType="application/vnd.openxmlformats-officedocument.presentationml.tags+xml"/>
  <Override PartName="/ppt/notesSlides/notesSlide73.xml" ContentType="application/vnd.openxmlformats-officedocument.presentationml.notesSlide+xml"/>
  <Override PartName="/ppt/tags/tag101.xml" ContentType="application/vnd.openxmlformats-officedocument.presentationml.tags+xml"/>
  <Override PartName="/ppt/notesSlides/notesSlide74.xml" ContentType="application/vnd.openxmlformats-officedocument.presentationml.notesSlide+xml"/>
  <Override PartName="/ppt/tags/tag102.xml" ContentType="application/vnd.openxmlformats-officedocument.presentationml.tags+xml"/>
  <Override PartName="/ppt/notesSlides/notesSlide75.xml" ContentType="application/vnd.openxmlformats-officedocument.presentationml.notesSlide+xml"/>
  <Override PartName="/ppt/tags/tag103.xml" ContentType="application/vnd.openxmlformats-officedocument.presentationml.tags+xml"/>
  <Override PartName="/ppt/notesSlides/notesSlide76.xml" ContentType="application/vnd.openxmlformats-officedocument.presentationml.notesSlide+xml"/>
  <Override PartName="/ppt/tags/tag104.xml" ContentType="application/vnd.openxmlformats-officedocument.presentationml.tags+xml"/>
  <Override PartName="/ppt/notesSlides/notesSlide77.xml" ContentType="application/vnd.openxmlformats-officedocument.presentationml.notesSlide+xml"/>
  <Override PartName="/ppt/tags/tag105.xml" ContentType="application/vnd.openxmlformats-officedocument.presentationml.tags+xml"/>
  <Override PartName="/ppt/notesSlides/notesSlide78.xml" ContentType="application/vnd.openxmlformats-officedocument.presentationml.notesSlide+xml"/>
  <Override PartName="/ppt/tags/tag106.xml" ContentType="application/vnd.openxmlformats-officedocument.presentationml.tags+xml"/>
  <Override PartName="/ppt/notesSlides/notesSlide79.xml" ContentType="application/vnd.openxmlformats-officedocument.presentationml.notesSlide+xml"/>
  <Override PartName="/ppt/tags/tag107.xml" ContentType="application/vnd.openxmlformats-officedocument.presentationml.tags+xml"/>
  <Override PartName="/ppt/notesSlides/notesSlide80.xml" ContentType="application/vnd.openxmlformats-officedocument.presentationml.notesSlide+xml"/>
  <Override PartName="/ppt/tags/tag108.xml" ContentType="application/vnd.openxmlformats-officedocument.presentationml.tags+xml"/>
  <Override PartName="/ppt/notesSlides/notesSlide81.xml" ContentType="application/vnd.openxmlformats-officedocument.presentationml.notesSlide+xml"/>
  <Override PartName="/ppt/tags/tag109.xml" ContentType="application/vnd.openxmlformats-officedocument.presentationml.tags+xml"/>
  <Override PartName="/ppt/notesSlides/notesSlide82.xml" ContentType="application/vnd.openxmlformats-officedocument.presentationml.notesSlide+xml"/>
  <Override PartName="/ppt/tags/tag110.xml" ContentType="application/vnd.openxmlformats-officedocument.presentationml.tags+xml"/>
  <Override PartName="/ppt/notesSlides/notesSlide83.xml" ContentType="application/vnd.openxmlformats-officedocument.presentationml.notesSlide+xml"/>
  <Override PartName="/ppt/tags/tag111.xml" ContentType="application/vnd.openxmlformats-officedocument.presentationml.tags+xml"/>
  <Override PartName="/ppt/notesSlides/notesSlide84.xml" ContentType="application/vnd.openxmlformats-officedocument.presentationml.notesSlide+xml"/>
  <Override PartName="/ppt/tags/tag112.xml" ContentType="application/vnd.openxmlformats-officedocument.presentationml.tags+xml"/>
  <Override PartName="/ppt/notesSlides/notesSlide85.xml" ContentType="application/vnd.openxmlformats-officedocument.presentationml.notesSlide+xml"/>
  <Override PartName="/ppt/tags/tag113.xml" ContentType="application/vnd.openxmlformats-officedocument.presentationml.tags+xml"/>
  <Override PartName="/ppt/notesSlides/notesSlide86.xml" ContentType="application/vnd.openxmlformats-officedocument.presentationml.notesSlide+xml"/>
  <Override PartName="/ppt/tags/tag114.xml" ContentType="application/vnd.openxmlformats-officedocument.presentationml.tags+xml"/>
  <Override PartName="/ppt/notesSlides/notesSlide87.xml" ContentType="application/vnd.openxmlformats-officedocument.presentationml.notesSlide+xml"/>
  <Override PartName="/ppt/tags/tag115.xml" ContentType="application/vnd.openxmlformats-officedocument.presentationml.tags+xml"/>
  <Override PartName="/ppt/notesSlides/notesSlide88.xml" ContentType="application/vnd.openxmlformats-officedocument.presentationml.notesSlide+xml"/>
  <Override PartName="/ppt/tags/tag116.xml" ContentType="application/vnd.openxmlformats-officedocument.presentationml.tags+xml"/>
  <Override PartName="/ppt/notesSlides/notesSlide89.xml" ContentType="application/vnd.openxmlformats-officedocument.presentationml.notesSlide+xml"/>
  <Override PartName="/ppt/tags/tag117.xml" ContentType="application/vnd.openxmlformats-officedocument.presentationml.tags+xml"/>
  <Override PartName="/ppt/notesSlides/notesSlide90.xml" ContentType="application/vnd.openxmlformats-officedocument.presentationml.notesSlide+xml"/>
  <Override PartName="/ppt/tags/tag118.xml" ContentType="application/vnd.openxmlformats-officedocument.presentationml.tags+xml"/>
  <Override PartName="/ppt/notesSlides/notesSlide91.xml" ContentType="application/vnd.openxmlformats-officedocument.presentationml.notesSlide+xml"/>
  <Override PartName="/ppt/tags/tag119.xml" ContentType="application/vnd.openxmlformats-officedocument.presentationml.tags+xml"/>
  <Override PartName="/ppt/notesSlides/notesSlide92.xml" ContentType="application/vnd.openxmlformats-officedocument.presentationml.notesSlide+xml"/>
  <Override PartName="/ppt/tags/tag120.xml" ContentType="application/vnd.openxmlformats-officedocument.presentationml.tags+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ags/tag121.xml" ContentType="application/vnd.openxmlformats-officedocument.presentationml.tags+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tags/tag122.xml" ContentType="application/vnd.openxmlformats-officedocument.presentationml.tags+xml"/>
  <Override PartName="/ppt/notesSlides/notesSlide100.xml" ContentType="application/vnd.openxmlformats-officedocument.presentationml.notesSlide+xml"/>
  <Override PartName="/ppt/tags/tag123.xml" ContentType="application/vnd.openxmlformats-officedocument.presentationml.tags+xml"/>
  <Override PartName="/ppt/notesSlides/notesSlide101.xml" ContentType="application/vnd.openxmlformats-officedocument.presentationml.notesSlide+xml"/>
  <Override PartName="/ppt/tags/tag124.xml" ContentType="application/vnd.openxmlformats-officedocument.presentationml.tags+xml"/>
  <Override PartName="/ppt/notesSlides/notesSlide102.xml" ContentType="application/vnd.openxmlformats-officedocument.presentationml.notesSlide+xml"/>
  <Override PartName="/ppt/tags/tag125.xml" ContentType="application/vnd.openxmlformats-officedocument.presentationml.tags+xml"/>
  <Override PartName="/ppt/notesSlides/notesSlide10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04" r:id="rId1"/>
    <p:sldMasterId id="2147483833" r:id="rId2"/>
  </p:sldMasterIdLst>
  <p:notesMasterIdLst>
    <p:notesMasterId r:id="rId106"/>
  </p:notesMasterIdLst>
  <p:handoutMasterIdLst>
    <p:handoutMasterId r:id="rId107"/>
  </p:handoutMasterIdLst>
  <p:sldIdLst>
    <p:sldId id="2128753139" r:id="rId3"/>
    <p:sldId id="2128753072" r:id="rId4"/>
    <p:sldId id="2295" r:id="rId5"/>
    <p:sldId id="2128753136" r:id="rId6"/>
    <p:sldId id="2462" r:id="rId7"/>
    <p:sldId id="2419" r:id="rId8"/>
    <p:sldId id="2128753073" r:id="rId9"/>
    <p:sldId id="2561" r:id="rId10"/>
    <p:sldId id="2465" r:id="rId11"/>
    <p:sldId id="2494" r:id="rId12"/>
    <p:sldId id="2499" r:id="rId13"/>
    <p:sldId id="2128753097" r:id="rId14"/>
    <p:sldId id="2556" r:id="rId15"/>
    <p:sldId id="2128753098" r:id="rId16"/>
    <p:sldId id="2128753141" r:id="rId17"/>
    <p:sldId id="2128753079" r:id="rId18"/>
    <p:sldId id="2128753101" r:id="rId19"/>
    <p:sldId id="2128753137" r:id="rId20"/>
    <p:sldId id="2128753061" r:id="rId21"/>
    <p:sldId id="2128753080" r:id="rId22"/>
    <p:sldId id="2128753099" r:id="rId23"/>
    <p:sldId id="2128753100" r:id="rId24"/>
    <p:sldId id="2476" r:id="rId25"/>
    <p:sldId id="2128753102" r:id="rId26"/>
    <p:sldId id="2128753090" r:id="rId27"/>
    <p:sldId id="2128753103" r:id="rId28"/>
    <p:sldId id="2128753104" r:id="rId29"/>
    <p:sldId id="2128753105" r:id="rId30"/>
    <p:sldId id="2128753106" r:id="rId31"/>
    <p:sldId id="2128753107" r:id="rId32"/>
    <p:sldId id="2486" r:id="rId33"/>
    <p:sldId id="2128753108" r:id="rId34"/>
    <p:sldId id="2128753074" r:id="rId35"/>
    <p:sldId id="2514" r:id="rId36"/>
    <p:sldId id="2466" r:id="rId37"/>
    <p:sldId id="2467" r:id="rId38"/>
    <p:sldId id="2469" r:id="rId39"/>
    <p:sldId id="2128753109" r:id="rId40"/>
    <p:sldId id="2548" r:id="rId41"/>
    <p:sldId id="2128753092" r:id="rId42"/>
    <p:sldId id="2417" r:id="rId43"/>
    <p:sldId id="2128753110" r:id="rId44"/>
    <p:sldId id="2475" r:id="rId45"/>
    <p:sldId id="2477" r:id="rId46"/>
    <p:sldId id="2128753113" r:id="rId47"/>
    <p:sldId id="2128753115" r:id="rId48"/>
    <p:sldId id="2480" r:id="rId49"/>
    <p:sldId id="2481" r:id="rId50"/>
    <p:sldId id="2128753095" r:id="rId51"/>
    <p:sldId id="2551" r:id="rId52"/>
    <p:sldId id="2482" r:id="rId53"/>
    <p:sldId id="2128753138" r:id="rId54"/>
    <p:sldId id="2128753116" r:id="rId55"/>
    <p:sldId id="2491" r:id="rId56"/>
    <p:sldId id="2522" r:id="rId57"/>
    <p:sldId id="2525" r:id="rId58"/>
    <p:sldId id="2128753094" r:id="rId59"/>
    <p:sldId id="2503" r:id="rId60"/>
    <p:sldId id="2489" r:id="rId61"/>
    <p:sldId id="2521" r:id="rId62"/>
    <p:sldId id="2128753117" r:id="rId63"/>
    <p:sldId id="2460" r:id="rId64"/>
    <p:sldId id="2128753118" r:id="rId65"/>
    <p:sldId id="2128753119" r:id="rId66"/>
    <p:sldId id="2128753120" r:id="rId67"/>
    <p:sldId id="2128753121" r:id="rId68"/>
    <p:sldId id="2128753122" r:id="rId69"/>
    <p:sldId id="2128753124" r:id="rId70"/>
    <p:sldId id="2128753059" r:id="rId71"/>
    <p:sldId id="2128753075" r:id="rId72"/>
    <p:sldId id="2128753069" r:id="rId73"/>
    <p:sldId id="2128753131" r:id="rId74"/>
    <p:sldId id="2128753127" r:id="rId75"/>
    <p:sldId id="2128753129" r:id="rId76"/>
    <p:sldId id="2128753130" r:id="rId77"/>
    <p:sldId id="2128753132" r:id="rId78"/>
    <p:sldId id="2128753133" r:id="rId79"/>
    <p:sldId id="2504" r:id="rId80"/>
    <p:sldId id="2458" r:id="rId81"/>
    <p:sldId id="2128753134" r:id="rId82"/>
    <p:sldId id="2434" r:id="rId83"/>
    <p:sldId id="2128753135" r:id="rId84"/>
    <p:sldId id="2535" r:id="rId85"/>
    <p:sldId id="2433" r:id="rId86"/>
    <p:sldId id="2128753087" r:id="rId87"/>
    <p:sldId id="2128753089" r:id="rId88"/>
    <p:sldId id="2432" r:id="rId89"/>
    <p:sldId id="2421" r:id="rId90"/>
    <p:sldId id="2128753068" r:id="rId91"/>
    <p:sldId id="2128753125" r:id="rId92"/>
    <p:sldId id="2500" r:id="rId93"/>
    <p:sldId id="2128753088" r:id="rId94"/>
    <p:sldId id="2502" r:id="rId95"/>
    <p:sldId id="2128753140" r:id="rId96"/>
    <p:sldId id="2128753143" r:id="rId97"/>
    <p:sldId id="2128753144" r:id="rId98"/>
    <p:sldId id="2128753142" r:id="rId99"/>
    <p:sldId id="2128753126" r:id="rId100"/>
    <p:sldId id="2128753145" r:id="rId101"/>
    <p:sldId id="2542" r:id="rId102"/>
    <p:sldId id="2426" r:id="rId103"/>
    <p:sldId id="2552" r:id="rId104"/>
    <p:sldId id="2128753076" r:id="rId105"/>
  </p:sldIdLst>
  <p:sldSz cx="12192000" cy="6858000"/>
  <p:notesSz cx="6858000" cy="9144000"/>
  <p:embeddedFontLst>
    <p:embeddedFont>
      <p:font typeface="Cambria" panose="02040503050406030204" pitchFamily="18" charset="0"/>
      <p:regular r:id="rId108"/>
      <p:bold r:id="rId109"/>
      <p:italic r:id="rId110"/>
      <p:boldItalic r:id="rId111"/>
    </p:embeddedFont>
    <p:embeddedFont>
      <p:font typeface="Cambria Math" panose="02040503050406030204" pitchFamily="18" charset="0"/>
      <p:regular r:id="rId112"/>
    </p:embeddedFont>
    <p:embeddedFont>
      <p:font typeface="Montserrat" panose="02000505000000020004" pitchFamily="2" charset="0"/>
      <p:regular r:id="rId113"/>
      <p:bold r:id="rId114"/>
      <p:italic r:id="rId115"/>
      <p:boldItalic r:id="rId116"/>
    </p:embeddedFont>
    <p:embeddedFont>
      <p:font typeface="Montserrat ExtraBold" panose="00000900000000000000" pitchFamily="2" charset="0"/>
      <p:bold r:id="rId117"/>
      <p:boldItalic r:id="rId118"/>
    </p:embeddedFont>
    <p:embeddedFont>
      <p:font typeface="MV Boli" panose="02000500030200090000" pitchFamily="2" charset="0"/>
      <p:regular r:id="rId119"/>
    </p:embeddedFont>
  </p:embeddedFontLst>
  <p:custDataLst>
    <p:tags r:id="rId1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DC259D-63A9-7DD0-1C42-D3B034EE47CD}" name="Jessica Supervielle" initials="JS" userId="S::jsupervielle@transportcenter.org::cab22848-2290-49d5-a1e5-0605f558067d" providerId="AD"/>
  <p188:author id="{E88219F3-BE97-CEC9-7252-84E817F8DCC8}" name="Allie Franklyn" initials="AF" userId="S::afranklyn@transportcenter.org::2e006465-fe6a-4244-a2e5-a65a0565e14a" providerId="AD"/>
  <p188:author id="{7FA1E7F8-FC1F-CDD6-B032-6237257B15C2}" name="Kristen Ribaudo" initials="KR" userId="7a61d3ca7dda6d5d"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lie Franklyn" initials="AF" lastIdx="11" clrIdx="0">
    <p:extLst>
      <p:ext uri="{19B8F6BF-5375-455C-9EA6-DF929625EA0E}">
        <p15:presenceInfo xmlns:p15="http://schemas.microsoft.com/office/powerpoint/2012/main" userId="S::afranklyn@transportcenter.org::2e006465-fe6a-4244-a2e5-a65a0565e14a" providerId="AD"/>
      </p:ext>
    </p:extLst>
  </p:cmAuthor>
  <p:cmAuthor id="2" name="Brandon Liu" initials="BL" lastIdx="1" clrIdx="1">
    <p:extLst>
      <p:ext uri="{19B8F6BF-5375-455C-9EA6-DF929625EA0E}">
        <p15:presenceInfo xmlns:p15="http://schemas.microsoft.com/office/powerpoint/2012/main" userId="S-1-12-1-2438168961-1213411297-1235571632-29792674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4123"/>
    <a:srgbClr val="0000FF"/>
    <a:srgbClr val="CC9900"/>
    <a:srgbClr val="E0B567"/>
    <a:srgbClr val="663300"/>
    <a:srgbClr val="00A44B"/>
    <a:srgbClr val="175C98"/>
    <a:srgbClr val="FFFFFF"/>
    <a:srgbClr val="D41414"/>
    <a:srgbClr val="B53F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C75505-9015-4D9B-8D24-4CE2E8002CE8}" v="1" dt="2026-06-01T18:57:36.9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49" autoAdjust="0"/>
    <p:restoredTop sz="70655" autoAdjust="0"/>
  </p:normalViewPr>
  <p:slideViewPr>
    <p:cSldViewPr snapToGrid="0">
      <p:cViewPr varScale="1">
        <p:scale>
          <a:sx n="44" d="100"/>
          <a:sy n="44" d="100"/>
        </p:scale>
        <p:origin x="1120" y="48"/>
      </p:cViewPr>
      <p:guideLst/>
    </p:cSldViewPr>
  </p:slideViewPr>
  <p:outlineViewPr>
    <p:cViewPr>
      <p:scale>
        <a:sx n="33" d="100"/>
        <a:sy n="33" d="100"/>
      </p:scale>
      <p:origin x="0" y="-317"/>
    </p:cViewPr>
  </p:outlineViewPr>
  <p:notesTextViewPr>
    <p:cViewPr>
      <p:scale>
        <a:sx n="100" d="100"/>
        <a:sy n="100" d="100"/>
      </p:scale>
      <p:origin x="0" y="0"/>
    </p:cViewPr>
  </p:notesTextViewPr>
  <p:notesViewPr>
    <p:cSldViewPr snapToGrid="0">
      <p:cViewPr varScale="1">
        <p:scale>
          <a:sx n="74" d="100"/>
          <a:sy n="74" d="100"/>
        </p:scale>
        <p:origin x="2122" y="7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font" Target="fonts/font10.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font" Target="fonts/font5.fntdata"/><Relationship Id="rId16" Type="http://schemas.openxmlformats.org/officeDocument/2006/relationships/slide" Target="slides/slide14.xml"/><Relationship Id="rId107" Type="http://schemas.openxmlformats.org/officeDocument/2006/relationships/handoutMaster" Target="handoutMasters/handoutMaster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viewProps" Target="viewProps.xml"/><Relationship Id="rId128" Type="http://schemas.microsoft.com/office/2018/10/relationships/authors" Target="author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font" Target="fonts/font6.fntdata"/><Relationship Id="rId118" Type="http://schemas.openxmlformats.org/officeDocument/2006/relationships/font" Target="fonts/font11.fntdata"/><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font" Target="fonts/font1.fntdata"/><Relationship Id="rId124" Type="http://schemas.openxmlformats.org/officeDocument/2006/relationships/theme" Target="theme/theme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font" Target="fonts/font7.fntdata"/><Relationship Id="rId119" Type="http://schemas.openxmlformats.org/officeDocument/2006/relationships/font" Target="fonts/font12.fntdata"/><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2.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tags" Target="tags/tag1.xml"/><Relationship Id="rId125"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font" Target="fonts/font3.fntdata"/><Relationship Id="rId115" Type="http://schemas.openxmlformats.org/officeDocument/2006/relationships/font" Target="fonts/font8.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commentAuthors" Target="commentAuthor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font" Target="fonts/font4.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notesMaster" Target="notesMasters/notesMaster1.xml"/><Relationship Id="rId127"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on Liu" userId="RbefZwrnmxrE6Rtd2tSrm+F4/ZyzDz6UNKeNfdU9CLA=" providerId="None" clId="Web-{A0C75505-9015-4D9B-8D24-4CE2E8002CE8}"/>
    <pc:docChg chg="modSld">
      <pc:chgData name="Brandon Liu" userId="RbefZwrnmxrE6Rtd2tSrm+F4/ZyzDz6UNKeNfdU9CLA=" providerId="None" clId="Web-{A0C75505-9015-4D9B-8D24-4CE2E8002CE8}" dt="2026-06-01T18:57:36.925" v="0" actId="20577"/>
      <pc:docMkLst>
        <pc:docMk/>
      </pc:docMkLst>
      <pc:sldChg chg="modSp">
        <pc:chgData name="Brandon Liu" userId="RbefZwrnmxrE6Rtd2tSrm+F4/ZyzDz6UNKeNfdU9CLA=" providerId="None" clId="Web-{A0C75505-9015-4D9B-8D24-4CE2E8002CE8}" dt="2026-06-01T18:57:36.925" v="0" actId="20577"/>
        <pc:sldMkLst>
          <pc:docMk/>
          <pc:sldMk cId="2065603360" sldId="2421"/>
        </pc:sldMkLst>
        <pc:spChg chg="mod">
          <ac:chgData name="Brandon Liu" userId="RbefZwrnmxrE6Rtd2tSrm+F4/ZyzDz6UNKeNfdU9CLA=" providerId="None" clId="Web-{A0C75505-9015-4D9B-8D24-4CE2E8002CE8}" dt="2026-06-01T18:57:36.925" v="0" actId="20577"/>
          <ac:spMkLst>
            <pc:docMk/>
            <pc:sldMk cId="2065603360" sldId="2421"/>
            <ac:spMk id="4" creationId="{4323AC46-C503-435B-9AA0-B946428F6ED2}"/>
          </ac:spMkLst>
        </pc:sp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tags" Target="../tags/tag29.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1426396-F8F3-4943-886C-06334676821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B8A4C79-1A49-4098-B5D7-165FB4042AA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14E4B3-A97E-4246-9676-415BEA7FBF27}" type="datetimeFigureOut">
              <a:rPr lang="en-US" smtClean="0"/>
              <a:t>6/1/2026</a:t>
            </a:fld>
            <a:endParaRPr lang="en-US" dirty="0"/>
          </a:p>
        </p:txBody>
      </p:sp>
      <p:sp>
        <p:nvSpPr>
          <p:cNvPr id="4" name="Footer Placeholder 3">
            <a:extLst>
              <a:ext uri="{FF2B5EF4-FFF2-40B4-BE49-F238E27FC236}">
                <a16:creationId xmlns:a16="http://schemas.microsoft.com/office/drawing/2014/main" id="{CC11F5FF-63F5-4A15-A81C-A51F748374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73F861F-BD4B-4150-A7EE-99226F3EC73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F0C234-9151-4C67-8EF0-3133E2C963A6}" type="slidenum">
              <a:rPr lang="en-US" smtClean="0"/>
              <a:t>‹#›</a:t>
            </a:fld>
            <a:endParaRPr lang="en-US" dirty="0"/>
          </a:p>
        </p:txBody>
      </p:sp>
    </p:spTree>
    <p:custDataLst>
      <p:tags r:id="rId2"/>
    </p:custDataLst>
    <p:extLst>
      <p:ext uri="{BB962C8B-B14F-4D97-AF65-F5344CB8AC3E}">
        <p14:creationId xmlns:p14="http://schemas.microsoft.com/office/powerpoint/2010/main" val="4131028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4CCC76-AB5D-4D11-A0BF-4B69EC6E2B08}" type="datetimeFigureOut">
              <a:rPr lang="en-US" smtClean="0"/>
              <a:t>6/1/2026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8FB58B-AACD-44F1-9CE2-B850C946C86F}" type="slidenum">
              <a:rPr lang="en-US" smtClean="0"/>
              <a:t>‹#›</a:t>
            </a:fld>
            <a:endParaRPr lang="en-US" dirty="0"/>
          </a:p>
        </p:txBody>
      </p:sp>
    </p:spTree>
    <p:extLst>
      <p:ext uri="{BB962C8B-B14F-4D97-AF65-F5344CB8AC3E}">
        <p14:creationId xmlns:p14="http://schemas.microsoft.com/office/powerpoint/2010/main" val="1264413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ki/File:Series_and_Parallel_Circuit.jp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energy.gov/articles/how-do-holiday-lights-work"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llaboutcircuits.com/textbook/direct-current/chpt-7/what-is-a-series-parallel-circui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energy.gov/articles/how-do-holiday-lights-work"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ommons.wikimedia.org/wiki/User:F%C3%A6"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stock.adobe.com/contributor/204262620/kadiracar?load_type=author&amp;prev_url=detail"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nextpcb.com/blog/transistor-pinout"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etei.com/news/bridge-rectifier-explained-circuit-diagram-applications-and-troubleshooting-guide"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VnnpLaKsqGU"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www.getpspt.com/blog-1/2022/12/10/blog-16-block-diagrams-2-of-8-in-the-series-electrical-wiring-diagrams"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s://www.techtransfer.com/intro-to-electrical-diagrams/"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205D6-5737-440B-10CB-F54EA205A5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FBF1-F5DC-653D-F65E-1FDC4215DA5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7960A83-3D4B-57CE-A253-D0E7CBB652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B765D5-122B-27D0-DE79-A40F977B6C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777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3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Do</a:t>
            </a:r>
            <a:r>
              <a:rPr lang="en-US" altLang="en-US" sz="1200" dirty="0">
                <a:latin typeface="Calibri" panose="020F0502020204030204" pitchFamily="34" charset="0"/>
                <a:ea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Explain how the diagram explains the division of current, resistance and voltage across the circuit.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Offer any agency/specific examples and visuals of a parallel circuit.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indent="-171450">
              <a:buFont typeface="Arial" panose="020B0604020202020204" pitchFamily="34" charset="0"/>
              <a:buChar char="•"/>
            </a:pPr>
            <a:r>
              <a:rPr lang="en-US" dirty="0"/>
              <a:t>A </a:t>
            </a:r>
            <a:r>
              <a:rPr lang="en-US" b="1" dirty="0"/>
              <a:t>parallel circuit</a:t>
            </a:r>
            <a:r>
              <a:rPr lang="en-US" dirty="0"/>
              <a:t> has multiple paths for current to flow.</a:t>
            </a:r>
          </a:p>
          <a:p>
            <a:pPr marL="171450" indent="-171450">
              <a:buFont typeface="Arial" panose="020B0604020202020204" pitchFamily="34" charset="0"/>
              <a:buChar char="•"/>
            </a:pPr>
            <a:r>
              <a:rPr lang="en-US" dirty="0"/>
              <a:t>Instead of being connected end-to-end in one loop, the components are connected across the same voltage source in separate branches.</a:t>
            </a:r>
          </a:p>
          <a:p>
            <a:pPr marL="171450" indent="-171450">
              <a:buFont typeface="Arial" panose="020B0604020202020204" pitchFamily="34" charset="0"/>
              <a:buChar char="•"/>
            </a:pPr>
            <a:r>
              <a:rPr lang="en-US" dirty="0"/>
              <a:t>In a parallel circuit:</a:t>
            </a:r>
          </a:p>
          <a:p>
            <a:pPr marL="628650" lvl="1" indent="-171450">
              <a:buFont typeface="Arial" panose="020B0604020202020204" pitchFamily="34" charset="0"/>
              <a:buChar char="•"/>
            </a:pPr>
            <a:r>
              <a:rPr lang="en-US" b="0" dirty="0"/>
              <a:t>Voltage remains the same across each branch.</a:t>
            </a:r>
          </a:p>
          <a:p>
            <a:pPr marL="628650" lvl="1" indent="-171450">
              <a:buFont typeface="Arial" panose="020B0604020202020204" pitchFamily="34" charset="0"/>
              <a:buChar char="•"/>
            </a:pPr>
            <a:r>
              <a:rPr lang="en-US" b="0" dirty="0"/>
              <a:t>Current divides among the available paths.</a:t>
            </a:r>
          </a:p>
          <a:p>
            <a:pPr marL="628650" lvl="1" indent="-171450">
              <a:buFont typeface="Arial" panose="020B0604020202020204" pitchFamily="34" charset="0"/>
              <a:buChar char="•"/>
            </a:pPr>
            <a:r>
              <a:rPr lang="en-US" b="0" dirty="0"/>
              <a:t>Total resistance is always less than the smallest individual resistor in the circuit.</a:t>
            </a:r>
          </a:p>
          <a:p>
            <a:pPr marL="171450" indent="-171450">
              <a:buFont typeface="Arial" panose="020B0604020202020204" pitchFamily="34" charset="0"/>
              <a:buChar char="•"/>
            </a:pPr>
            <a:r>
              <a:rPr lang="en-US" dirty="0"/>
              <a:t>That last point is important — adding branches actually </a:t>
            </a:r>
            <a:r>
              <a:rPr lang="en-US" i="1" dirty="0"/>
              <a:t>reduces</a:t>
            </a:r>
            <a:r>
              <a:rPr lang="en-US" dirty="0"/>
              <a:t> overall resistance.</a:t>
            </a:r>
          </a:p>
          <a:p>
            <a:pPr marL="171450" indent="-171450">
              <a:buFont typeface="Arial" panose="020B0604020202020204" pitchFamily="34" charset="0"/>
              <a:buChar char="•"/>
            </a:pPr>
            <a:r>
              <a:rPr lang="en-US" dirty="0"/>
              <a:t>Because there are multiple paths, if one branch opens or a component fails, the other branches can continue operating.</a:t>
            </a:r>
          </a:p>
          <a:p>
            <a:pPr marL="171450" indent="-171450">
              <a:buFont typeface="Arial" panose="020B0604020202020204" pitchFamily="34" charset="0"/>
              <a:buChar char="•"/>
            </a:pPr>
            <a:r>
              <a:rPr lang="en-US" dirty="0"/>
              <a:t>This is why parallel circuits are commonly used in lighting and vehicle electrical systems — one failed component doesn’t shut everything down.</a:t>
            </a:r>
          </a:p>
          <a:p>
            <a:pPr marL="171450" indent="-171450">
              <a:buFont typeface="Arial" panose="020B0604020202020204" pitchFamily="34" charset="0"/>
              <a:buChar char="•"/>
            </a:pPr>
            <a:r>
              <a:rPr lang="en-US" b="1" dirty="0"/>
              <a:t>ASK:</a:t>
            </a:r>
            <a:r>
              <a:rPr lang="en-US" dirty="0"/>
              <a:t> Does anyone have experience with parallel circuits used in the field?</a:t>
            </a:r>
          </a:p>
          <a:p>
            <a:pPr marL="628650" lvl="1" indent="-171450">
              <a:buFont typeface="Arial" panose="020B0604020202020204" pitchFamily="34" charset="0"/>
              <a:buChar char="•"/>
            </a:pPr>
            <a:r>
              <a:rPr lang="en-US" i="1" dirty="0"/>
              <a:t>Call on learners to respond. Connect this to vehicle lighting, accessory circuits, building lighting, etc.</a:t>
            </a:r>
          </a:p>
          <a:p>
            <a:pPr marL="171450" indent="-171450">
              <a:buFont typeface="Arial" panose="020B0604020202020204" pitchFamily="34" charset="0"/>
              <a:buChar char="•"/>
            </a:pPr>
            <a:endParaRPr lang="en-US" dirty="0"/>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68FB58B-AACD-44F1-9CE2-B850C946C86F}" type="slidenum">
              <a:rPr lang="en-US" smtClean="0"/>
              <a:t>10</a:t>
            </a:fld>
            <a:endParaRPr lang="en-US" dirty="0"/>
          </a:p>
        </p:txBody>
      </p:sp>
    </p:spTree>
    <p:extLst>
      <p:ext uri="{BB962C8B-B14F-4D97-AF65-F5344CB8AC3E}">
        <p14:creationId xmlns:p14="http://schemas.microsoft.com/office/powerpoint/2010/main" val="213251374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Enhance Transfer and Retention</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3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indent="-171450">
              <a:buFont typeface="Arial" panose="020B0604020202020204" pitchFamily="34" charset="0"/>
              <a:buChar char="•"/>
            </a:pPr>
            <a:r>
              <a:rPr lang="en-US" dirty="0"/>
              <a:t>Let’s recap what we’ve covered about electrical diagrams.</a:t>
            </a:r>
          </a:p>
          <a:p>
            <a:pPr marL="171450" indent="-171450">
              <a:buFont typeface="Arial" panose="020B0604020202020204" pitchFamily="34" charset="0"/>
              <a:buChar char="•"/>
            </a:pPr>
            <a:r>
              <a:rPr lang="en-US" dirty="0"/>
              <a:t>Electrical diagrams are essentially maps. They show how a system is organized and how its parts are connected.</a:t>
            </a:r>
          </a:p>
          <a:p>
            <a:pPr marL="171450" indent="-171450">
              <a:buFont typeface="Arial" panose="020B0604020202020204" pitchFamily="34" charset="0"/>
              <a:buChar char="•"/>
            </a:pPr>
            <a:r>
              <a:rPr lang="en-US" dirty="0"/>
              <a:t>We discussed </a:t>
            </a:r>
            <a:r>
              <a:rPr lang="en-US" b="1" dirty="0"/>
              <a:t>block diagrams</a:t>
            </a:r>
            <a:r>
              <a:rPr lang="en-US" dirty="0"/>
              <a:t>, which give a general, high-level view. They show major systems and how they </a:t>
            </a:r>
            <a:r>
              <a:rPr lang="en-US" i="1" dirty="0"/>
              <a:t>connect</a:t>
            </a:r>
            <a:r>
              <a:rPr lang="en-US" dirty="0"/>
              <a:t> to one another, but not the internal details.</a:t>
            </a:r>
          </a:p>
          <a:p>
            <a:pPr marL="171450" indent="-171450">
              <a:buFont typeface="Arial" panose="020B0604020202020204" pitchFamily="34" charset="0"/>
              <a:buChar char="•"/>
            </a:pPr>
            <a:r>
              <a:rPr lang="en-US" dirty="0"/>
              <a:t>We looked at </a:t>
            </a:r>
            <a:r>
              <a:rPr lang="en-US" b="1" dirty="0"/>
              <a:t>one-line diagrams</a:t>
            </a:r>
            <a:r>
              <a:rPr lang="en-US" dirty="0"/>
              <a:t>, which simplify how electrical </a:t>
            </a:r>
            <a:r>
              <a:rPr lang="en-US" i="1" dirty="0"/>
              <a:t>power is distributed </a:t>
            </a:r>
            <a:r>
              <a:rPr lang="en-US" dirty="0"/>
              <a:t>throughout a system.</a:t>
            </a:r>
          </a:p>
          <a:p>
            <a:pPr marL="171450" indent="-171450">
              <a:buFont typeface="Arial" panose="020B0604020202020204" pitchFamily="34" charset="0"/>
              <a:buChar char="•"/>
            </a:pPr>
            <a:r>
              <a:rPr lang="en-US" dirty="0"/>
              <a:t>And we reviewed </a:t>
            </a:r>
            <a:r>
              <a:rPr lang="en-US" b="1" dirty="0"/>
              <a:t>schematics</a:t>
            </a:r>
            <a:r>
              <a:rPr lang="en-US" dirty="0"/>
              <a:t>, which show the detailed </a:t>
            </a:r>
            <a:r>
              <a:rPr lang="en-US" i="1" dirty="0"/>
              <a:t>connections</a:t>
            </a:r>
            <a:r>
              <a:rPr lang="en-US" dirty="0"/>
              <a:t> between individual components in a circuit.</a:t>
            </a:r>
          </a:p>
          <a:p>
            <a:pPr marL="171450" indent="-171450">
              <a:buFont typeface="Arial" panose="020B0604020202020204" pitchFamily="34" charset="0"/>
              <a:buChar char="•"/>
            </a:pPr>
            <a:r>
              <a:rPr lang="en-US" dirty="0"/>
              <a:t>Each type of diagram serves a different purpose — from big-picture system layout to detailed troubleshooting.</a:t>
            </a:r>
          </a:p>
          <a:p>
            <a:pPr marL="171450" indent="-171450">
              <a:buFont typeface="Arial" panose="020B0604020202020204" pitchFamily="34" charset="0"/>
              <a:buChar char="•"/>
            </a:pPr>
            <a:r>
              <a:rPr lang="en-US" dirty="0"/>
              <a:t>The </a:t>
            </a:r>
            <a:r>
              <a:rPr lang="en-US" b="1" dirty="0"/>
              <a:t>key takeaway </a:t>
            </a:r>
            <a:r>
              <a:rPr lang="en-US" dirty="0"/>
              <a:t>is this: Understanding what type of diagram you’re looking at determines how you interpret the information.</a:t>
            </a:r>
          </a:p>
          <a:p>
            <a:pPr marL="171450" indent="-171450">
              <a:buFont typeface="Arial" panose="020B0604020202020204" pitchFamily="34" charset="0"/>
              <a:buChar char="•"/>
            </a:pPr>
            <a:r>
              <a:rPr lang="en-US" dirty="0"/>
              <a:t>Now that you understand the different diagram types, the next step is learning the language they use.</a:t>
            </a:r>
          </a:p>
          <a:p>
            <a:pPr marL="171450" indent="-171450">
              <a:buFont typeface="Arial" panose="020B0604020202020204" pitchFamily="34" charset="0"/>
              <a:buChar char="•"/>
            </a:pPr>
            <a:r>
              <a:rPr lang="en-US" dirty="0"/>
              <a:t>Next, we’ll focus on the symbols used to draw and read these diagrams — because being able to recognize symbols is essential for working in the field.</a:t>
            </a:r>
          </a:p>
          <a:p>
            <a:pPr marL="228600" indent="-228600">
              <a:buFont typeface="+mj-lt"/>
              <a:buAutoNum type="arabicPeriod"/>
            </a:pP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68FB58B-AACD-44F1-9CE2-B850C946C86F}" type="slidenum">
              <a:rPr lang="en-US" smtClean="0"/>
              <a:t>100</a:t>
            </a:fld>
            <a:endParaRPr lang="en-US" dirty="0"/>
          </a:p>
        </p:txBody>
      </p:sp>
    </p:spTree>
    <p:extLst>
      <p:ext uri="{BB962C8B-B14F-4D97-AF65-F5344CB8AC3E}">
        <p14:creationId xmlns:p14="http://schemas.microsoft.com/office/powerpoint/2010/main" val="371888729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Direction, Evaluate/Assess Performance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20 min.</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Quiz_M4</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Ask learners if they have any lingering questions. Address them before distributing the quiz.</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Pass out the quiz and review the directions.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Talking Points</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spcBef>
                <a:spcPts val="0"/>
              </a:spcBef>
              <a:spcAft>
                <a:spcPts val="0"/>
              </a:spcAft>
              <a:buFont typeface="Arial" panose="020B0604020202020204" pitchFamily="34" charset="0"/>
              <a:buChar char="•"/>
            </a:pPr>
            <a:r>
              <a:rPr lang="en-US" dirty="0"/>
              <a:t>Time for a quiz! Let’s see what you have retained from today’s lesson.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4616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dirty="0">
                <a:effectLst/>
                <a:latin typeface="Calibri" panose="020F0502020204030204" pitchFamily="34" charset="0"/>
                <a:ea typeface="Calibri" panose="020F0502020204030204" pitchFamily="34" charset="0"/>
                <a:cs typeface="Times New Roman" panose="02020603050405020304" pitchFamily="18" charset="0"/>
              </a:rPr>
              <a:t> Enhance Transfer and Retention</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5 min.</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Do</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Facilitate a short discussion to review the key topics in the lesson.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Talking Points</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were explaining today’s objectives to someone else, how would you summarize what they mean and why they matter?</a:t>
            </a:r>
          </a:p>
          <a:p>
            <a:pPr marL="171450" marR="0" lvl="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Which of today’s objectives do you feel most confident about? Which were most challenging? Explain your reasoning. </a:t>
            </a:r>
          </a:p>
          <a:p>
            <a:pPr marL="171450" marR="0" lvl="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Can you give an example of how you could apply one of today’s objectives in a real-world situation?</a:t>
            </a:r>
          </a:p>
          <a:p>
            <a:pPr marL="171450" marR="0" lvl="0" indent="-171450">
              <a:spcBef>
                <a:spcPts val="0"/>
              </a:spcBef>
              <a:spcAft>
                <a:spcPts val="0"/>
              </a:spcAft>
              <a:buFont typeface="Arial" panose="020B0604020202020204" pitchFamily="34" charset="0"/>
              <a:buChar char="•"/>
            </a:pPr>
            <a:r>
              <a:rPr lang="en-US" sz="1200" i="1" dirty="0">
                <a:effectLst/>
                <a:latin typeface="Calibri" panose="020F0502020204030204" pitchFamily="34" charset="0"/>
                <a:ea typeface="Calibri" panose="020F0502020204030204" pitchFamily="34" charset="0"/>
                <a:cs typeface="Times New Roman" panose="02020603050405020304" pitchFamily="18" charset="0"/>
              </a:rPr>
              <a:t>After Discussion:</a:t>
            </a:r>
          </a:p>
          <a:p>
            <a:pPr marL="628650" marR="0" lvl="1"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conclude this section of the module. Thank you for your participation.</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68FB58B-AACD-44F1-9CE2-B850C946C86F}" type="slidenum">
              <a:rPr lang="en-US" smtClean="0"/>
              <a:t>102</a:t>
            </a:fld>
            <a:endParaRPr lang="en-US" dirty="0"/>
          </a:p>
        </p:txBody>
      </p:sp>
    </p:spTree>
    <p:extLst>
      <p:ext uri="{BB962C8B-B14F-4D97-AF65-F5344CB8AC3E}">
        <p14:creationId xmlns:p14="http://schemas.microsoft.com/office/powerpoint/2010/main" val="241457041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Enhance Transfer and Retention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spcBef>
                <a:spcPts val="0"/>
              </a:spcBef>
              <a:spcAft>
                <a:spcPts val="0"/>
              </a:spcAft>
              <a:buFont typeface="Arial" panose="020B0604020202020204" pitchFamily="34" charset="0"/>
              <a:buChar char="•"/>
            </a:pPr>
            <a:r>
              <a:rPr lang="en-US" dirty="0"/>
              <a:t>Thank learners for their participation. </a:t>
            </a:r>
          </a:p>
          <a:p>
            <a:pPr marL="171450" marR="0" lvl="0" indent="-171450">
              <a:spcBef>
                <a:spcPts val="0"/>
              </a:spcBef>
              <a:spcAft>
                <a:spcPts val="0"/>
              </a:spcAft>
              <a:buFont typeface="Arial" panose="020B0604020202020204" pitchFamily="34" charset="0"/>
              <a:buChar char="•"/>
            </a:pPr>
            <a:r>
              <a:rPr lang="en-US" dirty="0"/>
              <a:t>If possible, stay after class to answer any lingering questions learners may have.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132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altLang="en-US" sz="1200" b="0" i="1" dirty="0">
                <a:latin typeface="Calibri" panose="020F0502020204030204" pitchFamily="34" charset="0"/>
                <a:ea typeface="Calibri" panose="020F0502020204030204" pitchFamily="34" charset="0"/>
                <a:cs typeface="Calibri" panose="020F0502020204030204" pitchFamily="34" charset="0"/>
              </a:rPr>
              <a:t>*This slide has animation. </a:t>
            </a:r>
            <a:r>
              <a:rPr lang="en-US" altLang="en-US" sz="1200" b="1" i="1" dirty="0">
                <a:latin typeface="Calibri" panose="020F0502020204030204" pitchFamily="34" charset="0"/>
                <a:ea typeface="Calibri" panose="020F0502020204030204" pitchFamily="34" charset="0"/>
                <a:cs typeface="Calibri" panose="020F0502020204030204" pitchFamily="34" charset="0"/>
              </a:rPr>
              <a:t>CLICK</a:t>
            </a:r>
            <a:r>
              <a:rPr lang="en-US" altLang="en-US" sz="1200" b="0" i="1" dirty="0">
                <a:latin typeface="Calibri" panose="020F0502020204030204" pitchFamily="34" charset="0"/>
                <a:ea typeface="Calibri" panose="020F0502020204030204" pitchFamily="34" charset="0"/>
                <a:cs typeface="Calibri" panose="020F0502020204030204" pitchFamily="34" charset="0"/>
              </a:rPr>
              <a:t> to reveal content. </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3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indent="-171450">
              <a:spcBef>
                <a:spcPts val="1200"/>
              </a:spcBef>
              <a:buFont typeface="Arial" panose="020B0604020202020204" pitchFamily="34" charset="0"/>
              <a:buChar char="•"/>
            </a:pPr>
            <a:r>
              <a:rPr lang="en-US" b="0" dirty="0">
                <a:solidFill>
                  <a:schemeClr val="tx1"/>
                </a:solidFill>
                <a:latin typeface="Calibri" panose="020F0502020204030204" pitchFamily="34" charset="0"/>
                <a:ea typeface="Calibri" panose="020F0502020204030204" pitchFamily="34" charset="0"/>
                <a:cs typeface="Calibri" panose="020F0502020204030204" pitchFamily="34" charset="0"/>
              </a:rPr>
              <a:t>Very briefly, here are the differences between series and parallel circuits.</a:t>
            </a:r>
          </a:p>
          <a:p>
            <a:pPr marL="171450" lvl="0" indent="-171450">
              <a:spcBef>
                <a:spcPts val="1800"/>
              </a:spcBef>
              <a:buFont typeface="Arial" panose="020B0604020202020204" pitchFamily="34" charset="0"/>
              <a:buChar char="•"/>
            </a:pP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Series</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marL="628650" lvl="1" indent="-171450">
              <a:spcBef>
                <a:spcPts val="1200"/>
              </a:spcBef>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In a series circuit, there is only one path for current to flow, so the same current moves through every component in the circuit.</a:t>
            </a:r>
          </a:p>
          <a:p>
            <a:pPr marL="628650" lvl="1" indent="-171450">
              <a:spcBef>
                <a:spcPts val="1200"/>
              </a:spcBef>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As you add more components, the total resistance increases and the voltage is shared across them- and if one component fails, the entire circuit opens and current stops everywhere.</a:t>
            </a:r>
          </a:p>
          <a:p>
            <a:pPr marL="171450" lvl="0" indent="-171450">
              <a:spcBef>
                <a:spcPts val="1800"/>
              </a:spcBef>
              <a:buFont typeface="Arial" panose="020B0604020202020204" pitchFamily="34" charset="0"/>
              <a:buChar char="•"/>
            </a:pP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Parallel</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marL="628650" lvl="1" indent="-171450">
              <a:spcBef>
                <a:spcPts val="1200"/>
              </a:spcBef>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In a parallel circuit, there are multiple paths for current, which gives the current more than one way to flow through the system.</a:t>
            </a:r>
          </a:p>
          <a:p>
            <a:pPr marL="628650" lvl="1" indent="-171450">
              <a:spcBef>
                <a:spcPts val="1200"/>
              </a:spcBef>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Each branch receives the same voltage, but the current divides between paths, and if one component fails, the rest of the circuit can continue to operate.</a:t>
            </a:r>
          </a:p>
          <a:p>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r>
              <a:rPr lang="en-US" altLang="en-US" sz="1200" i="1" dirty="0">
                <a:latin typeface="Calibri" panose="020F0502020204030204" pitchFamily="34" charset="0"/>
                <a:ea typeface="Calibri" panose="020F0502020204030204" pitchFamily="34" charset="0"/>
                <a:cs typeface="Calibri" panose="020F0502020204030204" pitchFamily="34" charset="0"/>
              </a:rPr>
              <a:t>Image Source: </a:t>
            </a:r>
            <a:r>
              <a:rPr lang="en-US" dirty="0"/>
              <a:t>Wikimedia Commons contributors. (n.d.). </a:t>
            </a:r>
            <a:r>
              <a:rPr lang="en-US" i="1" dirty="0"/>
              <a:t>File: Series and parallel circuit.jpg</a:t>
            </a:r>
            <a:r>
              <a:rPr lang="en-US" dirty="0"/>
              <a:t>. Wikimedia Commons. </a:t>
            </a:r>
            <a:r>
              <a:rPr lang="en-US" dirty="0">
                <a:hlinkClick r:id="rId3"/>
              </a:rPr>
              <a:t>https://commons.wikimedia.org/wiki/File:Series_and_Parallel_Circuit.jpg</a:t>
            </a:r>
            <a:endParaRPr lang="en-US" altLang="en-US" sz="12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68FB58B-AACD-44F1-9CE2-B850C946C86F}" type="slidenum">
              <a:rPr lang="en-US" smtClean="0"/>
              <a:t>11</a:t>
            </a:fld>
            <a:endParaRPr lang="en-US" dirty="0"/>
          </a:p>
        </p:txBody>
      </p:sp>
    </p:spTree>
    <p:extLst>
      <p:ext uri="{BB962C8B-B14F-4D97-AF65-F5344CB8AC3E}">
        <p14:creationId xmlns:p14="http://schemas.microsoft.com/office/powerpoint/2010/main" val="2694401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5 minutes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Do</a:t>
            </a:r>
            <a:r>
              <a:rPr lang="en-US" altLang="en-US" sz="1200" dirty="0">
                <a:latin typeface="Calibri" panose="020F0502020204030204" pitchFamily="34" charset="0"/>
                <a:ea typeface="Calibri" panose="020F0502020204030204" pitchFamily="34" charset="0"/>
                <a:cs typeface="Calibri" panose="020F0502020204030204" pitchFamily="34" charset="0"/>
              </a:rPr>
              <a:t>: Explain examples and applications of series or parallel circuits at your agency.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Here are a few visual examples of series and parallel circuits.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On the top row, we have a series circuits. In the holiday light example, if one light goes out then all lights (loads) will go 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On the bottom row, we have parallel circuits. If one light goes out the others will remain lit.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Modern holiday lights usually use a parallel circuit. This way, one light going out does not affect the rest of the string.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Other instances, as with fire alarms, the use of series circuits is needed. This way if an alarm is triggered in one room of a school for instance, they all go off, giving people time to evacuate safely.</a:t>
            </a:r>
          </a:p>
          <a:p>
            <a:endParaRPr lang="en-US" dirty="0"/>
          </a:p>
          <a:p>
            <a:endParaRPr lang="en-US" dirty="0"/>
          </a:p>
          <a:p>
            <a:r>
              <a:rPr lang="en-US" i="1" dirty="0"/>
              <a:t>Source</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dirty="0">
                <a:solidFill>
                  <a:schemeClr val="tx1"/>
                </a:solidFill>
                <a:effectLst/>
                <a:latin typeface="+mn-lt"/>
                <a:ea typeface="+mn-ea"/>
                <a:cs typeface="+mn-cs"/>
              </a:rPr>
              <a:t>Current Electricity &amp; Circuits</a:t>
            </a:r>
            <a:r>
              <a:rPr lang="en-US" sz="1200" kern="1200" dirty="0">
                <a:solidFill>
                  <a:schemeClr val="tx1"/>
                </a:solidFill>
                <a:effectLst/>
                <a:latin typeface="+mn-lt"/>
                <a:ea typeface="+mn-ea"/>
                <a:cs typeface="+mn-cs"/>
              </a:rPr>
              <a:t>. (2024). Maggie’s Science Connection. https://maggiesscienceconnection.weebly.com/current-electricity--circuits.html</a:t>
            </a:r>
          </a:p>
          <a:p>
            <a:pPr marL="171450" indent="-171450">
              <a:buFont typeface="Arial" panose="020B0604020202020204" pitchFamily="34" charset="0"/>
              <a:buChar char="•"/>
            </a:pPr>
            <a:r>
              <a:rPr lang="en-US" dirty="0"/>
              <a:t>U.S. Department of Energy. (n.d.). </a:t>
            </a:r>
            <a:r>
              <a:rPr lang="en-US" i="1" dirty="0"/>
              <a:t>How do holiday lights work?</a:t>
            </a:r>
            <a:r>
              <a:rPr lang="en-US" dirty="0"/>
              <a:t> </a:t>
            </a:r>
            <a:r>
              <a:rPr lang="en-US" dirty="0">
                <a:hlinkClick r:id="rId3"/>
              </a:rPr>
              <a:t>https://www.energy.gov/articles/how-do-holiday-lights-work</a:t>
            </a:r>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12</a:t>
            </a:fld>
            <a:endParaRPr lang="en-US" dirty="0"/>
          </a:p>
        </p:txBody>
      </p:sp>
    </p:spTree>
    <p:extLst>
      <p:ext uri="{BB962C8B-B14F-4D97-AF65-F5344CB8AC3E}">
        <p14:creationId xmlns:p14="http://schemas.microsoft.com/office/powerpoint/2010/main" val="1087221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C7FED-121F-84E8-7465-96BE719B47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441D31-C995-4085-1663-6D6F2C73176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B4F68E9-1894-8D18-0D96-C6B3C4DDB6CE}"/>
              </a:ext>
            </a:extLst>
          </p:cNvPr>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 </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3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Do</a:t>
            </a:r>
            <a:r>
              <a:rPr lang="en-US" altLang="en-US" sz="1200" dirty="0">
                <a:latin typeface="Calibri" panose="020F0502020204030204" pitchFamily="34" charset="0"/>
                <a:ea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Explain how the diagram explains the division of current, resistance and voltage across the circuit.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Offer any agency/specific examples and visuals of a series-parallel circuit.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200" b="0" dirty="0">
                <a:solidFill>
                  <a:schemeClr val="tx1"/>
                </a:solidFill>
                <a:latin typeface="Calibri" panose="020F0502020204030204" pitchFamily="34" charset="0"/>
                <a:ea typeface="Calibri" panose="020F0502020204030204" pitchFamily="34" charset="0"/>
                <a:cs typeface="Calibri" panose="020F0502020204030204" pitchFamily="34" charset="0"/>
              </a:rPr>
              <a:t>In addition to a series and parallel circuits, there is also a series-parallel circuit.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A </a:t>
            </a:r>
            <a:r>
              <a:rPr lang="en-US" altLang="en-US" sz="1200" b="1" dirty="0">
                <a:latin typeface="Calibri" panose="020F0502020204030204" pitchFamily="34" charset="0"/>
                <a:ea typeface="Calibri" panose="020F0502020204030204" pitchFamily="34" charset="0"/>
                <a:cs typeface="Calibri" panose="020F0502020204030204" pitchFamily="34" charset="0"/>
              </a:rPr>
              <a:t>series-parallel circuit </a:t>
            </a:r>
            <a:r>
              <a:rPr lang="en-US" altLang="en-US" sz="1200" dirty="0">
                <a:latin typeface="Calibri" panose="020F0502020204030204" pitchFamily="34" charset="0"/>
                <a:ea typeface="Calibri" panose="020F0502020204030204" pitchFamily="34" charset="0"/>
                <a:cs typeface="Calibri" panose="020F0502020204030204" pitchFamily="34" charset="0"/>
              </a:rPr>
              <a:t>is a combination of both series and parallel connections within the same circuit.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200" dirty="0">
                <a:latin typeface="Calibri" panose="020F0502020204030204" pitchFamily="34" charset="0"/>
                <a:ea typeface="Calibri" panose="020F0502020204030204" pitchFamily="34" charset="0"/>
                <a:cs typeface="Calibri" panose="020F0502020204030204" pitchFamily="34" charset="0"/>
              </a:rPr>
              <a:t>Some components are arranged in a single path, while others have multiple pathways for current to flow.</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200" dirty="0">
                <a:latin typeface="Calibri" panose="020F0502020204030204" pitchFamily="34" charset="0"/>
                <a:ea typeface="Calibri" panose="020F0502020204030204" pitchFamily="34" charset="0"/>
                <a:cs typeface="Calibri" panose="020F0502020204030204" pitchFamily="34" charset="0"/>
              </a:rPr>
              <a:t>When examining a series-parallel circuit, it helps to look at one section at a time. Identify which portions act as a series circuit, and which parts act like parallel circuits. Then apply the same rules you know.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200" dirty="0">
                <a:latin typeface="Calibri" panose="020F0502020204030204" pitchFamily="34" charset="0"/>
                <a:ea typeface="Calibri" panose="020F0502020204030204" pitchFamily="34" charset="0"/>
                <a:cs typeface="Calibri" panose="020F0502020204030204" pitchFamily="34" charset="0"/>
              </a:rPr>
              <a:t>If a component fails, it depends on where the failure occurred. A failure in a series section can stop current to all components downstream. However, a failure in a parallel branch may only affect that path; the rest of the circuit may continue to allow current to flow.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latin typeface="+mn-lt"/>
              </a:rPr>
              <a:t>Source</a:t>
            </a:r>
            <a:r>
              <a:rPr lang="en-US" sz="1200" i="0" dirty="0">
                <a:latin typeface="+mn-lt"/>
              </a:rPr>
              <a:t>: </a:t>
            </a:r>
            <a:r>
              <a:rPr lang="en-US" dirty="0"/>
              <a:t>All About Circuits. (n.d.). </a:t>
            </a:r>
            <a:r>
              <a:rPr lang="en-US" i="1" dirty="0"/>
              <a:t>What is a series-parallel circuit?</a:t>
            </a:r>
            <a:r>
              <a:rPr lang="en-US" dirty="0"/>
              <a:t> </a:t>
            </a:r>
            <a:r>
              <a:rPr lang="en-US" dirty="0">
                <a:hlinkClick r:id="rId3"/>
              </a:rPr>
              <a:t>https://www.allaboutcircuits.com/textbook/direct-current/chpt-7/what-is-a-series-parallel-circuit/</a:t>
            </a:r>
            <a:endParaRPr lang="en-US" sz="1200" dirty="0">
              <a:latin typeface="+mn-lt"/>
            </a:endParaRPr>
          </a:p>
        </p:txBody>
      </p:sp>
      <p:sp>
        <p:nvSpPr>
          <p:cNvPr id="4" name="Slide Number Placeholder 3">
            <a:extLst>
              <a:ext uri="{FF2B5EF4-FFF2-40B4-BE49-F238E27FC236}">
                <a16:creationId xmlns:a16="http://schemas.microsoft.com/office/drawing/2014/main" id="{8FF74962-0BA9-5110-3451-5AD963DDD0F9}"/>
              </a:ext>
            </a:extLst>
          </p:cNvPr>
          <p:cNvSpPr>
            <a:spLocks noGrp="1"/>
          </p:cNvSpPr>
          <p:nvPr>
            <p:ph type="sldNum" sz="quarter" idx="5"/>
          </p:nvPr>
        </p:nvSpPr>
        <p:spPr/>
        <p:txBody>
          <a:bodyPr/>
          <a:lstStyle/>
          <a:p>
            <a:fld id="{C68FB58B-AACD-44F1-9CE2-B850C946C86F}" type="slidenum">
              <a:rPr lang="en-US" smtClean="0"/>
              <a:t>13</a:t>
            </a:fld>
            <a:endParaRPr lang="en-US" dirty="0"/>
          </a:p>
        </p:txBody>
      </p:sp>
    </p:spTree>
    <p:extLst>
      <p:ext uri="{BB962C8B-B14F-4D97-AF65-F5344CB8AC3E}">
        <p14:creationId xmlns:p14="http://schemas.microsoft.com/office/powerpoint/2010/main" val="3813291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4EF3F-871B-B264-A31E-A92F03D623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D6E9F4-2D3B-EBC6-CF75-A51946307FE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1A6A135-2E73-9EB4-110F-2DB9CE1E0345}"/>
              </a:ext>
            </a:extLst>
          </p:cNvPr>
          <p:cNvSpPr>
            <a:spLocks noGrp="1"/>
          </p:cNvSpPr>
          <p:nvPr>
            <p:ph type="body" idx="1"/>
          </p:nvPr>
        </p:nvSpPr>
        <p:spPr/>
        <p:txBody>
          <a:bodyPr/>
          <a:lstStyle/>
          <a:p>
            <a:r>
              <a:rPr lang="en-US" altLang="en-US" sz="1200" b="1" dirty="0">
                <a:latin typeface="+mn-lt"/>
                <a:ea typeface="Calibri" panose="020F0502020204030204" pitchFamily="34" charset="0"/>
                <a:cs typeface="Calibri" panose="020F0502020204030204" pitchFamily="34" charset="0"/>
              </a:rPr>
              <a:t>Instructional Activity: </a:t>
            </a:r>
            <a:r>
              <a:rPr lang="en-US" altLang="en-US" sz="1200" b="0" dirty="0">
                <a:latin typeface="+mn-lt"/>
                <a:ea typeface="Calibri" panose="020F0502020204030204" pitchFamily="34" charset="0"/>
                <a:cs typeface="Calibri" panose="020F0502020204030204" pitchFamily="34" charset="0"/>
              </a:rPr>
              <a:t>Present Content</a:t>
            </a:r>
          </a:p>
          <a:p>
            <a:r>
              <a:rPr lang="en-US" altLang="en-US" sz="1200" b="1" dirty="0">
                <a:latin typeface="+mn-lt"/>
                <a:ea typeface="Calibri" panose="020F0502020204030204" pitchFamily="34" charset="0"/>
                <a:cs typeface="Calibri" panose="020F0502020204030204" pitchFamily="34" charset="0"/>
              </a:rPr>
              <a:t>Instructional Time</a:t>
            </a:r>
            <a:r>
              <a:rPr lang="en-US" altLang="en-US" sz="1200" dirty="0">
                <a:latin typeface="+mn-lt"/>
                <a:ea typeface="Calibri" panose="020F0502020204030204" pitchFamily="34" charset="0"/>
                <a:cs typeface="Calibri" panose="020F0502020204030204" pitchFamily="34" charset="0"/>
              </a:rPr>
              <a:t>: 5 minutes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200" b="1" dirty="0">
                <a:latin typeface="+mn-lt"/>
                <a:ea typeface="Calibri" panose="020F0502020204030204" pitchFamily="34" charset="0"/>
                <a:cs typeface="Calibri" panose="020F0502020204030204" pitchFamily="34" charset="0"/>
              </a:rPr>
              <a:t>Do</a:t>
            </a:r>
            <a:r>
              <a:rPr lang="en-US" altLang="en-US" sz="1200" dirty="0">
                <a:latin typeface="+mn-lt"/>
                <a:ea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mn-lt"/>
                <a:ea typeface="Calibri" panose="020F0502020204030204" pitchFamily="34" charset="0"/>
                <a:cs typeface="Calibri" panose="020F0502020204030204" pitchFamily="34" charset="0"/>
              </a:rPr>
              <a:t>Explain examples and applications of series-parallel circuits at your agency.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mn-lt"/>
                <a:ea typeface="Calibri" panose="020F0502020204030204" pitchFamily="34" charset="0"/>
                <a:cs typeface="Calibri" panose="020F0502020204030204" pitchFamily="34" charset="0"/>
              </a:rPr>
              <a:t>Talking Points:</a:t>
            </a:r>
          </a:p>
          <a:p>
            <a:pPr marL="171450" indent="-171450">
              <a:buFont typeface="Arial" panose="020B0604020202020204" pitchFamily="34" charset="0"/>
              <a:buChar char="•"/>
            </a:pPr>
            <a:r>
              <a:rPr lang="en-US" dirty="0">
                <a:latin typeface="+mn-lt"/>
              </a:rPr>
              <a:t>This slide shows a real-world example of a </a:t>
            </a:r>
            <a:r>
              <a:rPr lang="en-US" b="1" dirty="0">
                <a:latin typeface="+mn-lt"/>
              </a:rPr>
              <a:t>series-parallel circuit</a:t>
            </a:r>
            <a:r>
              <a:rPr lang="en-US" dirty="0">
                <a:latin typeface="+mn-lt"/>
              </a:rPr>
              <a:t> using holiday or mini lights.</a:t>
            </a:r>
          </a:p>
          <a:p>
            <a:pPr marL="171450" indent="-171450">
              <a:buFont typeface="Arial" panose="020B0604020202020204" pitchFamily="34" charset="0"/>
              <a:buChar char="•"/>
            </a:pPr>
            <a:r>
              <a:rPr lang="en-US" dirty="0">
                <a:latin typeface="+mn-lt"/>
              </a:rPr>
              <a:t>At first glance, it may look like one long string of lights. But electrically, it’s more complex.</a:t>
            </a:r>
          </a:p>
          <a:p>
            <a:pPr marL="171450" indent="-171450">
              <a:buFont typeface="Arial" panose="020B0604020202020204" pitchFamily="34" charset="0"/>
              <a:buChar char="•"/>
            </a:pPr>
            <a:r>
              <a:rPr lang="en-US" dirty="0">
                <a:latin typeface="+mn-lt"/>
              </a:rPr>
              <a:t>Each individual section of lights is wired </a:t>
            </a:r>
            <a:r>
              <a:rPr lang="en-US" b="1" dirty="0">
                <a:latin typeface="+mn-lt"/>
              </a:rPr>
              <a:t>in series</a:t>
            </a:r>
            <a:r>
              <a:rPr lang="en-US" dirty="0">
                <a:latin typeface="+mn-lt"/>
              </a:rPr>
              <a:t> — meaning within that small section, current flows through each bulb one after another.</a:t>
            </a:r>
          </a:p>
          <a:p>
            <a:pPr marL="171450" indent="-171450">
              <a:buFont typeface="Arial" panose="020B0604020202020204" pitchFamily="34" charset="0"/>
              <a:buChar char="•"/>
            </a:pPr>
            <a:r>
              <a:rPr lang="en-US" dirty="0">
                <a:latin typeface="+mn-lt"/>
              </a:rPr>
              <a:t>Then, those series sections are connected </a:t>
            </a:r>
            <a:r>
              <a:rPr lang="en-US" b="1" dirty="0">
                <a:latin typeface="+mn-lt"/>
              </a:rPr>
              <a:t>in parallel</a:t>
            </a:r>
            <a:r>
              <a:rPr lang="en-US" dirty="0">
                <a:latin typeface="+mn-lt"/>
              </a:rPr>
              <a:t> to each other.</a:t>
            </a:r>
          </a:p>
          <a:p>
            <a:pPr marL="171450" indent="-171450">
              <a:buFont typeface="Arial" panose="020B0604020202020204" pitchFamily="34" charset="0"/>
              <a:buChar char="•"/>
            </a:pPr>
            <a:r>
              <a:rPr lang="en-US" dirty="0">
                <a:latin typeface="+mn-lt"/>
              </a:rPr>
              <a:t>So, what does that mean functionally?</a:t>
            </a:r>
          </a:p>
          <a:p>
            <a:pPr marL="628650" lvl="1" indent="-171450">
              <a:buFont typeface="Arial" panose="020B0604020202020204" pitchFamily="34" charset="0"/>
              <a:buChar char="•"/>
            </a:pPr>
            <a:r>
              <a:rPr lang="en-US" dirty="0">
                <a:latin typeface="+mn-lt"/>
              </a:rPr>
              <a:t>Within each small section (series), </a:t>
            </a:r>
            <a:r>
              <a:rPr lang="en-US" b="1" dirty="0">
                <a:latin typeface="+mn-lt"/>
              </a:rPr>
              <a:t>voltage</a:t>
            </a:r>
            <a:r>
              <a:rPr lang="en-US" dirty="0">
                <a:latin typeface="+mn-lt"/>
              </a:rPr>
              <a:t> is divided across the bulbs.</a:t>
            </a:r>
          </a:p>
          <a:p>
            <a:pPr marL="628650" lvl="1" indent="-171450">
              <a:buFont typeface="Arial" panose="020B0604020202020204" pitchFamily="34" charset="0"/>
              <a:buChar char="•"/>
            </a:pPr>
            <a:r>
              <a:rPr lang="en-US" dirty="0">
                <a:latin typeface="+mn-lt"/>
              </a:rPr>
              <a:t>Across the larger branches (parallel), each section receives the same source </a:t>
            </a:r>
            <a:r>
              <a:rPr lang="en-US" b="1" dirty="0">
                <a:latin typeface="+mn-lt"/>
              </a:rPr>
              <a:t>voltage</a:t>
            </a:r>
            <a:r>
              <a:rPr lang="en-US" dirty="0">
                <a:latin typeface="+mn-lt"/>
              </a:rPr>
              <a:t>.</a:t>
            </a:r>
          </a:p>
          <a:p>
            <a:pPr marL="628650" lvl="1" indent="-171450">
              <a:buFont typeface="Arial" panose="020B0604020202020204" pitchFamily="34" charset="0"/>
              <a:buChar char="•"/>
            </a:pPr>
            <a:r>
              <a:rPr lang="en-US" b="1" dirty="0">
                <a:latin typeface="+mn-lt"/>
              </a:rPr>
              <a:t>Current</a:t>
            </a:r>
            <a:r>
              <a:rPr lang="en-US" dirty="0">
                <a:latin typeface="+mn-lt"/>
              </a:rPr>
              <a:t> divides between the parallel branches.</a:t>
            </a:r>
          </a:p>
          <a:p>
            <a:pPr marL="171450" indent="-171450">
              <a:buFont typeface="Arial" panose="020B0604020202020204" pitchFamily="34" charset="0"/>
              <a:buChar char="•"/>
            </a:pPr>
            <a:r>
              <a:rPr lang="en-US" dirty="0">
                <a:latin typeface="+mn-lt"/>
              </a:rPr>
              <a:t>This design balances efficiency and reliability.</a:t>
            </a:r>
          </a:p>
          <a:p>
            <a:pPr marL="171450" indent="-171450">
              <a:buFont typeface="Arial" panose="020B0604020202020204" pitchFamily="34" charset="0"/>
              <a:buChar char="•"/>
            </a:pPr>
            <a:r>
              <a:rPr lang="en-US" dirty="0">
                <a:latin typeface="+mn-lt"/>
              </a:rPr>
              <a:t>If one entire series section fails, the other parallel branches can still operate.</a:t>
            </a:r>
          </a:p>
          <a:p>
            <a:pPr marL="171450" indent="-171450">
              <a:buFont typeface="Arial" panose="020B0604020202020204" pitchFamily="34" charset="0"/>
              <a:buChar char="•"/>
            </a:pPr>
            <a:r>
              <a:rPr lang="en-US" dirty="0">
                <a:latin typeface="+mn-lt"/>
              </a:rPr>
              <a:t>However, within a single series section, if one bulb opens (depending on the design) it may affect that entire section.</a:t>
            </a:r>
          </a:p>
          <a:p>
            <a:pPr marL="171450" indent="-171450">
              <a:buFont typeface="Arial" panose="020B0604020202020204" pitchFamily="34" charset="0"/>
              <a:buChar char="•"/>
            </a:pPr>
            <a:r>
              <a:rPr lang="en-US" b="1" dirty="0">
                <a:latin typeface="+mn-lt"/>
              </a:rPr>
              <a:t>ASK: </a:t>
            </a:r>
            <a:r>
              <a:rPr lang="en-US" dirty="0">
                <a:latin typeface="+mn-lt"/>
              </a:rPr>
              <a:t>Why do you think manufacturers use a series-parallel design instead of all series or all parallel?</a:t>
            </a:r>
          </a:p>
          <a:p>
            <a:pPr marL="628650" lvl="1" indent="-171450">
              <a:buFont typeface="Arial" panose="020B0604020202020204" pitchFamily="34" charset="0"/>
              <a:buChar char="•"/>
            </a:pPr>
            <a:r>
              <a:rPr lang="en-US" i="1" dirty="0">
                <a:latin typeface="+mn-lt"/>
              </a:rPr>
              <a:t>Call on learners to respond. Possible answers: cost efficiency, voltage management, reduced wiring, improved reliability, safety considerations.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endParaRPr>
          </a:p>
          <a:p>
            <a:r>
              <a:rPr lang="en-US" i="1" dirty="0">
                <a:latin typeface="+mn-lt"/>
              </a:rPr>
              <a:t>Source</a:t>
            </a:r>
            <a:r>
              <a:rPr lang="en-US" dirty="0">
                <a:latin typeface="+mn-lt"/>
              </a:rPr>
              <a:t>: U.S. Department of Energy. (n.d.). </a:t>
            </a:r>
            <a:r>
              <a:rPr lang="en-US" i="1" dirty="0">
                <a:latin typeface="+mn-lt"/>
              </a:rPr>
              <a:t>How do holiday lights work?</a:t>
            </a:r>
            <a:r>
              <a:rPr lang="en-US" dirty="0">
                <a:latin typeface="+mn-lt"/>
              </a:rPr>
              <a:t> </a:t>
            </a:r>
            <a:r>
              <a:rPr lang="en-US" dirty="0">
                <a:latin typeface="+mn-lt"/>
                <a:hlinkClick r:id="rId3"/>
              </a:rPr>
              <a:t>https://www.energy.gov/articles/how-do-holiday-lights-work</a:t>
            </a:r>
            <a:endParaRPr lang="en-US" dirty="0">
              <a:latin typeface="+mn-lt"/>
            </a:endParaRPr>
          </a:p>
        </p:txBody>
      </p:sp>
      <p:sp>
        <p:nvSpPr>
          <p:cNvPr id="4" name="Slide Number Placeholder 3">
            <a:extLst>
              <a:ext uri="{FF2B5EF4-FFF2-40B4-BE49-F238E27FC236}">
                <a16:creationId xmlns:a16="http://schemas.microsoft.com/office/drawing/2014/main" id="{F716D858-A28F-4507-3603-5E67C17BB965}"/>
              </a:ext>
            </a:extLst>
          </p:cNvPr>
          <p:cNvSpPr>
            <a:spLocks noGrp="1"/>
          </p:cNvSpPr>
          <p:nvPr>
            <p:ph type="sldNum" sz="quarter" idx="5"/>
          </p:nvPr>
        </p:nvSpPr>
        <p:spPr/>
        <p:txBody>
          <a:bodyPr/>
          <a:lstStyle/>
          <a:p>
            <a:fld id="{C68FB58B-AACD-44F1-9CE2-B850C946C86F}" type="slidenum">
              <a:rPr lang="en-US" smtClean="0"/>
              <a:t>14</a:t>
            </a:fld>
            <a:endParaRPr lang="en-US" dirty="0"/>
          </a:p>
        </p:txBody>
      </p:sp>
    </p:spTree>
    <p:extLst>
      <p:ext uri="{BB962C8B-B14F-4D97-AF65-F5344CB8AC3E}">
        <p14:creationId xmlns:p14="http://schemas.microsoft.com/office/powerpoint/2010/main" val="3601963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Provide Guided Learning, Elicit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25 minutes</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kern="1200" dirty="0">
                <a:solidFill>
                  <a:schemeClr val="tx1"/>
                </a:solidFill>
                <a:effectLst/>
                <a:latin typeface="+mn-lt"/>
                <a:ea typeface="+mn-ea"/>
                <a:cs typeface="+mn-cs"/>
              </a:rPr>
              <a:t>• 9V battery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3 lightbulbs (3-5V max)</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Jumper wires</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1" dirty="0">
                <a:effectLst/>
                <a:latin typeface="+mn-lt"/>
                <a:ea typeface="Calibri" panose="020F0502020204030204" pitchFamily="34" charset="0"/>
                <a:cs typeface="Times New Roman" panose="02020603050405020304" pitchFamily="18" charset="0"/>
              </a:rPr>
              <a:t>Do:</a:t>
            </a:r>
          </a:p>
          <a:p>
            <a:r>
              <a:rPr lang="en-US" sz="1200" kern="1200" dirty="0">
                <a:solidFill>
                  <a:schemeClr val="tx1"/>
                </a:solidFill>
                <a:effectLst/>
                <a:latin typeface="+mn-lt"/>
                <a:ea typeface="+mn-ea"/>
                <a:cs typeface="+mn-cs"/>
              </a:rPr>
              <a:t>Purpose: This demonstration helps participants visualize the differences between series, parallel, and series-parallel circuits using common electrical components. Encourage learners to make predictions before each demonstration and discuss what they observe.</a:t>
            </a:r>
          </a:p>
          <a:p>
            <a:pPr marL="171450" indent="-171450">
              <a:buFont typeface="Arial" panose="020B0604020202020204" pitchFamily="34" charset="0"/>
              <a:buChar char="•"/>
            </a:pPr>
            <a:r>
              <a:rPr lang="en-US" dirty="0"/>
              <a:t>Assemble and demonstrate each circuit configuration (series, parallel, and series-parallel). </a:t>
            </a:r>
          </a:p>
          <a:p>
            <a:pPr marL="171450" indent="-171450">
              <a:buFont typeface="Arial" panose="020B0604020202020204" pitchFamily="34" charset="0"/>
              <a:buChar char="•"/>
            </a:pPr>
            <a:r>
              <a:rPr lang="en-US" dirty="0"/>
              <a:t>Point out that the black dots on the diagram represent </a:t>
            </a:r>
            <a:r>
              <a:rPr lang="en-US" b="1" dirty="0"/>
              <a:t>junctions</a:t>
            </a:r>
            <a:r>
              <a:rPr lang="en-US" dirty="0"/>
              <a:t>, where a conductor splits into two or more paths. </a:t>
            </a:r>
          </a:p>
          <a:p>
            <a:pPr marL="171450" indent="-171450">
              <a:buFont typeface="Arial" panose="020B0604020202020204" pitchFamily="34" charset="0"/>
              <a:buChar char="•"/>
            </a:pPr>
            <a:r>
              <a:rPr lang="en-US" dirty="0"/>
              <a:t>Explain that wires connected at a junction allow current to flow in multiple directions. </a:t>
            </a:r>
          </a:p>
          <a:p>
            <a:pPr marL="171450" indent="-171450">
              <a:buFont typeface="Arial" panose="020B0604020202020204" pitchFamily="34" charset="0"/>
              <a:buChar char="•"/>
            </a:pPr>
            <a:r>
              <a:rPr lang="en-US" dirty="0"/>
              <a:t>Ask learners to observe bulb brightness, current paths, and the effect of removing a bulb from the circuit.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Series Circuit Demonstration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Build a circuit with three bulbs connected in a single path.</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Ask participants: "What do you think will happen when power is applied?"</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Apply power and allow participants to observe.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Key observations: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All bulbs illuminate.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The bulbs appear dimmer than a single-bulb circuit.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Current has only one path to follow.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Remove one bulb and ask: "What do you think will happen now?"</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Demonstrate that all bulbs go out.</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Emphasize: In a series circuit, current has only one path. If any component opens, the entire circuit stops working.</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Parallel Circuit Demonstration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Reconfigure the circuit so each bulb is connected on its own branch across the power source.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Ask participants: "How do you think this circuit will behave differently?"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Apply power.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Key observations: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All bulbs illuminate.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Bulbs are brighter because each receives full source voltage.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Current has multiple paths.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Remove one bulb.</a:t>
            </a:r>
          </a:p>
          <a:p>
            <a:r>
              <a:rPr lang="en-US" sz="1200" kern="1200" dirty="0">
                <a:solidFill>
                  <a:schemeClr val="tx1"/>
                </a:solidFill>
                <a:effectLst/>
                <a:latin typeface="+mn-lt"/>
                <a:ea typeface="+mn-ea"/>
                <a:cs typeface="+mn-cs"/>
              </a:rPr>
              <a:t>Observe: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The remaining bulbs stay illuminated.</a:t>
            </a:r>
          </a:p>
          <a:p>
            <a:r>
              <a:rPr lang="en-US" sz="1200" b="1" kern="1200" dirty="0">
                <a:solidFill>
                  <a:schemeClr val="tx1"/>
                </a:solidFill>
                <a:effectLst/>
                <a:latin typeface="+mn-lt"/>
                <a:ea typeface="+mn-ea"/>
                <a:cs typeface="+mn-cs"/>
              </a:rPr>
              <a:t>Emphasize: Parallel circuits provide multiple current paths. A failure in one branch does not stop current flow through the others.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Series-Parallel Circuit Demonstration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Build a circuit with one bulb in series with two bulbs connected in parallel.</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Ask participants: "Would you classify this circuit as series or parallel?"</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Allow discussion before energizing the circuit.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Apply power.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Remove one bulb from the parallel section.</a:t>
            </a:r>
          </a:p>
          <a:p>
            <a:r>
              <a:rPr lang="en-US" sz="1200" kern="1200" dirty="0">
                <a:solidFill>
                  <a:schemeClr val="tx1"/>
                </a:solidFill>
                <a:effectLst/>
                <a:latin typeface="+mn-lt"/>
                <a:ea typeface="+mn-ea"/>
                <a:cs typeface="+mn-cs"/>
              </a:rPr>
              <a:t>Observe: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The remaining parallel bulb stays illuminated.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The series bulb remains illuminated.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Next, remove the series bulb.</a:t>
            </a:r>
          </a:p>
          <a:p>
            <a:r>
              <a:rPr lang="en-US" sz="1200" kern="1200" dirty="0">
                <a:solidFill>
                  <a:schemeClr val="tx1"/>
                </a:solidFill>
                <a:effectLst/>
                <a:latin typeface="+mn-lt"/>
                <a:ea typeface="+mn-ea"/>
                <a:cs typeface="+mn-cs"/>
              </a:rPr>
              <a:t>Observe: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The entire circuit turns off.</a:t>
            </a:r>
          </a:p>
          <a:p>
            <a:r>
              <a:rPr lang="en-US" sz="1200" b="1" kern="1200" dirty="0">
                <a:solidFill>
                  <a:schemeClr val="tx1"/>
                </a:solidFill>
                <a:effectLst/>
                <a:latin typeface="+mn-lt"/>
                <a:ea typeface="+mn-ea"/>
                <a:cs typeface="+mn-cs"/>
              </a:rPr>
              <a:t>Emphasize: Series-parallel circuits combine characteristics of both circuit types. The effect of a failure depends on where the component is located within the circuit.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Debrief Questions</a:t>
            </a:r>
          </a:p>
          <a:p>
            <a:r>
              <a:rPr lang="en-US" sz="1200" kern="1200" dirty="0">
                <a:solidFill>
                  <a:schemeClr val="tx1"/>
                </a:solidFill>
                <a:effectLst/>
                <a:latin typeface="+mn-lt"/>
                <a:ea typeface="+mn-ea"/>
                <a:cs typeface="+mn-cs"/>
              </a:rPr>
              <a:t>• Which circuit provided only one path for current flow?</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Which circuit continued operating after a bulb was removed?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Why are parallel circuits commonly used in electrical systems?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How might these circuit configurations appear in transit vehicles and facilities?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Key Takeaway: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Series circuits have one path, parallel circuits have multiple paths, and series-parallel circuits combine both. Understanding these configurations helps technicians troubleshoot electrical systems more effectively.</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IMPORTANT: Let participants know they will practice constructing these circuits at the end of the module. </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15</a:t>
            </a:fld>
            <a:endParaRPr lang="en-US" dirty="0"/>
          </a:p>
        </p:txBody>
      </p:sp>
    </p:spTree>
    <p:extLst>
      <p:ext uri="{BB962C8B-B14F-4D97-AF65-F5344CB8AC3E}">
        <p14:creationId xmlns:p14="http://schemas.microsoft.com/office/powerpoint/2010/main" val="1343130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Provide Guided Learning, Elicit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20 minutes</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a:t>
            </a:r>
            <a:r>
              <a:rPr lang="en-US" altLang="en-US" sz="1200" b="0" dirty="0">
                <a:latin typeface="Calibri" panose="020F0502020204030204" pitchFamily="34" charset="0"/>
                <a:ea typeface="Calibri" panose="020F0502020204030204" pitchFamily="34" charset="0"/>
                <a:cs typeface="Calibri" panose="020F0502020204030204" pitchFamily="34" charset="0"/>
              </a:rPr>
              <a:t>Drawing Circuits_M4</a:t>
            </a: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Arial" panose="020B0604020202020204" pitchFamily="34" charset="0"/>
              <a:buNone/>
            </a:pPr>
            <a:r>
              <a:rPr lang="en-US" sz="1200" b="1" dirty="0">
                <a:effectLst/>
                <a:latin typeface="+mn-lt"/>
                <a:ea typeface="Calibri" panose="020F0502020204030204" pitchFamily="34" charset="0"/>
                <a:cs typeface="Times New Roman" panose="02020603050405020304" pitchFamily="18" charset="0"/>
              </a:rPr>
              <a:t>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(5 min.)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alibri" panose="020F0502020204030204" pitchFamily="34" charset="0"/>
                <a:ea typeface="Calibri" panose="020F0502020204030204" pitchFamily="34" charset="0"/>
                <a:cs typeface="Calibri" panose="020F0502020204030204" pitchFamily="34" charset="0"/>
              </a:rPr>
              <a:t>Refer learners to the </a:t>
            </a:r>
            <a:r>
              <a:rPr lang="en-US" sz="1200" b="1" dirty="0">
                <a:latin typeface="Calibri" panose="020F0502020204030204" pitchFamily="34" charset="0"/>
                <a:ea typeface="Calibri" panose="020F0502020204030204" pitchFamily="34" charset="0"/>
                <a:cs typeface="Calibri" panose="020F0502020204030204" pitchFamily="34" charset="0"/>
              </a:rPr>
              <a:t>“Drawing Circuits” handout </a:t>
            </a:r>
            <a:r>
              <a:rPr lang="en-US" sz="1200" b="0" dirty="0">
                <a:latin typeface="Calibri" panose="020F0502020204030204" pitchFamily="34" charset="0"/>
                <a:ea typeface="Calibri" panose="020F0502020204030204" pitchFamily="34" charset="0"/>
                <a:cs typeface="Calibri" panose="020F0502020204030204" pitchFamily="34" charset="0"/>
              </a:rPr>
              <a:t>embedded in the Participant Resource Guide.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Review the directions and answer any questions learners may have.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(10 min.)</a:t>
            </a:r>
          </a:p>
          <a:p>
            <a:pPr marL="628650" marR="0" lvl="1"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Give learners time to complete the activity.</a:t>
            </a:r>
          </a:p>
          <a:p>
            <a:pPr marL="628650" marR="0" lvl="1"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Circulate the room answering questions and connecting the activity to the content taught thus far. Provide feedback as needed. </a:t>
            </a:r>
          </a:p>
          <a:p>
            <a:pPr marL="628650" marR="0" lvl="1"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For Part 2, review the provided scenario </a:t>
            </a:r>
            <a:r>
              <a:rPr lang="en-US" sz="1200" b="1" u="sng" dirty="0">
                <a:effectLst/>
                <a:latin typeface="+mn-lt"/>
                <a:ea typeface="Calibri" panose="020F0502020204030204" pitchFamily="34" charset="0"/>
                <a:cs typeface="Times New Roman" panose="02020603050405020304" pitchFamily="18" charset="0"/>
              </a:rPr>
              <a:t>on the next slide</a:t>
            </a:r>
            <a:r>
              <a:rPr lang="en-US" sz="1200" b="0" dirty="0">
                <a:effectLst/>
                <a:latin typeface="+mn-lt"/>
                <a:ea typeface="Calibri" panose="020F0502020204030204" pitchFamily="34" charset="0"/>
                <a:cs typeface="Times New Roman" panose="02020603050405020304" pitchFamily="18" charset="0"/>
              </a:rPr>
              <a:t>. The scenario is also on the learner handout.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(5 min.) </a:t>
            </a:r>
          </a:p>
          <a:p>
            <a:pPr marL="628650" marR="0" lvl="1"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Debrief by reviewing the drawings and scenario answers. </a:t>
            </a:r>
            <a:endParaRPr lang="en-US" sz="1200" b="0" u="sng"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endParaRPr lang="en-US" sz="1200" b="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141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Provide Guided Learning, Elicit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20 minutes</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a:t>
            </a:r>
            <a:r>
              <a:rPr lang="en-US" altLang="en-US" sz="1200" b="0" dirty="0">
                <a:latin typeface="Calibri" panose="020F0502020204030204" pitchFamily="34" charset="0"/>
                <a:ea typeface="Calibri" panose="020F0502020204030204" pitchFamily="34" charset="0"/>
                <a:cs typeface="Calibri" panose="020F0502020204030204" pitchFamily="34" charset="0"/>
              </a:rPr>
              <a:t>Drawing Circuits_M4</a:t>
            </a: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Arial" panose="020B0604020202020204" pitchFamily="34" charset="0"/>
              <a:buNone/>
            </a:pPr>
            <a:r>
              <a:rPr lang="en-US" sz="1200" b="1" dirty="0">
                <a:effectLst/>
                <a:latin typeface="+mn-lt"/>
                <a:ea typeface="Calibri" panose="020F0502020204030204" pitchFamily="34" charset="0"/>
                <a:cs typeface="Times New Roman" panose="02020603050405020304" pitchFamily="18" charset="0"/>
              </a:rPr>
              <a:t>Do:</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For Part 2 of the Drawing Circuits activity, read the scenario and have leaners identify the component and location in a circuit of failure. They should also draw and label the circuit failure in the blank space on their handout. </a:t>
            </a:r>
          </a:p>
          <a:p>
            <a:pPr marL="0" marR="0" lvl="0" indent="0">
              <a:spcBef>
                <a:spcPts val="0"/>
              </a:spcBef>
              <a:spcAft>
                <a:spcPts val="0"/>
              </a:spcAft>
              <a:buFont typeface="Arial" panose="020B0604020202020204" pitchFamily="34" charset="0"/>
              <a:buNone/>
            </a:pP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Arial" panose="020B0604020202020204" pitchFamily="34" charset="0"/>
              <a:buNone/>
            </a:pPr>
            <a:r>
              <a:rPr lang="en-US" sz="1200" b="1" dirty="0">
                <a:effectLst/>
                <a:latin typeface="+mn-lt"/>
                <a:ea typeface="Calibri" panose="020F0502020204030204" pitchFamily="34" charset="0"/>
                <a:cs typeface="Times New Roman" panose="02020603050405020304" pitchFamily="18" charset="0"/>
              </a:rPr>
              <a:t>Answer:</a:t>
            </a:r>
          </a:p>
          <a:p>
            <a:pPr marL="171450" indent="-171450">
              <a:buFont typeface="Arial" panose="020B0604020202020204" pitchFamily="34" charset="0"/>
              <a:buChar char="•"/>
            </a:pPr>
            <a:r>
              <a:rPr lang="en-US" b="1" dirty="0"/>
              <a:t>Failed Component </a:t>
            </a:r>
            <a:r>
              <a:rPr lang="en-US" b="0" dirty="0"/>
              <a:t>- The failed component is one of the light bulbs (the bulb with the broken filament).</a:t>
            </a:r>
          </a:p>
          <a:p>
            <a:pPr marL="171450" indent="-171450">
              <a:buFont typeface="Arial" panose="020B0604020202020204" pitchFamily="34" charset="0"/>
              <a:buChar char="•"/>
            </a:pPr>
            <a:r>
              <a:rPr lang="en-US" b="1" dirty="0"/>
              <a:t>Location of the Failure </a:t>
            </a:r>
            <a:r>
              <a:rPr lang="en-US" b="0" dirty="0"/>
              <a:t>- The failure occurred at the light bulb in the series circuit where the filament is broken.</a:t>
            </a:r>
          </a:p>
          <a:p>
            <a:pPr marL="171450" indent="-171450">
              <a:buFont typeface="Arial" panose="020B0604020202020204" pitchFamily="34" charset="0"/>
              <a:buChar char="•"/>
            </a:pPr>
            <a:r>
              <a:rPr lang="en-US" b="1" i="0" dirty="0"/>
              <a:t>Explanation</a:t>
            </a:r>
            <a:r>
              <a:rPr lang="en-US" b="0" dirty="0"/>
              <a:t> - </a:t>
            </a:r>
            <a:r>
              <a:rPr lang="en-US" dirty="0"/>
              <a:t>The lights are wired in </a:t>
            </a:r>
            <a:r>
              <a:rPr lang="en-US" b="1" dirty="0"/>
              <a:t>series</a:t>
            </a:r>
            <a:r>
              <a:rPr lang="en-US" dirty="0"/>
              <a:t>, meaning there is only one path for current to flow. When the filament in one bulb breaks, it creates an </a:t>
            </a:r>
            <a:r>
              <a:rPr lang="en-US" b="1" dirty="0"/>
              <a:t>open circuit</a:t>
            </a:r>
            <a:r>
              <a:rPr lang="en-US" dirty="0"/>
              <a:t>, stopping current from flowing through the entire loop. As a result, none of the lights illuminate even though the battery and switch are functioning properly.</a:t>
            </a:r>
            <a:endParaRPr lang="en-US" b="0" dirty="0"/>
          </a:p>
          <a:p>
            <a:pPr marL="0" marR="0" lvl="0" indent="0">
              <a:spcBef>
                <a:spcPts val="0"/>
              </a:spcBef>
              <a:spcAft>
                <a:spcPts val="0"/>
              </a:spcAft>
              <a:buFont typeface="Arial" panose="020B0604020202020204" pitchFamily="34" charset="0"/>
              <a:buNone/>
            </a:pPr>
            <a:endParaRPr lang="en-US" sz="1200" b="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68FB58B-AACD-44F1-9CE2-B850C946C86F}" type="slidenum">
              <a:rPr lang="en-US" smtClean="0"/>
              <a:t>17</a:t>
            </a:fld>
            <a:endParaRPr lang="en-US" dirty="0"/>
          </a:p>
        </p:txBody>
      </p:sp>
    </p:spTree>
    <p:extLst>
      <p:ext uri="{BB962C8B-B14F-4D97-AF65-F5344CB8AC3E}">
        <p14:creationId xmlns:p14="http://schemas.microsoft.com/office/powerpoint/2010/main" val="4212969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91B52-512D-FDD0-4BF1-397828D75D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E77C69-DE9C-2CFA-AE02-8194A78F6A0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DBD78A5-EE4A-D7EA-4951-9F0E9790CA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Calibri" panose="020F0502020204030204" pitchFamily="34" charset="0"/>
                <a:ea typeface="Calibri" panose="020F0502020204030204" pitchFamily="34" charset="0"/>
                <a:cs typeface="Times New Roman" panose="02020603050405020304" pitchFamily="18" charset="0"/>
              </a:rPr>
              <a:t>*This slide contains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 to reveal content.</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Evaluate/Assess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3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Learning Objective: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Define basic types of circuits and differences between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cs typeface="Calibri" panose="020F0502020204030204" pitchFamily="34" charset="0"/>
              </a:rPr>
              <a:t>Do</a:t>
            </a:r>
            <a:r>
              <a:rPr lang="en-US" sz="1200" dirty="0">
                <a:latin typeface="Calibri" panose="020F0502020204030204" pitchFamily="34" charset="0"/>
                <a:ea typeface="Calibri" panose="020F0502020204030204" pitchFamily="34" charset="0"/>
                <a:cs typeface="Calibri" panose="020F0502020204030204" pitchFamily="34" charset="0"/>
              </a:rPr>
              <a:t>: Review the knowledge check question. Call on learners to share their responses. </a:t>
            </a:r>
            <a:endParaRPr lang="en-US" sz="1200" i="1"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endParaRPr lang="en-US" sz="1200" dirty="0"/>
          </a:p>
          <a:p>
            <a:r>
              <a:rPr lang="en-US" sz="1200" b="1" dirty="0"/>
              <a:t>Answer Key</a:t>
            </a:r>
            <a:r>
              <a:rPr lang="en-US" sz="1200"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kern="1200" dirty="0">
                <a:solidFill>
                  <a:schemeClr val="tx1"/>
                </a:solidFill>
                <a:effectLst/>
                <a:latin typeface="+mn-lt"/>
                <a:ea typeface="+mn-ea"/>
                <a:cs typeface="+mn-cs"/>
              </a:rPr>
              <a:t>Series-Parallel Circuit</a:t>
            </a:r>
            <a:r>
              <a:rPr lang="en-US" sz="1200" b="0" kern="1200" dirty="0">
                <a:solidFill>
                  <a:schemeClr val="tx1"/>
                </a:solidFill>
                <a:effectLst/>
                <a:latin typeface="+mn-lt"/>
                <a:ea typeface="+mn-ea"/>
                <a:cs typeface="+mn-cs"/>
              </a:rPr>
              <a:t>: An electrical circuit that contains a combination of both series and parallel connections.</a:t>
            </a:r>
          </a:p>
          <a:p>
            <a:pPr marL="228600" indent="-228600">
              <a:buFont typeface="+mj-lt"/>
              <a:buAutoNum type="arabicPeriod"/>
            </a:pPr>
            <a:r>
              <a:rPr lang="en-US" sz="1200" b="1" kern="1200" dirty="0">
                <a:solidFill>
                  <a:schemeClr val="tx1"/>
                </a:solidFill>
                <a:effectLst/>
                <a:latin typeface="+mn-lt"/>
                <a:ea typeface="+mn-ea"/>
                <a:cs typeface="+mn-cs"/>
              </a:rPr>
              <a:t>Series Circuit</a:t>
            </a:r>
            <a:r>
              <a:rPr lang="en-US" sz="1200" b="0" kern="1200" dirty="0">
                <a:solidFill>
                  <a:schemeClr val="tx1"/>
                </a:solidFill>
                <a:effectLst/>
                <a:latin typeface="+mn-lt"/>
                <a:ea typeface="+mn-ea"/>
                <a:cs typeface="+mn-cs"/>
              </a:rPr>
              <a:t>: An electrical circuit that has only one path for current to travel. All components are connected end-to-end in a single loop, so the same current flows through each component.</a:t>
            </a:r>
          </a:p>
          <a:p>
            <a:pPr marL="228600" indent="-228600">
              <a:buFont typeface="+mj-lt"/>
              <a:buAutoNum type="arabicPeriod"/>
            </a:pPr>
            <a:r>
              <a:rPr lang="en-US" sz="1200" b="1" kern="1200" dirty="0">
                <a:solidFill>
                  <a:schemeClr val="tx1"/>
                </a:solidFill>
                <a:effectLst/>
                <a:latin typeface="+mn-lt"/>
                <a:ea typeface="+mn-ea"/>
                <a:cs typeface="+mn-cs"/>
              </a:rPr>
              <a:t>Parallel Circuit</a:t>
            </a:r>
            <a:r>
              <a:rPr lang="en-US" sz="1200" b="0" kern="1200" dirty="0">
                <a:solidFill>
                  <a:schemeClr val="tx1"/>
                </a:solidFill>
                <a:effectLst/>
                <a:latin typeface="+mn-lt"/>
                <a:ea typeface="+mn-ea"/>
                <a:cs typeface="+mn-cs"/>
              </a:rPr>
              <a:t>: An electrical circuit which has multiple paths for current to flow. The components are connected across the same voltage source in separate branches.</a:t>
            </a:r>
          </a:p>
          <a:p>
            <a:pPr marL="0" indent="0">
              <a:buFont typeface="+mj-lt"/>
              <a:buNone/>
            </a:pPr>
            <a:endParaRPr lang="en-US" sz="1200" b="0" kern="1200" dirty="0">
              <a:solidFill>
                <a:schemeClr val="tx1"/>
              </a:solidFill>
              <a:effectLst/>
              <a:latin typeface="+mn-lt"/>
              <a:ea typeface="+mn-ea"/>
              <a:cs typeface="+mn-cs"/>
            </a:endParaRPr>
          </a:p>
          <a:p>
            <a:r>
              <a:rPr lang="en-US" b="1" dirty="0"/>
              <a:t>Helpful information:</a:t>
            </a:r>
          </a:p>
          <a:p>
            <a:pPr marL="171450" indent="-171450">
              <a:buFont typeface="Arial" panose="020B0604020202020204" pitchFamily="34" charset="0"/>
              <a:buChar char="•"/>
            </a:pPr>
            <a:r>
              <a:rPr lang="en-US" dirty="0"/>
              <a:t>Series circuits are useful in alarm circuits because any break or open in the circuit stops current flow and triggers an alarm condition. In these systems, the loss of power or current is what signals the problem.</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Parallel circuits are useful when multiple devices need to operate from one power source. Because current has multiple paths to flow, one device can fail while the others continue operating. This is common in house wiring and other systems where you do not want one failed load to shut down the entire circuit.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Series-parallel circuits combine features of both series and parallel circuits. These are very common in bus, shop, and signal systems because they allow electrical systems to be designed for different operating needs.</a:t>
            </a:r>
          </a:p>
          <a:p>
            <a:pPr marL="0" indent="0">
              <a:buFont typeface="+mj-lt"/>
              <a:buNone/>
            </a:pPr>
            <a:endParaRPr lang="en-US"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0" indent="0">
              <a:buFont typeface="Arial" panose="020B0604020202020204" pitchFamily="34" charset="0"/>
              <a:buNone/>
            </a:pPr>
            <a:endParaRPr lang="en-US" b="0" u="none"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516F0A18-E471-6D07-04AD-2071E0B936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0565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1269A-DA52-F209-9941-33A9A50AB0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3E066D-75DF-7195-C298-74C8A3476B1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F4EF77E-50B4-1150-C83C-0CB2D3F19498}"/>
              </a:ext>
            </a:extLst>
          </p:cNvPr>
          <p:cNvSpPr>
            <a:spLocks noGrp="1"/>
          </p:cNvSpPr>
          <p:nvPr>
            <p:ph type="body" idx="1"/>
          </p:nvPr>
        </p:nvSpPr>
        <p:spPr/>
        <p:txBody>
          <a:bodyPr/>
          <a:lstStyle/>
          <a:p>
            <a:r>
              <a:rPr lang="en-US" altLang="en-US" sz="1200" b="1" dirty="0">
                <a:latin typeface="+mn-lt"/>
                <a:ea typeface="Calibri" panose="020F0502020204030204" pitchFamily="34" charset="0"/>
                <a:cs typeface="Calibri" panose="020F0502020204030204" pitchFamily="34" charset="0"/>
              </a:rPr>
              <a:t>Instructional Activity: </a:t>
            </a:r>
            <a:r>
              <a:rPr lang="en-US" altLang="en-US" sz="1200" b="0" dirty="0">
                <a:latin typeface="+mn-lt"/>
                <a:ea typeface="Calibri" panose="020F0502020204030204" pitchFamily="34" charset="0"/>
                <a:cs typeface="Calibri" panose="020F0502020204030204" pitchFamily="34" charset="0"/>
              </a:rPr>
              <a:t>Enhance Retention and Transfer, Recall </a:t>
            </a:r>
            <a:endParaRPr lang="en-US" altLang="en-US" sz="1200" dirty="0">
              <a:latin typeface="+mn-lt"/>
              <a:ea typeface="Calibri" panose="020F0502020204030204" pitchFamily="34" charset="0"/>
              <a:cs typeface="Calibri" panose="020F0502020204030204" pitchFamily="34" charset="0"/>
            </a:endParaRPr>
          </a:p>
          <a:p>
            <a:r>
              <a:rPr lang="en-US" altLang="en-US" sz="1200" b="1" dirty="0">
                <a:latin typeface="+mn-lt"/>
                <a:ea typeface="Calibri" panose="020F0502020204030204" pitchFamily="34" charset="0"/>
                <a:cs typeface="Calibri" panose="020F0502020204030204" pitchFamily="34" charset="0"/>
              </a:rPr>
              <a:t>Instructional Time</a:t>
            </a:r>
            <a:r>
              <a:rPr lang="en-US" altLang="en-US" sz="1200" dirty="0">
                <a:latin typeface="+mn-lt"/>
                <a:ea typeface="Calibri" panose="020F0502020204030204" pitchFamily="34" charset="0"/>
                <a:cs typeface="Calibri" panose="020F0502020204030204" pitchFamily="34" charset="0"/>
              </a:rPr>
              <a:t>: 5 min.</a:t>
            </a:r>
          </a:p>
          <a:p>
            <a:r>
              <a:rPr lang="en-US" b="1" dirty="0">
                <a:latin typeface="+mn-lt"/>
                <a:ea typeface="Calibri" panose="020F0502020204030204" pitchFamily="34" charset="0"/>
                <a:cs typeface="Calibri" panose="020F0502020204030204" pitchFamily="34" charset="0"/>
              </a:rPr>
              <a:t>Talking points</a:t>
            </a:r>
            <a:r>
              <a:rPr lang="en-US" dirty="0">
                <a:latin typeface="+mn-lt"/>
                <a:ea typeface="Calibri" panose="020F0502020204030204" pitchFamily="34" charset="0"/>
                <a:cs typeface="Calibri" panose="020F0502020204030204" pitchFamily="34" charset="0"/>
              </a:rPr>
              <a:t>:  </a:t>
            </a:r>
          </a:p>
          <a:p>
            <a:pPr marL="171450" indent="-171450">
              <a:buFont typeface="Arial" panose="020B0604020202020204" pitchFamily="34" charset="0"/>
              <a:buChar char="•"/>
            </a:pPr>
            <a:r>
              <a:rPr lang="en-US" dirty="0">
                <a:latin typeface="+mn-lt"/>
              </a:rPr>
              <a:t>Let’s quickly recap what we covered in this module.</a:t>
            </a:r>
          </a:p>
          <a:p>
            <a:pPr marL="171450" indent="-171450">
              <a:buFont typeface="Arial" panose="020B0604020202020204" pitchFamily="34" charset="0"/>
              <a:buChar char="•"/>
            </a:pPr>
            <a:r>
              <a:rPr lang="en-US" dirty="0">
                <a:latin typeface="+mn-lt"/>
              </a:rPr>
              <a:t>An electrical circuit is a </a:t>
            </a:r>
            <a:r>
              <a:rPr lang="en-US" b="1" dirty="0">
                <a:latin typeface="+mn-lt"/>
              </a:rPr>
              <a:t>closed path</a:t>
            </a:r>
            <a:r>
              <a:rPr lang="en-US" dirty="0">
                <a:latin typeface="+mn-lt"/>
              </a:rPr>
              <a:t> that allows electrons to flow.</a:t>
            </a:r>
          </a:p>
          <a:p>
            <a:pPr marL="171450" indent="-171450">
              <a:buFont typeface="Arial" panose="020B0604020202020204" pitchFamily="34" charset="0"/>
              <a:buChar char="•"/>
            </a:pPr>
            <a:r>
              <a:rPr lang="en-US" dirty="0">
                <a:latin typeface="+mn-lt"/>
              </a:rPr>
              <a:t>Whether a circuit is </a:t>
            </a:r>
            <a:r>
              <a:rPr lang="en-US" b="1" dirty="0">
                <a:latin typeface="+mn-lt"/>
              </a:rPr>
              <a:t>open or closed</a:t>
            </a:r>
            <a:r>
              <a:rPr lang="en-US" dirty="0">
                <a:latin typeface="+mn-lt"/>
              </a:rPr>
              <a:t> determines if current can move through the system.</a:t>
            </a:r>
          </a:p>
          <a:p>
            <a:pPr marL="171450" indent="-171450">
              <a:buFont typeface="Arial" panose="020B0604020202020204" pitchFamily="34" charset="0"/>
              <a:buChar char="•"/>
            </a:pPr>
            <a:r>
              <a:rPr lang="en-US" dirty="0">
                <a:latin typeface="+mn-lt"/>
              </a:rPr>
              <a:t>We discussed how </a:t>
            </a:r>
            <a:r>
              <a:rPr lang="en-US" b="1" dirty="0">
                <a:latin typeface="+mn-lt"/>
              </a:rPr>
              <a:t>series circuits</a:t>
            </a:r>
            <a:r>
              <a:rPr lang="en-US" dirty="0">
                <a:latin typeface="+mn-lt"/>
              </a:rPr>
              <a:t> have only one path for current — meaning one break stops everything.</a:t>
            </a:r>
          </a:p>
          <a:p>
            <a:pPr marL="171450" indent="-171450">
              <a:buFont typeface="Arial" panose="020B0604020202020204" pitchFamily="34" charset="0"/>
              <a:buChar char="•"/>
            </a:pPr>
            <a:r>
              <a:rPr lang="en-US" dirty="0">
                <a:latin typeface="+mn-lt"/>
              </a:rPr>
              <a:t>We also covered </a:t>
            </a:r>
            <a:r>
              <a:rPr lang="en-US" b="1" dirty="0">
                <a:latin typeface="+mn-lt"/>
              </a:rPr>
              <a:t>parallel circuits</a:t>
            </a:r>
            <a:r>
              <a:rPr lang="en-US" dirty="0">
                <a:latin typeface="+mn-lt"/>
              </a:rPr>
              <a:t>, which provide multiple paths — so one branch can fail without shutting down the entire system.</a:t>
            </a:r>
          </a:p>
          <a:p>
            <a:pPr marL="171450" indent="-171450">
              <a:buFont typeface="Arial" panose="020B0604020202020204" pitchFamily="34" charset="0"/>
              <a:buChar char="•"/>
            </a:pPr>
            <a:r>
              <a:rPr lang="en-US" dirty="0">
                <a:latin typeface="+mn-lt"/>
              </a:rPr>
              <a:t>And finally, we looked at </a:t>
            </a:r>
            <a:r>
              <a:rPr lang="en-US" b="1" dirty="0">
                <a:latin typeface="+mn-lt"/>
              </a:rPr>
              <a:t>series-parallel circuits</a:t>
            </a:r>
            <a:r>
              <a:rPr lang="en-US" dirty="0">
                <a:latin typeface="+mn-lt"/>
              </a:rPr>
              <a:t>, which combine both configurations. These are common in real-world systems, especially in transportation and facility electrical systems.</a:t>
            </a:r>
          </a:p>
          <a:p>
            <a:pPr marL="171450" indent="-171450">
              <a:buFont typeface="Arial" panose="020B0604020202020204" pitchFamily="34" charset="0"/>
              <a:buChar char="•"/>
            </a:pPr>
            <a:r>
              <a:rPr lang="en-US" b="0" dirty="0">
                <a:latin typeface="+mn-lt"/>
              </a:rPr>
              <a:t>Before we move on…</a:t>
            </a:r>
          </a:p>
          <a:p>
            <a:pPr marL="628650" lvl="1" indent="-171450">
              <a:buFont typeface="Arial" panose="020B0604020202020204" pitchFamily="34" charset="0"/>
              <a:buChar char="•"/>
            </a:pPr>
            <a:r>
              <a:rPr lang="en-US" b="1" dirty="0">
                <a:latin typeface="+mn-lt"/>
              </a:rPr>
              <a:t>ASK: </a:t>
            </a:r>
            <a:r>
              <a:rPr lang="en-US" dirty="0">
                <a:latin typeface="+mn-lt"/>
              </a:rPr>
              <a:t>In a series circuit, what happens if one component fails?</a:t>
            </a:r>
            <a:endParaRPr lang="en-US" i="1" dirty="0">
              <a:latin typeface="+mn-lt"/>
            </a:endParaRPr>
          </a:p>
          <a:p>
            <a:pPr marL="1085850" lvl="2" indent="-171450">
              <a:buFont typeface="Arial" panose="020B0604020202020204" pitchFamily="34" charset="0"/>
              <a:buChar char="•"/>
            </a:pPr>
            <a:r>
              <a:rPr lang="en-US" i="1" dirty="0">
                <a:latin typeface="+mn-lt"/>
              </a:rPr>
              <a:t>Call on learners to respond. Answer: The entire circuit stops working.</a:t>
            </a:r>
          </a:p>
          <a:p>
            <a:pPr marL="628650" lvl="1" indent="-171450">
              <a:buFont typeface="Arial" panose="020B0604020202020204" pitchFamily="34" charset="0"/>
              <a:buChar char="•"/>
            </a:pPr>
            <a:r>
              <a:rPr lang="en-US" b="1" dirty="0">
                <a:latin typeface="+mn-lt"/>
              </a:rPr>
              <a:t>ASK: </a:t>
            </a:r>
            <a:r>
              <a:rPr lang="en-US" dirty="0">
                <a:latin typeface="+mn-lt"/>
              </a:rPr>
              <a:t>In a parallel circuit, what electrical value stays the same across each branch?</a:t>
            </a:r>
          </a:p>
          <a:p>
            <a:pPr marL="1085850" lvl="2" indent="-171450">
              <a:buFont typeface="Arial" panose="020B0604020202020204" pitchFamily="34" charset="0"/>
              <a:buChar char="•"/>
            </a:pPr>
            <a:r>
              <a:rPr lang="en-US" i="1" dirty="0">
                <a:latin typeface="+mn-lt"/>
              </a:rPr>
              <a:t>Call on learners to respond. Answer: Voltage</a:t>
            </a:r>
          </a:p>
          <a:p>
            <a:pPr marL="171450" indent="-171450">
              <a:buFont typeface="Arial" panose="020B0604020202020204" pitchFamily="34" charset="0"/>
              <a:buChar char="•"/>
            </a:pPr>
            <a:r>
              <a:rPr lang="en-US" b="1" dirty="0">
                <a:latin typeface="+mn-lt"/>
              </a:rPr>
              <a:t>The key takeaway</a:t>
            </a:r>
            <a:r>
              <a:rPr lang="en-US" dirty="0">
                <a:latin typeface="+mn-lt"/>
              </a:rPr>
              <a:t>: Understanding circuit architecture helps you predict how a system will behave — and how it will fail.</a:t>
            </a:r>
          </a:p>
          <a:p>
            <a:pPr marL="171450" indent="-171450" eaLnBrk="0" fontAlgn="base" hangingPunct="0">
              <a:spcBef>
                <a:spcPct val="0"/>
              </a:spcBef>
              <a:spcAft>
                <a:spcPct val="0"/>
              </a:spcAft>
              <a:buFont typeface="Arial" panose="020B0604020202020204" pitchFamily="34" charset="0"/>
              <a:buChar char="•"/>
            </a:pPr>
            <a:r>
              <a:rPr lang="en-US" sz="1200" b="1" dirty="0">
                <a:solidFill>
                  <a:schemeClr val="accent1"/>
                </a:solidFill>
              </a:rPr>
              <a:t>Next, we’ll continue our exploration of current and voltage by learning how Kirchhoff's Laws helps technicians analyze electrical circuits. </a:t>
            </a:r>
            <a:endParaRPr lang="en-US" altLang="en-US" sz="12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AB873480-E75E-B3C2-9AE7-C0CB03C9357C}"/>
              </a:ext>
            </a:extLst>
          </p:cNvPr>
          <p:cNvSpPr>
            <a:spLocks noGrp="1"/>
          </p:cNvSpPr>
          <p:nvPr>
            <p:ph type="sldNum" sz="quarter" idx="5"/>
          </p:nvPr>
        </p:nvSpPr>
        <p:spPr/>
        <p:txBody>
          <a:bodyPr/>
          <a:lstStyle/>
          <a:p>
            <a:fld id="{C68FB58B-AACD-44F1-9CE2-B850C946C86F}" type="slidenum">
              <a:rPr lang="en-US" smtClean="0"/>
              <a:t>19</a:t>
            </a:fld>
            <a:endParaRPr lang="en-US" dirty="0"/>
          </a:p>
        </p:txBody>
      </p:sp>
    </p:spTree>
    <p:extLst>
      <p:ext uri="{BB962C8B-B14F-4D97-AF65-F5344CB8AC3E}">
        <p14:creationId xmlns:p14="http://schemas.microsoft.com/office/powerpoint/2010/main" val="371489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962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1470E-AAE6-2A07-F304-A8B83A4FA5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9BF632-783E-E077-6CDE-B1EA2B9EE4D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0CE5BB3C-0A6D-25D6-AAE6-2DCDFE299B1C}"/>
              </a:ext>
            </a:extLst>
          </p:cNvPr>
          <p:cNvSpPr>
            <a:spLocks noGrp="1"/>
          </p:cNvSpPr>
          <p:nvPr>
            <p:ph type="body" idx="1"/>
          </p:nvPr>
        </p:nvSpPr>
        <p:spPr/>
        <p:txBody>
          <a:bodyPr/>
          <a:lstStyle/>
          <a:p>
            <a:r>
              <a:rPr lang="en-US" sz="1200" b="1" dirty="0">
                <a:solidFill>
                  <a:srgbClr val="000000"/>
                </a:solidFill>
                <a:latin typeface="Calibri" panose="020F0502020204030204" pitchFamily="34" charset="0"/>
                <a:ea typeface="Times New Roman" panose="02020603050405020304" pitchFamily="18" charset="0"/>
              </a:rPr>
              <a:t>Instructional Event: </a:t>
            </a:r>
            <a:r>
              <a:rPr lang="en-US" sz="1200" dirty="0">
                <a:solidFill>
                  <a:srgbClr val="000000"/>
                </a:solidFill>
                <a:latin typeface="Calibri" panose="020F0502020204030204" pitchFamily="34" charset="0"/>
                <a:ea typeface="Times New Roman" panose="02020603050405020304" pitchFamily="18" charset="0"/>
              </a:rPr>
              <a:t>Direction</a:t>
            </a:r>
            <a:endParaRPr lang="en-US" sz="1200" dirty="0">
              <a:latin typeface="Calibri" panose="020F0502020204030204" pitchFamily="34" charset="0"/>
              <a:ea typeface="Calibri" panose="020F0502020204030204" pitchFamily="34" charset="0"/>
            </a:endParaRPr>
          </a:p>
          <a:p>
            <a:r>
              <a:rPr lang="en-US" sz="1200" b="1" dirty="0">
                <a:solidFill>
                  <a:srgbClr val="000000"/>
                </a:solidFill>
                <a:latin typeface="Calibri" panose="020F0502020204030204" pitchFamily="34" charset="0"/>
                <a:ea typeface="Times New Roman" panose="02020603050405020304" pitchFamily="18" charset="0"/>
              </a:rPr>
              <a:t>Time: </a:t>
            </a:r>
            <a:r>
              <a:rPr lang="en-US" sz="1200" dirty="0">
                <a:solidFill>
                  <a:srgbClr val="000000"/>
                </a:solidFill>
                <a:latin typeface="Calibri" panose="020F0502020204030204" pitchFamily="34" charset="0"/>
                <a:ea typeface="Times New Roman" panose="02020603050405020304" pitchFamily="18" charset="0"/>
              </a:rPr>
              <a:t>1 minute.</a:t>
            </a:r>
            <a:endParaRPr lang="en-US" sz="1200" dirty="0">
              <a:latin typeface="Calibri" panose="020F0502020204030204" pitchFamily="34" charset="0"/>
              <a:ea typeface="Calibri" panose="020F0502020204030204" pitchFamily="34" charset="0"/>
            </a:endParaRPr>
          </a:p>
          <a:p>
            <a:r>
              <a:rPr lang="en-US" sz="1200" b="1" dirty="0">
                <a:solidFill>
                  <a:srgbClr val="000000"/>
                </a:solidFill>
                <a:latin typeface="Calibri" panose="020F0502020204030204" pitchFamily="34" charset="0"/>
                <a:ea typeface="Times New Roman" panose="02020603050405020304" pitchFamily="18" charset="0"/>
              </a:rPr>
              <a:t>Do: </a:t>
            </a:r>
            <a:r>
              <a:rPr lang="en-US" sz="1200" dirty="0">
                <a:solidFill>
                  <a:srgbClr val="000000"/>
                </a:solidFill>
                <a:latin typeface="Calibri" panose="020F0502020204030204" pitchFamily="34" charset="0"/>
                <a:ea typeface="Times New Roman" panose="02020603050405020304" pitchFamily="18" charset="0"/>
              </a:rPr>
              <a:t>Review the purpose of this section of the module.</a:t>
            </a:r>
          </a:p>
          <a:p>
            <a:r>
              <a:rPr lang="en-US" sz="1200" b="1" dirty="0"/>
              <a:t>Talking Points: </a:t>
            </a:r>
          </a:p>
          <a:p>
            <a:pPr marL="171450" indent="-171450">
              <a:buFont typeface="Arial" panose="020B0604020202020204" pitchFamily="34" charset="0"/>
              <a:buChar char="•"/>
            </a:pPr>
            <a:r>
              <a:rPr lang="en-US" sz="1200" b="0" dirty="0"/>
              <a:t>This section you will learn about s Kirchhoff’s Current Law and Kirchhoff’s Voltage Law which are key principles used to analyze and predict circuit behavior. </a:t>
            </a:r>
          </a:p>
          <a:p>
            <a:endParaRPr lang="en-US" sz="1200" dirty="0"/>
          </a:p>
          <a:p>
            <a:r>
              <a:rPr lang="en-US" sz="1200" b="0" i="1" dirty="0"/>
              <a:t>Source</a:t>
            </a:r>
            <a:r>
              <a:rPr lang="en-US" sz="1200" dirty="0"/>
              <a:t>: </a:t>
            </a:r>
            <a:r>
              <a:rPr lang="en-US" sz="1200" b="0" i="0" u="none" strike="noStrike" kern="1200" dirty="0">
                <a:solidFill>
                  <a:schemeClr val="tx1"/>
                </a:solidFill>
                <a:effectLst/>
                <a:latin typeface="+mn-lt"/>
                <a:ea typeface="+mn-ea"/>
                <a:cs typeface="+mn-cs"/>
                <a:hlinkClick r:id="rId3" tooltip="User:Fæ"/>
              </a:rPr>
              <a:t>Fæ</a:t>
            </a:r>
            <a:r>
              <a:rPr lang="en-US" sz="1200" dirty="0"/>
              <a:t>, CC BY 4.0 &lt;https://creativecommons.org/licenses/by/4.0&gt;, via Wikimedia Commons</a:t>
            </a:r>
          </a:p>
        </p:txBody>
      </p:sp>
      <p:sp>
        <p:nvSpPr>
          <p:cNvPr id="4" name="Slide Number Placeholder 3">
            <a:extLst>
              <a:ext uri="{FF2B5EF4-FFF2-40B4-BE49-F238E27FC236}">
                <a16:creationId xmlns:a16="http://schemas.microsoft.com/office/drawing/2014/main" id="{000EA5E4-C091-9824-3638-CB182AA7D9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88605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i="1" dirty="0">
                <a:latin typeface="Calibri" panose="020F0502020204030204" pitchFamily="34" charset="0"/>
                <a:ea typeface="Calibri" panose="020F0502020204030204" pitchFamily="34" charset="0"/>
                <a:cs typeface="Calibri" panose="020F0502020204030204" pitchFamily="34" charset="0"/>
              </a:rPr>
              <a:t>*This slide has animations. Click to reveal content. </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2 min.</a:t>
            </a:r>
          </a:p>
          <a:p>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r>
              <a:rPr lang="en-US" altLang="en-US" sz="1200" dirty="0">
                <a:latin typeface="Calibri" panose="020F0502020204030204" pitchFamily="34" charset="0"/>
                <a:ea typeface="Calibri" panose="020F0502020204030204" pitchFamily="34" charset="0"/>
                <a:cs typeface="Calibri" panose="020F0502020204030204" pitchFamily="34" charset="0"/>
              </a:rPr>
              <a:t>: </a:t>
            </a:r>
          </a:p>
          <a:p>
            <a:pPr marL="171450" indent="-171450">
              <a:buFont typeface="Arial" panose="020B0604020202020204" pitchFamily="34" charset="0"/>
              <a:buChar char="•"/>
            </a:pPr>
            <a:r>
              <a:rPr lang="en-US" dirty="0"/>
              <a:t>We’ve learned that </a:t>
            </a:r>
            <a:r>
              <a:rPr lang="en-US" b="1" dirty="0"/>
              <a:t>Ohm’s Law </a:t>
            </a:r>
            <a:r>
              <a:rPr lang="en-US" dirty="0"/>
              <a:t>explains the relationship between voltage, current, and resistance in a </a:t>
            </a:r>
            <a:r>
              <a:rPr lang="en-US" i="1" dirty="0"/>
              <a:t>single</a:t>
            </a:r>
            <a:r>
              <a:rPr lang="en-US" dirty="0"/>
              <a:t> part of a circuit.</a:t>
            </a:r>
          </a:p>
          <a:p>
            <a:pPr marL="171450" indent="-171450">
              <a:buFont typeface="Arial" panose="020B0604020202020204" pitchFamily="34" charset="0"/>
              <a:buChar char="•"/>
            </a:pPr>
            <a:r>
              <a:rPr lang="en-US" dirty="0"/>
              <a:t>Think of Ohm’s Law </a:t>
            </a:r>
            <a:r>
              <a:rPr lang="en-US" i="1" dirty="0"/>
              <a:t>like zooming in </a:t>
            </a:r>
            <a:r>
              <a:rPr lang="en-US" dirty="0"/>
              <a:t>with a magnifying glass. We’re looking at </a:t>
            </a:r>
            <a:r>
              <a:rPr lang="en-US" b="1" dirty="0"/>
              <a:t>one</a:t>
            </a:r>
            <a:r>
              <a:rPr lang="en-US" dirty="0"/>
              <a:t> resistor, one light, one motor, etc.</a:t>
            </a:r>
          </a:p>
          <a:p>
            <a:pPr marL="171450" indent="-171450">
              <a:buFont typeface="Arial" panose="020B0604020202020204" pitchFamily="34" charset="0"/>
              <a:buChar char="•"/>
            </a:pPr>
            <a:r>
              <a:rPr lang="en-US" b="1" i="1" dirty="0"/>
              <a:t>CLICK</a:t>
            </a:r>
            <a:r>
              <a:rPr lang="en-US" b="1" dirty="0"/>
              <a:t> - Kirchhoff’s Laws </a:t>
            </a:r>
            <a:r>
              <a:rPr lang="en-US" i="1" dirty="0"/>
              <a:t>zoom back out</a:t>
            </a:r>
            <a:r>
              <a:rPr lang="en-US" dirty="0"/>
              <a:t>. They explain how current and voltage behave across the </a:t>
            </a:r>
            <a:r>
              <a:rPr lang="en-US" b="1" dirty="0"/>
              <a:t>entire circuit </a:t>
            </a:r>
            <a:r>
              <a:rPr lang="en-US" dirty="0"/>
              <a:t>— how everything connects and stays balanced.</a:t>
            </a:r>
          </a:p>
          <a:p>
            <a:pPr marL="171450" indent="-171450">
              <a:buFont typeface="Arial" panose="020B0604020202020204" pitchFamily="34" charset="0"/>
              <a:buChar char="•"/>
            </a:pPr>
            <a:r>
              <a:rPr lang="en-US" dirty="0"/>
              <a:t>Without Kirchhoff’s Laws, we can’t analyze complex circuits, especially series-parallel systems.</a:t>
            </a:r>
          </a:p>
          <a:p>
            <a:pPr marL="171450" indent="-171450">
              <a:buFont typeface="Arial" panose="020B0604020202020204" pitchFamily="34" charset="0"/>
              <a:buChar char="•"/>
            </a:pPr>
            <a:r>
              <a:rPr lang="en-US" dirty="0"/>
              <a:t>So now we’re shifting from component-level thinking to system-level thinking.</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21</a:t>
            </a:fld>
            <a:endParaRPr lang="en-US" dirty="0"/>
          </a:p>
        </p:txBody>
      </p:sp>
    </p:spTree>
    <p:extLst>
      <p:ext uri="{BB962C8B-B14F-4D97-AF65-F5344CB8AC3E}">
        <p14:creationId xmlns:p14="http://schemas.microsoft.com/office/powerpoint/2010/main" val="4284555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i="1" dirty="0">
                <a:latin typeface="Calibri" panose="020F0502020204030204" pitchFamily="34" charset="0"/>
                <a:ea typeface="Calibri" panose="020F0502020204030204" pitchFamily="34" charset="0"/>
                <a:cs typeface="Calibri" panose="020F0502020204030204" pitchFamily="34" charset="0"/>
              </a:rPr>
              <a:t>*This slide has animations. Click to reveal content. </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2 min.</a:t>
            </a:r>
          </a:p>
          <a:p>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r>
              <a:rPr lang="en-US" altLang="en-US" sz="1200" dirty="0">
                <a:latin typeface="Calibri" panose="020F0502020204030204" pitchFamily="34" charset="0"/>
                <a:ea typeface="Calibri" panose="020F0502020204030204" pitchFamily="34" charset="0"/>
                <a:cs typeface="Calibri" panose="020F0502020204030204" pitchFamily="34" charset="0"/>
              </a:rPr>
              <a:t>: </a:t>
            </a:r>
          </a:p>
          <a:p>
            <a:pPr marL="171450" indent="-171450">
              <a:buFont typeface="Arial" panose="020B0604020202020204" pitchFamily="34" charset="0"/>
              <a:buChar char="•"/>
            </a:pPr>
            <a:r>
              <a:rPr lang="en-US" dirty="0"/>
              <a:t>Kirchhoff’s Laws are important because it isn’t just theory. This is exactly what you do when you troubleshoot.</a:t>
            </a:r>
          </a:p>
          <a:p>
            <a:pPr marL="171450" indent="-171450">
              <a:buFont typeface="Arial" panose="020B0604020202020204" pitchFamily="34" charset="0"/>
              <a:buChar char="•"/>
            </a:pPr>
            <a:r>
              <a:rPr lang="en-US" dirty="0"/>
              <a:t>You use Kirchhoff’s Laws any time you:</a:t>
            </a:r>
          </a:p>
          <a:p>
            <a:pPr marL="628650" lvl="1" indent="-171450">
              <a:buFont typeface="Arial" panose="020B0604020202020204" pitchFamily="34" charset="0"/>
              <a:buChar char="•"/>
            </a:pPr>
            <a:r>
              <a:rPr lang="en-US" dirty="0"/>
              <a:t>Check voltage drop across multiple components</a:t>
            </a:r>
          </a:p>
          <a:p>
            <a:pPr marL="628650" lvl="1" indent="-171450">
              <a:buFont typeface="Arial" panose="020B0604020202020204" pitchFamily="34" charset="0"/>
              <a:buChar char="•"/>
            </a:pPr>
            <a:r>
              <a:rPr lang="en-US" dirty="0"/>
              <a:t>Diagnose dim lights or weak motors in a series circuit</a:t>
            </a:r>
          </a:p>
          <a:p>
            <a:pPr marL="628650" lvl="1" indent="-171450">
              <a:buFont typeface="Arial" panose="020B0604020202020204" pitchFamily="34" charset="0"/>
              <a:buChar char="•"/>
            </a:pPr>
            <a:r>
              <a:rPr lang="en-US" dirty="0"/>
              <a:t>Look for shorts or open connections</a:t>
            </a:r>
          </a:p>
          <a:p>
            <a:pPr marL="628650" lvl="1" indent="-171450">
              <a:buFont typeface="Arial" panose="020B0604020202020204" pitchFamily="34" charset="0"/>
              <a:buChar char="•"/>
            </a:pPr>
            <a:r>
              <a:rPr lang="en-US" dirty="0"/>
              <a:t>Confirm the system is balanced after a repair</a:t>
            </a:r>
          </a:p>
          <a:p>
            <a:pPr marL="171450" indent="-171450">
              <a:buFont typeface="Arial" panose="020B0604020202020204" pitchFamily="34" charset="0"/>
              <a:buChar char="•"/>
            </a:pPr>
            <a:r>
              <a:rPr lang="en-US" dirty="0"/>
              <a:t>You might not call it “Kirchhoff’s Law” at work — but when you expect voltage to add up or current to split correctly, that’s Kirchhoff.</a:t>
            </a:r>
          </a:p>
          <a:p>
            <a:pPr marL="171450" indent="-171450">
              <a:buFont typeface="Arial" panose="020B0604020202020204" pitchFamily="34" charset="0"/>
              <a:buChar char="•"/>
            </a:pPr>
            <a:r>
              <a:rPr lang="en-US" dirty="0"/>
              <a:t>If voltage or current doesn’t balance, something is open, shorted, loose, or corroded.</a:t>
            </a:r>
          </a:p>
          <a:p>
            <a:pPr marL="171450" indent="-171450">
              <a:buFont typeface="Arial" panose="020B0604020202020204" pitchFamily="34" charset="0"/>
              <a:buChar char="•"/>
            </a:pPr>
            <a:r>
              <a:rPr lang="en-US" dirty="0"/>
              <a:t>That imbalance is your diagnostic clue.</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22</a:t>
            </a:fld>
            <a:endParaRPr lang="en-US" dirty="0"/>
          </a:p>
        </p:txBody>
      </p:sp>
    </p:spTree>
    <p:extLst>
      <p:ext uri="{BB962C8B-B14F-4D97-AF65-F5344CB8AC3E}">
        <p14:creationId xmlns:p14="http://schemas.microsoft.com/office/powerpoint/2010/main" val="2933873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2 min.</a:t>
            </a:r>
          </a:p>
          <a:p>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r>
              <a:rPr lang="en-US" altLang="en-US" sz="1200" dirty="0">
                <a:latin typeface="Calibri" panose="020F0502020204030204" pitchFamily="34" charset="0"/>
                <a:ea typeface="Calibri" panose="020F0502020204030204" pitchFamily="34" charset="0"/>
                <a:cs typeface="Calibri" panose="020F0502020204030204" pitchFamily="34" charset="0"/>
              </a:rPr>
              <a:t>: </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Kirchhoff’s Laws help us understand how current and voltage behave in electrical circuits, especially when things get more complex with multiple branches or loops.</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Kirchhoff’s Current Law, referred to as KCL for short, states that the current going into a </a:t>
            </a:r>
            <a:r>
              <a:rPr lang="en-US" b="1" dirty="0">
                <a:latin typeface="Calibri" panose="020F0502020204030204" pitchFamily="34" charset="0"/>
                <a:ea typeface="Calibri" panose="020F0502020204030204" pitchFamily="34" charset="0"/>
                <a:cs typeface="Calibri" panose="020F0502020204030204" pitchFamily="34" charset="0"/>
              </a:rPr>
              <a:t>node</a:t>
            </a:r>
            <a:r>
              <a:rPr lang="en-US" b="0" dirty="0">
                <a:latin typeface="Calibri" panose="020F0502020204030204" pitchFamily="34" charset="0"/>
                <a:ea typeface="Calibri" panose="020F0502020204030204" pitchFamily="34" charset="0"/>
                <a:cs typeface="Calibri" panose="020F0502020204030204" pitchFamily="34" charset="0"/>
              </a:rPr>
              <a:t> (or </a:t>
            </a:r>
            <a:r>
              <a:rPr lang="en-US" b="1" dirty="0">
                <a:latin typeface="Calibri" panose="020F0502020204030204" pitchFamily="34" charset="0"/>
                <a:ea typeface="Calibri" panose="020F0502020204030204" pitchFamily="34" charset="0"/>
                <a:cs typeface="Calibri" panose="020F0502020204030204" pitchFamily="34" charset="0"/>
              </a:rPr>
              <a:t>junction</a:t>
            </a:r>
            <a:r>
              <a:rPr lang="en-US" b="0" dirty="0">
                <a:latin typeface="Calibri" panose="020F0502020204030204" pitchFamily="34" charset="0"/>
                <a:ea typeface="Calibri" panose="020F0502020204030204" pitchFamily="34" charset="0"/>
                <a:cs typeface="Calibri" panose="020F0502020204030204" pitchFamily="34" charset="0"/>
              </a:rPr>
              <a:t>) is equal to the current coming out.</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In other words, the current flowing </a:t>
            </a:r>
            <a:r>
              <a:rPr lang="en-US" b="0" i="1" dirty="0">
                <a:latin typeface="Calibri" panose="020F0502020204030204" pitchFamily="34" charset="0"/>
                <a:ea typeface="Calibri" panose="020F0502020204030204" pitchFamily="34" charset="0"/>
                <a:cs typeface="Calibri" panose="020F0502020204030204" pitchFamily="34" charset="0"/>
              </a:rPr>
              <a:t>into</a:t>
            </a:r>
            <a:r>
              <a:rPr lang="en-US" b="0" dirty="0">
                <a:latin typeface="Calibri" panose="020F0502020204030204" pitchFamily="34" charset="0"/>
                <a:ea typeface="Calibri" panose="020F0502020204030204" pitchFamily="34" charset="0"/>
                <a:cs typeface="Calibri" panose="020F0502020204030204" pitchFamily="34" charset="0"/>
              </a:rPr>
              <a:t> the circuit is equal to the current flowing </a:t>
            </a:r>
            <a:r>
              <a:rPr lang="en-US" b="0" i="1" dirty="0">
                <a:latin typeface="Calibri" panose="020F0502020204030204" pitchFamily="34" charset="0"/>
                <a:ea typeface="Calibri" panose="020F0502020204030204" pitchFamily="34" charset="0"/>
                <a:cs typeface="Calibri" panose="020F0502020204030204" pitchFamily="34" charset="0"/>
              </a:rPr>
              <a:t>out</a:t>
            </a:r>
            <a:r>
              <a:rPr lang="en-US" b="0" dirty="0">
                <a:latin typeface="Calibri" panose="020F0502020204030204" pitchFamily="34" charset="0"/>
                <a:ea typeface="Calibri" panose="020F0502020204030204" pitchFamily="34" charset="0"/>
                <a:cs typeface="Calibri" panose="020F0502020204030204" pitchFamily="34" charset="0"/>
              </a:rPr>
              <a:t> </a:t>
            </a:r>
            <a:r>
              <a:rPr lang="en-US" b="0" i="1" dirty="0">
                <a:latin typeface="Calibri" panose="020F0502020204030204" pitchFamily="34" charset="0"/>
                <a:ea typeface="Calibri" panose="020F0502020204030204" pitchFamily="34" charset="0"/>
                <a:cs typeface="Calibri" panose="020F0502020204030204" pitchFamily="34" charset="0"/>
              </a:rPr>
              <a:t>of</a:t>
            </a:r>
            <a:r>
              <a:rPr lang="en-US" b="0" dirty="0">
                <a:latin typeface="Calibri" panose="020F0502020204030204" pitchFamily="34" charset="0"/>
                <a:ea typeface="Calibri" panose="020F0502020204030204" pitchFamily="34" charset="0"/>
                <a:cs typeface="Calibri" panose="020F0502020204030204" pitchFamily="34" charset="0"/>
              </a:rPr>
              <a:t> the circuit. </a:t>
            </a:r>
          </a:p>
          <a:p>
            <a:pPr marL="171450" indent="-171450">
              <a:buFont typeface="Arial" panose="020B0604020202020204" pitchFamily="34" charset="0"/>
              <a:buChar char="•"/>
            </a:pPr>
            <a:r>
              <a:rPr lang="en-US" b="0" dirty="0"/>
              <a:t>A </a:t>
            </a:r>
            <a:r>
              <a:rPr lang="en-US" b="1" dirty="0"/>
              <a:t>junction</a:t>
            </a:r>
            <a:r>
              <a:rPr lang="en-US" b="0" dirty="0"/>
              <a:t> is a point in an electrical circuit where two or more conductors or branches meet, allowing current to split into different paths or combine back together.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Calibri" panose="020F0502020204030204" pitchFamily="34" charset="0"/>
                <a:ea typeface="Calibri" panose="020F0502020204030204" pitchFamily="34" charset="0"/>
                <a:cs typeface="Calibri" panose="020F0502020204030204" pitchFamily="34" charset="0"/>
              </a:rPr>
              <a:t>Think of it like traffic at an intersection- what goes in must come out.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Calibri" panose="020F0502020204030204" pitchFamily="34" charset="0"/>
                <a:ea typeface="Calibri" panose="020F0502020204030204" pitchFamily="34" charset="0"/>
                <a:cs typeface="Calibri" panose="020F0502020204030204" pitchFamily="34" charset="0"/>
              </a:rPr>
              <a:t>All the current flowing into that junction point must flow out through the available paths. </a:t>
            </a:r>
            <a:r>
              <a:rPr lang="en-US" b="0" dirty="0">
                <a:latin typeface="Calibri" panose="020F0502020204030204" pitchFamily="34" charset="0"/>
                <a:ea typeface="Calibri" panose="020F0502020204030204" pitchFamily="34" charset="0"/>
                <a:cs typeface="Calibri" panose="020F0502020204030204" pitchFamily="34" charset="0"/>
              </a:rPr>
              <a:t>Current doesn’t pile up or disappear at a junction</a:t>
            </a:r>
            <a:r>
              <a:rPr lang="en-US" sz="1200" b="0" kern="1200" dirty="0">
                <a:solidFill>
                  <a:schemeClr val="tx1"/>
                </a:solidFill>
                <a:latin typeface="Calibri" panose="020F0502020204030204" pitchFamily="34" charset="0"/>
                <a:ea typeface="Calibri" panose="020F0502020204030204" pitchFamily="34" charset="0"/>
                <a:cs typeface="Calibri" panose="020F0502020204030204" pitchFamily="34" charset="0"/>
              </a:rPr>
              <a:t>; it splits up depending on the load and circuit design.</a:t>
            </a:r>
          </a:p>
          <a:p>
            <a:pPr marL="171450" indent="-171450">
              <a:buFont typeface="Arial" panose="020B0604020202020204" pitchFamily="34" charset="0"/>
              <a:buChar char="•"/>
            </a:pPr>
            <a:r>
              <a:rPr lang="en-US" sz="1200" b="0" kern="1200" dirty="0">
                <a:solidFill>
                  <a:schemeClr val="tx1"/>
                </a:solidFill>
                <a:latin typeface="Calibri" panose="020F0502020204030204" pitchFamily="34" charset="0"/>
                <a:ea typeface="Calibri" panose="020F0502020204030204" pitchFamily="34" charset="0"/>
                <a:cs typeface="Calibri" panose="020F0502020204030204" pitchFamily="34" charset="0"/>
              </a:rPr>
              <a:t>That junction is also where different paths can lead into separate loops, and each of those loops still follows Kirchhoff’s Voltage Law. </a:t>
            </a:r>
          </a:p>
          <a:p>
            <a:pPr marL="171450" indent="-171450">
              <a:buFont typeface="Arial" panose="020B0604020202020204" pitchFamily="34" charset="0"/>
              <a:buChar char="•"/>
            </a:pPr>
            <a:r>
              <a:rPr lang="en-US" sz="1200" b="0" kern="1200" dirty="0">
                <a:solidFill>
                  <a:schemeClr val="tx1"/>
                </a:solidFill>
                <a:latin typeface="Calibri" panose="020F0502020204030204" pitchFamily="34" charset="0"/>
                <a:ea typeface="Calibri" panose="020F0502020204030204" pitchFamily="34" charset="0"/>
                <a:cs typeface="Calibri" panose="020F0502020204030204" pitchFamily="34" charset="0"/>
              </a:rPr>
              <a:t>Even though the current divides at the junction, the voltage remains constant at these junctions. Circuits design may also be a factor.</a:t>
            </a:r>
          </a:p>
          <a:p>
            <a:pPr marL="0" indent="0">
              <a:buFont typeface="Arial" panose="020B0604020202020204" pitchFamily="34" charset="0"/>
              <a:buNone/>
            </a:pPr>
            <a:endParaRPr lang="en-US" b="1" dirty="0">
              <a:latin typeface="Calibri" panose="020F0502020204030204" pitchFamily="34" charset="0"/>
              <a:ea typeface="Calibri" panose="020F0502020204030204" pitchFamily="34" charset="0"/>
              <a:cs typeface="Calibri" panose="020F0502020204030204" pitchFamily="34" charset="0"/>
            </a:endParaRPr>
          </a:p>
          <a:p>
            <a:pPr marL="0" indent="0">
              <a:buFont typeface="Arial" panose="020B0604020202020204" pitchFamily="34" charset="0"/>
              <a:buNone/>
            </a:pPr>
            <a:endParaRPr lang="en-US" b="1"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dirty="0">
                <a:latin typeface="Calibri" panose="020F0502020204030204" pitchFamily="34" charset="0"/>
                <a:ea typeface="Calibri" panose="020F0502020204030204" pitchFamily="34" charset="0"/>
                <a:cs typeface="Calibri" panose="020F0502020204030204" pitchFamily="34" charset="0"/>
              </a:rPr>
              <a:t>Source: </a:t>
            </a:r>
            <a:r>
              <a:rPr lang="en-US" sz="1200" kern="1200" dirty="0">
                <a:solidFill>
                  <a:schemeClr val="tx1"/>
                </a:solidFill>
                <a:effectLst/>
                <a:latin typeface="+mn-lt"/>
                <a:ea typeface="+mn-ea"/>
                <a:cs typeface="+mn-cs"/>
              </a:rPr>
              <a:t>Academic Fight. (2016, February 19). </a:t>
            </a:r>
            <a:r>
              <a:rPr lang="en-US" sz="1200" i="1" kern="1200" dirty="0">
                <a:solidFill>
                  <a:schemeClr val="tx1"/>
                </a:solidFill>
                <a:effectLst/>
                <a:latin typeface="+mn-lt"/>
                <a:ea typeface="+mn-ea"/>
                <a:cs typeface="+mn-cs"/>
              </a:rPr>
              <a:t>Simplest Explanation of KIRCHHOFF’S LAWS (kcl kvl)</a:t>
            </a:r>
            <a:r>
              <a:rPr lang="en-US" sz="1200" kern="1200" dirty="0">
                <a:solidFill>
                  <a:schemeClr val="tx1"/>
                </a:solidFill>
                <a:effectLst/>
                <a:latin typeface="+mn-lt"/>
                <a:ea typeface="+mn-ea"/>
                <a:cs typeface="+mn-cs"/>
              </a:rPr>
              <a:t>. YouTube. https://www.youtube.com/watch?v=ZDoyIghUI44</a:t>
            </a:r>
          </a:p>
          <a:p>
            <a:pPr marL="0" indent="0">
              <a:buFont typeface="Arial" panose="020B0604020202020204" pitchFamily="34" charset="0"/>
              <a:buNone/>
            </a:pPr>
            <a:r>
              <a:rPr lang="en-US" b="0" i="1" dirty="0">
                <a:latin typeface="Calibri" panose="020F0502020204030204" pitchFamily="34" charset="0"/>
                <a:ea typeface="Calibri" panose="020F0502020204030204" pitchFamily="34" charset="0"/>
                <a:cs typeface="Calibri" panose="020F0502020204030204" pitchFamily="34" charset="0"/>
              </a:rPr>
              <a:t>WikiCommons Image Attribution</a:t>
            </a:r>
            <a:r>
              <a:rPr lang="en-US" b="0" dirty="0">
                <a:latin typeface="Calibri" panose="020F0502020204030204" pitchFamily="34" charset="0"/>
                <a:ea typeface="Calibri" panose="020F0502020204030204" pitchFamily="34" charset="0"/>
                <a:cs typeface="Calibri" panose="020F0502020204030204" pitchFamily="34" charset="0"/>
              </a:rPr>
              <a:t>: Philnate at German Wikipedia, Public domain, via Wikimedia Commons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43655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i="1" dirty="0">
                <a:latin typeface="Calibri" panose="020F0502020204030204" pitchFamily="34" charset="0"/>
                <a:ea typeface="Calibri" panose="020F0502020204030204" pitchFamily="34" charset="0"/>
                <a:cs typeface="Calibri" panose="020F0502020204030204" pitchFamily="34" charset="0"/>
              </a:rPr>
              <a:t>*This slide has animations. </a:t>
            </a:r>
            <a:r>
              <a:rPr lang="en-US" altLang="en-US" sz="1200" b="1" i="1" dirty="0">
                <a:latin typeface="Calibri" panose="020F0502020204030204" pitchFamily="34" charset="0"/>
                <a:ea typeface="Calibri" panose="020F0502020204030204" pitchFamily="34" charset="0"/>
                <a:cs typeface="Calibri" panose="020F0502020204030204" pitchFamily="34" charset="0"/>
              </a:rPr>
              <a:t>CLICK</a:t>
            </a:r>
            <a:r>
              <a:rPr lang="en-US" altLang="en-US" sz="1200" b="0" i="1" dirty="0">
                <a:latin typeface="Calibri" panose="020F0502020204030204" pitchFamily="34" charset="0"/>
                <a:ea typeface="Calibri" panose="020F0502020204030204" pitchFamily="34" charset="0"/>
                <a:cs typeface="Calibri" panose="020F0502020204030204" pitchFamily="34" charset="0"/>
              </a:rPr>
              <a:t> to reveal content. </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 Provide Guided Learning </a:t>
            </a: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5 min.</a:t>
            </a:r>
          </a:p>
          <a:p>
            <a:r>
              <a:rPr lang="en-US" altLang="en-US" sz="1200" b="1" dirty="0">
                <a:latin typeface="Calibri" panose="020F0502020204030204" pitchFamily="34" charset="0"/>
                <a:ea typeface="Calibri" panose="020F0502020204030204" pitchFamily="34" charset="0"/>
                <a:cs typeface="Calibri" panose="020F0502020204030204" pitchFamily="34" charset="0"/>
              </a:rPr>
              <a:t>Do:</a:t>
            </a:r>
          </a:p>
          <a:p>
            <a:pPr marL="171450" indent="-171450">
              <a:buFont typeface="Arial" panose="020B0604020202020204" pitchFamily="34" charset="0"/>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Review the talking points below. Consider writing out the equation on the white board. </a:t>
            </a:r>
          </a:p>
          <a:p>
            <a:pPr marL="171450" indent="-171450">
              <a:buFont typeface="Arial" panose="020B0604020202020204" pitchFamily="34" charset="0"/>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Start by walking learners through what the equation should look like. </a:t>
            </a:r>
          </a:p>
          <a:p>
            <a:pPr marL="628650" lvl="1" indent="-171450">
              <a:buFont typeface="Arial" panose="020B0604020202020204" pitchFamily="34" charset="0"/>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Red current going in should be on one side of the equal sign. </a:t>
            </a:r>
          </a:p>
          <a:p>
            <a:pPr marL="628650" lvl="1" indent="-171450">
              <a:buFont typeface="Arial" panose="020B0604020202020204" pitchFamily="34" charset="0"/>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Blue current going out should be on the other side of the equal sign. </a:t>
            </a:r>
          </a:p>
          <a:p>
            <a:pPr marL="171450" lvl="0" indent="-171450">
              <a:buFont typeface="Arial" panose="020B0604020202020204" pitchFamily="34" charset="0"/>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Call on learners to help you walk through the equation and solve for the final missing current. </a:t>
            </a:r>
          </a:p>
          <a:p>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What goes in must come out! Remember, KCL tells us that the total current entering a junction equals the total current leaving.</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This is especially helpful when analyzing complex circuits—instead of trying to follow every path, you can focus on the junction and use KCL to find missing values.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Calibri" panose="020F0502020204030204" pitchFamily="34" charset="0"/>
                <a:ea typeface="Calibri" panose="020F0502020204030204" pitchFamily="34" charset="0"/>
                <a:cs typeface="Calibri" panose="020F0502020204030204" pitchFamily="34" charset="0"/>
              </a:rPr>
              <a:t>For example, if you have five wires meeting at a node and you know the current in four of them, you can calculate the fifth by making sure the total in equals the total out. </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Take a look at this example.</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We know that the junction is </a:t>
            </a:r>
            <a:r>
              <a:rPr lang="en-US" b="1" dirty="0">
                <a:latin typeface="Calibri" panose="020F0502020204030204" pitchFamily="34" charset="0"/>
                <a:ea typeface="Calibri" panose="020F0502020204030204" pitchFamily="34" charset="0"/>
                <a:cs typeface="Calibri" panose="020F0502020204030204" pitchFamily="34" charset="0"/>
              </a:rPr>
              <a:t>6A</a:t>
            </a:r>
            <a:r>
              <a:rPr lang="en-US" b="0" dirty="0">
                <a:latin typeface="Calibri" panose="020F0502020204030204" pitchFamily="34" charset="0"/>
                <a:ea typeface="Calibri" panose="020F0502020204030204" pitchFamily="34" charset="0"/>
                <a:cs typeface="Calibri" panose="020F0502020204030204" pitchFamily="34" charset="0"/>
              </a:rPr>
              <a:t>. </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That means the current </a:t>
            </a:r>
            <a:r>
              <a:rPr lang="en-US" b="1" dirty="0">
                <a:latin typeface="Calibri" panose="020F0502020204030204" pitchFamily="34" charset="0"/>
                <a:ea typeface="Calibri" panose="020F0502020204030204" pitchFamily="34" charset="0"/>
                <a:cs typeface="Calibri" panose="020F0502020204030204" pitchFamily="34" charset="0"/>
              </a:rPr>
              <a:t>coming in</a:t>
            </a:r>
            <a:r>
              <a:rPr lang="en-US" b="0" dirty="0">
                <a:latin typeface="Calibri" panose="020F0502020204030204" pitchFamily="34" charset="0"/>
                <a:ea typeface="Calibri" panose="020F0502020204030204" pitchFamily="34" charset="0"/>
                <a:cs typeface="Calibri" panose="020F0502020204030204" pitchFamily="34" charset="0"/>
              </a:rPr>
              <a:t> (red arrows) equals </a:t>
            </a:r>
            <a:r>
              <a:rPr lang="en-US" b="1" dirty="0">
                <a:latin typeface="Calibri" panose="020F0502020204030204" pitchFamily="34" charset="0"/>
                <a:ea typeface="Calibri" panose="020F0502020204030204" pitchFamily="34" charset="0"/>
                <a:cs typeface="Calibri" panose="020F0502020204030204" pitchFamily="34" charset="0"/>
              </a:rPr>
              <a:t>6A.</a:t>
            </a:r>
          </a:p>
          <a:p>
            <a:pPr marL="628650" lvl="1" indent="-171450">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ASK</a:t>
            </a:r>
            <a:r>
              <a:rPr lang="en-US" b="0" dirty="0">
                <a:latin typeface="Calibri" panose="020F0502020204030204" pitchFamily="34" charset="0"/>
                <a:ea typeface="Calibri" panose="020F0502020204030204" pitchFamily="34" charset="0"/>
                <a:cs typeface="Calibri" panose="020F0502020204030204" pitchFamily="34" charset="0"/>
              </a:rPr>
              <a:t>: According to KCL, the current </a:t>
            </a:r>
            <a:r>
              <a:rPr lang="en-US" b="1" dirty="0">
                <a:latin typeface="Calibri" panose="020F0502020204030204" pitchFamily="34" charset="0"/>
                <a:ea typeface="Calibri" panose="020F0502020204030204" pitchFamily="34" charset="0"/>
                <a:cs typeface="Calibri" panose="020F0502020204030204" pitchFamily="34" charset="0"/>
              </a:rPr>
              <a:t>coming out</a:t>
            </a:r>
            <a:r>
              <a:rPr lang="en-US" b="0" dirty="0">
                <a:latin typeface="Calibri" panose="020F0502020204030204" pitchFamily="34" charset="0"/>
                <a:ea typeface="Calibri" panose="020F0502020204030204" pitchFamily="34" charset="0"/>
                <a:cs typeface="Calibri" panose="020F0502020204030204" pitchFamily="34" charset="0"/>
              </a:rPr>
              <a:t> (blue arrows) also needs to equal </a:t>
            </a:r>
            <a:r>
              <a:rPr lang="en-US" b="1" dirty="0">
                <a:latin typeface="Calibri" panose="020F0502020204030204" pitchFamily="34" charset="0"/>
                <a:ea typeface="Calibri" panose="020F0502020204030204" pitchFamily="34" charset="0"/>
                <a:cs typeface="Calibri" panose="020F0502020204030204" pitchFamily="34" charset="0"/>
              </a:rPr>
              <a:t>6A. </a:t>
            </a:r>
            <a:r>
              <a:rPr lang="en-US" b="0" dirty="0">
                <a:latin typeface="Calibri" panose="020F0502020204030204" pitchFamily="34" charset="0"/>
                <a:ea typeface="Calibri" panose="020F0502020204030204" pitchFamily="34" charset="0"/>
                <a:cs typeface="Calibri" panose="020F0502020204030204" pitchFamily="34" charset="0"/>
              </a:rPr>
              <a:t>So, if I4 is 3A, what does I5 equal?</a:t>
            </a:r>
          </a:p>
          <a:p>
            <a:pPr marL="1085850" lvl="2" indent="-171450">
              <a:buFont typeface="Arial" panose="020B0604020202020204" pitchFamily="34" charset="0"/>
              <a:buChar char="•"/>
            </a:pPr>
            <a:r>
              <a:rPr lang="en-US" b="0" i="1" dirty="0">
                <a:latin typeface="Calibri" panose="020F0502020204030204" pitchFamily="34" charset="0"/>
                <a:ea typeface="Calibri" panose="020F0502020204030204" pitchFamily="34" charset="0"/>
                <a:cs typeface="Calibri" panose="020F0502020204030204" pitchFamily="34" charset="0"/>
              </a:rPr>
              <a:t>Call on learners to respond. </a:t>
            </a:r>
          </a:p>
          <a:p>
            <a:pPr marL="1085850" lvl="2" indent="-171450">
              <a:buFont typeface="Arial" panose="020B0604020202020204" pitchFamily="34" charset="0"/>
              <a:buChar char="•"/>
            </a:pPr>
            <a:r>
              <a:rPr lang="en-US" b="1" i="1" dirty="0">
                <a:latin typeface="Calibri" panose="020F0502020204030204" pitchFamily="34" charset="0"/>
                <a:ea typeface="Calibri" panose="020F0502020204030204" pitchFamily="34" charset="0"/>
                <a:cs typeface="Calibri" panose="020F0502020204030204" pitchFamily="34" charset="0"/>
              </a:rPr>
              <a:t>CLICK</a:t>
            </a:r>
            <a:r>
              <a:rPr lang="en-US" b="0" i="1" dirty="0">
                <a:latin typeface="Calibri" panose="020F0502020204030204" pitchFamily="34" charset="0"/>
                <a:ea typeface="Calibri" panose="020F0502020204030204" pitchFamily="34" charset="0"/>
                <a:cs typeface="Calibri" panose="020F0502020204030204" pitchFamily="34" charset="0"/>
              </a:rPr>
              <a:t> to reveal answer = 3A. </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We know this is correct because we have 6A coming in and 6A going out.</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Think of it like balancing the flow of traffic at an intersection.</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24</a:t>
            </a:fld>
            <a:endParaRPr lang="en-US" dirty="0"/>
          </a:p>
        </p:txBody>
      </p:sp>
    </p:spTree>
    <p:extLst>
      <p:ext uri="{BB962C8B-B14F-4D97-AF65-F5344CB8AC3E}">
        <p14:creationId xmlns:p14="http://schemas.microsoft.com/office/powerpoint/2010/main" val="1402800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D4CBB-A8F6-9C85-EF35-4081A4324B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7377BE-4D3A-22B4-1877-0EEF694B6D5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F79D596-E79C-3949-B33D-7C17D0AF88A3}"/>
              </a:ext>
            </a:extLst>
          </p:cNvPr>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2 min.</a:t>
            </a:r>
          </a:p>
          <a:p>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r>
              <a:rPr lang="en-US" altLang="en-US" sz="1200" dirty="0">
                <a:latin typeface="Calibri" panose="020F0502020204030204" pitchFamily="34" charset="0"/>
                <a:ea typeface="Calibri" panose="020F0502020204030204" pitchFamily="34" charset="0"/>
                <a:cs typeface="Calibri" panose="020F0502020204030204" pitchFamily="34" charset="0"/>
              </a:rPr>
              <a:t>: </a:t>
            </a:r>
          </a:p>
          <a:p>
            <a:pPr marL="171450" indent="-171450">
              <a:buFont typeface="Arial" panose="020B0604020202020204" pitchFamily="34" charset="0"/>
              <a:buChar char="•"/>
            </a:pPr>
            <a:r>
              <a:rPr lang="en-US" b="1" dirty="0"/>
              <a:t>Kirchhoff’s Voltage Law</a:t>
            </a:r>
            <a:r>
              <a:rPr lang="en-US" dirty="0"/>
              <a:t>, referred to as KVL, states that the sum of all voltages around a closed loop equals </a:t>
            </a:r>
            <a:r>
              <a:rPr lang="en-US" b="1" dirty="0"/>
              <a:t>zero</a:t>
            </a:r>
            <a:r>
              <a:rPr lang="en-US" dirty="0"/>
              <a:t>.</a:t>
            </a:r>
          </a:p>
          <a:p>
            <a:pPr marL="171450" indent="-171450">
              <a:buFont typeface="Arial" panose="020B0604020202020204" pitchFamily="34" charset="0"/>
              <a:buChar char="•"/>
            </a:pPr>
            <a:r>
              <a:rPr lang="en-US" dirty="0"/>
              <a:t>What that means practically is this:</a:t>
            </a:r>
          </a:p>
          <a:p>
            <a:pPr marL="628650" lvl="1" indent="-171450">
              <a:buFont typeface="Arial" panose="020B0604020202020204" pitchFamily="34" charset="0"/>
              <a:buChar char="•"/>
            </a:pPr>
            <a:r>
              <a:rPr lang="en-US" dirty="0"/>
              <a:t>Any voltage supplied by the source must be completely accounted for within the loop.</a:t>
            </a:r>
          </a:p>
          <a:p>
            <a:pPr marL="628650" lvl="1" indent="-171450">
              <a:buFont typeface="Arial" panose="020B0604020202020204" pitchFamily="34" charset="0"/>
              <a:buChar char="•"/>
            </a:pPr>
            <a:r>
              <a:rPr lang="en-US" dirty="0"/>
              <a:t>As current moves through the circuit, each component uses some voltage. By the time you return to the source, all the voltage has been “used” or dropped across the components.</a:t>
            </a:r>
          </a:p>
          <a:p>
            <a:pPr marL="171450" indent="-171450">
              <a:buFont typeface="Arial" panose="020B0604020202020204" pitchFamily="34" charset="0"/>
              <a:buChar char="•"/>
            </a:pPr>
            <a:r>
              <a:rPr lang="en-US" dirty="0"/>
              <a:t>You can think of this like an energy accounting system.</a:t>
            </a:r>
          </a:p>
          <a:p>
            <a:pPr marL="171450" indent="-171450">
              <a:buFont typeface="Arial" panose="020B0604020202020204" pitchFamily="34" charset="0"/>
              <a:buChar char="•"/>
            </a:pPr>
            <a:r>
              <a:rPr lang="en-US" dirty="0"/>
              <a:t>Whatever energy the source provides must be fully spent across the resistors, lights, motors, or other loads in that loop.</a:t>
            </a:r>
          </a:p>
          <a:p>
            <a:pPr marL="171450" indent="-171450">
              <a:buFont typeface="Arial" panose="020B0604020202020204" pitchFamily="34" charset="0"/>
              <a:buChar char="•"/>
            </a:pPr>
            <a:r>
              <a:rPr lang="en-US" dirty="0"/>
              <a:t>If the numbers don’t add up, something is wrong. It could be a bad connection, incorrect measurement, or a hidden fault.</a:t>
            </a:r>
          </a:p>
          <a:p>
            <a:pPr marL="171450" indent="-171450">
              <a:buFont typeface="Arial" panose="020B0604020202020204" pitchFamily="34" charset="0"/>
              <a:buChar char="•"/>
            </a:pPr>
            <a:r>
              <a:rPr lang="en-US" dirty="0"/>
              <a:t>Kirchhoff’s Laws, both Voltage and Current, are foundational tools for analyzing and troubleshooting circuits, especially those with multiple loops or branches.</a:t>
            </a:r>
          </a:p>
          <a:p>
            <a:pPr marL="171450" indent="-171450">
              <a:buFont typeface="Arial" panose="020B0604020202020204" pitchFamily="34" charset="0"/>
              <a:buChar char="•"/>
            </a:pPr>
            <a:r>
              <a:rPr lang="en-US" dirty="0"/>
              <a:t>Once you understand the logic, they become powerful diagnostic tools in real-world systems.</a:t>
            </a:r>
          </a:p>
          <a:p>
            <a:pPr marL="171450" indent="-171450">
              <a:buFont typeface="Arial" panose="020B0604020202020204" pitchFamily="34" charset="0"/>
              <a:buChar char="•"/>
            </a:pPr>
            <a:endParaRPr lang="en-US" b="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latin typeface="Calibri" panose="020F0502020204030204" pitchFamily="34" charset="0"/>
                <a:ea typeface="Calibri" panose="020F0502020204030204" pitchFamily="34" charset="0"/>
                <a:cs typeface="Calibri" panose="020F0502020204030204" pitchFamily="34" charset="0"/>
              </a:rPr>
              <a:t>Optional Video</a:t>
            </a:r>
            <a:r>
              <a:rPr lang="en-US" b="0" dirty="0">
                <a:latin typeface="Calibri" panose="020F0502020204030204" pitchFamily="34" charset="0"/>
                <a:ea typeface="Calibri" panose="020F0502020204030204" pitchFamily="34" charset="0"/>
                <a:cs typeface="Calibri" panose="020F0502020204030204" pitchFamily="34" charset="0"/>
              </a:rPr>
              <a:t>: </a:t>
            </a:r>
            <a:r>
              <a:rPr lang="en-US" altLang="en-US" sz="1200" b="0" u="sng" dirty="0">
                <a:latin typeface="Calibri" panose="020F0502020204030204" pitchFamily="34" charset="0"/>
                <a:ea typeface="Calibri" panose="020F0502020204030204" pitchFamily="34" charset="0"/>
                <a:cs typeface="Calibri" panose="020F0502020204030204" pitchFamily="34" charset="0"/>
              </a:rPr>
              <a:t>https://www.youtube.com/watch?v=ZDoyIghUI44</a:t>
            </a:r>
          </a:p>
          <a:p>
            <a:pPr marL="0" indent="0">
              <a:buFont typeface="Arial" panose="020B0604020202020204" pitchFamily="34" charset="0"/>
              <a:buNone/>
            </a:pPr>
            <a:endParaRPr lang="en-US" b="1"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dirty="0">
                <a:latin typeface="Calibri" panose="020F0502020204030204" pitchFamily="34" charset="0"/>
                <a:ea typeface="Calibri" panose="020F0502020204030204" pitchFamily="34" charset="0"/>
                <a:cs typeface="Calibri" panose="020F0502020204030204" pitchFamily="34" charset="0"/>
              </a:rPr>
              <a:t>Source: </a:t>
            </a:r>
            <a:r>
              <a:rPr lang="en-US" sz="1200" kern="1200" dirty="0">
                <a:solidFill>
                  <a:schemeClr val="tx1"/>
                </a:solidFill>
                <a:effectLst/>
                <a:latin typeface="+mn-lt"/>
                <a:ea typeface="+mn-ea"/>
                <a:cs typeface="+mn-cs"/>
              </a:rPr>
              <a:t>Academic Fight. (2016, February 19). </a:t>
            </a:r>
            <a:r>
              <a:rPr lang="en-US" sz="1200" i="1" kern="1200" dirty="0">
                <a:solidFill>
                  <a:schemeClr val="tx1"/>
                </a:solidFill>
                <a:effectLst/>
                <a:latin typeface="+mn-lt"/>
                <a:ea typeface="+mn-ea"/>
                <a:cs typeface="+mn-cs"/>
              </a:rPr>
              <a:t>Simplest Explanation of KIRCHHOFF’S LAWS (kcl kvl)</a:t>
            </a:r>
            <a:r>
              <a:rPr lang="en-US" sz="1200" kern="1200" dirty="0">
                <a:solidFill>
                  <a:schemeClr val="tx1"/>
                </a:solidFill>
                <a:effectLst/>
                <a:latin typeface="+mn-lt"/>
                <a:ea typeface="+mn-ea"/>
                <a:cs typeface="+mn-cs"/>
              </a:rPr>
              <a:t>. YouTube. https://www.youtube.com/watch?v=ZDoyIghUI44</a:t>
            </a:r>
          </a:p>
        </p:txBody>
      </p:sp>
      <p:sp>
        <p:nvSpPr>
          <p:cNvPr id="4" name="Slide Number Placeholder 3">
            <a:extLst>
              <a:ext uri="{FF2B5EF4-FFF2-40B4-BE49-F238E27FC236}">
                <a16:creationId xmlns:a16="http://schemas.microsoft.com/office/drawing/2014/main" id="{1DF1CA66-F959-D786-F7D7-AE77A8244A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02128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84BDE-8045-A3A9-A175-14B6E85E7F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469DFD-9138-B53C-184B-3BAC19F90CC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9CE424C-D15C-A06E-2F85-2C541690E4B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i="1" dirty="0">
                <a:latin typeface="Calibri" panose="020F0502020204030204" pitchFamily="34" charset="0"/>
                <a:ea typeface="Calibri" panose="020F0502020204030204" pitchFamily="34" charset="0"/>
                <a:cs typeface="Calibri" panose="020F0502020204030204" pitchFamily="34" charset="0"/>
              </a:rPr>
              <a:t>*This slide has animations. </a:t>
            </a:r>
            <a:r>
              <a:rPr lang="en-US" altLang="en-US" sz="1200" b="1" i="1" dirty="0">
                <a:latin typeface="Calibri" panose="020F0502020204030204" pitchFamily="34" charset="0"/>
                <a:ea typeface="Calibri" panose="020F0502020204030204" pitchFamily="34" charset="0"/>
                <a:cs typeface="Calibri" panose="020F0502020204030204" pitchFamily="34" charset="0"/>
              </a:rPr>
              <a:t>CLICK</a:t>
            </a:r>
            <a:r>
              <a:rPr lang="en-US" altLang="en-US" sz="1200" b="0" i="1" dirty="0">
                <a:latin typeface="Calibri" panose="020F0502020204030204" pitchFamily="34" charset="0"/>
                <a:ea typeface="Calibri" panose="020F0502020204030204" pitchFamily="34" charset="0"/>
                <a:cs typeface="Calibri" panose="020F0502020204030204" pitchFamily="34" charset="0"/>
              </a:rPr>
              <a:t> to reveal content. </a:t>
            </a:r>
          </a:p>
          <a:p>
            <a:r>
              <a:rPr lang="en-US" altLang="en-US" sz="1200" b="1" dirty="0">
                <a:latin typeface="+mn-lt"/>
                <a:ea typeface="Calibri" panose="020F0502020204030204" pitchFamily="34" charset="0"/>
                <a:cs typeface="Calibri" panose="020F0502020204030204" pitchFamily="34" charset="0"/>
              </a:rPr>
              <a:t>Instructional Activity: </a:t>
            </a:r>
            <a:r>
              <a:rPr lang="en-US" altLang="en-US" sz="1200" b="0" dirty="0">
                <a:latin typeface="+mn-lt"/>
                <a:ea typeface="Calibri" panose="020F0502020204030204" pitchFamily="34" charset="0"/>
                <a:cs typeface="Calibri" panose="020F0502020204030204" pitchFamily="34" charset="0"/>
              </a:rPr>
              <a:t>Present Content, Provide Learning Guidance</a:t>
            </a:r>
            <a:endParaRPr lang="en-US" altLang="en-US" sz="1200" dirty="0">
              <a:latin typeface="+mn-lt"/>
              <a:ea typeface="Calibri" panose="020F0502020204030204" pitchFamily="34" charset="0"/>
              <a:cs typeface="Calibri" panose="020F0502020204030204" pitchFamily="34" charset="0"/>
            </a:endParaRPr>
          </a:p>
          <a:p>
            <a:r>
              <a:rPr lang="en-US" altLang="en-US" sz="1200" b="1" dirty="0">
                <a:latin typeface="+mn-lt"/>
                <a:ea typeface="Calibri" panose="020F0502020204030204" pitchFamily="34" charset="0"/>
                <a:cs typeface="Calibri" panose="020F0502020204030204" pitchFamily="34" charset="0"/>
              </a:rPr>
              <a:t>Instructional Time</a:t>
            </a:r>
            <a:r>
              <a:rPr lang="en-US" altLang="en-US" sz="1200" dirty="0">
                <a:latin typeface="+mn-lt"/>
                <a:ea typeface="Calibri" panose="020F0502020204030204" pitchFamily="34" charset="0"/>
                <a:cs typeface="Calibri" panose="020F0502020204030204" pitchFamily="34" charset="0"/>
              </a:rPr>
              <a:t>: 5 min.</a:t>
            </a:r>
          </a:p>
          <a:p>
            <a:r>
              <a:rPr lang="en-US" altLang="en-US" sz="1200" b="1" dirty="0">
                <a:latin typeface="Calibri" panose="020F0502020204030204" pitchFamily="34" charset="0"/>
                <a:ea typeface="Calibri" panose="020F0502020204030204" pitchFamily="34" charset="0"/>
                <a:cs typeface="Calibri" panose="020F0502020204030204" pitchFamily="34" charset="0"/>
              </a:rPr>
              <a:t>Do:</a:t>
            </a:r>
          </a:p>
          <a:p>
            <a:pPr marL="171450" indent="-171450">
              <a:buFont typeface="Arial" panose="020B0604020202020204" pitchFamily="34" charset="0"/>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Review the talking points below. Consider writing out the equation on the white board.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Start by walking learners through what the equation should look like.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Call on learners to help you walk through the equation and solve for the voltage drop. </a:t>
            </a:r>
          </a:p>
          <a:p>
            <a:r>
              <a:rPr lang="en-US" altLang="en-US" sz="1200" b="1" dirty="0">
                <a:latin typeface="+mn-lt"/>
                <a:ea typeface="Calibri" panose="020F0502020204030204" pitchFamily="34" charset="0"/>
                <a:cs typeface="Calibri" panose="020F0502020204030204" pitchFamily="34" charset="0"/>
              </a:rPr>
              <a:t>Talking points:</a:t>
            </a:r>
          </a:p>
          <a:p>
            <a:pPr marL="171450" indent="-171450">
              <a:buFont typeface="Arial" panose="020B0604020202020204" pitchFamily="34" charset="0"/>
              <a:buChar char="•"/>
            </a:pPr>
            <a:r>
              <a:rPr lang="en-US" b="0" dirty="0">
                <a:latin typeface="+mn-lt"/>
                <a:ea typeface="Calibri" panose="020F0502020204030204" pitchFamily="34" charset="0"/>
                <a:cs typeface="Calibri" panose="020F0502020204030204" pitchFamily="34" charset="0"/>
              </a:rPr>
              <a:t>Again, Kirchhoff’s Voltage Law tells us that the sum of all voltages around a closed loop must equal </a:t>
            </a:r>
            <a:r>
              <a:rPr lang="en-US" b="1" dirty="0">
                <a:latin typeface="+mn-lt"/>
                <a:ea typeface="Calibri" panose="020F0502020204030204" pitchFamily="34" charset="0"/>
                <a:cs typeface="Calibri" panose="020F0502020204030204" pitchFamily="34" charset="0"/>
              </a:rPr>
              <a:t>zero</a:t>
            </a:r>
            <a:r>
              <a:rPr lang="en-US" b="0" dirty="0">
                <a:latin typeface="+mn-lt"/>
                <a:ea typeface="Calibri" panose="020F0502020204030204" pitchFamily="34" charset="0"/>
                <a:cs typeface="Calibri" panose="020F0502020204030204" pitchFamily="34" charset="0"/>
              </a:rPr>
              <a:t>.</a:t>
            </a:r>
          </a:p>
          <a:p>
            <a:pPr marL="171450" indent="-171450">
              <a:buFont typeface="Arial" panose="020B0604020202020204" pitchFamily="34" charset="0"/>
              <a:buChar char="•"/>
            </a:pPr>
            <a:r>
              <a:rPr lang="en-US" b="0" dirty="0">
                <a:latin typeface="+mn-lt"/>
                <a:ea typeface="Calibri" panose="020F0502020204030204" pitchFamily="34" charset="0"/>
                <a:cs typeface="Calibri" panose="020F0502020204030204" pitchFamily="34" charset="0"/>
              </a:rPr>
              <a:t>This principle is used to find unknown voltages in a circuit by making sure that all the voltage supplied is completely used up by the components in the loop—nothing extra, nothing missing.</a:t>
            </a:r>
          </a:p>
          <a:p>
            <a:pPr marL="171450" indent="-171450">
              <a:buFont typeface="Arial" panose="020B0604020202020204" pitchFamily="34" charset="0"/>
              <a:buChar char="•"/>
            </a:pPr>
            <a:r>
              <a:rPr lang="en-US" b="0" dirty="0">
                <a:latin typeface="+mn-lt"/>
                <a:ea typeface="Calibri" panose="020F0502020204030204" pitchFamily="34" charset="0"/>
                <a:cs typeface="Calibri" panose="020F0502020204030204" pitchFamily="34" charset="0"/>
              </a:rPr>
              <a:t>For example, if you have a loop with one voltage source and several resistors, KVL allows you to calculate the voltage drop across each resistor. It’s like making sure every dollar you spend adds up exactly to the amount of money you had at the start.</a:t>
            </a:r>
          </a:p>
          <a:p>
            <a:pPr marL="171450" indent="-171450">
              <a:buFont typeface="Arial" panose="020B0604020202020204" pitchFamily="34" charset="0"/>
              <a:buChar char="•"/>
            </a:pPr>
            <a:r>
              <a:rPr lang="en-US" dirty="0">
                <a:latin typeface="+mn-lt"/>
              </a:rPr>
              <a:t>In any circuit, a </a:t>
            </a:r>
            <a:r>
              <a:rPr lang="en-US" b="1" dirty="0">
                <a:latin typeface="+mn-lt"/>
              </a:rPr>
              <a:t>voltage drop across a component</a:t>
            </a:r>
            <a:r>
              <a:rPr lang="en-US" dirty="0">
                <a:latin typeface="+mn-lt"/>
              </a:rPr>
              <a:t> represents the amount of voltage that component uses. </a:t>
            </a:r>
            <a:r>
              <a:rPr lang="en-US" sz="1200" b="0" i="0" u="none" strike="noStrike" kern="1200" dirty="0">
                <a:solidFill>
                  <a:schemeClr val="tx1"/>
                </a:solidFill>
                <a:effectLst/>
                <a:latin typeface="+mn-lt"/>
                <a:ea typeface="+mn-ea"/>
                <a:cs typeface="+mn-cs"/>
              </a:rPr>
              <a:t>(Remember voltage drops are considered negative voltage)</a:t>
            </a:r>
            <a:endParaRPr lang="en-US" dirty="0">
              <a:latin typeface="+mn-lt"/>
            </a:endParaRPr>
          </a:p>
          <a:p>
            <a:pPr marL="171450" indent="-171450">
              <a:buFont typeface="Arial" panose="020B0604020202020204" pitchFamily="34" charset="0"/>
              <a:buChar char="•"/>
            </a:pPr>
            <a:r>
              <a:rPr lang="en-US" dirty="0">
                <a:latin typeface="+mn-lt"/>
              </a:rPr>
              <a:t>According to Kirchhoff’s Voltage Law, the sum of all voltage drops in a closed loop must equal the source voltage — so when we add them algebraically around the loop, the total equals zero.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dirty="0">
                <a:latin typeface="+mn-lt"/>
                <a:ea typeface="Calibri" panose="020F0502020204030204" pitchFamily="34" charset="0"/>
                <a:cs typeface="Calibri" panose="020F0502020204030204" pitchFamily="34" charset="0"/>
              </a:rPr>
              <a:t>In this example, we have a 40-volt source and four resistors of equal resistance connected in series.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dirty="0">
                <a:latin typeface="+mn-lt"/>
                <a:ea typeface="Calibri" panose="020F0502020204030204" pitchFamily="34" charset="0"/>
                <a:cs typeface="Calibri" panose="020F0502020204030204" pitchFamily="34" charset="0"/>
              </a:rPr>
              <a:t>Because the resistors are equal, the voltage divides evenly across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a:latin typeface="+mn-lt"/>
                <a:ea typeface="Calibri" panose="020F0502020204030204" pitchFamily="34" charset="0"/>
                <a:cs typeface="Calibri" panose="020F0502020204030204" pitchFamily="34" charset="0"/>
              </a:rPr>
              <a:t>ASK</a:t>
            </a:r>
            <a:r>
              <a:rPr lang="en-US" altLang="en-US" sz="1200" b="0" dirty="0">
                <a:latin typeface="+mn-lt"/>
                <a:ea typeface="Calibri" panose="020F0502020204030204" pitchFamily="34" charset="0"/>
                <a:cs typeface="Calibri" panose="020F0502020204030204" pitchFamily="34" charset="0"/>
              </a:rPr>
              <a:t>: So, if 40 volts is supplied to the circuit and there are four equal resistors, how much voltage will each resistor drop?</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i="1" dirty="0">
                <a:latin typeface="+mn-lt"/>
                <a:ea typeface="Calibri" panose="020F0502020204030204" pitchFamily="34" charset="0"/>
                <a:cs typeface="Calibri" panose="020F0502020204030204" pitchFamily="34" charset="0"/>
              </a:rPr>
              <a:t>Call on learners to respond. Answer: Each resistor will drop 10 volts.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i="1" dirty="0">
                <a:latin typeface="+mn-lt"/>
                <a:ea typeface="Calibri" panose="020F0502020204030204" pitchFamily="34" charset="0"/>
                <a:cs typeface="Calibri" panose="020F0502020204030204" pitchFamily="34" charset="0"/>
              </a:rPr>
              <a:t>CLICK</a:t>
            </a:r>
            <a:r>
              <a:rPr lang="en-US" altLang="en-US" sz="1200" b="0" i="1" dirty="0">
                <a:latin typeface="+mn-lt"/>
                <a:ea typeface="Calibri" panose="020F0502020204030204" pitchFamily="34" charset="0"/>
                <a:cs typeface="Calibri" panose="020F0502020204030204" pitchFamily="34" charset="0"/>
              </a:rPr>
              <a:t> to reveal the answer. </a:t>
            </a:r>
          </a:p>
          <a:p>
            <a:pPr marL="171450" indent="-171450">
              <a:buFont typeface="Arial" panose="020B0604020202020204" pitchFamily="34" charset="0"/>
              <a:buChar char="•"/>
            </a:pPr>
            <a:endParaRPr lang="en-US" b="0"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09059AEA-72BB-8A33-5C4C-99D3363A9247}"/>
              </a:ext>
            </a:extLst>
          </p:cNvPr>
          <p:cNvSpPr>
            <a:spLocks noGrp="1"/>
          </p:cNvSpPr>
          <p:nvPr>
            <p:ph type="sldNum" sz="quarter" idx="5"/>
          </p:nvPr>
        </p:nvSpPr>
        <p:spPr/>
        <p:txBody>
          <a:bodyPr/>
          <a:lstStyle/>
          <a:p>
            <a:fld id="{C68FB58B-AACD-44F1-9CE2-B850C946C86F}" type="slidenum">
              <a:rPr lang="en-US" smtClean="0"/>
              <a:t>26</a:t>
            </a:fld>
            <a:endParaRPr lang="en-US" dirty="0"/>
          </a:p>
        </p:txBody>
      </p:sp>
    </p:spTree>
    <p:extLst>
      <p:ext uri="{BB962C8B-B14F-4D97-AF65-F5344CB8AC3E}">
        <p14:creationId xmlns:p14="http://schemas.microsoft.com/office/powerpoint/2010/main" val="40901466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Provide Guided Learning, Elicit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45 minutes</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spcBef>
                <a:spcPts val="0"/>
              </a:spcBef>
              <a:spcAft>
                <a:spcPts val="0"/>
              </a:spcAft>
              <a:buFont typeface="Arial" panose="020B0604020202020204" pitchFamily="34" charset="0"/>
              <a:buChar char="•"/>
            </a:pPr>
            <a:r>
              <a:rPr lang="en-US" altLang="en-US" sz="1200" b="0" dirty="0">
                <a:effectLst/>
                <a:latin typeface="+mn-lt"/>
                <a:ea typeface="Calibri" panose="020F0502020204030204" pitchFamily="34" charset="0"/>
                <a:cs typeface="Times New Roman" panose="02020603050405020304" pitchFamily="18" charset="0"/>
              </a:rPr>
              <a:t>Kirchhoff's Laws Practice Problems_M4</a:t>
            </a:r>
          </a:p>
          <a:p>
            <a:pPr marL="171450" marR="0" lvl="0" indent="-171450">
              <a:spcBef>
                <a:spcPts val="0"/>
              </a:spcBef>
              <a:spcAft>
                <a:spcPts val="0"/>
              </a:spcAft>
              <a:buFont typeface="Arial" panose="020B0604020202020204" pitchFamily="34" charset="0"/>
              <a:buChar char="•"/>
            </a:pPr>
            <a:r>
              <a:rPr lang="en-US" altLang="en-US" sz="1200" b="0" dirty="0">
                <a:effectLst/>
                <a:latin typeface="+mn-lt"/>
                <a:ea typeface="Calibri" panose="020F0502020204030204" pitchFamily="34" charset="0"/>
                <a:cs typeface="Times New Roman" panose="02020603050405020304" pitchFamily="18" charset="0"/>
              </a:rPr>
              <a:t>Kirchhoff's Laws Practice Problems_Answer Key_M4</a:t>
            </a:r>
          </a:p>
          <a:p>
            <a:pPr marL="171450" marR="0" lvl="0" indent="-171450">
              <a:spcBef>
                <a:spcPts val="0"/>
              </a:spcBef>
              <a:spcAft>
                <a:spcPts val="0"/>
              </a:spcAft>
              <a:buFont typeface="Arial" panose="020B0604020202020204" pitchFamily="34" charset="0"/>
              <a:buChar char="•"/>
            </a:pPr>
            <a:r>
              <a:rPr lang="en-US" altLang="en-US" sz="1200" b="0" dirty="0">
                <a:effectLst/>
                <a:latin typeface="+mn-lt"/>
                <a:ea typeface="Calibri" panose="020F0502020204030204" pitchFamily="34" charset="0"/>
                <a:cs typeface="Times New Roman" panose="02020603050405020304" pitchFamily="18" charset="0"/>
              </a:rPr>
              <a:t>White board</a:t>
            </a:r>
          </a:p>
          <a:p>
            <a:pPr marL="171450" marR="0" lvl="0" indent="-171450">
              <a:spcBef>
                <a:spcPts val="0"/>
              </a:spcBef>
              <a:spcAft>
                <a:spcPts val="0"/>
              </a:spcAft>
              <a:buFont typeface="Arial" panose="020B0604020202020204" pitchFamily="34" charset="0"/>
              <a:buChar char="•"/>
            </a:pPr>
            <a:r>
              <a:rPr lang="en-US" altLang="en-US" sz="1200" b="0" dirty="0">
                <a:effectLst/>
                <a:latin typeface="+mn-lt"/>
                <a:ea typeface="Calibri" panose="020F0502020204030204" pitchFamily="34" charset="0"/>
                <a:cs typeface="Times New Roman" panose="02020603050405020304" pitchFamily="18" charset="0"/>
              </a:rPr>
              <a:t>Markers </a:t>
            </a:r>
          </a:p>
          <a:p>
            <a:pPr marL="0" marR="0" lvl="0" indent="0">
              <a:spcBef>
                <a:spcPts val="0"/>
              </a:spcBef>
              <a:spcAft>
                <a:spcPts val="0"/>
              </a:spcAft>
              <a:buFont typeface="Courier New" panose="02070309020205020404" pitchFamily="49" charset="0"/>
              <a:buNone/>
            </a:pPr>
            <a:endParaRPr lang="en-US" alt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Arial" panose="020B0604020202020204" pitchFamily="34" charset="0"/>
              <a:buNone/>
            </a:pPr>
            <a:r>
              <a:rPr lang="en-US" sz="1200" b="1" dirty="0">
                <a:effectLst/>
                <a:latin typeface="+mn-lt"/>
                <a:ea typeface="Calibri" panose="020F0502020204030204" pitchFamily="34" charset="0"/>
                <a:cs typeface="Times New Roman" panose="02020603050405020304" pitchFamily="18" charset="0"/>
              </a:rPr>
              <a:t>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(5 min.) Directions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alibri" panose="020F0502020204030204" pitchFamily="34" charset="0"/>
                <a:ea typeface="Calibri" panose="020F0502020204030204" pitchFamily="34" charset="0"/>
                <a:cs typeface="Calibri" panose="020F0502020204030204" pitchFamily="34" charset="0"/>
              </a:rPr>
              <a:t>Refer learners to the </a:t>
            </a:r>
            <a:r>
              <a:rPr lang="en-US" sz="1200" b="1" dirty="0">
                <a:latin typeface="Calibri" panose="020F0502020204030204" pitchFamily="34" charset="0"/>
                <a:ea typeface="Calibri" panose="020F0502020204030204" pitchFamily="34" charset="0"/>
                <a:cs typeface="Calibri" panose="020F0502020204030204" pitchFamily="34" charset="0"/>
              </a:rPr>
              <a:t>“Kirchhoff's Laws Practice Problems” handout </a:t>
            </a:r>
            <a:r>
              <a:rPr lang="en-US" sz="1200" b="0" dirty="0">
                <a:latin typeface="Calibri" panose="020F0502020204030204" pitchFamily="34" charset="0"/>
                <a:ea typeface="Calibri" panose="020F0502020204030204" pitchFamily="34" charset="0"/>
                <a:cs typeface="Calibri" panose="020F0502020204030204" pitchFamily="34" charset="0"/>
              </a:rPr>
              <a:t>embedded in the Participant Resource Guide.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Review the directions and answer any questions learners may have.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(5 min.) Whole Group Practice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Using the white board and markers, help learning get started by completing </a:t>
            </a:r>
            <a:r>
              <a:rPr lang="en-US" sz="1200" b="1" dirty="0">
                <a:effectLst/>
                <a:latin typeface="+mn-lt"/>
                <a:ea typeface="Calibri" panose="020F0502020204030204" pitchFamily="34" charset="0"/>
                <a:cs typeface="Times New Roman" panose="02020603050405020304" pitchFamily="18" charset="0"/>
              </a:rPr>
              <a:t>questions 1 (KCL) </a:t>
            </a:r>
            <a:r>
              <a:rPr lang="en-US" sz="1200" b="0" dirty="0">
                <a:effectLst/>
                <a:latin typeface="+mn-lt"/>
                <a:ea typeface="Calibri" panose="020F0502020204030204" pitchFamily="34" charset="0"/>
                <a:cs typeface="Times New Roman" panose="02020603050405020304" pitchFamily="18" charset="0"/>
              </a:rPr>
              <a:t>and</a:t>
            </a:r>
            <a:r>
              <a:rPr lang="en-US" sz="1200" b="1" dirty="0">
                <a:effectLst/>
                <a:latin typeface="+mn-lt"/>
                <a:ea typeface="Calibri" panose="020F0502020204030204" pitchFamily="34" charset="0"/>
                <a:cs typeface="Times New Roman" panose="02020603050405020304" pitchFamily="18" charset="0"/>
              </a:rPr>
              <a:t> 6 (KVL) </a:t>
            </a:r>
            <a:r>
              <a:rPr lang="en-US" sz="1200" b="0" dirty="0">
                <a:effectLst/>
                <a:latin typeface="+mn-lt"/>
                <a:ea typeface="Calibri" panose="020F0502020204030204" pitchFamily="34" charset="0"/>
                <a:cs typeface="Times New Roman" panose="02020603050405020304" pitchFamily="18" charset="0"/>
              </a:rPr>
              <a:t>as a group.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There is an answer key for these two questions </a:t>
            </a:r>
            <a:r>
              <a:rPr lang="en-US" sz="1200" b="1" dirty="0">
                <a:effectLst/>
                <a:latin typeface="+mn-lt"/>
                <a:ea typeface="Calibri" panose="020F0502020204030204" pitchFamily="34" charset="0"/>
                <a:cs typeface="Times New Roman" panose="02020603050405020304" pitchFamily="18" charset="0"/>
              </a:rPr>
              <a:t>on the next two slides</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(20 min.) Work Time for Parts 1 and 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Give learners about 20 minutes to complete Parts 1 and 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(15 min.) Review of Parts 1 and 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Review the answers for parts 1 and 2 as a group.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Provide feedback and correct any thinking errors learners may have.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effectLst/>
              <a:latin typeface="+mn-lt"/>
              <a:ea typeface="Calibri" panose="020F0502020204030204" pitchFamily="34" charset="0"/>
              <a:cs typeface="Times New Roman" panose="02020603050405020304" pitchFamily="18"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effectLst/>
              <a:latin typeface="+mn-lt"/>
              <a:ea typeface="Calibri" panose="020F0502020204030204" pitchFamily="34" charset="0"/>
              <a:cs typeface="Times New Roman" panose="02020603050405020304" pitchFamily="18"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effectLst/>
              <a:latin typeface="+mn-lt"/>
              <a:ea typeface="Calibri" panose="020F0502020204030204" pitchFamily="34" charset="0"/>
              <a:cs typeface="Times New Roman" panose="02020603050405020304" pitchFamily="18"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effectLst/>
              <a:latin typeface="+mn-lt"/>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(10 min.)</a:t>
            </a:r>
          </a:p>
          <a:p>
            <a:pPr marL="628650" marR="0" lvl="1"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Give learners time to complete the activity.</a:t>
            </a:r>
          </a:p>
          <a:p>
            <a:pPr marL="628650" marR="0" lvl="1"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Circulate the room answering questions and connecting the activity to the content taught thus far. </a:t>
            </a:r>
          </a:p>
          <a:p>
            <a:pPr marL="628650" marR="0" lvl="1" indent="-171450">
              <a:spcBef>
                <a:spcPts val="0"/>
              </a:spcBef>
              <a:spcAft>
                <a:spcPts val="0"/>
              </a:spcAft>
              <a:buFont typeface="Arial" panose="020B0604020202020204" pitchFamily="34" charset="0"/>
              <a:buChar char="•"/>
            </a:pPr>
            <a:endParaRPr lang="en-US" sz="1200" b="0" dirty="0">
              <a:effectLst/>
              <a:latin typeface="+mn-lt"/>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(5 min.) </a:t>
            </a:r>
          </a:p>
          <a:p>
            <a:pPr marL="628650" marR="0" lvl="1"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Debrief by reviewing the drawings and scenario answers. </a:t>
            </a:r>
            <a:endParaRPr lang="en-US" sz="1200" b="0" u="sng" dirty="0">
              <a:effectLst/>
              <a:latin typeface="+mn-lt"/>
              <a:ea typeface="Calibri" panose="020F0502020204030204" pitchFamily="34" charset="0"/>
              <a:cs typeface="Times New Roman" panose="02020603050405020304" pitchFamily="18"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27</a:t>
            </a:fld>
            <a:endParaRPr lang="en-US" dirty="0"/>
          </a:p>
        </p:txBody>
      </p:sp>
    </p:spTree>
    <p:extLst>
      <p:ext uri="{BB962C8B-B14F-4D97-AF65-F5344CB8AC3E}">
        <p14:creationId xmlns:p14="http://schemas.microsoft.com/office/powerpoint/2010/main" val="9949197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altLang="en-US" sz="1200" b="0" i="1" dirty="0">
                <a:latin typeface="Calibri" panose="020F0502020204030204" pitchFamily="34" charset="0"/>
                <a:ea typeface="Calibri" panose="020F0502020204030204" pitchFamily="34" charset="0"/>
                <a:cs typeface="Calibri" panose="020F0502020204030204" pitchFamily="34" charset="0"/>
              </a:rPr>
              <a:t>*This slide has animations. </a:t>
            </a:r>
            <a:r>
              <a:rPr lang="en-US" altLang="en-US" sz="1200" b="1" i="1" dirty="0">
                <a:latin typeface="Calibri" panose="020F0502020204030204" pitchFamily="34" charset="0"/>
                <a:ea typeface="Calibri" panose="020F0502020204030204" pitchFamily="34" charset="0"/>
                <a:cs typeface="Calibri" panose="020F0502020204030204" pitchFamily="34" charset="0"/>
              </a:rPr>
              <a:t>CLICK</a:t>
            </a:r>
            <a:r>
              <a:rPr lang="en-US" altLang="en-US" sz="1200" b="0" i="1" dirty="0">
                <a:latin typeface="Calibri" panose="020F0502020204030204" pitchFamily="34" charset="0"/>
                <a:ea typeface="Calibri" panose="020F0502020204030204" pitchFamily="34" charset="0"/>
                <a:cs typeface="Calibri" panose="020F0502020204030204" pitchFamily="34" charset="0"/>
              </a:rPr>
              <a:t> to reveal content.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Provide Guided Learning, Elicit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a:t>
            </a:r>
            <a:r>
              <a:rPr lang="en-US" sz="1200" b="0" i="1" dirty="0">
                <a:effectLst/>
                <a:latin typeface="+mn-lt"/>
                <a:ea typeface="Calibri" panose="020F0502020204030204" pitchFamily="34" charset="0"/>
                <a:cs typeface="Times New Roman" panose="02020603050405020304" pitchFamily="18" charset="0"/>
              </a:rPr>
              <a:t>See slide 25.</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spcBef>
                <a:spcPts val="0"/>
              </a:spcBef>
              <a:spcAft>
                <a:spcPts val="0"/>
              </a:spcAft>
              <a:buFont typeface="Arial" panose="020B0604020202020204" pitchFamily="34" charset="0"/>
              <a:buChar char="•"/>
            </a:pPr>
            <a:r>
              <a:rPr lang="en-US" altLang="en-US" sz="1200" b="0" dirty="0">
                <a:effectLst/>
                <a:latin typeface="+mn-lt"/>
                <a:ea typeface="Calibri" panose="020F0502020204030204" pitchFamily="34" charset="0"/>
                <a:cs typeface="Times New Roman" panose="02020603050405020304" pitchFamily="18" charset="0"/>
              </a:rPr>
              <a:t>Kirchhoff's Laws Practice Problems_M4</a:t>
            </a:r>
          </a:p>
          <a:p>
            <a:pPr marL="171450" marR="0" lvl="0" indent="-171450">
              <a:spcBef>
                <a:spcPts val="0"/>
              </a:spcBef>
              <a:spcAft>
                <a:spcPts val="0"/>
              </a:spcAft>
              <a:buFont typeface="Arial" panose="020B0604020202020204" pitchFamily="34" charset="0"/>
              <a:buChar char="•"/>
            </a:pPr>
            <a:r>
              <a:rPr lang="en-US" altLang="en-US" sz="1200" b="0" dirty="0">
                <a:effectLst/>
                <a:latin typeface="+mn-lt"/>
                <a:ea typeface="Calibri" panose="020F0502020204030204" pitchFamily="34" charset="0"/>
                <a:cs typeface="Times New Roman" panose="02020603050405020304" pitchFamily="18" charset="0"/>
              </a:rPr>
              <a:t>Kirchhoff's Laws Practice Problems_Answer Key_M4</a:t>
            </a:r>
          </a:p>
          <a:p>
            <a:pPr marL="171450" marR="0" lvl="0" indent="-171450">
              <a:spcBef>
                <a:spcPts val="0"/>
              </a:spcBef>
              <a:spcAft>
                <a:spcPts val="0"/>
              </a:spcAft>
              <a:buFont typeface="Arial" panose="020B0604020202020204" pitchFamily="34" charset="0"/>
              <a:buChar char="•"/>
            </a:pPr>
            <a:r>
              <a:rPr lang="en-US" altLang="en-US" sz="1200" b="0" dirty="0">
                <a:effectLst/>
                <a:latin typeface="+mn-lt"/>
                <a:ea typeface="Calibri" panose="020F0502020204030204" pitchFamily="34" charset="0"/>
                <a:cs typeface="Times New Roman" panose="02020603050405020304" pitchFamily="18" charset="0"/>
              </a:rPr>
              <a:t>White board</a:t>
            </a:r>
          </a:p>
          <a:p>
            <a:pPr marL="171450" marR="0" lvl="0" indent="-171450">
              <a:spcBef>
                <a:spcPts val="0"/>
              </a:spcBef>
              <a:spcAft>
                <a:spcPts val="0"/>
              </a:spcAft>
              <a:buFont typeface="Arial" panose="020B0604020202020204" pitchFamily="34" charset="0"/>
              <a:buChar char="•"/>
            </a:pPr>
            <a:r>
              <a:rPr lang="en-US" altLang="en-US" sz="1200" b="0" dirty="0">
                <a:effectLst/>
                <a:latin typeface="+mn-lt"/>
                <a:ea typeface="Calibri" panose="020F0502020204030204" pitchFamily="34" charset="0"/>
                <a:cs typeface="Times New Roman" panose="02020603050405020304" pitchFamily="18" charset="0"/>
              </a:rPr>
              <a:t>Markers </a:t>
            </a:r>
          </a:p>
          <a:p>
            <a:pPr marL="0" marR="0" lvl="0" indent="0">
              <a:spcBef>
                <a:spcPts val="0"/>
              </a:spcBef>
              <a:spcAft>
                <a:spcPts val="0"/>
              </a:spcAft>
              <a:buFont typeface="Courier New" panose="02070309020205020404" pitchFamily="49" charset="0"/>
              <a:buNone/>
            </a:pPr>
            <a:endParaRPr lang="en-US" alt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Arial" panose="020B0604020202020204" pitchFamily="34" charset="0"/>
              <a:buNone/>
            </a:pPr>
            <a:r>
              <a:rPr lang="en-US" sz="1200" b="1" dirty="0">
                <a:effectLst/>
                <a:latin typeface="+mn-lt"/>
                <a:ea typeface="Calibri" panose="020F0502020204030204" pitchFamily="34" charset="0"/>
                <a:cs typeface="Times New Roman" panose="02020603050405020304" pitchFamily="18" charset="0"/>
              </a:rPr>
              <a:t>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effectLst/>
                <a:latin typeface="+mn-lt"/>
                <a:ea typeface="Calibri" panose="020F0502020204030204" pitchFamily="34" charset="0"/>
                <a:cs typeface="Times New Roman" panose="02020603050405020304" pitchFamily="18" charset="0"/>
              </a:rPr>
              <a:t>Help learners get started by completing </a:t>
            </a:r>
            <a:r>
              <a:rPr lang="en-US" sz="1200" b="1" i="0" dirty="0">
                <a:effectLst/>
                <a:latin typeface="+mn-lt"/>
                <a:ea typeface="Calibri" panose="020F0502020204030204" pitchFamily="34" charset="0"/>
                <a:cs typeface="Times New Roman" panose="02020603050405020304" pitchFamily="18" charset="0"/>
              </a:rPr>
              <a:t>question 1 (KCL) </a:t>
            </a:r>
            <a:r>
              <a:rPr lang="en-US" sz="1200" b="0" i="0" dirty="0">
                <a:effectLst/>
                <a:latin typeface="+mn-lt"/>
                <a:ea typeface="Calibri" panose="020F0502020204030204" pitchFamily="34" charset="0"/>
                <a:cs typeface="Times New Roman" panose="02020603050405020304" pitchFamily="18" charset="0"/>
              </a:rPr>
              <a:t>as a group.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effectLst/>
                <a:latin typeface="+mn-lt"/>
                <a:ea typeface="Calibri" panose="020F0502020204030204" pitchFamily="34" charset="0"/>
                <a:cs typeface="Times New Roman" panose="02020603050405020304" pitchFamily="18" charset="0"/>
              </a:rPr>
              <a:t>This slide contains animations. </a:t>
            </a:r>
            <a:r>
              <a:rPr lang="en-US" sz="1200" b="1" i="1" dirty="0">
                <a:effectLst/>
                <a:latin typeface="+mn-lt"/>
                <a:ea typeface="Calibri" panose="020F0502020204030204" pitchFamily="34" charset="0"/>
                <a:cs typeface="Times New Roman" panose="02020603050405020304" pitchFamily="18" charset="0"/>
              </a:rPr>
              <a:t>CLICK</a:t>
            </a:r>
            <a:r>
              <a:rPr lang="en-US" sz="1200" b="0" i="0" dirty="0">
                <a:effectLst/>
                <a:latin typeface="+mn-lt"/>
                <a:ea typeface="Calibri" panose="020F0502020204030204" pitchFamily="34" charset="0"/>
                <a:cs typeface="Times New Roman" panose="02020603050405020304" pitchFamily="18" charset="0"/>
              </a:rPr>
              <a:t> to reveal each step in the equation. </a:t>
            </a:r>
            <a:endParaRPr lang="en-US" b="1" i="0" dirty="0"/>
          </a:p>
        </p:txBody>
      </p:sp>
      <p:sp>
        <p:nvSpPr>
          <p:cNvPr id="4" name="Slide Number Placeholder 3"/>
          <p:cNvSpPr>
            <a:spLocks noGrp="1"/>
          </p:cNvSpPr>
          <p:nvPr>
            <p:ph type="sldNum" sz="quarter" idx="5"/>
          </p:nvPr>
        </p:nvSpPr>
        <p:spPr/>
        <p:txBody>
          <a:bodyPr/>
          <a:lstStyle/>
          <a:p>
            <a:fld id="{C68FB58B-AACD-44F1-9CE2-B850C946C86F}" type="slidenum">
              <a:rPr lang="en-US" smtClean="0"/>
              <a:t>28</a:t>
            </a:fld>
            <a:endParaRPr lang="en-US" dirty="0"/>
          </a:p>
        </p:txBody>
      </p:sp>
    </p:spTree>
    <p:extLst>
      <p:ext uri="{BB962C8B-B14F-4D97-AF65-F5344CB8AC3E}">
        <p14:creationId xmlns:p14="http://schemas.microsoft.com/office/powerpoint/2010/main" val="92664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8F5F2-E416-E162-69C4-2F6D2718D8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E8303C-78E5-881F-2D72-5CFF021842E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701877F-48D2-45C0-76D4-4DAE44D3C9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altLang="en-US" sz="1200" b="0" i="1" dirty="0">
                <a:latin typeface="Calibri" panose="020F0502020204030204" pitchFamily="34" charset="0"/>
                <a:ea typeface="Calibri" panose="020F0502020204030204" pitchFamily="34" charset="0"/>
                <a:cs typeface="Calibri" panose="020F0502020204030204" pitchFamily="34" charset="0"/>
              </a:rPr>
              <a:t>*This slide has animations. </a:t>
            </a:r>
            <a:r>
              <a:rPr lang="en-US" altLang="en-US" sz="1200" b="1" i="1" dirty="0">
                <a:latin typeface="Calibri" panose="020F0502020204030204" pitchFamily="34" charset="0"/>
                <a:ea typeface="Calibri" panose="020F0502020204030204" pitchFamily="34" charset="0"/>
                <a:cs typeface="Calibri" panose="020F0502020204030204" pitchFamily="34" charset="0"/>
              </a:rPr>
              <a:t>CLICK</a:t>
            </a:r>
            <a:r>
              <a:rPr lang="en-US" altLang="en-US" sz="1200" b="0" i="1" dirty="0">
                <a:latin typeface="Calibri" panose="020F0502020204030204" pitchFamily="34" charset="0"/>
                <a:ea typeface="Calibri" panose="020F0502020204030204" pitchFamily="34" charset="0"/>
                <a:cs typeface="Calibri" panose="020F0502020204030204" pitchFamily="34" charset="0"/>
              </a:rPr>
              <a:t> to reveal content.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Provide Guided Learning, Elicit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a:t>
            </a:r>
            <a:r>
              <a:rPr lang="en-US" sz="1200" b="0" i="1" dirty="0">
                <a:effectLst/>
                <a:latin typeface="+mn-lt"/>
                <a:ea typeface="Calibri" panose="020F0502020204030204" pitchFamily="34" charset="0"/>
                <a:cs typeface="Times New Roman" panose="02020603050405020304" pitchFamily="18" charset="0"/>
              </a:rPr>
              <a:t>See slide 25.</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spcBef>
                <a:spcPts val="0"/>
              </a:spcBef>
              <a:spcAft>
                <a:spcPts val="0"/>
              </a:spcAft>
              <a:buFont typeface="Arial" panose="020B0604020202020204" pitchFamily="34" charset="0"/>
              <a:buChar char="•"/>
            </a:pPr>
            <a:r>
              <a:rPr lang="en-US" altLang="en-US" sz="1200" b="0" dirty="0">
                <a:effectLst/>
                <a:latin typeface="+mn-lt"/>
                <a:ea typeface="Calibri" panose="020F0502020204030204" pitchFamily="34" charset="0"/>
                <a:cs typeface="Times New Roman" panose="02020603050405020304" pitchFamily="18" charset="0"/>
              </a:rPr>
              <a:t>Kirchhoff's Laws Practice Problems_M4</a:t>
            </a:r>
          </a:p>
          <a:p>
            <a:pPr marL="171450" marR="0" lvl="0" indent="-171450">
              <a:spcBef>
                <a:spcPts val="0"/>
              </a:spcBef>
              <a:spcAft>
                <a:spcPts val="0"/>
              </a:spcAft>
              <a:buFont typeface="Arial" panose="020B0604020202020204" pitchFamily="34" charset="0"/>
              <a:buChar char="•"/>
            </a:pPr>
            <a:r>
              <a:rPr lang="en-US" altLang="en-US" sz="1200" b="0" dirty="0">
                <a:effectLst/>
                <a:latin typeface="+mn-lt"/>
                <a:ea typeface="Calibri" panose="020F0502020204030204" pitchFamily="34" charset="0"/>
                <a:cs typeface="Times New Roman" panose="02020603050405020304" pitchFamily="18" charset="0"/>
              </a:rPr>
              <a:t>Kirchhoff's Laws Practice Problems_Answer Key_M4</a:t>
            </a:r>
          </a:p>
          <a:p>
            <a:pPr marL="171450" marR="0" lvl="0" indent="-171450">
              <a:spcBef>
                <a:spcPts val="0"/>
              </a:spcBef>
              <a:spcAft>
                <a:spcPts val="0"/>
              </a:spcAft>
              <a:buFont typeface="Arial" panose="020B0604020202020204" pitchFamily="34" charset="0"/>
              <a:buChar char="•"/>
            </a:pPr>
            <a:r>
              <a:rPr lang="en-US" altLang="en-US" sz="1200" b="0" dirty="0">
                <a:effectLst/>
                <a:latin typeface="+mn-lt"/>
                <a:ea typeface="Calibri" panose="020F0502020204030204" pitchFamily="34" charset="0"/>
                <a:cs typeface="Times New Roman" panose="02020603050405020304" pitchFamily="18" charset="0"/>
              </a:rPr>
              <a:t>White board</a:t>
            </a:r>
          </a:p>
          <a:p>
            <a:pPr marL="171450" marR="0" lvl="0" indent="-171450">
              <a:spcBef>
                <a:spcPts val="0"/>
              </a:spcBef>
              <a:spcAft>
                <a:spcPts val="0"/>
              </a:spcAft>
              <a:buFont typeface="Arial" panose="020B0604020202020204" pitchFamily="34" charset="0"/>
              <a:buChar char="•"/>
            </a:pPr>
            <a:r>
              <a:rPr lang="en-US" altLang="en-US" sz="1200" b="0" dirty="0">
                <a:effectLst/>
                <a:latin typeface="+mn-lt"/>
                <a:ea typeface="Calibri" panose="020F0502020204030204" pitchFamily="34" charset="0"/>
                <a:cs typeface="Times New Roman" panose="02020603050405020304" pitchFamily="18" charset="0"/>
              </a:rPr>
              <a:t>Markers </a:t>
            </a:r>
          </a:p>
          <a:p>
            <a:pPr marL="0" marR="0" lvl="0" indent="0">
              <a:spcBef>
                <a:spcPts val="0"/>
              </a:spcBef>
              <a:spcAft>
                <a:spcPts val="0"/>
              </a:spcAft>
              <a:buFont typeface="Courier New" panose="02070309020205020404" pitchFamily="49" charset="0"/>
              <a:buNone/>
            </a:pPr>
            <a:endParaRPr lang="en-US" alt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Arial" panose="020B0604020202020204" pitchFamily="34" charset="0"/>
              <a:buNone/>
            </a:pPr>
            <a:r>
              <a:rPr lang="en-US" sz="1200" b="1" dirty="0">
                <a:effectLst/>
                <a:latin typeface="+mn-lt"/>
                <a:ea typeface="Calibri" panose="020F0502020204030204" pitchFamily="34" charset="0"/>
                <a:cs typeface="Times New Roman" panose="02020603050405020304" pitchFamily="18" charset="0"/>
              </a:rPr>
              <a:t>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effectLst/>
                <a:latin typeface="+mn-lt"/>
                <a:ea typeface="Calibri" panose="020F0502020204030204" pitchFamily="34" charset="0"/>
                <a:cs typeface="Times New Roman" panose="02020603050405020304" pitchFamily="18" charset="0"/>
              </a:rPr>
              <a:t>Help learners get started by completing </a:t>
            </a:r>
            <a:r>
              <a:rPr lang="en-US" sz="1200" b="1" i="0" dirty="0">
                <a:effectLst/>
                <a:latin typeface="+mn-lt"/>
                <a:ea typeface="Calibri" panose="020F0502020204030204" pitchFamily="34" charset="0"/>
                <a:cs typeface="Times New Roman" panose="02020603050405020304" pitchFamily="18" charset="0"/>
              </a:rPr>
              <a:t>question 6 (KVL) </a:t>
            </a:r>
            <a:r>
              <a:rPr lang="en-US" sz="1200" b="0" i="0" dirty="0">
                <a:effectLst/>
                <a:latin typeface="+mn-lt"/>
                <a:ea typeface="Calibri" panose="020F0502020204030204" pitchFamily="34" charset="0"/>
                <a:cs typeface="Times New Roman" panose="02020603050405020304" pitchFamily="18" charset="0"/>
              </a:rPr>
              <a:t>as a group.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effectLst/>
                <a:latin typeface="+mn-lt"/>
                <a:ea typeface="Calibri" panose="020F0502020204030204" pitchFamily="34" charset="0"/>
                <a:cs typeface="Times New Roman" panose="02020603050405020304" pitchFamily="18" charset="0"/>
              </a:rPr>
              <a:t>This slide contains animations. </a:t>
            </a:r>
            <a:r>
              <a:rPr lang="en-US" sz="1200" b="1" i="1" dirty="0">
                <a:effectLst/>
                <a:latin typeface="+mn-lt"/>
                <a:ea typeface="Calibri" panose="020F0502020204030204" pitchFamily="34" charset="0"/>
                <a:cs typeface="Times New Roman" panose="02020603050405020304" pitchFamily="18" charset="0"/>
              </a:rPr>
              <a:t>CLICK</a:t>
            </a:r>
            <a:r>
              <a:rPr lang="en-US" sz="1200" b="0" i="0" dirty="0">
                <a:effectLst/>
                <a:latin typeface="+mn-lt"/>
                <a:ea typeface="Calibri" panose="020F0502020204030204" pitchFamily="34" charset="0"/>
                <a:cs typeface="Times New Roman" panose="02020603050405020304" pitchFamily="18" charset="0"/>
              </a:rPr>
              <a:t> to reveal each step in the equation. </a:t>
            </a:r>
            <a:endParaRPr lang="en-US" b="1" i="0" dirty="0"/>
          </a:p>
        </p:txBody>
      </p:sp>
      <p:sp>
        <p:nvSpPr>
          <p:cNvPr id="4" name="Slide Number Placeholder 3">
            <a:extLst>
              <a:ext uri="{FF2B5EF4-FFF2-40B4-BE49-F238E27FC236}">
                <a16:creationId xmlns:a16="http://schemas.microsoft.com/office/drawing/2014/main" id="{3CF5063A-CBED-319B-ABEE-39A66E8059CF}"/>
              </a:ext>
            </a:extLst>
          </p:cNvPr>
          <p:cNvSpPr>
            <a:spLocks noGrp="1"/>
          </p:cNvSpPr>
          <p:nvPr>
            <p:ph type="sldNum" sz="quarter" idx="5"/>
          </p:nvPr>
        </p:nvSpPr>
        <p:spPr/>
        <p:txBody>
          <a:bodyPr/>
          <a:lstStyle/>
          <a:p>
            <a:fld id="{C68FB58B-AACD-44F1-9CE2-B850C946C86F}" type="slidenum">
              <a:rPr lang="en-US" smtClean="0"/>
              <a:t>29</a:t>
            </a:fld>
            <a:endParaRPr lang="en-US" dirty="0"/>
          </a:p>
        </p:txBody>
      </p:sp>
    </p:spTree>
    <p:extLst>
      <p:ext uri="{BB962C8B-B14F-4D97-AF65-F5344CB8AC3E}">
        <p14:creationId xmlns:p14="http://schemas.microsoft.com/office/powerpoint/2010/main" val="579557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dirty="0">
                <a:latin typeface="Calibri" panose="020F0502020204030204" pitchFamily="34" charset="0"/>
                <a:ea typeface="Calibri" panose="020F0502020204030204" pitchFamily="34" charset="0"/>
                <a:cs typeface="Calibri" panose="020F0502020204030204" pitchFamily="34" charset="0"/>
              </a:rPr>
              <a:t>Instructional Activity</a:t>
            </a:r>
            <a:r>
              <a:rPr lang="en-US" b="0" dirty="0">
                <a:latin typeface="Calibri" panose="020F0502020204030204" pitchFamily="34" charset="0"/>
                <a:ea typeface="Calibri" panose="020F0502020204030204" pitchFamily="34" charset="0"/>
                <a:cs typeface="Calibri" panose="020F0502020204030204" pitchFamily="34" charset="0"/>
              </a:rPr>
              <a:t>: Gain</a:t>
            </a:r>
            <a:r>
              <a:rPr lang="en-US" b="1" dirty="0">
                <a:latin typeface="Calibri" panose="020F0502020204030204" pitchFamily="34" charset="0"/>
                <a:ea typeface="Calibri" panose="020F0502020204030204" pitchFamily="34" charset="0"/>
                <a:cs typeface="Calibri" panose="020F0502020204030204" pitchFamily="34" charset="0"/>
              </a:rPr>
              <a:t> </a:t>
            </a:r>
            <a:r>
              <a:rPr lang="en-US" b="0" dirty="0">
                <a:latin typeface="Calibri" panose="020F0502020204030204" pitchFamily="34" charset="0"/>
                <a:ea typeface="Calibri" panose="020F0502020204030204" pitchFamily="34" charset="0"/>
                <a:cs typeface="Calibri" panose="020F0502020204030204" pitchFamily="34" charset="0"/>
              </a:rPr>
              <a:t>Attention </a:t>
            </a:r>
          </a:p>
          <a:p>
            <a:r>
              <a:rPr lang="en-US" b="1" dirty="0">
                <a:latin typeface="Calibri" panose="020F0502020204030204" pitchFamily="34" charset="0"/>
                <a:ea typeface="Calibri" panose="020F0502020204030204" pitchFamily="34" charset="0"/>
                <a:cs typeface="Calibri" panose="020F0502020204030204" pitchFamily="34" charset="0"/>
              </a:rPr>
              <a:t>Instructional Time</a:t>
            </a:r>
            <a:r>
              <a:rPr lang="en-US" dirty="0">
                <a:latin typeface="Calibri" panose="020F0502020204030204" pitchFamily="34" charset="0"/>
                <a:ea typeface="Calibri" panose="020F0502020204030204" pitchFamily="34" charset="0"/>
                <a:cs typeface="Calibri" panose="020F0502020204030204" pitchFamily="34" charset="0"/>
              </a:rPr>
              <a:t>: 1 min</a:t>
            </a:r>
          </a:p>
          <a:p>
            <a:r>
              <a:rPr lang="en-US" b="1" dirty="0">
                <a:latin typeface="Calibri" panose="020F0502020204030204" pitchFamily="34" charset="0"/>
                <a:ea typeface="Calibri" panose="020F0502020204030204" pitchFamily="34" charset="0"/>
                <a:cs typeface="Calibri" panose="020F0502020204030204" pitchFamily="34" charset="0"/>
              </a:rPr>
              <a:t>Do</a:t>
            </a:r>
            <a:r>
              <a:rPr lang="en-US" b="0" dirty="0">
                <a:latin typeface="Calibri" panose="020F0502020204030204" pitchFamily="34" charset="0"/>
                <a:ea typeface="Calibri" panose="020F0502020204030204" pitchFamily="34" charset="0"/>
                <a:cs typeface="Calibri" panose="020F0502020204030204" pitchFamily="34" charset="0"/>
              </a:rPr>
              <a:t>: </a:t>
            </a:r>
            <a:r>
              <a:rPr lang="en-US" sz="1200" dirty="0">
                <a:latin typeface="Calibri" panose="020F0502020204030204" pitchFamily="34" charset="0"/>
                <a:ea typeface="Calibri" panose="020F0502020204030204" pitchFamily="34" charset="0"/>
                <a:cs typeface="Calibri" panose="020F0502020204030204" pitchFamily="34" charset="0"/>
              </a:rPr>
              <a:t>Welcome learners to the class. Introduce the topic: Circuit Components and Architecture Module 4. </a:t>
            </a:r>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3</a:t>
            </a:fld>
            <a:endParaRPr lang="en-US" dirty="0"/>
          </a:p>
        </p:txBody>
      </p:sp>
    </p:spTree>
    <p:extLst>
      <p:ext uri="{BB962C8B-B14F-4D97-AF65-F5344CB8AC3E}">
        <p14:creationId xmlns:p14="http://schemas.microsoft.com/office/powerpoint/2010/main" val="948146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Provide Guided Learning, Elicit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30 minutes</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spcBef>
                <a:spcPts val="0"/>
              </a:spcBef>
              <a:spcAft>
                <a:spcPts val="0"/>
              </a:spcAft>
              <a:buFont typeface="Arial" panose="020B0604020202020204" pitchFamily="34" charset="0"/>
              <a:buChar char="•"/>
            </a:pPr>
            <a:r>
              <a:rPr lang="en-US" altLang="en-US" sz="1200" b="0" dirty="0">
                <a:effectLst/>
                <a:latin typeface="+mn-lt"/>
                <a:ea typeface="Calibri" panose="020F0502020204030204" pitchFamily="34" charset="0"/>
                <a:cs typeface="Times New Roman" panose="02020603050405020304" pitchFamily="18" charset="0"/>
              </a:rPr>
              <a:t>Kirchhoff's Laws Practice Problems_M4</a:t>
            </a:r>
          </a:p>
          <a:p>
            <a:pPr marL="171450" marR="0" lvl="0" indent="-171450">
              <a:spcBef>
                <a:spcPts val="0"/>
              </a:spcBef>
              <a:spcAft>
                <a:spcPts val="0"/>
              </a:spcAft>
              <a:buFont typeface="Arial" panose="020B0604020202020204" pitchFamily="34" charset="0"/>
              <a:buChar char="•"/>
            </a:pPr>
            <a:r>
              <a:rPr lang="en-US" altLang="en-US" sz="1200" b="0" dirty="0">
                <a:effectLst/>
                <a:latin typeface="+mn-lt"/>
                <a:ea typeface="Calibri" panose="020F0502020204030204" pitchFamily="34" charset="0"/>
                <a:cs typeface="Times New Roman" panose="02020603050405020304" pitchFamily="18" charset="0"/>
              </a:rPr>
              <a:t>Kirchhoff's Laws Practice Problems_Answer Key_M4</a:t>
            </a:r>
          </a:p>
          <a:p>
            <a:pPr marL="171450" marR="0" lvl="0" indent="-171450">
              <a:spcBef>
                <a:spcPts val="0"/>
              </a:spcBef>
              <a:spcAft>
                <a:spcPts val="0"/>
              </a:spcAft>
              <a:buFont typeface="Arial" panose="020B0604020202020204" pitchFamily="34" charset="0"/>
              <a:buChar char="•"/>
            </a:pPr>
            <a:r>
              <a:rPr lang="en-US" altLang="en-US" sz="1200" b="0" dirty="0">
                <a:effectLst/>
                <a:latin typeface="+mn-lt"/>
                <a:ea typeface="Calibri" panose="020F0502020204030204" pitchFamily="34" charset="0"/>
                <a:cs typeface="Times New Roman" panose="02020603050405020304" pitchFamily="18" charset="0"/>
              </a:rPr>
              <a:t>White board</a:t>
            </a:r>
          </a:p>
          <a:p>
            <a:pPr marL="171450" marR="0" lvl="0" indent="-171450">
              <a:spcBef>
                <a:spcPts val="0"/>
              </a:spcBef>
              <a:spcAft>
                <a:spcPts val="0"/>
              </a:spcAft>
              <a:buFont typeface="Arial" panose="020B0604020202020204" pitchFamily="34" charset="0"/>
              <a:buChar char="•"/>
            </a:pPr>
            <a:r>
              <a:rPr lang="en-US" altLang="en-US" sz="1200" b="0" dirty="0">
                <a:effectLst/>
                <a:latin typeface="+mn-lt"/>
                <a:ea typeface="Calibri" panose="020F0502020204030204" pitchFamily="34" charset="0"/>
                <a:cs typeface="Times New Roman" panose="02020603050405020304" pitchFamily="18" charset="0"/>
              </a:rPr>
              <a:t>Markers </a:t>
            </a:r>
          </a:p>
          <a:p>
            <a:pPr marL="0" marR="0" lvl="0" indent="0">
              <a:spcBef>
                <a:spcPts val="0"/>
              </a:spcBef>
              <a:spcAft>
                <a:spcPts val="0"/>
              </a:spcAft>
              <a:buFont typeface="Courier New" panose="02070309020205020404" pitchFamily="49" charset="0"/>
              <a:buNone/>
            </a:pPr>
            <a:endParaRPr lang="en-US" alt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Arial" panose="020B0604020202020204" pitchFamily="34" charset="0"/>
              <a:buNone/>
            </a:pPr>
            <a:r>
              <a:rPr lang="en-US" sz="1200" b="1" dirty="0">
                <a:effectLst/>
                <a:latin typeface="+mn-lt"/>
                <a:ea typeface="Calibri" panose="020F0502020204030204" pitchFamily="34" charset="0"/>
                <a:cs typeface="Times New Roman" panose="02020603050405020304" pitchFamily="18" charset="0"/>
              </a:rPr>
              <a:t>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(5 min.) Directions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Review the directions and Part 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Answer any questions learners may have.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(20 min.) Work Time for Part 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Give learners about 20 minutes to complete Part 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(5 min.) Debrief Discussion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Use the following questions to debrief:</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effectLst/>
                <a:latin typeface="+mn-lt"/>
                <a:ea typeface="Calibri" panose="020F0502020204030204" pitchFamily="34" charset="0"/>
                <a:cs typeface="Times New Roman" panose="02020603050405020304" pitchFamily="18" charset="0"/>
              </a:rPr>
              <a:t>Were you able to solve your partner’s problems? If not, where did you make an error?</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effectLst/>
                <a:latin typeface="+mn-lt"/>
                <a:ea typeface="Calibri" panose="020F0502020204030204" pitchFamily="34" charset="0"/>
                <a:cs typeface="Times New Roman" panose="02020603050405020304" pitchFamily="18" charset="0"/>
              </a:rPr>
              <a:t>What was the easiest part of this activity? What was the most challenging? </a:t>
            </a:r>
            <a:endParaRPr lang="en-US" i="1" dirty="0"/>
          </a:p>
        </p:txBody>
      </p:sp>
      <p:sp>
        <p:nvSpPr>
          <p:cNvPr id="4" name="Slide Number Placeholder 3"/>
          <p:cNvSpPr>
            <a:spLocks noGrp="1"/>
          </p:cNvSpPr>
          <p:nvPr>
            <p:ph type="sldNum" sz="quarter" idx="5"/>
          </p:nvPr>
        </p:nvSpPr>
        <p:spPr/>
        <p:txBody>
          <a:bodyPr/>
          <a:lstStyle/>
          <a:p>
            <a:fld id="{C68FB58B-AACD-44F1-9CE2-B850C946C86F}" type="slidenum">
              <a:rPr lang="en-US" smtClean="0"/>
              <a:t>30</a:t>
            </a:fld>
            <a:endParaRPr lang="en-US" dirty="0"/>
          </a:p>
        </p:txBody>
      </p:sp>
    </p:spTree>
    <p:extLst>
      <p:ext uri="{BB962C8B-B14F-4D97-AF65-F5344CB8AC3E}">
        <p14:creationId xmlns:p14="http://schemas.microsoft.com/office/powerpoint/2010/main" val="4348673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Calibri" panose="020F0502020204030204" pitchFamily="34" charset="0"/>
                <a:ea typeface="Calibri" panose="020F0502020204030204" pitchFamily="34" charset="0"/>
                <a:cs typeface="Times New Roman" panose="02020603050405020304" pitchFamily="18" charset="0"/>
              </a:rPr>
              <a:t>*This slide contains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 to reveal content.</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Evaluate/Assess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3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Learning Objective: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Apply Kirchhoff’s Current and Voltage Laws to analyze circuits and solve for unknown electrical values.</a:t>
            </a:r>
          </a:p>
          <a:p>
            <a:pPr marL="0" indent="0">
              <a:buNone/>
            </a:pPr>
            <a:r>
              <a:rPr lang="en-US" sz="1200" b="1" dirty="0">
                <a:latin typeface="Calibri" panose="020F0502020204030204" pitchFamily="34" charset="0"/>
                <a:ea typeface="Calibri" panose="020F0502020204030204" pitchFamily="34" charset="0"/>
                <a:cs typeface="Calibri" panose="020F0502020204030204" pitchFamily="34" charset="0"/>
              </a:rPr>
              <a:t>Do</a:t>
            </a:r>
            <a:r>
              <a:rPr lang="en-US" sz="1200" dirty="0">
                <a:latin typeface="Calibri" panose="020F0502020204030204" pitchFamily="34" charset="0"/>
                <a:ea typeface="Calibri" panose="020F0502020204030204" pitchFamily="34" charset="0"/>
                <a:cs typeface="Calibri" panose="020F0502020204030204" pitchFamily="34" charset="0"/>
              </a:rPr>
              <a:t>: Review the knowledge check question. Call on learners to share their responses. </a:t>
            </a:r>
            <a:endParaRPr lang="en-US" sz="1200" i="1"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endParaRPr lang="en-US" sz="1200" dirty="0"/>
          </a:p>
          <a:p>
            <a:r>
              <a:rPr lang="en-US" sz="1200" b="1" dirty="0"/>
              <a:t>Answer Key</a:t>
            </a:r>
            <a:r>
              <a:rPr lang="en-US" sz="1200" dirty="0"/>
              <a:t>:</a:t>
            </a:r>
          </a:p>
          <a:p>
            <a:pPr marL="0" indent="0">
              <a:buFont typeface="Arial" panose="020B0604020202020204" pitchFamily="34" charset="0"/>
              <a:buNone/>
            </a:pPr>
            <a:r>
              <a:rPr lang="en-US" sz="1200" b="0" u="none" dirty="0">
                <a:latin typeface="Calibri" panose="020F0502020204030204" pitchFamily="34" charset="0"/>
                <a:ea typeface="Calibri" panose="020F0502020204030204" pitchFamily="34" charset="0"/>
                <a:cs typeface="Calibri" panose="020F0502020204030204" pitchFamily="34" charset="0"/>
              </a:rPr>
              <a:t>A</a:t>
            </a:r>
            <a:endParaRPr lang="en-US" b="0" u="none"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14159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206F8-2E2C-8F2D-FD3D-D7EF7241DF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3EECB8-7102-7E04-52AB-6FFD5BAD7BB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1316A34-C6DE-E7DD-51AE-FE6741001FC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Calibri" panose="020F0502020204030204" pitchFamily="34" charset="0"/>
                <a:ea typeface="Calibri" panose="020F0502020204030204" pitchFamily="34" charset="0"/>
                <a:cs typeface="Times New Roman" panose="02020603050405020304" pitchFamily="18" charset="0"/>
              </a:rPr>
              <a:t>*This slide contains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 to reveal content.</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Evaluate/Assess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3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Learning Objective: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Apply Kirchhoff’s Current and Voltage Laws to analyze circuits and solve for unknown electrical values.</a:t>
            </a:r>
          </a:p>
          <a:p>
            <a:pPr marL="0" indent="0">
              <a:buNone/>
            </a:pPr>
            <a:r>
              <a:rPr lang="en-US" sz="1200" b="1" dirty="0">
                <a:latin typeface="Calibri" panose="020F0502020204030204" pitchFamily="34" charset="0"/>
                <a:ea typeface="Calibri" panose="020F0502020204030204" pitchFamily="34" charset="0"/>
                <a:cs typeface="Calibri" panose="020F0502020204030204" pitchFamily="34" charset="0"/>
              </a:rPr>
              <a:t>Do</a:t>
            </a:r>
            <a:r>
              <a:rPr lang="en-US" sz="1200" dirty="0">
                <a:latin typeface="Calibri" panose="020F0502020204030204" pitchFamily="34" charset="0"/>
                <a:ea typeface="Calibri" panose="020F0502020204030204" pitchFamily="34" charset="0"/>
                <a:cs typeface="Calibri" panose="020F0502020204030204" pitchFamily="34" charset="0"/>
              </a:rPr>
              <a:t>: Review the knowledge check question. Call on learners to share their responses. </a:t>
            </a:r>
            <a:endParaRPr lang="en-US" sz="1200" i="1"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endParaRPr lang="en-US" sz="1200" dirty="0"/>
          </a:p>
          <a:p>
            <a:r>
              <a:rPr lang="en-US" sz="1200" b="1" dirty="0"/>
              <a:t>Answer Key</a:t>
            </a:r>
            <a:r>
              <a:rPr lang="en-US" sz="1200" dirty="0"/>
              <a:t>:</a:t>
            </a:r>
          </a:p>
          <a:p>
            <a:pPr marL="0" indent="0">
              <a:buFont typeface="Arial" panose="020B0604020202020204" pitchFamily="34" charset="0"/>
              <a:buNone/>
            </a:pPr>
            <a:r>
              <a:rPr lang="en-US" sz="1200" b="0" u="none" dirty="0">
                <a:latin typeface="Calibri" panose="020F0502020204030204" pitchFamily="34" charset="0"/>
                <a:ea typeface="Calibri" panose="020F0502020204030204" pitchFamily="34" charset="0"/>
                <a:cs typeface="Calibri" panose="020F0502020204030204" pitchFamily="34" charset="0"/>
              </a:rPr>
              <a:t>D</a:t>
            </a:r>
            <a:endParaRPr lang="en-US" b="0" u="none"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37BA095C-C49D-FC8F-3797-69DF822DD1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50598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300" b="1" dirty="0">
                <a:solidFill>
                  <a:srgbClr val="000000"/>
                </a:solidFill>
                <a:latin typeface="Calibri" panose="020F0502020204030204" pitchFamily="34" charset="0"/>
                <a:ea typeface="Times New Roman" panose="02020603050405020304" pitchFamily="18" charset="0"/>
              </a:rPr>
              <a:t>Instructional Event: </a:t>
            </a:r>
            <a:r>
              <a:rPr lang="en-US" sz="1300" dirty="0">
                <a:solidFill>
                  <a:srgbClr val="000000"/>
                </a:solidFill>
                <a:latin typeface="Calibri" panose="020F0502020204030204" pitchFamily="34" charset="0"/>
                <a:ea typeface="Times New Roman" panose="02020603050405020304" pitchFamily="18" charset="0"/>
              </a:rPr>
              <a:t>Direction</a:t>
            </a:r>
            <a:endParaRPr lang="en-US" sz="1300" dirty="0">
              <a:latin typeface="Calibri" panose="020F0502020204030204" pitchFamily="34" charset="0"/>
              <a:ea typeface="Calibri" panose="020F0502020204030204" pitchFamily="34" charset="0"/>
            </a:endParaRPr>
          </a:p>
          <a:p>
            <a:r>
              <a:rPr lang="en-US" sz="1300" b="1" dirty="0">
                <a:solidFill>
                  <a:srgbClr val="000000"/>
                </a:solidFill>
                <a:latin typeface="Calibri" panose="020F0502020204030204" pitchFamily="34" charset="0"/>
                <a:ea typeface="Times New Roman" panose="02020603050405020304" pitchFamily="18" charset="0"/>
              </a:rPr>
              <a:t>Time: </a:t>
            </a:r>
            <a:r>
              <a:rPr lang="en-US" sz="1300" dirty="0">
                <a:solidFill>
                  <a:srgbClr val="000000"/>
                </a:solidFill>
                <a:latin typeface="Calibri" panose="020F0502020204030204" pitchFamily="34" charset="0"/>
                <a:ea typeface="Times New Roman" panose="02020603050405020304" pitchFamily="18" charset="0"/>
              </a:rPr>
              <a:t>1 minute.</a:t>
            </a:r>
            <a:endParaRPr lang="en-US" sz="1300" dirty="0">
              <a:latin typeface="Calibri" panose="020F0502020204030204" pitchFamily="34" charset="0"/>
              <a:ea typeface="Calibri" panose="020F0502020204030204" pitchFamily="34" charset="0"/>
            </a:endParaRPr>
          </a:p>
          <a:p>
            <a:r>
              <a:rPr lang="en-US" sz="1300" b="1" dirty="0">
                <a:solidFill>
                  <a:srgbClr val="000000"/>
                </a:solidFill>
                <a:latin typeface="Calibri" panose="020F0502020204030204" pitchFamily="34" charset="0"/>
                <a:ea typeface="Times New Roman" panose="02020603050405020304" pitchFamily="18" charset="0"/>
              </a:rPr>
              <a:t>Do: </a:t>
            </a:r>
            <a:r>
              <a:rPr lang="en-US" sz="1300" dirty="0">
                <a:solidFill>
                  <a:srgbClr val="000000"/>
                </a:solidFill>
                <a:latin typeface="Calibri" panose="020F0502020204030204" pitchFamily="34" charset="0"/>
                <a:ea typeface="Times New Roman" panose="02020603050405020304" pitchFamily="18" charset="0"/>
              </a:rPr>
              <a:t>Review the purpose of this section of the module.</a:t>
            </a:r>
          </a:p>
          <a:p>
            <a:r>
              <a:rPr lang="en-US" b="1" dirty="0"/>
              <a:t>Talking Points: </a:t>
            </a:r>
          </a:p>
          <a:p>
            <a:pPr marL="171450" indent="-171450">
              <a:buFont typeface="Arial" panose="020B0604020202020204" pitchFamily="34" charset="0"/>
              <a:buChar char="•"/>
            </a:pPr>
            <a:r>
              <a:rPr lang="en-US" b="0" dirty="0"/>
              <a:t>Next, we’ll explore the main parts found inside an electrical circuit.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454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D561E-95E8-1BBD-53DE-A7914186BF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42DCEB-2A9F-E466-7153-B1CBE3DDE0E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DE1B5F6-4557-379F-3557-267B234AC5FF}"/>
              </a:ext>
            </a:extLst>
          </p:cNvPr>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 Recall </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2 minutes</a:t>
            </a:r>
          </a:p>
          <a:p>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When we talk about wires, we need to discuss two terms we learned about in previous modules: conductor and insulator.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ASK</a:t>
            </a:r>
            <a:r>
              <a:rPr lang="en-US" altLang="en-US" sz="1200" dirty="0">
                <a:latin typeface="Calibri" panose="020F0502020204030204" pitchFamily="34" charset="0"/>
                <a:ea typeface="Calibri" panose="020F0502020204030204" pitchFamily="34" charset="0"/>
                <a:cs typeface="Calibri" panose="020F0502020204030204" pitchFamily="34" charset="0"/>
              </a:rPr>
              <a:t>: Who remembers what those terms mean?</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i="1" dirty="0">
                <a:latin typeface="Calibri" panose="020F0502020204030204" pitchFamily="34" charset="0"/>
                <a:ea typeface="Calibri" panose="020F0502020204030204" pitchFamily="34" charset="0"/>
                <a:cs typeface="Calibri" panose="020F0502020204030204" pitchFamily="34" charset="0"/>
              </a:rPr>
              <a:t>Call on learners to respond. </a:t>
            </a:r>
            <a:r>
              <a:rPr lang="en-US" altLang="en-US" sz="1200" b="1" i="1" dirty="0">
                <a:latin typeface="Calibri" panose="020F0502020204030204" pitchFamily="34" charset="0"/>
                <a:ea typeface="Calibri" panose="020F0502020204030204" pitchFamily="34" charset="0"/>
                <a:cs typeface="Calibri" panose="020F0502020204030204" pitchFamily="34" charset="0"/>
              </a:rPr>
              <a:t>CLICK</a:t>
            </a:r>
            <a:r>
              <a:rPr lang="en-US" altLang="en-US" sz="1200" i="1" dirty="0">
                <a:latin typeface="Calibri" panose="020F0502020204030204" pitchFamily="34" charset="0"/>
                <a:ea typeface="Calibri" panose="020F0502020204030204" pitchFamily="34" charset="0"/>
                <a:cs typeface="Calibri" panose="020F0502020204030204" pitchFamily="34" charset="0"/>
              </a:rPr>
              <a:t> to reveal the answer.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A </a:t>
            </a:r>
            <a:r>
              <a:rPr lang="en-US" altLang="en-US" sz="1200" b="1" dirty="0">
                <a:latin typeface="Calibri" panose="020F0502020204030204" pitchFamily="34" charset="0"/>
                <a:ea typeface="Calibri" panose="020F0502020204030204" pitchFamily="34" charset="0"/>
                <a:cs typeface="Calibri" panose="020F0502020204030204" pitchFamily="34" charset="0"/>
              </a:rPr>
              <a:t>wire</a:t>
            </a:r>
            <a:r>
              <a:rPr lang="en-US" altLang="en-US" sz="1200" dirty="0">
                <a:latin typeface="Calibri" panose="020F0502020204030204" pitchFamily="34" charset="0"/>
                <a:ea typeface="Calibri" panose="020F0502020204030204" pitchFamily="34" charset="0"/>
                <a:cs typeface="Calibri" panose="020F0502020204030204" pitchFamily="34" charset="0"/>
              </a:rPr>
              <a:t> is a f</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lexible cable that serves as the pathway to carry an electrical current and allows flow between components in a circuit.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chemeClr val="tx1"/>
                </a:solidFill>
                <a:latin typeface="Calibri" panose="020F0502020204030204" pitchFamily="34" charset="0"/>
                <a:ea typeface="Calibri" panose="020F0502020204030204" pitchFamily="34" charset="0"/>
                <a:cs typeface="Calibri" panose="020F0502020204030204" pitchFamily="34" charset="0"/>
              </a:rPr>
              <a:t>If you look at the image on the slide, it shows a common cable breakdown of several parts of an individual strand of wire.</a:t>
            </a:r>
            <a:endParaRPr lang="en-US" altLang="en-US" sz="1200" i="0" dirty="0">
              <a:latin typeface="Calibri" panose="020F0502020204030204" pitchFamily="34" charset="0"/>
              <a:ea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Wires can either a</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ct as either…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 </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conductor</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which allows electricity flow easily like metals like copper, aluminum, steel, and high-strength alloys.</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or </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insulator</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which resists or blocks flow of electricity like rubber or plastic.</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mn-lt"/>
              </a:rPr>
              <a:t>If conductors carrying electrical current were not insulated and came into contact with the ground, the electricity would take an unintended path straight to the ground.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mn-lt"/>
              </a:rPr>
              <a:t>This is because electricity always looks for the easiest path to return to its source, and the ground often provides a low-resistance route.</a:t>
            </a: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n-US"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latin typeface="Calibri" panose="020F0502020204030204" pitchFamily="34" charset="0"/>
                <a:ea typeface="Calibri" panose="020F0502020204030204" pitchFamily="34" charset="0"/>
                <a:cs typeface="Calibri" panose="020F0502020204030204" pitchFamily="34" charset="0"/>
              </a:rPr>
              <a:t>Image source: </a:t>
            </a:r>
            <a:r>
              <a:rPr lang="en-US" sz="1200" kern="1200" dirty="0">
                <a:solidFill>
                  <a:schemeClr val="tx1"/>
                </a:solidFill>
                <a:effectLst/>
                <a:latin typeface="+mn-lt"/>
                <a:ea typeface="+mn-ea"/>
                <a:cs typeface="+mn-cs"/>
              </a:rPr>
              <a:t>Teja, R. (2021, August 5). </a:t>
            </a:r>
            <a:r>
              <a:rPr lang="en-US" sz="1200" i="1" kern="1200" dirty="0">
                <a:solidFill>
                  <a:schemeClr val="tx1"/>
                </a:solidFill>
                <a:effectLst/>
                <a:latin typeface="+mn-lt"/>
                <a:ea typeface="+mn-ea"/>
                <a:cs typeface="+mn-cs"/>
              </a:rPr>
              <a:t>Wire Gauge Chart | American Wire Gauge (AWG) Wire Size Chart</a:t>
            </a:r>
            <a:r>
              <a:rPr lang="en-US" sz="1200" kern="1200" dirty="0">
                <a:solidFill>
                  <a:schemeClr val="tx1"/>
                </a:solidFill>
                <a:effectLst/>
                <a:latin typeface="+mn-lt"/>
                <a:ea typeface="+mn-ea"/>
                <a:cs typeface="+mn-cs"/>
              </a:rPr>
              <a:t>. ElectronicsHub. https://www.electronicshub.org/wire-gauge-chart/</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9AC98FF1-94B5-9E61-D37C-336F833F11E7}"/>
              </a:ext>
            </a:extLst>
          </p:cNvPr>
          <p:cNvSpPr>
            <a:spLocks noGrp="1"/>
          </p:cNvSpPr>
          <p:nvPr>
            <p:ph type="sldNum" sz="quarter" idx="5"/>
          </p:nvPr>
        </p:nvSpPr>
        <p:spPr/>
        <p:txBody>
          <a:bodyPr/>
          <a:lstStyle/>
          <a:p>
            <a:fld id="{C68FB58B-AACD-44F1-9CE2-B850C946C86F}" type="slidenum">
              <a:rPr lang="en-US" smtClean="0"/>
              <a:t>34</a:t>
            </a:fld>
            <a:endParaRPr lang="en-US" dirty="0"/>
          </a:p>
        </p:txBody>
      </p:sp>
    </p:spTree>
    <p:extLst>
      <p:ext uri="{BB962C8B-B14F-4D97-AF65-F5344CB8AC3E}">
        <p14:creationId xmlns:p14="http://schemas.microsoft.com/office/powerpoint/2010/main" val="14947176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9D569-BE01-AFDE-7A79-CDC4A0D756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2676D1-B113-2C9E-2BDA-3040E83CC4B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0C22FF53-64C0-8968-DA28-62AB0B12AFCB}"/>
              </a:ext>
            </a:extLst>
          </p:cNvPr>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2 minutes</a:t>
            </a:r>
          </a:p>
          <a:p>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 </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Wire length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is the distance of wire from one end to the other. </a:t>
            </a:r>
          </a:p>
          <a:p>
            <a:pPr marL="800100" marR="0" lvl="1"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E</a:t>
            </a:r>
            <a:r>
              <a:rPr lang="en-US" sz="1200" b="0"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lectrical wire can come in rolls or on spools. Lengths of wire vary from standard cuts of 50, 100, 250, 500 and 1,000 feet, but can be special ordered for specific lengths. </a:t>
            </a:r>
          </a:p>
          <a:p>
            <a:pPr marL="342900" lvl="0" indent="-342900">
              <a:spcBef>
                <a:spcPts val="1200"/>
              </a:spcBef>
              <a:buFont typeface="Arial" panose="020B0604020202020204" pitchFamily="34" charset="0"/>
              <a:buChar char="•"/>
            </a:pP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Wire gauge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is the size of a wire’s diameter. </a:t>
            </a:r>
          </a:p>
          <a:p>
            <a:pPr marL="800100" lvl="1" indent="-342900">
              <a:spcBef>
                <a:spcPts val="1200"/>
              </a:spcBef>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The size of wires affect the amount of electricity that can flow and how safely.</a:t>
            </a:r>
          </a:p>
          <a:p>
            <a:pPr marL="800100" marR="0" lvl="1"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200" b="0"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t>
            </a:r>
            <a:r>
              <a:rPr lang="en-US" b="0" dirty="0">
                <a:latin typeface="Calibri" panose="020F0502020204030204" pitchFamily="34" charset="0"/>
                <a:ea typeface="Calibri" panose="020F0502020204030204" pitchFamily="34" charset="0"/>
                <a:cs typeface="Calibri" panose="020F0502020204030204" pitchFamily="34" charset="0"/>
              </a:rPr>
              <a:t>he smaller the number of the wire, the bigger the gauge will be.</a:t>
            </a: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1200"/>
              </a:spcBef>
              <a:buFont typeface="Arial" panose="020B0604020202020204" pitchFamily="34" charset="0"/>
              <a:buChar char="•"/>
            </a:pP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Wire diameter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is the cross-sectional width (or thickness) of a wire and is typically measured in inches or millimeters. </a:t>
            </a:r>
          </a:p>
          <a:p>
            <a:endParaRPr lang="en-US"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Calibri" panose="020F0502020204030204" pitchFamily="34" charset="0"/>
                <a:ea typeface="Calibri" panose="020F0502020204030204" pitchFamily="34" charset="0"/>
                <a:cs typeface="Calibri" panose="020F0502020204030204" pitchFamily="34" charset="0"/>
              </a:rPr>
              <a:t>Source</a:t>
            </a:r>
            <a:r>
              <a:rPr lang="en-US" dirty="0">
                <a:latin typeface="Calibri" panose="020F0502020204030204" pitchFamily="34" charset="0"/>
                <a:ea typeface="Calibri" panose="020F0502020204030204" pitchFamily="34" charset="0"/>
                <a:cs typeface="Calibri" panose="020F0502020204030204" pitchFamily="34" charset="0"/>
              </a:rPr>
              <a:t>: </a:t>
            </a:r>
            <a:r>
              <a:rPr lang="en-US" sz="1200" i="1" kern="1200" dirty="0">
                <a:solidFill>
                  <a:schemeClr val="tx1"/>
                </a:solidFill>
                <a:effectLst/>
                <a:latin typeface="+mn-lt"/>
                <a:ea typeface="+mn-ea"/>
                <a:cs typeface="+mn-cs"/>
              </a:rPr>
              <a:t>Overview of Electrical Wire Sizes</a:t>
            </a:r>
            <a:r>
              <a:rPr lang="en-US" sz="1200" kern="1200" dirty="0">
                <a:solidFill>
                  <a:schemeClr val="tx1"/>
                </a:solidFill>
                <a:effectLst/>
                <a:latin typeface="+mn-lt"/>
                <a:ea typeface="+mn-ea"/>
                <a:cs typeface="+mn-cs"/>
              </a:rPr>
              <a:t>. (2024, February 13). The Spruce. https://www.thespruce.com/electrical-wire-sizes-1152851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Image source: </a:t>
            </a:r>
            <a:r>
              <a:rPr lang="en-US" sz="1200" kern="1200" dirty="0">
                <a:solidFill>
                  <a:schemeClr val="tx1"/>
                </a:solidFill>
                <a:effectLst/>
                <a:latin typeface="+mn-lt"/>
                <a:ea typeface="+mn-ea"/>
                <a:cs typeface="+mn-cs"/>
              </a:rPr>
              <a:t>Teja, R. (2021, August 5). </a:t>
            </a:r>
            <a:r>
              <a:rPr lang="en-US" sz="1200" i="1" kern="1200" dirty="0">
                <a:solidFill>
                  <a:schemeClr val="tx1"/>
                </a:solidFill>
                <a:effectLst/>
                <a:latin typeface="+mn-lt"/>
                <a:ea typeface="+mn-ea"/>
                <a:cs typeface="+mn-cs"/>
              </a:rPr>
              <a:t>Wire Gauge Chart | American Wire Gauge (AWG) Wire Size Chart</a:t>
            </a:r>
            <a:r>
              <a:rPr lang="en-US" sz="1200" kern="1200" dirty="0">
                <a:solidFill>
                  <a:schemeClr val="tx1"/>
                </a:solidFill>
                <a:effectLst/>
                <a:latin typeface="+mn-lt"/>
                <a:ea typeface="+mn-ea"/>
                <a:cs typeface="+mn-cs"/>
              </a:rPr>
              <a:t>. ElectronicsHub. https://www.electronicshub.org/wire-gauge-chart/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A4A1FA42-4CCD-95D1-79EC-02447284D408}"/>
              </a:ext>
            </a:extLst>
          </p:cNvPr>
          <p:cNvSpPr>
            <a:spLocks noGrp="1"/>
          </p:cNvSpPr>
          <p:nvPr>
            <p:ph type="sldNum" sz="quarter" idx="5"/>
          </p:nvPr>
        </p:nvSpPr>
        <p:spPr/>
        <p:txBody>
          <a:bodyPr/>
          <a:lstStyle/>
          <a:p>
            <a:fld id="{C68FB58B-AACD-44F1-9CE2-B850C946C86F}" type="slidenum">
              <a:rPr lang="en-US" smtClean="0"/>
              <a:t>35</a:t>
            </a:fld>
            <a:endParaRPr lang="en-US" dirty="0"/>
          </a:p>
        </p:txBody>
      </p:sp>
    </p:spTree>
    <p:extLst>
      <p:ext uri="{BB962C8B-B14F-4D97-AF65-F5344CB8AC3E}">
        <p14:creationId xmlns:p14="http://schemas.microsoft.com/office/powerpoint/2010/main" val="22658527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C96DC-A5A8-776D-79A4-D92DC65B21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38076F-6DFE-924A-895D-39E6DC6454E1}"/>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E876E4A-DC46-E74F-76E3-CE3D46D292A7}"/>
              </a:ext>
            </a:extLst>
          </p:cNvPr>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2 minutes</a:t>
            </a:r>
          </a:p>
          <a:p>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indent="-171450">
              <a:buFont typeface="Arial" panose="020B0604020202020204" pitchFamily="34" charset="0"/>
              <a:buChar char="•"/>
            </a:pPr>
            <a:r>
              <a:rPr lang="en-US" dirty="0"/>
              <a:t>A </a:t>
            </a:r>
            <a:r>
              <a:rPr lang="en-US" b="1" dirty="0"/>
              <a:t>power source </a:t>
            </a:r>
            <a:r>
              <a:rPr lang="en-US" dirty="0"/>
              <a:t>is the component that generates electrical energy and pushes it through a circuit.</a:t>
            </a:r>
          </a:p>
          <a:p>
            <a:pPr marL="171450" indent="-171450">
              <a:buFont typeface="Arial" panose="020B0604020202020204" pitchFamily="34" charset="0"/>
              <a:buChar char="•"/>
            </a:pPr>
            <a:r>
              <a:rPr lang="en-US" dirty="0"/>
              <a:t>More specifically, electric current consists of free electrons moving through a conductor. As those electrons move from atom to atom, they transfer energy through the circuit.</a:t>
            </a:r>
          </a:p>
          <a:p>
            <a:pPr marL="171450" indent="-171450">
              <a:buFont typeface="Arial" panose="020B0604020202020204" pitchFamily="34" charset="0"/>
              <a:buChar char="•"/>
            </a:pPr>
            <a:r>
              <a:rPr lang="en-US" dirty="0"/>
              <a:t>So, what does a power source actually do?</a:t>
            </a:r>
          </a:p>
          <a:p>
            <a:pPr marL="171450" indent="-171450">
              <a:buFont typeface="Arial" panose="020B0604020202020204" pitchFamily="34" charset="0"/>
              <a:buChar char="•"/>
            </a:pPr>
            <a:r>
              <a:rPr lang="en-US" dirty="0"/>
              <a:t>It creates </a:t>
            </a:r>
            <a:r>
              <a:rPr lang="en-US" b="1" dirty="0"/>
              <a:t>voltage</a:t>
            </a:r>
            <a:r>
              <a:rPr lang="en-US" dirty="0"/>
              <a:t> — the electrical pressure that drives current through the system.</a:t>
            </a:r>
          </a:p>
          <a:p>
            <a:pPr marL="171450" indent="-171450">
              <a:buFont typeface="Arial" panose="020B0604020202020204" pitchFamily="34" charset="0"/>
              <a:buChar char="•"/>
            </a:pPr>
            <a:r>
              <a:rPr lang="en-US" dirty="0"/>
              <a:t>Voltage is the difference in electrical charge between two points. Without that difference in charge, electrons would not move.</a:t>
            </a:r>
          </a:p>
          <a:p>
            <a:pPr marL="171450" indent="-171450">
              <a:buFont typeface="Arial" panose="020B0604020202020204" pitchFamily="34" charset="0"/>
              <a:buChar char="•"/>
            </a:pPr>
            <a:r>
              <a:rPr lang="en-US" dirty="0"/>
              <a:t>As we continue through this module, you’ll see that voltage works together with two other key elements: </a:t>
            </a:r>
            <a:r>
              <a:rPr lang="en-US" b="1" dirty="0"/>
              <a:t>current and resistance</a:t>
            </a:r>
            <a:r>
              <a:rPr lang="en-US" dirty="0"/>
              <a:t>. Those relationships are critical to understanding circuit behavior.</a:t>
            </a:r>
          </a:p>
          <a:p>
            <a:pPr marL="171450" indent="-171450">
              <a:buFont typeface="Arial" panose="020B0604020202020204" pitchFamily="34" charset="0"/>
              <a:buChar char="•"/>
            </a:pPr>
            <a:r>
              <a:rPr lang="en-US" dirty="0"/>
              <a:t>Now let’s connect this to the real world.</a:t>
            </a:r>
          </a:p>
          <a:p>
            <a:pPr marL="171450" indent="-171450">
              <a:buFont typeface="Arial" panose="020B0604020202020204" pitchFamily="34" charset="0"/>
              <a:buChar char="•"/>
            </a:pPr>
            <a:r>
              <a:rPr lang="en-US" dirty="0"/>
              <a:t>Common power sources include:</a:t>
            </a:r>
          </a:p>
          <a:p>
            <a:pPr marL="628650" lvl="1" indent="-171450">
              <a:buFont typeface="Arial" panose="020B0604020202020204" pitchFamily="34" charset="0"/>
              <a:buChar char="•"/>
            </a:pPr>
            <a:r>
              <a:rPr lang="en-US" dirty="0"/>
              <a:t>Batteries (AA, coin cells, solar storage batteries)</a:t>
            </a:r>
          </a:p>
          <a:p>
            <a:pPr marL="628650" lvl="1" indent="-171450">
              <a:buFont typeface="Arial" panose="020B0604020202020204" pitchFamily="34" charset="0"/>
              <a:buChar char="•"/>
            </a:pPr>
            <a:r>
              <a:rPr lang="en-US" dirty="0"/>
              <a:t>Solar panels, which convert sunlight into electrical energy</a:t>
            </a:r>
          </a:p>
          <a:p>
            <a:pPr marL="628650" lvl="1" indent="-171450">
              <a:buFont typeface="Arial" panose="020B0604020202020204" pitchFamily="34" charset="0"/>
              <a:buChar char="•"/>
            </a:pPr>
            <a:r>
              <a:rPr lang="en-US" dirty="0"/>
              <a:t>Generators, often used as backup power</a:t>
            </a:r>
          </a:p>
          <a:p>
            <a:pPr marL="628650" lvl="1" indent="-171450">
              <a:buFont typeface="Arial" panose="020B0604020202020204" pitchFamily="34" charset="0"/>
              <a:buChar char="•"/>
            </a:pPr>
            <a:r>
              <a:rPr lang="en-US" dirty="0"/>
              <a:t>Electrical substations, which distribute power across larger systems</a:t>
            </a:r>
          </a:p>
          <a:p>
            <a:pPr marL="171450" indent="-171450">
              <a:buFont typeface="Arial" panose="020B0604020202020204" pitchFamily="34" charset="0"/>
              <a:buChar char="•"/>
            </a:pPr>
            <a:r>
              <a:rPr lang="en-US" dirty="0"/>
              <a:t>Every circuit must have a source — without it, there is no energy to move.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sz="1200" b="0" dirty="0">
              <a:latin typeface="Calibri" panose="020F0502020204030204" pitchFamily="34" charset="0"/>
              <a:ea typeface="Calibri" panose="020F0502020204030204" pitchFamily="34" charset="0"/>
              <a:cs typeface="Calibri" panose="020F0502020204030204" pitchFamily="34" charset="0"/>
            </a:endParaRPr>
          </a:p>
          <a:p>
            <a:endParaRPr lang="en-US" altLang="en-US" sz="1200" b="1"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i="1" dirty="0">
                <a:latin typeface="Calibri" panose="020F0502020204030204" pitchFamily="34" charset="0"/>
                <a:ea typeface="Calibri" panose="020F0502020204030204" pitchFamily="34" charset="0"/>
                <a:cs typeface="Calibri" panose="020F0502020204030204" pitchFamily="34" charset="0"/>
              </a:rPr>
              <a:t>Source:</a:t>
            </a:r>
            <a:r>
              <a:rPr lang="en-US" altLang="en-US" sz="1200" b="1" dirty="0">
                <a:latin typeface="Calibri" panose="020F0502020204030204" pitchFamily="34" charset="0"/>
                <a:ea typeface="Calibri" panose="020F0502020204030204" pitchFamily="34" charset="0"/>
                <a:cs typeface="Calibri" panose="020F0502020204030204" pitchFamily="34" charset="0"/>
              </a:rPr>
              <a:t> </a:t>
            </a:r>
            <a:r>
              <a:rPr lang="en-US" sz="1200" kern="1200" dirty="0">
                <a:solidFill>
                  <a:schemeClr val="tx1"/>
                </a:solidFill>
                <a:effectLst/>
                <a:latin typeface="+mn-lt"/>
                <a:ea typeface="+mn-ea"/>
                <a:cs typeface="+mn-cs"/>
              </a:rPr>
              <a:t>Aresco, R. (2023, July 12). </a:t>
            </a:r>
            <a:r>
              <a:rPr lang="en-US" sz="1200" i="1" kern="1200" dirty="0">
                <a:solidFill>
                  <a:schemeClr val="tx1"/>
                </a:solidFill>
                <a:effectLst/>
                <a:latin typeface="+mn-lt"/>
                <a:ea typeface="+mn-ea"/>
                <a:cs typeface="+mn-cs"/>
              </a:rPr>
              <a:t>Principle of Electricity and DC &amp; AC Power Supply: The Basics</a:t>
            </a:r>
            <a:r>
              <a:rPr lang="en-US" sz="1200" kern="1200" dirty="0">
                <a:solidFill>
                  <a:schemeClr val="tx1"/>
                </a:solidFill>
                <a:effectLst/>
                <a:latin typeface="+mn-lt"/>
                <a:ea typeface="+mn-ea"/>
                <a:cs typeface="+mn-cs"/>
              </a:rPr>
              <a:t>. Erie Institute of Technology. https://erieit.edu/electricity-dc-ac-power-supply-basics/</a:t>
            </a:r>
          </a:p>
          <a:p>
            <a:endParaRPr lang="en-US" altLang="en-US" sz="1200" b="1"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372A1FE-7BCD-3D84-D1ED-12AD3B437D76}"/>
              </a:ext>
            </a:extLst>
          </p:cNvPr>
          <p:cNvSpPr>
            <a:spLocks noGrp="1"/>
          </p:cNvSpPr>
          <p:nvPr>
            <p:ph type="sldNum" sz="quarter" idx="5"/>
          </p:nvPr>
        </p:nvSpPr>
        <p:spPr/>
        <p:txBody>
          <a:bodyPr/>
          <a:lstStyle/>
          <a:p>
            <a:fld id="{C68FB58B-AACD-44F1-9CE2-B850C946C86F}" type="slidenum">
              <a:rPr lang="en-US" smtClean="0"/>
              <a:t>36</a:t>
            </a:fld>
            <a:endParaRPr lang="en-US" dirty="0"/>
          </a:p>
        </p:txBody>
      </p:sp>
    </p:spTree>
    <p:extLst>
      <p:ext uri="{BB962C8B-B14F-4D97-AF65-F5344CB8AC3E}">
        <p14:creationId xmlns:p14="http://schemas.microsoft.com/office/powerpoint/2010/main" val="42216221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2F897-4EAD-79D9-0B7E-D16C71D958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ECDA6-CFFA-EB2E-EF94-562F357BED3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523E93D-BE78-6C79-EF67-458EB2ACAB74}"/>
              </a:ext>
            </a:extLst>
          </p:cNvPr>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 Recall</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2 minutes</a:t>
            </a:r>
          </a:p>
          <a:p>
            <a:pPr>
              <a:spcBef>
                <a:spcPts val="1200"/>
              </a:spcBef>
            </a:pP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Talking Points:</a:t>
            </a: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 </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load</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is any component within a circuit that uses electricity to carry out work. </a:t>
            </a: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200" b="0" dirty="0">
                <a:solidFill>
                  <a:schemeClr val="tx1"/>
                </a:solidFill>
                <a:latin typeface="Calibri" panose="020F0502020204030204" pitchFamily="34" charset="0"/>
                <a:ea typeface="Calibri" panose="020F0502020204030204" pitchFamily="34" charset="0"/>
                <a:cs typeface="Calibri" panose="020F0502020204030204" pitchFamily="34" charset="0"/>
              </a:rPr>
              <a:t>In other words, a load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converts energy into a functional form or task, like producing heat, light or movement (motion).</a:t>
            </a: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Ask: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Besides the examples shown here on the slide, can you think of any additional examples?</a:t>
            </a:r>
          </a:p>
          <a:p>
            <a:pPr marL="628650" marR="0" lvl="1"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i="1" dirty="0">
                <a:solidFill>
                  <a:schemeClr val="tx1"/>
                </a:solidFill>
                <a:latin typeface="Calibri" panose="020F0502020204030204" pitchFamily="34" charset="0"/>
                <a:ea typeface="Calibri" panose="020F0502020204030204" pitchFamily="34" charset="0"/>
                <a:cs typeface="Calibri" panose="020F0502020204030204" pitchFamily="34" charset="0"/>
              </a:rPr>
              <a:t>Call on learners to respond.  </a:t>
            </a: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Examples include lightbulbs (incandescent, LED), motors and traction motors, resistors, TVs, air conditioners &amp; fans, kitchen appliances, etc.</a:t>
            </a:r>
          </a:p>
          <a:p>
            <a:pPr marL="171450" indent="-171450">
              <a:spcBef>
                <a:spcPts val="1200"/>
              </a:spcBef>
              <a:buFont typeface="Arial" panose="020B0604020202020204" pitchFamily="34" charset="0"/>
              <a:buChar char="•"/>
            </a:pPr>
            <a:endParaRPr lang="en-US" sz="12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C782C59-FB61-FC62-156A-B2E62BF0EFC6}"/>
              </a:ext>
            </a:extLst>
          </p:cNvPr>
          <p:cNvSpPr>
            <a:spLocks noGrp="1"/>
          </p:cNvSpPr>
          <p:nvPr>
            <p:ph type="sldNum" sz="quarter" idx="5"/>
          </p:nvPr>
        </p:nvSpPr>
        <p:spPr/>
        <p:txBody>
          <a:bodyPr/>
          <a:lstStyle/>
          <a:p>
            <a:fld id="{C68FB58B-AACD-44F1-9CE2-B850C946C86F}" type="slidenum">
              <a:rPr lang="en-US" smtClean="0"/>
              <a:t>37</a:t>
            </a:fld>
            <a:endParaRPr lang="en-US" dirty="0"/>
          </a:p>
        </p:txBody>
      </p:sp>
    </p:spTree>
    <p:extLst>
      <p:ext uri="{BB962C8B-B14F-4D97-AF65-F5344CB8AC3E}">
        <p14:creationId xmlns:p14="http://schemas.microsoft.com/office/powerpoint/2010/main" val="5827282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2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indent="-171450">
              <a:buFont typeface="Arial" panose="020B0604020202020204" pitchFamily="34" charset="0"/>
              <a:buChar char="•"/>
            </a:pPr>
            <a:r>
              <a:rPr lang="en-US" b="1" dirty="0"/>
              <a:t>Circuit protection </a:t>
            </a:r>
            <a:r>
              <a:rPr lang="en-US" dirty="0"/>
              <a:t>refers to the safeguards built into an electrical system to detect and prevent faults.</a:t>
            </a:r>
          </a:p>
          <a:p>
            <a:pPr marL="171450" indent="-171450">
              <a:buFont typeface="Arial" panose="020B0604020202020204" pitchFamily="34" charset="0"/>
              <a:buChar char="•"/>
            </a:pPr>
            <a:r>
              <a:rPr lang="en-US" dirty="0"/>
              <a:t>Faults include things like:</a:t>
            </a:r>
          </a:p>
          <a:p>
            <a:pPr marL="628650" lvl="1" indent="-171450">
              <a:buFont typeface="Arial" panose="020B0604020202020204" pitchFamily="34" charset="0"/>
              <a:buChar char="•"/>
            </a:pPr>
            <a:r>
              <a:rPr lang="en-US" b="1" dirty="0"/>
              <a:t>Overcurrent</a:t>
            </a:r>
            <a:r>
              <a:rPr lang="en-US" dirty="0"/>
              <a:t> occurs when current exceeds the rated limit of the circuit. This can overheat wires and components.</a:t>
            </a:r>
          </a:p>
          <a:p>
            <a:pPr marL="628650" lvl="1" indent="-171450">
              <a:buFont typeface="Arial" panose="020B0604020202020204" pitchFamily="34" charset="0"/>
              <a:buChar char="•"/>
            </a:pPr>
            <a:r>
              <a:rPr lang="en-US" dirty="0"/>
              <a:t>A </a:t>
            </a:r>
            <a:r>
              <a:rPr lang="en-US" b="1" dirty="0"/>
              <a:t>short circuit</a:t>
            </a:r>
            <a:r>
              <a:rPr lang="en-US" dirty="0"/>
              <a:t> happens when current finds an unintended low-resistance path — often bypassing the load. This can cause a rapid surge in current.</a:t>
            </a:r>
          </a:p>
          <a:p>
            <a:pPr marL="628650" lvl="1" indent="-171450">
              <a:buFont typeface="Arial" panose="020B0604020202020204" pitchFamily="34" charset="0"/>
              <a:buChar char="•"/>
            </a:pPr>
            <a:r>
              <a:rPr lang="en-US" b="1" dirty="0"/>
              <a:t>Overvoltage</a:t>
            </a:r>
            <a:r>
              <a:rPr lang="en-US" dirty="0"/>
              <a:t> is a voltage spike that exceeds the system’s design limits. This can damage sensitive electronics.</a:t>
            </a:r>
          </a:p>
          <a:p>
            <a:pPr marL="628650" lvl="1" indent="-171450">
              <a:buFont typeface="Arial" panose="020B0604020202020204" pitchFamily="34" charset="0"/>
              <a:buChar char="•"/>
            </a:pPr>
            <a:r>
              <a:rPr lang="en-US" dirty="0"/>
              <a:t>A </a:t>
            </a:r>
            <a:r>
              <a:rPr lang="en-US" b="1" dirty="0"/>
              <a:t>ground fault</a:t>
            </a:r>
            <a:r>
              <a:rPr lang="en-US" dirty="0"/>
              <a:t> occurs when current unintentionally flows to ground, often due to damaged insulation or wiring.</a:t>
            </a:r>
          </a:p>
          <a:p>
            <a:pPr marL="171450" indent="-171450">
              <a:buFont typeface="Arial" panose="020B0604020202020204" pitchFamily="34" charset="0"/>
              <a:buChar char="•"/>
            </a:pPr>
            <a:r>
              <a:rPr lang="en-US" dirty="0"/>
              <a:t>Electrical systems are designed to operate within specific limits. When those limits are exceeded, damage can occur — sometimes very quickly.</a:t>
            </a:r>
          </a:p>
          <a:p>
            <a:pPr marL="171450" indent="-171450">
              <a:buFont typeface="Arial" panose="020B0604020202020204" pitchFamily="34" charset="0"/>
              <a:buChar char="•"/>
            </a:pPr>
            <a:r>
              <a:rPr lang="en-US" dirty="0"/>
              <a:t>Circuit protection helps prevent: Equipment damage, fires, system failures, safety hazards</a:t>
            </a:r>
          </a:p>
          <a:p>
            <a:pPr marL="171450" indent="-171450">
              <a:buFont typeface="Arial" panose="020B0604020202020204" pitchFamily="34" charset="0"/>
              <a:buChar char="•"/>
            </a:pPr>
            <a:r>
              <a:rPr lang="en-US" dirty="0"/>
              <a:t>It also improves system reliability and extends the life of components.</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38</a:t>
            </a:fld>
            <a:endParaRPr lang="en-US" dirty="0"/>
          </a:p>
        </p:txBody>
      </p:sp>
    </p:spTree>
    <p:extLst>
      <p:ext uri="{BB962C8B-B14F-4D97-AF65-F5344CB8AC3E}">
        <p14:creationId xmlns:p14="http://schemas.microsoft.com/office/powerpoint/2010/main" val="16535581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A439C-F2DA-8F15-0637-2AEA399BF5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C1DD71-1D64-AA3A-7748-31AC44BECD45}"/>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07D3417-0326-6962-6E66-75FA6C30C6D3}"/>
              </a:ext>
            </a:extLst>
          </p:cNvPr>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2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indent="-171450">
              <a:buFont typeface="Arial" panose="020B0604020202020204" pitchFamily="34" charset="0"/>
              <a:buChar char="•"/>
            </a:pPr>
            <a:r>
              <a:rPr lang="en-US" sz="1200" b="0" dirty="0">
                <a:latin typeface="Calibri" panose="020F0502020204030204" pitchFamily="34" charset="0"/>
                <a:ea typeface="Calibri" panose="020F0502020204030204" pitchFamily="34" charset="0"/>
                <a:cs typeface="Calibri" panose="020F0502020204030204" pitchFamily="34" charset="0"/>
              </a:rPr>
              <a:t>A  is a one-time safety device that breaks the circuit when the current exceeds a safe level making it a simple and effective way to protect equipment.</a:t>
            </a:r>
          </a:p>
          <a:p>
            <a:pPr marL="171450" indent="-171450">
              <a:buFont typeface="Arial" panose="020B0604020202020204" pitchFamily="34" charset="0"/>
              <a:buChar char="•"/>
            </a:pPr>
            <a:r>
              <a:rPr lang="en-US" sz="1200" b="0" dirty="0">
                <a:latin typeface="Calibri" panose="020F0502020204030204" pitchFamily="34" charset="0"/>
                <a:ea typeface="Calibri" panose="020F0502020204030204" pitchFamily="34" charset="0"/>
                <a:cs typeface="Calibri" panose="020F0502020204030204" pitchFamily="34" charset="0"/>
              </a:rPr>
              <a:t>There are several types of s used in DC circuits, including:</a:t>
            </a:r>
          </a:p>
          <a:p>
            <a:pPr marL="628650" lvl="1" indent="-171450">
              <a:buFont typeface="Arial" panose="020B0604020202020204" pitchFamily="34" charset="0"/>
              <a:buChar char="•"/>
            </a:pPr>
            <a:r>
              <a:rPr lang="en-US" sz="1200" b="0" dirty="0">
                <a:latin typeface="Calibri" panose="020F0502020204030204" pitchFamily="34" charset="0"/>
                <a:ea typeface="Calibri" panose="020F0502020204030204" pitchFamily="34" charset="0"/>
                <a:cs typeface="Calibri" panose="020F0502020204030204" pitchFamily="34" charset="0"/>
              </a:rPr>
              <a:t>Blade s – commonly found in automotive systems.</a:t>
            </a:r>
          </a:p>
          <a:p>
            <a:pPr marL="628650" lvl="1" indent="-171450">
              <a:buFont typeface="Arial" panose="020B0604020202020204" pitchFamily="34" charset="0"/>
              <a:buChar char="•"/>
            </a:pPr>
            <a:r>
              <a:rPr lang="en-US" sz="1200" b="0" dirty="0">
                <a:latin typeface="Calibri" panose="020F0502020204030204" pitchFamily="34" charset="0"/>
                <a:ea typeface="Calibri" panose="020F0502020204030204" pitchFamily="34" charset="0"/>
                <a:cs typeface="Calibri" panose="020F0502020204030204" pitchFamily="34" charset="0"/>
              </a:rPr>
              <a:t>Cartridge s – used in a variety of industrial and residential settings.</a:t>
            </a:r>
          </a:p>
          <a:p>
            <a:pPr marL="628650" lvl="1" indent="-171450">
              <a:buFont typeface="Arial" panose="020B0604020202020204" pitchFamily="34" charset="0"/>
              <a:buChar char="•"/>
            </a:pPr>
            <a:r>
              <a:rPr lang="en-US" sz="1200" b="0" dirty="0">
                <a:latin typeface="Calibri" panose="020F0502020204030204" pitchFamily="34" charset="0"/>
                <a:ea typeface="Calibri" panose="020F0502020204030204" pitchFamily="34" charset="0"/>
                <a:cs typeface="Calibri" panose="020F0502020204030204" pitchFamily="34" charset="0"/>
              </a:rPr>
              <a:t>High-speed s – designed to protect sensitive electronic components by reacting quickly to overcurrent.</a:t>
            </a:r>
          </a:p>
          <a:p>
            <a:pPr marL="171450" indent="-171450">
              <a:buFont typeface="Arial" panose="020B0604020202020204" pitchFamily="34" charset="0"/>
              <a:buChar char="•"/>
            </a:pPr>
            <a:r>
              <a:rPr lang="en-US" sz="1200" b="0" dirty="0">
                <a:latin typeface="Calibri" panose="020F0502020204030204" pitchFamily="34" charset="0"/>
                <a:ea typeface="Calibri" panose="020F0502020204030204" pitchFamily="34" charset="0"/>
                <a:cs typeface="Calibri" panose="020F0502020204030204" pitchFamily="34" charset="0"/>
              </a:rPr>
              <a:t>Some of the advantages of using s are that they’re simple, low-cost, and reliable.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latin typeface="Calibri" panose="020F0502020204030204" pitchFamily="34" charset="0"/>
                <a:ea typeface="Calibri" panose="020F0502020204030204" pitchFamily="34" charset="0"/>
                <a:cs typeface="Calibri" panose="020F0502020204030204" pitchFamily="34" charset="0"/>
              </a:rPr>
              <a:t>They also help protect with electrical damage, short circuiting, voltage, overcurrent and blow outs, reducing fire hazards/risk, wire degradation.</a:t>
            </a:r>
          </a:p>
          <a:p>
            <a:pPr marL="171450" indent="-171450">
              <a:buFont typeface="Arial" panose="020B0604020202020204" pitchFamily="34" charset="0"/>
              <a:buChar char="•"/>
            </a:pPr>
            <a:r>
              <a:rPr lang="en-US" sz="1200" b="0" dirty="0">
                <a:latin typeface="Calibri" panose="020F0502020204030204" pitchFamily="34" charset="0"/>
                <a:ea typeface="Calibri" panose="020F0502020204030204" pitchFamily="34" charset="0"/>
                <a:cs typeface="Calibri" panose="020F0502020204030204" pitchFamily="34" charset="0"/>
              </a:rPr>
              <a:t>The main drawback is that once a  blows, it has to be replaced, since it’s designed for one-time use only.</a:t>
            </a:r>
          </a:p>
        </p:txBody>
      </p:sp>
      <p:sp>
        <p:nvSpPr>
          <p:cNvPr id="4" name="Slide Number Placeholder 3">
            <a:extLst>
              <a:ext uri="{FF2B5EF4-FFF2-40B4-BE49-F238E27FC236}">
                <a16:creationId xmlns:a16="http://schemas.microsoft.com/office/drawing/2014/main" id="{69B6574F-1930-571E-8B3B-CBBD1A9720F5}"/>
              </a:ext>
            </a:extLst>
          </p:cNvPr>
          <p:cNvSpPr>
            <a:spLocks noGrp="1"/>
          </p:cNvSpPr>
          <p:nvPr>
            <p:ph type="sldNum" sz="quarter" idx="5"/>
          </p:nvPr>
        </p:nvSpPr>
        <p:spPr/>
        <p:txBody>
          <a:bodyPr/>
          <a:lstStyle/>
          <a:p>
            <a:fld id="{C68FB58B-AACD-44F1-9CE2-B850C946C86F}" type="slidenum">
              <a:rPr lang="en-US" smtClean="0"/>
              <a:t>39</a:t>
            </a:fld>
            <a:endParaRPr lang="en-US" dirty="0"/>
          </a:p>
        </p:txBody>
      </p:sp>
    </p:spTree>
    <p:extLst>
      <p:ext uri="{BB962C8B-B14F-4D97-AF65-F5344CB8AC3E}">
        <p14:creationId xmlns:p14="http://schemas.microsoft.com/office/powerpoint/2010/main" val="120516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Direction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r>
              <a:rPr lang="en-US" sz="1200" b="0" dirty="0">
                <a:effectLst/>
                <a:latin typeface="+mn-lt"/>
                <a:ea typeface="Calibri" panose="020F0502020204030204" pitchFamily="34" charset="0"/>
                <a:cs typeface="Times New Roman" panose="02020603050405020304" pitchFamily="18" charset="0"/>
              </a:rPr>
              <a:t>: </a:t>
            </a:r>
            <a:r>
              <a:rPr lang="en-US" dirty="0"/>
              <a:t>Review the module objectives. </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4</a:t>
            </a:fld>
            <a:endParaRPr lang="en-US" dirty="0"/>
          </a:p>
        </p:txBody>
      </p:sp>
    </p:spTree>
    <p:extLst>
      <p:ext uri="{BB962C8B-B14F-4D97-AF65-F5344CB8AC3E}">
        <p14:creationId xmlns:p14="http://schemas.microsoft.com/office/powerpoint/2010/main" val="25889062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5DF48-665A-0C50-FF67-1D65F20B97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B5C802-47CA-FF83-0412-59E436A3B9F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310725E-4F19-AF94-B6FC-708D290D33F7}"/>
              </a:ext>
            </a:extLst>
          </p:cNvPr>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2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indent="-171450">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Circuit breakers </a:t>
            </a:r>
            <a:r>
              <a:rPr lang="en-US" b="0" dirty="0">
                <a:latin typeface="Calibri" panose="020F0502020204030204" pitchFamily="34" charset="0"/>
                <a:ea typeface="Calibri" panose="020F0502020204030204" pitchFamily="34" charset="0"/>
                <a:cs typeface="Calibri" panose="020F0502020204030204" pitchFamily="34" charset="0"/>
              </a:rPr>
              <a:t>are devices that interrupt current when it surpasses a level that is safe. </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Like s, circuit breakers offer protection against overcurrent.</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However, unlike s, circuit breakers are reusable devices that stop the flow of electricity when the current exceeds safe limits—they can be reset rather than replaced.</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Some key advantages of circuit breakers are that they’re reusable, easy to reset, and very reliable.</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The main disadvantage is cost—they tend to be more expensive than s up front.</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In DC systems, common types of circuit breakers include:</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Thermal breakers – which trip when heat from excessive current builds up.</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Magnetic breakers – which use a magnetic field to quickly interrupt current during a surge.</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Hybrid (thermal-magnetic) breakers – combine both mechanisms for more effective protection.</a:t>
            </a:r>
          </a:p>
        </p:txBody>
      </p:sp>
      <p:sp>
        <p:nvSpPr>
          <p:cNvPr id="4" name="Slide Number Placeholder 3">
            <a:extLst>
              <a:ext uri="{FF2B5EF4-FFF2-40B4-BE49-F238E27FC236}">
                <a16:creationId xmlns:a16="http://schemas.microsoft.com/office/drawing/2014/main" id="{08C65E43-FFF8-C376-5ABE-AB8458D1DB8F}"/>
              </a:ext>
            </a:extLst>
          </p:cNvPr>
          <p:cNvSpPr>
            <a:spLocks noGrp="1"/>
          </p:cNvSpPr>
          <p:nvPr>
            <p:ph type="sldNum" sz="quarter" idx="5"/>
          </p:nvPr>
        </p:nvSpPr>
        <p:spPr/>
        <p:txBody>
          <a:bodyPr/>
          <a:lstStyle/>
          <a:p>
            <a:fld id="{C68FB58B-AACD-44F1-9CE2-B850C946C86F}" type="slidenum">
              <a:rPr lang="en-US" smtClean="0"/>
              <a:t>40</a:t>
            </a:fld>
            <a:endParaRPr lang="en-US" dirty="0"/>
          </a:p>
        </p:txBody>
      </p:sp>
    </p:spTree>
    <p:extLst>
      <p:ext uri="{BB962C8B-B14F-4D97-AF65-F5344CB8AC3E}">
        <p14:creationId xmlns:p14="http://schemas.microsoft.com/office/powerpoint/2010/main" val="35341997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BFBE5-6E81-D2AA-4F4F-C304D2A0DB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91701C-EC74-567B-91B6-7995C25E0D5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9B522E3-B1BF-BD64-BC59-C04AC0D80B5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Calibri" panose="020F0502020204030204" pitchFamily="34" charset="0"/>
                <a:ea typeface="Calibri" panose="020F0502020204030204" pitchFamily="34" charset="0"/>
                <a:cs typeface="Times New Roman" panose="02020603050405020304" pitchFamily="18" charset="0"/>
              </a:rPr>
              <a:t>*This slide contains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 to reveal content.</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Evaluate/Assess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3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Learning Objective: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Define the major components of an electrical circuit and describe their functionality.</a:t>
            </a:r>
          </a:p>
          <a:p>
            <a:pPr marL="0" indent="0">
              <a:buNone/>
            </a:pPr>
            <a:r>
              <a:rPr lang="en-US" sz="1200" b="1" dirty="0">
                <a:latin typeface="Calibri" panose="020F0502020204030204" pitchFamily="34" charset="0"/>
                <a:ea typeface="Calibri" panose="020F0502020204030204" pitchFamily="34" charset="0"/>
                <a:cs typeface="Calibri" panose="020F0502020204030204" pitchFamily="34" charset="0"/>
              </a:rPr>
              <a:t>Do</a:t>
            </a:r>
            <a:r>
              <a:rPr lang="en-US" sz="1200" dirty="0">
                <a:latin typeface="Calibri" panose="020F0502020204030204" pitchFamily="34" charset="0"/>
                <a:ea typeface="Calibri" panose="020F0502020204030204" pitchFamily="34" charset="0"/>
                <a:cs typeface="Calibri" panose="020F0502020204030204" pitchFamily="34" charset="0"/>
              </a:rPr>
              <a:t>: Review the knowledge check question. Call on learners to share their responses. </a:t>
            </a:r>
            <a:endParaRPr lang="en-US" sz="1200" i="1"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endParaRPr lang="en-US" sz="1200" dirty="0"/>
          </a:p>
          <a:p>
            <a:r>
              <a:rPr lang="en-US" sz="1200" b="1" dirty="0"/>
              <a:t>Answer Key</a:t>
            </a:r>
            <a:r>
              <a:rPr lang="en-US" sz="1200" dirty="0"/>
              <a:t>:</a:t>
            </a:r>
          </a:p>
          <a:p>
            <a:pPr marL="0" indent="0">
              <a:buFont typeface="Arial" panose="020B0604020202020204" pitchFamily="34" charset="0"/>
              <a:buNone/>
            </a:pPr>
            <a:r>
              <a:rPr lang="en-US" sz="1200" b="0" u="none" dirty="0">
                <a:latin typeface="Calibri" panose="020F0502020204030204" pitchFamily="34" charset="0"/>
                <a:ea typeface="Calibri" panose="020F0502020204030204" pitchFamily="34" charset="0"/>
                <a:cs typeface="Calibri" panose="020F0502020204030204" pitchFamily="34" charset="0"/>
              </a:rPr>
              <a:t>D</a:t>
            </a:r>
            <a:endParaRPr lang="en-US" b="0" u="none"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05D07DB6-C471-7BF4-0B98-51FE0BAAFB78}"/>
              </a:ext>
            </a:extLst>
          </p:cNvPr>
          <p:cNvSpPr>
            <a:spLocks noGrp="1"/>
          </p:cNvSpPr>
          <p:nvPr>
            <p:ph type="sldNum" sz="quarter" idx="5"/>
          </p:nvPr>
        </p:nvSpPr>
        <p:spPr/>
        <p:txBody>
          <a:bodyPr/>
          <a:lstStyle/>
          <a:p>
            <a:fld id="{C68FB58B-AACD-44F1-9CE2-B850C946C86F}" type="slidenum">
              <a:rPr lang="en-US" smtClean="0"/>
              <a:t>41</a:t>
            </a:fld>
            <a:endParaRPr lang="en-US" dirty="0"/>
          </a:p>
        </p:txBody>
      </p:sp>
    </p:spTree>
    <p:extLst>
      <p:ext uri="{BB962C8B-B14F-4D97-AF65-F5344CB8AC3E}">
        <p14:creationId xmlns:p14="http://schemas.microsoft.com/office/powerpoint/2010/main" val="21269816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44CC6-C99F-FCD5-546E-6EBB736D35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5F20E3-B71D-75DF-C7F9-20CB031C087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5F9C85A-CFE3-4E93-93E0-6A2D2E904A3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Calibri" panose="020F0502020204030204" pitchFamily="34" charset="0"/>
                <a:ea typeface="Calibri" panose="020F0502020204030204" pitchFamily="34" charset="0"/>
                <a:cs typeface="Times New Roman" panose="02020603050405020304" pitchFamily="18" charset="0"/>
              </a:rPr>
              <a:t>*This slide contains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 to reveal content.</a:t>
            </a: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Evaluate/Assess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3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Learning Objective: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Define the major components of an electrical circuit and describe their functionality.</a:t>
            </a:r>
          </a:p>
          <a:p>
            <a:pPr marL="0" indent="0">
              <a:buNone/>
            </a:pPr>
            <a:r>
              <a:rPr lang="en-US" sz="1200" b="1" dirty="0">
                <a:latin typeface="Calibri" panose="020F0502020204030204" pitchFamily="34" charset="0"/>
                <a:ea typeface="Calibri" panose="020F0502020204030204" pitchFamily="34" charset="0"/>
                <a:cs typeface="Calibri" panose="020F0502020204030204" pitchFamily="34" charset="0"/>
              </a:rPr>
              <a:t>Do</a:t>
            </a:r>
            <a:r>
              <a:rPr lang="en-US" sz="1200" dirty="0">
                <a:latin typeface="Calibri" panose="020F0502020204030204" pitchFamily="34" charset="0"/>
                <a:ea typeface="Calibri" panose="020F0502020204030204" pitchFamily="34" charset="0"/>
                <a:cs typeface="Calibri" panose="020F0502020204030204" pitchFamily="34" charset="0"/>
              </a:rPr>
              <a:t>: Review the knowledge check question. Call on learners to share their responses. </a:t>
            </a:r>
            <a:endParaRPr lang="en-US" sz="1200" i="1"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endParaRPr lang="en-US" sz="1200" dirty="0"/>
          </a:p>
          <a:p>
            <a:r>
              <a:rPr lang="en-US" sz="1200" b="1" dirty="0"/>
              <a:t>Answer Key</a:t>
            </a:r>
            <a:r>
              <a:rPr lang="en-US" sz="1200" dirty="0"/>
              <a:t>:</a:t>
            </a:r>
          </a:p>
          <a:p>
            <a:pPr marL="0" indent="0">
              <a:buFont typeface="Arial" panose="020B0604020202020204" pitchFamily="34" charset="0"/>
              <a:buNone/>
            </a:pPr>
            <a:r>
              <a:rPr lang="en-US" sz="1200" b="0" u="none" dirty="0">
                <a:latin typeface="Calibri" panose="020F0502020204030204" pitchFamily="34" charset="0"/>
                <a:ea typeface="Calibri" panose="020F0502020204030204" pitchFamily="34" charset="0"/>
                <a:cs typeface="Calibri" panose="020F0502020204030204" pitchFamily="34" charset="0"/>
              </a:rPr>
              <a:t>Circuit breakers are reusable and easy to reset. </a:t>
            </a:r>
          </a:p>
          <a:p>
            <a:pPr marL="0" indent="0">
              <a:buFont typeface="Arial" panose="020B0604020202020204" pitchFamily="34" charset="0"/>
              <a:buNone/>
            </a:pPr>
            <a:endParaRPr lang="en-US" b="0" u="none"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5F47051D-777C-95DD-0893-3DD4B911099F}"/>
              </a:ext>
            </a:extLst>
          </p:cNvPr>
          <p:cNvSpPr>
            <a:spLocks noGrp="1"/>
          </p:cNvSpPr>
          <p:nvPr>
            <p:ph type="sldNum" sz="quarter" idx="5"/>
          </p:nvPr>
        </p:nvSpPr>
        <p:spPr/>
        <p:txBody>
          <a:bodyPr/>
          <a:lstStyle/>
          <a:p>
            <a:fld id="{C68FB58B-AACD-44F1-9CE2-B850C946C86F}" type="slidenum">
              <a:rPr lang="en-US" smtClean="0"/>
              <a:t>42</a:t>
            </a:fld>
            <a:endParaRPr lang="en-US" dirty="0"/>
          </a:p>
        </p:txBody>
      </p:sp>
    </p:spTree>
    <p:extLst>
      <p:ext uri="{BB962C8B-B14F-4D97-AF65-F5344CB8AC3E}">
        <p14:creationId xmlns:p14="http://schemas.microsoft.com/office/powerpoint/2010/main" val="956964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29ACC-63C9-F865-123D-F418FF2E44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BDE3DA-229C-9484-6F3B-8AE1C8EB434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D9385BB-297E-04DA-BB42-EB6EE04B71F9}"/>
              </a:ext>
            </a:extLst>
          </p:cNvPr>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 Recall</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2 minutes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A </a:t>
            </a:r>
            <a:r>
              <a:rPr lang="en-US" altLang="en-US" sz="1200" b="1" dirty="0">
                <a:latin typeface="Calibri" panose="020F0502020204030204" pitchFamily="34" charset="0"/>
                <a:ea typeface="Calibri" panose="020F0502020204030204" pitchFamily="34" charset="0"/>
                <a:cs typeface="Calibri" panose="020F0502020204030204" pitchFamily="34" charset="0"/>
              </a:rPr>
              <a:t>switch</a:t>
            </a:r>
            <a:r>
              <a:rPr lang="en-US" altLang="en-US" sz="1200" dirty="0">
                <a:latin typeface="Calibri" panose="020F0502020204030204" pitchFamily="34" charset="0"/>
                <a:ea typeface="Calibri" panose="020F0502020204030204" pitchFamily="34" charset="0"/>
                <a:cs typeface="Calibri" panose="020F0502020204030204" pitchFamily="34" charset="0"/>
              </a:rPr>
              <a:t> is </a:t>
            </a:r>
            <a:r>
              <a:rPr lang="en-US" alt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a device that completes or breaks a circuit by preventing or allowing electrical current flow to a component.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latin typeface="Calibri" panose="020F0502020204030204" pitchFamily="34" charset="0"/>
                <a:ea typeface="Calibri" panose="020F0502020204030204" pitchFamily="34" charset="0"/>
                <a:cs typeface="Calibri" panose="020F0502020204030204" pitchFamily="34" charset="0"/>
              </a:rPr>
              <a:t>When a switch is “on” or “closed” this completes a circuit and allows current flow.</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latin typeface="Calibri" panose="020F0502020204030204" pitchFamily="34" charset="0"/>
                <a:ea typeface="Calibri" panose="020F0502020204030204" pitchFamily="34" charset="0"/>
                <a:cs typeface="Calibri" panose="020F0502020204030204" pitchFamily="34" charset="0"/>
              </a:rPr>
              <a:t>When a switch is “open” or “off”, the circuit is broken which stops the flow of current.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latin typeface="Calibri" panose="020F0502020204030204" pitchFamily="34" charset="0"/>
                <a:ea typeface="Calibri" panose="020F0502020204030204" pitchFamily="34" charset="0"/>
                <a:cs typeface="Calibri" panose="020F0502020204030204" pitchFamily="34" charset="0"/>
              </a:rPr>
              <a:t>A switch gives us control over electricity, allowing current to flow only when it’s needed and stopping it when it is not needed.</a:t>
            </a:r>
            <a:endParaRPr lang="en-US" b="0" dirty="0">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Some of the key switches shown in the picture are: </a:t>
            </a:r>
          </a:p>
          <a:p>
            <a:pPr marL="628650" lvl="1"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Toggle, Push button, Rotary,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latin typeface="Calibri" panose="020F0502020204030204" pitchFamily="34" charset="0"/>
                <a:ea typeface="Calibri" panose="020F0502020204030204" pitchFamily="34" charset="0"/>
                <a:cs typeface="Calibri" panose="020F0502020204030204" pitchFamily="34" charset="0"/>
              </a:rPr>
              <a:t>Ask: </a:t>
            </a:r>
            <a:r>
              <a:rPr lang="en-US" dirty="0">
                <a:latin typeface="Calibri" panose="020F0502020204030204" pitchFamily="34" charset="0"/>
                <a:ea typeface="Calibri" panose="020F0502020204030204" pitchFamily="34" charset="0"/>
                <a:cs typeface="Calibri" panose="020F0502020204030204" pitchFamily="34" charset="0"/>
              </a:rPr>
              <a:t>Do you know any other examples of switches?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latin typeface="Calibri" panose="020F0502020204030204" pitchFamily="34" charset="0"/>
                <a:ea typeface="Calibri" panose="020F0502020204030204" pitchFamily="34" charset="0"/>
                <a:cs typeface="Calibri" panose="020F0502020204030204" pitchFamily="34" charset="0"/>
              </a:rPr>
              <a:t>Call on learners to respond. Answers may include rocker switch, slide switch, foot switch, knife switch, joysticks, pull chain switch, etc.</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8F391953-A4FC-E6E4-3AF5-B4564A79BB88}"/>
              </a:ext>
            </a:extLst>
          </p:cNvPr>
          <p:cNvSpPr>
            <a:spLocks noGrp="1"/>
          </p:cNvSpPr>
          <p:nvPr>
            <p:ph type="sldNum" sz="quarter" idx="5"/>
          </p:nvPr>
        </p:nvSpPr>
        <p:spPr/>
        <p:txBody>
          <a:bodyPr/>
          <a:lstStyle/>
          <a:p>
            <a:fld id="{C68FB58B-AACD-44F1-9CE2-B850C946C86F}" type="slidenum">
              <a:rPr lang="en-US" smtClean="0"/>
              <a:t>43</a:t>
            </a:fld>
            <a:endParaRPr lang="en-US" dirty="0"/>
          </a:p>
        </p:txBody>
      </p:sp>
    </p:spTree>
    <p:extLst>
      <p:ext uri="{BB962C8B-B14F-4D97-AF65-F5344CB8AC3E}">
        <p14:creationId xmlns:p14="http://schemas.microsoft.com/office/powerpoint/2010/main" val="12397150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55E25-0AD8-124B-0805-06C8332582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F27B6C-FB60-2C63-BD8A-BB8CF294D38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2BDD6B1-7D98-45A3-42AC-3A68502B9699}"/>
              </a:ext>
            </a:extLst>
          </p:cNvPr>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2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lvl="0" indent="-171450">
              <a:spcBef>
                <a:spcPts val="1200"/>
              </a:spcBef>
              <a:buFont typeface="Arial" panose="020B0604020202020204" pitchFamily="34" charset="0"/>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A </a:t>
            </a:r>
            <a:r>
              <a:rPr lang="en-US" altLang="en-US" sz="1200" b="1" dirty="0">
                <a:latin typeface="Calibri" panose="020F0502020204030204" pitchFamily="34" charset="0"/>
                <a:ea typeface="Calibri" panose="020F0502020204030204" pitchFamily="34" charset="0"/>
                <a:cs typeface="Calibri" panose="020F0502020204030204" pitchFamily="34" charset="0"/>
              </a:rPr>
              <a:t>relay</a:t>
            </a:r>
            <a:r>
              <a:rPr lang="en-US" altLang="en-US" sz="1200" dirty="0">
                <a:latin typeface="Calibri" panose="020F0502020204030204" pitchFamily="34" charset="0"/>
                <a:ea typeface="Calibri" panose="020F0502020204030204" pitchFamily="34" charset="0"/>
                <a:cs typeface="Calibri" panose="020F0502020204030204" pitchFamily="34" charset="0"/>
              </a:rPr>
              <a:t> is </a:t>
            </a:r>
            <a:r>
              <a:rPr lang="en-US" alt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a</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n </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electromechanical switch operated by an electromagnet, which can allow low-power circuits to control high-power circuits.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As current flows through a coil it generates magnetic field, and if it moves through a switch it opens or closes the circuit.</a:t>
            </a:r>
          </a:p>
          <a:p>
            <a:pPr marL="171450" lvl="0" indent="-171450">
              <a:spcBef>
                <a:spcPts val="1200"/>
              </a:spcBef>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Applications of relays include:</a:t>
            </a:r>
          </a:p>
          <a:p>
            <a:pPr marL="628650" lvl="1" indent="-171450">
              <a:spcBef>
                <a:spcPts val="1200"/>
              </a:spcBef>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Controlling high-current devices (motors, lights, heating elements).</a:t>
            </a:r>
          </a:p>
          <a:p>
            <a:pPr marL="628650" lvl="1" indent="-171450">
              <a:spcBef>
                <a:spcPts val="1200"/>
              </a:spcBef>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Isolating low-power control systems from high-power circuits (for safety).</a:t>
            </a:r>
          </a:p>
          <a:p>
            <a:pPr marL="628650" lvl="1" indent="-171450">
              <a:spcBef>
                <a:spcPts val="1200"/>
              </a:spcBef>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Automotive systems, industrial machinery, home appliances.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u="none" dirty="0">
                <a:latin typeface="Calibri" panose="020F0502020204030204" pitchFamily="34" charset="0"/>
                <a:ea typeface="Calibri" panose="020F0502020204030204" pitchFamily="34" charset="0"/>
                <a:cs typeface="Calibri" panose="020F0502020204030204" pitchFamily="34" charset="0"/>
              </a:rPr>
              <a:t>In transit, you may see an electromagnet at work when doors in a bus open. To open the doors, an electrical signal is sent to a relay, which in turn sends electrical current to activate lights in the stepwell to provide better illumination. When the doors close, the signal is interrupted, which then extinguishes the step lights. This is done automatically without driver intervention.  </a:t>
            </a:r>
          </a:p>
          <a:p>
            <a:endParaRPr lang="en-US"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u="none" dirty="0">
                <a:latin typeface="Calibri" panose="020F0502020204030204" pitchFamily="34" charset="0"/>
                <a:ea typeface="Calibri" panose="020F0502020204030204" pitchFamily="34" charset="0"/>
                <a:cs typeface="Calibri" panose="020F0502020204030204" pitchFamily="34" charset="0"/>
              </a:rPr>
              <a:t>Additional/optional resource: </a:t>
            </a:r>
            <a:r>
              <a:rPr lang="en-US" altLang="en-US" sz="1200" b="0" u="sng" dirty="0">
                <a:latin typeface="Calibri" panose="020F0502020204030204" pitchFamily="34" charset="0"/>
                <a:ea typeface="Calibri" panose="020F0502020204030204" pitchFamily="34" charset="0"/>
                <a:cs typeface="Calibri" panose="020F0502020204030204" pitchFamily="34" charset="0"/>
              </a:rPr>
              <a:t>https://www.electronicshub.org/what-is-relay-and-how-it-works/</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0DC6DF21-25F4-2628-D9B3-D390AAD97DA4}"/>
              </a:ext>
            </a:extLst>
          </p:cNvPr>
          <p:cNvSpPr>
            <a:spLocks noGrp="1"/>
          </p:cNvSpPr>
          <p:nvPr>
            <p:ph type="sldNum" sz="quarter" idx="5"/>
          </p:nvPr>
        </p:nvSpPr>
        <p:spPr/>
        <p:txBody>
          <a:bodyPr/>
          <a:lstStyle/>
          <a:p>
            <a:fld id="{C68FB58B-AACD-44F1-9CE2-B850C946C86F}" type="slidenum">
              <a:rPr lang="en-US" smtClean="0"/>
              <a:t>44</a:t>
            </a:fld>
            <a:endParaRPr lang="en-US" dirty="0"/>
          </a:p>
        </p:txBody>
      </p:sp>
    </p:spTree>
    <p:extLst>
      <p:ext uri="{BB962C8B-B14F-4D97-AF65-F5344CB8AC3E}">
        <p14:creationId xmlns:p14="http://schemas.microsoft.com/office/powerpoint/2010/main" val="37110560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a:effectLst/>
                <a:latin typeface="Calibri" panose="020F0502020204030204" pitchFamily="34" charset="0"/>
                <a:ea typeface="Calibri" panose="020F0502020204030204" pitchFamily="34" charset="0"/>
                <a:cs typeface="Times New Roman" panose="02020603050405020304" pitchFamily="18" charset="0"/>
              </a:rPr>
              <a:t>*This slide contains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 to reveal content.</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3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indent="-171450">
              <a:buFont typeface="Arial" panose="020B0604020202020204" pitchFamily="34" charset="0"/>
              <a:buChar char="•"/>
            </a:pPr>
            <a:r>
              <a:rPr lang="en-US" dirty="0"/>
              <a:t>Let’s talk about relay contact positions. The </a:t>
            </a:r>
            <a:r>
              <a:rPr lang="en-US" b="0" dirty="0"/>
              <a:t>terms Normally Open (NO) and Normally Closed (NC) </a:t>
            </a:r>
            <a:r>
              <a:rPr lang="en-US" dirty="0"/>
              <a:t>refer to the default state of a relay’s contacts when </a:t>
            </a:r>
            <a:r>
              <a:rPr lang="en-US" b="1" dirty="0"/>
              <a:t>no power </a:t>
            </a:r>
            <a:r>
              <a:rPr lang="en-US" b="0" dirty="0"/>
              <a:t>is applied to the coil. </a:t>
            </a:r>
          </a:p>
          <a:p>
            <a:pPr marL="171450" indent="-171450">
              <a:buFont typeface="Arial" panose="020B0604020202020204" pitchFamily="34" charset="0"/>
              <a:buChar char="•"/>
            </a:pPr>
            <a:r>
              <a:rPr lang="en-US" dirty="0"/>
              <a:t>“Normal” simply means the relay is </a:t>
            </a:r>
            <a:r>
              <a:rPr lang="en-US" b="1" dirty="0"/>
              <a:t>de-energized</a:t>
            </a:r>
            <a:r>
              <a:rPr lang="en-US" dirty="0"/>
              <a:t>.</a:t>
            </a:r>
          </a:p>
          <a:p>
            <a:pPr marL="171450" indent="-171450">
              <a:buFont typeface="Arial" panose="020B0604020202020204" pitchFamily="34" charset="0"/>
              <a:buChar char="•"/>
            </a:pPr>
            <a:r>
              <a:rPr lang="en-US" dirty="0"/>
              <a:t>When the relay’s coil becomes energized, the contacts </a:t>
            </a:r>
            <a:r>
              <a:rPr lang="en-US" b="1" dirty="0"/>
              <a:t>switch</a:t>
            </a:r>
            <a:r>
              <a:rPr lang="en-US" dirty="0"/>
              <a:t> from their normal state to the opposite state. That switching action allows connected circuits to open or close. So, a relay is essentially an electrically controlled switch.</a:t>
            </a:r>
          </a:p>
          <a:p>
            <a:r>
              <a:rPr lang="en-US" b="1" i="1" dirty="0"/>
              <a:t>CLICK</a:t>
            </a:r>
          </a:p>
          <a:p>
            <a:pPr marL="171450" indent="-171450">
              <a:buFont typeface="Arial" panose="020B0604020202020204" pitchFamily="34" charset="0"/>
              <a:buChar char="•"/>
            </a:pPr>
            <a:r>
              <a:rPr lang="en-US" dirty="0"/>
              <a:t>A </a:t>
            </a:r>
            <a:r>
              <a:rPr lang="en-US" b="1" dirty="0"/>
              <a:t>Normally Open</a:t>
            </a:r>
            <a:r>
              <a:rPr lang="en-US" dirty="0"/>
              <a:t> contact does </a:t>
            </a:r>
            <a:r>
              <a:rPr lang="en-US" b="1" dirty="0"/>
              <a:t>not</a:t>
            </a:r>
            <a:r>
              <a:rPr lang="en-US" dirty="0"/>
              <a:t> allow current to flow when the relay is at rest. When the coil is energized, the contact closes and allows current to pass.</a:t>
            </a:r>
          </a:p>
          <a:p>
            <a:pPr marL="171450" indent="-171450">
              <a:buFont typeface="Arial" panose="020B0604020202020204" pitchFamily="34" charset="0"/>
              <a:buChar char="•"/>
            </a:pPr>
            <a:r>
              <a:rPr lang="en-US" dirty="0"/>
              <a:t>Think of it like a push-button light switch that only works while you are pressing it.</a:t>
            </a:r>
          </a:p>
          <a:p>
            <a:pPr marL="628650" lvl="1" indent="-171450">
              <a:buFont typeface="Arial" panose="020B0604020202020204" pitchFamily="34" charset="0"/>
              <a:buChar char="•"/>
            </a:pPr>
            <a:r>
              <a:rPr lang="en-US" dirty="0"/>
              <a:t>No power to the coil → circuit open.</a:t>
            </a:r>
            <a:br>
              <a:rPr lang="en-US" dirty="0"/>
            </a:br>
            <a:r>
              <a:rPr lang="en-US" dirty="0"/>
              <a:t>Power applied → circuit closes.</a:t>
            </a:r>
          </a:p>
          <a:p>
            <a:pPr marL="0" indent="0">
              <a:buFont typeface="Arial" panose="020B0604020202020204" pitchFamily="34" charset="0"/>
              <a:buNone/>
            </a:pPr>
            <a:r>
              <a:rPr lang="en-US" b="1" i="1" dirty="0"/>
              <a:t>CLICK</a:t>
            </a:r>
            <a:endParaRPr lang="en-US" dirty="0"/>
          </a:p>
          <a:p>
            <a:pPr marL="171450" indent="-171450">
              <a:buFont typeface="Arial" panose="020B0604020202020204" pitchFamily="34" charset="0"/>
              <a:buChar char="•"/>
            </a:pPr>
            <a:r>
              <a:rPr lang="en-US" dirty="0"/>
              <a:t>A </a:t>
            </a:r>
            <a:r>
              <a:rPr lang="en-US" b="1" dirty="0"/>
              <a:t>Normally Closed</a:t>
            </a:r>
            <a:r>
              <a:rPr lang="en-US" dirty="0"/>
              <a:t> contact allows current to flow when the relay is at rest. When the coil is energized, the contact opens and interrupts current flow.</a:t>
            </a:r>
          </a:p>
          <a:p>
            <a:pPr marL="628650" lvl="1" indent="-171450">
              <a:buFont typeface="Arial" panose="020B0604020202020204" pitchFamily="34" charset="0"/>
              <a:buChar char="•"/>
            </a:pPr>
            <a:r>
              <a:rPr lang="en-US" dirty="0"/>
              <a:t>A good example is a refrigerator light switch.</a:t>
            </a:r>
          </a:p>
          <a:p>
            <a:pPr marL="628650" lvl="1" indent="-171450">
              <a:buFont typeface="Arial" panose="020B0604020202020204" pitchFamily="34" charset="0"/>
              <a:buChar char="•"/>
            </a:pPr>
            <a:r>
              <a:rPr lang="en-US" dirty="0"/>
              <a:t>The light is on by default. When the door closes (activating the switch), the circuit opens and the light turns off.</a:t>
            </a:r>
          </a:p>
          <a:p>
            <a:pPr marL="171450" indent="-171450">
              <a:buFont typeface="Arial" panose="020B0604020202020204" pitchFamily="34" charset="0"/>
              <a:buChar char="•"/>
            </a:pPr>
            <a:r>
              <a:rPr lang="en-US" dirty="0"/>
              <a:t>You’ll also see this logic used in emergency alarm circuits</a:t>
            </a:r>
          </a:p>
          <a:p>
            <a:pPr marL="171450" indent="-171450">
              <a:buFont typeface="Arial" panose="020B0604020202020204" pitchFamily="34" charset="0"/>
              <a:buChar char="•"/>
            </a:pPr>
            <a:r>
              <a:rPr lang="en-US" dirty="0"/>
              <a:t>Some relays control </a:t>
            </a:r>
            <a:r>
              <a:rPr lang="en-US" i="1" dirty="0"/>
              <a:t>more than one </a:t>
            </a:r>
            <a:r>
              <a:rPr lang="en-US" dirty="0"/>
              <a:t>circuit at the same time. A </a:t>
            </a:r>
            <a:r>
              <a:rPr lang="en-US" b="1" dirty="0"/>
              <a:t>double-pole</a:t>
            </a:r>
            <a:r>
              <a:rPr lang="en-US" dirty="0"/>
              <a:t> relay controls two separate circuits independently. A </a:t>
            </a:r>
            <a:r>
              <a:rPr lang="en-US" b="1" dirty="0"/>
              <a:t>triple-pole</a:t>
            </a:r>
            <a:r>
              <a:rPr lang="en-US" dirty="0"/>
              <a:t> relay controls three separate circuits.</a:t>
            </a:r>
          </a:p>
          <a:p>
            <a:pPr marL="171450" indent="-171450">
              <a:buFont typeface="Arial" panose="020B0604020202020204" pitchFamily="34" charset="0"/>
              <a:buChar char="•"/>
            </a:pPr>
            <a:r>
              <a:rPr lang="en-US" dirty="0"/>
              <a:t>Each circuit has its own set of contacts, but all are controlled by the same coil. This allows one control signal to switch multiple circuits simultaneously.</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45</a:t>
            </a:fld>
            <a:endParaRPr lang="en-US" dirty="0"/>
          </a:p>
        </p:txBody>
      </p:sp>
    </p:spTree>
    <p:extLst>
      <p:ext uri="{BB962C8B-B14F-4D97-AF65-F5344CB8AC3E}">
        <p14:creationId xmlns:p14="http://schemas.microsoft.com/office/powerpoint/2010/main" val="28556228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6CEF5-F47C-6C0F-35B8-8D79F97A35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ED945A-FD40-92AD-B74B-4CC2AD3AB5D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04DBB7DF-384D-8CF8-A2F8-E2B59376F09E}"/>
              </a:ext>
            </a:extLst>
          </p:cNvPr>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5 minutes</a:t>
            </a:r>
          </a:p>
          <a:p>
            <a:r>
              <a:rPr lang="en-US" altLang="en-US" sz="1200" b="1" dirty="0">
                <a:latin typeface="Calibri" panose="020F0502020204030204" pitchFamily="34" charset="0"/>
                <a:ea typeface="Calibri" panose="020F0502020204030204" pitchFamily="34" charset="0"/>
                <a:cs typeface="Calibri" panose="020F0502020204030204" pitchFamily="34" charset="0"/>
              </a:rPr>
              <a:t>Do:</a:t>
            </a:r>
          </a:p>
          <a:p>
            <a:pPr marL="171450" indent="-171450">
              <a:buFont typeface="Arial" panose="020B0604020202020204" pitchFamily="34" charset="0"/>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Review the talking points below</a:t>
            </a:r>
          </a:p>
          <a:p>
            <a:pPr marL="171450" indent="-171450">
              <a:buFont typeface="Arial" panose="020B0604020202020204" pitchFamily="34" charset="0"/>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Play the animation on the slide. </a:t>
            </a:r>
          </a:p>
          <a:p>
            <a:pPr marL="171450" indent="-171450">
              <a:buFont typeface="Arial" panose="020B0604020202020204" pitchFamily="34" charset="0"/>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Consider reviewing the components of an EMR such as:</a:t>
            </a:r>
          </a:p>
          <a:p>
            <a:pPr marL="742950" lvl="1" indent="-285750" algn="l">
              <a:buFont typeface="Arial" panose="020B0604020202020204" pitchFamily="34" charset="0"/>
              <a:buChar char="•"/>
              <a:defRPr sz="1800">
                <a:latin typeface="Arial"/>
              </a:defRPr>
            </a:pPr>
            <a:r>
              <a:rPr lang="en-US" dirty="0">
                <a:latin typeface="Calibri" panose="020F0502020204030204" pitchFamily="34" charset="0"/>
                <a:ea typeface="Calibri" panose="020F0502020204030204" pitchFamily="34" charset="0"/>
                <a:cs typeface="Calibri" panose="020F0502020204030204" pitchFamily="34" charset="0"/>
              </a:rPr>
              <a:t>Fixed Contacts</a:t>
            </a:r>
          </a:p>
          <a:p>
            <a:pPr marL="742950" lvl="1" indent="-285750" algn="l">
              <a:buFont typeface="Arial" panose="020B0604020202020204" pitchFamily="34" charset="0"/>
              <a:buChar char="•"/>
              <a:defRPr sz="1800">
                <a:latin typeface="Arial"/>
              </a:defRPr>
            </a:pPr>
            <a:r>
              <a:rPr lang="en-US" dirty="0">
                <a:latin typeface="Calibri" panose="020F0502020204030204" pitchFamily="34" charset="0"/>
                <a:ea typeface="Calibri" panose="020F0502020204030204" pitchFamily="34" charset="0"/>
                <a:cs typeface="Calibri" panose="020F0502020204030204" pitchFamily="34" charset="0"/>
              </a:rPr>
              <a:t>Moveable contact</a:t>
            </a:r>
          </a:p>
          <a:p>
            <a:pPr marL="742950" lvl="1" indent="-285750" algn="l">
              <a:buFont typeface="Arial" panose="020B0604020202020204" pitchFamily="34" charset="0"/>
              <a:buChar char="•"/>
              <a:defRPr sz="1800">
                <a:latin typeface="Arial"/>
              </a:defRPr>
            </a:pPr>
            <a:r>
              <a:rPr lang="en-US" dirty="0">
                <a:latin typeface="Calibri" panose="020F0502020204030204" pitchFamily="34" charset="0"/>
                <a:ea typeface="Calibri" panose="020F0502020204030204" pitchFamily="34" charset="0"/>
                <a:cs typeface="Calibri" panose="020F0502020204030204" pitchFamily="34" charset="0"/>
              </a:rPr>
              <a:t>Pivot</a:t>
            </a:r>
          </a:p>
          <a:p>
            <a:pPr marL="742950" lvl="1" indent="-285750" algn="l">
              <a:buFont typeface="Arial" panose="020B0604020202020204" pitchFamily="34" charset="0"/>
              <a:buChar char="•"/>
              <a:defRPr sz="1800">
                <a:latin typeface="Arial"/>
              </a:defRPr>
            </a:pPr>
            <a:r>
              <a:rPr lang="en-US" dirty="0">
                <a:latin typeface="Calibri" panose="020F0502020204030204" pitchFamily="34" charset="0"/>
                <a:ea typeface="Calibri" panose="020F0502020204030204" pitchFamily="34" charset="0"/>
                <a:cs typeface="Calibri" panose="020F0502020204030204" pitchFamily="34" charset="0"/>
              </a:rPr>
              <a:t>Armature</a:t>
            </a:r>
          </a:p>
          <a:p>
            <a:pPr marL="742950" lvl="1" indent="-285750" algn="l">
              <a:buFont typeface="Arial" panose="020B0604020202020204" pitchFamily="34" charset="0"/>
              <a:buChar char="•"/>
              <a:defRPr sz="1800">
                <a:latin typeface="Arial"/>
              </a:defRPr>
            </a:pPr>
            <a:r>
              <a:rPr lang="en-US" dirty="0">
                <a:latin typeface="Calibri" panose="020F0502020204030204" pitchFamily="34" charset="0"/>
                <a:ea typeface="Calibri" panose="020F0502020204030204" pitchFamily="34" charset="0"/>
                <a:cs typeface="Calibri" panose="020F0502020204030204" pitchFamily="34" charset="0"/>
              </a:rPr>
              <a:t>Magnetic Flux</a:t>
            </a:r>
          </a:p>
          <a:p>
            <a:pPr marL="742950" lvl="1" indent="-285750" algn="l">
              <a:buFont typeface="Arial" panose="020B0604020202020204" pitchFamily="34" charset="0"/>
              <a:buChar char="•"/>
              <a:defRPr sz="1800">
                <a:latin typeface="Arial"/>
              </a:defRPr>
            </a:pPr>
            <a:r>
              <a:rPr lang="en-US" dirty="0">
                <a:latin typeface="Calibri" panose="020F0502020204030204" pitchFamily="34" charset="0"/>
                <a:ea typeface="Calibri" panose="020F0502020204030204" pitchFamily="34" charset="0"/>
                <a:cs typeface="Calibri" panose="020F0502020204030204" pitchFamily="34" charset="0"/>
              </a:rPr>
              <a:t>Yoke</a:t>
            </a:r>
          </a:p>
          <a:p>
            <a:pPr marL="742950" lvl="1" indent="-285750" algn="l">
              <a:buFont typeface="Arial" panose="020B0604020202020204" pitchFamily="34" charset="0"/>
              <a:buChar char="•"/>
              <a:defRPr sz="1800">
                <a:latin typeface="Arial"/>
              </a:defRPr>
            </a:pPr>
            <a:r>
              <a:rPr lang="en-US" dirty="0">
                <a:latin typeface="Calibri" panose="020F0502020204030204" pitchFamily="34" charset="0"/>
                <a:ea typeface="Calibri" panose="020F0502020204030204" pitchFamily="34" charset="0"/>
                <a:cs typeface="Calibri" panose="020F0502020204030204" pitchFamily="34" charset="0"/>
              </a:rPr>
              <a:t>Air Gap</a:t>
            </a:r>
          </a:p>
          <a:p>
            <a:pPr marL="742950" lvl="1" indent="-285750" algn="l">
              <a:buFont typeface="Arial" panose="020B0604020202020204" pitchFamily="34" charset="0"/>
              <a:buChar char="•"/>
              <a:defRPr sz="1800">
                <a:latin typeface="Arial"/>
              </a:defRPr>
            </a:pPr>
            <a:r>
              <a:rPr lang="en-US" dirty="0">
                <a:latin typeface="Calibri" panose="020F0502020204030204" pitchFamily="34" charset="0"/>
                <a:ea typeface="Calibri" panose="020F0502020204030204" pitchFamily="34" charset="0"/>
                <a:cs typeface="Calibri" panose="020F0502020204030204" pitchFamily="34" charset="0"/>
              </a:rPr>
              <a:t>Coil Supply Voltage</a:t>
            </a:r>
          </a:p>
          <a:p>
            <a:pPr marL="742950" lvl="1" indent="-285750" algn="l">
              <a:buFont typeface="Arial" panose="020B0604020202020204" pitchFamily="34" charset="0"/>
              <a:buChar char="•"/>
              <a:defRPr sz="1800">
                <a:latin typeface="Arial"/>
              </a:defRPr>
            </a:pPr>
            <a:r>
              <a:rPr lang="en-US" dirty="0">
                <a:latin typeface="Calibri" panose="020F0502020204030204" pitchFamily="34" charset="0"/>
                <a:ea typeface="Calibri" panose="020F0502020204030204" pitchFamily="34" charset="0"/>
                <a:cs typeface="Calibri" panose="020F0502020204030204" pitchFamily="34" charset="0"/>
              </a:rPr>
              <a:t>Energizing Coil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indent="-171450">
              <a:buFont typeface="Arial" panose="020B0604020202020204" pitchFamily="34" charset="0"/>
              <a:buChar char="•"/>
            </a:pPr>
            <a:r>
              <a:rPr lang="en-US" sz="1000" dirty="0">
                <a:latin typeface="Calibri" panose="020F0502020204030204" pitchFamily="34" charset="0"/>
                <a:ea typeface="Calibri" panose="020F0502020204030204" pitchFamily="34" charset="0"/>
                <a:cs typeface="Calibri" panose="020F0502020204030204" pitchFamily="34" charset="0"/>
              </a:rPr>
              <a:t>There are several kinds of relays. </a:t>
            </a:r>
          </a:p>
          <a:p>
            <a:pPr marL="171450" indent="-171450">
              <a:buFont typeface="Arial" panose="020B0604020202020204" pitchFamily="34" charset="0"/>
              <a:buChar char="•"/>
            </a:pPr>
            <a:r>
              <a:rPr lang="en-US" sz="1000" dirty="0">
                <a:latin typeface="Calibri" panose="020F0502020204030204" pitchFamily="34" charset="0"/>
                <a:ea typeface="Calibri" panose="020F0502020204030204" pitchFamily="34" charset="0"/>
                <a:cs typeface="Calibri" panose="020F0502020204030204" pitchFamily="34" charset="0"/>
              </a:rPr>
              <a:t>On the slide is a standard type </a:t>
            </a:r>
            <a:r>
              <a:rPr lang="en-US" b="0" dirty="0">
                <a:latin typeface="Calibri" panose="020F0502020204030204" pitchFamily="34" charset="0"/>
                <a:ea typeface="Calibri" panose="020F0502020204030204" pitchFamily="34" charset="0"/>
                <a:cs typeface="Calibri" panose="020F0502020204030204" pitchFamily="34" charset="0"/>
              </a:rPr>
              <a:t>Electromechanical Relays (EMRs) which </a:t>
            </a:r>
            <a:r>
              <a:rPr lang="en-US" dirty="0">
                <a:latin typeface="Calibri" panose="020F0502020204030204" pitchFamily="34" charset="0"/>
                <a:ea typeface="Calibri" panose="020F0502020204030204" pitchFamily="34" charset="0"/>
                <a:cs typeface="Calibri" panose="020F0502020204030204" pitchFamily="34" charset="0"/>
              </a:rPr>
              <a:t>uses physical moving contacts and a coil to switch circuits.</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Applications for EMRs include industrial machines, automotive systems, appliances.</a:t>
            </a:r>
          </a:p>
          <a:p>
            <a:endParaRPr lang="en-US" dirty="0"/>
          </a:p>
        </p:txBody>
      </p:sp>
      <p:sp>
        <p:nvSpPr>
          <p:cNvPr id="4" name="Slide Number Placeholder 3">
            <a:extLst>
              <a:ext uri="{FF2B5EF4-FFF2-40B4-BE49-F238E27FC236}">
                <a16:creationId xmlns:a16="http://schemas.microsoft.com/office/drawing/2014/main" id="{190CFE00-CCCB-7C9B-C3A6-4DBD96722193}"/>
              </a:ext>
            </a:extLst>
          </p:cNvPr>
          <p:cNvSpPr>
            <a:spLocks noGrp="1"/>
          </p:cNvSpPr>
          <p:nvPr>
            <p:ph type="sldNum" sz="quarter" idx="5"/>
          </p:nvPr>
        </p:nvSpPr>
        <p:spPr/>
        <p:txBody>
          <a:bodyPr/>
          <a:lstStyle/>
          <a:p>
            <a:fld id="{C68FB58B-AACD-44F1-9CE2-B850C946C86F}" type="slidenum">
              <a:rPr lang="en-US" smtClean="0"/>
              <a:t>46</a:t>
            </a:fld>
            <a:endParaRPr lang="en-US" dirty="0"/>
          </a:p>
        </p:txBody>
      </p:sp>
    </p:spTree>
    <p:extLst>
      <p:ext uri="{BB962C8B-B14F-4D97-AF65-F5344CB8AC3E}">
        <p14:creationId xmlns:p14="http://schemas.microsoft.com/office/powerpoint/2010/main" val="27440787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1A96F-C89E-12D3-C18B-DF50723E95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2F98BE-CF74-6B15-680C-51FC2BA5327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C83BEBD-00C5-9C92-C817-332BB2EC530E}"/>
              </a:ext>
            </a:extLst>
          </p:cNvPr>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3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Do: </a:t>
            </a:r>
            <a:r>
              <a:rPr lang="en-US" altLang="en-US" sz="1200" dirty="0">
                <a:latin typeface="Calibri" panose="020F0502020204030204" pitchFamily="34" charset="0"/>
                <a:ea typeface="Calibri" panose="020F0502020204030204" pitchFamily="34" charset="0"/>
                <a:cs typeface="Calibri" panose="020F0502020204030204" pitchFamily="34" charset="0"/>
              </a:rPr>
              <a:t>Provide examples of applications and any agency-specifics</a:t>
            </a:r>
            <a:endParaRPr lang="en-US" altLang="en-US" sz="1200" b="1"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A </a:t>
            </a:r>
            <a:r>
              <a:rPr lang="en-US" b="1" dirty="0">
                <a:latin typeface="Calibri" panose="020F0502020204030204" pitchFamily="34" charset="0"/>
                <a:ea typeface="Calibri" panose="020F0502020204030204" pitchFamily="34" charset="0"/>
                <a:cs typeface="Calibri" panose="020F0502020204030204" pitchFamily="34" charset="0"/>
              </a:rPr>
              <a:t>resistor</a:t>
            </a:r>
            <a:r>
              <a:rPr lang="en-US" b="0" dirty="0">
                <a:latin typeface="Calibri" panose="020F0502020204030204" pitchFamily="34" charset="0"/>
                <a:ea typeface="Calibri" panose="020F0502020204030204" pitchFamily="34" charset="0"/>
                <a:cs typeface="Calibri" panose="020F0502020204030204" pitchFamily="34" charset="0"/>
              </a:rPr>
              <a:t> is a basic, passive component with two terminals. It is designed to help control the flow of current by providing resistance.</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This helps protect components, manage voltage drops, and helps to keep equipment operating smoothly.</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It works by converting electrical energy into heat, which helps limit and control the flow of current.</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Resistors are essential for:</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Controlling current levels</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Adjusting signal strength</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Safely ending (terminating) transmission lines</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A few key terms to know:</a:t>
            </a:r>
          </a:p>
          <a:p>
            <a:pPr marL="628650" lvl="1" indent="-171450">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Resistance</a:t>
            </a:r>
            <a:r>
              <a:rPr lang="en-US" b="0" dirty="0">
                <a:latin typeface="Calibri" panose="020F0502020204030204" pitchFamily="34" charset="0"/>
                <a:ea typeface="Calibri" panose="020F0502020204030204" pitchFamily="34" charset="0"/>
                <a:cs typeface="Calibri" panose="020F0502020204030204" pitchFamily="34" charset="0"/>
              </a:rPr>
              <a:t> (R) is measured in ohms (Ω)—it tells us how much the resistor resists current.</a:t>
            </a:r>
          </a:p>
          <a:p>
            <a:pPr marL="628650" lvl="1" indent="-171450">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Power rating </a:t>
            </a:r>
            <a:r>
              <a:rPr lang="en-US" b="0" dirty="0">
                <a:latin typeface="Calibri" panose="020F0502020204030204" pitchFamily="34" charset="0"/>
                <a:ea typeface="Calibri" panose="020F0502020204030204" pitchFamily="34" charset="0"/>
                <a:cs typeface="Calibri" panose="020F0502020204030204" pitchFamily="34" charset="0"/>
              </a:rPr>
              <a:t>is how much power (in watts) the resistor can handle without overheating.</a:t>
            </a:r>
          </a:p>
          <a:p>
            <a:pPr marL="628650" lvl="1" indent="-171450">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Tolerance</a:t>
            </a:r>
            <a:r>
              <a:rPr lang="en-US" b="0" dirty="0">
                <a:latin typeface="Calibri" panose="020F0502020204030204" pitchFamily="34" charset="0"/>
                <a:ea typeface="Calibri" panose="020F0502020204030204" pitchFamily="34" charset="0"/>
                <a:cs typeface="Calibri" panose="020F0502020204030204" pitchFamily="34" charset="0"/>
              </a:rPr>
              <a:t> tells us how close the actual resistance value is to what’s printed on the label—like ±5%.</a:t>
            </a:r>
          </a:p>
          <a:p>
            <a:pPr marL="0" lvl="0" indent="0">
              <a:spcBef>
                <a:spcPts val="1200"/>
              </a:spcBef>
              <a:buFont typeface="Arial" panose="020B0604020202020204" pitchFamily="34" charset="0"/>
              <a:buNone/>
            </a:pP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i="1" dirty="0">
                <a:solidFill>
                  <a:schemeClr val="tx1"/>
                </a:solidFill>
                <a:latin typeface="Calibri" panose="020F0502020204030204" pitchFamily="34" charset="0"/>
                <a:ea typeface="Calibri" panose="020F0502020204030204" pitchFamily="34" charset="0"/>
                <a:cs typeface="Calibri" panose="020F0502020204030204" pitchFamily="34" charset="0"/>
              </a:rPr>
              <a:t>Source: </a:t>
            </a:r>
            <a:r>
              <a:rPr lang="en-US" sz="1200" kern="1200" dirty="0">
                <a:solidFill>
                  <a:schemeClr val="tx1"/>
                </a:solidFill>
                <a:effectLst/>
                <a:latin typeface="+mn-lt"/>
                <a:ea typeface="+mn-ea"/>
                <a:cs typeface="+mn-cs"/>
              </a:rPr>
              <a:t>Robocraze. (2024, January 22). </a:t>
            </a:r>
            <a:r>
              <a:rPr lang="en-US" sz="1200" i="1" kern="1200" dirty="0">
                <a:solidFill>
                  <a:schemeClr val="tx1"/>
                </a:solidFill>
                <a:effectLst/>
                <a:latin typeface="+mn-lt"/>
                <a:ea typeface="+mn-ea"/>
                <a:cs typeface="+mn-cs"/>
              </a:rPr>
              <a:t>How to Read a Resistor</a:t>
            </a:r>
            <a:r>
              <a:rPr lang="en-US" sz="1200" kern="1200" dirty="0">
                <a:solidFill>
                  <a:schemeClr val="tx1"/>
                </a:solidFill>
                <a:effectLst/>
                <a:latin typeface="+mn-lt"/>
                <a:ea typeface="+mn-ea"/>
                <a:cs typeface="+mn-cs"/>
              </a:rPr>
              <a:t>. Robocraze. https://robocraze.com/blogs/post/how-to-read-a-resistor?_pos=3&amp;_sid=453ce3fe4&amp;_ss=r</a:t>
            </a:r>
          </a:p>
          <a:p>
            <a:pPr marL="0" lvl="0" indent="0">
              <a:spcBef>
                <a:spcPts val="1200"/>
              </a:spcBef>
              <a:buFont typeface="Arial" panose="020B0604020202020204" pitchFamily="34" charset="0"/>
              <a:buNone/>
            </a:pP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6D7E1C0D-5FC8-5689-041D-BFB0C42091A6}"/>
              </a:ext>
            </a:extLst>
          </p:cNvPr>
          <p:cNvSpPr>
            <a:spLocks noGrp="1"/>
          </p:cNvSpPr>
          <p:nvPr>
            <p:ph type="sldNum" sz="quarter" idx="5"/>
          </p:nvPr>
        </p:nvSpPr>
        <p:spPr/>
        <p:txBody>
          <a:bodyPr/>
          <a:lstStyle/>
          <a:p>
            <a:fld id="{C68FB58B-AACD-44F1-9CE2-B850C946C86F}" type="slidenum">
              <a:rPr lang="en-US" smtClean="0"/>
              <a:t>47</a:t>
            </a:fld>
            <a:endParaRPr lang="en-US" dirty="0"/>
          </a:p>
        </p:txBody>
      </p:sp>
    </p:spTree>
    <p:extLst>
      <p:ext uri="{BB962C8B-B14F-4D97-AF65-F5344CB8AC3E}">
        <p14:creationId xmlns:p14="http://schemas.microsoft.com/office/powerpoint/2010/main" val="13009908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46CEA-FC43-7A02-1466-2D0F126C15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96EA1C-3F77-89A2-7CAF-CF2DC769D6D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BFF3040-3239-FD42-3066-CB2580A6370A}"/>
              </a:ext>
            </a:extLst>
          </p:cNvPr>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2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Do: </a:t>
            </a:r>
            <a:r>
              <a:rPr lang="en-US" altLang="en-US" sz="1200" dirty="0">
                <a:latin typeface="Calibri" panose="020F0502020204030204" pitchFamily="34" charset="0"/>
                <a:ea typeface="Calibri" panose="020F0502020204030204" pitchFamily="34" charset="0"/>
                <a:cs typeface="Calibri" panose="020F0502020204030204" pitchFamily="34" charset="0"/>
              </a:rPr>
              <a:t>Provide agency specific examples of applications.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indent="-171450">
              <a:spcBef>
                <a:spcPts val="1200"/>
              </a:spcBef>
              <a:buFont typeface="Arial" panose="020B0604020202020204" pitchFamily="34" charset="0"/>
              <a:buChar char="•"/>
            </a:pPr>
            <a:r>
              <a:rPr lang="en-US" b="0" dirty="0">
                <a:solidFill>
                  <a:schemeClr val="tx1"/>
                </a:solidFill>
                <a:latin typeface="Calibri" panose="020F0502020204030204" pitchFamily="34" charset="0"/>
                <a:ea typeface="Calibri" panose="020F0502020204030204" pitchFamily="34" charset="0"/>
                <a:cs typeface="Calibri" panose="020F0502020204030204" pitchFamily="34" charset="0"/>
              </a:rPr>
              <a:t>Two common types of resistors are fixed resistors and variable resistors.</a:t>
            </a:r>
          </a:p>
          <a:p>
            <a:pPr marL="171450" indent="-171450">
              <a:spcBef>
                <a:spcPts val="1200"/>
              </a:spcBef>
              <a:buFont typeface="Arial" panose="020B0604020202020204" pitchFamily="34" charset="0"/>
              <a:buChar char="•"/>
            </a:pP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Fixed resistors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have a set or constant resistance value that does not change during normal operation.</a:t>
            </a:r>
          </a:p>
          <a:p>
            <a:pPr marL="628650" lvl="1" indent="-171450">
              <a:spcBef>
                <a:spcPts val="1200"/>
              </a:spcBef>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They are used when a circuit needs a consistent, predictable amount of resistance to control current. </a:t>
            </a:r>
          </a:p>
          <a:p>
            <a:pPr marL="628650" lvl="1" indent="-171450">
              <a:spcBef>
                <a:spcPts val="1200"/>
              </a:spcBef>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Types include carbon film, metal film, wire wound.</a:t>
            </a:r>
          </a:p>
          <a:p>
            <a:pPr marL="171450" indent="-171450">
              <a:spcBef>
                <a:spcPts val="1200"/>
              </a:spcBef>
              <a:buFont typeface="Arial" panose="020B0604020202020204" pitchFamily="34" charset="0"/>
              <a:buChar char="•"/>
            </a:pP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Variable resistors </a:t>
            </a:r>
            <a:r>
              <a:rPr lang="en-US" b="0" dirty="0">
                <a:solidFill>
                  <a:schemeClr val="tx1"/>
                </a:solidFill>
                <a:latin typeface="Calibri" panose="020F0502020204030204" pitchFamily="34" charset="0"/>
                <a:ea typeface="Calibri" panose="020F0502020204030204" pitchFamily="34" charset="0"/>
                <a:cs typeface="Calibri" panose="020F0502020204030204" pitchFamily="34" charset="0"/>
              </a:rPr>
              <a:t>will come with multiple terminals (or sliding terminals) and will allow for the resistance to be adjusted in the electrical circuit.</a:t>
            </a:r>
          </a:p>
          <a:p>
            <a:pPr marL="628650" lvl="1" indent="-171450">
              <a:spcBef>
                <a:spcPts val="1200"/>
              </a:spcBef>
              <a:buFont typeface="Arial" panose="020B0604020202020204" pitchFamily="34" charset="0"/>
              <a:buChar char="•"/>
            </a:pPr>
            <a:r>
              <a:rPr lang="en-US" b="0" dirty="0">
                <a:solidFill>
                  <a:schemeClr val="tx1"/>
                </a:solidFill>
                <a:latin typeface="Calibri" panose="020F0502020204030204" pitchFamily="34" charset="0"/>
                <a:ea typeface="Calibri" panose="020F0502020204030204" pitchFamily="34" charset="0"/>
                <a:cs typeface="Calibri" panose="020F0502020204030204" pitchFamily="34" charset="0"/>
              </a:rPr>
              <a:t>They are commonly used to fine-tune circuit behavior. </a:t>
            </a:r>
          </a:p>
          <a:p>
            <a:pPr marL="628650" lvl="1" indent="-171450">
              <a:spcBef>
                <a:spcPts val="1200"/>
              </a:spcBef>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Types include potentiometers, rheostats.</a:t>
            </a:r>
          </a:p>
          <a:p>
            <a:pPr marL="171450" indent="-171450">
              <a:spcBef>
                <a:spcPts val="1200"/>
              </a:spcBef>
              <a:buFont typeface="Arial" panose="020B0604020202020204" pitchFamily="34" charset="0"/>
              <a:buChar char="•"/>
            </a:pP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i="1" dirty="0">
                <a:solidFill>
                  <a:schemeClr val="tx1"/>
                </a:solidFill>
                <a:latin typeface="Calibri" panose="020F0502020204030204" pitchFamily="34" charset="0"/>
                <a:ea typeface="Calibri" panose="020F0502020204030204" pitchFamily="34" charset="0"/>
                <a:cs typeface="Calibri" panose="020F0502020204030204" pitchFamily="34" charset="0"/>
              </a:rPr>
              <a:t>Image source: </a:t>
            </a:r>
            <a:r>
              <a:rPr lang="en-US" sz="1200" kern="1200" dirty="0">
                <a:solidFill>
                  <a:schemeClr val="tx1"/>
                </a:solidFill>
                <a:effectLst/>
                <a:latin typeface="+mn-lt"/>
                <a:ea typeface="+mn-ea"/>
                <a:cs typeface="+mn-cs"/>
              </a:rPr>
              <a:t>Enrgtech Admin. (2022, June 1). </a:t>
            </a:r>
            <a:r>
              <a:rPr lang="en-US" sz="1200" i="1" kern="1200" dirty="0">
                <a:solidFill>
                  <a:schemeClr val="tx1"/>
                </a:solidFill>
                <a:effectLst/>
                <a:latin typeface="+mn-lt"/>
                <a:ea typeface="+mn-ea"/>
                <a:cs typeface="+mn-cs"/>
              </a:rPr>
              <a:t>Seven Different Types of Fixed Resistors and Their Functions</a:t>
            </a:r>
            <a:r>
              <a:rPr lang="en-US" sz="1200" kern="1200" dirty="0">
                <a:solidFill>
                  <a:schemeClr val="tx1"/>
                </a:solidFill>
                <a:effectLst/>
                <a:latin typeface="+mn-lt"/>
                <a:ea typeface="+mn-ea"/>
                <a:cs typeface="+mn-cs"/>
              </a:rPr>
              <a:t>. EnrgTech. https://www.enrgtech.co.uk/blog/fixed-resistors-different-types-and-their-functions/</a:t>
            </a:r>
          </a:p>
          <a:p>
            <a:pPr marL="0" indent="0">
              <a:spcBef>
                <a:spcPts val="1200"/>
              </a:spcBef>
              <a:buFont typeface="Arial" panose="020B0604020202020204" pitchFamily="34" charset="0"/>
              <a:buNone/>
            </a:pP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14D68374-7DB9-3E2E-E27F-9CF58F581245}"/>
              </a:ext>
            </a:extLst>
          </p:cNvPr>
          <p:cNvSpPr>
            <a:spLocks noGrp="1"/>
          </p:cNvSpPr>
          <p:nvPr>
            <p:ph type="sldNum" sz="quarter" idx="5"/>
          </p:nvPr>
        </p:nvSpPr>
        <p:spPr/>
        <p:txBody>
          <a:bodyPr/>
          <a:lstStyle/>
          <a:p>
            <a:fld id="{C68FB58B-AACD-44F1-9CE2-B850C946C86F}" type="slidenum">
              <a:rPr lang="en-US" smtClean="0"/>
              <a:t>48</a:t>
            </a:fld>
            <a:endParaRPr lang="en-US" dirty="0"/>
          </a:p>
        </p:txBody>
      </p:sp>
    </p:spTree>
    <p:extLst>
      <p:ext uri="{BB962C8B-B14F-4D97-AF65-F5344CB8AC3E}">
        <p14:creationId xmlns:p14="http://schemas.microsoft.com/office/powerpoint/2010/main" val="23094766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E1239-7F7D-3BD6-2BDD-D1BF9963A6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6030DE-D064-B3D9-7BFA-12058286BB4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226A6FC-35F4-4238-B946-1396348A760F}"/>
              </a:ext>
            </a:extLst>
          </p:cNvPr>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2 minutes</a:t>
            </a:r>
          </a:p>
          <a:p>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indent="-171450">
              <a:spcBef>
                <a:spcPts val="1800"/>
              </a:spcBef>
              <a:buFont typeface="Arial" panose="020B0604020202020204" pitchFamily="34" charset="0"/>
              <a:buChar char="•"/>
            </a:pPr>
            <a:r>
              <a:rPr lang="en-US" b="0" dirty="0">
                <a:solidFill>
                  <a:schemeClr val="tx1"/>
                </a:solidFill>
                <a:latin typeface="Calibri" panose="020F0502020204030204" pitchFamily="34" charset="0"/>
                <a:ea typeface="Calibri" panose="020F0502020204030204" pitchFamily="34" charset="0"/>
                <a:cs typeface="Calibri" panose="020F0502020204030204" pitchFamily="34" charset="0"/>
              </a:rPr>
              <a:t>Applications of Resistors can include:</a:t>
            </a:r>
          </a:p>
          <a:p>
            <a:pPr marL="800100" lvl="1" indent="-342900">
              <a:spcBef>
                <a:spcPts val="1800"/>
              </a:spcBef>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Limiting current in circuits to protect components</a:t>
            </a:r>
          </a:p>
          <a:p>
            <a:pPr marL="800100" lvl="1" indent="-342900">
              <a:spcBef>
                <a:spcPts val="1200"/>
              </a:spcBef>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Voltage division in power supply circuits</a:t>
            </a:r>
          </a:p>
          <a:p>
            <a:pPr marL="800100" lvl="1" indent="-342900">
              <a:spcBef>
                <a:spcPts val="1200"/>
              </a:spcBef>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Signal conditioning in audio &amp; communication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0" i="1"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i="1" dirty="0">
                <a:latin typeface="Calibri" panose="020F0502020204030204" pitchFamily="34" charset="0"/>
                <a:ea typeface="Calibri" panose="020F0502020204030204" pitchFamily="34" charset="0"/>
                <a:cs typeface="Calibri" panose="020F0502020204030204" pitchFamily="34" charset="0"/>
              </a:rPr>
              <a:t>Image source: </a:t>
            </a:r>
            <a:r>
              <a:rPr lang="en-US" sz="1200" kern="1200" dirty="0">
                <a:solidFill>
                  <a:schemeClr val="tx1"/>
                </a:solidFill>
                <a:effectLst/>
                <a:latin typeface="+mn-lt"/>
                <a:ea typeface="+mn-ea"/>
                <a:cs typeface="+mn-cs"/>
              </a:rPr>
              <a:t>Enrgtech Admin. (2022, June 1). </a:t>
            </a:r>
            <a:r>
              <a:rPr lang="en-US" sz="1200" i="1" kern="1200" dirty="0">
                <a:solidFill>
                  <a:schemeClr val="tx1"/>
                </a:solidFill>
                <a:effectLst/>
                <a:latin typeface="+mn-lt"/>
                <a:ea typeface="+mn-ea"/>
                <a:cs typeface="+mn-cs"/>
              </a:rPr>
              <a:t>Seven Different Types of Fixed Resistors and Their Functions</a:t>
            </a:r>
            <a:r>
              <a:rPr lang="en-US" sz="1200" kern="1200" dirty="0">
                <a:solidFill>
                  <a:schemeClr val="tx1"/>
                </a:solidFill>
                <a:effectLst/>
                <a:latin typeface="+mn-lt"/>
                <a:ea typeface="+mn-ea"/>
                <a:cs typeface="+mn-cs"/>
              </a:rPr>
              <a:t>. EnrgTech. https://www.enrgtech.co.uk/blog/fixed-resistors-different-types-and-their-functions/</a:t>
            </a:r>
          </a:p>
          <a:p>
            <a:endParaRPr lang="en-US" altLang="en-US" sz="1200" b="1" dirty="0">
              <a:latin typeface="Calibri" panose="020F0502020204030204" pitchFamily="34" charset="0"/>
              <a:ea typeface="Calibri" panose="020F0502020204030204" pitchFamily="34" charset="0"/>
              <a:cs typeface="Calibri" panose="020F0502020204030204" pitchFamily="34" charset="0"/>
            </a:endParaRPr>
          </a:p>
          <a:p>
            <a:pPr marL="800100" lvl="1" indent="-342900">
              <a:spcBef>
                <a:spcPts val="1200"/>
              </a:spcBef>
              <a:buFont typeface="Arial" panose="020B0604020202020204" pitchFamily="34" charset="0"/>
              <a:buChar char="•"/>
            </a:pP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800100" lvl="1" indent="-342900">
              <a:spcBef>
                <a:spcPts val="1200"/>
              </a:spcBef>
              <a:buFont typeface="Arial" panose="020B0604020202020204" pitchFamily="34" charset="0"/>
              <a:buChar char="•"/>
            </a:pP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CCCCF7DB-5116-2D73-97CA-9EF51F332718}"/>
              </a:ext>
            </a:extLst>
          </p:cNvPr>
          <p:cNvSpPr>
            <a:spLocks noGrp="1"/>
          </p:cNvSpPr>
          <p:nvPr>
            <p:ph type="sldNum" sz="quarter" idx="5"/>
          </p:nvPr>
        </p:nvSpPr>
        <p:spPr/>
        <p:txBody>
          <a:bodyPr/>
          <a:lstStyle/>
          <a:p>
            <a:fld id="{C68FB58B-AACD-44F1-9CE2-B850C946C86F}" type="slidenum">
              <a:rPr lang="en-US" smtClean="0"/>
              <a:t>49</a:t>
            </a:fld>
            <a:endParaRPr lang="en-US" dirty="0"/>
          </a:p>
        </p:txBody>
      </p:sp>
    </p:spTree>
    <p:extLst>
      <p:ext uri="{BB962C8B-B14F-4D97-AF65-F5344CB8AC3E}">
        <p14:creationId xmlns:p14="http://schemas.microsoft.com/office/powerpoint/2010/main" val="130307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400" b="1" dirty="0">
                <a:effectLst/>
                <a:latin typeface="+mn-lt"/>
                <a:ea typeface="Calibri" panose="020F0502020204030204" pitchFamily="34" charset="0"/>
                <a:cs typeface="Times New Roman" panose="02020603050405020304" pitchFamily="18" charset="0"/>
              </a:rPr>
              <a:t>Instructional Activity</a:t>
            </a:r>
            <a:r>
              <a:rPr lang="en-US" sz="1400" b="0" dirty="0">
                <a:effectLst/>
                <a:latin typeface="+mn-lt"/>
                <a:ea typeface="Calibri" panose="020F0502020204030204" pitchFamily="34" charset="0"/>
                <a:cs typeface="Times New Roman" panose="02020603050405020304" pitchFamily="18" charset="0"/>
              </a:rPr>
              <a:t>: Direction  </a:t>
            </a:r>
          </a:p>
          <a:p>
            <a:pPr marL="0" marR="0" lvl="0" indent="0">
              <a:spcBef>
                <a:spcPts val="0"/>
              </a:spcBef>
              <a:spcAft>
                <a:spcPts val="0"/>
              </a:spcAft>
              <a:buFont typeface="Courier New" panose="02070309020205020404" pitchFamily="49" charset="0"/>
              <a:buNone/>
            </a:pPr>
            <a:r>
              <a:rPr lang="en-US" sz="1400" b="1" dirty="0">
                <a:effectLst/>
                <a:latin typeface="+mn-lt"/>
                <a:ea typeface="Calibri" panose="020F0502020204030204" pitchFamily="34" charset="0"/>
                <a:cs typeface="Times New Roman" panose="02020603050405020304" pitchFamily="18" charset="0"/>
              </a:rPr>
              <a:t>Instructional Time</a:t>
            </a:r>
            <a:r>
              <a:rPr lang="en-US" sz="1400" b="0" dirty="0">
                <a:effectLst/>
                <a:latin typeface="+mn-lt"/>
                <a:ea typeface="Calibri" panose="020F0502020204030204" pitchFamily="34" charset="0"/>
                <a:cs typeface="Times New Roman" panose="02020603050405020304" pitchFamily="18" charset="0"/>
              </a:rPr>
              <a:t>: 2 min.</a:t>
            </a:r>
          </a:p>
          <a:p>
            <a:pPr marL="0" marR="0" lvl="0" indent="0">
              <a:spcBef>
                <a:spcPts val="0"/>
              </a:spcBef>
              <a:spcAft>
                <a:spcPts val="0"/>
              </a:spcAft>
              <a:buFont typeface="Courier New" panose="02070309020205020404" pitchFamily="49" charset="0"/>
              <a:buNone/>
            </a:pPr>
            <a:r>
              <a:rPr lang="en-US" sz="1400" b="1" dirty="0">
                <a:effectLst/>
                <a:latin typeface="+mn-lt"/>
                <a:ea typeface="Calibri" panose="020F0502020204030204" pitchFamily="34" charset="0"/>
                <a:cs typeface="Times New Roman" panose="02020603050405020304" pitchFamily="18" charset="0"/>
              </a:rPr>
              <a:t>Materials</a:t>
            </a:r>
            <a:r>
              <a:rPr lang="en-US" sz="1400" b="0" dirty="0">
                <a:effectLst/>
                <a:latin typeface="+mn-lt"/>
                <a:ea typeface="Calibri" panose="020F0502020204030204" pitchFamily="34" charset="0"/>
                <a:cs typeface="Times New Roman" panose="02020603050405020304" pitchFamily="18" charset="0"/>
              </a:rPr>
              <a:t>: </a:t>
            </a:r>
            <a:r>
              <a:rPr lang="en-US" sz="1400" dirty="0"/>
              <a:t>Participant Guide Resource </a:t>
            </a:r>
            <a:endParaRPr lang="en-US" sz="1400" b="0" dirty="0">
              <a:effectLst/>
              <a:latin typeface="+mn-lt"/>
              <a:ea typeface="Calibri" panose="020F0502020204030204" pitchFamily="34" charset="0"/>
              <a:cs typeface="Times New Roman" panose="02020603050405020304" pitchFamily="18" charset="0"/>
            </a:endParaRPr>
          </a:p>
          <a:p>
            <a:r>
              <a:rPr lang="en-US" sz="1300" b="1" dirty="0"/>
              <a:t>Do</a:t>
            </a:r>
            <a:r>
              <a:rPr lang="en-US" sz="1300" dirty="0"/>
              <a:t>:</a:t>
            </a:r>
          </a:p>
          <a:p>
            <a:pPr marL="181240" indent="-181240" defTabSz="966612">
              <a:lnSpc>
                <a:spcPct val="107000"/>
              </a:lnSpc>
              <a:buFont typeface="Arial" panose="020B0604020202020204" pitchFamily="34" charset="0"/>
              <a:buChar char="•"/>
              <a:defRPr/>
            </a:pPr>
            <a:r>
              <a:rPr lang="en-US" sz="1300" dirty="0"/>
              <a:t>Review module agenda.  </a:t>
            </a:r>
          </a:p>
          <a:p>
            <a:pPr marL="181240" indent="-181240">
              <a:buFont typeface="Arial" panose="020B0604020202020204" pitchFamily="34" charset="0"/>
              <a:buChar char="•"/>
            </a:pPr>
            <a:r>
              <a:rPr lang="en-US" sz="1300" dirty="0"/>
              <a:t>Take a moment to review the timeline for the day, location of bathroom and emergency exits, etc.</a:t>
            </a:r>
          </a:p>
          <a:p>
            <a:pPr marL="181240" indent="-181240">
              <a:buFont typeface="Arial" panose="020B0604020202020204" pitchFamily="34" charset="0"/>
              <a:buChar char="•"/>
            </a:pPr>
            <a:r>
              <a:rPr lang="en-US" dirty="0"/>
              <a:t>Remind learners that they have a Participant Guide Resource which they can use for optional notetaking. This is a resource for learners to use if they choose and will not be collected.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68FB58B-AACD-44F1-9CE2-B850C946C86F}" type="slidenum">
              <a:rPr lang="en-US" smtClean="0"/>
              <a:t>5</a:t>
            </a:fld>
            <a:endParaRPr lang="en-US" dirty="0"/>
          </a:p>
        </p:txBody>
      </p:sp>
    </p:spTree>
    <p:extLst>
      <p:ext uri="{BB962C8B-B14F-4D97-AF65-F5344CB8AC3E}">
        <p14:creationId xmlns:p14="http://schemas.microsoft.com/office/powerpoint/2010/main" val="1154811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9F49F-CA2D-1939-3B68-7394C1E774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656081-8FE5-63D3-21E5-B894409A498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9114C54-AD26-3BDE-A956-6CB5DF3E15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a:effectLst/>
                <a:latin typeface="Calibri" panose="020F0502020204030204" pitchFamily="34" charset="0"/>
                <a:ea typeface="Calibri" panose="020F0502020204030204" pitchFamily="34" charset="0"/>
                <a:cs typeface="Times New Roman" panose="02020603050405020304" pitchFamily="18" charset="0"/>
              </a:rPr>
              <a:t>*This slide contains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 to reveal content.</a:t>
            </a:r>
          </a:p>
          <a:p>
            <a:endParaRPr lang="en-US" altLang="en-US" sz="1200" b="1" dirty="0">
              <a:latin typeface="Calibri" panose="020F0502020204030204" pitchFamily="34" charset="0"/>
              <a:ea typeface="Calibri" panose="020F0502020204030204" pitchFamily="34" charset="0"/>
              <a:cs typeface="Calibri" panose="020F0502020204030204" pitchFamily="34" charset="0"/>
            </a:endParaRP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 Provide Guided Learning, </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5 minutes</a:t>
            </a:r>
          </a:p>
          <a:p>
            <a:r>
              <a:rPr lang="en-US" altLang="en-US" sz="1200" b="1" dirty="0">
                <a:latin typeface="Calibri" panose="020F0502020204030204" pitchFamily="34" charset="0"/>
                <a:ea typeface="Calibri" panose="020F0502020204030204" pitchFamily="34" charset="0"/>
                <a:cs typeface="Calibri" panose="020F0502020204030204" pitchFamily="34" charset="0"/>
              </a:rPr>
              <a:t>Materials</a:t>
            </a:r>
            <a:r>
              <a:rPr lang="en-US" altLang="en-US" sz="1200" dirty="0">
                <a:latin typeface="Calibri" panose="020F0502020204030204" pitchFamily="34" charset="0"/>
                <a:ea typeface="Calibri" panose="020F0502020204030204" pitchFamily="34" charset="0"/>
                <a:cs typeface="Calibri" panose="020F0502020204030204" pitchFamily="34" charset="0"/>
              </a:rPr>
              <a:t>: Resistor Color Code Chart_M4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Do: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alibri" panose="020F0502020204030204" pitchFamily="34" charset="0"/>
                <a:ea typeface="Calibri" panose="020F0502020204030204" pitchFamily="34" charset="0"/>
                <a:cs typeface="Calibri" panose="020F0502020204030204" pitchFamily="34" charset="0"/>
              </a:rPr>
              <a:t>Refer learners to the </a:t>
            </a:r>
            <a:r>
              <a:rPr lang="en-US" sz="1200" b="1" dirty="0">
                <a:latin typeface="Calibri" panose="020F0502020204030204" pitchFamily="34" charset="0"/>
                <a:ea typeface="Calibri" panose="020F0502020204030204" pitchFamily="34" charset="0"/>
                <a:cs typeface="Calibri" panose="020F0502020204030204" pitchFamily="34" charset="0"/>
              </a:rPr>
              <a:t>“Resistor Color Code Chart” handout </a:t>
            </a:r>
            <a:r>
              <a:rPr lang="en-US" sz="1200" b="0" dirty="0">
                <a:latin typeface="Calibri" panose="020F0502020204030204" pitchFamily="34" charset="0"/>
                <a:ea typeface="Calibri" panose="020F0502020204030204" pitchFamily="34" charset="0"/>
                <a:cs typeface="Calibri" panose="020F0502020204030204" pitchFamily="34" charset="0"/>
              </a:rPr>
              <a:t>embedded in the Participant Resource Guide.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ea typeface="Calibri" panose="020F0502020204030204" pitchFamily="34" charset="0"/>
                <a:cs typeface="Calibri" panose="020F0502020204030204" pitchFamily="34" charset="0"/>
              </a:rPr>
              <a:t>Walk learners through the resistor color code chart.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Provide examples of applications and any agency-specifics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 </a:t>
            </a:r>
          </a:p>
          <a:p>
            <a:pPr marL="171450" indent="-171450">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Resistor color codes </a:t>
            </a:r>
            <a:r>
              <a:rPr lang="en-US" b="0" dirty="0">
                <a:latin typeface="Calibri" panose="020F0502020204030204" pitchFamily="34" charset="0"/>
                <a:ea typeface="Calibri" panose="020F0502020204030204" pitchFamily="34" charset="0"/>
                <a:cs typeface="Calibri" panose="020F0502020204030204" pitchFamily="34" charset="0"/>
              </a:rPr>
              <a:t>are a standardized way to label resistor values without printing numbers. </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Instead, resistors use colored bands to show their resistance and tolerance.</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Each color stands for a number — starting with black for 0, brown for 1, all the way up to white for 9. </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Most resistors have four or five bands. The first two or three bands give you the digits, the next band is a multiplier, and the final band tells you the tolerance, or how much the actual resistance might vary from the stated value.</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For tolerance:</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Gold means ±5%</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Silver means ±10%</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If there’s no tolerance band, that means ±20%</a:t>
            </a:r>
          </a:p>
          <a:p>
            <a:pPr marL="171450" lvl="0" indent="-171450">
              <a:buFont typeface="Arial" panose="020B0604020202020204" pitchFamily="34" charset="0"/>
              <a:buChar char="•"/>
            </a:pPr>
            <a:r>
              <a:rPr lang="en-US" b="1" i="1" dirty="0">
                <a:latin typeface="Calibri" panose="020F0502020204030204" pitchFamily="34" charset="0"/>
                <a:ea typeface="Calibri" panose="020F0502020204030204" pitchFamily="34" charset="0"/>
                <a:cs typeface="Calibri" panose="020F0502020204030204" pitchFamily="34" charset="0"/>
              </a:rPr>
              <a:t>CLICK</a:t>
            </a:r>
            <a:r>
              <a:rPr lang="en-US" b="0" dirty="0">
                <a:latin typeface="Calibri" panose="020F0502020204030204" pitchFamily="34" charset="0"/>
                <a:ea typeface="Calibri" panose="020F0502020204030204" pitchFamily="34" charset="0"/>
                <a:cs typeface="Calibri" panose="020F0502020204030204" pitchFamily="34" charset="0"/>
              </a:rPr>
              <a:t> – </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So, how do you know which side to start reading form? </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Start reading from the side where the bands are closest to the edge and grouped together.</a:t>
            </a:r>
          </a:p>
          <a:p>
            <a:endParaRPr lang="en-US"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Source: </a:t>
            </a:r>
            <a:r>
              <a:rPr lang="en-US" sz="1200" b="0"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Adobe</a:t>
            </a:r>
            <a:r>
              <a:rPr lang="en-US" sz="1200" i="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200" b="0" i="0" kern="1200" dirty="0">
                <a:solidFill>
                  <a:schemeClr val="tx1"/>
                </a:solidFill>
                <a:effectLst/>
                <a:latin typeface="+mn-lt"/>
                <a:ea typeface="+mn-ea"/>
                <a:cs typeface="+mn-cs"/>
              </a:rPr>
              <a:t>by </a:t>
            </a:r>
            <a:r>
              <a:rPr lang="en-US" sz="1200" b="0" i="0" u="none" strike="noStrike" kern="1200" dirty="0">
                <a:solidFill>
                  <a:schemeClr val="tx1"/>
                </a:solidFill>
                <a:effectLst/>
                <a:latin typeface="+mn-lt"/>
                <a:ea typeface="+mn-ea"/>
                <a:cs typeface="+mn-cs"/>
                <a:hlinkClick r:id="rId3"/>
              </a:rPr>
              <a:t>kadiracar</a:t>
            </a:r>
            <a:endParaRPr lang="en-US" sz="1200" kern="1200" dirty="0">
              <a:solidFill>
                <a:schemeClr val="tx1"/>
              </a:solidFill>
              <a:effectLst/>
              <a:latin typeface="+mn-lt"/>
              <a:ea typeface="+mn-ea"/>
              <a:cs typeface="+mn-cs"/>
            </a:endParaRP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0505D6BC-0006-8863-9880-051A3013AE46}"/>
              </a:ext>
            </a:extLst>
          </p:cNvPr>
          <p:cNvSpPr>
            <a:spLocks noGrp="1"/>
          </p:cNvSpPr>
          <p:nvPr>
            <p:ph type="sldNum" sz="quarter" idx="5"/>
          </p:nvPr>
        </p:nvSpPr>
        <p:spPr/>
        <p:txBody>
          <a:bodyPr/>
          <a:lstStyle/>
          <a:p>
            <a:fld id="{C68FB58B-AACD-44F1-9CE2-B850C946C86F}" type="slidenum">
              <a:rPr lang="en-US" smtClean="0"/>
              <a:t>50</a:t>
            </a:fld>
            <a:endParaRPr lang="en-US" dirty="0"/>
          </a:p>
        </p:txBody>
      </p:sp>
    </p:spTree>
    <p:extLst>
      <p:ext uri="{BB962C8B-B14F-4D97-AF65-F5344CB8AC3E}">
        <p14:creationId xmlns:p14="http://schemas.microsoft.com/office/powerpoint/2010/main" val="8142492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8B53A-B463-B61A-FA84-DF4B02A9BC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9FE7D-A821-704A-7D3C-DC4A7B67BF6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13F193E-4094-3720-0CED-C62EE0150CAA}"/>
              </a:ext>
            </a:extLst>
          </p:cNvPr>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 Provide Guided Learning</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5 minutes</a:t>
            </a:r>
          </a:p>
          <a:p>
            <a:r>
              <a:rPr lang="en-US" altLang="en-US" sz="1200" b="1" dirty="0">
                <a:latin typeface="Calibri" panose="020F0502020204030204" pitchFamily="34" charset="0"/>
                <a:ea typeface="Calibri" panose="020F0502020204030204" pitchFamily="34" charset="0"/>
                <a:cs typeface="Calibri" panose="020F0502020204030204" pitchFamily="34" charset="0"/>
              </a:rPr>
              <a:t>Materials</a:t>
            </a:r>
            <a:r>
              <a:rPr lang="en-US" altLang="en-US" sz="1200" dirty="0">
                <a:latin typeface="Calibri" panose="020F0502020204030204" pitchFamily="34" charset="0"/>
                <a:ea typeface="Calibri" panose="020F0502020204030204" pitchFamily="34" charset="0"/>
                <a:cs typeface="Calibri" panose="020F0502020204030204" pitchFamily="34" charset="0"/>
              </a:rPr>
              <a:t>: Resistor Color Code Chart_M4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Do: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alibri" panose="020F0502020204030204" pitchFamily="34" charset="0"/>
                <a:ea typeface="Calibri" panose="020F0502020204030204" pitchFamily="34" charset="0"/>
                <a:cs typeface="Calibri" panose="020F0502020204030204" pitchFamily="34" charset="0"/>
              </a:rPr>
              <a:t>Refer learners to the </a:t>
            </a:r>
            <a:r>
              <a:rPr lang="en-US" sz="1200" b="1" dirty="0">
                <a:latin typeface="Calibri" panose="020F0502020204030204" pitchFamily="34" charset="0"/>
                <a:ea typeface="Calibri" panose="020F0502020204030204" pitchFamily="34" charset="0"/>
                <a:cs typeface="Calibri" panose="020F0502020204030204" pitchFamily="34" charset="0"/>
              </a:rPr>
              <a:t>“Resistor Color Code Chart” handout </a:t>
            </a:r>
            <a:r>
              <a:rPr lang="en-US" sz="1200" b="0" dirty="0">
                <a:latin typeface="Calibri" panose="020F0502020204030204" pitchFamily="34" charset="0"/>
                <a:ea typeface="Calibri" panose="020F0502020204030204" pitchFamily="34" charset="0"/>
                <a:cs typeface="Calibri" panose="020F0502020204030204" pitchFamily="34" charset="0"/>
              </a:rPr>
              <a:t>embedded in the Participant Resource Guide.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ea typeface="Calibri" panose="020F0502020204030204" pitchFamily="34" charset="0"/>
                <a:cs typeface="Calibri" panose="020F0502020204030204" pitchFamily="34" charset="0"/>
              </a:rPr>
              <a:t>Walk learners through the codes of the resistor on the slide using the color code chart.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indent="-171450">
              <a:spcBef>
                <a:spcPts val="1800"/>
              </a:spcBef>
              <a:buFont typeface="Arial" panose="020B0604020202020204" pitchFamily="34" charset="0"/>
              <a:buChar char="•"/>
            </a:pPr>
            <a:r>
              <a:rPr lang="en-US" b="0" dirty="0">
                <a:solidFill>
                  <a:schemeClr val="tx1"/>
                </a:solidFill>
                <a:latin typeface="Calibri" panose="020F0502020204030204" pitchFamily="34" charset="0"/>
                <a:ea typeface="Calibri" panose="020F0502020204030204" pitchFamily="34" charset="0"/>
                <a:cs typeface="Calibri" panose="020F0502020204030204" pitchFamily="34" charset="0"/>
              </a:rPr>
              <a:t>To decode a resistor color band, first i</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dentify the band configuration. </a:t>
            </a:r>
          </a:p>
          <a:p>
            <a:pPr marL="171450" indent="-171450">
              <a:spcBef>
                <a:spcPts val="1800"/>
              </a:spcBef>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Next, map colors to values using the standardized color chart to identify digits, multipliers and tolerance.</a:t>
            </a:r>
          </a:p>
          <a:p>
            <a:pPr marL="628650" lvl="1" indent="-171450">
              <a:spcBef>
                <a:spcPts val="1800"/>
              </a:spcBef>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Green = 5 (1st digit)</a:t>
            </a:r>
          </a:p>
          <a:p>
            <a:pPr marL="628650" lvl="1" indent="-171450">
              <a:spcBef>
                <a:spcPts val="1800"/>
              </a:spcBef>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Blue = 6 (2nd digit)</a:t>
            </a:r>
          </a:p>
          <a:p>
            <a:pPr marL="628650" lvl="1" indent="-171450">
              <a:spcBef>
                <a:spcPts val="1800"/>
              </a:spcBef>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Orange = ×1,000 (multiplier)</a:t>
            </a:r>
          </a:p>
          <a:p>
            <a:pPr marL="628650" lvl="1" indent="-171450">
              <a:spcBef>
                <a:spcPts val="1800"/>
              </a:spcBef>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Gold = ±5% (tolerance)</a:t>
            </a:r>
            <a:endParaRPr lang="en-US" sz="1200" b="0" i="1" dirty="0">
              <a:latin typeface="Calibri" panose="020F0502020204030204" pitchFamily="34" charset="0"/>
              <a:ea typeface="Calibri" panose="020F0502020204030204" pitchFamily="34" charset="0"/>
              <a:cs typeface="Calibri" panose="020F0502020204030204" pitchFamily="34" charset="0"/>
            </a:endParaRPr>
          </a:p>
          <a:p>
            <a:pPr marL="628650" lvl="1" indent="-171450">
              <a:spcBef>
                <a:spcPts val="1800"/>
              </a:spcBef>
              <a:buFont typeface="Arial" panose="020B0604020202020204" pitchFamily="34" charset="0"/>
              <a:buChar char="•"/>
            </a:pPr>
            <a:r>
              <a:rPr lang="en-US" sz="1200" b="0" i="1" dirty="0">
                <a:latin typeface="Calibri" panose="020F0502020204030204" pitchFamily="34" charset="0"/>
                <a:ea typeface="Calibri" panose="020F0502020204030204" pitchFamily="34" charset="0"/>
                <a:cs typeface="Calibri" panose="020F0502020204030204" pitchFamily="34" charset="0"/>
              </a:rPr>
              <a:t>(5 × 10 + 6) × 1,000 = 56,000 ohms (or 56 k Ω</a:t>
            </a:r>
            <a:r>
              <a:rPr lang="en-US" b="0" i="1" dirty="0">
                <a:latin typeface="Calibri" panose="020F0502020204030204" pitchFamily="34" charset="0"/>
                <a:ea typeface="Calibri" panose="020F0502020204030204" pitchFamily="34" charset="0"/>
                <a:cs typeface="Calibri" panose="020F0502020204030204" pitchFamily="34" charset="0"/>
              </a:rPr>
              <a:t>)</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C5770CCE-22CA-76AF-B257-45E690C3021E}"/>
              </a:ext>
            </a:extLst>
          </p:cNvPr>
          <p:cNvSpPr>
            <a:spLocks noGrp="1"/>
          </p:cNvSpPr>
          <p:nvPr>
            <p:ph type="sldNum" sz="quarter" idx="5"/>
          </p:nvPr>
        </p:nvSpPr>
        <p:spPr/>
        <p:txBody>
          <a:bodyPr/>
          <a:lstStyle/>
          <a:p>
            <a:fld id="{C68FB58B-AACD-44F1-9CE2-B850C946C86F}" type="slidenum">
              <a:rPr lang="en-US" smtClean="0"/>
              <a:t>51</a:t>
            </a:fld>
            <a:endParaRPr lang="en-US" dirty="0"/>
          </a:p>
        </p:txBody>
      </p:sp>
    </p:spTree>
    <p:extLst>
      <p:ext uri="{BB962C8B-B14F-4D97-AF65-F5344CB8AC3E}">
        <p14:creationId xmlns:p14="http://schemas.microsoft.com/office/powerpoint/2010/main" val="24455006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88BE1-28C0-E581-B1B6-EB7BE652D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212D4E-FE18-8918-114D-B222CB2ACFD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0B391C4-E053-BA06-9F93-C45890076804}"/>
              </a:ext>
            </a:extLst>
          </p:cNvPr>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 Provide Guided Learning, Elicit Performance </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5 minutes</a:t>
            </a:r>
          </a:p>
          <a:p>
            <a:r>
              <a:rPr lang="en-US" altLang="en-US" sz="1200" b="1" dirty="0">
                <a:latin typeface="Calibri" panose="020F0502020204030204" pitchFamily="34" charset="0"/>
                <a:ea typeface="Calibri" panose="020F0502020204030204" pitchFamily="34" charset="0"/>
                <a:cs typeface="Calibri" panose="020F0502020204030204" pitchFamily="34" charset="0"/>
              </a:rPr>
              <a:t>Materials</a:t>
            </a:r>
            <a:r>
              <a:rPr lang="en-US" altLang="en-US" sz="1200" dirty="0">
                <a:latin typeface="Calibri" panose="020F0502020204030204" pitchFamily="34" charset="0"/>
                <a:ea typeface="Calibri" panose="020F0502020204030204" pitchFamily="34" charset="0"/>
                <a:cs typeface="Calibri" panose="020F0502020204030204" pitchFamily="34" charset="0"/>
              </a:rPr>
              <a:t>: Resistor Color Code Chart_M4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Do: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alibri" panose="020F0502020204030204" pitchFamily="34" charset="0"/>
                <a:ea typeface="Calibri" panose="020F0502020204030204" pitchFamily="34" charset="0"/>
                <a:cs typeface="Calibri" panose="020F0502020204030204" pitchFamily="34" charset="0"/>
              </a:rPr>
              <a:t>Refer learners to the </a:t>
            </a:r>
            <a:r>
              <a:rPr lang="en-US" sz="1200" b="1" dirty="0">
                <a:latin typeface="Calibri" panose="020F0502020204030204" pitchFamily="34" charset="0"/>
                <a:ea typeface="Calibri" panose="020F0502020204030204" pitchFamily="34" charset="0"/>
                <a:cs typeface="Calibri" panose="020F0502020204030204" pitchFamily="34" charset="0"/>
              </a:rPr>
              <a:t>“Resistor Color Code Chart” handout </a:t>
            </a:r>
            <a:r>
              <a:rPr lang="en-US" sz="1200" b="0" dirty="0">
                <a:latin typeface="Calibri" panose="020F0502020204030204" pitchFamily="34" charset="0"/>
                <a:ea typeface="Calibri" panose="020F0502020204030204" pitchFamily="34" charset="0"/>
                <a:cs typeface="Calibri" panose="020F0502020204030204" pitchFamily="34" charset="0"/>
              </a:rPr>
              <a:t>embedded in the Participant Resource Guide.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ea typeface="Calibri" panose="020F0502020204030204" pitchFamily="34" charset="0"/>
                <a:cs typeface="Calibri" panose="020F0502020204030204" pitchFamily="34" charset="0"/>
              </a:rPr>
              <a:t>Walk learners through the codes of the resistor on the slide using the color code chart.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indent="-171450">
              <a:spcBef>
                <a:spcPts val="1800"/>
              </a:spcBef>
              <a:buFont typeface="Arial" panose="020B0604020202020204" pitchFamily="34" charset="0"/>
              <a:buChar char="•"/>
            </a:pPr>
            <a:r>
              <a:rPr lang="en-US" b="0" dirty="0">
                <a:solidFill>
                  <a:schemeClr val="tx1"/>
                </a:solidFill>
                <a:latin typeface="Calibri" panose="020F0502020204030204" pitchFamily="34" charset="0"/>
                <a:ea typeface="Calibri" panose="020F0502020204030204" pitchFamily="34" charset="0"/>
                <a:cs typeface="Calibri" panose="020F0502020204030204" pitchFamily="34" charset="0"/>
              </a:rPr>
              <a:t>Let’s decode this resistor together to determine the resistance. </a:t>
            </a:r>
          </a:p>
          <a:p>
            <a:pPr marL="171450" marR="0" lvl="0" indent="-1714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lang="en-US" sz="1200" dirty="0">
                <a:latin typeface="Calibri" panose="020F0502020204030204" pitchFamily="34" charset="0"/>
                <a:ea typeface="Calibri" panose="020F0502020204030204" pitchFamily="34" charset="0"/>
                <a:cs typeface="Calibri" panose="020F0502020204030204" pitchFamily="34" charset="0"/>
              </a:rPr>
              <a:t>First, identify the bands. Is this a 4, 5, or 6 band configuration?</a:t>
            </a:r>
          </a:p>
          <a:p>
            <a:pPr marL="628650" marR="0" lvl="1" indent="-1714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lang="en-US" sz="1200" i="1" dirty="0">
                <a:latin typeface="Calibri" panose="020F0502020204030204" pitchFamily="34" charset="0"/>
                <a:ea typeface="Calibri" panose="020F0502020204030204" pitchFamily="34" charset="0"/>
                <a:cs typeface="Calibri" panose="020F0502020204030204" pitchFamily="34" charset="0"/>
              </a:rPr>
              <a:t>Call on learners and </a:t>
            </a:r>
            <a:r>
              <a:rPr lang="en-US" sz="1200" b="1" i="1" dirty="0">
                <a:latin typeface="Calibri" panose="020F0502020204030204" pitchFamily="34" charset="0"/>
                <a:ea typeface="Calibri" panose="020F0502020204030204" pitchFamily="34" charset="0"/>
                <a:cs typeface="Calibri" panose="020F0502020204030204" pitchFamily="34" charset="0"/>
              </a:rPr>
              <a:t>CLICK</a:t>
            </a:r>
            <a:r>
              <a:rPr lang="en-US" sz="1200" i="1" dirty="0">
                <a:latin typeface="Calibri" panose="020F0502020204030204" pitchFamily="34" charset="0"/>
                <a:ea typeface="Calibri" panose="020F0502020204030204" pitchFamily="34" charset="0"/>
                <a:cs typeface="Calibri" panose="020F0502020204030204" pitchFamily="34" charset="0"/>
              </a:rPr>
              <a:t> to reveal answer: 5</a:t>
            </a:r>
          </a:p>
          <a:p>
            <a:pPr marL="171450" marR="0" lvl="0" indent="-1714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lang="en-US" sz="1200" b="0" dirty="0">
                <a:solidFill>
                  <a:schemeClr val="tx1"/>
                </a:solidFill>
                <a:latin typeface="Calibri" panose="020F0502020204030204" pitchFamily="34" charset="0"/>
                <a:ea typeface="Calibri" panose="020F0502020204030204" pitchFamily="34" charset="0"/>
                <a:cs typeface="Calibri" panose="020F0502020204030204" pitchFamily="34" charset="0"/>
              </a:rPr>
              <a:t>Next, map the color values. What number will each color receive? </a:t>
            </a:r>
          </a:p>
          <a:p>
            <a:pPr marL="628650" marR="0" lvl="1" indent="-1714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lang="en-US" sz="1200" i="1" dirty="0">
                <a:latin typeface="Calibri" panose="020F0502020204030204" pitchFamily="34" charset="0"/>
                <a:ea typeface="Calibri" panose="020F0502020204030204" pitchFamily="34" charset="0"/>
                <a:cs typeface="Calibri" panose="020F0502020204030204" pitchFamily="34" charset="0"/>
              </a:rPr>
              <a:t>Call on learners and </a:t>
            </a:r>
            <a:r>
              <a:rPr lang="en-US" sz="1200" b="1" i="1" dirty="0">
                <a:latin typeface="Calibri" panose="020F0502020204030204" pitchFamily="34" charset="0"/>
                <a:ea typeface="Calibri" panose="020F0502020204030204" pitchFamily="34" charset="0"/>
                <a:cs typeface="Calibri" panose="020F0502020204030204" pitchFamily="34" charset="0"/>
              </a:rPr>
              <a:t>CLICK</a:t>
            </a:r>
            <a:r>
              <a:rPr lang="en-US" sz="1200" i="1" dirty="0">
                <a:latin typeface="Calibri" panose="020F0502020204030204" pitchFamily="34" charset="0"/>
                <a:ea typeface="Calibri" panose="020F0502020204030204" pitchFamily="34" charset="0"/>
                <a:cs typeface="Calibri" panose="020F0502020204030204" pitchFamily="34" charset="0"/>
              </a:rPr>
              <a:t> to reveal answer: : </a:t>
            </a:r>
            <a:r>
              <a:rPr lang="en-US" b="0" i="1" dirty="0">
                <a:solidFill>
                  <a:schemeClr val="tx1"/>
                </a:solidFill>
                <a:latin typeface="Calibri" panose="020F0502020204030204" pitchFamily="34" charset="0"/>
                <a:ea typeface="Calibri" panose="020F0502020204030204" pitchFamily="34" charset="0"/>
                <a:cs typeface="Calibri" panose="020F0502020204030204" pitchFamily="34" charset="0"/>
              </a:rPr>
              <a:t>Orange = 3, Orange = 3, White = 9, </a:t>
            </a:r>
            <a:r>
              <a:rPr lang="en-US" i="1" dirty="0"/>
              <a:t>Black multiplier = ×1, Brown tolerance = ±1%</a:t>
            </a:r>
          </a:p>
          <a:p>
            <a:pPr marL="171450" marR="0" lvl="0" indent="-1714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lang="en-US" i="0" dirty="0"/>
              <a:t>So, our equation will be…</a:t>
            </a:r>
          </a:p>
          <a:p>
            <a:pPr marL="628650" marR="0" lvl="1" indent="-1714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lang="en-US" sz="1200" i="1" dirty="0">
                <a:latin typeface="Calibri" panose="020F0502020204030204" pitchFamily="34" charset="0"/>
                <a:ea typeface="Calibri" panose="020F0502020204030204" pitchFamily="34" charset="0"/>
                <a:cs typeface="Calibri" panose="020F0502020204030204" pitchFamily="34" charset="0"/>
              </a:rPr>
              <a:t>Call on learners and </a:t>
            </a:r>
            <a:r>
              <a:rPr lang="en-US" sz="1200" b="1" i="1" dirty="0">
                <a:latin typeface="Calibri" panose="020F0502020204030204" pitchFamily="34" charset="0"/>
                <a:ea typeface="Calibri" panose="020F0502020204030204" pitchFamily="34" charset="0"/>
                <a:cs typeface="Calibri" panose="020F0502020204030204" pitchFamily="34" charset="0"/>
              </a:rPr>
              <a:t>CLICK</a:t>
            </a:r>
            <a:r>
              <a:rPr lang="en-US" sz="1200" i="1" dirty="0">
                <a:latin typeface="Calibri" panose="020F0502020204030204" pitchFamily="34" charset="0"/>
                <a:ea typeface="Calibri" panose="020F0502020204030204" pitchFamily="34" charset="0"/>
                <a:cs typeface="Calibri" panose="020F0502020204030204" pitchFamily="34" charset="0"/>
              </a:rPr>
              <a:t> to reveal answer: (3 × 100 + 3 × 10 + 9) × 1 </a:t>
            </a:r>
          </a:p>
          <a:p>
            <a:pPr marL="171450" marR="0" lvl="0" indent="-1714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lang="en-US" i="0" dirty="0"/>
              <a:t>Who can calculate our final answer?</a:t>
            </a:r>
          </a:p>
          <a:p>
            <a:pPr marL="628650" marR="0" lvl="1" indent="-1714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lang="en-US" sz="1200" i="1" dirty="0">
                <a:latin typeface="Calibri" panose="020F0502020204030204" pitchFamily="34" charset="0"/>
                <a:ea typeface="Calibri" panose="020F0502020204030204" pitchFamily="34" charset="0"/>
                <a:cs typeface="Calibri" panose="020F0502020204030204" pitchFamily="34" charset="0"/>
              </a:rPr>
              <a:t>Call on learners and </a:t>
            </a:r>
            <a:r>
              <a:rPr lang="en-US" sz="1200" b="1" i="1" dirty="0">
                <a:latin typeface="Calibri" panose="020F0502020204030204" pitchFamily="34" charset="0"/>
                <a:ea typeface="Calibri" panose="020F0502020204030204" pitchFamily="34" charset="0"/>
                <a:cs typeface="Calibri" panose="020F0502020204030204" pitchFamily="34" charset="0"/>
              </a:rPr>
              <a:t>CLICK</a:t>
            </a:r>
            <a:r>
              <a:rPr lang="en-US" sz="1200" i="1" dirty="0">
                <a:latin typeface="Calibri" panose="020F0502020204030204" pitchFamily="34" charset="0"/>
                <a:ea typeface="Calibri" panose="020F0502020204030204" pitchFamily="34" charset="0"/>
                <a:cs typeface="Calibri" panose="020F0502020204030204" pitchFamily="34" charset="0"/>
              </a:rPr>
              <a:t> to reveal answer: </a:t>
            </a:r>
            <a:r>
              <a:rPr lang="el-GR" sz="1200" b="0" dirty="0">
                <a:solidFill>
                  <a:srgbClr val="FF0000"/>
                </a:solidFill>
              </a:rPr>
              <a:t>339</a:t>
            </a:r>
            <a:r>
              <a:rPr lang="el-GR" sz="1200" b="0" dirty="0"/>
              <a:t> Ω</a:t>
            </a:r>
            <a:endParaRPr lang="en-US" b="0" i="1" dirty="0"/>
          </a:p>
          <a:p>
            <a:pPr marL="628650" marR="0" lvl="1" indent="-1714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endParaRPr lang="en-US"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171450" indent="-171450">
              <a:spcBef>
                <a:spcPts val="1800"/>
              </a:spcBef>
              <a:buFont typeface="Arial" panose="020B0604020202020204" pitchFamily="34" charset="0"/>
              <a:buChar char="•"/>
            </a:pPr>
            <a:endParaRPr lang="en-US"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A3427D0E-FE9A-81F7-10B0-DCDA4395EEB0}"/>
              </a:ext>
            </a:extLst>
          </p:cNvPr>
          <p:cNvSpPr>
            <a:spLocks noGrp="1"/>
          </p:cNvSpPr>
          <p:nvPr>
            <p:ph type="sldNum" sz="quarter" idx="5"/>
          </p:nvPr>
        </p:nvSpPr>
        <p:spPr/>
        <p:txBody>
          <a:bodyPr/>
          <a:lstStyle/>
          <a:p>
            <a:fld id="{C68FB58B-AACD-44F1-9CE2-B850C946C86F}" type="slidenum">
              <a:rPr lang="en-US" smtClean="0"/>
              <a:t>52</a:t>
            </a:fld>
            <a:endParaRPr lang="en-US" dirty="0"/>
          </a:p>
        </p:txBody>
      </p:sp>
    </p:spTree>
    <p:extLst>
      <p:ext uri="{BB962C8B-B14F-4D97-AF65-F5344CB8AC3E}">
        <p14:creationId xmlns:p14="http://schemas.microsoft.com/office/powerpoint/2010/main" val="9238769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altLang="en-US" sz="1200" b="1" i="1" dirty="0">
                <a:latin typeface="Calibri" panose="020F0502020204030204" pitchFamily="34" charset="0"/>
                <a:ea typeface="Calibri" panose="020F0502020204030204" pitchFamily="34" charset="0"/>
                <a:cs typeface="Calibri" panose="020F0502020204030204" pitchFamily="34" charset="0"/>
              </a:rPr>
              <a:t>Note – </a:t>
            </a:r>
            <a:r>
              <a:rPr lang="en-US" altLang="en-US" sz="1700" i="1" dirty="0">
                <a:latin typeface="Calibri" panose="020F0502020204030204" pitchFamily="34" charset="0"/>
                <a:ea typeface="Calibri" panose="020F0502020204030204" pitchFamily="34" charset="0"/>
                <a:cs typeface="Calibri" panose="020F0502020204030204" pitchFamily="34" charset="0"/>
              </a:rPr>
              <a:t>It is recommended that learners have color copies of the </a:t>
            </a:r>
            <a:r>
              <a:rPr lang="en-US" altLang="en-US" sz="1700" b="1" i="1" dirty="0">
                <a:latin typeface="Calibri" panose="020F0502020204030204" pitchFamily="34" charset="0"/>
                <a:ea typeface="Calibri" panose="020F0502020204030204" pitchFamily="34" charset="0"/>
                <a:cs typeface="Calibri" panose="020F0502020204030204" pitchFamily="34" charset="0"/>
              </a:rPr>
              <a:t>Resistor Color Code Chart </a:t>
            </a:r>
            <a:r>
              <a:rPr lang="en-US" altLang="en-US" sz="1700" i="1" dirty="0">
                <a:latin typeface="Calibri" panose="020F0502020204030204" pitchFamily="34" charset="0"/>
                <a:ea typeface="Calibri" panose="020F0502020204030204" pitchFamily="34" charset="0"/>
                <a:cs typeface="Calibri" panose="020F0502020204030204" pitchFamily="34" charset="0"/>
              </a:rPr>
              <a:t>and Reading a Resistor handouts. If color copies are limited, print and laminate </a:t>
            </a:r>
            <a:r>
              <a:rPr lang="en-US" altLang="en-US" sz="1700" b="1" i="1" dirty="0">
                <a:latin typeface="Calibri" panose="020F0502020204030204" pitchFamily="34" charset="0"/>
                <a:ea typeface="Calibri" panose="020F0502020204030204" pitchFamily="34" charset="0"/>
                <a:cs typeface="Calibri" panose="020F0502020204030204" pitchFamily="34" charset="0"/>
              </a:rPr>
              <a:t>3–5 charts </a:t>
            </a:r>
            <a:r>
              <a:rPr lang="en-US" altLang="en-US" sz="1700" i="1" dirty="0">
                <a:latin typeface="Calibri" panose="020F0502020204030204" pitchFamily="34" charset="0"/>
                <a:ea typeface="Calibri" panose="020F0502020204030204" pitchFamily="34" charset="0"/>
                <a:cs typeface="Calibri" panose="020F0502020204030204" pitchFamily="34" charset="0"/>
              </a:rPr>
              <a:t>to use as a reusable class set.</a:t>
            </a:r>
          </a:p>
          <a:p>
            <a:endParaRPr lang="en-US" altLang="en-US" sz="1200" b="1" dirty="0">
              <a:latin typeface="Calibri" panose="020F0502020204030204" pitchFamily="34" charset="0"/>
              <a:ea typeface="Calibri" panose="020F0502020204030204" pitchFamily="34" charset="0"/>
              <a:cs typeface="Calibri" panose="020F0502020204030204" pitchFamily="34" charset="0"/>
            </a:endParaRP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Provide Guided Learning, Elicit Performance, Provide Feedback </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35 min</a:t>
            </a:r>
          </a:p>
          <a:p>
            <a:r>
              <a:rPr lang="en-US" altLang="en-US" sz="1200" b="1" dirty="0">
                <a:latin typeface="Calibri" panose="020F0502020204030204" pitchFamily="34" charset="0"/>
                <a:ea typeface="Calibri" panose="020F0502020204030204" pitchFamily="34" charset="0"/>
                <a:cs typeface="Calibri" panose="020F0502020204030204" pitchFamily="34" charset="0"/>
              </a:rPr>
              <a:t>Materials: </a:t>
            </a:r>
          </a:p>
          <a:p>
            <a:pPr marL="171450" indent="-171450">
              <a:buFont typeface="Arial" panose="020B0604020202020204" pitchFamily="34" charset="0"/>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Reading a Resistor_M4 handout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Reading a Resistor_Answer Key_M4 handout </a:t>
            </a:r>
          </a:p>
          <a:p>
            <a:pPr marL="171450" indent="-171450">
              <a:buFont typeface="Arial" panose="020B0604020202020204" pitchFamily="34" charset="0"/>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2-3 resistors per small group for Part 1</a:t>
            </a:r>
          </a:p>
          <a:p>
            <a:r>
              <a:rPr lang="en-US" altLang="en-US" sz="1200" b="1" dirty="0">
                <a:latin typeface="Calibri" panose="020F0502020204030204" pitchFamily="34" charset="0"/>
                <a:ea typeface="Calibri" panose="020F0502020204030204" pitchFamily="34" charset="0"/>
                <a:cs typeface="Calibri" panose="020F0502020204030204" pitchFamily="34" charset="0"/>
              </a:rPr>
              <a:t>Do: </a:t>
            </a:r>
          </a:p>
          <a:p>
            <a:r>
              <a:rPr lang="en-US" sz="1200" b="1" dirty="0">
                <a:latin typeface="Calibri" panose="020F0502020204030204" pitchFamily="34" charset="0"/>
                <a:ea typeface="Calibri" panose="020F0502020204030204" pitchFamily="34" charset="0"/>
                <a:cs typeface="Calibri" panose="020F0502020204030204" pitchFamily="34" charset="0"/>
              </a:rPr>
              <a:t>(5 min)</a:t>
            </a:r>
            <a:endParaRPr lang="en-US" sz="1200" b="0" dirty="0">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alibri" panose="020F0502020204030204" pitchFamily="34" charset="0"/>
                <a:ea typeface="Calibri" panose="020F0502020204030204" pitchFamily="34" charset="0"/>
                <a:cs typeface="Calibri" panose="020F0502020204030204" pitchFamily="34" charset="0"/>
              </a:rPr>
              <a:t>Refer learners to the </a:t>
            </a:r>
            <a:r>
              <a:rPr lang="en-US" sz="1200" b="1" dirty="0">
                <a:latin typeface="Calibri" panose="020F0502020204030204" pitchFamily="34" charset="0"/>
                <a:ea typeface="Calibri" panose="020F0502020204030204" pitchFamily="34" charset="0"/>
                <a:cs typeface="Calibri" panose="020F0502020204030204" pitchFamily="34" charset="0"/>
              </a:rPr>
              <a:t>“Reading a Resistor” handout </a:t>
            </a:r>
            <a:r>
              <a:rPr lang="en-US" sz="1200" b="0" dirty="0">
                <a:latin typeface="Calibri" panose="020F0502020204030204" pitchFamily="34" charset="0"/>
                <a:ea typeface="Calibri" panose="020F0502020204030204" pitchFamily="34" charset="0"/>
                <a:cs typeface="Calibri" panose="020F0502020204030204" pitchFamily="34" charset="0"/>
              </a:rPr>
              <a:t>embedded in the Participant Resource Guide.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Review the directions and answer any questions learners may have.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latin typeface="Calibri" panose="020F0502020204030204" pitchFamily="34" charset="0"/>
                <a:ea typeface="Calibri" panose="020F0502020204030204" pitchFamily="34" charset="0"/>
                <a:cs typeface="Calibri" panose="020F0502020204030204" pitchFamily="34" charset="0"/>
              </a:rPr>
              <a:t>(10 min)</a:t>
            </a:r>
            <a:endParaRPr lang="en-US" sz="1200" b="0" dirty="0">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Separate learners into small groups. Give each group 2-3 resistors. </a:t>
            </a:r>
          </a:p>
          <a:p>
            <a:pPr marL="628650" lvl="1" indent="-171450">
              <a:buFont typeface="Arial" panose="020B0604020202020204" pitchFamily="34" charset="0"/>
              <a:buChar char="•"/>
            </a:pPr>
            <a:r>
              <a:rPr lang="en-US" altLang="en-US" sz="1200" b="0" dirty="0">
                <a:latin typeface="Calibri" panose="020F0502020204030204" pitchFamily="34" charset="0"/>
                <a:ea typeface="Calibri" panose="020F0502020204030204" pitchFamily="34" charset="0"/>
                <a:cs typeface="Calibri" panose="020F0502020204030204" pitchFamily="34" charset="0"/>
              </a:rPr>
              <a:t>Give leaners about 10 minutes to complete Part 1. </a:t>
            </a:r>
          </a:p>
          <a:p>
            <a:pPr marL="628650" lvl="1" indent="-171450">
              <a:buFont typeface="Arial" panose="020B0604020202020204" pitchFamily="34" charset="0"/>
              <a:buChar char="•"/>
            </a:pPr>
            <a:r>
              <a:rPr lang="en-US" altLang="en-US" sz="1200" b="0" dirty="0">
                <a:latin typeface="Calibri" panose="020F0502020204030204" pitchFamily="34" charset="0"/>
                <a:ea typeface="Calibri" panose="020F0502020204030204" pitchFamily="34" charset="0"/>
                <a:cs typeface="Calibri" panose="020F0502020204030204" pitchFamily="34" charset="0"/>
              </a:rPr>
              <a:t>Circulate the room answering question, checking work for accuracy, and providing feedback.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latin typeface="Calibri" panose="020F0502020204030204" pitchFamily="34" charset="0"/>
                <a:ea typeface="Calibri" panose="020F0502020204030204" pitchFamily="34" charset="0"/>
                <a:cs typeface="Calibri" panose="020F0502020204030204" pitchFamily="34" charset="0"/>
              </a:rPr>
              <a:t>(10 min)</a:t>
            </a:r>
            <a:endParaRPr lang="en-US" sz="1200" b="0" dirty="0">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Transition learners into Part 2 for independent work.  </a:t>
            </a:r>
            <a:endParaRPr lang="en-US" altLang="en-US" sz="1200" b="0" dirty="0">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dirty="0">
                <a:latin typeface="Calibri" panose="020F0502020204030204" pitchFamily="34" charset="0"/>
                <a:ea typeface="Calibri" panose="020F0502020204030204" pitchFamily="34" charset="0"/>
                <a:cs typeface="Calibri" panose="020F0502020204030204" pitchFamily="34" charset="0"/>
              </a:rPr>
              <a:t>Give leaners about 10 minutes to complete Part 2. </a:t>
            </a:r>
            <a:r>
              <a:rPr lang="en-US" altLang="en-US" sz="1200" b="1" i="1" dirty="0">
                <a:latin typeface="Calibri" panose="020F0502020204030204" pitchFamily="34" charset="0"/>
                <a:ea typeface="Calibri" panose="020F0502020204030204" pitchFamily="34" charset="0"/>
                <a:cs typeface="Calibri" panose="020F0502020204030204" pitchFamily="34" charset="0"/>
              </a:rPr>
              <a:t>Note</a:t>
            </a:r>
            <a:r>
              <a:rPr lang="en-US" altLang="en-US" sz="1200" b="0" i="1" dirty="0">
                <a:latin typeface="Calibri" panose="020F0502020204030204" pitchFamily="34" charset="0"/>
                <a:ea typeface="Calibri" panose="020F0502020204030204" pitchFamily="34" charset="0"/>
                <a:cs typeface="Calibri" panose="020F0502020204030204" pitchFamily="34" charset="0"/>
              </a:rPr>
              <a:t> – if color copies of the handout are not available, the resistor colors are provided on the handout. </a:t>
            </a:r>
          </a:p>
          <a:p>
            <a:pPr marL="628650" lvl="1" indent="-171450">
              <a:buFont typeface="Arial" panose="020B0604020202020204" pitchFamily="34" charset="0"/>
              <a:buChar char="•"/>
            </a:pPr>
            <a:r>
              <a:rPr lang="en-US" altLang="en-US" sz="1200" b="0" dirty="0">
                <a:latin typeface="Calibri" panose="020F0502020204030204" pitchFamily="34" charset="0"/>
                <a:ea typeface="Calibri" panose="020F0502020204030204" pitchFamily="34" charset="0"/>
                <a:cs typeface="Calibri" panose="020F0502020204030204" pitchFamily="34" charset="0"/>
              </a:rPr>
              <a:t>Circulate the room answering question, checking work for accuracy, and providing feedback.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latin typeface="Calibri" panose="020F0502020204030204" pitchFamily="34" charset="0"/>
                <a:ea typeface="Calibri" panose="020F0502020204030204" pitchFamily="34" charset="0"/>
                <a:cs typeface="Calibri" panose="020F0502020204030204" pitchFamily="34" charset="0"/>
              </a:rPr>
              <a:t>(10 min)</a:t>
            </a:r>
            <a:endParaRPr lang="en-US" sz="1200" b="0" dirty="0">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dirty="0">
                <a:effectLst/>
                <a:latin typeface="+mn-lt"/>
                <a:ea typeface="Calibri" panose="020F0502020204030204" pitchFamily="34" charset="0"/>
                <a:cs typeface="Times New Roman" panose="02020603050405020304" pitchFamily="18" charset="0"/>
              </a:rPr>
              <a:t>D</a:t>
            </a:r>
            <a:r>
              <a:rPr lang="en-US" altLang="en-US" sz="1200" b="0" dirty="0">
                <a:latin typeface="Calibri" panose="020F0502020204030204" pitchFamily="34" charset="0"/>
                <a:ea typeface="Calibri" panose="020F0502020204030204" pitchFamily="34" charset="0"/>
                <a:cs typeface="Calibri" panose="020F0502020204030204" pitchFamily="34" charset="0"/>
              </a:rPr>
              <a:t>ebrief by reviewing the answers to the Part 2 using the provided answer key. </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53</a:t>
            </a:fld>
            <a:endParaRPr lang="en-US" dirty="0"/>
          </a:p>
        </p:txBody>
      </p:sp>
    </p:spTree>
    <p:extLst>
      <p:ext uri="{BB962C8B-B14F-4D97-AF65-F5344CB8AC3E}">
        <p14:creationId xmlns:p14="http://schemas.microsoft.com/office/powerpoint/2010/main" val="35287005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36FCD-F782-5D1B-B477-FFEDA489E6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024EA2-AD60-863C-C418-A3FC6858EDE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E882F4A-001D-AD1B-0768-CA45BD339F85}"/>
              </a:ext>
            </a:extLst>
          </p:cNvPr>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2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Do: </a:t>
            </a:r>
            <a:r>
              <a:rPr lang="en-US" altLang="en-US" sz="1200" dirty="0">
                <a:latin typeface="Calibri" panose="020F0502020204030204" pitchFamily="34" charset="0"/>
                <a:ea typeface="Calibri" panose="020F0502020204030204" pitchFamily="34" charset="0"/>
                <a:cs typeface="Calibri" panose="020F0502020204030204" pitchFamily="34" charset="0"/>
              </a:rPr>
              <a:t>Provide examples of applications and any agency-specifics.</a:t>
            </a:r>
            <a:endParaRPr lang="en-US" altLang="en-US" sz="1200" b="1"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lvl="0" indent="-171450" algn="l">
              <a:buFont typeface="Arial" panose="020B0604020202020204" pitchFamily="34" charset="0"/>
              <a:buChar char="•"/>
              <a:defRPr sz="1800">
                <a:latin typeface="Arial"/>
              </a:defRPr>
            </a:pPr>
            <a:r>
              <a:rPr lang="en-US" sz="1200" dirty="0">
                <a:latin typeface="Calibri" panose="020F0502020204030204" pitchFamily="34" charset="0"/>
                <a:ea typeface="Calibri" panose="020F0502020204030204" pitchFamily="34" charset="0"/>
                <a:cs typeface="Calibri" panose="020F0502020204030204" pitchFamily="34" charset="0"/>
              </a:rPr>
              <a:t>A </a:t>
            </a:r>
            <a:r>
              <a:rPr lang="en-US" sz="1200" b="1" dirty="0">
                <a:latin typeface="Calibri" panose="020F0502020204030204" pitchFamily="34" charset="0"/>
                <a:ea typeface="Calibri" panose="020F0502020204030204" pitchFamily="34" charset="0"/>
                <a:cs typeface="Calibri" panose="020F0502020204030204" pitchFamily="34" charset="0"/>
              </a:rPr>
              <a:t>diode</a:t>
            </a:r>
            <a:r>
              <a:rPr lang="en-US" sz="1200" dirty="0">
                <a:latin typeface="Calibri" panose="020F0502020204030204" pitchFamily="34" charset="0"/>
                <a:ea typeface="Calibri" panose="020F0502020204030204" pitchFamily="34" charset="0"/>
                <a:cs typeface="Calibri" panose="020F0502020204030204" pitchFamily="34" charset="0"/>
              </a:rPr>
              <a:t> is a semiconductor device that allows current to flow in one direction only.</a:t>
            </a:r>
          </a:p>
          <a:p>
            <a:pPr marL="171450" indent="-171450" algn="l">
              <a:buFont typeface="Arial" panose="020B0604020202020204" pitchFamily="34" charset="0"/>
              <a:buChar char="•"/>
              <a:defRPr sz="1800">
                <a:latin typeface="Arial"/>
              </a:defRPr>
            </a:pPr>
            <a:r>
              <a:rPr lang="en-US" sz="1200" b="0" dirty="0">
                <a:latin typeface="Calibri" panose="020F0502020204030204" pitchFamily="34" charset="0"/>
                <a:ea typeface="Calibri" panose="020F0502020204030204" pitchFamily="34" charset="0"/>
                <a:cs typeface="Calibri" panose="020F0502020204030204" pitchFamily="34" charset="0"/>
              </a:rPr>
              <a:t>It </a:t>
            </a:r>
            <a:r>
              <a:rPr lang="en-US" sz="1200" dirty="0">
                <a:latin typeface="Calibri" panose="020F0502020204030204" pitchFamily="34" charset="0"/>
                <a:ea typeface="Calibri" panose="020F0502020204030204" pitchFamily="34" charset="0"/>
                <a:cs typeface="Calibri" panose="020F0502020204030204" pitchFamily="34" charset="0"/>
              </a:rPr>
              <a:t>acts as a one-way gate for electricity, allowing current to move through the circuit in a single direction while blocking it from flowing in the wrong direction. </a:t>
            </a:r>
          </a:p>
          <a:p>
            <a:pPr marL="171450" lvl="0" indent="-171450" algn="l">
              <a:buFont typeface="Arial" panose="020B0604020202020204" pitchFamily="34" charset="0"/>
              <a:buChar char="•"/>
              <a:defRPr sz="1800">
                <a:latin typeface="Arial"/>
              </a:defRPr>
            </a:pPr>
            <a:r>
              <a:rPr lang="en-US" sz="1200" dirty="0">
                <a:latin typeface="Calibri" panose="020F0502020204030204" pitchFamily="34" charset="0"/>
                <a:ea typeface="Calibri" panose="020F0502020204030204" pitchFamily="34" charset="0"/>
                <a:cs typeface="Calibri" panose="020F0502020204030204" pitchFamily="34" charset="0"/>
              </a:rPr>
              <a:t>When the diode is </a:t>
            </a:r>
            <a:r>
              <a:rPr lang="en-US" sz="1200" b="1" dirty="0">
                <a:latin typeface="Calibri" panose="020F0502020204030204" pitchFamily="34" charset="0"/>
                <a:ea typeface="Calibri" panose="020F0502020204030204" pitchFamily="34" charset="0"/>
                <a:cs typeface="Calibri" panose="020F0502020204030204" pitchFamily="34" charset="0"/>
              </a:rPr>
              <a:t>forward biased</a:t>
            </a:r>
            <a:r>
              <a:rPr lang="en-US" sz="1200" dirty="0">
                <a:latin typeface="Calibri" panose="020F0502020204030204" pitchFamily="34" charset="0"/>
                <a:ea typeface="Calibri" panose="020F0502020204030204" pitchFamily="34" charset="0"/>
                <a:cs typeface="Calibri" panose="020F0502020204030204" pitchFamily="34" charset="0"/>
              </a:rPr>
              <a:t>, meaning the anode is </a:t>
            </a:r>
            <a:r>
              <a:rPr lang="en-US" sz="1200" i="1" dirty="0">
                <a:latin typeface="Calibri" panose="020F0502020204030204" pitchFamily="34" charset="0"/>
                <a:ea typeface="Calibri" panose="020F0502020204030204" pitchFamily="34" charset="0"/>
                <a:cs typeface="Calibri" panose="020F0502020204030204" pitchFamily="34" charset="0"/>
              </a:rPr>
              <a:t>more</a:t>
            </a:r>
            <a:r>
              <a:rPr lang="en-US" sz="1200" dirty="0">
                <a:latin typeface="Calibri" panose="020F0502020204030204" pitchFamily="34" charset="0"/>
                <a:ea typeface="Calibri" panose="020F0502020204030204" pitchFamily="34" charset="0"/>
                <a:cs typeface="Calibri" panose="020F0502020204030204" pitchFamily="34" charset="0"/>
              </a:rPr>
              <a:t> positive than the cathode, current </a:t>
            </a:r>
            <a:r>
              <a:rPr lang="en-US" sz="1200" b="1" dirty="0">
                <a:latin typeface="Calibri" panose="020F0502020204030204" pitchFamily="34" charset="0"/>
                <a:ea typeface="Calibri" panose="020F0502020204030204" pitchFamily="34" charset="0"/>
                <a:cs typeface="Calibri" panose="020F0502020204030204" pitchFamily="34" charset="0"/>
              </a:rPr>
              <a:t>flows</a:t>
            </a:r>
            <a:r>
              <a:rPr lang="en-US" sz="1200" dirty="0">
                <a:latin typeface="Calibri" panose="020F0502020204030204" pitchFamily="34" charset="0"/>
                <a:ea typeface="Calibri" panose="020F0502020204030204" pitchFamily="34" charset="0"/>
                <a:cs typeface="Calibri" panose="020F0502020204030204" pitchFamily="34" charset="0"/>
              </a:rPr>
              <a:t> normally. </a:t>
            </a:r>
          </a:p>
          <a:p>
            <a:pPr marL="171450" lvl="0" indent="-171450" algn="l">
              <a:buFont typeface="Arial" panose="020B0604020202020204" pitchFamily="34" charset="0"/>
              <a:buChar char="•"/>
              <a:defRPr sz="1800">
                <a:latin typeface="Arial"/>
              </a:defRPr>
            </a:pPr>
            <a:r>
              <a:rPr lang="en-US" sz="1200" dirty="0">
                <a:latin typeface="Calibri" panose="020F0502020204030204" pitchFamily="34" charset="0"/>
                <a:ea typeface="Calibri" panose="020F0502020204030204" pitchFamily="34" charset="0"/>
                <a:cs typeface="Calibri" panose="020F0502020204030204" pitchFamily="34" charset="0"/>
              </a:rPr>
              <a:t>When the diode is </a:t>
            </a:r>
            <a:r>
              <a:rPr lang="en-US" sz="1200" b="1" dirty="0">
                <a:latin typeface="Calibri" panose="020F0502020204030204" pitchFamily="34" charset="0"/>
                <a:ea typeface="Calibri" panose="020F0502020204030204" pitchFamily="34" charset="0"/>
                <a:cs typeface="Calibri" panose="020F0502020204030204" pitchFamily="34" charset="0"/>
              </a:rPr>
              <a:t>reverse biased</a:t>
            </a:r>
            <a:r>
              <a:rPr lang="en-US" sz="1200" dirty="0">
                <a:latin typeface="Calibri" panose="020F0502020204030204" pitchFamily="34" charset="0"/>
                <a:ea typeface="Calibri" panose="020F0502020204030204" pitchFamily="34" charset="0"/>
                <a:cs typeface="Calibri" panose="020F0502020204030204" pitchFamily="34" charset="0"/>
              </a:rPr>
              <a:t>, meaning anode is </a:t>
            </a:r>
            <a:r>
              <a:rPr lang="en-US" sz="1200" i="1" dirty="0">
                <a:latin typeface="Calibri" panose="020F0502020204030204" pitchFamily="34" charset="0"/>
                <a:ea typeface="Calibri" panose="020F0502020204030204" pitchFamily="34" charset="0"/>
                <a:cs typeface="Calibri" panose="020F0502020204030204" pitchFamily="34" charset="0"/>
              </a:rPr>
              <a:t>less</a:t>
            </a:r>
            <a:r>
              <a:rPr lang="en-US" sz="1200" dirty="0">
                <a:latin typeface="Calibri" panose="020F0502020204030204" pitchFamily="34" charset="0"/>
                <a:ea typeface="Calibri" panose="020F0502020204030204" pitchFamily="34" charset="0"/>
                <a:cs typeface="Calibri" panose="020F0502020204030204" pitchFamily="34" charset="0"/>
              </a:rPr>
              <a:t> positive than the cathode, the diode </a:t>
            </a:r>
            <a:r>
              <a:rPr lang="en-US" sz="1200" b="1" dirty="0">
                <a:latin typeface="Calibri" panose="020F0502020204030204" pitchFamily="34" charset="0"/>
                <a:ea typeface="Calibri" panose="020F0502020204030204" pitchFamily="34" charset="0"/>
                <a:cs typeface="Calibri" panose="020F0502020204030204" pitchFamily="34" charset="0"/>
              </a:rPr>
              <a:t>blocks</a:t>
            </a:r>
            <a:r>
              <a:rPr lang="en-US" sz="1200" dirty="0">
                <a:latin typeface="Calibri" panose="020F0502020204030204" pitchFamily="34" charset="0"/>
                <a:ea typeface="Calibri" panose="020F0502020204030204" pitchFamily="34" charset="0"/>
                <a:cs typeface="Calibri" panose="020F0502020204030204" pitchFamily="34" charset="0"/>
              </a:rPr>
              <a:t> current to protect the circuit and control how electricity moves. </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3CE1595B-11EC-9500-D59B-49196ED1FBD8}"/>
              </a:ext>
            </a:extLst>
          </p:cNvPr>
          <p:cNvSpPr>
            <a:spLocks noGrp="1"/>
          </p:cNvSpPr>
          <p:nvPr>
            <p:ph type="sldNum" sz="quarter" idx="5"/>
          </p:nvPr>
        </p:nvSpPr>
        <p:spPr/>
        <p:txBody>
          <a:bodyPr/>
          <a:lstStyle/>
          <a:p>
            <a:fld id="{C68FB58B-AACD-44F1-9CE2-B850C946C86F}" type="slidenum">
              <a:rPr lang="en-US" smtClean="0"/>
              <a:t>54</a:t>
            </a:fld>
            <a:endParaRPr lang="en-US" dirty="0"/>
          </a:p>
        </p:txBody>
      </p:sp>
    </p:spTree>
    <p:extLst>
      <p:ext uri="{BB962C8B-B14F-4D97-AF65-F5344CB8AC3E}">
        <p14:creationId xmlns:p14="http://schemas.microsoft.com/office/powerpoint/2010/main" val="812622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D3DD6-ED3D-BE38-C37B-C8294A450C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3CC88E-F4E3-96C2-3571-752E2B7D13C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A6B6823-D5F2-62C0-378D-D4F2C1C401FB}"/>
              </a:ext>
            </a:extLst>
          </p:cNvPr>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2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Do: </a:t>
            </a:r>
            <a:r>
              <a:rPr lang="en-US" altLang="en-US" sz="1200" dirty="0">
                <a:latin typeface="Calibri" panose="020F0502020204030204" pitchFamily="34" charset="0"/>
                <a:ea typeface="Calibri" panose="020F0502020204030204" pitchFamily="34" charset="0"/>
                <a:cs typeface="Calibri" panose="020F0502020204030204" pitchFamily="34" charset="0"/>
              </a:rPr>
              <a:t>Provide examples of applications and any agency-specifics.</a:t>
            </a:r>
            <a:endParaRPr lang="en-US" altLang="en-US" sz="1200" b="1"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lvl="0" indent="-171450">
              <a:spcBef>
                <a:spcPts val="1200"/>
              </a:spcBef>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 </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transistor</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is a semiconductor device used to amplify or switch electronic signals.</a:t>
            </a: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dirty="0">
                <a:latin typeface="Calibri" panose="020F0502020204030204" pitchFamily="34" charset="0"/>
                <a:ea typeface="Calibri" panose="020F0502020204030204" pitchFamily="34" charset="0"/>
                <a:cs typeface="Calibri" panose="020F0502020204030204" pitchFamily="34" charset="0"/>
              </a:rPr>
              <a:t>When you apply voltage to the base it is like operating the relay coil, then power can flow from the collector to the emitter. </a:t>
            </a: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Advantage is no mechanical parts so there is little to no wear.</a:t>
            </a:r>
          </a:p>
          <a:p>
            <a:pPr marL="171450" lvl="0" indent="-171450">
              <a:spcBef>
                <a:spcPts val="1200"/>
              </a:spcBef>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They act as an electronic switch/signal amplifier in circuits.</a:t>
            </a:r>
          </a:p>
          <a:p>
            <a:pPr marL="171450" lvl="0" indent="-171450">
              <a:spcBef>
                <a:spcPts val="1200"/>
              </a:spcBef>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Transistors are composed of three parts: Emitter, Base, and Collector.</a:t>
            </a: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There will be a small input current or voltage at base controls larger current between emitter and collector.</a:t>
            </a:r>
          </a:p>
          <a:p>
            <a:pPr marL="628650" lvl="1" indent="-171450">
              <a:spcBef>
                <a:spcPts val="1200"/>
              </a:spcBef>
              <a:buFont typeface="Arial" panose="020B0604020202020204" pitchFamily="34" charset="0"/>
              <a:buChar char="•"/>
            </a:pP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1085850" lvl="2" indent="-171450">
              <a:spcBef>
                <a:spcPts val="1200"/>
              </a:spcBef>
              <a:buFont typeface="Arial" panose="020B0604020202020204" pitchFamily="34" charset="0"/>
              <a:buChar char="•"/>
            </a:pP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Calibri" panose="020F0502020204030204" pitchFamily="34" charset="0"/>
              </a:rPr>
              <a:t>Image source: </a:t>
            </a:r>
            <a:r>
              <a:rPr lang="en-US" dirty="0"/>
              <a:t>NextPCB. (n.d.). </a:t>
            </a:r>
            <a:r>
              <a:rPr lang="en-US" i="1" dirty="0"/>
              <a:t>Transistor pinout</a:t>
            </a:r>
            <a:r>
              <a:rPr lang="en-US" dirty="0"/>
              <a:t>. </a:t>
            </a:r>
            <a:r>
              <a:rPr lang="en-US" dirty="0">
                <a:hlinkClick r:id="rId3"/>
              </a:rPr>
              <a:t>https://www.nextpcb.com/blog/transistor-pinout</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0ACB731-D112-D9C2-2123-DA156D02BD2E}"/>
              </a:ext>
            </a:extLst>
          </p:cNvPr>
          <p:cNvSpPr>
            <a:spLocks noGrp="1"/>
          </p:cNvSpPr>
          <p:nvPr>
            <p:ph type="sldNum" sz="quarter" idx="5"/>
          </p:nvPr>
        </p:nvSpPr>
        <p:spPr/>
        <p:txBody>
          <a:bodyPr/>
          <a:lstStyle/>
          <a:p>
            <a:fld id="{C68FB58B-AACD-44F1-9CE2-B850C946C86F}" type="slidenum">
              <a:rPr lang="en-US" smtClean="0"/>
              <a:t>55</a:t>
            </a:fld>
            <a:endParaRPr lang="en-US" dirty="0"/>
          </a:p>
        </p:txBody>
      </p:sp>
    </p:spTree>
    <p:extLst>
      <p:ext uri="{BB962C8B-B14F-4D97-AF65-F5344CB8AC3E}">
        <p14:creationId xmlns:p14="http://schemas.microsoft.com/office/powerpoint/2010/main" val="17453703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94288-9686-CDB1-86C7-08719F1D28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AE6725-75D9-F4A6-B414-D6E45D64A52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C44382A-CC25-22B9-F22E-98C89AD865CD}"/>
              </a:ext>
            </a:extLst>
          </p:cNvPr>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2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Do: </a:t>
            </a:r>
            <a:r>
              <a:rPr lang="en-US" altLang="en-US" sz="1200" dirty="0">
                <a:latin typeface="Calibri" panose="020F0502020204030204" pitchFamily="34" charset="0"/>
                <a:ea typeface="Calibri" panose="020F0502020204030204" pitchFamily="34" charset="0"/>
                <a:cs typeface="Calibri" panose="020F0502020204030204" pitchFamily="34" charset="0"/>
              </a:rPr>
              <a:t>Provide examples of applications and any agency-specifics.</a:t>
            </a:r>
            <a:endParaRPr lang="en-US" altLang="en-US" sz="1200" b="1"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indent="-171450">
              <a:spcBef>
                <a:spcPts val="1200"/>
              </a:spcBef>
              <a:buFont typeface="Arial" panose="020B0604020202020204" pitchFamily="34" charset="0"/>
              <a:buChar char="•"/>
            </a:pPr>
            <a:r>
              <a:rPr lang="en-US" b="0" dirty="0">
                <a:solidFill>
                  <a:schemeClr val="tx1"/>
                </a:solidFill>
                <a:latin typeface="Calibri" panose="020F0502020204030204" pitchFamily="34" charset="0"/>
                <a:ea typeface="Calibri" panose="020F0502020204030204" pitchFamily="34" charset="0"/>
                <a:cs typeface="Calibri" panose="020F0502020204030204" pitchFamily="34" charset="0"/>
              </a:rPr>
              <a:t>A </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rectifier</a:t>
            </a:r>
            <a:r>
              <a:rPr lang="en-US" b="0" dirty="0">
                <a:solidFill>
                  <a:schemeClr val="tx1"/>
                </a:solidFill>
                <a:latin typeface="Calibri" panose="020F0502020204030204" pitchFamily="34" charset="0"/>
                <a:ea typeface="Calibri" panose="020F0502020204030204" pitchFamily="34" charset="0"/>
                <a:cs typeface="Calibri" panose="020F0502020204030204" pitchFamily="34" charset="0"/>
              </a:rPr>
              <a:t> is a</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device which converts electrical current starting in AC into DC.</a:t>
            </a:r>
          </a:p>
          <a:p>
            <a:pPr marL="171450" indent="-171450">
              <a:spcBef>
                <a:spcPts val="1200"/>
              </a:spcBef>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They use electric devices (usually diodes) to allow current to flow during a certain wave (e.g. positive and negative half-cycles).</a:t>
            </a:r>
          </a:p>
          <a:p>
            <a:pPr marL="171450" indent="-171450">
              <a:spcBef>
                <a:spcPts val="1200"/>
              </a:spcBef>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Applications include electronics, cell phones, and radio demodulation.</a:t>
            </a:r>
          </a:p>
          <a:p>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latin typeface="Calibri" panose="020F0502020204030204" pitchFamily="34" charset="0"/>
                <a:ea typeface="Calibri" panose="020F0502020204030204" pitchFamily="34" charset="0"/>
                <a:cs typeface="Calibri" panose="020F0502020204030204" pitchFamily="34" charset="0"/>
              </a:rPr>
              <a:t>Photo source: </a:t>
            </a:r>
            <a:r>
              <a:rPr lang="en-US" sz="1200" kern="1200" dirty="0">
                <a:solidFill>
                  <a:schemeClr val="tx1"/>
                </a:solidFill>
                <a:effectLst/>
                <a:latin typeface="+mn-lt"/>
                <a:ea typeface="+mn-ea"/>
                <a:cs typeface="+mn-cs"/>
              </a:rPr>
              <a:t>Arrow. (2018, September 24). </a:t>
            </a:r>
            <a:r>
              <a:rPr lang="en-US" sz="1200" i="1" kern="1200" dirty="0">
                <a:solidFill>
                  <a:schemeClr val="tx1"/>
                </a:solidFill>
                <a:effectLst/>
                <a:latin typeface="+mn-lt"/>
                <a:ea typeface="+mn-ea"/>
                <a:cs typeface="+mn-cs"/>
              </a:rPr>
              <a:t>What is a Rectifier? Types of Rectifiers in Electronics</a:t>
            </a:r>
            <a:r>
              <a:rPr lang="en-US" sz="1200" kern="1200" dirty="0">
                <a:solidFill>
                  <a:schemeClr val="tx1"/>
                </a:solidFill>
                <a:effectLst/>
                <a:latin typeface="+mn-lt"/>
                <a:ea typeface="+mn-ea"/>
                <a:cs typeface="+mn-cs"/>
              </a:rPr>
              <a:t>. Arrow.com. https://www.arrow.com/en/research-and-events/articles/how-rectifiers-work-types-of-rectifiers-and-their-uses</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D68335A8-6066-D378-9F55-4CF0C9598C74}"/>
              </a:ext>
            </a:extLst>
          </p:cNvPr>
          <p:cNvSpPr>
            <a:spLocks noGrp="1"/>
          </p:cNvSpPr>
          <p:nvPr>
            <p:ph type="sldNum" sz="quarter" idx="5"/>
          </p:nvPr>
        </p:nvSpPr>
        <p:spPr/>
        <p:txBody>
          <a:bodyPr/>
          <a:lstStyle/>
          <a:p>
            <a:fld id="{C68FB58B-AACD-44F1-9CE2-B850C946C86F}" type="slidenum">
              <a:rPr lang="en-US" smtClean="0"/>
              <a:t>56</a:t>
            </a:fld>
            <a:endParaRPr lang="en-US" dirty="0"/>
          </a:p>
        </p:txBody>
      </p:sp>
    </p:spTree>
    <p:extLst>
      <p:ext uri="{BB962C8B-B14F-4D97-AF65-F5344CB8AC3E}">
        <p14:creationId xmlns:p14="http://schemas.microsoft.com/office/powerpoint/2010/main" val="12531968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50E09-F069-7940-1E90-E39F136A3C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BBCB31-B4A5-4DB3-4520-D308079A2AD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30AFA83-FE68-447E-D645-EB1D67FD4890}"/>
              </a:ext>
            </a:extLst>
          </p:cNvPr>
          <p:cNvSpPr>
            <a:spLocks noGrp="1"/>
          </p:cNvSpPr>
          <p:nvPr>
            <p:ph type="body" idx="1"/>
          </p:nvPr>
        </p:nvSpPr>
        <p:spPr/>
        <p:txBody>
          <a:bodyPr/>
          <a:lstStyle/>
          <a:p>
            <a:r>
              <a:rPr lang="en-US" altLang="en-US" sz="1200" b="1" dirty="0">
                <a:latin typeface="+mn-lt"/>
                <a:ea typeface="Calibri" panose="020F0502020204030204" pitchFamily="34" charset="0"/>
                <a:cs typeface="Calibri" panose="020F0502020204030204" pitchFamily="34" charset="0"/>
              </a:rPr>
              <a:t>Instructional Activity: </a:t>
            </a:r>
            <a:r>
              <a:rPr lang="en-US" altLang="en-US" sz="1200" b="0" dirty="0">
                <a:latin typeface="+mn-lt"/>
                <a:ea typeface="Calibri" panose="020F0502020204030204" pitchFamily="34" charset="0"/>
                <a:cs typeface="Calibri" panose="020F0502020204030204" pitchFamily="34" charset="0"/>
              </a:rPr>
              <a:t>Present Content</a:t>
            </a:r>
          </a:p>
          <a:p>
            <a:r>
              <a:rPr lang="en-US" altLang="en-US" sz="1200" b="1" dirty="0">
                <a:latin typeface="+mn-lt"/>
                <a:ea typeface="Calibri" panose="020F0502020204030204" pitchFamily="34" charset="0"/>
                <a:cs typeface="Calibri" panose="020F0502020204030204" pitchFamily="34" charset="0"/>
              </a:rPr>
              <a:t>Instructional Time</a:t>
            </a:r>
            <a:r>
              <a:rPr lang="en-US" altLang="en-US" sz="1200" dirty="0">
                <a:latin typeface="+mn-lt"/>
                <a:ea typeface="Calibri" panose="020F0502020204030204" pitchFamily="34" charset="0"/>
                <a:cs typeface="Calibri" panose="020F0502020204030204" pitchFamily="34" charset="0"/>
              </a:rPr>
              <a:t>: 3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mn-lt"/>
                <a:ea typeface="Calibri" panose="020F0502020204030204" pitchFamily="34" charset="0"/>
                <a:cs typeface="Calibri" panose="020F0502020204030204" pitchFamily="34" charset="0"/>
              </a:rPr>
              <a:t>Do: </a:t>
            </a:r>
            <a:r>
              <a:rPr lang="en-US" altLang="en-US" sz="1200" dirty="0">
                <a:latin typeface="+mn-lt"/>
                <a:ea typeface="Calibri" panose="020F0502020204030204" pitchFamily="34" charset="0"/>
                <a:cs typeface="Calibri" panose="020F0502020204030204" pitchFamily="34" charset="0"/>
              </a:rPr>
              <a:t>Provide examples of applications and any agency-specifics.</a:t>
            </a:r>
            <a:endParaRPr lang="en-US" altLang="en-US" sz="1200" b="1" dirty="0">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mn-lt"/>
                <a:ea typeface="Calibri" panose="020F0502020204030204" pitchFamily="34" charset="0"/>
                <a:cs typeface="Calibri" panose="020F0502020204030204" pitchFamily="34" charset="0"/>
              </a:rPr>
              <a:t>Talking Points:</a:t>
            </a:r>
          </a:p>
          <a:p>
            <a:pPr marL="171450" indent="-171450">
              <a:buFont typeface="Arial" panose="020B0604020202020204" pitchFamily="34" charset="0"/>
              <a:buChar char="•"/>
            </a:pPr>
            <a:r>
              <a:rPr lang="en-US" b="0" dirty="0"/>
              <a:t>Now let’s look at the three primary types of rectifiers, which are devices used to convert alternating current (AC) into direct current (DC).</a:t>
            </a:r>
          </a:p>
          <a:p>
            <a:pPr marL="171450" indent="-171450">
              <a:buFont typeface="Arial" panose="020B0604020202020204" pitchFamily="34" charset="0"/>
              <a:buChar char="•"/>
            </a:pPr>
            <a:r>
              <a:rPr lang="en-US" b="0" dirty="0"/>
              <a:t>The three main types are half-wave rectifiers, full-wave rectifiers, and bridge rectifiers.</a:t>
            </a:r>
          </a:p>
          <a:p>
            <a:pPr marL="171450" indent="-171450">
              <a:buFont typeface="Arial" panose="020B0604020202020204" pitchFamily="34" charset="0"/>
              <a:buChar char="•"/>
            </a:pPr>
            <a:r>
              <a:rPr lang="en-US" b="0" dirty="0"/>
              <a:t>First, the </a:t>
            </a:r>
            <a:r>
              <a:rPr lang="en-US" b="1" dirty="0"/>
              <a:t>half-wave rectifier</a:t>
            </a:r>
            <a:r>
              <a:rPr lang="en-US" b="0" dirty="0"/>
              <a:t>.</a:t>
            </a:r>
          </a:p>
          <a:p>
            <a:pPr marL="628650" lvl="1" indent="-171450">
              <a:buFont typeface="Arial" panose="020B0604020202020204" pitchFamily="34" charset="0"/>
              <a:buChar char="•"/>
            </a:pPr>
            <a:r>
              <a:rPr lang="en-US" b="0" dirty="0"/>
              <a:t>A half-wave rectifier uses one diode. It allows only one half of the AC waveform to pass through while blocking the other half.</a:t>
            </a:r>
          </a:p>
          <a:p>
            <a:pPr marL="628650" lvl="1" indent="-171450">
              <a:buFont typeface="Arial" panose="020B0604020202020204" pitchFamily="34" charset="0"/>
              <a:buChar char="•"/>
            </a:pPr>
            <a:r>
              <a:rPr lang="en-US" b="0" dirty="0"/>
              <a:t>Because only half of the waveform is used, the output DC is less efficient and more uneven.</a:t>
            </a:r>
          </a:p>
          <a:p>
            <a:pPr marL="171450" indent="-171450">
              <a:buFont typeface="Arial" panose="020B0604020202020204" pitchFamily="34" charset="0"/>
              <a:buChar char="•"/>
            </a:pPr>
            <a:r>
              <a:rPr lang="en-US" b="0" dirty="0"/>
              <a:t>Next is the </a:t>
            </a:r>
            <a:r>
              <a:rPr lang="en-US" b="1" dirty="0"/>
              <a:t>full-wave rectifier</a:t>
            </a:r>
            <a:r>
              <a:rPr lang="en-US" b="0" dirty="0"/>
              <a:t>.</a:t>
            </a:r>
          </a:p>
          <a:p>
            <a:pPr marL="628650" lvl="1" indent="-171450">
              <a:buFont typeface="Arial" panose="020B0604020202020204" pitchFamily="34" charset="0"/>
              <a:buChar char="•"/>
            </a:pPr>
            <a:r>
              <a:rPr lang="en-US" b="0" dirty="0"/>
              <a:t>A full-wave rectifier uses two diodes and a center-tapped transformer.</a:t>
            </a:r>
          </a:p>
          <a:p>
            <a:pPr marL="628650" lvl="1" indent="-171450">
              <a:buFont typeface="Arial" panose="020B0604020202020204" pitchFamily="34" charset="0"/>
              <a:buChar char="•"/>
            </a:pPr>
            <a:r>
              <a:rPr lang="en-US" b="0" dirty="0"/>
              <a:t>Instead of using only half of the AC signal, it converts both halves of the waveform into DC, which results in higher efficiency and a smoother output than the half-wave design.</a:t>
            </a:r>
          </a:p>
          <a:p>
            <a:pPr marL="171450" indent="-171450">
              <a:buFont typeface="Arial" panose="020B0604020202020204" pitchFamily="34" charset="0"/>
              <a:buChar char="•"/>
            </a:pPr>
            <a:r>
              <a:rPr lang="en-US" b="0" dirty="0"/>
              <a:t>Finally, the </a:t>
            </a:r>
            <a:r>
              <a:rPr lang="en-US" b="1" dirty="0"/>
              <a:t>bridge rectifier</a:t>
            </a:r>
            <a:r>
              <a:rPr lang="en-US" b="0" dirty="0"/>
              <a:t>.</a:t>
            </a:r>
          </a:p>
          <a:p>
            <a:pPr marL="628650" lvl="1" indent="-171450">
              <a:buFont typeface="Arial" panose="020B0604020202020204" pitchFamily="34" charset="0"/>
              <a:buChar char="•"/>
            </a:pPr>
            <a:r>
              <a:rPr lang="en-US" b="0" dirty="0"/>
              <a:t>A bridge rectifier uses four diodes arranged in a bridge configuration.</a:t>
            </a:r>
          </a:p>
          <a:p>
            <a:pPr marL="628650" lvl="1" indent="-171450">
              <a:buFont typeface="Arial" panose="020B0604020202020204" pitchFamily="34" charset="0"/>
              <a:buChar char="•"/>
            </a:pPr>
            <a:r>
              <a:rPr lang="en-US" b="0" dirty="0"/>
              <a:t>This design also converts both halves of the AC waveform, but it does so without needing a center-tapped transformer.</a:t>
            </a:r>
          </a:p>
          <a:p>
            <a:pPr marL="628650" lvl="1" indent="-171450">
              <a:buFont typeface="Arial" panose="020B0604020202020204" pitchFamily="34" charset="0"/>
              <a:buChar char="•"/>
            </a:pPr>
            <a:r>
              <a:rPr lang="en-US" b="0" dirty="0"/>
              <a:t>Because of this configuration, bridge rectifiers are very common in power supplies and electronic devices.</a:t>
            </a:r>
          </a:p>
          <a:p>
            <a:endParaRPr lang="en-US" altLang="en-US" sz="1200" dirty="0">
              <a:latin typeface="+mn-lt"/>
              <a:ea typeface="Calibri" panose="020F0502020204030204" pitchFamily="34" charset="0"/>
              <a:cs typeface="Calibri" panose="020F0502020204030204" pitchFamily="34" charset="0"/>
            </a:endParaRPr>
          </a:p>
          <a:p>
            <a:endParaRPr lang="en-US" altLang="en-US" sz="1200" dirty="0">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latin typeface="+mn-lt"/>
                <a:ea typeface="Calibri" panose="020F0502020204030204" pitchFamily="34" charset="0"/>
                <a:cs typeface="Calibri" panose="020F0502020204030204" pitchFamily="34" charset="0"/>
              </a:rPr>
              <a:t>Source: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Electrical Testing &amp; Engineering Inc. (n.d.). </a:t>
            </a:r>
            <a:r>
              <a:rPr lang="en-US" i="1" dirty="0">
                <a:latin typeface="+mn-lt"/>
              </a:rPr>
              <a:t>Bridge rectifier explained: Circuit diagram, applications, and troubleshooting guide</a:t>
            </a:r>
            <a:r>
              <a:rPr lang="en-US" dirty="0">
                <a:latin typeface="+mn-lt"/>
              </a:rPr>
              <a:t>. </a:t>
            </a:r>
            <a:r>
              <a:rPr lang="en-US" dirty="0">
                <a:latin typeface="+mn-lt"/>
                <a:hlinkClick r:id="rId3"/>
              </a:rPr>
              <a:t>https://www.etei.com/news/bridge-rectifier-explained-circuit-diagram-applications-and-troubleshooting-guide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latin typeface="+mn-lt"/>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B58AA7F-9B9B-763A-8C55-6B1949D77BB0}"/>
              </a:ext>
            </a:extLst>
          </p:cNvPr>
          <p:cNvSpPr>
            <a:spLocks noGrp="1"/>
          </p:cNvSpPr>
          <p:nvPr>
            <p:ph type="sldNum" sz="quarter" idx="5"/>
          </p:nvPr>
        </p:nvSpPr>
        <p:spPr/>
        <p:txBody>
          <a:bodyPr/>
          <a:lstStyle/>
          <a:p>
            <a:fld id="{C68FB58B-AACD-44F1-9CE2-B850C946C86F}" type="slidenum">
              <a:rPr lang="en-US" smtClean="0"/>
              <a:t>57</a:t>
            </a:fld>
            <a:endParaRPr lang="en-US" dirty="0"/>
          </a:p>
        </p:txBody>
      </p:sp>
    </p:spTree>
    <p:extLst>
      <p:ext uri="{BB962C8B-B14F-4D97-AF65-F5344CB8AC3E}">
        <p14:creationId xmlns:p14="http://schemas.microsoft.com/office/powerpoint/2010/main" val="18879310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2D8C1-3B99-CAC3-67BD-1BFA2AAA27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2D3A66-F4F4-9A6B-B326-117FA31735C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D3DA308-0B86-8F34-8556-3F247E34C1A4}"/>
              </a:ext>
            </a:extLst>
          </p:cNvPr>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2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Do: </a:t>
            </a:r>
            <a:r>
              <a:rPr lang="en-US" altLang="en-US" sz="1200" dirty="0">
                <a:latin typeface="Calibri" panose="020F0502020204030204" pitchFamily="34" charset="0"/>
                <a:ea typeface="Calibri" panose="020F0502020204030204" pitchFamily="34" charset="0"/>
                <a:cs typeface="Calibri" panose="020F0502020204030204" pitchFamily="34" charset="0"/>
              </a:rPr>
              <a:t>Provide examples of applications and any agency-specifics.</a:t>
            </a:r>
            <a:endParaRPr lang="en-US" altLang="en-US" sz="1200" b="1"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indent="-171450">
              <a:buFont typeface="Arial" panose="020B0604020202020204" pitchFamily="34" charset="0"/>
              <a:buChar char="•"/>
            </a:pPr>
            <a:r>
              <a:rPr lang="en-US" dirty="0"/>
              <a:t>An </a:t>
            </a:r>
            <a:r>
              <a:rPr lang="en-US" b="1" dirty="0"/>
              <a:t>inductor</a:t>
            </a:r>
            <a:r>
              <a:rPr lang="en-US" dirty="0"/>
              <a:t> is an electrical device that stores energy in a magnetic field.</a:t>
            </a:r>
          </a:p>
          <a:p>
            <a:pPr marL="171450" indent="-171450">
              <a:buFont typeface="Arial" panose="020B0604020202020204" pitchFamily="34" charset="0"/>
              <a:buChar char="•"/>
            </a:pPr>
            <a:r>
              <a:rPr lang="en-US" dirty="0"/>
              <a:t>Unlike a capacitor, which stores energy in an electric field, an inductor stores energy </a:t>
            </a:r>
            <a:r>
              <a:rPr lang="en-US" i="1" dirty="0"/>
              <a:t>magnetically</a:t>
            </a:r>
            <a:r>
              <a:rPr lang="en-US" dirty="0"/>
              <a:t>.</a:t>
            </a:r>
          </a:p>
          <a:p>
            <a:pPr marL="171450" indent="-171450">
              <a:buFont typeface="Arial" panose="020B0604020202020204" pitchFamily="34" charset="0"/>
              <a:buChar char="•"/>
            </a:pPr>
            <a:r>
              <a:rPr lang="en-US" dirty="0"/>
              <a:t>Inductors are typically made by winding insulated wire into a coil.</a:t>
            </a:r>
          </a:p>
          <a:p>
            <a:pPr marL="171450" indent="-171450">
              <a:buFont typeface="Arial" panose="020B0604020202020204" pitchFamily="34" charset="0"/>
              <a:buChar char="•"/>
            </a:pPr>
            <a:r>
              <a:rPr lang="en-US" dirty="0"/>
              <a:t>When current flows through that coil, it creates a magnetic field around it. That magnetic field is where the energy is temporarily stored.</a:t>
            </a:r>
          </a:p>
          <a:p>
            <a:pPr marL="171450" indent="-171450">
              <a:buFont typeface="Arial" panose="020B0604020202020204" pitchFamily="34" charset="0"/>
              <a:buChar char="•"/>
            </a:pPr>
            <a:r>
              <a:rPr lang="en-US" dirty="0"/>
              <a:t>You may also hear inductors referred to as a </a:t>
            </a:r>
            <a:r>
              <a:rPr lang="en-US" b="1" dirty="0"/>
              <a:t>coil</a:t>
            </a:r>
            <a:r>
              <a:rPr lang="en-US" dirty="0"/>
              <a:t>, a </a:t>
            </a:r>
            <a:r>
              <a:rPr lang="en-US" b="1" dirty="0"/>
              <a:t>reactor</a:t>
            </a:r>
            <a:r>
              <a:rPr lang="en-US" dirty="0"/>
              <a:t>, or a </a:t>
            </a:r>
            <a:r>
              <a:rPr lang="en-US" b="1" dirty="0"/>
              <a:t>choke</a:t>
            </a:r>
            <a:r>
              <a:rPr lang="en-US" dirty="0"/>
              <a:t>, depending on the application.</a:t>
            </a:r>
          </a:p>
          <a:p>
            <a:pPr marL="171450" indent="-171450">
              <a:buFont typeface="Arial" panose="020B0604020202020204" pitchFamily="34" charset="0"/>
              <a:buChar char="•"/>
            </a:pPr>
            <a:r>
              <a:rPr lang="en-US" dirty="0"/>
              <a:t>One of the most important functions of an inductor is that it resists sudden changes in current.</a:t>
            </a:r>
          </a:p>
          <a:p>
            <a:pPr marL="171450" indent="-171450">
              <a:buFont typeface="Arial" panose="020B0604020202020204" pitchFamily="34" charset="0"/>
              <a:buChar char="•"/>
            </a:pPr>
            <a:r>
              <a:rPr lang="en-US" dirty="0"/>
              <a:t>When current tries to increase or decrease quickly, the inductor reacts by opposing that change.</a:t>
            </a:r>
          </a:p>
          <a:p>
            <a:pPr marL="171450" indent="-171450">
              <a:buFont typeface="Arial" panose="020B0604020202020204" pitchFamily="34" charset="0"/>
              <a:buChar char="•"/>
            </a:pPr>
            <a:r>
              <a:rPr lang="en-US" dirty="0"/>
              <a:t>This makes inductors useful for:</a:t>
            </a:r>
          </a:p>
          <a:p>
            <a:pPr marL="628650" lvl="1" indent="-171450">
              <a:buFont typeface="Arial" panose="020B0604020202020204" pitchFamily="34" charset="0"/>
              <a:buChar char="•"/>
            </a:pPr>
            <a:r>
              <a:rPr lang="en-US" dirty="0"/>
              <a:t>Smoothing electrical signals</a:t>
            </a:r>
          </a:p>
          <a:p>
            <a:pPr marL="628650" lvl="1" indent="-171450">
              <a:buFont typeface="Arial" panose="020B0604020202020204" pitchFamily="34" charset="0"/>
              <a:buChar char="•"/>
            </a:pPr>
            <a:r>
              <a:rPr lang="en-US" dirty="0"/>
              <a:t>Reducing electrical noise</a:t>
            </a:r>
          </a:p>
          <a:p>
            <a:pPr marL="628650" lvl="1" indent="-171450">
              <a:buFont typeface="Arial" panose="020B0604020202020204" pitchFamily="34" charset="0"/>
              <a:buChar char="•"/>
            </a:pPr>
            <a:r>
              <a:rPr lang="en-US" dirty="0"/>
              <a:t>Limiting sudden current spikes</a:t>
            </a:r>
          </a:p>
          <a:p>
            <a:pPr marL="171450" indent="-171450">
              <a:buFont typeface="Arial" panose="020B0604020202020204" pitchFamily="34" charset="0"/>
              <a:buChar char="•"/>
            </a:pPr>
            <a:r>
              <a:rPr lang="en-US" dirty="0"/>
              <a:t>In power systems and electronics, inductors help stabilize circuits and protect components from abrupt current changes.</a:t>
            </a:r>
          </a:p>
          <a:p>
            <a:pPr marL="171450" indent="-171450">
              <a:buFont typeface="Arial" panose="020B0604020202020204" pitchFamily="34" charset="0"/>
              <a:buChar char="•"/>
            </a:pPr>
            <a:r>
              <a:rPr lang="en-US" dirty="0"/>
              <a:t>Inductors have little to no effect on DC and do have many functions in AC circuits.</a:t>
            </a:r>
          </a:p>
          <a:p>
            <a:endParaRPr lang="en-US"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Calibri" panose="020F0502020204030204" pitchFamily="34" charset="0"/>
                <a:ea typeface="Calibri" panose="020F0502020204030204" pitchFamily="34" charset="0"/>
                <a:cs typeface="Calibri" panose="020F0502020204030204" pitchFamily="34" charset="0"/>
              </a:rPr>
              <a:t>Image source: </a:t>
            </a:r>
            <a:r>
              <a:rPr lang="en-US" sz="1200" kern="1200" dirty="0">
                <a:solidFill>
                  <a:schemeClr val="tx1"/>
                </a:solidFill>
                <a:effectLst/>
                <a:latin typeface="+mn-lt"/>
                <a:ea typeface="+mn-ea"/>
                <a:cs typeface="+mn-cs"/>
              </a:rPr>
              <a:t>Agrawal, K. (2024, June 25). </a:t>
            </a:r>
            <a:r>
              <a:rPr lang="en-US" sz="1200" i="1" kern="1200" dirty="0">
                <a:solidFill>
                  <a:schemeClr val="tx1"/>
                </a:solidFill>
                <a:effectLst/>
                <a:latin typeface="+mn-lt"/>
                <a:ea typeface="+mn-ea"/>
                <a:cs typeface="+mn-cs"/>
              </a:rPr>
              <a:t>Modeling Inductors: Non-linear Model for Circuit Analysis</a:t>
            </a:r>
            <a:r>
              <a:rPr lang="en-US" sz="1200" kern="1200" dirty="0">
                <a:solidFill>
                  <a:schemeClr val="tx1"/>
                </a:solidFill>
                <a:effectLst/>
                <a:latin typeface="+mn-lt"/>
                <a:ea typeface="+mn-ea"/>
                <a:cs typeface="+mn-cs"/>
              </a:rPr>
              <a:t>. Medium; Medium. https://medium.com/@karishmaagarwal2505/modeling-inductors-non-linear-model-for-circuit-analysis-b3dd61b8ab68</a:t>
            </a:r>
          </a:p>
        </p:txBody>
      </p:sp>
      <p:sp>
        <p:nvSpPr>
          <p:cNvPr id="4" name="Slide Number Placeholder 3">
            <a:extLst>
              <a:ext uri="{FF2B5EF4-FFF2-40B4-BE49-F238E27FC236}">
                <a16:creationId xmlns:a16="http://schemas.microsoft.com/office/drawing/2014/main" id="{30FFC066-70BC-6189-A20F-757545EBF619}"/>
              </a:ext>
            </a:extLst>
          </p:cNvPr>
          <p:cNvSpPr>
            <a:spLocks noGrp="1"/>
          </p:cNvSpPr>
          <p:nvPr>
            <p:ph type="sldNum" sz="quarter" idx="5"/>
          </p:nvPr>
        </p:nvSpPr>
        <p:spPr/>
        <p:txBody>
          <a:bodyPr/>
          <a:lstStyle/>
          <a:p>
            <a:fld id="{C68FB58B-AACD-44F1-9CE2-B850C946C86F}" type="slidenum">
              <a:rPr lang="en-US" smtClean="0"/>
              <a:t>58</a:t>
            </a:fld>
            <a:endParaRPr lang="en-US" dirty="0"/>
          </a:p>
        </p:txBody>
      </p:sp>
    </p:spTree>
    <p:extLst>
      <p:ext uri="{BB962C8B-B14F-4D97-AF65-F5344CB8AC3E}">
        <p14:creationId xmlns:p14="http://schemas.microsoft.com/office/powerpoint/2010/main" val="21443399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8EB91-DD22-D75B-6C55-14EAAF5C00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E32993-2AAB-7BC2-1C93-FBF75CA95BF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711B872-DD3A-AAD1-0760-1AB143975987}"/>
              </a:ext>
            </a:extLst>
          </p:cNvPr>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2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Do: </a:t>
            </a:r>
            <a:r>
              <a:rPr lang="en-US" altLang="en-US" sz="1200" dirty="0">
                <a:latin typeface="Calibri" panose="020F0502020204030204" pitchFamily="34" charset="0"/>
                <a:ea typeface="Calibri" panose="020F0502020204030204" pitchFamily="34" charset="0"/>
                <a:cs typeface="Calibri" panose="020F0502020204030204" pitchFamily="34" charset="0"/>
              </a:rPr>
              <a:t>Provide examples of applications and any agency-specifics.</a:t>
            </a:r>
            <a:endParaRPr lang="en-US" altLang="en-US" sz="1200" b="1"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indent="-171450">
              <a:buFont typeface="Arial" panose="020B0604020202020204" pitchFamily="34" charset="0"/>
              <a:buChar char="•"/>
            </a:pPr>
            <a:r>
              <a:rPr lang="en-US" dirty="0"/>
              <a:t>A </a:t>
            </a:r>
            <a:r>
              <a:rPr lang="en-US" b="1" dirty="0"/>
              <a:t>capacitor</a:t>
            </a:r>
            <a:r>
              <a:rPr lang="en-US" dirty="0"/>
              <a:t> is an electrical device that stores energy in an electric field.</a:t>
            </a:r>
          </a:p>
          <a:p>
            <a:pPr marL="171450" indent="-171450">
              <a:buFont typeface="Arial" panose="020B0604020202020204" pitchFamily="34" charset="0"/>
              <a:buChar char="•"/>
            </a:pPr>
            <a:r>
              <a:rPr lang="en-US" dirty="0"/>
              <a:t>It consists of two conductive plates separated by an insulating material called a dielectric.</a:t>
            </a:r>
          </a:p>
          <a:p>
            <a:pPr marL="171450" indent="-171450">
              <a:buFont typeface="Arial" panose="020B0604020202020204" pitchFamily="34" charset="0"/>
              <a:buChar char="•"/>
            </a:pPr>
            <a:r>
              <a:rPr lang="en-US" dirty="0"/>
              <a:t>When voltage is applied, the capacitor stores energy by building up an electric charge between the two plates. That stored energy can then be released back into the circuit when needed.</a:t>
            </a:r>
          </a:p>
          <a:p>
            <a:pPr marL="171450" indent="-171450">
              <a:buFont typeface="Arial" panose="020B0604020202020204" pitchFamily="34" charset="0"/>
              <a:buChar char="•"/>
            </a:pPr>
            <a:r>
              <a:rPr lang="en-US" dirty="0"/>
              <a:t>In a </a:t>
            </a:r>
            <a:r>
              <a:rPr lang="en-US" b="1" dirty="0"/>
              <a:t>DC circuit</a:t>
            </a:r>
            <a:r>
              <a:rPr lang="en-US" dirty="0"/>
              <a:t>, a capacitor will charge up to the applied voltage and then block further current flow once it is fully charged.</a:t>
            </a:r>
          </a:p>
          <a:p>
            <a:pPr marL="171450" indent="-171450">
              <a:buFont typeface="Arial" panose="020B0604020202020204" pitchFamily="34" charset="0"/>
              <a:buChar char="•"/>
            </a:pPr>
            <a:r>
              <a:rPr lang="en-US" dirty="0"/>
              <a:t>In an </a:t>
            </a:r>
            <a:r>
              <a:rPr lang="en-US" b="1" dirty="0"/>
              <a:t>AC circuit</a:t>
            </a:r>
            <a:r>
              <a:rPr lang="en-US" dirty="0"/>
              <a:t>, the voltage is constantly changing direction. Because of that, the capacitor continuously charges and discharges, allowing energy to keep moving through the circuit.</a:t>
            </a:r>
          </a:p>
          <a:p>
            <a:pPr marL="171450" indent="-171450">
              <a:buFont typeface="Arial" panose="020B0604020202020204" pitchFamily="34" charset="0"/>
              <a:buChar char="•"/>
            </a:pPr>
            <a:r>
              <a:rPr lang="en-US" dirty="0"/>
              <a:t>Capacitors are commonly used for:</a:t>
            </a:r>
          </a:p>
          <a:p>
            <a:pPr marL="628650" lvl="1" indent="-171450">
              <a:buFont typeface="Arial" panose="020B0604020202020204" pitchFamily="34" charset="0"/>
              <a:buChar char="•"/>
            </a:pPr>
            <a:r>
              <a:rPr lang="en-US" dirty="0"/>
              <a:t>Smoothing voltage</a:t>
            </a:r>
          </a:p>
          <a:p>
            <a:pPr marL="628650" lvl="1" indent="-171450">
              <a:buFont typeface="Arial" panose="020B0604020202020204" pitchFamily="34" charset="0"/>
              <a:buChar char="•"/>
            </a:pPr>
            <a:r>
              <a:rPr lang="en-US" dirty="0"/>
              <a:t>Filtering noise</a:t>
            </a:r>
          </a:p>
          <a:p>
            <a:pPr marL="628650" lvl="1" indent="-171450">
              <a:buFont typeface="Arial" panose="020B0604020202020204" pitchFamily="34" charset="0"/>
              <a:buChar char="•"/>
            </a:pPr>
            <a:r>
              <a:rPr lang="en-US" dirty="0"/>
              <a:t>Stabilizing power supplies</a:t>
            </a:r>
          </a:p>
          <a:p>
            <a:pPr marL="628650" lvl="1" indent="-171450">
              <a:buFont typeface="Arial" panose="020B0604020202020204" pitchFamily="34" charset="0"/>
              <a:buChar char="•"/>
            </a:pPr>
            <a:r>
              <a:rPr lang="en-US" dirty="0"/>
              <a:t>Timing and signal processing applications</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D65F91CA-03E0-3B3F-3F72-D16BC68606F0}"/>
              </a:ext>
            </a:extLst>
          </p:cNvPr>
          <p:cNvSpPr>
            <a:spLocks noGrp="1"/>
          </p:cNvSpPr>
          <p:nvPr>
            <p:ph type="sldNum" sz="quarter" idx="5"/>
          </p:nvPr>
        </p:nvSpPr>
        <p:spPr/>
        <p:txBody>
          <a:bodyPr/>
          <a:lstStyle/>
          <a:p>
            <a:fld id="{C68FB58B-AACD-44F1-9CE2-B850C946C86F}" type="slidenum">
              <a:rPr lang="en-US" smtClean="0"/>
              <a:t>59</a:t>
            </a:fld>
            <a:endParaRPr lang="en-US" dirty="0"/>
          </a:p>
        </p:txBody>
      </p:sp>
    </p:spTree>
    <p:extLst>
      <p:ext uri="{BB962C8B-B14F-4D97-AF65-F5344CB8AC3E}">
        <p14:creationId xmlns:p14="http://schemas.microsoft.com/office/powerpoint/2010/main" val="3773938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Gain Attention, Recall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5 minutes total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panose="020F0502020204030204" pitchFamily="34" charset="0"/>
                <a:ea typeface="Calibri" panose="020F0502020204030204" pitchFamily="34" charset="0"/>
                <a:cs typeface="Calibri" panose="020F0502020204030204" pitchFamily="34" charset="0"/>
              </a:rPr>
              <a:t>Video Link (3 min): </a:t>
            </a:r>
            <a:r>
              <a:rPr lang="en-US" dirty="0">
                <a:latin typeface="Calibri" panose="020F0502020204030204" pitchFamily="34" charset="0"/>
                <a:ea typeface="Calibri" panose="020F0502020204030204" pitchFamily="34" charset="0"/>
                <a:cs typeface="Calibri" panose="020F0502020204030204" pitchFamily="34" charset="0"/>
              </a:rPr>
              <a:t>https://www.youtube.com/watch?v=VnnpLaKsqGU (3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Do: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Watch a brief video on the basics of an electrical circuit. Video is embedded in slide but may take a minute to load.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Use the talking points below to facilitate a brief discussion.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How do the electrons form in this circuit?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Why wouldn’t the light bulb light up if electricity flow is not complete?</a:t>
            </a:r>
            <a:endParaRPr lang="en-US" dirty="0">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How does electricity flow in a circuit?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What is a short circuit?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i="1" dirty="0">
                <a:latin typeface="Calibri" panose="020F0502020204030204" pitchFamily="34" charset="0"/>
                <a:ea typeface="Calibri" panose="020F0502020204030204" pitchFamily="34" charset="0"/>
                <a:cs typeface="Calibri" panose="020F0502020204030204" pitchFamily="34" charset="0"/>
              </a:rPr>
              <a:t>Source</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a:t>Region 10 ESC. (n.d.). </a:t>
            </a:r>
            <a:r>
              <a:rPr lang="en-US" i="1" dirty="0"/>
              <a:t>Explaining an electrical circuit</a:t>
            </a:r>
            <a:r>
              <a:rPr lang="en-US" dirty="0"/>
              <a:t> [Video]. YouTube. </a:t>
            </a:r>
            <a:r>
              <a:rPr lang="en-US" dirty="0">
                <a:hlinkClick r:id="rId3"/>
              </a:rPr>
              <a:t>https://www.youtube.com/watch?v=VnnpLaKsqGU</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68FB58B-AACD-44F1-9CE2-B850C946C86F}" type="slidenum">
              <a:rPr lang="en-US" smtClean="0"/>
              <a:t>6</a:t>
            </a:fld>
            <a:endParaRPr lang="en-US" dirty="0"/>
          </a:p>
        </p:txBody>
      </p:sp>
    </p:spTree>
    <p:extLst>
      <p:ext uri="{BB962C8B-B14F-4D97-AF65-F5344CB8AC3E}">
        <p14:creationId xmlns:p14="http://schemas.microsoft.com/office/powerpoint/2010/main" val="4485599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0EFF5-3C7E-3D9E-E263-A1A3779B8E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D3AEE2-6BF7-FDDC-6A35-44265C74DC8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E10AC29-CD45-02D8-A87F-8223B039EF67}"/>
              </a:ext>
            </a:extLst>
          </p:cNvPr>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2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Do: </a:t>
            </a:r>
            <a:r>
              <a:rPr lang="en-US" altLang="en-US" sz="1200" dirty="0">
                <a:latin typeface="Calibri" panose="020F0502020204030204" pitchFamily="34" charset="0"/>
                <a:ea typeface="Calibri" panose="020F0502020204030204" pitchFamily="34" charset="0"/>
                <a:cs typeface="Calibri" panose="020F0502020204030204" pitchFamily="34" charset="0"/>
              </a:rPr>
              <a:t>Provide examples of applications and any agency-specifics.</a:t>
            </a:r>
            <a:endParaRPr lang="en-US" altLang="en-US" sz="1200" b="1"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lvl="0" indent="-171450">
              <a:spcBef>
                <a:spcPts val="1200"/>
              </a:spcBef>
              <a:buFont typeface="Arial" panose="020B0604020202020204" pitchFamily="34" charset="0"/>
              <a:buChar char="•"/>
            </a:pP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Transformers</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are an electrical circuit device that uses electromagnetic induction to transfer energy from one circuit to another.</a:t>
            </a:r>
          </a:p>
          <a:p>
            <a:pPr marL="171450" lvl="0" indent="-171450">
              <a:spcBef>
                <a:spcPts val="1200"/>
              </a:spcBef>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The primary types include </a:t>
            </a:r>
            <a:r>
              <a:rPr lang="en-US" b="0" dirty="0">
                <a:solidFill>
                  <a:schemeClr val="tx1"/>
                </a:solidFill>
                <a:latin typeface="Calibri" panose="020F0502020204030204" pitchFamily="34" charset="0"/>
                <a:ea typeface="Calibri" panose="020F0502020204030204" pitchFamily="34" charset="0"/>
                <a:cs typeface="Calibri" panose="020F0502020204030204" pitchFamily="34" charset="0"/>
              </a:rPr>
              <a:t>step-up and step-down transformers.</a:t>
            </a:r>
          </a:p>
          <a:p>
            <a:pPr marL="628650" lvl="1" indent="-171450">
              <a:spcBef>
                <a:spcPts val="1200"/>
              </a:spcBef>
              <a:buFont typeface="Arial" panose="020B0604020202020204" pitchFamily="34" charset="0"/>
              <a:buChar char="•"/>
            </a:pPr>
            <a:r>
              <a:rPr lang="en-US" b="0" dirty="0">
                <a:solidFill>
                  <a:schemeClr val="tx1"/>
                </a:solidFill>
                <a:latin typeface="Calibri" panose="020F0502020204030204" pitchFamily="34" charset="0"/>
                <a:ea typeface="Calibri" panose="020F0502020204030204" pitchFamily="34" charset="0"/>
                <a:cs typeface="Calibri" panose="020F0502020204030204" pitchFamily="34" charset="0"/>
              </a:rPr>
              <a:t>A </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step-up transformer </a:t>
            </a:r>
            <a:r>
              <a:rPr lang="en-US" b="0" dirty="0">
                <a:solidFill>
                  <a:schemeClr val="tx1"/>
                </a:solidFill>
                <a:latin typeface="Calibri" panose="020F0502020204030204" pitchFamily="34" charset="0"/>
                <a:ea typeface="Calibri" panose="020F0502020204030204" pitchFamily="34" charset="0"/>
                <a:cs typeface="Calibri" panose="020F0502020204030204" pitchFamily="34" charset="0"/>
              </a:rPr>
              <a:t>is designed to increase the voltage from primary to secondary.</a:t>
            </a:r>
          </a:p>
          <a:p>
            <a:pPr marL="628650" lvl="1" indent="-171450">
              <a:spcBef>
                <a:spcPts val="1200"/>
              </a:spcBef>
              <a:buFont typeface="Arial" panose="020B0604020202020204" pitchFamily="34" charset="0"/>
              <a:buChar char="•"/>
            </a:pPr>
            <a:r>
              <a:rPr lang="en-US" b="0" dirty="0">
                <a:solidFill>
                  <a:schemeClr val="tx1"/>
                </a:solidFill>
                <a:latin typeface="Calibri" panose="020F0502020204030204" pitchFamily="34" charset="0"/>
                <a:ea typeface="Calibri" panose="020F0502020204030204" pitchFamily="34" charset="0"/>
                <a:cs typeface="Calibri" panose="020F0502020204030204" pitchFamily="34" charset="0"/>
              </a:rPr>
              <a:t>A </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step-down transformer </a:t>
            </a:r>
            <a:r>
              <a:rPr lang="en-US" b="0" dirty="0">
                <a:solidFill>
                  <a:schemeClr val="tx1"/>
                </a:solidFill>
                <a:latin typeface="Calibri" panose="020F0502020204030204" pitchFamily="34" charset="0"/>
                <a:ea typeface="Calibri" panose="020F0502020204030204" pitchFamily="34" charset="0"/>
                <a:cs typeface="Calibri" panose="020F0502020204030204" pitchFamily="34" charset="0"/>
              </a:rPr>
              <a:t>is designed to decrease the voltage from primary to secondary.</a:t>
            </a:r>
          </a:p>
          <a:p>
            <a:pPr marL="171450" lvl="0" indent="-171450">
              <a:spcBef>
                <a:spcPts val="1200"/>
              </a:spcBef>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Applications for a transformer can include: </a:t>
            </a:r>
          </a:p>
          <a:p>
            <a:pPr marL="628650" lvl="1" indent="-171450">
              <a:spcBef>
                <a:spcPts val="1200"/>
              </a:spcBef>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Audio and radio systems</a:t>
            </a:r>
          </a:p>
          <a:p>
            <a:pPr marL="628650" lvl="1" indent="-171450">
              <a:spcBef>
                <a:spcPts val="1200"/>
              </a:spcBef>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Power Supplies</a:t>
            </a:r>
          </a:p>
          <a:p>
            <a:pPr marL="628650" lvl="1" indent="-171450">
              <a:spcBef>
                <a:spcPts val="1200"/>
              </a:spcBef>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Power Transmissions</a:t>
            </a:r>
          </a:p>
          <a:p>
            <a:pPr marL="457200" lvl="1" indent="0">
              <a:spcBef>
                <a:spcPts val="1200"/>
              </a:spcBef>
              <a:buFont typeface="Arial" panose="020B0604020202020204" pitchFamily="34" charset="0"/>
              <a:buNone/>
            </a:pP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latin typeface="Calibri" panose="020F0502020204030204" pitchFamily="34" charset="0"/>
                <a:ea typeface="Calibri" panose="020F0502020204030204" pitchFamily="34" charset="0"/>
                <a:cs typeface="Calibri" panose="020F0502020204030204" pitchFamily="34" charset="0"/>
              </a:rPr>
              <a:t>Source: </a:t>
            </a:r>
            <a:r>
              <a:rPr lang="en-US" sz="1200" kern="1200" dirty="0">
                <a:solidFill>
                  <a:schemeClr val="tx1"/>
                </a:solidFill>
                <a:effectLst/>
                <a:latin typeface="+mn-lt"/>
                <a:ea typeface="+mn-ea"/>
                <a:cs typeface="+mn-cs"/>
              </a:rPr>
              <a:t>Kuphaldt, T. R. (2015, February 12). </a:t>
            </a:r>
            <a:r>
              <a:rPr lang="en-US" sz="1200" i="1" kern="1200" dirty="0">
                <a:solidFill>
                  <a:schemeClr val="tx1"/>
                </a:solidFill>
                <a:effectLst/>
                <a:latin typeface="+mn-lt"/>
                <a:ea typeface="+mn-ea"/>
                <a:cs typeface="+mn-cs"/>
              </a:rPr>
              <a:t>Step-up and Step-down Transformers</a:t>
            </a:r>
            <a:r>
              <a:rPr lang="en-US" sz="1200" kern="1200" dirty="0">
                <a:solidFill>
                  <a:schemeClr val="tx1"/>
                </a:solidFill>
                <a:effectLst/>
                <a:latin typeface="+mn-lt"/>
                <a:ea typeface="+mn-ea"/>
                <a:cs typeface="+mn-cs"/>
              </a:rPr>
              <a:t>. Allaboutcircuits.com; All About Circuits. https://www.allaboutcircuits.com/textbook/alternating-current/chpt-9/step-up-and-step-down-transformers/</a:t>
            </a:r>
          </a:p>
          <a:p>
            <a:endParaRPr lang="en-US" b="1"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latin typeface="Calibri" panose="020F0502020204030204" pitchFamily="34" charset="0"/>
                <a:ea typeface="Calibri" panose="020F0502020204030204" pitchFamily="34" charset="0"/>
                <a:cs typeface="Calibri" panose="020F0502020204030204" pitchFamily="34" charset="0"/>
              </a:rPr>
              <a:t>Photo source</a:t>
            </a:r>
            <a:r>
              <a:rPr lang="en-US" dirty="0">
                <a:latin typeface="Calibri" panose="020F0502020204030204" pitchFamily="34" charset="0"/>
                <a:ea typeface="Calibri" panose="020F0502020204030204" pitchFamily="34" charset="0"/>
                <a:cs typeface="Calibri" panose="020F0502020204030204" pitchFamily="34" charset="0"/>
              </a:rPr>
              <a:t>: </a:t>
            </a:r>
            <a:r>
              <a:rPr lang="en-US" sz="1200" i="1" kern="1200" dirty="0">
                <a:solidFill>
                  <a:schemeClr val="tx1"/>
                </a:solidFill>
                <a:effectLst/>
                <a:latin typeface="+mn-lt"/>
                <a:ea typeface="+mn-ea"/>
                <a:cs typeface="+mn-cs"/>
              </a:rPr>
              <a:t>Electrical Technology | All About Electrical &amp; Electronics Engineering</a:t>
            </a:r>
            <a:r>
              <a:rPr lang="en-US" sz="1200" kern="1200" dirty="0">
                <a:solidFill>
                  <a:schemeClr val="tx1"/>
                </a:solidFill>
                <a:effectLst/>
                <a:latin typeface="+mn-lt"/>
                <a:ea typeface="+mn-ea"/>
                <a:cs typeface="+mn-cs"/>
              </a:rPr>
              <a:t>. (2015). ELECTRICAL TECHNOLOGY. https://www.electricaltechnology.org/</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37016F6B-0868-FBE6-36E9-2418502F2185}"/>
              </a:ext>
            </a:extLst>
          </p:cNvPr>
          <p:cNvSpPr>
            <a:spLocks noGrp="1"/>
          </p:cNvSpPr>
          <p:nvPr>
            <p:ph type="sldNum" sz="quarter" idx="5"/>
          </p:nvPr>
        </p:nvSpPr>
        <p:spPr/>
        <p:txBody>
          <a:bodyPr/>
          <a:lstStyle/>
          <a:p>
            <a:fld id="{C68FB58B-AACD-44F1-9CE2-B850C946C86F}" type="slidenum">
              <a:rPr lang="en-US" smtClean="0"/>
              <a:t>60</a:t>
            </a:fld>
            <a:endParaRPr lang="en-US" dirty="0"/>
          </a:p>
        </p:txBody>
      </p:sp>
    </p:spTree>
    <p:extLst>
      <p:ext uri="{BB962C8B-B14F-4D97-AF65-F5344CB8AC3E}">
        <p14:creationId xmlns:p14="http://schemas.microsoft.com/office/powerpoint/2010/main" val="35792627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2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Do: </a:t>
            </a:r>
            <a:r>
              <a:rPr lang="en-US" altLang="en-US" sz="1200" dirty="0">
                <a:latin typeface="Calibri" panose="020F0502020204030204" pitchFamily="34" charset="0"/>
                <a:ea typeface="Calibri" panose="020F0502020204030204" pitchFamily="34" charset="0"/>
                <a:cs typeface="Calibri" panose="020F0502020204030204" pitchFamily="34" charset="0"/>
              </a:rPr>
              <a:t>Provide examples of applications and any agency-specifics.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indent="-171450">
              <a:buFont typeface="Arial" panose="020B0604020202020204" pitchFamily="34" charset="0"/>
              <a:buChar char="•"/>
            </a:pPr>
            <a:r>
              <a:rPr lang="en-US" dirty="0"/>
              <a:t>A </a:t>
            </a:r>
            <a:r>
              <a:rPr lang="en-US" b="1" dirty="0"/>
              <a:t>sensor</a:t>
            </a:r>
            <a:r>
              <a:rPr lang="en-US" dirty="0"/>
              <a:t> is a device that detects changes in conditions — such as motion, temperature, pressure, light, or electrical fields — and converts that change into a usable </a:t>
            </a:r>
            <a:r>
              <a:rPr lang="en-US" b="1" dirty="0"/>
              <a:t>electrical signal</a:t>
            </a:r>
            <a:r>
              <a:rPr lang="en-US" dirty="0"/>
              <a:t>.</a:t>
            </a:r>
          </a:p>
          <a:p>
            <a:pPr marL="171450" indent="-171450">
              <a:buFont typeface="Arial" panose="020B0604020202020204" pitchFamily="34" charset="0"/>
              <a:buChar char="•"/>
            </a:pPr>
            <a:r>
              <a:rPr lang="en-US" dirty="0"/>
              <a:t>In simple terms, a sensor takes a physical event and turns it into information a circuit or control system can understand.</a:t>
            </a:r>
          </a:p>
          <a:p>
            <a:pPr marL="171450" indent="-171450">
              <a:buFont typeface="Arial" panose="020B0604020202020204" pitchFamily="34" charset="0"/>
              <a:buChar char="•"/>
            </a:pPr>
            <a:r>
              <a:rPr lang="en-US" dirty="0"/>
              <a:t>For example:</a:t>
            </a:r>
          </a:p>
          <a:p>
            <a:pPr marL="628650" lvl="1" indent="-171450">
              <a:buFont typeface="Arial" panose="020B0604020202020204" pitchFamily="34" charset="0"/>
              <a:buChar char="•"/>
            </a:pPr>
            <a:r>
              <a:rPr lang="en-US" dirty="0"/>
              <a:t>A temperature sensor detects heat and converts it into a voltage signal.</a:t>
            </a:r>
          </a:p>
          <a:p>
            <a:pPr marL="628650" lvl="1" indent="-171450">
              <a:buFont typeface="Arial" panose="020B0604020202020204" pitchFamily="34" charset="0"/>
              <a:buChar char="•"/>
            </a:pPr>
            <a:r>
              <a:rPr lang="en-US" dirty="0"/>
              <a:t>A pressure sensor detects force and converts it into an electrical output.</a:t>
            </a:r>
          </a:p>
          <a:p>
            <a:pPr marL="628650" lvl="1" indent="-171450">
              <a:buFont typeface="Arial" panose="020B0604020202020204" pitchFamily="34" charset="0"/>
              <a:buChar char="•"/>
            </a:pPr>
            <a:r>
              <a:rPr lang="en-US" dirty="0"/>
              <a:t>A magnetic sensor detects movement or position and generates a signal.</a:t>
            </a:r>
          </a:p>
          <a:p>
            <a:pPr marL="171450" indent="-171450">
              <a:buFont typeface="Arial" panose="020B0604020202020204" pitchFamily="34" charset="0"/>
              <a:buChar char="•"/>
            </a:pPr>
            <a:r>
              <a:rPr lang="en-US" dirty="0"/>
              <a:t>Sensors are critical in modern electrical and transportation systems because they allow systems to monitor, adjust, and respond automatically.</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61</a:t>
            </a:fld>
            <a:endParaRPr lang="en-US" dirty="0"/>
          </a:p>
        </p:txBody>
      </p:sp>
    </p:spTree>
    <p:extLst>
      <p:ext uri="{BB962C8B-B14F-4D97-AF65-F5344CB8AC3E}">
        <p14:creationId xmlns:p14="http://schemas.microsoft.com/office/powerpoint/2010/main" val="37069012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0CFA0-EEAA-A240-A1EF-621ACA4927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45ADF1-8045-E035-EBA7-9B3DA337EA4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8A0E57C-C7C3-59FD-86AE-6E20347FCE9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Calibri" panose="020F0502020204030204" pitchFamily="34" charset="0"/>
                <a:ea typeface="Calibri" panose="020F0502020204030204" pitchFamily="34" charset="0"/>
                <a:cs typeface="Times New Roman" panose="02020603050405020304" pitchFamily="18" charset="0"/>
              </a:rPr>
              <a:t>*This slide contains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 to reveal content.</a:t>
            </a: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Evaluate/Assess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3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Learning Objective: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Define the major components of an electrical circuit and describe their functionality.</a:t>
            </a:r>
          </a:p>
          <a:p>
            <a:pPr marL="0" indent="0">
              <a:buNone/>
            </a:pPr>
            <a:r>
              <a:rPr lang="en-US" sz="1200" b="1" dirty="0">
                <a:latin typeface="Calibri" panose="020F0502020204030204" pitchFamily="34" charset="0"/>
                <a:ea typeface="Calibri" panose="020F0502020204030204" pitchFamily="34" charset="0"/>
                <a:cs typeface="Calibri" panose="020F0502020204030204" pitchFamily="34" charset="0"/>
              </a:rPr>
              <a:t>Do</a:t>
            </a:r>
            <a:r>
              <a:rPr lang="en-US" sz="1200" dirty="0">
                <a:latin typeface="Calibri" panose="020F0502020204030204" pitchFamily="34" charset="0"/>
                <a:ea typeface="Calibri" panose="020F0502020204030204" pitchFamily="34" charset="0"/>
                <a:cs typeface="Calibri" panose="020F0502020204030204" pitchFamily="34" charset="0"/>
              </a:rPr>
              <a:t>: Review the knowledge check question. Call on learners to share their responses. </a:t>
            </a:r>
            <a:endParaRPr lang="en-US" sz="1200" i="1"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endParaRPr lang="en-US" sz="1200" dirty="0"/>
          </a:p>
          <a:p>
            <a:r>
              <a:rPr lang="en-US" sz="1200" b="1" dirty="0"/>
              <a:t>Answer Key</a:t>
            </a:r>
            <a:r>
              <a:rPr lang="en-US" sz="1200" dirty="0"/>
              <a:t>:</a:t>
            </a:r>
          </a:p>
          <a:p>
            <a:r>
              <a:rPr lang="en-US" sz="1400" dirty="0">
                <a:solidFill>
                  <a:schemeClr val="tx1"/>
                </a:solidFill>
                <a:latin typeface="Calibri" panose="020F0502020204030204" pitchFamily="34" charset="0"/>
                <a:ea typeface="Calibri" panose="020F0502020204030204" pitchFamily="34" charset="0"/>
                <a:cs typeface="Calibri" panose="020F0502020204030204" pitchFamily="34" charset="0"/>
              </a:rPr>
              <a:t>Circuit protection helps prevent damage to the circuit and/or equipment, reduces the changes of fires or system failures happening, and ensures reliability and safety of the system.</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8AC4FEB4-69B9-7CA0-A736-94396CFC2520}"/>
              </a:ext>
            </a:extLst>
          </p:cNvPr>
          <p:cNvSpPr>
            <a:spLocks noGrp="1"/>
          </p:cNvSpPr>
          <p:nvPr>
            <p:ph type="sldNum" sz="quarter" idx="5"/>
          </p:nvPr>
        </p:nvSpPr>
        <p:spPr/>
        <p:txBody>
          <a:bodyPr/>
          <a:lstStyle/>
          <a:p>
            <a:fld id="{C68FB58B-AACD-44F1-9CE2-B850C946C86F}" type="slidenum">
              <a:rPr lang="en-US" smtClean="0"/>
              <a:t>62</a:t>
            </a:fld>
            <a:endParaRPr lang="en-US" dirty="0"/>
          </a:p>
        </p:txBody>
      </p:sp>
    </p:spTree>
    <p:extLst>
      <p:ext uri="{BB962C8B-B14F-4D97-AF65-F5344CB8AC3E}">
        <p14:creationId xmlns:p14="http://schemas.microsoft.com/office/powerpoint/2010/main" val="37871854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Calibri" panose="020F0502020204030204" pitchFamily="34" charset="0"/>
                <a:ea typeface="Calibri" panose="020F0502020204030204" pitchFamily="34" charset="0"/>
                <a:cs typeface="Times New Roman" panose="02020603050405020304" pitchFamily="18" charset="0"/>
              </a:rPr>
              <a:t>*This slide contains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 to reveal content.</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Evaluate/Assess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5 min.</a:t>
            </a: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Learning Objective: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Define the major components of an electrical circuit and describe their functionality.</a:t>
            </a:r>
          </a:p>
          <a:p>
            <a:pPr marL="0" indent="0">
              <a:buNone/>
            </a:pPr>
            <a:r>
              <a:rPr lang="en-US" sz="1200" b="1" dirty="0">
                <a:latin typeface="Calibri" panose="020F0502020204030204" pitchFamily="34" charset="0"/>
                <a:ea typeface="Calibri" panose="020F0502020204030204" pitchFamily="34" charset="0"/>
                <a:cs typeface="Calibri" panose="020F0502020204030204" pitchFamily="34" charset="0"/>
              </a:rPr>
              <a:t>Do</a:t>
            </a:r>
            <a:r>
              <a:rPr lang="en-US" sz="1200" dirty="0">
                <a:latin typeface="Calibri" panose="020F0502020204030204" pitchFamily="34" charset="0"/>
                <a:ea typeface="Calibri" panose="020F0502020204030204" pitchFamily="34" charset="0"/>
                <a:cs typeface="Calibri" panose="020F0502020204030204" pitchFamily="34" charset="0"/>
              </a:rPr>
              <a:t>: Review the knowledge check question. Call on learners to share their responses. </a:t>
            </a:r>
          </a:p>
          <a:p>
            <a:pPr marL="0" indent="0">
              <a:buNone/>
            </a:pPr>
            <a:endParaRPr lang="en-US" sz="1200" b="1" i="0"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1200" b="1" i="0" dirty="0">
                <a:solidFill>
                  <a:schemeClr val="accent4"/>
                </a:solidFill>
                <a:latin typeface="Calibri" panose="020F0502020204030204" pitchFamily="34" charset="0"/>
                <a:ea typeface="Calibri" panose="020F0502020204030204" pitchFamily="34" charset="0"/>
                <a:cs typeface="Calibri" panose="020F0502020204030204" pitchFamily="34" charset="0"/>
              </a:rPr>
              <a:t>Answer Key:</a:t>
            </a:r>
          </a:p>
          <a:p>
            <a:pPr marL="0" indent="0">
              <a:buNone/>
            </a:pPr>
            <a:r>
              <a:rPr lang="en-US" sz="1200" i="0" dirty="0">
                <a:solidFill>
                  <a:schemeClr val="accent4"/>
                </a:solidFill>
                <a:latin typeface="Calibri" panose="020F0502020204030204" pitchFamily="34" charset="0"/>
                <a:ea typeface="Calibri" panose="020F0502020204030204" pitchFamily="34" charset="0"/>
                <a:cs typeface="Calibri" panose="020F0502020204030204" pitchFamily="34" charset="0"/>
              </a:rPr>
              <a:t>1. C</a:t>
            </a:r>
          </a:p>
          <a:p>
            <a:pPr marL="0" indent="0">
              <a:buNone/>
            </a:pPr>
            <a:r>
              <a:rPr lang="en-US" sz="1200" i="0" dirty="0">
                <a:solidFill>
                  <a:schemeClr val="accent4"/>
                </a:solidFill>
                <a:latin typeface="Calibri" panose="020F0502020204030204" pitchFamily="34" charset="0"/>
                <a:ea typeface="Calibri" panose="020F0502020204030204" pitchFamily="34" charset="0"/>
                <a:cs typeface="Calibri" panose="020F0502020204030204" pitchFamily="34" charset="0"/>
              </a:rPr>
              <a:t>2. B</a:t>
            </a:r>
          </a:p>
          <a:p>
            <a:pPr marL="0" indent="0">
              <a:buNone/>
            </a:pPr>
            <a:r>
              <a:rPr lang="en-US" sz="1200" i="0" dirty="0">
                <a:solidFill>
                  <a:schemeClr val="accent4"/>
                </a:solidFill>
                <a:latin typeface="Calibri" panose="020F0502020204030204" pitchFamily="34" charset="0"/>
                <a:ea typeface="Calibri" panose="020F0502020204030204" pitchFamily="34" charset="0"/>
                <a:cs typeface="Calibri" panose="020F0502020204030204" pitchFamily="34" charset="0"/>
              </a:rPr>
              <a:t>3. A</a:t>
            </a:r>
          </a:p>
          <a:p>
            <a:pPr marL="0" indent="0">
              <a:buNone/>
            </a:pPr>
            <a:r>
              <a:rPr lang="en-US" sz="1200" i="0" dirty="0">
                <a:solidFill>
                  <a:schemeClr val="accent4"/>
                </a:solidFill>
                <a:latin typeface="Calibri" panose="020F0502020204030204" pitchFamily="34" charset="0"/>
                <a:ea typeface="Calibri" panose="020F0502020204030204" pitchFamily="34" charset="0"/>
                <a:cs typeface="Calibri" panose="020F0502020204030204" pitchFamily="34" charset="0"/>
              </a:rPr>
              <a:t>4. D</a:t>
            </a:r>
          </a:p>
          <a:p>
            <a:pPr marL="0" indent="0">
              <a:buNone/>
            </a:pPr>
            <a:endParaRPr lang="en-US" sz="1200" i="0"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63</a:t>
            </a:fld>
            <a:endParaRPr lang="en-US" dirty="0"/>
          </a:p>
        </p:txBody>
      </p:sp>
    </p:spTree>
    <p:extLst>
      <p:ext uri="{BB962C8B-B14F-4D97-AF65-F5344CB8AC3E}">
        <p14:creationId xmlns:p14="http://schemas.microsoft.com/office/powerpoint/2010/main" val="31686497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Calibri" panose="020F0502020204030204" pitchFamily="34" charset="0"/>
                    <a:ea typeface="Calibri" panose="020F0502020204030204" pitchFamily="34" charset="0"/>
                    <a:cs typeface="Times New Roman" panose="02020603050405020304" pitchFamily="18" charset="0"/>
                  </a:rPr>
                  <a:t>*This slide contains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 to reveal content.</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Evaluate/Assess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5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Learning Objective: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Define the major components of an electrical circuit and describe their functionality.</a:t>
                </a:r>
              </a:p>
              <a:p>
                <a:pPr marL="0" indent="0">
                  <a:buNone/>
                </a:pPr>
                <a:r>
                  <a:rPr lang="en-US" sz="1200" b="1" dirty="0">
                    <a:latin typeface="Calibri" panose="020F0502020204030204" pitchFamily="34" charset="0"/>
                    <a:ea typeface="Calibri" panose="020F0502020204030204" pitchFamily="34" charset="0"/>
                    <a:cs typeface="Calibri" panose="020F0502020204030204" pitchFamily="34" charset="0"/>
                  </a:rPr>
                  <a:t>Do</a:t>
                </a:r>
                <a:r>
                  <a:rPr lang="en-US" sz="1200" dirty="0">
                    <a:latin typeface="Calibri" panose="020F0502020204030204" pitchFamily="34" charset="0"/>
                    <a:ea typeface="Calibri" panose="020F0502020204030204" pitchFamily="34" charset="0"/>
                    <a:cs typeface="Calibri" panose="020F0502020204030204" pitchFamily="34" charset="0"/>
                  </a:rPr>
                  <a:t>: Review the knowledge check question. Call on learners to share their responses. </a:t>
                </a:r>
                <a:endParaRPr lang="en-US" sz="1200" i="1"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endParaRPr lang="en-US" b="1" u="sng" dirty="0"/>
              </a:p>
              <a:p>
                <a:r>
                  <a:rPr lang="en-US" b="1" u="sng" dirty="0"/>
                  <a:t>Answer Key </a:t>
                </a:r>
              </a:p>
              <a:p>
                <a:r>
                  <a:rPr lang="en-US" b="1" dirty="0"/>
                  <a:t>Step 1: Identify the Tolerance Band</a:t>
                </a:r>
              </a:p>
              <a:p>
                <a:r>
                  <a:rPr lang="en-US" b="0" dirty="0"/>
                  <a:t>Gold is the tolerance band. That means we read from the opposite side. So, we start with Brown.</a:t>
                </a:r>
              </a:p>
              <a:p>
                <a:endParaRPr lang="en-US" dirty="0"/>
              </a:p>
              <a:p>
                <a:r>
                  <a:rPr lang="en-US" b="1" dirty="0"/>
                  <a:t>Step 2: First Two Bands = Significant Digits</a:t>
                </a:r>
              </a:p>
              <a:p>
                <a:pPr marL="171450" indent="-171450">
                  <a:buFont typeface="Arial" panose="020B0604020202020204" pitchFamily="34" charset="0"/>
                  <a:buChar char="•"/>
                </a:pPr>
                <a:r>
                  <a:rPr lang="en-US" b="0" dirty="0"/>
                  <a:t>Brown = 1</a:t>
                </a:r>
              </a:p>
              <a:p>
                <a:pPr marL="171450" indent="-171450">
                  <a:buFont typeface="Arial" panose="020B0604020202020204" pitchFamily="34" charset="0"/>
                  <a:buChar char="•"/>
                </a:pPr>
                <a:r>
                  <a:rPr lang="en-US" b="0" dirty="0"/>
                  <a:t>Black = 0</a:t>
                </a:r>
              </a:p>
              <a:p>
                <a:r>
                  <a:rPr lang="en-US" b="0" dirty="0"/>
                  <a:t>So, the first two digits are 1 0</a:t>
                </a:r>
              </a:p>
              <a:p>
                <a:endParaRPr lang="en-US" dirty="0"/>
              </a:p>
              <a:p>
                <a:r>
                  <a:rPr lang="en-US" b="1" dirty="0"/>
                  <a:t>Step 3: Third Band = Multiplier</a:t>
                </a:r>
              </a:p>
              <a:p>
                <a:pPr marL="171450" indent="-171450">
                  <a:buFont typeface="Arial" panose="020B0604020202020204" pitchFamily="34" charset="0"/>
                  <a:buChar char="•"/>
                </a:pPr>
                <a:r>
                  <a:rPr lang="en-US" b="0" dirty="0"/>
                  <a:t>Orange = ×1,000</a:t>
                </a:r>
              </a:p>
              <a:p>
                <a:r>
                  <a:rPr lang="en-US" b="0" dirty="0"/>
                  <a:t>Now multiply 10 x 1,000 = 10,000</a:t>
                </a:r>
              </a:p>
              <a:p>
                <a:br>
                  <a:rPr lang="en-US" dirty="0"/>
                </a:br>
                <a:r>
                  <a:rPr lang="en-US" b="1" dirty="0"/>
                  <a:t>Step 4: Fourth Band = Tolerance</a:t>
                </a:r>
              </a:p>
              <a:p>
                <a:pPr marL="171450" indent="-171450">
                  <a:buFont typeface="Arial" panose="020B0604020202020204" pitchFamily="34" charset="0"/>
                  <a:buChar char="•"/>
                </a:pPr>
                <a:r>
                  <a:rPr lang="en-US" b="0" dirty="0"/>
                  <a:t>Gold = ±5%</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Final Answer: </a:t>
                </a:r>
                <a:r>
                  <a:rPr lang="en-US" b="0" dirty="0"/>
                  <a:t>10,000 Ohms or </a:t>
                </a:r>
                <a14:m>
                  <m:oMath xmlns:m="http://schemas.openxmlformats.org/officeDocument/2006/math">
                    <m:r>
                      <a:rPr lang="en-US" sz="1200" kern="1200">
                        <a:solidFill>
                          <a:schemeClr val="tx1"/>
                        </a:solidFill>
                        <a:latin typeface="Cambria Math" panose="02040503050406030204" pitchFamily="18" charset="0"/>
                        <a:ea typeface="+mn-ea"/>
                        <a:cs typeface="+mn-cs"/>
                      </a:rPr>
                      <m:t>10</m:t>
                    </m:r>
                    <m:r>
                      <a:rPr lang="en-US" sz="1200" i="1" kern="1200">
                        <a:solidFill>
                          <a:schemeClr val="tx1"/>
                        </a:solidFill>
                        <a:latin typeface="Cambria Math" panose="02040503050406030204" pitchFamily="18" charset="0"/>
                        <a:ea typeface="+mn-ea"/>
                        <a:cs typeface="+mn-cs"/>
                      </a:rPr>
                      <m:t>𝑘</m:t>
                    </m:r>
                    <m:r>
                      <m:rPr>
                        <m:sty m:val="p"/>
                      </m:rPr>
                      <a:rPr lang="en-US" sz="1200" i="0" kern="1200">
                        <a:solidFill>
                          <a:schemeClr val="tx1"/>
                        </a:solidFill>
                        <a:latin typeface="Cambria Math" panose="02040503050406030204" pitchFamily="18" charset="0"/>
                        <a:ea typeface="+mn-ea"/>
                        <a:cs typeface="+mn-cs"/>
                      </a:rPr>
                      <m:t>Ω</m:t>
                    </m:r>
                    <m:r>
                      <a:rPr lang="en-US" sz="1200" i="0" kern="1200">
                        <a:solidFill>
                          <a:schemeClr val="tx1"/>
                        </a:solidFill>
                        <a:latin typeface="Cambria Math" panose="02040503050406030204" pitchFamily="18" charset="0"/>
                        <a:ea typeface="+mn-ea"/>
                        <a:cs typeface="+mn-cs"/>
                      </a:rPr>
                      <m:t>±5%</m:t>
                    </m:r>
                  </m:oMath>
                </a14:m>
                <a:endParaRPr lang="en-US" dirty="0"/>
              </a:p>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Calibri" panose="020F0502020204030204" pitchFamily="34" charset="0"/>
                    <a:ea typeface="Calibri" panose="020F0502020204030204" pitchFamily="34" charset="0"/>
                    <a:cs typeface="Times New Roman" panose="02020603050405020304" pitchFamily="18" charset="0"/>
                  </a:rPr>
                  <a:t>*This slide contains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 to reveal content.</a:t>
                </a: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Learning Objective: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Identify key people who helped develop electricity and how their work affects modern systems.</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Evaluate/Assess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5 min.</a:t>
                </a:r>
              </a:p>
              <a:p>
                <a:pPr marL="0" indent="0">
                  <a:buNone/>
                </a:pPr>
                <a:r>
                  <a:rPr lang="en-US" sz="1200" b="1" dirty="0">
                    <a:latin typeface="Calibri" panose="020F0502020204030204" pitchFamily="34" charset="0"/>
                    <a:ea typeface="Calibri" panose="020F0502020204030204" pitchFamily="34" charset="0"/>
                    <a:cs typeface="Calibri" panose="020F0502020204030204" pitchFamily="34" charset="0"/>
                  </a:rPr>
                  <a:t>Do</a:t>
                </a:r>
                <a:r>
                  <a:rPr lang="en-US" sz="1200" dirty="0">
                    <a:latin typeface="Calibri" panose="020F0502020204030204" pitchFamily="34" charset="0"/>
                    <a:ea typeface="Calibri" panose="020F0502020204030204" pitchFamily="34" charset="0"/>
                    <a:cs typeface="Calibri" panose="020F0502020204030204" pitchFamily="34" charset="0"/>
                  </a:rPr>
                  <a:t>: Review the knowledge check questions. Call on learners to share their responses. </a:t>
                </a:r>
                <a:endParaRPr lang="en-US" sz="1200" i="1"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endParaRPr lang="en-US" b="1" u="sng" dirty="0"/>
              </a:p>
              <a:p>
                <a:r>
                  <a:rPr lang="en-US" b="1" u="sng" dirty="0"/>
                  <a:t>Answer Key </a:t>
                </a:r>
              </a:p>
              <a:p>
                <a:r>
                  <a:rPr lang="en-US" b="1" dirty="0"/>
                  <a:t>Step 1: Identify the Tolerance Band</a:t>
                </a:r>
              </a:p>
              <a:p>
                <a:r>
                  <a:rPr lang="en-US" b="0" dirty="0"/>
                  <a:t>Gold is the tolerance band. That means we read from the opposite side. So, we start with Brown.</a:t>
                </a:r>
              </a:p>
              <a:p>
                <a:endParaRPr lang="en-US" dirty="0"/>
              </a:p>
              <a:p>
                <a:r>
                  <a:rPr lang="en-US" b="1" dirty="0"/>
                  <a:t>Step 2: First Two Bands = Significant Digits</a:t>
                </a:r>
              </a:p>
              <a:p>
                <a:pPr marL="171450" indent="-171450">
                  <a:buFont typeface="Arial" panose="020B0604020202020204" pitchFamily="34" charset="0"/>
                  <a:buChar char="•"/>
                </a:pPr>
                <a:r>
                  <a:rPr lang="en-US" b="0" dirty="0"/>
                  <a:t>Brown = 1</a:t>
                </a:r>
              </a:p>
              <a:p>
                <a:pPr marL="171450" indent="-171450">
                  <a:buFont typeface="Arial" panose="020B0604020202020204" pitchFamily="34" charset="0"/>
                  <a:buChar char="•"/>
                </a:pPr>
                <a:r>
                  <a:rPr lang="en-US" b="0" dirty="0"/>
                  <a:t>Black = 0</a:t>
                </a:r>
              </a:p>
              <a:p>
                <a:r>
                  <a:rPr lang="en-US" b="0" dirty="0"/>
                  <a:t>So, the first two digits are 1 0</a:t>
                </a:r>
              </a:p>
              <a:p>
                <a:endParaRPr lang="en-US" dirty="0"/>
              </a:p>
              <a:p>
                <a:r>
                  <a:rPr lang="en-US" b="1" dirty="0"/>
                  <a:t>Step 3: Third Band = Multiplier</a:t>
                </a:r>
              </a:p>
              <a:p>
                <a:pPr marL="171450" indent="-171450">
                  <a:buFont typeface="Arial" panose="020B0604020202020204" pitchFamily="34" charset="0"/>
                  <a:buChar char="•"/>
                </a:pPr>
                <a:r>
                  <a:rPr lang="en-US" b="0" dirty="0"/>
                  <a:t>Orange = ×1,000</a:t>
                </a:r>
              </a:p>
              <a:p>
                <a:r>
                  <a:rPr lang="en-US" b="0" dirty="0"/>
                  <a:t>Now multiply 10 x 1,000 = 10,000</a:t>
                </a:r>
              </a:p>
              <a:p>
                <a:br>
                  <a:rPr lang="en-US" dirty="0"/>
                </a:br>
                <a:r>
                  <a:rPr lang="en-US" b="1" dirty="0"/>
                  <a:t>Step 4: Fourth Band = Tolerance</a:t>
                </a:r>
              </a:p>
              <a:p>
                <a:pPr marL="171450" indent="-171450">
                  <a:buFont typeface="Arial" panose="020B0604020202020204" pitchFamily="34" charset="0"/>
                  <a:buChar char="•"/>
                </a:pPr>
                <a:r>
                  <a:rPr lang="en-US" b="0" dirty="0"/>
                  <a:t>Gold = ±5%</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Final Answer: </a:t>
                </a:r>
                <a:r>
                  <a:rPr lang="en-US" b="0" dirty="0"/>
                  <a:t>10,000 Ohms or </a:t>
                </a:r>
                <a:r>
                  <a:rPr lang="en-US" sz="1200" i="0" kern="1200">
                    <a:solidFill>
                      <a:schemeClr val="tx1"/>
                    </a:solidFill>
                    <a:latin typeface="+mn-lt"/>
                    <a:ea typeface="+mn-ea"/>
                    <a:cs typeface="+mn-cs"/>
                  </a:rPr>
                  <a:t>10𝑘Ω±5%</a:t>
                </a:r>
                <a:endParaRPr lang="en-US" dirty="0"/>
              </a:p>
              <a:p>
                <a:endParaRPr lang="en-US" dirty="0"/>
              </a:p>
            </p:txBody>
          </p:sp>
        </mc:Fallback>
      </mc:AlternateContent>
      <p:sp>
        <p:nvSpPr>
          <p:cNvPr id="4" name="Slide Number Placeholder 3"/>
          <p:cNvSpPr>
            <a:spLocks noGrp="1"/>
          </p:cNvSpPr>
          <p:nvPr>
            <p:ph type="sldNum" sz="quarter" idx="5"/>
          </p:nvPr>
        </p:nvSpPr>
        <p:spPr/>
        <p:txBody>
          <a:bodyPr/>
          <a:lstStyle/>
          <a:p>
            <a:fld id="{C68FB58B-AACD-44F1-9CE2-B850C946C86F}" type="slidenum">
              <a:rPr lang="en-US" smtClean="0"/>
              <a:t>64</a:t>
            </a:fld>
            <a:endParaRPr lang="en-US" dirty="0"/>
          </a:p>
        </p:txBody>
      </p:sp>
    </p:spTree>
    <p:extLst>
      <p:ext uri="{BB962C8B-B14F-4D97-AF65-F5344CB8AC3E}">
        <p14:creationId xmlns:p14="http://schemas.microsoft.com/office/powerpoint/2010/main" val="34635605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Calibri" panose="020F0502020204030204" pitchFamily="34" charset="0"/>
                <a:ea typeface="Calibri" panose="020F0502020204030204" pitchFamily="34" charset="0"/>
                <a:cs typeface="Times New Roman" panose="02020603050405020304" pitchFamily="18" charset="0"/>
              </a:rPr>
              <a:t>*This slide contains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 to reveal content.</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Evaluate/Assess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3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Learning Objective: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Define the major components of an electrical circuit and describe their functionality.</a:t>
            </a:r>
          </a:p>
          <a:p>
            <a:pPr marL="0" indent="0">
              <a:buNone/>
            </a:pPr>
            <a:r>
              <a:rPr lang="en-US" sz="1200" b="1" dirty="0">
                <a:latin typeface="Calibri" panose="020F0502020204030204" pitchFamily="34" charset="0"/>
                <a:ea typeface="Calibri" panose="020F0502020204030204" pitchFamily="34" charset="0"/>
                <a:cs typeface="Calibri" panose="020F0502020204030204" pitchFamily="34" charset="0"/>
              </a:rPr>
              <a:t>Do</a:t>
            </a:r>
            <a:r>
              <a:rPr lang="en-US" sz="1200" dirty="0">
                <a:latin typeface="Calibri" panose="020F0502020204030204" pitchFamily="34" charset="0"/>
                <a:ea typeface="Calibri" panose="020F0502020204030204" pitchFamily="34" charset="0"/>
                <a:cs typeface="Calibri" panose="020F0502020204030204" pitchFamily="34" charset="0"/>
              </a:rPr>
              <a:t>: Review the knowledge check question. Call on learners to share their responses. </a:t>
            </a:r>
            <a:endParaRPr lang="en-US" sz="1200" i="1"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endParaRPr lang="en-US" b="1" u="sng" dirty="0"/>
          </a:p>
          <a:p>
            <a:r>
              <a:rPr lang="en-US" b="1" u="none" dirty="0"/>
              <a:t>Answer Key:</a:t>
            </a:r>
          </a:p>
          <a:p>
            <a:r>
              <a:rPr lang="en-US" b="0" u="none" dirty="0"/>
              <a:t>C</a:t>
            </a:r>
          </a:p>
        </p:txBody>
      </p:sp>
      <p:sp>
        <p:nvSpPr>
          <p:cNvPr id="4" name="Slide Number Placeholder 3"/>
          <p:cNvSpPr>
            <a:spLocks noGrp="1"/>
          </p:cNvSpPr>
          <p:nvPr>
            <p:ph type="sldNum" sz="quarter" idx="5"/>
          </p:nvPr>
        </p:nvSpPr>
        <p:spPr/>
        <p:txBody>
          <a:bodyPr/>
          <a:lstStyle/>
          <a:p>
            <a:fld id="{C68FB58B-AACD-44F1-9CE2-B850C946C86F}" type="slidenum">
              <a:rPr lang="en-US" smtClean="0"/>
              <a:t>65</a:t>
            </a:fld>
            <a:endParaRPr lang="en-US" dirty="0"/>
          </a:p>
        </p:txBody>
      </p:sp>
    </p:spTree>
    <p:extLst>
      <p:ext uri="{BB962C8B-B14F-4D97-AF65-F5344CB8AC3E}">
        <p14:creationId xmlns:p14="http://schemas.microsoft.com/office/powerpoint/2010/main" val="42123142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DB5C8-F2D7-2749-F4BA-314696C413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3B48F1-0B2E-82D9-C7E0-3757E77CFBF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771B6D4-2BBA-CBA8-5978-E9E9B1F660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Calibri" panose="020F0502020204030204" pitchFamily="34" charset="0"/>
                <a:ea typeface="Calibri" panose="020F0502020204030204" pitchFamily="34" charset="0"/>
                <a:cs typeface="Times New Roman" panose="02020603050405020304" pitchFamily="18" charset="0"/>
              </a:rPr>
              <a:t>*This slide contains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 to reveal content.</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Evaluate/Assess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3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Learning Objective: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Define the major components of an electrical circuit and describe their functionality.</a:t>
            </a:r>
          </a:p>
          <a:p>
            <a:pPr marL="0" indent="0">
              <a:buNone/>
            </a:pPr>
            <a:r>
              <a:rPr lang="en-US" sz="1200" b="1" dirty="0">
                <a:latin typeface="Calibri" panose="020F0502020204030204" pitchFamily="34" charset="0"/>
                <a:ea typeface="Calibri" panose="020F0502020204030204" pitchFamily="34" charset="0"/>
                <a:cs typeface="Calibri" panose="020F0502020204030204" pitchFamily="34" charset="0"/>
              </a:rPr>
              <a:t>Do</a:t>
            </a:r>
            <a:r>
              <a:rPr lang="en-US" sz="1200" dirty="0">
                <a:latin typeface="Calibri" panose="020F0502020204030204" pitchFamily="34" charset="0"/>
                <a:ea typeface="Calibri" panose="020F0502020204030204" pitchFamily="34" charset="0"/>
                <a:cs typeface="Calibri" panose="020F0502020204030204" pitchFamily="34" charset="0"/>
              </a:rPr>
              <a:t>: Review the knowledge check question. Call on learners to share their responses. </a:t>
            </a:r>
            <a:endParaRPr lang="en-US" sz="1200" i="1"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endParaRPr lang="en-US" b="1" u="sng" dirty="0"/>
          </a:p>
          <a:p>
            <a:r>
              <a:rPr lang="en-US" b="1" u="none" dirty="0"/>
              <a:t>Answer Key:</a:t>
            </a:r>
          </a:p>
          <a:p>
            <a:r>
              <a:rPr lang="en-US" b="0" u="none" dirty="0"/>
              <a:t>B</a:t>
            </a:r>
          </a:p>
        </p:txBody>
      </p:sp>
      <p:sp>
        <p:nvSpPr>
          <p:cNvPr id="4" name="Slide Number Placeholder 3">
            <a:extLst>
              <a:ext uri="{FF2B5EF4-FFF2-40B4-BE49-F238E27FC236}">
                <a16:creationId xmlns:a16="http://schemas.microsoft.com/office/drawing/2014/main" id="{2F26A389-1C5F-8750-B552-4D7141A56D4C}"/>
              </a:ext>
            </a:extLst>
          </p:cNvPr>
          <p:cNvSpPr>
            <a:spLocks noGrp="1"/>
          </p:cNvSpPr>
          <p:nvPr>
            <p:ph type="sldNum" sz="quarter" idx="5"/>
          </p:nvPr>
        </p:nvSpPr>
        <p:spPr/>
        <p:txBody>
          <a:bodyPr/>
          <a:lstStyle/>
          <a:p>
            <a:fld id="{C68FB58B-AACD-44F1-9CE2-B850C946C86F}" type="slidenum">
              <a:rPr lang="en-US" smtClean="0"/>
              <a:t>66</a:t>
            </a:fld>
            <a:endParaRPr lang="en-US" dirty="0"/>
          </a:p>
        </p:txBody>
      </p:sp>
    </p:spTree>
    <p:extLst>
      <p:ext uri="{BB962C8B-B14F-4D97-AF65-F5344CB8AC3E}">
        <p14:creationId xmlns:p14="http://schemas.microsoft.com/office/powerpoint/2010/main" val="10646591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Calibri" panose="020F0502020204030204" pitchFamily="34" charset="0"/>
                <a:ea typeface="Calibri" panose="020F0502020204030204" pitchFamily="34" charset="0"/>
                <a:cs typeface="Times New Roman" panose="02020603050405020304" pitchFamily="18" charset="0"/>
              </a:rPr>
              <a:t>*This slide contains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 to reveal content.</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Evaluate/Assess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3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Learning Objective: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Define the major components of an electrical circuit and describe their functionality.</a:t>
            </a:r>
          </a:p>
          <a:p>
            <a:pPr marL="0" indent="0">
              <a:buNone/>
            </a:pPr>
            <a:r>
              <a:rPr lang="en-US" sz="1200" b="1" dirty="0">
                <a:latin typeface="Calibri" panose="020F0502020204030204" pitchFamily="34" charset="0"/>
                <a:ea typeface="Calibri" panose="020F0502020204030204" pitchFamily="34" charset="0"/>
                <a:cs typeface="Calibri" panose="020F0502020204030204" pitchFamily="34" charset="0"/>
              </a:rPr>
              <a:t>Do</a:t>
            </a:r>
            <a:r>
              <a:rPr lang="en-US" sz="1200" dirty="0">
                <a:latin typeface="Calibri" panose="020F0502020204030204" pitchFamily="34" charset="0"/>
                <a:ea typeface="Calibri" panose="020F0502020204030204" pitchFamily="34" charset="0"/>
                <a:cs typeface="Calibri" panose="020F0502020204030204" pitchFamily="34" charset="0"/>
              </a:rPr>
              <a:t>: Review the knowledge check question. Call on learners to share their responses. </a:t>
            </a:r>
            <a:endParaRPr lang="en-US" sz="1200" i="1"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endParaRPr lang="en-US" b="1" u="sng" dirty="0"/>
          </a:p>
          <a:p>
            <a:r>
              <a:rPr lang="en-US" b="1" u="none" dirty="0"/>
              <a:t>Answer Key </a:t>
            </a:r>
          </a:p>
          <a:p>
            <a:pPr marL="171450" lvl="0" indent="-171450">
              <a:spcBef>
                <a:spcPts val="1200"/>
              </a:spcBef>
              <a:buFont typeface="Arial" panose="020B0604020202020204" pitchFamily="34" charset="0"/>
              <a:buChar char="•"/>
            </a:pPr>
            <a:r>
              <a:rPr lang="en-US" b="0" dirty="0">
                <a:solidFill>
                  <a:schemeClr val="tx1"/>
                </a:solidFill>
                <a:latin typeface="Calibri" panose="020F0502020204030204" pitchFamily="34" charset="0"/>
                <a:ea typeface="Calibri" panose="020F0502020204030204" pitchFamily="34" charset="0"/>
                <a:cs typeface="Calibri" panose="020F0502020204030204" pitchFamily="34" charset="0"/>
              </a:rPr>
              <a:t>A </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step-up transformer </a:t>
            </a:r>
            <a:r>
              <a:rPr lang="en-US" b="0" dirty="0">
                <a:solidFill>
                  <a:schemeClr val="tx1"/>
                </a:solidFill>
                <a:latin typeface="Calibri" panose="020F0502020204030204" pitchFamily="34" charset="0"/>
                <a:ea typeface="Calibri" panose="020F0502020204030204" pitchFamily="34" charset="0"/>
                <a:cs typeface="Calibri" panose="020F0502020204030204" pitchFamily="34" charset="0"/>
              </a:rPr>
              <a:t>is designed to increase the voltage from primary to secondary.</a:t>
            </a:r>
          </a:p>
          <a:p>
            <a:pPr marL="171450" lvl="0" indent="-171450">
              <a:spcBef>
                <a:spcPts val="1200"/>
              </a:spcBef>
              <a:buFont typeface="Arial" panose="020B0604020202020204" pitchFamily="34" charset="0"/>
              <a:buChar char="•"/>
            </a:pPr>
            <a:r>
              <a:rPr lang="en-US" b="0" dirty="0">
                <a:solidFill>
                  <a:schemeClr val="tx1"/>
                </a:solidFill>
                <a:latin typeface="Calibri" panose="020F0502020204030204" pitchFamily="34" charset="0"/>
                <a:ea typeface="Calibri" panose="020F0502020204030204" pitchFamily="34" charset="0"/>
                <a:cs typeface="Calibri" panose="020F0502020204030204" pitchFamily="34" charset="0"/>
              </a:rPr>
              <a:t>A </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step-down transformer </a:t>
            </a:r>
            <a:r>
              <a:rPr lang="en-US" b="0" dirty="0">
                <a:solidFill>
                  <a:schemeClr val="tx1"/>
                </a:solidFill>
                <a:latin typeface="Calibri" panose="020F0502020204030204" pitchFamily="34" charset="0"/>
                <a:ea typeface="Calibri" panose="020F0502020204030204" pitchFamily="34" charset="0"/>
                <a:cs typeface="Calibri" panose="020F0502020204030204" pitchFamily="34" charset="0"/>
              </a:rPr>
              <a:t>is designed to decrease the voltage from primary to secondary.</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67</a:t>
            </a:fld>
            <a:endParaRPr lang="en-US" dirty="0"/>
          </a:p>
        </p:txBody>
      </p:sp>
    </p:spTree>
    <p:extLst>
      <p:ext uri="{BB962C8B-B14F-4D97-AF65-F5344CB8AC3E}">
        <p14:creationId xmlns:p14="http://schemas.microsoft.com/office/powerpoint/2010/main" val="41949032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10A00-3A27-40D6-FC42-2FDDD8CA5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62082E-990A-6658-B010-F460BD61A38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A29A841-2897-7127-C4EC-C38D8D52B3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Calibri" panose="020F0502020204030204" pitchFamily="34" charset="0"/>
                <a:ea typeface="Calibri" panose="020F0502020204030204" pitchFamily="34" charset="0"/>
                <a:cs typeface="Times New Roman" panose="02020603050405020304" pitchFamily="18" charset="0"/>
              </a:rPr>
              <a:t>*This slide contains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 to reveal content.</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Evaluate/Assess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3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Learning Objective: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Define the major components of an electrical circuit and describe their functionality.</a:t>
            </a:r>
          </a:p>
          <a:p>
            <a:pPr marL="0" indent="0">
              <a:buNone/>
            </a:pPr>
            <a:r>
              <a:rPr lang="en-US" sz="1200" b="1" dirty="0">
                <a:latin typeface="Calibri" panose="020F0502020204030204" pitchFamily="34" charset="0"/>
                <a:ea typeface="Calibri" panose="020F0502020204030204" pitchFamily="34" charset="0"/>
                <a:cs typeface="Calibri" panose="020F0502020204030204" pitchFamily="34" charset="0"/>
              </a:rPr>
              <a:t>Do</a:t>
            </a:r>
            <a:r>
              <a:rPr lang="en-US" sz="1200" dirty="0">
                <a:latin typeface="Calibri" panose="020F0502020204030204" pitchFamily="34" charset="0"/>
                <a:ea typeface="Calibri" panose="020F0502020204030204" pitchFamily="34" charset="0"/>
                <a:cs typeface="Calibri" panose="020F0502020204030204" pitchFamily="34" charset="0"/>
              </a:rPr>
              <a:t>: Review the knowledge check question. Call on learners to share their responses. </a:t>
            </a:r>
            <a:endParaRPr lang="en-US" sz="1200" i="1"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endParaRPr lang="en-US" b="1" u="sng" dirty="0"/>
          </a:p>
          <a:p>
            <a:r>
              <a:rPr lang="en-US" b="1" u="none" dirty="0"/>
              <a:t>Answer Key:</a:t>
            </a:r>
          </a:p>
          <a:p>
            <a:r>
              <a:rPr lang="en-US" b="1" u="none" dirty="0"/>
              <a:t>D</a:t>
            </a:r>
          </a:p>
        </p:txBody>
      </p:sp>
      <p:sp>
        <p:nvSpPr>
          <p:cNvPr id="4" name="Slide Number Placeholder 3">
            <a:extLst>
              <a:ext uri="{FF2B5EF4-FFF2-40B4-BE49-F238E27FC236}">
                <a16:creationId xmlns:a16="http://schemas.microsoft.com/office/drawing/2014/main" id="{34BB59C3-F942-DDED-688E-65D14E9BF182}"/>
              </a:ext>
            </a:extLst>
          </p:cNvPr>
          <p:cNvSpPr>
            <a:spLocks noGrp="1"/>
          </p:cNvSpPr>
          <p:nvPr>
            <p:ph type="sldNum" sz="quarter" idx="5"/>
          </p:nvPr>
        </p:nvSpPr>
        <p:spPr/>
        <p:txBody>
          <a:bodyPr/>
          <a:lstStyle/>
          <a:p>
            <a:fld id="{C68FB58B-AACD-44F1-9CE2-B850C946C86F}" type="slidenum">
              <a:rPr lang="en-US" smtClean="0"/>
              <a:t>68</a:t>
            </a:fld>
            <a:endParaRPr lang="en-US" dirty="0"/>
          </a:p>
        </p:txBody>
      </p:sp>
    </p:spTree>
    <p:extLst>
      <p:ext uri="{BB962C8B-B14F-4D97-AF65-F5344CB8AC3E}">
        <p14:creationId xmlns:p14="http://schemas.microsoft.com/office/powerpoint/2010/main" val="10389222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1269A-DA52-F209-9941-33A9A50AB0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3E066D-75DF-7195-C298-74C8A3476B1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F4EF77E-50B4-1150-C83C-0CB2D3F19498}"/>
              </a:ext>
            </a:extLst>
          </p:cNvPr>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Enhance Retention and Transfer</a:t>
            </a: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5 min.</a:t>
            </a:r>
          </a:p>
          <a:p>
            <a:r>
              <a:rPr lang="en-US" b="1" dirty="0">
                <a:latin typeface="Calibri" panose="020F0502020204030204" pitchFamily="34" charset="0"/>
                <a:ea typeface="Calibri" panose="020F0502020204030204" pitchFamily="34" charset="0"/>
                <a:cs typeface="Calibri" panose="020F0502020204030204" pitchFamily="34" charset="0"/>
              </a:rPr>
              <a:t>Talking points</a:t>
            </a:r>
            <a:r>
              <a:rPr lang="en-US" dirty="0">
                <a:latin typeface="Calibri" panose="020F0502020204030204" pitchFamily="34" charset="0"/>
                <a:ea typeface="Calibri" panose="020F0502020204030204" pitchFamily="34" charset="0"/>
                <a:cs typeface="Calibri" panose="020F0502020204030204" pitchFamily="34" charset="0"/>
              </a:rPr>
              <a:t>:</a:t>
            </a:r>
          </a:p>
          <a:p>
            <a:pPr marL="171450" indent="-171450">
              <a:buFont typeface="Arial" panose="020B0604020202020204" pitchFamily="34" charset="0"/>
              <a:buChar char="•"/>
            </a:pPr>
            <a:r>
              <a:rPr lang="en-US" dirty="0"/>
              <a:t>Let’s wrap up what we covered in this section.</a:t>
            </a:r>
          </a:p>
          <a:p>
            <a:pPr marL="171450" indent="-171450">
              <a:buFont typeface="Arial" panose="020B0604020202020204" pitchFamily="34" charset="0"/>
              <a:buChar char="•"/>
            </a:pPr>
            <a:r>
              <a:rPr lang="en-US" dirty="0"/>
              <a:t>We started by looking at </a:t>
            </a:r>
            <a:r>
              <a:rPr lang="en-US" b="1" dirty="0"/>
              <a:t>power sources</a:t>
            </a:r>
            <a:r>
              <a:rPr lang="en-US" dirty="0"/>
              <a:t>, which supply the energy that moves through a circuit.</a:t>
            </a:r>
          </a:p>
          <a:p>
            <a:pPr marL="171450" indent="-171450">
              <a:buFont typeface="Arial" panose="020B0604020202020204" pitchFamily="34" charset="0"/>
              <a:buChar char="•"/>
            </a:pPr>
            <a:r>
              <a:rPr lang="en-US" dirty="0"/>
              <a:t>We discussed how </a:t>
            </a:r>
            <a:r>
              <a:rPr lang="en-US" b="1" dirty="0"/>
              <a:t>wires</a:t>
            </a:r>
            <a:r>
              <a:rPr lang="en-US" dirty="0"/>
              <a:t> act as the pathway, carrying electrical current between components.</a:t>
            </a:r>
          </a:p>
          <a:p>
            <a:pPr marL="171450" indent="-171450">
              <a:buFont typeface="Arial" panose="020B0604020202020204" pitchFamily="34" charset="0"/>
              <a:buChar char="•"/>
            </a:pPr>
            <a:r>
              <a:rPr lang="en-US" dirty="0"/>
              <a:t>Then we looked at </a:t>
            </a:r>
            <a:r>
              <a:rPr lang="en-US" b="1" dirty="0"/>
              <a:t>loads</a:t>
            </a:r>
            <a:r>
              <a:rPr lang="en-US" dirty="0"/>
              <a:t>, which use electrical energy to perform work — whether that’s producing light, motion, or heat.</a:t>
            </a:r>
          </a:p>
          <a:p>
            <a:pPr marL="171450" indent="-171450">
              <a:buFont typeface="Arial" panose="020B0604020202020204" pitchFamily="34" charset="0"/>
              <a:buChar char="•"/>
            </a:pPr>
            <a:r>
              <a:rPr lang="en-US" dirty="0"/>
              <a:t>We also covered </a:t>
            </a:r>
            <a:r>
              <a:rPr lang="en-US" b="1" dirty="0"/>
              <a:t>protection devices</a:t>
            </a:r>
            <a:r>
              <a:rPr lang="en-US" dirty="0"/>
              <a:t>, which safeguard circuits and equipment from faults like overcurrent or short circuits.</a:t>
            </a:r>
          </a:p>
          <a:p>
            <a:pPr marL="171450" indent="-171450">
              <a:buFont typeface="Arial" panose="020B0604020202020204" pitchFamily="34" charset="0"/>
              <a:buChar char="•"/>
            </a:pPr>
            <a:r>
              <a:rPr lang="en-US" dirty="0"/>
              <a:t>Next, we explored </a:t>
            </a:r>
            <a:r>
              <a:rPr lang="en-US" b="1" dirty="0"/>
              <a:t>control devices</a:t>
            </a:r>
            <a:r>
              <a:rPr lang="en-US" dirty="0"/>
              <a:t>, which allow circuits to turn on and off automatically.</a:t>
            </a:r>
          </a:p>
          <a:p>
            <a:pPr marL="171450" indent="-171450">
              <a:buFont typeface="Arial" panose="020B0604020202020204" pitchFamily="34" charset="0"/>
              <a:buChar char="•"/>
            </a:pPr>
            <a:r>
              <a:rPr lang="en-US" dirty="0"/>
              <a:t>And finally, we introduced </a:t>
            </a:r>
            <a:r>
              <a:rPr lang="en-US" b="1" dirty="0"/>
              <a:t>electronic components</a:t>
            </a:r>
            <a:r>
              <a:rPr lang="en-US" dirty="0"/>
              <a:t> that regulate and shape how electricity flows through a system.</a:t>
            </a:r>
          </a:p>
          <a:p>
            <a:pPr marL="171450" indent="-171450">
              <a:buFont typeface="Arial" panose="020B0604020202020204" pitchFamily="34" charset="0"/>
              <a:buChar char="•"/>
            </a:pPr>
            <a:r>
              <a:rPr lang="en-US" b="1" dirty="0"/>
              <a:t>The key takeaway is this</a:t>
            </a:r>
            <a:r>
              <a:rPr lang="en-US" dirty="0"/>
              <a:t>: Every electrical system is made up of components that generate, carry, control, protect, and use electrical energy.</a:t>
            </a:r>
          </a:p>
          <a:p>
            <a:pPr marL="171450" indent="-171450">
              <a:buFont typeface="Arial" panose="020B0604020202020204" pitchFamily="34" charset="0"/>
              <a:buChar char="•"/>
            </a:pPr>
            <a:r>
              <a:rPr lang="en-US" dirty="0"/>
              <a:t>Now that we understand the function of these parts, the next step is learning how they are represented visually.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chemeClr val="accent1"/>
                </a:solidFill>
              </a:rPr>
              <a:t>Next, we’ll see how circuit components are represented on electrical diagrams.</a:t>
            </a:r>
            <a:endParaRPr kumimoji="0" lang="en-US" altLang="en-US" sz="1200" b="1" i="0"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n-US" dirty="0"/>
          </a:p>
          <a:p>
            <a:r>
              <a:rPr lang="en-US" dirty="0">
                <a:latin typeface="Calibri" panose="020F0502020204030204" pitchFamily="34" charset="0"/>
                <a:ea typeface="Calibri" panose="020F0502020204030204" pitchFamily="34" charset="0"/>
                <a:cs typeface="Calibri" panose="020F0502020204030204" pitchFamily="34" charset="0"/>
              </a:rPr>
              <a:t>  </a:t>
            </a:r>
          </a:p>
        </p:txBody>
      </p:sp>
      <p:sp>
        <p:nvSpPr>
          <p:cNvPr id="4" name="Slide Number Placeholder 3">
            <a:extLst>
              <a:ext uri="{FF2B5EF4-FFF2-40B4-BE49-F238E27FC236}">
                <a16:creationId xmlns:a16="http://schemas.microsoft.com/office/drawing/2014/main" id="{AB873480-E75E-B3C2-9AE7-C0CB03C9357C}"/>
              </a:ext>
            </a:extLst>
          </p:cNvPr>
          <p:cNvSpPr>
            <a:spLocks noGrp="1"/>
          </p:cNvSpPr>
          <p:nvPr>
            <p:ph type="sldNum" sz="quarter" idx="5"/>
          </p:nvPr>
        </p:nvSpPr>
        <p:spPr/>
        <p:txBody>
          <a:bodyPr/>
          <a:lstStyle/>
          <a:p>
            <a:fld id="{C68FB58B-AACD-44F1-9CE2-B850C946C86F}" type="slidenum">
              <a:rPr lang="en-US" smtClean="0"/>
              <a:t>69</a:t>
            </a:fld>
            <a:endParaRPr lang="en-US" dirty="0"/>
          </a:p>
        </p:txBody>
      </p:sp>
    </p:spTree>
    <p:extLst>
      <p:ext uri="{BB962C8B-B14F-4D97-AF65-F5344CB8AC3E}">
        <p14:creationId xmlns:p14="http://schemas.microsoft.com/office/powerpoint/2010/main" val="371489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200" b="1" dirty="0">
                <a:solidFill>
                  <a:srgbClr val="000000"/>
                </a:solidFill>
                <a:latin typeface="Calibri" panose="020F0502020204030204" pitchFamily="34" charset="0"/>
                <a:ea typeface="Times New Roman" panose="02020603050405020304" pitchFamily="18" charset="0"/>
              </a:rPr>
              <a:t>Instructional Event: </a:t>
            </a:r>
            <a:r>
              <a:rPr lang="en-US" sz="1200" dirty="0">
                <a:solidFill>
                  <a:srgbClr val="000000"/>
                </a:solidFill>
                <a:latin typeface="Calibri" panose="020F0502020204030204" pitchFamily="34" charset="0"/>
                <a:ea typeface="Times New Roman" panose="02020603050405020304" pitchFamily="18" charset="0"/>
              </a:rPr>
              <a:t>Direction</a:t>
            </a:r>
            <a:endParaRPr lang="en-US" sz="1200" dirty="0">
              <a:latin typeface="Calibri" panose="020F0502020204030204" pitchFamily="34" charset="0"/>
              <a:ea typeface="Calibri" panose="020F0502020204030204" pitchFamily="34" charset="0"/>
            </a:endParaRPr>
          </a:p>
          <a:p>
            <a:r>
              <a:rPr lang="en-US" sz="1200" b="1" dirty="0">
                <a:solidFill>
                  <a:srgbClr val="000000"/>
                </a:solidFill>
                <a:latin typeface="Calibri" panose="020F0502020204030204" pitchFamily="34" charset="0"/>
                <a:ea typeface="Times New Roman" panose="02020603050405020304" pitchFamily="18" charset="0"/>
              </a:rPr>
              <a:t>Time: </a:t>
            </a:r>
            <a:r>
              <a:rPr lang="en-US" sz="1200" dirty="0">
                <a:solidFill>
                  <a:srgbClr val="000000"/>
                </a:solidFill>
                <a:latin typeface="Calibri" panose="020F0502020204030204" pitchFamily="34" charset="0"/>
                <a:ea typeface="Times New Roman" panose="02020603050405020304" pitchFamily="18" charset="0"/>
              </a:rPr>
              <a:t>1 minute.</a:t>
            </a:r>
            <a:endParaRPr lang="en-US" sz="1200" dirty="0">
              <a:latin typeface="Calibri" panose="020F0502020204030204" pitchFamily="34" charset="0"/>
              <a:ea typeface="Calibri" panose="020F0502020204030204" pitchFamily="34" charset="0"/>
            </a:endParaRPr>
          </a:p>
          <a:p>
            <a:r>
              <a:rPr lang="en-US" sz="1200" b="1" dirty="0">
                <a:solidFill>
                  <a:srgbClr val="000000"/>
                </a:solidFill>
                <a:latin typeface="Calibri" panose="020F0502020204030204" pitchFamily="34" charset="0"/>
                <a:ea typeface="Times New Roman" panose="02020603050405020304" pitchFamily="18" charset="0"/>
              </a:rPr>
              <a:t>Do: </a:t>
            </a:r>
            <a:r>
              <a:rPr lang="en-US" sz="1200" dirty="0">
                <a:solidFill>
                  <a:srgbClr val="000000"/>
                </a:solidFill>
                <a:latin typeface="Calibri" panose="020F0502020204030204" pitchFamily="34" charset="0"/>
                <a:ea typeface="Times New Roman" panose="02020603050405020304" pitchFamily="18" charset="0"/>
              </a:rPr>
              <a:t>Review the purpose of this section of the module.</a:t>
            </a:r>
          </a:p>
          <a:p>
            <a:r>
              <a:rPr lang="en-US" b="1" dirty="0"/>
              <a:t>Talking Points: </a:t>
            </a:r>
          </a:p>
          <a:p>
            <a:pPr marL="171450" indent="-171450">
              <a:buFont typeface="Arial" panose="020B0604020202020204" pitchFamily="34" charset="0"/>
              <a:buChar char="•"/>
            </a:pPr>
            <a:r>
              <a:rPr lang="en-US" dirty="0"/>
              <a:t>In this section, we’ll learn about how electrical circuits are designed and how power flows through them.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4547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200" b="1" dirty="0">
                <a:solidFill>
                  <a:srgbClr val="000000"/>
                </a:solidFill>
                <a:latin typeface="Calibri" panose="020F0502020204030204" pitchFamily="34" charset="0"/>
                <a:ea typeface="Times New Roman" panose="02020603050405020304" pitchFamily="18" charset="0"/>
              </a:rPr>
              <a:t>Instructional Event: </a:t>
            </a:r>
            <a:r>
              <a:rPr lang="en-US" sz="1200" dirty="0">
                <a:solidFill>
                  <a:srgbClr val="000000"/>
                </a:solidFill>
                <a:latin typeface="Calibri" panose="020F0502020204030204" pitchFamily="34" charset="0"/>
                <a:ea typeface="Times New Roman" panose="02020603050405020304" pitchFamily="18" charset="0"/>
              </a:rPr>
              <a:t>Direction</a:t>
            </a:r>
            <a:endParaRPr lang="en-US" sz="1200" dirty="0">
              <a:latin typeface="Calibri" panose="020F0502020204030204" pitchFamily="34" charset="0"/>
              <a:ea typeface="Calibri" panose="020F0502020204030204" pitchFamily="34" charset="0"/>
            </a:endParaRPr>
          </a:p>
          <a:p>
            <a:r>
              <a:rPr lang="en-US" sz="1200" b="1" dirty="0">
                <a:solidFill>
                  <a:srgbClr val="000000"/>
                </a:solidFill>
                <a:latin typeface="Calibri" panose="020F0502020204030204" pitchFamily="34" charset="0"/>
                <a:ea typeface="Times New Roman" panose="02020603050405020304" pitchFamily="18" charset="0"/>
              </a:rPr>
              <a:t>Time: </a:t>
            </a:r>
            <a:r>
              <a:rPr lang="en-US" sz="1200" dirty="0">
                <a:solidFill>
                  <a:srgbClr val="000000"/>
                </a:solidFill>
                <a:latin typeface="Calibri" panose="020F0502020204030204" pitchFamily="34" charset="0"/>
                <a:ea typeface="Times New Roman" panose="02020603050405020304" pitchFamily="18" charset="0"/>
              </a:rPr>
              <a:t>1 minute.</a:t>
            </a:r>
            <a:endParaRPr lang="en-US" sz="1200" dirty="0">
              <a:latin typeface="Calibri" panose="020F0502020204030204" pitchFamily="34" charset="0"/>
              <a:ea typeface="Calibri" panose="020F0502020204030204" pitchFamily="34" charset="0"/>
            </a:endParaRPr>
          </a:p>
          <a:p>
            <a:r>
              <a:rPr lang="en-US" sz="1200" b="1" dirty="0">
                <a:solidFill>
                  <a:srgbClr val="000000"/>
                </a:solidFill>
                <a:latin typeface="Calibri" panose="020F0502020204030204" pitchFamily="34" charset="0"/>
                <a:ea typeface="Times New Roman" panose="02020603050405020304" pitchFamily="18" charset="0"/>
              </a:rPr>
              <a:t>Do: </a:t>
            </a:r>
            <a:r>
              <a:rPr lang="en-US" sz="1200" dirty="0">
                <a:solidFill>
                  <a:srgbClr val="000000"/>
                </a:solidFill>
                <a:latin typeface="Calibri" panose="020F0502020204030204" pitchFamily="34" charset="0"/>
                <a:ea typeface="Times New Roman" panose="02020603050405020304" pitchFamily="18" charset="0"/>
              </a:rPr>
              <a:t>Review the purpose of this section of the module.</a:t>
            </a:r>
          </a:p>
          <a:p>
            <a:r>
              <a:rPr lang="en-US" b="1" dirty="0"/>
              <a:t>Talking Points: </a:t>
            </a:r>
          </a:p>
          <a:p>
            <a:pPr marL="171450" indent="-171450">
              <a:buFont typeface="Arial" panose="020B0604020202020204" pitchFamily="34" charset="0"/>
              <a:buChar char="•"/>
            </a:pPr>
            <a:r>
              <a:rPr lang="en-US" b="0" dirty="0"/>
              <a:t>Next, we’ll learn the symbols that make up the language of electrical diagrams.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dirty="0"/>
              <a:t>It’s important to note </a:t>
            </a:r>
            <a:r>
              <a:rPr lang="en-US" sz="1200" i="0" dirty="0"/>
              <a:t>that some symbols may vary by location. </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endParaRPr lang="en-US" b="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4547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Direction</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2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indent="-171450">
              <a:buFont typeface="Arial" panose="020B0604020202020204" pitchFamily="34" charset="0"/>
              <a:buChar char="•"/>
            </a:pPr>
            <a:r>
              <a:rPr lang="en-US" dirty="0"/>
              <a:t>Electrical Diagrams use </a:t>
            </a:r>
            <a:r>
              <a:rPr lang="en-US" b="1" dirty="0"/>
              <a:t>symbols</a:t>
            </a:r>
            <a:r>
              <a:rPr lang="en-US" dirty="0"/>
              <a:t> instead of pictures.</a:t>
            </a:r>
          </a:p>
          <a:p>
            <a:pPr marL="171450" indent="-171450">
              <a:buFont typeface="Arial" panose="020B0604020202020204" pitchFamily="34" charset="0"/>
              <a:buChar char="•"/>
            </a:pPr>
            <a:r>
              <a:rPr lang="en-US" dirty="0"/>
              <a:t>Think of symbols like road signs. You don’t need a picture of a stop sign to know what it means, the shape and color tell you what to do.</a:t>
            </a:r>
          </a:p>
          <a:p>
            <a:pPr marL="171450" indent="-171450">
              <a:buFont typeface="Arial" panose="020B0604020202020204" pitchFamily="34" charset="0"/>
              <a:buChar char="•"/>
            </a:pPr>
            <a:r>
              <a:rPr lang="en-US" dirty="0"/>
              <a:t>Electrical symbols work the same way. Once you know them, you can look at any diagram and understand what parts are in the circuit and how they’re connected.</a:t>
            </a:r>
          </a:p>
          <a:p>
            <a:pPr marL="171450" indent="-171450">
              <a:buFont typeface="Arial" panose="020B0604020202020204" pitchFamily="34" charset="0"/>
              <a:buChar char="•"/>
            </a:pPr>
            <a:r>
              <a:rPr lang="en-US" dirty="0"/>
              <a:t>Symbols are a shared language that technicians use to show the type of component, their connection within the system, and how e</a:t>
            </a:r>
            <a:r>
              <a:rPr lang="en-US" sz="2800" dirty="0"/>
              <a:t>lectricity moves through the system. </a:t>
            </a:r>
          </a:p>
          <a:p>
            <a:pPr marL="171450" indent="-171450">
              <a:buFont typeface="Arial" panose="020B0604020202020204" pitchFamily="34" charset="0"/>
              <a:buChar char="•"/>
            </a:pPr>
            <a:r>
              <a:rPr lang="en-US" dirty="0"/>
              <a:t>Learning symbols allows you to read any electrical diagram, even if you’ve never seen that system before.</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71</a:t>
            </a:fld>
            <a:endParaRPr lang="en-US" dirty="0"/>
          </a:p>
        </p:txBody>
      </p:sp>
    </p:spTree>
    <p:extLst>
      <p:ext uri="{BB962C8B-B14F-4D97-AF65-F5344CB8AC3E}">
        <p14:creationId xmlns:p14="http://schemas.microsoft.com/office/powerpoint/2010/main" val="40315088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1 minutes</a:t>
            </a:r>
          </a:p>
          <a:p>
            <a:r>
              <a:rPr lang="en-US" altLang="en-US" sz="1200" b="1" dirty="0">
                <a:latin typeface="Calibri" panose="020F0502020204030204" pitchFamily="34" charset="0"/>
                <a:ea typeface="Calibri" panose="020F0502020204030204" pitchFamily="34" charset="0"/>
                <a:cs typeface="Calibri" panose="020F0502020204030204" pitchFamily="34" charset="0"/>
              </a:rPr>
              <a:t>Materials</a:t>
            </a:r>
            <a:r>
              <a:rPr lang="en-US" altLang="en-US" sz="1200" dirty="0">
                <a:latin typeface="Calibri" panose="020F0502020204030204" pitchFamily="34" charset="0"/>
                <a:ea typeface="Calibri" panose="020F0502020204030204" pitchFamily="34" charset="0"/>
                <a:cs typeface="Calibri" panose="020F0502020204030204" pitchFamily="34" charset="0"/>
              </a:rPr>
              <a:t>: Symbols Chart_M4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Do</a:t>
            </a:r>
            <a:r>
              <a:rPr lang="en-US" altLang="en-US" sz="1200" dirty="0">
                <a:latin typeface="Calibri" panose="020F0502020204030204" pitchFamily="34" charset="0"/>
                <a:ea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alibri" panose="020F0502020204030204" pitchFamily="34" charset="0"/>
                <a:ea typeface="Calibri" panose="020F0502020204030204" pitchFamily="34" charset="0"/>
                <a:cs typeface="Calibri" panose="020F0502020204030204" pitchFamily="34" charset="0"/>
              </a:rPr>
              <a:t>Refer learners to the </a:t>
            </a:r>
            <a:r>
              <a:rPr lang="en-US" sz="1200" b="1" dirty="0">
                <a:latin typeface="Calibri" panose="020F0502020204030204" pitchFamily="34" charset="0"/>
                <a:ea typeface="Calibri" panose="020F0502020204030204" pitchFamily="34" charset="0"/>
                <a:cs typeface="Calibri" panose="020F0502020204030204" pitchFamily="34" charset="0"/>
              </a:rPr>
              <a:t>“Symbols Chart” handout </a:t>
            </a:r>
            <a:r>
              <a:rPr lang="en-US" sz="1200" b="0" dirty="0">
                <a:latin typeface="Calibri" panose="020F0502020204030204" pitchFamily="34" charset="0"/>
                <a:ea typeface="Calibri" panose="020F0502020204030204" pitchFamily="34" charset="0"/>
                <a:cs typeface="Calibri" panose="020F0502020204030204" pitchFamily="34" charset="0"/>
              </a:rPr>
              <a:t>embedded in the Participant Resource Guide.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alibri" panose="020F0502020204030204" pitchFamily="34" charset="0"/>
                <a:ea typeface="Calibri" panose="020F0502020204030204" pitchFamily="34" charset="0"/>
                <a:cs typeface="Calibri" panose="020F0502020204030204" pitchFamily="34" charset="0"/>
              </a:rPr>
              <a:t>The Symbols Chart in your Participant Resource Guide will be a useful reference in this part of the lesson as we review diagram symbols.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alibri" panose="020F0502020204030204" pitchFamily="34" charset="0"/>
                <a:ea typeface="Calibri" panose="020F0502020204030204" pitchFamily="34" charset="0"/>
                <a:cs typeface="Calibri" panose="020F0502020204030204" pitchFamily="34" charset="0"/>
              </a:rPr>
              <a:t>At times, I may ask you to add some agency specific symbols in the “Other” category on page two of the chart.</a:t>
            </a:r>
          </a:p>
          <a:p>
            <a:endParaRPr lang="en-US" dirty="0"/>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72</a:t>
            </a:fld>
            <a:endParaRPr lang="en-US" dirty="0"/>
          </a:p>
        </p:txBody>
      </p:sp>
    </p:spTree>
    <p:extLst>
      <p:ext uri="{BB962C8B-B14F-4D97-AF65-F5344CB8AC3E}">
        <p14:creationId xmlns:p14="http://schemas.microsoft.com/office/powerpoint/2010/main" val="7639573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2 minutes</a:t>
            </a:r>
          </a:p>
          <a:p>
            <a:r>
              <a:rPr lang="en-US" altLang="en-US" sz="1200" b="1" dirty="0">
                <a:latin typeface="Calibri" panose="020F0502020204030204" pitchFamily="34" charset="0"/>
                <a:ea typeface="Calibri" panose="020F0502020204030204" pitchFamily="34" charset="0"/>
                <a:cs typeface="Calibri" panose="020F0502020204030204" pitchFamily="34" charset="0"/>
              </a:rPr>
              <a:t>Materials</a:t>
            </a:r>
            <a:r>
              <a:rPr lang="en-US" altLang="en-US" sz="1200" dirty="0">
                <a:latin typeface="Calibri" panose="020F0502020204030204" pitchFamily="34" charset="0"/>
                <a:ea typeface="Calibri" panose="020F0502020204030204" pitchFamily="34" charset="0"/>
                <a:cs typeface="Calibri" panose="020F0502020204030204" pitchFamily="34" charset="0"/>
              </a:rPr>
              <a:t>: Symbols Chart_M4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Do</a:t>
            </a:r>
            <a:r>
              <a:rPr lang="en-US" altLang="en-US" sz="1200" dirty="0">
                <a:latin typeface="Calibri" panose="020F0502020204030204" pitchFamily="34" charset="0"/>
                <a:ea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Explain the role in an electrical circuit diagram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Review any agency specific examples you would like learners to add to the </a:t>
            </a:r>
            <a:r>
              <a:rPr lang="en-US" sz="1200" b="1" dirty="0">
                <a:latin typeface="Calibri" panose="020F0502020204030204" pitchFamily="34" charset="0"/>
                <a:ea typeface="Calibri" panose="020F0502020204030204" pitchFamily="34" charset="0"/>
                <a:cs typeface="Calibri" panose="020F0502020204030204" pitchFamily="34" charset="0"/>
              </a:rPr>
              <a:t>“Symbols Chart” handout </a:t>
            </a:r>
            <a:r>
              <a:rPr lang="en-US" sz="1200" b="0" dirty="0">
                <a:latin typeface="Calibri" panose="020F0502020204030204" pitchFamily="34" charset="0"/>
                <a:ea typeface="Calibri" panose="020F0502020204030204" pitchFamily="34" charset="0"/>
                <a:cs typeface="Calibri" panose="020F0502020204030204" pitchFamily="34" charset="0"/>
              </a:rPr>
              <a:t>embedded in the Participant Resource Guide.</a:t>
            </a: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endParaRPr lang="en-US" altLang="en-US" sz="1200" b="0" dirty="0">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dirty="0"/>
              <a:t>Let’s look at how </a:t>
            </a:r>
            <a:r>
              <a:rPr lang="en-US" b="1" dirty="0"/>
              <a:t>connection points </a:t>
            </a:r>
            <a:r>
              <a:rPr lang="en-US" dirty="0"/>
              <a:t>are represented on electrical diagrams.</a:t>
            </a:r>
          </a:p>
          <a:p>
            <a:pPr marL="171450" indent="-171450">
              <a:buFont typeface="Arial" panose="020B0604020202020204" pitchFamily="34" charset="0"/>
              <a:buChar char="•"/>
            </a:pPr>
            <a:r>
              <a:rPr lang="en-US" dirty="0"/>
              <a:t>In schematics, connections are shown using straight lines to represent conductors or wires.</a:t>
            </a:r>
          </a:p>
          <a:p>
            <a:pPr marL="171450" indent="-171450">
              <a:buFont typeface="Arial" panose="020B0604020202020204" pitchFamily="34" charset="0"/>
              <a:buChar char="•"/>
            </a:pPr>
            <a:r>
              <a:rPr lang="en-US" dirty="0"/>
              <a:t>A simple straight line represents a </a:t>
            </a:r>
            <a:r>
              <a:rPr lang="en-US" b="1" dirty="0"/>
              <a:t>conductor</a:t>
            </a:r>
            <a:r>
              <a:rPr lang="en-US" dirty="0"/>
              <a:t> — the pathway for current to travel.</a:t>
            </a:r>
          </a:p>
          <a:p>
            <a:pPr marL="171450" indent="-171450">
              <a:buFont typeface="Arial" panose="020B0604020202020204" pitchFamily="34" charset="0"/>
              <a:buChar char="•"/>
            </a:pPr>
            <a:r>
              <a:rPr lang="en-US" dirty="0"/>
              <a:t>A </a:t>
            </a:r>
            <a:r>
              <a:rPr lang="en-US" b="1" dirty="0"/>
              <a:t>terminal</a:t>
            </a:r>
            <a:r>
              <a:rPr lang="en-US" dirty="0"/>
              <a:t> is shown as a line ending in a small circle. That circle indicates a connection point where a wire connects to a device or component.</a:t>
            </a:r>
          </a:p>
          <a:p>
            <a:pPr marL="171450" indent="-171450">
              <a:buFont typeface="Arial" panose="020B0604020202020204" pitchFamily="34" charset="0"/>
              <a:buChar char="•"/>
            </a:pPr>
            <a:r>
              <a:rPr lang="en-US" dirty="0"/>
              <a:t>When wires are </a:t>
            </a:r>
            <a:r>
              <a:rPr lang="en-US" b="1" dirty="0"/>
              <a:t>connected</a:t>
            </a:r>
            <a:r>
              <a:rPr lang="en-US" dirty="0"/>
              <a:t>, you will see a solid dot at the intersection. That dot indicates an electrical connection — current can flow between those conductors.</a:t>
            </a:r>
          </a:p>
          <a:p>
            <a:pPr marL="171450" indent="-171450">
              <a:buFont typeface="Arial" panose="020B0604020202020204" pitchFamily="34" charset="0"/>
              <a:buChar char="•"/>
            </a:pPr>
            <a:r>
              <a:rPr lang="en-US" dirty="0"/>
              <a:t>When wires are </a:t>
            </a:r>
            <a:r>
              <a:rPr lang="en-US" b="1" dirty="0"/>
              <a:t>not connected</a:t>
            </a:r>
            <a:r>
              <a:rPr lang="en-US" dirty="0"/>
              <a:t>, one wire will typically “jump” over the other using a small arc. That shows the wires cross visually, but they are not electrically connected.</a:t>
            </a:r>
          </a:p>
          <a:p>
            <a:pPr marL="171450" indent="-171450">
              <a:buFont typeface="Arial" panose="020B0604020202020204" pitchFamily="34" charset="0"/>
              <a:buChar char="•"/>
            </a:pPr>
            <a:r>
              <a:rPr lang="en-US" dirty="0"/>
              <a:t>This distinction is critical when reading diagrams. Missing or misreading a connection dot can completely change how a circuit functions.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73</a:t>
            </a:fld>
            <a:endParaRPr lang="en-US" dirty="0"/>
          </a:p>
        </p:txBody>
      </p:sp>
    </p:spTree>
    <p:extLst>
      <p:ext uri="{BB962C8B-B14F-4D97-AF65-F5344CB8AC3E}">
        <p14:creationId xmlns:p14="http://schemas.microsoft.com/office/powerpoint/2010/main" val="30744870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68C3C-88D5-95E6-DCA6-C982AC6213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758955-D7B3-AC36-20D4-51AF3C12610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0C09A97C-DA25-735D-79F2-9E315F121B2D}"/>
              </a:ext>
            </a:extLst>
          </p:cNvPr>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2 minutes</a:t>
            </a:r>
          </a:p>
          <a:p>
            <a:r>
              <a:rPr lang="en-US" altLang="en-US" sz="1200" b="1" dirty="0">
                <a:latin typeface="Calibri" panose="020F0502020204030204" pitchFamily="34" charset="0"/>
                <a:ea typeface="Calibri" panose="020F0502020204030204" pitchFamily="34" charset="0"/>
                <a:cs typeface="Calibri" panose="020F0502020204030204" pitchFamily="34" charset="0"/>
              </a:rPr>
              <a:t>Materials</a:t>
            </a:r>
            <a:r>
              <a:rPr lang="en-US" altLang="en-US" sz="1200" dirty="0">
                <a:latin typeface="Calibri" panose="020F0502020204030204" pitchFamily="34" charset="0"/>
                <a:ea typeface="Calibri" panose="020F0502020204030204" pitchFamily="34" charset="0"/>
                <a:cs typeface="Calibri" panose="020F0502020204030204" pitchFamily="34" charset="0"/>
              </a:rPr>
              <a:t>: Symbols Chart_M4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Do</a:t>
            </a:r>
            <a:r>
              <a:rPr lang="en-US" altLang="en-US" sz="1200" dirty="0">
                <a:latin typeface="Calibri" panose="020F0502020204030204" pitchFamily="34" charset="0"/>
                <a:ea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Explain the role in an electrical circuit diagram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Review any agency specific examples you would like learners to add to the </a:t>
            </a:r>
            <a:r>
              <a:rPr lang="en-US" sz="1200" b="1" dirty="0">
                <a:latin typeface="Calibri" panose="020F0502020204030204" pitchFamily="34" charset="0"/>
                <a:ea typeface="Calibri" panose="020F0502020204030204" pitchFamily="34" charset="0"/>
                <a:cs typeface="Calibri" panose="020F0502020204030204" pitchFamily="34" charset="0"/>
              </a:rPr>
              <a:t>“Symbols Chart” handout </a:t>
            </a:r>
            <a:r>
              <a:rPr lang="en-US" sz="1200" b="0" dirty="0">
                <a:latin typeface="Calibri" panose="020F0502020204030204" pitchFamily="34" charset="0"/>
                <a:ea typeface="Calibri" panose="020F0502020204030204" pitchFamily="34" charset="0"/>
                <a:cs typeface="Calibri" panose="020F0502020204030204" pitchFamily="34" charset="0"/>
              </a:rPr>
              <a:t>embedded in the Participant Resource Guide.</a:t>
            </a: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indent="-171450">
              <a:buFont typeface="Arial" panose="020B0604020202020204" pitchFamily="34" charset="0"/>
              <a:buChar char="•"/>
            </a:pPr>
            <a:r>
              <a:rPr lang="en-US" dirty="0"/>
              <a:t>Now let’s look at how power sources are represented on electrical diagrams.</a:t>
            </a:r>
          </a:p>
          <a:p>
            <a:pPr marL="171450" indent="-171450">
              <a:buFont typeface="Arial" panose="020B0604020202020204" pitchFamily="34" charset="0"/>
              <a:buChar char="•"/>
            </a:pPr>
            <a:r>
              <a:rPr lang="en-US" dirty="0"/>
              <a:t>A battery or DC power source is shown using </a:t>
            </a:r>
            <a:r>
              <a:rPr lang="en-US" b="1" dirty="0"/>
              <a:t>two parallel lines</a:t>
            </a:r>
            <a:r>
              <a:rPr lang="en-US" dirty="0"/>
              <a:t>.</a:t>
            </a:r>
          </a:p>
          <a:p>
            <a:pPr marL="171450" indent="-171450">
              <a:buFont typeface="Arial" panose="020B0604020202020204" pitchFamily="34" charset="0"/>
              <a:buChar char="•"/>
            </a:pPr>
            <a:r>
              <a:rPr lang="en-US" dirty="0"/>
              <a:t>One line is longer, and one line is shorter.</a:t>
            </a:r>
          </a:p>
          <a:p>
            <a:pPr marL="171450" indent="-171450">
              <a:buFont typeface="Arial" panose="020B0604020202020204" pitchFamily="34" charset="0"/>
              <a:buChar char="•"/>
            </a:pPr>
            <a:r>
              <a:rPr lang="en-US" dirty="0"/>
              <a:t>The </a:t>
            </a:r>
            <a:r>
              <a:rPr lang="en-US" b="1" dirty="0"/>
              <a:t>longer line represents the positive terminal</a:t>
            </a:r>
            <a:r>
              <a:rPr lang="en-US" dirty="0"/>
              <a:t>, and the </a:t>
            </a:r>
            <a:r>
              <a:rPr lang="en-US" b="1" dirty="0"/>
              <a:t>shorter line represents the negative terminal</a:t>
            </a:r>
            <a:r>
              <a:rPr lang="en-US" dirty="0"/>
              <a:t>.</a:t>
            </a:r>
          </a:p>
          <a:p>
            <a:pPr marL="171450" indent="-171450">
              <a:buFont typeface="Arial" panose="020B0604020202020204" pitchFamily="34" charset="0"/>
              <a:buChar char="•"/>
            </a:pPr>
            <a:r>
              <a:rPr lang="en-US" dirty="0"/>
              <a:t>That length difference is important — it tells you polarity.</a:t>
            </a:r>
          </a:p>
          <a:p>
            <a:pPr marL="628650" lvl="1" indent="-171450">
              <a:buFont typeface="Arial" panose="020B0604020202020204" pitchFamily="34" charset="0"/>
              <a:buChar char="•"/>
            </a:pPr>
            <a:r>
              <a:rPr lang="en-US" dirty="0"/>
              <a:t>There are a few types of batteries represented on this slide: </a:t>
            </a:r>
            <a:br>
              <a:rPr lang="en-US" dirty="0"/>
            </a:br>
            <a:r>
              <a:rPr lang="en-US" b="1" dirty="0"/>
              <a:t>Single Cell - </a:t>
            </a:r>
            <a:r>
              <a:rPr lang="en-US" dirty="0"/>
              <a:t>A </a:t>
            </a:r>
            <a:r>
              <a:rPr lang="en-US" b="0" dirty="0"/>
              <a:t>single cell has </a:t>
            </a:r>
            <a:r>
              <a:rPr lang="en-US" dirty="0"/>
              <a:t>one long line and one short line. This represents one voltage source — like a single battery cell.</a:t>
            </a:r>
          </a:p>
          <a:p>
            <a:pPr marL="628650" lvl="1" indent="-171450">
              <a:buFont typeface="Arial" panose="020B0604020202020204" pitchFamily="34" charset="0"/>
              <a:buChar char="•"/>
            </a:pPr>
            <a:r>
              <a:rPr lang="en-US" b="1" dirty="0"/>
              <a:t>Double Cell - A double cell </a:t>
            </a:r>
            <a:r>
              <a:rPr lang="en-US" dirty="0"/>
              <a:t>symbol shows two sets of long and short lines. Each pair represents another cell added in series. More cells mean higher total voltage.</a:t>
            </a:r>
          </a:p>
          <a:p>
            <a:pPr marL="628650" lvl="1" indent="-171450">
              <a:buFont typeface="Arial" panose="020B0604020202020204" pitchFamily="34" charset="0"/>
              <a:buChar char="•"/>
            </a:pPr>
            <a:r>
              <a:rPr lang="en-US" b="1" dirty="0"/>
              <a:t>Three Cell - </a:t>
            </a:r>
            <a:r>
              <a:rPr lang="en-US" dirty="0"/>
              <a:t>With three sets of long and short lines, you have three cells in series. Each additional cell increases the total voltage supplied to the circuit.</a:t>
            </a:r>
          </a:p>
          <a:p>
            <a:pPr marL="628650" lvl="1" indent="-171450">
              <a:buFont typeface="Arial" panose="020B0604020202020204" pitchFamily="34" charset="0"/>
              <a:buChar char="•"/>
            </a:pPr>
            <a:r>
              <a:rPr lang="en-US" b="1" dirty="0"/>
              <a:t>Multiple Cell - </a:t>
            </a:r>
            <a:r>
              <a:rPr lang="en-US" dirty="0"/>
              <a:t>The multiple-cell symbol is often simplified with dashed or abbreviated lines. Instead of drawing every cell individually, the diagram shows that there are multiple cells connected in series. This keeps complex diagrams cleaner while still communicating that multiple voltage sources are present.</a:t>
            </a:r>
          </a:p>
          <a:p>
            <a:endParaRPr lang="en-US" dirty="0"/>
          </a:p>
        </p:txBody>
      </p:sp>
      <p:sp>
        <p:nvSpPr>
          <p:cNvPr id="4" name="Slide Number Placeholder 3">
            <a:extLst>
              <a:ext uri="{FF2B5EF4-FFF2-40B4-BE49-F238E27FC236}">
                <a16:creationId xmlns:a16="http://schemas.microsoft.com/office/drawing/2014/main" id="{A4344ED9-E381-97C5-03FF-B12513D6389E}"/>
              </a:ext>
            </a:extLst>
          </p:cNvPr>
          <p:cNvSpPr>
            <a:spLocks noGrp="1"/>
          </p:cNvSpPr>
          <p:nvPr>
            <p:ph type="sldNum" sz="quarter" idx="5"/>
          </p:nvPr>
        </p:nvSpPr>
        <p:spPr/>
        <p:txBody>
          <a:bodyPr/>
          <a:lstStyle/>
          <a:p>
            <a:fld id="{C68FB58B-AACD-44F1-9CE2-B850C946C86F}" type="slidenum">
              <a:rPr lang="en-US" smtClean="0"/>
              <a:t>74</a:t>
            </a:fld>
            <a:endParaRPr lang="en-US" dirty="0"/>
          </a:p>
        </p:txBody>
      </p:sp>
    </p:spTree>
    <p:extLst>
      <p:ext uri="{BB962C8B-B14F-4D97-AF65-F5344CB8AC3E}">
        <p14:creationId xmlns:p14="http://schemas.microsoft.com/office/powerpoint/2010/main" val="23393627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2 minutes</a:t>
            </a:r>
          </a:p>
          <a:p>
            <a:r>
              <a:rPr lang="en-US" altLang="en-US" sz="1200" b="1" dirty="0">
                <a:latin typeface="Calibri" panose="020F0502020204030204" pitchFamily="34" charset="0"/>
                <a:ea typeface="Calibri" panose="020F0502020204030204" pitchFamily="34" charset="0"/>
                <a:cs typeface="Calibri" panose="020F0502020204030204" pitchFamily="34" charset="0"/>
              </a:rPr>
              <a:t>Materials</a:t>
            </a:r>
            <a:r>
              <a:rPr lang="en-US" altLang="en-US" sz="1200" dirty="0">
                <a:latin typeface="Calibri" panose="020F0502020204030204" pitchFamily="34" charset="0"/>
                <a:ea typeface="Calibri" panose="020F0502020204030204" pitchFamily="34" charset="0"/>
                <a:cs typeface="Calibri" panose="020F0502020204030204" pitchFamily="34" charset="0"/>
              </a:rPr>
              <a:t>: Symbols Chart_M4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Do</a:t>
            </a:r>
            <a:r>
              <a:rPr lang="en-US" altLang="en-US" sz="1200" dirty="0">
                <a:latin typeface="Calibri" panose="020F0502020204030204" pitchFamily="34" charset="0"/>
                <a:ea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Explain the role in an electrical circuit diagram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Review any agency specific examples you would like learners to add to the </a:t>
            </a:r>
            <a:r>
              <a:rPr lang="en-US" sz="1200" b="1" dirty="0">
                <a:latin typeface="Calibri" panose="020F0502020204030204" pitchFamily="34" charset="0"/>
                <a:ea typeface="Calibri" panose="020F0502020204030204" pitchFamily="34" charset="0"/>
                <a:cs typeface="Calibri" panose="020F0502020204030204" pitchFamily="34" charset="0"/>
              </a:rPr>
              <a:t>“Symbols Chart” handout </a:t>
            </a:r>
            <a:r>
              <a:rPr lang="en-US" sz="1200" b="0" dirty="0">
                <a:latin typeface="Calibri" panose="020F0502020204030204" pitchFamily="34" charset="0"/>
                <a:ea typeface="Calibri" panose="020F0502020204030204" pitchFamily="34" charset="0"/>
                <a:cs typeface="Calibri" panose="020F0502020204030204" pitchFamily="34" charset="0"/>
              </a:rPr>
              <a:t>embedded in the Participant Resource Guide.</a:t>
            </a: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indent="-171450">
              <a:buFont typeface="Arial" panose="020B0604020202020204" pitchFamily="34" charset="0"/>
              <a:buChar char="•"/>
            </a:pPr>
            <a:r>
              <a:rPr lang="en-US" dirty="0"/>
              <a:t>A switch is shown as either a continuous line or an interrupted line, depending on its position.</a:t>
            </a:r>
          </a:p>
          <a:p>
            <a:pPr marL="171450" indent="-171450">
              <a:buFont typeface="Arial" panose="020B0604020202020204" pitchFamily="34" charset="0"/>
              <a:buChar char="•"/>
            </a:pPr>
            <a:r>
              <a:rPr lang="en-US" dirty="0"/>
              <a:t>An </a:t>
            </a:r>
            <a:r>
              <a:rPr lang="en-US" b="1" dirty="0"/>
              <a:t>open switch</a:t>
            </a:r>
            <a:r>
              <a:rPr lang="en-US" dirty="0"/>
              <a:t> is shown with a gap in the line. That gap indicates the circuit is broken, and current cannot flow.</a:t>
            </a:r>
          </a:p>
          <a:p>
            <a:pPr marL="171450" indent="-171450">
              <a:buFont typeface="Arial" panose="020B0604020202020204" pitchFamily="34" charset="0"/>
              <a:buChar char="•"/>
            </a:pPr>
            <a:r>
              <a:rPr lang="en-US" dirty="0"/>
              <a:t>When a switch is open, the path is interrupted — just like turning a light switch off.</a:t>
            </a:r>
          </a:p>
          <a:p>
            <a:pPr marL="171450" indent="-171450">
              <a:buFont typeface="Arial" panose="020B0604020202020204" pitchFamily="34" charset="0"/>
              <a:buChar char="•"/>
            </a:pPr>
            <a:r>
              <a:rPr lang="en-US" dirty="0"/>
              <a:t>A </a:t>
            </a:r>
            <a:r>
              <a:rPr lang="en-US" b="1" dirty="0"/>
              <a:t>closed switch</a:t>
            </a:r>
            <a:r>
              <a:rPr lang="en-US" dirty="0"/>
              <a:t> is shown as a continuous line. This means the circuit path is complete, and current is allowed to flow.</a:t>
            </a:r>
          </a:p>
          <a:p>
            <a:pPr marL="171450" indent="-171450">
              <a:buFont typeface="Arial" panose="020B0604020202020204" pitchFamily="34" charset="0"/>
              <a:buChar char="•"/>
            </a:pPr>
            <a:r>
              <a:rPr lang="en-US" dirty="0"/>
              <a:t>When a switch is closed, electricity can move through the circuit and power the load.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a:pPr>
            <a:r>
              <a:rPr lang="en-US" sz="2000" dirty="0">
                <a:latin typeface="Calibri" panose="020F0502020204030204" pitchFamily="34" charset="0"/>
                <a:ea typeface="Calibri" panose="020F0502020204030204" pitchFamily="34" charset="0"/>
                <a:cs typeface="Calibri" panose="020F0502020204030204" pitchFamily="34" charset="0"/>
              </a:rPr>
              <a:t>There are other examples that may be specific depending on the setup of a circuit. On the right you will see two agency specific switch symbols used at CATS (Charlotte Area Transit System).</a:t>
            </a:r>
          </a:p>
          <a:p>
            <a:pPr marL="171450" lvl="0" indent="-171450">
              <a:buFont typeface="Arial" panose="020B0604020202020204" pitchFamily="34" charset="0"/>
              <a:buChar char="•"/>
              <a:defRPr sz="1800"/>
            </a:pPr>
            <a:endParaRPr lang="en-US" sz="2000"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75</a:t>
            </a:fld>
            <a:endParaRPr lang="en-US" dirty="0"/>
          </a:p>
        </p:txBody>
      </p:sp>
    </p:spTree>
    <p:extLst>
      <p:ext uri="{BB962C8B-B14F-4D97-AF65-F5344CB8AC3E}">
        <p14:creationId xmlns:p14="http://schemas.microsoft.com/office/powerpoint/2010/main" val="7816427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2 minutes</a:t>
            </a:r>
          </a:p>
          <a:p>
            <a:r>
              <a:rPr lang="en-US" altLang="en-US" sz="1200" b="1" dirty="0">
                <a:latin typeface="Calibri" panose="020F0502020204030204" pitchFamily="34" charset="0"/>
                <a:ea typeface="Calibri" panose="020F0502020204030204" pitchFamily="34" charset="0"/>
                <a:cs typeface="Calibri" panose="020F0502020204030204" pitchFamily="34" charset="0"/>
              </a:rPr>
              <a:t>Materials</a:t>
            </a:r>
            <a:r>
              <a:rPr lang="en-US" altLang="en-US" sz="1200" dirty="0">
                <a:latin typeface="Calibri" panose="020F0502020204030204" pitchFamily="34" charset="0"/>
                <a:ea typeface="Calibri" panose="020F0502020204030204" pitchFamily="34" charset="0"/>
                <a:cs typeface="Calibri" panose="020F0502020204030204" pitchFamily="34" charset="0"/>
              </a:rPr>
              <a:t>: Symbols Chart_M4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Do</a:t>
            </a:r>
            <a:r>
              <a:rPr lang="en-US" altLang="en-US" sz="1200" dirty="0">
                <a:latin typeface="Calibri" panose="020F0502020204030204" pitchFamily="34" charset="0"/>
                <a:ea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Explain the role in an electrical circuit diagram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Review any agency specific examples you would like learners to add to the </a:t>
            </a:r>
            <a:r>
              <a:rPr lang="en-US" sz="1200" b="1" dirty="0">
                <a:latin typeface="Calibri" panose="020F0502020204030204" pitchFamily="34" charset="0"/>
                <a:ea typeface="Calibri" panose="020F0502020204030204" pitchFamily="34" charset="0"/>
                <a:cs typeface="Calibri" panose="020F0502020204030204" pitchFamily="34" charset="0"/>
              </a:rPr>
              <a:t>“Symbols Chart” handout </a:t>
            </a:r>
            <a:r>
              <a:rPr lang="en-US" sz="1200" b="0" dirty="0">
                <a:latin typeface="Calibri" panose="020F0502020204030204" pitchFamily="34" charset="0"/>
                <a:ea typeface="Calibri" panose="020F0502020204030204" pitchFamily="34" charset="0"/>
                <a:cs typeface="Calibri" panose="020F0502020204030204" pitchFamily="34" charset="0"/>
              </a:rPr>
              <a:t>embedded in the Participant Resource Guide.</a:t>
            </a: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indent="-171450">
              <a:buFont typeface="Arial" panose="020B0604020202020204" pitchFamily="34" charset="0"/>
              <a:buChar char="•"/>
            </a:pPr>
            <a:r>
              <a:rPr lang="en-US" dirty="0"/>
              <a:t>Now let’s look at how circuit protection devices are represented on electrical diagrams.</a:t>
            </a:r>
          </a:p>
          <a:p>
            <a:pPr marL="171450" indent="-171450">
              <a:buFont typeface="Arial" panose="020B0604020202020204" pitchFamily="34" charset="0"/>
              <a:buChar char="•"/>
            </a:pPr>
            <a:r>
              <a:rPr lang="en-US" dirty="0"/>
              <a:t>First, the </a:t>
            </a:r>
            <a:r>
              <a:rPr lang="en-US" b="1" dirty="0"/>
              <a:t>circuit breaker</a:t>
            </a:r>
            <a:r>
              <a:rPr lang="en-US" dirty="0"/>
              <a:t> symbol.</a:t>
            </a:r>
          </a:p>
          <a:p>
            <a:pPr marL="628650" lvl="1" indent="-171450">
              <a:buFont typeface="Arial" panose="020B0604020202020204" pitchFamily="34" charset="0"/>
              <a:buChar char="•"/>
            </a:pPr>
            <a:r>
              <a:rPr lang="en-US" dirty="0"/>
              <a:t>A circuit breaker is typically shown as a curved line between two connection points, often ending in small circles.</a:t>
            </a:r>
          </a:p>
          <a:p>
            <a:pPr marL="628650" lvl="1" indent="-171450">
              <a:buFont typeface="Arial" panose="020B0604020202020204" pitchFamily="34" charset="0"/>
              <a:buChar char="•"/>
            </a:pPr>
            <a:r>
              <a:rPr lang="en-US" dirty="0"/>
              <a:t>This symbol represents a protective device that can open the circuit automatically if current exceeds a safe limit.</a:t>
            </a:r>
          </a:p>
          <a:p>
            <a:pPr marL="628650" lvl="1" indent="-171450">
              <a:buFont typeface="Arial" panose="020B0604020202020204" pitchFamily="34" charset="0"/>
              <a:buChar char="•"/>
            </a:pPr>
            <a:r>
              <a:rPr lang="en-US" dirty="0"/>
              <a:t>Unlike a , a circuit breaker can usually be reset after the fault is cleared.</a:t>
            </a:r>
          </a:p>
          <a:p>
            <a:pPr marL="171450" indent="-171450">
              <a:buFont typeface="Arial" panose="020B0604020202020204" pitchFamily="34" charset="0"/>
              <a:buChar char="•"/>
            </a:pPr>
            <a:r>
              <a:rPr lang="en-US" dirty="0"/>
              <a:t>Next, the  symbol. </a:t>
            </a:r>
          </a:p>
          <a:p>
            <a:pPr marL="628650" lvl="1" indent="-171450">
              <a:buFont typeface="Arial" panose="020B0604020202020204" pitchFamily="34" charset="0"/>
              <a:buChar char="•"/>
            </a:pPr>
            <a:r>
              <a:rPr lang="en-US" dirty="0"/>
              <a:t>A  may be represented in one of two common ways: A rectangular box with a line running through it or a curved “S” shaped line between two connection points</a:t>
            </a:r>
          </a:p>
          <a:p>
            <a:pPr marL="628650" lvl="1" indent="-171450">
              <a:buFont typeface="Arial" panose="020B0604020202020204" pitchFamily="34" charset="0"/>
              <a:buChar char="•"/>
            </a:pPr>
            <a:r>
              <a:rPr lang="en-US" dirty="0"/>
              <a:t>Both symbols represent a device designed to protect the circuit from overcurrent.</a:t>
            </a:r>
          </a:p>
          <a:p>
            <a:pPr marL="628650" lvl="1" indent="-171450">
              <a:buFont typeface="Arial" panose="020B0604020202020204" pitchFamily="34" charset="0"/>
              <a:buChar char="•"/>
            </a:pPr>
            <a:r>
              <a:rPr lang="en-US" dirty="0"/>
              <a:t>When excessive current flows, the  element melts, permanently opening the circuit.</a:t>
            </a:r>
          </a:p>
          <a:p>
            <a:pPr marL="628650" lvl="1" indent="-171450">
              <a:buFont typeface="Arial" panose="020B0604020202020204" pitchFamily="34" charset="0"/>
              <a:buChar char="•"/>
            </a:pPr>
            <a:r>
              <a:rPr lang="en-US" dirty="0"/>
              <a:t>Unlike a breaker, a  must be replaced after it operates.</a:t>
            </a:r>
          </a:p>
        </p:txBody>
      </p:sp>
      <p:sp>
        <p:nvSpPr>
          <p:cNvPr id="4" name="Slide Number Placeholder 3"/>
          <p:cNvSpPr>
            <a:spLocks noGrp="1"/>
          </p:cNvSpPr>
          <p:nvPr>
            <p:ph type="sldNum" sz="quarter" idx="5"/>
          </p:nvPr>
        </p:nvSpPr>
        <p:spPr/>
        <p:txBody>
          <a:bodyPr/>
          <a:lstStyle/>
          <a:p>
            <a:fld id="{C68FB58B-AACD-44F1-9CE2-B850C946C86F}" type="slidenum">
              <a:rPr lang="en-US" smtClean="0"/>
              <a:t>76</a:t>
            </a:fld>
            <a:endParaRPr lang="en-US" dirty="0"/>
          </a:p>
        </p:txBody>
      </p:sp>
    </p:spTree>
    <p:extLst>
      <p:ext uri="{BB962C8B-B14F-4D97-AF65-F5344CB8AC3E}">
        <p14:creationId xmlns:p14="http://schemas.microsoft.com/office/powerpoint/2010/main" val="5498352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 Recall</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2 minutes</a:t>
            </a:r>
          </a:p>
          <a:p>
            <a:r>
              <a:rPr lang="en-US" altLang="en-US" sz="1200" b="1" dirty="0">
                <a:latin typeface="Calibri" panose="020F0502020204030204" pitchFamily="34" charset="0"/>
                <a:ea typeface="Calibri" panose="020F0502020204030204" pitchFamily="34" charset="0"/>
                <a:cs typeface="Calibri" panose="020F0502020204030204" pitchFamily="34" charset="0"/>
              </a:rPr>
              <a:t>Materials</a:t>
            </a:r>
            <a:r>
              <a:rPr lang="en-US" altLang="en-US" sz="1200" dirty="0">
                <a:latin typeface="Calibri" panose="020F0502020204030204" pitchFamily="34" charset="0"/>
                <a:ea typeface="Calibri" panose="020F0502020204030204" pitchFamily="34" charset="0"/>
                <a:cs typeface="Calibri" panose="020F0502020204030204" pitchFamily="34" charset="0"/>
              </a:rPr>
              <a:t>: Symbols Chart_M4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Do</a:t>
            </a:r>
            <a:r>
              <a:rPr lang="en-US" altLang="en-US" sz="1200" dirty="0">
                <a:latin typeface="Calibri" panose="020F0502020204030204" pitchFamily="34" charset="0"/>
                <a:ea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Explain the role in an electrical circuit diagram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Review any agency specific examples you would like learners to add to the </a:t>
            </a:r>
            <a:r>
              <a:rPr lang="en-US" sz="1200" b="1" dirty="0">
                <a:latin typeface="Calibri" panose="020F0502020204030204" pitchFamily="34" charset="0"/>
                <a:ea typeface="Calibri" panose="020F0502020204030204" pitchFamily="34" charset="0"/>
                <a:cs typeface="Calibri" panose="020F0502020204030204" pitchFamily="34" charset="0"/>
              </a:rPr>
              <a:t>“Symbols Chart” handout </a:t>
            </a:r>
            <a:r>
              <a:rPr lang="en-US" sz="1200" b="0" dirty="0">
                <a:latin typeface="Calibri" panose="020F0502020204030204" pitchFamily="34" charset="0"/>
                <a:ea typeface="Calibri" panose="020F0502020204030204" pitchFamily="34" charset="0"/>
                <a:cs typeface="Calibri" panose="020F0502020204030204" pitchFamily="34" charset="0"/>
              </a:rPr>
              <a:t>embedded in the Participant Resource Guide.</a:t>
            </a: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indent="-171450">
              <a:buFont typeface="Arial" panose="020B0604020202020204" pitchFamily="34" charset="0"/>
              <a:buChar char="•"/>
            </a:pPr>
            <a:r>
              <a:rPr lang="en-US" dirty="0"/>
              <a:t>Now let’s look at how loads are represented on electrical diagrams.</a:t>
            </a:r>
          </a:p>
          <a:p>
            <a:pPr marL="171450" indent="-171450">
              <a:buFont typeface="Arial" panose="020B0604020202020204" pitchFamily="34" charset="0"/>
              <a:buChar char="•"/>
            </a:pPr>
            <a:r>
              <a:rPr lang="en-US" dirty="0"/>
              <a:t>Loads can appear in different forms depending on what the circuit is powering. </a:t>
            </a:r>
          </a:p>
          <a:p>
            <a:pPr marL="171450" indent="-171450">
              <a:buFont typeface="Arial" panose="020B0604020202020204" pitchFamily="34" charset="0"/>
              <a:buChar char="•"/>
            </a:pPr>
            <a:r>
              <a:rPr lang="en-US" dirty="0"/>
              <a:t>The symbols may vary slightly depending on the agency or application, but the core representations remain consistent.</a:t>
            </a:r>
          </a:p>
          <a:p>
            <a:pPr marL="171450" indent="-171450">
              <a:buFont typeface="Arial" panose="020B0604020202020204" pitchFamily="34" charset="0"/>
              <a:buChar char="•"/>
            </a:pPr>
            <a:r>
              <a:rPr lang="en-US" b="1" dirty="0"/>
              <a:t>Motors (DC and AC)</a:t>
            </a:r>
          </a:p>
          <a:p>
            <a:pPr marL="628650" lvl="1" indent="-171450">
              <a:buFont typeface="Arial" panose="020B0604020202020204" pitchFamily="34" charset="0"/>
              <a:buChar char="•"/>
            </a:pPr>
            <a:r>
              <a:rPr lang="en-US" dirty="0"/>
              <a:t>The symbols shown here represent both </a:t>
            </a:r>
            <a:r>
              <a:rPr lang="en-US" b="0" dirty="0"/>
              <a:t>DC motors and AC motors.</a:t>
            </a:r>
          </a:p>
          <a:p>
            <a:pPr marL="628650" lvl="1" indent="-171450">
              <a:buFont typeface="Arial" panose="020B0604020202020204" pitchFamily="34" charset="0"/>
              <a:buChar char="•"/>
            </a:pPr>
            <a:r>
              <a:rPr lang="en-US" b="1" dirty="0"/>
              <a:t>ASK</a:t>
            </a:r>
            <a:r>
              <a:rPr lang="en-US" dirty="0"/>
              <a:t>: Before we move forward</a:t>
            </a:r>
            <a:r>
              <a:rPr lang="en-US" b="0" dirty="0"/>
              <a:t>, let me ask: Can anyone explain the difference between AC and DC electricity?</a:t>
            </a:r>
          </a:p>
          <a:p>
            <a:pPr marL="1085850" lvl="2" indent="-171450">
              <a:buFont typeface="Arial" panose="020B0604020202020204" pitchFamily="34" charset="0"/>
              <a:buChar char="•"/>
            </a:pPr>
            <a:r>
              <a:rPr lang="en-US" b="0" i="1" dirty="0"/>
              <a:t>Call on learners to respond. Answer: AC stands for alternating current, meaning the direction of current flow changes periodically. DC stands for direct current, meaning the current flows in one steady direction.</a:t>
            </a:r>
          </a:p>
          <a:p>
            <a:pPr marL="628650" lvl="1" indent="-171450">
              <a:buFont typeface="Arial" panose="020B0604020202020204" pitchFamily="34" charset="0"/>
              <a:buChar char="•"/>
            </a:pPr>
            <a:r>
              <a:rPr lang="en-US" b="0" dirty="0"/>
              <a:t>DC voltage is commonly supplied by batteries or DC power supplies.</a:t>
            </a:r>
          </a:p>
          <a:p>
            <a:pPr marL="628650" lvl="1" indent="-171450">
              <a:buFont typeface="Arial" panose="020B0604020202020204" pitchFamily="34" charset="0"/>
              <a:buChar char="•"/>
            </a:pPr>
            <a:r>
              <a:rPr lang="en-US" b="0" dirty="0"/>
              <a:t>AC voltage typically comes from wall outlets in homes and facilities.</a:t>
            </a:r>
          </a:p>
          <a:p>
            <a:pPr marL="628650" lvl="1" indent="-171450">
              <a:buFont typeface="Arial" panose="020B0604020202020204" pitchFamily="34" charset="0"/>
              <a:buChar char="•"/>
            </a:pPr>
            <a:r>
              <a:rPr lang="en-US" b="0" dirty="0"/>
              <a:t>On schematics, DC motors are usually marked clearly, and AC motors may include a small sine wave symbol to indicate alternating current.</a:t>
            </a:r>
          </a:p>
          <a:p>
            <a:pPr marL="171450" indent="-171450">
              <a:buFont typeface="Arial" panose="020B0604020202020204" pitchFamily="34" charset="0"/>
              <a:buChar char="•"/>
            </a:pPr>
            <a:r>
              <a:rPr lang="en-US" b="1" dirty="0"/>
              <a:t>Light Bulb</a:t>
            </a:r>
            <a:endParaRPr lang="en-US" b="0" dirty="0"/>
          </a:p>
          <a:p>
            <a:pPr marL="628650" lvl="1" indent="-171450">
              <a:buFont typeface="Arial" panose="020B0604020202020204" pitchFamily="34" charset="0"/>
              <a:buChar char="•"/>
            </a:pPr>
            <a:r>
              <a:rPr lang="en-US" b="0" dirty="0"/>
              <a:t>In this module, we’ll often focus on a basic load like a light bulb.</a:t>
            </a:r>
          </a:p>
          <a:p>
            <a:pPr marL="628650" lvl="1" indent="-171450">
              <a:buFont typeface="Arial" panose="020B0604020202020204" pitchFamily="34" charset="0"/>
              <a:buChar char="•"/>
            </a:pPr>
            <a:r>
              <a:rPr lang="en-US" dirty="0"/>
              <a:t>The standard symbol for a bulb is a circle with an “X” inside.</a:t>
            </a:r>
          </a:p>
          <a:p>
            <a:pPr marL="628650" lvl="1" indent="-171450">
              <a:buFont typeface="Arial" panose="020B0604020202020204" pitchFamily="34" charset="0"/>
              <a:buChar char="•"/>
            </a:pPr>
            <a:r>
              <a:rPr lang="en-US" dirty="0"/>
              <a:t>This represents a simple resistive load that converts electrical energy into light and heat.</a:t>
            </a:r>
          </a:p>
          <a:p>
            <a:pPr marL="171450" indent="-171450">
              <a:buFont typeface="Arial" panose="020B0604020202020204" pitchFamily="34" charset="0"/>
              <a:buChar char="•"/>
            </a:pPr>
            <a:r>
              <a:rPr lang="en-US" b="1" dirty="0"/>
              <a:t>Buzzer or Horn</a:t>
            </a:r>
          </a:p>
          <a:p>
            <a:pPr marL="628650" lvl="1" indent="-171450">
              <a:buFont typeface="Arial" panose="020B0604020202020204" pitchFamily="34" charset="0"/>
              <a:buChar char="•"/>
            </a:pPr>
            <a:r>
              <a:rPr lang="en-US" dirty="0"/>
              <a:t>The buzzer or horn symbol represents an audible load — something that produces sound. These are common in alarms, signaling systems, and warning circuits.</a:t>
            </a:r>
          </a:p>
          <a:p>
            <a:pPr marL="171450" indent="-171450">
              <a:buFont typeface="Arial" panose="020B0604020202020204" pitchFamily="34" charset="0"/>
              <a:buChar char="•"/>
            </a:pPr>
            <a:r>
              <a:rPr lang="en-US" b="1" dirty="0"/>
              <a:t>LED / Incandescent Lamp</a:t>
            </a:r>
          </a:p>
          <a:p>
            <a:pPr marL="628650" lvl="1" indent="-171450">
              <a:buFont typeface="Arial" panose="020B0604020202020204" pitchFamily="34" charset="0"/>
              <a:buChar char="•"/>
            </a:pPr>
            <a:r>
              <a:rPr lang="en-US" dirty="0"/>
              <a:t>LEDs have a distinct symbol showing a diode with arrows pointing outward, representing light emission.</a:t>
            </a:r>
          </a:p>
          <a:p>
            <a:pPr marL="628650" lvl="1" indent="-171450">
              <a:buFont typeface="Arial" panose="020B0604020202020204" pitchFamily="34" charset="0"/>
              <a:buChar char="•"/>
            </a:pPr>
            <a:r>
              <a:rPr lang="en-US" dirty="0"/>
              <a:t>An incandescent lamp uses the circular “X” symbol, similar to a general bulb.</a:t>
            </a:r>
          </a:p>
          <a:p>
            <a:pPr marL="628650" lvl="1" indent="-171450">
              <a:buFont typeface="Arial" panose="020B0604020202020204" pitchFamily="34" charset="0"/>
              <a:buChar char="•"/>
            </a:pPr>
            <a:r>
              <a:rPr lang="en-US" dirty="0"/>
              <a:t>The labels may indicate color, such as RD for red or CLEAR for standard incandescent.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77</a:t>
            </a:fld>
            <a:endParaRPr lang="en-US" dirty="0"/>
          </a:p>
        </p:txBody>
      </p:sp>
    </p:spTree>
    <p:extLst>
      <p:ext uri="{BB962C8B-B14F-4D97-AF65-F5344CB8AC3E}">
        <p14:creationId xmlns:p14="http://schemas.microsoft.com/office/powerpoint/2010/main" val="23824123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2 minutes</a:t>
            </a:r>
          </a:p>
          <a:p>
            <a:r>
              <a:rPr lang="en-US" altLang="en-US" sz="1200" b="1" dirty="0">
                <a:latin typeface="Calibri" panose="020F0502020204030204" pitchFamily="34" charset="0"/>
                <a:ea typeface="Calibri" panose="020F0502020204030204" pitchFamily="34" charset="0"/>
                <a:cs typeface="Calibri" panose="020F0502020204030204" pitchFamily="34" charset="0"/>
              </a:rPr>
              <a:t>Materials</a:t>
            </a:r>
            <a:r>
              <a:rPr lang="en-US" altLang="en-US" sz="1200" dirty="0">
                <a:latin typeface="Calibri" panose="020F0502020204030204" pitchFamily="34" charset="0"/>
                <a:ea typeface="Calibri" panose="020F0502020204030204" pitchFamily="34" charset="0"/>
                <a:cs typeface="Calibri" panose="020F0502020204030204" pitchFamily="34" charset="0"/>
              </a:rPr>
              <a:t>: Symbols Chart_M4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Do</a:t>
            </a:r>
            <a:r>
              <a:rPr lang="en-US" altLang="en-US" sz="1200" dirty="0">
                <a:latin typeface="Calibri" panose="020F0502020204030204" pitchFamily="34" charset="0"/>
                <a:ea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Explain the role in an electrical circuit diagram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Review any agency specific examples you would like learners to add to the </a:t>
            </a:r>
            <a:r>
              <a:rPr lang="en-US" sz="1200" b="1" dirty="0">
                <a:latin typeface="Calibri" panose="020F0502020204030204" pitchFamily="34" charset="0"/>
                <a:ea typeface="Calibri" panose="020F0502020204030204" pitchFamily="34" charset="0"/>
                <a:cs typeface="Calibri" panose="020F0502020204030204" pitchFamily="34" charset="0"/>
              </a:rPr>
              <a:t>“Symbols Chart” handout </a:t>
            </a:r>
            <a:r>
              <a:rPr lang="en-US" sz="1200" b="0" dirty="0">
                <a:latin typeface="Calibri" panose="020F0502020204030204" pitchFamily="34" charset="0"/>
                <a:ea typeface="Calibri" panose="020F0502020204030204" pitchFamily="34" charset="0"/>
                <a:cs typeface="Calibri" panose="020F0502020204030204" pitchFamily="34" charset="0"/>
              </a:rPr>
              <a:t>embedded in the Participant Resource Guide.</a:t>
            </a: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indent="-171450">
              <a:buFont typeface="Arial" panose="020B0604020202020204" pitchFamily="34" charset="0"/>
              <a:buChar char="•"/>
            </a:pPr>
            <a:r>
              <a:rPr lang="en-US" dirty="0"/>
              <a:t>The symbol for a </a:t>
            </a:r>
            <a:r>
              <a:rPr lang="en-US" b="1" dirty="0"/>
              <a:t>diode</a:t>
            </a:r>
            <a:r>
              <a:rPr lang="en-US" dirty="0"/>
              <a:t> is a triangle pointing toward a vertical line. The triangle represents the anode, and the vertical line represents the cathode.</a:t>
            </a:r>
          </a:p>
          <a:p>
            <a:pPr marL="171450" indent="-171450">
              <a:buFont typeface="Arial" panose="020B0604020202020204" pitchFamily="34" charset="0"/>
              <a:buChar char="•"/>
            </a:pPr>
            <a:r>
              <a:rPr lang="en-US" dirty="0"/>
              <a:t>On a schematic, the diode symbol shows the direction conventional current is allowed to flow — from anode to cathode.</a:t>
            </a:r>
          </a:p>
          <a:p>
            <a:pPr marL="171450" indent="-171450">
              <a:buFont typeface="Arial" panose="020B0604020202020204" pitchFamily="34" charset="0"/>
              <a:buChar char="•"/>
            </a:pPr>
            <a:r>
              <a:rPr lang="en-US" dirty="0"/>
              <a:t>Diodes control and protect circuits by allowing current to flow in one direction while blocking reverse current.</a:t>
            </a:r>
          </a:p>
          <a:p>
            <a:pPr marL="171450" indent="-171450">
              <a:buFont typeface="Arial" panose="020B0604020202020204" pitchFamily="34" charset="0"/>
              <a:buChar char="•"/>
            </a:pPr>
            <a:r>
              <a:rPr lang="en-US" dirty="0"/>
              <a:t>When you see a diode symbol, pay close attention to its orientation, especially during troubleshooting, because current can only flow in one direction. </a:t>
            </a:r>
            <a:endParaRPr lang="en-US" sz="1200"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68FB58B-AACD-44F1-9CE2-B850C946C86F}" type="slidenum">
              <a:rPr lang="en-US" smtClean="0"/>
              <a:t>78</a:t>
            </a:fld>
            <a:endParaRPr lang="en-US" dirty="0"/>
          </a:p>
        </p:txBody>
      </p:sp>
    </p:spTree>
    <p:extLst>
      <p:ext uri="{BB962C8B-B14F-4D97-AF65-F5344CB8AC3E}">
        <p14:creationId xmlns:p14="http://schemas.microsoft.com/office/powerpoint/2010/main" val="24873446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 Recall</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2 minutes</a:t>
            </a:r>
          </a:p>
          <a:p>
            <a:r>
              <a:rPr lang="en-US" altLang="en-US" sz="1200" b="1" dirty="0">
                <a:latin typeface="Calibri" panose="020F0502020204030204" pitchFamily="34" charset="0"/>
                <a:ea typeface="Calibri" panose="020F0502020204030204" pitchFamily="34" charset="0"/>
                <a:cs typeface="Calibri" panose="020F0502020204030204" pitchFamily="34" charset="0"/>
              </a:rPr>
              <a:t>Materials</a:t>
            </a:r>
            <a:r>
              <a:rPr lang="en-US" altLang="en-US" sz="1200" dirty="0">
                <a:latin typeface="Calibri" panose="020F0502020204030204" pitchFamily="34" charset="0"/>
                <a:ea typeface="Calibri" panose="020F0502020204030204" pitchFamily="34" charset="0"/>
                <a:cs typeface="Calibri" panose="020F0502020204030204" pitchFamily="34" charset="0"/>
              </a:rPr>
              <a:t>: Symbols Chart_M4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Do</a:t>
            </a:r>
            <a:r>
              <a:rPr lang="en-US" altLang="en-US" sz="1200" dirty="0">
                <a:latin typeface="Calibri" panose="020F0502020204030204" pitchFamily="34" charset="0"/>
                <a:ea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Explain the role in an electrical circuit diagram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Review any agency specific examples you would like learners to add to the </a:t>
            </a:r>
            <a:r>
              <a:rPr lang="en-US" sz="1200" b="1" dirty="0">
                <a:latin typeface="Calibri" panose="020F0502020204030204" pitchFamily="34" charset="0"/>
                <a:ea typeface="Calibri" panose="020F0502020204030204" pitchFamily="34" charset="0"/>
                <a:cs typeface="Calibri" panose="020F0502020204030204" pitchFamily="34" charset="0"/>
              </a:rPr>
              <a:t>“Symbols Chart” handout </a:t>
            </a:r>
            <a:r>
              <a:rPr lang="en-US" sz="1200" b="0" dirty="0">
                <a:latin typeface="Calibri" panose="020F0502020204030204" pitchFamily="34" charset="0"/>
                <a:ea typeface="Calibri" panose="020F0502020204030204" pitchFamily="34" charset="0"/>
                <a:cs typeface="Calibri" panose="020F0502020204030204" pitchFamily="34" charset="0"/>
              </a:rPr>
              <a:t>embedded in the Participant Resource Guide.</a:t>
            </a: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342900" indent="-342900">
              <a:buFont typeface="Arial" panose="020B0604020202020204" pitchFamily="34" charset="0"/>
              <a:buChar char="•"/>
            </a:pPr>
            <a:r>
              <a:rPr lang="en-US" sz="2000" b="1" dirty="0"/>
              <a:t>ASK</a:t>
            </a:r>
            <a:r>
              <a:rPr lang="en-US" sz="2000" dirty="0"/>
              <a:t>: Before we review the relay symbol, what symbol do you see here that we have already talked about?</a:t>
            </a:r>
          </a:p>
          <a:p>
            <a:pPr marL="800100" lvl="1" indent="-342900">
              <a:buFont typeface="Arial" panose="020B0604020202020204" pitchFamily="34" charset="0"/>
              <a:buChar char="•"/>
            </a:pPr>
            <a:r>
              <a:rPr lang="en-US" sz="2000" i="1" dirty="0"/>
              <a:t>Call on learners to respond. Answer: Switch</a:t>
            </a:r>
          </a:p>
          <a:p>
            <a:pPr marL="342900" indent="-342900">
              <a:buFont typeface="Arial" panose="020B0604020202020204" pitchFamily="34" charset="0"/>
              <a:buChar char="•"/>
            </a:pPr>
            <a:r>
              <a:rPr lang="en-US" sz="2000" dirty="0"/>
              <a:t>A relay symbol typically consists of two main parts:</a:t>
            </a:r>
          </a:p>
          <a:p>
            <a:pPr marL="800100" lvl="1" indent="-342900">
              <a:buFont typeface="Arial" panose="020B0604020202020204" pitchFamily="34" charset="0"/>
              <a:buChar char="•"/>
            </a:pPr>
            <a:r>
              <a:rPr lang="en-US" sz="2000" dirty="0"/>
              <a:t>A </a:t>
            </a:r>
            <a:r>
              <a:rPr lang="en-US" sz="2000" b="1" dirty="0"/>
              <a:t>coil</a:t>
            </a:r>
            <a:r>
              <a:rPr lang="en-US" sz="2000" dirty="0"/>
              <a:t>, shown as a spiral or curved line.</a:t>
            </a:r>
          </a:p>
          <a:p>
            <a:pPr marL="800100" lvl="1" indent="-342900">
              <a:buFont typeface="Arial" panose="020B0604020202020204" pitchFamily="34" charset="0"/>
              <a:buChar char="•"/>
            </a:pPr>
            <a:r>
              <a:rPr lang="en-US" sz="2000" dirty="0"/>
              <a:t>One or more </a:t>
            </a:r>
            <a:r>
              <a:rPr lang="en-US" sz="2000" b="1" dirty="0"/>
              <a:t>switch contacts</a:t>
            </a:r>
            <a:r>
              <a:rPr lang="en-US" sz="2000" dirty="0"/>
              <a:t>, shown using standard switch symbols.</a:t>
            </a:r>
          </a:p>
          <a:p>
            <a:pPr marL="342900" indent="-342900">
              <a:buFont typeface="Arial" panose="020B0604020202020204" pitchFamily="34" charset="0"/>
              <a:buChar char="•"/>
            </a:pPr>
            <a:r>
              <a:rPr lang="en-US" sz="2000" dirty="0"/>
              <a:t>The coil represents the electromagnet inside the relay.</a:t>
            </a:r>
          </a:p>
          <a:p>
            <a:pPr marL="342900" indent="-342900">
              <a:buFont typeface="Arial" panose="020B0604020202020204" pitchFamily="34" charset="0"/>
              <a:buChar char="•"/>
            </a:pPr>
            <a:r>
              <a:rPr lang="en-US" sz="2000" dirty="0"/>
              <a:t>When current flows through the coil, it creates a magnetic field. That magnetic field mechanically moves the switch contacts.</a:t>
            </a:r>
          </a:p>
          <a:p>
            <a:pPr marL="171450" indent="-171450">
              <a:buFont typeface="Arial" panose="020B0604020202020204" pitchFamily="34" charset="0"/>
              <a:buChar char="•"/>
            </a:pPr>
            <a:endParaRPr lang="en-US" sz="2000" dirty="0">
              <a:latin typeface="Calibri" panose="020F0502020204030204" pitchFamily="34" charset="0"/>
              <a:ea typeface="Calibri" panose="020F0502020204030204" pitchFamily="34" charset="0"/>
              <a:cs typeface="Calibri" panose="020F0502020204030204" pitchFamily="34" charset="0"/>
            </a:endParaRPr>
          </a:p>
          <a:p>
            <a:pPr marL="0" indent="0">
              <a:buFont typeface="Arial" panose="020B0604020202020204" pitchFamily="34" charset="0"/>
              <a:buNone/>
            </a:pPr>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68FB58B-AACD-44F1-9CE2-B850C946C86F}" type="slidenum">
              <a:rPr lang="en-US" smtClean="0"/>
              <a:t>79</a:t>
            </a:fld>
            <a:endParaRPr lang="en-US" dirty="0"/>
          </a:p>
        </p:txBody>
      </p:sp>
    </p:spTree>
    <p:extLst>
      <p:ext uri="{BB962C8B-B14F-4D97-AF65-F5344CB8AC3E}">
        <p14:creationId xmlns:p14="http://schemas.microsoft.com/office/powerpoint/2010/main" val="3275218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42999-86DC-0314-FABC-69678A2A3D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6F4AAC-EECA-CC17-083B-0DA75D0CCDA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9922CF1-128F-D97F-B0E9-5D621E6CC2D0}"/>
              </a:ext>
            </a:extLst>
          </p:cNvPr>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 Recall</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2 minutes</a:t>
            </a:r>
          </a:p>
          <a:p>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b="0" dirty="0">
                <a:solidFill>
                  <a:schemeClr val="tx1"/>
                </a:solidFill>
                <a:latin typeface="Calibri" panose="020F0502020204030204" pitchFamily="34" charset="0"/>
                <a:ea typeface="Calibri" panose="020F0502020204030204" pitchFamily="34" charset="0"/>
                <a:cs typeface="Calibri" panose="020F0502020204030204" pitchFamily="34" charset="0"/>
              </a:rPr>
              <a:t>An </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electrical circuit </a:t>
            </a:r>
            <a:r>
              <a:rPr lang="en-US" b="0" dirty="0">
                <a:solidFill>
                  <a:schemeClr val="tx1"/>
                </a:solidFill>
                <a:latin typeface="Calibri" panose="020F0502020204030204" pitchFamily="34" charset="0"/>
                <a:ea typeface="Calibri" panose="020F0502020204030204" pitchFamily="34" charset="0"/>
                <a:cs typeface="Calibri" panose="020F0502020204030204" pitchFamily="34" charset="0"/>
              </a:rPr>
              <a:t>is an unbroken loop of conductive material that allows electrons to flow through the loop continuously.</a:t>
            </a:r>
          </a:p>
          <a:p>
            <a:pPr marL="628650" marR="0" lvl="1"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If the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circuit is closed</a:t>
            </a:r>
            <a:r>
              <a:rPr lang="en-US" sz="1200" b="0" dirty="0">
                <a:solidFill>
                  <a:schemeClr val="tx1"/>
                </a:solidFill>
                <a:latin typeface="Calibri" panose="020F0502020204030204" pitchFamily="34" charset="0"/>
                <a:ea typeface="Calibri" panose="020F0502020204030204" pitchFamily="34" charset="0"/>
                <a:cs typeface="Calibri" panose="020F0502020204030204" pitchFamily="34" charset="0"/>
              </a:rPr>
              <a:t>, there is a </a:t>
            </a: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complete path meaning electrons </a:t>
            </a:r>
            <a:r>
              <a:rPr lang="en-US" sz="1200" i="1" dirty="0">
                <a:solidFill>
                  <a:schemeClr val="tx1"/>
                </a:solidFill>
                <a:latin typeface="Calibri" panose="020F0502020204030204" pitchFamily="34" charset="0"/>
                <a:ea typeface="Calibri" panose="020F0502020204030204" pitchFamily="34" charset="0"/>
                <a:cs typeface="Calibri" panose="020F0502020204030204" pitchFamily="34" charset="0"/>
              </a:rPr>
              <a:t>can</a:t>
            </a: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 flow.</a:t>
            </a:r>
          </a:p>
          <a:p>
            <a:pPr marL="628650" marR="0" lvl="1"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b="0" dirty="0">
                <a:solidFill>
                  <a:schemeClr val="tx1"/>
                </a:solidFill>
                <a:latin typeface="Calibri" panose="020F0502020204030204" pitchFamily="34" charset="0"/>
                <a:ea typeface="Calibri" panose="020F0502020204030204" pitchFamily="34" charset="0"/>
                <a:cs typeface="Calibri" panose="020F0502020204030204" pitchFamily="34" charset="0"/>
              </a:rPr>
              <a:t>If the </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circuit is open</a:t>
            </a:r>
            <a:r>
              <a:rPr lang="en-US" b="0" dirty="0">
                <a:solidFill>
                  <a:schemeClr val="tx1"/>
                </a:solidFill>
                <a:latin typeface="Calibri" panose="020F0502020204030204" pitchFamily="34" charset="0"/>
                <a:ea typeface="Calibri" panose="020F0502020204030204" pitchFamily="34" charset="0"/>
                <a:cs typeface="Calibri" panose="020F0502020204030204" pitchFamily="34" charset="0"/>
              </a:rPr>
              <a:t>, the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loop is broken and the electrons cannot flow.</a:t>
            </a: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Check out the images on the right – they demonstrate the open and closed states.</a:t>
            </a: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ASK</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This is a DC circuit. Who remembers what a DC circuit is?</a:t>
            </a:r>
          </a:p>
          <a:p>
            <a:pPr marL="628650" marR="0" lvl="1"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i="1" dirty="0">
                <a:solidFill>
                  <a:schemeClr val="tx1"/>
                </a:solidFill>
                <a:latin typeface="Calibri" panose="020F0502020204030204" pitchFamily="34" charset="0"/>
                <a:ea typeface="Calibri" panose="020F0502020204030204" pitchFamily="34" charset="0"/>
                <a:cs typeface="Calibri" panose="020F0502020204030204" pitchFamily="34" charset="0"/>
              </a:rPr>
              <a:t>Call on learners to respond. Answer: DC stands for direct current. Current flows in </a:t>
            </a:r>
            <a:r>
              <a:rPr lang="en-US" i="1" u="sng" dirty="0">
                <a:solidFill>
                  <a:schemeClr val="tx1"/>
                </a:solidFill>
                <a:latin typeface="Calibri" panose="020F0502020204030204" pitchFamily="34" charset="0"/>
                <a:ea typeface="Calibri" panose="020F0502020204030204" pitchFamily="34" charset="0"/>
                <a:cs typeface="Calibri" panose="020F0502020204030204" pitchFamily="34" charset="0"/>
              </a:rPr>
              <a:t>one direction only</a:t>
            </a:r>
            <a:r>
              <a:rPr lang="en-US" i="1" dirty="0">
                <a:solidFill>
                  <a:schemeClr val="tx1"/>
                </a:solidFill>
                <a:latin typeface="Calibri" panose="020F0502020204030204" pitchFamily="34" charset="0"/>
                <a:ea typeface="Calibri" panose="020F0502020204030204" pitchFamily="34" charset="0"/>
                <a:cs typeface="Calibri" panose="020F0502020204030204" pitchFamily="34" charset="0"/>
              </a:rPr>
              <a:t>, from the positive side of the power source to the negative side. </a:t>
            </a: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You will typically see this in systems powered by batteries, DC power supplies, or rectifiers. </a:t>
            </a: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The voltage level in a DC circuit stays constant over time — unlike alternating current, where it changes direction periodically.</a:t>
            </a: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There is one more condition we need to discuss and that’s a </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short circuit</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marL="628650" marR="0" lvl="1"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In a closed circuit, current flows through the intended path — through the load, like the light bulb shown here.</a:t>
            </a:r>
          </a:p>
          <a:p>
            <a:pPr marL="628650" marR="0" lvl="1"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 </a:t>
            </a:r>
            <a:r>
              <a:rPr lang="en-US" b="0" dirty="0">
                <a:solidFill>
                  <a:schemeClr val="tx1"/>
                </a:solidFill>
                <a:latin typeface="Calibri" panose="020F0502020204030204" pitchFamily="34" charset="0"/>
                <a:ea typeface="Calibri" panose="020F0502020204030204" pitchFamily="34" charset="0"/>
                <a:cs typeface="Calibri" panose="020F0502020204030204" pitchFamily="34" charset="0"/>
              </a:rPr>
              <a:t>short circuit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can occur when current takes an unintended low-resistance path, bypassing the load or components in the circuit. Instead of flowing </a:t>
            </a:r>
            <a:r>
              <a:rPr lang="en-US" i="1" dirty="0">
                <a:solidFill>
                  <a:schemeClr val="tx1"/>
                </a:solidFill>
                <a:latin typeface="Calibri" panose="020F0502020204030204" pitchFamily="34" charset="0"/>
                <a:ea typeface="Calibri" panose="020F0502020204030204" pitchFamily="34" charset="0"/>
                <a:cs typeface="Calibri" panose="020F0502020204030204" pitchFamily="34" charset="0"/>
              </a:rPr>
              <a:t>through</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the bulb, it takes a shortcut around it.</a:t>
            </a:r>
          </a:p>
          <a:p>
            <a:pPr marL="628650" marR="0" lvl="1"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In DC circuits, a short circuit can cause a quick increase in current because there is little to slow it down. The sudden spike can cause overheating and fire hazards. </a:t>
            </a:r>
          </a:p>
          <a:p>
            <a:pPr marL="628650" marR="0" lvl="1"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That’s why protection devices like s and circuit breakers are critical in all electrical systems — they interrupt the circuit before damage occurs.</a:t>
            </a:r>
          </a:p>
          <a:p>
            <a:pPr marL="628650" marR="0" lvl="1"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Basically, any time the hot wire (positive) directly make contact with the neutral/ ground wire (negative) there is a short circuit.</a:t>
            </a:r>
          </a:p>
        </p:txBody>
      </p:sp>
      <p:sp>
        <p:nvSpPr>
          <p:cNvPr id="4" name="Slide Number Placeholder 3">
            <a:extLst>
              <a:ext uri="{FF2B5EF4-FFF2-40B4-BE49-F238E27FC236}">
                <a16:creationId xmlns:a16="http://schemas.microsoft.com/office/drawing/2014/main" id="{DFF95890-15B2-4DE0-2D81-0BFFEBB1630C}"/>
              </a:ext>
            </a:extLst>
          </p:cNvPr>
          <p:cNvSpPr>
            <a:spLocks noGrp="1"/>
          </p:cNvSpPr>
          <p:nvPr>
            <p:ph type="sldNum" sz="quarter" idx="5"/>
          </p:nvPr>
        </p:nvSpPr>
        <p:spPr/>
        <p:txBody>
          <a:bodyPr/>
          <a:lstStyle/>
          <a:p>
            <a:fld id="{C68FB58B-AACD-44F1-9CE2-B850C946C86F}" type="slidenum">
              <a:rPr lang="en-US" smtClean="0"/>
              <a:t>8</a:t>
            </a:fld>
            <a:endParaRPr lang="en-US" dirty="0"/>
          </a:p>
        </p:txBody>
      </p:sp>
    </p:spTree>
    <p:extLst>
      <p:ext uri="{BB962C8B-B14F-4D97-AF65-F5344CB8AC3E}">
        <p14:creationId xmlns:p14="http://schemas.microsoft.com/office/powerpoint/2010/main" val="5365513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2 minutes</a:t>
            </a:r>
          </a:p>
          <a:p>
            <a:r>
              <a:rPr lang="en-US" altLang="en-US" sz="1200" b="1" dirty="0">
                <a:latin typeface="Calibri" panose="020F0502020204030204" pitchFamily="34" charset="0"/>
                <a:ea typeface="Calibri" panose="020F0502020204030204" pitchFamily="34" charset="0"/>
                <a:cs typeface="Calibri" panose="020F0502020204030204" pitchFamily="34" charset="0"/>
              </a:rPr>
              <a:t>Materials</a:t>
            </a:r>
            <a:r>
              <a:rPr lang="en-US" altLang="en-US" sz="1200" dirty="0">
                <a:latin typeface="Calibri" panose="020F0502020204030204" pitchFamily="34" charset="0"/>
                <a:ea typeface="Calibri" panose="020F0502020204030204" pitchFamily="34" charset="0"/>
                <a:cs typeface="Calibri" panose="020F0502020204030204" pitchFamily="34" charset="0"/>
              </a:rPr>
              <a:t>: Symbols Chart_M4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Do</a:t>
            </a:r>
            <a:r>
              <a:rPr lang="en-US" altLang="en-US" sz="1200" dirty="0">
                <a:latin typeface="Calibri" panose="020F0502020204030204" pitchFamily="34" charset="0"/>
                <a:ea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Explain the role in an electrical circuit diagram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Review any agency specific examples you would like learners to add to the </a:t>
            </a:r>
            <a:r>
              <a:rPr lang="en-US" sz="1200" b="1" dirty="0">
                <a:latin typeface="Calibri" panose="020F0502020204030204" pitchFamily="34" charset="0"/>
                <a:ea typeface="Calibri" panose="020F0502020204030204" pitchFamily="34" charset="0"/>
                <a:cs typeface="Calibri" panose="020F0502020204030204" pitchFamily="34" charset="0"/>
              </a:rPr>
              <a:t>“Symbols Chart” handout </a:t>
            </a:r>
            <a:r>
              <a:rPr lang="en-US" sz="1200" b="0" dirty="0">
                <a:latin typeface="Calibri" panose="020F0502020204030204" pitchFamily="34" charset="0"/>
                <a:ea typeface="Calibri" panose="020F0502020204030204" pitchFamily="34" charset="0"/>
                <a:cs typeface="Calibri" panose="020F0502020204030204" pitchFamily="34" charset="0"/>
              </a:rPr>
              <a:t>embedded in the Participant Resource Guide.</a:t>
            </a: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r>
              <a:rPr lang="en-US" b="1" dirty="0"/>
              <a:t>Talking Points:</a:t>
            </a:r>
          </a:p>
          <a:p>
            <a:pPr marL="171450" indent="-171450">
              <a:buFont typeface="Arial" panose="020B0604020202020204" pitchFamily="34" charset="0"/>
              <a:buChar char="•"/>
            </a:pPr>
            <a:r>
              <a:rPr lang="en-US" dirty="0"/>
              <a:t>Resistors are typically shown in one of two standard formats.</a:t>
            </a:r>
          </a:p>
          <a:p>
            <a:pPr marL="628650" lvl="1" indent="-171450">
              <a:buFont typeface="Arial" panose="020B0604020202020204" pitchFamily="34" charset="0"/>
              <a:buChar char="•"/>
            </a:pPr>
            <a:r>
              <a:rPr lang="en-US" dirty="0"/>
              <a:t>The first is a </a:t>
            </a:r>
            <a:r>
              <a:rPr lang="en-US" b="1" dirty="0"/>
              <a:t>zigzag line</a:t>
            </a:r>
            <a:r>
              <a:rPr lang="en-US" dirty="0"/>
              <a:t>. This is the common symbol used in many U.S. schematics.</a:t>
            </a:r>
          </a:p>
          <a:p>
            <a:pPr marL="628650" lvl="1" indent="-171450">
              <a:buFont typeface="Arial" panose="020B0604020202020204" pitchFamily="34" charset="0"/>
              <a:buChar char="•"/>
            </a:pPr>
            <a:r>
              <a:rPr lang="en-US" dirty="0"/>
              <a:t>The second is a </a:t>
            </a:r>
            <a:r>
              <a:rPr lang="en-US" b="1" dirty="0"/>
              <a:t>rectangle</a:t>
            </a:r>
            <a:r>
              <a:rPr lang="en-US" dirty="0"/>
              <a:t>. This version is often used in international or IEC-style diagrams.</a:t>
            </a:r>
          </a:p>
          <a:p>
            <a:pPr marL="171450" indent="-171450">
              <a:buFont typeface="Arial" panose="020B0604020202020204" pitchFamily="34" charset="0"/>
              <a:buChar char="•"/>
            </a:pPr>
            <a:r>
              <a:rPr lang="en-US" dirty="0"/>
              <a:t>Both symbols represent the same component — a fixed resistor.</a:t>
            </a:r>
          </a:p>
          <a:p>
            <a:pPr marL="171450" indent="-171450">
              <a:buFont typeface="Arial" panose="020B0604020202020204" pitchFamily="34" charset="0"/>
              <a:buChar char="•"/>
            </a:pPr>
            <a:r>
              <a:rPr lang="en-US" dirty="0"/>
              <a:t>A </a:t>
            </a:r>
            <a:r>
              <a:rPr lang="en-US" b="1" dirty="0"/>
              <a:t>variable resistor </a:t>
            </a:r>
            <a:r>
              <a:rPr lang="en-US" dirty="0"/>
              <a:t>will have an </a:t>
            </a:r>
            <a:r>
              <a:rPr lang="en-US" b="1" dirty="0"/>
              <a:t>arrow crossing the resistor symbol</a:t>
            </a:r>
            <a:r>
              <a:rPr lang="en-US" dirty="0"/>
              <a:t>, which indicates it is adjustable.</a:t>
            </a:r>
          </a:p>
          <a:p>
            <a:pPr marL="171450" indent="-171450">
              <a:buFont typeface="Arial" panose="020B0604020202020204" pitchFamily="34" charset="0"/>
              <a:buChar char="•"/>
            </a:pPr>
            <a:r>
              <a:rPr lang="en-US" dirty="0"/>
              <a:t>The arrow represents the movable contact that changes the resistance value.</a:t>
            </a:r>
          </a:p>
          <a:p>
            <a:pPr marL="171450" indent="-171450">
              <a:buFont typeface="Arial" panose="020B0604020202020204" pitchFamily="34" charset="0"/>
              <a:buChar char="•"/>
            </a:pPr>
            <a:r>
              <a:rPr lang="en-US" dirty="0"/>
              <a:t>Variable resistors are used when you need to adjust current or voltage levels in a circuit — for example, in volume controls or tuning circuits.</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80</a:t>
            </a:fld>
            <a:endParaRPr lang="en-US" dirty="0"/>
          </a:p>
        </p:txBody>
      </p:sp>
    </p:spTree>
    <p:extLst>
      <p:ext uri="{BB962C8B-B14F-4D97-AF65-F5344CB8AC3E}">
        <p14:creationId xmlns:p14="http://schemas.microsoft.com/office/powerpoint/2010/main" val="37115443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2 minutes</a:t>
            </a:r>
          </a:p>
          <a:p>
            <a:r>
              <a:rPr lang="en-US" altLang="en-US" sz="1200" b="1" dirty="0">
                <a:latin typeface="Calibri" panose="020F0502020204030204" pitchFamily="34" charset="0"/>
                <a:ea typeface="Calibri" panose="020F0502020204030204" pitchFamily="34" charset="0"/>
                <a:cs typeface="Calibri" panose="020F0502020204030204" pitchFamily="34" charset="0"/>
              </a:rPr>
              <a:t>Materials</a:t>
            </a:r>
            <a:r>
              <a:rPr lang="en-US" altLang="en-US" sz="1200" dirty="0">
                <a:latin typeface="Calibri" panose="020F0502020204030204" pitchFamily="34" charset="0"/>
                <a:ea typeface="Calibri" panose="020F0502020204030204" pitchFamily="34" charset="0"/>
                <a:cs typeface="Calibri" panose="020F0502020204030204" pitchFamily="34" charset="0"/>
              </a:rPr>
              <a:t>: Symbols Chart_M4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Do</a:t>
            </a:r>
            <a:r>
              <a:rPr lang="en-US" altLang="en-US" sz="1200" dirty="0">
                <a:latin typeface="Calibri" panose="020F0502020204030204" pitchFamily="34" charset="0"/>
                <a:ea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Explain the role in an electrical circuit diagram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Review any agency specific examples you would like learners to add to the </a:t>
            </a:r>
            <a:r>
              <a:rPr lang="en-US" sz="1200" b="1" dirty="0">
                <a:latin typeface="Calibri" panose="020F0502020204030204" pitchFamily="34" charset="0"/>
                <a:ea typeface="Calibri" panose="020F0502020204030204" pitchFamily="34" charset="0"/>
                <a:cs typeface="Calibri" panose="020F0502020204030204" pitchFamily="34" charset="0"/>
              </a:rPr>
              <a:t>“Symbols Chart” handout </a:t>
            </a:r>
            <a:r>
              <a:rPr lang="en-US" sz="1200" b="0" dirty="0">
                <a:latin typeface="Calibri" panose="020F0502020204030204" pitchFamily="34" charset="0"/>
                <a:ea typeface="Calibri" panose="020F0502020204030204" pitchFamily="34" charset="0"/>
                <a:cs typeface="Calibri" panose="020F0502020204030204" pitchFamily="34" charset="0"/>
              </a:rPr>
              <a:t>embedded in the Participant Resource Guide.</a:t>
            </a: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indent="-171450">
              <a:buFont typeface="Arial" panose="020B0604020202020204" pitchFamily="34" charset="0"/>
              <a:buChar char="•"/>
            </a:pPr>
            <a:r>
              <a:rPr lang="en-US" dirty="0"/>
              <a:t>The symbol for a capacitor is shown as </a:t>
            </a:r>
            <a:r>
              <a:rPr lang="en-US" b="1" dirty="0"/>
              <a:t>two parallel lines</a:t>
            </a:r>
            <a:r>
              <a:rPr lang="en-US" dirty="0"/>
              <a:t>. Those lines represent the two conductive plates inside the device.</a:t>
            </a:r>
          </a:p>
          <a:p>
            <a:pPr marL="171450" indent="-171450">
              <a:buFont typeface="Arial" panose="020B0604020202020204" pitchFamily="34" charset="0"/>
              <a:buChar char="•"/>
            </a:pPr>
            <a:r>
              <a:rPr lang="en-US" dirty="0"/>
              <a:t>Sometimes, you’ll see one straight line and one curved line. </a:t>
            </a:r>
          </a:p>
          <a:p>
            <a:pPr marL="628650" lvl="1" indent="-171450">
              <a:buFont typeface="Arial" panose="020B0604020202020204" pitchFamily="34" charset="0"/>
              <a:buChar char="•"/>
            </a:pPr>
            <a:r>
              <a:rPr lang="en-US" dirty="0"/>
              <a:t>This typically represents a </a:t>
            </a:r>
            <a:r>
              <a:rPr lang="en-US" b="1" dirty="0"/>
              <a:t>polarized capacitor</a:t>
            </a:r>
            <a:r>
              <a:rPr lang="en-US" dirty="0"/>
              <a:t>, where orientation matters. The curved plate often indicates the negative side, and you may see a plus sign marking the positive terminal.</a:t>
            </a:r>
          </a:p>
          <a:p>
            <a:pPr marL="628650" lvl="1" indent="-171450">
              <a:buFont typeface="Arial" panose="020B0604020202020204" pitchFamily="34" charset="0"/>
              <a:buChar char="•"/>
            </a:pPr>
            <a:r>
              <a:rPr lang="en-US" dirty="0"/>
              <a:t>As mentioned earlier in the module, the function of a capacitor is to </a:t>
            </a:r>
            <a:r>
              <a:rPr lang="en-US" b="1" dirty="0"/>
              <a:t>store and release electrical energy</a:t>
            </a:r>
            <a:r>
              <a:rPr lang="en-US" dirty="0"/>
              <a:t>.</a:t>
            </a:r>
          </a:p>
          <a:p>
            <a:pPr marL="171450" indent="-171450">
              <a:buFont typeface="Arial" panose="020B0604020202020204" pitchFamily="34" charset="0"/>
              <a:buChar char="•"/>
            </a:pPr>
            <a:r>
              <a:rPr lang="en-US" dirty="0"/>
              <a:t>Capacitors store energy in an electric field created between those two plates.</a:t>
            </a:r>
          </a:p>
          <a:p>
            <a:pPr marL="171450" indent="-171450">
              <a:buFont typeface="Arial" panose="020B0604020202020204" pitchFamily="34" charset="0"/>
              <a:buChar char="•"/>
            </a:pPr>
            <a:r>
              <a:rPr lang="en-US" dirty="0"/>
              <a:t>When reading a schematic, the </a:t>
            </a:r>
            <a:r>
              <a:rPr lang="en-US" b="1" dirty="0"/>
              <a:t>capacitance value </a:t>
            </a:r>
            <a:r>
              <a:rPr lang="en-US" dirty="0"/>
              <a:t>listed next to the symbol tells you how much energy the capacitor can store and release at a given voltage.</a:t>
            </a:r>
          </a:p>
          <a:p>
            <a:pPr marL="171450" indent="-171450">
              <a:buFont typeface="Arial" panose="020B0604020202020204" pitchFamily="34" charset="0"/>
              <a:buChar char="•"/>
            </a:pPr>
            <a:r>
              <a:rPr lang="en-US" dirty="0"/>
              <a:t>Understanding this relationship helps you predict how the capacitor will behave in a circuit.</a:t>
            </a:r>
          </a:p>
          <a:p>
            <a:pPr marL="171450" indent="-171450">
              <a:buFont typeface="Arial" panose="020B0604020202020204" pitchFamily="34" charset="0"/>
              <a:buChar char="•"/>
            </a:pPr>
            <a:endParaRPr lang="en-US" dirty="0"/>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68FB58B-AACD-44F1-9CE2-B850C946C86F}" type="slidenum">
              <a:rPr lang="en-US" smtClean="0"/>
              <a:t>81</a:t>
            </a:fld>
            <a:endParaRPr lang="en-US" dirty="0"/>
          </a:p>
        </p:txBody>
      </p:sp>
    </p:spTree>
    <p:extLst>
      <p:ext uri="{BB962C8B-B14F-4D97-AF65-F5344CB8AC3E}">
        <p14:creationId xmlns:p14="http://schemas.microsoft.com/office/powerpoint/2010/main" val="1204243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2 minutes</a:t>
            </a:r>
          </a:p>
          <a:p>
            <a:r>
              <a:rPr lang="en-US" altLang="en-US" sz="1200" b="1" dirty="0">
                <a:latin typeface="Calibri" panose="020F0502020204030204" pitchFamily="34" charset="0"/>
                <a:ea typeface="Calibri" panose="020F0502020204030204" pitchFamily="34" charset="0"/>
                <a:cs typeface="Calibri" panose="020F0502020204030204" pitchFamily="34" charset="0"/>
              </a:rPr>
              <a:t>Materials</a:t>
            </a:r>
            <a:r>
              <a:rPr lang="en-US" altLang="en-US" sz="1200" dirty="0">
                <a:latin typeface="Calibri" panose="020F0502020204030204" pitchFamily="34" charset="0"/>
                <a:ea typeface="Calibri" panose="020F0502020204030204" pitchFamily="34" charset="0"/>
                <a:cs typeface="Calibri" panose="020F0502020204030204" pitchFamily="34" charset="0"/>
              </a:rPr>
              <a:t>: Symbols Chart_M4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Do</a:t>
            </a:r>
            <a:r>
              <a:rPr lang="en-US" altLang="en-US" sz="1200" dirty="0">
                <a:latin typeface="Calibri" panose="020F0502020204030204" pitchFamily="34" charset="0"/>
                <a:ea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Explain the role in an electrical circuit diagram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Review any agency specific examples you would like learners to add to the </a:t>
            </a:r>
            <a:r>
              <a:rPr lang="en-US" sz="1200" b="1" dirty="0">
                <a:latin typeface="Calibri" panose="020F0502020204030204" pitchFamily="34" charset="0"/>
                <a:ea typeface="Calibri" panose="020F0502020204030204" pitchFamily="34" charset="0"/>
                <a:cs typeface="Calibri" panose="020F0502020204030204" pitchFamily="34" charset="0"/>
              </a:rPr>
              <a:t>“Symbols Chart” handout </a:t>
            </a:r>
            <a:r>
              <a:rPr lang="en-US" sz="1200" b="0" dirty="0">
                <a:latin typeface="Calibri" panose="020F0502020204030204" pitchFamily="34" charset="0"/>
                <a:ea typeface="Calibri" panose="020F0502020204030204" pitchFamily="34" charset="0"/>
                <a:cs typeface="Calibri" panose="020F0502020204030204" pitchFamily="34" charset="0"/>
              </a:rPr>
              <a:t>embedded in the Participant Resource Guide.</a:t>
            </a: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indent="-171450">
              <a:buFont typeface="Arial" panose="020B0604020202020204" pitchFamily="34" charset="0"/>
              <a:buChar char="•"/>
            </a:pPr>
            <a:r>
              <a:rPr lang="en-US" dirty="0"/>
              <a:t>Now let’s look at how inductors are represented on electrical diagrams.</a:t>
            </a:r>
          </a:p>
          <a:p>
            <a:pPr marL="171450" indent="-171450">
              <a:buFont typeface="Arial" panose="020B0604020202020204" pitchFamily="34" charset="0"/>
              <a:buChar char="•"/>
            </a:pPr>
            <a:r>
              <a:rPr lang="en-US" dirty="0"/>
              <a:t>The symbol for an inductor is a </a:t>
            </a:r>
            <a:r>
              <a:rPr lang="en-US" b="1" dirty="0"/>
              <a:t>coiled wire</a:t>
            </a:r>
            <a:r>
              <a:rPr lang="en-US" dirty="0"/>
              <a:t>. The curved loops represent the physical coil used to create a magnetic field when current flows.</a:t>
            </a:r>
          </a:p>
          <a:p>
            <a:pPr marL="171450" indent="-171450">
              <a:buFont typeface="Arial" panose="020B0604020202020204" pitchFamily="34" charset="0"/>
              <a:buChar char="•"/>
            </a:pPr>
            <a:r>
              <a:rPr lang="en-US" dirty="0"/>
              <a:t>As mentioned earlier in the module, the primary function of an inductor is to </a:t>
            </a:r>
            <a:r>
              <a:rPr lang="en-US" b="1" dirty="0"/>
              <a:t>store energy in a magnetic field</a:t>
            </a:r>
            <a:r>
              <a:rPr lang="en-US" dirty="0"/>
              <a:t>.</a:t>
            </a:r>
          </a:p>
          <a:p>
            <a:pPr marL="171450" indent="-171450">
              <a:buFont typeface="Arial" panose="020B0604020202020204" pitchFamily="34" charset="0"/>
              <a:buChar char="•"/>
            </a:pPr>
            <a:r>
              <a:rPr lang="en-US" dirty="0"/>
              <a:t>When current flows through the coil, a magnetic field forms around it. That magnetic field is where the energy is temporarily stored.</a:t>
            </a:r>
          </a:p>
          <a:p>
            <a:pPr marL="171450" indent="-171450">
              <a:buFont typeface="Arial" panose="020B0604020202020204" pitchFamily="34" charset="0"/>
              <a:buChar char="•"/>
            </a:pPr>
            <a:r>
              <a:rPr lang="en-US" dirty="0"/>
              <a:t>This slide shows a few different types of inductors. </a:t>
            </a:r>
          </a:p>
          <a:p>
            <a:pPr marL="171450" indent="-171450">
              <a:buFont typeface="Arial" panose="020B0604020202020204" pitchFamily="34" charset="0"/>
              <a:buChar char="•"/>
            </a:pPr>
            <a:r>
              <a:rPr lang="en-US" b="1" dirty="0"/>
              <a:t>Air Core Inductor</a:t>
            </a:r>
          </a:p>
          <a:p>
            <a:pPr marL="628650" lvl="1" indent="-171450">
              <a:buFont typeface="Arial" panose="020B0604020202020204" pitchFamily="34" charset="0"/>
              <a:buChar char="•"/>
            </a:pPr>
            <a:r>
              <a:rPr lang="en-US" dirty="0"/>
              <a:t>The basic inductor symbol — just the </a:t>
            </a:r>
            <a:r>
              <a:rPr lang="en-US" b="1" dirty="0"/>
              <a:t>coil</a:t>
            </a:r>
            <a:r>
              <a:rPr lang="en-US" dirty="0"/>
              <a:t> — usually represents an </a:t>
            </a:r>
            <a:r>
              <a:rPr lang="en-US" b="0" dirty="0"/>
              <a:t>air core inductor.</a:t>
            </a:r>
          </a:p>
          <a:p>
            <a:pPr marL="628650" lvl="1" indent="-171450">
              <a:buFont typeface="Arial" panose="020B0604020202020204" pitchFamily="34" charset="0"/>
              <a:buChar char="•"/>
            </a:pPr>
            <a:r>
              <a:rPr lang="en-US" dirty="0"/>
              <a:t>This means there is no magnetic core material inside the coil. The magnetic field is created in open air.</a:t>
            </a:r>
          </a:p>
          <a:p>
            <a:pPr marL="628650" lvl="1" indent="-171450">
              <a:buFont typeface="Arial" panose="020B0604020202020204" pitchFamily="34" charset="0"/>
              <a:buChar char="•"/>
            </a:pPr>
            <a:r>
              <a:rPr lang="en-US" dirty="0"/>
              <a:t>Air core inductors are common in high-frequency applications.</a:t>
            </a:r>
          </a:p>
          <a:p>
            <a:pPr marL="171450" indent="-171450">
              <a:buFont typeface="Arial" panose="020B0604020202020204" pitchFamily="34" charset="0"/>
              <a:buChar char="•"/>
            </a:pPr>
            <a:r>
              <a:rPr lang="en-US" b="1" dirty="0"/>
              <a:t>Iron Core Inductor</a:t>
            </a:r>
          </a:p>
          <a:p>
            <a:pPr marL="628650" lvl="1" indent="-171450">
              <a:buFont typeface="Arial" panose="020B0604020202020204" pitchFamily="34" charset="0"/>
              <a:buChar char="•"/>
            </a:pPr>
            <a:r>
              <a:rPr lang="en-US" dirty="0"/>
              <a:t>When you see </a:t>
            </a:r>
            <a:r>
              <a:rPr lang="en-US" b="1" dirty="0"/>
              <a:t>solid parallel lines </a:t>
            </a:r>
            <a:r>
              <a:rPr lang="en-US" b="0" dirty="0"/>
              <a:t>next to the coil, that indicates an iron core inductor.</a:t>
            </a:r>
          </a:p>
          <a:p>
            <a:pPr marL="628650" lvl="1" indent="-171450">
              <a:buFont typeface="Arial" panose="020B0604020202020204" pitchFamily="34" charset="0"/>
              <a:buChar char="•"/>
            </a:pPr>
            <a:r>
              <a:rPr lang="en-US" dirty="0"/>
              <a:t>The solid lines represent a ferromagnetic core placed inside the coil.</a:t>
            </a:r>
          </a:p>
          <a:p>
            <a:pPr marL="628650" lvl="1" indent="-171450">
              <a:buFont typeface="Arial" panose="020B0604020202020204" pitchFamily="34" charset="0"/>
              <a:buChar char="•"/>
            </a:pPr>
            <a:r>
              <a:rPr lang="en-US" dirty="0"/>
              <a:t>Adding an iron core increases the inductance by strengthening the magnetic field.</a:t>
            </a:r>
          </a:p>
          <a:p>
            <a:pPr marL="171450" indent="-171450">
              <a:buFont typeface="Arial" panose="020B0604020202020204" pitchFamily="34" charset="0"/>
              <a:buChar char="•"/>
            </a:pPr>
            <a:r>
              <a:rPr lang="en-US" b="1" dirty="0"/>
              <a:t>Ferrite Core Inductor</a:t>
            </a:r>
          </a:p>
          <a:p>
            <a:pPr marL="628650" lvl="1" indent="-171450">
              <a:buFont typeface="Arial" panose="020B0604020202020204" pitchFamily="34" charset="0"/>
              <a:buChar char="•"/>
            </a:pPr>
            <a:r>
              <a:rPr lang="en-US" dirty="0"/>
              <a:t>If the parallel lines appear </a:t>
            </a:r>
            <a:r>
              <a:rPr lang="en-US" b="1" dirty="0"/>
              <a:t>dashed</a:t>
            </a:r>
            <a:r>
              <a:rPr lang="en-US" dirty="0"/>
              <a:t>, that typically represents </a:t>
            </a:r>
            <a:r>
              <a:rPr lang="en-US" b="0" dirty="0"/>
              <a:t>a ferrite core.</a:t>
            </a:r>
          </a:p>
          <a:p>
            <a:pPr marL="628650" lvl="1" indent="-171450">
              <a:buFont typeface="Arial" panose="020B0604020202020204" pitchFamily="34" charset="0"/>
              <a:buChar char="•"/>
            </a:pPr>
            <a:r>
              <a:rPr lang="en-US" dirty="0"/>
              <a:t>Ferrite materials are commonly used in electronics because they perform well at higher frequencies and reduce energy losses.</a:t>
            </a:r>
          </a:p>
          <a:p>
            <a:pPr marL="171450" indent="-171450">
              <a:buFont typeface="Arial" panose="020B0604020202020204" pitchFamily="34" charset="0"/>
              <a:buChar char="•"/>
            </a:pPr>
            <a:r>
              <a:rPr lang="en-US" b="1" dirty="0"/>
              <a:t>Variable Core Inductor</a:t>
            </a:r>
          </a:p>
          <a:p>
            <a:pPr marL="628650" lvl="1" indent="-171450">
              <a:buFont typeface="Arial" panose="020B0604020202020204" pitchFamily="34" charset="0"/>
              <a:buChar char="•"/>
            </a:pPr>
            <a:r>
              <a:rPr lang="en-US" b="0" dirty="0"/>
              <a:t>If you see an </a:t>
            </a:r>
            <a:r>
              <a:rPr lang="en-US" b="1" dirty="0"/>
              <a:t>arrow</a:t>
            </a:r>
            <a:r>
              <a:rPr lang="en-US" b="0" dirty="0"/>
              <a:t> crossing the coil, that indicates a variable inductor.</a:t>
            </a:r>
          </a:p>
          <a:p>
            <a:pPr marL="628650" lvl="1" indent="-171450">
              <a:buFont typeface="Arial" panose="020B0604020202020204" pitchFamily="34" charset="0"/>
              <a:buChar char="•"/>
            </a:pPr>
            <a:r>
              <a:rPr lang="en-US" b="0" dirty="0"/>
              <a:t>The arrow represents an adjustable core, which allows the inductance value to be changed.</a:t>
            </a:r>
          </a:p>
          <a:p>
            <a:pPr marL="628650" lvl="1" indent="-171450">
              <a:buFont typeface="Arial" panose="020B0604020202020204" pitchFamily="34" charset="0"/>
              <a:buChar char="•"/>
            </a:pPr>
            <a:r>
              <a:rPr lang="en-US" b="0" dirty="0"/>
              <a:t>These are often used in tuning circuits, such as radios or signal processing systems.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82</a:t>
            </a:fld>
            <a:endParaRPr lang="en-US" dirty="0"/>
          </a:p>
        </p:txBody>
      </p:sp>
    </p:spTree>
    <p:extLst>
      <p:ext uri="{BB962C8B-B14F-4D97-AF65-F5344CB8AC3E}">
        <p14:creationId xmlns:p14="http://schemas.microsoft.com/office/powerpoint/2010/main" val="3238133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altLang="en-US" sz="1200" b="1" dirty="0">
                <a:latin typeface="+mn-lt"/>
                <a:ea typeface="Calibri" panose="020F0502020204030204" pitchFamily="34" charset="0"/>
                <a:cs typeface="Calibri" panose="020F0502020204030204" pitchFamily="34" charset="0"/>
              </a:rPr>
              <a:t>Instructional Activity: </a:t>
            </a:r>
            <a:r>
              <a:rPr lang="en-US" altLang="en-US" sz="1200" b="0" dirty="0">
                <a:latin typeface="+mn-lt"/>
                <a:ea typeface="Calibri" panose="020F0502020204030204" pitchFamily="34" charset="0"/>
                <a:cs typeface="Calibri" panose="020F0502020204030204" pitchFamily="34" charset="0"/>
              </a:rPr>
              <a:t>Present Content</a:t>
            </a:r>
          </a:p>
          <a:p>
            <a:r>
              <a:rPr lang="en-US" altLang="en-US" sz="1200" b="1" dirty="0">
                <a:latin typeface="+mn-lt"/>
                <a:ea typeface="Calibri" panose="020F0502020204030204" pitchFamily="34" charset="0"/>
                <a:cs typeface="Calibri" panose="020F0502020204030204" pitchFamily="34" charset="0"/>
              </a:rPr>
              <a:t>Instructional Time</a:t>
            </a:r>
            <a:r>
              <a:rPr lang="en-US" altLang="en-US" sz="1200" dirty="0">
                <a:latin typeface="+mn-lt"/>
                <a:ea typeface="Calibri" panose="020F0502020204030204" pitchFamily="34" charset="0"/>
                <a:cs typeface="Calibri" panose="020F0502020204030204" pitchFamily="34" charset="0"/>
              </a:rPr>
              <a:t>: 2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mn-lt"/>
                <a:ea typeface="Calibri" panose="020F0502020204030204" pitchFamily="34" charset="0"/>
                <a:cs typeface="Calibri" panose="020F0502020204030204" pitchFamily="34" charset="0"/>
              </a:rPr>
              <a:t>Do</a:t>
            </a:r>
            <a:r>
              <a:rPr lang="en-US" altLang="en-US" sz="1200" dirty="0">
                <a:latin typeface="+mn-lt"/>
                <a:ea typeface="Calibri" panose="020F0502020204030204" pitchFamily="34" charset="0"/>
                <a:cs typeface="Calibri" panose="020F0502020204030204" pitchFamily="34" charset="0"/>
              </a:rPr>
              <a:t>: Explain the role in an electrical circuit diagram; Review an agency specific example of component symbol/labelling on a diagram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mn-lt"/>
                <a:ea typeface="Calibri" panose="020F0502020204030204" pitchFamily="34" charset="0"/>
                <a:cs typeface="Calibri" panose="020F0502020204030204" pitchFamily="34" charset="0"/>
              </a:rPr>
              <a:t>Talking Points</a:t>
            </a:r>
          </a:p>
          <a:p>
            <a:pPr marL="342900" indent="-342900">
              <a:buFont typeface="Arial" panose="020B0604020202020204" pitchFamily="34" charset="0"/>
              <a:buChar char="•"/>
            </a:pPr>
            <a:r>
              <a:rPr lang="en-US" sz="1200" dirty="0">
                <a:latin typeface="+mn-lt"/>
              </a:rPr>
              <a:t>A </a:t>
            </a:r>
            <a:r>
              <a:rPr lang="en-US" sz="1200" b="1" dirty="0">
                <a:latin typeface="+mn-lt"/>
              </a:rPr>
              <a:t>transformer</a:t>
            </a:r>
            <a:r>
              <a:rPr lang="en-US" sz="1200" dirty="0">
                <a:latin typeface="+mn-lt"/>
              </a:rPr>
              <a:t> symbol consists</a:t>
            </a:r>
            <a:r>
              <a:rPr lang="en-US" sz="1200" b="0" dirty="0">
                <a:latin typeface="+mn-lt"/>
              </a:rPr>
              <a:t> of two coils placed next to each other.</a:t>
            </a:r>
          </a:p>
          <a:p>
            <a:pPr marL="342900" indent="-342900">
              <a:buFont typeface="Arial" panose="020B0604020202020204" pitchFamily="34" charset="0"/>
              <a:buChar char="•"/>
            </a:pPr>
            <a:r>
              <a:rPr lang="en-US" sz="1200" b="0" dirty="0">
                <a:latin typeface="+mn-lt"/>
              </a:rPr>
              <a:t>One coil represents the primary winding, and the other represents the secondary winding.</a:t>
            </a:r>
          </a:p>
          <a:p>
            <a:pPr marL="342900" indent="-342900">
              <a:buFont typeface="Arial" panose="020B0604020202020204" pitchFamily="34" charset="0"/>
              <a:buChar char="•"/>
            </a:pPr>
            <a:r>
              <a:rPr lang="en-US" sz="1200" b="0" dirty="0">
                <a:latin typeface="+mn-lt"/>
              </a:rPr>
              <a:t>The key idea is that these two coils are magnetically coupled but not electrically connected.</a:t>
            </a:r>
          </a:p>
          <a:p>
            <a:pPr marL="342900" indent="-342900">
              <a:buFont typeface="Arial" panose="020B0604020202020204" pitchFamily="34" charset="0"/>
              <a:buChar char="•"/>
            </a:pPr>
            <a:r>
              <a:rPr lang="en-US" sz="1200" b="0" dirty="0">
                <a:latin typeface="+mn-lt"/>
              </a:rPr>
              <a:t>Energy is transferred from the primary to the secondary through electromagnetic induction.</a:t>
            </a:r>
          </a:p>
          <a:p>
            <a:pPr marL="342900" indent="-342900">
              <a:buFont typeface="Arial" panose="020B0604020202020204" pitchFamily="34" charset="0"/>
              <a:buChar char="•"/>
            </a:pPr>
            <a:r>
              <a:rPr lang="en-US" sz="1200" b="0" dirty="0">
                <a:latin typeface="+mn-lt"/>
              </a:rPr>
              <a:t>Sometimes you’ll see the two coils drawn without any lines between them.</a:t>
            </a:r>
          </a:p>
          <a:p>
            <a:pPr marL="342900" indent="-342900">
              <a:buFont typeface="Arial" panose="020B0604020202020204" pitchFamily="34" charset="0"/>
              <a:buChar char="•"/>
            </a:pPr>
            <a:r>
              <a:rPr lang="en-US" sz="1200" b="0" dirty="0">
                <a:latin typeface="+mn-lt"/>
              </a:rPr>
              <a:t>Other times, you’ll see parallel vertical lines between the coils.</a:t>
            </a:r>
          </a:p>
          <a:p>
            <a:pPr marL="342900" indent="-342900">
              <a:buFont typeface="Arial" panose="020B0604020202020204" pitchFamily="34" charset="0"/>
              <a:buChar char="•"/>
            </a:pPr>
            <a:r>
              <a:rPr lang="en-US" sz="1200" b="0" dirty="0">
                <a:latin typeface="+mn-lt"/>
              </a:rPr>
              <a:t>Those lines represent a magnetic core — usually iron — that helps strengthen and guide the magnetic field between the windings.</a:t>
            </a:r>
          </a:p>
          <a:p>
            <a:pPr marL="342900" indent="-342900">
              <a:buFont typeface="Arial" panose="020B0604020202020204" pitchFamily="34" charset="0"/>
              <a:buChar char="•"/>
            </a:pPr>
            <a:r>
              <a:rPr lang="en-US" sz="1200" b="0" dirty="0">
                <a:latin typeface="+mn-lt"/>
              </a:rPr>
              <a:t>So:</a:t>
            </a:r>
          </a:p>
          <a:p>
            <a:pPr marL="800100" lvl="1" indent="-342900">
              <a:buFont typeface="Arial" panose="020B0604020202020204" pitchFamily="34" charset="0"/>
              <a:buChar char="•"/>
            </a:pPr>
            <a:r>
              <a:rPr lang="en-US" sz="1200" b="0" dirty="0">
                <a:latin typeface="+mn-lt"/>
              </a:rPr>
              <a:t>Two coils side-by-side = transformer</a:t>
            </a:r>
          </a:p>
          <a:p>
            <a:pPr marL="800100" lvl="1" indent="-342900">
              <a:buFont typeface="Arial" panose="020B0604020202020204" pitchFamily="34" charset="0"/>
              <a:buChar char="•"/>
            </a:pPr>
            <a:r>
              <a:rPr lang="en-US" sz="1200" b="0" dirty="0">
                <a:latin typeface="+mn-lt"/>
              </a:rPr>
              <a:t>Lines between them = magnetic core</a:t>
            </a:r>
          </a:p>
          <a:p>
            <a:pPr marL="171450" indent="-171450">
              <a:buFont typeface="Arial" panose="020B0604020202020204" pitchFamily="34" charset="0"/>
              <a:buChar char="•"/>
            </a:pPr>
            <a:endParaRPr lang="en-US" altLang="en-US" sz="1200" dirty="0">
              <a:latin typeface="+mn-lt"/>
              <a:ea typeface="Calibri" panose="020F0502020204030204" pitchFamily="34" charset="0"/>
              <a:cs typeface="Calibri" panose="020F0502020204030204" pitchFamily="34" charset="0"/>
            </a:endParaRPr>
          </a:p>
          <a:p>
            <a:endParaRPr lang="en-US" sz="1200" dirty="0">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a:latin typeface="+mn-lt"/>
                <a:ea typeface="Calibri" panose="020F0502020204030204" pitchFamily="34" charset="0"/>
                <a:cs typeface="Calibri" panose="020F0502020204030204" pitchFamily="34" charset="0"/>
              </a:rPr>
              <a:t>Image source: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Braza, J. (2020, June 5). </a:t>
            </a:r>
            <a:r>
              <a:rPr lang="en-US" sz="1200" i="1" kern="1200" dirty="0">
                <a:solidFill>
                  <a:schemeClr val="tx1"/>
                </a:solidFill>
                <a:effectLst/>
                <a:latin typeface="+mn-lt"/>
                <a:ea typeface="+mn-ea"/>
                <a:cs typeface="+mn-cs"/>
              </a:rPr>
              <a:t>How Transformers Work</a:t>
            </a:r>
            <a:r>
              <a:rPr lang="en-US" sz="1200" kern="1200" dirty="0">
                <a:solidFill>
                  <a:schemeClr val="tx1"/>
                </a:solidFill>
                <a:effectLst/>
                <a:latin typeface="+mn-lt"/>
                <a:ea typeface="+mn-ea"/>
                <a:cs typeface="+mn-cs"/>
              </a:rPr>
              <a:t>. Circuit Basics. https://www.circuitbasics.com/what-is-a-transformer/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Electrical Technology. (2019, September 5). </a:t>
            </a:r>
            <a:r>
              <a:rPr lang="en-US" sz="1200" i="1" kern="1200" dirty="0">
                <a:solidFill>
                  <a:schemeClr val="tx1"/>
                </a:solidFill>
                <a:effectLst/>
                <a:latin typeface="+mn-lt"/>
                <a:ea typeface="+mn-ea"/>
                <a:cs typeface="+mn-cs"/>
              </a:rPr>
              <a:t>Electrical Transformer Symbols - Single Line Transformer Symbols</a:t>
            </a:r>
            <a:r>
              <a:rPr lang="en-US" sz="1200" kern="1200" dirty="0">
                <a:solidFill>
                  <a:schemeClr val="tx1"/>
                </a:solidFill>
                <a:effectLst/>
                <a:latin typeface="+mn-lt"/>
                <a:ea typeface="+mn-ea"/>
                <a:cs typeface="+mn-cs"/>
              </a:rPr>
              <a:t>. Electrical Technology. https://www.electricaltechnology.org/2019/09/transformer-symbols.html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Beard, J. (2006, June 2). </a:t>
            </a:r>
            <a:r>
              <a:rPr lang="en-US" sz="1200" i="1" kern="1200" dirty="0">
                <a:solidFill>
                  <a:schemeClr val="tx1"/>
                </a:solidFill>
                <a:effectLst/>
                <a:latin typeface="+mn-lt"/>
                <a:ea typeface="+mn-ea"/>
                <a:cs typeface="+mn-cs"/>
              </a:rPr>
              <a:t>File:Transformer Centre-tap Iron Core-2.svg - Wikimedia Commons</a:t>
            </a:r>
            <a:r>
              <a:rPr lang="en-US" sz="1200" kern="1200" dirty="0">
                <a:solidFill>
                  <a:schemeClr val="tx1"/>
                </a:solidFill>
                <a:effectLst/>
                <a:latin typeface="+mn-lt"/>
                <a:ea typeface="+mn-ea"/>
                <a:cs typeface="+mn-cs"/>
              </a:rPr>
              <a:t>. Wikimedia.org. https://commons.wikimedia.org/wiki/File:Transformer_Centre-tap_Iron_Core-2.svg</a:t>
            </a:r>
            <a:endParaRPr lang="en-US" sz="1200" dirty="0">
              <a:latin typeface="+mn-lt"/>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68FB58B-AACD-44F1-9CE2-B850C946C86F}" type="slidenum">
              <a:rPr lang="en-US" smtClean="0"/>
              <a:t>83</a:t>
            </a:fld>
            <a:endParaRPr lang="en-US" dirty="0"/>
          </a:p>
        </p:txBody>
      </p:sp>
    </p:spTree>
    <p:extLst>
      <p:ext uri="{BB962C8B-B14F-4D97-AF65-F5344CB8AC3E}">
        <p14:creationId xmlns:p14="http://schemas.microsoft.com/office/powerpoint/2010/main" val="42030831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Provide Guided Learning, Elicit Performance, Provide Feedback </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20 min</a:t>
            </a:r>
          </a:p>
          <a:p>
            <a:r>
              <a:rPr lang="en-US" altLang="en-US" sz="1200" b="1" dirty="0">
                <a:latin typeface="Calibri" panose="020F0502020204030204" pitchFamily="34" charset="0"/>
                <a:ea typeface="Calibri" panose="020F0502020204030204" pitchFamily="34" charset="0"/>
                <a:cs typeface="Calibri" panose="020F0502020204030204" pitchFamily="34" charset="0"/>
              </a:rPr>
              <a:t>Materials: </a:t>
            </a:r>
          </a:p>
          <a:p>
            <a:pPr marL="171450" indent="-171450">
              <a:buFont typeface="Arial" panose="020B0604020202020204" pitchFamily="34" charset="0"/>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Flip Chart </a:t>
            </a:r>
          </a:p>
          <a:p>
            <a:pPr marL="171450" indent="-171450">
              <a:buFont typeface="Arial" panose="020B0604020202020204" pitchFamily="34" charset="0"/>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Markers </a:t>
            </a:r>
          </a:p>
          <a:p>
            <a:pPr marL="171450" indent="-171450">
              <a:buFont typeface="Arial" panose="020B0604020202020204" pitchFamily="34" charset="0"/>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Symbols resource chart</a:t>
            </a:r>
          </a:p>
          <a:p>
            <a:pPr marL="0" indent="0">
              <a:buFont typeface="Arial" panose="020B0604020202020204" pitchFamily="34" charset="0"/>
              <a:buNone/>
            </a:pPr>
            <a:endParaRPr lang="en-US" altLang="en-US" sz="1200" b="1" dirty="0">
              <a:latin typeface="Calibri" panose="020F0502020204030204" pitchFamily="34" charset="0"/>
              <a:ea typeface="Calibri" panose="020F0502020204030204" pitchFamily="34" charset="0"/>
              <a:cs typeface="Calibri" panose="020F0502020204030204" pitchFamily="34" charset="0"/>
            </a:endParaRPr>
          </a:p>
          <a:p>
            <a:r>
              <a:rPr lang="en-US" b="1" dirty="0"/>
              <a:t>Do:</a:t>
            </a:r>
          </a:p>
          <a:p>
            <a:r>
              <a:rPr lang="en-US" b="1" dirty="0"/>
              <a:t>(5 min.) – Explain Directions</a:t>
            </a:r>
            <a:endParaRPr lang="en-US" dirty="0"/>
          </a:p>
          <a:p>
            <a:pPr marL="171450" indent="-171450">
              <a:buFont typeface="Arial" panose="020B0604020202020204" pitchFamily="34" charset="0"/>
              <a:buChar char="•"/>
            </a:pPr>
            <a:r>
              <a:rPr lang="en-US" dirty="0"/>
              <a:t>Review the directions on the slide and answer any questions learners may have. </a:t>
            </a:r>
          </a:p>
          <a:p>
            <a:pPr marL="171450" indent="-171450">
              <a:buFont typeface="Arial" panose="020B0604020202020204" pitchFamily="34" charset="0"/>
              <a:buChar char="•"/>
            </a:pPr>
            <a:r>
              <a:rPr lang="en-US" dirty="0"/>
              <a:t>Separate learners into small groups and provide each group with markers and flip chart paper. </a:t>
            </a:r>
          </a:p>
          <a:p>
            <a:pPr marL="171450" indent="-171450">
              <a:buFont typeface="Arial" panose="020B0604020202020204" pitchFamily="34" charset="0"/>
              <a:buChar char="•"/>
            </a:pPr>
            <a:r>
              <a:rPr lang="en-US" dirty="0"/>
              <a:t>Refer learners to the Symbols Chart handout for reference. </a:t>
            </a:r>
          </a:p>
          <a:p>
            <a:pPr marL="171450" indent="-171450">
              <a:buFont typeface="Arial" panose="020B0604020202020204" pitchFamily="34" charset="0"/>
              <a:buChar char="•"/>
            </a:pPr>
            <a:r>
              <a:rPr lang="en-US" dirty="0"/>
              <a:t>Explain that groups should create a simple circuit using the correct electrical symbols rather than pictures or component names. </a:t>
            </a:r>
          </a:p>
          <a:p>
            <a:pPr marL="171450" indent="-171450">
              <a:buFont typeface="Arial" panose="020B0604020202020204" pitchFamily="34" charset="0"/>
              <a:buChar char="•"/>
            </a:pPr>
            <a:endParaRPr lang="en-US" dirty="0"/>
          </a:p>
          <a:p>
            <a:r>
              <a:rPr lang="en-US" b="1" dirty="0"/>
              <a:t>(5 min.) – Provide Work Time</a:t>
            </a:r>
            <a:endParaRPr lang="en-US" dirty="0"/>
          </a:p>
          <a:p>
            <a:pPr marL="171450" indent="-171450">
              <a:buFont typeface="Arial" panose="020B0604020202020204" pitchFamily="34" charset="0"/>
              <a:buChar char="•"/>
            </a:pPr>
            <a:r>
              <a:rPr lang="en-US" dirty="0"/>
              <a:t>Give learners time to design and draw their circuit. </a:t>
            </a:r>
          </a:p>
          <a:p>
            <a:pPr marL="171450" indent="-171450">
              <a:buFont typeface="Arial" panose="020B0604020202020204" pitchFamily="34" charset="0"/>
              <a:buChar char="•"/>
            </a:pPr>
            <a:r>
              <a:rPr lang="en-US" dirty="0"/>
              <a:t>Remind learners to label each symbol. </a:t>
            </a:r>
          </a:p>
          <a:p>
            <a:pPr marL="171450" indent="-171450">
              <a:buFont typeface="Arial" panose="020B0604020202020204" pitchFamily="34" charset="0"/>
              <a:buChar char="•"/>
            </a:pPr>
            <a:r>
              <a:rPr lang="en-US" dirty="0"/>
              <a:t>Encourage learners to identify: </a:t>
            </a:r>
          </a:p>
          <a:p>
            <a:pPr marL="628650" lvl="1" indent="-171450">
              <a:buFont typeface="Arial" panose="020B0604020202020204" pitchFamily="34" charset="0"/>
              <a:buChar char="•"/>
            </a:pPr>
            <a:r>
              <a:rPr lang="en-US" dirty="0"/>
              <a:t>Power Source </a:t>
            </a:r>
          </a:p>
          <a:p>
            <a:pPr marL="628650" lvl="1" indent="-171450">
              <a:buFont typeface="Arial" panose="020B0604020202020204" pitchFamily="34" charset="0"/>
              <a:buChar char="•"/>
            </a:pPr>
            <a:r>
              <a:rPr lang="en-US" dirty="0"/>
              <a:t>Load(s) </a:t>
            </a:r>
          </a:p>
          <a:p>
            <a:pPr marL="628650" lvl="1" indent="-171450">
              <a:buFont typeface="Arial" panose="020B0604020202020204" pitchFamily="34" charset="0"/>
              <a:buChar char="•"/>
            </a:pPr>
            <a:r>
              <a:rPr lang="en-US" dirty="0"/>
              <a:t>Control Device </a:t>
            </a:r>
          </a:p>
          <a:p>
            <a:pPr marL="628650" lvl="1" indent="-171450">
              <a:buFont typeface="Arial" panose="020B0604020202020204" pitchFamily="34" charset="0"/>
              <a:buChar char="•"/>
            </a:pPr>
            <a:r>
              <a:rPr lang="en-US" dirty="0"/>
              <a:t>Protection Device </a:t>
            </a:r>
          </a:p>
          <a:p>
            <a:pPr marL="628650" lvl="1" indent="-171450">
              <a:buFont typeface="Arial" panose="020B0604020202020204" pitchFamily="34" charset="0"/>
              <a:buChar char="•"/>
            </a:pPr>
            <a:r>
              <a:rPr lang="en-US" dirty="0"/>
              <a:t>Whether the circuit is series, parallel, or series-parallel </a:t>
            </a:r>
          </a:p>
          <a:p>
            <a:pPr marL="171450" indent="-171450">
              <a:buFont typeface="Arial" panose="020B0604020202020204" pitchFamily="34" charset="0"/>
              <a:buChar char="•"/>
            </a:pPr>
            <a:r>
              <a:rPr lang="en-US" dirty="0"/>
              <a:t>Circulate throughout the room providing guidance and feedback. </a:t>
            </a:r>
          </a:p>
          <a:p>
            <a:pPr marL="171450" indent="-171450">
              <a:buFont typeface="Arial" panose="020B0604020202020204" pitchFamily="34" charset="0"/>
              <a:buChar char="•"/>
            </a:pPr>
            <a:endParaRPr lang="en-US" dirty="0"/>
          </a:p>
          <a:p>
            <a:r>
              <a:rPr lang="en-US" b="1" dirty="0"/>
              <a:t>(10 min.) – Present and Review (optional)</a:t>
            </a:r>
            <a:endParaRPr lang="en-US" dirty="0"/>
          </a:p>
          <a:p>
            <a:pPr marL="171450" indent="-171450">
              <a:buFont typeface="Arial" panose="020B0604020202020204" pitchFamily="34" charset="0"/>
              <a:buChar char="•"/>
            </a:pPr>
            <a:r>
              <a:rPr lang="en-US" dirty="0"/>
              <a:t>Have each group briefly present their circuit to the class. </a:t>
            </a:r>
          </a:p>
          <a:p>
            <a:pPr marL="171450" indent="-171450">
              <a:buFont typeface="Arial" panose="020B0604020202020204" pitchFamily="34" charset="0"/>
              <a:buChar char="•"/>
            </a:pPr>
            <a:r>
              <a:rPr lang="en-US" dirty="0"/>
              <a:t>Ask groups to explain: </a:t>
            </a:r>
          </a:p>
          <a:p>
            <a:pPr marL="628650" lvl="1" indent="-171450">
              <a:buFont typeface="Arial" panose="020B0604020202020204" pitchFamily="34" charset="0"/>
              <a:buChar char="•"/>
            </a:pPr>
            <a:r>
              <a:rPr lang="en-US" dirty="0"/>
              <a:t>The purpose of each component </a:t>
            </a:r>
          </a:p>
          <a:p>
            <a:pPr marL="628650" lvl="1" indent="-171450">
              <a:buFont typeface="Arial" panose="020B0604020202020204" pitchFamily="34" charset="0"/>
              <a:buChar char="•"/>
            </a:pPr>
            <a:r>
              <a:rPr lang="en-US" dirty="0"/>
              <a:t>The path of current through the circuit </a:t>
            </a:r>
          </a:p>
          <a:p>
            <a:pPr marL="628650" lvl="1" indent="-171450">
              <a:buFont typeface="Arial" panose="020B0604020202020204" pitchFamily="34" charset="0"/>
              <a:buChar char="•"/>
            </a:pPr>
            <a:r>
              <a:rPr lang="en-US" dirty="0"/>
              <a:t>Whether the circuit is series, parallel, or series-parallel </a:t>
            </a:r>
          </a:p>
          <a:p>
            <a:pPr marL="171450" indent="-171450">
              <a:buFont typeface="Arial" panose="020B0604020202020204" pitchFamily="34" charset="0"/>
              <a:buChar char="•"/>
            </a:pPr>
            <a:r>
              <a:rPr lang="en-US" dirty="0"/>
              <a:t>Ask the class to identify any symbols they recognize and verify that symbols are being used correctly. </a:t>
            </a:r>
          </a:p>
          <a:p>
            <a:pPr marL="171450" indent="-171450">
              <a:buFont typeface="Arial" panose="020B0604020202020204" pitchFamily="34" charset="0"/>
              <a:buChar char="•"/>
            </a:pPr>
            <a:r>
              <a:rPr lang="en-US" dirty="0"/>
              <a:t>Clarify misunderstandings and reinforce proper symbol usage and terminology. </a:t>
            </a:r>
          </a:p>
          <a:p>
            <a:pPr marL="171450" indent="-171450">
              <a:buFont typeface="Arial" panose="020B0604020202020204" pitchFamily="34" charset="0"/>
              <a:buChar char="•"/>
            </a:pPr>
            <a:endParaRPr lang="en-US" dirty="0"/>
          </a:p>
          <a:p>
            <a:r>
              <a:rPr lang="en-US" b="1" dirty="0"/>
              <a:t>Debrief Questions:</a:t>
            </a:r>
          </a:p>
          <a:p>
            <a:r>
              <a:rPr lang="en-US" dirty="0"/>
              <a:t>Which symbols appeared most frequently in your circuits? </a:t>
            </a:r>
          </a:p>
          <a:p>
            <a:r>
              <a:rPr lang="en-US" dirty="0"/>
              <a:t>How did you determine whether your circuit was series, parallel, or series-parallel? </a:t>
            </a:r>
          </a:p>
          <a:p>
            <a:r>
              <a:rPr lang="en-US" dirty="0"/>
              <a:t>Why is it important for technicians to use standardized symbols instead of drawings or pictures? </a:t>
            </a:r>
          </a:p>
          <a:p>
            <a:r>
              <a:rPr lang="en-US" dirty="0"/>
              <a:t>How do symbols make electrical diagrams easier to read and troubleshoot? </a:t>
            </a:r>
          </a:p>
          <a:p>
            <a:endParaRPr lang="en-US" dirty="0"/>
          </a:p>
          <a:p>
            <a:r>
              <a:rPr lang="en-US" b="1" dirty="0"/>
              <a:t>Key Takeaway:</a:t>
            </a:r>
          </a:p>
          <a:p>
            <a:r>
              <a:rPr lang="en-US" dirty="0"/>
              <a:t>Electrical symbols provide a standardized language that allows technicians to quickly understand, communicate, and troubleshoot electrical circuits regardless of the equipment or manufacturer.</a:t>
            </a:r>
          </a:p>
        </p:txBody>
      </p:sp>
      <p:sp>
        <p:nvSpPr>
          <p:cNvPr id="4" name="Slide Number Placeholder 3"/>
          <p:cNvSpPr>
            <a:spLocks noGrp="1"/>
          </p:cNvSpPr>
          <p:nvPr>
            <p:ph type="sldNum" sz="quarter" idx="5"/>
          </p:nvPr>
        </p:nvSpPr>
        <p:spPr/>
        <p:txBody>
          <a:bodyPr/>
          <a:lstStyle/>
          <a:p>
            <a:fld id="{C68FB58B-AACD-44F1-9CE2-B850C946C86F}" type="slidenum">
              <a:rPr lang="en-US" smtClean="0"/>
              <a:t>84</a:t>
            </a:fld>
            <a:endParaRPr lang="en-US" dirty="0"/>
          </a:p>
        </p:txBody>
      </p:sp>
    </p:spTree>
    <p:extLst>
      <p:ext uri="{BB962C8B-B14F-4D97-AF65-F5344CB8AC3E}">
        <p14:creationId xmlns:p14="http://schemas.microsoft.com/office/powerpoint/2010/main" val="26971411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21F77-E7C7-8C8F-B9F6-E55F8F4101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BBC7EA-AB16-482A-C5C2-87771CF4B4E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00811775-97F4-35C3-2128-8F6F2831CBB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Calibri" panose="020F0502020204030204" pitchFamily="34" charset="0"/>
                <a:ea typeface="Calibri" panose="020F0502020204030204" pitchFamily="34" charset="0"/>
                <a:cs typeface="Times New Roman" panose="02020603050405020304" pitchFamily="18" charset="0"/>
              </a:rPr>
              <a:t>*This slide contains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 to reveal content.</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Evaluate/Assess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3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Learning Objective: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Identify the major symbols for circuit components.</a:t>
            </a:r>
          </a:p>
          <a:p>
            <a:pPr marL="0" indent="0">
              <a:buNone/>
            </a:pPr>
            <a:r>
              <a:rPr lang="en-US" sz="1200" b="1" dirty="0">
                <a:latin typeface="Calibri" panose="020F0502020204030204" pitchFamily="34" charset="0"/>
                <a:ea typeface="Calibri" panose="020F0502020204030204" pitchFamily="34" charset="0"/>
                <a:cs typeface="Calibri" panose="020F0502020204030204" pitchFamily="34" charset="0"/>
              </a:rPr>
              <a:t>Do</a:t>
            </a:r>
            <a:r>
              <a:rPr lang="en-US" sz="1200" dirty="0">
                <a:latin typeface="Calibri" panose="020F0502020204030204" pitchFamily="34" charset="0"/>
                <a:ea typeface="Calibri" panose="020F0502020204030204" pitchFamily="34" charset="0"/>
                <a:cs typeface="Calibri" panose="020F0502020204030204" pitchFamily="34" charset="0"/>
              </a:rPr>
              <a:t>: Review the knowledge check question. Call on learners to share their responses. </a:t>
            </a:r>
            <a:endParaRPr lang="en-US" sz="1200" i="1"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endParaRPr lang="en-US" b="1" u="sng" dirty="0"/>
          </a:p>
          <a:p>
            <a:r>
              <a:rPr lang="en-US" b="1" u="none" dirty="0"/>
              <a:t>Answer Key:</a:t>
            </a:r>
          </a:p>
          <a:p>
            <a:r>
              <a:rPr lang="en-US" dirty="0"/>
              <a:t> A - Variable resistor. The diagonal arrow indicates that it is variable.</a:t>
            </a:r>
          </a:p>
        </p:txBody>
      </p:sp>
      <p:sp>
        <p:nvSpPr>
          <p:cNvPr id="4" name="Slide Number Placeholder 3">
            <a:extLst>
              <a:ext uri="{FF2B5EF4-FFF2-40B4-BE49-F238E27FC236}">
                <a16:creationId xmlns:a16="http://schemas.microsoft.com/office/drawing/2014/main" id="{248FE0BD-9135-82B0-3918-24FDE96D0B1E}"/>
              </a:ext>
            </a:extLst>
          </p:cNvPr>
          <p:cNvSpPr>
            <a:spLocks noGrp="1"/>
          </p:cNvSpPr>
          <p:nvPr>
            <p:ph type="sldNum" sz="quarter" idx="5"/>
          </p:nvPr>
        </p:nvSpPr>
        <p:spPr/>
        <p:txBody>
          <a:bodyPr/>
          <a:lstStyle/>
          <a:p>
            <a:fld id="{C68FB58B-AACD-44F1-9CE2-B850C946C86F}" type="slidenum">
              <a:rPr lang="en-US" smtClean="0"/>
              <a:t>85</a:t>
            </a:fld>
            <a:endParaRPr lang="en-US" dirty="0"/>
          </a:p>
        </p:txBody>
      </p:sp>
    </p:spTree>
    <p:extLst>
      <p:ext uri="{BB962C8B-B14F-4D97-AF65-F5344CB8AC3E}">
        <p14:creationId xmlns:p14="http://schemas.microsoft.com/office/powerpoint/2010/main" val="30444032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A7DFC-D5D3-C7F5-CFD6-86D12BF801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024672-D371-35D7-578B-4641DCBF053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EEBD694-D129-7C0D-BACF-30149F97CA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Calibri" panose="020F0502020204030204" pitchFamily="34" charset="0"/>
                <a:ea typeface="Calibri" panose="020F0502020204030204" pitchFamily="34" charset="0"/>
                <a:cs typeface="Times New Roman" panose="02020603050405020304" pitchFamily="18" charset="0"/>
              </a:rPr>
              <a:t>*This slide contains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 to reveal content.</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Evaluate/Assess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3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Learning Objective: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Identify the major symbols for circuit components.</a:t>
            </a:r>
          </a:p>
          <a:p>
            <a:pPr marL="0" indent="0">
              <a:buNone/>
            </a:pPr>
            <a:r>
              <a:rPr lang="en-US" sz="1200" b="1" dirty="0">
                <a:latin typeface="Calibri" panose="020F0502020204030204" pitchFamily="34" charset="0"/>
                <a:ea typeface="Calibri" panose="020F0502020204030204" pitchFamily="34" charset="0"/>
                <a:cs typeface="Calibri" panose="020F0502020204030204" pitchFamily="34" charset="0"/>
              </a:rPr>
              <a:t>Do</a:t>
            </a:r>
            <a:r>
              <a:rPr lang="en-US" sz="1200" dirty="0">
                <a:latin typeface="Calibri" panose="020F0502020204030204" pitchFamily="34" charset="0"/>
                <a:ea typeface="Calibri" panose="020F0502020204030204" pitchFamily="34" charset="0"/>
                <a:cs typeface="Calibri" panose="020F0502020204030204" pitchFamily="34" charset="0"/>
              </a:rPr>
              <a:t>: Review the knowledge check question. Call on learners to share their responses. </a:t>
            </a:r>
            <a:endParaRPr lang="en-US" sz="1200" i="1"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endParaRPr lang="en-US" b="1" u="sng" dirty="0"/>
          </a:p>
          <a:p>
            <a:r>
              <a:rPr lang="en-US" b="1" u="none" dirty="0"/>
              <a:t>Answer Key:</a:t>
            </a:r>
          </a:p>
          <a:p>
            <a:r>
              <a:rPr lang="en-US" dirty="0"/>
              <a:t>B - Relay </a:t>
            </a:r>
          </a:p>
        </p:txBody>
      </p:sp>
      <p:sp>
        <p:nvSpPr>
          <p:cNvPr id="4" name="Slide Number Placeholder 3">
            <a:extLst>
              <a:ext uri="{FF2B5EF4-FFF2-40B4-BE49-F238E27FC236}">
                <a16:creationId xmlns:a16="http://schemas.microsoft.com/office/drawing/2014/main" id="{87C18B7B-1441-C2CC-BF2C-1CBAAFD5F1ED}"/>
              </a:ext>
            </a:extLst>
          </p:cNvPr>
          <p:cNvSpPr>
            <a:spLocks noGrp="1"/>
          </p:cNvSpPr>
          <p:nvPr>
            <p:ph type="sldNum" sz="quarter" idx="5"/>
          </p:nvPr>
        </p:nvSpPr>
        <p:spPr/>
        <p:txBody>
          <a:bodyPr/>
          <a:lstStyle/>
          <a:p>
            <a:fld id="{C68FB58B-AACD-44F1-9CE2-B850C946C86F}" type="slidenum">
              <a:rPr lang="en-US" smtClean="0"/>
              <a:t>86</a:t>
            </a:fld>
            <a:endParaRPr lang="en-US" dirty="0"/>
          </a:p>
        </p:txBody>
      </p:sp>
    </p:spTree>
    <p:extLst>
      <p:ext uri="{BB962C8B-B14F-4D97-AF65-F5344CB8AC3E}">
        <p14:creationId xmlns:p14="http://schemas.microsoft.com/office/powerpoint/2010/main" val="24464035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Enhance Retention and Transfer</a:t>
            </a: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5 min.</a:t>
            </a:r>
          </a:p>
          <a:p>
            <a:r>
              <a:rPr lang="en-US" b="1" dirty="0">
                <a:latin typeface="Calibri" panose="020F0502020204030204" pitchFamily="34" charset="0"/>
                <a:ea typeface="Calibri" panose="020F0502020204030204" pitchFamily="34" charset="0"/>
                <a:cs typeface="Calibri" panose="020F0502020204030204" pitchFamily="34" charset="0"/>
              </a:rPr>
              <a:t>Talking points</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a:t>Let’s wrap up this section on electrical symbols.</a:t>
            </a:r>
          </a:p>
          <a:p>
            <a:pPr marL="171450" indent="-171450">
              <a:buFont typeface="Arial" panose="020B0604020202020204" pitchFamily="34" charset="0"/>
              <a:buChar char="•"/>
            </a:pPr>
            <a:r>
              <a:rPr lang="en-US" dirty="0"/>
              <a:t>Symbols are a shared language used in electrical diagrams. No matter the system, these symbols allow technicians, engineers, and electricians to communicate clearly.</a:t>
            </a:r>
          </a:p>
          <a:p>
            <a:pPr marL="171450" indent="-171450">
              <a:buFont typeface="Arial" panose="020B0604020202020204" pitchFamily="34" charset="0"/>
              <a:buChar char="•"/>
            </a:pPr>
            <a:r>
              <a:rPr lang="en-US" dirty="0"/>
              <a:t>Each symbol represents a specific circuit component. When you see a symbol, you should immediately recognize the type of device and its function.</a:t>
            </a:r>
          </a:p>
          <a:p>
            <a:pPr marL="171450" indent="-171450">
              <a:buFont typeface="Arial" panose="020B0604020202020204" pitchFamily="34" charset="0"/>
              <a:buChar char="•"/>
            </a:pPr>
            <a:r>
              <a:rPr lang="en-US" dirty="0"/>
              <a:t>Symbols don’t just show components — they show how parts are connected and how power flows through the system.</a:t>
            </a:r>
          </a:p>
          <a:p>
            <a:pPr marL="171450" indent="-171450">
              <a:buFont typeface="Arial" panose="020B0604020202020204" pitchFamily="34" charset="0"/>
              <a:buChar char="•"/>
            </a:pPr>
            <a:r>
              <a:rPr lang="en-US" dirty="0"/>
              <a:t>Once you understand the symbols, you can read and interpret electrical diagrams with confidence.</a:t>
            </a:r>
          </a:p>
          <a:p>
            <a:pPr marL="171450" indent="-171450">
              <a:buFont typeface="Arial" panose="020B0604020202020204" pitchFamily="34" charset="0"/>
              <a:buChar char="•"/>
            </a:pPr>
            <a:r>
              <a:rPr lang="en-US" dirty="0"/>
              <a:t>That ability is critical for troubleshooting, installation, and system analysis.</a:t>
            </a:r>
          </a:p>
          <a:p>
            <a:pPr marL="171450" indent="-171450">
              <a:buFont typeface="Arial" panose="020B0604020202020204" pitchFamily="34" charset="0"/>
              <a:buChar char="•"/>
            </a:pPr>
            <a:r>
              <a:rPr lang="en-US" dirty="0"/>
              <a:t>As we move forward, we’ll begin applying these symbols in full diagrams so you can practice identifying components and understanding how entire systems operate.</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073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200" b="1" dirty="0">
                <a:solidFill>
                  <a:srgbClr val="000000"/>
                </a:solidFill>
                <a:latin typeface="Calibri" panose="020F0502020204030204" pitchFamily="34" charset="0"/>
                <a:ea typeface="Times New Roman" panose="02020603050405020304" pitchFamily="18" charset="0"/>
              </a:rPr>
              <a:t>Instructional Event: </a:t>
            </a:r>
            <a:r>
              <a:rPr lang="en-US" sz="1200" dirty="0">
                <a:solidFill>
                  <a:srgbClr val="000000"/>
                </a:solidFill>
                <a:latin typeface="Calibri" panose="020F0502020204030204" pitchFamily="34" charset="0"/>
                <a:ea typeface="Times New Roman" panose="02020603050405020304" pitchFamily="18" charset="0"/>
              </a:rPr>
              <a:t>Direction</a:t>
            </a:r>
            <a:endParaRPr lang="en-US" sz="1200" dirty="0">
              <a:latin typeface="Calibri" panose="020F0502020204030204" pitchFamily="34" charset="0"/>
              <a:ea typeface="Calibri" panose="020F0502020204030204" pitchFamily="34" charset="0"/>
            </a:endParaRPr>
          </a:p>
          <a:p>
            <a:r>
              <a:rPr lang="en-US" sz="1200" b="1" dirty="0">
                <a:solidFill>
                  <a:srgbClr val="000000"/>
                </a:solidFill>
                <a:latin typeface="Calibri" panose="020F0502020204030204" pitchFamily="34" charset="0"/>
                <a:ea typeface="Times New Roman" panose="02020603050405020304" pitchFamily="18" charset="0"/>
              </a:rPr>
              <a:t>Time: </a:t>
            </a:r>
            <a:r>
              <a:rPr lang="en-US" sz="1200" dirty="0">
                <a:solidFill>
                  <a:srgbClr val="000000"/>
                </a:solidFill>
                <a:latin typeface="Calibri" panose="020F0502020204030204" pitchFamily="34" charset="0"/>
                <a:ea typeface="Times New Roman" panose="02020603050405020304" pitchFamily="18" charset="0"/>
              </a:rPr>
              <a:t>1 minute.</a:t>
            </a:r>
            <a:endParaRPr lang="en-US" sz="1200" dirty="0">
              <a:latin typeface="Calibri" panose="020F0502020204030204" pitchFamily="34" charset="0"/>
              <a:ea typeface="Calibri" panose="020F0502020204030204" pitchFamily="34" charset="0"/>
            </a:endParaRPr>
          </a:p>
          <a:p>
            <a:r>
              <a:rPr lang="en-US" sz="1200" b="1" dirty="0">
                <a:solidFill>
                  <a:srgbClr val="000000"/>
                </a:solidFill>
                <a:latin typeface="Calibri" panose="020F0502020204030204" pitchFamily="34" charset="0"/>
                <a:ea typeface="Times New Roman" panose="02020603050405020304" pitchFamily="18" charset="0"/>
              </a:rPr>
              <a:t>Do: </a:t>
            </a:r>
            <a:r>
              <a:rPr lang="en-US" sz="1200" dirty="0">
                <a:solidFill>
                  <a:srgbClr val="000000"/>
                </a:solidFill>
                <a:latin typeface="Calibri" panose="020F0502020204030204" pitchFamily="34" charset="0"/>
                <a:ea typeface="Times New Roman" panose="02020603050405020304" pitchFamily="18" charset="0"/>
              </a:rPr>
              <a:t>Review the purpose of this section of the module.</a:t>
            </a:r>
          </a:p>
          <a:p>
            <a:r>
              <a:rPr lang="en-US" b="1" dirty="0"/>
              <a:t>Talking Points: </a:t>
            </a:r>
          </a:p>
          <a:p>
            <a:pPr marL="171450" indent="-171450">
              <a:buFont typeface="Arial" panose="020B0604020202020204" pitchFamily="34" charset="0"/>
              <a:buChar char="•"/>
            </a:pPr>
            <a:r>
              <a:rPr lang="en-US" i="0" dirty="0"/>
              <a:t>Now that we've learned the common electrical symbols used in schematics, let's see how those symbols are combined to create electrical circuit diagrams.</a:t>
            </a:r>
          </a:p>
          <a:p>
            <a:pPr marL="171450" indent="-171450">
              <a:buFont typeface="Arial" panose="020B0604020202020204" pitchFamily="34" charset="0"/>
              <a:buChar char="•"/>
            </a:pPr>
            <a:endParaRPr lang="en-US" b="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45479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b="1" dirty="0"/>
              <a:t>Instructional Activity: </a:t>
            </a:r>
            <a:r>
              <a:rPr lang="en-US" dirty="0"/>
              <a:t>Give Direction</a:t>
            </a:r>
          </a:p>
          <a:p>
            <a:r>
              <a:rPr lang="en-US" b="1" dirty="0"/>
              <a:t>Instructional Time: </a:t>
            </a:r>
            <a:r>
              <a:rPr lang="en-US" b="0" dirty="0"/>
              <a:t>2</a:t>
            </a:r>
            <a:r>
              <a:rPr lang="en-US" dirty="0"/>
              <a:t> minutes</a:t>
            </a:r>
          </a:p>
          <a:p>
            <a:r>
              <a:rPr lang="en-US" b="1" dirty="0"/>
              <a:t>Talking Points:</a:t>
            </a:r>
          </a:p>
          <a:p>
            <a:pPr marL="171450" indent="-171450">
              <a:buFont typeface="Arial" panose="020B0604020202020204" pitchFamily="34" charset="0"/>
              <a:buChar char="•"/>
            </a:pPr>
            <a:r>
              <a:rPr lang="en-US" dirty="0"/>
              <a:t>In this course you will learn how to identify and understand diagrams. </a:t>
            </a:r>
          </a:p>
          <a:p>
            <a:pPr marL="171450" indent="-171450">
              <a:buFont typeface="Arial" panose="020B0604020202020204" pitchFamily="34" charset="0"/>
              <a:buChar char="•"/>
            </a:pPr>
            <a:r>
              <a:rPr lang="en-US" dirty="0"/>
              <a:t>You will not yet be using diagrams to fix things, that comes later after more advanced training.</a:t>
            </a:r>
          </a:p>
          <a:p>
            <a:pPr marL="171450" indent="-171450">
              <a:buFont typeface="Arial" panose="020B0604020202020204" pitchFamily="34" charset="0"/>
              <a:buChar char="•"/>
            </a:pPr>
            <a:r>
              <a:rPr lang="en-US" dirty="0"/>
              <a:t>Right now, diagrams help to guide your understanding. </a:t>
            </a:r>
          </a:p>
          <a:p>
            <a:pPr marL="171450" indent="-171450">
              <a:buFont typeface="Arial" panose="020B0604020202020204" pitchFamily="34" charset="0"/>
              <a:buChar char="•"/>
            </a:pPr>
            <a:r>
              <a:rPr lang="en-US" dirty="0"/>
              <a:t>You will learn about where power comes from, where it goes, and what components are used in the different systems we will discuss.</a:t>
            </a:r>
          </a:p>
          <a:p>
            <a:pPr marL="171450" indent="-171450">
              <a:buFont typeface="Arial" panose="020B0604020202020204" pitchFamily="34" charset="0"/>
              <a:buChar char="•"/>
            </a:pPr>
            <a:r>
              <a:rPr lang="en-US" b="0" i="0" dirty="0"/>
              <a:t>A common question you might ask is: What is this system made of and how is it connected?</a:t>
            </a:r>
          </a:p>
          <a:p>
            <a:pPr marL="171450" indent="-171450">
              <a:buFont typeface="Arial" panose="020B0604020202020204" pitchFamily="34" charset="0"/>
              <a:buChar char="•"/>
            </a:pPr>
            <a:r>
              <a:rPr lang="en-US" dirty="0"/>
              <a:t>Understanding a system before you even tough it, will help improve your safety, communication, and understanding what you’re looking at when you open a cabinet or panel.</a:t>
            </a:r>
          </a:p>
          <a:p>
            <a:pPr marL="171450" indent="-171450">
              <a:buFont typeface="Arial" panose="020B0604020202020204" pitchFamily="34" charset="0"/>
              <a:buChar char="•"/>
            </a:pPr>
            <a:r>
              <a:rPr lang="en-US" dirty="0"/>
              <a:t>Electrical diagrams are similar to maps. They are a visual representation</a:t>
            </a:r>
            <a:r>
              <a:rPr lang="en-US" sz="1200" dirty="0">
                <a:solidFill>
                  <a:schemeClr val="tx1"/>
                </a:solidFill>
                <a:latin typeface="+mn-lt"/>
                <a:ea typeface="+mn-ea"/>
                <a:cs typeface="+mn-cs"/>
              </a:rPr>
              <a:t> </a:t>
            </a: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of an electrical system, usually with a map or drawing that shows a circuit’s layout of components, positions and connections.  </a:t>
            </a:r>
          </a:p>
          <a:p>
            <a:endParaRPr lang="en-US" dirty="0"/>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89</a:t>
            </a:fld>
            <a:endParaRPr lang="en-US" dirty="0"/>
          </a:p>
        </p:txBody>
      </p:sp>
    </p:spTree>
    <p:extLst>
      <p:ext uri="{BB962C8B-B14F-4D97-AF65-F5344CB8AC3E}">
        <p14:creationId xmlns:p14="http://schemas.microsoft.com/office/powerpoint/2010/main" val="3224025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3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Do</a:t>
            </a:r>
            <a:r>
              <a:rPr lang="en-US" altLang="en-US" sz="1200" dirty="0">
                <a:latin typeface="Calibri" panose="020F0502020204030204" pitchFamily="34" charset="0"/>
                <a:ea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Explain how the diagram explains the division of current, resistance, and voltage across the circuit.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Offer any agency/specific examples and visuals of a series circuit.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indent="-171450">
              <a:buFont typeface="Arial" panose="020B0604020202020204" pitchFamily="34" charset="0"/>
              <a:buChar char="•"/>
            </a:pPr>
            <a:r>
              <a:rPr lang="en-US" dirty="0"/>
              <a:t>A </a:t>
            </a:r>
            <a:r>
              <a:rPr lang="en-US" b="1" dirty="0"/>
              <a:t>series circuit</a:t>
            </a:r>
            <a:r>
              <a:rPr lang="en-US" dirty="0"/>
              <a:t> has only </a:t>
            </a:r>
            <a:r>
              <a:rPr lang="en-US" b="1" dirty="0"/>
              <a:t>one path</a:t>
            </a:r>
            <a:r>
              <a:rPr lang="en-US" dirty="0"/>
              <a:t> for current to travel.</a:t>
            </a:r>
          </a:p>
          <a:p>
            <a:pPr marL="171450" indent="-171450">
              <a:buFont typeface="Arial" panose="020B0604020202020204" pitchFamily="34" charset="0"/>
              <a:buChar char="•"/>
            </a:pPr>
            <a:r>
              <a:rPr lang="en-US" dirty="0"/>
              <a:t>All components are connected </a:t>
            </a:r>
            <a:r>
              <a:rPr lang="en-US" b="1" dirty="0"/>
              <a:t>end-to-end in a single loop</a:t>
            </a:r>
            <a:r>
              <a:rPr lang="en-US" dirty="0"/>
              <a:t>, so the same current flows through each component.</a:t>
            </a:r>
          </a:p>
          <a:p>
            <a:pPr marL="171450" indent="-171450">
              <a:buFont typeface="Arial" panose="020B0604020202020204" pitchFamily="34" charset="0"/>
              <a:buChar char="•"/>
            </a:pPr>
            <a:r>
              <a:rPr lang="en-US" dirty="0"/>
              <a:t>In a series circuit:</a:t>
            </a:r>
          </a:p>
          <a:p>
            <a:pPr marL="628650" lvl="1" indent="-171450">
              <a:buFont typeface="Arial" panose="020B0604020202020204" pitchFamily="34" charset="0"/>
              <a:buChar char="•"/>
            </a:pPr>
            <a:r>
              <a:rPr lang="en-US" b="0" dirty="0"/>
              <a:t>Current remains constant throughout the circuit.</a:t>
            </a:r>
          </a:p>
          <a:p>
            <a:pPr marL="628650" lvl="1" indent="-171450">
              <a:buFont typeface="Arial" panose="020B0604020202020204" pitchFamily="34" charset="0"/>
              <a:buChar char="•"/>
            </a:pPr>
            <a:r>
              <a:rPr lang="en-US" b="0" dirty="0"/>
              <a:t>Total resistance is the sum of all individual resistances.</a:t>
            </a:r>
          </a:p>
          <a:p>
            <a:pPr marL="628650" lvl="1" indent="-171450">
              <a:buFont typeface="Arial" panose="020B0604020202020204" pitchFamily="34" charset="0"/>
              <a:buChar char="•"/>
            </a:pPr>
            <a:r>
              <a:rPr lang="en-US" b="0" dirty="0"/>
              <a:t>Voltage divides across each load based on its resistance.</a:t>
            </a:r>
          </a:p>
          <a:p>
            <a:pPr marL="171450" indent="-171450">
              <a:buFont typeface="Arial" panose="020B0604020202020204" pitchFamily="34" charset="0"/>
              <a:buChar char="•"/>
            </a:pPr>
            <a:r>
              <a:rPr lang="en-US" dirty="0"/>
              <a:t>Because there is only one path, if one component opens or fails, the entire circuit stops working.</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68FB58B-AACD-44F1-9CE2-B850C946C86F}" type="slidenum">
              <a:rPr lang="en-US" smtClean="0"/>
              <a:t>9</a:t>
            </a:fld>
            <a:endParaRPr lang="en-US" dirty="0"/>
          </a:p>
        </p:txBody>
      </p:sp>
    </p:spTree>
    <p:extLst>
      <p:ext uri="{BB962C8B-B14F-4D97-AF65-F5344CB8AC3E}">
        <p14:creationId xmlns:p14="http://schemas.microsoft.com/office/powerpoint/2010/main" val="220248571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i="1" dirty="0">
                <a:latin typeface="+mn-lt"/>
                <a:ea typeface="Calibri" panose="020F0502020204030204" pitchFamily="34" charset="0"/>
                <a:cs typeface="Calibri" panose="020F0502020204030204" pitchFamily="34" charset="0"/>
              </a:rPr>
              <a:t>*This slide has animations. Click to reveal content. </a:t>
            </a:r>
          </a:p>
          <a:p>
            <a:r>
              <a:rPr lang="en-US" altLang="en-US" sz="1200" b="1" dirty="0">
                <a:latin typeface="+mn-lt"/>
                <a:ea typeface="Calibri" panose="020F0502020204030204" pitchFamily="34" charset="0"/>
                <a:cs typeface="Calibri" panose="020F0502020204030204" pitchFamily="34" charset="0"/>
              </a:rPr>
              <a:t>Instructional Activity: </a:t>
            </a:r>
            <a:r>
              <a:rPr lang="en-US" altLang="en-US" sz="1200" b="0" dirty="0">
                <a:latin typeface="+mn-lt"/>
                <a:ea typeface="Calibri" panose="020F0502020204030204" pitchFamily="34" charset="0"/>
                <a:cs typeface="Calibri" panose="020F0502020204030204" pitchFamily="34" charset="0"/>
              </a:rPr>
              <a:t>Present Content</a:t>
            </a:r>
          </a:p>
          <a:p>
            <a:r>
              <a:rPr lang="en-US" altLang="en-US" sz="1200" b="1" dirty="0">
                <a:latin typeface="+mn-lt"/>
                <a:ea typeface="Calibri" panose="020F0502020204030204" pitchFamily="34" charset="0"/>
                <a:cs typeface="Calibri" panose="020F0502020204030204" pitchFamily="34" charset="0"/>
              </a:rPr>
              <a:t>Instructional Time</a:t>
            </a:r>
            <a:r>
              <a:rPr lang="en-US" altLang="en-US" sz="1200" dirty="0">
                <a:latin typeface="+mn-lt"/>
                <a:ea typeface="Calibri" panose="020F0502020204030204" pitchFamily="34" charset="0"/>
                <a:cs typeface="Calibri" panose="020F0502020204030204" pitchFamily="34" charset="0"/>
              </a:rPr>
              <a:t>: 2 minute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mn-lt"/>
                <a:ea typeface="Calibri" panose="020F0502020204030204" pitchFamily="34" charset="0"/>
                <a:cs typeface="Calibri" panose="020F0502020204030204" pitchFamily="34" charset="0"/>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Before a technician works on a system, they need a way to see how it’s put together.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Electrical diagrams show where power comes from, where it goes, and what’s in between.</a:t>
            </a:r>
          </a:p>
          <a:p>
            <a:pPr marL="171450" indent="-171450">
              <a:spcBef>
                <a:spcPts val="1200"/>
              </a:spcBef>
              <a:buFont typeface="Arial" panose="020B0604020202020204" pitchFamily="34" charset="0"/>
              <a:buChar char="•"/>
            </a:pPr>
            <a:r>
              <a:rPr lang="en-US" b="0" dirty="0">
                <a:solidFill>
                  <a:schemeClr val="tx1"/>
                </a:solidFill>
                <a:latin typeface="+mn-lt"/>
                <a:ea typeface="Calibri" panose="020F0502020204030204" pitchFamily="34" charset="0"/>
                <a:cs typeface="Calibri" panose="020F0502020204030204" pitchFamily="34" charset="0"/>
              </a:rPr>
              <a:t>An </a:t>
            </a:r>
            <a:r>
              <a:rPr lang="en-US" b="1" dirty="0">
                <a:solidFill>
                  <a:schemeClr val="tx1"/>
                </a:solidFill>
                <a:latin typeface="+mn-lt"/>
                <a:ea typeface="Calibri" panose="020F0502020204030204" pitchFamily="34" charset="0"/>
                <a:cs typeface="Calibri" panose="020F0502020204030204" pitchFamily="34" charset="0"/>
              </a:rPr>
              <a:t>electrical circuit diagrams</a:t>
            </a:r>
            <a:r>
              <a:rPr lang="en-US" b="0" dirty="0">
                <a:solidFill>
                  <a:schemeClr val="tx1"/>
                </a:solidFill>
                <a:latin typeface="+mn-lt"/>
                <a:ea typeface="Calibri" panose="020F0502020204030204" pitchFamily="34" charset="0"/>
                <a:cs typeface="Calibri" panose="020F0502020204030204" pitchFamily="34" charset="0"/>
              </a:rPr>
              <a:t> are</a:t>
            </a:r>
            <a:r>
              <a:rPr lang="en-US" dirty="0">
                <a:solidFill>
                  <a:schemeClr val="tx1"/>
                </a:solidFill>
                <a:latin typeface="+mn-lt"/>
                <a:ea typeface="Calibri" panose="020F0502020204030204" pitchFamily="34" charset="0"/>
                <a:cs typeface="Calibri" panose="020F0502020204030204" pitchFamily="34" charset="0"/>
              </a:rPr>
              <a:t> visual representations of an electrical system, usually with a map or drawing that shows a circuit’s layout of components, positions and connections.  </a:t>
            </a:r>
          </a:p>
          <a:p>
            <a:pPr marL="171450" lvl="0" indent="-171450">
              <a:spcBef>
                <a:spcPts val="1200"/>
              </a:spcBef>
              <a:buFont typeface="Arial" panose="020B0604020202020204" pitchFamily="34" charset="0"/>
              <a:buChar char="•"/>
            </a:pPr>
            <a:r>
              <a:rPr lang="en-US" b="1" i="1" dirty="0">
                <a:solidFill>
                  <a:schemeClr val="tx1"/>
                </a:solidFill>
                <a:latin typeface="+mn-lt"/>
                <a:ea typeface="Calibri" panose="020F0502020204030204" pitchFamily="34" charset="0"/>
                <a:cs typeface="Calibri" panose="020F0502020204030204" pitchFamily="34" charset="0"/>
              </a:rPr>
              <a:t>CLICK</a:t>
            </a:r>
            <a:r>
              <a:rPr lang="en-US" dirty="0">
                <a:solidFill>
                  <a:schemeClr val="tx1"/>
                </a:solidFill>
                <a:latin typeface="+mn-lt"/>
                <a:ea typeface="Calibri" panose="020F0502020204030204" pitchFamily="34" charset="0"/>
                <a:cs typeface="Calibri" panose="020F0502020204030204" pitchFamily="34" charset="0"/>
              </a:rPr>
              <a:t> - Primary types of electrical circuit diagrams can include the following: </a:t>
            </a:r>
          </a:p>
          <a:p>
            <a:pPr marL="628650" lvl="1" indent="-171450">
              <a:spcBef>
                <a:spcPts val="1800"/>
              </a:spcBef>
              <a:buFont typeface="Arial" panose="020B0604020202020204" pitchFamily="34" charset="0"/>
              <a:buChar char="•"/>
            </a:pPr>
            <a:r>
              <a:rPr lang="en-US" dirty="0">
                <a:solidFill>
                  <a:schemeClr val="tx1"/>
                </a:solidFill>
                <a:latin typeface="+mn-lt"/>
                <a:ea typeface="Calibri" panose="020F0502020204030204" pitchFamily="34" charset="0"/>
                <a:cs typeface="Calibri" panose="020F0502020204030204" pitchFamily="34" charset="0"/>
              </a:rPr>
              <a:t>Block diagrams</a:t>
            </a:r>
          </a:p>
          <a:p>
            <a:pPr marL="628650" lvl="1" indent="-171450">
              <a:spcBef>
                <a:spcPts val="1800"/>
              </a:spcBef>
              <a:buFont typeface="Arial" panose="020B0604020202020204" pitchFamily="34" charset="0"/>
              <a:buChar char="•"/>
            </a:pPr>
            <a:r>
              <a:rPr lang="en-US" dirty="0">
                <a:solidFill>
                  <a:schemeClr val="tx1"/>
                </a:solidFill>
                <a:latin typeface="+mn-lt"/>
                <a:ea typeface="Calibri" panose="020F0502020204030204" pitchFamily="34" charset="0"/>
                <a:cs typeface="Calibri" panose="020F0502020204030204" pitchFamily="34" charset="0"/>
              </a:rPr>
              <a:t>Schematics</a:t>
            </a:r>
          </a:p>
          <a:p>
            <a:pPr marL="628650" lvl="1" indent="-171450">
              <a:spcBef>
                <a:spcPts val="1200"/>
              </a:spcBef>
              <a:buFont typeface="Arial" panose="020B0604020202020204" pitchFamily="34" charset="0"/>
              <a:buChar char="•"/>
            </a:pPr>
            <a:r>
              <a:rPr lang="en-US" dirty="0">
                <a:solidFill>
                  <a:schemeClr val="tx1"/>
                </a:solidFill>
                <a:latin typeface="+mn-lt"/>
                <a:ea typeface="Calibri" panose="020F0502020204030204" pitchFamily="34" charset="0"/>
                <a:cs typeface="Calibri" panose="020F0502020204030204" pitchFamily="34" charset="0"/>
              </a:rPr>
              <a:t>One-line diagrams (also called single-line diagrams)</a:t>
            </a:r>
          </a:p>
          <a:p>
            <a:endParaRPr lang="en-US" altLang="en-US" sz="1200" dirty="0">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mn-lt"/>
                <a:ea typeface="Calibri" panose="020F0502020204030204" pitchFamily="34" charset="0"/>
                <a:cs typeface="Calibri" panose="020F0502020204030204" pitchFamily="34" charset="0"/>
              </a:rPr>
              <a:t>Source: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latin typeface="+mn-lt"/>
                <a:ea typeface="Calibri" panose="020F0502020204030204" pitchFamily="34" charset="0"/>
                <a:cs typeface="Calibri" panose="020F0502020204030204" pitchFamily="34" charset="0"/>
              </a:rPr>
              <a:t>Single Line Diagram: </a:t>
            </a:r>
            <a:r>
              <a:rPr lang="en-US" sz="1200" kern="1200" dirty="0">
                <a:solidFill>
                  <a:schemeClr val="tx1"/>
                </a:solidFill>
                <a:effectLst/>
                <a:latin typeface="+mn-lt"/>
                <a:ea typeface="+mn-ea"/>
                <a:cs typeface="+mn-cs"/>
              </a:rPr>
              <a:t>Fuller, J. (2024). </a:t>
            </a:r>
            <a:r>
              <a:rPr lang="en-US" sz="1200" i="1" kern="1200" dirty="0">
                <a:solidFill>
                  <a:schemeClr val="tx1"/>
                </a:solidFill>
                <a:effectLst/>
                <a:latin typeface="+mn-lt"/>
                <a:ea typeface="+mn-ea"/>
                <a:cs typeface="+mn-cs"/>
              </a:rPr>
              <a:t>How To Read a Single Line Diagram?</a:t>
            </a:r>
            <a:r>
              <a:rPr lang="en-US" sz="1200" kern="1200" dirty="0">
                <a:solidFill>
                  <a:schemeClr val="tx1"/>
                </a:solidFill>
                <a:effectLst/>
                <a:latin typeface="+mn-lt"/>
                <a:ea typeface="+mn-ea"/>
                <a:cs typeface="+mn-cs"/>
              </a:rPr>
              <a:t> Eecoonline.com. https://eecoonline.com/inspire/how-to-read-a-single-line-diagram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Performance Services, Inc. (2022, December 10). </a:t>
            </a:r>
            <a:r>
              <a:rPr lang="en-US" i="1" dirty="0">
                <a:latin typeface="+mn-lt"/>
              </a:rPr>
              <a:t>Block diagrams (2 of 8 in the series): Electrical wiring diagrams</a:t>
            </a:r>
            <a:r>
              <a:rPr lang="en-US" dirty="0">
                <a:latin typeface="+mn-lt"/>
              </a:rPr>
              <a:t>. </a:t>
            </a:r>
            <a:r>
              <a:rPr lang="en-US" dirty="0">
                <a:latin typeface="+mn-lt"/>
                <a:hlinkClick r:id="rId3"/>
              </a:rPr>
              <a:t>https://www.getpspt.com/blog-1/2022/12/10/blog-16-block-diagrams-2-of-8-in-the-series-electrical-wiring-diagrams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90</a:t>
            </a:fld>
            <a:endParaRPr lang="en-US" dirty="0"/>
          </a:p>
        </p:txBody>
      </p:sp>
    </p:spTree>
    <p:extLst>
      <p:ext uri="{BB962C8B-B14F-4D97-AF65-F5344CB8AC3E}">
        <p14:creationId xmlns:p14="http://schemas.microsoft.com/office/powerpoint/2010/main" val="196718386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altLang="en-US" sz="1200" b="1" dirty="0">
                <a:latin typeface="+mn-lt"/>
                <a:ea typeface="Calibri" panose="020F0502020204030204" pitchFamily="34" charset="0"/>
                <a:cs typeface="Calibri" panose="020F0502020204030204" pitchFamily="34" charset="0"/>
              </a:rPr>
              <a:t>Instructional Activity: </a:t>
            </a:r>
            <a:r>
              <a:rPr lang="en-US" altLang="en-US" sz="1200" b="0" dirty="0">
                <a:latin typeface="+mn-lt"/>
                <a:ea typeface="Calibri" panose="020F0502020204030204" pitchFamily="34" charset="0"/>
                <a:cs typeface="Calibri" panose="020F0502020204030204" pitchFamily="34" charset="0"/>
              </a:rPr>
              <a:t>Present Content</a:t>
            </a:r>
          </a:p>
          <a:p>
            <a:r>
              <a:rPr lang="en-US" altLang="en-US" sz="1200" b="1" dirty="0">
                <a:latin typeface="+mn-lt"/>
                <a:ea typeface="Calibri" panose="020F0502020204030204" pitchFamily="34" charset="0"/>
                <a:cs typeface="Calibri" panose="020F0502020204030204" pitchFamily="34" charset="0"/>
              </a:rPr>
              <a:t>Instructional Time</a:t>
            </a:r>
            <a:r>
              <a:rPr lang="en-US" altLang="en-US" sz="1200" dirty="0">
                <a:latin typeface="+mn-lt"/>
                <a:ea typeface="Calibri" panose="020F0502020204030204" pitchFamily="34" charset="0"/>
                <a:cs typeface="Calibri" panose="020F0502020204030204" pitchFamily="34" charset="0"/>
              </a:rPr>
              <a:t>: 3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mn-lt"/>
                <a:ea typeface="Calibri" panose="020F0502020204030204" pitchFamily="34" charset="0"/>
                <a:cs typeface="Calibri" panose="020F0502020204030204" pitchFamily="34" charset="0"/>
              </a:rPr>
              <a:t>Materials</a:t>
            </a:r>
            <a:r>
              <a:rPr lang="en-US" altLang="en-US" sz="1200" dirty="0">
                <a:latin typeface="+mn-lt"/>
                <a:ea typeface="Calibri" panose="020F0502020204030204" pitchFamily="34" charset="0"/>
                <a:cs typeface="Calibri" panose="020F0502020204030204" pitchFamily="34" charset="0"/>
              </a:rPr>
              <a:t>: An image of an agency specific example of a block diagram (if available) for the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mn-lt"/>
                <a:ea typeface="Calibri" panose="020F0502020204030204" pitchFamily="34" charset="0"/>
                <a:cs typeface="Calibri" panose="020F0502020204030204" pitchFamily="34" charset="0"/>
              </a:rPr>
              <a:t>Do</a:t>
            </a:r>
            <a:r>
              <a:rPr lang="en-US" altLang="en-US" sz="1200" dirty="0">
                <a:latin typeface="+mn-lt"/>
                <a:ea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mn-lt"/>
                <a:ea typeface="Calibri" panose="020F0502020204030204" pitchFamily="34" charset="0"/>
                <a:cs typeface="Calibri" panose="020F0502020204030204" pitchFamily="34" charset="0"/>
              </a:rPr>
              <a:t>Replace the placeholder image on this slide with an agency specific example of a </a:t>
            </a:r>
            <a:r>
              <a:rPr lang="en-US" altLang="en-US" sz="1200" b="1" dirty="0">
                <a:latin typeface="+mn-lt"/>
                <a:ea typeface="Calibri" panose="020F0502020204030204" pitchFamily="34" charset="0"/>
                <a:cs typeface="Calibri" panose="020F0502020204030204" pitchFamily="34" charset="0"/>
              </a:rPr>
              <a:t>block diagram </a:t>
            </a:r>
            <a:r>
              <a:rPr lang="en-US" altLang="en-US" sz="1200" dirty="0">
                <a:latin typeface="+mn-lt"/>
                <a:ea typeface="Calibri" panose="020F0502020204030204" pitchFamily="34" charset="0"/>
                <a:cs typeface="Calibri" panose="020F0502020204030204" pitchFamily="34" charset="0"/>
              </a:rPr>
              <a:t>(if available).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mn-lt"/>
                <a:ea typeface="Calibri" panose="020F0502020204030204" pitchFamily="34" charset="0"/>
                <a:cs typeface="Calibri" panose="020F0502020204030204" pitchFamily="34" charset="0"/>
              </a:rPr>
              <a:t>Review the components and labelling of this diagram. </a:t>
            </a:r>
            <a:r>
              <a:rPr lang="en-US" sz="1200" b="0" i="0" u="none" strike="noStrike" kern="1200" baseline="0" dirty="0">
                <a:solidFill>
                  <a:schemeClr val="tx1"/>
                </a:solidFill>
                <a:latin typeface="+mn-lt"/>
                <a:ea typeface="Calibri" panose="020F0502020204030204" pitchFamily="34" charset="0"/>
                <a:cs typeface="Calibri" panose="020F0502020204030204" pitchFamily="34" charset="0"/>
              </a:rPr>
              <a:t>Note that the arrangement of the components interconnections on the diagram does not correspond to their physical locations in the finished device.</a:t>
            </a:r>
            <a:endParaRPr lang="en-US" altLang="en-US" sz="1200" dirty="0">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mn-lt"/>
                <a:ea typeface="Calibri" panose="020F0502020204030204" pitchFamily="34" charset="0"/>
                <a:cs typeface="Calibri" panose="020F0502020204030204" pitchFamily="34" charset="0"/>
              </a:rPr>
              <a:t>Talking Points:</a:t>
            </a:r>
          </a:p>
          <a:p>
            <a:pPr marL="171450" indent="-171450">
              <a:buFont typeface="Arial" panose="020B0604020202020204" pitchFamily="34" charset="0"/>
              <a:buChar char="•"/>
            </a:pPr>
            <a:r>
              <a:rPr lang="en-US" altLang="en-US" sz="1200" dirty="0">
                <a:latin typeface="+mn-lt"/>
                <a:ea typeface="Calibri" panose="020F0502020204030204" pitchFamily="34" charset="0"/>
                <a:cs typeface="Calibri" panose="020F0502020204030204" pitchFamily="34" charset="0"/>
              </a:rPr>
              <a:t>A </a:t>
            </a:r>
            <a:r>
              <a:rPr lang="en-US" altLang="en-US" sz="1200" b="1" dirty="0">
                <a:latin typeface="+mn-lt"/>
                <a:ea typeface="Calibri" panose="020F0502020204030204" pitchFamily="34" charset="0"/>
                <a:cs typeface="Calibri" panose="020F0502020204030204" pitchFamily="34" charset="0"/>
              </a:rPr>
              <a:t>block diagram </a:t>
            </a:r>
            <a:r>
              <a:rPr lang="en-US" altLang="en-US" sz="1200" dirty="0">
                <a:latin typeface="+mn-lt"/>
                <a:ea typeface="Calibri" panose="020F0502020204030204" pitchFamily="34" charset="0"/>
                <a:cs typeface="Calibri" panose="020F0502020204030204" pitchFamily="34" charset="0"/>
              </a:rPr>
              <a:t>is </a:t>
            </a:r>
            <a:r>
              <a:rPr lang="en-US" sz="1200" b="0" i="0" u="none" strike="noStrike" kern="1200" baseline="0" dirty="0">
                <a:solidFill>
                  <a:schemeClr val="tx1"/>
                </a:solidFill>
                <a:latin typeface="+mn-lt"/>
                <a:ea typeface="Calibri" panose="020F0502020204030204" pitchFamily="34" charset="0"/>
                <a:cs typeface="Calibri" panose="020F0502020204030204" pitchFamily="34" charset="0"/>
              </a:rPr>
              <a:t>a diagram of the system in which the principal parts or functions are represented by blocks connected by lines that show the relationships of the blocks. </a:t>
            </a:r>
          </a:p>
          <a:p>
            <a:pPr marL="171450" lvl="0" indent="-171450">
              <a:buFont typeface="Arial" panose="020B0604020202020204" pitchFamily="34" charset="0"/>
              <a:buChar char="•"/>
            </a:pPr>
            <a:r>
              <a:rPr lang="en-US" sz="1200" b="0" i="0" u="none" strike="noStrike" kern="1200" baseline="0" dirty="0">
                <a:solidFill>
                  <a:schemeClr val="tx1"/>
                </a:solidFill>
                <a:latin typeface="+mn-lt"/>
                <a:ea typeface="Calibri" panose="020F0502020204030204" pitchFamily="34" charset="0"/>
                <a:cs typeface="Calibri" panose="020F0502020204030204" pitchFamily="34" charset="0"/>
              </a:rPr>
              <a:t>You should consider the block diagram a more general, less detailed description of the electrical system that is aimed more at understanding the overall concepts and less at understanding the details of circuit operation. </a:t>
            </a:r>
          </a:p>
          <a:p>
            <a:pPr marL="171450" lvl="0" indent="-171450">
              <a:buFont typeface="Arial" panose="020B0604020202020204" pitchFamily="34" charset="0"/>
              <a:buChar char="•"/>
            </a:pPr>
            <a:r>
              <a:rPr lang="en-US" altLang="en-US" sz="1200" b="1" i="0" u="none" strike="noStrike" kern="1200" baseline="0" dirty="0">
                <a:solidFill>
                  <a:schemeClr val="tx1"/>
                </a:solidFill>
                <a:latin typeface="+mn-lt"/>
                <a:ea typeface="Calibri" panose="020F0502020204030204" pitchFamily="34" charset="0"/>
                <a:cs typeface="Calibri" panose="020F0502020204030204" pitchFamily="34" charset="0"/>
              </a:rPr>
              <a:t>Ask: </a:t>
            </a:r>
            <a:r>
              <a:rPr lang="en-US" altLang="en-US" sz="1200" b="0" i="0" u="none" strike="noStrike" kern="1200" baseline="0" dirty="0">
                <a:solidFill>
                  <a:schemeClr val="tx1"/>
                </a:solidFill>
                <a:latin typeface="+mn-lt"/>
                <a:ea typeface="Calibri" panose="020F0502020204030204" pitchFamily="34" charset="0"/>
                <a:cs typeface="Calibri" panose="020F0502020204030204" pitchFamily="34" charset="0"/>
              </a:rPr>
              <a:t>What does it help you do?</a:t>
            </a:r>
          </a:p>
          <a:p>
            <a:pPr marL="628650" lvl="1" indent="-171450">
              <a:buFont typeface="Arial" panose="020B0604020202020204" pitchFamily="34" charset="0"/>
              <a:buChar char="•"/>
            </a:pPr>
            <a:r>
              <a:rPr lang="en-US" altLang="en-US" sz="1200" b="0" i="1" u="none" strike="noStrike" kern="1200" baseline="0" dirty="0">
                <a:solidFill>
                  <a:schemeClr val="tx1"/>
                </a:solidFill>
                <a:latin typeface="+mn-lt"/>
                <a:ea typeface="Calibri" panose="020F0502020204030204" pitchFamily="34" charset="0"/>
                <a:cs typeface="Calibri" panose="020F0502020204030204" pitchFamily="34" charset="0"/>
              </a:rPr>
              <a:t>Call on learners to respond. Answer: It allows you to see what exist, and how they connect. Examples: Doors, HVAC, lighting, etc.</a:t>
            </a:r>
          </a:p>
          <a:p>
            <a:pPr marL="0" lvl="0" indent="0">
              <a:buFont typeface="Arial" panose="020B0604020202020204" pitchFamily="34" charset="0"/>
              <a:buNone/>
            </a:pPr>
            <a:endParaRPr lang="en-US" altLang="en-US" sz="1200" b="0" i="1" u="none" strike="noStrike" kern="1200" baseline="0" dirty="0">
              <a:solidFill>
                <a:schemeClr val="tx1"/>
              </a:solidFill>
              <a:latin typeface="+mn-lt"/>
              <a:ea typeface="Calibri" panose="020F0502020204030204" pitchFamily="34" charset="0"/>
              <a:cs typeface="Calibri" panose="020F0502020204030204" pitchFamily="34" charset="0"/>
            </a:endParaRPr>
          </a:p>
          <a:p>
            <a:pPr marL="0" lvl="0" indent="0">
              <a:buFont typeface="Arial" panose="020B0604020202020204" pitchFamily="34" charset="0"/>
              <a:buNone/>
            </a:pPr>
            <a:r>
              <a:rPr lang="en-US" altLang="en-US" sz="1200" b="0" i="1" u="none" strike="noStrike" kern="1200" baseline="0" dirty="0">
                <a:solidFill>
                  <a:schemeClr val="tx1"/>
                </a:solidFill>
                <a:latin typeface="+mn-lt"/>
                <a:ea typeface="Calibri" panose="020F0502020204030204" pitchFamily="34" charset="0"/>
                <a:cs typeface="Calibri" panose="020F0502020204030204" pitchFamily="34" charset="0"/>
              </a:rPr>
              <a:t>Source: </a:t>
            </a:r>
            <a:r>
              <a:rPr lang="en-US" dirty="0">
                <a:latin typeface="+mn-lt"/>
              </a:rPr>
              <a:t>Tech Transfer. (n.d.). </a:t>
            </a:r>
            <a:r>
              <a:rPr lang="en-US" i="1" dirty="0">
                <a:latin typeface="+mn-lt"/>
              </a:rPr>
              <a:t>Intro to electrical diagrams</a:t>
            </a:r>
            <a:r>
              <a:rPr lang="en-US" dirty="0">
                <a:latin typeface="+mn-lt"/>
              </a:rPr>
              <a:t>. </a:t>
            </a:r>
            <a:r>
              <a:rPr lang="en-US" dirty="0">
                <a:latin typeface="+mn-lt"/>
                <a:hlinkClick r:id="rId3"/>
              </a:rPr>
              <a:t>https://www.techtransfer.com/intro-to-electrical-diagrams/</a:t>
            </a:r>
            <a:endParaRPr lang="en-US" altLang="en-US" sz="1200" i="1" dirty="0">
              <a:latin typeface="+mn-lt"/>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68FB58B-AACD-44F1-9CE2-B850C946C86F}" type="slidenum">
              <a:rPr lang="en-US" smtClean="0"/>
              <a:t>91</a:t>
            </a:fld>
            <a:endParaRPr lang="en-US" dirty="0"/>
          </a:p>
        </p:txBody>
      </p:sp>
    </p:spTree>
    <p:extLst>
      <p:ext uri="{BB962C8B-B14F-4D97-AF65-F5344CB8AC3E}">
        <p14:creationId xmlns:p14="http://schemas.microsoft.com/office/powerpoint/2010/main" val="3735156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03FB8-B360-4CD7-46D3-9B2C73D24A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A2003E-F2A1-8641-A09B-77290093DFB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39EBBDE-FACC-08D5-24E4-8A2DF13CDFCA}"/>
              </a:ext>
            </a:extLst>
          </p:cNvPr>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3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Materials</a:t>
            </a:r>
            <a:r>
              <a:rPr lang="en-US" altLang="en-US" sz="1200" dirty="0">
                <a:latin typeface="Calibri" panose="020F0502020204030204" pitchFamily="34" charset="0"/>
                <a:ea typeface="Calibri" panose="020F0502020204030204" pitchFamily="34" charset="0"/>
                <a:cs typeface="Calibri" panose="020F0502020204030204" pitchFamily="34" charset="0"/>
              </a:rPr>
              <a:t>: An image of an agency specific example of a one-line diagram (if available) for the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Do</a:t>
            </a:r>
            <a:r>
              <a:rPr lang="en-US" altLang="en-US" sz="1200" dirty="0">
                <a:latin typeface="Calibri" panose="020F0502020204030204" pitchFamily="34" charset="0"/>
                <a:ea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Replace the placeholder image on this slide with an agency specific example of a </a:t>
            </a:r>
            <a:r>
              <a:rPr lang="en-US" altLang="en-US" sz="1200" b="1" dirty="0">
                <a:latin typeface="Calibri" panose="020F0502020204030204" pitchFamily="34" charset="0"/>
                <a:ea typeface="Calibri" panose="020F0502020204030204" pitchFamily="34" charset="0"/>
                <a:cs typeface="Calibri" panose="020F0502020204030204" pitchFamily="34" charset="0"/>
              </a:rPr>
              <a:t>one-line diagram </a:t>
            </a:r>
            <a:r>
              <a:rPr lang="en-US" altLang="en-US" sz="1200" dirty="0">
                <a:latin typeface="Calibri" panose="020F0502020204030204" pitchFamily="34" charset="0"/>
                <a:ea typeface="Calibri" panose="020F0502020204030204" pitchFamily="34" charset="0"/>
                <a:cs typeface="Calibri" panose="020F0502020204030204" pitchFamily="34" charset="0"/>
              </a:rPr>
              <a:t>(if available).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Review the components and labelling of this diagram. </a:t>
            </a:r>
            <a:r>
              <a:rPr lang="en-US" sz="1200" b="0"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Note that the arrangement of the components interconnections on the diagram does not correspond to their physical locations in the finished device.</a:t>
            </a: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lvl="0" indent="-171450">
              <a:buFont typeface="Arial" panose="020B0604020202020204" pitchFamily="34" charset="0"/>
              <a:buChar char="•"/>
            </a:pPr>
            <a:r>
              <a:rPr lang="en-US" sz="1200" b="0"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A </a:t>
            </a:r>
            <a:r>
              <a:rPr lang="en-US" sz="1200" b="1"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one-line diagram </a:t>
            </a:r>
            <a:r>
              <a:rPr lang="en-US" sz="1200" b="0"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also known as a single-line diagram is a simplified notation for representing an electrical system. </a:t>
            </a:r>
          </a:p>
          <a:p>
            <a:pPr marL="171450" lvl="0" indent="-171450">
              <a:buFont typeface="Arial" panose="020B0604020202020204" pitchFamily="34" charset="0"/>
              <a:buChar char="•"/>
            </a:pPr>
            <a:r>
              <a:rPr lang="en-US" sz="1200" b="0"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The one-line diagram is similar to a block diagram except that electrical elements such as switches, circuit breakers, transformers, and capacitors are shown by standardized schematic symbols.</a:t>
            </a:r>
          </a:p>
          <a:p>
            <a:pPr marL="171450" lvl="0" indent="-171450">
              <a:buFont typeface="Arial" panose="020B0604020202020204" pitchFamily="34" charset="0"/>
              <a:buChar char="•"/>
            </a:pPr>
            <a:r>
              <a:rPr lang="en-US" sz="1200" b="0"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A one-line diagram uses simple symbols and a single line to show how major electrical components are connected. </a:t>
            </a:r>
          </a:p>
          <a:p>
            <a:pPr marL="171450" lvl="0" indent="-171450">
              <a:buFont typeface="Arial" panose="020B0604020202020204" pitchFamily="34" charset="0"/>
              <a:buChar char="•"/>
            </a:pPr>
            <a:r>
              <a:rPr lang="en-US" sz="1200" b="0"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These diagrams focus on the overall flow of power, rather than showing detailed wiring. </a:t>
            </a:r>
          </a:p>
          <a:p>
            <a:pPr marL="171450" lvl="0" indent="-171450">
              <a:buFont typeface="Arial" panose="020B0604020202020204" pitchFamily="34" charset="0"/>
              <a:buChar char="•"/>
            </a:pPr>
            <a:r>
              <a:rPr lang="en-US" sz="1200" b="0"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You can familiarize yourself with the electrical system by using these simple, no-frills diagrams.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Ask: </a:t>
            </a:r>
            <a:r>
              <a:rPr lang="en-US" altLang="en-US" sz="1200" b="0" dirty="0">
                <a:latin typeface="Calibri" panose="020F0502020204030204" pitchFamily="34" charset="0"/>
                <a:ea typeface="Calibri" panose="020F0502020204030204" pitchFamily="34" charset="0"/>
                <a:cs typeface="Calibri" panose="020F0502020204030204" pitchFamily="34" charset="0"/>
              </a:rPr>
              <a:t>What does it help you do?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i="1" dirty="0">
                <a:latin typeface="Calibri" panose="020F0502020204030204" pitchFamily="34" charset="0"/>
                <a:ea typeface="Calibri" panose="020F0502020204030204" pitchFamily="34" charset="0"/>
                <a:cs typeface="Calibri" panose="020F0502020204030204" pitchFamily="34" charset="0"/>
              </a:rPr>
              <a:t>Call on learners to respond. Answer: </a:t>
            </a:r>
            <a:r>
              <a:rPr lang="en-US" b="0" i="1" dirty="0"/>
              <a:t>See how power is distributed through the vehicle or facility.</a:t>
            </a:r>
            <a:endParaRPr lang="en-US" altLang="en-US" sz="1200" b="0" i="1"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C4811481-A3F0-7DBC-B3E2-52EC09FC51ED}"/>
              </a:ext>
            </a:extLst>
          </p:cNvPr>
          <p:cNvSpPr>
            <a:spLocks noGrp="1"/>
          </p:cNvSpPr>
          <p:nvPr>
            <p:ph type="sldNum" sz="quarter" idx="5"/>
          </p:nvPr>
        </p:nvSpPr>
        <p:spPr/>
        <p:txBody>
          <a:bodyPr/>
          <a:lstStyle/>
          <a:p>
            <a:fld id="{C68FB58B-AACD-44F1-9CE2-B850C946C86F}" type="slidenum">
              <a:rPr lang="en-US" smtClean="0"/>
              <a:t>92</a:t>
            </a:fld>
            <a:endParaRPr lang="en-US" dirty="0"/>
          </a:p>
        </p:txBody>
      </p:sp>
    </p:spTree>
    <p:extLst>
      <p:ext uri="{BB962C8B-B14F-4D97-AF65-F5344CB8AC3E}">
        <p14:creationId xmlns:p14="http://schemas.microsoft.com/office/powerpoint/2010/main" val="20631948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 Recall</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3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Materials</a:t>
            </a:r>
            <a:r>
              <a:rPr lang="en-US" altLang="en-US" sz="1200" dirty="0">
                <a:latin typeface="Calibri" panose="020F0502020204030204" pitchFamily="34" charset="0"/>
                <a:ea typeface="Calibri" panose="020F0502020204030204" pitchFamily="34" charset="0"/>
                <a:cs typeface="Calibri" panose="020F0502020204030204" pitchFamily="34" charset="0"/>
              </a:rPr>
              <a:t>: An image of an agency specific example of a schematic (if available) for the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Do</a:t>
            </a:r>
            <a:r>
              <a:rPr lang="en-US" altLang="en-US" sz="1200" dirty="0">
                <a:latin typeface="Calibri" panose="020F0502020204030204" pitchFamily="34" charset="0"/>
                <a:ea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Replace the placeholder image on this slide with an agency specific example of a </a:t>
            </a:r>
            <a:r>
              <a:rPr lang="en-US" altLang="en-US" sz="1200" b="1" dirty="0">
                <a:latin typeface="Calibri" panose="020F0502020204030204" pitchFamily="34" charset="0"/>
                <a:ea typeface="Calibri" panose="020F0502020204030204" pitchFamily="34" charset="0"/>
                <a:cs typeface="Calibri" panose="020F0502020204030204" pitchFamily="34" charset="0"/>
              </a:rPr>
              <a:t>schematic</a:t>
            </a:r>
            <a:r>
              <a:rPr lang="en-US" altLang="en-US" sz="1200" dirty="0">
                <a:latin typeface="Calibri" panose="020F0502020204030204" pitchFamily="34" charset="0"/>
                <a:ea typeface="Calibri" panose="020F0502020204030204" pitchFamily="34" charset="0"/>
                <a:cs typeface="Calibri" panose="020F0502020204030204" pitchFamily="34" charset="0"/>
              </a:rPr>
              <a:t> (if available).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Review the components and labelling of this diagram. </a:t>
            </a:r>
            <a:r>
              <a:rPr lang="en-US" sz="1200" b="0"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Note that the arrangement of the components interconnections on the diagram does not correspond to their physical locations in the finished device.</a:t>
            </a: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p>
          <a:p>
            <a:pPr marL="171450" lvl="0" indent="-171450">
              <a:buFont typeface="Arial" panose="020B0604020202020204" pitchFamily="34" charset="0"/>
              <a:buChar char="•"/>
            </a:pPr>
            <a:r>
              <a:rPr lang="en-US" sz="1200" b="0"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A </a:t>
            </a:r>
            <a:r>
              <a:rPr lang="en-US" sz="1200" b="1"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schematic</a:t>
            </a:r>
            <a:r>
              <a:rPr lang="en-US" sz="1200" b="0"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 is a diagram that shows the components of the circuit as simplified standard symbols showing the connections between the devices including power and signal connections. </a:t>
            </a:r>
          </a:p>
          <a:p>
            <a:pPr marL="171450" lvl="0" indent="-171450">
              <a:buFont typeface="Arial" panose="020B0604020202020204" pitchFamily="34" charset="0"/>
              <a:buChar char="•"/>
            </a:pPr>
            <a:r>
              <a:rPr lang="en-US" sz="1200" b="0"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The arrangement of the components interconnections on the diagram does not correspond to their physical locations in the finished device.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Ask: </a:t>
            </a:r>
            <a:r>
              <a:rPr lang="en-US" altLang="en-US" sz="1200" b="0" dirty="0">
                <a:latin typeface="Calibri" panose="020F0502020204030204" pitchFamily="34" charset="0"/>
                <a:ea typeface="Calibri" panose="020F0502020204030204" pitchFamily="34" charset="0"/>
                <a:cs typeface="Calibri" panose="020F0502020204030204" pitchFamily="34" charset="0"/>
              </a:rPr>
              <a:t>What are schematics used for? What does it help you do?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i="1" dirty="0">
                <a:latin typeface="Calibri" panose="020F0502020204030204" pitchFamily="34" charset="0"/>
                <a:ea typeface="Calibri" panose="020F0502020204030204" pitchFamily="34" charset="0"/>
                <a:cs typeface="Calibri" panose="020F0502020204030204" pitchFamily="34" charset="0"/>
              </a:rPr>
              <a:t>Call on learners to respond. Answer: </a:t>
            </a:r>
            <a:r>
              <a:rPr lang="en-US" b="0" i="1" dirty="0"/>
              <a:t>See what components are in a circuit and how they’re connected.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i="0" dirty="0">
                <a:latin typeface="Calibri" panose="020F0502020204030204" pitchFamily="34" charset="0"/>
                <a:ea typeface="Calibri" panose="020F0502020204030204" pitchFamily="34" charset="0"/>
                <a:cs typeface="Calibri" panose="020F0502020204030204" pitchFamily="34" charset="0"/>
              </a:rPr>
              <a:t>Ask: </a:t>
            </a:r>
            <a:r>
              <a:rPr lang="en-US" altLang="en-US" sz="1200" b="0" i="0" dirty="0">
                <a:latin typeface="Calibri" panose="020F0502020204030204" pitchFamily="34" charset="0"/>
                <a:ea typeface="Calibri" panose="020F0502020204030204" pitchFamily="34" charset="0"/>
                <a:cs typeface="Calibri" panose="020F0502020204030204" pitchFamily="34" charset="0"/>
              </a:rPr>
              <a:t>When have you seen schematics used?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i="1" dirty="0">
                <a:latin typeface="Calibri" panose="020F0502020204030204" pitchFamily="34" charset="0"/>
                <a:ea typeface="Calibri" panose="020F0502020204030204" pitchFamily="34" charset="0"/>
                <a:cs typeface="Calibri" panose="020F0502020204030204" pitchFamily="34" charset="0"/>
              </a:rPr>
              <a:t>Call on learners to respond. Answer: Participants answers may vary. One example could be directions for product installation such as a home AC control/monitoring device like a Nest or Honeywell thermostat.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sz="1200" b="1" i="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sz="1200" b="1"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Source: </a:t>
            </a:r>
            <a:r>
              <a:rPr lang="en-US" sz="1200" kern="1200" dirty="0">
                <a:solidFill>
                  <a:schemeClr val="tx1"/>
                </a:solidFill>
                <a:effectLst/>
                <a:latin typeface="+mn-lt"/>
                <a:ea typeface="+mn-ea"/>
                <a:cs typeface="+mn-cs"/>
              </a:rPr>
              <a:t>Dahl, O. N. (2020, October 8). </a:t>
            </a:r>
            <a:r>
              <a:rPr lang="en-US" sz="1200" i="1" kern="1200" dirty="0">
                <a:solidFill>
                  <a:schemeClr val="tx1"/>
                </a:solidFill>
                <a:effectLst/>
                <a:latin typeface="+mn-lt"/>
                <a:ea typeface="+mn-ea"/>
                <a:cs typeface="+mn-cs"/>
              </a:rPr>
              <a:t>The Most Common Schematic Symbols Used in Electronics</a:t>
            </a:r>
            <a:r>
              <a:rPr lang="en-US" sz="1200" kern="1200" dirty="0">
                <a:solidFill>
                  <a:schemeClr val="tx1"/>
                </a:solidFill>
                <a:effectLst/>
                <a:latin typeface="+mn-lt"/>
                <a:ea typeface="+mn-ea"/>
                <a:cs typeface="+mn-cs"/>
              </a:rPr>
              <a:t>. Build Electronic Circuits. https://www.build-electronic-circuits.com/schematic-symbols/</a:t>
            </a:r>
            <a:endParaRPr lang="en-US" altLang="en-US" sz="12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68FB58B-AACD-44F1-9CE2-B850C946C86F}" type="slidenum">
              <a:rPr lang="en-US" smtClean="0"/>
              <a:t>93</a:t>
            </a:fld>
            <a:endParaRPr lang="en-US" dirty="0"/>
          </a:p>
        </p:txBody>
      </p:sp>
    </p:spTree>
    <p:extLst>
      <p:ext uri="{BB962C8B-B14F-4D97-AF65-F5344CB8AC3E}">
        <p14:creationId xmlns:p14="http://schemas.microsoft.com/office/powerpoint/2010/main" val="276103628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b="1" dirty="0"/>
              <a:t>Instructional Activity:</a:t>
            </a:r>
            <a:r>
              <a:rPr lang="en-US" dirty="0"/>
              <a:t> Present Content, Connect to Prior Learning</a:t>
            </a:r>
          </a:p>
          <a:p>
            <a:r>
              <a:rPr lang="en-US" b="1" dirty="0"/>
              <a:t>Instructional Time:</a:t>
            </a:r>
            <a:r>
              <a:rPr lang="en-US" dirty="0"/>
              <a:t> 5 minutes</a:t>
            </a:r>
          </a:p>
          <a:p>
            <a:r>
              <a:rPr lang="en-US" b="1" dirty="0"/>
              <a:t>Materials:</a:t>
            </a:r>
            <a:r>
              <a:rPr lang="en-US" dirty="0"/>
              <a:t> Agency-specific lighting schematic (replace placeholder image if available)</a:t>
            </a:r>
          </a:p>
          <a:p>
            <a:r>
              <a:rPr lang="en-US" b="1" dirty="0"/>
              <a:t>Do:</a:t>
            </a:r>
          </a:p>
          <a:p>
            <a:pPr marL="171450" indent="-171450">
              <a:buFont typeface="Arial" panose="020B0604020202020204" pitchFamily="34" charset="0"/>
              <a:buChar char="•"/>
            </a:pPr>
            <a:r>
              <a:rPr lang="en-US" dirty="0"/>
              <a:t>Display the schematic and explain that this is an example of a real-world electrical diagram used in transit maintenance. </a:t>
            </a:r>
          </a:p>
          <a:p>
            <a:pPr marL="171450" indent="-171450">
              <a:buFont typeface="Arial" panose="020B0604020202020204" pitchFamily="34" charset="0"/>
              <a:buChar char="•"/>
            </a:pPr>
            <a:r>
              <a:rPr lang="en-US" dirty="0"/>
              <a:t>Point out the rear lighting circuits shown on the vehicle. </a:t>
            </a:r>
          </a:p>
          <a:p>
            <a:pPr marL="171450" indent="-171450">
              <a:buFont typeface="Arial" panose="020B0604020202020204" pitchFamily="34" charset="0"/>
              <a:buChar char="•"/>
            </a:pPr>
            <a:r>
              <a:rPr lang="en-US" dirty="0"/>
              <a:t>Help learners identify where series and parallel circuit concepts appear within the schematic. </a:t>
            </a:r>
          </a:p>
          <a:p>
            <a:pPr marL="171450" indent="-171450">
              <a:buFont typeface="Arial" panose="020B0604020202020204" pitchFamily="34" charset="0"/>
              <a:buChar char="•"/>
            </a:pPr>
            <a:r>
              <a:rPr lang="en-US" dirty="0"/>
              <a:t>Reinforce that technicians use the same principles they learned earlier in the module when interpreting larger, more complex diagrams. </a:t>
            </a:r>
          </a:p>
          <a:p>
            <a:pPr marL="171450" indent="-171450">
              <a:buFont typeface="Arial" panose="020B0604020202020204" pitchFamily="34" charset="0"/>
              <a:buChar char="•"/>
            </a:pPr>
            <a:r>
              <a:rPr lang="en-US" dirty="0"/>
              <a:t>If available, replace the example with an agency-specific schematic that learners may encounter in their work. </a:t>
            </a:r>
          </a:p>
          <a:p>
            <a:endParaRPr lang="en-US" b="1" dirty="0"/>
          </a:p>
          <a:p>
            <a:r>
              <a:rPr lang="en-US" b="1" dirty="0"/>
              <a:t>Talking Points:</a:t>
            </a:r>
          </a:p>
          <a:p>
            <a:pPr marL="171450" indent="-171450">
              <a:buFont typeface="Arial" panose="020B0604020202020204" pitchFamily="34" charset="0"/>
              <a:buChar char="•"/>
            </a:pPr>
            <a:r>
              <a:rPr lang="en-US" dirty="0"/>
              <a:t>Up to this point, we've been working with simplified circuits to learn how current flows and how components are connected. </a:t>
            </a:r>
          </a:p>
          <a:p>
            <a:pPr marL="171450" indent="-171450">
              <a:buFont typeface="Arial" panose="020B0604020202020204" pitchFamily="34" charset="0"/>
              <a:buChar char="•"/>
            </a:pPr>
            <a:r>
              <a:rPr lang="en-US" dirty="0"/>
              <a:t>Real-world schematics are more detailed, but they follow the same electrical principles. </a:t>
            </a:r>
          </a:p>
          <a:p>
            <a:pPr marL="171450" indent="-171450">
              <a:buFont typeface="Arial" panose="020B0604020202020204" pitchFamily="34" charset="0"/>
              <a:buChar char="•"/>
            </a:pPr>
            <a:r>
              <a:rPr lang="en-US" dirty="0"/>
              <a:t>This diagram shows several lighting circuits located at the rear of a bus, including tail lights, stop lights, and license plate lighting. </a:t>
            </a:r>
          </a:p>
          <a:p>
            <a:pPr marL="171450" indent="-171450">
              <a:buFont typeface="Arial" panose="020B0604020202020204" pitchFamily="34" charset="0"/>
              <a:buChar char="•"/>
            </a:pPr>
            <a:r>
              <a:rPr lang="en-US" dirty="0"/>
              <a:t>Notice that multiple lighting circuits are connected to the same power source while operating independently. This is an example of parallel circuit design. </a:t>
            </a:r>
          </a:p>
          <a:p>
            <a:pPr marL="171450" indent="-171450">
              <a:buFont typeface="Arial" panose="020B0604020202020204" pitchFamily="34" charset="0"/>
              <a:buChar char="•"/>
            </a:pPr>
            <a:r>
              <a:rPr lang="en-US" dirty="0"/>
              <a:t>Individual lamps within a branch may be connected in a way that creates a series or series-parallel arrangement. </a:t>
            </a:r>
          </a:p>
          <a:p>
            <a:pPr marL="171450" indent="-171450">
              <a:buFont typeface="Arial" panose="020B0604020202020204" pitchFamily="34" charset="0"/>
              <a:buChar char="•"/>
            </a:pPr>
            <a:r>
              <a:rPr lang="en-US" dirty="0"/>
              <a:t>Understanding series, parallel, and series-parallel circuits helps technicians predict how a system will behave when a component fails. </a:t>
            </a:r>
          </a:p>
          <a:p>
            <a:pPr marL="171450" indent="-171450">
              <a:buFont typeface="Arial" panose="020B0604020202020204" pitchFamily="34" charset="0"/>
              <a:buChar char="•"/>
            </a:pPr>
            <a:r>
              <a:rPr lang="en-US" dirty="0"/>
              <a:t>For example, if one lighting branch fails, other branches may continue to operate because they have their own current path. </a:t>
            </a:r>
          </a:p>
          <a:p>
            <a:pPr marL="171450" indent="-171450">
              <a:buFont typeface="Arial" panose="020B0604020202020204" pitchFamily="34" charset="0"/>
              <a:buChar char="•"/>
            </a:pPr>
            <a:r>
              <a:rPr lang="en-US" dirty="0"/>
              <a:t>Technicians use schematics like this to trace power, identify components, and troubleshoot faults efficiently. </a:t>
            </a:r>
          </a:p>
          <a:p>
            <a:endParaRPr lang="en-US" b="1" dirty="0"/>
          </a:p>
          <a:p>
            <a:r>
              <a:rPr lang="en-US" b="1" dirty="0"/>
              <a:t>Ask:</a:t>
            </a:r>
          </a:p>
          <a:p>
            <a:r>
              <a:rPr lang="en-US" dirty="0"/>
              <a:t>Can you identify any parallel branches in this diagram? </a:t>
            </a:r>
          </a:p>
          <a:p>
            <a:r>
              <a:rPr lang="en-US" dirty="0"/>
              <a:t>Why do you think vehicle lighting systems are commonly designed using parallel circuits? </a:t>
            </a:r>
          </a:p>
          <a:p>
            <a:pPr lvl="1"/>
            <a:r>
              <a:rPr lang="en-US" i="1" dirty="0"/>
              <a:t>Possible Answer: So one failed light does not disable all lighting functions.</a:t>
            </a:r>
            <a:r>
              <a:rPr lang="en-US" dirty="0"/>
              <a:t> </a:t>
            </a:r>
          </a:p>
          <a:p>
            <a:r>
              <a:rPr lang="en-US" dirty="0"/>
              <a:t>How would this diagram help a technician troubleshoot an inoperative light? </a:t>
            </a:r>
          </a:p>
          <a:p>
            <a:endParaRPr lang="en-US" b="1" dirty="0"/>
          </a:p>
          <a:p>
            <a:r>
              <a:rPr lang="en-US" b="1" dirty="0"/>
              <a:t>Key Takeaway:</a:t>
            </a:r>
          </a:p>
          <a:p>
            <a:r>
              <a:rPr lang="en-US" dirty="0"/>
              <a:t>Although real-world schematics appear more complex than the examples we've practiced, they are built from the same series, parallel, and series-parallel circuit concepts. Understanding those foundational concepts makes larger diagrams much easier to read and troubleshoot.</a:t>
            </a:r>
          </a:p>
          <a:p>
            <a:endParaRPr lang="en-US" dirty="0"/>
          </a:p>
          <a:p>
            <a:r>
              <a:rPr lang="en-US" b="1" dirty="0"/>
              <a:t>Instructor Note:</a:t>
            </a:r>
            <a:r>
              <a:rPr lang="en-US" dirty="0"/>
              <a:t> If possible, use a simple lighting schematic from your agency. Learners are more engaged when they can recognize a system they actually work on. A rear lighting, destination sign, door control, or HVAC control schematic works well.</a:t>
            </a:r>
          </a:p>
          <a:p>
            <a:endParaRPr lang="en-US" dirty="0"/>
          </a:p>
          <a:p>
            <a:r>
              <a:rPr lang="en-US" i="1" dirty="0"/>
              <a:t>*Source: Gillig Schematic provided to TWC by an agency.</a:t>
            </a:r>
          </a:p>
        </p:txBody>
      </p:sp>
      <p:sp>
        <p:nvSpPr>
          <p:cNvPr id="4" name="Slide Number Placeholder 3"/>
          <p:cNvSpPr>
            <a:spLocks noGrp="1"/>
          </p:cNvSpPr>
          <p:nvPr>
            <p:ph type="sldNum" sz="quarter" idx="5"/>
          </p:nvPr>
        </p:nvSpPr>
        <p:spPr/>
        <p:txBody>
          <a:bodyPr/>
          <a:lstStyle/>
          <a:p>
            <a:fld id="{C68FB58B-AACD-44F1-9CE2-B850C946C86F}" type="slidenum">
              <a:rPr lang="en-US" smtClean="0"/>
              <a:t>94</a:t>
            </a:fld>
            <a:endParaRPr lang="en-US" dirty="0"/>
          </a:p>
        </p:txBody>
      </p:sp>
    </p:spTree>
    <p:extLst>
      <p:ext uri="{BB962C8B-B14F-4D97-AF65-F5344CB8AC3E}">
        <p14:creationId xmlns:p14="http://schemas.microsoft.com/office/powerpoint/2010/main" val="426396848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5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Materials</a:t>
            </a:r>
            <a:r>
              <a:rPr lang="en-US" altLang="en-US" sz="1200" dirty="0">
                <a:latin typeface="Calibri" panose="020F0502020204030204" pitchFamily="34" charset="0"/>
                <a:ea typeface="Calibri" panose="020F0502020204030204" pitchFamily="34" charset="0"/>
                <a:cs typeface="Calibri" panose="020F0502020204030204" pitchFamily="34" charset="0"/>
              </a:rPr>
              <a:t>: optional: provide additional diagrams for participants to practice tracing power.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Do</a:t>
            </a:r>
            <a:r>
              <a:rPr lang="en-US" altLang="en-US" sz="1200" dirty="0">
                <a:latin typeface="Calibri" panose="020F0502020204030204" pitchFamily="34" charset="0"/>
                <a:ea typeface="Calibri" panose="020F0502020204030204" pitchFamily="34" charset="0"/>
                <a:cs typeface="Calibri" panose="020F0502020204030204" pitchFamily="34" charset="0"/>
              </a:rPr>
              <a:t>: </a:t>
            </a:r>
          </a:p>
          <a:p>
            <a:pPr marL="171450" indent="-171450">
              <a:buFont typeface="Arial" panose="020B0604020202020204" pitchFamily="34" charset="0"/>
              <a:buChar char="•"/>
            </a:pPr>
            <a:r>
              <a:rPr lang="en-US" dirty="0"/>
              <a:t>Display the circuit diagram. </a:t>
            </a:r>
          </a:p>
          <a:p>
            <a:pPr marL="171450" indent="-171450">
              <a:buFont typeface="Arial" panose="020B0604020202020204" pitchFamily="34" charset="0"/>
              <a:buChar char="•"/>
            </a:pPr>
            <a:r>
              <a:rPr lang="en-US" dirty="0"/>
              <a:t>Explain that technicians often troubleshoot electrical problems by tracing the path of current through a circuit. </a:t>
            </a:r>
          </a:p>
          <a:p>
            <a:pPr marL="171450" indent="-171450">
              <a:buFont typeface="Arial" panose="020B0604020202020204" pitchFamily="34" charset="0"/>
              <a:buChar char="•"/>
            </a:pPr>
            <a:r>
              <a:rPr lang="en-US" dirty="0"/>
              <a:t>Starting at the battery, walk learners through the path of current step-by-step. </a:t>
            </a:r>
          </a:p>
          <a:p>
            <a:pPr marL="171450" indent="-171450">
              <a:buFont typeface="Arial" panose="020B0604020202020204" pitchFamily="34" charset="0"/>
              <a:buChar char="•"/>
            </a:pPr>
            <a:r>
              <a:rPr lang="en-US" dirty="0"/>
              <a:t>Point to each component as it is discussed. </a:t>
            </a:r>
          </a:p>
          <a:p>
            <a:pPr marL="171450" indent="-171450">
              <a:buFont typeface="Arial" panose="020B0604020202020204" pitchFamily="34" charset="0"/>
              <a:buChar char="•"/>
            </a:pPr>
            <a:r>
              <a:rPr lang="en-US" dirty="0"/>
              <a:t>Ask learners to identify the role of each component in the circuit. </a:t>
            </a:r>
          </a:p>
          <a:p>
            <a:endParaRPr lang="en-US" b="1" dirty="0"/>
          </a:p>
          <a:p>
            <a:r>
              <a:rPr lang="en-US" b="1" dirty="0"/>
              <a:t>Talking Points:</a:t>
            </a:r>
            <a:endParaRPr lang="en-US" dirty="0"/>
          </a:p>
          <a:p>
            <a:pPr marL="171450" indent="-171450">
              <a:buFont typeface="Arial" panose="020B0604020202020204" pitchFamily="34" charset="0"/>
              <a:buChar char="•"/>
            </a:pPr>
            <a:r>
              <a:rPr lang="en-US" dirty="0"/>
              <a:t>Current leaves the </a:t>
            </a:r>
            <a:r>
              <a:rPr lang="en-US" b="1" dirty="0"/>
              <a:t>battery positive terminal</a:t>
            </a:r>
            <a:r>
              <a:rPr lang="en-US" dirty="0"/>
              <a:t>, which serves as the power source for the circuit. </a:t>
            </a:r>
          </a:p>
          <a:p>
            <a:pPr marL="171450" indent="-171450">
              <a:buFont typeface="Arial" panose="020B0604020202020204" pitchFamily="34" charset="0"/>
              <a:buChar char="•"/>
            </a:pPr>
            <a:r>
              <a:rPr lang="en-US" dirty="0"/>
              <a:t>Current travels through the </a:t>
            </a:r>
            <a:r>
              <a:rPr lang="en-US" b="1" dirty="0"/>
              <a:t>fuse</a:t>
            </a:r>
            <a:r>
              <a:rPr lang="en-US" dirty="0"/>
              <a:t>, which protects the circuit from excessive current. </a:t>
            </a:r>
          </a:p>
          <a:p>
            <a:pPr marL="171450" indent="-171450">
              <a:buFont typeface="Arial" panose="020B0604020202020204" pitchFamily="34" charset="0"/>
              <a:buChar char="•"/>
            </a:pPr>
            <a:r>
              <a:rPr lang="en-US" dirty="0"/>
              <a:t>Current then reaches the </a:t>
            </a:r>
            <a:r>
              <a:rPr lang="en-US" b="1" dirty="0"/>
              <a:t>switch (S1)</a:t>
            </a:r>
            <a:r>
              <a:rPr lang="en-US" dirty="0"/>
              <a:t>. </a:t>
            </a:r>
          </a:p>
          <a:p>
            <a:pPr marL="171450" indent="-171450">
              <a:buFont typeface="Arial" panose="020B0604020202020204" pitchFamily="34" charset="0"/>
              <a:buChar char="•"/>
            </a:pPr>
            <a:r>
              <a:rPr lang="en-US" dirty="0"/>
              <a:t>When the switch is closed, current continues to the </a:t>
            </a:r>
            <a:r>
              <a:rPr lang="en-US" b="1" dirty="0"/>
              <a:t>headlight (L1)</a:t>
            </a:r>
            <a:r>
              <a:rPr lang="en-US" dirty="0"/>
              <a:t>. </a:t>
            </a:r>
          </a:p>
          <a:p>
            <a:pPr marL="171450" indent="-171450">
              <a:buFont typeface="Arial" panose="020B0604020202020204" pitchFamily="34" charset="0"/>
              <a:buChar char="•"/>
            </a:pPr>
            <a:r>
              <a:rPr lang="en-US" dirty="0"/>
              <a:t>The headlight acts as the </a:t>
            </a:r>
            <a:r>
              <a:rPr lang="en-US" b="1" dirty="0"/>
              <a:t>load</a:t>
            </a:r>
            <a:r>
              <a:rPr lang="en-US" dirty="0"/>
              <a:t>, converting electrical energy into light. </a:t>
            </a:r>
          </a:p>
          <a:p>
            <a:pPr marL="171450" indent="-171450">
              <a:buFont typeface="Arial" panose="020B0604020202020204" pitchFamily="34" charset="0"/>
              <a:buChar char="•"/>
            </a:pPr>
            <a:r>
              <a:rPr lang="en-US" dirty="0"/>
              <a:t>Current returns through the </a:t>
            </a:r>
            <a:r>
              <a:rPr lang="en-US" b="1" dirty="0"/>
              <a:t>ground path</a:t>
            </a:r>
            <a:r>
              <a:rPr lang="en-US" dirty="0"/>
              <a:t> to complete the circuit. </a:t>
            </a:r>
          </a:p>
          <a:p>
            <a:pPr marL="171450" indent="-171450">
              <a:buFont typeface="Arial" panose="020B0604020202020204" pitchFamily="34" charset="0"/>
              <a:buChar char="•"/>
            </a:pPr>
            <a:r>
              <a:rPr lang="en-US" dirty="0"/>
              <a:t>When troubleshooting, technicians trace the flow of current from the source to the load and back to the source to identify where the circuit has been interrupted. </a:t>
            </a:r>
          </a:p>
          <a:p>
            <a:endParaRPr lang="en-US" b="1" dirty="0"/>
          </a:p>
          <a:p>
            <a:r>
              <a:rPr lang="en-US" b="1" dirty="0"/>
              <a:t>Ask:</a:t>
            </a:r>
            <a:endParaRPr lang="en-US" dirty="0"/>
          </a:p>
          <a:p>
            <a:r>
              <a:rPr lang="en-US" dirty="0"/>
              <a:t>Which component is the power source? </a:t>
            </a:r>
          </a:p>
          <a:p>
            <a:pPr lvl="1"/>
            <a:r>
              <a:rPr lang="en-US" i="1" dirty="0"/>
              <a:t>Answer: The battery.</a:t>
            </a:r>
            <a:r>
              <a:rPr lang="en-US" dirty="0"/>
              <a:t> </a:t>
            </a:r>
          </a:p>
          <a:p>
            <a:r>
              <a:rPr lang="en-US" dirty="0"/>
              <a:t>Which component provides circuit protection? </a:t>
            </a:r>
          </a:p>
          <a:p>
            <a:pPr lvl="1"/>
            <a:r>
              <a:rPr lang="en-US" i="1" dirty="0"/>
              <a:t>Answer: The fuse.</a:t>
            </a:r>
            <a:r>
              <a:rPr lang="en-US" dirty="0"/>
              <a:t> </a:t>
            </a:r>
          </a:p>
          <a:p>
            <a:r>
              <a:rPr lang="en-US" dirty="0"/>
              <a:t>Which component controls current flow? </a:t>
            </a:r>
          </a:p>
          <a:p>
            <a:pPr lvl="1"/>
            <a:r>
              <a:rPr lang="en-US" i="1" dirty="0"/>
              <a:t>Answer: The switch.</a:t>
            </a:r>
            <a:r>
              <a:rPr lang="en-US" dirty="0"/>
              <a:t> </a:t>
            </a:r>
          </a:p>
          <a:p>
            <a:r>
              <a:rPr lang="en-US" dirty="0"/>
              <a:t>Which component is the load? </a:t>
            </a:r>
          </a:p>
          <a:p>
            <a:pPr lvl="1"/>
            <a:r>
              <a:rPr lang="en-US" i="1" dirty="0"/>
              <a:t>Answer: The headlight.</a:t>
            </a:r>
            <a:r>
              <a:rPr lang="en-US" dirty="0"/>
              <a:t> </a:t>
            </a:r>
          </a:p>
          <a:p>
            <a:endParaRPr lang="en-US" b="1" dirty="0"/>
          </a:p>
          <a:p>
            <a:r>
              <a:rPr lang="en-US" b="1" dirty="0"/>
              <a:t>Key Takeaway:</a:t>
            </a:r>
            <a:endParaRPr lang="en-US" dirty="0"/>
          </a:p>
          <a:p>
            <a:r>
              <a:rPr lang="en-US" dirty="0"/>
              <a:t>Electrical troubleshooting begins by tracing the path of current through the circuit and identifying where that path is interrupted.</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95</a:t>
            </a:fld>
            <a:endParaRPr lang="en-US" dirty="0"/>
          </a:p>
        </p:txBody>
      </p:sp>
    </p:spTree>
    <p:extLst>
      <p:ext uri="{BB962C8B-B14F-4D97-AF65-F5344CB8AC3E}">
        <p14:creationId xmlns:p14="http://schemas.microsoft.com/office/powerpoint/2010/main" val="14432979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b="1" dirty="0"/>
              <a:t>Instructional Activity:</a:t>
            </a:r>
            <a:r>
              <a:rPr lang="en-US" dirty="0"/>
              <a:t> Guided Practice </a:t>
            </a:r>
          </a:p>
          <a:p>
            <a:r>
              <a:rPr lang="en-US" b="1" dirty="0"/>
              <a:t>Instructional Time:</a:t>
            </a:r>
            <a:r>
              <a:rPr lang="en-US" dirty="0"/>
              <a:t> 5–7 minutes</a:t>
            </a:r>
          </a:p>
          <a:p>
            <a:r>
              <a:rPr lang="en-US" b="1" dirty="0"/>
              <a:t>Materials:</a:t>
            </a:r>
            <a:r>
              <a:rPr lang="en-US" dirty="0"/>
              <a:t> Slide showing parallel headlight circuit</a:t>
            </a:r>
          </a:p>
          <a:p>
            <a:r>
              <a:rPr lang="en-US" b="1" dirty="0"/>
              <a:t>Do:</a:t>
            </a:r>
            <a:endParaRPr lang="en-US" dirty="0"/>
          </a:p>
          <a:p>
            <a:pPr marL="171450" indent="-171450">
              <a:buFont typeface="Arial" panose="020B0604020202020204" pitchFamily="34" charset="0"/>
              <a:buChar char="•"/>
            </a:pPr>
            <a:r>
              <a:rPr lang="en-US" dirty="0"/>
              <a:t>Explain that learners will now trace a circuit together as a class. </a:t>
            </a:r>
          </a:p>
          <a:p>
            <a:pPr marL="171450" indent="-171450">
              <a:buFont typeface="Arial" panose="020B0604020202020204" pitchFamily="34" charset="0"/>
              <a:buChar char="•"/>
            </a:pPr>
            <a:r>
              <a:rPr lang="en-US" dirty="0"/>
              <a:t>Ask learners to identify the power source and follow the path of current through the circuit. </a:t>
            </a:r>
          </a:p>
          <a:p>
            <a:pPr marL="171450" indent="-171450">
              <a:buFont typeface="Arial" panose="020B0604020202020204" pitchFamily="34" charset="0"/>
              <a:buChar char="•"/>
            </a:pPr>
            <a:r>
              <a:rPr lang="en-US" dirty="0"/>
              <a:t>Call on learners to identify each component's function. </a:t>
            </a:r>
          </a:p>
          <a:p>
            <a:pPr marL="171450" indent="-171450">
              <a:buFont typeface="Arial" panose="020B0604020202020204" pitchFamily="34" charset="0"/>
              <a:buChar char="•"/>
            </a:pPr>
            <a:r>
              <a:rPr lang="en-US" dirty="0"/>
              <a:t>Use a pointer or cursor to physically trace the path of current on the diagram. </a:t>
            </a:r>
          </a:p>
          <a:p>
            <a:pPr marL="171450" indent="-171450">
              <a:buFont typeface="Arial" panose="020B0604020202020204" pitchFamily="34" charset="0"/>
              <a:buChar char="•"/>
            </a:pPr>
            <a:r>
              <a:rPr lang="en-US" dirty="0"/>
              <a:t>Encourage learners to explain what happens when current reaches the branch point. </a:t>
            </a:r>
          </a:p>
          <a:p>
            <a:pPr marL="171450" indent="-171450">
              <a:buFont typeface="Arial" panose="020B0604020202020204" pitchFamily="34" charset="0"/>
              <a:buChar char="•"/>
            </a:pPr>
            <a:r>
              <a:rPr lang="en-US" dirty="0"/>
              <a:t>Discuss the effect of common failures on circuit operation. </a:t>
            </a:r>
          </a:p>
          <a:p>
            <a:endParaRPr lang="en-US" b="1" dirty="0"/>
          </a:p>
          <a:p>
            <a:r>
              <a:rPr lang="en-US" b="1" dirty="0"/>
              <a:t>Talking Points:</a:t>
            </a:r>
            <a:endParaRPr lang="en-US" dirty="0"/>
          </a:p>
          <a:p>
            <a:pPr marL="171450" indent="-171450">
              <a:buFont typeface="Arial" panose="020B0604020202020204" pitchFamily="34" charset="0"/>
              <a:buChar char="•"/>
            </a:pPr>
            <a:r>
              <a:rPr lang="en-US" dirty="0"/>
              <a:t>Current leaves the battery positive terminal and travels through the fuse. </a:t>
            </a:r>
          </a:p>
          <a:p>
            <a:pPr marL="171450" indent="-171450">
              <a:buFont typeface="Arial" panose="020B0604020202020204" pitchFamily="34" charset="0"/>
              <a:buChar char="•"/>
            </a:pPr>
            <a:r>
              <a:rPr lang="en-US" dirty="0"/>
              <a:t>The fuse protects the circuit from excessive current. </a:t>
            </a:r>
          </a:p>
          <a:p>
            <a:pPr marL="171450" indent="-171450">
              <a:buFont typeface="Arial" panose="020B0604020202020204" pitchFamily="34" charset="0"/>
              <a:buChar char="•"/>
            </a:pPr>
            <a:r>
              <a:rPr lang="en-US" dirty="0"/>
              <a:t>Current reaches switch S1. </a:t>
            </a:r>
          </a:p>
          <a:p>
            <a:pPr marL="171450" indent="-171450">
              <a:buFont typeface="Arial" panose="020B0604020202020204" pitchFamily="34" charset="0"/>
              <a:buChar char="•"/>
            </a:pPr>
            <a:r>
              <a:rPr lang="en-US" dirty="0"/>
              <a:t>When S1 closes, current can flow into the circuit. </a:t>
            </a:r>
          </a:p>
          <a:p>
            <a:pPr marL="171450" indent="-171450">
              <a:buFont typeface="Arial" panose="020B0604020202020204" pitchFamily="34" charset="0"/>
              <a:buChar char="•"/>
            </a:pPr>
            <a:r>
              <a:rPr lang="en-US" dirty="0"/>
              <a:t>At the junction, current has two paths available. </a:t>
            </a:r>
          </a:p>
          <a:p>
            <a:pPr marL="171450" indent="-171450">
              <a:buFont typeface="Arial" panose="020B0604020202020204" pitchFamily="34" charset="0"/>
              <a:buChar char="•"/>
            </a:pPr>
            <a:r>
              <a:rPr lang="en-US" dirty="0"/>
              <a:t>One path supplies Headlight 1 (L1). </a:t>
            </a:r>
          </a:p>
          <a:p>
            <a:pPr marL="171450" indent="-171450">
              <a:buFont typeface="Arial" panose="020B0604020202020204" pitchFamily="34" charset="0"/>
              <a:buChar char="•"/>
            </a:pPr>
            <a:r>
              <a:rPr lang="en-US" dirty="0"/>
              <a:t>The second path supplies Headlight 2 (L2). </a:t>
            </a:r>
          </a:p>
          <a:p>
            <a:pPr marL="171450" indent="-171450">
              <a:buFont typeface="Arial" panose="020B0604020202020204" pitchFamily="34" charset="0"/>
              <a:buChar char="•"/>
            </a:pPr>
            <a:r>
              <a:rPr lang="en-US" dirty="0"/>
              <a:t>This is a </a:t>
            </a:r>
            <a:r>
              <a:rPr lang="en-US" b="1" dirty="0"/>
              <a:t>parallel circuit</a:t>
            </a:r>
            <a:r>
              <a:rPr lang="en-US" dirty="0"/>
              <a:t> because both loads are connected across the same source voltage. </a:t>
            </a:r>
          </a:p>
          <a:p>
            <a:pPr marL="171450" indent="-171450">
              <a:buFont typeface="Arial" panose="020B0604020202020204" pitchFamily="34" charset="0"/>
              <a:buChar char="•"/>
            </a:pPr>
            <a:r>
              <a:rPr lang="en-US" dirty="0"/>
              <a:t>After passing through each headlight, current returns to the battery through its ground connection. </a:t>
            </a:r>
          </a:p>
          <a:p>
            <a:pPr marL="171450" indent="-171450">
              <a:buFont typeface="Arial" panose="020B0604020202020204" pitchFamily="34" charset="0"/>
              <a:buChar char="•"/>
            </a:pPr>
            <a:r>
              <a:rPr lang="en-US" dirty="0"/>
              <a:t>Because the headlights are connected in parallel, each lamp can operate independently of the other. </a:t>
            </a:r>
          </a:p>
          <a:p>
            <a:endParaRPr lang="en-US" b="1" dirty="0"/>
          </a:p>
          <a:p>
            <a:r>
              <a:rPr lang="en-US" b="1" dirty="0"/>
              <a:t>Ask:</a:t>
            </a:r>
            <a:endParaRPr lang="en-US" dirty="0"/>
          </a:p>
          <a:p>
            <a:r>
              <a:rPr lang="en-US" dirty="0"/>
              <a:t>Where does current originate? </a:t>
            </a:r>
          </a:p>
          <a:p>
            <a:pPr lvl="1"/>
            <a:r>
              <a:rPr lang="en-US" i="1" dirty="0"/>
              <a:t>Answer: The battery.</a:t>
            </a:r>
            <a:r>
              <a:rPr lang="en-US" dirty="0"/>
              <a:t> </a:t>
            </a:r>
          </a:p>
          <a:p>
            <a:r>
              <a:rPr lang="en-US" dirty="0"/>
              <a:t>What component protects the circuit? </a:t>
            </a:r>
          </a:p>
          <a:p>
            <a:pPr lvl="1"/>
            <a:r>
              <a:rPr lang="en-US" i="1" dirty="0"/>
              <a:t>Answer: The fuse.</a:t>
            </a:r>
            <a:r>
              <a:rPr lang="en-US" dirty="0"/>
              <a:t> </a:t>
            </a:r>
          </a:p>
          <a:p>
            <a:r>
              <a:rPr lang="en-US" dirty="0"/>
              <a:t>What component controls current flow? </a:t>
            </a:r>
          </a:p>
          <a:p>
            <a:pPr lvl="1"/>
            <a:r>
              <a:rPr lang="en-US" i="1" dirty="0"/>
              <a:t>Answer: Switch S1.</a:t>
            </a:r>
            <a:r>
              <a:rPr lang="en-US" dirty="0"/>
              <a:t> </a:t>
            </a:r>
          </a:p>
          <a:p>
            <a:r>
              <a:rPr lang="en-US" dirty="0"/>
              <a:t>What type of circuit is shown? </a:t>
            </a:r>
          </a:p>
          <a:p>
            <a:pPr lvl="1"/>
            <a:r>
              <a:rPr lang="en-US" i="1" dirty="0"/>
              <a:t>Answer: Parallel circuit.</a:t>
            </a:r>
            <a:r>
              <a:rPr lang="en-US" dirty="0"/>
              <a:t> </a:t>
            </a:r>
          </a:p>
          <a:p>
            <a:r>
              <a:rPr lang="en-US" dirty="0"/>
              <a:t>Why are there two paths for current? </a:t>
            </a:r>
          </a:p>
          <a:p>
            <a:pPr lvl="1"/>
            <a:r>
              <a:rPr lang="en-US" i="1" dirty="0"/>
              <a:t>Answer: The circuit branches to supply two loads.</a:t>
            </a:r>
            <a:r>
              <a:rPr lang="en-US" dirty="0"/>
              <a:t> </a:t>
            </a:r>
          </a:p>
          <a:p>
            <a:r>
              <a:rPr lang="en-US" dirty="0"/>
              <a:t>What happens when the switch closes? </a:t>
            </a:r>
          </a:p>
          <a:p>
            <a:pPr lvl="1"/>
            <a:r>
              <a:rPr lang="en-US" i="1" dirty="0"/>
              <a:t>Answer: Current flows to both headlights.</a:t>
            </a:r>
            <a:r>
              <a:rPr lang="en-US" dirty="0"/>
              <a:t> </a:t>
            </a:r>
          </a:p>
          <a:p>
            <a:endParaRPr lang="en-US" b="1" dirty="0"/>
          </a:p>
          <a:p>
            <a:r>
              <a:rPr lang="en-US" b="1" dirty="0"/>
              <a:t>Key Takeaway:</a:t>
            </a:r>
            <a:endParaRPr lang="en-US" dirty="0"/>
          </a:p>
          <a:p>
            <a:r>
              <a:rPr lang="en-US" dirty="0"/>
              <a:t>In a parallel circuit, current has multiple paths. A failure in one branch does not necessarily stop current flow through the remaining branches. This is one reason many vehicle lighting circuits are designed using parallel connections.</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96</a:t>
            </a:fld>
            <a:endParaRPr lang="en-US" dirty="0"/>
          </a:p>
        </p:txBody>
      </p:sp>
    </p:spTree>
    <p:extLst>
      <p:ext uri="{BB962C8B-B14F-4D97-AF65-F5344CB8AC3E}">
        <p14:creationId xmlns:p14="http://schemas.microsoft.com/office/powerpoint/2010/main" val="287077195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b="1" dirty="0"/>
              <a:t>Instructional Activity:</a:t>
            </a:r>
            <a:r>
              <a:rPr lang="en-US" dirty="0"/>
              <a:t> Guided Practice </a:t>
            </a:r>
          </a:p>
          <a:p>
            <a:r>
              <a:rPr lang="en-US" b="1" dirty="0"/>
              <a:t>Instructional Time:</a:t>
            </a:r>
            <a:r>
              <a:rPr lang="en-US" dirty="0"/>
              <a:t> 15 minutes</a:t>
            </a:r>
          </a:p>
          <a:p>
            <a:r>
              <a:rPr lang="en-US" b="1" dirty="0"/>
              <a:t>Materials:</a:t>
            </a:r>
            <a:r>
              <a:rPr lang="en-US" dirty="0"/>
              <a:t> Example 3 circuit diagram</a:t>
            </a:r>
          </a:p>
          <a:p>
            <a:r>
              <a:rPr lang="en-US" b="1" dirty="0"/>
              <a:t>Do:</a:t>
            </a:r>
          </a:p>
          <a:p>
            <a:pPr marL="171450" indent="-171450">
              <a:buFont typeface="Arial" panose="020B0604020202020204" pitchFamily="34" charset="0"/>
              <a:buChar char="•"/>
            </a:pPr>
            <a:r>
              <a:rPr lang="en-US" dirty="0"/>
              <a:t>Direct learners to complete the activity independently. </a:t>
            </a:r>
          </a:p>
          <a:p>
            <a:pPr marL="171450" indent="-171450">
              <a:buFont typeface="Arial" panose="020B0604020202020204" pitchFamily="34" charset="0"/>
              <a:buChar char="•"/>
            </a:pPr>
            <a:r>
              <a:rPr lang="en-US" dirty="0"/>
              <a:t>Instruct learners to trace the path of current through the circuit and answer the worksheet questions. </a:t>
            </a:r>
          </a:p>
          <a:p>
            <a:pPr marL="171450" indent="-171450">
              <a:buFont typeface="Arial" panose="020B0604020202020204" pitchFamily="34" charset="0"/>
              <a:buChar char="•"/>
            </a:pPr>
            <a:r>
              <a:rPr lang="en-US" dirty="0"/>
              <a:t>Encourage learners to identify the power source, protection device, control device, loads, and return path. </a:t>
            </a:r>
          </a:p>
          <a:p>
            <a:pPr marL="171450" indent="-171450">
              <a:buFont typeface="Arial" panose="020B0604020202020204" pitchFamily="34" charset="0"/>
              <a:buChar char="•"/>
            </a:pPr>
            <a:r>
              <a:rPr lang="en-US" dirty="0"/>
              <a:t>Circulate throughout the room to answer questions and provide support as needed. </a:t>
            </a:r>
          </a:p>
          <a:p>
            <a:pPr marL="171450" indent="-171450">
              <a:buFont typeface="Arial" panose="020B0604020202020204" pitchFamily="34" charset="0"/>
              <a:buChar char="•"/>
            </a:pPr>
            <a:r>
              <a:rPr lang="en-US" dirty="0"/>
              <a:t>After most learners have finished, facilitate a class discussion to review answers and reinforce key concepts. </a:t>
            </a:r>
          </a:p>
          <a:p>
            <a:endParaRPr lang="en-US" b="1" dirty="0"/>
          </a:p>
          <a:p>
            <a:r>
              <a:rPr lang="en-US" b="1" dirty="0"/>
              <a:t>Talking Points:</a:t>
            </a:r>
          </a:p>
          <a:p>
            <a:pPr marL="171450" indent="-171450">
              <a:buFont typeface="Arial" panose="020B0604020202020204" pitchFamily="34" charset="0"/>
              <a:buChar char="•"/>
            </a:pPr>
            <a:r>
              <a:rPr lang="en-US" dirty="0"/>
              <a:t>Remind learners to begin tracing at the battery positive terminal. </a:t>
            </a:r>
          </a:p>
          <a:p>
            <a:pPr marL="171450" indent="-171450">
              <a:buFont typeface="Arial" panose="020B0604020202020204" pitchFamily="34" charset="0"/>
              <a:buChar char="•"/>
            </a:pPr>
            <a:r>
              <a:rPr lang="en-US" dirty="0"/>
              <a:t>Encourage learners to follow the complete path of current through each branch of the circuit. </a:t>
            </a:r>
          </a:p>
          <a:p>
            <a:pPr marL="171450" indent="-171450">
              <a:buFont typeface="Arial" panose="020B0604020202020204" pitchFamily="34" charset="0"/>
              <a:buChar char="•"/>
            </a:pPr>
            <a:r>
              <a:rPr lang="en-US" dirty="0"/>
              <a:t>Ask learners to consider how current reaches each load and how it returns to the source. </a:t>
            </a:r>
          </a:p>
          <a:p>
            <a:pPr marL="171450" indent="-171450">
              <a:buFont typeface="Arial" panose="020B0604020202020204" pitchFamily="34" charset="0"/>
              <a:buChar char="•"/>
            </a:pPr>
            <a:r>
              <a:rPr lang="en-US" dirty="0"/>
              <a:t>Remind learners that understanding current flow is an important troubleshooting skill. </a:t>
            </a:r>
          </a:p>
          <a:p>
            <a:pPr marL="171450" indent="-171450">
              <a:buFont typeface="Arial" panose="020B0604020202020204" pitchFamily="34" charset="0"/>
              <a:buChar char="•"/>
            </a:pPr>
            <a:r>
              <a:rPr lang="en-US" dirty="0"/>
              <a:t>Encourage learners to think about how a failure in one component would affect the rest of the circuit.</a:t>
            </a:r>
            <a:endParaRPr lang="en-US" b="1" dirty="0"/>
          </a:p>
          <a:p>
            <a:endParaRPr lang="en-US" b="1" dirty="0"/>
          </a:p>
          <a:p>
            <a:r>
              <a:rPr lang="en-US" b="1" dirty="0"/>
              <a:t>Ask:</a:t>
            </a:r>
          </a:p>
          <a:p>
            <a:r>
              <a:rPr lang="en-US" b="1" dirty="0"/>
              <a:t>Which component is the power source?</a:t>
            </a:r>
            <a:endParaRPr lang="en-US" dirty="0"/>
          </a:p>
          <a:p>
            <a:r>
              <a:rPr lang="en-US" i="1" dirty="0"/>
              <a:t>Answer: Battery.</a:t>
            </a:r>
            <a:endParaRPr lang="en-US" dirty="0"/>
          </a:p>
          <a:p>
            <a:r>
              <a:rPr lang="en-US" b="1" dirty="0"/>
              <a:t>Which component provides circuit protection?</a:t>
            </a:r>
            <a:endParaRPr lang="en-US" dirty="0"/>
          </a:p>
          <a:p>
            <a:r>
              <a:rPr lang="en-US" i="1" dirty="0"/>
              <a:t>Answer: Fuse.</a:t>
            </a:r>
            <a:endParaRPr lang="en-US" dirty="0"/>
          </a:p>
          <a:p>
            <a:r>
              <a:rPr lang="en-US" b="1" dirty="0"/>
              <a:t>Which component controls current flow?</a:t>
            </a:r>
            <a:endParaRPr lang="en-US" dirty="0"/>
          </a:p>
          <a:p>
            <a:r>
              <a:rPr lang="en-US" i="1" dirty="0"/>
              <a:t>Answer: Switch S1.</a:t>
            </a:r>
            <a:endParaRPr lang="en-US" dirty="0"/>
          </a:p>
          <a:p>
            <a:r>
              <a:rPr lang="en-US" b="1" dirty="0"/>
              <a:t>What are the two loads?</a:t>
            </a:r>
            <a:endParaRPr lang="en-US" dirty="0"/>
          </a:p>
          <a:p>
            <a:r>
              <a:rPr lang="en-US" i="1" dirty="0"/>
              <a:t>Answer: Headlight (L1) and Indicator Lamp (L2).</a:t>
            </a:r>
            <a:endParaRPr lang="en-US" dirty="0"/>
          </a:p>
          <a:p>
            <a:r>
              <a:rPr lang="en-US" b="1" dirty="0"/>
              <a:t>What type of circuit is shown?</a:t>
            </a:r>
            <a:endParaRPr lang="en-US" dirty="0"/>
          </a:p>
          <a:p>
            <a:r>
              <a:rPr lang="en-US" i="1" dirty="0"/>
              <a:t>Answer: Parallel circuit.</a:t>
            </a:r>
            <a:endParaRPr lang="en-US" dirty="0"/>
          </a:p>
          <a:p>
            <a:r>
              <a:rPr lang="en-US" b="1" dirty="0"/>
              <a:t>Why do both lamps illuminate when the switch closes?</a:t>
            </a:r>
            <a:endParaRPr lang="en-US" dirty="0"/>
          </a:p>
          <a:p>
            <a:r>
              <a:rPr lang="en-US" i="1" dirty="0"/>
              <a:t>Answer: Both loads receive power through separate branches of the circuit.</a:t>
            </a:r>
            <a:endParaRPr lang="en-US" dirty="0"/>
          </a:p>
          <a:p>
            <a:endParaRPr lang="en-US" b="1" dirty="0"/>
          </a:p>
          <a:p>
            <a:r>
              <a:rPr lang="en-US" b="1" dirty="0"/>
              <a:t>Optional Failure Scenarios:</a:t>
            </a:r>
          </a:p>
          <a:p>
            <a:r>
              <a:rPr lang="en-US" b="1" dirty="0"/>
              <a:t>What happens if the fuse opens?</a:t>
            </a:r>
            <a:endParaRPr lang="en-US" dirty="0"/>
          </a:p>
          <a:p>
            <a:r>
              <a:rPr lang="en-US" i="1" dirty="0"/>
              <a:t>Answer: Neither lamp receives power.</a:t>
            </a:r>
            <a:endParaRPr lang="en-US" dirty="0"/>
          </a:p>
          <a:p>
            <a:r>
              <a:rPr lang="en-US" b="1" dirty="0"/>
              <a:t>What happens if the switch remains open?</a:t>
            </a:r>
            <a:endParaRPr lang="en-US" dirty="0"/>
          </a:p>
          <a:p>
            <a:r>
              <a:rPr lang="en-US" i="1" dirty="0"/>
              <a:t>Answer: Neither lamp illuminates.</a:t>
            </a:r>
            <a:endParaRPr lang="en-US" dirty="0"/>
          </a:p>
          <a:p>
            <a:r>
              <a:rPr lang="en-US" b="1" dirty="0"/>
              <a:t>What happens if the headlight (L1) fails open?</a:t>
            </a:r>
            <a:endParaRPr lang="en-US" dirty="0"/>
          </a:p>
          <a:p>
            <a:r>
              <a:rPr lang="en-US" i="1" dirty="0"/>
              <a:t>Answer: The indicator lamp (L2) continues to operate.</a:t>
            </a:r>
            <a:endParaRPr lang="en-US" dirty="0"/>
          </a:p>
          <a:p>
            <a:r>
              <a:rPr lang="en-US" b="1" dirty="0"/>
              <a:t>What happens if the indicator lamp (L2) fails open?</a:t>
            </a:r>
            <a:endParaRPr lang="en-US" dirty="0"/>
          </a:p>
          <a:p>
            <a:r>
              <a:rPr lang="en-US" i="1" dirty="0"/>
              <a:t>Answer: The headlight (L1) continues to operate.</a:t>
            </a:r>
            <a:endParaRPr lang="en-US" dirty="0"/>
          </a:p>
          <a:p>
            <a:r>
              <a:rPr lang="en-US" b="1" dirty="0"/>
              <a:t>What happens if the ground connection to L1 is lost?</a:t>
            </a:r>
            <a:endParaRPr lang="en-US" dirty="0"/>
          </a:p>
          <a:p>
            <a:r>
              <a:rPr lang="en-US" i="1" dirty="0"/>
              <a:t>Answer: L1 will not operate, but L2 will continue to operate.</a:t>
            </a:r>
            <a:endParaRPr lang="en-US" dirty="0"/>
          </a:p>
          <a:p>
            <a:endParaRPr lang="en-US" b="1" dirty="0"/>
          </a:p>
          <a:p>
            <a:r>
              <a:rPr lang="en-US" b="1" dirty="0"/>
              <a:t>Key Takeaway:</a:t>
            </a:r>
          </a:p>
          <a:p>
            <a:r>
              <a:rPr lang="en-US" dirty="0"/>
              <a:t>A parallel circuit provides multiple paths for current flow. A failure in one branch does not necessarily affect the operation of the other branches.</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97</a:t>
            </a:fld>
            <a:endParaRPr lang="en-US" dirty="0"/>
          </a:p>
        </p:txBody>
      </p:sp>
    </p:spTree>
    <p:extLst>
      <p:ext uri="{BB962C8B-B14F-4D97-AF65-F5344CB8AC3E}">
        <p14:creationId xmlns:p14="http://schemas.microsoft.com/office/powerpoint/2010/main" val="31392396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0D0DA-A082-B276-EAEC-55C7E7625E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2B58BD-A4B6-85B8-707F-6442528B6E6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327DEB7-D320-5244-DD2C-492AFE647B8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Calibri" panose="020F0502020204030204" pitchFamily="34" charset="0"/>
                <a:ea typeface="Calibri" panose="020F0502020204030204" pitchFamily="34" charset="0"/>
                <a:cs typeface="Times New Roman" panose="02020603050405020304" pitchFamily="18" charset="0"/>
              </a:rPr>
              <a:t>*This slide contains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 to reveal content.</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Evaluate/Assess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3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Learning Objective: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Recognize basic electrical diagrams.</a:t>
            </a:r>
          </a:p>
          <a:p>
            <a:pPr marL="0" indent="0">
              <a:buNone/>
            </a:pPr>
            <a:r>
              <a:rPr lang="en-US" sz="1200" b="1" dirty="0">
                <a:latin typeface="Calibri" panose="020F0502020204030204" pitchFamily="34" charset="0"/>
                <a:ea typeface="Calibri" panose="020F0502020204030204" pitchFamily="34" charset="0"/>
                <a:cs typeface="Calibri" panose="020F0502020204030204" pitchFamily="34" charset="0"/>
              </a:rPr>
              <a:t>Do</a:t>
            </a:r>
            <a:r>
              <a:rPr lang="en-US" sz="1200" dirty="0">
                <a:latin typeface="Calibri" panose="020F0502020204030204" pitchFamily="34" charset="0"/>
                <a:ea typeface="Calibri" panose="020F0502020204030204" pitchFamily="34" charset="0"/>
                <a:cs typeface="Calibri" panose="020F0502020204030204" pitchFamily="34" charset="0"/>
              </a:rPr>
              <a:t>: Review the knowledge check question. Call on learners to share their responses. </a:t>
            </a:r>
            <a:endParaRPr lang="en-US" sz="1200" i="1"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endParaRPr lang="en-US" b="1" u="sng" dirty="0"/>
          </a:p>
          <a:p>
            <a:r>
              <a:rPr lang="en-US" b="1" u="none" dirty="0"/>
              <a:t>Answer Key:</a:t>
            </a:r>
          </a:p>
          <a:p>
            <a:r>
              <a:rPr lang="en-US" b="0" u="none" dirty="0"/>
              <a:t>C</a:t>
            </a:r>
          </a:p>
          <a:p>
            <a:endParaRPr lang="en-US" b="1" u="none" dirty="0"/>
          </a:p>
        </p:txBody>
      </p:sp>
      <p:sp>
        <p:nvSpPr>
          <p:cNvPr id="4" name="Slide Number Placeholder 3">
            <a:extLst>
              <a:ext uri="{FF2B5EF4-FFF2-40B4-BE49-F238E27FC236}">
                <a16:creationId xmlns:a16="http://schemas.microsoft.com/office/drawing/2014/main" id="{CD77EFCC-4378-BAD2-10B8-34A3D11BFCA4}"/>
              </a:ext>
            </a:extLst>
          </p:cNvPr>
          <p:cNvSpPr>
            <a:spLocks noGrp="1"/>
          </p:cNvSpPr>
          <p:nvPr>
            <p:ph type="sldNum" sz="quarter" idx="5"/>
          </p:nvPr>
        </p:nvSpPr>
        <p:spPr/>
        <p:txBody>
          <a:bodyPr/>
          <a:lstStyle/>
          <a:p>
            <a:fld id="{C68FB58B-AACD-44F1-9CE2-B850C946C86F}" type="slidenum">
              <a:rPr lang="en-US" smtClean="0"/>
              <a:t>98</a:t>
            </a:fld>
            <a:endParaRPr lang="en-US" dirty="0"/>
          </a:p>
        </p:txBody>
      </p:sp>
    </p:spTree>
    <p:extLst>
      <p:ext uri="{BB962C8B-B14F-4D97-AF65-F5344CB8AC3E}">
        <p14:creationId xmlns:p14="http://schemas.microsoft.com/office/powerpoint/2010/main" val="376817558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Provide Guided Learning, Elicit Performance, Provide Feedback </a:t>
            </a:r>
          </a:p>
          <a:p>
            <a:r>
              <a:rPr lang="en-US" b="1" dirty="0"/>
              <a:t>Instructional Time: </a:t>
            </a:r>
            <a:r>
              <a:rPr lang="en-US" dirty="0"/>
              <a:t>30 Minutes</a:t>
            </a:r>
          </a:p>
          <a:p>
            <a:r>
              <a:rPr lang="en-US" dirty="0"/>
              <a:t>This activity provides participants with an opportunity to apply the circuit architecture concepts covered throughout the module. Working in small groups, participants will construct series, parallel, and series-parallel circuits and observe how current flows through each configuration. They will compare circuit behavior and reinforce the relationship between physical circuits and the diagrams used to represent them.</a:t>
            </a:r>
          </a:p>
          <a:p>
            <a:endParaRPr lang="en-US" b="1" dirty="0"/>
          </a:p>
          <a:p>
            <a:r>
              <a:rPr lang="en-US" b="1" dirty="0"/>
              <a:t>Facilitator Instructions</a:t>
            </a:r>
          </a:p>
          <a:p>
            <a:pPr marL="171450" indent="-171450">
              <a:buFont typeface="Arial" panose="020B0604020202020204" pitchFamily="34" charset="0"/>
              <a:buChar char="•"/>
            </a:pPr>
            <a:r>
              <a:rPr lang="en-US" dirty="0"/>
              <a:t>Divide participants into small groups of 2–4 learners. </a:t>
            </a:r>
          </a:p>
          <a:p>
            <a:pPr marL="171450" indent="-171450">
              <a:buFont typeface="Arial" panose="020B0604020202020204" pitchFamily="34" charset="0"/>
              <a:buChar char="•"/>
            </a:pPr>
            <a:r>
              <a:rPr lang="en-US" dirty="0"/>
              <a:t>Provide each group with a battery pack, wires, bulbs, and the activity worksheet. </a:t>
            </a:r>
          </a:p>
          <a:p>
            <a:pPr marL="171450" indent="-171450">
              <a:buFont typeface="Arial" panose="020B0604020202020204" pitchFamily="34" charset="0"/>
              <a:buChar char="•"/>
            </a:pPr>
            <a:r>
              <a:rPr lang="en-US" dirty="0"/>
              <a:t>Explain that the activity consists of three challenges: </a:t>
            </a:r>
          </a:p>
          <a:p>
            <a:pPr marL="628650" lvl="1" indent="-171450">
              <a:buFont typeface="Arial" panose="020B0604020202020204" pitchFamily="34" charset="0"/>
              <a:buChar char="•"/>
            </a:pPr>
            <a:r>
              <a:rPr lang="en-US" dirty="0"/>
              <a:t>Build a series circuit </a:t>
            </a:r>
          </a:p>
          <a:p>
            <a:pPr marL="628650" lvl="1" indent="-171450">
              <a:buFont typeface="Arial" panose="020B0604020202020204" pitchFamily="34" charset="0"/>
              <a:buChar char="•"/>
            </a:pPr>
            <a:r>
              <a:rPr lang="en-US" dirty="0"/>
              <a:t>Build a parallel circuit </a:t>
            </a:r>
          </a:p>
          <a:p>
            <a:pPr marL="628650" lvl="1" indent="-171450">
              <a:buFont typeface="Arial" panose="020B0604020202020204" pitchFamily="34" charset="0"/>
              <a:buChar char="•"/>
            </a:pPr>
            <a:r>
              <a:rPr lang="en-US" dirty="0"/>
              <a:t>Build a series-parallel circuit </a:t>
            </a:r>
          </a:p>
          <a:p>
            <a:pPr marL="171450" indent="-171450">
              <a:buFont typeface="Arial" panose="020B0604020202020204" pitchFamily="34" charset="0"/>
              <a:buChar char="•"/>
            </a:pPr>
            <a:r>
              <a:rPr lang="en-US" dirty="0"/>
              <a:t>Remind participants to use the instructor demonstration completed earlier in the module as a reference. </a:t>
            </a:r>
          </a:p>
          <a:p>
            <a:pPr marL="171450" indent="-171450">
              <a:buFont typeface="Arial" panose="020B0604020202020204" pitchFamily="34" charset="0"/>
              <a:buChar char="•"/>
            </a:pPr>
            <a:r>
              <a:rPr lang="en-US" dirty="0"/>
              <a:t>As groups work, circulate throughout the room and ask guiding questions such as: </a:t>
            </a:r>
          </a:p>
          <a:p>
            <a:pPr marL="628650" lvl="1" indent="-171450">
              <a:buFont typeface="Arial" panose="020B0604020202020204" pitchFamily="34" charset="0"/>
              <a:buChar char="•"/>
            </a:pPr>
            <a:r>
              <a:rPr lang="en-US" dirty="0"/>
              <a:t>How many paths does current have in this circuit? </a:t>
            </a:r>
          </a:p>
          <a:p>
            <a:pPr marL="628650" lvl="1" indent="-171450">
              <a:buFont typeface="Arial" panose="020B0604020202020204" pitchFamily="34" charset="0"/>
              <a:buChar char="•"/>
            </a:pPr>
            <a:r>
              <a:rPr lang="en-US" dirty="0"/>
              <a:t>What do you predict will happen if a bulb is removed? </a:t>
            </a:r>
          </a:p>
          <a:p>
            <a:pPr marL="628650" lvl="1" indent="-171450">
              <a:buFont typeface="Arial" panose="020B0604020202020204" pitchFamily="34" charset="0"/>
              <a:buChar char="•"/>
            </a:pPr>
            <a:r>
              <a:rPr lang="en-US" dirty="0"/>
              <a:t>Is this circuit wired in series, parallel, or both? </a:t>
            </a:r>
          </a:p>
          <a:p>
            <a:pPr marL="628650" lvl="1" indent="-171450">
              <a:buFont typeface="Arial" panose="020B0604020202020204" pitchFamily="34" charset="0"/>
              <a:buChar char="•"/>
            </a:pPr>
            <a:r>
              <a:rPr lang="en-US" dirty="0"/>
              <a:t>How can you tell? </a:t>
            </a:r>
          </a:p>
          <a:p>
            <a:pPr marL="171450" indent="-171450">
              <a:buFont typeface="Arial" panose="020B0604020202020204" pitchFamily="34" charset="0"/>
              <a:buChar char="•"/>
            </a:pPr>
            <a:r>
              <a:rPr lang="en-US" dirty="0"/>
              <a:t>Once groups have successfully built each circuit, have them test their predictions by removing a bulb or disconnecting a branch and observing the results. </a:t>
            </a:r>
          </a:p>
          <a:p>
            <a:pPr marL="171450" indent="-171450">
              <a:buFont typeface="Arial" panose="020B0604020202020204" pitchFamily="34" charset="0"/>
              <a:buChar char="•"/>
            </a:pPr>
            <a:r>
              <a:rPr lang="en-US" dirty="0"/>
              <a:t>Instruct participants to sketch each circuit on the worksheet and record their observations. </a:t>
            </a:r>
          </a:p>
          <a:p>
            <a:pPr marL="171450" indent="-171450">
              <a:buFont typeface="Arial" panose="020B0604020202020204" pitchFamily="34" charset="0"/>
              <a:buChar char="•"/>
            </a:pPr>
            <a:r>
              <a:rPr lang="en-US" dirty="0"/>
              <a:t>Bring the class back together for a debrief discussion. </a:t>
            </a:r>
          </a:p>
          <a:p>
            <a:endParaRPr lang="en-US" b="1" dirty="0"/>
          </a:p>
          <a:p>
            <a:r>
              <a:rPr lang="en-US" b="1" dirty="0"/>
              <a:t>Debrief Discussion</a:t>
            </a:r>
          </a:p>
          <a:p>
            <a:r>
              <a:rPr lang="en-US" dirty="0"/>
              <a:t>Review the following questions as a class:</a:t>
            </a:r>
          </a:p>
          <a:p>
            <a:pPr marL="171450" indent="-171450">
              <a:buFont typeface="Arial" panose="020B0604020202020204" pitchFamily="34" charset="0"/>
              <a:buChar char="•"/>
            </a:pPr>
            <a:r>
              <a:rPr lang="en-US" dirty="0"/>
              <a:t>What characteristics define a series circuit? </a:t>
            </a:r>
          </a:p>
          <a:p>
            <a:pPr marL="171450" indent="-171450">
              <a:buFont typeface="Arial" panose="020B0604020202020204" pitchFamily="34" charset="0"/>
              <a:buChar char="•"/>
            </a:pPr>
            <a:r>
              <a:rPr lang="en-US" dirty="0"/>
              <a:t>What characteristics define a parallel circuit? </a:t>
            </a:r>
          </a:p>
          <a:p>
            <a:pPr marL="171450" indent="-171450">
              <a:buFont typeface="Arial" panose="020B0604020202020204" pitchFamily="34" charset="0"/>
              <a:buChar char="•"/>
            </a:pPr>
            <a:r>
              <a:rPr lang="en-US" dirty="0"/>
              <a:t>What makes a circuit series-parallel? </a:t>
            </a:r>
          </a:p>
          <a:p>
            <a:pPr marL="171450" indent="-171450">
              <a:buFont typeface="Arial" panose="020B0604020202020204" pitchFamily="34" charset="0"/>
              <a:buChar char="•"/>
            </a:pPr>
            <a:r>
              <a:rPr lang="en-US" dirty="0"/>
              <a:t>What happened when a bulb was removed from each circuit? </a:t>
            </a:r>
          </a:p>
          <a:p>
            <a:pPr marL="171450" indent="-171450">
              <a:buFont typeface="Arial" panose="020B0604020202020204" pitchFamily="34" charset="0"/>
              <a:buChar char="•"/>
            </a:pPr>
            <a:r>
              <a:rPr lang="en-US" dirty="0"/>
              <a:t>Which circuit architecture provides the greatest reliability? </a:t>
            </a:r>
          </a:p>
          <a:p>
            <a:pPr marL="171450" indent="-171450">
              <a:buFont typeface="Arial" panose="020B0604020202020204" pitchFamily="34" charset="0"/>
              <a:buChar char="•"/>
            </a:pPr>
            <a:r>
              <a:rPr lang="en-US" dirty="0"/>
              <a:t>Why are parallel circuits commonly used in transit vehicles and equipment? </a:t>
            </a:r>
          </a:p>
          <a:p>
            <a:endParaRPr lang="en-US" b="1" dirty="0"/>
          </a:p>
          <a:p>
            <a:r>
              <a:rPr lang="en-US" b="1" dirty="0"/>
              <a:t>Key Takeaways</a:t>
            </a:r>
          </a:p>
          <a:p>
            <a:pPr marL="171450" indent="-171450">
              <a:buFont typeface="Arial" panose="020B0604020202020204" pitchFamily="34" charset="0"/>
              <a:buChar char="•"/>
            </a:pPr>
            <a:r>
              <a:rPr lang="en-US" dirty="0"/>
              <a:t>A </a:t>
            </a:r>
            <a:r>
              <a:rPr lang="en-US" b="1" dirty="0"/>
              <a:t>series circuit</a:t>
            </a:r>
            <a:r>
              <a:rPr lang="en-US" dirty="0"/>
              <a:t> contains a single path for current flow. If one component fails, the entire circuit is interrupted. </a:t>
            </a:r>
          </a:p>
          <a:p>
            <a:pPr marL="171450" indent="-171450">
              <a:buFont typeface="Arial" panose="020B0604020202020204" pitchFamily="34" charset="0"/>
              <a:buChar char="•"/>
            </a:pPr>
            <a:r>
              <a:rPr lang="en-US" dirty="0"/>
              <a:t>A </a:t>
            </a:r>
            <a:r>
              <a:rPr lang="en-US" b="1" dirty="0"/>
              <a:t>parallel circuit</a:t>
            </a:r>
            <a:r>
              <a:rPr lang="en-US" dirty="0"/>
              <a:t> contains multiple current paths. Components can continue operating even if one branch fails. </a:t>
            </a:r>
          </a:p>
          <a:p>
            <a:pPr marL="171450" indent="-171450">
              <a:buFont typeface="Arial" panose="020B0604020202020204" pitchFamily="34" charset="0"/>
              <a:buChar char="•"/>
            </a:pPr>
            <a:r>
              <a:rPr lang="en-US" dirty="0"/>
              <a:t>A </a:t>
            </a:r>
            <a:r>
              <a:rPr lang="en-US" b="1" dirty="0"/>
              <a:t>series-parallel circuit</a:t>
            </a:r>
            <a:r>
              <a:rPr lang="en-US" dirty="0"/>
              <a:t> combines characteristics of both configurations. </a:t>
            </a:r>
          </a:p>
          <a:p>
            <a:pPr marL="171450" indent="-171450">
              <a:buFont typeface="Arial" panose="020B0604020202020204" pitchFamily="34" charset="0"/>
              <a:buChar char="•"/>
            </a:pPr>
            <a:r>
              <a:rPr lang="en-US" dirty="0"/>
              <a:t>Understanding circuit architecture is critical when reading diagrams and troubleshooting electrical systems. </a:t>
            </a:r>
          </a:p>
          <a:p>
            <a:pPr marL="171450" indent="-171450">
              <a:buFont typeface="Arial" panose="020B0604020202020204" pitchFamily="34" charset="0"/>
              <a:buChar char="•"/>
            </a:pPr>
            <a:r>
              <a:rPr lang="en-US" dirty="0"/>
              <a:t>Many transit vehicle electrical systems utilize parallel branches to improve reliability and maintain operation of critical components.</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99</a:t>
            </a:fld>
            <a:endParaRPr lang="en-US" dirty="0"/>
          </a:p>
        </p:txBody>
      </p:sp>
    </p:spTree>
    <p:extLst>
      <p:ext uri="{BB962C8B-B14F-4D97-AF65-F5344CB8AC3E}">
        <p14:creationId xmlns:p14="http://schemas.microsoft.com/office/powerpoint/2010/main" val="367647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1.png"/><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6.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82B5203-1E28-8B45-AE41-C5107348E015}"/>
              </a:ext>
            </a:extLst>
          </p:cNvPr>
          <p:cNvPicPr>
            <a:picLocks noChangeAspect="1"/>
          </p:cNvPicPr>
          <p:nvPr userDrawn="1"/>
        </p:nvPicPr>
        <p:blipFill rotWithShape="1">
          <a:blip r:embed="rId3"/>
          <a:srcRect r="69863"/>
          <a:stretch/>
        </p:blipFill>
        <p:spPr>
          <a:xfrm>
            <a:off x="0" y="0"/>
            <a:ext cx="3674378" cy="6858000"/>
          </a:xfrm>
          <a:prstGeom prst="rect">
            <a:avLst/>
          </a:prstGeom>
        </p:spPr>
      </p:pic>
      <p:sp>
        <p:nvSpPr>
          <p:cNvPr id="9" name="Title 1">
            <a:extLst>
              <a:ext uri="{FF2B5EF4-FFF2-40B4-BE49-F238E27FC236}">
                <a16:creationId xmlns:a16="http://schemas.microsoft.com/office/drawing/2014/main" id="{1633B285-C26E-48AB-B23F-F2F0764F0024}"/>
              </a:ext>
            </a:extLst>
          </p:cNvPr>
          <p:cNvSpPr>
            <a:spLocks noGrp="1"/>
          </p:cNvSpPr>
          <p:nvPr>
            <p:ph type="ctrTitle"/>
          </p:nvPr>
        </p:nvSpPr>
        <p:spPr>
          <a:xfrm>
            <a:off x="1936376" y="2308221"/>
            <a:ext cx="8787954" cy="1120779"/>
          </a:xfrm>
        </p:spPr>
        <p:txBody>
          <a:bodyPr/>
          <a:lstStyle>
            <a:lvl1pPr>
              <a:defRPr sz="6000">
                <a:latin typeface="+mj-lt"/>
              </a:defRPr>
            </a:lvl1pPr>
          </a:lstStyle>
          <a:p>
            <a:endParaRPr lang="en-US" sz="6600" dirty="0"/>
          </a:p>
        </p:txBody>
      </p:sp>
      <p:pic>
        <p:nvPicPr>
          <p:cNvPr id="12" name="Picture 11">
            <a:extLst>
              <a:ext uri="{FF2B5EF4-FFF2-40B4-BE49-F238E27FC236}">
                <a16:creationId xmlns:a16="http://schemas.microsoft.com/office/drawing/2014/main" id="{A4A2F706-0DF5-4936-9D4F-92560FE641D5}"/>
              </a:ext>
            </a:extLst>
          </p:cNvPr>
          <p:cNvPicPr>
            <a:picLocks noChangeAspect="1"/>
          </p:cNvPicPr>
          <p:nvPr userDrawn="1"/>
        </p:nvPicPr>
        <p:blipFill rotWithShape="1">
          <a:blip r:embed="rId4"/>
          <a:srcRect l="59468"/>
          <a:stretch/>
        </p:blipFill>
        <p:spPr>
          <a:xfrm>
            <a:off x="9001387" y="2430049"/>
            <a:ext cx="3190612" cy="4427950"/>
          </a:xfrm>
          <a:prstGeom prst="rect">
            <a:avLst/>
          </a:prstGeom>
        </p:spPr>
      </p:pic>
      <p:sp>
        <p:nvSpPr>
          <p:cNvPr id="13" name="Subtitle 2">
            <a:extLst>
              <a:ext uri="{FF2B5EF4-FFF2-40B4-BE49-F238E27FC236}">
                <a16:creationId xmlns:a16="http://schemas.microsoft.com/office/drawing/2014/main" id="{17B51EE4-957F-4A56-BE59-EF7838D195F4}"/>
              </a:ext>
            </a:extLst>
          </p:cNvPr>
          <p:cNvSpPr txBox="1">
            <a:spLocks/>
          </p:cNvSpPr>
          <p:nvPr userDrawn="1"/>
        </p:nvSpPr>
        <p:spPr>
          <a:xfrm>
            <a:off x="1943906" y="3859785"/>
            <a:ext cx="8787954" cy="91449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8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b="1" i="1" dirty="0"/>
          </a:p>
        </p:txBody>
      </p:sp>
      <p:sp>
        <p:nvSpPr>
          <p:cNvPr id="2" name="TextBox 1">
            <a:extLst>
              <a:ext uri="{FF2B5EF4-FFF2-40B4-BE49-F238E27FC236}">
                <a16:creationId xmlns:a16="http://schemas.microsoft.com/office/drawing/2014/main" id="{EDECABC8-3803-4C79-8968-8F9EBD9F445C}"/>
              </a:ext>
            </a:extLst>
          </p:cNvPr>
          <p:cNvSpPr txBox="1"/>
          <p:nvPr userDrawn="1"/>
        </p:nvSpPr>
        <p:spPr>
          <a:xfrm>
            <a:off x="1943906" y="3859785"/>
            <a:ext cx="8787954" cy="523220"/>
          </a:xfrm>
          <a:prstGeom prst="rect">
            <a:avLst/>
          </a:prstGeom>
          <a:noFill/>
        </p:spPr>
        <p:txBody>
          <a:bodyPr wrap="square" rtlCol="0">
            <a:spAutoFit/>
          </a:bodyPr>
          <a:lstStyle/>
          <a:p>
            <a:endParaRPr lang="en-US" sz="2800" i="1" dirty="0">
              <a:solidFill>
                <a:schemeClr val="tx2"/>
              </a:solidFill>
              <a:latin typeface="+mj-lt"/>
            </a:endParaRPr>
          </a:p>
        </p:txBody>
      </p:sp>
      <p:sp>
        <p:nvSpPr>
          <p:cNvPr id="5" name="Content Placeholder 4">
            <a:extLst>
              <a:ext uri="{FF2B5EF4-FFF2-40B4-BE49-F238E27FC236}">
                <a16:creationId xmlns:a16="http://schemas.microsoft.com/office/drawing/2014/main" id="{3C7DEBB4-9C91-4073-B850-FEA0640DBE0E}"/>
              </a:ext>
            </a:extLst>
          </p:cNvPr>
          <p:cNvSpPr>
            <a:spLocks noGrp="1"/>
          </p:cNvSpPr>
          <p:nvPr>
            <p:ph sz="quarter" idx="10"/>
          </p:nvPr>
        </p:nvSpPr>
        <p:spPr>
          <a:xfrm>
            <a:off x="1943906" y="3751697"/>
            <a:ext cx="8787954" cy="914400"/>
          </a:xfrm>
        </p:spPr>
        <p:txBody>
          <a:bodyPr/>
          <a:lstStyle>
            <a:lvl1pPr marL="0" indent="0">
              <a:buNone/>
              <a:defRPr sz="2800" b="1" i="1"/>
            </a:lvl1pPr>
          </a:lstStyle>
          <a:p>
            <a:pPr lvl="0"/>
            <a:r>
              <a:rPr lang="en-US" dirty="0"/>
              <a:t>Click to edit Master text styles</a:t>
            </a:r>
          </a:p>
          <a:p>
            <a:pPr lvl="1"/>
            <a:endParaRPr lang="en-US" dirty="0"/>
          </a:p>
        </p:txBody>
      </p:sp>
      <p:sp>
        <p:nvSpPr>
          <p:cNvPr id="4" name="TextBox 3">
            <a:extLst>
              <a:ext uri="{FF2B5EF4-FFF2-40B4-BE49-F238E27FC236}">
                <a16:creationId xmlns:a16="http://schemas.microsoft.com/office/drawing/2014/main" id="{A903E5B0-F589-022B-D081-64A5837DEFAC}"/>
              </a:ext>
            </a:extLst>
          </p:cNvPr>
          <p:cNvSpPr txBox="1"/>
          <p:nvPr userDrawn="1"/>
        </p:nvSpPr>
        <p:spPr>
          <a:xfrm>
            <a:off x="3048000" y="6279634"/>
            <a:ext cx="6096000" cy="338554"/>
          </a:xfrm>
          <a:prstGeom prst="rect">
            <a:avLst/>
          </a:prstGeom>
          <a:noFill/>
        </p:spPr>
        <p:txBody>
          <a:bodyPr wrap="square">
            <a:spAutoFit/>
          </a:bodyPr>
          <a:lstStyle/>
          <a:p>
            <a:pPr algn="ctr"/>
            <a:r>
              <a:rPr lang="en-US" sz="1600" b="0" i="1" dirty="0">
                <a:solidFill>
                  <a:schemeClr val="tx1">
                    <a:lumMod val="75000"/>
                    <a:lumOff val="25000"/>
                  </a:schemeClr>
                </a:solidFill>
              </a:rPr>
              <a:t>© 2026 Transit Workforce Center</a:t>
            </a:r>
          </a:p>
        </p:txBody>
      </p:sp>
    </p:spTree>
    <p:custDataLst>
      <p:tags r:id="rId1"/>
    </p:custDataLst>
    <p:extLst>
      <p:ext uri="{BB962C8B-B14F-4D97-AF65-F5344CB8AC3E}">
        <p14:creationId xmlns:p14="http://schemas.microsoft.com/office/powerpoint/2010/main" val="251538120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6">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0803A1-65C7-4DEF-8E6B-066F34306918}"/>
              </a:ext>
            </a:extLst>
          </p:cNvPr>
          <p:cNvSpPr>
            <a:spLocks noGrp="1"/>
          </p:cNvSpPr>
          <p:nvPr>
            <p:ph type="title"/>
          </p:nvPr>
        </p:nvSpPr>
        <p:spPr>
          <a:xfrm>
            <a:off x="838200" y="842693"/>
            <a:ext cx="5760719" cy="664797"/>
          </a:xfrm>
        </p:spPr>
        <p:txBody>
          <a:bodyPr anchor="t" anchorCtr="0">
            <a:noAutofit/>
          </a:bodyPr>
          <a:lstStyle>
            <a:lvl1pPr>
              <a:defRPr sz="3600"/>
            </a:lvl1pPr>
          </a:lstStyle>
          <a:p>
            <a:r>
              <a:rPr lang="en-US" dirty="0"/>
              <a:t>Click to edit Master title style</a:t>
            </a:r>
          </a:p>
        </p:txBody>
      </p:sp>
      <p:sp>
        <p:nvSpPr>
          <p:cNvPr id="5" name="Content Placeholder 2">
            <a:extLst>
              <a:ext uri="{FF2B5EF4-FFF2-40B4-BE49-F238E27FC236}">
                <a16:creationId xmlns:a16="http://schemas.microsoft.com/office/drawing/2014/main" id="{5F1DE6FB-9338-42EB-86E5-EFD39FCDD0A0}"/>
              </a:ext>
            </a:extLst>
          </p:cNvPr>
          <p:cNvSpPr>
            <a:spLocks noGrp="1"/>
          </p:cNvSpPr>
          <p:nvPr>
            <p:ph idx="10" hasCustomPrompt="1"/>
          </p:nvPr>
        </p:nvSpPr>
        <p:spPr>
          <a:xfrm>
            <a:off x="847746" y="1652236"/>
            <a:ext cx="5751173" cy="4572000"/>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BF5B535C-AAC5-442E-B44E-F17CB9FA655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20840" y="-551658"/>
            <a:ext cx="6207403" cy="7090570"/>
          </a:xfrm>
          <a:prstGeom prst="rect">
            <a:avLst/>
          </a:prstGeom>
        </p:spPr>
      </p:pic>
    </p:spTree>
    <p:custDataLst>
      <p:tags r:id="rId1"/>
    </p:custDataLst>
    <p:extLst>
      <p:ext uri="{BB962C8B-B14F-4D97-AF65-F5344CB8AC3E}">
        <p14:creationId xmlns:p14="http://schemas.microsoft.com/office/powerpoint/2010/main" val="309128838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7 ">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0803A1-65C7-4DEF-8E6B-066F34306918}"/>
              </a:ext>
            </a:extLst>
          </p:cNvPr>
          <p:cNvSpPr>
            <a:spLocks noGrp="1"/>
          </p:cNvSpPr>
          <p:nvPr>
            <p:ph type="title"/>
          </p:nvPr>
        </p:nvSpPr>
        <p:spPr>
          <a:xfrm>
            <a:off x="838200" y="842693"/>
            <a:ext cx="10506055" cy="664797"/>
          </a:xfrm>
        </p:spPr>
        <p:txBody>
          <a:bodyPr anchor="t" anchorCtr="0">
            <a:noAutofit/>
          </a:bodyPr>
          <a:lstStyle>
            <a:lvl1pPr>
              <a:defRPr sz="3600"/>
            </a:lvl1pPr>
          </a:lstStyle>
          <a:p>
            <a:r>
              <a:rPr lang="en-US" dirty="0"/>
              <a:t>Click to edit Master title style</a:t>
            </a:r>
          </a:p>
        </p:txBody>
      </p:sp>
      <p:sp>
        <p:nvSpPr>
          <p:cNvPr id="9" name="Content Placeholder 2">
            <a:extLst>
              <a:ext uri="{FF2B5EF4-FFF2-40B4-BE49-F238E27FC236}">
                <a16:creationId xmlns:a16="http://schemas.microsoft.com/office/drawing/2014/main" id="{0939B5CF-C9F0-4174-89F9-7260EB98E2CC}"/>
              </a:ext>
            </a:extLst>
          </p:cNvPr>
          <p:cNvSpPr>
            <a:spLocks noGrp="1"/>
          </p:cNvSpPr>
          <p:nvPr>
            <p:ph idx="1" hasCustomPrompt="1"/>
          </p:nvPr>
        </p:nvSpPr>
        <p:spPr>
          <a:xfrm>
            <a:off x="838200" y="1639604"/>
            <a:ext cx="5807520" cy="4572000"/>
          </a:xfrm>
        </p:spPr>
        <p:txBody>
          <a:bodyPr>
            <a:normAutofit/>
          </a:bodyPr>
          <a:lstStyle>
            <a:lvl1pPr marL="0" indent="0">
              <a:buNone/>
              <a:defRPr sz="2800"/>
            </a:lvl1pPr>
            <a:lvl2pPr marL="457200" indent="0">
              <a:buNone/>
              <a:defRPr sz="2400">
                <a:solidFill>
                  <a:schemeClr val="tx2"/>
                </a:solidFill>
              </a:defRPr>
            </a:lvl2pPr>
            <a:lvl3pPr marL="914400" indent="0">
              <a:buNone/>
              <a:defRPr sz="2400">
                <a:solidFill>
                  <a:schemeClr val="tx2"/>
                </a:solidFill>
              </a:defRPr>
            </a:lvl3pPr>
            <a:lvl4pPr marL="1371600" indent="0">
              <a:buNone/>
              <a:defRPr sz="2000">
                <a:solidFill>
                  <a:schemeClr val="tx2"/>
                </a:solidFill>
              </a:defRPr>
            </a:lvl4pPr>
            <a:lvl5pPr marL="1828800" indent="0">
              <a:buNone/>
              <a:defRPr sz="18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5F1DE6FB-9338-42EB-86E5-EFD39FCDD0A0}"/>
              </a:ext>
            </a:extLst>
          </p:cNvPr>
          <p:cNvSpPr>
            <a:spLocks noGrp="1"/>
          </p:cNvSpPr>
          <p:nvPr>
            <p:ph idx="10" hasCustomPrompt="1"/>
          </p:nvPr>
        </p:nvSpPr>
        <p:spPr>
          <a:xfrm>
            <a:off x="6966816" y="1639604"/>
            <a:ext cx="4386984" cy="4572000"/>
          </a:xfrm>
        </p:spPr>
        <p:txBody>
          <a:bodyPr>
            <a:normAutofit/>
          </a:bodyPr>
          <a:lstStyle>
            <a:lvl1pPr marL="0" indent="0">
              <a:buNone/>
              <a:defRPr sz="2800"/>
            </a:lvl1pPr>
            <a:lvl2pPr marL="457200" indent="0">
              <a:buNone/>
              <a:defRPr sz="2400">
                <a:solidFill>
                  <a:schemeClr val="tx2"/>
                </a:solidFill>
              </a:defRPr>
            </a:lvl2pPr>
            <a:lvl3pPr marL="914400" indent="0">
              <a:buNone/>
              <a:defRPr sz="2400">
                <a:solidFill>
                  <a:schemeClr val="tx2"/>
                </a:solidFill>
              </a:defRPr>
            </a:lvl3pPr>
            <a:lvl4pPr marL="1371600" indent="0">
              <a:buNone/>
              <a:defRPr sz="2000">
                <a:solidFill>
                  <a:schemeClr val="tx2"/>
                </a:solidFill>
              </a:defRPr>
            </a:lvl4pPr>
            <a:lvl5pPr marL="1828800" indent="0">
              <a:buNone/>
              <a:defRPr sz="18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10648285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PTIONAL - Media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EECBCB-7280-44C4-B33B-9BE2A139BC48}"/>
              </a:ext>
            </a:extLst>
          </p:cNvPr>
          <p:cNvSpPr>
            <a:spLocks noGrp="1"/>
          </p:cNvSpPr>
          <p:nvPr>
            <p:ph type="title"/>
          </p:nvPr>
        </p:nvSpPr>
        <p:spPr>
          <a:xfrm>
            <a:off x="838200" y="410258"/>
            <a:ext cx="10515600" cy="584354"/>
          </a:xfrm>
        </p:spPr>
        <p:txBody>
          <a:bodyPr anchor="t" anchorCtr="0">
            <a:noAutofit/>
          </a:bodyPr>
          <a:lstStyle>
            <a:lvl1pPr algn="ctr">
              <a:defRPr sz="3600">
                <a:solidFill>
                  <a:schemeClr val="bg2">
                    <a:lumMod val="25000"/>
                  </a:schemeClr>
                </a:solidFill>
              </a:defRPr>
            </a:lvl1pPr>
          </a:lstStyle>
          <a:p>
            <a:r>
              <a:rPr lang="en-US" dirty="0"/>
              <a:t>Click to edit Master title style</a:t>
            </a:r>
          </a:p>
        </p:txBody>
      </p:sp>
      <p:pic>
        <p:nvPicPr>
          <p:cNvPr id="5" name="Graphic 4">
            <a:extLst>
              <a:ext uri="{FF2B5EF4-FFF2-40B4-BE49-F238E27FC236}">
                <a16:creationId xmlns:a16="http://schemas.microsoft.com/office/drawing/2014/main" id="{902B6895-ADE8-4BF9-928C-453C82A89858}"/>
              </a:ext>
            </a:extLst>
          </p:cNvPr>
          <p:cNvPicPr>
            <a:picLocks noChangeAspect="1"/>
          </p:cNvPicPr>
          <p:nvPr userDrawn="1"/>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148" t="21891" r="11939" b="33527"/>
          <a:stretch/>
        </p:blipFill>
        <p:spPr>
          <a:xfrm>
            <a:off x="1380565" y="821094"/>
            <a:ext cx="9430870" cy="6176865"/>
          </a:xfrm>
          <a:prstGeom prst="rect">
            <a:avLst/>
          </a:prstGeom>
        </p:spPr>
      </p:pic>
      <p:pic>
        <p:nvPicPr>
          <p:cNvPr id="6" name="Picture 5">
            <a:extLst>
              <a:ext uri="{FF2B5EF4-FFF2-40B4-BE49-F238E27FC236}">
                <a16:creationId xmlns:a16="http://schemas.microsoft.com/office/drawing/2014/main" id="{26E47FC9-845E-42E7-BA96-0280D710B58E}"/>
              </a:ext>
            </a:extLst>
          </p:cNvPr>
          <p:cNvPicPr>
            <a:picLocks noChangeAspect="1"/>
          </p:cNvPicPr>
          <p:nvPr userDrawn="1"/>
        </p:nvPicPr>
        <p:blipFill rotWithShape="1">
          <a:blip r:embed="rId4"/>
          <a:srcRect l="56974"/>
          <a:stretch/>
        </p:blipFill>
        <p:spPr>
          <a:xfrm>
            <a:off x="7260042" y="410256"/>
            <a:ext cx="4931957" cy="6447743"/>
          </a:xfrm>
          <a:prstGeom prst="rect">
            <a:avLst/>
          </a:prstGeom>
        </p:spPr>
      </p:pic>
    </p:spTree>
    <p:custDataLst>
      <p:tags r:id="rId1"/>
    </p:custDataLst>
    <p:extLst>
      <p:ext uri="{BB962C8B-B14F-4D97-AF65-F5344CB8AC3E}">
        <p14:creationId xmlns:p14="http://schemas.microsoft.com/office/powerpoint/2010/main" val="360949325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ctivit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75C210-AF81-4BB1-A243-E9E1D9B33329}"/>
              </a:ext>
            </a:extLst>
          </p:cNvPr>
          <p:cNvSpPr/>
          <p:nvPr userDrawn="1"/>
        </p:nvSpPr>
        <p:spPr>
          <a:xfrm>
            <a:off x="0" y="0"/>
            <a:ext cx="12192000" cy="914400"/>
          </a:xfrm>
          <a:prstGeom prst="rect">
            <a:avLst/>
          </a:prstGeom>
          <a:gradFill flip="none" rotWithShape="1">
            <a:gsLst>
              <a:gs pos="0">
                <a:schemeClr val="accent5">
                  <a:lumMod val="50000"/>
                </a:schemeClr>
              </a:gs>
              <a:gs pos="66000">
                <a:schemeClr val="accent5"/>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A31376BC-AFE2-4546-B95E-156548E064E9}"/>
              </a:ext>
            </a:extLst>
          </p:cNvPr>
          <p:cNvSpPr>
            <a:spLocks noGrp="1"/>
          </p:cNvSpPr>
          <p:nvPr>
            <p:ph type="title"/>
          </p:nvPr>
        </p:nvSpPr>
        <p:spPr>
          <a:xfrm>
            <a:off x="838200" y="175488"/>
            <a:ext cx="10523219" cy="523195"/>
          </a:xfrm>
        </p:spPr>
        <p:txBody>
          <a:bodyPr anchor="t" anchorCtr="0">
            <a:noAutofit/>
          </a:bodyPr>
          <a:lstStyle>
            <a:lvl1pPr algn="l">
              <a:defRPr sz="3600">
                <a:solidFill>
                  <a:schemeClr val="bg1"/>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74B925FF-9736-6C75-9B1C-CAC46B6D6E57}"/>
              </a:ext>
            </a:extLst>
          </p:cNvPr>
          <p:cNvSpPr>
            <a:spLocks noGrp="1"/>
          </p:cNvSpPr>
          <p:nvPr>
            <p:ph idx="1" hasCustomPrompt="1"/>
          </p:nvPr>
        </p:nvSpPr>
        <p:spPr>
          <a:xfrm>
            <a:off x="838199" y="1381991"/>
            <a:ext cx="10515599" cy="4835929"/>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87305804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structor Dem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75C210-AF81-4BB1-A243-E9E1D9B33329}"/>
              </a:ext>
            </a:extLst>
          </p:cNvPr>
          <p:cNvSpPr/>
          <p:nvPr userDrawn="1"/>
        </p:nvSpPr>
        <p:spPr>
          <a:xfrm>
            <a:off x="0" y="-1"/>
            <a:ext cx="12161520" cy="914400"/>
          </a:xfrm>
          <a:prstGeom prst="rect">
            <a:avLst/>
          </a:prstGeom>
          <a:gradFill flip="none" rotWithShape="1">
            <a:gsLst>
              <a:gs pos="0">
                <a:srgbClr val="0F6235"/>
              </a:gs>
              <a:gs pos="58000">
                <a:srgbClr val="2AA748"/>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6AB20661-D1D6-618C-2DB0-057DDEFB603F}"/>
              </a:ext>
            </a:extLst>
          </p:cNvPr>
          <p:cNvSpPr>
            <a:spLocks noGrp="1"/>
          </p:cNvSpPr>
          <p:nvPr>
            <p:ph type="title"/>
          </p:nvPr>
        </p:nvSpPr>
        <p:spPr>
          <a:xfrm>
            <a:off x="838200" y="175488"/>
            <a:ext cx="10523219" cy="523195"/>
          </a:xfrm>
        </p:spPr>
        <p:txBody>
          <a:bodyPr anchor="t" anchorCtr="0">
            <a:noAutofit/>
          </a:bodyPr>
          <a:lstStyle>
            <a:lvl1pPr algn="l">
              <a:defRPr sz="3600">
                <a:solidFill>
                  <a:schemeClr val="bg1"/>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5FDFC69A-B9EC-AFF9-4C58-CCED9B26FEEC}"/>
              </a:ext>
            </a:extLst>
          </p:cNvPr>
          <p:cNvSpPr>
            <a:spLocks noGrp="1"/>
          </p:cNvSpPr>
          <p:nvPr>
            <p:ph idx="1" hasCustomPrompt="1"/>
          </p:nvPr>
        </p:nvSpPr>
        <p:spPr>
          <a:xfrm>
            <a:off x="838199" y="1381991"/>
            <a:ext cx="10515599" cy="4835929"/>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77643580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nowledge Chec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EEB4C2-CA03-E5CE-9CA9-1E7D9490FC3F}"/>
              </a:ext>
            </a:extLst>
          </p:cNvPr>
          <p:cNvSpPr/>
          <p:nvPr userDrawn="1"/>
        </p:nvSpPr>
        <p:spPr>
          <a:xfrm>
            <a:off x="0" y="-1176"/>
            <a:ext cx="12192000" cy="914400"/>
          </a:xfrm>
          <a:prstGeom prst="rect">
            <a:avLst/>
          </a:prstGeom>
          <a:gradFill flip="none" rotWithShape="1">
            <a:gsLst>
              <a:gs pos="0">
                <a:schemeClr val="accent4"/>
              </a:gs>
              <a:gs pos="58000">
                <a:schemeClr val="accent4"/>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1799EE8F-088F-A2ED-809A-43DF4579D88B}"/>
              </a:ext>
            </a:extLst>
          </p:cNvPr>
          <p:cNvSpPr>
            <a:spLocks noGrp="1"/>
          </p:cNvSpPr>
          <p:nvPr>
            <p:ph idx="1" hasCustomPrompt="1"/>
          </p:nvPr>
        </p:nvSpPr>
        <p:spPr>
          <a:xfrm>
            <a:off x="838199" y="1381991"/>
            <a:ext cx="10515599" cy="4835929"/>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a:extLst>
              <a:ext uri="{FF2B5EF4-FFF2-40B4-BE49-F238E27FC236}">
                <a16:creationId xmlns:a16="http://schemas.microsoft.com/office/drawing/2014/main" id="{BE9FF346-9704-87EB-0F3E-9B56533D2758}"/>
              </a:ext>
            </a:extLst>
          </p:cNvPr>
          <p:cNvSpPr>
            <a:spLocks noGrp="1"/>
          </p:cNvSpPr>
          <p:nvPr>
            <p:ph type="title"/>
          </p:nvPr>
        </p:nvSpPr>
        <p:spPr>
          <a:xfrm>
            <a:off x="838200" y="175488"/>
            <a:ext cx="10523219" cy="523195"/>
          </a:xfrm>
        </p:spPr>
        <p:txBody>
          <a:bodyPr anchor="t" anchorCtr="0">
            <a:noAutofit/>
          </a:bodyPr>
          <a:lstStyle>
            <a:lvl1pPr algn="l">
              <a:defRPr sz="3600">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18502072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nowledge Check w/Medi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BC235C-43E4-0A1C-E787-B47ABBC353EE}"/>
              </a:ext>
            </a:extLst>
          </p:cNvPr>
          <p:cNvSpPr/>
          <p:nvPr userDrawn="1"/>
        </p:nvSpPr>
        <p:spPr>
          <a:xfrm>
            <a:off x="0" y="-1176"/>
            <a:ext cx="12192000" cy="914400"/>
          </a:xfrm>
          <a:prstGeom prst="rect">
            <a:avLst/>
          </a:prstGeom>
          <a:gradFill flip="none" rotWithShape="1">
            <a:gsLst>
              <a:gs pos="0">
                <a:schemeClr val="accent4"/>
              </a:gs>
              <a:gs pos="58000">
                <a:schemeClr val="accent4"/>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0D21FA8E-C60F-4C38-B3AB-70F74134A904}"/>
              </a:ext>
            </a:extLst>
          </p:cNvPr>
          <p:cNvSpPr>
            <a:spLocks noGrp="1"/>
          </p:cNvSpPr>
          <p:nvPr>
            <p:ph idx="1" hasCustomPrompt="1"/>
          </p:nvPr>
        </p:nvSpPr>
        <p:spPr>
          <a:xfrm>
            <a:off x="838200" y="1401796"/>
            <a:ext cx="5928360" cy="4797680"/>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Media Placeholder 7">
            <a:extLst>
              <a:ext uri="{FF2B5EF4-FFF2-40B4-BE49-F238E27FC236}">
                <a16:creationId xmlns:a16="http://schemas.microsoft.com/office/drawing/2014/main" id="{86E117B5-6689-4D6E-80F7-67519BEA5920}"/>
              </a:ext>
            </a:extLst>
          </p:cNvPr>
          <p:cNvSpPr>
            <a:spLocks noGrp="1"/>
          </p:cNvSpPr>
          <p:nvPr>
            <p:ph type="media" sz="quarter" idx="10"/>
          </p:nvPr>
        </p:nvSpPr>
        <p:spPr>
          <a:xfrm>
            <a:off x="7239000" y="1401795"/>
            <a:ext cx="4114800" cy="4721194"/>
          </a:xfrm>
        </p:spPr>
        <p:txBody>
          <a:bodyPr/>
          <a:lstStyle/>
          <a:p>
            <a:endParaRPr lang="en-US" dirty="0"/>
          </a:p>
        </p:txBody>
      </p:sp>
      <p:sp>
        <p:nvSpPr>
          <p:cNvPr id="3" name="Title 1">
            <a:extLst>
              <a:ext uri="{FF2B5EF4-FFF2-40B4-BE49-F238E27FC236}">
                <a16:creationId xmlns:a16="http://schemas.microsoft.com/office/drawing/2014/main" id="{A34F2F57-E9FA-C828-49EB-2B4A8AAD070E}"/>
              </a:ext>
            </a:extLst>
          </p:cNvPr>
          <p:cNvSpPr>
            <a:spLocks noGrp="1"/>
          </p:cNvSpPr>
          <p:nvPr>
            <p:ph type="title"/>
          </p:nvPr>
        </p:nvSpPr>
        <p:spPr>
          <a:xfrm>
            <a:off x="838200" y="175488"/>
            <a:ext cx="10523219" cy="523195"/>
          </a:xfrm>
        </p:spPr>
        <p:txBody>
          <a:bodyPr anchor="t" anchorCtr="0">
            <a:noAutofit/>
          </a:bodyPr>
          <a:lstStyle>
            <a:lvl1pPr algn="l">
              <a:defRPr sz="3600">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50089044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E8D6024-688A-40F2-A005-6ECACAF0EA57}"/>
              </a:ext>
            </a:extLst>
          </p:cNvPr>
          <p:cNvCxnSpPr>
            <a:cxnSpLocks/>
          </p:cNvCxnSpPr>
          <p:nvPr userDrawn="1"/>
        </p:nvCxnSpPr>
        <p:spPr>
          <a:xfrm>
            <a:off x="-94130" y="1210968"/>
            <a:ext cx="12380259" cy="0"/>
          </a:xfrm>
          <a:prstGeom prst="line">
            <a:avLst/>
          </a:prstGeom>
          <a:ln w="76200" cap="rnd">
            <a:gradFill>
              <a:gsLst>
                <a:gs pos="0">
                  <a:schemeClr val="accent3"/>
                </a:gs>
                <a:gs pos="50000">
                  <a:schemeClr val="accent2"/>
                </a:gs>
                <a:gs pos="63000">
                  <a:schemeClr val="accent2"/>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E3EECBCB-7280-44C4-B33B-9BE2A139BC48}"/>
              </a:ext>
            </a:extLst>
          </p:cNvPr>
          <p:cNvSpPr>
            <a:spLocks noGrp="1"/>
          </p:cNvSpPr>
          <p:nvPr>
            <p:ph type="title"/>
          </p:nvPr>
        </p:nvSpPr>
        <p:spPr>
          <a:xfrm>
            <a:off x="838200" y="502695"/>
            <a:ext cx="10515600" cy="747897"/>
          </a:xfrm>
        </p:spPr>
        <p:txBody>
          <a:bodyPr anchor="t" anchorCtr="0">
            <a:noAutofit/>
          </a:bodyPr>
          <a:lstStyle>
            <a:lvl1pPr algn="ctr">
              <a:defRPr sz="3600">
                <a:solidFill>
                  <a:schemeClr val="bg2">
                    <a:lumMod val="25000"/>
                  </a:schemeClr>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27581456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A136FF-294D-894C-A744-82A47C950F60}"/>
              </a:ext>
            </a:extLst>
          </p:cNvPr>
          <p:cNvPicPr>
            <a:picLocks noChangeAspect="1"/>
          </p:cNvPicPr>
          <p:nvPr userDrawn="1"/>
        </p:nvPicPr>
        <p:blipFill rotWithShape="1">
          <a:blip r:embed="rId3"/>
          <a:srcRect l="18658" t="41767"/>
          <a:stretch/>
        </p:blipFill>
        <p:spPr>
          <a:xfrm>
            <a:off x="918742" y="2318300"/>
            <a:ext cx="11273257" cy="4539700"/>
          </a:xfrm>
          <a:prstGeom prst="rect">
            <a:avLst/>
          </a:prstGeom>
        </p:spPr>
      </p:pic>
    </p:spTree>
    <p:custDataLst>
      <p:tags r:id="rId1"/>
    </p:custDataLst>
    <p:extLst>
      <p:ext uri="{BB962C8B-B14F-4D97-AF65-F5344CB8AC3E}">
        <p14:creationId xmlns:p14="http://schemas.microsoft.com/office/powerpoint/2010/main" val="228245559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3">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EECBCB-7280-44C4-B33B-9BE2A139BC48}"/>
              </a:ext>
            </a:extLst>
          </p:cNvPr>
          <p:cNvSpPr>
            <a:spLocks noGrp="1"/>
          </p:cNvSpPr>
          <p:nvPr>
            <p:ph type="title"/>
          </p:nvPr>
        </p:nvSpPr>
        <p:spPr>
          <a:xfrm>
            <a:off x="411060" y="169494"/>
            <a:ext cx="11459361" cy="958266"/>
          </a:xfrm>
        </p:spPr>
        <p:txBody>
          <a:bodyPr anchor="t" anchorCtr="0">
            <a:noAutofit/>
          </a:bodyPr>
          <a:lstStyle>
            <a:lvl1pPr algn="ctr">
              <a:defRPr sz="3600">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95539471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0BBFC2-BCA2-42DB-B689-79CD6F77250F}"/>
              </a:ext>
            </a:extLst>
          </p:cNvPr>
          <p:cNvSpPr>
            <a:spLocks noGrp="1"/>
          </p:cNvSpPr>
          <p:nvPr>
            <p:ph type="title"/>
          </p:nvPr>
        </p:nvSpPr>
        <p:spPr>
          <a:xfrm>
            <a:off x="841248" y="646396"/>
            <a:ext cx="10515600" cy="664797"/>
          </a:xfrm>
        </p:spPr>
        <p:txBody>
          <a:bodyPr anchor="t" anchorCtr="0">
            <a:noAutofit/>
          </a:bodyPr>
          <a:lstStyle>
            <a:lvl1pPr>
              <a:defRPr sz="3600">
                <a:latin typeface="+mj-lt"/>
              </a:defRPr>
            </a:lvl1pPr>
          </a:lstStyle>
          <a:p>
            <a:r>
              <a:rPr lang="en-US" dirty="0"/>
              <a:t>Click to edit Master title style</a:t>
            </a:r>
          </a:p>
        </p:txBody>
      </p:sp>
      <p:sp>
        <p:nvSpPr>
          <p:cNvPr id="5" name="Content Placeholder 2">
            <a:extLst>
              <a:ext uri="{FF2B5EF4-FFF2-40B4-BE49-F238E27FC236}">
                <a16:creationId xmlns:a16="http://schemas.microsoft.com/office/drawing/2014/main" id="{B8762E67-B794-4C5B-82A2-AFA08B414037}"/>
              </a:ext>
            </a:extLst>
          </p:cNvPr>
          <p:cNvSpPr>
            <a:spLocks noGrp="1"/>
          </p:cNvSpPr>
          <p:nvPr>
            <p:ph idx="1" hasCustomPrompt="1"/>
          </p:nvPr>
        </p:nvSpPr>
        <p:spPr>
          <a:xfrm>
            <a:off x="838199" y="1645920"/>
            <a:ext cx="10515599" cy="4572000"/>
          </a:xfrm>
        </p:spPr>
        <p:txBody>
          <a:bodyPr>
            <a:normAutofit/>
          </a:bodyPr>
          <a:lstStyle>
            <a:lvl1pPr marL="0" indent="0">
              <a:buNone/>
              <a:defRPr sz="2800">
                <a:latin typeface="+mn-lt"/>
              </a:defRPr>
            </a:lvl1pPr>
            <a:lvl2pPr marL="457200" indent="0">
              <a:buNone/>
              <a:defRPr sz="2400">
                <a:solidFill>
                  <a:schemeClr val="tx1">
                    <a:lumMod val="75000"/>
                    <a:lumOff val="25000"/>
                  </a:schemeClr>
                </a:solidFill>
                <a:latin typeface="+mn-lt"/>
              </a:defRPr>
            </a:lvl2pPr>
            <a:lvl3pPr marL="914400" indent="0">
              <a:buNone/>
              <a:defRPr sz="2400">
                <a:solidFill>
                  <a:schemeClr val="tx1">
                    <a:lumMod val="75000"/>
                    <a:lumOff val="25000"/>
                  </a:schemeClr>
                </a:solidFill>
                <a:latin typeface="+mn-lt"/>
              </a:defRPr>
            </a:lvl3pPr>
            <a:lvl4pPr marL="1371600" indent="0">
              <a:buNone/>
              <a:defRPr sz="2000">
                <a:solidFill>
                  <a:schemeClr val="tx1">
                    <a:lumMod val="75000"/>
                    <a:lumOff val="25000"/>
                  </a:schemeClr>
                </a:solidFill>
                <a:latin typeface="+mn-lt"/>
              </a:defRPr>
            </a:lvl4pPr>
            <a:lvl5pPr marL="1828800" indent="0">
              <a:buNone/>
              <a:defRPr sz="1800">
                <a:solidFill>
                  <a:schemeClr val="tx1">
                    <a:lumMod val="75000"/>
                    <a:lumOff val="25000"/>
                  </a:schemeClr>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B2369033-F6F9-4085-9143-7445C87B6A19}"/>
              </a:ext>
            </a:extLst>
          </p:cNvPr>
          <p:cNvCxnSpPr>
            <a:cxnSpLocks/>
          </p:cNvCxnSpPr>
          <p:nvPr userDrawn="1"/>
        </p:nvCxnSpPr>
        <p:spPr>
          <a:xfrm>
            <a:off x="-85165" y="1296997"/>
            <a:ext cx="12362329" cy="0"/>
          </a:xfrm>
          <a:prstGeom prst="line">
            <a:avLst/>
          </a:prstGeom>
          <a:ln w="76200" cap="rnd">
            <a:gradFill>
              <a:gsLst>
                <a:gs pos="0">
                  <a:schemeClr val="accent3"/>
                </a:gs>
                <a:gs pos="50000">
                  <a:schemeClr val="accent2"/>
                </a:gs>
                <a:gs pos="63000">
                  <a:schemeClr val="accent2"/>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2436559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982503-DB72-16F9-4F73-938C93FFCA7D}"/>
              </a:ext>
            </a:extLst>
          </p:cNvPr>
          <p:cNvPicPr>
            <a:picLocks noChangeAspect="1"/>
          </p:cNvPicPr>
          <p:nvPr userDrawn="1"/>
        </p:nvPicPr>
        <p:blipFill rotWithShape="1">
          <a:blip r:embed="rId3"/>
          <a:srcRect l="18658" t="41767"/>
          <a:stretch/>
        </p:blipFill>
        <p:spPr>
          <a:xfrm>
            <a:off x="918742" y="2318300"/>
            <a:ext cx="11273257" cy="4539700"/>
          </a:xfrm>
          <a:prstGeom prst="rect">
            <a:avLst/>
          </a:prstGeom>
        </p:spPr>
      </p:pic>
      <p:sp>
        <p:nvSpPr>
          <p:cNvPr id="5" name="Title 1">
            <a:extLst>
              <a:ext uri="{FF2B5EF4-FFF2-40B4-BE49-F238E27FC236}">
                <a16:creationId xmlns:a16="http://schemas.microsoft.com/office/drawing/2014/main" id="{5527EC74-9733-4617-ECB3-3DDA17D792FC}"/>
              </a:ext>
            </a:extLst>
          </p:cNvPr>
          <p:cNvSpPr>
            <a:spLocks noGrp="1"/>
          </p:cNvSpPr>
          <p:nvPr>
            <p:ph type="title" hasCustomPrompt="1"/>
          </p:nvPr>
        </p:nvSpPr>
        <p:spPr>
          <a:xfrm>
            <a:off x="1225317" y="1873950"/>
            <a:ext cx="8713570" cy="1345974"/>
          </a:xfrm>
        </p:spPr>
        <p:txBody>
          <a:bodyPr anchor="t" anchorCtr="0">
            <a:noAutofit/>
          </a:bodyPr>
          <a:lstStyle>
            <a:lvl1pPr>
              <a:defRPr sz="8800"/>
            </a:lvl1pPr>
          </a:lstStyle>
          <a:p>
            <a:r>
              <a:rPr lang="en-US" dirty="0"/>
              <a:t>Thank you!</a:t>
            </a:r>
          </a:p>
        </p:txBody>
      </p:sp>
      <p:pic>
        <p:nvPicPr>
          <p:cNvPr id="8" name="Picture 7">
            <a:extLst>
              <a:ext uri="{FF2B5EF4-FFF2-40B4-BE49-F238E27FC236}">
                <a16:creationId xmlns:a16="http://schemas.microsoft.com/office/drawing/2014/main" id="{EC3BA06A-8B3F-22A9-7D61-9A9704B18C66}"/>
              </a:ext>
            </a:extLst>
          </p:cNvPr>
          <p:cNvPicPr>
            <a:picLocks noChangeAspect="1"/>
          </p:cNvPicPr>
          <p:nvPr userDrawn="1"/>
        </p:nvPicPr>
        <p:blipFill>
          <a:blip r:embed="rId4">
            <a:extLst>
              <a:ext uri="{28A0092B-C50C-407E-A947-70E740481C1C}">
                <a14:useLocalDpi xmlns:a14="http://schemas.microsoft.com/office/drawing/2010/main" val="0"/>
              </a:ext>
            </a:extLst>
          </a:blip>
          <a:srcRect l="6873"/>
          <a:stretch>
            <a:fillRect/>
          </a:stretch>
        </p:blipFill>
        <p:spPr>
          <a:xfrm>
            <a:off x="1225317" y="3397292"/>
            <a:ext cx="6991583" cy="1748592"/>
          </a:xfrm>
          <a:prstGeom prst="rect">
            <a:avLst/>
          </a:prstGeom>
        </p:spPr>
      </p:pic>
      <p:sp>
        <p:nvSpPr>
          <p:cNvPr id="9" name="TextBox 8">
            <a:extLst>
              <a:ext uri="{FF2B5EF4-FFF2-40B4-BE49-F238E27FC236}">
                <a16:creationId xmlns:a16="http://schemas.microsoft.com/office/drawing/2014/main" id="{0E7F1A2A-8C9E-CE16-2FE4-897B57D45C6B}"/>
              </a:ext>
            </a:extLst>
          </p:cNvPr>
          <p:cNvSpPr txBox="1"/>
          <p:nvPr userDrawn="1"/>
        </p:nvSpPr>
        <p:spPr>
          <a:xfrm>
            <a:off x="3048000" y="6279634"/>
            <a:ext cx="6096000" cy="338554"/>
          </a:xfrm>
          <a:prstGeom prst="rect">
            <a:avLst/>
          </a:prstGeom>
          <a:noFill/>
        </p:spPr>
        <p:txBody>
          <a:bodyPr wrap="square">
            <a:spAutoFit/>
          </a:bodyPr>
          <a:lstStyle/>
          <a:p>
            <a:pPr algn="ctr"/>
            <a:r>
              <a:rPr lang="en-US" sz="1600" b="0" i="1" dirty="0">
                <a:solidFill>
                  <a:schemeClr val="tx1">
                    <a:lumMod val="75000"/>
                    <a:lumOff val="25000"/>
                  </a:schemeClr>
                </a:solidFill>
              </a:rPr>
              <a:t>© 2026 Transit Workforce Center</a:t>
            </a:r>
          </a:p>
        </p:txBody>
      </p:sp>
      <p:pic>
        <p:nvPicPr>
          <p:cNvPr id="10" name="Picture 9">
            <a:extLst>
              <a:ext uri="{FF2B5EF4-FFF2-40B4-BE49-F238E27FC236}">
                <a16:creationId xmlns:a16="http://schemas.microsoft.com/office/drawing/2014/main" id="{BF030C39-6AFB-5438-6E6F-7CE2EE7EB7C3}"/>
              </a:ext>
            </a:extLst>
          </p:cNvPr>
          <p:cNvPicPr>
            <a:picLocks noChangeAspect="1"/>
          </p:cNvPicPr>
          <p:nvPr userDrawn="1"/>
        </p:nvPicPr>
        <p:blipFill>
          <a:blip r:embed="rId5"/>
          <a:srcRect l="73229" t="44259"/>
          <a:stretch>
            <a:fillRect/>
          </a:stretch>
        </p:blipFill>
        <p:spPr>
          <a:xfrm rot="10800000">
            <a:off x="0" y="0"/>
            <a:ext cx="2450636" cy="2870200"/>
          </a:xfrm>
          <a:prstGeom prst="rect">
            <a:avLst/>
          </a:prstGeom>
        </p:spPr>
      </p:pic>
    </p:spTree>
    <p:custDataLst>
      <p:tags r:id="rId1"/>
    </p:custDataLst>
    <p:extLst>
      <p:ext uri="{BB962C8B-B14F-4D97-AF65-F5344CB8AC3E}">
        <p14:creationId xmlns:p14="http://schemas.microsoft.com/office/powerpoint/2010/main" val="141922967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Objectives and 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0BBFC2-BCA2-42DB-B689-79CD6F77250F}"/>
              </a:ext>
            </a:extLst>
          </p:cNvPr>
          <p:cNvSpPr>
            <a:spLocks noGrp="1"/>
          </p:cNvSpPr>
          <p:nvPr>
            <p:ph type="title"/>
          </p:nvPr>
        </p:nvSpPr>
        <p:spPr>
          <a:xfrm>
            <a:off x="841248" y="646396"/>
            <a:ext cx="10515600" cy="664797"/>
          </a:xfrm>
        </p:spPr>
        <p:txBody>
          <a:bodyPr anchor="t" anchorCtr="0">
            <a:noAutofit/>
          </a:bodyPr>
          <a:lstStyle>
            <a:lvl1pPr>
              <a:defRPr sz="3600">
                <a:latin typeface="+mj-lt"/>
              </a:defRPr>
            </a:lvl1pPr>
          </a:lstStyle>
          <a:p>
            <a:r>
              <a:rPr lang="en-US" dirty="0"/>
              <a:t>Click to edit Master title style</a:t>
            </a:r>
          </a:p>
        </p:txBody>
      </p:sp>
      <p:sp>
        <p:nvSpPr>
          <p:cNvPr id="5" name="Content Placeholder 2">
            <a:extLst>
              <a:ext uri="{FF2B5EF4-FFF2-40B4-BE49-F238E27FC236}">
                <a16:creationId xmlns:a16="http://schemas.microsoft.com/office/drawing/2014/main" id="{B8762E67-B794-4C5B-82A2-AFA08B414037}"/>
              </a:ext>
            </a:extLst>
          </p:cNvPr>
          <p:cNvSpPr>
            <a:spLocks noGrp="1"/>
          </p:cNvSpPr>
          <p:nvPr>
            <p:ph idx="1" hasCustomPrompt="1"/>
          </p:nvPr>
        </p:nvSpPr>
        <p:spPr>
          <a:xfrm>
            <a:off x="838199" y="1645920"/>
            <a:ext cx="10515599" cy="4572000"/>
          </a:xfrm>
        </p:spPr>
        <p:txBody>
          <a:bodyPr>
            <a:normAutofit/>
          </a:bodyPr>
          <a:lstStyle>
            <a:lvl1pPr marL="0" indent="0">
              <a:buNone/>
              <a:defRPr sz="2400">
                <a:latin typeface="+mn-lt"/>
              </a:defRPr>
            </a:lvl1pPr>
            <a:lvl2pPr marL="457200" indent="0">
              <a:buNone/>
              <a:defRPr sz="2000">
                <a:solidFill>
                  <a:schemeClr val="tx2"/>
                </a:solidFill>
                <a:latin typeface="+mn-lt"/>
              </a:defRPr>
            </a:lvl2pPr>
            <a:lvl3pPr marL="914400" indent="0">
              <a:buNone/>
              <a:defRPr sz="2000">
                <a:solidFill>
                  <a:schemeClr val="tx2"/>
                </a:solidFill>
                <a:latin typeface="+mn-lt"/>
              </a:defRPr>
            </a:lvl3pPr>
            <a:lvl4pPr marL="1371600" indent="0">
              <a:buNone/>
              <a:defRPr sz="1800">
                <a:solidFill>
                  <a:schemeClr val="tx2"/>
                </a:solidFill>
                <a:latin typeface="+mn-lt"/>
              </a:defRPr>
            </a:lvl4pPr>
            <a:lvl5pPr marL="1828800" indent="0">
              <a:buNone/>
              <a:defRPr sz="1600">
                <a:solidFill>
                  <a:schemeClr val="tx2"/>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B2369033-F6F9-4085-9143-7445C87B6A19}"/>
              </a:ext>
            </a:extLst>
          </p:cNvPr>
          <p:cNvCxnSpPr>
            <a:cxnSpLocks/>
          </p:cNvCxnSpPr>
          <p:nvPr userDrawn="1"/>
        </p:nvCxnSpPr>
        <p:spPr>
          <a:xfrm>
            <a:off x="-85165" y="1296997"/>
            <a:ext cx="12362329" cy="0"/>
          </a:xfrm>
          <a:prstGeom prst="line">
            <a:avLst/>
          </a:prstGeom>
          <a:ln w="76200" cap="rnd">
            <a:gradFill>
              <a:gsLst>
                <a:gs pos="0">
                  <a:schemeClr val="accent3"/>
                </a:gs>
                <a:gs pos="50000">
                  <a:schemeClr val="accent2"/>
                </a:gs>
                <a:gs pos="63000">
                  <a:schemeClr val="accent2"/>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2859762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Agenda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A136FF-294D-894C-A744-82A47C950F60}"/>
              </a:ext>
            </a:extLst>
          </p:cNvPr>
          <p:cNvPicPr>
            <a:picLocks noChangeAspect="1"/>
          </p:cNvPicPr>
          <p:nvPr userDrawn="1"/>
        </p:nvPicPr>
        <p:blipFill rotWithShape="1">
          <a:blip r:embed="rId3"/>
          <a:srcRect l="18658" t="41767"/>
          <a:stretch/>
        </p:blipFill>
        <p:spPr>
          <a:xfrm>
            <a:off x="918742" y="2318300"/>
            <a:ext cx="11273257" cy="4539700"/>
          </a:xfrm>
          <a:prstGeom prst="rect">
            <a:avLst/>
          </a:prstGeom>
        </p:spPr>
      </p:pic>
      <p:sp>
        <p:nvSpPr>
          <p:cNvPr id="4" name="Title 1">
            <a:extLst>
              <a:ext uri="{FF2B5EF4-FFF2-40B4-BE49-F238E27FC236}">
                <a16:creationId xmlns:a16="http://schemas.microsoft.com/office/drawing/2014/main" id="{F18DFDCB-A912-4E83-9DDC-372B0E651685}"/>
              </a:ext>
            </a:extLst>
          </p:cNvPr>
          <p:cNvSpPr>
            <a:spLocks noGrp="1"/>
          </p:cNvSpPr>
          <p:nvPr>
            <p:ph type="title"/>
          </p:nvPr>
        </p:nvSpPr>
        <p:spPr>
          <a:xfrm>
            <a:off x="841248" y="646396"/>
            <a:ext cx="8713570" cy="664797"/>
          </a:xfrm>
        </p:spPr>
        <p:txBody>
          <a:bodyPr anchor="t" anchorCtr="0">
            <a:noAutofit/>
          </a:bodyPr>
          <a:lstStyle>
            <a:lvl1pPr>
              <a:defRPr sz="3600"/>
            </a:lvl1pPr>
          </a:lstStyle>
          <a:p>
            <a:r>
              <a:rPr lang="en-US" dirty="0"/>
              <a:t>Click to edit Master title style</a:t>
            </a:r>
          </a:p>
        </p:txBody>
      </p:sp>
      <p:sp>
        <p:nvSpPr>
          <p:cNvPr id="5" name="Content Placeholder 2">
            <a:extLst>
              <a:ext uri="{FF2B5EF4-FFF2-40B4-BE49-F238E27FC236}">
                <a16:creationId xmlns:a16="http://schemas.microsoft.com/office/drawing/2014/main" id="{16BD9011-12FC-4B10-BFC5-5D11FD2466A5}"/>
              </a:ext>
            </a:extLst>
          </p:cNvPr>
          <p:cNvSpPr>
            <a:spLocks noGrp="1"/>
          </p:cNvSpPr>
          <p:nvPr>
            <p:ph idx="1" hasCustomPrompt="1"/>
          </p:nvPr>
        </p:nvSpPr>
        <p:spPr>
          <a:xfrm>
            <a:off x="838200" y="1645920"/>
            <a:ext cx="8716618" cy="4572000"/>
          </a:xfrm>
        </p:spPr>
        <p:txBody>
          <a:bodyPr>
            <a:normAutofit/>
          </a:bodyPr>
          <a:lstStyle>
            <a:lvl1pPr marL="0" indent="0">
              <a:buNone/>
              <a:defRPr sz="2400"/>
            </a:lvl1pPr>
            <a:lvl2pPr marL="457200" indent="0">
              <a:buNone/>
              <a:defRPr sz="2000">
                <a:solidFill>
                  <a:schemeClr val="tx2"/>
                </a:solidFill>
              </a:defRPr>
            </a:lvl2pPr>
            <a:lvl3pPr marL="914400" indent="0">
              <a:buNone/>
              <a:defRPr sz="2000">
                <a:solidFill>
                  <a:schemeClr val="tx2"/>
                </a:solidFill>
              </a:defRPr>
            </a:lvl3pPr>
            <a:lvl4pPr marL="1371600" indent="0">
              <a:buNone/>
              <a:defRPr sz="1800">
                <a:solidFill>
                  <a:schemeClr val="tx2"/>
                </a:solidFill>
              </a:defRPr>
            </a:lvl4pPr>
            <a:lvl5pPr marL="1828800" indent="0">
              <a:buNone/>
              <a:defRPr sz="16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06058221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Media ">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EECBCB-7280-44C4-B33B-9BE2A139BC48}"/>
              </a:ext>
            </a:extLst>
          </p:cNvPr>
          <p:cNvSpPr>
            <a:spLocks noGrp="1"/>
          </p:cNvSpPr>
          <p:nvPr>
            <p:ph type="title"/>
          </p:nvPr>
        </p:nvSpPr>
        <p:spPr>
          <a:xfrm>
            <a:off x="838200" y="410258"/>
            <a:ext cx="10515600" cy="584354"/>
          </a:xfrm>
        </p:spPr>
        <p:txBody>
          <a:bodyPr anchor="t" anchorCtr="0">
            <a:noAutofit/>
          </a:bodyPr>
          <a:lstStyle>
            <a:lvl1pPr algn="ctr">
              <a:defRPr sz="3600">
                <a:solidFill>
                  <a:schemeClr val="bg2">
                    <a:lumMod val="25000"/>
                  </a:schemeClr>
                </a:solidFill>
              </a:defRPr>
            </a:lvl1pPr>
          </a:lstStyle>
          <a:p>
            <a:r>
              <a:rPr lang="en-US" dirty="0"/>
              <a:t>Click to edit Master title style</a:t>
            </a:r>
          </a:p>
        </p:txBody>
      </p:sp>
      <p:pic>
        <p:nvPicPr>
          <p:cNvPr id="5" name="Graphic 4">
            <a:extLst>
              <a:ext uri="{FF2B5EF4-FFF2-40B4-BE49-F238E27FC236}">
                <a16:creationId xmlns:a16="http://schemas.microsoft.com/office/drawing/2014/main" id="{902B6895-ADE8-4BF9-928C-453C82A89858}"/>
              </a:ext>
            </a:extLst>
          </p:cNvPr>
          <p:cNvPicPr>
            <a:picLocks noChangeAspect="1"/>
          </p:cNvPicPr>
          <p:nvPr userDrawn="1"/>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148" t="21891" r="11939" b="33527"/>
          <a:stretch/>
        </p:blipFill>
        <p:spPr>
          <a:xfrm>
            <a:off x="1922929" y="920731"/>
            <a:ext cx="8346141" cy="5937269"/>
          </a:xfrm>
          <a:prstGeom prst="rect">
            <a:avLst/>
          </a:prstGeom>
        </p:spPr>
      </p:pic>
      <p:pic>
        <p:nvPicPr>
          <p:cNvPr id="6" name="Picture 5">
            <a:extLst>
              <a:ext uri="{FF2B5EF4-FFF2-40B4-BE49-F238E27FC236}">
                <a16:creationId xmlns:a16="http://schemas.microsoft.com/office/drawing/2014/main" id="{26E47FC9-845E-42E7-BA96-0280D710B58E}"/>
              </a:ext>
            </a:extLst>
          </p:cNvPr>
          <p:cNvPicPr>
            <a:picLocks noChangeAspect="1"/>
          </p:cNvPicPr>
          <p:nvPr userDrawn="1"/>
        </p:nvPicPr>
        <p:blipFill rotWithShape="1">
          <a:blip r:embed="rId4"/>
          <a:srcRect l="56974"/>
          <a:stretch/>
        </p:blipFill>
        <p:spPr>
          <a:xfrm>
            <a:off x="7260042" y="410256"/>
            <a:ext cx="4931957" cy="6447743"/>
          </a:xfrm>
          <a:prstGeom prst="rect">
            <a:avLst/>
          </a:prstGeom>
        </p:spPr>
      </p:pic>
    </p:spTree>
    <p:custDataLst>
      <p:tags r:id="rId1"/>
    </p:custDataLst>
    <p:extLst>
      <p:ext uri="{BB962C8B-B14F-4D97-AF65-F5344CB8AC3E}">
        <p14:creationId xmlns:p14="http://schemas.microsoft.com/office/powerpoint/2010/main" val="43167403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lank">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EECBCB-7280-44C4-B33B-9BE2A139BC48}"/>
              </a:ext>
            </a:extLst>
          </p:cNvPr>
          <p:cNvSpPr>
            <a:spLocks noGrp="1"/>
          </p:cNvSpPr>
          <p:nvPr>
            <p:ph type="title"/>
          </p:nvPr>
        </p:nvSpPr>
        <p:spPr>
          <a:xfrm>
            <a:off x="411060" y="169494"/>
            <a:ext cx="11459361" cy="958266"/>
          </a:xfrm>
        </p:spPr>
        <p:txBody>
          <a:bodyPr anchor="t" anchorCtr="0">
            <a:noAutofit/>
          </a:bodyPr>
          <a:lstStyle>
            <a:lvl1pPr algn="ctr">
              <a:defRPr sz="3600">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20694299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Knowledge Check Gradient NEW">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EEB4C2-CA03-E5CE-9CA9-1E7D9490FC3F}"/>
              </a:ext>
            </a:extLst>
          </p:cNvPr>
          <p:cNvSpPr/>
          <p:nvPr userDrawn="1"/>
        </p:nvSpPr>
        <p:spPr>
          <a:xfrm>
            <a:off x="0" y="-1176"/>
            <a:ext cx="12192000" cy="914400"/>
          </a:xfrm>
          <a:prstGeom prst="rect">
            <a:avLst/>
          </a:prstGeom>
          <a:gradFill flip="none" rotWithShape="1">
            <a:gsLst>
              <a:gs pos="0">
                <a:schemeClr val="accent4"/>
              </a:gs>
              <a:gs pos="58000">
                <a:schemeClr val="accent4"/>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50ED466F-F6E1-4914-9F3C-0858F93B3D79}"/>
              </a:ext>
            </a:extLst>
          </p:cNvPr>
          <p:cNvSpPr>
            <a:spLocks noGrp="1"/>
          </p:cNvSpPr>
          <p:nvPr>
            <p:ph type="title" hasCustomPrompt="1"/>
          </p:nvPr>
        </p:nvSpPr>
        <p:spPr>
          <a:xfrm>
            <a:off x="838200" y="193018"/>
            <a:ext cx="10515600" cy="522000"/>
          </a:xfrm>
          <a:noFill/>
        </p:spPr>
        <p:txBody>
          <a:bodyPr anchor="t" anchorCtr="0">
            <a:noAutofit/>
          </a:bodyPr>
          <a:lstStyle>
            <a:lvl1pPr algn="l">
              <a:defRPr sz="3600">
                <a:solidFill>
                  <a:schemeClr val="bg1"/>
                </a:solidFill>
              </a:defRPr>
            </a:lvl1pPr>
          </a:lstStyle>
          <a:p>
            <a:r>
              <a:rPr lang="en-US" dirty="0"/>
              <a:t>Knowledge Check</a:t>
            </a:r>
          </a:p>
        </p:txBody>
      </p:sp>
      <p:sp>
        <p:nvSpPr>
          <p:cNvPr id="7" name="Content Placeholder 2">
            <a:extLst>
              <a:ext uri="{FF2B5EF4-FFF2-40B4-BE49-F238E27FC236}">
                <a16:creationId xmlns:a16="http://schemas.microsoft.com/office/drawing/2014/main" id="{0D21FA8E-C60F-4C38-B3AB-70F74134A904}"/>
              </a:ext>
            </a:extLst>
          </p:cNvPr>
          <p:cNvSpPr>
            <a:spLocks noGrp="1"/>
          </p:cNvSpPr>
          <p:nvPr>
            <p:ph idx="1"/>
          </p:nvPr>
        </p:nvSpPr>
        <p:spPr>
          <a:xfrm>
            <a:off x="838200" y="1219200"/>
            <a:ext cx="10515600" cy="4980275"/>
          </a:xfrm>
        </p:spPr>
        <p:txBody>
          <a:bodyPr>
            <a:normAutofit/>
          </a:bodyPr>
          <a:lstStyle>
            <a:lvl1pPr marL="0" indent="0">
              <a:buNone/>
              <a:defRPr sz="2400"/>
            </a:lvl1pPr>
            <a:lvl2pPr marL="457200" indent="0">
              <a:buNone/>
              <a:defRPr sz="2000">
                <a:solidFill>
                  <a:schemeClr val="tx2"/>
                </a:solidFill>
              </a:defRPr>
            </a:lvl2pPr>
            <a:lvl3pPr marL="914400" indent="0">
              <a:buNone/>
              <a:defRPr sz="2000">
                <a:solidFill>
                  <a:schemeClr val="tx2"/>
                </a:solidFill>
              </a:defRPr>
            </a:lvl3pPr>
            <a:lvl4pPr marL="1371600" indent="0">
              <a:buNone/>
              <a:defRPr sz="1800">
                <a:solidFill>
                  <a:schemeClr val="tx2"/>
                </a:solidFill>
              </a:defRPr>
            </a:lvl4pPr>
            <a:lvl5pPr marL="1828800" indent="0">
              <a:buNone/>
              <a:defRPr sz="16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686731177"/>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Activity_TC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75C210-AF81-4BB1-A243-E9E1D9B33329}"/>
              </a:ext>
            </a:extLst>
          </p:cNvPr>
          <p:cNvSpPr/>
          <p:nvPr userDrawn="1"/>
        </p:nvSpPr>
        <p:spPr>
          <a:xfrm>
            <a:off x="0" y="0"/>
            <a:ext cx="12192000" cy="914400"/>
          </a:xfrm>
          <a:prstGeom prst="rect">
            <a:avLst/>
          </a:prstGeom>
          <a:gradFill flip="none" rotWithShape="1">
            <a:gsLst>
              <a:gs pos="0">
                <a:schemeClr val="accent5">
                  <a:lumMod val="50000"/>
                </a:schemeClr>
              </a:gs>
              <a:gs pos="66000">
                <a:schemeClr val="accent5"/>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A31376BC-AFE2-4546-B95E-156548E064E9}"/>
              </a:ext>
            </a:extLst>
          </p:cNvPr>
          <p:cNvSpPr>
            <a:spLocks noGrp="1"/>
          </p:cNvSpPr>
          <p:nvPr>
            <p:ph type="title"/>
          </p:nvPr>
        </p:nvSpPr>
        <p:spPr>
          <a:xfrm>
            <a:off x="838200" y="175488"/>
            <a:ext cx="10523219" cy="523195"/>
          </a:xfrm>
        </p:spPr>
        <p:txBody>
          <a:bodyPr anchor="t" anchorCtr="0">
            <a:noAutofit/>
          </a:bodyPr>
          <a:lstStyle>
            <a:lvl1pPr algn="l">
              <a:defRPr sz="3600">
                <a:solidFill>
                  <a:schemeClr val="bg1"/>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74B925FF-9736-6C75-9B1C-CAC46B6D6E57}"/>
              </a:ext>
            </a:extLst>
          </p:cNvPr>
          <p:cNvSpPr>
            <a:spLocks noGrp="1"/>
          </p:cNvSpPr>
          <p:nvPr>
            <p:ph idx="1" hasCustomPrompt="1"/>
          </p:nvPr>
        </p:nvSpPr>
        <p:spPr>
          <a:xfrm>
            <a:off x="838199" y="1381991"/>
            <a:ext cx="10515599" cy="4835929"/>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46514440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C Opener">
    <p:spTree>
      <p:nvGrpSpPr>
        <p:cNvPr id="1" name=""/>
        <p:cNvGrpSpPr/>
        <p:nvPr/>
      </p:nvGrpSpPr>
      <p:grpSpPr>
        <a:xfrm>
          <a:off x="0" y="0"/>
          <a:ext cx="0" cy="0"/>
          <a:chOff x="0" y="0"/>
          <a:chExt cx="0" cy="0"/>
        </a:xfrm>
      </p:grpSpPr>
      <p:pic>
        <p:nvPicPr>
          <p:cNvPr id="6" name="Picture 5" descr="Transit Workforce Center">
            <a:extLst>
              <a:ext uri="{FF2B5EF4-FFF2-40B4-BE49-F238E27FC236}">
                <a16:creationId xmlns:a16="http://schemas.microsoft.com/office/drawing/2014/main" id="{19392289-8B1A-F06A-596E-E0B7179473E3}"/>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99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C Event Title Open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5630FA-2B06-54B6-0E27-BDC485A1467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rotWithShape="1">
          <a:blip r:embed="rId2"/>
          <a:srcRect l="27825" t="42692" b="3048"/>
          <a:stretch>
            <a:fillRect/>
          </a:stretch>
        </p:blipFill>
        <p:spPr>
          <a:xfrm>
            <a:off x="0" y="1702190"/>
            <a:ext cx="12192000" cy="5155810"/>
          </a:xfrm>
          <a:prstGeom prst="rect">
            <a:avLst/>
          </a:prstGeom>
        </p:spPr>
      </p:pic>
      <p:pic>
        <p:nvPicPr>
          <p:cNvPr id="2" name="Picture 1" descr="Transit Workforce Center">
            <a:extLst>
              <a:ext uri="{FF2B5EF4-FFF2-40B4-BE49-F238E27FC236}">
                <a16:creationId xmlns:a16="http://schemas.microsoft.com/office/drawing/2014/main" id="{A8D075D5-AA1D-CAC5-37BC-4925CB7E55AE}"/>
              </a:ext>
              <a:ext uri="{C183D7F6-B498-43B3-948B-1728B52AA6E4}">
                <adec:decorative xmlns:adec="http://schemas.microsoft.com/office/drawing/2017/decorative" val="0"/>
              </a:ext>
            </a:extLst>
          </p:cNvPr>
          <p:cNvPicPr>
            <a:picLocks noGrp="1" noRo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3154680" y="385992"/>
            <a:ext cx="5882640" cy="1012762"/>
          </a:xfrm>
          <a:prstGeom prst="rect">
            <a:avLst/>
          </a:prstGeom>
        </p:spPr>
      </p:pic>
      <p:cxnSp>
        <p:nvCxnSpPr>
          <p:cNvPr id="3" name="Straight Connector 2">
            <a:extLst>
              <a:ext uri="{FF2B5EF4-FFF2-40B4-BE49-F238E27FC236}">
                <a16:creationId xmlns:a16="http://schemas.microsoft.com/office/drawing/2014/main" id="{8260899A-74A6-12D0-89B4-1CB890872FC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655093" y="1702190"/>
            <a:ext cx="10901907" cy="0"/>
          </a:xfrm>
          <a:prstGeom prst="line">
            <a:avLst/>
          </a:prstGeom>
          <a:ln w="25400" cap="rnd">
            <a:gradFill>
              <a:gsLst>
                <a:gs pos="0">
                  <a:schemeClr val="accent3"/>
                </a:gs>
                <a:gs pos="50000">
                  <a:schemeClr val="accent2"/>
                </a:gs>
                <a:gs pos="63000">
                  <a:schemeClr val="accent2"/>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B51484D2-FD1E-C784-DB99-C2D4518766E1}"/>
              </a:ext>
            </a:extLst>
          </p:cNvPr>
          <p:cNvGrpSpPr>
            <a:grpSpLocks noGrp="1" noUngrp="1" noRot="1" noMove="1" noResize="1"/>
          </p:cNvGrpSpPr>
          <p:nvPr userDrawn="1"/>
        </p:nvGrpSpPr>
        <p:grpSpPr>
          <a:xfrm>
            <a:off x="655093" y="5103734"/>
            <a:ext cx="10901907" cy="1274095"/>
            <a:chOff x="655093" y="5103734"/>
            <a:chExt cx="10901907" cy="1274095"/>
          </a:xfrm>
        </p:grpSpPr>
        <p:sp>
          <p:nvSpPr>
            <p:cNvPr id="14" name="Rounded Rectangle 13">
              <a:extLst>
                <a:ext uri="{FF2B5EF4-FFF2-40B4-BE49-F238E27FC236}">
                  <a16:creationId xmlns:a16="http://schemas.microsoft.com/office/drawing/2014/main" id="{660F228C-3C2A-8C37-F600-742344EDC87D}"/>
                </a:ext>
              </a:extLst>
            </p:cNvPr>
            <p:cNvSpPr>
              <a:spLocks noGrp="1" noRot="1" noMove="1" noResize="1" noEditPoints="1" noAdjustHandles="1" noChangeArrowheads="1" noChangeShapeType="1"/>
            </p:cNvSpPr>
            <p:nvPr/>
          </p:nvSpPr>
          <p:spPr>
            <a:xfrm>
              <a:off x="655093" y="5103734"/>
              <a:ext cx="10901907" cy="1274095"/>
            </a:xfrm>
            <a:prstGeom prst="roundRect">
              <a:avLst>
                <a:gd name="adj" fmla="val 20259"/>
              </a:avLst>
            </a:prstGeom>
            <a:solidFill>
              <a:schemeClr val="bg1"/>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b" anchorCtr="0"/>
            <a:lstStyle/>
            <a:p>
              <a:pPr algn="ctr"/>
              <a:r>
                <a:rPr lang="en-US" sz="1400" dirty="0">
                  <a:solidFill>
                    <a:schemeClr val="tx1"/>
                  </a:solidFill>
                </a:rPr>
                <a:t>A program of the </a:t>
              </a:r>
              <a:r>
                <a:rPr lang="en-US" sz="1400" b="1" dirty="0">
                  <a:solidFill>
                    <a:schemeClr val="accent6"/>
                  </a:solidFill>
                </a:rPr>
                <a:t>Federal Transit Administration </a:t>
              </a:r>
              <a:r>
                <a:rPr lang="en-US" sz="1400" dirty="0">
                  <a:solidFill>
                    <a:schemeClr val="tx1"/>
                  </a:solidFill>
                </a:rPr>
                <a:t>administered by the International Transportation Learning Center </a:t>
              </a:r>
            </a:p>
          </p:txBody>
        </p:sp>
        <p:pic>
          <p:nvPicPr>
            <p:cNvPr id="15" name="Picture 14" descr="FTA logo">
              <a:extLst>
                <a:ext uri="{FF2B5EF4-FFF2-40B4-BE49-F238E27FC236}">
                  <a16:creationId xmlns:a16="http://schemas.microsoft.com/office/drawing/2014/main" id="{B22FA683-B553-2046-8C82-37512F7CFADB}"/>
                </a:ext>
              </a:extLst>
            </p:cNvPr>
            <p:cNvPicPr>
              <a:picLocks noGrp="1" noRot="1" noMove="1" noResize="1" noEditPoints="1" noAdjustHandles="1" noChangeArrowheads="1" noChangeShapeType="1" noCrop="1"/>
            </p:cNvPicPr>
            <p:nvPr/>
          </p:nvPicPr>
          <p:blipFill>
            <a:blip r:embed="rId4"/>
            <a:srcRect l="53528" b="39079"/>
            <a:stretch>
              <a:fillRect/>
            </a:stretch>
          </p:blipFill>
          <p:spPr>
            <a:xfrm>
              <a:off x="3759642" y="5217785"/>
              <a:ext cx="4672714" cy="793562"/>
            </a:xfrm>
            <a:prstGeom prst="rect">
              <a:avLst/>
            </a:prstGeom>
          </p:spPr>
        </p:pic>
      </p:grpSp>
    </p:spTree>
    <p:extLst>
      <p:ext uri="{BB962C8B-B14F-4D97-AF65-F5344CB8AC3E}">
        <p14:creationId xmlns:p14="http://schemas.microsoft.com/office/powerpoint/2010/main" val="111355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C Opener 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68D56D-7F0A-6A43-17E9-F7110B8B617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0716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A136FF-294D-894C-A744-82A47C950F60}"/>
              </a:ext>
            </a:extLst>
          </p:cNvPr>
          <p:cNvPicPr>
            <a:picLocks noChangeAspect="1"/>
          </p:cNvPicPr>
          <p:nvPr userDrawn="1"/>
        </p:nvPicPr>
        <p:blipFill rotWithShape="1">
          <a:blip r:embed="rId3"/>
          <a:srcRect l="18658" t="41767"/>
          <a:stretch/>
        </p:blipFill>
        <p:spPr>
          <a:xfrm>
            <a:off x="918742" y="2318300"/>
            <a:ext cx="11273257" cy="4539700"/>
          </a:xfrm>
          <a:prstGeom prst="rect">
            <a:avLst/>
          </a:prstGeom>
        </p:spPr>
      </p:pic>
      <p:sp>
        <p:nvSpPr>
          <p:cNvPr id="4" name="Title 1">
            <a:extLst>
              <a:ext uri="{FF2B5EF4-FFF2-40B4-BE49-F238E27FC236}">
                <a16:creationId xmlns:a16="http://schemas.microsoft.com/office/drawing/2014/main" id="{F18DFDCB-A912-4E83-9DDC-372B0E651685}"/>
              </a:ext>
            </a:extLst>
          </p:cNvPr>
          <p:cNvSpPr>
            <a:spLocks noGrp="1"/>
          </p:cNvSpPr>
          <p:nvPr>
            <p:ph type="title"/>
          </p:nvPr>
        </p:nvSpPr>
        <p:spPr>
          <a:xfrm>
            <a:off x="841248" y="646396"/>
            <a:ext cx="8713570" cy="664797"/>
          </a:xfrm>
        </p:spPr>
        <p:txBody>
          <a:bodyPr anchor="t" anchorCtr="0">
            <a:noAutofit/>
          </a:bodyPr>
          <a:lstStyle>
            <a:lvl1pPr>
              <a:defRPr sz="3600"/>
            </a:lvl1pPr>
          </a:lstStyle>
          <a:p>
            <a:r>
              <a:rPr lang="en-US" dirty="0"/>
              <a:t>Click to edit Master title style</a:t>
            </a:r>
          </a:p>
        </p:txBody>
      </p:sp>
      <p:sp>
        <p:nvSpPr>
          <p:cNvPr id="5" name="Content Placeholder 2">
            <a:extLst>
              <a:ext uri="{FF2B5EF4-FFF2-40B4-BE49-F238E27FC236}">
                <a16:creationId xmlns:a16="http://schemas.microsoft.com/office/drawing/2014/main" id="{16BD9011-12FC-4B10-BFC5-5D11FD2466A5}"/>
              </a:ext>
            </a:extLst>
          </p:cNvPr>
          <p:cNvSpPr>
            <a:spLocks noGrp="1"/>
          </p:cNvSpPr>
          <p:nvPr>
            <p:ph idx="1" hasCustomPrompt="1"/>
          </p:nvPr>
        </p:nvSpPr>
        <p:spPr>
          <a:xfrm>
            <a:off x="838200" y="1645920"/>
            <a:ext cx="8716618" cy="4572000"/>
          </a:xfrm>
        </p:spPr>
        <p:txBody>
          <a:bodyPr>
            <a:normAutofit/>
          </a:bodyPr>
          <a:lstStyle>
            <a:lvl1pPr marL="0" indent="0">
              <a:buNone/>
              <a:defRPr sz="2800"/>
            </a:lvl1pPr>
            <a:lvl2pPr marL="457200" indent="0">
              <a:buNone/>
              <a:defRPr sz="2400">
                <a:solidFill>
                  <a:schemeClr val="tx2"/>
                </a:solidFill>
              </a:defRPr>
            </a:lvl2pPr>
            <a:lvl3pPr marL="914400" indent="0">
              <a:buNone/>
              <a:defRPr sz="2400">
                <a:solidFill>
                  <a:schemeClr val="tx2"/>
                </a:solidFill>
              </a:defRPr>
            </a:lvl3pPr>
            <a:lvl4pPr marL="1371600" indent="0">
              <a:buNone/>
              <a:defRPr sz="2000">
                <a:solidFill>
                  <a:schemeClr val="tx2"/>
                </a:solidFill>
              </a:defRPr>
            </a:lvl4pPr>
            <a:lvl5pPr marL="1828800" indent="0">
              <a:buNone/>
              <a:defRPr sz="18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24000006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15DEC0-F3C2-433D-1BE7-7F020C0379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9AE598-3A36-6943-DD21-83304FB979F0}"/>
              </a:ext>
            </a:extLst>
          </p:cNvPr>
          <p:cNvSpPr>
            <a:spLocks noGrp="1"/>
          </p:cNvSpPr>
          <p:nvPr>
            <p:ph type="ctrTitle"/>
          </p:nvPr>
        </p:nvSpPr>
        <p:spPr>
          <a:xfrm>
            <a:off x="1524000" y="1122363"/>
            <a:ext cx="9144000" cy="2387600"/>
          </a:xfrm>
        </p:spPr>
        <p:txBody>
          <a:bodyPr anchor="b">
            <a:normAutofit/>
          </a:bodyPr>
          <a:lstStyle>
            <a:lvl1pPr algn="ctr">
              <a:lnSpc>
                <a:spcPct val="100000"/>
              </a:lnSpc>
              <a:defRPr sz="4400">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6B5E5561-1C99-9398-AFF4-EC732F7B49A5}"/>
              </a:ext>
            </a:extLst>
          </p:cNvPr>
          <p:cNvSpPr>
            <a:spLocks noGrp="1"/>
          </p:cNvSpPr>
          <p:nvPr>
            <p:ph type="subTitle" idx="1"/>
          </p:nvPr>
        </p:nvSpPr>
        <p:spPr>
          <a:xfrm>
            <a:off x="1524000" y="3602038"/>
            <a:ext cx="9144000" cy="1655762"/>
          </a:xfrm>
        </p:spPr>
        <p:txBody>
          <a:bodyPr/>
          <a:lstStyle>
            <a:lvl1pPr marL="0" indent="0" algn="ctr">
              <a:lnSpc>
                <a:spcPct val="100000"/>
              </a:lnSpc>
              <a:buNone/>
              <a:defRPr sz="2400">
                <a:solidFill>
                  <a:schemeClr val="accent4">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6046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FD14B1-C403-FFB3-9739-0B59322325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17500A0-31D2-22F3-FDFB-104B421C39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594836" y="6112475"/>
            <a:ext cx="2203450" cy="738437"/>
          </a:xfrm>
          <a:prstGeom prst="rect">
            <a:avLst/>
          </a:prstGeom>
        </p:spPr>
      </p:pic>
      <p:sp>
        <p:nvSpPr>
          <p:cNvPr id="2" name="Title 1">
            <a:extLst>
              <a:ext uri="{FF2B5EF4-FFF2-40B4-BE49-F238E27FC236}">
                <a16:creationId xmlns:a16="http://schemas.microsoft.com/office/drawing/2014/main" id="{3B9AE598-3A36-6943-DD21-83304FB979F0}"/>
              </a:ext>
            </a:extLst>
          </p:cNvPr>
          <p:cNvSpPr>
            <a:spLocks noGrp="1"/>
          </p:cNvSpPr>
          <p:nvPr>
            <p:ph type="ctrTitle"/>
          </p:nvPr>
        </p:nvSpPr>
        <p:spPr>
          <a:xfrm>
            <a:off x="594836" y="1122363"/>
            <a:ext cx="9144000" cy="2387600"/>
          </a:xfrm>
        </p:spPr>
        <p:txBody>
          <a:bodyPr anchor="b">
            <a:normAutofit/>
          </a:bodyPr>
          <a:lstStyle>
            <a:lvl1pPr algn="ctr">
              <a:lnSpc>
                <a:spcPct val="100000"/>
              </a:lnSpc>
              <a:defRPr sz="4400">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6B5E5561-1C99-9398-AFF4-EC732F7B49A5}"/>
              </a:ext>
            </a:extLst>
          </p:cNvPr>
          <p:cNvSpPr>
            <a:spLocks noGrp="1"/>
          </p:cNvSpPr>
          <p:nvPr>
            <p:ph type="subTitle" idx="1"/>
          </p:nvPr>
        </p:nvSpPr>
        <p:spPr>
          <a:xfrm>
            <a:off x="594836" y="3602038"/>
            <a:ext cx="9144000" cy="1655762"/>
          </a:xfrm>
        </p:spPr>
        <p:txBody>
          <a:bodyPr/>
          <a:lstStyle>
            <a:lvl1pPr marL="0" indent="0" algn="ctr">
              <a:lnSpc>
                <a:spcPct val="100000"/>
              </a:lnSpc>
              <a:buNone/>
              <a:defRPr sz="2400">
                <a:solidFill>
                  <a:schemeClr val="accent4">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3899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CA8A23-87F6-E732-97C2-D2B09E037B1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7088"/>
            <a:ext cx="12192000" cy="6858000"/>
          </a:xfrm>
          <a:prstGeom prst="rect">
            <a:avLst/>
          </a:prstGeom>
        </p:spPr>
      </p:pic>
      <p:sp>
        <p:nvSpPr>
          <p:cNvPr id="2" name="Title 1">
            <a:extLst>
              <a:ext uri="{FF2B5EF4-FFF2-40B4-BE49-F238E27FC236}">
                <a16:creationId xmlns:a16="http://schemas.microsoft.com/office/drawing/2014/main" id="{0C909644-1EAE-7371-4FF1-26B88EAAB62C}"/>
              </a:ext>
            </a:extLst>
          </p:cNvPr>
          <p:cNvSpPr>
            <a:spLocks noGrp="1"/>
          </p:cNvSpPr>
          <p:nvPr>
            <p:ph type="title"/>
          </p:nvPr>
        </p:nvSpPr>
        <p:spPr>
          <a:xfrm>
            <a:off x="838200" y="548640"/>
            <a:ext cx="10515600" cy="731520"/>
          </a:xfrm>
        </p:spPr>
        <p:txBody>
          <a:bodyPr lIns="0" tIns="0" rIns="0" bIns="0"/>
          <a:lstStyle>
            <a:lvl1pPr>
              <a:defRPr>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D1E199B-828C-1360-C9C5-838639AE8DE4}"/>
              </a:ext>
            </a:extLst>
          </p:cNvPr>
          <p:cNvSpPr>
            <a:spLocks noGrp="1"/>
          </p:cNvSpPr>
          <p:nvPr>
            <p:ph idx="1"/>
          </p:nvPr>
        </p:nvSpPr>
        <p:spPr>
          <a:xfrm>
            <a:off x="838200" y="1463039"/>
            <a:ext cx="10515600" cy="4713924"/>
          </a:xfrm>
        </p:spPr>
        <p:txBody>
          <a:bodyPr lIns="0" tIns="0" rIns="0" bIns="0"/>
          <a:lstStyle>
            <a:lvl1pPr marL="0" indent="0">
              <a:buNone/>
              <a:defRPr sz="2200">
                <a:solidFill>
                  <a:schemeClr val="accent4">
                    <a:lumMod val="75000"/>
                  </a:schemeClr>
                </a:solidFill>
              </a:defRPr>
            </a:lvl1pPr>
            <a:lvl2pPr marL="457200" indent="0">
              <a:buNone/>
              <a:defRPr>
                <a:solidFill>
                  <a:schemeClr val="accent4">
                    <a:lumMod val="75000"/>
                  </a:schemeClr>
                </a:solidFill>
              </a:defRPr>
            </a:lvl2pPr>
            <a:lvl3pPr marL="914400" indent="0">
              <a:buNone/>
              <a:defRPr>
                <a:solidFill>
                  <a:schemeClr val="accent4">
                    <a:lumMod val="75000"/>
                  </a:schemeClr>
                </a:solidFill>
              </a:defRPr>
            </a:lvl3pPr>
            <a:lvl4pPr marL="1371600" indent="0">
              <a:buNone/>
              <a:defRPr>
                <a:solidFill>
                  <a:schemeClr val="accent4">
                    <a:lumMod val="75000"/>
                  </a:schemeClr>
                </a:solidFill>
              </a:defRPr>
            </a:lvl4pPr>
            <a:lvl5pPr marL="1828800" indent="0">
              <a:buNone/>
              <a:defRPr>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8BBB6AD-DA55-E2EC-8699-4A5E2EC1BC8D}"/>
              </a:ext>
            </a:extLst>
          </p:cNvPr>
          <p:cNvSpPr>
            <a:spLocks noGrp="1"/>
          </p:cNvSpPr>
          <p:nvPr>
            <p:ph type="sldNum" sz="quarter" idx="12"/>
          </p:nvPr>
        </p:nvSpPr>
        <p:spPr>
          <a:xfrm>
            <a:off x="838201" y="6356350"/>
            <a:ext cx="10515600" cy="365125"/>
          </a:xfrm>
        </p:spPr>
        <p:txBody>
          <a:bodyPr/>
          <a:lstStyle>
            <a:lvl1pPr algn="ctr">
              <a:defRPr b="1">
                <a:solidFill>
                  <a:schemeClr val="accent1"/>
                </a:solidFill>
              </a:defRPr>
            </a:lvl1pPr>
          </a:lstStyle>
          <a:p>
            <a:fld id="{EFB2949D-3F46-0447-B67E-7C1922E44B1D}" type="slidenum">
              <a:rPr lang="en-US" smtClean="0"/>
              <a:pPr/>
              <a:t>‹#›</a:t>
            </a:fld>
            <a:endParaRPr lang="en-US" dirty="0"/>
          </a:p>
        </p:txBody>
      </p:sp>
      <p:pic>
        <p:nvPicPr>
          <p:cNvPr id="8" name="Picture 7">
            <a:extLst>
              <a:ext uri="{FF2B5EF4-FFF2-40B4-BE49-F238E27FC236}">
                <a16:creationId xmlns:a16="http://schemas.microsoft.com/office/drawing/2014/main" id="{76272C2B-4E22-2ECC-8CA3-01CAE76A18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9462913" y="6176963"/>
            <a:ext cx="2011022" cy="673949"/>
          </a:xfrm>
          <a:prstGeom prst="rect">
            <a:avLst/>
          </a:prstGeom>
        </p:spPr>
      </p:pic>
    </p:spTree>
    <p:extLst>
      <p:ext uri="{BB962C8B-B14F-4D97-AF65-F5344CB8AC3E}">
        <p14:creationId xmlns:p14="http://schemas.microsoft.com/office/powerpoint/2010/main" val="125804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CA8A23-87F6-E732-97C2-D2B09E037B1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7088"/>
            <a:ext cx="12192000" cy="6858000"/>
          </a:xfrm>
          <a:prstGeom prst="rect">
            <a:avLst/>
          </a:prstGeom>
        </p:spPr>
      </p:pic>
      <p:sp>
        <p:nvSpPr>
          <p:cNvPr id="2" name="Title 1">
            <a:extLst>
              <a:ext uri="{FF2B5EF4-FFF2-40B4-BE49-F238E27FC236}">
                <a16:creationId xmlns:a16="http://schemas.microsoft.com/office/drawing/2014/main" id="{0C909644-1EAE-7371-4FF1-26B88EAAB62C}"/>
              </a:ext>
            </a:extLst>
          </p:cNvPr>
          <p:cNvSpPr>
            <a:spLocks noGrp="1"/>
          </p:cNvSpPr>
          <p:nvPr>
            <p:ph type="title"/>
          </p:nvPr>
        </p:nvSpPr>
        <p:spPr>
          <a:xfrm>
            <a:off x="838200" y="548640"/>
            <a:ext cx="10515600" cy="731520"/>
          </a:xfrm>
        </p:spPr>
        <p:txBody>
          <a:bodyPr lIns="0" tIns="0" rIns="0" bIns="0"/>
          <a:lstStyle>
            <a:lvl1pPr>
              <a:defRPr>
                <a:solidFill>
                  <a:schemeClr val="accent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8BBB6AD-DA55-E2EC-8699-4A5E2EC1BC8D}"/>
              </a:ext>
            </a:extLst>
          </p:cNvPr>
          <p:cNvSpPr>
            <a:spLocks noGrp="1"/>
          </p:cNvSpPr>
          <p:nvPr>
            <p:ph type="sldNum" sz="quarter" idx="12"/>
          </p:nvPr>
        </p:nvSpPr>
        <p:spPr>
          <a:xfrm>
            <a:off x="838201" y="6356350"/>
            <a:ext cx="10515600" cy="365125"/>
          </a:xfrm>
        </p:spPr>
        <p:txBody>
          <a:bodyPr/>
          <a:lstStyle>
            <a:lvl1pPr algn="ctr">
              <a:defRPr b="1">
                <a:solidFill>
                  <a:schemeClr val="accent1"/>
                </a:solidFill>
              </a:defRPr>
            </a:lvl1pPr>
          </a:lstStyle>
          <a:p>
            <a:fld id="{9C153832-09ED-D64B-B470-2277EAE587CB}" type="slidenum">
              <a:rPr lang="en-US" smtClean="0"/>
              <a:pPr/>
              <a:t>‹#›</a:t>
            </a:fld>
            <a:endParaRPr lang="en-US" dirty="0"/>
          </a:p>
        </p:txBody>
      </p:sp>
      <p:pic>
        <p:nvPicPr>
          <p:cNvPr id="8" name="Picture 7">
            <a:extLst>
              <a:ext uri="{FF2B5EF4-FFF2-40B4-BE49-F238E27FC236}">
                <a16:creationId xmlns:a16="http://schemas.microsoft.com/office/drawing/2014/main" id="{76272C2B-4E22-2ECC-8CA3-01CAE76A18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9462913" y="6176963"/>
            <a:ext cx="2011022" cy="673949"/>
          </a:xfrm>
          <a:prstGeom prst="rect">
            <a:avLst/>
          </a:prstGeom>
        </p:spPr>
      </p:pic>
    </p:spTree>
    <p:extLst>
      <p:ext uri="{BB962C8B-B14F-4D97-AF65-F5344CB8AC3E}">
        <p14:creationId xmlns:p14="http://schemas.microsoft.com/office/powerpoint/2010/main" val="158733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555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 Title Slide">
    <p:bg>
      <p:bgPr>
        <a:solidFill>
          <a:srgbClr val="00A34B"/>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A850AEB-5B05-476C-B9FC-C03D0ECFF012}"/>
              </a:ext>
            </a:extLst>
          </p:cNvPr>
          <p:cNvSpPr>
            <a:spLocks noGrp="1"/>
          </p:cNvSpPr>
          <p:nvPr>
            <p:ph type="pic" sz="quarter" idx="12"/>
          </p:nvPr>
        </p:nvSpPr>
        <p:spPr>
          <a:xfrm>
            <a:off x="7331075" y="0"/>
            <a:ext cx="4860925" cy="6858000"/>
          </a:xfrm>
          <a:solidFill>
            <a:schemeClr val="bg2"/>
          </a:solidFill>
        </p:spPr>
        <p:txBody>
          <a:bodyPr/>
          <a:lstStyle/>
          <a:p>
            <a:endParaRPr lang="en-US" dirty="0"/>
          </a:p>
        </p:txBody>
      </p:sp>
      <p:sp>
        <p:nvSpPr>
          <p:cNvPr id="4" name="Title 1">
            <a:extLst>
              <a:ext uri="{FF2B5EF4-FFF2-40B4-BE49-F238E27FC236}">
                <a16:creationId xmlns:a16="http://schemas.microsoft.com/office/drawing/2014/main" id="{E3EECBCB-7280-44C4-B33B-9BE2A139BC48}"/>
              </a:ext>
            </a:extLst>
          </p:cNvPr>
          <p:cNvSpPr>
            <a:spLocks noGrp="1"/>
          </p:cNvSpPr>
          <p:nvPr>
            <p:ph type="title"/>
          </p:nvPr>
        </p:nvSpPr>
        <p:spPr>
          <a:xfrm>
            <a:off x="1615440" y="1812338"/>
            <a:ext cx="4861614" cy="1388062"/>
          </a:xfrm>
        </p:spPr>
        <p:txBody>
          <a:bodyPr anchor="t" anchorCtr="0">
            <a:noAutofit/>
          </a:bodyPr>
          <a:lstStyle>
            <a:lvl1pPr algn="l">
              <a:defRPr sz="360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26E47FC9-845E-42E7-BA96-0280D710B58E}"/>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72795" t="41146"/>
          <a:stretch/>
        </p:blipFill>
        <p:spPr>
          <a:xfrm rot="10800000">
            <a:off x="0" y="0"/>
            <a:ext cx="3118397" cy="3794759"/>
          </a:xfrm>
          <a:prstGeom prst="rect">
            <a:avLst/>
          </a:prstGeom>
        </p:spPr>
      </p:pic>
      <p:sp>
        <p:nvSpPr>
          <p:cNvPr id="9" name="Text Placeholder 8">
            <a:extLst>
              <a:ext uri="{FF2B5EF4-FFF2-40B4-BE49-F238E27FC236}">
                <a16:creationId xmlns:a16="http://schemas.microsoft.com/office/drawing/2014/main" id="{34F813A6-9E41-488F-93E5-636C79366C9B}"/>
              </a:ext>
            </a:extLst>
          </p:cNvPr>
          <p:cNvSpPr>
            <a:spLocks noGrp="1"/>
          </p:cNvSpPr>
          <p:nvPr>
            <p:ph type="body" sz="quarter" idx="10"/>
          </p:nvPr>
        </p:nvSpPr>
        <p:spPr>
          <a:xfrm>
            <a:off x="1616075" y="3429000"/>
            <a:ext cx="4860925" cy="2667000"/>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49983471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C7646D-7FA6-12D9-A15F-DD61CAE525CB}"/>
              </a:ext>
            </a:extLst>
          </p:cNvPr>
          <p:cNvPicPr>
            <a:picLocks noChangeAspect="1"/>
          </p:cNvPicPr>
          <p:nvPr userDrawn="1"/>
        </p:nvPicPr>
        <p:blipFill rotWithShape="1">
          <a:blip r:embed="rId3"/>
          <a:srcRect l="21630"/>
          <a:stretch/>
        </p:blipFill>
        <p:spPr>
          <a:xfrm>
            <a:off x="8029764" y="3870541"/>
            <a:ext cx="4162234" cy="2987457"/>
          </a:xfrm>
          <a:prstGeom prst="rect">
            <a:avLst/>
          </a:prstGeom>
        </p:spPr>
      </p:pic>
      <p:sp>
        <p:nvSpPr>
          <p:cNvPr id="2" name="Title 1">
            <a:extLst>
              <a:ext uri="{FF2B5EF4-FFF2-40B4-BE49-F238E27FC236}">
                <a16:creationId xmlns:a16="http://schemas.microsoft.com/office/drawing/2014/main" id="{9005B033-D348-654C-8CAE-C86EC5429316}"/>
              </a:ext>
            </a:extLst>
          </p:cNvPr>
          <p:cNvSpPr>
            <a:spLocks noGrp="1"/>
          </p:cNvSpPr>
          <p:nvPr>
            <p:ph type="title"/>
          </p:nvPr>
        </p:nvSpPr>
        <p:spPr>
          <a:xfrm>
            <a:off x="841248" y="646396"/>
            <a:ext cx="10515600" cy="664797"/>
          </a:xfrm>
        </p:spPr>
        <p:txBody>
          <a:bodyPr anchor="t" anchorCtr="0">
            <a:no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7EB9B61B-4046-5F47-A663-237DEFBB2B48}"/>
              </a:ext>
            </a:extLst>
          </p:cNvPr>
          <p:cNvSpPr>
            <a:spLocks noGrp="1"/>
          </p:cNvSpPr>
          <p:nvPr>
            <p:ph idx="1" hasCustomPrompt="1"/>
          </p:nvPr>
        </p:nvSpPr>
        <p:spPr>
          <a:xfrm>
            <a:off x="838199" y="1645920"/>
            <a:ext cx="10515600" cy="4572000"/>
          </a:xfrm>
        </p:spPr>
        <p:txBody>
          <a:bodyPr>
            <a:normAutofit/>
          </a:bodyPr>
          <a:lstStyle>
            <a:lvl1pPr marL="0" indent="0">
              <a:buNone/>
              <a:defRPr sz="2800">
                <a:latin typeface="+mn-lt"/>
              </a:defRPr>
            </a:lvl1pPr>
            <a:lvl2pPr marL="457200" indent="0">
              <a:buNone/>
              <a:defRPr sz="2400">
                <a:solidFill>
                  <a:schemeClr val="tx1">
                    <a:lumMod val="75000"/>
                    <a:lumOff val="25000"/>
                  </a:schemeClr>
                </a:solidFill>
                <a:latin typeface="+mn-lt"/>
              </a:defRPr>
            </a:lvl2pPr>
            <a:lvl3pPr marL="914400" indent="0">
              <a:buNone/>
              <a:defRPr sz="2400">
                <a:solidFill>
                  <a:schemeClr val="tx1">
                    <a:lumMod val="75000"/>
                    <a:lumOff val="25000"/>
                  </a:schemeClr>
                </a:solidFill>
                <a:latin typeface="+mn-lt"/>
              </a:defRPr>
            </a:lvl3pPr>
            <a:lvl4pPr marL="1371600" indent="0">
              <a:buNone/>
              <a:defRPr sz="2000">
                <a:solidFill>
                  <a:schemeClr val="tx1">
                    <a:lumMod val="75000"/>
                    <a:lumOff val="25000"/>
                  </a:schemeClr>
                </a:solidFill>
                <a:latin typeface="+mn-lt"/>
              </a:defRPr>
            </a:lvl4pPr>
            <a:lvl5pPr marL="1828800" indent="0">
              <a:buNone/>
              <a:defRPr sz="1800">
                <a:solidFill>
                  <a:schemeClr val="tx1">
                    <a:lumMod val="75000"/>
                    <a:lumOff val="25000"/>
                  </a:schemeClr>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58848507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0C969E-42CF-A548-AE1D-055195400071}"/>
              </a:ext>
            </a:extLst>
          </p:cNvPr>
          <p:cNvPicPr>
            <a:picLocks noChangeAspect="1"/>
          </p:cNvPicPr>
          <p:nvPr userDrawn="1"/>
        </p:nvPicPr>
        <p:blipFill rotWithShape="1">
          <a:blip r:embed="rId3"/>
          <a:srcRect r="93552" b="78008"/>
          <a:stretch/>
        </p:blipFill>
        <p:spPr>
          <a:xfrm>
            <a:off x="1" y="-83890"/>
            <a:ext cx="835152" cy="1602297"/>
          </a:xfrm>
          <a:prstGeom prst="rect">
            <a:avLst/>
          </a:prstGeom>
        </p:spPr>
      </p:pic>
      <p:sp>
        <p:nvSpPr>
          <p:cNvPr id="2" name="Title 1">
            <a:extLst>
              <a:ext uri="{FF2B5EF4-FFF2-40B4-BE49-F238E27FC236}">
                <a16:creationId xmlns:a16="http://schemas.microsoft.com/office/drawing/2014/main" id="{9005B033-D348-654C-8CAE-C86EC5429316}"/>
              </a:ext>
            </a:extLst>
          </p:cNvPr>
          <p:cNvSpPr>
            <a:spLocks noGrp="1"/>
          </p:cNvSpPr>
          <p:nvPr>
            <p:ph type="title"/>
          </p:nvPr>
        </p:nvSpPr>
        <p:spPr>
          <a:xfrm>
            <a:off x="841248" y="646396"/>
            <a:ext cx="10515600" cy="664797"/>
          </a:xfrm>
        </p:spPr>
        <p:txBody>
          <a:bodyPr anchor="t" anchorCtr="0">
            <a:no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7EB9B61B-4046-5F47-A663-237DEFBB2B48}"/>
              </a:ext>
            </a:extLst>
          </p:cNvPr>
          <p:cNvSpPr>
            <a:spLocks noGrp="1"/>
          </p:cNvSpPr>
          <p:nvPr>
            <p:ph idx="1" hasCustomPrompt="1"/>
          </p:nvPr>
        </p:nvSpPr>
        <p:spPr>
          <a:xfrm>
            <a:off x="838200" y="1645920"/>
            <a:ext cx="10515600" cy="4572000"/>
          </a:xfrm>
        </p:spPr>
        <p:txBody>
          <a:bodyPr>
            <a:normAutofit/>
          </a:bodyPr>
          <a:lstStyle>
            <a:lvl1pPr marL="0" indent="0">
              <a:buNone/>
              <a:defRPr sz="2800"/>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EF46F7E2-7761-4F06-BA04-F369D30ABD82}"/>
              </a:ext>
            </a:extLst>
          </p:cNvPr>
          <p:cNvPicPr>
            <a:picLocks noChangeAspect="1"/>
          </p:cNvPicPr>
          <p:nvPr userDrawn="1"/>
        </p:nvPicPr>
        <p:blipFill rotWithShape="1">
          <a:blip r:embed="rId3"/>
          <a:srcRect l="85544" t="79531"/>
          <a:stretch/>
        </p:blipFill>
        <p:spPr>
          <a:xfrm>
            <a:off x="10332990" y="5377342"/>
            <a:ext cx="1859010" cy="1480657"/>
          </a:xfrm>
          <a:prstGeom prst="rect">
            <a:avLst/>
          </a:prstGeom>
        </p:spPr>
      </p:pic>
    </p:spTree>
    <p:custDataLst>
      <p:tags r:id="rId1"/>
    </p:custDataLst>
    <p:extLst>
      <p:ext uri="{BB962C8B-B14F-4D97-AF65-F5344CB8AC3E}">
        <p14:creationId xmlns:p14="http://schemas.microsoft.com/office/powerpoint/2010/main" val="338295277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3 - Spli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5B033-D348-654C-8CAE-C86EC5429316}"/>
              </a:ext>
            </a:extLst>
          </p:cNvPr>
          <p:cNvSpPr>
            <a:spLocks noGrp="1"/>
          </p:cNvSpPr>
          <p:nvPr>
            <p:ph type="title"/>
          </p:nvPr>
        </p:nvSpPr>
        <p:spPr>
          <a:xfrm>
            <a:off x="841248" y="646396"/>
            <a:ext cx="10515600" cy="664797"/>
          </a:xfrm>
        </p:spPr>
        <p:txBody>
          <a:bodyPr anchor="t" anchorCtr="0">
            <a:no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7EB9B61B-4046-5F47-A663-237DEFBB2B48}"/>
              </a:ext>
            </a:extLst>
          </p:cNvPr>
          <p:cNvSpPr>
            <a:spLocks noGrp="1"/>
          </p:cNvSpPr>
          <p:nvPr>
            <p:ph idx="1" hasCustomPrompt="1"/>
          </p:nvPr>
        </p:nvSpPr>
        <p:spPr>
          <a:xfrm>
            <a:off x="838199" y="2128902"/>
            <a:ext cx="4975371" cy="4089017"/>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79799E67-C7F5-487A-B06D-0963F6F2BBC5}"/>
              </a:ext>
            </a:extLst>
          </p:cNvPr>
          <p:cNvSpPr>
            <a:spLocks noGrp="1"/>
          </p:cNvSpPr>
          <p:nvPr>
            <p:ph idx="10" hasCustomPrompt="1"/>
          </p:nvPr>
        </p:nvSpPr>
        <p:spPr>
          <a:xfrm>
            <a:off x="6378431" y="2128902"/>
            <a:ext cx="4975370" cy="4094912"/>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C22A4182-F12E-4C67-A8BE-EE0BA26B9F53}"/>
              </a:ext>
            </a:extLst>
          </p:cNvPr>
          <p:cNvPicPr>
            <a:picLocks noChangeAspect="1"/>
          </p:cNvPicPr>
          <p:nvPr userDrawn="1"/>
        </p:nvPicPr>
        <p:blipFill rotWithShape="1">
          <a:blip r:embed="rId3"/>
          <a:srcRect r="83421" b="19746"/>
          <a:stretch/>
        </p:blipFill>
        <p:spPr>
          <a:xfrm>
            <a:off x="0" y="0"/>
            <a:ext cx="2518611" cy="6858000"/>
          </a:xfrm>
          <a:prstGeom prst="rect">
            <a:avLst/>
          </a:prstGeom>
        </p:spPr>
      </p:pic>
      <p:pic>
        <p:nvPicPr>
          <p:cNvPr id="12" name="Picture 11">
            <a:extLst>
              <a:ext uri="{FF2B5EF4-FFF2-40B4-BE49-F238E27FC236}">
                <a16:creationId xmlns:a16="http://schemas.microsoft.com/office/drawing/2014/main" id="{7D988EA2-FF1A-43C8-B82E-B573F155A2CD}"/>
              </a:ext>
            </a:extLst>
          </p:cNvPr>
          <p:cNvPicPr>
            <a:picLocks noChangeAspect="1"/>
          </p:cNvPicPr>
          <p:nvPr userDrawn="1"/>
        </p:nvPicPr>
        <p:blipFill rotWithShape="1">
          <a:blip r:embed="rId3"/>
          <a:srcRect l="86159" t="23416"/>
          <a:stretch/>
        </p:blipFill>
        <p:spPr>
          <a:xfrm>
            <a:off x="9988548" y="-1"/>
            <a:ext cx="2203451" cy="6858001"/>
          </a:xfrm>
          <a:prstGeom prst="rect">
            <a:avLst/>
          </a:prstGeom>
        </p:spPr>
      </p:pic>
      <p:sp>
        <p:nvSpPr>
          <p:cNvPr id="9" name="Title 1">
            <a:extLst>
              <a:ext uri="{FF2B5EF4-FFF2-40B4-BE49-F238E27FC236}">
                <a16:creationId xmlns:a16="http://schemas.microsoft.com/office/drawing/2014/main" id="{26F9F474-703D-4065-9165-92384DB4BBCD}"/>
              </a:ext>
            </a:extLst>
          </p:cNvPr>
          <p:cNvSpPr txBox="1">
            <a:spLocks/>
          </p:cNvSpPr>
          <p:nvPr userDrawn="1"/>
        </p:nvSpPr>
        <p:spPr>
          <a:xfrm>
            <a:off x="838199" y="1701277"/>
            <a:ext cx="4975371" cy="42762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accent1"/>
                </a:solidFill>
                <a:latin typeface="+mj-lt"/>
                <a:ea typeface="+mj-ea"/>
                <a:cs typeface="Arial" panose="020B0604020202020204" pitchFamily="34" charset="0"/>
              </a:defRPr>
            </a:lvl1pPr>
          </a:lstStyle>
          <a:p>
            <a:r>
              <a:rPr lang="en-US" sz="2400" dirty="0">
                <a:solidFill>
                  <a:schemeClr val="tx1"/>
                </a:solidFill>
              </a:rPr>
              <a:t>Click to edit Master title style</a:t>
            </a:r>
          </a:p>
        </p:txBody>
      </p:sp>
      <p:sp>
        <p:nvSpPr>
          <p:cNvPr id="13" name="Title 1">
            <a:extLst>
              <a:ext uri="{FF2B5EF4-FFF2-40B4-BE49-F238E27FC236}">
                <a16:creationId xmlns:a16="http://schemas.microsoft.com/office/drawing/2014/main" id="{A812E4E7-D916-43B2-A6C9-D63B372C843F}"/>
              </a:ext>
            </a:extLst>
          </p:cNvPr>
          <p:cNvSpPr txBox="1">
            <a:spLocks/>
          </p:cNvSpPr>
          <p:nvPr userDrawn="1"/>
        </p:nvSpPr>
        <p:spPr>
          <a:xfrm>
            <a:off x="6378429" y="1701276"/>
            <a:ext cx="4975371" cy="42762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accent1"/>
                </a:solidFill>
                <a:latin typeface="+mj-lt"/>
                <a:ea typeface="+mj-ea"/>
                <a:cs typeface="Arial" panose="020B0604020202020204" pitchFamily="34" charset="0"/>
              </a:defRPr>
            </a:lvl1pPr>
          </a:lstStyle>
          <a:p>
            <a:r>
              <a:rPr lang="en-US" sz="2400" dirty="0">
                <a:solidFill>
                  <a:schemeClr val="tx1"/>
                </a:solidFill>
              </a:rPr>
              <a:t>Click to edit Master title style</a:t>
            </a:r>
          </a:p>
        </p:txBody>
      </p:sp>
    </p:spTree>
    <p:custDataLst>
      <p:tags r:id="rId1"/>
    </p:custDataLst>
    <p:extLst>
      <p:ext uri="{BB962C8B-B14F-4D97-AF65-F5344CB8AC3E}">
        <p14:creationId xmlns:p14="http://schemas.microsoft.com/office/powerpoint/2010/main" val="192655003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0BBFC2-BCA2-42DB-B689-79CD6F77250F}"/>
              </a:ext>
            </a:extLst>
          </p:cNvPr>
          <p:cNvSpPr>
            <a:spLocks noGrp="1"/>
          </p:cNvSpPr>
          <p:nvPr>
            <p:ph type="title"/>
          </p:nvPr>
        </p:nvSpPr>
        <p:spPr>
          <a:xfrm>
            <a:off x="841248" y="646396"/>
            <a:ext cx="10515600" cy="664797"/>
          </a:xfrm>
        </p:spPr>
        <p:txBody>
          <a:bodyPr anchor="t" anchorCtr="0">
            <a:noAutofit/>
          </a:bodyPr>
          <a:lstStyle>
            <a:lvl1pPr>
              <a:defRPr sz="3600"/>
            </a:lvl1pPr>
          </a:lstStyle>
          <a:p>
            <a:r>
              <a:rPr lang="en-US" dirty="0"/>
              <a:t>Click to edit Master title style</a:t>
            </a:r>
          </a:p>
        </p:txBody>
      </p:sp>
      <p:sp>
        <p:nvSpPr>
          <p:cNvPr id="5" name="Content Placeholder 2">
            <a:extLst>
              <a:ext uri="{FF2B5EF4-FFF2-40B4-BE49-F238E27FC236}">
                <a16:creationId xmlns:a16="http://schemas.microsoft.com/office/drawing/2014/main" id="{B8762E67-B794-4C5B-82A2-AFA08B414037}"/>
              </a:ext>
            </a:extLst>
          </p:cNvPr>
          <p:cNvSpPr>
            <a:spLocks noGrp="1"/>
          </p:cNvSpPr>
          <p:nvPr>
            <p:ph idx="1" hasCustomPrompt="1"/>
          </p:nvPr>
        </p:nvSpPr>
        <p:spPr>
          <a:xfrm>
            <a:off x="838200" y="1645920"/>
            <a:ext cx="8716618" cy="4572000"/>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B2369033-F6F9-4085-9143-7445C87B6A19}"/>
              </a:ext>
            </a:extLst>
          </p:cNvPr>
          <p:cNvCxnSpPr>
            <a:cxnSpLocks/>
          </p:cNvCxnSpPr>
          <p:nvPr userDrawn="1"/>
        </p:nvCxnSpPr>
        <p:spPr>
          <a:xfrm>
            <a:off x="-170329" y="1289474"/>
            <a:ext cx="12362329" cy="0"/>
          </a:xfrm>
          <a:prstGeom prst="line">
            <a:avLst/>
          </a:prstGeom>
          <a:ln w="76200" cap="rnd">
            <a:gradFill>
              <a:gsLst>
                <a:gs pos="0">
                  <a:schemeClr val="accent3"/>
                </a:gs>
                <a:gs pos="50000">
                  <a:schemeClr val="accent2"/>
                </a:gs>
                <a:gs pos="63000">
                  <a:schemeClr val="accent2"/>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2988156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5">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0803A1-65C7-4DEF-8E6B-066F34306918}"/>
              </a:ext>
            </a:extLst>
          </p:cNvPr>
          <p:cNvSpPr>
            <a:spLocks noGrp="1"/>
          </p:cNvSpPr>
          <p:nvPr>
            <p:ph type="title"/>
          </p:nvPr>
        </p:nvSpPr>
        <p:spPr>
          <a:xfrm>
            <a:off x="841248" y="646396"/>
            <a:ext cx="10512550" cy="664797"/>
          </a:xfrm>
        </p:spPr>
        <p:txBody>
          <a:bodyPr anchor="t" anchorCtr="0">
            <a:noAutofit/>
          </a:bodyPr>
          <a:lstStyle>
            <a:lvl1pPr>
              <a:defRPr sz="3600"/>
            </a:lvl1pPr>
          </a:lstStyle>
          <a:p>
            <a:r>
              <a:rPr lang="en-US" dirty="0"/>
              <a:t>Click to edit Master title style</a:t>
            </a:r>
          </a:p>
        </p:txBody>
      </p:sp>
      <p:sp>
        <p:nvSpPr>
          <p:cNvPr id="9" name="Content Placeholder 2">
            <a:extLst>
              <a:ext uri="{FF2B5EF4-FFF2-40B4-BE49-F238E27FC236}">
                <a16:creationId xmlns:a16="http://schemas.microsoft.com/office/drawing/2014/main" id="{0939B5CF-C9F0-4174-89F9-7260EB98E2CC}"/>
              </a:ext>
            </a:extLst>
          </p:cNvPr>
          <p:cNvSpPr>
            <a:spLocks noGrp="1"/>
          </p:cNvSpPr>
          <p:nvPr>
            <p:ph idx="1" hasCustomPrompt="1"/>
          </p:nvPr>
        </p:nvSpPr>
        <p:spPr>
          <a:xfrm>
            <a:off x="838199" y="1645920"/>
            <a:ext cx="10515599" cy="4572000"/>
          </a:xfrm>
        </p:spPr>
        <p:txBody>
          <a:bodyPr>
            <a:normAutofit/>
          </a:bodyPr>
          <a:lstStyle>
            <a:lvl1pPr marL="0" indent="0">
              <a:buNone/>
              <a:defRPr sz="2800"/>
            </a:lvl1pPr>
            <a:lvl2pPr marL="457200" indent="0">
              <a:buNone/>
              <a:defRPr sz="2400">
                <a:solidFill>
                  <a:schemeClr val="tx2"/>
                </a:solidFill>
              </a:defRPr>
            </a:lvl2pPr>
            <a:lvl3pPr marL="914400" indent="0">
              <a:buNone/>
              <a:defRPr sz="2400">
                <a:solidFill>
                  <a:schemeClr val="tx2"/>
                </a:solidFill>
              </a:defRPr>
            </a:lvl3pPr>
            <a:lvl4pPr marL="1371600" indent="0">
              <a:buNone/>
              <a:defRPr sz="2000">
                <a:solidFill>
                  <a:schemeClr val="tx2"/>
                </a:solidFill>
              </a:defRPr>
            </a:lvl4pPr>
            <a:lvl5pPr marL="1828800" indent="0">
              <a:buNone/>
              <a:defRPr sz="18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52282881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3FA8EF-ABC5-944A-A3B0-DB04A54EA133}"/>
              </a:ext>
            </a:extLst>
          </p:cNvPr>
          <p:cNvSpPr>
            <a:spLocks noGrp="1"/>
          </p:cNvSpPr>
          <p:nvPr>
            <p:ph type="title"/>
          </p:nvPr>
        </p:nvSpPr>
        <p:spPr>
          <a:xfrm>
            <a:off x="841248" y="539815"/>
            <a:ext cx="10515600" cy="747897"/>
          </a:xfrm>
          <a:prstGeom prst="rect">
            <a:avLst/>
          </a:prstGeom>
        </p:spPr>
        <p:txBody>
          <a:bodyPr vert="horz" lIns="0" tIns="0" rIns="0" bIns="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DF019D1C-C6B7-CC47-A677-A8C2C9E67E95}"/>
              </a:ext>
            </a:extLst>
          </p:cNvPr>
          <p:cNvSpPr>
            <a:spLocks noGrp="1"/>
          </p:cNvSpPr>
          <p:nvPr>
            <p:ph type="body" idx="1"/>
          </p:nvPr>
        </p:nvSpPr>
        <p:spPr>
          <a:xfrm>
            <a:off x="838200" y="1645920"/>
            <a:ext cx="10515600" cy="4572000"/>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C46203AA-AB07-4D78-9BCB-B00DDA7D5C07}"/>
              </a:ext>
            </a:extLst>
          </p:cNvPr>
          <p:cNvSpPr txBox="1">
            <a:spLocks/>
          </p:cNvSpPr>
          <p:nvPr userDrawn="1"/>
        </p:nvSpPr>
        <p:spPr>
          <a:xfrm>
            <a:off x="838200" y="6318185"/>
            <a:ext cx="10515600" cy="365125"/>
          </a:xfrm>
          <a:prstGeom prst="rect">
            <a:avLst/>
          </a:prstGeom>
        </p:spPr>
        <p:txBody>
          <a:bodyPr vert="horz" lIns="0" tIns="0" rIns="0" bIns="0" rtlCol="0" anchor="t" anchorCtr="0"/>
          <a:lstStyle>
            <a:defPPr>
              <a:defRPr lang="en-US"/>
            </a:defPPr>
            <a:lvl1pPr marL="0" algn="r" defTabSz="914400" rtl="0" eaLnBrk="1" latinLnBrk="0" hangingPunct="1">
              <a:defRPr sz="16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DC2CEE-C89B-6D4C-8A2C-B626C37EB60D}" type="slidenum">
              <a:rPr lang="en-US" smtClean="0">
                <a:solidFill>
                  <a:srgbClr val="0F6235"/>
                </a:solidFill>
              </a:rPr>
              <a:pPr/>
              <a:t>‹#›</a:t>
            </a:fld>
            <a:endParaRPr lang="en-US" dirty="0">
              <a:solidFill>
                <a:srgbClr val="0F6235"/>
              </a:solidFill>
            </a:endParaRPr>
          </a:p>
        </p:txBody>
      </p:sp>
    </p:spTree>
    <p:custDataLst>
      <p:tags r:id="rId28"/>
    </p:custDataLst>
    <p:extLst>
      <p:ext uri="{BB962C8B-B14F-4D97-AF65-F5344CB8AC3E}">
        <p14:creationId xmlns:p14="http://schemas.microsoft.com/office/powerpoint/2010/main" val="935429931"/>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 id="2147483825" r:id="rId21"/>
    <p:sldLayoutId id="2147483826" r:id="rId22"/>
    <p:sldLayoutId id="2147483827" r:id="rId23"/>
    <p:sldLayoutId id="2147483828" r:id="rId24"/>
    <p:sldLayoutId id="2147483831" r:id="rId25"/>
    <p:sldLayoutId id="2147483832" r:id="rId26"/>
  </p:sldLayoutIdLst>
  <p:transition>
    <p:fade/>
  </p:transition>
  <p:hf hdr="0" ftr="0" dt="0"/>
  <p:txStyles>
    <p:titleStyle>
      <a:lvl1pPr algn="l" defTabSz="914400" rtl="0" eaLnBrk="1" latinLnBrk="0" hangingPunct="1">
        <a:lnSpc>
          <a:spcPct val="90000"/>
        </a:lnSpc>
        <a:spcBef>
          <a:spcPct val="0"/>
        </a:spcBef>
        <a:buNone/>
        <a:defRPr sz="4000" b="1" i="0" kern="1200">
          <a:solidFill>
            <a:schemeClr val="accent1"/>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lumMod val="75000"/>
              <a:lumOff val="25000"/>
            </a:schemeClr>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lumMod val="75000"/>
              <a:lumOff val="25000"/>
            </a:schemeClr>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lumMod val="75000"/>
              <a:lumOff val="25000"/>
            </a:schemeClr>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lumMod val="75000"/>
              <a:lumOff val="25000"/>
            </a:schemeClr>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6250A8-4308-F940-2BBD-5E57D30E07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AC1EAEA-4238-FE15-AE8F-6705963B70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9D9A681-D50A-E9E2-D692-18F0A30412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09BAF6-7DD0-0848-9DDB-FC6F15CDBF0A}" type="datetime1">
              <a:rPr lang="en-US" smtClean="0"/>
              <a:t>6/1/2026</a:t>
            </a:fld>
            <a:endParaRPr lang="en-US" dirty="0"/>
          </a:p>
        </p:txBody>
      </p:sp>
      <p:sp>
        <p:nvSpPr>
          <p:cNvPr id="5" name="Footer Placeholder 4">
            <a:extLst>
              <a:ext uri="{FF2B5EF4-FFF2-40B4-BE49-F238E27FC236}">
                <a16:creationId xmlns:a16="http://schemas.microsoft.com/office/drawing/2014/main" id="{10667BBD-8B42-2EC8-F607-CE34961A70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E4DF9BC-7CB8-7E54-1C61-6064417574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E51E2F-26AA-D046-94E8-30BD9E591FE6}" type="slidenum">
              <a:rPr lang="en-US" smtClean="0"/>
              <a:t>‹#›</a:t>
            </a:fld>
            <a:endParaRPr lang="en-US" dirty="0"/>
          </a:p>
        </p:txBody>
      </p:sp>
    </p:spTree>
    <p:extLst>
      <p:ext uri="{BB962C8B-B14F-4D97-AF65-F5344CB8AC3E}">
        <p14:creationId xmlns:p14="http://schemas.microsoft.com/office/powerpoint/2010/main" val="2539135400"/>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xml"/><Relationship Id="rId7" Type="http://schemas.openxmlformats.org/officeDocument/2006/relationships/image" Target="../media/image17.png"/><Relationship Id="rId2" Type="http://schemas.openxmlformats.org/officeDocument/2006/relationships/slideLayout" Target="../slideLayouts/slideLayout6.xml"/><Relationship Id="rId1" Type="http://schemas.openxmlformats.org/officeDocument/2006/relationships/tags" Target="../tags/tag30.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sv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26.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1.xml"/><Relationship Id="rId1" Type="http://schemas.openxmlformats.org/officeDocument/2006/relationships/tags" Target="../tags/tag122.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4.xml"/><Relationship Id="rId1" Type="http://schemas.openxmlformats.org/officeDocument/2006/relationships/tags" Target="../tags/tag123.xml"/><Relationship Id="rId4" Type="http://schemas.openxmlformats.org/officeDocument/2006/relationships/image" Target="../media/image128.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1.xml"/><Relationship Id="rId1" Type="http://schemas.openxmlformats.org/officeDocument/2006/relationships/tags" Target="../tags/tag124.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0.xml"/><Relationship Id="rId1" Type="http://schemas.openxmlformats.org/officeDocument/2006/relationships/tags" Target="../tags/tag12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9.xml"/><Relationship Id="rId1" Type="http://schemas.openxmlformats.org/officeDocument/2006/relationships/tags" Target="../tags/tag39.xml"/><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9.xml"/><Relationship Id="rId1" Type="http://schemas.openxmlformats.org/officeDocument/2006/relationships/tags" Target="../tags/tag40.xml"/><Relationship Id="rId5" Type="http://schemas.openxmlformats.org/officeDocument/2006/relationships/image" Target="../media/image30.gif"/><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1.xml"/><Relationship Id="rId1" Type="http://schemas.openxmlformats.org/officeDocument/2006/relationships/tags" Target="../tags/tag41.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9.xml"/><Relationship Id="rId1" Type="http://schemas.openxmlformats.org/officeDocument/2006/relationships/tags" Target="../tags/tag4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43.xml"/><Relationship Id="rId5" Type="http://schemas.openxmlformats.org/officeDocument/2006/relationships/image" Target="../media/image34.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44.xml"/><Relationship Id="rId4" Type="http://schemas.openxmlformats.org/officeDocument/2006/relationships/image" Target="../media/image35.sv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5.xml"/><Relationship Id="rId1" Type="http://schemas.openxmlformats.org/officeDocument/2006/relationships/tags" Target="../tags/tag45.xml"/><Relationship Id="rId5" Type="http://schemas.openxmlformats.org/officeDocument/2006/relationships/image" Target="../media/image36.svg"/><Relationship Id="rId4" Type="http://schemas.openxmlformats.org/officeDocument/2006/relationships/image" Target="../media/image15.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xml"/><Relationship Id="rId1" Type="http://schemas.openxmlformats.org/officeDocument/2006/relationships/tags" Target="../tags/tag4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47.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ags" Target="../tags/tag48.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44.svg"/><Relationship Id="rId2" Type="http://schemas.openxmlformats.org/officeDocument/2006/relationships/slideLayout" Target="../slideLayouts/slideLayout5.xml"/><Relationship Id="rId1" Type="http://schemas.openxmlformats.org/officeDocument/2006/relationships/tags" Target="../tags/tag49.xml"/><Relationship Id="rId6" Type="http://schemas.openxmlformats.org/officeDocument/2006/relationships/image" Target="../media/image43.svg"/><Relationship Id="rId5" Type="http://schemas.openxmlformats.org/officeDocument/2006/relationships/image" Target="../media/image42.svg"/><Relationship Id="rId4" Type="http://schemas.openxmlformats.org/officeDocument/2006/relationships/image" Target="../media/image41.sv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50.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51.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5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53.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54.xml"/><Relationship Id="rId5" Type="http://schemas.openxmlformats.org/officeDocument/2006/relationships/image" Target="../media/image17.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55.xml"/><Relationship Id="rId5" Type="http://schemas.openxmlformats.org/officeDocument/2006/relationships/image" Target="../media/image48.sv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ags" Target="../tags/tag56.xml"/><Relationship Id="rId5" Type="http://schemas.openxmlformats.org/officeDocument/2006/relationships/image" Target="../media/image49.sv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xml"/><Relationship Id="rId1" Type="http://schemas.openxmlformats.org/officeDocument/2006/relationships/tags" Target="../tags/tag57.xml"/><Relationship Id="rId6" Type="http://schemas.openxmlformats.org/officeDocument/2006/relationships/image" Target="../media/image17.png"/><Relationship Id="rId5" Type="http://schemas.openxmlformats.org/officeDocument/2006/relationships/image" Target="../media/image51.svg"/><Relationship Id="rId4" Type="http://schemas.openxmlformats.org/officeDocument/2006/relationships/image" Target="../media/image50.sv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5.xml"/><Relationship Id="rId1" Type="http://schemas.openxmlformats.org/officeDocument/2006/relationships/tags" Target="../tags/tag58.xml"/><Relationship Id="rId4" Type="http://schemas.openxmlformats.org/officeDocument/2006/relationships/image" Target="../media/image15.sv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5.xml"/><Relationship Id="rId1" Type="http://schemas.openxmlformats.org/officeDocument/2006/relationships/tags" Target="../tags/tag59.xml"/><Relationship Id="rId4" Type="http://schemas.openxmlformats.org/officeDocument/2006/relationships/image" Target="../media/image15.sv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60.xml"/><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tags" Target="../tags/tag61.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xml"/><Relationship Id="rId1" Type="http://schemas.openxmlformats.org/officeDocument/2006/relationships/tags" Target="../tags/tag62.xml"/><Relationship Id="rId5" Type="http://schemas.openxmlformats.org/officeDocument/2006/relationships/image" Target="../media/image55.png"/><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notesSlide" Target="../notesSlides/notesSlide36.xml"/><Relationship Id="rId7" Type="http://schemas.openxmlformats.org/officeDocument/2006/relationships/hyperlink" Target="https://courses.lumenlearning.com/waymakerintromarketingxmasterfall2016/chapter/reading-generating-product-ideas/" TargetMode="External"/><Relationship Id="rId2" Type="http://schemas.openxmlformats.org/officeDocument/2006/relationships/slideLayout" Target="../slideLayouts/slideLayout5.xml"/><Relationship Id="rId1" Type="http://schemas.openxmlformats.org/officeDocument/2006/relationships/tags" Target="../tags/tag63.xml"/><Relationship Id="rId6" Type="http://schemas.openxmlformats.org/officeDocument/2006/relationships/image" Target="../media/image57.jpg"/><Relationship Id="rId5" Type="http://schemas.openxmlformats.org/officeDocument/2006/relationships/hyperlink" Target="https://www.wallpaperflare.com/search?wallpaper=silicon" TargetMode="External"/><Relationship Id="rId10" Type="http://schemas.openxmlformats.org/officeDocument/2006/relationships/hyperlink" Target="https://www.flickr.com/photos/ooocha/2947950031" TargetMode="External"/><Relationship Id="rId4" Type="http://schemas.openxmlformats.org/officeDocument/2006/relationships/image" Target="../media/image56.jpg"/><Relationship Id="rId9" Type="http://schemas.openxmlformats.org/officeDocument/2006/relationships/image" Target="../media/image59.jpg"/></Relationships>
</file>

<file path=ppt/slides/_rels/slide37.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notesSlide" Target="../notesSlides/notesSlide37.xml"/><Relationship Id="rId7" Type="http://schemas.openxmlformats.org/officeDocument/2006/relationships/hyperlink" Target="http://boingboing.net/2015/07/14/the-best-affordable-fan-for-co.html" TargetMode="External"/><Relationship Id="rId2" Type="http://schemas.openxmlformats.org/officeDocument/2006/relationships/slideLayout" Target="../slideLayouts/slideLayout5.xml"/><Relationship Id="rId1" Type="http://schemas.openxmlformats.org/officeDocument/2006/relationships/tags" Target="../tags/tag64.xml"/><Relationship Id="rId6" Type="http://schemas.openxmlformats.org/officeDocument/2006/relationships/image" Target="../media/image61.jpg"/><Relationship Id="rId5" Type="http://schemas.openxmlformats.org/officeDocument/2006/relationships/hyperlink" Target="https://freepngimg.com/png/7389-yellow-light-bulb-png-image" TargetMode="External"/><Relationship Id="rId4" Type="http://schemas.openxmlformats.org/officeDocument/2006/relationships/image" Target="../media/image60.png"/><Relationship Id="rId9" Type="http://schemas.openxmlformats.org/officeDocument/2006/relationships/hyperlink" Target="https://www.publicdomainpictures.net/en/view-image.php?image=34534&amp;picture=green-stand-mixer" TargetMode="Externa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xml"/><Relationship Id="rId1" Type="http://schemas.openxmlformats.org/officeDocument/2006/relationships/tags" Target="../tags/tag65.xml"/><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xml"/><Relationship Id="rId1" Type="http://schemas.openxmlformats.org/officeDocument/2006/relationships/tags" Target="../tags/tag66.xml"/><Relationship Id="rId4" Type="http://schemas.openxmlformats.org/officeDocument/2006/relationships/image" Target="../media/image64.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5.xml"/><Relationship Id="rId1" Type="http://schemas.openxmlformats.org/officeDocument/2006/relationships/tags" Target="../tags/tag67.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5.xml"/><Relationship Id="rId1" Type="http://schemas.openxmlformats.org/officeDocument/2006/relationships/tags" Target="../tags/tag68.xml"/><Relationship Id="rId5" Type="http://schemas.openxmlformats.org/officeDocument/2006/relationships/image" Target="../media/image15.sv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5.xml"/><Relationship Id="rId1" Type="http://schemas.openxmlformats.org/officeDocument/2006/relationships/tags" Target="../tags/tag69.xml"/><Relationship Id="rId6" Type="http://schemas.openxmlformats.org/officeDocument/2006/relationships/image" Target="../media/image15.svg"/><Relationship Id="rId5" Type="http://schemas.openxmlformats.org/officeDocument/2006/relationships/image" Target="../media/image66.png"/><Relationship Id="rId4" Type="http://schemas.openxmlformats.org/officeDocument/2006/relationships/image" Target="../media/image64.sv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xml"/><Relationship Id="rId1" Type="http://schemas.openxmlformats.org/officeDocument/2006/relationships/tags" Target="../tags/tag70.xml"/><Relationship Id="rId4" Type="http://schemas.openxmlformats.org/officeDocument/2006/relationships/image" Target="../media/image67.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xml"/><Relationship Id="rId1" Type="http://schemas.openxmlformats.org/officeDocument/2006/relationships/tags" Target="../tags/tag71.xml"/><Relationship Id="rId4" Type="http://schemas.openxmlformats.org/officeDocument/2006/relationships/image" Target="../media/image68.gif"/></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72.xml"/><Relationship Id="rId4" Type="http://schemas.openxmlformats.org/officeDocument/2006/relationships/image" Target="../media/image69.svg"/></Relationships>
</file>

<file path=ppt/slides/_rels/slide46.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73.xml"/><Relationship Id="rId6" Type="http://schemas.openxmlformats.org/officeDocument/2006/relationships/image" Target="../media/image70.png"/><Relationship Id="rId5" Type="http://schemas.openxmlformats.org/officeDocument/2006/relationships/notesSlide" Target="../notesSlides/notesSlide46.xml"/><Relationship Id="rId4"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5.xml"/><Relationship Id="rId1" Type="http://schemas.openxmlformats.org/officeDocument/2006/relationships/tags" Target="../tags/tag74.xml"/><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5.xml"/><Relationship Id="rId1" Type="http://schemas.openxmlformats.org/officeDocument/2006/relationships/tags" Target="../tags/tag75.xml"/><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xml"/><Relationship Id="rId1" Type="http://schemas.openxmlformats.org/officeDocument/2006/relationships/tags" Target="../tags/tag76.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4.xml"/><Relationship Id="rId1" Type="http://schemas.openxmlformats.org/officeDocument/2006/relationships/tags" Target="../tags/tag77.xml"/><Relationship Id="rId5" Type="http://schemas.openxmlformats.org/officeDocument/2006/relationships/image" Target="../media/image75.png"/><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xml"/><Relationship Id="rId1" Type="http://schemas.openxmlformats.org/officeDocument/2006/relationships/tags" Target="../tags/tag78.xml"/><Relationship Id="rId5" Type="http://schemas.openxmlformats.org/officeDocument/2006/relationships/image" Target="../media/image75.png"/><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5.xml"/><Relationship Id="rId1" Type="http://schemas.openxmlformats.org/officeDocument/2006/relationships/tags" Target="../tags/tag79.xml"/><Relationship Id="rId5" Type="http://schemas.openxmlformats.org/officeDocument/2006/relationships/image" Target="../media/image75.png"/><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78.png"/><Relationship Id="rId2" Type="http://schemas.openxmlformats.org/officeDocument/2006/relationships/slideLayout" Target="../slideLayouts/slideLayout13.xml"/><Relationship Id="rId1" Type="http://schemas.openxmlformats.org/officeDocument/2006/relationships/tags" Target="../tags/tag80.xml"/><Relationship Id="rId6" Type="http://schemas.openxmlformats.org/officeDocument/2006/relationships/image" Target="../media/image77.png"/><Relationship Id="rId5" Type="http://schemas.openxmlformats.org/officeDocument/2006/relationships/image" Target="../media/image17.png"/><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5.xml"/><Relationship Id="rId1" Type="http://schemas.openxmlformats.org/officeDocument/2006/relationships/tags" Target="../tags/tag81.xml"/><Relationship Id="rId5" Type="http://schemas.openxmlformats.org/officeDocument/2006/relationships/image" Target="../media/image80.png"/><Relationship Id="rId4" Type="http://schemas.openxmlformats.org/officeDocument/2006/relationships/image" Target="../media/image79.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5.xml"/><Relationship Id="rId1" Type="http://schemas.openxmlformats.org/officeDocument/2006/relationships/tags" Target="../tags/tag82.xml"/><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5.xml"/><Relationship Id="rId1" Type="http://schemas.openxmlformats.org/officeDocument/2006/relationships/tags" Target="../tags/tag83.xml"/><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5.xml"/><Relationship Id="rId1" Type="http://schemas.openxmlformats.org/officeDocument/2006/relationships/tags" Target="../tags/tag84.xml"/><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xml"/><Relationship Id="rId1" Type="http://schemas.openxmlformats.org/officeDocument/2006/relationships/tags" Target="../tags/tag85.xml"/><Relationship Id="rId4" Type="http://schemas.openxmlformats.org/officeDocument/2006/relationships/image" Target="../media/image84.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5.xml"/><Relationship Id="rId1" Type="http://schemas.openxmlformats.org/officeDocument/2006/relationships/tags" Target="../tags/tag86.xml"/><Relationship Id="rId4" Type="http://schemas.openxmlformats.org/officeDocument/2006/relationships/image" Target="../media/image8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https://www.youtube.com/embed/VnnpLaKsqGU?feature=oembed" TargetMode="External"/><Relationship Id="rId1" Type="http://schemas.openxmlformats.org/officeDocument/2006/relationships/tags" Target="../tags/tag34.xml"/><Relationship Id="rId5" Type="http://schemas.openxmlformats.org/officeDocument/2006/relationships/image" Target="../media/image21.jpe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5.xml"/><Relationship Id="rId1" Type="http://schemas.openxmlformats.org/officeDocument/2006/relationships/tags" Target="../tags/tag87.xml"/><Relationship Id="rId4" Type="http://schemas.openxmlformats.org/officeDocument/2006/relationships/image" Target="../media/image86.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5.xml"/><Relationship Id="rId1" Type="http://schemas.openxmlformats.org/officeDocument/2006/relationships/tags" Target="../tags/tag88.xml"/><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5.xml"/><Relationship Id="rId1" Type="http://schemas.openxmlformats.org/officeDocument/2006/relationships/tags" Target="../tags/tag89.xml"/><Relationship Id="rId4" Type="http://schemas.openxmlformats.org/officeDocument/2006/relationships/image" Target="../media/image15.sv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5.xml"/><Relationship Id="rId1" Type="http://schemas.openxmlformats.org/officeDocument/2006/relationships/tags" Target="../tags/tag90.xml"/><Relationship Id="rId4" Type="http://schemas.openxmlformats.org/officeDocument/2006/relationships/image" Target="../media/image15.sv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5.xml"/><Relationship Id="rId1" Type="http://schemas.openxmlformats.org/officeDocument/2006/relationships/tags" Target="../tags/tag91.xml"/><Relationship Id="rId5" Type="http://schemas.openxmlformats.org/officeDocument/2006/relationships/image" Target="../media/image15.svg"/><Relationship Id="rId4" Type="http://schemas.openxmlformats.org/officeDocument/2006/relationships/image" Target="../media/image88.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5.xml"/><Relationship Id="rId1" Type="http://schemas.openxmlformats.org/officeDocument/2006/relationships/tags" Target="../tags/tag92.xml"/><Relationship Id="rId4" Type="http://schemas.openxmlformats.org/officeDocument/2006/relationships/image" Target="../media/image15.sv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5.xml"/><Relationship Id="rId1" Type="http://schemas.openxmlformats.org/officeDocument/2006/relationships/tags" Target="../tags/tag93.xml"/><Relationship Id="rId4" Type="http://schemas.openxmlformats.org/officeDocument/2006/relationships/image" Target="../media/image15.sv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5.xml"/><Relationship Id="rId1" Type="http://schemas.openxmlformats.org/officeDocument/2006/relationships/tags" Target="../tags/tag94.xml"/><Relationship Id="rId4" Type="http://schemas.openxmlformats.org/officeDocument/2006/relationships/image" Target="../media/image15.sv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5.xml"/><Relationship Id="rId1" Type="http://schemas.openxmlformats.org/officeDocument/2006/relationships/tags" Target="../tags/tag95.xml"/><Relationship Id="rId4" Type="http://schemas.openxmlformats.org/officeDocument/2006/relationships/image" Target="../media/image15.sv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8.xml"/><Relationship Id="rId1" Type="http://schemas.openxmlformats.org/officeDocument/2006/relationships/tags" Target="../tags/tag9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35.xml"/><Relationship Id="rId4" Type="http://schemas.openxmlformats.org/officeDocument/2006/relationships/image" Target="../media/image22.jp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4.xml"/><Relationship Id="rId1" Type="http://schemas.openxmlformats.org/officeDocument/2006/relationships/tags" Target="../tags/tag97.xml"/><Relationship Id="rId4" Type="http://schemas.openxmlformats.org/officeDocument/2006/relationships/image" Target="../media/image89.jp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5.xml"/><Relationship Id="rId1" Type="http://schemas.openxmlformats.org/officeDocument/2006/relationships/tags" Target="../tags/tag99.xml"/><Relationship Id="rId4" Type="http://schemas.openxmlformats.org/officeDocument/2006/relationships/image" Target="../media/image90.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5.xml"/><Relationship Id="rId1" Type="http://schemas.openxmlformats.org/officeDocument/2006/relationships/tags" Target="../tags/tag100.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5.xml"/><Relationship Id="rId1" Type="http://schemas.openxmlformats.org/officeDocument/2006/relationships/tags" Target="../tags/tag101.xml"/><Relationship Id="rId4" Type="http://schemas.openxmlformats.org/officeDocument/2006/relationships/image" Target="../media/image94.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5.xml"/><Relationship Id="rId1" Type="http://schemas.openxmlformats.org/officeDocument/2006/relationships/tags" Target="../tags/tag102.xml"/><Relationship Id="rId4" Type="http://schemas.openxmlformats.org/officeDocument/2006/relationships/image" Target="../media/image95.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5.xml"/><Relationship Id="rId1" Type="http://schemas.openxmlformats.org/officeDocument/2006/relationships/tags" Target="../tags/tag103.xml"/><Relationship Id="rId5" Type="http://schemas.openxmlformats.org/officeDocument/2006/relationships/image" Target="../media/image97.png"/><Relationship Id="rId4" Type="http://schemas.openxmlformats.org/officeDocument/2006/relationships/image" Target="../media/image96.png"/></Relationships>
</file>

<file path=ppt/slides/_rels/slide77.xml.rels><?xml version="1.0" encoding="UTF-8" standalone="yes"?>
<Relationships xmlns="http://schemas.openxmlformats.org/package/2006/relationships"><Relationship Id="rId8" Type="http://schemas.openxmlformats.org/officeDocument/2006/relationships/image" Target="../media/image100.jpg"/><Relationship Id="rId3" Type="http://schemas.openxmlformats.org/officeDocument/2006/relationships/notesSlide" Target="../notesSlides/notesSlide77.xml"/><Relationship Id="rId7" Type="http://schemas.microsoft.com/office/2007/relationships/hdphoto" Target="../media/hdphoto3.wdp"/><Relationship Id="rId2" Type="http://schemas.openxmlformats.org/officeDocument/2006/relationships/slideLayout" Target="../slideLayouts/slideLayout5.xml"/><Relationship Id="rId1" Type="http://schemas.openxmlformats.org/officeDocument/2006/relationships/tags" Target="../tags/tag104.xml"/><Relationship Id="rId6" Type="http://schemas.openxmlformats.org/officeDocument/2006/relationships/image" Target="../media/image99.png"/><Relationship Id="rId11" Type="http://schemas.openxmlformats.org/officeDocument/2006/relationships/image" Target="../media/image103.jpg"/><Relationship Id="rId5" Type="http://schemas.microsoft.com/office/2007/relationships/hdphoto" Target="../media/hdphoto2.wdp"/><Relationship Id="rId10" Type="http://schemas.openxmlformats.org/officeDocument/2006/relationships/image" Target="../media/image102.jpg"/><Relationship Id="rId4" Type="http://schemas.openxmlformats.org/officeDocument/2006/relationships/image" Target="../media/image98.png"/><Relationship Id="rId9" Type="http://schemas.openxmlformats.org/officeDocument/2006/relationships/image" Target="../media/image101.jp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5.xml"/><Relationship Id="rId1" Type="http://schemas.openxmlformats.org/officeDocument/2006/relationships/tags" Target="../tags/tag105.xml"/><Relationship Id="rId4" Type="http://schemas.openxmlformats.org/officeDocument/2006/relationships/image" Target="../media/image104.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5.xml"/><Relationship Id="rId1" Type="http://schemas.openxmlformats.org/officeDocument/2006/relationships/tags" Target="../tags/tag106.xml"/><Relationship Id="rId5" Type="http://schemas.openxmlformats.org/officeDocument/2006/relationships/image" Target="../media/image106.png"/><Relationship Id="rId4" Type="http://schemas.openxmlformats.org/officeDocument/2006/relationships/image" Target="../media/image10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ags" Target="../tags/tag36.xml"/><Relationship Id="rId5" Type="http://schemas.openxmlformats.org/officeDocument/2006/relationships/image" Target="../media/image24.png"/><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5.xml"/><Relationship Id="rId1" Type="http://schemas.openxmlformats.org/officeDocument/2006/relationships/tags" Target="../tags/tag107.xml"/><Relationship Id="rId5" Type="http://schemas.openxmlformats.org/officeDocument/2006/relationships/image" Target="../media/image96.png"/><Relationship Id="rId4" Type="http://schemas.openxmlformats.org/officeDocument/2006/relationships/image" Target="../media/image107.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5.xml"/><Relationship Id="rId1" Type="http://schemas.openxmlformats.org/officeDocument/2006/relationships/tags" Target="../tags/tag108.xml"/><Relationship Id="rId5" Type="http://schemas.openxmlformats.org/officeDocument/2006/relationships/image" Target="../media/image109.jpeg"/><Relationship Id="rId4" Type="http://schemas.openxmlformats.org/officeDocument/2006/relationships/image" Target="../media/image108.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5.xml"/><Relationship Id="rId1" Type="http://schemas.openxmlformats.org/officeDocument/2006/relationships/tags" Target="../tags/tag109.xml"/><Relationship Id="rId4" Type="http://schemas.openxmlformats.org/officeDocument/2006/relationships/image" Target="../media/image110.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5.xml"/><Relationship Id="rId1" Type="http://schemas.openxmlformats.org/officeDocument/2006/relationships/tags" Target="../tags/tag110.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6.xml"/><Relationship Id="rId1" Type="http://schemas.openxmlformats.org/officeDocument/2006/relationships/tags" Target="../tags/tag111.xml"/><Relationship Id="rId5" Type="http://schemas.openxmlformats.org/officeDocument/2006/relationships/image" Target="../media/image114.jpeg"/><Relationship Id="rId4" Type="http://schemas.openxmlformats.org/officeDocument/2006/relationships/image" Target="../media/image17.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5.xml"/><Relationship Id="rId1" Type="http://schemas.openxmlformats.org/officeDocument/2006/relationships/tags" Target="../tags/tag112.xml"/><Relationship Id="rId5" Type="http://schemas.openxmlformats.org/officeDocument/2006/relationships/image" Target="../media/image96.png"/><Relationship Id="rId4" Type="http://schemas.openxmlformats.org/officeDocument/2006/relationships/image" Target="../media/image15.sv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5.xml"/><Relationship Id="rId1" Type="http://schemas.openxmlformats.org/officeDocument/2006/relationships/tags" Target="../tags/tag113.xml"/><Relationship Id="rId5" Type="http://schemas.openxmlformats.org/officeDocument/2006/relationships/image" Target="../media/image15.svg"/><Relationship Id="rId4" Type="http://schemas.openxmlformats.org/officeDocument/2006/relationships/image" Target="../media/image105.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7" Type="http://schemas.openxmlformats.org/officeDocument/2006/relationships/image" Target="../media/image96.png"/><Relationship Id="rId2" Type="http://schemas.openxmlformats.org/officeDocument/2006/relationships/slideLayout" Target="../slideLayouts/slideLayout8.xml"/><Relationship Id="rId1" Type="http://schemas.openxmlformats.org/officeDocument/2006/relationships/tags" Target="../tags/tag114.xml"/><Relationship Id="rId6" Type="http://schemas.openxmlformats.org/officeDocument/2006/relationships/image" Target="../media/image109.jpeg"/><Relationship Id="rId5" Type="http://schemas.openxmlformats.org/officeDocument/2006/relationships/image" Target="../media/image110.png"/><Relationship Id="rId4" Type="http://schemas.openxmlformats.org/officeDocument/2006/relationships/image" Target="../media/image107.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4.xml"/><Relationship Id="rId1" Type="http://schemas.openxmlformats.org/officeDocument/2006/relationships/tags" Target="../tags/tag115.xml"/><Relationship Id="rId4" Type="http://schemas.openxmlformats.org/officeDocument/2006/relationships/image" Target="../media/image115.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1.xml"/><Relationship Id="rId1" Type="http://schemas.openxmlformats.org/officeDocument/2006/relationships/tags" Target="../tags/tag11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37.xml"/><Relationship Id="rId4" Type="http://schemas.openxmlformats.org/officeDocument/2006/relationships/image" Target="../media/image25.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5.xml"/><Relationship Id="rId1" Type="http://schemas.openxmlformats.org/officeDocument/2006/relationships/tags" Target="../tags/tag11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5.xml"/><Relationship Id="rId1" Type="http://schemas.openxmlformats.org/officeDocument/2006/relationships/tags" Target="../tags/tag118.xml"/><Relationship Id="rId4" Type="http://schemas.openxmlformats.org/officeDocument/2006/relationships/image" Target="../media/image119.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5.xml"/><Relationship Id="rId1" Type="http://schemas.openxmlformats.org/officeDocument/2006/relationships/tags" Target="../tags/tag119.xml"/><Relationship Id="rId4" Type="http://schemas.openxmlformats.org/officeDocument/2006/relationships/image" Target="../media/image120.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5.xml"/><Relationship Id="rId1" Type="http://schemas.openxmlformats.org/officeDocument/2006/relationships/tags" Target="../tags/tag120.xml"/><Relationship Id="rId5" Type="http://schemas.openxmlformats.org/officeDocument/2006/relationships/image" Target="../media/image122.png"/><Relationship Id="rId4" Type="http://schemas.openxmlformats.org/officeDocument/2006/relationships/image" Target="../media/image121.png"/></Relationships>
</file>

<file path=ppt/slides/_rels/slide94.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5.xml"/><Relationship Id="rId1" Type="http://schemas.openxmlformats.org/officeDocument/2006/relationships/tags" Target="../tags/tag121.xml"/><Relationship Id="rId5" Type="http://schemas.openxmlformats.org/officeDocument/2006/relationships/image" Target="../media/image15.svg"/><Relationship Id="rId4" Type="http://schemas.openxmlformats.org/officeDocument/2006/relationships/image" Target="../media/image127.png"/></Relationships>
</file>

<file path=ppt/slides/_rels/slide9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A4CB01A-1A3C-907D-965C-60CC333B7A1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667D11-22B2-EB72-C679-276D3DF44CCC}"/>
              </a:ext>
            </a:extLst>
          </p:cNvPr>
          <p:cNvSpPr>
            <a:spLocks noGrp="1"/>
          </p:cNvSpPr>
          <p:nvPr>
            <p:ph type="title"/>
          </p:nvPr>
        </p:nvSpPr>
        <p:spPr>
          <a:xfrm>
            <a:off x="2678176" y="228212"/>
            <a:ext cx="6835648" cy="664797"/>
          </a:xfrm>
        </p:spPr>
        <p:txBody>
          <a:bodyPr/>
          <a:lstStyle/>
          <a:p>
            <a:r>
              <a:rPr lang="en-US" dirty="0"/>
              <a:t>Instructor Guide Snapshot </a:t>
            </a:r>
          </a:p>
        </p:txBody>
      </p:sp>
      <p:sp>
        <p:nvSpPr>
          <p:cNvPr id="5" name="Content Placeholder 4">
            <a:extLst>
              <a:ext uri="{FF2B5EF4-FFF2-40B4-BE49-F238E27FC236}">
                <a16:creationId xmlns:a16="http://schemas.microsoft.com/office/drawing/2014/main" id="{A9A1BEC6-73A9-6275-E270-39B35D8AD28A}"/>
              </a:ext>
            </a:extLst>
          </p:cNvPr>
          <p:cNvSpPr>
            <a:spLocks noGrp="1"/>
          </p:cNvSpPr>
          <p:nvPr>
            <p:ph idx="1"/>
          </p:nvPr>
        </p:nvSpPr>
        <p:spPr>
          <a:xfrm>
            <a:off x="1498600" y="929533"/>
            <a:ext cx="10385552" cy="2321667"/>
          </a:xfrm>
        </p:spPr>
        <p:txBody>
          <a:bodyPr>
            <a:normAutofit/>
          </a:bodyPr>
          <a:lstStyle/>
          <a:p>
            <a:r>
              <a:rPr lang="en-US" sz="1600" b="1" dirty="0">
                <a:solidFill>
                  <a:schemeClr val="accent1"/>
                </a:solidFill>
              </a:rPr>
              <a:t>Preparation before class:</a:t>
            </a:r>
          </a:p>
          <a:p>
            <a:pPr marL="800100" lvl="1" indent="-342900">
              <a:buFont typeface="Arial" panose="020B0604020202020204" pitchFamily="34" charset="0"/>
              <a:buChar char="•"/>
            </a:pPr>
            <a:r>
              <a:rPr lang="en-US" sz="1600" b="1" dirty="0">
                <a:solidFill>
                  <a:schemeClr val="tx1"/>
                </a:solidFill>
              </a:rPr>
              <a:t>Review all materials - </a:t>
            </a:r>
            <a:r>
              <a:rPr lang="en-US" sz="1600" dirty="0">
                <a:solidFill>
                  <a:schemeClr val="tx1"/>
                </a:solidFill>
              </a:rPr>
              <a:t>Review all slides, talking points, and handouts before class to understand the structure and flow of the lesson. Pay special attention to animations within the slides. </a:t>
            </a:r>
          </a:p>
          <a:p>
            <a:pPr marL="800100" lvl="1" indent="-342900">
              <a:buFont typeface="Arial" panose="020B0604020202020204" pitchFamily="34" charset="0"/>
              <a:buChar char="•"/>
            </a:pPr>
            <a:r>
              <a:rPr lang="en-US" sz="1600" dirty="0">
                <a:solidFill>
                  <a:schemeClr val="tx1"/>
                </a:solidFill>
              </a:rPr>
              <a:t>Review any required PPE and electricity handling SOPs used at your agency</a:t>
            </a:r>
          </a:p>
          <a:p>
            <a:pPr marL="800100" lvl="1" indent="-342900">
              <a:buFont typeface="Arial" panose="020B0604020202020204" pitchFamily="34" charset="0"/>
              <a:buChar char="•"/>
            </a:pPr>
            <a:r>
              <a:rPr lang="en-US" altLang="en-US" sz="1600" b="1" dirty="0">
                <a:solidFill>
                  <a:schemeClr val="tx1"/>
                </a:solidFill>
                <a:latin typeface="Calibri" panose="020F0502020204030204" pitchFamily="34" charset="0"/>
                <a:ea typeface="Calibri" panose="020F0502020204030204" pitchFamily="34" charset="0"/>
                <a:cs typeface="Calibri" panose="020F0502020204030204" pitchFamily="34" charset="0"/>
              </a:rPr>
              <a:t>Resistor Color Code Chart Handout - </a:t>
            </a:r>
            <a:r>
              <a:rPr lang="en-US" alt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It is recommended that learners have color copies of the Resistor Color Code Chart and Reading a Resistor handouts. If color copies are limited, print and laminate 3–5 charts to use as a reusable class set.</a:t>
            </a:r>
          </a:p>
          <a:p>
            <a:pPr marL="800100" lvl="1" indent="-342900">
              <a:buFont typeface="Arial" panose="020B0604020202020204" pitchFamily="34" charset="0"/>
              <a:buChar char="•"/>
            </a:pPr>
            <a:r>
              <a:rPr lang="en-US" altLang="en-US" sz="1600" b="1" dirty="0">
                <a:solidFill>
                  <a:schemeClr val="tx1"/>
                </a:solidFill>
                <a:latin typeface="Calibri" panose="020F0502020204030204" pitchFamily="34" charset="0"/>
                <a:ea typeface="Calibri" panose="020F0502020204030204" pitchFamily="34" charset="0"/>
                <a:cs typeface="Calibri" panose="020F0502020204030204" pitchFamily="34" charset="0"/>
              </a:rPr>
              <a:t>Slides 72-74 </a:t>
            </a:r>
            <a:r>
              <a:rPr lang="en-US" alt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 Replace the placeholder images on slides 72-74 with an agency specific images of a block diagram, one-line diagram and schematic (if available).</a:t>
            </a:r>
            <a:endParaRPr lang="en-US" sz="1600" dirty="0">
              <a:solidFill>
                <a:schemeClr val="tx1"/>
              </a:solidFill>
            </a:endParaRPr>
          </a:p>
        </p:txBody>
      </p:sp>
      <p:sp>
        <p:nvSpPr>
          <p:cNvPr id="6" name="Rectangle 5">
            <a:extLst>
              <a:ext uri="{FF2B5EF4-FFF2-40B4-BE49-F238E27FC236}">
                <a16:creationId xmlns:a16="http://schemas.microsoft.com/office/drawing/2014/main" id="{0CA5B2EC-8799-EAA4-7931-5E8F295172C3}"/>
              </a:ext>
            </a:extLst>
          </p:cNvPr>
          <p:cNvSpPr/>
          <p:nvPr/>
        </p:nvSpPr>
        <p:spPr>
          <a:xfrm>
            <a:off x="9979563" y="232598"/>
            <a:ext cx="1904589" cy="664797"/>
          </a:xfrm>
          <a:prstGeom prst="rect">
            <a:avLst/>
          </a:prstGeom>
          <a:ln w="19050"/>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F6235"/>
                </a:solidFill>
                <a:effectLst/>
                <a:uLnTx/>
                <a:uFillTx/>
                <a:latin typeface="Calibri"/>
                <a:ea typeface="+mn-ea"/>
                <a:cs typeface="+mn-cs"/>
              </a:rPr>
              <a:t>Instructional Time: ~</a:t>
            </a:r>
            <a:r>
              <a:rPr lang="en-US" sz="2000" b="1" dirty="0">
                <a:solidFill>
                  <a:srgbClr val="0F6235"/>
                </a:solidFill>
                <a:latin typeface="Calibri"/>
              </a:rPr>
              <a:t>8.75</a:t>
            </a:r>
            <a:endParaRPr kumimoji="0" lang="en-US" sz="2000" b="1" i="0" u="none" strike="noStrike" kern="1200" cap="none" spc="0" normalizeH="0" baseline="0" noProof="0" dirty="0">
              <a:ln>
                <a:noFill/>
              </a:ln>
              <a:solidFill>
                <a:srgbClr val="0F6235"/>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2861179E-853E-F288-CF60-627884518A1A}"/>
              </a:ext>
            </a:extLst>
          </p:cNvPr>
          <p:cNvSpPr/>
          <p:nvPr/>
        </p:nvSpPr>
        <p:spPr>
          <a:xfrm>
            <a:off x="0" y="0"/>
            <a:ext cx="1384300" cy="6858000"/>
          </a:xfrm>
          <a:prstGeom prst="rect">
            <a:avLst/>
          </a:prstGeom>
          <a:solidFill>
            <a:schemeClr val="accent6"/>
          </a:solidFill>
          <a:ln>
            <a:solidFill>
              <a:schemeClr val="accent1"/>
            </a:solidFill>
          </a:ln>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Icon Key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Activity</a:t>
            </a:r>
            <a:r>
              <a:rPr kumimoji="0" lang="en-US" sz="20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Video</a:t>
            </a:r>
            <a:r>
              <a:rPr kumimoji="0" lang="en-US" sz="20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Instructor Demo: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Knowledge Check: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9" name="Graphic 30" descr="Flim icon indicating the slide has a VIDEO.">
            <a:extLst>
              <a:ext uri="{FF2B5EF4-FFF2-40B4-BE49-F238E27FC236}">
                <a16:creationId xmlns:a16="http://schemas.microsoft.com/office/drawing/2014/main" id="{08E3C107-D9A1-E6E3-6EE0-37AE709D699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9694" y="2365191"/>
            <a:ext cx="731520" cy="731520"/>
          </a:xfrm>
          <a:prstGeom prst="rect">
            <a:avLst/>
          </a:prstGeom>
        </p:spPr>
      </p:pic>
      <p:pic>
        <p:nvPicPr>
          <p:cNvPr id="10" name="Graphic 9" descr="Lights On with solid fill">
            <a:extLst>
              <a:ext uri="{FF2B5EF4-FFF2-40B4-BE49-F238E27FC236}">
                <a16:creationId xmlns:a16="http://schemas.microsoft.com/office/drawing/2014/main" id="{019B878C-402F-A374-2D5D-19DBC7846EA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49694" y="5636355"/>
            <a:ext cx="851672" cy="851672"/>
          </a:xfrm>
          <a:prstGeom prst="rect">
            <a:avLst/>
          </a:prstGeom>
        </p:spPr>
      </p:pic>
      <p:pic>
        <p:nvPicPr>
          <p:cNvPr id="19" name="Content Placeholder 10">
            <a:extLst>
              <a:ext uri="{FF2B5EF4-FFF2-40B4-BE49-F238E27FC236}">
                <a16:creationId xmlns:a16="http://schemas.microsoft.com/office/drawing/2014/main" id="{191F235E-5143-EE6D-34AD-510B7AF59289}"/>
              </a:ext>
            </a:extLst>
          </p:cNvPr>
          <p:cNvPicPr>
            <a:picLocks noChangeAspect="1"/>
          </p:cNvPicPr>
          <p:nvPr/>
        </p:nvPicPr>
        <p:blipFill>
          <a:blip r:embed="rId6">
            <a:extLst>
              <a:ext uri="{28A0092B-C50C-407E-A947-70E740481C1C}">
                <a14:useLocalDpi xmlns:a14="http://schemas.microsoft.com/office/drawing/2010/main" val="0"/>
              </a:ext>
            </a:extLst>
          </a:blip>
          <a:srcRect b="15327"/>
          <a:stretch>
            <a:fillRect/>
          </a:stretch>
        </p:blipFill>
        <p:spPr>
          <a:xfrm>
            <a:off x="146062" y="3903392"/>
            <a:ext cx="1005840" cy="851672"/>
          </a:xfrm>
          <a:prstGeom prst="rect">
            <a:avLst/>
          </a:prstGeom>
        </p:spPr>
      </p:pic>
      <p:pic>
        <p:nvPicPr>
          <p:cNvPr id="20" name="Picture 19" descr="Running man icon indicating the slide has an ACTIVITY.">
            <a:extLst>
              <a:ext uri="{FF2B5EF4-FFF2-40B4-BE49-F238E27FC236}">
                <a16:creationId xmlns:a16="http://schemas.microsoft.com/office/drawing/2014/main" id="{EDE528BC-5B9B-CA28-1BC6-F87F47EB075A}"/>
              </a:ext>
            </a:extLst>
          </p:cNvPr>
          <p:cNvPicPr>
            <a:picLocks noChangeAspect="1"/>
          </p:cNvPicPr>
          <p:nvPr/>
        </p:nvPicPr>
        <p:blipFill>
          <a:blip r:embed="rId7" cstate="print">
            <a:extLst>
              <a:ext uri="{28A0092B-C50C-407E-A947-70E740481C1C}">
                <a14:useLocalDpi xmlns:a14="http://schemas.microsoft.com/office/drawing/2010/main" val="0"/>
              </a:ext>
            </a:extLst>
          </a:blip>
          <a:srcRect l="63000" t="31047" r="3465" b="7314"/>
          <a:stretch>
            <a:fillRect/>
          </a:stretch>
        </p:blipFill>
        <p:spPr>
          <a:xfrm>
            <a:off x="249694" y="1134406"/>
            <a:ext cx="731520" cy="756422"/>
          </a:xfrm>
          <a:prstGeom prst="rect">
            <a:avLst/>
          </a:prstGeom>
        </p:spPr>
      </p:pic>
      <p:sp>
        <p:nvSpPr>
          <p:cNvPr id="13" name="TextBox 12">
            <a:extLst>
              <a:ext uri="{FF2B5EF4-FFF2-40B4-BE49-F238E27FC236}">
                <a16:creationId xmlns:a16="http://schemas.microsoft.com/office/drawing/2014/main" id="{AD9B2476-D0FC-42C9-1B34-5DDEC56567CD}"/>
              </a:ext>
            </a:extLst>
          </p:cNvPr>
          <p:cNvSpPr txBox="1"/>
          <p:nvPr/>
        </p:nvSpPr>
        <p:spPr>
          <a:xfrm>
            <a:off x="7609062" y="3431530"/>
            <a:ext cx="4275090" cy="1077218"/>
          </a:xfrm>
          <a:prstGeom prst="rect">
            <a:avLst/>
          </a:prstGeom>
          <a:noFill/>
        </p:spPr>
        <p:txBody>
          <a:bodyPr wrap="square">
            <a:spAutoFit/>
          </a:bodyPr>
          <a:lstStyle/>
          <a:p>
            <a:pPr>
              <a:lnSpc>
                <a:spcPct val="100000"/>
              </a:lnSpc>
            </a:pPr>
            <a:r>
              <a:rPr lang="en-US" sz="1600" b="1" dirty="0">
                <a:solidFill>
                  <a:schemeClr val="accent1"/>
                </a:solidFill>
              </a:rPr>
              <a:t>Additional Materials:</a:t>
            </a:r>
          </a:p>
          <a:p>
            <a:pPr marL="342900" indent="-342900">
              <a:lnSpc>
                <a:spcPct val="100000"/>
              </a:lnSpc>
              <a:buFont typeface="Arial" panose="020B0604020202020204" pitchFamily="34" charset="0"/>
              <a:buChar char="•"/>
            </a:pPr>
            <a:r>
              <a:rPr lang="en-US" sz="1600" dirty="0"/>
              <a:t>A list of additional materials needed for demonstrations and activities can be found in the Instructor Facilitation Toolkit on </a:t>
            </a:r>
            <a:r>
              <a:rPr lang="en-US" sz="1600" dirty="0">
                <a:highlight>
                  <a:srgbClr val="FFFF00"/>
                </a:highlight>
              </a:rPr>
              <a:t>page 4. </a:t>
            </a:r>
          </a:p>
        </p:txBody>
      </p:sp>
      <p:pic>
        <p:nvPicPr>
          <p:cNvPr id="14" name="Picture 13">
            <a:extLst>
              <a:ext uri="{FF2B5EF4-FFF2-40B4-BE49-F238E27FC236}">
                <a16:creationId xmlns:a16="http://schemas.microsoft.com/office/drawing/2014/main" id="{E6C44712-AE09-0C8A-13F4-F4BE2C00A496}"/>
              </a:ext>
            </a:extLst>
          </p:cNvPr>
          <p:cNvPicPr>
            <a:picLocks noChangeAspect="1"/>
          </p:cNvPicPr>
          <p:nvPr/>
        </p:nvPicPr>
        <p:blipFill>
          <a:blip r:embed="rId8">
            <a:extLst>
              <a:ext uri="{28A0092B-C50C-407E-A947-70E740481C1C}">
                <a14:useLocalDpi xmlns:a14="http://schemas.microsoft.com/office/drawing/2010/main" val="0"/>
              </a:ext>
            </a:extLst>
          </a:blip>
          <a:srcRect l="8333" t="18172" r="8751" b="43083"/>
          <a:stretch>
            <a:fillRect/>
          </a:stretch>
        </p:blipFill>
        <p:spPr>
          <a:xfrm rot="1749130">
            <a:off x="8564365" y="4832862"/>
            <a:ext cx="1070411" cy="375133"/>
          </a:xfrm>
          <a:prstGeom prst="rect">
            <a:avLst/>
          </a:prstGeom>
        </p:spPr>
      </p:pic>
      <p:pic>
        <p:nvPicPr>
          <p:cNvPr id="15" name="Picture 14">
            <a:extLst>
              <a:ext uri="{FF2B5EF4-FFF2-40B4-BE49-F238E27FC236}">
                <a16:creationId xmlns:a16="http://schemas.microsoft.com/office/drawing/2014/main" id="{6E00BB70-ABB9-B383-DC94-7CEC85175494}"/>
              </a:ext>
            </a:extLst>
          </p:cNvPr>
          <p:cNvPicPr>
            <a:picLocks noChangeAspect="1"/>
          </p:cNvPicPr>
          <p:nvPr/>
        </p:nvPicPr>
        <p:blipFill>
          <a:blip r:embed="rId9"/>
          <a:stretch>
            <a:fillRect/>
          </a:stretch>
        </p:blipFill>
        <p:spPr>
          <a:xfrm>
            <a:off x="9658350" y="4623048"/>
            <a:ext cx="1321739" cy="1719202"/>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B44ED279-D926-73A6-F8D3-7DDD47035A11}"/>
              </a:ext>
            </a:extLst>
          </p:cNvPr>
          <p:cNvSpPr txBox="1"/>
          <p:nvPr/>
        </p:nvSpPr>
        <p:spPr>
          <a:xfrm>
            <a:off x="1498600" y="3327400"/>
            <a:ext cx="6296883" cy="3293209"/>
          </a:xfrm>
          <a:prstGeom prst="rect">
            <a:avLst/>
          </a:prstGeom>
          <a:noFill/>
        </p:spPr>
        <p:txBody>
          <a:bodyPr wrap="square">
            <a:spAutoFit/>
          </a:bodyPr>
          <a:lstStyle/>
          <a:p>
            <a:r>
              <a:rPr lang="en-US" sz="1600" b="1" dirty="0">
                <a:solidFill>
                  <a:schemeClr val="accent1"/>
                </a:solidFill>
              </a:rPr>
              <a:t>Provided Course Materials:</a:t>
            </a:r>
          </a:p>
          <a:p>
            <a:pPr marL="800100" lvl="1" indent="-342900">
              <a:buFont typeface="Arial" panose="020B0604020202020204" pitchFamily="34" charset="0"/>
              <a:buChar char="•"/>
            </a:pPr>
            <a:r>
              <a:rPr lang="en-US" sz="1600" b="1" dirty="0"/>
              <a:t>+Circuit Components &amp; Architecture</a:t>
            </a:r>
            <a:r>
              <a:rPr lang="en-US" sz="1600" dirty="0"/>
              <a:t>_M4.pptx </a:t>
            </a:r>
          </a:p>
          <a:p>
            <a:pPr marL="800100" lvl="1" indent="-342900">
              <a:buFont typeface="Arial" panose="020B0604020202020204" pitchFamily="34" charset="0"/>
              <a:buChar char="•"/>
            </a:pPr>
            <a:r>
              <a:rPr lang="en-US" sz="1600" b="1" dirty="0"/>
              <a:t>+Instructor Facilitation Toolkit</a:t>
            </a:r>
            <a:r>
              <a:rPr lang="en-US" sz="1600" dirty="0"/>
              <a:t>_M4.docx - </a:t>
            </a:r>
            <a:r>
              <a:rPr lang="en-US" sz="1600" i="1" dirty="0"/>
              <a:t>For Instructor use only. </a:t>
            </a:r>
          </a:p>
          <a:p>
            <a:pPr marL="800100" lvl="1" indent="-342900">
              <a:buFont typeface="Arial" panose="020B0604020202020204" pitchFamily="34" charset="0"/>
              <a:buChar char="•"/>
            </a:pPr>
            <a:r>
              <a:rPr lang="en-US" sz="1600" b="1" dirty="0"/>
              <a:t>+Participant Resource Guide</a:t>
            </a:r>
            <a:r>
              <a:rPr lang="en-US" sz="1600" dirty="0"/>
              <a:t>_M4.docx - </a:t>
            </a:r>
            <a:r>
              <a:rPr lang="en-US" sz="1600" i="1" dirty="0"/>
              <a:t>Print one copy for each learner. All handouts that leaners need for activities are embedded in the Participant Resource Guide.</a:t>
            </a:r>
          </a:p>
          <a:p>
            <a:pPr marL="1257300" lvl="2" indent="-342900">
              <a:buFont typeface="Arial" panose="020B0604020202020204" pitchFamily="34" charset="0"/>
              <a:buChar char="•"/>
            </a:pPr>
            <a:r>
              <a:rPr lang="en-US" sz="1600" dirty="0"/>
              <a:t>Drawing Circuits_M4.docx</a:t>
            </a:r>
          </a:p>
          <a:p>
            <a:pPr marL="1257300" lvl="2" indent="-342900">
              <a:buFont typeface="Arial" panose="020B0604020202020204" pitchFamily="34" charset="0"/>
              <a:buChar char="•"/>
            </a:pPr>
            <a:r>
              <a:rPr lang="en-US" sz="1600" dirty="0"/>
              <a:t>Kirchhoffs Laws Practice Problems_M4.docx</a:t>
            </a:r>
          </a:p>
          <a:p>
            <a:pPr marL="1257300" lvl="2" indent="-342900">
              <a:buFont typeface="Arial" panose="020B0604020202020204" pitchFamily="34" charset="0"/>
              <a:buChar char="•"/>
            </a:pPr>
            <a:r>
              <a:rPr lang="en-US" sz="1600" dirty="0"/>
              <a:t>Reading a Resistor_M4.docx</a:t>
            </a:r>
          </a:p>
          <a:p>
            <a:pPr marL="1257300" lvl="2" indent="-342900">
              <a:buFont typeface="Arial" panose="020B0604020202020204" pitchFamily="34" charset="0"/>
              <a:buChar char="•"/>
            </a:pPr>
            <a:r>
              <a:rPr lang="en-US" sz="1600" dirty="0"/>
              <a:t>Resistor Color Code Chart_M4.docx</a:t>
            </a:r>
          </a:p>
          <a:p>
            <a:pPr marL="1257300" lvl="2" indent="-342900">
              <a:buFont typeface="Arial" panose="020B0604020202020204" pitchFamily="34" charset="0"/>
              <a:buChar char="•"/>
            </a:pPr>
            <a:r>
              <a:rPr lang="en-US" sz="1600" dirty="0"/>
              <a:t>Symbols Chart_M4.docx</a:t>
            </a:r>
          </a:p>
          <a:p>
            <a:pPr marL="800100" lvl="1" indent="-342900">
              <a:buFont typeface="Arial" panose="020B0604020202020204" pitchFamily="34" charset="0"/>
              <a:buChar char="•"/>
            </a:pPr>
            <a:r>
              <a:rPr lang="en-US" sz="1600" b="1" dirty="0"/>
              <a:t>Quiz_M4.docx </a:t>
            </a:r>
            <a:r>
              <a:rPr lang="en-US" sz="1600" dirty="0"/>
              <a:t>- </a:t>
            </a:r>
            <a:r>
              <a:rPr lang="en-US" sz="1600" i="1" dirty="0"/>
              <a:t>Print one copy for each learner. </a:t>
            </a:r>
          </a:p>
        </p:txBody>
      </p:sp>
    </p:spTree>
    <p:custDataLst>
      <p:tags r:id="rId1"/>
    </p:custDataLst>
    <p:extLst>
      <p:ext uri="{BB962C8B-B14F-4D97-AF65-F5344CB8AC3E}">
        <p14:creationId xmlns:p14="http://schemas.microsoft.com/office/powerpoint/2010/main" val="76830451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A8A209-5504-494A-B86D-73715015FD32}"/>
              </a:ext>
            </a:extLst>
          </p:cNvPr>
          <p:cNvSpPr>
            <a:spLocks noGrp="1"/>
          </p:cNvSpPr>
          <p:nvPr>
            <p:ph type="title"/>
          </p:nvPr>
        </p:nvSpPr>
        <p:spPr/>
        <p:txBody>
          <a:bodyPr/>
          <a:lstStyle/>
          <a:p>
            <a:r>
              <a:rPr lang="en-US" sz="4000" dirty="0"/>
              <a:t>Parallel Circuits</a:t>
            </a:r>
          </a:p>
        </p:txBody>
      </p:sp>
      <p:sp>
        <p:nvSpPr>
          <p:cNvPr id="5" name="Content Placeholder 5">
            <a:extLst>
              <a:ext uri="{FF2B5EF4-FFF2-40B4-BE49-F238E27FC236}">
                <a16:creationId xmlns:a16="http://schemas.microsoft.com/office/drawing/2014/main" id="{BF2D1D10-1FD0-42A3-B3E0-1A55458B7FDE}"/>
              </a:ext>
            </a:extLst>
          </p:cNvPr>
          <p:cNvSpPr>
            <a:spLocks noGrp="1"/>
          </p:cNvSpPr>
          <p:nvPr>
            <p:ph idx="1"/>
          </p:nvPr>
        </p:nvSpPr>
        <p:spPr>
          <a:xfrm>
            <a:off x="838200" y="1645920"/>
            <a:ext cx="6313178" cy="4880386"/>
          </a:xfrm>
        </p:spPr>
        <p:txBody>
          <a:bodyPr>
            <a:noAutofit/>
          </a:bodyPr>
          <a:lstStyle/>
          <a:p>
            <a:pPr marL="457200" indent="-457200">
              <a:lnSpc>
                <a:spcPct val="95476"/>
              </a:lnSpc>
              <a:spcBef>
                <a:spcPts val="0"/>
              </a:spcBef>
              <a:buFont typeface="Arial" panose="020B0604020202020204" pitchFamily="34" charset="0"/>
              <a:buChar char="•"/>
            </a:pPr>
            <a:r>
              <a:rPr lang="en-US" b="1" dirty="0"/>
              <a:t>Multiple paths </a:t>
            </a:r>
            <a:r>
              <a:rPr lang="en-US" dirty="0"/>
              <a:t>for current to flow — components connected across the same voltage source</a:t>
            </a:r>
          </a:p>
          <a:p>
            <a:pPr marL="914400" lvl="1" indent="-457200">
              <a:lnSpc>
                <a:spcPct val="95476"/>
              </a:lnSpc>
              <a:spcBef>
                <a:spcPts val="0"/>
              </a:spcBef>
              <a:buFont typeface="Arial" panose="020B0604020202020204" pitchFamily="34" charset="0"/>
              <a:buChar char="•"/>
            </a:pPr>
            <a:r>
              <a:rPr lang="en-US" sz="2800" b="1" dirty="0">
                <a:solidFill>
                  <a:schemeClr val="tx1">
                    <a:lumMod val="75000"/>
                    <a:lumOff val="25000"/>
                  </a:schemeClr>
                </a:solidFill>
              </a:rPr>
              <a:t>Voltage</a:t>
            </a:r>
            <a:r>
              <a:rPr lang="en-US" sz="2800" dirty="0">
                <a:solidFill>
                  <a:schemeClr val="tx1">
                    <a:lumMod val="75000"/>
                    <a:lumOff val="25000"/>
                  </a:schemeClr>
                </a:solidFill>
              </a:rPr>
              <a:t> stays the same across each branch</a:t>
            </a:r>
          </a:p>
          <a:p>
            <a:pPr marL="914400" lvl="1" indent="-457200">
              <a:lnSpc>
                <a:spcPct val="95476"/>
              </a:lnSpc>
              <a:spcBef>
                <a:spcPts val="0"/>
              </a:spcBef>
              <a:buFont typeface="Arial" panose="020B0604020202020204" pitchFamily="34" charset="0"/>
              <a:buChar char="•"/>
            </a:pPr>
            <a:r>
              <a:rPr lang="en-US" sz="2800" b="1" dirty="0">
                <a:solidFill>
                  <a:schemeClr val="tx1">
                    <a:lumMod val="75000"/>
                    <a:lumOff val="25000"/>
                  </a:schemeClr>
                </a:solidFill>
              </a:rPr>
              <a:t>Current</a:t>
            </a:r>
            <a:r>
              <a:rPr lang="en-US" sz="2800" dirty="0">
                <a:solidFill>
                  <a:schemeClr val="tx1">
                    <a:lumMod val="75000"/>
                    <a:lumOff val="25000"/>
                  </a:schemeClr>
                </a:solidFill>
              </a:rPr>
              <a:t> divides among the branches</a:t>
            </a:r>
          </a:p>
          <a:p>
            <a:pPr marL="914400" lvl="1" indent="-457200">
              <a:lnSpc>
                <a:spcPct val="95476"/>
              </a:lnSpc>
              <a:spcBef>
                <a:spcPts val="0"/>
              </a:spcBef>
              <a:buFont typeface="Arial" panose="020B0604020202020204" pitchFamily="34" charset="0"/>
              <a:buChar char="•"/>
            </a:pPr>
            <a:r>
              <a:rPr lang="en-US" sz="2800" dirty="0">
                <a:solidFill>
                  <a:schemeClr val="tx1">
                    <a:lumMod val="75000"/>
                    <a:lumOff val="25000"/>
                  </a:schemeClr>
                </a:solidFill>
              </a:rPr>
              <a:t>Total </a:t>
            </a:r>
            <a:r>
              <a:rPr lang="en-US" sz="2800" b="1" dirty="0">
                <a:solidFill>
                  <a:schemeClr val="tx1">
                    <a:lumMod val="75000"/>
                    <a:lumOff val="25000"/>
                  </a:schemeClr>
                </a:solidFill>
              </a:rPr>
              <a:t>resistance</a:t>
            </a:r>
            <a:r>
              <a:rPr lang="en-US" sz="2800" dirty="0">
                <a:solidFill>
                  <a:schemeClr val="tx1">
                    <a:lumMod val="75000"/>
                    <a:lumOff val="25000"/>
                  </a:schemeClr>
                </a:solidFill>
              </a:rPr>
              <a:t> is less than the smallest resistor in the circuit</a:t>
            </a:r>
          </a:p>
          <a:p>
            <a:pPr marL="457200" indent="-457200">
              <a:lnSpc>
                <a:spcPct val="95476"/>
              </a:lnSpc>
              <a:spcBef>
                <a:spcPts val="0"/>
              </a:spcBef>
              <a:buFont typeface="Arial" panose="020B0604020202020204" pitchFamily="34" charset="0"/>
              <a:buChar char="•"/>
            </a:pPr>
            <a:endParaRPr lang="en-US" dirty="0"/>
          </a:p>
          <a:p>
            <a:pPr marL="457200" indent="-457200">
              <a:lnSpc>
                <a:spcPct val="95476"/>
              </a:lnSpc>
              <a:spcBef>
                <a:spcPts val="0"/>
              </a:spcBef>
              <a:buFont typeface="Arial" panose="020B0604020202020204" pitchFamily="34" charset="0"/>
              <a:buChar char="•"/>
            </a:pPr>
            <a:r>
              <a:rPr lang="en-US" dirty="0"/>
              <a:t>If one branch fails, the other branches can continue operating</a:t>
            </a:r>
          </a:p>
        </p:txBody>
      </p:sp>
      <p:pic>
        <p:nvPicPr>
          <p:cNvPr id="7" name="Picture 6">
            <a:extLst>
              <a:ext uri="{FF2B5EF4-FFF2-40B4-BE49-F238E27FC236}">
                <a16:creationId xmlns:a16="http://schemas.microsoft.com/office/drawing/2014/main" id="{5469DEF0-7EBB-7AC4-E211-2D9B6AF28028}"/>
              </a:ext>
            </a:extLst>
          </p:cNvPr>
          <p:cNvPicPr>
            <a:picLocks noChangeAspect="1"/>
          </p:cNvPicPr>
          <p:nvPr/>
        </p:nvPicPr>
        <p:blipFill>
          <a:blip r:embed="rId4">
            <a:extLst>
              <a:ext uri="{28A0092B-C50C-407E-A947-70E740481C1C}">
                <a14:useLocalDpi xmlns:a14="http://schemas.microsoft.com/office/drawing/2010/main" val="0"/>
              </a:ext>
            </a:extLst>
          </a:blip>
          <a:srcRect l="3750" t="24000" r="54531" b="37500"/>
          <a:stretch>
            <a:fillRect/>
          </a:stretch>
        </p:blipFill>
        <p:spPr>
          <a:xfrm>
            <a:off x="7151378" y="2264092"/>
            <a:ext cx="4488172" cy="2329815"/>
          </a:xfrm>
          <a:prstGeom prst="rect">
            <a:avLst/>
          </a:prstGeom>
        </p:spPr>
      </p:pic>
    </p:spTree>
    <p:custDataLst>
      <p:tags r:id="rId1"/>
    </p:custDataLst>
    <p:extLst>
      <p:ext uri="{BB962C8B-B14F-4D97-AF65-F5344CB8AC3E}">
        <p14:creationId xmlns:p14="http://schemas.microsoft.com/office/powerpoint/2010/main" val="565731659"/>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A8A209-5504-494A-B86D-73715015FD32}"/>
              </a:ext>
            </a:extLst>
          </p:cNvPr>
          <p:cNvSpPr>
            <a:spLocks noGrp="1"/>
          </p:cNvSpPr>
          <p:nvPr>
            <p:ph type="title"/>
          </p:nvPr>
        </p:nvSpPr>
        <p:spPr/>
        <p:txBody>
          <a:bodyPr/>
          <a:lstStyle/>
          <a:p>
            <a:r>
              <a:rPr lang="en-US" dirty="0"/>
              <a:t>Summary and What’s Next</a:t>
            </a:r>
          </a:p>
        </p:txBody>
      </p:sp>
      <p:sp>
        <p:nvSpPr>
          <p:cNvPr id="5" name="Content Placeholder 5">
            <a:extLst>
              <a:ext uri="{FF2B5EF4-FFF2-40B4-BE49-F238E27FC236}">
                <a16:creationId xmlns:a16="http://schemas.microsoft.com/office/drawing/2014/main" id="{BF2D1D10-1FD0-42A3-B3E0-1A55458B7FDE}"/>
              </a:ext>
            </a:extLst>
          </p:cNvPr>
          <p:cNvSpPr>
            <a:spLocks noGrp="1"/>
          </p:cNvSpPr>
          <p:nvPr>
            <p:ph idx="1"/>
          </p:nvPr>
        </p:nvSpPr>
        <p:spPr>
          <a:xfrm>
            <a:off x="841248" y="1680210"/>
            <a:ext cx="10515600" cy="4578368"/>
          </a:xfrm>
        </p:spPr>
        <p:txBody>
          <a:bodyPr>
            <a:normAutofit/>
          </a:bodyPr>
          <a:lstStyle/>
          <a:p>
            <a:pPr marL="342900" indent="-342900">
              <a:spcBef>
                <a:spcPts val="1800"/>
              </a:spcBef>
              <a:buClrTx/>
              <a:buFont typeface="Wingdings" panose="05000000000000000000" pitchFamily="2" charset="2"/>
              <a:buChar char="ü"/>
            </a:pPr>
            <a:r>
              <a:rPr lang="en-US" sz="2800" dirty="0">
                <a:latin typeface="Calibri" panose="020F0502020204030204" pitchFamily="34" charset="0"/>
                <a:ea typeface="Calibri" panose="020F0502020204030204" pitchFamily="34" charset="0"/>
                <a:cs typeface="Calibri" panose="020F0502020204030204" pitchFamily="34" charset="0"/>
              </a:rPr>
              <a:t> Electrical diagrams are maps of how a system is put together.</a:t>
            </a:r>
          </a:p>
          <a:p>
            <a:pPr marL="342900" indent="-342900">
              <a:spcBef>
                <a:spcPts val="1800"/>
              </a:spcBef>
              <a:buClrTx/>
              <a:buFont typeface="Wingdings" panose="05000000000000000000" pitchFamily="2" charset="2"/>
              <a:buChar char="ü"/>
            </a:pPr>
            <a:r>
              <a:rPr lang="en-US" sz="2800" dirty="0">
                <a:latin typeface="Calibri" panose="020F0502020204030204" pitchFamily="34" charset="0"/>
                <a:ea typeface="Calibri" panose="020F0502020204030204" pitchFamily="34" charset="0"/>
                <a:cs typeface="Calibri" panose="020F0502020204030204" pitchFamily="34" charset="0"/>
              </a:rPr>
              <a:t>Block diagrams show major systems and how they connect.</a:t>
            </a:r>
          </a:p>
          <a:p>
            <a:pPr marL="342900" indent="-342900">
              <a:spcBef>
                <a:spcPts val="1800"/>
              </a:spcBef>
              <a:buClrTx/>
              <a:buFont typeface="Wingdings" panose="05000000000000000000" pitchFamily="2" charset="2"/>
              <a:buChar char="ü"/>
            </a:pPr>
            <a:r>
              <a:rPr lang="en-US" sz="2800" dirty="0">
                <a:latin typeface="Calibri" panose="020F0502020204030204" pitchFamily="34" charset="0"/>
                <a:ea typeface="Calibri" panose="020F0502020204030204" pitchFamily="34" charset="0"/>
                <a:cs typeface="Calibri" panose="020F0502020204030204" pitchFamily="34" charset="0"/>
              </a:rPr>
              <a:t>One-line diagrams show how power is distributed.</a:t>
            </a:r>
          </a:p>
          <a:p>
            <a:pPr marL="342900" indent="-342900">
              <a:spcBef>
                <a:spcPts val="1800"/>
              </a:spcBef>
              <a:buClrTx/>
              <a:buFont typeface="Wingdings" panose="05000000000000000000" pitchFamily="2" charset="2"/>
              <a:buChar char="ü"/>
            </a:pPr>
            <a:r>
              <a:rPr lang="en-US" sz="2800" dirty="0">
                <a:latin typeface="Calibri" panose="020F0502020204030204" pitchFamily="34" charset="0"/>
                <a:ea typeface="Calibri" panose="020F0502020204030204" pitchFamily="34" charset="0"/>
                <a:cs typeface="Calibri" panose="020F0502020204030204" pitchFamily="34" charset="0"/>
              </a:rPr>
              <a:t>Schematics show how components are connected in a circuit.</a:t>
            </a:r>
          </a:p>
          <a:p>
            <a:pPr>
              <a:spcBef>
                <a:spcPts val="1800"/>
              </a:spcBef>
              <a:buClrTx/>
            </a:pP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167761949"/>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5493DF07-0C95-1EEE-1FBB-5ABD486B13C0}"/>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2515" b="2515"/>
          <a:stretch>
            <a:fillRect/>
          </a:stretch>
        </p:blipFill>
        <p:spPr>
          <a:xfrm>
            <a:off x="7381875" y="0"/>
            <a:ext cx="4860925" cy="6858000"/>
          </a:xfrm>
          <a:noFill/>
        </p:spPr>
      </p:pic>
      <p:sp>
        <p:nvSpPr>
          <p:cNvPr id="4" name="Title 3">
            <a:extLst>
              <a:ext uri="{FF2B5EF4-FFF2-40B4-BE49-F238E27FC236}">
                <a16:creationId xmlns:a16="http://schemas.microsoft.com/office/drawing/2014/main" id="{5FA062A0-888E-C0D0-8728-2EB99A816A6A}"/>
              </a:ext>
            </a:extLst>
          </p:cNvPr>
          <p:cNvSpPr>
            <a:spLocks noGrp="1"/>
          </p:cNvSpPr>
          <p:nvPr>
            <p:ph type="title"/>
          </p:nvPr>
        </p:nvSpPr>
        <p:spPr/>
        <p:txBody>
          <a:bodyPr anchor="t">
            <a:normAutofit/>
          </a:bodyPr>
          <a:lstStyle/>
          <a:p>
            <a:r>
              <a:rPr lang="en-US" sz="6000" dirty="0"/>
              <a:t>Quiz</a:t>
            </a:r>
            <a:endParaRPr lang="en-US" dirty="0"/>
          </a:p>
        </p:txBody>
      </p:sp>
      <p:sp>
        <p:nvSpPr>
          <p:cNvPr id="20" name="Text Placeholder 3">
            <a:extLst>
              <a:ext uri="{FF2B5EF4-FFF2-40B4-BE49-F238E27FC236}">
                <a16:creationId xmlns:a16="http://schemas.microsoft.com/office/drawing/2014/main" id="{CBF60118-21C7-8296-4DDB-DF3D229C4EC7}"/>
              </a:ext>
            </a:extLst>
          </p:cNvPr>
          <p:cNvSpPr>
            <a:spLocks noGrp="1"/>
          </p:cNvSpPr>
          <p:nvPr>
            <p:ph type="body" sz="quarter" idx="10"/>
          </p:nvPr>
        </p:nvSpPr>
        <p:spPr>
          <a:xfrm>
            <a:off x="1615440" y="3429000"/>
            <a:ext cx="4861615" cy="2654300"/>
          </a:xfrm>
        </p:spPr>
        <p:txBody>
          <a:bodyPr/>
          <a:lstStyle/>
          <a:p>
            <a:pPr marL="0" indent="0">
              <a:buNone/>
            </a:pPr>
            <a:r>
              <a:rPr lang="en-US" dirty="0"/>
              <a:t>Time for a quiz! Let’s see what you have learned from today’s lesson. </a:t>
            </a:r>
          </a:p>
          <a:p>
            <a:endParaRPr lang="en-US" dirty="0"/>
          </a:p>
        </p:txBody>
      </p:sp>
    </p:spTree>
    <p:custDataLst>
      <p:tags r:id="rId1"/>
    </p:custDataLst>
    <p:extLst>
      <p:ext uri="{BB962C8B-B14F-4D97-AF65-F5344CB8AC3E}">
        <p14:creationId xmlns:p14="http://schemas.microsoft.com/office/powerpoint/2010/main" val="1877786258"/>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A8A209-5504-494A-B86D-73715015FD32}"/>
              </a:ext>
            </a:extLst>
          </p:cNvPr>
          <p:cNvSpPr>
            <a:spLocks noGrp="1"/>
          </p:cNvSpPr>
          <p:nvPr>
            <p:ph type="title"/>
          </p:nvPr>
        </p:nvSpPr>
        <p:spPr/>
        <p:txBody>
          <a:bodyPr/>
          <a:lstStyle/>
          <a:p>
            <a:r>
              <a:rPr lang="en-US" dirty="0"/>
              <a:t>Revisiting the Objectives</a:t>
            </a:r>
          </a:p>
        </p:txBody>
      </p:sp>
      <p:sp>
        <p:nvSpPr>
          <p:cNvPr id="5" name="Content Placeholder 4">
            <a:extLst>
              <a:ext uri="{FF2B5EF4-FFF2-40B4-BE49-F238E27FC236}">
                <a16:creationId xmlns:a16="http://schemas.microsoft.com/office/drawing/2014/main" id="{F4B9B15E-6736-4138-A392-6CF75A784C31}"/>
              </a:ext>
            </a:extLst>
          </p:cNvPr>
          <p:cNvSpPr>
            <a:spLocks noGrp="1"/>
          </p:cNvSpPr>
          <p:nvPr>
            <p:ph idx="1"/>
          </p:nvPr>
        </p:nvSpPr>
        <p:spPr/>
        <p:txBody>
          <a:bodyPr>
            <a:normAutofit/>
          </a:bodyPr>
          <a:lstStyle/>
          <a:p>
            <a:pPr marL="457200" indent="-457200">
              <a:lnSpc>
                <a:spcPct val="114286"/>
              </a:lnSpc>
              <a:buFont typeface="Arial" panose="020B0604020202020204" pitchFamily="34" charset="0"/>
              <a:buChar char="•"/>
            </a:pPr>
            <a:r>
              <a:rPr lang="en-US" sz="2800" dirty="0"/>
              <a:t>Define basic types of circuits and differences between them. </a:t>
            </a:r>
          </a:p>
          <a:p>
            <a:pPr marL="457200" indent="-457200">
              <a:lnSpc>
                <a:spcPct val="114286"/>
              </a:lnSpc>
              <a:buFont typeface="Arial" panose="020B0604020202020204" pitchFamily="34" charset="0"/>
              <a:buChar char="•"/>
            </a:pPr>
            <a:r>
              <a:rPr lang="en-US" sz="2800" dirty="0"/>
              <a:t>Draw and label a simple electrical circuit.</a:t>
            </a:r>
          </a:p>
          <a:p>
            <a:pPr marL="457200" indent="-457200">
              <a:lnSpc>
                <a:spcPct val="114286"/>
              </a:lnSpc>
              <a:buFont typeface="Arial" panose="020B0604020202020204" pitchFamily="34" charset="0"/>
              <a:buChar char="•"/>
            </a:pPr>
            <a:r>
              <a:rPr lang="en-US" sz="2800" dirty="0"/>
              <a:t>Define the major components of an electrical circuit and describe their functionality </a:t>
            </a:r>
          </a:p>
          <a:p>
            <a:pPr marL="457200" indent="-457200">
              <a:lnSpc>
                <a:spcPct val="114286"/>
              </a:lnSpc>
              <a:buFont typeface="Arial" panose="020B0604020202020204" pitchFamily="34" charset="0"/>
              <a:buChar char="•"/>
            </a:pPr>
            <a:r>
              <a:rPr lang="en-US" sz="2800" dirty="0"/>
              <a:t>Apply Kirchhoff’s Current and Voltage Laws to analyze circuits and solve for unknown electrical values.</a:t>
            </a:r>
          </a:p>
          <a:p>
            <a:pPr marL="457200" indent="-457200">
              <a:lnSpc>
                <a:spcPct val="114286"/>
              </a:lnSpc>
              <a:buFont typeface="Arial" panose="020B0604020202020204" pitchFamily="34" charset="0"/>
              <a:buChar char="•"/>
            </a:pPr>
            <a:r>
              <a:rPr lang="en-US" sz="2800" dirty="0"/>
              <a:t>Identify the major symbols for circuit components.</a:t>
            </a:r>
          </a:p>
          <a:p>
            <a:pPr marL="457200" indent="-457200">
              <a:lnSpc>
                <a:spcPct val="114286"/>
              </a:lnSpc>
              <a:buFont typeface="Arial" panose="020B0604020202020204" pitchFamily="34" charset="0"/>
              <a:buChar char="•"/>
            </a:pPr>
            <a:r>
              <a:rPr lang="en-US" sz="2800" dirty="0"/>
              <a:t>Recognize basic electrical diagrams</a:t>
            </a:r>
          </a:p>
        </p:txBody>
      </p:sp>
    </p:spTree>
    <p:custDataLst>
      <p:tags r:id="rId1"/>
    </p:custDataLst>
    <p:extLst>
      <p:ext uri="{BB962C8B-B14F-4D97-AF65-F5344CB8AC3E}">
        <p14:creationId xmlns:p14="http://schemas.microsoft.com/office/powerpoint/2010/main" val="2402498443"/>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08F00B-DCFE-4AB0-9B65-5843EB254283}"/>
              </a:ext>
            </a:extLst>
          </p:cNvPr>
          <p:cNvSpPr>
            <a:spLocks noGrp="1"/>
          </p:cNvSpPr>
          <p:nvPr>
            <p:ph type="title"/>
          </p:nvPr>
        </p:nvSpPr>
        <p:spPr>
          <a:xfrm>
            <a:off x="1478280" y="1879599"/>
            <a:ext cx="8671560" cy="1371601"/>
          </a:xfrm>
        </p:spPr>
        <p:txBody>
          <a:bodyPr/>
          <a:lstStyle/>
          <a:p>
            <a:r>
              <a:rPr lang="en-US" sz="8800" dirty="0"/>
              <a:t>Thank you!</a:t>
            </a:r>
          </a:p>
        </p:txBody>
      </p:sp>
    </p:spTree>
    <p:custDataLst>
      <p:tags r:id="rId1"/>
    </p:custDataLst>
    <p:extLst>
      <p:ext uri="{BB962C8B-B14F-4D97-AF65-F5344CB8AC3E}">
        <p14:creationId xmlns:p14="http://schemas.microsoft.com/office/powerpoint/2010/main" val="173330687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A8A209-5504-494A-B86D-73715015FD32}"/>
              </a:ext>
            </a:extLst>
          </p:cNvPr>
          <p:cNvSpPr>
            <a:spLocks noGrp="1"/>
          </p:cNvSpPr>
          <p:nvPr>
            <p:ph type="title"/>
          </p:nvPr>
        </p:nvSpPr>
        <p:spPr>
          <a:xfrm>
            <a:off x="411061" y="646396"/>
            <a:ext cx="11459361" cy="575816"/>
          </a:xfrm>
        </p:spPr>
        <p:txBody>
          <a:bodyPr/>
          <a:lstStyle/>
          <a:p>
            <a:pPr algn="ctr"/>
            <a:r>
              <a:rPr lang="en-US" dirty="0">
                <a:solidFill>
                  <a:schemeClr val="tx1"/>
                </a:solidFill>
              </a:rPr>
              <a:t>Series vs. Parallel Circuits</a:t>
            </a:r>
          </a:p>
        </p:txBody>
      </p:sp>
      <p:pic>
        <p:nvPicPr>
          <p:cNvPr id="3" name="Picture 2">
            <a:extLst>
              <a:ext uri="{FF2B5EF4-FFF2-40B4-BE49-F238E27FC236}">
                <a16:creationId xmlns:a16="http://schemas.microsoft.com/office/drawing/2014/main" id="{B4B271A8-A613-B673-94D0-C3651E08924B}"/>
              </a:ext>
            </a:extLst>
          </p:cNvPr>
          <p:cNvPicPr>
            <a:picLocks noChangeAspect="1"/>
          </p:cNvPicPr>
          <p:nvPr/>
        </p:nvPicPr>
        <p:blipFill>
          <a:blip r:embed="rId4">
            <a:extLst>
              <a:ext uri="{28A0092B-C50C-407E-A947-70E740481C1C}">
                <a14:useLocalDpi xmlns:a14="http://schemas.microsoft.com/office/drawing/2010/main" val="0"/>
              </a:ext>
            </a:extLst>
          </a:blip>
          <a:srcRect l="2867" t="8770" r="55451" b="3919"/>
          <a:stretch>
            <a:fillRect/>
          </a:stretch>
        </p:blipFill>
        <p:spPr>
          <a:xfrm>
            <a:off x="9899142" y="1272097"/>
            <a:ext cx="1584198" cy="1527620"/>
          </a:xfrm>
          <a:prstGeom prst="rect">
            <a:avLst/>
          </a:prstGeom>
        </p:spPr>
      </p:pic>
      <p:pic>
        <p:nvPicPr>
          <p:cNvPr id="6" name="Picture 5">
            <a:extLst>
              <a:ext uri="{FF2B5EF4-FFF2-40B4-BE49-F238E27FC236}">
                <a16:creationId xmlns:a16="http://schemas.microsoft.com/office/drawing/2014/main" id="{3307051D-5176-C97A-5F6B-926FB8BD4D74}"/>
              </a:ext>
            </a:extLst>
          </p:cNvPr>
          <p:cNvPicPr>
            <a:picLocks noChangeAspect="1"/>
          </p:cNvPicPr>
          <p:nvPr/>
        </p:nvPicPr>
        <p:blipFill>
          <a:blip r:embed="rId5">
            <a:extLst>
              <a:ext uri="{28A0092B-C50C-407E-A947-70E740481C1C}">
                <a14:useLocalDpi xmlns:a14="http://schemas.microsoft.com/office/drawing/2010/main" val="0"/>
              </a:ext>
            </a:extLst>
          </a:blip>
          <a:srcRect l="51804" t="50790" r="2793" b="3129"/>
          <a:stretch>
            <a:fillRect/>
          </a:stretch>
        </p:blipFill>
        <p:spPr>
          <a:xfrm>
            <a:off x="3236595" y="1636671"/>
            <a:ext cx="2324100" cy="1085850"/>
          </a:xfrm>
          <a:prstGeom prst="rect">
            <a:avLst/>
          </a:prstGeom>
        </p:spPr>
      </p:pic>
      <p:sp>
        <p:nvSpPr>
          <p:cNvPr id="7" name="Rectangle 6">
            <a:extLst>
              <a:ext uri="{FF2B5EF4-FFF2-40B4-BE49-F238E27FC236}">
                <a16:creationId xmlns:a16="http://schemas.microsoft.com/office/drawing/2014/main" id="{E168CD61-EF91-5E1B-B54D-64BB98A5552D}"/>
              </a:ext>
            </a:extLst>
          </p:cNvPr>
          <p:cNvSpPr/>
          <p:nvPr/>
        </p:nvSpPr>
        <p:spPr>
          <a:xfrm>
            <a:off x="1028700" y="2891608"/>
            <a:ext cx="5067300" cy="322107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342900" indent="-342900">
              <a:buFont typeface="Wingdings" panose="05000000000000000000" pitchFamily="2" charset="2"/>
              <a:buChar char="ü"/>
            </a:pPr>
            <a:r>
              <a:rPr lang="en-US" sz="2500" dirty="0">
                <a:solidFill>
                  <a:schemeClr val="tx1">
                    <a:lumMod val="75000"/>
                    <a:lumOff val="25000"/>
                  </a:schemeClr>
                </a:solidFill>
              </a:rPr>
              <a:t>Only one path for current flow</a:t>
            </a:r>
          </a:p>
          <a:p>
            <a:pPr marL="342900" indent="-342900">
              <a:buFont typeface="Wingdings" panose="05000000000000000000" pitchFamily="2" charset="2"/>
              <a:buChar char="ü"/>
            </a:pPr>
            <a:endParaRPr lang="en-US" sz="2500" dirty="0">
              <a:solidFill>
                <a:schemeClr val="tx1">
                  <a:lumMod val="75000"/>
                  <a:lumOff val="25000"/>
                </a:schemeClr>
              </a:solidFill>
            </a:endParaRPr>
          </a:p>
          <a:p>
            <a:pPr marL="342900" indent="-342900">
              <a:buFont typeface="Wingdings" panose="05000000000000000000" pitchFamily="2" charset="2"/>
              <a:buChar char="ü"/>
            </a:pPr>
            <a:r>
              <a:rPr lang="en-US" sz="2500" dirty="0">
                <a:solidFill>
                  <a:schemeClr val="tx1">
                    <a:lumMod val="75000"/>
                    <a:lumOff val="25000"/>
                  </a:schemeClr>
                </a:solidFill>
              </a:rPr>
              <a:t>Constant current, resistance adds up, divided voltage </a:t>
            </a:r>
          </a:p>
          <a:p>
            <a:endParaRPr lang="en-US" sz="2500" dirty="0">
              <a:solidFill>
                <a:schemeClr val="tx1">
                  <a:lumMod val="75000"/>
                  <a:lumOff val="25000"/>
                </a:schemeClr>
              </a:solidFill>
            </a:endParaRPr>
          </a:p>
          <a:p>
            <a:pPr marL="342900" indent="-342900">
              <a:buFont typeface="Wingdings" panose="05000000000000000000" pitchFamily="2" charset="2"/>
              <a:buChar char="ü"/>
            </a:pPr>
            <a:r>
              <a:rPr lang="en-US" sz="2500" dirty="0">
                <a:solidFill>
                  <a:schemeClr val="tx1">
                    <a:lumMod val="75000"/>
                    <a:lumOff val="25000"/>
                  </a:schemeClr>
                </a:solidFill>
              </a:rPr>
              <a:t>If one components fails, whole circuit breaks and stops flow</a:t>
            </a:r>
          </a:p>
        </p:txBody>
      </p:sp>
      <p:sp>
        <p:nvSpPr>
          <p:cNvPr id="8" name="Rectangle 7">
            <a:extLst>
              <a:ext uri="{FF2B5EF4-FFF2-40B4-BE49-F238E27FC236}">
                <a16:creationId xmlns:a16="http://schemas.microsoft.com/office/drawing/2014/main" id="{8408AABA-B5A6-7D39-858B-ABD399D07066}"/>
              </a:ext>
            </a:extLst>
          </p:cNvPr>
          <p:cNvSpPr/>
          <p:nvPr/>
        </p:nvSpPr>
        <p:spPr>
          <a:xfrm>
            <a:off x="6416040" y="2891608"/>
            <a:ext cx="5067300" cy="322107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342900" indent="-342900">
              <a:buFont typeface="Wingdings" panose="05000000000000000000" pitchFamily="2" charset="2"/>
              <a:buChar char="ü"/>
            </a:pPr>
            <a:r>
              <a:rPr lang="en-US" sz="2500" dirty="0">
                <a:solidFill>
                  <a:schemeClr val="tx1">
                    <a:lumMod val="75000"/>
                    <a:lumOff val="25000"/>
                  </a:schemeClr>
                </a:solidFill>
              </a:rPr>
              <a:t>Multiple paths for current flow</a:t>
            </a:r>
          </a:p>
          <a:p>
            <a:r>
              <a:rPr lang="en-US" sz="2500" dirty="0">
                <a:solidFill>
                  <a:schemeClr val="tx1">
                    <a:lumMod val="75000"/>
                    <a:lumOff val="25000"/>
                  </a:schemeClr>
                </a:solidFill>
              </a:rPr>
              <a:t> </a:t>
            </a:r>
          </a:p>
          <a:p>
            <a:pPr marL="342900" indent="-342900">
              <a:buFont typeface="Wingdings" panose="05000000000000000000" pitchFamily="2" charset="2"/>
              <a:buChar char="ü"/>
            </a:pPr>
            <a:r>
              <a:rPr lang="en-US" sz="2500" dirty="0">
                <a:solidFill>
                  <a:schemeClr val="tx1">
                    <a:lumMod val="75000"/>
                    <a:lumOff val="25000"/>
                  </a:schemeClr>
                </a:solidFill>
              </a:rPr>
              <a:t>Constant voltage, resistance decreases, divided current </a:t>
            </a:r>
          </a:p>
          <a:p>
            <a:endParaRPr lang="en-US" sz="2500" dirty="0">
              <a:solidFill>
                <a:schemeClr val="tx1">
                  <a:lumMod val="75000"/>
                  <a:lumOff val="25000"/>
                </a:schemeClr>
              </a:solidFill>
            </a:endParaRPr>
          </a:p>
          <a:p>
            <a:pPr marL="342900" indent="-342900">
              <a:buFont typeface="Wingdings" panose="05000000000000000000" pitchFamily="2" charset="2"/>
              <a:buChar char="ü"/>
            </a:pPr>
            <a:r>
              <a:rPr lang="en-US" sz="2500" dirty="0">
                <a:solidFill>
                  <a:schemeClr val="tx1">
                    <a:lumMod val="75000"/>
                    <a:lumOff val="25000"/>
                  </a:schemeClr>
                </a:solidFill>
              </a:rPr>
              <a:t>If one component fails, has others to continue current flow</a:t>
            </a:r>
          </a:p>
        </p:txBody>
      </p:sp>
      <p:sp>
        <p:nvSpPr>
          <p:cNvPr id="13" name="Rectangle 12">
            <a:extLst>
              <a:ext uri="{FF2B5EF4-FFF2-40B4-BE49-F238E27FC236}">
                <a16:creationId xmlns:a16="http://schemas.microsoft.com/office/drawing/2014/main" id="{708D7F6E-2592-A437-03E8-26016768657C}"/>
              </a:ext>
            </a:extLst>
          </p:cNvPr>
          <p:cNvSpPr/>
          <p:nvPr/>
        </p:nvSpPr>
        <p:spPr>
          <a:xfrm rot="10800000" flipV="1">
            <a:off x="1028700" y="2204994"/>
            <a:ext cx="1924050" cy="6866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2"/>
                </a:solidFill>
              </a:rPr>
              <a:t>Series</a:t>
            </a:r>
            <a:endParaRPr lang="en-US" sz="3600" b="1" dirty="0">
              <a:solidFill>
                <a:schemeClr val="accent2"/>
              </a:solidFill>
            </a:endParaRPr>
          </a:p>
        </p:txBody>
      </p:sp>
      <p:sp>
        <p:nvSpPr>
          <p:cNvPr id="14" name="Rectangle 13">
            <a:extLst>
              <a:ext uri="{FF2B5EF4-FFF2-40B4-BE49-F238E27FC236}">
                <a16:creationId xmlns:a16="http://schemas.microsoft.com/office/drawing/2014/main" id="{7DD11F49-2BA1-9727-58B4-646A68904650}"/>
              </a:ext>
            </a:extLst>
          </p:cNvPr>
          <p:cNvSpPr/>
          <p:nvPr/>
        </p:nvSpPr>
        <p:spPr>
          <a:xfrm rot="10800000" flipV="1">
            <a:off x="6416040" y="2226407"/>
            <a:ext cx="1924050" cy="6866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solidFill>
              </a:rPr>
              <a:t>Parallel</a:t>
            </a:r>
            <a:endParaRPr lang="en-US" sz="3600" b="1" dirty="0">
              <a:solidFill>
                <a:schemeClr val="accent4"/>
              </a:solidFill>
            </a:endParaRPr>
          </a:p>
        </p:txBody>
      </p:sp>
      <p:cxnSp>
        <p:nvCxnSpPr>
          <p:cNvPr id="16" name="Straight Connector 15">
            <a:extLst>
              <a:ext uri="{FF2B5EF4-FFF2-40B4-BE49-F238E27FC236}">
                <a16:creationId xmlns:a16="http://schemas.microsoft.com/office/drawing/2014/main" id="{D4008B26-DD5C-AB1E-9E0A-27F81AEFDFEE}"/>
              </a:ext>
            </a:extLst>
          </p:cNvPr>
          <p:cNvCxnSpPr/>
          <p:nvPr/>
        </p:nvCxnSpPr>
        <p:spPr>
          <a:xfrm>
            <a:off x="841248" y="2914017"/>
            <a:ext cx="10515600"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BCCB78F1-F9DD-09D0-1A03-2B533D305A57}"/>
              </a:ext>
            </a:extLst>
          </p:cNvPr>
          <p:cNvCxnSpPr>
            <a:cxnSpLocks/>
          </p:cNvCxnSpPr>
          <p:nvPr/>
        </p:nvCxnSpPr>
        <p:spPr>
          <a:xfrm>
            <a:off x="6096000" y="1676400"/>
            <a:ext cx="0" cy="4535204"/>
          </a:xfrm>
          <a:prstGeom prst="line">
            <a:avLst/>
          </a:prstGeom>
          <a:ln w="57150"/>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4204121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out)">
                                      <p:cBhvr>
                                        <p:cTn id="7" dur="2000"/>
                                        <p:tgtEl>
                                          <p:spTgt spid="17"/>
                                        </p:tgtEl>
                                      </p:cBhvr>
                                    </p:animEffect>
                                  </p:childTnLst>
                                </p:cTn>
                              </p:par>
                              <p:par>
                                <p:cTn id="8" presetID="6" presetClass="entr" presetSubtype="3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out)">
                                      <p:cBhvr>
                                        <p:cTn id="10" dur="2000"/>
                                        <p:tgtEl>
                                          <p:spTgt spid="16"/>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par>
                          <p:cTn id="23" fill="hold">
                            <p:stCondLst>
                              <p:cond delay="3500"/>
                            </p:stCondLst>
                            <p:childTnLst>
                              <p:par>
                                <p:cTn id="24" presetID="10" presetClass="entr" presetSubtype="0" fill="hold" nodeType="after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500"/>
                                        <p:tgtEl>
                                          <p:spTgt spid="8">
                                            <p:txEl>
                                              <p:pRg st="0" end="0"/>
                                            </p:txEl>
                                          </p:spTgt>
                                        </p:tgtEl>
                                      </p:cBhvr>
                                    </p:animEffect>
                                  </p:childTnLst>
                                </p:cTn>
                              </p:par>
                            </p:childTnLst>
                          </p:cTn>
                        </p:par>
                        <p:par>
                          <p:cTn id="27" fill="hold">
                            <p:stCondLst>
                              <p:cond delay="4000"/>
                            </p:stCondLst>
                            <p:childTnLst>
                              <p:par>
                                <p:cTn id="28" presetID="10" presetClass="entr" presetSubtype="0" fill="hold" nodeType="after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fade">
                                      <p:cBhvr>
                                        <p:cTn id="30" dur="500"/>
                                        <p:tgtEl>
                                          <p:spTgt spid="8">
                                            <p:txEl>
                                              <p:pRg st="2" end="2"/>
                                            </p:txEl>
                                          </p:spTgt>
                                        </p:tgtEl>
                                      </p:cBhvr>
                                    </p:animEffect>
                                  </p:childTnLst>
                                </p:cTn>
                              </p:par>
                            </p:childTnLst>
                          </p:cTn>
                        </p:par>
                        <p:par>
                          <p:cTn id="31" fill="hold">
                            <p:stCondLst>
                              <p:cond delay="4500"/>
                            </p:stCondLst>
                            <p:childTnLst>
                              <p:par>
                                <p:cTn id="32" presetID="10" presetClass="entr" presetSubtype="0" fill="hold" nodeType="afterEffect">
                                  <p:stCondLst>
                                    <p:cond delay="0"/>
                                  </p:stCondLst>
                                  <p:childTnLst>
                                    <p:set>
                                      <p:cBhvr>
                                        <p:cTn id="33" dur="1" fill="hold">
                                          <p:stCondLst>
                                            <p:cond delay="0"/>
                                          </p:stCondLst>
                                        </p:cTn>
                                        <p:tgtEl>
                                          <p:spTgt spid="8">
                                            <p:txEl>
                                              <p:pRg st="4" end="4"/>
                                            </p:txEl>
                                          </p:spTgt>
                                        </p:tgtEl>
                                        <p:attrNameLst>
                                          <p:attrName>style.visibility</p:attrName>
                                        </p:attrNameLst>
                                      </p:cBhvr>
                                      <p:to>
                                        <p:strVal val="visible"/>
                                      </p:to>
                                    </p:set>
                                    <p:animEffect transition="in" filter="fade">
                                      <p:cBhvr>
                                        <p:cTn id="34"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DEEB69C-EA23-2D95-CC9E-85C7D77899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466" t="3611" r="2383" b="54071"/>
          <a:stretch>
            <a:fillRect/>
          </a:stretch>
        </p:blipFill>
        <p:spPr bwMode="auto">
          <a:xfrm>
            <a:off x="3308901" y="1151966"/>
            <a:ext cx="5932783" cy="1846729"/>
          </a:xfrm>
          <a:prstGeom prst="rect">
            <a:avLst/>
          </a:prstGeom>
          <a:solidFill>
            <a:srgbClr val="FFFFFF"/>
          </a:solidFill>
        </p:spPr>
      </p:pic>
      <p:pic>
        <p:nvPicPr>
          <p:cNvPr id="7" name="Picture 2" descr="Current Electricity &amp; Circuits - Maggie's Science Connection">
            <a:extLst>
              <a:ext uri="{FF2B5EF4-FFF2-40B4-BE49-F238E27FC236}">
                <a16:creationId xmlns:a16="http://schemas.microsoft.com/office/drawing/2014/main" id="{E9E26B28-BB78-B799-9B14-3295FCBB5A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35" t="17313" r="50284" b="20489"/>
          <a:stretch>
            <a:fillRect/>
          </a:stretch>
        </p:blipFill>
        <p:spPr bwMode="auto">
          <a:xfrm>
            <a:off x="9571143" y="1123614"/>
            <a:ext cx="1718547" cy="1574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rrent Electricity &amp; Circuits - Maggie's Science Connection">
            <a:extLst>
              <a:ext uri="{FF2B5EF4-FFF2-40B4-BE49-F238E27FC236}">
                <a16:creationId xmlns:a16="http://schemas.microsoft.com/office/drawing/2014/main" id="{9CB60C9D-C634-C9E6-FBA0-D04FF864D00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240" r="4086"/>
          <a:stretch>
            <a:fillRect/>
          </a:stretch>
        </p:blipFill>
        <p:spPr bwMode="auto">
          <a:xfrm>
            <a:off x="9708034" y="3364808"/>
            <a:ext cx="1581656" cy="25263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8DF7D96-9A3E-3B0B-4891-301FE1D2F1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73" t="53562" r="2475"/>
          <a:stretch>
            <a:fillRect/>
          </a:stretch>
        </p:blipFill>
        <p:spPr bwMode="auto">
          <a:xfrm>
            <a:off x="3308900" y="3551197"/>
            <a:ext cx="5932783" cy="2026453"/>
          </a:xfrm>
          <a:prstGeom prst="rect">
            <a:avLst/>
          </a:prstGeom>
          <a:solidFill>
            <a:srgbClr val="FFFFFF"/>
          </a:solidFill>
        </p:spPr>
      </p:pic>
      <p:grpSp>
        <p:nvGrpSpPr>
          <p:cNvPr id="16" name="Group 15">
            <a:extLst>
              <a:ext uri="{FF2B5EF4-FFF2-40B4-BE49-F238E27FC236}">
                <a16:creationId xmlns:a16="http://schemas.microsoft.com/office/drawing/2014/main" id="{A238D63E-0DCC-B59F-D19B-FE321B00E459}"/>
              </a:ext>
            </a:extLst>
          </p:cNvPr>
          <p:cNvGrpSpPr/>
          <p:nvPr/>
        </p:nvGrpSpPr>
        <p:grpSpPr>
          <a:xfrm>
            <a:off x="545613" y="1151966"/>
            <a:ext cx="11459361" cy="4425684"/>
            <a:chOff x="366319" y="1582271"/>
            <a:chExt cx="11459361" cy="4425684"/>
          </a:xfrm>
        </p:grpSpPr>
        <p:cxnSp>
          <p:nvCxnSpPr>
            <p:cNvPr id="6" name="Straight Connector 5">
              <a:extLst>
                <a:ext uri="{FF2B5EF4-FFF2-40B4-BE49-F238E27FC236}">
                  <a16:creationId xmlns:a16="http://schemas.microsoft.com/office/drawing/2014/main" id="{8E75354C-30CF-14F1-660C-88EEA6C06411}"/>
                </a:ext>
              </a:extLst>
            </p:cNvPr>
            <p:cNvCxnSpPr/>
            <p:nvPr/>
          </p:nvCxnSpPr>
          <p:spPr>
            <a:xfrm>
              <a:off x="366319" y="3693459"/>
              <a:ext cx="11459361" cy="0"/>
            </a:xfrm>
            <a:prstGeom prst="line">
              <a:avLst/>
            </a:prstGeom>
            <a:ln w="571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260D1053-7278-8D79-1BBF-03F35193BDED}"/>
                </a:ext>
              </a:extLst>
            </p:cNvPr>
            <p:cNvCxnSpPr>
              <a:cxnSpLocks/>
            </p:cNvCxnSpPr>
            <p:nvPr/>
          </p:nvCxnSpPr>
          <p:spPr>
            <a:xfrm>
              <a:off x="2577276" y="1582271"/>
              <a:ext cx="0" cy="4425684"/>
            </a:xfrm>
            <a:prstGeom prst="line">
              <a:avLst/>
            </a:prstGeom>
            <a:ln w="57150">
              <a:solidFill>
                <a:schemeClr val="tx1"/>
              </a:solidFill>
            </a:ln>
          </p:spPr>
          <p:style>
            <a:lnRef idx="1">
              <a:schemeClr val="accent2"/>
            </a:lnRef>
            <a:fillRef idx="0">
              <a:schemeClr val="accent2"/>
            </a:fillRef>
            <a:effectRef idx="0">
              <a:schemeClr val="accent2"/>
            </a:effectRef>
            <a:fontRef idx="minor">
              <a:schemeClr val="tx1"/>
            </a:fontRef>
          </p:style>
        </p:cxnSp>
      </p:grpSp>
      <p:sp>
        <p:nvSpPr>
          <p:cNvPr id="12" name="Title 3">
            <a:extLst>
              <a:ext uri="{FF2B5EF4-FFF2-40B4-BE49-F238E27FC236}">
                <a16:creationId xmlns:a16="http://schemas.microsoft.com/office/drawing/2014/main" id="{166F6369-D477-B800-1531-9326294CB397}"/>
              </a:ext>
            </a:extLst>
          </p:cNvPr>
          <p:cNvSpPr txBox="1">
            <a:spLocks/>
          </p:cNvSpPr>
          <p:nvPr/>
        </p:nvSpPr>
        <p:spPr>
          <a:xfrm>
            <a:off x="437870" y="1787975"/>
            <a:ext cx="2318700" cy="574709"/>
          </a:xfrm>
          <a:prstGeom prst="rect">
            <a:avLst/>
          </a:prstGeom>
        </p:spPr>
        <p:txBody>
          <a:bodyPr vert="horz" lIns="0" tIns="0" rIns="0" bIns="0" rtlCol="0" anchor="t" anchorCtr="0">
            <a:normAutofit/>
          </a:bodyPr>
          <a:lstStyle>
            <a:lvl1pPr algn="ctr" defTabSz="914400" rtl="0" eaLnBrk="1" latinLnBrk="0" hangingPunct="1">
              <a:lnSpc>
                <a:spcPct val="90000"/>
              </a:lnSpc>
              <a:spcBef>
                <a:spcPct val="0"/>
              </a:spcBef>
              <a:buNone/>
              <a:defRPr sz="3600" b="1" i="0" kern="1200">
                <a:solidFill>
                  <a:schemeClr val="bg1"/>
                </a:solidFill>
                <a:latin typeface="+mj-lt"/>
                <a:ea typeface="+mj-ea"/>
                <a:cs typeface="Arial" panose="020B0604020202020204" pitchFamily="34" charset="0"/>
              </a:defRPr>
            </a:lvl1pPr>
          </a:lstStyle>
          <a:p>
            <a:r>
              <a:rPr lang="en-US" dirty="0">
                <a:solidFill>
                  <a:schemeClr val="accent1"/>
                </a:solidFill>
              </a:rPr>
              <a:t>Series</a:t>
            </a:r>
          </a:p>
        </p:txBody>
      </p:sp>
      <p:sp>
        <p:nvSpPr>
          <p:cNvPr id="13" name="Title 3">
            <a:extLst>
              <a:ext uri="{FF2B5EF4-FFF2-40B4-BE49-F238E27FC236}">
                <a16:creationId xmlns:a16="http://schemas.microsoft.com/office/drawing/2014/main" id="{57302829-9432-0A2F-7B4A-1BCF9A59CFC0}"/>
              </a:ext>
            </a:extLst>
          </p:cNvPr>
          <p:cNvSpPr txBox="1">
            <a:spLocks/>
          </p:cNvSpPr>
          <p:nvPr/>
        </p:nvSpPr>
        <p:spPr>
          <a:xfrm>
            <a:off x="437870" y="4241279"/>
            <a:ext cx="2318696" cy="574709"/>
          </a:xfrm>
          <a:prstGeom prst="rect">
            <a:avLst/>
          </a:prstGeom>
        </p:spPr>
        <p:txBody>
          <a:bodyPr vert="horz" lIns="0" tIns="0" rIns="0" bIns="0" rtlCol="0" anchor="t" anchorCtr="0">
            <a:normAutofit/>
          </a:bodyPr>
          <a:lstStyle>
            <a:lvl1pPr algn="ctr" defTabSz="914400" rtl="0" eaLnBrk="1" latinLnBrk="0" hangingPunct="1">
              <a:lnSpc>
                <a:spcPct val="90000"/>
              </a:lnSpc>
              <a:spcBef>
                <a:spcPct val="0"/>
              </a:spcBef>
              <a:buNone/>
              <a:defRPr sz="3600" b="1" i="0" kern="1200">
                <a:solidFill>
                  <a:schemeClr val="bg1"/>
                </a:solidFill>
                <a:latin typeface="+mj-lt"/>
                <a:ea typeface="+mj-ea"/>
                <a:cs typeface="Arial" panose="020B0604020202020204" pitchFamily="34" charset="0"/>
              </a:defRPr>
            </a:lvl1pPr>
          </a:lstStyle>
          <a:p>
            <a:r>
              <a:rPr lang="en-US" dirty="0">
                <a:solidFill>
                  <a:schemeClr val="accent1"/>
                </a:solidFill>
              </a:rPr>
              <a:t>Parallel</a:t>
            </a:r>
          </a:p>
        </p:txBody>
      </p:sp>
    </p:spTree>
    <p:custDataLst>
      <p:tags r:id="rId1"/>
    </p:custDataLst>
    <p:extLst>
      <p:ext uri="{BB962C8B-B14F-4D97-AF65-F5344CB8AC3E}">
        <p14:creationId xmlns:p14="http://schemas.microsoft.com/office/powerpoint/2010/main" val="84841124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212FF-992B-805D-21AD-36898709486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0CBD1B1-CF87-C025-866C-18855955F478}"/>
              </a:ext>
            </a:extLst>
          </p:cNvPr>
          <p:cNvSpPr>
            <a:spLocks noGrp="1"/>
          </p:cNvSpPr>
          <p:nvPr>
            <p:ph type="title"/>
          </p:nvPr>
        </p:nvSpPr>
        <p:spPr/>
        <p:txBody>
          <a:bodyPr/>
          <a:lstStyle/>
          <a:p>
            <a:r>
              <a:rPr lang="en-US" dirty="0"/>
              <a:t>Series-Parallel Circuits</a:t>
            </a:r>
          </a:p>
        </p:txBody>
      </p:sp>
      <p:sp>
        <p:nvSpPr>
          <p:cNvPr id="5" name="Content Placeholder 5">
            <a:extLst>
              <a:ext uri="{FF2B5EF4-FFF2-40B4-BE49-F238E27FC236}">
                <a16:creationId xmlns:a16="http://schemas.microsoft.com/office/drawing/2014/main" id="{7AAC717E-4681-46FE-59C5-4CA1CF2F2ED9}"/>
              </a:ext>
            </a:extLst>
          </p:cNvPr>
          <p:cNvSpPr>
            <a:spLocks noGrp="1"/>
          </p:cNvSpPr>
          <p:nvPr>
            <p:ph idx="1"/>
          </p:nvPr>
        </p:nvSpPr>
        <p:spPr>
          <a:xfrm>
            <a:off x="841247" y="1812175"/>
            <a:ext cx="5254753" cy="4446403"/>
          </a:xfrm>
        </p:spPr>
        <p:txBody>
          <a:bodyPr>
            <a:normAutofit/>
          </a:bodyPr>
          <a:lstStyle/>
          <a:p>
            <a:pPr marL="457200" indent="-457200">
              <a:spcBef>
                <a:spcPts val="2400"/>
              </a:spcBef>
              <a:buFont typeface="Arial" panose="020B0604020202020204" pitchFamily="34" charset="0"/>
              <a:buChar char="•"/>
            </a:pPr>
            <a:r>
              <a:rPr lang="en-US" sz="3200" dirty="0">
                <a:latin typeface="Calibri" panose="020F0502020204030204" pitchFamily="34" charset="0"/>
                <a:ea typeface="Calibri" panose="020F0502020204030204" pitchFamily="34" charset="0"/>
                <a:cs typeface="Calibri" panose="020F0502020204030204" pitchFamily="34" charset="0"/>
              </a:rPr>
              <a:t>Shares elements of both series and parallel circuit configurations</a:t>
            </a:r>
          </a:p>
          <a:p>
            <a:pPr marL="457200" indent="-457200">
              <a:spcBef>
                <a:spcPts val="2400"/>
              </a:spcBef>
              <a:buFont typeface="Arial" panose="020B0604020202020204" pitchFamily="34" charset="0"/>
              <a:buChar char="•"/>
            </a:pPr>
            <a:r>
              <a:rPr lang="en-US" sz="3200" dirty="0">
                <a:latin typeface="Calibri" panose="020F0502020204030204" pitchFamily="34" charset="0"/>
                <a:ea typeface="Calibri" panose="020F0502020204030204" pitchFamily="34" charset="0"/>
                <a:cs typeface="Calibri" panose="020F0502020204030204" pitchFamily="34" charset="0"/>
              </a:rPr>
              <a:t>Allows for complex circuit designs to optimize performance &amp; functionality </a:t>
            </a:r>
          </a:p>
        </p:txBody>
      </p:sp>
      <p:pic>
        <p:nvPicPr>
          <p:cNvPr id="2050" name="Picture 2" descr="series parallel combination circuits">
            <a:extLst>
              <a:ext uri="{FF2B5EF4-FFF2-40B4-BE49-F238E27FC236}">
                <a16:creationId xmlns:a16="http://schemas.microsoft.com/office/drawing/2014/main" id="{79077F68-96AA-0E99-2EB7-49D45B2589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812175"/>
            <a:ext cx="5254752" cy="43319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4652701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C5193-BC1B-91FC-946B-7D2E8716D54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D6DAFC6-3064-052E-DEEA-BD6FD39C33FA}"/>
              </a:ext>
            </a:extLst>
          </p:cNvPr>
          <p:cNvSpPr>
            <a:spLocks noGrp="1"/>
          </p:cNvSpPr>
          <p:nvPr>
            <p:ph type="title"/>
          </p:nvPr>
        </p:nvSpPr>
        <p:spPr>
          <a:xfrm>
            <a:off x="366319" y="665446"/>
            <a:ext cx="11459361" cy="574709"/>
          </a:xfrm>
        </p:spPr>
        <p:txBody>
          <a:bodyPr anchor="t">
            <a:normAutofit/>
          </a:bodyPr>
          <a:lstStyle/>
          <a:p>
            <a:r>
              <a:rPr lang="en-US" dirty="0">
                <a:solidFill>
                  <a:schemeClr val="accent1"/>
                </a:solidFill>
              </a:rPr>
              <a:t>Example: Series-Parallel Circuits</a:t>
            </a:r>
          </a:p>
        </p:txBody>
      </p:sp>
      <p:pic>
        <p:nvPicPr>
          <p:cNvPr id="2" name="Picture 1">
            <a:extLst>
              <a:ext uri="{FF2B5EF4-FFF2-40B4-BE49-F238E27FC236}">
                <a16:creationId xmlns:a16="http://schemas.microsoft.com/office/drawing/2014/main" id="{DCD56B33-952E-7A9C-DA0F-EB8F7D639504}"/>
              </a:ext>
            </a:extLst>
          </p:cNvPr>
          <p:cNvPicPr>
            <a:picLocks noChangeAspect="1"/>
          </p:cNvPicPr>
          <p:nvPr/>
        </p:nvPicPr>
        <p:blipFill>
          <a:blip r:embed="rId4"/>
          <a:stretch>
            <a:fillRect/>
          </a:stretch>
        </p:blipFill>
        <p:spPr>
          <a:xfrm>
            <a:off x="1881650" y="1280234"/>
            <a:ext cx="8428700" cy="4912320"/>
          </a:xfrm>
          <a:prstGeom prst="rect">
            <a:avLst/>
          </a:prstGeom>
        </p:spPr>
      </p:pic>
    </p:spTree>
    <p:custDataLst>
      <p:tags r:id="rId1"/>
    </p:custDataLst>
    <p:extLst>
      <p:ext uri="{BB962C8B-B14F-4D97-AF65-F5344CB8AC3E}">
        <p14:creationId xmlns:p14="http://schemas.microsoft.com/office/powerpoint/2010/main" val="53073901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C3AB5-DB36-0E4E-FF79-DB30845DEF0A}"/>
              </a:ext>
            </a:extLst>
          </p:cNvPr>
          <p:cNvSpPr>
            <a:spLocks noGrp="1"/>
          </p:cNvSpPr>
          <p:nvPr>
            <p:ph type="title"/>
          </p:nvPr>
        </p:nvSpPr>
        <p:spPr/>
        <p:txBody>
          <a:bodyPr/>
          <a:lstStyle/>
          <a:p>
            <a:r>
              <a:rPr lang="en-US" sz="3500" dirty="0"/>
              <a:t>Instructor Demo: Circuit Configurations</a:t>
            </a:r>
          </a:p>
        </p:txBody>
      </p:sp>
      <p:sp>
        <p:nvSpPr>
          <p:cNvPr id="15" name="TextBox 14">
            <a:extLst>
              <a:ext uri="{FF2B5EF4-FFF2-40B4-BE49-F238E27FC236}">
                <a16:creationId xmlns:a16="http://schemas.microsoft.com/office/drawing/2014/main" id="{4C34B5ED-2AB2-7153-560F-97533D4E1553}"/>
              </a:ext>
            </a:extLst>
          </p:cNvPr>
          <p:cNvSpPr txBox="1"/>
          <p:nvPr/>
        </p:nvSpPr>
        <p:spPr>
          <a:xfrm>
            <a:off x="1257485" y="5625784"/>
            <a:ext cx="9677029" cy="461665"/>
          </a:xfrm>
          <a:prstGeom prst="rect">
            <a:avLst/>
          </a:prstGeom>
          <a:noFill/>
        </p:spPr>
        <p:txBody>
          <a:bodyPr wrap="square" rtlCol="0">
            <a:spAutoFit/>
          </a:bodyPr>
          <a:lstStyle/>
          <a:p>
            <a:pPr algn="ctr"/>
            <a:r>
              <a:rPr lang="en-US" sz="2400" b="1" dirty="0"/>
              <a:t>Observe:</a:t>
            </a:r>
            <a:r>
              <a:rPr lang="en-US" sz="2400" dirty="0"/>
              <a:t> Bulb Brightness │ Current Paths │ Effect of Removing a Bulb</a:t>
            </a:r>
          </a:p>
        </p:txBody>
      </p:sp>
      <p:pic>
        <p:nvPicPr>
          <p:cNvPr id="19" name="Picture 18">
            <a:extLst>
              <a:ext uri="{FF2B5EF4-FFF2-40B4-BE49-F238E27FC236}">
                <a16:creationId xmlns:a16="http://schemas.microsoft.com/office/drawing/2014/main" id="{8D0F0544-3082-D361-115B-8C8C412F3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193" y="1056861"/>
            <a:ext cx="9097614" cy="4548807"/>
          </a:xfrm>
          <a:prstGeom prst="rect">
            <a:avLst/>
          </a:prstGeom>
        </p:spPr>
      </p:pic>
    </p:spTree>
    <p:extLst>
      <p:ext uri="{BB962C8B-B14F-4D97-AF65-F5344CB8AC3E}">
        <p14:creationId xmlns:p14="http://schemas.microsoft.com/office/powerpoint/2010/main" val="221328687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F60F90-D9AD-EA32-DA78-66039B1E6A05}"/>
              </a:ext>
            </a:extLst>
          </p:cNvPr>
          <p:cNvSpPr>
            <a:spLocks noGrp="1"/>
          </p:cNvSpPr>
          <p:nvPr>
            <p:ph type="title"/>
          </p:nvPr>
        </p:nvSpPr>
        <p:spPr>
          <a:xfrm>
            <a:off x="501799" y="196476"/>
            <a:ext cx="11025100" cy="523195"/>
          </a:xfrm>
        </p:spPr>
        <p:txBody>
          <a:bodyPr/>
          <a:lstStyle/>
          <a:p>
            <a:r>
              <a:rPr lang="en-US" sz="3400" dirty="0"/>
              <a:t>Activity: Drawing Circuits</a:t>
            </a:r>
          </a:p>
        </p:txBody>
      </p:sp>
      <p:sp>
        <p:nvSpPr>
          <p:cNvPr id="6" name="Content Placeholder 5">
            <a:extLst>
              <a:ext uri="{FF2B5EF4-FFF2-40B4-BE49-F238E27FC236}">
                <a16:creationId xmlns:a16="http://schemas.microsoft.com/office/drawing/2014/main" id="{E0A65F97-53EA-14B5-0595-0932529FF83F}"/>
              </a:ext>
            </a:extLst>
          </p:cNvPr>
          <p:cNvSpPr>
            <a:spLocks noGrp="1"/>
          </p:cNvSpPr>
          <p:nvPr>
            <p:ph idx="1"/>
          </p:nvPr>
        </p:nvSpPr>
        <p:spPr>
          <a:xfrm>
            <a:off x="838199" y="1381991"/>
            <a:ext cx="6858278" cy="4835929"/>
          </a:xfrm>
        </p:spPr>
        <p:txBody>
          <a:bodyPr>
            <a:noAutofit/>
          </a:bodyPr>
          <a:lstStyle/>
          <a:p>
            <a:pPr>
              <a:lnSpc>
                <a:spcPct val="100000"/>
              </a:lnSpc>
            </a:pPr>
            <a:r>
              <a:rPr lang="en-US" b="1" dirty="0"/>
              <a:t>Part I – Drawing Circuits </a:t>
            </a:r>
            <a:endParaRPr lang="en-US" dirty="0"/>
          </a:p>
          <a:p>
            <a:pPr>
              <a:lnSpc>
                <a:spcPct val="100000"/>
              </a:lnSpc>
            </a:pPr>
            <a:r>
              <a:rPr lang="en-US" sz="2500" dirty="0"/>
              <a:t>Use the symbols to draw a series circuit diagram and a parallel circuit diagram.  Be sure to include </a:t>
            </a:r>
            <a:r>
              <a:rPr lang="en-US" sz="2500" b="1" i="1" dirty="0"/>
              <a:t>all </a:t>
            </a:r>
            <a:r>
              <a:rPr lang="en-US" sz="2500" dirty="0"/>
              <a:t>of the components in the chart below in your diagram. </a:t>
            </a:r>
          </a:p>
          <a:p>
            <a:pPr>
              <a:lnSpc>
                <a:spcPct val="100000"/>
              </a:lnSpc>
            </a:pPr>
            <a:endParaRPr lang="en-US" sz="2500" dirty="0"/>
          </a:p>
          <a:p>
            <a:pPr>
              <a:lnSpc>
                <a:spcPct val="100000"/>
              </a:lnSpc>
            </a:pPr>
            <a:r>
              <a:rPr lang="en-US" b="1" dirty="0"/>
              <a:t>Part II – Scenario Analysis </a:t>
            </a:r>
            <a:endParaRPr lang="en-US" dirty="0"/>
          </a:p>
          <a:p>
            <a:r>
              <a:rPr lang="en-US" sz="2500" dirty="0"/>
              <a:t>Read the “Simple Series Circuit Failure” scenario to </a:t>
            </a:r>
            <a:r>
              <a:rPr lang="en-US" sz="2500" b="1" dirty="0"/>
              <a:t>(1)</a:t>
            </a:r>
            <a:r>
              <a:rPr lang="en-US" sz="2500" dirty="0"/>
              <a:t> identify the failed component and </a:t>
            </a:r>
            <a:r>
              <a:rPr lang="en-US" sz="2500" b="1" dirty="0"/>
              <a:t>(2)</a:t>
            </a:r>
            <a:r>
              <a:rPr lang="en-US" sz="2500" dirty="0"/>
              <a:t> where the failure occurred in the circuit. Next, draw the circuit and label the failure.</a:t>
            </a:r>
          </a:p>
        </p:txBody>
      </p:sp>
      <p:pic>
        <p:nvPicPr>
          <p:cNvPr id="3" name="Picture 2" descr="Running man icon indicating the slide has an ACTIVITY.">
            <a:extLst>
              <a:ext uri="{FF2B5EF4-FFF2-40B4-BE49-F238E27FC236}">
                <a16:creationId xmlns:a16="http://schemas.microsoft.com/office/drawing/2014/main" id="{ABA12A8B-7FAD-C2B7-0495-1278ECC42325}"/>
              </a:ext>
            </a:extLst>
          </p:cNvPr>
          <p:cNvPicPr>
            <a:picLocks noChangeAspect="1"/>
          </p:cNvPicPr>
          <p:nvPr/>
        </p:nvPicPr>
        <p:blipFill>
          <a:blip r:embed="rId4" cstate="print">
            <a:extLst>
              <a:ext uri="{28A0092B-C50C-407E-A947-70E740481C1C}">
                <a14:useLocalDpi xmlns:a14="http://schemas.microsoft.com/office/drawing/2010/main" val="0"/>
              </a:ext>
            </a:extLst>
          </a:blip>
          <a:srcRect l="63000" t="31047" r="3465" b="7314"/>
          <a:stretch>
            <a:fillRect/>
          </a:stretch>
        </p:blipFill>
        <p:spPr>
          <a:xfrm>
            <a:off x="10826980" y="79862"/>
            <a:ext cx="731520" cy="756422"/>
          </a:xfrm>
          <a:prstGeom prst="rect">
            <a:avLst/>
          </a:prstGeom>
        </p:spPr>
      </p:pic>
      <p:pic>
        <p:nvPicPr>
          <p:cNvPr id="5" name="Picture 4">
            <a:extLst>
              <a:ext uri="{FF2B5EF4-FFF2-40B4-BE49-F238E27FC236}">
                <a16:creationId xmlns:a16="http://schemas.microsoft.com/office/drawing/2014/main" id="{16F17164-6790-C4F4-278D-550661A24E0A}"/>
              </a:ext>
            </a:extLst>
          </p:cNvPr>
          <p:cNvPicPr>
            <a:picLocks noChangeAspect="1"/>
          </p:cNvPicPr>
          <p:nvPr/>
        </p:nvPicPr>
        <p:blipFill>
          <a:blip r:embed="rId5">
            <a:extLst>
              <a:ext uri="{28A0092B-C50C-407E-A947-70E740481C1C}">
                <a14:useLocalDpi xmlns:a14="http://schemas.microsoft.com/office/drawing/2010/main" val="0"/>
              </a:ext>
            </a:extLst>
          </a:blip>
          <a:srcRect l="723" r="723"/>
          <a:stretch/>
        </p:blipFill>
        <p:spPr>
          <a:xfrm>
            <a:off x="8165545" y="1703125"/>
            <a:ext cx="3187540" cy="4193660"/>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19158877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627FD-5E85-2B2B-E495-C4AA8B7110F6}"/>
              </a:ext>
            </a:extLst>
          </p:cNvPr>
          <p:cNvSpPr>
            <a:spLocks noGrp="1"/>
          </p:cNvSpPr>
          <p:nvPr>
            <p:ph type="title"/>
          </p:nvPr>
        </p:nvSpPr>
        <p:spPr>
          <a:xfrm>
            <a:off x="838200" y="240803"/>
            <a:ext cx="10523219" cy="523195"/>
          </a:xfrm>
        </p:spPr>
        <p:txBody>
          <a:bodyPr/>
          <a:lstStyle/>
          <a:p>
            <a:r>
              <a:rPr lang="en-US" dirty="0"/>
              <a:t>Activity: Drawing Circuits</a:t>
            </a:r>
          </a:p>
        </p:txBody>
      </p:sp>
      <p:sp>
        <p:nvSpPr>
          <p:cNvPr id="3" name="Content Placeholder 2">
            <a:extLst>
              <a:ext uri="{FF2B5EF4-FFF2-40B4-BE49-F238E27FC236}">
                <a16:creationId xmlns:a16="http://schemas.microsoft.com/office/drawing/2014/main" id="{66788F5B-0712-2122-9CB7-AA7410C86032}"/>
              </a:ext>
            </a:extLst>
          </p:cNvPr>
          <p:cNvSpPr>
            <a:spLocks noGrp="1"/>
          </p:cNvSpPr>
          <p:nvPr>
            <p:ph idx="1"/>
          </p:nvPr>
        </p:nvSpPr>
        <p:spPr>
          <a:xfrm>
            <a:off x="838199" y="1381991"/>
            <a:ext cx="6972301" cy="4835929"/>
          </a:xfrm>
        </p:spPr>
        <p:txBody>
          <a:bodyPr>
            <a:normAutofit fontScale="92500" lnSpcReduction="10000"/>
          </a:bodyPr>
          <a:lstStyle/>
          <a:p>
            <a:r>
              <a:rPr lang="en-US" b="1" dirty="0"/>
              <a:t>Scenario – Simple Series Circuit Failure</a:t>
            </a:r>
          </a:p>
          <a:p>
            <a:r>
              <a:rPr lang="en-US" dirty="0"/>
              <a:t>A technician is troubleshooting a small 12V lighting circuit on a vehicle. The circuit includes a battery, a switch, and three lights wired in series.</a:t>
            </a:r>
          </a:p>
          <a:p>
            <a:endParaRPr lang="en-US" dirty="0"/>
          </a:p>
          <a:p>
            <a:r>
              <a:rPr lang="en-US" dirty="0"/>
              <a:t>When the switch is turned on, none of the lights illuminate. The battery has been tested and is good. The switch is confirmed to be closed and functioning properly.</a:t>
            </a:r>
          </a:p>
          <a:p>
            <a:endParaRPr lang="en-US" dirty="0"/>
          </a:p>
          <a:p>
            <a:r>
              <a:rPr lang="en-US" dirty="0"/>
              <a:t>After inspecting the lights, the technician finds that one bulb has a broken filament.</a:t>
            </a:r>
          </a:p>
        </p:txBody>
      </p:sp>
      <p:pic>
        <p:nvPicPr>
          <p:cNvPr id="5" name="Graphic 4" descr="Car Mechanic with solid fill">
            <a:extLst>
              <a:ext uri="{FF2B5EF4-FFF2-40B4-BE49-F238E27FC236}">
                <a16:creationId xmlns:a16="http://schemas.microsoft.com/office/drawing/2014/main" id="{0D7B6A82-FDDB-16CD-6386-2EC569BC920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191500" y="2400300"/>
            <a:ext cx="2971800" cy="2971800"/>
          </a:xfrm>
          <a:prstGeom prst="rect">
            <a:avLst/>
          </a:prstGeom>
        </p:spPr>
      </p:pic>
    </p:spTree>
    <p:custDataLst>
      <p:tags r:id="rId1"/>
    </p:custDataLst>
    <p:extLst>
      <p:ext uri="{BB962C8B-B14F-4D97-AF65-F5344CB8AC3E}">
        <p14:creationId xmlns:p14="http://schemas.microsoft.com/office/powerpoint/2010/main" val="157120777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9B0EA-A364-745D-48FF-9262F1EFA47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8416857-FF67-26A2-6529-7BF981FDC84B}"/>
              </a:ext>
            </a:extLst>
          </p:cNvPr>
          <p:cNvSpPr>
            <a:spLocks noGrp="1"/>
          </p:cNvSpPr>
          <p:nvPr>
            <p:ph type="title"/>
          </p:nvPr>
        </p:nvSpPr>
        <p:spPr/>
        <p:txBody>
          <a:bodyPr/>
          <a:lstStyle/>
          <a:p>
            <a:r>
              <a:rPr lang="en-US" dirty="0"/>
              <a:t>Knowledge Check  </a:t>
            </a:r>
          </a:p>
        </p:txBody>
      </p:sp>
      <p:sp>
        <p:nvSpPr>
          <p:cNvPr id="5" name="AutoShape 6" descr="One node with two branches one carrying 5A and the other carrying I with both current directions being towards the node, connected to another node with three branches with 3A, 4A, 2A travelling down each branch each with current direction being outwards form the node. ">
            <a:extLst>
              <a:ext uri="{FF2B5EF4-FFF2-40B4-BE49-F238E27FC236}">
                <a16:creationId xmlns:a16="http://schemas.microsoft.com/office/drawing/2014/main" id="{C804DF16-B002-0151-6FBF-394A514FF0FF}"/>
              </a:ext>
            </a:extLst>
          </p:cNvPr>
          <p:cNvSpPr>
            <a:spLocks noGrp="1" noChangeAspect="1" noChangeArrowheads="1"/>
          </p:cNvSpPr>
          <p:nvPr>
            <p:ph idx="1"/>
          </p:nvPr>
        </p:nvSpPr>
        <p:spPr bwMode="auto">
          <a:xfrm>
            <a:off x="838200" y="1219201"/>
            <a:ext cx="10515600" cy="159776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lnSpcReduction="10000"/>
          </a:bodyPr>
          <a:lstStyle/>
          <a:p>
            <a:pPr>
              <a:lnSpc>
                <a:spcPct val="100000"/>
              </a:lnSpc>
            </a:pPr>
            <a:r>
              <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rPr>
              <a:t>Identify and describe the function of each type of circuit below.  </a:t>
            </a:r>
          </a:p>
          <a:p>
            <a:pPr>
              <a:lnSpc>
                <a:spcPct val="100000"/>
              </a:lnSpc>
            </a:pPr>
            <a:endPar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nSpc>
                <a:spcPct val="100000"/>
              </a:lnSpc>
            </a:pPr>
            <a:r>
              <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rPr>
              <a:t>1.                                            2.                                     3.  </a:t>
            </a:r>
          </a:p>
          <a:p>
            <a:pPr>
              <a:lnSpc>
                <a:spcPct val="100000"/>
              </a:lnSpc>
            </a:pPr>
            <a:endParaRPr lang="en-US" b="0" i="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Graphic 2" descr="Lights On with solid fill">
            <a:extLst>
              <a:ext uri="{FF2B5EF4-FFF2-40B4-BE49-F238E27FC236}">
                <a16:creationId xmlns:a16="http://schemas.microsoft.com/office/drawing/2014/main" id="{875A1D93-C9EF-781B-9578-B01C75DDE27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62413" y="56211"/>
            <a:ext cx="782773" cy="782773"/>
          </a:xfrm>
          <a:prstGeom prst="rect">
            <a:avLst/>
          </a:prstGeom>
        </p:spPr>
      </p:pic>
      <p:pic>
        <p:nvPicPr>
          <p:cNvPr id="9" name="Graphic 8">
            <a:extLst>
              <a:ext uri="{FF2B5EF4-FFF2-40B4-BE49-F238E27FC236}">
                <a16:creationId xmlns:a16="http://schemas.microsoft.com/office/drawing/2014/main" id="{D47C6019-BF3E-CC7F-C8A2-291D55ABCBF6}"/>
              </a:ext>
            </a:extLst>
          </p:cNvPr>
          <p:cNvPicPr>
            <a:picLocks noChangeAspect="1"/>
          </p:cNvPicPr>
          <p:nvPr/>
        </p:nvPicPr>
        <p:blipFill>
          <a:blip>
            <a:extLst>
              <a:ext uri="{96DAC541-7B7A-43D3-8B79-37D633B846F1}">
                <asvg:svgBlip xmlns:asvg="http://schemas.microsoft.com/office/drawing/2016/SVG/main" r:embed="rId5"/>
              </a:ext>
            </a:extLst>
          </a:blip>
          <a:srcRect t="25360" b="9019"/>
          <a:stretch>
            <a:fillRect/>
          </a:stretch>
        </p:blipFill>
        <p:spPr>
          <a:xfrm>
            <a:off x="1219200" y="2854362"/>
            <a:ext cx="9753600" cy="3600226"/>
          </a:xfrm>
          <a:prstGeom prst="rect">
            <a:avLst/>
          </a:prstGeom>
        </p:spPr>
      </p:pic>
      <p:sp>
        <p:nvSpPr>
          <p:cNvPr id="10" name="Rectangle 9">
            <a:extLst>
              <a:ext uri="{FF2B5EF4-FFF2-40B4-BE49-F238E27FC236}">
                <a16:creationId xmlns:a16="http://schemas.microsoft.com/office/drawing/2014/main" id="{D6FAD733-6A94-8A2D-68E3-5F8F53B707C6}"/>
              </a:ext>
            </a:extLst>
          </p:cNvPr>
          <p:cNvSpPr/>
          <p:nvPr/>
        </p:nvSpPr>
        <p:spPr>
          <a:xfrm>
            <a:off x="1255058" y="2199155"/>
            <a:ext cx="2850777" cy="539932"/>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r>
              <a:rPr lang="en-US" sz="3200" b="1" dirty="0">
                <a:solidFill>
                  <a:schemeClr val="accent5"/>
                </a:solidFill>
              </a:rPr>
              <a:t>Series-Parallel</a:t>
            </a:r>
          </a:p>
        </p:txBody>
      </p:sp>
      <p:sp>
        <p:nvSpPr>
          <p:cNvPr id="11" name="Rectangle 10">
            <a:extLst>
              <a:ext uri="{FF2B5EF4-FFF2-40B4-BE49-F238E27FC236}">
                <a16:creationId xmlns:a16="http://schemas.microsoft.com/office/drawing/2014/main" id="{2765152A-2318-276D-43F5-F613A0C7B42F}"/>
              </a:ext>
            </a:extLst>
          </p:cNvPr>
          <p:cNvSpPr/>
          <p:nvPr/>
        </p:nvSpPr>
        <p:spPr>
          <a:xfrm>
            <a:off x="5100918" y="2213921"/>
            <a:ext cx="1658471" cy="539932"/>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r>
              <a:rPr lang="en-US" sz="3200" b="1" dirty="0">
                <a:solidFill>
                  <a:schemeClr val="accent5"/>
                </a:solidFill>
              </a:rPr>
              <a:t>Series</a:t>
            </a:r>
          </a:p>
        </p:txBody>
      </p:sp>
      <p:sp>
        <p:nvSpPr>
          <p:cNvPr id="12" name="Rectangle 11">
            <a:extLst>
              <a:ext uri="{FF2B5EF4-FFF2-40B4-BE49-F238E27FC236}">
                <a16:creationId xmlns:a16="http://schemas.microsoft.com/office/drawing/2014/main" id="{35205153-B3E2-8721-1539-9B5A5DEE8578}"/>
              </a:ext>
            </a:extLst>
          </p:cNvPr>
          <p:cNvSpPr/>
          <p:nvPr/>
        </p:nvSpPr>
        <p:spPr>
          <a:xfrm>
            <a:off x="8368553" y="2199155"/>
            <a:ext cx="1658471" cy="539932"/>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r>
              <a:rPr lang="en-US" sz="3200" b="1" dirty="0">
                <a:solidFill>
                  <a:schemeClr val="accent5"/>
                </a:solidFill>
              </a:rPr>
              <a:t>Parallel</a:t>
            </a:r>
          </a:p>
        </p:txBody>
      </p:sp>
      <p:sp>
        <p:nvSpPr>
          <p:cNvPr id="13" name="Rectangle 12">
            <a:extLst>
              <a:ext uri="{FF2B5EF4-FFF2-40B4-BE49-F238E27FC236}">
                <a16:creationId xmlns:a16="http://schemas.microsoft.com/office/drawing/2014/main" id="{75AF859D-72F2-5516-BD50-9F020A0BFB04}"/>
              </a:ext>
            </a:extLst>
          </p:cNvPr>
          <p:cNvSpPr/>
          <p:nvPr/>
        </p:nvSpPr>
        <p:spPr>
          <a:xfrm>
            <a:off x="1309922" y="2213921"/>
            <a:ext cx="2519084" cy="5251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4580BD6-91A7-D903-AE40-89E3649A8EF2}"/>
              </a:ext>
            </a:extLst>
          </p:cNvPr>
          <p:cNvSpPr/>
          <p:nvPr/>
        </p:nvSpPr>
        <p:spPr>
          <a:xfrm>
            <a:off x="5148519" y="2199155"/>
            <a:ext cx="2519084" cy="5251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845F8CF-1855-8FE8-09B6-82D3598F6151}"/>
              </a:ext>
            </a:extLst>
          </p:cNvPr>
          <p:cNvSpPr/>
          <p:nvPr/>
        </p:nvSpPr>
        <p:spPr>
          <a:xfrm>
            <a:off x="8417858" y="2178596"/>
            <a:ext cx="2519084" cy="5251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033965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D8CAC-CFBA-54C2-789B-E2576AC6450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39CB373-A45C-07F6-44E1-E57428FE7A8E}"/>
              </a:ext>
            </a:extLst>
          </p:cNvPr>
          <p:cNvSpPr>
            <a:spLocks noGrp="1"/>
          </p:cNvSpPr>
          <p:nvPr>
            <p:ph type="title"/>
          </p:nvPr>
        </p:nvSpPr>
        <p:spPr>
          <a:xfrm>
            <a:off x="841248" y="457198"/>
            <a:ext cx="10515600" cy="701593"/>
          </a:xfrm>
        </p:spPr>
        <p:txBody>
          <a:bodyPr/>
          <a:lstStyle/>
          <a:p>
            <a:pPr algn="ctr"/>
            <a:r>
              <a:rPr lang="en-US" dirty="0"/>
              <a:t>Summary and What’s Next</a:t>
            </a:r>
            <a:endParaRPr lang="en-US" dirty="0">
              <a:solidFill>
                <a:schemeClr val="tx1"/>
              </a:solidFill>
            </a:endParaRPr>
          </a:p>
        </p:txBody>
      </p:sp>
      <p:sp>
        <p:nvSpPr>
          <p:cNvPr id="4" name="Rectangle 2">
            <a:extLst>
              <a:ext uri="{FF2B5EF4-FFF2-40B4-BE49-F238E27FC236}">
                <a16:creationId xmlns:a16="http://schemas.microsoft.com/office/drawing/2014/main" id="{E0C9B67E-BA29-FE5D-FF25-BACDD05FFDA9}"/>
              </a:ext>
            </a:extLst>
          </p:cNvPr>
          <p:cNvSpPr>
            <a:spLocks noChangeArrowheads="1"/>
          </p:cNvSpPr>
          <p:nvPr/>
        </p:nvSpPr>
        <p:spPr bwMode="auto">
          <a:xfrm>
            <a:off x="841248" y="1413751"/>
            <a:ext cx="10725149" cy="4766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eaLnBrk="0" fontAlgn="base" hangingPunct="0">
              <a:lnSpc>
                <a:spcPct val="162500"/>
              </a:lnSpc>
              <a:spcBef>
                <a:spcPct val="0"/>
              </a:spcBef>
              <a:spcAft>
                <a:spcPct val="0"/>
              </a:spcAft>
              <a:buFont typeface="Wingdings" panose="05000000000000000000" pitchFamily="2" charset="2"/>
              <a:buChar char="ü"/>
            </a:pPr>
            <a:r>
              <a:rPr lang="en-US" altLang="en-US" sz="2500" dirty="0">
                <a:latin typeface="Calibri" panose="020F0502020204030204" pitchFamily="34" charset="0"/>
                <a:ea typeface="Calibri" panose="020F0502020204030204" pitchFamily="34" charset="0"/>
                <a:cs typeface="Calibri" panose="020F0502020204030204" pitchFamily="34" charset="0"/>
              </a:rPr>
              <a:t>Electrical Circuits are closed paths that allow electrons to flow.</a:t>
            </a:r>
          </a:p>
          <a:p>
            <a:pPr marL="342900" indent="-342900" eaLnBrk="0" fontAlgn="base" hangingPunct="0">
              <a:lnSpc>
                <a:spcPct val="162500"/>
              </a:lnSpc>
              <a:spcBef>
                <a:spcPct val="0"/>
              </a:spcBef>
              <a:spcAft>
                <a:spcPct val="0"/>
              </a:spcAft>
              <a:buFont typeface="Wingdings" panose="05000000000000000000" pitchFamily="2" charset="2"/>
              <a:buChar char="ü"/>
            </a:pPr>
            <a:r>
              <a:rPr lang="en-US" altLang="en-US" sz="2500" dirty="0">
                <a:latin typeface="Calibri" panose="020F0502020204030204" pitchFamily="34" charset="0"/>
                <a:ea typeface="Calibri" panose="020F0502020204030204" pitchFamily="34" charset="0"/>
                <a:cs typeface="Calibri" panose="020F0502020204030204" pitchFamily="34" charset="0"/>
              </a:rPr>
              <a:t>Open vs. closed circuits determine whether electricity can flow.</a:t>
            </a:r>
          </a:p>
          <a:p>
            <a:pPr marL="342900" lvl="0" indent="-342900" eaLnBrk="0" fontAlgn="base" hangingPunct="0">
              <a:lnSpc>
                <a:spcPct val="162500"/>
              </a:lnSpc>
              <a:spcBef>
                <a:spcPct val="0"/>
              </a:spcBef>
              <a:spcAft>
                <a:spcPct val="0"/>
              </a:spcAft>
              <a:buFont typeface="Wingdings" panose="05000000000000000000" pitchFamily="2" charset="2"/>
              <a:buChar char="ü"/>
            </a:pPr>
            <a:r>
              <a:rPr lang="en-US" altLang="en-US" sz="2500" dirty="0">
                <a:latin typeface="Calibri" panose="020F0502020204030204" pitchFamily="34" charset="0"/>
                <a:ea typeface="Calibri" panose="020F0502020204030204" pitchFamily="34" charset="0"/>
                <a:cs typeface="Calibri" panose="020F0502020204030204" pitchFamily="34" charset="0"/>
              </a:rPr>
              <a:t>Series circuits have one path for current.</a:t>
            </a:r>
          </a:p>
          <a:p>
            <a:pPr marL="342900" lvl="0" indent="-342900" eaLnBrk="0" fontAlgn="base" hangingPunct="0">
              <a:lnSpc>
                <a:spcPct val="162500"/>
              </a:lnSpc>
              <a:spcBef>
                <a:spcPct val="0"/>
              </a:spcBef>
              <a:spcAft>
                <a:spcPct val="0"/>
              </a:spcAft>
              <a:buFont typeface="Wingdings" panose="05000000000000000000" pitchFamily="2" charset="2"/>
              <a:buChar char="ü"/>
            </a:pPr>
            <a:r>
              <a:rPr lang="en-US" altLang="en-US" sz="2500" dirty="0">
                <a:latin typeface="Calibri" panose="020F0502020204030204" pitchFamily="34" charset="0"/>
                <a:ea typeface="Calibri" panose="020F0502020204030204" pitchFamily="34" charset="0"/>
                <a:cs typeface="Calibri" panose="020F0502020204030204" pitchFamily="34" charset="0"/>
              </a:rPr>
              <a:t>Parallel circuits have multiple paths for current.</a:t>
            </a:r>
          </a:p>
          <a:p>
            <a:pPr marL="342900" lvl="0" indent="-342900" eaLnBrk="0" fontAlgn="base" hangingPunct="0">
              <a:lnSpc>
                <a:spcPct val="162500"/>
              </a:lnSpc>
              <a:spcBef>
                <a:spcPct val="0"/>
              </a:spcBef>
              <a:spcAft>
                <a:spcPct val="0"/>
              </a:spcAft>
              <a:buFont typeface="Wingdings" panose="05000000000000000000" pitchFamily="2" charset="2"/>
              <a:buChar char="ü"/>
            </a:pPr>
            <a:r>
              <a:rPr lang="en-US" altLang="en-US" sz="2500" dirty="0">
                <a:latin typeface="Calibri" panose="020F0502020204030204" pitchFamily="34" charset="0"/>
                <a:ea typeface="Calibri" panose="020F0502020204030204" pitchFamily="34" charset="0"/>
                <a:cs typeface="Calibri" panose="020F0502020204030204" pitchFamily="34" charset="0"/>
              </a:rPr>
              <a:t>Series-parallel circuits combine both types.</a:t>
            </a:r>
          </a:p>
          <a:p>
            <a:pPr marL="342900" lvl="0" indent="-342900" eaLnBrk="0" fontAlgn="base" hangingPunct="0">
              <a:spcBef>
                <a:spcPct val="0"/>
              </a:spcBef>
              <a:spcAft>
                <a:spcPct val="0"/>
              </a:spcAft>
              <a:buFont typeface="Arial" panose="020B0604020202020204" pitchFamily="34" charset="0"/>
              <a:buChar char="•"/>
            </a:pPr>
            <a:endParaRPr lang="en-US" altLang="en-US" sz="2500" dirty="0">
              <a:latin typeface="Calibri" panose="020F0502020204030204" pitchFamily="34" charset="0"/>
              <a:ea typeface="Calibri" panose="020F0502020204030204" pitchFamily="34" charset="0"/>
              <a:cs typeface="Calibri" panose="020F0502020204030204" pitchFamily="34" charset="0"/>
            </a:endParaRPr>
          </a:p>
          <a:p>
            <a:pPr marR="0" lvl="0" algn="l" defTabSz="914400" rtl="0" eaLnBrk="0" fontAlgn="base" latinLnBrk="0" hangingPunct="0">
              <a:spcBef>
                <a:spcPct val="0"/>
              </a:spcBef>
              <a:spcAft>
                <a:spcPct val="0"/>
              </a:spcAft>
              <a:buClrTx/>
              <a:buSzTx/>
              <a:tabLst/>
            </a:pPr>
            <a:endParaRPr lang="en-US" altLang="en-US" sz="2500" dirty="0">
              <a:latin typeface="Calibri" panose="020F0502020204030204" pitchFamily="34" charset="0"/>
              <a:ea typeface="Calibri" panose="020F0502020204030204" pitchFamily="34" charset="0"/>
              <a:cs typeface="Calibri" panose="020F0502020204030204" pitchFamily="34" charset="0"/>
            </a:endParaRPr>
          </a:p>
          <a:p>
            <a:pPr eaLnBrk="0" fontAlgn="base" hangingPunct="0">
              <a:spcBef>
                <a:spcPct val="0"/>
              </a:spcBef>
              <a:spcAft>
                <a:spcPct val="0"/>
              </a:spcAft>
            </a:pPr>
            <a:r>
              <a:rPr lang="en-US" sz="2500" b="1" dirty="0">
                <a:solidFill>
                  <a:schemeClr val="accent1"/>
                </a:solidFill>
              </a:rPr>
              <a:t>Next, we’ll continue our exploration of current and voltage by learning how Kirchhoff's Laws helps technicians analyze electrical circuits. </a:t>
            </a:r>
            <a:endParaRPr lang="en-US" altLang="en-US" sz="2500" dirty="0">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36426047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708C1A4-5DEF-476D-2D5E-4318AE567E7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1A15B73-D647-D5CD-E8CE-A37FFAA437BF}"/>
              </a:ext>
            </a:extLst>
          </p:cNvPr>
          <p:cNvSpPr>
            <a:spLocks noGrp="1"/>
          </p:cNvSpPr>
          <p:nvPr>
            <p:ph type="title"/>
          </p:nvPr>
        </p:nvSpPr>
        <p:spPr>
          <a:xfrm>
            <a:off x="971550" y="646396"/>
            <a:ext cx="10385298" cy="664797"/>
          </a:xfrm>
        </p:spPr>
        <p:txBody>
          <a:bodyPr/>
          <a:lstStyle/>
          <a:p>
            <a:r>
              <a:rPr lang="en-US" dirty="0"/>
              <a:t>Pacing Guide </a:t>
            </a:r>
          </a:p>
        </p:txBody>
      </p:sp>
      <p:sp>
        <p:nvSpPr>
          <p:cNvPr id="5" name="Content Placeholder 4">
            <a:extLst>
              <a:ext uri="{FF2B5EF4-FFF2-40B4-BE49-F238E27FC236}">
                <a16:creationId xmlns:a16="http://schemas.microsoft.com/office/drawing/2014/main" id="{5C93E851-F823-5FB1-01E1-1F997CA034ED}"/>
              </a:ext>
            </a:extLst>
          </p:cNvPr>
          <p:cNvSpPr>
            <a:spLocks noGrp="1"/>
          </p:cNvSpPr>
          <p:nvPr>
            <p:ph idx="1"/>
          </p:nvPr>
        </p:nvSpPr>
        <p:spPr>
          <a:xfrm>
            <a:off x="968502" y="1553030"/>
            <a:ext cx="10385298" cy="4757280"/>
          </a:xfrm>
        </p:spPr>
        <p:txBody>
          <a:bodyPr>
            <a:normAutofit/>
          </a:bodyPr>
          <a:lstStyle/>
          <a:p>
            <a:r>
              <a:rPr lang="en-US" i="1" dirty="0">
                <a:solidFill>
                  <a:schemeClr val="accent1"/>
                </a:solidFill>
              </a:rPr>
              <a:t>Times have been rounded to the nearest .25 hours. </a:t>
            </a:r>
          </a:p>
          <a:p>
            <a:endParaRPr lang="en-US" sz="900" i="1" dirty="0">
              <a:solidFill>
                <a:schemeClr val="accent1"/>
              </a:solidFill>
            </a:endParaRPr>
          </a:p>
          <a:p>
            <a:r>
              <a:rPr lang="en-US" sz="2800" b="1" i="1" dirty="0"/>
              <a:t>Total Time: ~8.75 Hours </a:t>
            </a:r>
          </a:p>
          <a:p>
            <a:pPr marL="914400" lvl="1" indent="-457200">
              <a:buFont typeface="Arial" panose="020B0604020202020204" pitchFamily="34" charset="0"/>
              <a:buChar char="•"/>
            </a:pPr>
            <a:r>
              <a:rPr lang="en-US" sz="2800" dirty="0">
                <a:solidFill>
                  <a:schemeClr val="accent1"/>
                </a:solidFill>
              </a:rPr>
              <a:t>(.25 Hrs.) </a:t>
            </a:r>
            <a:r>
              <a:rPr lang="en-US" sz="2800" dirty="0"/>
              <a:t>– Welcome and Warm Up </a:t>
            </a:r>
          </a:p>
          <a:p>
            <a:pPr marL="914400" lvl="1" indent="-457200">
              <a:buFont typeface="Arial" panose="020B0604020202020204" pitchFamily="34" charset="0"/>
              <a:buChar char="•"/>
            </a:pPr>
            <a:r>
              <a:rPr lang="en-US" sz="2800" dirty="0">
                <a:solidFill>
                  <a:schemeClr val="accent1"/>
                </a:solidFill>
              </a:rPr>
              <a:t>(1.75 Hrs.) </a:t>
            </a:r>
            <a:r>
              <a:rPr lang="en-US" sz="2800" dirty="0"/>
              <a:t>– 4.1 Electrical Circuit Design</a:t>
            </a:r>
          </a:p>
          <a:p>
            <a:pPr marL="914400" lvl="1" indent="-457200">
              <a:buFont typeface="Arial" panose="020B0604020202020204" pitchFamily="34" charset="0"/>
              <a:buChar char="•"/>
            </a:pPr>
            <a:r>
              <a:rPr lang="en-US" sz="2800" dirty="0">
                <a:solidFill>
                  <a:schemeClr val="accent1"/>
                </a:solidFill>
              </a:rPr>
              <a:t>(1.75 Hrs.) </a:t>
            </a:r>
            <a:r>
              <a:rPr lang="en-US" sz="2800" dirty="0"/>
              <a:t>– 4.2 Kirchhoff’s Laws</a:t>
            </a:r>
          </a:p>
          <a:p>
            <a:pPr marL="914400" lvl="1" indent="-457200">
              <a:buFont typeface="Arial" panose="020B0604020202020204" pitchFamily="34" charset="0"/>
              <a:buChar char="•"/>
            </a:pPr>
            <a:r>
              <a:rPr lang="en-US" sz="2800" dirty="0">
                <a:solidFill>
                  <a:schemeClr val="accent1"/>
                </a:solidFill>
              </a:rPr>
              <a:t>(2.25 Hrs.) </a:t>
            </a:r>
            <a:r>
              <a:rPr lang="en-US" sz="2800" dirty="0"/>
              <a:t>– 4.3 Electrical Circuit Components</a:t>
            </a:r>
          </a:p>
          <a:p>
            <a:pPr marL="914400" lvl="1" indent="-457200">
              <a:buFont typeface="Arial" panose="020B0604020202020204" pitchFamily="34" charset="0"/>
              <a:buChar char="•"/>
            </a:pPr>
            <a:r>
              <a:rPr lang="en-US" sz="2800" dirty="0">
                <a:solidFill>
                  <a:schemeClr val="accent1"/>
                </a:solidFill>
              </a:rPr>
              <a:t>(1 Hr.) </a:t>
            </a:r>
            <a:r>
              <a:rPr lang="en-US" sz="2800" dirty="0"/>
              <a:t>– 4.4 Circuit Diagram Symbols</a:t>
            </a:r>
          </a:p>
          <a:p>
            <a:pPr marL="914400" lvl="1" indent="-457200">
              <a:buFont typeface="Arial" panose="020B0604020202020204" pitchFamily="34" charset="0"/>
              <a:buChar char="•"/>
            </a:pPr>
            <a:r>
              <a:rPr lang="en-US" sz="2800" dirty="0">
                <a:solidFill>
                  <a:schemeClr val="accent1"/>
                </a:solidFill>
              </a:rPr>
              <a:t>(1.25 Hrs.) </a:t>
            </a:r>
            <a:r>
              <a:rPr lang="en-US" sz="2800" dirty="0"/>
              <a:t>– 4.5 Electrical Circuit Diagrams</a:t>
            </a:r>
          </a:p>
          <a:p>
            <a:pPr marL="914400" lvl="1" indent="-457200">
              <a:buFont typeface="Arial" panose="020B0604020202020204" pitchFamily="34" charset="0"/>
              <a:buChar char="•"/>
            </a:pPr>
            <a:r>
              <a:rPr lang="en-US" sz="2800" dirty="0">
                <a:solidFill>
                  <a:schemeClr val="accent1"/>
                </a:solidFill>
              </a:rPr>
              <a:t>(.5 Hrs.) </a:t>
            </a:r>
            <a:r>
              <a:rPr lang="en-US" sz="2800" dirty="0"/>
              <a:t>– Quiz and Wrap Up </a:t>
            </a:r>
          </a:p>
          <a:p>
            <a:endParaRPr lang="en-US" dirty="0"/>
          </a:p>
        </p:txBody>
      </p:sp>
    </p:spTree>
    <p:custDataLst>
      <p:tags r:id="rId1"/>
    </p:custDataLst>
    <p:extLst>
      <p:ext uri="{BB962C8B-B14F-4D97-AF65-F5344CB8AC3E}">
        <p14:creationId xmlns:p14="http://schemas.microsoft.com/office/powerpoint/2010/main" val="28983002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200AD-9250-3AC2-F429-51293646FB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4063DBF-AD5C-C3D3-7885-EC6825F572EA}"/>
              </a:ext>
            </a:extLst>
          </p:cNvPr>
          <p:cNvSpPr>
            <a:spLocks noGrp="1"/>
          </p:cNvSpPr>
          <p:nvPr>
            <p:ph type="title"/>
          </p:nvPr>
        </p:nvSpPr>
        <p:spPr/>
        <p:txBody>
          <a:bodyPr anchor="t">
            <a:normAutofit/>
          </a:bodyPr>
          <a:lstStyle/>
          <a:p>
            <a:r>
              <a:rPr lang="en-US" dirty="0"/>
              <a:t>4.2 – Kirchhoff’s Laws</a:t>
            </a:r>
          </a:p>
        </p:txBody>
      </p:sp>
      <p:sp>
        <p:nvSpPr>
          <p:cNvPr id="5" name="Text Placeholder 4">
            <a:extLst>
              <a:ext uri="{FF2B5EF4-FFF2-40B4-BE49-F238E27FC236}">
                <a16:creationId xmlns:a16="http://schemas.microsoft.com/office/drawing/2014/main" id="{5CF8F800-0934-A08D-7442-42C9EB770F2F}"/>
              </a:ext>
            </a:extLst>
          </p:cNvPr>
          <p:cNvSpPr>
            <a:spLocks noGrp="1"/>
          </p:cNvSpPr>
          <p:nvPr>
            <p:ph type="body" sz="quarter" idx="10"/>
          </p:nvPr>
        </p:nvSpPr>
        <p:spPr>
          <a:xfrm>
            <a:off x="1615387" y="3429000"/>
            <a:ext cx="4861614" cy="2667000"/>
          </a:xfrm>
        </p:spPr>
        <p:txBody>
          <a:bodyPr>
            <a:normAutofit/>
          </a:bodyPr>
          <a:lstStyle/>
          <a:p>
            <a:pPr marL="0" indent="0">
              <a:buNone/>
            </a:pPr>
            <a:r>
              <a:rPr lang="en-US" i="1" dirty="0"/>
              <a:t>This section you will learn about s Kirchhoff’s Current Law and Kirchhoff’s Voltage Law which are key principles used to analyze and predict circuit behavior. </a:t>
            </a:r>
          </a:p>
          <a:p>
            <a:endParaRPr lang="en-US" dirty="0"/>
          </a:p>
        </p:txBody>
      </p:sp>
      <p:pic>
        <p:nvPicPr>
          <p:cNvPr id="7" name="Picture Placeholder 6">
            <a:extLst>
              <a:ext uri="{FF2B5EF4-FFF2-40B4-BE49-F238E27FC236}">
                <a16:creationId xmlns:a16="http://schemas.microsoft.com/office/drawing/2014/main" id="{59FA7E28-239D-C72C-97A4-21240C5641F3}"/>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6767" b="6767"/>
          <a:stretch>
            <a:fillRect/>
          </a:stretch>
        </p:blipFill>
        <p:spPr>
          <a:prstGeom prst="rect">
            <a:avLst/>
          </a:prstGeom>
          <a:solidFill>
            <a:srgbClr val="E7E6E6"/>
          </a:solidFill>
        </p:spPr>
      </p:pic>
    </p:spTree>
    <p:custDataLst>
      <p:tags r:id="rId1"/>
    </p:custDataLst>
    <p:extLst>
      <p:ext uri="{BB962C8B-B14F-4D97-AF65-F5344CB8AC3E}">
        <p14:creationId xmlns:p14="http://schemas.microsoft.com/office/powerpoint/2010/main" val="206901681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E84402E-E803-4967-D232-2FBA3F85D56C}"/>
              </a:ext>
            </a:extLst>
          </p:cNvPr>
          <p:cNvSpPr>
            <a:spLocks noGrp="1"/>
          </p:cNvSpPr>
          <p:nvPr>
            <p:ph type="title"/>
          </p:nvPr>
        </p:nvSpPr>
        <p:spPr>
          <a:xfrm>
            <a:off x="841248" y="781050"/>
            <a:ext cx="10515600" cy="530143"/>
          </a:xfrm>
        </p:spPr>
        <p:txBody>
          <a:bodyPr/>
          <a:lstStyle/>
          <a:p>
            <a:r>
              <a:rPr lang="en-US" sz="3200" dirty="0"/>
              <a:t>Kirchhoff’s Laws: The Rules for the Whole Circuit</a:t>
            </a:r>
          </a:p>
        </p:txBody>
      </p:sp>
      <p:sp>
        <p:nvSpPr>
          <p:cNvPr id="15" name="TextBox 14">
            <a:extLst>
              <a:ext uri="{FF2B5EF4-FFF2-40B4-BE49-F238E27FC236}">
                <a16:creationId xmlns:a16="http://schemas.microsoft.com/office/drawing/2014/main" id="{2EE55E81-1035-8486-487E-5E17F5152176}"/>
              </a:ext>
            </a:extLst>
          </p:cNvPr>
          <p:cNvSpPr txBox="1"/>
          <p:nvPr/>
        </p:nvSpPr>
        <p:spPr>
          <a:xfrm>
            <a:off x="841248" y="1470057"/>
            <a:ext cx="2032351" cy="584775"/>
          </a:xfrm>
          <a:prstGeom prst="rect">
            <a:avLst/>
          </a:prstGeom>
          <a:noFill/>
        </p:spPr>
        <p:txBody>
          <a:bodyPr wrap="none" rtlCol="0">
            <a:spAutoFit/>
          </a:bodyPr>
          <a:lstStyle/>
          <a:p>
            <a:r>
              <a:rPr lang="en-US" sz="3200" b="1" dirty="0">
                <a:solidFill>
                  <a:schemeClr val="accent1"/>
                </a:solidFill>
              </a:rPr>
              <a:t>Ohm’s Law</a:t>
            </a:r>
          </a:p>
        </p:txBody>
      </p:sp>
      <p:sp>
        <p:nvSpPr>
          <p:cNvPr id="16" name="TextBox 15">
            <a:extLst>
              <a:ext uri="{FF2B5EF4-FFF2-40B4-BE49-F238E27FC236}">
                <a16:creationId xmlns:a16="http://schemas.microsoft.com/office/drawing/2014/main" id="{B17AF602-782C-5520-AD69-0B6238695B2F}"/>
              </a:ext>
            </a:extLst>
          </p:cNvPr>
          <p:cNvSpPr txBox="1"/>
          <p:nvPr/>
        </p:nvSpPr>
        <p:spPr>
          <a:xfrm>
            <a:off x="6096000" y="1585459"/>
            <a:ext cx="3030958" cy="584775"/>
          </a:xfrm>
          <a:prstGeom prst="rect">
            <a:avLst/>
          </a:prstGeom>
          <a:noFill/>
        </p:spPr>
        <p:txBody>
          <a:bodyPr wrap="none" rtlCol="0">
            <a:spAutoFit/>
          </a:bodyPr>
          <a:lstStyle/>
          <a:p>
            <a:r>
              <a:rPr lang="en-US" sz="3200" b="1" dirty="0">
                <a:solidFill>
                  <a:srgbClr val="B53F0B"/>
                </a:solidFill>
              </a:rPr>
              <a:t>Kirchhoff’s Laws </a:t>
            </a:r>
          </a:p>
        </p:txBody>
      </p:sp>
      <p:sp>
        <p:nvSpPr>
          <p:cNvPr id="18" name="TextBox 17">
            <a:extLst>
              <a:ext uri="{FF2B5EF4-FFF2-40B4-BE49-F238E27FC236}">
                <a16:creationId xmlns:a16="http://schemas.microsoft.com/office/drawing/2014/main" id="{45789E65-4337-AF1E-A5CD-3E4D6AD3FA33}"/>
              </a:ext>
            </a:extLst>
          </p:cNvPr>
          <p:cNvSpPr txBox="1"/>
          <p:nvPr/>
        </p:nvSpPr>
        <p:spPr>
          <a:xfrm>
            <a:off x="841248" y="2054833"/>
            <a:ext cx="5076444" cy="1246495"/>
          </a:xfrm>
          <a:prstGeom prst="rect">
            <a:avLst/>
          </a:prstGeom>
          <a:noFill/>
        </p:spPr>
        <p:txBody>
          <a:bodyPr wrap="square">
            <a:spAutoFit/>
          </a:bodyPr>
          <a:lstStyle/>
          <a:p>
            <a:r>
              <a:rPr lang="en-US" sz="2500" dirty="0">
                <a:solidFill>
                  <a:schemeClr val="tx1">
                    <a:lumMod val="75000"/>
                    <a:lumOff val="25000"/>
                  </a:schemeClr>
                </a:solidFill>
              </a:rPr>
              <a:t>Relationship between voltage, current, and resistance in a </a:t>
            </a:r>
            <a:r>
              <a:rPr lang="en-US" sz="2500" i="1" dirty="0">
                <a:solidFill>
                  <a:schemeClr val="tx1">
                    <a:lumMod val="75000"/>
                    <a:lumOff val="25000"/>
                  </a:schemeClr>
                </a:solidFill>
              </a:rPr>
              <a:t>single part </a:t>
            </a:r>
            <a:r>
              <a:rPr lang="en-US" sz="2500" dirty="0">
                <a:solidFill>
                  <a:schemeClr val="tx1">
                    <a:lumMod val="75000"/>
                    <a:lumOff val="25000"/>
                  </a:schemeClr>
                </a:solidFill>
              </a:rPr>
              <a:t>of a circuit</a:t>
            </a:r>
          </a:p>
        </p:txBody>
      </p:sp>
      <p:sp>
        <p:nvSpPr>
          <p:cNvPr id="19" name="TextBox 18">
            <a:extLst>
              <a:ext uri="{FF2B5EF4-FFF2-40B4-BE49-F238E27FC236}">
                <a16:creationId xmlns:a16="http://schemas.microsoft.com/office/drawing/2014/main" id="{6A646D62-807F-7794-E8EC-9C4665369F80}"/>
              </a:ext>
            </a:extLst>
          </p:cNvPr>
          <p:cNvSpPr txBox="1"/>
          <p:nvPr/>
        </p:nvSpPr>
        <p:spPr>
          <a:xfrm>
            <a:off x="6096000" y="2054832"/>
            <a:ext cx="5254752" cy="861774"/>
          </a:xfrm>
          <a:prstGeom prst="rect">
            <a:avLst/>
          </a:prstGeom>
          <a:noFill/>
        </p:spPr>
        <p:txBody>
          <a:bodyPr wrap="square">
            <a:spAutoFit/>
          </a:bodyPr>
          <a:lstStyle/>
          <a:p>
            <a:r>
              <a:rPr lang="en-US" sz="2500" dirty="0">
                <a:solidFill>
                  <a:schemeClr val="tx1">
                    <a:lumMod val="75000"/>
                    <a:lumOff val="25000"/>
                  </a:schemeClr>
                </a:solidFill>
              </a:rPr>
              <a:t>Explains how current and voltage behave across the </a:t>
            </a:r>
            <a:r>
              <a:rPr lang="en-US" sz="2500" i="1" dirty="0">
                <a:solidFill>
                  <a:schemeClr val="tx1">
                    <a:lumMod val="75000"/>
                    <a:lumOff val="25000"/>
                  </a:schemeClr>
                </a:solidFill>
              </a:rPr>
              <a:t>entire circuit</a:t>
            </a:r>
          </a:p>
        </p:txBody>
      </p:sp>
      <p:pic>
        <p:nvPicPr>
          <p:cNvPr id="21" name="Graphic 20" descr="Magnifying glass outline">
            <a:extLst>
              <a:ext uri="{FF2B5EF4-FFF2-40B4-BE49-F238E27FC236}">
                <a16:creationId xmlns:a16="http://schemas.microsoft.com/office/drawing/2014/main" id="{80D6C930-66EB-6B04-1853-4B1C1965803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9533428">
            <a:off x="1016030" y="2998260"/>
            <a:ext cx="4020574" cy="4020574"/>
          </a:xfrm>
          <a:prstGeom prst="rect">
            <a:avLst/>
          </a:prstGeom>
        </p:spPr>
      </p:pic>
      <p:pic>
        <p:nvPicPr>
          <p:cNvPr id="23" name="Picture 22">
            <a:extLst>
              <a:ext uri="{FF2B5EF4-FFF2-40B4-BE49-F238E27FC236}">
                <a16:creationId xmlns:a16="http://schemas.microsoft.com/office/drawing/2014/main" id="{B3F8F960-B6E7-A1E4-D1F3-F15F44FAD2C1}"/>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l="3521" t="14797" r="71968" b="50995"/>
          <a:stretch>
            <a:fillRect/>
          </a:stretch>
        </p:blipFill>
        <p:spPr>
          <a:xfrm>
            <a:off x="1469290" y="4157229"/>
            <a:ext cx="1084442" cy="851318"/>
          </a:xfrm>
          <a:prstGeom prst="rect">
            <a:avLst/>
          </a:prstGeom>
        </p:spPr>
      </p:pic>
      <p:pic>
        <p:nvPicPr>
          <p:cNvPr id="24" name="Picture 23">
            <a:extLst>
              <a:ext uri="{FF2B5EF4-FFF2-40B4-BE49-F238E27FC236}">
                <a16:creationId xmlns:a16="http://schemas.microsoft.com/office/drawing/2014/main" id="{1CD23475-7598-1AC2-9133-4A97F5870AE5}"/>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l="33915" t="14796" r="49716" b="47491"/>
          <a:stretch>
            <a:fillRect/>
          </a:stretch>
        </p:blipFill>
        <p:spPr>
          <a:xfrm>
            <a:off x="2572927" y="4178135"/>
            <a:ext cx="925143" cy="1198984"/>
          </a:xfrm>
          <a:prstGeom prst="rect">
            <a:avLst/>
          </a:prstGeom>
        </p:spPr>
      </p:pic>
      <p:pic>
        <p:nvPicPr>
          <p:cNvPr id="25" name="Picture 24">
            <a:extLst>
              <a:ext uri="{FF2B5EF4-FFF2-40B4-BE49-F238E27FC236}">
                <a16:creationId xmlns:a16="http://schemas.microsoft.com/office/drawing/2014/main" id="{A7924400-4A2F-3B6E-D0EE-708AE7C88A74}"/>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l="56678" t="21295" r="25930" b="50061"/>
          <a:stretch>
            <a:fillRect/>
          </a:stretch>
        </p:blipFill>
        <p:spPr>
          <a:xfrm>
            <a:off x="1916707" y="4900869"/>
            <a:ext cx="982965" cy="910688"/>
          </a:xfrm>
          <a:prstGeom prst="rect">
            <a:avLst/>
          </a:prstGeom>
        </p:spPr>
      </p:pic>
      <p:pic>
        <p:nvPicPr>
          <p:cNvPr id="27" name="Picture 26">
            <a:extLst>
              <a:ext uri="{FF2B5EF4-FFF2-40B4-BE49-F238E27FC236}">
                <a16:creationId xmlns:a16="http://schemas.microsoft.com/office/drawing/2014/main" id="{D91BD84C-D9C2-9AD9-14FD-997142E91E8D}"/>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rcRect l="33915" t="14796" r="49716" b="47491"/>
          <a:stretch>
            <a:fillRect/>
          </a:stretch>
        </p:blipFill>
        <p:spPr>
          <a:xfrm>
            <a:off x="8896873" y="4456119"/>
            <a:ext cx="1259912" cy="1632844"/>
          </a:xfrm>
          <a:prstGeom prst="rect">
            <a:avLst/>
          </a:prstGeom>
        </p:spPr>
      </p:pic>
      <p:pic>
        <p:nvPicPr>
          <p:cNvPr id="28" name="Picture 27">
            <a:extLst>
              <a:ext uri="{FF2B5EF4-FFF2-40B4-BE49-F238E27FC236}">
                <a16:creationId xmlns:a16="http://schemas.microsoft.com/office/drawing/2014/main" id="{D6C1553D-27A4-9ECC-DC32-D9CD06B7A1E7}"/>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rcRect l="56678" t="21295" r="25930" b="50061"/>
          <a:stretch>
            <a:fillRect/>
          </a:stretch>
        </p:blipFill>
        <p:spPr>
          <a:xfrm flipH="1">
            <a:off x="6268586" y="4773299"/>
            <a:ext cx="1338657" cy="1240226"/>
          </a:xfrm>
          <a:prstGeom prst="rect">
            <a:avLst/>
          </a:prstGeom>
        </p:spPr>
      </p:pic>
      <p:pic>
        <p:nvPicPr>
          <p:cNvPr id="32" name="Graphic 31" descr="Arrow circle outline">
            <a:extLst>
              <a:ext uri="{FF2B5EF4-FFF2-40B4-BE49-F238E27FC236}">
                <a16:creationId xmlns:a16="http://schemas.microsoft.com/office/drawing/2014/main" id="{C12E31CE-CF19-2C28-3181-31F6E135068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969677" y="3833982"/>
            <a:ext cx="2442904" cy="2442904"/>
          </a:xfrm>
          <a:prstGeom prst="rect">
            <a:avLst/>
          </a:prstGeom>
        </p:spPr>
      </p:pic>
      <p:pic>
        <p:nvPicPr>
          <p:cNvPr id="26" name="Picture 25">
            <a:extLst>
              <a:ext uri="{FF2B5EF4-FFF2-40B4-BE49-F238E27FC236}">
                <a16:creationId xmlns:a16="http://schemas.microsoft.com/office/drawing/2014/main" id="{1FB585B7-FA8C-B963-6191-2B4F3476D5BA}"/>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rcRect l="3521" t="14797" r="71968" b="50995"/>
          <a:stretch>
            <a:fillRect/>
          </a:stretch>
        </p:blipFill>
        <p:spPr>
          <a:xfrm>
            <a:off x="7420019" y="3108824"/>
            <a:ext cx="1476854" cy="1159373"/>
          </a:xfrm>
          <a:prstGeom prst="rect">
            <a:avLst/>
          </a:prstGeom>
        </p:spPr>
      </p:pic>
      <p:sp>
        <p:nvSpPr>
          <p:cNvPr id="34" name="Rectangle 33">
            <a:extLst>
              <a:ext uri="{FF2B5EF4-FFF2-40B4-BE49-F238E27FC236}">
                <a16:creationId xmlns:a16="http://schemas.microsoft.com/office/drawing/2014/main" id="{DAFE7E4A-C591-6640-B8B7-529D90400B56}"/>
              </a:ext>
            </a:extLst>
          </p:cNvPr>
          <p:cNvSpPr/>
          <p:nvPr/>
        </p:nvSpPr>
        <p:spPr>
          <a:xfrm>
            <a:off x="5668485" y="3108824"/>
            <a:ext cx="4979921" cy="30532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23108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34"/>
                                        </p:tgtEl>
                                      </p:cBhvr>
                                    </p:animEffect>
                                    <p:set>
                                      <p:cBhvr>
                                        <p:cTn id="20" dur="1" fill="hold">
                                          <p:stCondLst>
                                            <p:cond delay="499"/>
                                          </p:stCondLst>
                                        </p:cTn>
                                        <p:tgtEl>
                                          <p:spTgt spid="34"/>
                                        </p:tgtEl>
                                        <p:attrNameLst>
                                          <p:attrName>style.visibility</p:attrName>
                                        </p:attrNameLst>
                                      </p:cBhvr>
                                      <p:to>
                                        <p:strVal val="hidden"/>
                                      </p:to>
                                    </p:set>
                                  </p:childTnLst>
                                </p:cTn>
                              </p:par>
                            </p:childTnLst>
                          </p:cTn>
                        </p:par>
                        <p:par>
                          <p:cTn id="21" fill="hold">
                            <p:stCondLst>
                              <p:cond delay="500"/>
                            </p:stCondLst>
                            <p:childTnLst>
                              <p:par>
                                <p:cTn id="22" presetID="21" presetClass="entr" presetSubtype="1" fill="hold" nodeType="afterEffect">
                                  <p:stCondLst>
                                    <p:cond delay="500"/>
                                  </p:stCondLst>
                                  <p:childTnLst>
                                    <p:set>
                                      <p:cBhvr>
                                        <p:cTn id="23" dur="1" fill="hold">
                                          <p:stCondLst>
                                            <p:cond delay="0"/>
                                          </p:stCondLst>
                                        </p:cTn>
                                        <p:tgtEl>
                                          <p:spTgt spid="32"/>
                                        </p:tgtEl>
                                        <p:attrNameLst>
                                          <p:attrName>style.visibility</p:attrName>
                                        </p:attrNameLst>
                                      </p:cBhvr>
                                      <p:to>
                                        <p:strVal val="visible"/>
                                      </p:to>
                                    </p:set>
                                    <p:animEffect transition="in" filter="wheel(1)">
                                      <p:cBhvr>
                                        <p:cTn id="24"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81C83-03DC-F625-3FD2-AF00A5AF21B0}"/>
              </a:ext>
            </a:extLst>
          </p:cNvPr>
          <p:cNvSpPr>
            <a:spLocks noGrp="1"/>
          </p:cNvSpPr>
          <p:nvPr>
            <p:ph type="title"/>
          </p:nvPr>
        </p:nvSpPr>
        <p:spPr/>
        <p:txBody>
          <a:bodyPr/>
          <a:lstStyle/>
          <a:p>
            <a:r>
              <a:rPr lang="en-US" dirty="0"/>
              <a:t>Kirchhoff’s Laws On the Job</a:t>
            </a:r>
          </a:p>
        </p:txBody>
      </p:sp>
      <p:sp>
        <p:nvSpPr>
          <p:cNvPr id="3" name="Content Placeholder 2">
            <a:extLst>
              <a:ext uri="{FF2B5EF4-FFF2-40B4-BE49-F238E27FC236}">
                <a16:creationId xmlns:a16="http://schemas.microsoft.com/office/drawing/2014/main" id="{24D41FB8-FB51-1695-5D09-EC76A720AD08}"/>
              </a:ext>
            </a:extLst>
          </p:cNvPr>
          <p:cNvSpPr>
            <a:spLocks noGrp="1"/>
          </p:cNvSpPr>
          <p:nvPr>
            <p:ph idx="1"/>
          </p:nvPr>
        </p:nvSpPr>
        <p:spPr/>
        <p:txBody>
          <a:bodyPr/>
          <a:lstStyle/>
          <a:p>
            <a:r>
              <a:rPr lang="en-US" dirty="0"/>
              <a:t>You use Kirchhoff’s Laws every time you:</a:t>
            </a:r>
          </a:p>
          <a:p>
            <a:endParaRPr lang="en-US" dirty="0"/>
          </a:p>
          <a:p>
            <a:pPr marL="1828800" lvl="3" indent="-457200">
              <a:buFont typeface="Arial" panose="020B0604020202020204" pitchFamily="34" charset="0"/>
              <a:buChar char="•"/>
            </a:pPr>
            <a:r>
              <a:rPr lang="en-US" sz="2800" dirty="0"/>
              <a:t>Check voltage drop across multiple components</a:t>
            </a:r>
          </a:p>
          <a:p>
            <a:pPr marL="1828800" lvl="3" indent="-457200">
              <a:buFont typeface="Arial" panose="020B0604020202020204" pitchFamily="34" charset="0"/>
              <a:buChar char="•"/>
            </a:pPr>
            <a:endParaRPr lang="en-US" sz="2800" dirty="0"/>
          </a:p>
          <a:p>
            <a:pPr marL="1828800" lvl="3" indent="-457200">
              <a:buFont typeface="Arial" panose="020B0604020202020204" pitchFamily="34" charset="0"/>
              <a:buChar char="•"/>
            </a:pPr>
            <a:r>
              <a:rPr lang="en-US" sz="2800" dirty="0"/>
              <a:t>Diagnose dim lights or weak motors in a series circuit</a:t>
            </a:r>
          </a:p>
          <a:p>
            <a:pPr marL="1828800" lvl="3" indent="-457200">
              <a:buFont typeface="Arial" panose="020B0604020202020204" pitchFamily="34" charset="0"/>
              <a:buChar char="•"/>
            </a:pPr>
            <a:endParaRPr lang="en-US" sz="2800" dirty="0"/>
          </a:p>
          <a:p>
            <a:pPr marL="1828800" lvl="3" indent="-457200">
              <a:buFont typeface="Arial" panose="020B0604020202020204" pitchFamily="34" charset="0"/>
              <a:buChar char="•"/>
            </a:pPr>
            <a:r>
              <a:rPr lang="en-US" sz="2800" dirty="0"/>
              <a:t>Look for shorts or broken wires </a:t>
            </a:r>
          </a:p>
          <a:p>
            <a:pPr marL="1828800" lvl="3" indent="-457200">
              <a:buFont typeface="Arial" panose="020B0604020202020204" pitchFamily="34" charset="0"/>
              <a:buChar char="•"/>
            </a:pPr>
            <a:endParaRPr lang="en-US" sz="2800" dirty="0"/>
          </a:p>
          <a:p>
            <a:pPr marL="1828800" lvl="3" indent="-457200">
              <a:buFont typeface="Arial" panose="020B0604020202020204" pitchFamily="34" charset="0"/>
              <a:buChar char="•"/>
            </a:pPr>
            <a:r>
              <a:rPr lang="en-US" sz="2800" dirty="0"/>
              <a:t>Confirm system balance after a repair</a:t>
            </a:r>
          </a:p>
          <a:p>
            <a:endParaRPr lang="en-US" dirty="0"/>
          </a:p>
        </p:txBody>
      </p:sp>
      <p:pic>
        <p:nvPicPr>
          <p:cNvPr id="9" name="Graphic 8" descr="Checkbox Checked with solid fill">
            <a:extLst>
              <a:ext uri="{FF2B5EF4-FFF2-40B4-BE49-F238E27FC236}">
                <a16:creationId xmlns:a16="http://schemas.microsoft.com/office/drawing/2014/main" id="{EA31DBAC-DF1F-ADD6-A39E-89138CA8C7C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46084" y="2383343"/>
            <a:ext cx="931392" cy="931392"/>
          </a:xfrm>
          <a:prstGeom prst="rect">
            <a:avLst/>
          </a:prstGeom>
        </p:spPr>
      </p:pic>
      <p:pic>
        <p:nvPicPr>
          <p:cNvPr id="11" name="Graphic 10" descr="Warning with solid fill">
            <a:extLst>
              <a:ext uri="{FF2B5EF4-FFF2-40B4-BE49-F238E27FC236}">
                <a16:creationId xmlns:a16="http://schemas.microsoft.com/office/drawing/2014/main" id="{F7A925DC-6398-3060-C3DE-456530337AE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258769" y="4157331"/>
            <a:ext cx="702902" cy="702902"/>
          </a:xfrm>
          <a:prstGeom prst="rect">
            <a:avLst/>
          </a:prstGeom>
        </p:spPr>
      </p:pic>
      <p:pic>
        <p:nvPicPr>
          <p:cNvPr id="13" name="Graphic 12" descr="Tools with solid fill">
            <a:extLst>
              <a:ext uri="{FF2B5EF4-FFF2-40B4-BE49-F238E27FC236}">
                <a16:creationId xmlns:a16="http://schemas.microsoft.com/office/drawing/2014/main" id="{958BA118-791D-FFFA-3C93-61E5CDD4E00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280304" y="5113105"/>
            <a:ext cx="702903" cy="702903"/>
          </a:xfrm>
          <a:prstGeom prst="rect">
            <a:avLst/>
          </a:prstGeom>
        </p:spPr>
      </p:pic>
      <p:pic>
        <p:nvPicPr>
          <p:cNvPr id="15" name="Graphic 14" descr="Single gear with solid fill">
            <a:extLst>
              <a:ext uri="{FF2B5EF4-FFF2-40B4-BE49-F238E27FC236}">
                <a16:creationId xmlns:a16="http://schemas.microsoft.com/office/drawing/2014/main" id="{91670A56-6DA5-AA3E-620D-7F035A4E23A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146084" y="3244809"/>
            <a:ext cx="914400" cy="914400"/>
          </a:xfrm>
          <a:prstGeom prst="rect">
            <a:avLst/>
          </a:prstGeom>
        </p:spPr>
      </p:pic>
    </p:spTree>
    <p:custDataLst>
      <p:tags r:id="rId1"/>
    </p:custDataLst>
    <p:extLst>
      <p:ext uri="{BB962C8B-B14F-4D97-AF65-F5344CB8AC3E}">
        <p14:creationId xmlns:p14="http://schemas.microsoft.com/office/powerpoint/2010/main" val="2680227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fade">
                                      <p:cBhvr>
                                        <p:cTn id="11" dur="500"/>
                                        <p:tgtEl>
                                          <p:spTgt spid="3">
                                            <p:txEl>
                                              <p:pRg st="4" end="4"/>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fade">
                                      <p:cBhvr>
                                        <p:cTn id="1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67683D-A9DB-4B82-AA81-F63F0B140F8F}"/>
              </a:ext>
            </a:extLst>
          </p:cNvPr>
          <p:cNvSpPr>
            <a:spLocks noGrp="1"/>
          </p:cNvSpPr>
          <p:nvPr>
            <p:ph type="title"/>
          </p:nvPr>
        </p:nvSpPr>
        <p:spPr/>
        <p:txBody>
          <a:bodyPr/>
          <a:lstStyle/>
          <a:p>
            <a:r>
              <a:rPr lang="en-US" dirty="0"/>
              <a:t>Kirchhoff’s Current Laws (KCL)</a:t>
            </a:r>
          </a:p>
        </p:txBody>
      </p:sp>
      <p:sp>
        <p:nvSpPr>
          <p:cNvPr id="4" name="Content Placeholder 3">
            <a:extLst>
              <a:ext uri="{FF2B5EF4-FFF2-40B4-BE49-F238E27FC236}">
                <a16:creationId xmlns:a16="http://schemas.microsoft.com/office/drawing/2014/main" id="{D0CEE618-BB6E-482E-9571-A903AC661039}"/>
              </a:ext>
            </a:extLst>
          </p:cNvPr>
          <p:cNvSpPr>
            <a:spLocks noGrp="1"/>
          </p:cNvSpPr>
          <p:nvPr>
            <p:ph idx="1"/>
          </p:nvPr>
        </p:nvSpPr>
        <p:spPr>
          <a:xfrm>
            <a:off x="838199" y="1645920"/>
            <a:ext cx="5408221" cy="4565684"/>
          </a:xfrm>
        </p:spPr>
        <p:txBody>
          <a:bodyPr>
            <a:normAutofit/>
          </a:bodyPr>
          <a:lstStyle/>
          <a:p>
            <a:r>
              <a:rPr lang="en-US" sz="3000" b="1" dirty="0">
                <a:solidFill>
                  <a:schemeClr val="tx1"/>
                </a:solidFill>
                <a:latin typeface="Calibri" panose="020F0502020204030204" pitchFamily="34" charset="0"/>
                <a:ea typeface="Calibri" panose="020F0502020204030204" pitchFamily="34" charset="0"/>
                <a:cs typeface="Calibri" panose="020F0502020204030204" pitchFamily="34" charset="0"/>
              </a:rPr>
              <a:t>KCL</a:t>
            </a:r>
            <a:r>
              <a:rPr lang="en-US" sz="3000" dirty="0">
                <a:solidFill>
                  <a:schemeClr val="tx1"/>
                </a:solidFill>
                <a:latin typeface="Calibri" panose="020F0502020204030204" pitchFamily="34" charset="0"/>
                <a:ea typeface="Calibri" panose="020F0502020204030204" pitchFamily="34" charset="0"/>
                <a:cs typeface="Calibri" panose="020F0502020204030204" pitchFamily="34" charset="0"/>
              </a:rPr>
              <a:t>: The current </a:t>
            </a:r>
            <a:r>
              <a:rPr lang="en-US" sz="3000" b="1" dirty="0">
                <a:solidFill>
                  <a:srgbClr val="D41414"/>
                </a:solidFill>
                <a:latin typeface="Calibri" panose="020F0502020204030204" pitchFamily="34" charset="0"/>
                <a:ea typeface="Calibri" panose="020F0502020204030204" pitchFamily="34" charset="0"/>
                <a:cs typeface="Calibri" panose="020F0502020204030204" pitchFamily="34" charset="0"/>
              </a:rPr>
              <a:t>going into a junction</a:t>
            </a:r>
            <a:r>
              <a:rPr lang="en-US" sz="3000" dirty="0">
                <a:solidFill>
                  <a:srgbClr val="D41414"/>
                </a:solidFill>
                <a:latin typeface="Calibri" panose="020F0502020204030204" pitchFamily="34" charset="0"/>
                <a:ea typeface="Calibri" panose="020F0502020204030204" pitchFamily="34" charset="0"/>
                <a:cs typeface="Calibri" panose="020F0502020204030204" pitchFamily="34" charset="0"/>
              </a:rPr>
              <a:t> </a:t>
            </a:r>
            <a:r>
              <a:rPr lang="en-US" sz="3000" dirty="0">
                <a:solidFill>
                  <a:schemeClr val="tx1"/>
                </a:solidFill>
                <a:latin typeface="Calibri" panose="020F0502020204030204" pitchFamily="34" charset="0"/>
                <a:ea typeface="Calibri" panose="020F0502020204030204" pitchFamily="34" charset="0"/>
                <a:cs typeface="Calibri" panose="020F0502020204030204" pitchFamily="34" charset="0"/>
              </a:rPr>
              <a:t>is equal to the current </a:t>
            </a:r>
            <a:r>
              <a:rPr lang="en-US" sz="3000" b="1" dirty="0">
                <a:solidFill>
                  <a:srgbClr val="175C98"/>
                </a:solidFill>
                <a:latin typeface="Calibri" panose="020F0502020204030204" pitchFamily="34" charset="0"/>
                <a:ea typeface="Calibri" panose="020F0502020204030204" pitchFamily="34" charset="0"/>
                <a:cs typeface="Calibri" panose="020F0502020204030204" pitchFamily="34" charset="0"/>
              </a:rPr>
              <a:t>coming out</a:t>
            </a:r>
            <a:r>
              <a:rPr lang="en-US" sz="30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endParaRPr lang="en-US"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sz="3000" b="1" dirty="0">
                <a:solidFill>
                  <a:schemeClr val="tx1"/>
                </a:solidFill>
                <a:latin typeface="Calibri" panose="020F0502020204030204" pitchFamily="34" charset="0"/>
                <a:ea typeface="Calibri" panose="020F0502020204030204" pitchFamily="34" charset="0"/>
                <a:cs typeface="Calibri" panose="020F0502020204030204" pitchFamily="34" charset="0"/>
              </a:rPr>
              <a:t>Formula</a:t>
            </a:r>
            <a:r>
              <a:rPr lang="en-US" sz="3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000" dirty="0">
                <a:solidFill>
                  <a:schemeClr val="tx1"/>
                </a:solidFill>
                <a:latin typeface="Cambria" panose="02040503050406030204" pitchFamily="18" charset="0"/>
                <a:ea typeface="Cambria" panose="02040503050406030204" pitchFamily="18" charset="0"/>
                <a:cs typeface="Calibri" panose="020F0502020204030204" pitchFamily="34" charset="0"/>
              </a:rPr>
              <a:t>I</a:t>
            </a:r>
            <a:r>
              <a:rPr lang="en-US" sz="3000" i="1" dirty="0">
                <a:solidFill>
                  <a:schemeClr val="tx1"/>
                </a:solidFill>
                <a:latin typeface="Cambria" panose="02040503050406030204" pitchFamily="18" charset="0"/>
                <a:ea typeface="Cambria" panose="02040503050406030204" pitchFamily="18" charset="0"/>
                <a:cs typeface="Calibri" panose="020F0502020204030204" pitchFamily="34" charset="0"/>
              </a:rPr>
              <a:t>in</a:t>
            </a:r>
            <a:r>
              <a:rPr lang="en-US" sz="3000" dirty="0">
                <a:solidFill>
                  <a:schemeClr val="tx1"/>
                </a:solidFill>
                <a:latin typeface="Cambria" panose="02040503050406030204" pitchFamily="18" charset="0"/>
                <a:ea typeface="Cambria" panose="02040503050406030204" pitchFamily="18" charset="0"/>
                <a:cs typeface="Calibri" panose="020F0502020204030204" pitchFamily="34" charset="0"/>
              </a:rPr>
              <a:t> = I</a:t>
            </a:r>
            <a:r>
              <a:rPr lang="en-US" sz="3000" i="1" dirty="0">
                <a:solidFill>
                  <a:schemeClr val="tx1"/>
                </a:solidFill>
                <a:latin typeface="Cambria" panose="02040503050406030204" pitchFamily="18" charset="0"/>
                <a:ea typeface="Cambria" panose="02040503050406030204" pitchFamily="18" charset="0"/>
                <a:cs typeface="Calibri" panose="020F0502020204030204" pitchFamily="34" charset="0"/>
              </a:rPr>
              <a:t>out</a:t>
            </a:r>
          </a:p>
          <a:p>
            <a:endParaRPr lang="en-US"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sz="3000" dirty="0">
                <a:solidFill>
                  <a:schemeClr val="tx1"/>
                </a:solidFill>
                <a:latin typeface="Calibri" panose="020F0502020204030204" pitchFamily="34" charset="0"/>
                <a:ea typeface="Calibri" panose="020F0502020204030204" pitchFamily="34" charset="0"/>
                <a:cs typeface="Calibri" panose="020F0502020204030204" pitchFamily="34" charset="0"/>
              </a:rPr>
              <a:t>A </a:t>
            </a:r>
            <a:r>
              <a:rPr lang="en-US" sz="3000" b="1" dirty="0">
                <a:solidFill>
                  <a:schemeClr val="tx1"/>
                </a:solidFill>
                <a:latin typeface="Calibri" panose="020F0502020204030204" pitchFamily="34" charset="0"/>
                <a:ea typeface="Calibri" panose="020F0502020204030204" pitchFamily="34" charset="0"/>
                <a:cs typeface="Calibri" panose="020F0502020204030204" pitchFamily="34" charset="0"/>
              </a:rPr>
              <a:t>junction</a:t>
            </a:r>
            <a:r>
              <a:rPr lang="en-US" sz="3000" dirty="0">
                <a:solidFill>
                  <a:schemeClr val="tx1"/>
                </a:solidFill>
                <a:latin typeface="Calibri" panose="020F0502020204030204" pitchFamily="34" charset="0"/>
                <a:ea typeface="Calibri" panose="020F0502020204030204" pitchFamily="34" charset="0"/>
                <a:cs typeface="Calibri" panose="020F0502020204030204" pitchFamily="34" charset="0"/>
              </a:rPr>
              <a:t> is where two or more branches meet, allowing current to divide or rejoin</a:t>
            </a:r>
            <a:endParaRPr lang="en-US" sz="3000" dirty="0">
              <a:latin typeface="Calibri" panose="020F0502020204030204" pitchFamily="34" charset="0"/>
              <a:ea typeface="Calibri" panose="020F0502020204030204" pitchFamily="34" charset="0"/>
              <a:cs typeface="Calibri" panose="020F0502020204030204" pitchFamily="34" charset="0"/>
            </a:endParaRPr>
          </a:p>
          <a:p>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80994D4A-F361-A111-52D3-41F88BFCBDD8}"/>
              </a:ext>
            </a:extLst>
          </p:cNvPr>
          <p:cNvPicPr>
            <a:picLocks noChangeAspect="1"/>
          </p:cNvPicPr>
          <p:nvPr/>
        </p:nvPicPr>
        <p:blipFill>
          <a:blip r:embed="rId4">
            <a:extLst>
              <a:ext uri="{28A0092B-C50C-407E-A947-70E740481C1C}">
                <a14:useLocalDpi xmlns:a14="http://schemas.microsoft.com/office/drawing/2010/main" val="0"/>
              </a:ext>
            </a:extLst>
          </a:blip>
          <a:srcRect l="23879" t="11247" r="22985" b="4393"/>
          <a:stretch>
            <a:fillRect/>
          </a:stretch>
        </p:blipFill>
        <p:spPr>
          <a:xfrm>
            <a:off x="6790792" y="1311193"/>
            <a:ext cx="4606190" cy="4113435"/>
          </a:xfrm>
          <a:prstGeom prst="rect">
            <a:avLst/>
          </a:prstGeom>
        </p:spPr>
      </p:pic>
      <p:sp>
        <p:nvSpPr>
          <p:cNvPr id="3" name="Rectangle 2">
            <a:extLst>
              <a:ext uri="{FF2B5EF4-FFF2-40B4-BE49-F238E27FC236}">
                <a16:creationId xmlns:a16="http://schemas.microsoft.com/office/drawing/2014/main" id="{144F7958-7022-1520-96B2-965DED6E704A}"/>
              </a:ext>
            </a:extLst>
          </p:cNvPr>
          <p:cNvSpPr/>
          <p:nvPr/>
        </p:nvSpPr>
        <p:spPr>
          <a:xfrm>
            <a:off x="6747612" y="5424628"/>
            <a:ext cx="4606189" cy="763048"/>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600" dirty="0">
                <a:solidFill>
                  <a:srgbClr val="D41414"/>
                </a:solidFill>
                <a:latin typeface="Cambria" panose="02040503050406030204" pitchFamily="18" charset="0"/>
                <a:ea typeface="Cambria" panose="02040503050406030204" pitchFamily="18" charset="0"/>
                <a:cs typeface="Calibri" panose="020F0502020204030204" pitchFamily="34" charset="0"/>
              </a:rPr>
              <a:t>I</a:t>
            </a:r>
            <a:r>
              <a:rPr lang="en-US" sz="2800" i="1" dirty="0">
                <a:solidFill>
                  <a:srgbClr val="D41414"/>
                </a:solidFill>
                <a:latin typeface="Cambria" panose="02040503050406030204" pitchFamily="18" charset="0"/>
                <a:ea typeface="Cambria" panose="02040503050406030204" pitchFamily="18" charset="0"/>
                <a:cs typeface="Calibri" panose="020F0502020204030204" pitchFamily="34" charset="0"/>
              </a:rPr>
              <a:t>1</a:t>
            </a:r>
            <a:r>
              <a:rPr lang="en-US" sz="3600" i="1" dirty="0">
                <a:solidFill>
                  <a:srgbClr val="D41414"/>
                </a:solidFill>
                <a:latin typeface="Cambria" panose="02040503050406030204" pitchFamily="18" charset="0"/>
                <a:ea typeface="Cambria" panose="02040503050406030204" pitchFamily="18" charset="0"/>
                <a:cs typeface="Calibri" panose="020F0502020204030204" pitchFamily="34" charset="0"/>
              </a:rPr>
              <a:t> </a:t>
            </a:r>
            <a:r>
              <a:rPr lang="en-US" sz="3600" i="1"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600" dirty="0">
                <a:solidFill>
                  <a:srgbClr val="D41414"/>
                </a:solidFill>
                <a:latin typeface="Cambria" panose="02040503050406030204" pitchFamily="18" charset="0"/>
                <a:ea typeface="Cambria" panose="02040503050406030204" pitchFamily="18" charset="0"/>
                <a:cs typeface="Calibri" panose="020F0502020204030204" pitchFamily="34" charset="0"/>
              </a:rPr>
              <a:t>I</a:t>
            </a:r>
            <a:r>
              <a:rPr lang="en-US" sz="2800" i="1" dirty="0">
                <a:solidFill>
                  <a:srgbClr val="D41414"/>
                </a:solidFill>
                <a:latin typeface="Cambria" panose="02040503050406030204" pitchFamily="18" charset="0"/>
                <a:ea typeface="Cambria" panose="02040503050406030204" pitchFamily="18" charset="0"/>
                <a:cs typeface="Calibri" panose="020F0502020204030204" pitchFamily="34" charset="0"/>
              </a:rPr>
              <a:t>2</a:t>
            </a:r>
            <a:r>
              <a:rPr lang="en-US" sz="3600" i="1" dirty="0">
                <a:solidFill>
                  <a:schemeClr val="tx1"/>
                </a:solidFill>
                <a:latin typeface="Cambria" panose="02040503050406030204" pitchFamily="18" charset="0"/>
                <a:ea typeface="Cambria" panose="02040503050406030204" pitchFamily="18" charset="0"/>
                <a:cs typeface="Calibri" panose="020F0502020204030204" pitchFamily="34" charset="0"/>
              </a:rPr>
              <a:t> + </a:t>
            </a:r>
            <a:r>
              <a:rPr lang="en-US" sz="3600" dirty="0">
                <a:solidFill>
                  <a:srgbClr val="D41414"/>
                </a:solidFill>
                <a:latin typeface="Cambria" panose="02040503050406030204" pitchFamily="18" charset="0"/>
                <a:ea typeface="Cambria" panose="02040503050406030204" pitchFamily="18" charset="0"/>
                <a:cs typeface="Calibri" panose="020F0502020204030204" pitchFamily="34" charset="0"/>
              </a:rPr>
              <a:t>I</a:t>
            </a:r>
            <a:r>
              <a:rPr lang="en-US" sz="2800" i="1" dirty="0">
                <a:solidFill>
                  <a:srgbClr val="D41414"/>
                </a:solidFill>
                <a:latin typeface="Cambria" panose="02040503050406030204" pitchFamily="18" charset="0"/>
                <a:ea typeface="Cambria" panose="02040503050406030204" pitchFamily="18" charset="0"/>
                <a:cs typeface="Calibri" panose="020F0502020204030204" pitchFamily="34" charset="0"/>
              </a:rPr>
              <a:t>3</a:t>
            </a:r>
            <a:r>
              <a:rPr lang="en-US" sz="3600" i="1" dirty="0">
                <a:solidFill>
                  <a:schemeClr val="tx1"/>
                </a:solidFill>
                <a:latin typeface="Cambria" panose="02040503050406030204" pitchFamily="18" charset="0"/>
                <a:ea typeface="Cambria" panose="02040503050406030204" pitchFamily="18" charset="0"/>
                <a:cs typeface="Calibri" panose="020F0502020204030204" pitchFamily="34" charset="0"/>
              </a:rPr>
              <a:t> = </a:t>
            </a:r>
            <a:r>
              <a:rPr lang="en-US" sz="3600" dirty="0">
                <a:solidFill>
                  <a:srgbClr val="175C98"/>
                </a:solidFill>
                <a:latin typeface="Cambria" panose="02040503050406030204" pitchFamily="18" charset="0"/>
                <a:ea typeface="Cambria" panose="02040503050406030204" pitchFamily="18" charset="0"/>
                <a:cs typeface="Calibri" panose="020F0502020204030204" pitchFamily="34" charset="0"/>
              </a:rPr>
              <a:t>I</a:t>
            </a:r>
            <a:r>
              <a:rPr lang="en-US" sz="2800" i="1" dirty="0">
                <a:solidFill>
                  <a:srgbClr val="175C98"/>
                </a:solidFill>
                <a:latin typeface="Cambria" panose="02040503050406030204" pitchFamily="18" charset="0"/>
                <a:ea typeface="Cambria" panose="02040503050406030204" pitchFamily="18" charset="0"/>
                <a:cs typeface="Calibri" panose="020F0502020204030204" pitchFamily="34" charset="0"/>
              </a:rPr>
              <a:t>4</a:t>
            </a:r>
            <a:r>
              <a:rPr lang="en-US" sz="3600" i="1" dirty="0">
                <a:solidFill>
                  <a:srgbClr val="175C98"/>
                </a:solidFill>
                <a:latin typeface="Cambria" panose="02040503050406030204" pitchFamily="18" charset="0"/>
                <a:ea typeface="Cambria" panose="02040503050406030204" pitchFamily="18" charset="0"/>
                <a:cs typeface="Calibri" panose="020F0502020204030204" pitchFamily="34" charset="0"/>
              </a:rPr>
              <a:t> </a:t>
            </a:r>
            <a:r>
              <a:rPr lang="en-US" sz="3600" i="1" dirty="0">
                <a:solidFill>
                  <a:schemeClr val="tx1"/>
                </a:solidFill>
                <a:latin typeface="Cambria" panose="02040503050406030204" pitchFamily="18" charset="0"/>
                <a:ea typeface="Cambria" panose="02040503050406030204" pitchFamily="18" charset="0"/>
                <a:cs typeface="Calibri" panose="020F0502020204030204" pitchFamily="34" charset="0"/>
              </a:rPr>
              <a:t>+</a:t>
            </a:r>
            <a:r>
              <a:rPr lang="en-US" sz="3600" dirty="0">
                <a:solidFill>
                  <a:srgbClr val="175C98"/>
                </a:solidFill>
                <a:latin typeface="Cambria" panose="02040503050406030204" pitchFamily="18" charset="0"/>
                <a:ea typeface="Cambria" panose="02040503050406030204" pitchFamily="18" charset="0"/>
                <a:cs typeface="Calibri" panose="020F0502020204030204" pitchFamily="34" charset="0"/>
              </a:rPr>
              <a:t>I</a:t>
            </a:r>
            <a:r>
              <a:rPr lang="en-US" sz="2800" i="1" dirty="0">
                <a:solidFill>
                  <a:srgbClr val="175C98"/>
                </a:solidFill>
                <a:latin typeface="Cambria" panose="02040503050406030204" pitchFamily="18" charset="0"/>
                <a:ea typeface="Cambria" panose="02040503050406030204" pitchFamily="18" charset="0"/>
                <a:cs typeface="Calibri" panose="020F0502020204030204" pitchFamily="34" charset="0"/>
              </a:rPr>
              <a:t>5</a:t>
            </a:r>
            <a:endParaRPr lang="en-US" sz="3600" i="1" dirty="0">
              <a:solidFill>
                <a:srgbClr val="175C98"/>
              </a:solidFill>
              <a:latin typeface="Cambria" panose="02040503050406030204" pitchFamily="18" charset="0"/>
              <a:ea typeface="Cambria" panose="020405030504060302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330154610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C831A-785B-D35C-7B05-184631627C74}"/>
              </a:ext>
            </a:extLst>
          </p:cNvPr>
          <p:cNvSpPr>
            <a:spLocks noGrp="1"/>
          </p:cNvSpPr>
          <p:nvPr>
            <p:ph type="title"/>
          </p:nvPr>
        </p:nvSpPr>
        <p:spPr/>
        <p:txBody>
          <a:bodyPr/>
          <a:lstStyle/>
          <a:p>
            <a:r>
              <a:rPr lang="en-US" dirty="0">
                <a:solidFill>
                  <a:schemeClr val="tx1"/>
                </a:solidFill>
              </a:rPr>
              <a:t>Application</a:t>
            </a:r>
            <a:r>
              <a:rPr lang="en-US" dirty="0"/>
              <a:t>: Kirchhoff’s Current Laws </a:t>
            </a:r>
          </a:p>
        </p:txBody>
      </p:sp>
      <p:sp>
        <p:nvSpPr>
          <p:cNvPr id="3" name="Content Placeholder 2">
            <a:extLst>
              <a:ext uri="{FF2B5EF4-FFF2-40B4-BE49-F238E27FC236}">
                <a16:creationId xmlns:a16="http://schemas.microsoft.com/office/drawing/2014/main" id="{0330826C-4BCA-5FCD-0CFE-42A016A5ABC6}"/>
              </a:ext>
            </a:extLst>
          </p:cNvPr>
          <p:cNvSpPr>
            <a:spLocks noGrp="1"/>
          </p:cNvSpPr>
          <p:nvPr>
            <p:ph idx="1"/>
          </p:nvPr>
        </p:nvSpPr>
        <p:spPr>
          <a:xfrm>
            <a:off x="838200" y="1645920"/>
            <a:ext cx="4956415" cy="4727584"/>
          </a:xfrm>
        </p:spPr>
        <p:txBody>
          <a:bodyPr>
            <a:normAutofit fontScale="92500" lnSpcReduction="10000"/>
          </a:bodyPr>
          <a:lstStyle/>
          <a:p>
            <a:r>
              <a:rPr lang="en-US" b="1" dirty="0">
                <a:latin typeface="Calibri" panose="020F0502020204030204" pitchFamily="34" charset="0"/>
                <a:ea typeface="Calibri" panose="020F0502020204030204" pitchFamily="34" charset="0"/>
                <a:cs typeface="Calibri" panose="020F0502020204030204" pitchFamily="34" charset="0"/>
              </a:rPr>
              <a:t>KCL</a:t>
            </a:r>
            <a:r>
              <a:rPr lang="en-US" dirty="0">
                <a:latin typeface="Calibri" panose="020F0502020204030204" pitchFamily="34" charset="0"/>
                <a:ea typeface="Calibri" panose="020F0502020204030204" pitchFamily="34" charset="0"/>
                <a:cs typeface="Calibri" panose="020F0502020204030204" pitchFamily="34" charset="0"/>
              </a:rPr>
              <a:t>: The current </a:t>
            </a:r>
            <a:r>
              <a:rPr lang="en-US" b="1" dirty="0">
                <a:latin typeface="Calibri" panose="020F0502020204030204" pitchFamily="34" charset="0"/>
                <a:ea typeface="Calibri" panose="020F0502020204030204" pitchFamily="34" charset="0"/>
                <a:cs typeface="Calibri" panose="020F0502020204030204" pitchFamily="34" charset="0"/>
              </a:rPr>
              <a:t>going into a junction</a:t>
            </a:r>
            <a:r>
              <a:rPr lang="en-US" dirty="0">
                <a:latin typeface="Calibri" panose="020F0502020204030204" pitchFamily="34" charset="0"/>
                <a:ea typeface="Calibri" panose="020F0502020204030204" pitchFamily="34" charset="0"/>
                <a:cs typeface="Calibri" panose="020F0502020204030204" pitchFamily="34" charset="0"/>
              </a:rPr>
              <a:t> is equal to the current </a:t>
            </a:r>
            <a:r>
              <a:rPr lang="en-US" b="1" dirty="0">
                <a:latin typeface="Calibri" panose="020F0502020204030204" pitchFamily="34" charset="0"/>
                <a:ea typeface="Calibri" panose="020F0502020204030204" pitchFamily="34" charset="0"/>
                <a:cs typeface="Calibri" panose="020F0502020204030204" pitchFamily="34" charset="0"/>
              </a:rPr>
              <a:t>coming out</a:t>
            </a:r>
            <a:r>
              <a:rPr lang="en-US" dirty="0">
                <a:latin typeface="Calibri" panose="020F0502020204030204" pitchFamily="34" charset="0"/>
                <a:ea typeface="Calibri" panose="020F0502020204030204" pitchFamily="34" charset="0"/>
                <a:cs typeface="Calibri" panose="020F0502020204030204" pitchFamily="34" charset="0"/>
              </a:rPr>
              <a:t>.</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b="1" dirty="0">
                <a:latin typeface="Calibri" panose="020F0502020204030204" pitchFamily="34" charset="0"/>
                <a:ea typeface="Calibri" panose="020F0502020204030204" pitchFamily="34" charset="0"/>
                <a:cs typeface="Calibri" panose="020F0502020204030204" pitchFamily="34" charset="0"/>
              </a:rPr>
              <a:t>Example</a:t>
            </a:r>
            <a:r>
              <a:rPr lang="en-US" dirty="0">
                <a:latin typeface="Calibri" panose="020F0502020204030204" pitchFamily="34" charset="0"/>
                <a:ea typeface="Calibri" panose="020F0502020204030204" pitchFamily="34" charset="0"/>
                <a:cs typeface="Calibri" panose="020F0502020204030204" pitchFamily="34" charset="0"/>
              </a:rPr>
              <a:t>:</a:t>
            </a:r>
          </a:p>
          <a:p>
            <a:r>
              <a:rPr lang="en-US"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dirty="0">
                <a:solidFill>
                  <a:srgbClr val="D41414"/>
                </a:solidFill>
                <a:latin typeface="Cambria" panose="02040503050406030204" pitchFamily="18" charset="0"/>
                <a:ea typeface="Cambria" panose="02040503050406030204" pitchFamily="18" charset="0"/>
                <a:cs typeface="Calibri" panose="020F0502020204030204" pitchFamily="34" charset="0"/>
              </a:rPr>
              <a:t> I</a:t>
            </a:r>
            <a:r>
              <a:rPr lang="en-US" sz="2000" dirty="0">
                <a:solidFill>
                  <a:srgbClr val="D41414"/>
                </a:solidFill>
                <a:latin typeface="Cambria" panose="02040503050406030204" pitchFamily="18" charset="0"/>
                <a:ea typeface="Cambria" panose="02040503050406030204" pitchFamily="18" charset="0"/>
                <a:cs typeface="Calibri" panose="020F0502020204030204" pitchFamily="34" charset="0"/>
              </a:rPr>
              <a:t>1</a:t>
            </a:r>
            <a:r>
              <a:rPr lang="en-US" dirty="0">
                <a:solidFill>
                  <a:srgbClr val="D41414"/>
                </a:solidFill>
                <a:latin typeface="Cambria" panose="02040503050406030204" pitchFamily="18" charset="0"/>
                <a:ea typeface="Cambria" panose="02040503050406030204" pitchFamily="18" charset="0"/>
                <a:cs typeface="Calibri" panose="020F0502020204030204" pitchFamily="34" charset="0"/>
              </a:rPr>
              <a:t> </a:t>
            </a:r>
            <a:r>
              <a:rPr lang="en-US" dirty="0">
                <a:latin typeface="Cambria" panose="02040503050406030204" pitchFamily="18" charset="0"/>
                <a:ea typeface="Cambria" panose="02040503050406030204" pitchFamily="18" charset="0"/>
                <a:cs typeface="Calibri" panose="020F0502020204030204" pitchFamily="34" charset="0"/>
              </a:rPr>
              <a:t>+</a:t>
            </a:r>
            <a:r>
              <a:rPr lang="en-US" dirty="0">
                <a:solidFill>
                  <a:srgbClr val="D41414"/>
                </a:solidFill>
                <a:latin typeface="Cambria" panose="02040503050406030204" pitchFamily="18" charset="0"/>
                <a:ea typeface="Cambria" panose="02040503050406030204" pitchFamily="18" charset="0"/>
                <a:cs typeface="Calibri" panose="020F0502020204030204" pitchFamily="34" charset="0"/>
              </a:rPr>
              <a:t> I</a:t>
            </a:r>
            <a:r>
              <a:rPr lang="en-US" sz="2000" dirty="0">
                <a:solidFill>
                  <a:srgbClr val="D41414"/>
                </a:solidFill>
                <a:latin typeface="Cambria" panose="02040503050406030204" pitchFamily="18" charset="0"/>
                <a:ea typeface="Cambria" panose="02040503050406030204" pitchFamily="18" charset="0"/>
                <a:cs typeface="Calibri" panose="020F0502020204030204" pitchFamily="34" charset="0"/>
              </a:rPr>
              <a:t>2</a:t>
            </a:r>
            <a:r>
              <a:rPr lang="en-US" dirty="0">
                <a:solidFill>
                  <a:srgbClr val="D41414"/>
                </a:solidFill>
                <a:latin typeface="Cambria" panose="02040503050406030204" pitchFamily="18" charset="0"/>
                <a:ea typeface="Cambria" panose="02040503050406030204" pitchFamily="18" charset="0"/>
                <a:cs typeface="Calibri" panose="020F0502020204030204" pitchFamily="34" charset="0"/>
              </a:rPr>
              <a:t> </a:t>
            </a:r>
            <a:r>
              <a:rPr lang="en-US" dirty="0">
                <a:latin typeface="Cambria" panose="02040503050406030204" pitchFamily="18" charset="0"/>
                <a:ea typeface="Cambria" panose="02040503050406030204" pitchFamily="18" charset="0"/>
                <a:cs typeface="Calibri" panose="020F0502020204030204" pitchFamily="34" charset="0"/>
              </a:rPr>
              <a:t>+ </a:t>
            </a:r>
            <a:r>
              <a:rPr lang="en-US" dirty="0">
                <a:solidFill>
                  <a:srgbClr val="D41414"/>
                </a:solidFill>
                <a:latin typeface="Cambria" panose="02040503050406030204" pitchFamily="18" charset="0"/>
                <a:ea typeface="Cambria" panose="02040503050406030204" pitchFamily="18" charset="0"/>
                <a:cs typeface="Calibri" panose="020F0502020204030204" pitchFamily="34" charset="0"/>
              </a:rPr>
              <a:t>I</a:t>
            </a:r>
            <a:r>
              <a:rPr lang="en-US" sz="2000" dirty="0">
                <a:solidFill>
                  <a:srgbClr val="D41414"/>
                </a:solidFill>
                <a:latin typeface="Cambria" panose="02040503050406030204" pitchFamily="18" charset="0"/>
                <a:ea typeface="Cambria" panose="02040503050406030204" pitchFamily="18" charset="0"/>
                <a:cs typeface="Calibri" panose="020F0502020204030204" pitchFamily="34" charset="0"/>
              </a:rPr>
              <a:t>3</a:t>
            </a:r>
            <a:r>
              <a:rPr lang="en-US" dirty="0">
                <a:latin typeface="Cambria" panose="02040503050406030204" pitchFamily="18" charset="0"/>
                <a:ea typeface="Cambria" panose="02040503050406030204" pitchFamily="18" charset="0"/>
                <a:cs typeface="Calibri" panose="020F0502020204030204" pitchFamily="34" charset="0"/>
              </a:rPr>
              <a:t> =</a:t>
            </a:r>
            <a:r>
              <a:rPr lang="en-US" dirty="0">
                <a:solidFill>
                  <a:srgbClr val="175C98"/>
                </a:solidFill>
                <a:latin typeface="Cambria" panose="02040503050406030204" pitchFamily="18" charset="0"/>
                <a:ea typeface="Cambria" panose="02040503050406030204" pitchFamily="18" charset="0"/>
                <a:cs typeface="Calibri" panose="020F0502020204030204" pitchFamily="34" charset="0"/>
              </a:rPr>
              <a:t> I</a:t>
            </a:r>
            <a:r>
              <a:rPr lang="en-US" sz="2000" dirty="0">
                <a:solidFill>
                  <a:srgbClr val="175C98"/>
                </a:solidFill>
                <a:latin typeface="Cambria" panose="02040503050406030204" pitchFamily="18" charset="0"/>
                <a:ea typeface="Cambria" panose="02040503050406030204" pitchFamily="18" charset="0"/>
                <a:cs typeface="Calibri" panose="020F0502020204030204" pitchFamily="34" charset="0"/>
              </a:rPr>
              <a:t>4</a:t>
            </a:r>
            <a:r>
              <a:rPr lang="en-US" dirty="0">
                <a:solidFill>
                  <a:srgbClr val="175C98"/>
                </a:solidFill>
                <a:latin typeface="Cambria" panose="02040503050406030204" pitchFamily="18" charset="0"/>
                <a:ea typeface="Cambria" panose="02040503050406030204" pitchFamily="18" charset="0"/>
                <a:cs typeface="Calibri" panose="020F0502020204030204" pitchFamily="34" charset="0"/>
              </a:rPr>
              <a:t> </a:t>
            </a:r>
            <a:r>
              <a:rPr lang="en-US" dirty="0">
                <a:latin typeface="Cambria" panose="02040503050406030204" pitchFamily="18" charset="0"/>
                <a:ea typeface="Cambria" panose="02040503050406030204" pitchFamily="18" charset="0"/>
                <a:cs typeface="Calibri" panose="020F0502020204030204" pitchFamily="34" charset="0"/>
              </a:rPr>
              <a:t>+ </a:t>
            </a:r>
            <a:r>
              <a:rPr lang="en-US" dirty="0">
                <a:solidFill>
                  <a:srgbClr val="175C98"/>
                </a:solidFill>
                <a:latin typeface="Cambria" panose="02040503050406030204" pitchFamily="18" charset="0"/>
                <a:ea typeface="Cambria" panose="02040503050406030204" pitchFamily="18" charset="0"/>
                <a:cs typeface="Calibri" panose="020F0502020204030204" pitchFamily="34" charset="0"/>
              </a:rPr>
              <a:t>I</a:t>
            </a:r>
            <a:r>
              <a:rPr lang="en-US" sz="2000" dirty="0">
                <a:solidFill>
                  <a:srgbClr val="175C98"/>
                </a:solidFill>
                <a:latin typeface="Cambria" panose="02040503050406030204" pitchFamily="18" charset="0"/>
                <a:ea typeface="Cambria" panose="02040503050406030204" pitchFamily="18" charset="0"/>
                <a:cs typeface="Calibri" panose="020F0502020204030204" pitchFamily="34" charset="0"/>
              </a:rPr>
              <a:t>5</a:t>
            </a:r>
            <a:r>
              <a:rPr lang="en-US" dirty="0">
                <a:latin typeface="Cambria" panose="02040503050406030204" pitchFamily="18" charset="0"/>
                <a:ea typeface="Cambria" panose="02040503050406030204" pitchFamily="18" charset="0"/>
                <a:cs typeface="Calibri" panose="020F0502020204030204" pitchFamily="34" charset="0"/>
              </a:rPr>
              <a:t> </a:t>
            </a:r>
          </a:p>
          <a:p>
            <a:r>
              <a:rPr lang="en-US" dirty="0">
                <a:solidFill>
                  <a:srgbClr val="D41414"/>
                </a:solidFill>
                <a:latin typeface="Cambria" panose="02040503050406030204" pitchFamily="18" charset="0"/>
                <a:ea typeface="Cambria" panose="02040503050406030204" pitchFamily="18" charset="0"/>
                <a:cs typeface="Calibri" panose="020F0502020204030204" pitchFamily="34" charset="0"/>
              </a:rPr>
              <a:t>2A</a:t>
            </a:r>
            <a:r>
              <a:rPr lang="en-US" dirty="0">
                <a:latin typeface="Cambria" panose="02040503050406030204" pitchFamily="18" charset="0"/>
                <a:ea typeface="Cambria" panose="02040503050406030204" pitchFamily="18" charset="0"/>
                <a:cs typeface="Calibri" panose="020F0502020204030204" pitchFamily="34" charset="0"/>
              </a:rPr>
              <a:t> + </a:t>
            </a:r>
            <a:r>
              <a:rPr lang="en-US" dirty="0">
                <a:solidFill>
                  <a:srgbClr val="D41414"/>
                </a:solidFill>
                <a:latin typeface="Cambria" panose="02040503050406030204" pitchFamily="18" charset="0"/>
                <a:ea typeface="Cambria" panose="02040503050406030204" pitchFamily="18" charset="0"/>
                <a:cs typeface="Calibri" panose="020F0502020204030204" pitchFamily="34" charset="0"/>
              </a:rPr>
              <a:t>2A</a:t>
            </a:r>
            <a:r>
              <a:rPr lang="en-US" dirty="0">
                <a:latin typeface="Cambria" panose="02040503050406030204" pitchFamily="18" charset="0"/>
                <a:ea typeface="Cambria" panose="02040503050406030204" pitchFamily="18" charset="0"/>
                <a:cs typeface="Calibri" panose="020F0502020204030204" pitchFamily="34" charset="0"/>
              </a:rPr>
              <a:t> + </a:t>
            </a:r>
            <a:r>
              <a:rPr lang="en-US" dirty="0">
                <a:solidFill>
                  <a:srgbClr val="D41414"/>
                </a:solidFill>
                <a:latin typeface="Cambria" panose="02040503050406030204" pitchFamily="18" charset="0"/>
                <a:ea typeface="Cambria" panose="02040503050406030204" pitchFamily="18" charset="0"/>
                <a:cs typeface="Calibri" panose="020F0502020204030204" pitchFamily="34" charset="0"/>
              </a:rPr>
              <a:t>2A</a:t>
            </a:r>
            <a:r>
              <a:rPr lang="en-US" dirty="0">
                <a:latin typeface="Cambria" panose="02040503050406030204" pitchFamily="18" charset="0"/>
                <a:ea typeface="Cambria" panose="02040503050406030204" pitchFamily="18" charset="0"/>
                <a:cs typeface="Calibri" panose="020F0502020204030204" pitchFamily="34" charset="0"/>
              </a:rPr>
              <a:t> = 3A + </a:t>
            </a:r>
            <a:r>
              <a:rPr lang="en-US" dirty="0">
                <a:solidFill>
                  <a:srgbClr val="175C98"/>
                </a:solidFill>
                <a:latin typeface="Cambria" panose="02040503050406030204" pitchFamily="18" charset="0"/>
                <a:ea typeface="Cambria" panose="02040503050406030204" pitchFamily="18" charset="0"/>
                <a:cs typeface="Calibri" panose="020F0502020204030204" pitchFamily="34" charset="0"/>
              </a:rPr>
              <a:t>I</a:t>
            </a:r>
            <a:r>
              <a:rPr lang="en-US" sz="2000" dirty="0">
                <a:solidFill>
                  <a:srgbClr val="175C98"/>
                </a:solidFill>
                <a:latin typeface="Cambria" panose="02040503050406030204" pitchFamily="18" charset="0"/>
                <a:ea typeface="Cambria" panose="02040503050406030204" pitchFamily="18" charset="0"/>
                <a:cs typeface="Calibri" panose="020F0502020204030204" pitchFamily="34" charset="0"/>
              </a:rPr>
              <a:t>5</a:t>
            </a:r>
          </a:p>
          <a:p>
            <a:r>
              <a:rPr lang="en-US" dirty="0">
                <a:solidFill>
                  <a:srgbClr val="D41414"/>
                </a:solidFill>
                <a:latin typeface="Cambria" panose="02040503050406030204" pitchFamily="18" charset="0"/>
                <a:ea typeface="Cambria" panose="02040503050406030204" pitchFamily="18" charset="0"/>
                <a:cs typeface="Calibri" panose="020F0502020204030204" pitchFamily="34" charset="0"/>
              </a:rPr>
              <a:t>                    </a:t>
            </a:r>
            <a:r>
              <a:rPr lang="en-US" u="sng" dirty="0">
                <a:solidFill>
                  <a:srgbClr val="D41414"/>
                </a:solidFill>
                <a:latin typeface="Cambria" panose="02040503050406030204" pitchFamily="18" charset="0"/>
                <a:ea typeface="Cambria" panose="02040503050406030204" pitchFamily="18" charset="0"/>
                <a:cs typeface="Calibri" panose="020F0502020204030204" pitchFamily="34" charset="0"/>
              </a:rPr>
              <a:t>6A </a:t>
            </a:r>
            <a:r>
              <a:rPr lang="en-US" u="sng" dirty="0">
                <a:latin typeface="Cambria" panose="02040503050406030204" pitchFamily="18" charset="0"/>
                <a:ea typeface="Cambria" panose="02040503050406030204" pitchFamily="18" charset="0"/>
                <a:cs typeface="Calibri" panose="020F0502020204030204" pitchFamily="34" charset="0"/>
              </a:rPr>
              <a:t>= </a:t>
            </a:r>
            <a:r>
              <a:rPr lang="en-US" u="sng" dirty="0">
                <a:solidFill>
                  <a:srgbClr val="175C98"/>
                </a:solidFill>
                <a:latin typeface="Cambria" panose="02040503050406030204" pitchFamily="18" charset="0"/>
                <a:ea typeface="Cambria" panose="02040503050406030204" pitchFamily="18" charset="0"/>
                <a:cs typeface="Calibri" panose="020F0502020204030204" pitchFamily="34" charset="0"/>
              </a:rPr>
              <a:t>3A + I</a:t>
            </a:r>
            <a:r>
              <a:rPr lang="en-US" sz="2000" u="sng" dirty="0">
                <a:solidFill>
                  <a:srgbClr val="175C98"/>
                </a:solidFill>
                <a:latin typeface="Cambria" panose="02040503050406030204" pitchFamily="18" charset="0"/>
                <a:ea typeface="Cambria" panose="02040503050406030204" pitchFamily="18" charset="0"/>
                <a:cs typeface="Calibri" panose="020F0502020204030204" pitchFamily="34" charset="0"/>
              </a:rPr>
              <a:t>5</a:t>
            </a:r>
          </a:p>
          <a:p>
            <a:r>
              <a:rPr lang="en-US" sz="2400" i="1" dirty="0">
                <a:solidFill>
                  <a:srgbClr val="175C98"/>
                </a:solidFill>
                <a:latin typeface="Cambria" panose="02040503050406030204" pitchFamily="18" charset="0"/>
                <a:ea typeface="Cambria" panose="02040503050406030204" pitchFamily="18" charset="0"/>
                <a:cs typeface="Calibri" panose="020F0502020204030204" pitchFamily="34" charset="0"/>
              </a:rPr>
              <a:t>                       -3A     -3A</a:t>
            </a:r>
          </a:p>
          <a:p>
            <a:r>
              <a:rPr lang="en-US" dirty="0">
                <a:latin typeface="Cambria" panose="02040503050406030204" pitchFamily="18" charset="0"/>
                <a:ea typeface="Cambria" panose="02040503050406030204" pitchFamily="18" charset="0"/>
                <a:cs typeface="Calibri" panose="020F0502020204030204" pitchFamily="34" charset="0"/>
              </a:rPr>
              <a:t>                     </a:t>
            </a:r>
            <a:r>
              <a:rPr lang="en-US" dirty="0">
                <a:highlight>
                  <a:srgbClr val="FFFF00"/>
                </a:highlight>
                <a:latin typeface="Cambria" panose="02040503050406030204" pitchFamily="18" charset="0"/>
                <a:ea typeface="Cambria" panose="02040503050406030204" pitchFamily="18" charset="0"/>
                <a:cs typeface="Calibri" panose="020F0502020204030204" pitchFamily="34" charset="0"/>
              </a:rPr>
              <a:t>3A = I</a:t>
            </a:r>
            <a:r>
              <a:rPr lang="en-US" sz="2000" dirty="0">
                <a:highlight>
                  <a:srgbClr val="FFFF00"/>
                </a:highlight>
                <a:latin typeface="Cambria" panose="02040503050406030204" pitchFamily="18" charset="0"/>
                <a:ea typeface="Cambria" panose="02040503050406030204" pitchFamily="18" charset="0"/>
                <a:cs typeface="Calibri" panose="020F0502020204030204" pitchFamily="34" charset="0"/>
              </a:rPr>
              <a:t>5</a:t>
            </a:r>
          </a:p>
          <a:p>
            <a:r>
              <a:rPr lang="en-US" sz="2600" i="1" dirty="0">
                <a:latin typeface="Cambria" panose="02040503050406030204" pitchFamily="18" charset="0"/>
                <a:ea typeface="Cambria" panose="02040503050406030204" pitchFamily="18" charset="0"/>
                <a:cs typeface="Calibri" panose="020F0502020204030204" pitchFamily="34" charset="0"/>
              </a:rPr>
              <a:t>      6A coming in, 6A going out</a:t>
            </a:r>
          </a:p>
        </p:txBody>
      </p:sp>
      <p:pic>
        <p:nvPicPr>
          <p:cNvPr id="9" name="Picture 8">
            <a:extLst>
              <a:ext uri="{FF2B5EF4-FFF2-40B4-BE49-F238E27FC236}">
                <a16:creationId xmlns:a16="http://schemas.microsoft.com/office/drawing/2014/main" id="{A2C92BB4-FB69-922D-F6F2-0DB895973ABE}"/>
              </a:ext>
            </a:extLst>
          </p:cNvPr>
          <p:cNvPicPr>
            <a:picLocks noChangeAspect="1"/>
          </p:cNvPicPr>
          <p:nvPr/>
        </p:nvPicPr>
        <p:blipFill>
          <a:blip r:embed="rId4">
            <a:extLst>
              <a:ext uri="{28A0092B-C50C-407E-A947-70E740481C1C}">
                <a14:useLocalDpi xmlns:a14="http://schemas.microsoft.com/office/drawing/2010/main" val="0"/>
              </a:ext>
            </a:extLst>
          </a:blip>
          <a:srcRect l="23879" t="11247" r="22985" b="4393"/>
          <a:stretch>
            <a:fillRect/>
          </a:stretch>
        </p:blipFill>
        <p:spPr>
          <a:xfrm>
            <a:off x="6781800" y="2383810"/>
            <a:ext cx="4095750" cy="3657600"/>
          </a:xfrm>
          <a:prstGeom prst="rect">
            <a:avLst/>
          </a:prstGeom>
        </p:spPr>
      </p:pic>
      <p:sp>
        <p:nvSpPr>
          <p:cNvPr id="10" name="Rectangle 9">
            <a:extLst>
              <a:ext uri="{FF2B5EF4-FFF2-40B4-BE49-F238E27FC236}">
                <a16:creationId xmlns:a16="http://schemas.microsoft.com/office/drawing/2014/main" id="{E38B6023-6065-0D6E-93DD-CE04466F782F}"/>
              </a:ext>
            </a:extLst>
          </p:cNvPr>
          <p:cNvSpPr/>
          <p:nvPr/>
        </p:nvSpPr>
        <p:spPr>
          <a:xfrm>
            <a:off x="6118749" y="2133600"/>
            <a:ext cx="764274" cy="66479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a:latin typeface="Cambria" panose="02040503050406030204" pitchFamily="18" charset="0"/>
                <a:ea typeface="Cambria" panose="02040503050406030204" pitchFamily="18" charset="0"/>
              </a:rPr>
              <a:t>2a</a:t>
            </a:r>
          </a:p>
        </p:txBody>
      </p:sp>
      <p:sp>
        <p:nvSpPr>
          <p:cNvPr id="11" name="Rectangle 10">
            <a:extLst>
              <a:ext uri="{FF2B5EF4-FFF2-40B4-BE49-F238E27FC236}">
                <a16:creationId xmlns:a16="http://schemas.microsoft.com/office/drawing/2014/main" id="{80B6E744-0A1A-333B-E4F0-52CB9F15D490}"/>
              </a:ext>
            </a:extLst>
          </p:cNvPr>
          <p:cNvSpPr/>
          <p:nvPr/>
        </p:nvSpPr>
        <p:spPr>
          <a:xfrm>
            <a:off x="6090316" y="4688006"/>
            <a:ext cx="764274" cy="66479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a:latin typeface="Cambria" panose="02040503050406030204" pitchFamily="18" charset="0"/>
                <a:ea typeface="Cambria" panose="02040503050406030204" pitchFamily="18" charset="0"/>
              </a:rPr>
              <a:t>2a</a:t>
            </a:r>
          </a:p>
        </p:txBody>
      </p:sp>
      <p:sp>
        <p:nvSpPr>
          <p:cNvPr id="12" name="Rectangle 11">
            <a:extLst>
              <a:ext uri="{FF2B5EF4-FFF2-40B4-BE49-F238E27FC236}">
                <a16:creationId xmlns:a16="http://schemas.microsoft.com/office/drawing/2014/main" id="{77FA96B9-90AF-8467-B92B-4A6E1EEF9C24}"/>
              </a:ext>
            </a:extLst>
          </p:cNvPr>
          <p:cNvSpPr/>
          <p:nvPr/>
        </p:nvSpPr>
        <p:spPr>
          <a:xfrm>
            <a:off x="8590131" y="5959221"/>
            <a:ext cx="764274" cy="66479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a:latin typeface="Cambria" panose="02040503050406030204" pitchFamily="18" charset="0"/>
                <a:ea typeface="Cambria" panose="02040503050406030204" pitchFamily="18" charset="0"/>
              </a:rPr>
              <a:t>2a</a:t>
            </a:r>
          </a:p>
        </p:txBody>
      </p:sp>
      <p:sp>
        <p:nvSpPr>
          <p:cNvPr id="13" name="Rectangle 12">
            <a:extLst>
              <a:ext uri="{FF2B5EF4-FFF2-40B4-BE49-F238E27FC236}">
                <a16:creationId xmlns:a16="http://schemas.microsoft.com/office/drawing/2014/main" id="{4D8D0DF5-1A18-2BE8-9BDD-FC958C9FCCB4}"/>
              </a:ext>
            </a:extLst>
          </p:cNvPr>
          <p:cNvSpPr/>
          <p:nvPr/>
        </p:nvSpPr>
        <p:spPr>
          <a:xfrm>
            <a:off x="10804760" y="3679210"/>
            <a:ext cx="1159558" cy="66479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a:latin typeface="Cambria" panose="02040503050406030204" pitchFamily="18" charset="0"/>
                <a:ea typeface="Cambria" panose="02040503050406030204" pitchFamily="18" charset="0"/>
              </a:rPr>
              <a:t>3a</a:t>
            </a:r>
          </a:p>
        </p:txBody>
      </p:sp>
      <p:sp>
        <p:nvSpPr>
          <p:cNvPr id="14" name="Rectangle 13">
            <a:extLst>
              <a:ext uri="{FF2B5EF4-FFF2-40B4-BE49-F238E27FC236}">
                <a16:creationId xmlns:a16="http://schemas.microsoft.com/office/drawing/2014/main" id="{D91F10E0-56BE-9E0A-3B5A-A842D30B1225}"/>
              </a:ext>
            </a:extLst>
          </p:cNvPr>
          <p:cNvSpPr/>
          <p:nvPr/>
        </p:nvSpPr>
        <p:spPr>
          <a:xfrm>
            <a:off x="10113276" y="2192006"/>
            <a:ext cx="764274" cy="66479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a:highlight>
                  <a:srgbClr val="FFFF00"/>
                </a:highlight>
                <a:latin typeface="Cambria" panose="02040503050406030204" pitchFamily="18" charset="0"/>
                <a:ea typeface="Cambria" panose="02040503050406030204" pitchFamily="18" charset="0"/>
              </a:rPr>
              <a:t>?</a:t>
            </a:r>
          </a:p>
        </p:txBody>
      </p:sp>
      <p:sp>
        <p:nvSpPr>
          <p:cNvPr id="15" name="Callout: Bent Line 14">
            <a:extLst>
              <a:ext uri="{FF2B5EF4-FFF2-40B4-BE49-F238E27FC236}">
                <a16:creationId xmlns:a16="http://schemas.microsoft.com/office/drawing/2014/main" id="{21C76649-33EA-B6F5-F42B-F138F41287B5}"/>
              </a:ext>
            </a:extLst>
          </p:cNvPr>
          <p:cNvSpPr/>
          <p:nvPr/>
        </p:nvSpPr>
        <p:spPr>
          <a:xfrm>
            <a:off x="7178724" y="1561403"/>
            <a:ext cx="2047164" cy="664797"/>
          </a:xfrm>
          <a:prstGeom prst="borderCallout2">
            <a:avLst>
              <a:gd name="adj1" fmla="val 100867"/>
              <a:gd name="adj2" fmla="val 50334"/>
              <a:gd name="adj3" fmla="val 193248"/>
              <a:gd name="adj4" fmla="val 57333"/>
              <a:gd name="adj5" fmla="val 348586"/>
              <a:gd name="adj6" fmla="val 71333"/>
            </a:avLst>
          </a:prstGeom>
          <a:ln w="6350">
            <a:prstDash val="dash"/>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800" b="1" dirty="0">
                <a:latin typeface="Cambria" panose="02040503050406030204" pitchFamily="18" charset="0"/>
                <a:ea typeface="Cambria" panose="02040503050406030204" pitchFamily="18" charset="0"/>
              </a:rPr>
              <a:t>Total = 6A</a:t>
            </a:r>
          </a:p>
        </p:txBody>
      </p:sp>
      <p:sp>
        <p:nvSpPr>
          <p:cNvPr id="18" name="Rectangle 17">
            <a:extLst>
              <a:ext uri="{FF2B5EF4-FFF2-40B4-BE49-F238E27FC236}">
                <a16:creationId xmlns:a16="http://schemas.microsoft.com/office/drawing/2014/main" id="{8DA3CBA9-E5EF-98C2-3AD3-36EFC8BD508E}"/>
              </a:ext>
            </a:extLst>
          </p:cNvPr>
          <p:cNvSpPr/>
          <p:nvPr/>
        </p:nvSpPr>
        <p:spPr>
          <a:xfrm>
            <a:off x="738617" y="3975797"/>
            <a:ext cx="4956415" cy="223580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451707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5721D-B779-BFD0-F04D-17582664E97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281B8B0-A06F-C394-6E2B-F5CF18205E9C}"/>
              </a:ext>
            </a:extLst>
          </p:cNvPr>
          <p:cNvSpPr>
            <a:spLocks noGrp="1"/>
          </p:cNvSpPr>
          <p:nvPr>
            <p:ph type="title"/>
          </p:nvPr>
        </p:nvSpPr>
        <p:spPr/>
        <p:txBody>
          <a:bodyPr/>
          <a:lstStyle/>
          <a:p>
            <a:r>
              <a:rPr lang="en-US" dirty="0"/>
              <a:t>Kirchhoff’s Voltage Laws (KVL)</a:t>
            </a:r>
          </a:p>
        </p:txBody>
      </p:sp>
      <p:sp>
        <p:nvSpPr>
          <p:cNvPr id="3" name="Content Placeholder 3">
            <a:extLst>
              <a:ext uri="{FF2B5EF4-FFF2-40B4-BE49-F238E27FC236}">
                <a16:creationId xmlns:a16="http://schemas.microsoft.com/office/drawing/2014/main" id="{AC914E3B-EC53-45B9-B811-B8CB359EE3D9}"/>
              </a:ext>
            </a:extLst>
          </p:cNvPr>
          <p:cNvSpPr txBox="1">
            <a:spLocks/>
          </p:cNvSpPr>
          <p:nvPr/>
        </p:nvSpPr>
        <p:spPr>
          <a:xfrm>
            <a:off x="1019503" y="1645919"/>
            <a:ext cx="5333796" cy="4572001"/>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400" b="0" i="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Clr>
                <a:schemeClr val="tx2"/>
              </a:buClr>
              <a:buFont typeface="Arial" panose="020B0604020202020204" pitchFamily="34" charset="0"/>
              <a:buNone/>
              <a:defRPr sz="2000" b="0" i="0" kern="1200">
                <a:solidFill>
                  <a:schemeClr val="tx2"/>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Clr>
                <a:schemeClr val="tx2"/>
              </a:buClr>
              <a:buFont typeface="Arial" panose="020B0604020202020204" pitchFamily="34" charset="0"/>
              <a:buNone/>
              <a:defRPr sz="2000" b="0" i="0" kern="1200">
                <a:solidFill>
                  <a:schemeClr val="tx2"/>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Clr>
                <a:schemeClr val="tx2"/>
              </a:buClr>
              <a:buFont typeface="Arial" panose="020B0604020202020204" pitchFamily="34" charset="0"/>
              <a:buNone/>
              <a:defRPr sz="1800" b="0" i="0" kern="1200">
                <a:solidFill>
                  <a:schemeClr val="tx2"/>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Clr>
                <a:schemeClr val="tx2"/>
              </a:buClr>
              <a:buFont typeface="Arial" panose="020B0604020202020204" pitchFamily="34" charset="0"/>
              <a:buNone/>
              <a:defRPr sz="16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
                <a:srgbClr val="0E2841"/>
              </a:buClr>
              <a:buSzTx/>
              <a:buFont typeface="Arial" panose="020B0604020202020204" pitchFamily="34" charset="0"/>
              <a:buChar char="•"/>
              <a:tabLst/>
              <a:defRPr/>
            </a:pPr>
            <a:r>
              <a:rPr kumimoji="0" lang="en-US" sz="2800" b="1"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Calibri" panose="020F0502020204030204" pitchFamily="34" charset="0"/>
                <a:cs typeface="Calibri" panose="020F0502020204030204" pitchFamily="34" charset="0"/>
              </a:rPr>
              <a:t>KVL</a:t>
            </a:r>
            <a:r>
              <a:rPr kumimoji="0" lang="en-US" sz="280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Calibri" panose="020F0502020204030204" pitchFamily="34" charset="0"/>
                <a:cs typeface="Calibri" panose="020F0502020204030204" pitchFamily="34" charset="0"/>
              </a:rPr>
              <a:t>: The sum of all voltages around a closed loop equals </a:t>
            </a:r>
            <a:r>
              <a:rPr kumimoji="0" lang="en-US" sz="2800" b="1"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Calibri" panose="020F0502020204030204" pitchFamily="34" charset="0"/>
                <a:cs typeface="Calibri" panose="020F0502020204030204" pitchFamily="34" charset="0"/>
              </a:rPr>
              <a:t>zero</a:t>
            </a:r>
          </a:p>
          <a:p>
            <a:pPr marL="457200" marR="0" lvl="0" indent="-457200" algn="l" defTabSz="914400" rtl="0" eaLnBrk="1" fontAlgn="auto" latinLnBrk="0" hangingPunct="1">
              <a:lnSpc>
                <a:spcPct val="90000"/>
              </a:lnSpc>
              <a:spcBef>
                <a:spcPts val="1000"/>
              </a:spcBef>
              <a:spcAft>
                <a:spcPts val="0"/>
              </a:spcAft>
              <a:buClr>
                <a:srgbClr val="0E2841"/>
              </a:buClr>
              <a:buSzTx/>
              <a:buFont typeface="Arial" panose="020B0604020202020204" pitchFamily="34" charset="0"/>
              <a:buChar char="•"/>
              <a:tabLst/>
              <a:defRPr/>
            </a:pPr>
            <a:endParaRPr kumimoji="0" lang="en-US" sz="2800" b="1"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lvl="0" indent="-457200">
              <a:buClr>
                <a:srgbClr val="0E2841"/>
              </a:buClr>
              <a:buFont typeface="Arial" panose="020B0604020202020204" pitchFamily="34" charset="0"/>
              <a:buChar char="•"/>
              <a:defRPr/>
            </a:pPr>
            <a:r>
              <a:rPr lang="en-US" sz="28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Formula</a:t>
            </a:r>
            <a:r>
              <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p>
          <a:p>
            <a:pPr lvl="0">
              <a:buClr>
                <a:srgbClr val="0E2841"/>
              </a:buClr>
              <a:defRPr/>
            </a:pPr>
            <a:r>
              <a:rPr lang="en-US" sz="3200" dirty="0">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    </a:t>
            </a:r>
            <a:r>
              <a:rPr lang="en-US" sz="3200" dirty="0">
                <a:solidFill>
                  <a:schemeClr val="tx1">
                    <a:lumMod val="75000"/>
                    <a:lumOff val="25000"/>
                  </a:schemeClr>
                </a:solidFill>
                <a:latin typeface="Cambria" panose="02040503050406030204" pitchFamily="18" charset="0"/>
                <a:ea typeface="Cambria" panose="02040503050406030204" pitchFamily="18" charset="0"/>
              </a:rPr>
              <a:t>+V</a:t>
            </a:r>
            <a:r>
              <a:rPr lang="en-US" i="1" dirty="0">
                <a:solidFill>
                  <a:schemeClr val="tx1">
                    <a:lumMod val="75000"/>
                    <a:lumOff val="25000"/>
                  </a:schemeClr>
                </a:solidFill>
                <a:latin typeface="Cambria" panose="02040503050406030204" pitchFamily="18" charset="0"/>
                <a:ea typeface="Cambria" panose="02040503050406030204" pitchFamily="18" charset="0"/>
              </a:rPr>
              <a:t>source</a:t>
            </a:r>
            <a:r>
              <a:rPr lang="en-US"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a:solidFill>
                  <a:schemeClr val="tx1">
                    <a:lumMod val="75000"/>
                    <a:lumOff val="25000"/>
                  </a:schemeClr>
                </a:solidFill>
                <a:latin typeface="Cambria" panose="02040503050406030204" pitchFamily="18" charset="0"/>
                <a:ea typeface="Cambria" panose="02040503050406030204" pitchFamily="18" charset="0"/>
              </a:rPr>
              <a:t>​− V</a:t>
            </a:r>
            <a:r>
              <a:rPr lang="en-US" i="1" dirty="0">
                <a:solidFill>
                  <a:schemeClr val="tx1">
                    <a:lumMod val="75000"/>
                    <a:lumOff val="25000"/>
                  </a:schemeClr>
                </a:solidFill>
                <a:latin typeface="Cambria" panose="02040503050406030204" pitchFamily="18" charset="0"/>
                <a:ea typeface="Cambria" panose="02040503050406030204" pitchFamily="18" charset="0"/>
              </a:rPr>
              <a:t>1</a:t>
            </a:r>
            <a:r>
              <a:rPr lang="en-US"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a:solidFill>
                  <a:schemeClr val="tx1">
                    <a:lumMod val="75000"/>
                    <a:lumOff val="25000"/>
                  </a:schemeClr>
                </a:solidFill>
                <a:latin typeface="Cambria" panose="02040503050406030204" pitchFamily="18" charset="0"/>
                <a:ea typeface="Cambria" panose="02040503050406030204" pitchFamily="18" charset="0"/>
              </a:rPr>
              <a:t>​− V</a:t>
            </a:r>
            <a:r>
              <a:rPr lang="en-US" i="1" dirty="0">
                <a:solidFill>
                  <a:schemeClr val="tx1">
                    <a:lumMod val="75000"/>
                    <a:lumOff val="25000"/>
                  </a:schemeClr>
                </a:solidFill>
                <a:latin typeface="Cambria" panose="02040503050406030204" pitchFamily="18" charset="0"/>
                <a:ea typeface="Cambria" panose="02040503050406030204" pitchFamily="18" charset="0"/>
              </a:rPr>
              <a:t>2</a:t>
            </a:r>
            <a:r>
              <a:rPr lang="en-US"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a:solidFill>
                  <a:schemeClr val="tx1">
                    <a:lumMod val="75000"/>
                    <a:lumOff val="25000"/>
                  </a:schemeClr>
                </a:solidFill>
                <a:latin typeface="Cambria" panose="02040503050406030204" pitchFamily="18" charset="0"/>
                <a:ea typeface="Cambria" panose="02040503050406030204" pitchFamily="18" charset="0"/>
              </a:rPr>
              <a:t>​− V</a:t>
            </a:r>
            <a:r>
              <a:rPr lang="en-US" i="1" dirty="0">
                <a:solidFill>
                  <a:schemeClr val="tx1">
                    <a:lumMod val="75000"/>
                    <a:lumOff val="25000"/>
                  </a:schemeClr>
                </a:solidFill>
                <a:latin typeface="Cambria" panose="02040503050406030204" pitchFamily="18" charset="0"/>
                <a:ea typeface="Cambria" panose="02040503050406030204" pitchFamily="18" charset="0"/>
              </a:rPr>
              <a:t>3…</a:t>
            </a:r>
            <a:r>
              <a:rPr lang="en-US" sz="3200" dirty="0">
                <a:solidFill>
                  <a:schemeClr val="tx1">
                    <a:lumMod val="75000"/>
                    <a:lumOff val="25000"/>
                  </a:schemeClr>
                </a:solidFill>
                <a:latin typeface="Cambria" panose="02040503050406030204" pitchFamily="18" charset="0"/>
                <a:ea typeface="Cambria" panose="02040503050406030204" pitchFamily="18" charset="0"/>
              </a:rPr>
              <a:t>​ = 0</a:t>
            </a:r>
          </a:p>
          <a:p>
            <a:pPr marL="457200" lvl="0" indent="-457200">
              <a:buClr>
                <a:srgbClr val="0E2841"/>
              </a:buClr>
              <a:buFont typeface="Arial" panose="020B0604020202020204" pitchFamily="34" charset="0"/>
              <a:buChar char="•"/>
              <a:defRPr/>
            </a:pPr>
            <a:endParaRPr kumimoji="0" lang="en-US" sz="280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l" defTabSz="914400" rtl="0" eaLnBrk="1" fontAlgn="auto" latinLnBrk="0" hangingPunct="1">
              <a:lnSpc>
                <a:spcPct val="90000"/>
              </a:lnSpc>
              <a:spcBef>
                <a:spcPts val="1000"/>
              </a:spcBef>
              <a:spcAft>
                <a:spcPts val="0"/>
              </a:spcAft>
              <a:buClr>
                <a:srgbClr val="0E2841"/>
              </a:buClr>
              <a:buSzTx/>
              <a:buFont typeface="Arial" panose="020B0604020202020204" pitchFamily="34" charset="0"/>
              <a:buChar char="•"/>
              <a:tabLst/>
              <a:defRPr/>
            </a:pPr>
            <a:r>
              <a:rPr kumimoji="0" lang="en-US" sz="280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Calibri" panose="020F0502020204030204" pitchFamily="34" charset="0"/>
                <a:cs typeface="Calibri" panose="020F0502020204030204" pitchFamily="34" charset="0"/>
              </a:rPr>
              <a:t>All supplied voltage (</a:t>
            </a:r>
            <a:r>
              <a:rPr kumimoji="0" lang="en-US" sz="2800" i="0" u="none" strike="noStrike" kern="1200" cap="none" spc="0" normalizeH="0" baseline="0" noProof="0" dirty="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Calibri" panose="020F0502020204030204" pitchFamily="34" charset="0"/>
              </a:rPr>
              <a:t>V</a:t>
            </a:r>
            <a:r>
              <a:rPr kumimoji="0" lang="en-US" sz="2000" u="none" strike="noStrike" kern="1200" cap="none" spc="0" normalizeH="0" baseline="0" noProof="0" dirty="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Calibri" panose="020F0502020204030204" pitchFamily="34" charset="0"/>
              </a:rPr>
              <a:t>source</a:t>
            </a:r>
            <a:r>
              <a:rPr kumimoji="0" lang="en-US" sz="280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Calibri" panose="020F0502020204030204" pitchFamily="34" charset="0"/>
                <a:cs typeface="Calibri" panose="020F0502020204030204" pitchFamily="34" charset="0"/>
              </a:rPr>
              <a:t>) is </a:t>
            </a:r>
            <a:r>
              <a:rPr kumimoji="0" lang="en-US" sz="2800" b="1"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Calibri" panose="020F0502020204030204" pitchFamily="34" charset="0"/>
                <a:cs typeface="Calibri" panose="020F0502020204030204" pitchFamily="34" charset="0"/>
              </a:rPr>
              <a:t>used</a:t>
            </a:r>
            <a:r>
              <a:rPr kumimoji="0" lang="en-US" sz="280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Calibri" panose="020F0502020204030204" pitchFamily="34" charset="0"/>
                <a:cs typeface="Calibri" panose="020F0502020204030204" pitchFamily="34" charset="0"/>
              </a:rPr>
              <a:t> within the loop (</a:t>
            </a:r>
            <a:r>
              <a:rPr kumimoji="0" lang="en-US" sz="2800" i="0" u="none" strike="noStrike" kern="1200" cap="none" spc="0" normalizeH="0" baseline="0" noProof="0" dirty="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Calibri" panose="020F0502020204030204" pitchFamily="34" charset="0"/>
              </a:rPr>
              <a:t>V</a:t>
            </a:r>
            <a:r>
              <a:rPr kumimoji="0" lang="en-US" sz="2000" i="1" u="none" strike="noStrike" kern="1200" cap="none" spc="0" normalizeH="0" baseline="0" noProof="0" dirty="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Calibri" panose="020F0502020204030204" pitchFamily="34" charset="0"/>
              </a:rPr>
              <a:t>1</a:t>
            </a:r>
            <a:r>
              <a:rPr kumimoji="0" lang="en-US" sz="2800" i="0" u="none" strike="noStrike" kern="1200" cap="none" spc="0" normalizeH="0" baseline="0" noProof="0" dirty="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Calibri" panose="020F0502020204030204" pitchFamily="34" charset="0"/>
              </a:rPr>
              <a:t> – V</a:t>
            </a:r>
            <a:r>
              <a:rPr kumimoji="0" lang="en-US" sz="2000" i="1" u="none" strike="noStrike" kern="1200" cap="none" spc="0" normalizeH="0" baseline="0" noProof="0" dirty="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Calibri" panose="020F0502020204030204" pitchFamily="34" charset="0"/>
              </a:rPr>
              <a:t>2</a:t>
            </a:r>
            <a:r>
              <a:rPr kumimoji="0" lang="en-US" sz="2800" i="0" u="none" strike="noStrike" kern="1200" cap="none" spc="0" normalizeH="0" baseline="0" noProof="0" dirty="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Calibri" panose="020F0502020204030204" pitchFamily="34" charset="0"/>
              </a:rPr>
              <a:t> – V</a:t>
            </a:r>
            <a:r>
              <a:rPr kumimoji="0" lang="en-US" sz="2000" i="1" u="none" strike="noStrike" kern="1200" cap="none" spc="0" normalizeH="0" baseline="0" noProof="0" dirty="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Calibri" panose="020F0502020204030204" pitchFamily="34" charset="0"/>
              </a:rPr>
              <a:t>3</a:t>
            </a:r>
            <a:r>
              <a:rPr kumimoji="0" lang="en-US" sz="2800" i="0" u="none" strike="noStrike" kern="1200" cap="none" spc="0" normalizeH="0" baseline="0" noProof="0" dirty="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280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320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D08648D-1185-35EB-1309-22A4E2502308}"/>
              </a:ext>
            </a:extLst>
          </p:cNvPr>
          <p:cNvPicPr>
            <a:picLocks noChangeAspect="1"/>
          </p:cNvPicPr>
          <p:nvPr/>
        </p:nvPicPr>
        <p:blipFill>
          <a:blip r:embed="rId4">
            <a:extLst>
              <a:ext uri="{28A0092B-C50C-407E-A947-70E740481C1C}">
                <a14:useLocalDpi xmlns:a14="http://schemas.microsoft.com/office/drawing/2010/main" val="0"/>
              </a:ext>
            </a:extLst>
          </a:blip>
          <a:srcRect l="20773" t="5726" r="22383" b="13544"/>
          <a:stretch>
            <a:fillRect/>
          </a:stretch>
        </p:blipFill>
        <p:spPr>
          <a:xfrm>
            <a:off x="6686547" y="1674268"/>
            <a:ext cx="4485947" cy="3776602"/>
          </a:xfrm>
          <a:prstGeom prst="rect">
            <a:avLst/>
          </a:prstGeom>
        </p:spPr>
      </p:pic>
    </p:spTree>
    <p:custDataLst>
      <p:tags r:id="rId1"/>
    </p:custDataLst>
    <p:extLst>
      <p:ext uri="{BB962C8B-B14F-4D97-AF65-F5344CB8AC3E}">
        <p14:creationId xmlns:p14="http://schemas.microsoft.com/office/powerpoint/2010/main" val="385223898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BAEDA-72D1-1FB3-10CB-6CCF2EE808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F2A9A0-3A0A-1530-B148-9A5825CA69C9}"/>
              </a:ext>
            </a:extLst>
          </p:cNvPr>
          <p:cNvSpPr>
            <a:spLocks noGrp="1"/>
          </p:cNvSpPr>
          <p:nvPr>
            <p:ph type="title"/>
          </p:nvPr>
        </p:nvSpPr>
        <p:spPr/>
        <p:txBody>
          <a:bodyPr/>
          <a:lstStyle/>
          <a:p>
            <a:r>
              <a:rPr lang="en-US" dirty="0">
                <a:solidFill>
                  <a:schemeClr val="tx1"/>
                </a:solidFill>
              </a:rPr>
              <a:t>Application</a:t>
            </a:r>
            <a:r>
              <a:rPr lang="en-US" dirty="0"/>
              <a:t>: Kirchhoff’s Voltage Laws </a:t>
            </a:r>
          </a:p>
        </p:txBody>
      </p:sp>
      <p:sp>
        <p:nvSpPr>
          <p:cNvPr id="3" name="Content Placeholder 2">
            <a:extLst>
              <a:ext uri="{FF2B5EF4-FFF2-40B4-BE49-F238E27FC236}">
                <a16:creationId xmlns:a16="http://schemas.microsoft.com/office/drawing/2014/main" id="{FFFC1A27-869E-7D5B-1013-080E1CCA11C8}"/>
              </a:ext>
            </a:extLst>
          </p:cNvPr>
          <p:cNvSpPr>
            <a:spLocks noGrp="1"/>
          </p:cNvSpPr>
          <p:nvPr>
            <p:ph idx="1"/>
          </p:nvPr>
        </p:nvSpPr>
        <p:spPr>
          <a:xfrm>
            <a:off x="838200" y="1645920"/>
            <a:ext cx="5198029" cy="4572000"/>
          </a:xfrm>
        </p:spPr>
        <p:txBody>
          <a:bodyPr>
            <a:normAutofit/>
          </a:bodyPr>
          <a:lstStyle/>
          <a:p>
            <a:pPr lvl="0">
              <a:buClr>
                <a:srgbClr val="0E2841"/>
              </a:buClr>
              <a:defRPr/>
            </a:pP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KVL</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The sum of all voltages around a closed loop equals </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zero</a:t>
            </a:r>
          </a:p>
          <a:p>
            <a:pPr lvl="0">
              <a:buClr>
                <a:srgbClr val="0E2841"/>
              </a:buClr>
              <a:defRPr/>
            </a:pPr>
            <a:endParaRPr lang="en-US"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Formula</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lvl="0">
              <a:buClr>
                <a:srgbClr val="0E2841"/>
              </a:buClr>
              <a:defRPr/>
            </a:pPr>
            <a:r>
              <a:rPr lang="en-US" dirty="0">
                <a:solidFill>
                  <a:schemeClr val="tx1"/>
                </a:solidFill>
                <a:latin typeface="Cambria" panose="02040503050406030204" pitchFamily="18" charset="0"/>
                <a:ea typeface="Cambria" panose="02040503050406030204" pitchFamily="18" charset="0"/>
              </a:rPr>
              <a:t>+V</a:t>
            </a:r>
            <a:r>
              <a:rPr lang="en-US" i="1" dirty="0">
                <a:solidFill>
                  <a:schemeClr val="tx1"/>
                </a:solidFill>
                <a:latin typeface="Cambria" panose="02040503050406030204" pitchFamily="18" charset="0"/>
                <a:ea typeface="Cambria" panose="02040503050406030204" pitchFamily="18" charset="0"/>
              </a:rPr>
              <a:t>source</a:t>
            </a:r>
            <a:r>
              <a:rPr lang="en-US" dirty="0">
                <a:solidFill>
                  <a:schemeClr val="tx1"/>
                </a:solidFill>
                <a:latin typeface="Cambria" panose="02040503050406030204" pitchFamily="18" charset="0"/>
                <a:ea typeface="Cambria" panose="02040503050406030204" pitchFamily="18" charset="0"/>
              </a:rPr>
              <a:t> ​− V</a:t>
            </a:r>
            <a:r>
              <a:rPr lang="en-US" i="1" dirty="0">
                <a:solidFill>
                  <a:schemeClr val="tx1"/>
                </a:solidFill>
                <a:latin typeface="Cambria" panose="02040503050406030204" pitchFamily="18" charset="0"/>
                <a:ea typeface="Cambria" panose="02040503050406030204" pitchFamily="18" charset="0"/>
              </a:rPr>
              <a:t>1</a:t>
            </a:r>
            <a:r>
              <a:rPr lang="en-US" dirty="0">
                <a:solidFill>
                  <a:schemeClr val="tx1"/>
                </a:solidFill>
                <a:latin typeface="Cambria" panose="02040503050406030204" pitchFamily="18" charset="0"/>
                <a:ea typeface="Cambria" panose="02040503050406030204" pitchFamily="18" charset="0"/>
              </a:rPr>
              <a:t> ​− V</a:t>
            </a:r>
            <a:r>
              <a:rPr lang="en-US" i="1" dirty="0">
                <a:solidFill>
                  <a:schemeClr val="tx1"/>
                </a:solidFill>
                <a:latin typeface="Cambria" panose="02040503050406030204" pitchFamily="18" charset="0"/>
                <a:ea typeface="Cambria" panose="02040503050406030204" pitchFamily="18" charset="0"/>
              </a:rPr>
              <a:t>2</a:t>
            </a:r>
            <a:r>
              <a:rPr lang="en-US" dirty="0">
                <a:solidFill>
                  <a:schemeClr val="tx1"/>
                </a:solidFill>
                <a:latin typeface="Cambria" panose="02040503050406030204" pitchFamily="18" charset="0"/>
                <a:ea typeface="Cambria" panose="02040503050406030204" pitchFamily="18" charset="0"/>
              </a:rPr>
              <a:t> ​− V</a:t>
            </a:r>
            <a:r>
              <a:rPr lang="en-US" i="1" dirty="0">
                <a:solidFill>
                  <a:schemeClr val="tx1"/>
                </a:solidFill>
                <a:latin typeface="Cambria" panose="02040503050406030204" pitchFamily="18" charset="0"/>
                <a:ea typeface="Cambria" panose="02040503050406030204" pitchFamily="18" charset="0"/>
              </a:rPr>
              <a:t>3…</a:t>
            </a:r>
            <a:r>
              <a:rPr lang="en-US" dirty="0">
                <a:solidFill>
                  <a:schemeClr val="tx1"/>
                </a:solidFill>
                <a:latin typeface="Cambria" panose="02040503050406030204" pitchFamily="18" charset="0"/>
                <a:ea typeface="Cambria" panose="02040503050406030204" pitchFamily="18" charset="0"/>
              </a:rPr>
              <a:t>​ = 0</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Voltage Drop Example:</a:t>
            </a:r>
          </a:p>
          <a:p>
            <a:r>
              <a:rPr lang="en-US" sz="3000" dirty="0">
                <a:solidFill>
                  <a:srgbClr val="D41414"/>
                </a:solidFill>
                <a:latin typeface="Cambria" panose="02040503050406030204" pitchFamily="18" charset="0"/>
                <a:ea typeface="Cambria" panose="02040503050406030204" pitchFamily="18" charset="0"/>
              </a:rPr>
              <a:t>40</a:t>
            </a:r>
            <a:r>
              <a:rPr lang="en-US" sz="3000" dirty="0">
                <a:solidFill>
                  <a:schemeClr val="tx1"/>
                </a:solidFill>
                <a:latin typeface="Cambria" panose="02040503050406030204" pitchFamily="18" charset="0"/>
                <a:ea typeface="Cambria" panose="02040503050406030204" pitchFamily="18" charset="0"/>
              </a:rPr>
              <a:t>V - </a:t>
            </a:r>
            <a:r>
              <a:rPr lang="en-US" sz="3000" dirty="0">
                <a:solidFill>
                  <a:srgbClr val="175C98"/>
                </a:solidFill>
                <a:latin typeface="Cambria" panose="02040503050406030204" pitchFamily="18" charset="0"/>
                <a:ea typeface="Cambria" panose="02040503050406030204" pitchFamily="18" charset="0"/>
              </a:rPr>
              <a:t>10</a:t>
            </a:r>
            <a:r>
              <a:rPr lang="en-US" sz="3000" dirty="0">
                <a:solidFill>
                  <a:schemeClr val="tx1"/>
                </a:solidFill>
                <a:latin typeface="Cambria" panose="02040503050406030204" pitchFamily="18" charset="0"/>
                <a:ea typeface="Cambria" panose="02040503050406030204" pitchFamily="18" charset="0"/>
              </a:rPr>
              <a:t>V - </a:t>
            </a:r>
            <a:r>
              <a:rPr lang="en-US" sz="3000" dirty="0">
                <a:solidFill>
                  <a:srgbClr val="175C98"/>
                </a:solidFill>
                <a:latin typeface="Cambria" panose="02040503050406030204" pitchFamily="18" charset="0"/>
                <a:ea typeface="Cambria" panose="02040503050406030204" pitchFamily="18" charset="0"/>
              </a:rPr>
              <a:t>10</a:t>
            </a:r>
            <a:r>
              <a:rPr lang="en-US" sz="3000" dirty="0">
                <a:solidFill>
                  <a:schemeClr val="tx1"/>
                </a:solidFill>
                <a:latin typeface="Cambria" panose="02040503050406030204" pitchFamily="18" charset="0"/>
                <a:ea typeface="Cambria" panose="02040503050406030204" pitchFamily="18" charset="0"/>
              </a:rPr>
              <a:t>V -</a:t>
            </a:r>
            <a:r>
              <a:rPr lang="en-US" sz="30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000" dirty="0">
                <a:solidFill>
                  <a:srgbClr val="175C98"/>
                </a:solidFill>
                <a:latin typeface="Cambria" panose="02040503050406030204" pitchFamily="18" charset="0"/>
                <a:ea typeface="Cambria" panose="02040503050406030204" pitchFamily="18" charset="0"/>
              </a:rPr>
              <a:t>10</a:t>
            </a:r>
            <a:r>
              <a:rPr lang="en-US" sz="3000" dirty="0">
                <a:solidFill>
                  <a:schemeClr val="tx1"/>
                </a:solidFill>
                <a:latin typeface="Cambria" panose="02040503050406030204" pitchFamily="18" charset="0"/>
                <a:ea typeface="Cambria" panose="02040503050406030204" pitchFamily="18" charset="0"/>
              </a:rPr>
              <a:t>V -</a:t>
            </a:r>
            <a:r>
              <a:rPr lang="en-US" sz="30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000" dirty="0">
                <a:solidFill>
                  <a:srgbClr val="175C98"/>
                </a:solidFill>
                <a:latin typeface="Cambria" panose="02040503050406030204" pitchFamily="18" charset="0"/>
                <a:ea typeface="Cambria" panose="02040503050406030204" pitchFamily="18" charset="0"/>
              </a:rPr>
              <a:t>10</a:t>
            </a:r>
            <a:r>
              <a:rPr lang="en-US" sz="3000" dirty="0">
                <a:solidFill>
                  <a:schemeClr val="tx1"/>
                </a:solidFill>
                <a:latin typeface="Cambria" panose="02040503050406030204" pitchFamily="18" charset="0"/>
                <a:ea typeface="Cambria" panose="02040503050406030204" pitchFamily="18" charset="0"/>
              </a:rPr>
              <a:t>V</a:t>
            </a:r>
            <a:r>
              <a:rPr lang="en-US" sz="3000" dirty="0">
                <a:solidFill>
                  <a:schemeClr val="tx1"/>
                </a:solidFill>
                <a:latin typeface="Cambria" panose="02040503050406030204" pitchFamily="18" charset="0"/>
                <a:ea typeface="Cambria" panose="02040503050406030204" pitchFamily="18" charset="0"/>
                <a:cs typeface="Calibri" panose="020F0502020204030204" pitchFamily="34" charset="0"/>
              </a:rPr>
              <a:t> = 0</a:t>
            </a:r>
          </a:p>
          <a:p>
            <a:r>
              <a:rPr lang="en-US" sz="3000" dirty="0">
                <a:solidFill>
                  <a:schemeClr val="tx1"/>
                </a:solidFill>
                <a:latin typeface="Cambria" panose="02040503050406030204" pitchFamily="18" charset="0"/>
                <a:ea typeface="Cambria" panose="02040503050406030204" pitchFamily="18" charset="0"/>
                <a:cs typeface="Calibri" panose="020F0502020204030204" pitchFamily="34" charset="0"/>
              </a:rPr>
              <a:t>                                               0V = 0</a:t>
            </a:r>
            <a:endParaRPr lang="en-US" sz="300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8AA0FA9-5943-E458-569A-E3771B052D71}"/>
              </a:ext>
            </a:extLst>
          </p:cNvPr>
          <p:cNvPicPr>
            <a:picLocks noChangeAspect="1"/>
          </p:cNvPicPr>
          <p:nvPr/>
        </p:nvPicPr>
        <p:blipFill>
          <a:blip r:embed="rId4">
            <a:extLst>
              <a:ext uri="{28A0092B-C50C-407E-A947-70E740481C1C}">
                <a14:useLocalDpi xmlns:a14="http://schemas.microsoft.com/office/drawing/2010/main" val="0"/>
              </a:ext>
            </a:extLst>
          </a:blip>
          <a:srcRect l="20773" t="5726" r="22383" b="13544"/>
          <a:stretch>
            <a:fillRect/>
          </a:stretch>
        </p:blipFill>
        <p:spPr>
          <a:xfrm>
            <a:off x="6096000" y="1645920"/>
            <a:ext cx="5076494" cy="4273768"/>
          </a:xfrm>
          <a:prstGeom prst="rect">
            <a:avLst/>
          </a:prstGeom>
        </p:spPr>
      </p:pic>
      <p:sp>
        <p:nvSpPr>
          <p:cNvPr id="19" name="Rectangle 18">
            <a:extLst>
              <a:ext uri="{FF2B5EF4-FFF2-40B4-BE49-F238E27FC236}">
                <a16:creationId xmlns:a16="http://schemas.microsoft.com/office/drawing/2014/main" id="{E426514E-3FAB-5587-7241-441E93308682}"/>
              </a:ext>
            </a:extLst>
          </p:cNvPr>
          <p:cNvSpPr/>
          <p:nvPr/>
        </p:nvSpPr>
        <p:spPr>
          <a:xfrm>
            <a:off x="8379726" y="2454256"/>
            <a:ext cx="655092" cy="6647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0BFF62E-66C4-698A-07F9-70A101A83AA2}"/>
              </a:ext>
            </a:extLst>
          </p:cNvPr>
          <p:cNvSpPr/>
          <p:nvPr/>
        </p:nvSpPr>
        <p:spPr>
          <a:xfrm>
            <a:off x="8173905" y="3493638"/>
            <a:ext cx="1052369" cy="66479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a:latin typeface="Cambria" panose="02040503050406030204" pitchFamily="18" charset="0"/>
                <a:ea typeface="Cambria" panose="02040503050406030204" pitchFamily="18" charset="0"/>
              </a:rPr>
              <a:t>40V</a:t>
            </a:r>
          </a:p>
        </p:txBody>
      </p:sp>
      <p:sp>
        <p:nvSpPr>
          <p:cNvPr id="20" name="Rectangle 19">
            <a:extLst>
              <a:ext uri="{FF2B5EF4-FFF2-40B4-BE49-F238E27FC236}">
                <a16:creationId xmlns:a16="http://schemas.microsoft.com/office/drawing/2014/main" id="{858F5FA4-8D5F-3D7C-D5DC-938680B49819}"/>
              </a:ext>
            </a:extLst>
          </p:cNvPr>
          <p:cNvSpPr/>
          <p:nvPr/>
        </p:nvSpPr>
        <p:spPr>
          <a:xfrm>
            <a:off x="10188523" y="688427"/>
            <a:ext cx="852372" cy="6227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9480524-D83C-F223-48AD-D24853211DB5}"/>
              </a:ext>
            </a:extLst>
          </p:cNvPr>
          <p:cNvSpPr/>
          <p:nvPr/>
        </p:nvSpPr>
        <p:spPr>
          <a:xfrm>
            <a:off x="8399839" y="4593428"/>
            <a:ext cx="655092" cy="6647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71571C8C-A4F9-A606-024B-8A5DB4ACBFB9}"/>
              </a:ext>
            </a:extLst>
          </p:cNvPr>
          <p:cNvSpPr/>
          <p:nvPr/>
        </p:nvSpPr>
        <p:spPr>
          <a:xfrm>
            <a:off x="6854149" y="3450405"/>
            <a:ext cx="655092" cy="6647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3748104-8B44-A94B-FEF8-EABD96CBE45A}"/>
              </a:ext>
            </a:extLst>
          </p:cNvPr>
          <p:cNvSpPr/>
          <p:nvPr/>
        </p:nvSpPr>
        <p:spPr>
          <a:xfrm>
            <a:off x="9959617" y="3518999"/>
            <a:ext cx="655092" cy="6647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5264015-B7AE-863A-1633-926EFD45A9C0}"/>
              </a:ext>
            </a:extLst>
          </p:cNvPr>
          <p:cNvSpPr/>
          <p:nvPr/>
        </p:nvSpPr>
        <p:spPr>
          <a:xfrm>
            <a:off x="9719127" y="3459442"/>
            <a:ext cx="895582" cy="798366"/>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000" b="1" dirty="0">
                <a:solidFill>
                  <a:srgbClr val="175C98"/>
                </a:solidFill>
                <a:latin typeface="Cambria" panose="02040503050406030204" pitchFamily="18" charset="0"/>
                <a:ea typeface="Cambria" panose="02040503050406030204" pitchFamily="18" charset="0"/>
              </a:rPr>
              <a:t>10</a:t>
            </a:r>
            <a:r>
              <a:rPr lang="en-US" sz="3000" b="1" dirty="0">
                <a:solidFill>
                  <a:schemeClr val="tx1"/>
                </a:solidFill>
                <a:latin typeface="Cambria" panose="02040503050406030204" pitchFamily="18" charset="0"/>
                <a:ea typeface="Cambria" panose="02040503050406030204" pitchFamily="18" charset="0"/>
              </a:rPr>
              <a:t>V</a:t>
            </a:r>
          </a:p>
        </p:txBody>
      </p:sp>
      <p:sp>
        <p:nvSpPr>
          <p:cNvPr id="7" name="Rectangle 6">
            <a:extLst>
              <a:ext uri="{FF2B5EF4-FFF2-40B4-BE49-F238E27FC236}">
                <a16:creationId xmlns:a16="http://schemas.microsoft.com/office/drawing/2014/main" id="{D6979218-AD10-F907-28BB-1B46DFC780D2}"/>
              </a:ext>
            </a:extLst>
          </p:cNvPr>
          <p:cNvSpPr/>
          <p:nvPr/>
        </p:nvSpPr>
        <p:spPr>
          <a:xfrm>
            <a:off x="8259481" y="2384096"/>
            <a:ext cx="895582" cy="66479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000" b="1" dirty="0">
                <a:solidFill>
                  <a:srgbClr val="175C98"/>
                </a:solidFill>
                <a:latin typeface="Cambria" panose="02040503050406030204" pitchFamily="18" charset="0"/>
                <a:ea typeface="Cambria" panose="02040503050406030204" pitchFamily="18" charset="0"/>
              </a:rPr>
              <a:t>10</a:t>
            </a:r>
            <a:r>
              <a:rPr lang="en-US" sz="3000" b="1" dirty="0">
                <a:solidFill>
                  <a:schemeClr val="tx1"/>
                </a:solidFill>
                <a:latin typeface="Cambria" panose="02040503050406030204" pitchFamily="18" charset="0"/>
                <a:ea typeface="Cambria" panose="02040503050406030204" pitchFamily="18" charset="0"/>
              </a:rPr>
              <a:t>V</a:t>
            </a:r>
          </a:p>
        </p:txBody>
      </p:sp>
      <p:sp>
        <p:nvSpPr>
          <p:cNvPr id="8" name="Rectangle 7">
            <a:extLst>
              <a:ext uri="{FF2B5EF4-FFF2-40B4-BE49-F238E27FC236}">
                <a16:creationId xmlns:a16="http://schemas.microsoft.com/office/drawing/2014/main" id="{0C245E47-35E6-A955-2871-00576A95870A}"/>
              </a:ext>
            </a:extLst>
          </p:cNvPr>
          <p:cNvSpPr/>
          <p:nvPr/>
        </p:nvSpPr>
        <p:spPr>
          <a:xfrm>
            <a:off x="8259481" y="4591760"/>
            <a:ext cx="895582" cy="66479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000" b="1" dirty="0">
                <a:solidFill>
                  <a:srgbClr val="175C98"/>
                </a:solidFill>
                <a:latin typeface="Cambria" panose="02040503050406030204" pitchFamily="18" charset="0"/>
                <a:ea typeface="Cambria" panose="02040503050406030204" pitchFamily="18" charset="0"/>
              </a:rPr>
              <a:t>10</a:t>
            </a:r>
            <a:r>
              <a:rPr lang="en-US" sz="3000" b="1" dirty="0">
                <a:solidFill>
                  <a:schemeClr val="tx1"/>
                </a:solidFill>
                <a:latin typeface="Cambria" panose="02040503050406030204" pitchFamily="18" charset="0"/>
                <a:ea typeface="Cambria" panose="02040503050406030204" pitchFamily="18" charset="0"/>
              </a:rPr>
              <a:t>V</a:t>
            </a:r>
          </a:p>
        </p:txBody>
      </p:sp>
      <p:sp>
        <p:nvSpPr>
          <p:cNvPr id="18" name="Rectangle 17">
            <a:extLst>
              <a:ext uri="{FF2B5EF4-FFF2-40B4-BE49-F238E27FC236}">
                <a16:creationId xmlns:a16="http://schemas.microsoft.com/office/drawing/2014/main" id="{85964F52-384D-E59F-0B54-2A5B5648D2DA}"/>
              </a:ext>
            </a:extLst>
          </p:cNvPr>
          <p:cNvSpPr/>
          <p:nvPr/>
        </p:nvSpPr>
        <p:spPr>
          <a:xfrm>
            <a:off x="6854149" y="3518999"/>
            <a:ext cx="895582" cy="66479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000" b="1" dirty="0">
                <a:solidFill>
                  <a:srgbClr val="175C98"/>
                </a:solidFill>
                <a:latin typeface="Cambria" panose="02040503050406030204" pitchFamily="18" charset="0"/>
                <a:ea typeface="Cambria" panose="02040503050406030204" pitchFamily="18" charset="0"/>
              </a:rPr>
              <a:t>10</a:t>
            </a:r>
            <a:r>
              <a:rPr lang="en-US" sz="3000" b="1" dirty="0">
                <a:solidFill>
                  <a:schemeClr val="tx1"/>
                </a:solidFill>
                <a:latin typeface="Cambria" panose="02040503050406030204" pitchFamily="18" charset="0"/>
                <a:ea typeface="Cambria" panose="02040503050406030204" pitchFamily="18" charset="0"/>
              </a:rPr>
              <a:t>V</a:t>
            </a:r>
          </a:p>
        </p:txBody>
      </p:sp>
      <p:sp>
        <p:nvSpPr>
          <p:cNvPr id="9" name="Rectangle 8">
            <a:extLst>
              <a:ext uri="{FF2B5EF4-FFF2-40B4-BE49-F238E27FC236}">
                <a16:creationId xmlns:a16="http://schemas.microsoft.com/office/drawing/2014/main" id="{FEC1F389-95D1-F077-3B10-15A5663D17FC}"/>
              </a:ext>
            </a:extLst>
          </p:cNvPr>
          <p:cNvSpPr/>
          <p:nvPr/>
        </p:nvSpPr>
        <p:spPr>
          <a:xfrm>
            <a:off x="738617" y="4906851"/>
            <a:ext cx="5198029" cy="131303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77620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bg/>
                                          </p:spTgt>
                                        </p:tgtEl>
                                        <p:attrNameLst>
                                          <p:attrName>style.visibility</p:attrName>
                                        </p:attrNameLst>
                                      </p:cBhvr>
                                      <p:to>
                                        <p:strVal val="visible"/>
                                      </p:to>
                                    </p:set>
                                    <p:animEffect transition="in" filter="fade">
                                      <p:cBhvr>
                                        <p:cTn id="11" dur="500"/>
                                        <p:tgtEl>
                                          <p:spTgt spid="6">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animBg="1"/>
      <p:bldP spid="7" grpId="0" animBg="1"/>
      <p:bldP spid="8" grpId="0" animBg="1"/>
      <p:bldP spid="1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3FA13F-59D7-143C-C17E-72AC8E55E268}"/>
              </a:ext>
            </a:extLst>
          </p:cNvPr>
          <p:cNvSpPr>
            <a:spLocks noGrp="1"/>
          </p:cNvSpPr>
          <p:nvPr>
            <p:ph type="title"/>
          </p:nvPr>
        </p:nvSpPr>
        <p:spPr>
          <a:xfrm>
            <a:off x="686443" y="290541"/>
            <a:ext cx="10819113" cy="384894"/>
          </a:xfrm>
        </p:spPr>
        <p:txBody>
          <a:bodyPr/>
          <a:lstStyle/>
          <a:p>
            <a:r>
              <a:rPr lang="en-US" sz="3000" dirty="0"/>
              <a:t>Part 1 and 2: Kirchhoff’s Laws Practice Problems</a:t>
            </a:r>
          </a:p>
        </p:txBody>
      </p:sp>
      <p:sp>
        <p:nvSpPr>
          <p:cNvPr id="5" name="Content Placeholder 4">
            <a:extLst>
              <a:ext uri="{FF2B5EF4-FFF2-40B4-BE49-F238E27FC236}">
                <a16:creationId xmlns:a16="http://schemas.microsoft.com/office/drawing/2014/main" id="{906B3A1A-3846-0CCF-0FC2-F628D8DD8E23}"/>
              </a:ext>
            </a:extLst>
          </p:cNvPr>
          <p:cNvSpPr>
            <a:spLocks noGrp="1"/>
          </p:cNvSpPr>
          <p:nvPr>
            <p:ph idx="1"/>
          </p:nvPr>
        </p:nvSpPr>
        <p:spPr>
          <a:xfrm>
            <a:off x="830581" y="1286898"/>
            <a:ext cx="6346372" cy="4835929"/>
          </a:xfrm>
        </p:spPr>
        <p:txBody>
          <a:bodyPr/>
          <a:lstStyle/>
          <a:p>
            <a:r>
              <a:rPr lang="en-US" b="1" dirty="0"/>
              <a:t>Directions: </a:t>
            </a:r>
            <a:r>
              <a:rPr lang="en-US" dirty="0"/>
              <a:t>Use Kirchhoff’s Current and Voltage Laws to solve the equations below.</a:t>
            </a:r>
          </a:p>
          <a:p>
            <a:endParaRPr lang="en-US" sz="1200" dirty="0"/>
          </a:p>
          <a:p>
            <a:r>
              <a:rPr lang="en-US" b="1" dirty="0"/>
              <a:t>Part 1: Kirchhoff’s Current Law</a:t>
            </a:r>
            <a:endParaRPr lang="en-US" dirty="0"/>
          </a:p>
          <a:p>
            <a:pPr marL="457200" indent="-457200">
              <a:buFont typeface="Arial" panose="020B0604020202020204" pitchFamily="34" charset="0"/>
              <a:buChar char="•"/>
            </a:pPr>
            <a:r>
              <a:rPr lang="en-US" dirty="0"/>
              <a:t>Find the unknown current. </a:t>
            </a:r>
          </a:p>
          <a:p>
            <a:pPr marL="457200" indent="-457200">
              <a:buFont typeface="Arial" panose="020B0604020202020204" pitchFamily="34" charset="0"/>
              <a:buChar char="•"/>
            </a:pPr>
            <a:endParaRPr lang="en-US" sz="1200" dirty="0"/>
          </a:p>
          <a:p>
            <a:r>
              <a:rPr lang="en-US" b="1" dirty="0"/>
              <a:t>Part 2: Kirchhoff’s Voltage Law</a:t>
            </a:r>
          </a:p>
          <a:p>
            <a:pPr marL="457200" indent="-457200">
              <a:buFont typeface="Arial" panose="020B0604020202020204" pitchFamily="34" charset="0"/>
              <a:buChar char="•"/>
            </a:pPr>
            <a:r>
              <a:rPr lang="en-US" dirty="0"/>
              <a:t>Calculate the unknown voltage drop. </a:t>
            </a:r>
          </a:p>
          <a:p>
            <a:endParaRPr lang="en-US" dirty="0"/>
          </a:p>
          <a:p>
            <a:endParaRPr lang="en-US" dirty="0"/>
          </a:p>
        </p:txBody>
      </p:sp>
      <p:pic>
        <p:nvPicPr>
          <p:cNvPr id="7" name="Picture 6">
            <a:extLst>
              <a:ext uri="{FF2B5EF4-FFF2-40B4-BE49-F238E27FC236}">
                <a16:creationId xmlns:a16="http://schemas.microsoft.com/office/drawing/2014/main" id="{1B0F65C4-6757-963F-F5D6-131CB7541C69}"/>
              </a:ext>
            </a:extLst>
          </p:cNvPr>
          <p:cNvPicPr>
            <a:picLocks noChangeAspect="1"/>
          </p:cNvPicPr>
          <p:nvPr/>
        </p:nvPicPr>
        <p:blipFill>
          <a:blip r:embed="rId4"/>
          <a:stretch>
            <a:fillRect/>
          </a:stretch>
        </p:blipFill>
        <p:spPr>
          <a:xfrm>
            <a:off x="7759906" y="1272099"/>
            <a:ext cx="3601513" cy="4835929"/>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8" name="Picture 7" descr="Running man icon indicating the slide has an ACTIVITY.">
            <a:extLst>
              <a:ext uri="{FF2B5EF4-FFF2-40B4-BE49-F238E27FC236}">
                <a16:creationId xmlns:a16="http://schemas.microsoft.com/office/drawing/2014/main" id="{E7EEC5BA-92D3-6A74-3CB4-2F51E96BC1DA}"/>
              </a:ext>
            </a:extLst>
          </p:cNvPr>
          <p:cNvPicPr>
            <a:picLocks noChangeAspect="1"/>
          </p:cNvPicPr>
          <p:nvPr/>
        </p:nvPicPr>
        <p:blipFill>
          <a:blip r:embed="rId5" cstate="print">
            <a:extLst>
              <a:ext uri="{28A0092B-C50C-407E-A947-70E740481C1C}">
                <a14:useLocalDpi xmlns:a14="http://schemas.microsoft.com/office/drawing/2010/main" val="0"/>
              </a:ext>
            </a:extLst>
          </a:blip>
          <a:srcRect l="63000" t="31047" r="3465" b="7314"/>
          <a:stretch>
            <a:fillRect/>
          </a:stretch>
        </p:blipFill>
        <p:spPr>
          <a:xfrm>
            <a:off x="11006961" y="150682"/>
            <a:ext cx="642733" cy="664613"/>
          </a:xfrm>
          <a:prstGeom prst="rect">
            <a:avLst/>
          </a:prstGeom>
        </p:spPr>
      </p:pic>
      <p:sp>
        <p:nvSpPr>
          <p:cNvPr id="9" name="Rectangle 8">
            <a:extLst>
              <a:ext uri="{FF2B5EF4-FFF2-40B4-BE49-F238E27FC236}">
                <a16:creationId xmlns:a16="http://schemas.microsoft.com/office/drawing/2014/main" id="{AC99BB27-9A5C-2241-6EE5-E6E995256979}"/>
              </a:ext>
            </a:extLst>
          </p:cNvPr>
          <p:cNvSpPr/>
          <p:nvPr/>
        </p:nvSpPr>
        <p:spPr>
          <a:xfrm>
            <a:off x="686443" y="5352949"/>
            <a:ext cx="6490510" cy="755079"/>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500" b="1" i="1" dirty="0">
                <a:solidFill>
                  <a:schemeClr val="tx1">
                    <a:lumMod val="85000"/>
                    <a:lumOff val="15000"/>
                  </a:schemeClr>
                </a:solidFill>
              </a:rPr>
              <a:t>Please complete only Parts 1 and 2 for now. </a:t>
            </a:r>
          </a:p>
        </p:txBody>
      </p:sp>
    </p:spTree>
    <p:custDataLst>
      <p:tags r:id="rId1"/>
    </p:custDataLst>
    <p:extLst>
      <p:ext uri="{BB962C8B-B14F-4D97-AF65-F5344CB8AC3E}">
        <p14:creationId xmlns:p14="http://schemas.microsoft.com/office/powerpoint/2010/main" val="397853761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76EE3-5C84-977C-43DB-CEFB70D73BDD}"/>
              </a:ext>
            </a:extLst>
          </p:cNvPr>
          <p:cNvSpPr>
            <a:spLocks noGrp="1"/>
          </p:cNvSpPr>
          <p:nvPr>
            <p:ph type="title"/>
          </p:nvPr>
        </p:nvSpPr>
        <p:spPr/>
        <p:txBody>
          <a:bodyPr/>
          <a:lstStyle/>
          <a:p>
            <a:r>
              <a:rPr lang="en-US" dirty="0"/>
              <a:t>Question 1</a:t>
            </a:r>
          </a:p>
        </p:txBody>
      </p:sp>
      <p:sp>
        <p:nvSpPr>
          <p:cNvPr id="3" name="Content Placeholder 2">
            <a:extLst>
              <a:ext uri="{FF2B5EF4-FFF2-40B4-BE49-F238E27FC236}">
                <a16:creationId xmlns:a16="http://schemas.microsoft.com/office/drawing/2014/main" id="{06693752-A36D-D003-BC80-10A7598A1A1C}"/>
              </a:ext>
            </a:extLst>
          </p:cNvPr>
          <p:cNvSpPr>
            <a:spLocks noGrp="1"/>
          </p:cNvSpPr>
          <p:nvPr>
            <p:ph idx="1"/>
          </p:nvPr>
        </p:nvSpPr>
        <p:spPr>
          <a:xfrm>
            <a:off x="838198" y="1381991"/>
            <a:ext cx="6252149" cy="5018807"/>
          </a:xfrm>
        </p:spPr>
        <p:txBody>
          <a:bodyPr>
            <a:normAutofit fontScale="85000" lnSpcReduction="20000"/>
          </a:bodyPr>
          <a:lstStyle/>
          <a:p>
            <a:pPr marL="457200" lvl="0" indent="-457200" eaLnBrk="0" fontAlgn="base" hangingPunct="0">
              <a:lnSpc>
                <a:spcPct val="100000"/>
              </a:lnSpc>
              <a:spcBef>
                <a:spcPct val="0"/>
              </a:spcBef>
              <a:spcAft>
                <a:spcPct val="0"/>
              </a:spcAft>
              <a:buClrTx/>
              <a:buAutoNum type="arabicPeriod"/>
            </a:pPr>
            <a:r>
              <a:rPr lang="en-US" altLang="en-US" sz="3000" dirty="0">
                <a:solidFill>
                  <a:schemeClr val="tx1"/>
                </a:solidFill>
                <a:latin typeface="Calibri" panose="020F0502020204030204" pitchFamily="34" charset="0"/>
                <a:ea typeface="Calibri" panose="020F0502020204030204" pitchFamily="34" charset="0"/>
                <a:cs typeface="Calibri" panose="020F0502020204030204" pitchFamily="34" charset="0"/>
              </a:rPr>
              <a:t>Find the unknown current. The first step of problem solving has been done for you. </a:t>
            </a:r>
          </a:p>
          <a:p>
            <a:pPr marL="457200" lvl="0" indent="-457200" eaLnBrk="0" fontAlgn="base" hangingPunct="0">
              <a:lnSpc>
                <a:spcPct val="100000"/>
              </a:lnSpc>
              <a:spcBef>
                <a:spcPct val="0"/>
              </a:spcBef>
              <a:spcAft>
                <a:spcPct val="0"/>
              </a:spcAft>
              <a:buClrTx/>
              <a:buAutoNum type="arabicPeriod"/>
            </a:pPr>
            <a:endParaRPr lang="en-US" altLang="en-US" sz="25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sz="2900" b="1" dirty="0">
                <a:solidFill>
                  <a:schemeClr val="accent4"/>
                </a:solidFill>
              </a:rPr>
              <a:t>Solution:</a:t>
            </a:r>
            <a:r>
              <a:rPr lang="en-US" sz="2900" dirty="0">
                <a:solidFill>
                  <a:schemeClr val="accent4"/>
                </a:solidFill>
              </a:rPr>
              <a:t>         </a:t>
            </a:r>
          </a:p>
          <a:p>
            <a:r>
              <a:rPr lang="en-US" sz="3800" dirty="0">
                <a:solidFill>
                  <a:schemeClr val="tx1"/>
                </a:solidFill>
              </a:rPr>
              <a:t>          I</a:t>
            </a:r>
            <a:r>
              <a:rPr lang="en-US" sz="3800" baseline="-25000" dirty="0">
                <a:solidFill>
                  <a:schemeClr val="tx1"/>
                </a:solidFill>
              </a:rPr>
              <a:t>1</a:t>
            </a:r>
            <a:r>
              <a:rPr lang="en-US" sz="3800" dirty="0">
                <a:solidFill>
                  <a:schemeClr val="tx1"/>
                </a:solidFill>
              </a:rPr>
              <a:t> + I</a:t>
            </a:r>
            <a:r>
              <a:rPr lang="en-US" sz="3800" baseline="-25000" dirty="0">
                <a:solidFill>
                  <a:schemeClr val="tx1"/>
                </a:solidFill>
              </a:rPr>
              <a:t>3</a:t>
            </a:r>
            <a:r>
              <a:rPr lang="en-US" sz="3800" dirty="0">
                <a:solidFill>
                  <a:schemeClr val="tx1"/>
                </a:solidFill>
              </a:rPr>
              <a:t> = I</a:t>
            </a:r>
            <a:r>
              <a:rPr lang="en-US" sz="3800" baseline="-25000" dirty="0">
                <a:solidFill>
                  <a:schemeClr val="tx1"/>
                </a:solidFill>
              </a:rPr>
              <a:t>2</a:t>
            </a:r>
            <a:endParaRPr lang="en-US" sz="3800" dirty="0">
              <a:solidFill>
                <a:schemeClr val="tx1"/>
              </a:solidFill>
            </a:endParaRPr>
          </a:p>
          <a:p>
            <a:r>
              <a:rPr lang="en-US" sz="3800" dirty="0">
                <a:solidFill>
                  <a:schemeClr val="tx1"/>
                </a:solidFill>
              </a:rPr>
              <a:t>      10A + I</a:t>
            </a:r>
            <a:r>
              <a:rPr lang="en-US" sz="3800" b="1" baseline="-25000" dirty="0">
                <a:solidFill>
                  <a:schemeClr val="tx1"/>
                </a:solidFill>
              </a:rPr>
              <a:t>3</a:t>
            </a:r>
            <a:r>
              <a:rPr lang="en-US" sz="3800" dirty="0">
                <a:solidFill>
                  <a:schemeClr val="tx1"/>
                </a:solidFill>
              </a:rPr>
              <a:t> = 4A</a:t>
            </a:r>
          </a:p>
          <a:p>
            <a:r>
              <a:rPr lang="en-US" sz="3800" i="1" dirty="0">
                <a:solidFill>
                  <a:schemeClr val="tx1"/>
                </a:solidFill>
              </a:rPr>
              <a:t>     -10A         -10A</a:t>
            </a:r>
            <a:endParaRPr lang="en-US" sz="3800" dirty="0">
              <a:solidFill>
                <a:schemeClr val="tx1"/>
              </a:solidFill>
            </a:endParaRPr>
          </a:p>
          <a:p>
            <a:r>
              <a:rPr lang="en-US" sz="3800" dirty="0">
                <a:solidFill>
                  <a:schemeClr val="tx1"/>
                </a:solidFill>
              </a:rPr>
              <a:t>                </a:t>
            </a:r>
            <a:r>
              <a:rPr lang="en-US" sz="3800" dirty="0">
                <a:solidFill>
                  <a:schemeClr val="accent4"/>
                </a:solidFill>
              </a:rPr>
              <a:t>I</a:t>
            </a:r>
            <a:r>
              <a:rPr lang="en-US" sz="3800" b="1" baseline="-25000" dirty="0">
                <a:solidFill>
                  <a:schemeClr val="accent4"/>
                </a:solidFill>
              </a:rPr>
              <a:t>3</a:t>
            </a:r>
            <a:r>
              <a:rPr lang="en-US" sz="3800" dirty="0">
                <a:solidFill>
                  <a:schemeClr val="accent4"/>
                </a:solidFill>
              </a:rPr>
              <a:t> = -6A</a:t>
            </a:r>
          </a:p>
          <a:p>
            <a:r>
              <a:rPr lang="en-US" sz="2900" b="1" dirty="0">
                <a:solidFill>
                  <a:schemeClr val="accent1"/>
                </a:solidFill>
              </a:rPr>
              <a:t>Check: </a:t>
            </a:r>
            <a:endParaRPr lang="en-US" sz="2900" dirty="0">
              <a:solidFill>
                <a:schemeClr val="accent1"/>
              </a:solidFill>
            </a:endParaRPr>
          </a:p>
          <a:p>
            <a:r>
              <a:rPr lang="en-US" sz="3800" dirty="0">
                <a:solidFill>
                  <a:schemeClr val="tx1"/>
                </a:solidFill>
              </a:rPr>
              <a:t>         I</a:t>
            </a:r>
            <a:r>
              <a:rPr lang="en-US" sz="3800" baseline="-25000" dirty="0">
                <a:solidFill>
                  <a:schemeClr val="tx1"/>
                </a:solidFill>
              </a:rPr>
              <a:t>1</a:t>
            </a:r>
            <a:r>
              <a:rPr lang="en-US" sz="3800" dirty="0">
                <a:solidFill>
                  <a:schemeClr val="tx1"/>
                </a:solidFill>
              </a:rPr>
              <a:t> + I</a:t>
            </a:r>
            <a:r>
              <a:rPr lang="en-US" sz="3800" baseline="-25000" dirty="0">
                <a:solidFill>
                  <a:schemeClr val="tx1"/>
                </a:solidFill>
              </a:rPr>
              <a:t>3</a:t>
            </a:r>
            <a:r>
              <a:rPr lang="en-US" sz="3800" dirty="0">
                <a:solidFill>
                  <a:schemeClr val="tx1"/>
                </a:solidFill>
              </a:rPr>
              <a:t> = I</a:t>
            </a:r>
            <a:r>
              <a:rPr lang="en-US" sz="3800" baseline="-25000" dirty="0">
                <a:solidFill>
                  <a:schemeClr val="tx1"/>
                </a:solidFill>
              </a:rPr>
              <a:t>2</a:t>
            </a:r>
            <a:endParaRPr lang="en-US" sz="3800" dirty="0">
              <a:solidFill>
                <a:schemeClr val="tx1"/>
              </a:solidFill>
            </a:endParaRPr>
          </a:p>
          <a:p>
            <a:r>
              <a:rPr lang="en-US" sz="3800" dirty="0">
                <a:solidFill>
                  <a:schemeClr val="tx1"/>
                </a:solidFill>
              </a:rPr>
              <a:t>   10A - 6A = 4A</a:t>
            </a:r>
          </a:p>
          <a:p>
            <a:r>
              <a:rPr lang="en-US" sz="3800" dirty="0">
                <a:solidFill>
                  <a:schemeClr val="accent1"/>
                </a:solidFill>
              </a:rPr>
              <a:t>              4A = 4A</a:t>
            </a:r>
          </a:p>
          <a:p>
            <a:pPr lvl="0" eaLnBrk="0" fontAlgn="base" hangingPunct="0">
              <a:lnSpc>
                <a:spcPct val="100000"/>
              </a:lnSpc>
              <a:spcBef>
                <a:spcPct val="0"/>
              </a:spcBef>
              <a:spcAft>
                <a:spcPct val="0"/>
              </a:spcAft>
              <a:buClrTx/>
            </a:pPr>
            <a:endParaRPr lang="en-US" altLang="en-US" sz="3600" dirty="0">
              <a:solidFill>
                <a:schemeClr val="tx1"/>
              </a:solidFill>
            </a:endParaRPr>
          </a:p>
          <a:p>
            <a:pPr lvl="0" eaLnBrk="0" fontAlgn="base" hangingPunct="0">
              <a:lnSpc>
                <a:spcPct val="100000"/>
              </a:lnSpc>
              <a:spcBef>
                <a:spcPct val="0"/>
              </a:spcBef>
              <a:spcAft>
                <a:spcPct val="0"/>
              </a:spcAft>
              <a:buClrTx/>
            </a:pPr>
            <a:endParaRPr lang="en-US" altLang="en-US" sz="4000" dirty="0">
              <a:solidFill>
                <a:schemeClr val="tx1"/>
              </a:solidFill>
              <a:latin typeface="Arial" panose="020B0604020202020204" pitchFamily="34" charset="0"/>
            </a:endParaRPr>
          </a:p>
          <a:p>
            <a:endParaRPr lang="en-US" dirty="0"/>
          </a:p>
        </p:txBody>
      </p:sp>
      <p:sp>
        <p:nvSpPr>
          <p:cNvPr id="6" name="Rectangle 5">
            <a:extLst>
              <a:ext uri="{FF2B5EF4-FFF2-40B4-BE49-F238E27FC236}">
                <a16:creationId xmlns:a16="http://schemas.microsoft.com/office/drawing/2014/main" id="{5706D0AB-9AAE-BD93-7394-70E3D78B3ECB}"/>
              </a:ext>
            </a:extLst>
          </p:cNvPr>
          <p:cNvSpPr/>
          <p:nvPr/>
        </p:nvSpPr>
        <p:spPr>
          <a:xfrm>
            <a:off x="964619" y="3216968"/>
            <a:ext cx="3162924" cy="404734"/>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B907D5A-25FC-E7BD-4D92-EC480375954E}"/>
              </a:ext>
            </a:extLst>
          </p:cNvPr>
          <p:cNvSpPr/>
          <p:nvPr/>
        </p:nvSpPr>
        <p:spPr>
          <a:xfrm>
            <a:off x="1072049" y="3689027"/>
            <a:ext cx="3162924" cy="404734"/>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CC475E7-32FB-9A91-0BAB-13164142FED2}"/>
              </a:ext>
            </a:extLst>
          </p:cNvPr>
          <p:cNvSpPr/>
          <p:nvPr/>
        </p:nvSpPr>
        <p:spPr>
          <a:xfrm>
            <a:off x="899158" y="4145170"/>
            <a:ext cx="3162924" cy="404734"/>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2709E0B-833C-5E68-6522-C489405360E8}"/>
              </a:ext>
            </a:extLst>
          </p:cNvPr>
          <p:cNvSpPr/>
          <p:nvPr/>
        </p:nvSpPr>
        <p:spPr>
          <a:xfrm>
            <a:off x="964619" y="5484950"/>
            <a:ext cx="3162924" cy="404734"/>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7341ACB-B5A6-2A83-2EE4-BC5C83C96B51}"/>
              </a:ext>
            </a:extLst>
          </p:cNvPr>
          <p:cNvSpPr/>
          <p:nvPr/>
        </p:nvSpPr>
        <p:spPr>
          <a:xfrm>
            <a:off x="864559" y="5879839"/>
            <a:ext cx="3162924" cy="404734"/>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Running man icon indicating the slide has an ACTIVITY.">
            <a:extLst>
              <a:ext uri="{FF2B5EF4-FFF2-40B4-BE49-F238E27FC236}">
                <a16:creationId xmlns:a16="http://schemas.microsoft.com/office/drawing/2014/main" id="{5FADDC17-093E-2DBC-8419-83CE0A2BEE66}"/>
              </a:ext>
            </a:extLst>
          </p:cNvPr>
          <p:cNvPicPr>
            <a:picLocks noChangeAspect="1"/>
          </p:cNvPicPr>
          <p:nvPr/>
        </p:nvPicPr>
        <p:blipFill>
          <a:blip r:embed="rId4" cstate="print">
            <a:extLst>
              <a:ext uri="{28A0092B-C50C-407E-A947-70E740481C1C}">
                <a14:useLocalDpi xmlns:a14="http://schemas.microsoft.com/office/drawing/2010/main" val="0"/>
              </a:ext>
            </a:extLst>
          </a:blip>
          <a:srcRect l="63000" t="31047" r="3465" b="7314"/>
          <a:stretch>
            <a:fillRect/>
          </a:stretch>
        </p:blipFill>
        <p:spPr>
          <a:xfrm>
            <a:off x="11006961" y="150682"/>
            <a:ext cx="642733" cy="664613"/>
          </a:xfrm>
          <a:prstGeom prst="rect">
            <a:avLst/>
          </a:prstGeom>
        </p:spPr>
      </p:pic>
      <p:pic>
        <p:nvPicPr>
          <p:cNvPr id="14" name="Graphic 13">
            <a:extLst>
              <a:ext uri="{FF2B5EF4-FFF2-40B4-BE49-F238E27FC236}">
                <a16:creationId xmlns:a16="http://schemas.microsoft.com/office/drawing/2014/main" id="{B8475668-9102-F2F3-187B-3E3178C2B231}"/>
              </a:ext>
            </a:extLst>
          </p:cNvPr>
          <p:cNvPicPr>
            <a:picLocks noChangeAspect="1"/>
          </p:cNvPicPr>
          <p:nvPr/>
        </p:nvPicPr>
        <p:blipFill>
          <a:blip>
            <a:extLst>
              <a:ext uri="{96DAC541-7B7A-43D3-8B79-37D633B846F1}">
                <asvg:svgBlip xmlns:asvg="http://schemas.microsoft.com/office/drawing/2016/SVG/main" r:embed="rId5"/>
              </a:ext>
            </a:extLst>
          </a:blip>
          <a:srcRect l="26053" t="26818" r="24605" b="14120"/>
          <a:stretch>
            <a:fillRect/>
          </a:stretch>
        </p:blipFill>
        <p:spPr>
          <a:xfrm>
            <a:off x="6685640" y="2463115"/>
            <a:ext cx="4964054" cy="3342348"/>
          </a:xfrm>
          <a:prstGeom prst="rect">
            <a:avLst/>
          </a:prstGeom>
        </p:spPr>
      </p:pic>
    </p:spTree>
    <p:custDataLst>
      <p:tags r:id="rId1"/>
    </p:custDataLst>
    <p:extLst>
      <p:ext uri="{BB962C8B-B14F-4D97-AF65-F5344CB8AC3E}">
        <p14:creationId xmlns:p14="http://schemas.microsoft.com/office/powerpoint/2010/main" val="3653369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53F5C-2A78-D00E-80CF-8CCCD9E278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153AB5-7C94-41A7-9F7B-93D4D934648E}"/>
              </a:ext>
            </a:extLst>
          </p:cNvPr>
          <p:cNvSpPr>
            <a:spLocks noGrp="1"/>
          </p:cNvSpPr>
          <p:nvPr>
            <p:ph type="title"/>
          </p:nvPr>
        </p:nvSpPr>
        <p:spPr/>
        <p:txBody>
          <a:bodyPr/>
          <a:lstStyle/>
          <a:p>
            <a:r>
              <a:rPr lang="en-US" dirty="0"/>
              <a:t>Question 6</a:t>
            </a:r>
          </a:p>
        </p:txBody>
      </p:sp>
      <p:sp>
        <p:nvSpPr>
          <p:cNvPr id="3" name="Content Placeholder 2">
            <a:extLst>
              <a:ext uri="{FF2B5EF4-FFF2-40B4-BE49-F238E27FC236}">
                <a16:creationId xmlns:a16="http://schemas.microsoft.com/office/drawing/2014/main" id="{FD935301-F2B2-B749-26BE-DA9BDB16FAFB}"/>
              </a:ext>
            </a:extLst>
          </p:cNvPr>
          <p:cNvSpPr>
            <a:spLocks noGrp="1"/>
          </p:cNvSpPr>
          <p:nvPr>
            <p:ph idx="1"/>
          </p:nvPr>
        </p:nvSpPr>
        <p:spPr>
          <a:xfrm>
            <a:off x="838199" y="1381991"/>
            <a:ext cx="5947125" cy="5300521"/>
          </a:xfrm>
        </p:spPr>
        <p:txBody>
          <a:bodyPr>
            <a:normAutofit fontScale="92500" lnSpcReduction="20000"/>
          </a:bodyPr>
          <a:lstStyle/>
          <a:p>
            <a:pPr lvl="0"/>
            <a:r>
              <a:rPr lang="en-US" dirty="0"/>
              <a:t>6. Calculate the unknown </a:t>
            </a:r>
            <a:r>
              <a:rPr lang="en-US" b="1" dirty="0"/>
              <a:t>voltage drop</a:t>
            </a:r>
            <a:r>
              <a:rPr lang="en-US" dirty="0"/>
              <a:t> across Resistor 2.</a:t>
            </a:r>
          </a:p>
          <a:p>
            <a:pPr lvl="0"/>
            <a:endParaRPr lang="en-US" dirty="0"/>
          </a:p>
          <a:p>
            <a:r>
              <a:rPr lang="en-US" b="1" dirty="0">
                <a:solidFill>
                  <a:schemeClr val="accent4"/>
                </a:solidFill>
              </a:rPr>
              <a:t>Solution</a:t>
            </a:r>
            <a:r>
              <a:rPr lang="en-US" dirty="0">
                <a:solidFill>
                  <a:schemeClr val="accent4"/>
                </a:solidFill>
              </a:rPr>
              <a:t>: </a:t>
            </a:r>
          </a:p>
          <a:p>
            <a:r>
              <a:rPr lang="en-US" dirty="0">
                <a:solidFill>
                  <a:schemeClr val="tx1"/>
                </a:solidFill>
              </a:rPr>
              <a:t>+Vsource − V1 − V2 − V3 = 0</a:t>
            </a:r>
          </a:p>
          <a:p>
            <a:r>
              <a:rPr lang="en-US" dirty="0">
                <a:solidFill>
                  <a:schemeClr val="tx1"/>
                </a:solidFill>
              </a:rPr>
              <a:t>     </a:t>
            </a:r>
            <a:r>
              <a:rPr lang="en-US" u="sng" dirty="0">
                <a:solidFill>
                  <a:schemeClr val="tx1"/>
                </a:solidFill>
              </a:rPr>
              <a:t>38V – 10V – ?V – 10V = 0</a:t>
            </a:r>
            <a:endParaRPr lang="en-US" dirty="0">
              <a:solidFill>
                <a:schemeClr val="tx1"/>
              </a:solidFill>
            </a:endParaRPr>
          </a:p>
          <a:p>
            <a:r>
              <a:rPr lang="en-US" dirty="0">
                <a:solidFill>
                  <a:schemeClr val="tx1"/>
                </a:solidFill>
              </a:rPr>
              <a:t>                        </a:t>
            </a:r>
            <a:r>
              <a:rPr lang="en-US" i="1" dirty="0">
                <a:solidFill>
                  <a:schemeClr val="tx1"/>
                </a:solidFill>
              </a:rPr>
              <a:t>+?V             +?V</a:t>
            </a:r>
            <a:endParaRPr lang="en-US" dirty="0">
              <a:solidFill>
                <a:schemeClr val="tx1"/>
              </a:solidFill>
            </a:endParaRPr>
          </a:p>
          <a:p>
            <a:r>
              <a:rPr lang="en-US" dirty="0">
                <a:solidFill>
                  <a:schemeClr val="tx1"/>
                </a:solidFill>
              </a:rPr>
              <a:t>             38V – 10V – 10 V = ?V</a:t>
            </a:r>
          </a:p>
          <a:p>
            <a:r>
              <a:rPr lang="en-US" dirty="0">
                <a:solidFill>
                  <a:schemeClr val="tx1"/>
                </a:solidFill>
              </a:rPr>
              <a:t>                                    </a:t>
            </a:r>
            <a:r>
              <a:rPr lang="en-US" dirty="0">
                <a:solidFill>
                  <a:schemeClr val="accent4"/>
                </a:solidFill>
              </a:rPr>
              <a:t>18V = ?V</a:t>
            </a:r>
            <a:r>
              <a:rPr lang="en-US" dirty="0">
                <a:solidFill>
                  <a:schemeClr val="tx1"/>
                </a:solidFill>
              </a:rPr>
              <a:t>             </a:t>
            </a:r>
          </a:p>
          <a:p>
            <a:r>
              <a:rPr lang="en-US" b="1" dirty="0">
                <a:solidFill>
                  <a:schemeClr val="accent1"/>
                </a:solidFill>
              </a:rPr>
              <a:t>Check</a:t>
            </a:r>
            <a:r>
              <a:rPr lang="en-US" dirty="0">
                <a:solidFill>
                  <a:schemeClr val="accent1"/>
                </a:solidFill>
              </a:rPr>
              <a:t>: </a:t>
            </a:r>
          </a:p>
          <a:p>
            <a:r>
              <a:rPr lang="en-US" dirty="0">
                <a:solidFill>
                  <a:schemeClr val="tx1"/>
                </a:solidFill>
              </a:rPr>
              <a:t>+Vsource − V1 − V2 − V3 = 0</a:t>
            </a:r>
          </a:p>
          <a:p>
            <a:r>
              <a:rPr lang="en-US" dirty="0">
                <a:solidFill>
                  <a:schemeClr val="tx1"/>
                </a:solidFill>
              </a:rPr>
              <a:t>   38V – 10V – 18V – 10V = 0</a:t>
            </a:r>
          </a:p>
          <a:p>
            <a:r>
              <a:rPr lang="en-US" dirty="0">
                <a:solidFill>
                  <a:schemeClr val="tx1"/>
                </a:solidFill>
              </a:rPr>
              <a:t>                                          </a:t>
            </a:r>
            <a:r>
              <a:rPr lang="en-US" dirty="0">
                <a:solidFill>
                  <a:schemeClr val="accent1"/>
                </a:solidFill>
              </a:rPr>
              <a:t>0 = 0</a:t>
            </a:r>
          </a:p>
          <a:p>
            <a:endParaRPr lang="en-US" dirty="0"/>
          </a:p>
        </p:txBody>
      </p:sp>
      <p:sp>
        <p:nvSpPr>
          <p:cNvPr id="5" name="Rectangle 4">
            <a:extLst>
              <a:ext uri="{FF2B5EF4-FFF2-40B4-BE49-F238E27FC236}">
                <a16:creationId xmlns:a16="http://schemas.microsoft.com/office/drawing/2014/main" id="{4074A8A5-93C3-9A37-4D3F-3EB82BE826B8}"/>
              </a:ext>
            </a:extLst>
          </p:cNvPr>
          <p:cNvSpPr/>
          <p:nvPr/>
        </p:nvSpPr>
        <p:spPr>
          <a:xfrm>
            <a:off x="964619" y="3192905"/>
            <a:ext cx="4027106" cy="404734"/>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EA98827-15A8-3C88-3749-8B9856FB062A}"/>
              </a:ext>
            </a:extLst>
          </p:cNvPr>
          <p:cNvSpPr/>
          <p:nvPr/>
        </p:nvSpPr>
        <p:spPr>
          <a:xfrm>
            <a:off x="1091039" y="3597639"/>
            <a:ext cx="4027106" cy="404734"/>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DBFE9A5-2BF0-E1F6-DD00-4D49D27A9893}"/>
              </a:ext>
            </a:extLst>
          </p:cNvPr>
          <p:cNvSpPr/>
          <p:nvPr/>
        </p:nvSpPr>
        <p:spPr>
          <a:xfrm>
            <a:off x="1217459" y="4032251"/>
            <a:ext cx="4027106" cy="404734"/>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9A331F3-24E0-B290-A7A9-086D0F87609C}"/>
              </a:ext>
            </a:extLst>
          </p:cNvPr>
          <p:cNvSpPr/>
          <p:nvPr/>
        </p:nvSpPr>
        <p:spPr>
          <a:xfrm>
            <a:off x="1321129" y="4368857"/>
            <a:ext cx="4027106" cy="404734"/>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7808D70-5E76-1C0A-5290-0D5151245740}"/>
              </a:ext>
            </a:extLst>
          </p:cNvPr>
          <p:cNvSpPr/>
          <p:nvPr/>
        </p:nvSpPr>
        <p:spPr>
          <a:xfrm>
            <a:off x="964619" y="5544809"/>
            <a:ext cx="4027106" cy="404734"/>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F13B7BD-3176-ADFD-81A8-CE40345005C5}"/>
              </a:ext>
            </a:extLst>
          </p:cNvPr>
          <p:cNvSpPr/>
          <p:nvPr/>
        </p:nvSpPr>
        <p:spPr>
          <a:xfrm>
            <a:off x="838199" y="6045532"/>
            <a:ext cx="4027106" cy="404734"/>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Running man icon indicating the slide has an ACTIVITY.">
            <a:extLst>
              <a:ext uri="{FF2B5EF4-FFF2-40B4-BE49-F238E27FC236}">
                <a16:creationId xmlns:a16="http://schemas.microsoft.com/office/drawing/2014/main" id="{159A8F6A-D7E6-6A76-FB45-FF26F754BA8A}"/>
              </a:ext>
            </a:extLst>
          </p:cNvPr>
          <p:cNvPicPr>
            <a:picLocks noChangeAspect="1"/>
          </p:cNvPicPr>
          <p:nvPr/>
        </p:nvPicPr>
        <p:blipFill>
          <a:blip r:embed="rId4" cstate="print">
            <a:extLst>
              <a:ext uri="{28A0092B-C50C-407E-A947-70E740481C1C}">
                <a14:useLocalDpi xmlns:a14="http://schemas.microsoft.com/office/drawing/2010/main" val="0"/>
              </a:ext>
            </a:extLst>
          </a:blip>
          <a:srcRect l="63000" t="31047" r="3465" b="7314"/>
          <a:stretch>
            <a:fillRect/>
          </a:stretch>
        </p:blipFill>
        <p:spPr>
          <a:xfrm>
            <a:off x="11006961" y="150682"/>
            <a:ext cx="642733" cy="664613"/>
          </a:xfrm>
          <a:prstGeom prst="rect">
            <a:avLst/>
          </a:prstGeom>
        </p:spPr>
      </p:pic>
      <p:pic>
        <p:nvPicPr>
          <p:cNvPr id="13" name="Graphic 12">
            <a:extLst>
              <a:ext uri="{FF2B5EF4-FFF2-40B4-BE49-F238E27FC236}">
                <a16:creationId xmlns:a16="http://schemas.microsoft.com/office/drawing/2014/main" id="{DF77C53D-8886-BA46-BB7C-15572299BE08}"/>
              </a:ext>
            </a:extLst>
          </p:cNvPr>
          <p:cNvPicPr>
            <a:picLocks noChangeAspect="1"/>
          </p:cNvPicPr>
          <p:nvPr/>
        </p:nvPicPr>
        <p:blipFill>
          <a:blip>
            <a:extLst>
              <a:ext uri="{96DAC541-7B7A-43D3-8B79-37D633B846F1}">
                <asvg:svgBlip xmlns:asvg="http://schemas.microsoft.com/office/drawing/2016/SVG/main" r:embed="rId5"/>
              </a:ext>
            </a:extLst>
          </a:blip>
          <a:srcRect l="32369" t="13247" r="10989" b="13926"/>
          <a:stretch>
            <a:fillRect/>
          </a:stretch>
        </p:blipFill>
        <p:spPr>
          <a:xfrm>
            <a:off x="6586580" y="1883005"/>
            <a:ext cx="5063114" cy="3661804"/>
          </a:xfrm>
          <a:prstGeom prst="rect">
            <a:avLst/>
          </a:prstGeom>
        </p:spPr>
      </p:pic>
    </p:spTree>
    <p:custDataLst>
      <p:tags r:id="rId1"/>
    </p:custDataLst>
    <p:extLst>
      <p:ext uri="{BB962C8B-B14F-4D97-AF65-F5344CB8AC3E}">
        <p14:creationId xmlns:p14="http://schemas.microsoft.com/office/powerpoint/2010/main" val="23188588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863F8D55-C3A3-BFD1-871B-75FCA3191A2A}"/>
              </a:ext>
            </a:extLst>
          </p:cNvPr>
          <p:cNvSpPr txBox="1">
            <a:spLocks/>
          </p:cNvSpPr>
          <p:nvPr/>
        </p:nvSpPr>
        <p:spPr>
          <a:xfrm>
            <a:off x="1943906" y="2264210"/>
            <a:ext cx="8787954" cy="154204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6000" b="1" i="0" kern="1200">
                <a:solidFill>
                  <a:schemeClr val="accent1"/>
                </a:solidFill>
                <a:latin typeface="+mj-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F6235"/>
                </a:solidFill>
                <a:effectLst/>
                <a:uLnTx/>
                <a:uFillTx/>
                <a:latin typeface="Montserrat ExtraBold"/>
                <a:ea typeface="+mj-ea"/>
                <a:cs typeface="Arial" panose="020B0604020202020204" pitchFamily="34" charset="0"/>
              </a:rPr>
              <a:t>Circuit Components &amp; Architecture</a:t>
            </a:r>
          </a:p>
        </p:txBody>
      </p:sp>
      <p:sp>
        <p:nvSpPr>
          <p:cNvPr id="4" name="Content Placeholder 4">
            <a:extLst>
              <a:ext uri="{FF2B5EF4-FFF2-40B4-BE49-F238E27FC236}">
                <a16:creationId xmlns:a16="http://schemas.microsoft.com/office/drawing/2014/main" id="{606398C3-FF0C-1487-F15F-FE465689674C}"/>
              </a:ext>
            </a:extLst>
          </p:cNvPr>
          <p:cNvSpPr txBox="1">
            <a:spLocks/>
          </p:cNvSpPr>
          <p:nvPr/>
        </p:nvSpPr>
        <p:spPr>
          <a:xfrm>
            <a:off x="1943906" y="3806257"/>
            <a:ext cx="8787954" cy="914400"/>
          </a:xfrm>
          <a:prstGeom prst="rect">
            <a:avLst/>
          </a:prstGeom>
        </p:spPr>
        <p:txBody>
          <a:bodyPr vert="horz" lIns="0" tIns="0" rIns="0" bIns="0" rtlCol="0" anchor="t">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800" b="1" i="1" kern="1200">
                <a:solidFill>
                  <a:schemeClr val="tx1">
                    <a:lumMod val="75000"/>
                    <a:lumOff val="25000"/>
                  </a:schemeClr>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lumMod val="75000"/>
                    <a:lumOff val="25000"/>
                  </a:schemeClr>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lumMod val="75000"/>
                    <a:lumOff val="25000"/>
                  </a:schemeClr>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lumMod val="75000"/>
                    <a:lumOff val="25000"/>
                  </a:schemeClr>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615F67"/>
              </a:buClr>
              <a:buSzTx/>
              <a:buFont typeface="Arial" panose="020B0604020202020204" pitchFamily="34" charset="0"/>
              <a:buNone/>
              <a:tabLst/>
              <a:defRPr/>
            </a:pPr>
            <a:r>
              <a:rPr kumimoji="0" lang="en-US" sz="2800" b="1" i="1" u="none" strike="noStrike" kern="1200" cap="none" spc="0" normalizeH="0" baseline="0" noProof="0" dirty="0">
                <a:ln>
                  <a:noFill/>
                </a:ln>
                <a:solidFill>
                  <a:srgbClr val="000000">
                    <a:lumMod val="75000"/>
                    <a:lumOff val="25000"/>
                  </a:srgbClr>
                </a:solidFill>
                <a:effectLst/>
                <a:uLnTx/>
                <a:uFillTx/>
                <a:latin typeface="Calibri"/>
                <a:ea typeface="+mn-ea"/>
                <a:cs typeface="Arial" panose="020B0604020202020204" pitchFamily="34" charset="0"/>
              </a:rPr>
              <a:t>Transit Core Competencies Curriculum (TC3)</a:t>
            </a:r>
          </a:p>
          <a:p>
            <a:pPr marL="0" marR="0" lvl="0" indent="0" algn="l" defTabSz="914400" rtl="0" eaLnBrk="1" fontAlgn="auto" latinLnBrk="0" hangingPunct="1">
              <a:lnSpc>
                <a:spcPct val="90000"/>
              </a:lnSpc>
              <a:spcBef>
                <a:spcPts val="1000"/>
              </a:spcBef>
              <a:spcAft>
                <a:spcPts val="0"/>
              </a:spcAft>
              <a:buClr>
                <a:srgbClr val="615F67"/>
              </a:buClr>
              <a:buSzTx/>
              <a:buFont typeface="Arial" panose="020B0604020202020204" pitchFamily="34" charset="0"/>
              <a:buNone/>
              <a:tabLst/>
              <a:defRPr/>
            </a:pPr>
            <a:r>
              <a:rPr kumimoji="0" lang="en-US" sz="2800" b="1" i="1" u="none" strike="noStrike" kern="1200" cap="none" spc="0" normalizeH="0" baseline="0" noProof="0" dirty="0">
                <a:ln>
                  <a:noFill/>
                </a:ln>
                <a:solidFill>
                  <a:srgbClr val="000000">
                    <a:lumMod val="75000"/>
                    <a:lumOff val="25000"/>
                  </a:srgbClr>
                </a:solidFill>
                <a:effectLst/>
                <a:uLnTx/>
                <a:uFillTx/>
                <a:latin typeface="Calibri"/>
                <a:ea typeface="+mn-ea"/>
                <a:cs typeface="Arial" panose="020B0604020202020204" pitchFamily="34" charset="0"/>
              </a:rPr>
              <a:t>Electrical Foundations </a:t>
            </a:r>
          </a:p>
        </p:txBody>
      </p:sp>
    </p:spTree>
    <p:extLst>
      <p:ext uri="{BB962C8B-B14F-4D97-AF65-F5344CB8AC3E}">
        <p14:creationId xmlns:p14="http://schemas.microsoft.com/office/powerpoint/2010/main" val="384447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B3E1FD-8FCE-A44C-5593-819E3626520A}"/>
              </a:ext>
            </a:extLst>
          </p:cNvPr>
          <p:cNvSpPr>
            <a:spLocks noGrp="1"/>
          </p:cNvSpPr>
          <p:nvPr>
            <p:ph idx="1"/>
          </p:nvPr>
        </p:nvSpPr>
        <p:spPr>
          <a:xfrm>
            <a:off x="838199" y="1381991"/>
            <a:ext cx="5417791" cy="4835929"/>
          </a:xfrm>
        </p:spPr>
        <p:txBody>
          <a:bodyPr/>
          <a:lstStyle/>
          <a:p>
            <a:r>
              <a:rPr lang="en-US" sz="2600" b="1" dirty="0"/>
              <a:t>Part 3: Write Your Own Equations </a:t>
            </a:r>
            <a:endParaRPr lang="en-US" sz="2600" dirty="0"/>
          </a:p>
          <a:p>
            <a:pPr marL="457200" lvl="0" indent="-457200">
              <a:buFont typeface="Arial" panose="020B0604020202020204" pitchFamily="34" charset="0"/>
              <a:buChar char="•"/>
            </a:pPr>
            <a:r>
              <a:rPr lang="en-US" dirty="0"/>
              <a:t>Using the diagrams, write two practice problems using </a:t>
            </a:r>
            <a:r>
              <a:rPr lang="en-US" b="1" dirty="0">
                <a:solidFill>
                  <a:srgbClr val="FF0000"/>
                </a:solidFill>
              </a:rPr>
              <a:t>KCL</a:t>
            </a:r>
            <a:r>
              <a:rPr lang="en-US" dirty="0"/>
              <a:t> and two practice problems using </a:t>
            </a:r>
            <a:r>
              <a:rPr lang="en-US" b="1" dirty="0">
                <a:solidFill>
                  <a:srgbClr val="0000FF"/>
                </a:solidFill>
              </a:rPr>
              <a:t>KVL</a:t>
            </a:r>
            <a:r>
              <a:rPr lang="en-US" dirty="0"/>
              <a:t>. </a:t>
            </a:r>
          </a:p>
          <a:p>
            <a:pPr marL="457200" lvl="0" indent="-457200">
              <a:buFont typeface="Arial" panose="020B0604020202020204" pitchFamily="34" charset="0"/>
              <a:buChar char="•"/>
            </a:pPr>
            <a:endParaRPr lang="en-US" dirty="0"/>
          </a:p>
          <a:p>
            <a:pPr marL="457200" lvl="0" indent="-457200">
              <a:buFont typeface="Arial" panose="020B0604020202020204" pitchFamily="34" charset="0"/>
              <a:buChar char="•"/>
            </a:pPr>
            <a:r>
              <a:rPr lang="en-US" dirty="0"/>
              <a:t>Give your paper to a partner and have them solve your equations. </a:t>
            </a:r>
          </a:p>
          <a:p>
            <a:pPr marL="457200" lvl="0" indent="-457200">
              <a:buFont typeface="Arial" panose="020B0604020202020204" pitchFamily="34" charset="0"/>
              <a:buChar char="•"/>
            </a:pPr>
            <a:endParaRPr lang="en-US" dirty="0"/>
          </a:p>
          <a:p>
            <a:pPr marL="457200" lvl="0" indent="-457200">
              <a:buFont typeface="Arial" panose="020B0604020202020204" pitchFamily="34" charset="0"/>
              <a:buChar char="•"/>
            </a:pPr>
            <a:r>
              <a:rPr lang="en-US" dirty="0"/>
              <a:t>Get your paper back from your partner and check their work</a:t>
            </a:r>
            <a:r>
              <a:rPr lang="en-US" sz="2600" dirty="0"/>
              <a:t>. </a:t>
            </a:r>
          </a:p>
          <a:p>
            <a:endParaRPr lang="en-US" dirty="0"/>
          </a:p>
        </p:txBody>
      </p:sp>
      <p:sp>
        <p:nvSpPr>
          <p:cNvPr id="4" name="Title 3">
            <a:extLst>
              <a:ext uri="{FF2B5EF4-FFF2-40B4-BE49-F238E27FC236}">
                <a16:creationId xmlns:a16="http://schemas.microsoft.com/office/drawing/2014/main" id="{E61CE6AB-6CF4-0A97-3142-E1479BC9BD2B}"/>
              </a:ext>
            </a:extLst>
          </p:cNvPr>
          <p:cNvSpPr txBox="1">
            <a:spLocks/>
          </p:cNvSpPr>
          <p:nvPr/>
        </p:nvSpPr>
        <p:spPr>
          <a:xfrm>
            <a:off x="838199" y="255186"/>
            <a:ext cx="10819113" cy="38489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bg1"/>
                </a:solidFill>
                <a:latin typeface="+mj-lt"/>
                <a:ea typeface="+mj-ea"/>
                <a:cs typeface="Arial" panose="020B0604020202020204" pitchFamily="34" charset="0"/>
              </a:defRPr>
            </a:lvl1pPr>
          </a:lstStyle>
          <a:p>
            <a:r>
              <a:rPr lang="en-US" sz="3000" dirty="0"/>
              <a:t>Part 3: Kirchhoff’s Laws Practice Problems</a:t>
            </a:r>
          </a:p>
        </p:txBody>
      </p:sp>
      <p:pic>
        <p:nvPicPr>
          <p:cNvPr id="8" name="Graphic 7">
            <a:extLst>
              <a:ext uri="{FF2B5EF4-FFF2-40B4-BE49-F238E27FC236}">
                <a16:creationId xmlns:a16="http://schemas.microsoft.com/office/drawing/2014/main" id="{444DF333-AB07-98F8-CD48-D41C4FB59115}"/>
              </a:ext>
            </a:extLst>
          </p:cNvPr>
          <p:cNvPicPr>
            <a:picLocks noChangeAspect="1"/>
          </p:cNvPicPr>
          <p:nvPr/>
        </p:nvPicPr>
        <p:blipFill>
          <a:blip>
            <a:extLst>
              <a:ext uri="{96DAC541-7B7A-43D3-8B79-37D633B846F1}">
                <asvg:svgBlip xmlns:asvg="http://schemas.microsoft.com/office/drawing/2016/SVG/main" r:embed="rId4"/>
              </a:ext>
            </a:extLst>
          </a:blip>
          <a:srcRect l="21710" t="12632" r="21448" b="6666"/>
          <a:stretch>
            <a:fillRect/>
          </a:stretch>
        </p:blipFill>
        <p:spPr>
          <a:xfrm>
            <a:off x="6453025" y="969431"/>
            <a:ext cx="3322698" cy="2653544"/>
          </a:xfrm>
          <a:prstGeom prst="rect">
            <a:avLst/>
          </a:prstGeom>
        </p:spPr>
      </p:pic>
      <p:pic>
        <p:nvPicPr>
          <p:cNvPr id="10" name="Graphic 9">
            <a:extLst>
              <a:ext uri="{FF2B5EF4-FFF2-40B4-BE49-F238E27FC236}">
                <a16:creationId xmlns:a16="http://schemas.microsoft.com/office/drawing/2014/main" id="{A6667BD6-9546-D2DE-E1F6-18C74DCCA229}"/>
              </a:ext>
            </a:extLst>
          </p:cNvPr>
          <p:cNvPicPr>
            <a:picLocks noChangeAspect="1"/>
          </p:cNvPicPr>
          <p:nvPr/>
        </p:nvPicPr>
        <p:blipFill>
          <a:blip>
            <a:extLst>
              <a:ext uri="{96DAC541-7B7A-43D3-8B79-37D633B846F1}">
                <asvg:svgBlip xmlns:asvg="http://schemas.microsoft.com/office/drawing/2016/SVG/main" r:embed="rId5"/>
              </a:ext>
            </a:extLst>
          </a:blip>
          <a:srcRect l="21316" t="22807" r="29737" b="9333"/>
          <a:stretch>
            <a:fillRect/>
          </a:stretch>
        </p:blipFill>
        <p:spPr>
          <a:xfrm>
            <a:off x="8123846" y="3683799"/>
            <a:ext cx="3402683" cy="2653544"/>
          </a:xfrm>
          <a:prstGeom prst="rect">
            <a:avLst/>
          </a:prstGeom>
        </p:spPr>
      </p:pic>
      <p:sp>
        <p:nvSpPr>
          <p:cNvPr id="2" name="Rectangle 1">
            <a:extLst>
              <a:ext uri="{FF2B5EF4-FFF2-40B4-BE49-F238E27FC236}">
                <a16:creationId xmlns:a16="http://schemas.microsoft.com/office/drawing/2014/main" id="{62AACD92-9553-9AAA-19E8-A71DD3B5D2E7}"/>
              </a:ext>
            </a:extLst>
          </p:cNvPr>
          <p:cNvSpPr/>
          <p:nvPr/>
        </p:nvSpPr>
        <p:spPr>
          <a:xfrm>
            <a:off x="8536800" y="958394"/>
            <a:ext cx="702400" cy="49323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MV Boli" panose="02000500030200090000" pitchFamily="2" charset="0"/>
                <a:cs typeface="MV Boli" panose="02000500030200090000" pitchFamily="2" charset="0"/>
              </a:rPr>
              <a:t>2A</a:t>
            </a:r>
          </a:p>
        </p:txBody>
      </p:sp>
      <p:sp>
        <p:nvSpPr>
          <p:cNvPr id="5" name="Rectangle 4">
            <a:extLst>
              <a:ext uri="{FF2B5EF4-FFF2-40B4-BE49-F238E27FC236}">
                <a16:creationId xmlns:a16="http://schemas.microsoft.com/office/drawing/2014/main" id="{7EA662EA-CFD2-674E-B809-34C901A623E2}"/>
              </a:ext>
            </a:extLst>
          </p:cNvPr>
          <p:cNvSpPr/>
          <p:nvPr/>
        </p:nvSpPr>
        <p:spPr>
          <a:xfrm>
            <a:off x="9239200" y="1700304"/>
            <a:ext cx="702400" cy="49323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MV Boli" panose="02000500030200090000" pitchFamily="2" charset="0"/>
                <a:cs typeface="MV Boli" panose="02000500030200090000" pitchFamily="2" charset="0"/>
              </a:rPr>
              <a:t>4A</a:t>
            </a:r>
          </a:p>
        </p:txBody>
      </p:sp>
      <p:sp>
        <p:nvSpPr>
          <p:cNvPr id="6" name="Rectangle 5">
            <a:extLst>
              <a:ext uri="{FF2B5EF4-FFF2-40B4-BE49-F238E27FC236}">
                <a16:creationId xmlns:a16="http://schemas.microsoft.com/office/drawing/2014/main" id="{84CFB706-1EC3-3CF1-87FE-D7138329EE41}"/>
              </a:ext>
            </a:extLst>
          </p:cNvPr>
          <p:cNvSpPr/>
          <p:nvPr/>
        </p:nvSpPr>
        <p:spPr>
          <a:xfrm>
            <a:off x="8432291" y="3091567"/>
            <a:ext cx="702400" cy="49323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MV Boli" panose="02000500030200090000" pitchFamily="2" charset="0"/>
                <a:cs typeface="MV Boli" panose="02000500030200090000" pitchFamily="2" charset="0"/>
              </a:rPr>
              <a:t>3A</a:t>
            </a:r>
          </a:p>
        </p:txBody>
      </p:sp>
      <p:sp>
        <p:nvSpPr>
          <p:cNvPr id="7" name="Rectangle 6">
            <a:extLst>
              <a:ext uri="{FF2B5EF4-FFF2-40B4-BE49-F238E27FC236}">
                <a16:creationId xmlns:a16="http://schemas.microsoft.com/office/drawing/2014/main" id="{B4F3F548-2444-6FD7-BFCA-CC3F15F68FA3}"/>
              </a:ext>
            </a:extLst>
          </p:cNvPr>
          <p:cNvSpPr/>
          <p:nvPr/>
        </p:nvSpPr>
        <p:spPr>
          <a:xfrm>
            <a:off x="6792513" y="1700303"/>
            <a:ext cx="702400" cy="49323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MV Boli" panose="02000500030200090000" pitchFamily="2" charset="0"/>
                <a:cs typeface="MV Boli" panose="02000500030200090000" pitchFamily="2" charset="0"/>
              </a:rPr>
              <a:t>2A</a:t>
            </a:r>
          </a:p>
        </p:txBody>
      </p:sp>
      <p:sp>
        <p:nvSpPr>
          <p:cNvPr id="9" name="Rectangle 8">
            <a:extLst>
              <a:ext uri="{FF2B5EF4-FFF2-40B4-BE49-F238E27FC236}">
                <a16:creationId xmlns:a16="http://schemas.microsoft.com/office/drawing/2014/main" id="{F6F00FFF-838D-486D-C2B3-5898C679E7DB}"/>
              </a:ext>
            </a:extLst>
          </p:cNvPr>
          <p:cNvSpPr/>
          <p:nvPr/>
        </p:nvSpPr>
        <p:spPr>
          <a:xfrm>
            <a:off x="9894094" y="3515163"/>
            <a:ext cx="806909" cy="49323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0000FF"/>
                </a:solidFill>
                <a:latin typeface="MV Boli" panose="02000500030200090000" pitchFamily="2" charset="0"/>
                <a:cs typeface="MV Boli" panose="02000500030200090000" pitchFamily="2" charset="0"/>
              </a:rPr>
              <a:t>10</a:t>
            </a:r>
          </a:p>
        </p:txBody>
      </p:sp>
      <p:sp>
        <p:nvSpPr>
          <p:cNvPr id="11" name="Rectangle 10">
            <a:extLst>
              <a:ext uri="{FF2B5EF4-FFF2-40B4-BE49-F238E27FC236}">
                <a16:creationId xmlns:a16="http://schemas.microsoft.com/office/drawing/2014/main" id="{11A1AD75-4FBD-07A5-8C22-A3A2F94704C6}"/>
              </a:ext>
            </a:extLst>
          </p:cNvPr>
          <p:cNvSpPr/>
          <p:nvPr/>
        </p:nvSpPr>
        <p:spPr>
          <a:xfrm>
            <a:off x="10016916" y="6063588"/>
            <a:ext cx="806909" cy="493233"/>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0000FF"/>
                </a:solidFill>
                <a:latin typeface="MV Boli" panose="02000500030200090000" pitchFamily="2" charset="0"/>
                <a:cs typeface="MV Boli" panose="02000500030200090000" pitchFamily="2" charset="0"/>
              </a:rPr>
              <a:t>20</a:t>
            </a:r>
          </a:p>
        </p:txBody>
      </p:sp>
      <p:sp>
        <p:nvSpPr>
          <p:cNvPr id="12" name="Rectangle 11">
            <a:extLst>
              <a:ext uri="{FF2B5EF4-FFF2-40B4-BE49-F238E27FC236}">
                <a16:creationId xmlns:a16="http://schemas.microsoft.com/office/drawing/2014/main" id="{D0D37C90-7E37-628A-204E-3A8AFC276C8D}"/>
              </a:ext>
            </a:extLst>
          </p:cNvPr>
          <p:cNvSpPr/>
          <p:nvPr/>
        </p:nvSpPr>
        <p:spPr>
          <a:xfrm rot="5400000">
            <a:off x="11007241" y="5319817"/>
            <a:ext cx="806909" cy="493233"/>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0000FF"/>
                </a:solidFill>
                <a:latin typeface="MV Boli" panose="02000500030200090000" pitchFamily="2" charset="0"/>
                <a:cs typeface="MV Boli" panose="02000500030200090000" pitchFamily="2" charset="0"/>
              </a:rPr>
              <a:t>25</a:t>
            </a:r>
          </a:p>
        </p:txBody>
      </p:sp>
      <p:pic>
        <p:nvPicPr>
          <p:cNvPr id="13" name="Picture 12" descr="Running man icon indicating the slide has an ACTIVITY.">
            <a:extLst>
              <a:ext uri="{FF2B5EF4-FFF2-40B4-BE49-F238E27FC236}">
                <a16:creationId xmlns:a16="http://schemas.microsoft.com/office/drawing/2014/main" id="{35D6BC25-2B12-FFF8-EE26-C991BF913B53}"/>
              </a:ext>
            </a:extLst>
          </p:cNvPr>
          <p:cNvPicPr>
            <a:picLocks noChangeAspect="1"/>
          </p:cNvPicPr>
          <p:nvPr/>
        </p:nvPicPr>
        <p:blipFill>
          <a:blip r:embed="rId6" cstate="print">
            <a:extLst>
              <a:ext uri="{28A0092B-C50C-407E-A947-70E740481C1C}">
                <a14:useLocalDpi xmlns:a14="http://schemas.microsoft.com/office/drawing/2010/main" val="0"/>
              </a:ext>
            </a:extLst>
          </a:blip>
          <a:srcRect l="63000" t="31047" r="3465" b="7314"/>
          <a:stretch>
            <a:fillRect/>
          </a:stretch>
        </p:blipFill>
        <p:spPr>
          <a:xfrm>
            <a:off x="11006961" y="150682"/>
            <a:ext cx="642733" cy="664613"/>
          </a:xfrm>
          <a:prstGeom prst="rect">
            <a:avLst/>
          </a:prstGeom>
        </p:spPr>
      </p:pic>
    </p:spTree>
    <p:custDataLst>
      <p:tags r:id="rId1"/>
    </p:custDataLst>
    <p:extLst>
      <p:ext uri="{BB962C8B-B14F-4D97-AF65-F5344CB8AC3E}">
        <p14:creationId xmlns:p14="http://schemas.microsoft.com/office/powerpoint/2010/main" val="542422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1+#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1+#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9" grpId="0"/>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6BBD7D9-9A2D-496D-AAB0-BC73A3311B5A}"/>
              </a:ext>
            </a:extLst>
          </p:cNvPr>
          <p:cNvSpPr>
            <a:spLocks noGrp="1"/>
          </p:cNvSpPr>
          <p:nvPr>
            <p:ph type="title"/>
          </p:nvPr>
        </p:nvSpPr>
        <p:spPr/>
        <p:txBody>
          <a:bodyPr/>
          <a:lstStyle/>
          <a:p>
            <a:r>
              <a:rPr lang="en-US" dirty="0"/>
              <a:t>Knowledge Check  </a:t>
            </a:r>
          </a:p>
        </p:txBody>
      </p:sp>
      <p:sp>
        <p:nvSpPr>
          <p:cNvPr id="5" name="AutoShape 6" descr="One node with two branches one carrying 5A and the other carrying I with both current directions being towards the node, connected to another node with three branches with 3A, 4A, 2A travelling down each branch each with current direction being outwards form the node. ">
            <a:extLst>
              <a:ext uri="{FF2B5EF4-FFF2-40B4-BE49-F238E27FC236}">
                <a16:creationId xmlns:a16="http://schemas.microsoft.com/office/drawing/2014/main" id="{88DD171D-C21F-4E6D-B0FA-FB95173E2B36}"/>
              </a:ext>
            </a:extLst>
          </p:cNvPr>
          <p:cNvSpPr>
            <a:spLocks noGrp="1" noChangeAspect="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lnSpcReduction="10000"/>
          </a:bodyPr>
          <a:lstStyle/>
          <a:p>
            <a:pPr>
              <a:lnSpc>
                <a:spcPct val="100000"/>
              </a:lnSpc>
            </a:pPr>
            <a:r>
              <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rPr>
              <a:t>According to Kirchhoff’s Current Law, _____________________.</a:t>
            </a:r>
          </a:p>
          <a:p>
            <a:pPr marL="514350" indent="-514350">
              <a:lnSpc>
                <a:spcPct val="100000"/>
              </a:lnSpc>
              <a:buClrTx/>
              <a:buFont typeface="+mj-lt"/>
              <a:buAutoNum type="alphaUcPeriod"/>
            </a:pPr>
            <a:endPar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971550" lvl="1" indent="-514350">
              <a:lnSpc>
                <a:spcPct val="100000"/>
              </a:lnSpc>
              <a:buClrTx/>
              <a:buFont typeface="+mj-lt"/>
              <a:buAutoNum type="alphaUcPeriod"/>
            </a:pP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The current going into a junction is equal to the current coming out. </a:t>
            </a:r>
          </a:p>
          <a:p>
            <a:pPr marL="971550" lvl="1" indent="-514350">
              <a:lnSpc>
                <a:spcPct val="100000"/>
              </a:lnSpc>
              <a:buClrTx/>
              <a:buFont typeface="+mj-lt"/>
              <a:buAutoNum type="alphaUcPeriod"/>
            </a:pP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971550" lvl="1" indent="-514350">
              <a:lnSpc>
                <a:spcPct val="100000"/>
              </a:lnSpc>
              <a:buClrTx/>
              <a:buFont typeface="+mj-lt"/>
              <a:buAutoNum type="alphaUcPeriod"/>
            </a:pP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Voltage across a component equals the current flowing through it multiplied by its resistance.</a:t>
            </a:r>
          </a:p>
          <a:p>
            <a:pPr marL="971550" lvl="1" indent="-514350">
              <a:lnSpc>
                <a:spcPct val="100000"/>
              </a:lnSpc>
              <a:buClrTx/>
              <a:buFont typeface="+mj-lt"/>
              <a:buAutoNum type="alphaUcPeriod"/>
            </a:pP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971550" lvl="1" indent="-514350">
              <a:lnSpc>
                <a:spcPct val="100000"/>
              </a:lnSpc>
              <a:buClrTx/>
              <a:buFont typeface="+mj-lt"/>
              <a:buAutoNum type="alphaUcPeriod"/>
            </a:pP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The sum of all voltages around a closed loop equals zero. </a:t>
            </a:r>
          </a:p>
          <a:p>
            <a:pPr marL="971550" lvl="1" indent="-514350">
              <a:lnSpc>
                <a:spcPct val="100000"/>
              </a:lnSpc>
              <a:buClrTx/>
              <a:buFont typeface="+mj-lt"/>
              <a:buAutoNum type="alphaUcPeriod"/>
            </a:pP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971550" lvl="1" indent="-514350">
              <a:lnSpc>
                <a:spcPct val="100000"/>
              </a:lnSpc>
              <a:buClrTx/>
              <a:buFont typeface="+mj-lt"/>
              <a:buAutoNum type="alphaUcPeriod"/>
            </a:pP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The current will be removed from the circuit. </a:t>
            </a:r>
          </a:p>
          <a:p>
            <a:pPr>
              <a:lnSpc>
                <a:spcPct val="100000"/>
              </a:lnSpc>
            </a:pPr>
            <a:endParaRPr lang="en-US" b="0" i="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90C8BAE6-6967-E06E-A1B6-1F5FE29142C4}"/>
              </a:ext>
            </a:extLst>
          </p:cNvPr>
          <p:cNvSpPr/>
          <p:nvPr/>
        </p:nvSpPr>
        <p:spPr>
          <a:xfrm>
            <a:off x="838200" y="7291137"/>
            <a:ext cx="10808368" cy="1034716"/>
          </a:xfrm>
          <a:prstGeom prst="rect">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pic>
        <p:nvPicPr>
          <p:cNvPr id="3" name="Graphic 2" descr="Lights On with solid fill">
            <a:extLst>
              <a:ext uri="{FF2B5EF4-FFF2-40B4-BE49-F238E27FC236}">
                <a16:creationId xmlns:a16="http://schemas.microsoft.com/office/drawing/2014/main" id="{A8974C1C-89B3-27E1-B86F-22E6C52515B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62413" y="56211"/>
            <a:ext cx="782773" cy="782773"/>
          </a:xfrm>
          <a:prstGeom prst="rect">
            <a:avLst/>
          </a:prstGeom>
        </p:spPr>
      </p:pic>
    </p:spTree>
    <p:custDataLst>
      <p:tags r:id="rId1"/>
    </p:custDataLst>
    <p:extLst>
      <p:ext uri="{BB962C8B-B14F-4D97-AF65-F5344CB8AC3E}">
        <p14:creationId xmlns:p14="http://schemas.microsoft.com/office/powerpoint/2010/main" val="463739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8.33333E-7 2.59259E-6 L 0.00312 -0.75972 " pathEditMode="relative" rAng="0" ptsTypes="AA">
                                      <p:cBhvr>
                                        <p:cTn id="6" dur="1000" fill="hold"/>
                                        <p:tgtEl>
                                          <p:spTgt spid="2"/>
                                        </p:tgtEl>
                                        <p:attrNameLst>
                                          <p:attrName>ppt_x</p:attrName>
                                          <p:attrName>ppt_y</p:attrName>
                                        </p:attrNameLst>
                                      </p:cBhvr>
                                      <p:rCtr x="156" y="-379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502C3-E4AB-0E38-AE6D-D439B47E583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66D1484-262F-6975-286F-0DD139BED03A}"/>
              </a:ext>
            </a:extLst>
          </p:cNvPr>
          <p:cNvSpPr>
            <a:spLocks noGrp="1"/>
          </p:cNvSpPr>
          <p:nvPr>
            <p:ph type="title"/>
          </p:nvPr>
        </p:nvSpPr>
        <p:spPr/>
        <p:txBody>
          <a:bodyPr/>
          <a:lstStyle/>
          <a:p>
            <a:r>
              <a:rPr lang="en-US" dirty="0"/>
              <a:t>Knowledge Check  </a:t>
            </a:r>
          </a:p>
        </p:txBody>
      </p:sp>
      <p:sp>
        <p:nvSpPr>
          <p:cNvPr id="5" name="AutoShape 6" descr="One node with two branches one carrying 5A and the other carrying I with both current directions being towards the node, connected to another node with three branches with 3A, 4A, 2A travelling down each branch each with current direction being outwards form the node. ">
            <a:extLst>
              <a:ext uri="{FF2B5EF4-FFF2-40B4-BE49-F238E27FC236}">
                <a16:creationId xmlns:a16="http://schemas.microsoft.com/office/drawing/2014/main" id="{BFC95795-82F7-A0EB-CDBF-5577FDD712E7}"/>
              </a:ext>
            </a:extLst>
          </p:cNvPr>
          <p:cNvSpPr>
            <a:spLocks noGrp="1" noChangeAspect="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According to Kirchhoff’s Voltage Law, the sum of all voltages around a closed loop in a circuit must be ___________.</a:t>
            </a:r>
          </a:p>
          <a:p>
            <a:pPr lvl="1"/>
            <a:endPar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lvl="1">
              <a:lnSpc>
                <a:spcPct val="150000"/>
              </a:lnSpc>
            </a:pP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A. Equal to the highest voltage in the loop</a:t>
            </a:r>
            <a:b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B. Greater than the battery voltage</a:t>
            </a:r>
            <a:b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C. Less than the sum of voltage drops</a:t>
            </a:r>
            <a:b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D. Equal to zero</a:t>
            </a:r>
            <a:endParaRPr lang="en-US" sz="32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endParaRPr lang="en-US" b="0" i="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AD6910C1-E29D-D28A-721A-72D829BE9849}"/>
              </a:ext>
            </a:extLst>
          </p:cNvPr>
          <p:cNvSpPr/>
          <p:nvPr/>
        </p:nvSpPr>
        <p:spPr>
          <a:xfrm>
            <a:off x="838200" y="7291137"/>
            <a:ext cx="10808368" cy="1034716"/>
          </a:xfrm>
          <a:prstGeom prst="rect">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pic>
        <p:nvPicPr>
          <p:cNvPr id="3" name="Graphic 2" descr="Lights On with solid fill">
            <a:extLst>
              <a:ext uri="{FF2B5EF4-FFF2-40B4-BE49-F238E27FC236}">
                <a16:creationId xmlns:a16="http://schemas.microsoft.com/office/drawing/2014/main" id="{1F2F4DA4-9C71-DDB4-1D6E-8376F938A50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62413" y="56211"/>
            <a:ext cx="782773" cy="782773"/>
          </a:xfrm>
          <a:prstGeom prst="rect">
            <a:avLst/>
          </a:prstGeom>
        </p:spPr>
      </p:pic>
    </p:spTree>
    <p:custDataLst>
      <p:tags r:id="rId1"/>
    </p:custDataLst>
    <p:extLst>
      <p:ext uri="{BB962C8B-B14F-4D97-AF65-F5344CB8AC3E}">
        <p14:creationId xmlns:p14="http://schemas.microsoft.com/office/powerpoint/2010/main" val="253470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1198 0.00509 L -0.01198 -0.3456 " pathEditMode="relative" rAng="0" ptsTypes="AA">
                                      <p:cBhvr>
                                        <p:cTn id="6" dur="1000" fill="hold"/>
                                        <p:tgtEl>
                                          <p:spTgt spid="2"/>
                                        </p:tgtEl>
                                        <p:attrNameLst>
                                          <p:attrName>ppt_x</p:attrName>
                                          <p:attrName>ppt_y</p:attrName>
                                        </p:attrNameLst>
                                      </p:cBhvr>
                                      <p:rCtr x="0" y="-175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23AC46-C503-435B-9AA0-B946428F6ED2}"/>
              </a:ext>
            </a:extLst>
          </p:cNvPr>
          <p:cNvSpPr>
            <a:spLocks noGrp="1"/>
          </p:cNvSpPr>
          <p:nvPr>
            <p:ph type="title"/>
          </p:nvPr>
        </p:nvSpPr>
        <p:spPr>
          <a:xfrm>
            <a:off x="1615439" y="1812338"/>
            <a:ext cx="5156063" cy="1388062"/>
          </a:xfrm>
        </p:spPr>
        <p:txBody>
          <a:bodyPr/>
          <a:lstStyle/>
          <a:p>
            <a:r>
              <a:rPr lang="en-US" dirty="0"/>
              <a:t>4</a:t>
            </a:r>
            <a:r>
              <a:rPr lang="en-US" sz="3600" dirty="0"/>
              <a:t>.3 – Electrical Circuit Components</a:t>
            </a:r>
          </a:p>
        </p:txBody>
      </p:sp>
      <p:sp>
        <p:nvSpPr>
          <p:cNvPr id="5" name="Text Placeholder 4">
            <a:extLst>
              <a:ext uri="{FF2B5EF4-FFF2-40B4-BE49-F238E27FC236}">
                <a16:creationId xmlns:a16="http://schemas.microsoft.com/office/drawing/2014/main" id="{ADAB55DE-E825-4C49-B5F8-1E690733CB2E}"/>
              </a:ext>
            </a:extLst>
          </p:cNvPr>
          <p:cNvSpPr>
            <a:spLocks noGrp="1"/>
          </p:cNvSpPr>
          <p:nvPr>
            <p:ph type="body" sz="quarter" idx="10"/>
          </p:nvPr>
        </p:nvSpPr>
        <p:spPr>
          <a:xfrm>
            <a:off x="1616075" y="3657600"/>
            <a:ext cx="4860925" cy="2438399"/>
          </a:xfrm>
        </p:spPr>
        <p:txBody>
          <a:bodyPr/>
          <a:lstStyle/>
          <a:p>
            <a:pPr marL="0" indent="0">
              <a:buNone/>
            </a:pPr>
            <a:r>
              <a:rPr lang="en-US" sz="2400" i="1" dirty="0"/>
              <a:t>Next, we’ll explore the main parts found inside an electrical circuit.</a:t>
            </a:r>
          </a:p>
          <a:p>
            <a:endParaRPr lang="en-US" dirty="0"/>
          </a:p>
        </p:txBody>
      </p:sp>
      <p:pic>
        <p:nvPicPr>
          <p:cNvPr id="7" name="Picture Placeholder 6">
            <a:extLst>
              <a:ext uri="{FF2B5EF4-FFF2-40B4-BE49-F238E27FC236}">
                <a16:creationId xmlns:a16="http://schemas.microsoft.com/office/drawing/2014/main" id="{0E6B5E03-EEEB-6183-09EE-46371E0926B6}"/>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9424" r="29424"/>
          <a:stretch>
            <a:fillRect/>
          </a:stretch>
        </p:blipFill>
        <p:spPr>
          <a:prstGeom prst="rect">
            <a:avLst/>
          </a:prstGeom>
          <a:solidFill>
            <a:srgbClr val="E7E6E6"/>
          </a:solidFill>
        </p:spPr>
      </p:pic>
    </p:spTree>
    <p:custDataLst>
      <p:tags r:id="rId1"/>
    </p:custDataLst>
    <p:extLst>
      <p:ext uri="{BB962C8B-B14F-4D97-AF65-F5344CB8AC3E}">
        <p14:creationId xmlns:p14="http://schemas.microsoft.com/office/powerpoint/2010/main" val="307038962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AEEEA-C1E1-2A66-0C84-B1837E5F9D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FD87C37-22A1-00D1-A14F-D0F9D7FB658B}"/>
              </a:ext>
            </a:extLst>
          </p:cNvPr>
          <p:cNvSpPr>
            <a:spLocks noGrp="1"/>
          </p:cNvSpPr>
          <p:nvPr>
            <p:ph type="title"/>
          </p:nvPr>
        </p:nvSpPr>
        <p:spPr/>
        <p:txBody>
          <a:bodyPr/>
          <a:lstStyle/>
          <a:p>
            <a:r>
              <a:rPr lang="en-US" dirty="0"/>
              <a:t>Wires</a:t>
            </a:r>
          </a:p>
        </p:txBody>
      </p:sp>
      <p:sp>
        <p:nvSpPr>
          <p:cNvPr id="5" name="Content Placeholder 5">
            <a:extLst>
              <a:ext uri="{FF2B5EF4-FFF2-40B4-BE49-F238E27FC236}">
                <a16:creationId xmlns:a16="http://schemas.microsoft.com/office/drawing/2014/main" id="{FBDDCB84-AE78-C4A8-2937-7CBBE9D4A8E1}"/>
              </a:ext>
            </a:extLst>
          </p:cNvPr>
          <p:cNvSpPr>
            <a:spLocks noGrp="1"/>
          </p:cNvSpPr>
          <p:nvPr>
            <p:ph idx="1"/>
          </p:nvPr>
        </p:nvSpPr>
        <p:spPr>
          <a:xfrm>
            <a:off x="845913" y="1585932"/>
            <a:ext cx="6095243" cy="4572000"/>
          </a:xfrm>
        </p:spPr>
        <p:txBody>
          <a:bodyPr>
            <a:normAutofit/>
          </a:bodyPr>
          <a:lstStyle/>
          <a:p>
            <a:pPr marL="342900" indent="-342900">
              <a:spcBef>
                <a:spcPts val="1200"/>
              </a:spcBef>
              <a:buFont typeface="Arial" panose="020B0604020202020204" pitchFamily="34" charset="0"/>
              <a:buChar char="•"/>
            </a:pPr>
            <a:r>
              <a:rPr lang="en-US" sz="3200" dirty="0">
                <a:latin typeface="Calibri" panose="020F0502020204030204" pitchFamily="34" charset="0"/>
                <a:ea typeface="Calibri" panose="020F0502020204030204" pitchFamily="34" charset="0"/>
                <a:cs typeface="Calibri" panose="020F0502020204030204" pitchFamily="34" charset="0"/>
              </a:rPr>
              <a:t>Flexible cable that carries electrical current between components in a circuit</a:t>
            </a:r>
          </a:p>
          <a:p>
            <a:pPr marL="800100" lvl="1" indent="-342900">
              <a:spcBef>
                <a:spcPts val="1200"/>
              </a:spcBef>
              <a:buFont typeface="Arial" panose="020B0604020202020204" pitchFamily="34" charset="0"/>
              <a:buChar char="•"/>
            </a:pPr>
            <a:endParaRPr lang="en-US" sz="1100" dirty="0">
              <a:latin typeface="Calibri" panose="020F0502020204030204" pitchFamily="34" charset="0"/>
              <a:ea typeface="Calibri" panose="020F0502020204030204" pitchFamily="34" charset="0"/>
              <a:cs typeface="Calibri" panose="020F0502020204030204" pitchFamily="34" charset="0"/>
            </a:endParaRPr>
          </a:p>
          <a:p>
            <a:pPr marL="800100" lvl="1" indent="-342900">
              <a:spcBef>
                <a:spcPts val="1200"/>
              </a:spcBef>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Conductive wires  - Allow electricity to flow (copper, aluminum, etc.)</a:t>
            </a:r>
          </a:p>
          <a:p>
            <a:pPr marL="800100" lvl="1" indent="-342900">
              <a:spcBef>
                <a:spcPts val="1200"/>
              </a:spcBef>
              <a:buFont typeface="Arial" panose="020B0604020202020204" pitchFamily="34" charset="0"/>
              <a:buChar char="•"/>
            </a:pPr>
            <a:endParaRPr lang="en-US" sz="1100" dirty="0">
              <a:latin typeface="Calibri" panose="020F0502020204030204" pitchFamily="34" charset="0"/>
              <a:ea typeface="Calibri" panose="020F0502020204030204" pitchFamily="34" charset="0"/>
              <a:cs typeface="Calibri" panose="020F0502020204030204" pitchFamily="34" charset="0"/>
            </a:endParaRPr>
          </a:p>
          <a:p>
            <a:pPr marL="800100" lvl="1" indent="-342900">
              <a:spcBef>
                <a:spcPts val="1200"/>
              </a:spcBef>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Insulating wires - Contain the electrical current (rubber, plastic, etc. )</a:t>
            </a:r>
          </a:p>
        </p:txBody>
      </p:sp>
      <p:sp>
        <p:nvSpPr>
          <p:cNvPr id="7" name="TextBox 6">
            <a:extLst>
              <a:ext uri="{FF2B5EF4-FFF2-40B4-BE49-F238E27FC236}">
                <a16:creationId xmlns:a16="http://schemas.microsoft.com/office/drawing/2014/main" id="{E4618B27-199E-6FBC-D230-9D959C43F90E}"/>
              </a:ext>
            </a:extLst>
          </p:cNvPr>
          <p:cNvSpPr txBox="1"/>
          <p:nvPr/>
        </p:nvSpPr>
        <p:spPr>
          <a:xfrm>
            <a:off x="9548340" y="5143471"/>
            <a:ext cx="1797747" cy="477054"/>
          </a:xfrm>
          <a:prstGeom prst="rect">
            <a:avLst/>
          </a:prstGeom>
          <a:noFill/>
        </p:spPr>
        <p:txBody>
          <a:bodyPr wrap="square">
            <a:spAutoFit/>
          </a:bodyPr>
          <a:lstStyle/>
          <a:p>
            <a:pPr>
              <a:defRPr sz="1800"/>
            </a:pPr>
            <a:r>
              <a:rPr lang="en-US" sz="2500" i="1" dirty="0"/>
              <a:t>Insulator</a:t>
            </a:r>
          </a:p>
        </p:txBody>
      </p:sp>
      <p:sp>
        <p:nvSpPr>
          <p:cNvPr id="8" name="TextBox 7">
            <a:extLst>
              <a:ext uri="{FF2B5EF4-FFF2-40B4-BE49-F238E27FC236}">
                <a16:creationId xmlns:a16="http://schemas.microsoft.com/office/drawing/2014/main" id="{DA16EC40-2C52-03FC-CA75-FCEE289BD33A}"/>
              </a:ext>
            </a:extLst>
          </p:cNvPr>
          <p:cNvSpPr txBox="1"/>
          <p:nvPr/>
        </p:nvSpPr>
        <p:spPr>
          <a:xfrm>
            <a:off x="7223423" y="2770933"/>
            <a:ext cx="1797747" cy="477054"/>
          </a:xfrm>
          <a:prstGeom prst="rect">
            <a:avLst/>
          </a:prstGeom>
          <a:noFill/>
        </p:spPr>
        <p:txBody>
          <a:bodyPr wrap="square">
            <a:spAutoFit/>
          </a:bodyPr>
          <a:lstStyle/>
          <a:p>
            <a:pPr>
              <a:defRPr sz="1800"/>
            </a:pPr>
            <a:r>
              <a:rPr lang="en-US" sz="2500" i="1" dirty="0"/>
              <a:t>Conductor</a:t>
            </a:r>
          </a:p>
        </p:txBody>
      </p:sp>
      <p:cxnSp>
        <p:nvCxnSpPr>
          <p:cNvPr id="3" name="Straight Arrow Connector 2">
            <a:extLst>
              <a:ext uri="{FF2B5EF4-FFF2-40B4-BE49-F238E27FC236}">
                <a16:creationId xmlns:a16="http://schemas.microsoft.com/office/drawing/2014/main" id="{A5082793-851D-D782-2424-419DC08779A0}"/>
              </a:ext>
            </a:extLst>
          </p:cNvPr>
          <p:cNvCxnSpPr>
            <a:cxnSpLocks/>
          </p:cNvCxnSpPr>
          <p:nvPr/>
        </p:nvCxnSpPr>
        <p:spPr>
          <a:xfrm flipH="1" flipV="1">
            <a:off x="9173993" y="4643925"/>
            <a:ext cx="504281" cy="576613"/>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A54333B-D28F-A814-08BE-384E0359ADEE}"/>
              </a:ext>
            </a:extLst>
          </p:cNvPr>
          <p:cNvCxnSpPr>
            <a:cxnSpLocks/>
          </p:cNvCxnSpPr>
          <p:nvPr/>
        </p:nvCxnSpPr>
        <p:spPr>
          <a:xfrm>
            <a:off x="7951218" y="3247987"/>
            <a:ext cx="171079" cy="362025"/>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DC11A8D-20FB-A4B8-16D9-FBAA9FAEEEDD}"/>
              </a:ext>
            </a:extLst>
          </p:cNvPr>
          <p:cNvSpPr txBox="1"/>
          <p:nvPr/>
        </p:nvSpPr>
        <p:spPr>
          <a:xfrm>
            <a:off x="9119891" y="1990303"/>
            <a:ext cx="2564715" cy="477054"/>
          </a:xfrm>
          <a:prstGeom prst="rect">
            <a:avLst/>
          </a:prstGeom>
          <a:noFill/>
        </p:spPr>
        <p:txBody>
          <a:bodyPr wrap="square" rtlCol="0">
            <a:spAutoFit/>
          </a:bodyPr>
          <a:lstStyle/>
          <a:p>
            <a:r>
              <a:rPr lang="en-US" sz="2500" i="1" dirty="0"/>
              <a:t>Protective Sleeve</a:t>
            </a:r>
          </a:p>
        </p:txBody>
      </p:sp>
      <p:cxnSp>
        <p:nvCxnSpPr>
          <p:cNvPr id="9" name="Straight Arrow Connector 8">
            <a:extLst>
              <a:ext uri="{FF2B5EF4-FFF2-40B4-BE49-F238E27FC236}">
                <a16:creationId xmlns:a16="http://schemas.microsoft.com/office/drawing/2014/main" id="{25B0872C-4B34-791A-BF00-5889364BBD85}"/>
              </a:ext>
            </a:extLst>
          </p:cNvPr>
          <p:cNvCxnSpPr>
            <a:cxnSpLocks/>
          </p:cNvCxnSpPr>
          <p:nvPr/>
        </p:nvCxnSpPr>
        <p:spPr>
          <a:xfrm flipH="1">
            <a:off x="9885785" y="2501703"/>
            <a:ext cx="176488" cy="505386"/>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0F868D1-819D-B999-6997-52B705D6873B}"/>
              </a:ext>
            </a:extLst>
          </p:cNvPr>
          <p:cNvPicPr>
            <a:picLocks noChangeAspect="1"/>
          </p:cNvPicPr>
          <p:nvPr/>
        </p:nvPicPr>
        <p:blipFill>
          <a:blip r:embed="rId4">
            <a:extLst>
              <a:ext uri="{28A0092B-C50C-407E-A947-70E740481C1C}">
                <a14:useLocalDpi xmlns:a14="http://schemas.microsoft.com/office/drawing/2010/main" val="0"/>
              </a:ext>
            </a:extLst>
          </a:blip>
          <a:srcRect l="21332"/>
          <a:stretch>
            <a:fillRect/>
          </a:stretch>
        </p:blipFill>
        <p:spPr>
          <a:xfrm>
            <a:off x="7448550" y="2228830"/>
            <a:ext cx="4743450" cy="3391695"/>
          </a:xfrm>
          <a:prstGeom prst="rect">
            <a:avLst/>
          </a:prstGeom>
        </p:spPr>
      </p:pic>
      <p:sp>
        <p:nvSpPr>
          <p:cNvPr id="6" name="Rectangle 5">
            <a:extLst>
              <a:ext uri="{FF2B5EF4-FFF2-40B4-BE49-F238E27FC236}">
                <a16:creationId xmlns:a16="http://schemas.microsoft.com/office/drawing/2014/main" id="{88ABA2DB-8D36-10BC-881A-DC31166AF190}"/>
              </a:ext>
            </a:extLst>
          </p:cNvPr>
          <p:cNvSpPr/>
          <p:nvPr/>
        </p:nvSpPr>
        <p:spPr>
          <a:xfrm>
            <a:off x="1012371" y="3007089"/>
            <a:ext cx="5928785" cy="31508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9F14BEF-0535-6B61-64C9-B1E1DE5CA05E}"/>
              </a:ext>
            </a:extLst>
          </p:cNvPr>
          <p:cNvSpPr/>
          <p:nvPr/>
        </p:nvSpPr>
        <p:spPr>
          <a:xfrm>
            <a:off x="7166283" y="2682435"/>
            <a:ext cx="1699911" cy="4770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 name="Rectangle 11">
            <a:extLst>
              <a:ext uri="{FF2B5EF4-FFF2-40B4-BE49-F238E27FC236}">
                <a16:creationId xmlns:a16="http://schemas.microsoft.com/office/drawing/2014/main" id="{A89B6594-8CAE-F86D-4CE7-1ABD20E6FA5F}"/>
              </a:ext>
            </a:extLst>
          </p:cNvPr>
          <p:cNvSpPr/>
          <p:nvPr/>
        </p:nvSpPr>
        <p:spPr>
          <a:xfrm>
            <a:off x="9426133" y="5243030"/>
            <a:ext cx="1699911" cy="4770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94718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BE234-4282-7CE3-EDA2-7E02022CF2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D842822-24B3-9F00-CB7D-5FBA1854B859}"/>
              </a:ext>
            </a:extLst>
          </p:cNvPr>
          <p:cNvSpPr>
            <a:spLocks noGrp="1"/>
          </p:cNvSpPr>
          <p:nvPr>
            <p:ph type="title"/>
          </p:nvPr>
        </p:nvSpPr>
        <p:spPr/>
        <p:txBody>
          <a:bodyPr/>
          <a:lstStyle/>
          <a:p>
            <a:r>
              <a:rPr lang="en-US" dirty="0"/>
              <a:t>Wire Dimensions</a:t>
            </a:r>
          </a:p>
        </p:txBody>
      </p:sp>
      <p:sp>
        <p:nvSpPr>
          <p:cNvPr id="5" name="Content Placeholder 5">
            <a:extLst>
              <a:ext uri="{FF2B5EF4-FFF2-40B4-BE49-F238E27FC236}">
                <a16:creationId xmlns:a16="http://schemas.microsoft.com/office/drawing/2014/main" id="{D55A0168-A1A3-A50B-4A5C-75AB09186029}"/>
              </a:ext>
            </a:extLst>
          </p:cNvPr>
          <p:cNvSpPr>
            <a:spLocks noGrp="1"/>
          </p:cNvSpPr>
          <p:nvPr>
            <p:ph idx="1"/>
          </p:nvPr>
        </p:nvSpPr>
        <p:spPr>
          <a:xfrm>
            <a:off x="838200" y="1645920"/>
            <a:ext cx="4921156" cy="4572000"/>
          </a:xfrm>
        </p:spPr>
        <p:txBody>
          <a:bodyPr>
            <a:normAutofit/>
          </a:bodyPr>
          <a:lstStyle/>
          <a:p>
            <a:pPr marL="342900" indent="-342900">
              <a:spcBef>
                <a:spcPts val="1800"/>
              </a:spcBef>
              <a:spcAft>
                <a:spcPts val="1200"/>
              </a:spcAft>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Length</a:t>
            </a:r>
            <a:r>
              <a:rPr lang="en-US" dirty="0">
                <a:latin typeface="Calibri" panose="020F0502020204030204" pitchFamily="34" charset="0"/>
                <a:ea typeface="Calibri" panose="020F0502020204030204" pitchFamily="34" charset="0"/>
                <a:cs typeface="Calibri" panose="020F0502020204030204" pitchFamily="34" charset="0"/>
              </a:rPr>
              <a:t> – Distance of wire from one end to the other</a:t>
            </a:r>
          </a:p>
          <a:p>
            <a:pPr marL="342900" indent="-342900">
              <a:spcBef>
                <a:spcPts val="1200"/>
              </a:spcBef>
              <a:spcAft>
                <a:spcPts val="1200"/>
              </a:spcAft>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Diameter</a:t>
            </a:r>
            <a:r>
              <a:rPr lang="en-US" dirty="0">
                <a:latin typeface="Calibri" panose="020F0502020204030204" pitchFamily="34" charset="0"/>
                <a:ea typeface="Calibri" panose="020F0502020204030204" pitchFamily="34" charset="0"/>
                <a:cs typeface="Calibri" panose="020F0502020204030204" pitchFamily="34" charset="0"/>
              </a:rPr>
              <a:t> – the cross-sectional width (or thickness) of a wire; typically measured in inches or millimeters</a:t>
            </a:r>
          </a:p>
          <a:p>
            <a:pPr marL="342900" indent="-342900">
              <a:spcBef>
                <a:spcPts val="1200"/>
              </a:spcBef>
              <a:spcAft>
                <a:spcPts val="1200"/>
              </a:spcAft>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Gauge</a:t>
            </a:r>
            <a:r>
              <a:rPr lang="en-US" dirty="0">
                <a:latin typeface="Calibri" panose="020F0502020204030204" pitchFamily="34" charset="0"/>
                <a:ea typeface="Calibri" panose="020F0502020204030204" pitchFamily="34" charset="0"/>
                <a:cs typeface="Calibri" panose="020F0502020204030204" pitchFamily="34" charset="0"/>
              </a:rPr>
              <a:t>–  Size of a wire’s diameter</a:t>
            </a:r>
          </a:p>
          <a:p>
            <a:pPr>
              <a:spcBef>
                <a:spcPts val="1200"/>
              </a:spcBef>
            </a:pPr>
            <a:endPar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American Wire Gauge “AWG” Chart – Wire Size &amp; Ampacity Table">
            <a:extLst>
              <a:ext uri="{FF2B5EF4-FFF2-40B4-BE49-F238E27FC236}">
                <a16:creationId xmlns:a16="http://schemas.microsoft.com/office/drawing/2014/main" id="{0CF4D657-051B-FD2B-E5E5-19B8440F39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6126" y="1476539"/>
            <a:ext cx="3904922" cy="3904922"/>
          </a:xfrm>
          <a:prstGeom prst="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6CBF9C8-E5BD-C84B-6966-597E1881B41D}"/>
              </a:ext>
            </a:extLst>
          </p:cNvPr>
          <p:cNvPicPr>
            <a:picLocks noChangeAspect="1"/>
          </p:cNvPicPr>
          <p:nvPr/>
        </p:nvPicPr>
        <p:blipFill>
          <a:blip r:embed="rId5"/>
          <a:stretch>
            <a:fillRect/>
          </a:stretch>
        </p:blipFill>
        <p:spPr>
          <a:xfrm>
            <a:off x="8571335" y="3429000"/>
            <a:ext cx="2318243" cy="2344289"/>
          </a:xfrm>
          <a:prstGeom prst="rect">
            <a:avLst/>
          </a:prstGeom>
          <a:ln>
            <a:solidFill>
              <a:schemeClr val="tx2"/>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02796320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EA900-CB03-0558-F081-9BAA125B16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0EC1AB2-7E3C-D6C6-62B7-2F31F0BC8076}"/>
              </a:ext>
            </a:extLst>
          </p:cNvPr>
          <p:cNvSpPr>
            <a:spLocks noGrp="1"/>
          </p:cNvSpPr>
          <p:nvPr>
            <p:ph type="title"/>
          </p:nvPr>
        </p:nvSpPr>
        <p:spPr/>
        <p:txBody>
          <a:bodyPr/>
          <a:lstStyle/>
          <a:p>
            <a:r>
              <a:rPr lang="en-US" dirty="0"/>
              <a:t>Electrical (Power) Source</a:t>
            </a:r>
          </a:p>
        </p:txBody>
      </p:sp>
      <p:sp>
        <p:nvSpPr>
          <p:cNvPr id="5" name="Content Placeholder 5">
            <a:extLst>
              <a:ext uri="{FF2B5EF4-FFF2-40B4-BE49-F238E27FC236}">
                <a16:creationId xmlns:a16="http://schemas.microsoft.com/office/drawing/2014/main" id="{6B6CD602-E7EE-8CF4-5E7E-076BC8D143D8}"/>
              </a:ext>
            </a:extLst>
          </p:cNvPr>
          <p:cNvSpPr>
            <a:spLocks noGrp="1"/>
          </p:cNvSpPr>
          <p:nvPr>
            <p:ph idx="1"/>
          </p:nvPr>
        </p:nvSpPr>
        <p:spPr>
          <a:xfrm>
            <a:off x="838198" y="1645920"/>
            <a:ext cx="6012977" cy="4572000"/>
          </a:xfrm>
        </p:spPr>
        <p:txBody>
          <a:bodyPr>
            <a:normAutofit/>
          </a:bodyPr>
          <a:lstStyle/>
          <a:p>
            <a:pPr marL="342900" indent="-342900">
              <a:spcBef>
                <a:spcPts val="1200"/>
              </a:spcBef>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Component that generates </a:t>
            </a:r>
            <a:r>
              <a:rPr lang="en-US" sz="2800" b="1" dirty="0">
                <a:latin typeface="Calibri" panose="020F0502020204030204" pitchFamily="34" charset="0"/>
                <a:ea typeface="Calibri" panose="020F0502020204030204" pitchFamily="34" charset="0"/>
                <a:cs typeface="Calibri" panose="020F0502020204030204" pitchFamily="34" charset="0"/>
              </a:rPr>
              <a:t>electrical energy</a:t>
            </a:r>
            <a:r>
              <a:rPr lang="en-US" sz="2800" dirty="0">
                <a:latin typeface="Calibri" panose="020F0502020204030204" pitchFamily="34" charset="0"/>
                <a:ea typeface="Calibri" panose="020F0502020204030204" pitchFamily="34" charset="0"/>
                <a:cs typeface="Calibri" panose="020F0502020204030204" pitchFamily="34" charset="0"/>
              </a:rPr>
              <a:t> and pushes it through a circuit</a:t>
            </a:r>
          </a:p>
          <a:p>
            <a:pPr marL="342900" indent="-342900">
              <a:spcBef>
                <a:spcPts val="1200"/>
              </a:spcBef>
              <a:buFont typeface="Arial" panose="020B0604020202020204" pitchFamily="34" charset="0"/>
              <a:buChar char="•"/>
            </a:pPr>
            <a:endParaRPr lang="en-US" sz="1200" dirty="0">
              <a:latin typeface="Calibri" panose="020F0502020204030204" pitchFamily="34" charset="0"/>
              <a:ea typeface="Calibri" panose="020F0502020204030204" pitchFamily="34" charset="0"/>
              <a:cs typeface="Calibri" panose="020F0502020204030204" pitchFamily="34" charset="0"/>
            </a:endParaRPr>
          </a:p>
          <a:p>
            <a:pPr marL="342900" indent="-342900">
              <a:spcBef>
                <a:spcPts val="1200"/>
              </a:spcBef>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Creates the </a:t>
            </a:r>
            <a:r>
              <a:rPr lang="en-US" sz="2800" b="1" dirty="0">
                <a:latin typeface="Calibri" panose="020F0502020204030204" pitchFamily="34" charset="0"/>
                <a:ea typeface="Calibri" panose="020F0502020204030204" pitchFamily="34" charset="0"/>
                <a:cs typeface="Calibri" panose="020F0502020204030204" pitchFamily="34" charset="0"/>
              </a:rPr>
              <a:t>voltage</a:t>
            </a:r>
            <a:r>
              <a:rPr lang="en-US" sz="2800" dirty="0">
                <a:latin typeface="Calibri" panose="020F0502020204030204" pitchFamily="34" charset="0"/>
                <a:ea typeface="Calibri" panose="020F0502020204030204" pitchFamily="34" charset="0"/>
                <a:cs typeface="Calibri" panose="020F0502020204030204" pitchFamily="34" charset="0"/>
              </a:rPr>
              <a:t> that drives current flow</a:t>
            </a:r>
          </a:p>
          <a:p>
            <a:pPr marL="342900" indent="-342900">
              <a:spcBef>
                <a:spcPts val="1200"/>
              </a:spcBef>
              <a:buFont typeface="Arial" panose="020B0604020202020204" pitchFamily="34" charset="0"/>
              <a:buChar char="•"/>
            </a:pPr>
            <a:endParaRPr lang="en-US" sz="1200" dirty="0">
              <a:latin typeface="Calibri" panose="020F0502020204030204" pitchFamily="34" charset="0"/>
              <a:ea typeface="Calibri" panose="020F0502020204030204" pitchFamily="34" charset="0"/>
              <a:cs typeface="Calibri" panose="020F0502020204030204" pitchFamily="34" charset="0"/>
            </a:endParaRPr>
          </a:p>
          <a:p>
            <a:pPr marL="342900" indent="-342900">
              <a:spcBef>
                <a:spcPts val="1200"/>
              </a:spcBef>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Voltage = Difference in electrical charge between two points</a:t>
            </a:r>
          </a:p>
          <a:p>
            <a:pPr marL="342900" indent="-342900">
              <a:spcBef>
                <a:spcPts val="1200"/>
              </a:spcBef>
              <a:buFont typeface="Arial" panose="020B0604020202020204" pitchFamily="34" charset="0"/>
              <a:buChar char="•"/>
            </a:pPr>
            <a:endParaRPr lang="en-US" sz="1200" dirty="0">
              <a:latin typeface="Calibri" panose="020F0502020204030204" pitchFamily="34" charset="0"/>
              <a:ea typeface="Calibri" panose="020F0502020204030204" pitchFamily="34" charset="0"/>
              <a:cs typeface="Calibri" panose="020F0502020204030204" pitchFamily="34" charset="0"/>
            </a:endParaRPr>
          </a:p>
          <a:p>
            <a:pPr marL="342900" indent="-342900">
              <a:spcBef>
                <a:spcPts val="1200"/>
              </a:spcBef>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Examples: batteries, solar panels, generators, substations</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pic>
        <p:nvPicPr>
          <p:cNvPr id="6" name="Content Placeholder 7">
            <a:extLst>
              <a:ext uri="{FF2B5EF4-FFF2-40B4-BE49-F238E27FC236}">
                <a16:creationId xmlns:a16="http://schemas.microsoft.com/office/drawing/2014/main" id="{4C9D3DF3-CDDB-EAE2-C3A9-A2F372D642B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912319" y="1645920"/>
            <a:ext cx="2135518" cy="1602811"/>
          </a:xfrm>
          <a:prstGeom prst="rect">
            <a:avLst/>
          </a:prstGeom>
          <a:ln>
            <a:solidFill>
              <a:schemeClr val="tx2"/>
            </a:solidFill>
          </a:ln>
          <a:effectLst>
            <a:outerShdw blurRad="50800" dist="38100" dir="2700000" algn="tl" rotWithShape="0">
              <a:prstClr val="black">
                <a:alpha val="40000"/>
              </a:prstClr>
            </a:outerShdw>
          </a:effectLst>
        </p:spPr>
      </p:pic>
      <p:pic>
        <p:nvPicPr>
          <p:cNvPr id="7" name="Content Placeholder 7">
            <a:extLst>
              <a:ext uri="{FF2B5EF4-FFF2-40B4-BE49-F238E27FC236}">
                <a16:creationId xmlns:a16="http://schemas.microsoft.com/office/drawing/2014/main" id="{B3F41888-34BE-8C82-F88D-1D5CC36351B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200726" y="2447984"/>
            <a:ext cx="2191024" cy="1601494"/>
          </a:xfrm>
          <a:prstGeom prst="rect">
            <a:avLst/>
          </a:prstGeom>
          <a:ln>
            <a:solidFill>
              <a:schemeClr val="tx2"/>
            </a:solidFill>
          </a:ln>
          <a:effectLst>
            <a:outerShdw blurRad="50800" dist="38100" dir="2700000" algn="tl" rotWithShape="0">
              <a:prstClr val="black">
                <a:alpha val="40000"/>
              </a:prstClr>
            </a:outerShdw>
          </a:effectLst>
        </p:spPr>
      </p:pic>
      <p:pic>
        <p:nvPicPr>
          <p:cNvPr id="12" name="Picture 4" descr="lithium metal technology ...">
            <a:extLst>
              <a:ext uri="{FF2B5EF4-FFF2-40B4-BE49-F238E27FC236}">
                <a16:creationId xmlns:a16="http://schemas.microsoft.com/office/drawing/2014/main" id="{3D55D1EC-5453-F9ED-ADA6-42EBC3CB4B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09587" y="3713534"/>
            <a:ext cx="2238250" cy="1612553"/>
          </a:xfrm>
          <a:prstGeom prst="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Content Placeholder 7">
            <a:extLst>
              <a:ext uri="{FF2B5EF4-FFF2-40B4-BE49-F238E27FC236}">
                <a16:creationId xmlns:a16="http://schemas.microsoft.com/office/drawing/2014/main" id="{235F9CCB-99BA-98C3-9A6F-BCA575C7C686}"/>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200726" y="4525340"/>
            <a:ext cx="1884110" cy="1601494"/>
          </a:xfrm>
          <a:prstGeom prst="rect">
            <a:avLst/>
          </a:prstGeom>
          <a:ln>
            <a:solidFill>
              <a:schemeClr val="tx2"/>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75826900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E9636-E669-46B1-D079-8344952550B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C929DA3-CECC-C2F3-E62D-CAA4218AC6AE}"/>
              </a:ext>
            </a:extLst>
          </p:cNvPr>
          <p:cNvSpPr>
            <a:spLocks noGrp="1"/>
          </p:cNvSpPr>
          <p:nvPr>
            <p:ph type="title"/>
          </p:nvPr>
        </p:nvSpPr>
        <p:spPr/>
        <p:txBody>
          <a:bodyPr/>
          <a:lstStyle/>
          <a:p>
            <a:r>
              <a:rPr lang="en-US" dirty="0"/>
              <a:t>Load</a:t>
            </a:r>
          </a:p>
        </p:txBody>
      </p:sp>
      <p:sp>
        <p:nvSpPr>
          <p:cNvPr id="5" name="Content Placeholder 5">
            <a:extLst>
              <a:ext uri="{FF2B5EF4-FFF2-40B4-BE49-F238E27FC236}">
                <a16:creationId xmlns:a16="http://schemas.microsoft.com/office/drawing/2014/main" id="{4823520E-CC21-6114-58B4-F19CE5CB4C10}"/>
              </a:ext>
            </a:extLst>
          </p:cNvPr>
          <p:cNvSpPr>
            <a:spLocks noGrp="1"/>
          </p:cNvSpPr>
          <p:nvPr>
            <p:ph idx="1"/>
          </p:nvPr>
        </p:nvSpPr>
        <p:spPr>
          <a:xfrm>
            <a:off x="838199" y="1645920"/>
            <a:ext cx="6422410" cy="4572000"/>
          </a:xfrm>
        </p:spPr>
        <p:txBody>
          <a:bodyPr>
            <a:normAutofit/>
          </a:bodyPr>
          <a:lstStyle/>
          <a:p>
            <a:pPr marL="457200" indent="-457200">
              <a:spcBef>
                <a:spcPts val="1200"/>
              </a:spcBef>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Component or device that consumes energy in circuit </a:t>
            </a:r>
          </a:p>
          <a:p>
            <a:pPr marL="457200" indent="-457200">
              <a:spcBef>
                <a:spcPts val="1200"/>
              </a:spcBef>
              <a:buFont typeface="Arial" panose="020B0604020202020204" pitchFamily="34" charset="0"/>
              <a:buChar char="•"/>
            </a:pPr>
            <a:endParaRPr lang="en-US" sz="1000" dirty="0"/>
          </a:p>
          <a:p>
            <a:pPr marL="457200" indent="-457200">
              <a:spcBef>
                <a:spcPts val="1200"/>
              </a:spcBef>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Converts energy into a functional form or task (heat, light, motion, etc.)</a:t>
            </a:r>
          </a:p>
          <a:p>
            <a:pPr marL="457200" indent="-457200">
              <a:spcBef>
                <a:spcPts val="1200"/>
              </a:spcBef>
              <a:buFont typeface="Arial" panose="020B0604020202020204" pitchFamily="34" charset="0"/>
              <a:buChar char="•"/>
            </a:pPr>
            <a:endParaRPr lang="en-US" sz="1050" dirty="0">
              <a:latin typeface="Calibri" panose="020F0502020204030204" pitchFamily="34" charset="0"/>
              <a:ea typeface="Calibri" panose="020F0502020204030204" pitchFamily="34" charset="0"/>
              <a:cs typeface="Calibri" panose="020F0502020204030204" pitchFamily="34" charset="0"/>
            </a:endParaRPr>
          </a:p>
          <a:p>
            <a:pPr marL="457200" indent="-457200">
              <a:spcBef>
                <a:spcPts val="1200"/>
              </a:spcBef>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Example: Lightbulbs, motors, resistors, TVs, air conditioners, kitchen appliances, etc.</a:t>
            </a:r>
          </a:p>
          <a:p>
            <a:pPr>
              <a:spcBef>
                <a:spcPts val="1200"/>
              </a:spcBef>
            </a:pP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Content Placeholder 7">
            <a:extLst>
              <a:ext uri="{FF2B5EF4-FFF2-40B4-BE49-F238E27FC236}">
                <a16:creationId xmlns:a16="http://schemas.microsoft.com/office/drawing/2014/main" id="{02377069-DE7B-5139-6431-D42886B7ED5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949090" y="3403288"/>
            <a:ext cx="1590110" cy="2120148"/>
          </a:xfrm>
          <a:prstGeom prst="rect">
            <a:avLst/>
          </a:prstGeom>
          <a:ln>
            <a:noFill/>
          </a:ln>
        </p:spPr>
      </p:pic>
      <p:pic>
        <p:nvPicPr>
          <p:cNvPr id="7" name="Content Placeholder 7">
            <a:extLst>
              <a:ext uri="{FF2B5EF4-FFF2-40B4-BE49-F238E27FC236}">
                <a16:creationId xmlns:a16="http://schemas.microsoft.com/office/drawing/2014/main" id="{8089AFAE-2538-3865-28E8-5D437088248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041508" y="1912237"/>
            <a:ext cx="2040905" cy="1973952"/>
          </a:xfrm>
          <a:prstGeom prst="rect">
            <a:avLst/>
          </a:prstGeom>
          <a:ln>
            <a:noFill/>
          </a:ln>
        </p:spPr>
      </p:pic>
      <p:pic>
        <p:nvPicPr>
          <p:cNvPr id="8" name="Content Placeholder 7">
            <a:extLst>
              <a:ext uri="{FF2B5EF4-FFF2-40B4-BE49-F238E27FC236}">
                <a16:creationId xmlns:a16="http://schemas.microsoft.com/office/drawing/2014/main" id="{A10A3D1F-CE23-45C4-A20D-14FA0ED0DF01}"/>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647776" y="3945260"/>
            <a:ext cx="2120148" cy="2120148"/>
          </a:xfrm>
          <a:prstGeom prst="rect">
            <a:avLst/>
          </a:prstGeom>
          <a:ln>
            <a:noFill/>
          </a:ln>
        </p:spPr>
      </p:pic>
    </p:spTree>
    <p:custDataLst>
      <p:tags r:id="rId1"/>
    </p:custDataLst>
    <p:extLst>
      <p:ext uri="{BB962C8B-B14F-4D97-AF65-F5344CB8AC3E}">
        <p14:creationId xmlns:p14="http://schemas.microsoft.com/office/powerpoint/2010/main" val="233132197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6EB0D8-1F3A-37EA-FF01-B123D729EF8A}"/>
              </a:ext>
            </a:extLst>
          </p:cNvPr>
          <p:cNvSpPr>
            <a:spLocks noGrp="1"/>
          </p:cNvSpPr>
          <p:nvPr>
            <p:ph type="title"/>
          </p:nvPr>
        </p:nvSpPr>
        <p:spPr/>
        <p:txBody>
          <a:bodyPr/>
          <a:lstStyle/>
          <a:p>
            <a:r>
              <a:rPr lang="en-US" dirty="0"/>
              <a:t>Circuit Protection</a:t>
            </a:r>
          </a:p>
        </p:txBody>
      </p:sp>
      <p:sp>
        <p:nvSpPr>
          <p:cNvPr id="5" name="Rectangle 1">
            <a:extLst>
              <a:ext uri="{FF2B5EF4-FFF2-40B4-BE49-F238E27FC236}">
                <a16:creationId xmlns:a16="http://schemas.microsoft.com/office/drawing/2014/main" id="{A285AFCE-40AA-629D-A7B9-1CF6D4CF8494}"/>
              </a:ext>
            </a:extLst>
          </p:cNvPr>
          <p:cNvSpPr>
            <a:spLocks noGrp="1" noChangeArrowheads="1"/>
          </p:cNvSpPr>
          <p:nvPr>
            <p:ph idx="1"/>
          </p:nvPr>
        </p:nvSpPr>
        <p:spPr bwMode="auto">
          <a:xfrm>
            <a:off x="838199" y="1379512"/>
            <a:ext cx="6599704"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i="0" u="none" strike="noStrike" cap="none" normalizeH="0" baseline="0" dirty="0">
                <a:ln>
                  <a:noFill/>
                </a:ln>
                <a:effectLst/>
              </a:rPr>
              <a:t>Safeguards built into a circuit to prevent electrical faults such as </a:t>
            </a:r>
          </a:p>
          <a:p>
            <a:pPr marL="800100" lvl="1" indent="-342900" eaLnBrk="0" fontAlgn="base" hangingPunct="0">
              <a:lnSpc>
                <a:spcPct val="100000"/>
              </a:lnSpc>
              <a:spcBef>
                <a:spcPct val="0"/>
              </a:spcBef>
              <a:spcAft>
                <a:spcPct val="0"/>
              </a:spcAft>
              <a:buClrTx/>
              <a:buFont typeface="Arial" panose="020B0604020202020204" pitchFamily="34" charset="0"/>
              <a:buChar char="•"/>
            </a:pPr>
            <a:r>
              <a:rPr kumimoji="0" lang="en-US" altLang="en-US" sz="2800" i="0" u="none" strike="noStrike" cap="none" normalizeH="0" baseline="0" dirty="0">
                <a:ln>
                  <a:noFill/>
                </a:ln>
                <a:solidFill>
                  <a:schemeClr val="tx1">
                    <a:lumMod val="75000"/>
                    <a:lumOff val="25000"/>
                  </a:schemeClr>
                </a:solidFill>
                <a:effectLst/>
              </a:rPr>
              <a:t>Overcurrent </a:t>
            </a:r>
          </a:p>
          <a:p>
            <a:pPr marL="800100" lvl="1" indent="-342900" eaLnBrk="0" fontAlgn="base" hangingPunct="0">
              <a:lnSpc>
                <a:spcPct val="100000"/>
              </a:lnSpc>
              <a:spcBef>
                <a:spcPct val="0"/>
              </a:spcBef>
              <a:spcAft>
                <a:spcPct val="0"/>
              </a:spcAft>
              <a:buClrTx/>
              <a:buFont typeface="Arial" panose="020B0604020202020204" pitchFamily="34" charset="0"/>
              <a:buChar char="•"/>
            </a:pPr>
            <a:r>
              <a:rPr kumimoji="0" lang="en-US" altLang="en-US" sz="2800" i="0" u="none" strike="noStrike" cap="none" normalizeH="0" baseline="0" dirty="0">
                <a:ln>
                  <a:noFill/>
                </a:ln>
                <a:solidFill>
                  <a:schemeClr val="tx1">
                    <a:lumMod val="75000"/>
                    <a:lumOff val="25000"/>
                  </a:schemeClr>
                </a:solidFill>
                <a:effectLst/>
              </a:rPr>
              <a:t>Short Circuit </a:t>
            </a:r>
          </a:p>
          <a:p>
            <a:pPr marL="800100" lvl="1" indent="-342900" eaLnBrk="0" fontAlgn="base" hangingPunct="0">
              <a:lnSpc>
                <a:spcPct val="100000"/>
              </a:lnSpc>
              <a:spcBef>
                <a:spcPct val="0"/>
              </a:spcBef>
              <a:spcAft>
                <a:spcPct val="0"/>
              </a:spcAft>
              <a:buClrTx/>
              <a:buFont typeface="Arial" panose="020B0604020202020204" pitchFamily="34" charset="0"/>
              <a:buChar char="•"/>
            </a:pPr>
            <a:r>
              <a:rPr kumimoji="0" lang="en-US" altLang="en-US" sz="2800" i="0" u="none" strike="noStrike" cap="none" normalizeH="0" baseline="0" dirty="0">
                <a:ln>
                  <a:noFill/>
                </a:ln>
                <a:solidFill>
                  <a:schemeClr val="tx1">
                    <a:lumMod val="75000"/>
                    <a:lumOff val="25000"/>
                  </a:schemeClr>
                </a:solidFill>
                <a:effectLst/>
              </a:rPr>
              <a:t>Overvoltage </a:t>
            </a:r>
          </a:p>
          <a:p>
            <a:pPr marL="800100" lvl="1" indent="-342900" eaLnBrk="0" fontAlgn="base" hangingPunct="0">
              <a:lnSpc>
                <a:spcPct val="100000"/>
              </a:lnSpc>
              <a:spcBef>
                <a:spcPct val="0"/>
              </a:spcBef>
              <a:spcAft>
                <a:spcPct val="0"/>
              </a:spcAft>
              <a:buClrTx/>
              <a:buFont typeface="Arial" panose="020B0604020202020204" pitchFamily="34" charset="0"/>
              <a:buChar char="•"/>
            </a:pPr>
            <a:r>
              <a:rPr kumimoji="0" lang="en-US" altLang="en-US" sz="2800" i="0" u="none" strike="noStrike" cap="none" normalizeH="0" baseline="0" dirty="0">
                <a:ln>
                  <a:noFill/>
                </a:ln>
                <a:solidFill>
                  <a:schemeClr val="tx1">
                    <a:lumMod val="75000"/>
                    <a:lumOff val="25000"/>
                  </a:schemeClr>
                </a:solidFill>
                <a:effectLst/>
              </a:rPr>
              <a:t>Ground Fault</a:t>
            </a:r>
          </a:p>
          <a:p>
            <a:pPr marL="800100" lvl="1" indent="-342900" eaLnBrk="0" fontAlgn="base" hangingPunct="0">
              <a:lnSpc>
                <a:spcPct val="100000"/>
              </a:lnSpc>
              <a:spcBef>
                <a:spcPct val="0"/>
              </a:spcBef>
              <a:spcAft>
                <a:spcPct val="0"/>
              </a:spcAft>
              <a:buClrTx/>
              <a:buFont typeface="Arial" panose="020B0604020202020204" pitchFamily="34" charset="0"/>
              <a:buChar char="•"/>
            </a:pPr>
            <a:endParaRPr kumimoji="0" lang="en-US" altLang="en-US" sz="1400" i="0" u="none" strike="noStrike" cap="none" normalizeH="0" baseline="0" dirty="0">
              <a:ln>
                <a:noFill/>
              </a:ln>
              <a:solidFill>
                <a:schemeClr val="tx1">
                  <a:lumMod val="75000"/>
                  <a:lumOff val="25000"/>
                </a:schemeClr>
              </a:solidFill>
              <a:effectLs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i="0" u="none" strike="noStrike" cap="none" normalizeH="0" baseline="0" dirty="0">
                <a:ln>
                  <a:noFill/>
                </a:ln>
                <a:effectLst/>
              </a:rPr>
              <a:t>Prevents equipment damage, fires, and system failures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400" i="0" u="none" strike="noStrike" cap="none" normalizeH="0" baseline="0" dirty="0">
              <a:ln>
                <a:noFill/>
              </a:ln>
              <a:effectLs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i="0" u="none" strike="noStrike" cap="none" normalizeH="0" baseline="0" dirty="0">
                <a:ln>
                  <a:noFill/>
                </a:ln>
                <a:effectLst/>
              </a:rPr>
              <a:t>Ensures system safety, reliability, and longevity</a:t>
            </a:r>
          </a:p>
        </p:txBody>
      </p:sp>
      <p:pic>
        <p:nvPicPr>
          <p:cNvPr id="7" name="Picture 6">
            <a:extLst>
              <a:ext uri="{FF2B5EF4-FFF2-40B4-BE49-F238E27FC236}">
                <a16:creationId xmlns:a16="http://schemas.microsoft.com/office/drawing/2014/main" id="{E38E9919-B624-5112-437E-3822C0D7DF84}"/>
              </a:ext>
            </a:extLst>
          </p:cNvPr>
          <p:cNvPicPr>
            <a:picLocks noChangeAspect="1"/>
          </p:cNvPicPr>
          <p:nvPr/>
        </p:nvPicPr>
        <p:blipFill>
          <a:blip r:embed="rId4">
            <a:extLst>
              <a:ext uri="{28A0092B-C50C-407E-A947-70E740481C1C}">
                <a14:useLocalDpi xmlns:a14="http://schemas.microsoft.com/office/drawing/2010/main" val="0"/>
              </a:ext>
            </a:extLst>
          </a:blip>
          <a:srcRect l="8744" r="13630"/>
          <a:stretch>
            <a:fillRect/>
          </a:stretch>
        </p:blipFill>
        <p:spPr>
          <a:xfrm>
            <a:off x="7437903" y="2238232"/>
            <a:ext cx="3698527" cy="3176395"/>
          </a:xfrm>
          <a:prstGeom prst="rect">
            <a:avLst/>
          </a:prstGeom>
        </p:spPr>
      </p:pic>
    </p:spTree>
    <p:custDataLst>
      <p:tags r:id="rId1"/>
    </p:custDataLst>
    <p:extLst>
      <p:ext uri="{BB962C8B-B14F-4D97-AF65-F5344CB8AC3E}">
        <p14:creationId xmlns:p14="http://schemas.microsoft.com/office/powerpoint/2010/main" val="129610963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9C3C3-98AD-1CFE-4B92-C4EC22A7691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2992044-FB72-FF7A-FBA7-E0AC27413716}"/>
              </a:ext>
            </a:extLst>
          </p:cNvPr>
          <p:cNvSpPr>
            <a:spLocks noGrp="1"/>
          </p:cNvSpPr>
          <p:nvPr>
            <p:ph type="title"/>
          </p:nvPr>
        </p:nvSpPr>
        <p:spPr/>
        <p:txBody>
          <a:bodyPr/>
          <a:lstStyle/>
          <a:p>
            <a:r>
              <a:rPr lang="en-US" dirty="0"/>
              <a:t>Circuit Protection – s</a:t>
            </a:r>
          </a:p>
        </p:txBody>
      </p:sp>
      <p:sp>
        <p:nvSpPr>
          <p:cNvPr id="5" name="Content Placeholder 5">
            <a:extLst>
              <a:ext uri="{FF2B5EF4-FFF2-40B4-BE49-F238E27FC236}">
                <a16:creationId xmlns:a16="http://schemas.microsoft.com/office/drawing/2014/main" id="{A7414671-A709-3ACB-3597-A992B99E4832}"/>
              </a:ext>
            </a:extLst>
          </p:cNvPr>
          <p:cNvSpPr>
            <a:spLocks noGrp="1"/>
          </p:cNvSpPr>
          <p:nvPr>
            <p:ph idx="1"/>
          </p:nvPr>
        </p:nvSpPr>
        <p:spPr>
          <a:xfrm>
            <a:off x="838200" y="1645920"/>
            <a:ext cx="5917442" cy="4572000"/>
          </a:xfrm>
        </p:spPr>
        <p:txBody>
          <a:bodyPr>
            <a:noAutofit/>
          </a:bodyPr>
          <a:lstStyle/>
          <a:p>
            <a:pPr marL="342900" indent="-342900">
              <a:spcBef>
                <a:spcPts val="1200"/>
              </a:spcBef>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One-time devices designed to interrupt current when it exceeds a safe level</a:t>
            </a:r>
          </a:p>
          <a:p>
            <a:pPr marL="800100" lvl="1" indent="-342900">
              <a:spcBef>
                <a:spcPts val="1200"/>
              </a:spcBef>
              <a:buFont typeface="Arial" panose="020B0604020202020204" pitchFamily="34" charset="0"/>
              <a:buChar char="•"/>
            </a:pPr>
            <a:r>
              <a:rPr lang="en-US" sz="2800" b="1" dirty="0">
                <a:latin typeface="Calibri" panose="020F0502020204030204" pitchFamily="34" charset="0"/>
                <a:ea typeface="Calibri" panose="020F0502020204030204" pitchFamily="34" charset="0"/>
                <a:cs typeface="Calibri" panose="020F0502020204030204" pitchFamily="34" charset="0"/>
              </a:rPr>
              <a:t>Advantages</a:t>
            </a:r>
            <a:r>
              <a:rPr lang="en-US" sz="2800" dirty="0">
                <a:latin typeface="Calibri" panose="020F0502020204030204" pitchFamily="34" charset="0"/>
                <a:ea typeface="Calibri" panose="020F0502020204030204" pitchFamily="34" charset="0"/>
                <a:cs typeface="Calibri" panose="020F0502020204030204" pitchFamily="34" charset="0"/>
              </a:rPr>
              <a:t>: Simple, low cost, reliable</a:t>
            </a:r>
          </a:p>
          <a:p>
            <a:pPr marL="800100" lvl="1" indent="-342900">
              <a:spcBef>
                <a:spcPts val="1200"/>
              </a:spcBef>
              <a:buFont typeface="Arial" panose="020B0604020202020204" pitchFamily="34" charset="0"/>
              <a:buChar char="•"/>
            </a:pPr>
            <a:r>
              <a:rPr lang="en-US" sz="2800" b="1" dirty="0">
                <a:latin typeface="Calibri" panose="020F0502020204030204" pitchFamily="34" charset="0"/>
                <a:ea typeface="Calibri" panose="020F0502020204030204" pitchFamily="34" charset="0"/>
                <a:cs typeface="Calibri" panose="020F0502020204030204" pitchFamily="34" charset="0"/>
              </a:rPr>
              <a:t>Disadvantages</a:t>
            </a:r>
            <a:r>
              <a:rPr lang="en-US" sz="2800" dirty="0">
                <a:latin typeface="Calibri" panose="020F0502020204030204" pitchFamily="34" charset="0"/>
                <a:ea typeface="Calibri" panose="020F0502020204030204" pitchFamily="34" charset="0"/>
                <a:cs typeface="Calibri" panose="020F0502020204030204" pitchFamily="34" charset="0"/>
              </a:rPr>
              <a:t>: One-time use, must replace after blowing</a:t>
            </a:r>
          </a:p>
          <a:p>
            <a:pPr marL="800100" lvl="1" indent="-342900">
              <a:spcBef>
                <a:spcPts val="1200"/>
              </a:spcBef>
              <a:buFont typeface="Arial" panose="020B0604020202020204" pitchFamily="34" charset="0"/>
              <a:buChar char="•"/>
            </a:pPr>
            <a:endParaRPr lang="en-US" sz="2800" dirty="0">
              <a:latin typeface="Calibri" panose="020F0502020204030204" pitchFamily="34" charset="0"/>
              <a:ea typeface="Calibri" panose="020F0502020204030204" pitchFamily="34" charset="0"/>
              <a:cs typeface="Calibri" panose="020F0502020204030204" pitchFamily="34" charset="0"/>
            </a:endParaRPr>
          </a:p>
          <a:p>
            <a:pPr marL="342900" indent="-342900">
              <a:spcBef>
                <a:spcPts val="1200"/>
              </a:spcBef>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Types: Blade, Cartridge, High-Speed </a:t>
            </a:r>
          </a:p>
          <a:p>
            <a:pPr>
              <a:spcBef>
                <a:spcPts val="1200"/>
              </a:spcBef>
            </a:pPr>
            <a:endParaRPr lang="en-US" dirty="0">
              <a:latin typeface="Calibri" panose="020F0502020204030204" pitchFamily="34" charset="0"/>
              <a:ea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FF198940-68EE-DF16-2D8E-15BC913D57CF}"/>
              </a:ext>
            </a:extLst>
          </p:cNvPr>
          <p:cNvGrpSpPr/>
          <p:nvPr/>
        </p:nvGrpSpPr>
        <p:grpSpPr>
          <a:xfrm>
            <a:off x="7102522" y="1645920"/>
            <a:ext cx="4027742" cy="4287269"/>
            <a:chOff x="6829566" y="1645920"/>
            <a:chExt cx="4027742" cy="4287269"/>
          </a:xfrm>
        </p:grpSpPr>
        <p:pic>
          <p:nvPicPr>
            <p:cNvPr id="3" name="Graphic 2">
              <a:extLst>
                <a:ext uri="{FF2B5EF4-FFF2-40B4-BE49-F238E27FC236}">
                  <a16:creationId xmlns:a16="http://schemas.microsoft.com/office/drawing/2014/main" id="{31EEFC45-F7D7-C30D-5C42-6FF3BCA2071D}"/>
                </a:ext>
              </a:extLst>
            </p:cNvPr>
            <p:cNvPicPr>
              <a:picLocks noChangeAspect="1"/>
            </p:cNvPicPr>
            <p:nvPr/>
          </p:nvPicPr>
          <p:blipFill>
            <a:blip>
              <a:extLst>
                <a:ext uri="{96DAC541-7B7A-43D3-8B79-37D633B846F1}">
                  <asvg:svgBlip xmlns:asvg="http://schemas.microsoft.com/office/drawing/2016/SVG/main" r:embed="rId4"/>
                </a:ext>
              </a:extLst>
            </a:blip>
            <a:srcRect l="14823" t="6566" r="40784" b="9426"/>
            <a:stretch>
              <a:fillRect/>
            </a:stretch>
          </p:blipFill>
          <p:spPr>
            <a:xfrm>
              <a:off x="6829566" y="1645920"/>
              <a:ext cx="4027742" cy="4287269"/>
            </a:xfrm>
            <a:prstGeom prst="rect">
              <a:avLst/>
            </a:prstGeom>
          </p:spPr>
        </p:pic>
        <p:sp>
          <p:nvSpPr>
            <p:cNvPr id="7" name="Rectangle 6">
              <a:extLst>
                <a:ext uri="{FF2B5EF4-FFF2-40B4-BE49-F238E27FC236}">
                  <a16:creationId xmlns:a16="http://schemas.microsoft.com/office/drawing/2014/main" id="{0AC25B72-542A-70D0-1D04-02DEA2B01A94}"/>
                </a:ext>
              </a:extLst>
            </p:cNvPr>
            <p:cNvSpPr/>
            <p:nvPr/>
          </p:nvSpPr>
          <p:spPr>
            <a:xfrm>
              <a:off x="9580728" y="5008728"/>
              <a:ext cx="436729" cy="4367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DF6EED5-AB7D-66FB-985D-01EC11F93288}"/>
                </a:ext>
              </a:extLst>
            </p:cNvPr>
            <p:cNvSpPr/>
            <p:nvPr/>
          </p:nvSpPr>
          <p:spPr>
            <a:xfrm>
              <a:off x="10181230" y="5212080"/>
              <a:ext cx="567517" cy="4367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89950649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A8A35-975C-C5EC-BCD5-81EAE4345BF9}"/>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BFC8460F-9622-03C5-0463-76D39B1FEFA3}"/>
              </a:ext>
            </a:extLst>
          </p:cNvPr>
          <p:cNvSpPr>
            <a:spLocks noGrp="1"/>
          </p:cNvSpPr>
          <p:nvPr>
            <p:ph idx="1"/>
          </p:nvPr>
        </p:nvSpPr>
        <p:spPr/>
        <p:txBody>
          <a:bodyPr>
            <a:normAutofit/>
          </a:bodyPr>
          <a:lstStyle/>
          <a:p>
            <a:pPr marL="457200" indent="-457200">
              <a:lnSpc>
                <a:spcPct val="114286"/>
              </a:lnSpc>
              <a:buFont typeface="Arial" panose="020B0604020202020204" pitchFamily="34" charset="0"/>
              <a:buChar char="•"/>
            </a:pPr>
            <a:r>
              <a:rPr lang="en-US" dirty="0"/>
              <a:t>Define basic types of circuits and differences between them. </a:t>
            </a:r>
          </a:p>
          <a:p>
            <a:pPr marL="457200" indent="-457200">
              <a:lnSpc>
                <a:spcPct val="114286"/>
              </a:lnSpc>
              <a:buFont typeface="Arial" panose="020B0604020202020204" pitchFamily="34" charset="0"/>
              <a:buChar char="•"/>
            </a:pPr>
            <a:r>
              <a:rPr lang="en-US" dirty="0"/>
              <a:t>Draw and label a simple electrical circuit.</a:t>
            </a:r>
          </a:p>
          <a:p>
            <a:pPr marL="457200" indent="-457200">
              <a:lnSpc>
                <a:spcPct val="114286"/>
              </a:lnSpc>
              <a:buFont typeface="Arial" panose="020B0604020202020204" pitchFamily="34" charset="0"/>
              <a:buChar char="•"/>
            </a:pPr>
            <a:r>
              <a:rPr lang="en-US" dirty="0"/>
              <a:t>Define the major components of an electrical circuit and describe their functionality </a:t>
            </a:r>
          </a:p>
          <a:p>
            <a:pPr marL="457200" indent="-457200">
              <a:lnSpc>
                <a:spcPct val="114286"/>
              </a:lnSpc>
              <a:buFont typeface="Arial" panose="020B0604020202020204" pitchFamily="34" charset="0"/>
              <a:buChar char="•"/>
            </a:pPr>
            <a:r>
              <a:rPr lang="en-US" dirty="0"/>
              <a:t>Apply Kirchhoff’s Current and Voltage Laws to analyze circuits and solve for unknown electrical values.</a:t>
            </a:r>
          </a:p>
          <a:p>
            <a:pPr marL="457200" indent="-457200">
              <a:lnSpc>
                <a:spcPct val="114286"/>
              </a:lnSpc>
              <a:buFont typeface="Arial" panose="020B0604020202020204" pitchFamily="34" charset="0"/>
              <a:buChar char="•"/>
            </a:pPr>
            <a:r>
              <a:rPr lang="en-US" dirty="0"/>
              <a:t>Identify the major symbols for circuit components.</a:t>
            </a:r>
          </a:p>
          <a:p>
            <a:pPr marL="457200" indent="-457200">
              <a:lnSpc>
                <a:spcPct val="114286"/>
              </a:lnSpc>
              <a:buFont typeface="Arial" panose="020B0604020202020204" pitchFamily="34" charset="0"/>
              <a:buChar char="•"/>
            </a:pPr>
            <a:r>
              <a:rPr lang="en-US" dirty="0"/>
              <a:t>Recognize basic electrical diagrams.</a:t>
            </a:r>
          </a:p>
        </p:txBody>
      </p:sp>
    </p:spTree>
    <p:custDataLst>
      <p:tags r:id="rId1"/>
    </p:custDataLst>
    <p:extLst>
      <p:ext uri="{BB962C8B-B14F-4D97-AF65-F5344CB8AC3E}">
        <p14:creationId xmlns:p14="http://schemas.microsoft.com/office/powerpoint/2010/main" val="38941920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3994B-1B21-E5AF-B956-46246F663EE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436551E-867A-CA2E-D630-D79A7CF225E3}"/>
              </a:ext>
            </a:extLst>
          </p:cNvPr>
          <p:cNvSpPr>
            <a:spLocks noGrp="1"/>
          </p:cNvSpPr>
          <p:nvPr>
            <p:ph type="title"/>
          </p:nvPr>
        </p:nvSpPr>
        <p:spPr/>
        <p:txBody>
          <a:bodyPr/>
          <a:lstStyle/>
          <a:p>
            <a:r>
              <a:rPr lang="en-US" dirty="0"/>
              <a:t>Circuit Protection – Circuit Breakers</a:t>
            </a:r>
          </a:p>
        </p:txBody>
      </p:sp>
      <p:sp>
        <p:nvSpPr>
          <p:cNvPr id="5" name="Content Placeholder 4">
            <a:extLst>
              <a:ext uri="{FF2B5EF4-FFF2-40B4-BE49-F238E27FC236}">
                <a16:creationId xmlns:a16="http://schemas.microsoft.com/office/drawing/2014/main" id="{2250A35F-ACF7-CB62-1B8C-0C49D8810575}"/>
              </a:ext>
            </a:extLst>
          </p:cNvPr>
          <p:cNvSpPr>
            <a:spLocks noGrp="1"/>
          </p:cNvSpPr>
          <p:nvPr>
            <p:ph idx="1"/>
          </p:nvPr>
        </p:nvSpPr>
        <p:spPr>
          <a:xfrm>
            <a:off x="838199" y="1645920"/>
            <a:ext cx="6094864" cy="4572000"/>
          </a:xfrm>
        </p:spPr>
        <p:txBody>
          <a:bodyPr/>
          <a:lstStyle/>
          <a:p>
            <a:pPr marL="457200" indent="-457200">
              <a:buFont typeface="Arial" panose="020B0604020202020204" pitchFamily="34" charset="0"/>
              <a:buChar char="•"/>
            </a:pPr>
            <a:r>
              <a:rPr lang="en-US" dirty="0"/>
              <a:t>Reusable devices that interrupts current when it exceeds a safe level</a:t>
            </a:r>
          </a:p>
          <a:p>
            <a:pPr marL="914400" lvl="1" indent="-457200">
              <a:buFont typeface="Arial" panose="020B0604020202020204" pitchFamily="34" charset="0"/>
              <a:buChar char="•"/>
            </a:pPr>
            <a:r>
              <a:rPr lang="en-US" sz="2800" b="1" dirty="0"/>
              <a:t>Advantages</a:t>
            </a:r>
            <a:r>
              <a:rPr lang="en-US" sz="2800" dirty="0"/>
              <a:t>: Reusable, easy reset, reliable</a:t>
            </a:r>
          </a:p>
          <a:p>
            <a:pPr marL="914400" lvl="1" indent="-457200">
              <a:buFont typeface="Arial" panose="020B0604020202020204" pitchFamily="34" charset="0"/>
              <a:buChar char="•"/>
            </a:pPr>
            <a:r>
              <a:rPr lang="en-US" sz="2800" b="1" dirty="0"/>
              <a:t>Disadvantages</a:t>
            </a:r>
            <a:r>
              <a:rPr lang="en-US" sz="2800" dirty="0"/>
              <a:t>: Higher cost (compared to s)</a:t>
            </a:r>
          </a:p>
          <a:p>
            <a:pPr marL="914400" lvl="1"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dirty="0"/>
              <a:t>Types: Thermal, Magnetic, Hybrid</a:t>
            </a:r>
          </a:p>
          <a:p>
            <a:endParaRPr lang="en-US" dirty="0"/>
          </a:p>
        </p:txBody>
      </p:sp>
      <p:pic>
        <p:nvPicPr>
          <p:cNvPr id="5122" name="Picture 2">
            <a:extLst>
              <a:ext uri="{FF2B5EF4-FFF2-40B4-BE49-F238E27FC236}">
                <a16:creationId xmlns:a16="http://schemas.microsoft.com/office/drawing/2014/main" id="{907493DD-7A2A-0DC8-E80D-AA83FEF3AE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6913" y="1790699"/>
            <a:ext cx="3806743" cy="38067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9577069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D5530-CB7E-6ED0-8615-DDB46312AA8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43FC94E-867E-5442-85D3-842E7DFEF7BE}"/>
              </a:ext>
            </a:extLst>
          </p:cNvPr>
          <p:cNvSpPr>
            <a:spLocks noGrp="1"/>
          </p:cNvSpPr>
          <p:nvPr>
            <p:ph type="title"/>
          </p:nvPr>
        </p:nvSpPr>
        <p:spPr/>
        <p:txBody>
          <a:bodyPr/>
          <a:lstStyle/>
          <a:p>
            <a:r>
              <a:rPr lang="en-US" dirty="0"/>
              <a:t>Knowledge Check  </a:t>
            </a:r>
          </a:p>
        </p:txBody>
      </p:sp>
      <p:sp>
        <p:nvSpPr>
          <p:cNvPr id="7" name="Content Placeholder 6">
            <a:extLst>
              <a:ext uri="{FF2B5EF4-FFF2-40B4-BE49-F238E27FC236}">
                <a16:creationId xmlns:a16="http://schemas.microsoft.com/office/drawing/2014/main" id="{5D7B95D6-1E48-EC30-0370-B2793564F730}"/>
              </a:ext>
            </a:extLst>
          </p:cNvPr>
          <p:cNvSpPr>
            <a:spLocks noGrp="1"/>
          </p:cNvSpPr>
          <p:nvPr>
            <p:ph idx="1"/>
          </p:nvPr>
        </p:nvSpPr>
        <p:spPr/>
        <p:txBody>
          <a:bodyPr/>
          <a:lstStyle/>
          <a:p>
            <a:r>
              <a:rPr lang="en-US" sz="3600" b="1" dirty="0">
                <a:latin typeface="Calibri" panose="020F0502020204030204" pitchFamily="34" charset="0"/>
                <a:ea typeface="Calibri" panose="020F0502020204030204" pitchFamily="34" charset="0"/>
                <a:cs typeface="Calibri" panose="020F0502020204030204" pitchFamily="34" charset="0"/>
              </a:rPr>
              <a:t>Which of the following describes what wire gauge is?</a:t>
            </a:r>
          </a:p>
          <a:p>
            <a:endParaRPr lang="en-US" sz="2800" dirty="0">
              <a:latin typeface="Calibri" panose="020F0502020204030204" pitchFamily="34" charset="0"/>
              <a:ea typeface="Calibri" panose="020F0502020204030204" pitchFamily="34" charset="0"/>
              <a:cs typeface="Calibri" panose="020F0502020204030204" pitchFamily="34" charset="0"/>
            </a:endParaRPr>
          </a:p>
          <a:p>
            <a:pPr>
              <a:spcBef>
                <a:spcPts val="1800"/>
              </a:spcBef>
            </a:pPr>
            <a:r>
              <a:rPr lang="en-US" sz="2800" dirty="0">
                <a:latin typeface="Calibri" panose="020F0502020204030204" pitchFamily="34" charset="0"/>
                <a:ea typeface="Calibri" panose="020F0502020204030204" pitchFamily="34" charset="0"/>
                <a:cs typeface="Calibri" panose="020F0502020204030204" pitchFamily="34" charset="0"/>
              </a:rPr>
              <a:t>A.  A flexible cable that serves as the pathway to carry electrical current</a:t>
            </a:r>
          </a:p>
          <a:p>
            <a:pPr>
              <a:spcBef>
                <a:spcPts val="1800"/>
              </a:spcBef>
            </a:pPr>
            <a:r>
              <a:rPr lang="en-US" sz="2800" dirty="0">
                <a:latin typeface="Calibri" panose="020F0502020204030204" pitchFamily="34" charset="0"/>
                <a:ea typeface="Calibri" panose="020F0502020204030204" pitchFamily="34" charset="0"/>
                <a:cs typeface="Calibri" panose="020F0502020204030204" pitchFamily="34" charset="0"/>
              </a:rPr>
              <a:t>B.  Distance of the wire from one end to the other</a:t>
            </a:r>
          </a:p>
          <a:p>
            <a:pPr>
              <a:spcBef>
                <a:spcPts val="1800"/>
              </a:spcBef>
            </a:pPr>
            <a:r>
              <a:rPr lang="en-US" sz="2800" dirty="0">
                <a:latin typeface="Calibri" panose="020F0502020204030204" pitchFamily="34" charset="0"/>
                <a:ea typeface="Calibri" panose="020F0502020204030204" pitchFamily="34" charset="0"/>
                <a:cs typeface="Calibri" panose="020F0502020204030204" pitchFamily="34" charset="0"/>
              </a:rPr>
              <a:t>C.  Cross-sections width (thickness)of the wire</a:t>
            </a:r>
          </a:p>
          <a:p>
            <a:pPr>
              <a:spcBef>
                <a:spcPts val="1800"/>
              </a:spcBef>
            </a:pPr>
            <a:r>
              <a:rPr lang="en-US" sz="2800" dirty="0">
                <a:latin typeface="Calibri" panose="020F0502020204030204" pitchFamily="34" charset="0"/>
                <a:ea typeface="Calibri" panose="020F0502020204030204" pitchFamily="34" charset="0"/>
                <a:cs typeface="Calibri" panose="020F0502020204030204" pitchFamily="34" charset="0"/>
              </a:rPr>
              <a:t>D.  The size of a wire’s diameter</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8DC5D50-191E-47AF-809F-A77DA0CB10D0}"/>
              </a:ext>
            </a:extLst>
          </p:cNvPr>
          <p:cNvPicPr>
            <a:picLocks noChangeAspect="1"/>
          </p:cNvPicPr>
          <p:nvPr/>
        </p:nvPicPr>
        <p:blipFill>
          <a:blip r:embed="rId4"/>
          <a:stretch>
            <a:fillRect/>
          </a:stretch>
        </p:blipFill>
        <p:spPr>
          <a:xfrm>
            <a:off x="8450317" y="3429000"/>
            <a:ext cx="2509345" cy="2537537"/>
          </a:xfrm>
          <a:prstGeom prst="rect">
            <a:avLst/>
          </a:prstGeom>
          <a:ln>
            <a:solidFill>
              <a:schemeClr val="accent4"/>
            </a:solidFill>
          </a:ln>
          <a:effectLst>
            <a:outerShdw blurRad="50800" dist="38100" dir="2700000" algn="tl" rotWithShape="0">
              <a:prstClr val="black">
                <a:alpha val="40000"/>
              </a:prstClr>
            </a:outerShdw>
          </a:effectLst>
        </p:spPr>
      </p:pic>
      <p:sp>
        <p:nvSpPr>
          <p:cNvPr id="3" name="Circle: Hollow 2">
            <a:extLst>
              <a:ext uri="{FF2B5EF4-FFF2-40B4-BE49-F238E27FC236}">
                <a16:creationId xmlns:a16="http://schemas.microsoft.com/office/drawing/2014/main" id="{0227FB0B-06C2-55CE-C4BE-5379B71AFF21}"/>
              </a:ext>
            </a:extLst>
          </p:cNvPr>
          <p:cNvSpPr/>
          <p:nvPr/>
        </p:nvSpPr>
        <p:spPr>
          <a:xfrm>
            <a:off x="-5513260" y="3889612"/>
            <a:ext cx="5118100" cy="921413"/>
          </a:xfrm>
          <a:prstGeom prst="donut">
            <a:avLst>
              <a:gd name="adj" fmla="val 3667"/>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2" name="Graphic 1" descr="Lights On with solid fill">
            <a:extLst>
              <a:ext uri="{FF2B5EF4-FFF2-40B4-BE49-F238E27FC236}">
                <a16:creationId xmlns:a16="http://schemas.microsoft.com/office/drawing/2014/main" id="{A962B1EE-4075-7277-A7D8-9C23AE2BE4E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62413" y="56211"/>
            <a:ext cx="782773" cy="782773"/>
          </a:xfrm>
          <a:prstGeom prst="rect">
            <a:avLst/>
          </a:prstGeom>
        </p:spPr>
      </p:pic>
    </p:spTree>
    <p:custDataLst>
      <p:tags r:id="rId1"/>
    </p:custDataLst>
    <p:extLst>
      <p:ext uri="{BB962C8B-B14F-4D97-AF65-F5344CB8AC3E}">
        <p14:creationId xmlns:p14="http://schemas.microsoft.com/office/powerpoint/2010/main" val="34050395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00482 0.0213 L 0.49545 0.0213 " pathEditMode="relative" rAng="0" ptsTypes="AA">
                                      <p:cBhvr>
                                        <p:cTn id="6" dur="2000" fill="hold"/>
                                        <p:tgtEl>
                                          <p:spTgt spid="3"/>
                                        </p:tgtEl>
                                        <p:attrNameLst>
                                          <p:attrName>ppt_x</p:attrName>
                                          <p:attrName>ppt_y</p:attrName>
                                        </p:attrNameLst>
                                      </p:cBhvr>
                                      <p:rCtr x="245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BA92D-B550-AB53-C6B8-5E5999BFEAD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1BF2AF2-8602-1374-3FE3-77C77D428133}"/>
              </a:ext>
            </a:extLst>
          </p:cNvPr>
          <p:cNvSpPr>
            <a:spLocks noGrp="1"/>
          </p:cNvSpPr>
          <p:nvPr>
            <p:ph type="title"/>
          </p:nvPr>
        </p:nvSpPr>
        <p:spPr/>
        <p:txBody>
          <a:bodyPr/>
          <a:lstStyle/>
          <a:p>
            <a:r>
              <a:rPr lang="en-US" dirty="0"/>
              <a:t>Knowledge Check  </a:t>
            </a:r>
          </a:p>
        </p:txBody>
      </p:sp>
      <p:sp>
        <p:nvSpPr>
          <p:cNvPr id="7" name="Content Placeholder 6">
            <a:extLst>
              <a:ext uri="{FF2B5EF4-FFF2-40B4-BE49-F238E27FC236}">
                <a16:creationId xmlns:a16="http://schemas.microsoft.com/office/drawing/2014/main" id="{C7C5F1FA-88E3-3563-29C1-61C27B1B5FF4}"/>
              </a:ext>
            </a:extLst>
          </p:cNvPr>
          <p:cNvSpPr>
            <a:spLocks noGrp="1"/>
          </p:cNvSpPr>
          <p:nvPr>
            <p:ph idx="1"/>
          </p:nvPr>
        </p:nvSpPr>
        <p:spPr>
          <a:xfrm>
            <a:off x="838200" y="1319242"/>
            <a:ext cx="10515600" cy="1324191"/>
          </a:xfrm>
        </p:spPr>
        <p:txBody>
          <a:bodyPr/>
          <a:lstStyle/>
          <a:p>
            <a:r>
              <a:rPr lang="en-US" sz="4000" b="1" dirty="0">
                <a:latin typeface="Calibri" panose="020F0502020204030204" pitchFamily="34" charset="0"/>
                <a:ea typeface="Calibri" panose="020F0502020204030204" pitchFamily="34" charset="0"/>
                <a:cs typeface="Calibri" panose="020F0502020204030204" pitchFamily="34" charset="0"/>
              </a:rPr>
              <a:t>What is the main advantage of a circuit breaker over a ?</a:t>
            </a: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8" name="Graphic 7">
            <a:extLst>
              <a:ext uri="{FF2B5EF4-FFF2-40B4-BE49-F238E27FC236}">
                <a16:creationId xmlns:a16="http://schemas.microsoft.com/office/drawing/2014/main" id="{980688E6-4C4F-2A8D-4E12-9530FE35441E}"/>
              </a:ext>
            </a:extLst>
          </p:cNvPr>
          <p:cNvPicPr>
            <a:picLocks noChangeAspect="1"/>
          </p:cNvPicPr>
          <p:nvPr/>
        </p:nvPicPr>
        <p:blipFill>
          <a:blip>
            <a:extLst>
              <a:ext uri="{96DAC541-7B7A-43D3-8B79-37D633B846F1}">
                <asvg:svgBlip xmlns:asvg="http://schemas.microsoft.com/office/drawing/2016/SVG/main" r:embed="rId4"/>
              </a:ext>
            </a:extLst>
          </a:blip>
          <a:srcRect l="14823" t="6566" r="54235" b="62078"/>
          <a:stretch>
            <a:fillRect/>
          </a:stretch>
        </p:blipFill>
        <p:spPr>
          <a:xfrm>
            <a:off x="6248400" y="4243633"/>
            <a:ext cx="3333010" cy="1899816"/>
          </a:xfrm>
          <a:prstGeom prst="rect">
            <a:avLst/>
          </a:prstGeom>
        </p:spPr>
      </p:pic>
      <p:sp>
        <p:nvSpPr>
          <p:cNvPr id="11" name="Rectangle 10">
            <a:extLst>
              <a:ext uri="{FF2B5EF4-FFF2-40B4-BE49-F238E27FC236}">
                <a16:creationId xmlns:a16="http://schemas.microsoft.com/office/drawing/2014/main" id="{7614EA7E-125B-7FEE-FB55-A699B460BFB8}"/>
              </a:ext>
            </a:extLst>
          </p:cNvPr>
          <p:cNvSpPr/>
          <p:nvPr/>
        </p:nvSpPr>
        <p:spPr>
          <a:xfrm>
            <a:off x="691816" y="8032562"/>
            <a:ext cx="10808368" cy="1034716"/>
          </a:xfrm>
          <a:prstGeom prst="rect">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dirty="0">
                <a:solidFill>
                  <a:schemeClr val="accent5">
                    <a:lumMod val="75000"/>
                  </a:schemeClr>
                </a:solidFill>
              </a:rPr>
              <a:t>Circuit breakers are reusable and easy to reset. </a:t>
            </a:r>
          </a:p>
        </p:txBody>
      </p:sp>
      <p:sp>
        <p:nvSpPr>
          <p:cNvPr id="14" name="AutoShape 2" descr="Realistic Electric Circuit Breaker Design For Projects, Electric Circuit  Breaker, Power Switch, Industrial Circuit Breaker PNG Transparent Image and  Clipart for Free Download">
            <a:extLst>
              <a:ext uri="{FF2B5EF4-FFF2-40B4-BE49-F238E27FC236}">
                <a16:creationId xmlns:a16="http://schemas.microsoft.com/office/drawing/2014/main" id="{D79E7ED8-8B41-AFBE-3E83-50361EF8BF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7" name="Picture 16">
            <a:extLst>
              <a:ext uri="{FF2B5EF4-FFF2-40B4-BE49-F238E27FC236}">
                <a16:creationId xmlns:a16="http://schemas.microsoft.com/office/drawing/2014/main" id="{51315C56-D1EC-F021-8C5A-0B696E31FEE6}"/>
              </a:ext>
            </a:extLst>
          </p:cNvPr>
          <p:cNvPicPr>
            <a:picLocks noChangeAspect="1"/>
          </p:cNvPicPr>
          <p:nvPr/>
        </p:nvPicPr>
        <p:blipFill>
          <a:blip r:embed="rId5"/>
          <a:stretch>
            <a:fillRect/>
          </a:stretch>
        </p:blipFill>
        <p:spPr>
          <a:xfrm>
            <a:off x="3665188" y="3897949"/>
            <a:ext cx="2278412" cy="2534413"/>
          </a:xfrm>
          <a:prstGeom prst="rect">
            <a:avLst/>
          </a:prstGeom>
        </p:spPr>
      </p:pic>
      <p:pic>
        <p:nvPicPr>
          <p:cNvPr id="2" name="Graphic 1" descr="Lights On with solid fill">
            <a:extLst>
              <a:ext uri="{FF2B5EF4-FFF2-40B4-BE49-F238E27FC236}">
                <a16:creationId xmlns:a16="http://schemas.microsoft.com/office/drawing/2014/main" id="{C72BD36E-D18B-B483-DAFC-0BB6A26A944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962413" y="56211"/>
            <a:ext cx="782773" cy="782773"/>
          </a:xfrm>
          <a:prstGeom prst="rect">
            <a:avLst/>
          </a:prstGeom>
        </p:spPr>
      </p:pic>
    </p:spTree>
    <p:custDataLst>
      <p:tags r:id="rId1"/>
    </p:custDataLst>
    <p:extLst>
      <p:ext uri="{BB962C8B-B14F-4D97-AF65-F5344CB8AC3E}">
        <p14:creationId xmlns:p14="http://schemas.microsoft.com/office/powerpoint/2010/main" val="30403214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0.11343 L 0 -0.79676 " pathEditMode="relative" rAng="0" ptsTypes="AA">
                                      <p:cBhvr>
                                        <p:cTn id="6" dur="1000" fill="hold"/>
                                        <p:tgtEl>
                                          <p:spTgt spid="11"/>
                                        </p:tgtEl>
                                        <p:attrNameLst>
                                          <p:attrName>ppt_x</p:attrName>
                                          <p:attrName>ppt_y</p:attrName>
                                        </p:attrNameLst>
                                      </p:cBhvr>
                                      <p:rCtr x="0" y="-34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41BC6-3396-4567-B439-C3CFC05B8B4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02CC97D-7912-5264-B026-2B149905FCDE}"/>
              </a:ext>
            </a:extLst>
          </p:cNvPr>
          <p:cNvSpPr>
            <a:spLocks noGrp="1"/>
          </p:cNvSpPr>
          <p:nvPr>
            <p:ph type="title"/>
          </p:nvPr>
        </p:nvSpPr>
        <p:spPr/>
        <p:txBody>
          <a:bodyPr/>
          <a:lstStyle/>
          <a:p>
            <a:r>
              <a:rPr lang="en-US" dirty="0"/>
              <a:t>Switches</a:t>
            </a:r>
          </a:p>
        </p:txBody>
      </p:sp>
      <p:sp>
        <p:nvSpPr>
          <p:cNvPr id="6" name="Content Placeholder 5">
            <a:extLst>
              <a:ext uri="{FF2B5EF4-FFF2-40B4-BE49-F238E27FC236}">
                <a16:creationId xmlns:a16="http://schemas.microsoft.com/office/drawing/2014/main" id="{85BB9D38-543D-F4BA-85EE-3466CA67783A}"/>
              </a:ext>
            </a:extLst>
          </p:cNvPr>
          <p:cNvSpPr txBox="1">
            <a:spLocks/>
          </p:cNvSpPr>
          <p:nvPr/>
        </p:nvSpPr>
        <p:spPr>
          <a:xfrm>
            <a:off x="745301" y="1550669"/>
            <a:ext cx="6714928" cy="4947385"/>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400" b="0" i="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Clr>
                <a:schemeClr val="tx2"/>
              </a:buClr>
              <a:buFont typeface="Arial" panose="020B0604020202020204" pitchFamily="34" charset="0"/>
              <a:buNone/>
              <a:defRPr sz="2000" b="0" i="0" kern="1200">
                <a:solidFill>
                  <a:schemeClr val="tx2"/>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Clr>
                <a:schemeClr val="tx2"/>
              </a:buClr>
              <a:buFont typeface="Arial" panose="020B0604020202020204" pitchFamily="34" charset="0"/>
              <a:buNone/>
              <a:defRPr sz="2000" b="0" i="0" kern="1200">
                <a:solidFill>
                  <a:schemeClr val="tx2"/>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Clr>
                <a:schemeClr val="tx2"/>
              </a:buClr>
              <a:buFont typeface="Arial" panose="020B0604020202020204" pitchFamily="34" charset="0"/>
              <a:buNone/>
              <a:defRPr sz="1800" b="0" i="0" kern="1200">
                <a:solidFill>
                  <a:schemeClr val="tx2"/>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Clr>
                <a:schemeClr val="tx2"/>
              </a:buClr>
              <a:buFont typeface="Arial" panose="020B0604020202020204" pitchFamily="34" charset="0"/>
              <a:buNone/>
              <a:defRPr sz="16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1200"/>
              </a:spcBef>
              <a:buFont typeface="Arial" panose="020B0604020202020204" pitchFamily="34" charset="0"/>
              <a:buChar char="•"/>
            </a:pPr>
            <a:r>
              <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 device that completes or breaks a circuit by preventing or allowing electrical current flow to a component</a:t>
            </a:r>
          </a:p>
          <a:p>
            <a:pPr marL="342900" indent="-342900">
              <a:spcBef>
                <a:spcPts val="1200"/>
              </a:spcBef>
              <a:buFont typeface="Arial" panose="020B0604020202020204" pitchFamily="34" charset="0"/>
              <a:buChar char="•"/>
            </a:pPr>
            <a:endPar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342900" indent="-342900">
              <a:spcBef>
                <a:spcPts val="1200"/>
              </a:spcBef>
              <a:buFont typeface="Arial" panose="020B0604020202020204" pitchFamily="34" charset="0"/>
              <a:buChar char="•"/>
            </a:pPr>
            <a:r>
              <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When switch is “on” or “closed” this </a:t>
            </a:r>
            <a:r>
              <a:rPr lang="en-US" sz="28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completes</a:t>
            </a:r>
            <a:r>
              <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 circuit and allows current flow</a:t>
            </a:r>
          </a:p>
          <a:p>
            <a:pPr marL="342900" indent="-342900">
              <a:spcBef>
                <a:spcPts val="1200"/>
              </a:spcBef>
              <a:buFont typeface="Arial" panose="020B0604020202020204" pitchFamily="34" charset="0"/>
              <a:buChar char="•"/>
            </a:pPr>
            <a:endPar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342900" indent="-342900">
              <a:spcBef>
                <a:spcPts val="1200"/>
              </a:spcBef>
              <a:buFont typeface="Arial" panose="020B0604020202020204" pitchFamily="34" charset="0"/>
              <a:buChar char="•"/>
            </a:pPr>
            <a:r>
              <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When switch is “open” or “off”, the circuit is </a:t>
            </a:r>
            <a:r>
              <a:rPr lang="en-US" sz="28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broken</a:t>
            </a:r>
            <a:r>
              <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and no current flows </a:t>
            </a:r>
          </a:p>
        </p:txBody>
      </p:sp>
      <p:grpSp>
        <p:nvGrpSpPr>
          <p:cNvPr id="8" name="Group 7">
            <a:extLst>
              <a:ext uri="{FF2B5EF4-FFF2-40B4-BE49-F238E27FC236}">
                <a16:creationId xmlns:a16="http://schemas.microsoft.com/office/drawing/2014/main" id="{5AA6A28E-55EE-8C4A-D123-33B8D4A1C4D0}"/>
              </a:ext>
            </a:extLst>
          </p:cNvPr>
          <p:cNvGrpSpPr/>
          <p:nvPr/>
        </p:nvGrpSpPr>
        <p:grpSpPr>
          <a:xfrm>
            <a:off x="7575387" y="1550669"/>
            <a:ext cx="3927348" cy="4068108"/>
            <a:chOff x="7683910" y="1551216"/>
            <a:chExt cx="4041054" cy="4297738"/>
          </a:xfrm>
        </p:grpSpPr>
        <p:pic>
          <p:nvPicPr>
            <p:cNvPr id="6146" name="Picture 2" descr="What are the Types of Switches? (Electrical &amp; Mechanical Switches)">
              <a:extLst>
                <a:ext uri="{FF2B5EF4-FFF2-40B4-BE49-F238E27FC236}">
                  <a16:creationId xmlns:a16="http://schemas.microsoft.com/office/drawing/2014/main" id="{C4BEA22E-C602-6013-9484-5D2493C882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08" t="15269" r="6900" b="3860"/>
            <a:stretch/>
          </p:blipFill>
          <p:spPr bwMode="auto">
            <a:xfrm>
              <a:off x="7683910" y="3208992"/>
              <a:ext cx="3922564" cy="26399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What are the Types of Switches? (Electrical &amp; Mechanical Switches)">
              <a:extLst>
                <a:ext uri="{FF2B5EF4-FFF2-40B4-BE49-F238E27FC236}">
                  <a16:creationId xmlns:a16="http://schemas.microsoft.com/office/drawing/2014/main" id="{3D79F29D-7249-53F1-5D92-E914FA7D82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92" t="51942" r="71018" b="3860"/>
            <a:stretch/>
          </p:blipFill>
          <p:spPr bwMode="auto">
            <a:xfrm>
              <a:off x="7988202" y="1551216"/>
              <a:ext cx="1656989" cy="16484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What are the Types of Switches? (Electrical &amp; Mechanical Switches)">
              <a:extLst>
                <a:ext uri="{FF2B5EF4-FFF2-40B4-BE49-F238E27FC236}">
                  <a16:creationId xmlns:a16="http://schemas.microsoft.com/office/drawing/2014/main" id="{D216457A-3ABF-5A43-14ED-D8FE48E8E8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92" t="15269" r="71018" b="47454"/>
            <a:stretch/>
          </p:blipFill>
          <p:spPr bwMode="auto">
            <a:xfrm>
              <a:off x="10067976" y="1564936"/>
              <a:ext cx="1656988" cy="139031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89310167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980F8-DD88-6B51-93BC-8E0A800158E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675AD55-CF1B-8806-02D5-0E06553101D4}"/>
              </a:ext>
            </a:extLst>
          </p:cNvPr>
          <p:cNvSpPr>
            <a:spLocks noGrp="1"/>
          </p:cNvSpPr>
          <p:nvPr>
            <p:ph type="title"/>
          </p:nvPr>
        </p:nvSpPr>
        <p:spPr/>
        <p:txBody>
          <a:bodyPr/>
          <a:lstStyle/>
          <a:p>
            <a:r>
              <a:rPr lang="en-US" dirty="0"/>
              <a:t>Relays</a:t>
            </a:r>
          </a:p>
        </p:txBody>
      </p:sp>
      <p:sp>
        <p:nvSpPr>
          <p:cNvPr id="10" name="Content Placeholder 5">
            <a:extLst>
              <a:ext uri="{FF2B5EF4-FFF2-40B4-BE49-F238E27FC236}">
                <a16:creationId xmlns:a16="http://schemas.microsoft.com/office/drawing/2014/main" id="{9F18E943-5DCA-85FF-9348-89E83A45D48C}"/>
              </a:ext>
            </a:extLst>
          </p:cNvPr>
          <p:cNvSpPr>
            <a:spLocks noGrp="1"/>
          </p:cNvSpPr>
          <p:nvPr>
            <p:ph idx="1"/>
          </p:nvPr>
        </p:nvSpPr>
        <p:spPr>
          <a:xfrm>
            <a:off x="841248" y="1639604"/>
            <a:ext cx="4873752" cy="4572000"/>
          </a:xfrm>
        </p:spPr>
        <p:txBody>
          <a:bodyPr>
            <a:normAutofit/>
          </a:bodyPr>
          <a:lstStyle/>
          <a:p>
            <a:pPr marL="457200" indent="-457200">
              <a:spcBef>
                <a:spcPts val="1200"/>
              </a:spcBef>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An electrical switch operated by an electromagnet</a:t>
            </a:r>
          </a:p>
          <a:p>
            <a:pPr marL="457200" indent="-457200">
              <a:spcBef>
                <a:spcPts val="1200"/>
              </a:spcBef>
              <a:buFont typeface="Arial" panose="020B0604020202020204" pitchFamily="34" charset="0"/>
              <a:buChar char="•"/>
            </a:pPr>
            <a:endParaRPr lang="en-US" sz="1200" dirty="0">
              <a:latin typeface="Calibri" panose="020F0502020204030204" pitchFamily="34" charset="0"/>
              <a:ea typeface="Calibri" panose="020F0502020204030204" pitchFamily="34" charset="0"/>
              <a:cs typeface="Calibri" panose="020F0502020204030204" pitchFamily="34" charset="0"/>
            </a:endParaRPr>
          </a:p>
          <a:p>
            <a:pPr marL="457200" indent="-457200">
              <a:spcBef>
                <a:spcPts val="1200"/>
              </a:spcBef>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Can allow low-power circuits to control high-power circuits</a:t>
            </a:r>
          </a:p>
          <a:p>
            <a:pPr marL="342900" indent="-342900">
              <a:spcBef>
                <a:spcPts val="1200"/>
              </a:spcBef>
              <a:buFont typeface="Arial" panose="020B0604020202020204" pitchFamily="34" charset="0"/>
              <a:buChar char="•"/>
            </a:pPr>
            <a:endParaRPr lang="en-US" sz="1200" dirty="0">
              <a:latin typeface="Calibri" panose="020F0502020204030204" pitchFamily="34" charset="0"/>
              <a:ea typeface="Calibri" panose="020F0502020204030204" pitchFamily="34" charset="0"/>
              <a:cs typeface="Calibri" panose="020F0502020204030204" pitchFamily="34" charset="0"/>
            </a:endParaRPr>
          </a:p>
          <a:p>
            <a:pPr marL="457200" indent="-457200">
              <a:spcBef>
                <a:spcPts val="1200"/>
              </a:spcBef>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Current flows through a coil generating a magnetic field that moves the switch to open or close</a:t>
            </a: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E6EF53B7-AF22-2082-4D0C-22ED2DFE1E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5819891" y="1767598"/>
            <a:ext cx="6318007" cy="332280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27357266"/>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46C04A7-C0C9-FB39-D508-A84BB4294847}"/>
              </a:ext>
            </a:extLst>
          </p:cNvPr>
          <p:cNvSpPr>
            <a:spLocks noGrp="1"/>
          </p:cNvSpPr>
          <p:nvPr>
            <p:ph type="title"/>
          </p:nvPr>
        </p:nvSpPr>
        <p:spPr/>
        <p:txBody>
          <a:bodyPr/>
          <a:lstStyle/>
          <a:p>
            <a:r>
              <a:rPr lang="en-US" dirty="0"/>
              <a:t>Relays: Normal Open vs Normal Closed</a:t>
            </a:r>
          </a:p>
        </p:txBody>
      </p:sp>
      <p:sp>
        <p:nvSpPr>
          <p:cNvPr id="10" name="Content Placeholder 9">
            <a:extLst>
              <a:ext uri="{FF2B5EF4-FFF2-40B4-BE49-F238E27FC236}">
                <a16:creationId xmlns:a16="http://schemas.microsoft.com/office/drawing/2014/main" id="{ABFE5E9D-7E0F-2D4C-034C-DC0484256B2E}"/>
              </a:ext>
            </a:extLst>
          </p:cNvPr>
          <p:cNvSpPr>
            <a:spLocks noGrp="1"/>
          </p:cNvSpPr>
          <p:nvPr>
            <p:ph idx="1"/>
          </p:nvPr>
        </p:nvSpPr>
        <p:spPr>
          <a:xfrm>
            <a:off x="841248" y="2917626"/>
            <a:ext cx="4724401" cy="1921074"/>
          </a:xfrm>
        </p:spPr>
        <p:txBody>
          <a:bodyPr/>
          <a:lstStyle/>
          <a:p>
            <a:r>
              <a:rPr lang="en-US" b="1" dirty="0">
                <a:solidFill>
                  <a:schemeClr val="accent1"/>
                </a:solidFill>
              </a:rPr>
              <a:t>Normal Open (NO)</a:t>
            </a:r>
          </a:p>
          <a:p>
            <a:pPr marL="457200" indent="-457200">
              <a:buFont typeface="Arial" panose="020B0604020202020204" pitchFamily="34" charset="0"/>
              <a:buChar char="•"/>
            </a:pPr>
            <a:r>
              <a:rPr lang="en-US" dirty="0"/>
              <a:t>Contact open; When energized, contact closes &amp; current </a:t>
            </a:r>
            <a:r>
              <a:rPr lang="en-US" b="1" dirty="0"/>
              <a:t>flows</a:t>
            </a:r>
            <a:r>
              <a:rPr lang="en-US" dirty="0"/>
              <a:t> </a:t>
            </a:r>
          </a:p>
        </p:txBody>
      </p:sp>
      <p:sp>
        <p:nvSpPr>
          <p:cNvPr id="11" name="Content Placeholder 9">
            <a:extLst>
              <a:ext uri="{FF2B5EF4-FFF2-40B4-BE49-F238E27FC236}">
                <a16:creationId xmlns:a16="http://schemas.microsoft.com/office/drawing/2014/main" id="{B45D2D05-6DDF-D0CB-BB52-3103E56B8333}"/>
              </a:ext>
            </a:extLst>
          </p:cNvPr>
          <p:cNvSpPr txBox="1">
            <a:spLocks/>
          </p:cNvSpPr>
          <p:nvPr/>
        </p:nvSpPr>
        <p:spPr>
          <a:xfrm>
            <a:off x="6096000" y="2917626"/>
            <a:ext cx="4724401" cy="19210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800" b="0" i="0" kern="1200">
                <a:solidFill>
                  <a:schemeClr val="tx1">
                    <a:lumMod val="75000"/>
                    <a:lumOff val="25000"/>
                  </a:schemeClr>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Clr>
                <a:schemeClr val="tx2"/>
              </a:buClr>
              <a:buFont typeface="Arial" panose="020B0604020202020204" pitchFamily="34" charset="0"/>
              <a:buNone/>
              <a:defRPr sz="2400" b="0" i="0" kern="1200">
                <a:solidFill>
                  <a:schemeClr val="tx1">
                    <a:lumMod val="75000"/>
                    <a:lumOff val="25000"/>
                  </a:schemeClr>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Clr>
                <a:schemeClr val="tx2"/>
              </a:buClr>
              <a:buFont typeface="Arial" panose="020B0604020202020204" pitchFamily="34" charset="0"/>
              <a:buNone/>
              <a:defRPr sz="2400" b="0" i="0" kern="1200">
                <a:solidFill>
                  <a:schemeClr val="tx1">
                    <a:lumMod val="75000"/>
                    <a:lumOff val="25000"/>
                  </a:schemeClr>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Clr>
                <a:schemeClr val="tx2"/>
              </a:buClr>
              <a:buFont typeface="Arial" panose="020B0604020202020204" pitchFamily="34" charset="0"/>
              <a:buNone/>
              <a:defRPr sz="2000" b="0" i="0" kern="1200">
                <a:solidFill>
                  <a:schemeClr val="tx1">
                    <a:lumMod val="75000"/>
                    <a:lumOff val="25000"/>
                  </a:schemeClr>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Clr>
                <a:schemeClr val="tx2"/>
              </a:buClr>
              <a:buFont typeface="Arial" panose="020B0604020202020204" pitchFamily="34" charset="0"/>
              <a:buNone/>
              <a:defRPr sz="1800" b="0" i="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accent4"/>
                </a:solidFill>
              </a:rPr>
              <a:t>Normal Closed (NC)</a:t>
            </a:r>
          </a:p>
          <a:p>
            <a:pPr marL="457200" indent="-457200">
              <a:buFont typeface="Arial" panose="020B0604020202020204" pitchFamily="34" charset="0"/>
              <a:buChar char="•"/>
            </a:pPr>
            <a:r>
              <a:rPr lang="en-US" dirty="0"/>
              <a:t>Contact closed; When energized, contact opens &amp; current stops </a:t>
            </a:r>
          </a:p>
          <a:p>
            <a:endParaRPr lang="en-US" dirty="0"/>
          </a:p>
        </p:txBody>
      </p:sp>
      <p:sp>
        <p:nvSpPr>
          <p:cNvPr id="13" name="TextBox 12">
            <a:extLst>
              <a:ext uri="{FF2B5EF4-FFF2-40B4-BE49-F238E27FC236}">
                <a16:creationId xmlns:a16="http://schemas.microsoft.com/office/drawing/2014/main" id="{3F28A3C2-40CA-E61E-1C20-C4D815043E8B}"/>
              </a:ext>
            </a:extLst>
          </p:cNvPr>
          <p:cNvSpPr txBox="1"/>
          <p:nvPr/>
        </p:nvSpPr>
        <p:spPr>
          <a:xfrm>
            <a:off x="652462" y="1637356"/>
            <a:ext cx="10704385" cy="954107"/>
          </a:xfrm>
          <a:prstGeom prst="rect">
            <a:avLst/>
          </a:prstGeom>
          <a:noFill/>
        </p:spPr>
        <p:txBody>
          <a:bodyPr wrap="square">
            <a:spAutoFit/>
          </a:bodyPr>
          <a:lstStyle/>
          <a:p>
            <a:r>
              <a:rPr lang="en-US" sz="2800" dirty="0">
                <a:solidFill>
                  <a:schemeClr val="tx1">
                    <a:lumMod val="75000"/>
                    <a:lumOff val="25000"/>
                  </a:schemeClr>
                </a:solidFill>
              </a:rPr>
              <a:t>These terms refer to a relay’s contact(s) default state when no power is being applied (Normal = De-energized)</a:t>
            </a:r>
          </a:p>
        </p:txBody>
      </p:sp>
      <p:pic>
        <p:nvPicPr>
          <p:cNvPr id="18" name="Graphic 17">
            <a:extLst>
              <a:ext uri="{FF2B5EF4-FFF2-40B4-BE49-F238E27FC236}">
                <a16:creationId xmlns:a16="http://schemas.microsoft.com/office/drawing/2014/main" id="{2462FFE0-0EEA-27F9-57E6-A88573EF71D7}"/>
              </a:ext>
            </a:extLst>
          </p:cNvPr>
          <p:cNvPicPr>
            <a:picLocks noChangeAspect="1"/>
          </p:cNvPicPr>
          <p:nvPr/>
        </p:nvPicPr>
        <p:blipFill>
          <a:blip>
            <a:extLst>
              <a:ext uri="{96DAC541-7B7A-43D3-8B79-37D633B846F1}">
                <asvg:svgBlip xmlns:asvg="http://schemas.microsoft.com/office/drawing/2016/SVG/main" r:embed="rId4"/>
              </a:ext>
            </a:extLst>
          </a:blip>
          <a:srcRect l="9844" t="21667" r="44219" b="53843"/>
          <a:stretch>
            <a:fillRect/>
          </a:stretch>
        </p:blipFill>
        <p:spPr>
          <a:xfrm>
            <a:off x="6554724" y="5164863"/>
            <a:ext cx="3806952" cy="1141615"/>
          </a:xfrm>
          <a:prstGeom prst="rect">
            <a:avLst/>
          </a:prstGeom>
        </p:spPr>
      </p:pic>
      <p:pic>
        <p:nvPicPr>
          <p:cNvPr id="19" name="Graphic 18">
            <a:extLst>
              <a:ext uri="{FF2B5EF4-FFF2-40B4-BE49-F238E27FC236}">
                <a16:creationId xmlns:a16="http://schemas.microsoft.com/office/drawing/2014/main" id="{B6C003F3-79DE-F884-70F9-478E701F718A}"/>
              </a:ext>
            </a:extLst>
          </p:cNvPr>
          <p:cNvPicPr>
            <a:picLocks noChangeAspect="1"/>
          </p:cNvPicPr>
          <p:nvPr/>
        </p:nvPicPr>
        <p:blipFill>
          <a:blip>
            <a:extLst>
              <a:ext uri="{96DAC541-7B7A-43D3-8B79-37D633B846F1}">
                <asvg:svgBlip xmlns:asvg="http://schemas.microsoft.com/office/drawing/2016/SVG/main" r:embed="rId4"/>
              </a:ext>
            </a:extLst>
          </a:blip>
          <a:srcRect l="9844" t="47756" r="44219" b="20278"/>
          <a:stretch>
            <a:fillRect/>
          </a:stretch>
        </p:blipFill>
        <p:spPr>
          <a:xfrm>
            <a:off x="1165098" y="4667250"/>
            <a:ext cx="3806952" cy="1490139"/>
          </a:xfrm>
          <a:prstGeom prst="rect">
            <a:avLst/>
          </a:prstGeom>
        </p:spPr>
      </p:pic>
    </p:spTree>
    <p:custDataLst>
      <p:tags r:id="rId1"/>
    </p:custDataLst>
    <p:extLst>
      <p:ext uri="{BB962C8B-B14F-4D97-AF65-F5344CB8AC3E}">
        <p14:creationId xmlns:p14="http://schemas.microsoft.com/office/powerpoint/2010/main" val="39073794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9E8B8-5D25-3C16-F55D-8915DFC4C21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6E3497D-9AD5-1C06-592D-3C6315CD326B}"/>
              </a:ext>
            </a:extLst>
          </p:cNvPr>
          <p:cNvSpPr>
            <a:spLocks noGrp="1"/>
          </p:cNvSpPr>
          <p:nvPr>
            <p:ph type="title"/>
          </p:nvPr>
        </p:nvSpPr>
        <p:spPr>
          <a:xfrm>
            <a:off x="366317" y="407670"/>
            <a:ext cx="11459361" cy="441960"/>
          </a:xfrm>
        </p:spPr>
        <p:txBody>
          <a:bodyPr/>
          <a:lstStyle/>
          <a:p>
            <a:r>
              <a:rPr lang="en-US" dirty="0">
                <a:solidFill>
                  <a:schemeClr val="accent1"/>
                </a:solidFill>
              </a:rPr>
              <a:t>Electromechanical Relays (EMR)</a:t>
            </a:r>
          </a:p>
        </p:txBody>
      </p:sp>
      <p:pic>
        <p:nvPicPr>
          <p:cNvPr id="2" name="Relay Video">
            <a:hlinkClick r:id="" action="ppaction://media"/>
            <a:extLst>
              <a:ext uri="{FF2B5EF4-FFF2-40B4-BE49-F238E27FC236}">
                <a16:creationId xmlns:a16="http://schemas.microsoft.com/office/drawing/2014/main" id="{B145E8F1-A9CF-9CA1-6420-2518EA0F9526}"/>
              </a:ext>
            </a:extLst>
          </p:cNvPr>
          <p:cNvPicPr>
            <a:picLocks noChangeAspect="1"/>
          </p:cNvPicPr>
          <p:nvPr>
            <a:videoFile r:link="rId2"/>
            <p:extLst>
              <p:ext uri="{DAA4B4D4-6D71-4841-9C94-3DE7FCFB9230}">
                <p14:media xmlns:p14="http://schemas.microsoft.com/office/powerpoint/2010/main" r:embed="rId3">
                  <p14:trim st="3053"/>
                </p14:media>
              </p:ext>
            </p:extLst>
          </p:nvPr>
        </p:nvPicPr>
        <p:blipFill>
          <a:blip r:embed="rId6"/>
          <a:srcRect t="11699"/>
          <a:stretch>
            <a:fillRect/>
          </a:stretch>
        </p:blipFill>
        <p:spPr>
          <a:xfrm>
            <a:off x="795524" y="1051560"/>
            <a:ext cx="10600946" cy="5265420"/>
          </a:xfrm>
          <a:prstGeom prst="rect">
            <a:avLst/>
          </a:prstGeom>
        </p:spPr>
      </p:pic>
    </p:spTree>
    <p:custDataLst>
      <p:tags r:id="rId1"/>
    </p:custDataLst>
    <p:extLst>
      <p:ext uri="{BB962C8B-B14F-4D97-AF65-F5344CB8AC3E}">
        <p14:creationId xmlns:p14="http://schemas.microsoft.com/office/powerpoint/2010/main" val="3617059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6AE1C-3194-6B78-EFB2-966C5C7EEDD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73F235E-F4EA-90CF-7785-0FCF24ACB6A7}"/>
              </a:ext>
            </a:extLst>
          </p:cNvPr>
          <p:cNvSpPr>
            <a:spLocks noGrp="1"/>
          </p:cNvSpPr>
          <p:nvPr>
            <p:ph type="title"/>
          </p:nvPr>
        </p:nvSpPr>
        <p:spPr/>
        <p:txBody>
          <a:bodyPr/>
          <a:lstStyle/>
          <a:p>
            <a:r>
              <a:rPr lang="en-US" dirty="0"/>
              <a:t>Resistors</a:t>
            </a:r>
          </a:p>
        </p:txBody>
      </p:sp>
      <p:sp>
        <p:nvSpPr>
          <p:cNvPr id="7" name="Content Placeholder 5">
            <a:extLst>
              <a:ext uri="{FF2B5EF4-FFF2-40B4-BE49-F238E27FC236}">
                <a16:creationId xmlns:a16="http://schemas.microsoft.com/office/drawing/2014/main" id="{7438E51C-A16B-7D8E-3338-7C1E03799B57}"/>
              </a:ext>
            </a:extLst>
          </p:cNvPr>
          <p:cNvSpPr>
            <a:spLocks noGrp="1"/>
          </p:cNvSpPr>
          <p:nvPr>
            <p:ph idx="1"/>
          </p:nvPr>
        </p:nvSpPr>
        <p:spPr>
          <a:xfrm>
            <a:off x="838199" y="1482147"/>
            <a:ext cx="7281344" cy="4572000"/>
          </a:xfrm>
        </p:spPr>
        <p:txBody>
          <a:bodyPr>
            <a:noAutofit/>
          </a:bodyPr>
          <a:lstStyle/>
          <a:p>
            <a:pPr marL="342900" indent="-342900">
              <a:spcBef>
                <a:spcPts val="1200"/>
              </a:spcBef>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A passive electric component that converts electrical energy into heat to control and limit current flow</a:t>
            </a:r>
          </a:p>
          <a:p>
            <a:pPr marL="342900" indent="-342900">
              <a:spcBef>
                <a:spcPts val="1200"/>
              </a:spcBef>
              <a:buFont typeface="Arial" panose="020B0604020202020204" pitchFamily="34" charset="0"/>
              <a:buChar char="•"/>
            </a:pPr>
            <a:endParaRPr lang="en-US" sz="1050" dirty="0">
              <a:latin typeface="Calibri" panose="020F0502020204030204" pitchFamily="34" charset="0"/>
              <a:ea typeface="Calibri" panose="020F0502020204030204" pitchFamily="34" charset="0"/>
              <a:cs typeface="Calibri" panose="020F0502020204030204" pitchFamily="34" charset="0"/>
            </a:endParaRPr>
          </a:p>
          <a:p>
            <a:pPr marL="342900" indent="-342900">
              <a:spcBef>
                <a:spcPts val="1200"/>
              </a:spcBef>
              <a:buFont typeface="Arial" panose="020B0604020202020204" pitchFamily="34" charset="0"/>
              <a:buChar char="•"/>
            </a:pPr>
            <a:r>
              <a:rPr lang="en-US" sz="2800" b="1" dirty="0">
                <a:latin typeface="Calibri" panose="020F0502020204030204" pitchFamily="34" charset="0"/>
                <a:ea typeface="Calibri" panose="020F0502020204030204" pitchFamily="34" charset="0"/>
                <a:cs typeface="Calibri" panose="020F0502020204030204" pitchFamily="34" charset="0"/>
              </a:rPr>
              <a:t>Resistance</a:t>
            </a:r>
            <a:r>
              <a:rPr lang="en-US" sz="2800" dirty="0">
                <a:latin typeface="Calibri" panose="020F0502020204030204" pitchFamily="34" charset="0"/>
                <a:ea typeface="Calibri" panose="020F0502020204030204" pitchFamily="34" charset="0"/>
                <a:cs typeface="Calibri" panose="020F0502020204030204" pitchFamily="34" charset="0"/>
              </a:rPr>
              <a:t> measured in ohms (</a:t>
            </a:r>
            <a:r>
              <a:rPr lang="el-GR" sz="2800" dirty="0">
                <a:latin typeface="Calibri" panose="020F0502020204030204" pitchFamily="34" charset="0"/>
                <a:ea typeface="Calibri" panose="020F0502020204030204" pitchFamily="34" charset="0"/>
                <a:cs typeface="Calibri" panose="020F0502020204030204" pitchFamily="34" charset="0"/>
              </a:rPr>
              <a:t>Ω</a:t>
            </a:r>
            <a:r>
              <a:rPr lang="en-US" sz="2800" dirty="0">
                <a:latin typeface="Calibri" panose="020F0502020204030204" pitchFamily="34" charset="0"/>
                <a:ea typeface="Calibri" panose="020F0502020204030204" pitchFamily="34" charset="0"/>
                <a:cs typeface="Calibri" panose="020F0502020204030204" pitchFamily="34" charset="0"/>
              </a:rPr>
              <a:t>)</a:t>
            </a:r>
          </a:p>
          <a:p>
            <a:pPr marL="342900" indent="-342900">
              <a:spcBef>
                <a:spcPts val="1200"/>
              </a:spcBef>
              <a:buFont typeface="Arial" panose="020B0604020202020204" pitchFamily="34" charset="0"/>
              <a:buChar char="•"/>
            </a:pPr>
            <a:endParaRPr lang="en-US" sz="1050" dirty="0">
              <a:latin typeface="Calibri" panose="020F0502020204030204" pitchFamily="34" charset="0"/>
              <a:ea typeface="Calibri" panose="020F0502020204030204" pitchFamily="34" charset="0"/>
              <a:cs typeface="Calibri" panose="020F0502020204030204" pitchFamily="34" charset="0"/>
            </a:endParaRPr>
          </a:p>
          <a:p>
            <a:pPr marL="342900" indent="-342900">
              <a:spcBef>
                <a:spcPts val="1200"/>
              </a:spcBef>
              <a:buFont typeface="Arial" panose="020B0604020202020204" pitchFamily="34" charset="0"/>
              <a:buChar char="•"/>
            </a:pPr>
            <a:r>
              <a:rPr lang="en-US" sz="2800" b="1" dirty="0">
                <a:latin typeface="Calibri" panose="020F0502020204030204" pitchFamily="34" charset="0"/>
                <a:ea typeface="Calibri" panose="020F0502020204030204" pitchFamily="34" charset="0"/>
                <a:cs typeface="Calibri" panose="020F0502020204030204" pitchFamily="34" charset="0"/>
              </a:rPr>
              <a:t>Power Rating </a:t>
            </a:r>
            <a:r>
              <a:rPr lang="en-US" sz="2800" dirty="0">
                <a:latin typeface="Calibri" panose="020F0502020204030204" pitchFamily="34" charset="0"/>
                <a:ea typeface="Calibri" panose="020F0502020204030204" pitchFamily="34" charset="0"/>
                <a:cs typeface="Calibri" panose="020F0502020204030204" pitchFamily="34" charset="0"/>
              </a:rPr>
              <a:t>– maximum power the resistor can dissipate safely (measured in watts)</a:t>
            </a:r>
          </a:p>
          <a:p>
            <a:pPr marL="342900" indent="-342900">
              <a:spcBef>
                <a:spcPts val="1200"/>
              </a:spcBef>
              <a:buFont typeface="Arial" panose="020B0604020202020204" pitchFamily="34" charset="0"/>
              <a:buChar char="•"/>
            </a:pPr>
            <a:endParaRPr lang="en-US" sz="1050" dirty="0">
              <a:latin typeface="Calibri" panose="020F0502020204030204" pitchFamily="34" charset="0"/>
              <a:ea typeface="Calibri" panose="020F0502020204030204" pitchFamily="34" charset="0"/>
              <a:cs typeface="Calibri" panose="020F0502020204030204" pitchFamily="34" charset="0"/>
            </a:endParaRPr>
          </a:p>
          <a:p>
            <a:pPr marL="342900" indent="-342900">
              <a:spcBef>
                <a:spcPts val="1200"/>
              </a:spcBef>
              <a:buFont typeface="Arial" panose="020B0604020202020204" pitchFamily="34" charset="0"/>
              <a:buChar char="•"/>
            </a:pPr>
            <a:r>
              <a:rPr lang="en-US" sz="2800" b="1" dirty="0">
                <a:latin typeface="Calibri" panose="020F0502020204030204" pitchFamily="34" charset="0"/>
                <a:ea typeface="Calibri" panose="020F0502020204030204" pitchFamily="34" charset="0"/>
                <a:cs typeface="Calibri" panose="020F0502020204030204" pitchFamily="34" charset="0"/>
              </a:rPr>
              <a:t>Tolerance</a:t>
            </a:r>
            <a:r>
              <a:rPr lang="en-US" sz="2800" dirty="0">
                <a:latin typeface="Calibri" panose="020F0502020204030204" pitchFamily="34" charset="0"/>
                <a:ea typeface="Calibri" panose="020F0502020204030204" pitchFamily="34" charset="0"/>
                <a:cs typeface="Calibri" panose="020F0502020204030204" pitchFamily="34" charset="0"/>
              </a:rPr>
              <a:t> – indicates how close resistance value is to its stated value (e.g. ± 5%)</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7170" name="Picture 2" descr="Everything to know about Resistors">
            <a:extLst>
              <a:ext uri="{FF2B5EF4-FFF2-40B4-BE49-F238E27FC236}">
                <a16:creationId xmlns:a16="http://schemas.microsoft.com/office/drawing/2014/main" id="{F6CE4C1F-0B7F-55D5-F409-A1BC764BF1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856" r="4882" b="6269"/>
          <a:stretch/>
        </p:blipFill>
        <p:spPr bwMode="auto">
          <a:xfrm>
            <a:off x="7791884" y="2359637"/>
            <a:ext cx="3561917" cy="17468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24094155"/>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0BE51-101A-8E07-4E93-858985B90DB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57F8009-F11C-EA7F-A74D-183E1C231A41}"/>
              </a:ext>
            </a:extLst>
          </p:cNvPr>
          <p:cNvSpPr>
            <a:spLocks noGrp="1"/>
          </p:cNvSpPr>
          <p:nvPr>
            <p:ph type="title"/>
          </p:nvPr>
        </p:nvSpPr>
        <p:spPr/>
        <p:txBody>
          <a:bodyPr/>
          <a:lstStyle/>
          <a:p>
            <a:r>
              <a:rPr lang="en-US" dirty="0"/>
              <a:t>Types of Resistors</a:t>
            </a:r>
          </a:p>
        </p:txBody>
      </p:sp>
      <p:pic>
        <p:nvPicPr>
          <p:cNvPr id="1026" name="Picture 2">
            <a:extLst>
              <a:ext uri="{FF2B5EF4-FFF2-40B4-BE49-F238E27FC236}">
                <a16:creationId xmlns:a16="http://schemas.microsoft.com/office/drawing/2014/main" id="{250816FD-C4A7-BBBE-4D46-ED163BBAD8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79" t="9342" r="15207" b="1028"/>
          <a:stretch>
            <a:fillRect/>
          </a:stretch>
        </p:blipFill>
        <p:spPr bwMode="auto">
          <a:xfrm>
            <a:off x="7162359" y="1763160"/>
            <a:ext cx="3962953" cy="3648612"/>
          </a:xfrm>
          <a:prstGeom prst="rect">
            <a:avLst/>
          </a:prstGeom>
          <a:noFill/>
          <a:ln>
            <a:solidFill>
              <a:schemeClr val="bg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82B6ED6-3C78-AFD2-D435-1E99190C7636}"/>
              </a:ext>
            </a:extLst>
          </p:cNvPr>
          <p:cNvSpPr txBox="1"/>
          <p:nvPr/>
        </p:nvSpPr>
        <p:spPr>
          <a:xfrm>
            <a:off x="841248" y="1640235"/>
            <a:ext cx="5859803" cy="3539430"/>
          </a:xfrm>
          <a:prstGeom prst="rect">
            <a:avLst/>
          </a:prstGeom>
          <a:noFill/>
        </p:spPr>
        <p:txBody>
          <a:bodyPr wrap="square">
            <a:spAutoFit/>
          </a:bodyPr>
          <a:lstStyle/>
          <a:p>
            <a:pPr marL="457200" indent="-457200">
              <a:buFont typeface="Arial" panose="020B0604020202020204" pitchFamily="34" charset="0"/>
              <a:buChar char="•"/>
            </a:pPr>
            <a:r>
              <a:rPr lang="en-US" sz="2800" b="1" dirty="0">
                <a:solidFill>
                  <a:schemeClr val="tx1">
                    <a:lumMod val="75000"/>
                    <a:lumOff val="25000"/>
                  </a:schemeClr>
                </a:solidFill>
              </a:rPr>
              <a:t>Fixed resistors </a:t>
            </a:r>
            <a:r>
              <a:rPr lang="en-US" sz="2800" dirty="0">
                <a:solidFill>
                  <a:schemeClr val="tx1">
                    <a:lumMod val="75000"/>
                    <a:lumOff val="25000"/>
                  </a:schemeClr>
                </a:solidFill>
              </a:rPr>
              <a:t>– have a set or constant resistance value  </a:t>
            </a:r>
          </a:p>
          <a:p>
            <a:pPr marL="914400" lvl="1" indent="-457200">
              <a:buFont typeface="Arial" panose="020B0604020202020204" pitchFamily="34" charset="0"/>
              <a:buChar char="•"/>
            </a:pPr>
            <a:r>
              <a:rPr lang="en-US" sz="2800" dirty="0">
                <a:solidFill>
                  <a:schemeClr val="tx1">
                    <a:lumMod val="75000"/>
                    <a:lumOff val="25000"/>
                  </a:schemeClr>
                </a:solidFill>
              </a:rPr>
              <a:t>Carbon film, Metal film, Wire wound</a:t>
            </a:r>
          </a:p>
          <a:p>
            <a:pPr marL="457200" indent="-457200">
              <a:buFont typeface="Arial" panose="020B0604020202020204" pitchFamily="34" charset="0"/>
              <a:buChar char="•"/>
            </a:pPr>
            <a:endParaRPr lang="en-US" sz="2800" dirty="0">
              <a:solidFill>
                <a:schemeClr val="tx1">
                  <a:lumMod val="75000"/>
                  <a:lumOff val="25000"/>
                </a:schemeClr>
              </a:solidFill>
            </a:endParaRPr>
          </a:p>
          <a:p>
            <a:pPr marL="457200" indent="-457200">
              <a:buFont typeface="Arial" panose="020B0604020202020204" pitchFamily="34" charset="0"/>
              <a:buChar char="•"/>
            </a:pPr>
            <a:r>
              <a:rPr lang="en-US" sz="2800" b="1" dirty="0">
                <a:solidFill>
                  <a:schemeClr val="tx1">
                    <a:lumMod val="75000"/>
                    <a:lumOff val="25000"/>
                  </a:schemeClr>
                </a:solidFill>
              </a:rPr>
              <a:t>Variable resistors </a:t>
            </a:r>
            <a:r>
              <a:rPr lang="en-US" sz="2800" dirty="0">
                <a:solidFill>
                  <a:schemeClr val="tx1">
                    <a:lumMod val="75000"/>
                    <a:lumOff val="25000"/>
                  </a:schemeClr>
                </a:solidFill>
              </a:rPr>
              <a:t>– allow adjustment of resistance </a:t>
            </a:r>
          </a:p>
          <a:p>
            <a:pPr marL="914400" lvl="1" indent="-457200">
              <a:buFont typeface="Arial" panose="020B0604020202020204" pitchFamily="34" charset="0"/>
              <a:buChar char="•"/>
            </a:pPr>
            <a:r>
              <a:rPr lang="en-US" sz="2800" dirty="0">
                <a:solidFill>
                  <a:schemeClr val="tx1">
                    <a:lumMod val="75000"/>
                    <a:lumOff val="25000"/>
                  </a:schemeClr>
                </a:solidFill>
              </a:rPr>
              <a:t>Potentiometers, Rheostats</a:t>
            </a:r>
          </a:p>
        </p:txBody>
      </p:sp>
    </p:spTree>
    <p:custDataLst>
      <p:tags r:id="rId1"/>
    </p:custDataLst>
    <p:extLst>
      <p:ext uri="{BB962C8B-B14F-4D97-AF65-F5344CB8AC3E}">
        <p14:creationId xmlns:p14="http://schemas.microsoft.com/office/powerpoint/2010/main" val="568903566"/>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3D15A-7C35-1B51-9BB2-16AB398E0B4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8A72F9D-9BB7-00EC-464C-D5DC33C9BE43}"/>
              </a:ext>
            </a:extLst>
          </p:cNvPr>
          <p:cNvSpPr>
            <a:spLocks noGrp="1"/>
          </p:cNvSpPr>
          <p:nvPr>
            <p:ph type="title"/>
          </p:nvPr>
        </p:nvSpPr>
        <p:spPr/>
        <p:txBody>
          <a:bodyPr/>
          <a:lstStyle/>
          <a:p>
            <a:r>
              <a:rPr lang="en-US" dirty="0"/>
              <a:t>Applications of Resistors</a:t>
            </a:r>
            <a:br>
              <a:rPr lang="en-US" dirty="0"/>
            </a:br>
            <a:endParaRPr lang="en-US" dirty="0"/>
          </a:p>
        </p:txBody>
      </p:sp>
      <p:sp>
        <p:nvSpPr>
          <p:cNvPr id="3" name="Content Placeholder 2">
            <a:extLst>
              <a:ext uri="{FF2B5EF4-FFF2-40B4-BE49-F238E27FC236}">
                <a16:creationId xmlns:a16="http://schemas.microsoft.com/office/drawing/2014/main" id="{9D208B08-E82E-80E7-7A5C-C273513610A5}"/>
              </a:ext>
            </a:extLst>
          </p:cNvPr>
          <p:cNvSpPr>
            <a:spLocks noGrp="1"/>
          </p:cNvSpPr>
          <p:nvPr>
            <p:ph idx="1"/>
          </p:nvPr>
        </p:nvSpPr>
        <p:spPr>
          <a:xfrm>
            <a:off x="838199" y="1645920"/>
            <a:ext cx="5753670" cy="4572000"/>
          </a:xfrm>
        </p:spPr>
        <p:txBody>
          <a:bodyPr/>
          <a:lstStyle/>
          <a:p>
            <a:pPr marL="457200" indent="-457200">
              <a:buFont typeface="Arial" panose="020B0604020202020204" pitchFamily="34" charset="0"/>
              <a:buChar char="•"/>
            </a:pPr>
            <a:r>
              <a:rPr lang="en-US" dirty="0"/>
              <a:t>Limit current in circuits to protect components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Voltage division in power supply circuits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Signal conditioning in audio &amp; communication systems</a:t>
            </a:r>
          </a:p>
          <a:p>
            <a:pPr marL="457200" indent="-457200">
              <a:buFont typeface="Arial" panose="020B0604020202020204" pitchFamily="34" charset="0"/>
              <a:buChar char="•"/>
            </a:pPr>
            <a:endParaRPr lang="en-US" dirty="0"/>
          </a:p>
        </p:txBody>
      </p:sp>
      <p:sp>
        <p:nvSpPr>
          <p:cNvPr id="2" name="AutoShape 2" descr="Fixed Resistors">
            <a:extLst>
              <a:ext uri="{FF2B5EF4-FFF2-40B4-BE49-F238E27FC236}">
                <a16:creationId xmlns:a16="http://schemas.microsoft.com/office/drawing/2014/main" id="{C74D264B-6AE9-FB86-62B8-EB70975314A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5">
            <a:extLst>
              <a:ext uri="{FF2B5EF4-FFF2-40B4-BE49-F238E27FC236}">
                <a16:creationId xmlns:a16="http://schemas.microsoft.com/office/drawing/2014/main" id="{18CAAD88-4A5D-9B13-5337-1E96246394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2285" y="2045131"/>
            <a:ext cx="4096717" cy="3072538"/>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33391901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A8A209-5504-494A-B86D-73715015FD32}"/>
              </a:ext>
            </a:extLst>
          </p:cNvPr>
          <p:cNvSpPr>
            <a:spLocks noGrp="1"/>
          </p:cNvSpPr>
          <p:nvPr>
            <p:ph type="title"/>
          </p:nvPr>
        </p:nvSpPr>
        <p:spPr/>
        <p:txBody>
          <a:bodyPr/>
          <a:lstStyle/>
          <a:p>
            <a:r>
              <a:rPr lang="en-US" dirty="0"/>
              <a:t>Agenda</a:t>
            </a:r>
          </a:p>
        </p:txBody>
      </p:sp>
      <p:sp>
        <p:nvSpPr>
          <p:cNvPr id="6" name="Content Placeholder 4">
            <a:extLst>
              <a:ext uri="{FF2B5EF4-FFF2-40B4-BE49-F238E27FC236}">
                <a16:creationId xmlns:a16="http://schemas.microsoft.com/office/drawing/2014/main" id="{3D7A616D-5902-47CF-B340-72D0F58A343C}"/>
              </a:ext>
            </a:extLst>
          </p:cNvPr>
          <p:cNvSpPr txBox="1">
            <a:spLocks/>
          </p:cNvSpPr>
          <p:nvPr/>
        </p:nvSpPr>
        <p:spPr>
          <a:xfrm>
            <a:off x="841248" y="1639604"/>
            <a:ext cx="6249363" cy="4572000"/>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400" b="0" i="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Clr>
                <a:schemeClr val="tx2"/>
              </a:buClr>
              <a:buFont typeface="Arial" panose="020B0604020202020204" pitchFamily="34" charset="0"/>
              <a:buNone/>
              <a:defRPr sz="2000" b="0" i="0" kern="1200">
                <a:solidFill>
                  <a:schemeClr val="tx2"/>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Clr>
                <a:schemeClr val="tx2"/>
              </a:buClr>
              <a:buFont typeface="Arial" panose="020B0604020202020204" pitchFamily="34" charset="0"/>
              <a:buNone/>
              <a:defRPr sz="2000" b="0" i="0" kern="1200">
                <a:solidFill>
                  <a:schemeClr val="tx2"/>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Clr>
                <a:schemeClr val="tx2"/>
              </a:buClr>
              <a:buFont typeface="Arial" panose="020B0604020202020204" pitchFamily="34" charset="0"/>
              <a:buNone/>
              <a:defRPr sz="1800" b="0" i="0" kern="1200">
                <a:solidFill>
                  <a:schemeClr val="tx2"/>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Clr>
                <a:schemeClr val="tx2"/>
              </a:buClr>
              <a:buFont typeface="Arial" panose="020B0604020202020204" pitchFamily="34" charset="0"/>
              <a:buNone/>
              <a:defRPr sz="16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2400"/>
              </a:spcBef>
              <a:buFont typeface="Arial" panose="020B0604020202020204" pitchFamily="34" charset="0"/>
              <a:buChar char="•"/>
            </a:pPr>
            <a:r>
              <a:rPr lang="en-US" sz="3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Welcome and Warm Up </a:t>
            </a:r>
          </a:p>
          <a:p>
            <a:pPr marL="457200" indent="-457200">
              <a:spcBef>
                <a:spcPts val="2400"/>
              </a:spcBef>
              <a:buFont typeface="Arial" panose="020B0604020202020204" pitchFamily="34" charset="0"/>
              <a:buChar char="•"/>
            </a:pPr>
            <a:r>
              <a:rPr lang="en-US" sz="3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Electrical Circuit Design</a:t>
            </a:r>
          </a:p>
          <a:p>
            <a:pPr marL="457200" indent="-457200">
              <a:spcBef>
                <a:spcPts val="2400"/>
              </a:spcBef>
              <a:buFont typeface="Arial" panose="020B0604020202020204" pitchFamily="34" charset="0"/>
              <a:buChar char="•"/>
            </a:pPr>
            <a:r>
              <a:rPr lang="en-US" sz="3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Kirchhoff’s Laws</a:t>
            </a:r>
          </a:p>
          <a:p>
            <a:pPr marL="457200" indent="-457200">
              <a:spcBef>
                <a:spcPts val="2400"/>
              </a:spcBef>
              <a:buFont typeface="Arial" panose="020B0604020202020204" pitchFamily="34" charset="0"/>
              <a:buChar char="•"/>
            </a:pPr>
            <a:r>
              <a:rPr lang="en-US" sz="3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Electrical Circuit Components</a:t>
            </a:r>
          </a:p>
          <a:p>
            <a:pPr marL="457200" indent="-457200">
              <a:spcBef>
                <a:spcPts val="2400"/>
              </a:spcBef>
              <a:buFont typeface="Arial" panose="020B0604020202020204" pitchFamily="34" charset="0"/>
              <a:buChar char="•"/>
            </a:pPr>
            <a:r>
              <a:rPr lang="en-US" sz="3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Circuit Diagram Symbols</a:t>
            </a:r>
          </a:p>
          <a:p>
            <a:pPr marL="457200" indent="-457200">
              <a:spcBef>
                <a:spcPts val="2400"/>
              </a:spcBef>
              <a:buFont typeface="Arial" panose="020B0604020202020204" pitchFamily="34" charset="0"/>
              <a:buChar char="•"/>
            </a:pPr>
            <a:r>
              <a:rPr lang="en-US" sz="3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Electrical Circuit Diagrams</a:t>
            </a:r>
          </a:p>
          <a:p>
            <a:pPr marL="457200" indent="-457200">
              <a:spcBef>
                <a:spcPts val="2400"/>
              </a:spcBef>
              <a:buFont typeface="Arial" panose="020B0604020202020204" pitchFamily="34" charset="0"/>
              <a:buChar char="•"/>
            </a:pPr>
            <a:r>
              <a:rPr lang="en-US" sz="3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Quiz and Wrap Up </a:t>
            </a:r>
          </a:p>
          <a:p>
            <a:pPr marL="342900" indent="-342900">
              <a:spcBef>
                <a:spcPts val="1800"/>
              </a:spcBef>
              <a:buFont typeface="Arial" panose="020B0604020202020204" pitchFamily="34" charset="0"/>
              <a:buChar char="•"/>
            </a:pP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B703009-6A10-F940-9051-BFE61247FA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2022" y="2086959"/>
            <a:ext cx="2860114" cy="3677289"/>
          </a:xfrm>
          <a:prstGeom prst="rect">
            <a:avLst/>
          </a:prstGeom>
          <a:ln>
            <a:solidFill>
              <a:schemeClr val="tx2">
                <a:lumMod val="60000"/>
                <a:lumOff val="40000"/>
              </a:schemeClr>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430446125"/>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9C82A-9A5B-5F47-704A-52B02C91E3E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9C4B409-E7C7-799D-B557-6188FCF70305}"/>
              </a:ext>
            </a:extLst>
          </p:cNvPr>
          <p:cNvPicPr>
            <a:picLocks noChangeAspect="1"/>
          </p:cNvPicPr>
          <p:nvPr/>
        </p:nvPicPr>
        <p:blipFill>
          <a:blip r:embed="rId4">
            <a:extLst>
              <a:ext uri="{28A0092B-C50C-407E-A947-70E740481C1C}">
                <a14:useLocalDpi xmlns:a14="http://schemas.microsoft.com/office/drawing/2010/main" val="0"/>
              </a:ext>
            </a:extLst>
          </a:blip>
          <a:srcRect l="409" r="409"/>
          <a:stretch/>
        </p:blipFill>
        <p:spPr>
          <a:xfrm>
            <a:off x="4514850" y="1187355"/>
            <a:ext cx="7219547" cy="5167651"/>
          </a:xfrm>
          <a:prstGeom prst="rect">
            <a:avLst/>
          </a:prstGeom>
          <a:ln>
            <a:solidFill>
              <a:schemeClr val="bg1">
                <a:lumMod val="75000"/>
              </a:schemeClr>
            </a:solidFill>
          </a:ln>
        </p:spPr>
      </p:pic>
      <p:sp>
        <p:nvSpPr>
          <p:cNvPr id="4" name="TextBox 3">
            <a:extLst>
              <a:ext uri="{FF2B5EF4-FFF2-40B4-BE49-F238E27FC236}">
                <a16:creationId xmlns:a16="http://schemas.microsoft.com/office/drawing/2014/main" id="{240230C9-85C0-2554-82C2-3B716B830A15}"/>
              </a:ext>
            </a:extLst>
          </p:cNvPr>
          <p:cNvSpPr txBox="1"/>
          <p:nvPr/>
        </p:nvSpPr>
        <p:spPr>
          <a:xfrm>
            <a:off x="457603" y="1154310"/>
            <a:ext cx="3866747" cy="3557705"/>
          </a:xfrm>
          <a:prstGeom prst="rect">
            <a:avLst/>
          </a:prstGeom>
          <a:noFill/>
        </p:spPr>
        <p:txBody>
          <a:bodyPr wrap="square">
            <a:spAutoFit/>
          </a:bodyPr>
          <a:lstStyle/>
          <a:p>
            <a:pPr>
              <a:lnSpc>
                <a:spcPct val="73214"/>
              </a:lnSpc>
              <a:spcBef>
                <a:spcPts val="1200"/>
              </a:spcBef>
            </a:pPr>
            <a:r>
              <a:rPr lang="en-US" sz="25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 standardized method for representing resistor values using colored bands.</a:t>
            </a:r>
          </a:p>
          <a:p>
            <a:pPr marL="457200" indent="-457200">
              <a:lnSpc>
                <a:spcPct val="73214"/>
              </a:lnSpc>
              <a:spcBef>
                <a:spcPts val="1200"/>
              </a:spcBef>
              <a:buFont typeface="Arial" panose="020B0604020202020204" pitchFamily="34" charset="0"/>
              <a:buChar char="•"/>
            </a:pPr>
            <a:r>
              <a:rPr lang="en-US" sz="25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Bands 2-3: </a:t>
            </a:r>
            <a:r>
              <a:rPr lang="en-US" sz="25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digits</a:t>
            </a:r>
          </a:p>
          <a:p>
            <a:pPr marL="457200" indent="-457200">
              <a:lnSpc>
                <a:spcPct val="73214"/>
              </a:lnSpc>
              <a:spcBef>
                <a:spcPts val="1200"/>
              </a:spcBef>
              <a:buFont typeface="Arial" panose="020B0604020202020204" pitchFamily="34" charset="0"/>
              <a:buChar char="•"/>
            </a:pPr>
            <a:r>
              <a:rPr lang="en-US" sz="25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Next band is a </a:t>
            </a:r>
            <a:r>
              <a:rPr lang="en-US" sz="25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multiplier</a:t>
            </a:r>
          </a:p>
          <a:p>
            <a:pPr marL="457200" indent="-457200">
              <a:lnSpc>
                <a:spcPct val="73214"/>
              </a:lnSpc>
              <a:spcBef>
                <a:spcPts val="1200"/>
              </a:spcBef>
              <a:buFont typeface="Arial" panose="020B0604020202020204" pitchFamily="34" charset="0"/>
              <a:buChar char="•"/>
            </a:pPr>
            <a:r>
              <a:rPr lang="en-US" sz="25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Final band: </a:t>
            </a:r>
            <a:r>
              <a:rPr lang="en-US" sz="25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tolerance</a:t>
            </a:r>
          </a:p>
          <a:p>
            <a:pPr marL="914400" lvl="1" indent="-457200">
              <a:lnSpc>
                <a:spcPct val="73214"/>
              </a:lnSpc>
              <a:spcBef>
                <a:spcPts val="1200"/>
              </a:spcBef>
              <a:buFont typeface="Arial" panose="020B0604020202020204" pitchFamily="34" charset="0"/>
              <a:buChar char="•"/>
            </a:pPr>
            <a:r>
              <a:rPr lang="en-US" sz="25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Gold = ±5%,</a:t>
            </a:r>
          </a:p>
          <a:p>
            <a:pPr marL="914400" lvl="1" indent="-457200">
              <a:lnSpc>
                <a:spcPct val="73214"/>
              </a:lnSpc>
              <a:spcBef>
                <a:spcPts val="1200"/>
              </a:spcBef>
              <a:buFont typeface="Arial" panose="020B0604020202020204" pitchFamily="34" charset="0"/>
              <a:buChar char="•"/>
            </a:pPr>
            <a:r>
              <a:rPr lang="en-US" sz="25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Silver = ±10%</a:t>
            </a:r>
          </a:p>
          <a:p>
            <a:pPr marL="914400" lvl="1" indent="-457200">
              <a:lnSpc>
                <a:spcPct val="73214"/>
              </a:lnSpc>
              <a:spcBef>
                <a:spcPts val="1200"/>
              </a:spcBef>
              <a:buFont typeface="Arial" panose="020B0604020202020204" pitchFamily="34" charset="0"/>
              <a:buChar char="•"/>
            </a:pPr>
            <a:r>
              <a:rPr lang="en-US" sz="25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None = ±20%</a:t>
            </a:r>
          </a:p>
        </p:txBody>
      </p:sp>
      <p:sp>
        <p:nvSpPr>
          <p:cNvPr id="5" name="TextBox 4">
            <a:extLst>
              <a:ext uri="{FF2B5EF4-FFF2-40B4-BE49-F238E27FC236}">
                <a16:creationId xmlns:a16="http://schemas.microsoft.com/office/drawing/2014/main" id="{28F9C11E-ECA3-A6F2-3E2D-C87E15613676}"/>
              </a:ext>
            </a:extLst>
          </p:cNvPr>
          <p:cNvSpPr txBox="1"/>
          <p:nvPr/>
        </p:nvSpPr>
        <p:spPr>
          <a:xfrm>
            <a:off x="457603" y="341366"/>
            <a:ext cx="11276794" cy="584775"/>
          </a:xfrm>
          <a:prstGeom prst="rect">
            <a:avLst/>
          </a:prstGeom>
          <a:noFill/>
        </p:spPr>
        <p:txBody>
          <a:bodyPr wrap="square">
            <a:spAutoFit/>
          </a:bodyPr>
          <a:lstStyle/>
          <a:p>
            <a:pPr algn="ctr">
              <a:spcBef>
                <a:spcPts val="1200"/>
              </a:spcBef>
            </a:pPr>
            <a:r>
              <a:rPr lang="en-US" sz="3200" b="1" dirty="0">
                <a:solidFill>
                  <a:schemeClr val="accent1"/>
                </a:solidFill>
                <a:latin typeface="+mj-lt"/>
              </a:rPr>
              <a:t>Resistor Color Codes </a:t>
            </a:r>
          </a:p>
        </p:txBody>
      </p:sp>
      <p:grpSp>
        <p:nvGrpSpPr>
          <p:cNvPr id="8" name="Group 7">
            <a:extLst>
              <a:ext uri="{FF2B5EF4-FFF2-40B4-BE49-F238E27FC236}">
                <a16:creationId xmlns:a16="http://schemas.microsoft.com/office/drawing/2014/main" id="{1B9DFC1A-AA37-58C8-D2DE-82DD721FFDAF}"/>
              </a:ext>
            </a:extLst>
          </p:cNvPr>
          <p:cNvGrpSpPr/>
          <p:nvPr/>
        </p:nvGrpSpPr>
        <p:grpSpPr>
          <a:xfrm>
            <a:off x="267103" y="4940184"/>
            <a:ext cx="4038108" cy="1788162"/>
            <a:chOff x="267103" y="4712015"/>
            <a:chExt cx="4038108" cy="2016331"/>
          </a:xfrm>
        </p:grpSpPr>
        <p:pic>
          <p:nvPicPr>
            <p:cNvPr id="6" name="Picture 5">
              <a:extLst>
                <a:ext uri="{FF2B5EF4-FFF2-40B4-BE49-F238E27FC236}">
                  <a16:creationId xmlns:a16="http://schemas.microsoft.com/office/drawing/2014/main" id="{6AB897CC-3C60-FDE6-E486-9043C0CCA2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103" y="4712015"/>
              <a:ext cx="4038108" cy="2016331"/>
            </a:xfrm>
            <a:prstGeom prst="rect">
              <a:avLst/>
            </a:prstGeom>
          </p:spPr>
        </p:pic>
        <p:sp>
          <p:nvSpPr>
            <p:cNvPr id="7" name="TextBox 6">
              <a:extLst>
                <a:ext uri="{FF2B5EF4-FFF2-40B4-BE49-F238E27FC236}">
                  <a16:creationId xmlns:a16="http://schemas.microsoft.com/office/drawing/2014/main" id="{3F783201-8B02-A26B-A23E-AACBCD4CA65D}"/>
                </a:ext>
              </a:extLst>
            </p:cNvPr>
            <p:cNvSpPr txBox="1"/>
            <p:nvPr/>
          </p:nvSpPr>
          <p:spPr>
            <a:xfrm>
              <a:off x="542698" y="4812235"/>
              <a:ext cx="3560075" cy="1631216"/>
            </a:xfrm>
            <a:prstGeom prst="rect">
              <a:avLst/>
            </a:prstGeom>
            <a:noFill/>
          </p:spPr>
          <p:txBody>
            <a:bodyPr wrap="square" rtlCol="0">
              <a:spAutoFit/>
            </a:bodyPr>
            <a:lstStyle/>
            <a:p>
              <a:r>
                <a:rPr lang="en-US" sz="2400" b="1" i="1" dirty="0">
                  <a:solidFill>
                    <a:srgbClr val="FF0000"/>
                  </a:solidFill>
                  <a:latin typeface="MV Boli" panose="02000500030200090000" pitchFamily="2" charset="0"/>
                  <a:cs typeface="MV Boli" panose="02000500030200090000" pitchFamily="2" charset="0"/>
                </a:rPr>
                <a:t>Note</a:t>
              </a:r>
              <a:r>
                <a:rPr lang="en-US" sz="2400" dirty="0"/>
                <a:t> - Start reading from the side where the bands are closest to the edge and grouped together.</a:t>
              </a:r>
            </a:p>
          </p:txBody>
        </p:sp>
      </p:grpSp>
    </p:spTree>
    <p:custDataLst>
      <p:tags r:id="rId1"/>
    </p:custDataLst>
    <p:extLst>
      <p:ext uri="{BB962C8B-B14F-4D97-AF65-F5344CB8AC3E}">
        <p14:creationId xmlns:p14="http://schemas.microsoft.com/office/powerpoint/2010/main" val="3238412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F873F-AC38-EE82-BD1C-4A5EAF4B557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DE65887-8586-DFF2-BC2B-F67B385D809C}"/>
              </a:ext>
            </a:extLst>
          </p:cNvPr>
          <p:cNvSpPr>
            <a:spLocks noGrp="1"/>
          </p:cNvSpPr>
          <p:nvPr>
            <p:ph type="title"/>
          </p:nvPr>
        </p:nvSpPr>
        <p:spPr/>
        <p:txBody>
          <a:bodyPr/>
          <a:lstStyle/>
          <a:p>
            <a:r>
              <a:rPr lang="en-US" dirty="0"/>
              <a:t>Resistors – Color Codes</a:t>
            </a:r>
          </a:p>
        </p:txBody>
      </p:sp>
      <p:sp>
        <p:nvSpPr>
          <p:cNvPr id="5" name="Content Placeholder 4">
            <a:extLst>
              <a:ext uri="{FF2B5EF4-FFF2-40B4-BE49-F238E27FC236}">
                <a16:creationId xmlns:a16="http://schemas.microsoft.com/office/drawing/2014/main" id="{712D6B81-53CB-F85F-4B91-1616254EB6E4}"/>
              </a:ext>
            </a:extLst>
          </p:cNvPr>
          <p:cNvSpPr>
            <a:spLocks noGrp="1"/>
          </p:cNvSpPr>
          <p:nvPr>
            <p:ph idx="1"/>
          </p:nvPr>
        </p:nvSpPr>
        <p:spPr>
          <a:xfrm>
            <a:off x="841248" y="1311193"/>
            <a:ext cx="10515600" cy="5218396"/>
          </a:xfrm>
        </p:spPr>
        <p:txBody>
          <a:bodyPr>
            <a:noAutofit/>
          </a:bodyPr>
          <a:lstStyle/>
          <a:p>
            <a:pPr>
              <a:spcBef>
                <a:spcPts val="1800"/>
              </a:spcBef>
            </a:pPr>
            <a:r>
              <a:rPr lang="en-US" sz="2500" b="1" dirty="0">
                <a:latin typeface="Calibri" panose="020F0502020204030204" pitchFamily="34" charset="0"/>
                <a:ea typeface="Calibri" panose="020F0502020204030204" pitchFamily="34" charset="0"/>
                <a:cs typeface="Calibri" panose="020F0502020204030204" pitchFamily="34" charset="0"/>
              </a:rPr>
              <a:t>How to Decode Resistor Color Bands</a:t>
            </a:r>
          </a:p>
          <a:p>
            <a:pPr marL="457200" indent="-457200">
              <a:spcBef>
                <a:spcPts val="1800"/>
              </a:spcBef>
              <a:buFont typeface="+mj-lt"/>
              <a:buAutoNum type="arabicPeriod"/>
            </a:pPr>
            <a:r>
              <a:rPr lang="en-US" sz="2500" dirty="0">
                <a:latin typeface="Calibri" panose="020F0502020204030204" pitchFamily="34" charset="0"/>
                <a:ea typeface="Calibri" panose="020F0502020204030204" pitchFamily="34" charset="0"/>
                <a:cs typeface="Calibri" panose="020F0502020204030204" pitchFamily="34" charset="0"/>
              </a:rPr>
              <a:t>Identify the bands: 4-band, 5-band or 6-band configurations</a:t>
            </a:r>
          </a:p>
          <a:p>
            <a:pPr marL="457200" indent="-457200">
              <a:spcBef>
                <a:spcPts val="1800"/>
              </a:spcBef>
              <a:buFont typeface="+mj-lt"/>
              <a:buAutoNum type="arabicPeriod"/>
            </a:pPr>
            <a:r>
              <a:rPr lang="en-US" sz="2500" dirty="0">
                <a:latin typeface="Calibri" panose="020F0502020204030204" pitchFamily="34" charset="0"/>
                <a:ea typeface="Calibri" panose="020F0502020204030204" pitchFamily="34" charset="0"/>
                <a:cs typeface="Calibri" panose="020F0502020204030204" pitchFamily="34" charset="0"/>
              </a:rPr>
              <a:t>Map colors to values: Use standardized color chart to identify digits, multipliers and tolerance</a:t>
            </a:r>
          </a:p>
          <a:p>
            <a:pPr>
              <a:spcBef>
                <a:spcPts val="1800"/>
              </a:spcBef>
            </a:pPr>
            <a:endParaRPr lang="en-US" sz="2400" b="1" u="sng" dirty="0">
              <a:latin typeface="Calibri" panose="020F0502020204030204" pitchFamily="34" charset="0"/>
              <a:ea typeface="Calibri" panose="020F0502020204030204" pitchFamily="34" charset="0"/>
              <a:cs typeface="Calibri" panose="020F0502020204030204" pitchFamily="34" charset="0"/>
            </a:endParaRPr>
          </a:p>
          <a:p>
            <a:r>
              <a:rPr lang="en-US" sz="2500" b="1" u="sng" dirty="0">
                <a:latin typeface="Calibri" panose="020F0502020204030204" pitchFamily="34" charset="0"/>
                <a:ea typeface="Calibri" panose="020F0502020204030204" pitchFamily="34" charset="0"/>
                <a:cs typeface="Calibri" panose="020F0502020204030204" pitchFamily="34" charset="0"/>
              </a:rPr>
              <a:t>Example</a:t>
            </a:r>
            <a:r>
              <a:rPr lang="en-US" sz="2500" dirty="0">
                <a:latin typeface="Calibri" panose="020F0502020204030204" pitchFamily="34" charset="0"/>
                <a:ea typeface="Calibri" panose="020F0502020204030204" pitchFamily="34" charset="0"/>
                <a:cs typeface="Calibri" panose="020F0502020204030204" pitchFamily="34" charset="0"/>
              </a:rPr>
              <a:t>: </a:t>
            </a:r>
          </a:p>
          <a:p>
            <a:pPr>
              <a:spcBef>
                <a:spcPts val="600"/>
              </a:spcBef>
            </a:pPr>
            <a:r>
              <a:rPr lang="en-US" sz="2500" b="1" dirty="0">
                <a:solidFill>
                  <a:schemeClr val="accent1"/>
                </a:solidFill>
                <a:latin typeface="Calibri" panose="020F0502020204030204" pitchFamily="34" charset="0"/>
                <a:ea typeface="Calibri" panose="020F0502020204030204" pitchFamily="34" charset="0"/>
                <a:cs typeface="Calibri" panose="020F0502020204030204" pitchFamily="34" charset="0"/>
              </a:rPr>
              <a:t>Green</a:t>
            </a:r>
            <a:r>
              <a:rPr lang="en-US" sz="2500" dirty="0">
                <a:latin typeface="Calibri" panose="020F0502020204030204" pitchFamily="34" charset="0"/>
                <a:ea typeface="Calibri" panose="020F0502020204030204" pitchFamily="34" charset="0"/>
                <a:cs typeface="Calibri" panose="020F0502020204030204" pitchFamily="34" charset="0"/>
              </a:rPr>
              <a:t> = 5 (1st digit)</a:t>
            </a:r>
          </a:p>
          <a:p>
            <a:pPr>
              <a:spcBef>
                <a:spcPts val="600"/>
              </a:spcBef>
            </a:pPr>
            <a:r>
              <a:rPr lang="en-US" sz="2500" b="1" dirty="0">
                <a:solidFill>
                  <a:srgbClr val="0070C0"/>
                </a:solidFill>
                <a:latin typeface="Calibri" panose="020F0502020204030204" pitchFamily="34" charset="0"/>
                <a:ea typeface="Calibri" panose="020F0502020204030204" pitchFamily="34" charset="0"/>
                <a:cs typeface="Calibri" panose="020F0502020204030204" pitchFamily="34" charset="0"/>
              </a:rPr>
              <a:t>Blue</a:t>
            </a:r>
            <a:r>
              <a:rPr lang="en-US" sz="2500" dirty="0">
                <a:latin typeface="Calibri" panose="020F0502020204030204" pitchFamily="34" charset="0"/>
                <a:ea typeface="Calibri" panose="020F0502020204030204" pitchFamily="34" charset="0"/>
                <a:cs typeface="Calibri" panose="020F0502020204030204" pitchFamily="34" charset="0"/>
              </a:rPr>
              <a:t> = 6 (2nd digit)</a:t>
            </a:r>
          </a:p>
          <a:p>
            <a:pPr>
              <a:spcBef>
                <a:spcPts val="600"/>
              </a:spcBef>
            </a:pPr>
            <a:r>
              <a:rPr lang="en-US" sz="2500" b="1" dirty="0">
                <a:solidFill>
                  <a:schemeClr val="accent4"/>
                </a:solidFill>
                <a:latin typeface="Calibri" panose="020F0502020204030204" pitchFamily="34" charset="0"/>
                <a:ea typeface="Calibri" panose="020F0502020204030204" pitchFamily="34" charset="0"/>
                <a:cs typeface="Calibri" panose="020F0502020204030204" pitchFamily="34" charset="0"/>
              </a:rPr>
              <a:t>Orange</a:t>
            </a:r>
            <a:r>
              <a:rPr lang="en-US" sz="2500" dirty="0">
                <a:latin typeface="Calibri" panose="020F0502020204030204" pitchFamily="34" charset="0"/>
                <a:ea typeface="Calibri" panose="020F0502020204030204" pitchFamily="34" charset="0"/>
                <a:cs typeface="Calibri" panose="020F0502020204030204" pitchFamily="34" charset="0"/>
              </a:rPr>
              <a:t> = ×1,000 (multiplier)</a:t>
            </a:r>
          </a:p>
          <a:p>
            <a:pPr>
              <a:spcBef>
                <a:spcPts val="600"/>
              </a:spcBef>
            </a:pPr>
            <a:r>
              <a:rPr lang="en-US" sz="2500" b="1" dirty="0">
                <a:solidFill>
                  <a:schemeClr val="accent3">
                    <a:lumMod val="50000"/>
                  </a:schemeClr>
                </a:solidFill>
                <a:latin typeface="Calibri" panose="020F0502020204030204" pitchFamily="34" charset="0"/>
                <a:ea typeface="Calibri" panose="020F0502020204030204" pitchFamily="34" charset="0"/>
                <a:cs typeface="Calibri" panose="020F0502020204030204" pitchFamily="34" charset="0"/>
              </a:rPr>
              <a:t>Gold</a:t>
            </a:r>
            <a:r>
              <a:rPr lang="en-US" sz="2500" dirty="0">
                <a:latin typeface="Calibri" panose="020F0502020204030204" pitchFamily="34" charset="0"/>
                <a:ea typeface="Calibri" panose="020F0502020204030204" pitchFamily="34" charset="0"/>
                <a:cs typeface="Calibri" panose="020F0502020204030204" pitchFamily="34" charset="0"/>
              </a:rPr>
              <a:t> = ±5% (tolerance)</a:t>
            </a:r>
          </a:p>
          <a:p>
            <a:pPr>
              <a:spcBef>
                <a:spcPts val="600"/>
              </a:spcBef>
            </a:pPr>
            <a:r>
              <a:rPr lang="en-US" b="1" dirty="0">
                <a:latin typeface="Calibri" panose="020F0502020204030204" pitchFamily="34" charset="0"/>
                <a:ea typeface="Calibri" panose="020F0502020204030204" pitchFamily="34" charset="0"/>
                <a:cs typeface="Calibri" panose="020F0502020204030204" pitchFamily="34" charset="0"/>
              </a:rPr>
              <a:t>(5 × 10 + 6) × 1,000 = 56,000 ohms (or 56 kΩ)</a:t>
            </a:r>
          </a:p>
          <a:p>
            <a:endParaRPr lang="en-US" sz="2500" dirty="0"/>
          </a:p>
        </p:txBody>
      </p:sp>
      <p:grpSp>
        <p:nvGrpSpPr>
          <p:cNvPr id="3" name="Group 2">
            <a:extLst>
              <a:ext uri="{FF2B5EF4-FFF2-40B4-BE49-F238E27FC236}">
                <a16:creationId xmlns:a16="http://schemas.microsoft.com/office/drawing/2014/main" id="{CE574CA1-FE2D-8EF9-72F9-5D8FA77E7205}"/>
              </a:ext>
            </a:extLst>
          </p:cNvPr>
          <p:cNvGrpSpPr/>
          <p:nvPr/>
        </p:nvGrpSpPr>
        <p:grpSpPr>
          <a:xfrm>
            <a:off x="6346209" y="3410271"/>
            <a:ext cx="4456842" cy="2024484"/>
            <a:chOff x="6769509" y="3545924"/>
            <a:chExt cx="4683351" cy="2296859"/>
          </a:xfrm>
        </p:grpSpPr>
        <p:pic>
          <p:nvPicPr>
            <p:cNvPr id="6" name="Picture 2" descr="Everything to know about Resistors">
              <a:extLst>
                <a:ext uri="{FF2B5EF4-FFF2-40B4-BE49-F238E27FC236}">
                  <a16:creationId xmlns:a16="http://schemas.microsoft.com/office/drawing/2014/main" id="{55E7B540-71EA-A3D6-245D-D7905B3F81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856" r="4882" b="6269"/>
            <a:stretch/>
          </p:blipFill>
          <p:spPr bwMode="auto">
            <a:xfrm>
              <a:off x="6769509" y="3545924"/>
              <a:ext cx="4683351" cy="22968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658AAB47-6D31-F98B-C9A4-750AD5348113}"/>
                </a:ext>
              </a:extLst>
            </p:cNvPr>
            <p:cNvSpPr/>
            <p:nvPr/>
          </p:nvSpPr>
          <p:spPr>
            <a:xfrm>
              <a:off x="8321040" y="5257800"/>
              <a:ext cx="1257300" cy="30861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Callout: Bent Line 7">
            <a:extLst>
              <a:ext uri="{FF2B5EF4-FFF2-40B4-BE49-F238E27FC236}">
                <a16:creationId xmlns:a16="http://schemas.microsoft.com/office/drawing/2014/main" id="{DF470D56-5AEF-23E3-DC5A-6E9B0A0E55FF}"/>
              </a:ext>
            </a:extLst>
          </p:cNvPr>
          <p:cNvSpPr/>
          <p:nvPr/>
        </p:nvSpPr>
        <p:spPr>
          <a:xfrm>
            <a:off x="9844720" y="3466604"/>
            <a:ext cx="958331" cy="453787"/>
          </a:xfrm>
          <a:prstGeom prst="borderCallout2">
            <a:avLst>
              <a:gd name="adj1" fmla="val 18750"/>
              <a:gd name="adj2" fmla="val -8333"/>
              <a:gd name="adj3" fmla="val 18750"/>
              <a:gd name="adj4" fmla="val -16667"/>
              <a:gd name="adj5" fmla="val 112500"/>
              <a:gd name="adj6" fmla="val -56636"/>
            </a:avLst>
          </a:prstGeom>
          <a:ln>
            <a:solidFill>
              <a:schemeClr val="accent3">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latin typeface="Calibri" panose="020F0502020204030204" pitchFamily="34" charset="0"/>
                <a:ea typeface="Calibri" panose="020F0502020204030204" pitchFamily="34" charset="0"/>
                <a:cs typeface="Calibri" panose="020F0502020204030204" pitchFamily="34" charset="0"/>
              </a:rPr>
              <a:t>±5%</a:t>
            </a:r>
            <a:endParaRPr lang="en-US" sz="2800" dirty="0"/>
          </a:p>
        </p:txBody>
      </p:sp>
      <p:sp>
        <p:nvSpPr>
          <p:cNvPr id="10" name="Callout: Bent Line 9">
            <a:extLst>
              <a:ext uri="{FF2B5EF4-FFF2-40B4-BE49-F238E27FC236}">
                <a16:creationId xmlns:a16="http://schemas.microsoft.com/office/drawing/2014/main" id="{D4959A2B-93BA-A9B3-A492-73EC7921C287}"/>
              </a:ext>
            </a:extLst>
          </p:cNvPr>
          <p:cNvSpPr/>
          <p:nvPr/>
        </p:nvSpPr>
        <p:spPr>
          <a:xfrm>
            <a:off x="9206122" y="2956484"/>
            <a:ext cx="1277196" cy="453787"/>
          </a:xfrm>
          <a:prstGeom prst="borderCallout2">
            <a:avLst>
              <a:gd name="adj1" fmla="val 18750"/>
              <a:gd name="adj2" fmla="val -8333"/>
              <a:gd name="adj3" fmla="val 18750"/>
              <a:gd name="adj4" fmla="val -16667"/>
              <a:gd name="adj5" fmla="val 208741"/>
              <a:gd name="adj6" fmla="val -35274"/>
            </a:avLst>
          </a:prstGeom>
          <a:ln>
            <a:solidFill>
              <a:schemeClr val="accent4"/>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latin typeface="Calibri" panose="020F0502020204030204" pitchFamily="34" charset="0"/>
                <a:ea typeface="Calibri" panose="020F0502020204030204" pitchFamily="34" charset="0"/>
                <a:cs typeface="Calibri" panose="020F0502020204030204" pitchFamily="34" charset="0"/>
              </a:rPr>
              <a:t>X1,000</a:t>
            </a:r>
            <a:endParaRPr lang="en-US" sz="2800" dirty="0"/>
          </a:p>
        </p:txBody>
      </p:sp>
      <p:sp>
        <p:nvSpPr>
          <p:cNvPr id="11" name="Callout: Bent Line 10">
            <a:extLst>
              <a:ext uri="{FF2B5EF4-FFF2-40B4-BE49-F238E27FC236}">
                <a16:creationId xmlns:a16="http://schemas.microsoft.com/office/drawing/2014/main" id="{B756AE95-F41C-C9B2-5A89-6B5F3C7A55E5}"/>
              </a:ext>
            </a:extLst>
          </p:cNvPr>
          <p:cNvSpPr/>
          <p:nvPr/>
        </p:nvSpPr>
        <p:spPr>
          <a:xfrm flipH="1">
            <a:off x="7110483" y="2907047"/>
            <a:ext cx="712217" cy="453787"/>
          </a:xfrm>
          <a:prstGeom prst="borderCallout2">
            <a:avLst>
              <a:gd name="adj1" fmla="val 18750"/>
              <a:gd name="adj2" fmla="val -8333"/>
              <a:gd name="adj3" fmla="val 18750"/>
              <a:gd name="adj4" fmla="val -16667"/>
              <a:gd name="adj5" fmla="val 211748"/>
              <a:gd name="adj6" fmla="val -67850"/>
            </a:avLst>
          </a:prstGeom>
          <a:ln>
            <a:solidFill>
              <a:srgbClr val="175C98"/>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latin typeface="Calibri" panose="020F0502020204030204" pitchFamily="34" charset="0"/>
                <a:ea typeface="Calibri" panose="020F0502020204030204" pitchFamily="34" charset="0"/>
                <a:cs typeface="Calibri" panose="020F0502020204030204" pitchFamily="34" charset="0"/>
              </a:rPr>
              <a:t>6</a:t>
            </a:r>
            <a:endParaRPr lang="en-US" sz="2800" dirty="0"/>
          </a:p>
        </p:txBody>
      </p:sp>
      <p:sp>
        <p:nvSpPr>
          <p:cNvPr id="12" name="Callout: Bent Line 11">
            <a:extLst>
              <a:ext uri="{FF2B5EF4-FFF2-40B4-BE49-F238E27FC236}">
                <a16:creationId xmlns:a16="http://schemas.microsoft.com/office/drawing/2014/main" id="{1FEFA295-A91B-8F28-3E9C-6D8D3FCA50F0}"/>
              </a:ext>
            </a:extLst>
          </p:cNvPr>
          <p:cNvSpPr/>
          <p:nvPr/>
        </p:nvSpPr>
        <p:spPr>
          <a:xfrm flipH="1">
            <a:off x="6574890" y="3473427"/>
            <a:ext cx="712217" cy="453787"/>
          </a:xfrm>
          <a:prstGeom prst="borderCallout2">
            <a:avLst>
              <a:gd name="adj1" fmla="val 18750"/>
              <a:gd name="adj2" fmla="val -8333"/>
              <a:gd name="adj3" fmla="val 18750"/>
              <a:gd name="adj4" fmla="val -16667"/>
              <a:gd name="adj5" fmla="val 115507"/>
              <a:gd name="adj6" fmla="val -7934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latin typeface="Calibri" panose="020F0502020204030204" pitchFamily="34" charset="0"/>
                <a:ea typeface="Calibri" panose="020F0502020204030204" pitchFamily="34" charset="0"/>
                <a:cs typeface="Calibri" panose="020F0502020204030204" pitchFamily="34" charset="0"/>
              </a:rPr>
              <a:t>5</a:t>
            </a:r>
            <a:endParaRPr lang="en-US" sz="2800" dirty="0"/>
          </a:p>
        </p:txBody>
      </p:sp>
      <p:grpSp>
        <p:nvGrpSpPr>
          <p:cNvPr id="7" name="Group 6">
            <a:extLst>
              <a:ext uri="{FF2B5EF4-FFF2-40B4-BE49-F238E27FC236}">
                <a16:creationId xmlns:a16="http://schemas.microsoft.com/office/drawing/2014/main" id="{E5087FF9-DF2A-48BD-D094-3CED70547832}"/>
              </a:ext>
            </a:extLst>
          </p:cNvPr>
          <p:cNvGrpSpPr/>
          <p:nvPr/>
        </p:nvGrpSpPr>
        <p:grpSpPr>
          <a:xfrm>
            <a:off x="8639032" y="69307"/>
            <a:ext cx="3552967" cy="1792344"/>
            <a:chOff x="752243" y="4712016"/>
            <a:chExt cx="3552967" cy="1792344"/>
          </a:xfrm>
        </p:grpSpPr>
        <p:pic>
          <p:nvPicPr>
            <p:cNvPr id="9" name="Picture 8">
              <a:extLst>
                <a:ext uri="{FF2B5EF4-FFF2-40B4-BE49-F238E27FC236}">
                  <a16:creationId xmlns:a16="http://schemas.microsoft.com/office/drawing/2014/main" id="{7F06F34A-D19B-525E-C2F9-3B5B022404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243" y="4712016"/>
              <a:ext cx="3552967" cy="1792344"/>
            </a:xfrm>
            <a:prstGeom prst="rect">
              <a:avLst/>
            </a:prstGeom>
          </p:spPr>
        </p:pic>
        <p:sp>
          <p:nvSpPr>
            <p:cNvPr id="13" name="TextBox 12">
              <a:extLst>
                <a:ext uri="{FF2B5EF4-FFF2-40B4-BE49-F238E27FC236}">
                  <a16:creationId xmlns:a16="http://schemas.microsoft.com/office/drawing/2014/main" id="{902A0A4D-1F57-E704-D1EF-EAEC0B4A1733}"/>
                </a:ext>
              </a:extLst>
            </p:cNvPr>
            <p:cNvSpPr txBox="1"/>
            <p:nvPr/>
          </p:nvSpPr>
          <p:spPr>
            <a:xfrm>
              <a:off x="1132403" y="4904572"/>
              <a:ext cx="3038610" cy="1323439"/>
            </a:xfrm>
            <a:prstGeom prst="rect">
              <a:avLst/>
            </a:prstGeom>
            <a:noFill/>
          </p:spPr>
          <p:txBody>
            <a:bodyPr wrap="square" rtlCol="0">
              <a:spAutoFit/>
            </a:bodyPr>
            <a:lstStyle/>
            <a:p>
              <a:r>
                <a:rPr lang="en-US" sz="2000" b="1" i="1" dirty="0">
                  <a:solidFill>
                    <a:srgbClr val="FF0000"/>
                  </a:solidFill>
                  <a:latin typeface="MV Boli" panose="02000500030200090000" pitchFamily="2" charset="0"/>
                  <a:cs typeface="MV Boli" panose="02000500030200090000" pitchFamily="2" charset="0"/>
                </a:rPr>
                <a:t>Note</a:t>
              </a:r>
              <a:r>
                <a:rPr lang="en-US" sz="2000" dirty="0"/>
                <a:t> - Start reading from the side where the bands are closest to the edge and grouped together.</a:t>
              </a:r>
            </a:p>
          </p:txBody>
        </p:sp>
      </p:grpSp>
    </p:spTree>
    <p:custDataLst>
      <p:tags r:id="rId1"/>
    </p:custDataLst>
    <p:extLst>
      <p:ext uri="{BB962C8B-B14F-4D97-AF65-F5344CB8AC3E}">
        <p14:creationId xmlns:p14="http://schemas.microsoft.com/office/powerpoint/2010/main" val="750172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40196-7121-A410-7EDE-BCC892AD0F0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A344A1C-1A24-7217-E942-0B79A14DE461}"/>
              </a:ext>
            </a:extLst>
          </p:cNvPr>
          <p:cNvSpPr>
            <a:spLocks noGrp="1"/>
          </p:cNvSpPr>
          <p:nvPr>
            <p:ph type="title"/>
          </p:nvPr>
        </p:nvSpPr>
        <p:spPr/>
        <p:txBody>
          <a:bodyPr/>
          <a:lstStyle/>
          <a:p>
            <a:r>
              <a:rPr lang="en-US" dirty="0"/>
              <a:t>Whole Class Practice </a:t>
            </a:r>
          </a:p>
        </p:txBody>
      </p:sp>
      <p:sp>
        <p:nvSpPr>
          <p:cNvPr id="5" name="Content Placeholder 4">
            <a:extLst>
              <a:ext uri="{FF2B5EF4-FFF2-40B4-BE49-F238E27FC236}">
                <a16:creationId xmlns:a16="http://schemas.microsoft.com/office/drawing/2014/main" id="{D107E65B-1340-6300-2F4F-CF58DFECA542}"/>
              </a:ext>
            </a:extLst>
          </p:cNvPr>
          <p:cNvSpPr>
            <a:spLocks noGrp="1"/>
          </p:cNvSpPr>
          <p:nvPr>
            <p:ph idx="1"/>
          </p:nvPr>
        </p:nvSpPr>
        <p:spPr>
          <a:xfrm>
            <a:off x="841248" y="1311193"/>
            <a:ext cx="10515600" cy="5218396"/>
          </a:xfrm>
        </p:spPr>
        <p:txBody>
          <a:bodyPr>
            <a:noAutofit/>
          </a:bodyPr>
          <a:lstStyle/>
          <a:p>
            <a:pPr>
              <a:spcBef>
                <a:spcPts val="1800"/>
              </a:spcBef>
            </a:pPr>
            <a:r>
              <a:rPr lang="en-US" sz="2500" b="1" dirty="0">
                <a:latin typeface="Calibri" panose="020F0502020204030204" pitchFamily="34" charset="0"/>
                <a:ea typeface="Calibri" panose="020F0502020204030204" pitchFamily="34" charset="0"/>
                <a:cs typeface="Calibri" panose="020F0502020204030204" pitchFamily="34" charset="0"/>
              </a:rPr>
              <a:t>How to Decode Resistor Color Bands</a:t>
            </a:r>
          </a:p>
          <a:p>
            <a:pPr marL="457200" indent="-457200">
              <a:spcBef>
                <a:spcPts val="1800"/>
              </a:spcBef>
              <a:buFont typeface="+mj-lt"/>
              <a:buAutoNum type="arabicPeriod"/>
            </a:pPr>
            <a:r>
              <a:rPr lang="en-US" sz="2500" dirty="0">
                <a:latin typeface="Calibri" panose="020F0502020204030204" pitchFamily="34" charset="0"/>
                <a:ea typeface="Calibri" panose="020F0502020204030204" pitchFamily="34" charset="0"/>
                <a:cs typeface="Calibri" panose="020F0502020204030204" pitchFamily="34" charset="0"/>
              </a:rPr>
              <a:t>Is this a 4, 5, or 6 band configuration? </a:t>
            </a:r>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5 band configuration  </a:t>
            </a:r>
            <a:endParaRPr lang="en-US" sz="25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457200" indent="-457200">
              <a:spcBef>
                <a:spcPts val="1800"/>
              </a:spcBef>
              <a:buFont typeface="+mj-lt"/>
              <a:buAutoNum type="arabicPeriod"/>
            </a:pPr>
            <a:r>
              <a:rPr lang="en-US" sz="2500" dirty="0">
                <a:latin typeface="Calibri" panose="020F0502020204030204" pitchFamily="34" charset="0"/>
                <a:ea typeface="Calibri" panose="020F0502020204030204" pitchFamily="34" charset="0"/>
                <a:cs typeface="Calibri" panose="020F0502020204030204" pitchFamily="34" charset="0"/>
              </a:rPr>
              <a:t>What values will each color receive?</a:t>
            </a:r>
          </a:p>
          <a:p>
            <a:pPr>
              <a:spcBef>
                <a:spcPts val="1800"/>
              </a:spcBef>
            </a:pPr>
            <a:endParaRPr lang="en-US" sz="2400" b="1" u="sng" dirty="0">
              <a:latin typeface="Calibri" panose="020F0502020204030204" pitchFamily="34" charset="0"/>
              <a:ea typeface="Calibri" panose="020F0502020204030204" pitchFamily="34" charset="0"/>
              <a:cs typeface="Calibri" panose="020F0502020204030204" pitchFamily="34" charset="0"/>
            </a:endParaRPr>
          </a:p>
          <a:p>
            <a:r>
              <a:rPr lang="en-US" sz="2500" b="1" u="sng" dirty="0">
                <a:latin typeface="Calibri" panose="020F0502020204030204" pitchFamily="34" charset="0"/>
                <a:ea typeface="Calibri" panose="020F0502020204030204" pitchFamily="34" charset="0"/>
                <a:cs typeface="Calibri" panose="020F0502020204030204" pitchFamily="34" charset="0"/>
              </a:rPr>
              <a:t>Example</a:t>
            </a:r>
            <a:r>
              <a:rPr lang="en-US" sz="2500" dirty="0">
                <a:latin typeface="Calibri" panose="020F0502020204030204" pitchFamily="34" charset="0"/>
                <a:ea typeface="Calibri" panose="020F0502020204030204" pitchFamily="34" charset="0"/>
                <a:cs typeface="Calibri" panose="020F0502020204030204" pitchFamily="34" charset="0"/>
              </a:rPr>
              <a:t>: </a:t>
            </a:r>
          </a:p>
          <a:p>
            <a:pPr>
              <a:spcBef>
                <a:spcPts val="600"/>
              </a:spcBef>
            </a:pPr>
            <a:r>
              <a:rPr lang="en-US" sz="3200" b="1" dirty="0"/>
              <a:t>(</a:t>
            </a:r>
            <a:r>
              <a:rPr lang="en-US" sz="3200" b="1" dirty="0">
                <a:solidFill>
                  <a:schemeClr val="accent4"/>
                </a:solidFill>
              </a:rPr>
              <a:t>3</a:t>
            </a:r>
            <a:r>
              <a:rPr lang="en-US" sz="3200" b="1" dirty="0"/>
              <a:t> × 100 + </a:t>
            </a:r>
            <a:r>
              <a:rPr lang="en-US" sz="3200" b="1" dirty="0">
                <a:solidFill>
                  <a:schemeClr val="accent4"/>
                </a:solidFill>
              </a:rPr>
              <a:t>3</a:t>
            </a:r>
            <a:r>
              <a:rPr lang="en-US" sz="3200" b="1" dirty="0"/>
              <a:t> × 10 + </a:t>
            </a:r>
            <a:r>
              <a:rPr lang="en-US" sz="3200" b="1" dirty="0">
                <a:solidFill>
                  <a:schemeClr val="tx2">
                    <a:lumMod val="60000"/>
                    <a:lumOff val="40000"/>
                  </a:schemeClr>
                </a:solidFill>
              </a:rPr>
              <a:t>9</a:t>
            </a:r>
            <a:r>
              <a:rPr lang="en-US" sz="3200" b="1" dirty="0"/>
              <a:t>) × 1 =</a:t>
            </a:r>
          </a:p>
          <a:p>
            <a:pPr>
              <a:spcBef>
                <a:spcPts val="600"/>
              </a:spcBef>
            </a:pPr>
            <a:r>
              <a:rPr lang="el-GR" sz="3200" b="1" dirty="0"/>
              <a:t>= </a:t>
            </a:r>
            <a:r>
              <a:rPr lang="el-GR" sz="3200" b="1" dirty="0">
                <a:solidFill>
                  <a:srgbClr val="FF0000"/>
                </a:solidFill>
              </a:rPr>
              <a:t>339</a:t>
            </a:r>
            <a:r>
              <a:rPr lang="el-GR" sz="3200" b="1" dirty="0"/>
              <a:t> Ω</a:t>
            </a:r>
            <a:endParaRPr lang="en-US" sz="3200" b="1" dirty="0">
              <a:solidFill>
                <a:schemeClr val="tx1"/>
              </a:solidFill>
            </a:endParaRPr>
          </a:p>
        </p:txBody>
      </p:sp>
      <p:pic>
        <p:nvPicPr>
          <p:cNvPr id="7" name="Picture 6">
            <a:extLst>
              <a:ext uri="{FF2B5EF4-FFF2-40B4-BE49-F238E27FC236}">
                <a16:creationId xmlns:a16="http://schemas.microsoft.com/office/drawing/2014/main" id="{B1ECBA61-BBB6-CB39-95F9-309E8331D71F}"/>
              </a:ext>
            </a:extLst>
          </p:cNvPr>
          <p:cNvPicPr>
            <a:picLocks noChangeAspect="1"/>
          </p:cNvPicPr>
          <p:nvPr/>
        </p:nvPicPr>
        <p:blipFill>
          <a:blip r:embed="rId4"/>
          <a:srcRect l="3286" t="3143" r="2000" b="7314"/>
          <a:stretch>
            <a:fillRect/>
          </a:stretch>
        </p:blipFill>
        <p:spPr>
          <a:xfrm>
            <a:off x="7121459" y="3429000"/>
            <a:ext cx="3750128" cy="2659019"/>
          </a:xfrm>
          <a:prstGeom prst="rect">
            <a:avLst/>
          </a:prstGeom>
        </p:spPr>
      </p:pic>
      <p:sp>
        <p:nvSpPr>
          <p:cNvPr id="9" name="Callout: Bent Line 8">
            <a:extLst>
              <a:ext uri="{FF2B5EF4-FFF2-40B4-BE49-F238E27FC236}">
                <a16:creationId xmlns:a16="http://schemas.microsoft.com/office/drawing/2014/main" id="{5CA3264B-C1D5-EA0D-E8AE-6E6C4A8ACD44}"/>
              </a:ext>
            </a:extLst>
          </p:cNvPr>
          <p:cNvSpPr/>
          <p:nvPr/>
        </p:nvSpPr>
        <p:spPr>
          <a:xfrm>
            <a:off x="9593523" y="3429000"/>
            <a:ext cx="958331" cy="453787"/>
          </a:xfrm>
          <a:prstGeom prst="borderCallout2">
            <a:avLst>
              <a:gd name="adj1" fmla="val 18750"/>
              <a:gd name="adj2" fmla="val -8333"/>
              <a:gd name="adj3" fmla="val 18750"/>
              <a:gd name="adj4" fmla="val -16667"/>
              <a:gd name="adj5" fmla="val 213252"/>
              <a:gd name="adj6" fmla="val -49821"/>
            </a:avLst>
          </a:prstGeom>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latin typeface="Calibri" panose="020F0502020204030204" pitchFamily="34" charset="0"/>
                <a:ea typeface="Calibri" panose="020F0502020204030204" pitchFamily="34" charset="0"/>
                <a:cs typeface="Calibri" panose="020F0502020204030204" pitchFamily="34" charset="0"/>
              </a:rPr>
              <a:t>X1</a:t>
            </a:r>
            <a:endParaRPr lang="en-US" sz="2800" dirty="0"/>
          </a:p>
        </p:txBody>
      </p:sp>
      <p:sp>
        <p:nvSpPr>
          <p:cNvPr id="13" name="Callout: Bent Line 12">
            <a:extLst>
              <a:ext uri="{FF2B5EF4-FFF2-40B4-BE49-F238E27FC236}">
                <a16:creationId xmlns:a16="http://schemas.microsoft.com/office/drawing/2014/main" id="{3927D9CD-62D8-7119-3997-DB0C8BD3C2AE}"/>
              </a:ext>
            </a:extLst>
          </p:cNvPr>
          <p:cNvSpPr/>
          <p:nvPr/>
        </p:nvSpPr>
        <p:spPr>
          <a:xfrm flipH="1">
            <a:off x="8042616" y="3144003"/>
            <a:ext cx="1277196" cy="453787"/>
          </a:xfrm>
          <a:prstGeom prst="borderCallout2">
            <a:avLst>
              <a:gd name="adj1" fmla="val 115904"/>
              <a:gd name="adj2" fmla="val 50477"/>
              <a:gd name="adj3" fmla="val 108707"/>
              <a:gd name="adj4" fmla="val 51092"/>
              <a:gd name="adj5" fmla="val 280707"/>
              <a:gd name="adj6" fmla="val 47827"/>
            </a:avLst>
          </a:prstGeom>
          <a:ln w="2857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9</a:t>
            </a:r>
          </a:p>
        </p:txBody>
      </p:sp>
      <p:sp>
        <p:nvSpPr>
          <p:cNvPr id="14" name="Callout: Bent Line 13">
            <a:extLst>
              <a:ext uri="{FF2B5EF4-FFF2-40B4-BE49-F238E27FC236}">
                <a16:creationId xmlns:a16="http://schemas.microsoft.com/office/drawing/2014/main" id="{4432F0D0-3D29-125A-E1A1-1D09A0CAF70F}"/>
              </a:ext>
            </a:extLst>
          </p:cNvPr>
          <p:cNvSpPr/>
          <p:nvPr/>
        </p:nvSpPr>
        <p:spPr>
          <a:xfrm flipH="1">
            <a:off x="6883913" y="3429000"/>
            <a:ext cx="712217" cy="453787"/>
          </a:xfrm>
          <a:prstGeom prst="borderCallout2">
            <a:avLst>
              <a:gd name="adj1" fmla="val 18750"/>
              <a:gd name="adj2" fmla="val -8333"/>
              <a:gd name="adj3" fmla="val 18750"/>
              <a:gd name="adj4" fmla="val -16667"/>
              <a:gd name="adj5" fmla="val 211748"/>
              <a:gd name="adj6" fmla="val -106825"/>
            </a:avLst>
          </a:prstGeom>
          <a:ln w="28575">
            <a:solidFill>
              <a:schemeClr val="accent4"/>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3</a:t>
            </a:r>
          </a:p>
        </p:txBody>
      </p:sp>
      <p:sp>
        <p:nvSpPr>
          <p:cNvPr id="15" name="Callout: Bent Line 14">
            <a:extLst>
              <a:ext uri="{FF2B5EF4-FFF2-40B4-BE49-F238E27FC236}">
                <a16:creationId xmlns:a16="http://schemas.microsoft.com/office/drawing/2014/main" id="{65D15187-51CD-2BFB-7D20-69BFDABF9D6B}"/>
              </a:ext>
            </a:extLst>
          </p:cNvPr>
          <p:cNvSpPr/>
          <p:nvPr/>
        </p:nvSpPr>
        <p:spPr>
          <a:xfrm flipH="1">
            <a:off x="6540819" y="4093797"/>
            <a:ext cx="712217" cy="453787"/>
          </a:xfrm>
          <a:prstGeom prst="borderCallout2">
            <a:avLst>
              <a:gd name="adj1" fmla="val 18750"/>
              <a:gd name="adj2" fmla="val -8333"/>
              <a:gd name="adj3" fmla="val 18750"/>
              <a:gd name="adj4" fmla="val -16667"/>
              <a:gd name="adj5" fmla="val 115507"/>
              <a:gd name="adj6" fmla="val -102273"/>
            </a:avLst>
          </a:prstGeom>
          <a:ln w="28575">
            <a:solidFill>
              <a:schemeClr val="accent4"/>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3</a:t>
            </a:r>
          </a:p>
        </p:txBody>
      </p:sp>
      <p:sp>
        <p:nvSpPr>
          <p:cNvPr id="16" name="Callout: Bent Line 15">
            <a:extLst>
              <a:ext uri="{FF2B5EF4-FFF2-40B4-BE49-F238E27FC236}">
                <a16:creationId xmlns:a16="http://schemas.microsoft.com/office/drawing/2014/main" id="{C55A1452-86C1-65C7-242D-A66F0A55F68A}"/>
              </a:ext>
            </a:extLst>
          </p:cNvPr>
          <p:cNvSpPr/>
          <p:nvPr/>
        </p:nvSpPr>
        <p:spPr>
          <a:xfrm>
            <a:off x="10392421" y="3940890"/>
            <a:ext cx="958331" cy="453787"/>
          </a:xfrm>
          <a:prstGeom prst="borderCallout2">
            <a:avLst>
              <a:gd name="adj1" fmla="val 18750"/>
              <a:gd name="adj2" fmla="val -8333"/>
              <a:gd name="adj3" fmla="val 18750"/>
              <a:gd name="adj4" fmla="val -16667"/>
              <a:gd name="adj5" fmla="val 98107"/>
              <a:gd name="adj6" fmla="val -63451"/>
            </a:avLst>
          </a:prstGeom>
          <a:ln w="28575">
            <a:solidFill>
              <a:srgbClr val="804123"/>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latin typeface="Calibri" panose="020F0502020204030204" pitchFamily="34" charset="0"/>
                <a:ea typeface="Calibri" panose="020F0502020204030204" pitchFamily="34" charset="0"/>
                <a:cs typeface="Calibri" panose="020F0502020204030204" pitchFamily="34" charset="0"/>
              </a:rPr>
              <a:t>±1%</a:t>
            </a:r>
            <a:endParaRPr lang="en-US" sz="2800" dirty="0"/>
          </a:p>
        </p:txBody>
      </p:sp>
      <p:sp>
        <p:nvSpPr>
          <p:cNvPr id="18" name="Rectangle 17">
            <a:extLst>
              <a:ext uri="{FF2B5EF4-FFF2-40B4-BE49-F238E27FC236}">
                <a16:creationId xmlns:a16="http://schemas.microsoft.com/office/drawing/2014/main" id="{A7D9540D-ACB4-0334-3FDF-2177B0B57DE7}"/>
              </a:ext>
            </a:extLst>
          </p:cNvPr>
          <p:cNvSpPr/>
          <p:nvPr/>
        </p:nvSpPr>
        <p:spPr>
          <a:xfrm>
            <a:off x="6177082" y="1840510"/>
            <a:ext cx="3349313" cy="4537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97D33F5-DA75-7786-13FE-1A80A7D18644}"/>
              </a:ext>
            </a:extLst>
          </p:cNvPr>
          <p:cNvSpPr/>
          <p:nvPr/>
        </p:nvSpPr>
        <p:spPr>
          <a:xfrm>
            <a:off x="835152" y="3920391"/>
            <a:ext cx="4520619" cy="4537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327E39A-727F-0127-C6DD-A8B374AC6826}"/>
              </a:ext>
            </a:extLst>
          </p:cNvPr>
          <p:cNvSpPr/>
          <p:nvPr/>
        </p:nvSpPr>
        <p:spPr>
          <a:xfrm>
            <a:off x="711690" y="4498957"/>
            <a:ext cx="4520619" cy="4537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EB2C9978-4420-B400-34BF-598B240E86D1}"/>
              </a:ext>
            </a:extLst>
          </p:cNvPr>
          <p:cNvGrpSpPr/>
          <p:nvPr/>
        </p:nvGrpSpPr>
        <p:grpSpPr>
          <a:xfrm>
            <a:off x="8639032" y="69307"/>
            <a:ext cx="3552967" cy="1792344"/>
            <a:chOff x="752243" y="4712016"/>
            <a:chExt cx="3552967" cy="1792344"/>
          </a:xfrm>
        </p:grpSpPr>
        <p:pic>
          <p:nvPicPr>
            <p:cNvPr id="3" name="Picture 2">
              <a:extLst>
                <a:ext uri="{FF2B5EF4-FFF2-40B4-BE49-F238E27FC236}">
                  <a16:creationId xmlns:a16="http://schemas.microsoft.com/office/drawing/2014/main" id="{DA5FF21A-C688-5C02-6D20-7533A35302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243" y="4712016"/>
              <a:ext cx="3552967" cy="1792344"/>
            </a:xfrm>
            <a:prstGeom prst="rect">
              <a:avLst/>
            </a:prstGeom>
          </p:spPr>
        </p:pic>
        <p:sp>
          <p:nvSpPr>
            <p:cNvPr id="6" name="TextBox 5">
              <a:extLst>
                <a:ext uri="{FF2B5EF4-FFF2-40B4-BE49-F238E27FC236}">
                  <a16:creationId xmlns:a16="http://schemas.microsoft.com/office/drawing/2014/main" id="{E0399CA1-C499-A066-76AD-DA7CC3729CC3}"/>
                </a:ext>
              </a:extLst>
            </p:cNvPr>
            <p:cNvSpPr txBox="1"/>
            <p:nvPr/>
          </p:nvSpPr>
          <p:spPr>
            <a:xfrm>
              <a:off x="1132403" y="4904572"/>
              <a:ext cx="3038610" cy="1323439"/>
            </a:xfrm>
            <a:prstGeom prst="rect">
              <a:avLst/>
            </a:prstGeom>
            <a:noFill/>
          </p:spPr>
          <p:txBody>
            <a:bodyPr wrap="square" rtlCol="0">
              <a:spAutoFit/>
            </a:bodyPr>
            <a:lstStyle/>
            <a:p>
              <a:r>
                <a:rPr lang="en-US" sz="2000" b="1" i="1" dirty="0">
                  <a:solidFill>
                    <a:srgbClr val="FF0000"/>
                  </a:solidFill>
                  <a:latin typeface="MV Boli" panose="02000500030200090000" pitchFamily="2" charset="0"/>
                  <a:cs typeface="MV Boli" panose="02000500030200090000" pitchFamily="2" charset="0"/>
                </a:rPr>
                <a:t>Note</a:t>
              </a:r>
              <a:r>
                <a:rPr lang="en-US" sz="2000" dirty="0"/>
                <a:t> - Start reading from the side where the bands are closest to the edge and grouped together.</a:t>
              </a:r>
            </a:p>
          </p:txBody>
        </p:sp>
      </p:grpSp>
    </p:spTree>
    <p:custDataLst>
      <p:tags r:id="rId1"/>
    </p:custDataLst>
    <p:extLst>
      <p:ext uri="{BB962C8B-B14F-4D97-AF65-F5344CB8AC3E}">
        <p14:creationId xmlns:p14="http://schemas.microsoft.com/office/powerpoint/2010/main" val="809366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5" grpId="0" animBg="1"/>
      <p:bldP spid="16" grpId="0" animBg="1"/>
      <p:bldP spid="18" grpId="0" animBg="1"/>
      <p:bldP spid="19" grpId="0" animBg="1"/>
      <p:bldP spid="2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7945EE-B2D9-FE44-09BD-154AB8E8E604}"/>
              </a:ext>
            </a:extLst>
          </p:cNvPr>
          <p:cNvSpPr>
            <a:spLocks noGrp="1"/>
          </p:cNvSpPr>
          <p:nvPr>
            <p:ph type="title"/>
          </p:nvPr>
        </p:nvSpPr>
        <p:spPr>
          <a:xfrm>
            <a:off x="838200" y="232638"/>
            <a:ext cx="10523219" cy="523195"/>
          </a:xfrm>
        </p:spPr>
        <p:txBody>
          <a:bodyPr/>
          <a:lstStyle/>
          <a:p>
            <a:r>
              <a:rPr lang="en-US" dirty="0"/>
              <a:t>Activity: Reading a Resistor</a:t>
            </a:r>
          </a:p>
        </p:txBody>
      </p:sp>
      <p:sp>
        <p:nvSpPr>
          <p:cNvPr id="5" name="Content Placeholder 4">
            <a:extLst>
              <a:ext uri="{FF2B5EF4-FFF2-40B4-BE49-F238E27FC236}">
                <a16:creationId xmlns:a16="http://schemas.microsoft.com/office/drawing/2014/main" id="{C3634C1C-701D-E542-3905-AB12A11561FD}"/>
              </a:ext>
            </a:extLst>
          </p:cNvPr>
          <p:cNvSpPr>
            <a:spLocks noGrp="1"/>
          </p:cNvSpPr>
          <p:nvPr>
            <p:ph idx="1"/>
          </p:nvPr>
        </p:nvSpPr>
        <p:spPr>
          <a:xfrm>
            <a:off x="838199" y="1381991"/>
            <a:ext cx="5593217" cy="4835929"/>
          </a:xfrm>
        </p:spPr>
        <p:txBody>
          <a:bodyPr>
            <a:normAutofit/>
          </a:bodyPr>
          <a:lstStyle/>
          <a:p>
            <a:pPr>
              <a:lnSpc>
                <a:spcPct val="101786"/>
              </a:lnSpc>
            </a:pPr>
            <a:r>
              <a:rPr lang="en-US" sz="2600" b="1" dirty="0"/>
              <a:t>Part 1</a:t>
            </a:r>
            <a:r>
              <a:rPr lang="en-US" sz="2600" dirty="0"/>
              <a:t>: In </a:t>
            </a:r>
            <a:r>
              <a:rPr lang="en-US" sz="2600" b="1" dirty="0"/>
              <a:t>small groups</a:t>
            </a:r>
            <a:r>
              <a:rPr lang="en-US" sz="2600" dirty="0"/>
              <a:t>, use the </a:t>
            </a:r>
            <a:r>
              <a:rPr lang="en-US" sz="2600" b="1" dirty="0">
                <a:solidFill>
                  <a:schemeClr val="accent5"/>
                </a:solidFill>
              </a:rPr>
              <a:t>resistors</a:t>
            </a:r>
            <a:r>
              <a:rPr lang="en-US" sz="2600" dirty="0"/>
              <a:t> provided by the instructor and the </a:t>
            </a:r>
            <a:r>
              <a:rPr lang="en-US" sz="2600" b="1" dirty="0">
                <a:solidFill>
                  <a:schemeClr val="accent5"/>
                </a:solidFill>
              </a:rPr>
              <a:t>Resistor Color Code Chart </a:t>
            </a:r>
            <a:r>
              <a:rPr lang="en-US" sz="2600" dirty="0"/>
              <a:t>handout to identify each resistor by reading its color bands. Use the space below to record the digits, multiplier, tolerance, and final resistance value.</a:t>
            </a:r>
          </a:p>
          <a:p>
            <a:pPr>
              <a:lnSpc>
                <a:spcPct val="101786"/>
              </a:lnSpc>
            </a:pPr>
            <a:endParaRPr lang="en-US" sz="2600" dirty="0"/>
          </a:p>
          <a:p>
            <a:pPr>
              <a:lnSpc>
                <a:spcPct val="101786"/>
              </a:lnSpc>
            </a:pPr>
            <a:r>
              <a:rPr lang="en-US" sz="2600" b="1" dirty="0"/>
              <a:t>Part 2</a:t>
            </a:r>
            <a:r>
              <a:rPr lang="en-US" sz="2600" dirty="0"/>
              <a:t>: </a:t>
            </a:r>
            <a:r>
              <a:rPr lang="en-US" sz="2600" b="1" dirty="0"/>
              <a:t>On your own</a:t>
            </a:r>
            <a:r>
              <a:rPr lang="en-US" sz="2600" dirty="0"/>
              <a:t>, read each resistor and use the space provided to note the digits, multipliers, and tolerance. </a:t>
            </a:r>
          </a:p>
          <a:p>
            <a:endParaRPr lang="en-US" dirty="0"/>
          </a:p>
        </p:txBody>
      </p:sp>
      <p:pic>
        <p:nvPicPr>
          <p:cNvPr id="9" name="Picture 8">
            <a:extLst>
              <a:ext uri="{FF2B5EF4-FFF2-40B4-BE49-F238E27FC236}">
                <a16:creationId xmlns:a16="http://schemas.microsoft.com/office/drawing/2014/main" id="{35E1595C-FB77-9F0F-399F-5264E88101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53194" y="1320597"/>
            <a:ext cx="3369428" cy="2392078"/>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1" name="Picture 10" descr="Running man icon indicating the slide has an ACTIVITY.">
            <a:extLst>
              <a:ext uri="{FF2B5EF4-FFF2-40B4-BE49-F238E27FC236}">
                <a16:creationId xmlns:a16="http://schemas.microsoft.com/office/drawing/2014/main" id="{90CFD7E1-5BBD-0EF5-D865-9EB118D14DD4}"/>
              </a:ext>
            </a:extLst>
          </p:cNvPr>
          <p:cNvPicPr>
            <a:picLocks noChangeAspect="1"/>
          </p:cNvPicPr>
          <p:nvPr/>
        </p:nvPicPr>
        <p:blipFill>
          <a:blip r:embed="rId5" cstate="print">
            <a:extLst>
              <a:ext uri="{28A0092B-C50C-407E-A947-70E740481C1C}">
                <a14:useLocalDpi xmlns:a14="http://schemas.microsoft.com/office/drawing/2010/main" val="0"/>
              </a:ext>
            </a:extLst>
          </a:blip>
          <a:srcRect l="63000" t="31047" r="3465" b="7314"/>
          <a:stretch>
            <a:fillRect/>
          </a:stretch>
        </p:blipFill>
        <p:spPr>
          <a:xfrm>
            <a:off x="10795379" y="128720"/>
            <a:ext cx="731520" cy="756422"/>
          </a:xfrm>
          <a:prstGeom prst="rect">
            <a:avLst/>
          </a:prstGeom>
        </p:spPr>
      </p:pic>
      <p:pic>
        <p:nvPicPr>
          <p:cNvPr id="13" name="Picture 12">
            <a:extLst>
              <a:ext uri="{FF2B5EF4-FFF2-40B4-BE49-F238E27FC236}">
                <a16:creationId xmlns:a16="http://schemas.microsoft.com/office/drawing/2014/main" id="{F2C5AC69-1793-D251-983F-F86883EC19EC}"/>
              </a:ext>
            </a:extLst>
          </p:cNvPr>
          <p:cNvPicPr>
            <a:picLocks noChangeAspect="1"/>
          </p:cNvPicPr>
          <p:nvPr/>
        </p:nvPicPr>
        <p:blipFill>
          <a:blip r:embed="rId6">
            <a:extLst>
              <a:ext uri="{28A0092B-C50C-407E-A947-70E740481C1C}">
                <a14:useLocalDpi xmlns:a14="http://schemas.microsoft.com/office/drawing/2010/main" val="0"/>
              </a:ext>
            </a:extLst>
          </a:blip>
          <a:srcRect l="13815" t="40702" r="34068" b="11930"/>
          <a:stretch>
            <a:fillRect/>
          </a:stretch>
        </p:blipFill>
        <p:spPr>
          <a:xfrm rot="20376117">
            <a:off x="9445468" y="4236791"/>
            <a:ext cx="2383437" cy="1297569"/>
          </a:xfrm>
          <a:prstGeom prst="rect">
            <a:avLst/>
          </a:prstGeom>
        </p:spPr>
      </p:pic>
      <p:pic>
        <p:nvPicPr>
          <p:cNvPr id="15" name="Picture 14">
            <a:extLst>
              <a:ext uri="{FF2B5EF4-FFF2-40B4-BE49-F238E27FC236}">
                <a16:creationId xmlns:a16="http://schemas.microsoft.com/office/drawing/2014/main" id="{04D92705-D239-DBD5-DC13-8B80962BF266}"/>
              </a:ext>
            </a:extLst>
          </p:cNvPr>
          <p:cNvPicPr>
            <a:picLocks noChangeAspect="1"/>
          </p:cNvPicPr>
          <p:nvPr/>
        </p:nvPicPr>
        <p:blipFill>
          <a:blip r:embed="rId7"/>
          <a:stretch>
            <a:fillRect/>
          </a:stretch>
        </p:blipFill>
        <p:spPr>
          <a:xfrm>
            <a:off x="6570398" y="2580325"/>
            <a:ext cx="2660888" cy="3508528"/>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419354914"/>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E4BD9-A81C-56AC-DCDF-69B3709272D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6693E9B-FFC1-444E-1BBC-2FBA61B24DD4}"/>
              </a:ext>
            </a:extLst>
          </p:cNvPr>
          <p:cNvSpPr>
            <a:spLocks noGrp="1"/>
          </p:cNvSpPr>
          <p:nvPr>
            <p:ph type="title"/>
          </p:nvPr>
        </p:nvSpPr>
        <p:spPr/>
        <p:txBody>
          <a:bodyPr/>
          <a:lstStyle/>
          <a:p>
            <a:r>
              <a:rPr lang="en-US" dirty="0"/>
              <a:t>Diodes</a:t>
            </a:r>
          </a:p>
        </p:txBody>
      </p:sp>
      <p:sp>
        <p:nvSpPr>
          <p:cNvPr id="5" name="Content Placeholder 5">
            <a:extLst>
              <a:ext uri="{FF2B5EF4-FFF2-40B4-BE49-F238E27FC236}">
                <a16:creationId xmlns:a16="http://schemas.microsoft.com/office/drawing/2014/main" id="{687F58FF-727D-9790-4BF5-22A66CD7B4A6}"/>
              </a:ext>
            </a:extLst>
          </p:cNvPr>
          <p:cNvSpPr>
            <a:spLocks noGrp="1"/>
          </p:cNvSpPr>
          <p:nvPr>
            <p:ph idx="1"/>
          </p:nvPr>
        </p:nvSpPr>
        <p:spPr>
          <a:xfrm>
            <a:off x="868910" y="1550448"/>
            <a:ext cx="5223841" cy="4514014"/>
          </a:xfrm>
          <a:ln>
            <a:solidFill>
              <a:schemeClr val="bg1">
                <a:lumMod val="85000"/>
              </a:schemeClr>
            </a:solidFill>
          </a:ln>
        </p:spPr>
        <p:txBody>
          <a:bodyPr>
            <a:normAutofit lnSpcReduction="10000"/>
          </a:bodyPr>
          <a:lstStyle/>
          <a:p>
            <a:pPr marL="342900" indent="-342900">
              <a:lnSpc>
                <a:spcPct val="72500"/>
              </a:lnSpc>
              <a:spcBef>
                <a:spcPts val="1200"/>
              </a:spcBef>
              <a:buFont typeface="Arial" panose="020B0604020202020204" pitchFamily="34" charset="0"/>
              <a:buChar char="•"/>
            </a:pPr>
            <a:endParaRPr lang="en-US" sz="1000"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72500"/>
              </a:lnSpc>
              <a:spcBef>
                <a:spcPts val="1200"/>
              </a:spcBef>
              <a:buFont typeface="Arial" panose="020B0604020202020204" pitchFamily="34" charset="0"/>
              <a:buChar char="•"/>
            </a:pPr>
            <a:r>
              <a:rPr lang="en-US" sz="2500" dirty="0">
                <a:latin typeface="Calibri" panose="020F0502020204030204" pitchFamily="34" charset="0"/>
                <a:ea typeface="Calibri" panose="020F0502020204030204" pitchFamily="34" charset="0"/>
                <a:cs typeface="Calibri" panose="020F0502020204030204" pitchFamily="34" charset="0"/>
              </a:rPr>
              <a:t>An electrical circuit device (semiconductor) that allows current to flow in one direction only</a:t>
            </a:r>
          </a:p>
          <a:p>
            <a:pPr marL="342900" indent="-342900">
              <a:lnSpc>
                <a:spcPct val="72500"/>
              </a:lnSpc>
              <a:spcBef>
                <a:spcPts val="1200"/>
              </a:spcBef>
              <a:buFont typeface="Arial" panose="020B0604020202020204" pitchFamily="34" charset="0"/>
              <a:buChar char="•"/>
            </a:pPr>
            <a:endParaRPr lang="en-US" sz="1400"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72500"/>
              </a:lnSpc>
              <a:spcBef>
                <a:spcPts val="1200"/>
              </a:spcBef>
              <a:buFont typeface="Arial" panose="020B0604020202020204" pitchFamily="34" charset="0"/>
              <a:buChar char="•"/>
            </a:pPr>
            <a:r>
              <a:rPr lang="en-US" sz="2500" dirty="0">
                <a:latin typeface="Calibri" panose="020F0502020204030204" pitchFamily="34" charset="0"/>
                <a:ea typeface="Calibri" panose="020F0502020204030204" pitchFamily="34" charset="0"/>
                <a:cs typeface="Calibri" panose="020F0502020204030204" pitchFamily="34" charset="0"/>
              </a:rPr>
              <a:t>Acts as a one-way gate  for electricity</a:t>
            </a:r>
          </a:p>
          <a:p>
            <a:pPr marL="342900" indent="-342900">
              <a:lnSpc>
                <a:spcPct val="72500"/>
              </a:lnSpc>
              <a:spcBef>
                <a:spcPts val="1200"/>
              </a:spcBef>
              <a:buFont typeface="Arial" panose="020B0604020202020204" pitchFamily="34" charset="0"/>
              <a:buChar char="•"/>
            </a:pPr>
            <a:endParaRPr lang="en-US" sz="1400"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72500"/>
              </a:lnSpc>
              <a:spcBef>
                <a:spcPts val="1200"/>
              </a:spcBef>
              <a:buFont typeface="Arial" panose="020B0604020202020204" pitchFamily="34" charset="0"/>
              <a:buChar char="•"/>
            </a:pPr>
            <a:r>
              <a:rPr lang="en-US" sz="2500" dirty="0">
                <a:latin typeface="Calibri" panose="020F0502020204030204" pitchFamily="34" charset="0"/>
                <a:ea typeface="Calibri" panose="020F0502020204030204" pitchFamily="34" charset="0"/>
                <a:cs typeface="Calibri" panose="020F0502020204030204" pitchFamily="34" charset="0"/>
              </a:rPr>
              <a:t>Forward-Bias: </a:t>
            </a:r>
          </a:p>
          <a:p>
            <a:pPr marL="800100" lvl="1" indent="-342900">
              <a:lnSpc>
                <a:spcPct val="72500"/>
              </a:lnSpc>
              <a:spcBef>
                <a:spcPts val="1200"/>
              </a:spcBef>
              <a:buFont typeface="Arial" panose="020B0604020202020204" pitchFamily="34" charset="0"/>
              <a:buChar char="•"/>
            </a:pPr>
            <a:r>
              <a:rPr lang="en-US" sz="2500" dirty="0">
                <a:latin typeface="Calibri" panose="020F0502020204030204" pitchFamily="34" charset="0"/>
                <a:ea typeface="Calibri" panose="020F0502020204030204" pitchFamily="34" charset="0"/>
                <a:cs typeface="Calibri" panose="020F0502020204030204" pitchFamily="34" charset="0"/>
              </a:rPr>
              <a:t>Anode is </a:t>
            </a:r>
            <a:r>
              <a:rPr lang="en-US" sz="2500" i="1" dirty="0">
                <a:latin typeface="Calibri" panose="020F0502020204030204" pitchFamily="34" charset="0"/>
                <a:ea typeface="Calibri" panose="020F0502020204030204" pitchFamily="34" charset="0"/>
                <a:cs typeface="Calibri" panose="020F0502020204030204" pitchFamily="34" charset="0"/>
              </a:rPr>
              <a:t>more</a:t>
            </a:r>
            <a:r>
              <a:rPr lang="en-US" sz="2500" dirty="0">
                <a:latin typeface="Calibri" panose="020F0502020204030204" pitchFamily="34" charset="0"/>
                <a:ea typeface="Calibri" panose="020F0502020204030204" pitchFamily="34" charset="0"/>
                <a:cs typeface="Calibri" panose="020F0502020204030204" pitchFamily="34" charset="0"/>
              </a:rPr>
              <a:t> positive than the cathode, current </a:t>
            </a:r>
            <a:r>
              <a:rPr lang="en-US" sz="2500" i="1" dirty="0">
                <a:latin typeface="Calibri" panose="020F0502020204030204" pitchFamily="34" charset="0"/>
                <a:ea typeface="Calibri" panose="020F0502020204030204" pitchFamily="34" charset="0"/>
                <a:cs typeface="Calibri" panose="020F0502020204030204" pitchFamily="34" charset="0"/>
              </a:rPr>
              <a:t>flows</a:t>
            </a:r>
            <a:r>
              <a:rPr lang="en-US" sz="2500" dirty="0">
                <a:latin typeface="Calibri" panose="020F0502020204030204" pitchFamily="34" charset="0"/>
                <a:ea typeface="Calibri" panose="020F0502020204030204" pitchFamily="34" charset="0"/>
                <a:cs typeface="Calibri" panose="020F0502020204030204" pitchFamily="34" charset="0"/>
              </a:rPr>
              <a:t> normally</a:t>
            </a:r>
          </a:p>
          <a:p>
            <a:pPr lvl="1">
              <a:lnSpc>
                <a:spcPct val="72500"/>
              </a:lnSpc>
              <a:spcBef>
                <a:spcPts val="1200"/>
              </a:spcBef>
            </a:pPr>
            <a:endParaRPr lang="en-US" sz="1400"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72500"/>
              </a:lnSpc>
              <a:spcBef>
                <a:spcPts val="1200"/>
              </a:spcBef>
              <a:buFont typeface="Arial" panose="020B0604020202020204" pitchFamily="34" charset="0"/>
              <a:buChar char="•"/>
            </a:pPr>
            <a:r>
              <a:rPr lang="en-US" sz="2500" dirty="0">
                <a:latin typeface="Calibri" panose="020F0502020204030204" pitchFamily="34" charset="0"/>
                <a:ea typeface="Calibri" panose="020F0502020204030204" pitchFamily="34" charset="0"/>
                <a:cs typeface="Calibri" panose="020F0502020204030204" pitchFamily="34" charset="0"/>
              </a:rPr>
              <a:t>Reverse-Bias:</a:t>
            </a:r>
          </a:p>
          <a:p>
            <a:pPr marL="800100" lvl="1" indent="-342900">
              <a:lnSpc>
                <a:spcPct val="72500"/>
              </a:lnSpc>
              <a:spcBef>
                <a:spcPts val="1200"/>
              </a:spcBef>
              <a:buFont typeface="Arial" panose="020B0604020202020204" pitchFamily="34" charset="0"/>
              <a:buChar char="•"/>
            </a:pPr>
            <a:r>
              <a:rPr lang="en-US" sz="2500" dirty="0">
                <a:latin typeface="Calibri" panose="020F0502020204030204" pitchFamily="34" charset="0"/>
                <a:ea typeface="Calibri" panose="020F0502020204030204" pitchFamily="34" charset="0"/>
                <a:cs typeface="Calibri" panose="020F0502020204030204" pitchFamily="34" charset="0"/>
              </a:rPr>
              <a:t>Anode is </a:t>
            </a:r>
            <a:r>
              <a:rPr lang="en-US" sz="2500" i="1" dirty="0">
                <a:latin typeface="Calibri" panose="020F0502020204030204" pitchFamily="34" charset="0"/>
                <a:ea typeface="Calibri" panose="020F0502020204030204" pitchFamily="34" charset="0"/>
                <a:cs typeface="Calibri" panose="020F0502020204030204" pitchFamily="34" charset="0"/>
              </a:rPr>
              <a:t>less</a:t>
            </a:r>
            <a:r>
              <a:rPr lang="en-US" sz="2500" dirty="0">
                <a:latin typeface="Calibri" panose="020F0502020204030204" pitchFamily="34" charset="0"/>
                <a:ea typeface="Calibri" panose="020F0502020204030204" pitchFamily="34" charset="0"/>
                <a:cs typeface="Calibri" panose="020F0502020204030204" pitchFamily="34" charset="0"/>
              </a:rPr>
              <a:t> than the cathode, diode </a:t>
            </a:r>
            <a:r>
              <a:rPr lang="en-US" sz="2500" i="1" dirty="0">
                <a:latin typeface="Calibri" panose="020F0502020204030204" pitchFamily="34" charset="0"/>
                <a:ea typeface="Calibri" panose="020F0502020204030204" pitchFamily="34" charset="0"/>
                <a:cs typeface="Calibri" panose="020F0502020204030204" pitchFamily="34" charset="0"/>
              </a:rPr>
              <a:t>blocks</a:t>
            </a:r>
            <a:r>
              <a:rPr lang="en-US" sz="2500" dirty="0">
                <a:latin typeface="Calibri" panose="020F0502020204030204" pitchFamily="34" charset="0"/>
                <a:ea typeface="Calibri" panose="020F0502020204030204" pitchFamily="34" charset="0"/>
                <a:cs typeface="Calibri" panose="020F0502020204030204" pitchFamily="34" charset="0"/>
              </a:rPr>
              <a:t> current</a:t>
            </a:r>
          </a:p>
          <a:p>
            <a:pPr marL="800100" lvl="1" indent="-342900">
              <a:spcBef>
                <a:spcPts val="1200"/>
              </a:spcBef>
              <a:buFont typeface="Arial" panose="020B0604020202020204" pitchFamily="34" charset="0"/>
              <a:buChar char="•"/>
            </a:pPr>
            <a:endParaRPr lang="en-US" sz="21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500" dirty="0">
              <a:latin typeface="Calibri" panose="020F0502020204030204" pitchFamily="34" charset="0"/>
              <a:ea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DB374FF4-341B-51F0-C671-891F701FCC50}"/>
              </a:ext>
            </a:extLst>
          </p:cNvPr>
          <p:cNvGrpSpPr/>
          <p:nvPr/>
        </p:nvGrpSpPr>
        <p:grpSpPr>
          <a:xfrm>
            <a:off x="6573340" y="1550448"/>
            <a:ext cx="5040905" cy="4514014"/>
            <a:chOff x="6559693" y="1159583"/>
            <a:chExt cx="4977194" cy="4514014"/>
          </a:xfrm>
        </p:grpSpPr>
        <p:grpSp>
          <p:nvGrpSpPr>
            <p:cNvPr id="15" name="Group 14">
              <a:extLst>
                <a:ext uri="{FF2B5EF4-FFF2-40B4-BE49-F238E27FC236}">
                  <a16:creationId xmlns:a16="http://schemas.microsoft.com/office/drawing/2014/main" id="{1D45609F-F4AE-F2A2-A5D7-3B11A6F70CB1}"/>
                </a:ext>
              </a:extLst>
            </p:cNvPr>
            <p:cNvGrpSpPr/>
            <p:nvPr/>
          </p:nvGrpSpPr>
          <p:grpSpPr>
            <a:xfrm>
              <a:off x="6559693" y="1159583"/>
              <a:ext cx="4707055" cy="3986686"/>
              <a:chOff x="6567249" y="1462939"/>
              <a:chExt cx="4707055" cy="3986686"/>
            </a:xfrm>
          </p:grpSpPr>
          <p:pic>
            <p:nvPicPr>
              <p:cNvPr id="9218" name="Picture 2" descr="Rectifier Diode: Guide to Functionality and Circuits">
                <a:extLst>
                  <a:ext uri="{FF2B5EF4-FFF2-40B4-BE49-F238E27FC236}">
                    <a16:creationId xmlns:a16="http://schemas.microsoft.com/office/drawing/2014/main" id="{8BD5392B-77C9-233A-89C9-F9E3C51F0D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8840"/>
              <a:stretch>
                <a:fillRect/>
              </a:stretch>
            </p:blipFill>
            <p:spPr bwMode="auto">
              <a:xfrm>
                <a:off x="7159503" y="4609157"/>
                <a:ext cx="4114801" cy="8404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DB4729E-3BE4-BD6D-529C-A59E7B047D6B}"/>
                  </a:ext>
                </a:extLst>
              </p:cNvPr>
              <p:cNvPicPr>
                <a:picLocks noChangeAspect="1"/>
              </p:cNvPicPr>
              <p:nvPr/>
            </p:nvPicPr>
            <p:blipFill>
              <a:blip r:embed="rId5"/>
              <a:srcRect t="14172" b="9316"/>
              <a:stretch>
                <a:fillRect/>
              </a:stretch>
            </p:blipFill>
            <p:spPr>
              <a:xfrm>
                <a:off x="7016331" y="1462939"/>
                <a:ext cx="4117375" cy="2362716"/>
              </a:xfrm>
              <a:prstGeom prst="rect">
                <a:avLst/>
              </a:prstGeom>
            </p:spPr>
          </p:pic>
          <p:sp>
            <p:nvSpPr>
              <p:cNvPr id="11" name="TextBox 10">
                <a:extLst>
                  <a:ext uri="{FF2B5EF4-FFF2-40B4-BE49-F238E27FC236}">
                    <a16:creationId xmlns:a16="http://schemas.microsoft.com/office/drawing/2014/main" id="{BAF3868E-4671-B9DB-7E42-04C68C1F5B44}"/>
                  </a:ext>
                </a:extLst>
              </p:cNvPr>
              <p:cNvSpPr txBox="1"/>
              <p:nvPr/>
            </p:nvSpPr>
            <p:spPr>
              <a:xfrm>
                <a:off x="6567249" y="1530132"/>
                <a:ext cx="1742920" cy="477054"/>
              </a:xfrm>
              <a:prstGeom prst="rect">
                <a:avLst/>
              </a:prstGeom>
              <a:noFill/>
            </p:spPr>
            <p:txBody>
              <a:bodyPr wrap="square">
                <a:spAutoFit/>
              </a:bodyPr>
              <a:lstStyle/>
              <a:p>
                <a:r>
                  <a:rPr lang="en-US" sz="2500" b="1" i="1" dirty="0">
                    <a:solidFill>
                      <a:schemeClr val="accent1"/>
                    </a:solidFill>
                  </a:rPr>
                  <a:t>Diode</a:t>
                </a:r>
                <a:endParaRPr lang="en-US" sz="2500" dirty="0">
                  <a:solidFill>
                    <a:schemeClr val="accent1"/>
                  </a:solidFill>
                </a:endParaRPr>
              </a:p>
            </p:txBody>
          </p:sp>
          <p:sp>
            <p:nvSpPr>
              <p:cNvPr id="12" name="TextBox 11">
                <a:extLst>
                  <a:ext uri="{FF2B5EF4-FFF2-40B4-BE49-F238E27FC236}">
                    <a16:creationId xmlns:a16="http://schemas.microsoft.com/office/drawing/2014/main" id="{F35FD297-6060-AE72-1114-415B2383875C}"/>
                  </a:ext>
                </a:extLst>
              </p:cNvPr>
              <p:cNvSpPr txBox="1"/>
              <p:nvPr/>
            </p:nvSpPr>
            <p:spPr>
              <a:xfrm>
                <a:off x="6567249" y="4313810"/>
                <a:ext cx="2506483" cy="477054"/>
              </a:xfrm>
              <a:prstGeom prst="rect">
                <a:avLst/>
              </a:prstGeom>
              <a:noFill/>
            </p:spPr>
            <p:txBody>
              <a:bodyPr wrap="square">
                <a:spAutoFit/>
              </a:bodyPr>
              <a:lstStyle/>
              <a:p>
                <a:r>
                  <a:rPr lang="en-US" sz="2500" b="1" i="1" dirty="0">
                    <a:solidFill>
                      <a:schemeClr val="accent1"/>
                    </a:solidFill>
                  </a:rPr>
                  <a:t>Diode Symbol</a:t>
                </a:r>
                <a:endParaRPr lang="en-US" sz="2500" dirty="0">
                  <a:solidFill>
                    <a:schemeClr val="accent1"/>
                  </a:solidFill>
                </a:endParaRPr>
              </a:p>
            </p:txBody>
          </p:sp>
        </p:grpSp>
        <p:pic>
          <p:nvPicPr>
            <p:cNvPr id="16" name="Picture 2" descr="Rectifier Diode: Guide to Functionality and Circuits">
              <a:extLst>
                <a:ext uri="{FF2B5EF4-FFF2-40B4-BE49-F238E27FC236}">
                  <a16:creationId xmlns:a16="http://schemas.microsoft.com/office/drawing/2014/main" id="{286B5A66-80E2-8987-3DF3-51BC51DE03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1885" b="29796"/>
            <a:stretch>
              <a:fillRect/>
            </a:stretch>
          </p:blipFill>
          <p:spPr bwMode="auto">
            <a:xfrm>
              <a:off x="6747864" y="5146269"/>
              <a:ext cx="4789023" cy="527328"/>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66862065"/>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46149-1EC2-0B5C-5D5F-7A2F98E2CCD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9933DBE-0804-6335-D4E7-95E86B045D7E}"/>
              </a:ext>
            </a:extLst>
          </p:cNvPr>
          <p:cNvSpPr>
            <a:spLocks noGrp="1"/>
          </p:cNvSpPr>
          <p:nvPr>
            <p:ph type="title"/>
          </p:nvPr>
        </p:nvSpPr>
        <p:spPr/>
        <p:txBody>
          <a:bodyPr/>
          <a:lstStyle/>
          <a:p>
            <a:r>
              <a:rPr lang="en-US" dirty="0"/>
              <a:t>Transistors</a:t>
            </a:r>
          </a:p>
        </p:txBody>
      </p:sp>
      <p:sp>
        <p:nvSpPr>
          <p:cNvPr id="3" name="Content Placeholder 2">
            <a:extLst>
              <a:ext uri="{FF2B5EF4-FFF2-40B4-BE49-F238E27FC236}">
                <a16:creationId xmlns:a16="http://schemas.microsoft.com/office/drawing/2014/main" id="{87D0928A-7773-6B25-FB2F-88DE2307E557}"/>
              </a:ext>
            </a:extLst>
          </p:cNvPr>
          <p:cNvSpPr>
            <a:spLocks noGrp="1"/>
          </p:cNvSpPr>
          <p:nvPr>
            <p:ph idx="1"/>
          </p:nvPr>
        </p:nvSpPr>
        <p:spPr>
          <a:xfrm>
            <a:off x="838199" y="1645920"/>
            <a:ext cx="5941469" cy="4572000"/>
          </a:xfrm>
        </p:spPr>
        <p:txBody>
          <a:bodyPr>
            <a:normAutofit/>
          </a:bodyPr>
          <a:lstStyle/>
          <a:p>
            <a:pPr marL="457200" indent="-457200">
              <a:buFont typeface="Arial" panose="020B0604020202020204" pitchFamily="34" charset="0"/>
              <a:buChar char="•"/>
            </a:pPr>
            <a:r>
              <a:rPr lang="en-US" dirty="0"/>
              <a:t>A semiconductor device used to amplify or switch electronic signals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Acts like a relay but with no mechanical parts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Composed of three terminals - Small input current or voltage at </a:t>
            </a:r>
            <a:r>
              <a:rPr lang="en-US" b="1" dirty="0"/>
              <a:t>base</a:t>
            </a:r>
            <a:r>
              <a:rPr lang="en-US" dirty="0"/>
              <a:t> controls larger current between </a:t>
            </a:r>
            <a:r>
              <a:rPr lang="en-US" b="1" dirty="0"/>
              <a:t>emitter</a:t>
            </a:r>
            <a:r>
              <a:rPr lang="en-US" dirty="0"/>
              <a:t> and </a:t>
            </a:r>
            <a:r>
              <a:rPr lang="en-US" b="1" dirty="0"/>
              <a:t>collector</a:t>
            </a:r>
          </a:p>
          <a:p>
            <a:pPr marL="457200" indent="-457200">
              <a:buFont typeface="Arial" panose="020B0604020202020204" pitchFamily="34" charset="0"/>
              <a:buChar char="•"/>
            </a:pPr>
            <a:endParaRPr lang="en-US" dirty="0"/>
          </a:p>
          <a:p>
            <a:endParaRPr lang="en-US" dirty="0"/>
          </a:p>
        </p:txBody>
      </p:sp>
      <p:pic>
        <p:nvPicPr>
          <p:cNvPr id="6" name="Picture 5">
            <a:extLst>
              <a:ext uri="{FF2B5EF4-FFF2-40B4-BE49-F238E27FC236}">
                <a16:creationId xmlns:a16="http://schemas.microsoft.com/office/drawing/2014/main" id="{3057F525-FD84-8C79-B084-F88740BE904C}"/>
              </a:ext>
            </a:extLst>
          </p:cNvPr>
          <p:cNvPicPr>
            <a:picLocks noChangeAspect="1"/>
          </p:cNvPicPr>
          <p:nvPr/>
        </p:nvPicPr>
        <p:blipFill>
          <a:blip r:embed="rId4"/>
          <a:stretch>
            <a:fillRect/>
          </a:stretch>
        </p:blipFill>
        <p:spPr>
          <a:xfrm>
            <a:off x="6779669" y="2326783"/>
            <a:ext cx="3564259" cy="2728886"/>
          </a:xfrm>
          <a:prstGeom prst="rect">
            <a:avLst/>
          </a:prstGeom>
        </p:spPr>
      </p:pic>
      <p:sp>
        <p:nvSpPr>
          <p:cNvPr id="8" name="Callout: Bent Line 7">
            <a:extLst>
              <a:ext uri="{FF2B5EF4-FFF2-40B4-BE49-F238E27FC236}">
                <a16:creationId xmlns:a16="http://schemas.microsoft.com/office/drawing/2014/main" id="{8DDF8091-9CF4-CBCF-DD44-897A6877256F}"/>
              </a:ext>
            </a:extLst>
          </p:cNvPr>
          <p:cNvSpPr/>
          <p:nvPr/>
        </p:nvSpPr>
        <p:spPr>
          <a:xfrm>
            <a:off x="10284432" y="2049381"/>
            <a:ext cx="1379032" cy="554804"/>
          </a:xfrm>
          <a:prstGeom prst="borderCallout2">
            <a:avLst>
              <a:gd name="adj1" fmla="val 18750"/>
              <a:gd name="adj2" fmla="val -8333"/>
              <a:gd name="adj3" fmla="val 18750"/>
              <a:gd name="adj4" fmla="val -16667"/>
              <a:gd name="adj5" fmla="val 106695"/>
              <a:gd name="adj6" fmla="val -49553"/>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chemeClr val="accent4"/>
                </a:solidFill>
              </a:rPr>
              <a:t>Collector</a:t>
            </a:r>
            <a:endParaRPr lang="en-US" b="1" dirty="0">
              <a:solidFill>
                <a:schemeClr val="accent4"/>
              </a:solidFill>
            </a:endParaRPr>
          </a:p>
        </p:txBody>
      </p:sp>
      <p:sp>
        <p:nvSpPr>
          <p:cNvPr id="9" name="Callout: Bent Line 8">
            <a:extLst>
              <a:ext uri="{FF2B5EF4-FFF2-40B4-BE49-F238E27FC236}">
                <a16:creationId xmlns:a16="http://schemas.microsoft.com/office/drawing/2014/main" id="{FA394CA9-2910-CE92-F5F2-ADE79809F885}"/>
              </a:ext>
            </a:extLst>
          </p:cNvPr>
          <p:cNvSpPr/>
          <p:nvPr/>
        </p:nvSpPr>
        <p:spPr>
          <a:xfrm>
            <a:off x="10284432" y="3976414"/>
            <a:ext cx="1379032" cy="554804"/>
          </a:xfrm>
          <a:prstGeom prst="borderCallout2">
            <a:avLst>
              <a:gd name="adj1" fmla="val 18750"/>
              <a:gd name="adj2" fmla="val -8333"/>
              <a:gd name="adj3" fmla="val 18750"/>
              <a:gd name="adj4" fmla="val -16667"/>
              <a:gd name="adj5" fmla="val 68983"/>
              <a:gd name="adj6" fmla="val -50567"/>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chemeClr val="accent4"/>
                </a:solidFill>
              </a:rPr>
              <a:t>Emitter</a:t>
            </a:r>
            <a:endParaRPr lang="en-US" b="1" dirty="0">
              <a:solidFill>
                <a:schemeClr val="accent4"/>
              </a:solidFill>
            </a:endParaRPr>
          </a:p>
        </p:txBody>
      </p:sp>
      <p:sp>
        <p:nvSpPr>
          <p:cNvPr id="10" name="Callout: Bent Line 9">
            <a:extLst>
              <a:ext uri="{FF2B5EF4-FFF2-40B4-BE49-F238E27FC236}">
                <a16:creationId xmlns:a16="http://schemas.microsoft.com/office/drawing/2014/main" id="{2DC7304F-800F-F2DF-C943-61787866B680}"/>
              </a:ext>
            </a:extLst>
          </p:cNvPr>
          <p:cNvSpPr/>
          <p:nvPr/>
        </p:nvSpPr>
        <p:spPr>
          <a:xfrm>
            <a:off x="7576843" y="1645920"/>
            <a:ext cx="1379032" cy="554804"/>
          </a:xfrm>
          <a:prstGeom prst="borderCallout2">
            <a:avLst>
              <a:gd name="adj1" fmla="val 112501"/>
              <a:gd name="adj2" fmla="val 44686"/>
              <a:gd name="adj3" fmla="val 173222"/>
              <a:gd name="adj4" fmla="val 45748"/>
              <a:gd name="adj5" fmla="val 324057"/>
              <a:gd name="adj6" fmla="val 62659"/>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chemeClr val="accent4"/>
                </a:solidFill>
              </a:rPr>
              <a:t>Base</a:t>
            </a:r>
            <a:endParaRPr lang="en-US" b="1" dirty="0">
              <a:solidFill>
                <a:schemeClr val="accent4"/>
              </a:solidFill>
            </a:endParaRPr>
          </a:p>
        </p:txBody>
      </p:sp>
    </p:spTree>
    <p:custDataLst>
      <p:tags r:id="rId1"/>
    </p:custDataLst>
    <p:extLst>
      <p:ext uri="{BB962C8B-B14F-4D97-AF65-F5344CB8AC3E}">
        <p14:creationId xmlns:p14="http://schemas.microsoft.com/office/powerpoint/2010/main" val="2600658064"/>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BCB7B-E0FD-FACA-BB6D-6F4C062DFD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95DA5A8-4758-BED6-BA93-12010778C02F}"/>
              </a:ext>
            </a:extLst>
          </p:cNvPr>
          <p:cNvSpPr>
            <a:spLocks noGrp="1"/>
          </p:cNvSpPr>
          <p:nvPr>
            <p:ph type="title"/>
          </p:nvPr>
        </p:nvSpPr>
        <p:spPr/>
        <p:txBody>
          <a:bodyPr/>
          <a:lstStyle/>
          <a:p>
            <a:r>
              <a:rPr lang="en-US" dirty="0"/>
              <a:t>Rectifiers</a:t>
            </a:r>
          </a:p>
        </p:txBody>
      </p:sp>
      <p:sp>
        <p:nvSpPr>
          <p:cNvPr id="6" name="Content Placeholder 5">
            <a:extLst>
              <a:ext uri="{FF2B5EF4-FFF2-40B4-BE49-F238E27FC236}">
                <a16:creationId xmlns:a16="http://schemas.microsoft.com/office/drawing/2014/main" id="{2B39419B-2485-7C62-8023-000ACAE2EB53}"/>
              </a:ext>
            </a:extLst>
          </p:cNvPr>
          <p:cNvSpPr>
            <a:spLocks noGrp="1"/>
          </p:cNvSpPr>
          <p:nvPr>
            <p:ph idx="1"/>
          </p:nvPr>
        </p:nvSpPr>
        <p:spPr>
          <a:xfrm>
            <a:off x="838199" y="1645920"/>
            <a:ext cx="6831843" cy="4572000"/>
          </a:xfrm>
        </p:spPr>
        <p:txBody>
          <a:bodyPr/>
          <a:lstStyle/>
          <a:p>
            <a:pPr marL="457200" indent="-457200">
              <a:buFont typeface="Arial" panose="020B0604020202020204" pitchFamily="34" charset="0"/>
              <a:buChar char="•"/>
            </a:pPr>
            <a:r>
              <a:rPr lang="en-US" dirty="0"/>
              <a:t>A device which converts electrical current starting in AC into DC</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Uses electric devices (usually diodes) to allow current to flow during a certain wave (e.g. positive and negative half-cycles) </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Applications include electronics, mobile phones, radio demodulation</a:t>
            </a:r>
          </a:p>
          <a:p>
            <a:endParaRPr lang="en-US" dirty="0"/>
          </a:p>
        </p:txBody>
      </p:sp>
      <p:pic>
        <p:nvPicPr>
          <p:cNvPr id="8" name="Picture 7">
            <a:extLst>
              <a:ext uri="{FF2B5EF4-FFF2-40B4-BE49-F238E27FC236}">
                <a16:creationId xmlns:a16="http://schemas.microsoft.com/office/drawing/2014/main" id="{2EEAC530-D2A8-44AB-8B62-BA93B7145115}"/>
              </a:ext>
            </a:extLst>
          </p:cNvPr>
          <p:cNvPicPr>
            <a:picLocks noChangeAspect="1"/>
          </p:cNvPicPr>
          <p:nvPr/>
        </p:nvPicPr>
        <p:blipFill>
          <a:blip r:embed="rId4">
            <a:extLst>
              <a:ext uri="{28A0092B-C50C-407E-A947-70E740481C1C}">
                <a14:useLocalDpi xmlns:a14="http://schemas.microsoft.com/office/drawing/2010/main" val="0"/>
              </a:ext>
            </a:extLst>
          </a:blip>
          <a:srcRect l="20780" t="9333" r="49204" b="43608"/>
          <a:stretch>
            <a:fillRect/>
          </a:stretch>
        </p:blipFill>
        <p:spPr>
          <a:xfrm>
            <a:off x="7882640" y="2274571"/>
            <a:ext cx="3253089" cy="2868930"/>
          </a:xfrm>
          <a:prstGeom prst="rect">
            <a:avLst/>
          </a:prstGeom>
        </p:spPr>
      </p:pic>
    </p:spTree>
    <p:custDataLst>
      <p:tags r:id="rId1"/>
    </p:custDataLst>
    <p:extLst>
      <p:ext uri="{BB962C8B-B14F-4D97-AF65-F5344CB8AC3E}">
        <p14:creationId xmlns:p14="http://schemas.microsoft.com/office/powerpoint/2010/main" val="808042528"/>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C04F9-11E9-998E-D151-B09FCF63418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423980-6289-84C0-E217-BB1452FD11BD}"/>
              </a:ext>
            </a:extLst>
          </p:cNvPr>
          <p:cNvSpPr>
            <a:spLocks noGrp="1"/>
          </p:cNvSpPr>
          <p:nvPr>
            <p:ph type="title"/>
          </p:nvPr>
        </p:nvSpPr>
        <p:spPr/>
        <p:txBody>
          <a:bodyPr/>
          <a:lstStyle/>
          <a:p>
            <a:r>
              <a:rPr lang="en-US" dirty="0"/>
              <a:t>Types of Rectifiers</a:t>
            </a:r>
          </a:p>
        </p:txBody>
      </p:sp>
      <p:sp>
        <p:nvSpPr>
          <p:cNvPr id="7" name="Content Placeholder 6">
            <a:extLst>
              <a:ext uri="{FF2B5EF4-FFF2-40B4-BE49-F238E27FC236}">
                <a16:creationId xmlns:a16="http://schemas.microsoft.com/office/drawing/2014/main" id="{94FECE7B-84E2-753C-04D2-A20BCE73F85B}"/>
              </a:ext>
            </a:extLst>
          </p:cNvPr>
          <p:cNvSpPr>
            <a:spLocks noGrp="1"/>
          </p:cNvSpPr>
          <p:nvPr>
            <p:ph idx="1"/>
          </p:nvPr>
        </p:nvSpPr>
        <p:spPr>
          <a:xfrm>
            <a:off x="704849" y="1676421"/>
            <a:ext cx="10648949" cy="664797"/>
          </a:xfrm>
        </p:spPr>
        <p:txBody>
          <a:bodyPr/>
          <a:lstStyle/>
          <a:p>
            <a:r>
              <a:rPr lang="en-US" sz="3200" b="1" dirty="0"/>
              <a:t>Three Primary Types</a:t>
            </a:r>
            <a:r>
              <a:rPr lang="en-US" sz="3200" dirty="0"/>
              <a:t>: Half-wave, Full-wave, Full-wave bridges</a:t>
            </a:r>
          </a:p>
          <a:p>
            <a:endParaRPr lang="en-US" dirty="0"/>
          </a:p>
        </p:txBody>
      </p:sp>
      <p:graphicFrame>
        <p:nvGraphicFramePr>
          <p:cNvPr id="6" name="Table 5">
            <a:extLst>
              <a:ext uri="{FF2B5EF4-FFF2-40B4-BE49-F238E27FC236}">
                <a16:creationId xmlns:a16="http://schemas.microsoft.com/office/drawing/2014/main" id="{7DA70F42-9513-58B9-6996-3E72E0717165}"/>
              </a:ext>
            </a:extLst>
          </p:cNvPr>
          <p:cNvGraphicFramePr>
            <a:graphicFrameLocks noGrp="1"/>
          </p:cNvGraphicFramePr>
          <p:nvPr>
            <p:extLst>
              <p:ext uri="{D42A27DB-BD31-4B8C-83A1-F6EECF244321}">
                <p14:modId xmlns:p14="http://schemas.microsoft.com/office/powerpoint/2010/main" val="1397985842"/>
              </p:ext>
            </p:extLst>
          </p:nvPr>
        </p:nvGraphicFramePr>
        <p:xfrm>
          <a:off x="657226" y="2597908"/>
          <a:ext cx="10696573" cy="1794522"/>
        </p:xfrm>
        <a:graphic>
          <a:graphicData uri="http://schemas.openxmlformats.org/drawingml/2006/table">
            <a:tbl>
              <a:tblPr firstRow="1" bandRow="1">
                <a:tableStyleId>{5940675A-B579-460E-94D1-54222C63F5DA}</a:tableStyleId>
              </a:tblPr>
              <a:tblGrid>
                <a:gridCol w="1433962">
                  <a:extLst>
                    <a:ext uri="{9D8B030D-6E8A-4147-A177-3AD203B41FA5}">
                      <a16:colId xmlns:a16="http://schemas.microsoft.com/office/drawing/2014/main" val="2529143648"/>
                    </a:ext>
                  </a:extLst>
                </a:gridCol>
                <a:gridCol w="3087537">
                  <a:extLst>
                    <a:ext uri="{9D8B030D-6E8A-4147-A177-3AD203B41FA5}">
                      <a16:colId xmlns:a16="http://schemas.microsoft.com/office/drawing/2014/main" val="2109593464"/>
                    </a:ext>
                  </a:extLst>
                </a:gridCol>
                <a:gridCol w="3087537">
                  <a:extLst>
                    <a:ext uri="{9D8B030D-6E8A-4147-A177-3AD203B41FA5}">
                      <a16:colId xmlns:a16="http://schemas.microsoft.com/office/drawing/2014/main" val="3103333022"/>
                    </a:ext>
                  </a:extLst>
                </a:gridCol>
                <a:gridCol w="3087537">
                  <a:extLst>
                    <a:ext uri="{9D8B030D-6E8A-4147-A177-3AD203B41FA5}">
                      <a16:colId xmlns:a16="http://schemas.microsoft.com/office/drawing/2014/main" val="3960531900"/>
                    </a:ext>
                  </a:extLst>
                </a:gridCol>
              </a:tblGrid>
              <a:tr h="598174">
                <a:tc>
                  <a:txBody>
                    <a:bodyPr/>
                    <a:lstStyle/>
                    <a:p>
                      <a:pPr algn="ctr"/>
                      <a:r>
                        <a:rPr lang="en-US" sz="2800" b="1" dirty="0">
                          <a:solidFill>
                            <a:schemeClr val="bg1"/>
                          </a:solidFill>
                        </a:rPr>
                        <a:t>Feature</a:t>
                      </a:r>
                    </a:p>
                  </a:txBody>
                  <a:tcPr>
                    <a:solidFill>
                      <a:schemeClr val="accent2"/>
                    </a:solidFill>
                  </a:tcPr>
                </a:tc>
                <a:tc>
                  <a:txBody>
                    <a:bodyPr/>
                    <a:lstStyle/>
                    <a:p>
                      <a:pPr algn="ctr"/>
                      <a:r>
                        <a:rPr lang="en-US" sz="2800" b="1" dirty="0">
                          <a:solidFill>
                            <a:schemeClr val="bg1"/>
                          </a:solidFill>
                        </a:rPr>
                        <a:t>Half-Wave</a:t>
                      </a:r>
                    </a:p>
                  </a:txBody>
                  <a:tcPr>
                    <a:solidFill>
                      <a:schemeClr val="accent2"/>
                    </a:solidFill>
                  </a:tcPr>
                </a:tc>
                <a:tc>
                  <a:txBody>
                    <a:bodyPr/>
                    <a:lstStyle/>
                    <a:p>
                      <a:pPr algn="ctr"/>
                      <a:r>
                        <a:rPr lang="en-US" sz="2800" b="1" dirty="0">
                          <a:solidFill>
                            <a:schemeClr val="bg1"/>
                          </a:solidFill>
                        </a:rPr>
                        <a:t>Full-Wave</a:t>
                      </a:r>
                    </a:p>
                  </a:txBody>
                  <a:tcPr>
                    <a:solidFill>
                      <a:schemeClr val="accent2"/>
                    </a:solidFill>
                  </a:tcPr>
                </a:tc>
                <a:tc>
                  <a:txBody>
                    <a:bodyPr/>
                    <a:lstStyle/>
                    <a:p>
                      <a:pPr algn="ctr"/>
                      <a:r>
                        <a:rPr lang="en-US" sz="2800" b="1" dirty="0">
                          <a:solidFill>
                            <a:schemeClr val="bg1"/>
                          </a:solidFill>
                        </a:rPr>
                        <a:t>Bridge Rectifier</a:t>
                      </a:r>
                    </a:p>
                  </a:txBody>
                  <a:tcPr>
                    <a:solidFill>
                      <a:schemeClr val="accent2"/>
                    </a:solidFill>
                  </a:tcPr>
                </a:tc>
                <a:extLst>
                  <a:ext uri="{0D108BD9-81ED-4DB2-BD59-A6C34878D82A}">
                    <a16:rowId xmlns:a16="http://schemas.microsoft.com/office/drawing/2014/main" val="4114714730"/>
                  </a:ext>
                </a:extLst>
              </a:tr>
              <a:tr h="598174">
                <a:tc>
                  <a:txBody>
                    <a:bodyPr/>
                    <a:lstStyle/>
                    <a:p>
                      <a:r>
                        <a:rPr lang="en-US" sz="2500" b="1" dirty="0"/>
                        <a:t>Diodes</a:t>
                      </a:r>
                    </a:p>
                  </a:txBody>
                  <a:tcPr>
                    <a:solidFill>
                      <a:schemeClr val="bg2"/>
                    </a:solidFill>
                  </a:tcPr>
                </a:tc>
                <a:tc>
                  <a:txBody>
                    <a:bodyPr/>
                    <a:lstStyle/>
                    <a:p>
                      <a:r>
                        <a:rPr lang="en-US" sz="2500" dirty="0"/>
                        <a:t>1</a:t>
                      </a:r>
                    </a:p>
                  </a:txBody>
                  <a:tcPr/>
                </a:tc>
                <a:tc>
                  <a:txBody>
                    <a:bodyPr/>
                    <a:lstStyle/>
                    <a:p>
                      <a:r>
                        <a:rPr lang="en-US" sz="2500" dirty="0"/>
                        <a:t>2</a:t>
                      </a:r>
                    </a:p>
                  </a:txBody>
                  <a:tcPr/>
                </a:tc>
                <a:tc>
                  <a:txBody>
                    <a:bodyPr/>
                    <a:lstStyle/>
                    <a:p>
                      <a:r>
                        <a:rPr lang="en-US" sz="2500" dirty="0"/>
                        <a:t>4</a:t>
                      </a:r>
                    </a:p>
                  </a:txBody>
                  <a:tcPr/>
                </a:tc>
                <a:extLst>
                  <a:ext uri="{0D108BD9-81ED-4DB2-BD59-A6C34878D82A}">
                    <a16:rowId xmlns:a16="http://schemas.microsoft.com/office/drawing/2014/main" val="2380745516"/>
                  </a:ext>
                </a:extLst>
              </a:tr>
              <a:tr h="598174">
                <a:tc>
                  <a:txBody>
                    <a:bodyPr/>
                    <a:lstStyle/>
                    <a:p>
                      <a:r>
                        <a:rPr lang="en-US" sz="2500" b="1" dirty="0"/>
                        <a:t>Efficiency</a:t>
                      </a:r>
                    </a:p>
                  </a:txBody>
                  <a:tcPr>
                    <a:solidFill>
                      <a:schemeClr val="bg2"/>
                    </a:solidFill>
                  </a:tcPr>
                </a:tc>
                <a:tc>
                  <a:txBody>
                    <a:bodyPr/>
                    <a:lstStyle/>
                    <a:p>
                      <a:r>
                        <a:rPr lang="en-US" sz="2500" dirty="0"/>
                        <a:t>Low</a:t>
                      </a:r>
                    </a:p>
                  </a:txBody>
                  <a:tcPr/>
                </a:tc>
                <a:tc>
                  <a:txBody>
                    <a:bodyPr/>
                    <a:lstStyle/>
                    <a:p>
                      <a:r>
                        <a:rPr lang="en-US" sz="2500" dirty="0"/>
                        <a:t>High</a:t>
                      </a:r>
                    </a:p>
                  </a:txBody>
                  <a:tcPr/>
                </a:tc>
                <a:tc>
                  <a:txBody>
                    <a:bodyPr/>
                    <a:lstStyle/>
                    <a:p>
                      <a:r>
                        <a:rPr lang="en-US" sz="2500" dirty="0"/>
                        <a:t>High</a:t>
                      </a:r>
                    </a:p>
                  </a:txBody>
                  <a:tcPr/>
                </a:tc>
                <a:extLst>
                  <a:ext uri="{0D108BD9-81ED-4DB2-BD59-A6C34878D82A}">
                    <a16:rowId xmlns:a16="http://schemas.microsoft.com/office/drawing/2014/main" val="2123201961"/>
                  </a:ext>
                </a:extLst>
              </a:tr>
            </a:tbl>
          </a:graphicData>
        </a:graphic>
      </p:graphicFrame>
      <p:pic>
        <p:nvPicPr>
          <p:cNvPr id="5" name="Picture 4">
            <a:extLst>
              <a:ext uri="{FF2B5EF4-FFF2-40B4-BE49-F238E27FC236}">
                <a16:creationId xmlns:a16="http://schemas.microsoft.com/office/drawing/2014/main" id="{4C9392A4-28E0-2DB8-9BD8-683B60F5009A}"/>
              </a:ext>
            </a:extLst>
          </p:cNvPr>
          <p:cNvPicPr>
            <a:picLocks noChangeAspect="1"/>
          </p:cNvPicPr>
          <p:nvPr/>
        </p:nvPicPr>
        <p:blipFill>
          <a:blip r:embed="rId4"/>
          <a:srcRect l="14256" t="23601" r="60212" b="21191"/>
          <a:stretch>
            <a:fillRect/>
          </a:stretch>
        </p:blipFill>
        <p:spPr>
          <a:xfrm>
            <a:off x="2181225" y="4433783"/>
            <a:ext cx="2172795" cy="1919303"/>
          </a:xfrm>
          <a:prstGeom prst="rect">
            <a:avLst/>
          </a:prstGeom>
        </p:spPr>
      </p:pic>
      <p:pic>
        <p:nvPicPr>
          <p:cNvPr id="8" name="Picture 7">
            <a:extLst>
              <a:ext uri="{FF2B5EF4-FFF2-40B4-BE49-F238E27FC236}">
                <a16:creationId xmlns:a16="http://schemas.microsoft.com/office/drawing/2014/main" id="{AC84EAB9-4B16-4075-0488-BD99E5B972A0}"/>
              </a:ext>
            </a:extLst>
          </p:cNvPr>
          <p:cNvPicPr>
            <a:picLocks noChangeAspect="1"/>
          </p:cNvPicPr>
          <p:nvPr/>
        </p:nvPicPr>
        <p:blipFill>
          <a:blip r:embed="rId4"/>
          <a:srcRect l="66277" t="23601" r="425" b="21191"/>
          <a:stretch>
            <a:fillRect/>
          </a:stretch>
        </p:blipFill>
        <p:spPr>
          <a:xfrm>
            <a:off x="8520113" y="4478683"/>
            <a:ext cx="2833685" cy="1919303"/>
          </a:xfrm>
          <a:prstGeom prst="rect">
            <a:avLst/>
          </a:prstGeom>
        </p:spPr>
      </p:pic>
      <p:pic>
        <p:nvPicPr>
          <p:cNvPr id="9" name="Picture 8">
            <a:extLst>
              <a:ext uri="{FF2B5EF4-FFF2-40B4-BE49-F238E27FC236}">
                <a16:creationId xmlns:a16="http://schemas.microsoft.com/office/drawing/2014/main" id="{53CF0DAB-9CAE-0787-09B1-4074CF1A2239}"/>
              </a:ext>
            </a:extLst>
          </p:cNvPr>
          <p:cNvPicPr>
            <a:picLocks noChangeAspect="1"/>
          </p:cNvPicPr>
          <p:nvPr/>
        </p:nvPicPr>
        <p:blipFill>
          <a:blip r:embed="rId4"/>
          <a:srcRect l="39681" t="23601" r="35426" b="21191"/>
          <a:stretch>
            <a:fillRect/>
          </a:stretch>
        </p:blipFill>
        <p:spPr>
          <a:xfrm>
            <a:off x="5495927" y="4433783"/>
            <a:ext cx="2118476" cy="1919303"/>
          </a:xfrm>
          <a:prstGeom prst="rect">
            <a:avLst/>
          </a:prstGeom>
        </p:spPr>
      </p:pic>
    </p:spTree>
    <p:custDataLst>
      <p:tags r:id="rId1"/>
    </p:custDataLst>
    <p:extLst>
      <p:ext uri="{BB962C8B-B14F-4D97-AF65-F5344CB8AC3E}">
        <p14:creationId xmlns:p14="http://schemas.microsoft.com/office/powerpoint/2010/main" val="2601997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412C9-546C-86DF-C8A9-3C17B78957B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2F14C5-A9C2-75B7-434E-BF3FD82CDDF1}"/>
              </a:ext>
            </a:extLst>
          </p:cNvPr>
          <p:cNvSpPr>
            <a:spLocks noGrp="1"/>
          </p:cNvSpPr>
          <p:nvPr>
            <p:ph type="title"/>
          </p:nvPr>
        </p:nvSpPr>
        <p:spPr/>
        <p:txBody>
          <a:bodyPr/>
          <a:lstStyle/>
          <a:p>
            <a:r>
              <a:rPr lang="en-US" dirty="0"/>
              <a:t>Inductors</a:t>
            </a:r>
          </a:p>
        </p:txBody>
      </p:sp>
      <p:sp>
        <p:nvSpPr>
          <p:cNvPr id="9" name="Content Placeholder 8">
            <a:extLst>
              <a:ext uri="{FF2B5EF4-FFF2-40B4-BE49-F238E27FC236}">
                <a16:creationId xmlns:a16="http://schemas.microsoft.com/office/drawing/2014/main" id="{A2AA3B73-EBC3-DF6D-EBF6-86DBC5A8D787}"/>
              </a:ext>
            </a:extLst>
          </p:cNvPr>
          <p:cNvSpPr>
            <a:spLocks noGrp="1"/>
          </p:cNvSpPr>
          <p:nvPr>
            <p:ph idx="1"/>
          </p:nvPr>
        </p:nvSpPr>
        <p:spPr>
          <a:xfrm>
            <a:off x="838199" y="1645920"/>
            <a:ext cx="5960605" cy="4572000"/>
          </a:xfrm>
        </p:spPr>
        <p:txBody>
          <a:bodyPr>
            <a:normAutofit lnSpcReduction="10000"/>
          </a:bodyPr>
          <a:lstStyle/>
          <a:p>
            <a:pPr marL="457200" indent="-457200">
              <a:buFont typeface="Arial" panose="020B0604020202020204" pitchFamily="34" charset="0"/>
              <a:buChar char="•"/>
            </a:pPr>
            <a:r>
              <a:rPr lang="en-US" dirty="0"/>
              <a:t>Electrical device that stores energy in a </a:t>
            </a:r>
            <a:r>
              <a:rPr lang="en-US" b="1" dirty="0"/>
              <a:t>magnetic field</a:t>
            </a:r>
          </a:p>
          <a:p>
            <a:pPr marL="457200" indent="-457200">
              <a:buFont typeface="Arial" panose="020B0604020202020204" pitchFamily="34" charset="0"/>
              <a:buChar char="•"/>
            </a:pPr>
            <a:endParaRPr lang="en-US" sz="1300" dirty="0"/>
          </a:p>
          <a:p>
            <a:pPr marL="457200" indent="-457200">
              <a:buFont typeface="Arial" panose="020B0604020202020204" pitchFamily="34" charset="0"/>
              <a:buChar char="•"/>
            </a:pPr>
            <a:r>
              <a:rPr lang="en-US" dirty="0"/>
              <a:t>Made by winding insulated wire into a coil</a:t>
            </a:r>
          </a:p>
          <a:p>
            <a:pPr marL="457200" indent="-457200">
              <a:buFont typeface="Arial" panose="020B0604020202020204" pitchFamily="34" charset="0"/>
              <a:buChar char="•"/>
            </a:pPr>
            <a:endParaRPr lang="en-US" sz="1300" dirty="0"/>
          </a:p>
          <a:p>
            <a:pPr marL="457200" indent="-457200">
              <a:buFont typeface="Arial" panose="020B0604020202020204" pitchFamily="34" charset="0"/>
              <a:buChar char="•"/>
            </a:pPr>
            <a:r>
              <a:rPr lang="en-US" dirty="0"/>
              <a:t>Also called a coil, reactor, or choke</a:t>
            </a:r>
          </a:p>
          <a:p>
            <a:pPr marL="457200" indent="-457200">
              <a:buFont typeface="Arial" panose="020B0604020202020204" pitchFamily="34" charset="0"/>
              <a:buChar char="•"/>
            </a:pPr>
            <a:endParaRPr lang="en-US" sz="1200" dirty="0"/>
          </a:p>
          <a:p>
            <a:pPr marL="457200" indent="-457200">
              <a:buFont typeface="Arial" panose="020B0604020202020204" pitchFamily="34" charset="0"/>
              <a:buChar char="•"/>
            </a:pPr>
            <a:r>
              <a:rPr lang="en-US" dirty="0"/>
              <a:t>Opposes sudden changes in current</a:t>
            </a:r>
          </a:p>
          <a:p>
            <a:pPr marL="457200" indent="-457200">
              <a:buFont typeface="Arial" panose="020B0604020202020204" pitchFamily="34" charset="0"/>
              <a:buChar char="•"/>
            </a:pPr>
            <a:endParaRPr lang="en-US" sz="1200" dirty="0"/>
          </a:p>
          <a:p>
            <a:pPr marL="457200" indent="-457200">
              <a:buFont typeface="Arial" panose="020B0604020202020204" pitchFamily="34" charset="0"/>
              <a:buChar char="•"/>
            </a:pPr>
            <a:r>
              <a:rPr lang="en-US" dirty="0"/>
              <a:t>Used to smooth signals and reduce current spikes</a:t>
            </a:r>
          </a:p>
        </p:txBody>
      </p:sp>
      <p:sp>
        <p:nvSpPr>
          <p:cNvPr id="10" name="Oval 9">
            <a:extLst>
              <a:ext uri="{FF2B5EF4-FFF2-40B4-BE49-F238E27FC236}">
                <a16:creationId xmlns:a16="http://schemas.microsoft.com/office/drawing/2014/main" id="{DC0B7BD9-D83A-FFD5-E177-583FBDC1DDE7}"/>
              </a:ext>
            </a:extLst>
          </p:cNvPr>
          <p:cNvSpPr/>
          <p:nvPr/>
        </p:nvSpPr>
        <p:spPr>
          <a:xfrm>
            <a:off x="11163300" y="4248150"/>
            <a:ext cx="1485900" cy="14859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122CBE5-E74C-DD19-399E-48C981216F0B}"/>
              </a:ext>
            </a:extLst>
          </p:cNvPr>
          <p:cNvSpPr/>
          <p:nvPr/>
        </p:nvSpPr>
        <p:spPr>
          <a:xfrm rot="2212194">
            <a:off x="11696700" y="5600700"/>
            <a:ext cx="457200" cy="419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29E42BB9-D70E-A166-49AC-E61BC2CE1B7E}"/>
              </a:ext>
            </a:extLst>
          </p:cNvPr>
          <p:cNvGrpSpPr/>
          <p:nvPr/>
        </p:nvGrpSpPr>
        <p:grpSpPr>
          <a:xfrm>
            <a:off x="7153138" y="1483541"/>
            <a:ext cx="4200663" cy="4728063"/>
            <a:chOff x="7435814" y="1473572"/>
            <a:chExt cx="4200664" cy="4900411"/>
          </a:xfrm>
        </p:grpSpPr>
        <p:pic>
          <p:nvPicPr>
            <p:cNvPr id="11266" name="Picture 2" descr="What is Inductor? Types of Inductor, Uses, Function &amp; Symbol [Complete  Details] - Engineering Learn">
              <a:extLst>
                <a:ext uri="{FF2B5EF4-FFF2-40B4-BE49-F238E27FC236}">
                  <a16:creationId xmlns:a16="http://schemas.microsoft.com/office/drawing/2014/main" id="{6DD7CA32-C431-C381-4797-96F41BAA5E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9960"/>
            <a:stretch/>
          </p:blipFill>
          <p:spPr bwMode="auto">
            <a:xfrm>
              <a:off x="7435814" y="3215295"/>
              <a:ext cx="4200664" cy="31586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What is Inductor? Types of Inductor, Uses, Function &amp; Symbol [Complete  Details] - Engineering Learn">
              <a:extLst>
                <a:ext uri="{FF2B5EF4-FFF2-40B4-BE49-F238E27FC236}">
                  <a16:creationId xmlns:a16="http://schemas.microsoft.com/office/drawing/2014/main" id="{83E489BA-CBF7-9232-F51C-F44283A744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745" t="50000"/>
            <a:stretch/>
          </p:blipFill>
          <p:spPr bwMode="auto">
            <a:xfrm>
              <a:off x="7485313" y="1473572"/>
              <a:ext cx="1934496" cy="1579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hat is Inductor? Types of Inductor, Uses, Function &amp; Symbol [Complete  Details] - Engineering Learn">
              <a:extLst>
                <a:ext uri="{FF2B5EF4-FFF2-40B4-BE49-F238E27FC236}">
                  <a16:creationId xmlns:a16="http://schemas.microsoft.com/office/drawing/2014/main" id="{E87FC3B7-4F8A-CD87-13B8-FB6E6DCE59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745" b="50000"/>
            <a:stretch/>
          </p:blipFill>
          <p:spPr bwMode="auto">
            <a:xfrm>
              <a:off x="9419304" y="1473572"/>
              <a:ext cx="1934496" cy="1579344"/>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253662829"/>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9EDDB-782B-17B8-E6AB-08DE8A7546F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1AE5592-7259-9A32-C98A-37E7EB795A07}"/>
              </a:ext>
            </a:extLst>
          </p:cNvPr>
          <p:cNvSpPr>
            <a:spLocks noGrp="1"/>
          </p:cNvSpPr>
          <p:nvPr>
            <p:ph type="title"/>
          </p:nvPr>
        </p:nvSpPr>
        <p:spPr/>
        <p:txBody>
          <a:bodyPr/>
          <a:lstStyle/>
          <a:p>
            <a:r>
              <a:rPr lang="en-US" dirty="0"/>
              <a:t>Capacitors</a:t>
            </a:r>
          </a:p>
        </p:txBody>
      </p:sp>
      <p:pic>
        <p:nvPicPr>
          <p:cNvPr id="12290" name="Picture 2" descr="Capacitor tutorial : Working and How to use in Circuits - Gadgetronicx">
            <a:extLst>
              <a:ext uri="{FF2B5EF4-FFF2-40B4-BE49-F238E27FC236}">
                <a16:creationId xmlns:a16="http://schemas.microsoft.com/office/drawing/2014/main" id="{F3D36648-3F77-85E0-EA94-2B750D2451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8172"/>
          <a:stretch>
            <a:fillRect/>
          </a:stretch>
        </p:blipFill>
        <p:spPr bwMode="auto">
          <a:xfrm>
            <a:off x="7846972" y="2242505"/>
            <a:ext cx="3506830" cy="237298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6292D1D-110A-33D0-C47E-8971316A9BB9}"/>
              </a:ext>
            </a:extLst>
          </p:cNvPr>
          <p:cNvSpPr>
            <a:spLocks noGrp="1"/>
          </p:cNvSpPr>
          <p:nvPr>
            <p:ph idx="1"/>
          </p:nvPr>
        </p:nvSpPr>
        <p:spPr>
          <a:xfrm>
            <a:off x="838197" y="1645920"/>
            <a:ext cx="6836231" cy="4572000"/>
          </a:xfrm>
        </p:spPr>
        <p:txBody>
          <a:bodyPr>
            <a:normAutofit/>
          </a:bodyPr>
          <a:lstStyle/>
          <a:p>
            <a:pPr marL="457200" indent="-457200">
              <a:buFont typeface="Arial" panose="020B0604020202020204" pitchFamily="34" charset="0"/>
              <a:buChar char="•"/>
            </a:pPr>
            <a:r>
              <a:rPr lang="en-US" dirty="0"/>
              <a:t>Electrical device that stores energy in an </a:t>
            </a:r>
            <a:r>
              <a:rPr lang="en-US" b="1" dirty="0"/>
              <a:t>electric field </a:t>
            </a:r>
            <a:r>
              <a:rPr lang="en-US" dirty="0"/>
              <a:t>and releases energy as needed</a:t>
            </a:r>
          </a:p>
          <a:p>
            <a:pPr marL="457200" indent="-457200">
              <a:buFont typeface="Arial" panose="020B0604020202020204" pitchFamily="34" charset="0"/>
              <a:buChar char="•"/>
            </a:pPr>
            <a:endParaRPr lang="en-US" sz="1400" dirty="0"/>
          </a:p>
          <a:p>
            <a:pPr marL="457200" indent="-457200">
              <a:buFont typeface="Arial" panose="020B0604020202020204" pitchFamily="34" charset="0"/>
              <a:buChar char="•"/>
            </a:pPr>
            <a:r>
              <a:rPr lang="en-US" dirty="0"/>
              <a:t>Made of two conductors separated by an insulating material (dielectric)</a:t>
            </a:r>
          </a:p>
          <a:p>
            <a:pPr marL="457200" indent="-457200">
              <a:buFont typeface="Arial" panose="020B0604020202020204" pitchFamily="34" charset="0"/>
              <a:buChar char="•"/>
            </a:pPr>
            <a:endParaRPr lang="en-US" sz="1400" dirty="0"/>
          </a:p>
          <a:p>
            <a:pPr marL="914400" lvl="1" indent="-457200">
              <a:buFont typeface="Arial" panose="020B0604020202020204" pitchFamily="34" charset="0"/>
              <a:buChar char="•"/>
            </a:pPr>
            <a:r>
              <a:rPr lang="en-US" sz="2800" dirty="0"/>
              <a:t>In </a:t>
            </a:r>
            <a:r>
              <a:rPr lang="en-US" sz="2800" b="1" dirty="0"/>
              <a:t>DC</a:t>
            </a:r>
            <a:r>
              <a:rPr lang="en-US" sz="2800" dirty="0"/>
              <a:t> circuits: charges, then blocks further current flow</a:t>
            </a:r>
          </a:p>
          <a:p>
            <a:pPr marL="914400" lvl="1" indent="-457200">
              <a:buFont typeface="Arial" panose="020B0604020202020204" pitchFamily="34" charset="0"/>
              <a:buChar char="•"/>
            </a:pPr>
            <a:endParaRPr lang="en-US" sz="1200" dirty="0"/>
          </a:p>
          <a:p>
            <a:pPr marL="914400" lvl="1" indent="-457200">
              <a:buFont typeface="Arial" panose="020B0604020202020204" pitchFamily="34" charset="0"/>
              <a:buChar char="•"/>
            </a:pPr>
            <a:r>
              <a:rPr lang="en-US" sz="2800" dirty="0"/>
              <a:t>In </a:t>
            </a:r>
            <a:r>
              <a:rPr lang="en-US" sz="2800" b="1" dirty="0"/>
              <a:t>AC</a:t>
            </a:r>
            <a:r>
              <a:rPr lang="en-US" sz="2800" dirty="0"/>
              <a:t> circuits: continuously charges and discharges</a:t>
            </a:r>
          </a:p>
        </p:txBody>
      </p:sp>
    </p:spTree>
    <p:custDataLst>
      <p:tags r:id="rId1"/>
    </p:custDataLst>
    <p:extLst>
      <p:ext uri="{BB962C8B-B14F-4D97-AF65-F5344CB8AC3E}">
        <p14:creationId xmlns:p14="http://schemas.microsoft.com/office/powerpoint/2010/main" val="41701821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3B716C5-AD6A-4846-90AD-94C0C62F3666}"/>
              </a:ext>
            </a:extLst>
          </p:cNvPr>
          <p:cNvSpPr>
            <a:spLocks noGrp="1"/>
          </p:cNvSpPr>
          <p:nvPr>
            <p:ph type="title"/>
          </p:nvPr>
        </p:nvSpPr>
        <p:spPr>
          <a:xfrm>
            <a:off x="838200" y="619583"/>
            <a:ext cx="10515600" cy="664797"/>
          </a:xfrm>
        </p:spPr>
        <p:txBody>
          <a:bodyPr/>
          <a:lstStyle/>
          <a:p>
            <a:r>
              <a:rPr lang="en-US" dirty="0">
                <a:solidFill>
                  <a:schemeClr val="accent1"/>
                </a:solidFill>
              </a:rPr>
              <a:t>Warm Up - Review Discussion   </a:t>
            </a:r>
          </a:p>
        </p:txBody>
      </p:sp>
      <p:pic>
        <p:nvPicPr>
          <p:cNvPr id="2" name="Online Media 1" title="Explaining an Electrical Circuit">
            <a:hlinkClick r:id="" action="ppaction://media"/>
            <a:extLst>
              <a:ext uri="{FF2B5EF4-FFF2-40B4-BE49-F238E27FC236}">
                <a16:creationId xmlns:a16="http://schemas.microsoft.com/office/drawing/2014/main" id="{C49953F0-43C4-8A80-28E8-4730113AC5B9}"/>
              </a:ext>
            </a:extLst>
          </p:cNvPr>
          <p:cNvPicPr>
            <a:picLocks noRot="1" noChangeAspect="1"/>
          </p:cNvPicPr>
          <p:nvPr>
            <a:videoFile r:link="rId2"/>
          </p:nvPr>
        </p:nvPicPr>
        <p:blipFill>
          <a:blip r:embed="rId5"/>
          <a:stretch>
            <a:fillRect/>
          </a:stretch>
        </p:blipFill>
        <p:spPr>
          <a:xfrm>
            <a:off x="7942080" y="1611469"/>
            <a:ext cx="3411720" cy="2046131"/>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4" name="Content Placeholder 4">
            <a:extLst>
              <a:ext uri="{FF2B5EF4-FFF2-40B4-BE49-F238E27FC236}">
                <a16:creationId xmlns:a16="http://schemas.microsoft.com/office/drawing/2014/main" id="{8E4B1F50-7971-F749-EEF1-D4C75B72F25F}"/>
              </a:ext>
            </a:extLst>
          </p:cNvPr>
          <p:cNvSpPr txBox="1">
            <a:spLocks/>
          </p:cNvSpPr>
          <p:nvPr/>
        </p:nvSpPr>
        <p:spPr>
          <a:xfrm>
            <a:off x="838201" y="1611469"/>
            <a:ext cx="6491068" cy="447352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400" b="0" i="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Clr>
                <a:schemeClr val="tx2"/>
              </a:buClr>
              <a:buFont typeface="Arial" panose="020B0604020202020204" pitchFamily="34" charset="0"/>
              <a:buNone/>
              <a:defRPr sz="2000" b="0" i="0" kern="1200">
                <a:solidFill>
                  <a:schemeClr val="tx2"/>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Clr>
                <a:schemeClr val="tx2"/>
              </a:buClr>
              <a:buFont typeface="Arial" panose="020B0604020202020204" pitchFamily="34" charset="0"/>
              <a:buNone/>
              <a:defRPr sz="2000" b="0" i="0" kern="1200">
                <a:solidFill>
                  <a:schemeClr val="tx2"/>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Clr>
                <a:schemeClr val="tx2"/>
              </a:buClr>
              <a:buFont typeface="Arial" panose="020B0604020202020204" pitchFamily="34" charset="0"/>
              <a:buNone/>
              <a:defRPr sz="1800" b="0" i="0" kern="1200">
                <a:solidFill>
                  <a:schemeClr val="tx2"/>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Clr>
                <a:schemeClr val="tx2"/>
              </a:buClr>
              <a:buFont typeface="Arial" panose="020B0604020202020204" pitchFamily="34" charset="0"/>
              <a:buNone/>
              <a:defRPr sz="16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15000"/>
              </a:lnSpc>
              <a:spcBef>
                <a:spcPts val="2400"/>
              </a:spcBef>
              <a:buFont typeface="Arial" panose="020B0604020202020204" pitchFamily="34" charset="0"/>
              <a:buChar char="•"/>
            </a:pPr>
            <a:r>
              <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How do the electrons form in this circuit?</a:t>
            </a:r>
          </a:p>
          <a:p>
            <a:pPr marL="457200" indent="-457200">
              <a:lnSpc>
                <a:spcPct val="115000"/>
              </a:lnSpc>
              <a:spcBef>
                <a:spcPts val="2400"/>
              </a:spcBef>
              <a:buFont typeface="Arial" panose="020B0604020202020204" pitchFamily="34" charset="0"/>
              <a:buChar char="•"/>
            </a:pPr>
            <a:r>
              <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Why wouldn’t the light bulb light up if electricity flow is not complete?</a:t>
            </a:r>
          </a:p>
          <a:p>
            <a:pPr marL="457200" indent="-457200">
              <a:lnSpc>
                <a:spcPct val="115000"/>
              </a:lnSpc>
              <a:spcBef>
                <a:spcPts val="2400"/>
              </a:spcBef>
              <a:buFont typeface="Arial" panose="020B0604020202020204" pitchFamily="34" charset="0"/>
              <a:buChar char="•"/>
            </a:pPr>
            <a:r>
              <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How does electricity flow in a circuit?</a:t>
            </a:r>
          </a:p>
          <a:p>
            <a:pPr marL="457200" indent="-457200">
              <a:lnSpc>
                <a:spcPct val="115000"/>
              </a:lnSpc>
              <a:spcBef>
                <a:spcPts val="2400"/>
              </a:spcBef>
              <a:buFont typeface="Arial" panose="020B0604020202020204" pitchFamily="34" charset="0"/>
              <a:buChar char="•"/>
            </a:pPr>
            <a:r>
              <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What is a short circuit?</a:t>
            </a:r>
          </a:p>
        </p:txBody>
      </p:sp>
      <p:sp>
        <p:nvSpPr>
          <p:cNvPr id="5" name="Rectangle 4">
            <a:extLst>
              <a:ext uri="{FF2B5EF4-FFF2-40B4-BE49-F238E27FC236}">
                <a16:creationId xmlns:a16="http://schemas.microsoft.com/office/drawing/2014/main" id="{4E0A4712-0355-4671-B937-700BDF4698A4}"/>
              </a:ext>
            </a:extLst>
          </p:cNvPr>
          <p:cNvSpPr/>
          <p:nvPr/>
        </p:nvSpPr>
        <p:spPr>
          <a:xfrm>
            <a:off x="7942080" y="3798995"/>
            <a:ext cx="3411720" cy="84053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i="1" dirty="0">
                <a:solidFill>
                  <a:schemeClr val="accent2"/>
                </a:solidFill>
              </a:rPr>
              <a:t>Need a refresher? View this video from Module 1.</a:t>
            </a:r>
          </a:p>
        </p:txBody>
      </p:sp>
    </p:spTree>
    <p:custDataLst>
      <p:tags r:id="rId1"/>
    </p:custDataLst>
    <p:extLst>
      <p:ext uri="{BB962C8B-B14F-4D97-AF65-F5344CB8AC3E}">
        <p14:creationId xmlns:p14="http://schemas.microsoft.com/office/powerpoint/2010/main" val="2867443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9EE14-A582-1E5E-43B1-4782954C632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E989B2E-D6E7-6503-9C09-3638498C183B}"/>
              </a:ext>
            </a:extLst>
          </p:cNvPr>
          <p:cNvSpPr>
            <a:spLocks noGrp="1"/>
          </p:cNvSpPr>
          <p:nvPr>
            <p:ph type="title"/>
          </p:nvPr>
        </p:nvSpPr>
        <p:spPr/>
        <p:txBody>
          <a:bodyPr/>
          <a:lstStyle/>
          <a:p>
            <a:r>
              <a:rPr lang="en-US" dirty="0"/>
              <a:t>Transformers</a:t>
            </a:r>
          </a:p>
        </p:txBody>
      </p:sp>
      <p:sp>
        <p:nvSpPr>
          <p:cNvPr id="7" name="Content Placeholder 6">
            <a:extLst>
              <a:ext uri="{FF2B5EF4-FFF2-40B4-BE49-F238E27FC236}">
                <a16:creationId xmlns:a16="http://schemas.microsoft.com/office/drawing/2014/main" id="{73EA9C21-748F-B0BA-A3AA-2963A6873DF7}"/>
              </a:ext>
            </a:extLst>
          </p:cNvPr>
          <p:cNvSpPr>
            <a:spLocks noGrp="1"/>
          </p:cNvSpPr>
          <p:nvPr>
            <p:ph idx="1"/>
          </p:nvPr>
        </p:nvSpPr>
        <p:spPr>
          <a:xfrm>
            <a:off x="838200" y="1405178"/>
            <a:ext cx="5619750" cy="4806426"/>
          </a:xfrm>
        </p:spPr>
        <p:txBody>
          <a:bodyPr>
            <a:normAutofit/>
          </a:bodyPr>
          <a:lstStyle/>
          <a:p>
            <a:pPr>
              <a:spcBef>
                <a:spcPts val="1200"/>
              </a:spcBef>
            </a:pPr>
            <a:r>
              <a:rPr lang="en-US" sz="2700" dirty="0">
                <a:latin typeface="Calibri" panose="020F0502020204030204" pitchFamily="34" charset="0"/>
                <a:ea typeface="Calibri" panose="020F0502020204030204" pitchFamily="34" charset="0"/>
                <a:cs typeface="Calibri" panose="020F0502020204030204" pitchFamily="34" charset="0"/>
              </a:rPr>
              <a:t>An electrical circuit device that uses electromagnetic induction to transfer energy from one circuit to another</a:t>
            </a:r>
          </a:p>
          <a:p>
            <a:pPr>
              <a:spcBef>
                <a:spcPts val="1200"/>
              </a:spcBef>
            </a:pPr>
            <a:endParaRPr lang="en-US" sz="1400" dirty="0">
              <a:latin typeface="Calibri" panose="020F0502020204030204" pitchFamily="34" charset="0"/>
              <a:ea typeface="Calibri" panose="020F0502020204030204" pitchFamily="34" charset="0"/>
              <a:cs typeface="Calibri" panose="020F0502020204030204" pitchFamily="34" charset="0"/>
            </a:endParaRPr>
          </a:p>
          <a:p>
            <a:pPr marL="342900" indent="-342900">
              <a:spcBef>
                <a:spcPts val="1200"/>
              </a:spcBef>
              <a:buFont typeface="Arial" panose="020B0604020202020204" pitchFamily="34" charset="0"/>
              <a:buChar char="•"/>
            </a:pPr>
            <a:r>
              <a:rPr lang="en-US" sz="2700" dirty="0">
                <a:latin typeface="Calibri" panose="020F0502020204030204" pitchFamily="34" charset="0"/>
                <a:ea typeface="Calibri" panose="020F0502020204030204" pitchFamily="34" charset="0"/>
                <a:cs typeface="Calibri" panose="020F0502020204030204" pitchFamily="34" charset="0"/>
              </a:rPr>
              <a:t>Types include </a:t>
            </a:r>
            <a:r>
              <a:rPr lang="en-US" sz="2700" b="1" dirty="0">
                <a:latin typeface="Calibri" panose="020F0502020204030204" pitchFamily="34" charset="0"/>
                <a:ea typeface="Calibri" panose="020F0502020204030204" pitchFamily="34" charset="0"/>
                <a:cs typeface="Calibri" panose="020F0502020204030204" pitchFamily="34" charset="0"/>
              </a:rPr>
              <a:t>step-up</a:t>
            </a:r>
            <a:r>
              <a:rPr lang="en-US" sz="2700" dirty="0">
                <a:latin typeface="Calibri" panose="020F0502020204030204" pitchFamily="34" charset="0"/>
                <a:ea typeface="Calibri" panose="020F0502020204030204" pitchFamily="34" charset="0"/>
                <a:cs typeface="Calibri" panose="020F0502020204030204" pitchFamily="34" charset="0"/>
              </a:rPr>
              <a:t> and </a:t>
            </a:r>
            <a:r>
              <a:rPr lang="en-US" sz="2700" b="1" dirty="0">
                <a:latin typeface="Calibri" panose="020F0502020204030204" pitchFamily="34" charset="0"/>
                <a:ea typeface="Calibri" panose="020F0502020204030204" pitchFamily="34" charset="0"/>
                <a:cs typeface="Calibri" panose="020F0502020204030204" pitchFamily="34" charset="0"/>
              </a:rPr>
              <a:t>step-down</a:t>
            </a:r>
          </a:p>
          <a:p>
            <a:pPr marL="342900" indent="-342900">
              <a:spcBef>
                <a:spcPts val="1200"/>
              </a:spcBef>
              <a:buFont typeface="Arial" panose="020B0604020202020204" pitchFamily="34" charset="0"/>
              <a:buChar char="•"/>
            </a:pPr>
            <a:endParaRPr lang="en-US" sz="1400" b="1" dirty="0">
              <a:latin typeface="Calibri" panose="020F0502020204030204" pitchFamily="34" charset="0"/>
              <a:ea typeface="Calibri" panose="020F0502020204030204" pitchFamily="34" charset="0"/>
              <a:cs typeface="Calibri" panose="020F0502020204030204" pitchFamily="34" charset="0"/>
            </a:endParaRPr>
          </a:p>
          <a:p>
            <a:pPr marL="342900" indent="-342900">
              <a:spcBef>
                <a:spcPts val="1200"/>
              </a:spcBef>
              <a:buFont typeface="Arial" panose="020B0604020202020204" pitchFamily="34" charset="0"/>
              <a:buChar char="•"/>
            </a:pPr>
            <a:r>
              <a:rPr lang="en-US" sz="2700" dirty="0">
                <a:latin typeface="Calibri" panose="020F0502020204030204" pitchFamily="34" charset="0"/>
                <a:ea typeface="Calibri" panose="020F0502020204030204" pitchFamily="34" charset="0"/>
                <a:cs typeface="Calibri" panose="020F0502020204030204" pitchFamily="34" charset="0"/>
              </a:rPr>
              <a:t>Applications: </a:t>
            </a:r>
          </a:p>
          <a:p>
            <a:pPr marL="800100" lvl="1" indent="-342900">
              <a:spcBef>
                <a:spcPts val="1200"/>
              </a:spcBef>
              <a:buFont typeface="Arial" panose="020B0604020202020204" pitchFamily="34" charset="0"/>
              <a:buChar char="•"/>
            </a:pPr>
            <a:r>
              <a:rPr lang="en-US" sz="2700" dirty="0">
                <a:latin typeface="Calibri" panose="020F0502020204030204" pitchFamily="34" charset="0"/>
                <a:ea typeface="Calibri" panose="020F0502020204030204" pitchFamily="34" charset="0"/>
                <a:cs typeface="Calibri" panose="020F0502020204030204" pitchFamily="34" charset="0"/>
              </a:rPr>
              <a:t>Audio and radio systems</a:t>
            </a:r>
          </a:p>
          <a:p>
            <a:pPr marL="800100" lvl="1" indent="-342900">
              <a:spcBef>
                <a:spcPts val="1200"/>
              </a:spcBef>
              <a:buFont typeface="Arial" panose="020B0604020202020204" pitchFamily="34" charset="0"/>
              <a:buChar char="•"/>
            </a:pPr>
            <a:r>
              <a:rPr lang="en-US" sz="2700" dirty="0">
                <a:latin typeface="Calibri" panose="020F0502020204030204" pitchFamily="34" charset="0"/>
                <a:ea typeface="Calibri" panose="020F0502020204030204" pitchFamily="34" charset="0"/>
                <a:cs typeface="Calibri" panose="020F0502020204030204" pitchFamily="34" charset="0"/>
              </a:rPr>
              <a:t>Power Supplies</a:t>
            </a:r>
          </a:p>
          <a:p>
            <a:pPr marL="800100" lvl="1" indent="-342900">
              <a:spcBef>
                <a:spcPts val="1200"/>
              </a:spcBef>
              <a:buFont typeface="Arial" panose="020B0604020202020204" pitchFamily="34" charset="0"/>
              <a:buChar char="•"/>
            </a:pPr>
            <a:r>
              <a:rPr lang="en-US" sz="2700" dirty="0">
                <a:latin typeface="Calibri" panose="020F0502020204030204" pitchFamily="34" charset="0"/>
                <a:ea typeface="Calibri" panose="020F0502020204030204" pitchFamily="34" charset="0"/>
                <a:cs typeface="Calibri" panose="020F0502020204030204" pitchFamily="34" charset="0"/>
              </a:rPr>
              <a:t>Power Transmissions</a:t>
            </a:r>
          </a:p>
          <a:p>
            <a:endParaRPr lang="en-US" dirty="0"/>
          </a:p>
        </p:txBody>
      </p:sp>
      <p:pic>
        <p:nvPicPr>
          <p:cNvPr id="2" name="Picture 1">
            <a:extLst>
              <a:ext uri="{FF2B5EF4-FFF2-40B4-BE49-F238E27FC236}">
                <a16:creationId xmlns:a16="http://schemas.microsoft.com/office/drawing/2014/main" id="{62306A77-37E2-3224-6651-01572F9F4B42}"/>
              </a:ext>
            </a:extLst>
          </p:cNvPr>
          <p:cNvPicPr>
            <a:picLocks noChangeAspect="1"/>
          </p:cNvPicPr>
          <p:nvPr/>
        </p:nvPicPr>
        <p:blipFill>
          <a:blip r:embed="rId4"/>
          <a:stretch>
            <a:fillRect/>
          </a:stretch>
        </p:blipFill>
        <p:spPr>
          <a:xfrm>
            <a:off x="6775352" y="2170277"/>
            <a:ext cx="4720612" cy="3041803"/>
          </a:xfrm>
          <a:prstGeom prst="rect">
            <a:avLst/>
          </a:prstGeom>
        </p:spPr>
      </p:pic>
    </p:spTree>
    <p:custDataLst>
      <p:tags r:id="rId1"/>
    </p:custDataLst>
    <p:extLst>
      <p:ext uri="{BB962C8B-B14F-4D97-AF65-F5344CB8AC3E}">
        <p14:creationId xmlns:p14="http://schemas.microsoft.com/office/powerpoint/2010/main" val="1383974172"/>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6D6ADA-A5F3-7B4E-5D04-560CAE1FBD22}"/>
              </a:ext>
            </a:extLst>
          </p:cNvPr>
          <p:cNvSpPr>
            <a:spLocks noGrp="1"/>
          </p:cNvSpPr>
          <p:nvPr>
            <p:ph type="title"/>
          </p:nvPr>
        </p:nvSpPr>
        <p:spPr/>
        <p:txBody>
          <a:bodyPr/>
          <a:lstStyle/>
          <a:p>
            <a:r>
              <a:rPr lang="en-US" dirty="0"/>
              <a:t>Sensors</a:t>
            </a:r>
          </a:p>
        </p:txBody>
      </p:sp>
      <p:sp>
        <p:nvSpPr>
          <p:cNvPr id="5" name="Content Placeholder 4">
            <a:extLst>
              <a:ext uri="{FF2B5EF4-FFF2-40B4-BE49-F238E27FC236}">
                <a16:creationId xmlns:a16="http://schemas.microsoft.com/office/drawing/2014/main" id="{61223473-60A4-F554-19C9-8DFB6ADAB739}"/>
              </a:ext>
            </a:extLst>
          </p:cNvPr>
          <p:cNvSpPr>
            <a:spLocks noGrp="1"/>
          </p:cNvSpPr>
          <p:nvPr>
            <p:ph idx="1"/>
          </p:nvPr>
        </p:nvSpPr>
        <p:spPr>
          <a:xfrm>
            <a:off x="838199" y="1645920"/>
            <a:ext cx="6069335" cy="4572000"/>
          </a:xfrm>
        </p:spPr>
        <p:txBody>
          <a:bodyPr>
            <a:normAutofit lnSpcReduction="10000"/>
          </a:bodyPr>
          <a:lstStyle/>
          <a:p>
            <a:pPr marL="457200" indent="-457200">
              <a:buFont typeface="Arial" panose="020B0604020202020204" pitchFamily="34" charset="0"/>
              <a:buChar char="•"/>
            </a:pPr>
            <a:r>
              <a:rPr lang="en-US" dirty="0"/>
              <a:t>Device that detects changes in electrical or physical conditions</a:t>
            </a:r>
          </a:p>
          <a:p>
            <a:pPr marL="457200" indent="-457200">
              <a:buFont typeface="Arial" panose="020B0604020202020204" pitchFamily="34" charset="0"/>
              <a:buChar char="•"/>
            </a:pPr>
            <a:endParaRPr lang="en-US" sz="1800" dirty="0"/>
          </a:p>
          <a:p>
            <a:pPr marL="457200" indent="-457200">
              <a:buFont typeface="Arial" panose="020B0604020202020204" pitchFamily="34" charset="0"/>
              <a:buChar char="•"/>
            </a:pPr>
            <a:r>
              <a:rPr lang="en-US" dirty="0"/>
              <a:t>Converts those changes into a usable electrical signal</a:t>
            </a:r>
          </a:p>
          <a:p>
            <a:pPr marL="457200" indent="-457200">
              <a:buFont typeface="Arial" panose="020B0604020202020204" pitchFamily="34" charset="0"/>
              <a:buChar char="•"/>
            </a:pPr>
            <a:endParaRPr lang="en-US" sz="1600" dirty="0"/>
          </a:p>
          <a:p>
            <a:pPr marL="457200" indent="-457200">
              <a:buFont typeface="Arial" panose="020B0604020202020204" pitchFamily="34" charset="0"/>
              <a:buChar char="•"/>
            </a:pPr>
            <a:r>
              <a:rPr lang="en-US" dirty="0"/>
              <a:t>Primary Types:</a:t>
            </a:r>
          </a:p>
          <a:p>
            <a:pPr marL="914400" lvl="1" indent="-457200">
              <a:buFont typeface="Arial" panose="020B0604020202020204" pitchFamily="34" charset="0"/>
              <a:buChar char="•"/>
            </a:pPr>
            <a:r>
              <a:rPr lang="en-US" sz="2800" dirty="0"/>
              <a:t>Mechanical &amp; Pressure</a:t>
            </a:r>
          </a:p>
          <a:p>
            <a:pPr marL="914400" lvl="1" indent="-457200">
              <a:buFont typeface="Arial" panose="020B0604020202020204" pitchFamily="34" charset="0"/>
              <a:buChar char="•"/>
            </a:pPr>
            <a:r>
              <a:rPr lang="en-US" sz="2800" dirty="0"/>
              <a:t>Thermal</a:t>
            </a:r>
          </a:p>
          <a:p>
            <a:pPr marL="914400" lvl="1" indent="-457200">
              <a:buFont typeface="Arial" panose="020B0604020202020204" pitchFamily="34" charset="0"/>
              <a:buChar char="•"/>
            </a:pPr>
            <a:r>
              <a:rPr lang="en-US" sz="2800" dirty="0"/>
              <a:t>Magnetic &amp; Electromagnetic</a:t>
            </a:r>
          </a:p>
          <a:p>
            <a:pPr marL="914400" lvl="1" indent="-457200">
              <a:buFont typeface="Arial" panose="020B0604020202020204" pitchFamily="34" charset="0"/>
              <a:buChar char="•"/>
            </a:pPr>
            <a:r>
              <a:rPr lang="en-US" sz="2800" dirty="0"/>
              <a:t>Chemical</a:t>
            </a:r>
          </a:p>
        </p:txBody>
      </p:sp>
      <p:sp>
        <p:nvSpPr>
          <p:cNvPr id="7" name="Oval 6">
            <a:extLst>
              <a:ext uri="{FF2B5EF4-FFF2-40B4-BE49-F238E27FC236}">
                <a16:creationId xmlns:a16="http://schemas.microsoft.com/office/drawing/2014/main" id="{02801FDA-20D5-5755-366A-4B5DB811D826}"/>
              </a:ext>
            </a:extLst>
          </p:cNvPr>
          <p:cNvSpPr/>
          <p:nvPr/>
        </p:nvSpPr>
        <p:spPr>
          <a:xfrm>
            <a:off x="11163300" y="4248150"/>
            <a:ext cx="1485900" cy="14859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D60E4C2-437C-9BED-6B7F-B49B708F95DB}"/>
              </a:ext>
            </a:extLst>
          </p:cNvPr>
          <p:cNvSpPr/>
          <p:nvPr/>
        </p:nvSpPr>
        <p:spPr>
          <a:xfrm rot="2212194">
            <a:off x="11696700" y="5600700"/>
            <a:ext cx="457200" cy="419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6D53DABB-B5C5-E0F0-1EB3-A6BEB8BF63AD}"/>
              </a:ext>
            </a:extLst>
          </p:cNvPr>
          <p:cNvSpPr txBox="1"/>
          <p:nvPr/>
        </p:nvSpPr>
        <p:spPr>
          <a:xfrm>
            <a:off x="7694297" y="5104998"/>
            <a:ext cx="2971799"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500" b="1" i="1" dirty="0">
                <a:solidFill>
                  <a:schemeClr val="accent1"/>
                </a:solidFill>
                <a:latin typeface="Calibri" panose="020F0502020204030204" pitchFamily="34" charset="0"/>
                <a:ea typeface="Calibri" panose="020F0502020204030204" pitchFamily="34" charset="0"/>
                <a:cs typeface="Calibri" panose="020F0502020204030204" pitchFamily="34" charset="0"/>
              </a:rPr>
              <a:t>Motor Speed Sensors</a:t>
            </a:r>
            <a:endParaRPr lang="en-US" altLang="en-US" sz="2500" b="1" i="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69AA88F5-8D06-9FC3-6458-D26305B7F5E4}"/>
              </a:ext>
            </a:extLst>
          </p:cNvPr>
          <p:cNvPicPr>
            <a:picLocks noChangeAspect="1"/>
          </p:cNvPicPr>
          <p:nvPr/>
        </p:nvPicPr>
        <p:blipFill>
          <a:blip r:embed="rId4"/>
          <a:stretch>
            <a:fillRect/>
          </a:stretch>
        </p:blipFill>
        <p:spPr>
          <a:xfrm>
            <a:off x="6907534" y="1929638"/>
            <a:ext cx="4545327" cy="3023362"/>
          </a:xfrm>
          <a:prstGeom prst="rect">
            <a:avLst/>
          </a:prstGeom>
        </p:spPr>
      </p:pic>
    </p:spTree>
    <p:custDataLst>
      <p:tags r:id="rId1"/>
    </p:custDataLst>
    <p:extLst>
      <p:ext uri="{BB962C8B-B14F-4D97-AF65-F5344CB8AC3E}">
        <p14:creationId xmlns:p14="http://schemas.microsoft.com/office/powerpoint/2010/main" val="554967088"/>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5F6E6-28DD-7AAB-64A2-E036CF31E87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A1FE503-A52F-086F-297D-FC116FC8557A}"/>
              </a:ext>
            </a:extLst>
          </p:cNvPr>
          <p:cNvSpPr>
            <a:spLocks noGrp="1"/>
          </p:cNvSpPr>
          <p:nvPr>
            <p:ph type="title"/>
          </p:nvPr>
        </p:nvSpPr>
        <p:spPr/>
        <p:txBody>
          <a:bodyPr/>
          <a:lstStyle/>
          <a:p>
            <a:r>
              <a:rPr lang="en-US" dirty="0"/>
              <a:t>Knowledge Check  </a:t>
            </a:r>
          </a:p>
        </p:txBody>
      </p:sp>
      <p:sp>
        <p:nvSpPr>
          <p:cNvPr id="8" name="Content Placeholder 6">
            <a:extLst>
              <a:ext uri="{FF2B5EF4-FFF2-40B4-BE49-F238E27FC236}">
                <a16:creationId xmlns:a16="http://schemas.microsoft.com/office/drawing/2014/main" id="{A5079B86-861A-DAF4-5395-3E8382D992AB}"/>
              </a:ext>
            </a:extLst>
          </p:cNvPr>
          <p:cNvSpPr>
            <a:spLocks noGrp="1"/>
          </p:cNvSpPr>
          <p:nvPr>
            <p:ph idx="1"/>
          </p:nvPr>
        </p:nvSpPr>
        <p:spPr>
          <a:xfrm>
            <a:off x="838200" y="1752600"/>
            <a:ext cx="10515600" cy="4620904"/>
          </a:xfrm>
        </p:spPr>
        <p:txBody>
          <a:bodyPr>
            <a:norm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Why does circuit protection matter?</a:t>
            </a:r>
          </a:p>
          <a:p>
            <a:pPr marL="971550" lvl="1" indent="-514350">
              <a:buFont typeface="Arial" panose="020B0604020202020204" pitchFamily="34" charset="0"/>
              <a:buChar char="•"/>
            </a:pPr>
            <a:r>
              <a:rPr lang="en-US" sz="3200" dirty="0">
                <a:solidFill>
                  <a:schemeClr val="accent5"/>
                </a:solidFill>
                <a:latin typeface="Calibri" panose="020F0502020204030204" pitchFamily="34" charset="0"/>
                <a:ea typeface="Calibri" panose="020F0502020204030204" pitchFamily="34" charset="0"/>
                <a:cs typeface="Calibri" panose="020F0502020204030204" pitchFamily="34" charset="0"/>
              </a:rPr>
              <a:t>Helps prevent damage to the circuit and/or equipment, reduces the changes of fires or system failures happening, and ensures reliability and safety of the system.</a:t>
            </a:r>
          </a:p>
          <a:p>
            <a:pPr lvl="1"/>
            <a:endParaRPr lang="en-US" sz="1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971550" lvl="1" indent="-514350">
              <a:buFont typeface="+mj-lt"/>
              <a:buAutoNum type="arabicPeriod"/>
            </a:pPr>
            <a:endParaRPr lang="en-US" sz="2500" dirty="0">
              <a:latin typeface="Calibri" panose="020F0502020204030204" pitchFamily="34" charset="0"/>
              <a:ea typeface="Calibri" panose="020F0502020204030204" pitchFamily="34" charset="0"/>
              <a:cs typeface="Calibri" panose="020F0502020204030204" pitchFamily="34" charset="0"/>
            </a:endParaRPr>
          </a:p>
          <a:p>
            <a:pPr marL="971550" lvl="1" indent="-514350">
              <a:buFont typeface="+mj-lt"/>
              <a:buAutoNum type="arabicPeriod"/>
            </a:pPr>
            <a:endParaRPr lang="en-US" sz="2500" dirty="0">
              <a:latin typeface="Calibri" panose="020F0502020204030204" pitchFamily="34" charset="0"/>
              <a:ea typeface="Calibri" panose="020F0502020204030204" pitchFamily="34" charset="0"/>
              <a:cs typeface="Calibri" panose="020F0502020204030204" pitchFamily="34" charset="0"/>
            </a:endParaRPr>
          </a:p>
          <a:p>
            <a:pPr marL="971550" lvl="1" indent="-514350">
              <a:buFont typeface="+mj-lt"/>
              <a:buAutoNum type="arabicPeriod"/>
            </a:pPr>
            <a:endParaRPr lang="en-US" sz="2500" dirty="0">
              <a:latin typeface="Calibri" panose="020F0502020204030204" pitchFamily="34" charset="0"/>
              <a:ea typeface="Calibri" panose="020F0502020204030204" pitchFamily="34" charset="0"/>
              <a:cs typeface="Calibri" panose="020F0502020204030204" pitchFamily="34" charset="0"/>
            </a:endParaRPr>
          </a:p>
          <a:p>
            <a:pPr marL="971550" lvl="1" indent="-514350">
              <a:buFont typeface="+mj-lt"/>
              <a:buAutoNum type="arabicPeriod"/>
            </a:pPr>
            <a:endParaRPr lang="en-US" sz="2500" dirty="0">
              <a:latin typeface="Calibri" panose="020F0502020204030204" pitchFamily="34" charset="0"/>
              <a:ea typeface="Calibri" panose="020F0502020204030204" pitchFamily="34" charset="0"/>
              <a:cs typeface="Calibri" panose="020F0502020204030204" pitchFamily="34" charset="0"/>
            </a:endParaRPr>
          </a:p>
          <a:p>
            <a:pPr marL="514350" indent="-514350">
              <a:buFont typeface="+mj-lt"/>
              <a:buAutoNum type="arabicPeriod"/>
            </a:pPr>
            <a:endParaRPr lang="en-US" sz="25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514350" indent="-514350">
              <a:buFont typeface="+mj-lt"/>
              <a:buAutoNum type="arabicPeriod"/>
            </a:pPr>
            <a:endParaRPr lang="en-US" sz="25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93B91559-6558-ACB8-B9A0-55F2125F1C57}"/>
              </a:ext>
            </a:extLst>
          </p:cNvPr>
          <p:cNvSpPr/>
          <p:nvPr/>
        </p:nvSpPr>
        <p:spPr>
          <a:xfrm>
            <a:off x="838200" y="2271925"/>
            <a:ext cx="10515600" cy="25427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descr="Lights On with solid fill">
            <a:extLst>
              <a:ext uri="{FF2B5EF4-FFF2-40B4-BE49-F238E27FC236}">
                <a16:creationId xmlns:a16="http://schemas.microsoft.com/office/drawing/2014/main" id="{BA5B62CD-6493-DAA2-08E0-F61CC3CC395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62413" y="56211"/>
            <a:ext cx="782773" cy="782773"/>
          </a:xfrm>
          <a:prstGeom prst="rect">
            <a:avLst/>
          </a:prstGeom>
        </p:spPr>
      </p:pic>
    </p:spTree>
    <p:custDataLst>
      <p:tags r:id="rId1"/>
    </p:custDataLst>
    <p:extLst>
      <p:ext uri="{BB962C8B-B14F-4D97-AF65-F5344CB8AC3E}">
        <p14:creationId xmlns:p14="http://schemas.microsoft.com/office/powerpoint/2010/main" val="3348431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94D20-D64B-2193-5594-229FCCD509B9}"/>
              </a:ext>
            </a:extLst>
          </p:cNvPr>
          <p:cNvSpPr>
            <a:spLocks noGrp="1"/>
          </p:cNvSpPr>
          <p:nvPr>
            <p:ph type="title"/>
          </p:nvPr>
        </p:nvSpPr>
        <p:spPr>
          <a:xfrm>
            <a:off x="838200" y="231118"/>
            <a:ext cx="10515600" cy="522000"/>
          </a:xfrm>
        </p:spPr>
        <p:txBody>
          <a:bodyPr/>
          <a:lstStyle/>
          <a:p>
            <a:r>
              <a:rPr lang="en-US" dirty="0"/>
              <a:t>Knowledge Check</a:t>
            </a:r>
          </a:p>
        </p:txBody>
      </p:sp>
      <p:sp>
        <p:nvSpPr>
          <p:cNvPr id="3" name="Content Placeholder 2">
            <a:extLst>
              <a:ext uri="{FF2B5EF4-FFF2-40B4-BE49-F238E27FC236}">
                <a16:creationId xmlns:a16="http://schemas.microsoft.com/office/drawing/2014/main" id="{103F41CB-8D3C-7E0A-BD6D-267E6CDC8752}"/>
              </a:ext>
            </a:extLst>
          </p:cNvPr>
          <p:cNvSpPr>
            <a:spLocks noGrp="1"/>
          </p:cNvSpPr>
          <p:nvPr>
            <p:ph idx="1"/>
          </p:nvPr>
        </p:nvSpPr>
        <p:spPr>
          <a:xfrm>
            <a:off x="4676774" y="1877725"/>
            <a:ext cx="6848476" cy="4980275"/>
          </a:xfrm>
        </p:spPr>
        <p:txBody>
          <a:bodyPr>
            <a:normAutofit/>
          </a:bodyPr>
          <a:lstStyle/>
          <a:p>
            <a:pPr marL="457200" indent="-457200">
              <a:buClr>
                <a:schemeClr val="tx1">
                  <a:lumMod val="75000"/>
                  <a:lumOff val="25000"/>
                </a:schemeClr>
              </a:buClr>
              <a:buFont typeface="+mj-lt"/>
              <a:buAutoNum type="alphaUcPeriod"/>
            </a:pPr>
            <a:r>
              <a:rPr lang="en-US" sz="2800" dirty="0"/>
              <a:t>Allows current to flow in only one direction.</a:t>
            </a:r>
          </a:p>
          <a:p>
            <a:pPr marL="457200" indent="-457200">
              <a:buClr>
                <a:schemeClr val="tx1">
                  <a:lumMod val="75000"/>
                  <a:lumOff val="25000"/>
                </a:schemeClr>
              </a:buClr>
              <a:buFont typeface="+mj-lt"/>
              <a:buAutoNum type="alphaUcPeriod"/>
            </a:pPr>
            <a:endParaRPr lang="en-US" sz="1800" dirty="0"/>
          </a:p>
          <a:p>
            <a:pPr marL="457200" indent="-457200">
              <a:buClr>
                <a:schemeClr val="tx1">
                  <a:lumMod val="75000"/>
                  <a:lumOff val="25000"/>
                </a:schemeClr>
              </a:buClr>
              <a:buFont typeface="+mj-lt"/>
              <a:buAutoNum type="alphaUcPeriod"/>
            </a:pPr>
            <a:r>
              <a:rPr lang="en-US" sz="2800" dirty="0"/>
              <a:t>Completes or breaks a circuit by allowing or preventing current flow.</a:t>
            </a:r>
          </a:p>
          <a:p>
            <a:pPr marL="457200" indent="-457200">
              <a:buClr>
                <a:schemeClr val="tx1">
                  <a:lumMod val="75000"/>
                  <a:lumOff val="25000"/>
                </a:schemeClr>
              </a:buClr>
              <a:buFont typeface="+mj-lt"/>
              <a:buAutoNum type="alphaUcPeriod"/>
            </a:pPr>
            <a:endParaRPr lang="en-US" sz="1800" dirty="0"/>
          </a:p>
          <a:p>
            <a:pPr marL="457200" indent="-457200">
              <a:buClr>
                <a:schemeClr val="tx1">
                  <a:lumMod val="75000"/>
                  <a:lumOff val="25000"/>
                </a:schemeClr>
              </a:buClr>
              <a:buFont typeface="+mj-lt"/>
              <a:buAutoNum type="alphaUcPeriod"/>
            </a:pPr>
            <a:r>
              <a:rPr lang="en-US" sz="2800" dirty="0"/>
              <a:t>An electromechanical device that uses a low-power signal to control a higher-power circuit.</a:t>
            </a:r>
          </a:p>
          <a:p>
            <a:pPr marL="457200" indent="-457200">
              <a:buClr>
                <a:schemeClr val="tx1">
                  <a:lumMod val="75000"/>
                  <a:lumOff val="25000"/>
                </a:schemeClr>
              </a:buClr>
              <a:buFont typeface="+mj-lt"/>
              <a:buAutoNum type="alphaUcPeriod"/>
            </a:pPr>
            <a:endParaRPr lang="en-US" sz="1800" dirty="0"/>
          </a:p>
          <a:p>
            <a:pPr marL="457200" indent="-457200">
              <a:buClr>
                <a:schemeClr val="tx1">
                  <a:lumMod val="75000"/>
                  <a:lumOff val="25000"/>
                </a:schemeClr>
              </a:buClr>
              <a:buFont typeface="+mj-lt"/>
              <a:buAutoNum type="alphaUcPeriod"/>
            </a:pPr>
            <a:r>
              <a:rPr lang="en-US" sz="2800" dirty="0"/>
              <a:t>A semiconductor device used to amplify or switch electronic signals</a:t>
            </a:r>
            <a:r>
              <a:rPr lang="en-US" sz="2600" dirty="0"/>
              <a:t>.</a:t>
            </a:r>
          </a:p>
        </p:txBody>
      </p:sp>
      <p:sp>
        <p:nvSpPr>
          <p:cNvPr id="5" name="Content Placeholder 2">
            <a:extLst>
              <a:ext uri="{FF2B5EF4-FFF2-40B4-BE49-F238E27FC236}">
                <a16:creationId xmlns:a16="http://schemas.microsoft.com/office/drawing/2014/main" id="{A352892C-170D-B95A-23E0-C8E649E1F362}"/>
              </a:ext>
            </a:extLst>
          </p:cNvPr>
          <p:cNvSpPr txBox="1">
            <a:spLocks/>
          </p:cNvSpPr>
          <p:nvPr/>
        </p:nvSpPr>
        <p:spPr>
          <a:xfrm>
            <a:off x="666750" y="1877725"/>
            <a:ext cx="3390900" cy="4980275"/>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400" b="0" i="0" kern="1200">
                <a:solidFill>
                  <a:schemeClr val="tx1">
                    <a:lumMod val="75000"/>
                    <a:lumOff val="25000"/>
                  </a:schemeClr>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Clr>
                <a:schemeClr val="tx2"/>
              </a:buClr>
              <a:buFont typeface="Arial" panose="020B0604020202020204" pitchFamily="34" charset="0"/>
              <a:buNone/>
              <a:defRPr sz="2000" b="0" i="0" kern="1200">
                <a:solidFill>
                  <a:schemeClr val="tx2"/>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Clr>
                <a:schemeClr val="tx2"/>
              </a:buClr>
              <a:buFont typeface="Arial" panose="020B0604020202020204" pitchFamily="34" charset="0"/>
              <a:buNone/>
              <a:defRPr sz="2000" b="0" i="0" kern="1200">
                <a:solidFill>
                  <a:schemeClr val="tx2"/>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Clr>
                <a:schemeClr val="tx2"/>
              </a:buClr>
              <a:buFont typeface="Arial" panose="020B0604020202020204" pitchFamily="34" charset="0"/>
              <a:buNone/>
              <a:defRPr sz="1800" b="0" i="0" kern="1200">
                <a:solidFill>
                  <a:schemeClr val="tx2"/>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Clr>
                <a:schemeClr val="tx2"/>
              </a:buClr>
              <a:buFont typeface="Arial" panose="020B0604020202020204" pitchFamily="34" charset="0"/>
              <a:buNone/>
              <a:defRPr sz="16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Clr>
                <a:schemeClr val="tx1">
                  <a:lumMod val="75000"/>
                  <a:lumOff val="25000"/>
                </a:schemeClr>
              </a:buClr>
              <a:buFont typeface="+mj-lt"/>
              <a:buAutoNum type="arabicPeriod"/>
            </a:pPr>
            <a:r>
              <a:rPr lang="en-US" sz="2800" b="1" dirty="0"/>
              <a:t>Relay</a:t>
            </a:r>
          </a:p>
          <a:p>
            <a:pPr marL="457200" indent="-457200">
              <a:buClr>
                <a:schemeClr val="tx1">
                  <a:lumMod val="75000"/>
                  <a:lumOff val="25000"/>
                </a:schemeClr>
              </a:buClr>
              <a:buFont typeface="+mj-lt"/>
              <a:buAutoNum type="arabicPeriod"/>
            </a:pPr>
            <a:endParaRPr lang="en-US" sz="1800" b="1" dirty="0"/>
          </a:p>
          <a:p>
            <a:pPr marL="457200" indent="-457200">
              <a:buClr>
                <a:schemeClr val="tx1">
                  <a:lumMod val="75000"/>
                  <a:lumOff val="25000"/>
                </a:schemeClr>
              </a:buClr>
              <a:buFont typeface="+mj-lt"/>
              <a:buAutoNum type="arabicPeriod"/>
            </a:pPr>
            <a:endParaRPr lang="en-US" sz="1800" b="1" dirty="0"/>
          </a:p>
          <a:p>
            <a:pPr marL="514350" indent="-514350">
              <a:buClr>
                <a:schemeClr val="tx1">
                  <a:lumMod val="75000"/>
                  <a:lumOff val="25000"/>
                </a:schemeClr>
              </a:buClr>
              <a:buFont typeface="+mj-lt"/>
              <a:buAutoNum type="arabicPeriod"/>
            </a:pPr>
            <a:r>
              <a:rPr lang="en-US" sz="2800" b="1" dirty="0"/>
              <a:t>Switch</a:t>
            </a:r>
          </a:p>
          <a:p>
            <a:pPr marL="457200" indent="-457200">
              <a:buClr>
                <a:schemeClr val="tx1">
                  <a:lumMod val="75000"/>
                  <a:lumOff val="25000"/>
                </a:schemeClr>
              </a:buClr>
              <a:buFont typeface="+mj-lt"/>
              <a:buAutoNum type="arabicPeriod"/>
            </a:pPr>
            <a:endParaRPr lang="en-US" sz="1800" b="1" dirty="0"/>
          </a:p>
          <a:p>
            <a:pPr marL="457200" indent="-457200">
              <a:buClr>
                <a:schemeClr val="tx1">
                  <a:lumMod val="75000"/>
                  <a:lumOff val="25000"/>
                </a:schemeClr>
              </a:buClr>
              <a:buFont typeface="+mj-lt"/>
              <a:buAutoNum type="arabicPeriod"/>
            </a:pPr>
            <a:endParaRPr lang="en-US" sz="1800" b="1" dirty="0"/>
          </a:p>
          <a:p>
            <a:pPr marL="514350" indent="-514350">
              <a:buClr>
                <a:schemeClr val="tx1">
                  <a:lumMod val="75000"/>
                  <a:lumOff val="25000"/>
                </a:schemeClr>
              </a:buClr>
              <a:buFont typeface="+mj-lt"/>
              <a:buAutoNum type="arabicPeriod"/>
            </a:pPr>
            <a:r>
              <a:rPr lang="en-US" sz="2800" b="1" dirty="0"/>
              <a:t>Diode</a:t>
            </a:r>
          </a:p>
          <a:p>
            <a:pPr marL="514350" indent="-514350">
              <a:buClr>
                <a:schemeClr val="tx1">
                  <a:lumMod val="75000"/>
                  <a:lumOff val="25000"/>
                </a:schemeClr>
              </a:buClr>
              <a:buFont typeface="+mj-lt"/>
              <a:buAutoNum type="arabicPeriod"/>
            </a:pPr>
            <a:endParaRPr lang="en-US" sz="2800" b="1" dirty="0"/>
          </a:p>
          <a:p>
            <a:pPr marL="457200" indent="-457200">
              <a:buClr>
                <a:schemeClr val="tx1">
                  <a:lumMod val="75000"/>
                  <a:lumOff val="25000"/>
                </a:schemeClr>
              </a:buClr>
              <a:buFont typeface="+mj-lt"/>
              <a:buAutoNum type="arabicPeriod"/>
            </a:pPr>
            <a:endParaRPr lang="en-US" sz="1800" b="1" dirty="0"/>
          </a:p>
          <a:p>
            <a:pPr marL="514350" indent="-514350">
              <a:buClr>
                <a:schemeClr val="tx1">
                  <a:lumMod val="75000"/>
                  <a:lumOff val="25000"/>
                </a:schemeClr>
              </a:buClr>
              <a:buFont typeface="+mj-lt"/>
              <a:buAutoNum type="arabicPeriod"/>
            </a:pPr>
            <a:r>
              <a:rPr lang="en-US" sz="2800" b="1" dirty="0"/>
              <a:t>Transistor</a:t>
            </a:r>
          </a:p>
        </p:txBody>
      </p:sp>
      <p:cxnSp>
        <p:nvCxnSpPr>
          <p:cNvPr id="7" name="Straight Arrow Connector 6">
            <a:extLst>
              <a:ext uri="{FF2B5EF4-FFF2-40B4-BE49-F238E27FC236}">
                <a16:creationId xmlns:a16="http://schemas.microsoft.com/office/drawing/2014/main" id="{DC4DA896-FA89-A623-583E-D9918F333CE1}"/>
              </a:ext>
            </a:extLst>
          </p:cNvPr>
          <p:cNvCxnSpPr>
            <a:cxnSpLocks/>
          </p:cNvCxnSpPr>
          <p:nvPr/>
        </p:nvCxnSpPr>
        <p:spPr>
          <a:xfrm>
            <a:off x="2200275" y="2259106"/>
            <a:ext cx="2238375" cy="1790319"/>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F8752EC-F8FA-5ACA-A600-03879AF93DE3}"/>
              </a:ext>
            </a:extLst>
          </p:cNvPr>
          <p:cNvCxnSpPr>
            <a:cxnSpLocks/>
          </p:cNvCxnSpPr>
          <p:nvPr/>
        </p:nvCxnSpPr>
        <p:spPr>
          <a:xfrm flipV="1">
            <a:off x="2200275" y="2906425"/>
            <a:ext cx="2095500" cy="32385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3F68021-340B-704A-327A-12A4E335391D}"/>
              </a:ext>
            </a:extLst>
          </p:cNvPr>
          <p:cNvCxnSpPr>
            <a:cxnSpLocks/>
          </p:cNvCxnSpPr>
          <p:nvPr/>
        </p:nvCxnSpPr>
        <p:spPr>
          <a:xfrm flipV="1">
            <a:off x="2200275" y="2087275"/>
            <a:ext cx="2095500" cy="2466332"/>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B199F53-A7F2-D46B-4676-5AA681CA0B33}"/>
              </a:ext>
            </a:extLst>
          </p:cNvPr>
          <p:cNvCxnSpPr>
            <a:cxnSpLocks/>
          </p:cNvCxnSpPr>
          <p:nvPr/>
        </p:nvCxnSpPr>
        <p:spPr>
          <a:xfrm flipV="1">
            <a:off x="2724150" y="5876925"/>
            <a:ext cx="1571625" cy="13465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F9F964F-6229-C6DE-83C7-ABDE2D537584}"/>
              </a:ext>
            </a:extLst>
          </p:cNvPr>
          <p:cNvSpPr/>
          <p:nvPr/>
        </p:nvSpPr>
        <p:spPr>
          <a:xfrm>
            <a:off x="666750" y="1066800"/>
            <a:ext cx="10972800" cy="51629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600" dirty="0">
                <a:solidFill>
                  <a:schemeClr val="tx1">
                    <a:lumMod val="75000"/>
                    <a:lumOff val="25000"/>
                  </a:schemeClr>
                </a:solidFill>
              </a:rPr>
              <a:t>Match the key term with the correct description. </a:t>
            </a:r>
          </a:p>
        </p:txBody>
      </p:sp>
      <p:pic>
        <p:nvPicPr>
          <p:cNvPr id="4" name="Graphic 3" descr="Lights On with solid fill">
            <a:extLst>
              <a:ext uri="{FF2B5EF4-FFF2-40B4-BE49-F238E27FC236}">
                <a16:creationId xmlns:a16="http://schemas.microsoft.com/office/drawing/2014/main" id="{95B4AB74-0D40-91DD-FDC3-4C4DBFF4C1F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62413" y="56211"/>
            <a:ext cx="782773" cy="782773"/>
          </a:xfrm>
          <a:prstGeom prst="rect">
            <a:avLst/>
          </a:prstGeom>
        </p:spPr>
      </p:pic>
      <p:grpSp>
        <p:nvGrpSpPr>
          <p:cNvPr id="10" name="Group 9">
            <a:extLst>
              <a:ext uri="{FF2B5EF4-FFF2-40B4-BE49-F238E27FC236}">
                <a16:creationId xmlns:a16="http://schemas.microsoft.com/office/drawing/2014/main" id="{AAF2B78C-A66B-0895-C3EF-1F09A6DB5C9F}"/>
              </a:ext>
            </a:extLst>
          </p:cNvPr>
          <p:cNvGrpSpPr/>
          <p:nvPr/>
        </p:nvGrpSpPr>
        <p:grpSpPr>
          <a:xfrm>
            <a:off x="2200275" y="1982500"/>
            <a:ext cx="2381250" cy="4556366"/>
            <a:chOff x="2200275" y="1982500"/>
            <a:chExt cx="2381250" cy="4556366"/>
          </a:xfrm>
        </p:grpSpPr>
        <p:sp>
          <p:nvSpPr>
            <p:cNvPr id="6" name="Rectangle 5">
              <a:extLst>
                <a:ext uri="{FF2B5EF4-FFF2-40B4-BE49-F238E27FC236}">
                  <a16:creationId xmlns:a16="http://schemas.microsoft.com/office/drawing/2014/main" id="{87FBD78B-0251-01C8-20AA-A2405D7958E0}"/>
                </a:ext>
              </a:extLst>
            </p:cNvPr>
            <p:cNvSpPr/>
            <p:nvPr/>
          </p:nvSpPr>
          <p:spPr>
            <a:xfrm>
              <a:off x="2200275" y="1982500"/>
              <a:ext cx="2381250" cy="26758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A231B0C-DA7B-8E94-1386-876BCBB45761}"/>
                </a:ext>
              </a:extLst>
            </p:cNvPr>
            <p:cNvSpPr/>
            <p:nvPr/>
          </p:nvSpPr>
          <p:spPr>
            <a:xfrm>
              <a:off x="2724150" y="5791199"/>
              <a:ext cx="1714499" cy="7476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2302344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91361-2F5B-0A51-8FEE-9D4C97D2CE9E}"/>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34FEC76A-5A02-FD32-BEB2-7BE01282D1A5}"/>
              </a:ext>
            </a:extLst>
          </p:cNvPr>
          <p:cNvSpPr>
            <a:spLocks noGrp="1"/>
          </p:cNvSpPr>
          <p:nvPr>
            <p:ph idx="1"/>
          </p:nvPr>
        </p:nvSpPr>
        <p:spPr>
          <a:xfrm>
            <a:off x="838200" y="1219201"/>
            <a:ext cx="10515600" cy="952499"/>
          </a:xfrm>
        </p:spPr>
        <p:txBody>
          <a:bodyPr>
            <a:normAutofit/>
          </a:bodyPr>
          <a:lstStyle/>
          <a:p>
            <a:r>
              <a:rPr lang="en-US" sz="3200" dirty="0">
                <a:latin typeface="Calibri" panose="020F0502020204030204" pitchFamily="34" charset="0"/>
                <a:ea typeface="Calibri" panose="020F0502020204030204" pitchFamily="34" charset="0"/>
                <a:cs typeface="Calibri" panose="020F0502020204030204" pitchFamily="34" charset="0"/>
              </a:rPr>
              <a:t>Walk us through reading a resistor using the image below. Calculate the final resistance.  </a:t>
            </a:r>
          </a:p>
          <a:p>
            <a:endParaRPr lang="en-US" sz="2800" dirty="0"/>
          </a:p>
        </p:txBody>
      </p:sp>
      <p:pic>
        <p:nvPicPr>
          <p:cNvPr id="3074" name="Picture 2" descr="What is a Resistor? - A Comprehensive Guide to Resistors - Jotrin  Electronics">
            <a:extLst>
              <a:ext uri="{FF2B5EF4-FFF2-40B4-BE49-F238E27FC236}">
                <a16:creationId xmlns:a16="http://schemas.microsoft.com/office/drawing/2014/main" id="{DDC0855A-4DB4-1ADD-410F-9ED9C4D4F4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333" b="32667"/>
          <a:stretch>
            <a:fillRect/>
          </a:stretch>
        </p:blipFill>
        <p:spPr bwMode="auto">
          <a:xfrm rot="10800000">
            <a:off x="4712277" y="3128482"/>
            <a:ext cx="6234549" cy="15430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D3E1C4F-ADCA-0B4D-40C3-4277D3C1D0EB}"/>
              </a:ext>
            </a:extLst>
          </p:cNvPr>
          <p:cNvSpPr txBox="1"/>
          <p:nvPr/>
        </p:nvSpPr>
        <p:spPr>
          <a:xfrm>
            <a:off x="838200" y="1990726"/>
            <a:ext cx="3676650" cy="4161460"/>
          </a:xfrm>
          <a:prstGeom prst="rect">
            <a:avLst/>
          </a:prstGeom>
          <a:noFill/>
        </p:spPr>
        <p:txBody>
          <a:bodyPr wrap="square">
            <a:spAutoFit/>
          </a:bodyPr>
          <a:lstStyle/>
          <a:p>
            <a:pPr>
              <a:lnSpc>
                <a:spcPct val="150000"/>
              </a:lnSpc>
              <a:buNone/>
            </a:pPr>
            <a:r>
              <a:rPr lang="en-US" sz="3600" dirty="0">
                <a:solidFill>
                  <a:srgbClr val="663300"/>
                </a:solidFill>
              </a:rPr>
              <a:t>Brown (1)</a:t>
            </a:r>
            <a:br>
              <a:rPr lang="en-US" sz="3600" dirty="0"/>
            </a:br>
            <a:r>
              <a:rPr lang="en-US" sz="3600" dirty="0"/>
              <a:t>Black (0)</a:t>
            </a:r>
            <a:br>
              <a:rPr lang="en-US" sz="3600" dirty="0"/>
            </a:br>
            <a:r>
              <a:rPr lang="en-US" sz="3600" dirty="0">
                <a:solidFill>
                  <a:schemeClr val="accent4"/>
                </a:solidFill>
              </a:rPr>
              <a:t>Orange (×1,000)</a:t>
            </a:r>
            <a:br>
              <a:rPr lang="en-US" sz="3600" dirty="0"/>
            </a:br>
            <a:r>
              <a:rPr lang="en-US" sz="3600" dirty="0">
                <a:solidFill>
                  <a:srgbClr val="CC9900"/>
                </a:solidFill>
              </a:rPr>
              <a:t>Gold (±5%)</a:t>
            </a:r>
          </a:p>
          <a:p>
            <a:pPr lvl="1">
              <a:lnSpc>
                <a:spcPct val="150000"/>
              </a:lnSpc>
            </a:pPr>
            <a:r>
              <a:rPr lang="en-US" sz="3600" dirty="0"/>
              <a:t>= </a:t>
            </a:r>
            <a:r>
              <a:rPr lang="en-US" sz="3600" b="1" dirty="0"/>
              <a:t>10kΩ ±5%</a:t>
            </a:r>
            <a:endParaRPr lang="en-US" sz="3600" dirty="0"/>
          </a:p>
        </p:txBody>
      </p:sp>
      <p:sp>
        <p:nvSpPr>
          <p:cNvPr id="7" name="Rectangle 6">
            <a:extLst>
              <a:ext uri="{FF2B5EF4-FFF2-40B4-BE49-F238E27FC236}">
                <a16:creationId xmlns:a16="http://schemas.microsoft.com/office/drawing/2014/main" id="{45076C07-5E27-28ED-B416-93D00CBE9ACE}"/>
              </a:ext>
            </a:extLst>
          </p:cNvPr>
          <p:cNvSpPr/>
          <p:nvPr/>
        </p:nvSpPr>
        <p:spPr>
          <a:xfrm>
            <a:off x="838200" y="1990726"/>
            <a:ext cx="3409950" cy="43719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descr="Lights On with solid fill">
            <a:extLst>
              <a:ext uri="{FF2B5EF4-FFF2-40B4-BE49-F238E27FC236}">
                <a16:creationId xmlns:a16="http://schemas.microsoft.com/office/drawing/2014/main" id="{DD41E4B8-BA0E-30C1-B5F9-FCB1A741AFE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62413" y="56211"/>
            <a:ext cx="782773" cy="782773"/>
          </a:xfrm>
          <a:prstGeom prst="rect">
            <a:avLst/>
          </a:prstGeom>
        </p:spPr>
      </p:pic>
    </p:spTree>
    <p:custDataLst>
      <p:tags r:id="rId1"/>
    </p:custDataLst>
    <p:extLst>
      <p:ext uri="{BB962C8B-B14F-4D97-AF65-F5344CB8AC3E}">
        <p14:creationId xmlns:p14="http://schemas.microsoft.com/office/powerpoint/2010/main" val="10596161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94708-A2A9-C5BD-CD54-1AB310F49C2E}"/>
              </a:ext>
            </a:extLst>
          </p:cNvPr>
          <p:cNvSpPr>
            <a:spLocks noGrp="1"/>
          </p:cNvSpPr>
          <p:nvPr>
            <p:ph type="title"/>
          </p:nvPr>
        </p:nvSpPr>
        <p:spPr>
          <a:xfrm>
            <a:off x="838200" y="207025"/>
            <a:ext cx="10515600" cy="522000"/>
          </a:xfrm>
        </p:spPr>
        <p:txBody>
          <a:bodyPr/>
          <a:lstStyle/>
          <a:p>
            <a:r>
              <a:rPr lang="en-US" dirty="0"/>
              <a:t>Knowledge Check </a:t>
            </a:r>
          </a:p>
        </p:txBody>
      </p:sp>
      <p:sp>
        <p:nvSpPr>
          <p:cNvPr id="3" name="Content Placeholder 2">
            <a:extLst>
              <a:ext uri="{FF2B5EF4-FFF2-40B4-BE49-F238E27FC236}">
                <a16:creationId xmlns:a16="http://schemas.microsoft.com/office/drawing/2014/main" id="{D0A6AB5F-E17B-34C0-E83B-BE848ABE9641}"/>
              </a:ext>
            </a:extLst>
          </p:cNvPr>
          <p:cNvSpPr>
            <a:spLocks noGrp="1"/>
          </p:cNvSpPr>
          <p:nvPr>
            <p:ph idx="1"/>
          </p:nvPr>
        </p:nvSpPr>
        <p:spPr>
          <a:xfrm>
            <a:off x="838200" y="1219201"/>
            <a:ext cx="10515600" cy="819150"/>
          </a:xfrm>
        </p:spPr>
        <p:txBody>
          <a:bodyPr>
            <a:normAutofit/>
          </a:bodyPr>
          <a:lstStyle/>
          <a:p>
            <a:r>
              <a:rPr lang="en-US" sz="4000" dirty="0"/>
              <a:t>What is a capacitor?</a:t>
            </a:r>
          </a:p>
        </p:txBody>
      </p:sp>
      <p:sp>
        <p:nvSpPr>
          <p:cNvPr id="4" name="Rectangle 3">
            <a:extLst>
              <a:ext uri="{FF2B5EF4-FFF2-40B4-BE49-F238E27FC236}">
                <a16:creationId xmlns:a16="http://schemas.microsoft.com/office/drawing/2014/main" id="{767271F5-3227-EA41-762A-4EDC977CC845}"/>
              </a:ext>
            </a:extLst>
          </p:cNvPr>
          <p:cNvSpPr/>
          <p:nvPr/>
        </p:nvSpPr>
        <p:spPr>
          <a:xfrm>
            <a:off x="838200" y="2528527"/>
            <a:ext cx="5086350" cy="1605323"/>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000" dirty="0">
                <a:solidFill>
                  <a:schemeClr val="tx1">
                    <a:lumMod val="75000"/>
                    <a:lumOff val="25000"/>
                  </a:schemeClr>
                </a:solidFill>
              </a:rPr>
              <a:t>A.) A device that converts AC current into DC current </a:t>
            </a:r>
          </a:p>
        </p:txBody>
      </p:sp>
      <p:sp>
        <p:nvSpPr>
          <p:cNvPr id="5" name="Rectangle 4">
            <a:extLst>
              <a:ext uri="{FF2B5EF4-FFF2-40B4-BE49-F238E27FC236}">
                <a16:creationId xmlns:a16="http://schemas.microsoft.com/office/drawing/2014/main" id="{2A7F7729-ADF6-21B8-2E62-ECA499A0CC09}"/>
              </a:ext>
            </a:extLst>
          </p:cNvPr>
          <p:cNvSpPr/>
          <p:nvPr/>
        </p:nvSpPr>
        <p:spPr>
          <a:xfrm>
            <a:off x="838200" y="4624026"/>
            <a:ext cx="5086350" cy="1605323"/>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000" dirty="0">
                <a:solidFill>
                  <a:schemeClr val="tx1">
                    <a:lumMod val="75000"/>
                    <a:lumOff val="25000"/>
                  </a:schemeClr>
                </a:solidFill>
              </a:rPr>
              <a:t>C.) An electrical device that stores energy in an electric field  </a:t>
            </a:r>
          </a:p>
        </p:txBody>
      </p:sp>
      <p:sp>
        <p:nvSpPr>
          <p:cNvPr id="6" name="Rectangle 5">
            <a:extLst>
              <a:ext uri="{FF2B5EF4-FFF2-40B4-BE49-F238E27FC236}">
                <a16:creationId xmlns:a16="http://schemas.microsoft.com/office/drawing/2014/main" id="{F2EE7381-58A0-30BB-0130-F03610CE678B}"/>
              </a:ext>
            </a:extLst>
          </p:cNvPr>
          <p:cNvSpPr/>
          <p:nvPr/>
        </p:nvSpPr>
        <p:spPr>
          <a:xfrm>
            <a:off x="6267452" y="2528527"/>
            <a:ext cx="5086350" cy="1605323"/>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000" dirty="0">
                <a:solidFill>
                  <a:schemeClr val="tx1">
                    <a:lumMod val="75000"/>
                    <a:lumOff val="25000"/>
                  </a:schemeClr>
                </a:solidFill>
              </a:rPr>
              <a:t>B.) A device that transfers energy between circuits using electromagnetic induction </a:t>
            </a:r>
          </a:p>
        </p:txBody>
      </p:sp>
      <p:sp>
        <p:nvSpPr>
          <p:cNvPr id="7" name="Rectangle 6">
            <a:extLst>
              <a:ext uri="{FF2B5EF4-FFF2-40B4-BE49-F238E27FC236}">
                <a16:creationId xmlns:a16="http://schemas.microsoft.com/office/drawing/2014/main" id="{3D9E38D1-9134-588A-7CCA-618227E2D919}"/>
              </a:ext>
            </a:extLst>
          </p:cNvPr>
          <p:cNvSpPr/>
          <p:nvPr/>
        </p:nvSpPr>
        <p:spPr>
          <a:xfrm>
            <a:off x="6267452" y="4624026"/>
            <a:ext cx="5086350" cy="1605323"/>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000" dirty="0">
                <a:solidFill>
                  <a:schemeClr val="tx1">
                    <a:lumMod val="75000"/>
                    <a:lumOff val="25000"/>
                  </a:schemeClr>
                </a:solidFill>
              </a:rPr>
              <a:t>D.) A device that allows current to flow in only one direction </a:t>
            </a:r>
          </a:p>
        </p:txBody>
      </p:sp>
      <p:sp>
        <p:nvSpPr>
          <p:cNvPr id="8" name="Rectangle 7">
            <a:extLst>
              <a:ext uri="{FF2B5EF4-FFF2-40B4-BE49-F238E27FC236}">
                <a16:creationId xmlns:a16="http://schemas.microsoft.com/office/drawing/2014/main" id="{21724993-75FA-D876-5AC8-8B40028367BF}"/>
              </a:ext>
            </a:extLst>
          </p:cNvPr>
          <p:cNvSpPr/>
          <p:nvPr/>
        </p:nvSpPr>
        <p:spPr>
          <a:xfrm>
            <a:off x="838200" y="4624026"/>
            <a:ext cx="5086350" cy="1605323"/>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000" dirty="0">
                <a:solidFill>
                  <a:schemeClr val="tx1">
                    <a:lumMod val="75000"/>
                    <a:lumOff val="25000"/>
                  </a:schemeClr>
                </a:solidFill>
              </a:rPr>
              <a:t>C.) An electrical device that stores energy in an electric field  </a:t>
            </a:r>
          </a:p>
        </p:txBody>
      </p:sp>
      <p:pic>
        <p:nvPicPr>
          <p:cNvPr id="9" name="Graphic 8" descr="Lights On with solid fill">
            <a:extLst>
              <a:ext uri="{FF2B5EF4-FFF2-40B4-BE49-F238E27FC236}">
                <a16:creationId xmlns:a16="http://schemas.microsoft.com/office/drawing/2014/main" id="{AEA79390-4E75-7740-D7A1-543745D0607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62413" y="56211"/>
            <a:ext cx="782773" cy="782773"/>
          </a:xfrm>
          <a:prstGeom prst="rect">
            <a:avLst/>
          </a:prstGeom>
        </p:spPr>
      </p:pic>
    </p:spTree>
    <p:custDataLst>
      <p:tags r:id="rId1"/>
    </p:custDataLst>
    <p:extLst>
      <p:ext uri="{BB962C8B-B14F-4D97-AF65-F5344CB8AC3E}">
        <p14:creationId xmlns:p14="http://schemas.microsoft.com/office/powerpoint/2010/main" val="512822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56E55-8769-F0AB-C798-20DB9C8F32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71C6F5-7D86-0C1E-FF42-A9CE25D60630}"/>
              </a:ext>
            </a:extLst>
          </p:cNvPr>
          <p:cNvSpPr>
            <a:spLocks noGrp="1"/>
          </p:cNvSpPr>
          <p:nvPr>
            <p:ph type="title"/>
          </p:nvPr>
        </p:nvSpPr>
        <p:spPr>
          <a:xfrm>
            <a:off x="838200" y="207025"/>
            <a:ext cx="10515600" cy="522000"/>
          </a:xfrm>
        </p:spPr>
        <p:txBody>
          <a:bodyPr/>
          <a:lstStyle/>
          <a:p>
            <a:r>
              <a:rPr lang="en-US" dirty="0"/>
              <a:t>Knowledge Check </a:t>
            </a:r>
          </a:p>
        </p:txBody>
      </p:sp>
      <p:sp>
        <p:nvSpPr>
          <p:cNvPr id="3" name="Content Placeholder 2">
            <a:extLst>
              <a:ext uri="{FF2B5EF4-FFF2-40B4-BE49-F238E27FC236}">
                <a16:creationId xmlns:a16="http://schemas.microsoft.com/office/drawing/2014/main" id="{C9CDF96D-C134-5E08-7C8E-8853EBED1DE4}"/>
              </a:ext>
            </a:extLst>
          </p:cNvPr>
          <p:cNvSpPr>
            <a:spLocks noGrp="1"/>
          </p:cNvSpPr>
          <p:nvPr>
            <p:ph idx="1"/>
          </p:nvPr>
        </p:nvSpPr>
        <p:spPr>
          <a:xfrm>
            <a:off x="838200" y="1219201"/>
            <a:ext cx="10515600" cy="819150"/>
          </a:xfrm>
        </p:spPr>
        <p:txBody>
          <a:bodyPr>
            <a:normAutofit/>
          </a:bodyPr>
          <a:lstStyle/>
          <a:p>
            <a:r>
              <a:rPr lang="en-US" sz="4000" dirty="0"/>
              <a:t>What is a rectifier?</a:t>
            </a:r>
          </a:p>
        </p:txBody>
      </p:sp>
      <p:sp>
        <p:nvSpPr>
          <p:cNvPr id="4" name="Rectangle 3">
            <a:extLst>
              <a:ext uri="{FF2B5EF4-FFF2-40B4-BE49-F238E27FC236}">
                <a16:creationId xmlns:a16="http://schemas.microsoft.com/office/drawing/2014/main" id="{3B7DE2BF-7A3B-FCBF-48A9-1FBA7C6CB9FD}"/>
              </a:ext>
            </a:extLst>
          </p:cNvPr>
          <p:cNvSpPr/>
          <p:nvPr/>
        </p:nvSpPr>
        <p:spPr>
          <a:xfrm>
            <a:off x="838200" y="2419350"/>
            <a:ext cx="5086350" cy="171450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000" dirty="0">
                <a:solidFill>
                  <a:schemeClr val="tx1">
                    <a:lumMod val="75000"/>
                    <a:lumOff val="25000"/>
                  </a:schemeClr>
                </a:solidFill>
              </a:rPr>
              <a:t>A.) A device that stores energy in an electric field</a:t>
            </a:r>
          </a:p>
        </p:txBody>
      </p:sp>
      <p:sp>
        <p:nvSpPr>
          <p:cNvPr id="5" name="Rectangle 4">
            <a:extLst>
              <a:ext uri="{FF2B5EF4-FFF2-40B4-BE49-F238E27FC236}">
                <a16:creationId xmlns:a16="http://schemas.microsoft.com/office/drawing/2014/main" id="{542395DC-EB24-E0FE-702B-C531A99BF62E}"/>
              </a:ext>
            </a:extLst>
          </p:cNvPr>
          <p:cNvSpPr/>
          <p:nvPr/>
        </p:nvSpPr>
        <p:spPr>
          <a:xfrm>
            <a:off x="838200" y="4514849"/>
            <a:ext cx="5086350" cy="171450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000" dirty="0">
                <a:solidFill>
                  <a:schemeClr val="tx1">
                    <a:lumMod val="75000"/>
                    <a:lumOff val="25000"/>
                  </a:schemeClr>
                </a:solidFill>
              </a:rPr>
              <a:t>C.) A device that transfers energy between circuits using electromagnetic induction </a:t>
            </a:r>
          </a:p>
        </p:txBody>
      </p:sp>
      <p:sp>
        <p:nvSpPr>
          <p:cNvPr id="6" name="Rectangle 5">
            <a:extLst>
              <a:ext uri="{FF2B5EF4-FFF2-40B4-BE49-F238E27FC236}">
                <a16:creationId xmlns:a16="http://schemas.microsoft.com/office/drawing/2014/main" id="{8E5FB8CE-E2D2-5BE9-43D4-5747B2BB7DAA}"/>
              </a:ext>
            </a:extLst>
          </p:cNvPr>
          <p:cNvSpPr/>
          <p:nvPr/>
        </p:nvSpPr>
        <p:spPr>
          <a:xfrm>
            <a:off x="6267452" y="2419350"/>
            <a:ext cx="5086350" cy="17145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000" dirty="0">
                <a:solidFill>
                  <a:schemeClr val="tx1">
                    <a:lumMod val="75000"/>
                    <a:lumOff val="25000"/>
                  </a:schemeClr>
                </a:solidFill>
              </a:rPr>
              <a:t>B.) A device that converts electrical current from AC to DC </a:t>
            </a:r>
          </a:p>
        </p:txBody>
      </p:sp>
      <p:sp>
        <p:nvSpPr>
          <p:cNvPr id="7" name="Rectangle 6">
            <a:extLst>
              <a:ext uri="{FF2B5EF4-FFF2-40B4-BE49-F238E27FC236}">
                <a16:creationId xmlns:a16="http://schemas.microsoft.com/office/drawing/2014/main" id="{4F25A086-42AA-0065-D478-51715BAADDA7}"/>
              </a:ext>
            </a:extLst>
          </p:cNvPr>
          <p:cNvSpPr/>
          <p:nvPr/>
        </p:nvSpPr>
        <p:spPr>
          <a:xfrm>
            <a:off x="6267452" y="4514849"/>
            <a:ext cx="5086350" cy="171450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000" dirty="0">
                <a:solidFill>
                  <a:schemeClr val="tx1">
                    <a:lumMod val="75000"/>
                    <a:lumOff val="25000"/>
                  </a:schemeClr>
                </a:solidFill>
              </a:rPr>
              <a:t>D.) A device that allows current to flow in only one direction </a:t>
            </a:r>
          </a:p>
        </p:txBody>
      </p:sp>
      <p:sp>
        <p:nvSpPr>
          <p:cNvPr id="8" name="Rectangle 7">
            <a:extLst>
              <a:ext uri="{FF2B5EF4-FFF2-40B4-BE49-F238E27FC236}">
                <a16:creationId xmlns:a16="http://schemas.microsoft.com/office/drawing/2014/main" id="{03653BA9-FF53-75E2-B412-D4A59519A028}"/>
              </a:ext>
            </a:extLst>
          </p:cNvPr>
          <p:cNvSpPr/>
          <p:nvPr/>
        </p:nvSpPr>
        <p:spPr>
          <a:xfrm>
            <a:off x="6267452" y="2419350"/>
            <a:ext cx="5086350" cy="171450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000" dirty="0">
                <a:solidFill>
                  <a:schemeClr val="tx1">
                    <a:lumMod val="75000"/>
                    <a:lumOff val="25000"/>
                  </a:schemeClr>
                </a:solidFill>
              </a:rPr>
              <a:t>B.) A device that converts electrical current from AC to DC </a:t>
            </a:r>
          </a:p>
        </p:txBody>
      </p:sp>
      <p:pic>
        <p:nvPicPr>
          <p:cNvPr id="9" name="Graphic 8" descr="Lights On with solid fill">
            <a:extLst>
              <a:ext uri="{FF2B5EF4-FFF2-40B4-BE49-F238E27FC236}">
                <a16:creationId xmlns:a16="http://schemas.microsoft.com/office/drawing/2014/main" id="{274843E5-4C91-7F6D-72EA-EC85B1D89CC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62413" y="56211"/>
            <a:ext cx="782773" cy="782773"/>
          </a:xfrm>
          <a:prstGeom prst="rect">
            <a:avLst/>
          </a:prstGeom>
        </p:spPr>
      </p:pic>
    </p:spTree>
    <p:custDataLst>
      <p:tags r:id="rId1"/>
    </p:custDataLst>
    <p:extLst>
      <p:ext uri="{BB962C8B-B14F-4D97-AF65-F5344CB8AC3E}">
        <p14:creationId xmlns:p14="http://schemas.microsoft.com/office/powerpoint/2010/main" val="2596579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DEB97-01F2-FC76-C0D0-DF8492411421}"/>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0CEDCD99-221D-6E89-2CEB-01E4377B6A94}"/>
              </a:ext>
            </a:extLst>
          </p:cNvPr>
          <p:cNvSpPr>
            <a:spLocks noGrp="1"/>
          </p:cNvSpPr>
          <p:nvPr>
            <p:ph idx="1"/>
          </p:nvPr>
        </p:nvSpPr>
        <p:spPr/>
        <p:txBody>
          <a:bodyPr>
            <a:normAutofit/>
          </a:bodyPr>
          <a:lstStyle/>
          <a:p>
            <a:r>
              <a:rPr lang="en-US" sz="4000" dirty="0"/>
              <a:t>What is the difference between a step-up and step-down transformer?</a:t>
            </a:r>
          </a:p>
          <a:p>
            <a:endParaRPr lang="en-US" sz="1200" dirty="0"/>
          </a:p>
          <a:p>
            <a:pPr marL="628650" lvl="1" indent="-171450">
              <a:spcBef>
                <a:spcPts val="1200"/>
              </a:spcBef>
              <a:buFont typeface="Arial" panose="020B0604020202020204" pitchFamily="34" charset="0"/>
              <a:buChar char="•"/>
            </a:pPr>
            <a:r>
              <a:rPr lang="en-US" sz="3200" dirty="0">
                <a:solidFill>
                  <a:schemeClr val="accent5"/>
                </a:solidFill>
                <a:latin typeface="Calibri" panose="020F0502020204030204" pitchFamily="34" charset="0"/>
                <a:ea typeface="Calibri" panose="020F0502020204030204" pitchFamily="34" charset="0"/>
                <a:cs typeface="Calibri" panose="020F0502020204030204" pitchFamily="34" charset="0"/>
              </a:rPr>
              <a:t>A </a:t>
            </a:r>
            <a:r>
              <a:rPr lang="en-US" sz="3200" b="1" dirty="0">
                <a:solidFill>
                  <a:schemeClr val="accent5"/>
                </a:solidFill>
                <a:latin typeface="Calibri" panose="020F0502020204030204" pitchFamily="34" charset="0"/>
                <a:ea typeface="Calibri" panose="020F0502020204030204" pitchFamily="34" charset="0"/>
                <a:cs typeface="Calibri" panose="020F0502020204030204" pitchFamily="34" charset="0"/>
              </a:rPr>
              <a:t>step-up transformer </a:t>
            </a:r>
            <a:r>
              <a:rPr lang="en-US" sz="3200" dirty="0">
                <a:solidFill>
                  <a:schemeClr val="accent5"/>
                </a:solidFill>
                <a:latin typeface="Calibri" panose="020F0502020204030204" pitchFamily="34" charset="0"/>
                <a:ea typeface="Calibri" panose="020F0502020204030204" pitchFamily="34" charset="0"/>
                <a:cs typeface="Calibri" panose="020F0502020204030204" pitchFamily="34" charset="0"/>
              </a:rPr>
              <a:t>is designed to increase the voltage from primary to secondary.</a:t>
            </a:r>
          </a:p>
          <a:p>
            <a:pPr marL="628650" lvl="1" indent="-171450">
              <a:spcBef>
                <a:spcPts val="1200"/>
              </a:spcBef>
              <a:buFont typeface="Arial" panose="020B0604020202020204" pitchFamily="34" charset="0"/>
              <a:buChar char="•"/>
            </a:pPr>
            <a:endParaRPr lang="en-US" sz="3200" dirty="0">
              <a:solidFill>
                <a:schemeClr val="accent5"/>
              </a:solidFill>
              <a:latin typeface="Calibri" panose="020F0502020204030204" pitchFamily="34" charset="0"/>
              <a:ea typeface="Calibri" panose="020F0502020204030204" pitchFamily="34" charset="0"/>
              <a:cs typeface="Calibri" panose="020F0502020204030204" pitchFamily="34" charset="0"/>
            </a:endParaRPr>
          </a:p>
          <a:p>
            <a:pPr marL="628650" lvl="1" indent="-171450">
              <a:spcBef>
                <a:spcPts val="1200"/>
              </a:spcBef>
              <a:buFont typeface="Arial" panose="020B0604020202020204" pitchFamily="34" charset="0"/>
              <a:buChar char="•"/>
            </a:pPr>
            <a:r>
              <a:rPr lang="en-US" sz="3200" dirty="0">
                <a:solidFill>
                  <a:schemeClr val="accent5"/>
                </a:solidFill>
                <a:latin typeface="Calibri" panose="020F0502020204030204" pitchFamily="34" charset="0"/>
                <a:ea typeface="Calibri" panose="020F0502020204030204" pitchFamily="34" charset="0"/>
                <a:cs typeface="Calibri" panose="020F0502020204030204" pitchFamily="34" charset="0"/>
              </a:rPr>
              <a:t>A </a:t>
            </a:r>
            <a:r>
              <a:rPr lang="en-US" sz="3200" b="1" dirty="0">
                <a:solidFill>
                  <a:schemeClr val="accent5"/>
                </a:solidFill>
                <a:latin typeface="Calibri" panose="020F0502020204030204" pitchFamily="34" charset="0"/>
                <a:ea typeface="Calibri" panose="020F0502020204030204" pitchFamily="34" charset="0"/>
                <a:cs typeface="Calibri" panose="020F0502020204030204" pitchFamily="34" charset="0"/>
              </a:rPr>
              <a:t>step-down transformer </a:t>
            </a:r>
            <a:r>
              <a:rPr lang="en-US" sz="3200" dirty="0">
                <a:solidFill>
                  <a:schemeClr val="accent5"/>
                </a:solidFill>
                <a:latin typeface="Calibri" panose="020F0502020204030204" pitchFamily="34" charset="0"/>
                <a:ea typeface="Calibri" panose="020F0502020204030204" pitchFamily="34" charset="0"/>
                <a:cs typeface="Calibri" panose="020F0502020204030204" pitchFamily="34" charset="0"/>
              </a:rPr>
              <a:t>is designed to decrease the voltage from primary to secondary.</a:t>
            </a:r>
          </a:p>
          <a:p>
            <a:endParaRPr lang="en-US" sz="4000" dirty="0"/>
          </a:p>
        </p:txBody>
      </p:sp>
      <p:sp>
        <p:nvSpPr>
          <p:cNvPr id="4" name="Rectangle 3">
            <a:extLst>
              <a:ext uri="{FF2B5EF4-FFF2-40B4-BE49-F238E27FC236}">
                <a16:creationId xmlns:a16="http://schemas.microsoft.com/office/drawing/2014/main" id="{30EC71C9-1C0F-4EBD-E048-1E765424F60C}"/>
              </a:ext>
            </a:extLst>
          </p:cNvPr>
          <p:cNvSpPr/>
          <p:nvPr/>
        </p:nvSpPr>
        <p:spPr>
          <a:xfrm>
            <a:off x="1229586" y="2751425"/>
            <a:ext cx="10515600" cy="34480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Lights On with solid fill">
            <a:extLst>
              <a:ext uri="{FF2B5EF4-FFF2-40B4-BE49-F238E27FC236}">
                <a16:creationId xmlns:a16="http://schemas.microsoft.com/office/drawing/2014/main" id="{C6A2FFAE-89F9-D67C-C07D-4A7DD0DE2E8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62413" y="56211"/>
            <a:ext cx="782773" cy="782773"/>
          </a:xfrm>
          <a:prstGeom prst="rect">
            <a:avLst/>
          </a:prstGeom>
        </p:spPr>
      </p:pic>
    </p:spTree>
    <p:custDataLst>
      <p:tags r:id="rId1"/>
    </p:custDataLst>
    <p:extLst>
      <p:ext uri="{BB962C8B-B14F-4D97-AF65-F5344CB8AC3E}">
        <p14:creationId xmlns:p14="http://schemas.microsoft.com/office/powerpoint/2010/main" val="783697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73975-6405-26AC-7696-7412DD4326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C6125B-3FA6-E9B2-BD95-F76CD74DB132}"/>
              </a:ext>
            </a:extLst>
          </p:cNvPr>
          <p:cNvSpPr>
            <a:spLocks noGrp="1"/>
          </p:cNvSpPr>
          <p:nvPr>
            <p:ph type="title"/>
          </p:nvPr>
        </p:nvSpPr>
        <p:spPr>
          <a:xfrm>
            <a:off x="838200" y="207025"/>
            <a:ext cx="10515600" cy="522000"/>
          </a:xfrm>
        </p:spPr>
        <p:txBody>
          <a:bodyPr/>
          <a:lstStyle/>
          <a:p>
            <a:r>
              <a:rPr lang="en-US" dirty="0"/>
              <a:t>Knowledge Check </a:t>
            </a:r>
          </a:p>
        </p:txBody>
      </p:sp>
      <p:sp>
        <p:nvSpPr>
          <p:cNvPr id="3" name="Content Placeholder 2">
            <a:extLst>
              <a:ext uri="{FF2B5EF4-FFF2-40B4-BE49-F238E27FC236}">
                <a16:creationId xmlns:a16="http://schemas.microsoft.com/office/drawing/2014/main" id="{141B8855-4F4F-D1C7-D0DB-483F76E6B496}"/>
              </a:ext>
            </a:extLst>
          </p:cNvPr>
          <p:cNvSpPr>
            <a:spLocks noGrp="1"/>
          </p:cNvSpPr>
          <p:nvPr>
            <p:ph idx="1"/>
          </p:nvPr>
        </p:nvSpPr>
        <p:spPr>
          <a:xfrm>
            <a:off x="838200" y="1219200"/>
            <a:ext cx="10515600" cy="1685925"/>
          </a:xfrm>
        </p:spPr>
        <p:txBody>
          <a:bodyPr>
            <a:normAutofit fontScale="92500"/>
          </a:bodyPr>
          <a:lstStyle/>
          <a:p>
            <a:r>
              <a:rPr lang="en-US" sz="3600" dirty="0"/>
              <a:t>A __________ is a device that detects changes in conditions such as motion, temperature, pressure, light, or electrical fields and converts that change into a usable electrical signal.</a:t>
            </a:r>
          </a:p>
          <a:p>
            <a:endParaRPr lang="en-US" sz="3600" dirty="0"/>
          </a:p>
        </p:txBody>
      </p:sp>
      <p:sp>
        <p:nvSpPr>
          <p:cNvPr id="4" name="Rectangle 3">
            <a:extLst>
              <a:ext uri="{FF2B5EF4-FFF2-40B4-BE49-F238E27FC236}">
                <a16:creationId xmlns:a16="http://schemas.microsoft.com/office/drawing/2014/main" id="{A86F61B6-E4F6-3BC5-D634-AA814D95C570}"/>
              </a:ext>
            </a:extLst>
          </p:cNvPr>
          <p:cNvSpPr/>
          <p:nvPr/>
        </p:nvSpPr>
        <p:spPr>
          <a:xfrm>
            <a:off x="838202" y="3257550"/>
            <a:ext cx="5086350" cy="116205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tx1">
                    <a:lumMod val="75000"/>
                    <a:lumOff val="25000"/>
                  </a:schemeClr>
                </a:solidFill>
              </a:rPr>
              <a:t>A.) Relay  </a:t>
            </a:r>
          </a:p>
        </p:txBody>
      </p:sp>
      <p:sp>
        <p:nvSpPr>
          <p:cNvPr id="5" name="Rectangle 4">
            <a:extLst>
              <a:ext uri="{FF2B5EF4-FFF2-40B4-BE49-F238E27FC236}">
                <a16:creationId xmlns:a16="http://schemas.microsoft.com/office/drawing/2014/main" id="{2B1C0093-4CF7-E485-2B1B-A1DCB2C3662D}"/>
              </a:ext>
            </a:extLst>
          </p:cNvPr>
          <p:cNvSpPr/>
          <p:nvPr/>
        </p:nvSpPr>
        <p:spPr>
          <a:xfrm>
            <a:off x="838200" y="4772024"/>
            <a:ext cx="5086350" cy="116205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tx1">
                    <a:lumMod val="75000"/>
                    <a:lumOff val="25000"/>
                  </a:schemeClr>
                </a:solidFill>
              </a:rPr>
              <a:t>C.) Transformer  </a:t>
            </a:r>
          </a:p>
        </p:txBody>
      </p:sp>
      <p:sp>
        <p:nvSpPr>
          <p:cNvPr id="6" name="Rectangle 5">
            <a:extLst>
              <a:ext uri="{FF2B5EF4-FFF2-40B4-BE49-F238E27FC236}">
                <a16:creationId xmlns:a16="http://schemas.microsoft.com/office/drawing/2014/main" id="{F5335A29-A857-8594-42F9-D71271CBC518}"/>
              </a:ext>
            </a:extLst>
          </p:cNvPr>
          <p:cNvSpPr/>
          <p:nvPr/>
        </p:nvSpPr>
        <p:spPr>
          <a:xfrm>
            <a:off x="6267454" y="3257550"/>
            <a:ext cx="5086350" cy="116205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tx1">
                    <a:lumMod val="75000"/>
                    <a:lumOff val="25000"/>
                  </a:schemeClr>
                </a:solidFill>
              </a:rPr>
              <a:t>B.) Electromagnet  </a:t>
            </a:r>
          </a:p>
        </p:txBody>
      </p:sp>
      <p:sp>
        <p:nvSpPr>
          <p:cNvPr id="7" name="Rectangle 6">
            <a:extLst>
              <a:ext uri="{FF2B5EF4-FFF2-40B4-BE49-F238E27FC236}">
                <a16:creationId xmlns:a16="http://schemas.microsoft.com/office/drawing/2014/main" id="{53C3E217-61E4-5CDD-5740-CD6F4F56E597}"/>
              </a:ext>
            </a:extLst>
          </p:cNvPr>
          <p:cNvSpPr/>
          <p:nvPr/>
        </p:nvSpPr>
        <p:spPr>
          <a:xfrm>
            <a:off x="6267452" y="4772024"/>
            <a:ext cx="5086350" cy="116205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tx1">
                    <a:lumMod val="75000"/>
                    <a:lumOff val="25000"/>
                  </a:schemeClr>
                </a:solidFill>
              </a:rPr>
              <a:t>D.) Sensor  </a:t>
            </a:r>
          </a:p>
        </p:txBody>
      </p:sp>
      <p:sp>
        <p:nvSpPr>
          <p:cNvPr id="8" name="Rectangle 7">
            <a:extLst>
              <a:ext uri="{FF2B5EF4-FFF2-40B4-BE49-F238E27FC236}">
                <a16:creationId xmlns:a16="http://schemas.microsoft.com/office/drawing/2014/main" id="{56624AF2-C82D-E4D4-40F5-B18C74B823F9}"/>
              </a:ext>
            </a:extLst>
          </p:cNvPr>
          <p:cNvSpPr/>
          <p:nvPr/>
        </p:nvSpPr>
        <p:spPr>
          <a:xfrm>
            <a:off x="6267450" y="4772024"/>
            <a:ext cx="5086350" cy="116205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tx1">
                    <a:lumMod val="75000"/>
                    <a:lumOff val="25000"/>
                  </a:schemeClr>
                </a:solidFill>
              </a:rPr>
              <a:t>D.) Sensor  </a:t>
            </a:r>
          </a:p>
        </p:txBody>
      </p:sp>
      <p:pic>
        <p:nvPicPr>
          <p:cNvPr id="9" name="Graphic 8" descr="Lights On with solid fill">
            <a:extLst>
              <a:ext uri="{FF2B5EF4-FFF2-40B4-BE49-F238E27FC236}">
                <a16:creationId xmlns:a16="http://schemas.microsoft.com/office/drawing/2014/main" id="{49044C47-6840-3F84-3B1B-FABA0B4A0CC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62413" y="56211"/>
            <a:ext cx="782773" cy="782773"/>
          </a:xfrm>
          <a:prstGeom prst="rect">
            <a:avLst/>
          </a:prstGeom>
        </p:spPr>
      </p:pic>
    </p:spTree>
    <p:custDataLst>
      <p:tags r:id="rId1"/>
    </p:custDataLst>
    <p:extLst>
      <p:ext uri="{BB962C8B-B14F-4D97-AF65-F5344CB8AC3E}">
        <p14:creationId xmlns:p14="http://schemas.microsoft.com/office/powerpoint/2010/main" val="4028875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D8CAC-CFBA-54C2-789B-E2576AC6450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39CB373-A45C-07F6-44E1-E57428FE7A8E}"/>
              </a:ext>
            </a:extLst>
          </p:cNvPr>
          <p:cNvSpPr>
            <a:spLocks noGrp="1"/>
          </p:cNvSpPr>
          <p:nvPr>
            <p:ph type="title"/>
          </p:nvPr>
        </p:nvSpPr>
        <p:spPr>
          <a:xfrm>
            <a:off x="841248" y="457198"/>
            <a:ext cx="10515600" cy="701593"/>
          </a:xfrm>
        </p:spPr>
        <p:txBody>
          <a:bodyPr/>
          <a:lstStyle/>
          <a:p>
            <a:pPr algn="ctr"/>
            <a:r>
              <a:rPr lang="en-US" dirty="0"/>
              <a:t>Summary and What’s Next</a:t>
            </a:r>
            <a:endParaRPr lang="en-US" dirty="0">
              <a:solidFill>
                <a:schemeClr val="tx1"/>
              </a:solidFill>
            </a:endParaRPr>
          </a:p>
        </p:txBody>
      </p:sp>
      <p:sp>
        <p:nvSpPr>
          <p:cNvPr id="4" name="Rectangle 2">
            <a:extLst>
              <a:ext uri="{FF2B5EF4-FFF2-40B4-BE49-F238E27FC236}">
                <a16:creationId xmlns:a16="http://schemas.microsoft.com/office/drawing/2014/main" id="{E0C9B67E-BA29-FE5D-FF25-BACDD05FFDA9}"/>
              </a:ext>
            </a:extLst>
          </p:cNvPr>
          <p:cNvSpPr>
            <a:spLocks noChangeArrowheads="1"/>
          </p:cNvSpPr>
          <p:nvPr/>
        </p:nvSpPr>
        <p:spPr bwMode="auto">
          <a:xfrm>
            <a:off x="841248" y="1312996"/>
            <a:ext cx="10509504" cy="542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eaLnBrk="0" fontAlgn="base" hangingPunct="0">
              <a:lnSpc>
                <a:spcPct val="135714"/>
              </a:lnSpc>
              <a:spcBef>
                <a:spcPct val="0"/>
              </a:spcBef>
              <a:spcAft>
                <a:spcPct val="0"/>
              </a:spcAft>
              <a:buFont typeface="Wingdings" panose="05000000000000000000" pitchFamily="2" charset="2"/>
              <a:buChar char="ü"/>
            </a:pPr>
            <a:r>
              <a:rPr lang="en-US" alt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Power sources supply energy to the circuit.</a:t>
            </a:r>
          </a:p>
          <a:p>
            <a:pPr marL="342900" lvl="0" indent="-342900" eaLnBrk="0" fontAlgn="base" hangingPunct="0">
              <a:lnSpc>
                <a:spcPct val="135714"/>
              </a:lnSpc>
              <a:spcBef>
                <a:spcPct val="0"/>
              </a:spcBef>
              <a:spcAft>
                <a:spcPct val="0"/>
              </a:spcAft>
              <a:buFont typeface="Wingdings" panose="05000000000000000000" pitchFamily="2" charset="2"/>
              <a:buChar char="ü"/>
            </a:pPr>
            <a:r>
              <a:rPr lang="en-US" alt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Wires carry electricity between components.</a:t>
            </a:r>
          </a:p>
          <a:p>
            <a:pPr marL="342900" lvl="0" indent="-342900" eaLnBrk="0" fontAlgn="base" hangingPunct="0">
              <a:lnSpc>
                <a:spcPct val="135714"/>
              </a:lnSpc>
              <a:spcBef>
                <a:spcPct val="0"/>
              </a:spcBef>
              <a:spcAft>
                <a:spcPct val="0"/>
              </a:spcAft>
              <a:buFont typeface="Wingdings" panose="05000000000000000000" pitchFamily="2" charset="2"/>
              <a:buChar char="ü"/>
            </a:pPr>
            <a:r>
              <a:rPr lang="en-US" alt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Loads use electrical energy to do work.</a:t>
            </a:r>
          </a:p>
          <a:p>
            <a:pPr marL="342900" lvl="0" indent="-342900" eaLnBrk="0" fontAlgn="base" hangingPunct="0">
              <a:lnSpc>
                <a:spcPct val="135714"/>
              </a:lnSpc>
              <a:spcBef>
                <a:spcPct val="0"/>
              </a:spcBef>
              <a:spcAft>
                <a:spcPct val="0"/>
              </a:spcAft>
              <a:buFont typeface="Wingdings" panose="05000000000000000000" pitchFamily="2" charset="2"/>
              <a:buChar char="ü"/>
            </a:pPr>
            <a:r>
              <a:rPr lang="en-US" alt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Protection devices keep circuits and equipment safe.</a:t>
            </a:r>
          </a:p>
          <a:p>
            <a:pPr marL="342900" lvl="0" indent="-342900" eaLnBrk="0" fontAlgn="base" hangingPunct="0">
              <a:lnSpc>
                <a:spcPct val="135714"/>
              </a:lnSpc>
              <a:spcBef>
                <a:spcPct val="0"/>
              </a:spcBef>
              <a:spcAft>
                <a:spcPct val="0"/>
              </a:spcAft>
              <a:buFont typeface="Wingdings" panose="05000000000000000000" pitchFamily="2" charset="2"/>
              <a:buChar char="ü"/>
            </a:pPr>
            <a:r>
              <a:rPr lang="en-US" alt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Control devices turn power on and off automatically.</a:t>
            </a:r>
          </a:p>
          <a:p>
            <a:pPr marL="342900" lvl="0" indent="-342900" eaLnBrk="0" fontAlgn="base" hangingPunct="0">
              <a:lnSpc>
                <a:spcPct val="135714"/>
              </a:lnSpc>
              <a:spcBef>
                <a:spcPct val="0"/>
              </a:spcBef>
              <a:spcAft>
                <a:spcPct val="0"/>
              </a:spcAft>
              <a:buFont typeface="Wingdings" panose="05000000000000000000" pitchFamily="2" charset="2"/>
              <a:buChar char="ü"/>
            </a:pPr>
            <a:r>
              <a:rPr lang="en-US" alt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Electronic components change and control how electricity flows.</a:t>
            </a:r>
          </a:p>
          <a:p>
            <a:pPr marL="342900" lvl="0" indent="-342900" eaLnBrk="0" fontAlgn="base" hangingPunct="0">
              <a:lnSpc>
                <a:spcPct val="135714"/>
              </a:lnSpc>
              <a:spcBef>
                <a:spcPct val="0"/>
              </a:spcBef>
              <a:spcAft>
                <a:spcPct val="0"/>
              </a:spcAft>
              <a:buFont typeface="Wingdings" panose="05000000000000000000" pitchFamily="2" charset="2"/>
              <a:buChar char="ü"/>
            </a:pPr>
            <a:endParaRPr lang="en-US" alt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eaLnBrk="0" fontAlgn="base" hangingPunct="0">
              <a:spcBef>
                <a:spcPct val="0"/>
              </a:spcBef>
              <a:spcAft>
                <a:spcPct val="0"/>
              </a:spcAft>
            </a:pPr>
            <a:r>
              <a:rPr lang="en-US" sz="2800" b="1" dirty="0">
                <a:solidFill>
                  <a:schemeClr val="accent1"/>
                </a:solidFill>
              </a:rPr>
              <a:t>Next, we’ll see how circuit components are represented on electrical diagrams.</a:t>
            </a:r>
            <a:endParaRPr kumimoji="0" lang="en-US" altLang="en-US" sz="2800" b="1" i="0"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p>
            <a:pPr marL="342900" indent="-342900" eaLnBrk="0" fontAlgn="base" hangingPunct="0">
              <a:spcBef>
                <a:spcPct val="0"/>
              </a:spcBef>
              <a:spcAft>
                <a:spcPct val="0"/>
              </a:spcAft>
              <a:buFont typeface="Arial" panose="020B0604020202020204" pitchFamily="34" charset="0"/>
              <a:buChar char="•"/>
            </a:pPr>
            <a:endParaRPr lang="en-US" altLang="en-US" sz="2400" dirty="0">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88883730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50441AE-3DAE-AC25-BBD7-BD16400B6F17}"/>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33" b="33"/>
          <a:stretch>
            <a:fillRect/>
          </a:stretch>
        </p:blipFill>
        <p:spPr>
          <a:xfrm>
            <a:off x="7129849" y="0"/>
            <a:ext cx="5062151" cy="6858000"/>
          </a:xfrm>
        </p:spPr>
      </p:pic>
      <p:sp>
        <p:nvSpPr>
          <p:cNvPr id="4" name="Title 3">
            <a:extLst>
              <a:ext uri="{FF2B5EF4-FFF2-40B4-BE49-F238E27FC236}">
                <a16:creationId xmlns:a16="http://schemas.microsoft.com/office/drawing/2014/main" id="{4323AC46-C503-435B-9AA0-B946428F6ED2}"/>
              </a:ext>
            </a:extLst>
          </p:cNvPr>
          <p:cNvSpPr>
            <a:spLocks noGrp="1"/>
          </p:cNvSpPr>
          <p:nvPr>
            <p:ph type="title"/>
          </p:nvPr>
        </p:nvSpPr>
        <p:spPr/>
        <p:txBody>
          <a:bodyPr/>
          <a:lstStyle/>
          <a:p>
            <a:r>
              <a:rPr lang="en-US" dirty="0"/>
              <a:t>4</a:t>
            </a:r>
            <a:r>
              <a:rPr lang="en-US" sz="3600" dirty="0"/>
              <a:t>.1 – Electrical Circuit Design</a:t>
            </a:r>
          </a:p>
        </p:txBody>
      </p:sp>
      <p:sp>
        <p:nvSpPr>
          <p:cNvPr id="5" name="Text Placeholder 4">
            <a:extLst>
              <a:ext uri="{FF2B5EF4-FFF2-40B4-BE49-F238E27FC236}">
                <a16:creationId xmlns:a16="http://schemas.microsoft.com/office/drawing/2014/main" id="{ADAB55DE-E825-4C49-B5F8-1E690733CB2E}"/>
              </a:ext>
            </a:extLst>
          </p:cNvPr>
          <p:cNvSpPr>
            <a:spLocks noGrp="1"/>
          </p:cNvSpPr>
          <p:nvPr>
            <p:ph type="body" sz="quarter" idx="10"/>
          </p:nvPr>
        </p:nvSpPr>
        <p:spPr>
          <a:xfrm>
            <a:off x="1616075" y="3657600"/>
            <a:ext cx="4860925" cy="2438399"/>
          </a:xfrm>
        </p:spPr>
        <p:txBody>
          <a:bodyPr/>
          <a:lstStyle/>
          <a:p>
            <a:pPr marL="0" indent="0">
              <a:buNone/>
            </a:pPr>
            <a:r>
              <a:rPr lang="en-US" sz="3200" dirty="0"/>
              <a:t>Let’s start with how electrical circuits are designed and how power flows through them.</a:t>
            </a:r>
          </a:p>
          <a:p>
            <a:endParaRPr lang="en-US" dirty="0"/>
          </a:p>
        </p:txBody>
      </p:sp>
    </p:spTree>
    <p:custDataLst>
      <p:tags r:id="rId1"/>
    </p:custDataLst>
    <p:extLst>
      <p:ext uri="{BB962C8B-B14F-4D97-AF65-F5344CB8AC3E}">
        <p14:creationId xmlns:p14="http://schemas.microsoft.com/office/powerpoint/2010/main" val="351117883"/>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08EEC0D-7DDE-09E3-1D3D-A1199FDAEF0C}"/>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33" b="33"/>
          <a:stretch>
            <a:fillRect/>
          </a:stretch>
        </p:blipFill>
        <p:spPr/>
      </p:pic>
      <p:sp>
        <p:nvSpPr>
          <p:cNvPr id="4" name="Title 3">
            <a:extLst>
              <a:ext uri="{FF2B5EF4-FFF2-40B4-BE49-F238E27FC236}">
                <a16:creationId xmlns:a16="http://schemas.microsoft.com/office/drawing/2014/main" id="{4323AC46-C503-435B-9AA0-B946428F6ED2}"/>
              </a:ext>
            </a:extLst>
          </p:cNvPr>
          <p:cNvSpPr>
            <a:spLocks noGrp="1"/>
          </p:cNvSpPr>
          <p:nvPr>
            <p:ph type="title"/>
          </p:nvPr>
        </p:nvSpPr>
        <p:spPr/>
        <p:txBody>
          <a:bodyPr/>
          <a:lstStyle/>
          <a:p>
            <a:r>
              <a:rPr lang="en-US" dirty="0"/>
              <a:t>4</a:t>
            </a:r>
            <a:r>
              <a:rPr lang="en-US" sz="3600" dirty="0"/>
              <a:t>.4 – Circuit Diagram Symbols</a:t>
            </a:r>
          </a:p>
        </p:txBody>
      </p:sp>
      <p:sp>
        <p:nvSpPr>
          <p:cNvPr id="5" name="Text Placeholder 4">
            <a:extLst>
              <a:ext uri="{FF2B5EF4-FFF2-40B4-BE49-F238E27FC236}">
                <a16:creationId xmlns:a16="http://schemas.microsoft.com/office/drawing/2014/main" id="{ADAB55DE-E825-4C49-B5F8-1E690733CB2E}"/>
              </a:ext>
            </a:extLst>
          </p:cNvPr>
          <p:cNvSpPr>
            <a:spLocks noGrp="1"/>
          </p:cNvSpPr>
          <p:nvPr>
            <p:ph type="body" sz="quarter" idx="10"/>
          </p:nvPr>
        </p:nvSpPr>
        <p:spPr>
          <a:xfrm>
            <a:off x="1616075" y="3657600"/>
            <a:ext cx="4860925" cy="2438399"/>
          </a:xfrm>
        </p:spPr>
        <p:txBody>
          <a:bodyPr/>
          <a:lstStyle/>
          <a:p>
            <a:pPr marL="0" indent="0">
              <a:buNone/>
            </a:pPr>
            <a:r>
              <a:rPr lang="en-US" sz="2400" i="1" dirty="0"/>
              <a:t>Next, we’ll learn the symbols that make up the language of electrical diagrams.</a:t>
            </a:r>
          </a:p>
          <a:p>
            <a:pPr marL="0" indent="0">
              <a:buNone/>
            </a:pPr>
            <a:endParaRPr lang="en-US" sz="2400" i="1" dirty="0"/>
          </a:p>
          <a:p>
            <a:pPr marL="0" indent="0">
              <a:buNone/>
            </a:pPr>
            <a:r>
              <a:rPr lang="en-US" sz="2400" b="1" i="1" dirty="0"/>
              <a:t>It’s important to note </a:t>
            </a:r>
            <a:r>
              <a:rPr lang="en-US" sz="2400" i="1" dirty="0"/>
              <a:t>that some symbols may vary by location. </a:t>
            </a:r>
          </a:p>
          <a:p>
            <a:endParaRPr lang="en-US" dirty="0"/>
          </a:p>
        </p:txBody>
      </p:sp>
    </p:spTree>
    <p:custDataLst>
      <p:tags r:id="rId1"/>
    </p:custDataLst>
    <p:extLst>
      <p:ext uri="{BB962C8B-B14F-4D97-AF65-F5344CB8AC3E}">
        <p14:creationId xmlns:p14="http://schemas.microsoft.com/office/powerpoint/2010/main" val="57787277"/>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7D4DE-0EFC-CFEC-C7BE-A9F3A2BA9B08}"/>
              </a:ext>
            </a:extLst>
          </p:cNvPr>
          <p:cNvSpPr>
            <a:spLocks noGrp="1"/>
          </p:cNvSpPr>
          <p:nvPr>
            <p:ph type="title"/>
          </p:nvPr>
        </p:nvSpPr>
        <p:spPr/>
        <p:txBody>
          <a:bodyPr/>
          <a:lstStyle/>
          <a:p>
            <a:r>
              <a:rPr lang="en-US" dirty="0"/>
              <a:t>Why Electrical Symbols Matter</a:t>
            </a:r>
          </a:p>
        </p:txBody>
      </p:sp>
      <p:sp>
        <p:nvSpPr>
          <p:cNvPr id="3" name="Content Placeholder 2">
            <a:extLst>
              <a:ext uri="{FF2B5EF4-FFF2-40B4-BE49-F238E27FC236}">
                <a16:creationId xmlns:a16="http://schemas.microsoft.com/office/drawing/2014/main" id="{875D39FA-35B6-D827-3D5F-FA7DC5ADAECA}"/>
              </a:ext>
            </a:extLst>
          </p:cNvPr>
          <p:cNvSpPr>
            <a:spLocks noGrp="1"/>
          </p:cNvSpPr>
          <p:nvPr>
            <p:ph idx="1"/>
          </p:nvPr>
        </p:nvSpPr>
        <p:spPr/>
        <p:txBody>
          <a:bodyPr/>
          <a:lstStyle/>
          <a:p>
            <a:r>
              <a:rPr lang="en-US" dirty="0"/>
              <a:t>Electrical Diagrams use </a:t>
            </a:r>
            <a:r>
              <a:rPr lang="en-US" b="1" dirty="0"/>
              <a:t>symbols</a:t>
            </a:r>
            <a:r>
              <a:rPr lang="en-US" dirty="0"/>
              <a:t> instead of pictures.</a:t>
            </a:r>
          </a:p>
          <a:p>
            <a:endParaRPr lang="en-US" dirty="0"/>
          </a:p>
          <a:p>
            <a:r>
              <a:rPr lang="en-US" dirty="0"/>
              <a:t>Symbols are a shared language that technicians use to show:</a:t>
            </a:r>
          </a:p>
          <a:p>
            <a:pPr marL="800100" lvl="1" indent="-342900">
              <a:buFont typeface="Arial" panose="020B0604020202020204" pitchFamily="34" charset="0"/>
              <a:buChar char="•"/>
            </a:pPr>
            <a:r>
              <a:rPr lang="en-US" sz="2800" dirty="0"/>
              <a:t>Type of component </a:t>
            </a:r>
          </a:p>
          <a:p>
            <a:pPr marL="800100" lvl="1" indent="-342900">
              <a:buFont typeface="Arial" panose="020B0604020202020204" pitchFamily="34" charset="0"/>
              <a:buChar char="•"/>
            </a:pPr>
            <a:r>
              <a:rPr lang="en-US" sz="2800" dirty="0"/>
              <a:t>Connection </a:t>
            </a:r>
          </a:p>
          <a:p>
            <a:pPr marL="800100" lvl="1" indent="-342900">
              <a:buFont typeface="Arial" panose="020B0604020202020204" pitchFamily="34" charset="0"/>
              <a:buChar char="•"/>
            </a:pPr>
            <a:r>
              <a:rPr lang="en-US" sz="2800" dirty="0"/>
              <a:t>How electricity moves through the system</a:t>
            </a:r>
          </a:p>
          <a:p>
            <a:endParaRPr lang="en-US" dirty="0"/>
          </a:p>
          <a:p>
            <a:r>
              <a:rPr lang="en-US" dirty="0"/>
              <a:t>Learning symbols allows you to read any electrical diagram, even if you’ve never seen that system before.</a:t>
            </a:r>
          </a:p>
        </p:txBody>
      </p:sp>
    </p:spTree>
    <p:custDataLst>
      <p:tags r:id="rId1"/>
    </p:custDataLst>
    <p:extLst>
      <p:ext uri="{BB962C8B-B14F-4D97-AF65-F5344CB8AC3E}">
        <p14:creationId xmlns:p14="http://schemas.microsoft.com/office/powerpoint/2010/main" val="2661938007"/>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ED5A5D-26A5-592B-AAA7-D8DDBE5AD6AD}"/>
              </a:ext>
            </a:extLst>
          </p:cNvPr>
          <p:cNvSpPr>
            <a:spLocks noGrp="1"/>
          </p:cNvSpPr>
          <p:nvPr>
            <p:ph type="title"/>
          </p:nvPr>
        </p:nvSpPr>
        <p:spPr/>
        <p:txBody>
          <a:bodyPr/>
          <a:lstStyle/>
          <a:p>
            <a:r>
              <a:rPr lang="en-US" dirty="0"/>
              <a:t>Symbols Chart Resource </a:t>
            </a:r>
          </a:p>
        </p:txBody>
      </p:sp>
      <p:sp>
        <p:nvSpPr>
          <p:cNvPr id="5" name="Content Placeholder 4">
            <a:extLst>
              <a:ext uri="{FF2B5EF4-FFF2-40B4-BE49-F238E27FC236}">
                <a16:creationId xmlns:a16="http://schemas.microsoft.com/office/drawing/2014/main" id="{F3658646-6A1B-6718-CA4F-C6B658719788}"/>
              </a:ext>
            </a:extLst>
          </p:cNvPr>
          <p:cNvSpPr>
            <a:spLocks noGrp="1"/>
          </p:cNvSpPr>
          <p:nvPr>
            <p:ph idx="1"/>
          </p:nvPr>
        </p:nvSpPr>
        <p:spPr>
          <a:xfrm>
            <a:off x="841248" y="1519433"/>
            <a:ext cx="5257801" cy="4572000"/>
          </a:xfrm>
        </p:spPr>
        <p:txBody>
          <a:bodyPr/>
          <a:lstStyle/>
          <a:p>
            <a:pPr>
              <a:lnSpc>
                <a:spcPct val="128571"/>
              </a:lnSpc>
            </a:pPr>
            <a:r>
              <a:rPr lang="en-US" dirty="0"/>
              <a:t>This chart shows different types of symbols you may see on a diagram. We’ll use “Other” category to record any agency specific symbols. </a:t>
            </a:r>
          </a:p>
        </p:txBody>
      </p:sp>
      <p:pic>
        <p:nvPicPr>
          <p:cNvPr id="7" name="Picture 6">
            <a:extLst>
              <a:ext uri="{FF2B5EF4-FFF2-40B4-BE49-F238E27FC236}">
                <a16:creationId xmlns:a16="http://schemas.microsoft.com/office/drawing/2014/main" id="{445EFE47-12C4-8EAE-A997-C1CF4EFCF784}"/>
              </a:ext>
            </a:extLst>
          </p:cNvPr>
          <p:cNvPicPr>
            <a:picLocks noChangeAspect="1"/>
          </p:cNvPicPr>
          <p:nvPr/>
        </p:nvPicPr>
        <p:blipFill>
          <a:blip r:embed="rId4"/>
          <a:stretch>
            <a:fillRect/>
          </a:stretch>
        </p:blipFill>
        <p:spPr>
          <a:xfrm>
            <a:off x="7331241" y="1645920"/>
            <a:ext cx="3416628" cy="4319026"/>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674386095"/>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4FB98C-E8ED-22C6-DAFF-8FEE551D0E63}"/>
              </a:ext>
            </a:extLst>
          </p:cNvPr>
          <p:cNvSpPr>
            <a:spLocks noGrp="1"/>
          </p:cNvSpPr>
          <p:nvPr>
            <p:ph type="title"/>
          </p:nvPr>
        </p:nvSpPr>
        <p:spPr/>
        <p:txBody>
          <a:bodyPr/>
          <a:lstStyle/>
          <a:p>
            <a:r>
              <a:rPr lang="en-US" dirty="0"/>
              <a:t>Connection points </a:t>
            </a:r>
          </a:p>
        </p:txBody>
      </p:sp>
      <p:sp>
        <p:nvSpPr>
          <p:cNvPr id="9" name="Content Placeholder 8">
            <a:extLst>
              <a:ext uri="{FF2B5EF4-FFF2-40B4-BE49-F238E27FC236}">
                <a16:creationId xmlns:a16="http://schemas.microsoft.com/office/drawing/2014/main" id="{CC88BB54-DB0E-9E9F-6484-B1B01CCC1E4A}"/>
              </a:ext>
            </a:extLst>
          </p:cNvPr>
          <p:cNvSpPr>
            <a:spLocks noGrp="1"/>
          </p:cNvSpPr>
          <p:nvPr>
            <p:ph idx="1"/>
          </p:nvPr>
        </p:nvSpPr>
        <p:spPr>
          <a:xfrm>
            <a:off x="1299380" y="2230816"/>
            <a:ext cx="9288440" cy="4212614"/>
          </a:xfrm>
        </p:spPr>
        <p:txBody>
          <a:bodyPr>
            <a:normAutofit/>
          </a:bodyPr>
          <a:lstStyle/>
          <a:p>
            <a:r>
              <a:rPr lang="en-US" sz="3000" b="1" dirty="0">
                <a:solidFill>
                  <a:schemeClr val="accent1"/>
                </a:solidFill>
              </a:rPr>
              <a:t>Conductor/Wire 				Terminal </a:t>
            </a:r>
          </a:p>
          <a:p>
            <a:r>
              <a:rPr lang="en-US" sz="3000" b="1" dirty="0">
                <a:solidFill>
                  <a:schemeClr val="accent1"/>
                </a:solidFill>
              </a:rPr>
              <a:t>    </a:t>
            </a:r>
            <a:r>
              <a:rPr lang="en-US" sz="3000" b="1" dirty="0">
                <a:solidFill>
                  <a:schemeClr val="tx1"/>
                </a:solidFill>
              </a:rPr>
              <a:t>___________</a:t>
            </a:r>
          </a:p>
          <a:p>
            <a:endParaRPr lang="en-US" sz="2000" b="1" dirty="0">
              <a:solidFill>
                <a:schemeClr val="accent1"/>
              </a:solidFill>
            </a:endParaRPr>
          </a:p>
          <a:p>
            <a:r>
              <a:rPr lang="en-US" sz="3000" b="1" dirty="0">
                <a:solidFill>
                  <a:schemeClr val="accent1"/>
                </a:solidFill>
              </a:rPr>
              <a:t>Connected Wires 			Wires – Not Connected </a:t>
            </a:r>
          </a:p>
        </p:txBody>
      </p:sp>
      <p:pic>
        <p:nvPicPr>
          <p:cNvPr id="10" name="Picture 9">
            <a:extLst>
              <a:ext uri="{FF2B5EF4-FFF2-40B4-BE49-F238E27FC236}">
                <a16:creationId xmlns:a16="http://schemas.microsoft.com/office/drawing/2014/main" id="{3676ED96-D9B4-8185-5BCB-A4E2BB9CDE8B}"/>
              </a:ext>
            </a:extLst>
          </p:cNvPr>
          <p:cNvPicPr>
            <a:picLocks noChangeAspect="1"/>
          </p:cNvPicPr>
          <p:nvPr/>
        </p:nvPicPr>
        <p:blipFill>
          <a:blip r:embed="rId4"/>
          <a:stretch>
            <a:fillRect/>
          </a:stretch>
        </p:blipFill>
        <p:spPr>
          <a:xfrm>
            <a:off x="7335724" y="2777965"/>
            <a:ext cx="2176608" cy="647100"/>
          </a:xfrm>
          <a:prstGeom prst="rect">
            <a:avLst/>
          </a:prstGeom>
        </p:spPr>
      </p:pic>
      <p:pic>
        <p:nvPicPr>
          <p:cNvPr id="11" name="Picture 10">
            <a:extLst>
              <a:ext uri="{FF2B5EF4-FFF2-40B4-BE49-F238E27FC236}">
                <a16:creationId xmlns:a16="http://schemas.microsoft.com/office/drawing/2014/main" id="{980E9D9A-51CF-3D0F-1F45-E73FD0DC7E61}"/>
              </a:ext>
            </a:extLst>
          </p:cNvPr>
          <p:cNvPicPr>
            <a:picLocks noChangeAspect="1"/>
          </p:cNvPicPr>
          <p:nvPr/>
        </p:nvPicPr>
        <p:blipFill>
          <a:blip r:embed="rId5"/>
          <a:stretch>
            <a:fillRect/>
          </a:stretch>
        </p:blipFill>
        <p:spPr>
          <a:xfrm>
            <a:off x="1756228" y="4151654"/>
            <a:ext cx="2073795" cy="2019929"/>
          </a:xfrm>
          <a:prstGeom prst="rect">
            <a:avLst/>
          </a:prstGeom>
        </p:spPr>
      </p:pic>
      <p:sp>
        <p:nvSpPr>
          <p:cNvPr id="12" name="AutoShape 2" descr="Circuit symbol for wires crosing but not joined">
            <a:extLst>
              <a:ext uri="{FF2B5EF4-FFF2-40B4-BE49-F238E27FC236}">
                <a16:creationId xmlns:a16="http://schemas.microsoft.com/office/drawing/2014/main" id="{AE2033C4-811F-18CE-D811-12B18135AFA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3" name="Picture 12">
            <a:extLst>
              <a:ext uri="{FF2B5EF4-FFF2-40B4-BE49-F238E27FC236}">
                <a16:creationId xmlns:a16="http://schemas.microsoft.com/office/drawing/2014/main" id="{D1133E6D-F613-E785-D9E3-D3CDD2C15676}"/>
              </a:ext>
            </a:extLst>
          </p:cNvPr>
          <p:cNvPicPr>
            <a:picLocks noChangeAspect="1"/>
          </p:cNvPicPr>
          <p:nvPr/>
        </p:nvPicPr>
        <p:blipFill>
          <a:blip r:embed="rId6"/>
          <a:stretch>
            <a:fillRect/>
          </a:stretch>
        </p:blipFill>
        <p:spPr>
          <a:xfrm>
            <a:off x="7335724" y="4047193"/>
            <a:ext cx="2838450" cy="2228850"/>
          </a:xfrm>
          <a:prstGeom prst="rect">
            <a:avLst/>
          </a:prstGeom>
        </p:spPr>
      </p:pic>
      <p:sp>
        <p:nvSpPr>
          <p:cNvPr id="14" name="TextBox 13">
            <a:extLst>
              <a:ext uri="{FF2B5EF4-FFF2-40B4-BE49-F238E27FC236}">
                <a16:creationId xmlns:a16="http://schemas.microsoft.com/office/drawing/2014/main" id="{5B57E792-02E7-88FA-DD66-8AA88D4F4635}"/>
              </a:ext>
            </a:extLst>
          </p:cNvPr>
          <p:cNvSpPr txBox="1"/>
          <p:nvPr/>
        </p:nvSpPr>
        <p:spPr>
          <a:xfrm>
            <a:off x="835152" y="1311193"/>
            <a:ext cx="10941022" cy="523220"/>
          </a:xfrm>
          <a:prstGeom prst="rect">
            <a:avLst/>
          </a:prstGeom>
          <a:noFill/>
        </p:spPr>
        <p:txBody>
          <a:bodyPr wrap="square">
            <a:spAutoFit/>
          </a:bodyPr>
          <a:lstStyle/>
          <a:p>
            <a:pPr>
              <a:defRPr sz="1800"/>
            </a:pPr>
            <a:r>
              <a:rPr lang="en-US" sz="2800" dirty="0">
                <a:latin typeface="Calibri" panose="020F0502020204030204" pitchFamily="34" charset="0"/>
                <a:ea typeface="Calibri" panose="020F0502020204030204" pitchFamily="34" charset="0"/>
                <a:cs typeface="Calibri" panose="020F0502020204030204" pitchFamily="34" charset="0"/>
              </a:rPr>
              <a:t>Represented by straight and intersecting lines in a circuit diagram</a:t>
            </a:r>
          </a:p>
        </p:txBody>
      </p:sp>
    </p:spTree>
    <p:custDataLst>
      <p:tags r:id="rId1"/>
    </p:custDataLst>
    <p:extLst>
      <p:ext uri="{BB962C8B-B14F-4D97-AF65-F5344CB8AC3E}">
        <p14:creationId xmlns:p14="http://schemas.microsoft.com/office/powerpoint/2010/main" val="3912445511"/>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BB74A-4818-C880-AF5E-1053A08F0A8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7D5FFC0-5C59-9E85-ED76-37E304CD35BF}"/>
              </a:ext>
            </a:extLst>
          </p:cNvPr>
          <p:cNvSpPr>
            <a:spLocks noGrp="1"/>
          </p:cNvSpPr>
          <p:nvPr>
            <p:ph type="title"/>
          </p:nvPr>
        </p:nvSpPr>
        <p:spPr/>
        <p:txBody>
          <a:bodyPr/>
          <a:lstStyle/>
          <a:p>
            <a:r>
              <a:rPr lang="en-US" dirty="0"/>
              <a:t>Power Source (Battery) Symbols </a:t>
            </a:r>
          </a:p>
        </p:txBody>
      </p:sp>
      <p:sp>
        <p:nvSpPr>
          <p:cNvPr id="9" name="Content Placeholder 8">
            <a:extLst>
              <a:ext uri="{FF2B5EF4-FFF2-40B4-BE49-F238E27FC236}">
                <a16:creationId xmlns:a16="http://schemas.microsoft.com/office/drawing/2014/main" id="{F1E864E3-6684-BFA8-D090-218DCA4B0E3A}"/>
              </a:ext>
            </a:extLst>
          </p:cNvPr>
          <p:cNvSpPr>
            <a:spLocks noGrp="1"/>
          </p:cNvSpPr>
          <p:nvPr>
            <p:ph idx="1"/>
          </p:nvPr>
        </p:nvSpPr>
        <p:spPr>
          <a:xfrm>
            <a:off x="2186484" y="2102073"/>
            <a:ext cx="7514231" cy="3938426"/>
          </a:xfrm>
        </p:spPr>
        <p:txBody>
          <a:bodyPr>
            <a:normAutofit/>
          </a:bodyPr>
          <a:lstStyle/>
          <a:p>
            <a:r>
              <a:rPr lang="en-US" sz="3000" b="1" dirty="0">
                <a:solidFill>
                  <a:schemeClr val="accent1"/>
                </a:solidFill>
              </a:rPr>
              <a:t>Single Cell 				Double Cell  </a:t>
            </a:r>
          </a:p>
          <a:p>
            <a:endParaRPr lang="en-US" sz="3000" b="1" dirty="0">
              <a:solidFill>
                <a:schemeClr val="accent1"/>
              </a:solidFill>
            </a:endParaRPr>
          </a:p>
          <a:p>
            <a:endParaRPr lang="en-US" sz="3000" b="1" dirty="0">
              <a:solidFill>
                <a:schemeClr val="accent1"/>
              </a:solidFill>
            </a:endParaRPr>
          </a:p>
          <a:p>
            <a:endParaRPr lang="en-US" sz="3000" b="1" dirty="0">
              <a:solidFill>
                <a:schemeClr val="accent1"/>
              </a:solidFill>
            </a:endParaRPr>
          </a:p>
          <a:p>
            <a:r>
              <a:rPr lang="en-US" sz="3000" b="1" dirty="0">
                <a:solidFill>
                  <a:schemeClr val="accent1"/>
                </a:solidFill>
              </a:rPr>
              <a:t>Three Cell 				Multiple Cell </a:t>
            </a:r>
          </a:p>
        </p:txBody>
      </p:sp>
      <p:sp>
        <p:nvSpPr>
          <p:cNvPr id="12" name="AutoShape 2" descr="Circuit symbol for wires crosing but not joined">
            <a:extLst>
              <a:ext uri="{FF2B5EF4-FFF2-40B4-BE49-F238E27FC236}">
                <a16:creationId xmlns:a16="http://schemas.microsoft.com/office/drawing/2014/main" id="{DE637EB9-6987-206F-9382-ECD412A4C49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TextBox 1">
            <a:extLst>
              <a:ext uri="{FF2B5EF4-FFF2-40B4-BE49-F238E27FC236}">
                <a16:creationId xmlns:a16="http://schemas.microsoft.com/office/drawing/2014/main" id="{E356911E-78DC-8486-0304-BA15418F615E}"/>
              </a:ext>
            </a:extLst>
          </p:cNvPr>
          <p:cNvSpPr txBox="1"/>
          <p:nvPr/>
        </p:nvSpPr>
        <p:spPr>
          <a:xfrm>
            <a:off x="784318" y="1266325"/>
            <a:ext cx="10941022" cy="523220"/>
          </a:xfrm>
          <a:prstGeom prst="rect">
            <a:avLst/>
          </a:prstGeom>
          <a:noFill/>
        </p:spPr>
        <p:txBody>
          <a:bodyPr wrap="square">
            <a:spAutoFit/>
          </a:bodyPr>
          <a:lstStyle/>
          <a:p>
            <a:pPr>
              <a:defRPr sz="1800"/>
            </a:pPr>
            <a:r>
              <a:rPr lang="en-US" sz="2800" dirty="0">
                <a:latin typeface="Calibri" panose="020F0502020204030204" pitchFamily="34" charset="0"/>
                <a:ea typeface="Calibri" panose="020F0502020204030204" pitchFamily="34" charset="0"/>
                <a:cs typeface="Calibri" panose="020F0502020204030204" pitchFamily="34" charset="0"/>
              </a:rPr>
              <a:t>Represented by two parallel lines as a symbol in a circuit diagram</a:t>
            </a:r>
          </a:p>
        </p:txBody>
      </p:sp>
      <p:pic>
        <p:nvPicPr>
          <p:cNvPr id="8" name="Picture 7">
            <a:extLst>
              <a:ext uri="{FF2B5EF4-FFF2-40B4-BE49-F238E27FC236}">
                <a16:creationId xmlns:a16="http://schemas.microsoft.com/office/drawing/2014/main" id="{1EF7BEE2-46EF-D619-C9FC-D5E1C3F5A486}"/>
              </a:ext>
            </a:extLst>
          </p:cNvPr>
          <p:cNvPicPr>
            <a:picLocks noChangeAspect="1"/>
          </p:cNvPicPr>
          <p:nvPr/>
        </p:nvPicPr>
        <p:blipFill>
          <a:blip r:embed="rId4">
            <a:extLst>
              <a:ext uri="{28A0092B-C50C-407E-A947-70E740481C1C}">
                <a14:useLocalDpi xmlns:a14="http://schemas.microsoft.com/office/drawing/2010/main" val="0"/>
              </a:ext>
            </a:extLst>
          </a:blip>
          <a:srcRect l="4181" t="10840" r="66486" b="54904"/>
          <a:stretch>
            <a:fillRect/>
          </a:stretch>
        </p:blipFill>
        <p:spPr>
          <a:xfrm>
            <a:off x="1989730" y="2598358"/>
            <a:ext cx="2402006" cy="1577857"/>
          </a:xfrm>
          <a:prstGeom prst="rect">
            <a:avLst/>
          </a:prstGeom>
        </p:spPr>
      </p:pic>
      <p:pic>
        <p:nvPicPr>
          <p:cNvPr id="15" name="Picture 14">
            <a:extLst>
              <a:ext uri="{FF2B5EF4-FFF2-40B4-BE49-F238E27FC236}">
                <a16:creationId xmlns:a16="http://schemas.microsoft.com/office/drawing/2014/main" id="{EE172A1C-F9F5-5EAF-CE07-0B139AB6C708}"/>
              </a:ext>
            </a:extLst>
          </p:cNvPr>
          <p:cNvPicPr>
            <a:picLocks noChangeAspect="1"/>
          </p:cNvPicPr>
          <p:nvPr/>
        </p:nvPicPr>
        <p:blipFill>
          <a:blip r:embed="rId4">
            <a:extLst>
              <a:ext uri="{28A0092B-C50C-407E-A947-70E740481C1C}">
                <a14:useLocalDpi xmlns:a14="http://schemas.microsoft.com/office/drawing/2010/main" val="0"/>
              </a:ext>
            </a:extLst>
          </a:blip>
          <a:srcRect l="40820" t="10840" r="24819" b="53069"/>
          <a:stretch>
            <a:fillRect/>
          </a:stretch>
        </p:blipFill>
        <p:spPr>
          <a:xfrm>
            <a:off x="1687774" y="4803269"/>
            <a:ext cx="2813713" cy="1662387"/>
          </a:xfrm>
          <a:prstGeom prst="rect">
            <a:avLst/>
          </a:prstGeom>
        </p:spPr>
      </p:pic>
      <p:pic>
        <p:nvPicPr>
          <p:cNvPr id="16" name="Picture 15">
            <a:extLst>
              <a:ext uri="{FF2B5EF4-FFF2-40B4-BE49-F238E27FC236}">
                <a16:creationId xmlns:a16="http://schemas.microsoft.com/office/drawing/2014/main" id="{604B2219-922B-B2BF-8A49-E8AC17DA1976}"/>
              </a:ext>
            </a:extLst>
          </p:cNvPr>
          <p:cNvPicPr>
            <a:picLocks noChangeAspect="1"/>
          </p:cNvPicPr>
          <p:nvPr/>
        </p:nvPicPr>
        <p:blipFill>
          <a:blip r:embed="rId4">
            <a:extLst>
              <a:ext uri="{28A0092B-C50C-407E-A947-70E740481C1C}">
                <a14:useLocalDpi xmlns:a14="http://schemas.microsoft.com/office/drawing/2010/main" val="0"/>
              </a:ext>
            </a:extLst>
          </a:blip>
          <a:srcRect l="4181" t="50833" r="67805" b="19645"/>
          <a:stretch>
            <a:fillRect/>
          </a:stretch>
        </p:blipFill>
        <p:spPr>
          <a:xfrm>
            <a:off x="6507703" y="2600840"/>
            <a:ext cx="2293962" cy="1359810"/>
          </a:xfrm>
          <a:prstGeom prst="rect">
            <a:avLst/>
          </a:prstGeom>
        </p:spPr>
      </p:pic>
      <p:pic>
        <p:nvPicPr>
          <p:cNvPr id="17" name="Picture 16">
            <a:extLst>
              <a:ext uri="{FF2B5EF4-FFF2-40B4-BE49-F238E27FC236}">
                <a16:creationId xmlns:a16="http://schemas.microsoft.com/office/drawing/2014/main" id="{FC78ED1D-17F1-7440-4585-6ED492917142}"/>
              </a:ext>
            </a:extLst>
          </p:cNvPr>
          <p:cNvPicPr>
            <a:picLocks noChangeAspect="1"/>
          </p:cNvPicPr>
          <p:nvPr/>
        </p:nvPicPr>
        <p:blipFill>
          <a:blip r:embed="rId4">
            <a:extLst>
              <a:ext uri="{28A0092B-C50C-407E-A947-70E740481C1C}">
                <a14:useLocalDpi xmlns:a14="http://schemas.microsoft.com/office/drawing/2010/main" val="0"/>
              </a:ext>
            </a:extLst>
          </a:blip>
          <a:srcRect l="40820" t="53334" r="24819" b="10107"/>
          <a:stretch>
            <a:fillRect/>
          </a:stretch>
        </p:blipFill>
        <p:spPr>
          <a:xfrm>
            <a:off x="6425250" y="4996620"/>
            <a:ext cx="2813713" cy="1683959"/>
          </a:xfrm>
          <a:prstGeom prst="rect">
            <a:avLst/>
          </a:prstGeom>
        </p:spPr>
      </p:pic>
      <p:sp>
        <p:nvSpPr>
          <p:cNvPr id="18" name="Oval 17">
            <a:extLst>
              <a:ext uri="{FF2B5EF4-FFF2-40B4-BE49-F238E27FC236}">
                <a16:creationId xmlns:a16="http://schemas.microsoft.com/office/drawing/2014/main" id="{54DEBC04-A3D5-1CD2-ED8C-7494DEA401F9}"/>
              </a:ext>
            </a:extLst>
          </p:cNvPr>
          <p:cNvSpPr/>
          <p:nvPr/>
        </p:nvSpPr>
        <p:spPr>
          <a:xfrm>
            <a:off x="2491285" y="2760733"/>
            <a:ext cx="357116" cy="35711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a:t>
            </a:r>
          </a:p>
        </p:txBody>
      </p:sp>
      <p:sp>
        <p:nvSpPr>
          <p:cNvPr id="19" name="Oval 18">
            <a:extLst>
              <a:ext uri="{FF2B5EF4-FFF2-40B4-BE49-F238E27FC236}">
                <a16:creationId xmlns:a16="http://schemas.microsoft.com/office/drawing/2014/main" id="{63E1868B-6C38-6FEA-4A68-80058D5E293A}"/>
              </a:ext>
            </a:extLst>
          </p:cNvPr>
          <p:cNvSpPr/>
          <p:nvPr/>
        </p:nvSpPr>
        <p:spPr>
          <a:xfrm>
            <a:off x="3262952" y="2760733"/>
            <a:ext cx="357116" cy="357116"/>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a:t>
            </a:r>
          </a:p>
        </p:txBody>
      </p:sp>
    </p:spTree>
    <p:custDataLst>
      <p:tags r:id="rId1"/>
    </p:custDataLst>
    <p:extLst>
      <p:ext uri="{BB962C8B-B14F-4D97-AF65-F5344CB8AC3E}">
        <p14:creationId xmlns:p14="http://schemas.microsoft.com/office/powerpoint/2010/main" val="87099988"/>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CA634-75C3-3E3F-4A30-4E46A2C09532}"/>
              </a:ext>
            </a:extLst>
          </p:cNvPr>
          <p:cNvSpPr>
            <a:spLocks noGrp="1"/>
          </p:cNvSpPr>
          <p:nvPr>
            <p:ph type="title"/>
          </p:nvPr>
        </p:nvSpPr>
        <p:spPr/>
        <p:txBody>
          <a:bodyPr/>
          <a:lstStyle/>
          <a:p>
            <a:r>
              <a:rPr lang="en-US" dirty="0"/>
              <a:t>Switch Symbol</a:t>
            </a:r>
          </a:p>
        </p:txBody>
      </p:sp>
      <p:sp>
        <p:nvSpPr>
          <p:cNvPr id="3" name="Content Placeholder 2">
            <a:extLst>
              <a:ext uri="{FF2B5EF4-FFF2-40B4-BE49-F238E27FC236}">
                <a16:creationId xmlns:a16="http://schemas.microsoft.com/office/drawing/2014/main" id="{DB683B9B-BD53-1DFE-1A4D-6538C49E8EA0}"/>
              </a:ext>
            </a:extLst>
          </p:cNvPr>
          <p:cNvSpPr>
            <a:spLocks noGrp="1"/>
          </p:cNvSpPr>
          <p:nvPr>
            <p:ph idx="1"/>
          </p:nvPr>
        </p:nvSpPr>
        <p:spPr>
          <a:xfrm>
            <a:off x="838199" y="1645920"/>
            <a:ext cx="10515600" cy="851620"/>
          </a:xfr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Represented by one continuous line (closed) or interrupted line (open) in a circuit diagram.</a:t>
            </a:r>
            <a:endParaRPr lang="en-US" dirty="0"/>
          </a:p>
        </p:txBody>
      </p:sp>
      <p:sp>
        <p:nvSpPr>
          <p:cNvPr id="4" name="Content Placeholder 8">
            <a:extLst>
              <a:ext uri="{FF2B5EF4-FFF2-40B4-BE49-F238E27FC236}">
                <a16:creationId xmlns:a16="http://schemas.microsoft.com/office/drawing/2014/main" id="{09714C16-9A03-969E-609B-01E40E6B5724}"/>
              </a:ext>
            </a:extLst>
          </p:cNvPr>
          <p:cNvSpPr txBox="1">
            <a:spLocks/>
          </p:cNvSpPr>
          <p:nvPr/>
        </p:nvSpPr>
        <p:spPr>
          <a:xfrm>
            <a:off x="1399179" y="2706211"/>
            <a:ext cx="3979461" cy="802630"/>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800" b="0" i="0" kern="1200">
                <a:solidFill>
                  <a:schemeClr val="tx1">
                    <a:lumMod val="75000"/>
                    <a:lumOff val="25000"/>
                  </a:schemeClr>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Clr>
                <a:schemeClr val="tx2"/>
              </a:buClr>
              <a:buFont typeface="Arial" panose="020B0604020202020204" pitchFamily="34" charset="0"/>
              <a:buNone/>
              <a:defRPr sz="2400" b="0" i="0" kern="1200">
                <a:solidFill>
                  <a:schemeClr val="tx1">
                    <a:lumMod val="75000"/>
                    <a:lumOff val="25000"/>
                  </a:schemeClr>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Clr>
                <a:schemeClr val="tx2"/>
              </a:buClr>
              <a:buFont typeface="Arial" panose="020B0604020202020204" pitchFamily="34" charset="0"/>
              <a:buNone/>
              <a:defRPr sz="2400" b="0" i="0" kern="1200">
                <a:solidFill>
                  <a:schemeClr val="tx1">
                    <a:lumMod val="75000"/>
                    <a:lumOff val="25000"/>
                  </a:schemeClr>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Clr>
                <a:schemeClr val="tx2"/>
              </a:buClr>
              <a:buFont typeface="Arial" panose="020B0604020202020204" pitchFamily="34" charset="0"/>
              <a:buNone/>
              <a:defRPr sz="2000" b="0" i="0" kern="1200">
                <a:solidFill>
                  <a:schemeClr val="tx1">
                    <a:lumMod val="75000"/>
                    <a:lumOff val="25000"/>
                  </a:schemeClr>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Clr>
                <a:schemeClr val="tx2"/>
              </a:buClr>
              <a:buFont typeface="Arial" panose="020B0604020202020204" pitchFamily="34" charset="0"/>
              <a:buNone/>
              <a:defRPr sz="1800" b="0" i="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b="1" dirty="0">
                <a:solidFill>
                  <a:schemeClr val="accent1"/>
                </a:solidFill>
              </a:rPr>
              <a:t>Open Switch </a:t>
            </a:r>
          </a:p>
        </p:txBody>
      </p:sp>
      <p:sp>
        <p:nvSpPr>
          <p:cNvPr id="5" name="Content Placeholder 8">
            <a:extLst>
              <a:ext uri="{FF2B5EF4-FFF2-40B4-BE49-F238E27FC236}">
                <a16:creationId xmlns:a16="http://schemas.microsoft.com/office/drawing/2014/main" id="{74CF6BCF-4AAE-B05E-CCF4-FF701B736CA6}"/>
              </a:ext>
            </a:extLst>
          </p:cNvPr>
          <p:cNvSpPr txBox="1">
            <a:spLocks/>
          </p:cNvSpPr>
          <p:nvPr/>
        </p:nvSpPr>
        <p:spPr>
          <a:xfrm>
            <a:off x="6095999" y="2706211"/>
            <a:ext cx="3979461" cy="851620"/>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800" b="0" i="0" kern="1200">
                <a:solidFill>
                  <a:schemeClr val="tx1">
                    <a:lumMod val="75000"/>
                    <a:lumOff val="25000"/>
                  </a:schemeClr>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Clr>
                <a:schemeClr val="tx2"/>
              </a:buClr>
              <a:buFont typeface="Arial" panose="020B0604020202020204" pitchFamily="34" charset="0"/>
              <a:buNone/>
              <a:defRPr sz="2400" b="0" i="0" kern="1200">
                <a:solidFill>
                  <a:schemeClr val="tx1">
                    <a:lumMod val="75000"/>
                    <a:lumOff val="25000"/>
                  </a:schemeClr>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Clr>
                <a:schemeClr val="tx2"/>
              </a:buClr>
              <a:buFont typeface="Arial" panose="020B0604020202020204" pitchFamily="34" charset="0"/>
              <a:buNone/>
              <a:defRPr sz="2400" b="0" i="0" kern="1200">
                <a:solidFill>
                  <a:schemeClr val="tx1">
                    <a:lumMod val="75000"/>
                    <a:lumOff val="25000"/>
                  </a:schemeClr>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Clr>
                <a:schemeClr val="tx2"/>
              </a:buClr>
              <a:buFont typeface="Arial" panose="020B0604020202020204" pitchFamily="34" charset="0"/>
              <a:buNone/>
              <a:defRPr sz="2000" b="0" i="0" kern="1200">
                <a:solidFill>
                  <a:schemeClr val="tx1">
                    <a:lumMod val="75000"/>
                    <a:lumOff val="25000"/>
                  </a:schemeClr>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Clr>
                <a:schemeClr val="tx2"/>
              </a:buClr>
              <a:buFont typeface="Arial" panose="020B0604020202020204" pitchFamily="34" charset="0"/>
              <a:buNone/>
              <a:defRPr sz="1800" b="0" i="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b="1" dirty="0">
                <a:solidFill>
                  <a:schemeClr val="accent1"/>
                </a:solidFill>
              </a:rPr>
              <a:t>Closed Switch</a:t>
            </a:r>
          </a:p>
        </p:txBody>
      </p:sp>
      <p:pic>
        <p:nvPicPr>
          <p:cNvPr id="6" name="Picture 5">
            <a:extLst>
              <a:ext uri="{FF2B5EF4-FFF2-40B4-BE49-F238E27FC236}">
                <a16:creationId xmlns:a16="http://schemas.microsoft.com/office/drawing/2014/main" id="{EA25ED35-2651-A575-BA5A-F194AB651B53}"/>
              </a:ext>
            </a:extLst>
          </p:cNvPr>
          <p:cNvPicPr>
            <a:picLocks noChangeAspect="1"/>
          </p:cNvPicPr>
          <p:nvPr/>
        </p:nvPicPr>
        <p:blipFill>
          <a:blip r:embed="rId4">
            <a:extLst>
              <a:ext uri="{28A0092B-C50C-407E-A947-70E740481C1C}">
                <a14:useLocalDpi xmlns:a14="http://schemas.microsoft.com/office/drawing/2010/main" val="0"/>
              </a:ext>
            </a:extLst>
          </a:blip>
          <a:srcRect l="12314" t="56819" r="49067" b="24000"/>
          <a:stretch>
            <a:fillRect/>
          </a:stretch>
        </p:blipFill>
        <p:spPr>
          <a:xfrm>
            <a:off x="985197" y="3508841"/>
            <a:ext cx="3048370" cy="851620"/>
          </a:xfrm>
          <a:prstGeom prst="rect">
            <a:avLst/>
          </a:prstGeom>
        </p:spPr>
      </p:pic>
      <p:pic>
        <p:nvPicPr>
          <p:cNvPr id="7" name="Picture 6">
            <a:extLst>
              <a:ext uri="{FF2B5EF4-FFF2-40B4-BE49-F238E27FC236}">
                <a16:creationId xmlns:a16="http://schemas.microsoft.com/office/drawing/2014/main" id="{33F02D72-0B83-493A-7B15-A7E3F3CFB424}"/>
              </a:ext>
            </a:extLst>
          </p:cNvPr>
          <p:cNvPicPr>
            <a:picLocks noChangeAspect="1"/>
          </p:cNvPicPr>
          <p:nvPr/>
        </p:nvPicPr>
        <p:blipFill>
          <a:blip r:embed="rId4">
            <a:extLst>
              <a:ext uri="{28A0092B-C50C-407E-A947-70E740481C1C}">
                <a14:useLocalDpi xmlns:a14="http://schemas.microsoft.com/office/drawing/2010/main" val="0"/>
              </a:ext>
            </a:extLst>
          </a:blip>
          <a:srcRect l="12314" t="30846" r="49067" b="54092"/>
          <a:stretch>
            <a:fillRect/>
          </a:stretch>
        </p:blipFill>
        <p:spPr>
          <a:xfrm>
            <a:off x="6019799" y="3934651"/>
            <a:ext cx="3048370" cy="668741"/>
          </a:xfrm>
          <a:prstGeom prst="rect">
            <a:avLst/>
          </a:prstGeom>
        </p:spPr>
      </p:pic>
    </p:spTree>
    <p:custDataLst>
      <p:tags r:id="rId1"/>
    </p:custDataLst>
    <p:extLst>
      <p:ext uri="{BB962C8B-B14F-4D97-AF65-F5344CB8AC3E}">
        <p14:creationId xmlns:p14="http://schemas.microsoft.com/office/powerpoint/2010/main" val="2057547956"/>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9A5F-B786-AB91-DCE5-3209852C3173}"/>
              </a:ext>
            </a:extLst>
          </p:cNvPr>
          <p:cNvSpPr>
            <a:spLocks noGrp="1"/>
          </p:cNvSpPr>
          <p:nvPr>
            <p:ph type="title"/>
          </p:nvPr>
        </p:nvSpPr>
        <p:spPr/>
        <p:txBody>
          <a:bodyPr/>
          <a:lstStyle/>
          <a:p>
            <a:r>
              <a:rPr lang="en-US" dirty="0"/>
              <a:t>Circuit Protection Symbols </a:t>
            </a:r>
          </a:p>
        </p:txBody>
      </p:sp>
      <p:sp>
        <p:nvSpPr>
          <p:cNvPr id="4" name="Content Placeholder 8">
            <a:extLst>
              <a:ext uri="{FF2B5EF4-FFF2-40B4-BE49-F238E27FC236}">
                <a16:creationId xmlns:a16="http://schemas.microsoft.com/office/drawing/2014/main" id="{0C0C455F-CCC5-0143-A309-4C8E57228C5D}"/>
              </a:ext>
            </a:extLst>
          </p:cNvPr>
          <p:cNvSpPr txBox="1">
            <a:spLocks/>
          </p:cNvSpPr>
          <p:nvPr/>
        </p:nvSpPr>
        <p:spPr>
          <a:xfrm>
            <a:off x="1996223" y="3593579"/>
            <a:ext cx="7514231" cy="1452661"/>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800" b="0" i="0" kern="1200">
                <a:solidFill>
                  <a:schemeClr val="tx1">
                    <a:lumMod val="75000"/>
                    <a:lumOff val="25000"/>
                  </a:schemeClr>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Clr>
                <a:schemeClr val="tx2"/>
              </a:buClr>
              <a:buFont typeface="Arial" panose="020B0604020202020204" pitchFamily="34" charset="0"/>
              <a:buNone/>
              <a:defRPr sz="2400" b="0" i="0" kern="1200">
                <a:solidFill>
                  <a:schemeClr val="tx1">
                    <a:lumMod val="75000"/>
                    <a:lumOff val="25000"/>
                  </a:schemeClr>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Clr>
                <a:schemeClr val="tx2"/>
              </a:buClr>
              <a:buFont typeface="Arial" panose="020B0604020202020204" pitchFamily="34" charset="0"/>
              <a:buNone/>
              <a:defRPr sz="2400" b="0" i="0" kern="1200">
                <a:solidFill>
                  <a:schemeClr val="tx1">
                    <a:lumMod val="75000"/>
                    <a:lumOff val="25000"/>
                  </a:schemeClr>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Clr>
                <a:schemeClr val="tx2"/>
              </a:buClr>
              <a:buFont typeface="Arial" panose="020B0604020202020204" pitchFamily="34" charset="0"/>
              <a:buNone/>
              <a:defRPr sz="2000" b="0" i="0" kern="1200">
                <a:solidFill>
                  <a:schemeClr val="tx1">
                    <a:lumMod val="75000"/>
                    <a:lumOff val="25000"/>
                  </a:schemeClr>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Clr>
                <a:schemeClr val="tx2"/>
              </a:buClr>
              <a:buFont typeface="Arial" panose="020B0604020202020204" pitchFamily="34" charset="0"/>
              <a:buNone/>
              <a:defRPr sz="1800" b="0" i="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b="1" dirty="0">
                <a:solidFill>
                  <a:schemeClr val="accent1"/>
                </a:solidFill>
              </a:rPr>
              <a:t>Circuit Breaker 				</a:t>
            </a:r>
          </a:p>
          <a:p>
            <a:endParaRPr lang="en-US" sz="3000" b="1" dirty="0">
              <a:solidFill>
                <a:schemeClr val="accent1"/>
              </a:solidFill>
            </a:endParaRPr>
          </a:p>
        </p:txBody>
      </p:sp>
      <p:pic>
        <p:nvPicPr>
          <p:cNvPr id="7" name="Picture 6">
            <a:extLst>
              <a:ext uri="{FF2B5EF4-FFF2-40B4-BE49-F238E27FC236}">
                <a16:creationId xmlns:a16="http://schemas.microsoft.com/office/drawing/2014/main" id="{6C5F6CA5-EA9B-1C99-A3CA-BE9F0E075CA9}"/>
              </a:ext>
            </a:extLst>
          </p:cNvPr>
          <p:cNvPicPr>
            <a:picLocks noChangeAspect="1"/>
          </p:cNvPicPr>
          <p:nvPr/>
        </p:nvPicPr>
        <p:blipFill>
          <a:blip r:embed="rId4">
            <a:extLst>
              <a:ext uri="{28A0092B-C50C-407E-A947-70E740481C1C}">
                <a14:useLocalDpi xmlns:a14="http://schemas.microsoft.com/office/drawing/2010/main" val="0"/>
              </a:ext>
            </a:extLst>
          </a:blip>
          <a:srcRect l="54514" t="58728" r="3732" b="16020"/>
          <a:stretch>
            <a:fillRect/>
          </a:stretch>
        </p:blipFill>
        <p:spPr>
          <a:xfrm>
            <a:off x="6627962" y="4092675"/>
            <a:ext cx="3149278" cy="1071348"/>
          </a:xfrm>
          <a:prstGeom prst="rect">
            <a:avLst/>
          </a:prstGeom>
        </p:spPr>
      </p:pic>
      <p:pic>
        <p:nvPicPr>
          <p:cNvPr id="8" name="Picture 7">
            <a:extLst>
              <a:ext uri="{FF2B5EF4-FFF2-40B4-BE49-F238E27FC236}">
                <a16:creationId xmlns:a16="http://schemas.microsoft.com/office/drawing/2014/main" id="{33AF4B9D-D231-75F8-D1B1-21D2D43CBE64}"/>
              </a:ext>
            </a:extLst>
          </p:cNvPr>
          <p:cNvPicPr>
            <a:picLocks noChangeAspect="1"/>
          </p:cNvPicPr>
          <p:nvPr/>
        </p:nvPicPr>
        <p:blipFill>
          <a:blip r:embed="rId4">
            <a:extLst>
              <a:ext uri="{28A0092B-C50C-407E-A947-70E740481C1C}">
                <a14:useLocalDpi xmlns:a14="http://schemas.microsoft.com/office/drawing/2010/main" val="0"/>
              </a:ext>
            </a:extLst>
          </a:blip>
          <a:srcRect l="54514" t="13532" r="3732" b="70304"/>
          <a:stretch>
            <a:fillRect/>
          </a:stretch>
        </p:blipFill>
        <p:spPr>
          <a:xfrm>
            <a:off x="6778229" y="5468914"/>
            <a:ext cx="3149278" cy="685768"/>
          </a:xfrm>
          <a:prstGeom prst="rect">
            <a:avLst/>
          </a:prstGeom>
        </p:spPr>
      </p:pic>
      <p:pic>
        <p:nvPicPr>
          <p:cNvPr id="10" name="Picture 9">
            <a:extLst>
              <a:ext uri="{FF2B5EF4-FFF2-40B4-BE49-F238E27FC236}">
                <a16:creationId xmlns:a16="http://schemas.microsoft.com/office/drawing/2014/main" id="{1F9EEEF0-F34C-75EE-10BE-02DCF85F4BAA}"/>
              </a:ext>
            </a:extLst>
          </p:cNvPr>
          <p:cNvPicPr>
            <a:picLocks noChangeAspect="1"/>
          </p:cNvPicPr>
          <p:nvPr/>
        </p:nvPicPr>
        <p:blipFill>
          <a:blip r:embed="rId5">
            <a:extLst>
              <a:ext uri="{28A0092B-C50C-407E-A947-70E740481C1C}">
                <a14:useLocalDpi xmlns:a14="http://schemas.microsoft.com/office/drawing/2010/main" val="0"/>
              </a:ext>
            </a:extLst>
          </a:blip>
          <a:srcRect l="54403" t="7761" r="7907" b="70945"/>
          <a:stretch>
            <a:fillRect/>
          </a:stretch>
        </p:blipFill>
        <p:spPr>
          <a:xfrm>
            <a:off x="1729437" y="4047362"/>
            <a:ext cx="3656345" cy="1161974"/>
          </a:xfrm>
          <a:prstGeom prst="rect">
            <a:avLst/>
          </a:prstGeom>
        </p:spPr>
      </p:pic>
      <p:sp>
        <p:nvSpPr>
          <p:cNvPr id="6" name="TextBox 5">
            <a:extLst>
              <a:ext uri="{FF2B5EF4-FFF2-40B4-BE49-F238E27FC236}">
                <a16:creationId xmlns:a16="http://schemas.microsoft.com/office/drawing/2014/main" id="{4F4BC789-807C-D6F0-0A40-3A508AE8F3D5}"/>
              </a:ext>
            </a:extLst>
          </p:cNvPr>
          <p:cNvSpPr txBox="1"/>
          <p:nvPr/>
        </p:nvSpPr>
        <p:spPr>
          <a:xfrm>
            <a:off x="664296" y="1510095"/>
            <a:ext cx="10515599" cy="1754326"/>
          </a:xfrm>
          <a:prstGeom prst="rect">
            <a:avLst/>
          </a:prstGeom>
          <a:noFill/>
        </p:spPr>
        <p:txBody>
          <a:bodyPr wrap="square">
            <a:spAutoFit/>
          </a:bodyPr>
          <a:lstStyle/>
          <a:p>
            <a:pPr marL="285750" indent="-285750">
              <a:spcBef>
                <a:spcPts val="1200"/>
              </a:spcBef>
              <a:buFont typeface="Arial" panose="020B0604020202020204" pitchFamily="34" charset="0"/>
              <a:buChar char="•"/>
              <a:defRPr sz="1800"/>
            </a:pPr>
            <a:r>
              <a:rPr lang="en-US" sz="28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Circuit Breaker </a:t>
            </a:r>
            <a:r>
              <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Represented by a curved line ended with two circles</a:t>
            </a:r>
          </a:p>
          <a:p>
            <a:pPr marL="285750" indent="-285750">
              <a:spcBef>
                <a:spcPts val="1200"/>
              </a:spcBef>
              <a:buFont typeface="Arial" panose="020B0604020202020204" pitchFamily="34" charset="0"/>
              <a:buChar char="•"/>
              <a:defRPr sz="1800"/>
            </a:pPr>
            <a:endParaRPr lang="en-US" sz="11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defRPr sz="1800"/>
            </a:pPr>
            <a:r>
              <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 Represented by box with line running through OR curved “S” line ended with two circles</a:t>
            </a:r>
            <a:endParaRPr lang="en-US" sz="2800" dirty="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826634635"/>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88EAA-DC5C-79BA-5E65-AD67FA9C9FF4}"/>
              </a:ext>
            </a:extLst>
          </p:cNvPr>
          <p:cNvSpPr>
            <a:spLocks noGrp="1"/>
          </p:cNvSpPr>
          <p:nvPr>
            <p:ph type="title"/>
          </p:nvPr>
        </p:nvSpPr>
        <p:spPr/>
        <p:txBody>
          <a:bodyPr/>
          <a:lstStyle/>
          <a:p>
            <a:r>
              <a:rPr lang="en-US" dirty="0"/>
              <a:t>Load Symbols</a:t>
            </a:r>
          </a:p>
        </p:txBody>
      </p:sp>
      <p:sp>
        <p:nvSpPr>
          <p:cNvPr id="3" name="Content Placeholder 2">
            <a:extLst>
              <a:ext uri="{FF2B5EF4-FFF2-40B4-BE49-F238E27FC236}">
                <a16:creationId xmlns:a16="http://schemas.microsoft.com/office/drawing/2014/main" id="{B6B77609-BC68-2AFC-7DCA-81152847E9E4}"/>
              </a:ext>
            </a:extLst>
          </p:cNvPr>
          <p:cNvSpPr>
            <a:spLocks noGrp="1"/>
          </p:cNvSpPr>
          <p:nvPr>
            <p:ph idx="1"/>
          </p:nvPr>
        </p:nvSpPr>
        <p:spPr>
          <a:xfrm>
            <a:off x="838199" y="1430967"/>
            <a:ext cx="10515600" cy="933507"/>
          </a:xfrm>
        </p:spPr>
        <p:txBody>
          <a:bodyPr/>
          <a:lstStyle/>
          <a:p>
            <a:r>
              <a:rPr lang="en-US" dirty="0"/>
              <a:t>Loads are represented in a variety of way depending on what type of load is used. </a:t>
            </a:r>
          </a:p>
        </p:txBody>
      </p:sp>
      <p:pic>
        <p:nvPicPr>
          <p:cNvPr id="4" name="Picture 3">
            <a:extLst>
              <a:ext uri="{FF2B5EF4-FFF2-40B4-BE49-F238E27FC236}">
                <a16:creationId xmlns:a16="http://schemas.microsoft.com/office/drawing/2014/main" id="{C98BDBFE-325E-44B5-AB0A-318B07186E2C}"/>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8556"/>
          <a:stretch>
            <a:fillRect/>
          </a:stretch>
        </p:blipFill>
        <p:spPr>
          <a:xfrm>
            <a:off x="838199" y="3029802"/>
            <a:ext cx="2078989" cy="2646750"/>
          </a:xfrm>
          <a:prstGeom prst="rect">
            <a:avLst/>
          </a:prstGeom>
        </p:spPr>
      </p:pic>
      <p:pic>
        <p:nvPicPr>
          <p:cNvPr id="5" name="Picture 4">
            <a:extLst>
              <a:ext uri="{FF2B5EF4-FFF2-40B4-BE49-F238E27FC236}">
                <a16:creationId xmlns:a16="http://schemas.microsoft.com/office/drawing/2014/main" id="{E984613B-88E4-2435-AF27-B8F50E43C68B}"/>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3610308" y="3224059"/>
            <a:ext cx="1140154" cy="1078856"/>
          </a:xfrm>
          <a:prstGeom prst="rect">
            <a:avLst/>
          </a:prstGeom>
        </p:spPr>
      </p:pic>
      <p:pic>
        <p:nvPicPr>
          <p:cNvPr id="6" name="Content Placeholder 7">
            <a:extLst>
              <a:ext uri="{FF2B5EF4-FFF2-40B4-BE49-F238E27FC236}">
                <a16:creationId xmlns:a16="http://schemas.microsoft.com/office/drawing/2014/main" id="{0716EA77-3D92-29CE-48F1-2B70D83696E6}"/>
              </a:ext>
            </a:extLst>
          </p:cNvPr>
          <p:cNvPicPr>
            <a:picLocks noChangeAspect="1"/>
          </p:cNvPicPr>
          <p:nvPr/>
        </p:nvPicPr>
        <p:blipFill>
          <a:blip r:embed="rId8">
            <a:biLevel thresh="75000"/>
            <a:extLst>
              <a:ext uri="{28A0092B-C50C-407E-A947-70E740481C1C}">
                <a14:useLocalDpi xmlns:a14="http://schemas.microsoft.com/office/drawing/2010/main" val="0"/>
              </a:ext>
            </a:extLst>
          </a:blip>
          <a:srcRect b="32874"/>
          <a:stretch>
            <a:fillRect/>
          </a:stretch>
        </p:blipFill>
        <p:spPr>
          <a:xfrm>
            <a:off x="5609178" y="4336597"/>
            <a:ext cx="1746799" cy="1712602"/>
          </a:xfrm>
          <a:prstGeom prst="rect">
            <a:avLst/>
          </a:prstGeom>
          <a:ln>
            <a:noFill/>
          </a:ln>
        </p:spPr>
      </p:pic>
      <p:pic>
        <p:nvPicPr>
          <p:cNvPr id="7" name="Content Placeholder 7">
            <a:extLst>
              <a:ext uri="{FF2B5EF4-FFF2-40B4-BE49-F238E27FC236}">
                <a16:creationId xmlns:a16="http://schemas.microsoft.com/office/drawing/2014/main" id="{14E9EAB5-8B9B-64BF-0161-85E98476E24A}"/>
              </a:ext>
            </a:extLst>
          </p:cNvPr>
          <p:cNvPicPr>
            <a:picLocks noChangeAspect="1"/>
          </p:cNvPicPr>
          <p:nvPr/>
        </p:nvPicPr>
        <p:blipFill>
          <a:blip r:embed="rId9">
            <a:biLevel thresh="75000"/>
            <a:extLst>
              <a:ext uri="{28A0092B-C50C-407E-A947-70E740481C1C}">
                <a14:useLocalDpi xmlns:a14="http://schemas.microsoft.com/office/drawing/2010/main" val="0"/>
              </a:ext>
            </a:extLst>
          </a:blip>
          <a:srcRect l="50000" b="48854"/>
          <a:stretch>
            <a:fillRect/>
          </a:stretch>
        </p:blipFill>
        <p:spPr>
          <a:xfrm>
            <a:off x="5718039" y="3043450"/>
            <a:ext cx="1272810" cy="1286761"/>
          </a:xfrm>
          <a:prstGeom prst="rect">
            <a:avLst/>
          </a:prstGeom>
          <a:ln>
            <a:noFill/>
          </a:ln>
        </p:spPr>
      </p:pic>
      <p:pic>
        <p:nvPicPr>
          <p:cNvPr id="9" name="Content Placeholder 7">
            <a:extLst>
              <a:ext uri="{FF2B5EF4-FFF2-40B4-BE49-F238E27FC236}">
                <a16:creationId xmlns:a16="http://schemas.microsoft.com/office/drawing/2014/main" id="{CF25C876-7E80-BD2B-7A87-CB28B65116FA}"/>
              </a:ext>
            </a:extLst>
          </p:cNvPr>
          <p:cNvPicPr>
            <a:picLocks noChangeAspect="1"/>
          </p:cNvPicPr>
          <p:nvPr/>
        </p:nvPicPr>
        <p:blipFill>
          <a:blip r:embed="rId10">
            <a:biLevel thresh="75000"/>
            <a:extLst>
              <a:ext uri="{28A0092B-C50C-407E-A947-70E740481C1C}">
                <a14:useLocalDpi xmlns:a14="http://schemas.microsoft.com/office/drawing/2010/main" val="0"/>
              </a:ext>
            </a:extLst>
          </a:blip>
          <a:srcRect t="16752" b="26442"/>
          <a:stretch>
            <a:fillRect/>
          </a:stretch>
        </p:blipFill>
        <p:spPr>
          <a:xfrm>
            <a:off x="8544619" y="3224059"/>
            <a:ext cx="1756163" cy="1522803"/>
          </a:xfrm>
          <a:prstGeom prst="rect">
            <a:avLst/>
          </a:prstGeom>
          <a:ln>
            <a:noFill/>
          </a:ln>
        </p:spPr>
      </p:pic>
      <p:pic>
        <p:nvPicPr>
          <p:cNvPr id="10" name="Content Placeholder 7">
            <a:extLst>
              <a:ext uri="{FF2B5EF4-FFF2-40B4-BE49-F238E27FC236}">
                <a16:creationId xmlns:a16="http://schemas.microsoft.com/office/drawing/2014/main" id="{E55EFF40-484E-EE0B-FAC3-E74C9E7D10A9}"/>
              </a:ext>
            </a:extLst>
          </p:cNvPr>
          <p:cNvPicPr>
            <a:picLocks noChangeAspect="1"/>
          </p:cNvPicPr>
          <p:nvPr/>
        </p:nvPicPr>
        <p:blipFill>
          <a:blip r:embed="rId11">
            <a:biLevel thresh="75000"/>
            <a:extLst>
              <a:ext uri="{28A0092B-C50C-407E-A947-70E740481C1C}">
                <a14:useLocalDpi xmlns:a14="http://schemas.microsoft.com/office/drawing/2010/main" val="0"/>
              </a:ext>
            </a:extLst>
          </a:blip>
          <a:srcRect l="22833" t="7912" r="32051" b="30930"/>
          <a:stretch>
            <a:fillRect/>
          </a:stretch>
        </p:blipFill>
        <p:spPr>
          <a:xfrm>
            <a:off x="8355177" y="4745498"/>
            <a:ext cx="1484196" cy="1637732"/>
          </a:xfrm>
          <a:prstGeom prst="rect">
            <a:avLst/>
          </a:prstGeom>
          <a:ln>
            <a:noFill/>
          </a:ln>
        </p:spPr>
      </p:pic>
      <p:sp>
        <p:nvSpPr>
          <p:cNvPr id="11" name="TextBox 10">
            <a:extLst>
              <a:ext uri="{FF2B5EF4-FFF2-40B4-BE49-F238E27FC236}">
                <a16:creationId xmlns:a16="http://schemas.microsoft.com/office/drawing/2014/main" id="{664F1BB4-E833-A23C-C2E5-87BEBA53ADD7}"/>
              </a:ext>
            </a:extLst>
          </p:cNvPr>
          <p:cNvSpPr txBox="1"/>
          <p:nvPr/>
        </p:nvSpPr>
        <p:spPr>
          <a:xfrm>
            <a:off x="1041792" y="5525979"/>
            <a:ext cx="609587" cy="523220"/>
          </a:xfrm>
          <a:prstGeom prst="rect">
            <a:avLst/>
          </a:prstGeom>
          <a:noFill/>
        </p:spPr>
        <p:txBody>
          <a:bodyPr wrap="square" rtlCol="0">
            <a:spAutoFit/>
          </a:bodyPr>
          <a:lstStyle/>
          <a:p>
            <a:r>
              <a:rPr lang="en-US" sz="2800" b="1" dirty="0">
                <a:solidFill>
                  <a:schemeClr val="accent1"/>
                </a:solidFill>
              </a:rPr>
              <a:t>DC</a:t>
            </a:r>
          </a:p>
        </p:txBody>
      </p:sp>
      <p:sp>
        <p:nvSpPr>
          <p:cNvPr id="12" name="TextBox 11">
            <a:extLst>
              <a:ext uri="{FF2B5EF4-FFF2-40B4-BE49-F238E27FC236}">
                <a16:creationId xmlns:a16="http://schemas.microsoft.com/office/drawing/2014/main" id="{F194DF90-570E-BDF1-8493-1346106B2E9F}"/>
              </a:ext>
            </a:extLst>
          </p:cNvPr>
          <p:cNvSpPr txBox="1"/>
          <p:nvPr/>
        </p:nvSpPr>
        <p:spPr>
          <a:xfrm>
            <a:off x="2054786" y="5525979"/>
            <a:ext cx="609587" cy="523220"/>
          </a:xfrm>
          <a:prstGeom prst="rect">
            <a:avLst/>
          </a:prstGeom>
          <a:noFill/>
        </p:spPr>
        <p:txBody>
          <a:bodyPr wrap="square" rtlCol="0">
            <a:spAutoFit/>
          </a:bodyPr>
          <a:lstStyle/>
          <a:p>
            <a:r>
              <a:rPr lang="en-US" sz="2800" b="1" dirty="0">
                <a:solidFill>
                  <a:schemeClr val="accent1"/>
                </a:solidFill>
              </a:rPr>
              <a:t>AC</a:t>
            </a:r>
          </a:p>
        </p:txBody>
      </p:sp>
      <p:sp>
        <p:nvSpPr>
          <p:cNvPr id="13" name="TextBox 12">
            <a:extLst>
              <a:ext uri="{FF2B5EF4-FFF2-40B4-BE49-F238E27FC236}">
                <a16:creationId xmlns:a16="http://schemas.microsoft.com/office/drawing/2014/main" id="{7149CD30-F91E-F9A6-5F72-AF0AAD21C32A}"/>
              </a:ext>
            </a:extLst>
          </p:cNvPr>
          <p:cNvSpPr txBox="1"/>
          <p:nvPr/>
        </p:nvSpPr>
        <p:spPr>
          <a:xfrm>
            <a:off x="736998" y="2480645"/>
            <a:ext cx="2180190" cy="523220"/>
          </a:xfrm>
          <a:prstGeom prst="rect">
            <a:avLst/>
          </a:prstGeom>
          <a:noFill/>
        </p:spPr>
        <p:txBody>
          <a:bodyPr wrap="square" rtlCol="0">
            <a:spAutoFit/>
          </a:bodyPr>
          <a:lstStyle/>
          <a:p>
            <a:pPr algn="ctr"/>
            <a:r>
              <a:rPr lang="en-US" sz="2800" b="1" dirty="0">
                <a:solidFill>
                  <a:schemeClr val="accent1"/>
                </a:solidFill>
              </a:rPr>
              <a:t>Motor</a:t>
            </a:r>
          </a:p>
        </p:txBody>
      </p:sp>
      <p:sp>
        <p:nvSpPr>
          <p:cNvPr id="14" name="TextBox 13">
            <a:extLst>
              <a:ext uri="{FF2B5EF4-FFF2-40B4-BE49-F238E27FC236}">
                <a16:creationId xmlns:a16="http://schemas.microsoft.com/office/drawing/2014/main" id="{9D9577C3-B004-8DE0-E4AE-72E4B357AC90}"/>
              </a:ext>
            </a:extLst>
          </p:cNvPr>
          <p:cNvSpPr txBox="1"/>
          <p:nvPr/>
        </p:nvSpPr>
        <p:spPr>
          <a:xfrm>
            <a:off x="3268755" y="2520230"/>
            <a:ext cx="1756164" cy="523220"/>
          </a:xfrm>
          <a:prstGeom prst="rect">
            <a:avLst/>
          </a:prstGeom>
          <a:noFill/>
        </p:spPr>
        <p:txBody>
          <a:bodyPr wrap="square" rtlCol="0">
            <a:spAutoFit/>
          </a:bodyPr>
          <a:lstStyle/>
          <a:p>
            <a:pPr algn="ctr"/>
            <a:r>
              <a:rPr lang="en-US" sz="2800" b="1" dirty="0">
                <a:solidFill>
                  <a:schemeClr val="accent1"/>
                </a:solidFill>
              </a:rPr>
              <a:t>Bulb</a:t>
            </a:r>
          </a:p>
        </p:txBody>
      </p:sp>
      <p:sp>
        <p:nvSpPr>
          <p:cNvPr id="15" name="TextBox 14">
            <a:extLst>
              <a:ext uri="{FF2B5EF4-FFF2-40B4-BE49-F238E27FC236}">
                <a16:creationId xmlns:a16="http://schemas.microsoft.com/office/drawing/2014/main" id="{9DA1F288-EA70-70AF-4B5F-ABA334687C79}"/>
              </a:ext>
            </a:extLst>
          </p:cNvPr>
          <p:cNvSpPr txBox="1"/>
          <p:nvPr/>
        </p:nvSpPr>
        <p:spPr>
          <a:xfrm>
            <a:off x="5303922" y="2520230"/>
            <a:ext cx="2165462" cy="523220"/>
          </a:xfrm>
          <a:prstGeom prst="rect">
            <a:avLst/>
          </a:prstGeom>
          <a:noFill/>
        </p:spPr>
        <p:txBody>
          <a:bodyPr wrap="square" rtlCol="0">
            <a:spAutoFit/>
          </a:bodyPr>
          <a:lstStyle/>
          <a:p>
            <a:pPr algn="ctr"/>
            <a:r>
              <a:rPr lang="en-US" sz="2800" b="1" dirty="0">
                <a:solidFill>
                  <a:schemeClr val="accent1"/>
                </a:solidFill>
              </a:rPr>
              <a:t>Buzzer/Horn</a:t>
            </a:r>
          </a:p>
        </p:txBody>
      </p:sp>
      <p:sp>
        <p:nvSpPr>
          <p:cNvPr id="16" name="TextBox 15">
            <a:extLst>
              <a:ext uri="{FF2B5EF4-FFF2-40B4-BE49-F238E27FC236}">
                <a16:creationId xmlns:a16="http://schemas.microsoft.com/office/drawing/2014/main" id="{06850095-C579-7B83-2E2A-9374BD8F6B46}"/>
              </a:ext>
            </a:extLst>
          </p:cNvPr>
          <p:cNvSpPr txBox="1"/>
          <p:nvPr/>
        </p:nvSpPr>
        <p:spPr>
          <a:xfrm>
            <a:off x="7748387" y="2304786"/>
            <a:ext cx="3059180" cy="954107"/>
          </a:xfrm>
          <a:prstGeom prst="rect">
            <a:avLst/>
          </a:prstGeom>
          <a:noFill/>
        </p:spPr>
        <p:txBody>
          <a:bodyPr wrap="square" rtlCol="0">
            <a:spAutoFit/>
          </a:bodyPr>
          <a:lstStyle/>
          <a:p>
            <a:pPr algn="ctr"/>
            <a:r>
              <a:rPr lang="en-US" sz="2800" b="1" dirty="0">
                <a:solidFill>
                  <a:schemeClr val="accent1"/>
                </a:solidFill>
              </a:rPr>
              <a:t>LED Light/</a:t>
            </a:r>
          </a:p>
          <a:p>
            <a:pPr algn="ctr"/>
            <a:r>
              <a:rPr lang="en-US" sz="2800" b="1" dirty="0">
                <a:solidFill>
                  <a:schemeClr val="accent1"/>
                </a:solidFill>
              </a:rPr>
              <a:t>Incandescent Lamp</a:t>
            </a:r>
          </a:p>
        </p:txBody>
      </p:sp>
    </p:spTree>
    <p:custDataLst>
      <p:tags r:id="rId1"/>
    </p:custDataLst>
    <p:extLst>
      <p:ext uri="{BB962C8B-B14F-4D97-AF65-F5344CB8AC3E}">
        <p14:creationId xmlns:p14="http://schemas.microsoft.com/office/powerpoint/2010/main" val="1877695015"/>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65E2E6-DEBE-4630-A4AD-EE4778945F05}"/>
              </a:ext>
            </a:extLst>
          </p:cNvPr>
          <p:cNvSpPr>
            <a:spLocks noGrp="1"/>
          </p:cNvSpPr>
          <p:nvPr>
            <p:ph type="title"/>
          </p:nvPr>
        </p:nvSpPr>
        <p:spPr/>
        <p:txBody>
          <a:bodyPr/>
          <a:lstStyle/>
          <a:p>
            <a:r>
              <a:rPr lang="en-US" dirty="0"/>
              <a:t>Diode Symbols</a:t>
            </a:r>
          </a:p>
        </p:txBody>
      </p:sp>
      <p:sp>
        <p:nvSpPr>
          <p:cNvPr id="6" name="TextBox 5">
            <a:extLst>
              <a:ext uri="{FF2B5EF4-FFF2-40B4-BE49-F238E27FC236}">
                <a16:creationId xmlns:a16="http://schemas.microsoft.com/office/drawing/2014/main" id="{FCC035E8-43F7-438E-ABA6-628326B4401C}"/>
              </a:ext>
            </a:extLst>
          </p:cNvPr>
          <p:cNvSpPr txBox="1"/>
          <p:nvPr/>
        </p:nvSpPr>
        <p:spPr>
          <a:xfrm>
            <a:off x="828300" y="1472235"/>
            <a:ext cx="10083316" cy="954107"/>
          </a:xfrm>
          <a:prstGeom prst="rect">
            <a:avLst/>
          </a:prstGeom>
          <a:noFill/>
        </p:spPr>
        <p:txBody>
          <a:bodyPr wrap="square">
            <a:spAutoFit/>
          </a:bodyPr>
          <a:lstStyle/>
          <a:p>
            <a:pPr>
              <a:defRPr sz="1800"/>
            </a:pPr>
            <a:r>
              <a:rPr lang="en-US" sz="2800" dirty="0">
                <a:latin typeface="Calibri" panose="020F0502020204030204" pitchFamily="34" charset="0"/>
                <a:ea typeface="Calibri" panose="020F0502020204030204" pitchFamily="34" charset="0"/>
                <a:cs typeface="Calibri" panose="020F0502020204030204" pitchFamily="34" charset="0"/>
              </a:rPr>
              <a:t>Represented by a triangle pointing toward a vertical line. The vertical line represents the cathode.</a:t>
            </a:r>
          </a:p>
        </p:txBody>
      </p:sp>
      <p:pic>
        <p:nvPicPr>
          <p:cNvPr id="20482" name="Picture 2" descr="Different Types of Diodes and How They Work | Jameco.com">
            <a:extLst>
              <a:ext uri="{FF2B5EF4-FFF2-40B4-BE49-F238E27FC236}">
                <a16:creationId xmlns:a16="http://schemas.microsoft.com/office/drawing/2014/main" id="{0BF962F2-09A7-482D-B288-5351635878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9020"/>
          <a:stretch>
            <a:fillRect/>
          </a:stretch>
        </p:blipFill>
        <p:spPr bwMode="auto">
          <a:xfrm>
            <a:off x="2132631" y="3059859"/>
            <a:ext cx="7474653" cy="1371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DB46652-BF18-3A5E-EB90-9844F67CB6C1}"/>
              </a:ext>
            </a:extLst>
          </p:cNvPr>
          <p:cNvSpPr/>
          <p:nvPr/>
        </p:nvSpPr>
        <p:spPr>
          <a:xfrm>
            <a:off x="2543503" y="5610190"/>
            <a:ext cx="3495451" cy="45221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5696933"/>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65E2E6-DEBE-4630-A4AD-EE4778945F05}"/>
              </a:ext>
            </a:extLst>
          </p:cNvPr>
          <p:cNvSpPr>
            <a:spLocks noGrp="1"/>
          </p:cNvSpPr>
          <p:nvPr>
            <p:ph type="title"/>
          </p:nvPr>
        </p:nvSpPr>
        <p:spPr/>
        <p:txBody>
          <a:bodyPr/>
          <a:lstStyle/>
          <a:p>
            <a:r>
              <a:rPr lang="en-US" dirty="0"/>
              <a:t>Relay Symbols  </a:t>
            </a:r>
          </a:p>
        </p:txBody>
      </p:sp>
      <p:sp>
        <p:nvSpPr>
          <p:cNvPr id="9" name="TextBox 8">
            <a:extLst>
              <a:ext uri="{FF2B5EF4-FFF2-40B4-BE49-F238E27FC236}">
                <a16:creationId xmlns:a16="http://schemas.microsoft.com/office/drawing/2014/main" id="{4E76E020-6D63-4AF2-8338-517F75DD99A7}"/>
              </a:ext>
            </a:extLst>
          </p:cNvPr>
          <p:cNvSpPr txBox="1"/>
          <p:nvPr/>
        </p:nvSpPr>
        <p:spPr>
          <a:xfrm>
            <a:off x="835152" y="1241610"/>
            <a:ext cx="7863078" cy="523220"/>
          </a:xfrm>
          <a:prstGeom prst="rect">
            <a:avLst/>
          </a:prstGeom>
          <a:noFill/>
        </p:spPr>
        <p:txBody>
          <a:bodyPr wrap="square">
            <a:spAutoFit/>
          </a:bodyPr>
          <a:lstStyle/>
          <a:p>
            <a:pPr>
              <a:defRPr sz="1800"/>
            </a:pPr>
            <a:r>
              <a:rPr lang="en-US" sz="2800" dirty="0">
                <a:latin typeface="Calibri" panose="020F0502020204030204" pitchFamily="34" charset="0"/>
                <a:ea typeface="Calibri" panose="020F0502020204030204" pitchFamily="34" charset="0"/>
                <a:cs typeface="Calibri" panose="020F0502020204030204" pitchFamily="34" charset="0"/>
              </a:rPr>
              <a:t>Represented by a spiral line next to a switch symbol.</a:t>
            </a:r>
          </a:p>
        </p:txBody>
      </p:sp>
      <p:pic>
        <p:nvPicPr>
          <p:cNvPr id="23554" name="Picture 2" descr="Relay. electronic symbol. Illustration of basic circuit symbols. Electrical  symbols, study content of physics students. electrical circuits. outline  drawing.の素材 [FY310208742460] | ストックフォトの Qlean Market（キュリンマーケット）">
            <a:extLst>
              <a:ext uri="{FF2B5EF4-FFF2-40B4-BE49-F238E27FC236}">
                <a16:creationId xmlns:a16="http://schemas.microsoft.com/office/drawing/2014/main" id="{A56F8124-0230-4395-B8CC-02C8214A7E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148" t="26625" r="15647" b="13189"/>
          <a:stretch>
            <a:fillRect/>
          </a:stretch>
        </p:blipFill>
        <p:spPr bwMode="auto">
          <a:xfrm>
            <a:off x="1155704" y="2512328"/>
            <a:ext cx="2750937" cy="285840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98E1D862-261A-2D48-F83B-EABF7DF8555E}"/>
              </a:ext>
            </a:extLst>
          </p:cNvPr>
          <p:cNvGrpSpPr/>
          <p:nvPr/>
        </p:nvGrpSpPr>
        <p:grpSpPr>
          <a:xfrm>
            <a:off x="5173293" y="2512328"/>
            <a:ext cx="5261812" cy="2500421"/>
            <a:chOff x="5414436" y="2483892"/>
            <a:chExt cx="5989737" cy="3195806"/>
          </a:xfrm>
        </p:grpSpPr>
        <p:pic>
          <p:nvPicPr>
            <p:cNvPr id="11" name="Picture 10">
              <a:extLst>
                <a:ext uri="{FF2B5EF4-FFF2-40B4-BE49-F238E27FC236}">
                  <a16:creationId xmlns:a16="http://schemas.microsoft.com/office/drawing/2014/main" id="{9D390E37-5E72-A086-7581-BF4634827CEB}"/>
                </a:ext>
              </a:extLst>
            </p:cNvPr>
            <p:cNvPicPr>
              <a:picLocks noChangeAspect="1"/>
            </p:cNvPicPr>
            <p:nvPr/>
          </p:nvPicPr>
          <p:blipFill>
            <a:blip r:embed="rId5"/>
            <a:srcRect l="1809" r="59278"/>
            <a:stretch>
              <a:fillRect/>
            </a:stretch>
          </p:blipFill>
          <p:spPr>
            <a:xfrm>
              <a:off x="5428084" y="2971944"/>
              <a:ext cx="2628671" cy="2616009"/>
            </a:xfrm>
            <a:prstGeom prst="rect">
              <a:avLst/>
            </a:prstGeom>
            <a:ln>
              <a:noFill/>
            </a:ln>
          </p:spPr>
        </p:pic>
        <p:pic>
          <p:nvPicPr>
            <p:cNvPr id="2" name="Picture 1">
              <a:extLst>
                <a:ext uri="{FF2B5EF4-FFF2-40B4-BE49-F238E27FC236}">
                  <a16:creationId xmlns:a16="http://schemas.microsoft.com/office/drawing/2014/main" id="{49D140AB-5048-2A39-230A-059BD88808FF}"/>
                </a:ext>
              </a:extLst>
            </p:cNvPr>
            <p:cNvPicPr>
              <a:picLocks noChangeAspect="1"/>
            </p:cNvPicPr>
            <p:nvPr/>
          </p:nvPicPr>
          <p:blipFill>
            <a:blip r:embed="rId5"/>
            <a:srcRect l="61087"/>
            <a:stretch>
              <a:fillRect/>
            </a:stretch>
          </p:blipFill>
          <p:spPr>
            <a:xfrm>
              <a:off x="8555279" y="3063689"/>
              <a:ext cx="2628671" cy="2616009"/>
            </a:xfrm>
            <a:prstGeom prst="rect">
              <a:avLst/>
            </a:prstGeom>
            <a:ln>
              <a:noFill/>
            </a:ln>
          </p:spPr>
        </p:pic>
        <p:sp>
          <p:nvSpPr>
            <p:cNvPr id="3" name="Rectangle 2">
              <a:extLst>
                <a:ext uri="{FF2B5EF4-FFF2-40B4-BE49-F238E27FC236}">
                  <a16:creationId xmlns:a16="http://schemas.microsoft.com/office/drawing/2014/main" id="{148B473C-768A-E311-90FC-5FBB9A0A594C}"/>
                </a:ext>
              </a:extLst>
            </p:cNvPr>
            <p:cNvSpPr/>
            <p:nvPr/>
          </p:nvSpPr>
          <p:spPr>
            <a:xfrm>
              <a:off x="5414436" y="2483892"/>
              <a:ext cx="2642319" cy="474404"/>
            </a:xfrm>
            <a:prstGeom prst="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t>Normally Closed </a:t>
              </a:r>
            </a:p>
          </p:txBody>
        </p:sp>
        <p:sp>
          <p:nvSpPr>
            <p:cNvPr id="5" name="Rectangle 4">
              <a:extLst>
                <a:ext uri="{FF2B5EF4-FFF2-40B4-BE49-F238E27FC236}">
                  <a16:creationId xmlns:a16="http://schemas.microsoft.com/office/drawing/2014/main" id="{C93CE113-44D1-924C-EE36-DB5056DDA1A2}"/>
                </a:ext>
              </a:extLst>
            </p:cNvPr>
            <p:cNvSpPr/>
            <p:nvPr/>
          </p:nvSpPr>
          <p:spPr>
            <a:xfrm>
              <a:off x="8335056" y="2483892"/>
              <a:ext cx="3069117" cy="474404"/>
            </a:xfrm>
            <a:prstGeom prst="rect">
              <a:avLst/>
            </a:prstGeom>
            <a:ln>
              <a:solidFill>
                <a:schemeClr val="accent4"/>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t>Normally Opened </a:t>
              </a:r>
            </a:p>
          </p:txBody>
        </p:sp>
      </p:grpSp>
    </p:spTree>
    <p:custDataLst>
      <p:tags r:id="rId1"/>
    </p:custDataLst>
    <p:extLst>
      <p:ext uri="{BB962C8B-B14F-4D97-AF65-F5344CB8AC3E}">
        <p14:creationId xmlns:p14="http://schemas.microsoft.com/office/powerpoint/2010/main" val="276244309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23D3C-7554-0230-0C48-59B4614C310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DCFD7CA-A7E2-D370-D9AD-4B6E8DAC6058}"/>
              </a:ext>
            </a:extLst>
          </p:cNvPr>
          <p:cNvSpPr>
            <a:spLocks noGrp="1"/>
          </p:cNvSpPr>
          <p:nvPr>
            <p:ph type="title"/>
          </p:nvPr>
        </p:nvSpPr>
        <p:spPr>
          <a:xfrm>
            <a:off x="838200" y="530135"/>
            <a:ext cx="10515600" cy="664797"/>
          </a:xfrm>
        </p:spPr>
        <p:txBody>
          <a:bodyPr/>
          <a:lstStyle/>
          <a:p>
            <a:r>
              <a:rPr lang="en-US" sz="4000" dirty="0"/>
              <a:t>Electrical Circuit</a:t>
            </a:r>
          </a:p>
        </p:txBody>
      </p:sp>
      <p:sp>
        <p:nvSpPr>
          <p:cNvPr id="5" name="Content Placeholder 5">
            <a:extLst>
              <a:ext uri="{FF2B5EF4-FFF2-40B4-BE49-F238E27FC236}">
                <a16:creationId xmlns:a16="http://schemas.microsoft.com/office/drawing/2014/main" id="{EFAC6298-C569-6B8F-F46F-B6A93918148F}"/>
              </a:ext>
            </a:extLst>
          </p:cNvPr>
          <p:cNvSpPr>
            <a:spLocks noGrp="1"/>
          </p:cNvSpPr>
          <p:nvPr>
            <p:ph idx="1"/>
          </p:nvPr>
        </p:nvSpPr>
        <p:spPr>
          <a:xfrm>
            <a:off x="838200" y="1614224"/>
            <a:ext cx="5094794" cy="4603696"/>
          </a:xfrm>
        </p:spPr>
        <p:txBody>
          <a:bodyPr>
            <a:normAutofit/>
          </a:bodyPr>
          <a:lstStyle/>
          <a:p>
            <a:pPr>
              <a:spcBef>
                <a:spcPts val="1200"/>
              </a:spcBef>
            </a:pPr>
            <a:r>
              <a:rPr lang="en-US" dirty="0">
                <a:latin typeface="Calibri" panose="020F0502020204030204" pitchFamily="34" charset="0"/>
                <a:ea typeface="Calibri" panose="020F0502020204030204" pitchFamily="34" charset="0"/>
                <a:cs typeface="Calibri" panose="020F0502020204030204" pitchFamily="34" charset="0"/>
              </a:rPr>
              <a:t>An unbroken loop of conductive material that allows electrons to flow through the loop continuously</a:t>
            </a:r>
          </a:p>
          <a:p>
            <a:pPr marL="342900" indent="-342900">
              <a:spcBef>
                <a:spcPts val="2400"/>
              </a:spcBef>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Circuit is </a:t>
            </a:r>
            <a:r>
              <a:rPr lang="en-US" b="1" dirty="0">
                <a:latin typeface="Calibri" panose="020F0502020204030204" pitchFamily="34" charset="0"/>
                <a:ea typeface="Calibri" panose="020F0502020204030204" pitchFamily="34" charset="0"/>
                <a:cs typeface="Calibri" panose="020F0502020204030204" pitchFamily="34" charset="0"/>
              </a:rPr>
              <a:t>closed</a:t>
            </a:r>
            <a:r>
              <a:rPr lang="en-US" dirty="0">
                <a:latin typeface="Calibri" panose="020F0502020204030204" pitchFamily="34" charset="0"/>
                <a:ea typeface="Calibri" panose="020F0502020204030204" pitchFamily="34" charset="0"/>
                <a:cs typeface="Calibri" panose="020F0502020204030204" pitchFamily="34" charset="0"/>
              </a:rPr>
              <a:t> – complete path, electrons </a:t>
            </a:r>
            <a:r>
              <a:rPr lang="en-US" i="1" dirty="0">
                <a:latin typeface="Calibri" panose="020F0502020204030204" pitchFamily="34" charset="0"/>
                <a:ea typeface="Calibri" panose="020F0502020204030204" pitchFamily="34" charset="0"/>
                <a:cs typeface="Calibri" panose="020F0502020204030204" pitchFamily="34" charset="0"/>
              </a:rPr>
              <a:t>can</a:t>
            </a:r>
            <a:r>
              <a:rPr lang="en-US" dirty="0">
                <a:latin typeface="Calibri" panose="020F0502020204030204" pitchFamily="34" charset="0"/>
                <a:ea typeface="Calibri" panose="020F0502020204030204" pitchFamily="34" charset="0"/>
                <a:cs typeface="Calibri" panose="020F0502020204030204" pitchFamily="34" charset="0"/>
              </a:rPr>
              <a:t> flow</a:t>
            </a:r>
          </a:p>
          <a:p>
            <a:pPr marL="342900" indent="-342900">
              <a:spcBef>
                <a:spcPts val="2400"/>
              </a:spcBef>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Circuit is </a:t>
            </a:r>
            <a:r>
              <a:rPr lang="en-US" b="1" dirty="0">
                <a:latin typeface="Calibri" panose="020F0502020204030204" pitchFamily="34" charset="0"/>
                <a:ea typeface="Calibri" panose="020F0502020204030204" pitchFamily="34" charset="0"/>
                <a:cs typeface="Calibri" panose="020F0502020204030204" pitchFamily="34" charset="0"/>
              </a:rPr>
              <a:t>open</a:t>
            </a:r>
            <a:r>
              <a:rPr lang="en-US" dirty="0">
                <a:latin typeface="Calibri" panose="020F0502020204030204" pitchFamily="34" charset="0"/>
                <a:ea typeface="Calibri" panose="020F0502020204030204" pitchFamily="34" charset="0"/>
                <a:cs typeface="Calibri" panose="020F0502020204030204" pitchFamily="34" charset="0"/>
              </a:rPr>
              <a:t> – loop is broken, electrons </a:t>
            </a:r>
            <a:r>
              <a:rPr lang="en-US" i="1" dirty="0">
                <a:latin typeface="Calibri" panose="020F0502020204030204" pitchFamily="34" charset="0"/>
                <a:ea typeface="Calibri" panose="020F0502020204030204" pitchFamily="34" charset="0"/>
                <a:cs typeface="Calibri" panose="020F0502020204030204" pitchFamily="34" charset="0"/>
              </a:rPr>
              <a:t>cannot</a:t>
            </a:r>
            <a:r>
              <a:rPr lang="en-US" dirty="0">
                <a:latin typeface="Calibri" panose="020F0502020204030204" pitchFamily="34" charset="0"/>
                <a:ea typeface="Calibri" panose="020F0502020204030204" pitchFamily="34" charset="0"/>
                <a:cs typeface="Calibri" panose="020F0502020204030204" pitchFamily="34" charset="0"/>
              </a:rPr>
              <a:t> flow</a:t>
            </a:r>
          </a:p>
        </p:txBody>
      </p:sp>
      <p:sp>
        <p:nvSpPr>
          <p:cNvPr id="7" name="TextBox 6">
            <a:extLst>
              <a:ext uri="{FF2B5EF4-FFF2-40B4-BE49-F238E27FC236}">
                <a16:creationId xmlns:a16="http://schemas.microsoft.com/office/drawing/2014/main" id="{CAB8A70B-D060-F195-9661-72461619AF59}"/>
              </a:ext>
            </a:extLst>
          </p:cNvPr>
          <p:cNvSpPr txBox="1"/>
          <p:nvPr/>
        </p:nvSpPr>
        <p:spPr>
          <a:xfrm>
            <a:off x="7533590" y="6089338"/>
            <a:ext cx="2947737" cy="477054"/>
          </a:xfrm>
          <a:prstGeom prst="rect">
            <a:avLst/>
          </a:prstGeom>
          <a:noFill/>
        </p:spPr>
        <p:txBody>
          <a:bodyPr wrap="square">
            <a:spAutoFit/>
          </a:bodyPr>
          <a:lstStyle/>
          <a:p>
            <a:pPr algn="ctr">
              <a:defRPr sz="1800"/>
            </a:pPr>
            <a:r>
              <a:rPr lang="en-US" sz="2500" b="1" i="1" dirty="0"/>
              <a:t>Series DC Circuit</a:t>
            </a:r>
          </a:p>
        </p:txBody>
      </p:sp>
      <p:sp>
        <p:nvSpPr>
          <p:cNvPr id="11" name="Rectangle 10">
            <a:extLst>
              <a:ext uri="{FF2B5EF4-FFF2-40B4-BE49-F238E27FC236}">
                <a16:creationId xmlns:a16="http://schemas.microsoft.com/office/drawing/2014/main" id="{8FD3FD16-A347-F498-D2F1-371FEBE961C4}"/>
              </a:ext>
            </a:extLst>
          </p:cNvPr>
          <p:cNvSpPr/>
          <p:nvPr/>
        </p:nvSpPr>
        <p:spPr>
          <a:xfrm>
            <a:off x="10765186" y="2811984"/>
            <a:ext cx="543734" cy="23726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0E183AA-3624-6296-624F-C1804F1FEC5A}"/>
              </a:ext>
            </a:extLst>
          </p:cNvPr>
          <p:cNvSpPr/>
          <p:nvPr/>
        </p:nvSpPr>
        <p:spPr>
          <a:xfrm>
            <a:off x="10781212" y="5251757"/>
            <a:ext cx="635725" cy="188262"/>
          </a:xfrm>
          <a:prstGeom prst="rect">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6B83AF54-193D-945A-2A13-D34467C1ABA3}"/>
              </a:ext>
            </a:extLst>
          </p:cNvPr>
          <p:cNvGrpSpPr/>
          <p:nvPr/>
        </p:nvGrpSpPr>
        <p:grpSpPr>
          <a:xfrm>
            <a:off x="6460333" y="1614224"/>
            <a:ext cx="5311087" cy="2355807"/>
            <a:chOff x="6278034" y="1531940"/>
            <a:chExt cx="5311087" cy="2355807"/>
          </a:xfrm>
        </p:grpSpPr>
        <p:pic>
          <p:nvPicPr>
            <p:cNvPr id="14" name="Picture 13">
              <a:extLst>
                <a:ext uri="{FF2B5EF4-FFF2-40B4-BE49-F238E27FC236}">
                  <a16:creationId xmlns:a16="http://schemas.microsoft.com/office/drawing/2014/main" id="{23291E87-1C06-733A-7453-C0C4D98C484A}"/>
                </a:ext>
              </a:extLst>
            </p:cNvPr>
            <p:cNvPicPr>
              <a:picLocks noChangeAspect="1"/>
            </p:cNvPicPr>
            <p:nvPr/>
          </p:nvPicPr>
          <p:blipFill>
            <a:blip r:embed="rId4">
              <a:extLst>
                <a:ext uri="{28A0092B-C50C-407E-A947-70E740481C1C}">
                  <a14:useLocalDpi xmlns:a14="http://schemas.microsoft.com/office/drawing/2010/main" val="0"/>
                </a:ext>
              </a:extLst>
            </a:blip>
            <a:srcRect l="8940" t="16594" b="11601"/>
            <a:stretch>
              <a:fillRect/>
            </a:stretch>
          </p:blipFill>
          <p:spPr>
            <a:xfrm>
              <a:off x="6278034" y="1531940"/>
              <a:ext cx="5311087" cy="2355807"/>
            </a:xfrm>
            <a:prstGeom prst="rect">
              <a:avLst/>
            </a:prstGeom>
          </p:spPr>
        </p:pic>
        <p:sp>
          <p:nvSpPr>
            <p:cNvPr id="17" name="TextBox 16">
              <a:extLst>
                <a:ext uri="{FF2B5EF4-FFF2-40B4-BE49-F238E27FC236}">
                  <a16:creationId xmlns:a16="http://schemas.microsoft.com/office/drawing/2014/main" id="{FE6760AB-6304-45C0-C4AA-8AA76AA1831D}"/>
                </a:ext>
              </a:extLst>
            </p:cNvPr>
            <p:cNvSpPr txBox="1"/>
            <p:nvPr/>
          </p:nvSpPr>
          <p:spPr>
            <a:xfrm>
              <a:off x="7267071" y="1888499"/>
              <a:ext cx="2851487" cy="477054"/>
            </a:xfrm>
            <a:prstGeom prst="rect">
              <a:avLst/>
            </a:prstGeom>
            <a:noFill/>
          </p:spPr>
          <p:txBody>
            <a:bodyPr wrap="square">
              <a:spAutoFit/>
            </a:bodyPr>
            <a:lstStyle/>
            <a:p>
              <a:pPr algn="ctr">
                <a:defRPr sz="1800"/>
              </a:pPr>
              <a:r>
                <a:rPr lang="en-US" sz="2500" b="1" i="1" dirty="0">
                  <a:solidFill>
                    <a:srgbClr val="00A44B"/>
                  </a:solidFill>
                </a:rPr>
                <a:t>Closed Circuit</a:t>
              </a:r>
            </a:p>
          </p:txBody>
        </p:sp>
      </p:grpSp>
      <p:grpSp>
        <p:nvGrpSpPr>
          <p:cNvPr id="20" name="Group 19">
            <a:extLst>
              <a:ext uri="{FF2B5EF4-FFF2-40B4-BE49-F238E27FC236}">
                <a16:creationId xmlns:a16="http://schemas.microsoft.com/office/drawing/2014/main" id="{3A25F0D1-CC29-0D9E-948E-4E56A022F25C}"/>
              </a:ext>
            </a:extLst>
          </p:cNvPr>
          <p:cNvGrpSpPr/>
          <p:nvPr/>
        </p:nvGrpSpPr>
        <p:grpSpPr>
          <a:xfrm>
            <a:off x="6395494" y="3979251"/>
            <a:ext cx="5375926" cy="2208189"/>
            <a:chOff x="6213195" y="3896967"/>
            <a:chExt cx="5375926" cy="2208189"/>
          </a:xfrm>
        </p:grpSpPr>
        <p:pic>
          <p:nvPicPr>
            <p:cNvPr id="16" name="Picture 15">
              <a:extLst>
                <a:ext uri="{FF2B5EF4-FFF2-40B4-BE49-F238E27FC236}">
                  <a16:creationId xmlns:a16="http://schemas.microsoft.com/office/drawing/2014/main" id="{935E8815-AF52-C65A-969E-03414E2F4B23}"/>
                </a:ext>
              </a:extLst>
            </p:cNvPr>
            <p:cNvPicPr>
              <a:picLocks noChangeAspect="1"/>
            </p:cNvPicPr>
            <p:nvPr/>
          </p:nvPicPr>
          <p:blipFill>
            <a:blip r:embed="rId5">
              <a:extLst>
                <a:ext uri="{28A0092B-C50C-407E-A947-70E740481C1C}">
                  <a14:useLocalDpi xmlns:a14="http://schemas.microsoft.com/office/drawing/2010/main" val="0"/>
                </a:ext>
              </a:extLst>
            </a:blip>
            <a:srcRect l="6580" t="15101" r="1174" b="14044"/>
            <a:stretch>
              <a:fillRect/>
            </a:stretch>
          </p:blipFill>
          <p:spPr>
            <a:xfrm>
              <a:off x="6213195" y="3896967"/>
              <a:ext cx="5375926" cy="2208189"/>
            </a:xfrm>
            <a:prstGeom prst="rect">
              <a:avLst/>
            </a:prstGeom>
          </p:spPr>
        </p:pic>
        <p:sp>
          <p:nvSpPr>
            <p:cNvPr id="18" name="TextBox 17">
              <a:extLst>
                <a:ext uri="{FF2B5EF4-FFF2-40B4-BE49-F238E27FC236}">
                  <a16:creationId xmlns:a16="http://schemas.microsoft.com/office/drawing/2014/main" id="{98F274D0-6BD9-69D3-B35D-44D496A5D4AE}"/>
                </a:ext>
              </a:extLst>
            </p:cNvPr>
            <p:cNvSpPr txBox="1"/>
            <p:nvPr/>
          </p:nvSpPr>
          <p:spPr>
            <a:xfrm>
              <a:off x="7351291" y="4410317"/>
              <a:ext cx="2851487" cy="477054"/>
            </a:xfrm>
            <a:prstGeom prst="rect">
              <a:avLst/>
            </a:prstGeom>
            <a:noFill/>
          </p:spPr>
          <p:txBody>
            <a:bodyPr wrap="square">
              <a:spAutoFit/>
            </a:bodyPr>
            <a:lstStyle/>
            <a:p>
              <a:pPr algn="ctr">
                <a:defRPr sz="1800"/>
              </a:pPr>
              <a:r>
                <a:rPr lang="en-US" sz="2500" b="1" i="1" dirty="0">
                  <a:solidFill>
                    <a:srgbClr val="D41414"/>
                  </a:solidFill>
                </a:rPr>
                <a:t>Open Circuit</a:t>
              </a:r>
            </a:p>
          </p:txBody>
        </p:sp>
      </p:grpSp>
    </p:spTree>
    <p:custDataLst>
      <p:tags r:id="rId1"/>
    </p:custDataLst>
    <p:extLst>
      <p:ext uri="{BB962C8B-B14F-4D97-AF65-F5344CB8AC3E}">
        <p14:creationId xmlns:p14="http://schemas.microsoft.com/office/powerpoint/2010/main" val="2395742536"/>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72BF1-A70F-C739-6FFA-7FA38D9416ED}"/>
              </a:ext>
            </a:extLst>
          </p:cNvPr>
          <p:cNvSpPr>
            <a:spLocks noGrp="1"/>
          </p:cNvSpPr>
          <p:nvPr>
            <p:ph type="title"/>
          </p:nvPr>
        </p:nvSpPr>
        <p:spPr/>
        <p:txBody>
          <a:bodyPr/>
          <a:lstStyle/>
          <a:p>
            <a:r>
              <a:rPr lang="en-US" dirty="0"/>
              <a:t>Resistor Symbols</a:t>
            </a:r>
          </a:p>
        </p:txBody>
      </p:sp>
      <p:sp>
        <p:nvSpPr>
          <p:cNvPr id="4" name="TextBox 3">
            <a:extLst>
              <a:ext uri="{FF2B5EF4-FFF2-40B4-BE49-F238E27FC236}">
                <a16:creationId xmlns:a16="http://schemas.microsoft.com/office/drawing/2014/main" id="{77382DCE-0B25-BC16-549B-48CFF5DF41B8}"/>
              </a:ext>
            </a:extLst>
          </p:cNvPr>
          <p:cNvSpPr txBox="1"/>
          <p:nvPr/>
        </p:nvSpPr>
        <p:spPr>
          <a:xfrm>
            <a:off x="835151" y="1311193"/>
            <a:ext cx="10096705" cy="954107"/>
          </a:xfrm>
          <a:prstGeom prst="rect">
            <a:avLst/>
          </a:prstGeom>
          <a:noFill/>
        </p:spPr>
        <p:txBody>
          <a:bodyPr wrap="square">
            <a:spAutoFit/>
          </a:bodyPr>
          <a:lstStyle/>
          <a:p>
            <a:pPr>
              <a:defRPr sz="1800"/>
            </a:pPr>
            <a:r>
              <a:rPr lang="en-US" sz="2800" dirty="0">
                <a:latin typeface="Calibri" panose="020F0502020204030204" pitchFamily="34" charset="0"/>
                <a:ea typeface="Calibri" panose="020F0502020204030204" pitchFamily="34" charset="0"/>
                <a:cs typeface="Calibri" panose="020F0502020204030204" pitchFamily="34" charset="0"/>
              </a:rPr>
              <a:t>Represented by a zigzag line or rectangle. If it has an arrow, it is a variable resistor. </a:t>
            </a:r>
          </a:p>
        </p:txBody>
      </p:sp>
      <p:pic>
        <p:nvPicPr>
          <p:cNvPr id="5" name="Picture 2" descr="Resistor Symbol Vector Art, Icons, and Graphics for Free Download">
            <a:extLst>
              <a:ext uri="{FF2B5EF4-FFF2-40B4-BE49-F238E27FC236}">
                <a16:creationId xmlns:a16="http://schemas.microsoft.com/office/drawing/2014/main" id="{C8295C83-DEB3-58C6-D593-A5A36098D7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504" t="12352" r="20644" b="51934"/>
          <a:stretch>
            <a:fillRect/>
          </a:stretch>
        </p:blipFill>
        <p:spPr bwMode="auto">
          <a:xfrm>
            <a:off x="1473957" y="3002523"/>
            <a:ext cx="3275463" cy="15901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8E00598-B30B-14F5-47D3-18B23B228071}"/>
              </a:ext>
            </a:extLst>
          </p:cNvPr>
          <p:cNvPicPr>
            <a:picLocks noChangeAspect="1"/>
          </p:cNvPicPr>
          <p:nvPr/>
        </p:nvPicPr>
        <p:blipFill>
          <a:blip r:embed="rId5">
            <a:extLst>
              <a:ext uri="{28A0092B-C50C-407E-A947-70E740481C1C}">
                <a14:useLocalDpi xmlns:a14="http://schemas.microsoft.com/office/drawing/2010/main" val="0"/>
              </a:ext>
            </a:extLst>
          </a:blip>
          <a:srcRect l="54514" t="58728" r="3732" b="16020"/>
          <a:stretch>
            <a:fillRect/>
          </a:stretch>
        </p:blipFill>
        <p:spPr>
          <a:xfrm>
            <a:off x="6728580" y="3261938"/>
            <a:ext cx="3149278" cy="1071348"/>
          </a:xfrm>
          <a:prstGeom prst="rect">
            <a:avLst/>
          </a:prstGeom>
        </p:spPr>
      </p:pic>
      <p:pic>
        <p:nvPicPr>
          <p:cNvPr id="10" name="Picture 9">
            <a:extLst>
              <a:ext uri="{FF2B5EF4-FFF2-40B4-BE49-F238E27FC236}">
                <a16:creationId xmlns:a16="http://schemas.microsoft.com/office/drawing/2014/main" id="{7F86C9DB-B2F2-7896-C38A-19AA340E30B6}"/>
              </a:ext>
            </a:extLst>
          </p:cNvPr>
          <p:cNvPicPr>
            <a:picLocks noChangeAspect="1"/>
          </p:cNvPicPr>
          <p:nvPr/>
        </p:nvPicPr>
        <p:blipFill>
          <a:blip r:embed="rId5">
            <a:extLst>
              <a:ext uri="{28A0092B-C50C-407E-A947-70E740481C1C}">
                <a14:useLocalDpi xmlns:a14="http://schemas.microsoft.com/office/drawing/2010/main" val="0"/>
              </a:ext>
            </a:extLst>
          </a:blip>
          <a:srcRect l="54514" t="58728" r="3732" b="16020"/>
          <a:stretch>
            <a:fillRect/>
          </a:stretch>
        </p:blipFill>
        <p:spPr>
          <a:xfrm>
            <a:off x="6854766" y="4852116"/>
            <a:ext cx="3149278" cy="1071348"/>
          </a:xfrm>
          <a:prstGeom prst="rect">
            <a:avLst/>
          </a:prstGeom>
        </p:spPr>
      </p:pic>
      <p:grpSp>
        <p:nvGrpSpPr>
          <p:cNvPr id="20" name="Group 19">
            <a:extLst>
              <a:ext uri="{FF2B5EF4-FFF2-40B4-BE49-F238E27FC236}">
                <a16:creationId xmlns:a16="http://schemas.microsoft.com/office/drawing/2014/main" id="{E5CC3F21-7C60-B8AA-CFB5-FC834F01895D}"/>
              </a:ext>
            </a:extLst>
          </p:cNvPr>
          <p:cNvGrpSpPr/>
          <p:nvPr/>
        </p:nvGrpSpPr>
        <p:grpSpPr>
          <a:xfrm>
            <a:off x="1473957" y="4592701"/>
            <a:ext cx="3275463" cy="1590178"/>
            <a:chOff x="1473957" y="4592701"/>
            <a:chExt cx="3275463" cy="1590178"/>
          </a:xfrm>
        </p:grpSpPr>
        <p:pic>
          <p:nvPicPr>
            <p:cNvPr id="9" name="Picture 2" descr="Resistor Symbol Vector Art, Icons, and Graphics for Free Download">
              <a:extLst>
                <a:ext uri="{FF2B5EF4-FFF2-40B4-BE49-F238E27FC236}">
                  <a16:creationId xmlns:a16="http://schemas.microsoft.com/office/drawing/2014/main" id="{391EC66A-B78A-4A95-C1A0-4CFACC8C39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504" t="12352" r="20644" b="51934"/>
            <a:stretch>
              <a:fillRect/>
            </a:stretch>
          </p:blipFill>
          <p:spPr bwMode="auto">
            <a:xfrm>
              <a:off x="1473957" y="4592701"/>
              <a:ext cx="3275463" cy="1590178"/>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EC900091-A05F-33C9-1AB2-01B7ACE82510}"/>
                </a:ext>
              </a:extLst>
            </p:cNvPr>
            <p:cNvCxnSpPr>
              <a:cxnSpLocks/>
            </p:cNvCxnSpPr>
            <p:nvPr/>
          </p:nvCxnSpPr>
          <p:spPr>
            <a:xfrm flipV="1">
              <a:off x="1473957" y="4666242"/>
              <a:ext cx="3275463" cy="125722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3F31EF79-5B1B-EA51-AFE4-82C5501E0AE6}"/>
              </a:ext>
            </a:extLst>
          </p:cNvPr>
          <p:cNvCxnSpPr>
            <a:cxnSpLocks/>
          </p:cNvCxnSpPr>
          <p:nvPr/>
        </p:nvCxnSpPr>
        <p:spPr>
          <a:xfrm flipV="1">
            <a:off x="6728580" y="4852116"/>
            <a:ext cx="2947683" cy="118019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F3A663A-74FC-96E1-8076-FE4B3B86D92D}"/>
              </a:ext>
            </a:extLst>
          </p:cNvPr>
          <p:cNvSpPr/>
          <p:nvPr/>
        </p:nvSpPr>
        <p:spPr>
          <a:xfrm>
            <a:off x="1473957" y="2528119"/>
            <a:ext cx="3275463" cy="474404"/>
          </a:xfrm>
          <a:prstGeom prst="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t>US Schematics</a:t>
            </a:r>
          </a:p>
        </p:txBody>
      </p:sp>
      <p:sp>
        <p:nvSpPr>
          <p:cNvPr id="19" name="Rectangle 18">
            <a:extLst>
              <a:ext uri="{FF2B5EF4-FFF2-40B4-BE49-F238E27FC236}">
                <a16:creationId xmlns:a16="http://schemas.microsoft.com/office/drawing/2014/main" id="{312B7712-1943-C187-2D6C-76ED5C7B9CD8}"/>
              </a:ext>
            </a:extLst>
          </p:cNvPr>
          <p:cNvSpPr/>
          <p:nvPr/>
        </p:nvSpPr>
        <p:spPr>
          <a:xfrm>
            <a:off x="6591869" y="2610465"/>
            <a:ext cx="3412175" cy="474404"/>
          </a:xfrm>
          <a:prstGeom prst="rect">
            <a:avLst/>
          </a:prstGeom>
          <a:ln>
            <a:solidFill>
              <a:schemeClr val="accent4"/>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t>International Schematics</a:t>
            </a:r>
          </a:p>
        </p:txBody>
      </p:sp>
    </p:spTree>
    <p:custDataLst>
      <p:tags r:id="rId1"/>
    </p:custDataLst>
    <p:extLst>
      <p:ext uri="{BB962C8B-B14F-4D97-AF65-F5344CB8AC3E}">
        <p14:creationId xmlns:p14="http://schemas.microsoft.com/office/powerpoint/2010/main" val="2399867840"/>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65E2E6-DEBE-4630-A4AD-EE4778945F05}"/>
              </a:ext>
            </a:extLst>
          </p:cNvPr>
          <p:cNvSpPr>
            <a:spLocks noGrp="1"/>
          </p:cNvSpPr>
          <p:nvPr>
            <p:ph type="title"/>
          </p:nvPr>
        </p:nvSpPr>
        <p:spPr/>
        <p:txBody>
          <a:bodyPr/>
          <a:lstStyle/>
          <a:p>
            <a:r>
              <a:rPr lang="en-US" dirty="0"/>
              <a:t>Capacitor Symbols</a:t>
            </a:r>
          </a:p>
        </p:txBody>
      </p:sp>
      <p:pic>
        <p:nvPicPr>
          <p:cNvPr id="17410" name="Picture 2" descr="Capacitor Symbols: A Guide to Understanding the Different Types - NextPCB">
            <a:extLst>
              <a:ext uri="{FF2B5EF4-FFF2-40B4-BE49-F238E27FC236}">
                <a16:creationId xmlns:a16="http://schemas.microsoft.com/office/drawing/2014/main" id="{E055A669-DBF9-4AB6-BEBF-133C4E1F75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800" t="3244" r="2179" b="3968"/>
          <a:stretch>
            <a:fillRect/>
          </a:stretch>
        </p:blipFill>
        <p:spPr bwMode="auto">
          <a:xfrm>
            <a:off x="2135142" y="3089913"/>
            <a:ext cx="2968466" cy="216481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412" name="Picture 4" descr="Capacitor Symbols: A Guide to Understanding the Different Types - NextPCB">
            <a:extLst>
              <a:ext uri="{FF2B5EF4-FFF2-40B4-BE49-F238E27FC236}">
                <a16:creationId xmlns:a16="http://schemas.microsoft.com/office/drawing/2014/main" id="{5E453DC7-7FE9-447C-8827-233F5B08572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6380" t="4606" r="2747" b="12010"/>
          <a:stretch>
            <a:fillRect/>
          </a:stretch>
        </p:blipFill>
        <p:spPr bwMode="auto">
          <a:xfrm>
            <a:off x="6417577" y="3007614"/>
            <a:ext cx="3313276" cy="232940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0806A4A-79F0-410C-ACA7-EDE7100FFB43}"/>
              </a:ext>
            </a:extLst>
          </p:cNvPr>
          <p:cNvSpPr txBox="1"/>
          <p:nvPr/>
        </p:nvSpPr>
        <p:spPr>
          <a:xfrm>
            <a:off x="841248" y="1384108"/>
            <a:ext cx="10264556" cy="523220"/>
          </a:xfrm>
          <a:prstGeom prst="rect">
            <a:avLst/>
          </a:prstGeom>
          <a:noFill/>
        </p:spPr>
        <p:txBody>
          <a:bodyPr wrap="square">
            <a:spAutoFit/>
          </a:bodyPr>
          <a:lstStyle/>
          <a:p>
            <a:pPr>
              <a:defRPr sz="1800"/>
            </a:pPr>
            <a:r>
              <a:rPr lang="en-US" sz="2800" dirty="0">
                <a:latin typeface="Calibri" panose="020F0502020204030204" pitchFamily="34" charset="0"/>
                <a:ea typeface="Calibri" panose="020F0502020204030204" pitchFamily="34" charset="0"/>
                <a:cs typeface="Calibri" panose="020F0502020204030204" pitchFamily="34" charset="0"/>
              </a:rPr>
              <a:t>Represented by two parallel lines or one straight and one curved line</a:t>
            </a:r>
          </a:p>
        </p:txBody>
      </p:sp>
      <p:sp>
        <p:nvSpPr>
          <p:cNvPr id="5" name="Rectangle 4">
            <a:extLst>
              <a:ext uri="{FF2B5EF4-FFF2-40B4-BE49-F238E27FC236}">
                <a16:creationId xmlns:a16="http://schemas.microsoft.com/office/drawing/2014/main" id="{026DE497-BA57-2668-8E38-68AE84804CE4}"/>
              </a:ext>
            </a:extLst>
          </p:cNvPr>
          <p:cNvSpPr/>
          <p:nvPr/>
        </p:nvSpPr>
        <p:spPr>
          <a:xfrm>
            <a:off x="2135142" y="2450913"/>
            <a:ext cx="3275463" cy="474404"/>
          </a:xfrm>
          <a:prstGeom prst="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t>Capacitor</a:t>
            </a:r>
            <a:endParaRPr lang="en-US" sz="2400" b="1" dirty="0"/>
          </a:p>
        </p:txBody>
      </p:sp>
      <p:sp>
        <p:nvSpPr>
          <p:cNvPr id="7" name="Rectangle 6">
            <a:extLst>
              <a:ext uri="{FF2B5EF4-FFF2-40B4-BE49-F238E27FC236}">
                <a16:creationId xmlns:a16="http://schemas.microsoft.com/office/drawing/2014/main" id="{DBC1B97E-DA9E-3E54-020D-E017E0EAB810}"/>
              </a:ext>
            </a:extLst>
          </p:cNvPr>
          <p:cNvSpPr/>
          <p:nvPr/>
        </p:nvSpPr>
        <p:spPr>
          <a:xfrm>
            <a:off x="6455390" y="2450913"/>
            <a:ext cx="3275463" cy="474404"/>
          </a:xfrm>
          <a:prstGeom prst="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t>Polarized Capacitor</a:t>
            </a:r>
            <a:endParaRPr lang="en-US" sz="2400" b="1" dirty="0"/>
          </a:p>
        </p:txBody>
      </p:sp>
    </p:spTree>
    <p:custDataLst>
      <p:tags r:id="rId1"/>
    </p:custDataLst>
    <p:extLst>
      <p:ext uri="{BB962C8B-B14F-4D97-AF65-F5344CB8AC3E}">
        <p14:creationId xmlns:p14="http://schemas.microsoft.com/office/powerpoint/2010/main" val="3491669344"/>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8">
            <a:extLst>
              <a:ext uri="{FF2B5EF4-FFF2-40B4-BE49-F238E27FC236}">
                <a16:creationId xmlns:a16="http://schemas.microsoft.com/office/drawing/2014/main" id="{20AA5A0C-D31C-B77F-2E22-87AD58054602}"/>
              </a:ext>
            </a:extLst>
          </p:cNvPr>
          <p:cNvSpPr txBox="1">
            <a:spLocks/>
          </p:cNvSpPr>
          <p:nvPr/>
        </p:nvSpPr>
        <p:spPr>
          <a:xfrm>
            <a:off x="841248" y="2713608"/>
            <a:ext cx="9746572" cy="389129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800" b="0" i="0" kern="1200">
                <a:solidFill>
                  <a:schemeClr val="tx1">
                    <a:lumMod val="75000"/>
                    <a:lumOff val="25000"/>
                  </a:schemeClr>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Clr>
                <a:schemeClr val="tx2"/>
              </a:buClr>
              <a:buFont typeface="Arial" panose="020B0604020202020204" pitchFamily="34" charset="0"/>
              <a:buNone/>
              <a:defRPr sz="2400" b="0" i="0" kern="1200">
                <a:solidFill>
                  <a:schemeClr val="tx1">
                    <a:lumMod val="75000"/>
                    <a:lumOff val="25000"/>
                  </a:schemeClr>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Clr>
                <a:schemeClr val="tx2"/>
              </a:buClr>
              <a:buFont typeface="Arial" panose="020B0604020202020204" pitchFamily="34" charset="0"/>
              <a:buNone/>
              <a:defRPr sz="2400" b="0" i="0" kern="1200">
                <a:solidFill>
                  <a:schemeClr val="tx1">
                    <a:lumMod val="75000"/>
                    <a:lumOff val="25000"/>
                  </a:schemeClr>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Clr>
                <a:schemeClr val="tx2"/>
              </a:buClr>
              <a:buFont typeface="Arial" panose="020B0604020202020204" pitchFamily="34" charset="0"/>
              <a:buNone/>
              <a:defRPr sz="2000" b="0" i="0" kern="1200">
                <a:solidFill>
                  <a:schemeClr val="tx1">
                    <a:lumMod val="75000"/>
                    <a:lumOff val="25000"/>
                  </a:schemeClr>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Clr>
                <a:schemeClr val="tx2"/>
              </a:buClr>
              <a:buFont typeface="Arial" panose="020B0604020202020204" pitchFamily="34" charset="0"/>
              <a:buNone/>
              <a:defRPr sz="1800" b="0" i="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b="1" dirty="0">
                <a:solidFill>
                  <a:schemeClr val="accent1"/>
                </a:solidFill>
              </a:rPr>
              <a:t>Air Core Inductor				Iron Core Inductor </a:t>
            </a:r>
          </a:p>
          <a:p>
            <a:endParaRPr lang="en-US" sz="3000" b="1" dirty="0">
              <a:solidFill>
                <a:schemeClr val="tx1"/>
              </a:solidFill>
            </a:endParaRPr>
          </a:p>
          <a:p>
            <a:endParaRPr lang="en-US" sz="1600" b="1" dirty="0">
              <a:solidFill>
                <a:schemeClr val="accent1"/>
              </a:solidFill>
            </a:endParaRPr>
          </a:p>
          <a:p>
            <a:endParaRPr lang="en-US" sz="1600" b="1" dirty="0">
              <a:solidFill>
                <a:schemeClr val="accent1"/>
              </a:solidFill>
            </a:endParaRPr>
          </a:p>
          <a:p>
            <a:r>
              <a:rPr lang="en-US" sz="3000" b="1" dirty="0">
                <a:solidFill>
                  <a:schemeClr val="accent1"/>
                </a:solidFill>
              </a:rPr>
              <a:t>Ferrite Core Inductor			Variable Core Inductor </a:t>
            </a:r>
          </a:p>
        </p:txBody>
      </p:sp>
      <p:sp>
        <p:nvSpPr>
          <p:cNvPr id="2" name="Title 1">
            <a:extLst>
              <a:ext uri="{FF2B5EF4-FFF2-40B4-BE49-F238E27FC236}">
                <a16:creationId xmlns:a16="http://schemas.microsoft.com/office/drawing/2014/main" id="{1E5354CC-64D4-455E-A77E-222B67686D9F}"/>
              </a:ext>
            </a:extLst>
          </p:cNvPr>
          <p:cNvSpPr>
            <a:spLocks noGrp="1"/>
          </p:cNvSpPr>
          <p:nvPr>
            <p:ph type="title"/>
          </p:nvPr>
        </p:nvSpPr>
        <p:spPr/>
        <p:txBody>
          <a:bodyPr/>
          <a:lstStyle/>
          <a:p>
            <a:r>
              <a:rPr lang="en-US" dirty="0"/>
              <a:t>Inductor Symbols</a:t>
            </a:r>
          </a:p>
        </p:txBody>
      </p:sp>
      <p:pic>
        <p:nvPicPr>
          <p:cNvPr id="5" name="Content Placeholder 4">
            <a:extLst>
              <a:ext uri="{FF2B5EF4-FFF2-40B4-BE49-F238E27FC236}">
                <a16:creationId xmlns:a16="http://schemas.microsoft.com/office/drawing/2014/main" id="{B1F48769-63DF-7A98-469A-FF46070B9AD0}"/>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3713" t="27367" r="59627" b="52225"/>
          <a:stretch>
            <a:fillRect/>
          </a:stretch>
        </p:blipFill>
        <p:spPr>
          <a:xfrm>
            <a:off x="6430366" y="3172021"/>
            <a:ext cx="2979761" cy="933080"/>
          </a:xfrm>
          <a:prstGeom prst="rect">
            <a:avLst/>
          </a:prstGeom>
        </p:spPr>
      </p:pic>
      <p:sp>
        <p:nvSpPr>
          <p:cNvPr id="6" name="TextBox 5">
            <a:extLst>
              <a:ext uri="{FF2B5EF4-FFF2-40B4-BE49-F238E27FC236}">
                <a16:creationId xmlns:a16="http://schemas.microsoft.com/office/drawing/2014/main" id="{4C3F4CD5-952C-B7AA-1158-FEC53C0EBCE3}"/>
              </a:ext>
            </a:extLst>
          </p:cNvPr>
          <p:cNvSpPr txBox="1"/>
          <p:nvPr/>
        </p:nvSpPr>
        <p:spPr>
          <a:xfrm>
            <a:off x="745714" y="1353209"/>
            <a:ext cx="10264556" cy="954107"/>
          </a:xfrm>
          <a:prstGeom prst="rect">
            <a:avLst/>
          </a:prstGeom>
          <a:noFill/>
        </p:spPr>
        <p:txBody>
          <a:bodyPr wrap="square">
            <a:spAutoFit/>
          </a:bodyPr>
          <a:lstStyle/>
          <a:p>
            <a:pPr>
              <a:defRPr sz="1800"/>
            </a:pPr>
            <a:r>
              <a:rPr lang="en-US" sz="2800" dirty="0">
                <a:latin typeface="Calibri" panose="020F0502020204030204" pitchFamily="34" charset="0"/>
                <a:ea typeface="Calibri" panose="020F0502020204030204" pitchFamily="34" charset="0"/>
                <a:cs typeface="Calibri" panose="020F0502020204030204" pitchFamily="34" charset="0"/>
              </a:rPr>
              <a:t>Represented by coiled wire. The curved loops represent the physical coil used to create a magnetic field when current flows. </a:t>
            </a:r>
          </a:p>
        </p:txBody>
      </p:sp>
      <p:pic>
        <p:nvPicPr>
          <p:cNvPr id="8" name="Content Placeholder 4">
            <a:extLst>
              <a:ext uri="{FF2B5EF4-FFF2-40B4-BE49-F238E27FC236}">
                <a16:creationId xmlns:a16="http://schemas.microsoft.com/office/drawing/2014/main" id="{CD75BD79-37BE-920A-3218-1FBE83C76697}"/>
              </a:ext>
            </a:extLst>
          </p:cNvPr>
          <p:cNvPicPr>
            <a:picLocks noChangeAspect="1"/>
          </p:cNvPicPr>
          <p:nvPr/>
        </p:nvPicPr>
        <p:blipFill>
          <a:blip r:embed="rId4">
            <a:extLst>
              <a:ext uri="{28A0092B-C50C-407E-A947-70E740481C1C}">
                <a14:useLocalDpi xmlns:a14="http://schemas.microsoft.com/office/drawing/2010/main" val="0"/>
              </a:ext>
            </a:extLst>
          </a:blip>
          <a:srcRect l="3713" t="61659" r="57696" b="12574"/>
          <a:stretch>
            <a:fillRect/>
          </a:stretch>
        </p:blipFill>
        <p:spPr>
          <a:xfrm>
            <a:off x="957618" y="4855265"/>
            <a:ext cx="3136711" cy="1178072"/>
          </a:xfrm>
          <a:prstGeom prst="rect">
            <a:avLst/>
          </a:prstGeom>
        </p:spPr>
      </p:pic>
      <p:pic>
        <p:nvPicPr>
          <p:cNvPr id="9" name="Content Placeholder 4">
            <a:extLst>
              <a:ext uri="{FF2B5EF4-FFF2-40B4-BE49-F238E27FC236}">
                <a16:creationId xmlns:a16="http://schemas.microsoft.com/office/drawing/2014/main" id="{C42469DE-50A5-3D67-8DD8-9DE502B1703B}"/>
              </a:ext>
            </a:extLst>
          </p:cNvPr>
          <p:cNvPicPr>
            <a:picLocks noChangeAspect="1"/>
          </p:cNvPicPr>
          <p:nvPr/>
        </p:nvPicPr>
        <p:blipFill>
          <a:blip r:embed="rId4">
            <a:extLst>
              <a:ext uri="{28A0092B-C50C-407E-A947-70E740481C1C}">
                <a14:useLocalDpi xmlns:a14="http://schemas.microsoft.com/office/drawing/2010/main" val="0"/>
              </a:ext>
            </a:extLst>
          </a:blip>
          <a:srcRect l="53610" t="61659" r="7799" b="12574"/>
          <a:stretch>
            <a:fillRect/>
          </a:stretch>
        </p:blipFill>
        <p:spPr>
          <a:xfrm>
            <a:off x="6430366" y="4855265"/>
            <a:ext cx="3136711" cy="1178072"/>
          </a:xfrm>
          <a:prstGeom prst="rect">
            <a:avLst/>
          </a:prstGeom>
        </p:spPr>
      </p:pic>
      <p:pic>
        <p:nvPicPr>
          <p:cNvPr id="10" name="Content Placeholder 4">
            <a:extLst>
              <a:ext uri="{FF2B5EF4-FFF2-40B4-BE49-F238E27FC236}">
                <a16:creationId xmlns:a16="http://schemas.microsoft.com/office/drawing/2014/main" id="{326E03C5-CF6C-0ECD-8A19-14330F851F42}"/>
              </a:ext>
            </a:extLst>
          </p:cNvPr>
          <p:cNvPicPr>
            <a:picLocks noChangeAspect="1"/>
          </p:cNvPicPr>
          <p:nvPr/>
        </p:nvPicPr>
        <p:blipFill>
          <a:blip r:embed="rId4">
            <a:extLst>
              <a:ext uri="{28A0092B-C50C-407E-A947-70E740481C1C}">
                <a14:useLocalDpi xmlns:a14="http://schemas.microsoft.com/office/drawing/2010/main" val="0"/>
              </a:ext>
            </a:extLst>
          </a:blip>
          <a:srcRect l="53610" t="30906" r="7799" b="52225"/>
          <a:stretch>
            <a:fillRect/>
          </a:stretch>
        </p:blipFill>
        <p:spPr>
          <a:xfrm>
            <a:off x="841248" y="3011725"/>
            <a:ext cx="3136711" cy="771260"/>
          </a:xfrm>
          <a:prstGeom prst="rect">
            <a:avLst/>
          </a:prstGeom>
        </p:spPr>
      </p:pic>
    </p:spTree>
    <p:custDataLst>
      <p:tags r:id="rId1"/>
    </p:custDataLst>
    <p:extLst>
      <p:ext uri="{BB962C8B-B14F-4D97-AF65-F5344CB8AC3E}">
        <p14:creationId xmlns:p14="http://schemas.microsoft.com/office/powerpoint/2010/main" val="3649213914"/>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65E2E6-DEBE-4630-A4AD-EE4778945F05}"/>
              </a:ext>
            </a:extLst>
          </p:cNvPr>
          <p:cNvSpPr>
            <a:spLocks noGrp="1"/>
          </p:cNvSpPr>
          <p:nvPr>
            <p:ph type="title"/>
          </p:nvPr>
        </p:nvSpPr>
        <p:spPr/>
        <p:txBody>
          <a:bodyPr/>
          <a:lstStyle/>
          <a:p>
            <a:r>
              <a:rPr lang="en-US" dirty="0"/>
              <a:t>Transformer Symbols  </a:t>
            </a:r>
          </a:p>
        </p:txBody>
      </p:sp>
      <p:sp>
        <p:nvSpPr>
          <p:cNvPr id="6" name="TextBox 5">
            <a:extLst>
              <a:ext uri="{FF2B5EF4-FFF2-40B4-BE49-F238E27FC236}">
                <a16:creationId xmlns:a16="http://schemas.microsoft.com/office/drawing/2014/main" id="{46A135A4-8B18-4370-A399-5110DC6B9DBE}"/>
              </a:ext>
            </a:extLst>
          </p:cNvPr>
          <p:cNvSpPr txBox="1"/>
          <p:nvPr/>
        </p:nvSpPr>
        <p:spPr>
          <a:xfrm>
            <a:off x="841248" y="1331437"/>
            <a:ext cx="10214680" cy="523220"/>
          </a:xfrm>
          <a:prstGeom prst="rect">
            <a:avLst/>
          </a:prstGeom>
          <a:noFill/>
        </p:spPr>
        <p:txBody>
          <a:bodyPr wrap="square">
            <a:spAutoFit/>
          </a:bodyPr>
          <a:lstStyle/>
          <a:p>
            <a:pPr>
              <a:defRPr sz="1800"/>
            </a:pPr>
            <a:r>
              <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Represented by two coils (primary and secondary) next to each other.</a:t>
            </a:r>
          </a:p>
        </p:txBody>
      </p:sp>
      <p:pic>
        <p:nvPicPr>
          <p:cNvPr id="24578" name="Picture 2" descr="Transformers: Types, Basics, Construction &amp; Operating Principle">
            <a:extLst>
              <a:ext uri="{FF2B5EF4-FFF2-40B4-BE49-F238E27FC236}">
                <a16:creationId xmlns:a16="http://schemas.microsoft.com/office/drawing/2014/main" id="{82CE770D-CF8D-4C8A-8A3C-99D5CB7710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248" y="2867701"/>
            <a:ext cx="2477706" cy="25272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A80F2D5-CD55-3FFF-C7ED-A17761D0A9C7}"/>
              </a:ext>
            </a:extLst>
          </p:cNvPr>
          <p:cNvPicPr>
            <a:picLocks noChangeAspect="1"/>
          </p:cNvPicPr>
          <p:nvPr/>
        </p:nvPicPr>
        <p:blipFill>
          <a:blip r:embed="rId5"/>
          <a:stretch>
            <a:fillRect/>
          </a:stretch>
        </p:blipFill>
        <p:spPr>
          <a:xfrm rot="5400000">
            <a:off x="4838559" y="3120634"/>
            <a:ext cx="2514881" cy="2033773"/>
          </a:xfrm>
          <a:prstGeom prst="rect">
            <a:avLst/>
          </a:prstGeom>
        </p:spPr>
      </p:pic>
      <p:pic>
        <p:nvPicPr>
          <p:cNvPr id="9" name="Picture 8">
            <a:extLst>
              <a:ext uri="{FF2B5EF4-FFF2-40B4-BE49-F238E27FC236}">
                <a16:creationId xmlns:a16="http://schemas.microsoft.com/office/drawing/2014/main" id="{ADC1C053-950A-16A8-C31B-012777872183}"/>
              </a:ext>
            </a:extLst>
          </p:cNvPr>
          <p:cNvPicPr>
            <a:picLocks noChangeAspect="1"/>
          </p:cNvPicPr>
          <p:nvPr/>
        </p:nvPicPr>
        <p:blipFill>
          <a:blip r:embed="rId6"/>
          <a:stretch>
            <a:fillRect/>
          </a:stretch>
        </p:blipFill>
        <p:spPr>
          <a:xfrm>
            <a:off x="8432222" y="2804902"/>
            <a:ext cx="2623706" cy="2652858"/>
          </a:xfrm>
          <a:prstGeom prst="rect">
            <a:avLst/>
          </a:prstGeom>
        </p:spPr>
      </p:pic>
    </p:spTree>
    <p:custDataLst>
      <p:tags r:id="rId1"/>
    </p:custDataLst>
    <p:extLst>
      <p:ext uri="{BB962C8B-B14F-4D97-AF65-F5344CB8AC3E}">
        <p14:creationId xmlns:p14="http://schemas.microsoft.com/office/powerpoint/2010/main" val="728109623"/>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F60F90-D9AD-EA32-DA78-66039B1E6A05}"/>
              </a:ext>
            </a:extLst>
          </p:cNvPr>
          <p:cNvSpPr>
            <a:spLocks noGrp="1"/>
          </p:cNvSpPr>
          <p:nvPr>
            <p:ph type="title"/>
          </p:nvPr>
        </p:nvSpPr>
        <p:spPr>
          <a:xfrm>
            <a:off x="501799" y="210124"/>
            <a:ext cx="10350658" cy="523195"/>
          </a:xfrm>
        </p:spPr>
        <p:txBody>
          <a:bodyPr/>
          <a:lstStyle/>
          <a:p>
            <a:r>
              <a:rPr lang="en-US" dirty="0"/>
              <a:t>Activity – Circuit Symbols Practice</a:t>
            </a:r>
          </a:p>
        </p:txBody>
      </p:sp>
      <p:pic>
        <p:nvPicPr>
          <p:cNvPr id="3" name="Picture 2" descr="Running man icon indicating the slide has an ACTIVITY.">
            <a:extLst>
              <a:ext uri="{FF2B5EF4-FFF2-40B4-BE49-F238E27FC236}">
                <a16:creationId xmlns:a16="http://schemas.microsoft.com/office/drawing/2014/main" id="{ABA12A8B-7FAD-C2B7-0495-1278ECC42325}"/>
              </a:ext>
            </a:extLst>
          </p:cNvPr>
          <p:cNvPicPr>
            <a:picLocks noChangeAspect="1"/>
          </p:cNvPicPr>
          <p:nvPr/>
        </p:nvPicPr>
        <p:blipFill>
          <a:blip r:embed="rId4" cstate="print">
            <a:extLst>
              <a:ext uri="{28A0092B-C50C-407E-A947-70E740481C1C}">
                <a14:useLocalDpi xmlns:a14="http://schemas.microsoft.com/office/drawing/2010/main" val="0"/>
              </a:ext>
            </a:extLst>
          </a:blip>
          <a:srcRect l="63000" t="31047" r="3465" b="7314"/>
          <a:stretch>
            <a:fillRect/>
          </a:stretch>
        </p:blipFill>
        <p:spPr>
          <a:xfrm>
            <a:off x="10795379" y="128720"/>
            <a:ext cx="731520" cy="756422"/>
          </a:xfrm>
          <a:prstGeom prst="rect">
            <a:avLst/>
          </a:prstGeom>
        </p:spPr>
      </p:pic>
      <p:sp>
        <p:nvSpPr>
          <p:cNvPr id="6" name="Content Placeholder 5">
            <a:extLst>
              <a:ext uri="{FF2B5EF4-FFF2-40B4-BE49-F238E27FC236}">
                <a16:creationId xmlns:a16="http://schemas.microsoft.com/office/drawing/2014/main" id="{E0A65F97-53EA-14B5-0595-0932529FF83F}"/>
              </a:ext>
            </a:extLst>
          </p:cNvPr>
          <p:cNvSpPr>
            <a:spLocks noGrp="1"/>
          </p:cNvSpPr>
          <p:nvPr>
            <p:ph idx="4294967295"/>
          </p:nvPr>
        </p:nvSpPr>
        <p:spPr>
          <a:xfrm>
            <a:off x="501799" y="1344262"/>
            <a:ext cx="8184493" cy="4921071"/>
          </a:xfrm>
        </p:spPr>
        <p:txBody>
          <a:bodyPr>
            <a:normAutofit fontScale="92500" lnSpcReduction="20000"/>
          </a:bodyPr>
          <a:lstStyle/>
          <a:p>
            <a:pPr marL="0" indent="0">
              <a:buNone/>
            </a:pPr>
            <a:r>
              <a:rPr lang="en-US" dirty="0"/>
              <a:t>Working in teams, select 4-6 circuit components from the resource chart. Create a simple circuit using the correct symbols. Label each symbol.</a:t>
            </a:r>
          </a:p>
          <a:p>
            <a:pPr marL="0" indent="0">
              <a:buNone/>
            </a:pPr>
            <a:endParaRPr lang="en-US" dirty="0"/>
          </a:p>
          <a:p>
            <a:pPr marL="0" indent="0">
              <a:buNone/>
            </a:pPr>
            <a:r>
              <a:rPr lang="en-US" dirty="0"/>
              <a:t>Identify:</a:t>
            </a:r>
          </a:p>
          <a:p>
            <a:pPr>
              <a:buFont typeface="Wingdings" panose="05000000000000000000" pitchFamily="2" charset="2"/>
              <a:buChar char="ü"/>
            </a:pPr>
            <a:r>
              <a:rPr lang="en-US" dirty="0"/>
              <a:t>Power source</a:t>
            </a:r>
          </a:p>
          <a:p>
            <a:pPr>
              <a:buFont typeface="Wingdings" panose="05000000000000000000" pitchFamily="2" charset="2"/>
              <a:buChar char="ü"/>
            </a:pPr>
            <a:r>
              <a:rPr lang="en-US" dirty="0"/>
              <a:t>Load(s)</a:t>
            </a:r>
          </a:p>
          <a:p>
            <a:pPr>
              <a:buFont typeface="Wingdings" panose="05000000000000000000" pitchFamily="2" charset="2"/>
              <a:buChar char="ü"/>
            </a:pPr>
            <a:r>
              <a:rPr lang="en-US" dirty="0"/>
              <a:t>Control device</a:t>
            </a:r>
          </a:p>
          <a:p>
            <a:pPr>
              <a:buFont typeface="Wingdings" panose="05000000000000000000" pitchFamily="2" charset="2"/>
              <a:buChar char="ü"/>
            </a:pPr>
            <a:r>
              <a:rPr lang="en-US" dirty="0"/>
              <a:t>Protection device</a:t>
            </a:r>
          </a:p>
          <a:p>
            <a:pPr>
              <a:buFont typeface="Wingdings" panose="05000000000000000000" pitchFamily="2" charset="2"/>
              <a:buChar char="ü"/>
            </a:pPr>
            <a:r>
              <a:rPr lang="en-US" dirty="0"/>
              <a:t>Whether the circuit is series, parallel or series-parallel</a:t>
            </a:r>
          </a:p>
          <a:p>
            <a:pPr marL="0" indent="0">
              <a:buNone/>
            </a:pPr>
            <a:endParaRPr lang="en-US" dirty="0"/>
          </a:p>
          <a:p>
            <a:pPr marL="0" indent="0">
              <a:buNone/>
            </a:pPr>
            <a:r>
              <a:rPr lang="en-US" dirty="0"/>
              <a:t>Be prepared to explain your circuit to  the class.</a:t>
            </a:r>
          </a:p>
        </p:txBody>
      </p:sp>
      <p:pic>
        <p:nvPicPr>
          <p:cNvPr id="2" name="Picture 1" descr="Flip Chart Carousel — The Thiagi Group">
            <a:extLst>
              <a:ext uri="{FF2B5EF4-FFF2-40B4-BE49-F238E27FC236}">
                <a16:creationId xmlns:a16="http://schemas.microsoft.com/office/drawing/2014/main" id="{E652AA4B-B408-6E5D-D712-0A4361CA5AC3}"/>
              </a:ext>
            </a:extLst>
          </p:cNvPr>
          <p:cNvPicPr>
            <a:picLocks noChangeAspect="1"/>
          </p:cNvPicPr>
          <p:nvPr/>
        </p:nvPicPr>
        <p:blipFill>
          <a:blip r:embed="rId5"/>
          <a:stretch>
            <a:fillRect/>
          </a:stretch>
        </p:blipFill>
        <p:spPr>
          <a:xfrm>
            <a:off x="8686292" y="1774209"/>
            <a:ext cx="2840607" cy="3787476"/>
          </a:xfrm>
          <a:prstGeom prst="rect">
            <a:avLst/>
          </a:prstGeom>
        </p:spPr>
      </p:pic>
    </p:spTree>
    <p:custDataLst>
      <p:tags r:id="rId1"/>
    </p:custDataLst>
    <p:extLst>
      <p:ext uri="{BB962C8B-B14F-4D97-AF65-F5344CB8AC3E}">
        <p14:creationId xmlns:p14="http://schemas.microsoft.com/office/powerpoint/2010/main" val="1140212551"/>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4C714-045E-6F71-1378-0BA7E2433B8F}"/>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59CA33-39C5-4251-8E93-71FD0C711D14}"/>
              </a:ext>
            </a:extLst>
          </p:cNvPr>
          <p:cNvSpPr>
            <a:spLocks noGrp="1"/>
          </p:cNvSpPr>
          <p:nvPr>
            <p:ph idx="1"/>
          </p:nvPr>
        </p:nvSpPr>
        <p:spPr/>
        <p:txBody>
          <a:bodyPr/>
          <a:lstStyle/>
          <a:p>
            <a:r>
              <a:rPr lang="en-US" sz="3000" b="1" dirty="0"/>
              <a:t>What does this image represent?</a:t>
            </a:r>
          </a:p>
          <a:p>
            <a:endParaRPr lang="en-US" sz="3000" b="1" dirty="0"/>
          </a:p>
          <a:p>
            <a:pPr marL="971550" lvl="1" indent="-514350">
              <a:buFont typeface="+mj-lt"/>
              <a:buAutoNum type="alphaUcPeriod"/>
            </a:pPr>
            <a:r>
              <a:rPr lang="en-US" sz="3000" dirty="0"/>
              <a:t>Variable resistor</a:t>
            </a:r>
          </a:p>
          <a:p>
            <a:pPr marL="971550" lvl="1" indent="-514350">
              <a:buFont typeface="+mj-lt"/>
              <a:buAutoNum type="alphaUcPeriod"/>
            </a:pPr>
            <a:endParaRPr lang="en-US" sz="3000" dirty="0"/>
          </a:p>
          <a:p>
            <a:pPr marL="971550" lvl="1" indent="-514350">
              <a:buFont typeface="+mj-lt"/>
              <a:buAutoNum type="alphaUcPeriod"/>
            </a:pPr>
            <a:r>
              <a:rPr lang="en-US" sz="3000" dirty="0"/>
              <a:t>Transformer</a:t>
            </a:r>
          </a:p>
          <a:p>
            <a:pPr marL="971550" lvl="1" indent="-514350">
              <a:buFont typeface="+mj-lt"/>
              <a:buAutoNum type="alphaUcPeriod"/>
            </a:pPr>
            <a:endParaRPr lang="en-US" sz="3000" dirty="0"/>
          </a:p>
          <a:p>
            <a:pPr marL="971550" lvl="1" indent="-514350">
              <a:buFont typeface="+mj-lt"/>
              <a:buAutoNum type="alphaUcPeriod"/>
            </a:pPr>
            <a:r>
              <a:rPr lang="en-US" sz="3000" dirty="0"/>
              <a:t>Inductor</a:t>
            </a:r>
          </a:p>
          <a:p>
            <a:pPr marL="971550" lvl="1" indent="-514350">
              <a:buFont typeface="+mj-lt"/>
              <a:buAutoNum type="alphaUcPeriod"/>
            </a:pPr>
            <a:endParaRPr lang="en-US" sz="3000" dirty="0"/>
          </a:p>
          <a:p>
            <a:pPr marL="971550" lvl="1" indent="-514350">
              <a:buFont typeface="+mj-lt"/>
              <a:buAutoNum type="alphaUcPeriod"/>
            </a:pPr>
            <a:r>
              <a:rPr lang="en-US" sz="3000" dirty="0"/>
              <a:t>Diode</a:t>
            </a:r>
          </a:p>
          <a:p>
            <a:pPr marL="514350" indent="-514350">
              <a:buFont typeface="+mj-lt"/>
              <a:buAutoNum type="alphaUcPeriod"/>
            </a:pPr>
            <a:endParaRPr lang="en-US" dirty="0"/>
          </a:p>
          <a:p>
            <a:endParaRPr lang="en-US" dirty="0"/>
          </a:p>
          <a:p>
            <a:endParaRPr lang="en-US" dirty="0"/>
          </a:p>
        </p:txBody>
      </p:sp>
      <p:sp>
        <p:nvSpPr>
          <p:cNvPr id="5" name="Title 4">
            <a:extLst>
              <a:ext uri="{FF2B5EF4-FFF2-40B4-BE49-F238E27FC236}">
                <a16:creationId xmlns:a16="http://schemas.microsoft.com/office/drawing/2014/main" id="{A56133DE-C161-CFFF-7133-182058FA518E}"/>
              </a:ext>
            </a:extLst>
          </p:cNvPr>
          <p:cNvSpPr>
            <a:spLocks noGrp="1"/>
          </p:cNvSpPr>
          <p:nvPr>
            <p:ph type="title"/>
          </p:nvPr>
        </p:nvSpPr>
        <p:spPr/>
        <p:txBody>
          <a:bodyPr/>
          <a:lstStyle/>
          <a:p>
            <a:r>
              <a:rPr lang="en-US" dirty="0"/>
              <a:t>Knowledge Check </a:t>
            </a:r>
          </a:p>
        </p:txBody>
      </p:sp>
      <p:pic>
        <p:nvPicPr>
          <p:cNvPr id="6" name="Graphic 5" descr="Lights On with solid fill">
            <a:extLst>
              <a:ext uri="{FF2B5EF4-FFF2-40B4-BE49-F238E27FC236}">
                <a16:creationId xmlns:a16="http://schemas.microsoft.com/office/drawing/2014/main" id="{685263B4-B106-3DDA-4418-68CEC382250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574222" y="-32427"/>
            <a:ext cx="851672" cy="851672"/>
          </a:xfrm>
          <a:prstGeom prst="rect">
            <a:avLst/>
          </a:prstGeom>
        </p:spPr>
      </p:pic>
      <p:pic>
        <p:nvPicPr>
          <p:cNvPr id="2" name="Picture 1">
            <a:extLst>
              <a:ext uri="{FF2B5EF4-FFF2-40B4-BE49-F238E27FC236}">
                <a16:creationId xmlns:a16="http://schemas.microsoft.com/office/drawing/2014/main" id="{2910AA5B-AF67-207D-605D-12D1371F07F2}"/>
              </a:ext>
            </a:extLst>
          </p:cNvPr>
          <p:cNvPicPr>
            <a:picLocks noChangeAspect="1"/>
          </p:cNvPicPr>
          <p:nvPr/>
        </p:nvPicPr>
        <p:blipFill>
          <a:blip r:embed="rId5">
            <a:extLst>
              <a:ext uri="{28A0092B-C50C-407E-A947-70E740481C1C}">
                <a14:useLocalDpi xmlns:a14="http://schemas.microsoft.com/office/drawing/2010/main" val="0"/>
              </a:ext>
            </a:extLst>
          </a:blip>
          <a:srcRect l="54514" t="58728" r="3732" b="16020"/>
          <a:stretch>
            <a:fillRect/>
          </a:stretch>
        </p:blipFill>
        <p:spPr>
          <a:xfrm>
            <a:off x="6430342" y="3102570"/>
            <a:ext cx="4143880" cy="1409700"/>
          </a:xfrm>
          <a:prstGeom prst="rect">
            <a:avLst/>
          </a:prstGeom>
        </p:spPr>
      </p:pic>
      <p:cxnSp>
        <p:nvCxnSpPr>
          <p:cNvPr id="3" name="Straight Arrow Connector 2">
            <a:extLst>
              <a:ext uri="{FF2B5EF4-FFF2-40B4-BE49-F238E27FC236}">
                <a16:creationId xmlns:a16="http://schemas.microsoft.com/office/drawing/2014/main" id="{5A3BD874-08F0-A90D-AD5D-E4955E7949B4}"/>
              </a:ext>
            </a:extLst>
          </p:cNvPr>
          <p:cNvCxnSpPr>
            <a:cxnSpLocks/>
          </p:cNvCxnSpPr>
          <p:nvPr/>
        </p:nvCxnSpPr>
        <p:spPr>
          <a:xfrm flipV="1">
            <a:off x="6703286" y="2988270"/>
            <a:ext cx="3597991" cy="15240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Circle: Hollow 6">
            <a:extLst>
              <a:ext uri="{FF2B5EF4-FFF2-40B4-BE49-F238E27FC236}">
                <a16:creationId xmlns:a16="http://schemas.microsoft.com/office/drawing/2014/main" id="{F81F8FFA-E050-71B7-7926-BA241F3816E7}"/>
              </a:ext>
            </a:extLst>
          </p:cNvPr>
          <p:cNvSpPr/>
          <p:nvPr/>
        </p:nvSpPr>
        <p:spPr>
          <a:xfrm>
            <a:off x="12636376" y="1959939"/>
            <a:ext cx="5118100" cy="1142631"/>
          </a:xfrm>
          <a:prstGeom prst="donut">
            <a:avLst>
              <a:gd name="adj" fmla="val 8445"/>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ustDataLst>
      <p:tags r:id="rId1"/>
    </p:custDataLst>
    <p:extLst>
      <p:ext uri="{BB962C8B-B14F-4D97-AF65-F5344CB8AC3E}">
        <p14:creationId xmlns:p14="http://schemas.microsoft.com/office/powerpoint/2010/main" val="1694091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0.05352 0.00833 L -0.99635 0.02269 " pathEditMode="relative" rAng="0" ptsTypes="AA">
                                      <p:cBhvr>
                                        <p:cTn id="6" dur="2000" fill="hold"/>
                                        <p:tgtEl>
                                          <p:spTgt spid="7"/>
                                        </p:tgtEl>
                                        <p:attrNameLst>
                                          <p:attrName>ppt_x</p:attrName>
                                          <p:attrName>ppt_y</p:attrName>
                                        </p:attrNameLst>
                                      </p:cBhvr>
                                      <p:rCtr x="-52500" y="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B3BB8-0C9F-43C5-2BB9-EB4DCEAAACCB}"/>
            </a:ext>
          </a:extLst>
        </p:cNvPr>
        <p:cNvGrpSpPr/>
        <p:nvPr/>
      </p:nvGrpSpPr>
      <p:grpSpPr>
        <a:xfrm>
          <a:off x="0" y="0"/>
          <a:ext cx="0" cy="0"/>
          <a:chOff x="0" y="0"/>
          <a:chExt cx="0" cy="0"/>
        </a:xfrm>
      </p:grpSpPr>
      <p:pic>
        <p:nvPicPr>
          <p:cNvPr id="2" name="Picture 2" descr="Relay. electronic symbol. Illustration of basic circuit symbols. Electrical  symbols, study content of physics students. electrical circuits. outline  drawing.の素材 [FY310208742460] | ストックフォトの Qlean Market（キュリンマーケット）">
            <a:extLst>
              <a:ext uri="{FF2B5EF4-FFF2-40B4-BE49-F238E27FC236}">
                <a16:creationId xmlns:a16="http://schemas.microsoft.com/office/drawing/2014/main" id="{A65D676B-AF4E-5947-62DD-95A656C145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148" t="26625" r="15647" b="13189"/>
          <a:stretch>
            <a:fillRect/>
          </a:stretch>
        </p:blipFill>
        <p:spPr bwMode="auto">
          <a:xfrm>
            <a:off x="7029451" y="2408853"/>
            <a:ext cx="3106622" cy="322798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85D58064-63ED-8AC8-396E-AB5BA13FDB4E}"/>
              </a:ext>
            </a:extLst>
          </p:cNvPr>
          <p:cNvSpPr>
            <a:spLocks noGrp="1"/>
          </p:cNvSpPr>
          <p:nvPr>
            <p:ph idx="1"/>
          </p:nvPr>
        </p:nvSpPr>
        <p:spPr/>
        <p:txBody>
          <a:bodyPr/>
          <a:lstStyle/>
          <a:p>
            <a:r>
              <a:rPr lang="en-US" sz="3600" b="1" dirty="0"/>
              <a:t>What does this image represent?</a:t>
            </a:r>
          </a:p>
          <a:p>
            <a:endParaRPr lang="en-US" sz="3200" b="1" dirty="0"/>
          </a:p>
          <a:p>
            <a:pPr marL="971550" lvl="1" indent="-514350">
              <a:buFont typeface="+mj-lt"/>
              <a:buAutoNum type="alphaUcPeriod"/>
            </a:pPr>
            <a:r>
              <a:rPr lang="en-US" sz="3200" dirty="0"/>
              <a:t>Closed circuit</a:t>
            </a:r>
          </a:p>
          <a:p>
            <a:pPr marL="971550" lvl="1" indent="-514350">
              <a:buFont typeface="+mj-lt"/>
              <a:buAutoNum type="alphaUcPeriod"/>
            </a:pPr>
            <a:endParaRPr lang="en-US" sz="3200" dirty="0"/>
          </a:p>
          <a:p>
            <a:pPr marL="971550" lvl="1" indent="-514350">
              <a:buFont typeface="+mj-lt"/>
              <a:buAutoNum type="alphaUcPeriod"/>
            </a:pPr>
            <a:r>
              <a:rPr lang="en-US" sz="3200" dirty="0"/>
              <a:t>Relay</a:t>
            </a:r>
          </a:p>
          <a:p>
            <a:pPr marL="971550" lvl="1" indent="-514350">
              <a:buFont typeface="+mj-lt"/>
              <a:buAutoNum type="alphaUcPeriod"/>
            </a:pPr>
            <a:endParaRPr lang="en-US" sz="3200" dirty="0"/>
          </a:p>
          <a:p>
            <a:pPr marL="971550" lvl="1" indent="-514350">
              <a:buFont typeface="+mj-lt"/>
              <a:buAutoNum type="alphaUcPeriod"/>
            </a:pPr>
            <a:r>
              <a:rPr lang="en-US" sz="3200" dirty="0"/>
              <a:t>Load symbol</a:t>
            </a:r>
          </a:p>
          <a:p>
            <a:pPr marL="971550" lvl="1" indent="-514350">
              <a:buFont typeface="+mj-lt"/>
              <a:buAutoNum type="alphaUcPeriod"/>
            </a:pPr>
            <a:endParaRPr lang="en-US" sz="3200" dirty="0"/>
          </a:p>
          <a:p>
            <a:pPr marL="971550" lvl="1" indent="-514350">
              <a:buFont typeface="+mj-lt"/>
              <a:buAutoNum type="alphaUcPeriod"/>
            </a:pPr>
            <a:r>
              <a:rPr lang="en-US" sz="3200" dirty="0"/>
              <a:t>Circuit protection</a:t>
            </a:r>
          </a:p>
          <a:p>
            <a:pPr marL="514350" indent="-514350">
              <a:buFont typeface="+mj-lt"/>
              <a:buAutoNum type="alphaUcPeriod"/>
            </a:pPr>
            <a:endParaRPr lang="en-US" dirty="0"/>
          </a:p>
          <a:p>
            <a:endParaRPr lang="en-US" dirty="0"/>
          </a:p>
          <a:p>
            <a:endParaRPr lang="en-US" dirty="0"/>
          </a:p>
        </p:txBody>
      </p:sp>
      <p:sp>
        <p:nvSpPr>
          <p:cNvPr id="5" name="Title 4">
            <a:extLst>
              <a:ext uri="{FF2B5EF4-FFF2-40B4-BE49-F238E27FC236}">
                <a16:creationId xmlns:a16="http://schemas.microsoft.com/office/drawing/2014/main" id="{3D41311A-F8F1-98FA-4398-5ECD89CAA374}"/>
              </a:ext>
            </a:extLst>
          </p:cNvPr>
          <p:cNvSpPr>
            <a:spLocks noGrp="1"/>
          </p:cNvSpPr>
          <p:nvPr>
            <p:ph type="title"/>
          </p:nvPr>
        </p:nvSpPr>
        <p:spPr/>
        <p:txBody>
          <a:bodyPr/>
          <a:lstStyle/>
          <a:p>
            <a:r>
              <a:rPr lang="en-US" dirty="0"/>
              <a:t>Knowledge Check </a:t>
            </a:r>
          </a:p>
        </p:txBody>
      </p:sp>
      <p:pic>
        <p:nvPicPr>
          <p:cNvPr id="6" name="Graphic 5" descr="Lights On with solid fill">
            <a:extLst>
              <a:ext uri="{FF2B5EF4-FFF2-40B4-BE49-F238E27FC236}">
                <a16:creationId xmlns:a16="http://schemas.microsoft.com/office/drawing/2014/main" id="{55F48FD6-0A05-AC07-F500-C63FBACC950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574222" y="-32427"/>
            <a:ext cx="851672" cy="851672"/>
          </a:xfrm>
          <a:prstGeom prst="rect">
            <a:avLst/>
          </a:prstGeom>
        </p:spPr>
      </p:pic>
      <p:sp>
        <p:nvSpPr>
          <p:cNvPr id="7" name="Circle: Hollow 6">
            <a:extLst>
              <a:ext uri="{FF2B5EF4-FFF2-40B4-BE49-F238E27FC236}">
                <a16:creationId xmlns:a16="http://schemas.microsoft.com/office/drawing/2014/main" id="{4C386503-96D3-AF2B-3C62-BE6AD827D03B}"/>
              </a:ext>
            </a:extLst>
          </p:cNvPr>
          <p:cNvSpPr/>
          <p:nvPr/>
        </p:nvSpPr>
        <p:spPr>
          <a:xfrm>
            <a:off x="12699438" y="3130638"/>
            <a:ext cx="5118100" cy="1142631"/>
          </a:xfrm>
          <a:prstGeom prst="donut">
            <a:avLst>
              <a:gd name="adj" fmla="val 8445"/>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ustDataLst>
      <p:tags r:id="rId1"/>
    </p:custDataLst>
    <p:extLst>
      <p:ext uri="{BB962C8B-B14F-4D97-AF65-F5344CB8AC3E}">
        <p14:creationId xmlns:p14="http://schemas.microsoft.com/office/powerpoint/2010/main" val="9578637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0.02696 -0.00532 L -1.03737 0.00047 " pathEditMode="relative" rAng="0" ptsTypes="AA">
                                      <p:cBhvr>
                                        <p:cTn id="6" dur="2000" fill="hold"/>
                                        <p:tgtEl>
                                          <p:spTgt spid="7"/>
                                        </p:tgtEl>
                                        <p:attrNameLst>
                                          <p:attrName>ppt_x</p:attrName>
                                          <p:attrName>ppt_y</p:attrName>
                                        </p:attrNameLst>
                                      </p:cBhvr>
                                      <p:rCtr x="-53216"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D6D1-C8DE-887C-CCD7-9675EDB97014}"/>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0659503C-E006-EFF1-2402-1CDF43BDBFB1}"/>
              </a:ext>
            </a:extLst>
          </p:cNvPr>
          <p:cNvSpPr>
            <a:spLocks noGrp="1"/>
          </p:cNvSpPr>
          <p:nvPr>
            <p:ph idx="1"/>
          </p:nvPr>
        </p:nvSpPr>
        <p:spPr>
          <a:xfrm>
            <a:off x="841248" y="1639604"/>
            <a:ext cx="7464552" cy="4572000"/>
          </a:xfrm>
        </p:spPr>
        <p:txBody>
          <a:bodyPr>
            <a:normAutofit lnSpcReduction="10000"/>
          </a:bodyPr>
          <a:lstStyle/>
          <a:p>
            <a:pPr marL="342900" indent="-342900">
              <a:buFont typeface="Arial" panose="020B0604020202020204" pitchFamily="34" charset="0"/>
              <a:buChar char="•"/>
            </a:pPr>
            <a:r>
              <a:rPr lang="en-US" altLang="en-US" dirty="0">
                <a:latin typeface="Calibri" panose="020F0502020204030204" pitchFamily="34" charset="0"/>
                <a:ea typeface="Calibri" panose="020F0502020204030204" pitchFamily="34" charset="0"/>
                <a:cs typeface="Calibri" panose="020F0502020204030204" pitchFamily="34" charset="0"/>
              </a:rPr>
              <a:t>Symbols are a shared language used in electrical diagrams</a:t>
            </a:r>
          </a:p>
          <a:p>
            <a:endParaRPr lang="en-US" sz="2500" dirty="0"/>
          </a:p>
          <a:p>
            <a:pPr marL="342900" lvl="0" indent="-342900" eaLnBrk="0" fontAlgn="base" hangingPunct="0">
              <a:spcBef>
                <a:spcPct val="0"/>
              </a:spcBef>
              <a:spcAft>
                <a:spcPct val="0"/>
              </a:spcAft>
              <a:buFont typeface="Arial" panose="020B0604020202020204" pitchFamily="34" charset="0"/>
              <a:buChar char="•"/>
            </a:pPr>
            <a:r>
              <a:rPr lang="en-US" altLang="en-US" dirty="0">
                <a:latin typeface="Calibri" panose="020F0502020204030204" pitchFamily="34" charset="0"/>
                <a:ea typeface="Calibri" panose="020F0502020204030204" pitchFamily="34" charset="0"/>
                <a:cs typeface="Calibri" panose="020F0502020204030204" pitchFamily="34" charset="0"/>
              </a:rPr>
              <a:t>Each symbol represents a specific circuit component.</a:t>
            </a:r>
          </a:p>
          <a:p>
            <a:pPr lvl="0" eaLnBrk="0" fontAlgn="base" hangingPunct="0">
              <a:spcBef>
                <a:spcPct val="0"/>
              </a:spcBef>
              <a:spcAft>
                <a:spcPct val="0"/>
              </a:spcAft>
            </a:pPr>
            <a:endParaRPr lang="en-US" sz="2500" dirty="0"/>
          </a:p>
          <a:p>
            <a:pPr lvl="0" eaLnBrk="0" fontAlgn="base" hangingPunct="0">
              <a:spcBef>
                <a:spcPct val="0"/>
              </a:spcBef>
              <a:spcAft>
                <a:spcPct val="0"/>
              </a:spcAft>
            </a:pPr>
            <a:endParaRPr lang="en-US" sz="2500" dirty="0"/>
          </a:p>
          <a:p>
            <a:pPr marL="342900" lvl="0" indent="-342900" eaLnBrk="0" fontAlgn="base" hangingPunct="0">
              <a:spcBef>
                <a:spcPct val="0"/>
              </a:spcBef>
              <a:spcAft>
                <a:spcPct val="0"/>
              </a:spcAft>
              <a:buFont typeface="Arial" panose="020B0604020202020204" pitchFamily="34" charset="0"/>
              <a:buChar char="•"/>
            </a:pPr>
            <a:r>
              <a:rPr lang="en-US" altLang="en-US" dirty="0">
                <a:latin typeface="Calibri" panose="020F0502020204030204" pitchFamily="34" charset="0"/>
                <a:ea typeface="Calibri" panose="020F0502020204030204" pitchFamily="34" charset="0"/>
                <a:cs typeface="Calibri" panose="020F0502020204030204" pitchFamily="34" charset="0"/>
              </a:rPr>
              <a:t>Symbols show how parts are connected and how power flows.</a:t>
            </a:r>
          </a:p>
          <a:p>
            <a:pPr lvl="0" eaLnBrk="0" fontAlgn="base" hangingPunct="0">
              <a:spcBef>
                <a:spcPct val="0"/>
              </a:spcBef>
              <a:spcAft>
                <a:spcPct val="0"/>
              </a:spcAft>
            </a:pPr>
            <a:endParaRPr lang="en-US" altLang="en-US" dirty="0">
              <a:latin typeface="Calibri" panose="020F0502020204030204" pitchFamily="34" charset="0"/>
              <a:ea typeface="Calibri" panose="020F0502020204030204" pitchFamily="34" charset="0"/>
              <a:cs typeface="Calibri" panose="020F0502020204030204" pitchFamily="34" charset="0"/>
            </a:endParaRPr>
          </a:p>
          <a:p>
            <a:pPr lvl="0" eaLnBrk="0" fontAlgn="base" hangingPunct="0">
              <a:spcBef>
                <a:spcPct val="0"/>
              </a:spcBef>
              <a:spcAft>
                <a:spcPct val="0"/>
              </a:spcAft>
            </a:pPr>
            <a:endParaRPr lang="en-US" altLang="en-US" dirty="0">
              <a:latin typeface="Calibri" panose="020F0502020204030204" pitchFamily="34" charset="0"/>
              <a:ea typeface="Calibri" panose="020F0502020204030204" pitchFamily="34" charset="0"/>
              <a:cs typeface="Calibri" panose="020F0502020204030204" pitchFamily="34" charset="0"/>
            </a:endParaRPr>
          </a:p>
          <a:p>
            <a:pPr marL="342900" indent="-342900" eaLnBrk="0" fontAlgn="base" hangingPunct="0">
              <a:spcBef>
                <a:spcPct val="0"/>
              </a:spcBef>
              <a:spcAft>
                <a:spcPct val="0"/>
              </a:spcAft>
              <a:buFont typeface="Arial" panose="020B0604020202020204" pitchFamily="34" charset="0"/>
              <a:buChar char="•"/>
            </a:pPr>
            <a:r>
              <a:rPr lang="en-US" altLang="en-US" dirty="0">
                <a:latin typeface="Calibri" panose="020F0502020204030204" pitchFamily="34" charset="0"/>
                <a:ea typeface="Calibri" panose="020F0502020204030204" pitchFamily="34" charset="0"/>
                <a:cs typeface="Calibri" panose="020F0502020204030204" pitchFamily="34" charset="0"/>
              </a:rPr>
              <a:t>Knowing symbols lets you read any electrical diagram.</a:t>
            </a:r>
          </a:p>
          <a:p>
            <a:pPr marL="342900" lvl="0" indent="-342900" eaLnBrk="0" fontAlgn="base" hangingPunct="0">
              <a:spcBef>
                <a:spcPct val="0"/>
              </a:spcBef>
              <a:spcAft>
                <a:spcPct val="0"/>
              </a:spcAft>
              <a:buFont typeface="Arial" panose="020B0604020202020204" pitchFamily="34" charset="0"/>
              <a:buChar char="•"/>
            </a:pPr>
            <a:endParaRPr lang="en-US" sz="2500" b="1" dirty="0">
              <a:solidFill>
                <a:schemeClr val="accent1"/>
              </a:solidFill>
            </a:endParaRPr>
          </a:p>
          <a:p>
            <a:endParaRPr lang="en-US" sz="2500" dirty="0"/>
          </a:p>
          <a:p>
            <a:endParaRPr lang="en-US" sz="2500" dirty="0"/>
          </a:p>
          <a:p>
            <a:endParaRPr lang="en-US" sz="2500" dirty="0"/>
          </a:p>
        </p:txBody>
      </p:sp>
      <p:pic>
        <p:nvPicPr>
          <p:cNvPr id="4" name="Picture 2" descr="Resistor Symbol Vector Art, Icons, and Graphics for Free Download">
            <a:extLst>
              <a:ext uri="{FF2B5EF4-FFF2-40B4-BE49-F238E27FC236}">
                <a16:creationId xmlns:a16="http://schemas.microsoft.com/office/drawing/2014/main" id="{428472A8-5CEE-060D-D63C-093519D5AD91}"/>
              </a:ext>
            </a:extLst>
          </p:cNvPr>
          <p:cNvPicPr>
            <a:picLocks noChangeAspect="1" noChangeArrowheads="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20504" t="12352" r="20644" b="51934"/>
          <a:stretch>
            <a:fillRect/>
          </a:stretch>
        </p:blipFill>
        <p:spPr bwMode="auto">
          <a:xfrm>
            <a:off x="8659906" y="5054470"/>
            <a:ext cx="2206812" cy="1071367"/>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a:extLst>
              <a:ext uri="{FF2B5EF4-FFF2-40B4-BE49-F238E27FC236}">
                <a16:creationId xmlns:a16="http://schemas.microsoft.com/office/drawing/2014/main" id="{C4653910-DE7D-A3E4-6F54-E96A867FE7B8}"/>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l="53610" t="30906" r="7799" b="52225"/>
          <a:stretch>
            <a:fillRect/>
          </a:stretch>
        </p:blipFill>
        <p:spPr>
          <a:xfrm>
            <a:off x="8019055" y="2689683"/>
            <a:ext cx="3338731" cy="820933"/>
          </a:xfrm>
          <a:prstGeom prst="rect">
            <a:avLst/>
          </a:prstGeom>
        </p:spPr>
      </p:pic>
      <p:pic>
        <p:nvPicPr>
          <p:cNvPr id="6" name="Picture 4" descr="Capacitor Symbols: A Guide to Understanding the Different Types - NextPCB">
            <a:extLst>
              <a:ext uri="{FF2B5EF4-FFF2-40B4-BE49-F238E27FC236}">
                <a16:creationId xmlns:a16="http://schemas.microsoft.com/office/drawing/2014/main" id="{9285DF0E-0C55-D31A-07A1-57C4D8289F34}"/>
              </a:ext>
            </a:extLst>
          </p:cNvPr>
          <p:cNvPicPr>
            <a:picLocks noChangeAspect="1" noChangeArrowheads="1"/>
          </p:cNvPicPr>
          <p:nvPr/>
        </p:nvPicPr>
        <p:blipFill rotWithShape="1">
          <a:blip r:embed="rId6">
            <a:duotone>
              <a:schemeClr val="accent4">
                <a:shade val="45000"/>
                <a:satMod val="135000"/>
              </a:schemeClr>
              <a:prstClr val="white"/>
            </a:duotone>
            <a:extLst>
              <a:ext uri="{28A0092B-C50C-407E-A947-70E740481C1C}">
                <a14:useLocalDpi xmlns:a14="http://schemas.microsoft.com/office/drawing/2010/main" val="0"/>
              </a:ext>
            </a:extLst>
          </a:blip>
          <a:srcRect l="46380" t="4606" r="2747" b="12010"/>
          <a:stretch>
            <a:fillRect/>
          </a:stretch>
        </p:blipFill>
        <p:spPr bwMode="auto">
          <a:xfrm>
            <a:off x="9772175" y="3730691"/>
            <a:ext cx="1882902" cy="132377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B638AD8-5C61-F497-E28C-C418617B8499}"/>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rcRect l="54514" t="13532" r="3732" b="70304"/>
          <a:stretch>
            <a:fillRect/>
          </a:stretch>
        </p:blipFill>
        <p:spPr>
          <a:xfrm>
            <a:off x="9674980" y="1857807"/>
            <a:ext cx="2291654" cy="499017"/>
          </a:xfrm>
          <a:prstGeom prst="rect">
            <a:avLst/>
          </a:prstGeom>
        </p:spPr>
      </p:pic>
    </p:spTree>
    <p:custDataLst>
      <p:tags r:id="rId1"/>
    </p:custDataLst>
    <p:extLst>
      <p:ext uri="{BB962C8B-B14F-4D97-AF65-F5344CB8AC3E}">
        <p14:creationId xmlns:p14="http://schemas.microsoft.com/office/powerpoint/2010/main" val="2133787790"/>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608D927-A576-6762-BD33-3E30D5EC5B55}"/>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33" r="33"/>
          <a:stretch>
            <a:fillRect/>
          </a:stretch>
        </p:blipFill>
        <p:spPr/>
      </p:pic>
      <p:sp>
        <p:nvSpPr>
          <p:cNvPr id="4" name="Title 3">
            <a:extLst>
              <a:ext uri="{FF2B5EF4-FFF2-40B4-BE49-F238E27FC236}">
                <a16:creationId xmlns:a16="http://schemas.microsoft.com/office/drawing/2014/main" id="{4323AC46-C503-435B-9AA0-B946428F6ED2}"/>
              </a:ext>
            </a:extLst>
          </p:cNvPr>
          <p:cNvSpPr>
            <a:spLocks noGrp="1"/>
          </p:cNvSpPr>
          <p:nvPr>
            <p:ph type="title"/>
          </p:nvPr>
        </p:nvSpPr>
        <p:spPr/>
        <p:txBody>
          <a:bodyPr/>
          <a:lstStyle/>
          <a:p>
            <a:r>
              <a:rPr lang="en-US" dirty="0">
                <a:cs typeface="Arial"/>
              </a:rPr>
              <a:t>4.5</a:t>
            </a:r>
            <a:r>
              <a:rPr lang="en-US" sz="3600" dirty="0">
                <a:cs typeface="Arial"/>
              </a:rPr>
              <a:t> – Electrical Circuit Diagrams</a:t>
            </a:r>
          </a:p>
        </p:txBody>
      </p:sp>
      <p:sp>
        <p:nvSpPr>
          <p:cNvPr id="5" name="Text Placeholder 4">
            <a:extLst>
              <a:ext uri="{FF2B5EF4-FFF2-40B4-BE49-F238E27FC236}">
                <a16:creationId xmlns:a16="http://schemas.microsoft.com/office/drawing/2014/main" id="{ADAB55DE-E825-4C49-B5F8-1E690733CB2E}"/>
              </a:ext>
            </a:extLst>
          </p:cNvPr>
          <p:cNvSpPr>
            <a:spLocks noGrp="1"/>
          </p:cNvSpPr>
          <p:nvPr>
            <p:ph type="body" sz="quarter" idx="10"/>
          </p:nvPr>
        </p:nvSpPr>
        <p:spPr>
          <a:xfrm>
            <a:off x="1616075" y="3657600"/>
            <a:ext cx="4860925" cy="2438399"/>
          </a:xfrm>
        </p:spPr>
        <p:txBody>
          <a:bodyPr/>
          <a:lstStyle/>
          <a:p>
            <a:pPr marL="0" indent="0">
              <a:buNone/>
            </a:pPr>
            <a:r>
              <a:rPr lang="en-US" i="1" dirty="0"/>
              <a:t>Now that we've learned the common electrical symbols used in schematics, let's see how those symbols are combined to create electrical circuit diagrams.</a:t>
            </a:r>
          </a:p>
        </p:txBody>
      </p:sp>
    </p:spTree>
    <p:custDataLst>
      <p:tags r:id="rId1"/>
    </p:custDataLst>
    <p:extLst>
      <p:ext uri="{BB962C8B-B14F-4D97-AF65-F5344CB8AC3E}">
        <p14:creationId xmlns:p14="http://schemas.microsoft.com/office/powerpoint/2010/main" val="2065603360"/>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CDDB3-40AF-DF91-26A7-718F169941B3}"/>
              </a:ext>
            </a:extLst>
          </p:cNvPr>
          <p:cNvSpPr>
            <a:spLocks noGrp="1"/>
          </p:cNvSpPr>
          <p:nvPr>
            <p:ph type="title"/>
          </p:nvPr>
        </p:nvSpPr>
        <p:spPr/>
        <p:txBody>
          <a:bodyPr/>
          <a:lstStyle/>
          <a:p>
            <a:r>
              <a:rPr lang="en-US" dirty="0"/>
              <a:t>Why Electrical Diagrams Matter</a:t>
            </a:r>
          </a:p>
        </p:txBody>
      </p:sp>
      <p:sp>
        <p:nvSpPr>
          <p:cNvPr id="3" name="Content Placeholder 2">
            <a:extLst>
              <a:ext uri="{FF2B5EF4-FFF2-40B4-BE49-F238E27FC236}">
                <a16:creationId xmlns:a16="http://schemas.microsoft.com/office/drawing/2014/main" id="{FDF7C58C-845B-E383-E25E-D3D4FC92C561}"/>
              </a:ext>
            </a:extLst>
          </p:cNvPr>
          <p:cNvSpPr>
            <a:spLocks noGrp="1"/>
          </p:cNvSpPr>
          <p:nvPr>
            <p:ph idx="1"/>
          </p:nvPr>
        </p:nvSpPr>
        <p:spPr/>
        <p:txBody>
          <a:bodyPr>
            <a:normAutofit/>
          </a:bodyPr>
          <a:lstStyle/>
          <a:p>
            <a:r>
              <a:rPr lang="en-US" sz="2800" dirty="0"/>
              <a:t>Before working on any electrical system, technicians need a way to see how it is put together. </a:t>
            </a:r>
          </a:p>
          <a:p>
            <a:endParaRPr lang="en-US" sz="2800" dirty="0"/>
          </a:p>
          <a:p>
            <a:r>
              <a:rPr lang="en-US" sz="2800" b="1" dirty="0"/>
              <a:t>Electrical Diagrams </a:t>
            </a:r>
            <a:r>
              <a:rPr lang="en-US" sz="2800" dirty="0"/>
              <a:t>are like maps that show:</a:t>
            </a:r>
          </a:p>
          <a:p>
            <a:pPr marL="800100" lvl="1" indent="-342900">
              <a:buFont typeface="Wingdings" panose="05000000000000000000" pitchFamily="2" charset="2"/>
              <a:buChar char="ü"/>
            </a:pPr>
            <a:r>
              <a:rPr lang="en-US" sz="2800" dirty="0">
                <a:solidFill>
                  <a:schemeClr val="tx1">
                    <a:lumMod val="75000"/>
                    <a:lumOff val="25000"/>
                  </a:schemeClr>
                </a:solidFill>
              </a:rPr>
              <a:t>Where power comes from</a:t>
            </a:r>
          </a:p>
          <a:p>
            <a:pPr marL="800100" lvl="1" indent="-342900">
              <a:buFont typeface="Wingdings" panose="05000000000000000000" pitchFamily="2" charset="2"/>
              <a:buChar char="ü"/>
            </a:pPr>
            <a:r>
              <a:rPr lang="en-US" sz="2800" dirty="0">
                <a:solidFill>
                  <a:schemeClr val="tx1">
                    <a:lumMod val="75000"/>
                    <a:lumOff val="25000"/>
                  </a:schemeClr>
                </a:solidFill>
              </a:rPr>
              <a:t>Where it goes</a:t>
            </a:r>
          </a:p>
          <a:p>
            <a:pPr marL="800100" lvl="1" indent="-342900">
              <a:buFont typeface="Wingdings" panose="05000000000000000000" pitchFamily="2" charset="2"/>
              <a:buChar char="ü"/>
            </a:pPr>
            <a:r>
              <a:rPr lang="en-US" sz="2800" dirty="0">
                <a:solidFill>
                  <a:schemeClr val="tx1">
                    <a:lumMod val="75000"/>
                    <a:lumOff val="25000"/>
                  </a:schemeClr>
                </a:solidFill>
              </a:rPr>
              <a:t>What components are in between</a:t>
            </a:r>
          </a:p>
          <a:p>
            <a:pPr marL="342900" indent="-342900">
              <a:buFont typeface="Wingdings" panose="05000000000000000000" pitchFamily="2" charset="2"/>
              <a:buChar char="ü"/>
            </a:pPr>
            <a:endParaRPr lang="en-US" sz="2800" dirty="0"/>
          </a:p>
          <a:p>
            <a:r>
              <a:rPr lang="en-US" sz="2800" dirty="0"/>
              <a:t>Diagrams help you understand a system before you touch it, making work safer and more accurately.</a:t>
            </a:r>
          </a:p>
        </p:txBody>
      </p:sp>
    </p:spTree>
    <p:custDataLst>
      <p:tags r:id="rId1"/>
    </p:custDataLst>
    <p:extLst>
      <p:ext uri="{BB962C8B-B14F-4D97-AF65-F5344CB8AC3E}">
        <p14:creationId xmlns:p14="http://schemas.microsoft.com/office/powerpoint/2010/main" val="384613034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A8A209-5504-494A-B86D-73715015FD32}"/>
              </a:ext>
            </a:extLst>
          </p:cNvPr>
          <p:cNvSpPr>
            <a:spLocks noGrp="1"/>
          </p:cNvSpPr>
          <p:nvPr>
            <p:ph type="title"/>
          </p:nvPr>
        </p:nvSpPr>
        <p:spPr/>
        <p:txBody>
          <a:bodyPr/>
          <a:lstStyle/>
          <a:p>
            <a:r>
              <a:rPr lang="en-US" sz="4000" dirty="0"/>
              <a:t>Series Circuits</a:t>
            </a:r>
          </a:p>
        </p:txBody>
      </p:sp>
      <p:sp>
        <p:nvSpPr>
          <p:cNvPr id="5" name="Content Placeholder 5">
            <a:extLst>
              <a:ext uri="{FF2B5EF4-FFF2-40B4-BE49-F238E27FC236}">
                <a16:creationId xmlns:a16="http://schemas.microsoft.com/office/drawing/2014/main" id="{BF2D1D10-1FD0-42A3-B3E0-1A55458B7FDE}"/>
              </a:ext>
            </a:extLst>
          </p:cNvPr>
          <p:cNvSpPr>
            <a:spLocks noGrp="1"/>
          </p:cNvSpPr>
          <p:nvPr>
            <p:ph idx="1"/>
          </p:nvPr>
        </p:nvSpPr>
        <p:spPr>
          <a:xfrm>
            <a:off x="838200" y="1886478"/>
            <a:ext cx="6648450" cy="4331441"/>
          </a:xfrm>
        </p:spPr>
        <p:txBody>
          <a:bodyPr>
            <a:noAutofit/>
          </a:bodyPr>
          <a:lstStyle/>
          <a:p>
            <a:pPr marL="457200" indent="-457200">
              <a:lnSpc>
                <a:spcPct val="82857"/>
              </a:lnSpc>
              <a:spcBef>
                <a:spcPts val="1200"/>
              </a:spcBef>
              <a:buFont typeface="Arial" panose="020B0604020202020204" pitchFamily="34" charset="0"/>
              <a:buChar char="•"/>
            </a:pPr>
            <a:r>
              <a:rPr lang="en-US" sz="2800" b="1" dirty="0">
                <a:latin typeface="Calibri" panose="020F0502020204030204" pitchFamily="34" charset="0"/>
                <a:ea typeface="Calibri" panose="020F0502020204030204" pitchFamily="34" charset="0"/>
                <a:cs typeface="Calibri" panose="020F0502020204030204" pitchFamily="34" charset="0"/>
              </a:rPr>
              <a:t>One path </a:t>
            </a:r>
            <a:r>
              <a:rPr lang="en-US" sz="2800" dirty="0">
                <a:latin typeface="Calibri" panose="020F0502020204030204" pitchFamily="34" charset="0"/>
                <a:ea typeface="Calibri" panose="020F0502020204030204" pitchFamily="34" charset="0"/>
                <a:cs typeface="Calibri" panose="020F0502020204030204" pitchFamily="34" charset="0"/>
              </a:rPr>
              <a:t>for current to flow - components connected end-to-end in a single loop</a:t>
            </a:r>
          </a:p>
          <a:p>
            <a:pPr marL="914400" lvl="1" indent="-457200">
              <a:lnSpc>
                <a:spcPct val="82857"/>
              </a:lnSpc>
              <a:spcBef>
                <a:spcPts val="1200"/>
              </a:spcBef>
              <a:buFont typeface="Arial" panose="020B0604020202020204" pitchFamily="34" charset="0"/>
              <a:buChar char="•"/>
            </a:pPr>
            <a:r>
              <a:rPr lang="en-US" sz="28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Current</a:t>
            </a:r>
            <a:r>
              <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 same through all components</a:t>
            </a:r>
          </a:p>
          <a:p>
            <a:pPr marL="914400" lvl="1" indent="-457200">
              <a:lnSpc>
                <a:spcPct val="82857"/>
              </a:lnSpc>
              <a:spcBef>
                <a:spcPts val="1200"/>
              </a:spcBef>
              <a:buFont typeface="Arial" panose="020B0604020202020204" pitchFamily="34" charset="0"/>
              <a:buChar char="•"/>
            </a:pPr>
            <a:r>
              <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Total </a:t>
            </a:r>
            <a:r>
              <a:rPr lang="en-US" sz="28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resistance</a:t>
            </a:r>
            <a:r>
              <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 sum of all resistances</a:t>
            </a:r>
          </a:p>
          <a:p>
            <a:pPr marL="914400" lvl="1" indent="-457200">
              <a:lnSpc>
                <a:spcPct val="82857"/>
              </a:lnSpc>
              <a:spcBef>
                <a:spcPts val="1200"/>
              </a:spcBef>
              <a:buFont typeface="Arial" panose="020B0604020202020204" pitchFamily="34" charset="0"/>
              <a:buChar char="•"/>
            </a:pPr>
            <a:r>
              <a:rPr lang="en-US" sz="28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Voltage</a:t>
            </a:r>
            <a:r>
              <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divides across each load</a:t>
            </a:r>
          </a:p>
          <a:p>
            <a:pPr marL="457200" indent="-457200">
              <a:lnSpc>
                <a:spcPct val="82857"/>
              </a:lnSpc>
              <a:spcBef>
                <a:spcPts val="1200"/>
              </a:spcBef>
              <a:buFont typeface="Arial" panose="020B0604020202020204" pitchFamily="34" charset="0"/>
              <a:buChar char="•"/>
            </a:pPr>
            <a:endParaRPr lang="en-US" sz="2800" dirty="0">
              <a:latin typeface="Calibri" panose="020F0502020204030204" pitchFamily="34" charset="0"/>
              <a:ea typeface="Calibri" panose="020F0502020204030204" pitchFamily="34" charset="0"/>
              <a:cs typeface="Calibri" panose="020F0502020204030204" pitchFamily="34" charset="0"/>
            </a:endParaRPr>
          </a:p>
          <a:p>
            <a:pPr marL="457200" indent="-457200">
              <a:lnSpc>
                <a:spcPct val="82857"/>
              </a:lnSpc>
              <a:spcBef>
                <a:spcPts val="1200"/>
              </a:spcBef>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If one component fails, the entire circuit stops working</a:t>
            </a:r>
          </a:p>
        </p:txBody>
      </p:sp>
      <p:pic>
        <p:nvPicPr>
          <p:cNvPr id="3" name="Picture 2">
            <a:extLst>
              <a:ext uri="{FF2B5EF4-FFF2-40B4-BE49-F238E27FC236}">
                <a16:creationId xmlns:a16="http://schemas.microsoft.com/office/drawing/2014/main" id="{3CC648F7-8C12-6181-7C9C-788A7E05AEFA}"/>
              </a:ext>
            </a:extLst>
          </p:cNvPr>
          <p:cNvPicPr>
            <a:picLocks noChangeAspect="1"/>
          </p:cNvPicPr>
          <p:nvPr/>
        </p:nvPicPr>
        <p:blipFill>
          <a:blip r:embed="rId4">
            <a:extLst>
              <a:ext uri="{28A0092B-C50C-407E-A947-70E740481C1C}">
                <a14:useLocalDpi xmlns:a14="http://schemas.microsoft.com/office/drawing/2010/main" val="0"/>
              </a:ext>
            </a:extLst>
          </a:blip>
          <a:srcRect l="51875" t="2778"/>
          <a:stretch>
            <a:fillRect/>
          </a:stretch>
        </p:blipFill>
        <p:spPr>
          <a:xfrm>
            <a:off x="7772400" y="1736849"/>
            <a:ext cx="3915156" cy="4449041"/>
          </a:xfrm>
          <a:prstGeom prst="rect">
            <a:avLst/>
          </a:prstGeom>
        </p:spPr>
      </p:pic>
    </p:spTree>
    <p:custDataLst>
      <p:tags r:id="rId1"/>
    </p:custDataLst>
    <p:extLst>
      <p:ext uri="{BB962C8B-B14F-4D97-AF65-F5344CB8AC3E}">
        <p14:creationId xmlns:p14="http://schemas.microsoft.com/office/powerpoint/2010/main" val="3408869131"/>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E2694B-993C-E27B-1EFF-0B50683DFDA1}"/>
              </a:ext>
            </a:extLst>
          </p:cNvPr>
          <p:cNvSpPr>
            <a:spLocks noGrp="1"/>
          </p:cNvSpPr>
          <p:nvPr>
            <p:ph type="title"/>
          </p:nvPr>
        </p:nvSpPr>
        <p:spPr/>
        <p:txBody>
          <a:bodyPr/>
          <a:lstStyle/>
          <a:p>
            <a:r>
              <a:rPr lang="en-US" dirty="0"/>
              <a:t>Electrical Circuit Diagrams</a:t>
            </a:r>
          </a:p>
        </p:txBody>
      </p:sp>
      <p:sp>
        <p:nvSpPr>
          <p:cNvPr id="5" name="Content Placeholder 4">
            <a:extLst>
              <a:ext uri="{FF2B5EF4-FFF2-40B4-BE49-F238E27FC236}">
                <a16:creationId xmlns:a16="http://schemas.microsoft.com/office/drawing/2014/main" id="{203A919E-FB20-061C-EC0D-7D4998A9D3DB}"/>
              </a:ext>
            </a:extLst>
          </p:cNvPr>
          <p:cNvSpPr>
            <a:spLocks noGrp="1"/>
          </p:cNvSpPr>
          <p:nvPr>
            <p:ph idx="1"/>
          </p:nvPr>
        </p:nvSpPr>
        <p:spPr>
          <a:xfrm>
            <a:off x="838199" y="1478566"/>
            <a:ext cx="10515600" cy="1498376"/>
          </a:xfrm>
        </p:spPr>
        <p:txBody>
          <a:bodyPr>
            <a:normAutofit/>
          </a:bodyPr>
          <a:lstStyle/>
          <a:p>
            <a:r>
              <a:rPr lang="en-US" dirty="0"/>
              <a:t>Visual representations of an electrical system that shows a circuit’s layout of components, positions and connections</a:t>
            </a:r>
          </a:p>
          <a:p>
            <a:endParaRPr lang="en-US" sz="100" dirty="0"/>
          </a:p>
          <a:p>
            <a:r>
              <a:rPr lang="en-US" dirty="0"/>
              <a:t>Common types :</a:t>
            </a:r>
          </a:p>
        </p:txBody>
      </p:sp>
      <p:sp>
        <p:nvSpPr>
          <p:cNvPr id="6" name="Rectangle 5">
            <a:extLst>
              <a:ext uri="{FF2B5EF4-FFF2-40B4-BE49-F238E27FC236}">
                <a16:creationId xmlns:a16="http://schemas.microsoft.com/office/drawing/2014/main" id="{F1E8BBB9-51F0-A2E0-5DF0-C492BFB8BF7F}"/>
              </a:ext>
            </a:extLst>
          </p:cNvPr>
          <p:cNvSpPr/>
          <p:nvPr/>
        </p:nvSpPr>
        <p:spPr>
          <a:xfrm>
            <a:off x="838201" y="3144316"/>
            <a:ext cx="3190877" cy="488501"/>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a:t>Block Diagrams </a:t>
            </a:r>
          </a:p>
        </p:txBody>
      </p:sp>
      <p:sp>
        <p:nvSpPr>
          <p:cNvPr id="7" name="Rectangle 6">
            <a:extLst>
              <a:ext uri="{FF2B5EF4-FFF2-40B4-BE49-F238E27FC236}">
                <a16:creationId xmlns:a16="http://schemas.microsoft.com/office/drawing/2014/main" id="{F4026A37-2D57-E217-76CD-E97BDC952F26}"/>
              </a:ext>
            </a:extLst>
          </p:cNvPr>
          <p:cNvSpPr/>
          <p:nvPr/>
        </p:nvSpPr>
        <p:spPr>
          <a:xfrm>
            <a:off x="8162924" y="3144315"/>
            <a:ext cx="3190877" cy="488501"/>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t>One Line Diagrams </a:t>
            </a:r>
          </a:p>
        </p:txBody>
      </p:sp>
      <p:sp>
        <p:nvSpPr>
          <p:cNvPr id="8" name="Rectangle 7">
            <a:extLst>
              <a:ext uri="{FF2B5EF4-FFF2-40B4-BE49-F238E27FC236}">
                <a16:creationId xmlns:a16="http://schemas.microsoft.com/office/drawing/2014/main" id="{1B33FA82-55E1-832E-0210-1EA482B21B5A}"/>
              </a:ext>
            </a:extLst>
          </p:cNvPr>
          <p:cNvSpPr/>
          <p:nvPr/>
        </p:nvSpPr>
        <p:spPr>
          <a:xfrm>
            <a:off x="4500562" y="3152488"/>
            <a:ext cx="3190877" cy="488501"/>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b="1" dirty="0"/>
              <a:t>Schematics</a:t>
            </a:r>
          </a:p>
        </p:txBody>
      </p:sp>
      <p:pic>
        <p:nvPicPr>
          <p:cNvPr id="9" name="Picture 8">
            <a:extLst>
              <a:ext uri="{FF2B5EF4-FFF2-40B4-BE49-F238E27FC236}">
                <a16:creationId xmlns:a16="http://schemas.microsoft.com/office/drawing/2014/main" id="{5C91A65D-923C-77E3-DF89-CEFCE230335C}"/>
              </a:ext>
            </a:extLst>
          </p:cNvPr>
          <p:cNvPicPr>
            <a:picLocks noChangeAspect="1"/>
          </p:cNvPicPr>
          <p:nvPr/>
        </p:nvPicPr>
        <p:blipFill>
          <a:blip r:embed="rId4"/>
          <a:srcRect l="6967" r="8363" b="5973"/>
          <a:stretch>
            <a:fillRect/>
          </a:stretch>
        </p:blipFill>
        <p:spPr>
          <a:xfrm>
            <a:off x="8783803" y="3800189"/>
            <a:ext cx="1949117" cy="2411415"/>
          </a:xfrm>
          <a:prstGeom prst="rect">
            <a:avLst/>
          </a:prstGeom>
        </p:spPr>
      </p:pic>
      <p:pic>
        <p:nvPicPr>
          <p:cNvPr id="10" name="Picture 9">
            <a:extLst>
              <a:ext uri="{FF2B5EF4-FFF2-40B4-BE49-F238E27FC236}">
                <a16:creationId xmlns:a16="http://schemas.microsoft.com/office/drawing/2014/main" id="{CB5E9766-4A45-56E6-491F-2270788F4060}"/>
              </a:ext>
            </a:extLst>
          </p:cNvPr>
          <p:cNvPicPr>
            <a:picLocks noChangeAspect="1"/>
          </p:cNvPicPr>
          <p:nvPr/>
        </p:nvPicPr>
        <p:blipFill>
          <a:blip r:embed="rId5"/>
          <a:stretch>
            <a:fillRect/>
          </a:stretch>
        </p:blipFill>
        <p:spPr>
          <a:xfrm>
            <a:off x="4500561" y="3907688"/>
            <a:ext cx="3190877" cy="1711431"/>
          </a:xfrm>
          <a:prstGeom prst="rect">
            <a:avLst/>
          </a:prstGeom>
        </p:spPr>
      </p:pic>
      <p:pic>
        <p:nvPicPr>
          <p:cNvPr id="11" name="Picture 10">
            <a:extLst>
              <a:ext uri="{FF2B5EF4-FFF2-40B4-BE49-F238E27FC236}">
                <a16:creationId xmlns:a16="http://schemas.microsoft.com/office/drawing/2014/main" id="{16B6ED3E-FF7B-A499-DFC3-B9D3D9892595}"/>
              </a:ext>
            </a:extLst>
          </p:cNvPr>
          <p:cNvPicPr>
            <a:picLocks noChangeAspect="1"/>
          </p:cNvPicPr>
          <p:nvPr/>
        </p:nvPicPr>
        <p:blipFill>
          <a:blip r:embed="rId6"/>
          <a:srcRect l="7491" t="16996" r="8912" b="16996"/>
          <a:stretch>
            <a:fillRect/>
          </a:stretch>
        </p:blipFill>
        <p:spPr>
          <a:xfrm>
            <a:off x="636173" y="3967562"/>
            <a:ext cx="3392905" cy="2009274"/>
          </a:xfrm>
          <a:prstGeom prst="rect">
            <a:avLst/>
          </a:prstGeom>
        </p:spPr>
      </p:pic>
    </p:spTree>
    <p:custDataLst>
      <p:tags r:id="rId1"/>
    </p:custDataLst>
    <p:extLst>
      <p:ext uri="{BB962C8B-B14F-4D97-AF65-F5344CB8AC3E}">
        <p14:creationId xmlns:p14="http://schemas.microsoft.com/office/powerpoint/2010/main" val="2723119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A8A209-5504-494A-B86D-73715015FD32}"/>
              </a:ext>
            </a:extLst>
          </p:cNvPr>
          <p:cNvSpPr>
            <a:spLocks noGrp="1"/>
          </p:cNvSpPr>
          <p:nvPr>
            <p:ph type="title"/>
          </p:nvPr>
        </p:nvSpPr>
        <p:spPr/>
        <p:txBody>
          <a:bodyPr/>
          <a:lstStyle/>
          <a:p>
            <a:r>
              <a:rPr lang="en-US" dirty="0"/>
              <a:t>Block Diagrams </a:t>
            </a:r>
          </a:p>
        </p:txBody>
      </p:sp>
      <p:sp>
        <p:nvSpPr>
          <p:cNvPr id="5" name="Content Placeholder 5">
            <a:extLst>
              <a:ext uri="{FF2B5EF4-FFF2-40B4-BE49-F238E27FC236}">
                <a16:creationId xmlns:a16="http://schemas.microsoft.com/office/drawing/2014/main" id="{BF2D1D10-1FD0-42A3-B3E0-1A55458B7FDE}"/>
              </a:ext>
            </a:extLst>
          </p:cNvPr>
          <p:cNvSpPr>
            <a:spLocks noGrp="1"/>
          </p:cNvSpPr>
          <p:nvPr>
            <p:ph idx="1"/>
          </p:nvPr>
        </p:nvSpPr>
        <p:spPr>
          <a:xfrm>
            <a:off x="841248" y="1311193"/>
            <a:ext cx="10712117" cy="968943"/>
          </a:xfrm>
        </p:spPr>
        <p:txBody>
          <a:bodyPr>
            <a:normAutofit/>
          </a:bodyPr>
          <a:lstStyle/>
          <a:p>
            <a:pPr>
              <a:spcBef>
                <a:spcPts val="1200"/>
              </a:spcBef>
            </a:pPr>
            <a:r>
              <a:rPr lang="en-US" dirty="0">
                <a:latin typeface="Calibri" panose="020F0502020204030204" pitchFamily="34" charset="0"/>
                <a:ea typeface="Calibri" panose="020F0502020204030204" pitchFamily="34" charset="0"/>
                <a:cs typeface="Calibri" panose="020F0502020204030204" pitchFamily="34" charset="0"/>
              </a:rPr>
              <a:t>A diagram of a system where main parts and functions represented by blocks connected by lines to show relationships between them. </a:t>
            </a:r>
          </a:p>
        </p:txBody>
      </p:sp>
      <p:pic>
        <p:nvPicPr>
          <p:cNvPr id="1026" name="Picture 2" descr="Block Diagram">
            <a:extLst>
              <a:ext uri="{FF2B5EF4-FFF2-40B4-BE49-F238E27FC236}">
                <a16:creationId xmlns:a16="http://schemas.microsoft.com/office/drawing/2014/main" id="{493C664F-6B96-8533-21EC-2787719FA8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5096" y="2470484"/>
            <a:ext cx="6481807" cy="39244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89175360"/>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FEEF9-EE52-9985-0DF3-098827427BC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452A07B-93DD-7F39-A27B-E8BB10B9666E}"/>
              </a:ext>
            </a:extLst>
          </p:cNvPr>
          <p:cNvSpPr>
            <a:spLocks noGrp="1"/>
          </p:cNvSpPr>
          <p:nvPr>
            <p:ph type="title"/>
          </p:nvPr>
        </p:nvSpPr>
        <p:spPr/>
        <p:txBody>
          <a:bodyPr/>
          <a:lstStyle/>
          <a:p>
            <a:r>
              <a:rPr lang="en-US" dirty="0"/>
              <a:t>One-Line Diagram </a:t>
            </a:r>
          </a:p>
        </p:txBody>
      </p:sp>
      <p:sp>
        <p:nvSpPr>
          <p:cNvPr id="5" name="Content Placeholder 5">
            <a:extLst>
              <a:ext uri="{FF2B5EF4-FFF2-40B4-BE49-F238E27FC236}">
                <a16:creationId xmlns:a16="http://schemas.microsoft.com/office/drawing/2014/main" id="{B4DAFE50-D792-06D0-E7A1-167B43172F22}"/>
              </a:ext>
            </a:extLst>
          </p:cNvPr>
          <p:cNvSpPr>
            <a:spLocks noGrp="1"/>
          </p:cNvSpPr>
          <p:nvPr>
            <p:ph idx="1"/>
          </p:nvPr>
        </p:nvSpPr>
        <p:spPr>
          <a:xfrm>
            <a:off x="838199" y="1645920"/>
            <a:ext cx="10515600" cy="1097280"/>
          </a:xfrm>
        </p:spPr>
        <p:txBody>
          <a:bodyPr>
            <a:normAutofit/>
          </a:bodyPr>
          <a:lstStyle/>
          <a:p>
            <a:pPr>
              <a:spcBef>
                <a:spcPts val="1200"/>
              </a:spcBef>
            </a:pPr>
            <a:r>
              <a:rPr lang="en-US" dirty="0">
                <a:latin typeface="Calibri" panose="020F0502020204030204" pitchFamily="34" charset="0"/>
                <a:ea typeface="Calibri" panose="020F0502020204030204" pitchFamily="34" charset="0"/>
                <a:cs typeface="Calibri" panose="020F0502020204030204" pitchFamily="34" charset="0"/>
              </a:rPr>
              <a:t>A diagram of a system where single lines and symbols are used to represent system components and connections. </a:t>
            </a:r>
          </a:p>
        </p:txBody>
      </p:sp>
      <p:pic>
        <p:nvPicPr>
          <p:cNvPr id="6" name="Picture 5">
            <a:extLst>
              <a:ext uri="{FF2B5EF4-FFF2-40B4-BE49-F238E27FC236}">
                <a16:creationId xmlns:a16="http://schemas.microsoft.com/office/drawing/2014/main" id="{FC26D453-B50E-ABA1-0A7C-C62530AEE0CF}"/>
              </a:ext>
            </a:extLst>
          </p:cNvPr>
          <p:cNvPicPr>
            <a:picLocks noChangeAspect="1"/>
          </p:cNvPicPr>
          <p:nvPr/>
        </p:nvPicPr>
        <p:blipFill>
          <a:blip r:embed="rId4"/>
          <a:stretch>
            <a:fillRect/>
          </a:stretch>
        </p:blipFill>
        <p:spPr>
          <a:xfrm>
            <a:off x="3968854" y="2743200"/>
            <a:ext cx="4254292" cy="3094031"/>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138239379"/>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A8A209-5504-494A-B86D-73715015FD32}"/>
              </a:ext>
            </a:extLst>
          </p:cNvPr>
          <p:cNvSpPr>
            <a:spLocks noGrp="1"/>
          </p:cNvSpPr>
          <p:nvPr>
            <p:ph type="title"/>
          </p:nvPr>
        </p:nvSpPr>
        <p:spPr/>
        <p:txBody>
          <a:bodyPr/>
          <a:lstStyle/>
          <a:p>
            <a:r>
              <a:rPr lang="en-US" dirty="0"/>
              <a:t>Schematics</a:t>
            </a:r>
          </a:p>
        </p:txBody>
      </p:sp>
      <p:sp>
        <p:nvSpPr>
          <p:cNvPr id="5" name="Content Placeholder 5">
            <a:extLst>
              <a:ext uri="{FF2B5EF4-FFF2-40B4-BE49-F238E27FC236}">
                <a16:creationId xmlns:a16="http://schemas.microsoft.com/office/drawing/2014/main" id="{BF2D1D10-1FD0-42A3-B3E0-1A55458B7FDE}"/>
              </a:ext>
            </a:extLst>
          </p:cNvPr>
          <p:cNvSpPr>
            <a:spLocks noGrp="1"/>
          </p:cNvSpPr>
          <p:nvPr>
            <p:ph idx="1"/>
          </p:nvPr>
        </p:nvSpPr>
        <p:spPr>
          <a:xfrm>
            <a:off x="841248" y="1474575"/>
            <a:ext cx="10515600" cy="1140488"/>
          </a:xfrm>
        </p:spPr>
        <p:txBody>
          <a:bodyPr>
            <a:normAutofit/>
          </a:bodyPr>
          <a:lstStyle/>
          <a:p>
            <a:pPr>
              <a:spcBef>
                <a:spcPts val="1200"/>
              </a:spcBef>
            </a:pPr>
            <a:r>
              <a:rPr lang="en-US" dirty="0">
                <a:latin typeface="Calibri" panose="020F0502020204030204" pitchFamily="34" charset="0"/>
                <a:ea typeface="Calibri" panose="020F0502020204030204" pitchFamily="34" charset="0"/>
                <a:cs typeface="Calibri" panose="020F0502020204030204" pitchFamily="34" charset="0"/>
              </a:rPr>
              <a:t>A diagram of a system that shows simplified standard symbols of the connections between devices. </a:t>
            </a:r>
          </a:p>
        </p:txBody>
      </p:sp>
      <p:pic>
        <p:nvPicPr>
          <p:cNvPr id="7" name="Picture 6">
            <a:extLst>
              <a:ext uri="{FF2B5EF4-FFF2-40B4-BE49-F238E27FC236}">
                <a16:creationId xmlns:a16="http://schemas.microsoft.com/office/drawing/2014/main" id="{78CBFBD4-DC0A-483B-8AF0-6412252DC402}"/>
              </a:ext>
            </a:extLst>
          </p:cNvPr>
          <p:cNvPicPr>
            <a:picLocks noChangeAspect="1"/>
          </p:cNvPicPr>
          <p:nvPr/>
        </p:nvPicPr>
        <p:blipFill>
          <a:blip r:embed="rId4"/>
          <a:stretch>
            <a:fillRect/>
          </a:stretch>
        </p:blipFill>
        <p:spPr>
          <a:xfrm>
            <a:off x="841248" y="2750290"/>
            <a:ext cx="4553580" cy="2985293"/>
          </a:xfrm>
          <a:prstGeom prst="rect">
            <a:avLst/>
          </a:prstGeom>
          <a:ln>
            <a:noFill/>
          </a:ln>
        </p:spPr>
      </p:pic>
      <p:pic>
        <p:nvPicPr>
          <p:cNvPr id="6" name="Picture 5">
            <a:extLst>
              <a:ext uri="{FF2B5EF4-FFF2-40B4-BE49-F238E27FC236}">
                <a16:creationId xmlns:a16="http://schemas.microsoft.com/office/drawing/2014/main" id="{AE65EA6D-B666-7D95-8B6E-08EEA60345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6285" y="2364757"/>
            <a:ext cx="5279492" cy="3756357"/>
          </a:xfrm>
          <a:prstGeom prst="rect">
            <a:avLst/>
          </a:prstGeom>
        </p:spPr>
      </p:pic>
    </p:spTree>
    <p:custDataLst>
      <p:tags r:id="rId1"/>
    </p:custDataLst>
    <p:extLst>
      <p:ext uri="{BB962C8B-B14F-4D97-AF65-F5344CB8AC3E}">
        <p14:creationId xmlns:p14="http://schemas.microsoft.com/office/powerpoint/2010/main" val="4120028848"/>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5C65C-90CC-323A-F82E-BBC7A917BE6E}"/>
              </a:ext>
            </a:extLst>
          </p:cNvPr>
          <p:cNvSpPr>
            <a:spLocks noGrp="1"/>
          </p:cNvSpPr>
          <p:nvPr>
            <p:ph type="title"/>
          </p:nvPr>
        </p:nvSpPr>
        <p:spPr>
          <a:xfrm>
            <a:off x="841248" y="646396"/>
            <a:ext cx="10515600" cy="664797"/>
          </a:xfrm>
        </p:spPr>
        <p:txBody>
          <a:bodyPr anchor="t">
            <a:normAutofit/>
          </a:bodyPr>
          <a:lstStyle/>
          <a:p>
            <a:r>
              <a:rPr lang="en-US" dirty="0"/>
              <a:t>Example lighting Schematic</a:t>
            </a:r>
          </a:p>
        </p:txBody>
      </p:sp>
      <p:pic>
        <p:nvPicPr>
          <p:cNvPr id="7" name="Picture 6">
            <a:extLst>
              <a:ext uri="{FF2B5EF4-FFF2-40B4-BE49-F238E27FC236}">
                <a16:creationId xmlns:a16="http://schemas.microsoft.com/office/drawing/2014/main" id="{D506C99C-3203-BB96-85D0-7BEAD47CA6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225" y="2079320"/>
            <a:ext cx="11821550" cy="3221372"/>
          </a:xfrm>
          <a:prstGeom prst="rect">
            <a:avLst/>
          </a:prstGeom>
          <a:noFill/>
        </p:spPr>
      </p:pic>
    </p:spTree>
    <p:extLst>
      <p:ext uri="{BB962C8B-B14F-4D97-AF65-F5344CB8AC3E}">
        <p14:creationId xmlns:p14="http://schemas.microsoft.com/office/powerpoint/2010/main" val="3025949651"/>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7DDFE-DB10-BA4E-0694-9D6E489A99B8}"/>
              </a:ext>
            </a:extLst>
          </p:cNvPr>
          <p:cNvSpPr>
            <a:spLocks noGrp="1"/>
          </p:cNvSpPr>
          <p:nvPr>
            <p:ph type="title"/>
          </p:nvPr>
        </p:nvSpPr>
        <p:spPr/>
        <p:txBody>
          <a:bodyPr/>
          <a:lstStyle/>
          <a:p>
            <a:r>
              <a:rPr lang="en-US" dirty="0"/>
              <a:t>Trace the Circuit</a:t>
            </a:r>
          </a:p>
        </p:txBody>
      </p:sp>
      <p:sp>
        <p:nvSpPr>
          <p:cNvPr id="3" name="Content Placeholder 2">
            <a:extLst>
              <a:ext uri="{FF2B5EF4-FFF2-40B4-BE49-F238E27FC236}">
                <a16:creationId xmlns:a16="http://schemas.microsoft.com/office/drawing/2014/main" id="{D285E894-3079-E972-4CB7-50BEF471659C}"/>
              </a:ext>
            </a:extLst>
          </p:cNvPr>
          <p:cNvSpPr>
            <a:spLocks noGrp="1"/>
          </p:cNvSpPr>
          <p:nvPr>
            <p:ph idx="1"/>
          </p:nvPr>
        </p:nvSpPr>
        <p:spPr>
          <a:xfrm>
            <a:off x="838198" y="1645920"/>
            <a:ext cx="5537549" cy="4572000"/>
          </a:xfrm>
        </p:spPr>
        <p:txBody>
          <a:bodyPr/>
          <a:lstStyle/>
          <a:p>
            <a:r>
              <a:rPr lang="en-US" b="1" dirty="0"/>
              <a:t>Directions:</a:t>
            </a:r>
          </a:p>
          <a:p>
            <a:pPr marL="514350" indent="-514350">
              <a:buFont typeface="+mj-lt"/>
              <a:buAutoNum type="arabicPeriod"/>
            </a:pPr>
            <a:r>
              <a:rPr lang="en-US" dirty="0"/>
              <a:t>Start at the battery (+)</a:t>
            </a:r>
          </a:p>
          <a:p>
            <a:pPr marL="514350" indent="-514350">
              <a:buFont typeface="+mj-lt"/>
              <a:buAutoNum type="arabicPeriod"/>
            </a:pPr>
            <a:r>
              <a:rPr lang="en-US" dirty="0"/>
              <a:t>Follow the path current takes through the circuit</a:t>
            </a:r>
          </a:p>
          <a:p>
            <a:pPr marL="514350" indent="-514350">
              <a:buFont typeface="+mj-lt"/>
              <a:buAutoNum type="arabicPeriod"/>
            </a:pPr>
            <a:r>
              <a:rPr lang="en-US" dirty="0"/>
              <a:t>Identify</a:t>
            </a:r>
          </a:p>
          <a:p>
            <a:pPr marL="971550" lvl="1" indent="-514350">
              <a:buFont typeface="Wingdings" panose="05000000000000000000" pitchFamily="2" charset="2"/>
              <a:buChar char="ü"/>
            </a:pPr>
            <a:r>
              <a:rPr lang="en-US" dirty="0"/>
              <a:t>Power source</a:t>
            </a:r>
          </a:p>
          <a:p>
            <a:pPr marL="971550" lvl="1" indent="-514350">
              <a:buFont typeface="Wingdings" panose="05000000000000000000" pitchFamily="2" charset="2"/>
              <a:buChar char="ü"/>
            </a:pPr>
            <a:r>
              <a:rPr lang="en-US" dirty="0"/>
              <a:t>Circuit protection device</a:t>
            </a:r>
          </a:p>
          <a:p>
            <a:pPr marL="971550" lvl="1" indent="-514350">
              <a:buFont typeface="Wingdings" panose="05000000000000000000" pitchFamily="2" charset="2"/>
              <a:buChar char="ü"/>
            </a:pPr>
            <a:r>
              <a:rPr lang="en-US" dirty="0"/>
              <a:t>Switch </a:t>
            </a:r>
          </a:p>
          <a:p>
            <a:pPr marL="971550" lvl="1" indent="-514350">
              <a:buFont typeface="Wingdings" panose="05000000000000000000" pitchFamily="2" charset="2"/>
              <a:buChar char="ü"/>
            </a:pPr>
            <a:r>
              <a:rPr lang="en-US" dirty="0"/>
              <a:t>Load</a:t>
            </a:r>
          </a:p>
          <a:p>
            <a:pPr marL="971550" lvl="1" indent="-514350">
              <a:buFont typeface="Wingdings" panose="05000000000000000000" pitchFamily="2" charset="2"/>
              <a:buChar char="ü"/>
            </a:pPr>
            <a:r>
              <a:rPr lang="en-US" dirty="0"/>
              <a:t>Ground</a:t>
            </a:r>
          </a:p>
          <a:p>
            <a:endParaRPr lang="en-US" dirty="0"/>
          </a:p>
        </p:txBody>
      </p:sp>
      <p:pic>
        <p:nvPicPr>
          <p:cNvPr id="6" name="Picture 5">
            <a:extLst>
              <a:ext uri="{FF2B5EF4-FFF2-40B4-BE49-F238E27FC236}">
                <a16:creationId xmlns:a16="http://schemas.microsoft.com/office/drawing/2014/main" id="{EEC7CC45-E492-6ECD-8C5C-28C988C766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7131" y="640080"/>
            <a:ext cx="3589029" cy="6127520"/>
          </a:xfrm>
          <a:prstGeom prst="rect">
            <a:avLst/>
          </a:prstGeom>
        </p:spPr>
      </p:pic>
    </p:spTree>
    <p:extLst>
      <p:ext uri="{BB962C8B-B14F-4D97-AF65-F5344CB8AC3E}">
        <p14:creationId xmlns:p14="http://schemas.microsoft.com/office/powerpoint/2010/main" val="3069465564"/>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C3238-A69F-7991-4D19-5A4863DA25D7}"/>
              </a:ext>
            </a:extLst>
          </p:cNvPr>
          <p:cNvSpPr>
            <a:spLocks noGrp="1"/>
          </p:cNvSpPr>
          <p:nvPr>
            <p:ph type="title"/>
          </p:nvPr>
        </p:nvSpPr>
        <p:spPr/>
        <p:txBody>
          <a:bodyPr/>
          <a:lstStyle/>
          <a:p>
            <a:r>
              <a:rPr lang="en-US" dirty="0"/>
              <a:t>Trace the Circuit – </a:t>
            </a:r>
            <a:r>
              <a:rPr lang="en-US" b="0" dirty="0">
                <a:solidFill>
                  <a:schemeClr val="accent4"/>
                </a:solidFill>
              </a:rPr>
              <a:t>Guided Practice</a:t>
            </a:r>
          </a:p>
        </p:txBody>
      </p:sp>
      <p:pic>
        <p:nvPicPr>
          <p:cNvPr id="5" name="Picture 4">
            <a:extLst>
              <a:ext uri="{FF2B5EF4-FFF2-40B4-BE49-F238E27FC236}">
                <a16:creationId xmlns:a16="http://schemas.microsoft.com/office/drawing/2014/main" id="{5E883B60-7217-40B1-CACE-8DCBFD782AC5}"/>
              </a:ext>
            </a:extLst>
          </p:cNvPr>
          <p:cNvPicPr>
            <a:picLocks noChangeAspect="1"/>
          </p:cNvPicPr>
          <p:nvPr/>
        </p:nvPicPr>
        <p:blipFill>
          <a:blip r:embed="rId3">
            <a:extLst>
              <a:ext uri="{28A0092B-C50C-407E-A947-70E740481C1C}">
                <a14:useLocalDpi xmlns:a14="http://schemas.microsoft.com/office/drawing/2010/main" val="0"/>
              </a:ext>
            </a:extLst>
          </a:blip>
          <a:srcRect t="8942"/>
          <a:stretch>
            <a:fillRect/>
          </a:stretch>
        </p:blipFill>
        <p:spPr>
          <a:xfrm>
            <a:off x="5585572" y="1198459"/>
            <a:ext cx="4822631" cy="5487298"/>
          </a:xfrm>
          <a:prstGeom prst="rect">
            <a:avLst/>
          </a:prstGeom>
        </p:spPr>
      </p:pic>
      <p:sp>
        <p:nvSpPr>
          <p:cNvPr id="8" name="Content Placeholder 2">
            <a:extLst>
              <a:ext uri="{FF2B5EF4-FFF2-40B4-BE49-F238E27FC236}">
                <a16:creationId xmlns:a16="http://schemas.microsoft.com/office/drawing/2014/main" id="{77886C12-760B-AA02-7E81-A99ACB335A99}"/>
              </a:ext>
            </a:extLst>
          </p:cNvPr>
          <p:cNvSpPr txBox="1">
            <a:spLocks/>
          </p:cNvSpPr>
          <p:nvPr/>
        </p:nvSpPr>
        <p:spPr>
          <a:xfrm>
            <a:off x="838198" y="1645920"/>
            <a:ext cx="5537549" cy="4572000"/>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800" b="0" i="0" kern="1200">
                <a:solidFill>
                  <a:schemeClr val="tx1">
                    <a:lumMod val="75000"/>
                    <a:lumOff val="25000"/>
                  </a:schemeClr>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Clr>
                <a:schemeClr val="tx2"/>
              </a:buClr>
              <a:buFont typeface="Arial" panose="020B0604020202020204" pitchFamily="34" charset="0"/>
              <a:buNone/>
              <a:defRPr sz="2400" b="0" i="0" kern="1200">
                <a:solidFill>
                  <a:schemeClr val="tx1">
                    <a:lumMod val="75000"/>
                    <a:lumOff val="25000"/>
                  </a:schemeClr>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Clr>
                <a:schemeClr val="tx2"/>
              </a:buClr>
              <a:buFont typeface="Arial" panose="020B0604020202020204" pitchFamily="34" charset="0"/>
              <a:buNone/>
              <a:defRPr sz="2400" b="0" i="0" kern="1200">
                <a:solidFill>
                  <a:schemeClr val="tx1">
                    <a:lumMod val="75000"/>
                    <a:lumOff val="25000"/>
                  </a:schemeClr>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Clr>
                <a:schemeClr val="tx2"/>
              </a:buClr>
              <a:buFont typeface="Arial" panose="020B0604020202020204" pitchFamily="34" charset="0"/>
              <a:buNone/>
              <a:defRPr sz="2000" b="0" i="0" kern="1200">
                <a:solidFill>
                  <a:schemeClr val="tx1">
                    <a:lumMod val="75000"/>
                    <a:lumOff val="25000"/>
                  </a:schemeClr>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Clr>
                <a:schemeClr val="tx2"/>
              </a:buClr>
              <a:buFont typeface="Arial" panose="020B0604020202020204" pitchFamily="34" charset="0"/>
              <a:buNone/>
              <a:defRPr sz="1800" b="0" i="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Directions:</a:t>
            </a:r>
          </a:p>
          <a:p>
            <a:pPr marL="514350" indent="-514350">
              <a:buFont typeface="+mj-lt"/>
              <a:buAutoNum type="arabicPeriod"/>
            </a:pPr>
            <a:r>
              <a:rPr lang="en-US" dirty="0"/>
              <a:t>Start at the battery (+)</a:t>
            </a:r>
          </a:p>
          <a:p>
            <a:pPr marL="514350" indent="-514350">
              <a:buFont typeface="+mj-lt"/>
              <a:buAutoNum type="arabicPeriod"/>
            </a:pPr>
            <a:r>
              <a:rPr lang="en-US" dirty="0"/>
              <a:t>Trace the path of current when the switch is closed</a:t>
            </a:r>
          </a:p>
          <a:p>
            <a:pPr marL="514350" indent="-514350">
              <a:buFont typeface="+mj-lt"/>
              <a:buAutoNum type="arabicPeriod"/>
            </a:pPr>
            <a:r>
              <a:rPr lang="en-US" dirty="0"/>
              <a:t>Identify</a:t>
            </a:r>
          </a:p>
          <a:p>
            <a:pPr marL="971550" lvl="1" indent="-514350">
              <a:buFont typeface="Wingdings" panose="05000000000000000000" pitchFamily="2" charset="2"/>
              <a:buChar char="ü"/>
            </a:pPr>
            <a:r>
              <a:rPr lang="en-US" dirty="0"/>
              <a:t>Power source</a:t>
            </a:r>
          </a:p>
          <a:p>
            <a:pPr marL="971550" lvl="1" indent="-514350">
              <a:buFont typeface="Wingdings" panose="05000000000000000000" pitchFamily="2" charset="2"/>
              <a:buChar char="ü"/>
            </a:pPr>
            <a:r>
              <a:rPr lang="en-US" dirty="0"/>
              <a:t>Circuit protection device</a:t>
            </a:r>
          </a:p>
          <a:p>
            <a:pPr marL="971550" lvl="1" indent="-514350">
              <a:buFont typeface="Wingdings" panose="05000000000000000000" pitchFamily="2" charset="2"/>
              <a:buChar char="ü"/>
            </a:pPr>
            <a:r>
              <a:rPr lang="en-US" dirty="0"/>
              <a:t>Control device</a:t>
            </a:r>
          </a:p>
          <a:p>
            <a:pPr marL="971550" lvl="1" indent="-514350">
              <a:buFont typeface="Wingdings" panose="05000000000000000000" pitchFamily="2" charset="2"/>
              <a:buChar char="ü"/>
            </a:pPr>
            <a:r>
              <a:rPr lang="en-US" dirty="0"/>
              <a:t>Switch </a:t>
            </a:r>
          </a:p>
          <a:p>
            <a:pPr marL="971550" lvl="1" indent="-514350">
              <a:buFont typeface="Wingdings" panose="05000000000000000000" pitchFamily="2" charset="2"/>
              <a:buChar char="ü"/>
            </a:pPr>
            <a:r>
              <a:rPr lang="en-US" dirty="0"/>
              <a:t>Loads</a:t>
            </a:r>
          </a:p>
          <a:p>
            <a:pPr marL="971550" lvl="1" indent="-514350">
              <a:buFont typeface="Wingdings" panose="05000000000000000000" pitchFamily="2" charset="2"/>
              <a:buChar char="ü"/>
            </a:pPr>
            <a:r>
              <a:rPr lang="en-US" dirty="0"/>
              <a:t>Return path</a:t>
            </a:r>
          </a:p>
          <a:p>
            <a:endParaRPr lang="en-US" dirty="0"/>
          </a:p>
        </p:txBody>
      </p:sp>
    </p:spTree>
    <p:extLst>
      <p:ext uri="{BB962C8B-B14F-4D97-AF65-F5344CB8AC3E}">
        <p14:creationId xmlns:p14="http://schemas.microsoft.com/office/powerpoint/2010/main" val="1412201959"/>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592B-6736-2603-CA20-867530D24DE2}"/>
              </a:ext>
            </a:extLst>
          </p:cNvPr>
          <p:cNvSpPr>
            <a:spLocks noGrp="1"/>
          </p:cNvSpPr>
          <p:nvPr>
            <p:ph type="title"/>
          </p:nvPr>
        </p:nvSpPr>
        <p:spPr/>
        <p:txBody>
          <a:bodyPr/>
          <a:lstStyle/>
          <a:p>
            <a:r>
              <a:rPr lang="en-US" dirty="0"/>
              <a:t>Activity: Trace the Circuit</a:t>
            </a:r>
          </a:p>
        </p:txBody>
      </p:sp>
      <p:pic>
        <p:nvPicPr>
          <p:cNvPr id="5" name="Picture 4">
            <a:extLst>
              <a:ext uri="{FF2B5EF4-FFF2-40B4-BE49-F238E27FC236}">
                <a16:creationId xmlns:a16="http://schemas.microsoft.com/office/drawing/2014/main" id="{76B24981-80A8-09E7-7894-79EB3E6D7E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917"/>
          <a:stretch>
            <a:fillRect/>
          </a:stretch>
        </p:blipFill>
        <p:spPr bwMode="auto">
          <a:xfrm>
            <a:off x="5741469" y="1170712"/>
            <a:ext cx="3870251" cy="5346794"/>
          </a:xfrm>
          <a:prstGeom prst="rect">
            <a:avLst/>
          </a:prstGeom>
          <a:ln>
            <a:noFill/>
          </a:ln>
          <a:extLst>
            <a:ext uri="{53640926-AAD7-44D8-BBD7-CCE9431645EC}">
              <a14:shadowObscured xmlns:a14="http://schemas.microsoft.com/office/drawing/2010/main"/>
            </a:ext>
          </a:extLst>
        </p:spPr>
      </p:pic>
      <p:sp>
        <p:nvSpPr>
          <p:cNvPr id="8" name="Content Placeholder 2">
            <a:extLst>
              <a:ext uri="{FF2B5EF4-FFF2-40B4-BE49-F238E27FC236}">
                <a16:creationId xmlns:a16="http://schemas.microsoft.com/office/drawing/2014/main" id="{34B580C3-9728-50FB-7B4A-427DD3FB2648}"/>
              </a:ext>
            </a:extLst>
          </p:cNvPr>
          <p:cNvSpPr txBox="1">
            <a:spLocks/>
          </p:cNvSpPr>
          <p:nvPr/>
        </p:nvSpPr>
        <p:spPr>
          <a:xfrm>
            <a:off x="838198" y="1645920"/>
            <a:ext cx="5537549" cy="4572000"/>
          </a:xfrm>
          <a:prstGeom prst="rect">
            <a:avLst/>
          </a:prstGeom>
        </p:spPr>
        <p:txBody>
          <a:bodyPr vert="horz" lIns="0" tIns="0" rIns="0" bIns="0" rtlCol="0">
            <a:normAutofit fontScale="92500" lnSpcReduction="10000"/>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800" b="0" i="0" kern="1200">
                <a:solidFill>
                  <a:schemeClr val="tx1">
                    <a:lumMod val="75000"/>
                    <a:lumOff val="25000"/>
                  </a:schemeClr>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Clr>
                <a:schemeClr val="tx2"/>
              </a:buClr>
              <a:buFont typeface="Arial" panose="020B0604020202020204" pitchFamily="34" charset="0"/>
              <a:buNone/>
              <a:defRPr sz="2400" b="0" i="0" kern="1200">
                <a:solidFill>
                  <a:schemeClr val="tx1">
                    <a:lumMod val="75000"/>
                    <a:lumOff val="25000"/>
                  </a:schemeClr>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Clr>
                <a:schemeClr val="tx2"/>
              </a:buClr>
              <a:buFont typeface="Arial" panose="020B0604020202020204" pitchFamily="34" charset="0"/>
              <a:buNone/>
              <a:defRPr sz="2400" b="0" i="0" kern="1200">
                <a:solidFill>
                  <a:schemeClr val="tx1">
                    <a:lumMod val="75000"/>
                    <a:lumOff val="25000"/>
                  </a:schemeClr>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Clr>
                <a:schemeClr val="tx2"/>
              </a:buClr>
              <a:buFont typeface="Arial" panose="020B0604020202020204" pitchFamily="34" charset="0"/>
              <a:buNone/>
              <a:defRPr sz="2000" b="0" i="0" kern="1200">
                <a:solidFill>
                  <a:schemeClr val="tx1">
                    <a:lumMod val="75000"/>
                    <a:lumOff val="25000"/>
                  </a:schemeClr>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Clr>
                <a:schemeClr val="tx2"/>
              </a:buClr>
              <a:buFont typeface="Arial" panose="020B0604020202020204" pitchFamily="34" charset="0"/>
              <a:buNone/>
              <a:defRPr sz="1800" b="0" i="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Directions:</a:t>
            </a:r>
          </a:p>
          <a:p>
            <a:pPr marL="514350" indent="-514350">
              <a:buFont typeface="+mj-lt"/>
              <a:buAutoNum type="arabicPeriod"/>
            </a:pPr>
            <a:r>
              <a:rPr lang="en-US" dirty="0"/>
              <a:t>Start at the battery (+)</a:t>
            </a:r>
          </a:p>
          <a:p>
            <a:pPr marL="514350" indent="-514350">
              <a:buFont typeface="+mj-lt"/>
              <a:buAutoNum type="arabicPeriod"/>
            </a:pPr>
            <a:r>
              <a:rPr lang="en-US" dirty="0"/>
              <a:t>Trace the path of current when switch S1 is closed</a:t>
            </a:r>
          </a:p>
          <a:p>
            <a:pPr marL="514350" indent="-514350">
              <a:buFont typeface="+mj-lt"/>
              <a:buAutoNum type="arabicPeriod"/>
            </a:pPr>
            <a:r>
              <a:rPr lang="en-US" dirty="0"/>
              <a:t>Identify</a:t>
            </a:r>
          </a:p>
          <a:p>
            <a:pPr marL="971550" lvl="1" indent="-514350">
              <a:buFont typeface="Wingdings" panose="05000000000000000000" pitchFamily="2" charset="2"/>
              <a:buChar char="ü"/>
            </a:pPr>
            <a:r>
              <a:rPr lang="en-US" dirty="0"/>
              <a:t>Power source</a:t>
            </a:r>
          </a:p>
          <a:p>
            <a:pPr marL="971550" lvl="1" indent="-514350">
              <a:buFont typeface="Wingdings" panose="05000000000000000000" pitchFamily="2" charset="2"/>
              <a:buChar char="ü"/>
            </a:pPr>
            <a:r>
              <a:rPr lang="en-US" dirty="0"/>
              <a:t>Circuit protection device</a:t>
            </a:r>
          </a:p>
          <a:p>
            <a:pPr marL="971550" lvl="1" indent="-514350">
              <a:buFont typeface="Wingdings" panose="05000000000000000000" pitchFamily="2" charset="2"/>
              <a:buChar char="ü"/>
            </a:pPr>
            <a:r>
              <a:rPr lang="en-US" dirty="0"/>
              <a:t>Control device</a:t>
            </a:r>
          </a:p>
          <a:p>
            <a:pPr marL="971550" lvl="1" indent="-514350">
              <a:buFont typeface="Wingdings" panose="05000000000000000000" pitchFamily="2" charset="2"/>
              <a:buChar char="ü"/>
            </a:pPr>
            <a:r>
              <a:rPr lang="en-US" dirty="0"/>
              <a:t>Load #1</a:t>
            </a:r>
          </a:p>
          <a:p>
            <a:pPr marL="971550" lvl="1" indent="-514350">
              <a:buFont typeface="Wingdings" panose="05000000000000000000" pitchFamily="2" charset="2"/>
              <a:buChar char="ü"/>
            </a:pPr>
            <a:r>
              <a:rPr lang="en-US" dirty="0"/>
              <a:t>Load #2</a:t>
            </a:r>
          </a:p>
          <a:p>
            <a:pPr marL="971550" lvl="1" indent="-514350">
              <a:buFont typeface="Wingdings" panose="05000000000000000000" pitchFamily="2" charset="2"/>
              <a:buChar char="ü"/>
            </a:pPr>
            <a:r>
              <a:rPr lang="en-US" dirty="0"/>
              <a:t>Return path</a:t>
            </a:r>
          </a:p>
          <a:p>
            <a:pPr marL="514350" indent="-514350">
              <a:buFont typeface="+mj-lt"/>
              <a:buAutoNum type="arabicPeriod"/>
            </a:pPr>
            <a:r>
              <a:rPr lang="en-US" dirty="0"/>
              <a:t>Optional troubleshooting scenarios</a:t>
            </a:r>
          </a:p>
          <a:p>
            <a:endParaRPr lang="en-US" dirty="0"/>
          </a:p>
        </p:txBody>
      </p:sp>
    </p:spTree>
    <p:extLst>
      <p:ext uri="{BB962C8B-B14F-4D97-AF65-F5344CB8AC3E}">
        <p14:creationId xmlns:p14="http://schemas.microsoft.com/office/powerpoint/2010/main" val="3870477020"/>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2B3FE-FBA5-22A1-0E99-C1858D9649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28DDA0-6AA4-14EC-FEAA-57FD1E952792}"/>
              </a:ext>
            </a:extLst>
          </p:cNvPr>
          <p:cNvSpPr>
            <a:spLocks noGrp="1"/>
          </p:cNvSpPr>
          <p:nvPr>
            <p:ph type="title"/>
          </p:nvPr>
        </p:nvSpPr>
        <p:spPr>
          <a:xfrm>
            <a:off x="838200" y="207025"/>
            <a:ext cx="10515600" cy="522000"/>
          </a:xfrm>
        </p:spPr>
        <p:txBody>
          <a:bodyPr/>
          <a:lstStyle/>
          <a:p>
            <a:r>
              <a:rPr lang="en-US" dirty="0"/>
              <a:t>Knowledge Check </a:t>
            </a:r>
          </a:p>
        </p:txBody>
      </p:sp>
      <p:sp>
        <p:nvSpPr>
          <p:cNvPr id="3" name="Content Placeholder 2">
            <a:extLst>
              <a:ext uri="{FF2B5EF4-FFF2-40B4-BE49-F238E27FC236}">
                <a16:creationId xmlns:a16="http://schemas.microsoft.com/office/drawing/2014/main" id="{3B72C0AB-07F5-1F86-627C-4F3757B80C9A}"/>
              </a:ext>
            </a:extLst>
          </p:cNvPr>
          <p:cNvSpPr>
            <a:spLocks noGrp="1"/>
          </p:cNvSpPr>
          <p:nvPr>
            <p:ph idx="1"/>
          </p:nvPr>
        </p:nvSpPr>
        <p:spPr>
          <a:xfrm>
            <a:off x="838200" y="1219201"/>
            <a:ext cx="10515600" cy="697832"/>
          </a:xfrm>
        </p:spPr>
        <p:txBody>
          <a:bodyPr>
            <a:normAutofit/>
          </a:bodyPr>
          <a:lstStyle/>
          <a:p>
            <a:r>
              <a:rPr lang="en-US" sz="3600" dirty="0"/>
              <a:t>What does this image represent?</a:t>
            </a:r>
          </a:p>
          <a:p>
            <a:endParaRPr lang="en-US" sz="3600" dirty="0"/>
          </a:p>
        </p:txBody>
      </p:sp>
      <p:sp>
        <p:nvSpPr>
          <p:cNvPr id="4" name="Rectangle 3">
            <a:extLst>
              <a:ext uri="{FF2B5EF4-FFF2-40B4-BE49-F238E27FC236}">
                <a16:creationId xmlns:a16="http://schemas.microsoft.com/office/drawing/2014/main" id="{FCFA102B-003C-46CC-9162-1336FB677D70}"/>
              </a:ext>
            </a:extLst>
          </p:cNvPr>
          <p:cNvSpPr/>
          <p:nvPr/>
        </p:nvSpPr>
        <p:spPr>
          <a:xfrm>
            <a:off x="838202" y="4243768"/>
            <a:ext cx="5086350" cy="69783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tx1">
                    <a:lumMod val="75000"/>
                    <a:lumOff val="25000"/>
                  </a:schemeClr>
                </a:solidFill>
              </a:rPr>
              <a:t>A.) Schematic  </a:t>
            </a:r>
          </a:p>
        </p:txBody>
      </p:sp>
      <p:sp>
        <p:nvSpPr>
          <p:cNvPr id="5" name="Rectangle 4">
            <a:extLst>
              <a:ext uri="{FF2B5EF4-FFF2-40B4-BE49-F238E27FC236}">
                <a16:creationId xmlns:a16="http://schemas.microsoft.com/office/drawing/2014/main" id="{5A560151-8A7C-C472-F984-346FE3958DCE}"/>
              </a:ext>
            </a:extLst>
          </p:cNvPr>
          <p:cNvSpPr/>
          <p:nvPr/>
        </p:nvSpPr>
        <p:spPr>
          <a:xfrm>
            <a:off x="838200" y="5236242"/>
            <a:ext cx="5086350" cy="697832"/>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tx1">
                    <a:lumMod val="75000"/>
                    <a:lumOff val="25000"/>
                  </a:schemeClr>
                </a:solidFill>
              </a:rPr>
              <a:t>C.) Block Diagram  </a:t>
            </a:r>
          </a:p>
        </p:txBody>
      </p:sp>
      <p:sp>
        <p:nvSpPr>
          <p:cNvPr id="6" name="Rectangle 5">
            <a:extLst>
              <a:ext uri="{FF2B5EF4-FFF2-40B4-BE49-F238E27FC236}">
                <a16:creationId xmlns:a16="http://schemas.microsoft.com/office/drawing/2014/main" id="{D440BBD3-7760-569A-65BB-C6294D305389}"/>
              </a:ext>
            </a:extLst>
          </p:cNvPr>
          <p:cNvSpPr/>
          <p:nvPr/>
        </p:nvSpPr>
        <p:spPr>
          <a:xfrm>
            <a:off x="6267454" y="4243768"/>
            <a:ext cx="5086350" cy="69783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tx1">
                    <a:lumMod val="75000"/>
                    <a:lumOff val="25000"/>
                  </a:schemeClr>
                </a:solidFill>
              </a:rPr>
              <a:t>B.) One-Line Diagram   </a:t>
            </a:r>
          </a:p>
        </p:txBody>
      </p:sp>
      <p:sp>
        <p:nvSpPr>
          <p:cNvPr id="8" name="Rectangle 7">
            <a:extLst>
              <a:ext uri="{FF2B5EF4-FFF2-40B4-BE49-F238E27FC236}">
                <a16:creationId xmlns:a16="http://schemas.microsoft.com/office/drawing/2014/main" id="{D56DCCC0-6F52-FB10-330B-D79A195F80E9}"/>
              </a:ext>
            </a:extLst>
          </p:cNvPr>
          <p:cNvSpPr/>
          <p:nvPr/>
        </p:nvSpPr>
        <p:spPr>
          <a:xfrm>
            <a:off x="6335134" y="5236242"/>
            <a:ext cx="5086350" cy="69783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tx1">
                    <a:lumMod val="75000"/>
                    <a:lumOff val="25000"/>
                  </a:schemeClr>
                </a:solidFill>
              </a:rPr>
              <a:t>D.) Tempered-Fit Diagram  </a:t>
            </a:r>
          </a:p>
        </p:txBody>
      </p:sp>
      <p:pic>
        <p:nvPicPr>
          <p:cNvPr id="9" name="Picture 8">
            <a:extLst>
              <a:ext uri="{FF2B5EF4-FFF2-40B4-BE49-F238E27FC236}">
                <a16:creationId xmlns:a16="http://schemas.microsoft.com/office/drawing/2014/main" id="{201E0C02-77F5-5BCC-1716-4BCE20372221}"/>
              </a:ext>
            </a:extLst>
          </p:cNvPr>
          <p:cNvPicPr>
            <a:picLocks noChangeAspect="1"/>
          </p:cNvPicPr>
          <p:nvPr/>
        </p:nvPicPr>
        <p:blipFill>
          <a:blip r:embed="rId4"/>
          <a:stretch>
            <a:fillRect/>
          </a:stretch>
        </p:blipFill>
        <p:spPr>
          <a:xfrm>
            <a:off x="2664338" y="2310508"/>
            <a:ext cx="6863323" cy="1202265"/>
          </a:xfrm>
          <a:prstGeom prst="rect">
            <a:avLst/>
          </a:prstGeom>
        </p:spPr>
      </p:pic>
      <p:sp>
        <p:nvSpPr>
          <p:cNvPr id="10" name="Rectangle 9">
            <a:extLst>
              <a:ext uri="{FF2B5EF4-FFF2-40B4-BE49-F238E27FC236}">
                <a16:creationId xmlns:a16="http://schemas.microsoft.com/office/drawing/2014/main" id="{1F6DB240-786E-0ECE-C704-707D589041DB}"/>
              </a:ext>
            </a:extLst>
          </p:cNvPr>
          <p:cNvSpPr/>
          <p:nvPr/>
        </p:nvSpPr>
        <p:spPr>
          <a:xfrm>
            <a:off x="838200" y="5236242"/>
            <a:ext cx="5086350" cy="69783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tx1">
                    <a:lumMod val="75000"/>
                    <a:lumOff val="25000"/>
                  </a:schemeClr>
                </a:solidFill>
              </a:rPr>
              <a:t>C.) Block Diagram  </a:t>
            </a:r>
          </a:p>
        </p:txBody>
      </p:sp>
      <p:pic>
        <p:nvPicPr>
          <p:cNvPr id="11" name="Graphic 10" descr="Lights On with solid fill">
            <a:extLst>
              <a:ext uri="{FF2B5EF4-FFF2-40B4-BE49-F238E27FC236}">
                <a16:creationId xmlns:a16="http://schemas.microsoft.com/office/drawing/2014/main" id="{7B0D9EFF-08F4-F5A9-F4B7-1A8C549074B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62413" y="56211"/>
            <a:ext cx="782773" cy="782773"/>
          </a:xfrm>
          <a:prstGeom prst="rect">
            <a:avLst/>
          </a:prstGeom>
        </p:spPr>
      </p:pic>
    </p:spTree>
    <p:custDataLst>
      <p:tags r:id="rId1"/>
    </p:custDataLst>
    <p:extLst>
      <p:ext uri="{BB962C8B-B14F-4D97-AF65-F5344CB8AC3E}">
        <p14:creationId xmlns:p14="http://schemas.microsoft.com/office/powerpoint/2010/main" val="14158103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6B064-B1F6-12A8-CC7E-3935FB44C5DF}"/>
              </a:ext>
            </a:extLst>
          </p:cNvPr>
          <p:cNvSpPr>
            <a:spLocks noGrp="1"/>
          </p:cNvSpPr>
          <p:nvPr>
            <p:ph type="title"/>
          </p:nvPr>
        </p:nvSpPr>
        <p:spPr>
          <a:xfrm>
            <a:off x="834390" y="116884"/>
            <a:ext cx="10523219" cy="523195"/>
          </a:xfrm>
        </p:spPr>
        <p:txBody>
          <a:bodyPr/>
          <a:lstStyle/>
          <a:p>
            <a:r>
              <a:rPr lang="en-US" dirty="0"/>
              <a:t>Activity: Building Circuits</a:t>
            </a:r>
          </a:p>
        </p:txBody>
      </p:sp>
      <p:sp>
        <p:nvSpPr>
          <p:cNvPr id="3" name="Content Placeholder 2">
            <a:extLst>
              <a:ext uri="{FF2B5EF4-FFF2-40B4-BE49-F238E27FC236}">
                <a16:creationId xmlns:a16="http://schemas.microsoft.com/office/drawing/2014/main" id="{8292A1F7-21AE-A73B-6AC8-F21969533E18}"/>
              </a:ext>
            </a:extLst>
          </p:cNvPr>
          <p:cNvSpPr>
            <a:spLocks noGrp="1"/>
          </p:cNvSpPr>
          <p:nvPr>
            <p:ph idx="1"/>
          </p:nvPr>
        </p:nvSpPr>
        <p:spPr>
          <a:xfrm>
            <a:off x="838199" y="1381991"/>
            <a:ext cx="5634039" cy="4835929"/>
          </a:xfrm>
        </p:spPr>
        <p:txBody>
          <a:bodyPr>
            <a:normAutofit fontScale="92500" lnSpcReduction="10000"/>
          </a:bodyPr>
          <a:lstStyle/>
          <a:p>
            <a:r>
              <a:rPr lang="en-US" b="1" dirty="0"/>
              <a:t>Working in small groups:</a:t>
            </a:r>
          </a:p>
          <a:p>
            <a:pPr marL="457200" indent="-457200">
              <a:lnSpc>
                <a:spcPct val="150000"/>
              </a:lnSpc>
              <a:buFont typeface="Arial" panose="020B0604020202020204" pitchFamily="34" charset="0"/>
              <a:buChar char="•"/>
            </a:pPr>
            <a:r>
              <a:rPr lang="en-US" dirty="0"/>
              <a:t>Build a series circuit</a:t>
            </a:r>
          </a:p>
          <a:p>
            <a:pPr marL="457200" indent="-457200">
              <a:lnSpc>
                <a:spcPct val="150000"/>
              </a:lnSpc>
              <a:buFont typeface="Arial" panose="020B0604020202020204" pitchFamily="34" charset="0"/>
              <a:buChar char="•"/>
            </a:pPr>
            <a:r>
              <a:rPr lang="en-US" dirty="0"/>
              <a:t>Build a parallel circuit</a:t>
            </a:r>
          </a:p>
          <a:p>
            <a:pPr marL="457200" indent="-457200">
              <a:lnSpc>
                <a:spcPct val="150000"/>
              </a:lnSpc>
              <a:buFont typeface="Arial" panose="020B0604020202020204" pitchFamily="34" charset="0"/>
              <a:buChar char="•"/>
            </a:pPr>
            <a:r>
              <a:rPr lang="en-US" dirty="0"/>
              <a:t>Build a series parallel circuit</a:t>
            </a:r>
          </a:p>
          <a:p>
            <a:pPr marL="457200" indent="-457200">
              <a:lnSpc>
                <a:spcPct val="150000"/>
              </a:lnSpc>
              <a:buFont typeface="Arial" panose="020B0604020202020204" pitchFamily="34" charset="0"/>
              <a:buChar char="•"/>
            </a:pPr>
            <a:r>
              <a:rPr lang="en-US" dirty="0"/>
              <a:t>Test each circuit and observe what happens when a bulb is removed.</a:t>
            </a:r>
          </a:p>
          <a:p>
            <a:pPr marL="457200" indent="-457200">
              <a:lnSpc>
                <a:spcPct val="150000"/>
              </a:lnSpc>
              <a:buFont typeface="Arial" panose="020B0604020202020204" pitchFamily="34" charset="0"/>
              <a:buChar char="•"/>
            </a:pPr>
            <a:r>
              <a:rPr lang="en-US" dirty="0"/>
              <a:t>Record your observations on the activity sheet in your binder.  </a:t>
            </a:r>
          </a:p>
        </p:txBody>
      </p:sp>
      <p:pic>
        <p:nvPicPr>
          <p:cNvPr id="5" name="Picture 4">
            <a:extLst>
              <a:ext uri="{FF2B5EF4-FFF2-40B4-BE49-F238E27FC236}">
                <a16:creationId xmlns:a16="http://schemas.microsoft.com/office/drawing/2014/main" id="{D96E2A7A-2033-CD38-D552-5995FAE21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995487"/>
            <a:ext cx="5734049" cy="2867025"/>
          </a:xfrm>
          <a:prstGeom prst="rect">
            <a:avLst/>
          </a:prstGeom>
        </p:spPr>
      </p:pic>
    </p:spTree>
    <p:extLst>
      <p:ext uri="{BB962C8B-B14F-4D97-AF65-F5344CB8AC3E}">
        <p14:creationId xmlns:p14="http://schemas.microsoft.com/office/powerpoint/2010/main" val="2562827934"/>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DESIGN_ID_5_OFFICE THEME" val="NjpWBq9o"/>
  <p:tag name="ARTICULATE_DESIGN_ID_6_OFFICE THEME" val="W5N34jqf"/>
  <p:tag name="ARTICULATE_SLIDE_THUMBNAIL_REFRESH" val="1"/>
  <p:tag name="ARTICULATE_DESIGN_ID_OFFICE THEME" val="k2gcyPkD"/>
  <p:tag name="ARTICULATE_DESIGN_ID_8_OFFICE THEME" val="jgVNTugd"/>
  <p:tag name="ARTICULATE_DESIGN_ID_7_OFFICE THEME" val="3KAAHbn3"/>
  <p:tag name="ARTICULATE_SLIDE_COUNT" val="9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5_Office Theme">
  <a:themeElements>
    <a:clrScheme name="Foundational Skills">
      <a:dk1>
        <a:srgbClr val="000000"/>
      </a:dk1>
      <a:lt1>
        <a:srgbClr val="FFFFFF"/>
      </a:lt1>
      <a:dk2>
        <a:srgbClr val="615F67"/>
      </a:dk2>
      <a:lt2>
        <a:srgbClr val="E7E6E6"/>
      </a:lt2>
      <a:accent1>
        <a:srgbClr val="0F6235"/>
      </a:accent1>
      <a:accent2>
        <a:srgbClr val="00A34B"/>
      </a:accent2>
      <a:accent3>
        <a:srgbClr val="D7E023"/>
      </a:accent3>
      <a:accent4>
        <a:srgbClr val="DC5D22"/>
      </a:accent4>
      <a:accent5>
        <a:srgbClr val="01A5B6"/>
      </a:accent5>
      <a:accent6>
        <a:srgbClr val="EEFFDD"/>
      </a:accent6>
      <a:hlink>
        <a:srgbClr val="83298D"/>
      </a:hlink>
      <a:folHlink>
        <a:srgbClr val="175C98"/>
      </a:folHlink>
    </a:clrScheme>
    <a:fontScheme name="Foundational Skills">
      <a:majorFont>
        <a:latin typeface="Montserrat ExtraBol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WC Theme">
  <a:themeElements>
    <a:clrScheme name="New TWC">
      <a:dk1>
        <a:srgbClr val="000000"/>
      </a:dk1>
      <a:lt1>
        <a:srgbClr val="FFFFFF"/>
      </a:lt1>
      <a:dk2>
        <a:srgbClr val="44546A"/>
      </a:dk2>
      <a:lt2>
        <a:srgbClr val="E7E6E6"/>
      </a:lt2>
      <a:accent1>
        <a:srgbClr val="0C6235"/>
      </a:accent1>
      <a:accent2>
        <a:srgbClr val="00A54A"/>
      </a:accent2>
      <a:accent3>
        <a:srgbClr val="D6DF2A"/>
      </a:accent3>
      <a:accent4>
        <a:srgbClr val="615F67"/>
      </a:accent4>
      <a:accent5>
        <a:srgbClr val="881E19"/>
      </a:accent5>
      <a:accent6>
        <a:srgbClr val="121F56"/>
      </a:accent6>
      <a:hlink>
        <a:srgbClr val="0C6235"/>
      </a:hlink>
      <a:folHlink>
        <a:srgbClr val="014D80"/>
      </a:folHlink>
    </a:clrScheme>
    <a:fontScheme name="Montserrat Theme">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23546</TotalTime>
  <Words>22341</Words>
  <Application>Microsoft Office PowerPoint</Application>
  <PresentationFormat>Widescreen</PresentationFormat>
  <Paragraphs>2364</Paragraphs>
  <Slides>103</Slides>
  <Notes>103</Notes>
  <HiddenSlides>2</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103</vt:i4>
      </vt:variant>
    </vt:vector>
  </HeadingPairs>
  <TitlesOfParts>
    <vt:vector size="115" baseType="lpstr">
      <vt:lpstr>Arial</vt:lpstr>
      <vt:lpstr>Cambria</vt:lpstr>
      <vt:lpstr>Wingdings</vt:lpstr>
      <vt:lpstr>Montserrat</vt:lpstr>
      <vt:lpstr>Montserrat ExtraBold</vt:lpstr>
      <vt:lpstr>Courier New</vt:lpstr>
      <vt:lpstr>Calibri</vt:lpstr>
      <vt:lpstr>Aptos</vt:lpstr>
      <vt:lpstr>MV Boli</vt:lpstr>
      <vt:lpstr>Cambria Math</vt:lpstr>
      <vt:lpstr>5_Office Theme</vt:lpstr>
      <vt:lpstr>TWC Theme</vt:lpstr>
      <vt:lpstr>Instructor Guide Snapshot </vt:lpstr>
      <vt:lpstr>Pacing Guide </vt:lpstr>
      <vt:lpstr>PowerPoint Presentation</vt:lpstr>
      <vt:lpstr>Objectives</vt:lpstr>
      <vt:lpstr>Agenda</vt:lpstr>
      <vt:lpstr>Warm Up - Review Discussion   </vt:lpstr>
      <vt:lpstr>4.1 – Electrical Circuit Design</vt:lpstr>
      <vt:lpstr>Electrical Circuit</vt:lpstr>
      <vt:lpstr>Series Circuits</vt:lpstr>
      <vt:lpstr>Parallel Circuits</vt:lpstr>
      <vt:lpstr>Series vs. Parallel Circuits</vt:lpstr>
      <vt:lpstr>PowerPoint Presentation</vt:lpstr>
      <vt:lpstr>Series-Parallel Circuits</vt:lpstr>
      <vt:lpstr>Example: Series-Parallel Circuits</vt:lpstr>
      <vt:lpstr>Instructor Demo: Circuit Configurations</vt:lpstr>
      <vt:lpstr>Activity: Drawing Circuits</vt:lpstr>
      <vt:lpstr>Activity: Drawing Circuits</vt:lpstr>
      <vt:lpstr>Knowledge Check  </vt:lpstr>
      <vt:lpstr>Summary and What’s Next</vt:lpstr>
      <vt:lpstr>4.2 – Kirchhoff’s Laws</vt:lpstr>
      <vt:lpstr>Kirchhoff’s Laws: The Rules for the Whole Circuit</vt:lpstr>
      <vt:lpstr>Kirchhoff’s Laws On the Job</vt:lpstr>
      <vt:lpstr>Kirchhoff’s Current Laws (KCL)</vt:lpstr>
      <vt:lpstr>Application: Kirchhoff’s Current Laws </vt:lpstr>
      <vt:lpstr>Kirchhoff’s Voltage Laws (KVL)</vt:lpstr>
      <vt:lpstr>Application: Kirchhoff’s Voltage Laws </vt:lpstr>
      <vt:lpstr>Part 1 and 2: Kirchhoff’s Laws Practice Problems</vt:lpstr>
      <vt:lpstr>Question 1</vt:lpstr>
      <vt:lpstr>Question 6</vt:lpstr>
      <vt:lpstr>PowerPoint Presentation</vt:lpstr>
      <vt:lpstr>Knowledge Check  </vt:lpstr>
      <vt:lpstr>Knowledge Check  </vt:lpstr>
      <vt:lpstr>4.3 – Electrical Circuit Components</vt:lpstr>
      <vt:lpstr>Wires</vt:lpstr>
      <vt:lpstr>Wire Dimensions</vt:lpstr>
      <vt:lpstr>Electrical (Power) Source</vt:lpstr>
      <vt:lpstr>Load</vt:lpstr>
      <vt:lpstr>Circuit Protection</vt:lpstr>
      <vt:lpstr>Circuit Protection – s</vt:lpstr>
      <vt:lpstr>Circuit Protection – Circuit Breakers</vt:lpstr>
      <vt:lpstr>Knowledge Check  </vt:lpstr>
      <vt:lpstr>Knowledge Check  </vt:lpstr>
      <vt:lpstr>Switches</vt:lpstr>
      <vt:lpstr>Relays</vt:lpstr>
      <vt:lpstr>Relays: Normal Open vs Normal Closed</vt:lpstr>
      <vt:lpstr>Electromechanical Relays (EMR)</vt:lpstr>
      <vt:lpstr>Resistors</vt:lpstr>
      <vt:lpstr>Types of Resistors</vt:lpstr>
      <vt:lpstr>Applications of Resistors </vt:lpstr>
      <vt:lpstr>PowerPoint Presentation</vt:lpstr>
      <vt:lpstr>Resistors – Color Codes</vt:lpstr>
      <vt:lpstr>Whole Class Practice </vt:lpstr>
      <vt:lpstr>Activity: Reading a Resistor</vt:lpstr>
      <vt:lpstr>Diodes</vt:lpstr>
      <vt:lpstr>Transistors</vt:lpstr>
      <vt:lpstr>Rectifiers</vt:lpstr>
      <vt:lpstr>Types of Rectifiers</vt:lpstr>
      <vt:lpstr>Inductors</vt:lpstr>
      <vt:lpstr>Capacitors</vt:lpstr>
      <vt:lpstr>Transformers</vt:lpstr>
      <vt:lpstr>Sensors</vt:lpstr>
      <vt:lpstr>Knowledge Check  </vt:lpstr>
      <vt:lpstr>Knowledge Check</vt:lpstr>
      <vt:lpstr>Knowledge Check</vt:lpstr>
      <vt:lpstr>Knowledge Check </vt:lpstr>
      <vt:lpstr>Knowledge Check </vt:lpstr>
      <vt:lpstr>Knowledge Check </vt:lpstr>
      <vt:lpstr>Knowledge Check </vt:lpstr>
      <vt:lpstr>Summary and What’s Next</vt:lpstr>
      <vt:lpstr>4.4 – Circuit Diagram Symbols</vt:lpstr>
      <vt:lpstr>Why Electrical Symbols Matter</vt:lpstr>
      <vt:lpstr>Symbols Chart Resource </vt:lpstr>
      <vt:lpstr>Connection points </vt:lpstr>
      <vt:lpstr>Power Source (Battery) Symbols </vt:lpstr>
      <vt:lpstr>Switch Symbol</vt:lpstr>
      <vt:lpstr>Circuit Protection Symbols </vt:lpstr>
      <vt:lpstr>Load Symbols</vt:lpstr>
      <vt:lpstr>Diode Symbols</vt:lpstr>
      <vt:lpstr>Relay Symbols  </vt:lpstr>
      <vt:lpstr>Resistor Symbols</vt:lpstr>
      <vt:lpstr>Capacitor Symbols</vt:lpstr>
      <vt:lpstr>Inductor Symbols</vt:lpstr>
      <vt:lpstr>Transformer Symbols  </vt:lpstr>
      <vt:lpstr>Activity – Circuit Symbols Practice</vt:lpstr>
      <vt:lpstr>Knowledge Check </vt:lpstr>
      <vt:lpstr>Knowledge Check </vt:lpstr>
      <vt:lpstr>Summary</vt:lpstr>
      <vt:lpstr>4.5 – Electrical Circuit Diagrams</vt:lpstr>
      <vt:lpstr>Why Electrical Diagrams Matter</vt:lpstr>
      <vt:lpstr>Electrical Circuit Diagrams</vt:lpstr>
      <vt:lpstr>Block Diagrams </vt:lpstr>
      <vt:lpstr>One-Line Diagram </vt:lpstr>
      <vt:lpstr>Schematics</vt:lpstr>
      <vt:lpstr>Example lighting Schematic</vt:lpstr>
      <vt:lpstr>Trace the Circuit</vt:lpstr>
      <vt:lpstr>Trace the Circuit – Guided Practice</vt:lpstr>
      <vt:lpstr>Activity: Trace the Circuit</vt:lpstr>
      <vt:lpstr>Knowledge Check </vt:lpstr>
      <vt:lpstr>Activity: Building Circuits</vt:lpstr>
      <vt:lpstr>Summary and What’s Next</vt:lpstr>
      <vt:lpstr>Quiz</vt:lpstr>
      <vt:lpstr>Revisiting the Objectives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Mentor &amp; Apprenticeship Programs</dc:title>
  <dc:creator>Maurice Beard</dc:creator>
  <cp:lastModifiedBy>Kristen Ribaudo</cp:lastModifiedBy>
  <cp:revision>1062</cp:revision>
  <dcterms:created xsi:type="dcterms:W3CDTF">2025-01-21T17:59:23Z</dcterms:created>
  <dcterms:modified xsi:type="dcterms:W3CDTF">2026-06-01T23:14:14Z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BEAEC871-48B9-4E68-B519-A98E1E2CE787</vt:lpwstr>
  </property>
  <property fmtid="{D5CDD505-2E9C-101B-9397-08002B2CF9AE}" pid="3" name="ArticulatePath">
    <vt:lpwstr>Developing Mentor &amp; Apprenticeship Programs</vt:lpwstr>
  </property>
</Properties>
</file>