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notesSlides/notesSlide17.xml" ContentType="application/vnd.openxmlformats-officedocument.presentationml.notesSlide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ppt/tags/tag44.xml" ContentType="application/vnd.openxmlformats-officedocument.presentationml.tags+xml"/>
  <Override PartName="/ppt/notesSlides/notesSlide20.xml" ContentType="application/vnd.openxmlformats-officedocument.presentationml.notesSlide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notesSlides/notesSlide23.xml" ContentType="application/vnd.openxmlformats-officedocument.presentationml.notesSlide+xml"/>
  <Override PartName="/ppt/tags/tag48.xml" ContentType="application/vnd.openxmlformats-officedocument.presentationml.tags+xml"/>
  <Override PartName="/ppt/notesSlides/notesSlide24.xml" ContentType="application/vnd.openxmlformats-officedocument.presentationml.notesSlide+xml"/>
  <Override PartName="/ppt/tags/tag49.xml" ContentType="application/vnd.openxmlformats-officedocument.presentationml.tags+xml"/>
  <Override PartName="/ppt/notesSlides/notesSlide25.xml" ContentType="application/vnd.openxmlformats-officedocument.presentationml.notesSlide+xml"/>
  <Override PartName="/ppt/tags/tag50.xml" ContentType="application/vnd.openxmlformats-officedocument.presentationml.tags+xml"/>
  <Override PartName="/ppt/notesSlides/notesSlide26.xml" ContentType="application/vnd.openxmlformats-officedocument.presentationml.notesSlide+xml"/>
  <Override PartName="/ppt/tags/tag51.xml" ContentType="application/vnd.openxmlformats-officedocument.presentationml.tags+xml"/>
  <Override PartName="/ppt/notesSlides/notesSlide27.xml" ContentType="application/vnd.openxmlformats-officedocument.presentationml.notesSlide+xml"/>
  <Override PartName="/ppt/tags/tag52.xml" ContentType="application/vnd.openxmlformats-officedocument.presentationml.tags+xml"/>
  <Override PartName="/ppt/notesSlides/notesSlide28.xml" ContentType="application/vnd.openxmlformats-officedocument.presentationml.notesSlide+xml"/>
  <Override PartName="/ppt/tags/tag53.xml" ContentType="application/vnd.openxmlformats-officedocument.presentationml.tags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notesSlides/notesSlide30.xml" ContentType="application/vnd.openxmlformats-officedocument.presentationml.notesSlide+xml"/>
  <Override PartName="/ppt/tags/tag55.xml" ContentType="application/vnd.openxmlformats-officedocument.presentationml.tags+xml"/>
  <Override PartName="/ppt/notesSlides/notesSlide31.xml" ContentType="application/vnd.openxmlformats-officedocument.presentationml.notesSlide+xml"/>
  <Override PartName="/ppt/tags/tag56.xml" ContentType="application/vnd.openxmlformats-officedocument.presentationml.tags+xml"/>
  <Override PartName="/ppt/notesSlides/notesSlide32.xml" ContentType="application/vnd.openxmlformats-officedocument.presentationml.notesSlide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notesSlides/notesSlide34.xml" ContentType="application/vnd.openxmlformats-officedocument.presentationml.notesSlide+xml"/>
  <Override PartName="/ppt/tags/tag59.xml" ContentType="application/vnd.openxmlformats-officedocument.presentationml.tags+xml"/>
  <Override PartName="/ppt/notesSlides/notesSlide35.xml" ContentType="application/vnd.openxmlformats-officedocument.presentationml.notesSlide+xml"/>
  <Override PartName="/ppt/tags/tag60.xml" ContentType="application/vnd.openxmlformats-officedocument.presentationml.tags+xml"/>
  <Override PartName="/ppt/notesSlides/notesSlide36.xml" ContentType="application/vnd.openxmlformats-officedocument.presentationml.notesSlide+xml"/>
  <Override PartName="/ppt/tags/tag61.xml" ContentType="application/vnd.openxmlformats-officedocument.presentationml.tags+xml"/>
  <Override PartName="/ppt/notesSlides/notesSlide37.xml" ContentType="application/vnd.openxmlformats-officedocument.presentationml.notesSlide+xml"/>
  <Override PartName="/ppt/tags/tag62.xml" ContentType="application/vnd.openxmlformats-officedocument.presentationml.tags+xml"/>
  <Override PartName="/ppt/notesSlides/notesSlide38.xml" ContentType="application/vnd.openxmlformats-officedocument.presentationml.notesSlide+xml"/>
  <Override PartName="/ppt/tags/tag63.xml" ContentType="application/vnd.openxmlformats-officedocument.presentationml.tags+xml"/>
  <Override PartName="/ppt/notesSlides/notesSlide39.xml" ContentType="application/vnd.openxmlformats-officedocument.presentationml.notesSlide+xml"/>
  <Override PartName="/ppt/tags/tag64.xml" ContentType="application/vnd.openxmlformats-officedocument.presentationml.tags+xml"/>
  <Override PartName="/ppt/notesSlides/notesSlide40.xml" ContentType="application/vnd.openxmlformats-officedocument.presentationml.notesSlide+xml"/>
  <Override PartName="/ppt/tags/tag65.xml" ContentType="application/vnd.openxmlformats-officedocument.presentationml.tags+xml"/>
  <Override PartName="/ppt/notesSlides/notesSlide41.xml" ContentType="application/vnd.openxmlformats-officedocument.presentationml.notesSlide+xml"/>
  <Override PartName="/ppt/tags/tag66.xml" ContentType="application/vnd.openxmlformats-officedocument.presentationml.tags+xml"/>
  <Override PartName="/ppt/notesSlides/notesSlide42.xml" ContentType="application/vnd.openxmlformats-officedocument.presentationml.notesSlide+xml"/>
  <Override PartName="/ppt/tags/tag67.xml" ContentType="application/vnd.openxmlformats-officedocument.presentationml.tags+xml"/>
  <Override PartName="/ppt/notesSlides/notesSlide43.xml" ContentType="application/vnd.openxmlformats-officedocument.presentationml.notesSlide+xml"/>
  <Override PartName="/ppt/tags/tag68.xml" ContentType="application/vnd.openxmlformats-officedocument.presentationml.tags+xml"/>
  <Override PartName="/ppt/notesSlides/notesSlide44.xml" ContentType="application/vnd.openxmlformats-officedocument.presentationml.notesSlide+xml"/>
  <Override PartName="/ppt/tags/tag69.xml" ContentType="application/vnd.openxmlformats-officedocument.presentationml.tags+xml"/>
  <Override PartName="/ppt/notesSlides/notesSlide45.xml" ContentType="application/vnd.openxmlformats-officedocument.presentationml.notesSlide+xml"/>
  <Override PartName="/ppt/tags/tag70.xml" ContentType="application/vnd.openxmlformats-officedocument.presentationml.tags+xml"/>
  <Override PartName="/ppt/notesSlides/notesSlide46.xml" ContentType="application/vnd.openxmlformats-officedocument.presentationml.notesSlide+xml"/>
  <Override PartName="/ppt/tags/tag71.xml" ContentType="application/vnd.openxmlformats-officedocument.presentationml.tags+xml"/>
  <Override PartName="/ppt/notesSlides/notesSlide47.xml" ContentType="application/vnd.openxmlformats-officedocument.presentationml.notesSlide+xml"/>
  <Override PartName="/ppt/tags/tag72.xml" ContentType="application/vnd.openxmlformats-officedocument.presentationml.tags+xml"/>
  <Override PartName="/ppt/notesSlides/notesSlide48.xml" ContentType="application/vnd.openxmlformats-officedocument.presentationml.notesSlide+xml"/>
  <Override PartName="/ppt/tags/tag73.xml" ContentType="application/vnd.openxmlformats-officedocument.presentationml.tags+xml"/>
  <Override PartName="/ppt/notesSlides/notesSlide49.xml" ContentType="application/vnd.openxmlformats-officedocument.presentationml.notesSlide+xml"/>
  <Override PartName="/ppt/tags/tag74.xml" ContentType="application/vnd.openxmlformats-officedocument.presentationml.tags+xml"/>
  <Override PartName="/ppt/notesSlides/notesSlide50.xml" ContentType="application/vnd.openxmlformats-officedocument.presentationml.notesSlide+xml"/>
  <Override PartName="/ppt/tags/tag75.xml" ContentType="application/vnd.openxmlformats-officedocument.presentationml.tags+xml"/>
  <Override PartName="/ppt/notesSlides/notesSlide51.xml" ContentType="application/vnd.openxmlformats-officedocument.presentationml.notesSlide+xml"/>
  <Override PartName="/ppt/tags/tag76.xml" ContentType="application/vnd.openxmlformats-officedocument.presentationml.tags+xml"/>
  <Override PartName="/ppt/notesSlides/notesSlide52.xml" ContentType="application/vnd.openxmlformats-officedocument.presentationml.notesSlide+xml"/>
  <Override PartName="/ppt/tags/tag77.xml" ContentType="application/vnd.openxmlformats-officedocument.presentationml.tags+xml"/>
  <Override PartName="/ppt/notesSlides/notesSlide53.xml" ContentType="application/vnd.openxmlformats-officedocument.presentationml.notesSlide+xml"/>
  <Override PartName="/ppt/tags/tag78.xml" ContentType="application/vnd.openxmlformats-officedocument.presentationml.tags+xml"/>
  <Override PartName="/ppt/notesSlides/notesSlide54.xml" ContentType="application/vnd.openxmlformats-officedocument.presentationml.notesSlide+xml"/>
  <Override PartName="/ppt/tags/tag79.xml" ContentType="application/vnd.openxmlformats-officedocument.presentationml.tags+xml"/>
  <Override PartName="/ppt/notesSlides/notesSlide55.xml" ContentType="application/vnd.openxmlformats-officedocument.presentationml.notesSlide+xml"/>
  <Override PartName="/ppt/tags/tag80.xml" ContentType="application/vnd.openxmlformats-officedocument.presentationml.tags+xml"/>
  <Override PartName="/ppt/notesSlides/notesSlide56.xml" ContentType="application/vnd.openxmlformats-officedocument.presentationml.notesSlide+xml"/>
  <Override PartName="/ppt/tags/tag81.xml" ContentType="application/vnd.openxmlformats-officedocument.presentationml.tags+xml"/>
  <Override PartName="/ppt/notesSlides/notesSlide57.xml" ContentType="application/vnd.openxmlformats-officedocument.presentationml.notesSlide+xml"/>
  <Override PartName="/ppt/tags/tag82.xml" ContentType="application/vnd.openxmlformats-officedocument.presentationml.tags+xml"/>
  <Override PartName="/ppt/notesSlides/notesSlide58.xml" ContentType="application/vnd.openxmlformats-officedocument.presentationml.notesSlide+xml"/>
  <Override PartName="/ppt/tags/tag83.xml" ContentType="application/vnd.openxmlformats-officedocument.presentationml.tags+xml"/>
  <Override PartName="/ppt/notesSlides/notesSlide59.xml" ContentType="application/vnd.openxmlformats-officedocument.presentationml.notesSlide+xml"/>
  <Override PartName="/ppt/tags/tag84.xml" ContentType="application/vnd.openxmlformats-officedocument.presentationml.tags+xml"/>
  <Override PartName="/ppt/notesSlides/notesSlide60.xml" ContentType="application/vnd.openxmlformats-officedocument.presentationml.notesSlide+xml"/>
  <Override PartName="/ppt/tags/tag85.xml" ContentType="application/vnd.openxmlformats-officedocument.presentationml.tags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4" r:id="rId2"/>
  </p:sldMasterIdLst>
  <p:notesMasterIdLst>
    <p:notesMasterId r:id="rId64"/>
  </p:notesMasterIdLst>
  <p:handoutMasterIdLst>
    <p:handoutMasterId r:id="rId65"/>
  </p:handoutMasterIdLst>
  <p:sldIdLst>
    <p:sldId id="2128753201" r:id="rId3"/>
    <p:sldId id="2425" r:id="rId4"/>
    <p:sldId id="2128753206" r:id="rId5"/>
    <p:sldId id="2412" r:id="rId6"/>
    <p:sldId id="2413" r:id="rId7"/>
    <p:sldId id="2436" r:id="rId8"/>
    <p:sldId id="2128753146" r:id="rId9"/>
    <p:sldId id="2421" r:id="rId10"/>
    <p:sldId id="2128753147" r:id="rId11"/>
    <p:sldId id="2128753148" r:id="rId12"/>
    <p:sldId id="2128753150" r:id="rId13"/>
    <p:sldId id="2128753149" r:id="rId14"/>
    <p:sldId id="2128753151" r:id="rId15"/>
    <p:sldId id="2128753154" r:id="rId16"/>
    <p:sldId id="2128753155" r:id="rId17"/>
    <p:sldId id="2128753156" r:id="rId18"/>
    <p:sldId id="2128753152" r:id="rId19"/>
    <p:sldId id="2128753153" r:id="rId20"/>
    <p:sldId id="2128753157" r:id="rId21"/>
    <p:sldId id="2128753158" r:id="rId22"/>
    <p:sldId id="2128753159" r:id="rId23"/>
    <p:sldId id="2128753162" r:id="rId24"/>
    <p:sldId id="2128753160" r:id="rId25"/>
    <p:sldId id="2128753163" r:id="rId26"/>
    <p:sldId id="2128753161" r:id="rId27"/>
    <p:sldId id="2128753164" r:id="rId28"/>
    <p:sldId id="2128753166" r:id="rId29"/>
    <p:sldId id="2128753167" r:id="rId30"/>
    <p:sldId id="2128753165" r:id="rId31"/>
    <p:sldId id="2128753168" r:id="rId32"/>
    <p:sldId id="2128753169" r:id="rId33"/>
    <p:sldId id="2128753170" r:id="rId34"/>
    <p:sldId id="2128753171" r:id="rId35"/>
    <p:sldId id="2128753172" r:id="rId36"/>
    <p:sldId id="2128753174" r:id="rId37"/>
    <p:sldId id="2128753173" r:id="rId38"/>
    <p:sldId id="2128753175" r:id="rId39"/>
    <p:sldId id="2128753176" r:id="rId40"/>
    <p:sldId id="2128753177" r:id="rId41"/>
    <p:sldId id="2128753178" r:id="rId42"/>
    <p:sldId id="2128753179" r:id="rId43"/>
    <p:sldId id="2128753180" r:id="rId44"/>
    <p:sldId id="2128753181" r:id="rId45"/>
    <p:sldId id="2128753182" r:id="rId46"/>
    <p:sldId id="2128753183" r:id="rId47"/>
    <p:sldId id="2128753184" r:id="rId48"/>
    <p:sldId id="2128753185" r:id="rId49"/>
    <p:sldId id="2128753186" r:id="rId50"/>
    <p:sldId id="2128753187" r:id="rId51"/>
    <p:sldId id="2128753188" r:id="rId52"/>
    <p:sldId id="2128753189" r:id="rId53"/>
    <p:sldId id="2128753203" r:id="rId54"/>
    <p:sldId id="2128753204" r:id="rId55"/>
    <p:sldId id="2128753205" r:id="rId56"/>
    <p:sldId id="2128753194" r:id="rId57"/>
    <p:sldId id="2128753195" r:id="rId58"/>
    <p:sldId id="2128753196" r:id="rId59"/>
    <p:sldId id="2128753197" r:id="rId60"/>
    <p:sldId id="2426" r:id="rId61"/>
    <p:sldId id="2431" r:id="rId62"/>
    <p:sldId id="2423" r:id="rId63"/>
  </p:sldIdLst>
  <p:sldSz cx="12192000" cy="6858000"/>
  <p:notesSz cx="6858000" cy="9144000"/>
  <p:embeddedFontLst>
    <p:embeddedFont>
      <p:font typeface="Montserrat" panose="02000505000000020004" pitchFamily="2" charset="0"/>
      <p:regular r:id="rId66"/>
      <p:bold r:id="rId67"/>
    </p:embeddedFont>
    <p:embeddedFont>
      <p:font typeface="Montserrat ExtraBold" panose="00000900000000000000" pitchFamily="2" charset="0"/>
      <p:bold r:id="rId68"/>
      <p:boldItalic r:id="rId69"/>
    </p:embeddedFont>
  </p:embeddedFontLst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8219F3-BE97-CEC9-7252-84E817F8DCC8}" name="Allie Franklyn" initials="AF" userId="S::afranklyn@transportcenter.org::2e006465-fe6a-4244-a2e5-a65a0565e1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F5F5"/>
    <a:srgbClr val="E4E4E4"/>
    <a:srgbClr val="EC1B31"/>
    <a:srgbClr val="626262"/>
    <a:srgbClr val="00A34B"/>
    <a:srgbClr val="0F6235"/>
    <a:srgbClr val="E99873"/>
    <a:srgbClr val="D7E023"/>
    <a:srgbClr val="2AA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007AF-AD84-4984-8228-C4526CD2EF3A}" v="10" dt="2026-03-02T14:13:37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79548" autoAdjust="0"/>
  </p:normalViewPr>
  <p:slideViewPr>
    <p:cSldViewPr snapToGrid="0">
      <p:cViewPr varScale="1">
        <p:scale>
          <a:sx n="47" d="100"/>
          <a:sy n="47" d="100"/>
        </p:scale>
        <p:origin x="128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12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die Khanu" userId="cx/jwx/9okW6g1gbgXL8LDfUc01DkQxoSMV+0s+T6XA=" providerId="None" clId="Web-{731007AF-AD84-4984-8228-C4526CD2EF3A}"/>
    <pc:docChg chg="modSld">
      <pc:chgData name="Addie Khanu" userId="cx/jwx/9okW6g1gbgXL8LDfUc01DkQxoSMV+0s+T6XA=" providerId="None" clId="Web-{731007AF-AD84-4984-8228-C4526CD2EF3A}" dt="2026-03-02T14:13:37.150" v="8" actId="20577"/>
      <pc:docMkLst>
        <pc:docMk/>
      </pc:docMkLst>
      <pc:sldChg chg="modSp">
        <pc:chgData name="Addie Khanu" userId="cx/jwx/9okW6g1gbgXL8LDfUc01DkQxoSMV+0s+T6XA=" providerId="None" clId="Web-{731007AF-AD84-4984-8228-C4526CD2EF3A}" dt="2026-03-02T14:13:37.150" v="8" actId="20577"/>
        <pc:sldMkLst>
          <pc:docMk/>
          <pc:sldMk cId="2328965073" sldId="2420"/>
        </pc:sldMkLst>
        <pc:spChg chg="mod">
          <ac:chgData name="Addie Khanu" userId="cx/jwx/9okW6g1gbgXL8LDfUc01DkQxoSMV+0s+T6XA=" providerId="None" clId="Web-{731007AF-AD84-4984-8228-C4526CD2EF3A}" dt="2026-03-02T14:13:37.150" v="8" actId="20577"/>
          <ac:spMkLst>
            <pc:docMk/>
            <pc:sldMk cId="2328965073" sldId="2420"/>
            <ac:spMk id="5" creationId="{6E365C04-9672-4EAD-B267-8CA3C4F1CA9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26396-F8F3-4943-886C-0633467682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A4C79-1A49-4098-B5D7-165FB4042A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4E4B3-A97E-4246-9676-415BEA7FBF2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1F5FF-63F5-4A15-A81C-A51F74837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F861F-BD4B-4150-A7EE-99226F3EC7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C234-9151-4C67-8EF0-3133E2C963A6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102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CCC76-AB5D-4D11-A0BF-4B69EC6E2B0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FB58B-AACD-44F1-9CE2-B850C946C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1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education.ca/encyclopedia/AC_vs_DC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olithicpower.com/en/learning/mpscholar/ac-power/introduction/basic-concepts-and-importanc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swC6HiqHj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radiodetection.com/hc/en-gb/articles/115005573206-Effects-of-AC-Frequency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ghts.globalspec.com/article/19377/single-phase-vs-three-phase-ac-what-s-the-differenc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50hz.com/5-advantages-of-using-single-phase-power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bly.com/courses/electrical-3-phase-power-transformers-fundamentals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C8568-302D-5E18-4A4A-D5FC71F59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209E8-4AE6-A5B2-8459-144CE7051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22D42-9D48-205C-9F67-8761A00DE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180E8-C441-1346-4CAC-59DAA996E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02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min.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electricity is said to be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Current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(DC), the electrons flow in one direction, like a river. They move from the positive to the negative terminal.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Think of DC as the “steady” type of power. Batteries, lights, horns, fareboxes, GPS, radios are all DC.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Primary current for vehicle systems (typically 12-24 volts).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DC isn’t stable, you’ll see flickering screens, slow cranking, or modules resetting.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electrical complaints on vehicles start as DC problems.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ASK: </a:t>
            </a:r>
            <a:r>
              <a:rPr lang="en-US" dirty="0"/>
              <a:t>Name one thing on a bus or rail car that runs on DC power.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Call on learners to respond. Answer: lights, batteries, radios, cameras, door controllers, etc.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Most of what you’ll touch day-to-day on a vehicle is DC, usually 12 or 24 volts.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37B39-8A7C-0C98-44A6-ECA2BFCEC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F7AF7-1EAE-B9DA-5A19-55C498127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334EE-31DF-800C-575F-1EB36DF94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Alternating Current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(AC) is when electrical power that flows back and forth in cycles. The current alternates direction, changing from positive to negative and back again.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/>
              <a:t>AC is what comes out of shop wall outlets. It’s strong and travels well. 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/>
              <a:t>Transit vehicles turn AC into DC or DC into AC depending on the system. 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/>
              <a:t>Propulsion motors, HVAC compressors, and power steering pumps often use AC.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ASK: </a:t>
            </a:r>
            <a:r>
              <a:rPr lang="en-US" dirty="0"/>
              <a:t>What AC-powered systems do you see on electric buses or trains?</a:t>
            </a:r>
          </a:p>
          <a:p>
            <a:pPr marL="631770" marR="0" lvl="1" indent="-174570" algn="l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/>
              <a:t>Call on learners to respond. Answer: Electric heating elements, Wheelchair lift motors (some models), Shop/maintenance outlets on the bus, etc.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8569-B969-6671-175C-5C9369768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1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DC power is very common in transit systems because it provides steady and stable electrical energy.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systems that rely on electronics or stored energy operate on DC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example, </a:t>
            </a:r>
            <a:r>
              <a:rPr lang="en-US" b="1" dirty="0"/>
              <a:t>batteries</a:t>
            </a:r>
            <a:r>
              <a:rPr lang="en-US" dirty="0"/>
              <a:t> store energy as DC electricity. That stored energy is used to start vehicles, power onboard systems, and support electrical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Lighting systems </a:t>
            </a:r>
            <a:r>
              <a:rPr lang="en-US" dirty="0"/>
              <a:t>and many electronic components also rely on DC power because it provides consistent voltage.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Communication</a:t>
            </a:r>
            <a:r>
              <a:rPr lang="en-US" dirty="0"/>
              <a:t> and </a:t>
            </a:r>
            <a:r>
              <a:rPr lang="en-US" b="1" dirty="0"/>
              <a:t>location</a:t>
            </a:r>
            <a:r>
              <a:rPr lang="en-US" dirty="0"/>
              <a:t> </a:t>
            </a:r>
            <a:r>
              <a:rPr lang="en-US" b="1" dirty="0"/>
              <a:t>systems</a:t>
            </a:r>
            <a:r>
              <a:rPr lang="en-US" dirty="0"/>
              <a:t>, such as radios and GPS units, also use DC power because electronic devices require stable power to operate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rail systems, DC is also used for </a:t>
            </a:r>
            <a:r>
              <a:rPr lang="en-US" b="1" dirty="0"/>
              <a:t>traction power </a:t>
            </a:r>
            <a:r>
              <a:rPr lang="en-US" dirty="0"/>
              <a:t>in many systems to drive trains.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also see DC used in </a:t>
            </a:r>
            <a:r>
              <a:rPr lang="en-US" b="1" dirty="0"/>
              <a:t>switch machines </a:t>
            </a:r>
            <a:r>
              <a:rPr lang="en-US" dirty="0"/>
              <a:t>and </a:t>
            </a:r>
            <a:r>
              <a:rPr lang="en-US" b="1" dirty="0"/>
              <a:t>signaling equipment </a:t>
            </a:r>
            <a:r>
              <a:rPr lang="en-US" dirty="0"/>
              <a:t>because these systems require reliable, consistent electrical control.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where DC power is used helps technicians quickly identify the type of electrical system they are working with during maintenance and troubleshooting.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3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69FFF-0289-A145-291E-32060ED2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77921-6F0C-6C2B-7FD5-D0E575E39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7D447-DB1D-746A-91A8-CF409604F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 power is commonly used in transit systems when higher power levels or electric motors are required.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common example is </a:t>
            </a:r>
            <a:r>
              <a:rPr lang="en-US" b="1" dirty="0"/>
              <a:t>HVAC systems </a:t>
            </a:r>
            <a:r>
              <a:rPr lang="en-US" dirty="0"/>
              <a:t>in both vehicles and buildings. Heating, ventilation, and air conditioning equipment often use AC motors to drive compressors and fans.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 power is also commonly used </a:t>
            </a:r>
            <a:r>
              <a:rPr lang="en-US" b="0" dirty="0"/>
              <a:t>for</a:t>
            </a:r>
            <a:r>
              <a:rPr lang="en-US" b="1" dirty="0"/>
              <a:t> shop tools </a:t>
            </a:r>
            <a:r>
              <a:rPr lang="en-US" b="0" dirty="0"/>
              <a:t>and</a:t>
            </a:r>
            <a:r>
              <a:rPr lang="en-US" b="1" dirty="0"/>
              <a:t> chargers</a:t>
            </a:r>
            <a:r>
              <a:rPr lang="en-US" dirty="0"/>
              <a:t>. Most maintenance equipment in facilities is designed to operate on standard AC power from building electrical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High-power vehicle systems </a:t>
            </a:r>
            <a:r>
              <a:rPr lang="en-US" dirty="0"/>
              <a:t>may also use AC motors, especially propulsion motors in many modern transit vehicles.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 when the main power source is DC, an inverter may convert that power into AC so that motors can operate efficiently.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Large auxiliary </a:t>
            </a:r>
            <a:r>
              <a:rPr lang="en-US" dirty="0"/>
              <a:t>systems such as steering systems or pumps may also rely on AC motors because they provide strong and reliable mechanical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where AC power is used helps technicians recognize how power flows through transit equipment and why certain systems require AC instead of DC.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DC9C6-37CB-8A00-11FD-110D42C12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97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 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both advantages and disadvantages to working with DC and AC power.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start with DC.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 power is easier to store and ideal when a steady, one-way flow of electricity is needed—like in batteries or electronic circuits.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also easier to control the speed of DC motors, which makes them useful in transit and industrial systems.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DC doesn’t travel far on its own, High-Voltage DC (HVDC) can extend its range and even support things like large-scale air conditioning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8650" lvl="1" indent="-171450" defTabSz="931042"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downsides include more complex and costly voltage conversion to AC, and the need for more infrastructure, like additional transmission lines, to distribute DC effectively.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use a simple transformer to change voltage levels.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 is reliable but doesn’t travel well. If DC voltage drops even slightly, electronics can become faulty.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4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75BA-3C36-52C3-FFF4-E070E1CA9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5E2B2-BA90-140E-39AF-EE69CC98F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42210-DE5B-6054-0FA1-BFE7F312C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 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 is more efficient for power distribution because it can travel long distances with less energy loss, which is why it's used in the power grid.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also easier to manage and convert than DC, especially when changing voltage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8650" lvl="1" indent="-171450" defTabSz="931042"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downside is that AC can be more dangerous, especially at high voltages, which increases the risk of serious electrical shock.</a:t>
            </a:r>
          </a:p>
          <a:p>
            <a:pPr marL="628650" lvl="1" indent="-171450" defTabSz="93104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3DD8D-BC27-06BF-584B-425AB681A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70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20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Kind of Power_M3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Kind of </a:t>
            </a:r>
            <a:r>
              <a:rPr lang="en-US" sz="1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Power_Answer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Key_M3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learners 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Kind of Power” handout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embedded in the Participant Resource Guide. An answer key has also been provided for instructor use only.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Review the directions and answer any questions learners may have.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Do </a:t>
            </a:r>
            <a:r>
              <a:rPr lang="en-US" b="1" dirty="0"/>
              <a:t>scenario 1 </a:t>
            </a:r>
            <a:r>
              <a:rPr lang="en-US" dirty="0"/>
              <a:t>together as a group.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1" i="1" dirty="0"/>
              <a:t>CLICK</a:t>
            </a:r>
            <a:r>
              <a:rPr lang="en-US" dirty="0"/>
              <a:t> to reveal the scenario. Call on learners to share their ideas.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1" i="1" dirty="0"/>
              <a:t>CLICK</a:t>
            </a:r>
            <a:r>
              <a:rPr lang="en-US" dirty="0"/>
              <a:t> again to reveal the answer. Review and provide feedback.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10 min.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Give learners time to work.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Circulate the room answering questions and providing feedback as needed.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5 min.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 Review answers together and ask volunteers to explain their reasoning.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Encourage learners to focus on </a:t>
            </a:r>
            <a:r>
              <a:rPr lang="en-US" i="1" dirty="0"/>
              <a:t>why</a:t>
            </a:r>
            <a:r>
              <a:rPr lang="en-US" dirty="0"/>
              <a:t> a certain type of electricity is appropriate.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Talking Points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scenarios represent situations technicians may encounter when working on transit equipment or facilities.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troubleshooting electrical systems, one of the first things technicians must identify is whether the system is operating on AC or DC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the correct type of electricity is important because different equipment is designed to operate with specific types of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some cases, using the wrong type of electricity could prevent the system from working properly or even damage the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Discuss each scenario with your group and decide what type of electricity is being used and whether it is appropriate for that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ready to explain your reasoning.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do scenario one together as a group before we get into group 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50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AC and DC electricity.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Answers: </a:t>
            </a:r>
          </a:p>
          <a:p>
            <a:pPr marL="232761" indent="-232761"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DC, it flows in one direction.</a:t>
            </a:r>
          </a:p>
          <a:p>
            <a:pPr marL="232761" indent="-232761"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AC, if you watch it for a moment, you can tell that it flows in two directions. </a:t>
            </a:r>
          </a:p>
          <a:p>
            <a:pPr marL="232761" indent="-232761"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+mn-lt"/>
              </a:rPr>
              <a:t>Energy Education. (n.d.). </a:t>
            </a:r>
            <a:r>
              <a:rPr lang="en-US" i="1" dirty="0">
                <a:latin typeface="+mn-lt"/>
              </a:rPr>
              <a:t>AC vs DC</a:t>
            </a:r>
            <a:r>
              <a:rPr lang="en-US" dirty="0">
                <a:latin typeface="+mn-lt"/>
              </a:rPr>
              <a:t>. University of Calgary. </a:t>
            </a:r>
            <a:r>
              <a:rPr lang="en-US" dirty="0">
                <a:latin typeface="+mn-lt"/>
                <a:hlinkClick r:id="rId3"/>
              </a:rPr>
              <a:t>https://energyeducation.ca/encyclopedia/AC_vs_DC</a:t>
            </a:r>
            <a:endParaRPr lang="en-US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91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44AE8-1405-474C-1BB9-EAC8E466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4E311-E98F-C748-9F52-E4FC40463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47DD8-D95F-B9F2-0773-831B7F043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basic advantages and disadvantages of AC and DC.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</a:p>
          <a:p>
            <a:pPr marL="232761" indent="-232761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0FD5E-EBE3-662E-47C4-91F6D8E08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8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Enhance Transfer and Retention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module, we introduced the basic differences between AC and DC electricity.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DC electricity </a:t>
            </a:r>
            <a:r>
              <a:rPr lang="en-US" dirty="0"/>
              <a:t>flows in one direction and is commonly used in batteries and many electronic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AC electricity </a:t>
            </a:r>
            <a:r>
              <a:rPr lang="en-US" dirty="0"/>
              <a:t>changes direction many times per second and is commonly used to deliver power over long distances and operate high-power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b="1" dirty="0"/>
              <a:t>transit systems</a:t>
            </a:r>
            <a:r>
              <a:rPr lang="en-US" dirty="0"/>
              <a:t>, both AC and DC electricity are used depending on the type of equipment and the job the system needs to perform.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Technicians often rely on </a:t>
            </a:r>
            <a:r>
              <a:rPr lang="en-US" b="1" dirty="0"/>
              <a:t>equipment labels </a:t>
            </a:r>
            <a:r>
              <a:rPr lang="en-US" dirty="0"/>
              <a:t>and </a:t>
            </a:r>
            <a:r>
              <a:rPr lang="en-US" b="1" dirty="0"/>
              <a:t>system information </a:t>
            </a:r>
            <a:r>
              <a:rPr lang="en-US" dirty="0"/>
              <a:t>to identify the type of electricity and the electrical values they should expect to see.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whether a system uses AC or DC power is an important first step when </a:t>
            </a:r>
            <a:r>
              <a:rPr lang="en-US" b="1" dirty="0"/>
              <a:t>troubleshooting</a:t>
            </a:r>
            <a:r>
              <a:rPr lang="en-US" dirty="0"/>
              <a:t> electrical problems.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Next, we will look more closely at how AC electricity behaves by examining frequency and phase and why those characteristics matter for equipment performance.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6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62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1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Introduce the section. </a:t>
            </a:r>
          </a:p>
          <a:p>
            <a:r>
              <a:rPr lang="en-US" b="1" dirty="0"/>
              <a:t>Talking Points: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dirty="0"/>
              <a:t>DC flows in one direction while AC moves in waveforms. Those waves have characteristics that are important to understand.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 By </a:t>
            </a:r>
            <a:r>
              <a:rPr lang="en-US" dirty="0" err="1"/>
              <a:t>RadRafe</a:t>
            </a:r>
            <a:r>
              <a:rPr lang="en-US" dirty="0"/>
              <a:t> - Own work, Public Domain, https://commons.wikimedia.org/w/index.php?curid=210764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66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Present Content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Frequency and phase are characteristics that apply </a:t>
            </a:r>
            <a:r>
              <a:rPr lang="en-US" b="1" u="sng" dirty="0"/>
              <a:t>only to alternating current</a:t>
            </a:r>
            <a:r>
              <a:rPr lang="en-US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 electricity moves back and forth, which creates a repeating wave pattern called a waveform.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Each time that wave completes </a:t>
            </a:r>
            <a:r>
              <a:rPr lang="en-US" b="1" dirty="0"/>
              <a:t>one full cycle</a:t>
            </a:r>
            <a:r>
              <a:rPr lang="en-US" dirty="0"/>
              <a:t>, it represents a unit of </a:t>
            </a:r>
            <a:r>
              <a:rPr lang="en-US" b="1" dirty="0"/>
              <a:t>frequency</a:t>
            </a:r>
            <a:r>
              <a:rPr lang="en-US" dirty="0"/>
              <a:t>. Frequency tells us how many times the current changes direction each second.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Phase</a:t>
            </a:r>
            <a:r>
              <a:rPr lang="en-US" dirty="0"/>
              <a:t> describes how waves are </a:t>
            </a:r>
            <a:r>
              <a:rPr lang="en-US" b="1" dirty="0"/>
              <a:t>positioned</a:t>
            </a:r>
            <a:r>
              <a:rPr lang="en-US" dirty="0"/>
              <a:t> relative to one another. In many electrical systems, multiple AC waves may be present, and their timing relationship is called phase.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Direct current behaves differently. DC flows in only one direction and maintains a </a:t>
            </a:r>
            <a:r>
              <a:rPr lang="en-US" b="1" dirty="0"/>
              <a:t>steady voltage </a:t>
            </a:r>
            <a:r>
              <a:rPr lang="en-US" dirty="0"/>
              <a:t>level.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Because DC does not alternate back and forth, it does not form a waveform like AC.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Without a repeating wave pattern, </a:t>
            </a:r>
            <a:r>
              <a:rPr lang="en-US" b="1" dirty="0"/>
              <a:t>DC </a:t>
            </a:r>
            <a:r>
              <a:rPr lang="en-US" b="1" u="sng" dirty="0"/>
              <a:t>does not </a:t>
            </a:r>
            <a:r>
              <a:rPr lang="en-US" b="1" dirty="0"/>
              <a:t>have frequency or phase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this difference helps technicians interpret electrical measurements and understand how AC systems behave in real equipment.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23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63159-5300-7012-95BE-0353333B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F2F42-A240-BF7B-B051-943BA3C4A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ACA83-673C-477F-B048-BFD9A57FA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Present Content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let’s look at a key concept related to alternating current called frequency.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Frequency</a:t>
            </a:r>
            <a:r>
              <a:rPr lang="en-US" dirty="0"/>
              <a:t> describes how many times an AC waveform completes a full cycle in one second. A full cycle means the current flows in one direction, reverses, and then returns to its starting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Frequency also tells us how fast the current changes direction.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United States</a:t>
            </a:r>
            <a:r>
              <a:rPr lang="en-US" dirty="0"/>
              <a:t>, the standard electrical frequency is 60 Hertz, or 60 cycles per second. That means the current completes 60 full wave cycles every second.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 many </a:t>
            </a:r>
            <a:r>
              <a:rPr lang="en-US" b="1" dirty="0"/>
              <a:t>European countries</a:t>
            </a:r>
            <a:r>
              <a:rPr lang="en-US" dirty="0"/>
              <a:t>, the standard is slightly different at 50 Hertz, meaning the current completes 50 cycles per second.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often visualize frequency using a waveform, also called a sine wave. The more waves that occur in one second, the higher the frequency.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simple way to think about this is to imagine waves hitting the shore at a beach.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60 waves reached the shore in one second, that would represent 60 Hertz.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analogy helps show that frequency is simply measuring how often the wave repeats each second.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Frequency matters because many electrical devices are designed to operate at a specific frequency.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Motors, transformers, and other electrical equipment rely on that consistent frequency to operate properly.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D01E8-9642-5426-F80F-9DD117772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7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 min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AC, the power will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oscillate (move back and forth)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between positive and negative voltage.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this diagram, the positive alteration of current appears above the midway line.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negative alteration is shown below the midway line.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low frequency diagram…</a:t>
            </a:r>
          </a:p>
          <a:p>
            <a:pPr marL="631770" lvl="1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four cycles are depicted during a 1 second interval of time. Therefore, the frequency is 4 Hertz. </a:t>
            </a:r>
          </a:p>
          <a:p>
            <a:pPr marL="631770" lvl="1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positive alternation is marked with a sign that says period. </a:t>
            </a:r>
          </a:p>
          <a:p>
            <a:pPr marL="631770" lvl="1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four complete periods during this 1 second interval. </a:t>
            </a:r>
          </a:p>
          <a:p>
            <a:pPr marL="174570" lvl="0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high frequency diagram…</a:t>
            </a:r>
          </a:p>
          <a:p>
            <a:pPr marL="631770" lvl="1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ten cycles are depicted during a 1 second interval of time. Therefore, the frequency is 10 Hertz. </a:t>
            </a:r>
          </a:p>
          <a:p>
            <a:pPr marL="631770" lvl="1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ten complete periods during this 1 second interval.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is measured using a multimeter device, which we’ll learn about later in this course.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Source</a:t>
            </a:r>
            <a:r>
              <a:rPr lang="en-US" dirty="0"/>
              <a:t>: Monolithic Power Systems. (n.d.). </a:t>
            </a:r>
            <a:r>
              <a:rPr lang="en-US" i="1" dirty="0"/>
              <a:t>Basic concepts and importance of AC power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https://www.monolithicpower.com/en/learning/mpscholar/ac-power/introduction/basic-concepts-and-importance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08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min.</a:t>
            </a: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 Link: </a:t>
            </a:r>
            <a:r>
              <a:rPr lang="en-US" dirty="0">
                <a:hlinkClick r:id="rId3"/>
              </a:rPr>
              <a:t>https://youtu.be/oswC6HiqHjM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embedded video or link below to play the video.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stop at 2:30 minutes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 rest of the video is not as relevant)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Source</a:t>
            </a:r>
            <a:r>
              <a:rPr lang="en-US" dirty="0"/>
              <a:t>: Audio University. (2025). </a:t>
            </a:r>
            <a:r>
              <a:rPr lang="en-US" i="1" dirty="0"/>
              <a:t>Audio basics: Amplitude, frequency &amp; wavelength</a:t>
            </a:r>
            <a:r>
              <a:rPr lang="en-US" dirty="0"/>
              <a:t> [Video]. YouTube. </a:t>
            </a:r>
            <a:r>
              <a:rPr lang="en-US" dirty="0">
                <a:hlinkClick r:id="rId3"/>
              </a:rPr>
              <a:t>https://youtu.be/oswC6HiqHjM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80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237CC-DF7D-3BB4-DF80-EC8B5025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9AD77-8CD6-810C-D5E6-8AB70EFB4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A5ED5-ABD1-4883-63AD-BCEB737F2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Present Content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that we understand what frequency is, let’s talk about why it matters.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AC-powered equipment depends on a steady rhythm of electrical cycles. That rhythm is the frequency.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electrical systems operate at the correct frequency, equipment behaves the way it was designed to operate.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electrical devices rely on that consistent timing.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For example, electric motors depend on frequency to determine how fast they rotate. If the frequency changes, the motor speed can change as well.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HVAC compressors and other mechanical equipment may struggle to start, operate inefficiently, or shut down if the frequency is outside the expected range.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Shop tools may begin to vibrate or behave irregularly because the electrical input is not stable.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 transit systems, propulsion motors can also be affected. If the frequency is incorrect, the motor may lose torque or fail to perform as expected.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Sensitive electronics can also be damaged if electrical conditions are unstable.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key idea is that equipment is designed to operate at a specific frequency.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the frequency is correct, the equipment works properly.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the frequency is incorrect, the equipment may behave unpredictably or fail.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 err="1"/>
              <a:t>Radiodetection</a:t>
            </a:r>
            <a:r>
              <a:rPr lang="en-US" dirty="0"/>
              <a:t>. (n.d.). </a:t>
            </a:r>
            <a:r>
              <a:rPr lang="en-US" i="1" dirty="0"/>
              <a:t>Effects of AC frequency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https://support.radiodetection.com/hc/en-gb/articles/115005573206-Effects-of-AC-Frequency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DB764-05FA-A607-140B-2B5B8E075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0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Present Content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r>
              <a:rPr lang="en-US" b="1" dirty="0"/>
              <a:t>Talking Points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look at a real-world example of why frequency matters.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HVAC compressors are designed to operate on 60 Hertz power, which is the standard electrical frequency in the United States.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the electrical system is operating at that correct frequency, the compressor motor runs at the proper speed and the system functions normally.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the frequency drops below the expected level, such as to 55 Hertz or even 50 Hertz, the motor may not operate as designed.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motor can begin to run more slowly because its </a:t>
            </a:r>
            <a:r>
              <a:rPr lang="en-US" b="1" dirty="0"/>
              <a:t>speed</a:t>
            </a:r>
            <a:r>
              <a:rPr lang="en-US" dirty="0"/>
              <a:t> is closely related to the </a:t>
            </a:r>
            <a:r>
              <a:rPr lang="en-US" b="1" dirty="0"/>
              <a:t>electrical frequency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the motor struggles to maintain operation, it may start drawing more electrical current. This extra current can cause the motor to </a:t>
            </a:r>
            <a:r>
              <a:rPr lang="en-US" b="1" dirty="0"/>
              <a:t>overheat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the problem continues, protective devices may trip, or the motor may fail.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Sometimes you may hear the motor “hum” but not start. That sound often indicates the motor is receiving power but cannot start properly due to electrical conditions or load issues.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example shows why maintaining the correct electrical frequency is important for reliable equipment operation.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1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D6B4-D1B8-37A4-052A-412882DAE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14DC2-9E14-672A-2130-8F1540204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6C3B1-1F62-477B-CA94-9E32C039C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frequency and phase and why they matter for equipment.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</a:p>
          <a:p>
            <a:pPr marL="232761" indent="-232761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C5200-395B-2301-506E-B7D588749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0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20AF9-7207-10C6-116A-1F448BCBD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BE727-BE43-203C-1253-CA7584677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45EC8-B410-2CE1-5A01-7C9C07904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AC and DC electricity.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questions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7D529-6934-4D58-8BBE-9727A3BD8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44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 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let’s introduce another important AC concept called phase.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we talk about </a:t>
            </a:r>
            <a:r>
              <a:rPr lang="en-US" b="1" dirty="0"/>
              <a:t>phase</a:t>
            </a:r>
            <a:r>
              <a:rPr lang="en-US" dirty="0"/>
              <a:t> in electricity, we are referring to the timing and position of electrical waves as they rise and fall over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AC systems, electricity moves in a repeating waveform. When multiple waves are present, phase describes how those waves are spaced or timed relative to one another.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Managing phase correctly helps keep electrical power balanced across circuits.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becomes especially important in systems that use multiple phases, such as three-phase power systems commonly found in industrial and transit environments.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Single-phase power </a:t>
            </a:r>
            <a:r>
              <a:rPr lang="en-US" dirty="0"/>
              <a:t>is typically used for smaller electrical loads, such as lighting or basic equipment.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Three-phase power </a:t>
            </a:r>
            <a:r>
              <a:rPr lang="en-US" dirty="0"/>
              <a:t>is used for larger loads, especially electric motors and heavy-duty equipment, because it delivers power more smoothly and efficiently.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phase becomes unbalanced or out of sync, several problems can occur. Circuits can become overloaded, equipment can operate inefficiently, and electrical components may be damaged.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helpful way to think about phase is to imagine it as the rhythm of the electrical current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—if it’s out of sync, everything else can fall apart.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 err="1"/>
              <a:t>GlobalSpec</a:t>
            </a:r>
            <a:r>
              <a:rPr lang="en-US" dirty="0"/>
              <a:t>. (n.d.). </a:t>
            </a:r>
            <a:r>
              <a:rPr lang="en-US" i="1" dirty="0"/>
              <a:t>Single-phase vs. three-phase AC: What’s the difference?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https://insights.globalspec.com/article/19377/single-phase-vs-three-phase-ac-what-s-the-difference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1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Welcome learners to class.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97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Single-phase power is the most common type of electrical power used in homes and small buildings.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Because it is widely used in residential settings, it is sometimes referred to as “residential voltage.”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Single-phase systems </a:t>
            </a:r>
            <a:r>
              <a:rPr lang="en-US" dirty="0"/>
              <a:t>typically include two current-carrying conductors along with a ground wire for safety.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type of power is used where smaller amounts of electricity are needed.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Common examples include lighting, televisions, radios, phone chargers, and many household appliances.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You will also find single-phase power used in many shop outlets and light-duty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 though the current is constantly alternating direction, the change happens extremely fast.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Single-phase power works well for everyday electrical loads, but larger equipment and motors often require a different system called three-phase power.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/>
              <a:t>50Hz. (n.d.). </a:t>
            </a:r>
            <a:r>
              <a:rPr lang="en-US" i="1" dirty="0"/>
              <a:t>5 advantages of using single-phase power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https://50hz.com/5-advantages-of-using-single-phase-power/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738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Three-Phase Power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typically consists of four wires: 1 neutral wire and 3 conductor wires.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type of system, the power output remains steady, and it never drops to zero.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one cycle, three-phase systems can transmit 3x as much power as a single-phase system.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worth mentioning that t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second phase, but we will not be discussing it in this module. </a:t>
            </a:r>
          </a:p>
          <a:p>
            <a:pPr marL="174570" marR="0" lvl="0" indent="-174570" algn="l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3 phase power, it’s multiple phases that overlap one another. Always a positive and negative happening at the same time.</a:t>
            </a:r>
          </a:p>
          <a:p>
            <a:pPr marL="174570" marR="0" lvl="0" indent="-174570" algn="l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three phase power include heavy duty motors, such as motors that propel RC or drive an escalator/elevator.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GlobalSpec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(n.d.). Single-phase vs. three-phase AC: What’s the difference? https://insights.globalspec.com/article/19377/single-phase-vs-three-phase-ac-what-s-the-difference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01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/>
              <a:t>Talking Points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Phase is important because it affects </a:t>
            </a:r>
            <a:r>
              <a:rPr lang="en-US" b="1" dirty="0"/>
              <a:t>how much </a:t>
            </a:r>
            <a:r>
              <a:rPr lang="en-US" dirty="0"/>
              <a:t>electrical power equipment can safely and efficiently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electrical systems use multiple phases, such as three-phase power, they can deliver more power to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electrical power means the equipment can perform more work. This is why large motors and heavy-duty equipment often rely on three-phase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industrial environments and transit systems, three-phase power is commonly used for equipment like large HVAC compressors, pumps, and high-horsepower motors.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Three-phase systems also provide smoother and more consistent power to motors, which helps them run more efficiently.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problems can occur if the phases become unbalanced or if one phase drops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that happens, motors and other equipment may begin to vibrate, lose power, overheat, or eventually fail.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3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Recall, 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/>
              <a:t>Talking Points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ASK</a:t>
            </a:r>
            <a:r>
              <a:rPr lang="en-US" dirty="0"/>
              <a:t>: Do you think an elevator runs on one phase or three phase power? Why?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Call on learners to share their responses.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dirty="0"/>
              <a:t>CLICK</a:t>
            </a:r>
            <a:r>
              <a:rPr lang="en-US" dirty="0"/>
              <a:t> - Elevators use large electric motors to lift and lower heavy loads. Because of the power required, these motors typically operate on three-phase electrical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Three-phase power provides a steady and efficient flow of energy that allows large motors to run smoothly and produce enough torque to move the elevator.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one of the phases is missing or drops out, the motor no longer receives balanced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that happens, the elevator motor may begin to vibrate or run unevenly.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motor may also run slower or weaker because it is not receiving the full amount of power it was designed to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some cases, the elevator may not lift at 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the problem continues, the motor can overheat or fail due to the imbalance in electrical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example shows why </a:t>
            </a:r>
            <a:r>
              <a:rPr lang="en-US" i="1" dirty="0"/>
              <a:t>maintaining</a:t>
            </a:r>
            <a:r>
              <a:rPr lang="en-US" dirty="0"/>
              <a:t> </a:t>
            </a:r>
            <a:r>
              <a:rPr lang="en-US" b="0" i="1" dirty="0"/>
              <a:t>proper phase balance </a:t>
            </a:r>
            <a:r>
              <a:rPr lang="en-US" b="0" i="0" dirty="0"/>
              <a:t>is</a:t>
            </a:r>
            <a:r>
              <a:rPr lang="en-US" b="0" i="1" dirty="0"/>
              <a:t> </a:t>
            </a:r>
            <a:r>
              <a:rPr lang="en-US" dirty="0"/>
              <a:t>important for large equipment that relies on three-phase power.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2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/>
              <a:t>Talking Points</a:t>
            </a:r>
            <a:endParaRPr lang="en-US" dirty="0"/>
          </a:p>
          <a:p>
            <a:r>
              <a:rPr lang="en-US" b="1" dirty="0"/>
              <a:t>Talking Points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Equipment nameplates, sometimes called rating plates or labels, provide important information about how equipment is designed to operate.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labels help technicians quickly identify what they are working on and what electrical values the equipment should normally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nameplate typically lists important details such as voltage, current, frequency, and sometimes phase requirements.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troubleshooting equipment, technicians often compare the expected values listed on the label with what they measure in the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Meters show what is actually happening in the circuit at that moment.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the meter readings are close to the values listed on the equipment label, the system is likely operating normally.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there is a large difference between the label values and the meter readings, it usually means something in the circuit has changed or a problem may be present.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8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Learning Guidance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/>
              <a:t>Do: </a:t>
            </a:r>
            <a:r>
              <a:rPr lang="en-US" dirty="0"/>
              <a:t>Use the chart to review the differences between DC and AC nameplates.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70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Learning Guidance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/>
              <a:t>Do: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the questions on the slide to practice finding voltage, current, phase, and frequency on nameplates as a group.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Call on learners to share their responses.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Answer questions and provide feedback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directions on the slide.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learners: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this equipment run on AC or DC?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voltage?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current?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frequency? (if applicable)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phase?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questions and provide feedback as needed.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next three slides contain images of different name plates.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the nameplate to answer the following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96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AE24-9817-B6E9-3DEF-7FE9EF550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02516-206E-AC39-DA0A-4076877F3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47D1E-1ACC-CE77-7F22-CE8430D27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directions on the slide.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questions on the slide and call on learners to respond.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questions and provide feedback as needed.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89E6C-9507-5995-20F9-D9B6079D7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611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56C3A-987B-EFAA-E963-5FDA59843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4D889-2EC0-72AB-DB6C-96D70CA6C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7BC2B-E472-097F-AB56-87290FEDC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directions on the slide.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questions on the slide and call on learners to respond.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questions and provide feedback as needed.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E85AC-8B80-7BA7-AEDF-7BACC74E5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1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Review the module objectives.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6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53695-E45E-E879-76A6-B17BAC20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90EEF-27D6-ED1A-9141-C273CB48A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93219-1FF1-6E81-02EC-6CB333942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frequency and phase and why they matter for equipment.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  <a:p>
            <a:pPr marL="232761" indent="-232761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723DD-32E8-066B-32C2-DBC989CD2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26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FF45-DDEC-8188-EBB6-F7BD1D81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331C6-1637-CF29-CB66-F1F607B4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7402D1-75F5-3875-4807-8A7DD9F83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frequency and phase and why they matter for equipment.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D0CD7-C5C7-9D18-AD7D-98B629CC2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315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Enhance Transfer and Retention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quickly review the key ideas we covered.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Frequency</a:t>
            </a:r>
            <a:r>
              <a:rPr lang="en-US" dirty="0"/>
              <a:t> describes how fast alternating current changes direction. In the United States, most electrical systems operate at a frequency of 60 Hertz.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Phase</a:t>
            </a:r>
            <a:r>
              <a:rPr lang="en-US" dirty="0"/>
              <a:t> explains how AC power is distributed across electrical circuits, especially in systems that use multiple phases.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Single-phase power </a:t>
            </a:r>
            <a:r>
              <a:rPr lang="en-US" dirty="0"/>
              <a:t>is typically used for lighter electrical loads, such as household equipment and smaller devices.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Three-phase power </a:t>
            </a:r>
            <a:r>
              <a:rPr lang="en-US" dirty="0"/>
              <a:t>is used for larger equipment, especially motors and heavy-duty systems that require more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frequency or phase conditions are incorrect, </a:t>
            </a:r>
            <a:r>
              <a:rPr lang="en-US" b="1" dirty="0"/>
              <a:t>equipment may run weak</a:t>
            </a:r>
            <a:r>
              <a:rPr lang="en-US" dirty="0"/>
              <a:t>, operate inefficiently, or fail.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these concepts helps technicians recognize electrical problems and understand how power systems support transit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Next, we will look at power conversion and explore how electrical systems change AC power to DC power and DC power to AC power to operate different types of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1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Introduce the section. </a:t>
            </a:r>
          </a:p>
          <a:p>
            <a:r>
              <a:rPr lang="en-US" b="1" dirty="0"/>
              <a:t>Talking Points: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dirty="0"/>
              <a:t>Most systems don’t run on just AC or just DC, they need both. That’s where power conversion comes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218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power conversion is all about adapting electricity to fit a specific purpose, whether that’s powering a small device, running a motor, or charging a battery.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often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 to DC when charging things like phones or powering electric buses.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Sometimes we need to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raise or lower voltage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levels, and that’s where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transformers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in.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of the devices listed, transformers, inverters, rectifiers, and converters, plays a unique role in making sure power is delivered in the right form, at the right level, and to the right place.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/>
              <a:t>You’ll see conversion happening everywhere: chargers, substations, inverters, DC-DC converters, propulsion systems. If a converter fails, whole systems shut down.</a:t>
            </a:r>
          </a:p>
          <a:p>
            <a:pPr marL="174570" marR="0" lvl="0" indent="-1745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If conversion fails, equipment operation and systems like HVAC, propulsion, or charging may stop working.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38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Transformers let us adjust the voltage to match the system’s needs.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You’ve probably seen them in your neighborhood—those gray cans on utility poles or large green boxes on the ground are transformers. </a:t>
            </a:r>
          </a:p>
          <a:p>
            <a:pPr marL="640091" lvl="1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step down the high-voltage electricity from power lines to a safer level for homes and businesses.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transit systems, transformers are used at substations, where power from the utility company is delivered in bulk. </a:t>
            </a:r>
          </a:p>
          <a:p>
            <a:pPr marL="640091" lvl="1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substation steps it down to levels that are safe and usable for rail vehicles, station systems, and onboard equipment.</a:t>
            </a:r>
          </a:p>
          <a:p>
            <a:pPr marL="640091" lvl="1" indent="-17457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Transformers can be on poles and other locations and are not limited to substations.</a:t>
            </a:r>
          </a:p>
          <a:p>
            <a:pPr marL="8321" lvl="0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321" lv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/>
              <a:t>Seably</a:t>
            </a:r>
            <a:r>
              <a:rPr lang="en-US" dirty="0"/>
              <a:t>. (n.d.). </a:t>
            </a:r>
            <a:r>
              <a:rPr lang="en-US" i="1" dirty="0"/>
              <a:t>Electrical 3-phase power transformers fundamentals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https://www.seably.com/courses/electrical-3-phase-power-transformers-fundamentals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95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rectifier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does the opposite of what an inverter does—it 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into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 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important because many systems, especially those involving batteries or sensitive electronics, require DC power to function properly.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transit applications, rectifiers are used in substations to take AC power from the grid and convert it to DC for use by trains, buses, or control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You’ll also see rectifiers in battery chargers—like the ones used in electric vehicles—or inside power supplies that run electronics like radios or fare machines.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is to deliver smooth, unidirectional current that can be stored in batteries or used directly by DC-based equipment.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64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versatile tools in electrical systems. They allow us to adjust how electricity behaves so it can safely and efficiently power different types of equipment.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You’ll find converters in everything from electric buses and rail vehicles to solar power systems and charging stations.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Converters aren’t just found in big machines or transit systems—they’re all around us at home, too.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little power brick on your laptop charger? It’s a converter. It takes in high-voltage AC from the wall and changes it into safe, low-voltage DC for your device.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even though converters can seem like high-tech tools, they’re actually working behind the scenes in your home every day to make sure electricity is safe, stable, and usable.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24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transit systems receive electricity from the utility grid as alternating current, or AC power. However, some rail systems and equipment require direct current, or DC power, to operate properly.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make this possible, the electrical system must convert AC power into DC power.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conversion often happens at a </a:t>
            </a:r>
            <a:r>
              <a:rPr lang="en-US" b="1" dirty="0"/>
              <a:t>traction power substation </a:t>
            </a:r>
            <a:r>
              <a:rPr lang="en-US" dirty="0"/>
              <a:t>using equipment that includes a </a:t>
            </a:r>
            <a:r>
              <a:rPr lang="en-US" b="1" dirty="0"/>
              <a:t>transformer</a:t>
            </a:r>
            <a:r>
              <a:rPr lang="en-US" dirty="0"/>
              <a:t>, a </a:t>
            </a:r>
            <a:r>
              <a:rPr lang="en-US" b="1" dirty="0"/>
              <a:t>rectifier</a:t>
            </a:r>
            <a:r>
              <a:rPr lang="en-US" dirty="0"/>
              <a:t>, and other supporting components.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how it works: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transformer first adjusts the voltage level coming from the electrical grid, so it matches what the rail system requires.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Next, a rectifier converts the AC electricity into DC electricity.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After that, smoothing capacitors help stabilize the DC output by reducing electrical ripple and fluctuations in the current.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Together, these components provide stable and reliable DC power for systems that require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915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marR="0" lvl="0" indent="-1745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 have learned,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 and AC are different types of power. Technology exists to change power from one form to another for our needs.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Inverters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devices used to convert DC input voltage to AC voltage for output.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electric transit vehicles, the battery stores power as DC, but the traction motor, air compressor, and HVAC system often need AC.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inverter acts like a bridge, converting the battery's power into something those systems can use.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photograph, courtesy of MBTA, depicts a propulsion inverter installed on a train. It is used to convert incoming DC high voltage power to AC power which is used to drive the traction motors. 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endParaRPr lang="en-US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Participant Guide Resource 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 the module agenda.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Remind learners that they have a Participant Guide Resource which they can use for optional notetaking.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963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Event: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min.</a:t>
            </a:r>
          </a:p>
          <a:p>
            <a:pPr defTabSz="931042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Do: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the block diagram.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points: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diagram illustrates a bus power system in which energy undergoes conversion. 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charger/discharger power converter assists in regulating the DC bus voltage and interfaces with the battery.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031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*Note to Instructors – The goal here is to have learners accurately identify and analyze equipment </a:t>
            </a:r>
            <a:r>
              <a:rPr lang="en-US" sz="1200" b="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their own or in small groups/pairs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50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Materials: 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Equipment Identification &amp; Analysis_M3 handout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 min.)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 learners to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“Equipment Identification &amp; Analysis” handout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embedded in the Participant Resource Guide.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 min.) Field Trip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 field trip to your work environment to visit different pieces of equipment (rectifier, transformer, inverter, capacitor, etc.). If you are not able to take a field trip, add photos of three devices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nameplate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device to slides 52-54.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learners to work in pairs or small groups to answer the questions on their handout for each device.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learners to reference equipment nameplates or labels if available.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(20 min.) Review and Discussion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Regroup back in the classroom or in a place suitable for discussion.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on learners to share their answers for one of the devices they analyzed.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piece of equipment, facilitate a discussion using the questions provided in Part 2 of the handout.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activity helps connect the electrical concepts we’ve discussed to real equipment you may encounter on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going to take a brief fieldtrip to the shop floor to analyze a few pieces of equipment.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with a partner or small group to answer the questions on your handout for three different devices.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nameplate on the devices to help you answer the questions.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you have had some time to work, we’ll regroup to review and discuss.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76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520BE-2363-F805-4854-E7DA8460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0AFDC-A0F2-DFE6-1523-78AA577E6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05519-FCA3-7EEF-54D4-68BB7C034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not able to take a field trip,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 photo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piece of equipment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nameplates/labels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learners to analyze.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360BA-B196-3C17-2A4F-A5BA3150D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FD59-3062-48E8-D417-1A596F41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3FB4F-05BD-1807-9B3A-CB9843505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4FC82-01D3-7585-486C-F22D75B29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not able to take a field trip,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 photo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piece of equipment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nameplates/labels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learners to analyze.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0469F-C4B4-CC5F-612B-D82F708BE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37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88B3B-0ADF-39D5-E0D0-4F7CD19C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9DAE7-369A-2926-75AD-F042116C1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E906A-8557-2278-87CA-C45EA7BD8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Guided Learning, Elicit Performance, Provide Feedback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not able to take a field trip,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 photo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piece of equipment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nameplates/labels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learners to analyze.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E6CE4-D867-ECB4-DD34-67D6862B0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0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how power is converted between AC and DC.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power must be converted.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25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54CE0-8350-7A07-6214-8657F797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77C23-5676-3BDA-834A-D45C65624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4C65D-7C2D-92BE-F2D9-21F8FA244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Evaluate/Assess Performance, Provide Feedback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how power is converted between AC and DC.</a:t>
            </a: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Review the knowledge check question. Call on learners to share their responses. </a:t>
            </a:r>
            <a:endParaRPr lang="en-US" sz="1200" i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</a:t>
            </a:r>
          </a:p>
          <a:p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marL="232761" indent="-232761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DEBFD-3F67-C85D-917A-6E898431C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327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Provide Learning Guidance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Multimeter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 outlet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 or battery charger</a:t>
            </a:r>
          </a:p>
          <a:p>
            <a:r>
              <a:rPr lang="en-US" b="1" dirty="0"/>
              <a:t>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Briefly review the purpose of a multimeter, which you will use in this demonstration.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Demonstrate how to measure voltage using a multimeter.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 1 - Measure voltage at the wall outlet using the AC voltage setting.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 2 - Measure voltage at the charger output using the DC voltage setting.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learners the difference in the meter readings.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Remind learners to always confirm the correct meter mode before taking measurements.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proper safety practices when working with energized equipment.</a:t>
            </a:r>
          </a:p>
          <a:p>
            <a:endParaRPr lang="en-US" dirty="0"/>
          </a:p>
          <a:p>
            <a:r>
              <a:rPr lang="en-US" b="1" dirty="0"/>
              <a:t>Talking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demonstration shows how AC electricity can be converted into DC electricity.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this demonstration we will use a multimeter.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multimeter</a:t>
            </a:r>
            <a:r>
              <a:rPr lang="en-US" dirty="0"/>
              <a:t> is a handheld instrument used to measure key electrical properties in a circuit including voltage, current, and resistance.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We’ll learn about this tool in more detail in Module 6 – Electrical Tools.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First</a:t>
            </a:r>
            <a:r>
              <a:rPr lang="en-US" dirty="0"/>
              <a:t>, we measure the voltage at the wall outlet. In most buildings, the electrical outlet provides alternating current, or AC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Next</a:t>
            </a:r>
            <a:r>
              <a:rPr lang="en-US" dirty="0"/>
              <a:t>, we measure the voltage at the charger 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should see that the charger output is direct current, or DC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charger contains electronic components that convert the incoming AC power into DC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type of conversion is very common in electrical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devices, including electronics, battery chargers, and vehicle systems, require DC power even though electricity is delivered from the grid as AC power.</a:t>
            </a:r>
          </a:p>
          <a:p>
            <a:endParaRPr lang="en-US" dirty="0"/>
          </a:p>
          <a:p>
            <a:r>
              <a:rPr lang="en-US" b="1" dirty="0"/>
              <a:t>Answer Key: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Wall outlet → AC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Charger output → DC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happened in between → The charger converted AC power to DC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06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Enhance Transfer and Retention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3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review the key ideas from this section.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Power conversion </a:t>
            </a:r>
            <a:r>
              <a:rPr lang="en-US" dirty="0"/>
              <a:t>allows electrical systems to change electricity, so it matches the needs of different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many cases, the electricity coming from the grid must be adjusted or converted before it can be used by a device.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Transformers</a:t>
            </a:r>
            <a:r>
              <a:rPr lang="en-US" dirty="0"/>
              <a:t> are used to adjust AC voltage levels so that the power delivered matches what equipment requires.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Rectifiers</a:t>
            </a:r>
            <a:r>
              <a:rPr lang="en-US" dirty="0"/>
              <a:t> convert alternating current into direct current.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Inverters</a:t>
            </a:r>
            <a:r>
              <a:rPr lang="en-US" dirty="0"/>
              <a:t> do the opposite by converting direct current into alternating current.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different types of </a:t>
            </a:r>
            <a:r>
              <a:rPr lang="en-US" b="1" dirty="0"/>
              <a:t>conversion</a:t>
            </a:r>
            <a:r>
              <a:rPr lang="en-US" dirty="0"/>
              <a:t> allow transit systems to safely power a wide range of equipment, including electronics, motors, batteries, and traction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how electricity is converted helps technicians understand how power moves through electrical systems and where problems may occur.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0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Direction, Evaluate/Assess Performance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20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Quiz_M3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 learners if they have any lingering questions. Address them before distributing the quiz.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Pass out the quiz and review the directions.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Time for a quiz! Let’s see what you have retained from today’s lesson.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*This slide contains animations.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reveal content.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Recall, Gain Attention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5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Have you ever plugged in your phone to charge and noticed the charger gets warm? 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Have you noticed the large power brick on a laptop charger?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Why do you think this happens?</a:t>
            </a:r>
          </a:p>
          <a:p>
            <a:pPr marL="1085850" marR="0" lvl="2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Call on learners to share their responses.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When you plug a charger into a wall outlet, the electricity coming from the outlet is alternating current, or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 power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However, most electronic devices such as phones and laptops operate using direct current, or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DC power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 anyone familiar with the terms AC and DC power?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Call on learners to share their background knowledge.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- 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Because the outlet provides AC and the device needs DC to charge, the charger must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convert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the incoming AC electricity into DC electricity that the device can safely use.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Inside the charger are electronic components that perform this conversion.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During this process, the system is not perfectly efficient. Some of the electrical energy is lost as it passes through the internal components.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That lost energy is released as heat, which is why the charger may feel warm when it is operating.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is normal and happens because electrical systems rarely operate at one hundred percent efficiency.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Today we’ll learn more about AC power, DC power, and power conversion and how they impact electrical work on the job.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22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DD2E0-A2F3-F9E6-227E-60B3980F5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89920-12FE-4000-B356-7C710C12A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F5E77-5691-7004-A19C-95255F590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Activity: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Enhance Transfer and Retention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Time: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Facilitate a short discussion to review the key topics in the lesson.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were explaining today’s objectives to someone else, how would you summarize what they mean and why they matter?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today’s objectives do you feel most confident about? Which were most challenging? Explain your reasoning.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give an example of how you could apply one of today’s objectives in a real-world situation?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Discussion: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conclude this section of the module. Thank you for your participation.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7EFF0-A8E4-F41F-8939-2E7E0B851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565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Enhance Transfer and Retention 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Thank learners for their participation.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possible, stay after class to answer any lingering questions learners may have.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44007-2108-6CDB-D274-5ABD73B3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84BEB-4F0B-DBE8-4747-E9C560F94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77E87-8F9C-E7EB-8C0F-4246B172F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Before we talk about what AC and DC electricity are, it helps to understand why this matters in your day-to-day work.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Many electrical problems technicians encounter involve systems that rely on either AC power, DC power, or both working together.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For example, troubleshooting might involve: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battery charging problems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HVAC power failures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inverter or rectifier issues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shop equipment that won’t power on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or propulsion power issues on vehicles.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Understanding the difference between AC and DC electricity helps you better understand how these systems are designed and where problems may occur.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module, we’ll build the foundational knowledge needed to recognize how AC and DC behave and where each type is used.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Icon Attribution</a:t>
            </a:r>
            <a:r>
              <a:rPr lang="en-US" dirty="0"/>
              <a:t>: Created by karyative from The Noun Project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5DA8D-3A52-4648-0711-2A3FCC6AA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8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Direction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1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/>
              <a:t>Introduce the section. </a:t>
            </a:r>
          </a:p>
          <a:p>
            <a:r>
              <a:rPr lang="en-US" b="1" dirty="0"/>
              <a:t>Talking Points: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dirty="0"/>
              <a:t>Every electrical system you work on runs on either Alternative Current or Direct Current. We’ll start by understanding what those terms mean.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5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Activity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Present Content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Instructional Time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2 min.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Talking Points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4570" indent="-174570" defTabSz="931042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our purposes, electricity is categorized as AC or DC electricity.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AC power </a:t>
            </a:r>
            <a:r>
              <a:rPr lang="en-US" dirty="0"/>
              <a:t>is typically how electricity is delivered over long distances. Power plants generate electricity and it is transmitted through the grid to buildings and facilities as AC power.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DC power </a:t>
            </a:r>
            <a:r>
              <a:rPr lang="en-US" dirty="0"/>
              <a:t>is typically what equipment actually uses or stores, especially batteries and many electronic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electrical systems use </a:t>
            </a:r>
            <a:r>
              <a:rPr lang="en-US" i="1" dirty="0"/>
              <a:t>both</a:t>
            </a:r>
            <a:r>
              <a:rPr lang="en-US" dirty="0"/>
              <a:t> AC and DC power together. For example, power may enter a building as AC and then be converted to DC to operate electronics or charge batteries.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 is why understanding the difference between AC and DC electricity is important for troubleshooting and maintenance.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maintainers, one of the first things you often need to identify is whether a system is using AC power, DC power, or both.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chart shows some common examples you may encounter in transit systems and facilities.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FB58B-AACD-44F1-9CE2-B850C946C8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2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2B5203-1E28-8B45-AE41-C5107348E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9863"/>
          <a:stretch/>
        </p:blipFill>
        <p:spPr>
          <a:xfrm>
            <a:off x="0" y="0"/>
            <a:ext cx="3674378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33B285-C26E-48AB-B23F-F2F0764F0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6376" y="2308221"/>
            <a:ext cx="8787954" cy="1120779"/>
          </a:xfrm>
        </p:spPr>
        <p:txBody>
          <a:bodyPr/>
          <a:lstStyle>
            <a:lvl1pPr>
              <a:defRPr sz="6000">
                <a:latin typeface="+mj-lt"/>
              </a:defRPr>
            </a:lvl1pPr>
          </a:lstStyle>
          <a:p>
            <a:endParaRPr lang="en-US" sz="6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A2F706-0DF5-4936-9D4F-92560FE64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468"/>
          <a:stretch/>
        </p:blipFill>
        <p:spPr>
          <a:xfrm>
            <a:off x="9001387" y="2430049"/>
            <a:ext cx="3190612" cy="442795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17B51EE4-957F-4A56-BE59-EF7838D195F4}"/>
              </a:ext>
            </a:extLst>
          </p:cNvPr>
          <p:cNvSpPr txBox="1">
            <a:spLocks/>
          </p:cNvSpPr>
          <p:nvPr userDrawn="1"/>
        </p:nvSpPr>
        <p:spPr>
          <a:xfrm>
            <a:off x="1943906" y="3859785"/>
            <a:ext cx="8787954" cy="914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CABC8-3803-4C79-8968-8F9EBD9F445C}"/>
              </a:ext>
            </a:extLst>
          </p:cNvPr>
          <p:cNvSpPr txBox="1"/>
          <p:nvPr userDrawn="1"/>
        </p:nvSpPr>
        <p:spPr>
          <a:xfrm>
            <a:off x="1943906" y="3859785"/>
            <a:ext cx="878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DEBB4-9C91-4073-B850-FEA0640DBE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3906" y="3751697"/>
            <a:ext cx="8787954" cy="914400"/>
          </a:xfrm>
        </p:spPr>
        <p:txBody>
          <a:bodyPr/>
          <a:lstStyle>
            <a:lvl1pPr marL="0" indent="0">
              <a:buNone/>
              <a:defRPr sz="2800" b="1" i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3E5B0-F589-022B-D081-64A5837DEFAC}"/>
              </a:ext>
            </a:extLst>
          </p:cNvPr>
          <p:cNvSpPr txBox="1"/>
          <p:nvPr userDrawn="1"/>
        </p:nvSpPr>
        <p:spPr>
          <a:xfrm>
            <a:off x="3048000" y="627963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2026 Transit Workforce Center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9751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0803A1-65C7-4DEF-8E6B-066F3430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693"/>
            <a:ext cx="5760719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DE6FB-9338-42EB-86E5-EFD39FCDD0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7746" y="1652236"/>
            <a:ext cx="5751173" cy="4572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B535C-AAC5-442E-B44E-F17CB9FA65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-551658"/>
            <a:ext cx="6207403" cy="7090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75350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0803A1-65C7-4DEF-8E6B-066F3430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693"/>
            <a:ext cx="10506055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39B5CF-C9F0-4174-89F9-7260EB98E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39604"/>
            <a:ext cx="5807520" cy="4572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DE6FB-9338-42EB-86E5-EFD39FCDD0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966816" y="1639604"/>
            <a:ext cx="4386984" cy="4572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506830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- Media Slide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EECBCB-7280-44C4-B33B-9BE2A139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258"/>
            <a:ext cx="10515600" cy="584354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2B6895-ADE8-4BF9-928C-453C82A8985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148" t="21891" r="11939" b="33527"/>
          <a:stretch/>
        </p:blipFill>
        <p:spPr>
          <a:xfrm>
            <a:off x="1380565" y="821094"/>
            <a:ext cx="9430870" cy="6176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47FC9-845E-42E7-BA96-0280D710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974"/>
          <a:stretch/>
        </p:blipFill>
        <p:spPr>
          <a:xfrm>
            <a:off x="7260042" y="410256"/>
            <a:ext cx="4931957" cy="6447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0692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5C210-AF81-4BB1-A243-E9E1D9B33329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66000">
                <a:schemeClr val="accent5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1376BC-AFE2-4546-B95E-156548E0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88"/>
            <a:ext cx="10523219" cy="52319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B925FF-9736-6C75-9B1C-CAC46B6D6E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381991"/>
            <a:ext cx="10515599" cy="483592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7120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or Demo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5C210-AF81-4BB1-A243-E9E1D9B33329}"/>
              </a:ext>
            </a:extLst>
          </p:cNvPr>
          <p:cNvSpPr/>
          <p:nvPr userDrawn="1"/>
        </p:nvSpPr>
        <p:spPr>
          <a:xfrm>
            <a:off x="0" y="-1"/>
            <a:ext cx="12161520" cy="914400"/>
          </a:xfrm>
          <a:prstGeom prst="rect">
            <a:avLst/>
          </a:prstGeom>
          <a:gradFill flip="none" rotWithShape="1">
            <a:gsLst>
              <a:gs pos="0">
                <a:srgbClr val="0F6235"/>
              </a:gs>
              <a:gs pos="58000">
                <a:srgbClr val="2AA748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B20661-D1D6-618C-2DB0-057DDEFB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88"/>
            <a:ext cx="10523219" cy="52319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DFC69A-B9EC-AFF9-4C58-CCED9B26FE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381991"/>
            <a:ext cx="10515599" cy="483592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3705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EB4C2-CA03-E5CE-9CA9-1E7D9490FC3F}"/>
              </a:ext>
            </a:extLst>
          </p:cNvPr>
          <p:cNvSpPr/>
          <p:nvPr userDrawn="1"/>
        </p:nvSpPr>
        <p:spPr>
          <a:xfrm>
            <a:off x="0" y="-1176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58000">
                <a:schemeClr val="accent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99EE8F-088F-A2ED-809A-43DF4579D8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381991"/>
            <a:ext cx="10515599" cy="483592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9FF346-9704-87EB-0F3E-9B56533D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88"/>
            <a:ext cx="10523219" cy="52319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7283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 w/Media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BC235C-43E4-0A1C-E787-B47ABBC353EE}"/>
              </a:ext>
            </a:extLst>
          </p:cNvPr>
          <p:cNvSpPr/>
          <p:nvPr userDrawn="1"/>
        </p:nvSpPr>
        <p:spPr>
          <a:xfrm>
            <a:off x="0" y="-1176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58000">
                <a:schemeClr val="accent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1FA8E-C60F-4C38-B3AB-70F74134A9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01796"/>
            <a:ext cx="5928360" cy="47976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86E117B5-6689-4D6E-80F7-67519BEA592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239000" y="1401795"/>
            <a:ext cx="4114800" cy="472119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4F2F57-E9FA-C828-49EB-2B4A8A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88"/>
            <a:ext cx="10523219" cy="52319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6998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8D6024-688A-40F2-A005-6ECACAF0EA57}"/>
              </a:ext>
            </a:extLst>
          </p:cNvPr>
          <p:cNvCxnSpPr>
            <a:cxnSpLocks/>
          </p:cNvCxnSpPr>
          <p:nvPr userDrawn="1"/>
        </p:nvCxnSpPr>
        <p:spPr>
          <a:xfrm>
            <a:off x="-94130" y="1210968"/>
            <a:ext cx="12380259" cy="0"/>
          </a:xfrm>
          <a:prstGeom prst="line">
            <a:avLst/>
          </a:prstGeom>
          <a:ln w="76200" cap="rnd"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6300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3EECBCB-7280-44C4-B33B-9BE2A139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695"/>
            <a:ext cx="10515600" cy="747897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47563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58" t="41767"/>
          <a:stretch/>
        </p:blipFill>
        <p:spPr>
          <a:xfrm>
            <a:off x="918742" y="2318300"/>
            <a:ext cx="11273257" cy="4539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78486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_TC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EECBCB-7280-44C4-B33B-9BE2A139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0" y="169494"/>
            <a:ext cx="11459361" cy="958266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0330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and Agenda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0BBFC2-BCA2-42DB-B689-79CD6F77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762E67-B794-4C5B-82A2-AFA08B4140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645920"/>
            <a:ext cx="10515599" cy="4572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369033-F6F9-4085-9143-7445C87B6A19}"/>
              </a:ext>
            </a:extLst>
          </p:cNvPr>
          <p:cNvCxnSpPr>
            <a:cxnSpLocks/>
          </p:cNvCxnSpPr>
          <p:nvPr userDrawn="1"/>
        </p:nvCxnSpPr>
        <p:spPr>
          <a:xfrm>
            <a:off x="-85165" y="1296997"/>
            <a:ext cx="12362329" cy="0"/>
          </a:xfrm>
          <a:prstGeom prst="line">
            <a:avLst/>
          </a:prstGeom>
          <a:ln w="76200" cap="rnd"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6300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553217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82503-DB72-16F9-4F73-938C93FFC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58" t="41767"/>
          <a:stretch/>
        </p:blipFill>
        <p:spPr>
          <a:xfrm>
            <a:off x="918742" y="2318300"/>
            <a:ext cx="11273257" cy="4539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27EC74-9733-4617-ECB3-3DDA17D79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317" y="1873950"/>
            <a:ext cx="8713570" cy="1345974"/>
          </a:xfrm>
        </p:spPr>
        <p:txBody>
          <a:bodyPr anchor="t" anchorCtr="0">
            <a:noAutofit/>
          </a:bodyPr>
          <a:lstStyle>
            <a:lvl1pPr>
              <a:defRPr sz="8800"/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BA06A-8B3F-22A9-7D61-9A9704B18C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/>
          <a:stretch>
            <a:fillRect/>
          </a:stretch>
        </p:blipFill>
        <p:spPr>
          <a:xfrm>
            <a:off x="1225317" y="3397292"/>
            <a:ext cx="6991583" cy="1748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7F1A2A-8C9E-CE16-2FE4-897B57D45C6B}"/>
              </a:ext>
            </a:extLst>
          </p:cNvPr>
          <p:cNvSpPr txBox="1"/>
          <p:nvPr userDrawn="1"/>
        </p:nvSpPr>
        <p:spPr>
          <a:xfrm>
            <a:off x="3048000" y="627963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2026 Transit Workforce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030C39-6AFB-5438-6E6F-7CE2EE7EB7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3229" t="44259"/>
          <a:stretch>
            <a:fillRect/>
          </a:stretch>
        </p:blipFill>
        <p:spPr>
          <a:xfrm rot="10800000">
            <a:off x="0" y="0"/>
            <a:ext cx="2450636" cy="287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32702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7646D-7FA6-12D9-A15F-DD61CAE52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630"/>
          <a:stretch/>
        </p:blipFill>
        <p:spPr>
          <a:xfrm>
            <a:off x="8029764" y="3870541"/>
            <a:ext cx="4162234" cy="2987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645920"/>
            <a:ext cx="10515600" cy="4572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6630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nowledge Chec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DE6F8F-5E6B-437C-9891-F3672F94EAC2}"/>
              </a:ext>
            </a:extLst>
          </p:cNvPr>
          <p:cNvSpPr/>
          <p:nvPr userDrawn="1"/>
        </p:nvSpPr>
        <p:spPr>
          <a:xfrm>
            <a:off x="0" y="-23271"/>
            <a:ext cx="12192000" cy="8741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ED466F-F6E1-4914-9F3C-0858F93B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20" y="174912"/>
            <a:ext cx="9860280" cy="522000"/>
          </a:xfrm>
          <a:noFill/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1FA8E-C60F-4C38-B3AB-70F74134A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802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58698-AFAF-4684-9478-0BEE26C88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780"/>
            <a:ext cx="590632" cy="580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69962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C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nsit Workforce Center">
            <a:extLst>
              <a:ext uri="{FF2B5EF4-FFF2-40B4-BE49-F238E27FC236}">
                <a16:creationId xmlns:a16="http://schemas.microsoft.com/office/drawing/2014/main" id="{19392289-8B1A-F06A-596E-E0B7179473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C Event 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5630FA-2B06-54B6-0E27-BDC485A14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27825" t="42692" b="3048"/>
          <a:stretch>
            <a:fillRect/>
          </a:stretch>
        </p:blipFill>
        <p:spPr>
          <a:xfrm>
            <a:off x="0" y="1702190"/>
            <a:ext cx="12192000" cy="5155810"/>
          </a:xfrm>
          <a:prstGeom prst="rect">
            <a:avLst/>
          </a:prstGeom>
        </p:spPr>
      </p:pic>
      <p:pic>
        <p:nvPicPr>
          <p:cNvPr id="2" name="Picture 1" descr="Transit Workforce Center">
            <a:extLst>
              <a:ext uri="{FF2B5EF4-FFF2-40B4-BE49-F238E27FC236}">
                <a16:creationId xmlns:a16="http://schemas.microsoft.com/office/drawing/2014/main" id="{A8D075D5-AA1D-CAC5-37BC-4925CB7E55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385992"/>
            <a:ext cx="5882640" cy="101276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60899A-74A6-12D0-89B4-1CB890872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55093" y="1702190"/>
            <a:ext cx="10901907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6300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1484D2-FD1E-C784-DB99-C2D4518766E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55093" y="5103734"/>
            <a:ext cx="10901907" cy="1274095"/>
            <a:chOff x="655093" y="5103734"/>
            <a:chExt cx="10901907" cy="127409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60F228C-3C2A-8C37-F600-742344EDC8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5093" y="5103734"/>
              <a:ext cx="10901907" cy="1274095"/>
            </a:xfrm>
            <a:prstGeom prst="roundRect">
              <a:avLst>
                <a:gd name="adj" fmla="val 20259"/>
              </a:avLst>
            </a:prstGeom>
            <a:solidFill>
              <a:schemeClr val="bg1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 program of the </a:t>
              </a:r>
              <a:r>
                <a:rPr lang="en-US" sz="1400" b="1" dirty="0">
                  <a:solidFill>
                    <a:schemeClr val="accent6"/>
                  </a:solidFill>
                </a:rPr>
                <a:t>Federal Transit Administration </a:t>
              </a:r>
              <a:r>
                <a:rPr lang="en-US" sz="1400" dirty="0">
                  <a:solidFill>
                    <a:schemeClr val="tx1"/>
                  </a:solidFill>
                </a:rPr>
                <a:t>administered by the International Transportation Learning Center </a:t>
              </a:r>
            </a:p>
          </p:txBody>
        </p:sp>
        <p:pic>
          <p:nvPicPr>
            <p:cNvPr id="15" name="Picture 14" descr="FTA logo">
              <a:extLst>
                <a:ext uri="{FF2B5EF4-FFF2-40B4-BE49-F238E27FC236}">
                  <a16:creationId xmlns:a16="http://schemas.microsoft.com/office/drawing/2014/main" id="{B22FA683-B553-2046-8C82-37512F7CFAD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53528" b="39079"/>
            <a:stretch>
              <a:fillRect/>
            </a:stretch>
          </p:blipFill>
          <p:spPr>
            <a:xfrm>
              <a:off x="3759642" y="5217785"/>
              <a:ext cx="4672714" cy="79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2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C Open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8D56D-7F0A-6A43-17E9-F7110B8B6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5DEC0-F3C2-433D-1BE7-7F020C037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AE598-3A36-6943-DD21-83304FB97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E5561-1C99-9398-AFF4-EC732F7B4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02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FD14B1-C403-FFB3-9739-0B5932232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7500A0-31D2-22F3-FDFB-104B421C3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836" y="6112475"/>
            <a:ext cx="2203450" cy="738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AE598-3A36-6943-DD21-83304FB97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1122363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E5561-1C99-9398-AFF4-EC732F7B4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602038"/>
            <a:ext cx="91440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CA8A23-87F6-E732-97C2-D2B09E037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8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09644-1EAE-7371-4FF1-26B88EAA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731520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199B-828C-1360-C9C5-838639AE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39"/>
            <a:ext cx="10515600" cy="4713924"/>
          </a:xfrm>
        </p:spPr>
        <p:txBody>
          <a:bodyPr lIns="0" tIns="0" rIns="0" bIns="0"/>
          <a:lstStyle>
            <a:lvl1pPr marL="0" indent="0">
              <a:buNone/>
              <a:defRPr sz="22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BB6AD-DA55-E2EC-8699-4A5E2EC1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1" y="6356350"/>
            <a:ext cx="10515600" cy="365125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fld id="{EFB2949D-3F46-0447-B67E-7C1922E44B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72C2B-4E22-2ECC-8CA3-01CAE76A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2913" y="6176963"/>
            <a:ext cx="2011022" cy="6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CA8A23-87F6-E732-97C2-D2B09E037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8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09644-1EAE-7371-4FF1-26B88EAA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731520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BB6AD-DA55-E2EC-8699-4A5E2EC1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1" y="6356350"/>
            <a:ext cx="10515600" cy="365125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fld id="{9C153832-09ED-D64B-B470-2277EAE587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72C2B-4E22-2ECC-8CA3-01CAE76A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2913" y="6176963"/>
            <a:ext cx="2011022" cy="6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Agenda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58" t="41767"/>
          <a:stretch/>
        </p:blipFill>
        <p:spPr>
          <a:xfrm>
            <a:off x="918742" y="2318300"/>
            <a:ext cx="11273257" cy="4539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8DFDCB-A912-4E83-9DDC-372B0E65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871357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BD9011-12FC-4B10-BFC5-5D11FD2466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45920"/>
            <a:ext cx="8716618" cy="4572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821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_TC3">
    <p:bg>
      <p:bgPr>
        <a:solidFill>
          <a:srgbClr val="00A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850AEB-5B05-476C-B9FC-C03D0ECFF0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1075" y="0"/>
            <a:ext cx="48609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EECBCB-7280-44C4-B33B-9BE2A139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1812338"/>
            <a:ext cx="4861614" cy="1388062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47FC9-845E-42E7-BA96-0280D710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2795" t="41146"/>
          <a:stretch/>
        </p:blipFill>
        <p:spPr>
          <a:xfrm rot="10800000">
            <a:off x="0" y="0"/>
            <a:ext cx="3118397" cy="379475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F813A6-9E41-488F-93E5-636C79366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6075" y="3429000"/>
            <a:ext cx="4860925" cy="2667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8152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7646D-7FA6-12D9-A15F-DD61CAE52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630"/>
          <a:stretch/>
        </p:blipFill>
        <p:spPr>
          <a:xfrm>
            <a:off x="8029764" y="3870541"/>
            <a:ext cx="4162234" cy="2987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645920"/>
            <a:ext cx="10515600" cy="4572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85249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C969E-42CF-A548-AE1D-055195400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3552" b="78008"/>
          <a:stretch/>
        </p:blipFill>
        <p:spPr>
          <a:xfrm>
            <a:off x="1" y="-83890"/>
            <a:ext cx="835152" cy="1602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45920"/>
            <a:ext cx="10515600" cy="4572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46F7E2-7761-4F06-BA04-F369D30AB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544" t="79531"/>
          <a:stretch/>
        </p:blipFill>
        <p:spPr>
          <a:xfrm>
            <a:off x="10332990" y="5377342"/>
            <a:ext cx="1859010" cy="1480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8100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Split Boxes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2128902"/>
            <a:ext cx="4975371" cy="408901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799E67-C7F5-487A-B06D-0963F6F2BB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8431" y="2128902"/>
            <a:ext cx="4975370" cy="40949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A4182-F12E-4C67-A8BE-EE0BA26B9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3421" b="19746"/>
          <a:stretch/>
        </p:blipFill>
        <p:spPr>
          <a:xfrm>
            <a:off x="0" y="0"/>
            <a:ext cx="251861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88EA2-FF1A-43C8-B82E-B573F155A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6159" t="23416"/>
          <a:stretch/>
        </p:blipFill>
        <p:spPr>
          <a:xfrm>
            <a:off x="9988548" y="-1"/>
            <a:ext cx="2203451" cy="6858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F9F474-703D-4065-9165-92384DB4BBCD}"/>
              </a:ext>
            </a:extLst>
          </p:cNvPr>
          <p:cNvSpPr txBox="1">
            <a:spLocks/>
          </p:cNvSpPr>
          <p:nvPr userDrawn="1"/>
        </p:nvSpPr>
        <p:spPr>
          <a:xfrm>
            <a:off x="838199" y="1701277"/>
            <a:ext cx="4975371" cy="427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12E4E7-D916-43B2-A6C9-D63B372C843F}"/>
              </a:ext>
            </a:extLst>
          </p:cNvPr>
          <p:cNvSpPr txBox="1">
            <a:spLocks/>
          </p:cNvSpPr>
          <p:nvPr userDrawn="1"/>
        </p:nvSpPr>
        <p:spPr>
          <a:xfrm>
            <a:off x="6378429" y="1701276"/>
            <a:ext cx="4975371" cy="427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1737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0BBFC2-BCA2-42DB-B689-79CD6F77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762E67-B794-4C5B-82A2-AFA08B4140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45920"/>
            <a:ext cx="8716618" cy="4572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369033-F6F9-4085-9143-7445C87B6A19}"/>
              </a:ext>
            </a:extLst>
          </p:cNvPr>
          <p:cNvCxnSpPr>
            <a:cxnSpLocks/>
          </p:cNvCxnSpPr>
          <p:nvPr userDrawn="1"/>
        </p:nvCxnSpPr>
        <p:spPr>
          <a:xfrm>
            <a:off x="-170329" y="1289474"/>
            <a:ext cx="12362329" cy="0"/>
          </a:xfrm>
          <a:prstGeom prst="line">
            <a:avLst/>
          </a:prstGeom>
          <a:ln w="76200" cap="rnd"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6300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29281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_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0803A1-65C7-4DEF-8E6B-066F3430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255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39B5CF-C9F0-4174-89F9-7260EB98E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645920"/>
            <a:ext cx="10515599" cy="4572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025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FA8EF-ABC5-944A-A3B0-DB04A54E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39815"/>
            <a:ext cx="10515600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19D1C-C6B7-CC47-A677-A8C2C9E6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6203AA-AB07-4D78-9BCB-B00DDA7D5C07}"/>
              </a:ext>
            </a:extLst>
          </p:cNvPr>
          <p:cNvSpPr txBox="1">
            <a:spLocks/>
          </p:cNvSpPr>
          <p:nvPr userDrawn="1"/>
        </p:nvSpPr>
        <p:spPr>
          <a:xfrm>
            <a:off x="838200" y="6318185"/>
            <a:ext cx="10515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C2CEE-C89B-6D4C-8A2C-B626C37EB60D}" type="slidenum">
              <a:rPr lang="en-US" smtClean="0">
                <a:solidFill>
                  <a:srgbClr val="0F6235"/>
                </a:solidFill>
              </a:rPr>
              <a:pPr/>
              <a:t>‹#›</a:t>
            </a:fld>
            <a:endParaRPr lang="en-US" dirty="0">
              <a:solidFill>
                <a:srgbClr val="0F6235"/>
              </a:solidFill>
            </a:endParaRP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74439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3" r:id="rId2"/>
    <p:sldLayoutId id="2147483675" r:id="rId3"/>
    <p:sldLayoutId id="2147483688" r:id="rId4"/>
    <p:sldLayoutId id="2147483670" r:id="rId5"/>
    <p:sldLayoutId id="2147483667" r:id="rId6"/>
    <p:sldLayoutId id="2147483671" r:id="rId7"/>
    <p:sldLayoutId id="2147483676" r:id="rId8"/>
    <p:sldLayoutId id="2147483680" r:id="rId9"/>
    <p:sldLayoutId id="2147483681" r:id="rId10"/>
    <p:sldLayoutId id="2147483684" r:id="rId11"/>
    <p:sldLayoutId id="2147483674" r:id="rId12"/>
    <p:sldLayoutId id="2147483689" r:id="rId13"/>
    <p:sldLayoutId id="2147483690" r:id="rId14"/>
    <p:sldLayoutId id="2147483678" r:id="rId15"/>
    <p:sldLayoutId id="2147483685" r:id="rId16"/>
    <p:sldLayoutId id="2147483677" r:id="rId17"/>
    <p:sldLayoutId id="2147483664" r:id="rId18"/>
    <p:sldLayoutId id="2147483679" r:id="rId19"/>
    <p:sldLayoutId id="2147483666" r:id="rId20"/>
    <p:sldLayoutId id="2147483691" r:id="rId21"/>
    <p:sldLayoutId id="2147483692" r:id="rId2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250A8-4308-F940-2BBD-5E57D30E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EAEA-4238-FE15-AE8F-6705963B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9A681-D50A-E9E2-D692-18F0A3041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BAF6-7DD0-0848-9DDB-FC6F15CDBF0A}" type="datetime1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67BBD-8B42-2EC8-F607-CE34961A7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DF9BC-7CB8-7E54-1C61-606441757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51E2F-26AA-D046-94E8-30BD9E591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1.xml"/><Relationship Id="rId6" Type="http://schemas.openxmlformats.org/officeDocument/2006/relationships/image" Target="../media/image15.sv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2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https://www.youtube.com/embed/oswC6HiqHjM?feature=oembed" TargetMode="External"/><Relationship Id="rId1" Type="http://schemas.openxmlformats.org/officeDocument/2006/relationships/tags" Target="../tags/tag48.xm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1.xml"/><Relationship Id="rId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2.xml"/><Relationship Id="rId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1.xml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2.xml"/><Relationship Id="rId5" Type="http://schemas.openxmlformats.org/officeDocument/2006/relationships/image" Target="../media/image17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3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4.xml"/><Relationship Id="rId4" Type="http://schemas.openxmlformats.org/officeDocument/2006/relationships/image" Target="../media/image1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5.xml"/><Relationship Id="rId4" Type="http://schemas.openxmlformats.org/officeDocument/2006/relationships/image" Target="../media/image1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5.xml"/><Relationship Id="rId5" Type="http://schemas.openxmlformats.org/officeDocument/2006/relationships/image" Target="../media/image63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6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7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8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9.xml"/><Relationship Id="rId4" Type="http://schemas.openxmlformats.org/officeDocument/2006/relationships/image" Target="../media/image1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0.xml"/><Relationship Id="rId4" Type="http://schemas.openxmlformats.org/officeDocument/2006/relationships/image" Target="../media/image1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1.xml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3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E938432-1BC3-EB76-0773-C7923C130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43E3E4-F452-B2D2-7BCF-90F3FF4C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852" y="469609"/>
            <a:ext cx="6835648" cy="664797"/>
          </a:xfrm>
        </p:spPr>
        <p:txBody>
          <a:bodyPr/>
          <a:lstStyle/>
          <a:p>
            <a:r>
              <a:rPr lang="en-US" dirty="0"/>
              <a:t>Instructor Guide Snapshot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BEA64B-1D86-1860-1232-7E6FF3666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290" y="1069090"/>
            <a:ext cx="10007600" cy="2210330"/>
          </a:xfrm>
        </p:spPr>
        <p:txBody>
          <a:bodyPr>
            <a:noAutofit/>
          </a:bodyPr>
          <a:lstStyle/>
          <a:p>
            <a:pPr>
              <a:lnSpc>
                <a:spcPct val="122143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Preparation before class:</a:t>
            </a:r>
          </a:p>
          <a:p>
            <a:pPr marL="800100" lvl="1" indent="-342900">
              <a:lnSpc>
                <a:spcPct val="122143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Review all materials – </a:t>
            </a:r>
            <a:r>
              <a:rPr lang="en-US" sz="1600" dirty="0">
                <a:solidFill>
                  <a:schemeClr val="tx1"/>
                </a:solidFill>
              </a:rPr>
              <a:t>Review all slides, talking points, and handouts before class to understand the structure and flow of the lesson. Pay special attention to animations within the slides. </a:t>
            </a:r>
          </a:p>
          <a:p>
            <a:pPr marL="800100" lvl="1" indent="-342900">
              <a:lnSpc>
                <a:spcPct val="122143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Prep for demos and activities – </a:t>
            </a:r>
            <a:r>
              <a:rPr lang="en-US" sz="1600" dirty="0">
                <a:solidFill>
                  <a:schemeClr val="tx1"/>
                </a:solidFill>
              </a:rPr>
              <a:t>Review the full list of “Additional Materials” located in the Instructor Facilitation Toolkit. Gather and prepare all necessary materials. </a:t>
            </a:r>
          </a:p>
          <a:p>
            <a:pPr marL="800100" lvl="1" indent="-342900">
              <a:lnSpc>
                <a:spcPct val="122143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Schedule a field trip – </a:t>
            </a:r>
            <a:r>
              <a:rPr lang="en-US" sz="1600" dirty="0">
                <a:solidFill>
                  <a:schemeClr val="tx1"/>
                </a:solidFill>
              </a:rPr>
              <a:t>The “Equipment Identification &amp; Analysis” activity works best with a field trip to the shop floor. If a field trip is not possible, </a:t>
            </a:r>
            <a:r>
              <a:rPr lang="en-US" sz="1600" b="1" u="sng" dirty="0">
                <a:solidFill>
                  <a:schemeClr val="tx1"/>
                </a:solidFill>
              </a:rPr>
              <a:t>add site specific photos to slides 52-54 </a:t>
            </a:r>
            <a:r>
              <a:rPr lang="en-US" sz="1600" dirty="0">
                <a:solidFill>
                  <a:schemeClr val="tx1"/>
                </a:solidFill>
              </a:rPr>
              <a:t>to simulate a field trip. </a:t>
            </a:r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79298-2F26-1D2A-6055-2B9CDC2E7B40}"/>
              </a:ext>
            </a:extLst>
          </p:cNvPr>
          <p:cNvSpPr/>
          <p:nvPr/>
        </p:nvSpPr>
        <p:spPr>
          <a:xfrm>
            <a:off x="8818857" y="469609"/>
            <a:ext cx="2903243" cy="664797"/>
          </a:xfrm>
          <a:prstGeom prst="rect">
            <a:avLst/>
          </a:prstGeom>
          <a:ln w="19050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Instructional Time: 4 Hrs.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717B9-1F59-34CE-242E-BB66B5F1264D}"/>
              </a:ext>
            </a:extLst>
          </p:cNvPr>
          <p:cNvSpPr/>
          <p:nvPr/>
        </p:nvSpPr>
        <p:spPr>
          <a:xfrm>
            <a:off x="0" y="0"/>
            <a:ext cx="138430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Icon Key</a:t>
            </a:r>
          </a:p>
          <a:p>
            <a:pPr algn="ctr"/>
            <a:endParaRPr lang="en-US" sz="1000" dirty="0"/>
          </a:p>
          <a:p>
            <a:pPr algn="ctr"/>
            <a:r>
              <a:rPr lang="en-US" sz="2000" b="1" dirty="0"/>
              <a:t>Activity</a:t>
            </a:r>
            <a:r>
              <a:rPr lang="en-US" sz="2000" dirty="0"/>
              <a:t>: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Video</a:t>
            </a:r>
            <a:r>
              <a:rPr lang="en-US" sz="2000" dirty="0"/>
              <a:t>: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Instructor Demo: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Knowledge Check: </a:t>
            </a:r>
          </a:p>
          <a:p>
            <a:endParaRPr lang="en-US" sz="2000" dirty="0"/>
          </a:p>
          <a:p>
            <a:endParaRPr lang="en-US" sz="2000" dirty="0"/>
          </a:p>
          <a:p>
            <a:pPr algn="ctr"/>
            <a:endParaRPr lang="en-US" dirty="0"/>
          </a:p>
        </p:txBody>
      </p:sp>
      <p:pic>
        <p:nvPicPr>
          <p:cNvPr id="9" name="Graphic 30" descr="Flim icon indicating the slide has a VIDEO.">
            <a:extLst>
              <a:ext uri="{FF2B5EF4-FFF2-40B4-BE49-F238E27FC236}">
                <a16:creationId xmlns:a16="http://schemas.microsoft.com/office/drawing/2014/main" id="{9054C516-FFEE-9ACA-F096-5838EB1DCF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94" y="2365191"/>
            <a:ext cx="731520" cy="731520"/>
          </a:xfrm>
          <a:prstGeom prst="rect">
            <a:avLst/>
          </a:prstGeom>
        </p:spPr>
      </p:pic>
      <p:pic>
        <p:nvPicPr>
          <p:cNvPr id="10" name="Graphic 9" descr="Lights On with solid fill">
            <a:extLst>
              <a:ext uri="{FF2B5EF4-FFF2-40B4-BE49-F238E27FC236}">
                <a16:creationId xmlns:a16="http://schemas.microsoft.com/office/drawing/2014/main" id="{E9076F34-A494-2C24-C159-8694A1AC92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694" y="5636355"/>
            <a:ext cx="851672" cy="851672"/>
          </a:xfrm>
          <a:prstGeom prst="rect">
            <a:avLst/>
          </a:prstGeom>
        </p:spPr>
      </p:pic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521AE255-6F6A-E394-8FA7-A43A135A2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>
            <a:fillRect/>
          </a:stretch>
        </p:blipFill>
        <p:spPr>
          <a:xfrm>
            <a:off x="146062" y="3903392"/>
            <a:ext cx="1005840" cy="851672"/>
          </a:xfrm>
          <a:prstGeom prst="rect">
            <a:avLst/>
          </a:prstGeom>
        </p:spPr>
      </p:pic>
      <p:pic>
        <p:nvPicPr>
          <p:cNvPr id="20" name="Picture 19" descr="Running man icon indicating the slide has an ACTIVITY.">
            <a:extLst>
              <a:ext uri="{FF2B5EF4-FFF2-40B4-BE49-F238E27FC236}">
                <a16:creationId xmlns:a16="http://schemas.microsoft.com/office/drawing/2014/main" id="{04CFB0A8-0A81-1C40-8F29-457F6FF18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249694" y="1134406"/>
            <a:ext cx="731520" cy="756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4D1E4-0482-12CE-CDEA-DCBF54865C3B}"/>
              </a:ext>
            </a:extLst>
          </p:cNvPr>
          <p:cNvSpPr txBox="1"/>
          <p:nvPr/>
        </p:nvSpPr>
        <p:spPr>
          <a:xfrm>
            <a:off x="8699500" y="3403824"/>
            <a:ext cx="29354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Additional 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Wall outlet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Phone or battery charger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DEF93-547E-EB94-CE1B-1F4DAC404CAC}"/>
              </a:ext>
            </a:extLst>
          </p:cNvPr>
          <p:cNvSpPr txBox="1"/>
          <p:nvPr/>
        </p:nvSpPr>
        <p:spPr>
          <a:xfrm>
            <a:off x="1651290" y="3404405"/>
            <a:ext cx="68038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Provided Course Materials: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+Introduction to Electricity</a:t>
            </a:r>
            <a:r>
              <a:rPr lang="en-US" sz="1600" dirty="0"/>
              <a:t>_M3.pptx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+Instructor Facilitation Toolkit</a:t>
            </a:r>
            <a:r>
              <a:rPr lang="en-US" sz="1600" dirty="0"/>
              <a:t>_M3.docx - </a:t>
            </a:r>
            <a:r>
              <a:rPr lang="en-US" sz="1600" i="1" dirty="0"/>
              <a:t>For Instructor use only.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+Participant Resource Guide</a:t>
            </a:r>
            <a:r>
              <a:rPr lang="en-US" sz="1600" dirty="0"/>
              <a:t>_M3.docx - </a:t>
            </a:r>
            <a:r>
              <a:rPr lang="en-US" sz="1600" i="1" dirty="0"/>
              <a:t>Print one copy for each learner. All handouts that leaners need for activities are embedded in the Participant Resource Guide.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What Kind of Power_M3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What Kind of </a:t>
            </a:r>
            <a:r>
              <a:rPr lang="en-US" sz="1600" dirty="0" err="1"/>
              <a:t>Power_Answer</a:t>
            </a:r>
            <a:r>
              <a:rPr lang="en-US" sz="1600" dirty="0"/>
              <a:t> Key_M3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Equipment Identification &amp; Analysis_M3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Quiz_M3.docx </a:t>
            </a:r>
            <a:r>
              <a:rPr lang="en-US" sz="1600" dirty="0"/>
              <a:t>- </a:t>
            </a:r>
            <a:r>
              <a:rPr lang="en-US" sz="1600" i="1" dirty="0"/>
              <a:t>Print one copy for each learner.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3583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C01B-DECC-C4B1-9BF0-FB0C30A5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F836-2B1A-C2F0-4410-055E1D21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693230" cy="4572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DC power flows in one direction and comes from a power supply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Primary current for vehicle systems (typically 12-24 volts)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Powers onboard systems (lights, wipers, controls)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Provide stable, smooth power for electronics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F4C93-77BC-B7EC-D0E6-F561CC6A3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5000" r="60223" b="32619"/>
          <a:stretch>
            <a:fillRect/>
          </a:stretch>
        </p:blipFill>
        <p:spPr>
          <a:xfrm>
            <a:off x="6972719" y="869241"/>
            <a:ext cx="4212772" cy="4278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A957FC5-9689-9E2E-CEFA-F3E8AF83DF41}"/>
              </a:ext>
            </a:extLst>
          </p:cNvPr>
          <p:cNvGrpSpPr/>
          <p:nvPr/>
        </p:nvGrpSpPr>
        <p:grpSpPr>
          <a:xfrm>
            <a:off x="7115907" y="2685209"/>
            <a:ext cx="3809433" cy="1797838"/>
            <a:chOff x="7115907" y="2685209"/>
            <a:chExt cx="3809433" cy="1797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F948EF-D901-5E7F-E731-01A6D2413258}"/>
                </a:ext>
              </a:extLst>
            </p:cNvPr>
            <p:cNvSpPr/>
            <p:nvPr/>
          </p:nvSpPr>
          <p:spPr>
            <a:xfrm>
              <a:off x="7115907" y="3476347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067D1A-60CF-78E0-CDC7-70DC90618249}"/>
                </a:ext>
              </a:extLst>
            </p:cNvPr>
            <p:cNvSpPr/>
            <p:nvPr/>
          </p:nvSpPr>
          <p:spPr>
            <a:xfrm>
              <a:off x="7678615" y="2752179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EEB51C-6158-44FB-D2CB-4B9D33FD505D}"/>
                </a:ext>
              </a:extLst>
            </p:cNvPr>
            <p:cNvSpPr/>
            <p:nvPr/>
          </p:nvSpPr>
          <p:spPr>
            <a:xfrm>
              <a:off x="9823370" y="2685209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1FCF37-E38F-FAC7-22E0-B7BECA85C52B}"/>
                </a:ext>
              </a:extLst>
            </p:cNvPr>
            <p:cNvSpPr/>
            <p:nvPr/>
          </p:nvSpPr>
          <p:spPr>
            <a:xfrm>
              <a:off x="10409524" y="3476346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1769F-F45B-E728-9752-BFA743202C33}"/>
                </a:ext>
              </a:extLst>
            </p:cNvPr>
            <p:cNvSpPr/>
            <p:nvPr/>
          </p:nvSpPr>
          <p:spPr>
            <a:xfrm>
              <a:off x="9823370" y="4027474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A31880-7AF4-7533-7A17-337D356A7387}"/>
                </a:ext>
              </a:extLst>
            </p:cNvPr>
            <p:cNvSpPr/>
            <p:nvPr/>
          </p:nvSpPr>
          <p:spPr>
            <a:xfrm>
              <a:off x="7829759" y="4013335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52EC00-29D4-5DF6-D741-18B3D0840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7547938">
              <a:off x="7267536" y="3190671"/>
              <a:ext cx="546603" cy="1892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A3BD09-8E21-40E8-0C06-F63D85A2C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2124298">
              <a:off x="7426516" y="3989031"/>
              <a:ext cx="546603" cy="1892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679F2E-ECDF-6168-27E7-573070F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417783">
              <a:off x="8189495" y="2789261"/>
              <a:ext cx="546603" cy="1892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A23331-173F-F817-1DBB-F31F7C02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800000">
              <a:off x="9342724" y="2778766"/>
              <a:ext cx="546603" cy="1892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313703-F01B-58F6-B903-5D7A8857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3425342">
              <a:off x="10255488" y="3077430"/>
              <a:ext cx="546603" cy="1892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B61FFD-18AA-724B-A67F-B8E3FDCAC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8970835">
              <a:off x="10243902" y="3963975"/>
              <a:ext cx="546603" cy="1892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87450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CB532-AD85-FB9E-0D42-A4CB3AB0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2A1E-6D91-5C98-85D3-0B459055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0D02-69E6-D6B0-7F6B-B91956B9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693230" cy="4572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Power changes direction back and forth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Used for buildings and power tools (typically 110-220 volts)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Powers larger equipment (HVAC, pumps compressors, propulsion)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AC has more dangerous shock potential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C468F1-DA2B-666C-0002-78EDCE61E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8" t="39216" b="9425"/>
          <a:stretch>
            <a:fillRect/>
          </a:stretch>
        </p:blipFill>
        <p:spPr>
          <a:xfrm>
            <a:off x="6849335" y="4029941"/>
            <a:ext cx="3920265" cy="2181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A0846-BE67-3E15-74DE-0F9E6A60C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8" t="39216" b="9425"/>
          <a:stretch>
            <a:fillRect/>
          </a:stretch>
        </p:blipFill>
        <p:spPr>
          <a:xfrm>
            <a:off x="6849335" y="1750257"/>
            <a:ext cx="3920265" cy="218166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646CAC5-2350-5554-DC6E-98122CAA46EB}"/>
              </a:ext>
            </a:extLst>
          </p:cNvPr>
          <p:cNvGrpSpPr/>
          <p:nvPr/>
        </p:nvGrpSpPr>
        <p:grpSpPr>
          <a:xfrm>
            <a:off x="8340565" y="4514387"/>
            <a:ext cx="924227" cy="455573"/>
            <a:chOff x="8340565" y="4514387"/>
            <a:chExt cx="924227" cy="4555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F4D7D8-93EF-4C73-8F42-5C5BF9075432}"/>
                </a:ext>
              </a:extLst>
            </p:cNvPr>
            <p:cNvSpPr/>
            <p:nvPr/>
          </p:nvSpPr>
          <p:spPr>
            <a:xfrm>
              <a:off x="8340565" y="4514387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4A6776-8853-FFFA-2D4C-82B0F2777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800000">
              <a:off x="8718189" y="4688450"/>
              <a:ext cx="546603" cy="18928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92CB05-50E0-46D9-B047-7552F72D6A2E}"/>
              </a:ext>
            </a:extLst>
          </p:cNvPr>
          <p:cNvGrpSpPr/>
          <p:nvPr/>
        </p:nvGrpSpPr>
        <p:grpSpPr>
          <a:xfrm>
            <a:off x="8475675" y="3132322"/>
            <a:ext cx="924227" cy="455573"/>
            <a:chOff x="8475675" y="3132322"/>
            <a:chExt cx="924227" cy="4555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11F90C-95A0-F68D-C5F9-9C94F3D72049}"/>
                </a:ext>
              </a:extLst>
            </p:cNvPr>
            <p:cNvSpPr/>
            <p:nvPr/>
          </p:nvSpPr>
          <p:spPr>
            <a:xfrm>
              <a:off x="8475675" y="3132322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37C1BD-7EEA-869C-FCDF-EBC82FA2A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800000">
              <a:off x="8853299" y="3306385"/>
              <a:ext cx="546603" cy="18928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17AB2E-9198-7CF6-44D9-7B5A7ECFDAEF}"/>
              </a:ext>
            </a:extLst>
          </p:cNvPr>
          <p:cNvGrpSpPr/>
          <p:nvPr/>
        </p:nvGrpSpPr>
        <p:grpSpPr>
          <a:xfrm>
            <a:off x="8598473" y="2240498"/>
            <a:ext cx="908833" cy="455573"/>
            <a:chOff x="8598473" y="2240498"/>
            <a:chExt cx="908833" cy="45557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D4B62C-5A06-C421-EA9F-2C837BF22280}"/>
                </a:ext>
              </a:extLst>
            </p:cNvPr>
            <p:cNvSpPr/>
            <p:nvPr/>
          </p:nvSpPr>
          <p:spPr>
            <a:xfrm>
              <a:off x="8991490" y="2240498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083DF2-79EE-8AD2-5F4D-340F8659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800000" flipH="1">
              <a:off x="8598473" y="2386642"/>
              <a:ext cx="546603" cy="18928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441B09-7CB2-94D2-BB7D-7FE05237D386}"/>
              </a:ext>
            </a:extLst>
          </p:cNvPr>
          <p:cNvGrpSpPr/>
          <p:nvPr/>
        </p:nvGrpSpPr>
        <p:grpSpPr>
          <a:xfrm>
            <a:off x="8598473" y="5454406"/>
            <a:ext cx="908833" cy="455573"/>
            <a:chOff x="8598473" y="5454406"/>
            <a:chExt cx="908833" cy="45557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28EE68-25E9-4965-820E-85138890FF03}"/>
                </a:ext>
              </a:extLst>
            </p:cNvPr>
            <p:cNvSpPr/>
            <p:nvPr/>
          </p:nvSpPr>
          <p:spPr>
            <a:xfrm>
              <a:off x="8991490" y="5454406"/>
              <a:ext cx="515816" cy="455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43A2770-4DB5-36CF-9B95-D982FA16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34701" r="13590" b="31795"/>
            <a:stretch>
              <a:fillRect/>
            </a:stretch>
          </p:blipFill>
          <p:spPr>
            <a:xfrm rot="10800000" flipH="1">
              <a:off x="8598473" y="5600550"/>
              <a:ext cx="546603" cy="1892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0699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CE7E-6224-A14C-D079-9BCE2DBB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Electricity in Transit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68583-6355-3519-668A-84462E5C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10048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Lighting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Batteries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 (radio,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Location Systems (GPS,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Traction Power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Power supplies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Switch machines &amp; Signaling equipment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5FB2B-01D9-0A3C-9256-9E53AA1CE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039" y="1830300"/>
            <a:ext cx="4584191" cy="3381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267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DFF5-5ED5-E4C1-3196-D88DB5E4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602A-6107-518A-347E-40BB2363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Electricity in Transit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A33E2-C633-944F-BE38-7C39037B0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652248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HVAC systems (vehicles &amp; buildings)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Shop tools &amp; chargers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High-power vehicle systems (propulsion motors)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auxiliary systems (steering, pumps)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3A93C-0F20-FE57-B7BA-FF29027C3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46" r="22344" b="-1"/>
          <a:stretch>
            <a:fillRect/>
          </a:stretch>
        </p:blipFill>
        <p:spPr>
          <a:xfrm>
            <a:off x="7379192" y="1723016"/>
            <a:ext cx="3534494" cy="368355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28299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133B3B-7096-E5E0-D630-387E6755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Power: Pros and 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A0362-E6AF-11BD-75E0-CB1CD229B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602507" cy="4572000"/>
          </a:xfrm>
        </p:spPr>
        <p:txBody>
          <a:bodyPr/>
          <a:lstStyle/>
          <a:p>
            <a:r>
              <a:rPr lang="en-US" b="1" dirty="0"/>
              <a:t>Advantages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Easy to store (batteries)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Great for electronics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Safe, steady power</a:t>
            </a:r>
          </a:p>
          <a:p>
            <a:endParaRPr lang="en-US" dirty="0"/>
          </a:p>
          <a:p>
            <a:r>
              <a:rPr lang="en-US" b="1" dirty="0"/>
              <a:t>Disadvantages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Hard to send long distances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Requires inversion for AC equipment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892265-FFB3-8B01-77F2-E449930A9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15733" r="6528" b="25409"/>
          <a:stretch>
            <a:fillRect/>
          </a:stretch>
        </p:blipFill>
        <p:spPr>
          <a:xfrm>
            <a:off x="7781365" y="3869879"/>
            <a:ext cx="2894074" cy="2250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066B1-A399-E851-633C-E0610CF4B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15733" r="52312" b="25409"/>
          <a:stretch>
            <a:fillRect/>
          </a:stretch>
        </p:blipFill>
        <p:spPr>
          <a:xfrm>
            <a:off x="7918791" y="1465242"/>
            <a:ext cx="2756648" cy="2250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9218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46EB-610D-ECB5-EEFA-4BB8D2B86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3719B1-6D25-163A-AA47-0023E944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Power: Pros and 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4646F-0086-C524-750E-BCACE3132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602507" cy="4572000"/>
          </a:xfrm>
        </p:spPr>
        <p:txBody>
          <a:bodyPr/>
          <a:lstStyle/>
          <a:p>
            <a:r>
              <a:rPr lang="en-US" b="1" dirty="0"/>
              <a:t>Advantages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Travels long distances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Easy to change voltages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Great for high-power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Disadvantages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Higher shock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Requires conversion for storage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2" descr="Power Grids | Everything You Ever Wanted to Know">
            <a:extLst>
              <a:ext uri="{FF2B5EF4-FFF2-40B4-BE49-F238E27FC236}">
                <a16:creationId xmlns:a16="http://schemas.microsoft.com/office/drawing/2014/main" id="{C1ACBF27-A4BE-3117-3046-8F7658288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/>
          <a:stretch/>
        </p:blipFill>
        <p:spPr bwMode="auto">
          <a:xfrm>
            <a:off x="7325323" y="1572650"/>
            <a:ext cx="3119671" cy="19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at Are Electrical Hazards? | Dangers of Electricity">
            <a:extLst>
              <a:ext uri="{FF2B5EF4-FFF2-40B4-BE49-F238E27FC236}">
                <a16:creationId xmlns:a16="http://schemas.microsoft.com/office/drawing/2014/main" id="{4B77CC07-9F62-E230-0C1D-7CDEFA467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20210"/>
          <a:stretch/>
        </p:blipFill>
        <p:spPr bwMode="auto">
          <a:xfrm>
            <a:off x="7325323" y="3749835"/>
            <a:ext cx="3119672" cy="20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36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34D0A6-6DE2-0838-336C-30B087D2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346"/>
            <a:ext cx="10523219" cy="523195"/>
          </a:xfrm>
        </p:spPr>
        <p:txBody>
          <a:bodyPr/>
          <a:lstStyle/>
          <a:p>
            <a:r>
              <a:rPr lang="en-US" sz="3200" dirty="0"/>
              <a:t>Activity: What Kind of Power is Being Used? 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8245EC-390B-0888-13DA-7CD45F2B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1"/>
            <a:ext cx="6584578" cy="4835929"/>
          </a:xfrm>
        </p:spPr>
        <p:txBody>
          <a:bodyPr>
            <a:normAutofit lnSpcReduction="10000"/>
          </a:bodyPr>
          <a:lstStyle/>
          <a:p>
            <a:r>
              <a:rPr lang="en-US" sz="2500" b="1" dirty="0">
                <a:latin typeface="+mj-lt"/>
              </a:rPr>
              <a:t>Directions</a:t>
            </a:r>
            <a:r>
              <a:rPr lang="en-US" sz="2500" dirty="0"/>
              <a:t>: Read each scenario and discuss with your group to determine: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/>
              <a:t>Is the system using AC or DC power?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/>
              <a:t>Is that the correct type of power for the equipment? Explain your reasoning.</a:t>
            </a:r>
          </a:p>
          <a:p>
            <a:pPr marL="514350" indent="-514350">
              <a:buFont typeface="+mj-lt"/>
              <a:buAutoNum type="arabicPeriod"/>
            </a:pPr>
            <a:endParaRPr lang="en-US" sz="2500" dirty="0"/>
          </a:p>
          <a:p>
            <a:r>
              <a:rPr lang="en-US" sz="2500" dirty="0">
                <a:latin typeface="+mj-lt"/>
              </a:rPr>
              <a:t>Scenario 1</a:t>
            </a:r>
            <a:r>
              <a:rPr lang="en-US" sz="2500" dirty="0"/>
              <a:t>: A technician is troubleshooting a bus that will not start. Testing shows the battery is supplying 24 volts of steady electrical current to the starter system.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accent4"/>
                </a:solidFill>
              </a:rPr>
              <a:t>DC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accent4"/>
                </a:solidFill>
              </a:rPr>
              <a:t>Yes, batteries provide DC power.</a:t>
            </a:r>
          </a:p>
          <a:p>
            <a:endParaRPr lang="en-US" sz="2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62B07D-5AAC-7882-DBF4-BB73F4CA4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424" y="1381991"/>
            <a:ext cx="3949755" cy="47173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Running man icon indicating the slide has an ACTIVITY.">
            <a:extLst>
              <a:ext uri="{FF2B5EF4-FFF2-40B4-BE49-F238E27FC236}">
                <a16:creationId xmlns:a16="http://schemas.microsoft.com/office/drawing/2014/main" id="{38A33920-5181-03EC-BB89-628222551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10995659" y="94732"/>
            <a:ext cx="731520" cy="75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98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F0AB25-5840-4D36-9375-774B2F63E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85167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Determine which GIF shows AC and DC current. Explain your choice. </a:t>
            </a:r>
          </a:p>
          <a:p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BBD7D9-9A2D-496D-AAB0-BC73A331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EE967-AA51-4739-1684-388AA14F9BB4}"/>
              </a:ext>
            </a:extLst>
          </p:cNvPr>
          <p:cNvGrpSpPr/>
          <p:nvPr/>
        </p:nvGrpSpPr>
        <p:grpSpPr>
          <a:xfrm>
            <a:off x="6793038" y="2709515"/>
            <a:ext cx="4511923" cy="3575176"/>
            <a:chOff x="6423660" y="2000250"/>
            <a:chExt cx="5382292" cy="4077494"/>
          </a:xfrm>
        </p:grpSpPr>
        <p:pic>
          <p:nvPicPr>
            <p:cNvPr id="4" name="Content Placeholder 6">
              <a:extLst>
                <a:ext uri="{FF2B5EF4-FFF2-40B4-BE49-F238E27FC236}">
                  <a16:creationId xmlns:a16="http://schemas.microsoft.com/office/drawing/2014/main" id="{C5D633C3-6F2D-4756-8F8E-41D78C72C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660" y="2000250"/>
              <a:ext cx="5382292" cy="40774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054FE86-7679-626C-3BF8-F658752C6F5A}"/>
                </a:ext>
              </a:extLst>
            </p:cNvPr>
            <p:cNvSpPr/>
            <p:nvPr/>
          </p:nvSpPr>
          <p:spPr>
            <a:xfrm>
              <a:off x="9250326" y="5635257"/>
              <a:ext cx="287078" cy="148856"/>
            </a:xfrm>
            <a:prstGeom prst="rect">
              <a:avLst/>
            </a:prstGeom>
            <a:solidFill>
              <a:srgbClr val="06060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54CFD3-CC93-4E81-893E-48067709C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09515"/>
            <a:ext cx="4719232" cy="3575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17E7F-2A21-487F-8BB9-0686CEA82BED}"/>
              </a:ext>
            </a:extLst>
          </p:cNvPr>
          <p:cNvSpPr txBox="1"/>
          <p:nvPr/>
        </p:nvSpPr>
        <p:spPr>
          <a:xfrm>
            <a:off x="838199" y="27095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1CB1-30FC-408A-97BD-4BCC3E15B96D}"/>
              </a:ext>
            </a:extLst>
          </p:cNvPr>
          <p:cNvSpPr txBox="1"/>
          <p:nvPr/>
        </p:nvSpPr>
        <p:spPr>
          <a:xfrm>
            <a:off x="6793038" y="27095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pic>
        <p:nvPicPr>
          <p:cNvPr id="10" name="Graphic 9" descr="Lights On with solid fill">
            <a:extLst>
              <a:ext uri="{FF2B5EF4-FFF2-40B4-BE49-F238E27FC236}">
                <a16:creationId xmlns:a16="http://schemas.microsoft.com/office/drawing/2014/main" id="{352B22F9-C76A-9D0A-0429-E761C3E6A4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27201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4AF5-970E-2314-6BDC-1828C8788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13B9FED-A307-2FAD-AD75-7890D954D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Why is AC commonly used for buildings and long-distance power transmission?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D613FA-E54F-1E4D-6616-318832BB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BD66A-514F-5C18-13A8-45805716C1AC}"/>
              </a:ext>
            </a:extLst>
          </p:cNvPr>
          <p:cNvSpPr/>
          <p:nvPr/>
        </p:nvSpPr>
        <p:spPr>
          <a:xfrm>
            <a:off x="838200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(A). It is easier to store.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20B30-9C66-EA59-263B-4EF67F568E68}"/>
              </a:ext>
            </a:extLst>
          </p:cNvPr>
          <p:cNvSpPr/>
          <p:nvPr/>
        </p:nvSpPr>
        <p:spPr>
          <a:xfrm>
            <a:off x="6647597" y="2935437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It travels well over distances.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1DD23-BCCB-0702-04DE-4733E2801EC4}"/>
              </a:ext>
            </a:extLst>
          </p:cNvPr>
          <p:cNvSpPr/>
          <p:nvPr/>
        </p:nvSpPr>
        <p:spPr>
          <a:xfrm>
            <a:off x="6647597" y="469464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It never needs conversion.  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954AFB8C-184B-9E9C-A27F-96CA9BD990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254A83-4E13-ADAA-4BB2-C6FCBA3887CA}"/>
              </a:ext>
            </a:extLst>
          </p:cNvPr>
          <p:cNvSpPr/>
          <p:nvPr/>
        </p:nvSpPr>
        <p:spPr>
          <a:xfrm>
            <a:off x="838200" y="4679576"/>
            <a:ext cx="4706203" cy="1049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It is always safer.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A8A71-9B48-06C4-E190-789E31EBEE74}"/>
              </a:ext>
            </a:extLst>
          </p:cNvPr>
          <p:cNvSpPr/>
          <p:nvPr/>
        </p:nvSpPr>
        <p:spPr>
          <a:xfrm>
            <a:off x="6647595" y="2927685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It travels well over distances.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5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6A78DA-8BAC-522D-B0A5-7E2FB5A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and What’s Next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41F052-787D-C3B6-E53B-0E70F1BF8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29" y="1639604"/>
            <a:ext cx="11013142" cy="4572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18571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DC flows in one direction and powers batteries and electronics.</a:t>
            </a:r>
          </a:p>
          <a:p>
            <a:pPr marL="457200" indent="-457200">
              <a:lnSpc>
                <a:spcPct val="118571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AC changes direction and is used for power delivery and high-power systems.</a:t>
            </a:r>
          </a:p>
          <a:p>
            <a:pPr marL="457200" indent="-457200">
              <a:lnSpc>
                <a:spcPct val="118571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Transit systems use both AC and DC depending on the application.</a:t>
            </a:r>
          </a:p>
          <a:p>
            <a:pPr marL="457200" indent="-457200">
              <a:lnSpc>
                <a:spcPct val="118571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Equipment labels tell technicians what values to expect.</a:t>
            </a:r>
          </a:p>
          <a:p>
            <a:pPr marL="457200" indent="-457200">
              <a:lnSpc>
                <a:spcPct val="118571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Knowing AC vs DC helps troubleshoot common electrical problems.</a:t>
            </a:r>
          </a:p>
          <a:p>
            <a:pPr>
              <a:lnSpc>
                <a:spcPct val="118571"/>
              </a:lnSpc>
            </a:pPr>
            <a:endParaRPr lang="en-US" sz="2600" dirty="0"/>
          </a:p>
          <a:p>
            <a:pPr>
              <a:lnSpc>
                <a:spcPct val="118571"/>
              </a:lnSpc>
            </a:pPr>
            <a:r>
              <a:rPr lang="en-US" sz="2600" dirty="0"/>
              <a:t>Next, we’ll look at frequency and phase and how AC behaves and why it matters for equipment performance.</a:t>
            </a:r>
          </a:p>
          <a:p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0617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08C1A4-5DEF-476D-2D5E-4318AE56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15B73-D647-D5CD-E8CE-A37FFAA4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46396"/>
            <a:ext cx="10385298" cy="664797"/>
          </a:xfrm>
        </p:spPr>
        <p:txBody>
          <a:bodyPr/>
          <a:lstStyle/>
          <a:p>
            <a:r>
              <a:rPr lang="en-US" dirty="0"/>
              <a:t>Pacing Guide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93E851-F823-5FB1-01E1-1F997CA0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502" y="1553030"/>
            <a:ext cx="10385298" cy="4757280"/>
          </a:xfrm>
        </p:spPr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Times have been rounded to the nearest .25 hours. </a:t>
            </a:r>
          </a:p>
          <a:p>
            <a:endParaRPr lang="en-US" i="1" dirty="0">
              <a:solidFill>
                <a:schemeClr val="accent1"/>
              </a:solidFill>
            </a:endParaRPr>
          </a:p>
          <a:p>
            <a:r>
              <a:rPr lang="en-US" sz="2800" b="1" i="1" dirty="0"/>
              <a:t>Total Time: 4 Hours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(.25 Hrs.)  Welcome and Warm Up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(.75 Hrs.)  3.1 – AC and DC Electricity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(1 Hrs.)  3.2 – Frequency and Phase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(1.5 Hrs.) 3.3 – Power Conversion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(.5 Hrs.) – Quiz and Wrap Up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3002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3C7937-EB51-08D7-325B-9BEFA827ED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r="23420"/>
          <a:stretch>
            <a:fillRect/>
          </a:stretch>
        </p:blipFill>
        <p:spPr>
          <a:prstGeom prst="rect">
            <a:avLst/>
          </a:prstGeom>
          <a:solidFill>
            <a:srgbClr val="E7E6E6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ED8306-29E7-18B2-0881-5B72EE4B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– Frequency and Phase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169F0-9D1A-4B25-28FA-2CDFA0EEAE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DC flows in one direction while AC moves in waveforms. Those waves have characteristics that are important to understand.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9216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3CDEF4-F168-4521-D136-6C7032AF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and Phase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5DFB5-3724-199E-484E-5A055124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664234" cy="4572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Frequency and phase are characteristics of AC electricity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 moves back and forth creating repeating waveforms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Wave cycle =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Wave distribution = phase</a:t>
            </a:r>
          </a:p>
          <a:p>
            <a:endParaRPr lang="en-US" dirty="0"/>
          </a:p>
          <a:p>
            <a:r>
              <a:rPr lang="en-US" b="1" dirty="0"/>
              <a:t>DC electricity flows in one direction.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Produces a steady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frequency, no phase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40E4D-81C7-9A0E-0373-51298F77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51" b="14063"/>
          <a:stretch>
            <a:fillRect/>
          </a:stretch>
        </p:blipFill>
        <p:spPr>
          <a:xfrm>
            <a:off x="7039090" y="2390274"/>
            <a:ext cx="4314711" cy="2821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A8BB67-50D7-3DD9-642E-5C5B0BDBC3E6}"/>
              </a:ext>
            </a:extLst>
          </p:cNvPr>
          <p:cNvSpPr/>
          <p:nvPr/>
        </p:nvSpPr>
        <p:spPr>
          <a:xfrm>
            <a:off x="6849979" y="3128211"/>
            <a:ext cx="2053389" cy="208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18AE26-661D-F94E-1C4F-01DDF6150C23}"/>
              </a:ext>
            </a:extLst>
          </p:cNvPr>
          <p:cNvSpPr/>
          <p:nvPr/>
        </p:nvSpPr>
        <p:spPr>
          <a:xfrm>
            <a:off x="9300412" y="3128210"/>
            <a:ext cx="2053389" cy="208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217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700AC-8959-69EA-B67A-3F6541AE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364B-A724-E9BD-78FF-55DCBE31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Frequency?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886B1-561C-63A7-42E5-1FC667A6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947612" cy="4572000"/>
          </a:xfrm>
        </p:spPr>
        <p:txBody>
          <a:bodyPr>
            <a:normAutofit/>
          </a:bodyPr>
          <a:lstStyle/>
          <a:p>
            <a:r>
              <a:rPr lang="en-US" dirty="0"/>
              <a:t>Frequency describes how many times alternating current (AC) completes a </a:t>
            </a:r>
            <a:r>
              <a:rPr lang="en-US" b="1" dirty="0"/>
              <a:t>full</a:t>
            </a:r>
            <a:r>
              <a:rPr lang="en-US" dirty="0"/>
              <a:t> </a:t>
            </a:r>
            <a:r>
              <a:rPr lang="en-US" b="1" dirty="0"/>
              <a:t>cycle</a:t>
            </a:r>
            <a:r>
              <a:rPr lang="en-US" dirty="0"/>
              <a:t> in </a:t>
            </a:r>
            <a:r>
              <a:rPr lang="en-US" b="1" dirty="0"/>
              <a:t>one second</a:t>
            </a:r>
            <a:r>
              <a:rPr lang="en-US" dirty="0"/>
              <a:t>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Tells us how fast AC changes direction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Measured in Hertz (Hz)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U.S. systems = 60 Hz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European systems = 50 Hz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050" name="Picture 2" descr="Beach waves from above Photograph by Lorrie Joaus - Pixels">
            <a:extLst>
              <a:ext uri="{FF2B5EF4-FFF2-40B4-BE49-F238E27FC236}">
                <a16:creationId xmlns:a16="http://schemas.microsoft.com/office/drawing/2014/main" id="{0224189B-DAB6-1947-92BA-228439558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r="7520"/>
          <a:stretch>
            <a:fillRect/>
          </a:stretch>
        </p:blipFill>
        <p:spPr bwMode="auto">
          <a:xfrm>
            <a:off x="7365051" y="1645920"/>
            <a:ext cx="3764160" cy="35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9316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6E75-DD85-9ECC-3794-BDE6627E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 Wavelength Diagram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FA130-CE8C-B2BC-078C-5177CBAD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5" t="6800" r="49123" b="6817"/>
          <a:stretch>
            <a:fillRect/>
          </a:stretch>
        </p:blipFill>
        <p:spPr>
          <a:xfrm>
            <a:off x="653713" y="2244343"/>
            <a:ext cx="5346033" cy="305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0E9FD-9C12-EF2C-0F30-16D1A4625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79" t="6800" r="3333" b="6817"/>
          <a:stretch>
            <a:fillRect/>
          </a:stretch>
        </p:blipFill>
        <p:spPr>
          <a:xfrm>
            <a:off x="6400800" y="2164133"/>
            <a:ext cx="5346033" cy="33074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7A0AF0-EF57-2468-0AA2-5EC79DCC9D06}"/>
              </a:ext>
            </a:extLst>
          </p:cNvPr>
          <p:cNvSpPr/>
          <p:nvPr/>
        </p:nvSpPr>
        <p:spPr>
          <a:xfrm>
            <a:off x="454788" y="3350444"/>
            <a:ext cx="330885" cy="34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F67FC-0060-3F8E-5558-6F7096678B88}"/>
              </a:ext>
            </a:extLst>
          </p:cNvPr>
          <p:cNvSpPr/>
          <p:nvPr/>
        </p:nvSpPr>
        <p:spPr>
          <a:xfrm>
            <a:off x="454788" y="3989798"/>
            <a:ext cx="330885" cy="34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64549-6E0F-BB46-C986-5C84F3ECDB40}"/>
              </a:ext>
            </a:extLst>
          </p:cNvPr>
          <p:cNvSpPr/>
          <p:nvPr/>
        </p:nvSpPr>
        <p:spPr>
          <a:xfrm>
            <a:off x="6168049" y="3350444"/>
            <a:ext cx="330885" cy="34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4C4E8-A5F1-9A8F-BE42-00374801F743}"/>
              </a:ext>
            </a:extLst>
          </p:cNvPr>
          <p:cNvSpPr/>
          <p:nvPr/>
        </p:nvSpPr>
        <p:spPr>
          <a:xfrm>
            <a:off x="6168049" y="3989798"/>
            <a:ext cx="330885" cy="34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56B8B-DFCC-B3D1-0ED8-C851643A9448}"/>
              </a:ext>
            </a:extLst>
          </p:cNvPr>
          <p:cNvSpPr/>
          <p:nvPr/>
        </p:nvSpPr>
        <p:spPr>
          <a:xfrm>
            <a:off x="841248" y="3140045"/>
            <a:ext cx="5127722" cy="1699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D4683-F1BF-FA7D-8968-82EA9EFE32E4}"/>
              </a:ext>
            </a:extLst>
          </p:cNvPr>
          <p:cNvSpPr/>
          <p:nvPr/>
        </p:nvSpPr>
        <p:spPr>
          <a:xfrm>
            <a:off x="6580713" y="3000198"/>
            <a:ext cx="5127722" cy="1699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824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9197-F5A1-006E-7A4A-BA5EF60F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000"/>
            <a:ext cx="10515600" cy="87367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 Video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Play video from 0:00 - 2:30 </a:t>
            </a:r>
            <a:endParaRPr lang="en-US" b="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Online Media 1" title="Audio Basics: Amplitude, Frequency &amp; Wavelength">
            <a:hlinkClick r:id="" action="ppaction://media"/>
            <a:extLst>
              <a:ext uri="{FF2B5EF4-FFF2-40B4-BE49-F238E27FC236}">
                <a16:creationId xmlns:a16="http://schemas.microsoft.com/office/drawing/2014/main" id="{904CA026-7D7C-9958-3137-F1372BEAA56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743181" y="1581160"/>
            <a:ext cx="8705638" cy="4914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609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80698-C7BC-B71D-1029-96511249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697E-C08C-07CA-A98B-31230C05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Frequency Matters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BF0A-14AD-DB25-1D8D-4E47B7D94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AC-powered equipment depends on a steady rhythm of alternating power.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that rhythm changes: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Motors change speed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HVAC compressors struggle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Shop tools vibrate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Propulsion motors lose torque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Electronics can get damaged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Faulty equipment operation</a:t>
            </a:r>
          </a:p>
          <a:p>
            <a:endParaRPr lang="en-US" dirty="0"/>
          </a:p>
        </p:txBody>
      </p:sp>
      <p:pic>
        <p:nvPicPr>
          <p:cNvPr id="3074" name="Picture 2" descr="Effects of AC Frequency – Radiodetection Support">
            <a:extLst>
              <a:ext uri="{FF2B5EF4-FFF2-40B4-BE49-F238E27FC236}">
                <a16:creationId xmlns:a16="http://schemas.microsoft.com/office/drawing/2014/main" id="{3C7A4645-6AF0-20F3-0041-70238D36E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1922"/>
          <a:stretch>
            <a:fillRect/>
          </a:stretch>
        </p:blipFill>
        <p:spPr bwMode="auto">
          <a:xfrm>
            <a:off x="7341357" y="2619673"/>
            <a:ext cx="4012442" cy="26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04360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66CB-D8D0-24E7-6902-E948D367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HVAC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72022-9FC7-D43F-9751-6B93426B6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HVAC compressor is built to run on 60 Hz power.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frequency drops to 55 Hz or 50 Hz: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motor runs slower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Pulls more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Overheats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Trips or fails</a:t>
            </a:r>
          </a:p>
          <a:p>
            <a:endParaRPr lang="en-US" dirty="0"/>
          </a:p>
          <a:p>
            <a:r>
              <a:rPr lang="en-US" dirty="0"/>
              <a:t>This is why poor frequency causes HVAC units to stall or “hum” without starting.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04001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8AB7-1FCB-C73B-FE2A-DE671C0D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2F64E37-690D-D64D-687D-EAF5FED2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An HVAC motor is designed to run at 60 Hz.</a:t>
            </a:r>
            <a:br>
              <a:rPr lang="en-US" sz="3200" b="1" dirty="0"/>
            </a:br>
            <a:r>
              <a:rPr lang="en-US" sz="3200" b="1" dirty="0"/>
              <a:t>If the frequency drops to 50 Hz, what might happen?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031744-E241-C09A-6B04-1B4F2ED6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A7C67-C388-2BBD-A487-96366E3CD297}"/>
              </a:ext>
            </a:extLst>
          </p:cNvPr>
          <p:cNvSpPr/>
          <p:nvPr/>
        </p:nvSpPr>
        <p:spPr>
          <a:xfrm>
            <a:off x="838200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(A). The motor runs faster.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01D1D-8A58-25D8-FA4C-3D167D7F62F8}"/>
              </a:ext>
            </a:extLst>
          </p:cNvPr>
          <p:cNvSpPr/>
          <p:nvPr/>
        </p:nvSpPr>
        <p:spPr>
          <a:xfrm>
            <a:off x="6647597" y="2935437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The motor runs slower.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6CB95-EDF8-2110-8354-D116C2CB4723}"/>
              </a:ext>
            </a:extLst>
          </p:cNvPr>
          <p:cNvSpPr/>
          <p:nvPr/>
        </p:nvSpPr>
        <p:spPr>
          <a:xfrm>
            <a:off x="6647597" y="469464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The motor switches to DC.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D525A21E-6453-107C-5C05-89C3E03559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43CAC4-64A6-5987-ACF6-710EFEDFF26A}"/>
              </a:ext>
            </a:extLst>
          </p:cNvPr>
          <p:cNvSpPr/>
          <p:nvPr/>
        </p:nvSpPr>
        <p:spPr>
          <a:xfrm>
            <a:off x="838200" y="4679576"/>
            <a:ext cx="4706203" cy="1049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Nothing changes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6F80C-E362-C301-BFD7-E435024B50D6}"/>
              </a:ext>
            </a:extLst>
          </p:cNvPr>
          <p:cNvSpPr/>
          <p:nvPr/>
        </p:nvSpPr>
        <p:spPr>
          <a:xfrm>
            <a:off x="6655216" y="293893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The motor runs slower.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27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CFAA-20A9-97E9-EDE6-09006D34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F66A5A5-9B25-C896-7C98-75864419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Frequency applies to both AC and DC power.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B279CC7-7690-A0C3-BEDC-ABA15BD2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C8185B-A656-BFFD-9D53-6D53932300CD}"/>
              </a:ext>
            </a:extLst>
          </p:cNvPr>
          <p:cNvSpPr/>
          <p:nvPr/>
        </p:nvSpPr>
        <p:spPr>
          <a:xfrm>
            <a:off x="838199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True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099C6-A431-A554-FB2B-06B5FF67ED91}"/>
              </a:ext>
            </a:extLst>
          </p:cNvPr>
          <p:cNvSpPr/>
          <p:nvPr/>
        </p:nvSpPr>
        <p:spPr>
          <a:xfrm>
            <a:off x="6647597" y="2935437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False</a:t>
            </a:r>
            <a:endParaRPr lang="en-US" sz="2800" dirty="0"/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1F6B5067-46C6-765B-A845-AB9E29B972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4EC9BE-0F47-53F3-E3A7-93830E5819E4}"/>
              </a:ext>
            </a:extLst>
          </p:cNvPr>
          <p:cNvSpPr/>
          <p:nvPr/>
        </p:nvSpPr>
        <p:spPr>
          <a:xfrm>
            <a:off x="6655215" y="293893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False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18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1292-BFB5-A2C2-F03F-1DE906BD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Phase?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3E65D-7774-95C4-8256-B1543A53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535305" cy="4572000"/>
          </a:xfrm>
        </p:spPr>
        <p:txBody>
          <a:bodyPr/>
          <a:lstStyle/>
          <a:p>
            <a:r>
              <a:rPr lang="en-US" dirty="0"/>
              <a:t>Phase describes the timing and position of electrical waves as they rise and fall over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 phase - small loads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Three phase - large loads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942FD-74ED-153B-1DBA-95C4A598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507" y="1780805"/>
            <a:ext cx="4471294" cy="3296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809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069590-F86D-3CBD-1803-DCDCBD7CD01A}"/>
              </a:ext>
            </a:extLst>
          </p:cNvPr>
          <p:cNvSpPr txBox="1">
            <a:spLocks/>
          </p:cNvSpPr>
          <p:nvPr/>
        </p:nvSpPr>
        <p:spPr>
          <a:xfrm>
            <a:off x="1936376" y="2308221"/>
            <a:ext cx="8787954" cy="11207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F6235"/>
                </a:solidFill>
                <a:effectLst/>
                <a:uLnTx/>
                <a:uFillTx/>
                <a:latin typeface="Montserrat ExtraBold"/>
                <a:ea typeface="+mj-ea"/>
                <a:cs typeface="Arial" panose="020B0604020202020204" pitchFamily="34" charset="0"/>
              </a:rPr>
              <a:t>AC and DC Electricity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6235"/>
              </a:solidFill>
              <a:effectLst/>
              <a:uLnTx/>
              <a:uFillTx/>
              <a:latin typeface="Montserrat ExtraBold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0C9F6E-B02E-EC8C-D96C-DA3A6858FF43}"/>
              </a:ext>
            </a:extLst>
          </p:cNvPr>
          <p:cNvSpPr txBox="1">
            <a:spLocks/>
          </p:cNvSpPr>
          <p:nvPr/>
        </p:nvSpPr>
        <p:spPr>
          <a:xfrm>
            <a:off x="1936376" y="3429000"/>
            <a:ext cx="8787954" cy="914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1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5F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Transit Core Competencies Curriculum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5F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Foundations</a:t>
            </a:r>
          </a:p>
        </p:txBody>
      </p:sp>
    </p:spTree>
    <p:extLst>
      <p:ext uri="{BB962C8B-B14F-4D97-AF65-F5344CB8AC3E}">
        <p14:creationId xmlns:p14="http://schemas.microsoft.com/office/powerpoint/2010/main" val="34875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7561-4CA9-004D-C232-1D5E3154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Single-Power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F317-11D2-7560-6590-8ED878A78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45920"/>
            <a:ext cx="6040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Typically consists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2 conductor wires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1 ground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Commonly used in homes where less power is needed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Ex: lightbulbs, TVs, radios, household appliances, etc.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5D3A9-FAA1-397A-3D7E-ED27B626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04"/>
          <a:stretch>
            <a:fillRect/>
          </a:stretch>
        </p:blipFill>
        <p:spPr>
          <a:xfrm>
            <a:off x="7661853" y="2000079"/>
            <a:ext cx="3088485" cy="285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5723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FF2A-F0D5-0EE6-E539-EC1238F4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Three-Phase Power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64E4-2FF4-E332-6701-07F8248E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313228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Typically consists of four wires: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3 conductor wires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1 ground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Power output remains steady, and it never drops to zero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Examples: motor to propel a rail car or electric bus, elevators, vehicle lifts, HVAC compressors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D85E4-A7DF-B964-F2B4-69A42599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5" y="1645920"/>
            <a:ext cx="3914776" cy="2885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25367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1983-74E3-BBD1-0F74-D554AD27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Phase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904EC-856C-2E4A-A52E-8E90D970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1468498"/>
            <a:ext cx="6496090" cy="474310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Phase affects how much power equipment can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Multiple phases → more power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Three-phase power used for: Large motors, HVAC compressors,  heavy equipment,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Phase imbalance can cause vibration, weak motor performance, overheating, and equipment failure</a:t>
            </a:r>
          </a:p>
        </p:txBody>
      </p:sp>
      <p:sp>
        <p:nvSpPr>
          <p:cNvPr id="4" name="AutoShape 4" descr="Power Side Dump Cart - Ballast Tools Equipment (BTE)">
            <a:extLst>
              <a:ext uri="{FF2B5EF4-FFF2-40B4-BE49-F238E27FC236}">
                <a16:creationId xmlns:a16="http://schemas.microsoft.com/office/drawing/2014/main" id="{7D2EF32B-0610-3A47-EEDE-430D57B09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98508-5CF2-C1BE-EECE-A0CBC34A1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167" y="1922241"/>
            <a:ext cx="3209317" cy="32093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25710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5636-2A16-5B95-60B4-16314BAE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Example: Elevator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B80F-89D7-9C15-A745-D2969BE9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55104"/>
            <a:ext cx="5821909" cy="4372743"/>
          </a:xfrm>
        </p:spPr>
        <p:txBody>
          <a:bodyPr/>
          <a:lstStyle/>
          <a:p>
            <a:r>
              <a:rPr lang="en-US" dirty="0"/>
              <a:t>An elevator needs three-phase power.</a:t>
            </a:r>
          </a:p>
          <a:p>
            <a:endParaRPr lang="en-US" dirty="0"/>
          </a:p>
          <a:p>
            <a:r>
              <a:rPr lang="en-US" dirty="0"/>
              <a:t>If one phase is missing: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elevator may vibrate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Runs weak or slow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Might not lift at 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Motor can fail</a:t>
            </a:r>
          </a:p>
          <a:p>
            <a:endParaRPr lang="en-US" dirty="0"/>
          </a:p>
        </p:txBody>
      </p:sp>
      <p:sp>
        <p:nvSpPr>
          <p:cNvPr id="4" name="AutoShape 2" descr="endura Hydraulic Elevators - TK Elevator | US">
            <a:extLst>
              <a:ext uri="{FF2B5EF4-FFF2-40B4-BE49-F238E27FC236}">
                <a16:creationId xmlns:a16="http://schemas.microsoft.com/office/drawing/2014/main" id="{AB5C65B0-D51B-4B7B-14CF-56029CA54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884DA-E0ED-BE36-2945-AE2B44B86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28" r="13330"/>
          <a:stretch>
            <a:fillRect/>
          </a:stretch>
        </p:blipFill>
        <p:spPr>
          <a:xfrm>
            <a:off x="6802269" y="1782762"/>
            <a:ext cx="4217158" cy="3597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C381D1-300E-6DF7-0DE1-91D018649711}"/>
              </a:ext>
            </a:extLst>
          </p:cNvPr>
          <p:cNvSpPr/>
          <p:nvPr/>
        </p:nvSpPr>
        <p:spPr>
          <a:xfrm>
            <a:off x="696036" y="1782762"/>
            <a:ext cx="5821909" cy="35972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Do you think an elevator runs on one phase or three phase power? Why?</a:t>
            </a:r>
          </a:p>
          <a:p>
            <a:pPr algn="ctr"/>
            <a:endParaRPr lang="en-US" sz="40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587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0356-D878-DDDD-C387-375FA757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Nameplates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96FA4-57EE-04B6-F271-994919E13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4702792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Equipment nameplates tell technicians how equipment should safely operate.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Technicians should always read and verify how much electricity equipment should use.</a:t>
            </a:r>
          </a:p>
          <a:p>
            <a:endParaRPr lang="en-US" dirty="0"/>
          </a:p>
        </p:txBody>
      </p:sp>
      <p:pic>
        <p:nvPicPr>
          <p:cNvPr id="4" name="Picture 3" descr="Dayton 45YU17 Air Compressor Motor, 7.5 HP, 230V | Imperial Supplies">
            <a:extLst>
              <a:ext uri="{FF2B5EF4-FFF2-40B4-BE49-F238E27FC236}">
                <a16:creationId xmlns:a16="http://schemas.microsoft.com/office/drawing/2014/main" id="{410A8154-C076-5550-68D8-DED5963DF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4" b="19451"/>
          <a:stretch>
            <a:fillRect/>
          </a:stretch>
        </p:blipFill>
        <p:spPr bwMode="auto">
          <a:xfrm>
            <a:off x="6994475" y="1957274"/>
            <a:ext cx="5013278" cy="30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26B204-D7BC-7256-9547-F5C8029023B1}"/>
              </a:ext>
            </a:extLst>
          </p:cNvPr>
          <p:cNvGrpSpPr/>
          <p:nvPr/>
        </p:nvGrpSpPr>
        <p:grpSpPr>
          <a:xfrm>
            <a:off x="8070372" y="1311193"/>
            <a:ext cx="1337480" cy="1690769"/>
            <a:chOff x="8070372" y="1311193"/>
            <a:chExt cx="1337480" cy="16907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00B649-F2E6-170F-F2B2-4166680B8D12}"/>
                </a:ext>
              </a:extLst>
            </p:cNvPr>
            <p:cNvSpPr/>
            <p:nvPr/>
          </p:nvSpPr>
          <p:spPr>
            <a:xfrm>
              <a:off x="8070372" y="1311193"/>
              <a:ext cx="1337480" cy="50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EC1B31"/>
                  </a:solidFill>
                </a:rPr>
                <a:t>Voltage</a:t>
              </a:r>
              <a:r>
                <a:rPr lang="en-US" dirty="0"/>
                <a:t>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5BDDA57-91E7-04CD-5A93-B69AA7E930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8957" y="1854281"/>
              <a:ext cx="261020" cy="1147681"/>
            </a:xfrm>
            <a:prstGeom prst="straightConnector1">
              <a:avLst/>
            </a:prstGeom>
            <a:ln w="76200">
              <a:solidFill>
                <a:srgbClr val="EC1B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B9468A-2418-A2FB-3C6C-59B56EA53B5F}"/>
              </a:ext>
            </a:extLst>
          </p:cNvPr>
          <p:cNvGrpSpPr/>
          <p:nvPr/>
        </p:nvGrpSpPr>
        <p:grpSpPr>
          <a:xfrm>
            <a:off x="5663255" y="2198973"/>
            <a:ext cx="1625784" cy="616992"/>
            <a:chOff x="5663255" y="2198973"/>
            <a:chExt cx="1625784" cy="6169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2912F5-1852-15AA-8857-E4621EC5B51D}"/>
                </a:ext>
              </a:extLst>
            </p:cNvPr>
            <p:cNvSpPr/>
            <p:nvPr/>
          </p:nvSpPr>
          <p:spPr>
            <a:xfrm>
              <a:off x="5663255" y="2198973"/>
              <a:ext cx="987755" cy="50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EC1B31"/>
                  </a:solidFill>
                </a:rPr>
                <a:t>Phase</a:t>
              </a:r>
              <a:r>
                <a:rPr lang="en-US" dirty="0"/>
                <a:t>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523606A-7C78-99E1-5BC7-8698EC434E0E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651010" y="2449773"/>
              <a:ext cx="638029" cy="366192"/>
            </a:xfrm>
            <a:prstGeom prst="straightConnector1">
              <a:avLst/>
            </a:prstGeom>
            <a:ln w="76200">
              <a:solidFill>
                <a:srgbClr val="EC1B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59AF47-A8D3-15DF-FC40-3235B227926D}"/>
              </a:ext>
            </a:extLst>
          </p:cNvPr>
          <p:cNvGrpSpPr/>
          <p:nvPr/>
        </p:nvGrpSpPr>
        <p:grpSpPr>
          <a:xfrm>
            <a:off x="5197526" y="3103813"/>
            <a:ext cx="2091513" cy="501600"/>
            <a:chOff x="5197526" y="3103813"/>
            <a:chExt cx="2091513" cy="50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04476C-0C86-1AD1-0CA8-8BB9C38F7EB4}"/>
                </a:ext>
              </a:extLst>
            </p:cNvPr>
            <p:cNvSpPr/>
            <p:nvPr/>
          </p:nvSpPr>
          <p:spPr>
            <a:xfrm>
              <a:off x="5197526" y="3103813"/>
              <a:ext cx="1504664" cy="50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EC1B31"/>
                  </a:solidFill>
                </a:rPr>
                <a:t>Frequency</a:t>
              </a:r>
              <a:r>
                <a:rPr lang="en-US" dirty="0"/>
                <a:t>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646BD5-5286-626D-D8C0-989C200543DD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6702190" y="3103813"/>
              <a:ext cx="586849" cy="250800"/>
            </a:xfrm>
            <a:prstGeom prst="straightConnector1">
              <a:avLst/>
            </a:prstGeom>
            <a:ln w="76200">
              <a:solidFill>
                <a:srgbClr val="EC1B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1049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C613-B702-0CBD-5B86-8E9F66EB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63" y="751129"/>
            <a:ext cx="6516689" cy="54019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 vs. DC Nameplates </a:t>
            </a:r>
          </a:p>
        </p:txBody>
      </p:sp>
      <p:pic>
        <p:nvPicPr>
          <p:cNvPr id="5" name="Picture 4" descr="Dayton 45YU17 Air Compressor Motor, 7.5 HP, 230V | Imperial Supplies">
            <a:extLst>
              <a:ext uri="{FF2B5EF4-FFF2-40B4-BE49-F238E27FC236}">
                <a16:creationId xmlns:a16="http://schemas.microsoft.com/office/drawing/2014/main" id="{1EF764A5-B5C7-4A58-BD75-3858823AD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19054"/>
          <a:stretch>
            <a:fillRect/>
          </a:stretch>
        </p:blipFill>
        <p:spPr bwMode="auto">
          <a:xfrm>
            <a:off x="7438852" y="425936"/>
            <a:ext cx="4286085" cy="26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B4345-58D3-2D36-76ED-871C4A598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14528" r="19962" b="16417"/>
          <a:stretch>
            <a:fillRect/>
          </a:stretch>
        </p:blipFill>
        <p:spPr>
          <a:xfrm>
            <a:off x="7273984" y="3241415"/>
            <a:ext cx="4450953" cy="286545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97AE04-4CE9-43C6-5E5A-5B23CBFD4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494969"/>
              </p:ext>
            </p:extLst>
          </p:nvPr>
        </p:nvGraphicFramePr>
        <p:xfrm>
          <a:off x="467062" y="1767768"/>
          <a:ext cx="6516689" cy="433910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39071">
                  <a:extLst>
                    <a:ext uri="{9D8B030D-6E8A-4147-A177-3AD203B41FA5}">
                      <a16:colId xmlns:a16="http://schemas.microsoft.com/office/drawing/2014/main" val="1580443895"/>
                    </a:ext>
                  </a:extLst>
                </a:gridCol>
                <a:gridCol w="2782754">
                  <a:extLst>
                    <a:ext uri="{9D8B030D-6E8A-4147-A177-3AD203B41FA5}">
                      <a16:colId xmlns:a16="http://schemas.microsoft.com/office/drawing/2014/main" val="2584086163"/>
                    </a:ext>
                  </a:extLst>
                </a:gridCol>
                <a:gridCol w="2194864">
                  <a:extLst>
                    <a:ext uri="{9D8B030D-6E8A-4147-A177-3AD203B41FA5}">
                      <a16:colId xmlns:a16="http://schemas.microsoft.com/office/drawing/2014/main" val="913106149"/>
                    </a:ext>
                  </a:extLst>
                </a:gridCol>
              </a:tblGrid>
              <a:tr h="4718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b="1"/>
                        <a:t>Feature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b="1" dirty="0"/>
                        <a:t>AC Nameplate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b="1" dirty="0"/>
                        <a:t>DC Nameplate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751944"/>
                  </a:ext>
                </a:extLst>
              </a:tr>
              <a:tr h="8696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Voltage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Listed as AC voltage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500" dirty="0"/>
                        <a:t>Listed as DC voltage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5130555"/>
                  </a:ext>
                </a:extLst>
              </a:tr>
              <a:tr h="8696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Frequency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/>
                        <a:t>Includes frequency (ex: 60 Hz or 50 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/>
                        <a:t>No frequency listed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6920423"/>
                  </a:ext>
                </a:extLst>
              </a:tr>
              <a:tr h="8696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Phase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May list or three-phase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Phase not listed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2473801"/>
                  </a:ext>
                </a:extLst>
              </a:tr>
              <a:tr h="1257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Current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/>
                        <a:t>May show amps at a specific voltage and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500" dirty="0"/>
                        <a:t>Shows current draw at DC voltage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8735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8565980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0E90-6EFB-016B-0A19-3470F350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to Look For on Equipment Nameplates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EB609-8578-D967-F941-0C9A64237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658135" cy="4572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Voltage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Required voltage?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AC or DC?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Current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How much current does it draw?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Phase &amp; Frequency (AC only)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Single-phase or three-phase?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10" descr="Baldor Reliance P56X1337 General Purpose Motor .75 208-230/460V 3PH 1750rpm">
            <a:extLst>
              <a:ext uri="{FF2B5EF4-FFF2-40B4-BE49-F238E27FC236}">
                <a16:creationId xmlns:a16="http://schemas.microsoft.com/office/drawing/2014/main" id="{68FA33EB-E8C2-2472-C990-A25E55C2E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13102" r="6577" b="8122"/>
          <a:stretch>
            <a:fillRect/>
          </a:stretch>
        </p:blipFill>
        <p:spPr bwMode="auto">
          <a:xfrm>
            <a:off x="6719363" y="1775573"/>
            <a:ext cx="4634438" cy="43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77646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46EAE-2CAE-0877-F8C7-8A5F45AD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8" y="202784"/>
            <a:ext cx="10181228" cy="523195"/>
          </a:xfrm>
        </p:spPr>
        <p:txBody>
          <a:bodyPr/>
          <a:lstStyle/>
          <a:p>
            <a:r>
              <a:rPr lang="en-US" dirty="0"/>
              <a:t>Activity: Reading Nameplates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A2F785-4E23-3BD2-B389-2B63BC1D7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7" y="1381991"/>
            <a:ext cx="5363570" cy="4835929"/>
          </a:xfrm>
        </p:spPr>
        <p:txBody>
          <a:bodyPr/>
          <a:lstStyle/>
          <a:p>
            <a:r>
              <a:rPr lang="en-US" dirty="0"/>
              <a:t>Review the nameplate to determine the following: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Does this equipment run on </a:t>
            </a:r>
            <a:r>
              <a:rPr lang="en-US" b="1" dirty="0"/>
              <a:t>AC or DC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voltage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current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frequency</a:t>
            </a:r>
            <a:r>
              <a:rPr lang="en-US" dirty="0"/>
              <a:t>? </a:t>
            </a:r>
            <a:r>
              <a:rPr lang="en-US" sz="2000" dirty="0"/>
              <a:t>(if applicable)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phase? </a:t>
            </a:r>
            <a:r>
              <a:rPr lang="en-US" sz="2000" dirty="0"/>
              <a:t>(if applicable)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C8F80-C3BB-F5AC-6271-21813377A840}"/>
              </a:ext>
            </a:extLst>
          </p:cNvPr>
          <p:cNvGrpSpPr/>
          <p:nvPr/>
        </p:nvGrpSpPr>
        <p:grpSpPr>
          <a:xfrm>
            <a:off x="6255225" y="1900645"/>
            <a:ext cx="5625646" cy="3389812"/>
            <a:chOff x="6255225" y="1900645"/>
            <a:chExt cx="5625646" cy="33898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D94380-6018-37CA-519C-F0C386B6A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2" t="11954" r="11122" b="13034"/>
            <a:stretch>
              <a:fillRect/>
            </a:stretch>
          </p:blipFill>
          <p:spPr>
            <a:xfrm>
              <a:off x="6255225" y="1900645"/>
              <a:ext cx="5625646" cy="33898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8C0D51-E6AE-6C78-1544-E7B0D17E27AF}"/>
                </a:ext>
              </a:extLst>
            </p:cNvPr>
            <p:cNvSpPr/>
            <p:nvPr/>
          </p:nvSpPr>
          <p:spPr>
            <a:xfrm>
              <a:off x="7888361" y="4859383"/>
              <a:ext cx="380428" cy="313508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Running man icon indicating the slide has an ACTIVITY.">
            <a:extLst>
              <a:ext uri="{FF2B5EF4-FFF2-40B4-BE49-F238E27FC236}">
                <a16:creationId xmlns:a16="http://schemas.microsoft.com/office/drawing/2014/main" id="{2EEC4736-02DA-AF7A-73E8-8AEA678D2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10995659" y="94732"/>
            <a:ext cx="731520" cy="75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691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29834-55E9-DE16-DF5A-09A02759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180D8B-04E5-68C7-3633-1E72B1C6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8" y="202784"/>
            <a:ext cx="10181228" cy="523195"/>
          </a:xfrm>
        </p:spPr>
        <p:txBody>
          <a:bodyPr/>
          <a:lstStyle/>
          <a:p>
            <a:r>
              <a:rPr lang="en-US" dirty="0"/>
              <a:t>Activity: Reading Nameplates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498200-D197-4290-F54A-5E443417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7" y="1381991"/>
            <a:ext cx="5363570" cy="4835929"/>
          </a:xfrm>
        </p:spPr>
        <p:txBody>
          <a:bodyPr/>
          <a:lstStyle/>
          <a:p>
            <a:r>
              <a:rPr lang="en-US" dirty="0"/>
              <a:t>Review the nameplate to determine the following: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Does this equipment run on </a:t>
            </a:r>
            <a:r>
              <a:rPr lang="en-US" b="1" dirty="0"/>
              <a:t>AC or DC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voltage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current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frequency</a:t>
            </a:r>
            <a:r>
              <a:rPr lang="en-US" dirty="0"/>
              <a:t>? </a:t>
            </a:r>
            <a:r>
              <a:rPr lang="en-US" sz="2000" dirty="0"/>
              <a:t>(if applicable)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phase? </a:t>
            </a:r>
            <a:r>
              <a:rPr lang="en-US" sz="2000" dirty="0"/>
              <a:t>(if applicable)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00E1A1-49BF-061F-3F10-B2D428F3F965}"/>
              </a:ext>
            </a:extLst>
          </p:cNvPr>
          <p:cNvSpPr/>
          <p:nvPr/>
        </p:nvSpPr>
        <p:spPr>
          <a:xfrm>
            <a:off x="7779226" y="2074459"/>
            <a:ext cx="341194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D2880-31B9-BEDE-892F-7668794D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4041" r="23538" b="11212"/>
          <a:stretch>
            <a:fillRect/>
          </a:stretch>
        </p:blipFill>
        <p:spPr>
          <a:xfrm rot="5400000">
            <a:off x="5394709" y="2330087"/>
            <a:ext cx="7384579" cy="4858592"/>
          </a:xfrm>
          <a:prstGeom prst="rect">
            <a:avLst/>
          </a:prstGeom>
        </p:spPr>
      </p:pic>
      <p:pic>
        <p:nvPicPr>
          <p:cNvPr id="2" name="Picture 1" descr="Running man icon indicating the slide has an ACTIVITY.">
            <a:extLst>
              <a:ext uri="{FF2B5EF4-FFF2-40B4-BE49-F238E27FC236}">
                <a16:creationId xmlns:a16="http://schemas.microsoft.com/office/drawing/2014/main" id="{7FA1575D-AED6-0A7D-8F49-CF13550D8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10995659" y="94732"/>
            <a:ext cx="731520" cy="75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868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19A5D-7344-58E7-2E24-4CBDAEA21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75136-7101-EFFA-8F4F-345CD18B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8" y="202784"/>
            <a:ext cx="10181228" cy="523195"/>
          </a:xfrm>
        </p:spPr>
        <p:txBody>
          <a:bodyPr/>
          <a:lstStyle/>
          <a:p>
            <a:r>
              <a:rPr lang="en-US" dirty="0"/>
              <a:t>Activity: Reading Nameplates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D5626-3284-ECBD-6DDF-D1934DF1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7" y="1381991"/>
            <a:ext cx="5363570" cy="4835929"/>
          </a:xfrm>
        </p:spPr>
        <p:txBody>
          <a:bodyPr/>
          <a:lstStyle/>
          <a:p>
            <a:r>
              <a:rPr lang="en-US" dirty="0"/>
              <a:t>Review the nameplate to determine the following: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Does this equipment run on </a:t>
            </a:r>
            <a:r>
              <a:rPr lang="en-US" b="1" dirty="0"/>
              <a:t>AC or DC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voltage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current</a:t>
            </a:r>
            <a:r>
              <a:rPr lang="en-US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b="1" dirty="0"/>
              <a:t>frequency</a:t>
            </a:r>
            <a:r>
              <a:rPr lang="en-US" dirty="0"/>
              <a:t>? </a:t>
            </a:r>
            <a:r>
              <a:rPr lang="en-US" sz="2000" dirty="0"/>
              <a:t>(if applicable)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phase? </a:t>
            </a:r>
            <a:r>
              <a:rPr lang="en-US" sz="2000" dirty="0"/>
              <a:t>(if applicable)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BB1D9-CA78-42D7-62C0-D7D06ABC17D9}"/>
              </a:ext>
            </a:extLst>
          </p:cNvPr>
          <p:cNvSpPr/>
          <p:nvPr/>
        </p:nvSpPr>
        <p:spPr>
          <a:xfrm>
            <a:off x="7779226" y="2074459"/>
            <a:ext cx="341194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F03A7-A886-497A-C74D-E5D45B35E369}"/>
              </a:ext>
            </a:extLst>
          </p:cNvPr>
          <p:cNvGrpSpPr/>
          <p:nvPr/>
        </p:nvGrpSpPr>
        <p:grpSpPr>
          <a:xfrm>
            <a:off x="6096000" y="1943859"/>
            <a:ext cx="5668369" cy="3712192"/>
            <a:chOff x="6096000" y="1943859"/>
            <a:chExt cx="5668369" cy="37121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063408-440B-8816-7644-B828297A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8" t="4804" r="11365" b="7027"/>
            <a:stretch>
              <a:fillRect/>
            </a:stretch>
          </p:blipFill>
          <p:spPr>
            <a:xfrm>
              <a:off x="6096000" y="1943859"/>
              <a:ext cx="5668369" cy="37121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A54724-3563-ACF7-7396-6D2CD61C46B2}"/>
                </a:ext>
              </a:extLst>
            </p:cNvPr>
            <p:cNvSpPr/>
            <p:nvPr/>
          </p:nvSpPr>
          <p:spPr>
            <a:xfrm>
              <a:off x="7766163" y="2073485"/>
              <a:ext cx="380428" cy="3135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Running man icon indicating the slide has an ACTIVITY.">
            <a:extLst>
              <a:ext uri="{FF2B5EF4-FFF2-40B4-BE49-F238E27FC236}">
                <a16:creationId xmlns:a16="http://schemas.microsoft.com/office/drawing/2014/main" id="{4AF06C9F-8CF3-ABEC-8095-EE9D6F6AF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10995659" y="94732"/>
            <a:ext cx="731520" cy="75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667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A8A209-5504-494A-B86D-73715015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9B15E-6736-4138-A392-6CF75A78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6429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the difference between AC and DC electricity.</a:t>
            </a:r>
          </a:p>
          <a:p>
            <a:pPr marL="342900" indent="-342900">
              <a:lnSpc>
                <a:spcPct val="156429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common uses of AC and DC in transit systems.</a:t>
            </a:r>
          </a:p>
          <a:p>
            <a:pPr marL="342900" indent="-342900">
              <a:lnSpc>
                <a:spcPct val="156429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the basic advantages and disadvantages of AC and DC.</a:t>
            </a:r>
          </a:p>
          <a:p>
            <a:pPr marL="342900" indent="-342900">
              <a:lnSpc>
                <a:spcPct val="156429"/>
              </a:lnSpc>
              <a:buFont typeface="Arial" panose="020B0604020202020204" pitchFamily="34" charset="0"/>
              <a:buChar char="•"/>
            </a:pPr>
            <a:r>
              <a:rPr lang="en-US" dirty="0"/>
              <a:t>Describe frequency and phase and why they matter for equipment.</a:t>
            </a:r>
          </a:p>
          <a:p>
            <a:pPr marL="342900" indent="-342900">
              <a:lnSpc>
                <a:spcPct val="156429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how power is converted between AC and DC.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09957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AD58-931E-E8FE-24F0-F9CBB46F7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9C4A7E0-8D5D-68E9-9B52-884FA40A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Which type of power is typically used for large motors?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EAAAF47-BA25-5281-98B1-6A46431D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B818A-E7E5-0404-AB5F-6022053C2E5C}"/>
              </a:ext>
            </a:extLst>
          </p:cNvPr>
          <p:cNvSpPr/>
          <p:nvPr/>
        </p:nvSpPr>
        <p:spPr>
          <a:xfrm>
            <a:off x="838200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(A). Zero Phase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63D93-C158-B7FB-77B9-95D0F77B8236}"/>
              </a:ext>
            </a:extLst>
          </p:cNvPr>
          <p:cNvSpPr/>
          <p:nvPr/>
        </p:nvSpPr>
        <p:spPr>
          <a:xfrm>
            <a:off x="6647597" y="4694649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Three Phase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0D33DCBB-C2CD-A4CD-9FB6-2A6E7B7CDF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6C63D6-05F8-01C9-8472-B26FD93657D5}"/>
              </a:ext>
            </a:extLst>
          </p:cNvPr>
          <p:cNvSpPr/>
          <p:nvPr/>
        </p:nvSpPr>
        <p:spPr>
          <a:xfrm>
            <a:off x="838200" y="4679576"/>
            <a:ext cx="4706203" cy="1049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Double Phase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94A29-3D0F-167E-2E38-1B5004D777A7}"/>
              </a:ext>
            </a:extLst>
          </p:cNvPr>
          <p:cNvSpPr/>
          <p:nvPr/>
        </p:nvSpPr>
        <p:spPr>
          <a:xfrm>
            <a:off x="6655216" y="2935436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Single Phase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0BBF7-8694-9804-9533-383659D3E336}"/>
              </a:ext>
            </a:extLst>
          </p:cNvPr>
          <p:cNvSpPr/>
          <p:nvPr/>
        </p:nvSpPr>
        <p:spPr>
          <a:xfrm>
            <a:off x="6647595" y="4685088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Three Phase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327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4AB6-D41E-3664-9461-903F0595C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F873281-89CB-732C-3211-8B06A079C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If one phase drops out of a three-phase system, what might you observe?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F1BE234-0326-58B6-A774-0349400F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EEBB15-5FB3-FDB0-2E99-B70DBFB63EE9}"/>
              </a:ext>
            </a:extLst>
          </p:cNvPr>
          <p:cNvSpPr/>
          <p:nvPr/>
        </p:nvSpPr>
        <p:spPr>
          <a:xfrm>
            <a:off x="838200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(A). Equipment runs smoother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8CE45-844C-897C-A882-B38E0AD22032}"/>
              </a:ext>
            </a:extLst>
          </p:cNvPr>
          <p:cNvSpPr/>
          <p:nvPr/>
        </p:nvSpPr>
        <p:spPr>
          <a:xfrm>
            <a:off x="6647597" y="2935437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The motor runs slower.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E7C518A1-7B53-48B1-2F16-95BDE3B358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F19D8B-8405-D126-86B0-CDA035A133A3}"/>
              </a:ext>
            </a:extLst>
          </p:cNvPr>
          <p:cNvSpPr/>
          <p:nvPr/>
        </p:nvSpPr>
        <p:spPr>
          <a:xfrm>
            <a:off x="838200" y="4679576"/>
            <a:ext cx="4706203" cy="1049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There would be faulty equipment operation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FFC559-8A45-2068-27B7-51C69AAEC0BF}"/>
              </a:ext>
            </a:extLst>
          </p:cNvPr>
          <p:cNvSpPr/>
          <p:nvPr/>
        </p:nvSpPr>
        <p:spPr>
          <a:xfrm>
            <a:off x="6655216" y="293893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Equipment shuts off permanently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DF306-4041-D36A-E349-3E3224577333}"/>
              </a:ext>
            </a:extLst>
          </p:cNvPr>
          <p:cNvSpPr/>
          <p:nvPr/>
        </p:nvSpPr>
        <p:spPr>
          <a:xfrm>
            <a:off x="6655216" y="469464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It switches to DC automatically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F3FCB2-B45C-C8D1-7394-52BF4FD5954D}"/>
              </a:ext>
            </a:extLst>
          </p:cNvPr>
          <p:cNvSpPr/>
          <p:nvPr/>
        </p:nvSpPr>
        <p:spPr>
          <a:xfrm>
            <a:off x="830191" y="4679576"/>
            <a:ext cx="4706203" cy="1049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There would be faulty equipment operation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41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01B4AD-B21F-E23E-9F5F-BEFCC237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and What’s Next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3C8A1-F100-9E42-586F-43BDCE2BA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Frequency describes how fast AC changes direction.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Phase explains how AC power is distributed for different loads.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Single-phase supports lighter loads; three-phase supports heavy equipment.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Frequency or phase problems can cause weak or faulty operation.</a:t>
            </a:r>
          </a:p>
          <a:p>
            <a:endParaRPr lang="en-US" dirty="0"/>
          </a:p>
          <a:p>
            <a:r>
              <a:rPr lang="en-US" dirty="0"/>
              <a:t>Next, we’ll explore power conversion and how systems change AC and DC to run transit equipment.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65600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466BC8-88C6-7808-06A2-70B4CE37A3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62417E-679D-C711-89CE-A207F915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– Power Conversion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2954A-100C-713C-888D-58E60857D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systems don’t run on just AC or just DC, they need both. That’s where power conversion comes in.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D689A-35C0-C2D8-DB8A-022302F9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784" y="0"/>
            <a:ext cx="509021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59982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7B44F1-0A0C-24C6-871A-73F4E453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Power Conversion?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B16BF-D857-9163-979B-626ECD1D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764383" cy="4572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Power conversion = changing electricity to what the system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Common types of conversion: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AC </a:t>
            </a:r>
            <a:r>
              <a:rPr lang="en-US" sz="3000" dirty="0">
                <a:sym typeface="Wingdings" panose="05000000000000000000" pitchFamily="2" charset="2"/>
              </a:rPr>
              <a:t></a:t>
            </a:r>
            <a:r>
              <a:rPr lang="en-US" sz="3000" dirty="0"/>
              <a:t> DC (and vice versa)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Voltage level changes (step-up/step-down)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Devices used in power conversion: Transformers, Inverters, Rectifiers, Converters</a:t>
            </a:r>
          </a:p>
          <a:p>
            <a:endParaRPr lang="en-US" sz="3000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8EF4F3-DDBA-44B8-785D-C18FA3DEB43B}"/>
              </a:ext>
            </a:extLst>
          </p:cNvPr>
          <p:cNvGrpSpPr/>
          <p:nvPr/>
        </p:nvGrpSpPr>
        <p:grpSpPr>
          <a:xfrm>
            <a:off x="7824651" y="1781055"/>
            <a:ext cx="3529149" cy="3875162"/>
            <a:chOff x="7371428" y="2208849"/>
            <a:chExt cx="3723296" cy="3599116"/>
          </a:xfrm>
        </p:grpSpPr>
        <p:pic>
          <p:nvPicPr>
            <p:cNvPr id="8" name="Picture 6" descr="Electrical Transformers Explained | Tameson.com">
              <a:extLst>
                <a:ext uri="{FF2B5EF4-FFF2-40B4-BE49-F238E27FC236}">
                  <a16:creationId xmlns:a16="http://schemas.microsoft.com/office/drawing/2014/main" id="{3D6F7104-6345-11F2-5F80-8177A319A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428" y="2208849"/>
              <a:ext cx="1900505" cy="18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ow DC/AC Power Inverters Work | HowStuffWorks">
              <a:extLst>
                <a:ext uri="{FF2B5EF4-FFF2-40B4-BE49-F238E27FC236}">
                  <a16:creationId xmlns:a16="http://schemas.microsoft.com/office/drawing/2014/main" id="{6F07CD2A-FF64-9647-CAFA-81677CBFA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918" y="2436262"/>
              <a:ext cx="1945806" cy="145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ENSATA TECHNOLOGIES Bridge Rectifier M5060SB600">
              <a:extLst>
                <a:ext uri="{FF2B5EF4-FFF2-40B4-BE49-F238E27FC236}">
                  <a16:creationId xmlns:a16="http://schemas.microsoft.com/office/drawing/2014/main" id="{417AB46F-CC45-9B27-0457-6BE0A39A5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651" y="4172699"/>
              <a:ext cx="1635266" cy="163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4C5C4B-197B-548C-031D-86E867587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1933" y="4124298"/>
              <a:ext cx="1635267" cy="163526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223281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0824-E6C6-1042-D94D-FB823B10C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2" r="35468"/>
          <a:stretch>
            <a:fillRect/>
          </a:stretch>
        </p:blipFill>
        <p:spPr>
          <a:xfrm>
            <a:off x="7331075" y="10"/>
            <a:ext cx="4860925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2ECE6-4D66-0CED-CEDB-B3676219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75" y="1289824"/>
            <a:ext cx="4861614" cy="60429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0595E-0C2F-78DA-75CB-993978905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6075" y="2286000"/>
            <a:ext cx="5477056" cy="381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Transformers let us adjust the voltage to match the system’s needs.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Transit substations transformers step AC down to levels needed for shop and signaling system equipment.</a:t>
            </a:r>
          </a:p>
          <a:p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49528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21D096-D55F-305D-B7A0-04E54C51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B810E-8094-5E85-53B2-E5A2E2C0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045927" cy="4572000"/>
          </a:xfrm>
        </p:spPr>
        <p:txBody>
          <a:bodyPr/>
          <a:lstStyle/>
          <a:p>
            <a:r>
              <a:rPr lang="en-US" dirty="0"/>
              <a:t>Rectifiers convert AC into DC </a:t>
            </a:r>
          </a:p>
          <a:p>
            <a:endParaRPr lang="en-US" sz="1200" dirty="0"/>
          </a:p>
          <a:p>
            <a:r>
              <a:rPr lang="en-US" dirty="0"/>
              <a:t>Common in these systems: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Battery charges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Onboard electronics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Rail power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Power supplies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Switch machine power circuits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EA6B0-BB11-F8C1-D780-E05FF3A03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246" y="1753038"/>
            <a:ext cx="3569367" cy="3842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68282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6A46-89C3-2017-E7C1-9286B823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E5038-52D2-98CB-776A-51A04118D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5257801" cy="4572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Converters can adjust voltage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Convert AC to 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Convert DC to 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Found in both industrial and everyday household applications</a:t>
            </a:r>
          </a:p>
          <a:p>
            <a:endParaRPr lang="en-US" dirty="0"/>
          </a:p>
          <a:p>
            <a:r>
              <a:rPr lang="en-US" dirty="0"/>
              <a:t>When a converter fails, electronics lose stable voltage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45B65-987C-8397-BC0B-44C50C43F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20" y="1498825"/>
            <a:ext cx="1935366" cy="172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EE4F4-E532-0241-9FB1-197D80F48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682" y="1726801"/>
            <a:ext cx="2205119" cy="220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F3964-7780-960C-F01A-CB76646F6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28889" r="47608" b="29722"/>
          <a:stretch>
            <a:fillRect/>
          </a:stretch>
        </p:blipFill>
        <p:spPr>
          <a:xfrm>
            <a:off x="6522791" y="3237562"/>
            <a:ext cx="4831010" cy="2529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0368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0A80-E09B-8C00-15AE-570F53D2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Rectifier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E0A5A-6A97-4B77-4386-56E72F348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39604"/>
            <a:ext cx="6891047" cy="4572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Converts utility AC power → DC power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Supports systems that require stable DC power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with other components: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Transformer → adjusts voltage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Rectifier → converts AC to DC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Smoothing capacitor → stabilizes DC output</a:t>
            </a:r>
          </a:p>
          <a:p>
            <a:pPr lvl="1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Provides DC power for: Traction systems, shop and field equipment, rail power distribution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FA6992-F8E0-2137-3008-3306C1C6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832610"/>
            <a:ext cx="2940608" cy="33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F09A7-613F-3504-E8C2-CA5145A6B668}"/>
              </a:ext>
            </a:extLst>
          </p:cNvPr>
          <p:cNvSpPr txBox="1"/>
          <p:nvPr/>
        </p:nvSpPr>
        <p:spPr>
          <a:xfrm>
            <a:off x="8229601" y="5205400"/>
            <a:ext cx="2823157" cy="72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Rectifier transformer by Siemens.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40419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AEDD-50D7-C156-5718-9C8B152D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48FB2-7625-35C0-4086-585C6AFD7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517390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Inverters convert DC to AC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for: HVAC, AC loads on hybrid/electric vehicles, rail car propulsion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Example</a:t>
            </a:r>
            <a:r>
              <a:rPr lang="en-US" dirty="0"/>
              <a:t>: DC traction power is changed to AC by the inverter on the rail car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FF1C7-339F-EDD1-EDD4-73DEF233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589" y="2152466"/>
            <a:ext cx="4473580" cy="3012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AE6AD-A15A-564E-67F7-7D60E42D42C9}"/>
              </a:ext>
            </a:extLst>
          </p:cNvPr>
          <p:cNvSpPr txBox="1"/>
          <p:nvPr/>
        </p:nvSpPr>
        <p:spPr>
          <a:xfrm>
            <a:off x="6096000" y="5165402"/>
            <a:ext cx="499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Inverter Installed on a Train Courtesy of MBTA.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56292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846CE-9893-48A0-BB44-477F0C10E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E1F003-638E-410B-B653-382D9FEF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6621379" cy="45720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714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Welcome and Warm Up </a:t>
            </a:r>
          </a:p>
          <a:p>
            <a:pPr marL="342900" indent="-342900">
              <a:lnSpc>
                <a:spcPct val="150714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3.1 – AC and DC Electricity</a:t>
            </a:r>
          </a:p>
          <a:p>
            <a:pPr marL="342900" indent="-342900">
              <a:lnSpc>
                <a:spcPct val="150714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3.2 – Frequency and Phase</a:t>
            </a:r>
          </a:p>
          <a:p>
            <a:pPr marL="342900" indent="-342900">
              <a:lnSpc>
                <a:spcPct val="150714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3.3 – Power Conversion</a:t>
            </a:r>
          </a:p>
          <a:p>
            <a:pPr marL="342900" indent="-342900">
              <a:lnSpc>
                <a:spcPct val="150714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Quiz and Wrap Up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FA7EF-6648-AD82-5298-C11C7099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34" y="1756560"/>
            <a:ext cx="2860114" cy="367728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9985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1E8D-56E8-AB15-351A-D4C8378E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Battery Electric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D97E4B-B153-0B03-5FD6-2DCFBA3DCFA7}"/>
              </a:ext>
            </a:extLst>
          </p:cNvPr>
          <p:cNvGrpSpPr/>
          <p:nvPr/>
        </p:nvGrpSpPr>
        <p:grpSpPr>
          <a:xfrm>
            <a:off x="696386" y="2110387"/>
            <a:ext cx="10799228" cy="2827377"/>
            <a:chOff x="872077" y="3022450"/>
            <a:chExt cx="10339434" cy="21438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AF211B-85B2-4C5F-F17A-80CA0255C8A9}"/>
                </a:ext>
              </a:extLst>
            </p:cNvPr>
            <p:cNvGrpSpPr/>
            <p:nvPr/>
          </p:nvGrpSpPr>
          <p:grpSpPr>
            <a:xfrm>
              <a:off x="872077" y="3022450"/>
              <a:ext cx="4787763" cy="2143885"/>
              <a:chOff x="872077" y="3022450"/>
              <a:chExt cx="4787763" cy="214388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F3C0D30-729A-0379-5FDA-9B9D865464DB}"/>
                  </a:ext>
                </a:extLst>
              </p:cNvPr>
              <p:cNvGrpSpPr/>
              <p:nvPr/>
            </p:nvGrpSpPr>
            <p:grpSpPr>
              <a:xfrm>
                <a:off x="872077" y="3022450"/>
                <a:ext cx="2005933" cy="2143883"/>
                <a:chOff x="548639" y="3535680"/>
                <a:chExt cx="2005933" cy="2143883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A6AD89D-35C7-B521-9C5C-EC1E75E4BDB9}"/>
                    </a:ext>
                  </a:extLst>
                </p:cNvPr>
                <p:cNvSpPr txBox="1"/>
                <p:nvPr/>
              </p:nvSpPr>
              <p:spPr>
                <a:xfrm>
                  <a:off x="652727" y="3672418"/>
                  <a:ext cx="1834692" cy="16336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/>
                    <a:t>Main Power Source</a:t>
                  </a:r>
                </a:p>
                <a:p>
                  <a:pPr algn="ctr"/>
                  <a:r>
                    <a:rPr lang="en-US" sz="2500" i="1" dirty="0"/>
                    <a:t>(DC Batteries)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3B0F7C7-17E8-68D4-CBCD-20029D0CB0E5}"/>
                    </a:ext>
                  </a:extLst>
                </p:cNvPr>
                <p:cNvSpPr/>
                <p:nvPr/>
              </p:nvSpPr>
              <p:spPr>
                <a:xfrm>
                  <a:off x="548639" y="3535680"/>
                  <a:ext cx="2005933" cy="2143883"/>
                </a:xfrm>
                <a:prstGeom prst="rect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CA1B15B-00A0-E913-AEC3-AD8040C1FB57}"/>
                  </a:ext>
                </a:extLst>
              </p:cNvPr>
              <p:cNvCxnSpPr/>
              <p:nvPr/>
            </p:nvCxnSpPr>
            <p:spPr>
              <a:xfrm>
                <a:off x="2878010" y="3894178"/>
                <a:ext cx="76809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2F6743-0159-6BBD-5BEC-A2FF45A05102}"/>
                  </a:ext>
                </a:extLst>
              </p:cNvPr>
              <p:cNvGrpSpPr/>
              <p:nvPr/>
            </p:nvGrpSpPr>
            <p:grpSpPr>
              <a:xfrm>
                <a:off x="3646107" y="3022451"/>
                <a:ext cx="2013733" cy="2143884"/>
                <a:chOff x="548639" y="3535681"/>
                <a:chExt cx="2013733" cy="2143884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58CD85A-09AC-50D7-928D-002588DDF314}"/>
                    </a:ext>
                  </a:extLst>
                </p:cNvPr>
                <p:cNvSpPr txBox="1"/>
                <p:nvPr/>
              </p:nvSpPr>
              <p:spPr>
                <a:xfrm>
                  <a:off x="556439" y="3579759"/>
                  <a:ext cx="2005933" cy="165695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/>
                    <a:t>DC/DC Converter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2500" i="1" dirty="0"/>
                    <a:t>(adjusts to different DC voltages)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1105F9D-108E-6BF2-809D-3E6595D6C73B}"/>
                    </a:ext>
                  </a:extLst>
                </p:cNvPr>
                <p:cNvSpPr/>
                <p:nvPr/>
              </p:nvSpPr>
              <p:spPr>
                <a:xfrm>
                  <a:off x="548639" y="3535681"/>
                  <a:ext cx="2005933" cy="2143884"/>
                </a:xfrm>
                <a:prstGeom prst="rect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EE80CC-6284-19CD-60FB-ECE24428F462}"/>
                </a:ext>
              </a:extLst>
            </p:cNvPr>
            <p:cNvGrpSpPr/>
            <p:nvPr/>
          </p:nvGrpSpPr>
          <p:grpSpPr>
            <a:xfrm>
              <a:off x="6420138" y="3022450"/>
              <a:ext cx="2005933" cy="2143884"/>
              <a:chOff x="548639" y="3535681"/>
              <a:chExt cx="2005933" cy="214388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73D063-880B-3C0B-F578-0D510A57FF84}"/>
                  </a:ext>
                </a:extLst>
              </p:cNvPr>
              <p:cNvSpPr txBox="1"/>
              <p:nvPr/>
            </p:nvSpPr>
            <p:spPr>
              <a:xfrm>
                <a:off x="548639" y="3594792"/>
                <a:ext cx="1936697" cy="9801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Inverter</a:t>
                </a:r>
              </a:p>
              <a:p>
                <a:pPr algn="ctr"/>
                <a:r>
                  <a:rPr lang="en-US" sz="2500" i="1" dirty="0"/>
                  <a:t>(converts DC to AC)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E28AAE-E1FC-27BC-8CFD-7B9206A4702D}"/>
                  </a:ext>
                </a:extLst>
              </p:cNvPr>
              <p:cNvSpPr/>
              <p:nvPr/>
            </p:nvSpPr>
            <p:spPr>
              <a:xfrm>
                <a:off x="548639" y="3535681"/>
                <a:ext cx="2005933" cy="214388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093F9F9-60C5-683B-C9F1-9959A45F0E6B}"/>
                </a:ext>
              </a:extLst>
            </p:cNvPr>
            <p:cNvCxnSpPr/>
            <p:nvPr/>
          </p:nvCxnSpPr>
          <p:spPr>
            <a:xfrm>
              <a:off x="5659840" y="3923490"/>
              <a:ext cx="7680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FF18B3-EDF5-570F-A945-8730B2A80149}"/>
                </a:ext>
              </a:extLst>
            </p:cNvPr>
            <p:cNvGrpSpPr/>
            <p:nvPr/>
          </p:nvGrpSpPr>
          <p:grpSpPr>
            <a:xfrm>
              <a:off x="9205578" y="3022450"/>
              <a:ext cx="2005933" cy="2143882"/>
              <a:chOff x="548639" y="3535681"/>
              <a:chExt cx="2005933" cy="214388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75995E-1037-B5A2-5FED-1164FB7926CE}"/>
                  </a:ext>
                </a:extLst>
              </p:cNvPr>
              <p:cNvSpPr txBox="1"/>
              <p:nvPr/>
            </p:nvSpPr>
            <p:spPr>
              <a:xfrm>
                <a:off x="602294" y="3591800"/>
                <a:ext cx="1952278" cy="19603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High Voltage Junction Box</a:t>
                </a:r>
              </a:p>
              <a:p>
                <a:pPr algn="ctr"/>
                <a:r>
                  <a:rPr lang="en-US" sz="2500" i="1" dirty="0"/>
                  <a:t>(distributes high voltage)</a:t>
                </a:r>
                <a:endParaRPr lang="en-US" sz="28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C62F2C5-DA0D-3B3F-8835-0DC5C136726B}"/>
                  </a:ext>
                </a:extLst>
              </p:cNvPr>
              <p:cNvSpPr/>
              <p:nvPr/>
            </p:nvSpPr>
            <p:spPr>
              <a:xfrm>
                <a:off x="548639" y="3535681"/>
                <a:ext cx="2005933" cy="214388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A008FD1-BE7E-5ADE-B2A5-D46803090574}"/>
                </a:ext>
              </a:extLst>
            </p:cNvPr>
            <p:cNvCxnSpPr/>
            <p:nvPr/>
          </p:nvCxnSpPr>
          <p:spPr>
            <a:xfrm>
              <a:off x="8423986" y="3932649"/>
              <a:ext cx="7680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EFC6BFC-E9F4-6901-B8E9-304C5EE837B2}"/>
              </a:ext>
            </a:extLst>
          </p:cNvPr>
          <p:cNvSpPr/>
          <p:nvPr/>
        </p:nvSpPr>
        <p:spPr>
          <a:xfrm>
            <a:off x="381000" y="1905000"/>
            <a:ext cx="11277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235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ADDC2-14A6-4A75-7C2E-A44CFD87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18"/>
            <a:ext cx="10523219" cy="523195"/>
          </a:xfrm>
        </p:spPr>
        <p:txBody>
          <a:bodyPr/>
          <a:lstStyle/>
          <a:p>
            <a:r>
              <a:rPr lang="en-US" dirty="0"/>
              <a:t>Activity: Equipment Identification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843DA3-234E-8115-D468-86F998C7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278081"/>
            <a:ext cx="6413207" cy="51407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700" b="1" dirty="0"/>
              <a:t>Directions</a:t>
            </a:r>
            <a:r>
              <a:rPr lang="en-US" sz="2700" dirty="0"/>
              <a:t>: Using either real equipment or photos provided by the instructor, identify and analyze three devices in your work area by answering the questions below. </a:t>
            </a:r>
          </a:p>
          <a:p>
            <a:pPr>
              <a:lnSpc>
                <a:spcPct val="100000"/>
              </a:lnSpc>
            </a:pPr>
            <a:endParaRPr lang="en-US" sz="2700" dirty="0"/>
          </a:p>
          <a:p>
            <a:pPr>
              <a:lnSpc>
                <a:spcPct val="100000"/>
              </a:lnSpc>
            </a:pPr>
            <a:r>
              <a:rPr lang="en-US" sz="2700" b="1" dirty="0"/>
              <a:t>Review and Discussion</a:t>
            </a:r>
            <a:r>
              <a:rPr lang="en-US" sz="2700" dirty="0"/>
              <a:t>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Share your answers for one of your devices.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Where does the power come from?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Is the power transformed or converted before reaching the equipment?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What might happen if the power source is lost?</a:t>
            </a:r>
          </a:p>
          <a:p>
            <a:pPr>
              <a:lnSpc>
                <a:spcPct val="100000"/>
              </a:lnSpc>
            </a:pPr>
            <a:endParaRPr lang="en-US" sz="2500" dirty="0"/>
          </a:p>
          <a:p>
            <a:endParaRPr lang="en-US" sz="2700" b="1" dirty="0"/>
          </a:p>
          <a:p>
            <a:endParaRPr lang="en-US" sz="2500" b="1" dirty="0"/>
          </a:p>
        </p:txBody>
      </p:sp>
      <p:pic>
        <p:nvPicPr>
          <p:cNvPr id="8" name="Picture 7" descr="Running man icon indicating the slide has an ACTIVITY.">
            <a:extLst>
              <a:ext uri="{FF2B5EF4-FFF2-40B4-BE49-F238E27FC236}">
                <a16:creationId xmlns:a16="http://schemas.microsoft.com/office/drawing/2014/main" id="{4CF3D5EC-C2DD-C333-5485-15DDA285B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1047" r="3465" b="7314"/>
          <a:stretch>
            <a:fillRect/>
          </a:stretch>
        </p:blipFill>
        <p:spPr>
          <a:xfrm>
            <a:off x="10995659" y="94732"/>
            <a:ext cx="731520" cy="756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AFDDE-089B-09AD-7898-2F060BEFE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970" y="1278081"/>
            <a:ext cx="3849449" cy="4939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79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D2639-714F-2EC4-D5DA-0483B037B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F25F-9C68-552F-A51E-9910E15B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18"/>
            <a:ext cx="10523219" cy="523195"/>
          </a:xfrm>
        </p:spPr>
        <p:txBody>
          <a:bodyPr/>
          <a:lstStyle/>
          <a:p>
            <a:r>
              <a:rPr lang="en-US" dirty="0"/>
              <a:t>Device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65D72-65DE-1057-4ACC-B15144EDF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065965"/>
            <a:ext cx="3659552" cy="3049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D7A64-8F16-D08C-EBC2-22429A8C1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08" y="2065965"/>
            <a:ext cx="3659552" cy="3049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314AB8-84AB-8C88-6836-534DAAAF94A7}"/>
              </a:ext>
            </a:extLst>
          </p:cNvPr>
          <p:cNvSpPr/>
          <p:nvPr/>
        </p:nvSpPr>
        <p:spPr>
          <a:xfrm>
            <a:off x="1215341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BC015-7B7D-D352-2584-5DBBA0AAA4D2}"/>
              </a:ext>
            </a:extLst>
          </p:cNvPr>
          <p:cNvSpPr/>
          <p:nvPr/>
        </p:nvSpPr>
        <p:spPr>
          <a:xfrm>
            <a:off x="7404690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 nameplate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56AD2-1BFB-B8B8-0E5E-6004FF3DDE4F}"/>
              </a:ext>
            </a:extLst>
          </p:cNvPr>
          <p:cNvSpPr/>
          <p:nvPr/>
        </p:nvSpPr>
        <p:spPr>
          <a:xfrm>
            <a:off x="838200" y="1108501"/>
            <a:ext cx="10523220" cy="792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i="1" dirty="0">
                <a:solidFill>
                  <a:schemeClr val="accent4"/>
                </a:solidFill>
              </a:rPr>
              <a:t>Note to Instructors - Use this slide if you are unable to take a fieldtrip to the shop floor.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8084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8FE4F-7209-BED6-97C9-6C79E1DB2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0876-3573-A43D-3698-8E50FC89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18"/>
            <a:ext cx="10523219" cy="523195"/>
          </a:xfrm>
        </p:spPr>
        <p:txBody>
          <a:bodyPr/>
          <a:lstStyle/>
          <a:p>
            <a:r>
              <a:rPr lang="en-US" dirty="0"/>
              <a:t>Device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18FE8-ED98-5E60-A152-76F38B62D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065965"/>
            <a:ext cx="3659552" cy="3049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DF1B8-8DC7-7B4C-3C37-D72C9500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08" y="2065965"/>
            <a:ext cx="3659552" cy="3049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76E6D7-48E0-CCFA-31A3-C088B99A317B}"/>
              </a:ext>
            </a:extLst>
          </p:cNvPr>
          <p:cNvSpPr/>
          <p:nvPr/>
        </p:nvSpPr>
        <p:spPr>
          <a:xfrm>
            <a:off x="1215341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63736-8CF7-10B3-C3E2-76FAA0532BFB}"/>
              </a:ext>
            </a:extLst>
          </p:cNvPr>
          <p:cNvSpPr/>
          <p:nvPr/>
        </p:nvSpPr>
        <p:spPr>
          <a:xfrm>
            <a:off x="7404690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 nameplate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4132E-2B47-257D-4373-21DAE5EE55AD}"/>
              </a:ext>
            </a:extLst>
          </p:cNvPr>
          <p:cNvSpPr/>
          <p:nvPr/>
        </p:nvSpPr>
        <p:spPr>
          <a:xfrm>
            <a:off x="838200" y="1108501"/>
            <a:ext cx="10523220" cy="792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i="1" dirty="0">
                <a:solidFill>
                  <a:schemeClr val="accent4"/>
                </a:solidFill>
              </a:rPr>
              <a:t>Note to Instructors - Use this slide if you are unable to take a fieldtrip to the shop floor.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47942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4EA2D-BCF5-38E3-D2B5-83220CF6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7C42-A96F-B4E3-5DCC-A6955DE3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18"/>
            <a:ext cx="10523219" cy="523195"/>
          </a:xfrm>
        </p:spPr>
        <p:txBody>
          <a:bodyPr/>
          <a:lstStyle/>
          <a:p>
            <a:r>
              <a:rPr lang="en-US" dirty="0"/>
              <a:t>Device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B37B-5A9E-9A0B-8E2B-C3EC6EEAE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065965"/>
            <a:ext cx="3659552" cy="3049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5F4F0-C2E9-EE28-46E5-FBDE8B28E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08" y="2065965"/>
            <a:ext cx="3659552" cy="3049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AF6127-04FD-D795-84F2-0CE4DECCA2C7}"/>
              </a:ext>
            </a:extLst>
          </p:cNvPr>
          <p:cNvSpPr/>
          <p:nvPr/>
        </p:nvSpPr>
        <p:spPr>
          <a:xfrm>
            <a:off x="1215341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C9D015-F2E4-99DD-BB1F-69877F6F13B5}"/>
              </a:ext>
            </a:extLst>
          </p:cNvPr>
          <p:cNvSpPr/>
          <p:nvPr/>
        </p:nvSpPr>
        <p:spPr>
          <a:xfrm>
            <a:off x="7404690" y="5222453"/>
            <a:ext cx="3571970" cy="4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Image of device nameplate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C502D-0C2C-26B6-5941-419B28D7C3CB}"/>
              </a:ext>
            </a:extLst>
          </p:cNvPr>
          <p:cNvSpPr/>
          <p:nvPr/>
        </p:nvSpPr>
        <p:spPr>
          <a:xfrm>
            <a:off x="838200" y="1108501"/>
            <a:ext cx="10523220" cy="792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i="1" dirty="0">
                <a:solidFill>
                  <a:schemeClr val="accent4"/>
                </a:solidFill>
              </a:rPr>
              <a:t>Note to Instructors - Use this slide if you are unable to take a fieldtrip to the shop floor.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164889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9A45DF-2FCC-99C1-227E-64EBF6D7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2878510"/>
          </a:xfrm>
        </p:spPr>
        <p:txBody>
          <a:bodyPr/>
          <a:lstStyle/>
          <a:p>
            <a:r>
              <a:rPr lang="en-US" b="1" dirty="0"/>
              <a:t>Scenario</a:t>
            </a:r>
            <a:r>
              <a:rPr lang="en-US" dirty="0"/>
              <a:t>: A vehicle plugs into a wall outlet to charge.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outlet is AC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battery is DC</a:t>
            </a:r>
          </a:p>
          <a:p>
            <a:endParaRPr lang="en-US" dirty="0"/>
          </a:p>
          <a:p>
            <a:r>
              <a:rPr lang="en-US" b="1" dirty="0"/>
              <a:t>What must happen in between for the vehicle to charge?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69F0BFF-A45F-7005-22E1-E407C2FB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4A709A06-BC8B-893D-94BF-AC1F023C77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133CF-08D1-6BDC-88E7-373146B32C20}"/>
              </a:ext>
            </a:extLst>
          </p:cNvPr>
          <p:cNvSpPr txBox="1"/>
          <p:nvPr/>
        </p:nvSpPr>
        <p:spPr>
          <a:xfrm>
            <a:off x="838199" y="7284257"/>
            <a:ext cx="8968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power must be converted.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874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0495 -0.4789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1EFF2-7325-5DB6-963C-BAFE6B4BD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249685A-DBC7-9B80-BDA1-F5DBF586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2"/>
            <a:ext cx="10515599" cy="1030990"/>
          </a:xfrm>
        </p:spPr>
        <p:txBody>
          <a:bodyPr>
            <a:normAutofit/>
          </a:bodyPr>
          <a:lstStyle/>
          <a:p>
            <a:r>
              <a:rPr lang="en-US" sz="3200" b="1" dirty="0"/>
              <a:t>Which device converts AC into DC?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20EA83-93EA-A3C8-E846-61D66111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5488"/>
            <a:ext cx="9955306" cy="523195"/>
          </a:xfrm>
        </p:spPr>
        <p:txBody>
          <a:bodyPr/>
          <a:lstStyle/>
          <a:p>
            <a:r>
              <a:rPr lang="en-US" dirty="0"/>
              <a:t>Knowledge Check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7A6ABA-541B-A286-F04B-D45D266AE4C9}"/>
              </a:ext>
            </a:extLst>
          </p:cNvPr>
          <p:cNvSpPr/>
          <p:nvPr/>
        </p:nvSpPr>
        <p:spPr>
          <a:xfrm>
            <a:off x="838200" y="2935437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(A). Inverter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09D9D-7092-2F0C-B1F2-966A29C45618}"/>
              </a:ext>
            </a:extLst>
          </p:cNvPr>
          <p:cNvSpPr/>
          <p:nvPr/>
        </p:nvSpPr>
        <p:spPr>
          <a:xfrm>
            <a:off x="6647597" y="2935437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The motor runs slower.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DE519-D775-A9CA-EC5C-68D91489E8B1}"/>
              </a:ext>
            </a:extLst>
          </p:cNvPr>
          <p:cNvSpPr/>
          <p:nvPr/>
        </p:nvSpPr>
        <p:spPr>
          <a:xfrm>
            <a:off x="6647597" y="4694649"/>
            <a:ext cx="4706203" cy="10347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Three Phase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F1B34482-B95A-CB15-D547-987383663A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5583" y="5285"/>
            <a:ext cx="851672" cy="85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6ED819-A76A-68E4-EFC1-CCE4CEFE4547}"/>
              </a:ext>
            </a:extLst>
          </p:cNvPr>
          <p:cNvSpPr/>
          <p:nvPr/>
        </p:nvSpPr>
        <p:spPr>
          <a:xfrm>
            <a:off x="838200" y="4679576"/>
            <a:ext cx="4706203" cy="1049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Rectifier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E26B1-D415-9CEB-D2CF-8B484D05B80D}"/>
              </a:ext>
            </a:extLst>
          </p:cNvPr>
          <p:cNvSpPr/>
          <p:nvPr/>
        </p:nvSpPr>
        <p:spPr>
          <a:xfrm>
            <a:off x="6655216" y="2938939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(B). Transformer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8852F-2ED5-2446-17C7-4F75DFEEEAB3}"/>
              </a:ext>
            </a:extLst>
          </p:cNvPr>
          <p:cNvSpPr/>
          <p:nvPr/>
        </p:nvSpPr>
        <p:spPr>
          <a:xfrm>
            <a:off x="6647595" y="4685088"/>
            <a:ext cx="4706203" cy="1034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(D). Alternator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37450-1BB5-75E0-D06C-CE1C287ADB4A}"/>
              </a:ext>
            </a:extLst>
          </p:cNvPr>
          <p:cNvSpPr/>
          <p:nvPr/>
        </p:nvSpPr>
        <p:spPr>
          <a:xfrm>
            <a:off x="838884" y="4680749"/>
            <a:ext cx="4706203" cy="1049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(C). Rectifier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479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1CDFA1-A8A8-34E8-C26F-F41F2E12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56"/>
            <a:ext cx="9687103" cy="523195"/>
          </a:xfrm>
        </p:spPr>
        <p:txBody>
          <a:bodyPr/>
          <a:lstStyle/>
          <a:p>
            <a:r>
              <a:rPr lang="en-US" dirty="0"/>
              <a:t>Instructor Demo: AC → DC Conversion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1349F6-DA36-7D0E-6551-7FFE078F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991"/>
            <a:ext cx="7375359" cy="4835929"/>
          </a:xfrm>
        </p:spPr>
        <p:txBody>
          <a:bodyPr/>
          <a:lstStyle/>
          <a:p>
            <a:r>
              <a:rPr lang="en-US" b="1" dirty="0"/>
              <a:t>Measure voltage at two points: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1 - Wall outlet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2 - Charger output</a:t>
            </a:r>
          </a:p>
          <a:p>
            <a:endParaRPr lang="en-US" dirty="0"/>
          </a:p>
          <a:p>
            <a:r>
              <a:rPr lang="en-US" b="1" dirty="0"/>
              <a:t>Discuss</a:t>
            </a:r>
            <a:r>
              <a:rPr lang="en-US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the outlet AC or DC?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the charger output AC or DC?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happened to the electricity between these two points?</a:t>
            </a:r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0B84FCB7-563C-BE8D-1D91-93AB75278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>
            <a:fillRect/>
          </a:stretch>
        </p:blipFill>
        <p:spPr>
          <a:xfrm>
            <a:off x="10525303" y="11249"/>
            <a:ext cx="1005840" cy="851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2D78-968C-18E0-8B88-B785C6B75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r="21296"/>
          <a:stretch>
            <a:fillRect/>
          </a:stretch>
        </p:blipFill>
        <p:spPr>
          <a:xfrm>
            <a:off x="7956884" y="1264919"/>
            <a:ext cx="2887579" cy="4953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44790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671E25-4BA7-7818-302E-6BDC10B9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C16D16-30FF-7E00-4A52-7FF748E4C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Power conversion changes electricity to match system needs.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Transformers adjust AC voltage levels.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Rectifiers convert AC to DC.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Inverters convert DC to AC.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Conversion allows transit systems to power different equipment safely.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80389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93DF07-0C95-1EEE-1FBB-5ABD486B13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" r="-2" b="-2"/>
          <a:stretch>
            <a:fillRect/>
          </a:stretch>
        </p:blipFill>
        <p:spPr>
          <a:xfrm>
            <a:off x="7381875" y="10"/>
            <a:ext cx="4860925" cy="6857990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A062A0-888E-C0D0-8728-2EB99A81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1812338"/>
            <a:ext cx="4861614" cy="1388062"/>
          </a:xfrm>
        </p:spPr>
        <p:txBody>
          <a:bodyPr anchor="t">
            <a:normAutofit/>
          </a:bodyPr>
          <a:lstStyle/>
          <a:p>
            <a:r>
              <a:rPr lang="en-US" sz="6000" dirty="0"/>
              <a:t>Quiz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BF60118-21C7-8296-4DDB-DF3D229C4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5440" y="3429000"/>
            <a:ext cx="4861615" cy="2654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Time for a quiz! Let’s see what you have learned from today’s lesson.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7862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172B43-1214-073A-2448-B6DEE65B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1858D9-A273-98C5-291F-E09FEEF7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19" y="1687358"/>
            <a:ext cx="5042338" cy="12391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Have you ever noticed your charger getting warm as it charges your device?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68B13D3-CE53-C3F4-4710-9DCC61F2E158}"/>
              </a:ext>
            </a:extLst>
          </p:cNvPr>
          <p:cNvSpPr txBox="1">
            <a:spLocks/>
          </p:cNvSpPr>
          <p:nvPr/>
        </p:nvSpPr>
        <p:spPr>
          <a:xfrm>
            <a:off x="6421245" y="1680190"/>
            <a:ext cx="4682500" cy="12391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…or wondered why your laptop needs a “power brick” to charge?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56165-0D93-A061-5950-0CDDAA04B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5679" r="56574" b="25815"/>
          <a:stretch>
            <a:fillRect/>
          </a:stretch>
        </p:blipFill>
        <p:spPr>
          <a:xfrm>
            <a:off x="1342488" y="2919364"/>
            <a:ext cx="3814200" cy="2666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9A2F7-67FE-B454-D1C9-16EAD057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7" t="24001" r="5474" b="15770"/>
          <a:stretch>
            <a:fillRect/>
          </a:stretch>
        </p:blipFill>
        <p:spPr>
          <a:xfrm>
            <a:off x="7155519" y="2968886"/>
            <a:ext cx="3814199" cy="28729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F0323C-5158-E364-FD91-B56192E1625A}"/>
              </a:ext>
            </a:extLst>
          </p:cNvPr>
          <p:cNvSpPr/>
          <p:nvPr/>
        </p:nvSpPr>
        <p:spPr>
          <a:xfrm>
            <a:off x="728417" y="1502998"/>
            <a:ext cx="10241301" cy="43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8BCF0D-DEC6-9820-B636-91816948E668}"/>
              </a:ext>
            </a:extLst>
          </p:cNvPr>
          <p:cNvGrpSpPr/>
          <p:nvPr/>
        </p:nvGrpSpPr>
        <p:grpSpPr>
          <a:xfrm>
            <a:off x="863521" y="1950585"/>
            <a:ext cx="9913288" cy="3638015"/>
            <a:chOff x="933890" y="1758781"/>
            <a:chExt cx="9913288" cy="36380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738756-285D-2C79-3627-1E09A7ED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1" t="47962" r="29712" b="9102"/>
            <a:stretch>
              <a:fillRect/>
            </a:stretch>
          </p:blipFill>
          <p:spPr>
            <a:xfrm>
              <a:off x="4906699" y="2743200"/>
              <a:ext cx="1601987" cy="16621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1FE465-0BAF-3525-966F-CDF9CAA74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8" t="35583" r="63376" b="8412"/>
            <a:stretch>
              <a:fillRect/>
            </a:stretch>
          </p:blipFill>
          <p:spPr>
            <a:xfrm>
              <a:off x="1546884" y="2539946"/>
              <a:ext cx="1975053" cy="22644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65C5A5-A758-B3EC-B7F2-594EB98C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0" t="-2505" r="1187" b="60004"/>
            <a:stretch>
              <a:fillRect/>
            </a:stretch>
          </p:blipFill>
          <p:spPr>
            <a:xfrm>
              <a:off x="7621937" y="2648544"/>
              <a:ext cx="2667970" cy="168369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FB602C-B3A0-5299-4D13-B8A8DC044B06}"/>
                </a:ext>
              </a:extLst>
            </p:cNvPr>
            <p:cNvSpPr/>
            <p:nvPr/>
          </p:nvSpPr>
          <p:spPr>
            <a:xfrm>
              <a:off x="933890" y="1758781"/>
              <a:ext cx="3122887" cy="743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Outlet (AC)</a:t>
              </a:r>
              <a:endParaRPr lang="en-US" sz="1400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A1EA3C-52CB-7513-BEDF-27EB268538C4}"/>
                </a:ext>
              </a:extLst>
            </p:cNvPr>
            <p:cNvSpPr/>
            <p:nvPr/>
          </p:nvSpPr>
          <p:spPr>
            <a:xfrm>
              <a:off x="4151459" y="1769215"/>
              <a:ext cx="3122887" cy="743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Charger</a:t>
              </a:r>
              <a:endParaRPr lang="en-US" sz="1400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59451D-185A-AB6B-ACB7-6D9A87FF609D}"/>
                </a:ext>
              </a:extLst>
            </p:cNvPr>
            <p:cNvSpPr/>
            <p:nvPr/>
          </p:nvSpPr>
          <p:spPr>
            <a:xfrm>
              <a:off x="7522229" y="1796402"/>
              <a:ext cx="3122887" cy="743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Device (DC)</a:t>
              </a:r>
              <a:endParaRPr lang="en-US" sz="1400" b="1" dirty="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A3239CC7-CF6B-FEF2-E464-FC0D17F01DE0}"/>
                </a:ext>
              </a:extLst>
            </p:cNvPr>
            <p:cNvSpPr/>
            <p:nvPr/>
          </p:nvSpPr>
          <p:spPr>
            <a:xfrm>
              <a:off x="1079676" y="4558688"/>
              <a:ext cx="9767502" cy="838108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403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7C901-77AD-55C7-9FBD-94F97131B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40BF05-E2C5-23C4-3FA8-8DD577A9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D3EBA6-4D50-5B19-9C73-ADB575DBA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9643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the difference between AC and DC electricity.</a:t>
            </a:r>
          </a:p>
          <a:p>
            <a:pPr marL="342900" indent="-342900">
              <a:lnSpc>
                <a:spcPct val="159643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common uses of AC and DC in transit systems.</a:t>
            </a:r>
          </a:p>
          <a:p>
            <a:pPr marL="342900" indent="-342900">
              <a:lnSpc>
                <a:spcPct val="159643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the basic advantages and disadvantages of AC and DC.</a:t>
            </a:r>
          </a:p>
          <a:p>
            <a:pPr marL="342900" indent="-342900">
              <a:lnSpc>
                <a:spcPct val="159643"/>
              </a:lnSpc>
              <a:buFont typeface="Arial" panose="020B0604020202020204" pitchFamily="34" charset="0"/>
              <a:buChar char="•"/>
            </a:pPr>
            <a:r>
              <a:rPr lang="en-US" dirty="0"/>
              <a:t>Describe frequency and phase and why they matter for equipment.</a:t>
            </a:r>
          </a:p>
          <a:p>
            <a:pPr marL="342900" indent="-342900">
              <a:lnSpc>
                <a:spcPct val="159643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how power is converted between AC and DC.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1510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8F00B-DCFE-4AB0-9B65-5843EB254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280" y="1879599"/>
            <a:ext cx="8671560" cy="1371601"/>
          </a:xfrm>
        </p:spPr>
        <p:txBody>
          <a:bodyPr/>
          <a:lstStyle/>
          <a:p>
            <a:r>
              <a:rPr lang="en-US" sz="8800" dirty="0"/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17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5EAA-2AC9-9150-0816-3D85E3AC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3655-EE75-0CE6-1168-FBD2C821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AC and DC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7773C-327A-C502-3F7F-B0E07D3C2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39604"/>
            <a:ext cx="7616952" cy="4572000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Why it Matters: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Transit vehicles and facilities rely on both AC and DC electricity to power critical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800" b="1" dirty="0">
                <a:solidFill>
                  <a:schemeClr val="accent1"/>
                </a:solidFill>
              </a:rPr>
              <a:t>Understanding AC &amp; DC power helps you diagnose: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Battery and charging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HVAC and power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Inverter/rectifier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Shop and field equipment power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Bus/train propulsion power issues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910A55C-3DD1-17C9-A7C2-DD8F8267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>
            <a:fillRect/>
          </a:stretch>
        </p:blipFill>
        <p:spPr>
          <a:xfrm>
            <a:off x="8733691" y="2630904"/>
            <a:ext cx="2617061" cy="2275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7172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3AC46-C503-435B-9AA0-B946428F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3.1 – AC and DC Electricity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B55DE-E825-4C49-B5F8-1E690733C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6075" y="3657600"/>
            <a:ext cx="4860925" cy="2438399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/>
              <a:t>Every electrical system you work on runs on either Alternative Current or Direct Current. We’ll start by understanding what those terms mean.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D7C943-5F95-2D56-BDAA-A75EA67DB8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F1850-070F-6F14-574E-2299479D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65"/>
          <a:stretch>
            <a:fillRect/>
          </a:stretch>
        </p:blipFill>
        <p:spPr>
          <a:xfrm>
            <a:off x="7330384" y="32658"/>
            <a:ext cx="486161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178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82C344-5DA9-12FC-89EA-A59257EDA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vs DC Electricity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EFC58-3A82-54B5-B19A-9BD39F7DA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94509"/>
            <a:ext cx="4792109" cy="15201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AC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000" dirty="0"/>
              <a:t>is typically used to deliver electrical power </a:t>
            </a:r>
          </a:p>
          <a:p>
            <a:r>
              <a:rPr lang="en-US" sz="3000" dirty="0"/>
              <a:t>over </a:t>
            </a:r>
            <a:r>
              <a:rPr lang="en-US" sz="3000" u="sng" dirty="0"/>
              <a:t>long distances</a:t>
            </a:r>
            <a:r>
              <a:rPr lang="en-US" sz="3000" dirty="0"/>
              <a:t>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6947291-9F18-9831-43C6-8B6B0CD29282}"/>
              </a:ext>
            </a:extLst>
          </p:cNvPr>
          <p:cNvSpPr txBox="1">
            <a:spLocks/>
          </p:cNvSpPr>
          <p:nvPr/>
        </p:nvSpPr>
        <p:spPr>
          <a:xfrm>
            <a:off x="6096000" y="1794509"/>
            <a:ext cx="4792109" cy="1520187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DC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dirty="0"/>
              <a:t>is typically used to power or </a:t>
            </a:r>
            <a:r>
              <a:rPr lang="en-US" sz="3000" u="sng" dirty="0"/>
              <a:t>store energy</a:t>
            </a:r>
            <a:r>
              <a:rPr lang="en-US" sz="3000" dirty="0"/>
              <a:t>  in equipment.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0311D92-0A33-EC9F-15E6-6CBFE23C33E0}"/>
              </a:ext>
            </a:extLst>
          </p:cNvPr>
          <p:cNvSpPr txBox="1">
            <a:spLocks/>
          </p:cNvSpPr>
          <p:nvPr/>
        </p:nvSpPr>
        <p:spPr>
          <a:xfrm>
            <a:off x="841248" y="3543303"/>
            <a:ext cx="4792109" cy="2782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Building wall outlet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Most shop welders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Elevator motor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Power supplies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7025F95-8B25-5017-EBC9-8A20E462AFC3}"/>
              </a:ext>
            </a:extLst>
          </p:cNvPr>
          <p:cNvSpPr txBox="1">
            <a:spLocks/>
          </p:cNvSpPr>
          <p:nvPr/>
        </p:nvSpPr>
        <p:spPr>
          <a:xfrm>
            <a:off x="6096000" y="3543303"/>
            <a:ext cx="4792109" cy="27077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Bus battery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Most electric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Power supplies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265CB-BF71-F435-ACF0-19FF54647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21521" r="62383" b="19696"/>
          <a:stretch>
            <a:fillRect/>
          </a:stretch>
        </p:blipFill>
        <p:spPr>
          <a:xfrm>
            <a:off x="4405343" y="4090736"/>
            <a:ext cx="1228014" cy="176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4F58F-E9A6-DBA1-A9F9-271F4004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8" t="21521" r="20657" b="23065"/>
          <a:stretch>
            <a:fillRect/>
          </a:stretch>
        </p:blipFill>
        <p:spPr>
          <a:xfrm>
            <a:off x="9891496" y="4095627"/>
            <a:ext cx="996613" cy="1663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514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5_OFFICE THEME" val="NjpWBq9o"/>
  <p:tag name="ARTICULATE_SLIDE_COUNT" val="61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Office Theme">
  <a:themeElements>
    <a:clrScheme name="Foundational Skills">
      <a:dk1>
        <a:srgbClr val="000000"/>
      </a:dk1>
      <a:lt1>
        <a:srgbClr val="FFFFFF"/>
      </a:lt1>
      <a:dk2>
        <a:srgbClr val="615F67"/>
      </a:dk2>
      <a:lt2>
        <a:srgbClr val="E7E6E6"/>
      </a:lt2>
      <a:accent1>
        <a:srgbClr val="0F6235"/>
      </a:accent1>
      <a:accent2>
        <a:srgbClr val="00A34B"/>
      </a:accent2>
      <a:accent3>
        <a:srgbClr val="D7E023"/>
      </a:accent3>
      <a:accent4>
        <a:srgbClr val="DC5D22"/>
      </a:accent4>
      <a:accent5>
        <a:srgbClr val="01A5B6"/>
      </a:accent5>
      <a:accent6>
        <a:srgbClr val="EEFFDD"/>
      </a:accent6>
      <a:hlink>
        <a:srgbClr val="83298D"/>
      </a:hlink>
      <a:folHlink>
        <a:srgbClr val="175C98"/>
      </a:folHlink>
    </a:clrScheme>
    <a:fontScheme name="Foundational Skills">
      <a:majorFont>
        <a:latin typeface="Montserrat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WC Theme">
  <a:themeElements>
    <a:clrScheme name="New TW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6235"/>
      </a:accent1>
      <a:accent2>
        <a:srgbClr val="00A54A"/>
      </a:accent2>
      <a:accent3>
        <a:srgbClr val="D6DF2A"/>
      </a:accent3>
      <a:accent4>
        <a:srgbClr val="615F67"/>
      </a:accent4>
      <a:accent5>
        <a:srgbClr val="881E19"/>
      </a:accent5>
      <a:accent6>
        <a:srgbClr val="121F56"/>
      </a:accent6>
      <a:hlink>
        <a:srgbClr val="0C6235"/>
      </a:hlink>
      <a:folHlink>
        <a:srgbClr val="014D80"/>
      </a:folHlink>
    </a:clrScheme>
    <a:fontScheme name="Montserrat Theme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4534</TotalTime>
  <Words>10246</Words>
  <Application>Microsoft Office PowerPoint</Application>
  <PresentationFormat>Widescreen</PresentationFormat>
  <Paragraphs>1145</Paragraphs>
  <Slides>61</Slides>
  <Notes>61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Wingdings</vt:lpstr>
      <vt:lpstr>Montserrat</vt:lpstr>
      <vt:lpstr>Montserrat ExtraBold</vt:lpstr>
      <vt:lpstr>Courier New</vt:lpstr>
      <vt:lpstr>Calibri</vt:lpstr>
      <vt:lpstr>5_Office Theme</vt:lpstr>
      <vt:lpstr>TWC Theme</vt:lpstr>
      <vt:lpstr>Instructor Guide Snapshot </vt:lpstr>
      <vt:lpstr>Pacing Guide </vt:lpstr>
      <vt:lpstr>PowerPoint Presentation</vt:lpstr>
      <vt:lpstr>Objectives</vt:lpstr>
      <vt:lpstr>Agenda</vt:lpstr>
      <vt:lpstr>Warm Up</vt:lpstr>
      <vt:lpstr>Welcome to AC and DC Electricity</vt:lpstr>
      <vt:lpstr>3.1 – AC and DC Electricity</vt:lpstr>
      <vt:lpstr>AC vs DC Electricity </vt:lpstr>
      <vt:lpstr>DC Electricity</vt:lpstr>
      <vt:lpstr>AC Electricity</vt:lpstr>
      <vt:lpstr>DC Electricity in Transit </vt:lpstr>
      <vt:lpstr>AC Electricity in Transit </vt:lpstr>
      <vt:lpstr>DC Power: Pros and Cons</vt:lpstr>
      <vt:lpstr>AC Power: Pros and Cons</vt:lpstr>
      <vt:lpstr>Activity: What Kind of Power is Being Used?  </vt:lpstr>
      <vt:lpstr>Knowledge Check  </vt:lpstr>
      <vt:lpstr>Knowledge Check </vt:lpstr>
      <vt:lpstr>Summary and What’s Next</vt:lpstr>
      <vt:lpstr>3.2 – Frequency and Phase</vt:lpstr>
      <vt:lpstr>Frequency and Phase </vt:lpstr>
      <vt:lpstr>What is Frequency? </vt:lpstr>
      <vt:lpstr>Frequency Wavelength Diagram  </vt:lpstr>
      <vt:lpstr>Frequency Video Play video from 0:00 - 2:30 </vt:lpstr>
      <vt:lpstr>Why Frequency Matters </vt:lpstr>
      <vt:lpstr>Frequency HVAC Example </vt:lpstr>
      <vt:lpstr>Knowledge Check </vt:lpstr>
      <vt:lpstr>Knowledge Check </vt:lpstr>
      <vt:lpstr>What is Phase?</vt:lpstr>
      <vt:lpstr>Single-Power Phase</vt:lpstr>
      <vt:lpstr>Three-Phase Power </vt:lpstr>
      <vt:lpstr>Why is Phase Important?</vt:lpstr>
      <vt:lpstr>Phase Example: Elevator </vt:lpstr>
      <vt:lpstr>Equipment Nameplates</vt:lpstr>
      <vt:lpstr>AC vs. DC Nameplates </vt:lpstr>
      <vt:lpstr>What to Look For on Equipment Nameplates</vt:lpstr>
      <vt:lpstr>Activity: Reading Nameplates</vt:lpstr>
      <vt:lpstr>Activity: Reading Nameplates</vt:lpstr>
      <vt:lpstr>Activity: Reading Nameplates</vt:lpstr>
      <vt:lpstr>Knowledge Check </vt:lpstr>
      <vt:lpstr>Knowledge Check </vt:lpstr>
      <vt:lpstr>Summary and What’s Next </vt:lpstr>
      <vt:lpstr>3.3 – Power Conversion</vt:lpstr>
      <vt:lpstr>What is Power Conversion?</vt:lpstr>
      <vt:lpstr>Transformers </vt:lpstr>
      <vt:lpstr>Rectifier </vt:lpstr>
      <vt:lpstr>Converters</vt:lpstr>
      <vt:lpstr>AC Rectifier Transformer</vt:lpstr>
      <vt:lpstr>Inverters </vt:lpstr>
      <vt:lpstr>Example: Battery Electric Bus</vt:lpstr>
      <vt:lpstr>Activity: Equipment Identification </vt:lpstr>
      <vt:lpstr>Device 1</vt:lpstr>
      <vt:lpstr>Device 2</vt:lpstr>
      <vt:lpstr>Device 3</vt:lpstr>
      <vt:lpstr>Knowledge Check </vt:lpstr>
      <vt:lpstr>Knowledge Check </vt:lpstr>
      <vt:lpstr>Instructor Demo: AC → DC Conversion</vt:lpstr>
      <vt:lpstr>Summary </vt:lpstr>
      <vt:lpstr>Quiz</vt:lpstr>
      <vt:lpstr>Revisiting Objectives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Mentor &amp; Apprenticeship Programs</dc:title>
  <dc:creator>Maurice Beard</dc:creator>
  <cp:lastModifiedBy>Kristen Ribaudo</cp:lastModifiedBy>
  <cp:revision>312</cp:revision>
  <dcterms:created xsi:type="dcterms:W3CDTF">2025-01-21T17:59:23Z</dcterms:created>
  <dcterms:modified xsi:type="dcterms:W3CDTF">2026-06-01T23:43:48Z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BEAEC871-48B9-4E68-B519-A98E1E2CE787</vt:lpwstr>
  </property>
  <property fmtid="{D5CDD505-2E9C-101B-9397-08002B2CF9AE}" pid="3" name="ArticulatePath">
    <vt:lpwstr>Developing Mentor &amp; Apprenticeship Programs</vt:lpwstr>
  </property>
</Properties>
</file>